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3">
  <p:sldMasterIdLst>
    <p:sldMasterId id="2147483648" r:id="rId1"/>
    <p:sldMasterId id="2147483660" r:id="rId2"/>
    <p:sldMasterId id="2147483668" r:id="rId3"/>
    <p:sldMasterId id="2147483670" r:id="rId4"/>
  </p:sldMasterIdLst>
  <p:sldIdLst>
    <p:sldId id="261" r:id="rId5"/>
    <p:sldId id="262" r:id="rId6"/>
    <p:sldId id="277" r:id="rId7"/>
    <p:sldId id="278" r:id="rId8"/>
    <p:sldId id="272" r:id="rId9"/>
    <p:sldId id="280" r:id="rId10"/>
    <p:sldId id="267" r:id="rId11"/>
    <p:sldId id="264" r:id="rId12"/>
    <p:sldId id="268" r:id="rId13"/>
    <p:sldId id="269" r:id="rId14"/>
    <p:sldId id="274" r:id="rId15"/>
    <p:sldId id="27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2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rah Clark" initials="SC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AE51"/>
    <a:srgbClr val="115B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1266" y="72"/>
      </p:cViewPr>
      <p:guideLst>
        <p:guide orient="horz" pos="2160"/>
        <p:guide pos="2880"/>
        <p:guide orient="horz" pos="22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861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130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 smtClean="0"/>
              <a:t>Two column layout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512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512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376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375257"/>
            <a:ext cx="7049911" cy="873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Slide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800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375257"/>
            <a:ext cx="7049911" cy="873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Slide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84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ttain_Powerpoint_artwork-01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450513"/>
            <a:ext cx="647605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Attain presentation</a:t>
            </a:r>
            <a:br>
              <a:rPr lang="en-GB" dirty="0" smtClean="0"/>
            </a:br>
            <a:r>
              <a:rPr lang="en-GB" dirty="0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678295"/>
            <a:ext cx="8229600" cy="14675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478363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ttain_branded_docs-05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391" cy="685754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28627"/>
            <a:ext cx="7049911" cy="873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Slide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36889"/>
            <a:ext cx="8229600" cy="4195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148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4" r:id="rId2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ttain_branded_docs-16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391" cy="6857543"/>
          </a:xfrm>
          <a:prstGeom prst="rect">
            <a:avLst/>
          </a:prstGeom>
        </p:spPr>
      </p:pic>
      <p:sp>
        <p:nvSpPr>
          <p:cNvPr id="8" name="Title Placeholder 1"/>
          <p:cNvSpPr txBox="1">
            <a:spLocks/>
          </p:cNvSpPr>
          <p:nvPr userDrawn="1"/>
        </p:nvSpPr>
        <p:spPr>
          <a:xfrm>
            <a:off x="457199" y="1450513"/>
            <a:ext cx="647605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4000" b="1" dirty="0">
              <a:solidFill>
                <a:srgbClr val="FFFFFF"/>
              </a:solidFill>
            </a:endParaRP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457200" y="1375257"/>
            <a:ext cx="7049911" cy="873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Slide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606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ttain_branded_docs-17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391" cy="6857543"/>
          </a:xfrm>
          <a:prstGeom prst="rect">
            <a:avLst/>
          </a:prstGeom>
        </p:spPr>
      </p:pic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57200" y="1375257"/>
            <a:ext cx="7049911" cy="873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Slide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47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help@bravosolution.co.u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attain.bravosolution.co.uk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196512"/>
            <a:ext cx="5415281" cy="140444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Registering and Applying for an PQQ/ITT/AQP process.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12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Uploading your PQQ/ITT/AQP Documents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2. To </a:t>
            </a:r>
            <a:r>
              <a:rPr lang="en-US" sz="1800" dirty="0"/>
              <a:t>upload your response click on the ‘Edit Response’ and </a:t>
            </a:r>
            <a:r>
              <a:rPr lang="en-US" sz="1800" dirty="0" smtClean="0"/>
              <a:t>upload.</a:t>
            </a:r>
            <a:endParaRPr lang="en-GB" sz="1800" dirty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080643"/>
            <a:ext cx="5734050" cy="219580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Oval 5"/>
          <p:cNvSpPr/>
          <p:nvPr/>
        </p:nvSpPr>
        <p:spPr>
          <a:xfrm>
            <a:off x="5266816" y="2850745"/>
            <a:ext cx="990600" cy="43815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6005549" y="2384671"/>
            <a:ext cx="218784" cy="4893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88" y="4867546"/>
            <a:ext cx="5724525" cy="104775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Oval 8"/>
          <p:cNvSpPr/>
          <p:nvPr/>
        </p:nvSpPr>
        <p:spPr>
          <a:xfrm>
            <a:off x="5096104" y="5219935"/>
            <a:ext cx="1457325" cy="38100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6176263" y="4775436"/>
            <a:ext cx="230225" cy="4444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57199" y="4276449"/>
            <a:ext cx="77389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US" dirty="0" smtClean="0">
                <a:solidFill>
                  <a:srgbClr val="595959"/>
                </a:solidFill>
              </a:rPr>
              <a:t>If you have multiple attachments then please click on Add/View Attachments and upload as many attachments as you need.</a:t>
            </a:r>
            <a:endParaRPr lang="en-GB" dirty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81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b="1" i="1" dirty="0"/>
              <a:t>Note: When you have finished each section of the question always click </a:t>
            </a:r>
            <a:r>
              <a:rPr lang="en-GB" sz="1800" b="1" i="1" dirty="0" smtClean="0"/>
              <a:t>‘Save and Exit Response’</a:t>
            </a:r>
          </a:p>
          <a:p>
            <a:endParaRPr lang="en-GB" sz="1800" b="1" i="1" dirty="0"/>
          </a:p>
          <a:p>
            <a:endParaRPr lang="en-US" sz="1800" b="1" i="1" dirty="0" smtClean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Completing your PQQ/ITT/AQP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249" y="2237678"/>
            <a:ext cx="5734050" cy="10668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Oval 4"/>
          <p:cNvSpPr/>
          <p:nvPr/>
        </p:nvSpPr>
        <p:spPr>
          <a:xfrm>
            <a:off x="4076003" y="2218628"/>
            <a:ext cx="1504950" cy="55245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5209130" y="1948630"/>
            <a:ext cx="480664" cy="3429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545249" y="3582101"/>
            <a:ext cx="83088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1. </a:t>
            </a:r>
            <a:r>
              <a:rPr lang="en-GB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When </a:t>
            </a:r>
            <a:r>
              <a:rPr lang="en-GB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you have completed your response click the </a:t>
            </a:r>
            <a:r>
              <a:rPr lang="en-GB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‘Submit Response’ </a:t>
            </a:r>
            <a:r>
              <a:rPr lang="en-GB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action (&amp; confirm) </a:t>
            </a:r>
            <a:r>
              <a:rPr lang="en-GB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to </a:t>
            </a:r>
            <a:r>
              <a:rPr lang="en-GB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submit it to the Buyer.</a:t>
            </a:r>
            <a:endParaRPr lang="en-GB" dirty="0">
              <a:latin typeface="+mj-lt"/>
            </a:endParaRPr>
          </a:p>
        </p:txBody>
      </p:sp>
      <p:pic>
        <p:nvPicPr>
          <p:cNvPr id="9" name="Picture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690" y="4463628"/>
            <a:ext cx="4663440" cy="73152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Oval 9"/>
          <p:cNvSpPr/>
          <p:nvPr/>
        </p:nvSpPr>
        <p:spPr>
          <a:xfrm>
            <a:off x="3412274" y="4698186"/>
            <a:ext cx="1504950" cy="55245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4352461" y="4300750"/>
            <a:ext cx="219075" cy="3524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405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Further Information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sz="1800" dirty="0"/>
              <a:t>Within the suite of tender documentation there is a “Responding to a Tender” that provides further detailed instructions on how to use e-Tendering portal</a:t>
            </a:r>
            <a:r>
              <a:rPr lang="en-GB" sz="1800" dirty="0" smtClean="0"/>
              <a:t>.</a:t>
            </a:r>
          </a:p>
          <a:p>
            <a:endParaRPr lang="en-GB" sz="1800" dirty="0" smtClean="0"/>
          </a:p>
          <a:p>
            <a:r>
              <a:rPr lang="en-GB" sz="1800" dirty="0" smtClean="0"/>
              <a:t>Also the following link (paste directly into your browser) may be of help.</a:t>
            </a:r>
            <a:endParaRPr lang="en-GB" sz="1800" dirty="0"/>
          </a:p>
          <a:p>
            <a:r>
              <a:rPr lang="en-GB" sz="1800" dirty="0"/>
              <a:t>more.bravosolution.com/</a:t>
            </a:r>
            <a:r>
              <a:rPr lang="en-GB" sz="1800" dirty="0" err="1"/>
              <a:t>uk</a:t>
            </a:r>
            <a:r>
              <a:rPr lang="en-GB" sz="1800" dirty="0"/>
              <a:t>/</a:t>
            </a:r>
            <a:r>
              <a:rPr lang="en-GB" sz="1800" dirty="0" err="1"/>
              <a:t>bravoadvantage</a:t>
            </a:r>
            <a:r>
              <a:rPr lang="en-GB" sz="1800" dirty="0"/>
              <a:t>/</a:t>
            </a:r>
            <a:r>
              <a:rPr lang="en-GB" sz="1800" dirty="0" err="1"/>
              <a:t>guidance-for-suppliers?utm_campaign</a:t>
            </a:r>
            <a:r>
              <a:rPr lang="en-GB" sz="1800" dirty="0"/>
              <a:t>=UK_2015_BravoAdvantage_Comms&amp;utm_medium=email&amp;_</a:t>
            </a:r>
            <a:r>
              <a:rPr lang="en-GB" sz="1800" dirty="0" err="1"/>
              <a:t>hsenc</a:t>
            </a:r>
            <a:r>
              <a:rPr lang="en-GB" sz="1800" dirty="0"/>
              <a:t>=p2ANqtz--</a:t>
            </a:r>
          </a:p>
          <a:p>
            <a:endParaRPr lang="en-GB" sz="1800" dirty="0"/>
          </a:p>
          <a:p>
            <a:r>
              <a:rPr lang="en-GB" sz="1800" dirty="0"/>
              <a:t> </a:t>
            </a:r>
          </a:p>
          <a:p>
            <a:r>
              <a:rPr lang="en-GB" sz="1800" dirty="0"/>
              <a:t>For further information or assistance please </a:t>
            </a:r>
            <a:r>
              <a:rPr lang="en-GB" sz="1800" dirty="0" smtClean="0"/>
              <a:t>contact </a:t>
            </a:r>
            <a:r>
              <a:rPr lang="en-GB" sz="1800" dirty="0"/>
              <a:t>the Helpdesk on:</a:t>
            </a:r>
          </a:p>
          <a:p>
            <a:r>
              <a:rPr lang="en-GB" sz="1800" dirty="0"/>
              <a:t> </a:t>
            </a:r>
          </a:p>
          <a:p>
            <a:r>
              <a:rPr lang="en-GB" sz="1800" dirty="0"/>
              <a:t> </a:t>
            </a:r>
          </a:p>
          <a:p>
            <a:r>
              <a:rPr lang="en-GB" sz="1800" dirty="0"/>
              <a:t>Tel: 0800 368 4850</a:t>
            </a:r>
          </a:p>
          <a:p>
            <a:r>
              <a:rPr lang="en-GB" sz="1800" dirty="0"/>
              <a:t>E-Mail: </a:t>
            </a:r>
            <a:r>
              <a:rPr lang="en-GB" sz="1800" u="sng" dirty="0">
                <a:hlinkClick r:id="rId2"/>
              </a:rPr>
              <a:t>help@bravosolution.co.uk</a:t>
            </a:r>
            <a:endParaRPr lang="en-GB" sz="1800" dirty="0"/>
          </a:p>
          <a:p>
            <a:r>
              <a:rPr lang="en-GB" sz="1800" dirty="0"/>
              <a:t> </a:t>
            </a:r>
          </a:p>
          <a:p>
            <a:r>
              <a:rPr lang="en-GB" sz="1800" dirty="0"/>
              <a:t> </a:t>
            </a:r>
          </a:p>
          <a:p>
            <a:r>
              <a:rPr lang="en-GB" sz="1800" i="1" dirty="0"/>
              <a:t>On behalf of the </a:t>
            </a:r>
            <a:r>
              <a:rPr lang="en-GB" sz="1800" i="1" dirty="0" smtClean="0"/>
              <a:t>Luton and Bedfordshire </a:t>
            </a:r>
            <a:r>
              <a:rPr lang="en-GB" sz="1800" i="1" dirty="0" smtClean="0"/>
              <a:t>CCG, </a:t>
            </a:r>
            <a:r>
              <a:rPr lang="en-GB" sz="1800" i="1" dirty="0"/>
              <a:t>we thank you for your interest in this project. </a:t>
            </a:r>
          </a:p>
          <a:p>
            <a:endParaRPr lang="en-GB" sz="1800" i="1" dirty="0"/>
          </a:p>
        </p:txBody>
      </p:sp>
    </p:spTree>
    <p:extLst>
      <p:ext uri="{BB962C8B-B14F-4D97-AF65-F5344CB8AC3E}">
        <p14:creationId xmlns:p14="http://schemas.microsoft.com/office/powerpoint/2010/main" val="31668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Started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1693"/>
            <a:ext cx="8229600" cy="4576999"/>
          </a:xfrm>
        </p:spPr>
        <p:txBody>
          <a:bodyPr>
            <a:noAutofit/>
          </a:bodyPr>
          <a:lstStyle/>
          <a:p>
            <a:r>
              <a:rPr lang="en-GB" sz="1800" dirty="0" smtClean="0"/>
              <a:t>To receive </a:t>
            </a:r>
            <a:r>
              <a:rPr lang="en-GB" sz="1800" dirty="0"/>
              <a:t>the </a:t>
            </a:r>
            <a:r>
              <a:rPr lang="en-GB" sz="1800" dirty="0" smtClean="0"/>
              <a:t>tender documents for any procurement run on the Attain e-tendering Bravo Portal, you </a:t>
            </a:r>
            <a:r>
              <a:rPr lang="en-GB" sz="1800" dirty="0"/>
              <a:t>must register your organisation. </a:t>
            </a:r>
            <a:endParaRPr lang="en-GB" sz="1800" dirty="0" smtClean="0"/>
          </a:p>
          <a:p>
            <a:endParaRPr lang="en-GB" sz="1800" dirty="0" smtClean="0"/>
          </a:p>
          <a:p>
            <a:r>
              <a:rPr lang="en-GB" sz="1800" dirty="0" smtClean="0"/>
              <a:t>You </a:t>
            </a:r>
            <a:r>
              <a:rPr lang="en-GB" sz="1800" dirty="0"/>
              <a:t>will be required to do this only once. </a:t>
            </a:r>
          </a:p>
          <a:p>
            <a:r>
              <a:rPr lang="en-GB" sz="1800" dirty="0"/>
              <a:t> </a:t>
            </a:r>
          </a:p>
          <a:p>
            <a:r>
              <a:rPr lang="en-GB" sz="1800" dirty="0"/>
              <a:t>Please note that all information submitted via this portal is strictly secure and restricted to the Attain Procurement Team. </a:t>
            </a:r>
          </a:p>
          <a:p>
            <a:r>
              <a:rPr lang="en-GB" sz="1400" dirty="0"/>
              <a:t> 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69797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Registration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u="sng" dirty="0"/>
              <a:t>To register with the Attain </a:t>
            </a:r>
            <a:r>
              <a:rPr lang="en-GB" sz="2400" u="sng" dirty="0" smtClean="0"/>
              <a:t>E-Tendering </a:t>
            </a:r>
            <a:r>
              <a:rPr lang="en-GB" sz="2400" u="sng" dirty="0"/>
              <a:t>portal</a:t>
            </a:r>
            <a:r>
              <a:rPr lang="en-GB" sz="2400" u="sng" dirty="0" smtClean="0"/>
              <a:t>:</a:t>
            </a:r>
            <a:endParaRPr lang="en-GB" sz="2400" u="sng" dirty="0"/>
          </a:p>
          <a:p>
            <a:pPr marL="457200" lvl="1" indent="-457200">
              <a:buFont typeface="+mj-lt"/>
              <a:buAutoNum type="arabicPeriod"/>
            </a:pPr>
            <a:r>
              <a:rPr lang="en-GB" sz="2000" dirty="0"/>
              <a:t>Click on link below for the portal </a:t>
            </a:r>
            <a:endParaRPr lang="en-GB" sz="2000" dirty="0" smtClean="0"/>
          </a:p>
          <a:p>
            <a:pPr marL="0" lvl="1" indent="0">
              <a:buNone/>
            </a:pPr>
            <a:r>
              <a:rPr lang="en-GB" sz="2000" dirty="0"/>
              <a:t>	</a:t>
            </a:r>
            <a:r>
              <a:rPr lang="en-GB" sz="1800" u="sng" dirty="0">
                <a:hlinkClick r:id="rId2"/>
              </a:rPr>
              <a:t>https://attain.bravosolution.co.uk</a:t>
            </a:r>
            <a:r>
              <a:rPr lang="en-GB" sz="1800" u="sng" dirty="0" smtClean="0">
                <a:hlinkClick r:id="rId2"/>
              </a:rPr>
              <a:t>/</a:t>
            </a:r>
            <a:endParaRPr lang="en-GB" sz="1800" dirty="0"/>
          </a:p>
          <a:p>
            <a:pPr marL="0" lvl="1" indent="0">
              <a:buNone/>
            </a:pPr>
            <a:r>
              <a:rPr lang="en-GB" sz="1800" dirty="0" smtClean="0"/>
              <a:t>	</a:t>
            </a:r>
          </a:p>
          <a:p>
            <a:pPr marL="0" lvl="1" indent="0">
              <a:buNone/>
            </a:pPr>
            <a:r>
              <a:rPr lang="en-GB" sz="1800" dirty="0" smtClean="0"/>
              <a:t>2.	From </a:t>
            </a:r>
            <a:r>
              <a:rPr lang="en-GB" sz="1800" dirty="0"/>
              <a:t>the portal Home Page, click the ‘Click Here to Register’ link</a:t>
            </a:r>
          </a:p>
          <a:p>
            <a:pPr marL="0" lvl="1" indent="0">
              <a:buNone/>
            </a:pPr>
            <a:endParaRPr lang="en-GB" sz="1800" dirty="0"/>
          </a:p>
          <a:p>
            <a:endParaRPr lang="en-GB" dirty="0"/>
          </a:p>
        </p:txBody>
      </p:sp>
      <p:pic>
        <p:nvPicPr>
          <p:cNvPr id="11" name="Picture 1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" y="3866755"/>
            <a:ext cx="3705225" cy="182308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Oval 4"/>
          <p:cNvSpPr/>
          <p:nvPr/>
        </p:nvSpPr>
        <p:spPr>
          <a:xfrm>
            <a:off x="1857374" y="5394443"/>
            <a:ext cx="1724025" cy="43815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998981" y="4757408"/>
            <a:ext cx="402141" cy="6161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614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>
              <a:buNone/>
            </a:pPr>
            <a:r>
              <a:rPr lang="en-GB" sz="2000" dirty="0" smtClean="0"/>
              <a:t>3.	Accept </a:t>
            </a:r>
            <a:r>
              <a:rPr lang="en-GB" sz="2000" dirty="0"/>
              <a:t>the terms &amp; conditions for using the </a:t>
            </a:r>
            <a:r>
              <a:rPr lang="en-GB" sz="2000" dirty="0" smtClean="0"/>
              <a:t>portal</a:t>
            </a:r>
          </a:p>
          <a:p>
            <a:pPr marL="457200" lvl="1" indent="-457200">
              <a:buAutoNum type="arabicPeriod" startAt="4"/>
            </a:pPr>
            <a:r>
              <a:rPr lang="en-GB" sz="2000" dirty="0" smtClean="0">
                <a:latin typeface="+mj-lt"/>
              </a:rPr>
              <a:t>Complete </a:t>
            </a:r>
            <a:r>
              <a:rPr lang="en-GB" sz="2000" dirty="0">
                <a:latin typeface="+mj-lt"/>
              </a:rPr>
              <a:t>your organisation &amp; personal </a:t>
            </a:r>
            <a:r>
              <a:rPr lang="en-GB" sz="2000" dirty="0" smtClean="0">
                <a:latin typeface="+mj-lt"/>
              </a:rPr>
              <a:t>details</a:t>
            </a:r>
          </a:p>
          <a:p>
            <a:pPr marL="457200" lvl="1" indent="-457200">
              <a:buFont typeface="Arial"/>
              <a:buAutoNum type="arabicPeriod" startAt="4"/>
            </a:pPr>
            <a:r>
              <a:rPr lang="en-GB" sz="2000" dirty="0"/>
              <a:t>Choose a memorable username and submit</a:t>
            </a:r>
          </a:p>
          <a:p>
            <a:pPr marL="457200" lvl="1" indent="-457200">
              <a:buAutoNum type="arabicPeriod" startAt="4"/>
            </a:pPr>
            <a:r>
              <a:rPr lang="en-GB" sz="2000" dirty="0"/>
              <a:t>You will then be sent an email with your unique password, please treat this securely (if you lose it there is a ‘Forgot my Password’ link on the portal </a:t>
            </a:r>
            <a:r>
              <a:rPr lang="en-GB" sz="2000" dirty="0" smtClean="0"/>
              <a:t>homepage</a:t>
            </a:r>
          </a:p>
          <a:p>
            <a:pPr marL="457200" lvl="1" indent="-457200">
              <a:buAutoNum type="arabicPeriod" startAt="4"/>
            </a:pPr>
            <a:endParaRPr lang="en-GB" sz="2000" dirty="0">
              <a:latin typeface="+mj-lt"/>
            </a:endParaRPr>
          </a:p>
          <a:p>
            <a:r>
              <a:rPr lang="en-GB" sz="2000" b="1" i="1" dirty="0" smtClean="0"/>
              <a:t>To </a:t>
            </a:r>
            <a:r>
              <a:rPr lang="en-GB" sz="2000" b="1" i="1" dirty="0"/>
              <a:t>Note: Once you have registered, there is an option ‘Help for suppliers for any stage of the process’</a:t>
            </a:r>
            <a:endParaRPr lang="en-GB" sz="1800" b="1" i="1" dirty="0"/>
          </a:p>
          <a:p>
            <a:r>
              <a:rPr lang="en-GB" sz="2000" dirty="0"/>
              <a:t> </a:t>
            </a:r>
          </a:p>
          <a:p>
            <a:r>
              <a:rPr lang="en-GB" sz="2000" b="1" i="1" dirty="0" smtClean="0"/>
              <a:t>Important </a:t>
            </a:r>
            <a:r>
              <a:rPr lang="en-GB" sz="2000" b="1" i="1" dirty="0"/>
              <a:t>Note: Any AQP processes are always uploaded as an </a:t>
            </a:r>
            <a:r>
              <a:rPr lang="en-GB" sz="2000" b="1" i="1" dirty="0" smtClean="0"/>
              <a:t>ITT (Invitation to Tender)</a:t>
            </a:r>
            <a:endParaRPr lang="en-GB" sz="1800" b="1" i="1" dirty="0">
              <a:latin typeface="+mj-lt"/>
            </a:endParaRPr>
          </a:p>
          <a:p>
            <a:pPr marL="0" lvl="1" indent="0">
              <a:buNone/>
            </a:pPr>
            <a:endParaRPr lang="en-GB" sz="1800" dirty="0"/>
          </a:p>
          <a:p>
            <a:endParaRPr lang="en-US" sz="1800" dirty="0" smtClean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76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Finding your PQQ/ITT/AQP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1800" dirty="0"/>
              <a:t>Navigate to your </a:t>
            </a:r>
            <a:r>
              <a:rPr lang="en-GB" sz="1800" b="1" dirty="0"/>
              <a:t>‘My </a:t>
            </a:r>
            <a:r>
              <a:rPr lang="en-GB" sz="1800" b="1" dirty="0" smtClean="0"/>
              <a:t>ITTs/PQQs’ </a:t>
            </a:r>
            <a:r>
              <a:rPr lang="en-GB" sz="1800" dirty="0"/>
              <a:t>area of the portal &amp; select the </a:t>
            </a:r>
            <a:r>
              <a:rPr lang="en-GB" sz="1800" b="1" dirty="0"/>
              <a:t>AQP (ITT) </a:t>
            </a:r>
            <a:endParaRPr lang="en-GB" sz="1800" b="1" dirty="0" smtClean="0"/>
          </a:p>
          <a:p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      </a:t>
            </a:r>
            <a:endParaRPr lang="en-GB" sz="180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905" y="2091202"/>
            <a:ext cx="3143250" cy="20288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Oval 4"/>
          <p:cNvSpPr/>
          <p:nvPr/>
        </p:nvSpPr>
        <p:spPr>
          <a:xfrm>
            <a:off x="838905" y="3290887"/>
            <a:ext cx="1019175" cy="27622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1577209" y="2942133"/>
            <a:ext cx="314325" cy="3619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818" y="4355223"/>
            <a:ext cx="5734050" cy="130492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Down Arrow 7"/>
          <p:cNvSpPr/>
          <p:nvPr/>
        </p:nvSpPr>
        <p:spPr>
          <a:xfrm>
            <a:off x="3466981" y="4355223"/>
            <a:ext cx="314325" cy="361950"/>
          </a:xfrm>
          <a:prstGeom prst="downArrow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95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Finding your PQQ/ITT/AQP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-457200">
              <a:buAutoNum type="arabicPeriod" startAt="2"/>
            </a:pPr>
            <a:r>
              <a:rPr lang="en-GB" sz="2000" dirty="0" smtClean="0"/>
              <a:t>To </a:t>
            </a:r>
            <a:r>
              <a:rPr lang="en-GB" sz="2000" dirty="0"/>
              <a:t>continue click the ‘Create Response’ action (or ‘Decline to Respond’ if </a:t>
            </a:r>
            <a:r>
              <a:rPr lang="en-GB" sz="2000" dirty="0" smtClean="0"/>
              <a:t> 	you </a:t>
            </a:r>
            <a:r>
              <a:rPr lang="en-GB" sz="2000" dirty="0"/>
              <a:t>do not wish to respond</a:t>
            </a:r>
            <a:r>
              <a:rPr lang="en-GB" sz="2000" dirty="0" smtClean="0"/>
              <a:t>)</a:t>
            </a:r>
          </a:p>
          <a:p>
            <a:pPr marL="0" lvl="1" indent="0">
              <a:buNone/>
            </a:pPr>
            <a:r>
              <a:rPr lang="en-GB" sz="2000" dirty="0"/>
              <a:t>	</a:t>
            </a:r>
            <a:endParaRPr lang="en-GB" sz="1800" dirty="0"/>
          </a:p>
          <a:p>
            <a:endParaRPr lang="en-GB" dirty="0"/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027" y="2514600"/>
            <a:ext cx="5038725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Oval 7"/>
          <p:cNvSpPr/>
          <p:nvPr/>
        </p:nvSpPr>
        <p:spPr>
          <a:xfrm>
            <a:off x="3120142" y="2886539"/>
            <a:ext cx="1724025" cy="43815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4314825" y="2497873"/>
            <a:ext cx="171450" cy="3714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017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Downloading your PQQ/ITT/AQP Documents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1800" dirty="0"/>
              <a:t>An </a:t>
            </a:r>
            <a:r>
              <a:rPr lang="en-GB" sz="1800" dirty="0" smtClean="0"/>
              <a:t>PQQ/ITT/AQP </a:t>
            </a:r>
            <a:r>
              <a:rPr lang="en-GB" sz="1800" dirty="0"/>
              <a:t>may be structured in different ways</a:t>
            </a:r>
          </a:p>
          <a:p>
            <a:pPr lvl="0"/>
            <a:r>
              <a:rPr lang="en-US" sz="1800" dirty="0" smtClean="0"/>
              <a:t>		an </a:t>
            </a:r>
            <a:r>
              <a:rPr lang="en-US" sz="1800" dirty="0"/>
              <a:t>online questionnaire (this is known as Qualification or Technical </a:t>
            </a:r>
            <a:r>
              <a:rPr lang="en-US" sz="1800" dirty="0" smtClean="0"/>
              <a:t>				Parameters</a:t>
            </a:r>
            <a:r>
              <a:rPr lang="en-US" sz="1800" dirty="0"/>
              <a:t>)</a:t>
            </a:r>
            <a:endParaRPr lang="en-GB" sz="1800" dirty="0"/>
          </a:p>
          <a:p>
            <a:pPr lvl="0"/>
            <a:r>
              <a:rPr lang="en-US" sz="1800" dirty="0" smtClean="0"/>
              <a:t>		an </a:t>
            </a:r>
            <a:r>
              <a:rPr lang="en-US" sz="1800" dirty="0"/>
              <a:t>attached document questionnaire </a:t>
            </a:r>
            <a:endParaRPr lang="en-GB" sz="1800" dirty="0"/>
          </a:p>
          <a:p>
            <a:pPr lvl="0"/>
            <a:r>
              <a:rPr lang="en-US" sz="1800" dirty="0" smtClean="0"/>
              <a:t>		a </a:t>
            </a:r>
            <a:r>
              <a:rPr lang="en-US" sz="1800" dirty="0"/>
              <a:t>mixture of both</a:t>
            </a:r>
            <a:endParaRPr lang="en-GB" sz="1800" dirty="0"/>
          </a:p>
          <a:p>
            <a:pPr marL="342900" indent="-342900">
              <a:buAutoNum type="arabicPeriod" startAt="2"/>
            </a:pPr>
            <a:r>
              <a:rPr lang="en-US" sz="1800" dirty="0" smtClean="0"/>
              <a:t>From </a:t>
            </a:r>
            <a:r>
              <a:rPr lang="en-US" sz="1800" dirty="0"/>
              <a:t>here you can now access any attachments by clicking  “Buyer  Attachments” </a:t>
            </a:r>
            <a:r>
              <a:rPr lang="en-US" sz="1800" dirty="0" smtClean="0"/>
              <a:t>	on </a:t>
            </a:r>
            <a:r>
              <a:rPr lang="en-US" sz="1800" dirty="0"/>
              <a:t>the left-hand side of the </a:t>
            </a:r>
            <a:r>
              <a:rPr lang="en-US" sz="1800" dirty="0" smtClean="0"/>
              <a:t>page</a:t>
            </a:r>
          </a:p>
          <a:p>
            <a:pPr marL="342900" indent="-342900">
              <a:buAutoNum type="arabicPeriod" startAt="2"/>
            </a:pPr>
            <a:endParaRPr lang="en-US" sz="1800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032" y="3994110"/>
            <a:ext cx="2352675" cy="15906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Oval 4"/>
          <p:cNvSpPr/>
          <p:nvPr/>
        </p:nvSpPr>
        <p:spPr>
          <a:xfrm>
            <a:off x="842032" y="4673987"/>
            <a:ext cx="1724025" cy="47625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165660" y="4273937"/>
            <a:ext cx="209550" cy="4000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896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Downloading your PQQ/ITT/AQP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3. When </a:t>
            </a:r>
            <a:r>
              <a:rPr lang="en-US" sz="2000" dirty="0"/>
              <a:t>downloading Documents you have </a:t>
            </a:r>
            <a:r>
              <a:rPr lang="en-US" sz="2000" dirty="0" smtClean="0"/>
              <a:t>the </a:t>
            </a:r>
            <a:r>
              <a:rPr lang="en-US" sz="2000" dirty="0"/>
              <a:t>option to ‘Mass Download’ </a:t>
            </a:r>
            <a:endParaRPr lang="en-US" sz="2000" dirty="0" smtClean="0"/>
          </a:p>
          <a:p>
            <a:r>
              <a:rPr lang="en-US" sz="2000" b="1" dirty="0" smtClean="0"/>
              <a:t>    </a:t>
            </a:r>
          </a:p>
          <a:p>
            <a:r>
              <a:rPr lang="en-US" sz="2000" b="1" dirty="0" smtClean="0"/>
              <a:t> </a:t>
            </a:r>
          </a:p>
          <a:p>
            <a:endParaRPr lang="en-US" sz="2000" b="1" i="1" dirty="0"/>
          </a:p>
          <a:p>
            <a:endParaRPr lang="en-US" sz="2000" b="1" i="1" dirty="0" smtClean="0"/>
          </a:p>
          <a:p>
            <a:endParaRPr lang="en-US" sz="2000" b="1" i="1" dirty="0"/>
          </a:p>
          <a:p>
            <a:endParaRPr lang="en-US" sz="2000" b="1" i="1" dirty="0" smtClean="0"/>
          </a:p>
          <a:p>
            <a:endParaRPr lang="en-US" sz="2000" b="1" i="1" dirty="0" smtClean="0"/>
          </a:p>
          <a:p>
            <a:r>
              <a:rPr lang="en-GB" sz="2000" b="1" i="1" dirty="0" smtClean="0"/>
              <a:t>Note: </a:t>
            </a:r>
            <a:r>
              <a:rPr lang="en-GB" sz="2000" b="1" i="1" dirty="0"/>
              <a:t>mass download requires a Java plug-in, if you cannot use </a:t>
            </a:r>
            <a:r>
              <a:rPr lang="en-GB" sz="2000" b="1" i="1" dirty="0" smtClean="0"/>
              <a:t>this	download individually</a:t>
            </a:r>
          </a:p>
          <a:p>
            <a:endParaRPr lang="en-GB" sz="2000" dirty="0"/>
          </a:p>
          <a:p>
            <a:endParaRPr lang="en-GB" sz="2000" b="1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015" y="2414492"/>
            <a:ext cx="4419600" cy="145732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Oval 7"/>
          <p:cNvSpPr/>
          <p:nvPr/>
        </p:nvSpPr>
        <p:spPr>
          <a:xfrm>
            <a:off x="1628076" y="3149606"/>
            <a:ext cx="1743075" cy="63817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2818702" y="2714529"/>
            <a:ext cx="276225" cy="4286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822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Uploading your PQQ/ITT/AQP </a:t>
            </a:r>
            <a:br>
              <a:rPr lang="en-US" dirty="0" smtClean="0"/>
            </a:br>
            <a:r>
              <a:rPr lang="en-US" dirty="0" smtClean="0"/>
              <a:t>documents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dirty="0" smtClean="0"/>
              <a:t>Click </a:t>
            </a:r>
            <a:r>
              <a:rPr lang="en-US" sz="2000" dirty="0"/>
              <a:t>“ My Response”  found on the left hand side of the </a:t>
            </a:r>
            <a:r>
              <a:rPr lang="en-US" sz="2000" dirty="0" smtClean="0"/>
              <a:t>screen</a:t>
            </a:r>
          </a:p>
          <a:p>
            <a:endParaRPr lang="en-GB" sz="2000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536" y="2126862"/>
            <a:ext cx="2314575" cy="14668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Oval 4"/>
          <p:cNvSpPr/>
          <p:nvPr/>
        </p:nvSpPr>
        <p:spPr>
          <a:xfrm>
            <a:off x="757586" y="2895497"/>
            <a:ext cx="2543175" cy="60007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503447" y="2343047"/>
            <a:ext cx="496231" cy="5524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01083" y="3827981"/>
            <a:ext cx="8140390" cy="787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US" b="1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Note: </a:t>
            </a:r>
            <a:endParaRPr lang="en-US" b="1" i="1" dirty="0" smtClean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US" b="1" i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</a:t>
            </a:r>
            <a:r>
              <a:rPr lang="en-US" b="1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completing </a:t>
            </a:r>
            <a:r>
              <a:rPr lang="en-US" b="1" i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documents</a:t>
            </a:r>
            <a:r>
              <a:rPr lang="en-US" b="1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save them on your desktop</a:t>
            </a:r>
            <a:endParaRPr lang="en-GB" sz="16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00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305</Words>
  <Application>Microsoft Office PowerPoint</Application>
  <PresentationFormat>On-screen Show (4:3)</PresentationFormat>
  <Paragraphs>70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Times New Roman</vt:lpstr>
      <vt:lpstr>Office Theme</vt:lpstr>
      <vt:lpstr>Custom Design</vt:lpstr>
      <vt:lpstr>2_Custom Design</vt:lpstr>
      <vt:lpstr>3_Custom Design</vt:lpstr>
      <vt:lpstr>Registering and Applying for an PQQ/ITT/AQP process. </vt:lpstr>
      <vt:lpstr>Getting Started</vt:lpstr>
      <vt:lpstr>Registration</vt:lpstr>
      <vt:lpstr>Registration</vt:lpstr>
      <vt:lpstr>Finding your PQQ/ITT/AQP</vt:lpstr>
      <vt:lpstr>Finding your PQQ/ITT/AQP</vt:lpstr>
      <vt:lpstr>Downloading your PQQ/ITT/AQP Documents</vt:lpstr>
      <vt:lpstr>Downloading your PQQ/ITT/AQP</vt:lpstr>
      <vt:lpstr>Uploading your PQQ/ITT/AQP  documents</vt:lpstr>
      <vt:lpstr>Uploading your PQQ/ITT/AQP Documents</vt:lpstr>
      <vt:lpstr>Completing your PQQ/ITT/AQP</vt:lpstr>
      <vt:lpstr>Further Information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Louise Robertson=Rennard</dc:creator>
  <cp:lastModifiedBy>Samuel Naxton</cp:lastModifiedBy>
  <cp:revision>61</cp:revision>
  <dcterms:created xsi:type="dcterms:W3CDTF">2013-07-22T11:07:43Z</dcterms:created>
  <dcterms:modified xsi:type="dcterms:W3CDTF">2016-04-05T11:03:26Z</dcterms:modified>
</cp:coreProperties>
</file>