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0"/>
  </p:notesMasterIdLst>
  <p:sldIdLst>
    <p:sldId id="259" r:id="rId3"/>
    <p:sldId id="256" r:id="rId4"/>
    <p:sldId id="257" r:id="rId5"/>
    <p:sldId id="258" r:id="rId6"/>
    <p:sldId id="260" r:id="rId7"/>
    <p:sldId id="261" r:id="rId8"/>
    <p:sldId id="262" r:id="rId9"/>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CC2700"/>
    <a:srgbClr val="FF3300"/>
    <a:srgbClr val="FFBDBD"/>
    <a:srgbClr val="B61F67"/>
    <a:srgbClr val="0E4C9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2994" y="90"/>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theme" Target="theme/theme1.xml" Id="rId13" /><Relationship Type="http://schemas.openxmlformats.org/officeDocument/2006/relationships/slide" Target="slides/slide1.xml" Id="rId3" /><Relationship Type="http://schemas.openxmlformats.org/officeDocument/2006/relationships/slide" Target="slides/slide5.xml" Id="rId7" /><Relationship Type="http://schemas.openxmlformats.org/officeDocument/2006/relationships/viewProps" Target="viewProps.xml" Id="rId12" /><Relationship Type="http://schemas.openxmlformats.org/officeDocument/2006/relationships/slideMaster" Target="slideMasters/slideMaster1.xml" Id="rId2" /><Relationship Type="http://schemas.openxmlformats.org/officeDocument/2006/relationships/slide" Target="slides/slide4.xml" Id="rId6" /><Relationship Type="http://schemas.openxmlformats.org/officeDocument/2006/relationships/presProps" Target="presProps.xml" Id="rId11" /><Relationship Type="http://schemas.openxmlformats.org/officeDocument/2006/relationships/slide" Target="slides/slide3.xml" Id="rId5" /><Relationship Type="http://schemas.openxmlformats.org/officeDocument/2006/relationships/notesMaster" Target="notesMasters/notesMaster1.xml" Id="rId10"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tableStyles" Target="tableStyles.xml" Id="rId14" /><Relationship Type="http://schemas.openxmlformats.org/officeDocument/2006/relationships/customXml" Target="/customXML/item3.xml" Id="R4097dd6b46f44ad1"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3A79C2-F96A-447B-A723-E6915AEC9645}" type="datetimeFigureOut">
              <a:rPr lang="en-GB" smtClean="0"/>
              <a:t>25/07/2023</a:t>
            </a:fld>
            <a:endParaRPr lang="en-GB" dirty="0"/>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D3D570-1826-48BF-8C67-98F6990AEA7A}" type="slidenum">
              <a:rPr lang="en-GB" smtClean="0"/>
              <a:t>‹#›</a:t>
            </a:fld>
            <a:endParaRPr lang="en-GB" dirty="0"/>
          </a:p>
        </p:txBody>
      </p:sp>
    </p:spTree>
    <p:extLst>
      <p:ext uri="{BB962C8B-B14F-4D97-AF65-F5344CB8AC3E}">
        <p14:creationId xmlns:p14="http://schemas.microsoft.com/office/powerpoint/2010/main" val="4271599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0D3D570-1826-48BF-8C67-98F6990AEA7A}" type="slidenum">
              <a:rPr lang="en-GB" smtClean="0"/>
              <a:t>1</a:t>
            </a:fld>
            <a:endParaRPr lang="en-GB" dirty="0"/>
          </a:p>
        </p:txBody>
      </p:sp>
    </p:spTree>
    <p:extLst>
      <p:ext uri="{BB962C8B-B14F-4D97-AF65-F5344CB8AC3E}">
        <p14:creationId xmlns:p14="http://schemas.microsoft.com/office/powerpoint/2010/main" val="3312625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834996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3265957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2856437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53116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628904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2164106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3155930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407780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351045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959586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429D98-6C43-47B1-8AA7-BA578A5EF426}" type="datetimeFigureOut">
              <a:rPr lang="en-GB" smtClean="0"/>
              <a:pPr/>
              <a:t>25/07/2023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3531482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CF429D98-6C43-47B1-8AA7-BA578A5EF426}" type="datetimeFigureOut">
              <a:rPr lang="en-GB" smtClean="0"/>
              <a:pPr/>
              <a:t>25/07/2023</a:t>
            </a:fld>
            <a:endParaRPr lang="en-GB" dirty="0"/>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1EAA8245-4B27-415C-824D-737554BAA9B3}" type="slidenum">
              <a:rPr lang="en-GB" smtClean="0"/>
              <a:pPr/>
              <a:t>‹#›</a:t>
            </a:fld>
            <a:endParaRPr lang="en-GB" dirty="0"/>
          </a:p>
        </p:txBody>
      </p:sp>
    </p:spTree>
    <p:extLst>
      <p:ext uri="{BB962C8B-B14F-4D97-AF65-F5344CB8AC3E}">
        <p14:creationId xmlns:p14="http://schemas.microsoft.com/office/powerpoint/2010/main" val="1394791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9"/>
          <p:cNvSpPr>
            <a:spLocks noChangeArrowheads="1"/>
          </p:cNvSpPr>
          <p:nvPr/>
        </p:nvSpPr>
        <p:spPr bwMode="auto">
          <a:xfrm>
            <a:off x="116632" y="652845"/>
            <a:ext cx="65527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en-US" sz="1200" b="1" dirty="0">
                <a:solidFill>
                  <a:srgbClr val="000000"/>
                </a:solidFill>
                <a:latin typeface="Calibri" pitchFamily="34" charset="0"/>
                <a:ea typeface="Times New Roman" pitchFamily="18" charset="0"/>
                <a:cs typeface="Arial" pitchFamily="34" charset="0"/>
              </a:rPr>
              <a:t>Appendix B</a:t>
            </a:r>
            <a:endParaRPr kumimoji="0" lang="en-GB" altLang="en-US" sz="1200" b="1"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rgbClr val="000000"/>
                </a:solidFill>
                <a:effectLst/>
                <a:latin typeface="Calibri" pitchFamily="34" charset="0"/>
                <a:ea typeface="Times New Roman" pitchFamily="18" charset="0"/>
                <a:cs typeface="GillSans"/>
              </a:rPr>
              <a:t>Home</a:t>
            </a:r>
            <a:r>
              <a:rPr kumimoji="0" lang="en-GB" altLang="en-US" sz="1600" b="0" i="0" u="none" strike="noStrike" cap="none" normalizeH="0" baseline="0" dirty="0">
                <a:ln>
                  <a:noFill/>
                </a:ln>
                <a:solidFill>
                  <a:srgbClr val="000000"/>
                </a:solidFill>
                <a:effectLst/>
                <a:latin typeface="Calibri" pitchFamily="34" charset="0"/>
                <a:ea typeface="Times New Roman" pitchFamily="18" charset="0"/>
                <a:cs typeface="GillSans"/>
              </a:rPr>
              <a:t> </a:t>
            </a:r>
            <a:r>
              <a:rPr kumimoji="0" lang="en-GB" altLang="en-US" sz="1600" b="1" i="0" u="none" strike="noStrike" cap="none" normalizeH="0" baseline="0" dirty="0">
                <a:ln>
                  <a:noFill/>
                </a:ln>
                <a:solidFill>
                  <a:srgbClr val="000000"/>
                </a:solidFill>
                <a:effectLst/>
                <a:latin typeface="Calibri" pitchFamily="34" charset="0"/>
                <a:ea typeface="Times New Roman" pitchFamily="18" charset="0"/>
                <a:cs typeface="GillSans"/>
              </a:rPr>
              <a:t>Parenteral Nutrition (HPN) Medicine Pathway</a:t>
            </a:r>
          </a:p>
        </p:txBody>
      </p:sp>
      <p:grpSp>
        <p:nvGrpSpPr>
          <p:cNvPr id="6" name="Group 5"/>
          <p:cNvGrpSpPr/>
          <p:nvPr/>
        </p:nvGrpSpPr>
        <p:grpSpPr>
          <a:xfrm>
            <a:off x="5659486" y="4415389"/>
            <a:ext cx="481965" cy="345440"/>
            <a:chOff x="0" y="0"/>
            <a:chExt cx="482080" cy="346952"/>
          </a:xfrm>
        </p:grpSpPr>
        <p:sp>
          <p:nvSpPr>
            <p:cNvPr id="7" name="TextBox 61"/>
            <p:cNvSpPr txBox="1"/>
            <p:nvPr/>
          </p:nvSpPr>
          <p:spPr>
            <a:xfrm>
              <a:off x="203950" y="114542"/>
              <a:ext cx="278130" cy="232410"/>
            </a:xfrm>
            <a:prstGeom prst="rect">
              <a:avLst/>
            </a:prstGeom>
            <a:noFill/>
          </p:spPr>
          <p:txBody>
            <a:bodyPr wrap="square" rtlCol="0">
              <a:noAutofit/>
            </a:bodyPr>
            <a:lstStyle/>
            <a:p>
              <a:pPr>
                <a:spcAft>
                  <a:spcPts val="0"/>
                </a:spcAft>
              </a:pPr>
              <a:r>
                <a:rPr lang="en-GB" sz="1000" kern="1200" dirty="0">
                  <a:solidFill>
                    <a:srgbClr val="000000"/>
                  </a:solidFill>
                  <a:effectLst/>
                  <a:latin typeface="Calibri"/>
                  <a:ea typeface="Times New Roman"/>
                  <a:cs typeface="Times New Roman"/>
                  <a:sym typeface="Wingdings"/>
                </a:rPr>
                <a:t></a:t>
              </a:r>
              <a:endParaRPr lang="en-GB" sz="1200" dirty="0">
                <a:effectLst/>
                <a:latin typeface="Times New Roman"/>
                <a:ea typeface="Times New Roman"/>
              </a:endParaRPr>
            </a:p>
          </p:txBody>
        </p:sp>
        <p:grpSp>
          <p:nvGrpSpPr>
            <p:cNvPr id="8" name="Group 7"/>
            <p:cNvGrpSpPr/>
            <p:nvPr/>
          </p:nvGrpSpPr>
          <p:grpSpPr>
            <a:xfrm>
              <a:off x="0" y="0"/>
              <a:ext cx="384262" cy="346896"/>
              <a:chOff x="0" y="0"/>
              <a:chExt cx="384262" cy="346896"/>
            </a:xfrm>
          </p:grpSpPr>
          <p:sp>
            <p:nvSpPr>
              <p:cNvPr id="9" name="TextBox 60"/>
              <p:cNvSpPr txBox="1"/>
              <p:nvPr/>
            </p:nvSpPr>
            <p:spPr>
              <a:xfrm>
                <a:off x="106132" y="113559"/>
                <a:ext cx="278130" cy="232410"/>
              </a:xfrm>
              <a:prstGeom prst="rect">
                <a:avLst/>
              </a:prstGeom>
              <a:noFill/>
            </p:spPr>
            <p:txBody>
              <a:bodyPr wrap="square" rtlCol="0">
                <a:noAutofit/>
              </a:bodyPr>
              <a:lstStyle/>
              <a:p>
                <a:pPr>
                  <a:spcAft>
                    <a:spcPts val="0"/>
                  </a:spcAft>
                </a:pPr>
                <a:r>
                  <a:rPr lang="en-GB" sz="1000" kern="1200" dirty="0">
                    <a:solidFill>
                      <a:srgbClr val="000000"/>
                    </a:solidFill>
                    <a:effectLst/>
                    <a:latin typeface="Calibri"/>
                    <a:ea typeface="Times New Roman"/>
                    <a:cs typeface="Times New Roman"/>
                    <a:sym typeface="Wingdings"/>
                  </a:rPr>
                  <a:t></a:t>
                </a:r>
                <a:endParaRPr lang="en-GB" sz="1200" dirty="0">
                  <a:effectLst/>
                  <a:latin typeface="Times New Roman"/>
                  <a:ea typeface="Times New Roman"/>
                </a:endParaRPr>
              </a:p>
            </p:txBody>
          </p:sp>
          <p:sp>
            <p:nvSpPr>
              <p:cNvPr id="10" name="TextBox 62"/>
              <p:cNvSpPr txBox="1"/>
              <p:nvPr/>
            </p:nvSpPr>
            <p:spPr>
              <a:xfrm>
                <a:off x="103358" y="0"/>
                <a:ext cx="278130" cy="232410"/>
              </a:xfrm>
              <a:prstGeom prst="rect">
                <a:avLst/>
              </a:prstGeom>
              <a:noFill/>
            </p:spPr>
            <p:txBody>
              <a:bodyPr wrap="square" rtlCol="0">
                <a:noAutofit/>
              </a:bodyPr>
              <a:lstStyle/>
              <a:p>
                <a:pPr>
                  <a:spcAft>
                    <a:spcPts val="0"/>
                  </a:spcAft>
                </a:pPr>
                <a:r>
                  <a:rPr lang="en-GB" sz="1000" kern="1200" dirty="0">
                    <a:solidFill>
                      <a:srgbClr val="000000"/>
                    </a:solidFill>
                    <a:effectLst/>
                    <a:latin typeface="Calibri"/>
                    <a:ea typeface="Times New Roman"/>
                    <a:cs typeface="Times New Roman"/>
                    <a:sym typeface="Wingdings"/>
                  </a:rPr>
                  <a:t></a:t>
                </a:r>
                <a:endParaRPr lang="en-GB" sz="1200" dirty="0">
                  <a:effectLst/>
                  <a:latin typeface="Times New Roman"/>
                  <a:ea typeface="Times New Roman"/>
                </a:endParaRPr>
              </a:p>
            </p:txBody>
          </p:sp>
          <p:cxnSp>
            <p:nvCxnSpPr>
              <p:cNvPr id="11" name="Straight Connector 10"/>
              <p:cNvCxnSpPr/>
              <p:nvPr/>
            </p:nvCxnSpPr>
            <p:spPr>
              <a:xfrm>
                <a:off x="242586" y="139777"/>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8"/>
              <p:cNvSpPr txBox="1"/>
              <p:nvPr/>
            </p:nvSpPr>
            <p:spPr>
              <a:xfrm>
                <a:off x="0" y="114486"/>
                <a:ext cx="278130" cy="232410"/>
              </a:xfrm>
              <a:prstGeom prst="rect">
                <a:avLst/>
              </a:prstGeom>
              <a:noFill/>
            </p:spPr>
            <p:txBody>
              <a:bodyPr wrap="square" rtlCol="0">
                <a:noAutofit/>
              </a:bodyPr>
              <a:lstStyle/>
              <a:p>
                <a:pPr>
                  <a:spcAft>
                    <a:spcPts val="0"/>
                  </a:spcAft>
                </a:pPr>
                <a:r>
                  <a:rPr lang="en-GB" sz="1000" kern="1200" dirty="0">
                    <a:solidFill>
                      <a:srgbClr val="000000"/>
                    </a:solidFill>
                    <a:effectLst/>
                    <a:latin typeface="Calibri"/>
                    <a:ea typeface="Times New Roman"/>
                    <a:cs typeface="Times New Roman"/>
                    <a:sym typeface="Wingdings"/>
                  </a:rPr>
                  <a:t></a:t>
                </a:r>
                <a:endParaRPr lang="en-GB" sz="1200" dirty="0">
                  <a:effectLst/>
                  <a:latin typeface="Times New Roman"/>
                  <a:ea typeface="Times New Roman"/>
                </a:endParaRPr>
              </a:p>
            </p:txBody>
          </p:sp>
          <p:cxnSp>
            <p:nvCxnSpPr>
              <p:cNvPr id="13" name="Straight Connector 12"/>
              <p:cNvCxnSpPr>
                <a:stCxn id="10" idx="1"/>
                <a:endCxn id="10" idx="1"/>
              </p:cNvCxnSpPr>
              <p:nvPr/>
            </p:nvCxnSpPr>
            <p:spPr>
              <a:xfrm>
                <a:off x="103383" y="123111"/>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1"/>
                <a:endCxn id="10" idx="1"/>
              </p:cNvCxnSpPr>
              <p:nvPr/>
            </p:nvCxnSpPr>
            <p:spPr>
              <a:xfrm>
                <a:off x="103383" y="123111"/>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10" idx="3"/>
                <a:endCxn id="10" idx="3"/>
              </p:cNvCxnSpPr>
              <p:nvPr/>
            </p:nvCxnSpPr>
            <p:spPr>
              <a:xfrm>
                <a:off x="384229" y="123111"/>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3"/>
                <a:endCxn id="10" idx="3"/>
              </p:cNvCxnSpPr>
              <p:nvPr/>
            </p:nvCxnSpPr>
            <p:spPr>
              <a:xfrm>
                <a:off x="384229" y="123111"/>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7" idx="0"/>
                <a:endCxn id="7" idx="0"/>
              </p:cNvCxnSpPr>
              <p:nvPr/>
            </p:nvCxnSpPr>
            <p:spPr>
              <a:xfrm>
                <a:off x="343222" y="114581"/>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37248" y="183721"/>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42006" y="176594"/>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a:off x="310654" y="14875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a:off x="250201" y="148760"/>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a:off x="175234" y="148182"/>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a:off x="196679" y="148181"/>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5" name="TextBox 24"/>
          <p:cNvSpPr txBox="1"/>
          <p:nvPr/>
        </p:nvSpPr>
        <p:spPr>
          <a:xfrm>
            <a:off x="259907" y="1496616"/>
            <a:ext cx="6481461" cy="3785652"/>
          </a:xfrm>
          <a:prstGeom prst="rect">
            <a:avLst/>
          </a:prstGeom>
          <a:noFill/>
        </p:spPr>
        <p:txBody>
          <a:bodyPr wrap="square" rtlCol="0">
            <a:spAutoFit/>
          </a:bodyPr>
          <a:lstStyle/>
          <a:p>
            <a:pPr>
              <a:lnSpc>
                <a:spcPct val="125000"/>
              </a:lnSpc>
            </a:pPr>
            <a:r>
              <a:rPr lang="en-GB" sz="1200" dirty="0"/>
              <a:t>A medicines pathway shows the expected course of treatment, diagnostic tests, clinical reviews and other interventions for a patient group.</a:t>
            </a:r>
          </a:p>
          <a:p>
            <a:pPr>
              <a:lnSpc>
                <a:spcPct val="125000"/>
              </a:lnSpc>
            </a:pPr>
            <a:endParaRPr lang="en-GB" sz="1200" dirty="0"/>
          </a:p>
          <a:p>
            <a:pPr>
              <a:lnSpc>
                <a:spcPct val="125000"/>
              </a:lnSpc>
            </a:pPr>
            <a:r>
              <a:rPr lang="en-GB" sz="1200" dirty="0"/>
              <a:t>This medicine pathway  outlines the expected treatment to be provided for patients receiving home parenteral nutrition.  </a:t>
            </a:r>
          </a:p>
          <a:p>
            <a:pPr>
              <a:lnSpc>
                <a:spcPct val="125000"/>
              </a:lnSpc>
            </a:pPr>
            <a:endParaRPr lang="en-GB" sz="1200" dirty="0"/>
          </a:p>
          <a:p>
            <a:pPr>
              <a:lnSpc>
                <a:spcPct val="125000"/>
              </a:lnSpc>
            </a:pPr>
            <a:r>
              <a:rPr lang="en-GB" sz="1200" dirty="0"/>
              <a:t>The pathway is based on the format used within the NICE pathway for nutrition support in adults</a:t>
            </a:r>
          </a:p>
          <a:p>
            <a:pPr>
              <a:lnSpc>
                <a:spcPct val="125000"/>
              </a:lnSpc>
            </a:pPr>
            <a:r>
              <a:rPr lang="en-GB" sz="1200" dirty="0"/>
              <a:t>https://pathways.nice.org.uk/pathways/nutritionsupport-in-adults.  </a:t>
            </a:r>
          </a:p>
          <a:p>
            <a:pPr>
              <a:lnSpc>
                <a:spcPct val="125000"/>
              </a:lnSpc>
            </a:pPr>
            <a:endParaRPr lang="en-GB" sz="1200" dirty="0"/>
          </a:p>
          <a:p>
            <a:pPr>
              <a:lnSpc>
                <a:spcPct val="125000"/>
              </a:lnSpc>
            </a:pPr>
            <a:r>
              <a:rPr lang="en-GB" sz="1200" dirty="0"/>
              <a:t>It is presented as a single pathway diagram and uses numbers to link the boxes in the diagram to </a:t>
            </a:r>
          </a:p>
          <a:p>
            <a:pPr>
              <a:lnSpc>
                <a:spcPct val="125000"/>
              </a:lnSpc>
            </a:pPr>
            <a:r>
              <a:rPr lang="en-GB" sz="1200" dirty="0"/>
              <a:t>associated specification points in the national framework document, Royal Pharmaceutical Society   Standards for Homecare Services, and/or additional pathways.</a:t>
            </a:r>
          </a:p>
          <a:p>
            <a:pPr>
              <a:lnSpc>
                <a:spcPct val="125000"/>
              </a:lnSpc>
            </a:pPr>
            <a:r>
              <a:rPr lang="en-GB" sz="1200" dirty="0"/>
              <a:t> </a:t>
            </a:r>
          </a:p>
          <a:p>
            <a:pPr>
              <a:lnSpc>
                <a:spcPct val="125000"/>
              </a:lnSpc>
            </a:pPr>
            <a:r>
              <a:rPr lang="en-GB" sz="1200" dirty="0"/>
              <a:t>Where there is an additional pathway for a point this is noted by the following symbol. </a:t>
            </a:r>
          </a:p>
          <a:p>
            <a:pPr>
              <a:lnSpc>
                <a:spcPct val="125000"/>
              </a:lnSpc>
            </a:pPr>
            <a:endParaRPr lang="en-GB" sz="1200" dirty="0"/>
          </a:p>
          <a:p>
            <a:pPr>
              <a:lnSpc>
                <a:spcPct val="125000"/>
              </a:lnSpc>
            </a:pPr>
            <a:r>
              <a:rPr lang="en-GB" sz="1200" dirty="0"/>
              <a:t>All options are available to all patients unless otherwise indicated. </a:t>
            </a:r>
          </a:p>
        </p:txBody>
      </p:sp>
    </p:spTree>
    <p:extLst>
      <p:ext uri="{BB962C8B-B14F-4D97-AF65-F5344CB8AC3E}">
        <p14:creationId xmlns:p14="http://schemas.microsoft.com/office/powerpoint/2010/main" val="2093504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1" name="Straight Arrow Connector 250"/>
          <p:cNvCxnSpPr/>
          <p:nvPr/>
        </p:nvCxnSpPr>
        <p:spPr>
          <a:xfrm flipV="1">
            <a:off x="3573016" y="9340342"/>
            <a:ext cx="178283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6" name="Straight Arrow Connector 235"/>
          <p:cNvCxnSpPr/>
          <p:nvPr/>
        </p:nvCxnSpPr>
        <p:spPr>
          <a:xfrm flipH="1">
            <a:off x="1340768" y="9351535"/>
            <a:ext cx="179491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5" name="Straight Arrow Connector 1044"/>
          <p:cNvCxnSpPr/>
          <p:nvPr/>
        </p:nvCxnSpPr>
        <p:spPr>
          <a:xfrm flipH="1">
            <a:off x="1340768" y="8811325"/>
            <a:ext cx="734389"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p:nvPr/>
        </p:nvCxnSpPr>
        <p:spPr>
          <a:xfrm>
            <a:off x="4633633" y="8811325"/>
            <a:ext cx="739583" cy="5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flipH="1">
            <a:off x="3400882" y="8878378"/>
            <a:ext cx="4153" cy="325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flipH="1">
            <a:off x="3410217" y="8242652"/>
            <a:ext cx="4153" cy="325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1516648" y="2089510"/>
            <a:ext cx="68821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p:nvPr/>
        </p:nvCxnSpPr>
        <p:spPr>
          <a:xfrm>
            <a:off x="3370640" y="777202"/>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p:nvPr/>
        </p:nvCxnSpPr>
        <p:spPr>
          <a:xfrm>
            <a:off x="3399979" y="7617296"/>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0" name="Straight Arrow Connector 209"/>
          <p:cNvCxnSpPr/>
          <p:nvPr/>
        </p:nvCxnSpPr>
        <p:spPr>
          <a:xfrm>
            <a:off x="3389689" y="7162260"/>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p:nvPr/>
        </p:nvCxnSpPr>
        <p:spPr>
          <a:xfrm>
            <a:off x="3377539" y="6747042"/>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8" name="Straight Arrow Connector 207"/>
          <p:cNvCxnSpPr/>
          <p:nvPr/>
        </p:nvCxnSpPr>
        <p:spPr>
          <a:xfrm>
            <a:off x="3369142" y="6232127"/>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7" name="Straight Arrow Connector 206"/>
          <p:cNvCxnSpPr/>
          <p:nvPr/>
        </p:nvCxnSpPr>
        <p:spPr>
          <a:xfrm>
            <a:off x="3373822" y="5745088"/>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a:off x="3368212" y="5074028"/>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p:nvPr/>
        </p:nvCxnSpPr>
        <p:spPr>
          <a:xfrm>
            <a:off x="3361631" y="4630809"/>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361119" y="3776775"/>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5" name="Straight Arrow Connector 194"/>
          <p:cNvCxnSpPr/>
          <p:nvPr/>
        </p:nvCxnSpPr>
        <p:spPr>
          <a:xfrm>
            <a:off x="3356992" y="4222622"/>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234810" y="2754865"/>
            <a:ext cx="0" cy="3384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9" name="Straight Arrow Connector 148"/>
          <p:cNvCxnSpPr/>
          <p:nvPr/>
        </p:nvCxnSpPr>
        <p:spPr>
          <a:xfrm>
            <a:off x="1523132" y="2679490"/>
            <a:ext cx="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131461" y="130204"/>
            <a:ext cx="5442949" cy="276999"/>
          </a:xfrm>
          <a:prstGeom prst="rect">
            <a:avLst/>
          </a:prstGeom>
          <a:noFill/>
        </p:spPr>
        <p:txBody>
          <a:bodyPr wrap="square" rtlCol="0">
            <a:spAutoFit/>
          </a:bodyPr>
          <a:lstStyle/>
          <a:p>
            <a:r>
              <a:rPr lang="en-GB" sz="1200" dirty="0"/>
              <a:t>Appendix B</a:t>
            </a:r>
          </a:p>
        </p:txBody>
      </p:sp>
      <p:sp>
        <p:nvSpPr>
          <p:cNvPr id="5" name="TextBox 4"/>
          <p:cNvSpPr txBox="1"/>
          <p:nvPr/>
        </p:nvSpPr>
        <p:spPr>
          <a:xfrm>
            <a:off x="1108420" y="581385"/>
            <a:ext cx="4505401"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Patient identified by Purchasing Authority as needing HPN or IV fluid</a:t>
            </a:r>
          </a:p>
        </p:txBody>
      </p:sp>
      <p:sp>
        <p:nvSpPr>
          <p:cNvPr id="101" name="TextBox 100"/>
          <p:cNvSpPr txBox="1"/>
          <p:nvPr/>
        </p:nvSpPr>
        <p:spPr>
          <a:xfrm>
            <a:off x="1752411" y="3533436"/>
            <a:ext cx="3217420"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Patient registration form and consent completed</a:t>
            </a:r>
          </a:p>
        </p:txBody>
      </p:sp>
      <p:sp>
        <p:nvSpPr>
          <p:cNvPr id="118" name="TextBox 117"/>
          <p:cNvSpPr txBox="1"/>
          <p:nvPr/>
        </p:nvSpPr>
        <p:spPr>
          <a:xfrm>
            <a:off x="695985" y="6476201"/>
            <a:ext cx="5336204" cy="276999"/>
          </a:xfrm>
          <a:prstGeom prst="rect">
            <a:avLst/>
          </a:prstGeom>
          <a:solidFill>
            <a:schemeClr val="accent2"/>
          </a:solidFill>
          <a:ln>
            <a:solidFill>
              <a:srgbClr val="B61F67"/>
            </a:solidFill>
          </a:ln>
        </p:spPr>
        <p:txBody>
          <a:bodyPr wrap="none" rtlCol="0">
            <a:spAutoFit/>
          </a:bodyPr>
          <a:lstStyle/>
          <a:p>
            <a:pPr algn="ctr"/>
            <a:r>
              <a:rPr lang="en-GB" sz="1200" dirty="0">
                <a:solidFill>
                  <a:schemeClr val="bg1"/>
                </a:solidFill>
              </a:rPr>
              <a:t>Discharge date co-ordinated between Purchasing Authority, Contractor and patient </a:t>
            </a:r>
          </a:p>
        </p:txBody>
      </p:sp>
      <p:sp>
        <p:nvSpPr>
          <p:cNvPr id="119" name="TextBox 118"/>
          <p:cNvSpPr txBox="1"/>
          <p:nvPr/>
        </p:nvSpPr>
        <p:spPr>
          <a:xfrm>
            <a:off x="1484784" y="7401272"/>
            <a:ext cx="3888432" cy="276999"/>
          </a:xfrm>
          <a:prstGeom prst="rect">
            <a:avLst/>
          </a:prstGeom>
          <a:solidFill>
            <a:schemeClr val="accent2"/>
          </a:solidFill>
          <a:ln>
            <a:solidFill>
              <a:srgbClr val="B61F67"/>
            </a:solidFill>
          </a:ln>
        </p:spPr>
        <p:txBody>
          <a:bodyPr wrap="square" rtlCol="0">
            <a:spAutoFit/>
          </a:bodyPr>
          <a:lstStyle/>
          <a:p>
            <a:pPr algn="ctr"/>
            <a:r>
              <a:rPr lang="en-GB" sz="1200" dirty="0">
                <a:solidFill>
                  <a:schemeClr val="bg1"/>
                </a:solidFill>
              </a:rPr>
              <a:t>Patient discharged. Installation visit by Contractor</a:t>
            </a:r>
          </a:p>
        </p:txBody>
      </p:sp>
      <p:sp>
        <p:nvSpPr>
          <p:cNvPr id="120" name="TextBox 119"/>
          <p:cNvSpPr txBox="1"/>
          <p:nvPr/>
        </p:nvSpPr>
        <p:spPr>
          <a:xfrm>
            <a:off x="1787127" y="8580492"/>
            <a:ext cx="3167022" cy="461665"/>
          </a:xfrm>
          <a:prstGeom prst="rect">
            <a:avLst/>
          </a:prstGeom>
          <a:solidFill>
            <a:schemeClr val="accent2"/>
          </a:solidFill>
          <a:ln>
            <a:solidFill>
              <a:srgbClr val="B61F67"/>
            </a:solidFill>
          </a:ln>
        </p:spPr>
        <p:txBody>
          <a:bodyPr wrap="none" rtlCol="0">
            <a:spAutoFit/>
          </a:bodyPr>
          <a:lstStyle/>
          <a:p>
            <a:pPr algn="ctr"/>
            <a:r>
              <a:rPr lang="en-GB" sz="1200" dirty="0">
                <a:solidFill>
                  <a:schemeClr val="bg1"/>
                </a:solidFill>
              </a:rPr>
              <a:t>Ongoing patient review by Purchasing Authority</a:t>
            </a:r>
          </a:p>
          <a:p>
            <a:pPr algn="ctr"/>
            <a:r>
              <a:rPr lang="en-GB" sz="1200" dirty="0">
                <a:solidFill>
                  <a:schemeClr val="bg1"/>
                </a:solidFill>
              </a:rPr>
              <a:t> </a:t>
            </a:r>
          </a:p>
        </p:txBody>
      </p:sp>
      <p:sp>
        <p:nvSpPr>
          <p:cNvPr id="3" name="TextBox 2"/>
          <p:cNvSpPr txBox="1"/>
          <p:nvPr/>
        </p:nvSpPr>
        <p:spPr>
          <a:xfrm>
            <a:off x="881592" y="416496"/>
            <a:ext cx="263214" cy="276999"/>
          </a:xfrm>
          <a:prstGeom prst="rect">
            <a:avLst/>
          </a:prstGeom>
          <a:noFill/>
        </p:spPr>
        <p:txBody>
          <a:bodyPr wrap="none" rtlCol="0">
            <a:spAutoFit/>
          </a:bodyPr>
          <a:lstStyle/>
          <a:p>
            <a:r>
              <a:rPr lang="en-GB" sz="1200" dirty="0"/>
              <a:t>1</a:t>
            </a:r>
          </a:p>
        </p:txBody>
      </p:sp>
      <p:sp>
        <p:nvSpPr>
          <p:cNvPr id="41" name="TextBox 40"/>
          <p:cNvSpPr txBox="1"/>
          <p:nvPr/>
        </p:nvSpPr>
        <p:spPr>
          <a:xfrm>
            <a:off x="1738566" y="856082"/>
            <a:ext cx="263214" cy="276999"/>
          </a:xfrm>
          <a:prstGeom prst="rect">
            <a:avLst/>
          </a:prstGeom>
          <a:noFill/>
        </p:spPr>
        <p:txBody>
          <a:bodyPr wrap="none" rtlCol="0">
            <a:spAutoFit/>
          </a:bodyPr>
          <a:lstStyle/>
          <a:p>
            <a:r>
              <a:rPr lang="en-GB" sz="1200" dirty="0"/>
              <a:t>2</a:t>
            </a:r>
          </a:p>
        </p:txBody>
      </p:sp>
      <p:sp>
        <p:nvSpPr>
          <p:cNvPr id="42" name="TextBox 41"/>
          <p:cNvSpPr txBox="1"/>
          <p:nvPr/>
        </p:nvSpPr>
        <p:spPr>
          <a:xfrm>
            <a:off x="692696" y="2521558"/>
            <a:ext cx="5184576" cy="276999"/>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Patient accepted by Contractor (Home Care Company)</a:t>
            </a:r>
          </a:p>
        </p:txBody>
      </p:sp>
      <p:sp>
        <p:nvSpPr>
          <p:cNvPr id="50" name="TextBox 49"/>
          <p:cNvSpPr txBox="1"/>
          <p:nvPr/>
        </p:nvSpPr>
        <p:spPr>
          <a:xfrm>
            <a:off x="2122895" y="4021397"/>
            <a:ext cx="2497863"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Ancillary list completed (Appendix O)</a:t>
            </a:r>
          </a:p>
        </p:txBody>
      </p:sp>
      <p:sp>
        <p:nvSpPr>
          <p:cNvPr id="57" name="TextBox 56"/>
          <p:cNvSpPr txBox="1"/>
          <p:nvPr/>
        </p:nvSpPr>
        <p:spPr>
          <a:xfrm>
            <a:off x="2004857" y="5988936"/>
            <a:ext cx="2727350"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Pre discharge hospital visit by Contractor</a:t>
            </a:r>
          </a:p>
        </p:txBody>
      </p:sp>
      <p:sp>
        <p:nvSpPr>
          <p:cNvPr id="58" name="TextBox 57"/>
          <p:cNvSpPr txBox="1"/>
          <p:nvPr/>
        </p:nvSpPr>
        <p:spPr>
          <a:xfrm>
            <a:off x="188640" y="3097622"/>
            <a:ext cx="2189346" cy="276999"/>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Compounding slot allocated</a:t>
            </a:r>
          </a:p>
        </p:txBody>
      </p:sp>
      <p:sp>
        <p:nvSpPr>
          <p:cNvPr id="59" name="TextBox 58"/>
          <p:cNvSpPr txBox="1"/>
          <p:nvPr/>
        </p:nvSpPr>
        <p:spPr>
          <a:xfrm>
            <a:off x="4365658" y="3097622"/>
            <a:ext cx="2159686" cy="276999"/>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Nursing resource allocated</a:t>
            </a:r>
          </a:p>
        </p:txBody>
      </p:sp>
      <p:sp>
        <p:nvSpPr>
          <p:cNvPr id="56" name="TextBox 55"/>
          <p:cNvSpPr txBox="1"/>
          <p:nvPr/>
        </p:nvSpPr>
        <p:spPr>
          <a:xfrm>
            <a:off x="2027560" y="1918406"/>
            <a:ext cx="2694904"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Does patient require homecare nursing?</a:t>
            </a:r>
          </a:p>
        </p:txBody>
      </p:sp>
      <p:sp>
        <p:nvSpPr>
          <p:cNvPr id="100" name="TextBox 99"/>
          <p:cNvSpPr txBox="1"/>
          <p:nvPr/>
        </p:nvSpPr>
        <p:spPr>
          <a:xfrm>
            <a:off x="2027042" y="1009390"/>
            <a:ext cx="2668167" cy="646331"/>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Patient suitable for homecare </a:t>
            </a:r>
          </a:p>
          <a:p>
            <a:pPr algn="ctr"/>
            <a:r>
              <a:rPr lang="en-GB" sz="1200" dirty="0">
                <a:solidFill>
                  <a:schemeClr val="bg1"/>
                </a:solidFill>
              </a:rPr>
              <a:t>Patient needs assessment (Appendix C) </a:t>
            </a:r>
          </a:p>
          <a:p>
            <a:pPr algn="ctr"/>
            <a:endParaRPr lang="en-GB" sz="1200" dirty="0">
              <a:solidFill>
                <a:schemeClr val="bg1"/>
              </a:solidFill>
            </a:endParaRPr>
          </a:p>
        </p:txBody>
      </p:sp>
      <p:grpSp>
        <p:nvGrpSpPr>
          <p:cNvPr id="64" name="Group 63"/>
          <p:cNvGrpSpPr/>
          <p:nvPr/>
        </p:nvGrpSpPr>
        <p:grpSpPr>
          <a:xfrm>
            <a:off x="3131138" y="1349675"/>
            <a:ext cx="485008" cy="360802"/>
            <a:chOff x="5373216" y="2347198"/>
            <a:chExt cx="485008" cy="360802"/>
          </a:xfrm>
        </p:grpSpPr>
        <p:sp>
          <p:nvSpPr>
            <p:cNvPr id="66" name="TextBox 65"/>
            <p:cNvSpPr txBox="1"/>
            <p:nvPr/>
          </p:nvSpPr>
          <p:spPr>
            <a:xfrm>
              <a:off x="5577378" y="2461779"/>
              <a:ext cx="280846" cy="246221"/>
            </a:xfrm>
            <a:prstGeom prst="rect">
              <a:avLst/>
            </a:prstGeom>
            <a:noFill/>
          </p:spPr>
          <p:txBody>
            <a:bodyPr wrap="none" rtlCol="0">
              <a:spAutoFit/>
            </a:bodyPr>
            <a:lstStyle/>
            <a:p>
              <a:r>
                <a:rPr lang="en-GB" sz="1000" dirty="0">
                  <a:sym typeface="Wingdings"/>
                </a:rPr>
                <a:t></a:t>
              </a:r>
              <a:endParaRPr lang="en-GB" sz="1000" dirty="0"/>
            </a:p>
          </p:txBody>
        </p:sp>
        <p:grpSp>
          <p:nvGrpSpPr>
            <p:cNvPr id="67" name="Group 66"/>
            <p:cNvGrpSpPr/>
            <p:nvPr/>
          </p:nvGrpSpPr>
          <p:grpSpPr>
            <a:xfrm>
              <a:off x="5373216" y="2347198"/>
              <a:ext cx="387003" cy="360720"/>
              <a:chOff x="5374579" y="2347198"/>
              <a:chExt cx="387003" cy="360720"/>
            </a:xfrm>
          </p:grpSpPr>
          <p:sp>
            <p:nvSpPr>
              <p:cNvPr id="68" name="TextBox 67"/>
              <p:cNvSpPr txBox="1"/>
              <p:nvPr/>
            </p:nvSpPr>
            <p:spPr>
              <a:xfrm>
                <a:off x="5480736" y="2460770"/>
                <a:ext cx="280846" cy="246221"/>
              </a:xfrm>
              <a:prstGeom prst="rect">
                <a:avLst/>
              </a:prstGeom>
              <a:noFill/>
            </p:spPr>
            <p:txBody>
              <a:bodyPr wrap="none" rtlCol="0">
                <a:spAutoFit/>
              </a:bodyPr>
              <a:lstStyle/>
              <a:p>
                <a:r>
                  <a:rPr lang="en-GB" sz="1000" dirty="0">
                    <a:sym typeface="Wingdings"/>
                  </a:rPr>
                  <a:t></a:t>
                </a:r>
                <a:endParaRPr lang="en-GB" sz="1000" dirty="0"/>
              </a:p>
            </p:txBody>
          </p:sp>
          <p:sp>
            <p:nvSpPr>
              <p:cNvPr id="70" name="TextBox 69"/>
              <p:cNvSpPr txBox="1"/>
              <p:nvPr/>
            </p:nvSpPr>
            <p:spPr>
              <a:xfrm>
                <a:off x="5477962" y="2347198"/>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71" name="Straight Connector 70"/>
              <p:cNvCxnSpPr/>
              <p:nvPr/>
            </p:nvCxnSpPr>
            <p:spPr>
              <a:xfrm>
                <a:off x="5617165" y="2486975"/>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5374579" y="2461697"/>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73" name="Straight Connector 72"/>
              <p:cNvCxnSpPr>
                <a:stCxn id="70" idx="1"/>
                <a:endCxn id="70" idx="1"/>
              </p:cNvCxnSpPr>
              <p:nvPr/>
            </p:nvCxnSpPr>
            <p:spPr>
              <a:xfrm>
                <a:off x="5477962" y="247030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0" idx="1"/>
                <a:endCxn id="70" idx="1"/>
              </p:cNvCxnSpPr>
              <p:nvPr/>
            </p:nvCxnSpPr>
            <p:spPr>
              <a:xfrm>
                <a:off x="5477962" y="247030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0" idx="3"/>
                <a:endCxn id="70" idx="3"/>
              </p:cNvCxnSpPr>
              <p:nvPr/>
            </p:nvCxnSpPr>
            <p:spPr>
              <a:xfrm>
                <a:off x="5758808" y="247030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0" idx="3"/>
                <a:endCxn id="70" idx="3"/>
              </p:cNvCxnSpPr>
              <p:nvPr/>
            </p:nvCxnSpPr>
            <p:spPr>
              <a:xfrm>
                <a:off x="5758808" y="247030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66" idx="0"/>
                <a:endCxn id="66" idx="0"/>
              </p:cNvCxnSpPr>
              <p:nvPr/>
            </p:nvCxnSpPr>
            <p:spPr>
              <a:xfrm>
                <a:off x="5717801" y="246177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5711827" y="253091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5516585" y="2523792"/>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16200000">
                <a:off x="5685233" y="2495957"/>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a:off x="5624780" y="2495958"/>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a:off x="5549813" y="2495380"/>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a:off x="5571258" y="249537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86" name="TextBox 85"/>
          <p:cNvSpPr txBox="1"/>
          <p:nvPr/>
        </p:nvSpPr>
        <p:spPr>
          <a:xfrm>
            <a:off x="2238152" y="4880257"/>
            <a:ext cx="2267352" cy="276999"/>
          </a:xfrm>
          <a:prstGeom prst="rect">
            <a:avLst/>
          </a:prstGeom>
          <a:solidFill>
            <a:srgbClr val="C0504D"/>
          </a:solidFill>
          <a:ln>
            <a:solidFill>
              <a:srgbClr val="B61F67"/>
            </a:solidFill>
          </a:ln>
        </p:spPr>
        <p:txBody>
          <a:bodyPr wrap="none" rtlCol="0">
            <a:spAutoFit/>
          </a:bodyPr>
          <a:lstStyle/>
          <a:p>
            <a:pPr algn="ctr"/>
            <a:r>
              <a:rPr lang="en-GB" sz="1200" dirty="0">
                <a:solidFill>
                  <a:schemeClr val="bg1"/>
                </a:solidFill>
              </a:rPr>
              <a:t>Patient medically fit for discharge</a:t>
            </a:r>
          </a:p>
        </p:txBody>
      </p:sp>
      <p:sp>
        <p:nvSpPr>
          <p:cNvPr id="87" name="TextBox 86"/>
          <p:cNvSpPr txBox="1"/>
          <p:nvPr/>
        </p:nvSpPr>
        <p:spPr>
          <a:xfrm>
            <a:off x="818432" y="5328408"/>
            <a:ext cx="5213757" cy="461665"/>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Contractor receives formulation request and arranges parenteral nutrition/fluid compounding on receipt of signed and screened prescription</a:t>
            </a:r>
          </a:p>
        </p:txBody>
      </p:sp>
      <p:sp>
        <p:nvSpPr>
          <p:cNvPr id="88" name="TextBox 87"/>
          <p:cNvSpPr txBox="1"/>
          <p:nvPr/>
        </p:nvSpPr>
        <p:spPr>
          <a:xfrm>
            <a:off x="922625" y="6980257"/>
            <a:ext cx="4869859" cy="276999"/>
          </a:xfrm>
          <a:prstGeom prst="rect">
            <a:avLst/>
          </a:prstGeom>
          <a:solidFill>
            <a:schemeClr val="accent2"/>
          </a:solidFill>
          <a:ln>
            <a:solidFill>
              <a:srgbClr val="B61F67"/>
            </a:solidFill>
          </a:ln>
        </p:spPr>
        <p:txBody>
          <a:bodyPr wrap="none" rtlCol="0">
            <a:spAutoFit/>
          </a:bodyPr>
          <a:lstStyle/>
          <a:p>
            <a:pPr algn="ctr"/>
            <a:r>
              <a:rPr lang="en-GB" sz="1200" dirty="0">
                <a:solidFill>
                  <a:schemeClr val="bg1"/>
                </a:solidFill>
              </a:rPr>
              <a:t>Delivery of equipment, parenteral nutrition and any prescribed medication </a:t>
            </a:r>
          </a:p>
        </p:txBody>
      </p:sp>
      <p:sp>
        <p:nvSpPr>
          <p:cNvPr id="89" name="TextBox 88"/>
          <p:cNvSpPr txBox="1"/>
          <p:nvPr/>
        </p:nvSpPr>
        <p:spPr>
          <a:xfrm>
            <a:off x="1988840" y="7856308"/>
            <a:ext cx="2911108" cy="461665"/>
          </a:xfrm>
          <a:prstGeom prst="rect">
            <a:avLst/>
          </a:prstGeom>
          <a:solidFill>
            <a:schemeClr val="accent2"/>
          </a:solidFill>
          <a:ln>
            <a:solidFill>
              <a:srgbClr val="B61F67"/>
            </a:solidFill>
          </a:ln>
        </p:spPr>
        <p:txBody>
          <a:bodyPr wrap="square" rtlCol="0">
            <a:spAutoFit/>
          </a:bodyPr>
          <a:lstStyle/>
          <a:p>
            <a:pPr algn="ctr"/>
            <a:r>
              <a:rPr lang="en-GB" sz="1200" dirty="0">
                <a:solidFill>
                  <a:schemeClr val="bg1"/>
                </a:solidFill>
              </a:rPr>
              <a:t>Patient receives HPN services +/- nursing</a:t>
            </a:r>
          </a:p>
          <a:p>
            <a:pPr algn="ctr"/>
            <a:r>
              <a:rPr lang="en-GB" sz="1200" dirty="0">
                <a:solidFill>
                  <a:schemeClr val="bg1"/>
                </a:solidFill>
              </a:rPr>
              <a:t>  </a:t>
            </a:r>
          </a:p>
        </p:txBody>
      </p:sp>
      <p:sp>
        <p:nvSpPr>
          <p:cNvPr id="103" name="TextBox 102"/>
          <p:cNvSpPr txBox="1"/>
          <p:nvPr/>
        </p:nvSpPr>
        <p:spPr>
          <a:xfrm>
            <a:off x="1765989" y="4445997"/>
            <a:ext cx="3247187" cy="276999"/>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Patient home assessment (Homecare Handbook)</a:t>
            </a:r>
          </a:p>
        </p:txBody>
      </p:sp>
      <p:sp>
        <p:nvSpPr>
          <p:cNvPr id="144" name="TextBox 143"/>
          <p:cNvSpPr txBox="1"/>
          <p:nvPr/>
        </p:nvSpPr>
        <p:spPr>
          <a:xfrm>
            <a:off x="475160" y="2306456"/>
            <a:ext cx="263214" cy="276999"/>
          </a:xfrm>
          <a:prstGeom prst="rect">
            <a:avLst/>
          </a:prstGeom>
          <a:noFill/>
        </p:spPr>
        <p:txBody>
          <a:bodyPr wrap="none" rtlCol="0">
            <a:spAutoFit/>
          </a:bodyPr>
          <a:lstStyle/>
          <a:p>
            <a:r>
              <a:rPr lang="en-GB" sz="1200" dirty="0"/>
              <a:t>4</a:t>
            </a:r>
          </a:p>
        </p:txBody>
      </p:sp>
      <p:cxnSp>
        <p:nvCxnSpPr>
          <p:cNvPr id="20" name="Straight Connector 19"/>
          <p:cNvCxnSpPr/>
          <p:nvPr/>
        </p:nvCxnSpPr>
        <p:spPr>
          <a:xfrm flipV="1">
            <a:off x="4705212" y="2065531"/>
            <a:ext cx="522978"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725144" y="1925749"/>
            <a:ext cx="386837" cy="276999"/>
          </a:xfrm>
          <a:prstGeom prst="rect">
            <a:avLst/>
          </a:prstGeom>
          <a:solidFill>
            <a:schemeClr val="bg1"/>
          </a:solidFill>
        </p:spPr>
        <p:txBody>
          <a:bodyPr wrap="none" rtlCol="0">
            <a:spAutoFit/>
          </a:bodyPr>
          <a:lstStyle/>
          <a:p>
            <a:r>
              <a:rPr lang="en-GB" sz="1200" dirty="0"/>
              <a:t>Yes</a:t>
            </a:r>
          </a:p>
        </p:txBody>
      </p:sp>
      <p:cxnSp>
        <p:nvCxnSpPr>
          <p:cNvPr id="27" name="Straight Arrow Connector 26"/>
          <p:cNvCxnSpPr/>
          <p:nvPr/>
        </p:nvCxnSpPr>
        <p:spPr>
          <a:xfrm>
            <a:off x="5229477" y="2072258"/>
            <a:ext cx="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a:off x="1507224" y="2089510"/>
            <a:ext cx="0"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TextBox 147"/>
          <p:cNvSpPr txBox="1"/>
          <p:nvPr/>
        </p:nvSpPr>
        <p:spPr>
          <a:xfrm>
            <a:off x="1594296" y="1945494"/>
            <a:ext cx="365806" cy="276999"/>
          </a:xfrm>
          <a:prstGeom prst="rect">
            <a:avLst/>
          </a:prstGeom>
          <a:solidFill>
            <a:schemeClr val="bg1"/>
          </a:solidFill>
        </p:spPr>
        <p:txBody>
          <a:bodyPr wrap="none" rtlCol="0">
            <a:spAutoFit/>
          </a:bodyPr>
          <a:lstStyle/>
          <a:p>
            <a:r>
              <a:rPr lang="en-GB" sz="1200" dirty="0"/>
              <a:t>No</a:t>
            </a:r>
          </a:p>
        </p:txBody>
      </p:sp>
      <p:sp>
        <p:nvSpPr>
          <p:cNvPr id="43" name="TextBox 42"/>
          <p:cNvSpPr txBox="1"/>
          <p:nvPr/>
        </p:nvSpPr>
        <p:spPr>
          <a:xfrm>
            <a:off x="1824778" y="1685512"/>
            <a:ext cx="263214" cy="276999"/>
          </a:xfrm>
          <a:prstGeom prst="rect">
            <a:avLst/>
          </a:prstGeom>
          <a:noFill/>
        </p:spPr>
        <p:txBody>
          <a:bodyPr wrap="none" rtlCol="0">
            <a:spAutoFit/>
          </a:bodyPr>
          <a:lstStyle/>
          <a:p>
            <a:r>
              <a:rPr lang="en-GB" sz="1200" dirty="0"/>
              <a:t>3</a:t>
            </a:r>
          </a:p>
        </p:txBody>
      </p:sp>
      <p:cxnSp>
        <p:nvCxnSpPr>
          <p:cNvPr id="31" name="Straight Arrow Connector 30"/>
          <p:cNvCxnSpPr>
            <a:stCxn id="59" idx="1"/>
            <a:endCxn id="58" idx="3"/>
          </p:cNvCxnSpPr>
          <p:nvPr/>
        </p:nvCxnSpPr>
        <p:spPr>
          <a:xfrm flipH="1">
            <a:off x="2377986" y="3236122"/>
            <a:ext cx="198767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0" name="Straight Arrow Connector 149"/>
          <p:cNvCxnSpPr>
            <a:endCxn id="101" idx="1"/>
          </p:cNvCxnSpPr>
          <p:nvPr/>
        </p:nvCxnSpPr>
        <p:spPr>
          <a:xfrm flipV="1">
            <a:off x="1527868" y="3671936"/>
            <a:ext cx="224543" cy="73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1" name="TextBox 150"/>
          <p:cNvSpPr txBox="1"/>
          <p:nvPr/>
        </p:nvSpPr>
        <p:spPr>
          <a:xfrm>
            <a:off x="-768" y="2861455"/>
            <a:ext cx="336952" cy="276999"/>
          </a:xfrm>
          <a:prstGeom prst="rect">
            <a:avLst/>
          </a:prstGeom>
          <a:noFill/>
        </p:spPr>
        <p:txBody>
          <a:bodyPr wrap="none" rtlCol="0">
            <a:spAutoFit/>
          </a:bodyPr>
          <a:lstStyle/>
          <a:p>
            <a:r>
              <a:rPr lang="en-GB" sz="1200" dirty="0"/>
              <a:t>5a</a:t>
            </a:r>
          </a:p>
        </p:txBody>
      </p:sp>
      <p:sp>
        <p:nvSpPr>
          <p:cNvPr id="152" name="TextBox 151"/>
          <p:cNvSpPr txBox="1"/>
          <p:nvPr/>
        </p:nvSpPr>
        <p:spPr>
          <a:xfrm>
            <a:off x="4066620" y="2904960"/>
            <a:ext cx="343364" cy="276999"/>
          </a:xfrm>
          <a:prstGeom prst="rect">
            <a:avLst/>
          </a:prstGeom>
          <a:noFill/>
        </p:spPr>
        <p:txBody>
          <a:bodyPr wrap="none" rtlCol="0">
            <a:spAutoFit/>
          </a:bodyPr>
          <a:lstStyle/>
          <a:p>
            <a:r>
              <a:rPr lang="en-GB" sz="1200" dirty="0"/>
              <a:t>5b</a:t>
            </a:r>
          </a:p>
        </p:txBody>
      </p:sp>
      <p:grpSp>
        <p:nvGrpSpPr>
          <p:cNvPr id="153" name="Group 152"/>
          <p:cNvGrpSpPr/>
          <p:nvPr/>
        </p:nvGrpSpPr>
        <p:grpSpPr>
          <a:xfrm>
            <a:off x="3169940" y="8722990"/>
            <a:ext cx="485008" cy="372022"/>
            <a:chOff x="5373216" y="2335978"/>
            <a:chExt cx="485008" cy="372022"/>
          </a:xfrm>
        </p:grpSpPr>
        <p:sp>
          <p:nvSpPr>
            <p:cNvPr id="154" name="TextBox 153"/>
            <p:cNvSpPr txBox="1"/>
            <p:nvPr/>
          </p:nvSpPr>
          <p:spPr>
            <a:xfrm>
              <a:off x="5577378" y="2461779"/>
              <a:ext cx="280846" cy="246221"/>
            </a:xfrm>
            <a:prstGeom prst="rect">
              <a:avLst/>
            </a:prstGeom>
            <a:noFill/>
          </p:spPr>
          <p:txBody>
            <a:bodyPr wrap="none" rtlCol="0">
              <a:spAutoFit/>
            </a:bodyPr>
            <a:lstStyle/>
            <a:p>
              <a:r>
                <a:rPr lang="en-GB" sz="1000" dirty="0">
                  <a:sym typeface="Wingdings"/>
                </a:rPr>
                <a:t></a:t>
              </a:r>
              <a:endParaRPr lang="en-GB" sz="1000" dirty="0"/>
            </a:p>
          </p:txBody>
        </p:sp>
        <p:grpSp>
          <p:nvGrpSpPr>
            <p:cNvPr id="155" name="Group 154"/>
            <p:cNvGrpSpPr/>
            <p:nvPr/>
          </p:nvGrpSpPr>
          <p:grpSpPr>
            <a:xfrm>
              <a:off x="5373216" y="2335978"/>
              <a:ext cx="387003" cy="371940"/>
              <a:chOff x="5374579" y="2335978"/>
              <a:chExt cx="387003" cy="371940"/>
            </a:xfrm>
          </p:grpSpPr>
          <p:sp>
            <p:nvSpPr>
              <p:cNvPr id="156" name="TextBox 155"/>
              <p:cNvSpPr txBox="1"/>
              <p:nvPr/>
            </p:nvSpPr>
            <p:spPr>
              <a:xfrm>
                <a:off x="5480736" y="2460770"/>
                <a:ext cx="280846" cy="246221"/>
              </a:xfrm>
              <a:prstGeom prst="rect">
                <a:avLst/>
              </a:prstGeom>
              <a:noFill/>
            </p:spPr>
            <p:txBody>
              <a:bodyPr wrap="none" rtlCol="0">
                <a:spAutoFit/>
              </a:bodyPr>
              <a:lstStyle/>
              <a:p>
                <a:r>
                  <a:rPr lang="en-GB" sz="1000" dirty="0">
                    <a:sym typeface="Wingdings"/>
                  </a:rPr>
                  <a:t></a:t>
                </a:r>
                <a:endParaRPr lang="en-GB" sz="1000" dirty="0"/>
              </a:p>
            </p:txBody>
          </p:sp>
          <p:sp>
            <p:nvSpPr>
              <p:cNvPr id="157" name="TextBox 156"/>
              <p:cNvSpPr txBox="1"/>
              <p:nvPr/>
            </p:nvSpPr>
            <p:spPr>
              <a:xfrm>
                <a:off x="5477962" y="2335978"/>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158" name="Straight Connector 157"/>
              <p:cNvCxnSpPr/>
              <p:nvPr/>
            </p:nvCxnSpPr>
            <p:spPr>
              <a:xfrm>
                <a:off x="5617165" y="2486975"/>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TextBox 158"/>
              <p:cNvSpPr txBox="1"/>
              <p:nvPr/>
            </p:nvSpPr>
            <p:spPr>
              <a:xfrm>
                <a:off x="5374579" y="2461697"/>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160" name="Straight Connector 159"/>
              <p:cNvCxnSpPr>
                <a:stCxn id="157" idx="1"/>
                <a:endCxn id="157" idx="1"/>
              </p:cNvCxnSpPr>
              <p:nvPr/>
            </p:nvCxnSpPr>
            <p:spPr>
              <a:xfrm>
                <a:off x="5477962" y="245908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Straight Connector 160"/>
              <p:cNvCxnSpPr>
                <a:stCxn id="157" idx="1"/>
                <a:endCxn id="157" idx="1"/>
              </p:cNvCxnSpPr>
              <p:nvPr/>
            </p:nvCxnSpPr>
            <p:spPr>
              <a:xfrm>
                <a:off x="5477962" y="245908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Straight Connector 161"/>
              <p:cNvCxnSpPr>
                <a:stCxn id="157" idx="3"/>
                <a:endCxn id="157" idx="3"/>
              </p:cNvCxnSpPr>
              <p:nvPr/>
            </p:nvCxnSpPr>
            <p:spPr>
              <a:xfrm>
                <a:off x="5758808" y="245908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a:stCxn id="157" idx="3"/>
                <a:endCxn id="157" idx="3"/>
              </p:cNvCxnSpPr>
              <p:nvPr/>
            </p:nvCxnSpPr>
            <p:spPr>
              <a:xfrm>
                <a:off x="5758808" y="245908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stCxn id="154" idx="0"/>
                <a:endCxn id="154" idx="0"/>
              </p:cNvCxnSpPr>
              <p:nvPr/>
            </p:nvCxnSpPr>
            <p:spPr>
              <a:xfrm>
                <a:off x="5717801" y="246177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a:off x="5711827" y="253091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5516585" y="2523792"/>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rot="16200000">
                <a:off x="5685233" y="2495957"/>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rot="16200000">
                <a:off x="5624780" y="2495958"/>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16200000">
                <a:off x="5549813" y="2495380"/>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16200000">
                <a:off x="5571258" y="249537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027" name="Straight Connector 1026"/>
          <p:cNvCxnSpPr/>
          <p:nvPr/>
        </p:nvCxnSpPr>
        <p:spPr>
          <a:xfrm>
            <a:off x="1527868" y="3374621"/>
            <a:ext cx="0" cy="3046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3" name="TextBox 192"/>
          <p:cNvSpPr txBox="1"/>
          <p:nvPr/>
        </p:nvSpPr>
        <p:spPr>
          <a:xfrm>
            <a:off x="1556792" y="3358339"/>
            <a:ext cx="263214" cy="276999"/>
          </a:xfrm>
          <a:prstGeom prst="rect">
            <a:avLst/>
          </a:prstGeom>
          <a:noFill/>
        </p:spPr>
        <p:txBody>
          <a:bodyPr wrap="none" rtlCol="0">
            <a:spAutoFit/>
          </a:bodyPr>
          <a:lstStyle/>
          <a:p>
            <a:r>
              <a:rPr lang="en-GB" sz="1200" dirty="0"/>
              <a:t>6</a:t>
            </a:r>
          </a:p>
        </p:txBody>
      </p:sp>
      <p:sp>
        <p:nvSpPr>
          <p:cNvPr id="194" name="TextBox 193"/>
          <p:cNvSpPr txBox="1"/>
          <p:nvPr/>
        </p:nvSpPr>
        <p:spPr>
          <a:xfrm>
            <a:off x="1895314" y="3863317"/>
            <a:ext cx="263214" cy="276999"/>
          </a:xfrm>
          <a:prstGeom prst="rect">
            <a:avLst/>
          </a:prstGeom>
          <a:noFill/>
        </p:spPr>
        <p:txBody>
          <a:bodyPr wrap="none" rtlCol="0">
            <a:spAutoFit/>
          </a:bodyPr>
          <a:lstStyle/>
          <a:p>
            <a:r>
              <a:rPr lang="en-GB" sz="1200" dirty="0"/>
              <a:t>7</a:t>
            </a:r>
          </a:p>
        </p:txBody>
      </p:sp>
      <p:sp>
        <p:nvSpPr>
          <p:cNvPr id="198" name="TextBox 197"/>
          <p:cNvSpPr txBox="1"/>
          <p:nvPr/>
        </p:nvSpPr>
        <p:spPr>
          <a:xfrm>
            <a:off x="1556792" y="4260783"/>
            <a:ext cx="263214" cy="276999"/>
          </a:xfrm>
          <a:prstGeom prst="rect">
            <a:avLst/>
          </a:prstGeom>
          <a:noFill/>
        </p:spPr>
        <p:txBody>
          <a:bodyPr wrap="none" rtlCol="0">
            <a:spAutoFit/>
          </a:bodyPr>
          <a:lstStyle/>
          <a:p>
            <a:r>
              <a:rPr lang="en-GB" sz="1200" dirty="0"/>
              <a:t>8</a:t>
            </a:r>
          </a:p>
        </p:txBody>
      </p:sp>
      <p:sp>
        <p:nvSpPr>
          <p:cNvPr id="199" name="TextBox 198"/>
          <p:cNvSpPr txBox="1"/>
          <p:nvPr/>
        </p:nvSpPr>
        <p:spPr>
          <a:xfrm>
            <a:off x="2000060" y="4736976"/>
            <a:ext cx="263214" cy="276999"/>
          </a:xfrm>
          <a:prstGeom prst="rect">
            <a:avLst/>
          </a:prstGeom>
          <a:noFill/>
        </p:spPr>
        <p:txBody>
          <a:bodyPr wrap="none" rtlCol="0">
            <a:spAutoFit/>
          </a:bodyPr>
          <a:lstStyle/>
          <a:p>
            <a:r>
              <a:rPr lang="en-GB" sz="1200" dirty="0"/>
              <a:t>9</a:t>
            </a:r>
          </a:p>
        </p:txBody>
      </p:sp>
      <p:sp>
        <p:nvSpPr>
          <p:cNvPr id="200" name="TextBox 199"/>
          <p:cNvSpPr txBox="1"/>
          <p:nvPr/>
        </p:nvSpPr>
        <p:spPr>
          <a:xfrm>
            <a:off x="476672" y="5169024"/>
            <a:ext cx="341760" cy="276999"/>
          </a:xfrm>
          <a:prstGeom prst="rect">
            <a:avLst/>
          </a:prstGeom>
          <a:noFill/>
        </p:spPr>
        <p:txBody>
          <a:bodyPr wrap="none" rtlCol="0">
            <a:spAutoFit/>
          </a:bodyPr>
          <a:lstStyle/>
          <a:p>
            <a:r>
              <a:rPr lang="en-GB" sz="1200" dirty="0"/>
              <a:t>10</a:t>
            </a:r>
          </a:p>
        </p:txBody>
      </p:sp>
      <p:sp>
        <p:nvSpPr>
          <p:cNvPr id="201" name="TextBox 200"/>
          <p:cNvSpPr txBox="1"/>
          <p:nvPr/>
        </p:nvSpPr>
        <p:spPr>
          <a:xfrm>
            <a:off x="1647080" y="5929984"/>
            <a:ext cx="341760" cy="276999"/>
          </a:xfrm>
          <a:prstGeom prst="rect">
            <a:avLst/>
          </a:prstGeom>
          <a:noFill/>
        </p:spPr>
        <p:txBody>
          <a:bodyPr wrap="none" rtlCol="0">
            <a:spAutoFit/>
          </a:bodyPr>
          <a:lstStyle/>
          <a:p>
            <a:r>
              <a:rPr lang="en-GB" sz="1200" dirty="0"/>
              <a:t>11</a:t>
            </a:r>
          </a:p>
        </p:txBody>
      </p:sp>
      <p:sp>
        <p:nvSpPr>
          <p:cNvPr id="202" name="TextBox 201"/>
          <p:cNvSpPr txBox="1"/>
          <p:nvPr/>
        </p:nvSpPr>
        <p:spPr>
          <a:xfrm>
            <a:off x="404664" y="6271210"/>
            <a:ext cx="341760" cy="276999"/>
          </a:xfrm>
          <a:prstGeom prst="rect">
            <a:avLst/>
          </a:prstGeom>
          <a:noFill/>
        </p:spPr>
        <p:txBody>
          <a:bodyPr wrap="none" rtlCol="0">
            <a:spAutoFit/>
          </a:bodyPr>
          <a:lstStyle/>
          <a:p>
            <a:r>
              <a:rPr lang="en-GB" sz="1200" dirty="0"/>
              <a:t>12</a:t>
            </a:r>
          </a:p>
        </p:txBody>
      </p:sp>
      <p:sp>
        <p:nvSpPr>
          <p:cNvPr id="203" name="TextBox 202"/>
          <p:cNvSpPr txBox="1"/>
          <p:nvPr/>
        </p:nvSpPr>
        <p:spPr>
          <a:xfrm>
            <a:off x="566960" y="6825208"/>
            <a:ext cx="341760" cy="276999"/>
          </a:xfrm>
          <a:prstGeom prst="rect">
            <a:avLst/>
          </a:prstGeom>
          <a:noFill/>
        </p:spPr>
        <p:txBody>
          <a:bodyPr wrap="none" rtlCol="0">
            <a:spAutoFit/>
          </a:bodyPr>
          <a:lstStyle/>
          <a:p>
            <a:r>
              <a:rPr lang="en-GB" sz="1200" dirty="0"/>
              <a:t>13</a:t>
            </a:r>
          </a:p>
        </p:txBody>
      </p:sp>
      <p:sp>
        <p:nvSpPr>
          <p:cNvPr id="204" name="TextBox 203"/>
          <p:cNvSpPr txBox="1"/>
          <p:nvPr/>
        </p:nvSpPr>
        <p:spPr>
          <a:xfrm>
            <a:off x="1124744" y="7268289"/>
            <a:ext cx="341760" cy="276999"/>
          </a:xfrm>
          <a:prstGeom prst="rect">
            <a:avLst/>
          </a:prstGeom>
          <a:noFill/>
        </p:spPr>
        <p:txBody>
          <a:bodyPr wrap="none" rtlCol="0">
            <a:spAutoFit/>
          </a:bodyPr>
          <a:lstStyle/>
          <a:p>
            <a:r>
              <a:rPr lang="en-GB" sz="1200" dirty="0"/>
              <a:t>14</a:t>
            </a:r>
          </a:p>
        </p:txBody>
      </p:sp>
      <p:sp>
        <p:nvSpPr>
          <p:cNvPr id="205" name="TextBox 204"/>
          <p:cNvSpPr txBox="1"/>
          <p:nvPr/>
        </p:nvSpPr>
        <p:spPr>
          <a:xfrm>
            <a:off x="1628800" y="7735317"/>
            <a:ext cx="341760" cy="276999"/>
          </a:xfrm>
          <a:prstGeom prst="rect">
            <a:avLst/>
          </a:prstGeom>
          <a:noFill/>
        </p:spPr>
        <p:txBody>
          <a:bodyPr wrap="none" rtlCol="0">
            <a:spAutoFit/>
          </a:bodyPr>
          <a:lstStyle/>
          <a:p>
            <a:r>
              <a:rPr lang="en-GB" sz="1200" dirty="0"/>
              <a:t>15</a:t>
            </a:r>
          </a:p>
        </p:txBody>
      </p:sp>
      <p:sp>
        <p:nvSpPr>
          <p:cNvPr id="206" name="TextBox 205"/>
          <p:cNvSpPr txBox="1"/>
          <p:nvPr/>
        </p:nvSpPr>
        <p:spPr>
          <a:xfrm>
            <a:off x="1431056" y="8509626"/>
            <a:ext cx="341760" cy="276999"/>
          </a:xfrm>
          <a:prstGeom prst="rect">
            <a:avLst/>
          </a:prstGeom>
          <a:noFill/>
        </p:spPr>
        <p:txBody>
          <a:bodyPr wrap="none" rtlCol="0">
            <a:spAutoFit/>
          </a:bodyPr>
          <a:lstStyle/>
          <a:p>
            <a:r>
              <a:rPr lang="en-GB" sz="1200" dirty="0"/>
              <a:t>16</a:t>
            </a:r>
          </a:p>
        </p:txBody>
      </p:sp>
      <p:cxnSp>
        <p:nvCxnSpPr>
          <p:cNvPr id="1047" name="Straight Connector 1046"/>
          <p:cNvCxnSpPr/>
          <p:nvPr/>
        </p:nvCxnSpPr>
        <p:spPr>
          <a:xfrm flipV="1">
            <a:off x="1340768" y="8098424"/>
            <a:ext cx="0" cy="12531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flipV="1">
            <a:off x="5357314" y="8098422"/>
            <a:ext cx="0" cy="12531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9" name="Straight Arrow Connector 1048"/>
          <p:cNvCxnSpPr/>
          <p:nvPr/>
        </p:nvCxnSpPr>
        <p:spPr>
          <a:xfrm flipH="1">
            <a:off x="4899948" y="8095357"/>
            <a:ext cx="455902" cy="306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p:nvPr/>
        </p:nvCxnSpPr>
        <p:spPr>
          <a:xfrm>
            <a:off x="3363816" y="1665350"/>
            <a:ext cx="6581" cy="2390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74" name="Group 173"/>
          <p:cNvGrpSpPr/>
          <p:nvPr/>
        </p:nvGrpSpPr>
        <p:grpSpPr>
          <a:xfrm>
            <a:off x="3160016" y="8007870"/>
            <a:ext cx="485008" cy="372022"/>
            <a:chOff x="5373216" y="2335978"/>
            <a:chExt cx="485008" cy="372022"/>
          </a:xfrm>
        </p:grpSpPr>
        <p:sp>
          <p:nvSpPr>
            <p:cNvPr id="175" name="TextBox 174"/>
            <p:cNvSpPr txBox="1"/>
            <p:nvPr/>
          </p:nvSpPr>
          <p:spPr>
            <a:xfrm>
              <a:off x="5577378" y="2461779"/>
              <a:ext cx="280846" cy="246221"/>
            </a:xfrm>
            <a:prstGeom prst="rect">
              <a:avLst/>
            </a:prstGeom>
            <a:noFill/>
          </p:spPr>
          <p:txBody>
            <a:bodyPr wrap="none" rtlCol="0">
              <a:spAutoFit/>
            </a:bodyPr>
            <a:lstStyle/>
            <a:p>
              <a:r>
                <a:rPr lang="en-GB" sz="1000" dirty="0">
                  <a:sym typeface="Wingdings"/>
                </a:rPr>
                <a:t></a:t>
              </a:r>
              <a:endParaRPr lang="en-GB" sz="1000" dirty="0"/>
            </a:p>
          </p:txBody>
        </p:sp>
        <p:grpSp>
          <p:nvGrpSpPr>
            <p:cNvPr id="176" name="Group 175"/>
            <p:cNvGrpSpPr/>
            <p:nvPr/>
          </p:nvGrpSpPr>
          <p:grpSpPr>
            <a:xfrm>
              <a:off x="5373216" y="2335978"/>
              <a:ext cx="387003" cy="371940"/>
              <a:chOff x="5374579" y="2335978"/>
              <a:chExt cx="387003" cy="371940"/>
            </a:xfrm>
          </p:grpSpPr>
          <p:sp>
            <p:nvSpPr>
              <p:cNvPr id="177" name="TextBox 176"/>
              <p:cNvSpPr txBox="1"/>
              <p:nvPr/>
            </p:nvSpPr>
            <p:spPr>
              <a:xfrm>
                <a:off x="5480736" y="2460770"/>
                <a:ext cx="280846" cy="246221"/>
              </a:xfrm>
              <a:prstGeom prst="rect">
                <a:avLst/>
              </a:prstGeom>
              <a:noFill/>
            </p:spPr>
            <p:txBody>
              <a:bodyPr wrap="none" rtlCol="0">
                <a:spAutoFit/>
              </a:bodyPr>
              <a:lstStyle/>
              <a:p>
                <a:r>
                  <a:rPr lang="en-GB" sz="1000" dirty="0">
                    <a:sym typeface="Wingdings"/>
                  </a:rPr>
                  <a:t></a:t>
                </a:r>
                <a:endParaRPr lang="en-GB" sz="1000" dirty="0"/>
              </a:p>
            </p:txBody>
          </p:sp>
          <p:sp>
            <p:nvSpPr>
              <p:cNvPr id="178" name="TextBox 177"/>
              <p:cNvSpPr txBox="1"/>
              <p:nvPr/>
            </p:nvSpPr>
            <p:spPr>
              <a:xfrm>
                <a:off x="5477962" y="2335978"/>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179" name="Straight Connector 178"/>
              <p:cNvCxnSpPr/>
              <p:nvPr/>
            </p:nvCxnSpPr>
            <p:spPr>
              <a:xfrm>
                <a:off x="5617165" y="2486975"/>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0" name="TextBox 179"/>
              <p:cNvSpPr txBox="1"/>
              <p:nvPr/>
            </p:nvSpPr>
            <p:spPr>
              <a:xfrm>
                <a:off x="5374579" y="2461697"/>
                <a:ext cx="280846" cy="246221"/>
              </a:xfrm>
              <a:prstGeom prst="rect">
                <a:avLst/>
              </a:prstGeom>
              <a:noFill/>
            </p:spPr>
            <p:txBody>
              <a:bodyPr wrap="none" rtlCol="0">
                <a:spAutoFit/>
              </a:bodyPr>
              <a:lstStyle/>
              <a:p>
                <a:r>
                  <a:rPr lang="en-GB" sz="1000" dirty="0">
                    <a:sym typeface="Wingdings"/>
                  </a:rPr>
                  <a:t></a:t>
                </a:r>
                <a:endParaRPr lang="en-GB" sz="1000" dirty="0"/>
              </a:p>
            </p:txBody>
          </p:sp>
          <p:cxnSp>
            <p:nvCxnSpPr>
              <p:cNvPr id="181" name="Straight Connector 180"/>
              <p:cNvCxnSpPr>
                <a:stCxn id="178" idx="1"/>
                <a:endCxn id="178" idx="1"/>
              </p:cNvCxnSpPr>
              <p:nvPr/>
            </p:nvCxnSpPr>
            <p:spPr>
              <a:xfrm>
                <a:off x="5477962" y="245908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p:cNvCxnSpPr>
                <a:stCxn id="178" idx="1"/>
                <a:endCxn id="178" idx="1"/>
              </p:cNvCxnSpPr>
              <p:nvPr/>
            </p:nvCxnSpPr>
            <p:spPr>
              <a:xfrm>
                <a:off x="5477962" y="245908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a:stCxn id="178" idx="3"/>
                <a:endCxn id="178" idx="3"/>
              </p:cNvCxnSpPr>
              <p:nvPr/>
            </p:nvCxnSpPr>
            <p:spPr>
              <a:xfrm>
                <a:off x="5758808" y="245908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a:stCxn id="178" idx="3"/>
                <a:endCxn id="178" idx="3"/>
              </p:cNvCxnSpPr>
              <p:nvPr/>
            </p:nvCxnSpPr>
            <p:spPr>
              <a:xfrm>
                <a:off x="5758808" y="2459089"/>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a:stCxn id="175" idx="0"/>
                <a:endCxn id="175" idx="0"/>
              </p:cNvCxnSpPr>
              <p:nvPr/>
            </p:nvCxnSpPr>
            <p:spPr>
              <a:xfrm>
                <a:off x="5717801" y="246177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5711827" y="253091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5516585" y="2523792"/>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a:off x="5685233" y="2495957"/>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a:off x="5624780" y="2495958"/>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a:off x="5549813" y="2495380"/>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16200000">
                <a:off x="5571258" y="2495379"/>
                <a:ext cx="0" cy="61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213" name="Straight Arrow Connector 212"/>
          <p:cNvCxnSpPr/>
          <p:nvPr/>
        </p:nvCxnSpPr>
        <p:spPr>
          <a:xfrm flipV="1">
            <a:off x="1340768" y="8095358"/>
            <a:ext cx="649778" cy="30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1" name="TextBox 120"/>
          <p:cNvSpPr txBox="1"/>
          <p:nvPr/>
        </p:nvSpPr>
        <p:spPr>
          <a:xfrm>
            <a:off x="650347" y="283513"/>
            <a:ext cx="5442949" cy="276999"/>
          </a:xfrm>
          <a:prstGeom prst="rect">
            <a:avLst/>
          </a:prstGeom>
          <a:noFill/>
        </p:spPr>
        <p:txBody>
          <a:bodyPr wrap="square" rtlCol="0">
            <a:spAutoFit/>
          </a:bodyPr>
          <a:lstStyle/>
          <a:p>
            <a:pPr algn="ctr"/>
            <a:r>
              <a:rPr lang="en-GB" sz="1200" dirty="0"/>
              <a:t>Home Parenteral Nutrition (HPN) Medicine Pathway</a:t>
            </a:r>
            <a:endParaRPr lang="en-US" sz="1200" dirty="0"/>
          </a:p>
        </p:txBody>
      </p:sp>
      <p:sp>
        <p:nvSpPr>
          <p:cNvPr id="127" name="TextBox 126"/>
          <p:cNvSpPr txBox="1"/>
          <p:nvPr/>
        </p:nvSpPr>
        <p:spPr>
          <a:xfrm>
            <a:off x="2867765" y="9201843"/>
            <a:ext cx="1043143" cy="276999"/>
          </a:xfrm>
          <a:prstGeom prst="rect">
            <a:avLst/>
          </a:prstGeom>
          <a:solidFill>
            <a:srgbClr val="C0504D"/>
          </a:solidFill>
          <a:ln>
            <a:solidFill>
              <a:srgbClr val="B61F67"/>
            </a:solidFill>
          </a:ln>
        </p:spPr>
        <p:txBody>
          <a:bodyPr wrap="square" rtlCol="0">
            <a:spAutoFit/>
          </a:bodyPr>
          <a:lstStyle/>
          <a:p>
            <a:pPr algn="ctr"/>
            <a:r>
              <a:rPr lang="en-GB" sz="1200" dirty="0">
                <a:solidFill>
                  <a:schemeClr val="bg1"/>
                </a:solidFill>
              </a:rPr>
              <a:t>Governance</a:t>
            </a:r>
          </a:p>
        </p:txBody>
      </p:sp>
      <p:sp>
        <p:nvSpPr>
          <p:cNvPr id="139" name="TextBox 138"/>
          <p:cNvSpPr txBox="1"/>
          <p:nvPr/>
        </p:nvSpPr>
        <p:spPr>
          <a:xfrm>
            <a:off x="2511176" y="9068860"/>
            <a:ext cx="341760" cy="276999"/>
          </a:xfrm>
          <a:prstGeom prst="rect">
            <a:avLst/>
          </a:prstGeom>
          <a:noFill/>
        </p:spPr>
        <p:txBody>
          <a:bodyPr wrap="none" rtlCol="0">
            <a:spAutoFit/>
          </a:bodyPr>
          <a:lstStyle/>
          <a:p>
            <a:r>
              <a:rPr lang="en-GB" sz="1200" dirty="0"/>
              <a:t>17</a:t>
            </a:r>
          </a:p>
        </p:txBody>
      </p:sp>
    </p:spTree>
    <p:extLst>
      <p:ext uri="{BB962C8B-B14F-4D97-AF65-F5344CB8AC3E}">
        <p14:creationId xmlns:p14="http://schemas.microsoft.com/office/powerpoint/2010/main" val="3032639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8" name="Straight Arrow Connector 147"/>
          <p:cNvCxnSpPr/>
          <p:nvPr/>
        </p:nvCxnSpPr>
        <p:spPr>
          <a:xfrm flipH="1" flipV="1">
            <a:off x="1594680" y="7973126"/>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flipV="1">
            <a:off x="4255208" y="7198454"/>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938657" y="6429895"/>
            <a:ext cx="7951" cy="7814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936016" y="3018223"/>
            <a:ext cx="7951" cy="7814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a:xfrm flipH="1" flipV="1">
            <a:off x="1644720" y="6416246"/>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3409162" y="8065607"/>
            <a:ext cx="6190" cy="4635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3397936" y="7266254"/>
            <a:ext cx="6190" cy="4635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a:off x="3415352" y="6494638"/>
            <a:ext cx="6190" cy="4635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5915160" y="5665815"/>
            <a:ext cx="0" cy="7305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4221088" y="5562742"/>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H="1" flipV="1">
            <a:off x="1628800" y="4581927"/>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5917476" y="3848648"/>
            <a:ext cx="0" cy="7305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4221088" y="3789838"/>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413098" y="3966108"/>
            <a:ext cx="0" cy="3617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flipV="1">
            <a:off x="1590357" y="2925742"/>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404249" y="3109514"/>
            <a:ext cx="0" cy="3617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909791" y="2224647"/>
            <a:ext cx="0" cy="7305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4182645" y="1989639"/>
            <a:ext cx="102180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07775" y="344488"/>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identified by Purchasing Authority as needing HPN or IV fluid</a:t>
            </a:r>
          </a:p>
        </p:txBody>
      </p:sp>
      <p:sp>
        <p:nvSpPr>
          <p:cNvPr id="5" name="TextBox 4"/>
          <p:cNvSpPr txBox="1"/>
          <p:nvPr/>
        </p:nvSpPr>
        <p:spPr>
          <a:xfrm>
            <a:off x="260648" y="344488"/>
            <a:ext cx="263214" cy="276999"/>
          </a:xfrm>
          <a:prstGeom prst="rect">
            <a:avLst/>
          </a:prstGeom>
          <a:noFill/>
        </p:spPr>
        <p:txBody>
          <a:bodyPr wrap="none" rtlCol="0">
            <a:spAutoFit/>
          </a:bodyPr>
          <a:lstStyle/>
          <a:p>
            <a:r>
              <a:rPr lang="en-GB" sz="1200" dirty="0"/>
              <a:t>1</a:t>
            </a:r>
          </a:p>
        </p:txBody>
      </p:sp>
      <p:sp>
        <p:nvSpPr>
          <p:cNvPr id="6" name="TextBox 5"/>
          <p:cNvSpPr txBox="1"/>
          <p:nvPr/>
        </p:nvSpPr>
        <p:spPr>
          <a:xfrm>
            <a:off x="507775" y="632520"/>
            <a:ext cx="5945561" cy="276999"/>
          </a:xfrm>
          <a:prstGeom prst="rect">
            <a:avLst/>
          </a:prstGeom>
          <a:noFill/>
        </p:spPr>
        <p:txBody>
          <a:bodyPr wrap="square" rtlCol="0">
            <a:spAutoFit/>
          </a:bodyPr>
          <a:lstStyle/>
          <a:p>
            <a:r>
              <a:rPr lang="en-GB" sz="1200" dirty="0"/>
              <a:t>Patient with Type 2 or Type 3 intestinal failure identified by Purchasing Authority</a:t>
            </a:r>
          </a:p>
        </p:txBody>
      </p:sp>
      <p:sp>
        <p:nvSpPr>
          <p:cNvPr id="7" name="TextBox 6"/>
          <p:cNvSpPr txBox="1"/>
          <p:nvPr/>
        </p:nvSpPr>
        <p:spPr>
          <a:xfrm>
            <a:off x="257756" y="959384"/>
            <a:ext cx="263214" cy="276999"/>
          </a:xfrm>
          <a:prstGeom prst="rect">
            <a:avLst/>
          </a:prstGeom>
          <a:noFill/>
        </p:spPr>
        <p:txBody>
          <a:bodyPr wrap="none" rtlCol="0">
            <a:spAutoFit/>
          </a:bodyPr>
          <a:lstStyle/>
          <a:p>
            <a:r>
              <a:rPr lang="en-GB" sz="1200" dirty="0"/>
              <a:t>2</a:t>
            </a:r>
          </a:p>
        </p:txBody>
      </p:sp>
      <p:sp>
        <p:nvSpPr>
          <p:cNvPr id="9" name="TextBox 8"/>
          <p:cNvSpPr txBox="1"/>
          <p:nvPr/>
        </p:nvSpPr>
        <p:spPr>
          <a:xfrm>
            <a:off x="548680" y="1003593"/>
            <a:ext cx="5976664"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suitable for homecare </a:t>
            </a:r>
          </a:p>
        </p:txBody>
      </p:sp>
      <p:sp>
        <p:nvSpPr>
          <p:cNvPr id="28" name="TextBox 27"/>
          <p:cNvSpPr txBox="1"/>
          <p:nvPr/>
        </p:nvSpPr>
        <p:spPr>
          <a:xfrm>
            <a:off x="548680" y="1363633"/>
            <a:ext cx="5945561" cy="276999"/>
          </a:xfrm>
          <a:prstGeom prst="rect">
            <a:avLst/>
          </a:prstGeom>
          <a:noFill/>
        </p:spPr>
        <p:txBody>
          <a:bodyPr wrap="square" rtlCol="0">
            <a:spAutoFit/>
          </a:bodyPr>
          <a:lstStyle/>
          <a:p>
            <a:r>
              <a:rPr lang="en-GB" sz="1200" dirty="0"/>
              <a:t>Complete Appendix C Patient Needs Assessment Form for HPN</a:t>
            </a:r>
          </a:p>
        </p:txBody>
      </p:sp>
      <p:sp>
        <p:nvSpPr>
          <p:cNvPr id="30" name="Rectangle 29"/>
          <p:cNvSpPr/>
          <p:nvPr/>
        </p:nvSpPr>
        <p:spPr>
          <a:xfrm>
            <a:off x="2121797" y="1701607"/>
            <a:ext cx="2578596" cy="646331"/>
          </a:xfrm>
          <a:prstGeom prst="rect">
            <a:avLst/>
          </a:prstGeom>
          <a:solidFill>
            <a:schemeClr val="accent2"/>
          </a:solidFill>
        </p:spPr>
        <p:txBody>
          <a:bodyPr wrap="square">
            <a:spAutoFit/>
          </a:bodyPr>
          <a:lstStyle/>
          <a:p>
            <a:pPr algn="ctr"/>
            <a:r>
              <a:rPr lang="en-GB" sz="1200" dirty="0">
                <a:solidFill>
                  <a:schemeClr val="bg1"/>
                </a:solidFill>
              </a:rPr>
              <a:t>Does the patient have any co-morbidities that may result them being unsafe at home?</a:t>
            </a:r>
          </a:p>
        </p:txBody>
      </p:sp>
      <p:cxnSp>
        <p:nvCxnSpPr>
          <p:cNvPr id="34" name="Straight Arrow Connector 33"/>
          <p:cNvCxnSpPr>
            <a:stCxn id="30" idx="2"/>
          </p:cNvCxnSpPr>
          <p:nvPr/>
        </p:nvCxnSpPr>
        <p:spPr>
          <a:xfrm>
            <a:off x="3411095" y="2347938"/>
            <a:ext cx="0" cy="3617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772401" y="1690974"/>
            <a:ext cx="360996" cy="246221"/>
          </a:xfrm>
          <a:prstGeom prst="rect">
            <a:avLst/>
          </a:prstGeom>
          <a:noFill/>
        </p:spPr>
        <p:txBody>
          <a:bodyPr wrap="none" rtlCol="0">
            <a:spAutoFit/>
          </a:bodyPr>
          <a:lstStyle/>
          <a:p>
            <a:r>
              <a:rPr lang="en-GB" sz="1000" dirty="0"/>
              <a:t>Yes</a:t>
            </a:r>
          </a:p>
        </p:txBody>
      </p:sp>
      <p:sp>
        <p:nvSpPr>
          <p:cNvPr id="36" name="TextBox 35"/>
          <p:cNvSpPr txBox="1"/>
          <p:nvPr/>
        </p:nvSpPr>
        <p:spPr>
          <a:xfrm>
            <a:off x="2996893" y="2391490"/>
            <a:ext cx="335348" cy="246221"/>
          </a:xfrm>
          <a:prstGeom prst="rect">
            <a:avLst/>
          </a:prstGeom>
          <a:noFill/>
        </p:spPr>
        <p:txBody>
          <a:bodyPr wrap="none" rtlCol="0">
            <a:spAutoFit/>
          </a:bodyPr>
          <a:lstStyle/>
          <a:p>
            <a:r>
              <a:rPr lang="en-GB" sz="1000" dirty="0"/>
              <a:t>No</a:t>
            </a:r>
          </a:p>
        </p:txBody>
      </p:sp>
      <p:sp>
        <p:nvSpPr>
          <p:cNvPr id="37" name="Rectangle 36"/>
          <p:cNvSpPr/>
          <p:nvPr/>
        </p:nvSpPr>
        <p:spPr>
          <a:xfrm>
            <a:off x="2108105" y="2709719"/>
            <a:ext cx="2578596" cy="461665"/>
          </a:xfrm>
          <a:prstGeom prst="rect">
            <a:avLst/>
          </a:prstGeom>
          <a:solidFill>
            <a:schemeClr val="accent2"/>
          </a:solidFill>
        </p:spPr>
        <p:txBody>
          <a:bodyPr wrap="square">
            <a:spAutoFit/>
          </a:bodyPr>
          <a:lstStyle/>
          <a:p>
            <a:pPr algn="ctr"/>
            <a:r>
              <a:rPr lang="en-GB" sz="1200" dirty="0">
                <a:solidFill>
                  <a:schemeClr val="bg1"/>
                </a:solidFill>
              </a:rPr>
              <a:t>Are there any concerns that the patient may be unsafe with a CVC?</a:t>
            </a:r>
          </a:p>
        </p:txBody>
      </p:sp>
      <p:sp>
        <p:nvSpPr>
          <p:cNvPr id="39" name="TextBox 38"/>
          <p:cNvSpPr txBox="1"/>
          <p:nvPr/>
        </p:nvSpPr>
        <p:spPr>
          <a:xfrm>
            <a:off x="5225715" y="1805514"/>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cxnSp>
        <p:nvCxnSpPr>
          <p:cNvPr id="44" name="Straight Arrow Connector 43"/>
          <p:cNvCxnSpPr/>
          <p:nvPr/>
        </p:nvCxnSpPr>
        <p:spPr>
          <a:xfrm flipH="1" flipV="1">
            <a:off x="4686701" y="2938799"/>
            <a:ext cx="1223090" cy="1752"/>
          </a:xfrm>
          <a:prstGeom prst="straightConnector1">
            <a:avLst/>
          </a:prstGeom>
          <a:ln w="31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2996893" y="3246028"/>
            <a:ext cx="335348" cy="246221"/>
          </a:xfrm>
          <a:prstGeom prst="rect">
            <a:avLst/>
          </a:prstGeom>
          <a:noFill/>
        </p:spPr>
        <p:txBody>
          <a:bodyPr wrap="none" rtlCol="0">
            <a:spAutoFit/>
          </a:bodyPr>
          <a:lstStyle/>
          <a:p>
            <a:r>
              <a:rPr lang="en-GB" sz="1000" dirty="0"/>
              <a:t>No</a:t>
            </a:r>
          </a:p>
        </p:txBody>
      </p:sp>
      <p:sp>
        <p:nvSpPr>
          <p:cNvPr id="50" name="TextBox 49"/>
          <p:cNvSpPr txBox="1"/>
          <p:nvPr/>
        </p:nvSpPr>
        <p:spPr>
          <a:xfrm>
            <a:off x="1651755" y="2679522"/>
            <a:ext cx="360996" cy="246221"/>
          </a:xfrm>
          <a:prstGeom prst="rect">
            <a:avLst/>
          </a:prstGeom>
          <a:noFill/>
        </p:spPr>
        <p:txBody>
          <a:bodyPr wrap="none" rtlCol="0">
            <a:spAutoFit/>
          </a:bodyPr>
          <a:lstStyle/>
          <a:p>
            <a:r>
              <a:rPr lang="en-GB" sz="1000" dirty="0"/>
              <a:t>Yes</a:t>
            </a:r>
          </a:p>
        </p:txBody>
      </p:sp>
      <p:sp>
        <p:nvSpPr>
          <p:cNvPr id="51" name="Rectangle 50"/>
          <p:cNvSpPr/>
          <p:nvPr/>
        </p:nvSpPr>
        <p:spPr>
          <a:xfrm>
            <a:off x="2020437" y="3503997"/>
            <a:ext cx="2776715" cy="461665"/>
          </a:xfrm>
          <a:prstGeom prst="rect">
            <a:avLst/>
          </a:prstGeom>
          <a:solidFill>
            <a:schemeClr val="accent2"/>
          </a:solidFill>
        </p:spPr>
        <p:txBody>
          <a:bodyPr wrap="square">
            <a:spAutoFit/>
          </a:bodyPr>
          <a:lstStyle/>
          <a:p>
            <a:pPr algn="ctr"/>
            <a:r>
              <a:rPr lang="en-GB" sz="1200" dirty="0">
                <a:solidFill>
                  <a:schemeClr val="bg1"/>
                </a:solidFill>
              </a:rPr>
              <a:t>Are there any concerns here such as self harm, neglect or abuse?</a:t>
            </a:r>
          </a:p>
        </p:txBody>
      </p:sp>
      <p:sp>
        <p:nvSpPr>
          <p:cNvPr id="54" name="TextBox 53"/>
          <p:cNvSpPr txBox="1"/>
          <p:nvPr/>
        </p:nvSpPr>
        <p:spPr>
          <a:xfrm>
            <a:off x="235897" y="2680102"/>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cxnSp>
        <p:nvCxnSpPr>
          <p:cNvPr id="57" name="Straight Arrow Connector 56"/>
          <p:cNvCxnSpPr/>
          <p:nvPr/>
        </p:nvCxnSpPr>
        <p:spPr>
          <a:xfrm>
            <a:off x="955977" y="3798437"/>
            <a:ext cx="106446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989001" y="4096278"/>
            <a:ext cx="335348" cy="246221"/>
          </a:xfrm>
          <a:prstGeom prst="rect">
            <a:avLst/>
          </a:prstGeom>
          <a:noFill/>
        </p:spPr>
        <p:txBody>
          <a:bodyPr wrap="none" rtlCol="0">
            <a:spAutoFit/>
          </a:bodyPr>
          <a:lstStyle/>
          <a:p>
            <a:r>
              <a:rPr lang="en-GB" sz="1000" dirty="0"/>
              <a:t>No</a:t>
            </a:r>
          </a:p>
        </p:txBody>
      </p:sp>
      <p:sp>
        <p:nvSpPr>
          <p:cNvPr id="62" name="Rectangle 61"/>
          <p:cNvSpPr/>
          <p:nvPr/>
        </p:nvSpPr>
        <p:spPr>
          <a:xfrm>
            <a:off x="2012751" y="4344237"/>
            <a:ext cx="2784402" cy="646331"/>
          </a:xfrm>
          <a:prstGeom prst="rect">
            <a:avLst/>
          </a:prstGeom>
          <a:solidFill>
            <a:schemeClr val="accent2"/>
          </a:solidFill>
          <a:ln>
            <a:solidFill>
              <a:srgbClr val="C0504D"/>
            </a:solidFill>
          </a:ln>
        </p:spPr>
        <p:txBody>
          <a:bodyPr wrap="square">
            <a:spAutoFit/>
          </a:bodyPr>
          <a:lstStyle/>
          <a:p>
            <a:pPr algn="ctr"/>
            <a:r>
              <a:rPr lang="en-GB" sz="1200" dirty="0">
                <a:solidFill>
                  <a:schemeClr val="bg1"/>
                </a:solidFill>
              </a:rPr>
              <a:t>Is there family support for the patient going home on HPN? Are there any concerns?</a:t>
            </a:r>
          </a:p>
        </p:txBody>
      </p:sp>
      <p:sp>
        <p:nvSpPr>
          <p:cNvPr id="66" name="TextBox 65"/>
          <p:cNvSpPr txBox="1"/>
          <p:nvPr/>
        </p:nvSpPr>
        <p:spPr>
          <a:xfrm>
            <a:off x="5245102" y="3520345"/>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sp>
        <p:nvSpPr>
          <p:cNvPr id="67" name="TextBox 66"/>
          <p:cNvSpPr txBox="1"/>
          <p:nvPr/>
        </p:nvSpPr>
        <p:spPr>
          <a:xfrm>
            <a:off x="4836907" y="3502965"/>
            <a:ext cx="360996" cy="246221"/>
          </a:xfrm>
          <a:prstGeom prst="rect">
            <a:avLst/>
          </a:prstGeom>
          <a:noFill/>
        </p:spPr>
        <p:txBody>
          <a:bodyPr wrap="none" rtlCol="0">
            <a:spAutoFit/>
          </a:bodyPr>
          <a:lstStyle/>
          <a:p>
            <a:r>
              <a:rPr lang="en-GB" sz="1000" dirty="0"/>
              <a:t>Yes</a:t>
            </a:r>
          </a:p>
        </p:txBody>
      </p:sp>
      <p:cxnSp>
        <p:nvCxnSpPr>
          <p:cNvPr id="69" name="Straight Arrow Connector 68"/>
          <p:cNvCxnSpPr/>
          <p:nvPr/>
        </p:nvCxnSpPr>
        <p:spPr>
          <a:xfrm flipH="1">
            <a:off x="4797152" y="4575069"/>
            <a:ext cx="112032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252697" y="4336286"/>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sp>
        <p:nvSpPr>
          <p:cNvPr id="79" name="TextBox 78"/>
          <p:cNvSpPr txBox="1"/>
          <p:nvPr/>
        </p:nvSpPr>
        <p:spPr>
          <a:xfrm>
            <a:off x="1661037" y="4318906"/>
            <a:ext cx="360996" cy="246221"/>
          </a:xfrm>
          <a:prstGeom prst="rect">
            <a:avLst/>
          </a:prstGeom>
          <a:noFill/>
        </p:spPr>
        <p:txBody>
          <a:bodyPr wrap="none" rtlCol="0">
            <a:spAutoFit/>
          </a:bodyPr>
          <a:lstStyle/>
          <a:p>
            <a:r>
              <a:rPr lang="en-GB" sz="1000" dirty="0"/>
              <a:t>Yes</a:t>
            </a:r>
          </a:p>
        </p:txBody>
      </p:sp>
      <p:sp>
        <p:nvSpPr>
          <p:cNvPr id="80" name="Rectangle 79"/>
          <p:cNvSpPr/>
          <p:nvPr/>
        </p:nvSpPr>
        <p:spPr>
          <a:xfrm>
            <a:off x="2204864" y="5425551"/>
            <a:ext cx="2506588" cy="276999"/>
          </a:xfrm>
          <a:prstGeom prst="rect">
            <a:avLst/>
          </a:prstGeom>
          <a:solidFill>
            <a:schemeClr val="accent2"/>
          </a:solidFill>
        </p:spPr>
        <p:txBody>
          <a:bodyPr wrap="square">
            <a:spAutoFit/>
          </a:bodyPr>
          <a:lstStyle/>
          <a:p>
            <a:pPr algn="ctr"/>
            <a:r>
              <a:rPr lang="en-GB" sz="1200" dirty="0">
                <a:solidFill>
                  <a:schemeClr val="bg1"/>
                </a:solidFill>
              </a:rPr>
              <a:t>Are there any safeguarding issues?</a:t>
            </a:r>
          </a:p>
        </p:txBody>
      </p:sp>
      <p:sp>
        <p:nvSpPr>
          <p:cNvPr id="82" name="TextBox 81"/>
          <p:cNvSpPr txBox="1"/>
          <p:nvPr/>
        </p:nvSpPr>
        <p:spPr>
          <a:xfrm>
            <a:off x="2989001" y="5055786"/>
            <a:ext cx="335348" cy="246221"/>
          </a:xfrm>
          <a:prstGeom prst="rect">
            <a:avLst/>
          </a:prstGeom>
          <a:noFill/>
        </p:spPr>
        <p:txBody>
          <a:bodyPr wrap="none" rtlCol="0">
            <a:spAutoFit/>
          </a:bodyPr>
          <a:lstStyle/>
          <a:p>
            <a:r>
              <a:rPr lang="en-GB" sz="1000" dirty="0"/>
              <a:t>No</a:t>
            </a:r>
          </a:p>
        </p:txBody>
      </p:sp>
      <p:sp>
        <p:nvSpPr>
          <p:cNvPr id="84" name="TextBox 83"/>
          <p:cNvSpPr txBox="1"/>
          <p:nvPr/>
        </p:nvSpPr>
        <p:spPr>
          <a:xfrm>
            <a:off x="5269404" y="5336862"/>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sp>
        <p:nvSpPr>
          <p:cNvPr id="85" name="Rectangle 84"/>
          <p:cNvSpPr/>
          <p:nvPr/>
        </p:nvSpPr>
        <p:spPr>
          <a:xfrm>
            <a:off x="2059536" y="6166103"/>
            <a:ext cx="2809624" cy="461665"/>
          </a:xfrm>
          <a:prstGeom prst="rect">
            <a:avLst/>
          </a:prstGeom>
          <a:solidFill>
            <a:schemeClr val="accent2"/>
          </a:solidFill>
        </p:spPr>
        <p:txBody>
          <a:bodyPr wrap="square">
            <a:spAutoFit/>
          </a:bodyPr>
          <a:lstStyle/>
          <a:p>
            <a:pPr algn="ctr"/>
            <a:r>
              <a:rPr lang="en-GB" sz="1200" dirty="0">
                <a:solidFill>
                  <a:schemeClr val="bg1"/>
                </a:solidFill>
              </a:rPr>
              <a:t>Are there any concerns regarding mobility, dexterity, vision, or hearing? </a:t>
            </a:r>
          </a:p>
        </p:txBody>
      </p:sp>
      <p:sp>
        <p:nvSpPr>
          <p:cNvPr id="86" name="Rectangle 85"/>
          <p:cNvSpPr/>
          <p:nvPr/>
        </p:nvSpPr>
        <p:spPr>
          <a:xfrm>
            <a:off x="2060848" y="6958191"/>
            <a:ext cx="2809624" cy="461665"/>
          </a:xfrm>
          <a:prstGeom prst="rect">
            <a:avLst/>
          </a:prstGeom>
          <a:solidFill>
            <a:schemeClr val="accent2"/>
          </a:solidFill>
        </p:spPr>
        <p:txBody>
          <a:bodyPr wrap="square">
            <a:spAutoFit/>
          </a:bodyPr>
          <a:lstStyle/>
          <a:p>
            <a:pPr algn="ctr"/>
            <a:r>
              <a:rPr lang="en-GB" sz="1200" dirty="0">
                <a:solidFill>
                  <a:schemeClr val="bg1"/>
                </a:solidFill>
              </a:rPr>
              <a:t>Are there any communication barriers, written or spoken?</a:t>
            </a:r>
          </a:p>
        </p:txBody>
      </p:sp>
      <p:sp>
        <p:nvSpPr>
          <p:cNvPr id="87" name="Rectangle 86"/>
          <p:cNvSpPr/>
          <p:nvPr/>
        </p:nvSpPr>
        <p:spPr>
          <a:xfrm>
            <a:off x="2059536" y="7750279"/>
            <a:ext cx="2809624" cy="461665"/>
          </a:xfrm>
          <a:prstGeom prst="rect">
            <a:avLst/>
          </a:prstGeom>
          <a:solidFill>
            <a:schemeClr val="accent2"/>
          </a:solidFill>
        </p:spPr>
        <p:txBody>
          <a:bodyPr wrap="square">
            <a:spAutoFit/>
          </a:bodyPr>
          <a:lstStyle/>
          <a:p>
            <a:pPr algn="ctr"/>
            <a:r>
              <a:rPr lang="en-GB" sz="1200" dirty="0">
                <a:solidFill>
                  <a:schemeClr val="bg1"/>
                </a:solidFill>
              </a:rPr>
              <a:t>Any other health care concerns, for example stoma care, palliative support</a:t>
            </a:r>
          </a:p>
        </p:txBody>
      </p:sp>
      <p:sp>
        <p:nvSpPr>
          <p:cNvPr id="88" name="Rectangle 87"/>
          <p:cNvSpPr/>
          <p:nvPr/>
        </p:nvSpPr>
        <p:spPr>
          <a:xfrm>
            <a:off x="2060848" y="8542367"/>
            <a:ext cx="2809624" cy="276999"/>
          </a:xfrm>
          <a:prstGeom prst="rect">
            <a:avLst/>
          </a:prstGeom>
          <a:solidFill>
            <a:schemeClr val="accent2"/>
          </a:solidFill>
        </p:spPr>
        <p:txBody>
          <a:bodyPr wrap="square">
            <a:spAutoFit/>
          </a:bodyPr>
          <a:lstStyle/>
          <a:p>
            <a:pPr algn="ctr"/>
            <a:r>
              <a:rPr lang="en-GB" sz="1200" dirty="0">
                <a:solidFill>
                  <a:schemeClr val="bg1"/>
                </a:solidFill>
              </a:rPr>
              <a:t>Patient suitable for homecare </a:t>
            </a:r>
          </a:p>
        </p:txBody>
      </p:sp>
      <p:sp>
        <p:nvSpPr>
          <p:cNvPr id="89" name="TextBox 88"/>
          <p:cNvSpPr txBox="1"/>
          <p:nvPr/>
        </p:nvSpPr>
        <p:spPr>
          <a:xfrm>
            <a:off x="219743" y="8946539"/>
            <a:ext cx="6449617" cy="830997"/>
          </a:xfrm>
          <a:prstGeom prst="rect">
            <a:avLst/>
          </a:prstGeom>
          <a:noFill/>
        </p:spPr>
        <p:txBody>
          <a:bodyPr wrap="square" rtlCol="0">
            <a:spAutoFit/>
          </a:bodyPr>
          <a:lstStyle/>
          <a:p>
            <a:r>
              <a:rPr lang="en-GB" sz="1200" dirty="0"/>
              <a:t>* If any action plans for the points above cannot resolve the identified concerns then the patient is not suitable for homecare.  The  Contractor and Purchasing Authority should have processes in place to identify and respond to any change in the patient's circumstances that impact on the patient suitability for homecare.</a:t>
            </a:r>
          </a:p>
        </p:txBody>
      </p:sp>
      <p:cxnSp>
        <p:nvCxnSpPr>
          <p:cNvPr id="98" name="Straight Arrow Connector 97"/>
          <p:cNvCxnSpPr/>
          <p:nvPr/>
        </p:nvCxnSpPr>
        <p:spPr>
          <a:xfrm>
            <a:off x="3414130" y="5021666"/>
            <a:ext cx="0" cy="3902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4793384" y="5271810"/>
            <a:ext cx="360996" cy="246221"/>
          </a:xfrm>
          <a:prstGeom prst="rect">
            <a:avLst/>
          </a:prstGeom>
          <a:noFill/>
        </p:spPr>
        <p:txBody>
          <a:bodyPr wrap="none" rtlCol="0">
            <a:spAutoFit/>
          </a:bodyPr>
          <a:lstStyle/>
          <a:p>
            <a:r>
              <a:rPr lang="en-GB" sz="1000" dirty="0"/>
              <a:t>Yes</a:t>
            </a:r>
          </a:p>
        </p:txBody>
      </p:sp>
      <p:cxnSp>
        <p:nvCxnSpPr>
          <p:cNvPr id="105" name="Straight Connector 104"/>
          <p:cNvCxnSpPr/>
          <p:nvPr/>
        </p:nvCxnSpPr>
        <p:spPr>
          <a:xfrm>
            <a:off x="5917476" y="3848648"/>
            <a:ext cx="0" cy="7305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flipH="1">
            <a:off x="4866844" y="6388951"/>
            <a:ext cx="1042947"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a:off x="3408528" y="5702550"/>
            <a:ext cx="6190" cy="4635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2986360" y="5800106"/>
            <a:ext cx="335348" cy="246221"/>
          </a:xfrm>
          <a:prstGeom prst="rect">
            <a:avLst/>
          </a:prstGeom>
          <a:noFill/>
        </p:spPr>
        <p:txBody>
          <a:bodyPr wrap="none" rtlCol="0">
            <a:spAutoFit/>
          </a:bodyPr>
          <a:lstStyle/>
          <a:p>
            <a:r>
              <a:rPr lang="en-GB" sz="1000" dirty="0"/>
              <a:t>No</a:t>
            </a:r>
          </a:p>
        </p:txBody>
      </p:sp>
      <p:sp>
        <p:nvSpPr>
          <p:cNvPr id="115" name="TextBox 114"/>
          <p:cNvSpPr txBox="1"/>
          <p:nvPr/>
        </p:nvSpPr>
        <p:spPr>
          <a:xfrm>
            <a:off x="2990128" y="6653610"/>
            <a:ext cx="335348" cy="246221"/>
          </a:xfrm>
          <a:prstGeom prst="rect">
            <a:avLst/>
          </a:prstGeom>
          <a:noFill/>
        </p:spPr>
        <p:txBody>
          <a:bodyPr wrap="none" rtlCol="0">
            <a:spAutoFit/>
          </a:bodyPr>
          <a:lstStyle/>
          <a:p>
            <a:r>
              <a:rPr lang="en-GB" sz="1000" dirty="0"/>
              <a:t>No</a:t>
            </a:r>
          </a:p>
        </p:txBody>
      </p:sp>
      <p:sp>
        <p:nvSpPr>
          <p:cNvPr id="116" name="TextBox 115"/>
          <p:cNvSpPr txBox="1"/>
          <p:nvPr/>
        </p:nvSpPr>
        <p:spPr>
          <a:xfrm>
            <a:off x="2990128" y="7462247"/>
            <a:ext cx="335348" cy="246221"/>
          </a:xfrm>
          <a:prstGeom prst="rect">
            <a:avLst/>
          </a:prstGeom>
          <a:noFill/>
        </p:spPr>
        <p:txBody>
          <a:bodyPr wrap="none" rtlCol="0">
            <a:spAutoFit/>
          </a:bodyPr>
          <a:lstStyle/>
          <a:p>
            <a:r>
              <a:rPr lang="en-GB" sz="1000" dirty="0"/>
              <a:t>No</a:t>
            </a:r>
          </a:p>
        </p:txBody>
      </p:sp>
      <p:sp>
        <p:nvSpPr>
          <p:cNvPr id="118" name="TextBox 117"/>
          <p:cNvSpPr txBox="1"/>
          <p:nvPr/>
        </p:nvSpPr>
        <p:spPr>
          <a:xfrm>
            <a:off x="2990128" y="8268850"/>
            <a:ext cx="335348" cy="246221"/>
          </a:xfrm>
          <a:prstGeom prst="rect">
            <a:avLst/>
          </a:prstGeom>
          <a:noFill/>
        </p:spPr>
        <p:txBody>
          <a:bodyPr wrap="none" rtlCol="0">
            <a:spAutoFit/>
          </a:bodyPr>
          <a:lstStyle/>
          <a:p>
            <a:r>
              <a:rPr lang="en-GB" sz="1000" dirty="0"/>
              <a:t>No</a:t>
            </a:r>
          </a:p>
        </p:txBody>
      </p:sp>
      <p:sp>
        <p:nvSpPr>
          <p:cNvPr id="120" name="TextBox 119"/>
          <p:cNvSpPr txBox="1"/>
          <p:nvPr/>
        </p:nvSpPr>
        <p:spPr>
          <a:xfrm>
            <a:off x="260648" y="6166103"/>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cxnSp>
        <p:nvCxnSpPr>
          <p:cNvPr id="122" name="Straight Arrow Connector 121"/>
          <p:cNvCxnSpPr/>
          <p:nvPr/>
        </p:nvCxnSpPr>
        <p:spPr>
          <a:xfrm>
            <a:off x="949664" y="5579447"/>
            <a:ext cx="123682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a:stCxn id="78" idx="2"/>
          </p:cNvCxnSpPr>
          <p:nvPr/>
        </p:nvCxnSpPr>
        <p:spPr>
          <a:xfrm>
            <a:off x="936773" y="4797951"/>
            <a:ext cx="7951" cy="7814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p:nvPr/>
        </p:nvCxnSpPr>
        <p:spPr>
          <a:xfrm flipV="1">
            <a:off x="942632" y="7201511"/>
            <a:ext cx="1142456" cy="98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1656096" y="6135906"/>
            <a:ext cx="360996" cy="246221"/>
          </a:xfrm>
          <a:prstGeom prst="rect">
            <a:avLst/>
          </a:prstGeom>
          <a:noFill/>
        </p:spPr>
        <p:txBody>
          <a:bodyPr wrap="none" rtlCol="0">
            <a:spAutoFit/>
          </a:bodyPr>
          <a:lstStyle/>
          <a:p>
            <a:r>
              <a:rPr lang="en-GB" sz="1000" dirty="0"/>
              <a:t>Yes</a:t>
            </a:r>
          </a:p>
        </p:txBody>
      </p:sp>
      <p:cxnSp>
        <p:nvCxnSpPr>
          <p:cNvPr id="139" name="Straight Connector 138"/>
          <p:cNvCxnSpPr/>
          <p:nvPr/>
        </p:nvCxnSpPr>
        <p:spPr>
          <a:xfrm>
            <a:off x="5918928" y="7280188"/>
            <a:ext cx="0" cy="7305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5273172" y="6951235"/>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sp>
        <p:nvSpPr>
          <p:cNvPr id="141" name="TextBox 140"/>
          <p:cNvSpPr txBox="1"/>
          <p:nvPr/>
        </p:nvSpPr>
        <p:spPr>
          <a:xfrm>
            <a:off x="4896456" y="6899831"/>
            <a:ext cx="360996" cy="246221"/>
          </a:xfrm>
          <a:prstGeom prst="rect">
            <a:avLst/>
          </a:prstGeom>
          <a:noFill/>
        </p:spPr>
        <p:txBody>
          <a:bodyPr wrap="none" rtlCol="0">
            <a:spAutoFit/>
          </a:bodyPr>
          <a:lstStyle/>
          <a:p>
            <a:r>
              <a:rPr lang="en-GB" sz="1000" dirty="0"/>
              <a:t>Yes</a:t>
            </a:r>
          </a:p>
        </p:txBody>
      </p:sp>
      <p:cxnSp>
        <p:nvCxnSpPr>
          <p:cNvPr id="142" name="Straight Arrow Connector 141"/>
          <p:cNvCxnSpPr/>
          <p:nvPr/>
        </p:nvCxnSpPr>
        <p:spPr>
          <a:xfrm flipH="1">
            <a:off x="4870612" y="8003324"/>
            <a:ext cx="1042947"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893945" y="7915479"/>
            <a:ext cx="7951" cy="7814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xtBox 144"/>
          <p:cNvSpPr txBox="1"/>
          <p:nvPr/>
        </p:nvSpPr>
        <p:spPr>
          <a:xfrm>
            <a:off x="215936" y="7754047"/>
            <a:ext cx="1368152" cy="461665"/>
          </a:xfrm>
          <a:prstGeom prst="rect">
            <a:avLst/>
          </a:prstGeom>
          <a:solidFill>
            <a:schemeClr val="accent2"/>
          </a:solidFill>
          <a:ln>
            <a:noFill/>
          </a:ln>
        </p:spPr>
        <p:txBody>
          <a:bodyPr wrap="square" rtlCol="0">
            <a:spAutoFit/>
          </a:bodyPr>
          <a:lstStyle/>
          <a:p>
            <a:pPr algn="ctr"/>
            <a:r>
              <a:rPr lang="en-GB" sz="1200" dirty="0">
                <a:solidFill>
                  <a:schemeClr val="bg1"/>
                </a:solidFill>
              </a:rPr>
              <a:t>Action plan to address needs*</a:t>
            </a:r>
          </a:p>
        </p:txBody>
      </p:sp>
      <p:cxnSp>
        <p:nvCxnSpPr>
          <p:cNvPr id="146" name="Straight Arrow Connector 145"/>
          <p:cNvCxnSpPr/>
          <p:nvPr/>
        </p:nvCxnSpPr>
        <p:spPr>
          <a:xfrm flipV="1">
            <a:off x="897920" y="8687095"/>
            <a:ext cx="1142456" cy="98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7" name="TextBox 146"/>
          <p:cNvSpPr txBox="1"/>
          <p:nvPr/>
        </p:nvSpPr>
        <p:spPr>
          <a:xfrm>
            <a:off x="1611384" y="7621490"/>
            <a:ext cx="360996" cy="246221"/>
          </a:xfrm>
          <a:prstGeom prst="rect">
            <a:avLst/>
          </a:prstGeom>
          <a:noFill/>
        </p:spPr>
        <p:txBody>
          <a:bodyPr wrap="none" rtlCol="0">
            <a:spAutoFit/>
          </a:bodyPr>
          <a:lstStyle/>
          <a:p>
            <a:r>
              <a:rPr lang="en-GB" sz="1000" dirty="0"/>
              <a:t>Yes</a:t>
            </a:r>
          </a:p>
        </p:txBody>
      </p:sp>
    </p:spTree>
    <p:extLst>
      <p:ext uri="{BB962C8B-B14F-4D97-AF65-F5344CB8AC3E}">
        <p14:creationId xmlns:p14="http://schemas.microsoft.com/office/powerpoint/2010/main" val="282383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7775" y="344488"/>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Does patient require homecare nursing?</a:t>
            </a:r>
          </a:p>
        </p:txBody>
      </p:sp>
      <p:sp>
        <p:nvSpPr>
          <p:cNvPr id="6" name="TextBox 5"/>
          <p:cNvSpPr txBox="1"/>
          <p:nvPr/>
        </p:nvSpPr>
        <p:spPr>
          <a:xfrm>
            <a:off x="188640" y="355521"/>
            <a:ext cx="263214" cy="276999"/>
          </a:xfrm>
          <a:prstGeom prst="rect">
            <a:avLst/>
          </a:prstGeom>
          <a:noFill/>
        </p:spPr>
        <p:txBody>
          <a:bodyPr wrap="none" rtlCol="0">
            <a:spAutoFit/>
          </a:bodyPr>
          <a:lstStyle/>
          <a:p>
            <a:r>
              <a:rPr lang="en-GB" sz="1200" dirty="0"/>
              <a:t>3</a:t>
            </a:r>
          </a:p>
        </p:txBody>
      </p:sp>
      <p:sp>
        <p:nvSpPr>
          <p:cNvPr id="7" name="TextBox 6"/>
          <p:cNvSpPr txBox="1"/>
          <p:nvPr/>
        </p:nvSpPr>
        <p:spPr>
          <a:xfrm>
            <a:off x="507775" y="632520"/>
            <a:ext cx="5945561" cy="461665"/>
          </a:xfrm>
          <a:prstGeom prst="rect">
            <a:avLst/>
          </a:prstGeom>
          <a:noFill/>
        </p:spPr>
        <p:txBody>
          <a:bodyPr wrap="square" rtlCol="0">
            <a:spAutoFit/>
          </a:bodyPr>
          <a:lstStyle/>
          <a:p>
            <a:r>
              <a:rPr lang="en-GB" sz="1200" dirty="0"/>
              <a:t>Refer to General and Clinical Services &amp; Home Visits tab on framework specification.  Not all patients will require nursing.</a:t>
            </a:r>
          </a:p>
        </p:txBody>
      </p:sp>
      <p:sp>
        <p:nvSpPr>
          <p:cNvPr id="10" name="TextBox 9"/>
          <p:cNvSpPr txBox="1"/>
          <p:nvPr/>
        </p:nvSpPr>
        <p:spPr>
          <a:xfrm>
            <a:off x="516401" y="1136576"/>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accepted by Contractor (Home Care Company)</a:t>
            </a:r>
          </a:p>
        </p:txBody>
      </p:sp>
      <p:sp>
        <p:nvSpPr>
          <p:cNvPr id="11" name="TextBox 10"/>
          <p:cNvSpPr txBox="1"/>
          <p:nvPr/>
        </p:nvSpPr>
        <p:spPr>
          <a:xfrm>
            <a:off x="188640" y="1147609"/>
            <a:ext cx="263214" cy="276999"/>
          </a:xfrm>
          <a:prstGeom prst="rect">
            <a:avLst/>
          </a:prstGeom>
          <a:noFill/>
        </p:spPr>
        <p:txBody>
          <a:bodyPr wrap="none" rtlCol="0">
            <a:spAutoFit/>
          </a:bodyPr>
          <a:lstStyle/>
          <a:p>
            <a:r>
              <a:rPr lang="en-GB" sz="1200" dirty="0"/>
              <a:t>4</a:t>
            </a:r>
          </a:p>
        </p:txBody>
      </p:sp>
      <p:sp>
        <p:nvSpPr>
          <p:cNvPr id="12" name="TextBox 11"/>
          <p:cNvSpPr txBox="1"/>
          <p:nvPr/>
        </p:nvSpPr>
        <p:spPr>
          <a:xfrm>
            <a:off x="507775" y="1477135"/>
            <a:ext cx="5945561" cy="276999"/>
          </a:xfrm>
          <a:prstGeom prst="rect">
            <a:avLst/>
          </a:prstGeom>
          <a:noFill/>
        </p:spPr>
        <p:txBody>
          <a:bodyPr wrap="square" rtlCol="0">
            <a:spAutoFit/>
          </a:bodyPr>
          <a:lstStyle/>
          <a:p>
            <a:r>
              <a:rPr lang="en-GB" sz="1200" dirty="0"/>
              <a:t>Refer to General and Clinical Services &amp; Home Visits tab on framework specification</a:t>
            </a:r>
          </a:p>
        </p:txBody>
      </p:sp>
      <p:sp>
        <p:nvSpPr>
          <p:cNvPr id="8" name="TextBox 7"/>
          <p:cNvSpPr txBox="1"/>
          <p:nvPr/>
        </p:nvSpPr>
        <p:spPr>
          <a:xfrm>
            <a:off x="540729" y="1813742"/>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Compounding slot allocated</a:t>
            </a:r>
          </a:p>
        </p:txBody>
      </p:sp>
      <p:sp>
        <p:nvSpPr>
          <p:cNvPr id="9" name="TextBox 8"/>
          <p:cNvSpPr txBox="1"/>
          <p:nvPr/>
        </p:nvSpPr>
        <p:spPr>
          <a:xfrm>
            <a:off x="140933" y="1812873"/>
            <a:ext cx="432049" cy="276999"/>
          </a:xfrm>
          <a:prstGeom prst="rect">
            <a:avLst/>
          </a:prstGeom>
          <a:noFill/>
        </p:spPr>
        <p:txBody>
          <a:bodyPr wrap="square" rtlCol="0">
            <a:spAutoFit/>
          </a:bodyPr>
          <a:lstStyle/>
          <a:p>
            <a:r>
              <a:rPr lang="en-GB" sz="1200" dirty="0"/>
              <a:t>5a</a:t>
            </a:r>
          </a:p>
        </p:txBody>
      </p:sp>
      <p:sp>
        <p:nvSpPr>
          <p:cNvPr id="13" name="TextBox 12"/>
          <p:cNvSpPr txBox="1"/>
          <p:nvPr/>
        </p:nvSpPr>
        <p:spPr>
          <a:xfrm>
            <a:off x="548680" y="2197215"/>
            <a:ext cx="5945561" cy="461665"/>
          </a:xfrm>
          <a:prstGeom prst="rect">
            <a:avLst/>
          </a:prstGeom>
          <a:noFill/>
        </p:spPr>
        <p:txBody>
          <a:bodyPr wrap="square" rtlCol="0">
            <a:spAutoFit/>
          </a:bodyPr>
          <a:lstStyle/>
          <a:p>
            <a:r>
              <a:rPr lang="en-GB" sz="1200" dirty="0"/>
              <a:t>Refer to Manufacturing Sites (Specials) Cold Chain and Custom Made Meds (Specials) tabs on framework specification</a:t>
            </a:r>
          </a:p>
        </p:txBody>
      </p:sp>
      <p:sp>
        <p:nvSpPr>
          <p:cNvPr id="14" name="TextBox 13"/>
          <p:cNvSpPr txBox="1"/>
          <p:nvPr/>
        </p:nvSpPr>
        <p:spPr>
          <a:xfrm>
            <a:off x="548680" y="2701271"/>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Nursing resource allocated</a:t>
            </a:r>
          </a:p>
        </p:txBody>
      </p:sp>
      <p:sp>
        <p:nvSpPr>
          <p:cNvPr id="15" name="TextBox 14"/>
          <p:cNvSpPr txBox="1"/>
          <p:nvPr/>
        </p:nvSpPr>
        <p:spPr>
          <a:xfrm>
            <a:off x="140933" y="2709222"/>
            <a:ext cx="432049" cy="276999"/>
          </a:xfrm>
          <a:prstGeom prst="rect">
            <a:avLst/>
          </a:prstGeom>
          <a:noFill/>
        </p:spPr>
        <p:txBody>
          <a:bodyPr wrap="square" rtlCol="0">
            <a:spAutoFit/>
          </a:bodyPr>
          <a:lstStyle/>
          <a:p>
            <a:r>
              <a:rPr lang="en-GB" sz="1200" dirty="0"/>
              <a:t>5b</a:t>
            </a:r>
          </a:p>
        </p:txBody>
      </p:sp>
      <p:sp>
        <p:nvSpPr>
          <p:cNvPr id="16" name="TextBox 15"/>
          <p:cNvSpPr txBox="1"/>
          <p:nvPr/>
        </p:nvSpPr>
        <p:spPr>
          <a:xfrm>
            <a:off x="548680" y="3050278"/>
            <a:ext cx="5945561" cy="276999"/>
          </a:xfrm>
          <a:prstGeom prst="rect">
            <a:avLst/>
          </a:prstGeom>
          <a:noFill/>
        </p:spPr>
        <p:txBody>
          <a:bodyPr wrap="square" rtlCol="0">
            <a:spAutoFit/>
          </a:bodyPr>
          <a:lstStyle/>
          <a:p>
            <a:r>
              <a:rPr lang="en-GB" sz="1200" dirty="0"/>
              <a:t>Refer to Clinical Services &amp; Home Visits tab on framework specification</a:t>
            </a:r>
          </a:p>
        </p:txBody>
      </p:sp>
      <p:sp>
        <p:nvSpPr>
          <p:cNvPr id="17" name="TextBox 16"/>
          <p:cNvSpPr txBox="1"/>
          <p:nvPr/>
        </p:nvSpPr>
        <p:spPr>
          <a:xfrm>
            <a:off x="548680" y="3349343"/>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registration and consent form completed</a:t>
            </a:r>
          </a:p>
        </p:txBody>
      </p:sp>
      <p:sp>
        <p:nvSpPr>
          <p:cNvPr id="18" name="TextBox 17"/>
          <p:cNvSpPr txBox="1"/>
          <p:nvPr/>
        </p:nvSpPr>
        <p:spPr>
          <a:xfrm>
            <a:off x="188640" y="3349343"/>
            <a:ext cx="432049" cy="276999"/>
          </a:xfrm>
          <a:prstGeom prst="rect">
            <a:avLst/>
          </a:prstGeom>
          <a:noFill/>
        </p:spPr>
        <p:txBody>
          <a:bodyPr wrap="square" rtlCol="0">
            <a:spAutoFit/>
          </a:bodyPr>
          <a:lstStyle/>
          <a:p>
            <a:r>
              <a:rPr lang="en-GB" sz="1200" dirty="0"/>
              <a:t>6</a:t>
            </a:r>
          </a:p>
        </p:txBody>
      </p:sp>
      <p:sp>
        <p:nvSpPr>
          <p:cNvPr id="19" name="TextBox 18"/>
          <p:cNvSpPr txBox="1"/>
          <p:nvPr/>
        </p:nvSpPr>
        <p:spPr>
          <a:xfrm>
            <a:off x="548680" y="3666851"/>
            <a:ext cx="5945561" cy="461665"/>
          </a:xfrm>
          <a:prstGeom prst="rect">
            <a:avLst/>
          </a:prstGeom>
          <a:noFill/>
        </p:spPr>
        <p:txBody>
          <a:bodyPr wrap="square" rtlCol="0">
            <a:spAutoFit/>
          </a:bodyPr>
          <a:lstStyle/>
          <a:p>
            <a:r>
              <a:rPr lang="en-GB" sz="1200" dirty="0"/>
              <a:t>Refer to General and Governance tabs on framework specification. See  RPS Guidance Appendix 4</a:t>
            </a:r>
          </a:p>
        </p:txBody>
      </p:sp>
      <p:sp>
        <p:nvSpPr>
          <p:cNvPr id="20" name="TextBox 19"/>
          <p:cNvSpPr txBox="1"/>
          <p:nvPr/>
        </p:nvSpPr>
        <p:spPr>
          <a:xfrm>
            <a:off x="548680" y="4099937"/>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Ancillary list</a:t>
            </a:r>
          </a:p>
        </p:txBody>
      </p:sp>
      <p:sp>
        <p:nvSpPr>
          <p:cNvPr id="21" name="TextBox 20"/>
          <p:cNvSpPr txBox="1"/>
          <p:nvPr/>
        </p:nvSpPr>
        <p:spPr>
          <a:xfrm>
            <a:off x="188640" y="3997415"/>
            <a:ext cx="432049" cy="276999"/>
          </a:xfrm>
          <a:prstGeom prst="rect">
            <a:avLst/>
          </a:prstGeom>
          <a:noFill/>
        </p:spPr>
        <p:txBody>
          <a:bodyPr wrap="square" rtlCol="0">
            <a:spAutoFit/>
          </a:bodyPr>
          <a:lstStyle/>
          <a:p>
            <a:r>
              <a:rPr lang="en-GB" sz="1200" dirty="0"/>
              <a:t>7</a:t>
            </a:r>
          </a:p>
        </p:txBody>
      </p:sp>
      <p:sp>
        <p:nvSpPr>
          <p:cNvPr id="22" name="TextBox 21"/>
          <p:cNvSpPr txBox="1"/>
          <p:nvPr/>
        </p:nvSpPr>
        <p:spPr>
          <a:xfrm>
            <a:off x="555930" y="4448944"/>
            <a:ext cx="5945561" cy="276999"/>
          </a:xfrm>
          <a:prstGeom prst="rect">
            <a:avLst/>
          </a:prstGeom>
          <a:noFill/>
        </p:spPr>
        <p:txBody>
          <a:bodyPr wrap="square" rtlCol="0">
            <a:spAutoFit/>
          </a:bodyPr>
          <a:lstStyle/>
          <a:p>
            <a:r>
              <a:rPr lang="en-GB" sz="1200" dirty="0"/>
              <a:t>Refer to Equipment &amp; Ancils tab on framework specification.  See Appendix O.</a:t>
            </a:r>
          </a:p>
        </p:txBody>
      </p:sp>
      <p:sp>
        <p:nvSpPr>
          <p:cNvPr id="23" name="TextBox 22"/>
          <p:cNvSpPr txBox="1"/>
          <p:nvPr/>
        </p:nvSpPr>
        <p:spPr>
          <a:xfrm>
            <a:off x="548680" y="4717495"/>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home assessment</a:t>
            </a:r>
          </a:p>
        </p:txBody>
      </p:sp>
      <p:sp>
        <p:nvSpPr>
          <p:cNvPr id="24" name="TextBox 23"/>
          <p:cNvSpPr txBox="1"/>
          <p:nvPr/>
        </p:nvSpPr>
        <p:spPr>
          <a:xfrm>
            <a:off x="188640" y="4706462"/>
            <a:ext cx="432049" cy="276999"/>
          </a:xfrm>
          <a:prstGeom prst="rect">
            <a:avLst/>
          </a:prstGeom>
          <a:noFill/>
        </p:spPr>
        <p:txBody>
          <a:bodyPr wrap="square" rtlCol="0">
            <a:spAutoFit/>
          </a:bodyPr>
          <a:lstStyle/>
          <a:p>
            <a:r>
              <a:rPr lang="en-GB" sz="1200" dirty="0"/>
              <a:t>8</a:t>
            </a:r>
          </a:p>
        </p:txBody>
      </p:sp>
      <p:sp>
        <p:nvSpPr>
          <p:cNvPr id="25" name="TextBox 24"/>
          <p:cNvSpPr txBox="1"/>
          <p:nvPr/>
        </p:nvSpPr>
        <p:spPr>
          <a:xfrm>
            <a:off x="526618" y="5108049"/>
            <a:ext cx="5945561" cy="276999"/>
          </a:xfrm>
          <a:prstGeom prst="rect">
            <a:avLst/>
          </a:prstGeom>
          <a:noFill/>
        </p:spPr>
        <p:txBody>
          <a:bodyPr wrap="square" rtlCol="0">
            <a:spAutoFit/>
          </a:bodyPr>
          <a:lstStyle/>
          <a:p>
            <a:r>
              <a:rPr lang="en-GB" sz="1200" dirty="0"/>
              <a:t>Refer to General tab on framework specification.  See RPS Appendix 7.</a:t>
            </a:r>
          </a:p>
        </p:txBody>
      </p:sp>
      <p:sp>
        <p:nvSpPr>
          <p:cNvPr id="26" name="TextBox 25"/>
          <p:cNvSpPr txBox="1"/>
          <p:nvPr/>
        </p:nvSpPr>
        <p:spPr>
          <a:xfrm>
            <a:off x="548680" y="5457056"/>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Patient medically fit for discharge</a:t>
            </a:r>
          </a:p>
        </p:txBody>
      </p:sp>
      <p:sp>
        <p:nvSpPr>
          <p:cNvPr id="27" name="TextBox 26"/>
          <p:cNvSpPr txBox="1"/>
          <p:nvPr/>
        </p:nvSpPr>
        <p:spPr>
          <a:xfrm>
            <a:off x="188640" y="5468089"/>
            <a:ext cx="432049" cy="276999"/>
          </a:xfrm>
          <a:prstGeom prst="rect">
            <a:avLst/>
          </a:prstGeom>
          <a:noFill/>
        </p:spPr>
        <p:txBody>
          <a:bodyPr wrap="square" rtlCol="0">
            <a:spAutoFit/>
          </a:bodyPr>
          <a:lstStyle/>
          <a:p>
            <a:r>
              <a:rPr lang="en-GB" sz="1200" dirty="0"/>
              <a:t>9</a:t>
            </a:r>
          </a:p>
        </p:txBody>
      </p:sp>
      <p:sp>
        <p:nvSpPr>
          <p:cNvPr id="28" name="TextBox 27"/>
          <p:cNvSpPr txBox="1"/>
          <p:nvPr/>
        </p:nvSpPr>
        <p:spPr>
          <a:xfrm>
            <a:off x="579783" y="5828129"/>
            <a:ext cx="5945561" cy="276999"/>
          </a:xfrm>
          <a:prstGeom prst="rect">
            <a:avLst/>
          </a:prstGeom>
          <a:noFill/>
        </p:spPr>
        <p:txBody>
          <a:bodyPr wrap="square" rtlCol="0">
            <a:spAutoFit/>
          </a:bodyPr>
          <a:lstStyle/>
          <a:p>
            <a:r>
              <a:rPr lang="en-GB" sz="1200" dirty="0"/>
              <a:t>Purchasing Authority inform Contractor that patient is medically fit for discharge</a:t>
            </a:r>
          </a:p>
        </p:txBody>
      </p:sp>
      <p:sp>
        <p:nvSpPr>
          <p:cNvPr id="29" name="TextBox 28"/>
          <p:cNvSpPr txBox="1"/>
          <p:nvPr/>
        </p:nvSpPr>
        <p:spPr>
          <a:xfrm>
            <a:off x="548680" y="6188169"/>
            <a:ext cx="6017569" cy="461665"/>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Contractor receives formulation request and arranges parenteral nutrition/fluid compounding on receipt of signed and screened prescription</a:t>
            </a:r>
          </a:p>
        </p:txBody>
      </p:sp>
      <p:sp>
        <p:nvSpPr>
          <p:cNvPr id="30" name="TextBox 29"/>
          <p:cNvSpPr txBox="1"/>
          <p:nvPr/>
        </p:nvSpPr>
        <p:spPr>
          <a:xfrm>
            <a:off x="188640" y="6177136"/>
            <a:ext cx="432049" cy="276999"/>
          </a:xfrm>
          <a:prstGeom prst="rect">
            <a:avLst/>
          </a:prstGeom>
          <a:noFill/>
        </p:spPr>
        <p:txBody>
          <a:bodyPr wrap="square" rtlCol="0">
            <a:spAutoFit/>
          </a:bodyPr>
          <a:lstStyle/>
          <a:p>
            <a:r>
              <a:rPr lang="en-GB" sz="1200" dirty="0"/>
              <a:t>10</a:t>
            </a:r>
          </a:p>
        </p:txBody>
      </p:sp>
      <p:sp>
        <p:nvSpPr>
          <p:cNvPr id="32" name="TextBox 31"/>
          <p:cNvSpPr txBox="1"/>
          <p:nvPr/>
        </p:nvSpPr>
        <p:spPr>
          <a:xfrm>
            <a:off x="579783" y="6714291"/>
            <a:ext cx="5945561" cy="830997"/>
          </a:xfrm>
          <a:prstGeom prst="rect">
            <a:avLst/>
          </a:prstGeom>
          <a:noFill/>
        </p:spPr>
        <p:txBody>
          <a:bodyPr wrap="square" rtlCol="0">
            <a:spAutoFit/>
          </a:bodyPr>
          <a:lstStyle/>
          <a:p>
            <a:r>
              <a:rPr lang="en-GB" sz="1200" dirty="0"/>
              <a:t>Refer to General and Prescribing &amp; Dispensing tabs on framework specification. The patient's details should be recorded on the Contractor's systems and be ready for service activation within 5 working days subject to the timely receipt of the initial formulation request and purchase order ( if appropriate ) as detailed in the specification. </a:t>
            </a:r>
          </a:p>
        </p:txBody>
      </p:sp>
      <p:sp>
        <p:nvSpPr>
          <p:cNvPr id="33" name="TextBox 32"/>
          <p:cNvSpPr txBox="1"/>
          <p:nvPr/>
        </p:nvSpPr>
        <p:spPr>
          <a:xfrm>
            <a:off x="548680" y="7628329"/>
            <a:ext cx="6017569" cy="276999"/>
          </a:xfrm>
          <a:prstGeom prst="rect">
            <a:avLst/>
          </a:prstGeom>
          <a:solidFill>
            <a:srgbClr val="C0504D"/>
          </a:solidFill>
          <a:ln>
            <a:solidFill>
              <a:srgbClr val="B61F67"/>
            </a:solidFill>
          </a:ln>
        </p:spPr>
        <p:txBody>
          <a:bodyPr wrap="square" rtlCol="0">
            <a:spAutoFit/>
          </a:bodyPr>
          <a:lstStyle/>
          <a:p>
            <a:r>
              <a:rPr lang="en-GB" sz="1200" dirty="0">
                <a:solidFill>
                  <a:schemeClr val="bg1"/>
                </a:solidFill>
              </a:rPr>
              <a:t>Pre discharge hospital visit by Contractor</a:t>
            </a:r>
          </a:p>
        </p:txBody>
      </p:sp>
      <p:sp>
        <p:nvSpPr>
          <p:cNvPr id="34" name="TextBox 33"/>
          <p:cNvSpPr txBox="1"/>
          <p:nvPr/>
        </p:nvSpPr>
        <p:spPr>
          <a:xfrm>
            <a:off x="188640" y="7639362"/>
            <a:ext cx="432049" cy="276999"/>
          </a:xfrm>
          <a:prstGeom prst="rect">
            <a:avLst/>
          </a:prstGeom>
          <a:noFill/>
        </p:spPr>
        <p:txBody>
          <a:bodyPr wrap="square" rtlCol="0">
            <a:spAutoFit/>
          </a:bodyPr>
          <a:lstStyle/>
          <a:p>
            <a:r>
              <a:rPr lang="en-GB" sz="1200" dirty="0"/>
              <a:t>11</a:t>
            </a:r>
          </a:p>
        </p:txBody>
      </p:sp>
      <p:sp>
        <p:nvSpPr>
          <p:cNvPr id="35" name="TextBox 34"/>
          <p:cNvSpPr txBox="1"/>
          <p:nvPr/>
        </p:nvSpPr>
        <p:spPr>
          <a:xfrm>
            <a:off x="565928" y="7948761"/>
            <a:ext cx="5945561" cy="646331"/>
          </a:xfrm>
          <a:prstGeom prst="rect">
            <a:avLst/>
          </a:prstGeom>
          <a:noFill/>
        </p:spPr>
        <p:txBody>
          <a:bodyPr wrap="square" rtlCol="0">
            <a:spAutoFit/>
          </a:bodyPr>
          <a:lstStyle/>
          <a:p>
            <a:r>
              <a:rPr lang="en-GB" sz="1200" dirty="0"/>
              <a:t>Refer to General tab on framework specification. The pre-discharge hospital visit by the Contractor, will review the patient needs assessment and  should be undertaken within 3 working days of receipt of registration documents. </a:t>
            </a:r>
          </a:p>
        </p:txBody>
      </p:sp>
      <p:sp>
        <p:nvSpPr>
          <p:cNvPr id="36" name="TextBox 35"/>
          <p:cNvSpPr txBox="1"/>
          <p:nvPr/>
        </p:nvSpPr>
        <p:spPr>
          <a:xfrm>
            <a:off x="526619" y="8636441"/>
            <a:ext cx="5984870" cy="276999"/>
          </a:xfrm>
          <a:prstGeom prst="rect">
            <a:avLst/>
          </a:prstGeom>
          <a:solidFill>
            <a:schemeClr val="accent2"/>
          </a:solidFill>
          <a:ln>
            <a:solidFill>
              <a:srgbClr val="B61F67"/>
            </a:solidFill>
          </a:ln>
        </p:spPr>
        <p:txBody>
          <a:bodyPr wrap="square" rtlCol="0">
            <a:spAutoFit/>
          </a:bodyPr>
          <a:lstStyle/>
          <a:p>
            <a:r>
              <a:rPr lang="en-GB" sz="1200" dirty="0">
                <a:solidFill>
                  <a:schemeClr val="bg1"/>
                </a:solidFill>
              </a:rPr>
              <a:t>Discharge date co-ordinated between Purchasing Authority, Contractor and patient </a:t>
            </a:r>
          </a:p>
        </p:txBody>
      </p:sp>
      <p:sp>
        <p:nvSpPr>
          <p:cNvPr id="37" name="TextBox 36"/>
          <p:cNvSpPr txBox="1"/>
          <p:nvPr/>
        </p:nvSpPr>
        <p:spPr>
          <a:xfrm>
            <a:off x="188640" y="8634933"/>
            <a:ext cx="432049" cy="276999"/>
          </a:xfrm>
          <a:prstGeom prst="rect">
            <a:avLst/>
          </a:prstGeom>
          <a:noFill/>
        </p:spPr>
        <p:txBody>
          <a:bodyPr wrap="square" rtlCol="0">
            <a:spAutoFit/>
          </a:bodyPr>
          <a:lstStyle/>
          <a:p>
            <a:r>
              <a:rPr lang="en-GB" sz="1200" dirty="0"/>
              <a:t>12</a:t>
            </a:r>
          </a:p>
        </p:txBody>
      </p:sp>
      <p:sp>
        <p:nvSpPr>
          <p:cNvPr id="2" name="Rectangle 1"/>
          <p:cNvSpPr/>
          <p:nvPr/>
        </p:nvSpPr>
        <p:spPr>
          <a:xfrm>
            <a:off x="548680" y="8964182"/>
            <a:ext cx="5935425" cy="461665"/>
          </a:xfrm>
          <a:prstGeom prst="rect">
            <a:avLst/>
          </a:prstGeom>
        </p:spPr>
        <p:txBody>
          <a:bodyPr wrap="square">
            <a:spAutoFit/>
          </a:bodyPr>
          <a:lstStyle/>
          <a:p>
            <a:r>
              <a:rPr lang="en-GB" sz="1200" dirty="0"/>
              <a:t>See General tab on framework specification.  Installation, delivery of PN and commencement of nursing should be on the 5th working day at the latest. </a:t>
            </a:r>
          </a:p>
        </p:txBody>
      </p:sp>
    </p:spTree>
    <p:extLst>
      <p:ext uri="{BB962C8B-B14F-4D97-AF65-F5344CB8AC3E}">
        <p14:creationId xmlns:p14="http://schemas.microsoft.com/office/powerpoint/2010/main" val="211683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4" name="Straight Arrow Connector 103"/>
          <p:cNvCxnSpPr/>
          <p:nvPr/>
        </p:nvCxnSpPr>
        <p:spPr>
          <a:xfrm>
            <a:off x="2996952" y="8136411"/>
            <a:ext cx="0" cy="5464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2989001" y="8811985"/>
            <a:ext cx="0" cy="6227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2951736" y="4403930"/>
            <a:ext cx="0" cy="6227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960948" y="2703538"/>
            <a:ext cx="0" cy="68872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5481226" y="4135049"/>
            <a:ext cx="1" cy="4726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2960948" y="3754154"/>
            <a:ext cx="0" cy="6227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26619" y="272480"/>
            <a:ext cx="5984870" cy="276999"/>
          </a:xfrm>
          <a:prstGeom prst="rect">
            <a:avLst/>
          </a:prstGeom>
          <a:solidFill>
            <a:schemeClr val="accent2"/>
          </a:solidFill>
          <a:ln>
            <a:solidFill>
              <a:srgbClr val="B61F67"/>
            </a:solidFill>
          </a:ln>
        </p:spPr>
        <p:txBody>
          <a:bodyPr wrap="square" rtlCol="0">
            <a:spAutoFit/>
          </a:bodyPr>
          <a:lstStyle/>
          <a:p>
            <a:r>
              <a:rPr lang="en-GB" sz="1200" dirty="0">
                <a:solidFill>
                  <a:schemeClr val="bg1"/>
                </a:solidFill>
              </a:rPr>
              <a:t>Patient discharged.  Installation visit from Homecare Company</a:t>
            </a:r>
          </a:p>
        </p:txBody>
      </p:sp>
      <p:sp>
        <p:nvSpPr>
          <p:cNvPr id="6" name="TextBox 5"/>
          <p:cNvSpPr txBox="1"/>
          <p:nvPr/>
        </p:nvSpPr>
        <p:spPr>
          <a:xfrm>
            <a:off x="188640" y="283513"/>
            <a:ext cx="432049" cy="276999"/>
          </a:xfrm>
          <a:prstGeom prst="rect">
            <a:avLst/>
          </a:prstGeom>
          <a:noFill/>
        </p:spPr>
        <p:txBody>
          <a:bodyPr wrap="square" rtlCol="0">
            <a:spAutoFit/>
          </a:bodyPr>
          <a:lstStyle/>
          <a:p>
            <a:r>
              <a:rPr lang="en-GB" sz="1200" dirty="0"/>
              <a:t>13</a:t>
            </a:r>
          </a:p>
        </p:txBody>
      </p:sp>
      <p:sp>
        <p:nvSpPr>
          <p:cNvPr id="7" name="Rectangle 6"/>
          <p:cNvSpPr/>
          <p:nvPr/>
        </p:nvSpPr>
        <p:spPr>
          <a:xfrm>
            <a:off x="517911" y="602903"/>
            <a:ext cx="5935425" cy="276999"/>
          </a:xfrm>
          <a:prstGeom prst="rect">
            <a:avLst/>
          </a:prstGeom>
        </p:spPr>
        <p:txBody>
          <a:bodyPr wrap="square">
            <a:spAutoFit/>
          </a:bodyPr>
          <a:lstStyle/>
          <a:p>
            <a:r>
              <a:rPr lang="en-GB" sz="1200" dirty="0"/>
              <a:t>Refer to Clinical Services &amp; Home Visits tab on framework specification . </a:t>
            </a:r>
          </a:p>
        </p:txBody>
      </p:sp>
      <p:sp>
        <p:nvSpPr>
          <p:cNvPr id="8" name="TextBox 7"/>
          <p:cNvSpPr txBox="1"/>
          <p:nvPr/>
        </p:nvSpPr>
        <p:spPr>
          <a:xfrm>
            <a:off x="548680" y="931585"/>
            <a:ext cx="5984870" cy="276999"/>
          </a:xfrm>
          <a:prstGeom prst="rect">
            <a:avLst/>
          </a:prstGeom>
          <a:solidFill>
            <a:schemeClr val="accent2"/>
          </a:solidFill>
          <a:ln>
            <a:solidFill>
              <a:srgbClr val="B61F67"/>
            </a:solidFill>
          </a:ln>
        </p:spPr>
        <p:txBody>
          <a:bodyPr wrap="square" rtlCol="0">
            <a:spAutoFit/>
          </a:bodyPr>
          <a:lstStyle/>
          <a:p>
            <a:r>
              <a:rPr lang="en-GB" sz="1200" dirty="0">
                <a:solidFill>
                  <a:schemeClr val="bg1"/>
                </a:solidFill>
              </a:rPr>
              <a:t>Patient receives HPN services +/- nursing</a:t>
            </a:r>
          </a:p>
        </p:txBody>
      </p:sp>
      <p:sp>
        <p:nvSpPr>
          <p:cNvPr id="9" name="TextBox 8"/>
          <p:cNvSpPr txBox="1"/>
          <p:nvPr/>
        </p:nvSpPr>
        <p:spPr>
          <a:xfrm>
            <a:off x="188640" y="931585"/>
            <a:ext cx="432049" cy="276999"/>
          </a:xfrm>
          <a:prstGeom prst="rect">
            <a:avLst/>
          </a:prstGeom>
          <a:noFill/>
        </p:spPr>
        <p:txBody>
          <a:bodyPr wrap="square" rtlCol="0">
            <a:spAutoFit/>
          </a:bodyPr>
          <a:lstStyle/>
          <a:p>
            <a:r>
              <a:rPr lang="en-GB" sz="1200" dirty="0"/>
              <a:t>14</a:t>
            </a:r>
          </a:p>
        </p:txBody>
      </p:sp>
      <p:sp>
        <p:nvSpPr>
          <p:cNvPr id="17" name="Rectangle 16"/>
          <p:cNvSpPr/>
          <p:nvPr/>
        </p:nvSpPr>
        <p:spPr>
          <a:xfrm>
            <a:off x="533822" y="1210607"/>
            <a:ext cx="5935425" cy="461665"/>
          </a:xfrm>
          <a:prstGeom prst="rect">
            <a:avLst/>
          </a:prstGeom>
        </p:spPr>
        <p:txBody>
          <a:bodyPr wrap="square">
            <a:spAutoFit/>
          </a:bodyPr>
          <a:lstStyle/>
          <a:p>
            <a:r>
              <a:rPr lang="en-GB" sz="1200" dirty="0"/>
              <a:t>Refer to General, Delivery, Prescribing &amp; Dispensing and Clinical Services &amp; Home Visits tabs on framework specification . </a:t>
            </a:r>
          </a:p>
        </p:txBody>
      </p:sp>
      <p:sp>
        <p:nvSpPr>
          <p:cNvPr id="18" name="Rectangle 17"/>
          <p:cNvSpPr/>
          <p:nvPr/>
        </p:nvSpPr>
        <p:spPr>
          <a:xfrm>
            <a:off x="4581128" y="2420352"/>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arranges termination of the homecare service with Contractor</a:t>
            </a:r>
          </a:p>
        </p:txBody>
      </p:sp>
      <p:sp>
        <p:nvSpPr>
          <p:cNvPr id="19" name="Rectangle 18"/>
          <p:cNvSpPr/>
          <p:nvPr/>
        </p:nvSpPr>
        <p:spPr>
          <a:xfrm>
            <a:off x="1916832" y="2575401"/>
            <a:ext cx="2088232" cy="276999"/>
          </a:xfrm>
          <a:prstGeom prst="rect">
            <a:avLst/>
          </a:prstGeom>
          <a:solidFill>
            <a:schemeClr val="accent2"/>
          </a:solidFill>
        </p:spPr>
        <p:txBody>
          <a:bodyPr wrap="square">
            <a:spAutoFit/>
          </a:bodyPr>
          <a:lstStyle/>
          <a:p>
            <a:r>
              <a:rPr lang="en-GB" sz="1200" dirty="0">
                <a:solidFill>
                  <a:schemeClr val="bg1"/>
                </a:solidFill>
              </a:rPr>
              <a:t>Does patient still require HPN?</a:t>
            </a:r>
          </a:p>
        </p:txBody>
      </p:sp>
      <p:sp>
        <p:nvSpPr>
          <p:cNvPr id="25" name="TextBox 24"/>
          <p:cNvSpPr txBox="1"/>
          <p:nvPr/>
        </p:nvSpPr>
        <p:spPr>
          <a:xfrm>
            <a:off x="3140968" y="2935441"/>
            <a:ext cx="386837" cy="276999"/>
          </a:xfrm>
          <a:prstGeom prst="rect">
            <a:avLst/>
          </a:prstGeom>
          <a:noFill/>
        </p:spPr>
        <p:txBody>
          <a:bodyPr wrap="none" rtlCol="0">
            <a:spAutoFit/>
          </a:bodyPr>
          <a:lstStyle/>
          <a:p>
            <a:r>
              <a:rPr lang="en-GB" sz="1200" dirty="0"/>
              <a:t>Yes</a:t>
            </a:r>
          </a:p>
        </p:txBody>
      </p:sp>
      <p:cxnSp>
        <p:nvCxnSpPr>
          <p:cNvPr id="27" name="Straight Arrow Connector 26"/>
          <p:cNvCxnSpPr>
            <a:stCxn id="19" idx="3"/>
          </p:cNvCxnSpPr>
          <p:nvPr/>
        </p:nvCxnSpPr>
        <p:spPr>
          <a:xfrm flipV="1">
            <a:off x="4005064" y="2713900"/>
            <a:ext cx="57606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077072" y="2420352"/>
            <a:ext cx="365806" cy="276999"/>
          </a:xfrm>
          <a:prstGeom prst="rect">
            <a:avLst/>
          </a:prstGeom>
          <a:noFill/>
        </p:spPr>
        <p:txBody>
          <a:bodyPr wrap="none" rtlCol="0">
            <a:spAutoFit/>
          </a:bodyPr>
          <a:lstStyle/>
          <a:p>
            <a:r>
              <a:rPr lang="en-GB" sz="1200" dirty="0"/>
              <a:t>No</a:t>
            </a:r>
          </a:p>
        </p:txBody>
      </p:sp>
      <p:sp>
        <p:nvSpPr>
          <p:cNvPr id="30" name="Rectangle 29"/>
          <p:cNvSpPr/>
          <p:nvPr/>
        </p:nvSpPr>
        <p:spPr>
          <a:xfrm>
            <a:off x="1916832" y="4394185"/>
            <a:ext cx="2088232" cy="461665"/>
          </a:xfrm>
          <a:prstGeom prst="rect">
            <a:avLst/>
          </a:prstGeom>
          <a:solidFill>
            <a:schemeClr val="accent2"/>
          </a:solidFill>
        </p:spPr>
        <p:txBody>
          <a:bodyPr wrap="square">
            <a:spAutoFit/>
          </a:bodyPr>
          <a:lstStyle/>
          <a:p>
            <a:pPr algn="ctr"/>
            <a:r>
              <a:rPr lang="en-GB" sz="1200" dirty="0">
                <a:solidFill>
                  <a:schemeClr val="bg1"/>
                </a:solidFill>
              </a:rPr>
              <a:t>Contractor arranges delivery of HPN</a:t>
            </a:r>
          </a:p>
        </p:txBody>
      </p:sp>
      <p:sp>
        <p:nvSpPr>
          <p:cNvPr id="34" name="TextBox 33"/>
          <p:cNvSpPr txBox="1"/>
          <p:nvPr/>
        </p:nvSpPr>
        <p:spPr>
          <a:xfrm>
            <a:off x="3140968" y="3901162"/>
            <a:ext cx="386837" cy="276999"/>
          </a:xfrm>
          <a:prstGeom prst="rect">
            <a:avLst/>
          </a:prstGeom>
          <a:noFill/>
        </p:spPr>
        <p:txBody>
          <a:bodyPr wrap="none" rtlCol="0">
            <a:spAutoFit/>
          </a:bodyPr>
          <a:lstStyle/>
          <a:p>
            <a:r>
              <a:rPr lang="en-GB" sz="1200" dirty="0"/>
              <a:t>Yes</a:t>
            </a:r>
          </a:p>
        </p:txBody>
      </p:sp>
      <p:sp>
        <p:nvSpPr>
          <p:cNvPr id="35" name="TextBox 34"/>
          <p:cNvSpPr txBox="1"/>
          <p:nvPr/>
        </p:nvSpPr>
        <p:spPr>
          <a:xfrm>
            <a:off x="4077072" y="3321193"/>
            <a:ext cx="365806" cy="276999"/>
          </a:xfrm>
          <a:prstGeom prst="rect">
            <a:avLst/>
          </a:prstGeom>
          <a:noFill/>
        </p:spPr>
        <p:txBody>
          <a:bodyPr wrap="none" rtlCol="0">
            <a:spAutoFit/>
          </a:bodyPr>
          <a:lstStyle/>
          <a:p>
            <a:r>
              <a:rPr lang="en-GB" sz="1200" dirty="0"/>
              <a:t>No</a:t>
            </a:r>
          </a:p>
        </p:txBody>
      </p:sp>
      <p:sp>
        <p:nvSpPr>
          <p:cNvPr id="36" name="Rectangle 35"/>
          <p:cNvSpPr/>
          <p:nvPr/>
        </p:nvSpPr>
        <p:spPr>
          <a:xfrm>
            <a:off x="4581127" y="3416229"/>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co-ordinates new prescription with Contractor</a:t>
            </a:r>
          </a:p>
        </p:txBody>
      </p:sp>
      <p:cxnSp>
        <p:nvCxnSpPr>
          <p:cNvPr id="43" name="Straight Arrow Connector 42"/>
          <p:cNvCxnSpPr/>
          <p:nvPr/>
        </p:nvCxnSpPr>
        <p:spPr>
          <a:xfrm flipV="1">
            <a:off x="4005064" y="3674105"/>
            <a:ext cx="57606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endCxn id="30" idx="3"/>
          </p:cNvCxnSpPr>
          <p:nvPr/>
        </p:nvCxnSpPr>
        <p:spPr>
          <a:xfrm flipH="1">
            <a:off x="4005064" y="4625017"/>
            <a:ext cx="147616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1412776" y="2089931"/>
            <a:ext cx="0" cy="30908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1412776" y="2089929"/>
            <a:ext cx="50405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916832" y="1945913"/>
            <a:ext cx="2088232" cy="276999"/>
          </a:xfrm>
          <a:prstGeom prst="rect">
            <a:avLst/>
          </a:prstGeom>
          <a:solidFill>
            <a:schemeClr val="accent2"/>
          </a:solidFill>
        </p:spPr>
        <p:txBody>
          <a:bodyPr wrap="square">
            <a:spAutoFit/>
          </a:bodyPr>
          <a:lstStyle/>
          <a:p>
            <a:pPr algn="ctr"/>
            <a:r>
              <a:rPr lang="en-GB" sz="1200" dirty="0">
                <a:solidFill>
                  <a:schemeClr val="bg1"/>
                </a:solidFill>
              </a:rPr>
              <a:t>Patient receives HPN services</a:t>
            </a:r>
          </a:p>
        </p:txBody>
      </p:sp>
      <p:cxnSp>
        <p:nvCxnSpPr>
          <p:cNvPr id="60" name="Straight Arrow Connector 59"/>
          <p:cNvCxnSpPr>
            <a:stCxn id="58" idx="2"/>
            <a:endCxn id="19" idx="0"/>
          </p:cNvCxnSpPr>
          <p:nvPr/>
        </p:nvCxnSpPr>
        <p:spPr>
          <a:xfrm>
            <a:off x="2960948" y="2222912"/>
            <a:ext cx="0" cy="3524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1916832" y="3424159"/>
            <a:ext cx="2088232" cy="461665"/>
          </a:xfrm>
          <a:prstGeom prst="rect">
            <a:avLst/>
          </a:prstGeom>
          <a:solidFill>
            <a:schemeClr val="accent2"/>
          </a:solidFill>
        </p:spPr>
        <p:txBody>
          <a:bodyPr wrap="square">
            <a:spAutoFit/>
          </a:bodyPr>
          <a:lstStyle/>
          <a:p>
            <a:pPr algn="ctr"/>
            <a:r>
              <a:rPr lang="en-GB" sz="1200" dirty="0">
                <a:solidFill>
                  <a:schemeClr val="bg1"/>
                </a:solidFill>
              </a:rPr>
              <a:t>Is prescription still valid and clinically appropriate</a:t>
            </a:r>
          </a:p>
        </p:txBody>
      </p:sp>
      <p:cxnSp>
        <p:nvCxnSpPr>
          <p:cNvPr id="87" name="Straight Arrow Connector 86"/>
          <p:cNvCxnSpPr/>
          <p:nvPr/>
        </p:nvCxnSpPr>
        <p:spPr>
          <a:xfrm>
            <a:off x="2996952" y="7543547"/>
            <a:ext cx="0" cy="5464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2996952" y="6577826"/>
            <a:ext cx="0" cy="50405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2980122" y="5928832"/>
            <a:ext cx="0" cy="50405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1700809" y="5724763"/>
            <a:ext cx="2592287" cy="276999"/>
          </a:xfrm>
          <a:prstGeom prst="rect">
            <a:avLst/>
          </a:prstGeom>
          <a:solidFill>
            <a:schemeClr val="accent2"/>
          </a:solidFill>
        </p:spPr>
        <p:txBody>
          <a:bodyPr wrap="square">
            <a:spAutoFit/>
          </a:bodyPr>
          <a:lstStyle/>
          <a:p>
            <a:pPr algn="ctr"/>
            <a:r>
              <a:rPr lang="en-GB" sz="1200" dirty="0">
                <a:solidFill>
                  <a:schemeClr val="bg1"/>
                </a:solidFill>
              </a:rPr>
              <a:t>Patient receives homecare nursing</a:t>
            </a:r>
          </a:p>
        </p:txBody>
      </p:sp>
      <p:sp>
        <p:nvSpPr>
          <p:cNvPr id="73" name="Rectangle 72"/>
          <p:cNvSpPr/>
          <p:nvPr/>
        </p:nvSpPr>
        <p:spPr>
          <a:xfrm>
            <a:off x="1988840" y="6444843"/>
            <a:ext cx="2088232" cy="276999"/>
          </a:xfrm>
          <a:prstGeom prst="rect">
            <a:avLst/>
          </a:prstGeom>
          <a:solidFill>
            <a:schemeClr val="accent2"/>
          </a:solidFill>
        </p:spPr>
        <p:txBody>
          <a:bodyPr wrap="square">
            <a:spAutoFit/>
          </a:bodyPr>
          <a:lstStyle/>
          <a:p>
            <a:pPr algn="ctr"/>
            <a:r>
              <a:rPr lang="en-GB" sz="1200" dirty="0">
                <a:solidFill>
                  <a:schemeClr val="bg1"/>
                </a:solidFill>
              </a:rPr>
              <a:t>Is nursing still required?</a:t>
            </a:r>
          </a:p>
        </p:txBody>
      </p:sp>
      <p:sp>
        <p:nvSpPr>
          <p:cNvPr id="82" name="Rectangle 81"/>
          <p:cNvSpPr/>
          <p:nvPr/>
        </p:nvSpPr>
        <p:spPr>
          <a:xfrm>
            <a:off x="1988840" y="7081882"/>
            <a:ext cx="2088232" cy="461665"/>
          </a:xfrm>
          <a:prstGeom prst="rect">
            <a:avLst/>
          </a:prstGeom>
          <a:solidFill>
            <a:schemeClr val="accent2"/>
          </a:solidFill>
        </p:spPr>
        <p:txBody>
          <a:bodyPr wrap="square">
            <a:spAutoFit/>
          </a:bodyPr>
          <a:lstStyle/>
          <a:p>
            <a:pPr algn="ctr"/>
            <a:r>
              <a:rPr lang="en-GB" sz="1200" dirty="0">
                <a:solidFill>
                  <a:schemeClr val="bg1"/>
                </a:solidFill>
              </a:rPr>
              <a:t>Do number of visits need to be altered?</a:t>
            </a:r>
          </a:p>
        </p:txBody>
      </p:sp>
      <p:sp>
        <p:nvSpPr>
          <p:cNvPr id="84" name="TextBox 83"/>
          <p:cNvSpPr txBox="1"/>
          <p:nvPr/>
        </p:nvSpPr>
        <p:spPr>
          <a:xfrm>
            <a:off x="3140968" y="6721842"/>
            <a:ext cx="386837" cy="276999"/>
          </a:xfrm>
          <a:prstGeom prst="rect">
            <a:avLst/>
          </a:prstGeom>
          <a:noFill/>
        </p:spPr>
        <p:txBody>
          <a:bodyPr wrap="none" rtlCol="0">
            <a:spAutoFit/>
          </a:bodyPr>
          <a:lstStyle/>
          <a:p>
            <a:r>
              <a:rPr lang="en-GB" sz="1200" dirty="0"/>
              <a:t>Yes</a:t>
            </a:r>
          </a:p>
        </p:txBody>
      </p:sp>
      <p:sp>
        <p:nvSpPr>
          <p:cNvPr id="85" name="Rectangle 84"/>
          <p:cNvSpPr/>
          <p:nvPr/>
        </p:nvSpPr>
        <p:spPr>
          <a:xfrm>
            <a:off x="1988840" y="8089994"/>
            <a:ext cx="2088232" cy="276999"/>
          </a:xfrm>
          <a:prstGeom prst="rect">
            <a:avLst/>
          </a:prstGeom>
          <a:solidFill>
            <a:schemeClr val="accent2"/>
          </a:solidFill>
        </p:spPr>
        <p:txBody>
          <a:bodyPr wrap="square">
            <a:spAutoFit/>
          </a:bodyPr>
          <a:lstStyle/>
          <a:p>
            <a:pPr algn="ctr"/>
            <a:r>
              <a:rPr lang="en-GB" sz="1200" dirty="0">
                <a:solidFill>
                  <a:schemeClr val="bg1"/>
                </a:solidFill>
              </a:rPr>
              <a:t>Nursing visits scheduled</a:t>
            </a:r>
          </a:p>
        </p:txBody>
      </p:sp>
      <p:sp>
        <p:nvSpPr>
          <p:cNvPr id="86" name="Rectangle 85"/>
          <p:cNvSpPr/>
          <p:nvPr/>
        </p:nvSpPr>
        <p:spPr>
          <a:xfrm>
            <a:off x="1988840" y="8700501"/>
            <a:ext cx="2088232" cy="461665"/>
          </a:xfrm>
          <a:prstGeom prst="rect">
            <a:avLst/>
          </a:prstGeom>
          <a:solidFill>
            <a:schemeClr val="accent2"/>
          </a:solidFill>
        </p:spPr>
        <p:txBody>
          <a:bodyPr wrap="square">
            <a:spAutoFit/>
          </a:bodyPr>
          <a:lstStyle/>
          <a:p>
            <a:pPr algn="ctr"/>
            <a:r>
              <a:rPr lang="en-GB" sz="1200" dirty="0">
                <a:solidFill>
                  <a:schemeClr val="bg1"/>
                </a:solidFill>
              </a:rPr>
              <a:t>Contractor provides weekly report to Purchasing Authority</a:t>
            </a:r>
          </a:p>
        </p:txBody>
      </p:sp>
      <p:cxnSp>
        <p:nvCxnSpPr>
          <p:cNvPr id="91" name="Straight Arrow Connector 90"/>
          <p:cNvCxnSpPr>
            <a:stCxn id="73" idx="3"/>
          </p:cNvCxnSpPr>
          <p:nvPr/>
        </p:nvCxnSpPr>
        <p:spPr>
          <a:xfrm flipV="1">
            <a:off x="4077072" y="6583342"/>
            <a:ext cx="64807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4207032" y="6341019"/>
            <a:ext cx="365806" cy="276999"/>
          </a:xfrm>
          <a:prstGeom prst="rect">
            <a:avLst/>
          </a:prstGeom>
          <a:noFill/>
        </p:spPr>
        <p:txBody>
          <a:bodyPr wrap="none" rtlCol="0">
            <a:spAutoFit/>
          </a:bodyPr>
          <a:lstStyle/>
          <a:p>
            <a:r>
              <a:rPr lang="en-GB" sz="1200" dirty="0"/>
              <a:t>No</a:t>
            </a:r>
          </a:p>
        </p:txBody>
      </p:sp>
      <p:sp>
        <p:nvSpPr>
          <p:cNvPr id="95" name="Rectangle 94"/>
          <p:cNvSpPr/>
          <p:nvPr/>
        </p:nvSpPr>
        <p:spPr>
          <a:xfrm>
            <a:off x="4733528" y="6145778"/>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arranges termination of nursing service with Contractor</a:t>
            </a:r>
          </a:p>
        </p:txBody>
      </p:sp>
      <p:sp>
        <p:nvSpPr>
          <p:cNvPr id="96" name="TextBox 95"/>
          <p:cNvSpPr txBox="1"/>
          <p:nvPr/>
        </p:nvSpPr>
        <p:spPr>
          <a:xfrm>
            <a:off x="3140968" y="7668979"/>
            <a:ext cx="365806" cy="276999"/>
          </a:xfrm>
          <a:prstGeom prst="rect">
            <a:avLst/>
          </a:prstGeom>
          <a:noFill/>
        </p:spPr>
        <p:txBody>
          <a:bodyPr wrap="none" rtlCol="0">
            <a:spAutoFit/>
          </a:bodyPr>
          <a:lstStyle/>
          <a:p>
            <a:r>
              <a:rPr lang="en-GB" sz="1200" dirty="0"/>
              <a:t>No</a:t>
            </a:r>
          </a:p>
        </p:txBody>
      </p:sp>
      <p:cxnSp>
        <p:nvCxnSpPr>
          <p:cNvPr id="97" name="Straight Arrow Connector 96"/>
          <p:cNvCxnSpPr/>
          <p:nvPr/>
        </p:nvCxnSpPr>
        <p:spPr>
          <a:xfrm flipV="1">
            <a:off x="4077072" y="7297906"/>
            <a:ext cx="64807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4194291" y="7009874"/>
            <a:ext cx="386837" cy="276999"/>
          </a:xfrm>
          <a:prstGeom prst="rect">
            <a:avLst/>
          </a:prstGeom>
          <a:noFill/>
        </p:spPr>
        <p:txBody>
          <a:bodyPr wrap="none" rtlCol="0">
            <a:spAutoFit/>
          </a:bodyPr>
          <a:lstStyle/>
          <a:p>
            <a:r>
              <a:rPr lang="en-GB" sz="1200" dirty="0"/>
              <a:t>Yes</a:t>
            </a:r>
          </a:p>
        </p:txBody>
      </p:sp>
      <p:sp>
        <p:nvSpPr>
          <p:cNvPr id="99" name="Rectangle 98"/>
          <p:cNvSpPr/>
          <p:nvPr/>
        </p:nvSpPr>
        <p:spPr>
          <a:xfrm>
            <a:off x="4725144" y="7081882"/>
            <a:ext cx="1800199" cy="646331"/>
          </a:xfrm>
          <a:prstGeom prst="rect">
            <a:avLst/>
          </a:prstGeom>
          <a:solidFill>
            <a:schemeClr val="accent2"/>
          </a:solidFill>
        </p:spPr>
        <p:txBody>
          <a:bodyPr wrap="square">
            <a:spAutoFit/>
          </a:bodyPr>
          <a:lstStyle/>
          <a:p>
            <a:pPr algn="ctr"/>
            <a:r>
              <a:rPr lang="en-GB" sz="1200" dirty="0">
                <a:solidFill>
                  <a:schemeClr val="bg1"/>
                </a:solidFill>
              </a:rPr>
              <a:t>Purchasing Authority liaises with nursing service for adjusted visits</a:t>
            </a:r>
          </a:p>
        </p:txBody>
      </p:sp>
      <p:cxnSp>
        <p:nvCxnSpPr>
          <p:cNvPr id="101" name="Straight Connector 100"/>
          <p:cNvCxnSpPr>
            <a:stCxn id="99" idx="2"/>
          </p:cNvCxnSpPr>
          <p:nvPr/>
        </p:nvCxnSpPr>
        <p:spPr>
          <a:xfrm flipH="1">
            <a:off x="5625243" y="7728213"/>
            <a:ext cx="1" cy="50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endCxn id="85" idx="3"/>
          </p:cNvCxnSpPr>
          <p:nvPr/>
        </p:nvCxnSpPr>
        <p:spPr>
          <a:xfrm flipH="1">
            <a:off x="4077072" y="8228493"/>
            <a:ext cx="1548171"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1340768" y="5863262"/>
            <a:ext cx="0" cy="37196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endCxn id="62" idx="1"/>
          </p:cNvCxnSpPr>
          <p:nvPr/>
        </p:nvCxnSpPr>
        <p:spPr>
          <a:xfrm>
            <a:off x="1340768" y="5863262"/>
            <a:ext cx="360041"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620688" y="1740922"/>
            <a:ext cx="1005212" cy="276999"/>
          </a:xfrm>
          <a:prstGeom prst="rect">
            <a:avLst/>
          </a:prstGeom>
          <a:noFill/>
        </p:spPr>
        <p:txBody>
          <a:bodyPr wrap="none" rtlCol="0">
            <a:spAutoFit/>
          </a:bodyPr>
          <a:lstStyle/>
          <a:p>
            <a:r>
              <a:rPr lang="en-GB" sz="1200" dirty="0"/>
              <a:t>HPN Services</a:t>
            </a:r>
          </a:p>
        </p:txBody>
      </p:sp>
      <p:sp>
        <p:nvSpPr>
          <p:cNvPr id="120" name="TextBox 119"/>
          <p:cNvSpPr txBox="1"/>
          <p:nvPr/>
        </p:nvSpPr>
        <p:spPr>
          <a:xfrm>
            <a:off x="620688" y="5385048"/>
            <a:ext cx="1584176" cy="276999"/>
          </a:xfrm>
          <a:prstGeom prst="rect">
            <a:avLst/>
          </a:prstGeom>
          <a:noFill/>
        </p:spPr>
        <p:txBody>
          <a:bodyPr wrap="square" rtlCol="0">
            <a:spAutoFit/>
          </a:bodyPr>
          <a:lstStyle/>
          <a:p>
            <a:r>
              <a:rPr lang="en-GB" sz="1200" dirty="0"/>
              <a:t>Homecare nursing</a:t>
            </a:r>
          </a:p>
        </p:txBody>
      </p:sp>
      <p:sp>
        <p:nvSpPr>
          <p:cNvPr id="54" name="Rectangle 53"/>
          <p:cNvSpPr/>
          <p:nvPr/>
        </p:nvSpPr>
        <p:spPr>
          <a:xfrm>
            <a:off x="2420888" y="5042257"/>
            <a:ext cx="1044116" cy="276999"/>
          </a:xfrm>
          <a:prstGeom prst="rect">
            <a:avLst/>
          </a:prstGeom>
          <a:solidFill>
            <a:schemeClr val="accent2"/>
          </a:solidFill>
        </p:spPr>
        <p:txBody>
          <a:bodyPr wrap="square">
            <a:spAutoFit/>
          </a:bodyPr>
          <a:lstStyle/>
          <a:p>
            <a:pPr algn="ctr"/>
            <a:r>
              <a:rPr lang="en-GB" sz="1200" dirty="0">
                <a:solidFill>
                  <a:schemeClr val="bg1"/>
                </a:solidFill>
              </a:rPr>
              <a:t>Governance</a:t>
            </a:r>
          </a:p>
        </p:txBody>
      </p:sp>
      <p:cxnSp>
        <p:nvCxnSpPr>
          <p:cNvPr id="39" name="Straight Arrow Connector 38"/>
          <p:cNvCxnSpPr>
            <a:stCxn id="54" idx="1"/>
          </p:cNvCxnSpPr>
          <p:nvPr/>
        </p:nvCxnSpPr>
        <p:spPr>
          <a:xfrm flipH="1" flipV="1">
            <a:off x="1412776" y="5180756"/>
            <a:ext cx="100811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2444741" y="9444431"/>
            <a:ext cx="1044116" cy="276999"/>
          </a:xfrm>
          <a:prstGeom prst="rect">
            <a:avLst/>
          </a:prstGeom>
          <a:solidFill>
            <a:schemeClr val="accent2"/>
          </a:solidFill>
        </p:spPr>
        <p:txBody>
          <a:bodyPr wrap="square">
            <a:spAutoFit/>
          </a:bodyPr>
          <a:lstStyle/>
          <a:p>
            <a:pPr algn="ctr"/>
            <a:r>
              <a:rPr lang="en-GB" sz="1200" dirty="0">
                <a:solidFill>
                  <a:schemeClr val="bg1"/>
                </a:solidFill>
              </a:rPr>
              <a:t>Governance</a:t>
            </a:r>
          </a:p>
        </p:txBody>
      </p:sp>
      <p:cxnSp>
        <p:nvCxnSpPr>
          <p:cNvPr id="44" name="Straight Arrow Connector 43"/>
          <p:cNvCxnSpPr>
            <a:stCxn id="78" idx="1"/>
          </p:cNvCxnSpPr>
          <p:nvPr/>
        </p:nvCxnSpPr>
        <p:spPr>
          <a:xfrm flipH="1" flipV="1">
            <a:off x="1340768" y="9582930"/>
            <a:ext cx="1103973"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1469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4" name="Straight Arrow Connector 113"/>
          <p:cNvCxnSpPr/>
          <p:nvPr/>
        </p:nvCxnSpPr>
        <p:spPr>
          <a:xfrm>
            <a:off x="3237359" y="5575950"/>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1052734" y="5039866"/>
            <a:ext cx="2" cy="4793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flipH="1">
            <a:off x="1628800" y="4880990"/>
            <a:ext cx="510364" cy="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H="1" flipV="1">
            <a:off x="1736812" y="3357791"/>
            <a:ext cx="540060"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a:off x="3254582" y="2133655"/>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3247267" y="2825617"/>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3239952" y="5071125"/>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48680" y="272480"/>
            <a:ext cx="5984870" cy="276999"/>
          </a:xfrm>
          <a:prstGeom prst="rect">
            <a:avLst/>
          </a:prstGeom>
          <a:solidFill>
            <a:schemeClr val="accent2"/>
          </a:solidFill>
          <a:ln>
            <a:solidFill>
              <a:srgbClr val="B61F67"/>
            </a:solidFill>
          </a:ln>
        </p:spPr>
        <p:txBody>
          <a:bodyPr wrap="square" rtlCol="0">
            <a:spAutoFit/>
          </a:bodyPr>
          <a:lstStyle/>
          <a:p>
            <a:r>
              <a:rPr lang="en-GB" sz="1200" dirty="0">
                <a:solidFill>
                  <a:schemeClr val="bg1"/>
                </a:solidFill>
              </a:rPr>
              <a:t>Ongoing patient review by Purchasing Authority</a:t>
            </a:r>
          </a:p>
        </p:txBody>
      </p:sp>
      <p:sp>
        <p:nvSpPr>
          <p:cNvPr id="5" name="TextBox 4"/>
          <p:cNvSpPr txBox="1"/>
          <p:nvPr/>
        </p:nvSpPr>
        <p:spPr>
          <a:xfrm>
            <a:off x="188640" y="283513"/>
            <a:ext cx="432049" cy="276999"/>
          </a:xfrm>
          <a:prstGeom prst="rect">
            <a:avLst/>
          </a:prstGeom>
          <a:noFill/>
        </p:spPr>
        <p:txBody>
          <a:bodyPr wrap="square" rtlCol="0">
            <a:spAutoFit/>
          </a:bodyPr>
          <a:lstStyle/>
          <a:p>
            <a:r>
              <a:rPr lang="en-GB" sz="1200" dirty="0"/>
              <a:t>15</a:t>
            </a:r>
          </a:p>
        </p:txBody>
      </p:sp>
      <p:sp>
        <p:nvSpPr>
          <p:cNvPr id="6" name="Rectangle 5"/>
          <p:cNvSpPr/>
          <p:nvPr/>
        </p:nvSpPr>
        <p:spPr>
          <a:xfrm>
            <a:off x="2204864" y="920552"/>
            <a:ext cx="2088232" cy="276999"/>
          </a:xfrm>
          <a:prstGeom prst="rect">
            <a:avLst/>
          </a:prstGeom>
          <a:solidFill>
            <a:schemeClr val="accent2"/>
          </a:solidFill>
        </p:spPr>
        <p:txBody>
          <a:bodyPr wrap="square">
            <a:spAutoFit/>
          </a:bodyPr>
          <a:lstStyle/>
          <a:p>
            <a:pPr algn="ctr"/>
            <a:r>
              <a:rPr lang="en-GB" sz="1200" dirty="0">
                <a:solidFill>
                  <a:schemeClr val="bg1"/>
                </a:solidFill>
              </a:rPr>
              <a:t>Patient receives HPN</a:t>
            </a:r>
          </a:p>
        </p:txBody>
      </p:sp>
      <p:sp>
        <p:nvSpPr>
          <p:cNvPr id="7" name="TextBox 6"/>
          <p:cNvSpPr txBox="1"/>
          <p:nvPr/>
        </p:nvSpPr>
        <p:spPr>
          <a:xfrm>
            <a:off x="1412776" y="1413575"/>
            <a:ext cx="3839513" cy="276999"/>
          </a:xfrm>
          <a:prstGeom prst="rect">
            <a:avLst/>
          </a:prstGeom>
          <a:solidFill>
            <a:schemeClr val="accent2"/>
          </a:solidFill>
        </p:spPr>
        <p:txBody>
          <a:bodyPr wrap="none" rtlCol="0">
            <a:spAutoFit/>
          </a:bodyPr>
          <a:lstStyle/>
          <a:p>
            <a:r>
              <a:rPr lang="en-GB" sz="1200" dirty="0">
                <a:solidFill>
                  <a:schemeClr val="bg1"/>
                </a:solidFill>
              </a:rPr>
              <a:t>Patient attends outpatient review by Purchasing Authority </a:t>
            </a:r>
          </a:p>
        </p:txBody>
      </p:sp>
      <p:sp>
        <p:nvSpPr>
          <p:cNvPr id="9" name="TextBox 8"/>
          <p:cNvSpPr txBox="1"/>
          <p:nvPr/>
        </p:nvSpPr>
        <p:spPr>
          <a:xfrm>
            <a:off x="1988840" y="2421687"/>
            <a:ext cx="2664296" cy="461665"/>
          </a:xfrm>
          <a:prstGeom prst="rect">
            <a:avLst/>
          </a:prstGeom>
          <a:solidFill>
            <a:schemeClr val="accent2"/>
          </a:solidFill>
        </p:spPr>
        <p:txBody>
          <a:bodyPr wrap="square" rtlCol="0">
            <a:spAutoFit/>
          </a:bodyPr>
          <a:lstStyle/>
          <a:p>
            <a:pPr algn="ctr"/>
            <a:r>
              <a:rPr lang="en-GB" sz="1200" dirty="0">
                <a:solidFill>
                  <a:schemeClr val="bg1"/>
                </a:solidFill>
              </a:rPr>
              <a:t>Patient reports any signs of fluid overload or dehydration?</a:t>
            </a:r>
          </a:p>
        </p:txBody>
      </p:sp>
      <p:sp>
        <p:nvSpPr>
          <p:cNvPr id="10" name="TextBox 9"/>
          <p:cNvSpPr txBox="1"/>
          <p:nvPr/>
        </p:nvSpPr>
        <p:spPr>
          <a:xfrm>
            <a:off x="1772816" y="1917631"/>
            <a:ext cx="3036857" cy="276999"/>
          </a:xfrm>
          <a:prstGeom prst="rect">
            <a:avLst/>
          </a:prstGeom>
          <a:solidFill>
            <a:schemeClr val="accent2"/>
          </a:solidFill>
        </p:spPr>
        <p:txBody>
          <a:bodyPr wrap="none" rtlCol="0">
            <a:spAutoFit/>
          </a:bodyPr>
          <a:lstStyle/>
          <a:p>
            <a:r>
              <a:rPr lang="en-GB" sz="1200" dirty="0">
                <a:solidFill>
                  <a:schemeClr val="bg1"/>
                </a:solidFill>
              </a:rPr>
              <a:t>Patient’s weight within expected parameters?</a:t>
            </a:r>
          </a:p>
        </p:txBody>
      </p:sp>
      <p:sp>
        <p:nvSpPr>
          <p:cNvPr id="12" name="TextBox 11"/>
          <p:cNvSpPr txBox="1"/>
          <p:nvPr/>
        </p:nvSpPr>
        <p:spPr>
          <a:xfrm>
            <a:off x="1988840" y="6620217"/>
            <a:ext cx="2664296" cy="276999"/>
          </a:xfrm>
          <a:prstGeom prst="rect">
            <a:avLst/>
          </a:prstGeom>
          <a:solidFill>
            <a:schemeClr val="accent2"/>
          </a:solidFill>
        </p:spPr>
        <p:txBody>
          <a:bodyPr wrap="square" rtlCol="0">
            <a:spAutoFit/>
          </a:bodyPr>
          <a:lstStyle/>
          <a:p>
            <a:pPr algn="ctr"/>
            <a:r>
              <a:rPr lang="en-GB" sz="1200" dirty="0">
                <a:solidFill>
                  <a:schemeClr val="bg1"/>
                </a:solidFill>
              </a:rPr>
              <a:t>Is HPN still required</a:t>
            </a:r>
          </a:p>
        </p:txBody>
      </p:sp>
      <p:sp>
        <p:nvSpPr>
          <p:cNvPr id="13" name="TextBox 12"/>
          <p:cNvSpPr txBox="1"/>
          <p:nvPr/>
        </p:nvSpPr>
        <p:spPr>
          <a:xfrm>
            <a:off x="1988840" y="3141767"/>
            <a:ext cx="2664296" cy="461665"/>
          </a:xfrm>
          <a:prstGeom prst="rect">
            <a:avLst/>
          </a:prstGeom>
          <a:solidFill>
            <a:schemeClr val="accent2"/>
          </a:solidFill>
        </p:spPr>
        <p:txBody>
          <a:bodyPr wrap="square" rtlCol="0">
            <a:spAutoFit/>
          </a:bodyPr>
          <a:lstStyle/>
          <a:p>
            <a:pPr algn="ctr"/>
            <a:r>
              <a:rPr lang="en-GB" sz="1200" dirty="0">
                <a:solidFill>
                  <a:schemeClr val="bg1"/>
                </a:solidFill>
              </a:rPr>
              <a:t>Any abnormalities detected on blood and urine monitoring?</a:t>
            </a:r>
          </a:p>
        </p:txBody>
      </p:sp>
      <p:sp>
        <p:nvSpPr>
          <p:cNvPr id="14" name="TextBox 13"/>
          <p:cNvSpPr txBox="1"/>
          <p:nvPr/>
        </p:nvSpPr>
        <p:spPr>
          <a:xfrm>
            <a:off x="1988840" y="3832230"/>
            <a:ext cx="2664296" cy="461665"/>
          </a:xfrm>
          <a:prstGeom prst="rect">
            <a:avLst/>
          </a:prstGeom>
          <a:solidFill>
            <a:schemeClr val="accent2"/>
          </a:solidFill>
        </p:spPr>
        <p:txBody>
          <a:bodyPr wrap="square" rtlCol="0">
            <a:spAutoFit/>
          </a:bodyPr>
          <a:lstStyle/>
          <a:p>
            <a:pPr algn="ctr"/>
            <a:r>
              <a:rPr lang="en-GB" sz="1200" dirty="0">
                <a:solidFill>
                  <a:schemeClr val="bg1"/>
                </a:solidFill>
              </a:rPr>
              <a:t>Any changes to HPN prescription required?</a:t>
            </a:r>
          </a:p>
        </p:txBody>
      </p:sp>
      <p:sp>
        <p:nvSpPr>
          <p:cNvPr id="15" name="Rectangle 14"/>
          <p:cNvSpPr/>
          <p:nvPr/>
        </p:nvSpPr>
        <p:spPr>
          <a:xfrm>
            <a:off x="4941169" y="6333327"/>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arranges termination of the homecare service with Contractor</a:t>
            </a:r>
          </a:p>
        </p:txBody>
      </p:sp>
      <p:sp>
        <p:nvSpPr>
          <p:cNvPr id="16" name="Rectangle 15"/>
          <p:cNvSpPr/>
          <p:nvPr/>
        </p:nvSpPr>
        <p:spPr>
          <a:xfrm>
            <a:off x="4941169" y="3645823"/>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co-ordinates new prescription with Contractor</a:t>
            </a:r>
          </a:p>
        </p:txBody>
      </p:sp>
      <p:sp>
        <p:nvSpPr>
          <p:cNvPr id="17" name="TextBox 16"/>
          <p:cNvSpPr txBox="1"/>
          <p:nvPr/>
        </p:nvSpPr>
        <p:spPr>
          <a:xfrm>
            <a:off x="1988840" y="5870520"/>
            <a:ext cx="2664296" cy="461665"/>
          </a:xfrm>
          <a:prstGeom prst="rect">
            <a:avLst/>
          </a:prstGeom>
          <a:solidFill>
            <a:schemeClr val="accent2"/>
          </a:solidFill>
        </p:spPr>
        <p:txBody>
          <a:bodyPr wrap="square" rtlCol="0">
            <a:spAutoFit/>
          </a:bodyPr>
          <a:lstStyle/>
          <a:p>
            <a:pPr algn="ctr"/>
            <a:r>
              <a:rPr lang="en-GB" sz="1200" dirty="0">
                <a:solidFill>
                  <a:schemeClr val="bg1"/>
                </a:solidFill>
              </a:rPr>
              <a:t>Any concerns re compliance or suitability for homecare?</a:t>
            </a:r>
          </a:p>
        </p:txBody>
      </p:sp>
      <p:cxnSp>
        <p:nvCxnSpPr>
          <p:cNvPr id="19" name="Straight Arrow Connector 18"/>
          <p:cNvCxnSpPr/>
          <p:nvPr/>
        </p:nvCxnSpPr>
        <p:spPr>
          <a:xfrm flipV="1">
            <a:off x="4653136" y="6769749"/>
            <a:ext cx="288033"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601931" y="6471462"/>
            <a:ext cx="365806" cy="276999"/>
          </a:xfrm>
          <a:prstGeom prst="rect">
            <a:avLst/>
          </a:prstGeom>
          <a:noFill/>
        </p:spPr>
        <p:txBody>
          <a:bodyPr wrap="none" rtlCol="0">
            <a:spAutoFit/>
          </a:bodyPr>
          <a:lstStyle/>
          <a:p>
            <a:r>
              <a:rPr lang="en-GB" sz="1200" dirty="0"/>
              <a:t>No</a:t>
            </a:r>
          </a:p>
        </p:txBody>
      </p:sp>
      <p:sp>
        <p:nvSpPr>
          <p:cNvPr id="21" name="TextBox 20"/>
          <p:cNvSpPr txBox="1"/>
          <p:nvPr/>
        </p:nvSpPr>
        <p:spPr>
          <a:xfrm>
            <a:off x="1988840" y="8174776"/>
            <a:ext cx="2664296" cy="276999"/>
          </a:xfrm>
          <a:prstGeom prst="rect">
            <a:avLst/>
          </a:prstGeom>
          <a:solidFill>
            <a:schemeClr val="accent2"/>
          </a:solidFill>
        </p:spPr>
        <p:txBody>
          <a:bodyPr wrap="square" rtlCol="0">
            <a:spAutoFit/>
          </a:bodyPr>
          <a:lstStyle/>
          <a:p>
            <a:pPr algn="ctr"/>
            <a:r>
              <a:rPr lang="en-GB" sz="1200" dirty="0">
                <a:solidFill>
                  <a:schemeClr val="bg1"/>
                </a:solidFill>
              </a:rPr>
              <a:t>Outpatient appointment scheduled</a:t>
            </a:r>
          </a:p>
        </p:txBody>
      </p:sp>
      <p:cxnSp>
        <p:nvCxnSpPr>
          <p:cNvPr id="23" name="Straight Arrow Connector 22"/>
          <p:cNvCxnSpPr>
            <a:stCxn id="6" idx="2"/>
          </p:cNvCxnSpPr>
          <p:nvPr/>
        </p:nvCxnSpPr>
        <p:spPr>
          <a:xfrm>
            <a:off x="3248980" y="1197551"/>
            <a:ext cx="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0" idx="1"/>
          </p:cNvCxnSpPr>
          <p:nvPr/>
        </p:nvCxnSpPr>
        <p:spPr>
          <a:xfrm flipH="1" flipV="1">
            <a:off x="908720" y="2056130"/>
            <a:ext cx="86409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908720" y="2056131"/>
            <a:ext cx="0" cy="20937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581128" y="3717831"/>
            <a:ext cx="386837" cy="276999"/>
          </a:xfrm>
          <a:prstGeom prst="rect">
            <a:avLst/>
          </a:prstGeom>
          <a:noFill/>
        </p:spPr>
        <p:txBody>
          <a:bodyPr wrap="none" rtlCol="0">
            <a:spAutoFit/>
          </a:bodyPr>
          <a:lstStyle/>
          <a:p>
            <a:r>
              <a:rPr lang="en-GB" sz="1200" dirty="0"/>
              <a:t>Yes</a:t>
            </a:r>
          </a:p>
        </p:txBody>
      </p:sp>
      <p:cxnSp>
        <p:nvCxnSpPr>
          <p:cNvPr id="36" name="Straight Connector 35"/>
          <p:cNvCxnSpPr/>
          <p:nvPr/>
        </p:nvCxnSpPr>
        <p:spPr>
          <a:xfrm flipV="1">
            <a:off x="404664" y="1059054"/>
            <a:ext cx="0" cy="84414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6" idx="1"/>
          </p:cNvCxnSpPr>
          <p:nvPr/>
        </p:nvCxnSpPr>
        <p:spPr>
          <a:xfrm>
            <a:off x="404664" y="1059051"/>
            <a:ext cx="180020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234921" y="6875150"/>
            <a:ext cx="5602" cy="3931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548680" y="5901878"/>
            <a:ext cx="1152128" cy="646331"/>
          </a:xfrm>
          <a:prstGeom prst="rect">
            <a:avLst/>
          </a:prstGeom>
          <a:solidFill>
            <a:schemeClr val="accent2"/>
          </a:solidFill>
        </p:spPr>
        <p:txBody>
          <a:bodyPr wrap="square">
            <a:spAutoFit/>
          </a:bodyPr>
          <a:lstStyle/>
          <a:p>
            <a:pPr algn="ctr"/>
            <a:r>
              <a:rPr lang="en-GB" sz="1200" dirty="0">
                <a:solidFill>
                  <a:schemeClr val="bg1"/>
                </a:solidFill>
              </a:rPr>
              <a:t>Action plan to address concerns</a:t>
            </a:r>
          </a:p>
        </p:txBody>
      </p:sp>
      <p:cxnSp>
        <p:nvCxnSpPr>
          <p:cNvPr id="43" name="Straight Arrow Connector 42"/>
          <p:cNvCxnSpPr/>
          <p:nvPr/>
        </p:nvCxnSpPr>
        <p:spPr>
          <a:xfrm>
            <a:off x="3240523" y="6343218"/>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423234" y="6343218"/>
            <a:ext cx="365806" cy="276999"/>
          </a:xfrm>
          <a:prstGeom prst="rect">
            <a:avLst/>
          </a:prstGeom>
          <a:noFill/>
        </p:spPr>
        <p:txBody>
          <a:bodyPr wrap="none" rtlCol="0">
            <a:spAutoFit/>
          </a:bodyPr>
          <a:lstStyle/>
          <a:p>
            <a:r>
              <a:rPr lang="en-GB" sz="1200" dirty="0"/>
              <a:t>No</a:t>
            </a:r>
          </a:p>
        </p:txBody>
      </p:sp>
      <p:sp>
        <p:nvSpPr>
          <p:cNvPr id="45" name="TextBox 44"/>
          <p:cNvSpPr txBox="1"/>
          <p:nvPr/>
        </p:nvSpPr>
        <p:spPr>
          <a:xfrm>
            <a:off x="3415691" y="6919282"/>
            <a:ext cx="386837" cy="276999"/>
          </a:xfrm>
          <a:prstGeom prst="rect">
            <a:avLst/>
          </a:prstGeom>
          <a:noFill/>
        </p:spPr>
        <p:txBody>
          <a:bodyPr wrap="none" rtlCol="0">
            <a:spAutoFit/>
          </a:bodyPr>
          <a:lstStyle/>
          <a:p>
            <a:r>
              <a:rPr lang="en-GB" sz="1200" dirty="0"/>
              <a:t>Yes</a:t>
            </a:r>
          </a:p>
        </p:txBody>
      </p:sp>
      <p:cxnSp>
        <p:nvCxnSpPr>
          <p:cNvPr id="46" name="Straight Arrow Connector 45"/>
          <p:cNvCxnSpPr/>
          <p:nvPr/>
        </p:nvCxnSpPr>
        <p:spPr>
          <a:xfrm flipH="1">
            <a:off x="1700807" y="6116161"/>
            <a:ext cx="28803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1665554" y="5814470"/>
            <a:ext cx="386837" cy="276999"/>
          </a:xfrm>
          <a:prstGeom prst="rect">
            <a:avLst/>
          </a:prstGeom>
          <a:noFill/>
        </p:spPr>
        <p:txBody>
          <a:bodyPr wrap="none" rtlCol="0">
            <a:spAutoFit/>
          </a:bodyPr>
          <a:lstStyle/>
          <a:p>
            <a:r>
              <a:rPr lang="en-GB" sz="1200" dirty="0"/>
              <a:t>Yes</a:t>
            </a:r>
          </a:p>
        </p:txBody>
      </p:sp>
      <p:cxnSp>
        <p:nvCxnSpPr>
          <p:cNvPr id="49" name="Straight Connector 48"/>
          <p:cNvCxnSpPr/>
          <p:nvPr/>
        </p:nvCxnSpPr>
        <p:spPr>
          <a:xfrm>
            <a:off x="1124744" y="6553725"/>
            <a:ext cx="0" cy="2105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endCxn id="12" idx="1"/>
          </p:cNvCxnSpPr>
          <p:nvPr/>
        </p:nvCxnSpPr>
        <p:spPr>
          <a:xfrm>
            <a:off x="1124744" y="6758717"/>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a:off x="3234921" y="3573815"/>
            <a:ext cx="5602" cy="28251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371622" y="3587303"/>
            <a:ext cx="365806" cy="276999"/>
          </a:xfrm>
          <a:prstGeom prst="rect">
            <a:avLst/>
          </a:prstGeom>
          <a:noFill/>
        </p:spPr>
        <p:txBody>
          <a:bodyPr wrap="none" rtlCol="0">
            <a:spAutoFit/>
          </a:bodyPr>
          <a:lstStyle/>
          <a:p>
            <a:r>
              <a:rPr lang="en-GB" sz="1200" dirty="0"/>
              <a:t>No</a:t>
            </a:r>
          </a:p>
        </p:txBody>
      </p:sp>
      <p:sp>
        <p:nvSpPr>
          <p:cNvPr id="56" name="TextBox 55"/>
          <p:cNvSpPr txBox="1"/>
          <p:nvPr/>
        </p:nvSpPr>
        <p:spPr>
          <a:xfrm>
            <a:off x="3356184" y="5097016"/>
            <a:ext cx="365806" cy="276999"/>
          </a:xfrm>
          <a:prstGeom prst="rect">
            <a:avLst/>
          </a:prstGeom>
          <a:noFill/>
        </p:spPr>
        <p:txBody>
          <a:bodyPr wrap="none" rtlCol="0">
            <a:spAutoFit/>
          </a:bodyPr>
          <a:lstStyle/>
          <a:p>
            <a:r>
              <a:rPr lang="en-GB" sz="1200" dirty="0"/>
              <a:t>No</a:t>
            </a:r>
          </a:p>
        </p:txBody>
      </p:sp>
      <p:cxnSp>
        <p:nvCxnSpPr>
          <p:cNvPr id="58" name="Straight Connector 57"/>
          <p:cNvCxnSpPr>
            <a:stCxn id="9" idx="1"/>
          </p:cNvCxnSpPr>
          <p:nvPr/>
        </p:nvCxnSpPr>
        <p:spPr>
          <a:xfrm flipH="1" flipV="1">
            <a:off x="1448780" y="2652519"/>
            <a:ext cx="540060"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448780" y="2652520"/>
            <a:ext cx="0" cy="14973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529995" y="2360712"/>
            <a:ext cx="386837" cy="276999"/>
          </a:xfrm>
          <a:prstGeom prst="rect">
            <a:avLst/>
          </a:prstGeom>
          <a:noFill/>
        </p:spPr>
        <p:txBody>
          <a:bodyPr wrap="none" rtlCol="0">
            <a:spAutoFit/>
          </a:bodyPr>
          <a:lstStyle/>
          <a:p>
            <a:r>
              <a:rPr lang="en-GB" sz="1200" dirty="0"/>
              <a:t>Yes</a:t>
            </a:r>
          </a:p>
        </p:txBody>
      </p:sp>
      <p:cxnSp>
        <p:nvCxnSpPr>
          <p:cNvPr id="65" name="Straight Arrow Connector 64"/>
          <p:cNvCxnSpPr/>
          <p:nvPr/>
        </p:nvCxnSpPr>
        <p:spPr>
          <a:xfrm>
            <a:off x="3255724" y="1708386"/>
            <a:ext cx="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1407010" y="1769423"/>
            <a:ext cx="365806" cy="276999"/>
          </a:xfrm>
          <a:prstGeom prst="rect">
            <a:avLst/>
          </a:prstGeom>
          <a:noFill/>
        </p:spPr>
        <p:txBody>
          <a:bodyPr wrap="none" rtlCol="0">
            <a:spAutoFit/>
          </a:bodyPr>
          <a:lstStyle/>
          <a:p>
            <a:r>
              <a:rPr lang="en-GB" sz="1200" dirty="0"/>
              <a:t>No</a:t>
            </a:r>
          </a:p>
        </p:txBody>
      </p:sp>
      <p:sp>
        <p:nvSpPr>
          <p:cNvPr id="68" name="TextBox 67"/>
          <p:cNvSpPr txBox="1"/>
          <p:nvPr/>
        </p:nvSpPr>
        <p:spPr>
          <a:xfrm>
            <a:off x="3356992" y="2853735"/>
            <a:ext cx="365806" cy="276999"/>
          </a:xfrm>
          <a:prstGeom prst="rect">
            <a:avLst/>
          </a:prstGeom>
          <a:noFill/>
        </p:spPr>
        <p:txBody>
          <a:bodyPr wrap="none" rtlCol="0">
            <a:spAutoFit/>
          </a:bodyPr>
          <a:lstStyle/>
          <a:p>
            <a:r>
              <a:rPr lang="en-GB" sz="1200" dirty="0"/>
              <a:t>No</a:t>
            </a:r>
          </a:p>
        </p:txBody>
      </p:sp>
      <p:sp>
        <p:nvSpPr>
          <p:cNvPr id="72" name="TextBox 71"/>
          <p:cNvSpPr txBox="1"/>
          <p:nvPr/>
        </p:nvSpPr>
        <p:spPr>
          <a:xfrm>
            <a:off x="1988840" y="8678832"/>
            <a:ext cx="2664296" cy="461665"/>
          </a:xfrm>
          <a:prstGeom prst="rect">
            <a:avLst/>
          </a:prstGeom>
          <a:solidFill>
            <a:schemeClr val="accent2"/>
          </a:solidFill>
        </p:spPr>
        <p:txBody>
          <a:bodyPr wrap="square" rtlCol="0">
            <a:spAutoFit/>
          </a:bodyPr>
          <a:lstStyle/>
          <a:p>
            <a:pPr algn="ctr"/>
            <a:r>
              <a:rPr lang="en-GB" sz="1200" dirty="0">
                <a:solidFill>
                  <a:schemeClr val="bg1"/>
                </a:solidFill>
              </a:rPr>
              <a:t>Any changes to treatment communicated to Contractor</a:t>
            </a:r>
          </a:p>
        </p:txBody>
      </p:sp>
      <p:cxnSp>
        <p:nvCxnSpPr>
          <p:cNvPr id="75" name="Straight Arrow Connector 74"/>
          <p:cNvCxnSpPr/>
          <p:nvPr/>
        </p:nvCxnSpPr>
        <p:spPr>
          <a:xfrm>
            <a:off x="3212976" y="8451775"/>
            <a:ext cx="0" cy="22705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3356992" y="2183718"/>
            <a:ext cx="386837" cy="276999"/>
          </a:xfrm>
          <a:prstGeom prst="rect">
            <a:avLst/>
          </a:prstGeom>
          <a:noFill/>
        </p:spPr>
        <p:txBody>
          <a:bodyPr wrap="none" rtlCol="0">
            <a:spAutoFit/>
          </a:bodyPr>
          <a:lstStyle/>
          <a:p>
            <a:r>
              <a:rPr lang="en-GB" sz="1200" dirty="0"/>
              <a:t>Yes</a:t>
            </a:r>
          </a:p>
        </p:txBody>
      </p:sp>
      <p:sp>
        <p:nvSpPr>
          <p:cNvPr id="79" name="Rectangle 78"/>
          <p:cNvSpPr/>
          <p:nvPr/>
        </p:nvSpPr>
        <p:spPr>
          <a:xfrm>
            <a:off x="559802" y="4448944"/>
            <a:ext cx="1080120" cy="830997"/>
          </a:xfrm>
          <a:prstGeom prst="rect">
            <a:avLst/>
          </a:prstGeom>
          <a:solidFill>
            <a:schemeClr val="accent2"/>
          </a:solidFill>
        </p:spPr>
        <p:txBody>
          <a:bodyPr wrap="square">
            <a:spAutoFit/>
          </a:bodyPr>
          <a:lstStyle/>
          <a:p>
            <a:pPr algn="ctr"/>
            <a:r>
              <a:rPr lang="en-GB" sz="1200" dirty="0">
                <a:solidFill>
                  <a:schemeClr val="bg1"/>
                </a:solidFill>
              </a:rPr>
              <a:t>Treatment plan to address concern</a:t>
            </a:r>
          </a:p>
        </p:txBody>
      </p:sp>
      <p:sp>
        <p:nvSpPr>
          <p:cNvPr id="86" name="TextBox 85"/>
          <p:cNvSpPr txBox="1"/>
          <p:nvPr/>
        </p:nvSpPr>
        <p:spPr>
          <a:xfrm>
            <a:off x="1988840" y="7289920"/>
            <a:ext cx="2664296" cy="461665"/>
          </a:xfrm>
          <a:prstGeom prst="rect">
            <a:avLst/>
          </a:prstGeom>
          <a:solidFill>
            <a:schemeClr val="accent2"/>
          </a:solidFill>
        </p:spPr>
        <p:txBody>
          <a:bodyPr wrap="square" rtlCol="0">
            <a:spAutoFit/>
          </a:bodyPr>
          <a:lstStyle/>
          <a:p>
            <a:pPr algn="ctr"/>
            <a:r>
              <a:rPr lang="en-GB" sz="1200" dirty="0">
                <a:solidFill>
                  <a:schemeClr val="bg1"/>
                </a:solidFill>
              </a:rPr>
              <a:t>Any additional monitoring and/or investigations required?</a:t>
            </a:r>
          </a:p>
        </p:txBody>
      </p:sp>
      <p:cxnSp>
        <p:nvCxnSpPr>
          <p:cNvPr id="87" name="Straight Arrow Connector 86"/>
          <p:cNvCxnSpPr/>
          <p:nvPr/>
        </p:nvCxnSpPr>
        <p:spPr>
          <a:xfrm>
            <a:off x="3212976" y="7751585"/>
            <a:ext cx="0" cy="42319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3429000" y="7855386"/>
            <a:ext cx="365806" cy="276999"/>
          </a:xfrm>
          <a:prstGeom prst="rect">
            <a:avLst/>
          </a:prstGeom>
          <a:noFill/>
        </p:spPr>
        <p:txBody>
          <a:bodyPr wrap="none" rtlCol="0">
            <a:spAutoFit/>
          </a:bodyPr>
          <a:lstStyle/>
          <a:p>
            <a:r>
              <a:rPr lang="en-GB" sz="1200" dirty="0"/>
              <a:t>No</a:t>
            </a:r>
          </a:p>
        </p:txBody>
      </p:sp>
      <p:cxnSp>
        <p:nvCxnSpPr>
          <p:cNvPr id="89" name="Straight Arrow Connector 88"/>
          <p:cNvCxnSpPr/>
          <p:nvPr/>
        </p:nvCxnSpPr>
        <p:spPr>
          <a:xfrm>
            <a:off x="4659236" y="7544974"/>
            <a:ext cx="28803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4588443" y="7227682"/>
            <a:ext cx="386837" cy="276999"/>
          </a:xfrm>
          <a:prstGeom prst="rect">
            <a:avLst/>
          </a:prstGeom>
          <a:noFill/>
        </p:spPr>
        <p:txBody>
          <a:bodyPr wrap="none" rtlCol="0">
            <a:spAutoFit/>
          </a:bodyPr>
          <a:lstStyle/>
          <a:p>
            <a:r>
              <a:rPr lang="en-GB" sz="1200" dirty="0"/>
              <a:t>Yes</a:t>
            </a:r>
          </a:p>
        </p:txBody>
      </p:sp>
      <p:cxnSp>
        <p:nvCxnSpPr>
          <p:cNvPr id="93" name="Straight Connector 92"/>
          <p:cNvCxnSpPr/>
          <p:nvPr/>
        </p:nvCxnSpPr>
        <p:spPr>
          <a:xfrm flipH="1">
            <a:off x="5841267" y="7796624"/>
            <a:ext cx="1" cy="5371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4653136" y="8335221"/>
            <a:ext cx="118813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1988840" y="4624318"/>
            <a:ext cx="2664296" cy="461665"/>
          </a:xfrm>
          <a:prstGeom prst="rect">
            <a:avLst/>
          </a:prstGeom>
          <a:solidFill>
            <a:schemeClr val="accent2"/>
          </a:solidFill>
        </p:spPr>
        <p:txBody>
          <a:bodyPr wrap="square" rtlCol="0">
            <a:spAutoFit/>
          </a:bodyPr>
          <a:lstStyle/>
          <a:p>
            <a:pPr algn="ctr"/>
            <a:r>
              <a:rPr lang="en-GB" sz="1200" dirty="0">
                <a:solidFill>
                  <a:schemeClr val="bg1"/>
                </a:solidFill>
              </a:rPr>
              <a:t>Patient reports any catheter related problems?</a:t>
            </a:r>
          </a:p>
        </p:txBody>
      </p:sp>
      <p:sp>
        <p:nvSpPr>
          <p:cNvPr id="100" name="TextBox 99"/>
          <p:cNvSpPr txBox="1"/>
          <p:nvPr/>
        </p:nvSpPr>
        <p:spPr>
          <a:xfrm>
            <a:off x="1564107" y="3091825"/>
            <a:ext cx="386837" cy="276999"/>
          </a:xfrm>
          <a:prstGeom prst="rect">
            <a:avLst/>
          </a:prstGeom>
          <a:noFill/>
        </p:spPr>
        <p:txBody>
          <a:bodyPr wrap="none" rtlCol="0">
            <a:spAutoFit/>
          </a:bodyPr>
          <a:lstStyle/>
          <a:p>
            <a:r>
              <a:rPr lang="en-GB" sz="1200" dirty="0"/>
              <a:t>Yes</a:t>
            </a:r>
          </a:p>
        </p:txBody>
      </p:sp>
      <p:cxnSp>
        <p:nvCxnSpPr>
          <p:cNvPr id="102" name="Straight Arrow Connector 101"/>
          <p:cNvCxnSpPr/>
          <p:nvPr/>
        </p:nvCxnSpPr>
        <p:spPr>
          <a:xfrm flipH="1">
            <a:off x="1700808" y="3357791"/>
            <a:ext cx="1" cy="7865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908720" y="4149879"/>
            <a:ext cx="111530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a:off x="3234921" y="4293895"/>
            <a:ext cx="7315" cy="33042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a:off x="3356992" y="4304928"/>
            <a:ext cx="365806" cy="276999"/>
          </a:xfrm>
          <a:prstGeom prst="rect">
            <a:avLst/>
          </a:prstGeom>
          <a:noFill/>
        </p:spPr>
        <p:txBody>
          <a:bodyPr wrap="none" rtlCol="0">
            <a:spAutoFit/>
          </a:bodyPr>
          <a:lstStyle/>
          <a:p>
            <a:r>
              <a:rPr lang="en-GB" sz="1200" dirty="0"/>
              <a:t>No</a:t>
            </a:r>
          </a:p>
        </p:txBody>
      </p:sp>
      <p:sp>
        <p:nvSpPr>
          <p:cNvPr id="113" name="TextBox 112"/>
          <p:cNvSpPr txBox="1"/>
          <p:nvPr/>
        </p:nvSpPr>
        <p:spPr>
          <a:xfrm>
            <a:off x="1626386" y="4509919"/>
            <a:ext cx="386837" cy="276999"/>
          </a:xfrm>
          <a:prstGeom prst="rect">
            <a:avLst/>
          </a:prstGeom>
          <a:noFill/>
        </p:spPr>
        <p:txBody>
          <a:bodyPr wrap="none" rtlCol="0">
            <a:spAutoFit/>
          </a:bodyPr>
          <a:lstStyle/>
          <a:p>
            <a:r>
              <a:rPr lang="en-GB" sz="1200" dirty="0"/>
              <a:t>Yes</a:t>
            </a:r>
          </a:p>
        </p:txBody>
      </p:sp>
      <p:sp>
        <p:nvSpPr>
          <p:cNvPr id="91" name="Rectangle 90"/>
          <p:cNvSpPr/>
          <p:nvPr/>
        </p:nvSpPr>
        <p:spPr>
          <a:xfrm>
            <a:off x="4941168" y="7258227"/>
            <a:ext cx="1800199" cy="830997"/>
          </a:xfrm>
          <a:prstGeom prst="rect">
            <a:avLst/>
          </a:prstGeom>
          <a:solidFill>
            <a:schemeClr val="accent2"/>
          </a:solidFill>
        </p:spPr>
        <p:txBody>
          <a:bodyPr wrap="square">
            <a:spAutoFit/>
          </a:bodyPr>
          <a:lstStyle/>
          <a:p>
            <a:pPr algn="ctr"/>
            <a:r>
              <a:rPr lang="en-GB" sz="1200" dirty="0">
                <a:solidFill>
                  <a:schemeClr val="bg1"/>
                </a:solidFill>
              </a:rPr>
              <a:t>Purchasing Authority arranges additional monitoring and or investigations</a:t>
            </a:r>
          </a:p>
        </p:txBody>
      </p:sp>
      <p:cxnSp>
        <p:nvCxnSpPr>
          <p:cNvPr id="85" name="Straight Arrow Connector 84"/>
          <p:cNvCxnSpPr/>
          <p:nvPr/>
        </p:nvCxnSpPr>
        <p:spPr>
          <a:xfrm>
            <a:off x="3212976" y="9129464"/>
            <a:ext cx="0" cy="22705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1988840" y="9356521"/>
            <a:ext cx="2664296" cy="276999"/>
          </a:xfrm>
          <a:prstGeom prst="rect">
            <a:avLst/>
          </a:prstGeom>
          <a:solidFill>
            <a:schemeClr val="accent2"/>
          </a:solidFill>
        </p:spPr>
        <p:txBody>
          <a:bodyPr wrap="square" rtlCol="0">
            <a:spAutoFit/>
          </a:bodyPr>
          <a:lstStyle/>
          <a:p>
            <a:pPr algn="ctr"/>
            <a:r>
              <a:rPr lang="en-GB" sz="1200" dirty="0">
                <a:solidFill>
                  <a:schemeClr val="bg1"/>
                </a:solidFill>
              </a:rPr>
              <a:t>Governance</a:t>
            </a:r>
          </a:p>
        </p:txBody>
      </p:sp>
      <p:cxnSp>
        <p:nvCxnSpPr>
          <p:cNvPr id="63" name="Straight Arrow Connector 62"/>
          <p:cNvCxnSpPr/>
          <p:nvPr/>
        </p:nvCxnSpPr>
        <p:spPr>
          <a:xfrm flipH="1">
            <a:off x="404664" y="9500537"/>
            <a:ext cx="158417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2252489" y="5367506"/>
            <a:ext cx="2088232" cy="276999"/>
          </a:xfrm>
          <a:prstGeom prst="rect">
            <a:avLst/>
          </a:prstGeom>
          <a:solidFill>
            <a:schemeClr val="accent2"/>
          </a:solidFill>
        </p:spPr>
        <p:txBody>
          <a:bodyPr wrap="square">
            <a:spAutoFit/>
          </a:bodyPr>
          <a:lstStyle/>
          <a:p>
            <a:pPr algn="ctr"/>
            <a:r>
              <a:rPr lang="en-GB" sz="1200" dirty="0">
                <a:solidFill>
                  <a:schemeClr val="bg1"/>
                </a:solidFill>
              </a:rPr>
              <a:t>Any other healthcare issues?</a:t>
            </a:r>
          </a:p>
        </p:txBody>
      </p:sp>
      <p:cxnSp>
        <p:nvCxnSpPr>
          <p:cNvPr id="104" name="Straight Arrow Connector 103"/>
          <p:cNvCxnSpPr/>
          <p:nvPr/>
        </p:nvCxnSpPr>
        <p:spPr>
          <a:xfrm>
            <a:off x="1062259" y="5525055"/>
            <a:ext cx="115213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3356184" y="5616297"/>
            <a:ext cx="365806" cy="276999"/>
          </a:xfrm>
          <a:prstGeom prst="rect">
            <a:avLst/>
          </a:prstGeom>
          <a:noFill/>
        </p:spPr>
        <p:txBody>
          <a:bodyPr wrap="none" rtlCol="0">
            <a:spAutoFit/>
          </a:bodyPr>
          <a:lstStyle/>
          <a:p>
            <a:r>
              <a:rPr lang="en-GB" sz="1200" dirty="0"/>
              <a:t>No</a:t>
            </a:r>
          </a:p>
        </p:txBody>
      </p:sp>
      <p:cxnSp>
        <p:nvCxnSpPr>
          <p:cNvPr id="116" name="Straight Arrow Connector 115"/>
          <p:cNvCxnSpPr/>
          <p:nvPr/>
        </p:nvCxnSpPr>
        <p:spPr>
          <a:xfrm>
            <a:off x="4653135" y="4146054"/>
            <a:ext cx="28803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6" idx="2"/>
          </p:cNvCxnSpPr>
          <p:nvPr/>
        </p:nvCxnSpPr>
        <p:spPr>
          <a:xfrm flipH="1">
            <a:off x="5841267" y="4476820"/>
            <a:ext cx="2" cy="4041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H="1">
            <a:off x="4653136" y="4874200"/>
            <a:ext cx="1188131"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4389487" y="5266923"/>
            <a:ext cx="386837" cy="276999"/>
          </a:xfrm>
          <a:prstGeom prst="rect">
            <a:avLst/>
          </a:prstGeom>
          <a:noFill/>
        </p:spPr>
        <p:txBody>
          <a:bodyPr wrap="none" rtlCol="0">
            <a:spAutoFit/>
          </a:bodyPr>
          <a:lstStyle/>
          <a:p>
            <a:r>
              <a:rPr lang="en-GB" sz="1200" dirty="0"/>
              <a:t>Yes</a:t>
            </a:r>
          </a:p>
        </p:txBody>
      </p:sp>
      <p:sp>
        <p:nvSpPr>
          <p:cNvPr id="124" name="Rectangle 123"/>
          <p:cNvSpPr/>
          <p:nvPr/>
        </p:nvSpPr>
        <p:spPr>
          <a:xfrm>
            <a:off x="5229200" y="5130115"/>
            <a:ext cx="1080120" cy="830997"/>
          </a:xfrm>
          <a:prstGeom prst="rect">
            <a:avLst/>
          </a:prstGeom>
          <a:solidFill>
            <a:schemeClr val="accent2"/>
          </a:solidFill>
        </p:spPr>
        <p:txBody>
          <a:bodyPr wrap="square">
            <a:spAutoFit/>
          </a:bodyPr>
          <a:lstStyle/>
          <a:p>
            <a:pPr algn="ctr"/>
            <a:r>
              <a:rPr lang="en-GB" sz="1200" dirty="0">
                <a:solidFill>
                  <a:schemeClr val="bg1"/>
                </a:solidFill>
              </a:rPr>
              <a:t>Treatment plan to address concern</a:t>
            </a:r>
          </a:p>
        </p:txBody>
      </p:sp>
      <p:cxnSp>
        <p:nvCxnSpPr>
          <p:cNvPr id="136" name="Straight Arrow Connector 135"/>
          <p:cNvCxnSpPr>
            <a:stCxn id="101" idx="3"/>
          </p:cNvCxnSpPr>
          <p:nvPr/>
        </p:nvCxnSpPr>
        <p:spPr>
          <a:xfrm flipV="1">
            <a:off x="4340721" y="5506005"/>
            <a:ext cx="888479"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a:stCxn id="124" idx="2"/>
          </p:cNvCxnSpPr>
          <p:nvPr/>
        </p:nvCxnSpPr>
        <p:spPr>
          <a:xfrm>
            <a:off x="5769260" y="5961112"/>
            <a:ext cx="0" cy="1402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endCxn id="17" idx="3"/>
          </p:cNvCxnSpPr>
          <p:nvPr/>
        </p:nvCxnSpPr>
        <p:spPr>
          <a:xfrm flipH="1">
            <a:off x="4653136" y="6101352"/>
            <a:ext cx="1116124"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68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8680" y="272480"/>
            <a:ext cx="5984870" cy="276999"/>
          </a:xfrm>
          <a:prstGeom prst="rect">
            <a:avLst/>
          </a:prstGeom>
          <a:solidFill>
            <a:schemeClr val="accent2"/>
          </a:solidFill>
          <a:ln>
            <a:solidFill>
              <a:srgbClr val="B61F67"/>
            </a:solidFill>
          </a:ln>
        </p:spPr>
        <p:txBody>
          <a:bodyPr wrap="square" rtlCol="0">
            <a:spAutoFit/>
          </a:bodyPr>
          <a:lstStyle/>
          <a:p>
            <a:r>
              <a:rPr lang="en-GB" sz="1200" dirty="0">
                <a:solidFill>
                  <a:schemeClr val="bg1"/>
                </a:solidFill>
              </a:rPr>
              <a:t>Governance</a:t>
            </a:r>
          </a:p>
        </p:txBody>
      </p:sp>
      <p:sp>
        <p:nvSpPr>
          <p:cNvPr id="5" name="TextBox 4"/>
          <p:cNvSpPr txBox="1"/>
          <p:nvPr/>
        </p:nvSpPr>
        <p:spPr>
          <a:xfrm>
            <a:off x="188640" y="283513"/>
            <a:ext cx="432049" cy="276999"/>
          </a:xfrm>
          <a:prstGeom prst="rect">
            <a:avLst/>
          </a:prstGeom>
          <a:noFill/>
        </p:spPr>
        <p:txBody>
          <a:bodyPr wrap="square" rtlCol="0">
            <a:spAutoFit/>
          </a:bodyPr>
          <a:lstStyle/>
          <a:p>
            <a:r>
              <a:rPr lang="en-GB" sz="1200" dirty="0"/>
              <a:t>16</a:t>
            </a:r>
          </a:p>
        </p:txBody>
      </p:sp>
      <p:sp>
        <p:nvSpPr>
          <p:cNvPr id="10" name="Rectangle 9"/>
          <p:cNvSpPr/>
          <p:nvPr/>
        </p:nvSpPr>
        <p:spPr>
          <a:xfrm>
            <a:off x="517911" y="602903"/>
            <a:ext cx="5935425" cy="646331"/>
          </a:xfrm>
          <a:prstGeom prst="rect">
            <a:avLst/>
          </a:prstGeom>
        </p:spPr>
        <p:txBody>
          <a:bodyPr wrap="square">
            <a:spAutoFit/>
          </a:bodyPr>
          <a:lstStyle/>
          <a:p>
            <a:r>
              <a:rPr lang="en-GB" sz="1200" dirty="0"/>
              <a:t>Refer to Governance tab on framework specification.  See Royal Pharmaceutical Society Professional Standards for Homecare Services in England and Royal Pharmaceutical Society</a:t>
            </a:r>
          </a:p>
          <a:p>
            <a:r>
              <a:rPr lang="en-GB" sz="1200" dirty="0"/>
              <a:t>Handbook for Homecare Services in England. </a:t>
            </a:r>
          </a:p>
        </p:txBody>
      </p:sp>
      <p:sp>
        <p:nvSpPr>
          <p:cNvPr id="11" name="TextBox 10"/>
          <p:cNvSpPr txBox="1"/>
          <p:nvPr/>
        </p:nvSpPr>
        <p:spPr>
          <a:xfrm>
            <a:off x="620688" y="1712640"/>
            <a:ext cx="5912861" cy="2677656"/>
          </a:xfrm>
          <a:prstGeom prst="rect">
            <a:avLst/>
          </a:prstGeom>
          <a:noFill/>
        </p:spPr>
        <p:txBody>
          <a:bodyPr wrap="square" rtlCol="0">
            <a:spAutoFit/>
          </a:bodyPr>
          <a:lstStyle/>
          <a:p>
            <a:r>
              <a:rPr lang="en-GB" sz="1200" dirty="0"/>
              <a:t>References</a:t>
            </a:r>
          </a:p>
          <a:p>
            <a:r>
              <a:rPr lang="en-GB" sz="1200" dirty="0"/>
              <a:t>Royal Pharmaceutical Society (2013).  Professional Standards for Homecare Services in England </a:t>
            </a:r>
            <a:r>
              <a:rPr lang="en-GB" sz="1200" i="1" dirty="0"/>
              <a:t>www.rpharms.com/.../</a:t>
            </a:r>
            <a:r>
              <a:rPr lang="en-GB" sz="1200" b="1" i="1" dirty="0"/>
              <a:t>professional</a:t>
            </a:r>
            <a:r>
              <a:rPr lang="en-GB" sz="1200" i="1" dirty="0"/>
              <a:t>-</a:t>
            </a:r>
            <a:r>
              <a:rPr lang="en-GB" sz="1200" b="1" i="1" dirty="0"/>
              <a:t>standards-for-homecare</a:t>
            </a:r>
            <a:r>
              <a:rPr lang="en-GB" sz="1200" i="1" dirty="0"/>
              <a:t>-</a:t>
            </a:r>
            <a:r>
              <a:rPr lang="en-GB" sz="1200" b="1" i="1" dirty="0"/>
              <a:t>services</a:t>
            </a:r>
            <a:r>
              <a:rPr lang="en-GB" sz="1200" i="1" dirty="0"/>
              <a:t>.asp</a:t>
            </a:r>
            <a:r>
              <a:rPr lang="en-GB" sz="1200" dirty="0"/>
              <a:t> ‎ </a:t>
            </a:r>
          </a:p>
          <a:p>
            <a:endParaRPr lang="en-GB" sz="1200" dirty="0"/>
          </a:p>
          <a:p>
            <a:r>
              <a:rPr lang="en-GB" sz="1200" dirty="0"/>
              <a:t>Royal Pharmaceutical Society (2014).  Handbook for Homecare Services in England </a:t>
            </a:r>
            <a:r>
              <a:rPr lang="en-GB" sz="1200" i="1" dirty="0"/>
              <a:t>www.rpharms.com/support-pdfs/</a:t>
            </a:r>
            <a:r>
              <a:rPr lang="en-GB" sz="1200" b="1" i="1" dirty="0"/>
              <a:t>homecare</a:t>
            </a:r>
            <a:r>
              <a:rPr lang="en-GB" sz="1200" i="1" dirty="0"/>
              <a:t>-</a:t>
            </a:r>
            <a:r>
              <a:rPr lang="en-GB" sz="1200" b="1" i="1" dirty="0"/>
              <a:t>services</a:t>
            </a:r>
            <a:r>
              <a:rPr lang="en-GB" sz="1200" i="1" dirty="0"/>
              <a:t>-</a:t>
            </a:r>
            <a:r>
              <a:rPr lang="en-GB" sz="1200" b="1" i="1" dirty="0"/>
              <a:t>handbook</a:t>
            </a:r>
            <a:r>
              <a:rPr lang="en-GB" sz="1200" i="1" dirty="0"/>
              <a:t>.pdf</a:t>
            </a:r>
            <a:r>
              <a:rPr lang="en-GB" sz="1200" dirty="0"/>
              <a:t> </a:t>
            </a:r>
          </a:p>
          <a:p>
            <a:endParaRPr lang="en-GB" sz="1200" dirty="0"/>
          </a:p>
          <a:p>
            <a:r>
              <a:rPr lang="en-GB" sz="1200" dirty="0"/>
              <a:t>Royal Pharmaceutical Society (2014)  Homecare handbook appendices</a:t>
            </a:r>
          </a:p>
          <a:p>
            <a:r>
              <a:rPr lang="en-GB" sz="1200" i="1" dirty="0"/>
              <a:t>www.rpharms.com/</a:t>
            </a:r>
            <a:r>
              <a:rPr lang="en-GB" sz="1200" b="1" i="1" dirty="0"/>
              <a:t>professional</a:t>
            </a:r>
            <a:r>
              <a:rPr lang="en-GB" sz="1200" i="1" dirty="0"/>
              <a:t>-</a:t>
            </a:r>
            <a:r>
              <a:rPr lang="en-GB" sz="1200" b="1" i="1" dirty="0"/>
              <a:t>standards-for-homecare</a:t>
            </a:r>
            <a:r>
              <a:rPr lang="en-GB" sz="1200" i="1" dirty="0"/>
              <a:t>-</a:t>
            </a:r>
            <a:r>
              <a:rPr lang="en-GB" sz="1200" b="1" i="1" dirty="0"/>
              <a:t>services</a:t>
            </a:r>
            <a:r>
              <a:rPr lang="en-GB" sz="1200" i="1" dirty="0"/>
              <a:t>/appendices. asp</a:t>
            </a:r>
            <a:endParaRPr lang="en-GB" sz="1200" dirty="0"/>
          </a:p>
          <a:p>
            <a:r>
              <a:rPr lang="en-GB" sz="1200" dirty="0"/>
              <a:t>Appendix 4 – Patient registration and consent form</a:t>
            </a:r>
          </a:p>
          <a:p>
            <a:r>
              <a:rPr lang="en-GB" sz="1200" dirty="0"/>
              <a:t>Appendix 7- Home suitability and needs assessment checklist</a:t>
            </a:r>
          </a:p>
          <a:p>
            <a:endParaRPr lang="en-GB" sz="1200" dirty="0"/>
          </a:p>
          <a:p>
            <a:endParaRPr lang="en-GB" sz="1200" dirty="0"/>
          </a:p>
          <a:p>
            <a:endParaRPr lang="en-GB" sz="1200" dirty="0"/>
          </a:p>
        </p:txBody>
      </p:sp>
    </p:spTree>
    <p:extLst>
      <p:ext uri="{BB962C8B-B14F-4D97-AF65-F5344CB8AC3E}">
        <p14:creationId xmlns:p14="http://schemas.microsoft.com/office/powerpoint/2010/main" val="2437855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3.xml.rels>&#65279;<?xml version="1.0" encoding="utf-8"?><Relationships xmlns="http://schemas.openxmlformats.org/package/2006/relationships"><Relationship Type="http://schemas.openxmlformats.org/officeDocument/2006/relationships/customXmlProps" Target="/customXML/itemProps3.xml" Id="Rd3c4172d526e4b2384ade4b889302c76" /></Relationships>
</file>

<file path=customXML/item3.xml><?xml version="1.0" encoding="utf-8"?>
<metadata xmlns="http://www.objective.com/ecm/document/metadata/E082C855B2CC4CE58E7448F960A4E632" version="1.0.0">
  <systemFields>
    <field name="Objective-Id">
      <value order="0">A2737812</value>
    </field>
    <field name="Objective-Title">
      <value order="0">Appendix B - HPN Framework Medicine Pathway</value>
    </field>
    <field name="Objective-Description">
      <value order="0"/>
    </field>
    <field name="Objective-CreationStamp">
      <value order="0">2023-07-25T14:32:07Z</value>
    </field>
    <field name="Objective-IsApproved">
      <value order="0">false</value>
    </field>
    <field name="Objective-IsPublished">
      <value order="0">true</value>
    </field>
    <field name="Objective-DatePublished">
      <value order="0">2023-07-25T16:52:51Z</value>
    </field>
    <field name="Objective-ModificationStamp">
      <value order="0">2023-07-26T07:51:58Z</value>
    </field>
    <field name="Objective-Owner">
      <value order="0">Clarke, Michelle</value>
    </field>
    <field name="Objective-Path">
      <value order="0">Global Folder:04 Homecare and Services Projects and Contracts:Live Projects:Homecare - Contracts 2023:CM/MSR/17/5554 - Home Delivery Service - Home Parenteral Nutrition April 2024:03 Tender CM/MSR/17/5554:03. Tender Documents:02. Approved documents</value>
    </field>
    <field name="Objective-Parent">
      <value order="0">02. Approved documents</value>
    </field>
    <field name="Objective-State">
      <value order="0">Published</value>
    </field>
    <field name="Objective-VersionId">
      <value order="0">vA4208744</value>
    </field>
    <field name="Objective-Version">
      <value order="0">2.0</value>
    </field>
    <field name="Objective-VersionNumber">
      <value order="0">2</value>
    </field>
    <field name="Objective-VersionComment">
      <value order="0"/>
    </field>
    <field name="Objective-FileNumber">
      <value order="0">qA18565</value>
    </field>
    <field name="Objective-Classification">
      <value order="0"/>
    </field>
    <field name="Objective-Caveats">
      <value order="0"/>
    </field>
  </systemFields>
  <catalogues/>
</metadata>
</file>

<file path=customXML/itemProps3.xml><?xml version="1.0" encoding="utf-8"?>
<ds:datastoreItem xmlns:ds="http://schemas.openxmlformats.org/officeDocument/2006/customXml" ds:itemID="{5745109E-2DDF-40CB-AC2B-FF9B10C90820}">
  <ds:schemaRefs>
    <ds:schemaRef ds:uri="http://www.objective.com/ecm/document/metadata/E082C855B2CC4CE58E7448F960A4E632"/>
  </ds:schemaRefs>
</ds:datastoreItem>
</file>

<file path=docProps/app.xml><?xml version="1.0" encoding="utf-8"?>
<Properties xmlns="http://schemas.openxmlformats.org/officeDocument/2006/extended-properties" xmlns:vt="http://schemas.openxmlformats.org/officeDocument/2006/docPropsVTypes">
  <TotalTime>1377</TotalTime>
  <Words>1328</Words>
  <Application>Microsoft Office PowerPoint</Application>
  <PresentationFormat>A4 Paper (210x297 mm)</PresentationFormat>
  <Paragraphs>233</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Egan</dc:creator>
  <cp:lastModifiedBy>Michelle Clarke</cp:lastModifiedBy>
  <cp:revision>127</cp:revision>
  <dcterms:created xsi:type="dcterms:W3CDTF">2014-07-25T10:25:44Z</dcterms:created>
  <dcterms:modified xsi:type="dcterms:W3CDTF">2023-07-25T07:21:39Z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A2737812</vt:lpwstr>
  </property>
  <property fmtid="{D5CDD505-2E9C-101B-9397-08002B2CF9AE}" pid="4" name="Objective-Title">
    <vt:lpwstr>Appendix B - HPN Framework Medicine Pathway</vt:lpwstr>
  </property>
  <property fmtid="{D5CDD505-2E9C-101B-9397-08002B2CF9AE}" pid="5" name="Objective-Comment">
    <vt:lpwstr/>
  </property>
  <property fmtid="{D5CDD505-2E9C-101B-9397-08002B2CF9AE}" pid="6" name="Objective-CreationStamp">
    <vt:filetime>2023-07-25T14:32:07Z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2023-07-25T16:52:51Z</vt:filetime>
  </property>
  <property fmtid="{D5CDD505-2E9C-101B-9397-08002B2CF9AE}" pid="10" name="Objective-ModificationStamp">
    <vt:filetime>2023-07-26T07:51:58Z</vt:filetime>
  </property>
  <property fmtid="{D5CDD505-2E9C-101B-9397-08002B2CF9AE}" pid="11" name="Objective-Owner">
    <vt:lpwstr>Clarke, Michelle</vt:lpwstr>
  </property>
  <property fmtid="{D5CDD505-2E9C-101B-9397-08002B2CF9AE}" pid="12" name="Objective-Path">
    <vt:lpwstr>Global Folder:04 Homecare and Services Projects and Contracts:Live Projects:Homecare - Contracts 2023:CM/MSR/17/5554 - Home Delivery Service - Home Parenteral Nutrition April 2024:03 Tender CM/MSR/17/5554:03. Tender Documents:02. Approved documents</vt:lpwstr>
  </property>
  <property fmtid="{D5CDD505-2E9C-101B-9397-08002B2CF9AE}" pid="13" name="Objective-Parent">
    <vt:lpwstr>02. Approved documents</vt:lpwstr>
  </property>
  <property fmtid="{D5CDD505-2E9C-101B-9397-08002B2CF9AE}" pid="14" name="Objective-State">
    <vt:lpwstr>Published</vt:lpwstr>
  </property>
  <property fmtid="{D5CDD505-2E9C-101B-9397-08002B2CF9AE}" pid="15" name="Objective-Version">
    <vt:lpwstr>2.0</vt:lpwstr>
  </property>
  <property fmtid="{D5CDD505-2E9C-101B-9397-08002B2CF9AE}" pid="16" name="Objective-VersionNumber">
    <vt:r8>2</vt:r8>
  </property>
  <property fmtid="{D5CDD505-2E9C-101B-9397-08002B2CF9AE}" pid="17" name="Objective-VersionComment">
    <vt:lpwstr/>
  </property>
  <property fmtid="{D5CDD505-2E9C-101B-9397-08002B2CF9AE}" pid="18" name="Objective-FileNumber">
    <vt:lpwstr>qA18565</vt:lpwstr>
  </property>
  <property fmtid="{D5CDD505-2E9C-101B-9397-08002B2CF9AE}" pid="19" name="Objective-Classification">
    <vt:lpwstr/>
  </property>
  <property fmtid="{D5CDD505-2E9C-101B-9397-08002B2CF9AE}" pid="20" name="Objective-Caveats">
    <vt:lpwstr/>
  </property>
  <property fmtid="{D5CDD505-2E9C-101B-9397-08002B2CF9AE}" pid="21" name="Objective-Description">
    <vt:lpwstr/>
  </property>
  <property fmtid="{D5CDD505-2E9C-101B-9397-08002B2CF9AE}" pid="22" name="Objective-VersionId">
    <vt:lpwstr>vA4208744</vt:lpwstr>
  </property>
</Properties>
</file>