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2" r:id="rId5"/>
    <p:sldMasterId id="2147483696" r:id="rId6"/>
    <p:sldMasterId id="2147483709" r:id="rId7"/>
  </p:sldMasterIdLst>
  <p:notesMasterIdLst>
    <p:notesMasterId r:id="rId29"/>
  </p:notesMasterIdLst>
  <p:sldIdLst>
    <p:sldId id="290" r:id="rId8"/>
    <p:sldId id="257" r:id="rId9"/>
    <p:sldId id="258" r:id="rId10"/>
    <p:sldId id="274" r:id="rId11"/>
    <p:sldId id="260" r:id="rId12"/>
    <p:sldId id="275" r:id="rId13"/>
    <p:sldId id="306" r:id="rId14"/>
    <p:sldId id="311" r:id="rId15"/>
    <p:sldId id="308" r:id="rId16"/>
    <p:sldId id="291" r:id="rId17"/>
    <p:sldId id="296" r:id="rId18"/>
    <p:sldId id="302" r:id="rId19"/>
    <p:sldId id="303" r:id="rId20"/>
    <p:sldId id="304" r:id="rId21"/>
    <p:sldId id="305" r:id="rId22"/>
    <p:sldId id="292" r:id="rId23"/>
    <p:sldId id="309" r:id="rId24"/>
    <p:sldId id="300" r:id="rId25"/>
    <p:sldId id="268" r:id="rId26"/>
    <p:sldId id="27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A84F438-CB19-4140-A8D7-D5D610064091}">
          <p14:sldIdLst>
            <p14:sldId id="290"/>
            <p14:sldId id="257"/>
            <p14:sldId id="258"/>
            <p14:sldId id="274"/>
          </p14:sldIdLst>
        </p14:section>
        <p14:section name="Overview" id="{C47115B7-97F4-458E-8572-2D11AC1CA166}">
          <p14:sldIdLst>
            <p14:sldId id="260"/>
            <p14:sldId id="275"/>
            <p14:sldId id="306"/>
            <p14:sldId id="311"/>
            <p14:sldId id="308"/>
          </p14:sldIdLst>
        </p14:section>
        <p14:section name="Evaluation expectations" id="{680DA0F0-2F00-4DA7-B37C-5542E8530C23}">
          <p14:sldIdLst>
            <p14:sldId id="291"/>
            <p14:sldId id="296"/>
            <p14:sldId id="302"/>
            <p14:sldId id="303"/>
            <p14:sldId id="304"/>
            <p14:sldId id="305"/>
          </p14:sldIdLst>
        </p14:section>
        <p14:section name="Procurement overview" id="{C3238A58-040D-421C-84FA-44C6EEB06797}">
          <p14:sldIdLst>
            <p14:sldId id="292"/>
            <p14:sldId id="309"/>
            <p14:sldId id="300"/>
          </p14:sldIdLst>
        </p14:section>
        <p14:section name="Coffee and Q&amp;A" id="{4BFD2954-1933-41BD-8F8E-802278EB12DA}">
          <p14:sldIdLst>
            <p14:sldId id="268"/>
            <p14:sldId id="272"/>
            <p14:sldId id="273"/>
          </p14:sldIdLst>
        </p14:section>
      </p14:sectionLst>
    </p:ex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1DA"/>
    <a:srgbClr val="E7F1ED"/>
    <a:srgbClr val="676767"/>
    <a:srgbClr val="FBBB10"/>
    <a:srgbClr val="E94D36"/>
    <a:srgbClr val="34D5AE"/>
    <a:srgbClr val="BE2BBB"/>
    <a:srgbClr val="FFFFFF"/>
    <a:srgbClr val="008AAD"/>
    <a:srgbClr val="2E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B7644-D3D2-448C-835B-822FBA81A5D3}" v="3" dt="2020-01-08T13:53:35.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02" autoAdjust="0"/>
    <p:restoredTop sz="86474" autoAdjust="0"/>
  </p:normalViewPr>
  <p:slideViewPr>
    <p:cSldViewPr snapToGrid="0" snapToObjects="1">
      <p:cViewPr varScale="1">
        <p:scale>
          <a:sx n="98" d="100"/>
          <a:sy n="98" d="100"/>
        </p:scale>
        <p:origin x="276" y="96"/>
      </p:cViewPr>
      <p:guideLst>
        <p:guide orient="horz" pos="323"/>
        <p:guide pos="325"/>
        <p:guide orient="horz" pos="3997"/>
        <p:guide pos="7355"/>
        <p:guide pos="3840"/>
        <p:guide orient="horz" pos="935"/>
        <p:guide orient="horz" pos="3770"/>
        <p:guide pos="9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418997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20</a:t>
            </a:fld>
            <a:endParaRPr lang="en-US"/>
          </a:p>
        </p:txBody>
      </p:sp>
    </p:spTree>
    <p:extLst>
      <p:ext uri="{BB962C8B-B14F-4D97-AF65-F5344CB8AC3E}">
        <p14:creationId xmlns:p14="http://schemas.microsoft.com/office/powerpoint/2010/main" val="11479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a:t>
            </a:r>
            <a:r>
              <a:rPr lang="en-US"/>
              <a:t>Be careful to ‘Send to Back’ so that it does not obscure any important information.</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21</a:t>
            </a:fld>
            <a:endParaRPr lang="en-US"/>
          </a:p>
        </p:txBody>
      </p:sp>
    </p:spTree>
    <p:extLst>
      <p:ext uri="{BB962C8B-B14F-4D97-AF65-F5344CB8AC3E}">
        <p14:creationId xmlns:p14="http://schemas.microsoft.com/office/powerpoint/2010/main" val="284108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3850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213360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129452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76844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56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edit the background image, select ‘Format’ from the PowerPoint menu and ‘Slide </a:t>
            </a:r>
            <a:r>
              <a:rPr lang="en-US" dirty="0" err="1"/>
              <a:t>Backgound</a:t>
            </a:r>
            <a:r>
              <a:rPr lang="en-US" dirty="0"/>
              <a:t>’ from the drop-down menu. Within the new list of options that appears on the right of the screen, select the ‘File’ button under ‘Insert picture from’ and select your image from your file browser.</a:t>
            </a:r>
          </a:p>
        </p:txBody>
      </p:sp>
      <p:sp>
        <p:nvSpPr>
          <p:cNvPr id="4" name="Slide Number Placeholder 3"/>
          <p:cNvSpPr>
            <a:spLocks noGrp="1"/>
          </p:cNvSpPr>
          <p:nvPr>
            <p:ph type="sldNum" sz="quarter" idx="5"/>
          </p:nvPr>
        </p:nvSpPr>
        <p:spPr/>
        <p:txBody>
          <a:bodyPr/>
          <a:lstStyle/>
          <a:p>
            <a:fld id="{C0F3BA1D-A00F-DB41-84DA-BE26C4853B35}" type="slidenum">
              <a:rPr lang="en-US" smtClean="0"/>
              <a:t>19</a:t>
            </a:fld>
            <a:endParaRPr lang="en-US"/>
          </a:p>
        </p:txBody>
      </p:sp>
    </p:spTree>
    <p:extLst>
      <p:ext uri="{BB962C8B-B14F-4D97-AF65-F5344CB8AC3E}">
        <p14:creationId xmlns:p14="http://schemas.microsoft.com/office/powerpoint/2010/main" val="281822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8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48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68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EBE4-A967-354E-8400-F868B1FAA8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1F3368-05CC-4F44-A4B6-26319FE7A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905266-156A-AD4C-B66C-872097F8CB97}"/>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0344EAE5-1B84-884A-8449-7804FCA97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B12B5-144D-354E-BF77-1078B05A4D39}"/>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178345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C6F9-2B28-8A4A-838B-38F1A1FB73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9B6CFD-9630-7549-A846-B82528BE6B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57F3F1-6C73-2846-869E-D8B72B595945}"/>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3230A794-092E-124E-80E9-D2707B0E4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1916-9F08-B145-B82B-473A42B5BFEA}"/>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1828621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7BC6-A883-6847-B8D6-FED56B562B7F}"/>
              </a:ext>
            </a:extLst>
          </p:cNvPr>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521BF9-0CA3-7749-81DA-6FDD99DE1FC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CCEE552-78AA-454A-898E-B7A975AA01E2}"/>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5BD61359-BC50-0A43-BB18-05A26F803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91940-2AD7-604C-A672-09AF4D384F24}"/>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80142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F1E7-9CC7-5241-A1E3-404D3BBFB3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FF6F0E-985D-DD49-9E81-FCF5908FCA88}"/>
              </a:ext>
            </a:extLst>
          </p:cNvPr>
          <p:cNvSpPr>
            <a:spLocks noGrp="1"/>
          </p:cNvSpPr>
          <p:nvPr>
            <p:ph sz="half" idx="1"/>
          </p:nvPr>
        </p:nvSpPr>
        <p:spPr>
          <a:xfrm>
            <a:off x="838200" y="1825625"/>
            <a:ext cx="515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4A30C8-4A54-C645-AE12-D4DDB59BE025}"/>
              </a:ext>
            </a:extLst>
          </p:cNvPr>
          <p:cNvSpPr>
            <a:spLocks noGrp="1"/>
          </p:cNvSpPr>
          <p:nvPr>
            <p:ph sz="half" idx="2"/>
          </p:nvPr>
        </p:nvSpPr>
        <p:spPr>
          <a:xfrm>
            <a:off x="6197600" y="1825625"/>
            <a:ext cx="515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B6A1BE-FABB-8D4E-A2F0-95C4228477A9}"/>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6" name="Footer Placeholder 5">
            <a:extLst>
              <a:ext uri="{FF2B5EF4-FFF2-40B4-BE49-F238E27FC236}">
                <a16:creationId xmlns:a16="http://schemas.microsoft.com/office/drawing/2014/main" id="{221E40BA-9A30-E546-873F-03A81CC7A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BEBBA-4400-EE4A-BC37-7E5BC46D1036}"/>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419188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E258-9734-6941-98E0-67508FDAB0B0}"/>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25A392-1239-2C4B-A461-1F41FA17668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9A82C8-3E75-0B4F-9A82-5DCE258889A6}"/>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BE7192-6B7B-374F-8D3F-EAF5AC54048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4EA7CD-4639-674D-9E31-1088CF2E4F72}"/>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5B33BD-D9A9-0040-ACA5-9835622F660B}"/>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8" name="Footer Placeholder 7">
            <a:extLst>
              <a:ext uri="{FF2B5EF4-FFF2-40B4-BE49-F238E27FC236}">
                <a16:creationId xmlns:a16="http://schemas.microsoft.com/office/drawing/2014/main" id="{2F89DCA6-5349-1C45-B805-F441E1A12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F3E7AD-68D6-6143-8023-4F8BB65EA600}"/>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1215703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EC04-2ABB-3B40-8750-C71D3C3E98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040DB3-D654-B040-AAC8-F52E8770EEBB}"/>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4" name="Footer Placeholder 3">
            <a:extLst>
              <a:ext uri="{FF2B5EF4-FFF2-40B4-BE49-F238E27FC236}">
                <a16:creationId xmlns:a16="http://schemas.microsoft.com/office/drawing/2014/main" id="{70C4D577-B7F9-3244-A784-A08885D760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F1540-9ECA-BC40-A921-8A280F7E69A9}"/>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1780152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4D737-D412-A24D-A6C8-A5C69C5AC9F8}"/>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3" name="Footer Placeholder 2">
            <a:extLst>
              <a:ext uri="{FF2B5EF4-FFF2-40B4-BE49-F238E27FC236}">
                <a16:creationId xmlns:a16="http://schemas.microsoft.com/office/drawing/2014/main" id="{4AF5F938-8D22-9D4B-A327-3E68DDCE6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E5580-9D6A-D647-A29B-BBA93CEACC48}"/>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977510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6C0E-AD56-D347-8937-769D4D9CFC2D}"/>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BF4CC7-4D02-C846-B09A-CB6C3149CDC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A44489-0A9C-674D-8351-922E69DD912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C280FF-46B6-2042-AC77-8A567BF41B6D}"/>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6" name="Footer Placeholder 5">
            <a:extLst>
              <a:ext uri="{FF2B5EF4-FFF2-40B4-BE49-F238E27FC236}">
                <a16:creationId xmlns:a16="http://schemas.microsoft.com/office/drawing/2014/main" id="{886C6707-6BFC-B541-B45F-3085CD0D8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46D43-D3F5-FF4F-B7B8-4A683BF67BEC}"/>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347762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F750-43F9-CA4D-BEC9-F3E0CD12624F}"/>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27D3FE-23BB-F64A-B4C5-01C16200BFA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DE4C0E-4F92-3E4B-9AC1-0973A7ADCDA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38508C-3999-2D43-9B3B-620119C1BA4B}"/>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6" name="Footer Placeholder 5">
            <a:extLst>
              <a:ext uri="{FF2B5EF4-FFF2-40B4-BE49-F238E27FC236}">
                <a16:creationId xmlns:a16="http://schemas.microsoft.com/office/drawing/2014/main" id="{4666D0A1-A9D1-3242-A2E4-96053CC2F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DE66-B8C3-3F4C-9114-0523D355FEB5}"/>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3051674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EE84-C1DF-D842-8699-8F9C7A6F54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2D093C-F7E6-CD48-AA02-E9DA03430F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2409B2-26CC-6A42-8E44-4797A1B7D3D4}"/>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F810C41A-87A6-704C-AB91-27CFD04E3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E1A83-7366-8345-A8AB-BD036488734F}"/>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2053193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3DC5C-C5B5-A148-839A-73754372DCC4}"/>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535271-82C7-D748-B1F6-D4D670195F09}"/>
              </a:ext>
            </a:extLst>
          </p:cNvPr>
          <p:cNvSpPr>
            <a:spLocks noGrp="1"/>
          </p:cNvSpPr>
          <p:nvPr>
            <p:ph type="body" orient="vert" idx="1"/>
          </p:nvPr>
        </p:nvSpPr>
        <p:spPr>
          <a:xfrm>
            <a:off x="838201" y="365125"/>
            <a:ext cx="76835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C24AD8-DE66-B843-8BB5-B10689C686F4}"/>
              </a:ext>
            </a:extLst>
          </p:cNvPr>
          <p:cNvSpPr>
            <a:spLocks noGrp="1"/>
          </p:cNvSpPr>
          <p:nvPr>
            <p:ph type="dt" sz="half" idx="10"/>
          </p:nvPr>
        </p:nvSpPr>
        <p:spPr/>
        <p:txBody>
          <a:body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0FDC280A-9BFF-8E42-9398-7E73A4E67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CF482-3E86-3C45-A508-00B3DBF58726}"/>
              </a:ext>
            </a:extLst>
          </p:cNvPr>
          <p:cNvSpPr>
            <a:spLocks noGrp="1"/>
          </p:cNvSpPr>
          <p:nvPr>
            <p:ph type="sldNum" sz="quarter" idx="12"/>
          </p:nvPr>
        </p:nvSpPr>
        <p:spPr/>
        <p:txBody>
          <a:bodyPr/>
          <a:lstStyle/>
          <a:p>
            <a:fld id="{6952D95F-6774-234E-BFE2-2DA5EDB5D8AC}" type="slidenum">
              <a:rPr lang="en-US" smtClean="0"/>
              <a:t>‹#›</a:t>
            </a:fld>
            <a:endParaRPr lang="en-US"/>
          </a:p>
        </p:txBody>
      </p:sp>
    </p:spTree>
    <p:extLst>
      <p:ext uri="{BB962C8B-B14F-4D97-AF65-F5344CB8AC3E}">
        <p14:creationId xmlns:p14="http://schemas.microsoft.com/office/powerpoint/2010/main" val="4047237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641362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06086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1" y="4589465"/>
            <a:ext cx="10515600" cy="1049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54536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42175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9"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1"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74348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643103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43403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565741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129097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810969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35512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45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03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1/8/2020</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4" r:id="rId12"/>
    <p:sldLayoutId id="2147483695" r:id="rId13"/>
    <p:sldLayoutId id="2147483668" r:id="rId14"/>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3D842-0C34-B942-880D-5E8B5B9D30F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5F50B76-778C-4047-B4F9-7A7C60050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EFE28BE-390E-3B4B-B6C3-5D096B7F4EC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62E54-22B2-2B41-8F43-182A0796CDD1}" type="datetimeFigureOut">
              <a:rPr lang="en-US" smtClean="0"/>
              <a:t>1/8/2020</a:t>
            </a:fld>
            <a:endParaRPr lang="en-US"/>
          </a:p>
        </p:txBody>
      </p:sp>
      <p:sp>
        <p:nvSpPr>
          <p:cNvPr id="5" name="Footer Placeholder 4">
            <a:extLst>
              <a:ext uri="{FF2B5EF4-FFF2-40B4-BE49-F238E27FC236}">
                <a16:creationId xmlns:a16="http://schemas.microsoft.com/office/drawing/2014/main" id="{D80460F7-A8AE-854E-8AFF-6FFCCE710F0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3D1CA4-05F9-1149-998D-8520BF326B3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2D95F-6774-234E-BFE2-2DA5EDB5D8AC}" type="slidenum">
              <a:rPr lang="en-US" smtClean="0"/>
              <a:t>‹#›</a:t>
            </a:fld>
            <a:endParaRPr lang="en-US"/>
          </a:p>
        </p:txBody>
      </p:sp>
      <p:pic>
        <p:nvPicPr>
          <p:cNvPr id="7" name="Picture 6">
            <a:extLst>
              <a:ext uri="{FF2B5EF4-FFF2-40B4-BE49-F238E27FC236}">
                <a16:creationId xmlns:a16="http://schemas.microsoft.com/office/drawing/2014/main" id="{953225DE-1399-5A49-AD71-501D0A91CA8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59255" y="6275923"/>
            <a:ext cx="1861576" cy="410755"/>
          </a:xfrm>
          <a:prstGeom prst="rect">
            <a:avLst/>
          </a:prstGeom>
        </p:spPr>
      </p:pic>
    </p:spTree>
    <p:extLst>
      <p:ext uri="{BB962C8B-B14F-4D97-AF65-F5344CB8AC3E}">
        <p14:creationId xmlns:p14="http://schemas.microsoft.com/office/powerpoint/2010/main" val="15963576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a:solidFill>
            <a:srgbClr val="2E2D6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CEF251-E918-784C-8717-1F0B733AA660}" type="datetimeFigureOut">
              <a:rPr lang="en-US" smtClean="0"/>
              <a:t>1/8/2020</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9" y="5871126"/>
            <a:ext cx="1645372" cy="484067"/>
          </a:xfrm>
          <a:prstGeom prst="rect">
            <a:avLst/>
          </a:prstGeom>
        </p:spPr>
      </p:pic>
    </p:spTree>
    <p:extLst>
      <p:ext uri="{BB962C8B-B14F-4D97-AF65-F5344CB8AC3E}">
        <p14:creationId xmlns:p14="http://schemas.microsoft.com/office/powerpoint/2010/main" val="47734467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3" r:id="rId13"/>
  </p:sldLayoutIdLst>
  <p:txStyles>
    <p:titleStyle>
      <a:lvl1pPr algn="l" defTabSz="685800" rtl="0" eaLnBrk="1" latinLnBrk="0" hangingPunct="1">
        <a:lnSpc>
          <a:spcPct val="90000"/>
        </a:lnSpc>
        <a:spcBef>
          <a:spcPct val="0"/>
        </a:spcBef>
        <a:buNone/>
        <a:defRPr sz="3300" b="1" kern="1200">
          <a:solidFill>
            <a:schemeClr val="accent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4"/>
        </a:buClr>
        <a:buFont typeface="Wingdings" pitchFamily="2" charset="2"/>
        <a:buChar char="§"/>
        <a:defRPr sz="2100" kern="1200">
          <a:solidFill>
            <a:srgbClr val="676767"/>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4"/>
        </a:buClr>
        <a:buFont typeface="Wingdings" pitchFamily="2" charset="2"/>
        <a:buChar char="§"/>
        <a:defRPr sz="1500" kern="1200">
          <a:solidFill>
            <a:srgbClr val="676767"/>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350" kern="1200">
          <a:solidFill>
            <a:srgbClr val="676767"/>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4"/>
        </a:buClr>
        <a:buFont typeface="Wingdings" pitchFamily="2" charset="2"/>
        <a:buChar char="§"/>
        <a:defRPr sz="1350" kern="1200">
          <a:solidFill>
            <a:srgbClr val="676767"/>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upplierregistration.cabinetoffice.gov.uk/dps#research"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77E715-4A5D-B346-80F3-86E7124F4455}"/>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D848EF-DFE2-764E-889E-47D960BEC1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0568"/>
          <a:stretch/>
        </p:blipFill>
        <p:spPr>
          <a:xfrm>
            <a:off x="5458690" y="998538"/>
            <a:ext cx="7245927" cy="6858000"/>
          </a:xfrm>
          <a:prstGeom prst="rect">
            <a:avLst/>
          </a:prstGeom>
        </p:spPr>
      </p:pic>
      <p:pic>
        <p:nvPicPr>
          <p:cNvPr id="8" name="Picture 7">
            <a:extLst>
              <a:ext uri="{FF2B5EF4-FFF2-40B4-BE49-F238E27FC236}">
                <a16:creationId xmlns:a16="http://schemas.microsoft.com/office/drawing/2014/main" id="{E293EEDD-F0F1-5A4D-9F42-15A1DEEBDC74}"/>
              </a:ext>
            </a:extLst>
          </p:cNvPr>
          <p:cNvPicPr>
            <a:picLocks noChangeAspect="1"/>
          </p:cNvPicPr>
          <p:nvPr/>
        </p:nvPicPr>
        <p:blipFill>
          <a:blip r:embed="rId6"/>
          <a:stretch>
            <a:fillRect/>
          </a:stretch>
        </p:blipFill>
        <p:spPr>
          <a:xfrm>
            <a:off x="515938" y="512763"/>
            <a:ext cx="3302358" cy="971550"/>
          </a:xfrm>
          <a:prstGeom prst="rect">
            <a:avLst/>
          </a:prstGeom>
        </p:spPr>
      </p:pic>
      <p:pic>
        <p:nvPicPr>
          <p:cNvPr id="5" name="Picture 4">
            <a:extLst>
              <a:ext uri="{FF2B5EF4-FFF2-40B4-BE49-F238E27FC236}">
                <a16:creationId xmlns:a16="http://schemas.microsoft.com/office/drawing/2014/main" id="{359A19D8-E203-9446-92CE-D5045F144BE2}"/>
              </a:ext>
            </a:extLst>
          </p:cNvPr>
          <p:cNvPicPr>
            <a:picLocks noChangeAspect="1"/>
          </p:cNvPicPr>
          <p:nvPr/>
        </p:nvPicPr>
        <p:blipFill>
          <a:blip r:embed="rId7"/>
          <a:stretch>
            <a:fillRect/>
          </a:stretch>
        </p:blipFill>
        <p:spPr>
          <a:xfrm>
            <a:off x="1487488" y="2940050"/>
            <a:ext cx="6489700" cy="977900"/>
          </a:xfrm>
          <a:prstGeom prst="rect">
            <a:avLst/>
          </a:prstGeom>
        </p:spPr>
      </p:pic>
    </p:spTree>
    <p:extLst>
      <p:ext uri="{BB962C8B-B14F-4D97-AF65-F5344CB8AC3E}">
        <p14:creationId xmlns:p14="http://schemas.microsoft.com/office/powerpoint/2010/main" val="404823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Evaluation Expectations</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385498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724096"/>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UKRI is committed to rigorous evaluation of all our key programmes, including the FIC. UKRI would like to commission an independent evaluation of our investment in the FIC wave 1 and 2 portfolio.</a:t>
            </a:r>
          </a:p>
          <a:p>
            <a:pPr marL="342900" indent="-342900" fontAlgn="base">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aim of the evaluation is to inform ongoing and future improvements of the fund to maximise the value of public funding (in particular, the possibility of future growth of the FIC) and demonstrate what the fund delivered for taxpayers and help UKRI build the evidence base on ‘what works’ in internationally collaborative Research and Innovation (R&amp;I)</a:t>
            </a:r>
          </a:p>
          <a:p>
            <a:pPr marL="342900" indent="-342900" fontAlgn="base">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evaluation will be at the fund level.</a:t>
            </a: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250760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Expectations</a:t>
            </a:r>
          </a:p>
        </p:txBody>
      </p:sp>
      <p:graphicFrame>
        <p:nvGraphicFramePr>
          <p:cNvPr id="5" name="Table 4">
            <a:extLst>
              <a:ext uri="{FF2B5EF4-FFF2-40B4-BE49-F238E27FC236}">
                <a16:creationId xmlns:a16="http://schemas.microsoft.com/office/drawing/2014/main" id="{5F8DF1FC-337B-497C-9BB1-592801999427}"/>
              </a:ext>
            </a:extLst>
          </p:cNvPr>
          <p:cNvGraphicFramePr>
            <a:graphicFrameLocks noGrp="1"/>
          </p:cNvGraphicFramePr>
          <p:nvPr>
            <p:extLst>
              <p:ext uri="{D42A27DB-BD31-4B8C-83A1-F6EECF244321}">
                <p14:modId xmlns:p14="http://schemas.microsoft.com/office/powerpoint/2010/main" val="579205620"/>
              </p:ext>
            </p:extLst>
          </p:nvPr>
        </p:nvGraphicFramePr>
        <p:xfrm>
          <a:off x="366132" y="1445023"/>
          <a:ext cx="11459736" cy="3789680"/>
        </p:xfrm>
        <a:graphic>
          <a:graphicData uri="http://schemas.openxmlformats.org/drawingml/2006/table">
            <a:tbl>
              <a:tblPr firstRow="1" bandRow="1">
                <a:tableStyleId>{5C22544A-7EE6-4342-B048-85BDC9FD1C3A}</a:tableStyleId>
              </a:tblPr>
              <a:tblGrid>
                <a:gridCol w="622696">
                  <a:extLst>
                    <a:ext uri="{9D8B030D-6E8A-4147-A177-3AD203B41FA5}">
                      <a16:colId xmlns:a16="http://schemas.microsoft.com/office/drawing/2014/main" val="4048547619"/>
                    </a:ext>
                  </a:extLst>
                </a:gridCol>
                <a:gridCol w="5390707">
                  <a:extLst>
                    <a:ext uri="{9D8B030D-6E8A-4147-A177-3AD203B41FA5}">
                      <a16:colId xmlns:a16="http://schemas.microsoft.com/office/drawing/2014/main" val="3308300771"/>
                    </a:ext>
                  </a:extLst>
                </a:gridCol>
                <a:gridCol w="5446333">
                  <a:extLst>
                    <a:ext uri="{9D8B030D-6E8A-4147-A177-3AD203B41FA5}">
                      <a16:colId xmlns:a16="http://schemas.microsoft.com/office/drawing/2014/main" val="3003395332"/>
                    </a:ext>
                  </a:extLst>
                </a:gridCol>
              </a:tblGrid>
              <a:tr h="370840">
                <a:tc gridSpan="2">
                  <a:txBody>
                    <a:bodyPr/>
                    <a:lstStyle/>
                    <a:p>
                      <a:pPr algn="ctr"/>
                      <a:r>
                        <a:rPr lang="en-GB" sz="1600" dirty="0"/>
                        <a:t>Phase</a:t>
                      </a:r>
                    </a:p>
                  </a:txBody>
                  <a:tcPr/>
                </a:tc>
                <a:tc hMerge="1">
                  <a:txBody>
                    <a:bodyPr/>
                    <a:lstStyle/>
                    <a:p>
                      <a:endParaRPr lang="en-GB" sz="1600" dirty="0"/>
                    </a:p>
                  </a:txBody>
                  <a:tcPr/>
                </a:tc>
                <a:tc>
                  <a:txBody>
                    <a:bodyPr/>
                    <a:lstStyle/>
                    <a:p>
                      <a:r>
                        <a:rPr lang="en-GB" sz="1600"/>
                        <a:t>Dates</a:t>
                      </a:r>
                      <a:endParaRPr lang="en-GB" sz="1600" dirty="0"/>
                    </a:p>
                  </a:txBody>
                  <a:tcPr/>
                </a:tc>
                <a:extLst>
                  <a:ext uri="{0D108BD9-81ED-4DB2-BD59-A6C34878D82A}">
                    <a16:rowId xmlns:a16="http://schemas.microsoft.com/office/drawing/2014/main" val="3216246980"/>
                  </a:ext>
                </a:extLst>
              </a:tr>
              <a:tr h="370840">
                <a:tc rowSpan="2">
                  <a:txBody>
                    <a:bodyPr/>
                    <a:lstStyle/>
                    <a:p>
                      <a:pPr algn="ctr"/>
                      <a:r>
                        <a:rPr lang="en-GB" sz="1600" dirty="0"/>
                        <a:t>1</a:t>
                      </a:r>
                    </a:p>
                  </a:txBody>
                  <a:tcPr>
                    <a:solidFill>
                      <a:srgbClr val="E7F1ED"/>
                    </a:solidFill>
                  </a:tcPr>
                </a:tc>
                <a:tc>
                  <a:txBody>
                    <a:bodyPr/>
                    <a:lstStyle/>
                    <a:p>
                      <a:r>
                        <a:rPr lang="en-GB" sz="1600" dirty="0"/>
                        <a:t>Planning Phase</a:t>
                      </a:r>
                    </a:p>
                  </a:txBody>
                  <a:tcPr>
                    <a:solidFill>
                      <a:srgbClr val="E7F1ED"/>
                    </a:solidFill>
                  </a:tcPr>
                </a:tc>
                <a:tc>
                  <a:txBody>
                    <a:bodyPr/>
                    <a:lstStyle/>
                    <a:p>
                      <a:r>
                        <a:rPr lang="en-GB" sz="1600" dirty="0"/>
                        <a:t>April 20 – Aug 20</a:t>
                      </a:r>
                    </a:p>
                  </a:txBody>
                  <a:tcPr>
                    <a:solidFill>
                      <a:srgbClr val="E7F1ED"/>
                    </a:solidFill>
                  </a:tcPr>
                </a:tc>
                <a:extLst>
                  <a:ext uri="{0D108BD9-81ED-4DB2-BD59-A6C34878D82A}">
                    <a16:rowId xmlns:a16="http://schemas.microsoft.com/office/drawing/2014/main" val="3546317536"/>
                  </a:ext>
                </a:extLst>
              </a:tr>
              <a:tr h="370840">
                <a:tc vMerge="1">
                  <a:txBody>
                    <a:bodyPr/>
                    <a:lstStyle/>
                    <a:p>
                      <a:pPr algn="ctr"/>
                      <a:endParaRPr lang="en-GB" sz="1600" i="1"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t>Break clause in the contract to review the deliverables for UKRI and to make a decision on the continuation of contract</a:t>
                      </a:r>
                    </a:p>
                  </a:txBody>
                  <a:tcPr>
                    <a:solidFill>
                      <a:srgbClr val="E7F1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i="1" dirty="0"/>
                    </a:p>
                  </a:txBody>
                  <a:tcPr/>
                </a:tc>
                <a:extLst>
                  <a:ext uri="{0D108BD9-81ED-4DB2-BD59-A6C34878D82A}">
                    <a16:rowId xmlns:a16="http://schemas.microsoft.com/office/drawing/2014/main" val="1935211687"/>
                  </a:ext>
                </a:extLst>
              </a:tr>
              <a:tr h="370840">
                <a:tc>
                  <a:txBody>
                    <a:bodyPr/>
                    <a:lstStyle/>
                    <a:p>
                      <a:pPr algn="ctr"/>
                      <a:r>
                        <a:rPr lang="en-GB" sz="1600" dirty="0"/>
                        <a:t>2</a:t>
                      </a:r>
                    </a:p>
                  </a:txBody>
                  <a:tcPr/>
                </a:tc>
                <a:tc>
                  <a:txBody>
                    <a:bodyPr/>
                    <a:lstStyle/>
                    <a:p>
                      <a:r>
                        <a:rPr lang="en-GB" sz="1600"/>
                        <a:t>Baseline measurement</a:t>
                      </a:r>
                      <a:endParaRPr lang="en-GB" sz="1600" dirty="0"/>
                    </a:p>
                  </a:txBody>
                  <a:tcPr/>
                </a:tc>
                <a:tc>
                  <a:txBody>
                    <a:bodyPr/>
                    <a:lstStyle/>
                    <a:p>
                      <a:r>
                        <a:rPr lang="en-GB" sz="1600"/>
                        <a:t>Sept 20 – Feb 21</a:t>
                      </a:r>
                      <a:endParaRPr lang="en-GB" sz="1600" dirty="0"/>
                    </a:p>
                  </a:txBody>
                  <a:tcPr/>
                </a:tc>
                <a:extLst>
                  <a:ext uri="{0D108BD9-81ED-4DB2-BD59-A6C34878D82A}">
                    <a16:rowId xmlns:a16="http://schemas.microsoft.com/office/drawing/2014/main" val="3722815021"/>
                  </a:ext>
                </a:extLst>
              </a:tr>
              <a:tr h="370840">
                <a:tc rowSpan="2">
                  <a:txBody>
                    <a:bodyPr/>
                    <a:lstStyle/>
                    <a:p>
                      <a:pPr algn="ctr"/>
                      <a:r>
                        <a:rPr lang="en-GB" sz="1600" dirty="0"/>
                        <a:t>3.1</a:t>
                      </a:r>
                    </a:p>
                  </a:txBody>
                  <a:tcPr>
                    <a:solidFill>
                      <a:srgbClr val="E7F1ED"/>
                    </a:solidFill>
                  </a:tcPr>
                </a:tc>
                <a:tc>
                  <a:txBody>
                    <a:bodyPr/>
                    <a:lstStyle/>
                    <a:p>
                      <a:r>
                        <a:rPr lang="en-GB" sz="1600" dirty="0"/>
                        <a:t>Interim process evaluation</a:t>
                      </a:r>
                    </a:p>
                  </a:txBody>
                  <a:tcPr>
                    <a:solidFill>
                      <a:srgbClr val="E7F1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Sept 20 – Feb 21</a:t>
                      </a:r>
                    </a:p>
                  </a:txBody>
                  <a:tcPr>
                    <a:solidFill>
                      <a:srgbClr val="E7F1ED"/>
                    </a:solidFill>
                  </a:tcPr>
                </a:tc>
                <a:extLst>
                  <a:ext uri="{0D108BD9-81ED-4DB2-BD59-A6C34878D82A}">
                    <a16:rowId xmlns:a16="http://schemas.microsoft.com/office/drawing/2014/main" val="2322624647"/>
                  </a:ext>
                </a:extLst>
              </a:tr>
              <a:tr h="370840">
                <a:tc vMerge="1">
                  <a:txBody>
                    <a:bodyPr/>
                    <a:lstStyle/>
                    <a:p>
                      <a:pPr algn="ctr"/>
                      <a:endParaRPr lang="en-GB" sz="1600" i="1"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t>Break clause in the contract to review the deliverables for UKRI and to make a decision on the continuation of contract</a:t>
                      </a:r>
                    </a:p>
                  </a:txBody>
                  <a:tcPr>
                    <a:solidFill>
                      <a:srgbClr val="E7F1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i="1" dirty="0"/>
                    </a:p>
                  </a:txBody>
                  <a:tcPr/>
                </a:tc>
                <a:extLst>
                  <a:ext uri="{0D108BD9-81ED-4DB2-BD59-A6C34878D82A}">
                    <a16:rowId xmlns:a16="http://schemas.microsoft.com/office/drawing/2014/main" val="4156008211"/>
                  </a:ext>
                </a:extLst>
              </a:tr>
              <a:tr h="370840">
                <a:tc>
                  <a:txBody>
                    <a:bodyPr/>
                    <a:lstStyle/>
                    <a:p>
                      <a:pPr algn="ctr"/>
                      <a:r>
                        <a:rPr lang="en-GB" sz="1600" dirty="0"/>
                        <a:t>3.2</a:t>
                      </a:r>
                    </a:p>
                  </a:txBody>
                  <a:tcPr>
                    <a:solidFill>
                      <a:srgbClr val="CBE1DA"/>
                    </a:solidFill>
                  </a:tcPr>
                </a:tc>
                <a:tc>
                  <a:txBody>
                    <a:bodyPr/>
                    <a:lstStyle/>
                    <a:p>
                      <a:r>
                        <a:rPr lang="en-GB" sz="1600" dirty="0"/>
                        <a:t>Interim impact and economic evaluation</a:t>
                      </a:r>
                    </a:p>
                  </a:txBody>
                  <a:tcPr>
                    <a:solidFill>
                      <a:srgbClr val="CBE1DA"/>
                    </a:solidFill>
                  </a:tcPr>
                </a:tc>
                <a:tc>
                  <a:txBody>
                    <a:bodyPr/>
                    <a:lstStyle/>
                    <a:p>
                      <a:r>
                        <a:rPr lang="en-GB" sz="1600" dirty="0"/>
                        <a:t>Mar 21 – Sept 22</a:t>
                      </a:r>
                    </a:p>
                  </a:txBody>
                  <a:tcPr>
                    <a:solidFill>
                      <a:srgbClr val="CBE1DA"/>
                    </a:solidFill>
                  </a:tcPr>
                </a:tc>
                <a:extLst>
                  <a:ext uri="{0D108BD9-81ED-4DB2-BD59-A6C34878D82A}">
                    <a16:rowId xmlns:a16="http://schemas.microsoft.com/office/drawing/2014/main" val="4156824301"/>
                  </a:ext>
                </a:extLst>
              </a:tr>
              <a:tr h="370840">
                <a:tc>
                  <a:txBody>
                    <a:bodyPr/>
                    <a:lstStyle/>
                    <a:p>
                      <a:pPr algn="ctr"/>
                      <a:r>
                        <a:rPr lang="en-GB" sz="1600" dirty="0"/>
                        <a:t>3.3</a:t>
                      </a:r>
                    </a:p>
                  </a:txBody>
                  <a:tcPr>
                    <a:solidFill>
                      <a:srgbClr val="E7F1ED"/>
                    </a:solidFill>
                  </a:tcPr>
                </a:tc>
                <a:tc>
                  <a:txBody>
                    <a:bodyPr/>
                    <a:lstStyle/>
                    <a:p>
                      <a:r>
                        <a:rPr lang="en-GB" sz="1600" dirty="0"/>
                        <a:t>Final evaluation</a:t>
                      </a:r>
                    </a:p>
                  </a:txBody>
                  <a:tcPr>
                    <a:solidFill>
                      <a:srgbClr val="E7F1ED"/>
                    </a:solidFill>
                  </a:tcPr>
                </a:tc>
                <a:tc>
                  <a:txBody>
                    <a:bodyPr/>
                    <a:lstStyle/>
                    <a:p>
                      <a:r>
                        <a:rPr lang="en-GB" sz="1600" dirty="0"/>
                        <a:t>Oct 22 – </a:t>
                      </a:r>
                      <a:r>
                        <a:rPr lang="en-GB" sz="1600"/>
                        <a:t>Dec 24</a:t>
                      </a:r>
                      <a:endParaRPr lang="en-GB" sz="1600" dirty="0"/>
                    </a:p>
                  </a:txBody>
                  <a:tcPr>
                    <a:solidFill>
                      <a:srgbClr val="E7F1ED"/>
                    </a:solidFill>
                  </a:tcPr>
                </a:tc>
                <a:extLst>
                  <a:ext uri="{0D108BD9-81ED-4DB2-BD59-A6C34878D82A}">
                    <a16:rowId xmlns:a16="http://schemas.microsoft.com/office/drawing/2014/main" val="1193527076"/>
                  </a:ext>
                </a:extLst>
              </a:tr>
              <a:tr h="370840">
                <a:tc>
                  <a:txBody>
                    <a:bodyPr/>
                    <a:lstStyle/>
                    <a:p>
                      <a:pPr algn="ctr"/>
                      <a:r>
                        <a:rPr lang="en-GB" sz="1600" dirty="0"/>
                        <a:t>(4)</a:t>
                      </a:r>
                    </a:p>
                  </a:txBody>
                  <a:tcPr>
                    <a:solidFill>
                      <a:srgbClr val="CBE1DA"/>
                    </a:solidFill>
                  </a:tcPr>
                </a:tc>
                <a:tc>
                  <a:txBody>
                    <a:bodyPr/>
                    <a:lstStyle/>
                    <a:p>
                      <a:r>
                        <a:rPr lang="en-GB" sz="1600" dirty="0"/>
                        <a:t>Evaluation post FIC</a:t>
                      </a:r>
                    </a:p>
                  </a:txBody>
                  <a:tcPr>
                    <a:solidFill>
                      <a:srgbClr val="CBE1DA"/>
                    </a:solidFill>
                  </a:tcPr>
                </a:tc>
                <a:tc>
                  <a:txBody>
                    <a:bodyPr/>
                    <a:lstStyle/>
                    <a:p>
                      <a:r>
                        <a:rPr lang="en-GB" sz="1600" dirty="0"/>
                        <a:t>ITT does not include Phase 4 of the evaluation, proposals must clearly set out how a delivery of a longer-term continuation of the evaluation could be conducted</a:t>
                      </a:r>
                    </a:p>
                  </a:txBody>
                  <a:tcPr>
                    <a:solidFill>
                      <a:srgbClr val="CBE1DA"/>
                    </a:solidFill>
                  </a:tcPr>
                </a:tc>
                <a:extLst>
                  <a:ext uri="{0D108BD9-81ED-4DB2-BD59-A6C34878D82A}">
                    <a16:rowId xmlns:a16="http://schemas.microsoft.com/office/drawing/2014/main" val="4059080417"/>
                  </a:ext>
                </a:extLst>
              </a:tr>
            </a:tbl>
          </a:graphicData>
        </a:graphic>
      </p:graphicFrame>
    </p:spTree>
    <p:extLst>
      <p:ext uri="{BB962C8B-B14F-4D97-AF65-F5344CB8AC3E}">
        <p14:creationId xmlns:p14="http://schemas.microsoft.com/office/powerpoint/2010/main" val="246639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425233"/>
          </a:xfrm>
          <a:prstGeom prst="rect">
            <a:avLst/>
          </a:prstGeom>
        </p:spPr>
        <p:txBody>
          <a:bodyPr wrap="square">
            <a:spAutoFit/>
          </a:bodyPr>
          <a:lstStyle/>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planning phase will ensure that there is a solid foundation for the FIC evaluation</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Key components include:</a:t>
            </a:r>
          </a:p>
          <a:p>
            <a:pPr marL="800100" lvl="1"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Evaluation framework</a:t>
            </a:r>
          </a:p>
          <a:p>
            <a:pPr marL="800100" lvl="1"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Review of evaluation questions and indicators</a:t>
            </a:r>
          </a:p>
          <a:p>
            <a:pPr marL="800100" lvl="1"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FIC logic model refinement</a:t>
            </a:r>
          </a:p>
          <a:p>
            <a:pPr marL="800100" lvl="1"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Scoping and feasibility considerations</a:t>
            </a:r>
          </a:p>
          <a:p>
            <a:pPr marL="342900" indent="-342900" fontAlgn="base">
              <a:lnSpc>
                <a:spcPct val="114000"/>
              </a:lnSpc>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1 – Planning Phase</a:t>
            </a:r>
          </a:p>
        </p:txBody>
      </p:sp>
    </p:spTree>
    <p:extLst>
      <p:ext uri="{BB962C8B-B14F-4D97-AF65-F5344CB8AC3E}">
        <p14:creationId xmlns:p14="http://schemas.microsoft.com/office/powerpoint/2010/main" val="258117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846246"/>
          </a:xfrm>
          <a:prstGeom prst="rect">
            <a:avLst/>
          </a:prstGeom>
        </p:spPr>
        <p:txBody>
          <a:bodyPr wrap="square">
            <a:spAutoFit/>
          </a:bodyPr>
          <a:lstStyle/>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purpose of establishing a baseline is to provide a clearly defined starting point which can be used as a counterfactual scenario for the impacts of FIC (in which the research or innovation activity did not take place)</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baseline will consist of multiple sources of data, it will not be possible to rely solely on programme administrative data to construct a baseline.</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Need to consider what additional data is required and how it will be collected</a:t>
            </a:r>
          </a:p>
          <a:p>
            <a:pPr marL="342900" indent="-342900" fontAlgn="base">
              <a:lnSpc>
                <a:spcPct val="114000"/>
              </a:lnSpc>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2 – Baseline Measurement</a:t>
            </a:r>
          </a:p>
        </p:txBody>
      </p:sp>
    </p:spTree>
    <p:extLst>
      <p:ext uri="{BB962C8B-B14F-4D97-AF65-F5344CB8AC3E}">
        <p14:creationId xmlns:p14="http://schemas.microsoft.com/office/powerpoint/2010/main" val="257083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284234"/>
            <a:ext cx="10719460" cy="4231928"/>
          </a:xfrm>
          <a:prstGeom prst="rect">
            <a:avLst/>
          </a:prstGeom>
        </p:spPr>
        <p:txBody>
          <a:bodyPr wrap="square">
            <a:spAutoFit/>
          </a:bodyPr>
          <a:lstStyle/>
          <a:p>
            <a:pPr fontAlgn="base">
              <a:spcAft>
                <a:spcPts val="1000"/>
              </a:spcAft>
            </a:pPr>
            <a:r>
              <a:rPr lang="en-GB" sz="2800" b="1" spc="-100" dirty="0">
                <a:solidFill>
                  <a:srgbClr val="2E2D62"/>
                </a:solidFill>
                <a:latin typeface="Arial" panose="020B0604020202020204" pitchFamily="34" charset="0"/>
                <a:cs typeface="Arial" panose="020B0604020202020204" pitchFamily="34" charset="0"/>
              </a:rPr>
              <a:t>Process</a:t>
            </a: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 understand how FIC was delivered (the associated processes, the activities involved in its implementation and the pathways by which FIC was delivered) and why the policy was delivered in the ways it was with recommendations for ongoing and future improvements.</a:t>
            </a:r>
          </a:p>
          <a:p>
            <a:pPr fontAlgn="base">
              <a:spcAft>
                <a:spcPts val="1000"/>
              </a:spcAft>
            </a:pPr>
            <a:r>
              <a:rPr lang="en-GB" sz="2800" b="1" spc="-100" dirty="0">
                <a:solidFill>
                  <a:srgbClr val="2E2D62"/>
                </a:solidFill>
                <a:latin typeface="Arial" panose="020B0604020202020204" pitchFamily="34" charset="0"/>
                <a:cs typeface="Arial" panose="020B0604020202020204" pitchFamily="34" charset="0"/>
              </a:rPr>
              <a:t>Impact</a:t>
            </a: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 understand what difference FIC is making over and beyond other existing UKRI international programmes and why.</a:t>
            </a:r>
          </a:p>
          <a:p>
            <a:pPr fontAlgn="base">
              <a:spcAft>
                <a:spcPts val="1000"/>
              </a:spcAft>
            </a:pPr>
            <a:r>
              <a:rPr lang="en-GB" sz="2800" b="1" spc="-100" dirty="0">
                <a:solidFill>
                  <a:srgbClr val="2E2D62"/>
                </a:solidFill>
                <a:latin typeface="Arial" panose="020B0604020202020204" pitchFamily="34" charset="0"/>
                <a:cs typeface="Arial" panose="020B0604020202020204" pitchFamily="34" charset="0"/>
              </a:rPr>
              <a:t>Economic</a:t>
            </a: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It is acknowledged that it will be difficult to derive a robust assessment of value for money based on an estimate of the value of impacts. Nonetheless, we are keen to understand if the benefits of FIC justify the costs and how the costs and benefits were generated. </a:t>
            </a: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3 – Evaluation</a:t>
            </a:r>
          </a:p>
        </p:txBody>
      </p:sp>
    </p:spTree>
    <p:extLst>
      <p:ext uri="{BB962C8B-B14F-4D97-AF65-F5344CB8AC3E}">
        <p14:creationId xmlns:p14="http://schemas.microsoft.com/office/powerpoint/2010/main" val="68530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Procurement Overview</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388238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Timescales</a:t>
            </a:r>
          </a:p>
        </p:txBody>
      </p:sp>
      <p:graphicFrame>
        <p:nvGraphicFramePr>
          <p:cNvPr id="5" name="Table 5">
            <a:extLst>
              <a:ext uri="{FF2B5EF4-FFF2-40B4-BE49-F238E27FC236}">
                <a16:creationId xmlns:a16="http://schemas.microsoft.com/office/drawing/2014/main" id="{FFD25295-23B0-4FC2-BCBD-83B02F269E34}"/>
              </a:ext>
            </a:extLst>
          </p:cNvPr>
          <p:cNvGraphicFramePr>
            <a:graphicFrameLocks/>
          </p:cNvGraphicFramePr>
          <p:nvPr>
            <p:extLst>
              <p:ext uri="{D42A27DB-BD31-4B8C-83A1-F6EECF244321}">
                <p14:modId xmlns:p14="http://schemas.microsoft.com/office/powerpoint/2010/main" val="3527984155"/>
              </p:ext>
            </p:extLst>
          </p:nvPr>
        </p:nvGraphicFramePr>
        <p:xfrm>
          <a:off x="6649782" y="1568716"/>
          <a:ext cx="2460843" cy="1934351"/>
        </p:xfrm>
        <a:graphic>
          <a:graphicData uri="http://schemas.openxmlformats.org/drawingml/2006/table">
            <a:tbl>
              <a:tblPr firstRow="1" bandRow="1">
                <a:tableStyleId>{125E5076-3810-47DD-B79F-674D7AD40C01}</a:tableStyleId>
              </a:tblPr>
              <a:tblGrid>
                <a:gridCol w="351549">
                  <a:extLst>
                    <a:ext uri="{9D8B030D-6E8A-4147-A177-3AD203B41FA5}">
                      <a16:colId xmlns:a16="http://schemas.microsoft.com/office/drawing/2014/main" val="3068086064"/>
                    </a:ext>
                  </a:extLst>
                </a:gridCol>
                <a:gridCol w="351549">
                  <a:extLst>
                    <a:ext uri="{9D8B030D-6E8A-4147-A177-3AD203B41FA5}">
                      <a16:colId xmlns:a16="http://schemas.microsoft.com/office/drawing/2014/main" val="2899639173"/>
                    </a:ext>
                  </a:extLst>
                </a:gridCol>
                <a:gridCol w="351549">
                  <a:extLst>
                    <a:ext uri="{9D8B030D-6E8A-4147-A177-3AD203B41FA5}">
                      <a16:colId xmlns:a16="http://schemas.microsoft.com/office/drawing/2014/main" val="388547102"/>
                    </a:ext>
                  </a:extLst>
                </a:gridCol>
                <a:gridCol w="351549">
                  <a:extLst>
                    <a:ext uri="{9D8B030D-6E8A-4147-A177-3AD203B41FA5}">
                      <a16:colId xmlns:a16="http://schemas.microsoft.com/office/drawing/2014/main" val="3864847048"/>
                    </a:ext>
                  </a:extLst>
                </a:gridCol>
                <a:gridCol w="351549">
                  <a:extLst>
                    <a:ext uri="{9D8B030D-6E8A-4147-A177-3AD203B41FA5}">
                      <a16:colId xmlns:a16="http://schemas.microsoft.com/office/drawing/2014/main" val="3695639920"/>
                    </a:ext>
                  </a:extLst>
                </a:gridCol>
                <a:gridCol w="351549">
                  <a:extLst>
                    <a:ext uri="{9D8B030D-6E8A-4147-A177-3AD203B41FA5}">
                      <a16:colId xmlns:a16="http://schemas.microsoft.com/office/drawing/2014/main" val="2034870770"/>
                    </a:ext>
                  </a:extLst>
                </a:gridCol>
                <a:gridCol w="351549">
                  <a:extLst>
                    <a:ext uri="{9D8B030D-6E8A-4147-A177-3AD203B41FA5}">
                      <a16:colId xmlns:a16="http://schemas.microsoft.com/office/drawing/2014/main" val="1843645337"/>
                    </a:ext>
                  </a:extLst>
                </a:gridCol>
              </a:tblGrid>
              <a:tr h="288431">
                <a:tc>
                  <a:txBody>
                    <a:bodyPr/>
                    <a:lstStyle/>
                    <a:p>
                      <a:pPr algn="ctr"/>
                      <a:r>
                        <a:rPr lang="en-US" sz="1200" b="1" dirty="0"/>
                        <a:t>M</a:t>
                      </a:r>
                      <a:endParaRPr lang="en-US" sz="1200" b="1" dirty="0">
                        <a:solidFill>
                          <a:schemeClr val="bg1"/>
                        </a:solidFill>
                      </a:endParaRPr>
                    </a:p>
                  </a:txBody>
                  <a:tcPr anchor="b">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b">
                    <a:solidFill>
                      <a:schemeClr val="dk1">
                        <a:alpha val="85000"/>
                      </a:schemeClr>
                    </a:solidFill>
                  </a:tcPr>
                </a:tc>
                <a:tc>
                  <a:txBody>
                    <a:bodyPr/>
                    <a:lstStyle/>
                    <a:p>
                      <a:pPr algn="ctr"/>
                      <a:r>
                        <a:rPr lang="en-US" sz="1200" b="1" dirty="0"/>
                        <a:t>W</a:t>
                      </a:r>
                      <a:endParaRPr lang="en-US" sz="1200" b="1" dirty="0">
                        <a:solidFill>
                          <a:schemeClr val="bg1"/>
                        </a:solidFill>
                      </a:endParaRPr>
                    </a:p>
                  </a:txBody>
                  <a:tcPr anchor="b">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b">
                    <a:solidFill>
                      <a:schemeClr val="dk1">
                        <a:alpha val="85000"/>
                      </a:schemeClr>
                    </a:solidFill>
                  </a:tcPr>
                </a:tc>
                <a:tc>
                  <a:txBody>
                    <a:bodyPr/>
                    <a:lstStyle/>
                    <a:p>
                      <a:pPr algn="ctr"/>
                      <a:r>
                        <a:rPr lang="en-US" sz="1200" b="1" dirty="0"/>
                        <a:t>F</a:t>
                      </a:r>
                      <a:endParaRPr lang="en-US" sz="1200" b="1" dirty="0">
                        <a:solidFill>
                          <a:schemeClr val="bg1"/>
                        </a:solidFill>
                      </a:endParaRPr>
                    </a:p>
                  </a:txBody>
                  <a:tcPr anchor="b">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b">
                    <a:solidFill>
                      <a:schemeClr val="dk1">
                        <a:alpha val="85000"/>
                      </a:schemeClr>
                    </a:solidFill>
                  </a:tcPr>
                </a:tc>
                <a:tc>
                  <a:txBody>
                    <a:bodyPr/>
                    <a:lstStyle/>
                    <a:p>
                      <a:pPr algn="ctr"/>
                      <a:r>
                        <a:rPr lang="en-US" sz="1200" b="1" dirty="0">
                          <a:solidFill>
                            <a:schemeClr val="bg1"/>
                          </a:solidFill>
                        </a:rPr>
                        <a:t>S</a:t>
                      </a:r>
                    </a:p>
                  </a:txBody>
                  <a:tcPr anchor="b">
                    <a:solidFill>
                      <a:schemeClr val="dk1">
                        <a:alpha val="85000"/>
                      </a:schemeClr>
                    </a:solidFill>
                  </a:tcPr>
                </a:tc>
                <a:extLst>
                  <a:ext uri="{0D108BD9-81ED-4DB2-BD59-A6C34878D82A}">
                    <a16:rowId xmlns:a16="http://schemas.microsoft.com/office/drawing/2014/main" val="2091591763"/>
                  </a:ext>
                </a:extLst>
              </a:tr>
              <a:tr h="229476">
                <a:tc>
                  <a:txBody>
                    <a:bodyPr/>
                    <a:lstStyle/>
                    <a:p>
                      <a:pPr algn="ctr"/>
                      <a:endParaRPr lang="en-US" b="1" i="1" baseline="8000" dirty="0">
                        <a:solidFill>
                          <a:schemeClr val="tx1"/>
                        </a:solidFill>
                      </a:endParaRPr>
                    </a:p>
                  </a:txBody>
                  <a:tcPr anchor="b">
                    <a:solidFill>
                      <a:schemeClr val="accent1">
                        <a:shade val="60000"/>
                        <a:alpha val="85000"/>
                      </a:schemeClr>
                    </a:solidFill>
                  </a:tcPr>
                </a:tc>
                <a:tc>
                  <a:txBody>
                    <a:bodyPr/>
                    <a:lstStyle/>
                    <a:p>
                      <a:pPr algn="ct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a:t>2</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3</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4</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5</a:t>
                      </a:r>
                      <a:endParaRPr lang="en-US" b="1" i="1" baseline="8000" dirty="0">
                        <a:solidFill>
                          <a:schemeClr val="tx1"/>
                        </a:solidFill>
                      </a:endParaRPr>
                    </a:p>
                  </a:txBody>
                  <a:tcPr anchor="b">
                    <a:solidFill>
                      <a:schemeClr val="accent1">
                        <a:shade val="60000"/>
                        <a:alpha val="85000"/>
                      </a:schemeClr>
                    </a:solidFill>
                  </a:tcPr>
                </a:tc>
                <a:extLst>
                  <a:ext uri="{0D108BD9-81ED-4DB2-BD59-A6C34878D82A}">
                    <a16:rowId xmlns:a16="http://schemas.microsoft.com/office/drawing/2014/main" val="3977525503"/>
                  </a:ext>
                </a:extLst>
              </a:tr>
              <a:tr h="229476">
                <a:tc>
                  <a:txBody>
                    <a:bodyPr/>
                    <a:lstStyle/>
                    <a:p>
                      <a:pPr algn="ctr"/>
                      <a:r>
                        <a:rPr lang="en-US" b="1" baseline="8000" dirty="0"/>
                        <a:t>6</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7</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8</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9</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10</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11</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12</a:t>
                      </a:r>
                      <a:endParaRPr lang="en-US" b="1" i="1" baseline="8000" dirty="0">
                        <a:solidFill>
                          <a:schemeClr val="tx1"/>
                        </a:solidFill>
                      </a:endParaRPr>
                    </a:p>
                  </a:txBody>
                  <a:tcPr anchor="b">
                    <a:solidFill>
                      <a:schemeClr val="accent1">
                        <a:alpha val="85000"/>
                      </a:schemeClr>
                    </a:solidFill>
                  </a:tcPr>
                </a:tc>
                <a:extLst>
                  <a:ext uri="{0D108BD9-81ED-4DB2-BD59-A6C34878D82A}">
                    <a16:rowId xmlns:a16="http://schemas.microsoft.com/office/drawing/2014/main" val="494126119"/>
                  </a:ext>
                </a:extLst>
              </a:tr>
              <a:tr h="229476">
                <a:tc>
                  <a:txBody>
                    <a:bodyPr/>
                    <a:lstStyle/>
                    <a:p>
                      <a:pPr algn="ctr"/>
                      <a:r>
                        <a:rPr lang="en-US" b="1" baseline="8000"/>
                        <a:t>13</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14</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15</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16</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17</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18</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19</a:t>
                      </a:r>
                      <a:endParaRPr lang="en-US" b="1" i="1" baseline="8000" dirty="0">
                        <a:solidFill>
                          <a:schemeClr val="tx1"/>
                        </a:solidFill>
                      </a:endParaRPr>
                    </a:p>
                  </a:txBody>
                  <a:tcPr anchor="b">
                    <a:solidFill>
                      <a:schemeClr val="accent1">
                        <a:shade val="60000"/>
                        <a:alpha val="85000"/>
                      </a:schemeClr>
                    </a:solidFill>
                  </a:tcPr>
                </a:tc>
                <a:extLst>
                  <a:ext uri="{0D108BD9-81ED-4DB2-BD59-A6C34878D82A}">
                    <a16:rowId xmlns:a16="http://schemas.microsoft.com/office/drawing/2014/main" val="3773006734"/>
                  </a:ext>
                </a:extLst>
              </a:tr>
              <a:tr h="229476">
                <a:tc>
                  <a:txBody>
                    <a:bodyPr/>
                    <a:lstStyle/>
                    <a:p>
                      <a:pPr algn="ctr"/>
                      <a:r>
                        <a:rPr lang="en-US" b="1" baseline="8000"/>
                        <a:t>20</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a:t>21</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22</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23</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24</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25</a:t>
                      </a:r>
                      <a:endParaRPr lang="en-US" b="1" i="1" baseline="8000" dirty="0">
                        <a:solidFill>
                          <a:schemeClr val="tx1"/>
                        </a:solidFill>
                      </a:endParaRPr>
                    </a:p>
                  </a:txBody>
                  <a:tcPr anchor="b">
                    <a:solidFill>
                      <a:schemeClr val="accent1">
                        <a:alpha val="85000"/>
                      </a:schemeClr>
                    </a:solidFill>
                  </a:tcPr>
                </a:tc>
                <a:tc>
                  <a:txBody>
                    <a:bodyPr/>
                    <a:lstStyle/>
                    <a:p>
                      <a:pPr algn="ctr"/>
                      <a:r>
                        <a:rPr lang="en-US" b="1" baseline="8000" dirty="0"/>
                        <a:t>26</a:t>
                      </a:r>
                      <a:endParaRPr lang="en-US" b="1" i="1" baseline="8000" dirty="0">
                        <a:solidFill>
                          <a:schemeClr val="tx1"/>
                        </a:solidFill>
                      </a:endParaRPr>
                    </a:p>
                  </a:txBody>
                  <a:tcPr anchor="b">
                    <a:solidFill>
                      <a:schemeClr val="accent1">
                        <a:alpha val="85000"/>
                      </a:schemeClr>
                    </a:solidFill>
                  </a:tcPr>
                </a:tc>
                <a:extLst>
                  <a:ext uri="{0D108BD9-81ED-4DB2-BD59-A6C34878D82A}">
                    <a16:rowId xmlns:a16="http://schemas.microsoft.com/office/drawing/2014/main" val="2890991940"/>
                  </a:ext>
                </a:extLst>
              </a:tr>
              <a:tr h="229476">
                <a:tc>
                  <a:txBody>
                    <a:bodyPr/>
                    <a:lstStyle/>
                    <a:p>
                      <a:pPr algn="ctr"/>
                      <a:r>
                        <a:rPr lang="en-US" b="1" baseline="8000"/>
                        <a:t>27</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a:t>28</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29</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30</a:t>
                      </a:r>
                      <a:endParaRPr lang="en-US" b="1" i="1" baseline="8000" dirty="0">
                        <a:solidFill>
                          <a:schemeClr val="tx1"/>
                        </a:solidFill>
                      </a:endParaRPr>
                    </a:p>
                  </a:txBody>
                  <a:tcPr anchor="b">
                    <a:solidFill>
                      <a:schemeClr val="accent1">
                        <a:shade val="60000"/>
                        <a:alpha val="85000"/>
                      </a:schemeClr>
                    </a:solidFill>
                  </a:tcPr>
                </a:tc>
                <a:tc>
                  <a:txBody>
                    <a:bodyPr/>
                    <a:lstStyle/>
                    <a:p>
                      <a:pPr algn="ctr"/>
                      <a:r>
                        <a:rPr lang="en-US" b="1" baseline="8000" dirty="0"/>
                        <a:t>31</a:t>
                      </a:r>
                      <a:endParaRPr lang="en-US" b="1" i="1" baseline="8000" dirty="0">
                        <a:solidFill>
                          <a:schemeClr val="tx1"/>
                        </a:solidFill>
                      </a:endParaRPr>
                    </a:p>
                  </a:txBody>
                  <a:tcPr anchor="b">
                    <a:solidFill>
                      <a:schemeClr val="accent1">
                        <a:shade val="60000"/>
                        <a:alpha val="85000"/>
                      </a:schemeClr>
                    </a:solidFill>
                  </a:tcPr>
                </a:tc>
                <a:tc>
                  <a:txBody>
                    <a:bodyPr/>
                    <a:lstStyle/>
                    <a:p>
                      <a:pPr algn="ctr"/>
                      <a:endParaRPr lang="en-US" b="1" i="1" baseline="8000" dirty="0">
                        <a:solidFill>
                          <a:schemeClr val="tx1"/>
                        </a:solidFill>
                      </a:endParaRPr>
                    </a:p>
                  </a:txBody>
                  <a:tcPr anchor="b">
                    <a:solidFill>
                      <a:schemeClr val="accent1">
                        <a:shade val="60000"/>
                        <a:alpha val="85000"/>
                      </a:schemeClr>
                    </a:solidFill>
                  </a:tcPr>
                </a:tc>
                <a:tc>
                  <a:txBody>
                    <a:bodyPr/>
                    <a:lstStyle/>
                    <a:p>
                      <a:pPr algn="ctr"/>
                      <a:endParaRPr lang="en-US" b="1" i="1" baseline="8000" dirty="0">
                        <a:solidFill>
                          <a:schemeClr val="tx1"/>
                        </a:solidFill>
                      </a:endParaRPr>
                    </a:p>
                  </a:txBody>
                  <a:tcPr anchor="b">
                    <a:solidFill>
                      <a:schemeClr val="accent1">
                        <a:shade val="60000"/>
                        <a:alpha val="85000"/>
                      </a:schemeClr>
                    </a:solidFill>
                  </a:tcPr>
                </a:tc>
                <a:extLst>
                  <a:ext uri="{0D108BD9-81ED-4DB2-BD59-A6C34878D82A}">
                    <a16:rowId xmlns:a16="http://schemas.microsoft.com/office/drawing/2014/main" val="2662644930"/>
                  </a:ext>
                </a:extLst>
              </a:tr>
              <a:tr h="229476">
                <a:tc>
                  <a:txBody>
                    <a:bodyPr/>
                    <a:lstStyle/>
                    <a:p>
                      <a:pPr algn="ctr"/>
                      <a:endParaRPr lang="en-US" b="1" i="1" baseline="8000" dirty="0">
                        <a:solidFill>
                          <a:schemeClr val="tx1"/>
                        </a:solidFill>
                      </a:endParaRPr>
                    </a:p>
                  </a:txBody>
                  <a:tcPr anchor="b">
                    <a:solidFill>
                      <a:schemeClr val="accent1">
                        <a:alpha val="85000"/>
                      </a:schemeClr>
                    </a:solidFill>
                  </a:tcPr>
                </a:tc>
                <a:tc>
                  <a:txBody>
                    <a:bodyPr/>
                    <a:lstStyle/>
                    <a:p>
                      <a:pPr algn="ctr"/>
                      <a:endParaRPr lang="en-US" b="1" i="1" baseline="8000">
                        <a:solidFill>
                          <a:schemeClr val="tx1"/>
                        </a:solidFill>
                      </a:endParaRPr>
                    </a:p>
                  </a:txBody>
                  <a:tcPr anchor="b">
                    <a:solidFill>
                      <a:schemeClr val="accent1">
                        <a:alpha val="85000"/>
                      </a:schemeClr>
                    </a:solidFill>
                  </a:tcPr>
                </a:tc>
                <a:tc>
                  <a:txBody>
                    <a:bodyPr/>
                    <a:lstStyle/>
                    <a:p>
                      <a:pPr algn="ctr"/>
                      <a:endParaRPr lang="en-US" b="1" i="1" baseline="8000">
                        <a:solidFill>
                          <a:schemeClr val="tx1"/>
                        </a:solidFill>
                      </a:endParaRPr>
                    </a:p>
                  </a:txBody>
                  <a:tcPr anchor="b">
                    <a:solidFill>
                      <a:schemeClr val="accent1">
                        <a:alpha val="85000"/>
                      </a:schemeClr>
                    </a:solidFill>
                  </a:tcPr>
                </a:tc>
                <a:tc>
                  <a:txBody>
                    <a:bodyPr/>
                    <a:lstStyle/>
                    <a:p>
                      <a:pPr algn="ctr"/>
                      <a:endParaRPr lang="en-US" b="1" i="1" baseline="8000">
                        <a:solidFill>
                          <a:schemeClr val="tx1"/>
                        </a:solidFill>
                      </a:endParaRPr>
                    </a:p>
                  </a:txBody>
                  <a:tcPr anchor="b">
                    <a:solidFill>
                      <a:schemeClr val="accent1">
                        <a:alpha val="85000"/>
                      </a:schemeClr>
                    </a:solidFill>
                  </a:tcPr>
                </a:tc>
                <a:tc>
                  <a:txBody>
                    <a:bodyPr/>
                    <a:lstStyle/>
                    <a:p>
                      <a:pPr algn="ctr"/>
                      <a:endParaRPr lang="en-US" b="1" i="1" baseline="8000" dirty="0">
                        <a:solidFill>
                          <a:schemeClr val="tx1"/>
                        </a:solidFill>
                      </a:endParaRPr>
                    </a:p>
                  </a:txBody>
                  <a:tcPr anchor="b">
                    <a:solidFill>
                      <a:schemeClr val="accent1">
                        <a:alpha val="85000"/>
                      </a:schemeClr>
                    </a:solidFill>
                  </a:tcPr>
                </a:tc>
                <a:tc>
                  <a:txBody>
                    <a:bodyPr/>
                    <a:lstStyle/>
                    <a:p>
                      <a:pPr algn="ctr"/>
                      <a:endParaRPr lang="en-US" b="1" i="1" baseline="8000" dirty="0">
                        <a:solidFill>
                          <a:schemeClr val="tx1"/>
                        </a:solidFill>
                      </a:endParaRPr>
                    </a:p>
                  </a:txBody>
                  <a:tcPr anchor="b">
                    <a:solidFill>
                      <a:schemeClr val="accent1">
                        <a:alpha val="85000"/>
                      </a:schemeClr>
                    </a:solidFill>
                  </a:tcPr>
                </a:tc>
                <a:tc>
                  <a:txBody>
                    <a:bodyPr/>
                    <a:lstStyle/>
                    <a:p>
                      <a:pPr algn="ctr"/>
                      <a:endParaRPr lang="en-US" b="1" i="1" baseline="8000" dirty="0">
                        <a:solidFill>
                          <a:schemeClr val="tx1"/>
                        </a:solidFill>
                      </a:endParaRPr>
                    </a:p>
                  </a:txBody>
                  <a:tcPr anchor="b">
                    <a:solidFill>
                      <a:schemeClr val="accent1">
                        <a:alpha val="85000"/>
                      </a:schemeClr>
                    </a:solidFill>
                  </a:tcPr>
                </a:tc>
                <a:extLst>
                  <a:ext uri="{0D108BD9-81ED-4DB2-BD59-A6C34878D82A}">
                    <a16:rowId xmlns:a16="http://schemas.microsoft.com/office/drawing/2014/main" val="1490803559"/>
                  </a:ext>
                </a:extLst>
              </a:tr>
            </a:tbl>
          </a:graphicData>
        </a:graphic>
      </p:graphicFrame>
      <p:graphicFrame>
        <p:nvGraphicFramePr>
          <p:cNvPr id="6" name="Table 20">
            <a:extLst>
              <a:ext uri="{FF2B5EF4-FFF2-40B4-BE49-F238E27FC236}">
                <a16:creationId xmlns:a16="http://schemas.microsoft.com/office/drawing/2014/main" id="{E194D023-A058-4D1B-9A93-9D20467BDD04}"/>
              </a:ext>
            </a:extLst>
          </p:cNvPr>
          <p:cNvGraphicFramePr>
            <a:graphicFrameLocks/>
          </p:cNvGraphicFramePr>
          <p:nvPr>
            <p:extLst>
              <p:ext uri="{D42A27DB-BD31-4B8C-83A1-F6EECF244321}">
                <p14:modId xmlns:p14="http://schemas.microsoft.com/office/powerpoint/2010/main" val="3286011873"/>
              </p:ext>
            </p:extLst>
          </p:nvPr>
        </p:nvGraphicFramePr>
        <p:xfrm>
          <a:off x="9285495" y="1560882"/>
          <a:ext cx="2460297" cy="1920240"/>
        </p:xfrm>
        <a:graphic>
          <a:graphicData uri="http://schemas.openxmlformats.org/drawingml/2006/table">
            <a:tbl>
              <a:tblPr firstRow="1" bandRow="1">
                <a:tableStyleId>{125E5076-3810-47DD-B79F-674D7AD40C01}</a:tableStyleId>
              </a:tblPr>
              <a:tblGrid>
                <a:gridCol w="351471">
                  <a:extLst>
                    <a:ext uri="{9D8B030D-6E8A-4147-A177-3AD203B41FA5}">
                      <a16:colId xmlns:a16="http://schemas.microsoft.com/office/drawing/2014/main" val="4266683994"/>
                    </a:ext>
                  </a:extLst>
                </a:gridCol>
                <a:gridCol w="351471">
                  <a:extLst>
                    <a:ext uri="{9D8B030D-6E8A-4147-A177-3AD203B41FA5}">
                      <a16:colId xmlns:a16="http://schemas.microsoft.com/office/drawing/2014/main" val="3397314541"/>
                    </a:ext>
                  </a:extLst>
                </a:gridCol>
                <a:gridCol w="351471">
                  <a:extLst>
                    <a:ext uri="{9D8B030D-6E8A-4147-A177-3AD203B41FA5}">
                      <a16:colId xmlns:a16="http://schemas.microsoft.com/office/drawing/2014/main" val="3541444229"/>
                    </a:ext>
                  </a:extLst>
                </a:gridCol>
                <a:gridCol w="351471">
                  <a:extLst>
                    <a:ext uri="{9D8B030D-6E8A-4147-A177-3AD203B41FA5}">
                      <a16:colId xmlns:a16="http://schemas.microsoft.com/office/drawing/2014/main" val="2355074627"/>
                    </a:ext>
                  </a:extLst>
                </a:gridCol>
                <a:gridCol w="351471">
                  <a:extLst>
                    <a:ext uri="{9D8B030D-6E8A-4147-A177-3AD203B41FA5}">
                      <a16:colId xmlns:a16="http://schemas.microsoft.com/office/drawing/2014/main" val="44069229"/>
                    </a:ext>
                  </a:extLst>
                </a:gridCol>
                <a:gridCol w="351471">
                  <a:extLst>
                    <a:ext uri="{9D8B030D-6E8A-4147-A177-3AD203B41FA5}">
                      <a16:colId xmlns:a16="http://schemas.microsoft.com/office/drawing/2014/main" val="2378349645"/>
                    </a:ext>
                  </a:extLst>
                </a:gridCol>
                <a:gridCol w="351471">
                  <a:extLst>
                    <a:ext uri="{9D8B030D-6E8A-4147-A177-3AD203B41FA5}">
                      <a16:colId xmlns:a16="http://schemas.microsoft.com/office/drawing/2014/main" val="1305353120"/>
                    </a:ext>
                  </a:extLst>
                </a:gridCol>
              </a:tblGrid>
              <a:tr h="148972">
                <a:tc>
                  <a:txBody>
                    <a:bodyPr/>
                    <a:lstStyle/>
                    <a:p>
                      <a:pPr algn="ctr"/>
                      <a:r>
                        <a:rPr lang="en-US" sz="1200" b="1" dirty="0"/>
                        <a:t>M</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W</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F</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ctr">
                    <a:solidFill>
                      <a:schemeClr val="dk1">
                        <a:alpha val="85000"/>
                      </a:schemeClr>
                    </a:solidFill>
                  </a:tcPr>
                </a:tc>
                <a:extLst>
                  <a:ext uri="{0D108BD9-81ED-4DB2-BD59-A6C34878D82A}">
                    <a16:rowId xmlns:a16="http://schemas.microsoft.com/office/drawing/2014/main" val="3329677920"/>
                  </a:ext>
                </a:extLst>
              </a:tr>
              <a:tr h="148972">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a:t>
                      </a:r>
                    </a:p>
                  </a:txBody>
                  <a:tcPr anchor="ctr">
                    <a:solidFill>
                      <a:schemeClr val="accent1">
                        <a:shade val="60000"/>
                        <a:alpha val="85000"/>
                      </a:schemeClr>
                    </a:solidFill>
                  </a:tcPr>
                </a:tc>
                <a:extLst>
                  <a:ext uri="{0D108BD9-81ED-4DB2-BD59-A6C34878D82A}">
                    <a16:rowId xmlns:a16="http://schemas.microsoft.com/office/drawing/2014/main" val="1570650147"/>
                  </a:ext>
                </a:extLst>
              </a:tr>
              <a:tr h="148972">
                <a:tc>
                  <a:txBody>
                    <a:bodyPr/>
                    <a:lstStyle/>
                    <a:p>
                      <a:pPr marL="0" algn="ctr" defTabSz="914400" rtl="0" eaLnBrk="1" latinLnBrk="0" hangingPunct="1"/>
                      <a:r>
                        <a:rPr lang="en-US" sz="1800" b="1" kern="1200" baseline="8000" dirty="0">
                          <a:solidFill>
                            <a:schemeClr val="lt1"/>
                          </a:solidFill>
                          <a:latin typeface="+mn-lt"/>
                          <a:ea typeface="+mn-ea"/>
                          <a:cs typeface="+mn-cs"/>
                        </a:rPr>
                        <a:t>3</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4</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5</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6</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7</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8</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9</a:t>
                      </a:r>
                    </a:p>
                  </a:txBody>
                  <a:tcPr anchor="ctr">
                    <a:solidFill>
                      <a:schemeClr val="accent1">
                        <a:alpha val="85000"/>
                      </a:schemeClr>
                    </a:solidFill>
                  </a:tcPr>
                </a:tc>
                <a:extLst>
                  <a:ext uri="{0D108BD9-81ED-4DB2-BD59-A6C34878D82A}">
                    <a16:rowId xmlns:a16="http://schemas.microsoft.com/office/drawing/2014/main" val="2260726960"/>
                  </a:ext>
                </a:extLst>
              </a:tr>
              <a:tr h="148972">
                <a:tc>
                  <a:txBody>
                    <a:bodyPr/>
                    <a:lstStyle/>
                    <a:p>
                      <a:pPr marL="0" algn="ctr" defTabSz="914400" rtl="0" eaLnBrk="1" latinLnBrk="0" hangingPunct="1"/>
                      <a:r>
                        <a:rPr lang="en-US" sz="1800" b="1" kern="1200" baseline="8000" dirty="0">
                          <a:solidFill>
                            <a:schemeClr val="lt1"/>
                          </a:solidFill>
                          <a:latin typeface="+mn-lt"/>
                          <a:ea typeface="+mn-ea"/>
                          <a:cs typeface="+mn-cs"/>
                        </a:rPr>
                        <a:t>10</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11</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12</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13</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14</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15</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16</a:t>
                      </a:r>
                    </a:p>
                  </a:txBody>
                  <a:tcPr anchor="ctr">
                    <a:solidFill>
                      <a:schemeClr val="accent1">
                        <a:shade val="60000"/>
                        <a:alpha val="85000"/>
                      </a:schemeClr>
                    </a:solidFill>
                  </a:tcPr>
                </a:tc>
                <a:extLst>
                  <a:ext uri="{0D108BD9-81ED-4DB2-BD59-A6C34878D82A}">
                    <a16:rowId xmlns:a16="http://schemas.microsoft.com/office/drawing/2014/main" val="2219792873"/>
                  </a:ext>
                </a:extLst>
              </a:tr>
              <a:tr h="148972">
                <a:tc>
                  <a:txBody>
                    <a:bodyPr/>
                    <a:lstStyle/>
                    <a:p>
                      <a:pPr marL="0" algn="ctr" defTabSz="914400" rtl="0" eaLnBrk="1" latinLnBrk="0" hangingPunct="1"/>
                      <a:r>
                        <a:rPr lang="en-US" sz="1800" b="1" kern="1200" baseline="8000" dirty="0">
                          <a:solidFill>
                            <a:schemeClr val="lt1"/>
                          </a:solidFill>
                          <a:latin typeface="+mn-lt"/>
                          <a:ea typeface="+mn-ea"/>
                          <a:cs typeface="+mn-cs"/>
                        </a:rPr>
                        <a:t>17</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18</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19</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20</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21</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22</a:t>
                      </a:r>
                    </a:p>
                  </a:txBody>
                  <a:tcPr anchor="ctr">
                    <a:solidFill>
                      <a:schemeClr val="accent1">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23</a:t>
                      </a:r>
                    </a:p>
                  </a:txBody>
                  <a:tcPr anchor="ctr">
                    <a:solidFill>
                      <a:schemeClr val="accent1">
                        <a:alpha val="85000"/>
                      </a:schemeClr>
                    </a:solidFill>
                  </a:tcPr>
                </a:tc>
                <a:extLst>
                  <a:ext uri="{0D108BD9-81ED-4DB2-BD59-A6C34878D82A}">
                    <a16:rowId xmlns:a16="http://schemas.microsoft.com/office/drawing/2014/main" val="1737640391"/>
                  </a:ext>
                </a:extLst>
              </a:tr>
              <a:tr h="198629">
                <a:tc>
                  <a:txBody>
                    <a:bodyPr/>
                    <a:lstStyle/>
                    <a:p>
                      <a:pPr marL="0" algn="ctr" defTabSz="914400" rtl="0" eaLnBrk="1" latinLnBrk="0" hangingPunct="1"/>
                      <a:r>
                        <a:rPr lang="en-US" sz="1800" b="1" kern="1200" baseline="8000" dirty="0">
                          <a:solidFill>
                            <a:schemeClr val="lt1"/>
                          </a:solidFill>
                          <a:latin typeface="+mn-lt"/>
                          <a:ea typeface="+mn-ea"/>
                          <a:cs typeface="+mn-cs"/>
                        </a:rPr>
                        <a:t>24</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25</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26</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27</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28</a:t>
                      </a:r>
                    </a:p>
                  </a:txBody>
                  <a:tcPr anchor="ctr">
                    <a:solidFill>
                      <a:schemeClr val="accent1">
                        <a:shade val="60000"/>
                        <a:alpha val="85000"/>
                      </a:schemeClr>
                    </a:solidFill>
                  </a:tcPr>
                </a:tc>
                <a:tc>
                  <a:txBody>
                    <a:bodyPr/>
                    <a:lstStyle/>
                    <a:p>
                      <a:pPr marL="0" algn="ctr" defTabSz="914400" rtl="0" eaLnBrk="1" latinLnBrk="0" hangingPunct="1"/>
                      <a:r>
                        <a:rPr lang="en-US" sz="1800" b="1" kern="1200" baseline="8000" dirty="0">
                          <a:solidFill>
                            <a:schemeClr val="lt1"/>
                          </a:solidFill>
                          <a:latin typeface="+mn-lt"/>
                          <a:ea typeface="+mn-ea"/>
                          <a:cs typeface="+mn-cs"/>
                        </a:rPr>
                        <a:t>29</a:t>
                      </a:r>
                    </a:p>
                  </a:txBody>
                  <a:tcPr anchor="ctr">
                    <a:solidFill>
                      <a:schemeClr val="accent1">
                        <a:shade val="60000"/>
                        <a:alpha val="85000"/>
                      </a:schemeClr>
                    </a:solidFill>
                  </a:tcPr>
                </a:tc>
                <a:tc>
                  <a:txBody>
                    <a:bodyPr/>
                    <a:lstStyle/>
                    <a:p>
                      <a:pPr marL="0" algn="ctr" defTabSz="914400" rtl="0" eaLnBrk="1" latinLnBrk="0" hangingPunct="1"/>
                      <a:endParaRPr lang="en-GB" sz="1800" b="1" kern="1200" baseline="8000" dirty="0">
                        <a:solidFill>
                          <a:schemeClr val="lt1"/>
                        </a:solidFill>
                        <a:latin typeface="+mn-lt"/>
                        <a:ea typeface="+mn-ea"/>
                        <a:cs typeface="+mn-cs"/>
                      </a:endParaRPr>
                    </a:p>
                  </a:txBody>
                  <a:tcPr anchor="ctr">
                    <a:solidFill>
                      <a:schemeClr val="accent1">
                        <a:shade val="60000"/>
                        <a:alpha val="85000"/>
                      </a:schemeClr>
                    </a:solidFill>
                  </a:tcPr>
                </a:tc>
                <a:extLst>
                  <a:ext uri="{0D108BD9-81ED-4DB2-BD59-A6C34878D82A}">
                    <a16:rowId xmlns:a16="http://schemas.microsoft.com/office/drawing/2014/main" val="3483889098"/>
                  </a:ext>
                </a:extLst>
              </a:tr>
              <a:tr h="148972">
                <a:tc>
                  <a:txBody>
                    <a:bodyPr/>
                    <a:lstStyle/>
                    <a:p>
                      <a:pPr marL="0" algn="ctr" defTabSz="914400" rtl="0" eaLnBrk="1" latinLnBrk="0" hangingPunct="1"/>
                      <a:endParaRPr lang="en-US" sz="1800" b="1" kern="1200" baseline="800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kern="1200" baseline="8000" dirty="0">
                        <a:solidFill>
                          <a:schemeClr val="lt1"/>
                        </a:solidFill>
                        <a:latin typeface="+mn-lt"/>
                        <a:ea typeface="+mn-ea"/>
                        <a:cs typeface="+mn-cs"/>
                      </a:endParaRPr>
                    </a:p>
                  </a:txBody>
                  <a:tcPr anchor="ctr">
                    <a:solidFill>
                      <a:schemeClr val="accent1">
                        <a:alpha val="85000"/>
                      </a:schemeClr>
                    </a:solidFill>
                  </a:tcPr>
                </a:tc>
                <a:extLst>
                  <a:ext uri="{0D108BD9-81ED-4DB2-BD59-A6C34878D82A}">
                    <a16:rowId xmlns:a16="http://schemas.microsoft.com/office/drawing/2014/main" val="3829769221"/>
                  </a:ext>
                </a:extLst>
              </a:tr>
            </a:tbl>
          </a:graphicData>
        </a:graphic>
      </p:graphicFrame>
      <p:graphicFrame>
        <p:nvGraphicFramePr>
          <p:cNvPr id="7" name="Table 22">
            <a:extLst>
              <a:ext uri="{FF2B5EF4-FFF2-40B4-BE49-F238E27FC236}">
                <a16:creationId xmlns:a16="http://schemas.microsoft.com/office/drawing/2014/main" id="{2EE61CC3-D969-4693-BC18-26DCA12D4289}"/>
              </a:ext>
            </a:extLst>
          </p:cNvPr>
          <p:cNvGraphicFramePr>
            <a:graphicFrameLocks/>
          </p:cNvGraphicFramePr>
          <p:nvPr>
            <p:extLst>
              <p:ext uri="{D42A27DB-BD31-4B8C-83A1-F6EECF244321}">
                <p14:modId xmlns:p14="http://schemas.microsoft.com/office/powerpoint/2010/main" val="2145127609"/>
              </p:ext>
            </p:extLst>
          </p:nvPr>
        </p:nvGraphicFramePr>
        <p:xfrm>
          <a:off x="6649237" y="4155790"/>
          <a:ext cx="2461389" cy="1920240"/>
        </p:xfrm>
        <a:graphic>
          <a:graphicData uri="http://schemas.openxmlformats.org/drawingml/2006/table">
            <a:tbl>
              <a:tblPr firstRow="1" bandRow="1">
                <a:tableStyleId>{125E5076-3810-47DD-B79F-674D7AD40C01}</a:tableStyleId>
              </a:tblPr>
              <a:tblGrid>
                <a:gridCol w="351627">
                  <a:extLst>
                    <a:ext uri="{9D8B030D-6E8A-4147-A177-3AD203B41FA5}">
                      <a16:colId xmlns:a16="http://schemas.microsoft.com/office/drawing/2014/main" val="1965334001"/>
                    </a:ext>
                  </a:extLst>
                </a:gridCol>
                <a:gridCol w="351627">
                  <a:extLst>
                    <a:ext uri="{9D8B030D-6E8A-4147-A177-3AD203B41FA5}">
                      <a16:colId xmlns:a16="http://schemas.microsoft.com/office/drawing/2014/main" val="735342659"/>
                    </a:ext>
                  </a:extLst>
                </a:gridCol>
                <a:gridCol w="351627">
                  <a:extLst>
                    <a:ext uri="{9D8B030D-6E8A-4147-A177-3AD203B41FA5}">
                      <a16:colId xmlns:a16="http://schemas.microsoft.com/office/drawing/2014/main" val="180088954"/>
                    </a:ext>
                  </a:extLst>
                </a:gridCol>
                <a:gridCol w="351627">
                  <a:extLst>
                    <a:ext uri="{9D8B030D-6E8A-4147-A177-3AD203B41FA5}">
                      <a16:colId xmlns:a16="http://schemas.microsoft.com/office/drawing/2014/main" val="2154243521"/>
                    </a:ext>
                  </a:extLst>
                </a:gridCol>
                <a:gridCol w="351627">
                  <a:extLst>
                    <a:ext uri="{9D8B030D-6E8A-4147-A177-3AD203B41FA5}">
                      <a16:colId xmlns:a16="http://schemas.microsoft.com/office/drawing/2014/main" val="798751759"/>
                    </a:ext>
                  </a:extLst>
                </a:gridCol>
                <a:gridCol w="351627">
                  <a:extLst>
                    <a:ext uri="{9D8B030D-6E8A-4147-A177-3AD203B41FA5}">
                      <a16:colId xmlns:a16="http://schemas.microsoft.com/office/drawing/2014/main" val="4205289746"/>
                    </a:ext>
                  </a:extLst>
                </a:gridCol>
                <a:gridCol w="351627">
                  <a:extLst>
                    <a:ext uri="{9D8B030D-6E8A-4147-A177-3AD203B41FA5}">
                      <a16:colId xmlns:a16="http://schemas.microsoft.com/office/drawing/2014/main" val="2926879015"/>
                    </a:ext>
                  </a:extLst>
                </a:gridCol>
              </a:tblGrid>
              <a:tr h="0">
                <a:tc>
                  <a:txBody>
                    <a:bodyPr/>
                    <a:lstStyle/>
                    <a:p>
                      <a:pPr algn="ctr"/>
                      <a:r>
                        <a:rPr lang="en-US" sz="1200" b="1" dirty="0"/>
                        <a:t>M</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W</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F</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ctr">
                    <a:solidFill>
                      <a:schemeClr val="dk1">
                        <a:alpha val="85000"/>
                      </a:schemeClr>
                    </a:solidFill>
                  </a:tcPr>
                </a:tc>
                <a:extLst>
                  <a:ext uri="{0D108BD9-81ED-4DB2-BD59-A6C34878D82A}">
                    <a16:rowId xmlns:a16="http://schemas.microsoft.com/office/drawing/2014/main" val="3811863951"/>
                  </a:ext>
                </a:extLst>
              </a:tr>
              <a:tr h="0">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endParaRPr lang="en-GB" sz="1800" b="1" i="0" kern="1200" baseline="8000">
                        <a:solidFill>
                          <a:schemeClr val="bg1"/>
                        </a:solidFill>
                        <a:latin typeface="+mn-lt"/>
                        <a:ea typeface="+mn-ea"/>
                        <a:cs typeface="+mn-cs"/>
                      </a:endParaRPr>
                    </a:p>
                  </a:txBody>
                  <a:tcPr anchor="ctr">
                    <a:solidFill>
                      <a:schemeClr val="accent1">
                        <a:shade val="60000"/>
                        <a:alpha val="85000"/>
                      </a:schemeClr>
                    </a:solidFill>
                  </a:tcPr>
                </a:tc>
                <a:tc>
                  <a:txBody>
                    <a:bodyPr/>
                    <a:lstStyle/>
                    <a:p>
                      <a:pPr marL="0" algn="ctr" defTabSz="914400" rtl="0" eaLnBrk="1" latinLnBrk="0" hangingPunct="1"/>
                      <a:r>
                        <a:rPr lang="en-GB" sz="1800" b="1" i="0" kern="1200" baseline="8000" dirty="0">
                          <a:solidFill>
                            <a:schemeClr val="bg1"/>
                          </a:solidFill>
                          <a:latin typeface="+mn-lt"/>
                          <a:ea typeface="+mn-ea"/>
                          <a:cs typeface="+mn-cs"/>
                        </a:rPr>
                        <a:t>1</a:t>
                      </a:r>
                    </a:p>
                  </a:txBody>
                  <a:tcPr anchor="ctr">
                    <a:solidFill>
                      <a:schemeClr val="accent1">
                        <a:shade val="60000"/>
                        <a:alpha val="85000"/>
                      </a:schemeClr>
                    </a:solidFill>
                  </a:tcPr>
                </a:tc>
                <a:extLst>
                  <a:ext uri="{0D108BD9-81ED-4DB2-BD59-A6C34878D82A}">
                    <a16:rowId xmlns:a16="http://schemas.microsoft.com/office/drawing/2014/main" val="1220494667"/>
                  </a:ext>
                </a:extLst>
              </a:tr>
              <a:tr h="0">
                <a:tc>
                  <a:txBody>
                    <a:bodyPr/>
                    <a:lstStyle/>
                    <a:p>
                      <a:pPr marL="0" algn="ctr" defTabSz="914400" rtl="0" eaLnBrk="1" latinLnBrk="0" hangingPunct="1"/>
                      <a:r>
                        <a:rPr lang="en-US" sz="1800" b="1" i="0" kern="1200" baseline="8000" dirty="0">
                          <a:solidFill>
                            <a:schemeClr val="bg1"/>
                          </a:solidFill>
                          <a:latin typeface="+mn-lt"/>
                          <a:ea typeface="+mn-ea"/>
                          <a:cs typeface="+mn-cs"/>
                        </a:rPr>
                        <a:t>2</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3</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4</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5</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6</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7</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8</a:t>
                      </a:r>
                    </a:p>
                  </a:txBody>
                  <a:tcPr anchor="ctr">
                    <a:solidFill>
                      <a:schemeClr val="accent1">
                        <a:alpha val="85000"/>
                      </a:schemeClr>
                    </a:solidFill>
                  </a:tcPr>
                </a:tc>
                <a:extLst>
                  <a:ext uri="{0D108BD9-81ED-4DB2-BD59-A6C34878D82A}">
                    <a16:rowId xmlns:a16="http://schemas.microsoft.com/office/drawing/2014/main" val="645266632"/>
                  </a:ext>
                </a:extLst>
              </a:tr>
              <a:tr h="0">
                <a:tc>
                  <a:txBody>
                    <a:bodyPr/>
                    <a:lstStyle/>
                    <a:p>
                      <a:pPr marL="0" algn="ctr" defTabSz="914400" rtl="0" eaLnBrk="1" latinLnBrk="0" hangingPunct="1"/>
                      <a:r>
                        <a:rPr lang="en-US" sz="1800" b="1" i="0" kern="1200" baseline="8000" dirty="0">
                          <a:solidFill>
                            <a:schemeClr val="bg1"/>
                          </a:solidFill>
                          <a:latin typeface="+mn-lt"/>
                          <a:ea typeface="+mn-ea"/>
                          <a:cs typeface="+mn-cs"/>
                        </a:rPr>
                        <a:t>9</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10</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11</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12</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13</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14</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15</a:t>
                      </a:r>
                    </a:p>
                  </a:txBody>
                  <a:tcPr anchor="ctr">
                    <a:solidFill>
                      <a:schemeClr val="accent1">
                        <a:shade val="60000"/>
                        <a:alpha val="85000"/>
                      </a:schemeClr>
                    </a:solidFill>
                  </a:tcPr>
                </a:tc>
                <a:extLst>
                  <a:ext uri="{0D108BD9-81ED-4DB2-BD59-A6C34878D82A}">
                    <a16:rowId xmlns:a16="http://schemas.microsoft.com/office/drawing/2014/main" val="3149828766"/>
                  </a:ext>
                </a:extLst>
              </a:tr>
              <a:tr h="0">
                <a:tc>
                  <a:txBody>
                    <a:bodyPr/>
                    <a:lstStyle/>
                    <a:p>
                      <a:pPr marL="0" algn="ctr" defTabSz="914400" rtl="0" eaLnBrk="1" latinLnBrk="0" hangingPunct="1"/>
                      <a:r>
                        <a:rPr lang="en-US" sz="1800" b="1" i="0" kern="1200" baseline="8000" dirty="0">
                          <a:solidFill>
                            <a:schemeClr val="bg1"/>
                          </a:solidFill>
                          <a:latin typeface="+mn-lt"/>
                          <a:ea typeface="+mn-ea"/>
                          <a:cs typeface="+mn-cs"/>
                        </a:rPr>
                        <a:t>16</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17</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18</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19</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20</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21</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22</a:t>
                      </a:r>
                    </a:p>
                  </a:txBody>
                  <a:tcPr anchor="ctr">
                    <a:solidFill>
                      <a:schemeClr val="accent1">
                        <a:alpha val="85000"/>
                      </a:schemeClr>
                    </a:solidFill>
                  </a:tcPr>
                </a:tc>
                <a:extLst>
                  <a:ext uri="{0D108BD9-81ED-4DB2-BD59-A6C34878D82A}">
                    <a16:rowId xmlns:a16="http://schemas.microsoft.com/office/drawing/2014/main" val="1163343193"/>
                  </a:ext>
                </a:extLst>
              </a:tr>
              <a:tr h="0">
                <a:tc>
                  <a:txBody>
                    <a:bodyPr/>
                    <a:lstStyle/>
                    <a:p>
                      <a:pPr marL="0" algn="ctr" defTabSz="914400" rtl="0" eaLnBrk="1" latinLnBrk="0" hangingPunct="1"/>
                      <a:r>
                        <a:rPr lang="en-US" sz="1800" b="1" i="0" kern="1200" baseline="8000" dirty="0">
                          <a:solidFill>
                            <a:schemeClr val="bg1"/>
                          </a:solidFill>
                          <a:latin typeface="+mn-lt"/>
                          <a:ea typeface="+mn-ea"/>
                          <a:cs typeface="+mn-cs"/>
                        </a:rPr>
                        <a:t>23</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24</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25</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26</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27</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28</a:t>
                      </a:r>
                    </a:p>
                  </a:txBody>
                  <a:tcPr anchor="ctr">
                    <a:solidFill>
                      <a:schemeClr val="accent1">
                        <a:shade val="60000"/>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29</a:t>
                      </a:r>
                    </a:p>
                  </a:txBody>
                  <a:tcPr anchor="ctr">
                    <a:solidFill>
                      <a:schemeClr val="accent1">
                        <a:shade val="60000"/>
                        <a:alpha val="85000"/>
                      </a:schemeClr>
                    </a:solidFill>
                  </a:tcPr>
                </a:tc>
                <a:extLst>
                  <a:ext uri="{0D108BD9-81ED-4DB2-BD59-A6C34878D82A}">
                    <a16:rowId xmlns:a16="http://schemas.microsoft.com/office/drawing/2014/main" val="1546825674"/>
                  </a:ext>
                </a:extLst>
              </a:tr>
              <a:tr h="0">
                <a:tc>
                  <a:txBody>
                    <a:bodyPr/>
                    <a:lstStyle/>
                    <a:p>
                      <a:pPr marL="0" algn="ctr" defTabSz="914400" rtl="0" eaLnBrk="1" latinLnBrk="0" hangingPunct="1"/>
                      <a:r>
                        <a:rPr lang="en-US" sz="1800" b="1" i="0" kern="1200" baseline="8000" dirty="0">
                          <a:solidFill>
                            <a:schemeClr val="bg1"/>
                          </a:solidFill>
                          <a:latin typeface="+mn-lt"/>
                          <a:ea typeface="+mn-ea"/>
                          <a:cs typeface="+mn-cs"/>
                        </a:rPr>
                        <a:t>30</a:t>
                      </a:r>
                    </a:p>
                  </a:txBody>
                  <a:tcPr anchor="ctr">
                    <a:solidFill>
                      <a:schemeClr val="accent1">
                        <a:alpha val="85000"/>
                      </a:schemeClr>
                    </a:solidFill>
                  </a:tcPr>
                </a:tc>
                <a:tc>
                  <a:txBody>
                    <a:bodyPr/>
                    <a:lstStyle/>
                    <a:p>
                      <a:pPr marL="0" algn="ctr" defTabSz="914400" rtl="0" eaLnBrk="1" latinLnBrk="0" hangingPunct="1"/>
                      <a:r>
                        <a:rPr lang="en-US" sz="1800" b="1" i="0" kern="1200" baseline="8000" dirty="0">
                          <a:solidFill>
                            <a:schemeClr val="bg1"/>
                          </a:solidFill>
                          <a:latin typeface="+mn-lt"/>
                          <a:ea typeface="+mn-ea"/>
                          <a:cs typeface="+mn-cs"/>
                        </a:rPr>
                        <a:t>31</a:t>
                      </a:r>
                    </a:p>
                  </a:txBody>
                  <a:tcPr anchor="ctr">
                    <a:solidFill>
                      <a:schemeClr val="accent1">
                        <a:alpha val="85000"/>
                      </a:schemeClr>
                    </a:solidFill>
                  </a:tcPr>
                </a:tc>
                <a:tc>
                  <a:txBody>
                    <a:bodyPr/>
                    <a:lstStyle/>
                    <a:p>
                      <a:pPr marL="0" algn="ctr" defTabSz="914400" rtl="0" eaLnBrk="1" latinLnBrk="0" hangingPunct="1"/>
                      <a:endParaRPr lang="en-US" sz="1800" b="1" i="0" kern="1200" baseline="8000" dirty="0">
                        <a:solidFill>
                          <a:schemeClr val="bg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i="0" kern="1200" baseline="8000" dirty="0">
                        <a:solidFill>
                          <a:schemeClr val="bg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i="0" kern="1200" baseline="8000" dirty="0">
                        <a:solidFill>
                          <a:schemeClr val="bg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i="0" kern="1200" baseline="8000" dirty="0">
                        <a:solidFill>
                          <a:schemeClr val="bg1"/>
                        </a:solidFill>
                        <a:latin typeface="+mn-lt"/>
                        <a:ea typeface="+mn-ea"/>
                        <a:cs typeface="+mn-cs"/>
                      </a:endParaRPr>
                    </a:p>
                  </a:txBody>
                  <a:tcPr anchor="ctr">
                    <a:solidFill>
                      <a:schemeClr val="accent1">
                        <a:alpha val="85000"/>
                      </a:schemeClr>
                    </a:solidFill>
                  </a:tcPr>
                </a:tc>
                <a:tc>
                  <a:txBody>
                    <a:bodyPr/>
                    <a:lstStyle/>
                    <a:p>
                      <a:pPr marL="0" algn="ctr" defTabSz="914400" rtl="0" eaLnBrk="1" latinLnBrk="0" hangingPunct="1"/>
                      <a:endParaRPr lang="en-US" sz="1800" b="1" i="0" kern="1200" baseline="8000" dirty="0">
                        <a:solidFill>
                          <a:schemeClr val="bg1"/>
                        </a:solidFill>
                        <a:latin typeface="+mn-lt"/>
                        <a:ea typeface="+mn-ea"/>
                        <a:cs typeface="+mn-cs"/>
                      </a:endParaRPr>
                    </a:p>
                  </a:txBody>
                  <a:tcPr anchor="ctr">
                    <a:solidFill>
                      <a:schemeClr val="accent1">
                        <a:alpha val="85000"/>
                      </a:schemeClr>
                    </a:solidFill>
                  </a:tcPr>
                </a:tc>
                <a:extLst>
                  <a:ext uri="{0D108BD9-81ED-4DB2-BD59-A6C34878D82A}">
                    <a16:rowId xmlns:a16="http://schemas.microsoft.com/office/drawing/2014/main" val="2338452134"/>
                  </a:ext>
                </a:extLst>
              </a:tr>
            </a:tbl>
          </a:graphicData>
        </a:graphic>
      </p:graphicFrame>
      <p:sp>
        <p:nvSpPr>
          <p:cNvPr id="8" name="Text Placeholder 16">
            <a:extLst>
              <a:ext uri="{FF2B5EF4-FFF2-40B4-BE49-F238E27FC236}">
                <a16:creationId xmlns:a16="http://schemas.microsoft.com/office/drawing/2014/main" id="{8394EE8F-3FF9-4BA2-BC5E-1B28F0C53952}"/>
              </a:ext>
            </a:extLst>
          </p:cNvPr>
          <p:cNvSpPr txBox="1">
            <a:spLocks/>
          </p:cNvSpPr>
          <p:nvPr/>
        </p:nvSpPr>
        <p:spPr>
          <a:xfrm>
            <a:off x="6650101" y="1107490"/>
            <a:ext cx="2460388" cy="476194"/>
          </a:xfrm>
          <a:prstGeom prst="rect">
            <a:avLst/>
          </a:prstGeom>
          <a:solidFill>
            <a:schemeClr val="bg1">
              <a:alpha val="90000"/>
            </a:schemeClr>
          </a:solidFill>
        </p:spPr>
        <p:txBody>
          <a:bodyPr/>
          <a:lst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lumMod val="75000"/>
                  </a:schemeClr>
                </a:solidFill>
              </a:rPr>
              <a:t>January</a:t>
            </a:r>
          </a:p>
        </p:txBody>
      </p:sp>
      <p:sp>
        <p:nvSpPr>
          <p:cNvPr id="9" name="Text Placeholder 17">
            <a:extLst>
              <a:ext uri="{FF2B5EF4-FFF2-40B4-BE49-F238E27FC236}">
                <a16:creationId xmlns:a16="http://schemas.microsoft.com/office/drawing/2014/main" id="{84E1D9D0-F7A2-4E86-907D-C9982E7AC036}"/>
              </a:ext>
            </a:extLst>
          </p:cNvPr>
          <p:cNvSpPr txBox="1">
            <a:spLocks/>
          </p:cNvSpPr>
          <p:nvPr/>
        </p:nvSpPr>
        <p:spPr>
          <a:xfrm>
            <a:off x="9290076" y="1081404"/>
            <a:ext cx="2460388" cy="476194"/>
          </a:xfrm>
          <a:prstGeom prst="rect">
            <a:avLst/>
          </a:prstGeom>
          <a:solidFill>
            <a:schemeClr val="bg1">
              <a:alpha val="90000"/>
            </a:schemeClr>
          </a:solidFill>
        </p:spPr>
        <p:txBody>
          <a:bodyPr/>
          <a:lst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lumMod val="75000"/>
                  </a:schemeClr>
                </a:solidFill>
              </a:rPr>
              <a:t>February</a:t>
            </a:r>
          </a:p>
        </p:txBody>
      </p:sp>
      <p:sp>
        <p:nvSpPr>
          <p:cNvPr id="10" name="Text Placeholder 18">
            <a:extLst>
              <a:ext uri="{FF2B5EF4-FFF2-40B4-BE49-F238E27FC236}">
                <a16:creationId xmlns:a16="http://schemas.microsoft.com/office/drawing/2014/main" id="{FCDF8882-5153-40FC-B198-1C245123C0EE}"/>
              </a:ext>
            </a:extLst>
          </p:cNvPr>
          <p:cNvSpPr txBox="1">
            <a:spLocks/>
          </p:cNvSpPr>
          <p:nvPr/>
        </p:nvSpPr>
        <p:spPr>
          <a:xfrm>
            <a:off x="6650240" y="3696851"/>
            <a:ext cx="2460388" cy="476194"/>
          </a:xfrm>
          <a:prstGeom prst="rect">
            <a:avLst/>
          </a:prstGeom>
          <a:solidFill>
            <a:schemeClr val="bg1">
              <a:alpha val="90000"/>
            </a:schemeClr>
          </a:solidFill>
          <a:ln>
            <a:noFill/>
          </a:ln>
        </p:spPr>
        <p:txBody>
          <a:bodyPr/>
          <a:lst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lumMod val="75000"/>
                  </a:schemeClr>
                </a:solidFill>
              </a:rPr>
              <a:t>March </a:t>
            </a:r>
          </a:p>
        </p:txBody>
      </p:sp>
      <p:graphicFrame>
        <p:nvGraphicFramePr>
          <p:cNvPr id="13" name="Table 22">
            <a:extLst>
              <a:ext uri="{FF2B5EF4-FFF2-40B4-BE49-F238E27FC236}">
                <a16:creationId xmlns:a16="http://schemas.microsoft.com/office/drawing/2014/main" id="{8FBF08AF-3528-4478-AFFB-29F135A63442}"/>
              </a:ext>
            </a:extLst>
          </p:cNvPr>
          <p:cNvGraphicFramePr>
            <a:graphicFrameLocks/>
          </p:cNvGraphicFramePr>
          <p:nvPr>
            <p:extLst>
              <p:ext uri="{D42A27DB-BD31-4B8C-83A1-F6EECF244321}">
                <p14:modId xmlns:p14="http://schemas.microsoft.com/office/powerpoint/2010/main" val="1734467263"/>
              </p:ext>
            </p:extLst>
          </p:nvPr>
        </p:nvGraphicFramePr>
        <p:xfrm>
          <a:off x="9285495" y="4147955"/>
          <a:ext cx="2460297" cy="1924476"/>
        </p:xfrm>
        <a:graphic>
          <a:graphicData uri="http://schemas.openxmlformats.org/drawingml/2006/table">
            <a:tbl>
              <a:tblPr firstRow="1" bandRow="1">
                <a:tableStyleId>{125E5076-3810-47DD-B79F-674D7AD40C01}</a:tableStyleId>
              </a:tblPr>
              <a:tblGrid>
                <a:gridCol w="351471">
                  <a:extLst>
                    <a:ext uri="{9D8B030D-6E8A-4147-A177-3AD203B41FA5}">
                      <a16:colId xmlns:a16="http://schemas.microsoft.com/office/drawing/2014/main" val="1965334001"/>
                    </a:ext>
                  </a:extLst>
                </a:gridCol>
                <a:gridCol w="351471">
                  <a:extLst>
                    <a:ext uri="{9D8B030D-6E8A-4147-A177-3AD203B41FA5}">
                      <a16:colId xmlns:a16="http://schemas.microsoft.com/office/drawing/2014/main" val="735342659"/>
                    </a:ext>
                  </a:extLst>
                </a:gridCol>
                <a:gridCol w="351471">
                  <a:extLst>
                    <a:ext uri="{9D8B030D-6E8A-4147-A177-3AD203B41FA5}">
                      <a16:colId xmlns:a16="http://schemas.microsoft.com/office/drawing/2014/main" val="180088954"/>
                    </a:ext>
                  </a:extLst>
                </a:gridCol>
                <a:gridCol w="351471">
                  <a:extLst>
                    <a:ext uri="{9D8B030D-6E8A-4147-A177-3AD203B41FA5}">
                      <a16:colId xmlns:a16="http://schemas.microsoft.com/office/drawing/2014/main" val="2154243521"/>
                    </a:ext>
                  </a:extLst>
                </a:gridCol>
                <a:gridCol w="351471">
                  <a:extLst>
                    <a:ext uri="{9D8B030D-6E8A-4147-A177-3AD203B41FA5}">
                      <a16:colId xmlns:a16="http://schemas.microsoft.com/office/drawing/2014/main" val="798751759"/>
                    </a:ext>
                  </a:extLst>
                </a:gridCol>
                <a:gridCol w="351471">
                  <a:extLst>
                    <a:ext uri="{9D8B030D-6E8A-4147-A177-3AD203B41FA5}">
                      <a16:colId xmlns:a16="http://schemas.microsoft.com/office/drawing/2014/main" val="4205289746"/>
                    </a:ext>
                  </a:extLst>
                </a:gridCol>
                <a:gridCol w="351471">
                  <a:extLst>
                    <a:ext uri="{9D8B030D-6E8A-4147-A177-3AD203B41FA5}">
                      <a16:colId xmlns:a16="http://schemas.microsoft.com/office/drawing/2014/main" val="1102515816"/>
                    </a:ext>
                  </a:extLst>
                </a:gridCol>
              </a:tblGrid>
              <a:tr h="278556">
                <a:tc>
                  <a:txBody>
                    <a:bodyPr/>
                    <a:lstStyle/>
                    <a:p>
                      <a:pPr algn="ctr"/>
                      <a:r>
                        <a:rPr lang="en-US" sz="1200" b="1" dirty="0"/>
                        <a:t>M</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W</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T</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F</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t>S</a:t>
                      </a:r>
                      <a:endParaRPr lang="en-US" sz="1200" b="1" dirty="0">
                        <a:solidFill>
                          <a:schemeClr val="bg1"/>
                        </a:solidFill>
                      </a:endParaRPr>
                    </a:p>
                  </a:txBody>
                  <a:tcPr anchor="ctr">
                    <a:solidFill>
                      <a:schemeClr val="dk1">
                        <a:alpha val="85000"/>
                      </a:schemeClr>
                    </a:solidFill>
                  </a:tcPr>
                </a:tc>
                <a:tc>
                  <a:txBody>
                    <a:bodyPr/>
                    <a:lstStyle/>
                    <a:p>
                      <a:pPr algn="ctr"/>
                      <a:r>
                        <a:rPr lang="en-US" sz="1200" b="1" dirty="0">
                          <a:solidFill>
                            <a:schemeClr val="bg1"/>
                          </a:solidFill>
                        </a:rPr>
                        <a:t>S</a:t>
                      </a:r>
                    </a:p>
                  </a:txBody>
                  <a:tcPr anchor="ctr">
                    <a:solidFill>
                      <a:schemeClr val="dk1">
                        <a:alpha val="85000"/>
                      </a:schemeClr>
                    </a:solidFill>
                  </a:tcPr>
                </a:tc>
                <a:extLst>
                  <a:ext uri="{0D108BD9-81ED-4DB2-BD59-A6C34878D82A}">
                    <a16:rowId xmlns:a16="http://schemas.microsoft.com/office/drawing/2014/main" val="3811863951"/>
                  </a:ext>
                </a:extLst>
              </a:tr>
              <a:tr h="230491">
                <a:tc>
                  <a:txBody>
                    <a:bodyPr/>
                    <a:lstStyle/>
                    <a:p>
                      <a:pPr algn="ctr"/>
                      <a:endParaRPr lang="en-US" b="1" i="0" baseline="8000" dirty="0">
                        <a:solidFill>
                          <a:schemeClr val="bg1"/>
                        </a:solidFill>
                      </a:endParaRPr>
                    </a:p>
                  </a:txBody>
                  <a:tcPr anchor="ctr">
                    <a:solidFill>
                      <a:schemeClr val="accent1">
                        <a:shade val="60000"/>
                        <a:alpha val="85000"/>
                      </a:schemeClr>
                    </a:solidFill>
                  </a:tcPr>
                </a:tc>
                <a:tc>
                  <a:txBody>
                    <a:bodyPr/>
                    <a:lstStyle/>
                    <a:p>
                      <a:pPr algn="ctr"/>
                      <a:endParaRPr lang="en-US" b="1" i="0" baseline="8000" dirty="0">
                        <a:solidFill>
                          <a:schemeClr val="bg1"/>
                        </a:solidFill>
                      </a:endParaRPr>
                    </a:p>
                  </a:txBody>
                  <a:tcPr anchor="ctr">
                    <a:solidFill>
                      <a:schemeClr val="accent1">
                        <a:shade val="60000"/>
                        <a:alpha val="85000"/>
                      </a:schemeClr>
                    </a:solidFill>
                  </a:tcPr>
                </a:tc>
                <a:tc>
                  <a:txBody>
                    <a:bodyPr/>
                    <a:lstStyle/>
                    <a:p>
                      <a:pPr algn="ctr"/>
                      <a:r>
                        <a:rPr lang="en-US" b="1" i="0" baseline="8000" dirty="0">
                          <a:solidFill>
                            <a:schemeClr val="bg1"/>
                          </a:solidFill>
                        </a:rPr>
                        <a:t>1</a:t>
                      </a:r>
                    </a:p>
                  </a:txBody>
                  <a:tcPr anchor="ctr">
                    <a:solidFill>
                      <a:schemeClr val="accent1">
                        <a:shade val="60000"/>
                        <a:alpha val="85000"/>
                      </a:schemeClr>
                    </a:solidFill>
                  </a:tcPr>
                </a:tc>
                <a:tc>
                  <a:txBody>
                    <a:bodyPr/>
                    <a:lstStyle/>
                    <a:p>
                      <a:pPr algn="ctr"/>
                      <a:r>
                        <a:rPr lang="en-US" b="1" i="0" baseline="8000" dirty="0">
                          <a:solidFill>
                            <a:schemeClr val="bg1"/>
                          </a:solidFill>
                        </a:rPr>
                        <a:t>2</a:t>
                      </a:r>
                    </a:p>
                  </a:txBody>
                  <a:tcPr anchor="ctr">
                    <a:solidFill>
                      <a:schemeClr val="accent1">
                        <a:shade val="60000"/>
                        <a:alpha val="85000"/>
                      </a:schemeClr>
                    </a:solidFill>
                  </a:tcPr>
                </a:tc>
                <a:tc>
                  <a:txBody>
                    <a:bodyPr/>
                    <a:lstStyle/>
                    <a:p>
                      <a:pPr algn="ctr"/>
                      <a:r>
                        <a:rPr lang="en-US" b="1" i="0" baseline="8000" dirty="0">
                          <a:solidFill>
                            <a:schemeClr val="bg1"/>
                          </a:solidFill>
                        </a:rPr>
                        <a:t>3</a:t>
                      </a:r>
                    </a:p>
                  </a:txBody>
                  <a:tcPr anchor="ctr">
                    <a:solidFill>
                      <a:schemeClr val="accent1">
                        <a:shade val="60000"/>
                        <a:alpha val="85000"/>
                      </a:schemeClr>
                    </a:solidFill>
                  </a:tcPr>
                </a:tc>
                <a:tc>
                  <a:txBody>
                    <a:bodyPr/>
                    <a:lstStyle/>
                    <a:p>
                      <a:pPr algn="ctr"/>
                      <a:r>
                        <a:rPr lang="en-US" b="1" i="0" baseline="8000" dirty="0">
                          <a:solidFill>
                            <a:schemeClr val="bg1"/>
                          </a:solidFill>
                        </a:rPr>
                        <a:t>4</a:t>
                      </a:r>
                    </a:p>
                  </a:txBody>
                  <a:tcPr anchor="ctr">
                    <a:solidFill>
                      <a:schemeClr val="accent1">
                        <a:shade val="60000"/>
                        <a:alpha val="85000"/>
                      </a:schemeClr>
                    </a:solidFill>
                  </a:tcPr>
                </a:tc>
                <a:tc>
                  <a:txBody>
                    <a:bodyPr/>
                    <a:lstStyle/>
                    <a:p>
                      <a:pPr algn="ctr"/>
                      <a:r>
                        <a:rPr lang="en-US" b="1" i="0" baseline="8000" dirty="0">
                          <a:solidFill>
                            <a:schemeClr val="bg1"/>
                          </a:solidFill>
                        </a:rPr>
                        <a:t>5</a:t>
                      </a:r>
                    </a:p>
                  </a:txBody>
                  <a:tcPr anchor="ctr">
                    <a:solidFill>
                      <a:schemeClr val="accent1">
                        <a:shade val="60000"/>
                        <a:alpha val="85000"/>
                      </a:schemeClr>
                    </a:solidFill>
                  </a:tcPr>
                </a:tc>
                <a:extLst>
                  <a:ext uri="{0D108BD9-81ED-4DB2-BD59-A6C34878D82A}">
                    <a16:rowId xmlns:a16="http://schemas.microsoft.com/office/drawing/2014/main" val="1220494667"/>
                  </a:ext>
                </a:extLst>
              </a:tr>
              <a:tr h="230491">
                <a:tc>
                  <a:txBody>
                    <a:bodyPr/>
                    <a:lstStyle/>
                    <a:p>
                      <a:pPr algn="ctr"/>
                      <a:r>
                        <a:rPr lang="en-US" b="1" i="0" baseline="8000" dirty="0">
                          <a:solidFill>
                            <a:schemeClr val="bg1"/>
                          </a:solidFill>
                        </a:rPr>
                        <a:t>6</a:t>
                      </a:r>
                    </a:p>
                  </a:txBody>
                  <a:tcPr anchor="ctr">
                    <a:solidFill>
                      <a:schemeClr val="accent1">
                        <a:alpha val="85000"/>
                      </a:schemeClr>
                    </a:solidFill>
                  </a:tcPr>
                </a:tc>
                <a:tc>
                  <a:txBody>
                    <a:bodyPr/>
                    <a:lstStyle/>
                    <a:p>
                      <a:pPr algn="ctr"/>
                      <a:r>
                        <a:rPr lang="en-US" b="1" i="0" baseline="8000" dirty="0">
                          <a:solidFill>
                            <a:schemeClr val="bg1"/>
                          </a:solidFill>
                        </a:rPr>
                        <a:t>7</a:t>
                      </a:r>
                    </a:p>
                  </a:txBody>
                  <a:tcPr anchor="ctr">
                    <a:solidFill>
                      <a:schemeClr val="accent1">
                        <a:alpha val="85000"/>
                      </a:schemeClr>
                    </a:solidFill>
                  </a:tcPr>
                </a:tc>
                <a:tc>
                  <a:txBody>
                    <a:bodyPr/>
                    <a:lstStyle/>
                    <a:p>
                      <a:pPr algn="ctr"/>
                      <a:r>
                        <a:rPr lang="en-US" b="1" i="0" baseline="8000" dirty="0">
                          <a:solidFill>
                            <a:schemeClr val="bg1"/>
                          </a:solidFill>
                        </a:rPr>
                        <a:t>8</a:t>
                      </a:r>
                    </a:p>
                  </a:txBody>
                  <a:tcPr anchor="ctr">
                    <a:solidFill>
                      <a:schemeClr val="accent1">
                        <a:alpha val="85000"/>
                      </a:schemeClr>
                    </a:solidFill>
                  </a:tcPr>
                </a:tc>
                <a:tc>
                  <a:txBody>
                    <a:bodyPr/>
                    <a:lstStyle/>
                    <a:p>
                      <a:pPr algn="ctr"/>
                      <a:r>
                        <a:rPr lang="en-US" b="1" i="0" baseline="8000" dirty="0">
                          <a:solidFill>
                            <a:schemeClr val="bg1"/>
                          </a:solidFill>
                        </a:rPr>
                        <a:t>9</a:t>
                      </a:r>
                    </a:p>
                  </a:txBody>
                  <a:tcPr anchor="ctr">
                    <a:solidFill>
                      <a:schemeClr val="accent1">
                        <a:alpha val="85000"/>
                      </a:schemeClr>
                    </a:solidFill>
                  </a:tcPr>
                </a:tc>
                <a:tc>
                  <a:txBody>
                    <a:bodyPr/>
                    <a:lstStyle/>
                    <a:p>
                      <a:pPr algn="ctr"/>
                      <a:r>
                        <a:rPr lang="en-US" b="1" i="0" baseline="8000" dirty="0">
                          <a:solidFill>
                            <a:schemeClr val="bg1"/>
                          </a:solidFill>
                        </a:rPr>
                        <a:t>10</a:t>
                      </a:r>
                    </a:p>
                  </a:txBody>
                  <a:tcPr anchor="ctr">
                    <a:solidFill>
                      <a:schemeClr val="accent1">
                        <a:alpha val="85000"/>
                      </a:schemeClr>
                    </a:solidFill>
                  </a:tcPr>
                </a:tc>
                <a:tc>
                  <a:txBody>
                    <a:bodyPr/>
                    <a:lstStyle/>
                    <a:p>
                      <a:pPr algn="ctr"/>
                      <a:r>
                        <a:rPr lang="en-US" b="1" i="0" baseline="8000" dirty="0">
                          <a:solidFill>
                            <a:schemeClr val="bg1"/>
                          </a:solidFill>
                        </a:rPr>
                        <a:t>11</a:t>
                      </a:r>
                    </a:p>
                  </a:txBody>
                  <a:tcPr anchor="ctr">
                    <a:solidFill>
                      <a:schemeClr val="accent1">
                        <a:alpha val="85000"/>
                      </a:schemeClr>
                    </a:solidFill>
                  </a:tcPr>
                </a:tc>
                <a:tc>
                  <a:txBody>
                    <a:bodyPr/>
                    <a:lstStyle/>
                    <a:p>
                      <a:pPr algn="ctr"/>
                      <a:r>
                        <a:rPr lang="en-US" b="1" i="0" baseline="8000" dirty="0">
                          <a:solidFill>
                            <a:schemeClr val="bg1"/>
                          </a:solidFill>
                        </a:rPr>
                        <a:t>12</a:t>
                      </a:r>
                    </a:p>
                  </a:txBody>
                  <a:tcPr anchor="ctr">
                    <a:solidFill>
                      <a:schemeClr val="accent1">
                        <a:alpha val="85000"/>
                      </a:schemeClr>
                    </a:solidFill>
                  </a:tcPr>
                </a:tc>
                <a:extLst>
                  <a:ext uri="{0D108BD9-81ED-4DB2-BD59-A6C34878D82A}">
                    <a16:rowId xmlns:a16="http://schemas.microsoft.com/office/drawing/2014/main" val="645266632"/>
                  </a:ext>
                </a:extLst>
              </a:tr>
              <a:tr h="230491">
                <a:tc>
                  <a:txBody>
                    <a:bodyPr/>
                    <a:lstStyle/>
                    <a:p>
                      <a:pPr algn="ctr"/>
                      <a:r>
                        <a:rPr lang="en-US" b="1" i="0" baseline="8000" dirty="0">
                          <a:solidFill>
                            <a:schemeClr val="bg1"/>
                          </a:solidFill>
                        </a:rPr>
                        <a:t>13</a:t>
                      </a:r>
                    </a:p>
                  </a:txBody>
                  <a:tcPr anchor="ctr">
                    <a:solidFill>
                      <a:schemeClr val="accent1">
                        <a:shade val="60000"/>
                        <a:alpha val="85000"/>
                      </a:schemeClr>
                    </a:solidFill>
                  </a:tcPr>
                </a:tc>
                <a:tc>
                  <a:txBody>
                    <a:bodyPr/>
                    <a:lstStyle/>
                    <a:p>
                      <a:pPr algn="ctr"/>
                      <a:r>
                        <a:rPr lang="en-US" b="1" i="0" baseline="8000" dirty="0">
                          <a:solidFill>
                            <a:schemeClr val="bg1"/>
                          </a:solidFill>
                        </a:rPr>
                        <a:t>14</a:t>
                      </a:r>
                    </a:p>
                  </a:txBody>
                  <a:tcPr anchor="ctr">
                    <a:solidFill>
                      <a:schemeClr val="accent1">
                        <a:shade val="60000"/>
                        <a:alpha val="85000"/>
                      </a:schemeClr>
                    </a:solidFill>
                  </a:tcPr>
                </a:tc>
                <a:tc>
                  <a:txBody>
                    <a:bodyPr/>
                    <a:lstStyle/>
                    <a:p>
                      <a:pPr algn="ctr"/>
                      <a:r>
                        <a:rPr lang="en-US" b="1" i="0" baseline="8000" dirty="0">
                          <a:solidFill>
                            <a:schemeClr val="bg1"/>
                          </a:solidFill>
                        </a:rPr>
                        <a:t>15</a:t>
                      </a:r>
                    </a:p>
                  </a:txBody>
                  <a:tcPr anchor="ctr">
                    <a:solidFill>
                      <a:schemeClr val="accent1">
                        <a:shade val="60000"/>
                        <a:alpha val="85000"/>
                      </a:schemeClr>
                    </a:solidFill>
                  </a:tcPr>
                </a:tc>
                <a:tc>
                  <a:txBody>
                    <a:bodyPr/>
                    <a:lstStyle/>
                    <a:p>
                      <a:pPr algn="ctr"/>
                      <a:r>
                        <a:rPr lang="en-US" b="1" i="0" baseline="8000" dirty="0">
                          <a:solidFill>
                            <a:schemeClr val="bg1"/>
                          </a:solidFill>
                        </a:rPr>
                        <a:t>16</a:t>
                      </a:r>
                    </a:p>
                  </a:txBody>
                  <a:tcPr anchor="ctr">
                    <a:solidFill>
                      <a:schemeClr val="accent1">
                        <a:shade val="60000"/>
                        <a:alpha val="85000"/>
                      </a:schemeClr>
                    </a:solidFill>
                  </a:tcPr>
                </a:tc>
                <a:tc>
                  <a:txBody>
                    <a:bodyPr/>
                    <a:lstStyle/>
                    <a:p>
                      <a:pPr algn="ctr"/>
                      <a:r>
                        <a:rPr lang="en-US" b="1" i="0" baseline="8000" dirty="0">
                          <a:solidFill>
                            <a:schemeClr val="bg1"/>
                          </a:solidFill>
                        </a:rPr>
                        <a:t>17</a:t>
                      </a:r>
                    </a:p>
                  </a:txBody>
                  <a:tcPr anchor="ctr">
                    <a:solidFill>
                      <a:schemeClr val="accent1">
                        <a:shade val="60000"/>
                        <a:alpha val="85000"/>
                      </a:schemeClr>
                    </a:solidFill>
                  </a:tcPr>
                </a:tc>
                <a:tc>
                  <a:txBody>
                    <a:bodyPr/>
                    <a:lstStyle/>
                    <a:p>
                      <a:pPr algn="ctr"/>
                      <a:r>
                        <a:rPr lang="en-US" b="1" i="0" baseline="8000" dirty="0">
                          <a:solidFill>
                            <a:schemeClr val="bg1"/>
                          </a:solidFill>
                        </a:rPr>
                        <a:t>18</a:t>
                      </a:r>
                    </a:p>
                  </a:txBody>
                  <a:tcPr anchor="ctr">
                    <a:solidFill>
                      <a:schemeClr val="accent1">
                        <a:shade val="60000"/>
                        <a:alpha val="85000"/>
                      </a:schemeClr>
                    </a:solidFill>
                  </a:tcPr>
                </a:tc>
                <a:tc>
                  <a:txBody>
                    <a:bodyPr/>
                    <a:lstStyle/>
                    <a:p>
                      <a:pPr algn="ctr"/>
                      <a:r>
                        <a:rPr lang="en-US" b="1" i="0" baseline="8000" dirty="0">
                          <a:solidFill>
                            <a:schemeClr val="bg1"/>
                          </a:solidFill>
                        </a:rPr>
                        <a:t>19</a:t>
                      </a:r>
                    </a:p>
                  </a:txBody>
                  <a:tcPr anchor="ctr">
                    <a:solidFill>
                      <a:schemeClr val="accent1">
                        <a:shade val="60000"/>
                        <a:alpha val="85000"/>
                      </a:schemeClr>
                    </a:solidFill>
                  </a:tcPr>
                </a:tc>
                <a:extLst>
                  <a:ext uri="{0D108BD9-81ED-4DB2-BD59-A6C34878D82A}">
                    <a16:rowId xmlns:a16="http://schemas.microsoft.com/office/drawing/2014/main" val="3149828766"/>
                  </a:ext>
                </a:extLst>
              </a:tr>
              <a:tr h="230491">
                <a:tc>
                  <a:txBody>
                    <a:bodyPr/>
                    <a:lstStyle/>
                    <a:p>
                      <a:pPr algn="ctr"/>
                      <a:r>
                        <a:rPr lang="en-US" b="1" i="0" baseline="8000" dirty="0">
                          <a:solidFill>
                            <a:schemeClr val="bg1"/>
                          </a:solidFill>
                        </a:rPr>
                        <a:t>20</a:t>
                      </a:r>
                    </a:p>
                  </a:txBody>
                  <a:tcPr anchor="ctr">
                    <a:solidFill>
                      <a:schemeClr val="accent1">
                        <a:alpha val="85000"/>
                      </a:schemeClr>
                    </a:solidFill>
                  </a:tcPr>
                </a:tc>
                <a:tc>
                  <a:txBody>
                    <a:bodyPr/>
                    <a:lstStyle/>
                    <a:p>
                      <a:pPr algn="ctr"/>
                      <a:r>
                        <a:rPr lang="en-US" b="1" i="0" baseline="8000" dirty="0">
                          <a:solidFill>
                            <a:schemeClr val="bg1"/>
                          </a:solidFill>
                        </a:rPr>
                        <a:t>21</a:t>
                      </a:r>
                    </a:p>
                  </a:txBody>
                  <a:tcPr anchor="ctr">
                    <a:solidFill>
                      <a:schemeClr val="accent1">
                        <a:alpha val="85000"/>
                      </a:schemeClr>
                    </a:solidFill>
                  </a:tcPr>
                </a:tc>
                <a:tc>
                  <a:txBody>
                    <a:bodyPr/>
                    <a:lstStyle/>
                    <a:p>
                      <a:pPr algn="ctr"/>
                      <a:r>
                        <a:rPr lang="en-US" b="1" i="0" baseline="8000" dirty="0">
                          <a:solidFill>
                            <a:schemeClr val="bg1"/>
                          </a:solidFill>
                        </a:rPr>
                        <a:t>22</a:t>
                      </a:r>
                    </a:p>
                  </a:txBody>
                  <a:tcPr anchor="ctr">
                    <a:solidFill>
                      <a:schemeClr val="accent1">
                        <a:alpha val="85000"/>
                      </a:schemeClr>
                    </a:solidFill>
                  </a:tcPr>
                </a:tc>
                <a:tc>
                  <a:txBody>
                    <a:bodyPr/>
                    <a:lstStyle/>
                    <a:p>
                      <a:pPr algn="ctr"/>
                      <a:r>
                        <a:rPr lang="en-US" b="1" i="0" baseline="8000" dirty="0">
                          <a:solidFill>
                            <a:schemeClr val="bg1"/>
                          </a:solidFill>
                        </a:rPr>
                        <a:t>23</a:t>
                      </a:r>
                    </a:p>
                  </a:txBody>
                  <a:tcPr anchor="ctr">
                    <a:solidFill>
                      <a:schemeClr val="accent1">
                        <a:alpha val="85000"/>
                      </a:schemeClr>
                    </a:solidFill>
                  </a:tcPr>
                </a:tc>
                <a:tc>
                  <a:txBody>
                    <a:bodyPr/>
                    <a:lstStyle/>
                    <a:p>
                      <a:pPr algn="ctr"/>
                      <a:r>
                        <a:rPr lang="en-US" b="1" i="0" baseline="8000" dirty="0">
                          <a:solidFill>
                            <a:schemeClr val="bg1"/>
                          </a:solidFill>
                        </a:rPr>
                        <a:t>24</a:t>
                      </a:r>
                    </a:p>
                  </a:txBody>
                  <a:tcPr anchor="ctr">
                    <a:solidFill>
                      <a:schemeClr val="accent1">
                        <a:alpha val="85000"/>
                      </a:schemeClr>
                    </a:solidFill>
                  </a:tcPr>
                </a:tc>
                <a:tc>
                  <a:txBody>
                    <a:bodyPr/>
                    <a:lstStyle/>
                    <a:p>
                      <a:pPr algn="ctr"/>
                      <a:r>
                        <a:rPr lang="en-US" b="1" i="0" baseline="8000" dirty="0">
                          <a:solidFill>
                            <a:schemeClr val="bg1"/>
                          </a:solidFill>
                        </a:rPr>
                        <a:t>25</a:t>
                      </a:r>
                    </a:p>
                  </a:txBody>
                  <a:tcPr anchor="ctr">
                    <a:solidFill>
                      <a:schemeClr val="accent1">
                        <a:alpha val="85000"/>
                      </a:schemeClr>
                    </a:solidFill>
                  </a:tcPr>
                </a:tc>
                <a:tc>
                  <a:txBody>
                    <a:bodyPr/>
                    <a:lstStyle/>
                    <a:p>
                      <a:pPr algn="ctr"/>
                      <a:r>
                        <a:rPr lang="en-US" b="1" i="0" baseline="8000" dirty="0">
                          <a:solidFill>
                            <a:schemeClr val="bg1"/>
                          </a:solidFill>
                        </a:rPr>
                        <a:t>26</a:t>
                      </a:r>
                    </a:p>
                  </a:txBody>
                  <a:tcPr anchor="ctr">
                    <a:solidFill>
                      <a:schemeClr val="accent1">
                        <a:alpha val="85000"/>
                      </a:schemeClr>
                    </a:solidFill>
                  </a:tcPr>
                </a:tc>
                <a:extLst>
                  <a:ext uri="{0D108BD9-81ED-4DB2-BD59-A6C34878D82A}">
                    <a16:rowId xmlns:a16="http://schemas.microsoft.com/office/drawing/2014/main" val="1163343193"/>
                  </a:ext>
                </a:extLst>
              </a:tr>
              <a:tr h="230491">
                <a:tc>
                  <a:txBody>
                    <a:bodyPr/>
                    <a:lstStyle/>
                    <a:p>
                      <a:pPr algn="ctr"/>
                      <a:r>
                        <a:rPr lang="en-US" b="1" i="0" baseline="8000" dirty="0">
                          <a:solidFill>
                            <a:schemeClr val="bg1"/>
                          </a:solidFill>
                        </a:rPr>
                        <a:t>27</a:t>
                      </a:r>
                    </a:p>
                  </a:txBody>
                  <a:tcPr anchor="ctr">
                    <a:solidFill>
                      <a:schemeClr val="accent1">
                        <a:shade val="60000"/>
                        <a:alpha val="85000"/>
                      </a:schemeClr>
                    </a:solidFill>
                  </a:tcPr>
                </a:tc>
                <a:tc>
                  <a:txBody>
                    <a:bodyPr/>
                    <a:lstStyle/>
                    <a:p>
                      <a:pPr algn="ctr"/>
                      <a:r>
                        <a:rPr lang="en-US" b="1" i="0" baseline="8000" dirty="0">
                          <a:solidFill>
                            <a:schemeClr val="bg1"/>
                          </a:solidFill>
                        </a:rPr>
                        <a:t>28</a:t>
                      </a:r>
                    </a:p>
                  </a:txBody>
                  <a:tcPr anchor="ctr">
                    <a:solidFill>
                      <a:schemeClr val="accent1">
                        <a:shade val="60000"/>
                        <a:alpha val="85000"/>
                      </a:schemeClr>
                    </a:solidFill>
                  </a:tcPr>
                </a:tc>
                <a:tc>
                  <a:txBody>
                    <a:bodyPr/>
                    <a:lstStyle/>
                    <a:p>
                      <a:pPr algn="ctr"/>
                      <a:r>
                        <a:rPr lang="en-US" b="1" i="0" baseline="8000" dirty="0">
                          <a:solidFill>
                            <a:schemeClr val="bg1"/>
                          </a:solidFill>
                        </a:rPr>
                        <a:t>29</a:t>
                      </a:r>
                    </a:p>
                  </a:txBody>
                  <a:tcPr anchor="ctr">
                    <a:solidFill>
                      <a:schemeClr val="accent1">
                        <a:shade val="60000"/>
                        <a:alpha val="85000"/>
                      </a:schemeClr>
                    </a:solidFill>
                  </a:tcPr>
                </a:tc>
                <a:tc>
                  <a:txBody>
                    <a:bodyPr/>
                    <a:lstStyle/>
                    <a:p>
                      <a:pPr algn="ctr"/>
                      <a:r>
                        <a:rPr lang="en-US" b="1" i="0" baseline="8000" dirty="0">
                          <a:solidFill>
                            <a:schemeClr val="bg1"/>
                          </a:solidFill>
                        </a:rPr>
                        <a:t>30</a:t>
                      </a:r>
                    </a:p>
                  </a:txBody>
                  <a:tcPr anchor="ctr">
                    <a:solidFill>
                      <a:schemeClr val="accent1">
                        <a:shade val="60000"/>
                        <a:alpha val="85000"/>
                      </a:schemeClr>
                    </a:solidFill>
                  </a:tcPr>
                </a:tc>
                <a:tc>
                  <a:txBody>
                    <a:bodyPr/>
                    <a:lstStyle/>
                    <a:p>
                      <a:pPr algn="ctr"/>
                      <a:endParaRPr lang="en-US" b="1" i="0" baseline="8000" dirty="0">
                        <a:solidFill>
                          <a:schemeClr val="bg1"/>
                        </a:solidFill>
                      </a:endParaRPr>
                    </a:p>
                  </a:txBody>
                  <a:tcPr anchor="ctr">
                    <a:solidFill>
                      <a:schemeClr val="accent1">
                        <a:shade val="60000"/>
                        <a:alpha val="85000"/>
                      </a:schemeClr>
                    </a:solidFill>
                  </a:tcPr>
                </a:tc>
                <a:tc>
                  <a:txBody>
                    <a:bodyPr/>
                    <a:lstStyle/>
                    <a:p>
                      <a:pPr algn="ctr"/>
                      <a:endParaRPr lang="en-US" b="1" i="0" baseline="8000" dirty="0">
                        <a:solidFill>
                          <a:schemeClr val="bg1"/>
                        </a:solidFill>
                      </a:endParaRPr>
                    </a:p>
                  </a:txBody>
                  <a:tcPr anchor="ctr">
                    <a:solidFill>
                      <a:schemeClr val="accent1">
                        <a:shade val="60000"/>
                        <a:alpha val="85000"/>
                      </a:schemeClr>
                    </a:solidFill>
                  </a:tcPr>
                </a:tc>
                <a:tc>
                  <a:txBody>
                    <a:bodyPr/>
                    <a:lstStyle/>
                    <a:p>
                      <a:pPr algn="ctr"/>
                      <a:endParaRPr lang="en-US" b="1" i="0" baseline="8000" dirty="0">
                        <a:solidFill>
                          <a:schemeClr val="bg1"/>
                        </a:solidFill>
                      </a:endParaRPr>
                    </a:p>
                  </a:txBody>
                  <a:tcPr anchor="ctr">
                    <a:solidFill>
                      <a:schemeClr val="accent1">
                        <a:shade val="60000"/>
                        <a:alpha val="85000"/>
                      </a:schemeClr>
                    </a:solidFill>
                  </a:tcPr>
                </a:tc>
                <a:extLst>
                  <a:ext uri="{0D108BD9-81ED-4DB2-BD59-A6C34878D82A}">
                    <a16:rowId xmlns:a16="http://schemas.microsoft.com/office/drawing/2014/main" val="1546825674"/>
                  </a:ext>
                </a:extLst>
              </a:tr>
              <a:tr h="230491">
                <a:tc>
                  <a:txBody>
                    <a:bodyPr/>
                    <a:lstStyle/>
                    <a:p>
                      <a:pPr algn="ctr"/>
                      <a:endParaRPr lang="en-US" b="1" i="1" baseline="8000" dirty="0">
                        <a:solidFill>
                          <a:schemeClr val="tx1"/>
                        </a:solidFill>
                      </a:endParaRPr>
                    </a:p>
                  </a:txBody>
                  <a:tcPr anchor="ctr">
                    <a:solidFill>
                      <a:schemeClr val="accent1">
                        <a:alpha val="85000"/>
                      </a:schemeClr>
                    </a:solidFill>
                  </a:tcPr>
                </a:tc>
                <a:tc>
                  <a:txBody>
                    <a:bodyPr/>
                    <a:lstStyle/>
                    <a:p>
                      <a:pPr algn="ctr"/>
                      <a:endParaRPr lang="en-US" b="1" i="1" baseline="8000">
                        <a:solidFill>
                          <a:schemeClr val="tx1"/>
                        </a:solidFill>
                      </a:endParaRPr>
                    </a:p>
                  </a:txBody>
                  <a:tcPr anchor="ctr">
                    <a:solidFill>
                      <a:schemeClr val="accent1">
                        <a:alpha val="85000"/>
                      </a:schemeClr>
                    </a:solidFill>
                  </a:tcPr>
                </a:tc>
                <a:tc>
                  <a:txBody>
                    <a:bodyPr/>
                    <a:lstStyle/>
                    <a:p>
                      <a:pPr algn="ctr"/>
                      <a:endParaRPr lang="en-US" b="1" i="1" baseline="8000">
                        <a:solidFill>
                          <a:schemeClr val="tx1"/>
                        </a:solidFill>
                      </a:endParaRPr>
                    </a:p>
                  </a:txBody>
                  <a:tcPr anchor="ctr">
                    <a:solidFill>
                      <a:schemeClr val="accent1">
                        <a:alpha val="85000"/>
                      </a:schemeClr>
                    </a:solidFill>
                  </a:tcPr>
                </a:tc>
                <a:tc>
                  <a:txBody>
                    <a:bodyPr/>
                    <a:lstStyle/>
                    <a:p>
                      <a:pPr algn="ctr"/>
                      <a:endParaRPr lang="en-US" b="1" i="1" baseline="8000">
                        <a:solidFill>
                          <a:schemeClr val="tx1"/>
                        </a:solidFill>
                      </a:endParaRPr>
                    </a:p>
                  </a:txBody>
                  <a:tcPr anchor="ctr">
                    <a:solidFill>
                      <a:schemeClr val="accent1">
                        <a:alpha val="85000"/>
                      </a:schemeClr>
                    </a:solidFill>
                  </a:tcPr>
                </a:tc>
                <a:tc>
                  <a:txBody>
                    <a:bodyPr/>
                    <a:lstStyle/>
                    <a:p>
                      <a:pPr algn="ctr"/>
                      <a:endParaRPr lang="en-US" b="1" i="1" baseline="8000" dirty="0">
                        <a:solidFill>
                          <a:schemeClr val="tx1"/>
                        </a:solidFill>
                      </a:endParaRPr>
                    </a:p>
                  </a:txBody>
                  <a:tcPr anchor="ctr">
                    <a:solidFill>
                      <a:schemeClr val="accent1">
                        <a:alpha val="85000"/>
                      </a:schemeClr>
                    </a:solidFill>
                  </a:tcPr>
                </a:tc>
                <a:tc>
                  <a:txBody>
                    <a:bodyPr/>
                    <a:lstStyle/>
                    <a:p>
                      <a:pPr algn="ctr"/>
                      <a:endParaRPr lang="en-US" b="1" i="1" baseline="8000" dirty="0">
                        <a:solidFill>
                          <a:schemeClr val="tx1"/>
                        </a:solidFill>
                      </a:endParaRPr>
                    </a:p>
                  </a:txBody>
                  <a:tcPr anchor="ctr">
                    <a:solidFill>
                      <a:schemeClr val="accent1">
                        <a:alpha val="85000"/>
                      </a:schemeClr>
                    </a:solidFill>
                  </a:tcPr>
                </a:tc>
                <a:tc>
                  <a:txBody>
                    <a:bodyPr/>
                    <a:lstStyle/>
                    <a:p>
                      <a:pPr algn="ctr"/>
                      <a:endParaRPr lang="en-US" b="1" i="1" baseline="8000" dirty="0">
                        <a:solidFill>
                          <a:schemeClr val="tx1"/>
                        </a:solidFill>
                      </a:endParaRPr>
                    </a:p>
                  </a:txBody>
                  <a:tcPr anchor="ctr">
                    <a:solidFill>
                      <a:schemeClr val="accent1">
                        <a:alpha val="85000"/>
                      </a:schemeClr>
                    </a:solidFill>
                  </a:tcPr>
                </a:tc>
                <a:extLst>
                  <a:ext uri="{0D108BD9-81ED-4DB2-BD59-A6C34878D82A}">
                    <a16:rowId xmlns:a16="http://schemas.microsoft.com/office/drawing/2014/main" val="2338452134"/>
                  </a:ext>
                </a:extLst>
              </a:tr>
            </a:tbl>
          </a:graphicData>
        </a:graphic>
      </p:graphicFrame>
      <p:sp>
        <p:nvSpPr>
          <p:cNvPr id="14" name="Text Placeholder 18">
            <a:extLst>
              <a:ext uri="{FF2B5EF4-FFF2-40B4-BE49-F238E27FC236}">
                <a16:creationId xmlns:a16="http://schemas.microsoft.com/office/drawing/2014/main" id="{C8DED8F0-0699-41F9-B892-3D569119A2E8}"/>
              </a:ext>
            </a:extLst>
          </p:cNvPr>
          <p:cNvSpPr txBox="1">
            <a:spLocks/>
          </p:cNvSpPr>
          <p:nvPr/>
        </p:nvSpPr>
        <p:spPr>
          <a:xfrm>
            <a:off x="9285406" y="3689016"/>
            <a:ext cx="2460388" cy="476194"/>
          </a:xfrm>
          <a:prstGeom prst="rect">
            <a:avLst/>
          </a:prstGeom>
          <a:solidFill>
            <a:schemeClr val="bg1">
              <a:alpha val="90000"/>
            </a:schemeClr>
          </a:solidFill>
          <a:ln>
            <a:noFill/>
          </a:ln>
        </p:spPr>
        <p:txBody>
          <a:bodyPr/>
          <a:lst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lumMod val="75000"/>
                  </a:schemeClr>
                </a:solidFill>
              </a:rPr>
              <a:t>April</a:t>
            </a:r>
          </a:p>
        </p:txBody>
      </p:sp>
      <p:sp>
        <p:nvSpPr>
          <p:cNvPr id="15" name="Oval 14">
            <a:extLst>
              <a:ext uri="{FF2B5EF4-FFF2-40B4-BE49-F238E27FC236}">
                <a16:creationId xmlns:a16="http://schemas.microsoft.com/office/drawing/2014/main" id="{39C1D4B8-E13E-478F-9C09-E8DC93D3221C}"/>
              </a:ext>
            </a:extLst>
          </p:cNvPr>
          <p:cNvSpPr/>
          <p:nvPr/>
        </p:nvSpPr>
        <p:spPr>
          <a:xfrm>
            <a:off x="6697950" y="2676590"/>
            <a:ext cx="252000" cy="252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B0A4E17-8B21-4521-8FDA-E4FCAF939804}"/>
              </a:ext>
            </a:extLst>
          </p:cNvPr>
          <p:cNvSpPr/>
          <p:nvPr/>
        </p:nvSpPr>
        <p:spPr>
          <a:xfrm>
            <a:off x="9333209" y="4709898"/>
            <a:ext cx="1721234" cy="274852"/>
          </a:xfrm>
          <a:prstGeom prst="ellipse">
            <a:avLst/>
          </a:prstGeom>
          <a:solidFill>
            <a:schemeClr val="accent3">
              <a:alpha val="5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D0568B5-BE55-48C6-BBFE-50502FD0B817}"/>
              </a:ext>
            </a:extLst>
          </p:cNvPr>
          <p:cNvSpPr/>
          <p:nvPr/>
        </p:nvSpPr>
        <p:spPr>
          <a:xfrm>
            <a:off x="6697950" y="5549373"/>
            <a:ext cx="252000" cy="23037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2ABB74B-BD20-460D-BC76-7290AB96CD24}"/>
              </a:ext>
            </a:extLst>
          </p:cNvPr>
          <p:cNvSpPr/>
          <p:nvPr/>
        </p:nvSpPr>
        <p:spPr>
          <a:xfrm>
            <a:off x="6697493" y="2953567"/>
            <a:ext cx="252000" cy="252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Table 21">
            <a:extLst>
              <a:ext uri="{FF2B5EF4-FFF2-40B4-BE49-F238E27FC236}">
                <a16:creationId xmlns:a16="http://schemas.microsoft.com/office/drawing/2014/main" id="{1C767FB4-696B-4182-B33F-26E58211557D}"/>
              </a:ext>
            </a:extLst>
          </p:cNvPr>
          <p:cNvGraphicFramePr>
            <a:graphicFrameLocks noGrp="1"/>
          </p:cNvGraphicFramePr>
          <p:nvPr>
            <p:extLst>
              <p:ext uri="{D42A27DB-BD31-4B8C-83A1-F6EECF244321}">
                <p14:modId xmlns:p14="http://schemas.microsoft.com/office/powerpoint/2010/main" val="419097457"/>
              </p:ext>
            </p:extLst>
          </p:nvPr>
        </p:nvGraphicFramePr>
        <p:xfrm>
          <a:off x="312916" y="1234440"/>
          <a:ext cx="6030685" cy="3657600"/>
        </p:xfrm>
        <a:graphic>
          <a:graphicData uri="http://schemas.openxmlformats.org/drawingml/2006/table">
            <a:tbl>
              <a:tblPr firstRow="1" bandRow="1">
                <a:tableStyleId>{21E4AEA4-8DFA-4A89-87EB-49C32662AFE0}</a:tableStyleId>
              </a:tblPr>
              <a:tblGrid>
                <a:gridCol w="4346623">
                  <a:extLst>
                    <a:ext uri="{9D8B030D-6E8A-4147-A177-3AD203B41FA5}">
                      <a16:colId xmlns:a16="http://schemas.microsoft.com/office/drawing/2014/main" val="495430399"/>
                    </a:ext>
                  </a:extLst>
                </a:gridCol>
                <a:gridCol w="1684062">
                  <a:extLst>
                    <a:ext uri="{9D8B030D-6E8A-4147-A177-3AD203B41FA5}">
                      <a16:colId xmlns:a16="http://schemas.microsoft.com/office/drawing/2014/main" val="4285106964"/>
                    </a:ext>
                  </a:extLst>
                </a:gridCol>
              </a:tblGrid>
              <a:tr h="0">
                <a:tc>
                  <a:txBody>
                    <a:bodyPr/>
                    <a:lstStyle/>
                    <a:p>
                      <a:r>
                        <a:rPr lang="en-GB" sz="1400" dirty="0"/>
                        <a:t>Procurement process</a:t>
                      </a:r>
                    </a:p>
                  </a:txBody>
                  <a:tcPr anchor="ctr"/>
                </a:tc>
                <a:tc>
                  <a:txBody>
                    <a:bodyPr/>
                    <a:lstStyle/>
                    <a:p>
                      <a:pPr algn="ctr"/>
                      <a:r>
                        <a:rPr lang="en-GB" sz="1400" dirty="0"/>
                        <a:t>Dates</a:t>
                      </a:r>
                    </a:p>
                  </a:txBody>
                  <a:tcPr anchor="ctr"/>
                </a:tc>
                <a:extLst>
                  <a:ext uri="{0D108BD9-81ED-4DB2-BD59-A6C34878D82A}">
                    <a16:rowId xmlns:a16="http://schemas.microsoft.com/office/drawing/2014/main" val="322061791"/>
                  </a:ext>
                </a:extLst>
              </a:tr>
              <a:tr h="0">
                <a:tc>
                  <a:txBody>
                    <a:bodyPr/>
                    <a:lstStyle/>
                    <a:p>
                      <a:r>
                        <a:rPr lang="en-GB" sz="1400" dirty="0"/>
                        <a:t>Advertise pre-market engagement event</a:t>
                      </a:r>
                    </a:p>
                  </a:txBody>
                  <a:tcPr anchor="ctr"/>
                </a:tc>
                <a:tc>
                  <a:txBody>
                    <a:bodyPr/>
                    <a:lstStyle/>
                    <a:p>
                      <a:pPr algn="ctr"/>
                      <a:r>
                        <a:rPr lang="en-GB" sz="1400" dirty="0"/>
                        <a:t>6</a:t>
                      </a:r>
                      <a:r>
                        <a:rPr lang="en-GB" sz="1400" baseline="30000" dirty="0"/>
                        <a:t>th</a:t>
                      </a:r>
                      <a:r>
                        <a:rPr lang="en-GB" sz="1400" dirty="0"/>
                        <a:t> January 20</a:t>
                      </a:r>
                    </a:p>
                  </a:txBody>
                  <a:tcPr anchor="ctr"/>
                </a:tc>
                <a:extLst>
                  <a:ext uri="{0D108BD9-81ED-4DB2-BD59-A6C34878D82A}">
                    <a16:rowId xmlns:a16="http://schemas.microsoft.com/office/drawing/2014/main" val="4028657390"/>
                  </a:ext>
                </a:extLst>
              </a:tr>
              <a:tr h="0">
                <a:tc>
                  <a:txBody>
                    <a:bodyPr/>
                    <a:lstStyle/>
                    <a:p>
                      <a:r>
                        <a:rPr lang="en-GB" sz="1400" dirty="0"/>
                        <a:t>Pre-market engagement event</a:t>
                      </a:r>
                    </a:p>
                  </a:txBody>
                  <a:tcPr anchor="ctr"/>
                </a:tc>
                <a:tc>
                  <a:txBody>
                    <a:bodyPr/>
                    <a:lstStyle/>
                    <a:p>
                      <a:pPr algn="ctr"/>
                      <a:r>
                        <a:rPr lang="en-GB" sz="1400" dirty="0"/>
                        <a:t>20</a:t>
                      </a:r>
                      <a:r>
                        <a:rPr lang="en-GB" sz="1400" baseline="30000" dirty="0"/>
                        <a:t>th</a:t>
                      </a:r>
                      <a:r>
                        <a:rPr lang="en-GB" sz="1400" dirty="0"/>
                        <a:t> January 20</a:t>
                      </a:r>
                    </a:p>
                  </a:txBody>
                  <a:tcPr anchor="ctr"/>
                </a:tc>
                <a:extLst>
                  <a:ext uri="{0D108BD9-81ED-4DB2-BD59-A6C34878D82A}">
                    <a16:rowId xmlns:a16="http://schemas.microsoft.com/office/drawing/2014/main" val="2082139346"/>
                  </a:ext>
                </a:extLst>
              </a:tr>
              <a:tr h="0">
                <a:tc>
                  <a:txBody>
                    <a:bodyPr/>
                    <a:lstStyle/>
                    <a:p>
                      <a:r>
                        <a:rPr lang="en-GB" sz="1400" b="1" dirty="0"/>
                        <a:t>Issue of competition to all bidders</a:t>
                      </a:r>
                    </a:p>
                  </a:txBody>
                  <a:tcPr anchor="ctr"/>
                </a:tc>
                <a:tc>
                  <a:txBody>
                    <a:bodyPr/>
                    <a:lstStyle/>
                    <a:p>
                      <a:pPr algn="ctr"/>
                      <a:r>
                        <a:rPr lang="en-GB" sz="1400" b="1" dirty="0"/>
                        <a:t>27</a:t>
                      </a:r>
                      <a:r>
                        <a:rPr lang="en-GB" sz="1400" b="1" baseline="30000" dirty="0"/>
                        <a:t>th</a:t>
                      </a:r>
                      <a:r>
                        <a:rPr lang="en-GB" sz="1400" b="1" dirty="0"/>
                        <a:t> January 20</a:t>
                      </a:r>
                    </a:p>
                  </a:txBody>
                  <a:tcPr anchor="ctr"/>
                </a:tc>
                <a:extLst>
                  <a:ext uri="{0D108BD9-81ED-4DB2-BD59-A6C34878D82A}">
                    <a16:rowId xmlns:a16="http://schemas.microsoft.com/office/drawing/2014/main" val="3041445486"/>
                  </a:ext>
                </a:extLst>
              </a:tr>
              <a:tr h="0">
                <a:tc>
                  <a:txBody>
                    <a:bodyPr/>
                    <a:lstStyle/>
                    <a:p>
                      <a:r>
                        <a:rPr lang="en-GB" sz="1400" dirty="0"/>
                        <a:t>Deadline for clarification questions</a:t>
                      </a:r>
                    </a:p>
                  </a:txBody>
                  <a:tcPr anchor="ctr"/>
                </a:tc>
                <a:tc>
                  <a:txBody>
                    <a:bodyPr/>
                    <a:lstStyle/>
                    <a:p>
                      <a:pPr algn="ctr"/>
                      <a:r>
                        <a:rPr lang="en-GB" sz="1400" dirty="0"/>
                        <a:t>17</a:t>
                      </a:r>
                      <a:r>
                        <a:rPr lang="en-GB" sz="1400" baseline="30000" dirty="0"/>
                        <a:t>th</a:t>
                      </a:r>
                      <a:r>
                        <a:rPr lang="en-GB" sz="1400" dirty="0"/>
                        <a:t> February 20</a:t>
                      </a:r>
                    </a:p>
                  </a:txBody>
                  <a:tcPr anchor="ctr"/>
                </a:tc>
                <a:extLst>
                  <a:ext uri="{0D108BD9-81ED-4DB2-BD59-A6C34878D82A}">
                    <a16:rowId xmlns:a16="http://schemas.microsoft.com/office/drawing/2014/main" val="2402340772"/>
                  </a:ext>
                </a:extLst>
              </a:tr>
              <a:tr h="0">
                <a:tc>
                  <a:txBody>
                    <a:bodyPr/>
                    <a:lstStyle/>
                    <a:p>
                      <a:r>
                        <a:rPr lang="en-GB" sz="1400" dirty="0"/>
                        <a:t>Latest date clarification answers</a:t>
                      </a:r>
                    </a:p>
                  </a:txBody>
                  <a:tcPr anchor="ctr"/>
                </a:tc>
                <a:tc>
                  <a:txBody>
                    <a:bodyPr/>
                    <a:lstStyle/>
                    <a:p>
                      <a:pPr algn="ctr"/>
                      <a:r>
                        <a:rPr lang="en-GB" sz="1400" dirty="0"/>
                        <a:t>2</a:t>
                      </a:r>
                      <a:r>
                        <a:rPr lang="en-GB" sz="1400" baseline="30000" dirty="0"/>
                        <a:t>nd</a:t>
                      </a:r>
                      <a:r>
                        <a:rPr lang="en-GB" sz="1400" dirty="0"/>
                        <a:t> March 20</a:t>
                      </a:r>
                    </a:p>
                  </a:txBody>
                  <a:tcPr anchor="ctr"/>
                </a:tc>
                <a:extLst>
                  <a:ext uri="{0D108BD9-81ED-4DB2-BD59-A6C34878D82A}">
                    <a16:rowId xmlns:a16="http://schemas.microsoft.com/office/drawing/2014/main" val="4173197105"/>
                  </a:ext>
                </a:extLst>
              </a:tr>
              <a:tr h="0">
                <a:tc>
                  <a:txBody>
                    <a:bodyPr/>
                    <a:lstStyle/>
                    <a:p>
                      <a:r>
                        <a:rPr lang="en-GB" sz="1400" b="1" dirty="0"/>
                        <a:t>Deadline for Bid to be submitted through Delta</a:t>
                      </a:r>
                    </a:p>
                  </a:txBody>
                  <a:tcPr anchor="ctr"/>
                </a:tc>
                <a:tc>
                  <a:txBody>
                    <a:bodyPr/>
                    <a:lstStyle/>
                    <a:p>
                      <a:pPr algn="ctr"/>
                      <a:r>
                        <a:rPr lang="en-GB" sz="1400" b="1" dirty="0"/>
                        <a:t>23</a:t>
                      </a:r>
                      <a:r>
                        <a:rPr lang="en-GB" sz="1400" b="1" baseline="30000" dirty="0"/>
                        <a:t>rd</a:t>
                      </a:r>
                      <a:r>
                        <a:rPr lang="en-GB" sz="1400" b="1" dirty="0"/>
                        <a:t> March 20</a:t>
                      </a:r>
                    </a:p>
                  </a:txBody>
                  <a:tcPr anchor="ctr"/>
                </a:tc>
                <a:extLst>
                  <a:ext uri="{0D108BD9-81ED-4DB2-BD59-A6C34878D82A}">
                    <a16:rowId xmlns:a16="http://schemas.microsoft.com/office/drawing/2014/main" val="4099780053"/>
                  </a:ext>
                </a:extLst>
              </a:tr>
              <a:tr h="0">
                <a:tc>
                  <a:txBody>
                    <a:bodyPr/>
                    <a:lstStyle/>
                    <a:p>
                      <a:r>
                        <a:rPr lang="en-GB" sz="1400" dirty="0"/>
                        <a:t>Selection and de-selection of Bids</a:t>
                      </a:r>
                    </a:p>
                  </a:txBody>
                  <a:tcPr anchor="ctr"/>
                </a:tc>
                <a:tc>
                  <a:txBody>
                    <a:bodyPr/>
                    <a:lstStyle/>
                    <a:p>
                      <a:pPr algn="ctr"/>
                      <a:r>
                        <a:rPr lang="en-GB" sz="1400" dirty="0"/>
                        <a:t>30</a:t>
                      </a:r>
                      <a:r>
                        <a:rPr lang="en-GB" sz="1400" baseline="30000" dirty="0"/>
                        <a:t>th</a:t>
                      </a:r>
                      <a:r>
                        <a:rPr lang="en-GB" sz="1400" dirty="0"/>
                        <a:t> March 20</a:t>
                      </a:r>
                    </a:p>
                  </a:txBody>
                  <a:tcPr anchor="ctr"/>
                </a:tc>
                <a:extLst>
                  <a:ext uri="{0D108BD9-81ED-4DB2-BD59-A6C34878D82A}">
                    <a16:rowId xmlns:a16="http://schemas.microsoft.com/office/drawing/2014/main" val="2572807221"/>
                  </a:ext>
                </a:extLst>
              </a:tr>
              <a:tr h="0">
                <a:tc>
                  <a:txBody>
                    <a:bodyPr/>
                    <a:lstStyle/>
                    <a:p>
                      <a:r>
                        <a:rPr lang="en-GB" sz="1400" dirty="0"/>
                        <a:t>Interviews of shortlist</a:t>
                      </a:r>
                    </a:p>
                  </a:txBody>
                  <a:tcPr anchor="ctr"/>
                </a:tc>
                <a:tc>
                  <a:txBody>
                    <a:bodyPr/>
                    <a:lstStyle/>
                    <a:p>
                      <a:pPr algn="ctr"/>
                      <a:r>
                        <a:rPr lang="en-GB" sz="1400" dirty="0"/>
                        <a:t>6</a:t>
                      </a:r>
                      <a:r>
                        <a:rPr lang="en-GB" sz="1400" baseline="30000" dirty="0"/>
                        <a:t>th </a:t>
                      </a:r>
                      <a:r>
                        <a:rPr lang="en-GB" sz="1400" dirty="0"/>
                        <a:t>- 10</a:t>
                      </a:r>
                      <a:r>
                        <a:rPr lang="en-GB" sz="1400" baseline="30000" dirty="0"/>
                        <a:t>th</a:t>
                      </a:r>
                      <a:r>
                        <a:rPr lang="en-GB" sz="1400" dirty="0"/>
                        <a:t> April</a:t>
                      </a:r>
                    </a:p>
                  </a:txBody>
                  <a:tcPr anchor="ctr"/>
                </a:tc>
                <a:extLst>
                  <a:ext uri="{0D108BD9-81ED-4DB2-BD59-A6C34878D82A}">
                    <a16:rowId xmlns:a16="http://schemas.microsoft.com/office/drawing/2014/main" val="4137549369"/>
                  </a:ext>
                </a:extLst>
              </a:tr>
              <a:tr h="0">
                <a:tc>
                  <a:txBody>
                    <a:bodyPr/>
                    <a:lstStyle/>
                    <a:p>
                      <a:r>
                        <a:rPr lang="en-GB" sz="1400" dirty="0"/>
                        <a:t>Anticipated Award Date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20</a:t>
                      </a:r>
                      <a:r>
                        <a:rPr lang="en-GB" sz="1400" baseline="30000" dirty="0"/>
                        <a:t>th</a:t>
                      </a:r>
                      <a:r>
                        <a:rPr lang="en-GB" sz="1400" dirty="0"/>
                        <a:t> April</a:t>
                      </a:r>
                    </a:p>
                  </a:txBody>
                  <a:tcPr anchor="ctr"/>
                </a:tc>
                <a:extLst>
                  <a:ext uri="{0D108BD9-81ED-4DB2-BD59-A6C34878D82A}">
                    <a16:rowId xmlns:a16="http://schemas.microsoft.com/office/drawing/2014/main" val="4056052950"/>
                  </a:ext>
                </a:extLst>
              </a:tr>
              <a:tr h="0">
                <a:tc>
                  <a:txBody>
                    <a:bodyPr/>
                    <a:lstStyle/>
                    <a:p>
                      <a:r>
                        <a:rPr lang="en-GB" sz="1400" dirty="0"/>
                        <a:t>Anticipated Contract start date</a:t>
                      </a:r>
                    </a:p>
                  </a:txBody>
                  <a:tcPr anchor="ctr"/>
                </a:tc>
                <a:tc>
                  <a:txBody>
                    <a:bodyPr/>
                    <a:lstStyle/>
                    <a:p>
                      <a:pPr algn="ctr"/>
                      <a:r>
                        <a:rPr lang="en-GB" sz="1400" dirty="0"/>
                        <a:t>27</a:t>
                      </a:r>
                      <a:r>
                        <a:rPr lang="en-GB" sz="1400" baseline="30000" dirty="0"/>
                        <a:t>th</a:t>
                      </a:r>
                      <a:r>
                        <a:rPr lang="en-GB" sz="1400" dirty="0"/>
                        <a:t> April 20</a:t>
                      </a:r>
                    </a:p>
                  </a:txBody>
                  <a:tcPr anchor="ctr"/>
                </a:tc>
                <a:extLst>
                  <a:ext uri="{0D108BD9-81ED-4DB2-BD59-A6C34878D82A}">
                    <a16:rowId xmlns:a16="http://schemas.microsoft.com/office/drawing/2014/main" val="3605868988"/>
                  </a:ext>
                </a:extLst>
              </a:tr>
              <a:tr h="0">
                <a:tc>
                  <a:txBody>
                    <a:bodyPr/>
                    <a:lstStyle/>
                    <a:p>
                      <a:r>
                        <a:rPr lang="en-GB" sz="1400" dirty="0"/>
                        <a:t>Anticipated Contract end date</a:t>
                      </a:r>
                    </a:p>
                  </a:txBody>
                  <a:tcPr anchor="ctr"/>
                </a:tc>
                <a:tc>
                  <a:txBody>
                    <a:bodyPr/>
                    <a:lstStyle/>
                    <a:p>
                      <a:pPr algn="ctr"/>
                      <a:r>
                        <a:rPr lang="en-GB" sz="1400" dirty="0"/>
                        <a:t>31 </a:t>
                      </a:r>
                      <a:r>
                        <a:rPr lang="en-GB" sz="1400"/>
                        <a:t>December 24</a:t>
                      </a:r>
                      <a:endParaRPr lang="en-GB" sz="1400" dirty="0"/>
                    </a:p>
                  </a:txBody>
                  <a:tcPr anchor="ctr"/>
                </a:tc>
                <a:extLst>
                  <a:ext uri="{0D108BD9-81ED-4DB2-BD59-A6C34878D82A}">
                    <a16:rowId xmlns:a16="http://schemas.microsoft.com/office/drawing/2014/main" val="3910660319"/>
                  </a:ext>
                </a:extLst>
              </a:tr>
            </a:tbl>
          </a:graphicData>
        </a:graphic>
      </p:graphicFrame>
      <p:sp>
        <p:nvSpPr>
          <p:cNvPr id="23" name="Oval 22">
            <a:extLst>
              <a:ext uri="{FF2B5EF4-FFF2-40B4-BE49-F238E27FC236}">
                <a16:creationId xmlns:a16="http://schemas.microsoft.com/office/drawing/2014/main" id="{443A16D5-7051-4B05-92B3-149D2BFCE33C}"/>
              </a:ext>
            </a:extLst>
          </p:cNvPr>
          <p:cNvSpPr/>
          <p:nvPr/>
        </p:nvSpPr>
        <p:spPr>
          <a:xfrm>
            <a:off x="9333208" y="2362096"/>
            <a:ext cx="252000" cy="252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DEE7414-0FB3-4E04-8F89-5E446CA528DA}"/>
              </a:ext>
            </a:extLst>
          </p:cNvPr>
          <p:cNvSpPr/>
          <p:nvPr/>
        </p:nvSpPr>
        <p:spPr>
          <a:xfrm>
            <a:off x="9342194" y="2928634"/>
            <a:ext cx="252000" cy="252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89AEB84-C7DC-4076-BC4A-9703BE90F090}"/>
              </a:ext>
            </a:extLst>
          </p:cNvPr>
          <p:cNvSpPr/>
          <p:nvPr/>
        </p:nvSpPr>
        <p:spPr>
          <a:xfrm>
            <a:off x="6697493" y="5824030"/>
            <a:ext cx="252000" cy="252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FFBD2B5-185A-45AC-B6EA-B07A4E597F34}"/>
              </a:ext>
            </a:extLst>
          </p:cNvPr>
          <p:cNvSpPr/>
          <p:nvPr/>
        </p:nvSpPr>
        <p:spPr>
          <a:xfrm>
            <a:off x="9327814" y="5274751"/>
            <a:ext cx="252000" cy="23037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D833F79-9B0F-4275-9F0F-244712708989}"/>
              </a:ext>
            </a:extLst>
          </p:cNvPr>
          <p:cNvSpPr/>
          <p:nvPr/>
        </p:nvSpPr>
        <p:spPr>
          <a:xfrm>
            <a:off x="10389600" y="5542338"/>
            <a:ext cx="252000" cy="23037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46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425233"/>
          </a:xfrm>
          <a:prstGeom prst="rect">
            <a:avLst/>
          </a:prstGeom>
        </p:spPr>
        <p:txBody>
          <a:bodyPr wrap="square">
            <a:spAutoFit/>
          </a:bodyPr>
          <a:lstStyle/>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Research Marketplace is a Dynamic Purchasing System (DPS)</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It can take up to 5 days for a supplier to register on the DPS</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Bespoke supplier shortlists are created for each procurement by selecting ‘filters’ to create a shortlist of suppliers with the necessary skills</a:t>
            </a:r>
          </a:p>
          <a:p>
            <a:pPr marL="342900" indent="-342900" fontAlgn="base">
              <a:lnSpc>
                <a:spcPct val="114000"/>
              </a:lnSpc>
              <a:buFont typeface="Arial" panose="020B0604020202020204" pitchFamily="34" charset="0"/>
              <a:buChar char="•"/>
            </a:pPr>
            <a:r>
              <a:rPr lang="en-GB" sz="2400" dirty="0">
                <a:solidFill>
                  <a:schemeClr val="accent3"/>
                </a:solidFill>
                <a:latin typeface="Arial" panose="020B0604020202020204" pitchFamily="34" charset="0"/>
                <a:cs typeface="Arial" panose="020B0604020202020204" pitchFamily="34" charset="0"/>
              </a:rPr>
              <a:t>Due to the breadth of this evaluation no filters have been applied</a:t>
            </a:r>
          </a:p>
          <a:p>
            <a:pPr marL="342900" indent="-342900" fontAlgn="base">
              <a:lnSpc>
                <a:spcPct val="114000"/>
              </a:lnSpc>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If you would like to register as a supplier on the Research Marketplace DPS, please follow the online guidance and register at </a:t>
            </a:r>
            <a:r>
              <a:rPr lang="en-GB" sz="24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https://supplierregistration.cabinetoffice.gov.uk/dps#research</a:t>
            </a: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Research Marketplace</a:t>
            </a:r>
          </a:p>
        </p:txBody>
      </p:sp>
    </p:spTree>
    <p:extLst>
      <p:ext uri="{BB962C8B-B14F-4D97-AF65-F5344CB8AC3E}">
        <p14:creationId xmlns:p14="http://schemas.microsoft.com/office/powerpoint/2010/main" val="200454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D018F-D745-A54C-82D2-0617E409207F}"/>
              </a:ext>
            </a:extLst>
          </p:cNvPr>
          <p:cNvPicPr>
            <a:picLocks noChangeAspect="1"/>
          </p:cNvPicPr>
          <p:nvPr/>
        </p:nvPicPr>
        <p:blipFill>
          <a:blip r:embed="rId4"/>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74422CDE-26B1-0347-8BED-07C753787AB8}"/>
              </a:ext>
            </a:extLst>
          </p:cNvPr>
          <p:cNvSpPr txBox="1"/>
          <p:nvPr/>
        </p:nvSpPr>
        <p:spPr>
          <a:xfrm>
            <a:off x="403340" y="345182"/>
            <a:ext cx="10423685" cy="769441"/>
          </a:xfrm>
          <a:prstGeom prst="rect">
            <a:avLst/>
          </a:prstGeom>
          <a:noFill/>
        </p:spPr>
        <p:txBody>
          <a:bodyPr wrap="square" rtlCol="0" anchor="t">
            <a:spAutoFit/>
          </a:bodyPr>
          <a:lstStyle/>
          <a:p>
            <a:r>
              <a:rPr lang="en-US" sz="4400" b="1" spc="-150" dirty="0">
                <a:solidFill>
                  <a:srgbClr val="FFFFFF"/>
                </a:solidFill>
                <a:latin typeface="Arial" panose="020B0604020202020204" pitchFamily="34" charset="0"/>
                <a:cs typeface="Arial" panose="020B0604020202020204" pitchFamily="34" charset="0"/>
              </a:rPr>
              <a:t>Coffee Break</a:t>
            </a:r>
          </a:p>
        </p:txBody>
      </p:sp>
    </p:spTree>
    <p:extLst>
      <p:ext uri="{BB962C8B-B14F-4D97-AF65-F5344CB8AC3E}">
        <p14:creationId xmlns:p14="http://schemas.microsoft.com/office/powerpoint/2010/main" val="15142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87F58-63AF-3E41-BF37-91740753F7A6}"/>
              </a:ext>
            </a:extLst>
          </p:cNvPr>
          <p:cNvPicPr>
            <a:picLocks noChangeAspect="1"/>
          </p:cNvPicPr>
          <p:nvPr/>
        </p:nvPicPr>
        <p:blipFill>
          <a:blip r:embed="rId4"/>
          <a:stretch>
            <a:fillRect/>
          </a:stretch>
        </p:blipFill>
        <p:spPr>
          <a:xfrm>
            <a:off x="0" y="333633"/>
            <a:ext cx="12192000" cy="6858000"/>
          </a:xfrm>
          <a:prstGeom prst="rect">
            <a:avLst/>
          </a:prstGeom>
        </p:spPr>
      </p:pic>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1366033" y="2160730"/>
            <a:ext cx="10627493" cy="1200329"/>
          </a:xfrm>
          <a:prstGeom prst="rect">
            <a:avLst/>
          </a:prstGeom>
          <a:noFill/>
        </p:spPr>
        <p:txBody>
          <a:bodyPr wrap="square" rtlCol="0" anchor="t">
            <a:spAutoFit/>
          </a:bodyPr>
          <a:lstStyle/>
          <a:p>
            <a:r>
              <a:rPr lang="en-US" sz="3600" b="1" spc="-150" dirty="0">
                <a:solidFill>
                  <a:srgbClr val="002060"/>
                </a:solidFill>
                <a:latin typeface="Arial" panose="020B0604020202020204" pitchFamily="34" charset="0"/>
                <a:cs typeface="Arial" panose="020B0604020202020204" pitchFamily="34" charset="0"/>
              </a:rPr>
              <a:t>Fund for International Collaboration (FIC)</a:t>
            </a:r>
          </a:p>
          <a:p>
            <a:r>
              <a:rPr lang="en-US" sz="3600" b="1" spc="-150" dirty="0">
                <a:solidFill>
                  <a:srgbClr val="002060"/>
                </a:solidFill>
                <a:latin typeface="Arial" panose="020B0604020202020204" pitchFamily="34" charset="0"/>
                <a:cs typeface="Arial" panose="020B0604020202020204" pitchFamily="34" charset="0"/>
              </a:rPr>
              <a:t>Evaluation Pre-market Engagement</a:t>
            </a:r>
          </a:p>
        </p:txBody>
      </p:sp>
      <p:sp>
        <p:nvSpPr>
          <p:cNvPr id="7" name="Rectangle 6">
            <a:extLst>
              <a:ext uri="{FF2B5EF4-FFF2-40B4-BE49-F238E27FC236}">
                <a16:creationId xmlns:a16="http://schemas.microsoft.com/office/drawing/2014/main" id="{9A16C876-2514-2E47-9712-09D7232D75F4}"/>
              </a:ext>
            </a:extLst>
          </p:cNvPr>
          <p:cNvSpPr/>
          <p:nvPr/>
        </p:nvSpPr>
        <p:spPr>
          <a:xfrm>
            <a:off x="1399486" y="3296255"/>
            <a:ext cx="9828495" cy="707886"/>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20th January, 12.30-15.30</a:t>
            </a:r>
          </a:p>
          <a:p>
            <a:r>
              <a:rPr lang="en-GB" sz="2000" dirty="0">
                <a:solidFill>
                  <a:srgbClr val="626262"/>
                </a:solidFill>
                <a:latin typeface="Arial" panose="020B0604020202020204" pitchFamily="34" charset="0"/>
                <a:cs typeface="Arial" panose="020B0604020202020204" pitchFamily="34" charset="0"/>
              </a:rPr>
              <a:t>Astor Court Hotel, Fitzrovia W1W</a:t>
            </a:r>
          </a:p>
        </p:txBody>
      </p:sp>
    </p:spTree>
    <p:extLst>
      <p:ext uri="{BB962C8B-B14F-4D97-AF65-F5344CB8AC3E}">
        <p14:creationId xmlns:p14="http://schemas.microsoft.com/office/powerpoint/2010/main" val="322438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FDE9E-31B7-E645-9CEF-C35F345645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720"/>
          <a:stretch/>
        </p:blipFill>
        <p:spPr>
          <a:xfrm>
            <a:off x="7800109" y="-873125"/>
            <a:ext cx="5276618" cy="6858000"/>
          </a:xfrm>
          <a:prstGeom prst="rect">
            <a:avLst/>
          </a:prstGeom>
        </p:spPr>
      </p:pic>
      <p:pic>
        <p:nvPicPr>
          <p:cNvPr id="12" name="Picture 11">
            <a:extLst>
              <a:ext uri="{FF2B5EF4-FFF2-40B4-BE49-F238E27FC236}">
                <a16:creationId xmlns:a16="http://schemas.microsoft.com/office/drawing/2014/main" id="{F107607C-BB29-EF4B-9FEA-551E17B972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884D97FF-6A87-4946-AD09-166331BB0CE2}"/>
              </a:ext>
            </a:extLst>
          </p:cNvPr>
          <p:cNvSpPr txBox="1"/>
          <p:nvPr/>
        </p:nvSpPr>
        <p:spPr>
          <a:xfrm>
            <a:off x="1366901" y="2367756"/>
            <a:ext cx="10423685" cy="1631216"/>
          </a:xfrm>
          <a:prstGeom prst="rect">
            <a:avLst/>
          </a:prstGeom>
          <a:noFill/>
        </p:spPr>
        <p:txBody>
          <a:bodyPr wrap="square" rtlCol="0" anchor="t">
            <a:spAutoFit/>
          </a:bodyPr>
          <a:lstStyle/>
          <a:p>
            <a:r>
              <a:rPr lang="en-US" sz="10000" b="1" spc="-150" dirty="0">
                <a:solidFill>
                  <a:srgbClr val="FFFFFF"/>
                </a:solidFill>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394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0CC1C-97EF-0544-B2F7-4B3119E213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6270" y="0"/>
            <a:ext cx="6715730" cy="3491345"/>
          </a:xfrm>
          <a:prstGeom prst="rect">
            <a:avLst/>
          </a:prstGeom>
        </p:spPr>
      </p:pic>
      <p:sp>
        <p:nvSpPr>
          <p:cNvPr id="8" name="Rectangle 7">
            <a:extLst>
              <a:ext uri="{FF2B5EF4-FFF2-40B4-BE49-F238E27FC236}">
                <a16:creationId xmlns:a16="http://schemas.microsoft.com/office/drawing/2014/main" id="{878D6094-096F-3543-BE57-9BA72D99FD50}"/>
              </a:ext>
            </a:extLst>
          </p:cNvPr>
          <p:cNvSpPr/>
          <p:nvPr/>
        </p:nvSpPr>
        <p:spPr>
          <a:xfrm>
            <a:off x="973970"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UKRI_news</a:t>
            </a:r>
            <a:endParaRPr lang="en-GB" sz="1600" dirty="0">
              <a:solidFill>
                <a:srgbClr val="FFFF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8683CE8-823D-F541-9384-AC0684CFF160}"/>
              </a:ext>
            </a:extLst>
          </p:cNvPr>
          <p:cNvPicPr>
            <a:picLocks noChangeAspect="1"/>
          </p:cNvPicPr>
          <p:nvPr/>
        </p:nvPicPr>
        <p:blipFill>
          <a:blip r:embed="rId5"/>
          <a:stretch>
            <a:fillRect/>
          </a:stretch>
        </p:blipFill>
        <p:spPr>
          <a:xfrm>
            <a:off x="515938" y="5868508"/>
            <a:ext cx="444002" cy="437275"/>
          </a:xfrm>
          <a:prstGeom prst="rect">
            <a:avLst/>
          </a:prstGeom>
        </p:spPr>
      </p:pic>
      <p:pic>
        <p:nvPicPr>
          <p:cNvPr id="15" name="Picture 14">
            <a:extLst>
              <a:ext uri="{FF2B5EF4-FFF2-40B4-BE49-F238E27FC236}">
                <a16:creationId xmlns:a16="http://schemas.microsoft.com/office/drawing/2014/main" id="{86BF0F43-BD73-0D4B-ABD7-E9BEC0B3D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Rectangle 5">
            <a:extLst>
              <a:ext uri="{FF2B5EF4-FFF2-40B4-BE49-F238E27FC236}">
                <a16:creationId xmlns:a16="http://schemas.microsoft.com/office/drawing/2014/main" id="{7B4A3FDD-19C9-BF49-B24F-CE2A5112CA4D}"/>
              </a:ext>
            </a:extLst>
          </p:cNvPr>
          <p:cNvSpPr/>
          <p:nvPr/>
        </p:nvSpPr>
        <p:spPr>
          <a:xfrm>
            <a:off x="3092702"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14" name="Picture 13">
            <a:extLst>
              <a:ext uri="{FF2B5EF4-FFF2-40B4-BE49-F238E27FC236}">
                <a16:creationId xmlns:a16="http://schemas.microsoft.com/office/drawing/2014/main" id="{935B6D4A-C372-D049-B86A-F6CB9A9BBC3C}"/>
              </a:ext>
            </a:extLst>
          </p:cNvPr>
          <p:cNvPicPr>
            <a:picLocks noChangeAspect="1"/>
          </p:cNvPicPr>
          <p:nvPr/>
        </p:nvPicPr>
        <p:blipFill>
          <a:blip r:embed="rId7"/>
          <a:stretch>
            <a:fillRect/>
          </a:stretch>
        </p:blipFill>
        <p:spPr>
          <a:xfrm>
            <a:off x="2631944" y="5865567"/>
            <a:ext cx="440215" cy="440215"/>
          </a:xfrm>
          <a:prstGeom prst="rect">
            <a:avLst/>
          </a:prstGeom>
        </p:spPr>
      </p:pic>
      <p:sp>
        <p:nvSpPr>
          <p:cNvPr id="16" name="Rectangle 15">
            <a:extLst>
              <a:ext uri="{FF2B5EF4-FFF2-40B4-BE49-F238E27FC236}">
                <a16:creationId xmlns:a16="http://schemas.microsoft.com/office/drawing/2014/main" id="{149305D5-1B92-6F43-937E-983A1B51F783}"/>
              </a:ext>
            </a:extLst>
          </p:cNvPr>
          <p:cNvSpPr/>
          <p:nvPr/>
        </p:nvSpPr>
        <p:spPr>
          <a:xfrm>
            <a:off x="6471524"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20" name="Picture 19">
            <a:extLst>
              <a:ext uri="{FF2B5EF4-FFF2-40B4-BE49-F238E27FC236}">
                <a16:creationId xmlns:a16="http://schemas.microsoft.com/office/drawing/2014/main" id="{7D5E3612-F49A-3040-A0B2-3C10F806653D}"/>
              </a:ext>
            </a:extLst>
          </p:cNvPr>
          <p:cNvPicPr>
            <a:picLocks noChangeAspect="1"/>
          </p:cNvPicPr>
          <p:nvPr/>
        </p:nvPicPr>
        <p:blipFill>
          <a:blip r:embed="rId8"/>
          <a:stretch>
            <a:fillRect/>
          </a:stretch>
        </p:blipFill>
        <p:spPr>
          <a:xfrm>
            <a:off x="6021037" y="5865567"/>
            <a:ext cx="440215" cy="440215"/>
          </a:xfrm>
          <a:prstGeom prst="rect">
            <a:avLst/>
          </a:prstGeom>
        </p:spPr>
      </p:pic>
      <p:pic>
        <p:nvPicPr>
          <p:cNvPr id="3" name="Picture 2">
            <a:extLst>
              <a:ext uri="{FF2B5EF4-FFF2-40B4-BE49-F238E27FC236}">
                <a16:creationId xmlns:a16="http://schemas.microsoft.com/office/drawing/2014/main" id="{C3263A40-9E0F-1940-B66C-F1612FB23DDD}"/>
              </a:ext>
            </a:extLst>
          </p:cNvPr>
          <p:cNvPicPr>
            <a:picLocks noChangeAspect="1"/>
          </p:cNvPicPr>
          <p:nvPr/>
        </p:nvPicPr>
        <p:blipFill>
          <a:blip r:embed="rId9"/>
          <a:stretch>
            <a:fillRect/>
          </a:stretch>
        </p:blipFill>
        <p:spPr>
          <a:xfrm>
            <a:off x="148748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64F77-DD37-7944-AC9A-9EDCF38767D0}"/>
              </a:ext>
            </a:extLst>
          </p:cNvPr>
          <p:cNvPicPr>
            <a:picLocks noChangeAspect="1"/>
          </p:cNvPicPr>
          <p:nvPr/>
        </p:nvPicPr>
        <p:blipFill>
          <a:blip r:embed="rId3"/>
          <a:stretch>
            <a:fillRect/>
          </a:stretch>
        </p:blipFill>
        <p:spPr>
          <a:xfrm>
            <a:off x="6095999" y="0"/>
            <a:ext cx="6096000" cy="6858000"/>
          </a:xfrm>
          <a:prstGeom prst="rect">
            <a:avLst/>
          </a:prstGeom>
        </p:spPr>
      </p:pic>
      <p:pic>
        <p:nvPicPr>
          <p:cNvPr id="3" name="Picture 2">
            <a:extLst>
              <a:ext uri="{FF2B5EF4-FFF2-40B4-BE49-F238E27FC236}">
                <a16:creationId xmlns:a16="http://schemas.microsoft.com/office/drawing/2014/main" id="{E915F1D3-F908-004D-A1EB-54E6048D0D1D}"/>
              </a:ext>
            </a:extLst>
          </p:cNvPr>
          <p:cNvPicPr>
            <a:picLocks noChangeAspect="1"/>
          </p:cNvPicPr>
          <p:nvPr/>
        </p:nvPicPr>
        <p:blipFill rotWithShape="1">
          <a:blip r:embed="rId4"/>
          <a:srcRect l="46136"/>
          <a:stretch/>
        </p:blipFill>
        <p:spPr>
          <a:xfrm>
            <a:off x="5624944" y="0"/>
            <a:ext cx="6567055" cy="6858000"/>
          </a:xfrm>
          <a:prstGeom prst="rect">
            <a:avLst/>
          </a:prstGeom>
        </p:spPr>
      </p:pic>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2" name="TextBox 11">
            <a:extLst>
              <a:ext uri="{FF2B5EF4-FFF2-40B4-BE49-F238E27FC236}">
                <a16:creationId xmlns:a16="http://schemas.microsoft.com/office/drawing/2014/main" id="{C2265E92-FC15-4BCC-B138-CA19D151D6FB}"/>
              </a:ext>
            </a:extLst>
          </p:cNvPr>
          <p:cNvSpPr txBox="1"/>
          <p:nvPr/>
        </p:nvSpPr>
        <p:spPr>
          <a:xfrm>
            <a:off x="403341" y="1418951"/>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1 Introductions</a:t>
            </a:r>
          </a:p>
        </p:txBody>
      </p:sp>
      <p:sp>
        <p:nvSpPr>
          <p:cNvPr id="14" name="TextBox 13">
            <a:extLst>
              <a:ext uri="{FF2B5EF4-FFF2-40B4-BE49-F238E27FC236}">
                <a16:creationId xmlns:a16="http://schemas.microsoft.com/office/drawing/2014/main" id="{02960023-4264-4DAA-85BD-8A52C38B90E0}"/>
              </a:ext>
            </a:extLst>
          </p:cNvPr>
          <p:cNvSpPr txBox="1"/>
          <p:nvPr/>
        </p:nvSpPr>
        <p:spPr>
          <a:xfrm>
            <a:off x="403341" y="2121330"/>
            <a:ext cx="5221603"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2 Overview of the FIC</a:t>
            </a:r>
          </a:p>
        </p:txBody>
      </p:sp>
      <p:sp>
        <p:nvSpPr>
          <p:cNvPr id="15" name="TextBox 14">
            <a:extLst>
              <a:ext uri="{FF2B5EF4-FFF2-40B4-BE49-F238E27FC236}">
                <a16:creationId xmlns:a16="http://schemas.microsoft.com/office/drawing/2014/main" id="{D7C4A05B-5BD8-4D1A-BC90-C0FD5DF0930E}"/>
              </a:ext>
            </a:extLst>
          </p:cNvPr>
          <p:cNvSpPr txBox="1"/>
          <p:nvPr/>
        </p:nvSpPr>
        <p:spPr>
          <a:xfrm>
            <a:off x="403341" y="2823709"/>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3 Evaluation Expectations</a:t>
            </a:r>
          </a:p>
        </p:txBody>
      </p:sp>
      <p:sp>
        <p:nvSpPr>
          <p:cNvPr id="16" name="TextBox 15">
            <a:extLst>
              <a:ext uri="{FF2B5EF4-FFF2-40B4-BE49-F238E27FC236}">
                <a16:creationId xmlns:a16="http://schemas.microsoft.com/office/drawing/2014/main" id="{FE533427-4300-454B-BA74-B798C1174255}"/>
              </a:ext>
            </a:extLst>
          </p:cNvPr>
          <p:cNvSpPr txBox="1"/>
          <p:nvPr/>
        </p:nvSpPr>
        <p:spPr>
          <a:xfrm>
            <a:off x="403341" y="3526088"/>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4 Procurement Overview</a:t>
            </a:r>
          </a:p>
        </p:txBody>
      </p:sp>
      <p:sp>
        <p:nvSpPr>
          <p:cNvPr id="17" name="TextBox 16">
            <a:extLst>
              <a:ext uri="{FF2B5EF4-FFF2-40B4-BE49-F238E27FC236}">
                <a16:creationId xmlns:a16="http://schemas.microsoft.com/office/drawing/2014/main" id="{56F026A7-5FB4-4920-80E9-9CBA1FE789FB}"/>
              </a:ext>
            </a:extLst>
          </p:cNvPr>
          <p:cNvSpPr txBox="1"/>
          <p:nvPr/>
        </p:nvSpPr>
        <p:spPr>
          <a:xfrm>
            <a:off x="555741" y="4228467"/>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*Coffee Break*</a:t>
            </a:r>
          </a:p>
        </p:txBody>
      </p:sp>
      <p:sp>
        <p:nvSpPr>
          <p:cNvPr id="18" name="TextBox 17">
            <a:extLst>
              <a:ext uri="{FF2B5EF4-FFF2-40B4-BE49-F238E27FC236}">
                <a16:creationId xmlns:a16="http://schemas.microsoft.com/office/drawing/2014/main" id="{7E4EB536-7635-4A50-AEEC-C619FFA64AB0}"/>
              </a:ext>
            </a:extLst>
          </p:cNvPr>
          <p:cNvSpPr txBox="1"/>
          <p:nvPr/>
        </p:nvSpPr>
        <p:spPr>
          <a:xfrm>
            <a:off x="403340" y="4930847"/>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5 Discussion</a:t>
            </a:r>
          </a:p>
        </p:txBody>
      </p:sp>
    </p:spTree>
    <p:extLst>
      <p:ext uri="{BB962C8B-B14F-4D97-AF65-F5344CB8AC3E}">
        <p14:creationId xmlns:p14="http://schemas.microsoft.com/office/powerpoint/2010/main" val="21856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Introductions</a:t>
            </a:r>
          </a:p>
        </p:txBody>
      </p:sp>
      <p:graphicFrame>
        <p:nvGraphicFramePr>
          <p:cNvPr id="2" name="Table 1">
            <a:extLst>
              <a:ext uri="{FF2B5EF4-FFF2-40B4-BE49-F238E27FC236}">
                <a16:creationId xmlns:a16="http://schemas.microsoft.com/office/drawing/2014/main" id="{A68CEB6E-5BB3-4EDC-A72C-A14C63E393B7}"/>
              </a:ext>
            </a:extLst>
          </p:cNvPr>
          <p:cNvGraphicFramePr>
            <a:graphicFrameLocks noGrp="1"/>
          </p:cNvGraphicFramePr>
          <p:nvPr>
            <p:extLst>
              <p:ext uri="{D42A27DB-BD31-4B8C-83A1-F6EECF244321}">
                <p14:modId xmlns:p14="http://schemas.microsoft.com/office/powerpoint/2010/main" val="3356350036"/>
              </p:ext>
            </p:extLst>
          </p:nvPr>
        </p:nvGraphicFramePr>
        <p:xfrm>
          <a:off x="403341" y="1246472"/>
          <a:ext cx="11026660" cy="4448679"/>
        </p:xfrm>
        <a:graphic>
          <a:graphicData uri="http://schemas.openxmlformats.org/drawingml/2006/table">
            <a:tbl>
              <a:tblPr firstRow="1" bandRow="1">
                <a:tableStyleId>{5940675A-B579-460E-94D1-54222C63F5DA}</a:tableStyleId>
              </a:tblPr>
              <a:tblGrid>
                <a:gridCol w="2608438">
                  <a:extLst>
                    <a:ext uri="{9D8B030D-6E8A-4147-A177-3AD203B41FA5}">
                      <a16:colId xmlns:a16="http://schemas.microsoft.com/office/drawing/2014/main" val="125140942"/>
                    </a:ext>
                  </a:extLst>
                </a:gridCol>
                <a:gridCol w="2608438">
                  <a:extLst>
                    <a:ext uri="{9D8B030D-6E8A-4147-A177-3AD203B41FA5}">
                      <a16:colId xmlns:a16="http://schemas.microsoft.com/office/drawing/2014/main" val="2016771173"/>
                    </a:ext>
                  </a:extLst>
                </a:gridCol>
                <a:gridCol w="2904892">
                  <a:extLst>
                    <a:ext uri="{9D8B030D-6E8A-4147-A177-3AD203B41FA5}">
                      <a16:colId xmlns:a16="http://schemas.microsoft.com/office/drawing/2014/main" val="1113020995"/>
                    </a:ext>
                  </a:extLst>
                </a:gridCol>
                <a:gridCol w="2904892">
                  <a:extLst>
                    <a:ext uri="{9D8B030D-6E8A-4147-A177-3AD203B41FA5}">
                      <a16:colId xmlns:a16="http://schemas.microsoft.com/office/drawing/2014/main" val="1374314658"/>
                    </a:ext>
                  </a:extLst>
                </a:gridCol>
              </a:tblGrid>
              <a:tr h="2170496">
                <a:tc>
                  <a:txBody>
                    <a:bodyPr/>
                    <a:lstStyle/>
                    <a:p>
                      <a:r>
                        <a:rPr lang="en-GB" sz="1800" b="1" dirty="0"/>
                        <a:t>Georgina Tyson</a:t>
                      </a:r>
                    </a:p>
                    <a:p>
                      <a:r>
                        <a:rPr lang="en-GB" sz="1800" dirty="0"/>
                        <a:t>FIC Global Portfolio Manager</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Dr Jana Gessner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FIC Senior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6596450"/>
                  </a:ext>
                </a:extLst>
              </a:tr>
              <a:tr h="2278183">
                <a:tc>
                  <a:txBody>
                    <a:bodyPr/>
                    <a:lstStyle/>
                    <a:p>
                      <a:r>
                        <a:rPr lang="en-GB" sz="1800" b="1" dirty="0"/>
                        <a:t>Jean Brown</a:t>
                      </a:r>
                    </a:p>
                    <a:p>
                      <a:r>
                        <a:rPr lang="en-GB" sz="1800" dirty="0"/>
                        <a:t>NPIF Evaluation Lead, UKRI Central Analysis </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Declan 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Category Manager –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Procurement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UK SBS</a:t>
                      </a:r>
                    </a:p>
                    <a:p>
                      <a:endParaRPr lang="en-GB" sz="1800" dirty="0"/>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109626"/>
                  </a:ext>
                </a:extLst>
              </a:tr>
            </a:tbl>
          </a:graphicData>
        </a:graphic>
      </p:graphicFrame>
    </p:spTree>
    <p:extLst>
      <p:ext uri="{BB962C8B-B14F-4D97-AF65-F5344CB8AC3E}">
        <p14:creationId xmlns:p14="http://schemas.microsoft.com/office/powerpoint/2010/main" val="15471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r>
              <a:rPr lang="en-US" sz="4800" b="1" spc="-150" dirty="0">
                <a:solidFill>
                  <a:srgbClr val="FFFFFF"/>
                </a:solidFill>
                <a:latin typeface="Arial" panose="020B0604020202020204" pitchFamily="34" charset="0"/>
                <a:cs typeface="Arial" panose="020B0604020202020204" pitchFamily="34" charset="0"/>
              </a:rPr>
              <a:t>Overview of the FIC</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318814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2474195" y="5782214"/>
            <a:ext cx="8874425" cy="1692771"/>
          </a:xfrm>
          <a:prstGeom prst="rect">
            <a:avLst/>
          </a:prstGeom>
        </p:spPr>
        <p:txBody>
          <a:bodyPr wrap="square">
            <a:spAutoFit/>
          </a:bodyPr>
          <a:lstStyle/>
          <a:p>
            <a:pPr fontAlgn="base"/>
            <a:r>
              <a:rPr lang="en-GB" sz="1200" b="1" dirty="0">
                <a:solidFill>
                  <a:srgbClr val="626262"/>
                </a:solidFill>
                <a:latin typeface="Arial" panose="020B0604020202020204" pitchFamily="34" charset="0"/>
                <a:cs typeface="Arial" panose="020B0604020202020204" pitchFamily="34" charset="0"/>
              </a:rPr>
              <a:t>*</a:t>
            </a:r>
            <a:r>
              <a:rPr lang="en-GB" sz="1200" dirty="0">
                <a:solidFill>
                  <a:srgbClr val="626262"/>
                </a:solidFill>
                <a:latin typeface="Arial" panose="020B0604020202020204" pitchFamily="34" charset="0"/>
                <a:cs typeface="Arial" panose="020B0604020202020204" pitchFamily="34" charset="0"/>
              </a:rPr>
              <a:t>At business case the FIC funding profile total was £160m. The initial timeframe was 2018/2019 to 2020/2021, however there are 3 post Spending Review commitment years, 21/22, 22/23 and 23/24. Within the initial timeframes, for waves 1 and 2, the total is approximately £110m.</a:t>
            </a:r>
          </a:p>
          <a:p>
            <a:pPr fontAlgn="base"/>
            <a:endParaRPr lang="en-GB" sz="2000" dirty="0">
              <a:solidFill>
                <a:srgbClr val="626262"/>
              </a:solidFill>
              <a:latin typeface="Arial" panose="020B0604020202020204" pitchFamily="34" charset="0"/>
              <a:cs typeface="Arial" panose="020B0604020202020204" pitchFamily="34" charset="0"/>
            </a:endParaRPr>
          </a:p>
          <a:p>
            <a:pPr fontAlgn="base"/>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Background</a:t>
            </a:r>
          </a:p>
        </p:txBody>
      </p:sp>
      <p:sp>
        <p:nvSpPr>
          <p:cNvPr id="4" name="Rectangle 3">
            <a:extLst>
              <a:ext uri="{FF2B5EF4-FFF2-40B4-BE49-F238E27FC236}">
                <a16:creationId xmlns:a16="http://schemas.microsoft.com/office/drawing/2014/main" id="{1C7E0823-1258-4E41-BA6E-6494954C402D}"/>
              </a:ext>
            </a:extLst>
          </p:cNvPr>
          <p:cNvSpPr/>
          <p:nvPr/>
        </p:nvSpPr>
        <p:spPr>
          <a:xfrm>
            <a:off x="2958895" y="2303854"/>
            <a:ext cx="8591421" cy="2723823"/>
          </a:xfrm>
          <a:prstGeom prst="rect">
            <a:avLst/>
          </a:prstGeom>
        </p:spPr>
        <p:txBody>
          <a:bodyPr wrap="square">
            <a:spAutoFit/>
          </a:bodyPr>
          <a:lstStyle/>
          <a:p>
            <a:pPr>
              <a:spcAft>
                <a:spcPts val="600"/>
              </a:spcAft>
            </a:pPr>
            <a:r>
              <a:rPr lang="en-GB" dirty="0">
                <a:solidFill>
                  <a:srgbClr val="626262"/>
                </a:solidFill>
                <a:latin typeface="Arial" panose="020B0604020202020204" pitchFamily="34" charset="0"/>
                <a:cs typeface="Arial" panose="020B0604020202020204" pitchFamily="34" charset="0"/>
              </a:rPr>
              <a:t>collaborate with the best international partners;</a:t>
            </a:r>
          </a:p>
          <a:p>
            <a:pPr>
              <a:spcAft>
                <a:spcPts val="600"/>
              </a:spcAft>
            </a:pPr>
            <a:r>
              <a:rPr lang="en-GB" dirty="0">
                <a:solidFill>
                  <a:srgbClr val="626262"/>
                </a:solidFill>
                <a:latin typeface="Arial" panose="020B0604020202020204" pitchFamily="34" charset="0"/>
                <a:cs typeface="Arial" panose="020B0604020202020204" pitchFamily="34" charset="0"/>
              </a:rPr>
              <a:t>carry out world-leading research and innovation which delivers new knowledge, and societal and economic impact, to the mutual benefit of the UK and partner countries;</a:t>
            </a:r>
          </a:p>
          <a:p>
            <a:pPr>
              <a:spcAft>
                <a:spcPts val="600"/>
              </a:spcAft>
            </a:pPr>
            <a:r>
              <a:rPr lang="en-GB" dirty="0">
                <a:solidFill>
                  <a:srgbClr val="626262"/>
                </a:solidFill>
                <a:latin typeface="Arial" panose="020B0604020202020204" pitchFamily="34" charset="0"/>
                <a:cs typeface="Arial" panose="020B0604020202020204" pitchFamily="34" charset="0"/>
              </a:rPr>
              <a:t>support BEIS and wider Government objectives, including science diplomacy, enabling the UK to strengthen its collective voice in research and innovation policy. </a:t>
            </a:r>
          </a:p>
          <a:p>
            <a:pPr marL="214313" indent="-214313">
              <a:buFont typeface="Arial" panose="020B0604020202020204" pitchFamily="34" charset="0"/>
              <a:buChar char="•"/>
            </a:pPr>
            <a:endParaRPr lang="en-GB" sz="1600" dirty="0"/>
          </a:p>
          <a:p>
            <a:pPr marL="214313" indent="-214313">
              <a:buFont typeface="Arial" panose="020B0604020202020204" pitchFamily="34" charset="0"/>
              <a:buChar char="•"/>
            </a:pPr>
            <a:endParaRPr lang="en-GB" sz="1600" dirty="0"/>
          </a:p>
          <a:p>
            <a:pPr marL="214313" indent="-214313">
              <a:buFont typeface="Arial" panose="020B0604020202020204" pitchFamily="34" charset="0"/>
              <a:buChar char="•"/>
            </a:pPr>
            <a:endParaRPr lang="en-GB" sz="1600" dirty="0"/>
          </a:p>
        </p:txBody>
      </p:sp>
      <p:cxnSp>
        <p:nvCxnSpPr>
          <p:cNvPr id="5" name="Straight Arrow Connector 4">
            <a:extLst>
              <a:ext uri="{FF2B5EF4-FFF2-40B4-BE49-F238E27FC236}">
                <a16:creationId xmlns:a16="http://schemas.microsoft.com/office/drawing/2014/main" id="{6B65FE75-2216-4ACA-8E08-F8950EC77022}"/>
              </a:ext>
            </a:extLst>
          </p:cNvPr>
          <p:cNvCxnSpPr/>
          <p:nvPr/>
        </p:nvCxnSpPr>
        <p:spPr>
          <a:xfrm flipV="1">
            <a:off x="2334408" y="2538423"/>
            <a:ext cx="524778" cy="52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B35F89A-3370-4885-8D32-47E5D5A20C0D}"/>
              </a:ext>
            </a:extLst>
          </p:cNvPr>
          <p:cNvCxnSpPr/>
          <p:nvPr/>
        </p:nvCxnSpPr>
        <p:spPr>
          <a:xfrm>
            <a:off x="2334530" y="3718148"/>
            <a:ext cx="523800" cy="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404911-1832-4A41-9C47-AE7680478A67}"/>
              </a:ext>
            </a:extLst>
          </p:cNvPr>
          <p:cNvCxnSpPr/>
          <p:nvPr/>
        </p:nvCxnSpPr>
        <p:spPr>
          <a:xfrm>
            <a:off x="2334653" y="3110620"/>
            <a:ext cx="523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4F4B287-7F76-4D10-9BE6-928B948473A0}"/>
              </a:ext>
            </a:extLst>
          </p:cNvPr>
          <p:cNvSpPr/>
          <p:nvPr/>
        </p:nvSpPr>
        <p:spPr>
          <a:xfrm>
            <a:off x="263043" y="2679865"/>
            <a:ext cx="2009457" cy="923330"/>
          </a:xfrm>
          <a:prstGeom prst="rect">
            <a:avLst/>
          </a:prstGeom>
        </p:spPr>
        <p:txBody>
          <a:bodyPr wrap="square">
            <a:spAutoFit/>
          </a:bodyPr>
          <a:lstStyle/>
          <a:p>
            <a:pPr algn="ctr"/>
            <a:r>
              <a:rPr lang="en-GB" b="1" dirty="0">
                <a:solidFill>
                  <a:srgbClr val="626262"/>
                </a:solidFill>
                <a:latin typeface="Arial" panose="020B0604020202020204" pitchFamily="34" charset="0"/>
                <a:cs typeface="Arial" panose="020B0604020202020204" pitchFamily="34" charset="0"/>
              </a:rPr>
              <a:t>The Principal Objectives of the FIC</a:t>
            </a:r>
          </a:p>
        </p:txBody>
      </p:sp>
      <p:sp>
        <p:nvSpPr>
          <p:cNvPr id="9" name="Rectangle 8">
            <a:extLst>
              <a:ext uri="{FF2B5EF4-FFF2-40B4-BE49-F238E27FC236}">
                <a16:creationId xmlns:a16="http://schemas.microsoft.com/office/drawing/2014/main" id="{0BDEA6DF-0725-4F22-B6D1-15DB46F21315}"/>
              </a:ext>
            </a:extLst>
          </p:cNvPr>
          <p:cNvSpPr/>
          <p:nvPr/>
        </p:nvSpPr>
        <p:spPr>
          <a:xfrm>
            <a:off x="464365" y="4475939"/>
            <a:ext cx="10719460" cy="1384995"/>
          </a:xfrm>
          <a:prstGeom prst="rect">
            <a:avLst/>
          </a:prstGeom>
        </p:spPr>
        <p:txBody>
          <a:bodyPr wrap="square">
            <a:spAutoFit/>
          </a:bodyPr>
          <a:lstStyle/>
          <a:p>
            <a:pPr fontAlgn="base"/>
            <a:r>
              <a:rPr lang="en-GB" sz="2000" dirty="0">
                <a:solidFill>
                  <a:srgbClr val="626262"/>
                </a:solidFill>
                <a:latin typeface="Arial" panose="020B0604020202020204" pitchFamily="34" charset="0"/>
                <a:cs typeface="Arial" panose="020B0604020202020204" pitchFamily="34" charset="0"/>
              </a:rPr>
              <a:t>The FIC is </a:t>
            </a:r>
            <a:r>
              <a:rPr lang="en-GB" sz="2000" b="1" dirty="0">
                <a:solidFill>
                  <a:srgbClr val="626262"/>
                </a:solidFill>
                <a:latin typeface="Arial" panose="020B0604020202020204" pitchFamily="34" charset="0"/>
                <a:cs typeface="Arial" panose="020B0604020202020204" pitchFamily="34" charset="0"/>
              </a:rPr>
              <a:t>part of a package </a:t>
            </a:r>
            <a:r>
              <a:rPr lang="en-GB" sz="2000" dirty="0">
                <a:solidFill>
                  <a:srgbClr val="626262"/>
                </a:solidFill>
                <a:latin typeface="Arial" panose="020B0604020202020204" pitchFamily="34" charset="0"/>
                <a:cs typeface="Arial" panose="020B0604020202020204" pitchFamily="34" charset="0"/>
              </a:rPr>
              <a:t>of UKRI measures to maintain the UK’s global leadership and thereby deliver against the ambitions of the Industrial Strategy.  </a:t>
            </a:r>
          </a:p>
          <a:p>
            <a:pPr fontAlgn="base"/>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59E68C4-BC7C-4977-9573-2D9BAB8BEAAD}"/>
              </a:ext>
            </a:extLst>
          </p:cNvPr>
          <p:cNvSpPr/>
          <p:nvPr/>
        </p:nvSpPr>
        <p:spPr>
          <a:xfrm>
            <a:off x="464365" y="1428466"/>
            <a:ext cx="10719460" cy="1446550"/>
          </a:xfrm>
          <a:prstGeom prst="rect">
            <a:avLst/>
          </a:prstGeom>
        </p:spPr>
        <p:txBody>
          <a:bodyPr wrap="square">
            <a:spAutoFit/>
          </a:bodyPr>
          <a:lstStyle/>
          <a:p>
            <a:pPr fontAlgn="base"/>
            <a:r>
              <a:rPr lang="en-GB" sz="2000" dirty="0">
                <a:solidFill>
                  <a:srgbClr val="626262"/>
                </a:solidFill>
                <a:latin typeface="Arial" panose="020B0604020202020204" pitchFamily="34" charset="0"/>
                <a:cs typeface="Arial" panose="020B0604020202020204" pitchFamily="34" charset="0"/>
              </a:rPr>
              <a:t>The FIC is a new </a:t>
            </a:r>
            <a:r>
              <a:rPr lang="en-GB" sz="2000" b="1" dirty="0">
                <a:solidFill>
                  <a:srgbClr val="626262"/>
                </a:solidFill>
                <a:latin typeface="Arial" panose="020B0604020202020204" pitchFamily="34" charset="0"/>
                <a:cs typeface="Arial" panose="020B0604020202020204" pitchFamily="34" charset="0"/>
              </a:rPr>
              <a:t>£160 million*</a:t>
            </a:r>
            <a:r>
              <a:rPr lang="en-GB" sz="2000" dirty="0">
                <a:solidFill>
                  <a:srgbClr val="626262"/>
                </a:solidFill>
                <a:latin typeface="Arial" panose="020B0604020202020204" pitchFamily="34" charset="0"/>
                <a:cs typeface="Arial" panose="020B0604020202020204" pitchFamily="34" charset="0"/>
              </a:rPr>
              <a:t> cross-UKRI fund which will enable the UK to develop strategic partnerships with global R&amp;D leaders. ​</a:t>
            </a:r>
          </a:p>
          <a:p>
            <a:pPr fontAlgn="base"/>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5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Background</a:t>
            </a:r>
          </a:p>
        </p:txBody>
      </p:sp>
      <p:sp>
        <p:nvSpPr>
          <p:cNvPr id="10" name="Rectangle 9">
            <a:extLst>
              <a:ext uri="{FF2B5EF4-FFF2-40B4-BE49-F238E27FC236}">
                <a16:creationId xmlns:a16="http://schemas.microsoft.com/office/drawing/2014/main" id="{C8069A38-AA5C-4F5B-8EDC-0DAC923579A1}"/>
              </a:ext>
            </a:extLst>
          </p:cNvPr>
          <p:cNvSpPr/>
          <p:nvPr/>
        </p:nvSpPr>
        <p:spPr>
          <a:xfrm>
            <a:off x="513299" y="2522789"/>
            <a:ext cx="10988889" cy="1015663"/>
          </a:xfrm>
          <a:prstGeom prst="rect">
            <a:avLst/>
          </a:prstGeom>
        </p:spPr>
        <p:txBody>
          <a:bodyPr wrap="square">
            <a:spAutoFit/>
          </a:bodyPr>
          <a:lstStyle/>
          <a:p>
            <a:pPr marL="285750" indent="-28575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FIC is a non-ODA fund. UKRI, in consultation with BEIS, has identified countries of focus as part of an evolving framework for international investment (e.g. USA, Canada, Japan and China). </a:t>
            </a:r>
            <a:endParaRPr lang="en-US" dirty="0"/>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AC1A7CF-8A6A-4647-B11E-84B8A96E8C91}"/>
              </a:ext>
            </a:extLst>
          </p:cNvPr>
          <p:cNvSpPr/>
          <p:nvPr/>
        </p:nvSpPr>
        <p:spPr>
          <a:xfrm>
            <a:off x="513298" y="1354361"/>
            <a:ext cx="10517253" cy="923330"/>
          </a:xfrm>
          <a:prstGeom prst="rect">
            <a:avLst/>
          </a:prstGeom>
        </p:spPr>
        <p:txBody>
          <a:bodyPr wrap="square">
            <a:spAutoFit/>
          </a:bodyPr>
          <a:lstStyle/>
          <a:p>
            <a:pPr marL="342900"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FIC complements other cross-UKRI Official Development Assistance funds (Newton/ GCRF). Both Newton and GCRF focus on the economic and social development of Development Assistance Committee (DAC) list countries. </a:t>
            </a:r>
          </a:p>
        </p:txBody>
      </p:sp>
      <p:sp>
        <p:nvSpPr>
          <p:cNvPr id="5" name="Rectangle 4">
            <a:extLst>
              <a:ext uri="{FF2B5EF4-FFF2-40B4-BE49-F238E27FC236}">
                <a16:creationId xmlns:a16="http://schemas.microsoft.com/office/drawing/2014/main" id="{FA6C6C09-AF66-44DB-89F1-FC4FFEE668E2}"/>
              </a:ext>
            </a:extLst>
          </p:cNvPr>
          <p:cNvSpPr/>
          <p:nvPr/>
        </p:nvSpPr>
        <p:spPr>
          <a:xfrm>
            <a:off x="513298" y="3447616"/>
            <a:ext cx="10988889" cy="1015663"/>
          </a:xfrm>
          <a:prstGeom prst="rect">
            <a:avLst/>
          </a:prstGeom>
        </p:spPr>
        <p:txBody>
          <a:bodyPr wrap="square">
            <a:spAutoFit/>
          </a:bodyPr>
          <a:lstStyle/>
          <a:p>
            <a:pPr marL="285750" indent="-28575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FIC focuses on responding to changes in the global research and innovation landscape, and thereby enhancing the UK’s bilateral and multilateral partnerships with global R&amp;D leaders.</a:t>
            </a:r>
            <a:endParaRPr lang="en-US"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61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F90C3E-E12B-425C-BA63-61BE97612E02}"/>
              </a:ext>
            </a:extLst>
          </p:cNvPr>
          <p:cNvSpPr txBox="1"/>
          <p:nvPr/>
        </p:nvSpPr>
        <p:spPr>
          <a:xfrm>
            <a:off x="403340" y="4237690"/>
            <a:ext cx="4457417" cy="1414914"/>
          </a:xfrm>
          <a:prstGeom prst="rect">
            <a:avLst/>
          </a:prstGeom>
          <a:noFill/>
          <a:ln>
            <a:solidFill>
              <a:schemeClr val="tx1"/>
            </a:solidFill>
          </a:ln>
        </p:spPr>
        <p:txBody>
          <a:bodyPr wrap="square" rtlCol="0">
            <a:spAutoFit/>
          </a:bodyPr>
          <a:lstStyle/>
          <a:p>
            <a:endParaRPr lang="en-GB" dirty="0"/>
          </a:p>
        </p:txBody>
      </p:sp>
      <p:sp>
        <p:nvSpPr>
          <p:cNvPr id="2" name="Rectangle 1">
            <a:extLst>
              <a:ext uri="{FF2B5EF4-FFF2-40B4-BE49-F238E27FC236}">
                <a16:creationId xmlns:a16="http://schemas.microsoft.com/office/drawing/2014/main" id="{197F1573-AA02-6E4B-8C47-832AAF950399}"/>
              </a:ext>
            </a:extLst>
          </p:cNvPr>
          <p:cNvSpPr/>
          <p:nvPr/>
        </p:nvSpPr>
        <p:spPr>
          <a:xfrm>
            <a:off x="489966" y="1138019"/>
            <a:ext cx="4370791" cy="5032147"/>
          </a:xfrm>
          <a:prstGeom prst="rect">
            <a:avLst/>
          </a:prstGeom>
        </p:spPr>
        <p:txBody>
          <a:bodyPr wrap="square">
            <a:spAutoFit/>
          </a:bodyPr>
          <a:lstStyle/>
          <a:p>
            <a:pPr fontAlgn="base">
              <a:spcAft>
                <a:spcPts val="600"/>
              </a:spcAft>
            </a:pPr>
            <a:r>
              <a:rPr lang="en-GB" sz="1600" dirty="0">
                <a:solidFill>
                  <a:srgbClr val="626262"/>
                </a:solidFill>
                <a:latin typeface="Arial" panose="020B0604020202020204" pitchFamily="34" charset="0"/>
                <a:cs typeface="Arial" panose="020B0604020202020204" pitchFamily="34" charset="0"/>
              </a:rPr>
              <a:t>The FIC is a cross-UKRI Fund:</a:t>
            </a:r>
          </a:p>
          <a:p>
            <a:pPr marL="285750" indent="-285750" fontAlgn="base">
              <a:spcAft>
                <a:spcPts val="600"/>
              </a:spcAft>
              <a:buFont typeface="Wingdings" panose="05000000000000000000" pitchFamily="2" charset="2"/>
              <a:buChar char="Ø"/>
            </a:pPr>
            <a:r>
              <a:rPr lang="en-GB" sz="1600" dirty="0">
                <a:solidFill>
                  <a:srgbClr val="626262"/>
                </a:solidFill>
                <a:latin typeface="Arial" panose="020B0604020202020204" pitchFamily="34" charset="0"/>
                <a:cs typeface="Arial" panose="020B0604020202020204" pitchFamily="34" charset="0"/>
              </a:rPr>
              <a:t>UKRI’s constituent Councils bid in an internal assessment process for funds to deliver FIC programmes. </a:t>
            </a:r>
          </a:p>
          <a:p>
            <a:pPr marL="285750" indent="-285750" fontAlgn="base">
              <a:spcAft>
                <a:spcPts val="600"/>
              </a:spcAft>
              <a:buFont typeface="Wingdings" panose="05000000000000000000" pitchFamily="2" charset="2"/>
              <a:buChar char="Ø"/>
            </a:pPr>
            <a:r>
              <a:rPr lang="en-GB" sz="1600" dirty="0">
                <a:solidFill>
                  <a:srgbClr val="626262"/>
                </a:solidFill>
                <a:latin typeface="Arial" panose="020B0604020202020204" pitchFamily="34" charset="0"/>
                <a:cs typeface="Arial" panose="020B0604020202020204" pitchFamily="34" charset="0"/>
              </a:rPr>
              <a:t>Councils’ bids are examined by the FIC Board with representatives from a range of internal and external stakeholders.</a:t>
            </a:r>
          </a:p>
          <a:p>
            <a:pPr fontAlgn="base">
              <a:spcAft>
                <a:spcPts val="600"/>
              </a:spcAft>
            </a:pPr>
            <a:r>
              <a:rPr lang="en-GB" sz="1600" dirty="0">
                <a:solidFill>
                  <a:srgbClr val="626262"/>
                </a:solidFill>
                <a:latin typeface="Arial" panose="020B0604020202020204" pitchFamily="34" charset="0"/>
                <a:cs typeface="Arial" panose="020B0604020202020204" pitchFamily="34" charset="0"/>
              </a:rPr>
              <a:t>The competitive biding process for FIC Wave 1 and 2 was open to all 9 UKRI Councils operating individually or in partnership.</a:t>
            </a:r>
          </a:p>
          <a:p>
            <a:pPr fontAlgn="base">
              <a:spcAft>
                <a:spcPts val="600"/>
              </a:spcAft>
            </a:pPr>
            <a:endParaRPr lang="en-GB" sz="1600" dirty="0">
              <a:solidFill>
                <a:srgbClr val="626262"/>
              </a:solidFill>
              <a:latin typeface="Arial" panose="020B0604020202020204" pitchFamily="34" charset="0"/>
              <a:cs typeface="Arial" panose="020B0604020202020204" pitchFamily="34" charset="0"/>
            </a:endParaRPr>
          </a:p>
          <a:p>
            <a:pPr fontAlgn="base"/>
            <a:endParaRPr lang="en-GB" sz="1600" dirty="0">
              <a:solidFill>
                <a:srgbClr val="626262"/>
              </a:solidFill>
              <a:cs typeface="Arial" panose="020B0604020202020204" pitchFamily="34" charset="0"/>
            </a:endParaRPr>
          </a:p>
          <a:p>
            <a:pPr fontAlgn="base"/>
            <a:r>
              <a:rPr lang="en-GB" sz="1600" dirty="0">
                <a:solidFill>
                  <a:srgbClr val="626262"/>
                </a:solidFill>
                <a:latin typeface="Arial" panose="020B0604020202020204" pitchFamily="34" charset="0"/>
                <a:cs typeface="Arial" panose="020B0604020202020204" pitchFamily="34" charset="0"/>
              </a:rPr>
              <a:t>The successful FIC bids are being delivered by the respective </a:t>
            </a:r>
            <a:r>
              <a:rPr lang="en-GB" sz="1600" b="1" dirty="0">
                <a:solidFill>
                  <a:srgbClr val="626262"/>
                </a:solidFill>
                <a:latin typeface="Arial" panose="020B0604020202020204" pitchFamily="34" charset="0"/>
                <a:cs typeface="Arial" panose="020B0604020202020204" pitchFamily="34" charset="0"/>
              </a:rPr>
              <a:t>UKRI Councils</a:t>
            </a:r>
            <a:r>
              <a:rPr lang="en-GB" sz="1600" dirty="0">
                <a:solidFill>
                  <a:srgbClr val="626262"/>
                </a:solidFill>
                <a:latin typeface="Arial" panose="020B0604020202020204" pitchFamily="34" charset="0"/>
                <a:cs typeface="Arial" panose="020B0604020202020204" pitchFamily="34" charset="0"/>
              </a:rPr>
              <a:t>, with the day-to-day coordination of the fund led by the </a:t>
            </a:r>
            <a:r>
              <a:rPr lang="en-GB" sz="1600" b="1" dirty="0">
                <a:solidFill>
                  <a:srgbClr val="626262"/>
                </a:solidFill>
                <a:latin typeface="Arial" panose="020B0604020202020204" pitchFamily="34" charset="0"/>
                <a:cs typeface="Arial" panose="020B0604020202020204" pitchFamily="34" charset="0"/>
              </a:rPr>
              <a:t>UKRI International Shared Capability.</a:t>
            </a:r>
          </a:p>
          <a:p>
            <a:pPr fontAlgn="base"/>
            <a:endParaRPr lang="en-GB" sz="16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Wave 1 and 2</a:t>
            </a:r>
          </a:p>
        </p:txBody>
      </p:sp>
      <p:sp>
        <p:nvSpPr>
          <p:cNvPr id="4" name="TextBox 3">
            <a:extLst>
              <a:ext uri="{FF2B5EF4-FFF2-40B4-BE49-F238E27FC236}">
                <a16:creationId xmlns:a16="http://schemas.microsoft.com/office/drawing/2014/main" id="{D85EAEB0-2A57-4704-B073-384723C05E97}"/>
              </a:ext>
            </a:extLst>
          </p:cNvPr>
          <p:cNvSpPr txBox="1"/>
          <p:nvPr/>
        </p:nvSpPr>
        <p:spPr>
          <a:xfrm>
            <a:off x="5314147" y="175905"/>
            <a:ext cx="6585842" cy="338554"/>
          </a:xfrm>
          <a:prstGeom prst="rect">
            <a:avLst/>
          </a:prstGeom>
          <a:noFill/>
        </p:spPr>
        <p:txBody>
          <a:bodyPr wrap="none" rtlCol="0">
            <a:spAutoFit/>
          </a:bodyPr>
          <a:lstStyle/>
          <a:p>
            <a:r>
              <a:rPr lang="en-GB" sz="1600" dirty="0">
                <a:solidFill>
                  <a:srgbClr val="626262"/>
                </a:solidFill>
                <a:latin typeface="Arial" panose="020B0604020202020204" pitchFamily="34" charset="0"/>
                <a:cs typeface="Arial" panose="020B0604020202020204" pitchFamily="34" charset="0"/>
              </a:rPr>
              <a:t>FIC Wave 1 &amp; 2 UKRI Support for Bi-lateral Collaborations by Country </a:t>
            </a:r>
          </a:p>
        </p:txBody>
      </p:sp>
      <p:pic>
        <p:nvPicPr>
          <p:cNvPr id="5" name="Picture 4">
            <a:extLst>
              <a:ext uri="{FF2B5EF4-FFF2-40B4-BE49-F238E27FC236}">
                <a16:creationId xmlns:a16="http://schemas.microsoft.com/office/drawing/2014/main" id="{52D43DF9-B44F-453D-8E84-E2B8F6B08C78}"/>
              </a:ext>
            </a:extLst>
          </p:cNvPr>
          <p:cNvPicPr>
            <a:picLocks noChangeAspect="1"/>
          </p:cNvPicPr>
          <p:nvPr/>
        </p:nvPicPr>
        <p:blipFill>
          <a:blip r:embed="rId2"/>
          <a:stretch>
            <a:fillRect/>
          </a:stretch>
        </p:blipFill>
        <p:spPr>
          <a:xfrm>
            <a:off x="5381524" y="598786"/>
            <a:ext cx="6474513" cy="6005080"/>
          </a:xfrm>
          <a:prstGeom prst="rect">
            <a:avLst/>
          </a:prstGeom>
        </p:spPr>
      </p:pic>
    </p:spTree>
    <p:extLst>
      <p:ext uri="{BB962C8B-B14F-4D97-AF65-F5344CB8AC3E}">
        <p14:creationId xmlns:p14="http://schemas.microsoft.com/office/powerpoint/2010/main" val="97024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4307911"/>
          </a:xfrm>
          <a:prstGeom prst="rect">
            <a:avLst/>
          </a:prstGeom>
        </p:spPr>
        <p:txBody>
          <a:bodyPr wrap="square">
            <a:spAutoFit/>
          </a:bodyPr>
          <a:lstStyle/>
          <a:p>
            <a:pPr marL="342900" indent="-342900" fontAlgn="base">
              <a:lnSpc>
                <a:spcPct val="114000"/>
              </a:lnSpc>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aim of the FIC is to build a portfolio which captures a diversity of international partners and research areas. </a:t>
            </a:r>
          </a:p>
          <a:p>
            <a:pPr marL="342900" indent="-342900" fontAlgn="base">
              <a:lnSpc>
                <a:spcPct val="114000"/>
              </a:lnSpc>
              <a:spcAft>
                <a:spcPts val="1200"/>
              </a:spcAft>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Consequently, the FIC consists of a diverse range of research and innovation activities at various stages of development. In addition, the nature and maturity of the partnerships varies between programmes.</a:t>
            </a:r>
            <a:r>
              <a:rPr lang="en-GB" sz="2400" dirty="0">
                <a:solidFill>
                  <a:schemeClr val="bg2">
                    <a:lumMod val="50000"/>
                  </a:schemeClr>
                </a:solidFill>
                <a:latin typeface="Arial" panose="020B0604020202020204" pitchFamily="34" charset="0"/>
                <a:cs typeface="Arial" panose="020B0604020202020204" pitchFamily="34" charset="0"/>
              </a:rPr>
              <a:t> </a:t>
            </a:r>
          </a:p>
          <a:p>
            <a:pPr marL="342900" indent="-342900" fontAlgn="base">
              <a:lnSpc>
                <a:spcPct val="114000"/>
              </a:lnSpc>
              <a:spcAft>
                <a:spcPts val="1200"/>
              </a:spcAft>
              <a:buFont typeface="Arial" panose="020B0604020202020204" pitchFamily="34" charset="0"/>
              <a:buChar char="•"/>
            </a:pPr>
            <a:r>
              <a:rPr lang="en-GB" sz="2400" dirty="0">
                <a:solidFill>
                  <a:schemeClr val="bg2">
                    <a:lumMod val="50000"/>
                  </a:schemeClr>
                </a:solidFill>
                <a:latin typeface="Arial" panose="020B0604020202020204" pitchFamily="34" charset="0"/>
                <a:cs typeface="Arial" panose="020B0604020202020204" pitchFamily="34" charset="0"/>
              </a:rPr>
              <a:t>29 of the 32 FIC programmes have now launched. 147 research grants have been awarded so far and further funds have been invested in infrastructure.</a:t>
            </a:r>
          </a:p>
          <a:p>
            <a:pPr marL="342900" lvl="0" indent="-342900" fontAlgn="base">
              <a:lnSpc>
                <a:spcPct val="114000"/>
              </a:lnSpc>
              <a:spcAft>
                <a:spcPts val="1200"/>
              </a:spcAft>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FIC </a:t>
            </a:r>
            <a:r>
              <a:rPr kumimoji="0" lang="en-US" sz="4400" b="1" i="0" u="none" strike="noStrike" kern="1200" cap="none" spc="-15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Programmes</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7921445"/>
      </p:ext>
    </p:extLst>
  </p:cSld>
  <p:clrMapOvr>
    <a:masterClrMapping/>
  </p:clrMapOvr>
</p:sld>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1A67399727140BD593387117D75E9" ma:contentTypeVersion="10" ma:contentTypeDescription="Create a new document." ma:contentTypeScope="" ma:versionID="ada02530fdb3df26579f50fca1755943">
  <xsd:schema xmlns:xsd="http://www.w3.org/2001/XMLSchema" xmlns:xs="http://www.w3.org/2001/XMLSchema" xmlns:p="http://schemas.microsoft.com/office/2006/metadata/properties" xmlns:ns3="c7fcce77-4f66-4160-a7ea-6aa48d65bcf4" xmlns:ns4="d050ca85-6117-48b7-b24e-3b397bf6e116" targetNamespace="http://schemas.microsoft.com/office/2006/metadata/properties" ma:root="true" ma:fieldsID="6b3e651b54b2100b8b9f70dfe06a4a21" ns3:_="" ns4:_="">
    <xsd:import namespace="c7fcce77-4f66-4160-a7ea-6aa48d65bcf4"/>
    <xsd:import namespace="d050ca85-6117-48b7-b24e-3b397bf6e1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ce77-4f66-4160-a7ea-6aa48d65b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0ca85-6117-48b7-b24e-3b397bf6e1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5BE703-BB2A-4D07-83F4-4838DC93991C}">
  <ds:schemaRefs>
    <ds:schemaRef ds:uri="http://schemas.microsoft.com/sharepoint/v3/contenttype/forms"/>
  </ds:schemaRefs>
</ds:datastoreItem>
</file>

<file path=customXml/itemProps2.xml><?xml version="1.0" encoding="utf-8"?>
<ds:datastoreItem xmlns:ds="http://schemas.openxmlformats.org/officeDocument/2006/customXml" ds:itemID="{B56DADC0-F2FB-4772-9E09-217A403B5183}">
  <ds:schemaRefs>
    <ds:schemaRef ds:uri="http://schemas.microsoft.com/office/2006/metadata/properties"/>
    <ds:schemaRef ds:uri="d050ca85-6117-48b7-b24e-3b397bf6e116"/>
    <ds:schemaRef ds:uri="http://purl.org/dc/terms/"/>
    <ds:schemaRef ds:uri="http://schemas.openxmlformats.org/package/2006/metadata/core-properties"/>
    <ds:schemaRef ds:uri="c7fcce77-4f66-4160-a7ea-6aa48d65bcf4"/>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CD593CA-3E6B-4885-98C0-41C8AE9E9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ce77-4f66-4160-a7ea-6aa48d65bcf4"/>
    <ds:schemaRef ds:uri="d050ca85-6117-48b7-b24e-3b397bf6e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1612</TotalTime>
  <Words>1522</Words>
  <Application>Microsoft Office PowerPoint</Application>
  <PresentationFormat>Widescreen</PresentationFormat>
  <Paragraphs>300</Paragraphs>
  <Slides>21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Wingdings</vt:lpstr>
      <vt:lpstr>Font and logo master</vt:lpstr>
      <vt:lpstr>Font master without logo</vt:lpstr>
      <vt:lpstr>1_Font and logo master</vt:lpstr>
      <vt:lpstr>2_Font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Victoria Clewer</cp:lastModifiedBy>
  <cp:revision>113</cp:revision>
  <dcterms:created xsi:type="dcterms:W3CDTF">2019-09-17T08:04:08Z</dcterms:created>
  <dcterms:modified xsi:type="dcterms:W3CDTF">2020-01-08T14:10:12Z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0x0101001AF1A67399727140BD593387117D75E9</vt:lpwstr>
  </property>
  <property fmtid="{D5CDD505-2E9C-101B-9397-08002B2CF9AE}" pid="3" name="_dlc_DocIdItemGuid">
    <vt:lpwstr>8eddb6ee-0cde-4655-938f-539e2c923034</vt:lpwstr>
  </property>
</Properties>
</file>