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19"/>
  </p:notesMasterIdLst>
  <p:sldIdLst>
    <p:sldId id="264" r:id="rId5"/>
    <p:sldId id="340" r:id="rId6"/>
    <p:sldId id="335" r:id="rId7"/>
    <p:sldId id="336" r:id="rId8"/>
    <p:sldId id="324" r:id="rId9"/>
    <p:sldId id="329" r:id="rId10"/>
    <p:sldId id="325" r:id="rId11"/>
    <p:sldId id="326" r:id="rId12"/>
    <p:sldId id="341" r:id="rId13"/>
    <p:sldId id="322" r:id="rId14"/>
    <p:sldId id="314" r:id="rId15"/>
    <p:sldId id="328" r:id="rId16"/>
    <p:sldId id="331" r:id="rId17"/>
    <p:sldId id="332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BBBEF5-30DB-490D-B9AF-0F7E18FBA83A}" v="4716" dt="2020-01-21T15:55:48.4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79922" autoAdjust="0"/>
  </p:normalViewPr>
  <p:slideViewPr>
    <p:cSldViewPr>
      <p:cViewPr varScale="1">
        <p:scale>
          <a:sx n="51" d="100"/>
          <a:sy n="51" d="100"/>
        </p:scale>
        <p:origin x="19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65E43605-6DB0-4B35-A232-A157759789D2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641B766D-8B8C-40B0-AD22-76B1B0E92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686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B766D-8B8C-40B0-AD22-76B1B0E923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761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B766D-8B8C-40B0-AD22-76B1B0E923F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390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B766D-8B8C-40B0-AD22-76B1B0E923F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573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B766D-8B8C-40B0-AD22-76B1B0E923F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782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B766D-8B8C-40B0-AD22-76B1B0E923F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02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E601A-3870-4991-9B9B-A9294535E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52043-8423-46B2-A031-ED4CB00DB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D05D4-4CA0-4C6D-9041-035674ED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CBC32-6720-4EB6-9683-AB06E77C0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443AE-8FBD-4676-AA80-DBCBF7D80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86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B6885-431A-4BE8-9092-AF7295D50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4AFDAB-1CA6-4642-91C0-DB20FF50B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8011B-E002-4CE5-B98E-B04914464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B1CF7-11EC-4A7E-A765-C8AA51FD1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20A3B-72EF-4086-9028-C0168F40D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13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70D8F4-3DCA-450D-9DFA-482B840921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569EC4-2519-4B5D-A541-6FE9A26C6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89CD9-7ABC-465D-BDBC-2C33A01CA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7366F-4EE8-4C2B-BC06-965A0C5B8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A1CB5-25E1-4B17-B3C2-992ECDAC5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70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127B7-7887-41A8-AE6F-2FEB3E00B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F9C91-26BD-47BE-B66D-06629116F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870D7-8FE4-428A-A949-30B1D964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EFBBA-37AA-4CA8-A730-1008112E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3B4FC-3691-4992-90C9-7F84F011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98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70E5-65E3-40B2-A6DE-B50397707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16682-45E4-4936-AD2A-6031EC168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AF3F0-A178-46C7-BFB0-9187DE3F8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8CD04-CBC8-4BB0-ABF2-136BA7B37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FAEA4-49EB-405D-AEA3-B40819231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99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16EC-0D89-48BB-896C-A9FDA6E3B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D61AB-CCCB-49D4-8807-3B7015C52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6ED1D1-5DC9-469D-9842-566F293BC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377C9-FD3B-4CE6-928D-294245598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0CE81-9673-4B8E-843C-5DC538D1B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8F5D6A-152D-4E9D-98C3-CF393D2C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00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7404D-702B-422C-88C4-0310B5B32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5F6FB-85EA-4281-91EF-F542C3CDD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789FAF-7AB0-495C-B30A-5449C58E3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731340-DFC2-404E-A781-18A517592B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BE6C6-9666-421F-A4C8-5E73F3397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3F24DE-488B-4E65-BD99-B66931E84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D8EFBD-B34C-4EB2-B9C2-429B18DE9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47E34C-155B-46A4-A6E9-F7869DA3D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06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80B9B-9BE6-419C-A0C0-1595B3978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422896-9B7F-4512-A76E-40F6D3611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631188-834D-4B9A-93CC-33484D193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F09090-8FCC-4B8C-B7AC-3EB6840B6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00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A26639-198D-4707-8EF0-A0771378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241F1C-671F-4D43-B64E-60B13E5B4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A965CB-0F7B-4309-9E1A-5B6F3751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79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C1BD3-6B8F-4315-A10A-0188C90CF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E7433-F072-4CB1-8DA8-5E59A33DD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AB45D7-1D59-479C-B4B4-53D9D7CCE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61172-C528-49CC-98EA-D07CAD79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04527-6C9B-4774-BF6B-9D2AFD78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B65BE-91F6-4FCB-9044-D989CF0E8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44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8A75-732B-42D5-9810-98C0F97C8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AC1921-BA02-4391-9C8E-E8A9C47C7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F7EDD0-FAC0-4293-8B06-453912D17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9FF7F3-3163-480D-84F3-309460DBE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8C5EF-527B-4D1A-84F7-3A32C3856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BB07C-6B7C-407F-A1FB-35488464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09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A8421A-1F01-4A7E-A5E5-D3D485599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A9EF1-0521-4F00-B1C5-37D8BD6E9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9DE11-BCB3-4234-BB30-CE651E1C01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7241D-568B-42E8-B8F1-98D310A4E84E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B0E79-89B5-45CA-9C63-CA9B393335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CCBE7-BE2F-4C80-BE89-8C3B64BE7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4513E-403B-43DF-BBE3-3934237C743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-2130211288,&quot;Placement&quot;:&quot;Header&quot;}">
            <a:extLst>
              <a:ext uri="{FF2B5EF4-FFF2-40B4-BE49-F238E27FC236}">
                <a16:creationId xmlns:a16="http://schemas.microsoft.com/office/drawing/2014/main" id="{9AD1D187-ECFF-4A20-BD67-616323E6E34C}"/>
              </a:ext>
            </a:extLst>
          </p:cNvPr>
          <p:cNvSpPr txBox="1"/>
          <p:nvPr userDrawn="1"/>
        </p:nvSpPr>
        <p:spPr>
          <a:xfrm>
            <a:off x="6743574" y="0"/>
            <a:ext cx="240042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FF8C00"/>
                </a:solidFill>
                <a:latin typeface="Calibri" panose="020F0502020204030204" pitchFamily="34" charset="0"/>
              </a:rPr>
              <a:t>Information Classification: CONTROLLED</a:t>
            </a:r>
          </a:p>
        </p:txBody>
      </p:sp>
    </p:spTree>
    <p:extLst>
      <p:ext uri="{BB962C8B-B14F-4D97-AF65-F5344CB8AC3E}">
        <p14:creationId xmlns:p14="http://schemas.microsoft.com/office/powerpoint/2010/main" val="247418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3000"/>
            <a:lum/>
          </a:blip>
          <a:srcRect/>
          <a:stretch>
            <a:fillRect t="-49000" b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dirty="0"/>
            </a:br>
            <a:br>
              <a:rPr lang="en-GB" dirty="0"/>
            </a:br>
            <a:endParaRPr lang="en-GB" sz="40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D9AE5B-62EB-451A-AE62-C9B4F7CDC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400" b="1" dirty="0"/>
              <a:t>Cornwall Development Company</a:t>
            </a:r>
          </a:p>
          <a:p>
            <a:pPr marL="0" indent="0" algn="ctr">
              <a:buNone/>
            </a:pPr>
            <a:r>
              <a:rPr lang="en-GB" sz="4400" b="1" dirty="0"/>
              <a:t>AeroSpace Cornwall 2.0 Programme</a:t>
            </a:r>
            <a:br>
              <a:rPr lang="en-GB" sz="4400" b="1" dirty="0"/>
            </a:br>
            <a:endParaRPr lang="en-GB" sz="4400" b="1" dirty="0"/>
          </a:p>
          <a:p>
            <a:pPr marL="0" indent="0" algn="ctr">
              <a:buNone/>
            </a:pPr>
            <a:r>
              <a:rPr lang="en-GB" sz="4400" b="1"/>
              <a:t>Marketing Strategy</a:t>
            </a:r>
            <a:br>
              <a:rPr lang="en-GB" sz="2400" b="1" dirty="0"/>
            </a:br>
            <a:br>
              <a:rPr lang="en-GB" b="1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7982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C126D-9D84-48B5-95AA-FE962FD63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41" y="116632"/>
            <a:ext cx="8263830" cy="1325563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Social Media Campaigns </a:t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Purpose: Sector Development &amp; Lead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E2720-1F60-4EE1-B928-55DB51349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341548"/>
            <a:ext cx="8568952" cy="5080098"/>
          </a:xfrm>
        </p:spPr>
        <p:txBody>
          <a:bodyPr>
            <a:normAutofit fontScale="77500" lnSpcReduction="20000"/>
          </a:bodyPr>
          <a:lstStyle/>
          <a:p>
            <a:r>
              <a:rPr lang="en-GB" sz="2300" b="1" dirty="0"/>
              <a:t>Why? </a:t>
            </a:r>
          </a:p>
          <a:p>
            <a:pPr marL="342900" lvl="1" indent="0">
              <a:buNone/>
            </a:pPr>
            <a:r>
              <a:rPr lang="en-GB" sz="2300" dirty="0"/>
              <a:t>Paid for social media campaigns can boost reach and ensure higher engagement. Previous targeted campaigns have boosted follower rate. </a:t>
            </a:r>
          </a:p>
          <a:p>
            <a:r>
              <a:rPr lang="en-GB" sz="2300" b="1" dirty="0"/>
              <a:t>Owned by</a:t>
            </a:r>
          </a:p>
          <a:p>
            <a:pPr lvl="1"/>
            <a:r>
              <a:rPr lang="en-GB" sz="2300" dirty="0"/>
              <a:t>AeroSpace Cornwall create content and sponsor posts in-house</a:t>
            </a:r>
          </a:p>
          <a:p>
            <a:r>
              <a:rPr lang="en-GB" sz="2300" b="1" dirty="0"/>
              <a:t>Aim, Outcomes, Metrics</a:t>
            </a:r>
          </a:p>
          <a:p>
            <a:pPr lvl="1"/>
            <a:r>
              <a:rPr lang="en-GB" sz="2300" dirty="0"/>
              <a:t>5 campaigns a year </a:t>
            </a:r>
          </a:p>
          <a:p>
            <a:pPr lvl="1"/>
            <a:r>
              <a:rPr lang="en-GB" sz="2300" dirty="0"/>
              <a:t>30 followers a month on LinkedIn, 15 on Twitter. Inbox messages to BDM and meetings secured</a:t>
            </a:r>
          </a:p>
          <a:p>
            <a:pPr lvl="1"/>
            <a:r>
              <a:rPr lang="en-GB" sz="2300" dirty="0"/>
              <a:t>Measured by Website analytics, Twitter and LinkedIn campaign performances.  </a:t>
            </a:r>
            <a:endParaRPr lang="en-GB" sz="2300" b="1" dirty="0"/>
          </a:p>
          <a:p>
            <a:pPr lvl="0"/>
            <a:r>
              <a:rPr lang="en-GB" sz="2300" b="1" dirty="0"/>
              <a:t>Messages</a:t>
            </a:r>
          </a:p>
          <a:p>
            <a:pPr lvl="1"/>
            <a:r>
              <a:rPr lang="en-GB" sz="2300" dirty="0"/>
              <a:t>Pre event and event campaigns</a:t>
            </a:r>
          </a:p>
          <a:p>
            <a:pPr lvl="1"/>
            <a:r>
              <a:rPr lang="en-GB" sz="2300" dirty="0"/>
              <a:t>#</a:t>
            </a:r>
            <a:r>
              <a:rPr lang="en-GB" sz="2300" dirty="0" err="1"/>
              <a:t>SpaceWeek</a:t>
            </a:r>
            <a:endParaRPr lang="en-GB" sz="2300" dirty="0"/>
          </a:p>
          <a:p>
            <a:pPr lvl="1"/>
            <a:r>
              <a:rPr lang="en-GB" sz="2300" dirty="0"/>
              <a:t>Meet the team – personalisation</a:t>
            </a:r>
          </a:p>
          <a:p>
            <a:pPr lvl="1"/>
            <a:r>
              <a:rPr lang="en-GB" sz="2300" dirty="0"/>
              <a:t>Calls</a:t>
            </a:r>
          </a:p>
          <a:p>
            <a:pPr lvl="1"/>
            <a:r>
              <a:rPr lang="en-GB" sz="2300" dirty="0"/>
              <a:t>Offer led approach</a:t>
            </a:r>
          </a:p>
          <a:p>
            <a:pPr lvl="1"/>
            <a:r>
              <a:rPr lang="en-GB" sz="2300" dirty="0"/>
              <a:t>R&amp;D </a:t>
            </a:r>
          </a:p>
          <a:p>
            <a:pPr lvl="1"/>
            <a:r>
              <a:rPr lang="en-GB" sz="2300" dirty="0"/>
              <a:t>Cross promotion with stakeholders and groups: CMG, SC, </a:t>
            </a:r>
            <a:r>
              <a:rPr lang="en-GB" sz="2300" dirty="0" err="1"/>
              <a:t>Satapult</a:t>
            </a:r>
            <a:r>
              <a:rPr lang="en-GB" sz="2300" dirty="0"/>
              <a:t>, SPC, GES, CTI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3325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0033B-CE36-46B1-BBFD-A51FAC6A4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692696"/>
            <a:ext cx="7886700" cy="75961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PR: Purpose Lead Generation &amp; Sector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11CB4-CC19-4329-9119-FF70880B0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743571"/>
            <a:ext cx="8102724" cy="5886956"/>
          </a:xfrm>
        </p:spPr>
        <p:txBody>
          <a:bodyPr>
            <a:noAutofit/>
          </a:bodyPr>
          <a:lstStyle/>
          <a:p>
            <a:r>
              <a:rPr lang="en-GB" sz="1600" b="1" dirty="0"/>
              <a:t>Why? </a:t>
            </a:r>
          </a:p>
          <a:p>
            <a:pPr lvl="1"/>
            <a:r>
              <a:rPr lang="en-GB" sz="1600" dirty="0"/>
              <a:t>Amplify key messages &amp; good news stories in timely manner</a:t>
            </a:r>
          </a:p>
          <a:p>
            <a:pPr lvl="1"/>
            <a:r>
              <a:rPr lang="en-GB" sz="1600" dirty="0"/>
              <a:t>Promote businesses on programme; bolsters their PR; filters through to inward investor</a:t>
            </a:r>
          </a:p>
          <a:p>
            <a:r>
              <a:rPr lang="en-GB" sz="1600" b="1" dirty="0"/>
              <a:t>Owned by</a:t>
            </a:r>
          </a:p>
          <a:p>
            <a:pPr lvl="1"/>
            <a:r>
              <a:rPr lang="en-GB" sz="1600" dirty="0"/>
              <a:t>Procured PR agency with industry knowledge and contacts to develop an overall PR strategy and industry publication recommendations</a:t>
            </a:r>
          </a:p>
          <a:p>
            <a:r>
              <a:rPr lang="en-GB" sz="1600" b="1" dirty="0"/>
              <a:t>Aim, Outcomes, Metrics</a:t>
            </a:r>
          </a:p>
          <a:p>
            <a:pPr lvl="1"/>
            <a:r>
              <a:rPr lang="en-GB" sz="1600" dirty="0"/>
              <a:t>Expect 1 press release a month to be pushed out on social media and wider by PR agency (approx. 10 a year)</a:t>
            </a:r>
          </a:p>
          <a:p>
            <a:pPr lvl="1"/>
            <a:r>
              <a:rPr lang="en-GB" sz="1600" dirty="0"/>
              <a:t>2 enquiries per PR, resulting in 60 enquiries over the life of the programme, 5 businesses on programme, increased awareness of space cluster</a:t>
            </a:r>
          </a:p>
          <a:p>
            <a:pPr lvl="1"/>
            <a:r>
              <a:rPr lang="en-GB" sz="1600" dirty="0"/>
              <a:t>Measured by boosted traffic to website and increase of phone calls</a:t>
            </a:r>
          </a:p>
          <a:p>
            <a:r>
              <a:rPr lang="en-GB" sz="1600" b="1" dirty="0"/>
              <a:t>Messages</a:t>
            </a:r>
          </a:p>
          <a:p>
            <a:pPr lvl="1"/>
            <a:r>
              <a:rPr lang="en-GB" sz="1600" dirty="0"/>
              <a:t>Beneficiary led (cool R&amp;D stuff coming out of the region)</a:t>
            </a:r>
          </a:p>
          <a:p>
            <a:pPr lvl="1"/>
            <a:r>
              <a:rPr lang="en-GB" sz="1600" dirty="0"/>
              <a:t>Spaceport and GES specific stories, and the Space Community</a:t>
            </a:r>
          </a:p>
          <a:p>
            <a:pPr lvl="1"/>
            <a:r>
              <a:rPr lang="en-GB" sz="1600" dirty="0"/>
              <a:t>Funding and Support offer</a:t>
            </a:r>
          </a:p>
          <a:p>
            <a:pPr lvl="1"/>
            <a:r>
              <a:rPr lang="en-GB" sz="1600" dirty="0"/>
              <a:t>Event attendance and promotion</a:t>
            </a:r>
          </a:p>
          <a:p>
            <a:pPr marL="0" indent="0">
              <a:buNone/>
            </a:pPr>
            <a:r>
              <a:rPr lang="en-GB" sz="1800" b="1" dirty="0"/>
              <a:t> 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49452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92559-F220-4E53-82EC-5295A1CFB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n-lt"/>
              </a:rPr>
              <a:t>Radio</a:t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Purpose: Lead Generation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90204-6430-434D-8B24-1252E0FC2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690689"/>
            <a:ext cx="7886700" cy="5112568"/>
          </a:xfrm>
        </p:spPr>
        <p:txBody>
          <a:bodyPr>
            <a:normAutofit fontScale="92500" lnSpcReduction="10000"/>
          </a:bodyPr>
          <a:lstStyle/>
          <a:p>
            <a:r>
              <a:rPr lang="en-GB" sz="2300" b="1" dirty="0"/>
              <a:t>Why? </a:t>
            </a:r>
          </a:p>
          <a:p>
            <a:pPr lvl="1"/>
            <a:r>
              <a:rPr lang="en-GB" sz="2300" dirty="0"/>
              <a:t>Previously radio was the most effective advertising channel. Previous adverts garnered a high response rate, which enabled us to support businesses with small grants</a:t>
            </a:r>
          </a:p>
          <a:p>
            <a:pPr lvl="1"/>
            <a:r>
              <a:rPr lang="en-GB" sz="2300" dirty="0"/>
              <a:t>The campaign reached a large Cornwall audience</a:t>
            </a:r>
          </a:p>
          <a:p>
            <a:r>
              <a:rPr lang="en-GB" sz="2300" b="1" dirty="0"/>
              <a:t>Owned by</a:t>
            </a:r>
          </a:p>
          <a:p>
            <a:pPr lvl="1"/>
            <a:r>
              <a:rPr lang="en-GB" sz="2300" dirty="0"/>
              <a:t>AeroSpace would manage this and work with Pirate and Heart Cornwall to purchase the airspace and production. </a:t>
            </a:r>
            <a:endParaRPr lang="en-GB" sz="2300" b="1" dirty="0"/>
          </a:p>
          <a:p>
            <a:r>
              <a:rPr lang="en-GB" sz="2300" b="1" dirty="0"/>
              <a:t>Aim, Outcomes, Metrics</a:t>
            </a:r>
          </a:p>
          <a:p>
            <a:pPr lvl="1"/>
            <a:r>
              <a:rPr lang="en-GB" sz="2300" dirty="0"/>
              <a:t>An increase of enquiries regarding grant funding and 4 businesses receiving grant funding, 1 businesses working on a wider R&amp;D project. </a:t>
            </a:r>
          </a:p>
          <a:p>
            <a:pPr lvl="1"/>
            <a:r>
              <a:rPr lang="en-GB" sz="2300" dirty="0"/>
              <a:t>Measured by enquiries via telephone and website</a:t>
            </a:r>
            <a:endParaRPr lang="en-GB" sz="2300" b="1" dirty="0"/>
          </a:p>
          <a:p>
            <a:pPr lvl="0"/>
            <a:r>
              <a:rPr lang="en-GB" sz="2300" b="1" dirty="0"/>
              <a:t>Messages</a:t>
            </a:r>
          </a:p>
          <a:p>
            <a:pPr lvl="1"/>
            <a:r>
              <a:rPr lang="en-GB" sz="2300" dirty="0"/>
              <a:t>The script was tailored to target those working in advanced technology and digital. </a:t>
            </a:r>
          </a:p>
          <a:p>
            <a:pPr lvl="1"/>
            <a:r>
              <a:rPr lang="en-GB" sz="2300" dirty="0"/>
              <a:t>Focus on small grants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5357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EDA19-CC12-4D37-B99A-C2A098A7A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2656"/>
            <a:ext cx="7886700" cy="1325563"/>
          </a:xfrm>
        </p:spPr>
        <p:txBody>
          <a:bodyPr/>
          <a:lstStyle/>
          <a:p>
            <a:r>
              <a:rPr lang="en-GB" b="1" dirty="0">
                <a:latin typeface="+mn-lt"/>
              </a:rPr>
              <a:t>Video </a:t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Purpose: Sector Promotion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850A0-45C0-48BA-972D-48D73BA8E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728" y="1844824"/>
            <a:ext cx="7918283" cy="5328592"/>
          </a:xfrm>
        </p:spPr>
        <p:txBody>
          <a:bodyPr>
            <a:normAutofit fontScale="25000" lnSpcReduction="20000"/>
          </a:bodyPr>
          <a:lstStyle/>
          <a:p>
            <a:r>
              <a:rPr lang="en-GB" sz="8000" b="1" dirty="0"/>
              <a:t>Why? </a:t>
            </a:r>
          </a:p>
          <a:p>
            <a:pPr lvl="1"/>
            <a:r>
              <a:rPr lang="en-GB" sz="7700" dirty="0"/>
              <a:t>Specifically promote the businesses on programme and the product they are creating as a result of our support. This will be showcased at events and tradeshows. </a:t>
            </a:r>
          </a:p>
          <a:p>
            <a:pPr lvl="1"/>
            <a:r>
              <a:rPr lang="en-GB" sz="7700" dirty="0"/>
              <a:t>Corporate videos to showcase the sector in Cornwall.  </a:t>
            </a:r>
            <a:endParaRPr lang="en-GB" sz="8000" b="1" dirty="0"/>
          </a:p>
          <a:p>
            <a:r>
              <a:rPr lang="en-GB" sz="8000" b="1" dirty="0"/>
              <a:t>Owned by</a:t>
            </a:r>
          </a:p>
          <a:p>
            <a:pPr lvl="1"/>
            <a:r>
              <a:rPr lang="en-GB" sz="7700" dirty="0"/>
              <a:t>AeroSpace Cornwall will procure a production company to develop the ideas and script and produce the videos.  </a:t>
            </a:r>
            <a:endParaRPr lang="en-GB" sz="8000" b="1" dirty="0"/>
          </a:p>
          <a:p>
            <a:r>
              <a:rPr lang="en-GB" sz="8000" b="1" dirty="0"/>
              <a:t>Aim, Outcomes, Metrics</a:t>
            </a:r>
          </a:p>
          <a:p>
            <a:pPr lvl="1"/>
            <a:r>
              <a:rPr lang="en-GB" sz="7700" dirty="0"/>
              <a:t>11 videos over the life of the programme</a:t>
            </a:r>
          </a:p>
          <a:p>
            <a:pPr lvl="1"/>
            <a:r>
              <a:rPr lang="en-GB" sz="7700" dirty="0"/>
              <a:t>5 x Businesses enquiring or signed up to programme</a:t>
            </a:r>
          </a:p>
          <a:p>
            <a:pPr lvl="1"/>
            <a:r>
              <a:rPr lang="en-GB" sz="7700" dirty="0"/>
              <a:t>Businesses able to promote their product or service through their video</a:t>
            </a:r>
          </a:p>
          <a:p>
            <a:pPr lvl="1"/>
            <a:r>
              <a:rPr lang="en-GB" sz="7700" dirty="0"/>
              <a:t>Measured through number of views, shares and engagement for each video. </a:t>
            </a:r>
            <a:endParaRPr lang="en-GB" sz="8000" b="1" dirty="0"/>
          </a:p>
          <a:p>
            <a:pPr lvl="0"/>
            <a:r>
              <a:rPr lang="en-GB" sz="8000" b="1" dirty="0"/>
              <a:t>Messages </a:t>
            </a:r>
          </a:p>
          <a:p>
            <a:pPr lvl="1"/>
            <a:r>
              <a:rPr lang="en-GB" sz="7700" dirty="0"/>
              <a:t>Promoting capability of businesses; corporate message</a:t>
            </a:r>
          </a:p>
          <a:p>
            <a:pPr lvl="1"/>
            <a:r>
              <a:rPr lang="en-GB" sz="7700" dirty="0"/>
              <a:t>Space Cluster capability and community</a:t>
            </a:r>
          </a:p>
          <a:p>
            <a:r>
              <a:rPr lang="en-GB" b="1" dirty="0"/>
              <a:t> 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8391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B6A12-8BCF-470D-9935-45EA85BC3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Photography </a:t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Purpose: Sector Promotion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912B8-0A57-4240-8E30-B0F9D848D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920" y="1652909"/>
            <a:ext cx="7899043" cy="4839965"/>
          </a:xfrm>
        </p:spPr>
        <p:txBody>
          <a:bodyPr>
            <a:normAutofit fontScale="77500" lnSpcReduction="20000"/>
          </a:bodyPr>
          <a:lstStyle/>
          <a:p>
            <a:r>
              <a:rPr lang="en-GB" sz="2600" b="1" dirty="0"/>
              <a:t>Why? </a:t>
            </a:r>
          </a:p>
          <a:p>
            <a:pPr lvl="1"/>
            <a:r>
              <a:rPr lang="en-GB" sz="2600" dirty="0"/>
              <a:t>Promote the team behind AeroSpace Cornwall and Cornwall Space</a:t>
            </a:r>
          </a:p>
          <a:p>
            <a:pPr lvl="1"/>
            <a:r>
              <a:rPr lang="en-GB" sz="2600" dirty="0"/>
              <a:t>Specifically promote the businesses on programme and the product they are creating as a result of our support. </a:t>
            </a:r>
            <a:endParaRPr lang="en-GB" sz="2600" b="1" dirty="0"/>
          </a:p>
          <a:p>
            <a:r>
              <a:rPr lang="en-GB" sz="2600" b="1" dirty="0"/>
              <a:t>Owned by</a:t>
            </a:r>
          </a:p>
          <a:p>
            <a:pPr lvl="1"/>
            <a:r>
              <a:rPr lang="en-GB" sz="2600" dirty="0"/>
              <a:t>AeroSpace Cornwall will procure a production company to deliver video and photography</a:t>
            </a:r>
            <a:endParaRPr lang="en-GB" sz="2600" b="1" dirty="0"/>
          </a:p>
          <a:p>
            <a:r>
              <a:rPr lang="en-GB" sz="2600" b="1" dirty="0"/>
              <a:t>Aim, Outcomes, Metrics</a:t>
            </a:r>
          </a:p>
          <a:p>
            <a:pPr lvl="1"/>
            <a:r>
              <a:rPr lang="en-GB" sz="2600" dirty="0"/>
              <a:t>The imagery will be used on their website and be used by AeroSpace Cornwall to bolster engagement through case studies and PR stories.   </a:t>
            </a:r>
          </a:p>
          <a:p>
            <a:pPr lvl="1"/>
            <a:r>
              <a:rPr lang="en-GB" sz="2600" dirty="0"/>
              <a:t>Harder to measure, but it helps add credibility to Cornwall’s overall offer.  </a:t>
            </a:r>
          </a:p>
          <a:p>
            <a:pPr lvl="1"/>
            <a:r>
              <a:rPr lang="en-GB" sz="2600" dirty="0"/>
              <a:t>If offered through CMG / Software Cornwall, could increase enquiries in R&amp;D funding and support</a:t>
            </a:r>
            <a:endParaRPr lang="en-GB" sz="2600" b="1" dirty="0"/>
          </a:p>
          <a:p>
            <a:pPr lvl="0"/>
            <a:r>
              <a:rPr lang="en-GB" sz="2600" b="1" dirty="0"/>
              <a:t>Messages</a:t>
            </a:r>
          </a:p>
          <a:p>
            <a:pPr lvl="1"/>
            <a:r>
              <a:rPr lang="en-GB" sz="2600" dirty="0"/>
              <a:t>Specific to the businesses product / service development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49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CBAC3-539E-4DE9-9097-DD76037CB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560" y="521296"/>
            <a:ext cx="8280920" cy="6336704"/>
          </a:xfrm>
        </p:spPr>
        <p:txBody>
          <a:bodyPr>
            <a:normAutofit fontScale="90000"/>
          </a:bodyPr>
          <a:lstStyle/>
          <a:p>
            <a:pPr algn="l"/>
            <a:r>
              <a:rPr lang="en-GB" sz="4000" b="1" dirty="0">
                <a:latin typeface="+mn-lt"/>
              </a:rPr>
              <a:t>What needs to be produced by the procured integrated design and development agency:</a:t>
            </a:r>
            <a:br>
              <a:rPr lang="en-GB" sz="4000" b="1" dirty="0">
                <a:latin typeface="+mn-lt"/>
              </a:rPr>
            </a:b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Website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SEO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Brochures, Flyers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Ad Hoc Editorial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Ad Hoc Advertorial, such as billboards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Inward Investor Welcome Pack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Collateral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5939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0033B-CE36-46B1-BBFD-A51FAC6A4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880" y="476672"/>
            <a:ext cx="7958708" cy="723445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Website</a:t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Purpose: Lead Generation &amp; Sector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11CB4-CC19-4329-9119-FF70880B0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967" y="1628800"/>
            <a:ext cx="7886700" cy="5619988"/>
          </a:xfrm>
        </p:spPr>
        <p:txBody>
          <a:bodyPr>
            <a:noAutofit/>
          </a:bodyPr>
          <a:lstStyle/>
          <a:p>
            <a:r>
              <a:rPr lang="en-GB" sz="1600" b="1" dirty="0"/>
              <a:t>Why? </a:t>
            </a:r>
          </a:p>
          <a:p>
            <a:pPr lvl="1"/>
            <a:r>
              <a:rPr lang="en-GB" sz="1600" dirty="0"/>
              <a:t>Current one needs updating</a:t>
            </a:r>
          </a:p>
          <a:p>
            <a:r>
              <a:rPr lang="en-GB" sz="1600" b="1" dirty="0"/>
              <a:t>Owned by</a:t>
            </a:r>
          </a:p>
          <a:p>
            <a:pPr lvl="1"/>
            <a:r>
              <a:rPr lang="en-GB" sz="1600" dirty="0"/>
              <a:t>A procured design and web development agency would build and maintain and host the site.  </a:t>
            </a:r>
          </a:p>
          <a:p>
            <a:pPr lvl="1"/>
            <a:r>
              <a:rPr lang="en-GB" sz="1600" dirty="0"/>
              <a:t>AeroSpace Cornwall would manage content updates and some SEO </a:t>
            </a:r>
          </a:p>
          <a:p>
            <a:r>
              <a:rPr lang="en-GB" sz="1600" b="1" dirty="0"/>
              <a:t>Aim, Outcomes, Metrics</a:t>
            </a:r>
          </a:p>
          <a:p>
            <a:pPr lvl="1"/>
            <a:r>
              <a:rPr lang="en-GB" sz="1600" dirty="0"/>
              <a:t>Website to be live 2 months post contract awarded</a:t>
            </a:r>
          </a:p>
          <a:p>
            <a:pPr lvl="1"/>
            <a:r>
              <a:rPr lang="en-GB" sz="1600" dirty="0"/>
              <a:t>Expect 5 leads a month via the contact form.  </a:t>
            </a:r>
          </a:p>
          <a:p>
            <a:pPr lvl="1"/>
            <a:r>
              <a:rPr lang="en-GB" sz="1600" dirty="0"/>
              <a:t> Measured by website traffic, dwell time, bounce rate, most visited pages, response rate (i.e. how many visitors called or emailed</a:t>
            </a:r>
            <a:endParaRPr lang="en-GB" sz="1600" b="1" dirty="0"/>
          </a:p>
          <a:p>
            <a:pPr lvl="0"/>
            <a:r>
              <a:rPr lang="en-GB" sz="1600" b="1" dirty="0"/>
              <a:t>Messages</a:t>
            </a:r>
          </a:p>
          <a:p>
            <a:pPr lvl="1"/>
            <a:r>
              <a:rPr lang="en-GB" sz="1600" dirty="0"/>
              <a:t>Funding and support opportunities. </a:t>
            </a:r>
          </a:p>
          <a:p>
            <a:pPr lvl="1"/>
            <a:r>
              <a:rPr lang="en-GB" sz="1600" dirty="0"/>
              <a:t>Showcase businesses</a:t>
            </a:r>
          </a:p>
          <a:p>
            <a:pPr lvl="1"/>
            <a:r>
              <a:rPr lang="en-GB" sz="1600" dirty="0"/>
              <a:t>Dedicated Space pages to showcase the developing cluster. </a:t>
            </a:r>
          </a:p>
          <a:p>
            <a:pPr lvl="1"/>
            <a:r>
              <a:rPr lang="en-GB" sz="1600" dirty="0"/>
              <a:t>News and events – PR and news stories</a:t>
            </a:r>
          </a:p>
          <a:p>
            <a:pPr lvl="1"/>
            <a:r>
              <a:rPr lang="en-GB" sz="1600" dirty="0"/>
              <a:t>All content, digital advertising and media placement will drive traffic to specific pages of the website. </a:t>
            </a:r>
          </a:p>
          <a:p>
            <a:pPr lvl="1"/>
            <a:endParaRPr lang="en-GB" sz="1700" dirty="0"/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 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582394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0033B-CE36-46B1-BBFD-A51FAC6A4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0616"/>
            <a:ext cx="7886700" cy="759618"/>
          </a:xfrm>
        </p:spPr>
        <p:txBody>
          <a:bodyPr/>
          <a:lstStyle/>
          <a:p>
            <a:r>
              <a:rPr lang="en-GB" b="1" dirty="0">
                <a:latin typeface="+mn-lt"/>
              </a:rPr>
              <a:t>SEO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11CB4-CC19-4329-9119-FF70880B0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32" y="900234"/>
            <a:ext cx="9073008" cy="6480720"/>
          </a:xfrm>
        </p:spPr>
        <p:txBody>
          <a:bodyPr>
            <a:noAutofit/>
          </a:bodyPr>
          <a:lstStyle/>
          <a:p>
            <a:r>
              <a:rPr lang="en-GB" sz="1800" b="1" dirty="0"/>
              <a:t>Why? </a:t>
            </a:r>
          </a:p>
          <a:p>
            <a:pPr lvl="1"/>
            <a:r>
              <a:rPr lang="en-GB" dirty="0"/>
              <a:t>Developing an SEO strategy for the website is crucial to ensure that it’s prominent in search engine results.  </a:t>
            </a:r>
          </a:p>
          <a:p>
            <a:pPr lvl="1"/>
            <a:r>
              <a:rPr lang="en-GB" dirty="0"/>
              <a:t>We can build on this by tracking the user journey through the website and monitor dwell times and bounce rates. </a:t>
            </a:r>
          </a:p>
          <a:p>
            <a:r>
              <a:rPr lang="en-GB" sz="1800" b="1" dirty="0"/>
              <a:t>Owned by</a:t>
            </a:r>
          </a:p>
          <a:p>
            <a:pPr lvl="1"/>
            <a:r>
              <a:rPr lang="en-GB" dirty="0"/>
              <a:t>A procured digital marketing or integrated agency would build and maintain and host the site.  </a:t>
            </a:r>
          </a:p>
          <a:p>
            <a:pPr lvl="1"/>
            <a:r>
              <a:rPr lang="en-GB" dirty="0"/>
              <a:t>AeroSpace Cornwall would manage content updates and some SEO </a:t>
            </a:r>
          </a:p>
          <a:p>
            <a:r>
              <a:rPr lang="en-GB" sz="1800" b="1" dirty="0"/>
              <a:t>Aim, Outcomes, Metrics</a:t>
            </a:r>
          </a:p>
          <a:p>
            <a:pPr lvl="1"/>
            <a:r>
              <a:rPr lang="en-GB" dirty="0"/>
              <a:t>Keyword ranking - Prominent website by end of 2020 which features on first page of search engine results and above the fold </a:t>
            </a:r>
          </a:p>
          <a:p>
            <a:pPr lvl="1"/>
            <a:r>
              <a:rPr lang="en-GB" dirty="0"/>
              <a:t>Measurement of visits from Google and Bing: 250-350 a week </a:t>
            </a:r>
          </a:p>
          <a:p>
            <a:pPr lvl="1"/>
            <a:r>
              <a:rPr lang="en-GB" dirty="0"/>
              <a:t>Expect 5 leads a month via the contact form as a result of key words</a:t>
            </a:r>
          </a:p>
          <a:p>
            <a:pPr lvl="1"/>
            <a:r>
              <a:rPr lang="en-GB" dirty="0"/>
              <a:t>Quality of traffic</a:t>
            </a:r>
          </a:p>
          <a:p>
            <a:pPr lvl="1"/>
            <a:r>
              <a:rPr lang="en-GB" dirty="0"/>
              <a:t>As well as website analytics, we would expect the procured digital marketing agency to produce monthly reports to review click rate. </a:t>
            </a:r>
          </a:p>
          <a:p>
            <a:pPr lvl="0"/>
            <a:r>
              <a:rPr lang="en-GB" sz="1800" b="1" dirty="0"/>
              <a:t>Messages</a:t>
            </a:r>
          </a:p>
          <a:p>
            <a:pPr lvl="1"/>
            <a:r>
              <a:rPr lang="en-GB" dirty="0"/>
              <a:t>As per website</a:t>
            </a:r>
          </a:p>
          <a:p>
            <a:pPr lvl="1"/>
            <a:endParaRPr lang="en-GB" sz="1700" dirty="0"/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 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21903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C126D-9D84-48B5-95AA-FE962FD63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51" y="0"/>
            <a:ext cx="8671337" cy="1325563"/>
          </a:xfrm>
        </p:spPr>
        <p:txBody>
          <a:bodyPr/>
          <a:lstStyle/>
          <a:p>
            <a:r>
              <a:rPr lang="en-GB" b="1" dirty="0">
                <a:latin typeface="+mn-lt"/>
              </a:rPr>
              <a:t>Brochures and Flyers </a:t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Purpose: Sector Promotion &amp; Lead Generation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E2720-1F60-4EE1-B928-55DB51349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151" y="1437788"/>
            <a:ext cx="8095273" cy="5371181"/>
          </a:xfrm>
        </p:spPr>
        <p:txBody>
          <a:bodyPr>
            <a:noAutofit/>
          </a:bodyPr>
          <a:lstStyle/>
          <a:p>
            <a:r>
              <a:rPr lang="en-GB" sz="1800" b="1" dirty="0"/>
              <a:t>Why? </a:t>
            </a:r>
          </a:p>
          <a:p>
            <a:pPr lvl="1"/>
            <a:r>
              <a:rPr lang="en-GB" dirty="0"/>
              <a:t>Opportunity to consolidate and promote Cornwall’s finest business community, and its overall offer to businesses</a:t>
            </a:r>
          </a:p>
          <a:p>
            <a:r>
              <a:rPr lang="en-GB" sz="1800" b="1" dirty="0"/>
              <a:t>Owned by</a:t>
            </a:r>
          </a:p>
          <a:p>
            <a:pPr lvl="1"/>
            <a:r>
              <a:rPr lang="en-GB" dirty="0"/>
              <a:t>AeroSpace Cornwall would liaise with businesses to input content. </a:t>
            </a:r>
          </a:p>
          <a:p>
            <a:pPr lvl="1"/>
            <a:r>
              <a:rPr lang="en-GB" dirty="0"/>
              <a:t>This would be designed and printed by the procured design agency and a printing company</a:t>
            </a:r>
            <a:endParaRPr lang="en-GB" b="1" dirty="0"/>
          </a:p>
          <a:p>
            <a:r>
              <a:rPr lang="en-GB" sz="1800" b="1" dirty="0"/>
              <a:t>Aim, Outcomes, Metrics</a:t>
            </a:r>
          </a:p>
          <a:p>
            <a:pPr lvl="1"/>
            <a:r>
              <a:rPr lang="en-GB" dirty="0"/>
              <a:t>Harder to measure, but it helps add credibility to Cornwall’s overall offer. </a:t>
            </a:r>
          </a:p>
          <a:p>
            <a:pPr lvl="1"/>
            <a:r>
              <a:rPr lang="en-GB" dirty="0"/>
              <a:t>Historically been a popular takeaway at events for inward investors</a:t>
            </a:r>
          </a:p>
          <a:p>
            <a:pPr lvl="0"/>
            <a:r>
              <a:rPr lang="en-GB" sz="1800" b="1" dirty="0"/>
              <a:t>Messages</a:t>
            </a:r>
          </a:p>
          <a:p>
            <a:pPr lvl="1"/>
            <a:r>
              <a:rPr lang="en-GB" dirty="0"/>
              <a:t>Brochure: assets, properties, workforce, technologies and businesses in Cornwall.</a:t>
            </a:r>
          </a:p>
          <a:p>
            <a:pPr lvl="1"/>
            <a:r>
              <a:rPr lang="en-GB" dirty="0"/>
              <a:t>Flyer: 10k grants</a:t>
            </a:r>
          </a:p>
          <a:p>
            <a:pPr lvl="1"/>
            <a:r>
              <a:rPr lang="en-GB" dirty="0"/>
              <a:t>Flyer 2: TBC</a:t>
            </a:r>
          </a:p>
        </p:txBody>
      </p:sp>
    </p:spTree>
    <p:extLst>
      <p:ext uri="{BB962C8B-B14F-4D97-AF65-F5344CB8AC3E}">
        <p14:creationId xmlns:p14="http://schemas.microsoft.com/office/powerpoint/2010/main" val="42430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2A093-BC97-4E16-978F-D975B3B75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78475"/>
            <a:ext cx="7886700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+mn-lt"/>
              </a:rPr>
              <a:t>Ad Hoc Advertising Campaigns</a:t>
            </a:r>
            <a:br>
              <a:rPr lang="en-GB" sz="3200" b="1" dirty="0">
                <a:latin typeface="+mn-lt"/>
              </a:rPr>
            </a:br>
            <a:r>
              <a:rPr lang="en-GB" sz="3200" b="1" dirty="0">
                <a:latin typeface="+mn-lt"/>
              </a:rPr>
              <a:t>Purpose: Sector Promotion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40BD-3772-4CD3-83BD-1F8242D8F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556792"/>
            <a:ext cx="7975798" cy="5445224"/>
          </a:xfrm>
        </p:spPr>
        <p:txBody>
          <a:bodyPr>
            <a:normAutofit fontScale="85000" lnSpcReduction="20000"/>
          </a:bodyPr>
          <a:lstStyle/>
          <a:p>
            <a:r>
              <a:rPr lang="en-GB" sz="2300" b="1" dirty="0"/>
              <a:t>Why? </a:t>
            </a:r>
          </a:p>
          <a:p>
            <a:pPr lvl="1"/>
            <a:r>
              <a:rPr lang="en-GB" sz="2300" dirty="0"/>
              <a:t>Billboard advertising campaigns and editorial campaigns haven’t generated a huge response rate for AeroSpace Cornwall, there is still a need for some ad hoc advertising, based on how the programme develops, particularly in the space sector.    Therefore must still form a valid part of our marketing and procurement plan. </a:t>
            </a:r>
            <a:endParaRPr lang="en-GB" sz="2300" b="1" dirty="0"/>
          </a:p>
          <a:p>
            <a:r>
              <a:rPr lang="en-GB" sz="2300" b="1" dirty="0"/>
              <a:t>Owned by</a:t>
            </a:r>
          </a:p>
          <a:p>
            <a:pPr lvl="1"/>
            <a:r>
              <a:rPr lang="en-GB" sz="2300" dirty="0"/>
              <a:t>AeroSpace Cornwall will manage the progression of these advertising channels, and work with a media company to print and install (billboards) or place (publication costs). </a:t>
            </a:r>
            <a:endParaRPr lang="en-GB" sz="2300" b="1" dirty="0"/>
          </a:p>
          <a:p>
            <a:r>
              <a:rPr lang="en-GB" sz="2300" b="1" dirty="0"/>
              <a:t>Aim, Outcomes, Metrics</a:t>
            </a:r>
          </a:p>
          <a:p>
            <a:pPr lvl="1"/>
            <a:r>
              <a:rPr lang="en-GB" sz="2300" dirty="0"/>
              <a:t>Ad hoc approach depending on need</a:t>
            </a:r>
          </a:p>
          <a:p>
            <a:pPr lvl="1"/>
            <a:r>
              <a:rPr lang="en-GB" sz="2300" dirty="0"/>
              <a:t>An increase of enquiries regarding the space cluster and R&amp;D opportunities</a:t>
            </a:r>
          </a:p>
          <a:p>
            <a:pPr lvl="1"/>
            <a:r>
              <a:rPr lang="en-GB" sz="2300" dirty="0"/>
              <a:t>2 businesses on programme</a:t>
            </a:r>
          </a:p>
          <a:p>
            <a:pPr lvl="1"/>
            <a:r>
              <a:rPr lang="en-GB" sz="2300" dirty="0"/>
              <a:t>Measured by adding in unique URLs in the Call To Action, QR codes and an increase in telephone enquiries. </a:t>
            </a:r>
            <a:endParaRPr lang="en-GB" sz="2300" b="1" dirty="0"/>
          </a:p>
          <a:p>
            <a:pPr lvl="0"/>
            <a:r>
              <a:rPr lang="en-GB" sz="2300" b="1" dirty="0"/>
              <a:t>Messages</a:t>
            </a:r>
          </a:p>
          <a:p>
            <a:pPr lvl="1"/>
            <a:r>
              <a:rPr lang="en-GB" sz="2300" dirty="0"/>
              <a:t>R&amp;D</a:t>
            </a:r>
          </a:p>
          <a:p>
            <a:pPr lvl="1"/>
            <a:r>
              <a:rPr lang="en-GB" sz="2300" dirty="0"/>
              <a:t>Space Cluster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638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EF823-4279-4C05-8A42-972F81981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200" b="1" dirty="0">
                <a:latin typeface="+mn-lt"/>
              </a:rPr>
              <a:t>Inward Investor Welcome Pack </a:t>
            </a:r>
            <a:br>
              <a:rPr lang="en-GB" sz="3200" b="1" dirty="0">
                <a:latin typeface="+mn-lt"/>
              </a:rPr>
            </a:br>
            <a:r>
              <a:rPr lang="en-GB" sz="3200" b="1" dirty="0">
                <a:latin typeface="+mn-lt"/>
              </a:rPr>
              <a:t>Purpose: Sector Development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8CC87-5EA8-4031-A2C8-EB56CB047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340768"/>
            <a:ext cx="8047806" cy="4980211"/>
          </a:xfrm>
        </p:spPr>
        <p:txBody>
          <a:bodyPr>
            <a:normAutofit/>
          </a:bodyPr>
          <a:lstStyle/>
          <a:p>
            <a:r>
              <a:rPr lang="en-GB" sz="1800" b="1" dirty="0"/>
              <a:t> Why? </a:t>
            </a:r>
          </a:p>
          <a:p>
            <a:pPr lvl="1"/>
            <a:r>
              <a:rPr lang="en-GB" dirty="0"/>
              <a:t>There is a need for some professional, branded material to give to a potential inward investor. This could be handed out once contact has been made or distributed at events to those who are interested in expanding into Cornwall. </a:t>
            </a:r>
            <a:endParaRPr lang="en-GB" b="1" dirty="0"/>
          </a:p>
          <a:p>
            <a:r>
              <a:rPr lang="en-GB" sz="1800" b="1" dirty="0"/>
              <a:t>Owned by</a:t>
            </a:r>
          </a:p>
          <a:p>
            <a:pPr lvl="1"/>
            <a:r>
              <a:rPr lang="en-GB" dirty="0"/>
              <a:t>Procured design agency</a:t>
            </a:r>
          </a:p>
          <a:p>
            <a:r>
              <a:rPr lang="en-GB" sz="1800" b="1" dirty="0"/>
              <a:t>Aim, Outcomes, Metrics</a:t>
            </a:r>
          </a:p>
          <a:p>
            <a:pPr lvl="1"/>
            <a:r>
              <a:rPr lang="en-GB" dirty="0"/>
              <a:t>Harder to measure, but it helps add credibility to Cornwall’s overall offer</a:t>
            </a:r>
          </a:p>
          <a:p>
            <a:pPr lvl="0"/>
            <a:r>
              <a:rPr lang="en-GB" sz="1800" b="1" dirty="0"/>
              <a:t>Messages</a:t>
            </a:r>
          </a:p>
          <a:p>
            <a:pPr lvl="1"/>
            <a:r>
              <a:rPr lang="en-GB" dirty="0"/>
              <a:t>This would comprise of a folder, and in it would be inserts relevant to their sector and a list of the funding and support opportunities.  It would include information on assets, and latest fliers from Spaceport Cornwall and GES (if relevant) and a brochure. It would also include giveaways such as branded pens/pin badges etc. </a:t>
            </a:r>
          </a:p>
          <a:p>
            <a:pPr lvl="0"/>
            <a:endParaRPr lang="en-GB" sz="18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933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06BE6-DC42-4DB5-84AA-F2CD2647F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n-lt"/>
              </a:rPr>
              <a:t>Collateral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6020-BB8A-4CB4-AB06-33C771362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4692179"/>
          </a:xfrm>
        </p:spPr>
        <p:txBody>
          <a:bodyPr>
            <a:normAutofit/>
          </a:bodyPr>
          <a:lstStyle/>
          <a:p>
            <a:r>
              <a:rPr lang="en-GB" sz="2200" b="1" dirty="0"/>
              <a:t>Why? </a:t>
            </a:r>
          </a:p>
          <a:p>
            <a:pPr lvl="1"/>
            <a:r>
              <a:rPr lang="en-GB" sz="2200" dirty="0"/>
              <a:t>Collateral such as business cards, ppt presentations, letterheads is required to adopt a professional look and feel for correspondence. </a:t>
            </a:r>
          </a:p>
          <a:p>
            <a:pPr lvl="1"/>
            <a:r>
              <a:rPr lang="en-GB" sz="2200" dirty="0"/>
              <a:t>It terms of giveaways at tradeshows and events: pens, mugs, </a:t>
            </a:r>
            <a:r>
              <a:rPr lang="en-GB" sz="2200" dirty="0" err="1"/>
              <a:t>keepcups</a:t>
            </a:r>
            <a:r>
              <a:rPr lang="en-GB" sz="2200" dirty="0"/>
              <a:t>, badges etc</a:t>
            </a:r>
          </a:p>
          <a:p>
            <a:r>
              <a:rPr lang="en-GB" sz="2200" b="1" dirty="0"/>
              <a:t>Owned by</a:t>
            </a:r>
          </a:p>
          <a:p>
            <a:pPr lvl="1"/>
            <a:r>
              <a:rPr lang="en-GB" sz="2200" dirty="0"/>
              <a:t>Procured design agency, printers </a:t>
            </a:r>
          </a:p>
          <a:p>
            <a:r>
              <a:rPr lang="en-GB" sz="2200" b="1" dirty="0"/>
              <a:t>Aim, Outcomes, Metrics</a:t>
            </a:r>
          </a:p>
          <a:p>
            <a:pPr lvl="1"/>
            <a:r>
              <a:rPr lang="en-GB" sz="2200" dirty="0"/>
              <a:t>Harder to measure, but it helps add credibility and professionalism</a:t>
            </a:r>
            <a:endParaRPr lang="en-GB" sz="2200" b="1" dirty="0"/>
          </a:p>
          <a:p>
            <a:pPr marL="0" indent="0">
              <a:buNone/>
            </a:pPr>
            <a:r>
              <a:rPr lang="en-GB" sz="2200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639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93C32-31DA-4C89-932A-3332FF097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n-lt"/>
              </a:rPr>
              <a:t>Other channels to be exploited by the programme: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E49EE-2F6F-4816-9129-8453CA6B8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dirty="0"/>
              <a:t>Social Media</a:t>
            </a:r>
          </a:p>
          <a:p>
            <a:r>
              <a:rPr lang="en-GB" sz="3200" dirty="0"/>
              <a:t>PR</a:t>
            </a:r>
          </a:p>
          <a:p>
            <a:r>
              <a:rPr lang="en-GB" sz="3200" dirty="0"/>
              <a:t>Radio</a:t>
            </a:r>
          </a:p>
          <a:p>
            <a:r>
              <a:rPr lang="en-GB" sz="3200" dirty="0"/>
              <a:t>Video</a:t>
            </a:r>
          </a:p>
          <a:p>
            <a:r>
              <a:rPr lang="en-GB" sz="3200" dirty="0"/>
              <a:t>Photography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/>
              <a:t>AeroSpace Cornwall will procure suitable, specialist agencies to produce content for the above channels.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630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D7417BD80BE4498BEF09A2CAF81E43" ma:contentTypeVersion="10" ma:contentTypeDescription="Create a new document." ma:contentTypeScope="" ma:versionID="60e8764396c6f13c6a38e2b8df2ec954">
  <xsd:schema xmlns:xsd="http://www.w3.org/2001/XMLSchema" xmlns:xs="http://www.w3.org/2001/XMLSchema" xmlns:p="http://schemas.microsoft.com/office/2006/metadata/properties" xmlns:ns3="bdccc900-4b75-43ab-b71f-c7f83dff9ba5" targetNamespace="http://schemas.microsoft.com/office/2006/metadata/properties" ma:root="true" ma:fieldsID="8141dfd6a83616f1073627be418ce31e" ns3:_="">
    <xsd:import namespace="bdccc900-4b75-43ab-b71f-c7f83dff9ba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ccc900-4b75-43ab-b71f-c7f83dff9b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FAB782-F644-4791-9F9F-B0DB4D1528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ccc900-4b75-43ab-b71f-c7f83dff9b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F62FC2-A201-44F0-AD73-BC26FB07E56A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bdccc900-4b75-43ab-b71f-c7f83dff9b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C69D336-F1FD-4E8B-B6C2-11A4C49E20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12616</TotalTime>
  <Words>1197</Words>
  <Application>Microsoft Office PowerPoint</Application>
  <PresentationFormat>On-screen Show (4:3)</PresentationFormat>
  <Paragraphs>171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        </vt:lpstr>
      <vt:lpstr>What needs to be produced by the procured integrated design and development agency:  Website SEO Brochures, Flyers Ad Hoc Editorial Ad Hoc Advertorial, such as billboards Inward Investor Welcome Pack Collateral </vt:lpstr>
      <vt:lpstr>Website Purpose: Lead Generation &amp; Sector Development</vt:lpstr>
      <vt:lpstr>SEO</vt:lpstr>
      <vt:lpstr>Brochures and Flyers  Purpose: Sector Promotion &amp; Lead Generation </vt:lpstr>
      <vt:lpstr>Ad Hoc Advertising Campaigns Purpose: Sector Promotion</vt:lpstr>
      <vt:lpstr>Inward Investor Welcome Pack  Purpose: Sector Development </vt:lpstr>
      <vt:lpstr>Collateral</vt:lpstr>
      <vt:lpstr>Other channels to be exploited by the programme: </vt:lpstr>
      <vt:lpstr>Social Media Campaigns  Purpose: Sector Development &amp; Lead Generation</vt:lpstr>
      <vt:lpstr>PR: Purpose Lead Generation &amp; Sector Development</vt:lpstr>
      <vt:lpstr>Radio Purpose: Lead Generation</vt:lpstr>
      <vt:lpstr>Video  Purpose: Sector Promotion</vt:lpstr>
      <vt:lpstr>Photography  Purpose: Sector Promotion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describe how you would engage with local businesses to support the Cornwall brand?”</dc:title>
  <dc:creator>Jay</dc:creator>
  <cp:lastModifiedBy>Woodworth Graham</cp:lastModifiedBy>
  <cp:revision>145</cp:revision>
  <cp:lastPrinted>2019-11-25T14:47:59Z</cp:lastPrinted>
  <dcterms:created xsi:type="dcterms:W3CDTF">2016-02-06T19:49:51Z</dcterms:created>
  <dcterms:modified xsi:type="dcterms:W3CDTF">2020-04-17T20:49:19Z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5bade86-969a-4cfc-8d70-99d1f0adeaba_Enabled">
    <vt:lpwstr>True</vt:lpwstr>
  </property>
  <property fmtid="{D5CDD505-2E9C-101B-9397-08002B2CF9AE}" pid="3" name="MSIP_Label_65bade86-969a-4cfc-8d70-99d1f0adeaba_SiteId">
    <vt:lpwstr>efaa16aa-d1de-4d58-ba2e-2833fdfdd29f</vt:lpwstr>
  </property>
  <property fmtid="{D5CDD505-2E9C-101B-9397-08002B2CF9AE}" pid="4" name="MSIP_Label_65bade86-969a-4cfc-8d70-99d1f0adeaba_Owner">
    <vt:lpwstr>Shelley.Jones@cornwalldevelopmentcompany.co.uk</vt:lpwstr>
  </property>
  <property fmtid="{D5CDD505-2E9C-101B-9397-08002B2CF9AE}" pid="5" name="MSIP_Label_65bade86-969a-4cfc-8d70-99d1f0adeaba_SetDate">
    <vt:lpwstr>2019-11-21T09:01:21.1882064Z</vt:lpwstr>
  </property>
  <property fmtid="{D5CDD505-2E9C-101B-9397-08002B2CF9AE}" pid="6" name="MSIP_Label_65bade86-969a-4cfc-8d70-99d1f0adeaba_Name">
    <vt:lpwstr>CONTROLLED</vt:lpwstr>
  </property>
  <property fmtid="{D5CDD505-2E9C-101B-9397-08002B2CF9AE}" pid="7" name="MSIP_Label_65bade86-969a-4cfc-8d70-99d1f0adeaba_Application">
    <vt:lpwstr>Microsoft Azure Information Protection</vt:lpwstr>
  </property>
  <property fmtid="{D5CDD505-2E9C-101B-9397-08002B2CF9AE}" pid="8" name="MSIP_Label_65bade86-969a-4cfc-8d70-99d1f0adeaba_Extended_MSFT_Method">
    <vt:lpwstr>Automatic</vt:lpwstr>
  </property>
  <property fmtid="{D5CDD505-2E9C-101B-9397-08002B2CF9AE}" pid="9" name="Sensitivity">
    <vt:lpwstr>CONTROLLED</vt:lpwstr>
  </property>
  <property fmtid="{D5CDD505-2E9C-101B-9397-08002B2CF9AE}" pid="10" name="ContentTypeId">
    <vt:lpwstr>0x010100E5D7417BD80BE4498BEF09A2CAF81E43</vt:lpwstr>
  </property>
</Properties>
</file>