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66" r:id="rId4"/>
    <p:sldId id="258" r:id="rId5"/>
    <p:sldId id="259" r:id="rId6"/>
    <p:sldId id="260" r:id="rId7"/>
    <p:sldId id="272" r:id="rId8"/>
    <p:sldId id="273" r:id="rId9"/>
    <p:sldId id="268" r:id="rId10"/>
    <p:sldId id="271" r:id="rId11"/>
    <p:sldId id="274" r:id="rId12"/>
    <p:sldId id="262" r:id="rId13"/>
    <p:sldId id="263" r:id="rId14"/>
    <p:sldId id="269" r:id="rId15"/>
    <p:sldId id="264" r:id="rId16"/>
    <p:sldId id="270" r:id="rId17"/>
    <p:sldId id="26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7" autoAdjust="0"/>
    <p:restoredTop sz="78207" autoAdjust="0"/>
  </p:normalViewPr>
  <p:slideViewPr>
    <p:cSldViewPr>
      <p:cViewPr varScale="1">
        <p:scale>
          <a:sx n="89" d="100"/>
          <a:sy n="89" d="100"/>
        </p:scale>
        <p:origin x="224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92DAE8-5DF6-4598-9C0E-FEDB15DCB0FB}" type="datetimeFigureOut">
              <a:rPr lang="en-GB" smtClean="0"/>
              <a:t>09/02/2025</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E21729-764A-4C6C-BD82-B3EB6B6E75A4}" type="slidenum">
              <a:rPr lang="en-GB" smtClean="0"/>
              <a:t>‹#›</a:t>
            </a:fld>
            <a:endParaRPr lang="en-GB" dirty="0"/>
          </a:p>
        </p:txBody>
      </p:sp>
    </p:spTree>
    <p:extLst>
      <p:ext uri="{BB962C8B-B14F-4D97-AF65-F5344CB8AC3E}">
        <p14:creationId xmlns:p14="http://schemas.microsoft.com/office/powerpoint/2010/main" val="1847079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E21729-764A-4C6C-BD82-B3EB6B6E75A4}" type="slidenum">
              <a:rPr lang="en-GB" smtClean="0"/>
              <a:t>1</a:t>
            </a:fld>
            <a:endParaRPr lang="en-GB" dirty="0"/>
          </a:p>
        </p:txBody>
      </p:sp>
    </p:spTree>
    <p:extLst>
      <p:ext uri="{BB962C8B-B14F-4D97-AF65-F5344CB8AC3E}">
        <p14:creationId xmlns:p14="http://schemas.microsoft.com/office/powerpoint/2010/main" val="8050474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CE21729-764A-4C6C-BD82-B3EB6B6E75A4}" type="slidenum">
              <a:rPr lang="en-GB" smtClean="0"/>
              <a:t>10</a:t>
            </a:fld>
            <a:endParaRPr lang="en-GB" dirty="0"/>
          </a:p>
        </p:txBody>
      </p:sp>
    </p:spTree>
    <p:extLst>
      <p:ext uri="{BB962C8B-B14F-4D97-AF65-F5344CB8AC3E}">
        <p14:creationId xmlns:p14="http://schemas.microsoft.com/office/powerpoint/2010/main" val="16928753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CE21729-764A-4C6C-BD82-B3EB6B6E75A4}" type="slidenum">
              <a:rPr lang="en-GB" smtClean="0"/>
              <a:t>11</a:t>
            </a:fld>
            <a:endParaRPr lang="en-GB" dirty="0"/>
          </a:p>
        </p:txBody>
      </p:sp>
    </p:spTree>
    <p:extLst>
      <p:ext uri="{BB962C8B-B14F-4D97-AF65-F5344CB8AC3E}">
        <p14:creationId xmlns:p14="http://schemas.microsoft.com/office/powerpoint/2010/main" val="24036824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E21729-764A-4C6C-BD82-B3EB6B6E75A4}" type="slidenum">
              <a:rPr lang="en-GB" smtClean="0"/>
              <a:t>12</a:t>
            </a:fld>
            <a:endParaRPr lang="en-GB" dirty="0"/>
          </a:p>
        </p:txBody>
      </p:sp>
    </p:spTree>
    <p:extLst>
      <p:ext uri="{BB962C8B-B14F-4D97-AF65-F5344CB8AC3E}">
        <p14:creationId xmlns:p14="http://schemas.microsoft.com/office/powerpoint/2010/main" val="30453760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E21729-764A-4C6C-BD82-B3EB6B6E75A4}" type="slidenum">
              <a:rPr lang="en-GB" smtClean="0"/>
              <a:t>13</a:t>
            </a:fld>
            <a:endParaRPr lang="en-GB" dirty="0"/>
          </a:p>
        </p:txBody>
      </p:sp>
    </p:spTree>
    <p:extLst>
      <p:ext uri="{BB962C8B-B14F-4D97-AF65-F5344CB8AC3E}">
        <p14:creationId xmlns:p14="http://schemas.microsoft.com/office/powerpoint/2010/main" val="4078877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CE21729-764A-4C6C-BD82-B3EB6B6E75A4}" type="slidenum">
              <a:rPr lang="en-GB" smtClean="0"/>
              <a:t>14</a:t>
            </a:fld>
            <a:endParaRPr lang="en-GB" dirty="0"/>
          </a:p>
        </p:txBody>
      </p:sp>
    </p:spTree>
    <p:extLst>
      <p:ext uri="{BB962C8B-B14F-4D97-AF65-F5344CB8AC3E}">
        <p14:creationId xmlns:p14="http://schemas.microsoft.com/office/powerpoint/2010/main" val="34459247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solidFill>
                <a:srgbClr val="FF0000"/>
              </a:solidFill>
            </a:endParaRPr>
          </a:p>
        </p:txBody>
      </p:sp>
      <p:sp>
        <p:nvSpPr>
          <p:cNvPr id="4" name="Slide Number Placeholder 3"/>
          <p:cNvSpPr>
            <a:spLocks noGrp="1"/>
          </p:cNvSpPr>
          <p:nvPr>
            <p:ph type="sldNum" sz="quarter" idx="10"/>
          </p:nvPr>
        </p:nvSpPr>
        <p:spPr/>
        <p:txBody>
          <a:bodyPr/>
          <a:lstStyle/>
          <a:p>
            <a:fld id="{6CE21729-764A-4C6C-BD82-B3EB6B6E75A4}" type="slidenum">
              <a:rPr lang="en-GB" smtClean="0"/>
              <a:t>15</a:t>
            </a:fld>
            <a:endParaRPr lang="en-GB" dirty="0"/>
          </a:p>
        </p:txBody>
      </p:sp>
    </p:spTree>
    <p:extLst>
      <p:ext uri="{BB962C8B-B14F-4D97-AF65-F5344CB8AC3E}">
        <p14:creationId xmlns:p14="http://schemas.microsoft.com/office/powerpoint/2010/main" val="20707521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E21729-764A-4C6C-BD82-B3EB6B6E75A4}" type="slidenum">
              <a:rPr lang="en-GB" smtClean="0"/>
              <a:t>17</a:t>
            </a:fld>
            <a:endParaRPr lang="en-GB" dirty="0"/>
          </a:p>
        </p:txBody>
      </p:sp>
    </p:spTree>
    <p:extLst>
      <p:ext uri="{BB962C8B-B14F-4D97-AF65-F5344CB8AC3E}">
        <p14:creationId xmlns:p14="http://schemas.microsoft.com/office/powerpoint/2010/main" val="2454800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E21729-764A-4C6C-BD82-B3EB6B6E75A4}" type="slidenum">
              <a:rPr lang="en-GB" smtClean="0"/>
              <a:t>2</a:t>
            </a:fld>
            <a:endParaRPr lang="en-GB" dirty="0"/>
          </a:p>
        </p:txBody>
      </p:sp>
    </p:spTree>
    <p:extLst>
      <p:ext uri="{BB962C8B-B14F-4D97-AF65-F5344CB8AC3E}">
        <p14:creationId xmlns:p14="http://schemas.microsoft.com/office/powerpoint/2010/main" val="4235301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dirty="0"/>
          </a:p>
        </p:txBody>
      </p:sp>
      <p:sp>
        <p:nvSpPr>
          <p:cNvPr id="4" name="Slide Number Placeholder 3"/>
          <p:cNvSpPr>
            <a:spLocks noGrp="1"/>
          </p:cNvSpPr>
          <p:nvPr>
            <p:ph type="sldNum" sz="quarter" idx="5"/>
          </p:nvPr>
        </p:nvSpPr>
        <p:spPr/>
        <p:txBody>
          <a:bodyPr/>
          <a:lstStyle/>
          <a:p>
            <a:fld id="{6CE21729-764A-4C6C-BD82-B3EB6B6E75A4}" type="slidenum">
              <a:rPr lang="en-GB" smtClean="0"/>
              <a:t>3</a:t>
            </a:fld>
            <a:endParaRPr lang="en-GB" dirty="0"/>
          </a:p>
        </p:txBody>
      </p:sp>
    </p:spTree>
    <p:extLst>
      <p:ext uri="{BB962C8B-B14F-4D97-AF65-F5344CB8AC3E}">
        <p14:creationId xmlns:p14="http://schemas.microsoft.com/office/powerpoint/2010/main" val="3015502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6CE21729-764A-4C6C-BD82-B3EB6B6E75A4}" type="slidenum">
              <a:rPr lang="en-GB" smtClean="0"/>
              <a:t>4</a:t>
            </a:fld>
            <a:endParaRPr lang="en-GB" dirty="0"/>
          </a:p>
        </p:txBody>
      </p:sp>
    </p:spTree>
    <p:extLst>
      <p:ext uri="{BB962C8B-B14F-4D97-AF65-F5344CB8AC3E}">
        <p14:creationId xmlns:p14="http://schemas.microsoft.com/office/powerpoint/2010/main" val="1395218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E21729-764A-4C6C-BD82-B3EB6B6E75A4}" type="slidenum">
              <a:rPr lang="en-GB" smtClean="0"/>
              <a:t>5</a:t>
            </a:fld>
            <a:endParaRPr lang="en-GB" dirty="0"/>
          </a:p>
        </p:txBody>
      </p:sp>
    </p:spTree>
    <p:extLst>
      <p:ext uri="{BB962C8B-B14F-4D97-AF65-F5344CB8AC3E}">
        <p14:creationId xmlns:p14="http://schemas.microsoft.com/office/powerpoint/2010/main" val="4192714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CE21729-764A-4C6C-BD82-B3EB6B6E75A4}" type="slidenum">
              <a:rPr lang="en-GB" smtClean="0"/>
              <a:t>6</a:t>
            </a:fld>
            <a:endParaRPr lang="en-GB" dirty="0"/>
          </a:p>
        </p:txBody>
      </p:sp>
    </p:spTree>
    <p:extLst>
      <p:ext uri="{BB962C8B-B14F-4D97-AF65-F5344CB8AC3E}">
        <p14:creationId xmlns:p14="http://schemas.microsoft.com/office/powerpoint/2010/main" val="509221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CE21729-764A-4C6C-BD82-B3EB6B6E75A4}" type="slidenum">
              <a:rPr lang="en-GB" smtClean="0"/>
              <a:t>7</a:t>
            </a:fld>
            <a:endParaRPr lang="en-GB" dirty="0"/>
          </a:p>
        </p:txBody>
      </p:sp>
    </p:spTree>
    <p:extLst>
      <p:ext uri="{BB962C8B-B14F-4D97-AF65-F5344CB8AC3E}">
        <p14:creationId xmlns:p14="http://schemas.microsoft.com/office/powerpoint/2010/main" val="1466096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CE21729-764A-4C6C-BD82-B3EB6B6E75A4}" type="slidenum">
              <a:rPr lang="en-GB" smtClean="0"/>
              <a:t>8</a:t>
            </a:fld>
            <a:endParaRPr lang="en-GB" dirty="0"/>
          </a:p>
        </p:txBody>
      </p:sp>
    </p:spTree>
    <p:extLst>
      <p:ext uri="{BB962C8B-B14F-4D97-AF65-F5344CB8AC3E}">
        <p14:creationId xmlns:p14="http://schemas.microsoft.com/office/powerpoint/2010/main" val="11089956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CE21729-764A-4C6C-BD82-B3EB6B6E75A4}" type="slidenum">
              <a:rPr lang="en-GB" smtClean="0"/>
              <a:t>9</a:t>
            </a:fld>
            <a:endParaRPr lang="en-GB" dirty="0"/>
          </a:p>
        </p:txBody>
      </p:sp>
    </p:spTree>
    <p:extLst>
      <p:ext uri="{BB962C8B-B14F-4D97-AF65-F5344CB8AC3E}">
        <p14:creationId xmlns:p14="http://schemas.microsoft.com/office/powerpoint/2010/main" val="1757300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F45C3A2-7AAF-4566-AF66-804E7CF82A74}" type="datetime1">
              <a:rPr lang="en-GB" smtClean="0"/>
              <a:t>09/02/2025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285B00-C0C4-4B70-B4CD-2F7CD71B2E19}" type="slidenum">
              <a:rPr lang="en-GB" smtClean="0"/>
              <a:t>‹#›</a:t>
            </a:fld>
            <a:endParaRPr lang="en-GB" dirty="0"/>
          </a:p>
        </p:txBody>
      </p:sp>
    </p:spTree>
    <p:extLst>
      <p:ext uri="{BB962C8B-B14F-4D97-AF65-F5344CB8AC3E}">
        <p14:creationId xmlns:p14="http://schemas.microsoft.com/office/powerpoint/2010/main" val="1669229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F7CDED9-BACF-4111-BBCB-0D51FB0670A4}" type="datetime1">
              <a:rPr lang="en-GB" smtClean="0"/>
              <a:t>09/02/2025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285B00-C0C4-4B70-B4CD-2F7CD71B2E19}" type="slidenum">
              <a:rPr lang="en-GB" smtClean="0"/>
              <a:t>‹#›</a:t>
            </a:fld>
            <a:endParaRPr lang="en-GB" dirty="0"/>
          </a:p>
        </p:txBody>
      </p:sp>
    </p:spTree>
    <p:extLst>
      <p:ext uri="{BB962C8B-B14F-4D97-AF65-F5344CB8AC3E}">
        <p14:creationId xmlns:p14="http://schemas.microsoft.com/office/powerpoint/2010/main" val="311121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88FF418-AE99-4E84-9E09-E65E1339559D}" type="datetime1">
              <a:rPr lang="en-GB" smtClean="0"/>
              <a:t>09/02/2025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285B00-C0C4-4B70-B4CD-2F7CD71B2E19}" type="slidenum">
              <a:rPr lang="en-GB" smtClean="0"/>
              <a:t>‹#›</a:t>
            </a:fld>
            <a:endParaRPr lang="en-GB" dirty="0"/>
          </a:p>
        </p:txBody>
      </p:sp>
    </p:spTree>
    <p:extLst>
      <p:ext uri="{BB962C8B-B14F-4D97-AF65-F5344CB8AC3E}">
        <p14:creationId xmlns:p14="http://schemas.microsoft.com/office/powerpoint/2010/main" val="183855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0734B66-39F0-4CC0-B932-6751BEA2D20F}" type="datetime1">
              <a:rPr lang="en-GB" smtClean="0"/>
              <a:t>09/02/2025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285B00-C0C4-4B70-B4CD-2F7CD71B2E19}" type="slidenum">
              <a:rPr lang="en-GB" smtClean="0"/>
              <a:t>‹#›</a:t>
            </a:fld>
            <a:endParaRPr lang="en-GB" dirty="0"/>
          </a:p>
        </p:txBody>
      </p:sp>
    </p:spTree>
    <p:extLst>
      <p:ext uri="{BB962C8B-B14F-4D97-AF65-F5344CB8AC3E}">
        <p14:creationId xmlns:p14="http://schemas.microsoft.com/office/powerpoint/2010/main" val="627501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7F802B-9F3E-4A95-BCC9-F1C16119BD70}" type="datetime1">
              <a:rPr lang="en-GB" smtClean="0"/>
              <a:t>09/02/2025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285B00-C0C4-4B70-B4CD-2F7CD71B2E19}" type="slidenum">
              <a:rPr lang="en-GB" smtClean="0"/>
              <a:t>‹#›</a:t>
            </a:fld>
            <a:endParaRPr lang="en-GB" dirty="0"/>
          </a:p>
        </p:txBody>
      </p:sp>
    </p:spTree>
    <p:extLst>
      <p:ext uri="{BB962C8B-B14F-4D97-AF65-F5344CB8AC3E}">
        <p14:creationId xmlns:p14="http://schemas.microsoft.com/office/powerpoint/2010/main" val="2424916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55B1672-3158-4D3F-8320-C3EE31C527E3}" type="datetime1">
              <a:rPr lang="en-GB" smtClean="0"/>
              <a:t>09/02/2025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4285B00-C0C4-4B70-B4CD-2F7CD71B2E19}" type="slidenum">
              <a:rPr lang="en-GB" smtClean="0"/>
              <a:t>‹#›</a:t>
            </a:fld>
            <a:endParaRPr lang="en-GB" dirty="0"/>
          </a:p>
        </p:txBody>
      </p:sp>
    </p:spTree>
    <p:extLst>
      <p:ext uri="{BB962C8B-B14F-4D97-AF65-F5344CB8AC3E}">
        <p14:creationId xmlns:p14="http://schemas.microsoft.com/office/powerpoint/2010/main" val="1551764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03B2DB8-70AB-4656-AEE6-EA16A9627987}" type="datetime1">
              <a:rPr lang="en-GB" smtClean="0"/>
              <a:t>09/02/2025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4285B00-C0C4-4B70-B4CD-2F7CD71B2E19}" type="slidenum">
              <a:rPr lang="en-GB" smtClean="0"/>
              <a:t>‹#›</a:t>
            </a:fld>
            <a:endParaRPr lang="en-GB" dirty="0"/>
          </a:p>
        </p:txBody>
      </p:sp>
    </p:spTree>
    <p:extLst>
      <p:ext uri="{BB962C8B-B14F-4D97-AF65-F5344CB8AC3E}">
        <p14:creationId xmlns:p14="http://schemas.microsoft.com/office/powerpoint/2010/main" val="1584876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4F5EA7F-236D-49E1-BC0F-5566D88C211C}" type="datetime1">
              <a:rPr lang="en-GB" smtClean="0"/>
              <a:t>09/02/2025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4285B00-C0C4-4B70-B4CD-2F7CD71B2E19}" type="slidenum">
              <a:rPr lang="en-GB" smtClean="0"/>
              <a:t>‹#›</a:t>
            </a:fld>
            <a:endParaRPr lang="en-GB" dirty="0"/>
          </a:p>
        </p:txBody>
      </p:sp>
    </p:spTree>
    <p:extLst>
      <p:ext uri="{BB962C8B-B14F-4D97-AF65-F5344CB8AC3E}">
        <p14:creationId xmlns:p14="http://schemas.microsoft.com/office/powerpoint/2010/main" val="2277266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D33DF-3E29-4492-ADA4-E7FD5292C1D8}" type="datetime1">
              <a:rPr lang="en-GB" smtClean="0"/>
              <a:t>09/02/2025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4285B00-C0C4-4B70-B4CD-2F7CD71B2E19}" type="slidenum">
              <a:rPr lang="en-GB" smtClean="0"/>
              <a:t>‹#›</a:t>
            </a:fld>
            <a:endParaRPr lang="en-GB" dirty="0"/>
          </a:p>
        </p:txBody>
      </p:sp>
    </p:spTree>
    <p:extLst>
      <p:ext uri="{BB962C8B-B14F-4D97-AF65-F5344CB8AC3E}">
        <p14:creationId xmlns:p14="http://schemas.microsoft.com/office/powerpoint/2010/main" val="3368111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2A4DE3-7408-474A-A791-E69BAD7DFEC6}" type="datetime1">
              <a:rPr lang="en-GB" smtClean="0"/>
              <a:t>09/02/2025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4285B00-C0C4-4B70-B4CD-2F7CD71B2E19}" type="slidenum">
              <a:rPr lang="en-GB" smtClean="0"/>
              <a:t>‹#›</a:t>
            </a:fld>
            <a:endParaRPr lang="en-GB" dirty="0"/>
          </a:p>
        </p:txBody>
      </p:sp>
    </p:spTree>
    <p:extLst>
      <p:ext uri="{BB962C8B-B14F-4D97-AF65-F5344CB8AC3E}">
        <p14:creationId xmlns:p14="http://schemas.microsoft.com/office/powerpoint/2010/main" val="3059375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CCC731-6A83-47A9-8BA7-89F898CB34DD}" type="datetime1">
              <a:rPr lang="en-GB" smtClean="0"/>
              <a:t>09/02/2025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4285B00-C0C4-4B70-B4CD-2F7CD71B2E19}" type="slidenum">
              <a:rPr lang="en-GB" smtClean="0"/>
              <a:t>‹#›</a:t>
            </a:fld>
            <a:endParaRPr lang="en-GB" dirty="0"/>
          </a:p>
        </p:txBody>
      </p:sp>
    </p:spTree>
    <p:extLst>
      <p:ext uri="{BB962C8B-B14F-4D97-AF65-F5344CB8AC3E}">
        <p14:creationId xmlns:p14="http://schemas.microsoft.com/office/powerpoint/2010/main" val="1050143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D44B4-44CE-421F-BE4C-BD77FA0E5762}" type="datetime1">
              <a:rPr lang="en-GB" smtClean="0"/>
              <a:t>09/02/2025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285B00-C0C4-4B70-B4CD-2F7CD71B2E19}" type="slidenum">
              <a:rPr lang="en-GB" smtClean="0"/>
              <a:t>‹#›</a:t>
            </a:fld>
            <a:endParaRPr lang="en-GB" dirty="0"/>
          </a:p>
        </p:txBody>
      </p:sp>
    </p:spTree>
    <p:extLst>
      <p:ext uri="{BB962C8B-B14F-4D97-AF65-F5344CB8AC3E}">
        <p14:creationId xmlns:p14="http://schemas.microsoft.com/office/powerpoint/2010/main" val="3995894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atamis-1928.my.site.com/s/Welcom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sp-user-guide.refined.site/space/SPUG"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uidance/the-official-transforming-public-procurement-knowledge-drop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gov.uk/government/publications/procurement-act-2023-guidance-documents-procure-phase/guidance-central-digital-platform-and-publication-of-inform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lnkd.in/ev3eHCwb"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8680" y="1529293"/>
            <a:ext cx="7846640" cy="1971650"/>
          </a:xfrm>
        </p:spPr>
        <p:txBody>
          <a:bodyPr>
            <a:normAutofit/>
          </a:bodyPr>
          <a:lstStyle/>
          <a:p>
            <a:br>
              <a:rPr lang="en-GB" dirty="0"/>
            </a:br>
            <a:r>
              <a:rPr lang="en-GB" sz="2200" dirty="0">
                <a:solidFill>
                  <a:srgbClr val="0070C0"/>
                </a:solidFill>
              </a:rPr>
              <a:t>Unlicensed Imported Medicines Service &amp; Products Tender 2024 </a:t>
            </a:r>
            <a:r>
              <a:rPr lang="en-GB" sz="2800" dirty="0">
                <a:solidFill>
                  <a:srgbClr val="0070C0"/>
                </a:solidFill>
              </a:rPr>
              <a:t>Supplier Engagement Meeting</a:t>
            </a:r>
            <a:br>
              <a:rPr lang="en-GB" sz="2800" dirty="0">
                <a:solidFill>
                  <a:srgbClr val="0070C0"/>
                </a:solidFill>
              </a:rPr>
            </a:br>
            <a:endParaRPr lang="en-GB" sz="2800" dirty="0">
              <a:solidFill>
                <a:srgbClr val="FF0000"/>
              </a:solidFill>
            </a:endParaRPr>
          </a:p>
        </p:txBody>
      </p:sp>
      <p:sp>
        <p:nvSpPr>
          <p:cNvPr id="3" name="Subtitle 2"/>
          <p:cNvSpPr>
            <a:spLocks noGrp="1"/>
          </p:cNvSpPr>
          <p:nvPr>
            <p:ph type="subTitle" idx="1"/>
          </p:nvPr>
        </p:nvSpPr>
        <p:spPr>
          <a:xfrm>
            <a:off x="611560" y="4617131"/>
            <a:ext cx="7088832" cy="1224136"/>
          </a:xfrm>
        </p:spPr>
        <p:txBody>
          <a:bodyPr>
            <a:normAutofit/>
          </a:bodyPr>
          <a:lstStyle/>
          <a:p>
            <a:pPr algn="r"/>
            <a:r>
              <a:rPr lang="en-GB" dirty="0"/>
              <a:t>December 2024</a:t>
            </a:r>
          </a:p>
          <a:p>
            <a:pPr algn="r"/>
            <a:r>
              <a:rPr lang="en-GB" sz="2100" dirty="0">
                <a:solidFill>
                  <a:schemeClr val="tx1"/>
                </a:solidFill>
              </a:rPr>
              <a:t>Lisa Clarke - Lead Category Manager for Unlicensed Medicines </a:t>
            </a:r>
            <a:r>
              <a:rPr lang="en-GB" sz="1300" i="1" dirty="0">
                <a:solidFill>
                  <a:srgbClr val="FF0000"/>
                </a:solidFill>
              </a:rPr>
              <a:t>Please note anything in red has been updated since the supplier engagement meeting </a:t>
            </a:r>
          </a:p>
          <a:p>
            <a:pPr algn="r"/>
            <a:endParaRPr lang="en-GB" sz="1100" dirty="0">
              <a:solidFill>
                <a:schemeClr val="tx1"/>
              </a:solidFill>
            </a:endParaRPr>
          </a:p>
        </p:txBody>
      </p:sp>
      <p:pic>
        <p:nvPicPr>
          <p:cNvPr id="4" name="Picture 3">
            <a:extLst>
              <a:ext uri="{FF2B5EF4-FFF2-40B4-BE49-F238E27FC236}">
                <a16:creationId xmlns:a16="http://schemas.microsoft.com/office/drawing/2014/main" id="{FE0C95C6-CB1C-0C09-B261-31CF8BD278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070" y="351896"/>
            <a:ext cx="6224700" cy="988872"/>
          </a:xfrm>
          <a:prstGeom prst="rect">
            <a:avLst/>
          </a:prstGeom>
        </p:spPr>
      </p:pic>
    </p:spTree>
    <p:extLst>
      <p:ext uri="{BB962C8B-B14F-4D97-AF65-F5344CB8AC3E}">
        <p14:creationId xmlns:p14="http://schemas.microsoft.com/office/powerpoint/2010/main" val="927996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51C4E-9334-D8E7-1DC7-F4CB1CA74BAE}"/>
              </a:ext>
            </a:extLst>
          </p:cNvPr>
          <p:cNvSpPr>
            <a:spLocks noGrp="1"/>
          </p:cNvSpPr>
          <p:nvPr>
            <p:ph type="title"/>
          </p:nvPr>
        </p:nvSpPr>
        <p:spPr/>
        <p:txBody>
          <a:bodyPr/>
          <a:lstStyle/>
          <a:p>
            <a:r>
              <a:rPr lang="en-GB" dirty="0">
                <a:solidFill>
                  <a:srgbClr val="0070C0"/>
                </a:solidFill>
              </a:rPr>
              <a:t>Activity Based Income (ABI)</a:t>
            </a:r>
          </a:p>
        </p:txBody>
      </p:sp>
      <p:sp>
        <p:nvSpPr>
          <p:cNvPr id="3" name="Content Placeholder 2">
            <a:extLst>
              <a:ext uri="{FF2B5EF4-FFF2-40B4-BE49-F238E27FC236}">
                <a16:creationId xmlns:a16="http://schemas.microsoft.com/office/drawing/2014/main" id="{04DA4B61-0225-701B-B8A2-EDCB78B18608}"/>
              </a:ext>
            </a:extLst>
          </p:cNvPr>
          <p:cNvSpPr>
            <a:spLocks noGrp="1"/>
          </p:cNvSpPr>
          <p:nvPr>
            <p:ph idx="1"/>
          </p:nvPr>
        </p:nvSpPr>
        <p:spPr/>
        <p:txBody>
          <a:bodyPr>
            <a:normAutofit fontScale="92500" lnSpcReduction="20000"/>
          </a:bodyPr>
          <a:lstStyle/>
          <a:p>
            <a:r>
              <a:rPr lang="en-GB" sz="2400" dirty="0"/>
              <a:t>What is ABI</a:t>
            </a:r>
          </a:p>
          <a:p>
            <a:r>
              <a:rPr lang="en-GB" sz="2400" dirty="0"/>
              <a:t>Tender stage - Commercial Schedule to include member / non-member offer price column</a:t>
            </a:r>
          </a:p>
          <a:p>
            <a:r>
              <a:rPr lang="en-GB" sz="2400" dirty="0"/>
              <a:t>Award stage – 2 schedules will form part of the award documentation one for members one for non-members.</a:t>
            </a:r>
          </a:p>
          <a:p>
            <a:r>
              <a:rPr lang="en-GB" sz="2400" dirty="0"/>
              <a:t>Reported with the management information </a:t>
            </a:r>
            <a:r>
              <a:rPr lang="en-GB" sz="1500" i="1" dirty="0"/>
              <a:t>(usage data will include all trusts data and member / non-member pricing)</a:t>
            </a:r>
          </a:p>
          <a:p>
            <a:r>
              <a:rPr lang="en-GB" sz="2400" dirty="0"/>
              <a:t>Supplier invoices Participating Authority at the price including 1%.  Must not be listed as a separate 1% charge or value on a customer invoice</a:t>
            </a:r>
          </a:p>
          <a:p>
            <a:r>
              <a:rPr lang="en-GB" sz="2400" dirty="0"/>
              <a:t>The Contracting Authority invoices the supplier the ABI management charge and the supplier pays within 14 days.</a:t>
            </a:r>
          </a:p>
          <a:p>
            <a:r>
              <a:rPr lang="en-GB" sz="2400" dirty="0"/>
              <a:t>Invoices to be raised to supplier at three-monthly interval and no more frequently than monthly or less frequently than annually.</a:t>
            </a:r>
          </a:p>
          <a:p>
            <a:r>
              <a:rPr lang="en-GB" sz="2400" dirty="0"/>
              <a:t>Failure to pay ABI is a breach of the terms of the framework</a:t>
            </a:r>
            <a:endParaRPr lang="en-GB" sz="1500" dirty="0"/>
          </a:p>
          <a:p>
            <a:endParaRPr lang="en-GB" dirty="0"/>
          </a:p>
          <a:p>
            <a:endParaRPr lang="en-GB" dirty="0"/>
          </a:p>
        </p:txBody>
      </p:sp>
    </p:spTree>
    <p:extLst>
      <p:ext uri="{BB962C8B-B14F-4D97-AF65-F5344CB8AC3E}">
        <p14:creationId xmlns:p14="http://schemas.microsoft.com/office/powerpoint/2010/main" val="3422826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F9525-FDA2-9C36-7767-1F6033B50C43}"/>
              </a:ext>
            </a:extLst>
          </p:cNvPr>
          <p:cNvSpPr>
            <a:spLocks noGrp="1"/>
          </p:cNvSpPr>
          <p:nvPr>
            <p:ph type="title"/>
          </p:nvPr>
        </p:nvSpPr>
        <p:spPr>
          <a:xfrm>
            <a:off x="179512" y="274638"/>
            <a:ext cx="8712968" cy="1143000"/>
          </a:xfrm>
        </p:spPr>
        <p:txBody>
          <a:bodyPr>
            <a:normAutofit fontScale="90000"/>
          </a:bodyPr>
          <a:lstStyle/>
          <a:p>
            <a:r>
              <a:rPr lang="en-GB" sz="4400" dirty="0">
                <a:solidFill>
                  <a:srgbClr val="0070C0"/>
                </a:solidFill>
              </a:rPr>
              <a:t>Implementation / Contract Management</a:t>
            </a:r>
            <a:endParaRPr lang="en-GB" dirty="0">
              <a:solidFill>
                <a:schemeClr val="tx2"/>
              </a:solidFill>
            </a:endParaRPr>
          </a:p>
        </p:txBody>
      </p:sp>
      <p:sp>
        <p:nvSpPr>
          <p:cNvPr id="3" name="Content Placeholder 2">
            <a:extLst>
              <a:ext uri="{FF2B5EF4-FFF2-40B4-BE49-F238E27FC236}">
                <a16:creationId xmlns:a16="http://schemas.microsoft.com/office/drawing/2014/main" id="{C9136AB9-6074-884F-C645-36359466B312}"/>
              </a:ext>
            </a:extLst>
          </p:cNvPr>
          <p:cNvSpPr>
            <a:spLocks noGrp="1"/>
          </p:cNvSpPr>
          <p:nvPr>
            <p:ph idx="1"/>
          </p:nvPr>
        </p:nvSpPr>
        <p:spPr/>
        <p:txBody>
          <a:bodyPr>
            <a:normAutofit fontScale="92500" lnSpcReduction="10000"/>
          </a:bodyPr>
          <a:lstStyle/>
          <a:p>
            <a:r>
              <a:rPr lang="en-GB" sz="2400" b="1" dirty="0"/>
              <a:t>Step 1 </a:t>
            </a:r>
            <a:r>
              <a:rPr lang="en-GB" sz="2400" dirty="0"/>
              <a:t>– Trusts requests access to the framework (Authorised by NEYPPC Team)</a:t>
            </a:r>
          </a:p>
          <a:p>
            <a:r>
              <a:rPr lang="en-GB" sz="2400" b="1" dirty="0"/>
              <a:t>Step 2 </a:t>
            </a:r>
            <a:r>
              <a:rPr lang="en-GB" sz="2400" dirty="0"/>
              <a:t>– Trust provided access to briefing document, including commercial schedule  (member </a:t>
            </a:r>
            <a:r>
              <a:rPr lang="en-GB" sz="2400" b="1" u="sng" dirty="0"/>
              <a:t>or</a:t>
            </a:r>
            <a:r>
              <a:rPr lang="en-GB" sz="2400" dirty="0"/>
              <a:t> non-member) and quality assessments</a:t>
            </a:r>
          </a:p>
          <a:p>
            <a:r>
              <a:rPr lang="en-GB" sz="2400" b="1" dirty="0"/>
              <a:t>Step 3 </a:t>
            </a:r>
            <a:r>
              <a:rPr lang="en-GB" sz="2400" dirty="0"/>
              <a:t>decide what product they want to use </a:t>
            </a:r>
          </a:p>
          <a:p>
            <a:r>
              <a:rPr lang="en-GB" sz="2400" b="1" dirty="0"/>
              <a:t>Step 4  </a:t>
            </a:r>
            <a:r>
              <a:rPr lang="en-GB" sz="2400" dirty="0"/>
              <a:t>- follow local policy when implementing utilising NEY quality assessment information.</a:t>
            </a:r>
          </a:p>
          <a:p>
            <a:r>
              <a:rPr lang="en-GB" sz="2400" b="1" dirty="0"/>
              <a:t>Step 4 </a:t>
            </a:r>
            <a:r>
              <a:rPr lang="en-GB" sz="2400" dirty="0"/>
              <a:t>– complete the Schedule 7 Call off contract in conjunction with the supplier and agree a start date and confirm usage (where possible) for placing orders.</a:t>
            </a:r>
          </a:p>
          <a:p>
            <a:r>
              <a:rPr lang="en-GB" sz="2400" b="1" dirty="0"/>
              <a:t>Step 5 </a:t>
            </a:r>
            <a:r>
              <a:rPr lang="en-GB" sz="2400" dirty="0"/>
              <a:t>– Supplier provides the Contracting Authority with management information and where required to the trust </a:t>
            </a:r>
          </a:p>
          <a:p>
            <a:endParaRPr lang="en-GB" sz="1400" i="1" dirty="0"/>
          </a:p>
        </p:txBody>
      </p:sp>
    </p:spTree>
    <p:extLst>
      <p:ext uri="{BB962C8B-B14F-4D97-AF65-F5344CB8AC3E}">
        <p14:creationId xmlns:p14="http://schemas.microsoft.com/office/powerpoint/2010/main" val="203095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a:solidFill>
                  <a:srgbClr val="0070C0"/>
                </a:solidFill>
              </a:rPr>
              <a:t>Implementation / Contract Management Cont.</a:t>
            </a:r>
          </a:p>
        </p:txBody>
      </p:sp>
      <p:sp>
        <p:nvSpPr>
          <p:cNvPr id="3" name="Content Placeholder 2"/>
          <p:cNvSpPr>
            <a:spLocks noGrp="1"/>
          </p:cNvSpPr>
          <p:nvPr>
            <p:ph idx="1"/>
          </p:nvPr>
        </p:nvSpPr>
        <p:spPr/>
        <p:txBody>
          <a:bodyPr>
            <a:normAutofit fontScale="92500" lnSpcReduction="20000"/>
          </a:bodyPr>
          <a:lstStyle/>
          <a:p>
            <a:r>
              <a:rPr lang="en-GB" dirty="0">
                <a:solidFill>
                  <a:schemeClr val="tx2"/>
                </a:solidFill>
              </a:rPr>
              <a:t>What is the Schedule 7 - Call Off Contract</a:t>
            </a:r>
            <a:r>
              <a:rPr lang="en-GB" sz="1400" i="1" dirty="0">
                <a:solidFill>
                  <a:schemeClr val="tx2"/>
                </a:solidFill>
              </a:rPr>
              <a:t> </a:t>
            </a:r>
            <a:r>
              <a:rPr lang="en-GB" sz="1400" i="1" dirty="0"/>
              <a:t>(</a:t>
            </a:r>
            <a:r>
              <a:rPr lang="en-GB" sz="2400" b="1" i="1" dirty="0"/>
              <a:t>Also known as Call off order or Order form)</a:t>
            </a:r>
          </a:p>
          <a:p>
            <a:r>
              <a:rPr lang="en-GB" sz="2200" dirty="0"/>
              <a:t>A schedule 7 – Call off contract template is provided within the terms and conditions of the contract</a:t>
            </a:r>
          </a:p>
          <a:p>
            <a:r>
              <a:rPr lang="en-GB" sz="2200" dirty="0"/>
              <a:t>It is a type of contract between a supplier and a buyer (Participating Authority) for the provision of services, goods, or works. Call-offs are the final hurdle suppliers need to be able to begin working with a public sector buyer. In other words, it is a contract that allows the buyer to place orders for goods or services as needed, without having to go through a formal bidding process each time. </a:t>
            </a:r>
          </a:p>
          <a:p>
            <a:pPr marL="0" indent="0">
              <a:buNone/>
            </a:pPr>
            <a:endParaRPr lang="en-GB" sz="2200" dirty="0"/>
          </a:p>
          <a:p>
            <a:r>
              <a:rPr lang="en-GB" sz="2200" dirty="0"/>
              <a:t>A call-off contract can be used when you wish to purchase either goods or services over a period of time that may be supplied in irregular amounts or intervals and covers numerous individual orders and payments. They are typically used where individual spend cannot be predicted in advance (e.g. utility bills).</a:t>
            </a:r>
          </a:p>
          <a:p>
            <a:endParaRPr lang="en-GB" sz="2400" b="1" i="1" dirty="0"/>
          </a:p>
        </p:txBody>
      </p:sp>
    </p:spTree>
    <p:extLst>
      <p:ext uri="{BB962C8B-B14F-4D97-AF65-F5344CB8AC3E}">
        <p14:creationId xmlns:p14="http://schemas.microsoft.com/office/powerpoint/2010/main" val="101304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70C0"/>
                </a:solidFill>
              </a:rPr>
              <a:t>Trust co-operation</a:t>
            </a:r>
          </a:p>
        </p:txBody>
      </p:sp>
      <p:sp>
        <p:nvSpPr>
          <p:cNvPr id="3" name="Content Placeholder 2"/>
          <p:cNvSpPr>
            <a:spLocks noGrp="1"/>
          </p:cNvSpPr>
          <p:nvPr>
            <p:ph idx="1"/>
          </p:nvPr>
        </p:nvSpPr>
        <p:spPr/>
        <p:txBody>
          <a:bodyPr/>
          <a:lstStyle/>
          <a:p>
            <a:pPr lvl="0"/>
            <a:r>
              <a:rPr lang="en-GB" dirty="0"/>
              <a:t>Trusts need to engage with suppliers when the contracts awards are made</a:t>
            </a:r>
          </a:p>
          <a:p>
            <a:pPr lvl="0"/>
            <a:r>
              <a:rPr lang="en-GB" dirty="0"/>
              <a:t>This may be in the form of meetings, calls or at the very least via email</a:t>
            </a:r>
          </a:p>
          <a:p>
            <a:pPr lvl="0"/>
            <a:r>
              <a:rPr lang="en-GB" dirty="0"/>
              <a:t>Completion of  Schedule 7 Call off contract as per the NHS terms and conditions</a:t>
            </a:r>
          </a:p>
          <a:p>
            <a:endParaRPr lang="en-GB" dirty="0"/>
          </a:p>
        </p:txBody>
      </p:sp>
    </p:spTree>
    <p:extLst>
      <p:ext uri="{BB962C8B-B14F-4D97-AF65-F5344CB8AC3E}">
        <p14:creationId xmlns:p14="http://schemas.microsoft.com/office/powerpoint/2010/main" val="113838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B2A5E-4208-969A-A23E-56D4A34A2BBE}"/>
              </a:ext>
            </a:extLst>
          </p:cNvPr>
          <p:cNvSpPr>
            <a:spLocks noGrp="1"/>
          </p:cNvSpPr>
          <p:nvPr>
            <p:ph type="title"/>
          </p:nvPr>
        </p:nvSpPr>
        <p:spPr/>
        <p:txBody>
          <a:bodyPr/>
          <a:lstStyle/>
          <a:p>
            <a:r>
              <a:rPr lang="en-GB" dirty="0"/>
              <a:t>Atamis</a:t>
            </a:r>
          </a:p>
        </p:txBody>
      </p:sp>
      <p:sp>
        <p:nvSpPr>
          <p:cNvPr id="3" name="Content Placeholder 2">
            <a:extLst>
              <a:ext uri="{FF2B5EF4-FFF2-40B4-BE49-F238E27FC236}">
                <a16:creationId xmlns:a16="http://schemas.microsoft.com/office/drawing/2014/main" id="{B390759D-83ED-A31A-BFCE-EEEB4822948C}"/>
              </a:ext>
            </a:extLst>
          </p:cNvPr>
          <p:cNvSpPr>
            <a:spLocks noGrp="1"/>
          </p:cNvSpPr>
          <p:nvPr>
            <p:ph idx="1"/>
          </p:nvPr>
        </p:nvSpPr>
        <p:spPr/>
        <p:txBody>
          <a:bodyPr>
            <a:normAutofit lnSpcReduction="10000"/>
          </a:bodyPr>
          <a:lstStyle/>
          <a:p>
            <a:r>
              <a:rPr lang="en-GB" dirty="0"/>
              <a:t>Also known as Health Family eCommercial system</a:t>
            </a:r>
          </a:p>
          <a:p>
            <a:r>
              <a:rPr lang="en-GB" dirty="0"/>
              <a:t>Approved partner of sales for which provides a cloud-based platform</a:t>
            </a:r>
          </a:p>
          <a:p>
            <a:r>
              <a:rPr lang="en-GB" dirty="0"/>
              <a:t>Live Opportunities / Register / Portal user guide can be found</a:t>
            </a:r>
          </a:p>
          <a:p>
            <a:pPr marL="0" indent="0">
              <a:buNone/>
            </a:pPr>
            <a:r>
              <a:rPr lang="en-GB" dirty="0"/>
              <a:t> </a:t>
            </a:r>
            <a:r>
              <a:rPr lang="en-GB" sz="2800" dirty="0">
                <a:hlinkClick r:id="rId3"/>
              </a:rPr>
              <a:t>https://atamis-1928.my.site.com/s/Welcome</a:t>
            </a:r>
            <a:r>
              <a:rPr lang="en-GB" sz="2800" dirty="0"/>
              <a:t> </a:t>
            </a:r>
          </a:p>
          <a:p>
            <a:r>
              <a:rPr lang="en-GB" dirty="0"/>
              <a:t>Guide was updated February 2024 </a:t>
            </a:r>
          </a:p>
          <a:p>
            <a:pPr marL="0" indent="0">
              <a:buNone/>
            </a:pPr>
            <a:r>
              <a:rPr lang="en-GB" sz="1800" dirty="0">
                <a:hlinkClick r:id="rId4"/>
              </a:rPr>
              <a:t>ht</a:t>
            </a:r>
            <a:r>
              <a:rPr lang="en-GB" sz="2800" dirty="0">
                <a:hlinkClick r:id="rId4"/>
              </a:rPr>
              <a:t>tps://sp-user-guide.refined.site/space/SPUG</a:t>
            </a:r>
            <a:r>
              <a:rPr lang="en-GB" sz="2800" dirty="0"/>
              <a:t> </a:t>
            </a:r>
          </a:p>
        </p:txBody>
      </p:sp>
    </p:spTree>
    <p:extLst>
      <p:ext uri="{BB962C8B-B14F-4D97-AF65-F5344CB8AC3E}">
        <p14:creationId xmlns:p14="http://schemas.microsoft.com/office/powerpoint/2010/main" val="3745858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rgbClr val="0070C0"/>
                </a:solidFill>
              </a:rPr>
              <a:t>Timescales </a:t>
            </a:r>
            <a:r>
              <a:rPr lang="en-GB" sz="2000" dirty="0">
                <a:solidFill>
                  <a:srgbClr val="0070C0"/>
                </a:solidFill>
              </a:rPr>
              <a:t>(Subject to Change)</a:t>
            </a:r>
            <a:r>
              <a:rPr lang="en-GB" sz="2000" dirty="0"/>
              <a:t>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26385879"/>
              </p:ext>
            </p:extLst>
          </p:nvPr>
        </p:nvGraphicFramePr>
        <p:xfrm>
          <a:off x="374848" y="1196752"/>
          <a:ext cx="8229600" cy="5023073"/>
        </p:xfrm>
        <a:graphic>
          <a:graphicData uri="http://schemas.openxmlformats.org/drawingml/2006/table">
            <a:tbl>
              <a:tblPr firstRow="1" firstCol="1" bandRow="1"/>
              <a:tblGrid>
                <a:gridCol w="4357199">
                  <a:extLst>
                    <a:ext uri="{9D8B030D-6E8A-4147-A177-3AD203B41FA5}">
                      <a16:colId xmlns:a16="http://schemas.microsoft.com/office/drawing/2014/main" val="20000"/>
                    </a:ext>
                  </a:extLst>
                </a:gridCol>
                <a:gridCol w="3872401">
                  <a:extLst>
                    <a:ext uri="{9D8B030D-6E8A-4147-A177-3AD203B41FA5}">
                      <a16:colId xmlns:a16="http://schemas.microsoft.com/office/drawing/2014/main" val="20001"/>
                    </a:ext>
                  </a:extLst>
                </a:gridCol>
              </a:tblGrid>
              <a:tr h="558062">
                <a:tc>
                  <a:txBody>
                    <a:bodyPr/>
                    <a:lstStyle/>
                    <a:p>
                      <a:r>
                        <a:rPr lang="en-GB" sz="1800" dirty="0">
                          <a:solidFill>
                            <a:srgbClr val="000000"/>
                          </a:solidFill>
                          <a:effectLst/>
                          <a:latin typeface="Calibri" panose="020F0502020204030204" pitchFamily="34" charset="0"/>
                          <a:ea typeface="Calibri" panose="020F0502020204030204" pitchFamily="34" charset="0"/>
                        </a:rPr>
                        <a:t>Key Milestones</a:t>
                      </a:r>
                      <a:endParaRPr lang="en-GB" sz="1100" dirty="0">
                        <a:effectLst/>
                        <a:latin typeface="Calibri" panose="020F0502020204030204" pitchFamily="34" charset="0"/>
                        <a:ea typeface="Calibri" panose="020F0502020204030204" pitchFamily="34"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r>
                        <a:rPr lang="en-GB" sz="1800" dirty="0">
                          <a:solidFill>
                            <a:srgbClr val="000000"/>
                          </a:solidFill>
                          <a:effectLst/>
                          <a:latin typeface="Calibri" panose="020F0502020204030204" pitchFamily="34" charset="0"/>
                          <a:ea typeface="Calibri" panose="020F0502020204030204" pitchFamily="34" charset="0"/>
                        </a:rPr>
                        <a:t>Proposed Date</a:t>
                      </a:r>
                      <a:endParaRPr lang="en-GB" sz="1100" dirty="0">
                        <a:effectLst/>
                        <a:latin typeface="Calibri" panose="020F0502020204030204" pitchFamily="34" charset="0"/>
                        <a:ea typeface="Calibri" panose="020F0502020204030204" pitchFamily="34"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558062">
                <a:tc>
                  <a:txBody>
                    <a:bodyPr/>
                    <a:lstStyle/>
                    <a:p>
                      <a:r>
                        <a:rPr lang="en-GB" sz="1800" dirty="0">
                          <a:solidFill>
                            <a:srgbClr val="000000"/>
                          </a:solidFill>
                          <a:effectLst/>
                          <a:latin typeface="Calibri" panose="020F0502020204030204" pitchFamily="34" charset="0"/>
                          <a:ea typeface="Calibri" panose="020F0502020204030204" pitchFamily="34" charset="0"/>
                        </a:rPr>
                        <a:t>Issue Tender </a:t>
                      </a:r>
                      <a:endParaRPr lang="en-GB" sz="1100" dirty="0">
                        <a:effectLst/>
                        <a:latin typeface="Calibri" panose="020F0502020204030204" pitchFamily="34" charset="0"/>
                        <a:ea typeface="Calibri" panose="020F0502020204030204" pitchFamily="34"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r>
                        <a:rPr lang="en-GB" sz="1800" kern="100" dirty="0">
                          <a:solidFill>
                            <a:srgbClr val="FF0000"/>
                          </a:solidFill>
                          <a:effectLst/>
                          <a:latin typeface="+mn-lt"/>
                          <a:ea typeface="Calibri" panose="020F0502020204030204" pitchFamily="34" charset="0"/>
                          <a:cs typeface="Times New Roman" panose="02020603050405020304" pitchFamily="18" charset="0"/>
                        </a:rPr>
                        <a:t>February 2025</a:t>
                      </a:r>
                      <a:endParaRPr lang="en-GB" sz="1800" kern="100" dirty="0">
                        <a:effectLst/>
                        <a:latin typeface="+mn-lt"/>
                        <a:ea typeface="Calibri" panose="020F0502020204030204" pitchFamily="34" charset="0"/>
                        <a:cs typeface="Times New Roman" panose="02020603050405020304" pitchFamily="18" charset="0"/>
                      </a:endParaRPr>
                    </a:p>
                    <a:p>
                      <a:endParaRPr lang="en-GB" sz="1800" dirty="0">
                        <a:effectLst/>
                        <a:latin typeface="+mn-lt"/>
                        <a:ea typeface="Calibri" panose="020F0502020204030204" pitchFamily="34"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58062">
                <a:tc>
                  <a:txBody>
                    <a:bodyPr/>
                    <a:lstStyle/>
                    <a:p>
                      <a:r>
                        <a:rPr lang="en-GB" sz="1800" dirty="0">
                          <a:solidFill>
                            <a:srgbClr val="000000"/>
                          </a:solidFill>
                          <a:effectLst/>
                          <a:latin typeface="Calibri" panose="020F0502020204030204" pitchFamily="34" charset="0"/>
                          <a:ea typeface="Calibri" panose="020F0502020204030204" pitchFamily="34" charset="0"/>
                        </a:rPr>
                        <a:t>Tender Return Deadline</a:t>
                      </a:r>
                      <a:endParaRPr lang="en-GB" sz="1100" dirty="0">
                        <a:effectLst/>
                        <a:latin typeface="Calibri" panose="020F0502020204030204" pitchFamily="34" charset="0"/>
                        <a:ea typeface="Calibri" panose="020F0502020204030204" pitchFamily="34"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r>
                        <a:rPr lang="en-GB" sz="1800" kern="100" dirty="0">
                          <a:solidFill>
                            <a:srgbClr val="FF0000"/>
                          </a:solidFill>
                          <a:effectLst/>
                          <a:latin typeface="+mn-lt"/>
                          <a:ea typeface="Calibri" panose="020F0502020204030204" pitchFamily="34" charset="0"/>
                          <a:cs typeface="Times New Roman" panose="02020603050405020304" pitchFamily="18" charset="0"/>
                        </a:rPr>
                        <a:t>April 2025</a:t>
                      </a:r>
                      <a:endParaRPr lang="en-GB" sz="1800" kern="100" dirty="0">
                        <a:effectLst/>
                        <a:latin typeface="+mn-lt"/>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58062">
                <a:tc>
                  <a:txBody>
                    <a:bodyPr/>
                    <a:lstStyle/>
                    <a:p>
                      <a:r>
                        <a:rPr lang="en-GB" sz="1800" dirty="0">
                          <a:solidFill>
                            <a:srgbClr val="000000"/>
                          </a:solidFill>
                          <a:effectLst/>
                          <a:latin typeface="Calibri" panose="020F0502020204030204" pitchFamily="34" charset="0"/>
                          <a:ea typeface="Calibri" panose="020F0502020204030204" pitchFamily="34" charset="0"/>
                        </a:rPr>
                        <a:t>Evaluation Process </a:t>
                      </a:r>
                    </a:p>
                    <a:p>
                      <a:r>
                        <a:rPr lang="en-GB" sz="1800" dirty="0">
                          <a:solidFill>
                            <a:srgbClr val="000000"/>
                          </a:solidFill>
                          <a:effectLst/>
                          <a:latin typeface="Calibri" panose="020F0502020204030204" pitchFamily="34" charset="0"/>
                          <a:ea typeface="Calibri" panose="020F0502020204030204" pitchFamily="34" charset="0"/>
                        </a:rPr>
                        <a:t>(Supplier &amp; Lot 1)</a:t>
                      </a:r>
                      <a:endParaRPr lang="en-GB" sz="1100" dirty="0">
                        <a:effectLst/>
                        <a:latin typeface="Calibri" panose="020F0502020204030204" pitchFamily="34" charset="0"/>
                        <a:ea typeface="Calibri" panose="020F0502020204030204" pitchFamily="34"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r>
                        <a:rPr lang="en-GB" sz="1800" dirty="0">
                          <a:solidFill>
                            <a:srgbClr val="000000"/>
                          </a:solidFill>
                          <a:effectLst/>
                          <a:latin typeface="+mn-lt"/>
                          <a:ea typeface="Calibri" panose="020F0502020204030204" pitchFamily="34" charset="0"/>
                        </a:rPr>
                        <a:t>March 2025 – October 2025 </a:t>
                      </a: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58062">
                <a:tc>
                  <a:txBody>
                    <a:bodyPr/>
                    <a:lstStyle/>
                    <a:p>
                      <a:r>
                        <a:rPr lang="en-GB" sz="1800" dirty="0">
                          <a:solidFill>
                            <a:srgbClr val="000000"/>
                          </a:solidFill>
                          <a:effectLst/>
                          <a:latin typeface="Calibri" panose="020F0502020204030204" pitchFamily="34" charset="0"/>
                          <a:ea typeface="Calibri" panose="020F0502020204030204" pitchFamily="34" charset="0"/>
                        </a:rPr>
                        <a:t>Pre- Awards issued to suppliers (Lot 1)</a:t>
                      </a:r>
                      <a:endParaRPr lang="en-GB" sz="1100" dirty="0">
                        <a:effectLst/>
                        <a:latin typeface="Calibri" panose="020F0502020204030204" pitchFamily="34" charset="0"/>
                        <a:ea typeface="Calibri" panose="020F0502020204030204" pitchFamily="34"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r>
                        <a:rPr lang="en-GB" sz="1800" dirty="0">
                          <a:solidFill>
                            <a:srgbClr val="000000"/>
                          </a:solidFill>
                          <a:effectLst/>
                          <a:latin typeface="+mn-lt"/>
                          <a:ea typeface="Calibri" panose="020F0502020204030204" pitchFamily="34" charset="0"/>
                        </a:rPr>
                        <a:t>November 2025</a:t>
                      </a:r>
                      <a:endParaRPr lang="en-GB" sz="1800" dirty="0">
                        <a:effectLst/>
                        <a:latin typeface="+mn-lt"/>
                        <a:ea typeface="Calibri" panose="020F0502020204030204" pitchFamily="34"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58062">
                <a:tc>
                  <a:txBody>
                    <a:bodyPr/>
                    <a:lstStyle/>
                    <a:p>
                      <a:r>
                        <a:rPr lang="en-GB" sz="1800" dirty="0">
                          <a:solidFill>
                            <a:srgbClr val="000000"/>
                          </a:solidFill>
                          <a:effectLst/>
                          <a:latin typeface="Calibri" panose="020F0502020204030204" pitchFamily="34" charset="0"/>
                          <a:ea typeface="Calibri" panose="020F0502020204030204" pitchFamily="34" charset="0"/>
                        </a:rPr>
                        <a:t>Awards issued to suppliers (Lot 1)</a:t>
                      </a:r>
                      <a:endParaRPr lang="en-GB" sz="1100" dirty="0">
                        <a:effectLst/>
                        <a:latin typeface="Calibri" panose="020F0502020204030204" pitchFamily="34" charset="0"/>
                        <a:ea typeface="Calibri" panose="020F0502020204030204" pitchFamily="34"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r>
                        <a:rPr lang="en-GB" sz="1800" dirty="0">
                          <a:solidFill>
                            <a:srgbClr val="000000"/>
                          </a:solidFill>
                          <a:effectLst/>
                          <a:latin typeface="+mn-lt"/>
                          <a:ea typeface="Calibri" panose="020F0502020204030204" pitchFamily="34" charset="0"/>
                        </a:rPr>
                        <a:t>December 2025</a:t>
                      </a:r>
                      <a:endParaRPr lang="en-GB" sz="1800" dirty="0">
                        <a:effectLst/>
                        <a:latin typeface="+mn-lt"/>
                        <a:ea typeface="Calibri" panose="020F0502020204030204" pitchFamily="34"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79031">
                <a:tc>
                  <a:txBody>
                    <a:bodyPr/>
                    <a:lstStyle/>
                    <a:p>
                      <a:r>
                        <a:rPr lang="en-GB" sz="1800" dirty="0">
                          <a:solidFill>
                            <a:srgbClr val="000000"/>
                          </a:solidFill>
                          <a:effectLst/>
                          <a:latin typeface="Calibri" panose="020F0502020204030204" pitchFamily="34" charset="0"/>
                          <a:ea typeface="Calibri" panose="020F0502020204030204" pitchFamily="34" charset="0"/>
                        </a:rPr>
                        <a:t>Issue Mini Competition</a:t>
                      </a:r>
                    </a:p>
                    <a:p>
                      <a:r>
                        <a:rPr lang="en-GB" sz="1800" dirty="0">
                          <a:solidFill>
                            <a:srgbClr val="000000"/>
                          </a:solidFill>
                          <a:effectLst/>
                          <a:latin typeface="Calibri" panose="020F0502020204030204" pitchFamily="34" charset="0"/>
                          <a:ea typeface="Calibri" panose="020F0502020204030204" pitchFamily="34" charset="0"/>
                        </a:rPr>
                        <a:t>(Lot 2 Product only)</a:t>
                      </a:r>
                      <a:endParaRPr lang="en-GB" sz="1100" dirty="0">
                        <a:effectLst/>
                        <a:latin typeface="Calibri" panose="020F0502020204030204" pitchFamily="34" charset="0"/>
                        <a:ea typeface="Calibri" panose="020F0502020204030204" pitchFamily="34"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r>
                        <a:rPr lang="en-GB" sz="1800" dirty="0">
                          <a:solidFill>
                            <a:srgbClr val="000000"/>
                          </a:solidFill>
                          <a:effectLst/>
                          <a:latin typeface="+mn-lt"/>
                          <a:ea typeface="Calibri" panose="020F0502020204030204" pitchFamily="34" charset="0"/>
                        </a:rPr>
                        <a:t>December 2025 / January 2026</a:t>
                      </a:r>
                      <a:endParaRPr lang="en-GB" sz="1800" dirty="0">
                        <a:effectLst/>
                        <a:latin typeface="+mn-lt"/>
                        <a:ea typeface="Calibri" panose="020F0502020204030204" pitchFamily="34"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79031">
                <a:tc>
                  <a:txBody>
                    <a:bodyPr/>
                    <a:lstStyle/>
                    <a:p>
                      <a:r>
                        <a:rPr lang="en-GB" sz="1800" dirty="0">
                          <a:effectLst/>
                          <a:latin typeface="+mn-lt"/>
                          <a:ea typeface="Calibri" panose="020F0502020204030204" pitchFamily="34" charset="0"/>
                        </a:rPr>
                        <a:t>Contract Implementation (Lot 1)</a:t>
                      </a:r>
                    </a:p>
                    <a:p>
                      <a:r>
                        <a:rPr lang="en-GB" sz="1800" dirty="0">
                          <a:effectLst/>
                          <a:latin typeface="+mn-lt"/>
                          <a:ea typeface="Calibri" panose="020F0502020204030204" pitchFamily="34" charset="0"/>
                        </a:rPr>
                        <a:t>Contract Implementation (Lot 2)</a:t>
                      </a: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r>
                        <a:rPr lang="en-GB" sz="1800" dirty="0">
                          <a:effectLst/>
                          <a:latin typeface="+mn-lt"/>
                          <a:ea typeface="Calibri" panose="020F0502020204030204" pitchFamily="34" charset="0"/>
                        </a:rPr>
                        <a:t>December 2025 / January 2026</a:t>
                      </a:r>
                    </a:p>
                    <a:p>
                      <a:r>
                        <a:rPr lang="en-GB" sz="1800" dirty="0">
                          <a:effectLst/>
                          <a:latin typeface="+mn-lt"/>
                          <a:ea typeface="Calibri" panose="020F0502020204030204" pitchFamily="34" charset="0"/>
                        </a:rPr>
                        <a:t>February 2026 / March 2026</a:t>
                      </a: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2421719"/>
                  </a:ext>
                </a:extLst>
              </a:tr>
              <a:tr h="418027">
                <a:tc>
                  <a:txBody>
                    <a:bodyPr/>
                    <a:lstStyle/>
                    <a:p>
                      <a:r>
                        <a:rPr lang="en-GB" sz="1800" dirty="0">
                          <a:solidFill>
                            <a:srgbClr val="000000"/>
                          </a:solidFill>
                          <a:effectLst/>
                          <a:latin typeface="Calibri" panose="020F0502020204030204" pitchFamily="34" charset="0"/>
                          <a:ea typeface="Calibri" panose="020F0502020204030204" pitchFamily="34" charset="0"/>
                        </a:rPr>
                        <a:t>Contract start (Lot 1)</a:t>
                      </a:r>
                    </a:p>
                    <a:p>
                      <a:r>
                        <a:rPr lang="en-GB" sz="1800" dirty="0">
                          <a:solidFill>
                            <a:srgbClr val="000000"/>
                          </a:solidFill>
                          <a:effectLst/>
                          <a:latin typeface="Calibri" panose="020F0502020204030204" pitchFamily="34" charset="0"/>
                          <a:ea typeface="Calibri" panose="020F0502020204030204" pitchFamily="34" charset="0"/>
                        </a:rPr>
                        <a:t>Contract start (Lot 2)</a:t>
                      </a:r>
                      <a:endParaRPr lang="en-GB" sz="1100" dirty="0">
                        <a:effectLst/>
                        <a:latin typeface="Calibri" panose="020F0502020204030204" pitchFamily="34" charset="0"/>
                        <a:ea typeface="Calibri" panose="020F0502020204030204" pitchFamily="34"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r>
                        <a:rPr lang="en-GB" sz="1800" dirty="0">
                          <a:solidFill>
                            <a:srgbClr val="000000"/>
                          </a:solidFill>
                          <a:effectLst/>
                          <a:latin typeface="+mn-lt"/>
                          <a:ea typeface="Calibri" panose="020F0502020204030204" pitchFamily="34" charset="0"/>
                        </a:rPr>
                        <a:t>January 2026</a:t>
                      </a:r>
                    </a:p>
                    <a:p>
                      <a:r>
                        <a:rPr lang="en-GB" sz="1800" dirty="0">
                          <a:solidFill>
                            <a:srgbClr val="000000"/>
                          </a:solidFill>
                          <a:effectLst/>
                          <a:latin typeface="+mn-lt"/>
                          <a:ea typeface="Calibri" panose="020F0502020204030204" pitchFamily="34" charset="0"/>
                        </a:rPr>
                        <a:t>March 2026</a:t>
                      </a:r>
                      <a:endParaRPr lang="en-GB" sz="1800" dirty="0">
                        <a:effectLst/>
                        <a:latin typeface="+mn-lt"/>
                        <a:ea typeface="Calibri" panose="020F0502020204030204" pitchFamily="34"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0039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F0011-9437-930D-AC52-B1E495055A2D}"/>
              </a:ext>
            </a:extLst>
          </p:cNvPr>
          <p:cNvSpPr>
            <a:spLocks noGrp="1"/>
          </p:cNvSpPr>
          <p:nvPr>
            <p:ph type="title"/>
          </p:nvPr>
        </p:nvSpPr>
        <p:spPr/>
        <p:txBody>
          <a:bodyPr/>
          <a:lstStyle/>
          <a:p>
            <a:r>
              <a:rPr lang="en-GB" dirty="0"/>
              <a:t>Feedback on current Tenders</a:t>
            </a:r>
          </a:p>
        </p:txBody>
      </p:sp>
      <p:sp>
        <p:nvSpPr>
          <p:cNvPr id="3" name="Content Placeholder 2">
            <a:extLst>
              <a:ext uri="{FF2B5EF4-FFF2-40B4-BE49-F238E27FC236}">
                <a16:creationId xmlns:a16="http://schemas.microsoft.com/office/drawing/2014/main" id="{2921FBFF-5C92-EBB5-549E-3FFF18318239}"/>
              </a:ext>
            </a:extLst>
          </p:cNvPr>
          <p:cNvSpPr>
            <a:spLocks noGrp="1"/>
          </p:cNvSpPr>
          <p:nvPr>
            <p:ph idx="1"/>
          </p:nvPr>
        </p:nvSpPr>
        <p:spPr/>
        <p:txBody>
          <a:bodyPr/>
          <a:lstStyle/>
          <a:p>
            <a:r>
              <a:rPr lang="en-GB" dirty="0"/>
              <a:t>Have you taken part in any unlicensed import tenders recently</a:t>
            </a:r>
          </a:p>
          <a:p>
            <a:r>
              <a:rPr lang="en-GB" dirty="0"/>
              <a:t>How easy / difficult was it to respond to</a:t>
            </a:r>
          </a:p>
          <a:p>
            <a:r>
              <a:rPr lang="en-GB" dirty="0"/>
              <a:t>What was the hardest element when responding</a:t>
            </a:r>
          </a:p>
        </p:txBody>
      </p:sp>
    </p:spTree>
    <p:extLst>
      <p:ext uri="{BB962C8B-B14F-4D97-AF65-F5344CB8AC3E}">
        <p14:creationId xmlns:p14="http://schemas.microsoft.com/office/powerpoint/2010/main" val="2862028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rgbClr val="0070C0"/>
                </a:solidFill>
              </a:rPr>
              <a:t>Questions/Discussion/AOB</a:t>
            </a:r>
          </a:p>
        </p:txBody>
      </p:sp>
      <p:sp>
        <p:nvSpPr>
          <p:cNvPr id="3" name="Content Placeholder 2"/>
          <p:cNvSpPr>
            <a:spLocks noGrp="1"/>
          </p:cNvSpPr>
          <p:nvPr>
            <p:ph idx="1"/>
          </p:nvPr>
        </p:nvSpPr>
        <p:spPr>
          <a:xfrm>
            <a:off x="304626" y="1663650"/>
            <a:ext cx="8229600" cy="4525963"/>
          </a:xfrm>
        </p:spPr>
        <p:txBody>
          <a:bodyPr/>
          <a:lstStyle/>
          <a:p>
            <a:pPr marL="0" indent="0">
              <a:buNone/>
            </a:pPr>
            <a:endParaRPr lang="en-GB" sz="1400" b="1" u="sng" dirty="0"/>
          </a:p>
          <a:p>
            <a:r>
              <a:rPr lang="en-GB" dirty="0"/>
              <a:t>Thank you for taking time out to attend.</a:t>
            </a:r>
          </a:p>
          <a:p>
            <a:pPr marL="0" indent="0">
              <a:buNone/>
            </a:pPr>
            <a:r>
              <a:rPr lang="en-GB" dirty="0"/>
              <a:t>				</a:t>
            </a:r>
          </a:p>
        </p:txBody>
      </p:sp>
    </p:spTree>
    <p:extLst>
      <p:ext uri="{BB962C8B-B14F-4D97-AF65-F5344CB8AC3E}">
        <p14:creationId xmlns:p14="http://schemas.microsoft.com/office/powerpoint/2010/main" val="3445610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62074"/>
          </a:xfrm>
        </p:spPr>
        <p:txBody>
          <a:bodyPr>
            <a:normAutofit fontScale="90000"/>
          </a:bodyPr>
          <a:lstStyle/>
          <a:p>
            <a:r>
              <a:rPr lang="en-GB" dirty="0">
                <a:solidFill>
                  <a:srgbClr val="0070C0"/>
                </a:solidFill>
              </a:rPr>
              <a:t>Agenda</a:t>
            </a:r>
          </a:p>
        </p:txBody>
      </p:sp>
      <p:sp>
        <p:nvSpPr>
          <p:cNvPr id="5" name="Content Placeholder 4"/>
          <p:cNvSpPr>
            <a:spLocks noGrp="1"/>
          </p:cNvSpPr>
          <p:nvPr>
            <p:ph idx="1"/>
          </p:nvPr>
        </p:nvSpPr>
        <p:spPr>
          <a:xfrm>
            <a:off x="457200" y="980728"/>
            <a:ext cx="8229600" cy="5145435"/>
          </a:xfrm>
        </p:spPr>
        <p:txBody>
          <a:bodyPr>
            <a:normAutofit fontScale="92500" lnSpcReduction="10000"/>
          </a:bodyPr>
          <a:lstStyle/>
          <a:p>
            <a:pPr lvl="1">
              <a:buFont typeface="Wingdings" panose="05000000000000000000" pitchFamily="2" charset="2"/>
              <a:buChar char="Ø"/>
            </a:pPr>
            <a:r>
              <a:rPr lang="en-GB" sz="2400" dirty="0"/>
              <a:t>Introductions (Declarations of Interest)</a:t>
            </a:r>
          </a:p>
          <a:p>
            <a:pPr lvl="1">
              <a:buFont typeface="Wingdings" panose="05000000000000000000" pitchFamily="2" charset="2"/>
              <a:buChar char="Ø"/>
            </a:pPr>
            <a:r>
              <a:rPr lang="en-GB" sz="2400" dirty="0"/>
              <a:t>Procurement Act 2023</a:t>
            </a:r>
          </a:p>
          <a:p>
            <a:pPr lvl="1">
              <a:buFont typeface="Wingdings" panose="05000000000000000000" pitchFamily="2" charset="2"/>
              <a:buChar char="Ø"/>
            </a:pPr>
            <a:r>
              <a:rPr lang="en-GB" sz="2400" dirty="0"/>
              <a:t>Tender Intensions / Outline</a:t>
            </a:r>
          </a:p>
          <a:p>
            <a:pPr lvl="1">
              <a:buFont typeface="Wingdings" panose="05000000000000000000" pitchFamily="2" charset="2"/>
              <a:buChar char="Ø"/>
            </a:pPr>
            <a:r>
              <a:rPr lang="en-GB" sz="2400" dirty="0"/>
              <a:t>Tender Process</a:t>
            </a:r>
          </a:p>
          <a:p>
            <a:pPr lvl="1">
              <a:buFont typeface="Wingdings" panose="05000000000000000000" pitchFamily="2" charset="2"/>
              <a:buChar char="Ø"/>
            </a:pPr>
            <a:r>
              <a:rPr lang="en-GB" sz="2400" dirty="0"/>
              <a:t>Award Criteria Methodology</a:t>
            </a:r>
          </a:p>
          <a:p>
            <a:pPr lvl="1">
              <a:buFont typeface="Wingdings" panose="05000000000000000000" pitchFamily="2" charset="2"/>
              <a:buChar char="Ø"/>
            </a:pPr>
            <a:r>
              <a:rPr lang="en-GB" sz="2400" dirty="0">
                <a:effectLst/>
                <a:ea typeface="Times New Roman" panose="02020603050405020304" pitchFamily="18" charset="0"/>
                <a:cs typeface="Times New Roman" panose="02020603050405020304" pitchFamily="18" charset="0"/>
              </a:rPr>
              <a:t>Sustainability &amp; Social Value</a:t>
            </a:r>
          </a:p>
          <a:p>
            <a:pPr lvl="1">
              <a:buFont typeface="Wingdings" panose="05000000000000000000" pitchFamily="2" charset="2"/>
              <a:buChar char="Ø"/>
            </a:pPr>
            <a:r>
              <a:rPr lang="en-GB" sz="2400" dirty="0">
                <a:ea typeface="Times New Roman" panose="02020603050405020304" pitchFamily="18" charset="0"/>
                <a:cs typeface="Times New Roman" panose="02020603050405020304" pitchFamily="18" charset="0"/>
              </a:rPr>
              <a:t>Activity Based Income (ABI)</a:t>
            </a:r>
          </a:p>
          <a:p>
            <a:pPr lvl="1">
              <a:buFont typeface="Wingdings" panose="05000000000000000000" pitchFamily="2" charset="2"/>
              <a:buChar char="Ø"/>
            </a:pPr>
            <a:r>
              <a:rPr lang="en-GB" sz="2400" dirty="0">
                <a:ea typeface="Times New Roman" panose="02020603050405020304" pitchFamily="18" charset="0"/>
                <a:cs typeface="Times New Roman" panose="02020603050405020304" pitchFamily="18" charset="0"/>
              </a:rPr>
              <a:t>Implementation / </a:t>
            </a:r>
            <a:r>
              <a:rPr lang="en-GB" sz="2400" dirty="0">
                <a:effectLst/>
                <a:ea typeface="Times New Roman" panose="02020603050405020304" pitchFamily="18" charset="0"/>
                <a:cs typeface="Times New Roman" panose="02020603050405020304" pitchFamily="18" charset="0"/>
              </a:rPr>
              <a:t>Contract Management</a:t>
            </a:r>
          </a:p>
          <a:p>
            <a:pPr lvl="1">
              <a:buFont typeface="Wingdings" panose="05000000000000000000" pitchFamily="2" charset="2"/>
              <a:buChar char="Ø"/>
            </a:pPr>
            <a:r>
              <a:rPr lang="en-GB" sz="2400" dirty="0"/>
              <a:t>Trust Co-Operation</a:t>
            </a:r>
          </a:p>
          <a:p>
            <a:pPr lvl="1">
              <a:buFont typeface="Wingdings" panose="05000000000000000000" pitchFamily="2" charset="2"/>
              <a:buChar char="Ø"/>
            </a:pPr>
            <a:r>
              <a:rPr lang="en-GB" sz="2400" dirty="0"/>
              <a:t>Tendering Portal Atamis</a:t>
            </a:r>
          </a:p>
          <a:p>
            <a:pPr lvl="1">
              <a:buFont typeface="Wingdings" panose="05000000000000000000" pitchFamily="2" charset="2"/>
              <a:buChar char="Ø"/>
            </a:pPr>
            <a:r>
              <a:rPr lang="en-GB" sz="2400" dirty="0"/>
              <a:t>Planned Procurement Timetable</a:t>
            </a:r>
          </a:p>
          <a:p>
            <a:pPr lvl="1">
              <a:buFont typeface="Wingdings" panose="05000000000000000000" pitchFamily="2" charset="2"/>
              <a:buChar char="Ø"/>
            </a:pPr>
            <a:r>
              <a:rPr lang="en-GB" sz="2400" dirty="0"/>
              <a:t>Feedback on recent tender experience</a:t>
            </a:r>
          </a:p>
          <a:p>
            <a:pPr lvl="1">
              <a:buFont typeface="Wingdings" panose="05000000000000000000" pitchFamily="2" charset="2"/>
              <a:buChar char="Ø"/>
            </a:pPr>
            <a:r>
              <a:rPr lang="en-GB" sz="2400" dirty="0"/>
              <a:t>AOB</a:t>
            </a:r>
          </a:p>
          <a:p>
            <a:endParaRPr lang="en-GB" dirty="0"/>
          </a:p>
        </p:txBody>
      </p:sp>
    </p:spTree>
    <p:extLst>
      <p:ext uri="{BB962C8B-B14F-4D97-AF65-F5344CB8AC3E}">
        <p14:creationId xmlns:p14="http://schemas.microsoft.com/office/powerpoint/2010/main" val="3497908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CDA52-197B-5169-EED4-0A1060A8B9B6}"/>
              </a:ext>
            </a:extLst>
          </p:cNvPr>
          <p:cNvSpPr>
            <a:spLocks noGrp="1"/>
          </p:cNvSpPr>
          <p:nvPr>
            <p:ph type="title"/>
          </p:nvPr>
        </p:nvSpPr>
        <p:spPr/>
        <p:txBody>
          <a:bodyPr>
            <a:normAutofit fontScale="90000"/>
          </a:bodyPr>
          <a:lstStyle/>
          <a:p>
            <a:r>
              <a:rPr lang="en-GB" sz="4400" dirty="0">
                <a:solidFill>
                  <a:srgbClr val="0070C0"/>
                </a:solidFill>
              </a:rPr>
              <a:t>Procurement Act 2023</a:t>
            </a:r>
            <a:br>
              <a:rPr lang="en-GB" sz="4400" dirty="0"/>
            </a:br>
            <a:endParaRPr lang="en-GB" dirty="0"/>
          </a:p>
        </p:txBody>
      </p:sp>
      <p:sp>
        <p:nvSpPr>
          <p:cNvPr id="3" name="Content Placeholder 2">
            <a:extLst>
              <a:ext uri="{FF2B5EF4-FFF2-40B4-BE49-F238E27FC236}">
                <a16:creationId xmlns:a16="http://schemas.microsoft.com/office/drawing/2014/main" id="{3B268282-E628-E91C-BC7E-0A596BF8BE9B}"/>
              </a:ext>
            </a:extLst>
          </p:cNvPr>
          <p:cNvSpPr>
            <a:spLocks noGrp="1"/>
          </p:cNvSpPr>
          <p:nvPr>
            <p:ph idx="1"/>
          </p:nvPr>
        </p:nvSpPr>
        <p:spPr/>
        <p:txBody>
          <a:bodyPr>
            <a:normAutofit fontScale="77500" lnSpcReduction="20000"/>
          </a:bodyPr>
          <a:lstStyle/>
          <a:p>
            <a:r>
              <a:rPr lang="en-GB" dirty="0"/>
              <a:t>The PA came in to force 2023</a:t>
            </a:r>
          </a:p>
          <a:p>
            <a:r>
              <a:rPr lang="en-GB" dirty="0"/>
              <a:t>New Regulations due Feb 2025</a:t>
            </a:r>
          </a:p>
          <a:p>
            <a:pPr lvl="1"/>
            <a:r>
              <a:rPr lang="en-GB" dirty="0"/>
              <a:t>Impact on how tenders are run</a:t>
            </a:r>
          </a:p>
          <a:p>
            <a:pPr lvl="1"/>
            <a:r>
              <a:rPr lang="en-GB" dirty="0"/>
              <a:t>Impact on how contracts are managed</a:t>
            </a:r>
          </a:p>
          <a:p>
            <a:pPr lvl="1"/>
            <a:r>
              <a:rPr lang="en-GB" dirty="0"/>
              <a:t>Impact on tender timescales</a:t>
            </a:r>
          </a:p>
          <a:p>
            <a:pPr lvl="1"/>
            <a:r>
              <a:rPr lang="en-GB" dirty="0"/>
              <a:t>Improved transparency (notice publication)</a:t>
            </a:r>
          </a:p>
          <a:p>
            <a:pPr lvl="2"/>
            <a:r>
              <a:rPr lang="en-GB" dirty="0"/>
              <a:t>Pipeline, planned procurement, supplier engagement, termination, contract performance etc.  (17 in total)</a:t>
            </a:r>
          </a:p>
          <a:p>
            <a:r>
              <a:rPr lang="en-GB" sz="2600" dirty="0"/>
              <a:t>Transforming Public Procurement (TPP) Knowledge Drops </a:t>
            </a:r>
            <a:r>
              <a:rPr lang="en-GB" sz="2600" dirty="0">
                <a:hlinkClick r:id="rId3"/>
              </a:rPr>
              <a:t>The Official Transforming Public Procurement Knowledge Drops - GOV.UK (www.gov.uk)</a:t>
            </a:r>
            <a:endParaRPr lang="en-GB" sz="2600" dirty="0"/>
          </a:p>
          <a:p>
            <a:pPr marL="0" indent="0">
              <a:buNone/>
            </a:pPr>
            <a:r>
              <a:rPr lang="en-GB" sz="2600" b="1" kern="100" dirty="0">
                <a:solidFill>
                  <a:srgbClr val="FF0000"/>
                </a:solidFill>
                <a:effectLst/>
                <a:ea typeface="Calibri" panose="020F0502020204030204" pitchFamily="34" charset="0"/>
                <a:cs typeface="Times New Roman" panose="02020603050405020304" pitchFamily="18" charset="0"/>
              </a:rPr>
              <a:t>What is Central Digital Platform?</a:t>
            </a:r>
            <a:endParaRPr lang="en-GB" sz="2600" kern="100" dirty="0">
              <a:solidFill>
                <a:srgbClr val="FF0000"/>
              </a:solidFill>
              <a:effectLst/>
              <a:ea typeface="Calibri" panose="020F0502020204030204" pitchFamily="34" charset="0"/>
              <a:cs typeface="Times New Roman" panose="02020603050405020304" pitchFamily="18" charset="0"/>
            </a:endParaRPr>
          </a:p>
          <a:p>
            <a:r>
              <a:rPr lang="en-GB" sz="2600" u="sng" kern="100" dirty="0">
                <a:solidFill>
                  <a:srgbClr val="0000FF"/>
                </a:solidFill>
                <a:effectLst/>
                <a:ea typeface="Calibri" panose="020F0502020204030204" pitchFamily="34" charset="0"/>
                <a:cs typeface="Times New Roman" panose="02020603050405020304" pitchFamily="18" charset="0"/>
                <a:hlinkClick r:id="rId4"/>
              </a:rPr>
              <a:t>Guidance: Central Digital Platform and Publication of Information (HTML) - GOV.UK</a:t>
            </a:r>
            <a:endParaRPr lang="en-GB" sz="2600" kern="100" dirty="0">
              <a:effectLst/>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699433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rgbClr val="0070C0"/>
                </a:solidFill>
              </a:rPr>
              <a:t>Tender Intensions/Outline</a:t>
            </a:r>
            <a:endParaRPr lang="en-GB" dirty="0">
              <a:solidFill>
                <a:srgbClr val="0070C0"/>
              </a:solidFill>
            </a:endParaRPr>
          </a:p>
        </p:txBody>
      </p:sp>
      <p:sp>
        <p:nvSpPr>
          <p:cNvPr id="3" name="Content Placeholder 2"/>
          <p:cNvSpPr>
            <a:spLocks noGrp="1"/>
          </p:cNvSpPr>
          <p:nvPr>
            <p:ph idx="1"/>
          </p:nvPr>
        </p:nvSpPr>
        <p:spPr>
          <a:xfrm>
            <a:off x="457200" y="1196752"/>
            <a:ext cx="8229600" cy="4929411"/>
          </a:xfrm>
        </p:spPr>
        <p:txBody>
          <a:bodyPr>
            <a:normAutofit fontScale="92500" lnSpcReduction="10000"/>
          </a:bodyPr>
          <a:lstStyle/>
          <a:p>
            <a:pPr lvl="0"/>
            <a:r>
              <a:rPr lang="en-GB" sz="2000" dirty="0"/>
              <a:t>Existing framework for NEY region until 31</a:t>
            </a:r>
            <a:r>
              <a:rPr lang="en-GB" sz="2000" baseline="30000" dirty="0"/>
              <a:t>st</a:t>
            </a:r>
            <a:r>
              <a:rPr lang="en-GB" sz="2000" dirty="0"/>
              <a:t> December 2025</a:t>
            </a:r>
          </a:p>
          <a:p>
            <a:pPr lvl="0"/>
            <a:r>
              <a:rPr lang="en-GB" sz="2000" dirty="0"/>
              <a:t>Intend to follow the Public Contracts Regulations 2015 </a:t>
            </a:r>
          </a:p>
          <a:p>
            <a:pPr lvl="0"/>
            <a:r>
              <a:rPr lang="en-GB" sz="2000" dirty="0"/>
              <a:t>3-year framework and a 12-month extension period</a:t>
            </a:r>
          </a:p>
          <a:p>
            <a:pPr lvl="0"/>
            <a:r>
              <a:rPr lang="en-GB" sz="2000" dirty="0"/>
              <a:t>The purpose of this tender is to provide a collaborative approach for the provision of a service to supply unlicensed  Imported Medicines to NEYPPC Trusts   </a:t>
            </a:r>
          </a:p>
          <a:p>
            <a:pPr lvl="0"/>
            <a:r>
              <a:rPr lang="en-GB" sz="2000" dirty="0"/>
              <a:t>Inclusion of North West Region</a:t>
            </a:r>
          </a:p>
          <a:p>
            <a:pPr lvl="0"/>
            <a:r>
              <a:rPr lang="en-GB" sz="2000" dirty="0"/>
              <a:t>There will be a standardised risk-based approach to the quality assessment of the suppliers and products to:</a:t>
            </a:r>
          </a:p>
          <a:p>
            <a:pPr marL="0" lvl="0" indent="0">
              <a:buNone/>
            </a:pPr>
            <a:r>
              <a:rPr lang="en-GB" sz="2000" dirty="0"/>
              <a:t>	Ensure consistent high quality of product </a:t>
            </a:r>
          </a:p>
          <a:p>
            <a:pPr marL="0" indent="0">
              <a:buNone/>
            </a:pPr>
            <a:r>
              <a:rPr lang="en-GB" sz="2000" dirty="0"/>
              <a:t>	Minimise risk to patients</a:t>
            </a:r>
          </a:p>
          <a:p>
            <a:pPr marL="0" indent="0">
              <a:buNone/>
            </a:pPr>
            <a:r>
              <a:rPr lang="en-GB" sz="2000" dirty="0"/>
              <a:t>	Maximise cost effectiveness</a:t>
            </a:r>
          </a:p>
          <a:p>
            <a:pPr marL="0" indent="0">
              <a:buNone/>
            </a:pPr>
            <a:r>
              <a:rPr lang="en-GB" sz="2000" dirty="0"/>
              <a:t>	Increase efficiency </a:t>
            </a:r>
          </a:p>
          <a:p>
            <a:pPr marL="0" indent="0">
              <a:buNone/>
            </a:pPr>
            <a:r>
              <a:rPr lang="en-GB" sz="2000" dirty="0"/>
              <a:t>	Reduce duplication of workload</a:t>
            </a:r>
          </a:p>
          <a:p>
            <a:r>
              <a:rPr lang="en-GB" sz="2000" dirty="0"/>
              <a:t>Maintain security and sustainability of supply to Trusts in the NEY Region </a:t>
            </a:r>
          </a:p>
          <a:p>
            <a:pPr>
              <a:buFontTx/>
              <a:buChar char="-"/>
            </a:pPr>
            <a:endParaRPr lang="en-GB" sz="2000" dirty="0"/>
          </a:p>
          <a:p>
            <a:pPr marL="0" indent="0">
              <a:buNone/>
            </a:pPr>
            <a:endParaRPr lang="en-GB" sz="2000" dirty="0"/>
          </a:p>
          <a:p>
            <a:pPr lvl="0"/>
            <a:endParaRPr lang="en-GB" sz="2000" dirty="0"/>
          </a:p>
          <a:p>
            <a:endParaRPr lang="en-GB" sz="2000" dirty="0"/>
          </a:p>
        </p:txBody>
      </p:sp>
    </p:spTree>
    <p:extLst>
      <p:ext uri="{BB962C8B-B14F-4D97-AF65-F5344CB8AC3E}">
        <p14:creationId xmlns:p14="http://schemas.microsoft.com/office/powerpoint/2010/main" val="405721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70C0"/>
                </a:solidFill>
              </a:rPr>
              <a:t>Tender Intensions/Outline (Cont.)</a:t>
            </a:r>
            <a:endParaRPr lang="en-GB" dirty="0">
              <a:solidFill>
                <a:srgbClr val="0070C0"/>
              </a:solidFill>
            </a:endParaRPr>
          </a:p>
        </p:txBody>
      </p:sp>
      <p:sp>
        <p:nvSpPr>
          <p:cNvPr id="3" name="Content Placeholder 2"/>
          <p:cNvSpPr>
            <a:spLocks noGrp="1"/>
          </p:cNvSpPr>
          <p:nvPr>
            <p:ph idx="1"/>
          </p:nvPr>
        </p:nvSpPr>
        <p:spPr>
          <a:xfrm>
            <a:off x="457200" y="1268760"/>
            <a:ext cx="8229600" cy="4857403"/>
          </a:xfrm>
        </p:spPr>
        <p:txBody>
          <a:bodyPr>
            <a:normAutofit lnSpcReduction="10000"/>
          </a:bodyPr>
          <a:lstStyle/>
          <a:p>
            <a:pPr lvl="0"/>
            <a:r>
              <a:rPr lang="en-GB" sz="2200" dirty="0"/>
              <a:t>A specification is being drafted </a:t>
            </a:r>
          </a:p>
          <a:p>
            <a:pPr lvl="1"/>
            <a:r>
              <a:rPr lang="en-GB" sz="1800" dirty="0"/>
              <a:t>Component 1 comprises an overview of all specification points </a:t>
            </a:r>
            <a:r>
              <a:rPr lang="en-GB" sz="1400" dirty="0"/>
              <a:t>(</a:t>
            </a:r>
            <a:r>
              <a:rPr lang="en-GB" sz="1400" i="1" dirty="0"/>
              <a:t>includes Mandated, Adjudicated, Compliance and information only points</a:t>
            </a:r>
            <a:r>
              <a:rPr lang="en-GB" sz="1400" dirty="0"/>
              <a:t>)</a:t>
            </a:r>
          </a:p>
          <a:p>
            <a:pPr lvl="1"/>
            <a:r>
              <a:rPr lang="en-GB" sz="1800" dirty="0"/>
              <a:t>Component 2 comprises only Mandated, Adjudicated and Compliance points. Suppliers will be required to complete and will be evaluated against their response. </a:t>
            </a:r>
            <a:endParaRPr lang="en-GB" sz="2200" dirty="0"/>
          </a:p>
          <a:p>
            <a:pPr lvl="0"/>
            <a:r>
              <a:rPr lang="en-GB" sz="2200" dirty="0"/>
              <a:t>The products will be in two </a:t>
            </a:r>
            <a:r>
              <a:rPr lang="en-GB" sz="2200" dirty="0">
                <a:solidFill>
                  <a:srgbClr val="FF0000"/>
                </a:solidFill>
              </a:rPr>
              <a:t>Waves </a:t>
            </a:r>
          </a:p>
          <a:p>
            <a:pPr lvl="0"/>
            <a:r>
              <a:rPr lang="en-GB" sz="1300" i="1" dirty="0">
                <a:solidFill>
                  <a:srgbClr val="FF0000"/>
                </a:solidFill>
              </a:rPr>
              <a:t>(number of products in each wave are subject to change)</a:t>
            </a:r>
          </a:p>
          <a:p>
            <a:pPr lvl="1"/>
            <a:r>
              <a:rPr lang="en-GB" sz="1800" dirty="0">
                <a:solidFill>
                  <a:srgbClr val="FF0000"/>
                </a:solidFill>
              </a:rPr>
              <a:t>Wave 1 -45 </a:t>
            </a:r>
            <a:r>
              <a:rPr lang="en-GB" sz="1800" dirty="0"/>
              <a:t>products (evaluated along with initial supplier evaluations)</a:t>
            </a:r>
          </a:p>
          <a:p>
            <a:pPr lvl="1"/>
            <a:r>
              <a:rPr lang="en-GB" sz="1800" dirty="0">
                <a:solidFill>
                  <a:srgbClr val="FF0000"/>
                </a:solidFill>
              </a:rPr>
              <a:t>Wave 2- 18 </a:t>
            </a:r>
            <a:r>
              <a:rPr lang="en-GB" sz="1800" dirty="0"/>
              <a:t>products (subject to change) will be issued as part of a mini competition end 2025</a:t>
            </a:r>
          </a:p>
          <a:p>
            <a:pPr lvl="0"/>
            <a:r>
              <a:rPr lang="en-GB" sz="2200" dirty="0"/>
              <a:t>We intend to award all products and all suppliers that pass the evaluation process.  (one product direct award to one supplier)</a:t>
            </a:r>
          </a:p>
          <a:p>
            <a:pPr lvl="0"/>
            <a:r>
              <a:rPr lang="en-GB" sz="2200" dirty="0"/>
              <a:t>Mini competitions will be utilised throughout the contract (ad hoc)</a:t>
            </a:r>
          </a:p>
          <a:p>
            <a:pPr lvl="0"/>
            <a:r>
              <a:rPr lang="en-GB" sz="2200" dirty="0"/>
              <a:t>Planned /regular supplier review meetings as part of contract management – propose twice annually </a:t>
            </a:r>
            <a:r>
              <a:rPr lang="en-GB" sz="1400" i="1" dirty="0"/>
              <a:t>(unless required more frequently)</a:t>
            </a:r>
            <a:endParaRPr lang="en-GB" sz="2200" i="1" dirty="0"/>
          </a:p>
          <a:p>
            <a:pPr lvl="0"/>
            <a:endParaRPr lang="en-GB" sz="1400" i="1" dirty="0"/>
          </a:p>
        </p:txBody>
      </p:sp>
    </p:spTree>
    <p:extLst>
      <p:ext uri="{BB962C8B-B14F-4D97-AF65-F5344CB8AC3E}">
        <p14:creationId xmlns:p14="http://schemas.microsoft.com/office/powerpoint/2010/main" val="45764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04056"/>
          </a:xfrm>
        </p:spPr>
        <p:txBody>
          <a:bodyPr>
            <a:normAutofit fontScale="90000"/>
          </a:bodyPr>
          <a:lstStyle/>
          <a:p>
            <a:r>
              <a:rPr lang="en-GB" b="1" dirty="0">
                <a:solidFill>
                  <a:srgbClr val="0070C0"/>
                </a:solidFill>
              </a:rPr>
              <a:t>Tender Process</a:t>
            </a:r>
            <a:endParaRPr lang="en-GB" dirty="0">
              <a:solidFill>
                <a:srgbClr val="0070C0"/>
              </a:solidFill>
            </a:endParaRPr>
          </a:p>
        </p:txBody>
      </p:sp>
      <p:sp>
        <p:nvSpPr>
          <p:cNvPr id="3" name="Content Placeholder 2"/>
          <p:cNvSpPr>
            <a:spLocks noGrp="1"/>
          </p:cNvSpPr>
          <p:nvPr>
            <p:ph idx="1"/>
          </p:nvPr>
        </p:nvSpPr>
        <p:spPr>
          <a:xfrm>
            <a:off x="323528" y="764704"/>
            <a:ext cx="8363272" cy="5976664"/>
          </a:xfrm>
        </p:spPr>
        <p:txBody>
          <a:bodyPr>
            <a:normAutofit fontScale="92500" lnSpcReduction="10000"/>
          </a:bodyPr>
          <a:lstStyle/>
          <a:p>
            <a:pPr lvl="0"/>
            <a:r>
              <a:rPr lang="en-GB" sz="2000" dirty="0"/>
              <a:t>Tender issued via Atamis tendering portal</a:t>
            </a:r>
          </a:p>
          <a:p>
            <a:pPr lvl="0"/>
            <a:r>
              <a:rPr lang="en-GB" sz="2000" dirty="0"/>
              <a:t>Staged Evaluation – Maximum Score 100%</a:t>
            </a:r>
          </a:p>
          <a:p>
            <a:r>
              <a:rPr lang="en-GB" sz="2000" u="sng" dirty="0"/>
              <a:t>Standard Selection Questionnaire (SSQ) Pass/Fail </a:t>
            </a:r>
            <a:r>
              <a:rPr lang="en-GB" sz="2000" dirty="0">
                <a:solidFill>
                  <a:srgbClr val="FF0000"/>
                </a:solidFill>
              </a:rPr>
              <a:t>Per product lot</a:t>
            </a:r>
            <a:endParaRPr lang="en-GB" sz="2000" u="sng" dirty="0"/>
          </a:p>
          <a:p>
            <a:pPr lvl="1"/>
            <a:r>
              <a:rPr lang="en-GB" sz="1600" dirty="0"/>
              <a:t>Evaluated in Atamis </a:t>
            </a:r>
          </a:p>
          <a:p>
            <a:pPr lvl="1"/>
            <a:r>
              <a:rPr lang="en-GB" sz="1600" dirty="0"/>
              <a:t>Separate Award Criteria Methodology</a:t>
            </a:r>
          </a:p>
          <a:p>
            <a:pPr lvl="0"/>
            <a:r>
              <a:rPr lang="en-GB" sz="2000" u="sng" dirty="0"/>
              <a:t>Supplier Evaluation (60%)</a:t>
            </a:r>
          </a:p>
          <a:p>
            <a:pPr lvl="1"/>
            <a:r>
              <a:rPr lang="en-GB" sz="1600" dirty="0"/>
              <a:t>Suppliers assessed against Mandated (Pass/Fail)</a:t>
            </a:r>
          </a:p>
          <a:p>
            <a:pPr lvl="1"/>
            <a:r>
              <a:rPr lang="en-GB" sz="1600" dirty="0"/>
              <a:t>Suppliers assessed against Adjudicated (Score 0,1 or 2) and Compliance (Score 0 or 2) specification points (50%)</a:t>
            </a:r>
          </a:p>
          <a:p>
            <a:pPr lvl="1"/>
            <a:r>
              <a:rPr lang="en-GB" sz="1600" dirty="0"/>
              <a:t>Includes Sustainability and Social Value (10%)</a:t>
            </a:r>
          </a:p>
          <a:p>
            <a:pPr lvl="0"/>
            <a:r>
              <a:rPr lang="en-GB" sz="2000" u="sng" dirty="0"/>
              <a:t>Product Evaluation  (40%)</a:t>
            </a:r>
          </a:p>
          <a:p>
            <a:pPr lvl="1"/>
            <a:r>
              <a:rPr lang="en-GB" sz="1600" dirty="0"/>
              <a:t>Commercial schedule assessed (40%)</a:t>
            </a:r>
            <a:endParaRPr lang="en-GB" sz="1600" b="1" dirty="0">
              <a:solidFill>
                <a:srgbClr val="FF0000"/>
              </a:solidFill>
            </a:endParaRPr>
          </a:p>
          <a:p>
            <a:pPr lvl="1"/>
            <a:r>
              <a:rPr lang="en-GB" sz="1600" dirty="0"/>
              <a:t>In Use Risk Appraisal</a:t>
            </a:r>
          </a:p>
          <a:p>
            <a:pPr lvl="1"/>
            <a:r>
              <a:rPr lang="en-GB" sz="1600" dirty="0"/>
              <a:t>Full Quality Assessment</a:t>
            </a:r>
          </a:p>
          <a:p>
            <a:r>
              <a:rPr lang="en-GB" sz="2000" dirty="0"/>
              <a:t>Any suppliers not able to provide the information and documentation to the required standard will be rejected  against Mandated specification points.</a:t>
            </a:r>
          </a:p>
          <a:p>
            <a:r>
              <a:rPr lang="en-GB" sz="2000" dirty="0"/>
              <a:t>Suppliers are quality assessed in line with the relevant standard NHS QA protocols and quality assessment reports are shared with the Trusts</a:t>
            </a:r>
            <a:endParaRPr lang="en-GB" sz="1600" dirty="0"/>
          </a:p>
          <a:p>
            <a:pPr lvl="0"/>
            <a:r>
              <a:rPr lang="en-GB" sz="2000" dirty="0"/>
              <a:t>Two one-week timeslots will be set out for direct contact with supplier QA  </a:t>
            </a:r>
          </a:p>
          <a:p>
            <a:pPr lvl="0"/>
            <a:r>
              <a:rPr lang="en-GB" sz="2000" dirty="0"/>
              <a:t>All the evaluation process will undergo moderation to validate this work</a:t>
            </a:r>
          </a:p>
          <a:p>
            <a:endParaRPr lang="en-GB" sz="1600" dirty="0">
              <a:highlight>
                <a:srgbClr val="FFFF00"/>
              </a:highlight>
            </a:endParaRPr>
          </a:p>
          <a:p>
            <a:pPr lvl="0"/>
            <a:endParaRPr lang="en-GB" sz="1600" dirty="0">
              <a:highlight>
                <a:srgbClr val="FFFF00"/>
              </a:highlight>
            </a:endParaRPr>
          </a:p>
        </p:txBody>
      </p:sp>
    </p:spTree>
    <p:extLst>
      <p:ext uri="{BB962C8B-B14F-4D97-AF65-F5344CB8AC3E}">
        <p14:creationId xmlns:p14="http://schemas.microsoft.com/office/powerpoint/2010/main" val="3199536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C605E-D0F8-4549-B929-128450784C70}"/>
              </a:ext>
            </a:extLst>
          </p:cNvPr>
          <p:cNvSpPr>
            <a:spLocks noGrp="1"/>
          </p:cNvSpPr>
          <p:nvPr>
            <p:ph type="title"/>
          </p:nvPr>
        </p:nvSpPr>
        <p:spPr/>
        <p:txBody>
          <a:bodyPr>
            <a:normAutofit fontScale="90000"/>
          </a:bodyPr>
          <a:lstStyle/>
          <a:p>
            <a:r>
              <a:rPr lang="en-GB" dirty="0">
                <a:solidFill>
                  <a:srgbClr val="0070C0"/>
                </a:solidFill>
              </a:rPr>
              <a:t>Award Criteria Methodology </a:t>
            </a:r>
            <a:br>
              <a:rPr lang="en-GB" dirty="0">
                <a:solidFill>
                  <a:srgbClr val="0070C0"/>
                </a:solidFill>
              </a:rPr>
            </a:br>
            <a:r>
              <a:rPr lang="en-GB" dirty="0">
                <a:solidFill>
                  <a:srgbClr val="0070C0"/>
                </a:solidFill>
              </a:rPr>
              <a:t>(</a:t>
            </a:r>
            <a:r>
              <a:rPr lang="en-GB" b="1" dirty="0">
                <a:solidFill>
                  <a:srgbClr val="0070C0"/>
                </a:solidFill>
              </a:rPr>
              <a:t>Supplier Evaluation</a:t>
            </a:r>
            <a:r>
              <a:rPr lang="en-GB" dirty="0">
                <a:solidFill>
                  <a:srgbClr val="0070C0"/>
                </a:solidFill>
              </a:rPr>
              <a:t>)</a:t>
            </a:r>
          </a:p>
        </p:txBody>
      </p:sp>
      <p:sp>
        <p:nvSpPr>
          <p:cNvPr id="3" name="Content Placeholder 2">
            <a:extLst>
              <a:ext uri="{FF2B5EF4-FFF2-40B4-BE49-F238E27FC236}">
                <a16:creationId xmlns:a16="http://schemas.microsoft.com/office/drawing/2014/main" id="{9397174B-4AA9-5814-B17C-A77B2A08041D}"/>
              </a:ext>
            </a:extLst>
          </p:cNvPr>
          <p:cNvSpPr>
            <a:spLocks noGrp="1"/>
          </p:cNvSpPr>
          <p:nvPr>
            <p:ph idx="1"/>
          </p:nvPr>
        </p:nvSpPr>
        <p:spPr/>
        <p:txBody>
          <a:bodyPr>
            <a:normAutofit/>
          </a:bodyPr>
          <a:lstStyle/>
          <a:p>
            <a:r>
              <a:rPr lang="en-GB" sz="2400" dirty="0"/>
              <a:t>SSQ – Mandated (Pass/Fail)</a:t>
            </a:r>
          </a:p>
          <a:p>
            <a:r>
              <a:rPr lang="en-GB" sz="2400" dirty="0"/>
              <a:t>Technical and Quality – Mandated Specification Points (Pass/Fail)</a:t>
            </a:r>
          </a:p>
          <a:p>
            <a:r>
              <a:rPr lang="en-GB" sz="2400" dirty="0"/>
              <a:t>Social Value – Adjudicated Specification Points 10% </a:t>
            </a:r>
            <a:r>
              <a:rPr lang="en-GB" sz="1800" dirty="0"/>
              <a:t>(</a:t>
            </a:r>
            <a:r>
              <a:rPr lang="en-GB" sz="1800" i="1" dirty="0"/>
              <a:t>must score greater than 5% may be disqualified at the discretion of the authority)</a:t>
            </a:r>
            <a:endParaRPr lang="en-GB" sz="1800" dirty="0"/>
          </a:p>
          <a:p>
            <a:r>
              <a:rPr lang="en-GB" sz="2400" dirty="0"/>
              <a:t>Technical and Quality – Adjudicated / Compliance Specification points 50% (</a:t>
            </a:r>
            <a:r>
              <a:rPr lang="en-GB" sz="1800" i="1" dirty="0"/>
              <a:t>must score greater than 25% may be disqualified  at the discretion of the authority</a:t>
            </a:r>
            <a:r>
              <a:rPr lang="en-GB" sz="2400" dirty="0"/>
              <a:t>)</a:t>
            </a:r>
          </a:p>
          <a:p>
            <a:r>
              <a:rPr lang="en-GB" sz="2400" dirty="0"/>
              <a:t>All suppliers passing each of the above stages will be awarded to the framework. </a:t>
            </a:r>
          </a:p>
          <a:p>
            <a:pPr marL="0" indent="0">
              <a:buNone/>
            </a:pPr>
            <a:endParaRPr lang="en-GB" dirty="0"/>
          </a:p>
        </p:txBody>
      </p:sp>
    </p:spTree>
    <p:extLst>
      <p:ext uri="{BB962C8B-B14F-4D97-AF65-F5344CB8AC3E}">
        <p14:creationId xmlns:p14="http://schemas.microsoft.com/office/powerpoint/2010/main" val="3736454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E3144-3BEA-CA08-0CBE-211E311260FC}"/>
              </a:ext>
            </a:extLst>
          </p:cNvPr>
          <p:cNvSpPr>
            <a:spLocks noGrp="1"/>
          </p:cNvSpPr>
          <p:nvPr>
            <p:ph type="title"/>
          </p:nvPr>
        </p:nvSpPr>
        <p:spPr/>
        <p:txBody>
          <a:bodyPr>
            <a:normAutofit fontScale="90000"/>
          </a:bodyPr>
          <a:lstStyle/>
          <a:p>
            <a:r>
              <a:rPr lang="en-GB" dirty="0">
                <a:solidFill>
                  <a:srgbClr val="0070C0"/>
                </a:solidFill>
              </a:rPr>
              <a:t>Award Criteria Methodology </a:t>
            </a:r>
            <a:br>
              <a:rPr lang="en-GB" dirty="0">
                <a:solidFill>
                  <a:srgbClr val="0070C0"/>
                </a:solidFill>
              </a:rPr>
            </a:br>
            <a:r>
              <a:rPr lang="en-GB" dirty="0">
                <a:solidFill>
                  <a:srgbClr val="0070C0"/>
                </a:solidFill>
              </a:rPr>
              <a:t>(</a:t>
            </a:r>
            <a:r>
              <a:rPr lang="en-GB" b="1" dirty="0">
                <a:solidFill>
                  <a:srgbClr val="0070C0"/>
                </a:solidFill>
              </a:rPr>
              <a:t>Product Evaluation</a:t>
            </a:r>
            <a:r>
              <a:rPr lang="en-GB" dirty="0">
                <a:solidFill>
                  <a:srgbClr val="0070C0"/>
                </a:solidFill>
              </a:rPr>
              <a:t>)</a:t>
            </a:r>
          </a:p>
        </p:txBody>
      </p:sp>
      <p:sp>
        <p:nvSpPr>
          <p:cNvPr id="3" name="Content Placeholder 2">
            <a:extLst>
              <a:ext uri="{FF2B5EF4-FFF2-40B4-BE49-F238E27FC236}">
                <a16:creationId xmlns:a16="http://schemas.microsoft.com/office/drawing/2014/main" id="{30827B02-B50D-B708-E9B4-57CF55993D0D}"/>
              </a:ext>
            </a:extLst>
          </p:cNvPr>
          <p:cNvSpPr>
            <a:spLocks noGrp="1"/>
          </p:cNvSpPr>
          <p:nvPr>
            <p:ph idx="1"/>
          </p:nvPr>
        </p:nvSpPr>
        <p:spPr/>
        <p:txBody>
          <a:bodyPr>
            <a:normAutofit/>
          </a:bodyPr>
          <a:lstStyle/>
          <a:p>
            <a:r>
              <a:rPr lang="en-GB" sz="2400" dirty="0"/>
              <a:t>Commercial Schedule Price Rank Low to High (40%)</a:t>
            </a:r>
          </a:p>
          <a:p>
            <a:r>
              <a:rPr lang="en-GB" sz="2400" dirty="0"/>
              <a:t>In Use Risk Appraisal (Rag rated)</a:t>
            </a:r>
          </a:p>
          <a:p>
            <a:r>
              <a:rPr lang="en-GB" sz="2400" dirty="0"/>
              <a:t>Lowest cost / Low risk goes through for </a:t>
            </a:r>
          </a:p>
          <a:p>
            <a:r>
              <a:rPr lang="en-GB" sz="2400" dirty="0"/>
              <a:t>Quality Assessment.</a:t>
            </a:r>
          </a:p>
          <a:p>
            <a:r>
              <a:rPr lang="en-GB" sz="2400" dirty="0"/>
              <a:t>Direct award per product </a:t>
            </a:r>
            <a:r>
              <a:rPr lang="en-GB" sz="2400" dirty="0">
                <a:solidFill>
                  <a:srgbClr val="FF0000"/>
                </a:solidFill>
              </a:rPr>
              <a:t>lot</a:t>
            </a:r>
            <a:r>
              <a:rPr lang="en-GB" sz="2400" dirty="0"/>
              <a:t> passing all stages will be awarded to the framework. </a:t>
            </a:r>
          </a:p>
          <a:p>
            <a:r>
              <a:rPr lang="en-GB" sz="2400" dirty="0"/>
              <a:t>Final Scores from the supplier evaluation and product </a:t>
            </a:r>
            <a:r>
              <a:rPr lang="en-GB" sz="2400" dirty="0">
                <a:solidFill>
                  <a:srgbClr val="FF0000"/>
                </a:solidFill>
              </a:rPr>
              <a:t>lot</a:t>
            </a:r>
            <a:r>
              <a:rPr lang="en-GB" sz="2400" dirty="0"/>
              <a:t> evaluation will be added together to give a final score out of 100% </a:t>
            </a:r>
            <a:r>
              <a:rPr lang="en-GB" sz="2400" dirty="0">
                <a:solidFill>
                  <a:srgbClr val="FF0000"/>
                </a:solidFill>
              </a:rPr>
              <a:t>per product lot</a:t>
            </a:r>
          </a:p>
        </p:txBody>
      </p:sp>
    </p:spTree>
    <p:extLst>
      <p:ext uri="{BB962C8B-B14F-4D97-AF65-F5344CB8AC3E}">
        <p14:creationId xmlns:p14="http://schemas.microsoft.com/office/powerpoint/2010/main" val="157045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2D891-1589-D2D4-206B-2093ED8A9F1E}"/>
              </a:ext>
            </a:extLst>
          </p:cNvPr>
          <p:cNvSpPr>
            <a:spLocks noGrp="1"/>
          </p:cNvSpPr>
          <p:nvPr>
            <p:ph type="title"/>
          </p:nvPr>
        </p:nvSpPr>
        <p:spPr>
          <a:xfrm>
            <a:off x="457200" y="274638"/>
            <a:ext cx="8219256" cy="562074"/>
          </a:xfrm>
        </p:spPr>
        <p:txBody>
          <a:bodyPr>
            <a:normAutofit fontScale="90000"/>
          </a:bodyPr>
          <a:lstStyle/>
          <a:p>
            <a:r>
              <a:rPr lang="en-GB" sz="4400" dirty="0">
                <a:solidFill>
                  <a:srgbClr val="0070C0"/>
                </a:solidFill>
                <a:effectLst/>
                <a:ea typeface="Times New Roman" panose="02020603050405020304" pitchFamily="18" charset="0"/>
                <a:cs typeface="Times New Roman" panose="02020603050405020304" pitchFamily="18" charset="0"/>
              </a:rPr>
              <a:t>Sustainability &amp; Social Value</a:t>
            </a:r>
            <a:br>
              <a:rPr lang="en-GB" sz="4400" dirty="0">
                <a:effectLst/>
                <a:ea typeface="Times New Roman" panose="02020603050405020304" pitchFamily="18" charset="0"/>
                <a:cs typeface="Times New Roman" panose="02020603050405020304" pitchFamily="18" charset="0"/>
              </a:rPr>
            </a:br>
            <a:endParaRPr lang="en-GB" dirty="0"/>
          </a:p>
        </p:txBody>
      </p:sp>
      <p:pic>
        <p:nvPicPr>
          <p:cNvPr id="5" name="Picture 4">
            <a:extLst>
              <a:ext uri="{FF2B5EF4-FFF2-40B4-BE49-F238E27FC236}">
                <a16:creationId xmlns:a16="http://schemas.microsoft.com/office/drawing/2014/main" id="{B483BEBE-0954-E3A3-CB2F-A2098D3AC9DB}"/>
              </a:ext>
            </a:extLst>
          </p:cNvPr>
          <p:cNvPicPr>
            <a:picLocks noChangeAspect="1"/>
          </p:cNvPicPr>
          <p:nvPr/>
        </p:nvPicPr>
        <p:blipFill>
          <a:blip r:embed="rId3"/>
          <a:stretch>
            <a:fillRect/>
          </a:stretch>
        </p:blipFill>
        <p:spPr>
          <a:xfrm>
            <a:off x="107505" y="4509120"/>
            <a:ext cx="5184576" cy="2348880"/>
          </a:xfrm>
          <a:prstGeom prst="rect">
            <a:avLst/>
          </a:prstGeom>
        </p:spPr>
      </p:pic>
      <p:sp>
        <p:nvSpPr>
          <p:cNvPr id="7" name="TextBox 6">
            <a:extLst>
              <a:ext uri="{FF2B5EF4-FFF2-40B4-BE49-F238E27FC236}">
                <a16:creationId xmlns:a16="http://schemas.microsoft.com/office/drawing/2014/main" id="{CE772C74-25CC-2CF3-2868-81604B348049}"/>
              </a:ext>
            </a:extLst>
          </p:cNvPr>
          <p:cNvSpPr txBox="1"/>
          <p:nvPr/>
        </p:nvSpPr>
        <p:spPr>
          <a:xfrm>
            <a:off x="282352" y="1196752"/>
            <a:ext cx="8538120" cy="3139321"/>
          </a:xfrm>
          <a:prstGeom prst="rect">
            <a:avLst/>
          </a:prstGeom>
          <a:noFill/>
        </p:spPr>
        <p:txBody>
          <a:bodyPr wrap="square" rtlCol="0">
            <a:spAutoFit/>
          </a:bodyPr>
          <a:lstStyle/>
          <a:p>
            <a:pPr marL="285750" indent="-285750">
              <a:buFont typeface="Arial" panose="020B0604020202020204" pitchFamily="34" charset="0"/>
              <a:buChar char="•"/>
            </a:pPr>
            <a:r>
              <a:rPr lang="en-GB" dirty="0"/>
              <a:t>Decision still to be made if sustainability / social value questions will be part of component 2 of the specification or listed in Atamis</a:t>
            </a:r>
          </a:p>
          <a:p>
            <a:pPr marL="285750" indent="-285750">
              <a:buFont typeface="Arial" panose="020B0604020202020204" pitchFamily="34" charset="0"/>
              <a:buChar char="•"/>
            </a:pPr>
            <a:r>
              <a:rPr lang="en-GB" dirty="0"/>
              <a:t>Questions detail how response should be evidenced (max 1000 words)</a:t>
            </a:r>
          </a:p>
          <a:p>
            <a:pPr marL="285750" indent="-285750">
              <a:buFont typeface="Arial" panose="020B0604020202020204" pitchFamily="34" charset="0"/>
              <a:buChar char="•"/>
            </a:pPr>
            <a:r>
              <a:rPr lang="en-GB" dirty="0"/>
              <a:t>Sustainability / social value model to represent 10% of the overall score. </a:t>
            </a:r>
          </a:p>
          <a:p>
            <a:pPr marL="742950" lvl="1" indent="-285750">
              <a:buFont typeface="Arial" panose="020B0604020202020204" pitchFamily="34" charset="0"/>
              <a:buChar char="•"/>
            </a:pPr>
            <a:r>
              <a:rPr lang="en-GB" b="1" dirty="0"/>
              <a:t>Theme</a:t>
            </a:r>
            <a:r>
              <a:rPr lang="en-GB" dirty="0"/>
              <a:t> - Fighting climate change</a:t>
            </a:r>
          </a:p>
          <a:p>
            <a:pPr marL="742950" lvl="1" indent="-285750">
              <a:buFont typeface="Arial" panose="020B0604020202020204" pitchFamily="34" charset="0"/>
              <a:buChar char="•"/>
            </a:pPr>
            <a:r>
              <a:rPr lang="en-GB" b="1" dirty="0"/>
              <a:t>Policy Outcome </a:t>
            </a:r>
            <a:r>
              <a:rPr lang="en-GB" dirty="0"/>
              <a:t>– Effective Stewardship of the Environment</a:t>
            </a:r>
          </a:p>
          <a:p>
            <a:pPr marL="742950" lvl="1" indent="-285750">
              <a:buFont typeface="Arial" panose="020B0604020202020204" pitchFamily="34" charset="0"/>
              <a:buChar char="•"/>
            </a:pPr>
            <a:r>
              <a:rPr lang="en-GB" b="1" dirty="0"/>
              <a:t>Detail </a:t>
            </a:r>
            <a:r>
              <a:rPr lang="en-GB" dirty="0"/>
              <a:t>– reducing carbon emissions in the supply chain</a:t>
            </a:r>
          </a:p>
          <a:p>
            <a:pPr marL="742950" lvl="1" indent="-285750">
              <a:buFont typeface="Arial" panose="020B0604020202020204" pitchFamily="34" charset="0"/>
              <a:buChar char="•"/>
            </a:pPr>
            <a:r>
              <a:rPr lang="en-GB" b="1" dirty="0">
                <a:solidFill>
                  <a:schemeClr val="tx2"/>
                </a:solidFill>
              </a:rPr>
              <a:t>Theme</a:t>
            </a:r>
            <a:r>
              <a:rPr lang="en-GB" dirty="0"/>
              <a:t> -  Tackling economic inequality (Workforce)</a:t>
            </a:r>
          </a:p>
          <a:p>
            <a:pPr marL="742950" lvl="1" indent="-285750">
              <a:buFont typeface="Arial" panose="020B0604020202020204" pitchFamily="34" charset="0"/>
              <a:buChar char="•"/>
            </a:pPr>
            <a:r>
              <a:rPr lang="en-GB" b="1" dirty="0">
                <a:solidFill>
                  <a:schemeClr val="tx2"/>
                </a:solidFill>
              </a:rPr>
              <a:t>Policy Outcome </a:t>
            </a:r>
            <a:r>
              <a:rPr lang="en-GB" dirty="0"/>
              <a:t>- Create new businesses, new jobs, and new skills </a:t>
            </a:r>
          </a:p>
          <a:p>
            <a:pPr marL="742950" lvl="1" indent="-285750">
              <a:buFont typeface="Arial" panose="020B0604020202020204" pitchFamily="34" charset="0"/>
              <a:buChar char="•"/>
            </a:pPr>
            <a:r>
              <a:rPr lang="en-GB" b="1" dirty="0">
                <a:solidFill>
                  <a:schemeClr val="tx2"/>
                </a:solidFill>
              </a:rPr>
              <a:t>Detail</a:t>
            </a:r>
            <a:r>
              <a:rPr lang="en-GB" dirty="0"/>
              <a:t> – training opportunities, educational attainment, training schemes and addressing skill gaps</a:t>
            </a:r>
          </a:p>
        </p:txBody>
      </p:sp>
      <p:sp>
        <p:nvSpPr>
          <p:cNvPr id="8" name="TextBox 7">
            <a:extLst>
              <a:ext uri="{FF2B5EF4-FFF2-40B4-BE49-F238E27FC236}">
                <a16:creationId xmlns:a16="http://schemas.microsoft.com/office/drawing/2014/main" id="{C5658D91-C358-8698-1F10-E8E71899D253}"/>
              </a:ext>
            </a:extLst>
          </p:cNvPr>
          <p:cNvSpPr txBox="1"/>
          <p:nvPr/>
        </p:nvSpPr>
        <p:spPr>
          <a:xfrm>
            <a:off x="6159355" y="4365104"/>
            <a:ext cx="2880320" cy="1754326"/>
          </a:xfrm>
          <a:prstGeom prst="rect">
            <a:avLst/>
          </a:prstGeom>
          <a:noFill/>
        </p:spPr>
        <p:txBody>
          <a:bodyPr wrap="square" rtlCol="0">
            <a:spAutoFit/>
          </a:bodyPr>
          <a:lstStyle/>
          <a:p>
            <a:pPr marL="285750" indent="-285750">
              <a:buFont typeface="Arial" panose="020B0604020202020204" pitchFamily="34" charset="0"/>
              <a:buChar char="•"/>
            </a:pPr>
            <a:r>
              <a:rPr lang="en-GB" dirty="0"/>
              <a:t>Date: 16</a:t>
            </a:r>
            <a:r>
              <a:rPr lang="en-GB" baseline="30000" dirty="0"/>
              <a:t>th</a:t>
            </a:r>
            <a:r>
              <a:rPr lang="en-GB" dirty="0"/>
              <a:t> January 2025</a:t>
            </a:r>
          </a:p>
          <a:p>
            <a:pPr marL="285750" indent="-285750">
              <a:buFont typeface="Arial" panose="020B0604020202020204" pitchFamily="34" charset="0"/>
              <a:buChar char="•"/>
            </a:pPr>
            <a:r>
              <a:rPr lang="en-GB" dirty="0"/>
              <a:t>Time: 10:00am-11:00am</a:t>
            </a:r>
          </a:p>
          <a:p>
            <a:pPr marL="285750" indent="-285750">
              <a:buFont typeface="Arial" panose="020B0604020202020204" pitchFamily="34" charset="0"/>
              <a:buChar char="•"/>
            </a:pPr>
            <a:r>
              <a:rPr lang="en-GB" dirty="0"/>
              <a:t>Location: MS Teams</a:t>
            </a:r>
          </a:p>
          <a:p>
            <a:r>
              <a:rPr lang="en-GB" dirty="0">
                <a:hlinkClick r:id="rId4"/>
              </a:rPr>
              <a:t>https://lnkd.in/ev3eHCwb</a:t>
            </a:r>
            <a:endParaRPr lang="en-GB" dirty="0"/>
          </a:p>
          <a:p>
            <a:endParaRPr lang="en-GB" dirty="0"/>
          </a:p>
          <a:p>
            <a:endParaRPr lang="en-GB" dirty="0"/>
          </a:p>
        </p:txBody>
      </p:sp>
    </p:spTree>
    <p:extLst>
      <p:ext uri="{BB962C8B-B14F-4D97-AF65-F5344CB8AC3E}">
        <p14:creationId xmlns:p14="http://schemas.microsoft.com/office/powerpoint/2010/main" val="22678228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3331</TotalTime>
  <Words>1641</Words>
  <Application>Microsoft Office PowerPoint</Application>
  <PresentationFormat>On-screen Show (4:3)</PresentationFormat>
  <Paragraphs>182</Paragraphs>
  <Slides>17</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Wingdings</vt:lpstr>
      <vt:lpstr>Office Theme</vt:lpstr>
      <vt:lpstr> Unlicensed Imported Medicines Service &amp; Products Tender 2024 Supplier Engagement Meeting </vt:lpstr>
      <vt:lpstr>Agenda</vt:lpstr>
      <vt:lpstr>Procurement Act 2023 </vt:lpstr>
      <vt:lpstr>Tender Intensions/Outline</vt:lpstr>
      <vt:lpstr>Tender Intensions/Outline (Cont.)</vt:lpstr>
      <vt:lpstr>Tender Process</vt:lpstr>
      <vt:lpstr>Award Criteria Methodology  (Supplier Evaluation)</vt:lpstr>
      <vt:lpstr>Award Criteria Methodology  (Product Evaluation)</vt:lpstr>
      <vt:lpstr>Sustainability &amp; Social Value </vt:lpstr>
      <vt:lpstr>Activity Based Income (ABI)</vt:lpstr>
      <vt:lpstr>Implementation / Contract Management</vt:lpstr>
      <vt:lpstr>Implementation / Contract Management Cont.</vt:lpstr>
      <vt:lpstr>Trust co-operation</vt:lpstr>
      <vt:lpstr>Atamis</vt:lpstr>
      <vt:lpstr>Timescales (Subject to Change) </vt:lpstr>
      <vt:lpstr>Feedback on current Tenders</vt:lpstr>
      <vt:lpstr>Questions/Discussion/AOB</vt:lpstr>
    </vt:vector>
  </TitlesOfParts>
  <Company>Leeds Teaching Hospitals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Aseptically Compounded Specials Tender 2022 Clinical/Stakeholders Project Group Meeting</dc:title>
  <dc:creator>Paul Mark Turton</dc:creator>
  <cp:lastModifiedBy>CLARKE, Lisa-Jane (LEEDS TEACHING HOSPITALS NHS TRUST)</cp:lastModifiedBy>
  <cp:revision>149</cp:revision>
  <dcterms:created xsi:type="dcterms:W3CDTF">2022-05-24T07:03:48Z</dcterms:created>
  <dcterms:modified xsi:type="dcterms:W3CDTF">2025-02-09T10:05:25Z</dcterms:modified>
</cp:coreProperties>
</file>