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A6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4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6811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6155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683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9026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112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5677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9305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61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833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682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6350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F89A0-3C77-4B13-BD4E-F44E378693FA}" type="datetimeFigureOut">
              <a:rPr lang="en-GB" smtClean="0"/>
              <a:t>19/05/2017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676EC-8448-4E80-B5A7-532B0E35673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2826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3" name="Straight Arrow Connector 112"/>
          <p:cNvCxnSpPr>
            <a:endCxn id="107" idx="0"/>
          </p:cNvCxnSpPr>
          <p:nvPr/>
        </p:nvCxnSpPr>
        <p:spPr>
          <a:xfrm>
            <a:off x="6442455" y="3160253"/>
            <a:ext cx="0" cy="106740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/>
          <p:cNvCxnSpPr/>
          <p:nvPr/>
        </p:nvCxnSpPr>
        <p:spPr>
          <a:xfrm flipH="1">
            <a:off x="5553339" y="3197252"/>
            <a:ext cx="5036" cy="996993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>
            <a:stCxn id="71" idx="1"/>
            <a:endCxn id="138" idx="3"/>
          </p:cNvCxnSpPr>
          <p:nvPr/>
        </p:nvCxnSpPr>
        <p:spPr>
          <a:xfrm flipH="1">
            <a:off x="6950376" y="1997940"/>
            <a:ext cx="1890752" cy="4623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/>
          <p:cNvCxnSpPr>
            <a:stCxn id="132" idx="2"/>
            <a:endCxn id="104" idx="0"/>
          </p:cNvCxnSpPr>
          <p:nvPr/>
        </p:nvCxnSpPr>
        <p:spPr>
          <a:xfrm>
            <a:off x="2316167" y="3291561"/>
            <a:ext cx="673127" cy="419133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>
            <a:stCxn id="99" idx="1"/>
            <a:endCxn id="102" idx="3"/>
          </p:cNvCxnSpPr>
          <p:nvPr/>
        </p:nvCxnSpPr>
        <p:spPr>
          <a:xfrm flipH="1" flipV="1">
            <a:off x="7174929" y="3304504"/>
            <a:ext cx="1058168" cy="8919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Arrow Connector 151"/>
          <p:cNvCxnSpPr/>
          <p:nvPr/>
        </p:nvCxnSpPr>
        <p:spPr>
          <a:xfrm flipH="1">
            <a:off x="9051140" y="1198873"/>
            <a:ext cx="7931" cy="658195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cxnSpLocks/>
            <a:stCxn id="4" idx="3"/>
            <a:endCxn id="29" idx="1"/>
          </p:cNvCxnSpPr>
          <p:nvPr/>
        </p:nvCxnSpPr>
        <p:spPr>
          <a:xfrm flipV="1">
            <a:off x="7051865" y="833036"/>
            <a:ext cx="1304229" cy="10487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4698329" y="577235"/>
            <a:ext cx="2353536" cy="5325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</a:rPr>
              <a:t>Inspection in line with LAP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3152" y="6469328"/>
            <a:ext cx="75869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KEY       TC = Thurrock Council     LAP = Load Acceptance Procedure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121241" y="5841818"/>
            <a:ext cx="2353583" cy="58477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chemeClr val="tx1"/>
                </a:solidFill>
              </a:rPr>
              <a:t>Process in line with Facility Procedure </a:t>
            </a:r>
          </a:p>
        </p:txBody>
      </p:sp>
      <p:cxnSp>
        <p:nvCxnSpPr>
          <p:cNvPr id="19" name="Straight Arrow Connector 18"/>
          <p:cNvCxnSpPr>
            <a:endCxn id="35" idx="0"/>
          </p:cNvCxnSpPr>
          <p:nvPr/>
        </p:nvCxnSpPr>
        <p:spPr>
          <a:xfrm flipH="1">
            <a:off x="10301260" y="1136710"/>
            <a:ext cx="1213" cy="774221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cxnSpLocks/>
            <a:stCxn id="25" idx="3"/>
            <a:endCxn id="4" idx="1"/>
          </p:cNvCxnSpPr>
          <p:nvPr/>
        </p:nvCxnSpPr>
        <p:spPr>
          <a:xfrm flipV="1">
            <a:off x="2744151" y="843523"/>
            <a:ext cx="1954178" cy="2764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650997" y="540766"/>
            <a:ext cx="2093154" cy="6607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tx1"/>
                </a:solidFill>
              </a:rPr>
              <a:t>Delivery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356094" y="493839"/>
            <a:ext cx="2727945" cy="6783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b="1" dirty="0">
              <a:solidFill>
                <a:schemeClr val="tx1"/>
              </a:solidFill>
            </a:endParaRPr>
          </a:p>
          <a:p>
            <a:pPr algn="ctr"/>
            <a:r>
              <a:rPr lang="en-GB" sz="1600" b="1" dirty="0">
                <a:solidFill>
                  <a:schemeClr val="tx1"/>
                </a:solidFill>
              </a:rPr>
              <a:t>Is the load contaminated with Prohibited Material?</a:t>
            </a:r>
          </a:p>
          <a:p>
            <a:pPr algn="ctr"/>
            <a:endParaRPr lang="en-GB" sz="1600" b="1" dirty="0">
              <a:solidFill>
                <a:schemeClr val="tx1"/>
              </a:solidFill>
            </a:endParaRPr>
          </a:p>
        </p:txBody>
      </p:sp>
      <p:cxnSp>
        <p:nvCxnSpPr>
          <p:cNvPr id="34" name="Straight Arrow Connector 33"/>
          <p:cNvCxnSpPr>
            <a:stCxn id="35" idx="2"/>
            <a:endCxn id="11" idx="0"/>
          </p:cNvCxnSpPr>
          <p:nvPr/>
        </p:nvCxnSpPr>
        <p:spPr>
          <a:xfrm flipH="1">
            <a:off x="10298033" y="2157152"/>
            <a:ext cx="3227" cy="3684666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0105997" y="1910931"/>
            <a:ext cx="390525" cy="24622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NO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8841128" y="1874829"/>
            <a:ext cx="455550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YES</a:t>
            </a:r>
          </a:p>
        </p:txBody>
      </p:sp>
      <p:sp>
        <p:nvSpPr>
          <p:cNvPr id="102" name="Rectangle 101"/>
          <p:cNvSpPr/>
          <p:nvPr/>
        </p:nvSpPr>
        <p:spPr>
          <a:xfrm>
            <a:off x="4885248" y="2828242"/>
            <a:ext cx="2289681" cy="95252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Inform TC</a:t>
            </a:r>
          </a:p>
          <a:p>
            <a:pPr algn="ctr"/>
            <a:r>
              <a:rPr lang="en-GB" sz="1200" b="1" dirty="0">
                <a:solidFill>
                  <a:schemeClr val="tx1"/>
                </a:solidFill>
              </a:rPr>
              <a:t>Prohibited Material isolated for inspection by TC.</a:t>
            </a:r>
          </a:p>
          <a:p>
            <a:pPr algn="ctr"/>
            <a:r>
              <a:rPr lang="en-GB" sz="1200" b="1" dirty="0">
                <a:solidFill>
                  <a:schemeClr val="tx1"/>
                </a:solidFill>
              </a:rPr>
              <a:t>Visual Inspection by TC ?</a:t>
            </a:r>
          </a:p>
        </p:txBody>
      </p:sp>
      <p:sp>
        <p:nvSpPr>
          <p:cNvPr id="104" name="Rectangle 103"/>
          <p:cNvSpPr/>
          <p:nvPr/>
        </p:nvSpPr>
        <p:spPr>
          <a:xfrm>
            <a:off x="2040099" y="3710694"/>
            <a:ext cx="1898389" cy="11638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TC agrees Prohibited Materials cannot be removed from Load  and entire load needs to be sent for alternative disposal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6214680" y="4227657"/>
            <a:ext cx="455550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YES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5354960" y="4201010"/>
            <a:ext cx="390525" cy="246221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b="1" dirty="0"/>
              <a:t>NO</a:t>
            </a:r>
          </a:p>
        </p:txBody>
      </p:sp>
      <p:cxnSp>
        <p:nvCxnSpPr>
          <p:cNvPr id="112" name="Straight Arrow Connector 111"/>
          <p:cNvCxnSpPr>
            <a:stCxn id="138" idx="1"/>
            <a:endCxn id="80" idx="3"/>
          </p:cNvCxnSpPr>
          <p:nvPr/>
        </p:nvCxnSpPr>
        <p:spPr>
          <a:xfrm flipH="1" flipV="1">
            <a:off x="2712978" y="1996797"/>
            <a:ext cx="2118527" cy="5766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>
            <a:stCxn id="107" idx="2"/>
            <a:endCxn id="149" idx="0"/>
          </p:cNvCxnSpPr>
          <p:nvPr/>
        </p:nvCxnSpPr>
        <p:spPr>
          <a:xfrm>
            <a:off x="6442455" y="4473878"/>
            <a:ext cx="2246" cy="105087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>
            <a:stCxn id="108" idx="2"/>
            <a:endCxn id="169" idx="3"/>
          </p:cNvCxnSpPr>
          <p:nvPr/>
        </p:nvCxnSpPr>
        <p:spPr>
          <a:xfrm flipH="1">
            <a:off x="2376995" y="4447231"/>
            <a:ext cx="3173228" cy="1420077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>
            <a:stCxn id="166" idx="2"/>
          </p:cNvCxnSpPr>
          <p:nvPr/>
        </p:nvCxnSpPr>
        <p:spPr>
          <a:xfrm>
            <a:off x="1257998" y="3285605"/>
            <a:ext cx="29760" cy="2291787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2090848" y="3045340"/>
            <a:ext cx="450638" cy="24622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b="1" dirty="0"/>
              <a:t>YES</a:t>
            </a:r>
          </a:p>
        </p:txBody>
      </p:sp>
      <p:cxnSp>
        <p:nvCxnSpPr>
          <p:cNvPr id="141" name="Straight Arrow Connector 140"/>
          <p:cNvCxnSpPr>
            <a:stCxn id="71" idx="2"/>
          </p:cNvCxnSpPr>
          <p:nvPr/>
        </p:nvCxnSpPr>
        <p:spPr>
          <a:xfrm>
            <a:off x="9068903" y="2121050"/>
            <a:ext cx="1" cy="415076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endCxn id="132" idx="0"/>
          </p:cNvCxnSpPr>
          <p:nvPr/>
        </p:nvCxnSpPr>
        <p:spPr>
          <a:xfrm>
            <a:off x="2316167" y="2245606"/>
            <a:ext cx="0" cy="799734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756851" y="79925"/>
            <a:ext cx="4671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Residual Waste Load Acceptance Procedure</a:t>
            </a:r>
          </a:p>
        </p:txBody>
      </p:sp>
      <p:sp>
        <p:nvSpPr>
          <p:cNvPr id="99" name="Rectangle 98"/>
          <p:cNvSpPr/>
          <p:nvPr/>
        </p:nvSpPr>
        <p:spPr>
          <a:xfrm>
            <a:off x="8233097" y="2415507"/>
            <a:ext cx="1758525" cy="17958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Contractor considers that Prohibited Material </a:t>
            </a:r>
            <a:r>
              <a:rPr lang="en-GB" sz="1200" b="1" u="sng" dirty="0">
                <a:solidFill>
                  <a:schemeClr val="tx1"/>
                </a:solidFill>
              </a:rPr>
              <a:t>can </a:t>
            </a:r>
            <a:r>
              <a:rPr lang="en-GB" sz="1200" b="1" dirty="0">
                <a:solidFill>
                  <a:schemeClr val="tx1"/>
                </a:solidFill>
              </a:rPr>
              <a:t>be easily removed to enable remainder of load to be processed and TC informed of action and prohibited material isolated for alternative disposal.</a:t>
            </a:r>
          </a:p>
        </p:txBody>
      </p:sp>
      <p:cxnSp>
        <p:nvCxnSpPr>
          <p:cNvPr id="114" name="Straight Arrow Connector 113"/>
          <p:cNvCxnSpPr>
            <a:stCxn id="99" idx="2"/>
            <a:endCxn id="11" idx="0"/>
          </p:cNvCxnSpPr>
          <p:nvPr/>
        </p:nvCxnSpPr>
        <p:spPr>
          <a:xfrm>
            <a:off x="9112360" y="4211338"/>
            <a:ext cx="1185673" cy="1630480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Rectangle 137"/>
          <p:cNvSpPr/>
          <p:nvPr/>
        </p:nvSpPr>
        <p:spPr>
          <a:xfrm>
            <a:off x="4831505" y="1403126"/>
            <a:ext cx="2118871" cy="11988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Contractor considers that Prohibited Material </a:t>
            </a:r>
            <a:r>
              <a:rPr lang="en-GB" sz="1200" b="1" u="sng" dirty="0">
                <a:solidFill>
                  <a:schemeClr val="tx1"/>
                </a:solidFill>
              </a:rPr>
              <a:t>cannot</a:t>
            </a:r>
            <a:r>
              <a:rPr lang="en-GB" sz="1200" b="1" dirty="0">
                <a:solidFill>
                  <a:schemeClr val="tx1"/>
                </a:solidFill>
              </a:rPr>
              <a:t> be easily removed and rejects entire load. TC informed of action and load isolated for alternative disposal.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5725304" y="5524748"/>
            <a:ext cx="1438793" cy="6986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TC agrees presence of Prohibited Material</a:t>
            </a:r>
          </a:p>
        </p:txBody>
      </p:sp>
      <p:cxnSp>
        <p:nvCxnSpPr>
          <p:cNvPr id="150" name="Straight Arrow Connector 149"/>
          <p:cNvCxnSpPr>
            <a:stCxn id="149" idx="1"/>
            <a:endCxn id="169" idx="3"/>
          </p:cNvCxnSpPr>
          <p:nvPr/>
        </p:nvCxnSpPr>
        <p:spPr>
          <a:xfrm flipH="1" flipV="1">
            <a:off x="2376995" y="5867308"/>
            <a:ext cx="3348309" cy="6767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TextBox 165"/>
          <p:cNvSpPr txBox="1"/>
          <p:nvPr/>
        </p:nvSpPr>
        <p:spPr>
          <a:xfrm>
            <a:off x="1016515" y="3034902"/>
            <a:ext cx="482966" cy="250703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000"/>
            </a:lvl1pPr>
          </a:lstStyle>
          <a:p>
            <a:r>
              <a:rPr lang="en-GB" b="1" dirty="0"/>
              <a:t>NO</a:t>
            </a:r>
          </a:p>
        </p:txBody>
      </p:sp>
      <p:sp>
        <p:nvSpPr>
          <p:cNvPr id="169" name="Rectangle 168"/>
          <p:cNvSpPr/>
          <p:nvPr/>
        </p:nvSpPr>
        <p:spPr>
          <a:xfrm>
            <a:off x="163096" y="5567226"/>
            <a:ext cx="2213899" cy="600164"/>
          </a:xfrm>
          <a:prstGeom prst="rect">
            <a:avLst/>
          </a:prstGeom>
          <a:solidFill>
            <a:srgbClr val="F8A6A8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100" b="1" dirty="0">
                <a:solidFill>
                  <a:schemeClr val="tx1"/>
                </a:solidFill>
              </a:rPr>
              <a:t>Prohibited Load </a:t>
            </a:r>
          </a:p>
          <a:p>
            <a:pPr algn="ctr"/>
            <a:r>
              <a:rPr lang="en-GB" sz="1100" b="1" dirty="0">
                <a:solidFill>
                  <a:schemeClr val="tx1"/>
                </a:solidFill>
              </a:rPr>
              <a:t>sent to authorised disposal site</a:t>
            </a:r>
          </a:p>
          <a:p>
            <a:pPr algn="ctr"/>
            <a:r>
              <a:rPr lang="en-GB" sz="1100" b="1" dirty="0">
                <a:solidFill>
                  <a:schemeClr val="tx1"/>
                </a:solidFill>
              </a:rPr>
              <a:t>  </a:t>
            </a:r>
          </a:p>
        </p:txBody>
      </p:sp>
      <p:cxnSp>
        <p:nvCxnSpPr>
          <p:cNvPr id="170" name="Straight Arrow Connector 169"/>
          <p:cNvCxnSpPr/>
          <p:nvPr/>
        </p:nvCxnSpPr>
        <p:spPr>
          <a:xfrm>
            <a:off x="1257998" y="2245606"/>
            <a:ext cx="0" cy="814247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Rectangle 79"/>
          <p:cNvSpPr/>
          <p:nvPr/>
        </p:nvSpPr>
        <p:spPr>
          <a:xfrm>
            <a:off x="814588" y="1719447"/>
            <a:ext cx="1898390" cy="5546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>
                <a:solidFill>
                  <a:schemeClr val="tx1"/>
                </a:solidFill>
              </a:rPr>
              <a:t>Visual Inspection by TC ?</a:t>
            </a:r>
          </a:p>
        </p:txBody>
      </p:sp>
      <p:cxnSp>
        <p:nvCxnSpPr>
          <p:cNvPr id="45" name="Straight Arrow Connector 44"/>
          <p:cNvCxnSpPr>
            <a:stCxn id="104" idx="2"/>
            <a:endCxn id="169" idx="0"/>
          </p:cNvCxnSpPr>
          <p:nvPr/>
        </p:nvCxnSpPr>
        <p:spPr>
          <a:xfrm flipH="1">
            <a:off x="1270046" y="4874568"/>
            <a:ext cx="1719248" cy="692658"/>
          </a:xfrm>
          <a:prstGeom prst="straightConnector1">
            <a:avLst/>
          </a:prstGeom>
          <a:ln w="25400" cap="flat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3713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149</Words>
  <Application>Microsoft Office PowerPoint</Application>
  <PresentationFormat>Custom</PresentationFormat>
  <Paragraphs>24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Phillip Russell</dc:creator>
  <cp:lastModifiedBy>Harmer, John</cp:lastModifiedBy>
  <cp:revision>44</cp:revision>
  <dcterms:created xsi:type="dcterms:W3CDTF">2016-11-14T11:36:21Z</dcterms:created>
  <dcterms:modified xsi:type="dcterms:W3CDTF">2017-05-19T07:30:37Z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hecked by">
    <vt:lpwstr>32123</vt:lpwstr>
  </property>
  <property fmtid="{D5CDD505-2E9C-101B-9397-08002B2CF9AE}" pid="3" name="Objective-Id">
    <vt:lpwstr>A3073506</vt:lpwstr>
  </property>
  <property fmtid="{D5CDD505-2E9C-101B-9397-08002B2CF9AE}" pid="4" name="Objective-Title">
    <vt:lpwstr>Residual Waste LAP 170517</vt:lpwstr>
  </property>
  <property fmtid="{D5CDD505-2E9C-101B-9397-08002B2CF9AE}" pid="5" name="Objective-Comment">
    <vt:lpwstr/>
  </property>
  <property fmtid="{D5CDD505-2E9C-101B-9397-08002B2CF9AE}" pid="6" name="Objective-CreationStamp">
    <vt:filetime>2017-05-18T15:45:17Z</vt:filetime>
  </property>
  <property fmtid="{D5CDD505-2E9C-101B-9397-08002B2CF9AE}" pid="7" name="Objective-IsApproved">
    <vt:bool>false</vt:bool>
  </property>
  <property fmtid="{D5CDD505-2E9C-101B-9397-08002B2CF9AE}" pid="8" name="Objective-IsPublished">
    <vt:bool>true</vt:bool>
  </property>
  <property fmtid="{D5CDD505-2E9C-101B-9397-08002B2CF9AE}" pid="9" name="Objective-DatePublished">
    <vt:filetime>2017-05-18T15:45:17Z</vt:filetime>
  </property>
  <property fmtid="{D5CDD505-2E9C-101B-9397-08002B2CF9AE}" pid="10" name="Objective-ModificationStamp">
    <vt:filetime>2017-05-18T15:45:21Z</vt:filetime>
  </property>
  <property fmtid="{D5CDD505-2E9C-101B-9397-08002B2CF9AE}" pid="11" name="Objective-Owner">
    <vt:lpwstr>Harmer, John</vt:lpwstr>
  </property>
  <property fmtid="{D5CDD505-2E9C-101B-9397-08002B2CF9AE}" pid="12" name="Objective-Path">
    <vt:lpwstr>Thurrock Global Folder:Thurrock Corporate File Plan:Procurement:Tendering:Tenders:Procurement Tenders:Procurement Tenders 2017:PS/2017/506 HHWRC Haulage Treatment and Associated Services:Lot 3 - Residual Waste:</vt:lpwstr>
  </property>
  <property fmtid="{D5CDD505-2E9C-101B-9397-08002B2CF9AE}" pid="13" name="Objective-Parent">
    <vt:lpwstr>Lot 3 - Residual Waste</vt:lpwstr>
  </property>
  <property fmtid="{D5CDD505-2E9C-101B-9397-08002B2CF9AE}" pid="14" name="Objective-State">
    <vt:lpwstr>Published</vt:lpwstr>
  </property>
  <property fmtid="{D5CDD505-2E9C-101B-9397-08002B2CF9AE}" pid="15" name="Objective-Version">
    <vt:lpwstr>1.0</vt:lpwstr>
  </property>
  <property fmtid="{D5CDD505-2E9C-101B-9397-08002B2CF9AE}" pid="16" name="Objective-VersionNumber">
    <vt:r8>1</vt:r8>
  </property>
  <property fmtid="{D5CDD505-2E9C-101B-9397-08002B2CF9AE}" pid="17" name="Objective-VersionComment">
    <vt:lpwstr>First version</vt:lpwstr>
  </property>
  <property fmtid="{D5CDD505-2E9C-101B-9397-08002B2CF9AE}" pid="18" name="Objective-FileNumber">
    <vt:lpwstr>qA237213</vt:lpwstr>
  </property>
  <property fmtid="{D5CDD505-2E9C-101B-9397-08002B2CF9AE}" pid="19" name="Objective-Classification">
    <vt:lpwstr>[Inherited - none]</vt:lpwstr>
  </property>
  <property fmtid="{D5CDD505-2E9C-101B-9397-08002B2CF9AE}" pid="20" name="Objective-Caveats">
    <vt:lpwstr>groups: Active Users; </vt:lpwstr>
  </property>
</Properties>
</file>