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3" r:id="rId2"/>
  </p:sldMasterIdLst>
  <p:notesMasterIdLst>
    <p:notesMasterId r:id="rId23"/>
  </p:notesMasterIdLst>
  <p:handoutMasterIdLst>
    <p:handoutMasterId r:id="rId24"/>
  </p:handoutMasterIdLst>
  <p:sldIdLst>
    <p:sldId id="256" r:id="rId3"/>
    <p:sldId id="263" r:id="rId4"/>
    <p:sldId id="277" r:id="rId5"/>
    <p:sldId id="260" r:id="rId6"/>
    <p:sldId id="261" r:id="rId7"/>
    <p:sldId id="259" r:id="rId8"/>
    <p:sldId id="264" r:id="rId9"/>
    <p:sldId id="265" r:id="rId10"/>
    <p:sldId id="266" r:id="rId11"/>
    <p:sldId id="267" r:id="rId12"/>
    <p:sldId id="278" r:id="rId13"/>
    <p:sldId id="276" r:id="rId14"/>
    <p:sldId id="268" r:id="rId15"/>
    <p:sldId id="273" r:id="rId16"/>
    <p:sldId id="275" r:id="rId17"/>
    <p:sldId id="274" r:id="rId18"/>
    <p:sldId id="272" r:id="rId19"/>
    <p:sldId id="269" r:id="rId20"/>
    <p:sldId id="271" r:id="rId21"/>
    <p:sldId id="270" r:id="rId22"/>
  </p:sldIdLst>
  <p:sldSz cx="12192000" cy="6858000"/>
  <p:notesSz cx="6858000" cy="9144000"/>
  <p:embeddedFontLst>
    <p:embeddedFont>
      <p:font typeface="Roboto Mono"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derdown, David" initials="UD" lastIdx="3" clrIdx="0">
    <p:extLst>
      <p:ext uri="{19B8F6BF-5375-455C-9EA6-DF929625EA0E}">
        <p15:presenceInfo xmlns:p15="http://schemas.microsoft.com/office/powerpoint/2012/main" userId="S-1-5-21-2759783891-4019853957-246590888-6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5D5"/>
    <a:srgbClr val="FBE2BC"/>
    <a:srgbClr val="F6F8E3"/>
    <a:srgbClr val="FAD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64302" autoAdjust="0"/>
  </p:normalViewPr>
  <p:slideViewPr>
    <p:cSldViewPr snapToGrid="0">
      <p:cViewPr varScale="1">
        <p:scale>
          <a:sx n="70" d="100"/>
          <a:sy n="70" d="100"/>
        </p:scale>
        <p:origin x="2016" y="72"/>
      </p:cViewPr>
      <p:guideLst>
        <p:guide orient="horz" pos="2160"/>
        <p:guide pos="3863"/>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2FC317-2C9E-4E54-AD1A-E71C8F523342}" type="datetimeFigureOut">
              <a:rPr lang="en-GB" smtClean="0"/>
              <a:t>25/02/2020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BC9107-B74B-4AF8-B32F-4C8F342FB5F8}" type="slidenum">
              <a:rPr lang="en-GB" smtClean="0"/>
              <a:t>‹#›</a:t>
            </a:fld>
            <a:endParaRPr lang="en-GB" dirty="0"/>
          </a:p>
        </p:txBody>
      </p:sp>
    </p:spTree>
    <p:extLst>
      <p:ext uri="{BB962C8B-B14F-4D97-AF65-F5344CB8AC3E}">
        <p14:creationId xmlns:p14="http://schemas.microsoft.com/office/powerpoint/2010/main" val="1606550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0A0B3-D67A-4350-BD5B-4A0A02C7E8C6}" type="datetimeFigureOut">
              <a:rPr lang="en-GB" smtClean="0"/>
              <a:t>25/02/2020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46113-99EE-47ED-8069-50833CEF5E57}" type="slidenum">
              <a:rPr lang="en-GB" smtClean="0"/>
              <a:t>‹#›</a:t>
            </a:fld>
            <a:endParaRPr lang="en-GB" dirty="0"/>
          </a:p>
        </p:txBody>
      </p:sp>
    </p:spTree>
    <p:extLst>
      <p:ext uri="{BB962C8B-B14F-4D97-AF65-F5344CB8AC3E}">
        <p14:creationId xmlns:p14="http://schemas.microsoft.com/office/powerpoint/2010/main" val="217398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ibwild.wordpress.com/2019/12/17/intentionally-considering-fixity-check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MD5 and SHA-1 are broken – no longer cryptographically secure.  Attackers can potentially generate a new file with the</a:t>
            </a:r>
            <a:r>
              <a:rPr lang="en-GB" baseline="0" smtClean="0"/>
              <a:t> same checksum as another, so in our use case, could replace original file with an altered one and we wouldn’t be able to detect it.  Still OK to use if you’re just verifying that files have copied OK.</a:t>
            </a:r>
          </a:p>
          <a:p>
            <a:endParaRPr lang="en-GB" baseline="0" smtClean="0"/>
          </a:p>
          <a:p>
            <a:r>
              <a:rPr lang="en-GB" baseline="0" smtClean="0"/>
              <a:t>This type of fixity only helps to show that a file is identical, more complex considerations if you want to show, for example, that an image or video is fundamentally unchanged even if it’s been converted from one file format to another (eg creating a streaming version of a video). Some work done on this in Archangel Project where computer scientists from the Univeristy of Surrey developed a content hashing algorithm</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4</a:t>
            </a:fld>
            <a:endParaRPr lang="en-GB" dirty="0"/>
          </a:p>
        </p:txBody>
      </p:sp>
    </p:spTree>
    <p:extLst>
      <p:ext uri="{BB962C8B-B14F-4D97-AF65-F5344CB8AC3E}">
        <p14:creationId xmlns:p14="http://schemas.microsoft.com/office/powerpoint/2010/main" val="276566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Having launched the Create Basic Task wizard,</a:t>
            </a:r>
            <a:r>
              <a:rPr lang="en-GB" baseline="0" smtClean="0"/>
              <a:t> </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16</a:t>
            </a:fld>
            <a:endParaRPr lang="en-GB" dirty="0"/>
          </a:p>
        </p:txBody>
      </p:sp>
    </p:spTree>
    <p:extLst>
      <p:ext uri="{BB962C8B-B14F-4D97-AF65-F5344CB8AC3E}">
        <p14:creationId xmlns:p14="http://schemas.microsoft.com/office/powerpoint/2010/main" val="179354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mtClean="0"/>
          </a:p>
          <a:p>
            <a:r>
              <a:rPr lang="en-GB" smtClean="0"/>
              <a:t>Program/script – this points to wherever you downloaded the command line CSV Validator – for *nix (including Apple) use validate</a:t>
            </a:r>
            <a:r>
              <a:rPr lang="en-GB" baseline="0" smtClean="0"/>
              <a:t> shell script</a:t>
            </a:r>
          </a:p>
          <a:p>
            <a:endParaRPr lang="en-GB" baseline="0" smtClean="0"/>
          </a:p>
          <a:p>
            <a:r>
              <a:rPr lang="en-GB" baseline="0" smtClean="0"/>
              <a:t>The optional arguments are the path substitution we saw previously (preceded by –p) and then the paths to the report you are validating, and the schema, followed by where you want the output saved</a:t>
            </a:r>
            <a:endParaRPr lang="en-GB" smtClean="0"/>
          </a:p>
          <a:p>
            <a:endParaRPr lang="en-GB" smtClean="0"/>
          </a:p>
          <a:p>
            <a:r>
              <a:rPr lang="en-GB" smtClean="0"/>
              <a:t>Ideally you’d actually have this running on a server, not your own machine</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17</a:t>
            </a:fld>
            <a:endParaRPr lang="en-GB" dirty="0"/>
          </a:p>
        </p:txBody>
      </p:sp>
    </p:spTree>
    <p:extLst>
      <p:ext uri="{BB962C8B-B14F-4D97-AF65-F5344CB8AC3E}">
        <p14:creationId xmlns:p14="http://schemas.microsoft.com/office/powerpoint/2010/main" val="325056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mtClean="0"/>
              <a:t>From my own recent experience of checking 7 TB of data, that took 2-3 days to verify checksums.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mtClean="0"/>
              <a:t>This</a:t>
            </a:r>
            <a:r>
              <a:rPr lang="en-GB" baseline="0" smtClean="0"/>
              <a:t> blog post from the Science History Institute also has a good look at various </a:t>
            </a:r>
            <a:r>
              <a:rPr lang="en-GB" baseline="0" smtClean="0"/>
              <a:t>things </a:t>
            </a:r>
            <a:r>
              <a:rPr lang="en-GB" baseline="0" smtClean="0"/>
              <a:t>you might want to consider </a:t>
            </a:r>
            <a:r>
              <a:rPr lang="en-GB" smtClean="0">
                <a:hlinkClick r:id="rId3"/>
              </a:rPr>
              <a:t>https://bibwild.wordpress.com/2019/12/17/intentionally-considering-fixity-checking/</a:t>
            </a:r>
            <a:r>
              <a:rPr lang="en-GB" smtClean="0"/>
              <a:t> </a:t>
            </a:r>
          </a:p>
          <a:p>
            <a:endParaRPr lang="en-GB" smtClean="0"/>
          </a:p>
          <a:p>
            <a:endParaRPr lang="en-GB" smtClean="0"/>
          </a:p>
          <a:p>
            <a:r>
              <a:rPr lang="en-GB" smtClean="0"/>
              <a:t>Checking</a:t>
            </a:r>
            <a:r>
              <a:rPr lang="en-GB" baseline="0" smtClean="0"/>
              <a:t> only existence won’t catch bit flips or other changes, but there’s fairly good evidence (journal articles etc) that human error tends to be a more important consideration overall than the random side</a:t>
            </a:r>
          </a:p>
          <a:p>
            <a:endParaRPr lang="en-GB" baseline="0" smtClean="0"/>
          </a:p>
          <a:p>
            <a:r>
              <a:rPr lang="en-GB" baseline="0" smtClean="0"/>
              <a:t>Could also talk to your IT to see if there’s any way of verifying file size and last modified date on file system against what’s recorded in your DROID CSVs</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18</a:t>
            </a:fld>
            <a:endParaRPr lang="en-GB" dirty="0"/>
          </a:p>
        </p:txBody>
      </p:sp>
    </p:spTree>
    <p:extLst>
      <p:ext uri="{BB962C8B-B14F-4D97-AF65-F5344CB8AC3E}">
        <p14:creationId xmlns:p14="http://schemas.microsoft.com/office/powerpoint/2010/main" val="323773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Thumbs.db could potentially include thumbnails</a:t>
            </a:r>
            <a:r>
              <a:rPr lang="en-GB" baseline="0" smtClean="0"/>
              <a:t> of images not selected for accessioning.  Could even be “risky” material.  There are tools available to extract the thumbnails from these files.</a:t>
            </a:r>
          </a:p>
          <a:p>
            <a:endParaRPr lang="en-GB" baseline="0" smtClean="0"/>
          </a:p>
          <a:p>
            <a:r>
              <a:rPr lang="en-GB" baseline="0" smtClean="0"/>
              <a:t>Do the check by name as well because DROID can currently only identify the Windows XP thumbs.db precisely (fmt/682). Others ID as the generic fmt/111 OLE2 Compound Document Format too, so combine a check on name with looking for /111</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19</a:t>
            </a:fld>
            <a:endParaRPr lang="en-GB" dirty="0"/>
          </a:p>
        </p:txBody>
      </p:sp>
    </p:spTree>
    <p:extLst>
      <p:ext uri="{BB962C8B-B14F-4D97-AF65-F5344CB8AC3E}">
        <p14:creationId xmlns:p14="http://schemas.microsoft.com/office/powerpoint/2010/main" val="97208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This whole thing came</a:t>
            </a:r>
            <a:r>
              <a:rPr lang="en-GB" baseline="0" smtClean="0"/>
              <a:t> about following a Twitter discussion between me and Rachel!</a:t>
            </a:r>
            <a:endParaRPr lang="en-GB" smtClean="0"/>
          </a:p>
          <a:p>
            <a:endParaRPr lang="en-GB" smtClean="0"/>
          </a:p>
          <a:p>
            <a:r>
              <a:rPr lang="en-GB" smtClean="0"/>
              <a:t>On GitHub you can raise an “issue” could be a bug report, a suggestion for improvement or additional functionality,</a:t>
            </a:r>
            <a:r>
              <a:rPr lang="en-GB" baseline="0" smtClean="0"/>
              <a:t> or just asking a question.</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20</a:t>
            </a:fld>
            <a:endParaRPr lang="en-GB" dirty="0"/>
          </a:p>
        </p:txBody>
      </p:sp>
    </p:spTree>
    <p:extLst>
      <p:ext uri="{BB962C8B-B14F-4D97-AF65-F5344CB8AC3E}">
        <p14:creationId xmlns:p14="http://schemas.microsoft.com/office/powerpoint/2010/main" val="133930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To find factors, basically have to try every (prime) number up to half your</a:t>
            </a:r>
            <a:r>
              <a:rPr lang="en-GB" baseline="0" smtClean="0"/>
              <a:t> number.</a:t>
            </a:r>
          </a:p>
          <a:p>
            <a:r>
              <a:rPr lang="en-GB" baseline="0" smtClean="0"/>
              <a:t>For a checksum, you can’t work out original content from the derived checksum.</a:t>
            </a:r>
          </a:p>
          <a:p>
            <a:r>
              <a:rPr lang="en-GB" baseline="0" smtClean="0"/>
              <a:t>SHA 256 checksum is 256 bits long (usually written as as 64 hexadecimal characters) – 1.15e77 values!</a:t>
            </a:r>
          </a:p>
          <a:p>
            <a:r>
              <a:rPr lang="en-GB" baseline="0" smtClean="0"/>
              <a:t>Smaller example, a very quick way of checking is to use modulo (clock) arithmetic, give a list of numbers plus remainder after division by some value for each. (clock runs 0-11).  Final digit of ISBN uses this basic idea (though a bit more complicated)</a:t>
            </a:r>
          </a:p>
          <a:p>
            <a:r>
              <a:rPr lang="en-GB" baseline="0" smtClean="0"/>
              <a:t>Chance of collision – how likely is it that two people here today share a birthday? 23 people for 50/50; 15, approx 0.2; 30 – 0.6 (assume 365 days in a year – even though it’s a leap year!)</a:t>
            </a:r>
          </a:p>
        </p:txBody>
      </p:sp>
      <p:sp>
        <p:nvSpPr>
          <p:cNvPr id="4" name="Slide Number Placeholder 3"/>
          <p:cNvSpPr>
            <a:spLocks noGrp="1"/>
          </p:cNvSpPr>
          <p:nvPr>
            <p:ph type="sldNum" sz="quarter" idx="10"/>
          </p:nvPr>
        </p:nvSpPr>
        <p:spPr/>
        <p:txBody>
          <a:bodyPr/>
          <a:lstStyle/>
          <a:p>
            <a:fld id="{EC646113-99EE-47ED-8069-50833CEF5E57}" type="slidenum">
              <a:rPr lang="en-GB" smtClean="0"/>
              <a:t>5</a:t>
            </a:fld>
            <a:endParaRPr lang="en-GB" dirty="0"/>
          </a:p>
        </p:txBody>
      </p:sp>
    </p:spTree>
    <p:extLst>
      <p:ext uri="{BB962C8B-B14F-4D97-AF65-F5344CB8AC3E}">
        <p14:creationId xmlns:p14="http://schemas.microsoft.com/office/powerpoint/2010/main" val="240443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For Home Guard initially developed validation tool specific to that</a:t>
            </a:r>
            <a:r>
              <a:rPr lang="en-GB" baseline="0" smtClean="0"/>
              <a:t> project, then generalised.</a:t>
            </a:r>
          </a:p>
          <a:p>
            <a:endParaRPr lang="en-GB" baseline="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smtClean="0"/>
              <a:t>Seen unique check for deduplication already?</a:t>
            </a:r>
            <a:endParaRPr lang="en-GB" smtClean="0"/>
          </a:p>
          <a:p>
            <a:endParaRPr lang="en-GB" baseline="0" smtClean="0"/>
          </a:p>
          <a:p>
            <a:endParaRPr lang="en-GB" baseline="0" smtClean="0"/>
          </a:p>
          <a:p>
            <a:r>
              <a:rPr lang="en-GB" baseline="0" smtClean="0"/>
              <a:t>FileExists/Checksum allows us to use the metadata files as a batch manifest and verify that all content has transferred to us without corruption</a:t>
            </a:r>
          </a:p>
          <a:p>
            <a:endParaRPr lang="en-GB" baseline="0" smtClean="0"/>
          </a:p>
          <a:p>
            <a:r>
              <a:rPr lang="en-GB" baseline="0" smtClean="0"/>
              <a:t>Both DROID and CSV Validator require JAVA. Some IT departments are showing a bit of nervousness about this due to Oracle licensing changes. For DROID we will shortly release a new version with an open licensed JAVA included in the distribution. We should then be able to look at doing the same for CSV Validator.</a:t>
            </a:r>
          </a:p>
        </p:txBody>
      </p:sp>
      <p:sp>
        <p:nvSpPr>
          <p:cNvPr id="4" name="Slide Number Placeholder 3"/>
          <p:cNvSpPr>
            <a:spLocks noGrp="1"/>
          </p:cNvSpPr>
          <p:nvPr>
            <p:ph type="sldNum" sz="quarter" idx="10"/>
          </p:nvPr>
        </p:nvSpPr>
        <p:spPr/>
        <p:txBody>
          <a:bodyPr/>
          <a:lstStyle/>
          <a:p>
            <a:fld id="{EC646113-99EE-47ED-8069-50833CEF5E57}" type="slidenum">
              <a:rPr lang="en-GB" smtClean="0"/>
              <a:t>6</a:t>
            </a:fld>
            <a:endParaRPr lang="en-GB" dirty="0"/>
          </a:p>
        </p:txBody>
      </p:sp>
    </p:spTree>
    <p:extLst>
      <p:ext uri="{BB962C8B-B14F-4D97-AF65-F5344CB8AC3E}">
        <p14:creationId xmlns:p14="http://schemas.microsoft.com/office/powerpoint/2010/main" val="258255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Second option potentially more prone to error,</a:t>
            </a:r>
            <a:r>
              <a:rPr lang="en-GB" baseline="0" smtClean="0"/>
              <a:t> but you know that the checksums are unchanged since you first ran.  Would suggest using LibreOffice Calc (rather than Excel) for editing CSV as it gives greater control over text encoding and formatting </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7</a:t>
            </a:fld>
            <a:endParaRPr lang="en-GB" dirty="0"/>
          </a:p>
        </p:txBody>
      </p:sp>
    </p:spTree>
    <p:extLst>
      <p:ext uri="{BB962C8B-B14F-4D97-AF65-F5344CB8AC3E}">
        <p14:creationId xmlns:p14="http://schemas.microsoft.com/office/powerpoint/2010/main" val="101621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Ie Good fileset should</a:t>
            </a:r>
            <a:r>
              <a:rPr lang="en-GB" baseline="0" smtClean="0"/>
              <a:t> validate against the schema, Bad fileset should fail validation</a:t>
            </a:r>
          </a:p>
          <a:p>
            <a:endParaRPr lang="en-GB" baseline="0" smtClean="0"/>
          </a:p>
          <a:p>
            <a:r>
              <a:rPr lang="en-GB" baseline="0" smtClean="0"/>
              <a:t>&lt;machine name&gt; will be something like ASD14, depending which laptop you have</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8</a:t>
            </a:fld>
            <a:endParaRPr lang="en-GB" dirty="0"/>
          </a:p>
        </p:txBody>
      </p:sp>
    </p:spTree>
    <p:extLst>
      <p:ext uri="{BB962C8B-B14F-4D97-AF65-F5344CB8AC3E}">
        <p14:creationId xmlns:p14="http://schemas.microsoft.com/office/powerpoint/2010/main" val="428359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smtClean="0">
                <a:solidFill>
                  <a:schemeClr val="tx1"/>
                </a:solidFill>
                <a:effectLst/>
                <a:latin typeface="+mn-lt"/>
                <a:ea typeface="+mn-ea"/>
                <a:cs typeface="+mn-cs"/>
              </a:rPr>
              <a:t>Each bit really on a single</a:t>
            </a:r>
            <a:r>
              <a:rPr lang="en-GB" sz="1200" b="0" i="0" kern="1200" baseline="0" smtClean="0">
                <a:solidFill>
                  <a:schemeClr val="tx1"/>
                </a:solidFill>
                <a:effectLst/>
                <a:latin typeface="+mn-lt"/>
                <a:ea typeface="+mn-ea"/>
                <a:cs typeface="+mn-cs"/>
              </a:rPr>
              <a:t> line</a:t>
            </a:r>
            <a:endParaRPr lang="en-GB" sz="1200" b="0" i="0" kern="1200" smtClean="0">
              <a:solidFill>
                <a:schemeClr val="tx1"/>
              </a:solidFill>
              <a:effectLst/>
              <a:latin typeface="+mn-lt"/>
              <a:ea typeface="+mn-ea"/>
              <a:cs typeface="+mn-cs"/>
            </a:endParaRPr>
          </a:p>
          <a:p>
            <a:pPr fontAlgn="base"/>
            <a:endParaRPr lang="en-GB" sz="1200" b="0" i="0" kern="1200" smtClean="0">
              <a:solidFill>
                <a:schemeClr val="tx1"/>
              </a:solidFill>
              <a:effectLst/>
              <a:latin typeface="+mn-lt"/>
              <a:ea typeface="+mn-ea"/>
              <a:cs typeface="+mn-cs"/>
            </a:endParaRPr>
          </a:p>
          <a:p>
            <a:pPr fontAlgn="base"/>
            <a:r>
              <a:rPr lang="en-GB" sz="1200" b="0" i="0" kern="1200" smtClean="0">
                <a:solidFill>
                  <a:schemeClr val="tx1"/>
                </a:solidFill>
                <a:effectLst/>
                <a:latin typeface="+mn-lt"/>
                <a:ea typeface="+mn-ea"/>
                <a:cs typeface="+mn-cs"/>
              </a:rPr>
              <a:t>There are two elements to the test on the URI field (linked by an implicit and statement):</a:t>
            </a:r>
          </a:p>
          <a:p>
            <a:pPr fontAlgn="base"/>
            <a:r>
              <a:rPr lang="en-GB" sz="1200" b="0" i="0" kern="1200" smtClean="0">
                <a:solidFill>
                  <a:schemeClr val="tx1"/>
                </a:solidFill>
                <a:effectLst/>
                <a:latin typeface="+mn-lt"/>
                <a:ea typeface="+mn-ea"/>
                <a:cs typeface="+mn-cs"/>
              </a:rPr>
              <a:t>fileExists</a:t>
            </a:r>
          </a:p>
          <a:p>
            <a:pPr lvl="1" fontAlgn="base"/>
            <a:r>
              <a:rPr lang="en-GB" sz="1200" b="0" i="0" kern="1200" smtClean="0">
                <a:solidFill>
                  <a:schemeClr val="tx1"/>
                </a:solidFill>
                <a:effectLst/>
                <a:latin typeface="+mn-lt"/>
                <a:ea typeface="+mn-ea"/>
                <a:cs typeface="+mn-cs"/>
              </a:rPr>
              <a:t>This checks the file system for a file at the URI in this row of the CSV file</a:t>
            </a:r>
          </a:p>
          <a:p>
            <a:pPr fontAlgn="base"/>
            <a:r>
              <a:rPr lang="en-GB" sz="1200" b="0" i="0" kern="1200" smtClean="0">
                <a:solidFill>
                  <a:schemeClr val="tx1"/>
                </a:solidFill>
                <a:effectLst/>
                <a:latin typeface="+mn-lt"/>
                <a:ea typeface="+mn-ea"/>
                <a:cs typeface="+mn-cs"/>
              </a:rPr>
              <a:t>integrityCheck</a:t>
            </a:r>
          </a:p>
          <a:p>
            <a:pPr lvl="1" fontAlgn="base"/>
            <a:r>
              <a:rPr lang="en-GB" sz="1200" b="0" i="0" kern="1200" smtClean="0">
                <a:solidFill>
                  <a:schemeClr val="tx1"/>
                </a:solidFill>
                <a:effectLst/>
                <a:latin typeface="+mn-lt"/>
                <a:ea typeface="+mn-ea"/>
                <a:cs typeface="+mn-cs"/>
              </a:rPr>
              <a:t>the options following this say:</a:t>
            </a:r>
          </a:p>
          <a:p>
            <a:pPr lvl="2" fontAlgn="base"/>
            <a:r>
              <a:rPr lang="en-GB" sz="1200" b="0" i="0" kern="1200" smtClean="0">
                <a:solidFill>
                  <a:schemeClr val="tx1"/>
                </a:solidFill>
                <a:effectLst/>
                <a:latin typeface="+mn-lt"/>
                <a:ea typeface="+mn-ea"/>
                <a:cs typeface="+mn-cs"/>
              </a:rPr>
              <a:t>do not add a prefix to the URI,</a:t>
            </a:r>
          </a:p>
          <a:p>
            <a:pPr lvl="2" fontAlgn="base"/>
            <a:r>
              <a:rPr lang="en-GB" sz="1200" b="0" i="0" kern="1200" smtClean="0">
                <a:solidFill>
                  <a:schemeClr val="tx1"/>
                </a:solidFill>
                <a:effectLst/>
                <a:latin typeface="+mn-lt"/>
                <a:ea typeface="+mn-ea"/>
                <a:cs typeface="+mn-cs"/>
              </a:rPr>
              <a:t>the top level folder to check from is called “files”,</a:t>
            </a:r>
          </a:p>
          <a:p>
            <a:pPr lvl="2" fontAlgn="base"/>
            <a:r>
              <a:rPr lang="en-GB" sz="1200" b="0" i="0" kern="1200" smtClean="0">
                <a:solidFill>
                  <a:schemeClr val="tx1"/>
                </a:solidFill>
                <a:effectLst/>
                <a:latin typeface="+mn-lt"/>
                <a:ea typeface="+mn-ea"/>
                <a:cs typeface="+mn-cs"/>
              </a:rPr>
              <a:t>folders in the folder structure are explicitly mentioned in the CSV file</a:t>
            </a:r>
          </a:p>
          <a:p>
            <a:pPr lvl="2" fontAlgn="base"/>
            <a:r>
              <a:rPr lang="en-GB" sz="1200" b="0" i="0" kern="1200" smtClean="0">
                <a:solidFill>
                  <a:schemeClr val="tx1"/>
                </a:solidFill>
                <a:effectLst/>
                <a:latin typeface="+mn-lt"/>
                <a:ea typeface="+mn-ea"/>
                <a:cs typeface="+mn-cs"/>
              </a:rPr>
              <a:t>Any files or folders in the folder structure below the top level folder given which are not explicitly referenced in the CSV file will be considered an error by the CSV validator.</a:t>
            </a:r>
          </a:p>
          <a:p>
            <a:pPr fontAlgn="base"/>
            <a:r>
              <a:rPr lang="en-GB" sz="1200" b="0" i="0" kern="1200" smtClean="0">
                <a:solidFill>
                  <a:schemeClr val="tx1"/>
                </a:solidFill>
                <a:effectLst/>
                <a:latin typeface="+mn-lt"/>
                <a:ea typeface="+mn-ea"/>
                <a:cs typeface="+mn-cs"/>
              </a:rPr>
              <a:t>For SHA256_HASH there is only really one test, checksum for which we have to supply the file path, here by referring to the URI field, the prefix $ means “use the contents of the following field”, and stating the relevant checksum algorithm. However, because folders do not have a checksum we use the if condition to exclude these from checking (and further assert that in this case the checksum field should be blank) by looking to see if the URI ends with a /. We also check that we are actually dealing with a file URI.</a:t>
            </a:r>
          </a:p>
          <a:p>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9</a:t>
            </a:fld>
            <a:endParaRPr lang="en-GB" dirty="0"/>
          </a:p>
        </p:txBody>
      </p:sp>
    </p:spTree>
    <p:extLst>
      <p:ext uri="{BB962C8B-B14F-4D97-AF65-F5344CB8AC3E}">
        <p14:creationId xmlns:p14="http://schemas.microsoft.com/office/powerpoint/2010/main" val="129148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As it’s a URI, have to “escape” things like spaces</a:t>
            </a:r>
          </a:p>
          <a:p>
            <a:endParaRPr lang="en-GB" smtClean="0"/>
          </a:p>
          <a:p>
            <a:r>
              <a:rPr lang="en-GB" smtClean="0"/>
              <a:t>Replace &lt;machine name&gt; with the relevant one for your laptop, eg ASD14</a:t>
            </a:r>
          </a:p>
          <a:p>
            <a:endParaRPr lang="en-GB" smtClean="0"/>
          </a:p>
          <a:p>
            <a:r>
              <a:rPr lang="en-GB" smtClean="0"/>
              <a:t>Try checking the good files (should pass) with the path substitution</a:t>
            </a:r>
            <a:r>
              <a:rPr lang="en-GB" baseline="0" smtClean="0"/>
              <a:t> info here.  Then change so you run against the bad files – what errors are you seeing, what do you think they mean?</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10</a:t>
            </a:fld>
            <a:endParaRPr lang="en-GB" dirty="0"/>
          </a:p>
        </p:txBody>
      </p:sp>
    </p:spTree>
    <p:extLst>
      <p:ext uri="{BB962C8B-B14F-4D97-AF65-F5344CB8AC3E}">
        <p14:creationId xmlns:p14="http://schemas.microsoft.com/office/powerpoint/2010/main" val="271216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As it’s a URI, have to “escape” things like spaces</a:t>
            </a:r>
          </a:p>
          <a:p>
            <a:endParaRPr lang="en-GB" smtClean="0"/>
          </a:p>
          <a:p>
            <a:r>
              <a:rPr lang="en-GB" smtClean="0"/>
              <a:t>Replace &lt;machine name&gt; with the relevant one for your laptop, eg ASD14</a:t>
            </a:r>
          </a:p>
          <a:p>
            <a:endParaRPr lang="en-GB" smtClean="0"/>
          </a:p>
          <a:p>
            <a:r>
              <a:rPr lang="en-GB" smtClean="0"/>
              <a:t>Try checking the good files (should pass) with the path substitution</a:t>
            </a:r>
            <a:r>
              <a:rPr lang="en-GB" baseline="0" smtClean="0"/>
              <a:t> info here.  Then change so you run against the bad files – what errors are you seeing, what do you think they mean?</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11</a:t>
            </a:fld>
            <a:endParaRPr lang="en-GB" dirty="0"/>
          </a:p>
        </p:txBody>
      </p:sp>
    </p:spTree>
    <p:extLst>
      <p:ext uri="{BB962C8B-B14F-4D97-AF65-F5344CB8AC3E}">
        <p14:creationId xmlns:p14="http://schemas.microsoft.com/office/powerpoint/2010/main" val="79781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Just type Task in the search bar in Windows 10 – you should see Task Scheduler in the results, click</a:t>
            </a:r>
          </a:p>
          <a:p>
            <a:endParaRPr lang="en-GB" smtClean="0"/>
          </a:p>
          <a:p>
            <a:r>
              <a:rPr lang="en-GB" smtClean="0"/>
              <a:t>For other operating systems you’ll have to find equivalent</a:t>
            </a:r>
            <a:r>
              <a:rPr lang="en-GB" baseline="0" smtClean="0"/>
              <a:t> scheduler, eg cron</a:t>
            </a:r>
            <a:endParaRPr lang="en-GB" smtClean="0"/>
          </a:p>
          <a:p>
            <a:endParaRPr lang="en-GB" smtClean="0"/>
          </a:p>
          <a:p>
            <a:r>
              <a:rPr lang="en-GB" smtClean="0"/>
              <a:t>Program/script – this points to wherever you downloaded the command line CSV Validator – for *nix (including Apple) use validate</a:t>
            </a:r>
            <a:r>
              <a:rPr lang="en-GB" baseline="0" smtClean="0"/>
              <a:t> shell script</a:t>
            </a:r>
          </a:p>
          <a:p>
            <a:endParaRPr lang="en-GB" baseline="0" smtClean="0"/>
          </a:p>
          <a:p>
            <a:r>
              <a:rPr lang="en-GB" baseline="0" smtClean="0"/>
              <a:t>The optional arguments are the path substitution we saw previously (preceded by –p) and then the paths to the report you are validating, and the schema, followed by where you want the output saved</a:t>
            </a:r>
            <a:endParaRPr lang="en-GB" smtClean="0"/>
          </a:p>
          <a:p>
            <a:endParaRPr lang="en-GB" smtClean="0"/>
          </a:p>
          <a:p>
            <a:r>
              <a:rPr lang="en-GB" smtClean="0"/>
              <a:t>Ideally you’d actually have this running on a server, not your own machine</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13</a:t>
            </a:fld>
            <a:endParaRPr lang="en-GB" dirty="0"/>
          </a:p>
        </p:txBody>
      </p:sp>
    </p:spTree>
    <p:extLst>
      <p:ext uri="{BB962C8B-B14F-4D97-AF65-F5344CB8AC3E}">
        <p14:creationId xmlns:p14="http://schemas.microsoft.com/office/powerpoint/2010/main" val="4236867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3" hasCustomPrompt="1"/>
          </p:nvPr>
        </p:nvSpPr>
        <p:spPr>
          <a:xfrm>
            <a:off x="1046163" y="798514"/>
            <a:ext cx="6351587" cy="2743756"/>
          </a:xfrm>
          <a:prstGeom prst="rect">
            <a:avLst/>
          </a:prstGeom>
        </p:spPr>
        <p:txBody>
          <a:bodyPr/>
          <a:lstStyle>
            <a:lvl1pPr marL="0" indent="0">
              <a:buNone/>
              <a:defRPr sz="4000" baseline="0">
                <a:latin typeface="Roboto Mono" pitchFamily="2" charset="0"/>
                <a:ea typeface="Roboto Mono" pitchFamily="2" charset="0"/>
              </a:defRPr>
            </a:lvl1pPr>
          </a:lstStyle>
          <a:p>
            <a:pPr lvl="0"/>
            <a:r>
              <a:rPr lang="en-GB" smtClean="0"/>
              <a:t>Insert your presentation title here</a:t>
            </a:r>
            <a:endParaRPr lang="en-GB"/>
          </a:p>
        </p:txBody>
      </p:sp>
      <p:sp>
        <p:nvSpPr>
          <p:cNvPr id="18" name="Text Placeholder 17"/>
          <p:cNvSpPr>
            <a:spLocks noGrp="1"/>
          </p:cNvSpPr>
          <p:nvPr>
            <p:ph type="body" sz="quarter" idx="14" hasCustomPrompt="1"/>
          </p:nvPr>
        </p:nvSpPr>
        <p:spPr>
          <a:xfrm>
            <a:off x="6240015" y="3789040"/>
            <a:ext cx="4248473" cy="345600"/>
          </a:xfrm>
          <a:prstGeom prst="rect">
            <a:avLst/>
          </a:prstGeom>
        </p:spPr>
        <p:txBody>
          <a:bodyPr/>
          <a:lstStyle>
            <a:lvl1pPr marL="0" indent="0">
              <a:buNone/>
              <a:defRPr sz="1800" baseline="0">
                <a:latin typeface="Roboto Mono" pitchFamily="2" charset="0"/>
                <a:ea typeface="Roboto Mono" pitchFamily="2" charset="0"/>
              </a:defRPr>
            </a:lvl1pPr>
          </a:lstStyle>
          <a:p>
            <a:pPr lvl="0"/>
            <a:r>
              <a:rPr lang="en-US" smtClean="0"/>
              <a:t>Insert your name here</a:t>
            </a:r>
            <a:endParaRPr lang="en-GB"/>
          </a:p>
        </p:txBody>
      </p:sp>
      <p:sp>
        <p:nvSpPr>
          <p:cNvPr id="19" name="Text Placeholder 17"/>
          <p:cNvSpPr>
            <a:spLocks noGrp="1"/>
          </p:cNvSpPr>
          <p:nvPr>
            <p:ph type="body" sz="quarter" idx="15" hasCustomPrompt="1"/>
          </p:nvPr>
        </p:nvSpPr>
        <p:spPr>
          <a:xfrm>
            <a:off x="6240016" y="4221088"/>
            <a:ext cx="4248472" cy="345600"/>
          </a:xfrm>
          <a:prstGeom prst="rect">
            <a:avLst/>
          </a:prstGeom>
        </p:spPr>
        <p:txBody>
          <a:bodyPr/>
          <a:lstStyle>
            <a:lvl1pPr marL="0" indent="0">
              <a:buNone/>
              <a:defRPr sz="1800" baseline="0">
                <a:latin typeface="Roboto Mono" pitchFamily="2" charset="0"/>
                <a:ea typeface="Roboto Mono" pitchFamily="2" charset="0"/>
              </a:defRPr>
            </a:lvl1pPr>
          </a:lstStyle>
          <a:p>
            <a:pPr lvl="0"/>
            <a:r>
              <a:rPr lang="en-US" smtClean="0"/>
              <a:t>Date: 1 January 2019</a:t>
            </a:r>
            <a:endParaRPr lang="en-GB"/>
          </a:p>
        </p:txBody>
      </p:sp>
    </p:spTree>
    <p:extLst>
      <p:ext uri="{BB962C8B-B14F-4D97-AF65-F5344CB8AC3E}">
        <p14:creationId xmlns:p14="http://schemas.microsoft.com/office/powerpoint/2010/main" val="4259644343"/>
      </p:ext>
    </p:extLst>
  </p:cSld>
  <p:clrMapOvr>
    <a:masterClrMapping/>
  </p:clrMapOvr>
  <p:extLst>
    <p:ext uri="{DCECCB84-F9BA-43D5-87BE-67443E8EF086}">
      <p15:sldGuideLst xmlns:p15="http://schemas.microsoft.com/office/powerpoint/2012/main">
        <p15:guide id="1" orient="horz" pos="2636" userDrawn="1">
          <p15:clr>
            <a:srgbClr val="FBAE40"/>
          </p15:clr>
        </p15:guide>
        <p15:guide id="2" pos="7106" userDrawn="1">
          <p15:clr>
            <a:srgbClr val="FBAE40"/>
          </p15:clr>
        </p15:guide>
        <p15:guide id="3" orient="horz" pos="414" userDrawn="1">
          <p15:clr>
            <a:srgbClr val="FBAE40"/>
          </p15:clr>
        </p15:guide>
        <p15:guide id="4" orient="horz" pos="731" userDrawn="1">
          <p15:clr>
            <a:srgbClr val="FBAE40"/>
          </p15:clr>
        </p15:guide>
        <p15:guide id="5" orient="horz" pos="1049" userDrawn="1">
          <p15:clr>
            <a:srgbClr val="FBAE40"/>
          </p15:clr>
        </p15:guide>
        <p15:guide id="6" orient="horz" pos="1366" userDrawn="1">
          <p15:clr>
            <a:srgbClr val="FBAE40"/>
          </p15:clr>
        </p15:guide>
        <p15:guide id="7" orient="horz" pos="1661" userDrawn="1">
          <p15:clr>
            <a:srgbClr val="FBAE40"/>
          </p15:clr>
        </p15:guide>
        <p15:guide id="8" orient="horz" pos="2001" userDrawn="1">
          <p15:clr>
            <a:srgbClr val="FBAE40"/>
          </p15:clr>
        </p15:guide>
        <p15:guide id="9" orient="horz" pos="2319" userDrawn="1">
          <p15:clr>
            <a:srgbClr val="FBAE40"/>
          </p15:clr>
        </p15:guide>
        <p15:guide id="10" orient="horz" pos="2954" userDrawn="1">
          <p15:clr>
            <a:srgbClr val="FBAE40"/>
          </p15:clr>
        </p15:guide>
        <p15:guide id="11" orient="horz" pos="3271" userDrawn="1">
          <p15:clr>
            <a:srgbClr val="FBAE40"/>
          </p15:clr>
        </p15:guide>
        <p15:guide id="12" orient="horz" pos="3589" userDrawn="1">
          <p15:clr>
            <a:srgbClr val="FBAE40"/>
          </p15:clr>
        </p15:guide>
        <p15:guide id="13" orient="horz" pos="3906" userDrawn="1">
          <p15:clr>
            <a:srgbClr val="FBAE40"/>
          </p15:clr>
        </p15:guide>
        <p15:guide id="14" orient="horz" pos="4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slide">
    <p:bg>
      <p:bgPr>
        <a:solidFill>
          <a:schemeClr val="bg1"/>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1054100" y="823913"/>
            <a:ext cx="9342437" cy="725487"/>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subtitle here or delete text box. </a:t>
            </a:r>
            <a:endParaRPr lang="en-GB"/>
          </a:p>
        </p:txBody>
      </p:sp>
      <p:sp>
        <p:nvSpPr>
          <p:cNvPr id="6" name="Text Placeholder 13"/>
          <p:cNvSpPr>
            <a:spLocks noGrp="1"/>
          </p:cNvSpPr>
          <p:nvPr>
            <p:ph type="body" sz="quarter" idx="13" hasCustomPrompt="1"/>
          </p:nvPr>
        </p:nvSpPr>
        <p:spPr>
          <a:xfrm>
            <a:off x="1054099" y="1665288"/>
            <a:ext cx="9342438" cy="4299721"/>
          </a:xfrm>
          <a:prstGeom prst="rect">
            <a:avLst/>
          </a:prstGeom>
        </p:spPr>
        <p:txBody>
          <a:bodyPr/>
          <a:lstStyle>
            <a:lvl1pPr marL="0" indent="0">
              <a:buNone/>
              <a:defRPr sz="2000"/>
            </a:lvl1pPr>
          </a:lstStyle>
          <a:p>
            <a:pPr lvl="0"/>
            <a:r>
              <a:rPr lang="en-GB" smtClean="0">
                <a:latin typeface="Open Sans" panose="020B0606030504020204" pitchFamily="34" charset="0"/>
                <a:ea typeface="Open Sans" panose="020B0606030504020204" pitchFamily="34" charset="0"/>
                <a:cs typeface="Open Sans" panose="020B0606030504020204" pitchFamily="34" charset="0"/>
              </a:rPr>
              <a:t>Insert copy here. If you wish to add images, please insert the ‘Copy + image’ slide using the drop-down on the New Slide tab. </a:t>
            </a:r>
            <a:endParaRPr lang="en-GB"/>
          </a:p>
        </p:txBody>
      </p:sp>
    </p:spTree>
    <p:extLst>
      <p:ext uri="{BB962C8B-B14F-4D97-AF65-F5344CB8AC3E}">
        <p14:creationId xmlns:p14="http://schemas.microsoft.com/office/powerpoint/2010/main" val="2191536608"/>
      </p:ext>
    </p:extLst>
  </p:cSld>
  <p:clrMapOvr>
    <a:masterClrMapping/>
  </p:clrMapOvr>
  <p:extLst mod="1">
    <p:ext uri="{DCECCB84-F9BA-43D5-87BE-67443E8EF086}">
      <p15:sldGuideLst xmlns:p15="http://schemas.microsoft.com/office/powerpoint/2012/main">
        <p15:guide id="1" orient="horz" pos="2636">
          <p15:clr>
            <a:srgbClr val="FBAE40"/>
          </p15:clr>
        </p15:guide>
        <p15:guide id="2" pos="7106">
          <p15:clr>
            <a:srgbClr val="FBAE40"/>
          </p15:clr>
        </p15:guide>
        <p15:guide id="3" orient="horz" pos="414">
          <p15:clr>
            <a:srgbClr val="FBAE40"/>
          </p15:clr>
        </p15:guide>
        <p15:guide id="4" orient="horz" pos="731">
          <p15:clr>
            <a:srgbClr val="FBAE40"/>
          </p15:clr>
        </p15:guide>
        <p15:guide id="5" orient="horz" pos="1049">
          <p15:clr>
            <a:srgbClr val="FBAE40"/>
          </p15:clr>
        </p15:guide>
        <p15:guide id="6" orient="horz" pos="1366">
          <p15:clr>
            <a:srgbClr val="FBAE40"/>
          </p15:clr>
        </p15:guide>
        <p15:guide id="7" orient="horz" pos="1684">
          <p15:clr>
            <a:srgbClr val="FBAE40"/>
          </p15:clr>
        </p15:guide>
        <p15:guide id="8" orient="horz" pos="2001">
          <p15:clr>
            <a:srgbClr val="FBAE40"/>
          </p15:clr>
        </p15:guide>
        <p15:guide id="9" orient="horz" pos="2319">
          <p15:clr>
            <a:srgbClr val="FBAE40"/>
          </p15:clr>
        </p15:guide>
        <p15:guide id="10" orient="horz" pos="2954">
          <p15:clr>
            <a:srgbClr val="FBAE40"/>
          </p15:clr>
        </p15:guide>
        <p15:guide id="11" orient="horz" pos="3271">
          <p15:clr>
            <a:srgbClr val="FBAE40"/>
          </p15:clr>
        </p15:guide>
        <p15:guide id="12" orient="horz" pos="3589">
          <p15:clr>
            <a:srgbClr val="FBAE40"/>
          </p15:clr>
        </p15:guide>
        <p15:guide id="13" orient="horz" pos="3906">
          <p15:clr>
            <a:srgbClr val="FBAE40"/>
          </p15:clr>
        </p15:guide>
        <p15:guide id="14"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2 images ">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562850" y="3690551"/>
            <a:ext cx="2882900" cy="2030799"/>
          </a:xfrm>
          <a:prstGeom prst="rect">
            <a:avLst/>
          </a:prstGeom>
        </p:spPr>
        <p:txBody>
          <a:bodyPr/>
          <a:lstStyle>
            <a:lvl1pPr marL="0" indent="0">
              <a:buNone/>
              <a:defRPr/>
            </a:lvl1pPr>
          </a:lstStyle>
          <a:p>
            <a:endParaRPr lang="en-GB" dirty="0"/>
          </a:p>
        </p:txBody>
      </p:sp>
      <p:sp>
        <p:nvSpPr>
          <p:cNvPr id="9" name="Picture Placeholder 7"/>
          <p:cNvSpPr>
            <a:spLocks noGrp="1"/>
          </p:cNvSpPr>
          <p:nvPr>
            <p:ph type="pic" sz="quarter" idx="11" hasCustomPrompt="1"/>
          </p:nvPr>
        </p:nvSpPr>
        <p:spPr>
          <a:xfrm>
            <a:off x="7562850" y="1672281"/>
            <a:ext cx="2882900" cy="1504307"/>
          </a:xfrm>
          <a:prstGeom prst="rect">
            <a:avLst/>
          </a:prstGeom>
        </p:spPr>
        <p:txBody>
          <a:bodyPr/>
          <a:lstStyle>
            <a:lvl1pPr marL="0" indent="0">
              <a:buNone/>
              <a:defRPr/>
            </a:lvl1pPr>
          </a:lstStyle>
          <a:p>
            <a:r>
              <a:rPr lang="en-GB" dirty="0" smtClean="0"/>
              <a:t>Picture </a:t>
            </a:r>
            <a:endParaRPr lang="en-GB" dirty="0"/>
          </a:p>
        </p:txBody>
      </p:sp>
      <p:sp>
        <p:nvSpPr>
          <p:cNvPr id="13" name="Text Placeholder 12"/>
          <p:cNvSpPr>
            <a:spLocks noGrp="1"/>
          </p:cNvSpPr>
          <p:nvPr>
            <p:ph type="body" sz="quarter" idx="13" hasCustomPrompt="1"/>
          </p:nvPr>
        </p:nvSpPr>
        <p:spPr>
          <a:xfrm>
            <a:off x="1054800" y="1672281"/>
            <a:ext cx="6408737" cy="4423720"/>
          </a:xfrm>
          <a:prstGeom prst="rect">
            <a:avLst/>
          </a:prstGeom>
        </p:spPr>
        <p:txBody>
          <a:bodyPr/>
          <a:lstStyle>
            <a:lvl1pPr marL="0" indent="0">
              <a:buNone/>
              <a:defRPr sz="20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Insert copy here. </a:t>
            </a:r>
            <a:endParaRPr lang="en-GB"/>
          </a:p>
        </p:txBody>
      </p:sp>
      <p:sp>
        <p:nvSpPr>
          <p:cNvPr id="15" name="Text Placeholder 14"/>
          <p:cNvSpPr>
            <a:spLocks noGrp="1"/>
          </p:cNvSpPr>
          <p:nvPr>
            <p:ph type="body" sz="quarter" idx="14" hasCustomPrompt="1"/>
          </p:nvPr>
        </p:nvSpPr>
        <p:spPr>
          <a:xfrm>
            <a:off x="1054101" y="824399"/>
            <a:ext cx="9391649" cy="473401"/>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subtitle here or delete text box.</a:t>
            </a:r>
            <a:endParaRPr lang="en-GB"/>
          </a:p>
        </p:txBody>
      </p:sp>
      <p:sp>
        <p:nvSpPr>
          <p:cNvPr id="6" name="Text Placeholder 12"/>
          <p:cNvSpPr>
            <a:spLocks noGrp="1"/>
          </p:cNvSpPr>
          <p:nvPr>
            <p:ph type="body" sz="quarter" idx="15" hasCustomPrompt="1"/>
          </p:nvPr>
        </p:nvSpPr>
        <p:spPr>
          <a:xfrm>
            <a:off x="7562850" y="3260727"/>
            <a:ext cx="2882900" cy="338355"/>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7" name="Text Placeholder 12"/>
          <p:cNvSpPr>
            <a:spLocks noGrp="1"/>
          </p:cNvSpPr>
          <p:nvPr>
            <p:ph type="body" sz="quarter" idx="16" hasCustomPrompt="1"/>
          </p:nvPr>
        </p:nvSpPr>
        <p:spPr>
          <a:xfrm>
            <a:off x="7562850" y="5805489"/>
            <a:ext cx="2882900" cy="290512"/>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96576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 1 large image ">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5519936" y="1672281"/>
            <a:ext cx="4925814" cy="3484911"/>
          </a:xfrm>
          <a:prstGeom prst="rect">
            <a:avLst/>
          </a:prstGeom>
        </p:spPr>
        <p:txBody>
          <a:bodyPr/>
          <a:lstStyle>
            <a:lvl1pPr marL="0" indent="0">
              <a:buNone/>
              <a:defRPr/>
            </a:lvl1pPr>
          </a:lstStyle>
          <a:p>
            <a:r>
              <a:rPr lang="en-GB" dirty="0" smtClean="0"/>
              <a:t>Picture </a:t>
            </a:r>
            <a:endParaRPr lang="en-GB" dirty="0"/>
          </a:p>
        </p:txBody>
      </p:sp>
      <p:sp>
        <p:nvSpPr>
          <p:cNvPr id="13" name="Text Placeholder 12"/>
          <p:cNvSpPr>
            <a:spLocks noGrp="1"/>
          </p:cNvSpPr>
          <p:nvPr>
            <p:ph type="body" sz="quarter" idx="13" hasCustomPrompt="1"/>
          </p:nvPr>
        </p:nvSpPr>
        <p:spPr>
          <a:xfrm>
            <a:off x="1054800" y="1672281"/>
            <a:ext cx="4285549" cy="4423720"/>
          </a:xfrm>
          <a:prstGeom prst="rect">
            <a:avLst/>
          </a:prstGeom>
        </p:spPr>
        <p:txBody>
          <a:bodyPr/>
          <a:lstStyle>
            <a:lvl1pPr marL="0" indent="0">
              <a:buNone/>
              <a:defRPr sz="20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Insert copy here. </a:t>
            </a:r>
            <a:endParaRPr lang="en-GB"/>
          </a:p>
        </p:txBody>
      </p:sp>
      <p:sp>
        <p:nvSpPr>
          <p:cNvPr id="15" name="Text Placeholder 14"/>
          <p:cNvSpPr>
            <a:spLocks noGrp="1"/>
          </p:cNvSpPr>
          <p:nvPr>
            <p:ph type="body" sz="quarter" idx="14" hasCustomPrompt="1"/>
          </p:nvPr>
        </p:nvSpPr>
        <p:spPr>
          <a:xfrm>
            <a:off x="1054101" y="824399"/>
            <a:ext cx="9391649" cy="473401"/>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subtitle here or delete text box.</a:t>
            </a:r>
            <a:endParaRPr lang="en-GB"/>
          </a:p>
        </p:txBody>
      </p:sp>
      <p:sp>
        <p:nvSpPr>
          <p:cNvPr id="6" name="Text Placeholder 12"/>
          <p:cNvSpPr>
            <a:spLocks noGrp="1"/>
          </p:cNvSpPr>
          <p:nvPr>
            <p:ph type="body" sz="quarter" idx="15" hasCustomPrompt="1"/>
          </p:nvPr>
        </p:nvSpPr>
        <p:spPr>
          <a:xfrm>
            <a:off x="5519936" y="5229200"/>
            <a:ext cx="4925814" cy="432048"/>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62283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image slide">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1019870" y="1187004"/>
            <a:ext cx="4320480" cy="4032448"/>
          </a:xfrm>
          <a:prstGeom prst="rect">
            <a:avLst/>
          </a:prstGeom>
        </p:spPr>
        <p:txBody>
          <a:bodyPr/>
          <a:lstStyle>
            <a:lvl1pPr marL="0" indent="0">
              <a:buNone/>
              <a:defRPr/>
            </a:lvl1pPr>
          </a:lstStyle>
          <a:p>
            <a:r>
              <a:rPr lang="en-GB" dirty="0" smtClean="0"/>
              <a:t>Picture </a:t>
            </a:r>
            <a:endParaRPr lang="en-GB" dirty="0"/>
          </a:p>
        </p:txBody>
      </p:sp>
      <p:sp>
        <p:nvSpPr>
          <p:cNvPr id="6" name="Text Placeholder 12"/>
          <p:cNvSpPr>
            <a:spLocks noGrp="1"/>
          </p:cNvSpPr>
          <p:nvPr>
            <p:ph type="body" sz="quarter" idx="15" hasCustomPrompt="1"/>
          </p:nvPr>
        </p:nvSpPr>
        <p:spPr>
          <a:xfrm>
            <a:off x="1055440" y="5301208"/>
            <a:ext cx="4284910" cy="396330"/>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8" name="Picture Placeholder 7"/>
          <p:cNvSpPr>
            <a:spLocks noGrp="1"/>
          </p:cNvSpPr>
          <p:nvPr>
            <p:ph type="pic" sz="quarter" idx="16" hasCustomPrompt="1"/>
          </p:nvPr>
        </p:nvSpPr>
        <p:spPr>
          <a:xfrm>
            <a:off x="6096000" y="1160463"/>
            <a:ext cx="4320480" cy="4032448"/>
          </a:xfrm>
          <a:prstGeom prst="rect">
            <a:avLst/>
          </a:prstGeom>
        </p:spPr>
        <p:txBody>
          <a:bodyPr/>
          <a:lstStyle>
            <a:lvl1pPr marL="0" indent="0">
              <a:buNone/>
              <a:defRPr/>
            </a:lvl1pPr>
          </a:lstStyle>
          <a:p>
            <a:r>
              <a:rPr lang="en-GB" dirty="0" smtClean="0"/>
              <a:t>Picture </a:t>
            </a:r>
            <a:endParaRPr lang="en-GB" dirty="0"/>
          </a:p>
        </p:txBody>
      </p:sp>
      <p:sp>
        <p:nvSpPr>
          <p:cNvPr id="10" name="Text Placeholder 12"/>
          <p:cNvSpPr>
            <a:spLocks noGrp="1"/>
          </p:cNvSpPr>
          <p:nvPr>
            <p:ph type="body" sz="quarter" idx="17" hasCustomPrompt="1"/>
          </p:nvPr>
        </p:nvSpPr>
        <p:spPr>
          <a:xfrm>
            <a:off x="6096000" y="5314139"/>
            <a:ext cx="4320480" cy="383399"/>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412657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1019869" y="792481"/>
            <a:ext cx="9376581" cy="4998720"/>
          </a:xfrm>
          <a:prstGeom prst="rect">
            <a:avLst/>
          </a:prstGeom>
        </p:spPr>
        <p:txBody>
          <a:bodyPr/>
          <a:lstStyle>
            <a:lvl1pPr marL="0" indent="0">
              <a:buNone/>
              <a:defRPr/>
            </a:lvl1pPr>
          </a:lstStyle>
          <a:p>
            <a:r>
              <a:rPr lang="en-GB" dirty="0" smtClean="0"/>
              <a:t>Picture </a:t>
            </a:r>
            <a:endParaRPr lang="en-GB" dirty="0"/>
          </a:p>
        </p:txBody>
      </p:sp>
      <p:sp>
        <p:nvSpPr>
          <p:cNvPr id="6" name="Text Placeholder 12"/>
          <p:cNvSpPr>
            <a:spLocks noGrp="1"/>
          </p:cNvSpPr>
          <p:nvPr>
            <p:ph type="body" sz="quarter" idx="15" hasCustomPrompt="1"/>
          </p:nvPr>
        </p:nvSpPr>
        <p:spPr>
          <a:xfrm>
            <a:off x="3532633" y="5841075"/>
            <a:ext cx="4284910" cy="261015"/>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37980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1"/>
            <a:ext cx="12192001" cy="6857932"/>
          </a:xfrm>
          <a:prstGeom prst="rect">
            <a:avLst/>
          </a:prstGeom>
        </p:spPr>
      </p:pic>
    </p:spTree>
    <p:extLst>
      <p:ext uri="{BB962C8B-B14F-4D97-AF65-F5344CB8AC3E}">
        <p14:creationId xmlns:p14="http://schemas.microsoft.com/office/powerpoint/2010/main" val="35875455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3600" kern="1200">
          <a:solidFill>
            <a:schemeClr val="tx1"/>
          </a:solidFill>
          <a:latin typeface="Roboto Mono" pitchFamily="2" charset="0"/>
          <a:ea typeface="Roboto Mon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6" userDrawn="1">
          <p15:clr>
            <a:srgbClr val="F26B43"/>
          </p15:clr>
        </p15:guide>
        <p15:guide id="2" pos="3840" userDrawn="1">
          <p15:clr>
            <a:srgbClr val="F26B43"/>
          </p15:clr>
        </p15:guide>
        <p15:guide id="3" pos="7582" userDrawn="1">
          <p15:clr>
            <a:srgbClr val="F26B43"/>
          </p15:clr>
        </p15:guide>
        <p15:guide id="4" pos="7106" userDrawn="1">
          <p15:clr>
            <a:srgbClr val="F26B43"/>
          </p15:clr>
        </p15:guide>
        <p15:guide id="5" pos="5700" userDrawn="1">
          <p15:clr>
            <a:srgbClr val="F26B43"/>
          </p15:clr>
        </p15:guide>
        <p15:guide id="6" pos="5246" userDrawn="1">
          <p15:clr>
            <a:srgbClr val="F26B43"/>
          </p15:clr>
        </p15:guide>
        <p15:guide id="7" pos="4770" userDrawn="1">
          <p15:clr>
            <a:srgbClr val="F26B43"/>
          </p15:clr>
        </p15:guide>
        <p15:guide id="8" pos="3364" userDrawn="1">
          <p15:clr>
            <a:srgbClr val="F26B43"/>
          </p15:clr>
        </p15:guide>
        <p15:guide id="9" pos="2910" userDrawn="1">
          <p15:clr>
            <a:srgbClr val="F26B43"/>
          </p15:clr>
        </p15:guide>
        <p15:guide id="10" pos="2434" userDrawn="1">
          <p15:clr>
            <a:srgbClr val="F26B43"/>
          </p15:clr>
        </p15:guide>
        <p15:guide id="11" pos="1958" userDrawn="1">
          <p15:clr>
            <a:srgbClr val="F26B43"/>
          </p15:clr>
        </p15:guide>
        <p15:guide id="12" pos="1504" userDrawn="1">
          <p15:clr>
            <a:srgbClr val="F26B43"/>
          </p15:clr>
        </p15:guide>
        <p15:guide id="13" pos="1028" userDrawn="1">
          <p15:clr>
            <a:srgbClr val="F26B43"/>
          </p15:clr>
        </p15:guide>
        <p15:guide id="14" pos="574" userDrawn="1">
          <p15:clr>
            <a:srgbClr val="F26B43"/>
          </p15:clr>
        </p15:guide>
        <p15:guide id="15" pos="98" userDrawn="1">
          <p15:clr>
            <a:srgbClr val="F26B43"/>
          </p15:clr>
        </p15:guide>
        <p15:guide id="16" pos="4294" userDrawn="1">
          <p15:clr>
            <a:srgbClr val="F26B43"/>
          </p15:clr>
        </p15:guide>
        <p15:guide id="17" pos="6176" userDrawn="1">
          <p15:clr>
            <a:srgbClr val="F26B43"/>
          </p15:clr>
        </p15:guide>
        <p15:guide id="18" pos="6652" userDrawn="1">
          <p15:clr>
            <a:srgbClr val="F26B43"/>
          </p15:clr>
        </p15:guide>
        <p15:guide id="19" orient="horz" pos="414" userDrawn="1">
          <p15:clr>
            <a:srgbClr val="F26B43"/>
          </p15:clr>
        </p15:guide>
        <p15:guide id="20" orient="horz" pos="731" userDrawn="1">
          <p15:clr>
            <a:srgbClr val="F26B43"/>
          </p15:clr>
        </p15:guide>
        <p15:guide id="21" orient="horz" pos="1049" userDrawn="1">
          <p15:clr>
            <a:srgbClr val="F26B43"/>
          </p15:clr>
        </p15:guide>
        <p15:guide id="22" orient="horz" pos="1366" userDrawn="1">
          <p15:clr>
            <a:srgbClr val="F26B43"/>
          </p15:clr>
        </p15:guide>
        <p15:guide id="23" orient="horz" pos="1661" userDrawn="1">
          <p15:clr>
            <a:srgbClr val="F26B43"/>
          </p15:clr>
        </p15:guide>
        <p15:guide id="24" orient="horz" pos="2001" userDrawn="1">
          <p15:clr>
            <a:srgbClr val="F26B43"/>
          </p15:clr>
        </p15:guide>
        <p15:guide id="25" orient="horz" pos="2319" userDrawn="1">
          <p15:clr>
            <a:srgbClr val="F26B43"/>
          </p15:clr>
        </p15:guide>
        <p15:guide id="26" orient="horz" pos="2636" userDrawn="1">
          <p15:clr>
            <a:srgbClr val="F26B43"/>
          </p15:clr>
        </p15:guide>
        <p15:guide id="27" orient="horz" pos="2954" userDrawn="1">
          <p15:clr>
            <a:srgbClr val="F26B43"/>
          </p15:clr>
        </p15:guide>
        <p15:guide id="28" orient="horz" pos="3271" userDrawn="1">
          <p15:clr>
            <a:srgbClr val="F26B43"/>
          </p15:clr>
        </p15:guide>
        <p15:guide id="29" orient="horz" pos="3589" userDrawn="1">
          <p15:clr>
            <a:srgbClr val="F26B43"/>
          </p15:clr>
        </p15:guide>
        <p15:guide id="30" orient="horz" pos="3906" userDrawn="1">
          <p15:clr>
            <a:srgbClr val="F26B43"/>
          </p15:clr>
        </p15:guide>
        <p15:guide id="31" orient="horz" pos="42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0"/>
            <a:ext cx="12192000" cy="6857931"/>
          </a:xfrm>
          <a:prstGeom prst="rect">
            <a:avLst/>
          </a:prstGeom>
        </p:spPr>
      </p:pic>
    </p:spTree>
    <p:extLst>
      <p:ext uri="{BB962C8B-B14F-4D97-AF65-F5344CB8AC3E}">
        <p14:creationId xmlns:p14="http://schemas.microsoft.com/office/powerpoint/2010/main" val="2843105772"/>
      </p:ext>
    </p:extLst>
  </p:cSld>
  <p:clrMap bg1="lt1" tx1="dk1" bg2="lt2" tx2="dk2" accent1="accent1" accent2="accent2" accent3="accent3" accent4="accent4" accent5="accent5" accent6="accent6" hlink="hlink" folHlink="folHlink"/>
  <p:sldLayoutIdLst>
    <p:sldLayoutId id="2147483674" r:id="rId1"/>
    <p:sldLayoutId id="2147483669" r:id="rId2"/>
    <p:sldLayoutId id="2147483671" r:id="rId3"/>
    <p:sldLayoutId id="2147483672" r:id="rId4"/>
    <p:sldLayoutId id="2147483675" r:id="rId5"/>
  </p:sldLayoutIdLst>
  <p:txStyles>
    <p:titleStyle>
      <a:lvl1pPr algn="l" defTabSz="914400" rtl="0" eaLnBrk="1" latinLnBrk="0" hangingPunct="1">
        <a:lnSpc>
          <a:spcPct val="90000"/>
        </a:lnSpc>
        <a:spcBef>
          <a:spcPct val="0"/>
        </a:spcBef>
        <a:buNone/>
        <a:defRPr sz="3600" kern="1200">
          <a:solidFill>
            <a:schemeClr val="tx1"/>
          </a:solidFill>
          <a:latin typeface="Roboto Mono" pitchFamily="2" charset="0"/>
          <a:ea typeface="Roboto Mon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6">
          <p15:clr>
            <a:srgbClr val="F26B43"/>
          </p15:clr>
        </p15:guide>
        <p15:guide id="2" pos="3840">
          <p15:clr>
            <a:srgbClr val="F26B43"/>
          </p15:clr>
        </p15:guide>
        <p15:guide id="3" pos="7582">
          <p15:clr>
            <a:srgbClr val="F26B43"/>
          </p15:clr>
        </p15:guide>
        <p15:guide id="4" pos="7106">
          <p15:clr>
            <a:srgbClr val="F26B43"/>
          </p15:clr>
        </p15:guide>
        <p15:guide id="5" pos="5700">
          <p15:clr>
            <a:srgbClr val="F26B43"/>
          </p15:clr>
        </p15:guide>
        <p15:guide id="6" pos="5246">
          <p15:clr>
            <a:srgbClr val="F26B43"/>
          </p15:clr>
        </p15:guide>
        <p15:guide id="7" pos="4770">
          <p15:clr>
            <a:srgbClr val="F26B43"/>
          </p15:clr>
        </p15:guide>
        <p15:guide id="8" pos="3364">
          <p15:clr>
            <a:srgbClr val="F26B43"/>
          </p15:clr>
        </p15:guide>
        <p15:guide id="9" pos="2910">
          <p15:clr>
            <a:srgbClr val="F26B43"/>
          </p15:clr>
        </p15:guide>
        <p15:guide id="10" pos="2434">
          <p15:clr>
            <a:srgbClr val="F26B43"/>
          </p15:clr>
        </p15:guide>
        <p15:guide id="11" pos="1958">
          <p15:clr>
            <a:srgbClr val="F26B43"/>
          </p15:clr>
        </p15:guide>
        <p15:guide id="12" pos="1504">
          <p15:clr>
            <a:srgbClr val="F26B43"/>
          </p15:clr>
        </p15:guide>
        <p15:guide id="13" pos="1028">
          <p15:clr>
            <a:srgbClr val="F26B43"/>
          </p15:clr>
        </p15:guide>
        <p15:guide id="14" pos="574">
          <p15:clr>
            <a:srgbClr val="F26B43"/>
          </p15:clr>
        </p15:guide>
        <p15:guide id="15" pos="98">
          <p15:clr>
            <a:srgbClr val="F26B43"/>
          </p15:clr>
        </p15:guide>
        <p15:guide id="16" pos="4294">
          <p15:clr>
            <a:srgbClr val="F26B43"/>
          </p15:clr>
        </p15:guide>
        <p15:guide id="17" pos="6176">
          <p15:clr>
            <a:srgbClr val="F26B43"/>
          </p15:clr>
        </p15:guide>
        <p15:guide id="18" pos="6652">
          <p15:clr>
            <a:srgbClr val="F26B43"/>
          </p15:clr>
        </p15:guide>
        <p15:guide id="19" orient="horz" pos="414">
          <p15:clr>
            <a:srgbClr val="F26B43"/>
          </p15:clr>
        </p15:guide>
        <p15:guide id="20" orient="horz" pos="731">
          <p15:clr>
            <a:srgbClr val="F26B43"/>
          </p15:clr>
        </p15:guide>
        <p15:guide id="21" orient="horz" pos="1049">
          <p15:clr>
            <a:srgbClr val="F26B43"/>
          </p15:clr>
        </p15:guide>
        <p15:guide id="22" orient="horz" pos="1366">
          <p15:clr>
            <a:srgbClr val="F26B43"/>
          </p15:clr>
        </p15:guide>
        <p15:guide id="23" orient="horz" pos="1684" userDrawn="1">
          <p15:clr>
            <a:srgbClr val="F26B43"/>
          </p15:clr>
        </p15:guide>
        <p15:guide id="24" orient="horz" pos="2001">
          <p15:clr>
            <a:srgbClr val="F26B43"/>
          </p15:clr>
        </p15:guide>
        <p15:guide id="25" orient="horz" pos="2319">
          <p15:clr>
            <a:srgbClr val="F26B43"/>
          </p15:clr>
        </p15:guide>
        <p15:guide id="26" orient="horz" pos="2636">
          <p15:clr>
            <a:srgbClr val="F26B43"/>
          </p15:clr>
        </p15:guide>
        <p15:guide id="27" orient="horz" pos="2954">
          <p15:clr>
            <a:srgbClr val="F26B43"/>
          </p15:clr>
        </p15:guide>
        <p15:guide id="28" orient="horz" pos="3271">
          <p15:clr>
            <a:srgbClr val="F26B43"/>
          </p15:clr>
        </p15:guide>
        <p15:guide id="29" orient="horz" pos="3589">
          <p15:clr>
            <a:srgbClr val="F26B43"/>
          </p15:clr>
        </p15:guide>
        <p15:guide id="30" orient="horz" pos="3906">
          <p15:clr>
            <a:srgbClr val="F26B43"/>
          </p15:clr>
        </p15:guide>
        <p15:guide id="31"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earch.maven.org/remotecontent?filepath=uk/gov/nationalarchives/csv-validator-cmd/1.1.5/csv-validator-cmd-1.1.5-application.zi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digital-preservation.github.io/csv-validator/#toc1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digital-preservation/csv-schema/tree/master/example-schema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github.com/digital-preservation/csv-schema" TargetMode="External"/><Relationship Id="rId3" Type="http://schemas.openxmlformats.org/officeDocument/2006/relationships/hyperlink" Target="https://openpreservation.org/blog/2019/05/28/droid-report-as-basis-for-collection-integrity-checks/" TargetMode="External"/><Relationship Id="rId7" Type="http://schemas.openxmlformats.org/officeDocument/2006/relationships/hyperlink" Target="https://github.com/digital-preservation/csv-validato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github.com/digital-preservation/droid-csv-schema" TargetMode="External"/><Relationship Id="rId5" Type="http://schemas.openxmlformats.org/officeDocument/2006/relationships/hyperlink" Target="mailto:digitalpreservation@nationalarchives.gov.uk" TargetMode="External"/><Relationship Id="rId4" Type="http://schemas.openxmlformats.org/officeDocument/2006/relationships/hyperlink" Target="https://twitter.com/DavidUnderdown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digital-preservation.github.io/csv-schema/csv-schema-1.1.html#usage-0" TargetMode="External"/><Relationship Id="rId5" Type="http://schemas.openxmlformats.org/officeDocument/2006/relationships/hyperlink" Target="http://digital-preservation.github.io/csv-validator/"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github.com/digital-preservation/droid-csv-schema"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46163" y="1095554"/>
            <a:ext cx="6351587" cy="2446715"/>
          </a:xfrm>
        </p:spPr>
        <p:txBody>
          <a:bodyPr/>
          <a:lstStyle/>
          <a:p>
            <a:r>
              <a:rPr lang="en-GB" smtClean="0"/>
              <a:t>Using CSV Schema and DROID reports for digital preservation</a:t>
            </a:r>
            <a:endParaRPr lang="en-GB" dirty="0"/>
          </a:p>
        </p:txBody>
      </p:sp>
      <p:sp>
        <p:nvSpPr>
          <p:cNvPr id="3" name="Text Placeholder 2"/>
          <p:cNvSpPr>
            <a:spLocks noGrp="1"/>
          </p:cNvSpPr>
          <p:nvPr>
            <p:ph type="body" sz="quarter" idx="14"/>
          </p:nvPr>
        </p:nvSpPr>
        <p:spPr/>
        <p:txBody>
          <a:bodyPr/>
          <a:lstStyle/>
          <a:p>
            <a:r>
              <a:rPr lang="en-GB" smtClean="0"/>
              <a:t>David Underdown</a:t>
            </a:r>
            <a:endParaRPr lang="en-GB" dirty="0"/>
          </a:p>
        </p:txBody>
      </p:sp>
      <p:sp>
        <p:nvSpPr>
          <p:cNvPr id="4" name="Text Placeholder 3"/>
          <p:cNvSpPr>
            <a:spLocks noGrp="1"/>
          </p:cNvSpPr>
          <p:nvPr>
            <p:ph type="body" sz="quarter" idx="15"/>
          </p:nvPr>
        </p:nvSpPr>
        <p:spPr/>
        <p:txBody>
          <a:bodyPr/>
          <a:lstStyle/>
          <a:p>
            <a:r>
              <a:rPr lang="en-GB" smtClean="0"/>
              <a:t>28 February 2020</a:t>
            </a:r>
            <a:endParaRPr lang="en-GB" dirty="0"/>
          </a:p>
        </p:txBody>
      </p:sp>
    </p:spTree>
    <p:extLst>
      <p:ext uri="{BB962C8B-B14F-4D97-AF65-F5344CB8AC3E}">
        <p14:creationId xmlns:p14="http://schemas.microsoft.com/office/powerpoint/2010/main" val="266852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70" b="207"/>
          <a:stretch/>
        </p:blipFill>
        <p:spPr>
          <a:xfrm>
            <a:off x="6816725" y="1297800"/>
            <a:ext cx="3362794" cy="4430713"/>
          </a:xfrm>
        </p:spPr>
      </p:pic>
      <p:sp>
        <p:nvSpPr>
          <p:cNvPr id="3" name="Text Placeholder 2"/>
          <p:cNvSpPr>
            <a:spLocks noGrp="1"/>
          </p:cNvSpPr>
          <p:nvPr>
            <p:ph type="body" sz="quarter" idx="13"/>
          </p:nvPr>
        </p:nvSpPr>
        <p:spPr>
          <a:xfrm>
            <a:off x="1054799" y="1297800"/>
            <a:ext cx="5622225" cy="4798201"/>
          </a:xfrm>
        </p:spPr>
        <p:txBody>
          <a:bodyPr/>
          <a:lstStyle/>
          <a:p>
            <a:pPr marL="342900" indent="-342900">
              <a:buFont typeface="Wingdings" panose="05000000000000000000" pitchFamily="2" charset="2"/>
              <a:buChar char="§"/>
            </a:pPr>
            <a:r>
              <a:rPr lang="en-GB" smtClean="0"/>
              <a:t>DROID report probably not created where the files will be stored</a:t>
            </a:r>
          </a:p>
          <a:p>
            <a:pPr marL="342900" indent="-342900">
              <a:buFont typeface="Wingdings" panose="05000000000000000000" pitchFamily="2" charset="2"/>
              <a:buChar char="§"/>
            </a:pPr>
            <a:r>
              <a:rPr lang="en-GB" smtClean="0"/>
              <a:t>Use “path substitution” to update path so CSV Validator can still find the files, for example:</a:t>
            </a:r>
          </a:p>
          <a:p>
            <a:pPr marL="1028700" lvl="1" indent="-342900">
              <a:buFont typeface="Wingdings" panose="05000000000000000000" pitchFamily="2" charset="2"/>
              <a:buChar char="§"/>
            </a:pPr>
            <a:r>
              <a:rPr lang="en-GB" sz="2000" smtClean="0"/>
              <a:t>Originally C:\files\</a:t>
            </a:r>
          </a:p>
          <a:p>
            <a:pPr marL="1028700" lvl="1" indent="-342900">
              <a:buFont typeface="Wingdings" panose="05000000000000000000" pitchFamily="2" charset="2"/>
              <a:buChar char="§"/>
            </a:pPr>
            <a:r>
              <a:rPr lang="en-GB" sz="2000" smtClean="0"/>
              <a:t>Now:</a:t>
            </a:r>
          </a:p>
          <a:p>
            <a:pPr marL="1485900" lvl="2" indent="-342900">
              <a:buFont typeface="Wingdings" panose="05000000000000000000" pitchFamily="2" charset="2"/>
              <a:buChar char="§"/>
            </a:pPr>
            <a:r>
              <a:rPr lang="en-GB" smtClean="0"/>
              <a:t>C:\Users\&lt;machine name&gt;\Documents\Archive </a:t>
            </a:r>
            <a:r>
              <a:rPr lang="en-GB"/>
              <a:t>School Session </a:t>
            </a:r>
            <a:r>
              <a:rPr lang="en-GB" smtClean="0"/>
              <a:t>4\droid-csv-schema-master\good\files</a:t>
            </a:r>
            <a:r>
              <a:rPr lang="en-GB" smtClean="0"/>
              <a:t>\</a:t>
            </a:r>
          </a:p>
          <a:p>
            <a:pPr marL="1485900" lvl="2" indent="-342900">
              <a:buFont typeface="Wingdings" panose="05000000000000000000" pitchFamily="2" charset="2"/>
              <a:buChar char="§"/>
            </a:pPr>
            <a:r>
              <a:rPr lang="en-GB"/>
              <a:t>C:\Users\&lt;machine name&gt;\Documents\Archive School Session </a:t>
            </a:r>
            <a:r>
              <a:rPr lang="en-GB" smtClean="0"/>
              <a:t>4\droid-csv-schema-master\bad\files\</a:t>
            </a:r>
            <a:endParaRPr lang="en-GB" smtClean="0"/>
          </a:p>
          <a:p>
            <a:pPr marL="342900" indent="-342900">
              <a:buFont typeface="Wingdings" panose="05000000000000000000" pitchFamily="2" charset="2"/>
              <a:buChar char="§"/>
            </a:pPr>
            <a:endParaRPr lang="en-GB"/>
          </a:p>
        </p:txBody>
      </p:sp>
      <p:sp>
        <p:nvSpPr>
          <p:cNvPr id="4" name="Text Placeholder 3"/>
          <p:cNvSpPr>
            <a:spLocks noGrp="1"/>
          </p:cNvSpPr>
          <p:nvPr>
            <p:ph type="body" sz="quarter" idx="14"/>
          </p:nvPr>
        </p:nvSpPr>
        <p:spPr/>
        <p:txBody>
          <a:bodyPr/>
          <a:lstStyle/>
          <a:p>
            <a:r>
              <a:rPr lang="en-GB" smtClean="0"/>
              <a:t>Running the integrity </a:t>
            </a:r>
            <a:r>
              <a:rPr lang="en-GB" smtClean="0"/>
              <a:t>check 1</a:t>
            </a:r>
            <a:endParaRPr lang="en-GB"/>
          </a:p>
        </p:txBody>
      </p:sp>
    </p:spTree>
    <p:extLst>
      <p:ext uri="{BB962C8B-B14F-4D97-AF65-F5344CB8AC3E}">
        <p14:creationId xmlns:p14="http://schemas.microsoft.com/office/powerpoint/2010/main" val="251611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70" b="207"/>
          <a:stretch/>
        </p:blipFill>
        <p:spPr>
          <a:xfrm>
            <a:off x="6816725" y="1297800"/>
            <a:ext cx="3362794" cy="4430713"/>
          </a:xfrm>
        </p:spPr>
      </p:pic>
      <p:sp>
        <p:nvSpPr>
          <p:cNvPr id="3" name="Text Placeholder 2"/>
          <p:cNvSpPr>
            <a:spLocks noGrp="1"/>
          </p:cNvSpPr>
          <p:nvPr>
            <p:ph type="body" sz="quarter" idx="13"/>
          </p:nvPr>
        </p:nvSpPr>
        <p:spPr>
          <a:xfrm>
            <a:off x="1054799" y="1297800"/>
            <a:ext cx="5622225" cy="4798201"/>
          </a:xfrm>
        </p:spPr>
        <p:txBody>
          <a:bodyPr/>
          <a:lstStyle/>
          <a:p>
            <a:pPr marL="342900" indent="-342900">
              <a:buFont typeface="Wingdings" panose="05000000000000000000" pitchFamily="2" charset="2"/>
              <a:buChar char="§"/>
            </a:pPr>
            <a:r>
              <a:rPr lang="en-GB" smtClean="0"/>
              <a:t>Represented </a:t>
            </a:r>
            <a:r>
              <a:rPr lang="en-GB" smtClean="0"/>
              <a:t>in DROID CSV as URI, so:</a:t>
            </a:r>
          </a:p>
          <a:p>
            <a:pPr marL="1028700" lvl="1" indent="-342900">
              <a:buFont typeface="Wingdings" panose="05000000000000000000" pitchFamily="2" charset="2"/>
              <a:buChar char="§"/>
            </a:pPr>
            <a:r>
              <a:rPr lang="en-GB" sz="2000" smtClean="0"/>
              <a:t>from file:/C:/files/</a:t>
            </a:r>
          </a:p>
          <a:p>
            <a:pPr marL="1028700" lvl="1" indent="-342900">
              <a:buFont typeface="Wingdings" panose="05000000000000000000" pitchFamily="2" charset="2"/>
              <a:buChar char="§"/>
            </a:pPr>
            <a:r>
              <a:rPr lang="en-GB" sz="2000" smtClean="0"/>
              <a:t>to file</a:t>
            </a:r>
            <a:r>
              <a:rPr lang="en-GB" sz="2000"/>
              <a:t>:/C</a:t>
            </a:r>
            <a:r>
              <a:rPr lang="en-GB" sz="2000" smtClean="0"/>
              <a:t>:/Users/&lt;machine name&gt;/</a:t>
            </a:r>
            <a:r>
              <a:rPr lang="en-GB" sz="2000" smtClean="0"/>
              <a:t>Documents/Archive%20School%20Session%204/droid-csv-schema-master/good/files</a:t>
            </a:r>
            <a:r>
              <a:rPr lang="en-GB" sz="2000" smtClean="0"/>
              <a:t>/</a:t>
            </a:r>
          </a:p>
          <a:p>
            <a:pPr marL="342900" indent="-342900">
              <a:buFont typeface="Wingdings" panose="05000000000000000000" pitchFamily="2" charset="2"/>
              <a:buChar char="§"/>
            </a:pPr>
            <a:endParaRPr lang="en-GB"/>
          </a:p>
        </p:txBody>
      </p:sp>
      <p:sp>
        <p:nvSpPr>
          <p:cNvPr id="4" name="Text Placeholder 3"/>
          <p:cNvSpPr>
            <a:spLocks noGrp="1"/>
          </p:cNvSpPr>
          <p:nvPr>
            <p:ph type="body" sz="quarter" idx="14"/>
          </p:nvPr>
        </p:nvSpPr>
        <p:spPr/>
        <p:txBody>
          <a:bodyPr/>
          <a:lstStyle/>
          <a:p>
            <a:r>
              <a:rPr lang="en-GB" smtClean="0"/>
              <a:t>Running the integrity </a:t>
            </a:r>
            <a:r>
              <a:rPr lang="en-GB" smtClean="0"/>
              <a:t>check 2</a:t>
            </a:r>
            <a:endParaRPr lang="en-GB"/>
          </a:p>
        </p:txBody>
      </p:sp>
    </p:spTree>
    <p:extLst>
      <p:ext uri="{BB962C8B-B14F-4D97-AF65-F5344CB8AC3E}">
        <p14:creationId xmlns:p14="http://schemas.microsoft.com/office/powerpoint/2010/main" val="2682500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mtClean="0"/>
              <a:t>Does it work?</a:t>
            </a:r>
            <a:endParaRPr lang="en-GB"/>
          </a:p>
        </p:txBody>
      </p:sp>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Try running the integrity check yourself, details given on previous slide should get you a pass result</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smtClean="0"/>
              <a:t>Then amend the path substitution so that you run against the “bad” file set</a:t>
            </a:r>
          </a:p>
          <a:p>
            <a:pPr marL="342900" indent="-342900">
              <a:buFont typeface="Wingdings" panose="05000000000000000000" pitchFamily="2" charset="2"/>
              <a:buChar char="§"/>
            </a:pPr>
            <a:endParaRPr lang="en-GB" smtClean="0"/>
          </a:p>
          <a:p>
            <a:pPr marL="1028700" lvl="1" indent="-342900">
              <a:buFont typeface="Wingdings" panose="05000000000000000000" pitchFamily="2" charset="2"/>
              <a:buChar char="§"/>
            </a:pPr>
            <a:r>
              <a:rPr lang="en-GB" sz="2000" smtClean="0"/>
              <a:t>What validation errors do you see?</a:t>
            </a:r>
          </a:p>
          <a:p>
            <a:pPr marL="1028700" lvl="1" indent="-342900">
              <a:buFont typeface="Wingdings" panose="05000000000000000000" pitchFamily="2" charset="2"/>
              <a:buChar char="§"/>
            </a:pPr>
            <a:endParaRPr lang="en-GB" sz="2000" smtClean="0"/>
          </a:p>
          <a:p>
            <a:pPr marL="1028700" lvl="1" indent="-342900">
              <a:buFont typeface="Wingdings" panose="05000000000000000000" pitchFamily="2" charset="2"/>
              <a:buChar char="§"/>
            </a:pPr>
            <a:r>
              <a:rPr lang="en-GB" sz="2000" smtClean="0"/>
              <a:t>What do you think they mean?</a:t>
            </a:r>
            <a:endParaRPr lang="en-GB" sz="2000"/>
          </a:p>
        </p:txBody>
      </p:sp>
    </p:spTree>
    <p:extLst>
      <p:ext uri="{BB962C8B-B14F-4D97-AF65-F5344CB8AC3E}">
        <p14:creationId xmlns:p14="http://schemas.microsoft.com/office/powerpoint/2010/main" val="259661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54800" y="1665288"/>
            <a:ext cx="9390950" cy="4430713"/>
          </a:xfrm>
        </p:spPr>
        <p:txBody>
          <a:bodyPr/>
          <a:lstStyle/>
          <a:p>
            <a:pPr marL="342900" indent="-342900">
              <a:buFont typeface="Wingdings" panose="05000000000000000000" pitchFamily="2" charset="2"/>
              <a:buChar char="§"/>
            </a:pPr>
            <a:r>
              <a:rPr lang="en-GB" smtClean="0"/>
              <a:t>Need to use the command line version of CSV Validator</a:t>
            </a:r>
          </a:p>
          <a:p>
            <a:pPr marL="342900" indent="-342900">
              <a:buFont typeface="Wingdings" panose="05000000000000000000" pitchFamily="2" charset="2"/>
              <a:buChar char="§"/>
            </a:pPr>
            <a:r>
              <a:rPr lang="en-GB"/>
              <a:t>Download from </a:t>
            </a:r>
            <a:r>
              <a:rPr lang="en-GB">
                <a:hlinkClick r:id="rId3"/>
              </a:rPr>
              <a:t>https://</a:t>
            </a:r>
            <a:r>
              <a:rPr lang="en-GB" smtClean="0">
                <a:hlinkClick r:id="rId3"/>
              </a:rPr>
              <a:t>search.maven.org/remotecontent?filepath=uk/gov/nationalarchives/csv-validator-cmd/1.1.5/csv-validator-cmd-1.1.5-application.zip</a:t>
            </a:r>
            <a:r>
              <a:rPr lang="en-GB" smtClean="0"/>
              <a:t> (choose save if prompted), then extract the contents of the zip file where you like</a:t>
            </a:r>
          </a:p>
          <a:p>
            <a:pPr marL="342900" indent="-342900">
              <a:buFont typeface="Wingdings" panose="05000000000000000000" pitchFamily="2" charset="2"/>
              <a:buChar char="§"/>
            </a:pPr>
            <a:r>
              <a:rPr lang="en-GB" smtClean="0"/>
              <a:t>Already installed for you at:</a:t>
            </a:r>
          </a:p>
          <a:p>
            <a:pPr marL="1028700" lvl="1" indent="-342900">
              <a:buFont typeface="Wingdings" panose="05000000000000000000" pitchFamily="2" charset="2"/>
              <a:buChar char="§"/>
            </a:pPr>
            <a:r>
              <a:rPr lang="en-GB" sz="2000"/>
              <a:t>C:\Users</a:t>
            </a:r>
            <a:r>
              <a:rPr lang="en-GB" sz="2000" smtClean="0"/>
              <a:t>\&lt;machine name&gt;\Documents\Archive </a:t>
            </a:r>
            <a:r>
              <a:rPr lang="en-GB" sz="2000"/>
              <a:t>School Session </a:t>
            </a:r>
            <a:r>
              <a:rPr lang="en-GB" sz="2000" smtClean="0"/>
              <a:t>4\DU\csv-validator-cmd-1.1.5-application\csv-validator-cmd-1.1.5\bin\validate.bat</a:t>
            </a:r>
            <a:endParaRPr lang="en-GB" sz="2000"/>
          </a:p>
          <a:p>
            <a:pPr marL="342900" indent="-342900">
              <a:buFont typeface="Wingdings" panose="05000000000000000000" pitchFamily="2" charset="2"/>
              <a:buChar char="§"/>
            </a:pPr>
            <a:r>
              <a:rPr lang="en-GB" smtClean="0"/>
              <a:t>All the same options are available as in the GUI, but using the command line allows automation, by calling the CSV Validator direct at the command line, from other programs, or task scheduling software (to carry out regular checks)</a:t>
            </a:r>
          </a:p>
          <a:p>
            <a:pPr marL="342900" indent="-342900">
              <a:buFont typeface="Wingdings" panose="05000000000000000000" pitchFamily="2" charset="2"/>
              <a:buChar char="§"/>
            </a:pPr>
            <a:r>
              <a:rPr lang="en-GB" smtClean="0"/>
              <a:t>Details at </a:t>
            </a:r>
            <a:r>
              <a:rPr lang="en-GB">
                <a:hlinkClick r:id="rId4"/>
              </a:rPr>
              <a:t>http://digital-preservation.github.io/csv-validator/#toc10</a:t>
            </a:r>
            <a:endParaRPr lang="en-GB" smtClean="0"/>
          </a:p>
        </p:txBody>
      </p:sp>
      <p:sp>
        <p:nvSpPr>
          <p:cNvPr id="5" name="Text Placeholder 4"/>
          <p:cNvSpPr>
            <a:spLocks noGrp="1"/>
          </p:cNvSpPr>
          <p:nvPr>
            <p:ph type="body" sz="quarter" idx="14"/>
          </p:nvPr>
        </p:nvSpPr>
        <p:spPr/>
        <p:txBody>
          <a:bodyPr/>
          <a:lstStyle/>
          <a:p>
            <a:r>
              <a:rPr lang="en-GB"/>
              <a:t>Automating the integrity </a:t>
            </a:r>
            <a:r>
              <a:rPr lang="en-GB" smtClean="0"/>
              <a:t>check</a:t>
            </a:r>
            <a:endParaRPr lang="en-GB"/>
          </a:p>
        </p:txBody>
      </p:sp>
    </p:spTree>
    <p:extLst>
      <p:ext uri="{BB962C8B-B14F-4D97-AF65-F5344CB8AC3E}">
        <p14:creationId xmlns:p14="http://schemas.microsoft.com/office/powerpoint/2010/main" val="1406079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a:srcRect t="-19" b="64"/>
          <a:stretch/>
        </p:blipFill>
        <p:spPr>
          <a:xfrm>
            <a:off x="5519936" y="1665288"/>
            <a:ext cx="4925814" cy="3783405"/>
          </a:xfrm>
          <a:prstGeom prst="rect">
            <a:avLst/>
          </a:prstGeom>
        </p:spPr>
      </p:pic>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Task Scheduler usually found under Windows Administrative Tasks in the Start menu</a:t>
            </a:r>
            <a:endParaRPr lang="en-GB"/>
          </a:p>
        </p:txBody>
      </p:sp>
      <p:sp>
        <p:nvSpPr>
          <p:cNvPr id="4" name="Text Placeholder 3"/>
          <p:cNvSpPr>
            <a:spLocks noGrp="1"/>
          </p:cNvSpPr>
          <p:nvPr>
            <p:ph type="body" sz="quarter" idx="14"/>
          </p:nvPr>
        </p:nvSpPr>
        <p:spPr/>
        <p:txBody>
          <a:bodyPr/>
          <a:lstStyle/>
          <a:p>
            <a:r>
              <a:rPr lang="en-GB" smtClean="0"/>
              <a:t>Finding Task Scheduler</a:t>
            </a:r>
            <a:endParaRPr lang="en-GB"/>
          </a:p>
        </p:txBody>
      </p:sp>
      <p:sp>
        <p:nvSpPr>
          <p:cNvPr id="5" name="Text Placeholder 4"/>
          <p:cNvSpPr>
            <a:spLocks noGrp="1"/>
          </p:cNvSpPr>
          <p:nvPr>
            <p:ph type="body" sz="quarter" idx="15"/>
          </p:nvPr>
        </p:nvSpPr>
        <p:spPr>
          <a:xfrm>
            <a:off x="5519936" y="5552388"/>
            <a:ext cx="4925814" cy="528608"/>
          </a:xfrm>
        </p:spPr>
        <p:txBody>
          <a:bodyPr/>
          <a:lstStyle/>
          <a:p>
            <a:r>
              <a:rPr lang="en-GB" smtClean="0"/>
              <a:t>Click on “magnifying glass” option next to Start button, start typing task and the scheduler should appear in results</a:t>
            </a:r>
            <a:endParaRPr lang="en-GB"/>
          </a:p>
        </p:txBody>
      </p:sp>
    </p:spTree>
    <p:extLst>
      <p:ext uri="{BB962C8B-B14F-4D97-AF65-F5344CB8AC3E}">
        <p14:creationId xmlns:p14="http://schemas.microsoft.com/office/powerpoint/2010/main" val="205117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54800" y="1665288"/>
            <a:ext cx="4285549" cy="4430713"/>
          </a:xfrm>
        </p:spPr>
        <p:txBody>
          <a:bodyPr/>
          <a:lstStyle/>
          <a:p>
            <a:pPr marL="342900" indent="-342900">
              <a:buFont typeface="Wingdings" panose="05000000000000000000" pitchFamily="2" charset="2"/>
              <a:buChar char="§"/>
            </a:pPr>
            <a:r>
              <a:rPr lang="en-GB" sz="1800" smtClean="0"/>
              <a:t>After launching the Task Scheduler you should see an application divided into panes</a:t>
            </a:r>
          </a:p>
          <a:p>
            <a:pPr marL="342900" indent="-342900">
              <a:buFont typeface="Wingdings" panose="05000000000000000000" pitchFamily="2" charset="2"/>
              <a:buChar char="§"/>
            </a:pPr>
            <a:r>
              <a:rPr lang="en-GB" sz="1800" smtClean="0"/>
              <a:t>Select Task Scheduler Library on left, shows existing tasks in centre</a:t>
            </a:r>
          </a:p>
          <a:p>
            <a:pPr marL="342900" indent="-342900">
              <a:buFont typeface="Wingdings" panose="05000000000000000000" pitchFamily="2" charset="2"/>
              <a:buChar char="§"/>
            </a:pPr>
            <a:r>
              <a:rPr lang="en-GB" sz="1800" smtClean="0"/>
              <a:t>To create a new task, click “Create Basic Task…”</a:t>
            </a:r>
          </a:p>
          <a:p>
            <a:pPr marL="342900" indent="-342900">
              <a:buFont typeface="Wingdings" panose="05000000000000000000" pitchFamily="2" charset="2"/>
              <a:buChar char="§"/>
            </a:pPr>
            <a:r>
              <a:rPr lang="en-GB" sz="1800" smtClean="0"/>
              <a:t>Once your task has been created you should see it in upper central pane, right click and select “Properties” to review/edit settings</a:t>
            </a:r>
          </a:p>
          <a:p>
            <a:pPr marL="342900" indent="-342900">
              <a:buFont typeface="Wingdings" panose="05000000000000000000" pitchFamily="2" charset="2"/>
              <a:buChar char="§"/>
            </a:pPr>
            <a:r>
              <a:rPr lang="en-GB" sz="1800" smtClean="0"/>
              <a:t>This will schedule on own PC, you will probably want it to run on a server (ask your IT)</a:t>
            </a:r>
            <a:endParaRPr lang="en-GB" sz="1800"/>
          </a:p>
        </p:txBody>
      </p:sp>
      <p:sp>
        <p:nvSpPr>
          <p:cNvPr id="4" name="Text Placeholder 3"/>
          <p:cNvSpPr>
            <a:spLocks noGrp="1"/>
          </p:cNvSpPr>
          <p:nvPr>
            <p:ph type="body" sz="quarter" idx="14"/>
          </p:nvPr>
        </p:nvSpPr>
        <p:spPr/>
        <p:txBody>
          <a:bodyPr/>
          <a:lstStyle/>
          <a:p>
            <a:r>
              <a:rPr lang="en-GB" smtClean="0"/>
              <a:t>Using Task Scheduler</a:t>
            </a:r>
            <a:endParaRPr lang="en-GB"/>
          </a:p>
        </p:txBody>
      </p:sp>
      <p:sp>
        <p:nvSpPr>
          <p:cNvPr id="5" name="Text Placeholder 4"/>
          <p:cNvSpPr>
            <a:spLocks noGrp="1"/>
          </p:cNvSpPr>
          <p:nvPr>
            <p:ph type="body" sz="quarter" idx="15"/>
          </p:nvPr>
        </p:nvSpPr>
        <p:spPr>
          <a:xfrm>
            <a:off x="5519936" y="5663953"/>
            <a:ext cx="4925814" cy="432048"/>
          </a:xfrm>
        </p:spPr>
        <p:txBody>
          <a:bodyPr/>
          <a:lstStyle/>
          <a:p>
            <a:r>
              <a:rPr lang="en-GB" smtClean="0"/>
              <a:t>Initial layout of application after launching task scheduler</a:t>
            </a:r>
            <a:endParaRPr lang="en-GB"/>
          </a:p>
        </p:txBody>
      </p:sp>
      <p:pic>
        <p:nvPicPr>
          <p:cNvPr id="12" name="Picture 11"/>
          <p:cNvPicPr>
            <a:picLocks noChangeAspect="1"/>
          </p:cNvPicPr>
          <p:nvPr/>
        </p:nvPicPr>
        <p:blipFill>
          <a:blip r:embed="rId2"/>
          <a:stretch>
            <a:fillRect/>
          </a:stretch>
        </p:blipFill>
        <p:spPr>
          <a:xfrm>
            <a:off x="5519936" y="1672281"/>
            <a:ext cx="4900012" cy="3497337"/>
          </a:xfrm>
          <a:prstGeom prst="rect">
            <a:avLst/>
          </a:prstGeom>
        </p:spPr>
      </p:pic>
    </p:spTree>
    <p:extLst>
      <p:ext uri="{BB962C8B-B14F-4D97-AF65-F5344CB8AC3E}">
        <p14:creationId xmlns:p14="http://schemas.microsoft.com/office/powerpoint/2010/main" val="276030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3"/>
          <a:srcRect l="635" r="635"/>
          <a:stretch>
            <a:fillRect/>
          </a:stretch>
        </p:blipFill>
        <p:spPr>
          <a:prstGeom prst="rect">
            <a:avLst/>
          </a:prstGeom>
        </p:spPr>
      </p:pic>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First screen when using “Create Basic Task…” allows you to give your task a name (mandatory) and also a description (optional)</a:t>
            </a:r>
          </a:p>
          <a:p>
            <a:pPr marL="342900" indent="-342900">
              <a:buFont typeface="Wingdings" panose="05000000000000000000" pitchFamily="2" charset="2"/>
              <a:buChar char="§"/>
            </a:pPr>
            <a:r>
              <a:rPr lang="en-GB" smtClean="0"/>
              <a:t>Description allows you to give a bit more info about what the task is doing, might be useful to list all record groups you are checking with a particular task here</a:t>
            </a:r>
            <a:endParaRPr lang="en-GB"/>
          </a:p>
        </p:txBody>
      </p:sp>
      <p:sp>
        <p:nvSpPr>
          <p:cNvPr id="4" name="Text Placeholder 3"/>
          <p:cNvSpPr>
            <a:spLocks noGrp="1"/>
          </p:cNvSpPr>
          <p:nvPr>
            <p:ph type="body" sz="quarter" idx="14"/>
          </p:nvPr>
        </p:nvSpPr>
        <p:spPr/>
        <p:txBody>
          <a:bodyPr/>
          <a:lstStyle/>
          <a:p>
            <a:r>
              <a:rPr lang="en-GB" smtClean="0"/>
              <a:t>Creating a task 1</a:t>
            </a:r>
            <a:endParaRPr lang="en-GB"/>
          </a:p>
        </p:txBody>
      </p:sp>
      <p:sp>
        <p:nvSpPr>
          <p:cNvPr id="5" name="Text Placeholder 4"/>
          <p:cNvSpPr>
            <a:spLocks noGrp="1"/>
          </p:cNvSpPr>
          <p:nvPr>
            <p:ph type="body" sz="quarter" idx="15"/>
          </p:nvPr>
        </p:nvSpPr>
        <p:spPr/>
        <p:txBody>
          <a:bodyPr/>
          <a:lstStyle/>
          <a:p>
            <a:r>
              <a:rPr lang="en-GB" smtClean="0"/>
              <a:t>Initial “Create a Basic Task” screen</a:t>
            </a:r>
            <a:endParaRPr lang="en-GB"/>
          </a:p>
        </p:txBody>
      </p:sp>
    </p:spTree>
    <p:extLst>
      <p:ext uri="{BB962C8B-B14F-4D97-AF65-F5344CB8AC3E}">
        <p14:creationId xmlns:p14="http://schemas.microsoft.com/office/powerpoint/2010/main" val="625538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srcRect l="223" r="223"/>
          <a:stretch>
            <a:fillRect/>
          </a:stretch>
        </p:blipFill>
        <p:spPr>
          <a:prstGeom prst="rect">
            <a:avLst/>
          </a:prstGeom>
        </p:spPr>
      </p:pic>
      <p:sp>
        <p:nvSpPr>
          <p:cNvPr id="4" name="Text Placeholder 3"/>
          <p:cNvSpPr>
            <a:spLocks noGrp="1"/>
          </p:cNvSpPr>
          <p:nvPr>
            <p:ph type="body" sz="quarter" idx="13"/>
          </p:nvPr>
        </p:nvSpPr>
        <p:spPr>
          <a:xfrm>
            <a:off x="1054800" y="1297800"/>
            <a:ext cx="6408737" cy="4798201"/>
          </a:xfrm>
        </p:spPr>
        <p:txBody>
          <a:bodyPr/>
          <a:lstStyle/>
          <a:p>
            <a:pPr marL="342900" indent="-342900">
              <a:buFont typeface="Wingdings" panose="05000000000000000000" pitchFamily="2" charset="2"/>
              <a:buChar char="§"/>
            </a:pPr>
            <a:r>
              <a:rPr lang="en-GB" sz="1600" b="1" smtClean="0"/>
              <a:t>Trigger: </a:t>
            </a:r>
            <a:r>
              <a:rPr lang="en-GB" sz="1600" smtClean="0"/>
              <a:t>Choose </a:t>
            </a:r>
            <a:r>
              <a:rPr lang="en-GB" sz="1600"/>
              <a:t>a </a:t>
            </a:r>
            <a:r>
              <a:rPr lang="en-GB" sz="1600" smtClean="0"/>
              <a:t>frequency eg Monthly, “Next”</a:t>
            </a:r>
          </a:p>
          <a:p>
            <a:pPr marL="1028700" lvl="1" indent="-342900">
              <a:buFont typeface="Wingdings" panose="05000000000000000000" pitchFamily="2" charset="2"/>
              <a:buChar char="§"/>
            </a:pPr>
            <a:r>
              <a:rPr lang="en-GB" sz="1600" smtClean="0"/>
              <a:t>Then choose when </a:t>
            </a:r>
            <a:r>
              <a:rPr lang="en-GB" sz="1600"/>
              <a:t>you want it to run, eg 1</a:t>
            </a:r>
            <a:r>
              <a:rPr lang="en-GB" sz="1600" baseline="30000"/>
              <a:t>st</a:t>
            </a:r>
            <a:r>
              <a:rPr lang="en-GB" sz="1600"/>
              <a:t> day of every month, </a:t>
            </a:r>
            <a:r>
              <a:rPr lang="en-GB" sz="1600" smtClean="0"/>
              <a:t>10pm, “Next”</a:t>
            </a:r>
            <a:endParaRPr lang="en-GB" sz="1600"/>
          </a:p>
          <a:p>
            <a:pPr marL="342900" indent="-342900">
              <a:buFont typeface="Wingdings" panose="05000000000000000000" pitchFamily="2" charset="2"/>
              <a:buChar char="§"/>
            </a:pPr>
            <a:r>
              <a:rPr lang="en-GB" sz="1600" b="1" smtClean="0"/>
              <a:t>Action: </a:t>
            </a:r>
            <a:r>
              <a:rPr lang="en-GB" sz="1600" smtClean="0"/>
              <a:t>“Start </a:t>
            </a:r>
            <a:r>
              <a:rPr lang="en-GB" sz="1600"/>
              <a:t>a program</a:t>
            </a:r>
            <a:r>
              <a:rPr lang="en-GB" sz="1600" smtClean="0"/>
              <a:t>”, “Next”</a:t>
            </a:r>
            <a:endParaRPr lang="en-GB" sz="1600"/>
          </a:p>
          <a:p>
            <a:pPr marL="1028700" lvl="1" indent="-342900">
              <a:buFont typeface="Wingdings" panose="05000000000000000000" pitchFamily="2" charset="2"/>
              <a:buChar char="§"/>
            </a:pPr>
            <a:r>
              <a:rPr lang="en-GB" sz="1600" b="1"/>
              <a:t>Program/script:</a:t>
            </a:r>
            <a:r>
              <a:rPr lang="en-GB" sz="1600"/>
              <a:t> “C:\Users\&lt;machine name&gt;\Documents\Archive School Session </a:t>
            </a:r>
            <a:r>
              <a:rPr lang="en-GB" sz="1600" smtClean="0"/>
              <a:t>4\DU\csv-validator-cmd-1.1.5-application\csv-validator-cmd-1.1.5\bin\validate.bat</a:t>
            </a:r>
            <a:r>
              <a:rPr lang="en-GB" sz="1600"/>
              <a:t>”</a:t>
            </a:r>
          </a:p>
          <a:p>
            <a:pPr marL="1028700" lvl="1" indent="-342900">
              <a:buFont typeface="Wingdings" panose="05000000000000000000" pitchFamily="2" charset="2"/>
              <a:buChar char="§"/>
            </a:pPr>
            <a:r>
              <a:rPr lang="en-GB" sz="1600" b="1"/>
              <a:t>Add arguments (optional): </a:t>
            </a:r>
            <a:r>
              <a:rPr lang="en-GB" sz="1600"/>
              <a:t>-p file:/C:/files/=file:/C:/</a:t>
            </a:r>
            <a:r>
              <a:rPr lang="en-GB" sz="1600" smtClean="0"/>
              <a:t>Users/&lt;machine name&gt;/</a:t>
            </a:r>
            <a:r>
              <a:rPr lang="en-GB" sz="1600" smtClean="0"/>
              <a:t>Documents/Archive%20School%20Session%204/droid-csv-schema-master/good/files</a:t>
            </a:r>
            <a:r>
              <a:rPr lang="en-GB" sz="1600"/>
              <a:t>/ “C:\Users\&lt;machine name&gt;\Documents\Archive School Session </a:t>
            </a:r>
            <a:r>
              <a:rPr lang="en-GB" sz="1600" smtClean="0"/>
              <a:t>4\droid-csv-schema-master\DROID_report_2.csv</a:t>
            </a:r>
            <a:r>
              <a:rPr lang="en-GB" sz="1600"/>
              <a:t>”  “C:\Users\&lt;machine name&gt;\Documents\Archive School Session </a:t>
            </a:r>
            <a:r>
              <a:rPr lang="en-GB" sz="1600" smtClean="0"/>
              <a:t>4\droid-csv-schema-master\DROID_integrity_check.csvs</a:t>
            </a:r>
            <a:r>
              <a:rPr lang="en-GB" sz="1600"/>
              <a:t>” &gt; “C:\Users\&lt;machine name&gt;\Documents\Archive School Session </a:t>
            </a:r>
            <a:r>
              <a:rPr lang="en-GB" sz="1600" smtClean="0"/>
              <a:t>4\integrity_check.out</a:t>
            </a:r>
            <a:r>
              <a:rPr lang="en-GB" sz="1600" smtClean="0"/>
              <a:t>”</a:t>
            </a:r>
          </a:p>
          <a:p>
            <a:pPr marL="342900" indent="-342900">
              <a:buFont typeface="Wingdings" panose="05000000000000000000" pitchFamily="2" charset="2"/>
              <a:buChar char="§"/>
            </a:pPr>
            <a:r>
              <a:rPr lang="en-GB" sz="1600" b="1" smtClean="0"/>
              <a:t>Finish: </a:t>
            </a:r>
            <a:r>
              <a:rPr lang="en-GB" sz="1600" smtClean="0"/>
              <a:t>creates your task</a:t>
            </a:r>
            <a:endParaRPr lang="en-GB" sz="1600" b="1"/>
          </a:p>
        </p:txBody>
      </p:sp>
      <p:sp>
        <p:nvSpPr>
          <p:cNvPr id="5" name="Text Placeholder 4"/>
          <p:cNvSpPr>
            <a:spLocks noGrp="1"/>
          </p:cNvSpPr>
          <p:nvPr>
            <p:ph type="body" sz="quarter" idx="14"/>
          </p:nvPr>
        </p:nvSpPr>
        <p:spPr/>
        <p:txBody>
          <a:bodyPr/>
          <a:lstStyle/>
          <a:p>
            <a:r>
              <a:rPr lang="en-GB" smtClean="0"/>
              <a:t>Creating a task 2</a:t>
            </a:r>
            <a:endParaRPr lang="en-GB"/>
          </a:p>
        </p:txBody>
      </p:sp>
      <p:sp>
        <p:nvSpPr>
          <p:cNvPr id="6" name="Text Placeholder 5"/>
          <p:cNvSpPr>
            <a:spLocks noGrp="1"/>
          </p:cNvSpPr>
          <p:nvPr>
            <p:ph type="body" sz="quarter" idx="15"/>
          </p:nvPr>
        </p:nvSpPr>
        <p:spPr>
          <a:xfrm>
            <a:off x="7562850" y="3329143"/>
            <a:ext cx="2882900" cy="295520"/>
          </a:xfrm>
        </p:spPr>
        <p:txBody>
          <a:bodyPr/>
          <a:lstStyle/>
          <a:p>
            <a:r>
              <a:rPr lang="en-GB" smtClean="0"/>
              <a:t>Scheduling screen</a:t>
            </a:r>
            <a:endParaRPr lang="en-GB"/>
          </a:p>
        </p:txBody>
      </p:sp>
      <p:sp>
        <p:nvSpPr>
          <p:cNvPr id="7" name="Text Placeholder 6"/>
          <p:cNvSpPr>
            <a:spLocks noGrp="1"/>
          </p:cNvSpPr>
          <p:nvPr>
            <p:ph type="body" sz="quarter" idx="16"/>
          </p:nvPr>
        </p:nvSpPr>
        <p:spPr>
          <a:xfrm>
            <a:off x="7562850" y="5731349"/>
            <a:ext cx="2882900" cy="290512"/>
          </a:xfrm>
        </p:spPr>
        <p:txBody>
          <a:bodyPr/>
          <a:lstStyle/>
          <a:p>
            <a:r>
              <a:rPr lang="en-GB" smtClean="0"/>
              <a:t>Screen for inputting “Start a program” parameters</a:t>
            </a:r>
            <a:endParaRPr lang="en-GB"/>
          </a:p>
        </p:txBody>
      </p:sp>
      <p:pic>
        <p:nvPicPr>
          <p:cNvPr id="9" name="Picture 8"/>
          <p:cNvPicPr>
            <a:picLocks noChangeAspect="1"/>
          </p:cNvPicPr>
          <p:nvPr/>
        </p:nvPicPr>
        <p:blipFill>
          <a:blip r:embed="rId4"/>
          <a:stretch>
            <a:fillRect/>
          </a:stretch>
        </p:blipFill>
        <p:spPr>
          <a:xfrm>
            <a:off x="7562850" y="1297800"/>
            <a:ext cx="2882900" cy="2021344"/>
          </a:xfrm>
          <a:prstGeom prst="rect">
            <a:avLst/>
          </a:prstGeom>
        </p:spPr>
      </p:pic>
    </p:spTree>
    <p:extLst>
      <p:ext uri="{BB962C8B-B14F-4D97-AF65-F5344CB8AC3E}">
        <p14:creationId xmlns:p14="http://schemas.microsoft.com/office/powerpoint/2010/main" val="922139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mtClean="0"/>
              <a:t>Automation considerations</a:t>
            </a:r>
            <a:endParaRPr lang="en-GB"/>
          </a:p>
        </p:txBody>
      </p:sp>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Calculating a checksum means reading the whole file</a:t>
            </a:r>
          </a:p>
          <a:p>
            <a:pPr marL="342900" indent="-342900">
              <a:buFont typeface="Wingdings" panose="05000000000000000000" pitchFamily="2" charset="2"/>
              <a:buChar char="§"/>
            </a:pPr>
            <a:r>
              <a:rPr lang="en-GB" smtClean="0"/>
              <a:t>So runtime is largely dependent on the volume of data you check and the read speed of your storage</a:t>
            </a:r>
          </a:p>
          <a:p>
            <a:pPr marL="1028700" lvl="1" indent="-342900">
              <a:buFont typeface="Wingdings" panose="05000000000000000000" pitchFamily="2" charset="2"/>
              <a:buChar char="§"/>
            </a:pPr>
            <a:r>
              <a:rPr lang="en-GB" sz="2000" smtClean="0"/>
              <a:t>On cloud storage you could also rack up data access costs</a:t>
            </a:r>
          </a:p>
          <a:p>
            <a:pPr marL="342900" indent="-342900">
              <a:buFont typeface="Wingdings" panose="05000000000000000000" pitchFamily="2" charset="2"/>
              <a:buChar char="§"/>
            </a:pPr>
            <a:r>
              <a:rPr lang="en-GB" smtClean="0"/>
              <a:t>Think hard about how often you want to check</a:t>
            </a:r>
          </a:p>
          <a:p>
            <a:pPr marL="1028700" lvl="1" indent="-342900">
              <a:buFont typeface="Wingdings" panose="05000000000000000000" pitchFamily="2" charset="2"/>
              <a:buChar char="§"/>
            </a:pPr>
            <a:r>
              <a:rPr lang="en-GB" sz="2000" smtClean="0"/>
              <a:t>What’s the impact on your network, or other people trying to read or write files?</a:t>
            </a:r>
          </a:p>
          <a:p>
            <a:pPr marL="342900" indent="-342900">
              <a:buFont typeface="Wingdings" panose="05000000000000000000" pitchFamily="2" charset="2"/>
              <a:buChar char="§"/>
            </a:pPr>
            <a:r>
              <a:rPr lang="en-GB" smtClean="0"/>
              <a:t>Check part of the collection at a time (ideally you’ll have a DROID report for each accession, so you can group things together)</a:t>
            </a:r>
          </a:p>
          <a:p>
            <a:pPr marL="342900" indent="-342900">
              <a:buFont typeface="Wingdings" panose="05000000000000000000" pitchFamily="2" charset="2"/>
              <a:buChar char="§"/>
            </a:pPr>
            <a:r>
              <a:rPr lang="en-GB" smtClean="0"/>
              <a:t>For a less intensive check you could just check fileExists, plus the integrityCheck, and schedule this more frequently</a:t>
            </a:r>
          </a:p>
          <a:p>
            <a:pPr marL="1028700" lvl="1" indent="-342900">
              <a:buFont typeface="Wingdings" panose="05000000000000000000" pitchFamily="2" charset="2"/>
              <a:buChar char="§"/>
            </a:pPr>
            <a:r>
              <a:rPr lang="en-GB" sz="2000" smtClean="0"/>
              <a:t>This only has to interrogate the file system metadata rather than reading back the files themselves</a:t>
            </a:r>
            <a:endParaRPr lang="en-GB" sz="2000"/>
          </a:p>
        </p:txBody>
      </p:sp>
    </p:spTree>
    <p:extLst>
      <p:ext uri="{BB962C8B-B14F-4D97-AF65-F5344CB8AC3E}">
        <p14:creationId xmlns:p14="http://schemas.microsoft.com/office/powerpoint/2010/main" val="3214351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a:t>O</a:t>
            </a:r>
            <a:r>
              <a:rPr lang="en-GB" smtClean="0"/>
              <a:t>ther possible validation checks</a:t>
            </a:r>
            <a:endParaRPr lang="en-GB"/>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GB" smtClean="0"/>
              <a:t>CSV Schema could also be used to implement a format blocklist for material that you don’t want in your archive</a:t>
            </a:r>
          </a:p>
          <a:p>
            <a:pPr marL="1028700" lvl="1" indent="-342900"/>
            <a:r>
              <a:rPr lang="en-GB" sz="2000" smtClean="0"/>
              <a:t>To exclude thumbs.db (Windows) and .ds_store (Mac) files </a:t>
            </a:r>
          </a:p>
          <a:p>
            <a:r>
              <a:rPr lang="en-GB"/>
              <a:t>NAME: if(is("thumbs.db"),$PUID/not("fmt/111")) @</a:t>
            </a:r>
            <a:r>
              <a:rPr lang="en-GB" smtClean="0"/>
              <a:t>ignoreCase</a:t>
            </a:r>
          </a:p>
          <a:p>
            <a:r>
              <a:rPr lang="en-GB"/>
              <a:t>PUID: not("fmt/682") and not("fmt/394</a:t>
            </a:r>
            <a:r>
              <a:rPr lang="en-GB" smtClean="0"/>
              <a:t>")</a:t>
            </a:r>
          </a:p>
          <a:p>
            <a:pPr marL="342900" indent="-342900">
              <a:buFont typeface="Arial" panose="020B0604020202020204" pitchFamily="34" charset="0"/>
              <a:buChar char="•"/>
            </a:pPr>
            <a:r>
              <a:rPr lang="en-GB">
                <a:hlinkClick r:id="rId3"/>
              </a:rPr>
              <a:t>https://</a:t>
            </a:r>
            <a:r>
              <a:rPr lang="en-GB" smtClean="0">
                <a:hlinkClick r:id="rId3"/>
              </a:rPr>
              <a:t>github.com/digital-preservation/csv-schema/tree/master/example-schemas</a:t>
            </a:r>
            <a:r>
              <a:rPr lang="en-GB" smtClean="0"/>
              <a:t> has various other examples of schemas we have used at The National Archives</a:t>
            </a:r>
            <a:endParaRPr lang="en-GB"/>
          </a:p>
        </p:txBody>
      </p:sp>
    </p:spTree>
    <p:extLst>
      <p:ext uri="{BB962C8B-B14F-4D97-AF65-F5344CB8AC3E}">
        <p14:creationId xmlns:p14="http://schemas.microsoft.com/office/powerpoint/2010/main" val="230364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0352" b="10352"/>
          <a:stretch>
            <a:fillRect/>
          </a:stretch>
        </p:blipFill>
        <p:spPr/>
      </p:pic>
      <p:sp>
        <p:nvSpPr>
          <p:cNvPr id="3" name="Text Placeholder 2"/>
          <p:cNvSpPr>
            <a:spLocks noGrp="1"/>
          </p:cNvSpPr>
          <p:nvPr>
            <p:ph type="body" sz="quarter" idx="15"/>
          </p:nvPr>
        </p:nvSpPr>
        <p:spPr>
          <a:xfrm>
            <a:off x="1019868" y="5841075"/>
            <a:ext cx="9376581" cy="261015"/>
          </a:xfrm>
        </p:spPr>
        <p:txBody>
          <a:bodyPr/>
          <a:lstStyle/>
          <a:p>
            <a:r>
              <a:rPr lang="en-GB" smtClean="0"/>
              <a:t>Colossus electronic digital computer</a:t>
            </a:r>
            <a:endParaRPr lang="en-GB"/>
          </a:p>
        </p:txBody>
      </p:sp>
    </p:spTree>
    <p:extLst>
      <p:ext uri="{BB962C8B-B14F-4D97-AF65-F5344CB8AC3E}">
        <p14:creationId xmlns:p14="http://schemas.microsoft.com/office/powerpoint/2010/main" val="2483994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mtClean="0"/>
              <a:t>Questions and follow up</a:t>
            </a:r>
            <a:endParaRPr lang="en-GB"/>
          </a:p>
        </p:txBody>
      </p:sp>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Time for questions now</a:t>
            </a:r>
          </a:p>
          <a:p>
            <a:pPr marL="342900" indent="-342900">
              <a:buFont typeface="Wingdings" panose="05000000000000000000" pitchFamily="2" charset="2"/>
              <a:buChar char="§"/>
            </a:pPr>
            <a:r>
              <a:rPr lang="en-GB" smtClean="0"/>
              <a:t>Will share slides</a:t>
            </a:r>
          </a:p>
          <a:p>
            <a:pPr marL="342900" indent="-342900">
              <a:buFont typeface="Wingdings" panose="05000000000000000000" pitchFamily="2" charset="2"/>
              <a:buChar char="§"/>
            </a:pPr>
            <a:r>
              <a:rPr lang="en-GB" smtClean="0"/>
              <a:t>Comment on the original blog post </a:t>
            </a:r>
            <a:r>
              <a:rPr lang="en-GB">
                <a:hlinkClick r:id="rId3"/>
              </a:rPr>
              <a:t>https://openpreservation.org/blog/2019/05/28/droid-report-as-basis-for-collection-integrity-checks</a:t>
            </a:r>
            <a:r>
              <a:rPr lang="en-GB" smtClean="0">
                <a:hlinkClick r:id="rId3"/>
              </a:rPr>
              <a:t>/</a:t>
            </a:r>
            <a:endParaRPr lang="en-GB" smtClean="0"/>
          </a:p>
          <a:p>
            <a:pPr marL="342900" indent="-342900">
              <a:buFont typeface="Wingdings" panose="05000000000000000000" pitchFamily="2" charset="2"/>
              <a:buChar char="§"/>
            </a:pPr>
            <a:r>
              <a:rPr lang="en-GB" smtClean="0"/>
              <a:t>Twitter: </a:t>
            </a:r>
            <a:r>
              <a:rPr lang="en-GB" smtClean="0">
                <a:hlinkClick r:id="rId4"/>
              </a:rPr>
              <a:t>@davidunderdown9</a:t>
            </a:r>
            <a:endParaRPr lang="en-GB" smtClean="0"/>
          </a:p>
          <a:p>
            <a:pPr marL="342900" indent="-342900">
              <a:buFont typeface="Wingdings" panose="05000000000000000000" pitchFamily="2" charset="2"/>
              <a:buChar char="§"/>
            </a:pPr>
            <a:r>
              <a:rPr lang="en-GB" smtClean="0"/>
              <a:t>Email: </a:t>
            </a:r>
            <a:r>
              <a:rPr lang="en-GB" smtClean="0">
                <a:hlinkClick r:id="rId5"/>
              </a:rPr>
              <a:t>digitalpreservation@nationalarchives.gov.uk</a:t>
            </a:r>
            <a:endParaRPr lang="en-GB" smtClean="0"/>
          </a:p>
          <a:p>
            <a:pPr marL="342900" indent="-342900">
              <a:buFont typeface="Wingdings" panose="05000000000000000000" pitchFamily="2" charset="2"/>
              <a:buChar char="§"/>
            </a:pPr>
            <a:r>
              <a:rPr lang="en-GB" smtClean="0"/>
              <a:t>GitHub:	</a:t>
            </a:r>
            <a:r>
              <a:rPr lang="en-GB" smtClean="0">
                <a:hlinkClick r:id="rId6"/>
              </a:rPr>
              <a:t>https</a:t>
            </a:r>
            <a:r>
              <a:rPr lang="en-GB">
                <a:hlinkClick r:id="rId6"/>
              </a:rPr>
              <a:t>://</a:t>
            </a:r>
            <a:r>
              <a:rPr lang="en-GB" smtClean="0">
                <a:hlinkClick r:id="rId6"/>
              </a:rPr>
              <a:t>github.com/digital-preservation/droid-csv-schema</a:t>
            </a:r>
            <a:endParaRPr lang="en-GB"/>
          </a:p>
          <a:p>
            <a:r>
              <a:rPr lang="en-GB"/>
              <a:t>		</a:t>
            </a:r>
            <a:r>
              <a:rPr lang="en-GB">
                <a:hlinkClick r:id="rId7"/>
              </a:rPr>
              <a:t>https://</a:t>
            </a:r>
            <a:r>
              <a:rPr lang="en-GB" smtClean="0">
                <a:hlinkClick r:id="rId7"/>
              </a:rPr>
              <a:t>github.com/digital-preservation/csv-validator</a:t>
            </a:r>
            <a:endParaRPr lang="en-GB" smtClean="0"/>
          </a:p>
          <a:p>
            <a:r>
              <a:rPr lang="en-GB"/>
              <a:t>		</a:t>
            </a:r>
            <a:r>
              <a:rPr lang="en-GB">
                <a:hlinkClick r:id="rId8"/>
              </a:rPr>
              <a:t>https://</a:t>
            </a:r>
            <a:r>
              <a:rPr lang="en-GB" smtClean="0">
                <a:hlinkClick r:id="rId8"/>
              </a:rPr>
              <a:t>github.com/digital-preservation/csv-schema</a:t>
            </a:r>
            <a:endParaRPr lang="en-GB"/>
          </a:p>
        </p:txBody>
      </p:sp>
    </p:spTree>
    <p:extLst>
      <p:ext uri="{BB962C8B-B14F-4D97-AF65-F5344CB8AC3E}">
        <p14:creationId xmlns:p14="http://schemas.microsoft.com/office/powerpoint/2010/main" val="160061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mtClean="0"/>
              <a:t>Section aim</a:t>
            </a:r>
            <a:endParaRPr lang="en-GB"/>
          </a:p>
        </p:txBody>
      </p:sp>
      <p:sp>
        <p:nvSpPr>
          <p:cNvPr id="3" name="Text Placeholder 2"/>
          <p:cNvSpPr>
            <a:spLocks noGrp="1"/>
          </p:cNvSpPr>
          <p:nvPr>
            <p:ph type="body" sz="quarter" idx="13"/>
          </p:nvPr>
        </p:nvSpPr>
        <p:spPr/>
        <p:txBody>
          <a:bodyPr/>
          <a:lstStyle/>
          <a:p>
            <a:r>
              <a:rPr lang="en-GB" smtClean="0"/>
              <a:t>This section of the day will:</a:t>
            </a:r>
          </a:p>
          <a:p>
            <a:pPr marL="342900" indent="-342900">
              <a:buFont typeface="Wingdings" panose="05000000000000000000" pitchFamily="2" charset="2"/>
              <a:buChar char="§"/>
            </a:pPr>
            <a:r>
              <a:rPr lang="en-GB" smtClean="0"/>
              <a:t>Give you further hands on experience with the CSV Validator</a:t>
            </a:r>
          </a:p>
          <a:p>
            <a:pPr marL="342900" indent="-342900">
              <a:buFont typeface="Wingdings" panose="05000000000000000000" pitchFamily="2" charset="2"/>
              <a:buChar char="§"/>
            </a:pPr>
            <a:endParaRPr lang="en-GB" smtClean="0"/>
          </a:p>
          <a:p>
            <a:pPr marL="342900" indent="-342900">
              <a:buFont typeface="Wingdings" panose="05000000000000000000" pitchFamily="2" charset="2"/>
              <a:buChar char="§"/>
            </a:pPr>
            <a:r>
              <a:rPr lang="en-GB" smtClean="0"/>
              <a:t>Show how you can combine DROID reports with CSV Schema to undertake integrity checking on your collections</a:t>
            </a:r>
          </a:p>
          <a:p>
            <a:pPr marL="342900" indent="-342900">
              <a:buFont typeface="Wingdings" panose="05000000000000000000" pitchFamily="2" charset="2"/>
              <a:buChar char="§"/>
            </a:pPr>
            <a:endParaRPr lang="en-GB" smtClean="0"/>
          </a:p>
          <a:p>
            <a:pPr marL="342900" indent="-342900">
              <a:buFont typeface="Wingdings" panose="05000000000000000000" pitchFamily="2" charset="2"/>
              <a:buChar char="§"/>
            </a:pPr>
            <a:r>
              <a:rPr lang="en-GB" smtClean="0"/>
              <a:t>Show how you can move to using the command line version of the CSV Validator to automate these checks</a:t>
            </a:r>
          </a:p>
          <a:p>
            <a:pPr marL="342900" indent="-342900">
              <a:buFont typeface="Wingdings" panose="05000000000000000000" pitchFamily="2" charset="2"/>
              <a:buChar char="§"/>
            </a:pPr>
            <a:endParaRPr lang="en-GB" smtClean="0"/>
          </a:p>
          <a:p>
            <a:pPr marL="342900" indent="-342900">
              <a:buFont typeface="Wingdings" panose="05000000000000000000" pitchFamily="2" charset="2"/>
              <a:buChar char="§"/>
            </a:pPr>
            <a:r>
              <a:rPr lang="en-GB" smtClean="0"/>
              <a:t>Demonstrate using the Windows Task Scheduler to set up a regular integrity check</a:t>
            </a:r>
            <a:endParaRPr lang="en-GB"/>
          </a:p>
        </p:txBody>
      </p:sp>
    </p:spTree>
    <p:extLst>
      <p:ext uri="{BB962C8B-B14F-4D97-AF65-F5344CB8AC3E}">
        <p14:creationId xmlns:p14="http://schemas.microsoft.com/office/powerpoint/2010/main" val="329043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a:t>Fixity and integrity checking</a:t>
            </a:r>
          </a:p>
        </p:txBody>
      </p:sp>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We want to demonstrate over time that file content is fixed (unchanged)</a:t>
            </a:r>
          </a:p>
          <a:p>
            <a:pPr marL="342900" indent="-342900">
              <a:buFont typeface="Wingdings" panose="05000000000000000000" pitchFamily="2" charset="2"/>
              <a:buChar char="§"/>
            </a:pPr>
            <a:r>
              <a:rPr lang="en-GB" smtClean="0"/>
              <a:t>Part of the provenance of a digital file</a:t>
            </a:r>
          </a:p>
          <a:p>
            <a:pPr marL="1028700" lvl="1" indent="-342900">
              <a:buFont typeface="Wingdings" panose="05000000000000000000" pitchFamily="2" charset="2"/>
              <a:buChar char="§"/>
            </a:pPr>
            <a:r>
              <a:rPr lang="en-GB" sz="2000" smtClean="0"/>
              <a:t>We can demonstrate that the file is the same thing that we received</a:t>
            </a:r>
          </a:p>
          <a:p>
            <a:pPr marL="1028700" lvl="1" indent="-342900">
              <a:buFont typeface="Wingdings" panose="05000000000000000000" pitchFamily="2" charset="2"/>
              <a:buChar char="§"/>
            </a:pPr>
            <a:r>
              <a:rPr lang="en-GB" sz="2000" smtClean="0"/>
              <a:t>Contributes to authenticity of the file and trust in the archive</a:t>
            </a:r>
          </a:p>
          <a:p>
            <a:pPr marL="342900" indent="-342900">
              <a:buFont typeface="Wingdings" panose="05000000000000000000" pitchFamily="2" charset="2"/>
              <a:buChar char="§"/>
            </a:pPr>
            <a:r>
              <a:rPr lang="en-GB" smtClean="0"/>
              <a:t>Typically use a cryptographic hash function (CHF) to generate a checksum (also known as a hash or message digest) eg</a:t>
            </a:r>
          </a:p>
          <a:p>
            <a:pPr marL="1028700" lvl="1" indent="-342900">
              <a:buFont typeface="Wingdings" panose="05000000000000000000" pitchFamily="2" charset="2"/>
              <a:buChar char="§"/>
            </a:pPr>
            <a:r>
              <a:rPr lang="en-GB" sz="2000" smtClean="0"/>
              <a:t>MD5</a:t>
            </a:r>
          </a:p>
          <a:p>
            <a:pPr marL="1028700" lvl="1" indent="-342900">
              <a:buFont typeface="Wingdings" panose="05000000000000000000" pitchFamily="2" charset="2"/>
              <a:buChar char="§"/>
            </a:pPr>
            <a:r>
              <a:rPr lang="en-GB" sz="2000" smtClean="0"/>
              <a:t>SHA-1</a:t>
            </a:r>
          </a:p>
          <a:p>
            <a:pPr marL="1028700" lvl="1" indent="-342900">
              <a:buFont typeface="Wingdings" panose="05000000000000000000" pitchFamily="2" charset="2"/>
              <a:buChar char="§"/>
            </a:pPr>
            <a:r>
              <a:rPr lang="en-GB" sz="2000" smtClean="0"/>
              <a:t>SHA-2</a:t>
            </a:r>
          </a:p>
          <a:p>
            <a:pPr marL="1485900" lvl="2" indent="-342900">
              <a:buFont typeface="Wingdings" panose="05000000000000000000" pitchFamily="2" charset="2"/>
              <a:buChar char="§"/>
            </a:pPr>
            <a:r>
              <a:rPr lang="en-GB" smtClean="0"/>
              <a:t>SHA-256</a:t>
            </a:r>
          </a:p>
          <a:p>
            <a:pPr marL="1485900" lvl="2" indent="-342900">
              <a:buFont typeface="Wingdings" panose="05000000000000000000" pitchFamily="2" charset="2"/>
              <a:buChar char="§"/>
            </a:pPr>
            <a:r>
              <a:rPr lang="en-GB" smtClean="0"/>
              <a:t>SHA-512</a:t>
            </a:r>
            <a:endParaRPr lang="en-GB"/>
          </a:p>
        </p:txBody>
      </p:sp>
    </p:spTree>
    <p:extLst>
      <p:ext uri="{BB962C8B-B14F-4D97-AF65-F5344CB8AC3E}">
        <p14:creationId xmlns:p14="http://schemas.microsoft.com/office/powerpoint/2010/main" val="3703242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5787" b="5787"/>
          <a:stretch>
            <a:fillRect/>
          </a:stretch>
        </p:blipFill>
        <p:spPr/>
      </p:pic>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CHFs (and digital encryption more generally) rely on one-way (trapdoor) functions</a:t>
            </a:r>
          </a:p>
          <a:p>
            <a:pPr marL="342900" indent="-342900">
              <a:buFont typeface="Wingdings" panose="05000000000000000000" pitchFamily="2" charset="2"/>
              <a:buChar char="§"/>
            </a:pPr>
            <a:r>
              <a:rPr lang="en-GB" smtClean="0"/>
              <a:t>For example, it’s easy to multiple two numbers together, but to retrieve the original factors is time consuming.</a:t>
            </a:r>
          </a:p>
          <a:p>
            <a:pPr marL="342900" indent="-342900">
              <a:buFont typeface="Wingdings" panose="05000000000000000000" pitchFamily="2" charset="2"/>
              <a:buChar char="§"/>
            </a:pPr>
            <a:r>
              <a:rPr lang="en-GB" smtClean="0"/>
              <a:t>Only a finite (though large) set of values for each type of checksum, so always a risk of “collision”, two different files producing same checksum</a:t>
            </a:r>
          </a:p>
          <a:p>
            <a:pPr marL="342900" indent="-342900">
              <a:buFont typeface="Wingdings" panose="05000000000000000000" pitchFamily="2" charset="2"/>
              <a:buChar char="§"/>
            </a:pPr>
            <a:endParaRPr lang="en-GB"/>
          </a:p>
        </p:txBody>
      </p:sp>
      <p:sp>
        <p:nvSpPr>
          <p:cNvPr id="4" name="Text Placeholder 3"/>
          <p:cNvSpPr>
            <a:spLocks noGrp="1"/>
          </p:cNvSpPr>
          <p:nvPr>
            <p:ph type="body" sz="quarter" idx="14"/>
          </p:nvPr>
        </p:nvSpPr>
        <p:spPr/>
        <p:txBody>
          <a:bodyPr/>
          <a:lstStyle/>
          <a:p>
            <a:r>
              <a:rPr lang="en-GB" smtClean="0"/>
              <a:t>One-way functions and hash collisions</a:t>
            </a:r>
            <a:endParaRPr lang="en-GB"/>
          </a:p>
        </p:txBody>
      </p:sp>
      <p:sp>
        <p:nvSpPr>
          <p:cNvPr id="5" name="Text Placeholder 4"/>
          <p:cNvSpPr>
            <a:spLocks noGrp="1"/>
          </p:cNvSpPr>
          <p:nvPr>
            <p:ph type="body" sz="quarter" idx="15"/>
          </p:nvPr>
        </p:nvSpPr>
        <p:spPr/>
        <p:txBody>
          <a:bodyPr/>
          <a:lstStyle/>
          <a:p>
            <a:r>
              <a:rPr lang="en-GB" smtClean="0"/>
              <a:t>Elevation for clock dial for Big Ben tower</a:t>
            </a:r>
            <a:endParaRPr lang="en-GB"/>
          </a:p>
        </p:txBody>
      </p:sp>
    </p:spTree>
    <p:extLst>
      <p:ext uri="{BB962C8B-B14F-4D97-AF65-F5344CB8AC3E}">
        <p14:creationId xmlns:p14="http://schemas.microsoft.com/office/powerpoint/2010/main" val="280068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EXAMPLE 21&#10;a_column: uri   //the value of a_column must be a valid URI" title="CSV Schema Language example"/>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b="13256"/>
          <a:stretch/>
        </p:blipFill>
        <p:spPr>
          <a:xfrm>
            <a:off x="7572375" y="4689474"/>
            <a:ext cx="2873375" cy="511175"/>
          </a:xfrm>
        </p:spPr>
      </p:pic>
      <p:pic>
        <p:nvPicPr>
          <p:cNvPr id="8" name="Picture Placeholder 7" descr="Screen shot of GUI CSV Validator.&#10;&#10;Has input boxes at the top to set CSV file to be validated, a Settings area (closed) &quot;Validate&quot; button, blank output area and &quot;Save&quot; and &quot;Close&quot; buttons" title="CSV Validato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572376" y="1672281"/>
            <a:ext cx="2873374" cy="2447876"/>
          </a:xfrm>
        </p:spPr>
      </p:pic>
      <p:sp>
        <p:nvSpPr>
          <p:cNvPr id="4" name="Text Placeholder 3"/>
          <p:cNvSpPr>
            <a:spLocks noGrp="1"/>
          </p:cNvSpPr>
          <p:nvPr>
            <p:ph type="body" sz="quarter" idx="13"/>
          </p:nvPr>
        </p:nvSpPr>
        <p:spPr/>
        <p:txBody>
          <a:bodyPr/>
          <a:lstStyle/>
          <a:p>
            <a:pPr marL="342900" indent="-342900">
              <a:buFont typeface="Wingdings" panose="05000000000000000000" pitchFamily="2" charset="2"/>
              <a:buChar char="§"/>
            </a:pPr>
            <a:r>
              <a:rPr lang="en-GB" smtClean="0"/>
              <a:t>Developed by The National Archives for handling archival metadata in CSV format</a:t>
            </a:r>
          </a:p>
          <a:p>
            <a:pPr marL="342900" indent="-342900">
              <a:buFont typeface="Wingdings" panose="05000000000000000000" pitchFamily="2" charset="2"/>
              <a:buChar char="§"/>
            </a:pPr>
            <a:r>
              <a:rPr lang="en-GB" smtClean="0"/>
              <a:t>Result of our experiences with inconsistent metadata in Home Guard digitisation pilot </a:t>
            </a:r>
          </a:p>
          <a:p>
            <a:pPr marL="342900" indent="-342900">
              <a:buFont typeface="Wingdings" panose="05000000000000000000" pitchFamily="2" charset="2"/>
              <a:buChar char="§"/>
            </a:pPr>
            <a:r>
              <a:rPr lang="en-GB" smtClean="0"/>
              <a:t>Can specify that a column is date/time (various formats) and falls in a particular range, numeric, matches a regular expression</a:t>
            </a:r>
          </a:p>
          <a:p>
            <a:pPr marL="342900" indent="-342900">
              <a:buFont typeface="Wingdings" panose="05000000000000000000" pitchFamily="2" charset="2"/>
              <a:buChar char="§"/>
            </a:pPr>
            <a:r>
              <a:rPr lang="en-GB" smtClean="0"/>
              <a:t>Also conditionals, so appropriate check can depend on the value of another column</a:t>
            </a:r>
          </a:p>
          <a:p>
            <a:pPr marL="342900" indent="-342900">
              <a:buFont typeface="Wingdings" panose="05000000000000000000" pitchFamily="2" charset="2"/>
              <a:buChar char="§"/>
            </a:pPr>
            <a:r>
              <a:rPr lang="en-GB" smtClean="0"/>
              <a:t>Check a file exists and checksum matches value</a:t>
            </a:r>
          </a:p>
          <a:p>
            <a:pPr marL="342900" indent="-342900">
              <a:buFont typeface="Wingdings" panose="05000000000000000000" pitchFamily="2" charset="2"/>
              <a:buChar char="§"/>
            </a:pPr>
            <a:r>
              <a:rPr lang="en-GB" smtClean="0"/>
              <a:t>Check that no files present within folders that are </a:t>
            </a:r>
            <a:r>
              <a:rPr lang="en-GB" b="1" smtClean="0"/>
              <a:t>not</a:t>
            </a:r>
            <a:r>
              <a:rPr lang="en-GB" smtClean="0"/>
              <a:t> listed in your metadata file (integrityCheck)</a:t>
            </a:r>
            <a:endParaRPr lang="en-GB"/>
          </a:p>
        </p:txBody>
      </p:sp>
      <p:sp>
        <p:nvSpPr>
          <p:cNvPr id="5" name="Text Placeholder 4"/>
          <p:cNvSpPr>
            <a:spLocks noGrp="1"/>
          </p:cNvSpPr>
          <p:nvPr>
            <p:ph type="body" sz="quarter" idx="14"/>
          </p:nvPr>
        </p:nvSpPr>
        <p:spPr/>
        <p:txBody>
          <a:bodyPr/>
          <a:lstStyle/>
          <a:p>
            <a:r>
              <a:rPr lang="en-GB"/>
              <a:t>CSV Validator and CSV Schema Language</a:t>
            </a:r>
          </a:p>
        </p:txBody>
      </p:sp>
      <p:sp>
        <p:nvSpPr>
          <p:cNvPr id="6" name="Text Placeholder 5"/>
          <p:cNvSpPr>
            <a:spLocks noGrp="1"/>
          </p:cNvSpPr>
          <p:nvPr>
            <p:ph type="body" sz="quarter" idx="15"/>
          </p:nvPr>
        </p:nvSpPr>
        <p:spPr>
          <a:xfrm>
            <a:off x="7562849" y="4196740"/>
            <a:ext cx="2882900" cy="338355"/>
          </a:xfrm>
        </p:spPr>
        <p:txBody>
          <a:bodyPr/>
          <a:lstStyle/>
          <a:p>
            <a:r>
              <a:rPr lang="en-GB" smtClean="0">
                <a:hlinkClick r:id="rId5"/>
              </a:rPr>
              <a:t>CSV Validator</a:t>
            </a:r>
            <a:endParaRPr lang="en-GB"/>
          </a:p>
        </p:txBody>
      </p:sp>
      <p:sp>
        <p:nvSpPr>
          <p:cNvPr id="7" name="Text Placeholder 6"/>
          <p:cNvSpPr>
            <a:spLocks noGrp="1"/>
          </p:cNvSpPr>
          <p:nvPr>
            <p:ph type="body" sz="quarter" idx="16"/>
          </p:nvPr>
        </p:nvSpPr>
        <p:spPr>
          <a:xfrm>
            <a:off x="7572374" y="5271390"/>
            <a:ext cx="2873375" cy="667448"/>
          </a:xfrm>
        </p:spPr>
        <p:txBody>
          <a:bodyPr/>
          <a:lstStyle/>
          <a:p>
            <a:r>
              <a:rPr lang="en-GB" smtClean="0"/>
              <a:t>An example from the CSV Schema Language, declaring that a column called “a_column” must contain a valid URI. </a:t>
            </a:r>
            <a:r>
              <a:rPr lang="en-GB" smtClean="0">
                <a:hlinkClick r:id="rId6"/>
              </a:rPr>
              <a:t>See documentation</a:t>
            </a:r>
            <a:endParaRPr lang="en-GB"/>
          </a:p>
        </p:txBody>
      </p:sp>
    </p:spTree>
    <p:extLst>
      <p:ext uri="{BB962C8B-B14F-4D97-AF65-F5344CB8AC3E}">
        <p14:creationId xmlns:p14="http://schemas.microsoft.com/office/powerpoint/2010/main" val="332139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GB" smtClean="0"/>
              <a:t>Working with DROID exports</a:t>
            </a:r>
            <a:endParaRPr lang="en-GB"/>
          </a:p>
        </p:txBody>
      </p:sp>
      <p:sp>
        <p:nvSpPr>
          <p:cNvPr id="7" name="Text Placeholder 6"/>
          <p:cNvSpPr>
            <a:spLocks noGrp="1"/>
          </p:cNvSpPr>
          <p:nvPr>
            <p:ph type="body" sz="quarter" idx="13"/>
          </p:nvPr>
        </p:nvSpPr>
        <p:spPr/>
        <p:txBody>
          <a:bodyPr/>
          <a:lstStyle/>
          <a:p>
            <a:pPr marL="342900" indent="-342900">
              <a:buFont typeface="Wingdings" panose="05000000000000000000" pitchFamily="2" charset="2"/>
              <a:buChar char="§"/>
            </a:pPr>
            <a:r>
              <a:rPr lang="en-GB" smtClean="0"/>
              <a:t>As you’ve seen in earlier sessions, having run DROID over a collection of files, you can then export to CSV to do further analysis</a:t>
            </a:r>
          </a:p>
          <a:p>
            <a:pPr marL="342900" indent="-342900">
              <a:buFont typeface="Wingdings" panose="05000000000000000000" pitchFamily="2" charset="2"/>
              <a:buChar char="§"/>
            </a:pPr>
            <a:r>
              <a:rPr lang="en-GB" smtClean="0"/>
              <a:t>Checking for duplicate files, for this we are not using the feature of verifying checksums against the stored files, so it is desirable to use the DROID feature that can read files inside ZIPs and other “archive” formats</a:t>
            </a:r>
          </a:p>
          <a:p>
            <a:pPr marL="342900" indent="-342900">
              <a:buFont typeface="Wingdings" panose="05000000000000000000" pitchFamily="2" charset="2"/>
              <a:buChar char="§"/>
            </a:pPr>
            <a:r>
              <a:rPr lang="en-GB" smtClean="0"/>
              <a:t>Unfortunately, for the use case of integrity checking this feature causes problems, as CSV Validator cannot read inside “archives” so having rows for such files in the export causes problems with the integrityCheck feature which allows us to verify that there are no additional, undocumented, files within collections</a:t>
            </a:r>
          </a:p>
          <a:p>
            <a:pPr marL="342900" indent="-342900">
              <a:buFont typeface="Wingdings" panose="05000000000000000000" pitchFamily="2" charset="2"/>
              <a:buChar char="§"/>
            </a:pPr>
            <a:r>
              <a:rPr lang="en-GB" smtClean="0"/>
              <a:t>Two choices:</a:t>
            </a:r>
          </a:p>
          <a:p>
            <a:pPr marL="1028700" lvl="1" indent="-342900">
              <a:buFont typeface="Wingdings" panose="05000000000000000000" pitchFamily="2" charset="2"/>
              <a:buChar char="§"/>
            </a:pPr>
            <a:r>
              <a:rPr lang="en-GB" sz="2000" smtClean="0"/>
              <a:t>New DROID run not looking in “archives”</a:t>
            </a:r>
          </a:p>
          <a:p>
            <a:pPr marL="1028700" lvl="1" indent="-342900">
              <a:buFont typeface="Wingdings" panose="05000000000000000000" pitchFamily="2" charset="2"/>
              <a:buChar char="§"/>
            </a:pPr>
            <a:r>
              <a:rPr lang="en-GB" sz="2000" smtClean="0"/>
              <a:t>Copy existing DROID export and remove these rows</a:t>
            </a:r>
            <a:endParaRPr lang="en-GB" sz="2000"/>
          </a:p>
        </p:txBody>
      </p:sp>
    </p:spTree>
    <p:extLst>
      <p:ext uri="{BB962C8B-B14F-4D97-AF65-F5344CB8AC3E}">
        <p14:creationId xmlns:p14="http://schemas.microsoft.com/office/powerpoint/2010/main" val="3026759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6" r="315"/>
          <a:stretch/>
        </p:blipFill>
        <p:spPr>
          <a:xfrm>
            <a:off x="7641988" y="3858741"/>
            <a:ext cx="2813524" cy="1518862"/>
          </a:xfrm>
        </p:spPr>
      </p:pic>
      <p:pic>
        <p:nvPicPr>
          <p:cNvPr id="8" name="Picture Placeholder 7"/>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t="138" b="-369"/>
          <a:stretch/>
        </p:blipFill>
        <p:spPr>
          <a:xfrm>
            <a:off x="7562850" y="1676400"/>
            <a:ext cx="2882900" cy="1752600"/>
          </a:xfrm>
        </p:spPr>
      </p:pic>
      <p:sp>
        <p:nvSpPr>
          <p:cNvPr id="4" name="Text Placeholder 3"/>
          <p:cNvSpPr>
            <a:spLocks noGrp="1"/>
          </p:cNvSpPr>
          <p:nvPr>
            <p:ph type="body" sz="quarter" idx="13"/>
          </p:nvPr>
        </p:nvSpPr>
        <p:spPr/>
        <p:txBody>
          <a:bodyPr/>
          <a:lstStyle/>
          <a:p>
            <a:r>
              <a:rPr lang="en-GB" smtClean="0"/>
              <a:t>All available at </a:t>
            </a:r>
            <a:r>
              <a:rPr lang="en-GB">
                <a:hlinkClick r:id="rId5"/>
              </a:rPr>
              <a:t>https://</a:t>
            </a:r>
            <a:r>
              <a:rPr lang="en-GB" smtClean="0">
                <a:hlinkClick r:id="rId5"/>
              </a:rPr>
              <a:t>github.com/digital-preservation/droid-csv-schema</a:t>
            </a:r>
            <a:endParaRPr lang="en-GB" smtClean="0"/>
          </a:p>
          <a:p>
            <a:pPr marL="342900" indent="-342900">
              <a:buFont typeface="Wingdings" panose="05000000000000000000" pitchFamily="2" charset="2"/>
              <a:buChar char="§"/>
            </a:pPr>
            <a:r>
              <a:rPr lang="en-GB"/>
              <a:t>Example DROID export CSVs</a:t>
            </a:r>
          </a:p>
          <a:p>
            <a:pPr marL="342900" indent="-342900">
              <a:buFont typeface="Wingdings" panose="05000000000000000000" pitchFamily="2" charset="2"/>
              <a:buChar char="§"/>
            </a:pPr>
            <a:r>
              <a:rPr lang="en-GB"/>
              <a:t>CSV Schema</a:t>
            </a:r>
          </a:p>
          <a:p>
            <a:pPr marL="342900" indent="-342900">
              <a:buFont typeface="Wingdings" panose="05000000000000000000" pitchFamily="2" charset="2"/>
              <a:buChar char="§"/>
            </a:pPr>
            <a:r>
              <a:rPr lang="en-GB"/>
              <a:t>“Good” and “Bad” file </a:t>
            </a:r>
            <a:r>
              <a:rPr lang="en-GB" smtClean="0"/>
              <a:t>sets</a:t>
            </a:r>
          </a:p>
          <a:p>
            <a:pPr marL="342900" indent="-342900">
              <a:buFont typeface="Wingdings" panose="05000000000000000000" pitchFamily="2" charset="2"/>
              <a:buChar char="§"/>
            </a:pPr>
            <a:r>
              <a:rPr lang="en-GB" smtClean="0"/>
              <a:t>Just click on green “Clone or download” button and then “Download ZIP”</a:t>
            </a:r>
          </a:p>
          <a:p>
            <a:pPr marL="342900" indent="-342900">
              <a:buFont typeface="Wingdings" panose="05000000000000000000" pitchFamily="2" charset="2"/>
              <a:buChar char="§"/>
            </a:pPr>
            <a:r>
              <a:rPr lang="en-GB" smtClean="0"/>
              <a:t>For today, already on your laptops in “C:\Users\&lt;machine name&gt;\Documents\Archive School Session </a:t>
            </a:r>
            <a:r>
              <a:rPr lang="en-GB" smtClean="0"/>
              <a:t>4\droid-csv-schema-master”</a:t>
            </a:r>
            <a:endParaRPr lang="en-GB"/>
          </a:p>
        </p:txBody>
      </p:sp>
      <p:sp>
        <p:nvSpPr>
          <p:cNvPr id="5" name="Text Placeholder 4"/>
          <p:cNvSpPr>
            <a:spLocks noGrp="1"/>
          </p:cNvSpPr>
          <p:nvPr>
            <p:ph type="body" sz="quarter" idx="14"/>
          </p:nvPr>
        </p:nvSpPr>
        <p:spPr/>
        <p:txBody>
          <a:bodyPr/>
          <a:lstStyle/>
          <a:p>
            <a:r>
              <a:rPr lang="en-GB" smtClean="0"/>
              <a:t>Example files and CSV Schemas</a:t>
            </a:r>
            <a:endParaRPr lang="en-GB"/>
          </a:p>
        </p:txBody>
      </p:sp>
      <p:sp>
        <p:nvSpPr>
          <p:cNvPr id="6" name="Text Placeholder 5"/>
          <p:cNvSpPr>
            <a:spLocks noGrp="1"/>
          </p:cNvSpPr>
          <p:nvPr>
            <p:ph type="body" sz="quarter" idx="15"/>
          </p:nvPr>
        </p:nvSpPr>
        <p:spPr>
          <a:xfrm>
            <a:off x="7562850" y="3469246"/>
            <a:ext cx="2882900" cy="212168"/>
          </a:xfrm>
        </p:spPr>
        <p:txBody>
          <a:bodyPr/>
          <a:lstStyle/>
          <a:p>
            <a:r>
              <a:rPr lang="en-GB" smtClean="0">
                <a:hlinkClick r:id="rId5"/>
              </a:rPr>
              <a:t>droid-csv-schema repo</a:t>
            </a:r>
            <a:endParaRPr lang="en-GB"/>
          </a:p>
        </p:txBody>
      </p:sp>
      <p:sp>
        <p:nvSpPr>
          <p:cNvPr id="7" name="Text Placeholder 6"/>
          <p:cNvSpPr>
            <a:spLocks noGrp="1"/>
          </p:cNvSpPr>
          <p:nvPr>
            <p:ph type="body" sz="quarter" idx="16"/>
          </p:nvPr>
        </p:nvSpPr>
        <p:spPr>
          <a:xfrm>
            <a:off x="7572375" y="5393747"/>
            <a:ext cx="2882900" cy="596194"/>
          </a:xfrm>
        </p:spPr>
        <p:txBody>
          <a:bodyPr/>
          <a:lstStyle/>
          <a:p>
            <a:r>
              <a:rPr lang="en-GB" smtClean="0"/>
              <a:t>Click the green “Clone or download” button, then “Download zip”</a:t>
            </a:r>
            <a:endParaRPr lang="en-GB"/>
          </a:p>
        </p:txBody>
      </p:sp>
    </p:spTree>
    <p:extLst>
      <p:ext uri="{BB962C8B-B14F-4D97-AF65-F5344CB8AC3E}">
        <p14:creationId xmlns:p14="http://schemas.microsoft.com/office/powerpoint/2010/main" val="367399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mtClean="0"/>
              <a:t>DROID integrity check schema</a:t>
            </a:r>
            <a:endParaRPr lang="en-GB"/>
          </a:p>
        </p:txBody>
      </p:sp>
      <p:sp>
        <p:nvSpPr>
          <p:cNvPr id="3" name="Text Placeholder 2"/>
          <p:cNvSpPr>
            <a:spLocks noGrp="1"/>
          </p:cNvSpPr>
          <p:nvPr>
            <p:ph type="body" sz="quarter" idx="13"/>
          </p:nvPr>
        </p:nvSpPr>
        <p:spPr/>
        <p:txBody>
          <a:bodyPr/>
          <a:lstStyle/>
          <a:p>
            <a:pPr>
              <a:lnSpc>
                <a:spcPct val="100000"/>
              </a:lnSpc>
            </a:pPr>
            <a:r>
              <a:rPr lang="en-GB" smtClean="0"/>
              <a:t>version </a:t>
            </a:r>
            <a:r>
              <a:rPr lang="en-GB"/>
              <a:t>1.1</a:t>
            </a:r>
          </a:p>
          <a:p>
            <a:pPr>
              <a:lnSpc>
                <a:spcPct val="100000"/>
              </a:lnSpc>
            </a:pPr>
            <a:r>
              <a:rPr lang="en-GB"/>
              <a:t>//several columns omitted here for clarity</a:t>
            </a:r>
          </a:p>
          <a:p>
            <a:pPr>
              <a:lnSpc>
                <a:spcPct val="100000"/>
              </a:lnSpc>
            </a:pPr>
            <a:r>
              <a:rPr lang="en-GB"/>
              <a:t>URI: fileExists integrityCheck("","files","includeFolder")</a:t>
            </a:r>
          </a:p>
          <a:p>
            <a:pPr>
              <a:lnSpc>
                <a:spcPct val="100000"/>
              </a:lnSpc>
            </a:pPr>
            <a:r>
              <a:rPr lang="en-GB"/>
              <a:t>//replace "files" in integrityCheck with name of top level folder within your </a:t>
            </a:r>
            <a:r>
              <a:rPr lang="en-GB" smtClean="0"/>
              <a:t>DROID </a:t>
            </a:r>
            <a:r>
              <a:rPr lang="en-GB"/>
              <a:t>report (in quotes)</a:t>
            </a:r>
          </a:p>
          <a:p>
            <a:pPr>
              <a:lnSpc>
                <a:spcPct val="100000"/>
              </a:lnSpc>
            </a:pPr>
            <a:r>
              <a:rPr lang="en-GB"/>
              <a:t>SHA256_HASH: if($URI/ends("/"),empty,if($URI/starts("file:"),checksum(file($URI),"SHA-256"),notEmpty))</a:t>
            </a:r>
          </a:p>
          <a:p>
            <a:pPr>
              <a:lnSpc>
                <a:spcPct val="100000"/>
              </a:lnSpc>
            </a:pPr>
            <a:r>
              <a:rPr lang="en-GB"/>
              <a:t>//folders do not have a </a:t>
            </a:r>
            <a:r>
              <a:rPr lang="en-GB" smtClean="0"/>
              <a:t>checksum</a:t>
            </a:r>
            <a:endParaRPr lang="en-GB"/>
          </a:p>
        </p:txBody>
      </p:sp>
    </p:spTree>
    <p:extLst>
      <p:ext uri="{BB962C8B-B14F-4D97-AF65-F5344CB8AC3E}">
        <p14:creationId xmlns:p14="http://schemas.microsoft.com/office/powerpoint/2010/main" val="945562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cation.potx" id="{08F99F10-A809-4811-90BE-9258641383F6}" vid="{51163F22-F199-41A4-91EF-A678B8933CF0}"/>
    </a:ext>
  </a:ext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NA font">
      <a:majorFont>
        <a:latin typeface="Roboto Mon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cation.potx" id="{08F99F10-A809-4811-90BE-9258641383F6}" vid="{2CFEAD91-C516-4923-9F04-A4596F7930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0DC9A9DEE18A4CB9E92ABAA7A5D8D2" ma:contentTypeVersion="112" ma:contentTypeDescription="Create a new document." ma:contentTypeScope="" ma:versionID="a2bee7cb81864f8375206f88b5702249">
  <xsd:schema xmlns:xsd="http://www.w3.org/2001/XMLSchema" xmlns:xs="http://www.w3.org/2001/XMLSchema" xmlns:p="http://schemas.microsoft.com/office/2006/metadata/properties" xmlns:ns2="a67c0736-5c7f-4174-8dcd-78baf74714be" xmlns:ns3="7fd974d9-64c5-42b6-abcc-0a2ffc3c691d" targetNamespace="http://schemas.microsoft.com/office/2006/metadata/properties" ma:root="true" ma:fieldsID="abc6ba80d6591c59af78ee3c1b733b4a" ns2:_="" ns3:_="">
    <xsd:import namespace="a67c0736-5c7f-4174-8dcd-78baf74714be"/>
    <xsd:import namespace="7fd974d9-64c5-42b6-abcc-0a2ffc3c691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c0736-5c7f-4174-8dcd-78baf74714b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d974d9-64c5-42b6-abcc-0a2ffc3c691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3E939D-26C5-47D4-B040-D680691E63B6}"/>
</file>

<file path=customXml/itemProps2.xml><?xml version="1.0" encoding="utf-8"?>
<ds:datastoreItem xmlns:ds="http://schemas.openxmlformats.org/officeDocument/2006/customXml" ds:itemID="{370E664B-B09B-4FB4-88FF-4F634F23C6CC}"/>
</file>

<file path=customXml/itemProps3.xml><?xml version="1.0" encoding="utf-8"?>
<ds:datastoreItem xmlns:ds="http://schemas.openxmlformats.org/officeDocument/2006/customXml" ds:itemID="{D34A3106-070E-43E3-8C23-7BEB66531FD2}"/>
</file>

<file path=customXml/itemProps4.xml><?xml version="1.0" encoding="utf-8"?>
<ds:datastoreItem xmlns:ds="http://schemas.openxmlformats.org/officeDocument/2006/customXml" ds:itemID="{77A02DE7-4D9D-4FBC-9A9A-95091BE920F5}"/>
</file>

<file path=docProps/app.xml><?xml version="1.0" encoding="utf-8"?>
<Properties xmlns="http://schemas.openxmlformats.org/officeDocument/2006/extended-properties" xmlns:vt="http://schemas.openxmlformats.org/officeDocument/2006/docPropsVTypes">
  <Template>Communication</Template>
  <TotalTime>3393</TotalTime>
  <Words>2776</Words>
  <Application>Microsoft Office PowerPoint</Application>
  <PresentationFormat>Widescreen</PresentationFormat>
  <Paragraphs>220</Paragraphs>
  <Slides>20</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Roboto Mono</vt:lpstr>
      <vt:lpstr>Calibri</vt:lpstr>
      <vt:lpstr>Open Sans</vt:lpstr>
      <vt:lpstr>Wingdings</vt:lpstr>
      <vt:lpstr>Title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National Archives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Underdown, David</dc:creator>
  <cp:lastModifiedBy>Underdown, David</cp:lastModifiedBy>
  <cp:revision>92</cp:revision>
  <dcterms:created xsi:type="dcterms:W3CDTF">2020-01-07T13:36:47Z</dcterms:created>
  <dcterms:modified xsi:type="dcterms:W3CDTF">2020-02-25T11:02:29Z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A5216935</vt:lpwstr>
  </property>
  <property fmtid="{D5CDD505-2E9C-101B-9397-08002B2CF9AE}" pid="4" name="Objective-Title">
    <vt:lpwstr>AWM - CSV Schema and DROID</vt:lpwstr>
  </property>
  <property fmtid="{D5CDD505-2E9C-101B-9397-08002B2CF9AE}" pid="5" name="Objective-Comment">
    <vt:lpwstr/>
  </property>
  <property fmtid="{D5CDD505-2E9C-101B-9397-08002B2CF9AE}" pid="6" name="Objective-CreationStamp">
    <vt:filetime>2020-01-21T15:47:11Z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2020-01-21T15:47:11Z</vt:filetime>
  </property>
  <property fmtid="{D5CDD505-2E9C-101B-9397-08002B2CF9AE}" pid="10" name="Objective-ModificationStamp">
    <vt:filetime>2020-01-21T15:47:13Z</vt:filetime>
  </property>
  <property fmtid="{D5CDD505-2E9C-101B-9397-08002B2CF9AE}" pid="11" name="Objective-Owner">
    <vt:lpwstr>David Underdown</vt:lpwstr>
  </property>
  <property fmtid="{D5CDD505-2E9C-101B-9397-08002B2CF9AE}" pid="12" name="Objective-Path">
    <vt:lpwstr>File Plan:Digital Archiving:Departmental administration:Events and Conferences:Events &amp; Conferences 2018 - Mar 2020:Archives West Midlands fixity training 2019-01-21:</vt:lpwstr>
  </property>
  <property fmtid="{D5CDD505-2E9C-101B-9397-08002B2CF9AE}" pid="13" name="Objective-Parent">
    <vt:lpwstr>Archives West Midlands fixity training 2019-01-21</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Protective Marking [system]">
    <vt:lpwstr/>
  </property>
  <property fmtid="{D5CDD505-2E9C-101B-9397-08002B2CF9AE}" pid="22" name="Objective-Creators Organisation [system]">
    <vt:lpwstr>The National Archives</vt:lpwstr>
  </property>
  <property fmtid="{D5CDD505-2E9C-101B-9397-08002B2CF9AE}" pid="23" name="Objective-TNA Department [system]">
    <vt:lpwstr/>
  </property>
  <property fmtid="{D5CDD505-2E9C-101B-9397-08002B2CF9AE}" pid="24" name="Objective-Sensitive personal data [system]">
    <vt:lpwstr>No</vt:lpwstr>
  </property>
  <property fmtid="{D5CDD505-2E9C-101B-9397-08002B2CF9AE}" pid="25" name="Objective-Disclosed to the data subject [system]">
    <vt:lpwstr>No</vt:lpwstr>
  </property>
  <property fmtid="{D5CDD505-2E9C-101B-9397-08002B2CF9AE}" pid="26" name="Objective-If Yes identify reference [system]">
    <vt:lpwstr/>
  </property>
  <property fmtid="{D5CDD505-2E9C-101B-9397-08002B2CF9AE}" pid="27" name="Objective-Disclosable under FOI [system]">
    <vt:lpwstr>Not specified</vt:lpwstr>
  </property>
  <property fmtid="{D5CDD505-2E9C-101B-9397-08002B2CF9AE}" pid="28" name="Objective-FOI exemptions [system]">
    <vt:lpwstr/>
  </property>
  <property fmtid="{D5CDD505-2E9C-101B-9397-08002B2CF9AE}" pid="29" name="Objective-Intranet Content [system]">
    <vt:lpwstr/>
  </property>
  <property fmtid="{D5CDD505-2E9C-101B-9397-08002B2CF9AE}" pid="30" name="ContentTypeId">
    <vt:lpwstr>0x010100950DC9A9DEE18A4CB9E92ABAA7A5D8D2</vt:lpwstr>
  </property>
</Properties>
</file>