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 id="257" r:id="rId7"/>
    <p:sldId id="258" r:id="rId8"/>
    <p:sldId id="259" r:id="rId9"/>
    <p:sldId id="260" r:id="rId10"/>
    <p:sldId id="262" r:id="rId11"/>
    <p:sldId id="261" r:id="rId12"/>
    <p:sldId id="273" r:id="rId13"/>
    <p:sldId id="271" r:id="rId14"/>
    <p:sldId id="272" r:id="rId15"/>
    <p:sldId id="263" r:id="rId16"/>
    <p:sldId id="264" r:id="rId17"/>
    <p:sldId id="265" r:id="rId18"/>
    <p:sldId id="266" r:id="rId19"/>
    <p:sldId id="267" r:id="rId20"/>
    <p:sldId id="268" r:id="rId21"/>
    <p:sldId id="269" r:id="rId22"/>
    <p:sldId id="270"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RKES, Catharine" initials="PC" lastIdx="2" clrIdx="0">
    <p:extLst>
      <p:ext uri="{19B8F6BF-5375-455C-9EA6-DF929625EA0E}">
        <p15:presenceInfo xmlns:p15="http://schemas.microsoft.com/office/powerpoint/2012/main" userId="S-1-5-21-1993962763-1659004503-1801674531-8849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5" autoAdjust="0"/>
    <p:restoredTop sz="94660"/>
  </p:normalViewPr>
  <p:slideViewPr>
    <p:cSldViewPr snapToGrid="0">
      <p:cViewPr varScale="1">
        <p:scale>
          <a:sx n="120" d="100"/>
          <a:sy n="120" d="100"/>
        </p:scale>
        <p:origin x="66" y="144"/>
      </p:cViewPr>
      <p:guideLst/>
    </p:cSldViewPr>
  </p:slideViewPr>
  <p:notesTextViewPr>
    <p:cViewPr>
      <p:scale>
        <a:sx n="1" d="1"/>
        <a:sy n="1" d="1"/>
      </p:scale>
      <p:origin x="0" y="0"/>
    </p:cViewPr>
  </p:notesTextViewPr>
  <p:sorterViewPr>
    <p:cViewPr>
      <p:scale>
        <a:sx n="100" d="100"/>
        <a:sy n="100" d="100"/>
      </p:scale>
      <p:origin x="0" y="-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ommentAuthors" Target="commentAuthor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08-15T08:44:42.463" idx="2">
    <p:pos x="6950" y="1900"/>
    <p:text>check this with specification</p:text>
    <p:extLst>
      <p:ext uri="{C676402C-5697-4E1C-873F-D02D1690AC5C}">
        <p15:threadingInfo xmlns:p15="http://schemas.microsoft.com/office/powerpoint/2012/main" timeZoneBias="-6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81531BD-5A9C-4B8B-A4B3-BE50583D460E}" type="datetimeFigureOut">
              <a:rPr lang="en-GB" smtClean="0"/>
              <a:t>16/08/2018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D29B9A-9AE0-4A1B-A744-A66F408A8D23}" type="slidenum">
              <a:rPr lang="en-GB" smtClean="0"/>
              <a:t>‹#›</a:t>
            </a:fld>
            <a:endParaRPr lang="en-GB"/>
          </a:p>
        </p:txBody>
      </p:sp>
    </p:spTree>
    <p:extLst>
      <p:ext uri="{BB962C8B-B14F-4D97-AF65-F5344CB8AC3E}">
        <p14:creationId xmlns:p14="http://schemas.microsoft.com/office/powerpoint/2010/main" val="3611847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81531BD-5A9C-4B8B-A4B3-BE50583D460E}" type="datetimeFigureOut">
              <a:rPr lang="en-GB" smtClean="0"/>
              <a:t>16/08/2018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D29B9A-9AE0-4A1B-A744-A66F408A8D23}" type="slidenum">
              <a:rPr lang="en-GB" smtClean="0"/>
              <a:t>‹#›</a:t>
            </a:fld>
            <a:endParaRPr lang="en-GB"/>
          </a:p>
        </p:txBody>
      </p:sp>
    </p:spTree>
    <p:extLst>
      <p:ext uri="{BB962C8B-B14F-4D97-AF65-F5344CB8AC3E}">
        <p14:creationId xmlns:p14="http://schemas.microsoft.com/office/powerpoint/2010/main" val="835551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81531BD-5A9C-4B8B-A4B3-BE50583D460E}" type="datetimeFigureOut">
              <a:rPr lang="en-GB" smtClean="0"/>
              <a:t>16/08/2018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D29B9A-9AE0-4A1B-A744-A66F408A8D23}" type="slidenum">
              <a:rPr lang="en-GB" smtClean="0"/>
              <a:t>‹#›</a:t>
            </a:fld>
            <a:endParaRPr lang="en-GB"/>
          </a:p>
        </p:txBody>
      </p:sp>
    </p:spTree>
    <p:extLst>
      <p:ext uri="{BB962C8B-B14F-4D97-AF65-F5344CB8AC3E}">
        <p14:creationId xmlns:p14="http://schemas.microsoft.com/office/powerpoint/2010/main" val="1833726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81531BD-5A9C-4B8B-A4B3-BE50583D460E}" type="datetimeFigureOut">
              <a:rPr lang="en-GB" smtClean="0"/>
              <a:t>16/08/2018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D29B9A-9AE0-4A1B-A744-A66F408A8D23}" type="slidenum">
              <a:rPr lang="en-GB" smtClean="0"/>
              <a:t>‹#›</a:t>
            </a:fld>
            <a:endParaRPr lang="en-GB"/>
          </a:p>
        </p:txBody>
      </p:sp>
    </p:spTree>
    <p:extLst>
      <p:ext uri="{BB962C8B-B14F-4D97-AF65-F5344CB8AC3E}">
        <p14:creationId xmlns:p14="http://schemas.microsoft.com/office/powerpoint/2010/main" val="3336349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81531BD-5A9C-4B8B-A4B3-BE50583D460E}" type="datetimeFigureOut">
              <a:rPr lang="en-GB" smtClean="0"/>
              <a:t>16/08/2018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D29B9A-9AE0-4A1B-A744-A66F408A8D23}" type="slidenum">
              <a:rPr lang="en-GB" smtClean="0"/>
              <a:t>‹#›</a:t>
            </a:fld>
            <a:endParaRPr lang="en-GB"/>
          </a:p>
        </p:txBody>
      </p:sp>
    </p:spTree>
    <p:extLst>
      <p:ext uri="{BB962C8B-B14F-4D97-AF65-F5344CB8AC3E}">
        <p14:creationId xmlns:p14="http://schemas.microsoft.com/office/powerpoint/2010/main" val="260938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81531BD-5A9C-4B8B-A4B3-BE50583D460E}" type="datetimeFigureOut">
              <a:rPr lang="en-GB" smtClean="0"/>
              <a:t>16/08/2018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D29B9A-9AE0-4A1B-A744-A66F408A8D23}" type="slidenum">
              <a:rPr lang="en-GB" smtClean="0"/>
              <a:t>‹#›</a:t>
            </a:fld>
            <a:endParaRPr lang="en-GB"/>
          </a:p>
        </p:txBody>
      </p:sp>
    </p:spTree>
    <p:extLst>
      <p:ext uri="{BB962C8B-B14F-4D97-AF65-F5344CB8AC3E}">
        <p14:creationId xmlns:p14="http://schemas.microsoft.com/office/powerpoint/2010/main" val="43334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81531BD-5A9C-4B8B-A4B3-BE50583D460E}" type="datetimeFigureOut">
              <a:rPr lang="en-GB" smtClean="0"/>
              <a:t>16/08/2018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7D29B9A-9AE0-4A1B-A744-A66F408A8D23}" type="slidenum">
              <a:rPr lang="en-GB" smtClean="0"/>
              <a:t>‹#›</a:t>
            </a:fld>
            <a:endParaRPr lang="en-GB"/>
          </a:p>
        </p:txBody>
      </p:sp>
    </p:spTree>
    <p:extLst>
      <p:ext uri="{BB962C8B-B14F-4D97-AF65-F5344CB8AC3E}">
        <p14:creationId xmlns:p14="http://schemas.microsoft.com/office/powerpoint/2010/main" val="3649731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81531BD-5A9C-4B8B-A4B3-BE50583D460E}" type="datetimeFigureOut">
              <a:rPr lang="en-GB" smtClean="0"/>
              <a:t>16/08/2018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7D29B9A-9AE0-4A1B-A744-A66F408A8D23}" type="slidenum">
              <a:rPr lang="en-GB" smtClean="0"/>
              <a:t>‹#›</a:t>
            </a:fld>
            <a:endParaRPr lang="en-GB"/>
          </a:p>
        </p:txBody>
      </p:sp>
    </p:spTree>
    <p:extLst>
      <p:ext uri="{BB962C8B-B14F-4D97-AF65-F5344CB8AC3E}">
        <p14:creationId xmlns:p14="http://schemas.microsoft.com/office/powerpoint/2010/main" val="3800453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1531BD-5A9C-4B8B-A4B3-BE50583D460E}" type="datetimeFigureOut">
              <a:rPr lang="en-GB" smtClean="0"/>
              <a:t>16/08/2018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7D29B9A-9AE0-4A1B-A744-A66F408A8D23}" type="slidenum">
              <a:rPr lang="en-GB" smtClean="0"/>
              <a:t>‹#›</a:t>
            </a:fld>
            <a:endParaRPr lang="en-GB"/>
          </a:p>
        </p:txBody>
      </p:sp>
    </p:spTree>
    <p:extLst>
      <p:ext uri="{BB962C8B-B14F-4D97-AF65-F5344CB8AC3E}">
        <p14:creationId xmlns:p14="http://schemas.microsoft.com/office/powerpoint/2010/main" val="3165588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81531BD-5A9C-4B8B-A4B3-BE50583D460E}" type="datetimeFigureOut">
              <a:rPr lang="en-GB" smtClean="0"/>
              <a:t>16/08/2018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D29B9A-9AE0-4A1B-A744-A66F408A8D23}" type="slidenum">
              <a:rPr lang="en-GB" smtClean="0"/>
              <a:t>‹#›</a:t>
            </a:fld>
            <a:endParaRPr lang="en-GB"/>
          </a:p>
        </p:txBody>
      </p:sp>
    </p:spTree>
    <p:extLst>
      <p:ext uri="{BB962C8B-B14F-4D97-AF65-F5344CB8AC3E}">
        <p14:creationId xmlns:p14="http://schemas.microsoft.com/office/powerpoint/2010/main" val="3302215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81531BD-5A9C-4B8B-A4B3-BE50583D460E}" type="datetimeFigureOut">
              <a:rPr lang="en-GB" smtClean="0"/>
              <a:t>16/08/2018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D29B9A-9AE0-4A1B-A744-A66F408A8D23}" type="slidenum">
              <a:rPr lang="en-GB" smtClean="0"/>
              <a:t>‹#›</a:t>
            </a:fld>
            <a:endParaRPr lang="en-GB"/>
          </a:p>
        </p:txBody>
      </p:sp>
    </p:spTree>
    <p:extLst>
      <p:ext uri="{BB962C8B-B14F-4D97-AF65-F5344CB8AC3E}">
        <p14:creationId xmlns:p14="http://schemas.microsoft.com/office/powerpoint/2010/main" val="3074109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1531BD-5A9C-4B8B-A4B3-BE50583D460E}" type="datetimeFigureOut">
              <a:rPr lang="en-GB" smtClean="0"/>
              <a:t>16/08/2018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D29B9A-9AE0-4A1B-A744-A66F408A8D23}" type="slidenum">
              <a:rPr lang="en-GB" smtClean="0"/>
              <a:t>‹#›</a:t>
            </a:fld>
            <a:endParaRPr lang="en-GB"/>
          </a:p>
        </p:txBody>
      </p:sp>
    </p:spTree>
    <p:extLst>
      <p:ext uri="{BB962C8B-B14F-4D97-AF65-F5344CB8AC3E}">
        <p14:creationId xmlns:p14="http://schemas.microsoft.com/office/powerpoint/2010/main" val="29835166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Modified Tests Framework</a:t>
            </a:r>
            <a:endParaRPr lang="en-GB" dirty="0"/>
          </a:p>
        </p:txBody>
      </p:sp>
      <p:sp>
        <p:nvSpPr>
          <p:cNvPr id="3" name="Subtitle 2"/>
          <p:cNvSpPr>
            <a:spLocks noGrp="1"/>
          </p:cNvSpPr>
          <p:nvPr>
            <p:ph type="subTitle" idx="1"/>
          </p:nvPr>
        </p:nvSpPr>
        <p:spPr/>
        <p:txBody>
          <a:bodyPr/>
          <a:lstStyle/>
          <a:p>
            <a:r>
              <a:rPr lang="en-GB" dirty="0" smtClean="0"/>
              <a:t>Supplier Briefing – Thursday, 16 August 2018</a:t>
            </a:r>
            <a:endParaRPr lang="en-GB" dirty="0"/>
          </a:p>
        </p:txBody>
      </p:sp>
    </p:spTree>
    <p:extLst>
      <p:ext uri="{BB962C8B-B14F-4D97-AF65-F5344CB8AC3E}">
        <p14:creationId xmlns:p14="http://schemas.microsoft.com/office/powerpoint/2010/main" val="29557669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Modifying the tests</a:t>
            </a:r>
            <a:endParaRPr lang="en-GB" dirty="0"/>
          </a:p>
        </p:txBody>
      </p:sp>
      <p:sp>
        <p:nvSpPr>
          <p:cNvPr id="3" name="Content Placeholder 2"/>
          <p:cNvSpPr>
            <a:spLocks noGrp="1"/>
          </p:cNvSpPr>
          <p:nvPr>
            <p:ph idx="1"/>
          </p:nvPr>
        </p:nvSpPr>
        <p:spPr/>
        <p:txBody>
          <a:bodyPr/>
          <a:lstStyle/>
          <a:p>
            <a:r>
              <a:rPr lang="en-GB" dirty="0" smtClean="0"/>
              <a:t>Meet with test developers to discuss amendments required to produce the VI modified versions and the HI guidance notes using trial versions of the questions</a:t>
            </a:r>
          </a:p>
          <a:p>
            <a:r>
              <a:rPr lang="en-GB" dirty="0" smtClean="0"/>
              <a:t>Produce draft versions of the MLP papers and a transcript for the development of the braille tests</a:t>
            </a:r>
          </a:p>
          <a:p>
            <a:r>
              <a:rPr lang="en-GB" dirty="0" smtClean="0"/>
              <a:t>Amend from feedback from test developers</a:t>
            </a:r>
          </a:p>
          <a:p>
            <a:r>
              <a:rPr lang="en-GB" dirty="0" smtClean="0"/>
              <a:t>Production of  high quality final modified tests for sign-off.</a:t>
            </a:r>
            <a:endParaRPr lang="en-GB" dirty="0"/>
          </a:p>
        </p:txBody>
      </p:sp>
    </p:spTree>
    <p:extLst>
      <p:ext uri="{BB962C8B-B14F-4D97-AF65-F5344CB8AC3E}">
        <p14:creationId xmlns:p14="http://schemas.microsoft.com/office/powerpoint/2010/main" val="1871636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Helpline Service</a:t>
            </a:r>
            <a:endParaRPr lang="en-GB" dirty="0"/>
          </a:p>
        </p:txBody>
      </p:sp>
      <p:sp>
        <p:nvSpPr>
          <p:cNvPr id="3" name="Content Placeholder 2"/>
          <p:cNvSpPr>
            <a:spLocks noGrp="1"/>
          </p:cNvSpPr>
          <p:nvPr>
            <p:ph idx="1"/>
          </p:nvPr>
        </p:nvSpPr>
        <p:spPr/>
        <p:txBody>
          <a:bodyPr/>
          <a:lstStyle/>
          <a:p>
            <a:r>
              <a:rPr lang="en-GB" dirty="0" smtClean="0"/>
              <a:t>The helpline will provide specialist advice, including advice on the type of modification to suit individual needs, appropriate use of modified test formats, ordering and distribution, and administration of the tests</a:t>
            </a:r>
          </a:p>
          <a:p>
            <a:r>
              <a:rPr lang="en-GB" dirty="0" smtClean="0"/>
              <a:t>Demand will fluctuate throughout the year, with peak times being the test-orders window (October-February), pupil registration (Feb-March), despatch window (April) and the test period (May), (June) for Phonics</a:t>
            </a:r>
          </a:p>
          <a:p>
            <a:r>
              <a:rPr lang="en-GB" dirty="0" smtClean="0"/>
              <a:t>Customer helplines to be operational from 08:30 to 17:30 on school days and 08:00 to 18:00 during test weeks</a:t>
            </a:r>
          </a:p>
          <a:p>
            <a:endParaRPr lang="en-GB" dirty="0"/>
          </a:p>
        </p:txBody>
      </p:sp>
    </p:spTree>
    <p:extLst>
      <p:ext uri="{BB962C8B-B14F-4D97-AF65-F5344CB8AC3E}">
        <p14:creationId xmlns:p14="http://schemas.microsoft.com/office/powerpoint/2010/main" val="55349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Order Management</a:t>
            </a:r>
            <a:endParaRPr lang="en-GB" dirty="0"/>
          </a:p>
        </p:txBody>
      </p:sp>
      <p:sp>
        <p:nvSpPr>
          <p:cNvPr id="3" name="Content Placeholder 2"/>
          <p:cNvSpPr>
            <a:spLocks noGrp="1"/>
          </p:cNvSpPr>
          <p:nvPr>
            <p:ph idx="1"/>
          </p:nvPr>
        </p:nvSpPr>
        <p:spPr/>
        <p:txBody>
          <a:bodyPr/>
          <a:lstStyle/>
          <a:p>
            <a:r>
              <a:rPr lang="en-GB" dirty="0" smtClean="0"/>
              <a:t>Receive and log orders on the NCA Tools website</a:t>
            </a:r>
          </a:p>
          <a:p>
            <a:r>
              <a:rPr lang="en-GB" dirty="0" smtClean="0"/>
              <a:t>Details of any orders for modified test materials that have not been directly entered on the website by schools.</a:t>
            </a:r>
          </a:p>
          <a:p>
            <a:r>
              <a:rPr lang="en-GB" dirty="0" smtClean="0"/>
              <a:t>Provide order updates directly to the NCA Tools website to an agreed schedule. </a:t>
            </a:r>
          </a:p>
          <a:p>
            <a:r>
              <a:rPr lang="en-GB" dirty="0" smtClean="0"/>
              <a:t>Orders placed after the official deadlines for the statutory test orders (e.g. a late diagnosis, or school transfer) must be honoured up to and including the test administration period as far as reasonably possible.</a:t>
            </a:r>
          </a:p>
        </p:txBody>
      </p:sp>
    </p:spTree>
    <p:extLst>
      <p:ext uri="{BB962C8B-B14F-4D97-AF65-F5344CB8AC3E}">
        <p14:creationId xmlns:p14="http://schemas.microsoft.com/office/powerpoint/2010/main" val="1528984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Past Papers Service</a:t>
            </a:r>
            <a:endParaRPr lang="en-GB" dirty="0"/>
          </a:p>
        </p:txBody>
      </p:sp>
      <p:sp>
        <p:nvSpPr>
          <p:cNvPr id="3" name="Content Placeholder 2"/>
          <p:cNvSpPr>
            <a:spLocks noGrp="1"/>
          </p:cNvSpPr>
          <p:nvPr>
            <p:ph idx="1"/>
          </p:nvPr>
        </p:nvSpPr>
        <p:spPr/>
        <p:txBody>
          <a:bodyPr/>
          <a:lstStyle/>
          <a:p>
            <a:r>
              <a:rPr lang="en-GB" dirty="0"/>
              <a:t>Schools can order past test papers from the previous 3 </a:t>
            </a:r>
            <a:r>
              <a:rPr lang="en-GB" dirty="0" smtClean="0"/>
              <a:t>years to allow pupils to practice and to help decide which version is most appropriate for individual pupil needs</a:t>
            </a:r>
            <a:endParaRPr lang="en-GB" dirty="0"/>
          </a:p>
          <a:p>
            <a:r>
              <a:rPr lang="en-GB" dirty="0"/>
              <a:t>On-demand </a:t>
            </a:r>
            <a:r>
              <a:rPr lang="en-GB" dirty="0" smtClean="0"/>
              <a:t>service that can be filled within two weeks in term time</a:t>
            </a:r>
          </a:p>
          <a:p>
            <a:endParaRPr lang="en-GB" dirty="0"/>
          </a:p>
        </p:txBody>
      </p:sp>
    </p:spTree>
    <p:extLst>
      <p:ext uri="{BB962C8B-B14F-4D97-AF65-F5344CB8AC3E}">
        <p14:creationId xmlns:p14="http://schemas.microsoft.com/office/powerpoint/2010/main" val="565820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Security</a:t>
            </a:r>
            <a:endParaRPr lang="en-GB" dirty="0"/>
          </a:p>
        </p:txBody>
      </p:sp>
      <p:sp>
        <p:nvSpPr>
          <p:cNvPr id="3" name="Content Placeholder 2"/>
          <p:cNvSpPr>
            <a:spLocks noGrp="1"/>
          </p:cNvSpPr>
          <p:nvPr>
            <p:ph idx="1"/>
          </p:nvPr>
        </p:nvSpPr>
        <p:spPr>
          <a:xfrm>
            <a:off x="838200" y="1486486"/>
            <a:ext cx="10515600" cy="4690477"/>
          </a:xfrm>
        </p:spPr>
        <p:txBody>
          <a:bodyPr>
            <a:normAutofit fontScale="92500" lnSpcReduction="10000"/>
          </a:bodyPr>
          <a:lstStyle/>
          <a:p>
            <a:r>
              <a:rPr lang="en-GB" dirty="0"/>
              <a:t>The Supplier will comply with the STA's security procedures to maintain the integrity of all materials produced.</a:t>
            </a:r>
          </a:p>
          <a:p>
            <a:r>
              <a:rPr lang="en-GB" dirty="0"/>
              <a:t>All test materials are confidential. Pupil data is confidential. Where pupil data or any other personal data is collected as part of this framework, the handling of pupil data on tests and forms must comply with data </a:t>
            </a:r>
            <a:r>
              <a:rPr lang="en-GB" dirty="0" smtClean="0"/>
              <a:t>legislation. </a:t>
            </a:r>
            <a:endParaRPr lang="en-GB" dirty="0"/>
          </a:p>
          <a:p>
            <a:r>
              <a:rPr lang="en-GB" dirty="0"/>
              <a:t>All files must be handled in a secure and confidential manner. Transmission of information regarding test materials via unsecured networks or email or by regular postal service is prohibited.</a:t>
            </a:r>
          </a:p>
          <a:p>
            <a:r>
              <a:rPr lang="en-GB" dirty="0"/>
              <a:t>Supplier must be compliant with the Security Assurance Framework requirements highlighted by STA Security. Where compliance has not yet been achieved an action plan and risk register must be agreed to address any issues identified within an acceptable timeframe</a:t>
            </a:r>
            <a:r>
              <a:rPr lang="en-GB" dirty="0" smtClean="0"/>
              <a:t>.</a:t>
            </a:r>
            <a:endParaRPr lang="en-GB" dirty="0"/>
          </a:p>
        </p:txBody>
      </p:sp>
    </p:spTree>
    <p:extLst>
      <p:ext uri="{BB962C8B-B14F-4D97-AF65-F5344CB8AC3E}">
        <p14:creationId xmlns:p14="http://schemas.microsoft.com/office/powerpoint/2010/main" val="34508170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Framework</a:t>
            </a:r>
            <a:endParaRPr lang="en-GB" dirty="0"/>
          </a:p>
        </p:txBody>
      </p:sp>
      <p:sp>
        <p:nvSpPr>
          <p:cNvPr id="3" name="Content Placeholder 2"/>
          <p:cNvSpPr>
            <a:spLocks noGrp="1"/>
          </p:cNvSpPr>
          <p:nvPr>
            <p:ph idx="1"/>
          </p:nvPr>
        </p:nvSpPr>
        <p:spPr/>
        <p:txBody>
          <a:bodyPr/>
          <a:lstStyle/>
          <a:p>
            <a:r>
              <a:rPr lang="en-GB" dirty="0"/>
              <a:t>The </a:t>
            </a:r>
            <a:r>
              <a:rPr lang="en-GB" dirty="0" smtClean="0"/>
              <a:t>Modified Tests Framework </a:t>
            </a:r>
            <a:r>
              <a:rPr lang="en-GB" dirty="0"/>
              <a:t>will run from </a:t>
            </a:r>
            <a:r>
              <a:rPr lang="en-GB" dirty="0" smtClean="0"/>
              <a:t>31 January </a:t>
            </a:r>
            <a:r>
              <a:rPr lang="en-GB" dirty="0"/>
              <a:t>2018 – </a:t>
            </a:r>
            <a:r>
              <a:rPr lang="en-GB" dirty="0" smtClean="0"/>
              <a:t>1 February 2023</a:t>
            </a:r>
            <a:endParaRPr lang="en-GB" dirty="0"/>
          </a:p>
          <a:p>
            <a:r>
              <a:rPr lang="en-GB" dirty="0"/>
              <a:t>Maximum four year lifecycle </a:t>
            </a:r>
          </a:p>
          <a:p>
            <a:r>
              <a:rPr lang="en-GB"/>
              <a:t>Approximate </a:t>
            </a:r>
            <a:r>
              <a:rPr lang="en-GB" smtClean="0"/>
              <a:t>value </a:t>
            </a:r>
            <a:r>
              <a:rPr lang="en-GB" dirty="0"/>
              <a:t>over four years of </a:t>
            </a:r>
            <a:r>
              <a:rPr lang="en-GB" dirty="0" smtClean="0"/>
              <a:t>£5million</a:t>
            </a:r>
          </a:p>
          <a:p>
            <a:r>
              <a:rPr lang="en-GB" dirty="0" smtClean="0"/>
              <a:t>Modified Tests services are typically procured  once a year around early part of each calendar year</a:t>
            </a:r>
            <a:endParaRPr lang="en-GB" dirty="0"/>
          </a:p>
          <a:p>
            <a:r>
              <a:rPr lang="en-GB" dirty="0"/>
              <a:t>First </a:t>
            </a:r>
            <a:r>
              <a:rPr lang="en-GB" dirty="0" smtClean="0"/>
              <a:t>Modified Tests </a:t>
            </a:r>
            <a:r>
              <a:rPr lang="en-GB" dirty="0"/>
              <a:t>call-off </a:t>
            </a:r>
            <a:r>
              <a:rPr lang="en-GB" dirty="0" smtClean="0"/>
              <a:t>from new framework will be awarded </a:t>
            </a:r>
            <a:r>
              <a:rPr lang="en-GB" dirty="0"/>
              <a:t>in </a:t>
            </a:r>
            <a:r>
              <a:rPr lang="en-GB" dirty="0" smtClean="0"/>
              <a:t>Spring 2019 – procurement expected to go live in early February 2019</a:t>
            </a:r>
            <a:endParaRPr lang="en-GB" dirty="0"/>
          </a:p>
        </p:txBody>
      </p:sp>
    </p:spTree>
    <p:extLst>
      <p:ext uri="{BB962C8B-B14F-4D97-AF65-F5344CB8AC3E}">
        <p14:creationId xmlns:p14="http://schemas.microsoft.com/office/powerpoint/2010/main" val="17612407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Framework Procurement Timelines</a:t>
            </a:r>
            <a:endParaRPr lang="en-GB" dirty="0"/>
          </a:p>
        </p:txBody>
      </p:sp>
      <p:sp>
        <p:nvSpPr>
          <p:cNvPr id="3" name="Content Placeholder 2"/>
          <p:cNvSpPr>
            <a:spLocks noGrp="1"/>
          </p:cNvSpPr>
          <p:nvPr>
            <p:ph idx="1"/>
          </p:nvPr>
        </p:nvSpPr>
        <p:spPr/>
        <p:txBody>
          <a:bodyPr/>
          <a:lstStyle/>
          <a:p>
            <a:r>
              <a:rPr lang="en-GB" smtClean="0"/>
              <a:t>ITT </a:t>
            </a:r>
            <a:r>
              <a:rPr lang="en-GB" dirty="0" smtClean="0"/>
              <a:t>Issued – 27 July 2018</a:t>
            </a:r>
          </a:p>
          <a:p>
            <a:r>
              <a:rPr lang="en-GB" dirty="0" smtClean="0"/>
              <a:t>Supplier Briefing – 16 August 2018</a:t>
            </a:r>
          </a:p>
          <a:p>
            <a:r>
              <a:rPr lang="en-GB" dirty="0" smtClean="0"/>
              <a:t>Deadline for clarification questions – Midday, 28 September 2018</a:t>
            </a:r>
          </a:p>
          <a:p>
            <a:r>
              <a:rPr lang="en-GB" dirty="0" smtClean="0"/>
              <a:t>Deadline for receipt of supplier bids – Midday, 15 October 2018</a:t>
            </a:r>
          </a:p>
          <a:p>
            <a:r>
              <a:rPr lang="en-GB" dirty="0" smtClean="0"/>
              <a:t>Notification of Award – 28 November 2018</a:t>
            </a:r>
          </a:p>
          <a:p>
            <a:r>
              <a:rPr lang="en-GB" dirty="0" smtClean="0"/>
              <a:t>Framework Agreements issued to successful suppliers – 13 December 2018</a:t>
            </a:r>
          </a:p>
          <a:p>
            <a:r>
              <a:rPr lang="en-GB" dirty="0" smtClean="0"/>
              <a:t>Deadline for receipt of signed framework agreements from suppliers – 18 January 2019</a:t>
            </a:r>
            <a:endParaRPr lang="en-GB" dirty="0"/>
          </a:p>
        </p:txBody>
      </p:sp>
    </p:spTree>
    <p:extLst>
      <p:ext uri="{BB962C8B-B14F-4D97-AF65-F5344CB8AC3E}">
        <p14:creationId xmlns:p14="http://schemas.microsoft.com/office/powerpoint/2010/main" val="5644779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First Call-off Procurement Timeline</a:t>
            </a:r>
            <a:endParaRPr lang="en-GB" dirty="0"/>
          </a:p>
        </p:txBody>
      </p:sp>
      <p:sp>
        <p:nvSpPr>
          <p:cNvPr id="3" name="Content Placeholder 2"/>
          <p:cNvSpPr>
            <a:spLocks noGrp="1"/>
          </p:cNvSpPr>
          <p:nvPr>
            <p:ph idx="1"/>
          </p:nvPr>
        </p:nvSpPr>
        <p:spPr/>
        <p:txBody>
          <a:bodyPr/>
          <a:lstStyle/>
          <a:p>
            <a:pPr marL="0" indent="0">
              <a:buNone/>
            </a:pPr>
            <a:r>
              <a:rPr lang="en-GB" dirty="0" smtClean="0"/>
              <a:t>The below timeline is for guidance only and subject to change</a:t>
            </a:r>
          </a:p>
          <a:p>
            <a:r>
              <a:rPr lang="en-GB" dirty="0" smtClean="0"/>
              <a:t>Call-off ITQ issued – 1 February 2019</a:t>
            </a:r>
          </a:p>
          <a:p>
            <a:r>
              <a:rPr lang="en-GB" dirty="0" smtClean="0"/>
              <a:t>Deadline for clarification questions – Midday, 1 March 2019</a:t>
            </a:r>
          </a:p>
          <a:p>
            <a:r>
              <a:rPr lang="en-GB" dirty="0" smtClean="0"/>
              <a:t>Deadline for receipt of supplier bids – Midday, 15 March 2019</a:t>
            </a:r>
          </a:p>
          <a:p>
            <a:r>
              <a:rPr lang="en-GB" dirty="0" smtClean="0"/>
              <a:t>Award notices – 29 March 2019</a:t>
            </a:r>
          </a:p>
          <a:p>
            <a:r>
              <a:rPr lang="en-GB" dirty="0" smtClean="0"/>
              <a:t>Supplier start-up meeting – Week commencing 15 April 2019</a:t>
            </a:r>
            <a:endParaRPr lang="en-GB" dirty="0"/>
          </a:p>
        </p:txBody>
      </p:sp>
    </p:spTree>
    <p:extLst>
      <p:ext uri="{BB962C8B-B14F-4D97-AF65-F5344CB8AC3E}">
        <p14:creationId xmlns:p14="http://schemas.microsoft.com/office/powerpoint/2010/main" val="33752377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98005"/>
            <a:ext cx="10515600" cy="1325563"/>
          </a:xfrm>
        </p:spPr>
        <p:txBody>
          <a:bodyPr/>
          <a:lstStyle/>
          <a:p>
            <a:r>
              <a:rPr lang="en-GB" dirty="0" smtClean="0"/>
              <a:t>Any Questions?</a:t>
            </a:r>
            <a:endParaRPr lang="en-GB" dirty="0"/>
          </a:p>
        </p:txBody>
      </p:sp>
    </p:spTree>
    <p:extLst>
      <p:ext uri="{BB962C8B-B14F-4D97-AF65-F5344CB8AC3E}">
        <p14:creationId xmlns:p14="http://schemas.microsoft.com/office/powerpoint/2010/main" val="1040244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Agenda</a:t>
            </a:r>
            <a:endParaRPr lang="en-GB" dirty="0"/>
          </a:p>
        </p:txBody>
      </p:sp>
      <p:sp>
        <p:nvSpPr>
          <p:cNvPr id="3" name="Content Placeholder 2"/>
          <p:cNvSpPr>
            <a:spLocks noGrp="1"/>
          </p:cNvSpPr>
          <p:nvPr>
            <p:ph idx="1"/>
          </p:nvPr>
        </p:nvSpPr>
        <p:spPr/>
        <p:txBody>
          <a:bodyPr/>
          <a:lstStyle/>
          <a:p>
            <a:r>
              <a:rPr lang="en-GB" dirty="0" smtClean="0"/>
              <a:t>Welcome and Introductions</a:t>
            </a:r>
          </a:p>
          <a:p>
            <a:r>
              <a:rPr lang="en-GB" dirty="0" smtClean="0"/>
              <a:t>Background</a:t>
            </a:r>
          </a:p>
          <a:p>
            <a:r>
              <a:rPr lang="en-GB" dirty="0" smtClean="0"/>
              <a:t>Modified Tests Framework Services</a:t>
            </a:r>
          </a:p>
          <a:p>
            <a:r>
              <a:rPr lang="en-GB" dirty="0" smtClean="0"/>
              <a:t>Procurement</a:t>
            </a:r>
          </a:p>
          <a:p>
            <a:r>
              <a:rPr lang="en-GB" dirty="0" smtClean="0"/>
              <a:t>Discussion</a:t>
            </a:r>
            <a:endParaRPr lang="en-GB" dirty="0"/>
          </a:p>
        </p:txBody>
      </p:sp>
    </p:spTree>
    <p:extLst>
      <p:ext uri="{BB962C8B-B14F-4D97-AF65-F5344CB8AC3E}">
        <p14:creationId xmlns:p14="http://schemas.microsoft.com/office/powerpoint/2010/main" val="4065955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Welcome</a:t>
            </a:r>
            <a:endParaRPr lang="en-GB" dirty="0"/>
          </a:p>
        </p:txBody>
      </p:sp>
      <p:sp>
        <p:nvSpPr>
          <p:cNvPr id="3" name="Content Placeholder 2"/>
          <p:cNvSpPr>
            <a:spLocks noGrp="1"/>
          </p:cNvSpPr>
          <p:nvPr>
            <p:ph idx="1"/>
          </p:nvPr>
        </p:nvSpPr>
        <p:spPr/>
        <p:txBody>
          <a:bodyPr/>
          <a:lstStyle/>
          <a:p>
            <a:pPr marL="0" indent="0">
              <a:buNone/>
            </a:pPr>
            <a:r>
              <a:rPr lang="en-GB" dirty="0" smtClean="0"/>
              <a:t>STA staff:</a:t>
            </a:r>
          </a:p>
          <a:p>
            <a:r>
              <a:rPr lang="en-GB" dirty="0" smtClean="0"/>
              <a:t>Colin Watson - Deputy Director, Test Development</a:t>
            </a:r>
          </a:p>
          <a:p>
            <a:r>
              <a:rPr lang="en-GB" dirty="0" smtClean="0"/>
              <a:t>Chris Davies – Programme Manager</a:t>
            </a:r>
          </a:p>
          <a:p>
            <a:r>
              <a:rPr lang="en-GB" dirty="0" smtClean="0"/>
              <a:t>Catharine Parkes – Head of Test Development (</a:t>
            </a:r>
            <a:r>
              <a:rPr lang="en-GB" dirty="0" err="1" smtClean="0"/>
              <a:t>jobshare</a:t>
            </a:r>
            <a:r>
              <a:rPr lang="en-GB" dirty="0" smtClean="0"/>
              <a:t> with Sally Ann Ali)</a:t>
            </a:r>
          </a:p>
          <a:p>
            <a:r>
              <a:rPr lang="en-GB" dirty="0" smtClean="0"/>
              <a:t>Heather Wright – Project Manager</a:t>
            </a:r>
          </a:p>
          <a:p>
            <a:r>
              <a:rPr lang="en-GB" dirty="0" smtClean="0"/>
              <a:t>Rashida Akbar – Procurement Manager</a:t>
            </a:r>
          </a:p>
          <a:p>
            <a:r>
              <a:rPr lang="en-GB" dirty="0" smtClean="0"/>
              <a:t>Farzana Shaikh – Project Co-ordinator</a:t>
            </a:r>
            <a:endParaRPr lang="en-GB" dirty="0"/>
          </a:p>
        </p:txBody>
      </p:sp>
    </p:spTree>
    <p:extLst>
      <p:ext uri="{BB962C8B-B14F-4D97-AF65-F5344CB8AC3E}">
        <p14:creationId xmlns:p14="http://schemas.microsoft.com/office/powerpoint/2010/main" val="4105099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Standards and Testing Agency (STA)</a:t>
            </a:r>
            <a:endParaRPr lang="en-GB" dirty="0"/>
          </a:p>
        </p:txBody>
      </p:sp>
      <p:sp>
        <p:nvSpPr>
          <p:cNvPr id="3" name="Content Placeholder 2"/>
          <p:cNvSpPr>
            <a:spLocks noGrp="1"/>
          </p:cNvSpPr>
          <p:nvPr>
            <p:ph idx="1"/>
          </p:nvPr>
        </p:nvSpPr>
        <p:spPr/>
        <p:txBody>
          <a:bodyPr>
            <a:normAutofit fontScale="92500"/>
          </a:bodyPr>
          <a:lstStyle/>
          <a:p>
            <a:pPr marL="0" indent="0">
              <a:buNone/>
            </a:pPr>
            <a:r>
              <a:rPr lang="en-GB" dirty="0" smtClean="0"/>
              <a:t>Since 1 October 2011, the Standards and Testing Agency (STA) has been responsible for the development and delivery of all statutory assessments. </a:t>
            </a:r>
          </a:p>
          <a:p>
            <a:pPr marL="0" indent="0">
              <a:buNone/>
            </a:pPr>
            <a:endParaRPr lang="en-GB" dirty="0"/>
          </a:p>
          <a:p>
            <a:pPr marL="0" indent="0">
              <a:buNone/>
            </a:pPr>
            <a:r>
              <a:rPr lang="en-GB" dirty="0" smtClean="0"/>
              <a:t>STA has three key functions: </a:t>
            </a:r>
          </a:p>
          <a:p>
            <a:endParaRPr lang="en-GB" dirty="0" smtClean="0"/>
          </a:p>
          <a:p>
            <a:r>
              <a:rPr lang="en-GB" dirty="0" smtClean="0"/>
              <a:t>to develop high quality and rigorous tests in line with Ministerial policy; </a:t>
            </a:r>
          </a:p>
          <a:p>
            <a:r>
              <a:rPr lang="en-GB" dirty="0" smtClean="0"/>
              <a:t>to undertake operational delivery of the assessments; and</a:t>
            </a:r>
          </a:p>
          <a:p>
            <a:r>
              <a:rPr lang="en-GB" dirty="0" smtClean="0"/>
              <a:t>to support schools, test centres and other stakeholders to deliver </a:t>
            </a:r>
            <a:r>
              <a:rPr lang="en-GB" dirty="0" err="1" smtClean="0"/>
              <a:t>DfE</a:t>
            </a:r>
            <a:r>
              <a:rPr lang="en-GB" dirty="0" smtClean="0"/>
              <a:t> tests and assessments.</a:t>
            </a:r>
          </a:p>
          <a:p>
            <a:endParaRPr lang="en-GB" dirty="0"/>
          </a:p>
        </p:txBody>
      </p:sp>
    </p:spTree>
    <p:extLst>
      <p:ext uri="{BB962C8B-B14F-4D97-AF65-F5344CB8AC3E}">
        <p14:creationId xmlns:p14="http://schemas.microsoft.com/office/powerpoint/2010/main" val="258266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National Curriculum Assessments</a:t>
            </a:r>
            <a:endParaRPr lang="en-GB" dirty="0"/>
          </a:p>
        </p:txBody>
      </p:sp>
      <p:sp>
        <p:nvSpPr>
          <p:cNvPr id="3" name="Content Placeholder 2"/>
          <p:cNvSpPr>
            <a:spLocks noGrp="1"/>
          </p:cNvSpPr>
          <p:nvPr>
            <p:ph idx="1"/>
          </p:nvPr>
        </p:nvSpPr>
        <p:spPr>
          <a:xfrm>
            <a:off x="838200" y="1652631"/>
            <a:ext cx="10515600" cy="4524332"/>
          </a:xfrm>
        </p:spPr>
        <p:txBody>
          <a:bodyPr>
            <a:noAutofit/>
          </a:bodyPr>
          <a:lstStyle/>
          <a:p>
            <a:pPr marL="0" indent="0">
              <a:lnSpc>
                <a:spcPct val="120000"/>
              </a:lnSpc>
              <a:buNone/>
            </a:pPr>
            <a:r>
              <a:rPr lang="en-GB" sz="2400" dirty="0" smtClean="0"/>
              <a:t>The STA manages the National Curriculum Assessments (NCA) programmes:</a:t>
            </a:r>
          </a:p>
          <a:p>
            <a:pPr>
              <a:lnSpc>
                <a:spcPct val="120000"/>
              </a:lnSpc>
              <a:spcBef>
                <a:spcPts val="0"/>
              </a:spcBef>
            </a:pPr>
            <a:r>
              <a:rPr lang="en-GB" sz="2400" dirty="0" smtClean="0"/>
              <a:t>Key </a:t>
            </a:r>
            <a:r>
              <a:rPr lang="en-GB" sz="2400" dirty="0"/>
              <a:t>S</a:t>
            </a:r>
            <a:r>
              <a:rPr lang="en-GB" sz="2400" dirty="0" smtClean="0"/>
              <a:t>tage 2 National </a:t>
            </a:r>
            <a:r>
              <a:rPr lang="en-GB" sz="2400" dirty="0"/>
              <a:t>C</a:t>
            </a:r>
            <a:r>
              <a:rPr lang="en-GB" sz="2400" dirty="0" smtClean="0"/>
              <a:t>urriculum </a:t>
            </a:r>
            <a:r>
              <a:rPr lang="en-GB" sz="2400" dirty="0"/>
              <a:t>T</a:t>
            </a:r>
            <a:r>
              <a:rPr lang="en-GB" sz="2400" dirty="0" smtClean="0"/>
              <a:t>ests (NCTs) in English grammar spelling &amp; punctuation, English reading and mathematics;</a:t>
            </a:r>
          </a:p>
          <a:p>
            <a:pPr>
              <a:lnSpc>
                <a:spcPct val="120000"/>
              </a:lnSpc>
              <a:spcBef>
                <a:spcPts val="0"/>
              </a:spcBef>
            </a:pPr>
            <a:r>
              <a:rPr lang="en-GB" sz="2400" dirty="0"/>
              <a:t>K</a:t>
            </a:r>
            <a:r>
              <a:rPr lang="en-GB" sz="2400" dirty="0" smtClean="0"/>
              <a:t>ey </a:t>
            </a:r>
            <a:r>
              <a:rPr lang="en-GB" sz="2400" dirty="0"/>
              <a:t>S</a:t>
            </a:r>
            <a:r>
              <a:rPr lang="en-GB" sz="2400" dirty="0" smtClean="0"/>
              <a:t>tage 2 science sampling test;</a:t>
            </a:r>
          </a:p>
          <a:p>
            <a:pPr>
              <a:lnSpc>
                <a:spcPct val="120000"/>
              </a:lnSpc>
              <a:spcBef>
                <a:spcPts val="0"/>
              </a:spcBef>
            </a:pPr>
            <a:r>
              <a:rPr lang="en-GB" sz="2400" dirty="0"/>
              <a:t>K</a:t>
            </a:r>
            <a:r>
              <a:rPr lang="en-GB" sz="2400" dirty="0" smtClean="0"/>
              <a:t>ey </a:t>
            </a:r>
            <a:r>
              <a:rPr lang="en-GB" sz="2400" dirty="0"/>
              <a:t>S</a:t>
            </a:r>
            <a:r>
              <a:rPr lang="en-GB" sz="2400" dirty="0" smtClean="0"/>
              <a:t>tage 1 tests in English grammar spelling &amp; punctuation, English reading and mathematics;</a:t>
            </a:r>
          </a:p>
          <a:p>
            <a:pPr>
              <a:lnSpc>
                <a:spcPct val="120000"/>
              </a:lnSpc>
              <a:spcBef>
                <a:spcPts val="0"/>
              </a:spcBef>
            </a:pPr>
            <a:r>
              <a:rPr lang="en-GB" sz="2400" dirty="0"/>
              <a:t>P</a:t>
            </a:r>
            <a:r>
              <a:rPr lang="en-GB" sz="2400" dirty="0" smtClean="0"/>
              <a:t>honics screening check;</a:t>
            </a:r>
          </a:p>
          <a:p>
            <a:pPr>
              <a:lnSpc>
                <a:spcPct val="120000"/>
              </a:lnSpc>
              <a:spcBef>
                <a:spcPts val="0"/>
              </a:spcBef>
            </a:pPr>
            <a:r>
              <a:rPr lang="en-GB" sz="2400" dirty="0" smtClean="0"/>
              <a:t>Multiplication tables check (MTC);</a:t>
            </a:r>
          </a:p>
          <a:p>
            <a:pPr>
              <a:lnSpc>
                <a:spcPct val="120000"/>
              </a:lnSpc>
              <a:spcBef>
                <a:spcPts val="0"/>
              </a:spcBef>
            </a:pPr>
            <a:r>
              <a:rPr lang="en-GB" sz="2400" dirty="0" smtClean="0"/>
              <a:t>Reception baseline (from 2020); and</a:t>
            </a:r>
          </a:p>
          <a:p>
            <a:pPr>
              <a:lnSpc>
                <a:spcPct val="120000"/>
              </a:lnSpc>
              <a:spcBef>
                <a:spcPts val="0"/>
              </a:spcBef>
            </a:pPr>
            <a:r>
              <a:rPr lang="en-GB" sz="2400" dirty="0" smtClean="0"/>
              <a:t>the collection of teacher assessment data.</a:t>
            </a:r>
          </a:p>
          <a:p>
            <a:pPr marL="0" indent="0">
              <a:buNone/>
            </a:pPr>
            <a:r>
              <a:rPr lang="en-GB" sz="2400" dirty="0" smtClean="0"/>
              <a:t>This includes test development, print logistics, marking and the return of results.</a:t>
            </a:r>
          </a:p>
        </p:txBody>
      </p:sp>
    </p:spTree>
    <p:extLst>
      <p:ext uri="{BB962C8B-B14F-4D97-AF65-F5344CB8AC3E}">
        <p14:creationId xmlns:p14="http://schemas.microsoft.com/office/powerpoint/2010/main" val="3974896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Modified Tests Production – Test Formats</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dirty="0" smtClean="0"/>
              <a:t>The STA produces the following for VI and HI pupils at KS1 and KS2. </a:t>
            </a:r>
          </a:p>
          <a:p>
            <a:pPr marL="0" indent="0">
              <a:spcBef>
                <a:spcPts val="1800"/>
              </a:spcBef>
              <a:buNone/>
            </a:pPr>
            <a:r>
              <a:rPr lang="en-GB" dirty="0" smtClean="0"/>
              <a:t>For visually impaired pupils:</a:t>
            </a:r>
          </a:p>
          <a:p>
            <a:r>
              <a:rPr lang="en-GB" dirty="0" smtClean="0"/>
              <a:t>Braille  - contracted UEB at KS2, uncontracted UEB at KS1</a:t>
            </a:r>
          </a:p>
          <a:p>
            <a:pPr>
              <a:lnSpc>
                <a:spcPct val="120000"/>
              </a:lnSpc>
            </a:pPr>
            <a:r>
              <a:rPr lang="en-GB" dirty="0" smtClean="0"/>
              <a:t>Modified Large Print – adaptation of content to meet needs of majority of visually impaired pupils</a:t>
            </a:r>
          </a:p>
          <a:p>
            <a:r>
              <a:rPr lang="en-GB" dirty="0"/>
              <a:t>Enlarged Print – straightforward enlargement of standard test </a:t>
            </a:r>
            <a:r>
              <a:rPr lang="en-GB" dirty="0" smtClean="0"/>
              <a:t>papers</a:t>
            </a:r>
          </a:p>
          <a:p>
            <a:pPr marL="0" indent="0">
              <a:spcBef>
                <a:spcPts val="1800"/>
              </a:spcBef>
              <a:buNone/>
            </a:pPr>
            <a:r>
              <a:rPr lang="en-GB" dirty="0" smtClean="0"/>
              <a:t>For hearing impaired pupils:</a:t>
            </a:r>
          </a:p>
          <a:p>
            <a:r>
              <a:rPr lang="en-GB" dirty="0" smtClean="0"/>
              <a:t>Notes for administering to HI pupils </a:t>
            </a:r>
          </a:p>
          <a:p>
            <a:pPr marL="0" indent="0">
              <a:spcBef>
                <a:spcPts val="1800"/>
              </a:spcBef>
              <a:buNone/>
            </a:pPr>
            <a:r>
              <a:rPr lang="en-GB" dirty="0" smtClean="0"/>
              <a:t>Modified </a:t>
            </a:r>
            <a:r>
              <a:rPr lang="en-GB" dirty="0" err="1" smtClean="0"/>
              <a:t>stimulous</a:t>
            </a:r>
            <a:r>
              <a:rPr lang="en-GB" dirty="0" smtClean="0"/>
              <a:t> materials (may include simple models or cards)</a:t>
            </a:r>
          </a:p>
          <a:p>
            <a:pPr marL="0" indent="0">
              <a:spcBef>
                <a:spcPts val="1800"/>
              </a:spcBef>
              <a:buNone/>
            </a:pPr>
            <a:r>
              <a:rPr lang="en-GB" dirty="0" smtClean="0"/>
              <a:t>Administration and marking guidance</a:t>
            </a:r>
            <a:endParaRPr lang="en-GB" dirty="0"/>
          </a:p>
        </p:txBody>
      </p:sp>
    </p:spTree>
    <p:extLst>
      <p:ext uri="{BB962C8B-B14F-4D97-AF65-F5344CB8AC3E}">
        <p14:creationId xmlns:p14="http://schemas.microsoft.com/office/powerpoint/2010/main" val="113122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Modified Tests Framework Services</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dirty="0" smtClean="0"/>
              <a:t>The scope of this work involves:</a:t>
            </a:r>
          </a:p>
          <a:p>
            <a:r>
              <a:rPr lang="en-GB" dirty="0" smtClean="0"/>
              <a:t>A report on standard materials in the early stages of development outlining the appropriateness for VI and HI pupils</a:t>
            </a:r>
          </a:p>
          <a:p>
            <a:r>
              <a:rPr lang="en-GB" dirty="0" smtClean="0"/>
              <a:t>A suitability check on the texts going forward </a:t>
            </a:r>
            <a:r>
              <a:rPr lang="en-GB" smtClean="0"/>
              <a:t>for selection in reading</a:t>
            </a:r>
            <a:endParaRPr lang="en-GB" dirty="0" smtClean="0"/>
          </a:p>
          <a:p>
            <a:r>
              <a:rPr lang="en-GB" dirty="0" smtClean="0"/>
              <a:t>Developing braille and MLP versions and HI notes for administering in BSL</a:t>
            </a:r>
          </a:p>
          <a:p>
            <a:r>
              <a:rPr lang="en-GB" dirty="0" smtClean="0"/>
              <a:t>Advice on administration guidance and any mark amendments that may be required</a:t>
            </a:r>
          </a:p>
          <a:p>
            <a:r>
              <a:rPr lang="en-GB" dirty="0" smtClean="0"/>
              <a:t>Modified test production for order fulfilment</a:t>
            </a:r>
          </a:p>
          <a:p>
            <a:r>
              <a:rPr lang="en-GB" dirty="0" smtClean="0"/>
              <a:t>Order management</a:t>
            </a:r>
          </a:p>
          <a:p>
            <a:r>
              <a:rPr lang="en-GB" dirty="0" smtClean="0"/>
              <a:t>Helpline to provide specialist advice to schools</a:t>
            </a:r>
          </a:p>
          <a:p>
            <a:r>
              <a:rPr lang="en-GB" dirty="0" smtClean="0"/>
              <a:t>Past papers service</a:t>
            </a:r>
          </a:p>
        </p:txBody>
      </p:sp>
    </p:spTree>
    <p:extLst>
      <p:ext uri="{BB962C8B-B14F-4D97-AF65-F5344CB8AC3E}">
        <p14:creationId xmlns:p14="http://schemas.microsoft.com/office/powerpoint/2010/main" val="797432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Optional requirement</a:t>
            </a:r>
            <a:endParaRPr lang="en-GB" dirty="0"/>
          </a:p>
        </p:txBody>
      </p:sp>
      <p:sp>
        <p:nvSpPr>
          <p:cNvPr id="3" name="Content Placeholder 2"/>
          <p:cNvSpPr>
            <a:spLocks noGrp="1"/>
          </p:cNvSpPr>
          <p:nvPr>
            <p:ph idx="1"/>
          </p:nvPr>
        </p:nvSpPr>
        <p:spPr/>
        <p:txBody>
          <a:bodyPr>
            <a:normAutofit fontScale="92500" lnSpcReduction="20000"/>
          </a:bodyPr>
          <a:lstStyle/>
          <a:p>
            <a:r>
              <a:rPr lang="en-GB" dirty="0"/>
              <a:t>P</a:t>
            </a:r>
            <a:r>
              <a:rPr lang="en-GB" dirty="0" smtClean="0"/>
              <a:t>rovision </a:t>
            </a:r>
            <a:r>
              <a:rPr lang="en-GB" dirty="0"/>
              <a:t>of an electronic version that allows schools/LAs to adapt the tests to meet </a:t>
            </a:r>
            <a:r>
              <a:rPr lang="en-GB" dirty="0" smtClean="0"/>
              <a:t>a range of </a:t>
            </a:r>
            <a:r>
              <a:rPr lang="en-GB" dirty="0"/>
              <a:t>needs</a:t>
            </a:r>
            <a:r>
              <a:rPr lang="en-GB" dirty="0" smtClean="0"/>
              <a:t>. The range of correspondence this year suggests that it is a bigger problem than previously thought. </a:t>
            </a:r>
          </a:p>
          <a:p>
            <a:r>
              <a:rPr lang="en-GB" dirty="0" smtClean="0"/>
              <a:t>Feedback from a number of schools and LAs this year has prompted us to re-think what we should be offering.</a:t>
            </a:r>
          </a:p>
          <a:p>
            <a:r>
              <a:rPr lang="en-GB" dirty="0" smtClean="0"/>
              <a:t>Currently, further adaptions are difficult and time-consuming; if this is repeated in different places, it is not a good use of resource at school level or collectively. </a:t>
            </a:r>
            <a:endParaRPr lang="en-GB" dirty="0"/>
          </a:p>
          <a:p>
            <a:r>
              <a:rPr lang="en-GB" dirty="0" smtClean="0"/>
              <a:t>Amendments made by schools are not perfect and can lead to problems for pupils sitting the tests.</a:t>
            </a:r>
          </a:p>
          <a:p>
            <a:r>
              <a:rPr lang="en-GB" dirty="0" smtClean="0"/>
              <a:t>Ideally, we would want a system that could produce modified versions to a school’s specification; all the school needs to do is print it.</a:t>
            </a:r>
          </a:p>
          <a:p>
            <a:r>
              <a:rPr lang="en-GB" dirty="0" smtClean="0"/>
              <a:t>Security of the system would need to be a big consideration. </a:t>
            </a:r>
            <a:endParaRPr lang="en-GB" dirty="0"/>
          </a:p>
        </p:txBody>
      </p:sp>
    </p:spTree>
    <p:extLst>
      <p:ext uri="{BB962C8B-B14F-4D97-AF65-F5344CB8AC3E}">
        <p14:creationId xmlns:p14="http://schemas.microsoft.com/office/powerpoint/2010/main" val="1016117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Report on the appropriateness of test content for VI and HI pupils</a:t>
            </a:r>
            <a:endParaRPr lang="en-GB" dirty="0"/>
          </a:p>
        </p:txBody>
      </p:sp>
      <p:sp>
        <p:nvSpPr>
          <p:cNvPr id="3" name="Content Placeholder 2"/>
          <p:cNvSpPr>
            <a:spLocks noGrp="1"/>
          </p:cNvSpPr>
          <p:nvPr>
            <p:ph idx="1"/>
          </p:nvPr>
        </p:nvSpPr>
        <p:spPr/>
        <p:txBody>
          <a:bodyPr/>
          <a:lstStyle/>
          <a:p>
            <a:r>
              <a:rPr lang="en-GB" dirty="0" smtClean="0"/>
              <a:t>Review IVT materials for the suitability of test content for VI and HI pupils</a:t>
            </a:r>
          </a:p>
          <a:p>
            <a:r>
              <a:rPr lang="en-GB" dirty="0" smtClean="0"/>
              <a:t>Flag if there are any texts, contexts or questions that would cause greater difficulties for these groups of pupils</a:t>
            </a:r>
          </a:p>
          <a:p>
            <a:r>
              <a:rPr lang="en-GB" dirty="0" smtClean="0"/>
              <a:t>Flag if any of the materials could not be modified if it was part of a live test.</a:t>
            </a:r>
            <a:endParaRPr lang="en-GB" dirty="0"/>
          </a:p>
        </p:txBody>
      </p:sp>
    </p:spTree>
    <p:extLst>
      <p:ext uri="{BB962C8B-B14F-4D97-AF65-F5344CB8AC3E}">
        <p14:creationId xmlns:p14="http://schemas.microsoft.com/office/powerpoint/2010/main" val="33100166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Programme and Project Management" ma:contentTypeID="0x0101007B4B030826FAB14E871614BA06610CED0A00B72B2123C171E348986ADBD7ABAE3B9B" ma:contentTypeVersion="43" ma:contentTypeDescription="For programme or project documents. Records retained for 10 years." ma:contentTypeScope="" ma:versionID="6a463d302bb4de5b56f3c153ae981afa">
  <xsd:schema xmlns:xsd="http://www.w3.org/2001/XMLSchema" xmlns:xs="http://www.w3.org/2001/XMLSchema" xmlns:p="http://schemas.microsoft.com/office/2006/metadata/properties" xmlns:ns1="http://schemas.microsoft.com/sharepoint/v3" xmlns:ns2="85a719ee-0e1a-405a-acca-fded54921c95" xmlns:ns3="906b00a0-3f23-4820-8da1-8de25fc78cbd" xmlns:ns4="95ab55cc-3ec0-4b23-b395-e89a1530037f" targetNamespace="http://schemas.microsoft.com/office/2006/metadata/properties" ma:root="true" ma:fieldsID="97a04d7dff10b77aa78bde3dff421e61" ns1:_="" ns2:_="" ns3:_="" ns4:_="">
    <xsd:import namespace="http://schemas.microsoft.com/sharepoint/v3"/>
    <xsd:import namespace="85a719ee-0e1a-405a-acca-fded54921c95"/>
    <xsd:import namespace="906b00a0-3f23-4820-8da1-8de25fc78cbd"/>
    <xsd:import namespace="95ab55cc-3ec0-4b23-b395-e89a1530037f"/>
    <xsd:element name="properties">
      <xsd:complexType>
        <xsd:sequence>
          <xsd:element name="documentManagement">
            <xsd:complexType>
              <xsd:all>
                <xsd:element ref="ns2:_dlc_DocId" minOccurs="0"/>
                <xsd:element ref="ns2:_dlc_DocIdUrl" minOccurs="0"/>
                <xsd:element ref="ns2:_dlc_DocIdPersistId" minOccurs="0"/>
                <xsd:element ref="ns1:Comments" minOccurs="0"/>
                <xsd:element ref="ns2:TaxCatchAll" minOccurs="0"/>
                <xsd:element ref="ns2:TaxCatchAllLabel" minOccurs="0"/>
                <xsd:element ref="ns1:_vti_ItemDeclaredRecord" minOccurs="0"/>
                <xsd:element ref="ns2:a130543eb8094df09b1ff6f729007548" minOccurs="0"/>
                <xsd:element ref="ns2:kcdb53c81a87458dbd05cfcc803b6c5d" minOccurs="0"/>
                <xsd:element ref="ns2:kb1024b65baa402a9e486438da9a22f3" minOccurs="0"/>
                <xsd:element ref="ns2:o1a0e468adf04efc83e7fb67f632376a" minOccurs="0"/>
                <xsd:element ref="ns2:gbcd682e7dd8441b8a20033a8fd86c4c" minOccurs="0"/>
                <xsd:element ref="ns3:IWPContributor" minOccurs="0"/>
                <xsd:element ref="ns4:h5181134883947a99a38d116ffff0006"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ments" ma:index="11" nillable="true" ma:displayName="Description" ma:hidden="true" ma:internalName="Comments" ma:readOnly="false">
      <xsd:simpleType>
        <xsd:restriction base="dms:Note"/>
      </xsd:simpleType>
    </xsd:element>
    <xsd:element name="_vti_ItemDeclaredRecord" ma:index="19" nillable="true" ma:displayName="Declared Record" ma:description="" ma:hidden="true" ma:indexed="true" ma:internalName="_vti_ItemDeclaredRecord"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85a719ee-0e1a-405a-acca-fded54921c9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false">
      <xsd:simpleType>
        <xsd:restriction base="dms:Text"/>
      </xsd:simpleType>
    </xsd:element>
    <xsd:element name="_dlc_DocIdUrl" ma:index="9" nillable="true" ma:displayName="Document ID" ma:description="Permanent link to this document." ma:hidden="true" ma:internalName="_dlc_DocIdUrl"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6" nillable="true" ma:displayName="Taxonomy Catch All Column" ma:description="" ma:hidden="true" ma:list="{29ee510a-5aa3-4b98-a593-095aac01858e}" ma:internalName="TaxCatchAll" ma:readOnly="false" ma:showField="CatchAllData" ma:web="85a719ee-0e1a-405a-acca-fded54921c95">
      <xsd:complexType>
        <xsd:complexContent>
          <xsd:extension base="dms:MultiChoiceLookup">
            <xsd:sequence>
              <xsd:element name="Value" type="dms:Lookup" maxOccurs="unbounded" minOccurs="0" nillable="true"/>
            </xsd:sequence>
          </xsd:extension>
        </xsd:complexContent>
      </xsd:complexType>
    </xsd:element>
    <xsd:element name="TaxCatchAllLabel" ma:index="17" nillable="true" ma:displayName="Taxonomy Catch All Column1" ma:description="" ma:list="{29ee510a-5aa3-4b98-a593-095aac01858e}" ma:internalName="TaxCatchAllLabel" ma:readOnly="true" ma:showField="CatchAllDataLabel" ma:web="85a719ee-0e1a-405a-acca-fded54921c95">
      <xsd:complexType>
        <xsd:complexContent>
          <xsd:extension base="dms:MultiChoiceLookup">
            <xsd:sequence>
              <xsd:element name="Value" type="dms:Lookup" maxOccurs="unbounded" minOccurs="0" nillable="true"/>
            </xsd:sequence>
          </xsd:extension>
        </xsd:complexContent>
      </xsd:complexType>
    </xsd:element>
    <xsd:element name="a130543eb8094df09b1ff6f729007548" ma:index="23" nillable="true" ma:taxonomy="true" ma:internalName="a130543eb8094df09b1ff6f729007548" ma:taxonomyFieldName="IWPFunction" ma:displayName="Function" ma:readOnly="false" ma:fieldId="{a130543e-b809-4df0-9b1f-f6f729007548}" ma:taxonomyMulti="true" ma:sspId="ec07c698-60f5-424f-b9af-f4c59398b511" ma:termSetId="d25a8a8b-cc76-477b-9c8b-292b0e01012c" ma:anchorId="00000000-0000-0000-0000-000000000000" ma:open="false" ma:isKeyword="false">
      <xsd:complexType>
        <xsd:sequence>
          <xsd:element ref="pc:Terms" minOccurs="0" maxOccurs="1"/>
        </xsd:sequence>
      </xsd:complexType>
    </xsd:element>
    <xsd:element name="kcdb53c81a87458dbd05cfcc803b6c5d" ma:index="24" ma:taxonomy="true" ma:internalName="kcdb53c81a87458dbd05cfcc803b6c5d" ma:taxonomyFieldName="IWPOwner" ma:displayName="Owner" ma:readOnly="false" ma:default="3;#STA|c8765260-e14a-4cab-860c-a8f6854ef79c" ma:fieldId="{4cdb53c8-1a87-458d-bd05-cfcc803b6c5d}" ma:sspId="ec07c698-60f5-424f-b9af-f4c59398b511" ma:termSetId="12161dbb-b36f-4439-aef1-21e7cc922807" ma:anchorId="00000000-0000-0000-0000-000000000000" ma:open="false" ma:isKeyword="false">
      <xsd:complexType>
        <xsd:sequence>
          <xsd:element ref="pc:Terms" minOccurs="0" maxOccurs="1"/>
        </xsd:sequence>
      </xsd:complexType>
    </xsd:element>
    <xsd:element name="kb1024b65baa402a9e486438da9a22f3" ma:index="25" ma:taxonomy="true" ma:internalName="kb1024b65baa402a9e486438da9a22f3" ma:taxonomyFieldName="IWPRightsProtectiveMarking" ma:displayName="Rights: Protective Marking" ma:readOnly="false" ma:default="1;#Official|0884c477-2e62-47ea-b19c-5af6e91124c5" ma:fieldId="{4b1024b6-5baa-402a-9e48-6438da9a22f3}" ma:sspId="ec07c698-60f5-424f-b9af-f4c59398b511" ma:termSetId="7870c18b-dc34-46a1-adf5-a571f0cac88b" ma:anchorId="00000000-0000-0000-0000-000000000000" ma:open="false" ma:isKeyword="false">
      <xsd:complexType>
        <xsd:sequence>
          <xsd:element ref="pc:Terms" minOccurs="0" maxOccurs="1"/>
        </xsd:sequence>
      </xsd:complexType>
    </xsd:element>
    <xsd:element name="o1a0e468adf04efc83e7fb67f632376a" ma:index="26" nillable="true" ma:taxonomy="true" ma:internalName="o1a0e468adf04efc83e7fb67f632376a" ma:taxonomyFieldName="IWPSiteType" ma:displayName="Site Type" ma:readOnly="false" ma:fieldId="{81a0e468-adf0-4efc-83e7-fb67f632376a}" ma:sspId="ec07c698-60f5-424f-b9af-f4c59398b511" ma:termSetId="68f3bd98-4d9d-4839-831a-d4827606df7e" ma:anchorId="00000000-0000-0000-0000-000000000000" ma:open="false" ma:isKeyword="false">
      <xsd:complexType>
        <xsd:sequence>
          <xsd:element ref="pc:Terms" minOccurs="0" maxOccurs="1"/>
        </xsd:sequence>
      </xsd:complexType>
    </xsd:element>
    <xsd:element name="gbcd682e7dd8441b8a20033a8fd86c4c" ma:index="27" ma:taxonomy="true" ma:internalName="gbcd682e7dd8441b8a20033a8fd86c4c" ma:taxonomyFieldName="IWPOrganisationalUnit" ma:displayName="Organisational Unit" ma:readOnly="false" ma:default="2;#STA|66576609-c685-49b2-8de0-b806a5dc4789" ma:fieldId="{0bcd682e-7dd8-441b-8a20-033a8fd86c4c}" ma:sspId="ec07c698-60f5-424f-b9af-f4c59398b511" ma:termSetId="b3e263f6-0ab6-425a-b3de-0e67f2faf76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06b00a0-3f23-4820-8da1-8de25fc78cbd" elementFormDefault="qualified">
    <xsd:import namespace="http://schemas.microsoft.com/office/2006/documentManagement/types"/>
    <xsd:import namespace="http://schemas.microsoft.com/office/infopath/2007/PartnerControls"/>
    <xsd:element name="IWPContributor" ma:index="28" nillable="true" ma:displayName="Contributor" ma:list="UserInfo" ma:SharePointGroup="0" ma:internalName="IWPContributor"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5ab55cc-3ec0-4b23-b395-e89a1530037f" elementFormDefault="qualified">
    <xsd:import namespace="http://schemas.microsoft.com/office/2006/documentManagement/types"/>
    <xsd:import namespace="http://schemas.microsoft.com/office/infopath/2007/PartnerControls"/>
    <xsd:element name="h5181134883947a99a38d116ffff0006" ma:index="29" nillable="true" ma:taxonomy="true" ma:internalName="h5181134883947a99a38d116ffff0006" ma:taxonomyFieldName="IWPSubject" ma:displayName="Subject" ma:readOnly="false" ma:fieldId="{15181134-8839-47a9-9a38-d116ffff0006}" ma:sspId="ec07c698-60f5-424f-b9af-f4c59398b511" ma:termSetId="33432453-e88c-4baa-94a6-467fc4fc06f9"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kb1024b65baa402a9e486438da9a22f3 xmlns="85a719ee-0e1a-405a-acca-fded54921c95">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0884c477-2e62-47ea-b19c-5af6e91124c5</TermId>
        </TermInfo>
      </Terms>
    </kb1024b65baa402a9e486438da9a22f3>
    <o1a0e468adf04efc83e7fb67f632376a xmlns="85a719ee-0e1a-405a-acca-fded54921c95">
      <Terms xmlns="http://schemas.microsoft.com/office/infopath/2007/PartnerControls"/>
    </o1a0e468adf04efc83e7fb67f632376a>
    <_dlc_DocId xmlns="85a719ee-0e1a-405a-acca-fded54921c95">R7V2QUUQPMTK-6-71310</_dlc_DocId>
    <_dlc_DocIdUrl xmlns="85a719ee-0e1a-405a-acca-fded54921c95">
      <Url>https://educationgovuk.sharepoint.com/sites/stacom/_layouts/15/DocIdRedir.aspx?ID=R7V2QUUQPMTK-6-71310</Url>
      <Description>R7V2QUUQPMTK-6-71310</Description>
    </_dlc_DocIdUrl>
    <TaxCatchAll xmlns="85a719ee-0e1a-405a-acca-fded54921c95">
      <Value>3</Value>
      <Value>2</Value>
      <Value>1</Value>
    </TaxCatchAll>
    <kcdb53c81a87458dbd05cfcc803b6c5d xmlns="85a719ee-0e1a-405a-acca-fded54921c95">
      <Terms xmlns="http://schemas.microsoft.com/office/infopath/2007/PartnerControls">
        <TermInfo xmlns="http://schemas.microsoft.com/office/infopath/2007/PartnerControls">
          <TermName xmlns="http://schemas.microsoft.com/office/infopath/2007/PartnerControls">STA</TermName>
          <TermId xmlns="http://schemas.microsoft.com/office/infopath/2007/PartnerControls">c8765260-e14a-4cab-860c-a8f6854ef79c</TermId>
        </TermInfo>
      </Terms>
    </kcdb53c81a87458dbd05cfcc803b6c5d>
    <IWPContributor xmlns="906b00a0-3f23-4820-8da1-8de25fc78cbd">
      <UserInfo>
        <DisplayName/>
        <AccountId xsi:nil="true"/>
        <AccountType/>
      </UserInfo>
    </IWPContributor>
    <h5181134883947a99a38d116ffff0006 xmlns="95ab55cc-3ec0-4b23-b395-e89a1530037f">
      <Terms xmlns="http://schemas.microsoft.com/office/infopath/2007/PartnerControls"/>
    </h5181134883947a99a38d116ffff0006>
    <a130543eb8094df09b1ff6f729007548 xmlns="85a719ee-0e1a-405a-acca-fded54921c95">
      <Terms xmlns="http://schemas.microsoft.com/office/infopath/2007/PartnerControls"/>
    </a130543eb8094df09b1ff6f729007548>
    <gbcd682e7dd8441b8a20033a8fd86c4c xmlns="85a719ee-0e1a-405a-acca-fded54921c95">
      <Terms xmlns="http://schemas.microsoft.com/office/infopath/2007/PartnerControls">
        <TermInfo xmlns="http://schemas.microsoft.com/office/infopath/2007/PartnerControls">
          <TermName xmlns="http://schemas.microsoft.com/office/infopath/2007/PartnerControls">STA</TermName>
          <TermId xmlns="http://schemas.microsoft.com/office/infopath/2007/PartnerControls">66576609-c685-49b2-8de0-b806a5dc4789</TermId>
        </TermInfo>
      </Terms>
    </gbcd682e7dd8441b8a20033a8fd86c4c>
    <Comment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B8018015-5F38-4A78-9B61-6D1769E625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5a719ee-0e1a-405a-acca-fded54921c95"/>
    <ds:schemaRef ds:uri="906b00a0-3f23-4820-8da1-8de25fc78cbd"/>
    <ds:schemaRef ds:uri="95ab55cc-3ec0-4b23-b395-e89a1530037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4D3D7B5-2034-49DD-8952-3BAD58036D40}">
  <ds:schemaRefs>
    <ds:schemaRef ds:uri="http://purl.org/dc/elements/1.1/"/>
    <ds:schemaRef ds:uri="http://schemas.openxmlformats.org/package/2006/metadata/core-properties"/>
    <ds:schemaRef ds:uri="http://schemas.microsoft.com/office/2006/metadata/properties"/>
    <ds:schemaRef ds:uri="http://schemas.microsoft.com/office/infopath/2007/PartnerControls"/>
    <ds:schemaRef ds:uri="http://purl.org/dc/terms/"/>
    <ds:schemaRef ds:uri="906b00a0-3f23-4820-8da1-8de25fc78cbd"/>
    <ds:schemaRef ds:uri="http://schemas.microsoft.com/office/2006/documentManagement/types"/>
    <ds:schemaRef ds:uri="85a719ee-0e1a-405a-acca-fded54921c95"/>
    <ds:schemaRef ds:uri="95ab55cc-3ec0-4b23-b395-e89a1530037f"/>
    <ds:schemaRef ds:uri="http://schemas.microsoft.com/sharepoint/v3"/>
    <ds:schemaRef ds:uri="http://www.w3.org/XML/1998/namespace"/>
    <ds:schemaRef ds:uri="http://purl.org/dc/dcmitype/"/>
  </ds:schemaRefs>
</ds:datastoreItem>
</file>

<file path=customXml/itemProps3.xml><?xml version="1.0" encoding="utf-8"?>
<ds:datastoreItem xmlns:ds="http://schemas.openxmlformats.org/officeDocument/2006/customXml" ds:itemID="{DCCD9864-896D-408D-814C-496F215A0A45}">
  <ds:schemaRefs>
    <ds:schemaRef ds:uri="http://schemas.microsoft.com/sharepoint/v3/contenttype/forms"/>
  </ds:schemaRefs>
</ds:datastoreItem>
</file>

<file path=customXml/itemProps4.xml><?xml version="1.0" encoding="utf-8"?>
<ds:datastoreItem xmlns:ds="http://schemas.openxmlformats.org/officeDocument/2006/customXml" ds:itemID="{B144601B-1342-4660-A335-831D7BAE9090}">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298</TotalTime>
  <Words>1179</Words>
  <Application>Microsoft Office PowerPoint</Application>
  <PresentationFormat>Widescreen</PresentationFormat>
  <Paragraphs>109</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Modified Tests Framework</vt:lpstr>
      <vt:lpstr>Agenda</vt:lpstr>
      <vt:lpstr>Welcome</vt:lpstr>
      <vt:lpstr>Standards and Testing Agency (STA)</vt:lpstr>
      <vt:lpstr>National Curriculum Assessments</vt:lpstr>
      <vt:lpstr>Modified Tests Production – Test Formats</vt:lpstr>
      <vt:lpstr>Modified Tests Framework Services</vt:lpstr>
      <vt:lpstr>Optional requirement</vt:lpstr>
      <vt:lpstr>Report on the appropriateness of test content for VI and HI pupils</vt:lpstr>
      <vt:lpstr>Modifying the tests</vt:lpstr>
      <vt:lpstr>Helpline Service</vt:lpstr>
      <vt:lpstr>Order Management</vt:lpstr>
      <vt:lpstr>Past Papers Service</vt:lpstr>
      <vt:lpstr>Security</vt:lpstr>
      <vt:lpstr>The Framework</vt:lpstr>
      <vt:lpstr>Framework Procurement Timelines</vt:lpstr>
      <vt:lpstr>First Call-off Procurement Timeline</vt:lpstr>
      <vt:lpstr>Any Questions?</vt:lpstr>
    </vt:vector>
  </TitlesOfParts>
  <Company>DfE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Modified Tests Framework 2019-2022</dc:title>
  <dc:creator>AKBAR, Rashida</dc:creator>
  <cp:lastModifiedBy>SHAIKH, Farzana</cp:lastModifiedBy>
  <cp:revision>30</cp:revision>
  <dcterms:created xsi:type="dcterms:W3CDTF">2018-08-02T20:23:58Z</dcterms:created>
  <dcterms:modified xsi:type="dcterms:W3CDTF">2018-08-16T13:35:51Z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0x0101007B4B030826FAB14E871614BA06610CED0A00B72B2123C171E348986ADBD7ABAE3B9B</vt:lpwstr>
  </property>
  <property fmtid="{D5CDD505-2E9C-101B-9397-08002B2CF9AE}" pid="3" name="_dlc_DocIdItemGuid">
    <vt:lpwstr>cc2c7eb1-54b7-4ffc-b73f-2184d5e53469</vt:lpwstr>
  </property>
  <property fmtid="{D5CDD505-2E9C-101B-9397-08002B2CF9AE}" pid="4" name="IWPOrganisationalUnit">
    <vt:lpwstr>2;#STA|66576609-c685-49b2-8de0-b806a5dc4789</vt:lpwstr>
  </property>
  <property fmtid="{D5CDD505-2E9C-101B-9397-08002B2CF9AE}" pid="5" name="IWPOwner">
    <vt:lpwstr>3;#STA|c8765260-e14a-4cab-860c-a8f6854ef79c</vt:lpwstr>
  </property>
  <property fmtid="{D5CDD505-2E9C-101B-9397-08002B2CF9AE}" pid="6" name="IWPFunction">
    <vt:lpwstr/>
  </property>
  <property fmtid="{D5CDD505-2E9C-101B-9397-08002B2CF9AE}" pid="7" name="IWPSiteType">
    <vt:lpwstr/>
  </property>
  <property fmtid="{D5CDD505-2E9C-101B-9397-08002B2CF9AE}" pid="8" name="IWPRightsProtectiveMarking">
    <vt:lpwstr>1;#Official|0884c477-2e62-47ea-b19c-5af6e91124c5</vt:lpwstr>
  </property>
  <property fmtid="{D5CDD505-2E9C-101B-9397-08002B2CF9AE}" pid="9" name="IWPSubject">
    <vt:lpwstr/>
  </property>
</Properties>
</file>