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" r:id="rId2"/>
    <p:sldId id="257" r:id="rId3"/>
    <p:sldId id="266" r:id="rId4"/>
    <p:sldId id="263" r:id="rId5"/>
    <p:sldId id="264" r:id="rId6"/>
    <p:sldId id="265" r:id="rId7"/>
    <p:sldId id="267" r:id="rId8"/>
    <p:sldId id="261" r:id="rId9"/>
    <p:sldId id="270" r:id="rId10"/>
    <p:sldId id="262" r:id="rId11"/>
    <p:sldId id="269" r:id="rId12"/>
    <p:sldId id="258" r:id="rId13"/>
    <p:sldId id="268" r:id="rId14"/>
    <p:sldId id="25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re.burrell" initials="c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F45"/>
    <a:srgbClr val="773141"/>
    <a:srgbClr val="5D4F4B"/>
    <a:srgbClr val="1E9D8B"/>
    <a:srgbClr val="AEA400"/>
    <a:srgbClr val="44697D"/>
    <a:srgbClr val="D900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1-30T07:58:53.123" idx="1">
    <p:pos x="10" y="10"/>
    <p:text>Insert 21st Feburary for Cabinet Decision and then we also need to put in the Cabinet Memebr Action Decision date so that need to be anticipated around July time.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A76C424-72E7-44F4-AEE2-E8C0645FE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88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6DD214E-EFA1-4449-A914-56417C3A9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3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DD214E-EFA1-4449-A914-56417C3A928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362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ECC ppt back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 userDrawn="1"/>
        </p:nvSpPr>
        <p:spPr bwMode="auto">
          <a:xfrm>
            <a:off x="6400800" y="4191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>
              <a:ea typeface="ＭＳ Ｐゴシック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/>
          <a:lstStyle>
            <a:lvl1pPr>
              <a:defRPr sz="37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124200"/>
            <a:ext cx="7772400" cy="1447800"/>
          </a:xfrm>
        </p:spPr>
        <p:txBody>
          <a:bodyPr/>
          <a:lstStyle>
            <a:lvl1pPr marL="0" indent="0">
              <a:buFontTx/>
              <a:buNone/>
              <a:defRPr sz="2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7425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2A8B6-62A5-4F35-9100-17182E3A136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56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1143000"/>
            <a:ext cx="1962150" cy="472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43000"/>
            <a:ext cx="5734050" cy="472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112D7-91BF-4183-8A15-379895964A65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635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430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438400"/>
            <a:ext cx="38481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438400"/>
            <a:ext cx="3848100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DC395-8ED0-40DF-B9BB-78DBC33C6EEB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5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F3EC3-4F54-4141-9820-8C188AFD5A24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068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488E0-3C20-4BFA-8788-94A5C0C3405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7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438400"/>
            <a:ext cx="38481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438400"/>
            <a:ext cx="38481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DF208-F6BA-48D2-BE32-DFD9BEF0121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1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2E8C3-048F-4DB5-AD06-35246EB5EAB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27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1CBBA-793B-47FA-BF78-E4AFC9490453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28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9346E-AA40-4AEA-AEC6-92B260C469A1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2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2CAA3-43A5-49BE-BE7C-AC13A46032AD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38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8EB30-72F9-4DB8-923A-5FF13472C0A2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66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ECC ppt back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1430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438400"/>
            <a:ext cx="78486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6400800" y="4191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GB">
              <a:ea typeface="ＭＳ Ｐゴシック" charset="0"/>
            </a:endParaRPr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971A862-7189-470E-99D7-3A123C7E2800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MS PGothic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ane.bloom@essex.gov.uk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sex.gov.uk/Business-Partners/Supplying-Council/Pages/Supplier-portal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844824"/>
            <a:ext cx="7772400" cy="3168352"/>
          </a:xfrm>
        </p:spPr>
        <p:txBody>
          <a:bodyPr/>
          <a:lstStyle/>
          <a:p>
            <a:pPr algn="ctr">
              <a:defRPr/>
            </a:pPr>
            <a:r>
              <a:rPr lang="en-US" b="1" dirty="0" smtClean="0">
                <a:ea typeface="+mj-ea"/>
              </a:rPr>
              <a:t/>
            </a:r>
            <a:br>
              <a:rPr lang="en-US" b="1" dirty="0" smtClean="0">
                <a:ea typeface="+mj-ea"/>
              </a:rPr>
            </a:br>
            <a:r>
              <a:rPr lang="en-US" b="1" dirty="0" smtClean="0">
                <a:ea typeface="+mj-ea"/>
              </a:rPr>
              <a:t/>
            </a:r>
            <a:br>
              <a:rPr lang="en-US" b="1" dirty="0" smtClean="0">
                <a:ea typeface="+mj-ea"/>
              </a:rPr>
            </a:br>
            <a:r>
              <a:rPr lang="en-US" sz="3200" b="1" dirty="0" smtClean="0"/>
              <a:t>Market </a:t>
            </a:r>
            <a:r>
              <a:rPr lang="en-US" sz="3200" b="1" dirty="0"/>
              <a:t>engagement event </a:t>
            </a:r>
            <a:br>
              <a:rPr lang="en-US" sz="3200" b="1" dirty="0"/>
            </a:br>
            <a:r>
              <a:rPr lang="en-US" sz="3200" b="1" dirty="0"/>
              <a:t>Thursday 2</a:t>
            </a:r>
            <a:r>
              <a:rPr lang="en-US" sz="3200" b="1" baseline="30000" dirty="0"/>
              <a:t>nd</a:t>
            </a:r>
            <a:r>
              <a:rPr lang="en-US" sz="3200" b="1" dirty="0"/>
              <a:t> February 2017</a:t>
            </a:r>
            <a:br>
              <a:rPr lang="en-US" sz="3200" b="1" dirty="0"/>
            </a:br>
            <a:r>
              <a:rPr lang="en-US" sz="3200" b="1" dirty="0"/>
              <a:t>09.30 12.30</a:t>
            </a:r>
            <a:br>
              <a:rPr lang="en-US" sz="3200" b="1" dirty="0"/>
            </a:br>
            <a:r>
              <a:rPr lang="en-US" sz="3200" b="1" dirty="0"/>
              <a:t>County Hall </a:t>
            </a:r>
            <a:r>
              <a:rPr lang="en-US" sz="3200" b="1" dirty="0" smtClean="0"/>
              <a:t>Chelmsford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b="1" dirty="0" smtClean="0">
              <a:ea typeface="+mj-ea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5733256"/>
            <a:ext cx="5184576" cy="792088"/>
          </a:xfrm>
        </p:spPr>
        <p:txBody>
          <a:bodyPr/>
          <a:lstStyle/>
          <a:p>
            <a:pPr eaLnBrk="1" hangingPunct="1">
              <a:defRPr/>
            </a:pPr>
            <a:endParaRPr lang="en-US" b="1" dirty="0" smtClean="0">
              <a:ea typeface="+mn-ea"/>
            </a:endParaRPr>
          </a:p>
          <a:p>
            <a:pPr>
              <a:defRPr/>
            </a:pPr>
            <a:r>
              <a:rPr lang="en-US" b="1" dirty="0">
                <a:ea typeface="+mn-ea"/>
              </a:rPr>
              <a:t>Clare </a:t>
            </a:r>
            <a:r>
              <a:rPr lang="en-US" b="1" dirty="0" smtClean="0">
                <a:ea typeface="+mn-ea"/>
              </a:rPr>
              <a:t>Burrell, Lead </a:t>
            </a:r>
            <a:r>
              <a:rPr lang="en-US" b="1" dirty="0">
                <a:ea typeface="+mn-ea"/>
              </a:rPr>
              <a:t>Commissioner</a:t>
            </a:r>
            <a:endParaRPr lang="en-US" b="1" dirty="0" smtClean="0">
              <a:ea typeface="+mn-e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83568" y="476672"/>
            <a:ext cx="7848600" cy="1143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dirty="0">
                <a:solidFill>
                  <a:schemeClr val="bg1"/>
                </a:solidFill>
              </a:rPr>
              <a:t>Semi Independent Accommodation and Support </a:t>
            </a:r>
            <a:endParaRPr lang="en-GB" b="1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2CACDF91-4417-4513-8B8B-221C62E8943A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10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116632"/>
            <a:ext cx="7848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Indicative Procurement Timescales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543139"/>
              </p:ext>
            </p:extLst>
          </p:nvPr>
        </p:nvGraphicFramePr>
        <p:xfrm>
          <a:off x="683568" y="1340768"/>
          <a:ext cx="8064896" cy="5365105"/>
        </p:xfrm>
        <a:graphic>
          <a:graphicData uri="http://schemas.openxmlformats.org/drawingml/2006/table">
            <a:tbl>
              <a:tblPr firstRow="1" firstCol="1" bandRow="1"/>
              <a:tblGrid>
                <a:gridCol w="2520280"/>
                <a:gridCol w="5544616"/>
              </a:tblGrid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Date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Activity</a:t>
                      </a:r>
                      <a:endParaRPr lang="en-GB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March 2017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Contract notice published – OJEU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and Contracts Finder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27</a:t>
                      </a:r>
                      <a:r>
                        <a:rPr lang="en-GB" sz="20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March 2017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Invitation to Tender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April 2017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Deadline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for clarification questions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GB" sz="20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May 2017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Deadline for tender</a:t>
                      </a:r>
                      <a:r>
                        <a:rPr lang="en-GB" sz="20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submissions – 12 Noon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rd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May – 18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May 2017 (inclusive)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Evaluation period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May 2017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Candidates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notified of evaluation outcome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May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- 5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June 2017 (inclusive)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Standstill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period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78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June – 3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rd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July 2017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Internal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governance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7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GB" sz="20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rd</a:t>
                      </a: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July</a:t>
                      </a:r>
                      <a:r>
                        <a:rPr lang="en-GB" sz="20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2017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Anticipated</a:t>
                      </a:r>
                      <a:r>
                        <a:rPr lang="en-GB" sz="20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contract award</a:t>
                      </a:r>
                      <a:endParaRPr lang="en-GB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47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r>
                        <a:rPr lang="en-GB" sz="1600" b="1" baseline="300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September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2017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Anticipated</a:t>
                      </a:r>
                      <a:r>
                        <a:rPr lang="en-GB" sz="16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commencement of service</a:t>
                      </a:r>
                      <a:endParaRPr lang="en-GB" sz="16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99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8980FC43-E9B0-42A0-9482-4CA40C9972F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11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848600" cy="5328592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72157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8980FC43-E9B0-42A0-9482-4CA40C9972F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12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848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Table discussions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827584" y="1484784"/>
            <a:ext cx="7706816" cy="4608512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GB" sz="2000" b="1" dirty="0" smtClean="0"/>
              <a:t>	</a:t>
            </a:r>
            <a:r>
              <a:rPr lang="en-GB" b="1" dirty="0" smtClean="0"/>
              <a:t>Defining </a:t>
            </a:r>
            <a:r>
              <a:rPr lang="en-GB" b="1" dirty="0"/>
              <a:t>packages of care </a:t>
            </a:r>
            <a:endParaRPr lang="en-GB" b="1" dirty="0" smtClean="0"/>
          </a:p>
          <a:p>
            <a:pPr marL="0" lvl="0" indent="0">
              <a:buNone/>
            </a:pPr>
            <a:r>
              <a:rPr lang="en-GB" b="1" dirty="0"/>
              <a:t>	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1" dirty="0" smtClean="0"/>
              <a:t>	Transitional arrangements post-18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en-GB" b="1" dirty="0" smtClean="0"/>
              <a:t>	Workforce </a:t>
            </a:r>
            <a:r>
              <a:rPr lang="en-GB" b="1" dirty="0"/>
              <a:t>	</a:t>
            </a:r>
            <a:endParaRPr lang="en-GB" b="1" dirty="0" smtClean="0"/>
          </a:p>
          <a:p>
            <a:pPr marL="0" lvl="0" indent="0">
              <a:buNone/>
            </a:pPr>
            <a:r>
              <a:rPr lang="en-GB" b="1" dirty="0" smtClean="0"/>
              <a:t>  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GB" b="1" dirty="0" smtClean="0"/>
              <a:t>	UASC </a:t>
            </a:r>
            <a:r>
              <a:rPr lang="en-GB" b="1" dirty="0"/>
              <a:t>challenges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1" dirty="0" smtClean="0"/>
              <a:t>	Commissioning </a:t>
            </a:r>
            <a:r>
              <a:rPr lang="en-GB" b="1" dirty="0"/>
              <a:t>for Outcomes</a:t>
            </a:r>
            <a:endParaRPr lang="en-US" dirty="0" smtClean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8980FC43-E9B0-42A0-9482-4CA40C9972F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13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7848600" cy="5328592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175771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D5C1E282-CC3D-4D5B-94A4-0920B70EF826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14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908720"/>
            <a:ext cx="7848600" cy="4608512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Plenary and next steps</a:t>
            </a:r>
            <a:r>
              <a:rPr lang="en-US" b="1" dirty="0">
                <a:solidFill>
                  <a:schemeClr val="bg1"/>
                </a:solidFill>
                <a:ea typeface="+mj-ea"/>
              </a:rPr>
              <a:t/>
            </a:r>
            <a:br>
              <a:rPr lang="en-US" b="1" dirty="0">
                <a:solidFill>
                  <a:schemeClr val="bg1"/>
                </a:solidFill>
                <a:ea typeface="+mj-ea"/>
              </a:rPr>
            </a:br>
            <a:r>
              <a:rPr lang="en-US" b="1" dirty="0" smtClean="0">
                <a:solidFill>
                  <a:schemeClr val="bg1"/>
                </a:solidFill>
                <a:ea typeface="+mj-ea"/>
              </a:rPr>
              <a:t/>
            </a:r>
            <a:br>
              <a:rPr lang="en-US" b="1" dirty="0" smtClean="0">
                <a:solidFill>
                  <a:schemeClr val="bg1"/>
                </a:solidFill>
                <a:ea typeface="+mj-ea"/>
              </a:rPr>
            </a:br>
            <a:r>
              <a:rPr lang="en-US" b="1" dirty="0" smtClean="0">
                <a:solidFill>
                  <a:schemeClr val="bg1"/>
                </a:solidFill>
                <a:ea typeface="+mj-ea"/>
              </a:rPr>
              <a:t>Feedback to;</a:t>
            </a:r>
            <a:br>
              <a:rPr lang="en-US" b="1" dirty="0" smtClean="0">
                <a:solidFill>
                  <a:schemeClr val="bg1"/>
                </a:solidFill>
                <a:ea typeface="+mj-ea"/>
              </a:rPr>
            </a:br>
            <a:r>
              <a:rPr lang="en-US" b="1" dirty="0" smtClean="0">
                <a:solidFill>
                  <a:schemeClr val="bg1"/>
                </a:solidFill>
                <a:ea typeface="+mj-ea"/>
              </a:rPr>
              <a:t/>
            </a:r>
            <a:br>
              <a:rPr lang="en-US" b="1" dirty="0" smtClean="0">
                <a:solidFill>
                  <a:schemeClr val="bg1"/>
                </a:solidFill>
                <a:ea typeface="+mj-ea"/>
              </a:rPr>
            </a:br>
            <a:r>
              <a:rPr lang="en-US" b="1" dirty="0" smtClean="0">
                <a:solidFill>
                  <a:schemeClr val="bg1"/>
                </a:solidFill>
                <a:ea typeface="+mj-ea"/>
                <a:hlinkClick r:id="rId2"/>
              </a:rPr>
              <a:t>Jane.bloom@essex.gov.uk</a:t>
            </a:r>
            <a:r>
              <a:rPr lang="en-US" b="1" dirty="0" smtClean="0">
                <a:solidFill>
                  <a:schemeClr val="bg1"/>
                </a:solidFill>
                <a:ea typeface="+mj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2CACDF91-4417-4513-8B8B-221C62E8943A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2</a:t>
            </a:fld>
            <a:endParaRPr lang="en-US" sz="1400" smtClean="0">
              <a:latin typeface="Arial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908720"/>
            <a:ext cx="8136904" cy="5472608"/>
          </a:xfrm>
        </p:spPr>
        <p:txBody>
          <a:bodyPr/>
          <a:lstStyle/>
          <a:p>
            <a:pPr marL="457200" lvl="1" indent="0">
              <a:lnSpc>
                <a:spcPct val="150000"/>
              </a:lnSpc>
              <a:buNone/>
              <a:defRPr/>
            </a:pPr>
            <a:r>
              <a:rPr lang="en-US" sz="1400" b="1" dirty="0" smtClean="0">
                <a:ea typeface="+mn-ea"/>
              </a:rPr>
              <a:t>09.30   </a:t>
            </a:r>
            <a:r>
              <a:rPr lang="en-GB" sz="1400" b="1" dirty="0" smtClean="0"/>
              <a:t>Arrival</a:t>
            </a:r>
            <a:r>
              <a:rPr lang="en-GB" sz="1400" b="1" dirty="0"/>
              <a:t>, Refreshments and Registration </a:t>
            </a:r>
            <a:endParaRPr lang="en-GB" sz="1400" dirty="0"/>
          </a:p>
          <a:p>
            <a:pPr marL="457200" lvl="1" indent="0">
              <a:lnSpc>
                <a:spcPct val="150000"/>
              </a:lnSpc>
              <a:buNone/>
              <a:defRPr/>
            </a:pPr>
            <a:r>
              <a:rPr lang="en-US" sz="1400" b="1" dirty="0" smtClean="0">
                <a:ea typeface="+mn-ea"/>
              </a:rPr>
              <a:t>09.40   </a:t>
            </a:r>
            <a:r>
              <a:rPr lang="en-GB" sz="1400" b="1" dirty="0" smtClean="0"/>
              <a:t>Welcome</a:t>
            </a:r>
            <a:r>
              <a:rPr lang="en-GB" sz="1400" b="1" dirty="0"/>
              <a:t>, </a:t>
            </a:r>
            <a:r>
              <a:rPr lang="en-GB" sz="1400" b="1" dirty="0" smtClean="0"/>
              <a:t>Housekeeping</a:t>
            </a:r>
            <a:r>
              <a:rPr lang="en-GB" sz="1400" b="1" dirty="0"/>
              <a:t>, Aims and Event </a:t>
            </a:r>
            <a:r>
              <a:rPr lang="en-GB" sz="1400" b="1" dirty="0" smtClean="0"/>
              <a:t> Objectives </a:t>
            </a:r>
            <a:r>
              <a:rPr lang="en-US" sz="1400" b="1" dirty="0" smtClean="0">
                <a:ea typeface="+mn-ea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400" b="1" dirty="0" smtClean="0"/>
              <a:t>         09.45    Introduction and update</a:t>
            </a:r>
          </a:p>
          <a:p>
            <a:pPr marL="0" indent="0" defTabSz="450850">
              <a:lnSpc>
                <a:spcPct val="150000"/>
              </a:lnSpc>
              <a:buNone/>
            </a:pPr>
            <a:r>
              <a:rPr lang="en-GB" sz="1400" b="1" dirty="0" smtClean="0">
                <a:ea typeface="+mn-ea"/>
              </a:rPr>
              <a:t>	1</a:t>
            </a:r>
            <a:r>
              <a:rPr lang="en-US" sz="1400" b="1" dirty="0" smtClean="0">
                <a:ea typeface="+mn-ea"/>
              </a:rPr>
              <a:t>0.00   </a:t>
            </a:r>
            <a:r>
              <a:rPr lang="en-GB" sz="1400" b="1" dirty="0" smtClean="0"/>
              <a:t>Statistical </a:t>
            </a:r>
            <a:r>
              <a:rPr lang="en-GB" sz="1400" b="1" dirty="0"/>
              <a:t>Forecast: current and projected </a:t>
            </a:r>
            <a:r>
              <a:rPr lang="en-GB" sz="1400" b="1" dirty="0" smtClean="0"/>
              <a:t>demand </a:t>
            </a:r>
            <a:r>
              <a:rPr lang="en-GB" sz="1400" b="1" dirty="0"/>
              <a:t>for </a:t>
            </a:r>
            <a:r>
              <a:rPr lang="en-GB" sz="1400" b="1" dirty="0" smtClean="0"/>
              <a:t>services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400" b="1" dirty="0" smtClean="0"/>
              <a:t>         10.05    Proposed </a:t>
            </a:r>
            <a:r>
              <a:rPr lang="en-GB" sz="1400" b="1" dirty="0"/>
              <a:t>service model and project </a:t>
            </a:r>
            <a:r>
              <a:rPr lang="en-GB" sz="1400" b="1" dirty="0" smtClean="0"/>
              <a:t>timeline</a:t>
            </a:r>
            <a:endParaRPr lang="en-US" sz="1400" b="1" dirty="0"/>
          </a:p>
          <a:p>
            <a:pPr marL="0" indent="0">
              <a:lnSpc>
                <a:spcPct val="150000"/>
              </a:lnSpc>
              <a:buNone/>
            </a:pPr>
            <a:r>
              <a:rPr lang="en-GB" sz="1400" b="1" dirty="0"/>
              <a:t> </a:t>
            </a:r>
            <a:r>
              <a:rPr lang="en-GB" sz="1400" b="1" dirty="0" smtClean="0"/>
              <a:t>        10.15    Introduction to Round </a:t>
            </a:r>
            <a:r>
              <a:rPr lang="en-GB" sz="1400" b="1" dirty="0"/>
              <a:t>Robin table </a:t>
            </a:r>
            <a:r>
              <a:rPr lang="en-GB" sz="1400" b="1" dirty="0" smtClean="0"/>
              <a:t>discussions</a:t>
            </a:r>
            <a:endParaRPr lang="en-GB" sz="1400" dirty="0"/>
          </a:p>
          <a:p>
            <a:pPr marL="982663" lvl="0" indent="0">
              <a:buFont typeface="Wingdings" panose="05000000000000000000" pitchFamily="2" charset="2"/>
              <a:buChar char="Ø"/>
            </a:pPr>
            <a:r>
              <a:rPr lang="en-GB" sz="1400" b="1" dirty="0" smtClean="0"/>
              <a:t>Defining </a:t>
            </a:r>
            <a:r>
              <a:rPr lang="en-GB" sz="1400" b="1" dirty="0"/>
              <a:t>packages of care </a:t>
            </a:r>
            <a:endParaRPr lang="en-GB" sz="1400" b="1" dirty="0" smtClean="0"/>
          </a:p>
          <a:p>
            <a:pPr marL="982663" indent="0">
              <a:buFont typeface="Wingdings" panose="05000000000000000000" pitchFamily="2" charset="2"/>
              <a:buChar char="Ø"/>
            </a:pPr>
            <a:r>
              <a:rPr lang="en-GB" sz="1400" b="1" dirty="0" smtClean="0"/>
              <a:t>Transitional arrangements post-18</a:t>
            </a:r>
          </a:p>
          <a:p>
            <a:pPr marL="982663" indent="0" defTabSz="1077913">
              <a:buFont typeface="Wingdings" panose="05000000000000000000" pitchFamily="2" charset="2"/>
              <a:buChar char="Ø"/>
            </a:pPr>
            <a:r>
              <a:rPr lang="en-GB" sz="1400" b="1" dirty="0" smtClean="0"/>
              <a:t>Unaccompanied asylum seeking children challenges</a:t>
            </a:r>
            <a:endParaRPr lang="en-GB" sz="1400" dirty="0"/>
          </a:p>
          <a:p>
            <a:pPr marL="982663" lvl="0" indent="0" defTabSz="1077913">
              <a:buFont typeface="Wingdings" panose="05000000000000000000" pitchFamily="2" charset="2"/>
              <a:buChar char="Ø"/>
            </a:pPr>
            <a:r>
              <a:rPr lang="en-GB" sz="1400" b="1" dirty="0" smtClean="0"/>
              <a:t>Commissioning </a:t>
            </a:r>
            <a:r>
              <a:rPr lang="en-GB" sz="1400" b="1" dirty="0"/>
              <a:t>for Outcomes </a:t>
            </a:r>
            <a:endParaRPr lang="en-GB" sz="1400" b="1" dirty="0" smtClean="0"/>
          </a:p>
          <a:p>
            <a:pPr marL="982663" lvl="0" indent="0" defTabSz="1077913">
              <a:buFont typeface="Wingdings" panose="05000000000000000000" pitchFamily="2" charset="2"/>
              <a:buChar char="Ø"/>
            </a:pPr>
            <a:r>
              <a:rPr lang="en-GB" sz="1400" b="1" dirty="0" smtClean="0"/>
              <a:t>Workforce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400" b="1" dirty="0"/>
              <a:t> </a:t>
            </a:r>
            <a:r>
              <a:rPr lang="en-GB" sz="1400" b="1" dirty="0" smtClean="0"/>
              <a:t>        11.15    Refreshment break</a:t>
            </a:r>
          </a:p>
          <a:p>
            <a:pPr marL="450850" indent="0">
              <a:lnSpc>
                <a:spcPct val="150000"/>
              </a:lnSpc>
              <a:buNone/>
            </a:pPr>
            <a:r>
              <a:rPr lang="en-GB" sz="1400" b="1" dirty="0" smtClean="0"/>
              <a:t>11.30   Continue table discussions </a:t>
            </a:r>
          </a:p>
          <a:p>
            <a:pPr marL="450850" indent="0">
              <a:lnSpc>
                <a:spcPct val="150000"/>
              </a:lnSpc>
              <a:buNone/>
            </a:pPr>
            <a:r>
              <a:rPr lang="en-GB" sz="1400" b="1" dirty="0" smtClean="0">
                <a:ea typeface="+mn-ea"/>
              </a:rPr>
              <a:t>1</a:t>
            </a:r>
            <a:r>
              <a:rPr lang="en-GB" sz="1400" b="1" dirty="0" smtClean="0"/>
              <a:t>2.00	   Key points from table discussions and  discussion</a:t>
            </a:r>
          </a:p>
          <a:p>
            <a:pPr marL="0" lvl="0" indent="0">
              <a:lnSpc>
                <a:spcPct val="150000"/>
              </a:lnSpc>
              <a:buNone/>
            </a:pPr>
            <a:r>
              <a:rPr lang="en-GB" sz="1400" b="1" dirty="0"/>
              <a:t> </a:t>
            </a:r>
            <a:r>
              <a:rPr lang="en-GB" sz="1400" b="1" dirty="0" smtClean="0"/>
              <a:t>        12.20    Plenary </a:t>
            </a:r>
            <a:r>
              <a:rPr lang="en-GB" sz="1400" b="1" dirty="0"/>
              <a:t>and next </a:t>
            </a:r>
            <a:r>
              <a:rPr lang="en-GB" sz="1400" b="1" dirty="0" smtClean="0"/>
              <a:t>steps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400" b="1" dirty="0">
                <a:ea typeface="+mn-ea"/>
              </a:rPr>
              <a:t> </a:t>
            </a:r>
            <a:r>
              <a:rPr lang="en-GB" sz="1400" b="1" dirty="0" smtClean="0">
                <a:ea typeface="+mn-ea"/>
              </a:rPr>
              <a:t>        12.30   Close</a:t>
            </a:r>
            <a:endParaRPr lang="en-US" sz="1400" b="1" dirty="0" smtClean="0">
              <a:ea typeface="+mn-ea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83568" y="190922"/>
            <a:ext cx="7848600" cy="571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GB" b="1" kern="0" dirty="0" smtClean="0">
                <a:solidFill>
                  <a:schemeClr val="bg1"/>
                </a:solidFill>
              </a:rPr>
              <a:t>Agenda</a:t>
            </a:r>
            <a:endParaRPr lang="en-GB" b="1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F3EC3-4F54-4141-9820-8C188AFD5A24}" type="slidenum">
              <a:rPr lang="en-US" smtClean="0"/>
              <a:pPr>
                <a:defRPr/>
              </a:pPr>
              <a:t>3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568" y="836712"/>
            <a:ext cx="7848600" cy="720080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Work to date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772816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Market analysis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Workshop with current providers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Engagement with social workers and personal advisors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Engagement with young people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Visits to provision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Analysis of demand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Benchmarking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>
                <a:latin typeface="+mn-lt"/>
              </a:rPr>
              <a:t>Legislative context</a:t>
            </a:r>
          </a:p>
          <a:p>
            <a:endParaRPr lang="en-GB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83568" y="476672"/>
            <a:ext cx="7848600" cy="1143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dirty="0" smtClean="0">
                <a:solidFill>
                  <a:schemeClr val="bg1"/>
                </a:solidFill>
              </a:rPr>
              <a:t>Work to date</a:t>
            </a:r>
            <a:endParaRPr lang="en-GB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87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083" y="1268760"/>
            <a:ext cx="7848600" cy="4905672"/>
          </a:xfrm>
        </p:spPr>
        <p:txBody>
          <a:bodyPr/>
          <a:lstStyle/>
          <a:p>
            <a:r>
              <a:rPr lang="en-GB" sz="2400" dirty="0" smtClean="0"/>
              <a:t>Essex has just over 900 young people in Care (excluding Unaccompanied Asylum Seeking Children (UASC))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Approximately 5% are in SIA placements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In addition, there are 110 UASC in Essex care. Just over 40 of these are in SIA placements at present</a:t>
            </a:r>
          </a:p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/>
              <a:t>Essex also has a cohort with no recourse to public funds (NRPF).  There are currently 11 families and 23 18+ year olds being supported by Essex.</a:t>
            </a:r>
          </a:p>
          <a:p>
            <a:endParaRPr lang="en-GB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F3EC3-4F54-4141-9820-8C188AFD5A24}" type="slidenum">
              <a:rPr lang="en-US" smtClean="0"/>
              <a:pPr>
                <a:defRPr/>
              </a:pPr>
              <a:t>4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83568" y="188640"/>
            <a:ext cx="7848600" cy="93610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7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b="1" dirty="0" smtClean="0">
                <a:solidFill>
                  <a:schemeClr val="bg1"/>
                </a:solidFill>
              </a:rPr>
              <a:t>Current Demand </a:t>
            </a:r>
            <a:endParaRPr lang="en-GB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257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8600" cy="1143000"/>
          </a:xfrm>
          <a:solidFill>
            <a:schemeClr val="accent1"/>
          </a:solidFill>
        </p:spPr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SIA Placement Locations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F3EC3-4F54-4141-9820-8C188AFD5A24}" type="slidenum">
              <a:rPr lang="en-US" smtClean="0"/>
              <a:pPr>
                <a:defRPr/>
              </a:pPr>
              <a:t>5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6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686803"/>
            <a:ext cx="6840760" cy="4464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692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848600" cy="1143000"/>
          </a:xfrm>
          <a:solidFill>
            <a:schemeClr val="accent1"/>
          </a:solidFill>
        </p:spPr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Likely Future Demand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7848600" cy="4166592"/>
          </a:xfrm>
        </p:spPr>
        <p:txBody>
          <a:bodyPr/>
          <a:lstStyle/>
          <a:p>
            <a:r>
              <a:rPr lang="en-GB" dirty="0" smtClean="0"/>
              <a:t>Year on year Demand Forecast: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Expected increase by approximately 5% each year</a:t>
            </a:r>
          </a:p>
          <a:p>
            <a:r>
              <a:rPr lang="en-GB" dirty="0" smtClean="0"/>
              <a:t>Home Office UASC target for Essex is 210. </a:t>
            </a:r>
          </a:p>
          <a:p>
            <a:r>
              <a:rPr lang="en-GB" dirty="0" smtClean="0"/>
              <a:t>65% (137) are likely to be in SIA.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F3EC3-4F54-4141-9820-8C188AFD5A24}" type="slidenum">
              <a:rPr lang="en-US" smtClean="0"/>
              <a:pPr>
                <a:defRPr/>
              </a:pPr>
              <a:t>6</a:t>
            </a:fld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614459"/>
              </p:ext>
            </p:extLst>
          </p:nvPr>
        </p:nvGraphicFramePr>
        <p:xfrm>
          <a:off x="1187625" y="2132856"/>
          <a:ext cx="6984777" cy="227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4969"/>
                <a:gridCol w="1276065"/>
                <a:gridCol w="1141743"/>
                <a:gridCol w="1074581"/>
                <a:gridCol w="1007419"/>
              </a:tblGrid>
              <a:tr h="408965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Service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Current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2017/18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2018/19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2019/20</a:t>
                      </a:r>
                      <a:endParaRPr lang="en-GB" dirty="0"/>
                    </a:p>
                  </a:txBody>
                  <a:tcPr/>
                </a:tc>
              </a:tr>
              <a:tr h="40896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SIA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45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47</a:t>
                      </a:r>
                      <a:endParaRPr lang="en-GB" b="1" dirty="0"/>
                    </a:p>
                  </a:txBody>
                  <a:tcPr/>
                </a:tc>
              </a:tr>
              <a:tr h="40896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UASC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43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137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137</a:t>
                      </a:r>
                      <a:endParaRPr lang="en-GB" b="1" dirty="0"/>
                    </a:p>
                  </a:txBody>
                  <a:tcPr/>
                </a:tc>
              </a:tr>
              <a:tr h="40896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NRPF 18+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28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28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28</a:t>
                      </a:r>
                      <a:endParaRPr lang="en-GB" b="1" dirty="0"/>
                    </a:p>
                  </a:txBody>
                  <a:tcPr/>
                </a:tc>
              </a:tr>
              <a:tr h="40896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NRPF Families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11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smtClean="0"/>
                        <a:t>13</a:t>
                      </a:r>
                      <a:endParaRPr lang="en-GB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937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700808"/>
            <a:ext cx="8136903" cy="4104456"/>
          </a:xfrm>
        </p:spPr>
        <p:txBody>
          <a:bodyPr/>
          <a:lstStyle/>
          <a:p>
            <a:r>
              <a:rPr lang="en-GB" sz="3200" dirty="0" smtClean="0"/>
              <a:t>Outcomes focussed</a:t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/>
              <a:t>D</a:t>
            </a:r>
            <a:r>
              <a:rPr lang="en-GB" sz="3200" dirty="0" smtClean="0"/>
              <a:t>efined and costed packages of care</a:t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Defined and costed accommodation models</a:t>
            </a:r>
            <a:br>
              <a:rPr lang="en-GB" sz="3200" dirty="0" smtClean="0"/>
            </a:b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F3EC3-4F54-4141-9820-8C188AFD5A24}" type="slidenum">
              <a:rPr lang="en-US" smtClean="0"/>
              <a:pPr>
                <a:defRPr/>
              </a:pPr>
              <a:t>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11560" y="533121"/>
            <a:ext cx="7848600" cy="8640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kern="0" dirty="0" smtClean="0">
                <a:solidFill>
                  <a:schemeClr val="bg1"/>
                </a:solidFill>
                <a:ea typeface="+mj-ea"/>
              </a:rPr>
              <a:t>Service model</a:t>
            </a:r>
          </a:p>
        </p:txBody>
      </p:sp>
    </p:spTree>
    <p:extLst>
      <p:ext uri="{BB962C8B-B14F-4D97-AF65-F5344CB8AC3E}">
        <p14:creationId xmlns:p14="http://schemas.microsoft.com/office/powerpoint/2010/main" val="61918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16632"/>
            <a:ext cx="7848600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Procurement Process 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340768"/>
            <a:ext cx="8278688" cy="5256584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 smtClean="0">
                <a:ea typeface="+mn-ea"/>
              </a:rPr>
              <a:t>Open, single stage process – no pre-qualification.</a:t>
            </a:r>
          </a:p>
          <a:p>
            <a:pPr eaLnBrk="1" hangingPunct="1">
              <a:defRPr/>
            </a:pPr>
            <a:r>
              <a:rPr lang="en-US" sz="1800" b="1" dirty="0" smtClean="0">
                <a:ea typeface="+mn-ea"/>
              </a:rPr>
              <a:t>Preferred option – framework encompassing 3 lots:</a:t>
            </a:r>
          </a:p>
          <a:p>
            <a:pPr marL="0" indent="0" eaLnBrk="1" hangingPunct="1">
              <a:buNone/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endParaRPr lang="en-US" sz="1800" dirty="0">
              <a:ea typeface="+mn-ea"/>
            </a:endParaRPr>
          </a:p>
          <a:p>
            <a:pPr eaLnBrk="1" hangingPunct="1"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endParaRPr lang="en-US" sz="1800" dirty="0">
              <a:ea typeface="+mn-ea"/>
            </a:endParaRPr>
          </a:p>
          <a:p>
            <a:pPr eaLnBrk="1" hangingPunct="1"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endParaRPr lang="en-US" sz="1800" dirty="0" smtClean="0">
              <a:ea typeface="+mn-ea"/>
            </a:endParaRPr>
          </a:p>
          <a:p>
            <a:pPr eaLnBrk="1" hangingPunct="1">
              <a:defRPr/>
            </a:pPr>
            <a:r>
              <a:rPr lang="en-US" sz="1800" b="1" dirty="0" smtClean="0">
                <a:ea typeface="+mn-ea"/>
              </a:rPr>
              <a:t>Register on Oracle </a:t>
            </a:r>
            <a:r>
              <a:rPr lang="en-US" sz="1800" b="1" dirty="0" err="1" smtClean="0">
                <a:ea typeface="+mn-ea"/>
              </a:rPr>
              <a:t>iSupplier</a:t>
            </a:r>
            <a:r>
              <a:rPr lang="en-US" sz="1800" b="1" dirty="0">
                <a:ea typeface="+mn-ea"/>
              </a:rPr>
              <a:t> </a:t>
            </a:r>
            <a:r>
              <a:rPr lang="en-US" sz="1800" b="1" dirty="0" smtClean="0">
                <a:ea typeface="+mn-ea"/>
              </a:rPr>
              <a:t>via the following link:</a:t>
            </a:r>
            <a:r>
              <a:rPr lang="en-US" sz="1800" b="1" dirty="0" smtClean="0">
                <a:ea typeface="+mn-ea"/>
                <a:hlinkClick r:id="rId2"/>
              </a:rPr>
              <a:t>   http</a:t>
            </a:r>
            <a:r>
              <a:rPr lang="en-US" sz="1800" b="1" dirty="0">
                <a:ea typeface="+mn-ea"/>
                <a:hlinkClick r:id="rId2"/>
              </a:rPr>
              <a:t>://</a:t>
            </a:r>
            <a:r>
              <a:rPr lang="en-US" sz="1800" b="1" dirty="0" smtClean="0">
                <a:ea typeface="+mn-ea"/>
                <a:hlinkClick r:id="rId2"/>
              </a:rPr>
              <a:t>www.essex.gov.uk/Business-Partners/Supplying-     Council/Pages/Supplier-portal.aspx</a:t>
            </a:r>
            <a:endParaRPr lang="en-US" sz="1800" b="1" dirty="0" smtClean="0">
              <a:ea typeface="+mn-ea"/>
            </a:endParaRPr>
          </a:p>
          <a:p>
            <a:pPr marL="0" indent="0">
              <a:buNone/>
              <a:defRPr/>
            </a:pPr>
            <a:endParaRPr lang="en-US" sz="1800" dirty="0">
              <a:ea typeface="+mn-ea"/>
            </a:endParaRPr>
          </a:p>
          <a:p>
            <a:pPr marL="0" indent="0">
              <a:buNone/>
              <a:defRPr/>
            </a:pPr>
            <a:endParaRPr lang="en-US" sz="1800" dirty="0" smtClean="0">
              <a:ea typeface="+mn-e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8980FC43-E9B0-42A0-9482-4CA40C9972F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8</a:t>
            </a:fld>
            <a:endParaRPr lang="en-US" sz="1400" dirty="0" smtClean="0">
              <a:latin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037000"/>
              </p:ext>
            </p:extLst>
          </p:nvPr>
        </p:nvGraphicFramePr>
        <p:xfrm>
          <a:off x="1187624" y="2276872"/>
          <a:ext cx="6624736" cy="2174186"/>
        </p:xfrm>
        <a:graphic>
          <a:graphicData uri="http://schemas.openxmlformats.org/drawingml/2006/table">
            <a:tbl>
              <a:tblPr firstRow="1" firstCol="1" bandRow="1"/>
              <a:tblGrid>
                <a:gridCol w="2168135"/>
                <a:gridCol w="2304727"/>
                <a:gridCol w="2151874"/>
              </a:tblGrid>
              <a:tr h="40634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Framework</a:t>
                      </a:r>
                      <a:endParaRPr lang="en-GB" sz="20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860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Lot A</a:t>
                      </a:r>
                      <a:endParaRPr lang="en-GB" sz="20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Lot B</a:t>
                      </a:r>
                      <a:endParaRPr lang="en-GB" sz="20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Lot C</a:t>
                      </a:r>
                      <a:endParaRPr lang="en-GB" sz="20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  <a:tr h="13958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Semi-independent accommodation and support for young people in the Essex Care system</a:t>
                      </a:r>
                      <a:endParaRPr lang="en-GB" sz="16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Semi-independent accommodation and support for Unaccompanied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Asylum</a:t>
                      </a:r>
                      <a:r>
                        <a:rPr lang="en-GB" sz="16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Seeker</a:t>
                      </a:r>
                      <a:r>
                        <a:rPr lang="en-GB" sz="1600" b="1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Children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endParaRPr lang="en-GB" sz="16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Accommodation for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individuals and families </a:t>
                      </a:r>
                      <a:r>
                        <a:rPr lang="en-GB" sz="1600" b="1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with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no recourse to public funds</a:t>
                      </a:r>
                      <a:endParaRPr lang="en-GB" sz="1600" b="1" dirty="0">
                        <a:effectLst/>
                        <a:latin typeface="Arial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765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404664"/>
            <a:ext cx="6696744" cy="114300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bg1"/>
                </a:solidFill>
                <a:ea typeface="+mj-ea"/>
              </a:rPr>
              <a:t>Specification considerations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>
              <a:defRPr/>
            </a:pPr>
            <a:fld id="{8980FC43-E9B0-42A0-9482-4CA40C9972F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>
                <a:defRPr/>
              </a:pPr>
              <a:t>9</a:t>
            </a:fld>
            <a:endParaRPr lang="en-US" sz="1400" dirty="0" smtClean="0">
              <a:latin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887983"/>
              </p:ext>
            </p:extLst>
          </p:nvPr>
        </p:nvGraphicFramePr>
        <p:xfrm>
          <a:off x="1043608" y="1700806"/>
          <a:ext cx="6624736" cy="40324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24736"/>
              </a:tblGrid>
              <a:tr h="4035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2000" u="none" strike="noStrike" dirty="0">
                          <a:effectLst/>
                        </a:rPr>
                        <a:t>Provision of beds for age assessment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8021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Accommodation 24/7 support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Accommodation supervised support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effectLst/>
                        </a:rPr>
                        <a:t>Needs defined with maximum support</a:t>
                      </a:r>
                      <a:r>
                        <a:rPr lang="en-GB" sz="2000" u="none" strike="noStrike" baseline="0" dirty="0" smtClean="0">
                          <a:effectLst/>
                        </a:rPr>
                        <a:t> </a:t>
                      </a:r>
                      <a:r>
                        <a:rPr lang="en-GB" sz="2000" u="none" strike="noStrike" dirty="0" smtClean="0">
                          <a:effectLst/>
                        </a:rPr>
                        <a:t>£</a:t>
                      </a:r>
                      <a:endParaRPr lang="en-GB" sz="200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Accreditation for independent living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effectLst/>
                        </a:rPr>
                        <a:t>Common evaluation </a:t>
                      </a:r>
                      <a:r>
                        <a:rPr lang="en-GB" sz="2000" u="none" strike="noStrike" dirty="0">
                          <a:effectLst/>
                        </a:rPr>
                        <a:t>tool for </a:t>
                      </a:r>
                      <a:r>
                        <a:rPr lang="en-GB" sz="2000" u="none" strike="noStrike" dirty="0" smtClean="0">
                          <a:effectLst/>
                        </a:rPr>
                        <a:t>evidencing outcomes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Outcomes framework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23740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>
                          <a:effectLst/>
                        </a:rPr>
                        <a:t>Transition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 dirty="0" smtClean="0">
                          <a:effectLst/>
                        </a:rPr>
                        <a:t>Cultural demands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03562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Training </a:t>
                      </a:r>
                      <a:r>
                        <a:rPr lang="en-GB" sz="2000" u="none" strike="noStrike" smtClean="0">
                          <a:effectLst/>
                        </a:rPr>
                        <a:t>indicators </a:t>
                      </a:r>
                      <a:r>
                        <a:rPr lang="en-GB" sz="2000" u="none" strike="noStrike" dirty="0">
                          <a:effectLst/>
                        </a:rPr>
                        <a:t>of risk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600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B3995D"/>
      </a:dk2>
      <a:lt2>
        <a:srgbClr val="D00F44"/>
      </a:lt2>
      <a:accent1>
        <a:srgbClr val="C75B12"/>
      </a:accent1>
      <a:accent2>
        <a:srgbClr val="850057"/>
      </a:accent2>
      <a:accent3>
        <a:srgbClr val="FFFFFF"/>
      </a:accent3>
      <a:accent4>
        <a:srgbClr val="000000"/>
      </a:accent4>
      <a:accent5>
        <a:srgbClr val="E0B5AA"/>
      </a:accent5>
      <a:accent6>
        <a:srgbClr val="78004E"/>
      </a:accent6>
      <a:hlink>
        <a:srgbClr val="4B306A"/>
      </a:hlink>
      <a:folHlink>
        <a:srgbClr val="0083BE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B3995D"/>
        </a:dk2>
        <a:lt2>
          <a:srgbClr val="D00F44"/>
        </a:lt2>
        <a:accent1>
          <a:srgbClr val="C75B12"/>
        </a:accent1>
        <a:accent2>
          <a:srgbClr val="850057"/>
        </a:accent2>
        <a:accent3>
          <a:srgbClr val="FFFFFF"/>
        </a:accent3>
        <a:accent4>
          <a:srgbClr val="000000"/>
        </a:accent4>
        <a:accent5>
          <a:srgbClr val="E0B5AA"/>
        </a:accent5>
        <a:accent6>
          <a:srgbClr val="78004E"/>
        </a:accent6>
        <a:hlink>
          <a:srgbClr val="4B306A"/>
        </a:hlink>
        <a:folHlink>
          <a:srgbClr val="0083B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5123</TotalTime>
  <Words>438</Words>
  <Application>Microsoft Office PowerPoint</Application>
  <PresentationFormat>On-screen Show (4:3)</PresentationFormat>
  <Paragraphs>159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</vt:lpstr>
      <vt:lpstr>  Market engagement event  Thursday 2nd February 2017 09.30 12.30 County Hall Chelmsford </vt:lpstr>
      <vt:lpstr>PowerPoint Presentation</vt:lpstr>
      <vt:lpstr>Work to date</vt:lpstr>
      <vt:lpstr>PowerPoint Presentation</vt:lpstr>
      <vt:lpstr>SIA Placement Locations</vt:lpstr>
      <vt:lpstr>Likely Future Demand</vt:lpstr>
      <vt:lpstr>Outcomes focussed  Defined and costed packages of care  Defined and costed accommodation models  </vt:lpstr>
      <vt:lpstr>Procurement Process Overview</vt:lpstr>
      <vt:lpstr>Specification considerations</vt:lpstr>
      <vt:lpstr>Indicative Procurement Timescales</vt:lpstr>
      <vt:lpstr>Questions </vt:lpstr>
      <vt:lpstr>Table discussions</vt:lpstr>
      <vt:lpstr>Questions </vt:lpstr>
      <vt:lpstr>Plenary and next steps  Feedback to;  Jane.bloom@essex.gov.uk </vt:lpstr>
    </vt:vector>
  </TitlesOfParts>
  <Company>Essex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Independent Accommodation and Support   Market engagement event  Thursday 2nd February 2017 09.30 12.30 County Hall Chelmsford</dc:title>
  <dc:creator>jane.bloom</dc:creator>
  <cp:lastModifiedBy>Rachel.Horne</cp:lastModifiedBy>
  <cp:revision>31</cp:revision>
  <dcterms:created xsi:type="dcterms:W3CDTF">2017-01-13T15:05:47Z</dcterms:created>
  <dcterms:modified xsi:type="dcterms:W3CDTF">2017-02-07T16:29:50Z</dcterms:modified>
</cp:coreProperties>
</file>