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3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8FA"/>
    <a:srgbClr val="EBEEF3"/>
    <a:srgbClr val="C7CE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1244" y="-22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91873-DCC9-49A7-82D0-43DC1B219B6C}" type="datetimeFigureOut">
              <a:rPr lang="en-GB" smtClean="0"/>
              <a:t>14/09/2023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2F97-1813-49A9-89DA-38663ABA66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612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91873-DCC9-49A7-82D0-43DC1B219B6C}" type="datetimeFigureOut">
              <a:rPr lang="en-GB" smtClean="0"/>
              <a:t>14/09/2023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2F97-1813-49A9-89DA-38663ABA66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2132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91873-DCC9-49A7-82D0-43DC1B219B6C}" type="datetimeFigureOut">
              <a:rPr lang="en-GB" smtClean="0"/>
              <a:t>14/09/2023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2F97-1813-49A9-89DA-38663ABA66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032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91873-DCC9-49A7-82D0-43DC1B219B6C}" type="datetimeFigureOut">
              <a:rPr lang="en-GB" smtClean="0"/>
              <a:t>14/09/2023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2F97-1813-49A9-89DA-38663ABA66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0588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91873-DCC9-49A7-82D0-43DC1B219B6C}" type="datetimeFigureOut">
              <a:rPr lang="en-GB" smtClean="0"/>
              <a:t>14/09/2023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2F97-1813-49A9-89DA-38663ABA66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267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91873-DCC9-49A7-82D0-43DC1B219B6C}" type="datetimeFigureOut">
              <a:rPr lang="en-GB" smtClean="0"/>
              <a:t>14/09/2023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2F97-1813-49A9-89DA-38663ABA66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77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91873-DCC9-49A7-82D0-43DC1B219B6C}" type="datetimeFigureOut">
              <a:rPr lang="en-GB" smtClean="0"/>
              <a:t>14/09/2023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2F97-1813-49A9-89DA-38663ABA66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49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91873-DCC9-49A7-82D0-43DC1B219B6C}" type="datetimeFigureOut">
              <a:rPr lang="en-GB" smtClean="0"/>
              <a:t>14/09/2023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2F97-1813-49A9-89DA-38663ABA66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477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91873-DCC9-49A7-82D0-43DC1B219B6C}" type="datetimeFigureOut">
              <a:rPr lang="en-GB" smtClean="0"/>
              <a:t>14/09/2023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2F97-1813-49A9-89DA-38663ABA66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41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91873-DCC9-49A7-82D0-43DC1B219B6C}" type="datetimeFigureOut">
              <a:rPr lang="en-GB" smtClean="0"/>
              <a:t>14/09/2023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2F97-1813-49A9-89DA-38663ABA66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3688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91873-DCC9-49A7-82D0-43DC1B219B6C}" type="datetimeFigureOut">
              <a:rPr lang="en-GB" smtClean="0"/>
              <a:t>14/09/2023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2F97-1813-49A9-89DA-38663ABA66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251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91873-DCC9-49A7-82D0-43DC1B219B6C}" type="datetimeFigureOut">
              <a:rPr lang="en-GB" smtClean="0"/>
              <a:t>14/09/2023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42F97-1813-49A9-89DA-38663ABA66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1325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png"/><Relationship Id="rId18" Type="http://schemas.openxmlformats.org/officeDocument/2006/relationships/image" Target="../media/image16.svg"/><Relationship Id="rId26" Type="http://schemas.openxmlformats.org/officeDocument/2006/relationships/image" Target="../media/image24.svg"/><Relationship Id="rId39" Type="http://schemas.openxmlformats.org/officeDocument/2006/relationships/image" Target="../media/image37.png"/><Relationship Id="rId3" Type="http://schemas.openxmlformats.org/officeDocument/2006/relationships/image" Target="../media/image2.png"/><Relationship Id="rId21" Type="http://schemas.openxmlformats.org/officeDocument/2006/relationships/image" Target="../media/image19.png"/><Relationship Id="rId34" Type="http://schemas.openxmlformats.org/officeDocument/2006/relationships/image" Target="../media/image32.svg"/><Relationship Id="rId42" Type="http://schemas.openxmlformats.org/officeDocument/2006/relationships/image" Target="../media/image40.svg"/><Relationship Id="rId47" Type="http://schemas.openxmlformats.org/officeDocument/2006/relationships/image" Target="../media/image45.png"/><Relationship Id="rId50" Type="http://schemas.openxmlformats.org/officeDocument/2006/relationships/image" Target="../media/image48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33" Type="http://schemas.openxmlformats.org/officeDocument/2006/relationships/image" Target="../media/image31.png"/><Relationship Id="rId38" Type="http://schemas.openxmlformats.org/officeDocument/2006/relationships/image" Target="../media/image36.svg"/><Relationship Id="rId46" Type="http://schemas.openxmlformats.org/officeDocument/2006/relationships/image" Target="../media/image44.svg"/><Relationship Id="rId2" Type="http://schemas.openxmlformats.org/officeDocument/2006/relationships/image" Target="../media/image1.png"/><Relationship Id="rId16" Type="http://schemas.openxmlformats.org/officeDocument/2006/relationships/image" Target="../media/image14.svg"/><Relationship Id="rId20" Type="http://schemas.openxmlformats.org/officeDocument/2006/relationships/image" Target="../media/image18.svg"/><Relationship Id="rId29" Type="http://schemas.openxmlformats.org/officeDocument/2006/relationships/image" Target="../media/image27.png"/><Relationship Id="rId41" Type="http://schemas.openxmlformats.org/officeDocument/2006/relationships/image" Target="../media/image39.png"/><Relationship Id="rId54" Type="http://schemas.openxmlformats.org/officeDocument/2006/relationships/image" Target="../media/image52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24" Type="http://schemas.openxmlformats.org/officeDocument/2006/relationships/image" Target="../media/image22.svg"/><Relationship Id="rId32" Type="http://schemas.openxmlformats.org/officeDocument/2006/relationships/image" Target="../media/image30.svg"/><Relationship Id="rId37" Type="http://schemas.openxmlformats.org/officeDocument/2006/relationships/image" Target="../media/image35.png"/><Relationship Id="rId40" Type="http://schemas.openxmlformats.org/officeDocument/2006/relationships/image" Target="../media/image38.svg"/><Relationship Id="rId45" Type="http://schemas.openxmlformats.org/officeDocument/2006/relationships/image" Target="../media/image43.png"/><Relationship Id="rId53" Type="http://schemas.openxmlformats.org/officeDocument/2006/relationships/image" Target="../media/image51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svg"/><Relationship Id="rId36" Type="http://schemas.openxmlformats.org/officeDocument/2006/relationships/image" Target="../media/image34.svg"/><Relationship Id="rId49" Type="http://schemas.openxmlformats.org/officeDocument/2006/relationships/image" Target="../media/image47.svg"/><Relationship Id="rId10" Type="http://schemas.openxmlformats.org/officeDocument/2006/relationships/image" Target="../media/image8.svg"/><Relationship Id="rId19" Type="http://schemas.openxmlformats.org/officeDocument/2006/relationships/image" Target="../media/image17.png"/><Relationship Id="rId31" Type="http://schemas.openxmlformats.org/officeDocument/2006/relationships/image" Target="../media/image29.png"/><Relationship Id="rId44" Type="http://schemas.openxmlformats.org/officeDocument/2006/relationships/image" Target="../media/image42.svg"/><Relationship Id="rId52" Type="http://schemas.openxmlformats.org/officeDocument/2006/relationships/image" Target="../media/image50.png"/><Relationship Id="rId4" Type="http://schemas.microsoft.com/office/2007/relationships/hdphoto" Target="../media/hdphoto1.wdp"/><Relationship Id="rId9" Type="http://schemas.openxmlformats.org/officeDocument/2006/relationships/image" Target="../media/image7.png"/><Relationship Id="rId14" Type="http://schemas.openxmlformats.org/officeDocument/2006/relationships/image" Target="../media/image12.svg"/><Relationship Id="rId22" Type="http://schemas.openxmlformats.org/officeDocument/2006/relationships/image" Target="../media/image20.svg"/><Relationship Id="rId27" Type="http://schemas.openxmlformats.org/officeDocument/2006/relationships/image" Target="../media/image25.png"/><Relationship Id="rId30" Type="http://schemas.openxmlformats.org/officeDocument/2006/relationships/image" Target="../media/image28.svg"/><Relationship Id="rId35" Type="http://schemas.openxmlformats.org/officeDocument/2006/relationships/image" Target="../media/image33.png"/><Relationship Id="rId43" Type="http://schemas.openxmlformats.org/officeDocument/2006/relationships/image" Target="../media/image41.png"/><Relationship Id="rId48" Type="http://schemas.openxmlformats.org/officeDocument/2006/relationships/image" Target="../media/image46.png"/><Relationship Id="rId8" Type="http://schemas.openxmlformats.org/officeDocument/2006/relationships/image" Target="../media/image6.svg"/><Relationship Id="rId51" Type="http://schemas.openxmlformats.org/officeDocument/2006/relationships/image" Target="../media/image4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6C09793-0CAE-9AB0-CBDA-7AADE6A01B5C}"/>
              </a:ext>
            </a:extLst>
          </p:cNvPr>
          <p:cNvSpPr/>
          <p:nvPr/>
        </p:nvSpPr>
        <p:spPr>
          <a:xfrm>
            <a:off x="0" y="0"/>
            <a:ext cx="6869084" cy="9906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Barlow" panose="00000500000000000000" pitchFamily="50" charset="0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D3852EF9-4A47-6525-DB31-FBD9B3A61723}"/>
              </a:ext>
            </a:extLst>
          </p:cNvPr>
          <p:cNvSpPr/>
          <p:nvPr/>
        </p:nvSpPr>
        <p:spPr>
          <a:xfrm flipH="1">
            <a:off x="4019958" y="3344974"/>
            <a:ext cx="2786757" cy="2028783"/>
          </a:xfrm>
          <a:custGeom>
            <a:avLst/>
            <a:gdLst>
              <a:gd name="connsiteX0" fmla="*/ 0 w 2786757"/>
              <a:gd name="connsiteY0" fmla="*/ 0 h 2028783"/>
              <a:gd name="connsiteX1" fmla="*/ 2388491 w 2786757"/>
              <a:gd name="connsiteY1" fmla="*/ 0 h 2028783"/>
              <a:gd name="connsiteX2" fmla="*/ 2387699 w 2786757"/>
              <a:gd name="connsiteY2" fmla="*/ 872 h 2028783"/>
              <a:gd name="connsiteX3" fmla="*/ 2095986 w 2786757"/>
              <a:gd name="connsiteY3" fmla="*/ 813465 h 2028783"/>
              <a:gd name="connsiteX4" fmla="*/ 2764541 w 2786757"/>
              <a:gd name="connsiteY4" fmla="*/ 1936757 h 2028783"/>
              <a:gd name="connsiteX5" fmla="*/ 2786757 w 2786757"/>
              <a:gd name="connsiteY5" fmla="*/ 1947459 h 2028783"/>
              <a:gd name="connsiteX6" fmla="*/ 2786757 w 2786757"/>
              <a:gd name="connsiteY6" fmla="*/ 2028783 h 2028783"/>
              <a:gd name="connsiteX7" fmla="*/ 0 w 2786757"/>
              <a:gd name="connsiteY7" fmla="*/ 2028783 h 2028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86757" h="2028783">
                <a:moveTo>
                  <a:pt x="0" y="0"/>
                </a:moveTo>
                <a:lnTo>
                  <a:pt x="2388491" y="0"/>
                </a:lnTo>
                <a:lnTo>
                  <a:pt x="2387699" y="872"/>
                </a:lnTo>
                <a:cubicBezTo>
                  <a:pt x="2205460" y="221695"/>
                  <a:pt x="2095986" y="504795"/>
                  <a:pt x="2095986" y="813465"/>
                </a:cubicBezTo>
                <a:cubicBezTo>
                  <a:pt x="2095986" y="1298518"/>
                  <a:pt x="2366320" y="1720430"/>
                  <a:pt x="2764541" y="1936757"/>
                </a:cubicBezTo>
                <a:lnTo>
                  <a:pt x="2786757" y="1947459"/>
                </a:lnTo>
                <a:lnTo>
                  <a:pt x="2786757" y="2028783"/>
                </a:lnTo>
                <a:lnTo>
                  <a:pt x="0" y="2028783"/>
                </a:lnTo>
                <a:close/>
              </a:path>
            </a:pathLst>
          </a:custGeom>
          <a:solidFill>
            <a:schemeClr val="tx1">
              <a:alpha val="28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>
              <a:latin typeface="Barlow" panose="00000500000000000000" pitchFamily="50" charset="0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94E53970-8A9E-B3CD-FB50-FEBD78A35932}"/>
              </a:ext>
            </a:extLst>
          </p:cNvPr>
          <p:cNvSpPr/>
          <p:nvPr/>
        </p:nvSpPr>
        <p:spPr>
          <a:xfrm flipV="1">
            <a:off x="0" y="732635"/>
            <a:ext cx="6858000" cy="2570592"/>
          </a:xfrm>
          <a:custGeom>
            <a:avLst/>
            <a:gdLst>
              <a:gd name="connsiteX0" fmla="*/ 0 w 6858000"/>
              <a:gd name="connsiteY0" fmla="*/ 2570592 h 2570592"/>
              <a:gd name="connsiteX1" fmla="*/ 6858000 w 6858000"/>
              <a:gd name="connsiteY1" fmla="*/ 2570592 h 2570592"/>
              <a:gd name="connsiteX2" fmla="*/ 6858000 w 6858000"/>
              <a:gd name="connsiteY2" fmla="*/ 1411459 h 2570592"/>
              <a:gd name="connsiteX3" fmla="*/ 6784119 w 6858000"/>
              <a:gd name="connsiteY3" fmla="*/ 1355929 h 2570592"/>
              <a:gd name="connsiteX4" fmla="*/ 5669114 w 6858000"/>
              <a:gd name="connsiteY4" fmla="*/ 181174 h 2570592"/>
              <a:gd name="connsiteX5" fmla="*/ 5534623 w 6858000"/>
              <a:gd name="connsiteY5" fmla="*/ 0 h 2570592"/>
              <a:gd name="connsiteX6" fmla="*/ 1288185 w 6858000"/>
              <a:gd name="connsiteY6" fmla="*/ 0 h 2570592"/>
              <a:gd name="connsiteX7" fmla="*/ 1166533 w 6858000"/>
              <a:gd name="connsiteY7" fmla="*/ 159774 h 2570592"/>
              <a:gd name="connsiteX8" fmla="*/ 42814 w 6858000"/>
              <a:gd name="connsiteY8" fmla="*/ 1327017 h 2570592"/>
              <a:gd name="connsiteX9" fmla="*/ 0 w 6858000"/>
              <a:gd name="connsiteY9" fmla="*/ 1359203 h 2570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58000" h="2570592">
                <a:moveTo>
                  <a:pt x="0" y="2570592"/>
                </a:moveTo>
                <a:lnTo>
                  <a:pt x="6858000" y="2570592"/>
                </a:lnTo>
                <a:lnTo>
                  <a:pt x="6858000" y="1411459"/>
                </a:lnTo>
                <a:lnTo>
                  <a:pt x="6784119" y="1355929"/>
                </a:lnTo>
                <a:cubicBezTo>
                  <a:pt x="6344951" y="1003161"/>
                  <a:pt x="5991984" y="600822"/>
                  <a:pt x="5669114" y="181174"/>
                </a:cubicBezTo>
                <a:lnTo>
                  <a:pt x="5534623" y="0"/>
                </a:lnTo>
                <a:lnTo>
                  <a:pt x="1288185" y="0"/>
                </a:lnTo>
                <a:lnTo>
                  <a:pt x="1166533" y="159774"/>
                </a:lnTo>
                <a:cubicBezTo>
                  <a:pt x="839057" y="575451"/>
                  <a:pt x="482532" y="974723"/>
                  <a:pt x="42814" y="1327017"/>
                </a:cubicBezTo>
                <a:lnTo>
                  <a:pt x="0" y="1359203"/>
                </a:lnTo>
                <a:close/>
              </a:path>
            </a:pathLst>
          </a:custGeom>
          <a:solidFill>
            <a:schemeClr val="tx1">
              <a:alpha val="28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>
              <a:latin typeface="Barlow" panose="00000500000000000000" pitchFamily="50" charset="0"/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7E182C47-D03F-3816-DD1F-273A1DC46ACB}"/>
              </a:ext>
            </a:extLst>
          </p:cNvPr>
          <p:cNvSpPr/>
          <p:nvPr/>
        </p:nvSpPr>
        <p:spPr>
          <a:xfrm flipV="1">
            <a:off x="1039139" y="738097"/>
            <a:ext cx="4779722" cy="2218117"/>
          </a:xfrm>
          <a:custGeom>
            <a:avLst/>
            <a:gdLst>
              <a:gd name="connsiteX0" fmla="*/ 0 w 4779722"/>
              <a:gd name="connsiteY0" fmla="*/ 2218117 h 2218117"/>
              <a:gd name="connsiteX1" fmla="*/ 4779722 w 4779722"/>
              <a:gd name="connsiteY1" fmla="*/ 2218117 h 2218117"/>
              <a:gd name="connsiteX2" fmla="*/ 3080765 w 4779722"/>
              <a:gd name="connsiteY2" fmla="*/ 390051 h 2218117"/>
              <a:gd name="connsiteX3" fmla="*/ 2925719 w 4779722"/>
              <a:gd name="connsiteY3" fmla="*/ 1908 h 2218117"/>
              <a:gd name="connsiteX4" fmla="*/ 2915784 w 4779722"/>
              <a:gd name="connsiteY4" fmla="*/ 4707 h 2218117"/>
              <a:gd name="connsiteX5" fmla="*/ 2907448 w 4779722"/>
              <a:gd name="connsiteY5" fmla="*/ 6221 h 2218117"/>
              <a:gd name="connsiteX6" fmla="*/ 2871471 w 4779722"/>
              <a:gd name="connsiteY6" fmla="*/ 23551 h 2218117"/>
              <a:gd name="connsiteX7" fmla="*/ 2389861 w 4779722"/>
              <a:gd name="connsiteY7" fmla="*/ 120784 h 2218117"/>
              <a:gd name="connsiteX8" fmla="*/ 1908251 w 4779722"/>
              <a:gd name="connsiteY8" fmla="*/ 23551 h 2218117"/>
              <a:gd name="connsiteX9" fmla="*/ 1872274 w 4779722"/>
              <a:gd name="connsiteY9" fmla="*/ 6220 h 2218117"/>
              <a:gd name="connsiteX10" fmla="*/ 1863939 w 4779722"/>
              <a:gd name="connsiteY10" fmla="*/ 4707 h 2218117"/>
              <a:gd name="connsiteX11" fmla="*/ 1847230 w 4779722"/>
              <a:gd name="connsiteY11" fmla="*/ 0 h 2218117"/>
              <a:gd name="connsiteX12" fmla="*/ 1691796 w 4779722"/>
              <a:gd name="connsiteY12" fmla="*/ 378882 h 2218117"/>
              <a:gd name="connsiteX13" fmla="*/ 0 w 4779722"/>
              <a:gd name="connsiteY13" fmla="*/ 2218117 h 2218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779722" h="2218117">
                <a:moveTo>
                  <a:pt x="0" y="2218117"/>
                </a:moveTo>
                <a:lnTo>
                  <a:pt x="4779722" y="2218117"/>
                </a:lnTo>
                <a:cubicBezTo>
                  <a:pt x="3795211" y="2043875"/>
                  <a:pt x="3418979" y="1236741"/>
                  <a:pt x="3080765" y="390051"/>
                </a:cubicBezTo>
                <a:lnTo>
                  <a:pt x="2925719" y="1908"/>
                </a:lnTo>
                <a:lnTo>
                  <a:pt x="2915784" y="4707"/>
                </a:lnTo>
                <a:lnTo>
                  <a:pt x="2907448" y="6221"/>
                </a:lnTo>
                <a:lnTo>
                  <a:pt x="2871471" y="23551"/>
                </a:lnTo>
                <a:cubicBezTo>
                  <a:pt x="2723444" y="86162"/>
                  <a:pt x="2560696" y="120784"/>
                  <a:pt x="2389861" y="120784"/>
                </a:cubicBezTo>
                <a:cubicBezTo>
                  <a:pt x="2219027" y="120784"/>
                  <a:pt x="2056279" y="86162"/>
                  <a:pt x="1908251" y="23551"/>
                </a:cubicBezTo>
                <a:lnTo>
                  <a:pt x="1872274" y="6220"/>
                </a:lnTo>
                <a:lnTo>
                  <a:pt x="1863939" y="4707"/>
                </a:lnTo>
                <a:lnTo>
                  <a:pt x="1847230" y="0"/>
                </a:lnTo>
                <a:lnTo>
                  <a:pt x="1691796" y="378882"/>
                </a:lnTo>
                <a:cubicBezTo>
                  <a:pt x="1348012" y="1216885"/>
                  <a:pt x="967536" y="2017401"/>
                  <a:pt x="0" y="2218117"/>
                </a:cubicBezTo>
                <a:close/>
              </a:path>
            </a:pathLst>
          </a:custGeom>
          <a:solidFill>
            <a:schemeClr val="tx1">
              <a:alpha val="49000"/>
            </a:schemeClr>
          </a:solidFill>
          <a:ln>
            <a:solidFill>
              <a:srgbClr val="002060">
                <a:alpha val="16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>
              <a:latin typeface="Barlow" panose="00000500000000000000" pitchFamily="50" charset="0"/>
            </a:endParaRPr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1F553FE1-E802-22DA-9C5F-799534A7156A}"/>
              </a:ext>
            </a:extLst>
          </p:cNvPr>
          <p:cNvSpPr/>
          <p:nvPr/>
        </p:nvSpPr>
        <p:spPr>
          <a:xfrm>
            <a:off x="51285" y="5420187"/>
            <a:ext cx="6755430" cy="3050849"/>
          </a:xfrm>
          <a:custGeom>
            <a:avLst/>
            <a:gdLst>
              <a:gd name="connsiteX0" fmla="*/ 0 w 6858000"/>
              <a:gd name="connsiteY0" fmla="*/ 0 h 2712858"/>
              <a:gd name="connsiteX1" fmla="*/ 6858000 w 6858000"/>
              <a:gd name="connsiteY1" fmla="*/ 0 h 2712858"/>
              <a:gd name="connsiteX2" fmla="*/ 6858000 w 6858000"/>
              <a:gd name="connsiteY2" fmla="*/ 2712858 h 2712858"/>
              <a:gd name="connsiteX3" fmla="*/ 0 w 6858000"/>
              <a:gd name="connsiteY3" fmla="*/ 2712858 h 2712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58000" h="2712858">
                <a:moveTo>
                  <a:pt x="0" y="0"/>
                </a:moveTo>
                <a:lnTo>
                  <a:pt x="6858000" y="0"/>
                </a:lnTo>
                <a:lnTo>
                  <a:pt x="6858000" y="2712858"/>
                </a:lnTo>
                <a:lnTo>
                  <a:pt x="0" y="2712858"/>
                </a:lnTo>
                <a:close/>
              </a:path>
            </a:pathLst>
          </a:custGeom>
          <a:solidFill>
            <a:schemeClr val="tx1">
              <a:alpha val="28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>
              <a:latin typeface="Barlow" panose="00000500000000000000" pitchFamily="50" charset="0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2FEFEEE-A4DD-8BFC-5206-174C3C102CF7}"/>
              </a:ext>
            </a:extLst>
          </p:cNvPr>
          <p:cNvCxnSpPr>
            <a:cxnSpLocks/>
          </p:cNvCxnSpPr>
          <p:nvPr/>
        </p:nvCxnSpPr>
        <p:spPr>
          <a:xfrm flipV="1">
            <a:off x="3444240" y="5804943"/>
            <a:ext cx="0" cy="2666093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>
            <a:extLst>
              <a:ext uri="{FF2B5EF4-FFF2-40B4-BE49-F238E27FC236}">
                <a16:creationId xmlns:a16="http://schemas.microsoft.com/office/drawing/2014/main" id="{0CEE175D-8D93-8F03-7035-1599878E1F6A}"/>
              </a:ext>
            </a:extLst>
          </p:cNvPr>
          <p:cNvSpPr/>
          <p:nvPr/>
        </p:nvSpPr>
        <p:spPr>
          <a:xfrm>
            <a:off x="2684128" y="6292080"/>
            <a:ext cx="1489744" cy="1489744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  <a:latin typeface="Barlow" panose="00000500000000000000" pitchFamily="50" charset="0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11328EF-79B9-E52A-C520-92344F428D48}"/>
              </a:ext>
            </a:extLst>
          </p:cNvPr>
          <p:cNvSpPr/>
          <p:nvPr/>
        </p:nvSpPr>
        <p:spPr>
          <a:xfrm>
            <a:off x="55538" y="3344974"/>
            <a:ext cx="2786757" cy="2028783"/>
          </a:xfrm>
          <a:custGeom>
            <a:avLst/>
            <a:gdLst>
              <a:gd name="connsiteX0" fmla="*/ 0 w 2786757"/>
              <a:gd name="connsiteY0" fmla="*/ 0 h 2028783"/>
              <a:gd name="connsiteX1" fmla="*/ 2388491 w 2786757"/>
              <a:gd name="connsiteY1" fmla="*/ 0 h 2028783"/>
              <a:gd name="connsiteX2" fmla="*/ 2387699 w 2786757"/>
              <a:gd name="connsiteY2" fmla="*/ 872 h 2028783"/>
              <a:gd name="connsiteX3" fmla="*/ 2095986 w 2786757"/>
              <a:gd name="connsiteY3" fmla="*/ 813465 h 2028783"/>
              <a:gd name="connsiteX4" fmla="*/ 2764541 w 2786757"/>
              <a:gd name="connsiteY4" fmla="*/ 1936757 h 2028783"/>
              <a:gd name="connsiteX5" fmla="*/ 2786757 w 2786757"/>
              <a:gd name="connsiteY5" fmla="*/ 1947459 h 2028783"/>
              <a:gd name="connsiteX6" fmla="*/ 2786757 w 2786757"/>
              <a:gd name="connsiteY6" fmla="*/ 2028783 h 2028783"/>
              <a:gd name="connsiteX7" fmla="*/ 0 w 2786757"/>
              <a:gd name="connsiteY7" fmla="*/ 2028783 h 2028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86757" h="2028783">
                <a:moveTo>
                  <a:pt x="0" y="0"/>
                </a:moveTo>
                <a:lnTo>
                  <a:pt x="2388491" y="0"/>
                </a:lnTo>
                <a:lnTo>
                  <a:pt x="2387699" y="872"/>
                </a:lnTo>
                <a:cubicBezTo>
                  <a:pt x="2205460" y="221695"/>
                  <a:pt x="2095986" y="504795"/>
                  <a:pt x="2095986" y="813465"/>
                </a:cubicBezTo>
                <a:cubicBezTo>
                  <a:pt x="2095986" y="1298518"/>
                  <a:pt x="2366320" y="1720430"/>
                  <a:pt x="2764541" y="1936757"/>
                </a:cubicBezTo>
                <a:lnTo>
                  <a:pt x="2786757" y="1947459"/>
                </a:lnTo>
                <a:lnTo>
                  <a:pt x="2786757" y="2028783"/>
                </a:lnTo>
                <a:lnTo>
                  <a:pt x="0" y="2028783"/>
                </a:lnTo>
                <a:close/>
              </a:path>
            </a:pathLst>
          </a:custGeom>
          <a:solidFill>
            <a:schemeClr val="tx1">
              <a:alpha val="28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>
              <a:latin typeface="Barlow" panose="00000500000000000000" pitchFamily="50" charset="0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F9E7FE6D-4C30-0F28-0574-C430055EAC6F}"/>
              </a:ext>
            </a:extLst>
          </p:cNvPr>
          <p:cNvCxnSpPr>
            <a:cxnSpLocks/>
          </p:cNvCxnSpPr>
          <p:nvPr/>
        </p:nvCxnSpPr>
        <p:spPr>
          <a:xfrm>
            <a:off x="6518356" y="9007026"/>
            <a:ext cx="350728" cy="0"/>
          </a:xfrm>
          <a:prstGeom prst="line">
            <a:avLst/>
          </a:prstGeom>
          <a:ln w="28575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ED6A6A1C-3AA4-C5E0-412A-BFDEFA532BB0}"/>
              </a:ext>
            </a:extLst>
          </p:cNvPr>
          <p:cNvSpPr txBox="1"/>
          <p:nvPr/>
        </p:nvSpPr>
        <p:spPr>
          <a:xfrm>
            <a:off x="-144522" y="8682144"/>
            <a:ext cx="13241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0-2 Years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A599B028-781D-6B4F-2777-B4EC52DAA6AA}"/>
              </a:ext>
            </a:extLst>
          </p:cNvPr>
          <p:cNvCxnSpPr>
            <a:cxnSpLocks/>
          </p:cNvCxnSpPr>
          <p:nvPr/>
        </p:nvCxnSpPr>
        <p:spPr>
          <a:xfrm>
            <a:off x="422754" y="9007026"/>
            <a:ext cx="6012493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48">
            <a:extLst>
              <a:ext uri="{FF2B5EF4-FFF2-40B4-BE49-F238E27FC236}">
                <a16:creationId xmlns:a16="http://schemas.microsoft.com/office/drawing/2014/main" id="{C54A432C-6135-48D3-3012-0286F6027FFD}"/>
              </a:ext>
            </a:extLst>
          </p:cNvPr>
          <p:cNvSpPr/>
          <p:nvPr/>
        </p:nvSpPr>
        <p:spPr>
          <a:xfrm>
            <a:off x="369331" y="8924469"/>
            <a:ext cx="165113" cy="165113"/>
          </a:xfrm>
          <a:prstGeom prst="ellips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Barlow" panose="00000500000000000000" pitchFamily="50" charset="0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EF234E27-86B0-AE78-D24E-2659DD481E94}"/>
              </a:ext>
            </a:extLst>
          </p:cNvPr>
          <p:cNvSpPr/>
          <p:nvPr/>
        </p:nvSpPr>
        <p:spPr>
          <a:xfrm>
            <a:off x="3346444" y="8924469"/>
            <a:ext cx="165113" cy="165113"/>
          </a:xfrm>
          <a:prstGeom prst="ellipse">
            <a:avLst/>
          </a:prstGeom>
          <a:solidFill>
            <a:schemeClr val="tx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Barlow" panose="00000500000000000000" pitchFamily="50" charset="0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7994A2B4-99E8-67C9-6C66-1BBFB9BC02F6}"/>
              </a:ext>
            </a:extLst>
          </p:cNvPr>
          <p:cNvSpPr/>
          <p:nvPr/>
        </p:nvSpPr>
        <p:spPr>
          <a:xfrm>
            <a:off x="6323556" y="8924469"/>
            <a:ext cx="165113" cy="165113"/>
          </a:xfrm>
          <a:prstGeom prst="ellipse">
            <a:avLst/>
          </a:prstGeom>
          <a:solidFill>
            <a:schemeClr val="tx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Barlow" panose="00000500000000000000" pitchFamily="50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4960218-3BDD-E30F-608B-A34B3090ABA2}"/>
              </a:ext>
            </a:extLst>
          </p:cNvPr>
          <p:cNvSpPr txBox="1"/>
          <p:nvPr/>
        </p:nvSpPr>
        <p:spPr>
          <a:xfrm>
            <a:off x="2952749" y="8698813"/>
            <a:ext cx="9525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000" b="1">
                <a:solidFill>
                  <a:srgbClr val="C00000"/>
                </a:solidFill>
                <a:latin typeface="Lao UI" panose="020B0502040204020203" pitchFamily="34" charset="0"/>
                <a:cs typeface="Lao UI" panose="020B0502040204020203" pitchFamily="34" charset="0"/>
              </a:defRPr>
            </a:lvl1pPr>
          </a:lstStyle>
          <a:p>
            <a:r>
              <a:rPr lang="en-GB">
                <a:solidFill>
                  <a:schemeClr val="bg1"/>
                </a:solidFill>
                <a:latin typeface="Barlow" panose="00000500000000000000" pitchFamily="50" charset="0"/>
              </a:rPr>
              <a:t>2-3 Years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09152BD-4D40-9234-5249-42F02250E9C8}"/>
              </a:ext>
            </a:extLst>
          </p:cNvPr>
          <p:cNvSpPr txBox="1"/>
          <p:nvPr/>
        </p:nvSpPr>
        <p:spPr>
          <a:xfrm>
            <a:off x="5820871" y="8682143"/>
            <a:ext cx="11704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000" b="1">
                <a:solidFill>
                  <a:srgbClr val="C00000"/>
                </a:solidFill>
                <a:latin typeface="Lao UI" panose="020B0502040204020203" pitchFamily="34" charset="0"/>
                <a:cs typeface="Lao UI" panose="020B0502040204020203" pitchFamily="34" charset="0"/>
              </a:defRPr>
            </a:lvl1pPr>
          </a:lstStyle>
          <a:p>
            <a:r>
              <a:rPr lang="en-GB">
                <a:solidFill>
                  <a:schemeClr val="bg1"/>
                </a:solidFill>
                <a:latin typeface="Barlow" panose="00000500000000000000" pitchFamily="50" charset="0"/>
              </a:rPr>
              <a:t>3-5 Years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4B8E68E-7B09-BAE6-C631-6F52F1D26EAE}"/>
              </a:ext>
            </a:extLst>
          </p:cNvPr>
          <p:cNvSpPr txBox="1"/>
          <p:nvPr/>
        </p:nvSpPr>
        <p:spPr>
          <a:xfrm>
            <a:off x="66502" y="9084000"/>
            <a:ext cx="210034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en-GB" sz="7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Achieve immediate capability gains whilst proving the route for future AI powered capabilities</a:t>
            </a:r>
          </a:p>
          <a:p>
            <a:pPr marL="171450" indent="-171450">
              <a:buFontTx/>
              <a:buChar char="-"/>
            </a:pPr>
            <a:r>
              <a:rPr lang="en-GB" sz="7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Establish and develop supporting infrastructure and processes as enablers for AI capabilities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A6ED5C0-1CCA-F886-D93D-C9C7E374C0EC}"/>
              </a:ext>
            </a:extLst>
          </p:cNvPr>
          <p:cNvSpPr txBox="1"/>
          <p:nvPr/>
        </p:nvSpPr>
        <p:spPr>
          <a:xfrm>
            <a:off x="2378825" y="9084000"/>
            <a:ext cx="2100349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en-GB" sz="7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Apply relevant lessons to ensure assurable, safe and effective AI is deployed within capabilities</a:t>
            </a:r>
          </a:p>
          <a:p>
            <a:pPr marL="171450" indent="-171450">
              <a:buFontTx/>
              <a:buChar char="-"/>
            </a:pPr>
            <a:r>
              <a:rPr lang="en-GB" sz="7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Accelerate development and deployment cycles for AI and software</a:t>
            </a:r>
          </a:p>
          <a:p>
            <a:pPr marL="171450" indent="-171450">
              <a:buFontTx/>
              <a:buChar char="-"/>
            </a:pPr>
            <a:r>
              <a:rPr lang="en-GB" sz="7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Standardise AI and software procurement within all programmes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ABEC981-0059-8D39-5616-F919F322364E}"/>
              </a:ext>
            </a:extLst>
          </p:cNvPr>
          <p:cNvSpPr txBox="1"/>
          <p:nvPr/>
        </p:nvSpPr>
        <p:spPr>
          <a:xfrm>
            <a:off x="4757651" y="9084000"/>
            <a:ext cx="210034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en-GB" sz="7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Identify and close remaining capability gaps where AI provides opportunity</a:t>
            </a:r>
          </a:p>
          <a:p>
            <a:pPr marL="171450" indent="-171450">
              <a:buFontTx/>
              <a:buChar char="-"/>
            </a:pPr>
            <a:r>
              <a:rPr lang="en-GB" sz="7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Embed rapid adoption process for emerging technologies</a:t>
            </a:r>
          </a:p>
          <a:p>
            <a:pPr marL="171450" indent="-171450">
              <a:buFontTx/>
              <a:buChar char="-"/>
            </a:pPr>
            <a:r>
              <a:rPr lang="en-GB" sz="7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Delegate AI adoption down to lowest levels possible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81066127-20FC-F2F7-5156-7884FED7DC3B}"/>
              </a:ext>
            </a:extLst>
          </p:cNvPr>
          <p:cNvCxnSpPr>
            <a:cxnSpLocks/>
          </p:cNvCxnSpPr>
          <p:nvPr/>
        </p:nvCxnSpPr>
        <p:spPr>
          <a:xfrm>
            <a:off x="20466" y="9007026"/>
            <a:ext cx="350728" cy="0"/>
          </a:xfrm>
          <a:prstGeom prst="line">
            <a:avLst/>
          </a:prstGeom>
          <a:ln w="28575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" name="Picture 22" descr="Globe Europe World map - globe png download - 1600*1200 - Free Transparent  Globe png Download. - Clip Art Library">
            <a:extLst>
              <a:ext uri="{FF2B5EF4-FFF2-40B4-BE49-F238E27FC236}">
                <a16:creationId xmlns:a16="http://schemas.microsoft.com/office/drawing/2014/main" id="{FBF90161-FA1D-B8A2-408D-F1FBD189C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7330" y="2904075"/>
            <a:ext cx="2528008" cy="2528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" name="Oval 71">
            <a:extLst>
              <a:ext uri="{FF2B5EF4-FFF2-40B4-BE49-F238E27FC236}">
                <a16:creationId xmlns:a16="http://schemas.microsoft.com/office/drawing/2014/main" id="{714A2164-20D2-F0AE-DFC2-09D7C60EE1E6}"/>
              </a:ext>
            </a:extLst>
          </p:cNvPr>
          <p:cNvSpPr/>
          <p:nvPr/>
        </p:nvSpPr>
        <p:spPr>
          <a:xfrm>
            <a:off x="2191707" y="2921145"/>
            <a:ext cx="2474586" cy="2474586"/>
          </a:xfrm>
          <a:prstGeom prst="ellipse">
            <a:avLst/>
          </a:prstGeom>
          <a:solidFill>
            <a:schemeClr val="tx1">
              <a:alpha val="2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>
              <a:latin typeface="Barlow" panose="00000500000000000000" pitchFamily="50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597BE93-3A1B-A603-2A05-E040C5E1260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3">
                <a:tint val="45000"/>
                <a:satMod val="400000"/>
              </a:schemeClr>
            </a:duotone>
            <a:alphaModFix amt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</a:extLst>
          </a:blip>
          <a:srcRect l="6880" t="7847" r="15463" b="9159"/>
          <a:stretch>
            <a:fillRect/>
          </a:stretch>
        </p:blipFill>
        <p:spPr>
          <a:xfrm>
            <a:off x="2191707" y="2918362"/>
            <a:ext cx="2474586" cy="2474586"/>
          </a:xfrm>
          <a:custGeom>
            <a:avLst/>
            <a:gdLst>
              <a:gd name="connsiteX0" fmla="*/ 1237293 w 2474586"/>
              <a:gd name="connsiteY0" fmla="*/ 0 h 2474586"/>
              <a:gd name="connsiteX1" fmla="*/ 2474586 w 2474586"/>
              <a:gd name="connsiteY1" fmla="*/ 1237293 h 2474586"/>
              <a:gd name="connsiteX2" fmla="*/ 1237293 w 2474586"/>
              <a:gd name="connsiteY2" fmla="*/ 2474586 h 2474586"/>
              <a:gd name="connsiteX3" fmla="*/ 0 w 2474586"/>
              <a:gd name="connsiteY3" fmla="*/ 1237293 h 2474586"/>
              <a:gd name="connsiteX4" fmla="*/ 1237293 w 2474586"/>
              <a:gd name="connsiteY4" fmla="*/ 0 h 2474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74586" h="2474586">
                <a:moveTo>
                  <a:pt x="1237293" y="0"/>
                </a:moveTo>
                <a:cubicBezTo>
                  <a:pt x="1920631" y="0"/>
                  <a:pt x="2474586" y="553955"/>
                  <a:pt x="2474586" y="1237293"/>
                </a:cubicBezTo>
                <a:cubicBezTo>
                  <a:pt x="2474586" y="1920631"/>
                  <a:pt x="1920631" y="2474586"/>
                  <a:pt x="1237293" y="2474586"/>
                </a:cubicBezTo>
                <a:cubicBezTo>
                  <a:pt x="553955" y="2474586"/>
                  <a:pt x="0" y="1920631"/>
                  <a:pt x="0" y="1237293"/>
                </a:cubicBezTo>
                <a:cubicBezTo>
                  <a:pt x="0" y="553955"/>
                  <a:pt x="553955" y="0"/>
                  <a:pt x="1237293" y="0"/>
                </a:cubicBezTo>
                <a:close/>
              </a:path>
            </a:pathLst>
          </a:custGeom>
        </p:spPr>
      </p:pic>
      <p:sp>
        <p:nvSpPr>
          <p:cNvPr id="80" name="Freeform: Shape 79">
            <a:extLst>
              <a:ext uri="{FF2B5EF4-FFF2-40B4-BE49-F238E27FC236}">
                <a16:creationId xmlns:a16="http://schemas.microsoft.com/office/drawing/2014/main" id="{CA0874D5-9541-0720-1ED2-ABBAC1F6FA01}"/>
              </a:ext>
            </a:extLst>
          </p:cNvPr>
          <p:cNvSpPr/>
          <p:nvPr/>
        </p:nvSpPr>
        <p:spPr>
          <a:xfrm flipV="1">
            <a:off x="1039139" y="738097"/>
            <a:ext cx="4779722" cy="712211"/>
          </a:xfrm>
          <a:custGeom>
            <a:avLst/>
            <a:gdLst>
              <a:gd name="connsiteX0" fmla="*/ 0 w 4779722"/>
              <a:gd name="connsiteY0" fmla="*/ 712211 h 712211"/>
              <a:gd name="connsiteX1" fmla="*/ 4779722 w 4779722"/>
              <a:gd name="connsiteY1" fmla="*/ 712211 h 712211"/>
              <a:gd name="connsiteX2" fmla="*/ 3687882 w 4779722"/>
              <a:gd name="connsiteY2" fmla="*/ 50346 h 712211"/>
              <a:gd name="connsiteX3" fmla="*/ 3650860 w 4779722"/>
              <a:gd name="connsiteY3" fmla="*/ 0 h 712211"/>
              <a:gd name="connsiteX4" fmla="*/ 1101644 w 4779722"/>
              <a:gd name="connsiteY4" fmla="*/ 0 h 712211"/>
              <a:gd name="connsiteX5" fmla="*/ 1079805 w 4779722"/>
              <a:gd name="connsiteY5" fmla="*/ 31576 h 712211"/>
              <a:gd name="connsiteX6" fmla="*/ 0 w 4779722"/>
              <a:gd name="connsiteY6" fmla="*/ 712211 h 712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779722" h="712211">
                <a:moveTo>
                  <a:pt x="0" y="712211"/>
                </a:moveTo>
                <a:lnTo>
                  <a:pt x="4779722" y="712211"/>
                </a:lnTo>
                <a:cubicBezTo>
                  <a:pt x="4287466" y="625090"/>
                  <a:pt x="3947281" y="379746"/>
                  <a:pt x="3687882" y="50346"/>
                </a:cubicBezTo>
                <a:lnTo>
                  <a:pt x="3650860" y="0"/>
                </a:lnTo>
                <a:lnTo>
                  <a:pt x="1101644" y="0"/>
                </a:lnTo>
                <a:lnTo>
                  <a:pt x="1079805" y="31576"/>
                </a:lnTo>
                <a:cubicBezTo>
                  <a:pt x="820771" y="361545"/>
                  <a:pt x="483768" y="611853"/>
                  <a:pt x="0" y="712211"/>
                </a:cubicBezTo>
                <a:close/>
              </a:path>
            </a:pathLst>
          </a:custGeom>
          <a:solidFill>
            <a:schemeClr val="tx1">
              <a:alpha val="57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>
              <a:latin typeface="Barlow" panose="00000500000000000000" pitchFamily="50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D2AFEA-8325-1EB8-F01D-13A589C8B779}"/>
              </a:ext>
            </a:extLst>
          </p:cNvPr>
          <p:cNvSpPr txBox="1"/>
          <p:nvPr/>
        </p:nvSpPr>
        <p:spPr>
          <a:xfrm>
            <a:off x="1615843" y="-18106"/>
            <a:ext cx="36263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b="1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AI Adoption Roadmap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6EF921C-535B-873F-14E8-DCBA277A48CB}"/>
              </a:ext>
            </a:extLst>
          </p:cNvPr>
          <p:cNvSpPr txBox="1"/>
          <p:nvPr/>
        </p:nvSpPr>
        <p:spPr>
          <a:xfrm>
            <a:off x="1484572" y="787770"/>
            <a:ext cx="3870475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100" b="1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The </a:t>
            </a:r>
            <a:r>
              <a:rPr lang="en-GB" sz="1100" b="1">
                <a:solidFill>
                  <a:schemeClr val="bg1"/>
                </a:solidFill>
                <a:effectLst/>
                <a:latin typeface="Barlow" panose="00000500000000000000" pitchFamily="50" charset="0"/>
                <a:cs typeface="Lao UI" panose="020B0502040204020203" pitchFamily="34" charset="0"/>
              </a:rPr>
              <a:t>RN achieves consistent military advantage and effective deterrence by continuously exploiting</a:t>
            </a:r>
          </a:p>
          <a:p>
            <a:pPr algn="ctr"/>
            <a:r>
              <a:rPr lang="en-GB" sz="1100" b="1">
                <a:solidFill>
                  <a:schemeClr val="bg1"/>
                </a:solidFill>
                <a:effectLst/>
                <a:latin typeface="Barlow" panose="00000500000000000000" pitchFamily="50" charset="0"/>
                <a:cs typeface="Lao UI" panose="020B0502040204020203" pitchFamily="34" charset="0"/>
              </a:rPr>
              <a:t> AI across the spectrum of its outputs</a:t>
            </a:r>
            <a:r>
              <a:rPr lang="en-GB" sz="1100">
                <a:solidFill>
                  <a:schemeClr val="bg1"/>
                </a:solidFill>
                <a:effectLst/>
                <a:latin typeface="Barlow" panose="00000500000000000000" pitchFamily="50" charset="0"/>
                <a:cs typeface="Lao UI" panose="020B0502040204020203" pitchFamily="34" charset="0"/>
              </a:rPr>
              <a:t>. </a:t>
            </a:r>
            <a:endParaRPr lang="en-GB" sz="1100">
              <a:solidFill>
                <a:schemeClr val="bg1"/>
              </a:solidFill>
              <a:latin typeface="Barlow" panose="00000500000000000000" pitchFamily="50" charset="0"/>
              <a:cs typeface="Lao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79D7A55-D1C4-56E4-9B51-701A0DC174C4}"/>
              </a:ext>
            </a:extLst>
          </p:cNvPr>
          <p:cNvSpPr txBox="1"/>
          <p:nvPr/>
        </p:nvSpPr>
        <p:spPr>
          <a:xfrm>
            <a:off x="2245824" y="393021"/>
            <a:ext cx="2366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b="1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Vision and Objectives</a:t>
            </a:r>
          </a:p>
        </p:txBody>
      </p:sp>
      <p:sp>
        <p:nvSpPr>
          <p:cNvPr id="31" name="Left Bracket 30">
            <a:extLst>
              <a:ext uri="{FF2B5EF4-FFF2-40B4-BE49-F238E27FC236}">
                <a16:creationId xmlns:a16="http://schemas.microsoft.com/office/drawing/2014/main" id="{EC4AFCE9-52A0-87E0-1E0D-94007BE20CF1}"/>
              </a:ext>
            </a:extLst>
          </p:cNvPr>
          <p:cNvSpPr/>
          <p:nvPr/>
        </p:nvSpPr>
        <p:spPr>
          <a:xfrm rot="5400000">
            <a:off x="3387721" y="-1607840"/>
            <a:ext cx="82557" cy="4779720"/>
          </a:xfrm>
          <a:prstGeom prst="leftBracket">
            <a:avLst>
              <a:gd name="adj" fmla="val 0"/>
            </a:avLst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latin typeface="Barlow" panose="00000500000000000000" pitchFamily="50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992FF17-4785-9A20-9F99-BA0C88855C0B}"/>
              </a:ext>
            </a:extLst>
          </p:cNvPr>
          <p:cNvSpPr txBox="1"/>
          <p:nvPr/>
        </p:nvSpPr>
        <p:spPr>
          <a:xfrm>
            <a:off x="3476537" y="1409485"/>
            <a:ext cx="189689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200">
                <a:solidFill>
                  <a:srgbClr val="002060"/>
                </a:solidFill>
                <a:effectLst/>
                <a:latin typeface="Lao UI" panose="020B0502040204020203" pitchFamily="34" charset="0"/>
                <a:ea typeface="Yu Mincho" panose="02020400000000000000" pitchFamily="18" charset="-128"/>
                <a:cs typeface="Lao UI" panose="020B0502040204020203" pitchFamily="34" charset="0"/>
              </a:defRPr>
            </a:lvl1pPr>
          </a:lstStyle>
          <a:p>
            <a:r>
              <a:rPr lang="en-GB" sz="1000">
                <a:solidFill>
                  <a:schemeClr val="bg1"/>
                </a:solidFill>
                <a:latin typeface="Barlow" panose="00000500000000000000" pitchFamily="50" charset="0"/>
              </a:rPr>
              <a:t>Conduct regular and credible demonstrations of AI-enabled capabilities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E84D5BD-C3AA-B20E-B722-E5C7EAA7FA8C}"/>
              </a:ext>
            </a:extLst>
          </p:cNvPr>
          <p:cNvSpPr txBox="1"/>
          <p:nvPr/>
        </p:nvSpPr>
        <p:spPr>
          <a:xfrm>
            <a:off x="3476538" y="1937044"/>
            <a:ext cx="234232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/>
            <a:r>
              <a:rPr lang="en-GB" sz="1000">
                <a:solidFill>
                  <a:schemeClr val="bg1"/>
                </a:solidFill>
                <a:latin typeface="Barlow" panose="00000500000000000000" pitchFamily="50" charset="0"/>
                <a:ea typeface="Yu Mincho" panose="02020400000000000000" pitchFamily="18" charset="-128"/>
                <a:cs typeface="Lao UI" panose="020B0502040204020203" pitchFamily="34" charset="0"/>
              </a:rPr>
              <a:t>Amend and improve processes and infrastructure so that new AI-enabled capabilities are continuously developed and deployed at scale and pace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6172C08-AC68-784D-3CFF-44134DE20B42}"/>
              </a:ext>
            </a:extLst>
          </p:cNvPr>
          <p:cNvSpPr txBox="1"/>
          <p:nvPr/>
        </p:nvSpPr>
        <p:spPr>
          <a:xfrm>
            <a:off x="1484572" y="1937044"/>
            <a:ext cx="193051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algn="r"/>
            <a:r>
              <a:rPr lang="en-GB" sz="1000">
                <a:solidFill>
                  <a:schemeClr val="bg1"/>
                </a:solidFill>
                <a:latin typeface="Barlow" panose="00000500000000000000" pitchFamily="50" charset="0"/>
                <a:ea typeface="Yu Mincho" panose="02020400000000000000" pitchFamily="18" charset="-128"/>
                <a:cs typeface="Lao UI" panose="020B0502040204020203" pitchFamily="34" charset="0"/>
              </a:rPr>
              <a:t>Increase the efficiency and effectiveness of business operations through deployment of AI-enabled capabilities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91A4AD9-C1AD-30EA-1771-47D9E2A304B3}"/>
              </a:ext>
            </a:extLst>
          </p:cNvPr>
          <p:cNvSpPr txBox="1"/>
          <p:nvPr/>
        </p:nvSpPr>
        <p:spPr>
          <a:xfrm>
            <a:off x="1121135" y="1409485"/>
            <a:ext cx="229395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algn="r">
              <a:spcBef>
                <a:spcPts val="600"/>
              </a:spcBef>
            </a:pPr>
            <a:r>
              <a:rPr lang="en-GB" sz="1000">
                <a:solidFill>
                  <a:schemeClr val="bg1"/>
                </a:solidFill>
                <a:latin typeface="Barlow" panose="00000500000000000000" pitchFamily="50" charset="0"/>
                <a:ea typeface="Yu Mincho" panose="02020400000000000000" pitchFamily="18" charset="-128"/>
                <a:cs typeface="Lao UI" panose="020B0502040204020203" pitchFamily="34" charset="0"/>
              </a:rPr>
              <a:t>Increase lethality and availability of the current force through the deployment of AI-enabled capabilities</a:t>
            </a:r>
          </a:p>
        </p:txBody>
      </p:sp>
      <p:sp>
        <p:nvSpPr>
          <p:cNvPr id="43" name="Left Bracket 42">
            <a:extLst>
              <a:ext uri="{FF2B5EF4-FFF2-40B4-BE49-F238E27FC236}">
                <a16:creationId xmlns:a16="http://schemas.microsoft.com/office/drawing/2014/main" id="{993821AA-21E4-40B8-D5D9-74670E8BAF40}"/>
              </a:ext>
            </a:extLst>
          </p:cNvPr>
          <p:cNvSpPr/>
          <p:nvPr/>
        </p:nvSpPr>
        <p:spPr>
          <a:xfrm rot="16200000" flipV="1">
            <a:off x="3371224" y="56996"/>
            <a:ext cx="82557" cy="2690296"/>
          </a:xfrm>
          <a:prstGeom prst="leftBracket">
            <a:avLst>
              <a:gd name="adj" fmla="val 0"/>
            </a:avLst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latin typeface="Barlow" panose="00000500000000000000" pitchFamily="50" charset="0"/>
            </a:endParaRP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9F12FBE0-8BFC-FA32-B5DE-26143826DC6B}"/>
              </a:ext>
            </a:extLst>
          </p:cNvPr>
          <p:cNvCxnSpPr>
            <a:cxnSpLocks/>
          </p:cNvCxnSpPr>
          <p:nvPr/>
        </p:nvCxnSpPr>
        <p:spPr>
          <a:xfrm flipV="1">
            <a:off x="3429000" y="1450308"/>
            <a:ext cx="0" cy="1352571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Oval 62">
            <a:extLst>
              <a:ext uri="{FF2B5EF4-FFF2-40B4-BE49-F238E27FC236}">
                <a16:creationId xmlns:a16="http://schemas.microsoft.com/office/drawing/2014/main" id="{1ADC9D95-00D7-0F14-EAD3-1C70E9ED4016}"/>
              </a:ext>
            </a:extLst>
          </p:cNvPr>
          <p:cNvSpPr/>
          <p:nvPr/>
        </p:nvSpPr>
        <p:spPr>
          <a:xfrm>
            <a:off x="3346444" y="1669078"/>
            <a:ext cx="165113" cy="165113"/>
          </a:xfrm>
          <a:prstGeom prst="ellipse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Barlow" panose="00000500000000000000" pitchFamily="50" charset="0"/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BDBC3289-660F-6676-7B9F-764B4CEEAA78}"/>
              </a:ext>
            </a:extLst>
          </p:cNvPr>
          <p:cNvSpPr/>
          <p:nvPr/>
        </p:nvSpPr>
        <p:spPr>
          <a:xfrm>
            <a:off x="3346444" y="2252162"/>
            <a:ext cx="165113" cy="165113"/>
          </a:xfrm>
          <a:prstGeom prst="ellipse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Barlow" panose="00000500000000000000" pitchFamily="50" charset="0"/>
            </a:endParaRPr>
          </a:p>
        </p:txBody>
      </p:sp>
      <p:sp>
        <p:nvSpPr>
          <p:cNvPr id="67" name="Isosceles Triangle 66">
            <a:extLst>
              <a:ext uri="{FF2B5EF4-FFF2-40B4-BE49-F238E27FC236}">
                <a16:creationId xmlns:a16="http://schemas.microsoft.com/office/drawing/2014/main" id="{8EB7A227-BED7-2B5E-9D39-F76D5F8F7846}"/>
              </a:ext>
            </a:extLst>
          </p:cNvPr>
          <p:cNvSpPr/>
          <p:nvPr/>
        </p:nvSpPr>
        <p:spPr>
          <a:xfrm flipH="1">
            <a:off x="5460263" y="731656"/>
            <a:ext cx="374181" cy="100669"/>
          </a:xfrm>
          <a:prstGeom prst="triangle">
            <a:avLst>
              <a:gd name="adj" fmla="val 0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Barlow" panose="00000500000000000000" pitchFamily="50" charset="0"/>
            </a:endParaRPr>
          </a:p>
        </p:txBody>
      </p:sp>
      <p:sp>
        <p:nvSpPr>
          <p:cNvPr id="68" name="Isosceles Triangle 67">
            <a:extLst>
              <a:ext uri="{FF2B5EF4-FFF2-40B4-BE49-F238E27FC236}">
                <a16:creationId xmlns:a16="http://schemas.microsoft.com/office/drawing/2014/main" id="{ED03CFCD-0B38-8D36-B208-2B4CE6C33457}"/>
              </a:ext>
            </a:extLst>
          </p:cNvPr>
          <p:cNvSpPr/>
          <p:nvPr/>
        </p:nvSpPr>
        <p:spPr>
          <a:xfrm rot="16200000" flipV="1">
            <a:off x="2035617" y="1337399"/>
            <a:ext cx="131144" cy="100669"/>
          </a:xfrm>
          <a:prstGeom prst="triangle">
            <a:avLst>
              <a:gd name="adj" fmla="val 0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Barlow" panose="00000500000000000000" pitchFamily="50" charset="0"/>
            </a:endParaRPr>
          </a:p>
        </p:txBody>
      </p:sp>
      <p:sp>
        <p:nvSpPr>
          <p:cNvPr id="69" name="Isosceles Triangle 68">
            <a:extLst>
              <a:ext uri="{FF2B5EF4-FFF2-40B4-BE49-F238E27FC236}">
                <a16:creationId xmlns:a16="http://schemas.microsoft.com/office/drawing/2014/main" id="{F455F7B9-588D-3F78-0E36-19C0DEBAE4D5}"/>
              </a:ext>
            </a:extLst>
          </p:cNvPr>
          <p:cNvSpPr/>
          <p:nvPr/>
        </p:nvSpPr>
        <p:spPr>
          <a:xfrm rot="5400000" flipH="1" flipV="1">
            <a:off x="4657747" y="1342075"/>
            <a:ext cx="131142" cy="100669"/>
          </a:xfrm>
          <a:prstGeom prst="triangle">
            <a:avLst>
              <a:gd name="adj" fmla="val 0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Barlow" panose="00000500000000000000" pitchFamily="50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6D8FD3A4-CDBF-831D-36BE-8750AEAB66CB}"/>
              </a:ext>
            </a:extLst>
          </p:cNvPr>
          <p:cNvSpPr txBox="1"/>
          <p:nvPr/>
        </p:nvSpPr>
        <p:spPr>
          <a:xfrm>
            <a:off x="225995" y="4913855"/>
            <a:ext cx="2452447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00" b="1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Insert AI capabilities into programmes.</a:t>
            </a:r>
          </a:p>
          <a:p>
            <a:r>
              <a:rPr lang="en-GB" sz="8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Follow an iterative approach to prove the value of AI powered capabilities using innovation funding. 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6695EAB3-4C75-926E-7703-0526C2FC24D6}"/>
              </a:ext>
            </a:extLst>
          </p:cNvPr>
          <p:cNvSpPr txBox="1"/>
          <p:nvPr/>
        </p:nvSpPr>
        <p:spPr>
          <a:xfrm>
            <a:off x="235521" y="4174416"/>
            <a:ext cx="2068491" cy="7232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00" b="1" dirty="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Establish a Navy AI Cell</a:t>
            </a:r>
            <a:r>
              <a:rPr lang="en-GB" sz="900" dirty="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. </a:t>
            </a:r>
          </a:p>
          <a:p>
            <a:r>
              <a:rPr lang="en-GB" sz="800" dirty="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Establish a dedicated Navy AI Cell (NAIC). The NAIC is a single focal point driving implementation with visibility over all AI-related work. 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B635BA0D-5A45-D8B9-23DE-865F1E0E8F97}"/>
              </a:ext>
            </a:extLst>
          </p:cNvPr>
          <p:cNvSpPr txBox="1"/>
          <p:nvPr/>
        </p:nvSpPr>
        <p:spPr>
          <a:xfrm>
            <a:off x="245047" y="3571700"/>
            <a:ext cx="208854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00" b="1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Set objectives and key results </a:t>
            </a:r>
          </a:p>
          <a:p>
            <a:r>
              <a:rPr lang="en-GB" sz="8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Key results should be tracked monthly </a:t>
            </a:r>
          </a:p>
          <a:p>
            <a:r>
              <a:rPr lang="en-GB" sz="8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at a senior level. Objectives and key results should be reviewed quarterly.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BE446AC0-7FD5-C39F-C3DC-4D3280038653}"/>
              </a:ext>
            </a:extLst>
          </p:cNvPr>
          <p:cNvSpPr txBox="1"/>
          <p:nvPr/>
        </p:nvSpPr>
        <p:spPr>
          <a:xfrm>
            <a:off x="275002" y="3322053"/>
            <a:ext cx="13612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Management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1619AEF2-72F3-6020-930A-C821FCC9B94A}"/>
              </a:ext>
            </a:extLst>
          </p:cNvPr>
          <p:cNvSpPr txBox="1"/>
          <p:nvPr/>
        </p:nvSpPr>
        <p:spPr>
          <a:xfrm>
            <a:off x="399764" y="7775470"/>
            <a:ext cx="30462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00" b="1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Run capability sprints.</a:t>
            </a:r>
            <a:r>
              <a:rPr lang="en-GB" sz="9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 </a:t>
            </a:r>
          </a:p>
          <a:p>
            <a:r>
              <a:rPr lang="en-GB" sz="9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Run a series of month-long capability sprints, each focusing on a capability area and applying leadership attention and support to the projects.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04CB927E-F313-DA12-D422-4AEC288CB9A6}"/>
              </a:ext>
            </a:extLst>
          </p:cNvPr>
          <p:cNvSpPr txBox="1"/>
          <p:nvPr/>
        </p:nvSpPr>
        <p:spPr>
          <a:xfrm>
            <a:off x="369331" y="5521914"/>
            <a:ext cx="3046204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00" b="1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Set priority capability areas. </a:t>
            </a:r>
          </a:p>
          <a:p>
            <a:r>
              <a:rPr lang="en-GB" sz="9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6 priority capability areas have been </a:t>
            </a:r>
          </a:p>
          <a:p>
            <a:r>
              <a:rPr lang="en-GB" sz="9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identified for exploiting AI in the RN: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C84F2ADC-9EAD-1E7B-9E6A-1F8D197083C3}"/>
              </a:ext>
            </a:extLst>
          </p:cNvPr>
          <p:cNvSpPr txBox="1"/>
          <p:nvPr/>
        </p:nvSpPr>
        <p:spPr>
          <a:xfrm>
            <a:off x="3901690" y="5521914"/>
            <a:ext cx="264739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900" b="1" dirty="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Drive pathfinder projects to core.</a:t>
            </a:r>
            <a:r>
              <a:rPr lang="en-GB" sz="900" dirty="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 </a:t>
            </a:r>
          </a:p>
          <a:p>
            <a:pPr algn="r"/>
            <a:r>
              <a:rPr lang="en-GB" sz="900" dirty="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Focus leadership on pursuing a limited number of high-value, high-readiness projects end to end. </a:t>
            </a:r>
          </a:p>
          <a:p>
            <a:pPr algn="r"/>
            <a:r>
              <a:rPr lang="en-GB" sz="900" dirty="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Current pathfinders are recommended to be: 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3142A94E-27CB-EBA7-4B24-3F05272B35DE}"/>
              </a:ext>
            </a:extLst>
          </p:cNvPr>
          <p:cNvSpPr txBox="1"/>
          <p:nvPr/>
        </p:nvSpPr>
        <p:spPr>
          <a:xfrm>
            <a:off x="3415086" y="7775470"/>
            <a:ext cx="313399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900" b="1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Validate and prioritise use cases continuously. </a:t>
            </a:r>
          </a:p>
          <a:p>
            <a:pPr algn="r"/>
            <a:r>
              <a:rPr lang="en-GB" sz="9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Establish a standardised method for validating the application of AI to increase capability. Maintain a dedicated use case database and continually (re)prioritise.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521A7B35-AD52-5939-6F8D-2D1A66E6EDFC}"/>
              </a:ext>
            </a:extLst>
          </p:cNvPr>
          <p:cNvSpPr txBox="1"/>
          <p:nvPr/>
        </p:nvSpPr>
        <p:spPr>
          <a:xfrm>
            <a:off x="2873827" y="5518186"/>
            <a:ext cx="10919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Capability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B990C221-A953-495B-8EC7-D7CF22BD6408}"/>
              </a:ext>
            </a:extLst>
          </p:cNvPr>
          <p:cNvSpPr txBox="1"/>
          <p:nvPr/>
        </p:nvSpPr>
        <p:spPr>
          <a:xfrm>
            <a:off x="5577348" y="3316674"/>
            <a:ext cx="9955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Enablers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7E22BDED-A05E-E303-9037-39E524B8CD5B}"/>
              </a:ext>
            </a:extLst>
          </p:cNvPr>
          <p:cNvSpPr txBox="1"/>
          <p:nvPr/>
        </p:nvSpPr>
        <p:spPr>
          <a:xfrm>
            <a:off x="4544059" y="4520930"/>
            <a:ext cx="2073148" cy="846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900" b="1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Capture lessons and assign owners</a:t>
            </a:r>
          </a:p>
          <a:p>
            <a:pPr algn="r"/>
            <a:r>
              <a:rPr lang="en-GB" sz="8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Capture lessons from pathfinder projects and other activity regularly to inform additional activity to mature enablers allowing the continued tracking </a:t>
            </a:r>
          </a:p>
          <a:p>
            <a:pPr algn="r"/>
            <a:r>
              <a:rPr lang="en-GB" sz="8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through the NAIC and OKRs.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4D1E25DB-DFDB-24A5-B22A-95106344A3E1}"/>
              </a:ext>
            </a:extLst>
          </p:cNvPr>
          <p:cNvSpPr txBox="1"/>
          <p:nvPr/>
        </p:nvSpPr>
        <p:spPr>
          <a:xfrm>
            <a:off x="4794325" y="3571700"/>
            <a:ext cx="1807307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900" b="1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Set priority workstreams</a:t>
            </a:r>
          </a:p>
          <a:p>
            <a:pPr algn="r"/>
            <a:r>
              <a:rPr lang="en-GB" sz="8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7 workstreams identified for </a:t>
            </a:r>
          </a:p>
          <a:p>
            <a:pPr algn="r"/>
            <a:r>
              <a:rPr lang="en-GB" sz="8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maturing enablers for AI adoption: </a:t>
            </a:r>
          </a:p>
          <a:p>
            <a:pPr algn="r"/>
            <a:r>
              <a:rPr lang="en-GB" sz="8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Acquisition; Assurance; Governance; Data; Software, model management &amp; deployment; People; </a:t>
            </a:r>
          </a:p>
          <a:p>
            <a:pPr algn="r"/>
            <a:r>
              <a:rPr lang="en-GB" sz="8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Compute and other hardware.</a:t>
            </a:r>
          </a:p>
        </p:txBody>
      </p:sp>
      <p:sp>
        <p:nvSpPr>
          <p:cNvPr id="142" name="Isosceles Triangle 141">
            <a:extLst>
              <a:ext uri="{FF2B5EF4-FFF2-40B4-BE49-F238E27FC236}">
                <a16:creationId xmlns:a16="http://schemas.microsoft.com/office/drawing/2014/main" id="{E291C2C2-D864-4B59-D67E-6DE053E3BEA0}"/>
              </a:ext>
            </a:extLst>
          </p:cNvPr>
          <p:cNvSpPr/>
          <p:nvPr/>
        </p:nvSpPr>
        <p:spPr>
          <a:xfrm flipV="1">
            <a:off x="2546692" y="3504711"/>
            <a:ext cx="1762822" cy="1733250"/>
          </a:xfrm>
          <a:custGeom>
            <a:avLst/>
            <a:gdLst>
              <a:gd name="connsiteX0" fmla="*/ 0 w 1762822"/>
              <a:gd name="connsiteY0" fmla="*/ 1733250 h 1733250"/>
              <a:gd name="connsiteX1" fmla="*/ 881411 w 1762822"/>
              <a:gd name="connsiteY1" fmla="*/ 0 h 1733250"/>
              <a:gd name="connsiteX2" fmla="*/ 1762822 w 1762822"/>
              <a:gd name="connsiteY2" fmla="*/ 1733250 h 1733250"/>
              <a:gd name="connsiteX3" fmla="*/ 0 w 1762822"/>
              <a:gd name="connsiteY3" fmla="*/ 1733250 h 1733250"/>
              <a:gd name="connsiteX0" fmla="*/ 0 w 1762822"/>
              <a:gd name="connsiteY0" fmla="*/ 1733250 h 1733250"/>
              <a:gd name="connsiteX1" fmla="*/ 881411 w 1762822"/>
              <a:gd name="connsiteY1" fmla="*/ 0 h 1733250"/>
              <a:gd name="connsiteX2" fmla="*/ 1762822 w 1762822"/>
              <a:gd name="connsiteY2" fmla="*/ 1733250 h 1733250"/>
              <a:gd name="connsiteX3" fmla="*/ 0 w 1762822"/>
              <a:gd name="connsiteY3" fmla="*/ 1733250 h 1733250"/>
              <a:gd name="connsiteX0" fmla="*/ 0 w 1762822"/>
              <a:gd name="connsiteY0" fmla="*/ 1733250 h 1733250"/>
              <a:gd name="connsiteX1" fmla="*/ 881411 w 1762822"/>
              <a:gd name="connsiteY1" fmla="*/ 0 h 1733250"/>
              <a:gd name="connsiteX2" fmla="*/ 1762822 w 1762822"/>
              <a:gd name="connsiteY2" fmla="*/ 1733250 h 1733250"/>
              <a:gd name="connsiteX3" fmla="*/ 0 w 1762822"/>
              <a:gd name="connsiteY3" fmla="*/ 1733250 h 1733250"/>
              <a:gd name="connsiteX0" fmla="*/ 0 w 1762822"/>
              <a:gd name="connsiteY0" fmla="*/ 1733250 h 1733250"/>
              <a:gd name="connsiteX1" fmla="*/ 881411 w 1762822"/>
              <a:gd name="connsiteY1" fmla="*/ 0 h 1733250"/>
              <a:gd name="connsiteX2" fmla="*/ 1762822 w 1762822"/>
              <a:gd name="connsiteY2" fmla="*/ 1733250 h 1733250"/>
              <a:gd name="connsiteX3" fmla="*/ 0 w 1762822"/>
              <a:gd name="connsiteY3" fmla="*/ 1733250 h 1733250"/>
              <a:gd name="connsiteX0" fmla="*/ 0 w 1762822"/>
              <a:gd name="connsiteY0" fmla="*/ 1733250 h 1733250"/>
              <a:gd name="connsiteX1" fmla="*/ 881411 w 1762822"/>
              <a:gd name="connsiteY1" fmla="*/ 0 h 1733250"/>
              <a:gd name="connsiteX2" fmla="*/ 1762822 w 1762822"/>
              <a:gd name="connsiteY2" fmla="*/ 1733250 h 1733250"/>
              <a:gd name="connsiteX3" fmla="*/ 0 w 1762822"/>
              <a:gd name="connsiteY3" fmla="*/ 1733250 h 1733250"/>
              <a:gd name="connsiteX0" fmla="*/ 0 w 1762822"/>
              <a:gd name="connsiteY0" fmla="*/ 1733250 h 1733250"/>
              <a:gd name="connsiteX1" fmla="*/ 881411 w 1762822"/>
              <a:gd name="connsiteY1" fmla="*/ 0 h 1733250"/>
              <a:gd name="connsiteX2" fmla="*/ 1762822 w 1762822"/>
              <a:gd name="connsiteY2" fmla="*/ 1733250 h 1733250"/>
              <a:gd name="connsiteX3" fmla="*/ 0 w 1762822"/>
              <a:gd name="connsiteY3" fmla="*/ 1733250 h 1733250"/>
              <a:gd name="connsiteX0" fmla="*/ 0 w 1762822"/>
              <a:gd name="connsiteY0" fmla="*/ 1733250 h 1733250"/>
              <a:gd name="connsiteX1" fmla="*/ 881411 w 1762822"/>
              <a:gd name="connsiteY1" fmla="*/ 0 h 1733250"/>
              <a:gd name="connsiteX2" fmla="*/ 1762822 w 1762822"/>
              <a:gd name="connsiteY2" fmla="*/ 1733250 h 1733250"/>
              <a:gd name="connsiteX3" fmla="*/ 0 w 1762822"/>
              <a:gd name="connsiteY3" fmla="*/ 1733250 h 173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2822" h="1733250">
                <a:moveTo>
                  <a:pt x="0" y="1733250"/>
                </a:moveTo>
                <a:cubicBezTo>
                  <a:pt x="488818" y="1497858"/>
                  <a:pt x="886629" y="556081"/>
                  <a:pt x="881411" y="0"/>
                </a:cubicBezTo>
                <a:cubicBezTo>
                  <a:pt x="889194" y="560416"/>
                  <a:pt x="1248002" y="1419852"/>
                  <a:pt x="1762822" y="1733250"/>
                </a:cubicBezTo>
                <a:cubicBezTo>
                  <a:pt x="1248887" y="1442896"/>
                  <a:pt x="492266" y="1503567"/>
                  <a:pt x="0" y="1733250"/>
                </a:cubicBezTo>
                <a:close/>
              </a:path>
            </a:pathLst>
          </a:custGeom>
          <a:solidFill>
            <a:schemeClr val="bg1">
              <a:alpha val="52000"/>
            </a:scheme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Barlow" panose="00000500000000000000" pitchFamily="50" charset="0"/>
            </a:endParaRPr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266BCBA7-1010-F30C-C0D6-B55AD4CF3A54}"/>
              </a:ext>
            </a:extLst>
          </p:cNvPr>
          <p:cNvSpPr/>
          <p:nvPr/>
        </p:nvSpPr>
        <p:spPr>
          <a:xfrm>
            <a:off x="2214612" y="3352623"/>
            <a:ext cx="319815" cy="319815"/>
          </a:xfrm>
          <a:prstGeom prst="ellipse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Barlow" panose="00000500000000000000" pitchFamily="50" charset="0"/>
            </a:endParaRPr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586B3CE2-5ADC-06F1-6126-03C6AB75126F}"/>
              </a:ext>
            </a:extLst>
          </p:cNvPr>
          <p:cNvSpPr/>
          <p:nvPr/>
        </p:nvSpPr>
        <p:spPr>
          <a:xfrm>
            <a:off x="4319266" y="3352623"/>
            <a:ext cx="319815" cy="319815"/>
          </a:xfrm>
          <a:prstGeom prst="ellipse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Barlow" panose="00000500000000000000" pitchFamily="50" charset="0"/>
            </a:endParaRPr>
          </a:p>
        </p:txBody>
      </p:sp>
      <p:pic>
        <p:nvPicPr>
          <p:cNvPr id="153" name="Graphic 152" descr="Management with solid fill">
            <a:extLst>
              <a:ext uri="{FF2B5EF4-FFF2-40B4-BE49-F238E27FC236}">
                <a16:creationId xmlns:a16="http://schemas.microsoft.com/office/drawing/2014/main" id="{46F7A5A0-8E12-1144-1519-0F3D923924E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2261041" y="3399053"/>
            <a:ext cx="226956" cy="226954"/>
          </a:xfrm>
          <a:prstGeom prst="rect">
            <a:avLst/>
          </a:prstGeom>
        </p:spPr>
      </p:pic>
      <p:pic>
        <p:nvPicPr>
          <p:cNvPr id="154" name="Graphic 153" descr="Link with solid fill">
            <a:extLst>
              <a:ext uri="{FF2B5EF4-FFF2-40B4-BE49-F238E27FC236}">
                <a16:creationId xmlns:a16="http://schemas.microsoft.com/office/drawing/2014/main" id="{B0B46B13-97DF-B8AB-6EB8-E6FC3F31880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4365695" y="3399053"/>
            <a:ext cx="226956" cy="226954"/>
          </a:xfrm>
          <a:prstGeom prst="rect">
            <a:avLst/>
          </a:prstGeom>
        </p:spPr>
      </p:pic>
      <p:sp>
        <p:nvSpPr>
          <p:cNvPr id="160" name="TextBox 159">
            <a:extLst>
              <a:ext uri="{FF2B5EF4-FFF2-40B4-BE49-F238E27FC236}">
                <a16:creationId xmlns:a16="http://schemas.microsoft.com/office/drawing/2014/main" id="{4822FF82-6103-13FF-2F35-8AEFE7858849}"/>
              </a:ext>
            </a:extLst>
          </p:cNvPr>
          <p:cNvSpPr txBox="1"/>
          <p:nvPr/>
        </p:nvSpPr>
        <p:spPr>
          <a:xfrm>
            <a:off x="5188232" y="6150995"/>
            <a:ext cx="111061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9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AI for acoustics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4F439535-7E53-5D4B-27AD-FBC9C251F602}"/>
              </a:ext>
            </a:extLst>
          </p:cNvPr>
          <p:cNvSpPr txBox="1"/>
          <p:nvPr/>
        </p:nvSpPr>
        <p:spPr>
          <a:xfrm>
            <a:off x="4944155" y="6365998"/>
            <a:ext cx="13546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9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Project CETUS for underwater autonomy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2E76E04A-2DE6-FEF1-DC2D-E884E28514A2}"/>
              </a:ext>
            </a:extLst>
          </p:cNvPr>
          <p:cNvSpPr txBox="1"/>
          <p:nvPr/>
        </p:nvSpPr>
        <p:spPr>
          <a:xfrm>
            <a:off x="4708931" y="7303207"/>
            <a:ext cx="1589919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9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Predictive recruitment tool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E2165C5E-C289-6DF8-8146-6A21FE1E5F80}"/>
              </a:ext>
            </a:extLst>
          </p:cNvPr>
          <p:cNvSpPr txBox="1"/>
          <p:nvPr/>
        </p:nvSpPr>
        <p:spPr>
          <a:xfrm>
            <a:off x="4504161" y="6953631"/>
            <a:ext cx="17946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9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Increasing platform availability through predictive maintenance</a:t>
            </a:r>
          </a:p>
        </p:txBody>
      </p:sp>
      <p:pic>
        <p:nvPicPr>
          <p:cNvPr id="166" name="Graphic 165" descr="Handshake with solid fill">
            <a:extLst>
              <a:ext uri="{FF2B5EF4-FFF2-40B4-BE49-F238E27FC236}">
                <a16:creationId xmlns:a16="http://schemas.microsoft.com/office/drawing/2014/main" id="{DBCAAAF3-EE06-2F3F-D04E-82A9F687544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298850" y="7336262"/>
            <a:ext cx="162000" cy="162000"/>
          </a:xfrm>
          <a:prstGeom prst="rect">
            <a:avLst/>
          </a:prstGeom>
        </p:spPr>
      </p:pic>
      <p:pic>
        <p:nvPicPr>
          <p:cNvPr id="168" name="Graphic 167" descr="Merger with solid fill">
            <a:extLst>
              <a:ext uri="{FF2B5EF4-FFF2-40B4-BE49-F238E27FC236}">
                <a16:creationId xmlns:a16="http://schemas.microsoft.com/office/drawing/2014/main" id="{83DAB9F6-8A67-1123-DE7B-64934190F578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298850" y="7053955"/>
            <a:ext cx="162000" cy="162000"/>
          </a:xfrm>
          <a:prstGeom prst="rect">
            <a:avLst/>
          </a:prstGeom>
        </p:spPr>
      </p:pic>
      <p:pic>
        <p:nvPicPr>
          <p:cNvPr id="170" name="Graphic 169" descr="List with solid fill">
            <a:extLst>
              <a:ext uri="{FF2B5EF4-FFF2-40B4-BE49-F238E27FC236}">
                <a16:creationId xmlns:a16="http://schemas.microsoft.com/office/drawing/2014/main" id="{2DFEF297-6B5E-2029-C802-5ACA8AA6410E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298850" y="6473856"/>
            <a:ext cx="162000" cy="162000"/>
          </a:xfrm>
          <a:prstGeom prst="rect">
            <a:avLst/>
          </a:prstGeom>
        </p:spPr>
      </p:pic>
      <p:pic>
        <p:nvPicPr>
          <p:cNvPr id="172" name="Graphic 171" descr="Sound Medium with solid fill">
            <a:extLst>
              <a:ext uri="{FF2B5EF4-FFF2-40B4-BE49-F238E27FC236}">
                <a16:creationId xmlns:a16="http://schemas.microsoft.com/office/drawing/2014/main" id="{41A2FFA4-A3F2-CFAB-11C2-AA1B38DA744D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298850" y="6185900"/>
            <a:ext cx="162000" cy="162000"/>
          </a:xfrm>
          <a:prstGeom prst="rect">
            <a:avLst/>
          </a:prstGeom>
        </p:spPr>
      </p:pic>
      <p:sp>
        <p:nvSpPr>
          <p:cNvPr id="174" name="TextBox 173">
            <a:extLst>
              <a:ext uri="{FF2B5EF4-FFF2-40B4-BE49-F238E27FC236}">
                <a16:creationId xmlns:a16="http://schemas.microsoft.com/office/drawing/2014/main" id="{86F35B24-29FB-11CA-E8AF-9B5B3B859964}"/>
              </a:ext>
            </a:extLst>
          </p:cNvPr>
          <p:cNvSpPr txBox="1"/>
          <p:nvPr/>
        </p:nvSpPr>
        <p:spPr>
          <a:xfrm>
            <a:off x="621687" y="6088488"/>
            <a:ext cx="188678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Tactical Fire Chains 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B9A10AC6-5ED7-906A-DDC3-3121B0498924}"/>
              </a:ext>
            </a:extLst>
          </p:cNvPr>
          <p:cNvSpPr txBox="1"/>
          <p:nvPr/>
        </p:nvSpPr>
        <p:spPr>
          <a:xfrm>
            <a:off x="621687" y="6525636"/>
            <a:ext cx="188678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Autonomous Systems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BD79ACE1-3F08-DFD6-8080-CB6CE669E1CE}"/>
              </a:ext>
            </a:extLst>
          </p:cNvPr>
          <p:cNvSpPr txBox="1"/>
          <p:nvPr/>
        </p:nvSpPr>
        <p:spPr>
          <a:xfrm>
            <a:off x="621687" y="6307062"/>
            <a:ext cx="188678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Dynamic Situational Awareness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717D20B9-838A-E967-F771-BA6606856056}"/>
              </a:ext>
            </a:extLst>
          </p:cNvPr>
          <p:cNvSpPr txBox="1"/>
          <p:nvPr/>
        </p:nvSpPr>
        <p:spPr>
          <a:xfrm>
            <a:off x="621687" y="6744210"/>
            <a:ext cx="188678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Optimised Mission Planning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650C436C-5733-B915-A6C1-70AA95AC7FF0}"/>
              </a:ext>
            </a:extLst>
          </p:cNvPr>
          <p:cNvSpPr txBox="1"/>
          <p:nvPr/>
        </p:nvSpPr>
        <p:spPr>
          <a:xfrm>
            <a:off x="621687" y="7181358"/>
            <a:ext cx="16393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People, Finance and Commercial processes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B9A2C591-036A-B3D3-10A1-652B2AB41A5A}"/>
              </a:ext>
            </a:extLst>
          </p:cNvPr>
          <p:cNvSpPr txBox="1"/>
          <p:nvPr/>
        </p:nvSpPr>
        <p:spPr>
          <a:xfrm>
            <a:off x="621687" y="6962784"/>
            <a:ext cx="188678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Smart Logistics </a:t>
            </a:r>
          </a:p>
        </p:txBody>
      </p:sp>
      <p:pic>
        <p:nvPicPr>
          <p:cNvPr id="183" name="Graphic 182" descr="Gantt Chart with solid fill">
            <a:extLst>
              <a:ext uri="{FF2B5EF4-FFF2-40B4-BE49-F238E27FC236}">
                <a16:creationId xmlns:a16="http://schemas.microsoft.com/office/drawing/2014/main" id="{E8390CE2-022E-9BA7-467B-D1CD5E7707C3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443265" y="6781269"/>
            <a:ext cx="160144" cy="160144"/>
          </a:xfrm>
          <a:prstGeom prst="rect">
            <a:avLst/>
          </a:prstGeom>
        </p:spPr>
      </p:pic>
      <p:pic>
        <p:nvPicPr>
          <p:cNvPr id="189" name="Graphic 188" descr="Cycle with people with solid fill">
            <a:extLst>
              <a:ext uri="{FF2B5EF4-FFF2-40B4-BE49-F238E27FC236}">
                <a16:creationId xmlns:a16="http://schemas.microsoft.com/office/drawing/2014/main" id="{A28D54F9-D974-FDF9-96A6-751D770AA788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443265" y="7215535"/>
            <a:ext cx="160144" cy="160144"/>
          </a:xfrm>
          <a:prstGeom prst="rect">
            <a:avLst/>
          </a:prstGeom>
        </p:spPr>
      </p:pic>
      <p:pic>
        <p:nvPicPr>
          <p:cNvPr id="191" name="Graphic 190" descr="Connected with solid fill">
            <a:extLst>
              <a:ext uri="{FF2B5EF4-FFF2-40B4-BE49-F238E27FC236}">
                <a16:creationId xmlns:a16="http://schemas.microsoft.com/office/drawing/2014/main" id="{A58F88BE-2255-96D8-4DD8-55D4A42AA389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443265" y="6998402"/>
            <a:ext cx="160144" cy="160144"/>
          </a:xfrm>
          <a:prstGeom prst="rect">
            <a:avLst/>
          </a:prstGeom>
        </p:spPr>
      </p:pic>
      <p:pic>
        <p:nvPicPr>
          <p:cNvPr id="193" name="Graphic 192" descr="Quadcopter with solid fill">
            <a:extLst>
              <a:ext uri="{FF2B5EF4-FFF2-40B4-BE49-F238E27FC236}">
                <a16:creationId xmlns:a16="http://schemas.microsoft.com/office/drawing/2014/main" id="{702D5B73-23CC-8229-F10B-D57FC93E7449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443265" y="6564136"/>
            <a:ext cx="160144" cy="160144"/>
          </a:xfrm>
          <a:prstGeom prst="rect">
            <a:avLst/>
          </a:prstGeom>
        </p:spPr>
      </p:pic>
      <p:pic>
        <p:nvPicPr>
          <p:cNvPr id="195" name="Graphic 194" descr="Treasure Map outline">
            <a:extLst>
              <a:ext uri="{FF2B5EF4-FFF2-40B4-BE49-F238E27FC236}">
                <a16:creationId xmlns:a16="http://schemas.microsoft.com/office/drawing/2014/main" id="{63FA853E-E415-0EE0-C50A-2130F3A0EBC0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443265" y="6347003"/>
            <a:ext cx="160144" cy="160144"/>
          </a:xfrm>
          <a:prstGeom prst="rect">
            <a:avLst/>
          </a:prstGeom>
        </p:spPr>
      </p:pic>
      <p:pic>
        <p:nvPicPr>
          <p:cNvPr id="197" name="Graphic 196" descr="Target with solid fill">
            <a:extLst>
              <a:ext uri="{FF2B5EF4-FFF2-40B4-BE49-F238E27FC236}">
                <a16:creationId xmlns:a16="http://schemas.microsoft.com/office/drawing/2014/main" id="{12E1D21B-C869-3905-F4CC-22C5B9806BB4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443265" y="6129870"/>
            <a:ext cx="160144" cy="160144"/>
          </a:xfrm>
          <a:prstGeom prst="rect">
            <a:avLst/>
          </a:prstGeom>
        </p:spPr>
      </p:pic>
      <p:sp>
        <p:nvSpPr>
          <p:cNvPr id="199" name="TextBox 198">
            <a:extLst>
              <a:ext uri="{FF2B5EF4-FFF2-40B4-BE49-F238E27FC236}">
                <a16:creationId xmlns:a16="http://schemas.microsoft.com/office/drawing/2014/main" id="{4C917F02-4CAF-1729-D741-2CDA02CC39BC}"/>
              </a:ext>
            </a:extLst>
          </p:cNvPr>
          <p:cNvSpPr txBox="1"/>
          <p:nvPr/>
        </p:nvSpPr>
        <p:spPr>
          <a:xfrm>
            <a:off x="2330783" y="2782686"/>
            <a:ext cx="2196435" cy="1525812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GB" b="1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Recommendations</a:t>
            </a:r>
          </a:p>
        </p:txBody>
      </p:sp>
      <p:pic>
        <p:nvPicPr>
          <p:cNvPr id="201" name="Graphic 200" descr="Presentation with checklist with solid fill">
            <a:extLst>
              <a:ext uri="{FF2B5EF4-FFF2-40B4-BE49-F238E27FC236}">
                <a16:creationId xmlns:a16="http://schemas.microsoft.com/office/drawing/2014/main" id="{CE15E9C9-E4DF-E07B-BCCF-767E30CD39DC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0"/>
              </a:ext>
            </a:extLst>
          </a:blip>
          <a:srcRect/>
          <a:stretch/>
        </p:blipFill>
        <p:spPr>
          <a:xfrm>
            <a:off x="72179" y="3615729"/>
            <a:ext cx="257632" cy="257632"/>
          </a:xfrm>
          <a:prstGeom prst="rect">
            <a:avLst/>
          </a:prstGeom>
        </p:spPr>
      </p:pic>
      <p:pic>
        <p:nvPicPr>
          <p:cNvPr id="202" name="Graphic 201" descr="Users with solid fill">
            <a:extLst>
              <a:ext uri="{FF2B5EF4-FFF2-40B4-BE49-F238E27FC236}">
                <a16:creationId xmlns:a16="http://schemas.microsoft.com/office/drawing/2014/main" id="{CA7A2907-10F7-ACCA-28DD-14F005E43088}"/>
              </a:ext>
            </a:extLst>
          </p:cNvPr>
          <p:cNvPicPr>
            <a:picLocks noChangeAspect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2"/>
              </a:ext>
            </a:extLst>
          </a:blip>
          <a:srcRect/>
          <a:stretch/>
        </p:blipFill>
        <p:spPr>
          <a:xfrm>
            <a:off x="62654" y="4201142"/>
            <a:ext cx="257632" cy="257632"/>
          </a:xfrm>
          <a:prstGeom prst="rect">
            <a:avLst/>
          </a:prstGeom>
        </p:spPr>
      </p:pic>
      <p:pic>
        <p:nvPicPr>
          <p:cNvPr id="203" name="Graphic 202" descr="Badge Follow with solid fill">
            <a:extLst>
              <a:ext uri="{FF2B5EF4-FFF2-40B4-BE49-F238E27FC236}">
                <a16:creationId xmlns:a16="http://schemas.microsoft.com/office/drawing/2014/main" id="{0CC824DB-FA09-FD70-F5E2-A65A19A720EC}"/>
              </a:ext>
            </a:extLst>
          </p:cNvPr>
          <p:cNvPicPr>
            <a:picLocks noChangeAspect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4"/>
              </a:ext>
            </a:extLst>
          </a:blip>
          <a:srcRect/>
          <a:stretch/>
        </p:blipFill>
        <p:spPr>
          <a:xfrm>
            <a:off x="72178" y="4959914"/>
            <a:ext cx="224687" cy="224687"/>
          </a:xfrm>
          <a:prstGeom prst="rect">
            <a:avLst/>
          </a:prstGeom>
        </p:spPr>
      </p:pic>
      <p:pic>
        <p:nvPicPr>
          <p:cNvPr id="204" name="Graphic 203" descr="Priorities with solid fill">
            <a:extLst>
              <a:ext uri="{FF2B5EF4-FFF2-40B4-BE49-F238E27FC236}">
                <a16:creationId xmlns:a16="http://schemas.microsoft.com/office/drawing/2014/main" id="{7F375BC8-5E77-2153-31C0-71913239F492}"/>
              </a:ext>
            </a:extLst>
          </p:cNvPr>
          <p:cNvPicPr>
            <a:picLocks noChangeAspect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6"/>
              </a:ext>
            </a:extLst>
          </a:blip>
          <a:srcRect/>
          <a:stretch/>
        </p:blipFill>
        <p:spPr>
          <a:xfrm>
            <a:off x="6522187" y="3628205"/>
            <a:ext cx="257632" cy="257632"/>
          </a:xfrm>
          <a:prstGeom prst="rect">
            <a:avLst/>
          </a:prstGeom>
        </p:spPr>
      </p:pic>
      <p:pic>
        <p:nvPicPr>
          <p:cNvPr id="205" name="Graphic 204" descr="Magnifying glass with solid fill">
            <a:extLst>
              <a:ext uri="{FF2B5EF4-FFF2-40B4-BE49-F238E27FC236}">
                <a16:creationId xmlns:a16="http://schemas.microsoft.com/office/drawing/2014/main" id="{11C6CCD1-7F57-4E39-C801-D81959DEEB5A}"/>
              </a:ext>
            </a:extLst>
          </p:cNvPr>
          <p:cNvPicPr>
            <a:picLocks noChangeAspect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8"/>
              </a:ext>
            </a:extLst>
          </a:blip>
          <a:srcRect/>
          <a:stretch/>
        </p:blipFill>
        <p:spPr>
          <a:xfrm>
            <a:off x="6522187" y="4592786"/>
            <a:ext cx="257632" cy="257632"/>
          </a:xfrm>
          <a:prstGeom prst="rect">
            <a:avLst/>
          </a:prstGeom>
        </p:spPr>
      </p:pic>
      <p:pic>
        <p:nvPicPr>
          <p:cNvPr id="206" name="Graphic 205" descr="Run with solid fill">
            <a:extLst>
              <a:ext uri="{FF2B5EF4-FFF2-40B4-BE49-F238E27FC236}">
                <a16:creationId xmlns:a16="http://schemas.microsoft.com/office/drawing/2014/main" id="{F590EAE2-0A3D-3107-789B-FD31F5EB4EFC}"/>
              </a:ext>
            </a:extLst>
          </p:cNvPr>
          <p:cNvPicPr>
            <a:picLocks noChangeAspect="1"/>
          </p:cNvPicPr>
          <p:nvPr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0"/>
              </a:ext>
            </a:extLst>
          </a:blip>
          <a:srcRect/>
          <a:stretch/>
        </p:blipFill>
        <p:spPr>
          <a:xfrm>
            <a:off x="112523" y="7835294"/>
            <a:ext cx="257632" cy="257632"/>
          </a:xfrm>
          <a:prstGeom prst="rect">
            <a:avLst/>
          </a:prstGeom>
        </p:spPr>
      </p:pic>
      <p:pic>
        <p:nvPicPr>
          <p:cNvPr id="207" name="Graphic 206" descr="Key with solid fill">
            <a:extLst>
              <a:ext uri="{FF2B5EF4-FFF2-40B4-BE49-F238E27FC236}">
                <a16:creationId xmlns:a16="http://schemas.microsoft.com/office/drawing/2014/main" id="{2BF3A98B-6090-CE7E-411E-8E82E9DB42D4}"/>
              </a:ext>
            </a:extLst>
          </p:cNvPr>
          <p:cNvPicPr>
            <a:picLocks noChangeAspect="1"/>
          </p:cNvPicPr>
          <p:nvPr/>
        </p:nvPicPr>
        <p:blipFill>
          <a:blip r:embed="rId4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2"/>
              </a:ext>
            </a:extLst>
          </a:blip>
          <a:srcRect/>
          <a:stretch/>
        </p:blipFill>
        <p:spPr>
          <a:xfrm>
            <a:off x="112523" y="5574207"/>
            <a:ext cx="257632" cy="257632"/>
          </a:xfrm>
          <a:prstGeom prst="rect">
            <a:avLst/>
          </a:prstGeom>
        </p:spPr>
      </p:pic>
      <p:pic>
        <p:nvPicPr>
          <p:cNvPr id="210" name="Graphic 209" descr="Clipboard Checked with solid fill">
            <a:extLst>
              <a:ext uri="{FF2B5EF4-FFF2-40B4-BE49-F238E27FC236}">
                <a16:creationId xmlns:a16="http://schemas.microsoft.com/office/drawing/2014/main" id="{F7BCC86F-BC84-843E-DCB0-4A106A7DECF9}"/>
              </a:ext>
            </a:extLst>
          </p:cNvPr>
          <p:cNvPicPr>
            <a:picLocks noChangeAspect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4"/>
              </a:ext>
            </a:extLst>
          </a:blip>
          <a:srcRect/>
          <a:stretch/>
        </p:blipFill>
        <p:spPr>
          <a:xfrm>
            <a:off x="6495181" y="7841003"/>
            <a:ext cx="257632" cy="257632"/>
          </a:xfrm>
          <a:prstGeom prst="rect">
            <a:avLst/>
          </a:prstGeom>
        </p:spPr>
      </p:pic>
      <p:pic>
        <p:nvPicPr>
          <p:cNvPr id="211" name="Graphic 210" descr="Map with pin with solid fill">
            <a:extLst>
              <a:ext uri="{FF2B5EF4-FFF2-40B4-BE49-F238E27FC236}">
                <a16:creationId xmlns:a16="http://schemas.microsoft.com/office/drawing/2014/main" id="{B846392B-DCAB-D347-25CE-5EEF84138215}"/>
              </a:ext>
            </a:extLst>
          </p:cNvPr>
          <p:cNvPicPr>
            <a:picLocks noChangeAspect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6"/>
              </a:ext>
            </a:extLst>
          </a:blip>
          <a:srcRect/>
          <a:stretch/>
        </p:blipFill>
        <p:spPr>
          <a:xfrm>
            <a:off x="6495181" y="5569168"/>
            <a:ext cx="257632" cy="257632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6E6E7F2-0D82-093D-2E6F-5D2ABE5F0D4D}"/>
              </a:ext>
            </a:extLst>
          </p:cNvPr>
          <p:cNvPicPr>
            <a:picLocks noChangeAspect="1"/>
          </p:cNvPicPr>
          <p:nvPr/>
        </p:nvPicPr>
        <p:blipFill>
          <a:blip r:embed="rId47">
            <a:alphaModFix/>
          </a:blip>
          <a:srcRect l="18605" t="27512" r="26074" b="14357"/>
          <a:stretch>
            <a:fillRect/>
          </a:stretch>
        </p:blipFill>
        <p:spPr>
          <a:xfrm>
            <a:off x="2578634" y="3505161"/>
            <a:ext cx="1762822" cy="1733250"/>
          </a:xfrm>
          <a:custGeom>
            <a:avLst/>
            <a:gdLst>
              <a:gd name="connsiteX0" fmla="*/ 0 w 1762822"/>
              <a:gd name="connsiteY0" fmla="*/ 0 h 1733250"/>
              <a:gd name="connsiteX1" fmla="*/ 1762822 w 1762822"/>
              <a:gd name="connsiteY1" fmla="*/ 0 h 1733250"/>
              <a:gd name="connsiteX2" fmla="*/ 881411 w 1762822"/>
              <a:gd name="connsiteY2" fmla="*/ 1733250 h 1733250"/>
              <a:gd name="connsiteX3" fmla="*/ 0 w 1762822"/>
              <a:gd name="connsiteY3" fmla="*/ 0 h 173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2822" h="1733250">
                <a:moveTo>
                  <a:pt x="0" y="0"/>
                </a:moveTo>
                <a:cubicBezTo>
                  <a:pt x="492266" y="229683"/>
                  <a:pt x="1248887" y="290354"/>
                  <a:pt x="1762822" y="0"/>
                </a:cubicBezTo>
                <a:cubicBezTo>
                  <a:pt x="1248002" y="313398"/>
                  <a:pt x="889194" y="1172834"/>
                  <a:pt x="881411" y="1733250"/>
                </a:cubicBezTo>
                <a:cubicBezTo>
                  <a:pt x="886629" y="1177169"/>
                  <a:pt x="488818" y="235392"/>
                  <a:pt x="0" y="0"/>
                </a:cubicBezTo>
                <a:close/>
              </a:path>
            </a:pathLst>
          </a:custGeom>
        </p:spPr>
      </p:pic>
      <p:sp>
        <p:nvSpPr>
          <p:cNvPr id="28" name="Oval 27">
            <a:extLst>
              <a:ext uri="{FF2B5EF4-FFF2-40B4-BE49-F238E27FC236}">
                <a16:creationId xmlns:a16="http://schemas.microsoft.com/office/drawing/2014/main" id="{186A7AD0-A819-B7F9-5E00-63E592B344A6}"/>
              </a:ext>
            </a:extLst>
          </p:cNvPr>
          <p:cNvSpPr/>
          <p:nvPr/>
        </p:nvSpPr>
        <p:spPr>
          <a:xfrm>
            <a:off x="2758213" y="6359698"/>
            <a:ext cx="1341574" cy="1341574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  <a:latin typeface="Barlow" panose="00000500000000000000" pitchFamily="50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E52E64C-14BF-F81A-C4C3-3B067426A680}"/>
              </a:ext>
            </a:extLst>
          </p:cNvPr>
          <p:cNvSpPr txBox="1"/>
          <p:nvPr/>
        </p:nvSpPr>
        <p:spPr>
          <a:xfrm>
            <a:off x="3096624" y="6541153"/>
            <a:ext cx="91779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800">
                <a:solidFill>
                  <a:schemeClr val="tx1">
                    <a:lumMod val="75000"/>
                    <a:lumOff val="25000"/>
                  </a:schemeClr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Priority Areas for exploiting AI</a:t>
            </a:r>
            <a:endParaRPr lang="en-GB" sz="1400">
              <a:solidFill>
                <a:schemeClr val="tx1">
                  <a:lumMod val="75000"/>
                  <a:lumOff val="25000"/>
                </a:schemeClr>
              </a:solidFill>
              <a:latin typeface="Barlow" panose="00000500000000000000" pitchFamily="50" charset="0"/>
              <a:cs typeface="Lao UI" panose="020B0502040204020203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3E70CBA-F3A6-F884-5817-34DBAEFB4C8D}"/>
              </a:ext>
            </a:extLst>
          </p:cNvPr>
          <p:cNvSpPr txBox="1"/>
          <p:nvPr/>
        </p:nvSpPr>
        <p:spPr>
          <a:xfrm>
            <a:off x="2878559" y="6448006"/>
            <a:ext cx="3779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b="1">
                <a:solidFill>
                  <a:schemeClr val="tx1">
                    <a:lumMod val="65000"/>
                    <a:lumOff val="35000"/>
                  </a:schemeClr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6</a:t>
            </a:r>
            <a:endParaRPr lang="en-GB" sz="2800">
              <a:solidFill>
                <a:schemeClr val="tx1">
                  <a:lumMod val="65000"/>
                  <a:lumOff val="35000"/>
                </a:schemeClr>
              </a:solidFill>
              <a:latin typeface="Barlow" panose="00000500000000000000" pitchFamily="50" charset="0"/>
              <a:cs typeface="Lao UI" panose="020B0502040204020203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603A265-C8F9-5D22-9B50-FDA71A9D0AF9}"/>
              </a:ext>
            </a:extLst>
          </p:cNvPr>
          <p:cNvSpPr txBox="1"/>
          <p:nvPr/>
        </p:nvSpPr>
        <p:spPr>
          <a:xfrm>
            <a:off x="3018652" y="6887956"/>
            <a:ext cx="107373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800">
                <a:solidFill>
                  <a:schemeClr val="tx1">
                    <a:lumMod val="75000"/>
                    <a:lumOff val="25000"/>
                  </a:schemeClr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Workstreams for maturing enablers</a:t>
            </a:r>
            <a:endParaRPr lang="en-GB" sz="1400">
              <a:solidFill>
                <a:schemeClr val="tx1">
                  <a:lumMod val="75000"/>
                  <a:lumOff val="25000"/>
                </a:schemeClr>
              </a:solidFill>
              <a:latin typeface="Barlow" panose="00000500000000000000" pitchFamily="50" charset="0"/>
              <a:cs typeface="Lao UI" panose="020B0502040204020203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EE35DC1-961A-5A22-9BAE-6E13BE3BB7BE}"/>
              </a:ext>
            </a:extLst>
          </p:cNvPr>
          <p:cNvSpPr txBox="1"/>
          <p:nvPr/>
        </p:nvSpPr>
        <p:spPr>
          <a:xfrm>
            <a:off x="2746418" y="6794809"/>
            <a:ext cx="3779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b="1">
                <a:solidFill>
                  <a:schemeClr val="tx1">
                    <a:lumMod val="65000"/>
                    <a:lumOff val="35000"/>
                  </a:schemeClr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7</a:t>
            </a:r>
            <a:endParaRPr lang="en-GB" sz="2800">
              <a:solidFill>
                <a:schemeClr val="tx1">
                  <a:lumMod val="65000"/>
                  <a:lumOff val="35000"/>
                </a:schemeClr>
              </a:solidFill>
              <a:latin typeface="Barlow" panose="00000500000000000000" pitchFamily="50" charset="0"/>
              <a:cs typeface="Lao UI" panose="020B0502040204020203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7A2F6A1-1D4C-5938-0AB9-05CE6F5CC8A5}"/>
              </a:ext>
            </a:extLst>
          </p:cNvPr>
          <p:cNvSpPr txBox="1"/>
          <p:nvPr/>
        </p:nvSpPr>
        <p:spPr>
          <a:xfrm>
            <a:off x="3096624" y="7192425"/>
            <a:ext cx="91779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800">
                <a:solidFill>
                  <a:schemeClr val="tx1">
                    <a:lumMod val="75000"/>
                    <a:lumOff val="25000"/>
                  </a:schemeClr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Pathfinder projects</a:t>
            </a:r>
            <a:endParaRPr lang="en-GB" sz="1400">
              <a:solidFill>
                <a:schemeClr val="tx1">
                  <a:lumMod val="75000"/>
                  <a:lumOff val="25000"/>
                </a:schemeClr>
              </a:solidFill>
              <a:latin typeface="Barlow" panose="00000500000000000000" pitchFamily="50" charset="0"/>
              <a:cs typeface="Lao UI" panose="020B0502040204020203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E47BABD-2610-2192-5229-B39BE635AA19}"/>
              </a:ext>
            </a:extLst>
          </p:cNvPr>
          <p:cNvSpPr txBox="1"/>
          <p:nvPr/>
        </p:nvSpPr>
        <p:spPr>
          <a:xfrm>
            <a:off x="2878559" y="7099278"/>
            <a:ext cx="3779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b="1">
                <a:solidFill>
                  <a:schemeClr val="tx1">
                    <a:lumMod val="65000"/>
                    <a:lumOff val="35000"/>
                  </a:schemeClr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5</a:t>
            </a:r>
            <a:endParaRPr lang="en-GB" sz="2800">
              <a:solidFill>
                <a:schemeClr val="tx1">
                  <a:lumMod val="65000"/>
                  <a:lumOff val="35000"/>
                </a:schemeClr>
              </a:solidFill>
              <a:latin typeface="Barlow" panose="00000500000000000000" pitchFamily="50" charset="0"/>
              <a:cs typeface="Lao UI" panose="020B0502040204020203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242E138-F8D1-0FBD-7FA1-0885330AD787}"/>
              </a:ext>
            </a:extLst>
          </p:cNvPr>
          <p:cNvSpPr txBox="1"/>
          <p:nvPr/>
        </p:nvSpPr>
        <p:spPr>
          <a:xfrm>
            <a:off x="2394101" y="8409918"/>
            <a:ext cx="2069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b="1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Direction of Travel</a:t>
            </a: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9073A89A-72B7-E9D1-0518-013110780710}"/>
              </a:ext>
            </a:extLst>
          </p:cNvPr>
          <p:cNvSpPr/>
          <p:nvPr/>
        </p:nvSpPr>
        <p:spPr>
          <a:xfrm>
            <a:off x="3269093" y="5244159"/>
            <a:ext cx="319815" cy="319815"/>
          </a:xfrm>
          <a:prstGeom prst="ellipse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Barlow" panose="00000500000000000000" pitchFamily="50" charset="0"/>
            </a:endParaRPr>
          </a:p>
        </p:txBody>
      </p:sp>
      <p:pic>
        <p:nvPicPr>
          <p:cNvPr id="152" name="Graphic 151" descr="High voltage with solid fill">
            <a:extLst>
              <a:ext uri="{FF2B5EF4-FFF2-40B4-BE49-F238E27FC236}">
                <a16:creationId xmlns:a16="http://schemas.microsoft.com/office/drawing/2014/main" id="{C9F3DD81-DBAD-9C20-1291-60F48F662401}"/>
              </a:ext>
            </a:extLst>
          </p:cNvPr>
          <p:cNvPicPr>
            <a:picLocks noChangeAspect="1"/>
          </p:cNvPicPr>
          <p:nvPr/>
        </p:nvPicPr>
        <p:blipFill>
          <a:blip r:embed="rId4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9"/>
              </a:ext>
            </a:extLst>
          </a:blip>
          <a:srcRect/>
          <a:stretch/>
        </p:blipFill>
        <p:spPr>
          <a:xfrm>
            <a:off x="3315522" y="5290589"/>
            <a:ext cx="226956" cy="226954"/>
          </a:xfrm>
          <a:prstGeom prst="rect">
            <a:avLst/>
          </a:prstGeom>
        </p:spPr>
      </p:pic>
      <p:sp>
        <p:nvSpPr>
          <p:cNvPr id="78" name="Isosceles Triangle 77">
            <a:extLst>
              <a:ext uri="{FF2B5EF4-FFF2-40B4-BE49-F238E27FC236}">
                <a16:creationId xmlns:a16="http://schemas.microsoft.com/office/drawing/2014/main" id="{9D4A4254-BD7C-5F2D-2BA9-4A3263C33143}"/>
              </a:ext>
            </a:extLst>
          </p:cNvPr>
          <p:cNvSpPr/>
          <p:nvPr/>
        </p:nvSpPr>
        <p:spPr>
          <a:xfrm>
            <a:off x="1023095" y="731656"/>
            <a:ext cx="374181" cy="100669"/>
          </a:xfrm>
          <a:prstGeom prst="triangle">
            <a:avLst>
              <a:gd name="adj" fmla="val 0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Barlow" panose="00000500000000000000" pitchFamily="50" charset="0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7BEEA481-2366-3B02-2DB8-C65CFD115562}"/>
              </a:ext>
            </a:extLst>
          </p:cNvPr>
          <p:cNvSpPr/>
          <p:nvPr/>
        </p:nvSpPr>
        <p:spPr>
          <a:xfrm rot="17979434" flipV="1">
            <a:off x="3311097" y="4318136"/>
            <a:ext cx="1851905" cy="610500"/>
          </a:xfrm>
          <a:custGeom>
            <a:avLst/>
            <a:gdLst>
              <a:gd name="connsiteX0" fmla="*/ 1851905 w 1851905"/>
              <a:gd name="connsiteY0" fmla="*/ 610500 h 610500"/>
              <a:gd name="connsiteX1" fmla="*/ 1480209 w 1851905"/>
              <a:gd name="connsiteY1" fmla="*/ 281218 h 610500"/>
              <a:gd name="connsiteX2" fmla="*/ 1324324 w 1851905"/>
              <a:gd name="connsiteY2" fmla="*/ 65001 h 610500"/>
              <a:gd name="connsiteX3" fmla="*/ 1313257 w 1851905"/>
              <a:gd name="connsiteY3" fmla="*/ 60758 h 610500"/>
              <a:gd name="connsiteX4" fmla="*/ 602783 w 1851905"/>
              <a:gd name="connsiteY4" fmla="*/ 44311 h 610500"/>
              <a:gd name="connsiteX5" fmla="*/ 539462 w 1851905"/>
              <a:gd name="connsiteY5" fmla="*/ 64978 h 610500"/>
              <a:gd name="connsiteX6" fmla="*/ 520090 w 1851905"/>
              <a:gd name="connsiteY6" fmla="*/ 97390 h 610500"/>
              <a:gd name="connsiteX7" fmla="*/ 0 w 1851905"/>
              <a:gd name="connsiteY7" fmla="*/ 610500 h 610500"/>
              <a:gd name="connsiteX8" fmla="*/ 1851905 w 1851905"/>
              <a:gd name="connsiteY8" fmla="*/ 610500 h 61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51905" h="610500">
                <a:moveTo>
                  <a:pt x="1851905" y="610500"/>
                </a:moveTo>
                <a:cubicBezTo>
                  <a:pt x="1716696" y="530929"/>
                  <a:pt x="1591731" y="416698"/>
                  <a:pt x="1480209" y="281218"/>
                </a:cubicBezTo>
                <a:lnTo>
                  <a:pt x="1324324" y="65001"/>
                </a:lnTo>
                <a:lnTo>
                  <a:pt x="1313257" y="60758"/>
                </a:lnTo>
                <a:cubicBezTo>
                  <a:pt x="1078810" y="-15837"/>
                  <a:pt x="831807" y="-18527"/>
                  <a:pt x="602783" y="44311"/>
                </a:cubicBezTo>
                <a:lnTo>
                  <a:pt x="539462" y="64978"/>
                </a:lnTo>
                <a:lnTo>
                  <a:pt x="520090" y="97390"/>
                </a:lnTo>
                <a:cubicBezTo>
                  <a:pt x="371695" y="330318"/>
                  <a:pt x="192570" y="520852"/>
                  <a:pt x="0" y="610500"/>
                </a:cubicBezTo>
                <a:cubicBezTo>
                  <a:pt x="517142" y="377235"/>
                  <a:pt x="1311998" y="315618"/>
                  <a:pt x="1851905" y="610500"/>
                </a:cubicBezTo>
                <a:close/>
              </a:path>
            </a:pathLst>
          </a:custGeom>
          <a:solidFill>
            <a:schemeClr val="bg1">
              <a:alpha val="52000"/>
            </a:scheme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>
              <a:latin typeface="Barlow" panose="00000500000000000000" pitchFamily="50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8A76EE65-3A83-4456-C3E1-C937D14FE768}"/>
              </a:ext>
            </a:extLst>
          </p:cNvPr>
          <p:cNvSpPr/>
          <p:nvPr/>
        </p:nvSpPr>
        <p:spPr>
          <a:xfrm rot="3733767" flipV="1">
            <a:off x="1683564" y="4295529"/>
            <a:ext cx="1851905" cy="610500"/>
          </a:xfrm>
          <a:custGeom>
            <a:avLst/>
            <a:gdLst>
              <a:gd name="connsiteX0" fmla="*/ 1851905 w 1851905"/>
              <a:gd name="connsiteY0" fmla="*/ 610500 h 610500"/>
              <a:gd name="connsiteX1" fmla="*/ 1480209 w 1851905"/>
              <a:gd name="connsiteY1" fmla="*/ 281218 h 610500"/>
              <a:gd name="connsiteX2" fmla="*/ 1324324 w 1851905"/>
              <a:gd name="connsiteY2" fmla="*/ 65001 h 610500"/>
              <a:gd name="connsiteX3" fmla="*/ 1313257 w 1851905"/>
              <a:gd name="connsiteY3" fmla="*/ 60758 h 610500"/>
              <a:gd name="connsiteX4" fmla="*/ 602783 w 1851905"/>
              <a:gd name="connsiteY4" fmla="*/ 44311 h 610500"/>
              <a:gd name="connsiteX5" fmla="*/ 539462 w 1851905"/>
              <a:gd name="connsiteY5" fmla="*/ 64978 h 610500"/>
              <a:gd name="connsiteX6" fmla="*/ 520090 w 1851905"/>
              <a:gd name="connsiteY6" fmla="*/ 97390 h 610500"/>
              <a:gd name="connsiteX7" fmla="*/ 0 w 1851905"/>
              <a:gd name="connsiteY7" fmla="*/ 610500 h 610500"/>
              <a:gd name="connsiteX8" fmla="*/ 1851905 w 1851905"/>
              <a:gd name="connsiteY8" fmla="*/ 610500 h 61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51905" h="610500">
                <a:moveTo>
                  <a:pt x="1851905" y="610500"/>
                </a:moveTo>
                <a:cubicBezTo>
                  <a:pt x="1716696" y="530929"/>
                  <a:pt x="1591731" y="416698"/>
                  <a:pt x="1480209" y="281218"/>
                </a:cubicBezTo>
                <a:lnTo>
                  <a:pt x="1324324" y="65001"/>
                </a:lnTo>
                <a:lnTo>
                  <a:pt x="1313257" y="60758"/>
                </a:lnTo>
                <a:cubicBezTo>
                  <a:pt x="1078810" y="-15837"/>
                  <a:pt x="831807" y="-18527"/>
                  <a:pt x="602783" y="44311"/>
                </a:cubicBezTo>
                <a:lnTo>
                  <a:pt x="539462" y="64978"/>
                </a:lnTo>
                <a:lnTo>
                  <a:pt x="520090" y="97390"/>
                </a:lnTo>
                <a:cubicBezTo>
                  <a:pt x="371695" y="330318"/>
                  <a:pt x="192570" y="520852"/>
                  <a:pt x="0" y="610500"/>
                </a:cubicBezTo>
                <a:cubicBezTo>
                  <a:pt x="517142" y="377235"/>
                  <a:pt x="1311998" y="315618"/>
                  <a:pt x="1851905" y="610500"/>
                </a:cubicBezTo>
                <a:close/>
              </a:path>
            </a:pathLst>
          </a:custGeom>
          <a:solidFill>
            <a:schemeClr val="bg1">
              <a:alpha val="52000"/>
            </a:scheme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>
              <a:latin typeface="Barlow" panose="00000500000000000000" pitchFamily="50" charset="0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C32C02F6-C8F2-FA65-2A71-6E82433858A0}"/>
              </a:ext>
            </a:extLst>
          </p:cNvPr>
          <p:cNvSpPr/>
          <p:nvPr/>
        </p:nvSpPr>
        <p:spPr>
          <a:xfrm rot="10800000" flipV="1">
            <a:off x="2503868" y="2945067"/>
            <a:ext cx="1851905" cy="471074"/>
          </a:xfrm>
          <a:custGeom>
            <a:avLst/>
            <a:gdLst>
              <a:gd name="connsiteX0" fmla="*/ 1851905 w 1851905"/>
              <a:gd name="connsiteY0" fmla="*/ 610500 h 610500"/>
              <a:gd name="connsiteX1" fmla="*/ 1480209 w 1851905"/>
              <a:gd name="connsiteY1" fmla="*/ 281218 h 610500"/>
              <a:gd name="connsiteX2" fmla="*/ 1324324 w 1851905"/>
              <a:gd name="connsiteY2" fmla="*/ 65001 h 610500"/>
              <a:gd name="connsiteX3" fmla="*/ 1313257 w 1851905"/>
              <a:gd name="connsiteY3" fmla="*/ 60758 h 610500"/>
              <a:gd name="connsiteX4" fmla="*/ 602783 w 1851905"/>
              <a:gd name="connsiteY4" fmla="*/ 44311 h 610500"/>
              <a:gd name="connsiteX5" fmla="*/ 539462 w 1851905"/>
              <a:gd name="connsiteY5" fmla="*/ 64978 h 610500"/>
              <a:gd name="connsiteX6" fmla="*/ 520090 w 1851905"/>
              <a:gd name="connsiteY6" fmla="*/ 97390 h 610500"/>
              <a:gd name="connsiteX7" fmla="*/ 0 w 1851905"/>
              <a:gd name="connsiteY7" fmla="*/ 610500 h 610500"/>
              <a:gd name="connsiteX8" fmla="*/ 1851905 w 1851905"/>
              <a:gd name="connsiteY8" fmla="*/ 610500 h 61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51905" h="610500">
                <a:moveTo>
                  <a:pt x="1851905" y="610500"/>
                </a:moveTo>
                <a:cubicBezTo>
                  <a:pt x="1716696" y="530929"/>
                  <a:pt x="1591731" y="416698"/>
                  <a:pt x="1480209" y="281218"/>
                </a:cubicBezTo>
                <a:lnTo>
                  <a:pt x="1324324" y="65001"/>
                </a:lnTo>
                <a:lnTo>
                  <a:pt x="1313257" y="60758"/>
                </a:lnTo>
                <a:cubicBezTo>
                  <a:pt x="1078810" y="-15837"/>
                  <a:pt x="831807" y="-18527"/>
                  <a:pt x="602783" y="44311"/>
                </a:cubicBezTo>
                <a:lnTo>
                  <a:pt x="539462" y="64978"/>
                </a:lnTo>
                <a:lnTo>
                  <a:pt x="520090" y="97390"/>
                </a:lnTo>
                <a:cubicBezTo>
                  <a:pt x="371695" y="330318"/>
                  <a:pt x="192570" y="520852"/>
                  <a:pt x="0" y="610500"/>
                </a:cubicBezTo>
                <a:cubicBezTo>
                  <a:pt x="517142" y="377235"/>
                  <a:pt x="1311998" y="315618"/>
                  <a:pt x="1851905" y="610500"/>
                </a:cubicBezTo>
                <a:close/>
              </a:path>
            </a:pathLst>
          </a:custGeom>
          <a:solidFill>
            <a:schemeClr val="bg1">
              <a:alpha val="52000"/>
            </a:scheme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>
              <a:latin typeface="Barlow" panose="00000500000000000000" pitchFamily="50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FDFF2E0-09A9-DA33-514E-FD55D6C6F18D}"/>
              </a:ext>
            </a:extLst>
          </p:cNvPr>
          <p:cNvSpPr/>
          <p:nvPr/>
        </p:nvSpPr>
        <p:spPr>
          <a:xfrm>
            <a:off x="2952749" y="2964579"/>
            <a:ext cx="117561" cy="117561"/>
          </a:xfrm>
          <a:prstGeom prst="ellipse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Barlow" panose="00000500000000000000" pitchFamily="50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46E6F27-92D0-501B-5F2E-78BF76D4A8AB}"/>
              </a:ext>
            </a:extLst>
          </p:cNvPr>
          <p:cNvSpPr/>
          <p:nvPr/>
        </p:nvSpPr>
        <p:spPr>
          <a:xfrm>
            <a:off x="3728911" y="2964579"/>
            <a:ext cx="117561" cy="117561"/>
          </a:xfrm>
          <a:prstGeom prst="ellipse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Barlow" panose="00000500000000000000" pitchFamily="50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E58559C-8964-34DB-EABB-C79F4DB6C10C}"/>
              </a:ext>
            </a:extLst>
          </p:cNvPr>
          <p:cNvSpPr/>
          <p:nvPr/>
        </p:nvSpPr>
        <p:spPr>
          <a:xfrm rot="7104485">
            <a:off x="4564017" y="4327692"/>
            <a:ext cx="117561" cy="117561"/>
          </a:xfrm>
          <a:prstGeom prst="ellipse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Barlow" panose="00000500000000000000" pitchFamily="50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983BA07-E7D8-EB49-4FAE-4AB01917B2CA}"/>
              </a:ext>
            </a:extLst>
          </p:cNvPr>
          <p:cNvSpPr/>
          <p:nvPr/>
        </p:nvSpPr>
        <p:spPr>
          <a:xfrm rot="7104485">
            <a:off x="4194759" y="5010390"/>
            <a:ext cx="117561" cy="117561"/>
          </a:xfrm>
          <a:prstGeom prst="ellipse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Barlow" panose="00000500000000000000" pitchFamily="50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0E48528-14FD-15AE-BEBF-65392BB80721}"/>
              </a:ext>
            </a:extLst>
          </p:cNvPr>
          <p:cNvSpPr/>
          <p:nvPr/>
        </p:nvSpPr>
        <p:spPr>
          <a:xfrm rot="14661380">
            <a:off x="2512229" y="4989088"/>
            <a:ext cx="117561" cy="117561"/>
          </a:xfrm>
          <a:prstGeom prst="ellipse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Barlow" panose="00000500000000000000" pitchFamily="50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46157E1-1B06-6A1A-F18A-0F5904828FF3}"/>
              </a:ext>
            </a:extLst>
          </p:cNvPr>
          <p:cNvSpPr/>
          <p:nvPr/>
        </p:nvSpPr>
        <p:spPr>
          <a:xfrm rot="14661380">
            <a:off x="2176327" y="4289376"/>
            <a:ext cx="117561" cy="117561"/>
          </a:xfrm>
          <a:prstGeom prst="ellipse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Barlow" panose="00000500000000000000" pitchFamily="50" charset="0"/>
            </a:endParaRPr>
          </a:p>
        </p:txBody>
      </p:sp>
      <p:pic>
        <p:nvPicPr>
          <p:cNvPr id="13" name="Picture 2" descr="Image result for ROYAL NAVY LOGO">
            <a:extLst>
              <a:ext uri="{FF2B5EF4-FFF2-40B4-BE49-F238E27FC236}">
                <a16:creationId xmlns:a16="http://schemas.microsoft.com/office/drawing/2014/main" id="{57302AE6-1014-4052-5F25-D409633C09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5455" y="48765"/>
            <a:ext cx="522929" cy="632280"/>
          </a:xfrm>
          <a:prstGeom prst="rect">
            <a:avLst/>
          </a:prstGeom>
          <a:solidFill>
            <a:srgbClr val="000000">
              <a:shade val="95000"/>
            </a:srgbClr>
          </a:solidFill>
          <a:ln w="12700" cap="sq">
            <a:solidFill>
              <a:schemeClr val="bg1"/>
            </a:solidFill>
            <a:miter lim="800000"/>
          </a:ln>
          <a:effectLst/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160A949-3C0B-F7C0-73EC-3FD558012037}"/>
              </a:ext>
            </a:extLst>
          </p:cNvPr>
          <p:cNvSpPr txBox="1"/>
          <p:nvPr/>
        </p:nvSpPr>
        <p:spPr>
          <a:xfrm>
            <a:off x="4449862" y="6725695"/>
            <a:ext cx="1811835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90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Counter-Uncrewed Air Systems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E9B67B2-81D1-5FCF-D8B1-3524E65DE4B9}"/>
              </a:ext>
            </a:extLst>
          </p:cNvPr>
          <p:cNvPicPr>
            <a:picLocks noChangeAspect="1"/>
          </p:cNvPicPr>
          <p:nvPr/>
        </p:nvPicPr>
        <p:blipFill>
          <a:blip r:embed="rId51"/>
          <a:stretch>
            <a:fillRect/>
          </a:stretch>
        </p:blipFill>
        <p:spPr>
          <a:xfrm>
            <a:off x="6283404" y="6781593"/>
            <a:ext cx="214922" cy="96589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6A67CA7-DA53-F97A-1C3B-E750533D75D9}"/>
              </a:ext>
            </a:extLst>
          </p:cNvPr>
          <p:cNvPicPr>
            <a:picLocks noChangeAspect="1"/>
          </p:cNvPicPr>
          <p:nvPr/>
        </p:nvPicPr>
        <p:blipFill rotWithShape="1">
          <a:blip r:embed="rId52">
            <a:lum bright="70000" contrast="-70000"/>
            <a:alphaModFix amt="10000"/>
          </a:blip>
          <a:srcRect r="1800" b="5470"/>
          <a:stretch/>
        </p:blipFill>
        <p:spPr>
          <a:xfrm>
            <a:off x="-57263" y="5943"/>
            <a:ext cx="6911743" cy="99001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4EA7E80-B765-F4A8-73AE-3DB17EAD66C5}"/>
              </a:ext>
            </a:extLst>
          </p:cNvPr>
          <p:cNvSpPr txBox="1"/>
          <p:nvPr/>
        </p:nvSpPr>
        <p:spPr>
          <a:xfrm>
            <a:off x="3938906" y="7543647"/>
            <a:ext cx="236725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900" dirty="0">
                <a:solidFill>
                  <a:schemeClr val="bg1"/>
                </a:solidFill>
                <a:latin typeface="Barlow" panose="00000500000000000000" pitchFamily="50" charset="0"/>
                <a:cs typeface="Lao UI" panose="020B0502040204020203" pitchFamily="34" charset="0"/>
              </a:rPr>
              <a:t>Uncrewed Surface Vessel collision avoidance </a:t>
            </a:r>
          </a:p>
        </p:txBody>
      </p:sp>
      <p:pic>
        <p:nvPicPr>
          <p:cNvPr id="29" name="Graphic 28" descr="Compass outline">
            <a:extLst>
              <a:ext uri="{FF2B5EF4-FFF2-40B4-BE49-F238E27FC236}">
                <a16:creationId xmlns:a16="http://schemas.microsoft.com/office/drawing/2014/main" id="{3E61B189-7AD5-7375-7E2F-F8BD7C5BD6A2}"/>
              </a:ext>
            </a:extLst>
          </p:cNvPr>
          <p:cNvPicPr>
            <a:picLocks noChangeAspect="1"/>
          </p:cNvPicPr>
          <p:nvPr/>
        </p:nvPicPr>
        <p:blipFill>
          <a:blip r:embed="rId5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4"/>
              </a:ext>
            </a:extLst>
          </a:blip>
          <a:stretch>
            <a:fillRect/>
          </a:stretch>
        </p:blipFill>
        <p:spPr>
          <a:xfrm>
            <a:off x="6302722" y="7568988"/>
            <a:ext cx="182096" cy="182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052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8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6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50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6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50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6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tmFilter="0, 0; .2, .5; .8, .5; 1, 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500" autoRev="1" fill="hold"/>
                                        <p:tgtEl>
                                          <p:spTgt spid="8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6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50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6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6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 tmFilter="0, 0; .2, .5; .8, .5; 1, 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500" autoRev="1" fill="hold"/>
                                        <p:tgtEl>
                                          <p:spTgt spid="8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6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50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6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50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  <p:bldP spid="87" grpId="0" animBg="1"/>
      <p:bldP spid="88" grpId="0" animBg="1"/>
      <p:bldP spid="10" grpId="0" animBg="1"/>
      <p:bldP spid="11" grpId="0" animBg="1"/>
      <p:bldP spid="12" grpId="0" animBg="1"/>
      <p:bldP spid="14" grpId="0" animBg="1"/>
      <p:bldP spid="17" grpId="0" animBg="1"/>
      <p:bldP spid="1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5CD6A7F2AB0F469940AC7E9500C056" ma:contentTypeVersion="14" ma:contentTypeDescription="Create a new document." ma:contentTypeScope="" ma:versionID="992e449de6ecde5fcb36db232a722d18">
  <xsd:schema xmlns:xsd="http://www.w3.org/2001/XMLSchema" xmlns:xs="http://www.w3.org/2001/XMLSchema" xmlns:p="http://schemas.microsoft.com/office/2006/metadata/properties" xmlns:ns3="00deafde-daba-4867-a277-cddc87a247da" xmlns:ns4="d8295c01-6b0f-4c7d-a294-c3a1aa47585a" targetNamespace="http://schemas.microsoft.com/office/2006/metadata/properties" ma:root="true" ma:fieldsID="f6219376bbf85cc51aeacdc5bc0fc08b" ns3:_="" ns4:_="">
    <xsd:import namespace="00deafde-daba-4867-a277-cddc87a247da"/>
    <xsd:import namespace="d8295c01-6b0f-4c7d-a294-c3a1aa47585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deafde-daba-4867-a277-cddc87a247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295c01-6b0f-4c7d-a294-c3a1aa47585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0deafde-daba-4867-a277-cddc87a247da" xsi:nil="true"/>
  </documentManagement>
</p:properties>
</file>

<file path=customXml/itemProps1.xml><?xml version="1.0" encoding="utf-8"?>
<ds:datastoreItem xmlns:ds="http://schemas.openxmlformats.org/officeDocument/2006/customXml" ds:itemID="{294D3F9A-E7E9-447D-94EE-D4EA9686187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FFB301-A91D-48FA-A01B-EF4665FC5FE8}">
  <ds:schemaRefs>
    <ds:schemaRef ds:uri="00deafde-daba-4867-a277-cddc87a247da"/>
    <ds:schemaRef ds:uri="d8295c01-6b0f-4c7d-a294-c3a1aa47585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4B9E5E8-07C8-4C37-AB30-20A6C9217D93}">
  <ds:schemaRefs>
    <ds:schemaRef ds:uri="d8295c01-6b0f-4c7d-a294-c3a1aa47585a"/>
    <ds:schemaRef ds:uri="http://schemas.microsoft.com/office/2006/documentManagement/types"/>
    <ds:schemaRef ds:uri="00deafde-daba-4867-a277-cddc87a247da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489</Words>
  <Application>Microsoft Office PowerPoint</Application>
  <PresentationFormat>A4 Paper (210x297 mm)</PresentationFormat>
  <Paragraphs>67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Barlow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Naylor, Thomas B2 (NAVY DNS-ICG Asst Hd)</dc:creator>
  <cp:lastModifiedBy>Williams, Natalie C2 (NAVY FD-COMRCL-Mgr4 Define)</cp:lastModifiedBy>
  <cp:revision>3</cp:revision>
  <dcterms:created xsi:type="dcterms:W3CDTF">2023-05-31T08:59:15Z</dcterms:created>
  <dcterms:modified xsi:type="dcterms:W3CDTF">2023-09-14T14:22:54Z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8a60473-494b-4586-a1bb-b0e663054676_Enabled">
    <vt:lpwstr>true</vt:lpwstr>
  </property>
  <property fmtid="{D5CDD505-2E9C-101B-9397-08002B2CF9AE}" pid="3" name="MSIP_Label_d8a60473-494b-4586-a1bb-b0e663054676_SetDate">
    <vt:lpwstr>2023-05-31T09:30:34Z</vt:lpwstr>
  </property>
  <property fmtid="{D5CDD505-2E9C-101B-9397-08002B2CF9AE}" pid="4" name="MSIP_Label_d8a60473-494b-4586-a1bb-b0e663054676_Method">
    <vt:lpwstr>Privileged</vt:lpwstr>
  </property>
  <property fmtid="{D5CDD505-2E9C-101B-9397-08002B2CF9AE}" pid="5" name="MSIP_Label_d8a60473-494b-4586-a1bb-b0e663054676_Name">
    <vt:lpwstr>MOD-1-O-‘UNMARKED’</vt:lpwstr>
  </property>
  <property fmtid="{D5CDD505-2E9C-101B-9397-08002B2CF9AE}" pid="6" name="MSIP_Label_d8a60473-494b-4586-a1bb-b0e663054676_SiteId">
    <vt:lpwstr>be7760ed-5953-484b-ae95-d0a16dfa09e5</vt:lpwstr>
  </property>
  <property fmtid="{D5CDD505-2E9C-101B-9397-08002B2CF9AE}" pid="7" name="MSIP_Label_d8a60473-494b-4586-a1bb-b0e663054676_ActionId">
    <vt:lpwstr>df2d07d7-c2c7-4a8e-bcdd-a732aa36946f</vt:lpwstr>
  </property>
  <property fmtid="{D5CDD505-2E9C-101B-9397-08002B2CF9AE}" pid="8" name="MSIP_Label_d8a60473-494b-4586-a1bb-b0e663054676_ContentBits">
    <vt:lpwstr>0</vt:lpwstr>
  </property>
  <property fmtid="{D5CDD505-2E9C-101B-9397-08002B2CF9AE}" pid="9" name="ContentTypeId">
    <vt:lpwstr>0x010100F55CD6A7F2AB0F469940AC7E9500C056</vt:lpwstr>
  </property>
</Properties>
</file>