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6" r:id="rId4"/>
    <p:sldId id="260" r:id="rId5"/>
    <p:sldId id="258" r:id="rId6"/>
    <p:sldId id="257" r:id="rId7"/>
    <p:sldId id="259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2F472-BBCD-44AE-803A-25B0B49FBB75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C84CD-2EF0-4950-9135-198554D0C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54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Ethnicity- higher than England and London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3C84CD-2EF0-4950-9135-198554D0CCE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843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Child</a:t>
            </a:r>
            <a:r>
              <a:rPr lang="en-GB" baseline="0" dirty="0" smtClean="0"/>
              <a:t> poverty lower than London but family homelessness – rate is higher than England and London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3C84CD-2EF0-4950-9135-198554D0CCE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301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Variation</a:t>
            </a:r>
            <a:r>
              <a:rPr lang="en-GB" baseline="0" dirty="0" smtClean="0"/>
              <a:t> by locality – pockets of deprivation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3C84CD-2EF0-4950-9135-198554D0CCE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88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Health</a:t>
            </a:r>
            <a:r>
              <a:rPr lang="en-GB" baseline="0" dirty="0" smtClean="0"/>
              <a:t> inequalities amongst vulnerable groups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3C84CD-2EF0-4950-9135-198554D0CCE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6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08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1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34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27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9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9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21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40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682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0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53D91-6D85-4002-AF8F-48AEE297C61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5394B-4B76-407E-B6CB-ECAECE046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46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Ealing </a:t>
            </a:r>
            <a:r>
              <a:rPr lang="en-GB" b="1" dirty="0" smtClean="0">
                <a:solidFill>
                  <a:schemeClr val="accent3"/>
                </a:solidFill>
              </a:rPr>
              <a:t>0-19 Healthy Child Programme </a:t>
            </a:r>
            <a:br>
              <a:rPr lang="en-GB" b="1" dirty="0" smtClean="0">
                <a:solidFill>
                  <a:schemeClr val="accent3"/>
                </a:solidFill>
              </a:rPr>
            </a:br>
            <a:r>
              <a:rPr lang="en-GB" b="1" dirty="0">
                <a:solidFill>
                  <a:schemeClr val="accent3"/>
                </a:solidFill>
              </a:rPr>
              <a:t/>
            </a:r>
            <a:br>
              <a:rPr lang="en-GB" b="1" dirty="0">
                <a:solidFill>
                  <a:schemeClr val="accent3"/>
                </a:solidFill>
              </a:rPr>
            </a:br>
            <a:r>
              <a:rPr lang="en-GB" b="1" dirty="0" smtClean="0">
                <a:solidFill>
                  <a:schemeClr val="accent3"/>
                </a:solidFill>
              </a:rPr>
              <a:t>Marketing Event</a:t>
            </a:r>
            <a:endParaRPr lang="en-GB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92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3"/>
                </a:solidFill>
              </a:rPr>
              <a:t>Health issues </a:t>
            </a:r>
            <a:r>
              <a:rPr lang="en-GB" sz="4000" b="1" dirty="0" smtClean="0">
                <a:solidFill>
                  <a:schemeClr val="accent3"/>
                </a:solidFill>
              </a:rPr>
              <a:t>amongst young people</a:t>
            </a:r>
            <a:endParaRPr lang="en-GB" sz="4000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Sexual health</a:t>
            </a:r>
            <a:r>
              <a:rPr lang="en-GB" dirty="0" smtClean="0"/>
              <a:t>: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Lower</a:t>
            </a:r>
            <a:r>
              <a:rPr lang="en-GB" dirty="0"/>
              <a:t> than </a:t>
            </a:r>
            <a:r>
              <a:rPr lang="en-GB" dirty="0" smtClean="0"/>
              <a:t>London (and England) averages </a:t>
            </a:r>
            <a:r>
              <a:rPr lang="en-GB" dirty="0"/>
              <a:t>for </a:t>
            </a:r>
            <a:r>
              <a:rPr lang="en-GB" dirty="0" smtClean="0"/>
              <a:t>under </a:t>
            </a:r>
            <a:r>
              <a:rPr lang="en-GB" dirty="0"/>
              <a:t>18 </a:t>
            </a:r>
            <a:r>
              <a:rPr lang="en-GB" b="1" dirty="0" smtClean="0"/>
              <a:t>conceptions</a:t>
            </a:r>
          </a:p>
          <a:p>
            <a:pPr marL="457200" lvl="1" indent="0">
              <a:buNone/>
            </a:pPr>
            <a:endParaRPr lang="en-GB" sz="1300" dirty="0" smtClean="0"/>
          </a:p>
          <a:p>
            <a:r>
              <a:rPr lang="en-GB" b="1" dirty="0" smtClean="0"/>
              <a:t>Mental health</a:t>
            </a:r>
            <a:r>
              <a:rPr lang="en-GB" dirty="0" smtClean="0"/>
              <a:t>: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Similar</a:t>
            </a:r>
            <a:r>
              <a:rPr lang="en-GB" dirty="0"/>
              <a:t> for </a:t>
            </a:r>
            <a:r>
              <a:rPr lang="en-GB" b="1" dirty="0"/>
              <a:t>hospital admissions </a:t>
            </a:r>
            <a:r>
              <a:rPr lang="en-GB" dirty="0"/>
              <a:t>resulting </a:t>
            </a:r>
            <a:r>
              <a:rPr lang="en-GB" dirty="0" smtClean="0"/>
              <a:t>for</a:t>
            </a:r>
            <a:r>
              <a:rPr lang="en-GB" b="1" dirty="0" smtClean="0"/>
              <a:t> </a:t>
            </a:r>
            <a:r>
              <a:rPr lang="en-GB" b="1" dirty="0"/>
              <a:t>self-harm </a:t>
            </a:r>
            <a:r>
              <a:rPr lang="en-GB" dirty="0"/>
              <a:t>(10-24 years</a:t>
            </a:r>
            <a:r>
              <a:rPr lang="en-GB" dirty="0" smtClean="0"/>
              <a:t>), although </a:t>
            </a:r>
            <a:r>
              <a:rPr lang="en-GB" dirty="0">
                <a:solidFill>
                  <a:srgbClr val="00B050"/>
                </a:solidFill>
              </a:rPr>
              <a:t>lower</a:t>
            </a:r>
            <a:r>
              <a:rPr lang="en-GB" dirty="0" smtClean="0"/>
              <a:t> than England</a:t>
            </a:r>
          </a:p>
          <a:p>
            <a:pPr marL="457200" lvl="1" indent="0">
              <a:buNone/>
            </a:pPr>
            <a:endParaRPr lang="en-GB" sz="1300" dirty="0"/>
          </a:p>
          <a:p>
            <a:r>
              <a:rPr lang="en-GB" b="1" dirty="0" smtClean="0"/>
              <a:t>Risk-taking behaviours:</a:t>
            </a:r>
            <a:endParaRPr lang="en-GB" dirty="0" smtClean="0"/>
          </a:p>
          <a:p>
            <a:pPr lvl="1"/>
            <a:r>
              <a:rPr lang="en-GB" dirty="0">
                <a:solidFill>
                  <a:srgbClr val="FFC000"/>
                </a:solidFill>
              </a:rPr>
              <a:t>Similar</a:t>
            </a:r>
            <a:r>
              <a:rPr lang="en-GB" dirty="0"/>
              <a:t> for </a:t>
            </a:r>
            <a:r>
              <a:rPr lang="en-GB" b="1" dirty="0"/>
              <a:t>hospital admissions </a:t>
            </a:r>
            <a:r>
              <a:rPr lang="en-GB" dirty="0" smtClean="0"/>
              <a:t>due to alcohol and substance misuse (10-24 </a:t>
            </a:r>
            <a:r>
              <a:rPr lang="en-GB" dirty="0"/>
              <a:t>years</a:t>
            </a:r>
            <a:r>
              <a:rPr lang="en-GB" dirty="0" smtClean="0"/>
              <a:t>) compared to London, </a:t>
            </a:r>
            <a:r>
              <a:rPr lang="en-GB" dirty="0"/>
              <a:t>although </a:t>
            </a:r>
            <a:r>
              <a:rPr lang="en-GB" dirty="0">
                <a:solidFill>
                  <a:srgbClr val="00B050"/>
                </a:solidFill>
              </a:rPr>
              <a:t>lower</a:t>
            </a:r>
            <a:r>
              <a:rPr lang="en-GB" dirty="0"/>
              <a:t> than England</a:t>
            </a:r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425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>
                <a:solidFill>
                  <a:schemeClr val="accent3"/>
                </a:solidFill>
              </a:rPr>
              <a:t>Health issues and inequalities experienced by vulnerable groups</a:t>
            </a:r>
            <a:endParaRPr lang="en-GB" sz="4000" b="1" dirty="0">
              <a:solidFill>
                <a:schemeClr val="accent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5832648" cy="3800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346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Questions?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Further information- JSNA</a:t>
            </a:r>
            <a:br>
              <a:rPr lang="en-GB" dirty="0" smtClean="0"/>
            </a:b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717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3"/>
                </a:solidFill>
              </a:rPr>
              <a:t>Demographics and social determinants of health</a:t>
            </a:r>
            <a:endParaRPr lang="en-GB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most </a:t>
            </a:r>
            <a:r>
              <a:rPr lang="en-GB" b="1" dirty="0" smtClean="0"/>
              <a:t>populous</a:t>
            </a:r>
            <a:r>
              <a:rPr lang="en-GB" dirty="0" smtClean="0"/>
              <a:t> borough</a:t>
            </a:r>
          </a:p>
          <a:p>
            <a:pPr marL="0" indent="0">
              <a:buNone/>
            </a:pPr>
            <a:endParaRPr lang="en-GB" sz="1200" dirty="0" smtClean="0"/>
          </a:p>
          <a:p>
            <a:r>
              <a:rPr lang="en-GB" b="1" dirty="0" smtClean="0"/>
              <a:t>Higher proportion of under 19s </a:t>
            </a:r>
            <a:r>
              <a:rPr lang="en-GB" dirty="0" smtClean="0"/>
              <a:t>compared to England and London</a:t>
            </a:r>
          </a:p>
          <a:p>
            <a:pPr lvl="1"/>
            <a:r>
              <a:rPr lang="en-GB" dirty="0"/>
              <a:t>0-4 years		26,500</a:t>
            </a:r>
          </a:p>
          <a:p>
            <a:pPr lvl="1"/>
            <a:r>
              <a:rPr lang="en-GB" dirty="0"/>
              <a:t>5-19 years 		</a:t>
            </a:r>
            <a:r>
              <a:rPr lang="en-GB" dirty="0" smtClean="0"/>
              <a:t>61,200</a:t>
            </a:r>
          </a:p>
          <a:p>
            <a:pPr marL="457200" lvl="1" indent="0">
              <a:buNone/>
            </a:pPr>
            <a:endParaRPr lang="en-GB" sz="1200" dirty="0" smtClean="0"/>
          </a:p>
          <a:p>
            <a:r>
              <a:rPr lang="en-GB" b="1" dirty="0" smtClean="0"/>
              <a:t>Ethnically diverse:</a:t>
            </a:r>
          </a:p>
          <a:p>
            <a:pPr lvl="1"/>
            <a:r>
              <a:rPr lang="en-GB" dirty="0" smtClean="0"/>
              <a:t>83.6% pupils in maintained schools from minority ethnic groups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2694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Demographics and social determinants of 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Deprivation:</a:t>
            </a:r>
          </a:p>
          <a:p>
            <a:pPr lvl="1"/>
            <a:r>
              <a:rPr lang="en-GB" dirty="0" smtClean="0"/>
              <a:t>19.2</a:t>
            </a:r>
            <a:r>
              <a:rPr lang="en-GB" dirty="0"/>
              <a:t>% children under 16 in child poverty (2013</a:t>
            </a:r>
            <a:r>
              <a:rPr lang="en-GB" dirty="0" smtClean="0"/>
              <a:t>)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b="1" dirty="0" smtClean="0"/>
              <a:t>Family homelessness:</a:t>
            </a:r>
          </a:p>
          <a:p>
            <a:pPr lvl="1"/>
            <a:r>
              <a:rPr lang="en-GB" dirty="0"/>
              <a:t>589 families in Ealing in </a:t>
            </a:r>
            <a:r>
              <a:rPr lang="en-GB" dirty="0" smtClean="0"/>
              <a:t>2015/16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463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864096"/>
          </a:xfrm>
        </p:spPr>
        <p:txBody>
          <a:bodyPr>
            <a:noAutofit/>
          </a:bodyPr>
          <a:lstStyle/>
          <a:p>
            <a:r>
              <a:rPr lang="en-GB" sz="2800" dirty="0"/>
              <a:t>Percentage of pupils </a:t>
            </a:r>
            <a:r>
              <a:rPr lang="en-GB" sz="2800" b="1" dirty="0" smtClean="0"/>
              <a:t>entitled </a:t>
            </a:r>
            <a:r>
              <a:rPr lang="en-GB" sz="2800" b="1" dirty="0"/>
              <a:t>to free school meals</a:t>
            </a:r>
            <a:endParaRPr lang="en-GB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14592"/>
            <a:ext cx="7902504" cy="5382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97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3"/>
                </a:solidFill>
              </a:rPr>
              <a:t>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4 Nurseries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 smtClean="0"/>
              <a:t>68</a:t>
            </a:r>
            <a:r>
              <a:rPr lang="en-GB" dirty="0" smtClean="0"/>
              <a:t>  primary </a:t>
            </a:r>
            <a:r>
              <a:rPr lang="en-GB" dirty="0"/>
              <a:t>schools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 </a:t>
            </a:r>
            <a:r>
              <a:rPr lang="en-GB" b="1" dirty="0" smtClean="0"/>
              <a:t>14</a:t>
            </a:r>
            <a:r>
              <a:rPr lang="en-GB" dirty="0" smtClean="0"/>
              <a:t> secondary schools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6 special needs schools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2 pupil referral units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22 independent schools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93337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Location of </a:t>
            </a:r>
            <a:r>
              <a:rPr lang="en-GB" sz="2800" b="1" dirty="0"/>
              <a:t>primary schools </a:t>
            </a:r>
            <a:r>
              <a:rPr lang="en-GB" sz="2800" dirty="0"/>
              <a:t>by ward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23" y="1196752"/>
            <a:ext cx="7886475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77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1143000"/>
          </a:xfrm>
        </p:spPr>
        <p:txBody>
          <a:bodyPr>
            <a:normAutofit/>
          </a:bodyPr>
          <a:lstStyle/>
          <a:p>
            <a:r>
              <a:rPr lang="en-GB" sz="2800" dirty="0"/>
              <a:t>Location of </a:t>
            </a:r>
            <a:r>
              <a:rPr lang="en-GB" sz="2800" b="1" dirty="0"/>
              <a:t>secondary schools </a:t>
            </a:r>
            <a:r>
              <a:rPr lang="en-GB" sz="2800" dirty="0"/>
              <a:t>by ward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12" y="1196752"/>
            <a:ext cx="7879205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2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chemeClr val="accent3"/>
                </a:solidFill>
              </a:rPr>
              <a:t>Health issues across 0-19</a:t>
            </a:r>
            <a:endParaRPr lang="en-GB" sz="4000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 smtClean="0"/>
              <a:t>Mortality:</a:t>
            </a:r>
          </a:p>
          <a:p>
            <a:pPr lvl="1"/>
            <a:r>
              <a:rPr lang="en-GB" dirty="0"/>
              <a:t>The </a:t>
            </a:r>
            <a:r>
              <a:rPr lang="en-GB" b="1" dirty="0"/>
              <a:t>infant</a:t>
            </a:r>
            <a:r>
              <a:rPr lang="en-GB" dirty="0"/>
              <a:t> mortality rate is </a:t>
            </a:r>
            <a:r>
              <a:rPr lang="en-GB" dirty="0">
                <a:solidFill>
                  <a:srgbClr val="FFC000"/>
                </a:solidFill>
              </a:rPr>
              <a:t>similar</a:t>
            </a:r>
            <a:r>
              <a:rPr lang="en-GB" dirty="0"/>
              <a:t> to the London average (although </a:t>
            </a:r>
            <a:r>
              <a:rPr lang="en-GB" b="1" dirty="0"/>
              <a:t>stillbirth</a:t>
            </a:r>
            <a:r>
              <a:rPr lang="en-GB" dirty="0"/>
              <a:t> rate is </a:t>
            </a:r>
            <a:r>
              <a:rPr lang="en-GB" dirty="0">
                <a:solidFill>
                  <a:srgbClr val="C00000"/>
                </a:solidFill>
              </a:rPr>
              <a:t>higher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The </a:t>
            </a:r>
            <a:r>
              <a:rPr lang="en-GB" b="1" dirty="0"/>
              <a:t>child </a:t>
            </a:r>
            <a:r>
              <a:rPr lang="en-GB" dirty="0"/>
              <a:t>mortality rate is </a:t>
            </a:r>
            <a:r>
              <a:rPr lang="en-GB" dirty="0" smtClean="0">
                <a:solidFill>
                  <a:srgbClr val="00B050"/>
                </a:solidFill>
              </a:rPr>
              <a:t>lower </a:t>
            </a:r>
            <a:r>
              <a:rPr lang="en-GB" dirty="0"/>
              <a:t>than the London </a:t>
            </a:r>
            <a:r>
              <a:rPr lang="en-GB" dirty="0" smtClean="0"/>
              <a:t>average</a:t>
            </a:r>
          </a:p>
          <a:p>
            <a:pPr marL="457200" lvl="1" indent="0">
              <a:buNone/>
            </a:pPr>
            <a:endParaRPr lang="en-GB" sz="1500" dirty="0"/>
          </a:p>
          <a:p>
            <a:r>
              <a:rPr lang="en-GB" b="1" dirty="0"/>
              <a:t>Healthy weight and obesity</a:t>
            </a:r>
            <a:r>
              <a:rPr lang="en-GB" dirty="0"/>
              <a:t>: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Similar </a:t>
            </a:r>
            <a:r>
              <a:rPr lang="en-GB" dirty="0"/>
              <a:t>to the London average for reception and year 6 (although significantly </a:t>
            </a:r>
            <a:r>
              <a:rPr lang="en-GB" dirty="0">
                <a:solidFill>
                  <a:srgbClr val="C00000"/>
                </a:solidFill>
              </a:rPr>
              <a:t>higher</a:t>
            </a:r>
            <a:r>
              <a:rPr lang="en-GB" dirty="0"/>
              <a:t> than England</a:t>
            </a:r>
            <a:r>
              <a:rPr lang="en-GB" dirty="0" smtClean="0"/>
              <a:t>)</a:t>
            </a:r>
          </a:p>
          <a:p>
            <a:pPr marL="457200" lvl="1" indent="0">
              <a:buNone/>
            </a:pPr>
            <a:endParaRPr lang="en-GB" sz="1500" dirty="0"/>
          </a:p>
          <a:p>
            <a:r>
              <a:rPr lang="en-GB" b="1" dirty="0"/>
              <a:t>Oral health: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Highest</a:t>
            </a:r>
            <a:r>
              <a:rPr lang="en-GB" dirty="0"/>
              <a:t> rate of decayed, missing or filled teeth amongst 5 years olds in London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Higher </a:t>
            </a:r>
            <a:r>
              <a:rPr lang="en-GB" dirty="0"/>
              <a:t>than London average admissions for dental caries (0-4 years)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83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3"/>
                </a:solidFill>
              </a:rPr>
              <a:t>Health issues in early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smtClean="0"/>
              <a:t>Breastfeeding: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Similar</a:t>
            </a:r>
            <a:r>
              <a:rPr lang="en-GB" dirty="0" smtClean="0"/>
              <a:t> to London average for breastfeeding initiation (although </a:t>
            </a:r>
            <a:r>
              <a:rPr lang="en-GB" dirty="0">
                <a:solidFill>
                  <a:srgbClr val="00B050"/>
                </a:solidFill>
              </a:rPr>
              <a:t>higher</a:t>
            </a:r>
            <a:r>
              <a:rPr lang="en-GB" dirty="0" smtClean="0"/>
              <a:t> than England)</a:t>
            </a:r>
          </a:p>
          <a:p>
            <a:pPr marL="457200" lvl="1" indent="0">
              <a:buNone/>
            </a:pPr>
            <a:endParaRPr lang="en-GB" sz="1300" dirty="0" smtClean="0"/>
          </a:p>
          <a:p>
            <a:r>
              <a:rPr lang="en-GB" b="1" dirty="0" smtClean="0"/>
              <a:t>Childhood immunisations:</a:t>
            </a:r>
          </a:p>
          <a:p>
            <a:pPr lvl="1"/>
            <a:r>
              <a:rPr lang="en-GB" dirty="0" smtClean="0">
                <a:solidFill>
                  <a:srgbClr val="FFC000"/>
                </a:solidFill>
              </a:rPr>
              <a:t>Similar </a:t>
            </a:r>
            <a:r>
              <a:rPr lang="en-GB" dirty="0"/>
              <a:t>to London </a:t>
            </a:r>
            <a:r>
              <a:rPr lang="en-GB" dirty="0" smtClean="0"/>
              <a:t>for vaccinations by 2 years</a:t>
            </a:r>
          </a:p>
          <a:p>
            <a:pPr marL="457200" lvl="1" indent="0">
              <a:buNone/>
            </a:pPr>
            <a:endParaRPr lang="en-GB" sz="1300" dirty="0"/>
          </a:p>
          <a:p>
            <a:r>
              <a:rPr lang="en-GB" b="1" dirty="0" smtClean="0"/>
              <a:t>A&amp;E attendance rate </a:t>
            </a:r>
            <a:r>
              <a:rPr lang="en-GB" dirty="0" smtClean="0"/>
              <a:t>(0-4 years):</a:t>
            </a:r>
          </a:p>
          <a:p>
            <a:pPr lvl="1"/>
            <a:r>
              <a:rPr lang="en-GB" dirty="0" smtClean="0">
                <a:solidFill>
                  <a:srgbClr val="FFC000"/>
                </a:solidFill>
              </a:rPr>
              <a:t>Similar </a:t>
            </a:r>
            <a:r>
              <a:rPr lang="en-GB" dirty="0"/>
              <a:t>to London </a:t>
            </a:r>
            <a:r>
              <a:rPr lang="en-GB" dirty="0" smtClean="0"/>
              <a:t>average (although </a:t>
            </a:r>
            <a:r>
              <a:rPr lang="en-GB" dirty="0">
                <a:solidFill>
                  <a:srgbClr val="C00000"/>
                </a:solidFill>
              </a:rPr>
              <a:t>higher</a:t>
            </a:r>
            <a:r>
              <a:rPr lang="en-GB" dirty="0" smtClean="0"/>
              <a:t> than England)</a:t>
            </a:r>
          </a:p>
          <a:p>
            <a:pPr marL="457200" lvl="1" indent="0">
              <a:buNone/>
            </a:pPr>
            <a:endParaRPr lang="en-GB" sz="1300" dirty="0"/>
          </a:p>
          <a:p>
            <a:r>
              <a:rPr lang="en-GB" b="1" dirty="0" smtClean="0"/>
              <a:t>School readiness</a:t>
            </a:r>
            <a:r>
              <a:rPr lang="en-GB" dirty="0" smtClean="0"/>
              <a:t>: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Lower </a:t>
            </a:r>
            <a:r>
              <a:rPr lang="en-GB" dirty="0" smtClean="0"/>
              <a:t>than London average for 2015/16 (although has previously been consistently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smtClean="0">
                <a:solidFill>
                  <a:srgbClr val="00B050"/>
                </a:solidFill>
              </a:rPr>
              <a:t>higher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069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355</Words>
  <Application>Microsoft Office PowerPoint</Application>
  <PresentationFormat>On-screen Show (4:3)</PresentationFormat>
  <Paragraphs>68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Ealing 0-19 Healthy Child Programme   Marketing Event</vt:lpstr>
      <vt:lpstr>Demographics and social determinants of health</vt:lpstr>
      <vt:lpstr>Demographics and social determinants of health</vt:lpstr>
      <vt:lpstr>Percentage of pupils entitled to free school meals</vt:lpstr>
      <vt:lpstr>Schools</vt:lpstr>
      <vt:lpstr>Location of primary schools by ward</vt:lpstr>
      <vt:lpstr>Location of secondary schools by ward</vt:lpstr>
      <vt:lpstr>Health issues across 0-19</vt:lpstr>
      <vt:lpstr>Health issues in early years</vt:lpstr>
      <vt:lpstr>Health issues amongst young people</vt:lpstr>
      <vt:lpstr>Health issues and inequalities experienced by vulnerable groups</vt:lpstr>
      <vt:lpstr> Questions?   Further information- JSNA  </vt:lpstr>
    </vt:vector>
  </TitlesOfParts>
  <Company>LBE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London Borough of Ealing</dc:creator>
  <cp:lastModifiedBy>London Borough of Ealing</cp:lastModifiedBy>
  <cp:revision>39</cp:revision>
  <dcterms:created xsi:type="dcterms:W3CDTF">2017-04-11T14:22:17Z</dcterms:created>
  <dcterms:modified xsi:type="dcterms:W3CDTF">2017-04-21T09:21:44Z</dcterms:modified>
</cp:coreProperties>
</file>