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62" r:id="rId4"/>
    <p:sldId id="263" r:id="rId5"/>
    <p:sldId id="259" r:id="rId6"/>
    <p:sldId id="270" r:id="rId7"/>
    <p:sldId id="271" r:id="rId8"/>
    <p:sldId id="278" r:id="rId9"/>
    <p:sldId id="267" r:id="rId10"/>
    <p:sldId id="260" r:id="rId11"/>
    <p:sldId id="264" r:id="rId12"/>
    <p:sldId id="272" r:id="rId13"/>
    <p:sldId id="273" r:id="rId14"/>
    <p:sldId id="276" r:id="rId15"/>
    <p:sldId id="277" r:id="rId16"/>
    <p:sldId id="274" r:id="rId17"/>
    <p:sldId id="275" r:id="rId18"/>
    <p:sldId id="265" r:id="rId19"/>
    <p:sldId id="266" r:id="rId20"/>
    <p:sldId id="268"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giwala Divyang (0DE) Arden &amp; GEM CSU" initials="JD(A&amp;G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3" d="100"/>
          <a:sy n="63" d="100"/>
        </p:scale>
        <p:origin x="-1596"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93511-F487-423D-8184-9DDE4077CE10}" type="datetimeFigureOut">
              <a:rPr lang="en-GB" smtClean="0"/>
              <a:t>26/04/2018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8FF3D2-3309-4670-91C3-DC3A3F32605B}" type="slidenum">
              <a:rPr lang="en-GB" smtClean="0"/>
              <a:t>‹#›</a:t>
            </a:fld>
            <a:endParaRPr lang="en-GB"/>
          </a:p>
        </p:txBody>
      </p:sp>
    </p:spTree>
    <p:extLst>
      <p:ext uri="{BB962C8B-B14F-4D97-AF65-F5344CB8AC3E}">
        <p14:creationId xmlns:p14="http://schemas.microsoft.com/office/powerpoint/2010/main" val="225171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Divyang</a:t>
            </a:r>
            <a:endParaRPr lang="en-GB" dirty="0"/>
          </a:p>
        </p:txBody>
      </p:sp>
      <p:sp>
        <p:nvSpPr>
          <p:cNvPr id="4" name="Slide Number Placeholder 3"/>
          <p:cNvSpPr>
            <a:spLocks noGrp="1"/>
          </p:cNvSpPr>
          <p:nvPr>
            <p:ph type="sldNum" sz="quarter" idx="10"/>
          </p:nvPr>
        </p:nvSpPr>
        <p:spPr/>
        <p:txBody>
          <a:bodyPr/>
          <a:lstStyle/>
          <a:p>
            <a:fld id="{DE73EEDE-A456-438C-8877-3611602ECEF4}"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71506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Divyang</a:t>
            </a:r>
            <a:endParaRPr lang="en-GB" dirty="0"/>
          </a:p>
        </p:txBody>
      </p:sp>
      <p:sp>
        <p:nvSpPr>
          <p:cNvPr id="4" name="Slide Number Placeholder 3"/>
          <p:cNvSpPr>
            <a:spLocks noGrp="1"/>
          </p:cNvSpPr>
          <p:nvPr>
            <p:ph type="sldNum" sz="quarter" idx="10"/>
          </p:nvPr>
        </p:nvSpPr>
        <p:spPr/>
        <p:txBody>
          <a:bodyPr/>
          <a:lstStyle/>
          <a:p>
            <a:fld id="{DE73EEDE-A456-438C-8877-3611602ECEF4}"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71506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Divyang</a:t>
            </a:r>
            <a:endParaRPr lang="en-GB" dirty="0"/>
          </a:p>
        </p:txBody>
      </p:sp>
      <p:sp>
        <p:nvSpPr>
          <p:cNvPr id="4" name="Slide Number Placeholder 3"/>
          <p:cNvSpPr>
            <a:spLocks noGrp="1"/>
          </p:cNvSpPr>
          <p:nvPr>
            <p:ph type="sldNum" sz="quarter" idx="10"/>
          </p:nvPr>
        </p:nvSpPr>
        <p:spPr/>
        <p:txBody>
          <a:bodyPr/>
          <a:lstStyle/>
          <a:p>
            <a:fld id="{DE73EEDE-A456-438C-8877-3611602ECEF4}"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715061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Divyang</a:t>
            </a:r>
            <a:endParaRPr lang="en-GB" dirty="0"/>
          </a:p>
        </p:txBody>
      </p:sp>
      <p:sp>
        <p:nvSpPr>
          <p:cNvPr id="4" name="Slide Number Placeholder 3"/>
          <p:cNvSpPr>
            <a:spLocks noGrp="1"/>
          </p:cNvSpPr>
          <p:nvPr>
            <p:ph type="sldNum" sz="quarter" idx="10"/>
          </p:nvPr>
        </p:nvSpPr>
        <p:spPr/>
        <p:txBody>
          <a:bodyPr/>
          <a:lstStyle/>
          <a:p>
            <a:fld id="{DE73EEDE-A456-438C-8877-3611602ECEF4}"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71506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2F79-311D-4E66-9297-34EA31D0BA3F}"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2914706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Divyang</a:t>
            </a:r>
            <a:endParaRPr lang="en-GB" dirty="0"/>
          </a:p>
        </p:txBody>
      </p:sp>
      <p:sp>
        <p:nvSpPr>
          <p:cNvPr id="4" name="Slide Number Placeholder 3"/>
          <p:cNvSpPr>
            <a:spLocks noGrp="1"/>
          </p:cNvSpPr>
          <p:nvPr>
            <p:ph type="sldNum" sz="quarter" idx="10"/>
          </p:nvPr>
        </p:nvSpPr>
        <p:spPr/>
        <p:txBody>
          <a:bodyPr/>
          <a:lstStyle/>
          <a:p>
            <a:pPr>
              <a:defRPr/>
            </a:pPr>
            <a:fld id="{A6D9CC59-AC49-4C95-94F9-24D14367A1FA}" type="slidenum">
              <a:rPr lang="en-GB" smtClean="0">
                <a:solidFill>
                  <a:prstClr val="black"/>
                </a:solidFill>
              </a:rPr>
              <a:pPr>
                <a:defRPr/>
              </a:pPr>
              <a:t>17</a:t>
            </a:fld>
            <a:endParaRPr lang="en-GB" dirty="0">
              <a:solidFill>
                <a:prstClr val="black"/>
              </a:solidFill>
            </a:endParaRPr>
          </a:p>
        </p:txBody>
      </p:sp>
    </p:spTree>
    <p:extLst>
      <p:ext uri="{BB962C8B-B14F-4D97-AF65-F5344CB8AC3E}">
        <p14:creationId xmlns:p14="http://schemas.microsoft.com/office/powerpoint/2010/main" val="1321823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686270" y="5512615"/>
            <a:ext cx="964026" cy="964028"/>
          </a:xfrm>
          <a:prstGeom prst="rect">
            <a:avLst/>
          </a:prstGeom>
        </p:spPr>
      </p:pic>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5025460"/>
            <a:ext cx="6812020" cy="959925"/>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6459743"/>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 name="Content Placeholder 19"/>
          <p:cNvSpPr>
            <a:spLocks noGrp="1"/>
          </p:cNvSpPr>
          <p:nvPr>
            <p:ph sz="quarter" idx="11" hasCustomPrompt="1"/>
          </p:nvPr>
        </p:nvSpPr>
        <p:spPr>
          <a:xfrm>
            <a:off x="457200" y="5985386"/>
            <a:ext cx="4359965"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17471386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6356352"/>
            <a:ext cx="2133600" cy="365125"/>
          </a:xfr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457201" y="749912"/>
            <a:ext cx="7356815" cy="667725"/>
          </a:xfrm>
        </p:spPr>
        <p:txBody>
          <a:bodyPr/>
          <a:lstStyle/>
          <a:p>
            <a:r>
              <a:rPr lang="en-GB" smtClean="0"/>
              <a:t>Click to edit Master title style</a:t>
            </a:r>
            <a:endParaRPr lang="en-US"/>
          </a:p>
        </p:txBody>
      </p:sp>
      <p:pic>
        <p:nvPicPr>
          <p:cNvPr id="8" name="Picture 7"/>
          <p:cNvPicPr>
            <a:picLocks noChangeAspect="1"/>
          </p:cNvPicPr>
          <p:nvPr userDrawn="1"/>
        </p:nvPicPr>
        <p:blipFill>
          <a:blip r:embed="rId2"/>
          <a:stretch>
            <a:fillRect/>
          </a:stretch>
        </p:blipFill>
        <p:spPr>
          <a:xfrm>
            <a:off x="7538080" y="5514159"/>
            <a:ext cx="1222923" cy="962487"/>
          </a:xfrm>
          <a:prstGeom prst="rect">
            <a:avLst/>
          </a:prstGeom>
        </p:spPr>
      </p:pic>
    </p:spTree>
    <p:extLst>
      <p:ext uri="{BB962C8B-B14F-4D97-AF65-F5344CB8AC3E}">
        <p14:creationId xmlns:p14="http://schemas.microsoft.com/office/powerpoint/2010/main" val="17427726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578210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72C6"/>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5974174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411"/>
            <a:ext cx="8229600" cy="616012"/>
          </a:xfrm>
          <a:prstGeom prst="rect">
            <a:avLst/>
          </a:prstGeom>
        </p:spPr>
        <p:txBody>
          <a:bodyPr/>
          <a:lstStyle>
            <a:lvl1pPr algn="l">
              <a:defRPr sz="4100">
                <a:solidFill>
                  <a:srgbClr val="216ECC"/>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208811"/>
            <a:ext cx="8229600" cy="3917352"/>
          </a:xfrm>
        </p:spPr>
        <p:txBody>
          <a:bodyPr/>
          <a:lstStyle>
            <a:lvl1pPr marL="366304" indent="-366304">
              <a:buFont typeface="Arial" panose="020B0604020202020204" pitchFamily="34" charset="0"/>
              <a:buChar cha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Text Placeholder 13"/>
          <p:cNvSpPr>
            <a:spLocks noGrp="1"/>
          </p:cNvSpPr>
          <p:nvPr>
            <p:ph type="body" sz="quarter" idx="10"/>
          </p:nvPr>
        </p:nvSpPr>
        <p:spPr>
          <a:xfrm>
            <a:off x="457200" y="1697884"/>
            <a:ext cx="8229600" cy="392175"/>
          </a:xfrm>
        </p:spPr>
        <p:txBody>
          <a:bodyPr/>
          <a:lstStyle>
            <a:lvl1pPr marL="0" indent="0">
              <a:buNone/>
              <a:defRPr sz="2300" b="1">
                <a:latin typeface="Arial" panose="020B0604020202020204" pitchFamily="34" charset="0"/>
                <a:cs typeface="Arial" panose="020B0604020202020204" pitchFamily="34" charset="0"/>
              </a:defRPr>
            </a:lvl1pPr>
          </a:lstStyle>
          <a:p>
            <a:pPr lvl="0"/>
            <a:r>
              <a:rPr lang="en-US" dirty="0" smtClean="0"/>
              <a:t>Click to edit</a:t>
            </a:r>
            <a:endParaRPr lang="en-GB" dirty="0"/>
          </a:p>
        </p:txBody>
      </p:sp>
    </p:spTree>
    <p:extLst>
      <p:ext uri="{BB962C8B-B14F-4D97-AF65-F5344CB8AC3E}">
        <p14:creationId xmlns:p14="http://schemas.microsoft.com/office/powerpoint/2010/main" val="834505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411"/>
            <a:ext cx="8229600" cy="616012"/>
          </a:xfrm>
          <a:prstGeom prst="rect">
            <a:avLst/>
          </a:prstGeom>
        </p:spPr>
        <p:txBody>
          <a:bodyPr/>
          <a:lstStyle>
            <a:lvl1pPr algn="l">
              <a:defRPr sz="4100">
                <a:solidFill>
                  <a:srgbClr val="216ECC"/>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208811"/>
            <a:ext cx="8229600" cy="3917352"/>
          </a:xfrm>
        </p:spPr>
        <p:txBody>
          <a:bodyPr/>
          <a:lstStyle>
            <a:lvl1pPr marL="366304" indent="-366304">
              <a:buFont typeface="Arial" panose="020B0604020202020204" pitchFamily="34" charset="0"/>
              <a:buChar cha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Text Placeholder 13"/>
          <p:cNvSpPr>
            <a:spLocks noGrp="1"/>
          </p:cNvSpPr>
          <p:nvPr>
            <p:ph type="body" sz="quarter" idx="10"/>
          </p:nvPr>
        </p:nvSpPr>
        <p:spPr>
          <a:xfrm>
            <a:off x="457200" y="1697884"/>
            <a:ext cx="8229600" cy="392175"/>
          </a:xfrm>
        </p:spPr>
        <p:txBody>
          <a:bodyPr/>
          <a:lstStyle>
            <a:lvl1pPr marL="0" indent="0">
              <a:buNone/>
              <a:defRPr sz="2300" b="1">
                <a:latin typeface="Arial" panose="020B0604020202020204" pitchFamily="34" charset="0"/>
                <a:cs typeface="Arial" panose="020B0604020202020204" pitchFamily="34" charset="0"/>
              </a:defRPr>
            </a:lvl1pPr>
          </a:lstStyle>
          <a:p>
            <a:pPr lvl="0"/>
            <a:r>
              <a:rPr lang="en-US" dirty="0" smtClean="0"/>
              <a:t>Click to edit</a:t>
            </a:r>
            <a:endParaRPr lang="en-GB" dirty="0"/>
          </a:p>
        </p:txBody>
      </p:sp>
    </p:spTree>
    <p:extLst>
      <p:ext uri="{BB962C8B-B14F-4D97-AF65-F5344CB8AC3E}">
        <p14:creationId xmlns:p14="http://schemas.microsoft.com/office/powerpoint/2010/main" val="329617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1" name="Picture 10" descr="NHS England reversed ou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60"/>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pic>
        <p:nvPicPr>
          <p:cNvPr id="12" name="Picture 11"/>
          <p:cNvPicPr>
            <a:picLocks noChangeAspect="1"/>
          </p:cNvPicPr>
          <p:nvPr userDrawn="1"/>
        </p:nvPicPr>
        <p:blipFill>
          <a:blip r:embed="rId4"/>
          <a:stretch>
            <a:fillRect/>
          </a:stretch>
        </p:blipFill>
        <p:spPr>
          <a:xfrm>
            <a:off x="7538080" y="5514159"/>
            <a:ext cx="1222923" cy="962487"/>
          </a:xfrm>
          <a:prstGeom prst="rect">
            <a:avLst/>
          </a:prstGeom>
        </p:spPr>
      </p:pic>
      <p:sp>
        <p:nvSpPr>
          <p:cNvPr id="10" name="Content Placeholder 19"/>
          <p:cNvSpPr>
            <a:spLocks noGrp="1"/>
          </p:cNvSpPr>
          <p:nvPr>
            <p:ph sz="quarter" idx="11" hasCustomPrompt="1"/>
          </p:nvPr>
        </p:nvSpPr>
        <p:spPr>
          <a:xfrm>
            <a:off x="457200" y="5985386"/>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spTree>
    <p:extLst>
      <p:ext uri="{BB962C8B-B14F-4D97-AF65-F5344CB8AC3E}">
        <p14:creationId xmlns:p14="http://schemas.microsoft.com/office/powerpoint/2010/main" val="27092931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descr="imag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2480569"/>
            <a:ext cx="3746684" cy="2160735"/>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1"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9" name="Picture 8" descr="logo-a5.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81203"/>
            <a:ext cx="816864" cy="509016"/>
          </a:xfrm>
          <a:prstGeom prst="rect">
            <a:avLst/>
          </a:prstGeom>
        </p:spPr>
      </p:pic>
      <p:sp>
        <p:nvSpPr>
          <p:cNvPr id="8" name="Content Placeholder 19"/>
          <p:cNvSpPr>
            <a:spLocks noGrp="1"/>
          </p:cNvSpPr>
          <p:nvPr>
            <p:ph sz="quarter" idx="12" hasCustomPrompt="1"/>
          </p:nvPr>
        </p:nvSpPr>
        <p:spPr>
          <a:xfrm>
            <a:off x="457200" y="5985386"/>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119737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10" descr="imag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1"/>
            <a:ext cx="9144000" cy="6849071"/>
          </a:xfrm>
          <a:prstGeom prst="rect">
            <a:avLst/>
          </a:prstGeom>
        </p:spPr>
      </p:pic>
      <p:sp>
        <p:nvSpPr>
          <p:cNvPr id="7" name="Title 1"/>
          <p:cNvSpPr>
            <a:spLocks noGrp="1"/>
          </p:cNvSpPr>
          <p:nvPr>
            <p:ph type="title"/>
          </p:nvPr>
        </p:nvSpPr>
        <p:spPr>
          <a:xfrm>
            <a:off x="5230364" y="1692262"/>
            <a:ext cx="3535738" cy="2160735"/>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5382762" y="4993861"/>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pic>
        <p:nvPicPr>
          <p:cNvPr id="12" name="Picture 11" descr="logo-a5.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81203"/>
            <a:ext cx="816864" cy="509016"/>
          </a:xfrm>
          <a:prstGeom prst="rect">
            <a:avLst/>
          </a:prstGeom>
        </p:spPr>
      </p:pic>
      <p:sp>
        <p:nvSpPr>
          <p:cNvPr id="10" name="Content Placeholder 19"/>
          <p:cNvSpPr>
            <a:spLocks noGrp="1"/>
          </p:cNvSpPr>
          <p:nvPr>
            <p:ph sz="quarter" idx="12" hasCustomPrompt="1"/>
          </p:nvPr>
        </p:nvSpPr>
        <p:spPr>
          <a:xfrm>
            <a:off x="5382763" y="5985386"/>
            <a:ext cx="3383340"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274588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9" name="Picture 8" descr="imag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1571826"/>
            <a:ext cx="3746684" cy="2160735"/>
          </a:xfrm>
        </p:spPr>
        <p:txBody>
          <a:bodyPr anchor="t">
            <a:noAutofit/>
          </a:bodyPr>
          <a:lstStyle>
            <a:lvl1pPr>
              <a:defRPr sz="4800"/>
            </a:lvl1pPr>
          </a:lstStyle>
          <a:p>
            <a:r>
              <a:rPr lang="en-GB" dirty="0" smtClean="0"/>
              <a:t>Click to edit Master title style</a:t>
            </a:r>
            <a:endParaRPr lang="en-US" dirty="0"/>
          </a:p>
        </p:txBody>
      </p:sp>
      <p:sp>
        <p:nvSpPr>
          <p:cNvPr id="10" name="Content Placeholder 19"/>
          <p:cNvSpPr>
            <a:spLocks noGrp="1"/>
          </p:cNvSpPr>
          <p:nvPr>
            <p:ph sz="quarter" idx="11" hasCustomPrompt="1"/>
          </p:nvPr>
        </p:nvSpPr>
        <p:spPr>
          <a:xfrm>
            <a:off x="457201"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2" name="Picture 11" descr="NHS England reversed ou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7" name="Content Placeholder 19"/>
          <p:cNvSpPr>
            <a:spLocks noGrp="1"/>
          </p:cNvSpPr>
          <p:nvPr>
            <p:ph sz="quarter" idx="12" hasCustomPrompt="1"/>
          </p:nvPr>
        </p:nvSpPr>
        <p:spPr>
          <a:xfrm>
            <a:off x="457201" y="5985386"/>
            <a:ext cx="3675271"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35012726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2"/>
            <a:ext cx="3535738" cy="2160735"/>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82762" y="4993861"/>
            <a:ext cx="3383340"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0" name="Picture 9" descr="logo-a5.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81203"/>
            <a:ext cx="816864" cy="509016"/>
          </a:xfrm>
          <a:prstGeom prst="rect">
            <a:avLst/>
          </a:prstGeom>
        </p:spPr>
      </p:pic>
      <p:sp>
        <p:nvSpPr>
          <p:cNvPr id="8" name="Content Placeholder 19"/>
          <p:cNvSpPr>
            <a:spLocks noGrp="1"/>
          </p:cNvSpPr>
          <p:nvPr>
            <p:ph sz="quarter" idx="12" hasCustomPrompt="1"/>
          </p:nvPr>
        </p:nvSpPr>
        <p:spPr>
          <a:xfrm>
            <a:off x="5382763" y="5985386"/>
            <a:ext cx="3383340" cy="361031"/>
          </a:xfrm>
        </p:spPr>
        <p:txBody>
          <a:bodyPr anchor="b">
            <a:noAutofit/>
          </a:bodyPr>
          <a:lstStyle>
            <a:lvl1pPr marL="0" indent="0">
              <a:buFontTx/>
              <a:buNone/>
              <a:defRPr sz="1600">
                <a:solidFill>
                  <a:srgbClr val="003893"/>
                </a:solidFill>
              </a:defRPr>
            </a:lvl1pPr>
          </a:lstStyle>
          <a:p>
            <a:pPr lvl="0"/>
            <a:r>
              <a:rPr lang="en-US" dirty="0" smtClean="0"/>
              <a:t>Insert date</a:t>
            </a:r>
            <a:endParaRPr lang="en-US" dirty="0"/>
          </a:p>
        </p:txBody>
      </p:sp>
    </p:spTree>
    <p:extLst>
      <p:ext uri="{BB962C8B-B14F-4D97-AF65-F5344CB8AC3E}">
        <p14:creationId xmlns:p14="http://schemas.microsoft.com/office/powerpoint/2010/main" val="3772024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6" name="Picture 5" descr="NHS England reversed ou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6" y="5487586"/>
            <a:ext cx="918569" cy="1003623"/>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9"/>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348386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logo-a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6" name="Title 1"/>
          <p:cNvSpPr>
            <a:spLocks noGrp="1"/>
          </p:cNvSpPr>
          <p:nvPr>
            <p:ph type="title"/>
          </p:nvPr>
        </p:nvSpPr>
        <p:spPr>
          <a:xfrm>
            <a:off x="457202" y="1692262"/>
            <a:ext cx="3535738" cy="2160735"/>
          </a:xfrm>
        </p:spPr>
        <p:txBody>
          <a:bodyPr anchor="t">
            <a:noAutofit/>
          </a:bodyPr>
          <a:lstStyle>
            <a:lvl1pPr>
              <a:defRPr sz="4800"/>
            </a:lvl1pPr>
          </a:lstStyle>
          <a:p>
            <a:r>
              <a:rPr lang="en-GB" dirty="0" smtClean="0"/>
              <a:t>Click to edit Master title style</a:t>
            </a:r>
            <a:endParaRPr lang="en-US" dirty="0"/>
          </a:p>
        </p:txBody>
      </p:sp>
    </p:spTree>
    <p:extLst>
      <p:ext uri="{BB962C8B-B14F-4D97-AF65-F5344CB8AC3E}">
        <p14:creationId xmlns:p14="http://schemas.microsoft.com/office/powerpoint/2010/main" val="411173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2"/>
            <a:ext cx="3535738" cy="2160735"/>
          </a:xfrm>
        </p:spPr>
        <p:txBody>
          <a:bodyPr anchor="t">
            <a:noAutofit/>
          </a:bodyPr>
          <a:lstStyle>
            <a:lvl1pPr>
              <a:defRPr sz="4800"/>
            </a:lvl1pPr>
          </a:lstStyle>
          <a:p>
            <a:r>
              <a:rPr lang="en-GB" dirty="0" smtClean="0"/>
              <a:t>Click to edit Master title style</a:t>
            </a:r>
            <a:endParaRPr lang="en-US" dirty="0"/>
          </a:p>
        </p:txBody>
      </p:sp>
      <p:pic>
        <p:nvPicPr>
          <p:cNvPr id="6" name="Picture 5" descr="logo-a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34908470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14" name="Picture 13" descr="logo-a5.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1"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902D5018-2030-2046-84FC-87E41EA86E42}" type="slidenum">
              <a:rPr lang="en-US" smtClean="0">
                <a:solidFill>
                  <a:srgbClr val="0072C6"/>
                </a:solidFill>
              </a:rPr>
              <a:pPr defTabSz="457200"/>
              <a:t>‹#›</a:t>
            </a:fld>
            <a:endParaRPr lang="en-US" dirty="0">
              <a:solidFill>
                <a:srgbClr val="0072C6"/>
              </a:solidFill>
            </a:endParaRPr>
          </a:p>
        </p:txBody>
      </p:sp>
      <p:sp>
        <p:nvSpPr>
          <p:cNvPr id="23" name="Date Placeholder 3"/>
          <p:cNvSpPr txBox="1">
            <a:spLocks/>
          </p:cNvSpPr>
          <p:nvPr userDrawn="1"/>
        </p:nvSpPr>
        <p:spPr>
          <a:xfrm>
            <a:off x="457200" y="6356352"/>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prstClr val="black"/>
                </a:solidFill>
              </a:rPr>
              <a:t>www.england.nhs.uk</a:t>
            </a: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1467411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legislation.gov.uk/ukpga/2012/7/section/75/enacted"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ntractsfinder.service.gov.uk/Search" TargetMode="External"/><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ted.europa.eu/TED/main/HomePage.do"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rdengemcsu.bravosolution.co.uk/"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13616" y="1556792"/>
            <a:ext cx="7772400" cy="2376264"/>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gn="ctr"/>
            <a:r>
              <a:rPr lang="en-GB" sz="2400" dirty="0"/>
              <a:t>P</a:t>
            </a:r>
            <a:r>
              <a:rPr lang="en-GB" sz="2400" dirty="0" smtClean="0"/>
              <a:t>rocurement of laboratory services </a:t>
            </a:r>
          </a:p>
          <a:p>
            <a:pPr algn="ctr"/>
            <a:r>
              <a:rPr lang="en-GB" sz="2400" dirty="0"/>
              <a:t>s</a:t>
            </a:r>
            <a:r>
              <a:rPr lang="en-GB" sz="2400" dirty="0" smtClean="0"/>
              <a:t>upporting the delivery of HPV Primary Screening within the NHS Cervical Screening Programme</a:t>
            </a:r>
            <a:endParaRPr lang="en-GB" sz="2400" dirty="0"/>
          </a:p>
        </p:txBody>
      </p:sp>
      <p:sp>
        <p:nvSpPr>
          <p:cNvPr id="7" name="Subtitle 2"/>
          <p:cNvSpPr txBox="1">
            <a:spLocks/>
          </p:cNvSpPr>
          <p:nvPr/>
        </p:nvSpPr>
        <p:spPr>
          <a:xfrm>
            <a:off x="1399416" y="3933056"/>
            <a:ext cx="6400800" cy="9856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dirty="0" smtClean="0">
                <a:solidFill>
                  <a:schemeClr val="bg2"/>
                </a:solidFill>
              </a:rPr>
              <a:t>Market Engagement Event</a:t>
            </a:r>
            <a:endParaRPr lang="en-GB" dirty="0">
              <a:solidFill>
                <a:schemeClr val="bg2"/>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100" y="188640"/>
            <a:ext cx="1473603" cy="721595"/>
          </a:xfrm>
          <a:prstGeom prst="rect">
            <a:avLst/>
          </a:prstGeom>
        </p:spPr>
      </p:pic>
      <p:sp>
        <p:nvSpPr>
          <p:cNvPr id="9" name="Rectangle 8"/>
          <p:cNvSpPr/>
          <p:nvPr/>
        </p:nvSpPr>
        <p:spPr>
          <a:xfrm>
            <a:off x="468354" y="5445224"/>
            <a:ext cx="8262924" cy="984881"/>
          </a:xfrm>
          <a:prstGeom prst="rect">
            <a:avLst/>
          </a:prstGeom>
        </p:spPr>
        <p:txBody>
          <a:bodyPr wrap="square" lIns="121917" tIns="60958" rIns="121917" bIns="60958">
            <a:spAutoFit/>
          </a:bodyPr>
          <a:lstStyle/>
          <a:p>
            <a:r>
              <a:rPr lang="en-GB" altLang="en-US" sz="1400" dirty="0" smtClean="0">
                <a:solidFill>
                  <a:schemeClr val="tx1">
                    <a:lumMod val="65000"/>
                    <a:lumOff val="35000"/>
                  </a:schemeClr>
                </a:solidFill>
              </a:rPr>
              <a:t>Sam Cramond 	Head of Public Health Transition  	NHS England</a:t>
            </a:r>
            <a:br>
              <a:rPr lang="en-GB" altLang="en-US" sz="1400" dirty="0" smtClean="0">
                <a:solidFill>
                  <a:schemeClr val="tx1">
                    <a:lumMod val="65000"/>
                    <a:lumOff val="35000"/>
                  </a:schemeClr>
                </a:solidFill>
              </a:rPr>
            </a:br>
            <a:r>
              <a:rPr lang="en-GB" altLang="en-US" sz="1400" dirty="0" smtClean="0">
                <a:solidFill>
                  <a:schemeClr val="tx1">
                    <a:lumMod val="65000"/>
                    <a:lumOff val="35000"/>
                  </a:schemeClr>
                </a:solidFill>
              </a:rPr>
              <a:t>		(PH Commissioning)	</a:t>
            </a:r>
          </a:p>
          <a:p>
            <a:r>
              <a:rPr lang="en-GB" altLang="en-US" sz="1400" dirty="0" smtClean="0">
                <a:solidFill>
                  <a:schemeClr val="tx1">
                    <a:lumMod val="65000"/>
                    <a:lumOff val="35000"/>
                  </a:schemeClr>
                </a:solidFill>
              </a:rPr>
              <a:t>Alison Cowie	Senior Programme Lead	NHS England</a:t>
            </a:r>
            <a:endParaRPr lang="en-GB" altLang="en-US" sz="1400" dirty="0">
              <a:solidFill>
                <a:schemeClr val="tx1">
                  <a:lumMod val="65000"/>
                  <a:lumOff val="35000"/>
                </a:schemeClr>
              </a:solidFill>
            </a:endParaRPr>
          </a:p>
          <a:p>
            <a:r>
              <a:rPr lang="en-GB" altLang="en-US" sz="1400" dirty="0" smtClean="0">
                <a:solidFill>
                  <a:schemeClr val="tx1">
                    <a:lumMod val="65000"/>
                    <a:lumOff val="35000"/>
                  </a:schemeClr>
                </a:solidFill>
              </a:rPr>
              <a:t>Divyang </a:t>
            </a:r>
            <a:r>
              <a:rPr lang="en-GB" altLang="en-US" sz="1400" dirty="0">
                <a:solidFill>
                  <a:schemeClr val="tx1">
                    <a:lumMod val="65000"/>
                    <a:lumOff val="35000"/>
                  </a:schemeClr>
                </a:solidFill>
              </a:rPr>
              <a:t>Jagiwala	</a:t>
            </a:r>
            <a:r>
              <a:rPr lang="en-GB" altLang="en-US" sz="1400" dirty="0" smtClean="0">
                <a:solidFill>
                  <a:schemeClr val="tx1">
                    <a:lumMod val="65000"/>
                    <a:lumOff val="35000"/>
                  </a:schemeClr>
                </a:solidFill>
              </a:rPr>
              <a:t>Procurement </a:t>
            </a:r>
            <a:r>
              <a:rPr lang="en-GB" altLang="en-US" sz="1400" dirty="0">
                <a:solidFill>
                  <a:schemeClr val="tx1">
                    <a:lumMod val="65000"/>
                    <a:lumOff val="35000"/>
                  </a:schemeClr>
                </a:solidFill>
              </a:rPr>
              <a:t>Manager </a:t>
            </a:r>
            <a:r>
              <a:rPr lang="en-GB" altLang="en-US" sz="1400" dirty="0" smtClean="0">
                <a:solidFill>
                  <a:schemeClr val="tx1">
                    <a:lumMod val="65000"/>
                    <a:lumOff val="35000"/>
                  </a:schemeClr>
                </a:solidFill>
              </a:rPr>
              <a:t>	</a:t>
            </a:r>
            <a:r>
              <a:rPr lang="en-GB" altLang="en-US" sz="1400" dirty="0">
                <a:solidFill>
                  <a:schemeClr val="tx1">
                    <a:lumMod val="65000"/>
                    <a:lumOff val="35000"/>
                  </a:schemeClr>
                </a:solidFill>
              </a:rPr>
              <a:t>	</a:t>
            </a:r>
            <a:r>
              <a:rPr lang="en-GB" altLang="en-US" sz="1400" dirty="0" smtClean="0">
                <a:solidFill>
                  <a:schemeClr val="tx1">
                    <a:lumMod val="65000"/>
                    <a:lumOff val="35000"/>
                  </a:schemeClr>
                </a:solidFill>
              </a:rPr>
              <a:t>NHS Arden </a:t>
            </a:r>
            <a:r>
              <a:rPr lang="en-GB" altLang="en-US" sz="1400" dirty="0">
                <a:solidFill>
                  <a:schemeClr val="tx1">
                    <a:lumMod val="65000"/>
                    <a:lumOff val="35000"/>
                  </a:schemeClr>
                </a:solidFill>
              </a:rPr>
              <a:t>and </a:t>
            </a:r>
            <a:r>
              <a:rPr lang="en-GB" altLang="en-US" sz="1400" dirty="0" smtClean="0">
                <a:solidFill>
                  <a:schemeClr val="tx1">
                    <a:lumMod val="65000"/>
                    <a:lumOff val="35000"/>
                  </a:schemeClr>
                </a:solidFill>
              </a:rPr>
              <a:t>GEM CSU </a:t>
            </a:r>
            <a:endParaRPr lang="en-GB" altLang="en-US" sz="1400" dirty="0">
              <a:solidFill>
                <a:schemeClr val="tx1">
                  <a:lumMod val="65000"/>
                  <a:lumOff val="35000"/>
                </a:schemeClr>
              </a:solidFill>
            </a:endParaRPr>
          </a:p>
        </p:txBody>
      </p:sp>
    </p:spTree>
    <p:extLst>
      <p:ext uri="{BB962C8B-B14F-4D97-AF65-F5344CB8AC3E}">
        <p14:creationId xmlns:p14="http://schemas.microsoft.com/office/powerpoint/2010/main" val="36734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10</a:t>
            </a:fld>
            <a:endParaRPr lang="en-US" dirty="0">
              <a:solidFill>
                <a:srgbClr val="0072C6"/>
              </a:solidFill>
            </a:endParaRPr>
          </a:p>
        </p:txBody>
      </p:sp>
      <p:sp>
        <p:nvSpPr>
          <p:cNvPr id="4" name="Title 3"/>
          <p:cNvSpPr>
            <a:spLocks noGrp="1"/>
          </p:cNvSpPr>
          <p:nvPr>
            <p:ph type="title"/>
          </p:nvPr>
        </p:nvSpPr>
        <p:spPr>
          <a:xfrm>
            <a:off x="414616" y="980728"/>
            <a:ext cx="8261840" cy="667725"/>
          </a:xfrm>
        </p:spPr>
        <p:txBody>
          <a:bodyPr>
            <a:normAutofit fontScale="90000"/>
          </a:bodyPr>
          <a:lstStyle/>
          <a:p>
            <a:r>
              <a:rPr lang="en-GB" dirty="0" smtClean="0"/>
              <a:t>Anticipated Timeline for the HPV </a:t>
            </a:r>
            <a:r>
              <a:rPr lang="en-GB" dirty="0" smtClean="0"/>
              <a:t>Primary </a:t>
            </a:r>
            <a:r>
              <a:rPr lang="en-GB" dirty="0" smtClean="0"/>
              <a:t>Screening procurement  </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2266"/>
            <a:ext cx="1257580" cy="61581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565562659"/>
              </p:ext>
            </p:extLst>
          </p:nvPr>
        </p:nvGraphicFramePr>
        <p:xfrm>
          <a:off x="395540" y="1988839"/>
          <a:ext cx="8280916" cy="3456385"/>
        </p:xfrm>
        <a:graphic>
          <a:graphicData uri="http://schemas.openxmlformats.org/drawingml/2006/table">
            <a:tbl>
              <a:tblPr/>
              <a:tblGrid>
                <a:gridCol w="424597"/>
                <a:gridCol w="440037"/>
                <a:gridCol w="424597"/>
                <a:gridCol w="378277"/>
                <a:gridCol w="385996"/>
                <a:gridCol w="370556"/>
                <a:gridCol w="355118"/>
                <a:gridCol w="370556"/>
                <a:gridCol w="355118"/>
                <a:gridCol w="355118"/>
                <a:gridCol w="385996"/>
                <a:gridCol w="370556"/>
                <a:gridCol w="385996"/>
                <a:gridCol w="378277"/>
                <a:gridCol w="331957"/>
                <a:gridCol w="331957"/>
                <a:gridCol w="385996"/>
                <a:gridCol w="355118"/>
                <a:gridCol w="362837"/>
                <a:gridCol w="385996"/>
                <a:gridCol w="746260"/>
              </a:tblGrid>
              <a:tr h="224971">
                <a:tc gridSpan="9">
                  <a:txBody>
                    <a:bodyPr/>
                    <a:lstStyle/>
                    <a:p>
                      <a:pPr algn="ctr" fontAlgn="b"/>
                      <a:r>
                        <a:rPr lang="en-GB" sz="700" b="1" i="0" u="none" strike="noStrike" dirty="0">
                          <a:solidFill>
                            <a:srgbClr val="000000"/>
                          </a:solidFill>
                          <a:effectLst/>
                          <a:latin typeface="Calibri"/>
                        </a:rPr>
                        <a:t>2018</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fontAlgn="b"/>
                      <a:r>
                        <a:rPr lang="en-GB" sz="700" b="1" i="0" u="none" strike="noStrike">
                          <a:solidFill>
                            <a:srgbClr val="000000"/>
                          </a:solidFill>
                          <a:effectLst/>
                          <a:latin typeface="Calibri"/>
                        </a:rPr>
                        <a:t>2019</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45425">
                <a:tc>
                  <a:txBody>
                    <a:bodyPr/>
                    <a:lstStyle/>
                    <a:p>
                      <a:pPr algn="ctr" fontAlgn="b"/>
                      <a:r>
                        <a:rPr lang="en-GB" sz="700" b="1" i="0" u="none" strike="noStrike">
                          <a:solidFill>
                            <a:srgbClr val="000000"/>
                          </a:solidFill>
                          <a:effectLst/>
                          <a:latin typeface="Calibri"/>
                        </a:rPr>
                        <a:t>Apr</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May</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Jun</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Jul</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Aug</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Sep</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Oct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Nov</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Dec</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Jan</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Feb</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Mar</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Apr</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May</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Jun</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Jul</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Aug</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Sep</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Oct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Nov</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a:solidFill>
                            <a:srgbClr val="000000"/>
                          </a:solidFill>
                          <a:effectLst/>
                          <a:latin typeface="Calibri"/>
                        </a:rPr>
                        <a:t>Dec</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511298">
                <a:tc gridSpan="3">
                  <a:txBody>
                    <a:bodyPr/>
                    <a:lstStyle/>
                    <a:p>
                      <a:pPr algn="ctr" fontAlgn="ctr"/>
                      <a:r>
                        <a:rPr lang="en-GB" sz="800" b="0" i="0" u="none" strike="noStrike" dirty="0">
                          <a:solidFill>
                            <a:srgbClr val="000000"/>
                          </a:solidFill>
                          <a:effectLst/>
                          <a:latin typeface="Calibri"/>
                        </a:rPr>
                        <a:t>Pre-procurement </a:t>
                      </a:r>
                      <a:br>
                        <a:rPr lang="en-GB" sz="800" b="0" i="0" u="none" strike="noStrike" dirty="0">
                          <a:solidFill>
                            <a:srgbClr val="000000"/>
                          </a:solidFill>
                          <a:effectLst/>
                          <a:latin typeface="Calibri"/>
                        </a:rPr>
                      </a:br>
                      <a:r>
                        <a:rPr lang="en-GB" sz="800" b="0" i="0" u="none" strike="noStrike" dirty="0">
                          <a:solidFill>
                            <a:srgbClr val="000000"/>
                          </a:solidFill>
                          <a:effectLst/>
                          <a:latin typeface="Calibri"/>
                        </a:rPr>
                        <a:t>(Documentation and approvals)</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en-GB"/>
                    </a:p>
                  </a:txBody>
                  <a:tcPr/>
                </a:tc>
                <a:tc hMerge="1">
                  <a:txBody>
                    <a:bodyPr/>
                    <a:lstStyle/>
                    <a:p>
                      <a:endParaRPr lang="en-GB"/>
                    </a:p>
                  </a:txBody>
                  <a:tcPr/>
                </a:tc>
                <a:tc>
                  <a:txBody>
                    <a:bodyPr/>
                    <a:lstStyle/>
                    <a:p>
                      <a:pPr algn="l" fontAlgn="b"/>
                      <a:endParaRPr lang="en-GB" sz="1050" b="0" i="0" u="none" strike="noStrike">
                        <a:solidFill>
                          <a:srgbClr val="000000"/>
                        </a:solidFill>
                        <a:effectLst/>
                        <a:latin typeface="Calibri"/>
                      </a:endParaRPr>
                    </a:p>
                  </a:txBody>
                  <a:tcPr marL="5949" marR="5949" marT="59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5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5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5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r>
              <a:tr h="501074">
                <a:tc>
                  <a:txBody>
                    <a:bodyPr/>
                    <a:lstStyle/>
                    <a:p>
                      <a:pPr algn="l" fontAlgn="b"/>
                      <a:endParaRPr lang="en-GB" sz="105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50" b="0" i="0" u="none" strike="noStrike">
                        <a:solidFill>
                          <a:srgbClr val="000000"/>
                        </a:solidFill>
                        <a:effectLst/>
                        <a:latin typeface="Calibri"/>
                      </a:endParaRPr>
                    </a:p>
                  </a:txBody>
                  <a:tcPr marL="5949" marR="5949" marT="594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5">
                  <a:txBody>
                    <a:bodyPr/>
                    <a:lstStyle/>
                    <a:p>
                      <a:pPr algn="ctr" fontAlgn="ctr"/>
                      <a:r>
                        <a:rPr lang="en-GB" sz="800" b="0" i="0" u="none" strike="noStrike" dirty="0">
                          <a:solidFill>
                            <a:srgbClr val="000000"/>
                          </a:solidFill>
                          <a:effectLst/>
                          <a:latin typeface="Calibri"/>
                        </a:rPr>
                        <a:t>National Framework Procurement Process</a:t>
                      </a:r>
                      <a:br>
                        <a:rPr lang="en-GB" sz="800" b="0" i="0" u="none" strike="noStrike" dirty="0">
                          <a:solidFill>
                            <a:srgbClr val="000000"/>
                          </a:solidFill>
                          <a:effectLst/>
                          <a:latin typeface="Calibri"/>
                        </a:rPr>
                      </a:br>
                      <a:r>
                        <a:rPr lang="en-GB" sz="800" b="0" i="0" u="none" strike="noStrike" dirty="0">
                          <a:solidFill>
                            <a:srgbClr val="000000"/>
                          </a:solidFill>
                          <a:effectLst/>
                          <a:latin typeface="Calibri"/>
                        </a:rPr>
                        <a:t>(ITT, evaluation, award)</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000" b="0" i="0" u="none" strike="noStrike" dirty="0">
                        <a:solidFill>
                          <a:srgbClr val="000000"/>
                        </a:solidFill>
                        <a:effectLst/>
                        <a:latin typeface="Calibri"/>
                      </a:endParaRPr>
                    </a:p>
                  </a:txBody>
                  <a:tcPr marL="5949" marR="5949" marT="594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r>
              <a:tr h="480622">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en-GB" sz="700" b="0" i="0" u="none" strike="noStrike" dirty="0">
                          <a:solidFill>
                            <a:srgbClr val="000000"/>
                          </a:solidFill>
                          <a:effectLst/>
                          <a:latin typeface="Calibri"/>
                        </a:rPr>
                        <a:t>Regional Mini-Comp Process</a:t>
                      </a:r>
                      <a:br>
                        <a:rPr lang="en-GB" sz="700" b="0" i="0" u="none" strike="noStrike" dirty="0">
                          <a:solidFill>
                            <a:srgbClr val="000000"/>
                          </a:solidFill>
                          <a:effectLst/>
                          <a:latin typeface="Calibri"/>
                        </a:rPr>
                      </a:br>
                      <a:r>
                        <a:rPr lang="en-GB" sz="700" b="0" i="0" u="none" strike="noStrike" dirty="0">
                          <a:solidFill>
                            <a:srgbClr val="000000"/>
                          </a:solidFill>
                          <a:effectLst/>
                          <a:latin typeface="Calibri"/>
                        </a:rPr>
                        <a:t>(ITT, evaluation, award)</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GB"/>
                    </a:p>
                  </a:txBody>
                  <a:tcPr/>
                </a:tc>
                <a:tc hMerge="1">
                  <a:txBody>
                    <a:bodyPr/>
                    <a:lstStyle/>
                    <a:p>
                      <a:endParaRPr lang="en-GB"/>
                    </a:p>
                  </a:txBody>
                  <a:tcPr/>
                </a:tc>
                <a:tc>
                  <a:txBody>
                    <a:bodyPr/>
                    <a:lstStyle/>
                    <a:p>
                      <a:pPr algn="l" fontAlgn="b"/>
                      <a:endParaRPr lang="en-GB" sz="1000" b="0" i="0" u="none" strike="noStrike">
                        <a:solidFill>
                          <a:srgbClr val="000000"/>
                        </a:solidFill>
                        <a:effectLst/>
                        <a:latin typeface="Calibri"/>
                      </a:endParaRPr>
                    </a:p>
                  </a:txBody>
                  <a:tcPr marL="5949" marR="5949" marT="594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w="6350" cap="flat" cmpd="sng" algn="ctr">
                      <a:solidFill>
                        <a:srgbClr val="000000"/>
                      </a:solidFill>
                      <a:prstDash val="solid"/>
                      <a:round/>
                      <a:headEnd type="none" w="med" len="med"/>
                      <a:tailEnd type="none" w="med" len="med"/>
                    </a:lnB>
                  </a:tcPr>
                </a:tc>
              </a:tr>
              <a:tr h="501074">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12">
                  <a:txBody>
                    <a:bodyPr/>
                    <a:lstStyle/>
                    <a:p>
                      <a:pPr algn="ctr" fontAlgn="ctr"/>
                      <a:r>
                        <a:rPr lang="en-GB" sz="800" b="0" i="0" u="none" strike="noStrike" dirty="0">
                          <a:solidFill>
                            <a:srgbClr val="000000"/>
                          </a:solidFill>
                          <a:effectLst/>
                          <a:latin typeface="Calibri"/>
                        </a:rPr>
                        <a:t>Contract Mobilisation </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90847">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7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7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Calibri"/>
                      </a:endParaRPr>
                    </a:p>
                  </a:txBody>
                  <a:tcPr marL="5949" marR="5949" marT="594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9">
                  <a:txBody>
                    <a:bodyPr/>
                    <a:lstStyle/>
                    <a:p>
                      <a:pPr algn="ctr" fontAlgn="ctr"/>
                      <a:r>
                        <a:rPr lang="en-GB" sz="800" b="0" i="0" u="none" strike="noStrike" dirty="0" smtClean="0">
                          <a:solidFill>
                            <a:srgbClr val="000000"/>
                          </a:solidFill>
                          <a:effectLst/>
                          <a:latin typeface="Calibri"/>
                        </a:rPr>
                        <a:t>Contracts to Commence </a:t>
                      </a:r>
                      <a:endParaRPr lang="en-GB" sz="800" b="0" i="0" u="none" strike="noStrike" dirty="0">
                        <a:solidFill>
                          <a:srgbClr val="000000"/>
                        </a:solidFill>
                        <a:effectLst/>
                        <a:latin typeface="Calibri"/>
                      </a:endParaRP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01074">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dirty="0">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5949" marR="5949" marT="594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solidFill>
                            <a:srgbClr val="000000"/>
                          </a:solidFill>
                          <a:effectLst/>
                          <a:latin typeface="Calibri"/>
                        </a:rPr>
                        <a:t>Full national coverage of HPV PS</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4263056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Divyang Jagiwala</a:t>
            </a:r>
            <a:endParaRPr lang="en-GB" dirty="0"/>
          </a:p>
          <a:p>
            <a:endParaRPr lang="en-GB" dirty="0"/>
          </a:p>
        </p:txBody>
      </p:sp>
      <p:sp>
        <p:nvSpPr>
          <p:cNvPr id="3" name="Title 2"/>
          <p:cNvSpPr>
            <a:spLocks noGrp="1"/>
          </p:cNvSpPr>
          <p:nvPr>
            <p:ph type="title"/>
          </p:nvPr>
        </p:nvSpPr>
        <p:spPr/>
        <p:txBody>
          <a:bodyPr/>
          <a:lstStyle/>
          <a:p>
            <a:r>
              <a:rPr lang="en-GB" sz="6000" dirty="0" smtClean="0"/>
              <a:t>Overview of Procurement process</a:t>
            </a:r>
            <a:endParaRPr lang="en-GB" sz="6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01" y="332656"/>
            <a:ext cx="14382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345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539552" y="1988840"/>
            <a:ext cx="7848872" cy="3164715"/>
          </a:xfrm>
        </p:spPr>
        <p:txBody>
          <a:bodyPr>
            <a:normAutofit/>
          </a:bodyPr>
          <a:lstStyle/>
          <a:p>
            <a:pPr algn="just">
              <a:spcBef>
                <a:spcPct val="0"/>
              </a:spcBef>
            </a:pPr>
            <a:r>
              <a:rPr lang="en-US" altLang="en-US" sz="2300" dirty="0">
                <a:solidFill>
                  <a:schemeClr val="tx1">
                    <a:lumMod val="65000"/>
                    <a:lumOff val="35000"/>
                  </a:schemeClr>
                </a:solidFill>
                <a:ea typeface="Verdana" panose="020B0604030504040204" pitchFamily="34" charset="0"/>
              </a:rPr>
              <a:t>NHS Arden &amp; GEM CSU </a:t>
            </a:r>
            <a:r>
              <a:rPr lang="en-US" altLang="en-US" sz="2300" dirty="0" smtClean="0">
                <a:solidFill>
                  <a:schemeClr val="tx1">
                    <a:lumMod val="65000"/>
                    <a:lumOff val="35000"/>
                  </a:schemeClr>
                </a:solidFill>
                <a:ea typeface="Verdana" panose="020B0604030504040204" pitchFamily="34" charset="0"/>
              </a:rPr>
              <a:t>acts as an internal consultants to the NHS England.</a:t>
            </a:r>
          </a:p>
          <a:p>
            <a:pPr algn="just">
              <a:spcBef>
                <a:spcPct val="0"/>
              </a:spcBef>
            </a:pPr>
            <a:endParaRPr lang="en-US" altLang="en-US" sz="2300" dirty="0" smtClean="0">
              <a:solidFill>
                <a:schemeClr val="tx1">
                  <a:lumMod val="65000"/>
                  <a:lumOff val="35000"/>
                </a:schemeClr>
              </a:solidFill>
              <a:ea typeface="Verdana" panose="020B0604030504040204" pitchFamily="34" charset="0"/>
            </a:endParaRPr>
          </a:p>
          <a:p>
            <a:pPr algn="just">
              <a:spcBef>
                <a:spcPct val="0"/>
              </a:spcBef>
            </a:pPr>
            <a:r>
              <a:rPr lang="en-US" altLang="en-US" sz="2300" dirty="0" smtClean="0">
                <a:solidFill>
                  <a:schemeClr val="tx1">
                    <a:lumMod val="65000"/>
                    <a:lumOff val="35000"/>
                  </a:schemeClr>
                </a:solidFill>
                <a:ea typeface="Verdana" panose="020B0604030504040204" pitchFamily="34" charset="0"/>
              </a:rPr>
              <a:t>It supports NHS </a:t>
            </a:r>
            <a:r>
              <a:rPr lang="en-US" altLang="en-US" sz="2300" dirty="0">
                <a:solidFill>
                  <a:schemeClr val="tx1">
                    <a:lumMod val="65000"/>
                    <a:lumOff val="35000"/>
                  </a:schemeClr>
                </a:solidFill>
                <a:ea typeface="Verdana" panose="020B0604030504040204" pitchFamily="34" charset="0"/>
              </a:rPr>
              <a:t>England </a:t>
            </a:r>
            <a:r>
              <a:rPr lang="en-US" altLang="en-US" sz="2300" dirty="0" smtClean="0">
                <a:solidFill>
                  <a:schemeClr val="tx1">
                    <a:lumMod val="65000"/>
                    <a:lumOff val="35000"/>
                  </a:schemeClr>
                </a:solidFill>
                <a:ea typeface="Verdana" panose="020B0604030504040204" pitchFamily="34" charset="0"/>
              </a:rPr>
              <a:t>to run </a:t>
            </a:r>
            <a:r>
              <a:rPr lang="en-GB" altLang="en-US" sz="2300" dirty="0" smtClean="0">
                <a:solidFill>
                  <a:schemeClr val="tx1">
                    <a:lumMod val="65000"/>
                    <a:lumOff val="35000"/>
                  </a:schemeClr>
                </a:solidFill>
                <a:ea typeface="Verdana" panose="020B0604030504040204" pitchFamily="34" charset="0"/>
              </a:rPr>
              <a:t>a </a:t>
            </a:r>
            <a:r>
              <a:rPr lang="en-GB" altLang="en-US" sz="2300" dirty="0">
                <a:solidFill>
                  <a:schemeClr val="tx1">
                    <a:lumMod val="65000"/>
                    <a:lumOff val="35000"/>
                  </a:schemeClr>
                </a:solidFill>
                <a:ea typeface="Verdana" panose="020B0604030504040204" pitchFamily="34" charset="0"/>
              </a:rPr>
              <a:t>fair and transparent procurement</a:t>
            </a:r>
            <a:r>
              <a:rPr lang="en-US" altLang="en-US" sz="2300" dirty="0">
                <a:solidFill>
                  <a:schemeClr val="tx1">
                    <a:lumMod val="65000"/>
                    <a:lumOff val="35000"/>
                  </a:schemeClr>
                </a:solidFill>
                <a:ea typeface="Verdana" panose="020B0604030504040204" pitchFamily="34" charset="0"/>
              </a:rPr>
              <a:t> process treating all bidders equally.</a:t>
            </a:r>
          </a:p>
          <a:p>
            <a:pPr algn="just">
              <a:spcBef>
                <a:spcPct val="0"/>
              </a:spcBef>
            </a:pPr>
            <a:endParaRPr lang="en-US" altLang="en-US" sz="2300" dirty="0">
              <a:solidFill>
                <a:schemeClr val="tx1">
                  <a:lumMod val="65000"/>
                  <a:lumOff val="35000"/>
                </a:schemeClr>
              </a:solidFill>
              <a:ea typeface="Verdana" panose="020B0604030504040204" pitchFamily="34" charset="0"/>
            </a:endParaRPr>
          </a:p>
          <a:p>
            <a:pPr eaLnBrk="1" hangingPunct="1">
              <a:spcBef>
                <a:spcPct val="0"/>
              </a:spcBef>
            </a:pPr>
            <a:endParaRPr lang="en-US" altLang="en-US" sz="2700" dirty="0">
              <a:solidFill>
                <a:schemeClr val="tx1">
                  <a:lumMod val="65000"/>
                  <a:lumOff val="35000"/>
                </a:schemeClr>
              </a:solidFill>
              <a:latin typeface="Arial" charset="0"/>
              <a:ea typeface="ＭＳ Ｐゴシック" pitchFamily="34" charset="-128"/>
              <a:cs typeface="Arial" charset="0"/>
            </a:endParaRPr>
          </a:p>
          <a:p>
            <a:pPr>
              <a:spcBef>
                <a:spcPct val="0"/>
              </a:spcBef>
            </a:pPr>
            <a:endParaRPr lang="en-US" altLang="en-US" dirty="0">
              <a:solidFill>
                <a:schemeClr val="tx1">
                  <a:lumMod val="65000"/>
                  <a:lumOff val="35000"/>
                </a:schemeClr>
              </a:solidFill>
              <a:latin typeface="Arial" charset="0"/>
              <a:ea typeface="ＭＳ Ｐゴシック" pitchFamily="34" charset="-128"/>
              <a:cs typeface="Arial" charset="0"/>
            </a:endParaRPr>
          </a:p>
        </p:txBody>
      </p:sp>
      <p:sp>
        <p:nvSpPr>
          <p:cNvPr id="2" name="Title 1"/>
          <p:cNvSpPr>
            <a:spLocks noGrp="1"/>
          </p:cNvSpPr>
          <p:nvPr>
            <p:ph type="title"/>
          </p:nvPr>
        </p:nvSpPr>
        <p:spPr>
          <a:xfrm>
            <a:off x="467544" y="1196752"/>
            <a:ext cx="8229600" cy="616012"/>
          </a:xfrm>
        </p:spPr>
        <p:txBody>
          <a:bodyPr>
            <a:noAutofit/>
          </a:bodyPr>
          <a:lstStyle/>
          <a:p>
            <a:r>
              <a:rPr lang="en-GB" sz="3200" b="1" dirty="0" smtClean="0"/>
              <a:t>Introduction to NHS </a:t>
            </a:r>
            <a:r>
              <a:rPr lang="en-GB" sz="3200" b="1" dirty="0"/>
              <a:t>Arden &amp; GEM </a:t>
            </a:r>
            <a:r>
              <a:rPr lang="en-GB" sz="3200" b="1" dirty="0" smtClean="0"/>
              <a:t>CSU</a:t>
            </a:r>
            <a:endParaRPr lang="en-GB" sz="3200" b="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004" y="218728"/>
            <a:ext cx="14382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587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539552" y="2060848"/>
            <a:ext cx="8229600" cy="3164715"/>
          </a:xfrm>
        </p:spPr>
        <p:txBody>
          <a:bodyPr>
            <a:normAutofit fontScale="85000" lnSpcReduction="20000"/>
          </a:bodyPr>
          <a:lstStyle/>
          <a:p>
            <a:pPr algn="just">
              <a:spcBef>
                <a:spcPct val="0"/>
              </a:spcBef>
            </a:pPr>
            <a:endParaRPr lang="en-US" altLang="en-US" sz="2300" dirty="0">
              <a:solidFill>
                <a:schemeClr val="tx1">
                  <a:lumMod val="65000"/>
                  <a:lumOff val="35000"/>
                </a:schemeClr>
              </a:solidFill>
              <a:ea typeface="Verdana" panose="020B0604030504040204" pitchFamily="34" charset="0"/>
            </a:endParaRPr>
          </a:p>
          <a:p>
            <a:pPr algn="just">
              <a:spcBef>
                <a:spcPct val="0"/>
              </a:spcBef>
            </a:pPr>
            <a:r>
              <a:rPr lang="en-US" altLang="en-US" sz="2300" dirty="0">
                <a:solidFill>
                  <a:schemeClr val="tx1">
                    <a:lumMod val="65000"/>
                    <a:lumOff val="35000"/>
                  </a:schemeClr>
                </a:solidFill>
                <a:ea typeface="Verdana" panose="020B0604030504040204" pitchFamily="34" charset="0"/>
              </a:rPr>
              <a:t>Complies with the Public Contract Regulations 2015 Light Touch </a:t>
            </a:r>
            <a:r>
              <a:rPr lang="en-US" altLang="en-US" sz="2300" dirty="0" smtClean="0">
                <a:solidFill>
                  <a:schemeClr val="tx1">
                    <a:lumMod val="65000"/>
                    <a:lumOff val="35000"/>
                  </a:schemeClr>
                </a:solidFill>
                <a:ea typeface="Verdana" panose="020B0604030504040204" pitchFamily="34" charset="0"/>
              </a:rPr>
              <a:t>Regime.</a:t>
            </a:r>
          </a:p>
          <a:p>
            <a:pPr algn="just">
              <a:spcBef>
                <a:spcPct val="0"/>
              </a:spcBef>
            </a:pPr>
            <a:endParaRPr lang="en-US" altLang="en-US" sz="2300" dirty="0">
              <a:solidFill>
                <a:schemeClr val="tx1">
                  <a:lumMod val="65000"/>
                  <a:lumOff val="35000"/>
                </a:schemeClr>
              </a:solidFill>
              <a:latin typeface="Arial" charset="0"/>
              <a:ea typeface="Verdana" panose="020B0604030504040204" pitchFamily="34" charset="0"/>
              <a:cs typeface="Arial" charset="0"/>
            </a:endParaRPr>
          </a:p>
          <a:p>
            <a:pPr algn="just">
              <a:spcBef>
                <a:spcPct val="0"/>
              </a:spcBef>
            </a:pPr>
            <a:r>
              <a:rPr lang="en-GB" altLang="en-US" sz="2300" dirty="0">
                <a:solidFill>
                  <a:schemeClr val="tx1">
                    <a:lumMod val="65000"/>
                    <a:lumOff val="35000"/>
                  </a:schemeClr>
                </a:solidFill>
                <a:ea typeface="Verdana" panose="020B0604030504040204" pitchFamily="34" charset="0"/>
              </a:rPr>
              <a:t>Comply with Section 75 of the Health and Social Care Act 2012:</a:t>
            </a:r>
          </a:p>
          <a:p>
            <a:pPr algn="just">
              <a:spcBef>
                <a:spcPct val="0"/>
              </a:spcBef>
            </a:pPr>
            <a:endParaRPr lang="en-GB" altLang="en-US" sz="2300" dirty="0">
              <a:solidFill>
                <a:schemeClr val="tx1">
                  <a:lumMod val="65000"/>
                  <a:lumOff val="35000"/>
                </a:schemeClr>
              </a:solidFill>
              <a:latin typeface="Arial" charset="0"/>
              <a:ea typeface="ＭＳ Ｐゴシック" pitchFamily="34" charset="-128"/>
              <a:cs typeface="Arial" charset="0"/>
            </a:endParaRPr>
          </a:p>
          <a:p>
            <a:pPr algn="just">
              <a:spcBef>
                <a:spcPct val="0"/>
              </a:spcBef>
            </a:pPr>
            <a:r>
              <a:rPr lang="en-GB" altLang="en-US" sz="2300" dirty="0" smtClean="0">
                <a:solidFill>
                  <a:schemeClr val="tx1">
                    <a:lumMod val="65000"/>
                    <a:lumOff val="35000"/>
                  </a:schemeClr>
                </a:solidFill>
                <a:latin typeface="Arial" charset="0"/>
                <a:ea typeface="ＭＳ Ｐゴシック" pitchFamily="34" charset="-128"/>
                <a:cs typeface="Arial" charset="0"/>
              </a:rPr>
              <a:t>	</a:t>
            </a:r>
            <a:r>
              <a:rPr lang="en-GB" altLang="en-US" sz="2300" dirty="0" smtClean="0">
                <a:solidFill>
                  <a:schemeClr val="tx1">
                    <a:lumMod val="65000"/>
                    <a:lumOff val="35000"/>
                  </a:schemeClr>
                </a:solidFill>
                <a:latin typeface="Arial" charset="0"/>
                <a:ea typeface="ＭＳ Ｐゴシック" pitchFamily="34" charset="-128"/>
                <a:cs typeface="Arial" charset="0"/>
                <a:hlinkClick r:id="rId3"/>
              </a:rPr>
              <a:t>http</a:t>
            </a:r>
            <a:r>
              <a:rPr lang="en-GB" altLang="en-US" sz="2300" dirty="0">
                <a:solidFill>
                  <a:schemeClr val="tx1">
                    <a:lumMod val="65000"/>
                    <a:lumOff val="35000"/>
                  </a:schemeClr>
                </a:solidFill>
                <a:latin typeface="Arial" charset="0"/>
                <a:ea typeface="ＭＳ Ｐゴシック" pitchFamily="34" charset="-128"/>
                <a:cs typeface="Arial" charset="0"/>
                <a:hlinkClick r:id="rId3"/>
              </a:rPr>
              <a:t>://</a:t>
            </a:r>
            <a:r>
              <a:rPr lang="en-GB" altLang="en-US" sz="2300" dirty="0" smtClean="0">
                <a:solidFill>
                  <a:schemeClr val="tx1">
                    <a:lumMod val="65000"/>
                    <a:lumOff val="35000"/>
                  </a:schemeClr>
                </a:solidFill>
                <a:latin typeface="Arial" charset="0"/>
                <a:ea typeface="ＭＳ Ｐゴシック" pitchFamily="34" charset="-128"/>
                <a:cs typeface="Arial" charset="0"/>
                <a:hlinkClick r:id="rId3"/>
              </a:rPr>
              <a:t>www.legislation.gov.uk/ukpga/2012/7/section/75/enacted</a:t>
            </a:r>
            <a:r>
              <a:rPr lang="en-GB" altLang="en-US" sz="2300" dirty="0" smtClean="0">
                <a:solidFill>
                  <a:schemeClr val="tx1">
                    <a:lumMod val="65000"/>
                    <a:lumOff val="35000"/>
                  </a:schemeClr>
                </a:solidFill>
                <a:latin typeface="Arial" charset="0"/>
                <a:ea typeface="ＭＳ Ｐゴシック" pitchFamily="34" charset="-128"/>
                <a:cs typeface="Arial" charset="0"/>
              </a:rPr>
              <a:t>  </a:t>
            </a:r>
            <a:endParaRPr lang="en-US" altLang="en-US" sz="2300" dirty="0">
              <a:solidFill>
                <a:schemeClr val="tx1">
                  <a:lumMod val="65000"/>
                  <a:lumOff val="35000"/>
                </a:schemeClr>
              </a:solidFill>
              <a:ea typeface="Verdana" panose="020B0604030504040204" pitchFamily="34" charset="0"/>
            </a:endParaRPr>
          </a:p>
          <a:p>
            <a:pPr algn="just">
              <a:spcBef>
                <a:spcPct val="0"/>
              </a:spcBef>
            </a:pPr>
            <a:endParaRPr lang="en-US" altLang="en-US" sz="2300" dirty="0">
              <a:solidFill>
                <a:schemeClr val="tx1">
                  <a:lumMod val="65000"/>
                  <a:lumOff val="35000"/>
                </a:schemeClr>
              </a:solidFill>
              <a:ea typeface="Verdana" panose="020B0604030504040204" pitchFamily="34" charset="0"/>
            </a:endParaRPr>
          </a:p>
          <a:p>
            <a:pPr algn="just">
              <a:spcBef>
                <a:spcPct val="0"/>
              </a:spcBef>
            </a:pPr>
            <a:r>
              <a:rPr lang="en-US" altLang="en-US" sz="2300" dirty="0">
                <a:solidFill>
                  <a:schemeClr val="tx1">
                    <a:lumMod val="65000"/>
                    <a:lumOff val="35000"/>
                  </a:schemeClr>
                </a:solidFill>
                <a:ea typeface="Verdana" panose="020B0604030504040204" pitchFamily="34" charset="0"/>
              </a:rPr>
              <a:t>Conducts all communication via the e-tendering portal to ensure full audit trail.</a:t>
            </a:r>
          </a:p>
          <a:p>
            <a:pPr marL="342798" indent="-380981" algn="just">
              <a:spcBef>
                <a:spcPct val="0"/>
              </a:spcBef>
            </a:pPr>
            <a:endParaRPr lang="en-US" altLang="en-US" sz="2300" dirty="0">
              <a:solidFill>
                <a:schemeClr val="tx1">
                  <a:lumMod val="65000"/>
                  <a:lumOff val="35000"/>
                </a:schemeClr>
              </a:solidFill>
              <a:ea typeface="Verdana" panose="020B0604030504040204" pitchFamily="34" charset="0"/>
            </a:endParaRPr>
          </a:p>
          <a:p>
            <a:pPr algn="just">
              <a:spcBef>
                <a:spcPct val="0"/>
              </a:spcBef>
            </a:pPr>
            <a:r>
              <a:rPr lang="en-US" altLang="en-US" sz="2300" dirty="0">
                <a:solidFill>
                  <a:schemeClr val="tx1">
                    <a:lumMod val="65000"/>
                    <a:lumOff val="35000"/>
                  </a:schemeClr>
                </a:solidFill>
                <a:ea typeface="Verdana" panose="020B0604030504040204" pitchFamily="34" charset="0"/>
              </a:rPr>
              <a:t>Uses Best Practice</a:t>
            </a:r>
          </a:p>
          <a:p>
            <a:pPr eaLnBrk="1" hangingPunct="1">
              <a:spcBef>
                <a:spcPct val="0"/>
              </a:spcBef>
            </a:pPr>
            <a:endParaRPr lang="en-US" altLang="en-US" sz="2700" dirty="0">
              <a:solidFill>
                <a:schemeClr val="tx1">
                  <a:lumMod val="65000"/>
                  <a:lumOff val="35000"/>
                </a:schemeClr>
              </a:solidFill>
              <a:latin typeface="Arial" charset="0"/>
              <a:ea typeface="ＭＳ Ｐゴシック" pitchFamily="34" charset="-128"/>
              <a:cs typeface="Arial" charset="0"/>
            </a:endParaRPr>
          </a:p>
          <a:p>
            <a:pPr>
              <a:spcBef>
                <a:spcPct val="0"/>
              </a:spcBef>
            </a:pPr>
            <a:endParaRPr lang="en-US" altLang="en-US" dirty="0">
              <a:solidFill>
                <a:schemeClr val="tx1">
                  <a:lumMod val="65000"/>
                  <a:lumOff val="35000"/>
                </a:schemeClr>
              </a:solidFill>
              <a:latin typeface="Arial" charset="0"/>
              <a:ea typeface="ＭＳ Ｐゴシック" pitchFamily="34" charset="-128"/>
              <a:cs typeface="Arial" charset="0"/>
            </a:endParaRPr>
          </a:p>
        </p:txBody>
      </p:sp>
      <p:sp>
        <p:nvSpPr>
          <p:cNvPr id="2" name="Title 1"/>
          <p:cNvSpPr>
            <a:spLocks noGrp="1"/>
          </p:cNvSpPr>
          <p:nvPr>
            <p:ph type="title"/>
          </p:nvPr>
        </p:nvSpPr>
        <p:spPr>
          <a:xfrm>
            <a:off x="416004" y="1340768"/>
            <a:ext cx="8229600" cy="616012"/>
          </a:xfrm>
        </p:spPr>
        <p:txBody>
          <a:bodyPr>
            <a:noAutofit/>
          </a:bodyPr>
          <a:lstStyle/>
          <a:p>
            <a:r>
              <a:rPr lang="en-GB" sz="2800" b="1" dirty="0"/>
              <a:t>NHS Arden &amp; GEM CSU’s Procurement Process</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004" y="218728"/>
            <a:ext cx="14382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518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14224" y="1916832"/>
            <a:ext cx="8229600" cy="3947808"/>
          </a:xfrm>
        </p:spPr>
        <p:txBody>
          <a:bodyPr>
            <a:normAutofit/>
          </a:bodyPr>
          <a:lstStyle/>
          <a:p>
            <a:pPr marL="0" indent="0">
              <a:spcBef>
                <a:spcPct val="0"/>
              </a:spcBef>
              <a:buNone/>
            </a:pPr>
            <a:r>
              <a:rPr lang="en-GB" b="1" u="sng" dirty="0">
                <a:solidFill>
                  <a:schemeClr val="bg2"/>
                </a:solidFill>
              </a:rPr>
              <a:t>Open </a:t>
            </a:r>
            <a:r>
              <a:rPr lang="en-GB" b="1" u="sng" dirty="0" smtClean="0">
                <a:solidFill>
                  <a:schemeClr val="bg2"/>
                </a:solidFill>
              </a:rPr>
              <a:t>Procedure</a:t>
            </a:r>
            <a:endParaRPr lang="en-GB" b="1" u="sng" dirty="0">
              <a:solidFill>
                <a:schemeClr val="bg2"/>
              </a:solidFill>
            </a:endParaRPr>
          </a:p>
          <a:p>
            <a:pPr>
              <a:spcBef>
                <a:spcPct val="0"/>
              </a:spcBef>
            </a:pPr>
            <a:endParaRPr lang="en-US" altLang="en-US" sz="18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ct val="0"/>
              </a:spcBef>
            </a:pPr>
            <a:r>
              <a:rPr lang="en-US" altLang="en-US" sz="1800" dirty="0" smtClean="0">
                <a:solidFill>
                  <a:schemeClr val="tx1">
                    <a:lumMod val="65000"/>
                    <a:lumOff val="35000"/>
                  </a:schemeClr>
                </a:solidFill>
                <a:ea typeface="Verdana" panose="020B0604030504040204" pitchFamily="34" charset="0"/>
              </a:rPr>
              <a:t>It is anticipated that an </a:t>
            </a:r>
            <a:r>
              <a:rPr lang="en-US" altLang="en-US" sz="1800" b="1" dirty="0" smtClean="0">
                <a:solidFill>
                  <a:schemeClr val="tx1">
                    <a:lumMod val="65000"/>
                    <a:lumOff val="35000"/>
                  </a:schemeClr>
                </a:solidFill>
                <a:ea typeface="+mj-ea"/>
              </a:rPr>
              <a:t>Open</a:t>
            </a:r>
            <a:r>
              <a:rPr lang="en-US" altLang="en-US" sz="1800" dirty="0" smtClean="0">
                <a:solidFill>
                  <a:schemeClr val="tx1">
                    <a:lumMod val="65000"/>
                    <a:lumOff val="35000"/>
                  </a:schemeClr>
                </a:solidFill>
                <a:ea typeface="Verdana" panose="020B0604030504040204" pitchFamily="34" charset="0"/>
              </a:rPr>
              <a:t> </a:t>
            </a:r>
            <a:r>
              <a:rPr lang="en-US" altLang="en-US" sz="1800" dirty="0">
                <a:solidFill>
                  <a:schemeClr val="tx1">
                    <a:lumMod val="65000"/>
                    <a:lumOff val="35000"/>
                  </a:schemeClr>
                </a:solidFill>
                <a:ea typeface="Verdana" panose="020B0604030504040204" pitchFamily="34" charset="0"/>
              </a:rPr>
              <a:t>procedure </a:t>
            </a:r>
            <a:r>
              <a:rPr lang="en-US" altLang="en-US" sz="1800" dirty="0" smtClean="0">
                <a:solidFill>
                  <a:schemeClr val="tx1">
                    <a:lumMod val="65000"/>
                    <a:lumOff val="35000"/>
                  </a:schemeClr>
                </a:solidFill>
                <a:ea typeface="Verdana" panose="020B0604030504040204" pitchFamily="34" charset="0"/>
              </a:rPr>
              <a:t>will be used for establishing a national framework consisting of following </a:t>
            </a:r>
            <a:r>
              <a:rPr lang="en-US" altLang="en-US" sz="1800" dirty="0">
                <a:solidFill>
                  <a:schemeClr val="tx1">
                    <a:lumMod val="65000"/>
                    <a:lumOff val="35000"/>
                  </a:schemeClr>
                </a:solidFill>
                <a:ea typeface="Verdana" panose="020B0604030504040204" pitchFamily="34" charset="0"/>
              </a:rPr>
              <a:t>steps:-</a:t>
            </a:r>
          </a:p>
          <a:p>
            <a:pPr algn="just">
              <a:spcBef>
                <a:spcPct val="0"/>
              </a:spcBef>
            </a:pPr>
            <a:endParaRPr lang="en-US" altLang="en-US" sz="1800" dirty="0">
              <a:solidFill>
                <a:schemeClr val="tx1">
                  <a:lumMod val="65000"/>
                  <a:lumOff val="35000"/>
                </a:schemeClr>
              </a:solidFill>
              <a:ea typeface="Verdana" panose="020B0604030504040204" pitchFamily="34" charset="0"/>
            </a:endParaRPr>
          </a:p>
          <a:p>
            <a:pPr lvl="1" algn="just">
              <a:spcBef>
                <a:spcPct val="0"/>
              </a:spcBef>
            </a:pPr>
            <a:r>
              <a:rPr lang="en-US" altLang="en-US" sz="1800" b="1" dirty="0">
                <a:solidFill>
                  <a:schemeClr val="tx1">
                    <a:lumMod val="65000"/>
                    <a:lumOff val="35000"/>
                  </a:schemeClr>
                </a:solidFill>
                <a:ea typeface="Verdana" panose="020B0604030504040204" pitchFamily="34" charset="0"/>
              </a:rPr>
              <a:t>Contract Notice </a:t>
            </a:r>
            <a:r>
              <a:rPr lang="en-US" altLang="en-US" sz="1800" dirty="0">
                <a:solidFill>
                  <a:schemeClr val="tx1">
                    <a:lumMod val="65000"/>
                    <a:lumOff val="35000"/>
                  </a:schemeClr>
                </a:solidFill>
                <a:ea typeface="Verdana" panose="020B0604030504040204" pitchFamily="34" charset="0"/>
              </a:rPr>
              <a:t>published on OJEU and Contracts Finder</a:t>
            </a:r>
          </a:p>
          <a:p>
            <a:pPr marL="719444" lvl="1" indent="-380981" algn="just">
              <a:spcBef>
                <a:spcPct val="0"/>
              </a:spcBef>
            </a:pPr>
            <a:endParaRPr lang="en-US" altLang="en-US" sz="1800" dirty="0">
              <a:solidFill>
                <a:schemeClr val="tx1">
                  <a:lumMod val="65000"/>
                  <a:lumOff val="35000"/>
                </a:schemeClr>
              </a:solidFill>
              <a:ea typeface="Verdana" panose="020B0604030504040204" pitchFamily="34" charset="0"/>
            </a:endParaRPr>
          </a:p>
          <a:p>
            <a:pPr lvl="1" algn="just">
              <a:spcBef>
                <a:spcPct val="0"/>
              </a:spcBef>
            </a:pPr>
            <a:r>
              <a:rPr lang="en-US" altLang="en-US" sz="1800" b="1" dirty="0">
                <a:solidFill>
                  <a:schemeClr val="tx1">
                    <a:lumMod val="65000"/>
                    <a:lumOff val="35000"/>
                  </a:schemeClr>
                </a:solidFill>
                <a:ea typeface="Verdana" panose="020B0604030504040204" pitchFamily="34" charset="0"/>
              </a:rPr>
              <a:t>ITT (Invitation to Tender) </a:t>
            </a:r>
            <a:r>
              <a:rPr lang="en-US" altLang="en-US" sz="1800" dirty="0">
                <a:solidFill>
                  <a:schemeClr val="tx1">
                    <a:lumMod val="65000"/>
                    <a:lumOff val="35000"/>
                  </a:schemeClr>
                </a:solidFill>
                <a:ea typeface="Verdana" panose="020B0604030504040204" pitchFamily="34" charset="0"/>
              </a:rPr>
              <a:t>published on the e-tendering Bravo portal</a:t>
            </a:r>
          </a:p>
          <a:p>
            <a:pPr marL="719444" lvl="1" indent="-380981" algn="just">
              <a:spcBef>
                <a:spcPct val="0"/>
              </a:spcBef>
            </a:pPr>
            <a:endParaRPr lang="en-US" altLang="en-US" sz="1800" dirty="0">
              <a:solidFill>
                <a:schemeClr val="tx1">
                  <a:lumMod val="65000"/>
                  <a:lumOff val="35000"/>
                </a:schemeClr>
              </a:solidFill>
              <a:ea typeface="Verdana" panose="020B0604030504040204" pitchFamily="34" charset="0"/>
            </a:endParaRPr>
          </a:p>
          <a:p>
            <a:pPr lvl="1" algn="just">
              <a:spcBef>
                <a:spcPct val="0"/>
              </a:spcBef>
            </a:pPr>
            <a:r>
              <a:rPr lang="en-US" altLang="en-US" sz="1800" b="1" dirty="0">
                <a:solidFill>
                  <a:schemeClr val="tx1">
                    <a:lumMod val="65000"/>
                    <a:lumOff val="35000"/>
                  </a:schemeClr>
                </a:solidFill>
                <a:ea typeface="Verdana" panose="020B0604030504040204" pitchFamily="34" charset="0"/>
              </a:rPr>
              <a:t>Evaluation of Tenders</a:t>
            </a:r>
          </a:p>
          <a:p>
            <a:pPr marL="719444" lvl="1" indent="-380981" algn="just">
              <a:spcBef>
                <a:spcPct val="0"/>
              </a:spcBef>
            </a:pPr>
            <a:endParaRPr lang="en-US" altLang="en-US" sz="1800" b="1" dirty="0">
              <a:solidFill>
                <a:schemeClr val="tx1">
                  <a:lumMod val="65000"/>
                  <a:lumOff val="35000"/>
                </a:schemeClr>
              </a:solidFill>
              <a:ea typeface="Verdana" panose="020B0604030504040204" pitchFamily="34" charset="0"/>
            </a:endParaRPr>
          </a:p>
          <a:p>
            <a:pPr lvl="1" algn="just">
              <a:spcBef>
                <a:spcPct val="0"/>
              </a:spcBef>
            </a:pPr>
            <a:r>
              <a:rPr lang="en-US" altLang="en-US" sz="1800" b="1" dirty="0" smtClean="0">
                <a:solidFill>
                  <a:schemeClr val="tx1">
                    <a:lumMod val="65000"/>
                    <a:lumOff val="35000"/>
                  </a:schemeClr>
                </a:solidFill>
                <a:ea typeface="Verdana" panose="020B0604030504040204" pitchFamily="34" charset="0"/>
              </a:rPr>
              <a:t>Appointment of the most eligible bidders </a:t>
            </a:r>
            <a:r>
              <a:rPr lang="en-US" altLang="en-US" sz="1800" dirty="0" smtClean="0">
                <a:solidFill>
                  <a:schemeClr val="tx1">
                    <a:lumMod val="65000"/>
                    <a:lumOff val="35000"/>
                  </a:schemeClr>
                </a:solidFill>
                <a:ea typeface="Verdana" panose="020B0604030504040204" pitchFamily="34" charset="0"/>
              </a:rPr>
              <a:t>on the framework </a:t>
            </a:r>
          </a:p>
          <a:p>
            <a:pPr>
              <a:spcBef>
                <a:spcPct val="0"/>
              </a:spcBef>
            </a:pPr>
            <a:endParaRPr lang="en-US" altLang="en-US" sz="1800" b="1" dirty="0">
              <a:solidFill>
                <a:schemeClr val="tx1">
                  <a:lumMod val="65000"/>
                  <a:lumOff val="35000"/>
                </a:schemeClr>
              </a:solidFill>
              <a:ea typeface="Verdana" panose="020B0604030504040204" pitchFamily="34" charset="0"/>
            </a:endParaRPr>
          </a:p>
        </p:txBody>
      </p:sp>
      <p:sp>
        <p:nvSpPr>
          <p:cNvPr id="2" name="Title 1"/>
          <p:cNvSpPr>
            <a:spLocks noGrp="1"/>
          </p:cNvSpPr>
          <p:nvPr>
            <p:ph type="title"/>
          </p:nvPr>
        </p:nvSpPr>
        <p:spPr>
          <a:xfrm>
            <a:off x="395787" y="1196752"/>
            <a:ext cx="8229600" cy="553969"/>
          </a:xfrm>
        </p:spPr>
        <p:txBody>
          <a:bodyPr>
            <a:noAutofit/>
          </a:bodyPr>
          <a:lstStyle/>
          <a:p>
            <a:r>
              <a:rPr lang="en-GB" sz="2800" b="1" dirty="0" smtClean="0"/>
              <a:t>Anticipated Procurement </a:t>
            </a:r>
            <a:r>
              <a:rPr lang="en-GB" sz="2800" b="1" dirty="0"/>
              <a:t>Procedure:</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87" y="246544"/>
            <a:ext cx="14382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128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395787" y="1988840"/>
            <a:ext cx="8229600" cy="3947808"/>
          </a:xfrm>
        </p:spPr>
        <p:txBody>
          <a:bodyPr>
            <a:normAutofit fontScale="85000" lnSpcReduction="20000"/>
          </a:bodyPr>
          <a:lstStyle/>
          <a:p>
            <a:pPr marL="0" indent="0">
              <a:spcBef>
                <a:spcPct val="0"/>
              </a:spcBef>
              <a:buNone/>
            </a:pPr>
            <a:r>
              <a:rPr lang="en-GB" sz="2800" b="1" u="sng" dirty="0" smtClean="0">
                <a:solidFill>
                  <a:schemeClr val="bg2"/>
                </a:solidFill>
              </a:rPr>
              <a:t>Mini Competitions</a:t>
            </a:r>
            <a:endParaRPr lang="en-GB" sz="2800" b="1" u="sng" dirty="0">
              <a:solidFill>
                <a:schemeClr val="bg2"/>
              </a:solidFill>
            </a:endParaRPr>
          </a:p>
          <a:p>
            <a:pPr algn="just">
              <a:spcBef>
                <a:spcPct val="0"/>
              </a:spcBef>
            </a:pPr>
            <a:endParaRPr lang="en-US" altLang="en-US" sz="21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ct val="0"/>
              </a:spcBef>
            </a:pPr>
            <a:r>
              <a:rPr lang="en-US" altLang="en-US" sz="2100" dirty="0" smtClean="0">
                <a:solidFill>
                  <a:schemeClr val="tx1">
                    <a:lumMod val="65000"/>
                    <a:lumOff val="35000"/>
                  </a:schemeClr>
                </a:solidFill>
                <a:ea typeface="Verdana" panose="020B0604030504040204" pitchFamily="34" charset="0"/>
              </a:rPr>
              <a:t>Following an appointment of the most eligible bidders on the framework, mini competitions will be conducted amongst them for each region. </a:t>
            </a:r>
          </a:p>
          <a:p>
            <a:pPr algn="just">
              <a:spcBef>
                <a:spcPct val="0"/>
              </a:spcBef>
            </a:pPr>
            <a:endParaRPr lang="en-US" altLang="en-US" sz="2100" dirty="0">
              <a:solidFill>
                <a:schemeClr val="tx1">
                  <a:lumMod val="65000"/>
                  <a:lumOff val="35000"/>
                </a:schemeClr>
              </a:solidFill>
              <a:ea typeface="Verdana" panose="020B0604030504040204" pitchFamily="34" charset="0"/>
            </a:endParaRPr>
          </a:p>
          <a:p>
            <a:pPr algn="just">
              <a:spcBef>
                <a:spcPct val="0"/>
              </a:spcBef>
            </a:pPr>
            <a:r>
              <a:rPr lang="en-US" altLang="en-US" sz="2100" dirty="0" smtClean="0">
                <a:solidFill>
                  <a:schemeClr val="tx1">
                    <a:lumMod val="65000"/>
                    <a:lumOff val="35000"/>
                  </a:schemeClr>
                </a:solidFill>
                <a:ea typeface="Verdana" panose="020B0604030504040204" pitchFamily="34" charset="0"/>
              </a:rPr>
              <a:t>Aim of the mini competitions will be to award contract for the respective regions to winning bidder(s). Mini competitions will include following steps:</a:t>
            </a:r>
          </a:p>
          <a:p>
            <a:pPr algn="just">
              <a:spcBef>
                <a:spcPct val="0"/>
              </a:spcBef>
            </a:pPr>
            <a:endParaRPr lang="en-US" altLang="en-US" sz="2100" dirty="0">
              <a:solidFill>
                <a:schemeClr val="tx1">
                  <a:lumMod val="65000"/>
                  <a:lumOff val="35000"/>
                </a:schemeClr>
              </a:solidFill>
              <a:ea typeface="Verdana" panose="020B0604030504040204" pitchFamily="34" charset="0"/>
            </a:endParaRPr>
          </a:p>
          <a:p>
            <a:pPr lvl="1" algn="just">
              <a:spcBef>
                <a:spcPct val="0"/>
              </a:spcBef>
            </a:pPr>
            <a:r>
              <a:rPr lang="en-US" altLang="en-US" sz="2100" b="1" dirty="0" smtClean="0">
                <a:solidFill>
                  <a:schemeClr val="tx1">
                    <a:lumMod val="65000"/>
                    <a:lumOff val="35000"/>
                  </a:schemeClr>
                </a:solidFill>
                <a:ea typeface="Verdana" panose="020B0604030504040204" pitchFamily="34" charset="0"/>
              </a:rPr>
              <a:t>Invitation </a:t>
            </a:r>
            <a:r>
              <a:rPr lang="en-US" altLang="en-US" sz="2100" b="1" dirty="0">
                <a:solidFill>
                  <a:schemeClr val="tx1">
                    <a:lumMod val="65000"/>
                    <a:lumOff val="35000"/>
                  </a:schemeClr>
                </a:solidFill>
                <a:ea typeface="Verdana" panose="020B0604030504040204" pitchFamily="34" charset="0"/>
              </a:rPr>
              <a:t>to </a:t>
            </a:r>
            <a:r>
              <a:rPr lang="en-US" altLang="en-US" sz="2100" b="1" dirty="0" smtClean="0">
                <a:solidFill>
                  <a:schemeClr val="tx1">
                    <a:lumMod val="65000"/>
                    <a:lumOff val="35000"/>
                  </a:schemeClr>
                </a:solidFill>
                <a:ea typeface="Verdana" panose="020B0604030504040204" pitchFamily="34" charset="0"/>
              </a:rPr>
              <a:t>Mini competition </a:t>
            </a:r>
            <a:r>
              <a:rPr lang="en-US" altLang="en-US" sz="2100" dirty="0" smtClean="0">
                <a:solidFill>
                  <a:schemeClr val="tx1">
                    <a:lumMod val="65000"/>
                    <a:lumOff val="35000"/>
                  </a:schemeClr>
                </a:solidFill>
                <a:ea typeface="Verdana" panose="020B0604030504040204" pitchFamily="34" charset="0"/>
              </a:rPr>
              <a:t>published </a:t>
            </a:r>
            <a:r>
              <a:rPr lang="en-US" altLang="en-US" sz="2100" dirty="0">
                <a:solidFill>
                  <a:schemeClr val="tx1">
                    <a:lumMod val="65000"/>
                    <a:lumOff val="35000"/>
                  </a:schemeClr>
                </a:solidFill>
                <a:ea typeface="Verdana" panose="020B0604030504040204" pitchFamily="34" charset="0"/>
              </a:rPr>
              <a:t>on the e-tendering </a:t>
            </a:r>
            <a:r>
              <a:rPr lang="en-US" altLang="en-US" sz="2100" dirty="0" smtClean="0">
                <a:solidFill>
                  <a:schemeClr val="tx1">
                    <a:lumMod val="65000"/>
                    <a:lumOff val="35000"/>
                  </a:schemeClr>
                </a:solidFill>
                <a:ea typeface="Verdana" panose="020B0604030504040204" pitchFamily="34" charset="0"/>
              </a:rPr>
              <a:t>portal</a:t>
            </a:r>
            <a:endParaRPr lang="en-US" altLang="en-US" sz="2100" dirty="0">
              <a:solidFill>
                <a:schemeClr val="tx1">
                  <a:lumMod val="65000"/>
                  <a:lumOff val="35000"/>
                </a:schemeClr>
              </a:solidFill>
              <a:ea typeface="Verdana" panose="020B0604030504040204" pitchFamily="34" charset="0"/>
            </a:endParaRPr>
          </a:p>
          <a:p>
            <a:pPr marL="719444" lvl="1" indent="-380981" algn="just">
              <a:spcBef>
                <a:spcPct val="0"/>
              </a:spcBef>
            </a:pPr>
            <a:endParaRPr lang="en-US" altLang="en-US" sz="2100" dirty="0">
              <a:solidFill>
                <a:schemeClr val="tx1">
                  <a:lumMod val="65000"/>
                  <a:lumOff val="35000"/>
                </a:schemeClr>
              </a:solidFill>
              <a:ea typeface="Verdana" panose="020B0604030504040204" pitchFamily="34" charset="0"/>
            </a:endParaRPr>
          </a:p>
          <a:p>
            <a:pPr lvl="1" algn="just">
              <a:spcBef>
                <a:spcPct val="0"/>
              </a:spcBef>
            </a:pPr>
            <a:r>
              <a:rPr lang="en-US" altLang="en-US" sz="2100" b="1" dirty="0">
                <a:solidFill>
                  <a:schemeClr val="tx1">
                    <a:lumMod val="65000"/>
                    <a:lumOff val="35000"/>
                  </a:schemeClr>
                </a:solidFill>
                <a:ea typeface="Verdana" panose="020B0604030504040204" pitchFamily="34" charset="0"/>
              </a:rPr>
              <a:t>Evaluation of </a:t>
            </a:r>
            <a:r>
              <a:rPr lang="en-US" altLang="en-US" sz="2100" b="1" dirty="0" smtClean="0">
                <a:solidFill>
                  <a:schemeClr val="tx1">
                    <a:lumMod val="65000"/>
                    <a:lumOff val="35000"/>
                  </a:schemeClr>
                </a:solidFill>
                <a:ea typeface="Verdana" panose="020B0604030504040204" pitchFamily="34" charset="0"/>
              </a:rPr>
              <a:t>bids/forms </a:t>
            </a:r>
            <a:r>
              <a:rPr lang="en-US" altLang="en-US" sz="2100" dirty="0" smtClean="0">
                <a:solidFill>
                  <a:schemeClr val="tx1">
                    <a:lumMod val="65000"/>
                    <a:lumOff val="35000"/>
                  </a:schemeClr>
                </a:solidFill>
                <a:ea typeface="Verdana" panose="020B0604030504040204" pitchFamily="34" charset="0"/>
              </a:rPr>
              <a:t>submitted by the shortlisted bidders</a:t>
            </a:r>
            <a:endParaRPr lang="en-US" altLang="en-US" sz="2100" dirty="0">
              <a:solidFill>
                <a:schemeClr val="tx1">
                  <a:lumMod val="65000"/>
                  <a:lumOff val="35000"/>
                </a:schemeClr>
              </a:solidFill>
              <a:ea typeface="Verdana" panose="020B0604030504040204" pitchFamily="34" charset="0"/>
            </a:endParaRPr>
          </a:p>
          <a:p>
            <a:pPr marL="719444" lvl="1" indent="-380981" algn="just">
              <a:spcBef>
                <a:spcPct val="0"/>
              </a:spcBef>
            </a:pPr>
            <a:endParaRPr lang="en-US" altLang="en-US" sz="2100" b="1" dirty="0">
              <a:solidFill>
                <a:schemeClr val="tx1">
                  <a:lumMod val="65000"/>
                  <a:lumOff val="35000"/>
                </a:schemeClr>
              </a:solidFill>
              <a:ea typeface="Verdana" panose="020B0604030504040204" pitchFamily="34" charset="0"/>
            </a:endParaRPr>
          </a:p>
          <a:p>
            <a:pPr lvl="1" algn="just">
              <a:spcBef>
                <a:spcPct val="0"/>
              </a:spcBef>
            </a:pPr>
            <a:r>
              <a:rPr lang="en-US" altLang="en-US" sz="2100" b="1" dirty="0" smtClean="0">
                <a:solidFill>
                  <a:schemeClr val="tx1">
                    <a:lumMod val="65000"/>
                    <a:lumOff val="35000"/>
                  </a:schemeClr>
                </a:solidFill>
                <a:ea typeface="Verdana" panose="020B0604030504040204" pitchFamily="34" charset="0"/>
              </a:rPr>
              <a:t>Appointment of the winning bidder(s) </a:t>
            </a:r>
            <a:r>
              <a:rPr lang="en-US" altLang="en-US" sz="2100" dirty="0" smtClean="0">
                <a:solidFill>
                  <a:schemeClr val="tx1">
                    <a:lumMod val="65000"/>
                    <a:lumOff val="35000"/>
                  </a:schemeClr>
                </a:solidFill>
                <a:ea typeface="Verdana" panose="020B0604030504040204" pitchFamily="34" charset="0"/>
              </a:rPr>
              <a:t>to carry out HPV screening for a particular region</a:t>
            </a:r>
          </a:p>
          <a:p>
            <a:pPr lvl="1" algn="just">
              <a:spcBef>
                <a:spcPct val="0"/>
              </a:spcBef>
            </a:pPr>
            <a:endParaRPr lang="en-US" altLang="en-US" sz="2100" b="1" dirty="0" smtClean="0">
              <a:solidFill>
                <a:schemeClr val="tx1">
                  <a:lumMod val="65000"/>
                  <a:lumOff val="35000"/>
                </a:schemeClr>
              </a:solidFill>
              <a:ea typeface="Verdana" panose="020B0604030504040204" pitchFamily="34" charset="0"/>
            </a:endParaRPr>
          </a:p>
          <a:p>
            <a:pPr lvl="1" algn="just">
              <a:spcBef>
                <a:spcPct val="0"/>
              </a:spcBef>
            </a:pPr>
            <a:r>
              <a:rPr lang="en-US" altLang="en-US" sz="2100" b="1" dirty="0" smtClean="0">
                <a:solidFill>
                  <a:schemeClr val="tx1">
                    <a:lumMod val="65000"/>
                    <a:lumOff val="35000"/>
                  </a:schemeClr>
                </a:solidFill>
                <a:ea typeface="Verdana" panose="020B0604030504040204" pitchFamily="34" charset="0"/>
              </a:rPr>
              <a:t>Contract </a:t>
            </a:r>
            <a:r>
              <a:rPr lang="en-US" altLang="en-US" sz="2100" b="1" dirty="0">
                <a:solidFill>
                  <a:schemeClr val="tx1">
                    <a:lumMod val="65000"/>
                    <a:lumOff val="35000"/>
                  </a:schemeClr>
                </a:solidFill>
                <a:ea typeface="Verdana" panose="020B0604030504040204" pitchFamily="34" charset="0"/>
              </a:rPr>
              <a:t>Award</a:t>
            </a:r>
            <a:endParaRPr lang="en-US" altLang="en-US" sz="2700" dirty="0">
              <a:solidFill>
                <a:schemeClr val="tx1">
                  <a:lumMod val="65000"/>
                  <a:lumOff val="35000"/>
                </a:schemeClr>
              </a:solidFill>
              <a:latin typeface="Arial" charset="0"/>
              <a:ea typeface="ＭＳ Ｐゴシック" pitchFamily="34" charset="-128"/>
              <a:cs typeface="Arial" charset="0"/>
            </a:endParaRPr>
          </a:p>
        </p:txBody>
      </p:sp>
      <p:sp>
        <p:nvSpPr>
          <p:cNvPr id="2" name="Title 1"/>
          <p:cNvSpPr>
            <a:spLocks noGrp="1"/>
          </p:cNvSpPr>
          <p:nvPr>
            <p:ph type="title"/>
          </p:nvPr>
        </p:nvSpPr>
        <p:spPr>
          <a:xfrm>
            <a:off x="395787" y="1196752"/>
            <a:ext cx="8229600" cy="553969"/>
          </a:xfrm>
        </p:spPr>
        <p:txBody>
          <a:bodyPr>
            <a:noAutofit/>
          </a:bodyPr>
          <a:lstStyle/>
          <a:p>
            <a:r>
              <a:rPr lang="en-GB" sz="2800" b="1" dirty="0" smtClean="0"/>
              <a:t>Anticipated Procurement </a:t>
            </a:r>
            <a:r>
              <a:rPr lang="en-GB" sz="2800" b="1" dirty="0"/>
              <a:t>Procedure:</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87" y="246544"/>
            <a:ext cx="14382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21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787" y="1117874"/>
            <a:ext cx="5572062" cy="615951"/>
          </a:xfrm>
        </p:spPr>
        <p:txBody>
          <a:bodyPr>
            <a:normAutofit/>
          </a:bodyPr>
          <a:lstStyle/>
          <a:p>
            <a:r>
              <a:rPr lang="en-GB" altLang="en-US" sz="3200" b="1" dirty="0">
                <a:latin typeface="Arial" charset="0"/>
                <a:ea typeface="ＭＳ Ｐゴシック" pitchFamily="34" charset="-128"/>
                <a:cs typeface="Arial" charset="0"/>
              </a:rPr>
              <a:t>Procurement Adverts</a:t>
            </a:r>
          </a:p>
        </p:txBody>
      </p:sp>
      <p:sp>
        <p:nvSpPr>
          <p:cNvPr id="5" name="TextBox 9"/>
          <p:cNvSpPr txBox="1">
            <a:spLocks noChangeArrowheads="1"/>
          </p:cNvSpPr>
          <p:nvPr/>
        </p:nvSpPr>
        <p:spPr bwMode="auto">
          <a:xfrm>
            <a:off x="395786" y="1733825"/>
            <a:ext cx="8394964" cy="144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16" tIns="58607" rIns="117216" bIns="58607">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just" defTabSz="609570" eaLnBrk="1" fontAlgn="base" hangingPunct="1">
              <a:lnSpc>
                <a:spcPct val="120000"/>
              </a:lnSpc>
              <a:spcBef>
                <a:spcPts val="0"/>
              </a:spcBef>
              <a:spcAft>
                <a:spcPct val="0"/>
              </a:spcAft>
              <a:buClr>
                <a:srgbClr val="0072C6"/>
              </a:buClr>
              <a:buNone/>
            </a:pPr>
            <a:r>
              <a:rPr lang="en-US" altLang="en-US" sz="1800" dirty="0" smtClean="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Initial information regarding the procurement will </a:t>
            </a:r>
            <a:r>
              <a:rPr lang="en-US" altLang="en-US" sz="18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be advertised </a:t>
            </a:r>
            <a:r>
              <a:rPr lang="en-US" altLang="en-US" sz="1800" dirty="0" smtClean="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on following websites: </a:t>
            </a:r>
            <a:endParaRPr lang="en-US" altLang="en-US" sz="18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endParaRPr>
          </a:p>
          <a:p>
            <a:pPr marL="380981" indent="-380981" defTabSz="609570" eaLnBrk="1" fontAlgn="base" hangingPunct="1">
              <a:lnSpc>
                <a:spcPct val="120000"/>
              </a:lnSpc>
              <a:spcBef>
                <a:spcPts val="0"/>
              </a:spcBef>
              <a:spcAft>
                <a:spcPct val="0"/>
              </a:spcAft>
              <a:buFont typeface="Arial" panose="020B0604020202020204" pitchFamily="34" charset="0"/>
              <a:buChar char="•"/>
            </a:pPr>
            <a:r>
              <a:rPr lang="en-US" altLang="en-US" sz="18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Contracts Finder (</a:t>
            </a:r>
            <a:r>
              <a:rPr lang="en-US" altLang="en-US" sz="18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hlinkClick r:id="rId3"/>
              </a:rPr>
              <a:t>https://www.contractsfinder.service.gov.uk/Search</a:t>
            </a:r>
            <a:r>
              <a:rPr lang="en-US" altLang="en-US" sz="18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 and </a:t>
            </a:r>
          </a:p>
          <a:p>
            <a:pPr marL="380981" indent="-380981" defTabSz="609570" eaLnBrk="1" fontAlgn="base" hangingPunct="1">
              <a:lnSpc>
                <a:spcPct val="120000"/>
              </a:lnSpc>
              <a:spcBef>
                <a:spcPts val="0"/>
              </a:spcBef>
              <a:spcAft>
                <a:spcPct val="0"/>
              </a:spcAft>
              <a:buFont typeface="Arial" panose="020B0604020202020204" pitchFamily="34" charset="0"/>
              <a:buChar char="•"/>
            </a:pPr>
            <a:r>
              <a:rPr lang="en-US" altLang="en-US" sz="18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OJEU TED (</a:t>
            </a:r>
            <a:r>
              <a:rPr lang="en-US" altLang="en-US" sz="18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hlinkClick r:id="rId4"/>
              </a:rPr>
              <a:t>http://</a:t>
            </a:r>
            <a:r>
              <a:rPr lang="en-US" altLang="en-US" sz="1800" dirty="0" smtClean="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hlinkClick r:id="rId4"/>
              </a:rPr>
              <a:t>ted.europa.eu/TED/main/HomePage.do</a:t>
            </a:r>
            <a:r>
              <a:rPr lang="en-US" altLang="en-US" sz="1800" dirty="0" smtClean="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a:t>
            </a:r>
            <a:endParaRPr lang="en-US" altLang="en-US" sz="18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endParaRPr>
          </a:p>
        </p:txBody>
      </p:sp>
      <p:pic>
        <p:nvPicPr>
          <p:cNvPr id="4098"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824" y="3482617"/>
            <a:ext cx="4009249"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3706" y="3478033"/>
            <a:ext cx="3836612" cy="281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787" y="186847"/>
            <a:ext cx="14382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286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7" y="1124744"/>
            <a:ext cx="8229600" cy="616012"/>
          </a:xfrm>
        </p:spPr>
        <p:txBody>
          <a:bodyPr>
            <a:normAutofit/>
          </a:bodyPr>
          <a:lstStyle/>
          <a:p>
            <a:r>
              <a:rPr lang="en-GB" altLang="en-US" sz="3200" b="1" dirty="0">
                <a:latin typeface="Arial" charset="0"/>
                <a:ea typeface="ＭＳ Ｐゴシック" pitchFamily="34" charset="-128"/>
                <a:cs typeface="Arial" charset="0"/>
              </a:rPr>
              <a:t>Arden &amp; GEM e- Procurement Portal</a:t>
            </a:r>
            <a:endParaRPr lang="en-GB" sz="3200" dirty="0"/>
          </a:p>
        </p:txBody>
      </p:sp>
      <p:sp>
        <p:nvSpPr>
          <p:cNvPr id="3" name="Content Placeholder 2"/>
          <p:cNvSpPr>
            <a:spLocks noGrp="1"/>
          </p:cNvSpPr>
          <p:nvPr>
            <p:ph idx="1"/>
          </p:nvPr>
        </p:nvSpPr>
        <p:spPr>
          <a:xfrm>
            <a:off x="395787" y="1916832"/>
            <a:ext cx="8244915" cy="1015994"/>
          </a:xfrm>
        </p:spPr>
        <p:txBody>
          <a:bodyPr>
            <a:normAutofit fontScale="25000" lnSpcReduction="20000"/>
          </a:bodyPr>
          <a:lstStyle/>
          <a:p>
            <a:pPr algn="just">
              <a:spcBef>
                <a:spcPct val="0"/>
              </a:spcBef>
            </a:pPr>
            <a:r>
              <a:rPr lang="en-GB" altLang="en-US" sz="6400" dirty="0">
                <a:solidFill>
                  <a:schemeClr val="tx1">
                    <a:lumMod val="65000"/>
                    <a:lumOff val="35000"/>
                  </a:schemeClr>
                </a:solidFill>
                <a:ea typeface="Verdana" panose="020B0604030504040204" pitchFamily="34" charset="0"/>
              </a:rPr>
              <a:t>The procurement will be managed using a web portal known as </a:t>
            </a:r>
            <a:r>
              <a:rPr lang="en-GB" altLang="en-US" sz="6400" dirty="0" err="1" smtClean="0">
                <a:solidFill>
                  <a:schemeClr val="tx1">
                    <a:lumMod val="65000"/>
                    <a:lumOff val="35000"/>
                  </a:schemeClr>
                </a:solidFill>
                <a:ea typeface="Verdana" panose="020B0604030504040204" pitchFamily="34" charset="0"/>
              </a:rPr>
              <a:t>BravoSolutions</a:t>
            </a:r>
            <a:r>
              <a:rPr lang="en-GB" altLang="en-US" sz="6400" dirty="0" smtClean="0">
                <a:solidFill>
                  <a:schemeClr val="tx1">
                    <a:lumMod val="65000"/>
                    <a:lumOff val="35000"/>
                  </a:schemeClr>
                </a:solidFill>
                <a:ea typeface="Verdana" panose="020B0604030504040204" pitchFamily="34" charset="0"/>
              </a:rPr>
              <a:t> (</a:t>
            </a:r>
            <a:r>
              <a:rPr lang="en-GB" altLang="en-US" sz="6400" dirty="0">
                <a:solidFill>
                  <a:schemeClr val="tx1">
                    <a:lumMod val="65000"/>
                    <a:lumOff val="35000"/>
                  </a:schemeClr>
                </a:solidFill>
                <a:ea typeface="Verdana" panose="020B0604030504040204" pitchFamily="34" charset="0"/>
                <a:hlinkClick r:id="rId3"/>
              </a:rPr>
              <a:t>https://</a:t>
            </a:r>
            <a:r>
              <a:rPr lang="en-GB" altLang="en-US" sz="6400" dirty="0" smtClean="0">
                <a:solidFill>
                  <a:schemeClr val="tx1">
                    <a:lumMod val="65000"/>
                    <a:lumOff val="35000"/>
                  </a:schemeClr>
                </a:solidFill>
                <a:ea typeface="Verdana" panose="020B0604030504040204" pitchFamily="34" charset="0"/>
                <a:hlinkClick r:id="rId3"/>
              </a:rPr>
              <a:t>ardengemcsu.bravosolution.co.uk</a:t>
            </a:r>
            <a:r>
              <a:rPr lang="en-GB" altLang="en-US" sz="6400" dirty="0" smtClean="0">
                <a:solidFill>
                  <a:schemeClr val="tx1">
                    <a:lumMod val="65000"/>
                    <a:lumOff val="35000"/>
                  </a:schemeClr>
                </a:solidFill>
                <a:ea typeface="Verdana" panose="020B0604030504040204" pitchFamily="34" charset="0"/>
              </a:rPr>
              <a:t>)  </a:t>
            </a:r>
          </a:p>
          <a:p>
            <a:pPr algn="just">
              <a:spcBef>
                <a:spcPct val="0"/>
              </a:spcBef>
              <a:buFont typeface="Wingdings" panose="05000000000000000000" pitchFamily="2" charset="2"/>
              <a:buChar char="v"/>
            </a:pPr>
            <a:endParaRPr lang="en-GB" altLang="en-US" sz="6400" dirty="0" smtClean="0">
              <a:ea typeface="Verdana" panose="020B0604030504040204" pitchFamily="34" charset="0"/>
            </a:endParaRPr>
          </a:p>
          <a:p>
            <a:pPr algn="just">
              <a:spcBef>
                <a:spcPct val="0"/>
              </a:spcBef>
            </a:pPr>
            <a:r>
              <a:rPr lang="en-GB" altLang="en-US" sz="6400" dirty="0" err="1">
                <a:solidFill>
                  <a:schemeClr val="tx1">
                    <a:lumMod val="65000"/>
                    <a:lumOff val="35000"/>
                  </a:schemeClr>
                </a:solidFill>
                <a:ea typeface="Verdana" panose="020B0604030504040204" pitchFamily="34" charset="0"/>
              </a:rPr>
              <a:t>BravoSolutions</a:t>
            </a:r>
            <a:r>
              <a:rPr lang="en-GB" altLang="en-US" sz="6400" dirty="0">
                <a:solidFill>
                  <a:schemeClr val="tx1">
                    <a:lumMod val="65000"/>
                    <a:lumOff val="35000"/>
                  </a:schemeClr>
                </a:solidFill>
                <a:ea typeface="Verdana" panose="020B0604030504040204" pitchFamily="34" charset="0"/>
              </a:rPr>
              <a:t> shortly known as ‘Bravo’, is Arden &amp; GEM CSU’s e-tendering procurement portal. </a:t>
            </a:r>
          </a:p>
          <a:p>
            <a:pPr marL="0" indent="0">
              <a:buNone/>
            </a:pPr>
            <a:endParaRPr lang="en-GB" altLang="en-US" sz="2100" dirty="0">
              <a:ea typeface="Verdana" panose="020B0604030504040204" pitchFamily="34" charset="0"/>
            </a:endParaRPr>
          </a:p>
          <a:p>
            <a:pPr marL="0" indent="0">
              <a:buNone/>
            </a:pPr>
            <a:endParaRPr lang="en-GB" altLang="en-US" dirty="0">
              <a:solidFill>
                <a:srgbClr val="383838"/>
              </a:solidFill>
              <a:latin typeface="Verdana" panose="020B0604030504040204" pitchFamily="34" charset="0"/>
              <a:ea typeface="Verdana" panose="020B0604030504040204" pitchFamily="34" charset="0"/>
              <a:cs typeface="Verdana" panose="020B0604030504040204" pitchFamily="34" charset="0"/>
              <a:hlinkClick r:id="rId3"/>
            </a:endParaRPr>
          </a:p>
          <a:p>
            <a:pPr marL="0" indent="0">
              <a:buNone/>
            </a:pPr>
            <a:endParaRPr lang="en-GB" altLang="en-US" dirty="0" smtClean="0">
              <a:solidFill>
                <a:srgbClr val="383838"/>
              </a:solidFill>
              <a:latin typeface="Verdana" panose="020B0604030504040204" pitchFamily="34" charset="0"/>
              <a:ea typeface="Verdana" panose="020B0604030504040204" pitchFamily="34" charset="0"/>
              <a:cs typeface="Verdana" panose="020B0604030504040204" pitchFamily="34" charset="0"/>
              <a:hlinkClick r:id="rId3"/>
            </a:endParaRPr>
          </a:p>
          <a:p>
            <a:pPr marL="0" indent="0">
              <a:buNone/>
            </a:pPr>
            <a:endParaRPr lang="en-GB" altLang="en-US" dirty="0">
              <a:solidFill>
                <a:srgbClr val="383838"/>
              </a:solidFill>
              <a:latin typeface="Verdana" panose="020B0604030504040204" pitchFamily="34" charset="0"/>
              <a:ea typeface="Verdana" panose="020B0604030504040204" pitchFamily="34" charset="0"/>
              <a:cs typeface="Verdana" panose="020B0604030504040204" pitchFamily="34" charset="0"/>
              <a:hlinkClick r:id="rId3"/>
            </a:endParaRPr>
          </a:p>
          <a:p>
            <a:pPr marL="0" indent="0">
              <a:buNone/>
            </a:pPr>
            <a:endParaRPr lang="en-GB" altLang="en-US" dirty="0" smtClean="0">
              <a:solidFill>
                <a:srgbClr val="383838"/>
              </a:solidFill>
              <a:latin typeface="Verdana" panose="020B0604030504040204" pitchFamily="34" charset="0"/>
              <a:ea typeface="Verdana" panose="020B0604030504040204" pitchFamily="34" charset="0"/>
              <a:cs typeface="Verdana" panose="020B0604030504040204" pitchFamily="34" charset="0"/>
              <a:hlinkClick r:id="rId3"/>
            </a:endParaRPr>
          </a:p>
          <a:p>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3068960"/>
            <a:ext cx="4820381" cy="3559011"/>
          </a:xfrm>
          <a:prstGeom prst="rect">
            <a:avLst/>
          </a:prstGeom>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87" y="216064"/>
            <a:ext cx="14382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673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Sam Cramond/Alison Cowie</a:t>
            </a:r>
            <a:endParaRPr lang="en-GB" dirty="0"/>
          </a:p>
        </p:txBody>
      </p:sp>
      <p:sp>
        <p:nvSpPr>
          <p:cNvPr id="3" name="Title 2"/>
          <p:cNvSpPr>
            <a:spLocks noGrp="1"/>
          </p:cNvSpPr>
          <p:nvPr>
            <p:ph type="title"/>
          </p:nvPr>
        </p:nvSpPr>
        <p:spPr/>
        <p:txBody>
          <a:bodyPr/>
          <a:lstStyle/>
          <a:p>
            <a:r>
              <a:rPr lang="en-GB" sz="6000" dirty="0" smtClean="0"/>
              <a:t>Table Top Discussions</a:t>
            </a:r>
            <a:endParaRPr lang="en-GB" sz="6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01" y="332656"/>
            <a:ext cx="14382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509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7920880" cy="4464496"/>
          </a:xfrm>
        </p:spPr>
        <p:txBody>
          <a:bodyPr>
            <a:noAutofit/>
          </a:bodyPr>
          <a:lstStyle/>
          <a:p>
            <a:r>
              <a:rPr lang="en-GB" sz="1400" dirty="0" smtClean="0">
                <a:solidFill>
                  <a:schemeClr val="tx1">
                    <a:lumMod val="65000"/>
                    <a:lumOff val="35000"/>
                  </a:schemeClr>
                </a:solidFill>
              </a:rPr>
              <a:t>4 discussion areas:</a:t>
            </a:r>
          </a:p>
          <a:p>
            <a:pPr lvl="1"/>
            <a:r>
              <a:rPr lang="en-GB" sz="1400" dirty="0" smtClean="0">
                <a:solidFill>
                  <a:schemeClr val="tx1">
                    <a:lumMod val="65000"/>
                    <a:lumOff val="35000"/>
                  </a:schemeClr>
                </a:solidFill>
              </a:rPr>
              <a:t>Transport and Logistics</a:t>
            </a:r>
          </a:p>
          <a:p>
            <a:pPr lvl="1"/>
            <a:r>
              <a:rPr lang="en-GB" sz="1400" dirty="0" smtClean="0">
                <a:solidFill>
                  <a:schemeClr val="tx1">
                    <a:lumMod val="65000"/>
                    <a:lumOff val="35000"/>
                  </a:schemeClr>
                </a:solidFill>
              </a:rPr>
              <a:t>Finance and Pricing</a:t>
            </a:r>
          </a:p>
          <a:p>
            <a:pPr lvl="1"/>
            <a:r>
              <a:rPr lang="en-GB" sz="1400" dirty="0" smtClean="0">
                <a:solidFill>
                  <a:schemeClr val="tx1">
                    <a:lumMod val="65000"/>
                    <a:lumOff val="35000"/>
                  </a:schemeClr>
                </a:solidFill>
              </a:rPr>
              <a:t>Footprints and Coverage</a:t>
            </a:r>
          </a:p>
          <a:p>
            <a:pPr lvl="1"/>
            <a:r>
              <a:rPr lang="en-GB" sz="1400" dirty="0" smtClean="0">
                <a:solidFill>
                  <a:schemeClr val="tx1">
                    <a:lumMod val="65000"/>
                    <a:lumOff val="35000"/>
                  </a:schemeClr>
                </a:solidFill>
              </a:rPr>
              <a:t>Mobilisation </a:t>
            </a:r>
          </a:p>
          <a:p>
            <a:pPr lvl="1"/>
            <a:endParaRPr lang="en-GB" sz="1400" dirty="0">
              <a:solidFill>
                <a:schemeClr val="tx1">
                  <a:lumMod val="65000"/>
                  <a:lumOff val="35000"/>
                </a:schemeClr>
              </a:solidFill>
            </a:endParaRPr>
          </a:p>
          <a:p>
            <a:r>
              <a:rPr lang="en-GB" sz="1400" dirty="0" smtClean="0">
                <a:solidFill>
                  <a:schemeClr val="tx1">
                    <a:lumMod val="65000"/>
                    <a:lumOff val="35000"/>
                  </a:schemeClr>
                </a:solidFill>
              </a:rPr>
              <a:t>You will have been assigned a group number on the register – please stay with this group for all four table top discussions:</a:t>
            </a:r>
          </a:p>
          <a:p>
            <a:pPr lvl="1"/>
            <a:r>
              <a:rPr lang="en-GB" sz="1400" dirty="0" smtClean="0">
                <a:solidFill>
                  <a:schemeClr val="tx1">
                    <a:lumMod val="65000"/>
                    <a:lumOff val="35000"/>
                  </a:schemeClr>
                </a:solidFill>
              </a:rPr>
              <a:t>Group </a:t>
            </a:r>
            <a:r>
              <a:rPr lang="en-GB" sz="1400" dirty="0">
                <a:solidFill>
                  <a:schemeClr val="tx1">
                    <a:lumMod val="65000"/>
                    <a:lumOff val="35000"/>
                  </a:schemeClr>
                </a:solidFill>
              </a:rPr>
              <a:t>1 will start with finance and pricing</a:t>
            </a:r>
          </a:p>
          <a:p>
            <a:pPr lvl="1"/>
            <a:r>
              <a:rPr lang="en-GB" sz="1400" dirty="0" smtClean="0">
                <a:solidFill>
                  <a:schemeClr val="tx1">
                    <a:lumMod val="65000"/>
                    <a:lumOff val="35000"/>
                  </a:schemeClr>
                </a:solidFill>
              </a:rPr>
              <a:t>Group </a:t>
            </a:r>
            <a:r>
              <a:rPr lang="en-GB" sz="1400" dirty="0">
                <a:solidFill>
                  <a:schemeClr val="tx1">
                    <a:lumMod val="65000"/>
                    <a:lumOff val="35000"/>
                  </a:schemeClr>
                </a:solidFill>
              </a:rPr>
              <a:t>2 will start with footprint and coverage</a:t>
            </a:r>
          </a:p>
          <a:p>
            <a:pPr lvl="1"/>
            <a:r>
              <a:rPr lang="en-GB" sz="1400" dirty="0" smtClean="0">
                <a:solidFill>
                  <a:schemeClr val="tx1">
                    <a:lumMod val="65000"/>
                    <a:lumOff val="35000"/>
                  </a:schemeClr>
                </a:solidFill>
              </a:rPr>
              <a:t>Group </a:t>
            </a:r>
            <a:r>
              <a:rPr lang="en-GB" sz="1400" dirty="0">
                <a:solidFill>
                  <a:schemeClr val="tx1">
                    <a:lumMod val="65000"/>
                    <a:lumOff val="35000"/>
                  </a:schemeClr>
                </a:solidFill>
              </a:rPr>
              <a:t>3 will start with mobilisation </a:t>
            </a:r>
          </a:p>
          <a:p>
            <a:pPr lvl="1"/>
            <a:r>
              <a:rPr lang="en-GB" sz="1400" dirty="0" smtClean="0">
                <a:solidFill>
                  <a:schemeClr val="tx1">
                    <a:lumMod val="65000"/>
                    <a:lumOff val="35000"/>
                  </a:schemeClr>
                </a:solidFill>
              </a:rPr>
              <a:t>Group </a:t>
            </a:r>
            <a:r>
              <a:rPr lang="en-GB" sz="1400" dirty="0">
                <a:solidFill>
                  <a:schemeClr val="tx1">
                    <a:lumMod val="65000"/>
                    <a:lumOff val="35000"/>
                  </a:schemeClr>
                </a:solidFill>
              </a:rPr>
              <a:t>4 will start with transport and logistics</a:t>
            </a:r>
          </a:p>
          <a:p>
            <a:pPr marL="0" indent="0">
              <a:buNone/>
            </a:pPr>
            <a:endParaRPr lang="en-GB" sz="1400" dirty="0" smtClean="0">
              <a:solidFill>
                <a:schemeClr val="tx1">
                  <a:lumMod val="65000"/>
                  <a:lumOff val="35000"/>
                </a:schemeClr>
              </a:solidFill>
            </a:endParaRPr>
          </a:p>
          <a:p>
            <a:r>
              <a:rPr lang="en-GB" sz="1400" dirty="0" smtClean="0">
                <a:solidFill>
                  <a:schemeClr val="tx1">
                    <a:lumMod val="65000"/>
                    <a:lumOff val="35000"/>
                  </a:schemeClr>
                </a:solidFill>
              </a:rPr>
              <a:t>25 minutes at each table to discuss with a facilitator </a:t>
            </a:r>
          </a:p>
          <a:p>
            <a:endParaRPr lang="en-GB" sz="1400" dirty="0" smtClean="0">
              <a:solidFill>
                <a:schemeClr val="tx1">
                  <a:lumMod val="65000"/>
                  <a:lumOff val="35000"/>
                </a:schemeClr>
              </a:solidFill>
            </a:endParaRPr>
          </a:p>
          <a:p>
            <a:r>
              <a:rPr lang="en-GB" sz="1400" dirty="0" smtClean="0">
                <a:solidFill>
                  <a:schemeClr val="tx1">
                    <a:lumMod val="65000"/>
                    <a:lumOff val="35000"/>
                  </a:schemeClr>
                </a:solidFill>
              </a:rPr>
              <a:t>This is the opportunity for you to input into these elements for the procurement, not for detailed questions to be answered by the facilitator</a:t>
            </a:r>
            <a:br>
              <a:rPr lang="en-GB" sz="1400" dirty="0" smtClean="0">
                <a:solidFill>
                  <a:schemeClr val="tx1">
                    <a:lumMod val="65000"/>
                    <a:lumOff val="35000"/>
                  </a:schemeClr>
                </a:solidFill>
              </a:rPr>
            </a:br>
            <a:endParaRPr lang="en-GB" sz="1400" dirty="0" smtClean="0">
              <a:solidFill>
                <a:schemeClr val="tx1">
                  <a:lumMod val="65000"/>
                  <a:lumOff val="35000"/>
                </a:schemeClr>
              </a:solidFill>
            </a:endParaRPr>
          </a:p>
          <a:p>
            <a:r>
              <a:rPr lang="en-GB" sz="1400" dirty="0" smtClean="0">
                <a:solidFill>
                  <a:schemeClr val="tx1">
                    <a:lumMod val="65000"/>
                    <a:lumOff val="35000"/>
                  </a:schemeClr>
                </a:solidFill>
              </a:rPr>
              <a:t>There will be a 10 minute break after the first two table top discussions </a:t>
            </a:r>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19</a:t>
            </a:fld>
            <a:endParaRPr lang="en-US" dirty="0">
              <a:solidFill>
                <a:srgbClr val="0072C6"/>
              </a:solidFill>
            </a:endParaRPr>
          </a:p>
        </p:txBody>
      </p:sp>
      <p:sp>
        <p:nvSpPr>
          <p:cNvPr id="4" name="Title 3"/>
          <p:cNvSpPr>
            <a:spLocks noGrp="1"/>
          </p:cNvSpPr>
          <p:nvPr>
            <p:ph type="title"/>
          </p:nvPr>
        </p:nvSpPr>
        <p:spPr>
          <a:xfrm>
            <a:off x="395536" y="780367"/>
            <a:ext cx="7356815" cy="667725"/>
          </a:xfrm>
        </p:spPr>
        <p:txBody>
          <a:bodyPr/>
          <a:lstStyle/>
          <a:p>
            <a:r>
              <a:rPr lang="en-GB" dirty="0" smtClean="0"/>
              <a:t>Overview </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2266"/>
            <a:ext cx="1257580" cy="615813"/>
          </a:xfrm>
          <a:prstGeom prst="rect">
            <a:avLst/>
          </a:prstGeom>
        </p:spPr>
      </p:pic>
    </p:spTree>
    <p:extLst>
      <p:ext uri="{BB962C8B-B14F-4D97-AF65-F5344CB8AC3E}">
        <p14:creationId xmlns:p14="http://schemas.microsoft.com/office/powerpoint/2010/main" val="1104511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88840"/>
            <a:ext cx="7841707" cy="3950736"/>
          </a:xfrm>
        </p:spPr>
        <p:txBody>
          <a:bodyPr>
            <a:normAutofit fontScale="77500" lnSpcReduction="20000"/>
          </a:bodyPr>
          <a:lstStyle/>
          <a:p>
            <a:pPr marL="457200" indent="-457200">
              <a:buClr>
                <a:schemeClr val="bg2"/>
              </a:buClr>
              <a:buFont typeface="+mj-lt"/>
              <a:buAutoNum type="arabicPeriod"/>
            </a:pPr>
            <a:r>
              <a:rPr lang="en-GB" sz="2800" dirty="0" smtClean="0">
                <a:solidFill>
                  <a:schemeClr val="tx1">
                    <a:lumMod val="75000"/>
                    <a:lumOff val="25000"/>
                  </a:schemeClr>
                </a:solidFill>
              </a:rPr>
              <a:t>Welcome and introductions</a:t>
            </a:r>
          </a:p>
          <a:p>
            <a:pPr marL="457200" indent="-457200">
              <a:buClr>
                <a:schemeClr val="bg2"/>
              </a:buClr>
              <a:buFont typeface="+mj-lt"/>
              <a:buAutoNum type="arabicPeriod"/>
            </a:pPr>
            <a:endParaRPr lang="en-GB" sz="2800" dirty="0" smtClean="0">
              <a:solidFill>
                <a:schemeClr val="tx1">
                  <a:lumMod val="75000"/>
                  <a:lumOff val="25000"/>
                </a:schemeClr>
              </a:solidFill>
            </a:endParaRPr>
          </a:p>
          <a:p>
            <a:pPr marL="457200" indent="-457200">
              <a:buClr>
                <a:schemeClr val="bg2"/>
              </a:buClr>
              <a:buFont typeface="+mj-lt"/>
              <a:buAutoNum type="arabicPeriod"/>
            </a:pPr>
            <a:r>
              <a:rPr lang="en-GB" sz="2800" dirty="0" smtClean="0">
                <a:solidFill>
                  <a:schemeClr val="tx1">
                    <a:lumMod val="75000"/>
                    <a:lumOff val="25000"/>
                  </a:schemeClr>
                </a:solidFill>
              </a:rPr>
              <a:t>Overview of the session </a:t>
            </a:r>
          </a:p>
          <a:p>
            <a:pPr marL="457200" indent="-457200">
              <a:buClr>
                <a:schemeClr val="bg2"/>
              </a:buClr>
              <a:buFont typeface="+mj-lt"/>
              <a:buAutoNum type="arabicPeriod"/>
            </a:pPr>
            <a:endParaRPr lang="en-GB" sz="2800" dirty="0" smtClean="0">
              <a:solidFill>
                <a:schemeClr val="tx1">
                  <a:lumMod val="75000"/>
                  <a:lumOff val="25000"/>
                </a:schemeClr>
              </a:solidFill>
            </a:endParaRPr>
          </a:p>
          <a:p>
            <a:pPr marL="457200" indent="-457200">
              <a:buClr>
                <a:schemeClr val="bg2"/>
              </a:buClr>
              <a:buFont typeface="+mj-lt"/>
              <a:buAutoNum type="arabicPeriod"/>
            </a:pPr>
            <a:r>
              <a:rPr lang="en-GB" sz="2800" dirty="0" smtClean="0">
                <a:solidFill>
                  <a:schemeClr val="tx1">
                    <a:lumMod val="75000"/>
                    <a:lumOff val="25000"/>
                  </a:schemeClr>
                </a:solidFill>
              </a:rPr>
              <a:t>Background to the changes</a:t>
            </a:r>
          </a:p>
          <a:p>
            <a:pPr marL="457200" indent="-457200">
              <a:buClr>
                <a:schemeClr val="bg2"/>
              </a:buClr>
              <a:buFont typeface="+mj-lt"/>
              <a:buAutoNum type="arabicPeriod"/>
            </a:pPr>
            <a:endParaRPr lang="en-GB" sz="2800" dirty="0" smtClean="0">
              <a:solidFill>
                <a:schemeClr val="tx1">
                  <a:lumMod val="75000"/>
                  <a:lumOff val="25000"/>
                </a:schemeClr>
              </a:solidFill>
            </a:endParaRPr>
          </a:p>
          <a:p>
            <a:pPr marL="457200" indent="-457200">
              <a:buClr>
                <a:schemeClr val="bg2"/>
              </a:buClr>
              <a:buFont typeface="+mj-lt"/>
              <a:buAutoNum type="arabicPeriod"/>
            </a:pPr>
            <a:r>
              <a:rPr lang="en-GB" sz="2800" dirty="0" smtClean="0">
                <a:solidFill>
                  <a:schemeClr val="tx1">
                    <a:lumMod val="75000"/>
                    <a:lumOff val="25000"/>
                  </a:schemeClr>
                </a:solidFill>
              </a:rPr>
              <a:t>Procurement process</a:t>
            </a:r>
          </a:p>
          <a:p>
            <a:pPr marL="457200" indent="-457200">
              <a:buClr>
                <a:schemeClr val="bg2"/>
              </a:buClr>
              <a:buFont typeface="+mj-lt"/>
              <a:buAutoNum type="arabicPeriod"/>
            </a:pPr>
            <a:endParaRPr lang="en-GB" sz="2800" dirty="0" smtClean="0">
              <a:solidFill>
                <a:schemeClr val="tx1">
                  <a:lumMod val="75000"/>
                  <a:lumOff val="25000"/>
                </a:schemeClr>
              </a:solidFill>
            </a:endParaRPr>
          </a:p>
          <a:p>
            <a:pPr marL="457200" indent="-457200">
              <a:buClr>
                <a:schemeClr val="bg2"/>
              </a:buClr>
              <a:buFont typeface="+mj-lt"/>
              <a:buAutoNum type="arabicPeriod"/>
            </a:pPr>
            <a:r>
              <a:rPr lang="en-GB" sz="2800" dirty="0" smtClean="0">
                <a:solidFill>
                  <a:schemeClr val="tx1">
                    <a:lumMod val="75000"/>
                    <a:lumOff val="25000"/>
                  </a:schemeClr>
                </a:solidFill>
              </a:rPr>
              <a:t>Table top discussions</a:t>
            </a:r>
          </a:p>
          <a:p>
            <a:pPr marL="457200" indent="-457200">
              <a:buClr>
                <a:schemeClr val="bg2"/>
              </a:buClr>
              <a:buFont typeface="+mj-lt"/>
              <a:buAutoNum type="arabicPeriod"/>
            </a:pPr>
            <a:endParaRPr lang="en-GB" sz="2800" dirty="0" smtClean="0">
              <a:solidFill>
                <a:schemeClr val="tx1">
                  <a:lumMod val="75000"/>
                  <a:lumOff val="25000"/>
                </a:schemeClr>
              </a:solidFill>
            </a:endParaRPr>
          </a:p>
          <a:p>
            <a:pPr marL="457200" indent="-457200">
              <a:buClr>
                <a:schemeClr val="bg2"/>
              </a:buClr>
              <a:buFont typeface="+mj-lt"/>
              <a:buAutoNum type="arabicPeriod"/>
            </a:pPr>
            <a:r>
              <a:rPr lang="en-GB" sz="2800" dirty="0" smtClean="0">
                <a:solidFill>
                  <a:schemeClr val="tx1">
                    <a:lumMod val="75000"/>
                    <a:lumOff val="25000"/>
                  </a:schemeClr>
                </a:solidFill>
              </a:rPr>
              <a:t>Wrap up / next steps </a:t>
            </a:r>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2</a:t>
            </a:fld>
            <a:endParaRPr lang="en-US" dirty="0">
              <a:solidFill>
                <a:srgbClr val="0072C6"/>
              </a:solidFill>
            </a:endParaRPr>
          </a:p>
        </p:txBody>
      </p:sp>
      <p:sp>
        <p:nvSpPr>
          <p:cNvPr id="4" name="Title 3"/>
          <p:cNvSpPr>
            <a:spLocks noGrp="1"/>
          </p:cNvSpPr>
          <p:nvPr>
            <p:ph type="title"/>
          </p:nvPr>
        </p:nvSpPr>
        <p:spPr>
          <a:xfrm>
            <a:off x="539552" y="980728"/>
            <a:ext cx="7356815" cy="811741"/>
          </a:xfrm>
        </p:spPr>
        <p:txBody>
          <a:bodyPr/>
          <a:lstStyle/>
          <a:p>
            <a:r>
              <a:rPr lang="en-GB" dirty="0" smtClean="0"/>
              <a:t>Content</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82266"/>
            <a:ext cx="1257580" cy="615813"/>
          </a:xfrm>
          <a:prstGeom prst="rect">
            <a:avLst/>
          </a:prstGeom>
        </p:spPr>
      </p:pic>
    </p:spTree>
    <p:extLst>
      <p:ext uri="{BB962C8B-B14F-4D97-AF65-F5344CB8AC3E}">
        <p14:creationId xmlns:p14="http://schemas.microsoft.com/office/powerpoint/2010/main" val="1085312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Sam Cramond/Alison Cowie</a:t>
            </a:r>
            <a:endParaRPr lang="en-GB" dirty="0"/>
          </a:p>
        </p:txBody>
      </p:sp>
      <p:sp>
        <p:nvSpPr>
          <p:cNvPr id="3" name="Title 2"/>
          <p:cNvSpPr>
            <a:spLocks noGrp="1"/>
          </p:cNvSpPr>
          <p:nvPr>
            <p:ph type="title"/>
          </p:nvPr>
        </p:nvSpPr>
        <p:spPr/>
        <p:txBody>
          <a:bodyPr/>
          <a:lstStyle/>
          <a:p>
            <a:r>
              <a:rPr lang="en-GB" sz="6000" dirty="0" smtClean="0"/>
              <a:t>Next Steps</a:t>
            </a:r>
            <a:endParaRPr lang="en-GB" sz="6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01" y="332656"/>
            <a:ext cx="14382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287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700808"/>
            <a:ext cx="7920880" cy="4464496"/>
          </a:xfrm>
        </p:spPr>
        <p:txBody>
          <a:bodyPr>
            <a:normAutofit/>
          </a:bodyPr>
          <a:lstStyle/>
          <a:p>
            <a:pPr marL="0" indent="0">
              <a:buNone/>
            </a:pPr>
            <a:r>
              <a:rPr lang="en-GB" dirty="0" smtClean="0">
                <a:solidFill>
                  <a:schemeClr val="tx1">
                    <a:lumMod val="65000"/>
                    <a:lumOff val="35000"/>
                  </a:schemeClr>
                </a:solidFill>
              </a:rPr>
              <a:t>Thank you all for attending. </a:t>
            </a:r>
          </a:p>
          <a:p>
            <a:pPr marL="0" indent="0">
              <a:buNone/>
            </a:pPr>
            <a:endParaRPr lang="en-GB" dirty="0" smtClean="0">
              <a:solidFill>
                <a:schemeClr val="tx1">
                  <a:lumMod val="65000"/>
                  <a:lumOff val="35000"/>
                </a:schemeClr>
              </a:solidFill>
            </a:endParaRPr>
          </a:p>
          <a:p>
            <a:pPr marL="0" indent="0">
              <a:buNone/>
            </a:pPr>
            <a:r>
              <a:rPr lang="en-GB" dirty="0" smtClean="0">
                <a:solidFill>
                  <a:schemeClr val="tx1">
                    <a:lumMod val="65000"/>
                    <a:lumOff val="35000"/>
                  </a:schemeClr>
                </a:solidFill>
              </a:rPr>
              <a:t>NHS England and Arden and GEM CSU will now work through the information gathered from this session and all other market engagement sessions to inform decision making in relation to the service specification and tender. </a:t>
            </a:r>
          </a:p>
          <a:p>
            <a:pPr marL="0" indent="0">
              <a:buNone/>
            </a:pPr>
            <a:endParaRPr lang="en-GB" dirty="0">
              <a:solidFill>
                <a:schemeClr val="tx1">
                  <a:lumMod val="65000"/>
                  <a:lumOff val="35000"/>
                </a:schemeClr>
              </a:solidFill>
            </a:endParaRPr>
          </a:p>
          <a:p>
            <a:pPr marL="0" indent="0">
              <a:buNone/>
            </a:pPr>
            <a:r>
              <a:rPr lang="en-GB" dirty="0" smtClean="0">
                <a:solidFill>
                  <a:schemeClr val="tx1">
                    <a:lumMod val="65000"/>
                    <a:lumOff val="35000"/>
                  </a:schemeClr>
                </a:solidFill>
              </a:rPr>
              <a:t>We will come back out to the market via two Bidder Events in the </a:t>
            </a:r>
            <a:r>
              <a:rPr lang="en-GB" dirty="0" smtClean="0">
                <a:solidFill>
                  <a:schemeClr val="tx1">
                    <a:lumMod val="65000"/>
                    <a:lumOff val="35000"/>
                  </a:schemeClr>
                </a:solidFill>
              </a:rPr>
              <a:t>week </a:t>
            </a:r>
            <a:r>
              <a:rPr lang="en-GB" dirty="0" smtClean="0">
                <a:solidFill>
                  <a:schemeClr val="tx1">
                    <a:lumMod val="65000"/>
                    <a:lumOff val="35000"/>
                  </a:schemeClr>
                </a:solidFill>
              </a:rPr>
              <a:t>commencing </a:t>
            </a:r>
            <a:r>
              <a:rPr lang="en-GB" dirty="0" smtClean="0">
                <a:solidFill>
                  <a:schemeClr val="tx1">
                    <a:lumMod val="65000"/>
                    <a:lumOff val="35000"/>
                  </a:schemeClr>
                </a:solidFill>
              </a:rPr>
              <a:t>21</a:t>
            </a:r>
            <a:r>
              <a:rPr lang="en-GB" baseline="30000" dirty="0" smtClean="0">
                <a:solidFill>
                  <a:schemeClr val="tx1">
                    <a:lumMod val="65000"/>
                    <a:lumOff val="35000"/>
                  </a:schemeClr>
                </a:solidFill>
              </a:rPr>
              <a:t>st</a:t>
            </a:r>
            <a:r>
              <a:rPr lang="en-GB" dirty="0" smtClean="0">
                <a:solidFill>
                  <a:schemeClr val="tx1">
                    <a:lumMod val="65000"/>
                    <a:lumOff val="35000"/>
                  </a:schemeClr>
                </a:solidFill>
              </a:rPr>
              <a:t> </a:t>
            </a:r>
            <a:r>
              <a:rPr lang="en-GB" dirty="0" smtClean="0">
                <a:solidFill>
                  <a:schemeClr val="tx1">
                    <a:lumMod val="65000"/>
                    <a:lumOff val="35000"/>
                  </a:schemeClr>
                </a:solidFill>
              </a:rPr>
              <a:t>May (dates TBC) to inform of the decisions which have been made and run through the procurement process in further detail. </a:t>
            </a:r>
          </a:p>
          <a:p>
            <a:pPr marL="0" indent="0">
              <a:buNone/>
            </a:pPr>
            <a:endParaRPr lang="en-GB" dirty="0">
              <a:solidFill>
                <a:schemeClr val="tx1">
                  <a:lumMod val="65000"/>
                  <a:lumOff val="35000"/>
                </a:schemeClr>
              </a:solidFill>
            </a:endParaRPr>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21</a:t>
            </a:fld>
            <a:endParaRPr lang="en-US" dirty="0">
              <a:solidFill>
                <a:srgbClr val="0072C6"/>
              </a:solidFill>
            </a:endParaRPr>
          </a:p>
        </p:txBody>
      </p:sp>
      <p:sp>
        <p:nvSpPr>
          <p:cNvPr id="4" name="Title 3"/>
          <p:cNvSpPr>
            <a:spLocks noGrp="1"/>
          </p:cNvSpPr>
          <p:nvPr>
            <p:ph type="title"/>
          </p:nvPr>
        </p:nvSpPr>
        <p:spPr>
          <a:xfrm>
            <a:off x="402432" y="980728"/>
            <a:ext cx="7356815" cy="667725"/>
          </a:xfrm>
        </p:spPr>
        <p:txBody>
          <a:bodyPr/>
          <a:lstStyle/>
          <a:p>
            <a:r>
              <a:rPr lang="en-GB" dirty="0" smtClean="0"/>
              <a:t>Next Steps</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2266"/>
            <a:ext cx="1257580" cy="615813"/>
          </a:xfrm>
          <a:prstGeom prst="rect">
            <a:avLst/>
          </a:prstGeom>
        </p:spPr>
      </p:pic>
    </p:spTree>
    <p:extLst>
      <p:ext uri="{BB962C8B-B14F-4D97-AF65-F5344CB8AC3E}">
        <p14:creationId xmlns:p14="http://schemas.microsoft.com/office/powerpoint/2010/main" val="1148045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Sam </a:t>
            </a:r>
            <a:r>
              <a:rPr lang="en-GB" dirty="0" smtClean="0"/>
              <a:t>Cramond/Alison Cowie</a:t>
            </a:r>
            <a:endParaRPr lang="en-GB" dirty="0"/>
          </a:p>
          <a:p>
            <a:endParaRPr lang="en-GB" dirty="0"/>
          </a:p>
        </p:txBody>
      </p:sp>
      <p:sp>
        <p:nvSpPr>
          <p:cNvPr id="3" name="Title 2"/>
          <p:cNvSpPr>
            <a:spLocks noGrp="1"/>
          </p:cNvSpPr>
          <p:nvPr>
            <p:ph type="title"/>
          </p:nvPr>
        </p:nvSpPr>
        <p:spPr/>
        <p:txBody>
          <a:bodyPr/>
          <a:lstStyle/>
          <a:p>
            <a:r>
              <a:rPr lang="en-GB" sz="6600" dirty="0" smtClean="0"/>
              <a:t>Welcome and introductions</a:t>
            </a:r>
            <a:endParaRPr lang="en-GB" sz="66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01" y="332656"/>
            <a:ext cx="14382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779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Sam </a:t>
            </a:r>
            <a:r>
              <a:rPr lang="en-GB" dirty="0" smtClean="0"/>
              <a:t>Cramond/Alison Cowie</a:t>
            </a:r>
            <a:endParaRPr lang="en-GB" dirty="0"/>
          </a:p>
          <a:p>
            <a:endParaRPr lang="en-GB" dirty="0"/>
          </a:p>
        </p:txBody>
      </p:sp>
      <p:sp>
        <p:nvSpPr>
          <p:cNvPr id="3" name="Title 2"/>
          <p:cNvSpPr>
            <a:spLocks noGrp="1"/>
          </p:cNvSpPr>
          <p:nvPr>
            <p:ph type="title"/>
          </p:nvPr>
        </p:nvSpPr>
        <p:spPr/>
        <p:txBody>
          <a:bodyPr/>
          <a:lstStyle/>
          <a:p>
            <a:r>
              <a:rPr lang="en-GB" sz="6000" dirty="0" smtClean="0"/>
              <a:t>Overview of the session</a:t>
            </a:r>
            <a:endParaRPr lang="en-GB" sz="6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01" y="332656"/>
            <a:ext cx="14382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789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72815"/>
            <a:ext cx="8363272" cy="4392489"/>
          </a:xfrm>
        </p:spPr>
        <p:txBody>
          <a:bodyPr>
            <a:normAutofit fontScale="85000" lnSpcReduction="20000"/>
          </a:bodyPr>
          <a:lstStyle/>
          <a:p>
            <a:pPr marL="0" indent="0" algn="just">
              <a:buNone/>
            </a:pPr>
            <a:r>
              <a:rPr lang="en-GB" dirty="0" smtClean="0">
                <a:solidFill>
                  <a:schemeClr val="tx1">
                    <a:lumMod val="65000"/>
                    <a:lumOff val="35000"/>
                  </a:schemeClr>
                </a:solidFill>
              </a:rPr>
              <a:t>The purpose of the session is to:</a:t>
            </a:r>
          </a:p>
          <a:p>
            <a:pPr lvl="1" algn="just"/>
            <a:r>
              <a:rPr lang="en-GB" dirty="0">
                <a:solidFill>
                  <a:schemeClr val="tx1">
                    <a:lumMod val="65000"/>
                    <a:lumOff val="35000"/>
                  </a:schemeClr>
                </a:solidFill>
              </a:rPr>
              <a:t>provide attendees with the opportunity to input into the design of key elements for the new </a:t>
            </a:r>
            <a:r>
              <a:rPr lang="en-GB" dirty="0" smtClean="0">
                <a:solidFill>
                  <a:schemeClr val="tx1">
                    <a:lumMod val="65000"/>
                    <a:lumOff val="35000"/>
                  </a:schemeClr>
                </a:solidFill>
              </a:rPr>
              <a:t>service</a:t>
            </a:r>
          </a:p>
          <a:p>
            <a:pPr lvl="1" algn="just"/>
            <a:r>
              <a:rPr lang="en-GB" dirty="0" smtClean="0">
                <a:solidFill>
                  <a:schemeClr val="tx1">
                    <a:lumMod val="65000"/>
                    <a:lumOff val="35000"/>
                  </a:schemeClr>
                </a:solidFill>
              </a:rPr>
              <a:t>confirm next steps in terms of the overview of the timescales and procurement process</a:t>
            </a:r>
          </a:p>
          <a:p>
            <a:pPr marL="0" indent="0" algn="just">
              <a:buNone/>
            </a:pPr>
            <a:endParaRPr lang="en-GB" dirty="0" smtClean="0">
              <a:solidFill>
                <a:schemeClr val="tx1">
                  <a:lumMod val="65000"/>
                  <a:lumOff val="35000"/>
                </a:schemeClr>
              </a:solidFill>
            </a:endParaRPr>
          </a:p>
          <a:p>
            <a:pPr algn="just"/>
            <a:r>
              <a:rPr lang="en-GB" dirty="0" smtClean="0">
                <a:solidFill>
                  <a:schemeClr val="tx1">
                    <a:lumMod val="65000"/>
                    <a:lumOff val="35000"/>
                  </a:schemeClr>
                </a:solidFill>
              </a:rPr>
              <a:t>This session is about obtaining information from you, as potential bidders, not for NHS England to provide you with further detail about the tender</a:t>
            </a:r>
          </a:p>
          <a:p>
            <a:pPr algn="just"/>
            <a:endParaRPr lang="en-GB" dirty="0" smtClean="0">
              <a:solidFill>
                <a:schemeClr val="tx1">
                  <a:lumMod val="65000"/>
                  <a:lumOff val="35000"/>
                </a:schemeClr>
              </a:solidFill>
            </a:endParaRPr>
          </a:p>
          <a:p>
            <a:pPr algn="just"/>
            <a:r>
              <a:rPr lang="en-GB" dirty="0" smtClean="0">
                <a:solidFill>
                  <a:schemeClr val="tx1">
                    <a:lumMod val="65000"/>
                    <a:lumOff val="35000"/>
                  </a:schemeClr>
                </a:solidFill>
              </a:rPr>
              <a:t>We are not expecting attendees to share commercially sensitive information in this session </a:t>
            </a:r>
          </a:p>
          <a:p>
            <a:pPr algn="just"/>
            <a:endParaRPr lang="en-GB" dirty="0" smtClean="0">
              <a:solidFill>
                <a:schemeClr val="tx1">
                  <a:lumMod val="65000"/>
                  <a:lumOff val="35000"/>
                </a:schemeClr>
              </a:solidFill>
            </a:endParaRPr>
          </a:p>
          <a:p>
            <a:r>
              <a:rPr lang="en-GB" dirty="0" smtClean="0">
                <a:solidFill>
                  <a:schemeClr val="tx1">
                    <a:lumMod val="65000"/>
                    <a:lumOff val="35000"/>
                  </a:schemeClr>
                </a:solidFill>
              </a:rPr>
              <a:t>Please use this as an opportunity to help shape the tender documentation and service specification </a:t>
            </a:r>
          </a:p>
          <a:p>
            <a:endParaRPr lang="en-GB" dirty="0" smtClean="0">
              <a:solidFill>
                <a:schemeClr val="tx1">
                  <a:lumMod val="65000"/>
                  <a:lumOff val="35000"/>
                </a:schemeClr>
              </a:solidFill>
            </a:endParaRPr>
          </a:p>
          <a:p>
            <a:endParaRPr lang="en-GB" dirty="0">
              <a:solidFill>
                <a:schemeClr val="tx1">
                  <a:lumMod val="65000"/>
                  <a:lumOff val="35000"/>
                </a:schemeClr>
              </a:solidFill>
            </a:endParaRPr>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5</a:t>
            </a:fld>
            <a:endParaRPr lang="en-US" dirty="0">
              <a:solidFill>
                <a:srgbClr val="0072C6"/>
              </a:solidFill>
            </a:endParaRPr>
          </a:p>
        </p:txBody>
      </p:sp>
      <p:sp>
        <p:nvSpPr>
          <p:cNvPr id="4" name="Title 3"/>
          <p:cNvSpPr>
            <a:spLocks noGrp="1"/>
          </p:cNvSpPr>
          <p:nvPr>
            <p:ph type="title"/>
          </p:nvPr>
        </p:nvSpPr>
        <p:spPr>
          <a:xfrm>
            <a:off x="414616" y="980728"/>
            <a:ext cx="7356815" cy="667725"/>
          </a:xfrm>
        </p:spPr>
        <p:txBody>
          <a:bodyPr>
            <a:normAutofit/>
          </a:bodyPr>
          <a:lstStyle/>
          <a:p>
            <a:r>
              <a:rPr lang="en-GB" dirty="0" smtClean="0"/>
              <a:t>Overview of the session</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2266"/>
            <a:ext cx="1257580" cy="615813"/>
          </a:xfrm>
          <a:prstGeom prst="rect">
            <a:avLst/>
          </a:prstGeom>
        </p:spPr>
      </p:pic>
    </p:spTree>
    <p:extLst>
      <p:ext uri="{BB962C8B-B14F-4D97-AF65-F5344CB8AC3E}">
        <p14:creationId xmlns:p14="http://schemas.microsoft.com/office/powerpoint/2010/main" val="253027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Sam </a:t>
            </a:r>
            <a:r>
              <a:rPr lang="en-GB" dirty="0" smtClean="0"/>
              <a:t>Cramond/Alison Cowie</a:t>
            </a:r>
            <a:endParaRPr lang="en-GB" dirty="0"/>
          </a:p>
          <a:p>
            <a:endParaRPr lang="en-GB" dirty="0"/>
          </a:p>
        </p:txBody>
      </p:sp>
      <p:sp>
        <p:nvSpPr>
          <p:cNvPr id="3" name="Title 2"/>
          <p:cNvSpPr>
            <a:spLocks noGrp="1"/>
          </p:cNvSpPr>
          <p:nvPr>
            <p:ph type="title"/>
          </p:nvPr>
        </p:nvSpPr>
        <p:spPr/>
        <p:txBody>
          <a:bodyPr/>
          <a:lstStyle/>
          <a:p>
            <a:r>
              <a:rPr lang="en-GB" sz="6000" dirty="0" smtClean="0"/>
              <a:t>Background to the changes</a:t>
            </a:r>
            <a:endParaRPr lang="en-GB" sz="6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01" y="332656"/>
            <a:ext cx="14382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821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7</a:t>
            </a:fld>
            <a:endParaRPr lang="en-US" dirty="0">
              <a:solidFill>
                <a:srgbClr val="0072C6"/>
              </a:solidFill>
            </a:endParaRPr>
          </a:p>
        </p:txBody>
      </p:sp>
      <p:sp>
        <p:nvSpPr>
          <p:cNvPr id="4" name="Title 3"/>
          <p:cNvSpPr>
            <a:spLocks noGrp="1"/>
          </p:cNvSpPr>
          <p:nvPr>
            <p:ph type="title"/>
          </p:nvPr>
        </p:nvSpPr>
        <p:spPr>
          <a:xfrm>
            <a:off x="395536" y="798079"/>
            <a:ext cx="7356815" cy="667725"/>
          </a:xfrm>
        </p:spPr>
        <p:txBody>
          <a:bodyPr>
            <a:normAutofit/>
          </a:bodyPr>
          <a:lstStyle/>
          <a:p>
            <a:r>
              <a:rPr lang="en-GB" dirty="0" smtClean="0"/>
              <a:t>Background to the changes </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2266"/>
            <a:ext cx="1257580" cy="615813"/>
          </a:xfrm>
          <a:prstGeom prst="rect">
            <a:avLst/>
          </a:prstGeom>
        </p:spPr>
      </p:pic>
      <p:sp>
        <p:nvSpPr>
          <p:cNvPr id="2" name="Rectangle 1"/>
          <p:cNvSpPr/>
          <p:nvPr/>
        </p:nvSpPr>
        <p:spPr>
          <a:xfrm>
            <a:off x="395536" y="1556792"/>
            <a:ext cx="8352928" cy="4801314"/>
          </a:xfrm>
          <a:prstGeom prst="rect">
            <a:avLst/>
          </a:prstGeom>
        </p:spPr>
        <p:txBody>
          <a:bodyPr wrap="square">
            <a:spAutoFit/>
          </a:bodyPr>
          <a:lstStyle/>
          <a:p>
            <a:r>
              <a:rPr lang="en-GB" b="1" u="sng" dirty="0" smtClean="0">
                <a:solidFill>
                  <a:schemeClr val="bg2"/>
                </a:solidFill>
              </a:rPr>
              <a:t>July 2016: UKNSC </a:t>
            </a:r>
            <a:r>
              <a:rPr lang="en-GB" b="1" u="sng" dirty="0">
                <a:solidFill>
                  <a:schemeClr val="bg2"/>
                </a:solidFill>
              </a:rPr>
              <a:t>Recommendation</a:t>
            </a:r>
          </a:p>
          <a:p>
            <a:endParaRPr lang="en-GB" b="1" u="sng" dirty="0">
              <a:solidFill>
                <a:schemeClr val="tx1">
                  <a:lumMod val="65000"/>
                  <a:lumOff val="35000"/>
                </a:schemeClr>
              </a:solidFill>
            </a:endParaRPr>
          </a:p>
          <a:p>
            <a:pPr marL="285750" indent="-285750">
              <a:buClr>
                <a:schemeClr val="tx2"/>
              </a:buClr>
              <a:buFont typeface="Arial" panose="020B0604020202020204" pitchFamily="34" charset="0"/>
              <a:buChar char="•"/>
            </a:pPr>
            <a:r>
              <a:rPr lang="en-GB" dirty="0">
                <a:solidFill>
                  <a:schemeClr val="tx1">
                    <a:lumMod val="65000"/>
                    <a:lumOff val="35000"/>
                  </a:schemeClr>
                </a:solidFill>
              </a:rPr>
              <a:t>The National Screening Committee recommended that the NHS Cervical Screening Programme should replace cytological screening with the Human Papilloma Virus (HPV) primary screening test. </a:t>
            </a:r>
            <a:endParaRPr lang="en-GB" dirty="0" smtClean="0">
              <a:solidFill>
                <a:schemeClr val="tx1">
                  <a:lumMod val="65000"/>
                  <a:lumOff val="35000"/>
                </a:schemeClr>
              </a:solidFill>
            </a:endParaRPr>
          </a:p>
          <a:p>
            <a:pPr marL="285750" indent="-285750">
              <a:buClr>
                <a:schemeClr val="tx2"/>
              </a:buClr>
              <a:buFont typeface="Arial" panose="020B0604020202020204" pitchFamily="34" charset="0"/>
              <a:buChar char="•"/>
            </a:pPr>
            <a:endParaRPr lang="en-GB" dirty="0" smtClean="0">
              <a:solidFill>
                <a:schemeClr val="tx1">
                  <a:lumMod val="65000"/>
                  <a:lumOff val="35000"/>
                </a:schemeClr>
              </a:solidFill>
            </a:endParaRPr>
          </a:p>
          <a:p>
            <a:pPr marL="285750" indent="-285750">
              <a:buClr>
                <a:schemeClr val="tx2"/>
              </a:buClr>
              <a:buFont typeface="Arial" panose="020B0604020202020204" pitchFamily="34" charset="0"/>
              <a:buChar char="•"/>
            </a:pPr>
            <a:r>
              <a:rPr lang="en-GB" dirty="0" smtClean="0">
                <a:solidFill>
                  <a:schemeClr val="tx1">
                    <a:lumMod val="65000"/>
                    <a:lumOff val="35000"/>
                  </a:schemeClr>
                </a:solidFill>
              </a:rPr>
              <a:t>The key reasons for this are:</a:t>
            </a:r>
          </a:p>
          <a:p>
            <a:pPr marL="742950" lvl="1" indent="-285750">
              <a:buClr>
                <a:schemeClr val="tx2"/>
              </a:buClr>
              <a:buFont typeface="Arial" panose="020B0604020202020204" pitchFamily="34" charset="0"/>
              <a:buChar char="•"/>
            </a:pPr>
            <a:r>
              <a:rPr lang="en-GB" dirty="0" smtClean="0">
                <a:solidFill>
                  <a:schemeClr val="tx1">
                    <a:lumMod val="65000"/>
                    <a:lumOff val="35000"/>
                  </a:schemeClr>
                </a:solidFill>
              </a:rPr>
              <a:t>a </a:t>
            </a:r>
            <a:r>
              <a:rPr lang="en-GB" dirty="0">
                <a:solidFill>
                  <a:schemeClr val="tx1">
                    <a:lumMod val="65000"/>
                    <a:lumOff val="35000"/>
                  </a:schemeClr>
                </a:solidFill>
              </a:rPr>
              <a:t>primary test for HPV will save more lives by determining a woman’s risk earlier. </a:t>
            </a:r>
            <a:endParaRPr lang="en-GB" dirty="0" smtClean="0">
              <a:solidFill>
                <a:schemeClr val="tx1">
                  <a:lumMod val="65000"/>
                  <a:lumOff val="35000"/>
                </a:schemeClr>
              </a:solidFill>
            </a:endParaRPr>
          </a:p>
          <a:p>
            <a:pPr marL="742950" lvl="1" indent="-285750">
              <a:buClr>
                <a:schemeClr val="tx2"/>
              </a:buClr>
              <a:buFont typeface="Arial" panose="020B0604020202020204" pitchFamily="34" charset="0"/>
              <a:buChar char="•"/>
            </a:pPr>
            <a:r>
              <a:rPr lang="en-GB" dirty="0" smtClean="0">
                <a:solidFill>
                  <a:schemeClr val="tx1">
                    <a:lumMod val="65000"/>
                    <a:lumOff val="35000"/>
                  </a:schemeClr>
                </a:solidFill>
              </a:rPr>
              <a:t>HPV </a:t>
            </a:r>
            <a:r>
              <a:rPr lang="en-GB" dirty="0">
                <a:solidFill>
                  <a:schemeClr val="tx1">
                    <a:lumMod val="65000"/>
                    <a:lumOff val="35000"/>
                  </a:schemeClr>
                </a:solidFill>
              </a:rPr>
              <a:t>testing means that if the woman tested does not have high risk HPV, her chances of developing a cancer within five years are very </a:t>
            </a:r>
            <a:r>
              <a:rPr lang="en-GB" dirty="0" smtClean="0">
                <a:solidFill>
                  <a:schemeClr val="tx1">
                    <a:lumMod val="65000"/>
                    <a:lumOff val="35000"/>
                  </a:schemeClr>
                </a:solidFill>
              </a:rPr>
              <a:t>small</a:t>
            </a:r>
          </a:p>
          <a:p>
            <a:pPr marL="742950" lvl="1" indent="-285750">
              <a:buClr>
                <a:schemeClr val="tx2"/>
              </a:buClr>
              <a:buFont typeface="Arial" panose="020B0604020202020204" pitchFamily="34" charset="0"/>
              <a:buChar char="•"/>
            </a:pPr>
            <a:r>
              <a:rPr lang="en-GB" dirty="0">
                <a:solidFill>
                  <a:schemeClr val="tx1">
                    <a:lumMod val="65000"/>
                    <a:lumOff val="35000"/>
                  </a:schemeClr>
                </a:solidFill>
              </a:rPr>
              <a:t>the HPV vaccination offered to girls aged 12 to 13 strengthens the rationale for primary HPV screening. The vaccination will offer prevention of HPV and result in a falling number of women who remain at risk of catching HPV and developing cervical cancer</a:t>
            </a:r>
          </a:p>
          <a:p>
            <a:pPr lvl="1">
              <a:buClr>
                <a:schemeClr val="tx2"/>
              </a:buClr>
            </a:pPr>
            <a:endParaRPr lang="en-GB" dirty="0">
              <a:solidFill>
                <a:schemeClr val="tx1">
                  <a:lumMod val="65000"/>
                  <a:lumOff val="35000"/>
                </a:schemeClr>
              </a:solidFill>
            </a:endParaRPr>
          </a:p>
          <a:p>
            <a:pPr marL="285750" indent="-285750">
              <a:buClr>
                <a:schemeClr val="tx2"/>
              </a:buClr>
              <a:buFont typeface="Arial" panose="020B0604020202020204" pitchFamily="34" charset="0"/>
              <a:buChar char="•"/>
            </a:pPr>
            <a:endParaRPr lang="en-GB" dirty="0">
              <a:solidFill>
                <a:schemeClr val="tx1">
                  <a:lumMod val="65000"/>
                  <a:lumOff val="35000"/>
                </a:schemeClr>
              </a:solidFill>
            </a:endParaRPr>
          </a:p>
        </p:txBody>
      </p:sp>
    </p:spTree>
    <p:extLst>
      <p:ext uri="{BB962C8B-B14F-4D97-AF65-F5344CB8AC3E}">
        <p14:creationId xmlns:p14="http://schemas.microsoft.com/office/powerpoint/2010/main" val="1255614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8</a:t>
            </a:fld>
            <a:endParaRPr lang="en-US" dirty="0">
              <a:solidFill>
                <a:srgbClr val="0072C6"/>
              </a:solidFill>
            </a:endParaRPr>
          </a:p>
        </p:txBody>
      </p:sp>
      <p:sp>
        <p:nvSpPr>
          <p:cNvPr id="5" name="Title 3"/>
          <p:cNvSpPr>
            <a:spLocks noGrp="1"/>
          </p:cNvSpPr>
          <p:nvPr>
            <p:ph type="title"/>
          </p:nvPr>
        </p:nvSpPr>
        <p:spPr>
          <a:xfrm>
            <a:off x="406976" y="798079"/>
            <a:ext cx="7356815" cy="667725"/>
          </a:xfrm>
        </p:spPr>
        <p:txBody>
          <a:bodyPr>
            <a:normAutofit/>
          </a:bodyPr>
          <a:lstStyle/>
          <a:p>
            <a:r>
              <a:rPr lang="en-GB" dirty="0" smtClean="0"/>
              <a:t>Background to the changes </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2266"/>
            <a:ext cx="1257580" cy="615813"/>
          </a:xfrm>
          <a:prstGeom prst="rect">
            <a:avLst/>
          </a:prstGeom>
        </p:spPr>
      </p:pic>
      <p:sp>
        <p:nvSpPr>
          <p:cNvPr id="7" name="Rectangle 6"/>
          <p:cNvSpPr/>
          <p:nvPr/>
        </p:nvSpPr>
        <p:spPr>
          <a:xfrm>
            <a:off x="539552" y="1556792"/>
            <a:ext cx="8208912" cy="4524315"/>
          </a:xfrm>
          <a:prstGeom prst="rect">
            <a:avLst/>
          </a:prstGeom>
        </p:spPr>
        <p:txBody>
          <a:bodyPr wrap="square">
            <a:spAutoFit/>
          </a:bodyPr>
          <a:lstStyle/>
          <a:p>
            <a:r>
              <a:rPr lang="en-GB" b="1" u="sng" dirty="0" smtClean="0">
                <a:solidFill>
                  <a:schemeClr val="bg2"/>
                </a:solidFill>
              </a:rPr>
              <a:t>January 2017: HPV Options Appraisal</a:t>
            </a:r>
            <a:endParaRPr lang="en-GB" b="1" u="sng" dirty="0">
              <a:solidFill>
                <a:schemeClr val="bg2"/>
              </a:solidFill>
            </a:endParaRPr>
          </a:p>
          <a:p>
            <a:pPr>
              <a:buClr>
                <a:schemeClr val="tx2"/>
              </a:buClr>
            </a:pPr>
            <a:endParaRPr lang="en-GB" dirty="0">
              <a:solidFill>
                <a:schemeClr val="tx1">
                  <a:lumMod val="65000"/>
                  <a:lumOff val="35000"/>
                </a:schemeClr>
              </a:solidFill>
            </a:endParaRPr>
          </a:p>
          <a:p>
            <a:pPr marL="285750" indent="-285750">
              <a:buClr>
                <a:schemeClr val="tx2"/>
              </a:buClr>
              <a:buFont typeface="Arial" panose="020B0604020202020204" pitchFamily="34" charset="0"/>
              <a:buChar char="•"/>
            </a:pPr>
            <a:r>
              <a:rPr lang="en-GB" dirty="0">
                <a:solidFill>
                  <a:schemeClr val="tx1">
                    <a:lumMod val="65000"/>
                    <a:lumOff val="35000"/>
                  </a:schemeClr>
                </a:solidFill>
              </a:rPr>
              <a:t>External consideration was initially made as to how the service change could be delivered safely, effectively and sustainably on a national level via an options appraisal process, commissioned by PHE but with representation from NHS England and other key stakeholders.</a:t>
            </a:r>
          </a:p>
          <a:p>
            <a:pPr marL="285750" indent="-285750">
              <a:buClr>
                <a:schemeClr val="tx2"/>
              </a:buClr>
              <a:buFont typeface="Arial" panose="020B0604020202020204" pitchFamily="34" charset="0"/>
              <a:buChar char="•"/>
            </a:pPr>
            <a:r>
              <a:rPr lang="en-GB" dirty="0">
                <a:solidFill>
                  <a:schemeClr val="tx1">
                    <a:lumMod val="65000"/>
                    <a:lumOff val="35000"/>
                  </a:schemeClr>
                </a:solidFill>
              </a:rPr>
              <a:t>A number of options were considered against 10 key criteria, including service quality and linkage to local services. </a:t>
            </a:r>
            <a:endParaRPr lang="en-GB" dirty="0" smtClean="0">
              <a:solidFill>
                <a:schemeClr val="tx1">
                  <a:lumMod val="65000"/>
                  <a:lumOff val="35000"/>
                </a:schemeClr>
              </a:solidFill>
            </a:endParaRPr>
          </a:p>
          <a:p>
            <a:pPr marL="285750" indent="-285750">
              <a:buClr>
                <a:schemeClr val="tx2"/>
              </a:buClr>
              <a:buFont typeface="Arial" panose="020B0604020202020204" pitchFamily="34" charset="0"/>
              <a:buChar char="•"/>
            </a:pPr>
            <a:endParaRPr lang="en-GB" dirty="0">
              <a:solidFill>
                <a:schemeClr val="tx1">
                  <a:lumMod val="65000"/>
                  <a:lumOff val="35000"/>
                </a:schemeClr>
              </a:solidFill>
            </a:endParaRPr>
          </a:p>
          <a:p>
            <a:pPr lvl="0"/>
            <a:r>
              <a:rPr lang="en-GB" b="1" u="sng" dirty="0" smtClean="0">
                <a:solidFill>
                  <a:srgbClr val="A00054"/>
                </a:solidFill>
              </a:rPr>
              <a:t>February </a:t>
            </a:r>
            <a:r>
              <a:rPr lang="en-GB" b="1" u="sng" dirty="0">
                <a:solidFill>
                  <a:srgbClr val="A00054"/>
                </a:solidFill>
              </a:rPr>
              <a:t>2017: NHS England internal due diligence</a:t>
            </a:r>
          </a:p>
          <a:p>
            <a:pPr>
              <a:buClr>
                <a:schemeClr val="tx2"/>
              </a:buClr>
            </a:pPr>
            <a:endParaRPr lang="en-GB" dirty="0" smtClean="0">
              <a:solidFill>
                <a:schemeClr val="tx1">
                  <a:lumMod val="65000"/>
                  <a:lumOff val="35000"/>
                </a:schemeClr>
              </a:solidFill>
            </a:endParaRPr>
          </a:p>
          <a:p>
            <a:pPr marL="285750" indent="-285750">
              <a:buClr>
                <a:schemeClr val="tx2"/>
              </a:buClr>
              <a:buFont typeface="Arial" panose="020B0604020202020204" pitchFamily="34" charset="0"/>
              <a:buChar char="•"/>
            </a:pPr>
            <a:r>
              <a:rPr lang="en-GB" dirty="0">
                <a:solidFill>
                  <a:schemeClr val="tx1">
                    <a:lumMod val="65000"/>
                    <a:lumOff val="35000"/>
                  </a:schemeClr>
                </a:solidFill>
              </a:rPr>
              <a:t>As the commissioner of the national Cervical Screening Programme, there was a requirement to undertake an internal due diligence exercise to ensure that the </a:t>
            </a:r>
            <a:r>
              <a:rPr lang="en-GB" dirty="0" smtClean="0">
                <a:solidFill>
                  <a:schemeClr val="tx1">
                    <a:lumMod val="65000"/>
                    <a:lumOff val="35000"/>
                  </a:schemeClr>
                </a:solidFill>
              </a:rPr>
              <a:t>recommended </a:t>
            </a:r>
            <a:r>
              <a:rPr lang="en-GB" dirty="0">
                <a:solidFill>
                  <a:schemeClr val="tx1">
                    <a:lumMod val="65000"/>
                    <a:lumOff val="35000"/>
                  </a:schemeClr>
                </a:solidFill>
              </a:rPr>
              <a:t>options were both operationally and financially deliverable</a:t>
            </a:r>
            <a:r>
              <a:rPr lang="en-GB" dirty="0" smtClean="0">
                <a:solidFill>
                  <a:schemeClr val="tx1">
                    <a:lumMod val="65000"/>
                    <a:lumOff val="35000"/>
                  </a:schemeClr>
                </a:solidFill>
              </a:rPr>
              <a:t>.</a:t>
            </a:r>
            <a:endParaRPr lang="en-GB" dirty="0">
              <a:solidFill>
                <a:schemeClr val="tx1">
                  <a:lumMod val="65000"/>
                  <a:lumOff val="35000"/>
                </a:schemeClr>
              </a:solidFill>
            </a:endParaRPr>
          </a:p>
          <a:p>
            <a:pPr marL="285750" indent="-285750">
              <a:buClr>
                <a:schemeClr val="tx2"/>
              </a:buClr>
              <a:buFont typeface="Arial" panose="020B0604020202020204" pitchFamily="34" charset="0"/>
              <a:buChar char="•"/>
            </a:pPr>
            <a:endParaRPr lang="en-GB" dirty="0">
              <a:solidFill>
                <a:schemeClr val="tx1">
                  <a:lumMod val="65000"/>
                  <a:lumOff val="35000"/>
                </a:schemeClr>
              </a:solidFill>
            </a:endParaRPr>
          </a:p>
        </p:txBody>
      </p:sp>
    </p:spTree>
    <p:extLst>
      <p:ext uri="{BB962C8B-B14F-4D97-AF65-F5344CB8AC3E}">
        <p14:creationId xmlns:p14="http://schemas.microsoft.com/office/powerpoint/2010/main" val="3270002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72815"/>
            <a:ext cx="7841707" cy="4320481"/>
          </a:xfrm>
        </p:spPr>
        <p:txBody>
          <a:bodyPr>
            <a:normAutofit/>
          </a:bodyPr>
          <a:lstStyle/>
          <a:p>
            <a:pPr marL="0" indent="0" algn="just">
              <a:buNone/>
            </a:pPr>
            <a:r>
              <a:rPr lang="en-GB" sz="2000" b="1" u="sng" dirty="0" smtClean="0">
                <a:solidFill>
                  <a:schemeClr val="bg2"/>
                </a:solidFill>
              </a:rPr>
              <a:t>Key </a:t>
            </a:r>
            <a:r>
              <a:rPr lang="en-GB" sz="2000" b="1" u="sng" dirty="0">
                <a:solidFill>
                  <a:schemeClr val="bg2"/>
                </a:solidFill>
              </a:rPr>
              <a:t>decisions</a:t>
            </a:r>
            <a:r>
              <a:rPr lang="en-GB" sz="2000" b="1" u="sng" dirty="0" smtClean="0">
                <a:solidFill>
                  <a:schemeClr val="bg2"/>
                </a:solidFill>
              </a:rPr>
              <a:t>:</a:t>
            </a:r>
          </a:p>
          <a:p>
            <a:pPr marL="0" indent="0" algn="just">
              <a:buNone/>
            </a:pPr>
            <a:endParaRPr lang="en-GB" sz="2000" u="sng" dirty="0">
              <a:solidFill>
                <a:schemeClr val="bg2"/>
              </a:solidFill>
            </a:endParaRPr>
          </a:p>
          <a:p>
            <a:pPr algn="just"/>
            <a:r>
              <a:rPr lang="en-GB" sz="1800" dirty="0" smtClean="0">
                <a:solidFill>
                  <a:schemeClr val="tx1">
                    <a:lumMod val="65000"/>
                    <a:lumOff val="35000"/>
                  </a:schemeClr>
                </a:solidFill>
              </a:rPr>
              <a:t>In October 2017, following extensive engagement within NHS England, the decision was made to </a:t>
            </a:r>
            <a:r>
              <a:rPr lang="en-GB" sz="1800" dirty="0">
                <a:solidFill>
                  <a:schemeClr val="tx1">
                    <a:lumMod val="65000"/>
                    <a:lumOff val="35000"/>
                  </a:schemeClr>
                </a:solidFill>
              </a:rPr>
              <a:t>procure </a:t>
            </a:r>
            <a:r>
              <a:rPr lang="en-GB" sz="1800" b="1" dirty="0">
                <a:solidFill>
                  <a:schemeClr val="tx1">
                    <a:lumMod val="65000"/>
                    <a:lumOff val="35000"/>
                  </a:schemeClr>
                </a:solidFill>
              </a:rPr>
              <a:t>a maximum of 13 centralised laboratories</a:t>
            </a:r>
            <a:r>
              <a:rPr lang="en-GB" sz="1800" dirty="0">
                <a:solidFill>
                  <a:schemeClr val="tx1">
                    <a:lumMod val="65000"/>
                    <a:lumOff val="35000"/>
                  </a:schemeClr>
                </a:solidFill>
              </a:rPr>
              <a:t> to deliver HPV Primary Screening from April </a:t>
            </a:r>
            <a:r>
              <a:rPr lang="en-GB" sz="1800" dirty="0" smtClean="0">
                <a:solidFill>
                  <a:schemeClr val="tx1">
                    <a:lumMod val="65000"/>
                    <a:lumOff val="35000"/>
                  </a:schemeClr>
                </a:solidFill>
              </a:rPr>
              <a:t>2019 with a suggested two-stage procurement strategy; National Framework and Regional Mini-Competitions. </a:t>
            </a:r>
            <a:endParaRPr lang="en-GB" sz="1800" dirty="0">
              <a:solidFill>
                <a:schemeClr val="tx1">
                  <a:lumMod val="65000"/>
                  <a:lumOff val="35000"/>
                </a:schemeClr>
              </a:solidFill>
            </a:endParaRPr>
          </a:p>
          <a:p>
            <a:pPr marL="0" indent="0">
              <a:buNone/>
            </a:pPr>
            <a:endParaRPr lang="en-GB" dirty="0"/>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9</a:t>
            </a:fld>
            <a:endParaRPr lang="en-US" dirty="0">
              <a:solidFill>
                <a:srgbClr val="0072C6"/>
              </a:solidFill>
            </a:endParaRPr>
          </a:p>
        </p:txBody>
      </p:sp>
      <p:sp>
        <p:nvSpPr>
          <p:cNvPr id="4" name="Title 3"/>
          <p:cNvSpPr>
            <a:spLocks noGrp="1"/>
          </p:cNvSpPr>
          <p:nvPr>
            <p:ph type="title"/>
          </p:nvPr>
        </p:nvSpPr>
        <p:spPr>
          <a:xfrm>
            <a:off x="414616" y="980728"/>
            <a:ext cx="7356815" cy="667725"/>
          </a:xfrm>
        </p:spPr>
        <p:txBody>
          <a:bodyPr>
            <a:normAutofit/>
          </a:bodyPr>
          <a:lstStyle/>
          <a:p>
            <a:r>
              <a:rPr lang="en-GB" dirty="0" smtClean="0"/>
              <a:t>Background to the changes </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2266"/>
            <a:ext cx="1257580" cy="615813"/>
          </a:xfrm>
          <a:prstGeom prst="rect">
            <a:avLst/>
          </a:prstGeom>
        </p:spPr>
      </p:pic>
    </p:spTree>
    <p:extLst>
      <p:ext uri="{BB962C8B-B14F-4D97-AF65-F5344CB8AC3E}">
        <p14:creationId xmlns:p14="http://schemas.microsoft.com/office/powerpoint/2010/main" val="1277579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1016</Words>
  <Application>Microsoft Office PowerPoint</Application>
  <PresentationFormat>On-screen Show (4:3)</PresentationFormat>
  <Paragraphs>188</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3_Office Theme</vt:lpstr>
      <vt:lpstr>PowerPoint Presentation</vt:lpstr>
      <vt:lpstr>Content</vt:lpstr>
      <vt:lpstr>Welcome and introductions</vt:lpstr>
      <vt:lpstr>Overview of the session</vt:lpstr>
      <vt:lpstr>Overview of the session</vt:lpstr>
      <vt:lpstr>Background to the changes</vt:lpstr>
      <vt:lpstr>Background to the changes </vt:lpstr>
      <vt:lpstr>Background to the changes </vt:lpstr>
      <vt:lpstr>Background to the changes </vt:lpstr>
      <vt:lpstr>Anticipated Timeline for the HPV Primary Screening procurement  </vt:lpstr>
      <vt:lpstr>Overview of Procurement process</vt:lpstr>
      <vt:lpstr>Introduction to NHS Arden &amp; GEM CSU</vt:lpstr>
      <vt:lpstr>NHS Arden &amp; GEM CSU’s Procurement Process</vt:lpstr>
      <vt:lpstr>Anticipated Procurement Procedure:</vt:lpstr>
      <vt:lpstr>Anticipated Procurement Procedure:</vt:lpstr>
      <vt:lpstr>Procurement Adverts</vt:lpstr>
      <vt:lpstr>Arden &amp; GEM e- Procurement Portal</vt:lpstr>
      <vt:lpstr>Table Top Discussions</vt:lpstr>
      <vt:lpstr>Overview </vt:lpstr>
      <vt:lpstr>Next Steps</vt:lpstr>
      <vt:lpstr>Next Steps</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 Harriot</dc:creator>
  <cp:lastModifiedBy>Jagiwala Divyang (0DE) Arden &amp; GEM CSU</cp:lastModifiedBy>
  <cp:revision>41</cp:revision>
  <dcterms:created xsi:type="dcterms:W3CDTF">2018-04-05T08:48:34Z</dcterms:created>
  <dcterms:modified xsi:type="dcterms:W3CDTF">2018-04-26T13:55:51Z</dcterms:modified>
</cp:coreProperties>
</file>