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6" r:id="rId4"/>
    <p:sldId id="258" r:id="rId5"/>
    <p:sldId id="259" r:id="rId6"/>
    <p:sldId id="292" r:id="rId7"/>
    <p:sldId id="293" r:id="rId8"/>
    <p:sldId id="260" r:id="rId9"/>
    <p:sldId id="261" r:id="rId10"/>
    <p:sldId id="262" r:id="rId11"/>
    <p:sldId id="263" r:id="rId12"/>
    <p:sldId id="264" r:id="rId13"/>
    <p:sldId id="265" r:id="rId14"/>
    <p:sldId id="294" r:id="rId15"/>
    <p:sldId id="266" r:id="rId16"/>
    <p:sldId id="267" r:id="rId17"/>
    <p:sldId id="268" r:id="rId18"/>
    <p:sldId id="269" r:id="rId19"/>
    <p:sldId id="297" r:id="rId20"/>
    <p:sldId id="270" r:id="rId21"/>
    <p:sldId id="296" r:id="rId22"/>
    <p:sldId id="272" r:id="rId23"/>
    <p:sldId id="273" r:id="rId24"/>
    <p:sldId id="274" r:id="rId25"/>
    <p:sldId id="298" r:id="rId26"/>
    <p:sldId id="299" r:id="rId27"/>
    <p:sldId id="276" r:id="rId28"/>
    <p:sldId id="300" r:id="rId29"/>
    <p:sldId id="277" r:id="rId30"/>
    <p:sldId id="278" r:id="rId31"/>
    <p:sldId id="301" r:id="rId32"/>
    <p:sldId id="279" r:id="rId33"/>
    <p:sldId id="302" r:id="rId34"/>
    <p:sldId id="28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MER, Kashweka" initials="PK" lastIdx="1" clrIdx="0">
    <p:extLst>
      <p:ext uri="{19B8F6BF-5375-455C-9EA6-DF929625EA0E}">
        <p15:presenceInfo xmlns:p15="http://schemas.microsoft.com/office/powerpoint/2012/main" userId="S-1-5-21-1993962763-1659004503-1801674531-20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D9D9D9"/>
    <a:srgbClr val="A6A6A6"/>
    <a:srgbClr val="367BB5"/>
    <a:srgbClr val="4D8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109" d="100"/>
          <a:sy n="109"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E1721B-855F-4520-AF86-CA1F6635B3D5}"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362520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1721B-855F-4520-AF86-CA1F6635B3D5}"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394670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1721B-855F-4520-AF86-CA1F6635B3D5}"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316062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1721B-855F-4520-AF86-CA1F6635B3D5}"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360100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721B-855F-4520-AF86-CA1F6635B3D5}" type="datetimeFigureOut">
              <a:rPr lang="en-GB" smtClean="0"/>
              <a:t>14/09/2018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176407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E1721B-855F-4520-AF86-CA1F6635B3D5}" type="datetimeFigureOut">
              <a:rPr lang="en-GB" smtClean="0"/>
              <a:t>14/09/2018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32152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E1721B-855F-4520-AF86-CA1F6635B3D5}" type="datetimeFigureOut">
              <a:rPr lang="en-GB" smtClean="0"/>
              <a:t>14/09/2018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257748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E1721B-855F-4520-AF86-CA1F6635B3D5}" type="datetimeFigureOut">
              <a:rPr lang="en-GB" smtClean="0"/>
              <a:t>14/09/2018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321836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1721B-855F-4520-AF86-CA1F6635B3D5}" type="datetimeFigureOut">
              <a:rPr lang="en-GB" smtClean="0"/>
              <a:t>14/09/2018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197497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E1721B-855F-4520-AF86-CA1F6635B3D5}" type="datetimeFigureOut">
              <a:rPr lang="en-GB" smtClean="0"/>
              <a:t>14/09/2018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422835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E1721B-855F-4520-AF86-CA1F6635B3D5}" type="datetimeFigureOut">
              <a:rPr lang="en-GB" smtClean="0"/>
              <a:t>14/09/2018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48714-F832-4294-9E68-5A5C40F1627E}" type="slidenum">
              <a:rPr lang="en-GB" smtClean="0"/>
              <a:t>‹#›</a:t>
            </a:fld>
            <a:endParaRPr lang="en-GB"/>
          </a:p>
        </p:txBody>
      </p:sp>
    </p:spTree>
    <p:extLst>
      <p:ext uri="{BB962C8B-B14F-4D97-AF65-F5344CB8AC3E}">
        <p14:creationId xmlns:p14="http://schemas.microsoft.com/office/powerpoint/2010/main" val="52042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1721B-855F-4520-AF86-CA1F6635B3D5}" type="datetimeFigureOut">
              <a:rPr lang="en-GB" smtClean="0"/>
              <a:t>14/09/2018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48714-F832-4294-9E68-5A5C40F1627E}" type="slidenum">
              <a:rPr lang="en-GB" smtClean="0"/>
              <a:t>‹#›</a:t>
            </a:fld>
            <a:endParaRPr lang="en-GB"/>
          </a:p>
        </p:txBody>
      </p:sp>
    </p:spTree>
    <p:extLst>
      <p:ext uri="{BB962C8B-B14F-4D97-AF65-F5344CB8AC3E}">
        <p14:creationId xmlns:p14="http://schemas.microsoft.com/office/powerpoint/2010/main" val="2671609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414" y="1431740"/>
            <a:ext cx="10685863" cy="2535826"/>
          </a:xfr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anchor="ctr">
            <a:normAutofit fontScale="90000"/>
          </a:bodyPr>
          <a:lstStyle/>
          <a:p>
            <a:r>
              <a:rPr lang="en-GB" b="1" dirty="0" smtClean="0">
                <a:solidFill>
                  <a:schemeClr val="bg1">
                    <a:lumMod val="95000"/>
                  </a:schemeClr>
                </a:solidFill>
              </a:rPr>
              <a:t>Market engagement </a:t>
            </a:r>
            <a:r>
              <a:rPr lang="en-GB" b="1" dirty="0">
                <a:solidFill>
                  <a:schemeClr val="bg1">
                    <a:lumMod val="95000"/>
                  </a:schemeClr>
                </a:solidFill>
              </a:rPr>
              <a:t>e</a:t>
            </a:r>
            <a:r>
              <a:rPr lang="en-GB" b="1" dirty="0" smtClean="0">
                <a:solidFill>
                  <a:schemeClr val="bg1">
                    <a:lumMod val="95000"/>
                  </a:schemeClr>
                </a:solidFill>
              </a:rPr>
              <a:t>vent for schools and NHS Children and Young People’s Mental Health Services Link Project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TextBox 5"/>
          <p:cNvSpPr txBox="1"/>
          <p:nvPr/>
        </p:nvSpPr>
        <p:spPr>
          <a:xfrm>
            <a:off x="3060433" y="4554646"/>
            <a:ext cx="6163408" cy="707886"/>
          </a:xfrm>
          <a:prstGeom prst="rect">
            <a:avLst/>
          </a:prstGeom>
          <a:noFill/>
        </p:spPr>
        <p:txBody>
          <a:bodyPr wrap="square" rtlCol="0">
            <a:spAutoFit/>
          </a:bodyPr>
          <a:lstStyle/>
          <a:p>
            <a:r>
              <a:rPr lang="en-GB" sz="4000" dirty="0" smtClean="0">
                <a:solidFill>
                  <a:srgbClr val="367BB5"/>
                </a:solidFill>
              </a:rPr>
              <a:t>Friday 14</a:t>
            </a:r>
            <a:r>
              <a:rPr lang="en-GB" sz="4000" baseline="30000" dirty="0" smtClean="0">
                <a:solidFill>
                  <a:srgbClr val="367BB5"/>
                </a:solidFill>
              </a:rPr>
              <a:t>th</a:t>
            </a:r>
            <a:r>
              <a:rPr lang="en-GB" sz="4000" dirty="0" smtClean="0">
                <a:solidFill>
                  <a:srgbClr val="367BB5"/>
                </a:solidFill>
              </a:rPr>
              <a:t> September, 2018</a:t>
            </a:r>
            <a:endParaRPr lang="en-GB" sz="4000" dirty="0">
              <a:solidFill>
                <a:srgbClr val="367BB5"/>
              </a:solidFill>
            </a:endParaRPr>
          </a:p>
        </p:txBody>
      </p:sp>
    </p:spTree>
    <p:extLst>
      <p:ext uri="{BB962C8B-B14F-4D97-AF65-F5344CB8AC3E}">
        <p14:creationId xmlns:p14="http://schemas.microsoft.com/office/powerpoint/2010/main" val="257846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Evaluation Results</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TextBox 5"/>
          <p:cNvSpPr txBox="1"/>
          <p:nvPr/>
        </p:nvSpPr>
        <p:spPr>
          <a:xfrm>
            <a:off x="410836" y="1130203"/>
            <a:ext cx="11423592" cy="1292662"/>
          </a:xfrm>
          <a:prstGeom prst="rect">
            <a:avLst/>
          </a:prstGeom>
          <a:noFill/>
        </p:spPr>
        <p:txBody>
          <a:bodyPr wrap="square" rtlCol="0">
            <a:spAutoFit/>
          </a:bodyPr>
          <a:lstStyle/>
          <a:p>
            <a:pPr algn="ctr"/>
            <a:r>
              <a:rPr lang="en-GB" sz="2400" b="1" dirty="0" smtClean="0"/>
              <a:t>Key Factors</a:t>
            </a:r>
          </a:p>
          <a:p>
            <a:pPr algn="just"/>
            <a:r>
              <a:rPr lang="en-GB" dirty="0" smtClean="0"/>
              <a:t>Key as importance of ownership by CCGs and LAs – </a:t>
            </a:r>
            <a:r>
              <a:rPr lang="en-GB" dirty="0" smtClean="0"/>
              <a:t>incl. </a:t>
            </a:r>
            <a:r>
              <a:rPr lang="en-GB" dirty="0" smtClean="0"/>
              <a:t>tailoring content.</a:t>
            </a:r>
          </a:p>
          <a:p>
            <a:pPr algn="just"/>
            <a:endParaRPr lang="en-GB" dirty="0" smtClean="0"/>
          </a:p>
          <a:p>
            <a:pPr algn="just"/>
            <a:r>
              <a:rPr lang="en-GB" dirty="0" smtClean="0"/>
              <a:t>Variety of approaches developed. No single model ‘most effective’ overall. Key success factors that helped contribute:</a:t>
            </a:r>
            <a:endParaRPr lang="en-GB" dirty="0"/>
          </a:p>
        </p:txBody>
      </p:sp>
      <p:sp>
        <p:nvSpPr>
          <p:cNvPr id="7" name="TextBox 6"/>
          <p:cNvSpPr txBox="1"/>
          <p:nvPr/>
        </p:nvSpPr>
        <p:spPr>
          <a:xfrm>
            <a:off x="1466763" y="4271751"/>
            <a:ext cx="2821973" cy="2400657"/>
          </a:xfrm>
          <a:prstGeom prst="rect">
            <a:avLst/>
          </a:prstGeom>
          <a:noFill/>
        </p:spPr>
        <p:txBody>
          <a:bodyPr wrap="square" rtlCol="0">
            <a:spAutoFit/>
          </a:bodyPr>
          <a:lstStyle/>
          <a:p>
            <a:r>
              <a:rPr lang="en-GB" sz="2400" b="1" dirty="0"/>
              <a:t>Key </a:t>
            </a:r>
            <a:r>
              <a:rPr lang="en-GB" sz="2400" b="1" dirty="0" smtClean="0"/>
              <a:t>Challenges</a:t>
            </a:r>
            <a:br>
              <a:rPr lang="en-GB" sz="2400" b="1" dirty="0" smtClean="0"/>
            </a:br>
            <a:endParaRPr lang="en-GB" dirty="0"/>
          </a:p>
          <a:p>
            <a:pPr marL="171450" indent="-171450">
              <a:buFont typeface="Arial" panose="020B0604020202020204" pitchFamily="34" charset="0"/>
              <a:buChar char="•"/>
            </a:pPr>
            <a:r>
              <a:rPr lang="en-GB" dirty="0" smtClean="0"/>
              <a:t>Staffing capacity (e.g. CYPMHS requiring lead-in time)</a:t>
            </a:r>
            <a:br>
              <a:rPr lang="en-GB" dirty="0" smtClean="0"/>
            </a:br>
            <a:endParaRPr lang="en-GB" dirty="0" smtClean="0"/>
          </a:p>
          <a:p>
            <a:pPr marL="171450" indent="-171450">
              <a:buFont typeface="Arial" panose="020B0604020202020204" pitchFamily="34" charset="0"/>
              <a:buChar char="•"/>
            </a:pPr>
            <a:r>
              <a:rPr lang="en-GB" dirty="0" smtClean="0"/>
              <a:t>Lead role in school having too many responsibilities</a:t>
            </a:r>
            <a:endParaRPr lang="en-GB" dirty="0"/>
          </a:p>
        </p:txBody>
      </p:sp>
      <p:grpSp>
        <p:nvGrpSpPr>
          <p:cNvPr id="8" name="Group 7"/>
          <p:cNvGrpSpPr/>
          <p:nvPr/>
        </p:nvGrpSpPr>
        <p:grpSpPr>
          <a:xfrm>
            <a:off x="1766148" y="2537571"/>
            <a:ext cx="8712967" cy="1382669"/>
            <a:chOff x="1475656" y="2564904"/>
            <a:chExt cx="5400600" cy="1383145"/>
          </a:xfrm>
        </p:grpSpPr>
        <p:sp>
          <p:nvSpPr>
            <p:cNvPr id="9" name="TextBox 8"/>
            <p:cNvSpPr txBox="1"/>
            <p:nvPr/>
          </p:nvSpPr>
          <p:spPr>
            <a:xfrm>
              <a:off x="1475656" y="2564904"/>
              <a:ext cx="2664296" cy="646552"/>
            </a:xfrm>
            <a:prstGeom prst="rect">
              <a:avLst/>
            </a:prstGeom>
            <a:solidFill>
              <a:schemeClr val="bg2"/>
            </a:solidFill>
            <a:ln>
              <a:solidFill>
                <a:srgbClr val="0575BC"/>
              </a:solidFill>
            </a:ln>
          </p:spPr>
          <p:txBody>
            <a:bodyPr wrap="square" rtlCol="0">
              <a:spAutoFit/>
            </a:bodyPr>
            <a:lstStyle/>
            <a:p>
              <a:pPr algn="ctr"/>
              <a:r>
                <a:rPr lang="en-GB" dirty="0" smtClean="0"/>
                <a:t>Strategic leadership from health and education </a:t>
              </a:r>
              <a:endParaRPr lang="en-GB" dirty="0"/>
            </a:p>
          </p:txBody>
        </p:sp>
        <p:sp>
          <p:nvSpPr>
            <p:cNvPr id="10" name="TextBox 9"/>
            <p:cNvSpPr txBox="1"/>
            <p:nvPr/>
          </p:nvSpPr>
          <p:spPr>
            <a:xfrm>
              <a:off x="1475656" y="3301497"/>
              <a:ext cx="2664296" cy="646552"/>
            </a:xfrm>
            <a:prstGeom prst="rect">
              <a:avLst/>
            </a:prstGeom>
            <a:solidFill>
              <a:schemeClr val="bg2"/>
            </a:solidFill>
            <a:ln>
              <a:solidFill>
                <a:srgbClr val="0575BC"/>
              </a:solidFill>
            </a:ln>
          </p:spPr>
          <p:txBody>
            <a:bodyPr wrap="square" rtlCol="0">
              <a:spAutoFit/>
            </a:bodyPr>
            <a:lstStyle/>
            <a:p>
              <a:pPr algn="ctr"/>
              <a:r>
                <a:rPr lang="en-GB" dirty="0" smtClean="0"/>
                <a:t>Clearly defined protocols and pathways to specialist support</a:t>
              </a:r>
              <a:endParaRPr lang="en-GB" dirty="0"/>
            </a:p>
          </p:txBody>
        </p:sp>
        <p:sp>
          <p:nvSpPr>
            <p:cNvPr id="11" name="TextBox 10"/>
            <p:cNvSpPr txBox="1"/>
            <p:nvPr/>
          </p:nvSpPr>
          <p:spPr>
            <a:xfrm>
              <a:off x="4211960" y="2564904"/>
              <a:ext cx="2664296" cy="646552"/>
            </a:xfrm>
            <a:prstGeom prst="rect">
              <a:avLst/>
            </a:prstGeom>
            <a:solidFill>
              <a:schemeClr val="bg2"/>
            </a:solidFill>
            <a:ln>
              <a:solidFill>
                <a:srgbClr val="0575BC"/>
              </a:solidFill>
            </a:ln>
          </p:spPr>
          <p:txBody>
            <a:bodyPr wrap="square" rtlCol="0">
              <a:spAutoFit/>
            </a:bodyPr>
            <a:lstStyle/>
            <a:p>
              <a:pPr algn="ctr"/>
              <a:r>
                <a:rPr lang="en-GB" dirty="0" smtClean="0"/>
                <a:t>Open channels of communication where possible</a:t>
              </a:r>
              <a:endParaRPr lang="en-GB" dirty="0"/>
            </a:p>
          </p:txBody>
        </p:sp>
        <p:sp>
          <p:nvSpPr>
            <p:cNvPr id="12" name="TextBox 11"/>
            <p:cNvSpPr txBox="1"/>
            <p:nvPr/>
          </p:nvSpPr>
          <p:spPr>
            <a:xfrm>
              <a:off x="4211960" y="3301496"/>
              <a:ext cx="2664296" cy="646552"/>
            </a:xfrm>
            <a:prstGeom prst="rect">
              <a:avLst/>
            </a:prstGeom>
            <a:solidFill>
              <a:schemeClr val="bg2"/>
            </a:solidFill>
            <a:ln>
              <a:solidFill>
                <a:srgbClr val="0575BC"/>
              </a:solidFill>
            </a:ln>
          </p:spPr>
          <p:txBody>
            <a:bodyPr wrap="square" rtlCol="0">
              <a:spAutoFit/>
            </a:bodyPr>
            <a:lstStyle/>
            <a:p>
              <a:pPr algn="ctr"/>
              <a:r>
                <a:rPr lang="en-GB" dirty="0" smtClean="0"/>
                <a:t>Making best use of existing resources (e.g. CYPMHS network)</a:t>
              </a:r>
              <a:endParaRPr lang="en-GB" dirty="0"/>
            </a:p>
          </p:txBody>
        </p:sp>
      </p:grpSp>
      <p:grpSp>
        <p:nvGrpSpPr>
          <p:cNvPr id="13" name="Group 12"/>
          <p:cNvGrpSpPr/>
          <p:nvPr/>
        </p:nvGrpSpPr>
        <p:grpSpPr>
          <a:xfrm>
            <a:off x="4549915" y="4556900"/>
            <a:ext cx="7560001" cy="1830357"/>
            <a:chOff x="3686686" y="3790101"/>
            <a:chExt cx="5232326" cy="2449836"/>
          </a:xfrm>
        </p:grpSpPr>
        <p:cxnSp>
          <p:nvCxnSpPr>
            <p:cNvPr id="14" name="Straight Connector 13"/>
            <p:cNvCxnSpPr/>
            <p:nvPr/>
          </p:nvCxnSpPr>
          <p:spPr>
            <a:xfrm flipH="1">
              <a:off x="3686686" y="3790101"/>
              <a:ext cx="523232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61094" y="3933057"/>
              <a:ext cx="5131386" cy="2306880"/>
            </a:xfrm>
            <a:prstGeom prst="rect">
              <a:avLst/>
            </a:prstGeom>
            <a:solidFill>
              <a:schemeClr val="bg1">
                <a:lumMod val="85000"/>
              </a:schemeClr>
            </a:solidFill>
            <a:ln>
              <a:solidFill>
                <a:schemeClr val="tx1"/>
              </a:solidFill>
            </a:ln>
          </p:spPr>
          <p:txBody>
            <a:bodyPr wrap="square" rtlCol="0">
              <a:spAutoFit/>
            </a:bodyPr>
            <a:lstStyle/>
            <a:p>
              <a:pPr algn="ctr"/>
              <a:endParaRPr lang="en-GB" sz="800" dirty="0" smtClean="0"/>
            </a:p>
            <a:p>
              <a:pPr algn="ctr"/>
              <a:r>
                <a:rPr lang="en-GB" dirty="0" smtClean="0"/>
                <a:t>At a national level, the pilot programme very much demonstrates the potential added value of providing schools and NHS CAMHS with opportunities to engage in joint planning and training activities, improving the clarity of local pathways to specialist mental health support, and establishing named points of contact in schools and NHS CAMHS. </a:t>
              </a:r>
            </a:p>
            <a:p>
              <a:pPr algn="ctr"/>
              <a:endParaRPr lang="en-GB" sz="800" dirty="0"/>
            </a:p>
          </p:txBody>
        </p:sp>
        <p:cxnSp>
          <p:nvCxnSpPr>
            <p:cNvPr id="16" name="Straight Connector 15"/>
            <p:cNvCxnSpPr/>
            <p:nvPr/>
          </p:nvCxnSpPr>
          <p:spPr>
            <a:xfrm flipV="1">
              <a:off x="3696130" y="3808367"/>
              <a:ext cx="0" cy="208823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36047" y="3877675"/>
              <a:ext cx="567680" cy="1077219"/>
            </a:xfrm>
            <a:prstGeom prst="rect">
              <a:avLst/>
            </a:prstGeom>
            <a:noFill/>
          </p:spPr>
          <p:txBody>
            <a:bodyPr wrap="square" rtlCol="0">
              <a:spAutoFit/>
            </a:bodyPr>
            <a:lstStyle/>
            <a:p>
              <a:pPr algn="ctr"/>
              <a:r>
                <a:rPr lang="en-GB" sz="3200" b="1" dirty="0" smtClean="0">
                  <a:solidFill>
                    <a:srgbClr val="0575BC"/>
                  </a:solidFill>
                </a:rPr>
                <a:t>“</a:t>
              </a:r>
            </a:p>
            <a:p>
              <a:pPr algn="ctr"/>
              <a:r>
                <a:rPr lang="en-GB" sz="3200" b="1" dirty="0" smtClean="0">
                  <a:solidFill>
                    <a:srgbClr val="0575BC"/>
                  </a:solidFill>
                </a:rPr>
                <a:t> </a:t>
              </a:r>
              <a:endParaRPr lang="en-GB" sz="3200" b="1" dirty="0">
                <a:solidFill>
                  <a:srgbClr val="0575BC"/>
                </a:solidFill>
              </a:endParaRPr>
            </a:p>
          </p:txBody>
        </p:sp>
        <p:sp>
          <p:nvSpPr>
            <p:cNvPr id="18" name="TextBox 17"/>
            <p:cNvSpPr txBox="1"/>
            <p:nvPr/>
          </p:nvSpPr>
          <p:spPr>
            <a:xfrm>
              <a:off x="8280685" y="5491149"/>
              <a:ext cx="567680" cy="584774"/>
            </a:xfrm>
            <a:prstGeom prst="rect">
              <a:avLst/>
            </a:prstGeom>
            <a:noFill/>
          </p:spPr>
          <p:txBody>
            <a:bodyPr wrap="square" rtlCol="0">
              <a:spAutoFit/>
            </a:bodyPr>
            <a:lstStyle/>
            <a:p>
              <a:pPr algn="ctr"/>
              <a:r>
                <a:rPr lang="en-GB" sz="3200" b="1" dirty="0" smtClean="0">
                  <a:solidFill>
                    <a:srgbClr val="0575BC"/>
                  </a:solidFill>
                </a:rPr>
                <a:t>” </a:t>
              </a:r>
              <a:endParaRPr lang="en-GB" sz="3200" b="1" dirty="0">
                <a:solidFill>
                  <a:srgbClr val="0575BC"/>
                </a:solidFill>
              </a:endParaRPr>
            </a:p>
          </p:txBody>
        </p:sp>
      </p:grpSp>
    </p:spTree>
    <p:extLst>
      <p:ext uri="{BB962C8B-B14F-4D97-AF65-F5344CB8AC3E}">
        <p14:creationId xmlns:p14="http://schemas.microsoft.com/office/powerpoint/2010/main" val="90725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Evaluation Results</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10" name="TextBox 9"/>
          <p:cNvSpPr txBox="1"/>
          <p:nvPr/>
        </p:nvSpPr>
        <p:spPr>
          <a:xfrm>
            <a:off x="454816" y="1149264"/>
            <a:ext cx="4199072" cy="461665"/>
          </a:xfrm>
          <a:prstGeom prst="rect">
            <a:avLst/>
          </a:prstGeom>
          <a:solidFill>
            <a:schemeClr val="bg2"/>
          </a:solidFill>
          <a:ln>
            <a:solidFill>
              <a:schemeClr val="bg2">
                <a:lumMod val="50000"/>
              </a:schemeClr>
            </a:solidFill>
          </a:ln>
        </p:spPr>
        <p:txBody>
          <a:bodyPr wrap="square" rtlCol="0">
            <a:spAutoFit/>
          </a:bodyPr>
          <a:lstStyle/>
          <a:p>
            <a:pPr algn="ctr"/>
            <a:r>
              <a:rPr lang="en-GB" sz="2400" b="1" dirty="0" smtClean="0"/>
              <a:t>Key Outcomes</a:t>
            </a:r>
          </a:p>
        </p:txBody>
      </p:sp>
      <p:sp>
        <p:nvSpPr>
          <p:cNvPr id="11" name="TextBox 10"/>
          <p:cNvSpPr txBox="1"/>
          <p:nvPr/>
        </p:nvSpPr>
        <p:spPr>
          <a:xfrm>
            <a:off x="5036024" y="1144274"/>
            <a:ext cx="6869679" cy="5647700"/>
          </a:xfrm>
          <a:prstGeom prst="rect">
            <a:avLst/>
          </a:prstGeom>
          <a:solidFill>
            <a:schemeClr val="bg1">
              <a:lumMod val="85000"/>
            </a:schemeClr>
          </a:solidFill>
        </p:spPr>
        <p:txBody>
          <a:bodyPr wrap="square" rtlCol="0">
            <a:spAutoFit/>
          </a:bodyPr>
          <a:lstStyle/>
          <a:p>
            <a:r>
              <a:rPr lang="en-GB" sz="1900" b="1" dirty="0" smtClean="0"/>
              <a:t>Wider outcomes relating to:</a:t>
            </a:r>
            <a:br>
              <a:rPr lang="en-GB" sz="1900" b="1" dirty="0" smtClean="0"/>
            </a:br>
            <a:endParaRPr lang="en-GB" sz="1900" b="1" dirty="0" smtClean="0"/>
          </a:p>
          <a:p>
            <a:pPr marL="285750" indent="-285750">
              <a:buFont typeface="Arial" panose="020B0604020202020204" pitchFamily="34" charset="0"/>
              <a:buChar char="•"/>
            </a:pPr>
            <a:r>
              <a:rPr lang="en-GB" sz="1900" dirty="0" smtClean="0"/>
              <a:t>Contribution towards improvements in frequency and quality of school-CYPMHS communication</a:t>
            </a:r>
            <a:br>
              <a:rPr lang="en-GB" sz="1900" dirty="0" smtClean="0"/>
            </a:br>
            <a:endParaRPr lang="en-GB" sz="1900" dirty="0" smtClean="0"/>
          </a:p>
          <a:p>
            <a:pPr marL="285750" indent="-285750">
              <a:buFont typeface="Arial" panose="020B0604020202020204" pitchFamily="34" charset="0"/>
              <a:buChar char="•"/>
            </a:pPr>
            <a:r>
              <a:rPr lang="en-GB" sz="1900" dirty="0" smtClean="0"/>
              <a:t>Perceived improvement in quality and consistency of referrals (without net overall increase in referrals) – reduced mismatch between school expectations and CYPMHS capacity</a:t>
            </a:r>
            <a:br>
              <a:rPr lang="en-GB" sz="1900" dirty="0" smtClean="0"/>
            </a:br>
            <a:endParaRPr lang="en-GB" sz="1900" dirty="0" smtClean="0"/>
          </a:p>
          <a:p>
            <a:pPr marL="285750" indent="-285750">
              <a:buFont typeface="Arial" panose="020B0604020202020204" pitchFamily="34" charset="0"/>
              <a:buChar char="•"/>
            </a:pPr>
            <a:r>
              <a:rPr lang="en-GB" sz="1900" dirty="0" smtClean="0"/>
              <a:t>Early signs of change to whole school policies, resource and staffing</a:t>
            </a:r>
            <a:br>
              <a:rPr lang="en-GB" sz="1900" dirty="0" smtClean="0"/>
            </a:br>
            <a:endParaRPr lang="en-GB" sz="1900" dirty="0" smtClean="0"/>
          </a:p>
          <a:p>
            <a:pPr marL="285750" indent="-285750">
              <a:buFont typeface="Arial" panose="020B0604020202020204" pitchFamily="34" charset="0"/>
              <a:buChar char="•"/>
            </a:pPr>
            <a:r>
              <a:rPr lang="en-GB" sz="1900" dirty="0" smtClean="0"/>
              <a:t>Increase in types of mental health support in pilot schools (incl. staff training, therapeutic support, whole school strategies)</a:t>
            </a:r>
            <a:br>
              <a:rPr lang="en-GB" sz="1900" dirty="0" smtClean="0"/>
            </a:br>
            <a:endParaRPr lang="en-GB" sz="1900" dirty="0" smtClean="0"/>
          </a:p>
          <a:p>
            <a:pPr marL="285750" indent="-285750">
              <a:buFont typeface="Arial" panose="020B0604020202020204" pitchFamily="34" charset="0"/>
              <a:buChar char="•"/>
            </a:pPr>
            <a:r>
              <a:rPr lang="en-GB" sz="1900" dirty="0" smtClean="0"/>
              <a:t>More limited evidence of impact on use of evidence-based interventions or common outcome measurements</a:t>
            </a:r>
          </a:p>
          <a:p>
            <a:endParaRPr lang="en-GB" sz="1900" dirty="0" smtClean="0"/>
          </a:p>
          <a:p>
            <a:r>
              <a:rPr lang="en-GB" sz="1900" dirty="0" smtClean="0"/>
              <a:t>Evidence from surveys backed up by self-assessment CASCADE data</a:t>
            </a:r>
            <a:endParaRPr lang="en-GB" sz="1900" dirty="0"/>
          </a:p>
        </p:txBody>
      </p:sp>
      <p:sp>
        <p:nvSpPr>
          <p:cNvPr id="12" name="TextBox 11"/>
          <p:cNvSpPr txBox="1"/>
          <p:nvPr/>
        </p:nvSpPr>
        <p:spPr>
          <a:xfrm>
            <a:off x="728685" y="1650223"/>
            <a:ext cx="3925202" cy="4401205"/>
          </a:xfrm>
          <a:prstGeom prst="rect">
            <a:avLst/>
          </a:prstGeom>
          <a:noFill/>
        </p:spPr>
        <p:txBody>
          <a:bodyPr wrap="square" rtlCol="0">
            <a:spAutoFit/>
          </a:bodyPr>
          <a:lstStyle/>
          <a:p>
            <a:r>
              <a:rPr lang="en-GB" sz="2000" dirty="0" smtClean="0"/>
              <a:t>Strong and statistically significant outcomes relating to:</a:t>
            </a:r>
            <a:br>
              <a:rPr lang="en-GB" sz="2000" dirty="0" smtClean="0"/>
            </a:br>
            <a:endParaRPr lang="en-GB" sz="2000" dirty="0" smtClean="0"/>
          </a:p>
          <a:p>
            <a:pPr marL="285750" indent="-285750">
              <a:buFont typeface="Arial" panose="020B0604020202020204" pitchFamily="34" charset="0"/>
              <a:buChar char="•"/>
            </a:pPr>
            <a:r>
              <a:rPr lang="en-GB" sz="2000" dirty="0" smtClean="0"/>
              <a:t>Knowledge and awareness of mental health issues</a:t>
            </a:r>
          </a:p>
          <a:p>
            <a:pPr marL="285750" indent="-285750">
              <a:buFont typeface="Arial" panose="020B0604020202020204" pitchFamily="34" charset="0"/>
              <a:buChar char="•"/>
            </a:pPr>
            <a:r>
              <a:rPr lang="en-GB" sz="2000" dirty="0" smtClean="0"/>
              <a:t>Understanding and awareness of referral routes</a:t>
            </a:r>
          </a:p>
          <a:p>
            <a:pPr marL="285750" indent="-285750">
              <a:buFont typeface="Arial" panose="020B0604020202020204" pitchFamily="34" charset="0"/>
              <a:buChar char="•"/>
            </a:pPr>
            <a:r>
              <a:rPr lang="en-GB" sz="2000" dirty="0" smtClean="0"/>
              <a:t>Confidence in supporting CYP with mental health issues</a:t>
            </a:r>
          </a:p>
          <a:p>
            <a:endParaRPr lang="en-GB" sz="2000" dirty="0" smtClean="0"/>
          </a:p>
          <a:p>
            <a:r>
              <a:rPr lang="en-GB" sz="2000" dirty="0" smtClean="0"/>
              <a:t>Broader surveys among staff suggested promising signs of capacity building beyond the lead points of contact</a:t>
            </a:r>
            <a:endParaRPr lang="en-GB" sz="2000" dirty="0"/>
          </a:p>
        </p:txBody>
      </p:sp>
      <p:cxnSp>
        <p:nvCxnSpPr>
          <p:cNvPr id="17" name="Straight Connector 16"/>
          <p:cNvCxnSpPr/>
          <p:nvPr/>
        </p:nvCxnSpPr>
        <p:spPr>
          <a:xfrm flipH="1" flipV="1">
            <a:off x="4818069" y="1144274"/>
            <a:ext cx="17924" cy="547489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5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Evaluation Results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6" name="Group 5"/>
          <p:cNvGrpSpPr/>
          <p:nvPr/>
        </p:nvGrpSpPr>
        <p:grpSpPr>
          <a:xfrm>
            <a:off x="354066" y="1325445"/>
            <a:ext cx="6390261" cy="4773744"/>
            <a:chOff x="7828446" y="631891"/>
            <a:chExt cx="2957851" cy="6415124"/>
          </a:xfrm>
        </p:grpSpPr>
        <p:cxnSp>
          <p:nvCxnSpPr>
            <p:cNvPr id="7" name="Straight Connector 6"/>
            <p:cNvCxnSpPr/>
            <p:nvPr/>
          </p:nvCxnSpPr>
          <p:spPr>
            <a:xfrm flipH="1" flipV="1">
              <a:off x="10778000" y="631891"/>
              <a:ext cx="8297" cy="641512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28446" y="1722190"/>
              <a:ext cx="2916324" cy="5087291"/>
            </a:xfrm>
            <a:prstGeom prst="rect">
              <a:avLst/>
            </a:prstGeom>
            <a:noFill/>
          </p:spPr>
          <p:txBody>
            <a:bodyPr wrap="square" rtlCol="0">
              <a:spAutoFit/>
            </a:bodyPr>
            <a:lstStyle/>
            <a:p>
              <a:r>
                <a:rPr lang="en-GB" sz="2000" dirty="0" smtClean="0"/>
                <a:t>Pilots often developed with a view to wider roll-out (e.g. drawing on Transformation Plan budgets)</a:t>
              </a:r>
            </a:p>
            <a:p>
              <a:endParaRPr lang="en-GB" sz="2000" dirty="0"/>
            </a:p>
            <a:p>
              <a:r>
                <a:rPr lang="en-GB" sz="2000" dirty="0" smtClean="0"/>
                <a:t>Was broad support for maintaining close CYPMHS-school links but different views on how to maintain (primarily around whether in-school presence required or not).</a:t>
              </a:r>
            </a:p>
            <a:p>
              <a:endParaRPr lang="en-GB" sz="2000" dirty="0"/>
            </a:p>
            <a:p>
              <a:r>
                <a:rPr lang="en-GB" sz="2000" dirty="0" smtClean="0"/>
                <a:t>Primary challenge around finding right balance between scale and contact time. Range of different options being examined (e.g. menu of cost options for schools; cluster/locality-based support; single point of access for schools around triage/duty system etc.)</a:t>
              </a:r>
            </a:p>
          </p:txBody>
        </p:sp>
        <p:sp>
          <p:nvSpPr>
            <p:cNvPr id="9" name="TextBox 8"/>
            <p:cNvSpPr txBox="1"/>
            <p:nvPr/>
          </p:nvSpPr>
          <p:spPr>
            <a:xfrm>
              <a:off x="7875824" y="865420"/>
              <a:ext cx="2821567" cy="685564"/>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Sustainability</a:t>
              </a:r>
            </a:p>
          </p:txBody>
        </p:sp>
      </p:grpSp>
      <p:grpSp>
        <p:nvGrpSpPr>
          <p:cNvPr id="10" name="Group 9"/>
          <p:cNvGrpSpPr/>
          <p:nvPr/>
        </p:nvGrpSpPr>
        <p:grpSpPr>
          <a:xfrm>
            <a:off x="7275615" y="1906127"/>
            <a:ext cx="4222455" cy="4762861"/>
            <a:chOff x="-124485" y="5867034"/>
            <a:chExt cx="9241977" cy="1278979"/>
          </a:xfrm>
        </p:grpSpPr>
        <p:sp>
          <p:nvSpPr>
            <p:cNvPr id="11" name="TextBox 10"/>
            <p:cNvSpPr txBox="1"/>
            <p:nvPr/>
          </p:nvSpPr>
          <p:spPr>
            <a:xfrm>
              <a:off x="159355" y="5931277"/>
              <a:ext cx="8805133" cy="900861"/>
            </a:xfrm>
            <a:prstGeom prst="rect">
              <a:avLst/>
            </a:prstGeom>
            <a:noFill/>
          </p:spPr>
          <p:txBody>
            <a:bodyPr wrap="square" rtlCol="0">
              <a:spAutoFit/>
            </a:bodyPr>
            <a:lstStyle/>
            <a:p>
              <a:pPr algn="ctr"/>
              <a:r>
                <a:rPr lang="en-GB" sz="2000" i="1" dirty="0" smtClean="0"/>
                <a:t>The real lesson, that’s hard to admit with commissioning and with budgets, is that you need to develop relationships. There’s no point if schools only ring up when they have a crisis. It’s got to be a proper relationship, so that the clinician gets to know the school and is enhancing things from the bottom up</a:t>
              </a:r>
            </a:p>
            <a:p>
              <a:pPr algn="ctr"/>
              <a:endParaRPr lang="en-GB" sz="1600" i="1" dirty="0" smtClean="0"/>
            </a:p>
            <a:p>
              <a:pPr algn="r"/>
              <a:r>
                <a:rPr lang="en-GB" dirty="0" smtClean="0"/>
                <a:t>NHS CYPMHS lead contact</a:t>
              </a:r>
              <a:endParaRPr lang="en-GB" dirty="0"/>
            </a:p>
          </p:txBody>
        </p:sp>
        <p:sp>
          <p:nvSpPr>
            <p:cNvPr id="12" name="TextBox 11"/>
            <p:cNvSpPr txBox="1"/>
            <p:nvPr/>
          </p:nvSpPr>
          <p:spPr>
            <a:xfrm>
              <a:off x="-124485" y="5867034"/>
              <a:ext cx="567679" cy="584775"/>
            </a:xfrm>
            <a:prstGeom prst="rect">
              <a:avLst/>
            </a:prstGeom>
            <a:noFill/>
          </p:spPr>
          <p:txBody>
            <a:bodyPr wrap="square" rtlCol="0">
              <a:spAutoFit/>
            </a:bodyPr>
            <a:lstStyle/>
            <a:p>
              <a:pPr algn="ctr"/>
              <a:r>
                <a:rPr lang="en-GB" sz="3200" b="1" dirty="0" smtClean="0">
                  <a:solidFill>
                    <a:srgbClr val="0575BC"/>
                  </a:solidFill>
                </a:rPr>
                <a:t>“ </a:t>
              </a:r>
              <a:endParaRPr lang="en-GB" sz="3200" b="1" dirty="0">
                <a:solidFill>
                  <a:srgbClr val="0575BC"/>
                </a:solidFill>
              </a:endParaRPr>
            </a:p>
          </p:txBody>
        </p:sp>
        <p:sp>
          <p:nvSpPr>
            <p:cNvPr id="13" name="TextBox 12"/>
            <p:cNvSpPr txBox="1"/>
            <p:nvPr/>
          </p:nvSpPr>
          <p:spPr>
            <a:xfrm>
              <a:off x="8549813" y="6561238"/>
              <a:ext cx="567679" cy="584775"/>
            </a:xfrm>
            <a:prstGeom prst="rect">
              <a:avLst/>
            </a:prstGeom>
            <a:noFill/>
          </p:spPr>
          <p:txBody>
            <a:bodyPr wrap="square" rtlCol="0">
              <a:spAutoFit/>
            </a:bodyPr>
            <a:lstStyle/>
            <a:p>
              <a:pPr algn="ctr"/>
              <a:r>
                <a:rPr lang="en-GB" sz="3200" b="1" dirty="0" smtClean="0">
                  <a:solidFill>
                    <a:srgbClr val="0575BC"/>
                  </a:solidFill>
                </a:rPr>
                <a:t>” </a:t>
              </a:r>
              <a:endParaRPr lang="en-GB" sz="3200" b="1" dirty="0">
                <a:solidFill>
                  <a:srgbClr val="0575BC"/>
                </a:solidFill>
              </a:endParaRPr>
            </a:p>
          </p:txBody>
        </p:sp>
      </p:grpSp>
    </p:spTree>
    <p:extLst>
      <p:ext uri="{BB962C8B-B14F-4D97-AF65-F5344CB8AC3E}">
        <p14:creationId xmlns:p14="http://schemas.microsoft.com/office/powerpoint/2010/main" val="72613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Second Phase</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6" name="Group 5"/>
          <p:cNvGrpSpPr/>
          <p:nvPr/>
        </p:nvGrpSpPr>
        <p:grpSpPr>
          <a:xfrm>
            <a:off x="1649328" y="1080502"/>
            <a:ext cx="8748464" cy="1514501"/>
            <a:chOff x="1649328" y="1080502"/>
            <a:chExt cx="8748464" cy="1514501"/>
          </a:xfrm>
        </p:grpSpPr>
        <p:sp>
          <p:nvSpPr>
            <p:cNvPr id="7" name="Down Arrow 6"/>
            <p:cNvSpPr/>
            <p:nvPr/>
          </p:nvSpPr>
          <p:spPr>
            <a:xfrm>
              <a:off x="4224853" y="1681024"/>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8" name="Group 7"/>
            <p:cNvGrpSpPr/>
            <p:nvPr/>
          </p:nvGrpSpPr>
          <p:grpSpPr>
            <a:xfrm>
              <a:off x="1649328" y="1080502"/>
              <a:ext cx="8748464" cy="1514501"/>
              <a:chOff x="1649328" y="1080502"/>
              <a:chExt cx="8748464" cy="1514501"/>
            </a:xfrm>
          </p:grpSpPr>
          <p:grpSp>
            <p:nvGrpSpPr>
              <p:cNvPr id="10" name="Group 9"/>
              <p:cNvGrpSpPr/>
              <p:nvPr/>
            </p:nvGrpSpPr>
            <p:grpSpPr>
              <a:xfrm>
                <a:off x="5627560" y="1667562"/>
                <a:ext cx="1486741" cy="900331"/>
                <a:chOff x="4427984" y="1537628"/>
                <a:chExt cx="1486741" cy="900331"/>
              </a:xfrm>
            </p:grpSpPr>
            <p:sp>
              <p:nvSpPr>
                <p:cNvPr id="24" name="Down Arrow 23"/>
                <p:cNvSpPr/>
                <p:nvPr/>
              </p:nvSpPr>
              <p:spPr>
                <a:xfrm>
                  <a:off x="4997691" y="1537628"/>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TextBox 24"/>
                <p:cNvSpPr txBox="1"/>
                <p:nvPr/>
              </p:nvSpPr>
              <p:spPr>
                <a:xfrm>
                  <a:off x="4427984" y="1791628"/>
                  <a:ext cx="1486741" cy="646331"/>
                </a:xfrm>
                <a:prstGeom prst="rect">
                  <a:avLst/>
                </a:prstGeom>
                <a:noFill/>
              </p:spPr>
              <p:txBody>
                <a:bodyPr wrap="square" rtlCol="0">
                  <a:spAutoFit/>
                </a:bodyPr>
                <a:lstStyle/>
                <a:p>
                  <a:pPr algn="ctr"/>
                  <a:r>
                    <a:rPr lang="en-GB" dirty="0" smtClean="0">
                      <a:solidFill>
                        <a:schemeClr val="bg1">
                          <a:lumMod val="65000"/>
                        </a:schemeClr>
                      </a:solidFill>
                    </a:rPr>
                    <a:t>Evaluation </a:t>
                  </a:r>
                </a:p>
                <a:p>
                  <a:pPr algn="ctr"/>
                  <a:r>
                    <a:rPr lang="en-GB" dirty="0" smtClean="0">
                      <a:solidFill>
                        <a:schemeClr val="bg1">
                          <a:lumMod val="65000"/>
                        </a:schemeClr>
                      </a:solidFill>
                    </a:rPr>
                    <a:t>Report</a:t>
                  </a:r>
                  <a:endParaRPr lang="en-GB" dirty="0">
                    <a:solidFill>
                      <a:schemeClr val="bg1">
                        <a:lumMod val="65000"/>
                      </a:schemeClr>
                    </a:solidFill>
                  </a:endParaRPr>
                </a:p>
              </p:txBody>
            </p:sp>
          </p:grpSp>
          <p:sp>
            <p:nvSpPr>
              <p:cNvPr id="23" name="TextBox 22"/>
              <p:cNvSpPr txBox="1"/>
              <p:nvPr/>
            </p:nvSpPr>
            <p:spPr>
              <a:xfrm>
                <a:off x="7571560" y="1948672"/>
                <a:ext cx="1486741" cy="646331"/>
              </a:xfrm>
              <a:prstGeom prst="rect">
                <a:avLst/>
              </a:prstGeom>
              <a:solidFill>
                <a:schemeClr val="bg1"/>
              </a:solidFill>
            </p:spPr>
            <p:txBody>
              <a:bodyPr wrap="square" rtlCol="0">
                <a:spAutoFit/>
              </a:bodyPr>
              <a:lstStyle/>
              <a:p>
                <a:pPr algn="ctr"/>
                <a:r>
                  <a:rPr lang="en-GB" dirty="0" smtClean="0">
                    <a:solidFill>
                      <a:schemeClr val="accent6">
                        <a:lumMod val="75000"/>
                      </a:schemeClr>
                    </a:solidFill>
                  </a:rPr>
                  <a:t>Second Phase Launched</a:t>
                </a:r>
                <a:endParaRPr lang="en-GB" dirty="0">
                  <a:solidFill>
                    <a:schemeClr val="accent6">
                      <a:lumMod val="75000"/>
                    </a:schemeClr>
                  </a:solidFill>
                </a:endParaRPr>
              </a:p>
            </p:txBody>
          </p:sp>
          <p:cxnSp>
            <p:nvCxnSpPr>
              <p:cNvPr id="12" name="Straight Connector 11"/>
              <p:cNvCxnSpPr/>
              <p:nvPr/>
            </p:nvCxnSpPr>
            <p:spPr>
              <a:xfrm>
                <a:off x="1649328" y="2563141"/>
                <a:ext cx="8748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5400000">
                <a:off x="4319428" y="759526"/>
                <a:ext cx="117968" cy="1592227"/>
              </a:xfrm>
              <a:prstGeom prst="rightBrac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3582298" y="1935024"/>
                <a:ext cx="1737296" cy="646331"/>
              </a:xfrm>
              <a:prstGeom prst="rect">
                <a:avLst/>
              </a:prstGeom>
              <a:noFill/>
            </p:spPr>
            <p:txBody>
              <a:bodyPr wrap="square" rtlCol="0">
                <a:spAutoFit/>
              </a:bodyPr>
              <a:lstStyle/>
              <a:p>
                <a:pPr algn="ctr"/>
                <a:r>
                  <a:rPr lang="en-GB" dirty="0" smtClean="0">
                    <a:solidFill>
                      <a:schemeClr val="bg1">
                        <a:lumMod val="65000"/>
                      </a:schemeClr>
                    </a:solidFill>
                  </a:rPr>
                  <a:t>First Phase Implementation</a:t>
                </a:r>
                <a:endParaRPr lang="en-GB" dirty="0">
                  <a:solidFill>
                    <a:schemeClr val="bg1">
                      <a:lumMod val="65000"/>
                    </a:schemeClr>
                  </a:solidFill>
                </a:endParaRPr>
              </a:p>
            </p:txBody>
          </p:sp>
          <p:grpSp>
            <p:nvGrpSpPr>
              <p:cNvPr id="15" name="Group 14"/>
              <p:cNvGrpSpPr/>
              <p:nvPr/>
            </p:nvGrpSpPr>
            <p:grpSpPr>
              <a:xfrm>
                <a:off x="1878908" y="1080502"/>
                <a:ext cx="8289304" cy="569788"/>
                <a:chOff x="387152" y="842988"/>
                <a:chExt cx="8289304" cy="569788"/>
              </a:xfrm>
            </p:grpSpPr>
            <p:sp>
              <p:nvSpPr>
                <p:cNvPr id="17" name="Right Arrow 16"/>
                <p:cNvSpPr/>
                <p:nvPr/>
              </p:nvSpPr>
              <p:spPr>
                <a:xfrm>
                  <a:off x="387152" y="842988"/>
                  <a:ext cx="8289304" cy="569788"/>
                </a:xfrm>
                <a:prstGeom prst="right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a:p>
              </p:txBody>
            </p:sp>
            <p:sp>
              <p:nvSpPr>
                <p:cNvPr id="18" name="TextBox 17"/>
                <p:cNvSpPr txBox="1"/>
                <p:nvPr/>
              </p:nvSpPr>
              <p:spPr>
                <a:xfrm>
                  <a:off x="1071374" y="943216"/>
                  <a:ext cx="783704" cy="369332"/>
                </a:xfrm>
                <a:prstGeom prst="rect">
                  <a:avLst/>
                </a:prstGeom>
                <a:noFill/>
              </p:spPr>
              <p:txBody>
                <a:bodyPr wrap="square" rtlCol="0">
                  <a:spAutoFit/>
                </a:bodyPr>
                <a:lstStyle/>
                <a:p>
                  <a:pPr algn="ctr"/>
                  <a:r>
                    <a:rPr lang="en-GB" dirty="0" smtClean="0">
                      <a:solidFill>
                        <a:schemeClr val="bg1"/>
                      </a:solidFill>
                    </a:rPr>
                    <a:t>2015</a:t>
                  </a:r>
                  <a:endParaRPr lang="en-GB" dirty="0">
                    <a:solidFill>
                      <a:schemeClr val="bg1"/>
                    </a:solidFill>
                  </a:endParaRPr>
                </a:p>
              </p:txBody>
            </p:sp>
            <p:sp>
              <p:nvSpPr>
                <p:cNvPr id="19" name="TextBox 18"/>
                <p:cNvSpPr txBox="1"/>
                <p:nvPr/>
              </p:nvSpPr>
              <p:spPr>
                <a:xfrm>
                  <a:off x="3150351" y="943216"/>
                  <a:ext cx="783704" cy="369332"/>
                </a:xfrm>
                <a:prstGeom prst="rect">
                  <a:avLst/>
                </a:prstGeom>
                <a:noFill/>
              </p:spPr>
              <p:txBody>
                <a:bodyPr wrap="square" rtlCol="0">
                  <a:spAutoFit/>
                </a:bodyPr>
                <a:lstStyle/>
                <a:p>
                  <a:pPr algn="ctr"/>
                  <a:r>
                    <a:rPr lang="en-GB" dirty="0" smtClean="0">
                      <a:solidFill>
                        <a:schemeClr val="bg1"/>
                      </a:solidFill>
                    </a:rPr>
                    <a:t>2016</a:t>
                  </a:r>
                  <a:endParaRPr lang="en-GB" dirty="0">
                    <a:solidFill>
                      <a:schemeClr val="bg1"/>
                    </a:solidFill>
                  </a:endParaRPr>
                </a:p>
              </p:txBody>
            </p:sp>
            <p:sp>
              <p:nvSpPr>
                <p:cNvPr id="20" name="TextBox 19"/>
                <p:cNvSpPr txBox="1"/>
                <p:nvPr/>
              </p:nvSpPr>
              <p:spPr>
                <a:xfrm>
                  <a:off x="5229328" y="943216"/>
                  <a:ext cx="783704" cy="369332"/>
                </a:xfrm>
                <a:prstGeom prst="rect">
                  <a:avLst/>
                </a:prstGeom>
                <a:noFill/>
              </p:spPr>
              <p:txBody>
                <a:bodyPr wrap="square" rtlCol="0">
                  <a:spAutoFit/>
                </a:bodyPr>
                <a:lstStyle/>
                <a:p>
                  <a:pPr algn="ctr"/>
                  <a:r>
                    <a:rPr lang="en-GB" dirty="0" smtClean="0">
                      <a:solidFill>
                        <a:schemeClr val="bg1"/>
                      </a:solidFill>
                    </a:rPr>
                    <a:t>2017</a:t>
                  </a:r>
                  <a:endParaRPr lang="en-GB" dirty="0">
                    <a:solidFill>
                      <a:schemeClr val="bg1"/>
                    </a:solidFill>
                  </a:endParaRPr>
                </a:p>
              </p:txBody>
            </p:sp>
            <p:sp>
              <p:nvSpPr>
                <p:cNvPr id="21" name="TextBox 20"/>
                <p:cNvSpPr txBox="1"/>
                <p:nvPr/>
              </p:nvSpPr>
              <p:spPr>
                <a:xfrm>
                  <a:off x="7308304" y="943216"/>
                  <a:ext cx="783704" cy="369332"/>
                </a:xfrm>
                <a:prstGeom prst="rect">
                  <a:avLst/>
                </a:prstGeom>
                <a:noFill/>
              </p:spPr>
              <p:txBody>
                <a:bodyPr wrap="square" rtlCol="0">
                  <a:spAutoFit/>
                </a:bodyPr>
                <a:lstStyle/>
                <a:p>
                  <a:pPr algn="ctr"/>
                  <a:r>
                    <a:rPr lang="en-GB" dirty="0" smtClean="0">
                      <a:solidFill>
                        <a:schemeClr val="bg1"/>
                      </a:solidFill>
                    </a:rPr>
                    <a:t>2018</a:t>
                  </a:r>
                  <a:endParaRPr lang="en-GB" dirty="0">
                    <a:solidFill>
                      <a:schemeClr val="bg1"/>
                    </a:solidFill>
                  </a:endParaRPr>
                </a:p>
              </p:txBody>
            </p:sp>
          </p:grpSp>
        </p:grpSp>
      </p:grpSp>
      <p:grpSp>
        <p:nvGrpSpPr>
          <p:cNvPr id="26" name="Group 25"/>
          <p:cNvGrpSpPr/>
          <p:nvPr/>
        </p:nvGrpSpPr>
        <p:grpSpPr>
          <a:xfrm>
            <a:off x="1850316" y="1667443"/>
            <a:ext cx="1542664" cy="648663"/>
            <a:chOff x="35496" y="1518816"/>
            <a:chExt cx="1486741" cy="589839"/>
          </a:xfrm>
        </p:grpSpPr>
        <p:sp>
          <p:nvSpPr>
            <p:cNvPr id="27" name="Down Arrow 26"/>
            <p:cNvSpPr/>
            <p:nvPr/>
          </p:nvSpPr>
          <p:spPr>
            <a:xfrm>
              <a:off x="605203"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TextBox 27"/>
            <p:cNvSpPr txBox="1"/>
            <p:nvPr/>
          </p:nvSpPr>
          <p:spPr>
            <a:xfrm>
              <a:off x="35496" y="1772816"/>
              <a:ext cx="1486741" cy="335839"/>
            </a:xfrm>
            <a:prstGeom prst="rect">
              <a:avLst/>
            </a:prstGeom>
            <a:noFill/>
          </p:spPr>
          <p:txBody>
            <a:bodyPr wrap="square" rtlCol="0">
              <a:spAutoFit/>
            </a:bodyPr>
            <a:lstStyle/>
            <a:p>
              <a:pPr algn="ctr"/>
              <a:r>
                <a:rPr lang="en-GB" dirty="0" smtClean="0">
                  <a:solidFill>
                    <a:schemeClr val="bg1">
                      <a:lumMod val="65000"/>
                    </a:schemeClr>
                  </a:solidFill>
                </a:rPr>
                <a:t>Background</a:t>
              </a:r>
              <a:endParaRPr lang="en-GB" sz="1400" dirty="0">
                <a:solidFill>
                  <a:schemeClr val="bg1">
                    <a:lumMod val="65000"/>
                  </a:schemeClr>
                </a:solidFill>
              </a:endParaRPr>
            </a:p>
          </p:txBody>
        </p:sp>
      </p:grpSp>
      <p:sp>
        <p:nvSpPr>
          <p:cNvPr id="29" name="Down Arrow 28"/>
          <p:cNvSpPr/>
          <p:nvPr/>
        </p:nvSpPr>
        <p:spPr>
          <a:xfrm>
            <a:off x="8087576" y="1686132"/>
            <a:ext cx="347327" cy="291790"/>
          </a:xfrm>
          <a:prstGeom prst="downArrow">
            <a:avLst/>
          </a:prstGeom>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31" name="Group 30"/>
          <p:cNvGrpSpPr/>
          <p:nvPr/>
        </p:nvGrpSpPr>
        <p:grpSpPr>
          <a:xfrm>
            <a:off x="720640" y="2808915"/>
            <a:ext cx="5846880" cy="3840046"/>
            <a:chOff x="-204024" y="2670727"/>
            <a:chExt cx="5846880" cy="3840046"/>
          </a:xfrm>
        </p:grpSpPr>
        <p:grpSp>
          <p:nvGrpSpPr>
            <p:cNvPr id="32" name="Group 31"/>
            <p:cNvGrpSpPr/>
            <p:nvPr/>
          </p:nvGrpSpPr>
          <p:grpSpPr>
            <a:xfrm>
              <a:off x="3059831" y="3617673"/>
              <a:ext cx="2583025" cy="2893100"/>
              <a:chOff x="592445" y="3586895"/>
              <a:chExt cx="2788550" cy="2893100"/>
            </a:xfrm>
          </p:grpSpPr>
          <p:sp>
            <p:nvSpPr>
              <p:cNvPr id="39" name="TextBox 38"/>
              <p:cNvSpPr txBox="1"/>
              <p:nvPr/>
            </p:nvSpPr>
            <p:spPr>
              <a:xfrm>
                <a:off x="592445" y="3586895"/>
                <a:ext cx="2788550" cy="2893100"/>
              </a:xfrm>
              <a:prstGeom prst="rect">
                <a:avLst/>
              </a:prstGeom>
              <a:solidFill>
                <a:schemeClr val="bg1">
                  <a:lumMod val="85000"/>
                </a:schemeClr>
              </a:solidFill>
              <a:ln>
                <a:solidFill>
                  <a:schemeClr val="tx1"/>
                </a:solidFill>
              </a:ln>
            </p:spPr>
            <p:txBody>
              <a:bodyPr wrap="square" rtlCol="0">
                <a:spAutoFit/>
              </a:bodyPr>
              <a:lstStyle/>
              <a:p>
                <a:pPr algn="ctr"/>
                <a:r>
                  <a:rPr lang="en-GB" dirty="0" smtClean="0"/>
                  <a:t>Test the efficacy of scaled-up delivery…</a:t>
                </a:r>
              </a:p>
              <a:p>
                <a:pPr algn="ctr"/>
                <a:endParaRPr lang="en-GB" dirty="0" smtClean="0"/>
              </a:p>
              <a:p>
                <a:pPr algn="ctr"/>
                <a:endParaRPr lang="en-GB" dirty="0"/>
              </a:p>
              <a:p>
                <a:pPr algn="ctr"/>
                <a:r>
                  <a:rPr lang="en-GB" dirty="0" smtClean="0"/>
                  <a:t>…across </a:t>
                </a:r>
                <a:r>
                  <a:rPr lang="en-GB" sz="2000" b="1" dirty="0" smtClean="0">
                    <a:solidFill>
                      <a:srgbClr val="0575BC"/>
                    </a:solidFill>
                  </a:rPr>
                  <a:t>20</a:t>
                </a:r>
                <a:r>
                  <a:rPr lang="en-GB" dirty="0" smtClean="0"/>
                  <a:t> new CCGs and much larger number (</a:t>
                </a:r>
                <a:r>
                  <a:rPr lang="en-GB" b="1" dirty="0" smtClean="0">
                    <a:solidFill>
                      <a:srgbClr val="0575BC"/>
                    </a:solidFill>
                  </a:rPr>
                  <a:t>1,200</a:t>
                </a:r>
                <a:r>
                  <a:rPr lang="en-GB" dirty="0" smtClean="0"/>
                  <a:t>) of educational institutions, including sixth form and vocational collected</a:t>
                </a:r>
                <a:endParaRPr lang="en-GB" dirty="0"/>
              </a:p>
            </p:txBody>
          </p:sp>
          <p:cxnSp>
            <p:nvCxnSpPr>
              <p:cNvPr id="40" name="Straight Arrow Connector 39"/>
              <p:cNvCxnSpPr/>
              <p:nvPr/>
            </p:nvCxnSpPr>
            <p:spPr>
              <a:xfrm flipV="1">
                <a:off x="1836246" y="4185104"/>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204024" y="3617672"/>
              <a:ext cx="3160036" cy="2308324"/>
              <a:chOff x="90134" y="3586894"/>
              <a:chExt cx="3411472" cy="2308324"/>
            </a:xfrm>
          </p:grpSpPr>
          <p:sp>
            <p:nvSpPr>
              <p:cNvPr id="37" name="TextBox 36"/>
              <p:cNvSpPr txBox="1"/>
              <p:nvPr/>
            </p:nvSpPr>
            <p:spPr>
              <a:xfrm>
                <a:off x="90134" y="3586894"/>
                <a:ext cx="3411472" cy="2308324"/>
              </a:xfrm>
              <a:prstGeom prst="rect">
                <a:avLst/>
              </a:prstGeom>
              <a:solidFill>
                <a:schemeClr val="bg1">
                  <a:lumMod val="85000"/>
                </a:schemeClr>
              </a:solidFill>
              <a:ln>
                <a:solidFill>
                  <a:schemeClr val="tx1"/>
                </a:solidFill>
              </a:ln>
            </p:spPr>
            <p:txBody>
              <a:bodyPr wrap="square" rtlCol="0">
                <a:spAutoFit/>
              </a:bodyPr>
              <a:lstStyle/>
              <a:p>
                <a:pPr algn="ctr"/>
                <a:r>
                  <a:rPr lang="en-GB" dirty="0" smtClean="0"/>
                  <a:t>Further testing of certain delivery aspects</a:t>
                </a:r>
              </a:p>
              <a:p>
                <a:pPr algn="ctr"/>
                <a:endParaRPr lang="en-GB" dirty="0" smtClean="0"/>
              </a:p>
              <a:p>
                <a:pPr algn="ctr"/>
                <a:endParaRPr lang="en-GB" dirty="0"/>
              </a:p>
              <a:p>
                <a:pPr algn="ctr"/>
                <a:r>
                  <a:rPr lang="en-GB" dirty="0" smtClean="0"/>
                  <a:t>…sufficient buy-in at outset, enhanced pre-workshop activity (</a:t>
                </a:r>
                <a:r>
                  <a:rPr lang="en-GB" dirty="0" err="1" smtClean="0"/>
                  <a:t>inc.</a:t>
                </a:r>
                <a:r>
                  <a:rPr lang="en-GB" dirty="0" smtClean="0"/>
                  <a:t> time for workshops to be tailored for local context)</a:t>
                </a:r>
                <a:endParaRPr lang="en-GB" dirty="0"/>
              </a:p>
            </p:txBody>
          </p:sp>
          <p:cxnSp>
            <p:nvCxnSpPr>
              <p:cNvPr id="38" name="Straight Arrow Connector 37"/>
              <p:cNvCxnSpPr/>
              <p:nvPr/>
            </p:nvCxnSpPr>
            <p:spPr>
              <a:xfrm flipV="1">
                <a:off x="1762576" y="4294285"/>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35" name="Straight Arrow Connector 34"/>
            <p:cNvCxnSpPr/>
            <p:nvPr/>
          </p:nvCxnSpPr>
          <p:spPr>
            <a:xfrm flipH="1">
              <a:off x="1796716" y="3045142"/>
              <a:ext cx="576064"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3167059" y="3045142"/>
              <a:ext cx="560515"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13023" y="2670727"/>
              <a:ext cx="2072085" cy="400110"/>
            </a:xfrm>
            <a:prstGeom prst="rect">
              <a:avLst/>
            </a:prstGeom>
            <a:solidFill>
              <a:schemeClr val="bg2">
                <a:lumMod val="60000"/>
                <a:lumOff val="40000"/>
              </a:schemeClr>
            </a:solidFill>
            <a:ln>
              <a:solidFill>
                <a:schemeClr val="bg2">
                  <a:lumMod val="75000"/>
                </a:schemeClr>
              </a:solidFill>
            </a:ln>
          </p:spPr>
          <p:txBody>
            <a:bodyPr wrap="square" rtlCol="0">
              <a:spAutoFit/>
            </a:bodyPr>
            <a:lstStyle/>
            <a:p>
              <a:pPr algn="ctr"/>
              <a:r>
                <a:rPr lang="en-GB" sz="2000" dirty="0" smtClean="0"/>
                <a:t>Overall Objectives</a:t>
              </a:r>
              <a:endParaRPr lang="en-GB" i="1" dirty="0"/>
            </a:p>
          </p:txBody>
        </p:sp>
      </p:grpSp>
      <p:grpSp>
        <p:nvGrpSpPr>
          <p:cNvPr id="41" name="Group 40"/>
          <p:cNvGrpSpPr/>
          <p:nvPr/>
        </p:nvGrpSpPr>
        <p:grpSpPr>
          <a:xfrm>
            <a:off x="6933053" y="2716582"/>
            <a:ext cx="5051469" cy="3752457"/>
            <a:chOff x="4274744" y="2638436"/>
            <a:chExt cx="5051469" cy="3752457"/>
          </a:xfrm>
        </p:grpSpPr>
        <p:cxnSp>
          <p:nvCxnSpPr>
            <p:cNvPr id="42" name="Straight Arrow Connector 41"/>
            <p:cNvCxnSpPr/>
            <p:nvPr/>
          </p:nvCxnSpPr>
          <p:spPr>
            <a:xfrm flipV="1">
              <a:off x="6617336" y="5391336"/>
              <a:ext cx="892567" cy="564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06741" y="2735668"/>
              <a:ext cx="1719472" cy="3139321"/>
            </a:xfrm>
            <a:prstGeom prst="rect">
              <a:avLst/>
            </a:prstGeom>
            <a:noFill/>
            <a:ln>
              <a:solidFill>
                <a:schemeClr val="tx1"/>
              </a:solidFill>
            </a:ln>
          </p:spPr>
          <p:txBody>
            <a:bodyPr wrap="square" rtlCol="0">
              <a:spAutoFit/>
            </a:bodyPr>
            <a:lstStyle/>
            <a:p>
              <a:pPr algn="ctr"/>
              <a:r>
                <a:rPr lang="en-GB" u="sng" dirty="0" smtClean="0"/>
                <a:t>New Areas</a:t>
              </a:r>
            </a:p>
            <a:p>
              <a:pPr algn="ctr"/>
              <a:endParaRPr lang="en-GB" dirty="0"/>
            </a:p>
            <a:p>
              <a:pPr algn="ctr"/>
              <a:r>
                <a:rPr lang="en-GB" dirty="0" smtClean="0"/>
                <a:t>Pre/post data collection</a:t>
              </a:r>
            </a:p>
            <a:p>
              <a:pPr algn="ctr"/>
              <a:r>
                <a:rPr lang="en-GB" dirty="0" smtClean="0"/>
                <a:t>Case studies</a:t>
              </a:r>
            </a:p>
            <a:p>
              <a:pPr algn="ctr"/>
              <a:endParaRPr lang="en-GB" dirty="0"/>
            </a:p>
            <a:p>
              <a:pPr algn="ctr"/>
              <a:r>
                <a:rPr lang="en-GB" u="sng" dirty="0" smtClean="0"/>
                <a:t>Original Areas</a:t>
              </a:r>
            </a:p>
            <a:p>
              <a:pPr algn="ctr"/>
              <a:endParaRPr lang="en-GB" dirty="0"/>
            </a:p>
            <a:p>
              <a:pPr algn="ctr"/>
              <a:r>
                <a:rPr lang="en-GB" dirty="0" smtClean="0"/>
                <a:t>Light touch data collection</a:t>
              </a:r>
            </a:p>
            <a:p>
              <a:pPr algn="ctr"/>
              <a:r>
                <a:rPr lang="en-GB" dirty="0" err="1" smtClean="0"/>
                <a:t>Qual</a:t>
              </a:r>
              <a:r>
                <a:rPr lang="en-GB" dirty="0" smtClean="0"/>
                <a:t> interviews</a:t>
              </a:r>
              <a:endParaRPr lang="en-GB" dirty="0"/>
            </a:p>
          </p:txBody>
        </p:sp>
        <p:cxnSp>
          <p:nvCxnSpPr>
            <p:cNvPr id="44" name="Straight Connector 43"/>
            <p:cNvCxnSpPr/>
            <p:nvPr/>
          </p:nvCxnSpPr>
          <p:spPr>
            <a:xfrm flipV="1">
              <a:off x="4274744" y="2638436"/>
              <a:ext cx="0" cy="375245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122074" y="2860185"/>
              <a:ext cx="1358889" cy="3342905"/>
              <a:chOff x="5122074" y="2860185"/>
              <a:chExt cx="1358889" cy="3342905"/>
            </a:xfrm>
          </p:grpSpPr>
          <p:sp>
            <p:nvSpPr>
              <p:cNvPr id="46" name="TextBox 45"/>
              <p:cNvSpPr txBox="1"/>
              <p:nvPr/>
            </p:nvSpPr>
            <p:spPr>
              <a:xfrm>
                <a:off x="5122074" y="2860185"/>
                <a:ext cx="1358889" cy="677108"/>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Launch</a:t>
                </a:r>
              </a:p>
              <a:p>
                <a:pPr algn="ctr"/>
                <a:r>
                  <a:rPr lang="en-GB" i="1" dirty="0" smtClean="0"/>
                  <a:t>Sept 2017</a:t>
                </a:r>
                <a:endParaRPr lang="en-GB" i="1" dirty="0"/>
              </a:p>
            </p:txBody>
          </p:sp>
          <p:sp>
            <p:nvSpPr>
              <p:cNvPr id="47" name="TextBox 46"/>
              <p:cNvSpPr txBox="1"/>
              <p:nvPr/>
            </p:nvSpPr>
            <p:spPr>
              <a:xfrm>
                <a:off x="5122074" y="4002011"/>
                <a:ext cx="1358889" cy="984885"/>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Delivery Ends</a:t>
                </a:r>
              </a:p>
              <a:p>
                <a:pPr algn="ctr"/>
                <a:r>
                  <a:rPr lang="en-GB" i="1" dirty="0" smtClean="0"/>
                  <a:t>Mar 2019</a:t>
                </a:r>
                <a:endParaRPr lang="en-GB" i="1" dirty="0"/>
              </a:p>
            </p:txBody>
          </p:sp>
          <p:sp>
            <p:nvSpPr>
              <p:cNvPr id="48" name="TextBox 47"/>
              <p:cNvSpPr txBox="1"/>
              <p:nvPr/>
            </p:nvSpPr>
            <p:spPr>
              <a:xfrm>
                <a:off x="5122074" y="5525982"/>
                <a:ext cx="1358889" cy="677108"/>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Evaluation</a:t>
                </a:r>
              </a:p>
              <a:p>
                <a:pPr algn="ctr"/>
                <a:r>
                  <a:rPr lang="en-GB" i="1" dirty="0" smtClean="0"/>
                  <a:t>May 2019</a:t>
                </a:r>
                <a:endParaRPr lang="en-GB" i="1" dirty="0"/>
              </a:p>
            </p:txBody>
          </p:sp>
          <p:sp>
            <p:nvSpPr>
              <p:cNvPr id="49" name="Down Arrow 48"/>
              <p:cNvSpPr/>
              <p:nvPr/>
            </p:nvSpPr>
            <p:spPr>
              <a:xfrm>
                <a:off x="5677884" y="3643816"/>
                <a:ext cx="347327" cy="291790"/>
              </a:xfrm>
              <a:prstGeom prst="downArrow">
                <a:avLst/>
              </a:prstGeom>
              <a:solidFill>
                <a:schemeClr val="bg2">
                  <a:lumMod val="60000"/>
                  <a:lumOff val="40000"/>
                </a:schemeClr>
              </a:solidFill>
              <a:ln w="9525">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0" name="Down Arrow 49"/>
              <p:cNvSpPr/>
              <p:nvPr/>
            </p:nvSpPr>
            <p:spPr>
              <a:xfrm>
                <a:off x="5677884" y="5099546"/>
                <a:ext cx="347327" cy="291790"/>
              </a:xfrm>
              <a:prstGeom prst="downArrow">
                <a:avLst/>
              </a:prstGeom>
              <a:solidFill>
                <a:schemeClr val="bg2">
                  <a:lumMod val="60000"/>
                  <a:lumOff val="40000"/>
                </a:schemeClr>
              </a:solidFill>
              <a:ln w="9525">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cxnSp>
        <p:nvCxnSpPr>
          <p:cNvPr id="51" name="Straight Connector 50"/>
          <p:cNvCxnSpPr/>
          <p:nvPr/>
        </p:nvCxnSpPr>
        <p:spPr>
          <a:xfrm>
            <a:off x="4051724"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75960"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264192"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97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98" y="1431740"/>
            <a:ext cx="10668279" cy="2432304"/>
          </a:xfr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anchor="ctr">
            <a:normAutofit/>
          </a:bodyPr>
          <a:lstStyle/>
          <a:p>
            <a:r>
              <a:rPr lang="en-GB" b="1" dirty="0" smtClean="0">
                <a:solidFill>
                  <a:schemeClr val="bg1">
                    <a:lumMod val="95000"/>
                  </a:schemeClr>
                </a:solidFill>
              </a:rPr>
              <a:t>Green Paper delivery context/update</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Tree>
    <p:extLst>
      <p:ext uri="{BB962C8B-B14F-4D97-AF65-F5344CB8AC3E}">
        <p14:creationId xmlns:p14="http://schemas.microsoft.com/office/powerpoint/2010/main" val="3686898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noAutofit/>
          </a:bodyPr>
          <a:lstStyle/>
          <a:p>
            <a:pPr algn="ctr"/>
            <a:r>
              <a:rPr lang="en-GB" sz="3200" b="1" dirty="0" smtClean="0">
                <a:solidFill>
                  <a:schemeClr val="bg1">
                    <a:lumMod val="95000"/>
                  </a:schemeClr>
                </a:solidFill>
              </a:rPr>
              <a:t>Schools Link pilot in the Green Paper (2017) and Green Paper consultation response (2018)</a:t>
            </a:r>
            <a:endParaRPr lang="en-GB" sz="3200"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Content Placeholder 2"/>
          <p:cNvSpPr>
            <a:spLocks noGrp="1"/>
          </p:cNvSpPr>
          <p:nvPr>
            <p:ph idx="1"/>
          </p:nvPr>
        </p:nvSpPr>
        <p:spPr>
          <a:xfrm>
            <a:off x="691681" y="1325797"/>
            <a:ext cx="11186726" cy="5447918"/>
          </a:xfrm>
        </p:spPr>
        <p:txBody>
          <a:bodyPr>
            <a:normAutofit fontScale="47500" lnSpcReduction="20000"/>
          </a:bodyPr>
          <a:lstStyle/>
          <a:p>
            <a:r>
              <a:rPr lang="en-GB" sz="5800" dirty="0" smtClean="0"/>
              <a:t>Green Paper: ‘We will roll out the NHS Mental Health Services / Schools Link pilot to all areas by 2025’</a:t>
            </a:r>
          </a:p>
          <a:p>
            <a:pPr marL="0" indent="0">
              <a:buNone/>
            </a:pPr>
            <a:endParaRPr lang="en-GB" sz="5800" dirty="0" smtClean="0"/>
          </a:p>
          <a:p>
            <a:r>
              <a:rPr lang="en-GB" sz="5800" dirty="0" smtClean="0"/>
              <a:t> Highlighted the value of training in joint working</a:t>
            </a:r>
          </a:p>
          <a:p>
            <a:pPr marL="0" indent="0">
              <a:buNone/>
            </a:pPr>
            <a:endParaRPr lang="en-GB" sz="5800" dirty="0" smtClean="0"/>
          </a:p>
          <a:p>
            <a:r>
              <a:rPr lang="en-GB" sz="5800" dirty="0" smtClean="0"/>
              <a:t>Green Paper consultation response: ‘we will roll out our NHS Mental Health Services/ Schools Link pilot’ </a:t>
            </a:r>
          </a:p>
          <a:p>
            <a:pPr marL="0" indent="0">
              <a:buNone/>
            </a:pPr>
            <a:endParaRPr lang="en-GB" sz="5800" dirty="0" smtClean="0"/>
          </a:p>
          <a:p>
            <a:r>
              <a:rPr lang="en-GB" sz="5800" dirty="0" smtClean="0"/>
              <a:t>Acknowledgement that the MH/schools link programme will help areas which are not part of the initial Trailblazer roll-out to develop effective joint working</a:t>
            </a:r>
          </a:p>
          <a:p>
            <a:pPr marL="0" indent="0">
              <a:buNone/>
            </a:pPr>
            <a:endParaRPr lang="en-GB" sz="5800" dirty="0" smtClean="0"/>
          </a:p>
          <a:p>
            <a:r>
              <a:rPr lang="en-GB" sz="5800" dirty="0" smtClean="0"/>
              <a:t>Strands of Green Paper delivery are stand-alone, but mutually reinforcing</a:t>
            </a:r>
          </a:p>
          <a:p>
            <a:endParaRPr lang="en-GB" dirty="0" smtClean="0"/>
          </a:p>
          <a:p>
            <a:endParaRPr lang="en-GB" dirty="0"/>
          </a:p>
        </p:txBody>
      </p:sp>
    </p:spTree>
    <p:extLst>
      <p:ext uri="{BB962C8B-B14F-4D97-AF65-F5344CB8AC3E}">
        <p14:creationId xmlns:p14="http://schemas.microsoft.com/office/powerpoint/2010/main" val="2979974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noAutofit/>
          </a:bodyPr>
          <a:lstStyle/>
          <a:p>
            <a:pPr algn="ctr"/>
            <a:r>
              <a:rPr lang="en-GB" sz="3200" b="1" dirty="0" smtClean="0">
                <a:solidFill>
                  <a:schemeClr val="bg1">
                    <a:lumMod val="95000"/>
                  </a:schemeClr>
                </a:solidFill>
              </a:rPr>
              <a:t>Designated Senior Leads for Mental Health: Building on, but separate from, existing practice and learning from schools link pilots </a:t>
            </a:r>
            <a:endParaRPr lang="en-GB" sz="3200"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Content Placeholder 2"/>
          <p:cNvSpPr>
            <a:spLocks noGrp="1"/>
          </p:cNvSpPr>
          <p:nvPr>
            <p:ph idx="1"/>
          </p:nvPr>
        </p:nvSpPr>
        <p:spPr>
          <a:xfrm>
            <a:off x="559558" y="1176138"/>
            <a:ext cx="11318849" cy="4965355"/>
          </a:xfrm>
        </p:spPr>
        <p:txBody>
          <a:bodyPr>
            <a:normAutofit fontScale="85000" lnSpcReduction="20000"/>
          </a:bodyPr>
          <a:lstStyle/>
          <a:p>
            <a:r>
              <a:rPr lang="en-GB" dirty="0" smtClean="0"/>
              <a:t>‘a common successful element of the Schools Link pilot was the identification of specific leads in schools and mental health services’</a:t>
            </a:r>
          </a:p>
          <a:p>
            <a:pPr marL="0" indent="0">
              <a:buNone/>
            </a:pPr>
            <a:endParaRPr lang="en-GB" dirty="0" smtClean="0"/>
          </a:p>
          <a:p>
            <a:r>
              <a:rPr lang="en-GB" dirty="0" smtClean="0"/>
              <a:t>Over half of schools and colleges have already identified a ‘Lead’</a:t>
            </a:r>
          </a:p>
          <a:p>
            <a:pPr marL="0" indent="0">
              <a:buNone/>
            </a:pPr>
            <a:endParaRPr lang="en-GB" dirty="0" smtClean="0"/>
          </a:p>
          <a:p>
            <a:r>
              <a:rPr lang="en-GB" dirty="0" smtClean="0"/>
              <a:t>We aim to incentivise schools and colleges to continue putting in place Designated Senior Leads for Mental Health by offering free of charge training to build, or enhance/ complement  their existing knowledge</a:t>
            </a:r>
          </a:p>
          <a:p>
            <a:pPr marL="0" indent="0">
              <a:buNone/>
            </a:pPr>
            <a:endParaRPr lang="en-GB" dirty="0" smtClean="0"/>
          </a:p>
          <a:p>
            <a:r>
              <a:rPr lang="en-GB" dirty="0" smtClean="0"/>
              <a:t>We envisage the DSL(MH) as </a:t>
            </a:r>
            <a:r>
              <a:rPr lang="en-GB" dirty="0"/>
              <a:t>a strategic role, ensuring that the school or college takes a well thought-through approach to mental health and wellbeing which runs through </a:t>
            </a:r>
            <a:r>
              <a:rPr lang="en-GB" dirty="0" smtClean="0"/>
              <a:t>the </a:t>
            </a:r>
            <a:r>
              <a:rPr lang="en-GB" dirty="0"/>
              <a:t>whole school or college’s </a:t>
            </a:r>
            <a:r>
              <a:rPr lang="en-GB" dirty="0" smtClean="0"/>
              <a:t>activities</a:t>
            </a:r>
            <a:endParaRPr lang="en-GB" dirty="0"/>
          </a:p>
          <a:p>
            <a:pPr marL="0" indent="0">
              <a:buNone/>
            </a:pPr>
            <a:endParaRPr lang="en-GB" dirty="0" smtClean="0"/>
          </a:p>
          <a:p>
            <a:r>
              <a:rPr lang="en-GB" dirty="0" smtClean="0"/>
              <a:t>We are currently scoping a separate procurement around provision of DSL(MH) training with a view to offering this from late 2019</a:t>
            </a:r>
          </a:p>
          <a:p>
            <a:endParaRPr lang="en-GB" dirty="0">
              <a:solidFill>
                <a:schemeClr val="tx2"/>
              </a:solidFill>
            </a:endParaRPr>
          </a:p>
          <a:p>
            <a:endParaRPr lang="en-GB" dirty="0" smtClean="0"/>
          </a:p>
          <a:p>
            <a:endParaRPr lang="en-GB" dirty="0" smtClean="0"/>
          </a:p>
          <a:p>
            <a:endParaRPr lang="en-GB" dirty="0"/>
          </a:p>
        </p:txBody>
      </p:sp>
    </p:spTree>
    <p:extLst>
      <p:ext uri="{BB962C8B-B14F-4D97-AF65-F5344CB8AC3E}">
        <p14:creationId xmlns:p14="http://schemas.microsoft.com/office/powerpoint/2010/main" val="2579033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0575" y="1194195"/>
            <a:ext cx="5342481" cy="5124480"/>
          </a:xfrm>
          <a:prstGeom prst="rect">
            <a:avLst/>
          </a:prstGeom>
          <a:solidFill>
            <a:schemeClr val="tx2">
              <a:lumMod val="20000"/>
              <a:lumOff val="80000"/>
            </a:schemeClr>
          </a:solid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GB" sz="2400" b="1" dirty="0">
                <a:solidFill>
                  <a:schemeClr val="tx2"/>
                </a:solidFill>
              </a:rPr>
              <a:t>Schools/CYPMHS Link Pilot Training </a:t>
            </a:r>
          </a:p>
          <a:p>
            <a:endParaRPr lang="en-GB" dirty="0"/>
          </a:p>
          <a:p>
            <a:pPr marL="285750" indent="-285750">
              <a:buFont typeface="Arial" panose="020B0604020202020204" pitchFamily="34" charset="0"/>
              <a:buChar char="•"/>
            </a:pPr>
            <a:r>
              <a:rPr lang="en-GB" sz="1900" dirty="0">
                <a:solidFill>
                  <a:schemeClr val="tx2"/>
                </a:solidFill>
              </a:rPr>
              <a:t>Historical commitment from 2015 Future in Mind Report</a:t>
            </a:r>
          </a:p>
          <a:p>
            <a:endParaRPr lang="en-GB" sz="1900" dirty="0">
              <a:solidFill>
                <a:schemeClr val="tx2"/>
              </a:solidFill>
            </a:endParaRPr>
          </a:p>
          <a:p>
            <a:pPr marL="285750" indent="-285750">
              <a:buFont typeface="Arial" panose="020B0604020202020204" pitchFamily="34" charset="0"/>
              <a:buChar char="•"/>
            </a:pPr>
            <a:r>
              <a:rPr lang="en-GB" sz="1900" dirty="0">
                <a:solidFill>
                  <a:schemeClr val="tx2"/>
                </a:solidFill>
              </a:rPr>
              <a:t>Improves joint working between schools/colleges and local CYPMHS services </a:t>
            </a:r>
          </a:p>
          <a:p>
            <a:pPr marL="285750" indent="-285750">
              <a:buFont typeface="Arial" panose="020B0604020202020204" pitchFamily="34" charset="0"/>
              <a:buChar char="•"/>
            </a:pPr>
            <a:endParaRPr lang="en-GB" sz="1900" dirty="0">
              <a:solidFill>
                <a:schemeClr val="tx2"/>
              </a:solidFill>
            </a:endParaRPr>
          </a:p>
          <a:p>
            <a:pPr marL="285750" indent="-285750">
              <a:buFont typeface="Arial" panose="020B0604020202020204" pitchFamily="34" charset="0"/>
              <a:buChar char="•"/>
            </a:pPr>
            <a:r>
              <a:rPr lang="en-GB" sz="1900" dirty="0">
                <a:solidFill>
                  <a:schemeClr val="tx2"/>
                </a:solidFill>
              </a:rPr>
              <a:t>Schools must identify a lead in order to take part, but the training provided is </a:t>
            </a:r>
            <a:r>
              <a:rPr lang="en-GB" sz="1900" dirty="0" smtClean="0">
                <a:solidFill>
                  <a:schemeClr val="tx2"/>
                </a:solidFill>
              </a:rPr>
              <a:t>focussed on strengthening </a:t>
            </a:r>
            <a:r>
              <a:rPr lang="en-GB" sz="1900" dirty="0">
                <a:solidFill>
                  <a:schemeClr val="tx2"/>
                </a:solidFill>
              </a:rPr>
              <a:t>joint working arrangements </a:t>
            </a:r>
          </a:p>
          <a:p>
            <a:pPr marL="285750" indent="-285750">
              <a:buFont typeface="Arial" panose="020B0604020202020204" pitchFamily="34" charset="0"/>
              <a:buChar char="•"/>
            </a:pPr>
            <a:endParaRPr lang="en-GB" sz="1900" dirty="0">
              <a:solidFill>
                <a:schemeClr val="tx2"/>
              </a:solidFill>
            </a:endParaRPr>
          </a:p>
          <a:p>
            <a:pPr marL="285750" indent="-285750">
              <a:buFont typeface="Arial" panose="020B0604020202020204" pitchFamily="34" charset="0"/>
              <a:buChar char="•"/>
            </a:pPr>
            <a:r>
              <a:rPr lang="en-GB" sz="1900" dirty="0">
                <a:solidFill>
                  <a:schemeClr val="tx2"/>
                </a:solidFill>
              </a:rPr>
              <a:t>Aiming for national roll-out from Spring </a:t>
            </a:r>
            <a:r>
              <a:rPr lang="en-GB" sz="1900" dirty="0" smtClean="0">
                <a:solidFill>
                  <a:schemeClr val="tx2"/>
                </a:solidFill>
              </a:rPr>
              <a:t>2019</a:t>
            </a:r>
          </a:p>
          <a:p>
            <a:endParaRPr lang="en-GB" sz="1900" dirty="0">
              <a:solidFill>
                <a:schemeClr val="tx2"/>
              </a:solidFill>
            </a:endParaRPr>
          </a:p>
          <a:p>
            <a:pPr marL="285750" indent="-285750">
              <a:buFont typeface="Arial" panose="020B0604020202020204" pitchFamily="34" charset="0"/>
              <a:buChar char="•"/>
            </a:pPr>
            <a:r>
              <a:rPr lang="en-GB" sz="1900" dirty="0">
                <a:solidFill>
                  <a:schemeClr val="tx2"/>
                </a:solidFill>
              </a:rPr>
              <a:t>Aiming for first phase of national rollout to contain a sample of Phase 1 of the trailblazer areas</a:t>
            </a:r>
            <a:endParaRPr lang="en-GB" sz="1900" dirty="0"/>
          </a:p>
        </p:txBody>
      </p:sp>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Differentiating the training packages</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9" name="TextBox 8"/>
          <p:cNvSpPr txBox="1"/>
          <p:nvPr/>
        </p:nvSpPr>
        <p:spPr>
          <a:xfrm>
            <a:off x="6325263" y="1175907"/>
            <a:ext cx="5342481" cy="5124480"/>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r>
              <a:rPr lang="en-GB" sz="2400" b="1" dirty="0">
                <a:solidFill>
                  <a:schemeClr val="tx2"/>
                </a:solidFill>
              </a:rPr>
              <a:t>DSL for Mental Health Training </a:t>
            </a:r>
          </a:p>
          <a:p>
            <a:endParaRPr lang="en-GB" b="1" dirty="0">
              <a:solidFill>
                <a:schemeClr val="tx2"/>
              </a:solidFill>
            </a:endParaRPr>
          </a:p>
          <a:p>
            <a:pPr marL="285750" indent="-285750">
              <a:buFont typeface="Arial" panose="020B0604020202020204" pitchFamily="34" charset="0"/>
              <a:buChar char="•"/>
            </a:pPr>
            <a:r>
              <a:rPr lang="en-GB" sz="1900" dirty="0">
                <a:solidFill>
                  <a:schemeClr val="tx2"/>
                </a:solidFill>
              </a:rPr>
              <a:t>New commitment in the 2017 CYPMH Green Paper</a:t>
            </a:r>
          </a:p>
          <a:p>
            <a:pPr marL="285750" indent="-285750">
              <a:buFont typeface="Arial" panose="020B0604020202020204" pitchFamily="34" charset="0"/>
              <a:buChar char="•"/>
            </a:pPr>
            <a:endParaRPr lang="en-GB" sz="1900" dirty="0">
              <a:solidFill>
                <a:schemeClr val="tx2"/>
              </a:solidFill>
            </a:endParaRPr>
          </a:p>
          <a:p>
            <a:pPr marL="285750" indent="-285750">
              <a:buFont typeface="Arial" panose="020B0604020202020204" pitchFamily="34" charset="0"/>
              <a:buChar char="•"/>
            </a:pPr>
            <a:r>
              <a:rPr lang="en-GB" sz="1900" dirty="0" smtClean="0">
                <a:solidFill>
                  <a:schemeClr val="tx2"/>
                </a:solidFill>
              </a:rPr>
              <a:t>The identified lead will receive training </a:t>
            </a:r>
          </a:p>
          <a:p>
            <a:endParaRPr lang="en-GB" sz="1900" dirty="0">
              <a:solidFill>
                <a:schemeClr val="tx2"/>
              </a:solidFill>
            </a:endParaRPr>
          </a:p>
          <a:p>
            <a:pPr marL="285750" indent="-285750">
              <a:buFont typeface="Arial" panose="020B0604020202020204" pitchFamily="34" charset="0"/>
              <a:buChar char="•"/>
            </a:pPr>
            <a:r>
              <a:rPr lang="en-GB" sz="1900" dirty="0">
                <a:solidFill>
                  <a:schemeClr val="tx2"/>
                </a:solidFill>
              </a:rPr>
              <a:t>Training will be substantial, and cover a range of topics </a:t>
            </a:r>
          </a:p>
          <a:p>
            <a:pPr marL="285750" indent="-285750">
              <a:buFont typeface="Arial" panose="020B0604020202020204" pitchFamily="34" charset="0"/>
              <a:buChar char="•"/>
            </a:pPr>
            <a:endParaRPr lang="en-GB" sz="1900" dirty="0">
              <a:solidFill>
                <a:schemeClr val="tx2"/>
              </a:solidFill>
            </a:endParaRPr>
          </a:p>
          <a:p>
            <a:pPr marL="285750" indent="-285750">
              <a:buFont typeface="Arial" panose="020B0604020202020204" pitchFamily="34" charset="0"/>
              <a:buChar char="•"/>
            </a:pPr>
            <a:r>
              <a:rPr lang="en-GB" sz="1900" dirty="0">
                <a:solidFill>
                  <a:schemeClr val="tx2"/>
                </a:solidFill>
              </a:rPr>
              <a:t>Aiming for roll out to commence in first term of 19/20 academic year, and continue over five years</a:t>
            </a:r>
          </a:p>
          <a:p>
            <a:pPr marL="285750" indent="-285750">
              <a:buFont typeface="Arial" panose="020B0604020202020204" pitchFamily="34" charset="0"/>
              <a:buChar char="•"/>
            </a:pPr>
            <a:endParaRPr lang="en-GB" sz="1900" dirty="0">
              <a:solidFill>
                <a:schemeClr val="tx2"/>
              </a:solidFill>
            </a:endParaRPr>
          </a:p>
          <a:p>
            <a:pPr marL="285750" indent="-285750">
              <a:buFont typeface="Arial" panose="020B0604020202020204" pitchFamily="34" charset="0"/>
              <a:buChar char="•"/>
            </a:pPr>
            <a:r>
              <a:rPr lang="en-GB" sz="1900" dirty="0">
                <a:solidFill>
                  <a:schemeClr val="tx2"/>
                </a:solidFill>
              </a:rPr>
              <a:t>Aiming to synchronise with start of trailblazers so that their identified leads can receive DSL training as quickly as </a:t>
            </a:r>
            <a:r>
              <a:rPr lang="en-GB" sz="1900" dirty="0" smtClean="0">
                <a:solidFill>
                  <a:schemeClr val="tx2"/>
                </a:solidFill>
              </a:rPr>
              <a:t>possible</a:t>
            </a:r>
            <a:endParaRPr lang="en-GB" sz="1900" dirty="0">
              <a:solidFill>
                <a:schemeClr val="tx2"/>
              </a:solidFill>
            </a:endParaRPr>
          </a:p>
        </p:txBody>
      </p:sp>
    </p:spTree>
    <p:extLst>
      <p:ext uri="{BB962C8B-B14F-4D97-AF65-F5344CB8AC3E}">
        <p14:creationId xmlns:p14="http://schemas.microsoft.com/office/powerpoint/2010/main" val="1633281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Mental Health Support Teams/ Trailblazers</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Content Placeholder 2"/>
          <p:cNvSpPr>
            <a:spLocks noGrp="1"/>
          </p:cNvSpPr>
          <p:nvPr>
            <p:ph idx="1"/>
          </p:nvPr>
        </p:nvSpPr>
        <p:spPr>
          <a:xfrm>
            <a:off x="897308" y="1230594"/>
            <a:ext cx="10981099" cy="4896741"/>
          </a:xfrm>
        </p:spPr>
        <p:txBody>
          <a:bodyPr>
            <a:normAutofit fontScale="85000" lnSpcReduction="20000"/>
          </a:bodyPr>
          <a:lstStyle/>
          <a:p>
            <a:r>
              <a:rPr lang="en-GB" sz="2100" dirty="0" smtClean="0">
                <a:cs typeface="Arial" panose="020B0604020202020204" pitchFamily="34" charset="0"/>
              </a:rPr>
              <a:t>The third part of the jigsaw are the new mental health support teams which will ‘wrap around’ the school/ college </a:t>
            </a:r>
            <a:br>
              <a:rPr lang="en-GB" sz="2100" dirty="0" smtClean="0">
                <a:cs typeface="Arial" panose="020B0604020202020204" pitchFamily="34" charset="0"/>
              </a:rPr>
            </a:br>
            <a:endParaRPr lang="en-GB" sz="2100" dirty="0" smtClean="0">
              <a:cs typeface="Arial" panose="020B0604020202020204" pitchFamily="34" charset="0"/>
            </a:endParaRPr>
          </a:p>
          <a:p>
            <a:r>
              <a:rPr lang="en-GB" sz="2100" dirty="0" smtClean="0">
                <a:cs typeface="Arial" panose="020B0604020202020204" pitchFamily="34" charset="0"/>
              </a:rPr>
              <a:t>They will be staffed </a:t>
            </a:r>
            <a:r>
              <a:rPr lang="en-GB" sz="2100" dirty="0">
                <a:cs typeface="Arial" panose="020B0604020202020204" pitchFamily="34" charset="0"/>
              </a:rPr>
              <a:t>up by trained Education Mental Health </a:t>
            </a:r>
            <a:r>
              <a:rPr lang="en-GB" sz="2100" dirty="0" smtClean="0">
                <a:cs typeface="Arial" panose="020B0604020202020204" pitchFamily="34" charset="0"/>
              </a:rPr>
              <a:t>practitioners, and funded via CCGs</a:t>
            </a:r>
            <a:br>
              <a:rPr lang="en-GB" sz="2100" dirty="0" smtClean="0">
                <a:cs typeface="Arial" panose="020B0604020202020204" pitchFamily="34" charset="0"/>
              </a:rPr>
            </a:br>
            <a:endParaRPr lang="en-GB" sz="2100" dirty="0" smtClean="0">
              <a:cs typeface="Arial" panose="020B0604020202020204" pitchFamily="34" charset="0"/>
            </a:endParaRPr>
          </a:p>
          <a:p>
            <a:r>
              <a:rPr lang="en-GB" sz="2100" dirty="0" smtClean="0">
                <a:cs typeface="Arial" panose="020B0604020202020204" pitchFamily="34" charset="0"/>
              </a:rPr>
              <a:t>The ‘Trailblazers’ refer to test beds for the new teams…want to cover as wide a range of local characteristics as possible </a:t>
            </a:r>
            <a:br>
              <a:rPr lang="en-GB" sz="2100" dirty="0" smtClean="0">
                <a:cs typeface="Arial" panose="020B0604020202020204" pitchFamily="34" charset="0"/>
              </a:rPr>
            </a:br>
            <a:endParaRPr lang="en-GB" sz="2100" dirty="0" smtClean="0">
              <a:cs typeface="Arial" panose="020B0604020202020204" pitchFamily="34" charset="0"/>
            </a:endParaRPr>
          </a:p>
          <a:p>
            <a:r>
              <a:rPr lang="en-GB" sz="2100" dirty="0" smtClean="0">
                <a:cs typeface="Arial" panose="020B0604020202020204" pitchFamily="34" charset="0"/>
              </a:rPr>
              <a:t>CCGs are currently submitting bids for the EOI process to become Trailblazers – in collaboration with relevant providers, commissioners and education officials in the local area</a:t>
            </a:r>
            <a:r>
              <a:rPr lang="en-GB" sz="2100" dirty="0">
                <a:cs typeface="Arial" panose="020B0604020202020204" pitchFamily="34" charset="0"/>
              </a:rPr>
              <a:t/>
            </a:r>
            <a:br>
              <a:rPr lang="en-GB" sz="2100" dirty="0">
                <a:cs typeface="Arial" panose="020B0604020202020204" pitchFamily="34" charset="0"/>
              </a:rPr>
            </a:br>
            <a:endParaRPr lang="en-GB" sz="2100" dirty="0" smtClean="0">
              <a:cs typeface="Arial" panose="020B0604020202020204" pitchFamily="34" charset="0"/>
            </a:endParaRPr>
          </a:p>
          <a:p>
            <a:r>
              <a:rPr lang="en-GB" sz="2100" dirty="0" smtClean="0">
                <a:cs typeface="Arial" panose="020B0604020202020204" pitchFamily="34" charset="0"/>
              </a:rPr>
              <a:t>First Trailblazers – between 10 and 20 - should come online by the end of 2019…</a:t>
            </a:r>
            <a:br>
              <a:rPr lang="en-GB" sz="2100" dirty="0" smtClean="0">
                <a:cs typeface="Arial" panose="020B0604020202020204" pitchFamily="34" charset="0"/>
              </a:rPr>
            </a:br>
            <a:endParaRPr lang="en-GB" sz="2100" dirty="0" smtClean="0">
              <a:cs typeface="Arial" panose="020B0604020202020204" pitchFamily="34" charset="0"/>
            </a:endParaRPr>
          </a:p>
          <a:p>
            <a:r>
              <a:rPr lang="en-GB" sz="2100" dirty="0" smtClean="0">
                <a:cs typeface="Arial" panose="020B0604020202020204" pitchFamily="34" charset="0"/>
              </a:rPr>
              <a:t>And we aim to deliver to at least a quarter to a fifth of the country by the end of 2022/23</a:t>
            </a:r>
            <a:br>
              <a:rPr lang="en-GB" sz="2100" dirty="0" smtClean="0">
                <a:cs typeface="Arial" panose="020B0604020202020204" pitchFamily="34" charset="0"/>
              </a:rPr>
            </a:br>
            <a:endParaRPr lang="en-GB" sz="2100" dirty="0" smtClean="0">
              <a:cs typeface="Arial" panose="020B0604020202020204" pitchFamily="34" charset="0"/>
            </a:endParaRPr>
          </a:p>
          <a:p>
            <a:r>
              <a:rPr lang="en-GB" sz="2100" dirty="0" smtClean="0">
                <a:cs typeface="Arial" panose="020B0604020202020204" pitchFamily="34" charset="0"/>
              </a:rPr>
              <a:t>Link with single point of contact and trailblazers – it would be advantageous if areas have a chance to do this before they take on Mental Health Support Teams…</a:t>
            </a:r>
            <a:br>
              <a:rPr lang="en-GB" sz="2100" dirty="0" smtClean="0">
                <a:cs typeface="Arial" panose="020B0604020202020204" pitchFamily="34" charset="0"/>
              </a:rPr>
            </a:br>
            <a:endParaRPr lang="en-GB" sz="2100" dirty="0" smtClean="0">
              <a:cs typeface="Arial" panose="020B0604020202020204" pitchFamily="34" charset="0"/>
            </a:endParaRPr>
          </a:p>
          <a:p>
            <a:r>
              <a:rPr lang="en-GB" sz="2100" dirty="0" smtClean="0">
                <a:cs typeface="Arial" panose="020B0604020202020204" pitchFamily="34" charset="0"/>
              </a:rPr>
              <a:t>We would therefore aim for the first phase of national rollout of single point of contact to include a selection of Phase 1 trailblazer areas </a:t>
            </a:r>
            <a:endParaRPr lang="en-GB" sz="2600" dirty="0" smtClean="0"/>
          </a:p>
          <a:p>
            <a:endParaRPr lang="en-GB" dirty="0"/>
          </a:p>
        </p:txBody>
      </p:sp>
    </p:spTree>
    <p:extLst>
      <p:ext uri="{BB962C8B-B14F-4D97-AF65-F5344CB8AC3E}">
        <p14:creationId xmlns:p14="http://schemas.microsoft.com/office/powerpoint/2010/main" val="1810971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98" y="1431740"/>
            <a:ext cx="10668279" cy="2432304"/>
          </a:xfr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anchor="ctr">
            <a:normAutofit/>
          </a:bodyPr>
          <a:lstStyle/>
          <a:p>
            <a:r>
              <a:rPr lang="en-GB" b="1" dirty="0" smtClean="0">
                <a:solidFill>
                  <a:schemeClr val="bg1">
                    <a:lumMod val="95000"/>
                  </a:schemeClr>
                </a:solidFill>
              </a:rPr>
              <a:t>Current thinking in relation to procurement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Tree>
    <p:extLst>
      <p:ext uri="{BB962C8B-B14F-4D97-AF65-F5344CB8AC3E}">
        <p14:creationId xmlns:p14="http://schemas.microsoft.com/office/powerpoint/2010/main" val="309980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Agenda</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Content Placeholder 2"/>
          <p:cNvSpPr>
            <a:spLocks noGrp="1"/>
          </p:cNvSpPr>
          <p:nvPr>
            <p:ph idx="1"/>
          </p:nvPr>
        </p:nvSpPr>
        <p:spPr>
          <a:xfrm>
            <a:off x="484983" y="1776648"/>
            <a:ext cx="11393424" cy="4351338"/>
          </a:xfrm>
        </p:spPr>
        <p:txBody>
          <a:bodyPr/>
          <a:lstStyle/>
          <a:p>
            <a:pPr marL="0" indent="0">
              <a:buNone/>
            </a:pPr>
            <a:r>
              <a:rPr lang="en-GB" b="1" dirty="0" smtClean="0"/>
              <a:t>11:00 – 11:15   </a:t>
            </a:r>
            <a:r>
              <a:rPr lang="en-GB" dirty="0" smtClean="0"/>
              <a:t>Welcome and Introductions</a:t>
            </a:r>
          </a:p>
          <a:p>
            <a:pPr marL="0" indent="0">
              <a:buNone/>
            </a:pPr>
            <a:r>
              <a:rPr lang="en-GB" b="1" dirty="0" smtClean="0"/>
              <a:t>11:15 – 11:35   </a:t>
            </a:r>
            <a:r>
              <a:rPr lang="en-GB" dirty="0" err="1" smtClean="0"/>
              <a:t>Ecorys</a:t>
            </a:r>
            <a:r>
              <a:rPr lang="en-GB" dirty="0" smtClean="0"/>
              <a:t>: The pilot programme and evaluation findings</a:t>
            </a:r>
          </a:p>
          <a:p>
            <a:pPr marL="0" indent="0">
              <a:buNone/>
            </a:pPr>
            <a:r>
              <a:rPr lang="en-GB" b="1" dirty="0" smtClean="0"/>
              <a:t>11:35 – 12:00</a:t>
            </a:r>
            <a:r>
              <a:rPr lang="en-GB" dirty="0"/>
              <a:t> </a:t>
            </a:r>
            <a:r>
              <a:rPr lang="en-GB" dirty="0" smtClean="0"/>
              <a:t>  Green Paper delivery context/update </a:t>
            </a:r>
            <a:r>
              <a:rPr lang="en-GB" b="1" dirty="0" smtClean="0"/>
              <a:t>and </a:t>
            </a:r>
            <a:r>
              <a:rPr lang="en-GB" dirty="0"/>
              <a:t>C</a:t>
            </a:r>
            <a:r>
              <a:rPr lang="en-GB" dirty="0" smtClean="0"/>
              <a:t>urrent thinking in </a:t>
            </a:r>
            <a:br>
              <a:rPr lang="en-GB" dirty="0" smtClean="0"/>
            </a:br>
            <a:r>
              <a:rPr lang="en-GB" dirty="0" smtClean="0"/>
              <a:t>		     relation to procurement </a:t>
            </a:r>
          </a:p>
          <a:p>
            <a:pPr marL="0" indent="0">
              <a:buNone/>
            </a:pPr>
            <a:r>
              <a:rPr lang="en-GB" b="1" dirty="0" smtClean="0"/>
              <a:t>12:00 – 12:20   </a:t>
            </a:r>
            <a:r>
              <a:rPr lang="en-GB" dirty="0" smtClean="0"/>
              <a:t>Commercial Context</a:t>
            </a:r>
          </a:p>
          <a:p>
            <a:pPr marL="0" indent="0">
              <a:buNone/>
            </a:pPr>
            <a:r>
              <a:rPr lang="en-GB" b="1" dirty="0" smtClean="0"/>
              <a:t>12:20</a:t>
            </a:r>
            <a:r>
              <a:rPr lang="en-GB" dirty="0" smtClean="0"/>
              <a:t> </a:t>
            </a:r>
            <a:r>
              <a:rPr lang="en-GB" b="1" dirty="0" smtClean="0"/>
              <a:t>– 13.00   </a:t>
            </a:r>
            <a:r>
              <a:rPr lang="en-GB" dirty="0" smtClean="0"/>
              <a:t>Small group discussions and feedback </a:t>
            </a:r>
          </a:p>
          <a:p>
            <a:pPr marL="0" indent="0">
              <a:buNone/>
            </a:pPr>
            <a:r>
              <a:rPr lang="en-GB" b="1" dirty="0" smtClean="0"/>
              <a:t>13:00 – 13:30   </a:t>
            </a:r>
            <a:r>
              <a:rPr lang="en-GB" dirty="0" smtClean="0"/>
              <a:t>Q&amp;A</a:t>
            </a:r>
          </a:p>
          <a:p>
            <a:pPr marL="0" indent="0">
              <a:buNone/>
            </a:pPr>
            <a:r>
              <a:rPr lang="en-GB" b="1" dirty="0" smtClean="0"/>
              <a:t>13:30 – 14:00</a:t>
            </a:r>
            <a:r>
              <a:rPr lang="en-GB" dirty="0" smtClean="0"/>
              <a:t>   Networking</a:t>
            </a:r>
            <a:endParaRPr lang="en-GB" b="1" dirty="0" smtClean="0"/>
          </a:p>
          <a:p>
            <a:pPr marL="0" indent="0">
              <a:buNone/>
            </a:pPr>
            <a:endParaRPr lang="en-GB" b="1" dirty="0" smtClean="0"/>
          </a:p>
        </p:txBody>
      </p:sp>
    </p:spTree>
    <p:extLst>
      <p:ext uri="{BB962C8B-B14F-4D97-AF65-F5344CB8AC3E}">
        <p14:creationId xmlns:p14="http://schemas.microsoft.com/office/powerpoint/2010/main" val="1823152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0400"/>
          </a:xfrm>
          <a:solidFill>
            <a:srgbClr val="4D8ABE"/>
          </a:solidFill>
          <a:ln w="38100">
            <a:solidFill>
              <a:srgbClr val="367BB5"/>
            </a:solidFill>
          </a:ln>
          <a:effectLst>
            <a:outerShdw blurRad="50800" dist="38100" dir="2700000" algn="tl" rotWithShape="0">
              <a:prstClr val="black">
                <a:alpha val="40000"/>
              </a:prstClr>
            </a:outerShdw>
          </a:effectLst>
        </p:spPr>
        <p:txBody>
          <a:bodyPr>
            <a:normAutofit/>
          </a:bodyPr>
          <a:lstStyle/>
          <a:p>
            <a:pPr algn="ctr"/>
            <a:r>
              <a:rPr lang="en-GB" sz="3600" b="1" dirty="0" smtClean="0">
                <a:solidFill>
                  <a:schemeClr val="bg1">
                    <a:lumMod val="95000"/>
                  </a:schemeClr>
                </a:solidFill>
              </a:rPr>
              <a:t>What’s been delivered under the programme so far?</a:t>
            </a:r>
            <a:endParaRPr lang="en-GB" sz="3600"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8" name="Group 7"/>
          <p:cNvGrpSpPr/>
          <p:nvPr/>
        </p:nvGrpSpPr>
        <p:grpSpPr>
          <a:xfrm>
            <a:off x="838200" y="1771596"/>
            <a:ext cx="10515600" cy="891755"/>
            <a:chOff x="396133" y="2241569"/>
            <a:chExt cx="8439461" cy="891755"/>
          </a:xfrm>
        </p:grpSpPr>
        <p:sp>
          <p:nvSpPr>
            <p:cNvPr id="7" name="TextBox 6"/>
            <p:cNvSpPr txBox="1"/>
            <p:nvPr/>
          </p:nvSpPr>
          <p:spPr>
            <a:xfrm>
              <a:off x="411123" y="2733214"/>
              <a:ext cx="8424471" cy="400110"/>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spAutoFit/>
            </a:bodyPr>
            <a:lstStyle/>
            <a:p>
              <a:pPr algn="ctr"/>
              <a:r>
                <a:rPr lang="en-GB" sz="2000" dirty="0" smtClean="0"/>
                <a:t>Anna Freud National Centre for Children and Families appointed under competitive tender</a:t>
              </a:r>
            </a:p>
          </p:txBody>
        </p:sp>
        <p:sp>
          <p:nvSpPr>
            <p:cNvPr id="6" name="TextBox 5"/>
            <p:cNvSpPr txBox="1"/>
            <p:nvPr/>
          </p:nvSpPr>
          <p:spPr>
            <a:xfrm>
              <a:off x="396133" y="2241569"/>
              <a:ext cx="2211825" cy="400110"/>
            </a:xfrm>
            <a:prstGeom prst="rect">
              <a:avLst/>
            </a:prstGeom>
            <a:solidFill>
              <a:schemeClr val="accent6">
                <a:lumMod val="20000"/>
                <a:lumOff val="80000"/>
              </a:schemeClr>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000" b="1" dirty="0" smtClean="0"/>
                <a:t>2015 and 2017</a:t>
              </a:r>
            </a:p>
          </p:txBody>
        </p:sp>
      </p:grpSp>
      <p:sp>
        <p:nvSpPr>
          <p:cNvPr id="11" name="TextBox 10"/>
          <p:cNvSpPr txBox="1"/>
          <p:nvPr/>
        </p:nvSpPr>
        <p:spPr>
          <a:xfrm>
            <a:off x="935777" y="3501966"/>
            <a:ext cx="3846083"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PHASE 1 </a:t>
            </a:r>
            <a:r>
              <a:rPr lang="en-GB" sz="2400" dirty="0" smtClean="0"/>
              <a:t>– </a:t>
            </a:r>
            <a:r>
              <a:rPr lang="en-GB" i="1" dirty="0" smtClean="0"/>
              <a:t>Pilot Phase</a:t>
            </a:r>
            <a:endParaRPr lang="en-GB" sz="2400" b="1" dirty="0" smtClean="0"/>
          </a:p>
        </p:txBody>
      </p:sp>
      <p:sp>
        <p:nvSpPr>
          <p:cNvPr id="13" name="TextBox 12"/>
          <p:cNvSpPr txBox="1"/>
          <p:nvPr/>
        </p:nvSpPr>
        <p:spPr>
          <a:xfrm>
            <a:off x="935777" y="4158911"/>
            <a:ext cx="3846083" cy="1785104"/>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en-GB" sz="2200" dirty="0" smtClean="0"/>
              <a:t>Delivered to 255 primary and secondary schools across 27 CCG areas between </a:t>
            </a:r>
            <a:r>
              <a:rPr lang="en-GB" sz="2200" u="sng" dirty="0" smtClean="0"/>
              <a:t>September 2015</a:t>
            </a:r>
            <a:r>
              <a:rPr lang="en-GB" sz="2200" dirty="0" smtClean="0"/>
              <a:t> and </a:t>
            </a:r>
            <a:r>
              <a:rPr lang="en-GB" sz="2200" u="sng" dirty="0" smtClean="0"/>
              <a:t>March 2016</a:t>
            </a:r>
          </a:p>
          <a:p>
            <a:pPr algn="ctr"/>
            <a:endParaRPr lang="en-GB" sz="2200" u="sng" dirty="0"/>
          </a:p>
        </p:txBody>
      </p:sp>
      <p:sp>
        <p:nvSpPr>
          <p:cNvPr id="14" name="TextBox 13"/>
          <p:cNvSpPr txBox="1"/>
          <p:nvPr/>
        </p:nvSpPr>
        <p:spPr>
          <a:xfrm>
            <a:off x="6527108" y="3507054"/>
            <a:ext cx="3846083"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PHASE 2 </a:t>
            </a:r>
            <a:r>
              <a:rPr lang="en-GB" dirty="0" smtClean="0"/>
              <a:t>– </a:t>
            </a:r>
            <a:r>
              <a:rPr lang="en-GB" i="1" dirty="0" smtClean="0"/>
              <a:t>Current until March 2019</a:t>
            </a:r>
            <a:endParaRPr lang="en-GB" b="1" dirty="0" smtClean="0"/>
          </a:p>
        </p:txBody>
      </p:sp>
      <p:sp>
        <p:nvSpPr>
          <p:cNvPr id="15" name="TextBox 14"/>
          <p:cNvSpPr txBox="1"/>
          <p:nvPr/>
        </p:nvSpPr>
        <p:spPr>
          <a:xfrm>
            <a:off x="6527108" y="4147461"/>
            <a:ext cx="3831093" cy="1785104"/>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spAutoFit/>
          </a:bodyPr>
          <a:lstStyle/>
          <a:p>
            <a:pPr algn="ctr"/>
            <a:r>
              <a:rPr lang="en-GB" sz="2200" dirty="0" smtClean="0"/>
              <a:t>Being delivered to around 1,200 primary and secondary schools and colleges across 20 CCG areas between </a:t>
            </a:r>
            <a:r>
              <a:rPr lang="en-GB" sz="2200" u="sng" dirty="0" smtClean="0"/>
              <a:t>January 2018</a:t>
            </a:r>
            <a:r>
              <a:rPr lang="en-GB" sz="2200" dirty="0" smtClean="0"/>
              <a:t> and </a:t>
            </a:r>
            <a:r>
              <a:rPr lang="en-GB" sz="2200" u="sng" dirty="0" smtClean="0"/>
              <a:t>November 2019</a:t>
            </a:r>
            <a:endParaRPr lang="en-GB" sz="2200" dirty="0" smtClean="0"/>
          </a:p>
        </p:txBody>
      </p:sp>
    </p:spTree>
    <p:extLst>
      <p:ext uri="{BB962C8B-B14F-4D97-AF65-F5344CB8AC3E}">
        <p14:creationId xmlns:p14="http://schemas.microsoft.com/office/powerpoint/2010/main" val="3335756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0400"/>
          </a:xfrm>
          <a:solidFill>
            <a:srgbClr val="4D8ABE"/>
          </a:solidFill>
          <a:ln w="38100">
            <a:solidFill>
              <a:srgbClr val="367BB5"/>
            </a:solidFill>
          </a:ln>
          <a:effectLst>
            <a:outerShdw blurRad="50800" dist="38100" dir="2700000" algn="tl" rotWithShape="0">
              <a:prstClr val="black">
                <a:alpha val="40000"/>
              </a:prstClr>
            </a:outerShdw>
          </a:effectLst>
        </p:spPr>
        <p:txBody>
          <a:bodyPr>
            <a:normAutofit/>
          </a:bodyPr>
          <a:lstStyle/>
          <a:p>
            <a:pPr algn="ctr"/>
            <a:r>
              <a:rPr lang="en-GB" sz="3600" b="1" dirty="0" smtClean="0">
                <a:solidFill>
                  <a:schemeClr val="bg1">
                    <a:lumMod val="95000"/>
                  </a:schemeClr>
                </a:solidFill>
              </a:rPr>
              <a:t>Our future plans for the programme</a:t>
            </a:r>
            <a:endParaRPr lang="en-GB" sz="3600"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8" name="Group 7"/>
          <p:cNvGrpSpPr/>
          <p:nvPr/>
        </p:nvGrpSpPr>
        <p:grpSpPr>
          <a:xfrm>
            <a:off x="838200" y="4753604"/>
            <a:ext cx="10515600" cy="1322642"/>
            <a:chOff x="396133" y="2241569"/>
            <a:chExt cx="8439461" cy="1322642"/>
          </a:xfrm>
        </p:grpSpPr>
        <p:sp>
          <p:nvSpPr>
            <p:cNvPr id="7" name="TextBox 6"/>
            <p:cNvSpPr txBox="1"/>
            <p:nvPr/>
          </p:nvSpPr>
          <p:spPr>
            <a:xfrm>
              <a:off x="411123" y="2733214"/>
              <a:ext cx="8424471" cy="830997"/>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dirty="0" smtClean="0"/>
                <a:t>They will be offered training – we estimate that 965 cohorts will need to be trained in order to reach a total of 17,266 schools</a:t>
              </a:r>
            </a:p>
          </p:txBody>
        </p:sp>
        <p:sp>
          <p:nvSpPr>
            <p:cNvPr id="6" name="TextBox 5"/>
            <p:cNvSpPr txBox="1"/>
            <p:nvPr/>
          </p:nvSpPr>
          <p:spPr>
            <a:xfrm>
              <a:off x="396133" y="2241569"/>
              <a:ext cx="4156129" cy="461665"/>
            </a:xfrm>
            <a:prstGeom prst="rect">
              <a:avLst/>
            </a:prstGeom>
            <a:solidFill>
              <a:schemeClr val="accent6">
                <a:lumMod val="20000"/>
                <a:lumOff val="80000"/>
              </a:schemeClr>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All schools (excl. Independent schools)</a:t>
              </a:r>
            </a:p>
          </p:txBody>
        </p:sp>
      </p:grpSp>
      <p:sp>
        <p:nvSpPr>
          <p:cNvPr id="11" name="TextBox 10"/>
          <p:cNvSpPr txBox="1"/>
          <p:nvPr/>
        </p:nvSpPr>
        <p:spPr>
          <a:xfrm>
            <a:off x="856878" y="1664549"/>
            <a:ext cx="4924785"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Up to 2022/2023</a:t>
            </a:r>
          </a:p>
        </p:txBody>
      </p:sp>
      <p:sp>
        <p:nvSpPr>
          <p:cNvPr id="13" name="TextBox 12"/>
          <p:cNvSpPr txBox="1"/>
          <p:nvPr/>
        </p:nvSpPr>
        <p:spPr>
          <a:xfrm>
            <a:off x="856878" y="2423562"/>
            <a:ext cx="4924785" cy="1569660"/>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en-GB" sz="2400" dirty="0" smtClean="0"/>
              <a:t>Delivery will be over a 4 year period covering 241 cohorts per year.</a:t>
            </a:r>
          </a:p>
          <a:p>
            <a:pPr algn="ctr"/>
            <a:r>
              <a:rPr lang="en-GB" sz="2400" dirty="0" smtClean="0"/>
              <a:t>(Each cohort contains up to 20 schools)</a:t>
            </a:r>
          </a:p>
        </p:txBody>
      </p:sp>
      <p:sp>
        <p:nvSpPr>
          <p:cNvPr id="14" name="TextBox 13"/>
          <p:cNvSpPr txBox="1"/>
          <p:nvPr/>
        </p:nvSpPr>
        <p:spPr>
          <a:xfrm>
            <a:off x="6448209" y="1669637"/>
            <a:ext cx="4924785"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December 2017</a:t>
            </a:r>
            <a:endParaRPr lang="en-GB" b="1" dirty="0" smtClean="0"/>
          </a:p>
        </p:txBody>
      </p:sp>
      <p:sp>
        <p:nvSpPr>
          <p:cNvPr id="15" name="TextBox 14"/>
          <p:cNvSpPr txBox="1"/>
          <p:nvPr/>
        </p:nvSpPr>
        <p:spPr>
          <a:xfrm>
            <a:off x="6448209" y="2424692"/>
            <a:ext cx="4905591" cy="1538883"/>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en-GB" sz="2400" dirty="0"/>
              <a:t>Joint DH/DfE Green Paper ‘Transforming Children and Young People’s Mental Health</a:t>
            </a:r>
            <a:r>
              <a:rPr lang="en-GB" sz="2400" dirty="0" smtClean="0"/>
              <a:t>’</a:t>
            </a:r>
          </a:p>
          <a:p>
            <a:pPr algn="ctr"/>
            <a:endParaRPr lang="en-GB" sz="2200" dirty="0" smtClean="0"/>
          </a:p>
        </p:txBody>
      </p:sp>
    </p:spTree>
    <p:extLst>
      <p:ext uri="{BB962C8B-B14F-4D97-AF65-F5344CB8AC3E}">
        <p14:creationId xmlns:p14="http://schemas.microsoft.com/office/powerpoint/2010/main" val="1112481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Plans for Procurement</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3" name="Rectangle 2"/>
          <p:cNvSpPr/>
          <p:nvPr/>
        </p:nvSpPr>
        <p:spPr>
          <a:xfrm>
            <a:off x="489006" y="1269515"/>
            <a:ext cx="11389400" cy="190372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200" dirty="0">
                <a:solidFill>
                  <a:srgbClr val="000000"/>
                </a:solidFill>
                <a:ea typeface="Times New Roman" panose="02020603050405020304" pitchFamily="18" charset="0"/>
                <a:cs typeface="Times New Roman" panose="02020603050405020304" pitchFamily="18" charset="0"/>
              </a:rPr>
              <a:t>The purpose of today is to </a:t>
            </a:r>
            <a:r>
              <a:rPr lang="en-GB" sz="2200" b="1" dirty="0">
                <a:solidFill>
                  <a:srgbClr val="000000"/>
                </a:solidFill>
                <a:ea typeface="Times New Roman" panose="02020603050405020304" pitchFamily="18" charset="0"/>
                <a:cs typeface="Times New Roman" panose="02020603050405020304" pitchFamily="18" charset="0"/>
              </a:rPr>
              <a:t>explore your views</a:t>
            </a:r>
            <a:r>
              <a:rPr lang="en-GB" sz="2200" dirty="0">
                <a:solidFill>
                  <a:srgbClr val="000000"/>
                </a:solidFill>
                <a:ea typeface="Times New Roman" panose="02020603050405020304" pitchFamily="18" charset="0"/>
                <a:cs typeface="Times New Roman" panose="02020603050405020304" pitchFamily="18" charset="0"/>
              </a:rPr>
              <a:t> on the </a:t>
            </a:r>
            <a:r>
              <a:rPr lang="en-GB" sz="2200" b="1" dirty="0">
                <a:solidFill>
                  <a:srgbClr val="000000"/>
                </a:solidFill>
                <a:ea typeface="Times New Roman" panose="02020603050405020304" pitchFamily="18" charset="0"/>
                <a:cs typeface="Times New Roman" panose="02020603050405020304" pitchFamily="18" charset="0"/>
              </a:rPr>
              <a:t>market’s capacity</a:t>
            </a:r>
            <a:r>
              <a:rPr lang="en-GB" sz="2200" dirty="0">
                <a:solidFill>
                  <a:srgbClr val="000000"/>
                </a:solidFill>
                <a:ea typeface="Times New Roman" panose="02020603050405020304" pitchFamily="18" charset="0"/>
                <a:cs typeface="Times New Roman" panose="02020603050405020304" pitchFamily="18" charset="0"/>
              </a:rPr>
              <a:t> to deliver the programme nationally and to </a:t>
            </a:r>
            <a:r>
              <a:rPr lang="en-GB" sz="2200" b="1" dirty="0">
                <a:solidFill>
                  <a:srgbClr val="000000"/>
                </a:solidFill>
                <a:ea typeface="Times New Roman" panose="02020603050405020304" pitchFamily="18" charset="0"/>
                <a:cs typeface="Times New Roman" panose="02020603050405020304" pitchFamily="18" charset="0"/>
              </a:rPr>
              <a:t>test</a:t>
            </a:r>
            <a:r>
              <a:rPr lang="en-GB" sz="2200" dirty="0">
                <a:solidFill>
                  <a:srgbClr val="000000"/>
                </a:solidFill>
                <a:ea typeface="Times New Roman" panose="02020603050405020304" pitchFamily="18" charset="0"/>
                <a:cs typeface="Times New Roman" panose="02020603050405020304" pitchFamily="18" charset="0"/>
              </a:rPr>
              <a:t> the potential for </a:t>
            </a:r>
            <a:r>
              <a:rPr lang="en-GB" sz="2200" b="1" dirty="0">
                <a:solidFill>
                  <a:srgbClr val="000000"/>
                </a:solidFill>
                <a:ea typeface="Times New Roman" panose="02020603050405020304" pitchFamily="18" charset="0"/>
                <a:cs typeface="Times New Roman" panose="02020603050405020304" pitchFamily="18" charset="0"/>
              </a:rPr>
              <a:t>involvement of multiple </a:t>
            </a:r>
            <a:r>
              <a:rPr lang="en-GB" sz="2200" b="1" dirty="0" smtClean="0">
                <a:solidFill>
                  <a:srgbClr val="000000"/>
                </a:solidFill>
                <a:ea typeface="Times New Roman" panose="02020603050405020304" pitchFamily="18" charset="0"/>
                <a:cs typeface="Times New Roman" panose="02020603050405020304" pitchFamily="18" charset="0"/>
              </a:rPr>
              <a:t>organisations</a:t>
            </a:r>
            <a:r>
              <a:rPr lang="en-GB" sz="2200" dirty="0">
                <a:solidFill>
                  <a:srgbClr val="000000"/>
                </a:solidFill>
                <a:ea typeface="Times New Roman" panose="02020603050405020304" pitchFamily="18" charset="0"/>
                <a:cs typeface="Times New Roman" panose="02020603050405020304" pitchFamily="18" charset="0"/>
              </a:rPr>
              <a:t/>
            </a:r>
            <a:br>
              <a:rPr lang="en-GB" sz="2200" dirty="0">
                <a:solidFill>
                  <a:srgbClr val="000000"/>
                </a:solidFill>
                <a:ea typeface="Times New Roman" panose="02020603050405020304" pitchFamily="18" charset="0"/>
                <a:cs typeface="Times New Roman" panose="02020603050405020304" pitchFamily="18" charset="0"/>
              </a:rPr>
            </a:br>
            <a:endParaRPr lang="en-GB" sz="2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200" dirty="0">
                <a:solidFill>
                  <a:srgbClr val="000000"/>
                </a:solidFill>
                <a:ea typeface="Times New Roman" panose="02020603050405020304" pitchFamily="18" charset="0"/>
                <a:cs typeface="Times New Roman" panose="02020603050405020304" pitchFamily="18" charset="0"/>
              </a:rPr>
              <a:t>We want to test with you a </a:t>
            </a:r>
            <a:r>
              <a:rPr lang="en-GB" sz="2200" b="1" dirty="0">
                <a:solidFill>
                  <a:srgbClr val="000000"/>
                </a:solidFill>
                <a:ea typeface="Times New Roman" panose="02020603050405020304" pitchFamily="18" charset="0"/>
                <a:cs typeface="Times New Roman" panose="02020603050405020304" pitchFamily="18" charset="0"/>
              </a:rPr>
              <a:t>potential delivery model</a:t>
            </a:r>
            <a:r>
              <a:rPr lang="en-GB" sz="2200" dirty="0">
                <a:solidFill>
                  <a:srgbClr val="000000"/>
                </a:solidFill>
                <a:ea typeface="Times New Roman" panose="02020603050405020304" pitchFamily="18" charset="0"/>
                <a:cs typeface="Times New Roman" panose="02020603050405020304" pitchFamily="18" charset="0"/>
              </a:rPr>
              <a:t> and get your </a:t>
            </a:r>
            <a:r>
              <a:rPr lang="en-GB" sz="2200" b="1" dirty="0">
                <a:solidFill>
                  <a:srgbClr val="000000"/>
                </a:solidFill>
                <a:ea typeface="Times New Roman" panose="02020603050405020304" pitchFamily="18" charset="0"/>
                <a:cs typeface="Times New Roman" panose="02020603050405020304" pitchFamily="18" charset="0"/>
              </a:rPr>
              <a:t>feedback </a:t>
            </a:r>
            <a:r>
              <a:rPr lang="en-GB" sz="2200" dirty="0">
                <a:solidFill>
                  <a:srgbClr val="000000"/>
                </a:solidFill>
                <a:ea typeface="Times New Roman" panose="02020603050405020304" pitchFamily="18" charset="0"/>
                <a:cs typeface="Times New Roman" panose="02020603050405020304" pitchFamily="18" charset="0"/>
              </a:rPr>
              <a:t>on the </a:t>
            </a:r>
            <a:r>
              <a:rPr lang="en-GB" sz="2200" b="1" dirty="0">
                <a:solidFill>
                  <a:srgbClr val="000000"/>
                </a:solidFill>
                <a:ea typeface="Times New Roman" panose="02020603050405020304" pitchFamily="18" charset="0"/>
                <a:cs typeface="Times New Roman" panose="02020603050405020304" pitchFamily="18" charset="0"/>
              </a:rPr>
              <a:t>viability </a:t>
            </a:r>
            <a:r>
              <a:rPr lang="en-GB" sz="2200" dirty="0">
                <a:solidFill>
                  <a:srgbClr val="000000"/>
                </a:solidFill>
                <a:ea typeface="Times New Roman" panose="02020603050405020304" pitchFamily="18" charset="0"/>
                <a:cs typeface="Times New Roman" panose="02020603050405020304" pitchFamily="18" charset="0"/>
              </a:rPr>
              <a:t>of this approach to inform future procurement </a:t>
            </a:r>
            <a:r>
              <a:rPr lang="en-GB" sz="2200" dirty="0" smtClean="0">
                <a:solidFill>
                  <a:srgbClr val="000000"/>
                </a:solidFill>
                <a:ea typeface="Times New Roman" panose="02020603050405020304" pitchFamily="18" charset="0"/>
                <a:cs typeface="Times New Roman" panose="02020603050405020304" pitchFamily="18" charset="0"/>
              </a:rPr>
              <a:t>strategy</a:t>
            </a:r>
            <a:endParaRPr lang="en-GB" sz="2200" dirty="0">
              <a:effectLst/>
              <a:ea typeface="Calibri" panose="020F0502020204030204" pitchFamily="34" charset="0"/>
              <a:cs typeface="Times New Roman" panose="02020603050405020304" pitchFamily="18" charset="0"/>
            </a:endParaRPr>
          </a:p>
        </p:txBody>
      </p:sp>
      <p:sp>
        <p:nvSpPr>
          <p:cNvPr id="6" name="TextBox 5"/>
          <p:cNvSpPr txBox="1"/>
          <p:nvPr/>
        </p:nvSpPr>
        <p:spPr>
          <a:xfrm>
            <a:off x="1975103" y="3305997"/>
            <a:ext cx="9921592"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Group discussions to consider:</a:t>
            </a:r>
          </a:p>
        </p:txBody>
      </p:sp>
      <p:sp>
        <p:nvSpPr>
          <p:cNvPr id="7" name="TextBox 6"/>
          <p:cNvSpPr txBox="1"/>
          <p:nvPr/>
        </p:nvSpPr>
        <p:spPr>
          <a:xfrm>
            <a:off x="1975103" y="3900419"/>
            <a:ext cx="9921591" cy="2831544"/>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marL="457200" indent="-457200">
              <a:buAutoNum type="arabicPeriod"/>
            </a:pPr>
            <a:r>
              <a:rPr lang="en-GB" sz="2200" b="1" dirty="0" smtClean="0"/>
              <a:t>Whether or not the proposed delivery model could work?</a:t>
            </a:r>
            <a:br>
              <a:rPr lang="en-GB" sz="2200" b="1" dirty="0" smtClean="0"/>
            </a:br>
            <a:endParaRPr lang="en-GB" sz="2200" b="1" dirty="0" smtClean="0"/>
          </a:p>
          <a:p>
            <a:pPr marL="457200" indent="-457200">
              <a:buAutoNum type="arabicPeriod"/>
            </a:pPr>
            <a:r>
              <a:rPr lang="en-GB" sz="2200" b="1" dirty="0" smtClean="0"/>
              <a:t>Are there sufficient suppliers with the capacity to deliver it?</a:t>
            </a:r>
            <a:r>
              <a:rPr lang="en-GB" sz="2200" dirty="0" smtClean="0"/>
              <a:t/>
            </a:r>
            <a:br>
              <a:rPr lang="en-GB" sz="2200" dirty="0" smtClean="0"/>
            </a:br>
            <a:r>
              <a:rPr lang="en-GB" dirty="0" smtClean="0"/>
              <a:t>(With a strong understanding of how schools/colleges support pupils’ mental health; and experience of facilitating joint working between health and education service)</a:t>
            </a:r>
            <a:br>
              <a:rPr lang="en-GB" dirty="0" smtClean="0"/>
            </a:br>
            <a:endParaRPr lang="en-GB" dirty="0" smtClean="0"/>
          </a:p>
          <a:p>
            <a:pPr marL="457200" indent="-457200">
              <a:buAutoNum type="arabicPeriod"/>
            </a:pPr>
            <a:r>
              <a:rPr lang="en-GB" sz="2200" b="1" dirty="0" smtClean="0"/>
              <a:t>What other delivery approaches might we consider?</a:t>
            </a:r>
            <a:br>
              <a:rPr lang="en-GB" sz="2200" b="1" dirty="0" smtClean="0"/>
            </a:br>
            <a:r>
              <a:rPr lang="en-GB" dirty="0" smtClean="0"/>
              <a:t>(i.e. Breaking the contract down into smaller lots. For example: regionally to make it more accessible to smaller organisations or suppliers)</a:t>
            </a:r>
            <a:endParaRPr lang="en-GB" b="1" dirty="0" smtClean="0"/>
          </a:p>
        </p:txBody>
      </p:sp>
    </p:spTree>
    <p:extLst>
      <p:ext uri="{BB962C8B-B14F-4D97-AF65-F5344CB8AC3E}">
        <p14:creationId xmlns:p14="http://schemas.microsoft.com/office/powerpoint/2010/main" val="1115796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Plans for Procurement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5" name="Content Placeholder 4"/>
          <p:cNvSpPr>
            <a:spLocks noGrp="1"/>
          </p:cNvSpPr>
          <p:nvPr>
            <p:ph idx="1"/>
          </p:nvPr>
        </p:nvSpPr>
        <p:spPr>
          <a:xfrm>
            <a:off x="606830" y="1156041"/>
            <a:ext cx="11402289" cy="3240113"/>
          </a:xfrm>
        </p:spPr>
        <p:txBody>
          <a:bodyPr>
            <a:noAutofit/>
          </a:bodyPr>
          <a:lstStyle/>
          <a:p>
            <a:pPr marL="0" indent="0">
              <a:buNone/>
            </a:pPr>
            <a:r>
              <a:rPr lang="en-GB" sz="2600" dirty="0" smtClean="0"/>
              <a:t>The current model on the table – commissioning </a:t>
            </a:r>
            <a:r>
              <a:rPr lang="en-GB" sz="2600" u="sng" dirty="0" smtClean="0"/>
              <a:t>two</a:t>
            </a:r>
            <a:r>
              <a:rPr lang="en-GB" sz="2600" dirty="0" smtClean="0"/>
              <a:t> separate strands of the programme with each strand potentially led by multiple suppliers or a consortia of suppliers</a:t>
            </a:r>
          </a:p>
          <a:p>
            <a:pPr marL="0" indent="0">
              <a:buNone/>
            </a:pPr>
            <a:endParaRPr lang="en-GB" sz="2600" dirty="0" smtClean="0"/>
          </a:p>
          <a:p>
            <a:pPr marL="0" indent="0">
              <a:buNone/>
            </a:pPr>
            <a:r>
              <a:rPr lang="en-GB" sz="2600" dirty="0" smtClean="0"/>
              <a:t>The </a:t>
            </a:r>
            <a:r>
              <a:rPr lang="en-GB" sz="2600" u="sng" dirty="0" smtClean="0"/>
              <a:t>two</a:t>
            </a:r>
            <a:r>
              <a:rPr lang="en-GB" sz="2600" dirty="0" smtClean="0"/>
              <a:t> strands are:</a:t>
            </a:r>
          </a:p>
          <a:p>
            <a:pPr marL="0" indent="0">
              <a:buNone/>
            </a:pPr>
            <a:endParaRPr lang="en-GB" sz="2600" b="1" dirty="0" smtClean="0"/>
          </a:p>
        </p:txBody>
      </p:sp>
      <p:sp>
        <p:nvSpPr>
          <p:cNvPr id="3" name="TextBox 2"/>
          <p:cNvSpPr txBox="1"/>
          <p:nvPr/>
        </p:nvSpPr>
        <p:spPr>
          <a:xfrm>
            <a:off x="606830" y="3314700"/>
            <a:ext cx="9926515" cy="2739211"/>
          </a:xfrm>
          <a:prstGeom prst="rect">
            <a:avLst/>
          </a:prstGeom>
          <a:noFill/>
        </p:spPr>
        <p:txBody>
          <a:bodyPr wrap="square" rtlCol="0">
            <a:spAutoFit/>
          </a:bodyPr>
          <a:lstStyle/>
          <a:p>
            <a:pPr marL="342900" indent="-342900">
              <a:buFont typeface="+mj-lt"/>
              <a:buAutoNum type="arabicPeriod"/>
            </a:pPr>
            <a:r>
              <a:rPr lang="en-GB" sz="2200" b="1" dirty="0" smtClean="0"/>
              <a:t>Recruiting </a:t>
            </a:r>
            <a:r>
              <a:rPr lang="en-GB" sz="2200" b="1" dirty="0"/>
              <a:t>and managing CCGs</a:t>
            </a:r>
            <a:r>
              <a:rPr lang="en-GB" sz="2200" dirty="0"/>
              <a:t> nationally to participate in training workshops and </a:t>
            </a:r>
            <a:r>
              <a:rPr lang="en-GB" sz="2200" b="1" dirty="0"/>
              <a:t>identifying and managing a strategic lead for each CCG area</a:t>
            </a:r>
            <a:r>
              <a:rPr lang="en-GB" sz="2200" dirty="0"/>
              <a:t> to recruit schools/colleges and </a:t>
            </a:r>
            <a:r>
              <a:rPr lang="en-GB" sz="2200" b="1" dirty="0"/>
              <a:t>coordinate delivery of the </a:t>
            </a:r>
            <a:r>
              <a:rPr lang="en-GB" sz="2200" b="1" dirty="0" smtClean="0"/>
              <a:t>training</a:t>
            </a:r>
            <a:br>
              <a:rPr lang="en-GB" sz="2200" b="1" dirty="0" smtClean="0"/>
            </a:br>
            <a:endParaRPr lang="en-GB" sz="2200" b="1" dirty="0" smtClean="0"/>
          </a:p>
          <a:p>
            <a:pPr marL="342900" indent="-342900">
              <a:buFont typeface="+mj-lt"/>
              <a:buAutoNum type="arabicPeriod"/>
            </a:pPr>
            <a:r>
              <a:rPr lang="en-GB" sz="2200" b="1" dirty="0" smtClean="0"/>
              <a:t>Delivery </a:t>
            </a:r>
            <a:r>
              <a:rPr lang="en-GB" sz="2200" b="1" dirty="0"/>
              <a:t>of a workshop-based joint- training model</a:t>
            </a:r>
            <a:r>
              <a:rPr lang="en-GB" sz="2200" dirty="0"/>
              <a:t> to mental health leads in children and young </a:t>
            </a:r>
            <a:r>
              <a:rPr lang="en-GB" sz="2200" dirty="0" smtClean="0"/>
              <a:t>people’s </a:t>
            </a:r>
            <a:r>
              <a:rPr lang="en-GB" sz="2200" dirty="0"/>
              <a:t>mental health services including, NHS CYPMHS and allied CYP mental health and local authority professionals and schools/colleges</a:t>
            </a:r>
          </a:p>
          <a:p>
            <a:endParaRPr lang="en-GB" dirty="0"/>
          </a:p>
        </p:txBody>
      </p:sp>
    </p:spTree>
    <p:extLst>
      <p:ext uri="{BB962C8B-B14F-4D97-AF65-F5344CB8AC3E}">
        <p14:creationId xmlns:p14="http://schemas.microsoft.com/office/powerpoint/2010/main" val="4277926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Strand 1: Key Aspects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3" name="Content Placeholder 2"/>
          <p:cNvSpPr>
            <a:spLocks noGrp="1"/>
          </p:cNvSpPr>
          <p:nvPr>
            <p:ph idx="1"/>
          </p:nvPr>
        </p:nvSpPr>
        <p:spPr>
          <a:xfrm>
            <a:off x="995546" y="1325106"/>
            <a:ext cx="4436263" cy="4911921"/>
          </a:xfrm>
          <a:solidFill>
            <a:schemeClr val="bg2"/>
          </a:solidFill>
          <a:effectLst>
            <a:outerShdw blurRad="50800" dist="38100" dir="2700000" algn="tl" rotWithShape="0">
              <a:prstClr val="black">
                <a:alpha val="40000"/>
              </a:prstClr>
            </a:outerShdw>
          </a:effectLst>
        </p:spPr>
        <p:txBody>
          <a:bodyPr/>
          <a:lstStyle/>
          <a:p>
            <a:pPr>
              <a:buFont typeface="Wingdings" panose="05000000000000000000" pitchFamily="2" charset="2"/>
              <a:buChar char="§"/>
            </a:pPr>
            <a:r>
              <a:rPr lang="en-GB" sz="2400" dirty="0" smtClean="0"/>
              <a:t>To identify and manage a strategic lead for each CCG area responsible for recruiting NHS CYPMHS, and schools and colleges and other relevant professionals to participate in the workshops</a:t>
            </a:r>
            <a:br>
              <a:rPr lang="en-GB" sz="2400" dirty="0" smtClean="0"/>
            </a:br>
            <a:endParaRPr lang="en-GB" sz="2400" dirty="0" smtClean="0"/>
          </a:p>
          <a:p>
            <a:pPr lvl="1">
              <a:buFont typeface="Wingdings" panose="05000000000000000000" pitchFamily="2" charset="2"/>
              <a:buChar char="§"/>
            </a:pPr>
            <a:r>
              <a:rPr lang="en-GB" sz="2000" i="1" dirty="0" smtClean="0"/>
              <a:t>This could be the CCG commissioning lead for CYPMHS or someone from another organisation. E.g. A CYPMHS provider, or someone in a local authority who is in a leadership position</a:t>
            </a:r>
          </a:p>
        </p:txBody>
      </p:sp>
      <p:sp>
        <p:nvSpPr>
          <p:cNvPr id="6" name="Content Placeholder 2"/>
          <p:cNvSpPr txBox="1">
            <a:spLocks/>
          </p:cNvSpPr>
          <p:nvPr/>
        </p:nvSpPr>
        <p:spPr>
          <a:xfrm>
            <a:off x="5777857" y="1325106"/>
            <a:ext cx="5950424" cy="519852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smtClean="0"/>
              <a:t>Evaluation demonstrates that the strategic lead is key to success of the programme – (S)he will:</a:t>
            </a:r>
            <a:r>
              <a:rPr lang="en-GB" dirty="0" smtClean="0"/>
              <a:t/>
            </a:r>
            <a:br>
              <a:rPr lang="en-GB" dirty="0" smtClean="0"/>
            </a:br>
            <a:endParaRPr lang="en-GB" dirty="0" smtClean="0"/>
          </a:p>
          <a:p>
            <a:pPr lvl="1">
              <a:buFont typeface="Wingdings" panose="05000000000000000000" pitchFamily="2" charset="2"/>
              <a:buChar char="§"/>
            </a:pPr>
            <a:r>
              <a:rPr lang="en-GB" sz="2000" i="1" dirty="0" smtClean="0"/>
              <a:t>Coordinate and act as the overall point of contact with the training provider, schools and Mental Health Services</a:t>
            </a:r>
            <a:br>
              <a:rPr lang="en-GB" sz="2000" i="1" dirty="0" smtClean="0"/>
            </a:br>
            <a:endParaRPr lang="en-GB" sz="2000" i="1" dirty="0" smtClean="0"/>
          </a:p>
          <a:p>
            <a:pPr lvl="1">
              <a:buFont typeface="Wingdings" panose="05000000000000000000" pitchFamily="2" charset="2"/>
              <a:buChar char="§"/>
            </a:pPr>
            <a:r>
              <a:rPr lang="en-GB" sz="2000" i="1" dirty="0" smtClean="0"/>
              <a:t>Recruit participants and ensure they know what level of commitment is required</a:t>
            </a:r>
            <a:br>
              <a:rPr lang="en-GB" sz="2000" i="1" dirty="0" smtClean="0"/>
            </a:br>
            <a:endParaRPr lang="en-GB" sz="2000" i="1" dirty="0" smtClean="0"/>
          </a:p>
          <a:p>
            <a:pPr lvl="1">
              <a:buFont typeface="Wingdings" panose="05000000000000000000" pitchFamily="2" charset="2"/>
              <a:buChar char="§"/>
            </a:pPr>
            <a:r>
              <a:rPr lang="en-GB" sz="2000" i="1" dirty="0" smtClean="0"/>
              <a:t>Undertake pre-workshop review activity with senior stakeholders in each CCG and local authority in advance of delivering the workshops to map existing mental health support for children and young people in their area, so workshops can be tailored towards local need</a:t>
            </a:r>
          </a:p>
        </p:txBody>
      </p:sp>
    </p:spTree>
    <p:extLst>
      <p:ext uri="{BB962C8B-B14F-4D97-AF65-F5344CB8AC3E}">
        <p14:creationId xmlns:p14="http://schemas.microsoft.com/office/powerpoint/2010/main" val="1388686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Strand 2: Key Aspects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3" name="Content Placeholder 2"/>
          <p:cNvSpPr>
            <a:spLocks noGrp="1"/>
          </p:cNvSpPr>
          <p:nvPr>
            <p:ph idx="1"/>
          </p:nvPr>
        </p:nvSpPr>
        <p:spPr>
          <a:xfrm>
            <a:off x="600501" y="1345021"/>
            <a:ext cx="11127780" cy="961451"/>
          </a:xfrm>
          <a:solidFill>
            <a:schemeClr val="bg2"/>
          </a:solidFill>
          <a:effectLst>
            <a:outerShdw blurRad="50800" dist="38100" dir="2700000" algn="tl" rotWithShape="0">
              <a:prstClr val="black">
                <a:alpha val="40000"/>
              </a:prstClr>
            </a:outerShdw>
          </a:effectLst>
        </p:spPr>
        <p:txBody>
          <a:bodyPr>
            <a:normAutofit lnSpcReduction="10000"/>
          </a:bodyPr>
          <a:lstStyle/>
          <a:p>
            <a:pPr>
              <a:buFont typeface="Wingdings" panose="05000000000000000000" pitchFamily="2" charset="2"/>
              <a:buChar char="§"/>
            </a:pPr>
            <a:r>
              <a:rPr lang="en-GB" sz="2200" dirty="0"/>
              <a:t>To deliver 2 consecutive workshops over 2 full days, with sufficient time (approx. 6 </a:t>
            </a:r>
            <a:r>
              <a:rPr lang="en-GB" sz="2200" dirty="0" smtClean="0"/>
              <a:t>weeks</a:t>
            </a:r>
            <a:r>
              <a:rPr lang="en-GB" sz="2200" dirty="0"/>
              <a:t>) between the workshops to allow for the development and completion of agreed actions tailored to meet the needs of each </a:t>
            </a:r>
            <a:r>
              <a:rPr lang="en-GB" sz="2200" dirty="0" smtClean="0"/>
              <a:t>CCG</a:t>
            </a:r>
            <a:endParaRPr lang="en-GB" sz="2200" i="1" dirty="0" smtClean="0"/>
          </a:p>
        </p:txBody>
      </p:sp>
      <p:sp>
        <p:nvSpPr>
          <p:cNvPr id="6" name="Content Placeholder 2"/>
          <p:cNvSpPr txBox="1">
            <a:spLocks/>
          </p:cNvSpPr>
          <p:nvPr/>
        </p:nvSpPr>
        <p:spPr>
          <a:xfrm>
            <a:off x="600501" y="2485501"/>
            <a:ext cx="11127780" cy="341779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a:t>The content of the workshops based on the model developed during the pilot phase of the programme  with each workshop made up of 20 schools and their MH service counterparts centred around the following themes</a:t>
            </a:r>
            <a:r>
              <a:rPr lang="en-GB" sz="2000" dirty="0" smtClean="0"/>
              <a:t>:</a:t>
            </a:r>
            <a:br>
              <a:rPr lang="en-GB" sz="2000" dirty="0" smtClean="0"/>
            </a:br>
            <a:endParaRPr lang="en-GB" sz="2000" dirty="0" smtClean="0"/>
          </a:p>
          <a:p>
            <a:pPr lvl="1">
              <a:buFont typeface="Wingdings" panose="05000000000000000000" pitchFamily="2" charset="2"/>
              <a:buChar char="§"/>
            </a:pPr>
            <a:r>
              <a:rPr lang="en-GB" sz="1800" dirty="0"/>
              <a:t>Developing a shared view of the </a:t>
            </a:r>
            <a:r>
              <a:rPr lang="en-GB" sz="1800" b="1" dirty="0"/>
              <a:t>roles, remit and responsibilities</a:t>
            </a:r>
            <a:r>
              <a:rPr lang="en-GB" sz="1800" dirty="0"/>
              <a:t> of everyone involved in supporting the mental health of children and young </a:t>
            </a:r>
            <a:r>
              <a:rPr lang="en-GB" sz="1800" dirty="0" smtClean="0"/>
              <a:t>people</a:t>
            </a:r>
            <a:br>
              <a:rPr lang="en-GB" sz="1800" dirty="0" smtClean="0"/>
            </a:br>
            <a:endParaRPr lang="en-GB" sz="1800" dirty="0" smtClean="0"/>
          </a:p>
          <a:p>
            <a:pPr lvl="1">
              <a:buFont typeface="Wingdings" panose="05000000000000000000" pitchFamily="2" charset="2"/>
              <a:buChar char="§"/>
            </a:pPr>
            <a:r>
              <a:rPr lang="en-GB" sz="1800" dirty="0"/>
              <a:t>Developing knowledge of existing structures, processes, policies and resources and how they support/hinder collaborative working and could operate more </a:t>
            </a:r>
            <a:r>
              <a:rPr lang="en-GB" sz="1800" dirty="0" smtClean="0"/>
              <a:t>effectively</a:t>
            </a:r>
            <a:br>
              <a:rPr lang="en-GB" sz="1800" dirty="0" smtClean="0"/>
            </a:br>
            <a:endParaRPr lang="en-GB" sz="1800" dirty="0" smtClean="0"/>
          </a:p>
          <a:p>
            <a:pPr lvl="1">
              <a:buFont typeface="Wingdings" panose="05000000000000000000" pitchFamily="2" charset="2"/>
              <a:buChar char="§"/>
            </a:pPr>
            <a:r>
              <a:rPr lang="en-GB" sz="1800" dirty="0"/>
              <a:t>‘Forward look’/action planning to develop more effective joint working between education and mental health professionals and timely access to appropriate support for children and young people</a:t>
            </a:r>
          </a:p>
          <a:p>
            <a:pPr>
              <a:buFont typeface="Wingdings" panose="05000000000000000000" pitchFamily="2" charset="2"/>
              <a:buChar char="§"/>
            </a:pPr>
            <a:endParaRPr lang="en-GB" sz="2000" i="1" dirty="0" smtClean="0"/>
          </a:p>
        </p:txBody>
      </p:sp>
    </p:spTree>
    <p:extLst>
      <p:ext uri="{BB962C8B-B14F-4D97-AF65-F5344CB8AC3E}">
        <p14:creationId xmlns:p14="http://schemas.microsoft.com/office/powerpoint/2010/main" val="334151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98" y="1431740"/>
            <a:ext cx="10668279" cy="2432304"/>
          </a:xfr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anchor="ctr">
            <a:normAutofit/>
          </a:bodyPr>
          <a:lstStyle/>
          <a:p>
            <a:r>
              <a:rPr lang="en-GB" b="1" dirty="0" smtClean="0">
                <a:solidFill>
                  <a:schemeClr val="bg1">
                    <a:lumMod val="95000"/>
                  </a:schemeClr>
                </a:solidFill>
              </a:rPr>
              <a:t>Commercial Context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Tree>
    <p:extLst>
      <p:ext uri="{BB962C8B-B14F-4D97-AF65-F5344CB8AC3E}">
        <p14:creationId xmlns:p14="http://schemas.microsoft.com/office/powerpoint/2010/main" val="1795438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Procurement Context </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Content Placeholder 2"/>
          <p:cNvSpPr>
            <a:spLocks noGrp="1"/>
          </p:cNvSpPr>
          <p:nvPr>
            <p:ph idx="1"/>
          </p:nvPr>
        </p:nvSpPr>
        <p:spPr>
          <a:xfrm>
            <a:off x="454815" y="1457135"/>
            <a:ext cx="11423592" cy="4351338"/>
          </a:xfrm>
        </p:spPr>
        <p:txBody>
          <a:bodyPr>
            <a:normAutofit lnSpcReduction="10000"/>
          </a:bodyPr>
          <a:lstStyle/>
          <a:p>
            <a:r>
              <a:rPr lang="en-GB" sz="3200" dirty="0" smtClean="0"/>
              <a:t>At this point the Department has not committed to running a full procurement</a:t>
            </a:r>
            <a:br>
              <a:rPr lang="en-GB" sz="3200" dirty="0" smtClean="0"/>
            </a:br>
            <a:endParaRPr lang="en-GB" sz="3200" dirty="0" smtClean="0"/>
          </a:p>
          <a:p>
            <a:r>
              <a:rPr lang="en-GB" sz="3200" dirty="0" smtClean="0"/>
              <a:t>We are using this event to engage with suppliers and request feedback on our proposals</a:t>
            </a:r>
            <a:br>
              <a:rPr lang="en-GB" sz="3200" dirty="0" smtClean="0"/>
            </a:br>
            <a:endParaRPr lang="en-GB" sz="3200" dirty="0" smtClean="0"/>
          </a:p>
          <a:p>
            <a:r>
              <a:rPr lang="en-GB" sz="3200" dirty="0" smtClean="0"/>
              <a:t>Timelines and processes are therefore indicative</a:t>
            </a:r>
            <a:br>
              <a:rPr lang="en-GB" sz="3200" dirty="0" smtClean="0"/>
            </a:br>
            <a:endParaRPr lang="en-GB" sz="3200" dirty="0" smtClean="0"/>
          </a:p>
          <a:p>
            <a:r>
              <a:rPr lang="en-GB" sz="3200" dirty="0" smtClean="0"/>
              <a:t>The following advice includes general procurement principles</a:t>
            </a:r>
          </a:p>
          <a:p>
            <a:endParaRPr lang="en-GB" dirty="0"/>
          </a:p>
        </p:txBody>
      </p:sp>
    </p:spTree>
    <p:extLst>
      <p:ext uri="{BB962C8B-B14F-4D97-AF65-F5344CB8AC3E}">
        <p14:creationId xmlns:p14="http://schemas.microsoft.com/office/powerpoint/2010/main" val="210440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Procurement- Draft Timeline*</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Content Placeholder 2"/>
          <p:cNvSpPr>
            <a:spLocks noGrp="1"/>
          </p:cNvSpPr>
          <p:nvPr>
            <p:ph idx="1"/>
          </p:nvPr>
        </p:nvSpPr>
        <p:spPr>
          <a:xfrm>
            <a:off x="454815" y="1200462"/>
            <a:ext cx="11423592" cy="5809938"/>
          </a:xfrm>
        </p:spPr>
        <p:txBody>
          <a:bodyPr>
            <a:normAutofit lnSpcReduction="10000"/>
          </a:bodyPr>
          <a:lstStyle/>
          <a:p>
            <a:pPr marL="0" indent="0">
              <a:buNone/>
            </a:pPr>
            <a:r>
              <a:rPr lang="en-GB" dirty="0"/>
              <a:t>The final procurement route has not yet been established but we will look to go to the market in November/December </a:t>
            </a:r>
            <a:r>
              <a:rPr lang="en-GB" dirty="0" smtClean="0"/>
              <a:t>2018</a:t>
            </a:r>
            <a:endParaRPr lang="en-GB" dirty="0"/>
          </a:p>
          <a:p>
            <a:pPr marL="0" indent="0">
              <a:buNone/>
            </a:pPr>
            <a:endParaRPr lang="en-GB" dirty="0">
              <a:cs typeface="Arial" panose="020B0604020202020204" pitchFamily="34" charset="0"/>
            </a:endParaRP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a:t>	</a:t>
            </a:r>
            <a:r>
              <a:rPr lang="en-GB" dirty="0" smtClean="0"/>
              <a:t>	</a:t>
            </a:r>
            <a:endParaRPr lang="en-GB" sz="2000" dirty="0"/>
          </a:p>
        </p:txBody>
      </p:sp>
      <p:grpSp>
        <p:nvGrpSpPr>
          <p:cNvPr id="3" name="Group 2"/>
          <p:cNvGrpSpPr/>
          <p:nvPr/>
        </p:nvGrpSpPr>
        <p:grpSpPr>
          <a:xfrm>
            <a:off x="454815" y="2112835"/>
            <a:ext cx="11447656" cy="3411778"/>
            <a:chOff x="454815" y="2321382"/>
            <a:chExt cx="11447656" cy="3411778"/>
          </a:xfrm>
        </p:grpSpPr>
        <p:sp>
          <p:nvSpPr>
            <p:cNvPr id="5" name="TextBox 4"/>
            <p:cNvSpPr txBox="1"/>
            <p:nvPr/>
          </p:nvSpPr>
          <p:spPr>
            <a:xfrm>
              <a:off x="454815" y="2500822"/>
              <a:ext cx="3846083"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November/ December 2018</a:t>
              </a:r>
            </a:p>
          </p:txBody>
        </p:sp>
        <p:sp>
          <p:nvSpPr>
            <p:cNvPr id="7" name="TextBox 6"/>
            <p:cNvSpPr txBox="1"/>
            <p:nvPr/>
          </p:nvSpPr>
          <p:spPr>
            <a:xfrm>
              <a:off x="5197641" y="2321382"/>
              <a:ext cx="6680766" cy="769441"/>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en-GB" sz="2200" dirty="0" smtClean="0"/>
                <a:t>Contract notice published in Contracts Finder and OJEU and tender documents released on Bravo system</a:t>
              </a:r>
              <a:endParaRPr lang="en-GB" sz="2200" u="sng" dirty="0" smtClean="0"/>
            </a:p>
          </p:txBody>
        </p:sp>
        <p:sp>
          <p:nvSpPr>
            <p:cNvPr id="8" name="TextBox 7"/>
            <p:cNvSpPr txBox="1"/>
            <p:nvPr/>
          </p:nvSpPr>
          <p:spPr>
            <a:xfrm>
              <a:off x="454815" y="3509334"/>
              <a:ext cx="3846083"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Early 2019</a:t>
              </a:r>
            </a:p>
          </p:txBody>
        </p:sp>
        <p:sp>
          <p:nvSpPr>
            <p:cNvPr id="9" name="TextBox 8"/>
            <p:cNvSpPr txBox="1"/>
            <p:nvPr/>
          </p:nvSpPr>
          <p:spPr>
            <a:xfrm>
              <a:off x="5221705" y="3509334"/>
              <a:ext cx="6680766" cy="430887"/>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en-GB" sz="2200" dirty="0" smtClean="0"/>
                <a:t>Responses assessed against a set of published criteria</a:t>
              </a:r>
              <a:endParaRPr lang="en-GB" sz="2200" u="sng" dirty="0" smtClean="0"/>
            </a:p>
          </p:txBody>
        </p:sp>
        <p:sp>
          <p:nvSpPr>
            <p:cNvPr id="10" name="TextBox 9"/>
            <p:cNvSpPr txBox="1"/>
            <p:nvPr/>
          </p:nvSpPr>
          <p:spPr>
            <a:xfrm>
              <a:off x="454815" y="4343523"/>
              <a:ext cx="3846083"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February/ March 2019</a:t>
              </a:r>
            </a:p>
          </p:txBody>
        </p:sp>
        <p:sp>
          <p:nvSpPr>
            <p:cNvPr id="11" name="TextBox 10"/>
            <p:cNvSpPr txBox="1"/>
            <p:nvPr/>
          </p:nvSpPr>
          <p:spPr>
            <a:xfrm>
              <a:off x="5221705" y="4343523"/>
              <a:ext cx="6680766" cy="430887"/>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en-GB" sz="2200" dirty="0" smtClean="0"/>
                <a:t>Successful organisation(s) informed </a:t>
              </a:r>
              <a:endParaRPr lang="en-GB" sz="2200" u="sng" dirty="0" smtClean="0"/>
            </a:p>
          </p:txBody>
        </p:sp>
        <p:sp>
          <p:nvSpPr>
            <p:cNvPr id="12" name="TextBox 11"/>
            <p:cNvSpPr txBox="1"/>
            <p:nvPr/>
          </p:nvSpPr>
          <p:spPr>
            <a:xfrm>
              <a:off x="454815" y="5271495"/>
              <a:ext cx="3846083" cy="461665"/>
            </a:xfrm>
            <a:prstGeom prst="rect">
              <a:avLst/>
            </a:prstGeom>
            <a:solidFill>
              <a:schemeClr val="bg2"/>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t>April 2019</a:t>
              </a:r>
            </a:p>
          </p:txBody>
        </p:sp>
        <p:sp>
          <p:nvSpPr>
            <p:cNvPr id="13" name="TextBox 12"/>
            <p:cNvSpPr txBox="1"/>
            <p:nvPr/>
          </p:nvSpPr>
          <p:spPr>
            <a:xfrm>
              <a:off x="5197641" y="5261332"/>
              <a:ext cx="6680766" cy="430887"/>
            </a:xfrm>
            <a:prstGeom prst="rect">
              <a:avLst/>
            </a:prstGeom>
            <a:solidFill>
              <a:schemeClr val="bg1"/>
            </a:solidFill>
            <a:ln w="50800">
              <a:solidFill>
                <a:schemeClr val="bg2">
                  <a:lumMod val="9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en-GB" sz="2200" dirty="0" smtClean="0"/>
                <a:t>Contract in place</a:t>
              </a:r>
              <a:endParaRPr lang="en-GB" sz="2200" u="sng" dirty="0" smtClean="0"/>
            </a:p>
          </p:txBody>
        </p:sp>
      </p:grpSp>
      <p:sp>
        <p:nvSpPr>
          <p:cNvPr id="14" name="TextBox 13"/>
          <p:cNvSpPr txBox="1"/>
          <p:nvPr/>
        </p:nvSpPr>
        <p:spPr>
          <a:xfrm>
            <a:off x="2165684" y="6211669"/>
            <a:ext cx="9520218" cy="646331"/>
          </a:xfrm>
          <a:prstGeom prst="rect">
            <a:avLst/>
          </a:prstGeom>
          <a:noFill/>
        </p:spPr>
        <p:txBody>
          <a:bodyPr wrap="square" rtlCol="0">
            <a:spAutoFit/>
          </a:bodyPr>
          <a:lstStyle/>
          <a:p>
            <a:r>
              <a:rPr lang="en-GB" dirty="0"/>
              <a:t>*</a:t>
            </a:r>
            <a:r>
              <a:rPr lang="en-GB" i="1" dirty="0"/>
              <a:t>All timelines are indicative and activity is subject to funding </a:t>
            </a:r>
            <a:r>
              <a:rPr lang="en-GB" i="1" dirty="0" smtClean="0"/>
              <a:t>being </a:t>
            </a:r>
            <a:r>
              <a:rPr lang="en-GB" i="1" dirty="0"/>
              <a:t>available, proposals meeting the required standards </a:t>
            </a:r>
            <a:r>
              <a:rPr lang="en-GB" i="1" dirty="0" smtClean="0"/>
              <a:t>and Ministerial </a:t>
            </a:r>
            <a:r>
              <a:rPr lang="en-GB" i="1" dirty="0"/>
              <a:t>approval </a:t>
            </a:r>
            <a:endParaRPr lang="en-GB" dirty="0"/>
          </a:p>
        </p:txBody>
      </p:sp>
    </p:spTree>
    <p:extLst>
      <p:ext uri="{BB962C8B-B14F-4D97-AF65-F5344CB8AC3E}">
        <p14:creationId xmlns:p14="http://schemas.microsoft.com/office/powerpoint/2010/main" val="157412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Contractual Approach</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5" name="Content Placeholder 4"/>
          <p:cNvSpPr>
            <a:spLocks noGrp="1"/>
          </p:cNvSpPr>
          <p:nvPr>
            <p:ph idx="1"/>
          </p:nvPr>
        </p:nvSpPr>
        <p:spPr>
          <a:xfrm>
            <a:off x="789711" y="1209825"/>
            <a:ext cx="10515600" cy="5155905"/>
          </a:xfrm>
        </p:spPr>
        <p:txBody>
          <a:bodyPr/>
          <a:lstStyle/>
          <a:p>
            <a:r>
              <a:rPr lang="en-GB" dirty="0">
                <a:solidFill>
                  <a:schemeClr val="dk1"/>
                </a:solidFill>
                <a:latin typeface="Arial"/>
                <a:ea typeface="Arial"/>
                <a:cs typeface="Arial"/>
                <a:sym typeface="Arial"/>
              </a:rPr>
              <a:t>The final contract will be based on government standards, the key commercial principles will be reflected in the contract </a:t>
            </a:r>
            <a:endParaRPr lang="en-GB" dirty="0" smtClean="0">
              <a:solidFill>
                <a:schemeClr val="dk1"/>
              </a:solidFill>
              <a:latin typeface="Arial"/>
              <a:ea typeface="Arial"/>
              <a:cs typeface="Arial"/>
              <a:sym typeface="Arial"/>
            </a:endParaRPr>
          </a:p>
          <a:p>
            <a:pPr marL="0" indent="0">
              <a:buNone/>
            </a:pPr>
            <a:endParaRPr lang="en-GB" dirty="0">
              <a:solidFill>
                <a:schemeClr val="dk1"/>
              </a:solidFill>
              <a:latin typeface="Arial"/>
              <a:ea typeface="Arial"/>
              <a:cs typeface="Arial"/>
              <a:sym typeface="Arial"/>
            </a:endParaRPr>
          </a:p>
          <a:p>
            <a:r>
              <a:rPr lang="en-GB" dirty="0">
                <a:solidFill>
                  <a:schemeClr val="dk1"/>
                </a:solidFill>
                <a:latin typeface="Arial"/>
                <a:ea typeface="Arial"/>
                <a:cs typeface="Arial"/>
                <a:sym typeface="Arial"/>
              </a:rPr>
              <a:t>The contract will be based on </a:t>
            </a:r>
            <a:r>
              <a:rPr lang="en-GB" dirty="0" err="1">
                <a:solidFill>
                  <a:schemeClr val="dk1"/>
                </a:solidFill>
                <a:latin typeface="Arial"/>
                <a:ea typeface="Arial"/>
                <a:cs typeface="Arial"/>
                <a:sym typeface="Arial"/>
              </a:rPr>
              <a:t>DfE’s</a:t>
            </a:r>
            <a:r>
              <a:rPr lang="en-GB" dirty="0">
                <a:solidFill>
                  <a:schemeClr val="dk1"/>
                </a:solidFill>
                <a:latin typeface="Arial"/>
                <a:ea typeface="Arial"/>
                <a:cs typeface="Arial"/>
                <a:sym typeface="Arial"/>
              </a:rPr>
              <a:t> specification and the commitments that suppliers make in their tender </a:t>
            </a:r>
            <a:r>
              <a:rPr lang="en-GB" dirty="0" smtClean="0">
                <a:solidFill>
                  <a:schemeClr val="dk1"/>
                </a:solidFill>
                <a:latin typeface="Arial"/>
                <a:ea typeface="Arial"/>
                <a:cs typeface="Arial"/>
                <a:sym typeface="Arial"/>
              </a:rPr>
              <a:t>submissions</a:t>
            </a:r>
          </a:p>
          <a:p>
            <a:pPr marL="0" indent="0">
              <a:buNone/>
            </a:pPr>
            <a:endParaRPr lang="en-GB" dirty="0">
              <a:solidFill>
                <a:schemeClr val="dk1"/>
              </a:solidFill>
              <a:latin typeface="Arial"/>
              <a:ea typeface="Arial"/>
              <a:cs typeface="Arial"/>
              <a:sym typeface="Arial"/>
            </a:endParaRPr>
          </a:p>
          <a:p>
            <a:r>
              <a:rPr lang="en-GB" dirty="0">
                <a:solidFill>
                  <a:schemeClr val="dk1"/>
                </a:solidFill>
                <a:latin typeface="Arial"/>
                <a:ea typeface="Arial"/>
                <a:cs typeface="Arial"/>
                <a:sym typeface="Arial"/>
              </a:rPr>
              <a:t>This programme support</a:t>
            </a:r>
            <a:r>
              <a:rPr lang="en-GB" dirty="0">
                <a:solidFill>
                  <a:srgbClr val="000000"/>
                </a:solidFill>
                <a:latin typeface="Arial"/>
                <a:ea typeface="Arial"/>
                <a:cs typeface="Arial"/>
                <a:sym typeface="Arial"/>
              </a:rPr>
              <a:t>s</a:t>
            </a:r>
            <a:r>
              <a:rPr lang="en-GB" dirty="0">
                <a:solidFill>
                  <a:schemeClr val="dk1"/>
                </a:solidFill>
                <a:latin typeface="Arial"/>
                <a:ea typeface="Arial"/>
                <a:cs typeface="Arial"/>
                <a:sym typeface="Arial"/>
              </a:rPr>
              <a:t> the government target for a third of central government buying to be with SMEs by </a:t>
            </a:r>
            <a:r>
              <a:rPr lang="en-GB" dirty="0" smtClean="0">
                <a:solidFill>
                  <a:schemeClr val="dk1"/>
                </a:solidFill>
                <a:latin typeface="Arial"/>
                <a:ea typeface="Arial"/>
                <a:cs typeface="Arial"/>
                <a:sym typeface="Arial"/>
              </a:rPr>
              <a:t>2020</a:t>
            </a:r>
          </a:p>
          <a:p>
            <a:pPr marL="0" indent="0">
              <a:buNone/>
            </a:pPr>
            <a:endParaRPr lang="en-GB" dirty="0">
              <a:solidFill>
                <a:schemeClr val="dk1"/>
              </a:solidFill>
              <a:latin typeface="Arial"/>
              <a:ea typeface="Arial"/>
              <a:cs typeface="Arial"/>
              <a:sym typeface="Arial"/>
            </a:endParaRPr>
          </a:p>
          <a:p>
            <a:r>
              <a:rPr lang="en-GB" dirty="0">
                <a:solidFill>
                  <a:schemeClr val="dk1"/>
                </a:solidFill>
                <a:latin typeface="Arial"/>
                <a:cs typeface="Arial"/>
                <a:sym typeface="Arial"/>
              </a:rPr>
              <a:t>Notification of call to bidders will be published in Contracts Finder in gov.uk</a:t>
            </a:r>
            <a:endParaRPr lang="en-GB" dirty="0"/>
          </a:p>
          <a:p>
            <a:endParaRPr lang="en-GB" dirty="0"/>
          </a:p>
        </p:txBody>
      </p:sp>
    </p:spTree>
    <p:extLst>
      <p:ext uri="{BB962C8B-B14F-4D97-AF65-F5344CB8AC3E}">
        <p14:creationId xmlns:p14="http://schemas.microsoft.com/office/powerpoint/2010/main" val="985650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98" y="1431740"/>
            <a:ext cx="10668279" cy="2432304"/>
          </a:xfr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anchor="ctr">
            <a:normAutofit/>
          </a:bodyPr>
          <a:lstStyle/>
          <a:p>
            <a:r>
              <a:rPr lang="en-GB" b="1" dirty="0" err="1" smtClean="0">
                <a:solidFill>
                  <a:schemeClr val="bg1">
                    <a:lumMod val="95000"/>
                  </a:schemeClr>
                </a:solidFill>
              </a:rPr>
              <a:t>Ecorys</a:t>
            </a:r>
            <a:r>
              <a:rPr lang="en-GB" b="1" dirty="0" smtClean="0">
                <a:solidFill>
                  <a:schemeClr val="bg1">
                    <a:lumMod val="95000"/>
                  </a:schemeClr>
                </a:solidFill>
              </a:rPr>
              <a:t>: The Pilot programme and evaluation findings</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pic>
        <p:nvPicPr>
          <p:cNvPr id="5" name="Picture 4"/>
          <p:cNvPicPr>
            <a:picLocks noChangeAspect="1"/>
          </p:cNvPicPr>
          <p:nvPr/>
        </p:nvPicPr>
        <p:blipFill rotWithShape="1">
          <a:blip r:embed="rId3"/>
          <a:srcRect l="28024" t="18826" r="42047" b="48666"/>
          <a:stretch/>
        </p:blipFill>
        <p:spPr>
          <a:xfrm>
            <a:off x="807998" y="4190133"/>
            <a:ext cx="2736670" cy="1662028"/>
          </a:xfrm>
          <a:prstGeom prst="rect">
            <a:avLst/>
          </a:prstGeom>
        </p:spPr>
      </p:pic>
      <p:pic>
        <p:nvPicPr>
          <p:cNvPr id="7" name="Picture 6"/>
          <p:cNvPicPr>
            <a:picLocks noChangeAspect="1"/>
          </p:cNvPicPr>
          <p:nvPr/>
        </p:nvPicPr>
        <p:blipFill rotWithShape="1">
          <a:blip r:embed="rId3"/>
          <a:srcRect l="27953" t="53620" r="42476" b="17682"/>
          <a:stretch/>
        </p:blipFill>
        <p:spPr>
          <a:xfrm>
            <a:off x="4763412" y="4190133"/>
            <a:ext cx="2757449" cy="1662029"/>
          </a:xfrm>
          <a:prstGeom prst="rect">
            <a:avLst/>
          </a:prstGeom>
        </p:spPr>
      </p:pic>
      <p:pic>
        <p:nvPicPr>
          <p:cNvPr id="8" name="Picture 7"/>
          <p:cNvPicPr>
            <a:picLocks noChangeAspect="1"/>
          </p:cNvPicPr>
          <p:nvPr/>
        </p:nvPicPr>
        <p:blipFill rotWithShape="1">
          <a:blip r:embed="rId3"/>
          <a:srcRect l="59453" t="53873" r="13975" b="17682"/>
          <a:stretch/>
        </p:blipFill>
        <p:spPr>
          <a:xfrm>
            <a:off x="8739605" y="4190133"/>
            <a:ext cx="2760154" cy="1662028"/>
          </a:xfrm>
          <a:prstGeom prst="rect">
            <a:avLst/>
          </a:prstGeom>
        </p:spPr>
      </p:pic>
    </p:spTree>
    <p:extLst>
      <p:ext uri="{BB962C8B-B14F-4D97-AF65-F5344CB8AC3E}">
        <p14:creationId xmlns:p14="http://schemas.microsoft.com/office/powerpoint/2010/main" val="6683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Group Discussions and Feedback</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5" name="Content Placeholder 4"/>
          <p:cNvSpPr>
            <a:spLocks noGrp="1"/>
          </p:cNvSpPr>
          <p:nvPr>
            <p:ph idx="1"/>
          </p:nvPr>
        </p:nvSpPr>
        <p:spPr>
          <a:xfrm>
            <a:off x="454815" y="1280195"/>
            <a:ext cx="11423592" cy="885490"/>
          </a:xfrm>
        </p:spPr>
        <p:txBody>
          <a:bodyPr>
            <a:normAutofit/>
          </a:bodyPr>
          <a:lstStyle/>
          <a:p>
            <a:pPr marL="0" indent="0">
              <a:buNone/>
            </a:pPr>
            <a:r>
              <a:rPr lang="en-GB" dirty="0" smtClean="0">
                <a:solidFill>
                  <a:srgbClr val="000000"/>
                </a:solidFill>
                <a:ea typeface="Times New Roman" panose="02020603050405020304" pitchFamily="18" charset="0"/>
                <a:cs typeface="Times New Roman" panose="02020603050405020304" pitchFamily="18" charset="0"/>
              </a:rPr>
              <a:t>We </a:t>
            </a:r>
            <a:r>
              <a:rPr lang="en-GB" dirty="0">
                <a:solidFill>
                  <a:srgbClr val="000000"/>
                </a:solidFill>
                <a:ea typeface="Times New Roman" panose="02020603050405020304" pitchFamily="18" charset="0"/>
                <a:cs typeface="Times New Roman" panose="02020603050405020304" pitchFamily="18" charset="0"/>
              </a:rPr>
              <a:t>want to test with you a </a:t>
            </a:r>
            <a:r>
              <a:rPr lang="en-GB" b="1" dirty="0">
                <a:solidFill>
                  <a:srgbClr val="000000"/>
                </a:solidFill>
                <a:ea typeface="Times New Roman" panose="02020603050405020304" pitchFamily="18" charset="0"/>
                <a:cs typeface="Times New Roman" panose="02020603050405020304" pitchFamily="18" charset="0"/>
              </a:rPr>
              <a:t>potential delivery model</a:t>
            </a:r>
            <a:r>
              <a:rPr lang="en-GB" dirty="0">
                <a:solidFill>
                  <a:srgbClr val="000000"/>
                </a:solidFill>
                <a:ea typeface="Times New Roman" panose="02020603050405020304" pitchFamily="18" charset="0"/>
                <a:cs typeface="Times New Roman" panose="02020603050405020304" pitchFamily="18" charset="0"/>
              </a:rPr>
              <a:t> and get your </a:t>
            </a:r>
            <a:r>
              <a:rPr lang="en-GB" b="1" dirty="0">
                <a:solidFill>
                  <a:srgbClr val="000000"/>
                </a:solidFill>
                <a:ea typeface="Times New Roman" panose="02020603050405020304" pitchFamily="18" charset="0"/>
                <a:cs typeface="Times New Roman" panose="02020603050405020304" pitchFamily="18" charset="0"/>
              </a:rPr>
              <a:t>feedback </a:t>
            </a:r>
            <a:r>
              <a:rPr lang="en-GB" dirty="0">
                <a:solidFill>
                  <a:srgbClr val="000000"/>
                </a:solidFill>
                <a:ea typeface="Times New Roman" panose="02020603050405020304" pitchFamily="18" charset="0"/>
                <a:cs typeface="Times New Roman" panose="02020603050405020304" pitchFamily="18" charset="0"/>
              </a:rPr>
              <a:t>on the </a:t>
            </a:r>
            <a:r>
              <a:rPr lang="en-GB" b="1" dirty="0">
                <a:solidFill>
                  <a:srgbClr val="000000"/>
                </a:solidFill>
                <a:ea typeface="Times New Roman" panose="02020603050405020304" pitchFamily="18" charset="0"/>
                <a:cs typeface="Times New Roman" panose="02020603050405020304" pitchFamily="18" charset="0"/>
              </a:rPr>
              <a:t>viability </a:t>
            </a:r>
            <a:r>
              <a:rPr lang="en-GB" dirty="0">
                <a:solidFill>
                  <a:srgbClr val="000000"/>
                </a:solidFill>
                <a:ea typeface="Times New Roman" panose="02020603050405020304" pitchFamily="18" charset="0"/>
                <a:cs typeface="Times New Roman" panose="02020603050405020304" pitchFamily="18" charset="0"/>
              </a:rPr>
              <a:t>of this approach to inform future procurement strategy</a:t>
            </a:r>
            <a:endParaRPr lang="en-GB" dirty="0">
              <a:ea typeface="Calibri" panose="020F0502020204030204" pitchFamily="34" charset="0"/>
              <a:cs typeface="Times New Roman" panose="02020603050405020304" pitchFamily="18" charset="0"/>
            </a:endParaRPr>
          </a:p>
          <a:p>
            <a:endParaRPr lang="en-GB" dirty="0"/>
          </a:p>
        </p:txBody>
      </p:sp>
      <p:grpSp>
        <p:nvGrpSpPr>
          <p:cNvPr id="9" name="Group 8"/>
          <p:cNvGrpSpPr/>
          <p:nvPr/>
        </p:nvGrpSpPr>
        <p:grpSpPr>
          <a:xfrm>
            <a:off x="1487056" y="2605493"/>
            <a:ext cx="9678249" cy="3875518"/>
            <a:chOff x="1487056" y="2605493"/>
            <a:chExt cx="9397393" cy="3629747"/>
          </a:xfrm>
        </p:grpSpPr>
        <p:sp>
          <p:nvSpPr>
            <p:cNvPr id="3" name="TextBox 2"/>
            <p:cNvSpPr txBox="1"/>
            <p:nvPr/>
          </p:nvSpPr>
          <p:spPr>
            <a:xfrm>
              <a:off x="1487056" y="2605493"/>
              <a:ext cx="9384632" cy="523220"/>
            </a:xfrm>
            <a:prstGeom prst="rect">
              <a:avLst/>
            </a:prstGeom>
            <a:solidFill>
              <a:schemeClr val="bg2"/>
            </a:solidFill>
          </p:spPr>
          <p:txBody>
            <a:bodyPr wrap="square" rtlCol="0">
              <a:spAutoFit/>
            </a:bodyPr>
            <a:lstStyle/>
            <a:p>
              <a:r>
                <a:rPr lang="en-GB" sz="2800" b="1" dirty="0" smtClean="0"/>
                <a:t>1. Whether </a:t>
              </a:r>
              <a:r>
                <a:rPr lang="en-GB" sz="2800" b="1" dirty="0"/>
                <a:t>or not the proposed delivery model could work?</a:t>
              </a:r>
              <a:endParaRPr lang="en-GB" sz="2800" dirty="0"/>
            </a:p>
          </p:txBody>
        </p:sp>
        <p:sp>
          <p:nvSpPr>
            <p:cNvPr id="7" name="TextBox 6"/>
            <p:cNvSpPr txBox="1"/>
            <p:nvPr/>
          </p:nvSpPr>
          <p:spPr>
            <a:xfrm>
              <a:off x="1487056" y="3296982"/>
              <a:ext cx="9384632" cy="1538883"/>
            </a:xfrm>
            <a:prstGeom prst="rect">
              <a:avLst/>
            </a:prstGeom>
            <a:solidFill>
              <a:schemeClr val="accent1">
                <a:lumMod val="20000"/>
                <a:lumOff val="80000"/>
              </a:schemeClr>
            </a:solidFill>
          </p:spPr>
          <p:txBody>
            <a:bodyPr wrap="square" rtlCol="0">
              <a:spAutoFit/>
            </a:bodyPr>
            <a:lstStyle/>
            <a:p>
              <a:r>
                <a:rPr lang="en-GB" sz="2800" b="1" dirty="0" smtClean="0"/>
                <a:t>2. Are </a:t>
              </a:r>
              <a:r>
                <a:rPr lang="en-GB" sz="2800" b="1" dirty="0"/>
                <a:t>there sufficient suppliers with the capacity to deliver it?</a:t>
              </a:r>
              <a:r>
                <a:rPr lang="en-GB" sz="2200" dirty="0"/>
                <a:t/>
              </a:r>
              <a:br>
                <a:rPr lang="en-GB" sz="2200" dirty="0"/>
              </a:br>
              <a:r>
                <a:rPr lang="en-GB" sz="2200" dirty="0" smtClean="0"/>
                <a:t>	(</a:t>
              </a:r>
              <a:r>
                <a:rPr lang="en-GB" sz="2200" dirty="0"/>
                <a:t>With a strong understanding of how schools/colleges support pupils’ mental </a:t>
              </a:r>
              <a:r>
                <a:rPr lang="en-GB" sz="2200" dirty="0" smtClean="0"/>
                <a:t>	health</a:t>
              </a:r>
              <a:r>
                <a:rPr lang="en-GB" sz="2200" dirty="0"/>
                <a:t>; and </a:t>
              </a:r>
              <a:r>
                <a:rPr lang="en-GB" sz="2200" dirty="0" smtClean="0"/>
                <a:t>	experience </a:t>
              </a:r>
              <a:r>
                <a:rPr lang="en-GB" sz="2200" dirty="0"/>
                <a:t>of facilitating joint working between health and </a:t>
              </a:r>
              <a:r>
                <a:rPr lang="en-GB" sz="2200" dirty="0" smtClean="0"/>
                <a:t>	education </a:t>
              </a:r>
              <a:r>
                <a:rPr lang="en-GB" sz="2200" dirty="0"/>
                <a:t>service)</a:t>
              </a:r>
            </a:p>
          </p:txBody>
        </p:sp>
        <p:sp>
          <p:nvSpPr>
            <p:cNvPr id="8" name="TextBox 7"/>
            <p:cNvSpPr txBox="1"/>
            <p:nvPr/>
          </p:nvSpPr>
          <p:spPr>
            <a:xfrm>
              <a:off x="1499817" y="5034911"/>
              <a:ext cx="9384632" cy="1200329"/>
            </a:xfrm>
            <a:prstGeom prst="rect">
              <a:avLst/>
            </a:prstGeom>
            <a:solidFill>
              <a:schemeClr val="accent3">
                <a:lumMod val="20000"/>
                <a:lumOff val="80000"/>
              </a:schemeClr>
            </a:solidFill>
          </p:spPr>
          <p:txBody>
            <a:bodyPr wrap="square" rtlCol="0">
              <a:spAutoFit/>
            </a:bodyPr>
            <a:lstStyle/>
            <a:p>
              <a:r>
                <a:rPr lang="en-GB" sz="2800" b="1" dirty="0" smtClean="0"/>
                <a:t>3. What </a:t>
              </a:r>
              <a:r>
                <a:rPr lang="en-GB" sz="2800" b="1" dirty="0"/>
                <a:t>other delivery approaches might we consider?</a:t>
              </a:r>
              <a:r>
                <a:rPr lang="en-GB" sz="3200" b="1" dirty="0"/>
                <a:t/>
              </a:r>
              <a:br>
                <a:rPr lang="en-GB" sz="3200" b="1" dirty="0"/>
              </a:br>
              <a:r>
                <a:rPr lang="en-GB" sz="2200" dirty="0" smtClean="0"/>
                <a:t>(</a:t>
              </a:r>
              <a:r>
                <a:rPr lang="en-GB" sz="2200" dirty="0"/>
                <a:t>i.e. Breaking the contract down into smaller lots. For example: </a:t>
              </a:r>
              <a:r>
                <a:rPr lang="en-GB" sz="2200" dirty="0" smtClean="0"/>
                <a:t>regionally </a:t>
              </a:r>
              <a:r>
                <a:rPr lang="en-GB" sz="2200" dirty="0"/>
                <a:t>to </a:t>
              </a:r>
              <a:r>
                <a:rPr lang="en-GB" sz="2200" dirty="0" smtClean="0"/>
                <a:t>	make </a:t>
              </a:r>
              <a:r>
                <a:rPr lang="en-GB" sz="2200" dirty="0"/>
                <a:t>it more accessible to smaller organisations or </a:t>
              </a:r>
              <a:r>
                <a:rPr lang="en-GB" sz="2200" dirty="0" smtClean="0"/>
                <a:t>suppliers</a:t>
              </a:r>
              <a:r>
                <a:rPr lang="en-GB" sz="2200" dirty="0"/>
                <a:t>)</a:t>
              </a:r>
              <a:endParaRPr lang="en-GB" sz="2200" b="1" dirty="0"/>
            </a:p>
          </p:txBody>
        </p:sp>
      </p:grpSp>
    </p:spTree>
    <p:extLst>
      <p:ext uri="{BB962C8B-B14F-4D97-AF65-F5344CB8AC3E}">
        <p14:creationId xmlns:p14="http://schemas.microsoft.com/office/powerpoint/2010/main" val="590924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98" y="1431740"/>
            <a:ext cx="10668279" cy="2432304"/>
          </a:xfr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anchor="ctr">
            <a:normAutofit/>
          </a:bodyPr>
          <a:lstStyle/>
          <a:p>
            <a:r>
              <a:rPr lang="en-GB" b="1" dirty="0" smtClean="0">
                <a:solidFill>
                  <a:schemeClr val="bg1">
                    <a:lumMod val="95000"/>
                  </a:schemeClr>
                </a:solidFill>
              </a:rPr>
              <a:t>Feedback from groups</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Tree>
    <p:extLst>
      <p:ext uri="{BB962C8B-B14F-4D97-AF65-F5344CB8AC3E}">
        <p14:creationId xmlns:p14="http://schemas.microsoft.com/office/powerpoint/2010/main" val="1491595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normAutofit/>
          </a:bodyPr>
          <a:lstStyle/>
          <a:p>
            <a:pPr algn="ctr"/>
            <a:r>
              <a:rPr lang="en-GB" sz="4800" b="1" dirty="0" smtClean="0">
                <a:solidFill>
                  <a:schemeClr val="bg1">
                    <a:lumMod val="95000"/>
                  </a:schemeClr>
                </a:solidFill>
              </a:rPr>
              <a:t>Q&amp;A Session</a:t>
            </a:r>
            <a:endParaRPr lang="en-GB" sz="4800"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3" name="Oval Callout 2"/>
          <p:cNvSpPr/>
          <p:nvPr/>
        </p:nvSpPr>
        <p:spPr>
          <a:xfrm>
            <a:off x="1602632" y="1455406"/>
            <a:ext cx="9127958" cy="3801979"/>
          </a:xfrm>
          <a:prstGeom prst="wedgeEllipseCallout">
            <a:avLst>
              <a:gd name="adj1" fmla="val -57740"/>
              <a:gd name="adj2" fmla="val 6597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rgbClr val="002060"/>
                </a:solidFill>
              </a:rPr>
              <a:t>Any Questions?</a:t>
            </a:r>
            <a:endParaRPr lang="en-GB" sz="5400" dirty="0">
              <a:solidFill>
                <a:srgbClr val="002060"/>
              </a:solidFill>
            </a:endParaRPr>
          </a:p>
        </p:txBody>
      </p:sp>
    </p:spTree>
    <p:extLst>
      <p:ext uri="{BB962C8B-B14F-4D97-AF65-F5344CB8AC3E}">
        <p14:creationId xmlns:p14="http://schemas.microsoft.com/office/powerpoint/2010/main" val="3141301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98" y="1431740"/>
            <a:ext cx="10668279" cy="2432304"/>
          </a:xfr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anchor="ctr">
            <a:normAutofit/>
          </a:bodyPr>
          <a:lstStyle/>
          <a:p>
            <a:r>
              <a:rPr lang="en-GB" b="1" dirty="0" smtClean="0">
                <a:solidFill>
                  <a:schemeClr val="bg1">
                    <a:lumMod val="95000"/>
                  </a:schemeClr>
                </a:solidFill>
              </a:rPr>
              <a:t>Networking Opportunity</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Tree>
    <p:extLst>
      <p:ext uri="{BB962C8B-B14F-4D97-AF65-F5344CB8AC3E}">
        <p14:creationId xmlns:p14="http://schemas.microsoft.com/office/powerpoint/2010/main" val="2533694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Title 1"/>
          <p:cNvSpPr txBox="1">
            <a:spLocks/>
          </p:cNvSpPr>
          <p:nvPr/>
        </p:nvSpPr>
        <p:spPr>
          <a:xfrm>
            <a:off x="807998" y="1431740"/>
            <a:ext cx="10806486" cy="2432304"/>
          </a:xfrm>
          <a:prstGeom prst="rect">
            <a:avLst/>
          </a:prstGeom>
          <a:solidFill>
            <a:srgbClr val="4D8ABE"/>
          </a:solidFill>
          <a:ln w="38100">
            <a:solidFill>
              <a:schemeClr val="accent1">
                <a:lumMod val="50000"/>
              </a:schemeClr>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lumMod val="95000"/>
                  </a:schemeClr>
                </a:solidFill>
              </a:rPr>
              <a:t>Thank you for your time and contribution today</a:t>
            </a:r>
            <a:endParaRPr lang="en-GB" b="1" dirty="0">
              <a:solidFill>
                <a:schemeClr val="bg1">
                  <a:lumMod val="95000"/>
                </a:schemeClr>
              </a:solidFill>
            </a:endParaRPr>
          </a:p>
        </p:txBody>
      </p:sp>
    </p:spTree>
    <p:extLst>
      <p:ext uri="{BB962C8B-B14F-4D97-AF65-F5344CB8AC3E}">
        <p14:creationId xmlns:p14="http://schemas.microsoft.com/office/powerpoint/2010/main" val="1571074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Agenda</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6" name="TextBox 5"/>
          <p:cNvSpPr txBox="1"/>
          <p:nvPr/>
        </p:nvSpPr>
        <p:spPr>
          <a:xfrm>
            <a:off x="3711160" y="1617329"/>
            <a:ext cx="2001645" cy="400110"/>
          </a:xfrm>
          <a:prstGeom prst="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GB" sz="2000" dirty="0" smtClean="0"/>
              <a:t>Background</a:t>
            </a:r>
            <a:endParaRPr lang="en-GB" sz="2000" dirty="0"/>
          </a:p>
        </p:txBody>
      </p:sp>
      <p:sp>
        <p:nvSpPr>
          <p:cNvPr id="7" name="TextBox 6"/>
          <p:cNvSpPr txBox="1"/>
          <p:nvPr/>
        </p:nvSpPr>
        <p:spPr>
          <a:xfrm>
            <a:off x="3711160" y="5920034"/>
            <a:ext cx="2001645" cy="400110"/>
          </a:xfrm>
          <a:prstGeom prst="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GB" sz="2000" dirty="0" smtClean="0"/>
              <a:t>Second Phase</a:t>
            </a:r>
            <a:endParaRPr lang="en-GB" sz="2000" dirty="0"/>
          </a:p>
        </p:txBody>
      </p:sp>
      <p:grpSp>
        <p:nvGrpSpPr>
          <p:cNvPr id="8" name="Group 7"/>
          <p:cNvGrpSpPr/>
          <p:nvPr/>
        </p:nvGrpSpPr>
        <p:grpSpPr>
          <a:xfrm>
            <a:off x="3693158" y="2443131"/>
            <a:ext cx="4709630" cy="1564407"/>
            <a:chOff x="449542" y="1843015"/>
            <a:chExt cx="4616863" cy="1612552"/>
          </a:xfrm>
          <a:effectLst>
            <a:outerShdw blurRad="50800" dist="38100" dir="2700000" algn="tl" rotWithShape="0">
              <a:prstClr val="black">
                <a:alpha val="40000"/>
              </a:prstClr>
            </a:outerShdw>
          </a:effectLst>
        </p:grpSpPr>
        <p:sp>
          <p:nvSpPr>
            <p:cNvPr id="9" name="TextBox 8"/>
            <p:cNvSpPr txBox="1"/>
            <p:nvPr/>
          </p:nvSpPr>
          <p:spPr>
            <a:xfrm>
              <a:off x="449542" y="2403069"/>
              <a:ext cx="1962218" cy="400110"/>
            </a:xfrm>
            <a:prstGeom prst="rect">
              <a:avLst/>
            </a:prstGeom>
            <a:solidFill>
              <a:schemeClr val="bg2"/>
            </a:solidFill>
            <a:ln>
              <a:solidFill>
                <a:schemeClr val="bg2">
                  <a:lumMod val="75000"/>
                </a:schemeClr>
              </a:solidFill>
            </a:ln>
          </p:spPr>
          <p:txBody>
            <a:bodyPr wrap="square" rtlCol="0">
              <a:spAutoFit/>
            </a:bodyPr>
            <a:lstStyle/>
            <a:p>
              <a:pPr algn="ctr"/>
              <a:r>
                <a:rPr lang="en-GB" sz="2000" dirty="0" smtClean="0"/>
                <a:t>First Phase</a:t>
              </a:r>
              <a:endParaRPr lang="en-GB" sz="2000" dirty="0"/>
            </a:p>
          </p:txBody>
        </p:sp>
        <p:sp>
          <p:nvSpPr>
            <p:cNvPr id="10" name="Down Arrow 9"/>
            <p:cNvSpPr/>
            <p:nvPr/>
          </p:nvSpPr>
          <p:spPr>
            <a:xfrm rot="16200000">
              <a:off x="2489722" y="2370397"/>
              <a:ext cx="536502" cy="403900"/>
            </a:xfrm>
            <a:prstGeom prst="downArrow">
              <a:avLst/>
            </a:prstGeom>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p>
          </p:txBody>
        </p:sp>
        <p:grpSp>
          <p:nvGrpSpPr>
            <p:cNvPr id="11" name="Group 10"/>
            <p:cNvGrpSpPr/>
            <p:nvPr/>
          </p:nvGrpSpPr>
          <p:grpSpPr>
            <a:xfrm>
              <a:off x="3104185" y="1843015"/>
              <a:ext cx="1962220" cy="1612552"/>
              <a:chOff x="3104185" y="1843015"/>
              <a:chExt cx="1962220" cy="1612552"/>
            </a:xfrm>
          </p:grpSpPr>
          <p:sp>
            <p:nvSpPr>
              <p:cNvPr id="12" name="TextBox 11"/>
              <p:cNvSpPr txBox="1"/>
              <p:nvPr/>
            </p:nvSpPr>
            <p:spPr>
              <a:xfrm>
                <a:off x="3104185" y="1843015"/>
                <a:ext cx="1962218" cy="707886"/>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Aims and Objectives</a:t>
                </a:r>
                <a:endParaRPr lang="en-GB" sz="2000" dirty="0"/>
              </a:p>
            </p:txBody>
          </p:sp>
          <p:sp>
            <p:nvSpPr>
              <p:cNvPr id="13" name="TextBox 12"/>
              <p:cNvSpPr txBox="1"/>
              <p:nvPr/>
            </p:nvSpPr>
            <p:spPr>
              <a:xfrm>
                <a:off x="3104187" y="2603124"/>
                <a:ext cx="1962218" cy="400110"/>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Application</a:t>
                </a:r>
                <a:endParaRPr lang="en-GB" sz="2000" dirty="0"/>
              </a:p>
            </p:txBody>
          </p:sp>
          <p:sp>
            <p:nvSpPr>
              <p:cNvPr id="14" name="TextBox 13"/>
              <p:cNvSpPr txBox="1"/>
              <p:nvPr/>
            </p:nvSpPr>
            <p:spPr>
              <a:xfrm>
                <a:off x="3104186" y="3055457"/>
                <a:ext cx="1962218" cy="400110"/>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Main Phases</a:t>
                </a:r>
                <a:endParaRPr lang="en-GB" sz="2000" dirty="0"/>
              </a:p>
            </p:txBody>
          </p:sp>
        </p:grpSp>
      </p:grpSp>
      <p:grpSp>
        <p:nvGrpSpPr>
          <p:cNvPr id="15" name="Group 14"/>
          <p:cNvGrpSpPr/>
          <p:nvPr/>
        </p:nvGrpSpPr>
        <p:grpSpPr>
          <a:xfrm>
            <a:off x="3711160" y="4381018"/>
            <a:ext cx="4719475" cy="827162"/>
            <a:chOff x="467544" y="3674876"/>
            <a:chExt cx="4626514" cy="852619"/>
          </a:xfrm>
          <a:effectLst>
            <a:outerShdw blurRad="50800" dist="38100" dir="2700000" algn="tl" rotWithShape="0">
              <a:prstClr val="black">
                <a:alpha val="40000"/>
              </a:prstClr>
            </a:outerShdw>
          </a:effectLst>
        </p:grpSpPr>
        <p:sp>
          <p:nvSpPr>
            <p:cNvPr id="16" name="TextBox 15"/>
            <p:cNvSpPr txBox="1"/>
            <p:nvPr/>
          </p:nvSpPr>
          <p:spPr>
            <a:xfrm>
              <a:off x="467544" y="3774522"/>
              <a:ext cx="1962218" cy="400110"/>
            </a:xfrm>
            <a:prstGeom prst="rect">
              <a:avLst/>
            </a:prstGeom>
            <a:solidFill>
              <a:schemeClr val="bg2"/>
            </a:solidFill>
            <a:ln>
              <a:solidFill>
                <a:schemeClr val="bg2">
                  <a:lumMod val="75000"/>
                </a:schemeClr>
              </a:solidFill>
            </a:ln>
          </p:spPr>
          <p:txBody>
            <a:bodyPr wrap="square" rtlCol="0">
              <a:spAutoFit/>
            </a:bodyPr>
            <a:lstStyle/>
            <a:p>
              <a:pPr algn="ctr"/>
              <a:r>
                <a:rPr lang="en-GB" sz="2000" dirty="0" smtClean="0"/>
                <a:t>Evaluation</a:t>
              </a:r>
              <a:endParaRPr lang="en-GB" sz="2000" dirty="0"/>
            </a:p>
          </p:txBody>
        </p:sp>
        <p:sp>
          <p:nvSpPr>
            <p:cNvPr id="17" name="Down Arrow 16"/>
            <p:cNvSpPr/>
            <p:nvPr/>
          </p:nvSpPr>
          <p:spPr>
            <a:xfrm rot="16200000">
              <a:off x="2489722" y="3741849"/>
              <a:ext cx="536502" cy="403900"/>
            </a:xfrm>
            <a:prstGeom prst="downArrow">
              <a:avLst/>
            </a:prstGeom>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p>
          </p:txBody>
        </p:sp>
        <p:grpSp>
          <p:nvGrpSpPr>
            <p:cNvPr id="18" name="Group 17"/>
            <p:cNvGrpSpPr/>
            <p:nvPr/>
          </p:nvGrpSpPr>
          <p:grpSpPr>
            <a:xfrm>
              <a:off x="3131839" y="3674876"/>
              <a:ext cx="1962219" cy="852619"/>
              <a:chOff x="3131839" y="3674876"/>
              <a:chExt cx="1962219" cy="852619"/>
            </a:xfrm>
          </p:grpSpPr>
          <p:sp>
            <p:nvSpPr>
              <p:cNvPr id="19" name="TextBox 18"/>
              <p:cNvSpPr txBox="1"/>
              <p:nvPr/>
            </p:nvSpPr>
            <p:spPr>
              <a:xfrm>
                <a:off x="3131839" y="3674876"/>
                <a:ext cx="1962218" cy="400110"/>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Framework</a:t>
                </a:r>
                <a:endParaRPr lang="en-GB" sz="2000" dirty="0"/>
              </a:p>
            </p:txBody>
          </p:sp>
          <p:sp>
            <p:nvSpPr>
              <p:cNvPr id="20" name="TextBox 19"/>
              <p:cNvSpPr txBox="1"/>
              <p:nvPr/>
            </p:nvSpPr>
            <p:spPr>
              <a:xfrm>
                <a:off x="3131840" y="4127385"/>
                <a:ext cx="1962218" cy="400110"/>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Results</a:t>
                </a:r>
                <a:endParaRPr lang="en-GB" sz="2000" dirty="0"/>
              </a:p>
            </p:txBody>
          </p:sp>
        </p:grpSp>
      </p:grpSp>
    </p:spTree>
    <p:extLst>
      <p:ext uri="{BB962C8B-B14F-4D97-AF65-F5344CB8AC3E}">
        <p14:creationId xmlns:p14="http://schemas.microsoft.com/office/powerpoint/2010/main" val="2597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Background</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28" name="Group 27"/>
          <p:cNvGrpSpPr/>
          <p:nvPr/>
        </p:nvGrpSpPr>
        <p:grpSpPr>
          <a:xfrm>
            <a:off x="1487056" y="2582008"/>
            <a:ext cx="2718531" cy="4260866"/>
            <a:chOff x="323528" y="2282254"/>
            <a:chExt cx="2502540" cy="4260866"/>
          </a:xfrm>
        </p:grpSpPr>
        <p:sp>
          <p:nvSpPr>
            <p:cNvPr id="29" name="TextBox 28"/>
            <p:cNvSpPr txBox="1"/>
            <p:nvPr/>
          </p:nvSpPr>
          <p:spPr>
            <a:xfrm>
              <a:off x="323528" y="2811920"/>
              <a:ext cx="2488925" cy="923330"/>
            </a:xfrm>
            <a:prstGeom prst="rect">
              <a:avLst/>
            </a:prstGeom>
            <a:noFill/>
          </p:spPr>
          <p:txBody>
            <a:bodyPr wrap="square" rtlCol="0">
              <a:spAutoFit/>
            </a:bodyPr>
            <a:lstStyle/>
            <a:p>
              <a:pPr algn="ctr"/>
              <a:r>
                <a:rPr lang="en-GB" i="1" dirty="0" smtClean="0"/>
                <a:t>Children and Young People’s Mental Health Taskforce </a:t>
              </a:r>
              <a:r>
                <a:rPr lang="en-GB" dirty="0" smtClean="0"/>
                <a:t>established</a:t>
              </a:r>
            </a:p>
          </p:txBody>
        </p:sp>
        <p:cxnSp>
          <p:nvCxnSpPr>
            <p:cNvPr id="30" name="Straight Arrow Connector 29"/>
            <p:cNvCxnSpPr/>
            <p:nvPr/>
          </p:nvCxnSpPr>
          <p:spPr>
            <a:xfrm flipV="1">
              <a:off x="1555826" y="2709513"/>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600496" y="2282254"/>
              <a:ext cx="1962218" cy="369332"/>
            </a:xfrm>
            <a:prstGeom prst="rect">
              <a:avLst/>
            </a:prstGeom>
            <a:solidFill>
              <a:schemeClr val="bg2"/>
            </a:solidFill>
            <a:ln>
              <a:solidFill>
                <a:schemeClr val="bg2">
                  <a:lumMod val="75000"/>
                </a:schemeClr>
              </a:solidFill>
            </a:ln>
          </p:spPr>
          <p:txBody>
            <a:bodyPr wrap="square" rtlCol="0">
              <a:spAutoFit/>
            </a:bodyPr>
            <a:lstStyle/>
            <a:p>
              <a:pPr algn="ctr"/>
              <a:r>
                <a:rPr lang="en-GB" dirty="0" smtClean="0"/>
                <a:t>September 2014</a:t>
              </a:r>
              <a:endParaRPr lang="en-GB" dirty="0"/>
            </a:p>
          </p:txBody>
        </p:sp>
        <p:sp>
          <p:nvSpPr>
            <p:cNvPr id="32" name="TextBox 31"/>
            <p:cNvSpPr txBox="1"/>
            <p:nvPr/>
          </p:nvSpPr>
          <p:spPr>
            <a:xfrm>
              <a:off x="337143" y="3796736"/>
              <a:ext cx="2488925" cy="923330"/>
            </a:xfrm>
            <a:prstGeom prst="rect">
              <a:avLst/>
            </a:prstGeom>
            <a:noFill/>
          </p:spPr>
          <p:txBody>
            <a:bodyPr wrap="square" rtlCol="0">
              <a:spAutoFit/>
            </a:bodyPr>
            <a:lstStyle/>
            <a:p>
              <a:pPr algn="ctr"/>
              <a:r>
                <a:rPr lang="en-GB" dirty="0" smtClean="0"/>
                <a:t>Remit to identify how to improve CYP mental health and wellbeing</a:t>
              </a:r>
              <a:endParaRPr lang="en-GB" dirty="0"/>
            </a:p>
          </p:txBody>
        </p:sp>
        <p:cxnSp>
          <p:nvCxnSpPr>
            <p:cNvPr id="33" name="Straight Arrow Connector 32"/>
            <p:cNvCxnSpPr/>
            <p:nvPr/>
          </p:nvCxnSpPr>
          <p:spPr>
            <a:xfrm flipV="1">
              <a:off x="1567990" y="3670526"/>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73044" y="4788794"/>
              <a:ext cx="2439409" cy="1754326"/>
            </a:xfrm>
            <a:prstGeom prst="rect">
              <a:avLst/>
            </a:prstGeom>
            <a:noFill/>
          </p:spPr>
          <p:txBody>
            <a:bodyPr wrap="square" rtlCol="0">
              <a:spAutoFit/>
            </a:bodyPr>
            <a:lstStyle/>
            <a:p>
              <a:pPr algn="ctr"/>
              <a:r>
                <a:rPr lang="en-GB" dirty="0" smtClean="0"/>
                <a:t>Particular focus on ease of accessing help and support; improving how CYPMHS organised, commissioned and provided</a:t>
              </a:r>
            </a:p>
          </p:txBody>
        </p:sp>
        <p:cxnSp>
          <p:nvCxnSpPr>
            <p:cNvPr id="35" name="Straight Arrow Connector 34"/>
            <p:cNvCxnSpPr/>
            <p:nvPr/>
          </p:nvCxnSpPr>
          <p:spPr>
            <a:xfrm flipV="1">
              <a:off x="1567990" y="4663892"/>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Down Arrow 42"/>
          <p:cNvSpPr/>
          <p:nvPr/>
        </p:nvSpPr>
        <p:spPr>
          <a:xfrm rot="16200000">
            <a:off x="7765655" y="4607690"/>
            <a:ext cx="536502" cy="403900"/>
          </a:xfrm>
          <a:prstGeom prst="downArrow">
            <a:avLst/>
          </a:prstGeom>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4" name="TextBox 43"/>
          <p:cNvSpPr txBox="1"/>
          <p:nvPr/>
        </p:nvSpPr>
        <p:spPr>
          <a:xfrm>
            <a:off x="8289646" y="2769337"/>
            <a:ext cx="3334277" cy="3693319"/>
          </a:xfrm>
          <a:prstGeom prst="rect">
            <a:avLst/>
          </a:prstGeom>
          <a:solidFill>
            <a:schemeClr val="bg1">
              <a:lumMod val="85000"/>
            </a:schemeClr>
          </a:solidFill>
          <a:ln>
            <a:solidFill>
              <a:schemeClr val="tx1"/>
            </a:solidFill>
          </a:ln>
        </p:spPr>
        <p:txBody>
          <a:bodyPr wrap="square" rtlCol="0">
            <a:spAutoFit/>
          </a:bodyPr>
          <a:lstStyle/>
          <a:p>
            <a:pPr algn="ctr"/>
            <a:r>
              <a:rPr lang="en-GB" b="1" dirty="0" smtClean="0">
                <a:solidFill>
                  <a:schemeClr val="bg2">
                    <a:lumMod val="25000"/>
                  </a:schemeClr>
                </a:solidFill>
              </a:rPr>
              <a:t>Key Recommendations</a:t>
            </a:r>
          </a:p>
          <a:p>
            <a:pPr algn="ctr"/>
            <a:r>
              <a:rPr lang="en-GB" dirty="0" smtClean="0"/>
              <a:t>Improvements needed in: promoting good MH, making sure all working with CYP able to support them; </a:t>
            </a:r>
            <a:r>
              <a:rPr lang="en-GB" dirty="0" err="1" smtClean="0"/>
              <a:t>comms</a:t>
            </a:r>
            <a:r>
              <a:rPr lang="en-GB" dirty="0" smtClean="0"/>
              <a:t> and access to services more visible and accessible. Also…</a:t>
            </a:r>
          </a:p>
          <a:p>
            <a:pPr algn="ctr"/>
            <a:endParaRPr lang="en-GB" dirty="0" smtClean="0"/>
          </a:p>
          <a:p>
            <a:pPr marL="342900" indent="-342900">
              <a:buAutoNum type="arabicParenR"/>
            </a:pPr>
            <a:r>
              <a:rPr lang="en-GB" dirty="0" smtClean="0"/>
              <a:t>Named points of contact in NHS CYPMHS</a:t>
            </a:r>
          </a:p>
          <a:p>
            <a:pPr marL="342900" indent="-342900">
              <a:buAutoNum type="arabicParenR"/>
            </a:pPr>
            <a:r>
              <a:rPr lang="en-GB" dirty="0" smtClean="0"/>
              <a:t>Development of joint training with NHS England for named leads in schools and CYPMHS</a:t>
            </a:r>
            <a:endParaRPr lang="en-GB" dirty="0"/>
          </a:p>
        </p:txBody>
      </p:sp>
      <p:grpSp>
        <p:nvGrpSpPr>
          <p:cNvPr id="51" name="Group 50"/>
          <p:cNvGrpSpPr/>
          <p:nvPr/>
        </p:nvGrpSpPr>
        <p:grpSpPr>
          <a:xfrm>
            <a:off x="4628705" y="2590485"/>
            <a:ext cx="3114459" cy="3772710"/>
            <a:chOff x="4628705" y="2655033"/>
            <a:chExt cx="3114459" cy="3772710"/>
          </a:xfrm>
        </p:grpSpPr>
        <p:grpSp>
          <p:nvGrpSpPr>
            <p:cNvPr id="36" name="Group 35"/>
            <p:cNvGrpSpPr/>
            <p:nvPr/>
          </p:nvGrpSpPr>
          <p:grpSpPr>
            <a:xfrm>
              <a:off x="4628705" y="2655033"/>
              <a:ext cx="3114459" cy="3772710"/>
              <a:chOff x="2876488" y="2130939"/>
              <a:chExt cx="2545869" cy="4592244"/>
            </a:xfrm>
          </p:grpSpPr>
          <p:grpSp>
            <p:nvGrpSpPr>
              <p:cNvPr id="37" name="Group 36"/>
              <p:cNvGrpSpPr/>
              <p:nvPr/>
            </p:nvGrpSpPr>
            <p:grpSpPr>
              <a:xfrm>
                <a:off x="2876488" y="2130939"/>
                <a:ext cx="2487600" cy="1551235"/>
                <a:chOff x="3229274" y="2076354"/>
                <a:chExt cx="2487600" cy="1551235"/>
              </a:xfrm>
            </p:grpSpPr>
            <p:sp>
              <p:nvSpPr>
                <p:cNvPr id="39" name="TextBox 38"/>
                <p:cNvSpPr txBox="1"/>
                <p:nvPr/>
              </p:nvSpPr>
              <p:spPr>
                <a:xfrm>
                  <a:off x="3229274" y="2840857"/>
                  <a:ext cx="2487600" cy="786732"/>
                </a:xfrm>
                <a:prstGeom prst="rect">
                  <a:avLst/>
                </a:prstGeom>
                <a:noFill/>
              </p:spPr>
              <p:txBody>
                <a:bodyPr wrap="square" rtlCol="0">
                  <a:spAutoFit/>
                </a:bodyPr>
                <a:lstStyle/>
                <a:p>
                  <a:pPr algn="ctr"/>
                  <a:r>
                    <a:rPr lang="en-GB" i="1" dirty="0" smtClean="0"/>
                    <a:t>Future In Mind </a:t>
                  </a:r>
                  <a:r>
                    <a:rPr lang="en-GB" dirty="0" smtClean="0"/>
                    <a:t>taskforce report released</a:t>
                  </a:r>
                  <a:endParaRPr lang="en-GB" i="1" dirty="0"/>
                </a:p>
              </p:txBody>
            </p:sp>
            <p:sp>
              <p:nvSpPr>
                <p:cNvPr id="41" name="TextBox 40"/>
                <p:cNvSpPr txBox="1"/>
                <p:nvPr/>
              </p:nvSpPr>
              <p:spPr>
                <a:xfrm>
                  <a:off x="3542198" y="2076354"/>
                  <a:ext cx="1962218" cy="449561"/>
                </a:xfrm>
                <a:prstGeom prst="rect">
                  <a:avLst/>
                </a:prstGeom>
                <a:solidFill>
                  <a:schemeClr val="bg2"/>
                </a:solidFill>
                <a:ln>
                  <a:solidFill>
                    <a:schemeClr val="bg2">
                      <a:lumMod val="75000"/>
                    </a:schemeClr>
                  </a:solidFill>
                </a:ln>
              </p:spPr>
              <p:txBody>
                <a:bodyPr wrap="square" rtlCol="0">
                  <a:spAutoFit/>
                </a:bodyPr>
                <a:lstStyle/>
                <a:p>
                  <a:pPr algn="ctr"/>
                  <a:r>
                    <a:rPr lang="en-GB" dirty="0" smtClean="0"/>
                    <a:t>March 2015</a:t>
                  </a:r>
                  <a:endParaRPr lang="en-GB" dirty="0"/>
                </a:p>
              </p:txBody>
            </p:sp>
          </p:grpSp>
          <p:sp>
            <p:nvSpPr>
              <p:cNvPr id="38" name="TextBox 37"/>
              <p:cNvSpPr txBox="1"/>
              <p:nvPr/>
            </p:nvSpPr>
            <p:spPr>
              <a:xfrm>
                <a:off x="2876489" y="3913429"/>
                <a:ext cx="2545868" cy="2809754"/>
              </a:xfrm>
              <a:prstGeom prst="rect">
                <a:avLst/>
              </a:prstGeom>
              <a:solidFill>
                <a:schemeClr val="bg1">
                  <a:lumMod val="85000"/>
                </a:schemeClr>
              </a:solidFill>
              <a:ln>
                <a:solidFill>
                  <a:schemeClr val="tx1"/>
                </a:solidFill>
              </a:ln>
            </p:spPr>
            <p:txBody>
              <a:bodyPr wrap="square" rtlCol="0">
                <a:spAutoFit/>
              </a:bodyPr>
              <a:lstStyle/>
              <a:p>
                <a:pPr algn="ctr"/>
                <a:r>
                  <a:rPr lang="en-GB" b="1" dirty="0" smtClean="0">
                    <a:solidFill>
                      <a:schemeClr val="bg2">
                        <a:lumMod val="25000"/>
                      </a:schemeClr>
                    </a:solidFill>
                  </a:rPr>
                  <a:t>Key Findings</a:t>
                </a:r>
              </a:p>
              <a:p>
                <a:pPr algn="ctr"/>
                <a:r>
                  <a:rPr lang="en-GB" dirty="0" smtClean="0"/>
                  <a:t>Current system unintentionally created barriers between agencies and services…</a:t>
                </a:r>
              </a:p>
              <a:p>
                <a:pPr algn="ctr"/>
                <a:endParaRPr lang="en-GB" dirty="0"/>
              </a:p>
              <a:p>
                <a:pPr algn="ctr"/>
                <a:r>
                  <a:rPr lang="en-GB" dirty="0" smtClean="0"/>
                  <a:t>..leading to CYP falling between gaps and experience poor transitions between services</a:t>
                </a:r>
                <a:endParaRPr lang="en-GB" dirty="0"/>
              </a:p>
            </p:txBody>
          </p:sp>
        </p:grpSp>
        <p:cxnSp>
          <p:nvCxnSpPr>
            <p:cNvPr id="42" name="Straight Arrow Connector 41"/>
            <p:cNvCxnSpPr/>
            <p:nvPr/>
          </p:nvCxnSpPr>
          <p:spPr>
            <a:xfrm flipV="1">
              <a:off x="6175145" y="3882552"/>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V="1">
              <a:off x="6176934" y="3099028"/>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77" name="Straight Connector 76"/>
          <p:cNvCxnSpPr/>
          <p:nvPr/>
        </p:nvCxnSpPr>
        <p:spPr>
          <a:xfrm>
            <a:off x="3899324" y="1223762"/>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23560" y="1223762"/>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111792" y="1223762"/>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1649328" y="1080502"/>
            <a:ext cx="8748464" cy="1500853"/>
            <a:chOff x="1649328" y="1080502"/>
            <a:chExt cx="8748464" cy="1500853"/>
          </a:xfrm>
        </p:grpSpPr>
        <p:sp>
          <p:nvSpPr>
            <p:cNvPr id="84" name="Down Arrow 83"/>
            <p:cNvSpPr/>
            <p:nvPr/>
          </p:nvSpPr>
          <p:spPr>
            <a:xfrm>
              <a:off x="4224853" y="1681024"/>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90" name="Group 89"/>
            <p:cNvGrpSpPr/>
            <p:nvPr/>
          </p:nvGrpSpPr>
          <p:grpSpPr>
            <a:xfrm>
              <a:off x="1649328" y="1080502"/>
              <a:ext cx="8748464" cy="1500853"/>
              <a:chOff x="1649328" y="1080502"/>
              <a:chExt cx="8748464" cy="1500853"/>
            </a:xfrm>
          </p:grpSpPr>
          <p:sp>
            <p:nvSpPr>
              <p:cNvPr id="69" name="TextBox 68"/>
              <p:cNvSpPr txBox="1"/>
              <p:nvPr/>
            </p:nvSpPr>
            <p:spPr>
              <a:xfrm>
                <a:off x="1850316" y="1946775"/>
                <a:ext cx="1542664" cy="369332"/>
              </a:xfrm>
              <a:prstGeom prst="rect">
                <a:avLst/>
              </a:prstGeom>
              <a:noFill/>
            </p:spPr>
            <p:txBody>
              <a:bodyPr wrap="square" rtlCol="0">
                <a:spAutoFit/>
              </a:bodyPr>
              <a:lstStyle/>
              <a:p>
                <a:pPr algn="ctr"/>
                <a:r>
                  <a:rPr lang="en-GB" dirty="0" smtClean="0">
                    <a:solidFill>
                      <a:schemeClr val="accent6">
                        <a:lumMod val="75000"/>
                      </a:schemeClr>
                    </a:solidFill>
                  </a:rPr>
                  <a:t>Background</a:t>
                </a:r>
                <a:endParaRPr lang="en-GB" dirty="0">
                  <a:solidFill>
                    <a:schemeClr val="accent6">
                      <a:lumMod val="75000"/>
                    </a:schemeClr>
                  </a:solidFill>
                </a:endParaRPr>
              </a:p>
            </p:txBody>
          </p:sp>
          <p:grpSp>
            <p:nvGrpSpPr>
              <p:cNvPr id="70" name="Group 69"/>
              <p:cNvGrpSpPr/>
              <p:nvPr/>
            </p:nvGrpSpPr>
            <p:grpSpPr>
              <a:xfrm>
                <a:off x="5627560" y="1667562"/>
                <a:ext cx="1486741" cy="900331"/>
                <a:chOff x="4427984" y="1537628"/>
                <a:chExt cx="1486741" cy="900331"/>
              </a:xfrm>
            </p:grpSpPr>
            <p:sp>
              <p:nvSpPr>
                <p:cNvPr id="71" name="Down Arrow 70"/>
                <p:cNvSpPr/>
                <p:nvPr/>
              </p:nvSpPr>
              <p:spPr>
                <a:xfrm>
                  <a:off x="4997691" y="1537628"/>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2" name="TextBox 71"/>
                <p:cNvSpPr txBox="1"/>
                <p:nvPr/>
              </p:nvSpPr>
              <p:spPr>
                <a:xfrm>
                  <a:off x="4427984" y="1791628"/>
                  <a:ext cx="1486741" cy="646331"/>
                </a:xfrm>
                <a:prstGeom prst="rect">
                  <a:avLst/>
                </a:prstGeom>
                <a:noFill/>
              </p:spPr>
              <p:txBody>
                <a:bodyPr wrap="square" rtlCol="0">
                  <a:spAutoFit/>
                </a:bodyPr>
                <a:lstStyle/>
                <a:p>
                  <a:pPr algn="ctr"/>
                  <a:r>
                    <a:rPr lang="en-GB" dirty="0" smtClean="0">
                      <a:solidFill>
                        <a:schemeClr val="bg1">
                          <a:lumMod val="65000"/>
                        </a:schemeClr>
                      </a:solidFill>
                    </a:rPr>
                    <a:t>Evaluation </a:t>
                  </a:r>
                </a:p>
                <a:p>
                  <a:pPr algn="ctr"/>
                  <a:r>
                    <a:rPr lang="en-GB" dirty="0" smtClean="0">
                      <a:solidFill>
                        <a:schemeClr val="bg1">
                          <a:lumMod val="65000"/>
                        </a:schemeClr>
                      </a:solidFill>
                    </a:rPr>
                    <a:t>Report</a:t>
                  </a:r>
                  <a:endParaRPr lang="en-GB" dirty="0">
                    <a:solidFill>
                      <a:schemeClr val="bg1">
                        <a:lumMod val="65000"/>
                      </a:schemeClr>
                    </a:solidFill>
                  </a:endParaRPr>
                </a:p>
              </p:txBody>
            </p:sp>
          </p:grpSp>
          <p:grpSp>
            <p:nvGrpSpPr>
              <p:cNvPr id="73" name="Group 72"/>
              <p:cNvGrpSpPr/>
              <p:nvPr/>
            </p:nvGrpSpPr>
            <p:grpSpPr>
              <a:xfrm>
                <a:off x="7571560" y="1681024"/>
                <a:ext cx="1486741" cy="900331"/>
                <a:chOff x="6901683" y="1518816"/>
                <a:chExt cx="1486741" cy="900331"/>
              </a:xfrm>
            </p:grpSpPr>
            <p:sp>
              <p:nvSpPr>
                <p:cNvPr id="74" name="Down Arrow 73"/>
                <p:cNvSpPr/>
                <p:nvPr/>
              </p:nvSpPr>
              <p:spPr>
                <a:xfrm>
                  <a:off x="7471390"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5" name="TextBox 74"/>
                <p:cNvSpPr txBox="1"/>
                <p:nvPr/>
              </p:nvSpPr>
              <p:spPr>
                <a:xfrm>
                  <a:off x="6901683" y="1772816"/>
                  <a:ext cx="1486741" cy="646331"/>
                </a:xfrm>
                <a:prstGeom prst="rect">
                  <a:avLst/>
                </a:prstGeom>
                <a:noFill/>
              </p:spPr>
              <p:txBody>
                <a:bodyPr wrap="square" rtlCol="0">
                  <a:spAutoFit/>
                </a:bodyPr>
                <a:lstStyle/>
                <a:p>
                  <a:pPr algn="ctr"/>
                  <a:r>
                    <a:rPr lang="en-GB" dirty="0" smtClean="0">
                      <a:solidFill>
                        <a:schemeClr val="bg1">
                          <a:lumMod val="65000"/>
                        </a:schemeClr>
                      </a:solidFill>
                    </a:rPr>
                    <a:t>Second Phase Launched</a:t>
                  </a:r>
                  <a:endParaRPr lang="en-GB" dirty="0">
                    <a:solidFill>
                      <a:schemeClr val="bg1">
                        <a:lumMod val="65000"/>
                      </a:schemeClr>
                    </a:solidFill>
                  </a:endParaRPr>
                </a:p>
              </p:txBody>
            </p:sp>
          </p:grpSp>
          <p:cxnSp>
            <p:nvCxnSpPr>
              <p:cNvPr id="76" name="Straight Connector 75"/>
              <p:cNvCxnSpPr/>
              <p:nvPr/>
            </p:nvCxnSpPr>
            <p:spPr>
              <a:xfrm>
                <a:off x="1649328" y="2522197"/>
                <a:ext cx="8748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Right Brace 81"/>
              <p:cNvSpPr/>
              <p:nvPr/>
            </p:nvSpPr>
            <p:spPr>
              <a:xfrm rot="5400000">
                <a:off x="4319428" y="759526"/>
                <a:ext cx="117968" cy="1592227"/>
              </a:xfrm>
              <a:prstGeom prst="rightBrac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3582298" y="1935024"/>
                <a:ext cx="1737296" cy="646331"/>
              </a:xfrm>
              <a:prstGeom prst="rect">
                <a:avLst/>
              </a:prstGeom>
              <a:noFill/>
            </p:spPr>
            <p:txBody>
              <a:bodyPr wrap="square" rtlCol="0">
                <a:spAutoFit/>
              </a:bodyPr>
              <a:lstStyle/>
              <a:p>
                <a:pPr algn="ctr"/>
                <a:r>
                  <a:rPr lang="en-GB" dirty="0" smtClean="0">
                    <a:solidFill>
                      <a:schemeClr val="bg1">
                        <a:lumMod val="65000"/>
                      </a:schemeClr>
                    </a:solidFill>
                  </a:rPr>
                  <a:t>First Phase Implementation</a:t>
                </a:r>
                <a:endParaRPr lang="en-GB" dirty="0">
                  <a:solidFill>
                    <a:schemeClr val="bg1">
                      <a:lumMod val="65000"/>
                    </a:schemeClr>
                  </a:solidFill>
                </a:endParaRPr>
              </a:p>
            </p:txBody>
          </p:sp>
          <p:grpSp>
            <p:nvGrpSpPr>
              <p:cNvPr id="61" name="Group 60"/>
              <p:cNvGrpSpPr/>
              <p:nvPr/>
            </p:nvGrpSpPr>
            <p:grpSpPr>
              <a:xfrm>
                <a:off x="1878908" y="1080502"/>
                <a:ext cx="8289304" cy="569788"/>
                <a:chOff x="387152" y="842988"/>
                <a:chExt cx="8289304" cy="569788"/>
              </a:xfrm>
            </p:grpSpPr>
            <p:sp>
              <p:nvSpPr>
                <p:cNvPr id="62" name="Right Arrow 61"/>
                <p:cNvSpPr/>
                <p:nvPr/>
              </p:nvSpPr>
              <p:spPr>
                <a:xfrm>
                  <a:off x="387152" y="842988"/>
                  <a:ext cx="8289304" cy="569788"/>
                </a:xfrm>
                <a:prstGeom prst="right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a:p>
              </p:txBody>
            </p:sp>
            <p:sp>
              <p:nvSpPr>
                <p:cNvPr id="63" name="TextBox 62"/>
                <p:cNvSpPr txBox="1"/>
                <p:nvPr/>
              </p:nvSpPr>
              <p:spPr>
                <a:xfrm>
                  <a:off x="1071374" y="943216"/>
                  <a:ext cx="783704" cy="369332"/>
                </a:xfrm>
                <a:prstGeom prst="rect">
                  <a:avLst/>
                </a:prstGeom>
                <a:noFill/>
              </p:spPr>
              <p:txBody>
                <a:bodyPr wrap="square" rtlCol="0">
                  <a:spAutoFit/>
                </a:bodyPr>
                <a:lstStyle/>
                <a:p>
                  <a:pPr algn="ctr"/>
                  <a:r>
                    <a:rPr lang="en-GB" dirty="0" smtClean="0">
                      <a:solidFill>
                        <a:schemeClr val="bg1"/>
                      </a:solidFill>
                    </a:rPr>
                    <a:t>2015</a:t>
                  </a:r>
                  <a:endParaRPr lang="en-GB" dirty="0">
                    <a:solidFill>
                      <a:schemeClr val="bg1"/>
                    </a:solidFill>
                  </a:endParaRPr>
                </a:p>
              </p:txBody>
            </p:sp>
            <p:sp>
              <p:nvSpPr>
                <p:cNvPr id="64" name="TextBox 63"/>
                <p:cNvSpPr txBox="1"/>
                <p:nvPr/>
              </p:nvSpPr>
              <p:spPr>
                <a:xfrm>
                  <a:off x="3150351" y="943216"/>
                  <a:ext cx="783704" cy="369332"/>
                </a:xfrm>
                <a:prstGeom prst="rect">
                  <a:avLst/>
                </a:prstGeom>
                <a:noFill/>
              </p:spPr>
              <p:txBody>
                <a:bodyPr wrap="square" rtlCol="0">
                  <a:spAutoFit/>
                </a:bodyPr>
                <a:lstStyle/>
                <a:p>
                  <a:pPr algn="ctr"/>
                  <a:r>
                    <a:rPr lang="en-GB" dirty="0" smtClean="0">
                      <a:solidFill>
                        <a:schemeClr val="bg1"/>
                      </a:solidFill>
                    </a:rPr>
                    <a:t>2016</a:t>
                  </a:r>
                  <a:endParaRPr lang="en-GB" dirty="0">
                    <a:solidFill>
                      <a:schemeClr val="bg1"/>
                    </a:solidFill>
                  </a:endParaRPr>
                </a:p>
              </p:txBody>
            </p:sp>
            <p:sp>
              <p:nvSpPr>
                <p:cNvPr id="65" name="TextBox 64"/>
                <p:cNvSpPr txBox="1"/>
                <p:nvPr/>
              </p:nvSpPr>
              <p:spPr>
                <a:xfrm>
                  <a:off x="5229328" y="943216"/>
                  <a:ext cx="783704" cy="369332"/>
                </a:xfrm>
                <a:prstGeom prst="rect">
                  <a:avLst/>
                </a:prstGeom>
                <a:noFill/>
              </p:spPr>
              <p:txBody>
                <a:bodyPr wrap="square" rtlCol="0">
                  <a:spAutoFit/>
                </a:bodyPr>
                <a:lstStyle/>
                <a:p>
                  <a:pPr algn="ctr"/>
                  <a:r>
                    <a:rPr lang="en-GB" dirty="0" smtClean="0">
                      <a:solidFill>
                        <a:schemeClr val="bg1"/>
                      </a:solidFill>
                    </a:rPr>
                    <a:t>2017</a:t>
                  </a:r>
                  <a:endParaRPr lang="en-GB" dirty="0">
                    <a:solidFill>
                      <a:schemeClr val="bg1"/>
                    </a:solidFill>
                  </a:endParaRPr>
                </a:p>
              </p:txBody>
            </p:sp>
            <p:sp>
              <p:nvSpPr>
                <p:cNvPr id="66" name="TextBox 65"/>
                <p:cNvSpPr txBox="1"/>
                <p:nvPr/>
              </p:nvSpPr>
              <p:spPr>
                <a:xfrm>
                  <a:off x="7308304" y="943216"/>
                  <a:ext cx="783704" cy="369332"/>
                </a:xfrm>
                <a:prstGeom prst="rect">
                  <a:avLst/>
                </a:prstGeom>
                <a:noFill/>
              </p:spPr>
              <p:txBody>
                <a:bodyPr wrap="square" rtlCol="0">
                  <a:spAutoFit/>
                </a:bodyPr>
                <a:lstStyle/>
                <a:p>
                  <a:pPr algn="ctr"/>
                  <a:r>
                    <a:rPr lang="en-GB" dirty="0" smtClean="0">
                      <a:solidFill>
                        <a:schemeClr val="bg1"/>
                      </a:solidFill>
                    </a:rPr>
                    <a:t>2018</a:t>
                  </a:r>
                  <a:endParaRPr lang="en-GB" dirty="0">
                    <a:solidFill>
                      <a:schemeClr val="bg1"/>
                    </a:solidFill>
                  </a:endParaRPr>
                </a:p>
              </p:txBody>
            </p:sp>
          </p:grpSp>
          <p:sp>
            <p:nvSpPr>
              <p:cNvPr id="86" name="Down Arrow 85"/>
              <p:cNvSpPr/>
              <p:nvPr/>
            </p:nvSpPr>
            <p:spPr>
              <a:xfrm>
                <a:off x="2465969" y="1699780"/>
                <a:ext cx="347327" cy="291790"/>
              </a:xfrm>
              <a:prstGeom prst="downArrow">
                <a:avLst/>
              </a:prstGeom>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cxnSp>
        <p:nvCxnSpPr>
          <p:cNvPr id="87" name="Straight Connector 86"/>
          <p:cNvCxnSpPr/>
          <p:nvPr/>
        </p:nvCxnSpPr>
        <p:spPr>
          <a:xfrm>
            <a:off x="4051724"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175960"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264192"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9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78908" y="1080502"/>
            <a:ext cx="8289304" cy="569788"/>
            <a:chOff x="387152" y="842988"/>
            <a:chExt cx="8289304" cy="569788"/>
          </a:xfrm>
          <a:effectLst>
            <a:outerShdw blurRad="50800" dist="38100" dir="2700000" algn="tl" rotWithShape="0">
              <a:prstClr val="black">
                <a:alpha val="40000"/>
              </a:prstClr>
            </a:outerShdw>
          </a:effectLst>
        </p:grpSpPr>
        <p:sp>
          <p:nvSpPr>
            <p:cNvPr id="7" name="Right Arrow 6"/>
            <p:cNvSpPr/>
            <p:nvPr/>
          </p:nvSpPr>
          <p:spPr>
            <a:xfrm>
              <a:off x="387152" y="842988"/>
              <a:ext cx="8289304" cy="5697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a:p>
          </p:txBody>
        </p:sp>
        <p:sp>
          <p:nvSpPr>
            <p:cNvPr id="8" name="TextBox 7"/>
            <p:cNvSpPr txBox="1"/>
            <p:nvPr/>
          </p:nvSpPr>
          <p:spPr>
            <a:xfrm>
              <a:off x="1071374" y="943216"/>
              <a:ext cx="783704" cy="369332"/>
            </a:xfrm>
            <a:prstGeom prst="rect">
              <a:avLst/>
            </a:prstGeom>
            <a:noFill/>
          </p:spPr>
          <p:txBody>
            <a:bodyPr wrap="square" rtlCol="0">
              <a:spAutoFit/>
            </a:bodyPr>
            <a:lstStyle/>
            <a:p>
              <a:pPr algn="ctr"/>
              <a:r>
                <a:rPr lang="en-GB" dirty="0" smtClean="0">
                  <a:solidFill>
                    <a:schemeClr val="bg1"/>
                  </a:solidFill>
                </a:rPr>
                <a:t>2015</a:t>
              </a:r>
              <a:endParaRPr lang="en-GB" dirty="0">
                <a:solidFill>
                  <a:schemeClr val="bg1"/>
                </a:solidFill>
              </a:endParaRPr>
            </a:p>
          </p:txBody>
        </p:sp>
        <p:sp>
          <p:nvSpPr>
            <p:cNvPr id="9" name="TextBox 8"/>
            <p:cNvSpPr txBox="1"/>
            <p:nvPr/>
          </p:nvSpPr>
          <p:spPr>
            <a:xfrm>
              <a:off x="3150351" y="943216"/>
              <a:ext cx="783704" cy="369332"/>
            </a:xfrm>
            <a:prstGeom prst="rect">
              <a:avLst/>
            </a:prstGeom>
            <a:noFill/>
          </p:spPr>
          <p:txBody>
            <a:bodyPr wrap="square" rtlCol="0">
              <a:spAutoFit/>
            </a:bodyPr>
            <a:lstStyle/>
            <a:p>
              <a:pPr algn="ctr"/>
              <a:r>
                <a:rPr lang="en-GB" dirty="0" smtClean="0">
                  <a:solidFill>
                    <a:schemeClr val="bg1"/>
                  </a:solidFill>
                </a:rPr>
                <a:t>2016</a:t>
              </a:r>
              <a:endParaRPr lang="en-GB" dirty="0">
                <a:solidFill>
                  <a:schemeClr val="bg1"/>
                </a:solidFill>
              </a:endParaRPr>
            </a:p>
          </p:txBody>
        </p:sp>
        <p:sp>
          <p:nvSpPr>
            <p:cNvPr id="10" name="TextBox 9"/>
            <p:cNvSpPr txBox="1"/>
            <p:nvPr/>
          </p:nvSpPr>
          <p:spPr>
            <a:xfrm>
              <a:off x="5229328" y="943216"/>
              <a:ext cx="783704" cy="369332"/>
            </a:xfrm>
            <a:prstGeom prst="rect">
              <a:avLst/>
            </a:prstGeom>
            <a:noFill/>
          </p:spPr>
          <p:txBody>
            <a:bodyPr wrap="square" rtlCol="0">
              <a:spAutoFit/>
            </a:bodyPr>
            <a:lstStyle/>
            <a:p>
              <a:pPr algn="ctr"/>
              <a:r>
                <a:rPr lang="en-GB" dirty="0" smtClean="0">
                  <a:solidFill>
                    <a:schemeClr val="bg1"/>
                  </a:solidFill>
                </a:rPr>
                <a:t>2017</a:t>
              </a:r>
              <a:endParaRPr lang="en-GB" dirty="0">
                <a:solidFill>
                  <a:schemeClr val="bg1"/>
                </a:solidFill>
              </a:endParaRPr>
            </a:p>
          </p:txBody>
        </p:sp>
        <p:sp>
          <p:nvSpPr>
            <p:cNvPr id="11" name="TextBox 10"/>
            <p:cNvSpPr txBox="1"/>
            <p:nvPr/>
          </p:nvSpPr>
          <p:spPr>
            <a:xfrm>
              <a:off x="7308304" y="943216"/>
              <a:ext cx="783704" cy="369332"/>
            </a:xfrm>
            <a:prstGeom prst="rect">
              <a:avLst/>
            </a:prstGeom>
            <a:noFill/>
          </p:spPr>
          <p:txBody>
            <a:bodyPr wrap="square" rtlCol="0">
              <a:spAutoFit/>
            </a:bodyPr>
            <a:lstStyle/>
            <a:p>
              <a:pPr algn="ctr"/>
              <a:r>
                <a:rPr lang="en-GB" dirty="0" smtClean="0">
                  <a:solidFill>
                    <a:schemeClr val="bg1"/>
                  </a:solidFill>
                </a:rPr>
                <a:t>2018</a:t>
              </a:r>
              <a:endParaRPr lang="en-GB" dirty="0">
                <a:solidFill>
                  <a:schemeClr val="bg1"/>
                </a:solidFill>
              </a:endParaRPr>
            </a:p>
          </p:txBody>
        </p:sp>
      </p:grpSp>
      <p:grpSp>
        <p:nvGrpSpPr>
          <p:cNvPr id="46" name="Group 45"/>
          <p:cNvGrpSpPr/>
          <p:nvPr/>
        </p:nvGrpSpPr>
        <p:grpSpPr>
          <a:xfrm>
            <a:off x="1850316" y="1667443"/>
            <a:ext cx="1542664" cy="648663"/>
            <a:chOff x="35496" y="1518816"/>
            <a:chExt cx="1486741" cy="589839"/>
          </a:xfrm>
        </p:grpSpPr>
        <p:sp>
          <p:nvSpPr>
            <p:cNvPr id="47" name="Down Arrow 46"/>
            <p:cNvSpPr/>
            <p:nvPr/>
          </p:nvSpPr>
          <p:spPr>
            <a:xfrm>
              <a:off x="605203"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8" name="TextBox 47"/>
            <p:cNvSpPr txBox="1"/>
            <p:nvPr/>
          </p:nvSpPr>
          <p:spPr>
            <a:xfrm>
              <a:off x="35496" y="1772816"/>
              <a:ext cx="1486741" cy="335839"/>
            </a:xfrm>
            <a:prstGeom prst="rect">
              <a:avLst/>
            </a:prstGeom>
            <a:noFill/>
          </p:spPr>
          <p:txBody>
            <a:bodyPr wrap="square" rtlCol="0">
              <a:spAutoFit/>
            </a:bodyPr>
            <a:lstStyle/>
            <a:p>
              <a:pPr algn="ctr"/>
              <a:r>
                <a:rPr lang="en-GB" dirty="0" smtClean="0">
                  <a:solidFill>
                    <a:schemeClr val="bg1">
                      <a:lumMod val="65000"/>
                    </a:schemeClr>
                  </a:solidFill>
                </a:rPr>
                <a:t>Background</a:t>
              </a:r>
              <a:endParaRPr lang="en-GB" sz="1400" dirty="0">
                <a:solidFill>
                  <a:schemeClr val="bg1">
                    <a:lumMod val="65000"/>
                  </a:schemeClr>
                </a:solidFill>
              </a:endParaRPr>
            </a:p>
          </p:txBody>
        </p:sp>
      </p:grpSp>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First Phase Implementation</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15" name="Group 14"/>
          <p:cNvGrpSpPr/>
          <p:nvPr/>
        </p:nvGrpSpPr>
        <p:grpSpPr>
          <a:xfrm>
            <a:off x="5627560" y="1667562"/>
            <a:ext cx="1486741" cy="900331"/>
            <a:chOff x="4427984" y="1537628"/>
            <a:chExt cx="1486741" cy="900331"/>
          </a:xfrm>
        </p:grpSpPr>
        <p:sp>
          <p:nvSpPr>
            <p:cNvPr id="16" name="Down Arrow 15"/>
            <p:cNvSpPr/>
            <p:nvPr/>
          </p:nvSpPr>
          <p:spPr>
            <a:xfrm>
              <a:off x="4997691" y="1537628"/>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TextBox 16"/>
            <p:cNvSpPr txBox="1"/>
            <p:nvPr/>
          </p:nvSpPr>
          <p:spPr>
            <a:xfrm>
              <a:off x="4427984" y="1791628"/>
              <a:ext cx="1486741" cy="646331"/>
            </a:xfrm>
            <a:prstGeom prst="rect">
              <a:avLst/>
            </a:prstGeom>
            <a:noFill/>
          </p:spPr>
          <p:txBody>
            <a:bodyPr wrap="square" rtlCol="0">
              <a:spAutoFit/>
            </a:bodyPr>
            <a:lstStyle/>
            <a:p>
              <a:pPr algn="ctr"/>
              <a:r>
                <a:rPr lang="en-GB" dirty="0" smtClean="0">
                  <a:solidFill>
                    <a:schemeClr val="bg1">
                      <a:lumMod val="65000"/>
                    </a:schemeClr>
                  </a:solidFill>
                </a:rPr>
                <a:t>Evaluation </a:t>
              </a:r>
            </a:p>
            <a:p>
              <a:pPr algn="ctr"/>
              <a:r>
                <a:rPr lang="en-GB" dirty="0" smtClean="0">
                  <a:solidFill>
                    <a:schemeClr val="bg1">
                      <a:lumMod val="65000"/>
                    </a:schemeClr>
                  </a:solidFill>
                </a:rPr>
                <a:t>Report</a:t>
              </a:r>
              <a:endParaRPr lang="en-GB" dirty="0">
                <a:solidFill>
                  <a:schemeClr val="bg1">
                    <a:lumMod val="65000"/>
                  </a:schemeClr>
                </a:solidFill>
              </a:endParaRPr>
            </a:p>
          </p:txBody>
        </p:sp>
      </p:grpSp>
      <p:grpSp>
        <p:nvGrpSpPr>
          <p:cNvPr id="18" name="Group 17"/>
          <p:cNvGrpSpPr/>
          <p:nvPr/>
        </p:nvGrpSpPr>
        <p:grpSpPr>
          <a:xfrm>
            <a:off x="7571560" y="1681024"/>
            <a:ext cx="1486741" cy="900331"/>
            <a:chOff x="6901683" y="1518816"/>
            <a:chExt cx="1486741" cy="900331"/>
          </a:xfrm>
        </p:grpSpPr>
        <p:sp>
          <p:nvSpPr>
            <p:cNvPr id="19" name="Down Arrow 18"/>
            <p:cNvSpPr/>
            <p:nvPr/>
          </p:nvSpPr>
          <p:spPr>
            <a:xfrm>
              <a:off x="7471390"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TextBox 19"/>
            <p:cNvSpPr txBox="1"/>
            <p:nvPr/>
          </p:nvSpPr>
          <p:spPr>
            <a:xfrm>
              <a:off x="6901683" y="1772816"/>
              <a:ext cx="1486741" cy="646331"/>
            </a:xfrm>
            <a:prstGeom prst="rect">
              <a:avLst/>
            </a:prstGeom>
            <a:noFill/>
          </p:spPr>
          <p:txBody>
            <a:bodyPr wrap="square" rtlCol="0">
              <a:spAutoFit/>
            </a:bodyPr>
            <a:lstStyle/>
            <a:p>
              <a:pPr algn="ctr"/>
              <a:r>
                <a:rPr lang="en-GB" dirty="0" smtClean="0">
                  <a:solidFill>
                    <a:schemeClr val="bg1">
                      <a:lumMod val="65000"/>
                    </a:schemeClr>
                  </a:solidFill>
                </a:rPr>
                <a:t>Second Phase Launched</a:t>
              </a:r>
              <a:endParaRPr lang="en-GB" dirty="0">
                <a:solidFill>
                  <a:schemeClr val="bg1">
                    <a:lumMod val="65000"/>
                  </a:schemeClr>
                </a:solidFill>
              </a:endParaRPr>
            </a:p>
          </p:txBody>
        </p:sp>
      </p:grpSp>
      <p:cxnSp>
        <p:nvCxnSpPr>
          <p:cNvPr id="45" name="Straight Connector 44"/>
          <p:cNvCxnSpPr/>
          <p:nvPr/>
        </p:nvCxnSpPr>
        <p:spPr>
          <a:xfrm>
            <a:off x="1649328" y="2522197"/>
            <a:ext cx="8748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866867" y="2599980"/>
            <a:ext cx="2488925" cy="2605460"/>
            <a:chOff x="371404" y="2474313"/>
            <a:chExt cx="2488925" cy="2605460"/>
          </a:xfrm>
        </p:grpSpPr>
        <p:sp>
          <p:nvSpPr>
            <p:cNvPr id="59" name="TextBox 58"/>
            <p:cNvSpPr txBox="1"/>
            <p:nvPr/>
          </p:nvSpPr>
          <p:spPr>
            <a:xfrm>
              <a:off x="371404" y="3034034"/>
              <a:ext cx="2488925" cy="677108"/>
            </a:xfrm>
            <a:prstGeom prst="rect">
              <a:avLst/>
            </a:prstGeom>
            <a:noFill/>
          </p:spPr>
          <p:txBody>
            <a:bodyPr wrap="square" rtlCol="0">
              <a:spAutoFit/>
            </a:bodyPr>
            <a:lstStyle/>
            <a:p>
              <a:pPr algn="ctr"/>
              <a:r>
                <a:rPr lang="en-GB" dirty="0" smtClean="0"/>
                <a:t>Over </a:t>
              </a:r>
              <a:r>
                <a:rPr lang="en-GB" sz="2000" b="1" dirty="0" smtClean="0">
                  <a:solidFill>
                    <a:schemeClr val="bg2">
                      <a:lumMod val="50000"/>
                    </a:schemeClr>
                  </a:solidFill>
                </a:rPr>
                <a:t>80</a:t>
              </a:r>
              <a:r>
                <a:rPr lang="en-GB" dirty="0" smtClean="0"/>
                <a:t> expressions of interest</a:t>
              </a:r>
              <a:endParaRPr lang="en-GB" dirty="0"/>
            </a:p>
          </p:txBody>
        </p:sp>
        <p:cxnSp>
          <p:nvCxnSpPr>
            <p:cNvPr id="60" name="Straight Arrow Connector 59"/>
            <p:cNvCxnSpPr/>
            <p:nvPr/>
          </p:nvCxnSpPr>
          <p:spPr>
            <a:xfrm flipV="1">
              <a:off x="1567990" y="2888940"/>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586881" y="2474313"/>
              <a:ext cx="1962218" cy="369332"/>
            </a:xfrm>
            <a:prstGeom prst="rect">
              <a:avLst/>
            </a:prstGeom>
            <a:solidFill>
              <a:schemeClr val="bg2"/>
            </a:solidFill>
            <a:ln>
              <a:solidFill>
                <a:schemeClr val="bg2">
                  <a:lumMod val="75000"/>
                </a:schemeClr>
              </a:solidFill>
            </a:ln>
          </p:spPr>
          <p:txBody>
            <a:bodyPr wrap="square" rtlCol="0">
              <a:spAutoFit/>
            </a:bodyPr>
            <a:lstStyle/>
            <a:p>
              <a:pPr algn="ctr"/>
              <a:r>
                <a:rPr lang="en-GB" dirty="0" smtClean="0"/>
                <a:t>Pilot Application</a:t>
              </a:r>
              <a:endParaRPr lang="en-GB" dirty="0"/>
            </a:p>
          </p:txBody>
        </p:sp>
        <p:sp>
          <p:nvSpPr>
            <p:cNvPr id="62" name="TextBox 61"/>
            <p:cNvSpPr txBox="1"/>
            <p:nvPr/>
          </p:nvSpPr>
          <p:spPr>
            <a:xfrm>
              <a:off x="371404" y="3787111"/>
              <a:ext cx="2488925" cy="1292662"/>
            </a:xfrm>
            <a:prstGeom prst="rect">
              <a:avLst/>
            </a:prstGeom>
            <a:noFill/>
          </p:spPr>
          <p:txBody>
            <a:bodyPr wrap="square" rtlCol="0">
              <a:spAutoFit/>
            </a:bodyPr>
            <a:lstStyle/>
            <a:p>
              <a:pPr algn="ctr"/>
              <a:r>
                <a:rPr lang="en-GB" sz="2000" b="1" dirty="0" smtClean="0">
                  <a:solidFill>
                    <a:schemeClr val="bg2">
                      <a:lumMod val="50000"/>
                    </a:schemeClr>
                  </a:solidFill>
                </a:rPr>
                <a:t>22</a:t>
              </a:r>
              <a:r>
                <a:rPr lang="en-GB" dirty="0" smtClean="0"/>
                <a:t> pilot areas successful, covering </a:t>
              </a:r>
              <a:r>
                <a:rPr lang="en-GB" sz="2000" b="1" dirty="0" smtClean="0">
                  <a:solidFill>
                    <a:schemeClr val="bg2">
                      <a:lumMod val="50000"/>
                    </a:schemeClr>
                  </a:solidFill>
                </a:rPr>
                <a:t>27</a:t>
              </a:r>
              <a:r>
                <a:rPr lang="en-GB" dirty="0" smtClean="0"/>
                <a:t> CCGs, </a:t>
              </a:r>
              <a:r>
                <a:rPr lang="en-GB" sz="2000" b="1" dirty="0" smtClean="0">
                  <a:solidFill>
                    <a:schemeClr val="bg2">
                      <a:lumMod val="50000"/>
                    </a:schemeClr>
                  </a:solidFill>
                </a:rPr>
                <a:t>255</a:t>
              </a:r>
              <a:r>
                <a:rPr lang="en-GB" dirty="0" smtClean="0"/>
                <a:t> schools (c10-20 per area)</a:t>
              </a:r>
              <a:endParaRPr lang="en-GB" dirty="0"/>
            </a:p>
          </p:txBody>
        </p:sp>
        <p:cxnSp>
          <p:nvCxnSpPr>
            <p:cNvPr id="63" name="Straight Arrow Connector 62"/>
            <p:cNvCxnSpPr/>
            <p:nvPr/>
          </p:nvCxnSpPr>
          <p:spPr>
            <a:xfrm flipV="1">
              <a:off x="1578748" y="3650825"/>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65" name="TextBox 64"/>
          <p:cNvSpPr txBox="1"/>
          <p:nvPr/>
        </p:nvSpPr>
        <p:spPr>
          <a:xfrm>
            <a:off x="8237017" y="5516890"/>
            <a:ext cx="3641390" cy="1200329"/>
          </a:xfrm>
          <a:prstGeom prst="rect">
            <a:avLst/>
          </a:prstGeom>
          <a:solidFill>
            <a:schemeClr val="bg1">
              <a:lumMod val="95000"/>
            </a:schemeClr>
          </a:solidFill>
          <a:ln>
            <a:solidFill>
              <a:schemeClr val="tx1"/>
            </a:solidFill>
          </a:ln>
        </p:spPr>
        <p:txBody>
          <a:bodyPr wrap="square" rtlCol="0">
            <a:spAutoFit/>
          </a:bodyPr>
          <a:lstStyle/>
          <a:p>
            <a:pPr algn="ctr"/>
            <a:r>
              <a:rPr lang="en-GB" dirty="0" smtClean="0"/>
              <a:t>NHS England made £50k available per CCG to cover CYPMHS capacity (CCGs expected to match-fund. £3.5k to school to backfill staff time)</a:t>
            </a:r>
            <a:endParaRPr lang="en-GB" i="1" dirty="0"/>
          </a:p>
        </p:txBody>
      </p:sp>
      <p:cxnSp>
        <p:nvCxnSpPr>
          <p:cNvPr id="66" name="Straight Connector 65"/>
          <p:cNvCxnSpPr/>
          <p:nvPr/>
        </p:nvCxnSpPr>
        <p:spPr>
          <a:xfrm>
            <a:off x="8914744" y="5386960"/>
            <a:ext cx="239317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547195" y="2937650"/>
            <a:ext cx="2811057" cy="3510486"/>
            <a:chOff x="179512" y="3060000"/>
            <a:chExt cx="2488925" cy="3347187"/>
          </a:xfrm>
        </p:grpSpPr>
        <p:sp>
          <p:nvSpPr>
            <p:cNvPr id="68" name="TextBox 67"/>
            <p:cNvSpPr txBox="1"/>
            <p:nvPr/>
          </p:nvSpPr>
          <p:spPr>
            <a:xfrm>
              <a:off x="179512" y="3413899"/>
              <a:ext cx="2488925" cy="2993288"/>
            </a:xfrm>
            <a:prstGeom prst="rect">
              <a:avLst/>
            </a:prstGeom>
            <a:solidFill>
              <a:schemeClr val="bg1">
                <a:lumMod val="85000"/>
              </a:schemeClr>
            </a:solidFill>
            <a:ln>
              <a:solidFill>
                <a:schemeClr val="tx1"/>
              </a:solidFill>
            </a:ln>
          </p:spPr>
          <p:txBody>
            <a:bodyPr wrap="square" rtlCol="0">
              <a:spAutoFit/>
            </a:bodyPr>
            <a:lstStyle/>
            <a:p>
              <a:pPr algn="ctr"/>
              <a:r>
                <a:rPr lang="en-GB" b="1" dirty="0" smtClean="0">
                  <a:solidFill>
                    <a:srgbClr val="0575BC"/>
                  </a:solidFill>
                </a:rPr>
                <a:t>General</a:t>
              </a:r>
            </a:p>
            <a:p>
              <a:pPr algn="ctr"/>
              <a:r>
                <a:rPr lang="en-GB" dirty="0" smtClean="0"/>
                <a:t>Test how/whether training and joint professional working between schools and NHS CYPMHS can improve local knowledge and identification of MH issues, and improve the quality and appropriateness of referrals to specialist services</a:t>
              </a:r>
              <a:endParaRPr lang="en-GB" dirty="0"/>
            </a:p>
          </p:txBody>
        </p:sp>
        <p:cxnSp>
          <p:nvCxnSpPr>
            <p:cNvPr id="69" name="Straight Arrow Connector 68"/>
            <p:cNvCxnSpPr/>
            <p:nvPr/>
          </p:nvCxnSpPr>
          <p:spPr>
            <a:xfrm flipH="1">
              <a:off x="1964163" y="3060000"/>
              <a:ext cx="576064"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0" name="Group 69"/>
          <p:cNvGrpSpPr/>
          <p:nvPr/>
        </p:nvGrpSpPr>
        <p:grpSpPr>
          <a:xfrm>
            <a:off x="4547910" y="2928025"/>
            <a:ext cx="2956877" cy="3520112"/>
            <a:chOff x="3176982" y="3165710"/>
            <a:chExt cx="2956877" cy="2279515"/>
          </a:xfrm>
        </p:grpSpPr>
        <p:sp>
          <p:nvSpPr>
            <p:cNvPr id="71" name="TextBox 70"/>
            <p:cNvSpPr txBox="1"/>
            <p:nvPr/>
          </p:nvSpPr>
          <p:spPr>
            <a:xfrm>
              <a:off x="3176982" y="3413900"/>
              <a:ext cx="2956877" cy="2031325"/>
            </a:xfrm>
            <a:prstGeom prst="rect">
              <a:avLst/>
            </a:prstGeom>
            <a:solidFill>
              <a:schemeClr val="bg1">
                <a:lumMod val="85000"/>
              </a:schemeClr>
            </a:solidFill>
            <a:ln>
              <a:solidFill>
                <a:schemeClr val="tx1"/>
              </a:solidFill>
            </a:ln>
          </p:spPr>
          <p:txBody>
            <a:bodyPr wrap="square" rtlCol="0">
              <a:spAutoFit/>
            </a:bodyPr>
            <a:lstStyle/>
            <a:p>
              <a:pPr algn="ctr"/>
              <a:r>
                <a:rPr lang="en-GB" b="1" dirty="0" smtClean="0">
                  <a:solidFill>
                    <a:srgbClr val="0575BC"/>
                  </a:solidFill>
                </a:rPr>
                <a:t>Specific</a:t>
              </a:r>
            </a:p>
            <a:p>
              <a:pPr marL="342900" indent="-342900">
                <a:buAutoNum type="arabicParenR"/>
              </a:pPr>
              <a:r>
                <a:rPr lang="en-GB" dirty="0" smtClean="0"/>
                <a:t>Improve joint working between school settings and specialist NHS CYPMHS</a:t>
              </a:r>
            </a:p>
            <a:p>
              <a:pPr marL="342900" indent="-342900">
                <a:buAutoNum type="arabicParenR"/>
              </a:pPr>
              <a:r>
                <a:rPr lang="en-GB" dirty="0" smtClean="0"/>
                <a:t>Develop and maintain effective local referral routes</a:t>
              </a:r>
            </a:p>
            <a:p>
              <a:pPr marL="342900" indent="-342900">
                <a:buAutoNum type="arabicParenR"/>
              </a:pPr>
              <a:r>
                <a:rPr lang="en-GB" dirty="0" smtClean="0"/>
                <a:t>Test the concept of a lead contact in schools and specialist NHS CYPMHS</a:t>
              </a:r>
              <a:endParaRPr lang="en-GB" dirty="0"/>
            </a:p>
          </p:txBody>
        </p:sp>
        <p:cxnSp>
          <p:nvCxnSpPr>
            <p:cNvPr id="72" name="Straight Arrow Connector 71"/>
            <p:cNvCxnSpPr/>
            <p:nvPr/>
          </p:nvCxnSpPr>
          <p:spPr>
            <a:xfrm>
              <a:off x="3696117" y="3165710"/>
              <a:ext cx="535669" cy="2246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5" name="Right Brace 84"/>
          <p:cNvSpPr/>
          <p:nvPr/>
        </p:nvSpPr>
        <p:spPr>
          <a:xfrm rot="5400000">
            <a:off x="4319428" y="759526"/>
            <a:ext cx="117968" cy="1592227"/>
          </a:xfrm>
          <a:prstGeom prst="rightBrace">
            <a:avLst/>
          </a:prstGeom>
          <a:ln w="19050">
            <a:solidFill>
              <a:srgbClr val="70AD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TextBox 86"/>
          <p:cNvSpPr txBox="1"/>
          <p:nvPr/>
        </p:nvSpPr>
        <p:spPr>
          <a:xfrm>
            <a:off x="3582298" y="1935024"/>
            <a:ext cx="1737296" cy="646331"/>
          </a:xfrm>
          <a:prstGeom prst="rect">
            <a:avLst/>
          </a:prstGeom>
          <a:noFill/>
        </p:spPr>
        <p:txBody>
          <a:bodyPr wrap="square" rtlCol="0">
            <a:spAutoFit/>
          </a:bodyPr>
          <a:lstStyle/>
          <a:p>
            <a:pPr algn="ctr"/>
            <a:r>
              <a:rPr lang="en-GB" dirty="0" smtClean="0">
                <a:solidFill>
                  <a:schemeClr val="accent6">
                    <a:lumMod val="75000"/>
                  </a:schemeClr>
                </a:solidFill>
              </a:rPr>
              <a:t>First Phase Implementation</a:t>
            </a:r>
            <a:endParaRPr lang="en-GB" dirty="0">
              <a:solidFill>
                <a:schemeClr val="accent6">
                  <a:lumMod val="75000"/>
                </a:schemeClr>
              </a:solidFill>
            </a:endParaRPr>
          </a:p>
        </p:txBody>
      </p:sp>
      <p:sp>
        <p:nvSpPr>
          <p:cNvPr id="88" name="Down Arrow 87"/>
          <p:cNvSpPr/>
          <p:nvPr/>
        </p:nvSpPr>
        <p:spPr>
          <a:xfrm>
            <a:off x="4197958" y="1699780"/>
            <a:ext cx="347327" cy="291790"/>
          </a:xfrm>
          <a:prstGeom prst="downArrow">
            <a:avLst/>
          </a:prstGeom>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4" name="TextBox 63"/>
          <p:cNvSpPr txBox="1"/>
          <p:nvPr/>
        </p:nvSpPr>
        <p:spPr>
          <a:xfrm>
            <a:off x="3502688" y="2616163"/>
            <a:ext cx="1962218" cy="369332"/>
          </a:xfrm>
          <a:prstGeom prst="rect">
            <a:avLst/>
          </a:prstGeom>
          <a:solidFill>
            <a:schemeClr val="bg2"/>
          </a:solidFill>
          <a:ln>
            <a:solidFill>
              <a:schemeClr val="bg2">
                <a:lumMod val="75000"/>
              </a:schemeClr>
            </a:solidFill>
          </a:ln>
        </p:spPr>
        <p:txBody>
          <a:bodyPr wrap="square" rtlCol="0">
            <a:spAutoFit/>
          </a:bodyPr>
          <a:lstStyle/>
          <a:p>
            <a:pPr algn="ctr"/>
            <a:r>
              <a:rPr lang="en-GB" dirty="0" smtClean="0"/>
              <a:t>Aims/Objectives</a:t>
            </a:r>
            <a:endParaRPr lang="en-GB" dirty="0"/>
          </a:p>
        </p:txBody>
      </p:sp>
      <p:cxnSp>
        <p:nvCxnSpPr>
          <p:cNvPr id="41" name="Straight Connector 40"/>
          <p:cNvCxnSpPr/>
          <p:nvPr/>
        </p:nvCxnSpPr>
        <p:spPr>
          <a:xfrm>
            <a:off x="4051724"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75960"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264192"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50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First Phase Implementation</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sp>
        <p:nvSpPr>
          <p:cNvPr id="41" name="TextBox 40"/>
          <p:cNvSpPr txBox="1"/>
          <p:nvPr/>
        </p:nvSpPr>
        <p:spPr>
          <a:xfrm>
            <a:off x="3104099" y="2665680"/>
            <a:ext cx="4996313" cy="430887"/>
          </a:xfrm>
          <a:prstGeom prst="rect">
            <a:avLst/>
          </a:prstGeom>
          <a:solidFill>
            <a:schemeClr val="bg2"/>
          </a:solidFill>
          <a:ln>
            <a:solidFill>
              <a:schemeClr val="bg2">
                <a:lumMod val="75000"/>
              </a:schemeClr>
            </a:solidFill>
          </a:ln>
        </p:spPr>
        <p:txBody>
          <a:bodyPr wrap="square" rtlCol="0">
            <a:spAutoFit/>
          </a:bodyPr>
          <a:lstStyle/>
          <a:p>
            <a:pPr algn="ctr"/>
            <a:r>
              <a:rPr lang="en-GB" sz="2200" dirty="0" smtClean="0"/>
              <a:t>Three Separate Pilot Programme Phases</a:t>
            </a:r>
            <a:endParaRPr lang="en-GB" sz="2200" dirty="0"/>
          </a:p>
        </p:txBody>
      </p:sp>
      <p:grpSp>
        <p:nvGrpSpPr>
          <p:cNvPr id="42" name="Group 41"/>
          <p:cNvGrpSpPr/>
          <p:nvPr/>
        </p:nvGrpSpPr>
        <p:grpSpPr>
          <a:xfrm>
            <a:off x="1878908" y="3233201"/>
            <a:ext cx="8632493" cy="1015663"/>
            <a:chOff x="259987" y="3751584"/>
            <a:chExt cx="8632493" cy="1015663"/>
          </a:xfrm>
        </p:grpSpPr>
        <p:sp>
          <p:nvSpPr>
            <p:cNvPr id="43" name="TextBox 42"/>
            <p:cNvSpPr txBox="1"/>
            <p:nvPr/>
          </p:nvSpPr>
          <p:spPr>
            <a:xfrm>
              <a:off x="259987" y="3828528"/>
              <a:ext cx="1253783" cy="400110"/>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Phase 1</a:t>
              </a:r>
              <a:endParaRPr lang="en-GB" sz="2000" dirty="0"/>
            </a:p>
          </p:txBody>
        </p:sp>
        <p:sp>
          <p:nvSpPr>
            <p:cNvPr id="44" name="Down Arrow 43"/>
            <p:cNvSpPr/>
            <p:nvPr/>
          </p:nvSpPr>
          <p:spPr>
            <a:xfrm rot="16200000">
              <a:off x="1791810" y="3788711"/>
              <a:ext cx="519820" cy="448967"/>
            </a:xfrm>
            <a:prstGeom prst="downArrow">
              <a:avLst/>
            </a:prstGeom>
            <a:solidFill>
              <a:schemeClr val="bg2">
                <a:lumMod val="40000"/>
                <a:lumOff val="60000"/>
              </a:schemeClr>
            </a:solidFill>
            <a:ln w="9525">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Calibri"/>
                <a:ea typeface="+mn-ea"/>
                <a:cs typeface="+mn-cs"/>
              </a:endParaRPr>
            </a:p>
          </p:txBody>
        </p:sp>
        <p:sp>
          <p:nvSpPr>
            <p:cNvPr id="49" name="TextBox 48"/>
            <p:cNvSpPr txBox="1"/>
            <p:nvPr/>
          </p:nvSpPr>
          <p:spPr>
            <a:xfrm>
              <a:off x="2524964" y="3828528"/>
              <a:ext cx="1429776" cy="400110"/>
            </a:xfrm>
            <a:prstGeom prst="rect">
              <a:avLst/>
            </a:prstGeom>
            <a:noFill/>
            <a:ln>
              <a:noFill/>
            </a:ln>
          </p:spPr>
          <p:txBody>
            <a:bodyPr wrap="square" rtlCol="0">
              <a:spAutoFit/>
            </a:bodyPr>
            <a:lstStyle/>
            <a:p>
              <a:r>
                <a:rPr lang="en-GB" sz="2000" dirty="0" smtClean="0"/>
                <a:t>Workshop 1</a:t>
              </a:r>
              <a:endParaRPr lang="en-GB" sz="2000" dirty="0"/>
            </a:p>
          </p:txBody>
        </p:sp>
        <p:cxnSp>
          <p:nvCxnSpPr>
            <p:cNvPr id="50" name="Straight Arrow Connector 49"/>
            <p:cNvCxnSpPr/>
            <p:nvPr/>
          </p:nvCxnSpPr>
          <p:spPr>
            <a:xfrm>
              <a:off x="4193980" y="4013194"/>
              <a:ext cx="5040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4870416" y="3751584"/>
              <a:ext cx="4022064" cy="1015663"/>
            </a:xfrm>
            <a:prstGeom prst="rect">
              <a:avLst/>
            </a:prstGeom>
            <a:noFill/>
            <a:ln>
              <a:noFill/>
            </a:ln>
          </p:spPr>
          <p:txBody>
            <a:bodyPr wrap="square" rtlCol="0">
              <a:spAutoFit/>
            </a:bodyPr>
            <a:lstStyle/>
            <a:p>
              <a:r>
                <a:rPr lang="en-GB" sz="2000" dirty="0" smtClean="0"/>
                <a:t>Forming schools and children and young people’s mental health partnerships (Sept to Dec 2015)</a:t>
              </a:r>
              <a:endParaRPr lang="en-GB" sz="2000" dirty="0"/>
            </a:p>
          </p:txBody>
        </p:sp>
      </p:grpSp>
      <p:grpSp>
        <p:nvGrpSpPr>
          <p:cNvPr id="52" name="Group 51"/>
          <p:cNvGrpSpPr/>
          <p:nvPr/>
        </p:nvGrpSpPr>
        <p:grpSpPr>
          <a:xfrm>
            <a:off x="1843985" y="4385484"/>
            <a:ext cx="8632493" cy="1015663"/>
            <a:chOff x="259987" y="4353822"/>
            <a:chExt cx="8632493" cy="1015663"/>
          </a:xfrm>
        </p:grpSpPr>
        <p:sp>
          <p:nvSpPr>
            <p:cNvPr id="53" name="TextBox 52"/>
            <p:cNvSpPr txBox="1"/>
            <p:nvPr/>
          </p:nvSpPr>
          <p:spPr>
            <a:xfrm>
              <a:off x="259987" y="4430766"/>
              <a:ext cx="1253783" cy="400110"/>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Phase 2</a:t>
              </a:r>
              <a:endParaRPr lang="en-GB" sz="2000" dirty="0"/>
            </a:p>
          </p:txBody>
        </p:sp>
        <p:sp>
          <p:nvSpPr>
            <p:cNvPr id="54" name="TextBox 53"/>
            <p:cNvSpPr txBox="1"/>
            <p:nvPr/>
          </p:nvSpPr>
          <p:spPr>
            <a:xfrm>
              <a:off x="2524964" y="4430766"/>
              <a:ext cx="1429776" cy="400110"/>
            </a:xfrm>
            <a:prstGeom prst="rect">
              <a:avLst/>
            </a:prstGeom>
            <a:noFill/>
            <a:ln>
              <a:noFill/>
            </a:ln>
          </p:spPr>
          <p:txBody>
            <a:bodyPr wrap="square" rtlCol="0">
              <a:spAutoFit/>
            </a:bodyPr>
            <a:lstStyle/>
            <a:p>
              <a:r>
                <a:rPr lang="en-GB" sz="2000" dirty="0" smtClean="0"/>
                <a:t>Workshop 2</a:t>
              </a:r>
              <a:endParaRPr lang="en-GB" sz="2000" dirty="0"/>
            </a:p>
          </p:txBody>
        </p:sp>
        <p:sp>
          <p:nvSpPr>
            <p:cNvPr id="73" name="Down Arrow 72"/>
            <p:cNvSpPr/>
            <p:nvPr/>
          </p:nvSpPr>
          <p:spPr>
            <a:xfrm rot="16200000">
              <a:off x="1791810" y="4390949"/>
              <a:ext cx="519820" cy="448967"/>
            </a:xfrm>
            <a:prstGeom prst="downArrow">
              <a:avLst/>
            </a:prstGeom>
            <a:solidFill>
              <a:schemeClr val="bg2">
                <a:lumMod val="40000"/>
                <a:lumOff val="60000"/>
              </a:schemeClr>
            </a:solidFill>
            <a:ln w="9525">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Calibri"/>
                <a:ea typeface="+mn-ea"/>
                <a:cs typeface="+mn-cs"/>
              </a:endParaRPr>
            </a:p>
          </p:txBody>
        </p:sp>
        <p:cxnSp>
          <p:nvCxnSpPr>
            <p:cNvPr id="74" name="Straight Arrow Connector 73"/>
            <p:cNvCxnSpPr/>
            <p:nvPr/>
          </p:nvCxnSpPr>
          <p:spPr>
            <a:xfrm>
              <a:off x="4193980" y="4615432"/>
              <a:ext cx="5040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4870416" y="4353822"/>
              <a:ext cx="4022064" cy="1015663"/>
            </a:xfrm>
            <a:prstGeom prst="rect">
              <a:avLst/>
            </a:prstGeom>
            <a:noFill/>
            <a:ln>
              <a:noFill/>
            </a:ln>
          </p:spPr>
          <p:txBody>
            <a:bodyPr wrap="square" rtlCol="0">
              <a:spAutoFit/>
            </a:bodyPr>
            <a:lstStyle/>
            <a:p>
              <a:r>
                <a:rPr lang="en-GB" sz="2000" dirty="0" smtClean="0"/>
                <a:t>Embedding partnerships and building sustainability (Jan to March 2016)</a:t>
              </a:r>
              <a:endParaRPr lang="en-GB" sz="2000" dirty="0"/>
            </a:p>
          </p:txBody>
        </p:sp>
      </p:grpSp>
      <p:grpSp>
        <p:nvGrpSpPr>
          <p:cNvPr id="76" name="Group 75"/>
          <p:cNvGrpSpPr/>
          <p:nvPr/>
        </p:nvGrpSpPr>
        <p:grpSpPr>
          <a:xfrm>
            <a:off x="1850364" y="5477952"/>
            <a:ext cx="8632493" cy="1323439"/>
            <a:chOff x="259987" y="5229200"/>
            <a:chExt cx="8632493" cy="1323439"/>
          </a:xfrm>
        </p:grpSpPr>
        <p:sp>
          <p:nvSpPr>
            <p:cNvPr id="77" name="TextBox 76"/>
            <p:cNvSpPr txBox="1"/>
            <p:nvPr/>
          </p:nvSpPr>
          <p:spPr>
            <a:xfrm>
              <a:off x="259987" y="5413866"/>
              <a:ext cx="1253783" cy="400110"/>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sz="2000" dirty="0" smtClean="0"/>
                <a:t>Phase 3</a:t>
              </a:r>
              <a:endParaRPr lang="en-GB" sz="2000" dirty="0"/>
            </a:p>
          </p:txBody>
        </p:sp>
        <p:sp>
          <p:nvSpPr>
            <p:cNvPr id="78" name="TextBox 77"/>
            <p:cNvSpPr txBox="1"/>
            <p:nvPr/>
          </p:nvSpPr>
          <p:spPr>
            <a:xfrm>
              <a:off x="2339752" y="5413866"/>
              <a:ext cx="1800200" cy="707886"/>
            </a:xfrm>
            <a:prstGeom prst="rect">
              <a:avLst/>
            </a:prstGeom>
            <a:noFill/>
            <a:ln>
              <a:noFill/>
            </a:ln>
          </p:spPr>
          <p:txBody>
            <a:bodyPr wrap="square" rtlCol="0">
              <a:spAutoFit/>
            </a:bodyPr>
            <a:lstStyle/>
            <a:p>
              <a:r>
                <a:rPr lang="en-GB" sz="2000" dirty="0" smtClean="0"/>
                <a:t>2 National Events</a:t>
              </a:r>
              <a:endParaRPr lang="en-GB" sz="2000" dirty="0"/>
            </a:p>
          </p:txBody>
        </p:sp>
        <p:sp>
          <p:nvSpPr>
            <p:cNvPr id="79" name="Down Arrow 78"/>
            <p:cNvSpPr/>
            <p:nvPr/>
          </p:nvSpPr>
          <p:spPr>
            <a:xfrm rot="16200000">
              <a:off x="1791810" y="5374049"/>
              <a:ext cx="519820" cy="448967"/>
            </a:xfrm>
            <a:prstGeom prst="downArrow">
              <a:avLst/>
            </a:prstGeom>
            <a:solidFill>
              <a:schemeClr val="bg2">
                <a:lumMod val="40000"/>
                <a:lumOff val="60000"/>
              </a:schemeClr>
            </a:solidFill>
            <a:ln w="9525">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Calibri"/>
                <a:ea typeface="+mn-ea"/>
                <a:cs typeface="+mn-cs"/>
              </a:endParaRPr>
            </a:p>
          </p:txBody>
        </p:sp>
        <p:cxnSp>
          <p:nvCxnSpPr>
            <p:cNvPr id="80" name="Straight Arrow Connector 79"/>
            <p:cNvCxnSpPr/>
            <p:nvPr/>
          </p:nvCxnSpPr>
          <p:spPr>
            <a:xfrm>
              <a:off x="4193980" y="5598532"/>
              <a:ext cx="5040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4870416" y="5229200"/>
              <a:ext cx="4022064" cy="1323439"/>
            </a:xfrm>
            <a:prstGeom prst="rect">
              <a:avLst/>
            </a:prstGeom>
            <a:noFill/>
            <a:ln>
              <a:noFill/>
            </a:ln>
          </p:spPr>
          <p:txBody>
            <a:bodyPr wrap="square" rtlCol="0">
              <a:spAutoFit/>
            </a:bodyPr>
            <a:lstStyle/>
            <a:p>
              <a:r>
                <a:rPr lang="en-GB" sz="2000" dirty="0" smtClean="0"/>
                <a:t>Supporting ongoing learning and development of best practice, and ensuring ongoing sustainability (Jan to March 2016)</a:t>
              </a:r>
              <a:endParaRPr lang="en-GB" sz="2000" dirty="0"/>
            </a:p>
          </p:txBody>
        </p:sp>
      </p:grpSp>
      <p:grpSp>
        <p:nvGrpSpPr>
          <p:cNvPr id="144" name="Group 143"/>
          <p:cNvGrpSpPr/>
          <p:nvPr/>
        </p:nvGrpSpPr>
        <p:grpSpPr>
          <a:xfrm>
            <a:off x="1878908" y="1080502"/>
            <a:ext cx="8289304" cy="569788"/>
            <a:chOff x="387152" y="842988"/>
            <a:chExt cx="8289304" cy="569788"/>
          </a:xfrm>
          <a:effectLst>
            <a:outerShdw blurRad="50800" dist="38100" dir="2700000" algn="tl" rotWithShape="0">
              <a:prstClr val="black">
                <a:alpha val="40000"/>
              </a:prstClr>
            </a:outerShdw>
          </a:effectLst>
        </p:grpSpPr>
        <p:sp>
          <p:nvSpPr>
            <p:cNvPr id="145" name="Right Arrow 144"/>
            <p:cNvSpPr/>
            <p:nvPr/>
          </p:nvSpPr>
          <p:spPr>
            <a:xfrm>
              <a:off x="387152" y="842988"/>
              <a:ext cx="8289304" cy="5697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a:p>
          </p:txBody>
        </p:sp>
        <p:sp>
          <p:nvSpPr>
            <p:cNvPr id="146" name="TextBox 145"/>
            <p:cNvSpPr txBox="1"/>
            <p:nvPr/>
          </p:nvSpPr>
          <p:spPr>
            <a:xfrm>
              <a:off x="1071374" y="943216"/>
              <a:ext cx="783704" cy="369332"/>
            </a:xfrm>
            <a:prstGeom prst="rect">
              <a:avLst/>
            </a:prstGeom>
            <a:noFill/>
          </p:spPr>
          <p:txBody>
            <a:bodyPr wrap="square" rtlCol="0">
              <a:spAutoFit/>
            </a:bodyPr>
            <a:lstStyle/>
            <a:p>
              <a:pPr algn="ctr"/>
              <a:r>
                <a:rPr lang="en-GB" dirty="0" smtClean="0">
                  <a:solidFill>
                    <a:schemeClr val="bg1"/>
                  </a:solidFill>
                </a:rPr>
                <a:t>2015</a:t>
              </a:r>
              <a:endParaRPr lang="en-GB" dirty="0">
                <a:solidFill>
                  <a:schemeClr val="bg1"/>
                </a:solidFill>
              </a:endParaRPr>
            </a:p>
          </p:txBody>
        </p:sp>
        <p:sp>
          <p:nvSpPr>
            <p:cNvPr id="147" name="TextBox 146"/>
            <p:cNvSpPr txBox="1"/>
            <p:nvPr/>
          </p:nvSpPr>
          <p:spPr>
            <a:xfrm>
              <a:off x="3150351" y="943216"/>
              <a:ext cx="783704" cy="369332"/>
            </a:xfrm>
            <a:prstGeom prst="rect">
              <a:avLst/>
            </a:prstGeom>
            <a:noFill/>
          </p:spPr>
          <p:txBody>
            <a:bodyPr wrap="square" rtlCol="0">
              <a:spAutoFit/>
            </a:bodyPr>
            <a:lstStyle/>
            <a:p>
              <a:pPr algn="ctr"/>
              <a:r>
                <a:rPr lang="en-GB" dirty="0" smtClean="0">
                  <a:solidFill>
                    <a:schemeClr val="bg1"/>
                  </a:solidFill>
                </a:rPr>
                <a:t>2016</a:t>
              </a:r>
              <a:endParaRPr lang="en-GB" dirty="0">
                <a:solidFill>
                  <a:schemeClr val="bg1"/>
                </a:solidFill>
              </a:endParaRPr>
            </a:p>
          </p:txBody>
        </p:sp>
        <p:sp>
          <p:nvSpPr>
            <p:cNvPr id="148" name="TextBox 147"/>
            <p:cNvSpPr txBox="1"/>
            <p:nvPr/>
          </p:nvSpPr>
          <p:spPr>
            <a:xfrm>
              <a:off x="5229328" y="943216"/>
              <a:ext cx="783704" cy="369332"/>
            </a:xfrm>
            <a:prstGeom prst="rect">
              <a:avLst/>
            </a:prstGeom>
            <a:noFill/>
          </p:spPr>
          <p:txBody>
            <a:bodyPr wrap="square" rtlCol="0">
              <a:spAutoFit/>
            </a:bodyPr>
            <a:lstStyle/>
            <a:p>
              <a:pPr algn="ctr"/>
              <a:r>
                <a:rPr lang="en-GB" dirty="0" smtClean="0">
                  <a:solidFill>
                    <a:schemeClr val="bg1"/>
                  </a:solidFill>
                </a:rPr>
                <a:t>2017</a:t>
              </a:r>
              <a:endParaRPr lang="en-GB" dirty="0">
                <a:solidFill>
                  <a:schemeClr val="bg1"/>
                </a:solidFill>
              </a:endParaRPr>
            </a:p>
          </p:txBody>
        </p:sp>
        <p:sp>
          <p:nvSpPr>
            <p:cNvPr id="149" name="TextBox 148"/>
            <p:cNvSpPr txBox="1"/>
            <p:nvPr/>
          </p:nvSpPr>
          <p:spPr>
            <a:xfrm>
              <a:off x="7308304" y="943216"/>
              <a:ext cx="783704" cy="369332"/>
            </a:xfrm>
            <a:prstGeom prst="rect">
              <a:avLst/>
            </a:prstGeom>
            <a:noFill/>
          </p:spPr>
          <p:txBody>
            <a:bodyPr wrap="square" rtlCol="0">
              <a:spAutoFit/>
            </a:bodyPr>
            <a:lstStyle/>
            <a:p>
              <a:pPr algn="ctr"/>
              <a:r>
                <a:rPr lang="en-GB" dirty="0" smtClean="0">
                  <a:solidFill>
                    <a:schemeClr val="bg1"/>
                  </a:solidFill>
                </a:rPr>
                <a:t>2018</a:t>
              </a:r>
              <a:endParaRPr lang="en-GB" dirty="0">
                <a:solidFill>
                  <a:schemeClr val="bg1"/>
                </a:solidFill>
              </a:endParaRPr>
            </a:p>
          </p:txBody>
        </p:sp>
      </p:grpSp>
      <p:grpSp>
        <p:nvGrpSpPr>
          <p:cNvPr id="150" name="Group 149"/>
          <p:cNvGrpSpPr/>
          <p:nvPr/>
        </p:nvGrpSpPr>
        <p:grpSpPr>
          <a:xfrm>
            <a:off x="1850316" y="1667443"/>
            <a:ext cx="1542664" cy="648663"/>
            <a:chOff x="35496" y="1518816"/>
            <a:chExt cx="1486741" cy="589839"/>
          </a:xfrm>
        </p:grpSpPr>
        <p:sp>
          <p:nvSpPr>
            <p:cNvPr id="151" name="Down Arrow 150"/>
            <p:cNvSpPr/>
            <p:nvPr/>
          </p:nvSpPr>
          <p:spPr>
            <a:xfrm>
              <a:off x="605203"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2" name="TextBox 151"/>
            <p:cNvSpPr txBox="1"/>
            <p:nvPr/>
          </p:nvSpPr>
          <p:spPr>
            <a:xfrm>
              <a:off x="35496" y="1772816"/>
              <a:ext cx="1486741" cy="335839"/>
            </a:xfrm>
            <a:prstGeom prst="rect">
              <a:avLst/>
            </a:prstGeom>
            <a:noFill/>
          </p:spPr>
          <p:txBody>
            <a:bodyPr wrap="square" rtlCol="0">
              <a:spAutoFit/>
            </a:bodyPr>
            <a:lstStyle/>
            <a:p>
              <a:pPr algn="ctr"/>
              <a:r>
                <a:rPr lang="en-GB" dirty="0" smtClean="0">
                  <a:solidFill>
                    <a:schemeClr val="bg1">
                      <a:lumMod val="65000"/>
                    </a:schemeClr>
                  </a:solidFill>
                </a:rPr>
                <a:t>Background</a:t>
              </a:r>
              <a:endParaRPr lang="en-GB" sz="1400" dirty="0">
                <a:solidFill>
                  <a:schemeClr val="bg1">
                    <a:lumMod val="65000"/>
                  </a:schemeClr>
                </a:solidFill>
              </a:endParaRPr>
            </a:p>
          </p:txBody>
        </p:sp>
      </p:grpSp>
      <p:grpSp>
        <p:nvGrpSpPr>
          <p:cNvPr id="153" name="Group 152"/>
          <p:cNvGrpSpPr/>
          <p:nvPr/>
        </p:nvGrpSpPr>
        <p:grpSpPr>
          <a:xfrm>
            <a:off x="5627560" y="1667562"/>
            <a:ext cx="1486741" cy="900331"/>
            <a:chOff x="4427984" y="1537628"/>
            <a:chExt cx="1486741" cy="900331"/>
          </a:xfrm>
        </p:grpSpPr>
        <p:sp>
          <p:nvSpPr>
            <p:cNvPr id="154" name="Down Arrow 153"/>
            <p:cNvSpPr/>
            <p:nvPr/>
          </p:nvSpPr>
          <p:spPr>
            <a:xfrm>
              <a:off x="4997691" y="1537628"/>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5" name="TextBox 154"/>
            <p:cNvSpPr txBox="1"/>
            <p:nvPr/>
          </p:nvSpPr>
          <p:spPr>
            <a:xfrm>
              <a:off x="4427984" y="1791628"/>
              <a:ext cx="1486741" cy="646331"/>
            </a:xfrm>
            <a:prstGeom prst="rect">
              <a:avLst/>
            </a:prstGeom>
            <a:noFill/>
          </p:spPr>
          <p:txBody>
            <a:bodyPr wrap="square" rtlCol="0">
              <a:spAutoFit/>
            </a:bodyPr>
            <a:lstStyle/>
            <a:p>
              <a:pPr algn="ctr"/>
              <a:r>
                <a:rPr lang="en-GB" dirty="0" smtClean="0">
                  <a:solidFill>
                    <a:schemeClr val="bg1">
                      <a:lumMod val="65000"/>
                    </a:schemeClr>
                  </a:solidFill>
                </a:rPr>
                <a:t>Evaluation </a:t>
              </a:r>
            </a:p>
            <a:p>
              <a:pPr algn="ctr"/>
              <a:r>
                <a:rPr lang="en-GB" dirty="0" smtClean="0">
                  <a:solidFill>
                    <a:schemeClr val="bg1">
                      <a:lumMod val="65000"/>
                    </a:schemeClr>
                  </a:solidFill>
                </a:rPr>
                <a:t>Report</a:t>
              </a:r>
              <a:endParaRPr lang="en-GB" dirty="0">
                <a:solidFill>
                  <a:schemeClr val="bg1">
                    <a:lumMod val="65000"/>
                  </a:schemeClr>
                </a:solidFill>
              </a:endParaRPr>
            </a:p>
          </p:txBody>
        </p:sp>
      </p:grpSp>
      <p:grpSp>
        <p:nvGrpSpPr>
          <p:cNvPr id="156" name="Group 155"/>
          <p:cNvGrpSpPr/>
          <p:nvPr/>
        </p:nvGrpSpPr>
        <p:grpSpPr>
          <a:xfrm>
            <a:off x="7571560" y="1681024"/>
            <a:ext cx="1486741" cy="900331"/>
            <a:chOff x="6901683" y="1518816"/>
            <a:chExt cx="1486741" cy="900331"/>
          </a:xfrm>
        </p:grpSpPr>
        <p:sp>
          <p:nvSpPr>
            <p:cNvPr id="157" name="Down Arrow 156"/>
            <p:cNvSpPr/>
            <p:nvPr/>
          </p:nvSpPr>
          <p:spPr>
            <a:xfrm>
              <a:off x="7471390"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8" name="TextBox 157"/>
            <p:cNvSpPr txBox="1"/>
            <p:nvPr/>
          </p:nvSpPr>
          <p:spPr>
            <a:xfrm>
              <a:off x="6901683" y="1772816"/>
              <a:ext cx="1486741" cy="646331"/>
            </a:xfrm>
            <a:prstGeom prst="rect">
              <a:avLst/>
            </a:prstGeom>
            <a:noFill/>
          </p:spPr>
          <p:txBody>
            <a:bodyPr wrap="square" rtlCol="0">
              <a:spAutoFit/>
            </a:bodyPr>
            <a:lstStyle/>
            <a:p>
              <a:pPr algn="ctr"/>
              <a:r>
                <a:rPr lang="en-GB" dirty="0" smtClean="0">
                  <a:solidFill>
                    <a:schemeClr val="bg1">
                      <a:lumMod val="65000"/>
                    </a:schemeClr>
                  </a:solidFill>
                </a:rPr>
                <a:t>Second Phase Launched</a:t>
              </a:r>
              <a:endParaRPr lang="en-GB" dirty="0">
                <a:solidFill>
                  <a:schemeClr val="bg1">
                    <a:lumMod val="65000"/>
                  </a:schemeClr>
                </a:solidFill>
              </a:endParaRPr>
            </a:p>
          </p:txBody>
        </p:sp>
      </p:grpSp>
      <p:cxnSp>
        <p:nvCxnSpPr>
          <p:cNvPr id="159" name="Straight Connector 158"/>
          <p:cNvCxnSpPr/>
          <p:nvPr/>
        </p:nvCxnSpPr>
        <p:spPr>
          <a:xfrm>
            <a:off x="1649328" y="2522197"/>
            <a:ext cx="8748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0" name="Right Brace 159"/>
          <p:cNvSpPr/>
          <p:nvPr/>
        </p:nvSpPr>
        <p:spPr>
          <a:xfrm rot="5400000">
            <a:off x="4319428" y="759526"/>
            <a:ext cx="117968" cy="1592227"/>
          </a:xfrm>
          <a:prstGeom prst="rightBrace">
            <a:avLst/>
          </a:prstGeom>
          <a:ln w="19050">
            <a:solidFill>
              <a:srgbClr val="70AD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1" name="TextBox 160"/>
          <p:cNvSpPr txBox="1"/>
          <p:nvPr/>
        </p:nvSpPr>
        <p:spPr>
          <a:xfrm>
            <a:off x="3582298" y="1935024"/>
            <a:ext cx="1737296" cy="646331"/>
          </a:xfrm>
          <a:prstGeom prst="rect">
            <a:avLst/>
          </a:prstGeom>
          <a:noFill/>
        </p:spPr>
        <p:txBody>
          <a:bodyPr wrap="square" rtlCol="0">
            <a:spAutoFit/>
          </a:bodyPr>
          <a:lstStyle/>
          <a:p>
            <a:pPr algn="ctr"/>
            <a:r>
              <a:rPr lang="en-GB" dirty="0" smtClean="0">
                <a:solidFill>
                  <a:schemeClr val="accent6">
                    <a:lumMod val="75000"/>
                  </a:schemeClr>
                </a:solidFill>
              </a:rPr>
              <a:t>First Phase Implementation</a:t>
            </a:r>
            <a:endParaRPr lang="en-GB" dirty="0">
              <a:solidFill>
                <a:schemeClr val="accent6">
                  <a:lumMod val="75000"/>
                </a:schemeClr>
              </a:solidFill>
            </a:endParaRPr>
          </a:p>
        </p:txBody>
      </p:sp>
      <p:sp>
        <p:nvSpPr>
          <p:cNvPr id="162" name="Down Arrow 161"/>
          <p:cNvSpPr/>
          <p:nvPr/>
        </p:nvSpPr>
        <p:spPr>
          <a:xfrm>
            <a:off x="4197958" y="1699780"/>
            <a:ext cx="347327" cy="291790"/>
          </a:xfrm>
          <a:prstGeom prst="downArrow">
            <a:avLst/>
          </a:prstGeom>
          <a:ln w="952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45" name="Straight Connector 44"/>
          <p:cNvCxnSpPr/>
          <p:nvPr/>
        </p:nvCxnSpPr>
        <p:spPr>
          <a:xfrm>
            <a:off x="4051724"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75960"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264192"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8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Evaluation Framework</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104" name="Group 103"/>
          <p:cNvGrpSpPr/>
          <p:nvPr/>
        </p:nvGrpSpPr>
        <p:grpSpPr>
          <a:xfrm>
            <a:off x="1649328" y="1080502"/>
            <a:ext cx="8748464" cy="1500853"/>
            <a:chOff x="1649328" y="1080502"/>
            <a:chExt cx="8748464" cy="1500853"/>
          </a:xfrm>
        </p:grpSpPr>
        <p:sp>
          <p:nvSpPr>
            <p:cNvPr id="105" name="Down Arrow 104"/>
            <p:cNvSpPr/>
            <p:nvPr/>
          </p:nvSpPr>
          <p:spPr>
            <a:xfrm>
              <a:off x="4224853" y="1681024"/>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106" name="Group 105"/>
            <p:cNvGrpSpPr/>
            <p:nvPr/>
          </p:nvGrpSpPr>
          <p:grpSpPr>
            <a:xfrm>
              <a:off x="1649328" y="1080502"/>
              <a:ext cx="8748464" cy="1500853"/>
              <a:chOff x="1649328" y="1080502"/>
              <a:chExt cx="8748464" cy="1500853"/>
            </a:xfrm>
          </p:grpSpPr>
          <p:grpSp>
            <p:nvGrpSpPr>
              <p:cNvPr id="108" name="Group 107"/>
              <p:cNvGrpSpPr/>
              <p:nvPr/>
            </p:nvGrpSpPr>
            <p:grpSpPr>
              <a:xfrm>
                <a:off x="5627560" y="1667562"/>
                <a:ext cx="1486741" cy="900331"/>
                <a:chOff x="4427984" y="1537628"/>
                <a:chExt cx="1486741" cy="900331"/>
              </a:xfrm>
            </p:grpSpPr>
            <p:sp>
              <p:nvSpPr>
                <p:cNvPr id="122" name="Down Arrow 121"/>
                <p:cNvSpPr/>
                <p:nvPr/>
              </p:nvSpPr>
              <p:spPr>
                <a:xfrm>
                  <a:off x="4997691" y="1537628"/>
                  <a:ext cx="347327" cy="291790"/>
                </a:xfrm>
                <a:prstGeom prst="downArrow">
                  <a:avLst/>
                </a:prstGeom>
                <a:solidFill>
                  <a:srgbClr val="70AD47"/>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rgbClr val="70AD47"/>
                    </a:solidFill>
                  </a:endParaRPr>
                </a:p>
              </p:txBody>
            </p:sp>
            <p:sp>
              <p:nvSpPr>
                <p:cNvPr id="123" name="TextBox 122"/>
                <p:cNvSpPr txBox="1"/>
                <p:nvPr/>
              </p:nvSpPr>
              <p:spPr>
                <a:xfrm>
                  <a:off x="4427984" y="1791628"/>
                  <a:ext cx="1486741" cy="646331"/>
                </a:xfrm>
                <a:prstGeom prst="rect">
                  <a:avLst/>
                </a:prstGeom>
                <a:noFill/>
              </p:spPr>
              <p:txBody>
                <a:bodyPr wrap="square" rtlCol="0">
                  <a:spAutoFit/>
                </a:bodyPr>
                <a:lstStyle/>
                <a:p>
                  <a:pPr algn="ctr"/>
                  <a:r>
                    <a:rPr lang="en-GB" dirty="0" smtClean="0">
                      <a:solidFill>
                        <a:schemeClr val="accent6">
                          <a:lumMod val="75000"/>
                        </a:schemeClr>
                      </a:solidFill>
                    </a:rPr>
                    <a:t>Evaluation </a:t>
                  </a:r>
                </a:p>
                <a:p>
                  <a:pPr algn="ctr"/>
                  <a:r>
                    <a:rPr lang="en-GB" dirty="0" smtClean="0">
                      <a:solidFill>
                        <a:schemeClr val="accent6">
                          <a:lumMod val="75000"/>
                        </a:schemeClr>
                      </a:solidFill>
                    </a:rPr>
                    <a:t>Report</a:t>
                  </a:r>
                  <a:endParaRPr lang="en-GB" dirty="0">
                    <a:solidFill>
                      <a:schemeClr val="accent6">
                        <a:lumMod val="75000"/>
                      </a:schemeClr>
                    </a:solidFill>
                  </a:endParaRPr>
                </a:p>
              </p:txBody>
            </p:sp>
          </p:grpSp>
          <p:grpSp>
            <p:nvGrpSpPr>
              <p:cNvPr id="109" name="Group 108"/>
              <p:cNvGrpSpPr/>
              <p:nvPr/>
            </p:nvGrpSpPr>
            <p:grpSpPr>
              <a:xfrm>
                <a:off x="7571560" y="1681024"/>
                <a:ext cx="1486741" cy="900331"/>
                <a:chOff x="6901683" y="1518816"/>
                <a:chExt cx="1486741" cy="900331"/>
              </a:xfrm>
            </p:grpSpPr>
            <p:sp>
              <p:nvSpPr>
                <p:cNvPr id="120" name="Down Arrow 119"/>
                <p:cNvSpPr/>
                <p:nvPr/>
              </p:nvSpPr>
              <p:spPr>
                <a:xfrm>
                  <a:off x="7471390"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1" name="TextBox 120"/>
                <p:cNvSpPr txBox="1"/>
                <p:nvPr/>
              </p:nvSpPr>
              <p:spPr>
                <a:xfrm>
                  <a:off x="6901683" y="1772816"/>
                  <a:ext cx="1486741" cy="646331"/>
                </a:xfrm>
                <a:prstGeom prst="rect">
                  <a:avLst/>
                </a:prstGeom>
                <a:noFill/>
              </p:spPr>
              <p:txBody>
                <a:bodyPr wrap="square" rtlCol="0">
                  <a:spAutoFit/>
                </a:bodyPr>
                <a:lstStyle/>
                <a:p>
                  <a:pPr algn="ctr"/>
                  <a:r>
                    <a:rPr lang="en-GB" dirty="0" smtClean="0">
                      <a:solidFill>
                        <a:schemeClr val="bg1">
                          <a:lumMod val="65000"/>
                        </a:schemeClr>
                      </a:solidFill>
                    </a:rPr>
                    <a:t>Second Phase Launched</a:t>
                  </a:r>
                  <a:endParaRPr lang="en-GB" dirty="0">
                    <a:solidFill>
                      <a:schemeClr val="bg1">
                        <a:lumMod val="65000"/>
                      </a:schemeClr>
                    </a:solidFill>
                  </a:endParaRPr>
                </a:p>
              </p:txBody>
            </p:sp>
          </p:grpSp>
          <p:cxnSp>
            <p:nvCxnSpPr>
              <p:cNvPr id="110" name="Straight Connector 109"/>
              <p:cNvCxnSpPr/>
              <p:nvPr/>
            </p:nvCxnSpPr>
            <p:spPr>
              <a:xfrm>
                <a:off x="1649328" y="2522197"/>
                <a:ext cx="8748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1" name="Right Brace 110"/>
              <p:cNvSpPr/>
              <p:nvPr/>
            </p:nvSpPr>
            <p:spPr>
              <a:xfrm rot="5400000">
                <a:off x="4319428" y="759526"/>
                <a:ext cx="117968" cy="1592227"/>
              </a:xfrm>
              <a:prstGeom prst="rightBrac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p:cNvSpPr txBox="1"/>
              <p:nvPr/>
            </p:nvSpPr>
            <p:spPr>
              <a:xfrm>
                <a:off x="3582298" y="1935024"/>
                <a:ext cx="1737296" cy="646331"/>
              </a:xfrm>
              <a:prstGeom prst="rect">
                <a:avLst/>
              </a:prstGeom>
              <a:noFill/>
            </p:spPr>
            <p:txBody>
              <a:bodyPr wrap="square" rtlCol="0">
                <a:spAutoFit/>
              </a:bodyPr>
              <a:lstStyle/>
              <a:p>
                <a:pPr algn="ctr"/>
                <a:r>
                  <a:rPr lang="en-GB" dirty="0" smtClean="0">
                    <a:solidFill>
                      <a:schemeClr val="bg1">
                        <a:lumMod val="65000"/>
                      </a:schemeClr>
                    </a:solidFill>
                  </a:rPr>
                  <a:t>First Phase Implementation</a:t>
                </a:r>
                <a:endParaRPr lang="en-GB" dirty="0">
                  <a:solidFill>
                    <a:schemeClr val="bg1">
                      <a:lumMod val="65000"/>
                    </a:schemeClr>
                  </a:solidFill>
                </a:endParaRPr>
              </a:p>
            </p:txBody>
          </p:sp>
          <p:grpSp>
            <p:nvGrpSpPr>
              <p:cNvPr id="113" name="Group 112"/>
              <p:cNvGrpSpPr/>
              <p:nvPr/>
            </p:nvGrpSpPr>
            <p:grpSpPr>
              <a:xfrm>
                <a:off x="1878908" y="1080502"/>
                <a:ext cx="8289304" cy="569788"/>
                <a:chOff x="387152" y="842988"/>
                <a:chExt cx="8289304" cy="569788"/>
              </a:xfrm>
            </p:grpSpPr>
            <p:sp>
              <p:nvSpPr>
                <p:cNvPr id="115" name="Right Arrow 114"/>
                <p:cNvSpPr/>
                <p:nvPr/>
              </p:nvSpPr>
              <p:spPr>
                <a:xfrm>
                  <a:off x="387152" y="842988"/>
                  <a:ext cx="8289304" cy="569788"/>
                </a:xfrm>
                <a:prstGeom prst="right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a:p>
              </p:txBody>
            </p:sp>
            <p:sp>
              <p:nvSpPr>
                <p:cNvPr id="116" name="TextBox 115"/>
                <p:cNvSpPr txBox="1"/>
                <p:nvPr/>
              </p:nvSpPr>
              <p:spPr>
                <a:xfrm>
                  <a:off x="1071374" y="943216"/>
                  <a:ext cx="783704" cy="369332"/>
                </a:xfrm>
                <a:prstGeom prst="rect">
                  <a:avLst/>
                </a:prstGeom>
                <a:noFill/>
              </p:spPr>
              <p:txBody>
                <a:bodyPr wrap="square" rtlCol="0">
                  <a:spAutoFit/>
                </a:bodyPr>
                <a:lstStyle/>
                <a:p>
                  <a:pPr algn="ctr"/>
                  <a:r>
                    <a:rPr lang="en-GB" dirty="0" smtClean="0">
                      <a:solidFill>
                        <a:schemeClr val="bg1"/>
                      </a:solidFill>
                    </a:rPr>
                    <a:t>2015</a:t>
                  </a:r>
                  <a:endParaRPr lang="en-GB" dirty="0">
                    <a:solidFill>
                      <a:schemeClr val="bg1"/>
                    </a:solidFill>
                  </a:endParaRPr>
                </a:p>
              </p:txBody>
            </p:sp>
            <p:sp>
              <p:nvSpPr>
                <p:cNvPr id="117" name="TextBox 116"/>
                <p:cNvSpPr txBox="1"/>
                <p:nvPr/>
              </p:nvSpPr>
              <p:spPr>
                <a:xfrm>
                  <a:off x="3150351" y="943216"/>
                  <a:ext cx="783704" cy="369332"/>
                </a:xfrm>
                <a:prstGeom prst="rect">
                  <a:avLst/>
                </a:prstGeom>
                <a:noFill/>
              </p:spPr>
              <p:txBody>
                <a:bodyPr wrap="square" rtlCol="0">
                  <a:spAutoFit/>
                </a:bodyPr>
                <a:lstStyle/>
                <a:p>
                  <a:pPr algn="ctr"/>
                  <a:r>
                    <a:rPr lang="en-GB" dirty="0" smtClean="0">
                      <a:solidFill>
                        <a:schemeClr val="bg1"/>
                      </a:solidFill>
                    </a:rPr>
                    <a:t>2016</a:t>
                  </a:r>
                  <a:endParaRPr lang="en-GB" dirty="0">
                    <a:solidFill>
                      <a:schemeClr val="bg1"/>
                    </a:solidFill>
                  </a:endParaRPr>
                </a:p>
              </p:txBody>
            </p:sp>
            <p:sp>
              <p:nvSpPr>
                <p:cNvPr id="118" name="TextBox 117"/>
                <p:cNvSpPr txBox="1"/>
                <p:nvPr/>
              </p:nvSpPr>
              <p:spPr>
                <a:xfrm>
                  <a:off x="5229328" y="943216"/>
                  <a:ext cx="783704" cy="369332"/>
                </a:xfrm>
                <a:prstGeom prst="rect">
                  <a:avLst/>
                </a:prstGeom>
                <a:noFill/>
              </p:spPr>
              <p:txBody>
                <a:bodyPr wrap="square" rtlCol="0">
                  <a:spAutoFit/>
                </a:bodyPr>
                <a:lstStyle/>
                <a:p>
                  <a:pPr algn="ctr"/>
                  <a:r>
                    <a:rPr lang="en-GB" dirty="0" smtClean="0">
                      <a:solidFill>
                        <a:schemeClr val="bg1"/>
                      </a:solidFill>
                    </a:rPr>
                    <a:t>2017</a:t>
                  </a:r>
                  <a:endParaRPr lang="en-GB" dirty="0">
                    <a:solidFill>
                      <a:schemeClr val="bg1"/>
                    </a:solidFill>
                  </a:endParaRPr>
                </a:p>
              </p:txBody>
            </p:sp>
            <p:sp>
              <p:nvSpPr>
                <p:cNvPr id="119" name="TextBox 118"/>
                <p:cNvSpPr txBox="1"/>
                <p:nvPr/>
              </p:nvSpPr>
              <p:spPr>
                <a:xfrm>
                  <a:off x="7308304" y="943216"/>
                  <a:ext cx="783704" cy="369332"/>
                </a:xfrm>
                <a:prstGeom prst="rect">
                  <a:avLst/>
                </a:prstGeom>
                <a:noFill/>
              </p:spPr>
              <p:txBody>
                <a:bodyPr wrap="square" rtlCol="0">
                  <a:spAutoFit/>
                </a:bodyPr>
                <a:lstStyle/>
                <a:p>
                  <a:pPr algn="ctr"/>
                  <a:r>
                    <a:rPr lang="en-GB" dirty="0" smtClean="0">
                      <a:solidFill>
                        <a:schemeClr val="bg1"/>
                      </a:solidFill>
                    </a:rPr>
                    <a:t>2018</a:t>
                  </a:r>
                  <a:endParaRPr lang="en-GB" dirty="0">
                    <a:solidFill>
                      <a:schemeClr val="bg1"/>
                    </a:solidFill>
                  </a:endParaRPr>
                </a:p>
              </p:txBody>
            </p:sp>
          </p:grpSp>
        </p:grpSp>
      </p:grpSp>
      <p:grpSp>
        <p:nvGrpSpPr>
          <p:cNvPr id="124" name="Group 123"/>
          <p:cNvGrpSpPr/>
          <p:nvPr/>
        </p:nvGrpSpPr>
        <p:grpSpPr>
          <a:xfrm>
            <a:off x="1850316" y="1667443"/>
            <a:ext cx="1542664" cy="648663"/>
            <a:chOff x="35496" y="1518816"/>
            <a:chExt cx="1486741" cy="589839"/>
          </a:xfrm>
        </p:grpSpPr>
        <p:sp>
          <p:nvSpPr>
            <p:cNvPr id="125" name="Down Arrow 124"/>
            <p:cNvSpPr/>
            <p:nvPr/>
          </p:nvSpPr>
          <p:spPr>
            <a:xfrm>
              <a:off x="605203" y="1518816"/>
              <a:ext cx="347327" cy="291790"/>
            </a:xfrm>
            <a:prstGeom prst="downArrow">
              <a:avLst/>
            </a:prstGeom>
            <a:solidFill>
              <a:schemeClr val="bg1">
                <a:lumMod val="85000"/>
              </a:schemeClr>
            </a:solidFill>
            <a:ln w="9525">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6" name="TextBox 125"/>
            <p:cNvSpPr txBox="1"/>
            <p:nvPr/>
          </p:nvSpPr>
          <p:spPr>
            <a:xfrm>
              <a:off x="35496" y="1772816"/>
              <a:ext cx="1486741" cy="335839"/>
            </a:xfrm>
            <a:prstGeom prst="rect">
              <a:avLst/>
            </a:prstGeom>
            <a:noFill/>
          </p:spPr>
          <p:txBody>
            <a:bodyPr wrap="square" rtlCol="0">
              <a:spAutoFit/>
            </a:bodyPr>
            <a:lstStyle/>
            <a:p>
              <a:pPr algn="ctr"/>
              <a:r>
                <a:rPr lang="en-GB" dirty="0" smtClean="0">
                  <a:solidFill>
                    <a:schemeClr val="bg1">
                      <a:lumMod val="65000"/>
                    </a:schemeClr>
                  </a:solidFill>
                </a:rPr>
                <a:t>Background</a:t>
              </a:r>
              <a:endParaRPr lang="en-GB" sz="1400" dirty="0">
                <a:solidFill>
                  <a:schemeClr val="bg1">
                    <a:lumMod val="65000"/>
                  </a:schemeClr>
                </a:solidFill>
              </a:endParaRPr>
            </a:p>
          </p:txBody>
        </p:sp>
      </p:grpSp>
      <p:grpSp>
        <p:nvGrpSpPr>
          <p:cNvPr id="127" name="Group 126"/>
          <p:cNvGrpSpPr/>
          <p:nvPr/>
        </p:nvGrpSpPr>
        <p:grpSpPr>
          <a:xfrm>
            <a:off x="1298488" y="3529438"/>
            <a:ext cx="4567620" cy="2053750"/>
            <a:chOff x="43880" y="3190910"/>
            <a:chExt cx="4567620" cy="2053750"/>
          </a:xfrm>
        </p:grpSpPr>
        <p:sp>
          <p:nvSpPr>
            <p:cNvPr id="128" name="TextBox 127"/>
            <p:cNvSpPr txBox="1"/>
            <p:nvPr/>
          </p:nvSpPr>
          <p:spPr>
            <a:xfrm>
              <a:off x="43880" y="4044331"/>
              <a:ext cx="1575792" cy="1200329"/>
            </a:xfrm>
            <a:prstGeom prst="rect">
              <a:avLst/>
            </a:prstGeom>
            <a:noFill/>
          </p:spPr>
          <p:txBody>
            <a:bodyPr wrap="square" rtlCol="0">
              <a:spAutoFit/>
            </a:bodyPr>
            <a:lstStyle/>
            <a:p>
              <a:pPr algn="ctr"/>
              <a:r>
                <a:rPr lang="en-GB" dirty="0" smtClean="0"/>
                <a:t>Pre/post: SPOC in schools and CYPMHS</a:t>
              </a:r>
              <a:endParaRPr lang="en-GB" dirty="0"/>
            </a:p>
          </p:txBody>
        </p:sp>
        <p:sp>
          <p:nvSpPr>
            <p:cNvPr id="129" name="TextBox 128"/>
            <p:cNvSpPr txBox="1"/>
            <p:nvPr/>
          </p:nvSpPr>
          <p:spPr>
            <a:xfrm>
              <a:off x="3035708" y="4044331"/>
              <a:ext cx="1575792" cy="923330"/>
            </a:xfrm>
            <a:prstGeom prst="rect">
              <a:avLst/>
            </a:prstGeom>
            <a:noFill/>
          </p:spPr>
          <p:txBody>
            <a:bodyPr wrap="square" rtlCol="0">
              <a:spAutoFit/>
            </a:bodyPr>
            <a:lstStyle/>
            <a:p>
              <a:pPr algn="ctr"/>
              <a:r>
                <a:rPr lang="en-GB" dirty="0" smtClean="0"/>
                <a:t>Snapshot:  </a:t>
              </a:r>
            </a:p>
            <a:p>
              <a:pPr algn="ctr"/>
              <a:r>
                <a:rPr lang="en-GB" dirty="0" smtClean="0"/>
                <a:t>other local stakeholders</a:t>
              </a:r>
              <a:endParaRPr lang="en-GB" dirty="0"/>
            </a:p>
          </p:txBody>
        </p:sp>
        <p:grpSp>
          <p:nvGrpSpPr>
            <p:cNvPr id="130" name="Group 129"/>
            <p:cNvGrpSpPr/>
            <p:nvPr/>
          </p:nvGrpSpPr>
          <p:grpSpPr>
            <a:xfrm>
              <a:off x="527491" y="3190910"/>
              <a:ext cx="3600399" cy="1776751"/>
              <a:chOff x="467545" y="3438211"/>
              <a:chExt cx="3600399" cy="1776751"/>
            </a:xfrm>
          </p:grpSpPr>
          <p:sp>
            <p:nvSpPr>
              <p:cNvPr id="131" name="TextBox 130"/>
              <p:cNvSpPr txBox="1"/>
              <p:nvPr/>
            </p:nvSpPr>
            <p:spPr>
              <a:xfrm>
                <a:off x="1588300" y="3438211"/>
                <a:ext cx="1358889" cy="646331"/>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dirty="0" smtClean="0"/>
                  <a:t>Quantitative </a:t>
                </a:r>
              </a:p>
              <a:p>
                <a:pPr algn="ctr"/>
                <a:r>
                  <a:rPr lang="en-GB" dirty="0" smtClean="0"/>
                  <a:t>Surveys</a:t>
                </a:r>
                <a:endParaRPr lang="en-GB" dirty="0"/>
              </a:p>
            </p:txBody>
          </p:sp>
          <p:sp>
            <p:nvSpPr>
              <p:cNvPr id="132" name="TextBox 131"/>
              <p:cNvSpPr txBox="1"/>
              <p:nvPr/>
            </p:nvSpPr>
            <p:spPr>
              <a:xfrm>
                <a:off x="1479848" y="4291632"/>
                <a:ext cx="1575792" cy="923330"/>
              </a:xfrm>
              <a:prstGeom prst="rect">
                <a:avLst/>
              </a:prstGeom>
              <a:noFill/>
            </p:spPr>
            <p:txBody>
              <a:bodyPr wrap="square" rtlCol="0">
                <a:spAutoFit/>
              </a:bodyPr>
              <a:lstStyle/>
              <a:p>
                <a:pPr algn="ctr"/>
                <a:r>
                  <a:rPr lang="en-GB" dirty="0" smtClean="0"/>
                  <a:t>Pre/post: sub-sample “whole school” </a:t>
                </a:r>
                <a:endParaRPr lang="en-GB" dirty="0"/>
              </a:p>
            </p:txBody>
          </p:sp>
          <p:sp>
            <p:nvSpPr>
              <p:cNvPr id="133" name="Right Brace 132"/>
              <p:cNvSpPr/>
              <p:nvPr/>
            </p:nvSpPr>
            <p:spPr>
              <a:xfrm rot="5400000">
                <a:off x="2186044" y="2409732"/>
                <a:ext cx="163401" cy="360039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60000"/>
                      <a:lumOff val="40000"/>
                    </a:schemeClr>
                  </a:solidFill>
                </a:endParaRPr>
              </a:p>
            </p:txBody>
          </p:sp>
        </p:grpSp>
      </p:grpSp>
      <p:grpSp>
        <p:nvGrpSpPr>
          <p:cNvPr id="134" name="Group 133"/>
          <p:cNvGrpSpPr/>
          <p:nvPr/>
        </p:nvGrpSpPr>
        <p:grpSpPr>
          <a:xfrm>
            <a:off x="8769757" y="3529438"/>
            <a:ext cx="1575792" cy="2205464"/>
            <a:chOff x="7523449" y="3190910"/>
            <a:chExt cx="1575792" cy="1872576"/>
          </a:xfrm>
        </p:grpSpPr>
        <p:cxnSp>
          <p:nvCxnSpPr>
            <p:cNvPr id="135" name="Straight Arrow Connector 134"/>
            <p:cNvCxnSpPr/>
            <p:nvPr/>
          </p:nvCxnSpPr>
          <p:spPr>
            <a:xfrm flipV="1">
              <a:off x="8311345" y="3880641"/>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36" name="Group 135"/>
            <p:cNvGrpSpPr/>
            <p:nvPr/>
          </p:nvGrpSpPr>
          <p:grpSpPr>
            <a:xfrm>
              <a:off x="7523449" y="3190910"/>
              <a:ext cx="1575792" cy="1872576"/>
              <a:chOff x="7523449" y="3438211"/>
              <a:chExt cx="1575792" cy="1872576"/>
            </a:xfrm>
          </p:grpSpPr>
          <p:sp>
            <p:nvSpPr>
              <p:cNvPr id="137" name="TextBox 136"/>
              <p:cNvSpPr txBox="1"/>
              <p:nvPr/>
            </p:nvSpPr>
            <p:spPr>
              <a:xfrm>
                <a:off x="7603328" y="3438211"/>
                <a:ext cx="1358889" cy="646331"/>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dirty="0" smtClean="0"/>
                  <a:t>Case Study </a:t>
                </a:r>
              </a:p>
              <a:p>
                <a:pPr algn="ctr"/>
                <a:r>
                  <a:rPr lang="en-GB" dirty="0" smtClean="0"/>
                  <a:t>Visits</a:t>
                </a:r>
                <a:endParaRPr lang="en-GB" dirty="0"/>
              </a:p>
            </p:txBody>
          </p:sp>
          <p:sp>
            <p:nvSpPr>
              <p:cNvPr id="138" name="TextBox 137"/>
              <p:cNvSpPr txBox="1"/>
              <p:nvPr/>
            </p:nvSpPr>
            <p:spPr>
              <a:xfrm>
                <a:off x="7523449" y="4291633"/>
                <a:ext cx="1575792" cy="1019154"/>
              </a:xfrm>
              <a:prstGeom prst="rect">
                <a:avLst/>
              </a:prstGeom>
              <a:noFill/>
            </p:spPr>
            <p:txBody>
              <a:bodyPr wrap="square" rtlCol="0">
                <a:spAutoFit/>
              </a:bodyPr>
              <a:lstStyle/>
              <a:p>
                <a:pPr algn="ctr"/>
                <a:r>
                  <a:rPr lang="en-GB" dirty="0" smtClean="0"/>
                  <a:t>Pilot site case studies: focus groups and </a:t>
                </a:r>
                <a:r>
                  <a:rPr lang="en-GB" dirty="0" err="1" smtClean="0"/>
                  <a:t>ints</a:t>
                </a:r>
                <a:endParaRPr lang="en-GB" dirty="0"/>
              </a:p>
            </p:txBody>
          </p:sp>
        </p:grpSp>
      </p:grpSp>
      <p:grpSp>
        <p:nvGrpSpPr>
          <p:cNvPr id="139" name="Group 138"/>
          <p:cNvGrpSpPr/>
          <p:nvPr/>
        </p:nvGrpSpPr>
        <p:grpSpPr>
          <a:xfrm>
            <a:off x="5746300" y="3529438"/>
            <a:ext cx="1587148" cy="2521441"/>
            <a:chOff x="4499992" y="3190910"/>
            <a:chExt cx="1587148" cy="2521441"/>
          </a:xfrm>
        </p:grpSpPr>
        <p:grpSp>
          <p:nvGrpSpPr>
            <p:cNvPr id="140" name="Group 139"/>
            <p:cNvGrpSpPr/>
            <p:nvPr/>
          </p:nvGrpSpPr>
          <p:grpSpPr>
            <a:xfrm>
              <a:off x="4511348" y="3190910"/>
              <a:ext cx="1575792" cy="1776751"/>
              <a:chOff x="4511348" y="3438211"/>
              <a:chExt cx="1575792" cy="1776751"/>
            </a:xfrm>
          </p:grpSpPr>
          <p:grpSp>
            <p:nvGrpSpPr>
              <p:cNvPr id="144" name="Group 143"/>
              <p:cNvGrpSpPr/>
              <p:nvPr/>
            </p:nvGrpSpPr>
            <p:grpSpPr>
              <a:xfrm>
                <a:off x="4511348" y="3438211"/>
                <a:ext cx="1575792" cy="1776751"/>
                <a:chOff x="4511348" y="3438211"/>
                <a:chExt cx="1575792" cy="1776751"/>
              </a:xfrm>
            </p:grpSpPr>
            <p:sp>
              <p:nvSpPr>
                <p:cNvPr id="146" name="TextBox 145"/>
                <p:cNvSpPr txBox="1"/>
                <p:nvPr/>
              </p:nvSpPr>
              <p:spPr>
                <a:xfrm>
                  <a:off x="4619800" y="3438211"/>
                  <a:ext cx="1436309" cy="646331"/>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dirty="0" smtClean="0"/>
                    <a:t>Structured Observations</a:t>
                  </a:r>
                  <a:endParaRPr lang="en-GB" dirty="0"/>
                </a:p>
              </p:txBody>
            </p:sp>
            <p:sp>
              <p:nvSpPr>
                <p:cNvPr id="147" name="TextBox 146"/>
                <p:cNvSpPr txBox="1"/>
                <p:nvPr/>
              </p:nvSpPr>
              <p:spPr>
                <a:xfrm>
                  <a:off x="4511348" y="4291632"/>
                  <a:ext cx="1575792" cy="923330"/>
                </a:xfrm>
                <a:prstGeom prst="rect">
                  <a:avLst/>
                </a:prstGeom>
                <a:noFill/>
              </p:spPr>
              <p:txBody>
                <a:bodyPr wrap="square" rtlCol="0">
                  <a:spAutoFit/>
                </a:bodyPr>
                <a:lstStyle/>
                <a:p>
                  <a:pPr algn="ctr"/>
                  <a:r>
                    <a:rPr lang="en-GB" dirty="0" smtClean="0"/>
                    <a:t>In-depth: </a:t>
                  </a:r>
                </a:p>
                <a:p>
                  <a:pPr algn="ctr"/>
                  <a:r>
                    <a:rPr lang="en-GB" dirty="0" smtClean="0"/>
                    <a:t>CYPMHS</a:t>
                  </a:r>
                </a:p>
                <a:p>
                  <a:pPr algn="ctr"/>
                  <a:r>
                    <a:rPr lang="en-GB" dirty="0" smtClean="0"/>
                    <a:t>leads</a:t>
                  </a:r>
                  <a:endParaRPr lang="en-GB" dirty="0"/>
                </a:p>
              </p:txBody>
            </p:sp>
          </p:grpSp>
          <p:cxnSp>
            <p:nvCxnSpPr>
              <p:cNvPr id="145" name="Straight Arrow Connector 144"/>
              <p:cNvCxnSpPr/>
              <p:nvPr/>
            </p:nvCxnSpPr>
            <p:spPr>
              <a:xfrm flipV="1">
                <a:off x="5299244" y="4127942"/>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41" name="Group 140"/>
            <p:cNvGrpSpPr/>
            <p:nvPr/>
          </p:nvGrpSpPr>
          <p:grpSpPr>
            <a:xfrm>
              <a:off x="4499992" y="4896456"/>
              <a:ext cx="1575792" cy="815895"/>
              <a:chOff x="4499992" y="5400512"/>
              <a:chExt cx="1575792" cy="815895"/>
            </a:xfrm>
          </p:grpSpPr>
          <p:sp>
            <p:nvSpPr>
              <p:cNvPr id="142" name="TextBox 141"/>
              <p:cNvSpPr txBox="1"/>
              <p:nvPr/>
            </p:nvSpPr>
            <p:spPr>
              <a:xfrm>
                <a:off x="4499992" y="5570076"/>
                <a:ext cx="1575792" cy="646331"/>
              </a:xfrm>
              <a:prstGeom prst="rect">
                <a:avLst/>
              </a:prstGeom>
              <a:noFill/>
            </p:spPr>
            <p:txBody>
              <a:bodyPr wrap="square" rtlCol="0">
                <a:spAutoFit/>
              </a:bodyPr>
              <a:lstStyle/>
              <a:p>
                <a:pPr algn="ctr"/>
                <a:r>
                  <a:rPr lang="en-GB" dirty="0" smtClean="0"/>
                  <a:t>Accessed admin data</a:t>
                </a:r>
                <a:endParaRPr lang="en-GB" sz="2000" b="1" dirty="0">
                  <a:solidFill>
                    <a:srgbClr val="0575BC"/>
                  </a:solidFill>
                </a:endParaRPr>
              </a:p>
            </p:txBody>
          </p:sp>
          <p:cxnSp>
            <p:nvCxnSpPr>
              <p:cNvPr id="143" name="Straight Arrow Connector 142"/>
              <p:cNvCxnSpPr/>
              <p:nvPr/>
            </p:nvCxnSpPr>
            <p:spPr>
              <a:xfrm flipV="1">
                <a:off x="5287888" y="5400512"/>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148" name="Group 147"/>
          <p:cNvGrpSpPr/>
          <p:nvPr/>
        </p:nvGrpSpPr>
        <p:grpSpPr>
          <a:xfrm>
            <a:off x="7263706" y="3529438"/>
            <a:ext cx="1578938" cy="2521441"/>
            <a:chOff x="6017398" y="3190910"/>
            <a:chExt cx="1578938" cy="2521441"/>
          </a:xfrm>
        </p:grpSpPr>
        <p:grpSp>
          <p:nvGrpSpPr>
            <p:cNvPr id="149" name="Group 148"/>
            <p:cNvGrpSpPr/>
            <p:nvPr/>
          </p:nvGrpSpPr>
          <p:grpSpPr>
            <a:xfrm>
              <a:off x="6017398" y="3190910"/>
              <a:ext cx="1575792" cy="1776751"/>
              <a:chOff x="6017398" y="3190910"/>
              <a:chExt cx="1575792" cy="1776751"/>
            </a:xfrm>
          </p:grpSpPr>
          <p:grpSp>
            <p:nvGrpSpPr>
              <p:cNvPr id="153" name="Group 152"/>
              <p:cNvGrpSpPr/>
              <p:nvPr/>
            </p:nvGrpSpPr>
            <p:grpSpPr>
              <a:xfrm>
                <a:off x="6017398" y="3190910"/>
                <a:ext cx="1575792" cy="1776751"/>
                <a:chOff x="6027536" y="3438211"/>
                <a:chExt cx="1575792" cy="1776751"/>
              </a:xfrm>
            </p:grpSpPr>
            <p:sp>
              <p:nvSpPr>
                <p:cNvPr id="155" name="TextBox 154"/>
                <p:cNvSpPr txBox="1"/>
                <p:nvPr/>
              </p:nvSpPr>
              <p:spPr>
                <a:xfrm>
                  <a:off x="6135988" y="3438211"/>
                  <a:ext cx="1358889" cy="646331"/>
                </a:xfrm>
                <a:prstGeom prst="rect">
                  <a:avLst/>
                </a:prstGeom>
                <a:solidFill>
                  <a:schemeClr val="bg2">
                    <a:lumMod val="40000"/>
                    <a:lumOff val="60000"/>
                  </a:schemeClr>
                </a:solidFill>
                <a:ln>
                  <a:solidFill>
                    <a:schemeClr val="bg2">
                      <a:lumMod val="75000"/>
                    </a:schemeClr>
                  </a:solidFill>
                </a:ln>
              </p:spPr>
              <p:txBody>
                <a:bodyPr wrap="square" rtlCol="0">
                  <a:spAutoFit/>
                </a:bodyPr>
                <a:lstStyle/>
                <a:p>
                  <a:pPr algn="ctr"/>
                  <a:r>
                    <a:rPr lang="en-GB" dirty="0" smtClean="0"/>
                    <a:t>Qualitative Interviews</a:t>
                  </a:r>
                  <a:endParaRPr lang="en-GB" dirty="0"/>
                </a:p>
              </p:txBody>
            </p:sp>
            <p:sp>
              <p:nvSpPr>
                <p:cNvPr id="156" name="TextBox 155"/>
                <p:cNvSpPr txBox="1"/>
                <p:nvPr/>
              </p:nvSpPr>
              <p:spPr>
                <a:xfrm>
                  <a:off x="6027536" y="4291632"/>
                  <a:ext cx="1575792" cy="923330"/>
                </a:xfrm>
                <a:prstGeom prst="rect">
                  <a:avLst/>
                </a:prstGeom>
                <a:noFill/>
              </p:spPr>
              <p:txBody>
                <a:bodyPr wrap="square" rtlCol="0">
                  <a:spAutoFit/>
                </a:bodyPr>
                <a:lstStyle/>
                <a:p>
                  <a:pPr algn="ctr"/>
                  <a:r>
                    <a:rPr lang="en-GB" dirty="0" smtClean="0"/>
                    <a:t>Detailed </a:t>
                  </a:r>
                </a:p>
                <a:p>
                  <a:pPr algn="ctr"/>
                  <a:r>
                    <a:rPr lang="en-GB" dirty="0" smtClean="0"/>
                    <a:t>workshop observations</a:t>
                  </a:r>
                  <a:endParaRPr lang="en-GB" dirty="0"/>
                </a:p>
              </p:txBody>
            </p:sp>
          </p:grpSp>
          <p:cxnSp>
            <p:nvCxnSpPr>
              <p:cNvPr id="154" name="Straight Arrow Connector 153"/>
              <p:cNvCxnSpPr/>
              <p:nvPr/>
            </p:nvCxnSpPr>
            <p:spPr>
              <a:xfrm flipV="1">
                <a:off x="6804248" y="3880641"/>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50" name="Group 149"/>
            <p:cNvGrpSpPr/>
            <p:nvPr/>
          </p:nvGrpSpPr>
          <p:grpSpPr>
            <a:xfrm>
              <a:off x="6020544" y="4937400"/>
              <a:ext cx="1575792" cy="774951"/>
              <a:chOff x="6020544" y="5441456"/>
              <a:chExt cx="1575792" cy="774951"/>
            </a:xfrm>
          </p:grpSpPr>
          <p:sp>
            <p:nvSpPr>
              <p:cNvPr id="151" name="TextBox 150"/>
              <p:cNvSpPr txBox="1"/>
              <p:nvPr/>
            </p:nvSpPr>
            <p:spPr>
              <a:xfrm>
                <a:off x="6020544" y="5570076"/>
                <a:ext cx="1575792" cy="646331"/>
              </a:xfrm>
              <a:prstGeom prst="rect">
                <a:avLst/>
              </a:prstGeom>
              <a:noFill/>
            </p:spPr>
            <p:txBody>
              <a:bodyPr wrap="square" rtlCol="0">
                <a:spAutoFit/>
              </a:bodyPr>
              <a:lstStyle/>
              <a:p>
                <a:pPr algn="ctr"/>
                <a:r>
                  <a:rPr lang="en-GB" dirty="0" smtClean="0"/>
                  <a:t>Accessed CASCADE data</a:t>
                </a:r>
                <a:endParaRPr lang="en-GB" sz="2000" b="1" dirty="0">
                  <a:solidFill>
                    <a:srgbClr val="0575BC"/>
                  </a:solidFill>
                </a:endParaRPr>
              </a:p>
            </p:txBody>
          </p:sp>
          <p:cxnSp>
            <p:nvCxnSpPr>
              <p:cNvPr id="152" name="Straight Arrow Connector 151"/>
              <p:cNvCxnSpPr/>
              <p:nvPr/>
            </p:nvCxnSpPr>
            <p:spPr>
              <a:xfrm flipV="1">
                <a:off x="6808440" y="5441456"/>
                <a:ext cx="0" cy="18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157" name="Group 156"/>
          <p:cNvGrpSpPr/>
          <p:nvPr/>
        </p:nvGrpSpPr>
        <p:grpSpPr>
          <a:xfrm>
            <a:off x="1490666" y="2944082"/>
            <a:ext cx="8688384" cy="400110"/>
            <a:chOff x="244358" y="2483604"/>
            <a:chExt cx="8688384" cy="400110"/>
          </a:xfrm>
        </p:grpSpPr>
        <p:sp>
          <p:nvSpPr>
            <p:cNvPr id="158" name="TextBox 157"/>
            <p:cNvSpPr txBox="1"/>
            <p:nvPr/>
          </p:nvSpPr>
          <p:spPr>
            <a:xfrm>
              <a:off x="2606737" y="2483604"/>
              <a:ext cx="3985119" cy="400110"/>
            </a:xfrm>
            <a:prstGeom prst="rect">
              <a:avLst/>
            </a:prstGeom>
            <a:solidFill>
              <a:schemeClr val="bg2"/>
            </a:solidFill>
            <a:ln>
              <a:solidFill>
                <a:schemeClr val="bg2">
                  <a:lumMod val="75000"/>
                </a:schemeClr>
              </a:solidFill>
            </a:ln>
          </p:spPr>
          <p:txBody>
            <a:bodyPr wrap="square" rtlCol="0">
              <a:spAutoFit/>
            </a:bodyPr>
            <a:lstStyle/>
            <a:p>
              <a:pPr algn="ctr"/>
              <a:r>
                <a:rPr lang="en-GB" sz="2000" dirty="0" smtClean="0"/>
                <a:t>Mixed Methods Evaluation</a:t>
              </a:r>
              <a:endParaRPr lang="en-GB" sz="2000" dirty="0"/>
            </a:p>
          </p:txBody>
        </p:sp>
        <p:sp>
          <p:nvSpPr>
            <p:cNvPr id="159" name="Right Arrow 158"/>
            <p:cNvSpPr/>
            <p:nvPr/>
          </p:nvSpPr>
          <p:spPr>
            <a:xfrm>
              <a:off x="6660232" y="2596262"/>
              <a:ext cx="2272510" cy="144016"/>
            </a:xfrm>
            <a:prstGeom prst="rightArrow">
              <a:avLst/>
            </a:prstGeom>
            <a:solidFill>
              <a:srgbClr val="48A9DF"/>
            </a:solidFill>
            <a:ln>
              <a:solidFill>
                <a:srgbClr val="05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ight Arrow 159"/>
            <p:cNvSpPr/>
            <p:nvPr/>
          </p:nvSpPr>
          <p:spPr>
            <a:xfrm rot="10800000">
              <a:off x="244358" y="2596262"/>
              <a:ext cx="2272510" cy="144016"/>
            </a:xfrm>
            <a:prstGeom prst="rightArrow">
              <a:avLst/>
            </a:prstGeom>
            <a:solidFill>
              <a:srgbClr val="48A9DF"/>
            </a:solidFill>
            <a:ln>
              <a:solidFill>
                <a:srgbClr val="05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9" name="Straight Connector 58"/>
          <p:cNvCxnSpPr/>
          <p:nvPr/>
        </p:nvCxnSpPr>
        <p:spPr>
          <a:xfrm>
            <a:off x="4051724"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175960"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264192" y="1226034"/>
            <a:ext cx="0" cy="27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3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5" y="189278"/>
            <a:ext cx="11423592" cy="859137"/>
          </a:xfrm>
          <a:solidFill>
            <a:srgbClr val="4D8ABE"/>
          </a:solidFill>
          <a:ln w="38100">
            <a:solidFill>
              <a:srgbClr val="367BB5"/>
            </a:solidFill>
          </a:ln>
          <a:effectLst>
            <a:outerShdw blurRad="50800" dist="38100" dir="2700000" algn="tl" rotWithShape="0">
              <a:prstClr val="black">
                <a:alpha val="40000"/>
              </a:prstClr>
            </a:outerShdw>
          </a:effectLst>
        </p:spPr>
        <p:txBody>
          <a:bodyPr/>
          <a:lstStyle/>
          <a:p>
            <a:pPr algn="ctr"/>
            <a:r>
              <a:rPr lang="en-GB" b="1" dirty="0" smtClean="0">
                <a:solidFill>
                  <a:schemeClr val="bg1">
                    <a:lumMod val="95000"/>
                  </a:schemeClr>
                </a:solidFill>
              </a:rPr>
              <a:t>Evaluation Results</a:t>
            </a:r>
            <a:endParaRPr lang="en-GB" b="1"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7" y="5953135"/>
            <a:ext cx="1394689" cy="825191"/>
          </a:xfrm>
          <a:prstGeom prst="rect">
            <a:avLst/>
          </a:prstGeom>
        </p:spPr>
      </p:pic>
      <p:grpSp>
        <p:nvGrpSpPr>
          <p:cNvPr id="6" name="Group 5"/>
          <p:cNvGrpSpPr/>
          <p:nvPr/>
        </p:nvGrpSpPr>
        <p:grpSpPr>
          <a:xfrm>
            <a:off x="349627" y="2807320"/>
            <a:ext cx="9350656" cy="1661612"/>
            <a:chOff x="785796" y="2120906"/>
            <a:chExt cx="7991576" cy="1661612"/>
          </a:xfrm>
        </p:grpSpPr>
        <p:grpSp>
          <p:nvGrpSpPr>
            <p:cNvPr id="7" name="Group 6"/>
            <p:cNvGrpSpPr/>
            <p:nvPr/>
          </p:nvGrpSpPr>
          <p:grpSpPr>
            <a:xfrm>
              <a:off x="785796" y="2272536"/>
              <a:ext cx="4576270" cy="1509982"/>
              <a:chOff x="785796" y="2245104"/>
              <a:chExt cx="4576270" cy="1509982"/>
            </a:xfrm>
          </p:grpSpPr>
          <p:sp>
            <p:nvSpPr>
              <p:cNvPr id="10" name="TextBox 9"/>
              <p:cNvSpPr txBox="1"/>
              <p:nvPr/>
            </p:nvSpPr>
            <p:spPr>
              <a:xfrm>
                <a:off x="1408451" y="2245104"/>
                <a:ext cx="2664296" cy="461665"/>
              </a:xfrm>
              <a:prstGeom prst="rect">
                <a:avLst/>
              </a:prstGeom>
              <a:solidFill>
                <a:schemeClr val="bg2"/>
              </a:solidFill>
              <a:ln>
                <a:solidFill>
                  <a:srgbClr val="0575BC"/>
                </a:solidFill>
              </a:ln>
            </p:spPr>
            <p:txBody>
              <a:bodyPr wrap="square" rtlCol="0">
                <a:spAutoFit/>
              </a:bodyPr>
              <a:lstStyle/>
              <a:p>
                <a:pPr algn="ctr"/>
                <a:r>
                  <a:rPr lang="en-GB" sz="2400" dirty="0" smtClean="0"/>
                  <a:t>School Lead contact</a:t>
                </a:r>
                <a:endParaRPr lang="en-GB" sz="2400" dirty="0"/>
              </a:p>
            </p:txBody>
          </p:sp>
          <p:sp>
            <p:nvSpPr>
              <p:cNvPr id="11" name="TextBox 10"/>
              <p:cNvSpPr txBox="1"/>
              <p:nvPr/>
            </p:nvSpPr>
            <p:spPr>
              <a:xfrm>
                <a:off x="785796" y="3108755"/>
                <a:ext cx="1944216" cy="646331"/>
              </a:xfrm>
              <a:prstGeom prst="rect">
                <a:avLst/>
              </a:prstGeom>
              <a:solidFill>
                <a:schemeClr val="bg2">
                  <a:lumMod val="40000"/>
                  <a:lumOff val="60000"/>
                </a:schemeClr>
              </a:solidFill>
              <a:ln>
                <a:solidFill>
                  <a:schemeClr val="bg2">
                    <a:lumMod val="60000"/>
                    <a:lumOff val="40000"/>
                  </a:schemeClr>
                </a:solidFill>
              </a:ln>
            </p:spPr>
            <p:txBody>
              <a:bodyPr wrap="square" rtlCol="0">
                <a:spAutoFit/>
              </a:bodyPr>
              <a:lstStyle/>
              <a:p>
                <a:pPr algn="ctr"/>
                <a:r>
                  <a:rPr lang="en-GB" dirty="0" smtClean="0"/>
                  <a:t>Lead role reporting to senior manager</a:t>
                </a:r>
                <a:endParaRPr lang="en-GB" dirty="0"/>
              </a:p>
            </p:txBody>
          </p:sp>
          <p:sp>
            <p:nvSpPr>
              <p:cNvPr id="12" name="TextBox 11"/>
              <p:cNvSpPr txBox="1"/>
              <p:nvPr/>
            </p:nvSpPr>
            <p:spPr>
              <a:xfrm>
                <a:off x="2985802" y="3073024"/>
                <a:ext cx="2376264" cy="646331"/>
              </a:xfrm>
              <a:prstGeom prst="rect">
                <a:avLst/>
              </a:prstGeom>
              <a:solidFill>
                <a:schemeClr val="bg2">
                  <a:lumMod val="40000"/>
                  <a:lumOff val="60000"/>
                </a:schemeClr>
              </a:solidFill>
              <a:ln>
                <a:solidFill>
                  <a:schemeClr val="bg2">
                    <a:lumMod val="60000"/>
                    <a:lumOff val="40000"/>
                  </a:schemeClr>
                </a:solidFill>
              </a:ln>
            </p:spPr>
            <p:txBody>
              <a:bodyPr wrap="square" rtlCol="0">
                <a:spAutoFit/>
              </a:bodyPr>
              <a:lstStyle/>
              <a:p>
                <a:pPr algn="ctr"/>
                <a:r>
                  <a:rPr lang="en-GB" dirty="0" smtClean="0"/>
                  <a:t>Occasionally combined lead role and senior manager</a:t>
                </a:r>
                <a:endParaRPr lang="en-GB" dirty="0"/>
              </a:p>
            </p:txBody>
          </p:sp>
          <p:cxnSp>
            <p:nvCxnSpPr>
              <p:cNvPr id="13" name="Straight Arrow Connector 12"/>
              <p:cNvCxnSpPr/>
              <p:nvPr/>
            </p:nvCxnSpPr>
            <p:spPr>
              <a:xfrm flipH="1">
                <a:off x="1469872" y="2789680"/>
                <a:ext cx="576064"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448959" y="2786871"/>
                <a:ext cx="449428" cy="276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 name="Left Brace 7"/>
            <p:cNvSpPr/>
            <p:nvPr/>
          </p:nvSpPr>
          <p:spPr>
            <a:xfrm rot="10800000">
              <a:off x="5724128" y="2190222"/>
              <a:ext cx="288032" cy="150979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2000"/>
            </a:p>
          </p:txBody>
        </p:sp>
        <p:sp>
          <p:nvSpPr>
            <p:cNvPr id="9" name="TextBox 8"/>
            <p:cNvSpPr txBox="1"/>
            <p:nvPr/>
          </p:nvSpPr>
          <p:spPr>
            <a:xfrm>
              <a:off x="6156052" y="2120906"/>
              <a:ext cx="2621320" cy="1484595"/>
            </a:xfrm>
            <a:prstGeom prst="rect">
              <a:avLst/>
            </a:prstGeom>
            <a:solidFill>
              <a:schemeClr val="bg1">
                <a:lumMod val="85000"/>
              </a:schemeClr>
            </a:solidFill>
            <a:ln>
              <a:solidFill>
                <a:schemeClr val="tx1"/>
              </a:solidFill>
            </a:ln>
          </p:spPr>
          <p:txBody>
            <a:bodyPr wrap="square" rtlCol="0">
              <a:spAutoFit/>
            </a:bodyPr>
            <a:lstStyle/>
            <a:p>
              <a:pPr algn="ctr"/>
              <a:r>
                <a:rPr lang="en-GB" dirty="0" smtClean="0"/>
                <a:t>Most commonly individual with student welfare responsibilities (e.g. SENCO, inclusion co-ordinator) or deputy/assistant </a:t>
              </a:r>
              <a:r>
                <a:rPr lang="en-GB" dirty="0" err="1" smtClean="0"/>
                <a:t>headteacher</a:t>
              </a:r>
              <a:endParaRPr lang="en-GB" dirty="0"/>
            </a:p>
          </p:txBody>
        </p:sp>
      </p:grpSp>
      <p:cxnSp>
        <p:nvCxnSpPr>
          <p:cNvPr id="15" name="Straight Connector 14"/>
          <p:cNvCxnSpPr/>
          <p:nvPr/>
        </p:nvCxnSpPr>
        <p:spPr>
          <a:xfrm flipH="1">
            <a:off x="1613956" y="2659078"/>
            <a:ext cx="7716007" cy="2386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585726" y="4644115"/>
            <a:ext cx="7704856" cy="2931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078173" y="1196398"/>
            <a:ext cx="7752132" cy="1477328"/>
            <a:chOff x="-68239" y="975816"/>
            <a:chExt cx="7752132" cy="1477328"/>
          </a:xfrm>
        </p:grpSpPr>
        <p:sp>
          <p:nvSpPr>
            <p:cNvPr id="18" name="TextBox 17"/>
            <p:cNvSpPr txBox="1"/>
            <p:nvPr/>
          </p:nvSpPr>
          <p:spPr>
            <a:xfrm>
              <a:off x="-68239" y="1037371"/>
              <a:ext cx="1687911" cy="1200329"/>
            </a:xfrm>
            <a:prstGeom prst="rect">
              <a:avLst/>
            </a:prstGeom>
            <a:solidFill>
              <a:schemeClr val="bg2"/>
            </a:solidFill>
            <a:ln>
              <a:solidFill>
                <a:srgbClr val="0575BC"/>
              </a:solidFill>
            </a:ln>
          </p:spPr>
          <p:txBody>
            <a:bodyPr wrap="square" rtlCol="0">
              <a:spAutoFit/>
            </a:bodyPr>
            <a:lstStyle/>
            <a:p>
              <a:pPr algn="ctr"/>
              <a:r>
                <a:rPr lang="en-GB" sz="2400" dirty="0" smtClean="0"/>
                <a:t>Workshops &amp; National Events</a:t>
              </a:r>
            </a:p>
          </p:txBody>
        </p:sp>
        <p:sp>
          <p:nvSpPr>
            <p:cNvPr id="19" name="TextBox 18"/>
            <p:cNvSpPr txBox="1"/>
            <p:nvPr/>
          </p:nvSpPr>
          <p:spPr>
            <a:xfrm>
              <a:off x="2787349" y="975816"/>
              <a:ext cx="4896544" cy="1477328"/>
            </a:xfrm>
            <a:prstGeom prst="rect">
              <a:avLst/>
            </a:prstGeom>
            <a:noFill/>
          </p:spPr>
          <p:txBody>
            <a:bodyPr wrap="square" rtlCol="0">
              <a:spAutoFit/>
            </a:bodyPr>
            <a:lstStyle/>
            <a:p>
              <a:pPr marL="171450" indent="-171450">
                <a:buFont typeface="Arial" panose="020B0604020202020204" pitchFamily="34" charset="0"/>
                <a:buChar char="•"/>
              </a:pPr>
              <a:r>
                <a:rPr lang="en-GB" dirty="0" smtClean="0"/>
                <a:t>Met needs for majority (some commissioned extra)</a:t>
              </a:r>
            </a:p>
            <a:p>
              <a:pPr marL="171450" indent="-171450">
                <a:buFont typeface="Arial" panose="020B0604020202020204" pitchFamily="34" charset="0"/>
                <a:buChar char="•"/>
              </a:pPr>
              <a:r>
                <a:rPr lang="en-GB" dirty="0" smtClean="0"/>
                <a:t>Established new contacts, shared knowledge</a:t>
              </a:r>
            </a:p>
            <a:p>
              <a:pPr marL="171450" indent="-171450">
                <a:buFont typeface="Arial" panose="020B0604020202020204" pitchFamily="34" charset="0"/>
                <a:buChar char="•"/>
              </a:pPr>
              <a:r>
                <a:rPr lang="en-GB" dirty="0" smtClean="0"/>
                <a:t>Need to consider prior joint working</a:t>
              </a:r>
            </a:p>
            <a:p>
              <a:pPr marL="171450" indent="-171450">
                <a:buFont typeface="Arial" panose="020B0604020202020204" pitchFamily="34" charset="0"/>
                <a:buChar char="•"/>
              </a:pPr>
              <a:r>
                <a:rPr lang="en-GB" dirty="0" smtClean="0"/>
                <a:t>National events almost unanimously welcomed</a:t>
              </a:r>
              <a:endParaRPr lang="en-GB" dirty="0"/>
            </a:p>
          </p:txBody>
        </p:sp>
        <p:sp>
          <p:nvSpPr>
            <p:cNvPr id="20" name="Down Arrow 19"/>
            <p:cNvSpPr/>
            <p:nvPr/>
          </p:nvSpPr>
          <p:spPr>
            <a:xfrm rot="16200000">
              <a:off x="1943601" y="1228386"/>
              <a:ext cx="519820" cy="448967"/>
            </a:xfrm>
            <a:prstGeom prst="downArrow">
              <a:avLst/>
            </a:prstGeom>
            <a:solidFill>
              <a:schemeClr val="bg2">
                <a:lumMod val="75000"/>
              </a:schemeClr>
            </a:solidFill>
            <a:ln w="9525">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1" name="Group 20"/>
          <p:cNvGrpSpPr/>
          <p:nvPr/>
        </p:nvGrpSpPr>
        <p:grpSpPr>
          <a:xfrm>
            <a:off x="1487055" y="4765987"/>
            <a:ext cx="9553983" cy="2025495"/>
            <a:chOff x="-8747" y="4970387"/>
            <a:chExt cx="8898230" cy="2025495"/>
          </a:xfrm>
        </p:grpSpPr>
        <p:grpSp>
          <p:nvGrpSpPr>
            <p:cNvPr id="22" name="Group 21"/>
            <p:cNvGrpSpPr/>
            <p:nvPr/>
          </p:nvGrpSpPr>
          <p:grpSpPr>
            <a:xfrm>
              <a:off x="-8747" y="4986729"/>
              <a:ext cx="6105761" cy="2009153"/>
              <a:chOff x="-8747" y="5046677"/>
              <a:chExt cx="6105761" cy="2009153"/>
            </a:xfrm>
          </p:grpSpPr>
          <p:cxnSp>
            <p:nvCxnSpPr>
              <p:cNvPr id="25" name="Straight Arrow Connector 24"/>
              <p:cNvCxnSpPr/>
              <p:nvPr/>
            </p:nvCxnSpPr>
            <p:spPr>
              <a:xfrm>
                <a:off x="3053801" y="5504423"/>
                <a:ext cx="6031" cy="297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8747" y="5842544"/>
                <a:ext cx="1856250" cy="923330"/>
              </a:xfrm>
              <a:prstGeom prst="rect">
                <a:avLst/>
              </a:prstGeom>
              <a:solidFill>
                <a:schemeClr val="bg2">
                  <a:lumMod val="40000"/>
                  <a:lumOff val="60000"/>
                </a:schemeClr>
              </a:solidFill>
              <a:ln>
                <a:solidFill>
                  <a:schemeClr val="bg2">
                    <a:lumMod val="60000"/>
                    <a:lumOff val="40000"/>
                  </a:schemeClr>
                </a:solidFill>
              </a:ln>
            </p:spPr>
            <p:txBody>
              <a:bodyPr wrap="square" rtlCol="0">
                <a:spAutoFit/>
              </a:bodyPr>
              <a:lstStyle/>
              <a:p>
                <a:pPr algn="ctr"/>
                <a:r>
                  <a:rPr lang="en-GB" dirty="0" smtClean="0"/>
                  <a:t>Lead delivering services/support to YP and staff</a:t>
                </a:r>
              </a:p>
            </p:txBody>
          </p:sp>
          <p:sp>
            <p:nvSpPr>
              <p:cNvPr id="28" name="TextBox 27"/>
              <p:cNvSpPr txBox="1"/>
              <p:nvPr/>
            </p:nvSpPr>
            <p:spPr>
              <a:xfrm>
                <a:off x="2076384" y="5855501"/>
                <a:ext cx="2063568" cy="1200329"/>
              </a:xfrm>
              <a:prstGeom prst="rect">
                <a:avLst/>
              </a:prstGeom>
              <a:solidFill>
                <a:schemeClr val="bg2">
                  <a:lumMod val="40000"/>
                  <a:lumOff val="60000"/>
                </a:schemeClr>
              </a:solidFill>
              <a:ln>
                <a:solidFill>
                  <a:schemeClr val="bg2">
                    <a:lumMod val="60000"/>
                    <a:lumOff val="40000"/>
                  </a:schemeClr>
                </a:solidFill>
              </a:ln>
            </p:spPr>
            <p:txBody>
              <a:bodyPr wrap="square" rtlCol="0">
                <a:spAutoFit/>
              </a:bodyPr>
              <a:lstStyle/>
              <a:p>
                <a:pPr algn="ctr"/>
                <a:r>
                  <a:rPr lang="en-GB" dirty="0" smtClean="0"/>
                  <a:t>Lead offering support/training to school-based professionals</a:t>
                </a:r>
                <a:endParaRPr lang="en-GB" dirty="0"/>
              </a:p>
            </p:txBody>
          </p:sp>
          <p:sp>
            <p:nvSpPr>
              <p:cNvPr id="29" name="TextBox 28"/>
              <p:cNvSpPr txBox="1"/>
              <p:nvPr/>
            </p:nvSpPr>
            <p:spPr>
              <a:xfrm>
                <a:off x="4333426" y="5855501"/>
                <a:ext cx="1763588" cy="646331"/>
              </a:xfrm>
              <a:prstGeom prst="rect">
                <a:avLst/>
              </a:prstGeom>
              <a:solidFill>
                <a:schemeClr val="bg2">
                  <a:lumMod val="40000"/>
                  <a:lumOff val="60000"/>
                </a:schemeClr>
              </a:solidFill>
              <a:ln>
                <a:solidFill>
                  <a:schemeClr val="bg2">
                    <a:lumMod val="60000"/>
                    <a:lumOff val="40000"/>
                  </a:schemeClr>
                </a:solidFill>
              </a:ln>
            </p:spPr>
            <p:txBody>
              <a:bodyPr wrap="square" rtlCol="0">
                <a:spAutoFit/>
              </a:bodyPr>
              <a:lstStyle/>
              <a:p>
                <a:pPr algn="ctr"/>
                <a:r>
                  <a:rPr lang="en-GB" dirty="0" smtClean="0"/>
                  <a:t>Lead as single point of access</a:t>
                </a:r>
              </a:p>
            </p:txBody>
          </p:sp>
          <p:cxnSp>
            <p:nvCxnSpPr>
              <p:cNvPr id="30" name="Straight Arrow Connector 29"/>
              <p:cNvCxnSpPr/>
              <p:nvPr/>
            </p:nvCxnSpPr>
            <p:spPr>
              <a:xfrm flipH="1">
                <a:off x="1395594" y="5445224"/>
                <a:ext cx="576064"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4011485" y="5445224"/>
                <a:ext cx="560515"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003973" y="5046677"/>
                <a:ext cx="4053489" cy="461665"/>
              </a:xfrm>
              <a:prstGeom prst="rect">
                <a:avLst/>
              </a:prstGeom>
              <a:solidFill>
                <a:schemeClr val="bg2"/>
              </a:solidFill>
              <a:ln>
                <a:solidFill>
                  <a:srgbClr val="0575BC"/>
                </a:solidFill>
              </a:ln>
            </p:spPr>
            <p:txBody>
              <a:bodyPr wrap="square" rtlCol="0">
                <a:spAutoFit/>
              </a:bodyPr>
              <a:lstStyle/>
              <a:p>
                <a:pPr algn="ctr"/>
                <a:r>
                  <a:rPr lang="en-GB" sz="2400" dirty="0" smtClean="0"/>
                  <a:t>3 models for NHS CYPMHS lead</a:t>
                </a:r>
                <a:endParaRPr lang="en-GB" sz="2400" dirty="0"/>
              </a:p>
            </p:txBody>
          </p:sp>
        </p:grpSp>
        <p:sp>
          <p:nvSpPr>
            <p:cNvPr id="23" name="Left Brace 22"/>
            <p:cNvSpPr/>
            <p:nvPr/>
          </p:nvSpPr>
          <p:spPr>
            <a:xfrm rot="10800000">
              <a:off x="6290490" y="4970387"/>
              <a:ext cx="226584" cy="150979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2000"/>
            </a:p>
          </p:txBody>
        </p:sp>
        <p:sp>
          <p:nvSpPr>
            <p:cNvPr id="24" name="TextBox 23"/>
            <p:cNvSpPr txBox="1"/>
            <p:nvPr/>
          </p:nvSpPr>
          <p:spPr>
            <a:xfrm>
              <a:off x="6715831" y="4986729"/>
              <a:ext cx="2173652" cy="1477328"/>
            </a:xfrm>
            <a:prstGeom prst="rect">
              <a:avLst/>
            </a:prstGeom>
            <a:solidFill>
              <a:schemeClr val="bg1">
                <a:lumMod val="85000"/>
              </a:schemeClr>
            </a:solidFill>
            <a:ln>
              <a:solidFill>
                <a:schemeClr val="tx1"/>
              </a:solidFill>
            </a:ln>
          </p:spPr>
          <p:txBody>
            <a:bodyPr wrap="square" rtlCol="0">
              <a:spAutoFit/>
            </a:bodyPr>
            <a:lstStyle/>
            <a:p>
              <a:pPr algn="ctr"/>
              <a:r>
                <a:rPr lang="en-GB" dirty="0" smtClean="0"/>
                <a:t>No single set model used in each area – different models used depending on local context</a:t>
              </a:r>
              <a:endParaRPr lang="en-GB" dirty="0"/>
            </a:p>
          </p:txBody>
        </p:sp>
      </p:grpSp>
    </p:spTree>
    <p:extLst>
      <p:ext uri="{BB962C8B-B14F-4D97-AF65-F5344CB8AC3E}">
        <p14:creationId xmlns:p14="http://schemas.microsoft.com/office/powerpoint/2010/main" val="187207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TotalTime>
  <Words>2096</Words>
  <Application>Microsoft Office PowerPoint</Application>
  <PresentationFormat>Widescreen</PresentationFormat>
  <Paragraphs>352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Symbol</vt:lpstr>
      <vt:lpstr>Times New Roman</vt:lpstr>
      <vt:lpstr>Wingdings</vt:lpstr>
      <vt:lpstr>Office Theme</vt:lpstr>
      <vt:lpstr>Market engagement event for schools and NHS Children and Young People’s Mental Health Services Link Project </vt:lpstr>
      <vt:lpstr>Agenda</vt:lpstr>
      <vt:lpstr>Ecorys: The Pilot programme and evaluation findings</vt:lpstr>
      <vt:lpstr>Agenda</vt:lpstr>
      <vt:lpstr>Background</vt:lpstr>
      <vt:lpstr>First Phase Implementation</vt:lpstr>
      <vt:lpstr>First Phase Implementation</vt:lpstr>
      <vt:lpstr>Evaluation Framework</vt:lpstr>
      <vt:lpstr>Evaluation Results</vt:lpstr>
      <vt:lpstr>Evaluation Results</vt:lpstr>
      <vt:lpstr>Evaluation Results</vt:lpstr>
      <vt:lpstr>Evaluation Results </vt:lpstr>
      <vt:lpstr>Second Phase</vt:lpstr>
      <vt:lpstr>Green Paper delivery context/update</vt:lpstr>
      <vt:lpstr>Schools Link pilot in the Green Paper (2017) and Green Paper consultation response (2018)</vt:lpstr>
      <vt:lpstr>Designated Senior Leads for Mental Health: Building on, but separate from, existing practice and learning from schools link pilots </vt:lpstr>
      <vt:lpstr>Differentiating the training packages</vt:lpstr>
      <vt:lpstr>Mental Health Support Teams/ Trailblazers</vt:lpstr>
      <vt:lpstr>Current thinking in relation to procurement </vt:lpstr>
      <vt:lpstr>What’s been delivered under the programme so far?</vt:lpstr>
      <vt:lpstr>Our future plans for the programme</vt:lpstr>
      <vt:lpstr>Plans for Procurement</vt:lpstr>
      <vt:lpstr>Plans for Procurement </vt:lpstr>
      <vt:lpstr>Strand 1: Key Aspects </vt:lpstr>
      <vt:lpstr>Strand 2: Key Aspects </vt:lpstr>
      <vt:lpstr>Commercial Context </vt:lpstr>
      <vt:lpstr>Procurement Context </vt:lpstr>
      <vt:lpstr>Procurement- Draft Timeline*</vt:lpstr>
      <vt:lpstr>Contractual Approach</vt:lpstr>
      <vt:lpstr>Group Discussions and Feedback</vt:lpstr>
      <vt:lpstr>Feedback from groups</vt:lpstr>
      <vt:lpstr>Q&amp;A Session</vt:lpstr>
      <vt:lpstr>Networking Opportunity</vt:lpstr>
      <vt:lpstr>PowerPoint Presentation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 Kashweka</dc:creator>
  <cp:lastModifiedBy>PALMER, Kashweka</cp:lastModifiedBy>
  <cp:revision>79</cp:revision>
  <dcterms:created xsi:type="dcterms:W3CDTF">2018-09-13T07:38:58Z</dcterms:created>
  <dcterms:modified xsi:type="dcterms:W3CDTF">2018-09-14T08:54:12Z</dcterms:modified>
</cp:coreProperties>
</file>