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58" r:id="rId3"/>
    <p:sldId id="257" r:id="rId4"/>
    <p:sldId id="294" r:id="rId5"/>
    <p:sldId id="259" r:id="rId6"/>
    <p:sldId id="260" r:id="rId7"/>
    <p:sldId id="261" r:id="rId8"/>
    <p:sldId id="262" r:id="rId9"/>
    <p:sldId id="263" r:id="rId10"/>
    <p:sldId id="264" r:id="rId11"/>
    <p:sldId id="265" r:id="rId12"/>
    <p:sldId id="266" r:id="rId13"/>
    <p:sldId id="267" r:id="rId14"/>
    <p:sldId id="273" r:id="rId15"/>
    <p:sldId id="272" r:id="rId16"/>
    <p:sldId id="295" r:id="rId17"/>
    <p:sldId id="269" r:id="rId18"/>
    <p:sldId id="274" r:id="rId19"/>
    <p:sldId id="275" r:id="rId20"/>
    <p:sldId id="276" r:id="rId21"/>
    <p:sldId id="277" r:id="rId22"/>
    <p:sldId id="280" r:id="rId23"/>
    <p:sldId id="281" r:id="rId24"/>
    <p:sldId id="296" r:id="rId25"/>
    <p:sldId id="286" r:id="rId26"/>
    <p:sldId id="287" r:id="rId27"/>
    <p:sldId id="288" r:id="rId28"/>
    <p:sldId id="289" r:id="rId29"/>
    <p:sldId id="290" r:id="rId30"/>
    <p:sldId id="291" r:id="rId31"/>
    <p:sldId id="292" r:id="rId32"/>
    <p:sldId id="293" r:id="rId33"/>
    <p:sldId id="297" r:id="rId34"/>
    <p:sldId id="298" r:id="rId35"/>
    <p:sldId id="299" r:id="rId36"/>
    <p:sldId id="285"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078" autoAdjust="0"/>
  </p:normalViewPr>
  <p:slideViewPr>
    <p:cSldViewPr>
      <p:cViewPr>
        <p:scale>
          <a:sx n="100" d="100"/>
          <a:sy n="100" d="100"/>
        </p:scale>
        <p:origin x="-1944" y="-12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8D3A50-A162-45CA-9425-41B3EBA248B1}" type="datetimeFigureOut">
              <a:rPr lang="en-GB" smtClean="0"/>
              <a:t>02/03/2017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468A8C-36A5-4687-B5A4-DF446F65031B}" type="slidenum">
              <a:rPr lang="en-GB" smtClean="0"/>
              <a:t>‹#›</a:t>
            </a:fld>
            <a:endParaRPr lang="en-GB"/>
          </a:p>
        </p:txBody>
      </p:sp>
    </p:spTree>
    <p:extLst>
      <p:ext uri="{BB962C8B-B14F-4D97-AF65-F5344CB8AC3E}">
        <p14:creationId xmlns:p14="http://schemas.microsoft.com/office/powerpoint/2010/main" val="32878033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research and technologies are transforming ophthalmic services meaning that some diseases that historically have caused sight impairment and blindness are now potentially treatable.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50468A8C-36A5-4687-B5A4-DF446F65031B}" type="slidenum">
              <a:rPr lang="en-GB" smtClean="0"/>
              <a:t>5</a:t>
            </a:fld>
            <a:endParaRPr lang="en-GB"/>
          </a:p>
        </p:txBody>
      </p:sp>
    </p:spTree>
    <p:extLst>
      <p:ext uri="{BB962C8B-B14F-4D97-AF65-F5344CB8AC3E}">
        <p14:creationId xmlns:p14="http://schemas.microsoft.com/office/powerpoint/2010/main" val="6256565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UHB to retain complex glaucoma</a:t>
            </a:r>
            <a:r>
              <a:rPr lang="en-GB" baseline="0" dirty="0" smtClean="0"/>
              <a:t> and routine referrals to be triaged for new Sub-Contractor</a:t>
            </a:r>
            <a:endParaRPr lang="en-GB" dirty="0"/>
          </a:p>
        </p:txBody>
      </p:sp>
      <p:sp>
        <p:nvSpPr>
          <p:cNvPr id="4" name="Slide Number Placeholder 3"/>
          <p:cNvSpPr>
            <a:spLocks noGrp="1"/>
          </p:cNvSpPr>
          <p:nvPr>
            <p:ph type="sldNum" sz="quarter" idx="10"/>
          </p:nvPr>
        </p:nvSpPr>
        <p:spPr/>
        <p:txBody>
          <a:bodyPr/>
          <a:lstStyle/>
          <a:p>
            <a:fld id="{50468A8C-36A5-4687-B5A4-DF446F65031B}" type="slidenum">
              <a:rPr lang="en-GB" smtClean="0"/>
              <a:t>7</a:t>
            </a:fld>
            <a:endParaRPr lang="en-GB"/>
          </a:p>
        </p:txBody>
      </p:sp>
    </p:spTree>
    <p:extLst>
      <p:ext uri="{BB962C8B-B14F-4D97-AF65-F5344CB8AC3E}">
        <p14:creationId xmlns:p14="http://schemas.microsoft.com/office/powerpoint/2010/main" val="2798159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GB" dirty="0" smtClean="0"/>
              <a:t>Comply with appropriate statutory regulations (including, but not limited to Data Protection Act, Health &amp; Safety at Work Act, COSHH Regulations).</a:t>
            </a:r>
            <a:endParaRPr lang="en-GB" sz="2400" dirty="0" smtClean="0"/>
          </a:p>
          <a:p>
            <a:endParaRPr lang="en-GB" dirty="0"/>
          </a:p>
        </p:txBody>
      </p:sp>
      <p:sp>
        <p:nvSpPr>
          <p:cNvPr id="4" name="Slide Number Placeholder 3"/>
          <p:cNvSpPr>
            <a:spLocks noGrp="1"/>
          </p:cNvSpPr>
          <p:nvPr>
            <p:ph type="sldNum" sz="quarter" idx="10"/>
          </p:nvPr>
        </p:nvSpPr>
        <p:spPr/>
        <p:txBody>
          <a:bodyPr/>
          <a:lstStyle/>
          <a:p>
            <a:fld id="{50468A8C-36A5-4687-B5A4-DF446F65031B}" type="slidenum">
              <a:rPr lang="en-GB" smtClean="0"/>
              <a:t>21</a:t>
            </a:fld>
            <a:endParaRPr lang="en-GB"/>
          </a:p>
        </p:txBody>
      </p:sp>
    </p:spTree>
    <p:extLst>
      <p:ext uri="{BB962C8B-B14F-4D97-AF65-F5344CB8AC3E}">
        <p14:creationId xmlns:p14="http://schemas.microsoft.com/office/powerpoint/2010/main" val="3175434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ED3FCEB-69B1-4BC3-80C9-EB615CA69CBA}" type="slidenum">
              <a:rPr lang="en-GB" smtClean="0"/>
              <a:t>30</a:t>
            </a:fld>
            <a:endParaRPr lang="en-GB"/>
          </a:p>
        </p:txBody>
      </p:sp>
    </p:spTree>
    <p:extLst>
      <p:ext uri="{BB962C8B-B14F-4D97-AF65-F5344CB8AC3E}">
        <p14:creationId xmlns:p14="http://schemas.microsoft.com/office/powerpoint/2010/main" val="8054119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0E6BBFD-8A49-46AE-9A70-F23BD0060B1D}" type="datetimeFigureOut">
              <a:rPr lang="en-GB" smtClean="0"/>
              <a:t>02/03/2017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0EFB3B-957C-4AB3-89EC-BAB5BD54A55D}" type="slidenum">
              <a:rPr lang="en-GB" smtClean="0"/>
              <a:t>‹#›</a:t>
            </a:fld>
            <a:endParaRPr lang="en-GB"/>
          </a:p>
        </p:txBody>
      </p:sp>
    </p:spTree>
    <p:extLst>
      <p:ext uri="{BB962C8B-B14F-4D97-AF65-F5344CB8AC3E}">
        <p14:creationId xmlns:p14="http://schemas.microsoft.com/office/powerpoint/2010/main" val="4062312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0E6BBFD-8A49-46AE-9A70-F23BD0060B1D}" type="datetimeFigureOut">
              <a:rPr lang="en-GB" smtClean="0"/>
              <a:t>02/03/2017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0EFB3B-957C-4AB3-89EC-BAB5BD54A55D}" type="slidenum">
              <a:rPr lang="en-GB" smtClean="0"/>
              <a:t>‹#›</a:t>
            </a:fld>
            <a:endParaRPr lang="en-GB"/>
          </a:p>
        </p:txBody>
      </p:sp>
    </p:spTree>
    <p:extLst>
      <p:ext uri="{BB962C8B-B14F-4D97-AF65-F5344CB8AC3E}">
        <p14:creationId xmlns:p14="http://schemas.microsoft.com/office/powerpoint/2010/main" val="3377313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0E6BBFD-8A49-46AE-9A70-F23BD0060B1D}" type="datetimeFigureOut">
              <a:rPr lang="en-GB" smtClean="0"/>
              <a:t>02/03/2017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0EFB3B-957C-4AB3-89EC-BAB5BD54A55D}" type="slidenum">
              <a:rPr lang="en-GB" smtClean="0"/>
              <a:t>‹#›</a:t>
            </a:fld>
            <a:endParaRPr lang="en-GB"/>
          </a:p>
        </p:txBody>
      </p:sp>
    </p:spTree>
    <p:extLst>
      <p:ext uri="{BB962C8B-B14F-4D97-AF65-F5344CB8AC3E}">
        <p14:creationId xmlns:p14="http://schemas.microsoft.com/office/powerpoint/2010/main" val="3987711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0E6BBFD-8A49-46AE-9A70-F23BD0060B1D}" type="datetimeFigureOut">
              <a:rPr lang="en-GB" smtClean="0"/>
              <a:t>02/03/2017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0EFB3B-957C-4AB3-89EC-BAB5BD54A55D}" type="slidenum">
              <a:rPr lang="en-GB" smtClean="0"/>
              <a:t>‹#›</a:t>
            </a:fld>
            <a:endParaRPr lang="en-GB"/>
          </a:p>
        </p:txBody>
      </p:sp>
    </p:spTree>
    <p:extLst>
      <p:ext uri="{BB962C8B-B14F-4D97-AF65-F5344CB8AC3E}">
        <p14:creationId xmlns:p14="http://schemas.microsoft.com/office/powerpoint/2010/main" val="3557783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E6BBFD-8A49-46AE-9A70-F23BD0060B1D}" type="datetimeFigureOut">
              <a:rPr lang="en-GB" smtClean="0"/>
              <a:t>02/03/2017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0EFB3B-957C-4AB3-89EC-BAB5BD54A55D}" type="slidenum">
              <a:rPr lang="en-GB" smtClean="0"/>
              <a:t>‹#›</a:t>
            </a:fld>
            <a:endParaRPr lang="en-GB"/>
          </a:p>
        </p:txBody>
      </p:sp>
    </p:spTree>
    <p:extLst>
      <p:ext uri="{BB962C8B-B14F-4D97-AF65-F5344CB8AC3E}">
        <p14:creationId xmlns:p14="http://schemas.microsoft.com/office/powerpoint/2010/main" val="576827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0E6BBFD-8A49-46AE-9A70-F23BD0060B1D}" type="datetimeFigureOut">
              <a:rPr lang="en-GB" smtClean="0"/>
              <a:t>02/03/2017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0EFB3B-957C-4AB3-89EC-BAB5BD54A55D}" type="slidenum">
              <a:rPr lang="en-GB" smtClean="0"/>
              <a:t>‹#›</a:t>
            </a:fld>
            <a:endParaRPr lang="en-GB"/>
          </a:p>
        </p:txBody>
      </p:sp>
    </p:spTree>
    <p:extLst>
      <p:ext uri="{BB962C8B-B14F-4D97-AF65-F5344CB8AC3E}">
        <p14:creationId xmlns:p14="http://schemas.microsoft.com/office/powerpoint/2010/main" val="912097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0E6BBFD-8A49-46AE-9A70-F23BD0060B1D}" type="datetimeFigureOut">
              <a:rPr lang="en-GB" smtClean="0"/>
              <a:t>02/03/2017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B0EFB3B-957C-4AB3-89EC-BAB5BD54A55D}" type="slidenum">
              <a:rPr lang="en-GB" smtClean="0"/>
              <a:t>‹#›</a:t>
            </a:fld>
            <a:endParaRPr lang="en-GB"/>
          </a:p>
        </p:txBody>
      </p:sp>
    </p:spTree>
    <p:extLst>
      <p:ext uri="{BB962C8B-B14F-4D97-AF65-F5344CB8AC3E}">
        <p14:creationId xmlns:p14="http://schemas.microsoft.com/office/powerpoint/2010/main" val="463829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0E6BBFD-8A49-46AE-9A70-F23BD0060B1D}" type="datetimeFigureOut">
              <a:rPr lang="en-GB" smtClean="0"/>
              <a:t>02/03/2017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B0EFB3B-957C-4AB3-89EC-BAB5BD54A55D}" type="slidenum">
              <a:rPr lang="en-GB" smtClean="0"/>
              <a:t>‹#›</a:t>
            </a:fld>
            <a:endParaRPr lang="en-GB"/>
          </a:p>
        </p:txBody>
      </p:sp>
    </p:spTree>
    <p:extLst>
      <p:ext uri="{BB962C8B-B14F-4D97-AF65-F5344CB8AC3E}">
        <p14:creationId xmlns:p14="http://schemas.microsoft.com/office/powerpoint/2010/main" val="3139232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E6BBFD-8A49-46AE-9A70-F23BD0060B1D}" type="datetimeFigureOut">
              <a:rPr lang="en-GB" smtClean="0"/>
              <a:t>02/03/2017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B0EFB3B-957C-4AB3-89EC-BAB5BD54A55D}" type="slidenum">
              <a:rPr lang="en-GB" smtClean="0"/>
              <a:t>‹#›</a:t>
            </a:fld>
            <a:endParaRPr lang="en-GB"/>
          </a:p>
        </p:txBody>
      </p:sp>
    </p:spTree>
    <p:extLst>
      <p:ext uri="{BB962C8B-B14F-4D97-AF65-F5344CB8AC3E}">
        <p14:creationId xmlns:p14="http://schemas.microsoft.com/office/powerpoint/2010/main" val="2625266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E6BBFD-8A49-46AE-9A70-F23BD0060B1D}" type="datetimeFigureOut">
              <a:rPr lang="en-GB" smtClean="0"/>
              <a:t>02/03/2017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0EFB3B-957C-4AB3-89EC-BAB5BD54A55D}" type="slidenum">
              <a:rPr lang="en-GB" smtClean="0"/>
              <a:t>‹#›</a:t>
            </a:fld>
            <a:endParaRPr lang="en-GB"/>
          </a:p>
        </p:txBody>
      </p:sp>
    </p:spTree>
    <p:extLst>
      <p:ext uri="{BB962C8B-B14F-4D97-AF65-F5344CB8AC3E}">
        <p14:creationId xmlns:p14="http://schemas.microsoft.com/office/powerpoint/2010/main" val="133212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E6BBFD-8A49-46AE-9A70-F23BD0060B1D}" type="datetimeFigureOut">
              <a:rPr lang="en-GB" smtClean="0"/>
              <a:t>02/03/2017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0EFB3B-957C-4AB3-89EC-BAB5BD54A55D}" type="slidenum">
              <a:rPr lang="en-GB" smtClean="0"/>
              <a:t>‹#›</a:t>
            </a:fld>
            <a:endParaRPr lang="en-GB"/>
          </a:p>
        </p:txBody>
      </p:sp>
    </p:spTree>
    <p:extLst>
      <p:ext uri="{BB962C8B-B14F-4D97-AF65-F5344CB8AC3E}">
        <p14:creationId xmlns:p14="http://schemas.microsoft.com/office/powerpoint/2010/main" val="190140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E6BBFD-8A49-46AE-9A70-F23BD0060B1D}" type="datetimeFigureOut">
              <a:rPr lang="en-GB" smtClean="0"/>
              <a:t>02/03/2017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0EFB3B-957C-4AB3-89EC-BAB5BD54A55D}" type="slidenum">
              <a:rPr lang="en-GB" smtClean="0"/>
              <a:t>‹#›</a:t>
            </a:fld>
            <a:endParaRPr lang="en-GB"/>
          </a:p>
        </p:txBody>
      </p:sp>
    </p:spTree>
    <p:extLst>
      <p:ext uri="{BB962C8B-B14F-4D97-AF65-F5344CB8AC3E}">
        <p14:creationId xmlns:p14="http://schemas.microsoft.com/office/powerpoint/2010/main" val="32560179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11204"/>
            <a:ext cx="7772400" cy="1470025"/>
          </a:xfrm>
        </p:spPr>
        <p:txBody>
          <a:bodyPr/>
          <a:lstStyle/>
          <a:p>
            <a:r>
              <a:rPr lang="en-GB" dirty="0" smtClean="0"/>
              <a:t>Ophthalmology</a:t>
            </a:r>
            <a:br>
              <a:rPr lang="en-GB" dirty="0" smtClean="0"/>
            </a:br>
            <a:r>
              <a:rPr lang="en-GB" dirty="0" smtClean="0"/>
              <a:t>Market Engagement Event</a:t>
            </a:r>
            <a:endParaRPr lang="en-GB" dirty="0"/>
          </a:p>
        </p:txBody>
      </p:sp>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1437904456"/>
              </p:ext>
            </p:extLst>
          </p:nvPr>
        </p:nvGraphicFramePr>
        <p:xfrm>
          <a:off x="644406" y="3789040"/>
          <a:ext cx="7960042" cy="1484630"/>
        </p:xfrm>
        <a:graphic>
          <a:graphicData uri="http://schemas.openxmlformats.org/drawingml/2006/table">
            <a:tbl>
              <a:tblPr firstRow="1" firstCol="1" bandRow="1">
                <a:tableStyleId>{2D5ABB26-0587-4C30-8999-92F81FD0307C}</a:tableStyleId>
              </a:tblPr>
              <a:tblGrid>
                <a:gridCol w="2415426"/>
                <a:gridCol w="5544616"/>
              </a:tblGrid>
              <a:tr h="271437">
                <a:tc>
                  <a:txBody>
                    <a:bodyPr/>
                    <a:lstStyle/>
                    <a:p>
                      <a:pPr>
                        <a:lnSpc>
                          <a:spcPct val="115000"/>
                        </a:lnSpc>
                        <a:spcAft>
                          <a:spcPts val="0"/>
                        </a:spcAft>
                      </a:pPr>
                      <a:r>
                        <a:rPr lang="en-GB" sz="1800" dirty="0" smtClean="0">
                          <a:effectLst/>
                          <a:latin typeface="+mj-lt"/>
                          <a:ea typeface="Calibri"/>
                          <a:cs typeface="Times New Roman"/>
                        </a:rPr>
                        <a:t>Stephen Washbourne</a:t>
                      </a:r>
                      <a:endParaRPr lang="en-GB" sz="1800" dirty="0">
                        <a:effectLst/>
                        <a:latin typeface="+mj-lt"/>
                        <a:ea typeface="Calibri"/>
                        <a:cs typeface="Times New Roman"/>
                      </a:endParaRPr>
                    </a:p>
                  </a:txBody>
                  <a:tcPr marL="68580" marR="68580" marT="0" marB="0"/>
                </a:tc>
                <a:tc>
                  <a:txBody>
                    <a:bodyPr/>
                    <a:lstStyle/>
                    <a:p>
                      <a:pPr>
                        <a:lnSpc>
                          <a:spcPct val="115000"/>
                        </a:lnSpc>
                        <a:spcAft>
                          <a:spcPts val="0"/>
                        </a:spcAft>
                      </a:pPr>
                      <a:r>
                        <a:rPr lang="en-GB" sz="1800" dirty="0" smtClean="0">
                          <a:effectLst/>
                          <a:latin typeface="+mj-lt"/>
                          <a:ea typeface="Calibri"/>
                          <a:cs typeface="Times New Roman"/>
                        </a:rPr>
                        <a:t>Strategy and Planning</a:t>
                      </a:r>
                      <a:endParaRPr lang="en-GB" sz="1800" dirty="0">
                        <a:effectLst/>
                        <a:latin typeface="+mj-lt"/>
                        <a:ea typeface="Calibri"/>
                        <a:cs typeface="Times New Roman"/>
                      </a:endParaRPr>
                    </a:p>
                  </a:txBody>
                  <a:tcPr marL="68580" marR="68580" marT="0" marB="0"/>
                </a:tc>
              </a:tr>
              <a:tr h="271437">
                <a:tc>
                  <a:txBody>
                    <a:bodyPr/>
                    <a:lstStyle/>
                    <a:p>
                      <a:pPr>
                        <a:lnSpc>
                          <a:spcPct val="115000"/>
                        </a:lnSpc>
                        <a:spcAft>
                          <a:spcPts val="0"/>
                        </a:spcAft>
                      </a:pPr>
                      <a:r>
                        <a:rPr lang="en-GB" sz="1800" dirty="0" smtClean="0">
                          <a:effectLst/>
                          <a:latin typeface="+mj-lt"/>
                        </a:rPr>
                        <a:t>Andrew </a:t>
                      </a:r>
                      <a:r>
                        <a:rPr lang="en-GB" sz="1800" dirty="0">
                          <a:effectLst/>
                          <a:latin typeface="+mj-lt"/>
                        </a:rPr>
                        <a:t>Jacks</a:t>
                      </a:r>
                      <a:endParaRPr lang="en-GB" sz="1800" dirty="0">
                        <a:effectLst/>
                        <a:latin typeface="+mj-lt"/>
                        <a:ea typeface="Calibri"/>
                        <a:cs typeface="Times New Roman"/>
                      </a:endParaRPr>
                    </a:p>
                  </a:txBody>
                  <a:tcPr marL="68580" marR="68580" marT="0" marB="0"/>
                </a:tc>
                <a:tc>
                  <a:txBody>
                    <a:bodyPr/>
                    <a:lstStyle/>
                    <a:p>
                      <a:pPr>
                        <a:lnSpc>
                          <a:spcPct val="115000"/>
                        </a:lnSpc>
                        <a:spcAft>
                          <a:spcPts val="0"/>
                        </a:spcAft>
                      </a:pPr>
                      <a:r>
                        <a:rPr lang="en-GB" sz="1800" dirty="0" smtClean="0">
                          <a:effectLst/>
                          <a:latin typeface="+mj-lt"/>
                        </a:rPr>
                        <a:t>Consultant </a:t>
                      </a:r>
                      <a:r>
                        <a:rPr lang="en-GB" sz="1800" dirty="0">
                          <a:effectLst/>
                          <a:latin typeface="+mj-lt"/>
                        </a:rPr>
                        <a:t>Ophthalmic </a:t>
                      </a:r>
                      <a:r>
                        <a:rPr lang="en-GB" sz="1800" dirty="0" smtClean="0">
                          <a:effectLst/>
                          <a:latin typeface="+mj-lt"/>
                        </a:rPr>
                        <a:t>Surgeon &amp; Clinical Service Lead</a:t>
                      </a:r>
                      <a:endParaRPr lang="en-GB" sz="1800" dirty="0">
                        <a:effectLst/>
                        <a:latin typeface="+mj-lt"/>
                        <a:ea typeface="Calibri"/>
                        <a:cs typeface="Times New Roman"/>
                      </a:endParaRPr>
                    </a:p>
                  </a:txBody>
                  <a:tcPr marL="68580" marR="68580" marT="0" marB="0"/>
                </a:tc>
              </a:tr>
              <a:tr h="271437">
                <a:tc>
                  <a:txBody>
                    <a:bodyPr/>
                    <a:lstStyle/>
                    <a:p>
                      <a:pPr>
                        <a:lnSpc>
                          <a:spcPct val="115000"/>
                        </a:lnSpc>
                        <a:spcAft>
                          <a:spcPts val="0"/>
                        </a:spcAft>
                      </a:pPr>
                      <a:r>
                        <a:rPr lang="en-GB" sz="1800" dirty="0" smtClean="0">
                          <a:effectLst/>
                          <a:latin typeface="+mj-lt"/>
                          <a:ea typeface="Calibri"/>
                          <a:cs typeface="Times New Roman"/>
                        </a:rPr>
                        <a:t>Simon Fertig</a:t>
                      </a:r>
                      <a:endParaRPr lang="en-GB" sz="1800" dirty="0">
                        <a:effectLst/>
                        <a:latin typeface="+mj-lt"/>
                        <a:ea typeface="Calibri"/>
                        <a:cs typeface="Times New Roman"/>
                      </a:endParaRPr>
                    </a:p>
                  </a:txBody>
                  <a:tcPr marL="68580" marR="68580" marT="0" marB="0"/>
                </a:tc>
                <a:tc>
                  <a:txBody>
                    <a:bodyPr/>
                    <a:lstStyle/>
                    <a:p>
                      <a:pPr>
                        <a:lnSpc>
                          <a:spcPct val="115000"/>
                        </a:lnSpc>
                        <a:spcAft>
                          <a:spcPts val="0"/>
                        </a:spcAft>
                      </a:pPr>
                      <a:r>
                        <a:rPr lang="en-GB" sz="1800" dirty="0" smtClean="0">
                          <a:effectLst/>
                          <a:latin typeface="+mj-lt"/>
                          <a:ea typeface="Calibri"/>
                          <a:cs typeface="Times New Roman"/>
                        </a:rPr>
                        <a:t>Group Manager, Ophthalmology</a:t>
                      </a:r>
                      <a:endParaRPr lang="en-GB" sz="1800" dirty="0">
                        <a:effectLst/>
                        <a:latin typeface="+mj-lt"/>
                        <a:ea typeface="Calibri"/>
                        <a:cs typeface="Times New Roman"/>
                      </a:endParaRPr>
                    </a:p>
                  </a:txBody>
                  <a:tcPr marL="68580" marR="68580" marT="0" marB="0"/>
                </a:tc>
              </a:tr>
              <a:tr h="271437">
                <a:tc>
                  <a:txBody>
                    <a:bodyPr/>
                    <a:lstStyle/>
                    <a:p>
                      <a:pPr>
                        <a:lnSpc>
                          <a:spcPct val="115000"/>
                        </a:lnSpc>
                        <a:spcAft>
                          <a:spcPts val="0"/>
                        </a:spcAft>
                      </a:pPr>
                      <a:r>
                        <a:rPr lang="en-GB" sz="1800" dirty="0" smtClean="0">
                          <a:effectLst/>
                          <a:latin typeface="+mj-lt"/>
                        </a:rPr>
                        <a:t>Pam </a:t>
                      </a:r>
                      <a:r>
                        <a:rPr lang="en-GB" sz="1800" dirty="0">
                          <a:effectLst/>
                          <a:latin typeface="+mj-lt"/>
                        </a:rPr>
                        <a:t>Kelsall</a:t>
                      </a:r>
                      <a:endParaRPr lang="en-GB" sz="1800" dirty="0">
                        <a:effectLst/>
                        <a:latin typeface="+mj-lt"/>
                        <a:ea typeface="Calibri"/>
                        <a:cs typeface="Times New Roman"/>
                      </a:endParaRPr>
                    </a:p>
                  </a:txBody>
                  <a:tcPr marL="68580" marR="68580" marT="0" marB="0"/>
                </a:tc>
                <a:tc>
                  <a:txBody>
                    <a:bodyPr/>
                    <a:lstStyle/>
                    <a:p>
                      <a:pPr>
                        <a:lnSpc>
                          <a:spcPct val="115000"/>
                        </a:lnSpc>
                        <a:spcAft>
                          <a:spcPts val="0"/>
                        </a:spcAft>
                      </a:pPr>
                      <a:r>
                        <a:rPr lang="en-GB" sz="1800" dirty="0" smtClean="0">
                          <a:effectLst/>
                          <a:latin typeface="+mj-lt"/>
                        </a:rPr>
                        <a:t>Corporate Procurement Specialist</a:t>
                      </a:r>
                      <a:endParaRPr lang="en-GB" sz="1800" dirty="0">
                        <a:effectLst/>
                        <a:latin typeface="+mj-lt"/>
                        <a:ea typeface="Calibri"/>
                        <a:cs typeface="Times New Roman"/>
                      </a:endParaRPr>
                    </a:p>
                  </a:txBody>
                  <a:tcPr marL="68580" marR="68580" marT="0" marB="0"/>
                </a:tc>
              </a:tr>
              <a:tr h="271437">
                <a:tc>
                  <a:txBody>
                    <a:bodyPr/>
                    <a:lstStyle/>
                    <a:p>
                      <a:pPr>
                        <a:lnSpc>
                          <a:spcPct val="115000"/>
                        </a:lnSpc>
                        <a:spcAft>
                          <a:spcPts val="0"/>
                        </a:spcAft>
                      </a:pPr>
                      <a:r>
                        <a:rPr lang="en-GB" sz="1800" dirty="0" smtClean="0">
                          <a:effectLst/>
                          <a:latin typeface="+mj-lt"/>
                          <a:ea typeface="Calibri"/>
                          <a:cs typeface="Times New Roman"/>
                        </a:rPr>
                        <a:t>Nigel Featherstone</a:t>
                      </a:r>
                      <a:endParaRPr lang="en-GB" sz="1800" dirty="0">
                        <a:effectLst/>
                        <a:latin typeface="+mj-lt"/>
                        <a:ea typeface="Calibri"/>
                        <a:cs typeface="Times New Roman"/>
                      </a:endParaRPr>
                    </a:p>
                  </a:txBody>
                  <a:tcPr marL="68580" marR="68580" marT="0" marB="0"/>
                </a:tc>
                <a:tc>
                  <a:txBody>
                    <a:bodyPr/>
                    <a:lstStyle/>
                    <a:p>
                      <a:pPr>
                        <a:lnSpc>
                          <a:spcPct val="115000"/>
                        </a:lnSpc>
                        <a:spcAft>
                          <a:spcPts val="0"/>
                        </a:spcAft>
                      </a:pPr>
                      <a:r>
                        <a:rPr lang="en-GB" sz="1800" dirty="0" smtClean="0">
                          <a:effectLst/>
                          <a:latin typeface="+mj-lt"/>
                          <a:ea typeface="Calibri"/>
                          <a:cs typeface="Times New Roman"/>
                        </a:rPr>
                        <a:t>Head of Contracting Services</a:t>
                      </a:r>
                      <a:endParaRPr lang="en-GB" sz="1800" dirty="0">
                        <a:effectLst/>
                        <a:latin typeface="+mj-lt"/>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6903836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
        <p:nvSpPr>
          <p:cNvPr id="11" name="Title 1"/>
          <p:cNvSpPr txBox="1">
            <a:spLocks/>
          </p:cNvSpPr>
          <p:nvPr/>
        </p:nvSpPr>
        <p:spPr>
          <a:xfrm>
            <a:off x="539552" y="548680"/>
            <a:ext cx="8208912" cy="93610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200" dirty="0" smtClean="0"/>
              <a:t>Services to be provided</a:t>
            </a:r>
          </a:p>
          <a:p>
            <a:pPr marL="0" lvl="1">
              <a:spcBef>
                <a:spcPct val="0"/>
              </a:spcBef>
            </a:pPr>
            <a:r>
              <a:rPr lang="en-GB" sz="2600" b="1" dirty="0" smtClean="0">
                <a:latin typeface="+mj-lt"/>
                <a:ea typeface="+mj-ea"/>
                <a:cs typeface="+mj-cs"/>
              </a:rPr>
              <a:t>The Glaucoma Care Pathway</a:t>
            </a:r>
            <a:endParaRPr lang="en-GB" sz="2600" b="1" dirty="0">
              <a:latin typeface="+mj-lt"/>
              <a:ea typeface="+mj-ea"/>
              <a:cs typeface="+mj-cs"/>
            </a:endParaRPr>
          </a:p>
        </p:txBody>
      </p:sp>
      <p:sp>
        <p:nvSpPr>
          <p:cNvPr id="6" name="Rounded Rectangle 5"/>
          <p:cNvSpPr/>
          <p:nvPr/>
        </p:nvSpPr>
        <p:spPr>
          <a:xfrm>
            <a:off x="323528" y="1581506"/>
            <a:ext cx="2808312" cy="648072"/>
          </a:xfrm>
          <a:prstGeom prst="roundRect">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1. Referral &amp; Initial Triage</a:t>
            </a:r>
          </a:p>
        </p:txBody>
      </p:sp>
      <p:sp>
        <p:nvSpPr>
          <p:cNvPr id="8" name="Rounded Rectangle 7"/>
          <p:cNvSpPr/>
          <p:nvPr/>
        </p:nvSpPr>
        <p:spPr>
          <a:xfrm>
            <a:off x="323528" y="2302340"/>
            <a:ext cx="2808312" cy="648072"/>
          </a:xfrm>
          <a:prstGeom prst="roundRect">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2. Triage By Sub-Contractor</a:t>
            </a:r>
          </a:p>
        </p:txBody>
      </p:sp>
      <p:sp>
        <p:nvSpPr>
          <p:cNvPr id="9" name="Rounded Rectangle 8"/>
          <p:cNvSpPr/>
          <p:nvPr/>
        </p:nvSpPr>
        <p:spPr>
          <a:xfrm>
            <a:off x="323528" y="3023174"/>
            <a:ext cx="2808312" cy="648072"/>
          </a:xfrm>
          <a:prstGeom prst="roundRect">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3. Clinical Assessments</a:t>
            </a:r>
            <a:endParaRPr lang="en-GB" dirty="0"/>
          </a:p>
        </p:txBody>
      </p:sp>
      <p:sp>
        <p:nvSpPr>
          <p:cNvPr id="10" name="Rounded Rectangle 9"/>
          <p:cNvSpPr/>
          <p:nvPr/>
        </p:nvSpPr>
        <p:spPr>
          <a:xfrm>
            <a:off x="338077" y="3744008"/>
            <a:ext cx="2808312" cy="648072"/>
          </a:xfrm>
          <a:prstGeom prst="roundRect">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4. Diagnostics</a:t>
            </a:r>
            <a:endParaRPr lang="en-GB" dirty="0"/>
          </a:p>
        </p:txBody>
      </p:sp>
      <p:sp>
        <p:nvSpPr>
          <p:cNvPr id="12" name="Rounded Rectangle 11"/>
          <p:cNvSpPr/>
          <p:nvPr/>
        </p:nvSpPr>
        <p:spPr>
          <a:xfrm>
            <a:off x="338077" y="4464842"/>
            <a:ext cx="28083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5. Treatment &amp; Ongoing Management</a:t>
            </a:r>
            <a:endParaRPr lang="en-GB" dirty="0"/>
          </a:p>
        </p:txBody>
      </p:sp>
      <p:sp>
        <p:nvSpPr>
          <p:cNvPr id="13" name="Rounded Rectangle 12"/>
          <p:cNvSpPr/>
          <p:nvPr/>
        </p:nvSpPr>
        <p:spPr>
          <a:xfrm>
            <a:off x="338077" y="5185676"/>
            <a:ext cx="28083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6. Onward Referral</a:t>
            </a:r>
            <a:endParaRPr lang="en-GB" dirty="0"/>
          </a:p>
        </p:txBody>
      </p:sp>
      <p:sp>
        <p:nvSpPr>
          <p:cNvPr id="14" name="Rounded Rectangle 13"/>
          <p:cNvSpPr/>
          <p:nvPr/>
        </p:nvSpPr>
        <p:spPr>
          <a:xfrm>
            <a:off x="338077" y="5906513"/>
            <a:ext cx="28083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7. Discharge</a:t>
            </a:r>
            <a:endParaRPr lang="en-GB" dirty="0"/>
          </a:p>
        </p:txBody>
      </p:sp>
      <p:sp>
        <p:nvSpPr>
          <p:cNvPr id="15" name="Rectangle 14"/>
          <p:cNvSpPr/>
          <p:nvPr/>
        </p:nvSpPr>
        <p:spPr>
          <a:xfrm>
            <a:off x="3318885" y="1581505"/>
            <a:ext cx="5573595" cy="497307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216000" tIns="144000" rtlCol="0" anchor="t"/>
          <a:lstStyle/>
          <a:p>
            <a:pPr marL="285750" indent="-285750">
              <a:buFont typeface="Arial" panose="020B0604020202020204" pitchFamily="34" charset="0"/>
              <a:buChar char="•"/>
            </a:pPr>
            <a:r>
              <a:rPr lang="en-GB" dirty="0">
                <a:solidFill>
                  <a:schemeClr val="tx1"/>
                </a:solidFill>
              </a:rPr>
              <a:t>The term ‘diagnostics’ refers to any investigative tests carried out to aid and support the identification and extent of the patient’s </a:t>
            </a:r>
            <a:r>
              <a:rPr lang="en-GB" dirty="0" smtClean="0">
                <a:solidFill>
                  <a:schemeClr val="tx1"/>
                </a:solidFill>
              </a:rPr>
              <a:t>condition</a:t>
            </a: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r>
              <a:rPr lang="en-GB" dirty="0">
                <a:solidFill>
                  <a:schemeClr val="tx1"/>
                </a:solidFill>
              </a:rPr>
              <a:t>First line diagnostics should be carried out at the time of the clinical assessment </a:t>
            </a:r>
            <a:r>
              <a:rPr lang="en-GB" dirty="0" smtClean="0">
                <a:solidFill>
                  <a:schemeClr val="tx1"/>
                </a:solidFill>
              </a:rPr>
              <a:t>and include:</a:t>
            </a:r>
          </a:p>
          <a:p>
            <a:pPr marL="742950" lvl="1" indent="-285750">
              <a:buFont typeface="Arial" panose="020B0604020202020204" pitchFamily="34" charset="0"/>
              <a:buChar char="•"/>
            </a:pPr>
            <a:r>
              <a:rPr lang="en-GB" sz="1200" dirty="0" smtClean="0">
                <a:solidFill>
                  <a:schemeClr val="tx1"/>
                </a:solidFill>
              </a:rPr>
              <a:t>Slit </a:t>
            </a:r>
            <a:r>
              <a:rPr lang="en-GB" sz="1200" dirty="0">
                <a:solidFill>
                  <a:schemeClr val="tx1"/>
                </a:solidFill>
              </a:rPr>
              <a:t>lamp </a:t>
            </a:r>
          </a:p>
          <a:p>
            <a:pPr marL="742950" lvl="1" indent="-285750">
              <a:buFont typeface="Arial" panose="020B0604020202020204" pitchFamily="34" charset="0"/>
              <a:buChar char="•"/>
            </a:pPr>
            <a:r>
              <a:rPr lang="en-GB" sz="1200" dirty="0">
                <a:solidFill>
                  <a:schemeClr val="tx1"/>
                </a:solidFill>
              </a:rPr>
              <a:t>Visual Field Analysis </a:t>
            </a:r>
          </a:p>
          <a:p>
            <a:pPr marL="742950" lvl="1" indent="-285750">
              <a:buFont typeface="Arial" panose="020B0604020202020204" pitchFamily="34" charset="0"/>
              <a:buChar char="•"/>
            </a:pPr>
            <a:r>
              <a:rPr lang="en-GB" sz="1200" dirty="0" err="1">
                <a:solidFill>
                  <a:schemeClr val="tx1"/>
                </a:solidFill>
              </a:rPr>
              <a:t>Autorefraction</a:t>
            </a:r>
            <a:r>
              <a:rPr lang="en-GB" sz="1200" dirty="0">
                <a:solidFill>
                  <a:schemeClr val="tx1"/>
                </a:solidFill>
              </a:rPr>
              <a:t> </a:t>
            </a:r>
          </a:p>
          <a:p>
            <a:pPr marL="742950" lvl="1" indent="-285750">
              <a:buFont typeface="Arial" panose="020B0604020202020204" pitchFamily="34" charset="0"/>
              <a:buChar char="•"/>
            </a:pPr>
            <a:r>
              <a:rPr lang="en-GB" sz="1200" dirty="0" err="1">
                <a:solidFill>
                  <a:schemeClr val="tx1"/>
                </a:solidFill>
              </a:rPr>
              <a:t>Applanation</a:t>
            </a:r>
            <a:r>
              <a:rPr lang="en-GB" sz="1200" dirty="0">
                <a:solidFill>
                  <a:schemeClr val="tx1"/>
                </a:solidFill>
              </a:rPr>
              <a:t> Tonometry </a:t>
            </a:r>
          </a:p>
          <a:p>
            <a:pPr marL="742950" lvl="1" indent="-285750">
              <a:buFont typeface="Arial" panose="020B0604020202020204" pitchFamily="34" charset="0"/>
              <a:buChar char="•"/>
            </a:pPr>
            <a:r>
              <a:rPr lang="en-GB" sz="1200" dirty="0">
                <a:solidFill>
                  <a:schemeClr val="tx1"/>
                </a:solidFill>
              </a:rPr>
              <a:t>Visual acuity testing </a:t>
            </a:r>
          </a:p>
          <a:p>
            <a:pPr marL="742950" lvl="1" indent="-285750">
              <a:buFont typeface="Arial" panose="020B0604020202020204" pitchFamily="34" charset="0"/>
              <a:buChar char="•"/>
            </a:pPr>
            <a:r>
              <a:rPr lang="en-GB" sz="1200" dirty="0" err="1">
                <a:solidFill>
                  <a:schemeClr val="tx1"/>
                </a:solidFill>
              </a:rPr>
              <a:t>Schirmers</a:t>
            </a:r>
            <a:r>
              <a:rPr lang="en-GB" sz="1200" dirty="0">
                <a:solidFill>
                  <a:schemeClr val="tx1"/>
                </a:solidFill>
              </a:rPr>
              <a:t> test </a:t>
            </a:r>
          </a:p>
          <a:p>
            <a:pPr marL="742950" lvl="1" indent="-285750">
              <a:buFont typeface="Arial" panose="020B0604020202020204" pitchFamily="34" charset="0"/>
              <a:buChar char="•"/>
            </a:pPr>
            <a:r>
              <a:rPr lang="en-GB" sz="1200" dirty="0" err="1">
                <a:solidFill>
                  <a:schemeClr val="tx1"/>
                </a:solidFill>
              </a:rPr>
              <a:t>Fundoscopy</a:t>
            </a:r>
            <a:r>
              <a:rPr lang="en-GB" sz="1200" dirty="0">
                <a:solidFill>
                  <a:schemeClr val="tx1"/>
                </a:solidFill>
              </a:rPr>
              <a:t> </a:t>
            </a:r>
          </a:p>
          <a:p>
            <a:pPr marL="742950" lvl="1" indent="-285750">
              <a:buFont typeface="Arial" panose="020B0604020202020204" pitchFamily="34" charset="0"/>
              <a:buChar char="•"/>
            </a:pPr>
            <a:r>
              <a:rPr lang="en-GB" sz="1200" dirty="0">
                <a:solidFill>
                  <a:schemeClr val="tx1"/>
                </a:solidFill>
              </a:rPr>
              <a:t>Tonometry </a:t>
            </a:r>
          </a:p>
          <a:p>
            <a:pPr marL="742950" lvl="1" indent="-285750">
              <a:buFont typeface="Arial" panose="020B0604020202020204" pitchFamily="34" charset="0"/>
              <a:buChar char="•"/>
            </a:pPr>
            <a:r>
              <a:rPr lang="en-GB" sz="1200" dirty="0">
                <a:solidFill>
                  <a:schemeClr val="tx1"/>
                </a:solidFill>
              </a:rPr>
              <a:t>OCT </a:t>
            </a:r>
          </a:p>
          <a:p>
            <a:pPr marL="742950" lvl="1" indent="-285750">
              <a:buFont typeface="Arial" panose="020B0604020202020204" pitchFamily="34" charset="0"/>
              <a:buChar char="•"/>
            </a:pPr>
            <a:r>
              <a:rPr lang="en-GB" sz="1200" dirty="0" smtClean="0">
                <a:solidFill>
                  <a:schemeClr val="tx1"/>
                </a:solidFill>
              </a:rPr>
              <a:t>HRT</a:t>
            </a:r>
          </a:p>
          <a:p>
            <a:pPr marL="742950" lvl="1" indent="-285750">
              <a:buFont typeface="Arial" panose="020B0604020202020204" pitchFamily="34" charset="0"/>
              <a:buChar char="•"/>
            </a:pPr>
            <a:endParaRPr lang="en-GB" sz="1200" dirty="0">
              <a:solidFill>
                <a:schemeClr val="tx1"/>
              </a:solidFill>
            </a:endParaRPr>
          </a:p>
          <a:p>
            <a:pPr marL="285750" indent="-285750">
              <a:buFont typeface="Arial" panose="020B0604020202020204" pitchFamily="34" charset="0"/>
              <a:buChar char="•"/>
            </a:pPr>
            <a:r>
              <a:rPr lang="en-GB" dirty="0" smtClean="0">
                <a:solidFill>
                  <a:schemeClr val="tx1"/>
                </a:solidFill>
              </a:rPr>
              <a:t>Second </a:t>
            </a:r>
            <a:r>
              <a:rPr lang="en-GB" dirty="0">
                <a:solidFill>
                  <a:schemeClr val="tx1"/>
                </a:solidFill>
              </a:rPr>
              <a:t>line </a:t>
            </a:r>
            <a:r>
              <a:rPr lang="en-GB" dirty="0" smtClean="0">
                <a:solidFill>
                  <a:schemeClr val="tx1"/>
                </a:solidFill>
              </a:rPr>
              <a:t>diagnostics, such as MR or CT scans, </a:t>
            </a:r>
            <a:r>
              <a:rPr lang="en-GB" dirty="0">
                <a:solidFill>
                  <a:schemeClr val="tx1"/>
                </a:solidFill>
              </a:rPr>
              <a:t>must take place within a maximum of </a:t>
            </a:r>
            <a:r>
              <a:rPr lang="en-GB" dirty="0" smtClean="0">
                <a:solidFill>
                  <a:schemeClr val="tx1"/>
                </a:solidFill>
              </a:rPr>
              <a:t>4 weeks unless clinical urgent.</a:t>
            </a:r>
            <a:endParaRPr lang="en-GB" dirty="0">
              <a:solidFill>
                <a:schemeClr val="tx1"/>
              </a:solidFill>
            </a:endParaRPr>
          </a:p>
          <a:p>
            <a:pPr marL="742950" lvl="1" indent="-285750">
              <a:buFont typeface="Arial" panose="020B0604020202020204" pitchFamily="34" charset="0"/>
              <a:buChar char="•"/>
            </a:pPr>
            <a:endParaRPr lang="en-GB" sz="1200" dirty="0" smtClean="0">
              <a:solidFill>
                <a:schemeClr val="tx1"/>
              </a:solidFill>
            </a:endParaRPr>
          </a:p>
          <a:p>
            <a:pPr marL="742950" lvl="1" indent="-285750">
              <a:buFont typeface="Arial" panose="020B0604020202020204" pitchFamily="34" charset="0"/>
              <a:buChar char="•"/>
            </a:pPr>
            <a:endParaRPr lang="en-GB" sz="1600" dirty="0">
              <a:solidFill>
                <a:schemeClr val="tx1"/>
              </a:solidFill>
            </a:endParaRPr>
          </a:p>
          <a:p>
            <a:pPr marL="285750" indent="-285750">
              <a:buFont typeface="Arial" panose="020B0604020202020204" pitchFamily="34" charset="0"/>
              <a:buChar char="•"/>
            </a:pPr>
            <a:endParaRPr lang="en-GB" dirty="0">
              <a:solidFill>
                <a:schemeClr val="tx1"/>
              </a:solidFill>
            </a:endParaRPr>
          </a:p>
        </p:txBody>
      </p:sp>
    </p:spTree>
    <p:extLst>
      <p:ext uri="{BB962C8B-B14F-4D97-AF65-F5344CB8AC3E}">
        <p14:creationId xmlns:p14="http://schemas.microsoft.com/office/powerpoint/2010/main" val="22196015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
        <p:nvSpPr>
          <p:cNvPr id="11" name="Title 1"/>
          <p:cNvSpPr txBox="1">
            <a:spLocks/>
          </p:cNvSpPr>
          <p:nvPr/>
        </p:nvSpPr>
        <p:spPr>
          <a:xfrm>
            <a:off x="539552" y="548680"/>
            <a:ext cx="8208912" cy="93610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200" dirty="0" smtClean="0"/>
              <a:t>Services to be provided</a:t>
            </a:r>
          </a:p>
          <a:p>
            <a:pPr marL="0" lvl="1">
              <a:spcBef>
                <a:spcPct val="0"/>
              </a:spcBef>
            </a:pPr>
            <a:r>
              <a:rPr lang="en-GB" sz="2600" b="1" dirty="0" smtClean="0">
                <a:latin typeface="+mj-lt"/>
                <a:ea typeface="+mj-ea"/>
                <a:cs typeface="+mj-cs"/>
              </a:rPr>
              <a:t>The Glaucoma Care Pathway</a:t>
            </a:r>
            <a:endParaRPr lang="en-GB" sz="2600" b="1" dirty="0">
              <a:latin typeface="+mj-lt"/>
              <a:ea typeface="+mj-ea"/>
              <a:cs typeface="+mj-cs"/>
            </a:endParaRPr>
          </a:p>
        </p:txBody>
      </p:sp>
      <p:sp>
        <p:nvSpPr>
          <p:cNvPr id="6" name="Rounded Rectangle 5"/>
          <p:cNvSpPr/>
          <p:nvPr/>
        </p:nvSpPr>
        <p:spPr>
          <a:xfrm>
            <a:off x="323528" y="1581506"/>
            <a:ext cx="2808312" cy="648072"/>
          </a:xfrm>
          <a:prstGeom prst="roundRect">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1. Referral &amp; Initial Triage</a:t>
            </a:r>
          </a:p>
        </p:txBody>
      </p:sp>
      <p:sp>
        <p:nvSpPr>
          <p:cNvPr id="8" name="Rounded Rectangle 7"/>
          <p:cNvSpPr/>
          <p:nvPr/>
        </p:nvSpPr>
        <p:spPr>
          <a:xfrm>
            <a:off x="323528" y="2302340"/>
            <a:ext cx="2808312" cy="648072"/>
          </a:xfrm>
          <a:prstGeom prst="roundRect">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2. Triage By Sub-Contractor</a:t>
            </a:r>
          </a:p>
        </p:txBody>
      </p:sp>
      <p:sp>
        <p:nvSpPr>
          <p:cNvPr id="9" name="Rounded Rectangle 8"/>
          <p:cNvSpPr/>
          <p:nvPr/>
        </p:nvSpPr>
        <p:spPr>
          <a:xfrm>
            <a:off x="323528" y="3023174"/>
            <a:ext cx="2808312" cy="648072"/>
          </a:xfrm>
          <a:prstGeom prst="roundRect">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3. Clinical Assessments</a:t>
            </a:r>
            <a:endParaRPr lang="en-GB" dirty="0"/>
          </a:p>
        </p:txBody>
      </p:sp>
      <p:sp>
        <p:nvSpPr>
          <p:cNvPr id="10" name="Rounded Rectangle 9"/>
          <p:cNvSpPr/>
          <p:nvPr/>
        </p:nvSpPr>
        <p:spPr>
          <a:xfrm>
            <a:off x="338077" y="3744008"/>
            <a:ext cx="2808312" cy="648072"/>
          </a:xfrm>
          <a:prstGeom prst="roundRect">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4. Diagnostics</a:t>
            </a:r>
            <a:endParaRPr lang="en-GB" dirty="0"/>
          </a:p>
        </p:txBody>
      </p:sp>
      <p:sp>
        <p:nvSpPr>
          <p:cNvPr id="12" name="Rounded Rectangle 11"/>
          <p:cNvSpPr/>
          <p:nvPr/>
        </p:nvSpPr>
        <p:spPr>
          <a:xfrm>
            <a:off x="338077" y="4464842"/>
            <a:ext cx="2808312" cy="648072"/>
          </a:xfrm>
          <a:prstGeom prst="roundRect">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5. Treatment &amp; Ongoing Management</a:t>
            </a:r>
            <a:endParaRPr lang="en-GB" dirty="0"/>
          </a:p>
        </p:txBody>
      </p:sp>
      <p:sp>
        <p:nvSpPr>
          <p:cNvPr id="13" name="Rounded Rectangle 12"/>
          <p:cNvSpPr/>
          <p:nvPr/>
        </p:nvSpPr>
        <p:spPr>
          <a:xfrm>
            <a:off x="338077" y="5185676"/>
            <a:ext cx="28083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6. Onward Referral</a:t>
            </a:r>
            <a:endParaRPr lang="en-GB" dirty="0"/>
          </a:p>
        </p:txBody>
      </p:sp>
      <p:sp>
        <p:nvSpPr>
          <p:cNvPr id="14" name="Rounded Rectangle 13"/>
          <p:cNvSpPr/>
          <p:nvPr/>
        </p:nvSpPr>
        <p:spPr>
          <a:xfrm>
            <a:off x="338077" y="5906513"/>
            <a:ext cx="28083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7. Discharge</a:t>
            </a:r>
            <a:endParaRPr lang="en-GB" dirty="0"/>
          </a:p>
        </p:txBody>
      </p:sp>
      <p:sp>
        <p:nvSpPr>
          <p:cNvPr id="15" name="Rectangle 14"/>
          <p:cNvSpPr/>
          <p:nvPr/>
        </p:nvSpPr>
        <p:spPr>
          <a:xfrm>
            <a:off x="3318885" y="1581505"/>
            <a:ext cx="5573595" cy="497307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216000" tIns="144000" rtlCol="0" anchor="t"/>
          <a:lstStyle/>
          <a:p>
            <a:pPr marL="285750" indent="-285750">
              <a:buFont typeface="Arial" panose="020B0604020202020204" pitchFamily="34" charset="0"/>
              <a:buChar char="•"/>
            </a:pPr>
            <a:r>
              <a:rPr lang="en-GB" dirty="0" smtClean="0">
                <a:solidFill>
                  <a:schemeClr val="tx1"/>
                </a:solidFill>
              </a:rPr>
              <a:t>There </a:t>
            </a:r>
            <a:r>
              <a:rPr lang="en-GB" dirty="0">
                <a:solidFill>
                  <a:schemeClr val="tx1"/>
                </a:solidFill>
              </a:rPr>
              <a:t>must be an evidence base for all treatments offered within the service. </a:t>
            </a:r>
            <a:endParaRPr lang="en-GB" dirty="0" smtClean="0">
              <a:solidFill>
                <a:schemeClr val="tx1"/>
              </a:solidFill>
            </a:endParaRPr>
          </a:p>
          <a:p>
            <a:pPr marL="285750" indent="-285750">
              <a:buFont typeface="Arial" panose="020B0604020202020204" pitchFamily="34" charset="0"/>
              <a:buChar char="•"/>
            </a:pPr>
            <a:endParaRPr lang="en-GB" b="1" dirty="0">
              <a:solidFill>
                <a:schemeClr val="tx1"/>
              </a:solidFill>
            </a:endParaRPr>
          </a:p>
          <a:p>
            <a:pPr marL="285750" indent="-285750">
              <a:buFont typeface="Arial" panose="020B0604020202020204" pitchFamily="34" charset="0"/>
              <a:buChar char="•"/>
            </a:pPr>
            <a:r>
              <a:rPr lang="en-GB" dirty="0">
                <a:solidFill>
                  <a:schemeClr val="tx1"/>
                </a:solidFill>
              </a:rPr>
              <a:t>The </a:t>
            </a:r>
            <a:r>
              <a:rPr lang="en-GB" dirty="0" smtClean="0">
                <a:solidFill>
                  <a:schemeClr val="tx1"/>
                </a:solidFill>
              </a:rPr>
              <a:t>Sub-Contractor </a:t>
            </a:r>
            <a:r>
              <a:rPr lang="en-GB" dirty="0">
                <a:solidFill>
                  <a:schemeClr val="tx1"/>
                </a:solidFill>
              </a:rPr>
              <a:t>will be expected to gain patient consent prior to undertaking the procedure utilising the </a:t>
            </a:r>
            <a:r>
              <a:rPr lang="en-GB" dirty="0" err="1">
                <a:solidFill>
                  <a:schemeClr val="tx1"/>
                </a:solidFill>
              </a:rPr>
              <a:t>DoH</a:t>
            </a:r>
            <a:r>
              <a:rPr lang="en-GB" dirty="0">
                <a:solidFill>
                  <a:schemeClr val="tx1"/>
                </a:solidFill>
              </a:rPr>
              <a:t> Patient Consent Form. </a:t>
            </a:r>
            <a:endParaRPr lang="en-GB" dirty="0" smtClean="0">
              <a:solidFill>
                <a:schemeClr val="tx1"/>
              </a:solidFill>
            </a:endParaRP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r>
              <a:rPr lang="en-GB" dirty="0" smtClean="0">
                <a:solidFill>
                  <a:schemeClr val="tx1"/>
                </a:solidFill>
              </a:rPr>
              <a:t>The Sub-Contractor would be expected to undertake the following treatment:</a:t>
            </a:r>
          </a:p>
          <a:p>
            <a:pPr marL="742950" lvl="1" indent="-285750">
              <a:buFont typeface="Arial" panose="020B0604020202020204" pitchFamily="34" charset="0"/>
              <a:buChar char="•"/>
            </a:pPr>
            <a:r>
              <a:rPr lang="en-GB" dirty="0" smtClean="0">
                <a:solidFill>
                  <a:schemeClr val="tx1"/>
                </a:solidFill>
              </a:rPr>
              <a:t>Glaucoma drops</a:t>
            </a:r>
          </a:p>
          <a:p>
            <a:pPr marL="742950" lvl="1" indent="-285750">
              <a:buFont typeface="Arial" panose="020B0604020202020204" pitchFamily="34" charset="0"/>
              <a:buChar char="•"/>
            </a:pPr>
            <a:r>
              <a:rPr lang="en-GB" dirty="0" smtClean="0">
                <a:solidFill>
                  <a:schemeClr val="tx1"/>
                </a:solidFill>
              </a:rPr>
              <a:t>SLT laser</a:t>
            </a:r>
          </a:p>
          <a:p>
            <a:pPr marL="742950" lvl="1" indent="-285750">
              <a:buFont typeface="Arial" panose="020B0604020202020204" pitchFamily="34" charset="0"/>
              <a:buChar char="•"/>
            </a:pPr>
            <a:r>
              <a:rPr lang="en-GB" dirty="0" smtClean="0">
                <a:solidFill>
                  <a:schemeClr val="tx1"/>
                </a:solidFill>
              </a:rPr>
              <a:t>Laser </a:t>
            </a:r>
            <a:r>
              <a:rPr lang="en-GB" dirty="0" err="1" smtClean="0">
                <a:solidFill>
                  <a:schemeClr val="tx1"/>
                </a:solidFill>
              </a:rPr>
              <a:t>iridotomy</a:t>
            </a:r>
            <a:endParaRPr lang="en-GB" dirty="0" smtClean="0">
              <a:solidFill>
                <a:schemeClr val="tx1"/>
              </a:solidFill>
            </a:endParaRPr>
          </a:p>
          <a:p>
            <a:pPr marL="742950" lvl="1" indent="-285750">
              <a:buFont typeface="Arial" panose="020B0604020202020204" pitchFamily="34" charset="0"/>
              <a:buChar char="•"/>
            </a:pPr>
            <a:r>
              <a:rPr lang="en-GB" dirty="0" smtClean="0">
                <a:solidFill>
                  <a:schemeClr val="tx1"/>
                </a:solidFill>
              </a:rPr>
              <a:t>Ongoing monitoring </a:t>
            </a: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r>
              <a:rPr lang="en-GB" dirty="0" smtClean="0">
                <a:solidFill>
                  <a:schemeClr val="tx1"/>
                </a:solidFill>
              </a:rPr>
              <a:t>The Sub-Contractor would not be expected to undertake any surgical intervention (e.g. surgical glaucoma or cataract)</a:t>
            </a:r>
          </a:p>
          <a:p>
            <a:pPr lvl="1"/>
            <a:r>
              <a:rPr lang="en-GB" dirty="0" smtClean="0">
                <a:solidFill>
                  <a:schemeClr val="tx1"/>
                </a:solidFill>
              </a:rPr>
              <a:t> </a:t>
            </a:r>
          </a:p>
          <a:p>
            <a:endParaRPr lang="en-GB" b="1" dirty="0" smtClean="0">
              <a:solidFill>
                <a:schemeClr val="tx1"/>
              </a:solidFill>
            </a:endParaRPr>
          </a:p>
          <a:p>
            <a:endParaRPr lang="en-GB" sz="1200" dirty="0">
              <a:solidFill>
                <a:schemeClr val="tx1"/>
              </a:solidFill>
            </a:endParaRPr>
          </a:p>
          <a:p>
            <a:pPr marL="285750" indent="-285750">
              <a:buFont typeface="Arial" panose="020B0604020202020204" pitchFamily="34" charset="0"/>
              <a:buChar char="•"/>
            </a:pPr>
            <a:endParaRPr lang="en-GB" sz="1200" dirty="0" smtClean="0">
              <a:solidFill>
                <a:schemeClr val="tx1"/>
              </a:solidFill>
            </a:endParaRPr>
          </a:p>
          <a:p>
            <a:pPr marL="742950" lvl="1" indent="-285750">
              <a:buFont typeface="Arial" panose="020B0604020202020204" pitchFamily="34" charset="0"/>
              <a:buChar char="•"/>
            </a:pPr>
            <a:endParaRPr lang="en-GB" sz="1600" dirty="0">
              <a:solidFill>
                <a:schemeClr val="tx1"/>
              </a:solidFill>
            </a:endParaRPr>
          </a:p>
          <a:p>
            <a:pPr marL="285750" indent="-285750">
              <a:buFont typeface="Arial" panose="020B0604020202020204" pitchFamily="34" charset="0"/>
              <a:buChar char="•"/>
            </a:pPr>
            <a:endParaRPr lang="en-GB" dirty="0">
              <a:solidFill>
                <a:schemeClr val="tx1"/>
              </a:solidFill>
            </a:endParaRPr>
          </a:p>
        </p:txBody>
      </p:sp>
    </p:spTree>
    <p:extLst>
      <p:ext uri="{BB962C8B-B14F-4D97-AF65-F5344CB8AC3E}">
        <p14:creationId xmlns:p14="http://schemas.microsoft.com/office/powerpoint/2010/main" val="10013199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
        <p:nvSpPr>
          <p:cNvPr id="11" name="Title 1"/>
          <p:cNvSpPr txBox="1">
            <a:spLocks/>
          </p:cNvSpPr>
          <p:nvPr/>
        </p:nvSpPr>
        <p:spPr>
          <a:xfrm>
            <a:off x="539552" y="548680"/>
            <a:ext cx="8208912" cy="93610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200" dirty="0" smtClean="0"/>
              <a:t>Services to be provided</a:t>
            </a:r>
          </a:p>
          <a:p>
            <a:pPr marL="0" lvl="1">
              <a:spcBef>
                <a:spcPct val="0"/>
              </a:spcBef>
            </a:pPr>
            <a:r>
              <a:rPr lang="en-GB" sz="2600" b="1" dirty="0" smtClean="0">
                <a:latin typeface="+mj-lt"/>
                <a:ea typeface="+mj-ea"/>
                <a:cs typeface="+mj-cs"/>
              </a:rPr>
              <a:t>The Glaucoma Care Pathway</a:t>
            </a:r>
            <a:endParaRPr lang="en-GB" sz="2600" b="1" dirty="0">
              <a:latin typeface="+mj-lt"/>
              <a:ea typeface="+mj-ea"/>
              <a:cs typeface="+mj-cs"/>
            </a:endParaRPr>
          </a:p>
        </p:txBody>
      </p:sp>
      <p:sp>
        <p:nvSpPr>
          <p:cNvPr id="6" name="Rounded Rectangle 5"/>
          <p:cNvSpPr/>
          <p:nvPr/>
        </p:nvSpPr>
        <p:spPr>
          <a:xfrm>
            <a:off x="323528" y="1581506"/>
            <a:ext cx="2808312" cy="648072"/>
          </a:xfrm>
          <a:prstGeom prst="roundRect">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1. Referral &amp; Initial Triage</a:t>
            </a:r>
          </a:p>
        </p:txBody>
      </p:sp>
      <p:sp>
        <p:nvSpPr>
          <p:cNvPr id="8" name="Rounded Rectangle 7"/>
          <p:cNvSpPr/>
          <p:nvPr/>
        </p:nvSpPr>
        <p:spPr>
          <a:xfrm>
            <a:off x="323528" y="2302340"/>
            <a:ext cx="2808312" cy="648072"/>
          </a:xfrm>
          <a:prstGeom prst="roundRect">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2. Triage By Sub-Contractor</a:t>
            </a:r>
          </a:p>
        </p:txBody>
      </p:sp>
      <p:sp>
        <p:nvSpPr>
          <p:cNvPr id="9" name="Rounded Rectangle 8"/>
          <p:cNvSpPr/>
          <p:nvPr/>
        </p:nvSpPr>
        <p:spPr>
          <a:xfrm>
            <a:off x="323528" y="3023174"/>
            <a:ext cx="2808312" cy="648072"/>
          </a:xfrm>
          <a:prstGeom prst="roundRect">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3. Clinical Assessments</a:t>
            </a:r>
            <a:endParaRPr lang="en-GB" dirty="0"/>
          </a:p>
        </p:txBody>
      </p:sp>
      <p:sp>
        <p:nvSpPr>
          <p:cNvPr id="10" name="Rounded Rectangle 9"/>
          <p:cNvSpPr/>
          <p:nvPr/>
        </p:nvSpPr>
        <p:spPr>
          <a:xfrm>
            <a:off x="338077" y="3744008"/>
            <a:ext cx="2808312" cy="648072"/>
          </a:xfrm>
          <a:prstGeom prst="roundRect">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4. Diagnostics</a:t>
            </a:r>
            <a:endParaRPr lang="en-GB" dirty="0"/>
          </a:p>
        </p:txBody>
      </p:sp>
      <p:sp>
        <p:nvSpPr>
          <p:cNvPr id="12" name="Rounded Rectangle 11"/>
          <p:cNvSpPr/>
          <p:nvPr/>
        </p:nvSpPr>
        <p:spPr>
          <a:xfrm>
            <a:off x="338077" y="4464842"/>
            <a:ext cx="2808312" cy="648072"/>
          </a:xfrm>
          <a:prstGeom prst="roundRect">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5. Treatment &amp; Ongoing Management</a:t>
            </a:r>
            <a:endParaRPr lang="en-GB" dirty="0"/>
          </a:p>
        </p:txBody>
      </p:sp>
      <p:sp>
        <p:nvSpPr>
          <p:cNvPr id="13" name="Rounded Rectangle 12"/>
          <p:cNvSpPr/>
          <p:nvPr/>
        </p:nvSpPr>
        <p:spPr>
          <a:xfrm>
            <a:off x="338077" y="5185676"/>
            <a:ext cx="2808312" cy="648072"/>
          </a:xfrm>
          <a:prstGeom prst="roundRect">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6. Onward Referral</a:t>
            </a:r>
            <a:endParaRPr lang="en-GB" dirty="0"/>
          </a:p>
        </p:txBody>
      </p:sp>
      <p:sp>
        <p:nvSpPr>
          <p:cNvPr id="14" name="Rounded Rectangle 13"/>
          <p:cNvSpPr/>
          <p:nvPr/>
        </p:nvSpPr>
        <p:spPr>
          <a:xfrm>
            <a:off x="338077" y="5906513"/>
            <a:ext cx="28083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7. Discharge</a:t>
            </a:r>
            <a:endParaRPr lang="en-GB" dirty="0"/>
          </a:p>
        </p:txBody>
      </p:sp>
      <p:sp>
        <p:nvSpPr>
          <p:cNvPr id="15" name="Rectangle 14"/>
          <p:cNvSpPr/>
          <p:nvPr/>
        </p:nvSpPr>
        <p:spPr>
          <a:xfrm>
            <a:off x="3318885" y="1581505"/>
            <a:ext cx="5573595" cy="497307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216000" tIns="144000" rtlCol="0" anchor="t"/>
          <a:lstStyle/>
          <a:p>
            <a:pPr marL="285750" indent="-285750">
              <a:buFont typeface="Arial" panose="020B0604020202020204" pitchFamily="34" charset="0"/>
              <a:buChar char="•"/>
            </a:pPr>
            <a:r>
              <a:rPr lang="en-GB" dirty="0">
                <a:solidFill>
                  <a:schemeClr val="tx1"/>
                </a:solidFill>
              </a:rPr>
              <a:t>Onward referral requires the patient to be directed to their closest </a:t>
            </a:r>
            <a:r>
              <a:rPr lang="en-GB" dirty="0" smtClean="0">
                <a:solidFill>
                  <a:schemeClr val="tx1"/>
                </a:solidFill>
              </a:rPr>
              <a:t>Provider </a:t>
            </a:r>
            <a:r>
              <a:rPr lang="en-GB" dirty="0">
                <a:solidFill>
                  <a:schemeClr val="tx1"/>
                </a:solidFill>
              </a:rPr>
              <a:t>for investigations or interventions that are not available to them within the service. </a:t>
            </a:r>
            <a:endParaRPr lang="en-GB" dirty="0" smtClean="0">
              <a:solidFill>
                <a:schemeClr val="tx1"/>
              </a:solidFill>
            </a:endParaRP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r>
              <a:rPr lang="en-GB" dirty="0" smtClean="0">
                <a:solidFill>
                  <a:schemeClr val="tx1"/>
                </a:solidFill>
              </a:rPr>
              <a:t>The onward </a:t>
            </a:r>
            <a:r>
              <a:rPr lang="en-GB" dirty="0">
                <a:solidFill>
                  <a:schemeClr val="tx1"/>
                </a:solidFill>
              </a:rPr>
              <a:t>referral must be made within one working day of that decision being taken. </a:t>
            </a:r>
            <a:endParaRPr lang="en-GB" dirty="0" smtClean="0">
              <a:solidFill>
                <a:schemeClr val="tx1"/>
              </a:solidFill>
            </a:endParaRP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r>
              <a:rPr lang="en-GB" dirty="0" smtClean="0">
                <a:solidFill>
                  <a:schemeClr val="tx1"/>
                </a:solidFill>
              </a:rPr>
              <a:t>A </a:t>
            </a:r>
            <a:r>
              <a:rPr lang="en-GB" dirty="0">
                <a:solidFill>
                  <a:schemeClr val="tx1"/>
                </a:solidFill>
              </a:rPr>
              <a:t>full treatment plan must be made available to the receiving </a:t>
            </a:r>
            <a:r>
              <a:rPr lang="en-GB" dirty="0" smtClean="0">
                <a:solidFill>
                  <a:schemeClr val="tx1"/>
                </a:solidFill>
              </a:rPr>
              <a:t>Provider, </a:t>
            </a:r>
            <a:r>
              <a:rPr lang="en-GB" dirty="0">
                <a:solidFill>
                  <a:schemeClr val="tx1"/>
                </a:solidFill>
              </a:rPr>
              <a:t>including the results of tests and recommended procedures. </a:t>
            </a:r>
            <a:endParaRPr lang="en-GB" sz="1200" dirty="0" smtClean="0">
              <a:solidFill>
                <a:schemeClr val="tx1"/>
              </a:solidFill>
            </a:endParaRPr>
          </a:p>
          <a:p>
            <a:pPr marL="742950" lvl="1" indent="-285750">
              <a:buFont typeface="Arial" panose="020B0604020202020204" pitchFamily="34" charset="0"/>
              <a:buChar char="•"/>
            </a:pPr>
            <a:endParaRPr lang="en-GB" sz="1600" dirty="0">
              <a:solidFill>
                <a:schemeClr val="tx1"/>
              </a:solidFill>
            </a:endParaRPr>
          </a:p>
          <a:p>
            <a:pPr marL="285750" indent="-285750">
              <a:buFont typeface="Arial" panose="020B0604020202020204" pitchFamily="34" charset="0"/>
              <a:buChar char="•"/>
            </a:pPr>
            <a:endParaRPr lang="en-GB" dirty="0">
              <a:solidFill>
                <a:schemeClr val="tx1"/>
              </a:solidFill>
            </a:endParaRPr>
          </a:p>
        </p:txBody>
      </p:sp>
    </p:spTree>
    <p:extLst>
      <p:ext uri="{BB962C8B-B14F-4D97-AF65-F5344CB8AC3E}">
        <p14:creationId xmlns:p14="http://schemas.microsoft.com/office/powerpoint/2010/main" val="16208104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
        <p:nvSpPr>
          <p:cNvPr id="11" name="Title 1"/>
          <p:cNvSpPr txBox="1">
            <a:spLocks/>
          </p:cNvSpPr>
          <p:nvPr/>
        </p:nvSpPr>
        <p:spPr>
          <a:xfrm>
            <a:off x="539552" y="548680"/>
            <a:ext cx="8208912" cy="93610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200" dirty="0" smtClean="0"/>
              <a:t>Services to be provided</a:t>
            </a:r>
          </a:p>
          <a:p>
            <a:pPr marL="0" lvl="1">
              <a:spcBef>
                <a:spcPct val="0"/>
              </a:spcBef>
            </a:pPr>
            <a:r>
              <a:rPr lang="en-GB" sz="2600" b="1" dirty="0" smtClean="0">
                <a:latin typeface="+mj-lt"/>
                <a:ea typeface="+mj-ea"/>
                <a:cs typeface="+mj-cs"/>
              </a:rPr>
              <a:t>The Glaucoma Care Pathway</a:t>
            </a:r>
            <a:endParaRPr lang="en-GB" sz="2600" b="1" dirty="0">
              <a:latin typeface="+mj-lt"/>
              <a:ea typeface="+mj-ea"/>
              <a:cs typeface="+mj-cs"/>
            </a:endParaRPr>
          </a:p>
        </p:txBody>
      </p:sp>
      <p:sp>
        <p:nvSpPr>
          <p:cNvPr id="6" name="Rounded Rectangle 5"/>
          <p:cNvSpPr/>
          <p:nvPr/>
        </p:nvSpPr>
        <p:spPr>
          <a:xfrm>
            <a:off x="323528" y="1581506"/>
            <a:ext cx="2808312" cy="648072"/>
          </a:xfrm>
          <a:prstGeom prst="roundRect">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1. Referral &amp; Initial Triage</a:t>
            </a:r>
          </a:p>
        </p:txBody>
      </p:sp>
      <p:sp>
        <p:nvSpPr>
          <p:cNvPr id="8" name="Rounded Rectangle 7"/>
          <p:cNvSpPr/>
          <p:nvPr/>
        </p:nvSpPr>
        <p:spPr>
          <a:xfrm>
            <a:off x="323528" y="2302340"/>
            <a:ext cx="2808312" cy="648072"/>
          </a:xfrm>
          <a:prstGeom prst="roundRect">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2. Triage By Sub-Contractor</a:t>
            </a:r>
          </a:p>
        </p:txBody>
      </p:sp>
      <p:sp>
        <p:nvSpPr>
          <p:cNvPr id="9" name="Rounded Rectangle 8"/>
          <p:cNvSpPr/>
          <p:nvPr/>
        </p:nvSpPr>
        <p:spPr>
          <a:xfrm>
            <a:off x="323528" y="3023174"/>
            <a:ext cx="2808312" cy="648072"/>
          </a:xfrm>
          <a:prstGeom prst="roundRect">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3. Clinical Assessments</a:t>
            </a:r>
            <a:endParaRPr lang="en-GB" dirty="0"/>
          </a:p>
        </p:txBody>
      </p:sp>
      <p:sp>
        <p:nvSpPr>
          <p:cNvPr id="10" name="Rounded Rectangle 9"/>
          <p:cNvSpPr/>
          <p:nvPr/>
        </p:nvSpPr>
        <p:spPr>
          <a:xfrm>
            <a:off x="338077" y="3744008"/>
            <a:ext cx="2808312" cy="648072"/>
          </a:xfrm>
          <a:prstGeom prst="roundRect">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4. Diagnostics</a:t>
            </a:r>
            <a:endParaRPr lang="en-GB" dirty="0"/>
          </a:p>
        </p:txBody>
      </p:sp>
      <p:sp>
        <p:nvSpPr>
          <p:cNvPr id="12" name="Rounded Rectangle 11"/>
          <p:cNvSpPr/>
          <p:nvPr/>
        </p:nvSpPr>
        <p:spPr>
          <a:xfrm>
            <a:off x="338077" y="4464842"/>
            <a:ext cx="2808312" cy="648072"/>
          </a:xfrm>
          <a:prstGeom prst="roundRect">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5. Treatment &amp; Ongoing Management</a:t>
            </a:r>
            <a:endParaRPr lang="en-GB" dirty="0"/>
          </a:p>
        </p:txBody>
      </p:sp>
      <p:sp>
        <p:nvSpPr>
          <p:cNvPr id="13" name="Rounded Rectangle 12"/>
          <p:cNvSpPr/>
          <p:nvPr/>
        </p:nvSpPr>
        <p:spPr>
          <a:xfrm>
            <a:off x="338077" y="5185676"/>
            <a:ext cx="2808312" cy="648072"/>
          </a:xfrm>
          <a:prstGeom prst="roundRect">
            <a:avLst/>
          </a:prstGeom>
          <a:solidFill>
            <a:schemeClr val="accent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6. Onward Referral</a:t>
            </a:r>
            <a:endParaRPr lang="en-GB" dirty="0"/>
          </a:p>
        </p:txBody>
      </p:sp>
      <p:sp>
        <p:nvSpPr>
          <p:cNvPr id="14" name="Rounded Rectangle 13"/>
          <p:cNvSpPr/>
          <p:nvPr/>
        </p:nvSpPr>
        <p:spPr>
          <a:xfrm>
            <a:off x="338077" y="5906513"/>
            <a:ext cx="2808312" cy="648072"/>
          </a:xfrm>
          <a:prstGeom prst="roundRect">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7. Discharge</a:t>
            </a:r>
            <a:endParaRPr lang="en-GB" dirty="0"/>
          </a:p>
        </p:txBody>
      </p:sp>
      <p:sp>
        <p:nvSpPr>
          <p:cNvPr id="15" name="Rectangle 14"/>
          <p:cNvSpPr/>
          <p:nvPr/>
        </p:nvSpPr>
        <p:spPr>
          <a:xfrm>
            <a:off x="3318885" y="1581505"/>
            <a:ext cx="5573595" cy="497307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216000" tIns="144000" rtlCol="0" anchor="t"/>
          <a:lstStyle/>
          <a:p>
            <a:pPr marL="285750" indent="-285750">
              <a:buFont typeface="Arial" panose="020B0604020202020204" pitchFamily="34" charset="0"/>
              <a:buChar char="•"/>
            </a:pPr>
            <a:r>
              <a:rPr lang="en-GB" dirty="0">
                <a:solidFill>
                  <a:schemeClr val="tx1"/>
                </a:solidFill>
              </a:rPr>
              <a:t>Discharge occurs when the service clinician reaches a stage where no further action will take place with the patient’s referral, this may be indicated by completion of a glaucoma pathway in line with NICE guidance. </a:t>
            </a:r>
            <a:endParaRPr lang="en-GB" dirty="0" smtClean="0">
              <a:solidFill>
                <a:schemeClr val="tx1"/>
              </a:solidFill>
            </a:endParaRP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r>
              <a:rPr lang="en-GB" dirty="0" smtClean="0">
                <a:solidFill>
                  <a:schemeClr val="tx1"/>
                </a:solidFill>
              </a:rPr>
              <a:t>The </a:t>
            </a:r>
            <a:r>
              <a:rPr lang="en-GB" dirty="0">
                <a:solidFill>
                  <a:schemeClr val="tx1"/>
                </a:solidFill>
              </a:rPr>
              <a:t>patient is directed back to the referring </a:t>
            </a:r>
            <a:r>
              <a:rPr lang="en-GB" dirty="0" smtClean="0">
                <a:solidFill>
                  <a:schemeClr val="tx1"/>
                </a:solidFill>
              </a:rPr>
              <a:t>primary care GP / healthcare </a:t>
            </a:r>
            <a:r>
              <a:rPr lang="en-GB" dirty="0">
                <a:solidFill>
                  <a:schemeClr val="tx1"/>
                </a:solidFill>
              </a:rPr>
              <a:t>professional. </a:t>
            </a:r>
          </a:p>
          <a:p>
            <a:pPr marL="285750" indent="-285750">
              <a:buFont typeface="Arial" panose="020B0604020202020204" pitchFamily="34" charset="0"/>
              <a:buChar char="•"/>
            </a:pPr>
            <a:endParaRPr lang="en-GB" dirty="0" smtClean="0">
              <a:solidFill>
                <a:schemeClr val="tx1"/>
              </a:solidFill>
            </a:endParaRPr>
          </a:p>
          <a:p>
            <a:pPr marL="285750" indent="-285750">
              <a:buFont typeface="Arial" panose="020B0604020202020204" pitchFamily="34" charset="0"/>
              <a:buChar char="•"/>
            </a:pPr>
            <a:r>
              <a:rPr lang="en-GB" dirty="0" smtClean="0">
                <a:solidFill>
                  <a:schemeClr val="tx1"/>
                </a:solidFill>
              </a:rPr>
              <a:t>The Sub-Contractor </a:t>
            </a:r>
            <a:r>
              <a:rPr lang="en-GB" dirty="0">
                <a:solidFill>
                  <a:schemeClr val="tx1"/>
                </a:solidFill>
              </a:rPr>
              <a:t>will be required to produce a discharge document which will contain an account of the assessment, diagnostic tests, treatment plan, treatments carried out and outcomes from the service. The aim is that this information should be received by the referring clinician no later than </a:t>
            </a:r>
            <a:r>
              <a:rPr lang="en-GB" dirty="0" smtClean="0">
                <a:solidFill>
                  <a:schemeClr val="tx1"/>
                </a:solidFill>
              </a:rPr>
              <a:t>10 </a:t>
            </a:r>
            <a:r>
              <a:rPr lang="en-GB" dirty="0">
                <a:solidFill>
                  <a:schemeClr val="tx1"/>
                </a:solidFill>
              </a:rPr>
              <a:t>working days of the patient being discharged from the service. </a:t>
            </a: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endParaRPr lang="en-GB" sz="1200" dirty="0" smtClean="0">
              <a:solidFill>
                <a:schemeClr val="tx1"/>
              </a:solidFill>
            </a:endParaRPr>
          </a:p>
          <a:p>
            <a:pPr marL="742950" lvl="1" indent="-285750">
              <a:buFont typeface="Arial" panose="020B0604020202020204" pitchFamily="34" charset="0"/>
              <a:buChar char="•"/>
            </a:pPr>
            <a:endParaRPr lang="en-GB" sz="1600" dirty="0">
              <a:solidFill>
                <a:schemeClr val="tx1"/>
              </a:solidFill>
            </a:endParaRPr>
          </a:p>
          <a:p>
            <a:pPr marL="285750" indent="-285750">
              <a:buFont typeface="Arial" panose="020B0604020202020204" pitchFamily="34" charset="0"/>
              <a:buChar char="•"/>
            </a:pPr>
            <a:endParaRPr lang="en-GB" dirty="0">
              <a:solidFill>
                <a:schemeClr val="tx1"/>
              </a:solidFill>
            </a:endParaRPr>
          </a:p>
        </p:txBody>
      </p:sp>
    </p:spTree>
    <p:extLst>
      <p:ext uri="{BB962C8B-B14F-4D97-AF65-F5344CB8AC3E}">
        <p14:creationId xmlns:p14="http://schemas.microsoft.com/office/powerpoint/2010/main" val="29886727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
        <p:nvSpPr>
          <p:cNvPr id="11" name="Title 1"/>
          <p:cNvSpPr txBox="1">
            <a:spLocks/>
          </p:cNvSpPr>
          <p:nvPr/>
        </p:nvSpPr>
        <p:spPr>
          <a:xfrm>
            <a:off x="539552" y="548680"/>
            <a:ext cx="8208912" cy="93610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200" dirty="0" smtClean="0"/>
              <a:t>Services to be provided</a:t>
            </a:r>
          </a:p>
          <a:p>
            <a:pPr marL="0" lvl="1">
              <a:spcBef>
                <a:spcPct val="0"/>
              </a:spcBef>
            </a:pPr>
            <a:r>
              <a:rPr lang="en-GB" sz="2600" b="1" dirty="0" smtClean="0">
                <a:latin typeface="+mj-lt"/>
                <a:ea typeface="+mj-ea"/>
                <a:cs typeface="+mj-cs"/>
              </a:rPr>
              <a:t>Key Service Outcomes</a:t>
            </a:r>
            <a:endParaRPr lang="en-GB" sz="2600" b="1" dirty="0">
              <a:latin typeface="+mj-lt"/>
              <a:ea typeface="+mj-ea"/>
              <a:cs typeface="+mj-cs"/>
            </a:endParaRPr>
          </a:p>
        </p:txBody>
      </p:sp>
      <p:sp>
        <p:nvSpPr>
          <p:cNvPr id="2" name="TextBox 1"/>
          <p:cNvSpPr txBox="1"/>
          <p:nvPr/>
        </p:nvSpPr>
        <p:spPr>
          <a:xfrm>
            <a:off x="72008" y="1525338"/>
            <a:ext cx="8964488" cy="6080126"/>
          </a:xfrm>
          <a:prstGeom prst="rect">
            <a:avLst/>
          </a:prstGeom>
          <a:noFill/>
        </p:spPr>
        <p:txBody>
          <a:bodyPr wrap="square" rtlCol="0">
            <a:spAutoFit/>
          </a:bodyPr>
          <a:lstStyle/>
          <a:p>
            <a:pPr>
              <a:lnSpc>
                <a:spcPct val="90000"/>
              </a:lnSpc>
            </a:pPr>
            <a:r>
              <a:rPr lang="en-GB" dirty="0"/>
              <a:t>A balanced, well-planned system will enable professionals to provide high quality services to patients more easily and will:</a:t>
            </a:r>
          </a:p>
          <a:p>
            <a:pPr marL="742950" lvl="1" indent="-285750">
              <a:lnSpc>
                <a:spcPct val="90000"/>
              </a:lnSpc>
              <a:buFont typeface="Arial" panose="020B0604020202020204" pitchFamily="34" charset="0"/>
              <a:buChar char="•"/>
            </a:pPr>
            <a:r>
              <a:rPr lang="en-GB" dirty="0"/>
              <a:t>Ensure that help, care and support are available as early as possible to prevent illness and conditions becoming more serious; </a:t>
            </a:r>
            <a:endParaRPr lang="en-GB" dirty="0" smtClean="0"/>
          </a:p>
          <a:p>
            <a:pPr marL="742950" lvl="1" indent="-285750">
              <a:lnSpc>
                <a:spcPct val="90000"/>
              </a:lnSpc>
              <a:buFont typeface="Arial" panose="020B0604020202020204" pitchFamily="34" charset="0"/>
              <a:buChar char="•"/>
            </a:pPr>
            <a:endParaRPr lang="en-GB" dirty="0"/>
          </a:p>
          <a:p>
            <a:pPr marL="742950" lvl="1" indent="-285750">
              <a:lnSpc>
                <a:spcPct val="90000"/>
              </a:lnSpc>
              <a:buFont typeface="Arial" panose="020B0604020202020204" pitchFamily="34" charset="0"/>
              <a:buChar char="•"/>
            </a:pPr>
            <a:r>
              <a:rPr lang="en-GB" dirty="0"/>
              <a:t>Ensure individuals/patients can move smoothly through the help, care and support pathways as their needs increase or decrease; </a:t>
            </a:r>
            <a:endParaRPr lang="en-GB" dirty="0" smtClean="0"/>
          </a:p>
          <a:p>
            <a:pPr marL="742950" lvl="1" indent="-285750">
              <a:lnSpc>
                <a:spcPct val="90000"/>
              </a:lnSpc>
              <a:buFont typeface="Arial" panose="020B0604020202020204" pitchFamily="34" charset="0"/>
              <a:buChar char="•"/>
            </a:pPr>
            <a:endParaRPr lang="en-GB" dirty="0"/>
          </a:p>
          <a:p>
            <a:pPr marL="742950" lvl="1" indent="-285750">
              <a:lnSpc>
                <a:spcPct val="90000"/>
              </a:lnSpc>
              <a:buFont typeface="Arial" panose="020B0604020202020204" pitchFamily="34" charset="0"/>
              <a:buChar char="•"/>
            </a:pPr>
            <a:r>
              <a:rPr lang="en-GB" dirty="0" smtClean="0"/>
              <a:t>Ensure high quality patient outcomes</a:t>
            </a:r>
          </a:p>
          <a:p>
            <a:pPr marL="742950" lvl="1" indent="-285750">
              <a:lnSpc>
                <a:spcPct val="90000"/>
              </a:lnSpc>
              <a:buFont typeface="Arial" panose="020B0604020202020204" pitchFamily="34" charset="0"/>
              <a:buChar char="•"/>
            </a:pPr>
            <a:endParaRPr lang="en-GB" dirty="0"/>
          </a:p>
          <a:p>
            <a:pPr marL="742950" lvl="1" indent="-285750">
              <a:lnSpc>
                <a:spcPct val="90000"/>
              </a:lnSpc>
              <a:buFont typeface="Arial" panose="020B0604020202020204" pitchFamily="34" charset="0"/>
              <a:buChar char="•"/>
            </a:pPr>
            <a:r>
              <a:rPr lang="en-GB" dirty="0" smtClean="0"/>
              <a:t>Reduce demand for limited secondary care services and help to shorten waiting times</a:t>
            </a:r>
            <a:endParaRPr lang="en-GB" dirty="0"/>
          </a:p>
          <a:p>
            <a:pPr marL="742950" lvl="1" indent="-285750">
              <a:lnSpc>
                <a:spcPct val="90000"/>
              </a:lnSpc>
              <a:buFont typeface="Arial" panose="020B0604020202020204" pitchFamily="34" charset="0"/>
              <a:buChar char="•"/>
            </a:pPr>
            <a:endParaRPr lang="en-GB" dirty="0" smtClean="0"/>
          </a:p>
          <a:p>
            <a:pPr marL="742950" lvl="1" indent="-285750">
              <a:lnSpc>
                <a:spcPct val="90000"/>
              </a:lnSpc>
              <a:buFont typeface="Arial" panose="020B0604020202020204" pitchFamily="34" charset="0"/>
              <a:buChar char="•"/>
            </a:pPr>
            <a:r>
              <a:rPr lang="en-GB" dirty="0" smtClean="0"/>
              <a:t>Manage </a:t>
            </a:r>
            <a:r>
              <a:rPr lang="en-GB" dirty="0"/>
              <a:t>flows through primary and secondary care seamlessly; </a:t>
            </a:r>
          </a:p>
          <a:p>
            <a:pPr marL="742950" lvl="1" indent="-285750">
              <a:lnSpc>
                <a:spcPct val="90000"/>
              </a:lnSpc>
              <a:buFont typeface="Arial" panose="020B0604020202020204" pitchFamily="34" charset="0"/>
              <a:buChar char="•"/>
            </a:pPr>
            <a:endParaRPr lang="en-GB" dirty="0" smtClean="0"/>
          </a:p>
          <a:p>
            <a:pPr marL="742950" lvl="1" indent="-285750">
              <a:lnSpc>
                <a:spcPct val="90000"/>
              </a:lnSpc>
              <a:buFont typeface="Arial" panose="020B0604020202020204" pitchFamily="34" charset="0"/>
              <a:buChar char="•"/>
            </a:pPr>
            <a:r>
              <a:rPr lang="en-GB" dirty="0"/>
              <a:t>Ensure appropriate and timely referrals;</a:t>
            </a:r>
          </a:p>
          <a:p>
            <a:pPr lvl="1">
              <a:lnSpc>
                <a:spcPct val="90000"/>
              </a:lnSpc>
            </a:pPr>
            <a:endParaRPr lang="en-GB" dirty="0" smtClean="0"/>
          </a:p>
          <a:p>
            <a:pPr marL="742950" lvl="1" indent="-285750">
              <a:lnSpc>
                <a:spcPct val="90000"/>
              </a:lnSpc>
              <a:buFont typeface="Arial" panose="020B0604020202020204" pitchFamily="34" charset="0"/>
              <a:buChar char="•"/>
            </a:pPr>
            <a:r>
              <a:rPr lang="en-GB" dirty="0" smtClean="0"/>
              <a:t>Provide self</a:t>
            </a:r>
            <a:r>
              <a:rPr lang="en-GB" dirty="0"/>
              <a:t>-help information for patients to manage their conditions more effectively; </a:t>
            </a:r>
            <a:endParaRPr lang="en-GB" dirty="0" smtClean="0"/>
          </a:p>
          <a:p>
            <a:pPr marL="742950" lvl="1" indent="-285750">
              <a:lnSpc>
                <a:spcPct val="90000"/>
              </a:lnSpc>
              <a:buFont typeface="Arial" panose="020B0604020202020204" pitchFamily="34" charset="0"/>
              <a:buChar char="•"/>
            </a:pPr>
            <a:endParaRPr lang="en-GB" dirty="0"/>
          </a:p>
          <a:p>
            <a:pPr marL="742950" lvl="1" indent="-285750">
              <a:lnSpc>
                <a:spcPct val="90000"/>
              </a:lnSpc>
              <a:buFont typeface="Arial" panose="020B0604020202020204" pitchFamily="34" charset="0"/>
              <a:buChar char="•"/>
            </a:pPr>
            <a:r>
              <a:rPr lang="en-GB" dirty="0" smtClean="0"/>
              <a:t>Ensure </a:t>
            </a:r>
            <a:r>
              <a:rPr lang="en-GB" dirty="0"/>
              <a:t>health promotion and well-being;</a:t>
            </a:r>
          </a:p>
          <a:p>
            <a:pPr lvl="1">
              <a:lnSpc>
                <a:spcPct val="90000"/>
              </a:lnSpc>
            </a:pPr>
            <a:endParaRPr lang="en-GB" dirty="0" smtClean="0"/>
          </a:p>
          <a:p>
            <a:pPr marL="742950" lvl="1" indent="-285750">
              <a:lnSpc>
                <a:spcPct val="90000"/>
              </a:lnSpc>
              <a:buFont typeface="Arial" panose="020B0604020202020204" pitchFamily="34" charset="0"/>
              <a:buChar char="•"/>
            </a:pPr>
            <a:endParaRPr lang="en-GB" dirty="0" smtClean="0"/>
          </a:p>
          <a:p>
            <a:pPr marL="742950" lvl="1" indent="-285750">
              <a:lnSpc>
                <a:spcPct val="90000"/>
              </a:lnSpc>
              <a:buFont typeface="Arial" panose="020B0604020202020204" pitchFamily="34" charset="0"/>
              <a:buChar char="•"/>
            </a:pPr>
            <a:endParaRPr lang="en-GB" dirty="0" smtClean="0"/>
          </a:p>
          <a:p>
            <a:pPr marL="742950" lvl="1" indent="-285750">
              <a:lnSpc>
                <a:spcPct val="90000"/>
              </a:lnSpc>
              <a:buFont typeface="Arial" panose="020B0604020202020204" pitchFamily="34" charset="0"/>
              <a:buChar char="•"/>
            </a:pPr>
            <a:r>
              <a:rPr lang="en-GB" dirty="0" smtClean="0"/>
              <a:t>Deliver </a:t>
            </a:r>
            <a:r>
              <a:rPr lang="en-GB" dirty="0"/>
              <a:t>care close to home; </a:t>
            </a:r>
          </a:p>
          <a:p>
            <a:pPr marL="742950" lvl="1" indent="-285750">
              <a:lnSpc>
                <a:spcPct val="90000"/>
              </a:lnSpc>
              <a:buFont typeface="Arial" panose="020B0604020202020204" pitchFamily="34" charset="0"/>
              <a:buChar char="•"/>
            </a:pPr>
            <a:endParaRPr lang="en-GB" dirty="0"/>
          </a:p>
        </p:txBody>
      </p:sp>
    </p:spTree>
    <p:extLst>
      <p:ext uri="{BB962C8B-B14F-4D97-AF65-F5344CB8AC3E}">
        <p14:creationId xmlns:p14="http://schemas.microsoft.com/office/powerpoint/2010/main" val="1586076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
        <p:nvSpPr>
          <p:cNvPr id="11" name="Title 1"/>
          <p:cNvSpPr txBox="1">
            <a:spLocks/>
          </p:cNvSpPr>
          <p:nvPr/>
        </p:nvSpPr>
        <p:spPr>
          <a:xfrm>
            <a:off x="539552" y="548680"/>
            <a:ext cx="8208912" cy="93610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200" dirty="0" smtClean="0"/>
              <a:t>Services to be provided</a:t>
            </a:r>
          </a:p>
          <a:p>
            <a:pPr marL="0" lvl="1">
              <a:spcBef>
                <a:spcPct val="0"/>
              </a:spcBef>
            </a:pPr>
            <a:r>
              <a:rPr lang="en-GB" sz="2600" b="1" dirty="0" smtClean="0">
                <a:latin typeface="+mj-lt"/>
                <a:ea typeface="+mj-ea"/>
                <a:cs typeface="+mj-cs"/>
              </a:rPr>
              <a:t>Location</a:t>
            </a:r>
            <a:endParaRPr lang="en-GB" sz="2600" b="1" dirty="0">
              <a:latin typeface="+mj-lt"/>
              <a:ea typeface="+mj-ea"/>
              <a:cs typeface="+mj-cs"/>
            </a:endParaRPr>
          </a:p>
        </p:txBody>
      </p:sp>
      <p:sp>
        <p:nvSpPr>
          <p:cNvPr id="2" name="TextBox 1"/>
          <p:cNvSpPr txBox="1"/>
          <p:nvPr/>
        </p:nvSpPr>
        <p:spPr>
          <a:xfrm>
            <a:off x="251520" y="1701963"/>
            <a:ext cx="8748464" cy="3693319"/>
          </a:xfrm>
          <a:prstGeom prst="rect">
            <a:avLst/>
          </a:prstGeom>
          <a:noFill/>
        </p:spPr>
        <p:txBody>
          <a:bodyPr wrap="square" rtlCol="0">
            <a:spAutoFit/>
          </a:bodyPr>
          <a:lstStyle/>
          <a:p>
            <a:pPr marL="285750" indent="-285750">
              <a:buFont typeface="Arial" panose="020B0604020202020204" pitchFamily="34" charset="0"/>
              <a:buChar char="•"/>
            </a:pPr>
            <a:r>
              <a:rPr lang="en-GB" dirty="0"/>
              <a:t>Locations and frequency of clinics should be convenient to patients and this will be one of several key criterions for evaluation. </a:t>
            </a:r>
            <a:endParaRPr lang="en-GB" dirty="0" smtClean="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smtClean="0"/>
              <a:t>It </a:t>
            </a:r>
            <a:r>
              <a:rPr lang="en-GB" dirty="0"/>
              <a:t>is a requirement that patients should have access to a local service facility within an average </a:t>
            </a:r>
            <a:r>
              <a:rPr lang="en-GB" dirty="0" smtClean="0"/>
              <a:t>45 minutes </a:t>
            </a:r>
            <a:r>
              <a:rPr lang="en-GB" dirty="0"/>
              <a:t>(maximum </a:t>
            </a:r>
            <a:r>
              <a:rPr lang="en-GB" dirty="0" smtClean="0"/>
              <a:t>75 </a:t>
            </a:r>
            <a:r>
              <a:rPr lang="en-GB" dirty="0"/>
              <a:t>minutes) journey time by car or public transport.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smtClean="0"/>
              <a:t>Car </a:t>
            </a:r>
            <a:r>
              <a:rPr lang="en-GB" dirty="0"/>
              <a:t>parking and </a:t>
            </a:r>
            <a:r>
              <a:rPr lang="en-GB" dirty="0" smtClean="0"/>
              <a:t>should </a:t>
            </a:r>
            <a:r>
              <a:rPr lang="en-GB" dirty="0"/>
              <a:t>be available to patients at all Service locations. All service facilities must comply with Disability Act requirements, and consequently premises must be accessible to patients with disabilities. </a:t>
            </a:r>
            <a:endParaRPr lang="en-GB" dirty="0" smtClean="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smtClean="0"/>
              <a:t>Access </a:t>
            </a:r>
            <a:r>
              <a:rPr lang="en-GB" dirty="0"/>
              <a:t>to an interpreting service must be available for patients for whom English is not their first language.</a:t>
            </a:r>
          </a:p>
          <a:p>
            <a:endParaRPr lang="en-GB" dirty="0" smtClean="0"/>
          </a:p>
        </p:txBody>
      </p:sp>
    </p:spTree>
    <p:extLst>
      <p:ext uri="{BB962C8B-B14F-4D97-AF65-F5344CB8AC3E}">
        <p14:creationId xmlns:p14="http://schemas.microsoft.com/office/powerpoint/2010/main" val="27490359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graphicFrame>
        <p:nvGraphicFramePr>
          <p:cNvPr id="7" name="Table 6"/>
          <p:cNvGraphicFramePr>
            <a:graphicFrameLocks noGrp="1"/>
          </p:cNvGraphicFramePr>
          <p:nvPr>
            <p:extLst>
              <p:ext uri="{D42A27DB-BD31-4B8C-83A1-F6EECF244321}">
                <p14:modId xmlns:p14="http://schemas.microsoft.com/office/powerpoint/2010/main" val="3083840958"/>
              </p:ext>
            </p:extLst>
          </p:nvPr>
        </p:nvGraphicFramePr>
        <p:xfrm>
          <a:off x="899592" y="1916832"/>
          <a:ext cx="7416824" cy="4208113"/>
        </p:xfrm>
        <a:graphic>
          <a:graphicData uri="http://schemas.openxmlformats.org/drawingml/2006/table">
            <a:tbl>
              <a:tblPr firstRow="1" bandRow="1">
                <a:tableStyleId>{5C22544A-7EE6-4342-B048-85BDC9FD1C3A}</a:tableStyleId>
              </a:tblPr>
              <a:tblGrid>
                <a:gridCol w="1556963"/>
                <a:gridCol w="3844420"/>
                <a:gridCol w="2015441"/>
              </a:tblGrid>
              <a:tr h="428049">
                <a:tc>
                  <a:txBody>
                    <a:bodyPr/>
                    <a:lstStyle/>
                    <a:p>
                      <a:pPr algn="ctr"/>
                      <a:r>
                        <a:rPr lang="en-GB" dirty="0" smtClean="0"/>
                        <a:t>Time</a:t>
                      </a:r>
                      <a:endParaRPr lang="en-GB" dirty="0"/>
                    </a:p>
                  </a:txBody>
                  <a:tcPr anchor="ctr"/>
                </a:tc>
                <a:tc>
                  <a:txBody>
                    <a:bodyPr/>
                    <a:lstStyle/>
                    <a:p>
                      <a:pPr algn="ctr"/>
                      <a:r>
                        <a:rPr lang="en-GB" dirty="0" smtClean="0"/>
                        <a:t>Agenda</a:t>
                      </a:r>
                      <a:r>
                        <a:rPr lang="en-GB" baseline="0" dirty="0" smtClean="0"/>
                        <a:t> Item</a:t>
                      </a:r>
                      <a:endParaRPr lang="en-GB" dirty="0"/>
                    </a:p>
                  </a:txBody>
                  <a:tcPr anchor="ctr"/>
                </a:tc>
                <a:tc>
                  <a:txBody>
                    <a:bodyPr/>
                    <a:lstStyle/>
                    <a:p>
                      <a:pPr algn="ctr"/>
                      <a:r>
                        <a:rPr lang="en-GB" dirty="0" smtClean="0"/>
                        <a:t>Presenter</a:t>
                      </a:r>
                      <a:endParaRPr lang="en-GB" dirty="0"/>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10:00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Arrival</a:t>
                      </a:r>
                      <a:r>
                        <a:rPr lang="en-GB" sz="1600" dirty="0">
                          <a:effectLst/>
                          <a:latin typeface="+mn-lt"/>
                          <a:ea typeface="Calibri"/>
                          <a:cs typeface="Times New Roman"/>
                        </a:rPr>
                        <a:t>, </a:t>
                      </a:r>
                      <a:r>
                        <a:rPr lang="en-GB" sz="1600" dirty="0" smtClean="0">
                          <a:effectLst/>
                          <a:latin typeface="+mn-lt"/>
                          <a:ea typeface="Calibri"/>
                          <a:cs typeface="Times New Roman"/>
                        </a:rPr>
                        <a:t>coffee </a:t>
                      </a:r>
                      <a:r>
                        <a:rPr lang="en-GB" sz="1600" dirty="0">
                          <a:effectLst/>
                          <a:latin typeface="+mn-lt"/>
                          <a:ea typeface="Calibri"/>
                          <a:cs typeface="Times New Roman"/>
                        </a:rPr>
                        <a:t>and </a:t>
                      </a:r>
                      <a:r>
                        <a:rPr lang="en-GB" sz="1600" dirty="0" smtClean="0">
                          <a:effectLst/>
                          <a:latin typeface="+mn-lt"/>
                          <a:ea typeface="Calibri"/>
                          <a:cs typeface="Times New Roman"/>
                        </a:rPr>
                        <a:t>networking</a:t>
                      </a:r>
                      <a:endParaRPr lang="en-GB" sz="1600" dirty="0">
                        <a:effectLst/>
                        <a:latin typeface="+mn-lt"/>
                        <a:ea typeface="Calibri"/>
                        <a:cs typeface="Times New Roman"/>
                      </a:endParaRPr>
                    </a:p>
                  </a:txBody>
                  <a:tcPr marL="68580" marR="68580" marT="0" marB="0" anchor="ctr"/>
                </a:tc>
                <a:tc>
                  <a:txBody>
                    <a:bodyPr/>
                    <a:lstStyle/>
                    <a:p>
                      <a:pPr algn="ctr"/>
                      <a:endParaRPr lang="en-GB" sz="1600" dirty="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10:30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Welcome </a:t>
                      </a:r>
                      <a:r>
                        <a:rPr lang="en-GB" sz="1600" dirty="0">
                          <a:effectLst/>
                          <a:latin typeface="+mn-lt"/>
                          <a:ea typeface="Calibri"/>
                          <a:cs typeface="Times New Roman"/>
                        </a:rPr>
                        <a:t>and purpose of the </a:t>
                      </a:r>
                      <a:r>
                        <a:rPr lang="en-GB" sz="1600" dirty="0" smtClean="0">
                          <a:effectLst/>
                          <a:latin typeface="+mn-lt"/>
                          <a:ea typeface="Calibri"/>
                          <a:cs typeface="Times New Roman"/>
                        </a:rPr>
                        <a:t>event</a:t>
                      </a:r>
                      <a:endParaRPr lang="en-GB" sz="1600" dirty="0">
                        <a:effectLst/>
                        <a:latin typeface="+mn-lt"/>
                        <a:ea typeface="Calibri"/>
                        <a:cs typeface="Times New Roman"/>
                      </a:endParaRPr>
                    </a:p>
                  </a:txBody>
                  <a:tcPr marL="68580" marR="68580" marT="0" marB="0" anchor="ctr"/>
                </a:tc>
                <a:tc>
                  <a:txBody>
                    <a:bodyPr/>
                    <a:lstStyle/>
                    <a:p>
                      <a:pPr algn="ctr"/>
                      <a:r>
                        <a:rPr lang="en-GB" sz="1600" dirty="0" smtClean="0">
                          <a:latin typeface="+mn-lt"/>
                        </a:rPr>
                        <a:t>Stephen Washbourne</a:t>
                      </a:r>
                      <a:endParaRPr lang="en-GB" sz="1600" dirty="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10:40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Services </a:t>
                      </a:r>
                      <a:r>
                        <a:rPr lang="en-GB" sz="1600" dirty="0">
                          <a:effectLst/>
                          <a:latin typeface="+mn-lt"/>
                          <a:ea typeface="Calibri"/>
                          <a:cs typeface="Times New Roman"/>
                        </a:rPr>
                        <a:t>to be </a:t>
                      </a:r>
                      <a:r>
                        <a:rPr lang="en-GB" sz="1600" dirty="0" smtClean="0">
                          <a:effectLst/>
                          <a:latin typeface="+mn-lt"/>
                          <a:ea typeface="Calibri"/>
                          <a:cs typeface="Times New Roman"/>
                        </a:rPr>
                        <a:t>provided</a:t>
                      </a:r>
                      <a:endParaRPr lang="en-GB" sz="1600" dirty="0">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Simon Fertig</a:t>
                      </a: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11:00 AM</a:t>
                      </a:r>
                      <a:endParaRPr lang="en-GB" sz="1600" dirty="0">
                        <a:effectLst/>
                        <a:latin typeface="+mn-lt"/>
                        <a:ea typeface="Calibri"/>
                        <a:cs typeface="Times New Roman"/>
                      </a:endParaRPr>
                    </a:p>
                  </a:txBody>
                  <a:tcPr marL="68580" marR="68580" marT="0" marB="0" anchor="ctr">
                    <a:solidFill>
                      <a:schemeClr val="accent1">
                        <a:lumMod val="60000"/>
                        <a:lumOff val="40000"/>
                      </a:schemeClr>
                    </a:solidFill>
                  </a:tcPr>
                </a:tc>
                <a:tc>
                  <a:txBody>
                    <a:bodyPr/>
                    <a:lstStyle/>
                    <a:p>
                      <a:pPr algn="l">
                        <a:lnSpc>
                          <a:spcPct val="115000"/>
                        </a:lnSpc>
                        <a:spcAft>
                          <a:spcPts val="0"/>
                        </a:spcAft>
                      </a:pPr>
                      <a:r>
                        <a:rPr lang="en-GB" sz="1600" dirty="0" smtClean="0">
                          <a:effectLst/>
                          <a:latin typeface="+mn-lt"/>
                          <a:ea typeface="Calibri"/>
                          <a:cs typeface="Times New Roman"/>
                        </a:rPr>
                        <a:t>Quality and Governance</a:t>
                      </a:r>
                      <a:endParaRPr lang="en-GB" sz="1600" dirty="0">
                        <a:effectLst/>
                        <a:latin typeface="+mn-lt"/>
                        <a:ea typeface="Calibri"/>
                        <a:cs typeface="Times New Roman"/>
                      </a:endParaRPr>
                    </a:p>
                  </a:txBody>
                  <a:tcPr marL="68580" marR="68580" marT="0" marB="0" anchor="ctr">
                    <a:solidFill>
                      <a:schemeClr val="accent1">
                        <a:lumMod val="60000"/>
                        <a:lumOff val="4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aseline="0" dirty="0" smtClean="0">
                          <a:latin typeface="+mn-lt"/>
                        </a:rPr>
                        <a:t>Andrew Jacks</a:t>
                      </a:r>
                      <a:endParaRPr lang="en-GB" sz="1600" dirty="0" smtClean="0">
                        <a:latin typeface="+mn-lt"/>
                      </a:endParaRPr>
                    </a:p>
                  </a:txBody>
                  <a:tcPr anchor="ctr">
                    <a:solidFill>
                      <a:schemeClr val="accent1">
                        <a:lumMod val="60000"/>
                        <a:lumOff val="40000"/>
                      </a:schemeClr>
                    </a:solidFill>
                  </a:tcPr>
                </a:tc>
              </a:tr>
              <a:tr h="472508">
                <a:tc>
                  <a:txBody>
                    <a:bodyPr/>
                    <a:lstStyle/>
                    <a:p>
                      <a:pPr algn="ctr">
                        <a:lnSpc>
                          <a:spcPct val="115000"/>
                        </a:lnSpc>
                        <a:spcAft>
                          <a:spcPts val="0"/>
                        </a:spcAft>
                      </a:pPr>
                      <a:r>
                        <a:rPr lang="en-GB" sz="1600" dirty="0" smtClean="0">
                          <a:effectLst/>
                          <a:latin typeface="+mn-lt"/>
                          <a:ea typeface="Calibri"/>
                          <a:cs typeface="Times New Roman"/>
                        </a:rPr>
                        <a:t>11:20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The </a:t>
                      </a:r>
                      <a:r>
                        <a:rPr lang="en-GB" sz="1600" dirty="0">
                          <a:effectLst/>
                          <a:latin typeface="+mn-lt"/>
                          <a:ea typeface="Calibri"/>
                          <a:cs typeface="Times New Roman"/>
                        </a:rPr>
                        <a:t>tendering </a:t>
                      </a:r>
                      <a:r>
                        <a:rPr lang="en-GB" sz="1600" dirty="0" smtClean="0">
                          <a:effectLst/>
                          <a:latin typeface="+mn-lt"/>
                          <a:ea typeface="Calibri"/>
                          <a:cs typeface="Times New Roman"/>
                        </a:rPr>
                        <a:t>process</a:t>
                      </a:r>
                      <a:endParaRPr lang="en-GB" sz="1600" dirty="0">
                        <a:effectLst/>
                        <a:latin typeface="+mn-lt"/>
                        <a:ea typeface="Calibri"/>
                        <a:cs typeface="Times New Roman"/>
                      </a:endParaRPr>
                    </a:p>
                  </a:txBody>
                  <a:tcPr marL="68580" marR="68580" marT="0" marB="0" anchor="ctr"/>
                </a:tc>
                <a:tc>
                  <a:txBody>
                    <a:bodyPr/>
                    <a:lstStyle/>
                    <a:p>
                      <a:pPr algn="ctr"/>
                      <a:r>
                        <a:rPr lang="en-GB" sz="1600" kern="1200" dirty="0" smtClean="0">
                          <a:solidFill>
                            <a:schemeClr val="dk1"/>
                          </a:solidFill>
                          <a:effectLst/>
                          <a:latin typeface="+mn-lt"/>
                          <a:ea typeface="+mn-ea"/>
                          <a:cs typeface="+mn-cs"/>
                        </a:rPr>
                        <a:t>Pam Kelsall</a:t>
                      </a:r>
                      <a:endParaRPr lang="en-GB" sz="1600" dirty="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11:30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Contract</a:t>
                      </a:r>
                      <a:endParaRPr lang="en-GB" sz="1600" dirty="0">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Nigel Featherstone</a:t>
                      </a: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11:40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Questions</a:t>
                      </a:r>
                      <a:endParaRPr lang="en-GB" sz="1600" dirty="0">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Stephen Washbourne</a:t>
                      </a:r>
                      <a:endParaRPr lang="en-GB" sz="1600" dirty="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12:00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Close</a:t>
                      </a:r>
                      <a:endParaRPr lang="en-GB" sz="1600" dirty="0">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Stephen Washbourne</a:t>
                      </a:r>
                      <a:endParaRPr lang="en-GB" sz="1600" dirty="0">
                        <a:latin typeface="+mn-lt"/>
                      </a:endParaRPr>
                    </a:p>
                  </a:txBody>
                  <a:tcPr anchor="ctr"/>
                </a:tc>
              </a:tr>
            </a:tbl>
          </a:graphicData>
        </a:graphic>
      </p:graphicFrame>
      <p:sp>
        <p:nvSpPr>
          <p:cNvPr id="11" name="Title 1"/>
          <p:cNvSpPr txBox="1">
            <a:spLocks/>
          </p:cNvSpPr>
          <p:nvPr/>
        </p:nvSpPr>
        <p:spPr>
          <a:xfrm>
            <a:off x="661718" y="620688"/>
            <a:ext cx="7772400" cy="1037977"/>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200" dirty="0" smtClean="0"/>
              <a:t>Ophthalmology</a:t>
            </a:r>
            <a:br>
              <a:rPr lang="en-GB" sz="3200" dirty="0" smtClean="0"/>
            </a:br>
            <a:r>
              <a:rPr lang="en-GB" sz="3200" dirty="0" smtClean="0"/>
              <a:t>Market Engagement Event</a:t>
            </a:r>
            <a:endParaRPr lang="en-GB" sz="3200" dirty="0"/>
          </a:p>
        </p:txBody>
      </p:sp>
    </p:spTree>
    <p:extLst>
      <p:ext uri="{BB962C8B-B14F-4D97-AF65-F5344CB8AC3E}">
        <p14:creationId xmlns:p14="http://schemas.microsoft.com/office/powerpoint/2010/main" val="6358635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
        <p:nvSpPr>
          <p:cNvPr id="11" name="Title 1"/>
          <p:cNvSpPr txBox="1">
            <a:spLocks/>
          </p:cNvSpPr>
          <p:nvPr/>
        </p:nvSpPr>
        <p:spPr>
          <a:xfrm>
            <a:off x="539552" y="548680"/>
            <a:ext cx="8208912" cy="93610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200" dirty="0" smtClean="0"/>
              <a:t>Quality and Governance</a:t>
            </a:r>
          </a:p>
          <a:p>
            <a:pPr marL="0" lvl="1">
              <a:spcBef>
                <a:spcPct val="0"/>
              </a:spcBef>
            </a:pPr>
            <a:r>
              <a:rPr lang="en-GB" sz="2600" b="1" dirty="0" smtClean="0">
                <a:latin typeface="+mj-lt"/>
                <a:ea typeface="+mj-ea"/>
                <a:cs typeface="+mj-cs"/>
              </a:rPr>
              <a:t>Introduction</a:t>
            </a:r>
            <a:endParaRPr lang="en-GB" sz="2600" b="1" dirty="0">
              <a:latin typeface="+mj-lt"/>
              <a:ea typeface="+mj-ea"/>
              <a:cs typeface="+mj-cs"/>
            </a:endParaRPr>
          </a:p>
        </p:txBody>
      </p:sp>
      <p:sp>
        <p:nvSpPr>
          <p:cNvPr id="2" name="TextBox 1"/>
          <p:cNvSpPr txBox="1"/>
          <p:nvPr/>
        </p:nvSpPr>
        <p:spPr>
          <a:xfrm>
            <a:off x="251520" y="1556792"/>
            <a:ext cx="8748464" cy="4801314"/>
          </a:xfrm>
          <a:prstGeom prst="rect">
            <a:avLst/>
          </a:prstGeom>
          <a:noFill/>
        </p:spPr>
        <p:txBody>
          <a:bodyPr wrap="square" rtlCol="0">
            <a:spAutoFit/>
          </a:bodyPr>
          <a:lstStyle/>
          <a:p>
            <a:pPr marL="285750" indent="-285750">
              <a:buFont typeface="Arial" panose="020B0604020202020204" pitchFamily="34" charset="0"/>
              <a:buChar char="•"/>
            </a:pPr>
            <a:r>
              <a:rPr lang="en-GB" dirty="0"/>
              <a:t>The </a:t>
            </a:r>
            <a:r>
              <a:rPr lang="en-GB" dirty="0" smtClean="0"/>
              <a:t>Sub-Contractor </a:t>
            </a:r>
            <a:r>
              <a:rPr lang="en-GB" dirty="0"/>
              <a:t>must have a robust clinical governance framework in place with strong clinical leadership and clear lines of accountability which operates across organisational and/or professional boundaries. </a:t>
            </a:r>
            <a:endParaRPr lang="en-GB" dirty="0" smtClean="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smtClean="0"/>
              <a:t>The Sub-Contractor </a:t>
            </a:r>
            <a:r>
              <a:rPr lang="en-GB" dirty="0"/>
              <a:t>must have effective systems and processes in operation, which ensure that high standards of clinical care are maintained and the quality of the services provided are continually improved. </a:t>
            </a:r>
            <a:endParaRPr lang="en-GB" dirty="0" smtClean="0"/>
          </a:p>
          <a:p>
            <a:pPr marL="285750" indent="-285750">
              <a:buFont typeface="Arial" panose="020B0604020202020204" pitchFamily="34" charset="0"/>
              <a:buChar char="•"/>
            </a:pPr>
            <a:endParaRPr lang="en-GB" dirty="0"/>
          </a:p>
          <a:p>
            <a:pPr marL="285750" lvl="0" indent="-285750">
              <a:buFont typeface="Arial" panose="020B0604020202020204" pitchFamily="34" charset="0"/>
              <a:buChar char="•"/>
            </a:pPr>
            <a:r>
              <a:rPr lang="en-GB" dirty="0" smtClean="0"/>
              <a:t>Some areas which should be included in the governance framework include:</a:t>
            </a:r>
          </a:p>
          <a:p>
            <a:pPr marL="742950" lvl="1" indent="-285750">
              <a:buFont typeface="Arial" panose="020B0604020202020204" pitchFamily="34" charset="0"/>
              <a:buChar char="•"/>
            </a:pPr>
            <a:r>
              <a:rPr lang="en-GB" dirty="0" smtClean="0"/>
              <a:t>Applicable </a:t>
            </a:r>
            <a:r>
              <a:rPr lang="en-GB" dirty="0"/>
              <a:t>Service Standards</a:t>
            </a:r>
          </a:p>
          <a:p>
            <a:pPr marL="742950" lvl="1" indent="-285750">
              <a:buFont typeface="Arial" panose="020B0604020202020204" pitchFamily="34" charset="0"/>
              <a:buChar char="•"/>
            </a:pPr>
            <a:r>
              <a:rPr lang="en-GB" dirty="0"/>
              <a:t>Staffing &amp; Staff Management</a:t>
            </a:r>
          </a:p>
          <a:p>
            <a:pPr marL="742950" lvl="1" indent="-285750">
              <a:buFont typeface="Arial" panose="020B0604020202020204" pitchFamily="34" charset="0"/>
              <a:buChar char="•"/>
            </a:pPr>
            <a:r>
              <a:rPr lang="en-GB" dirty="0"/>
              <a:t>Clinical Effectiveness &amp; Clinical Audit</a:t>
            </a:r>
          </a:p>
          <a:p>
            <a:pPr marL="742950" lvl="1" indent="-285750">
              <a:buFont typeface="Arial" panose="020B0604020202020204" pitchFamily="34" charset="0"/>
              <a:buChar char="•"/>
            </a:pPr>
            <a:r>
              <a:rPr lang="en-GB" dirty="0"/>
              <a:t>Risk </a:t>
            </a:r>
            <a:r>
              <a:rPr lang="en-GB" dirty="0" smtClean="0"/>
              <a:t>&amp; Incident Management</a:t>
            </a:r>
            <a:endParaRPr lang="en-GB" dirty="0"/>
          </a:p>
          <a:p>
            <a:pPr marL="742950" lvl="1" indent="-285750">
              <a:buFont typeface="Arial" panose="020B0604020202020204" pitchFamily="34" charset="0"/>
              <a:buChar char="•"/>
            </a:pPr>
            <a:r>
              <a:rPr lang="en-GB" dirty="0"/>
              <a:t>PALs and Complaints</a:t>
            </a:r>
          </a:p>
          <a:p>
            <a:pPr marL="742950" lvl="1" indent="-285750">
              <a:buFont typeface="Arial" panose="020B0604020202020204" pitchFamily="34" charset="0"/>
              <a:buChar char="•"/>
            </a:pPr>
            <a:r>
              <a:rPr lang="en-GB" dirty="0" smtClean="0"/>
              <a:t>Patient </a:t>
            </a:r>
            <a:r>
              <a:rPr lang="en-GB" dirty="0"/>
              <a:t>and Public Involvement</a:t>
            </a:r>
          </a:p>
          <a:p>
            <a:pPr marL="742950" lvl="1" indent="-285750">
              <a:buFont typeface="Arial" panose="020B0604020202020204" pitchFamily="34" charset="0"/>
              <a:buChar char="•"/>
            </a:pPr>
            <a:r>
              <a:rPr lang="en-GB" dirty="0"/>
              <a:t>Information Governance</a:t>
            </a:r>
          </a:p>
          <a:p>
            <a:pPr marL="742950" lvl="1" indent="-285750">
              <a:buFont typeface="Arial" panose="020B0604020202020204" pitchFamily="34" charset="0"/>
              <a:buChar char="•"/>
            </a:pPr>
            <a:r>
              <a:rPr lang="en-GB" dirty="0"/>
              <a:t>Health and </a:t>
            </a:r>
            <a:r>
              <a:rPr lang="en-GB" dirty="0" smtClean="0"/>
              <a:t>Safety</a:t>
            </a:r>
            <a:endParaRPr lang="en-GB" dirty="0"/>
          </a:p>
        </p:txBody>
      </p:sp>
    </p:spTree>
    <p:extLst>
      <p:ext uri="{BB962C8B-B14F-4D97-AF65-F5344CB8AC3E}">
        <p14:creationId xmlns:p14="http://schemas.microsoft.com/office/powerpoint/2010/main" val="40549299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
        <p:nvSpPr>
          <p:cNvPr id="11" name="Title 1"/>
          <p:cNvSpPr txBox="1">
            <a:spLocks/>
          </p:cNvSpPr>
          <p:nvPr/>
        </p:nvSpPr>
        <p:spPr>
          <a:xfrm>
            <a:off x="539552" y="548680"/>
            <a:ext cx="8208912" cy="93610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200" dirty="0" smtClean="0"/>
              <a:t>Quality and Governance</a:t>
            </a:r>
          </a:p>
          <a:p>
            <a:pPr marL="0" lvl="1">
              <a:spcBef>
                <a:spcPct val="0"/>
              </a:spcBef>
            </a:pPr>
            <a:r>
              <a:rPr lang="en-GB" sz="2600" b="1" dirty="0" smtClean="0">
                <a:latin typeface="+mj-lt"/>
                <a:ea typeface="+mj-ea"/>
                <a:cs typeface="+mj-cs"/>
              </a:rPr>
              <a:t>Applicable Service Standards</a:t>
            </a:r>
            <a:endParaRPr lang="en-GB" sz="2600" b="1" dirty="0">
              <a:latin typeface="+mj-lt"/>
              <a:ea typeface="+mj-ea"/>
              <a:cs typeface="+mj-cs"/>
            </a:endParaRPr>
          </a:p>
        </p:txBody>
      </p:sp>
      <p:sp>
        <p:nvSpPr>
          <p:cNvPr id="2" name="TextBox 1"/>
          <p:cNvSpPr txBox="1"/>
          <p:nvPr/>
        </p:nvSpPr>
        <p:spPr>
          <a:xfrm>
            <a:off x="252536" y="1556792"/>
            <a:ext cx="9144000" cy="5304530"/>
          </a:xfrm>
          <a:prstGeom prst="rect">
            <a:avLst/>
          </a:prstGeom>
          <a:noFill/>
        </p:spPr>
        <p:txBody>
          <a:bodyPr wrap="square" rtlCol="0">
            <a:spAutoFit/>
          </a:bodyPr>
          <a:lstStyle/>
          <a:p>
            <a:pPr>
              <a:lnSpc>
                <a:spcPct val="90000"/>
              </a:lnSpc>
            </a:pPr>
            <a:r>
              <a:rPr lang="en-GB" b="1" dirty="0"/>
              <a:t>Applicable national standards </a:t>
            </a:r>
            <a:endParaRPr lang="en-GB" dirty="0" smtClean="0"/>
          </a:p>
          <a:p>
            <a:pPr marL="742950" lvl="1" indent="-285750">
              <a:lnSpc>
                <a:spcPct val="90000"/>
              </a:lnSpc>
              <a:buFont typeface="Arial"/>
              <a:buChar char="•"/>
            </a:pPr>
            <a:r>
              <a:rPr lang="en-GB" dirty="0" smtClean="0"/>
              <a:t>NICE </a:t>
            </a:r>
            <a:r>
              <a:rPr lang="en-GB" dirty="0"/>
              <a:t>Quality Standards for glaucoma in Adults (NICE, 2011</a:t>
            </a:r>
            <a:r>
              <a:rPr lang="en-GB" dirty="0" smtClean="0"/>
              <a:t>)</a:t>
            </a:r>
          </a:p>
          <a:p>
            <a:pPr marL="742950" lvl="1" indent="-285750">
              <a:lnSpc>
                <a:spcPct val="90000"/>
              </a:lnSpc>
              <a:buFont typeface="Arial"/>
              <a:buChar char="•"/>
            </a:pPr>
            <a:r>
              <a:rPr lang="en-US" dirty="0"/>
              <a:t>Glaucoma Commissioning Guide Recommendations </a:t>
            </a:r>
            <a:r>
              <a:rPr lang="en-US" dirty="0" smtClean="0"/>
              <a:t>(</a:t>
            </a:r>
            <a:r>
              <a:rPr lang="en-US" dirty="0" err="1" smtClean="0"/>
              <a:t>RCOphth</a:t>
            </a:r>
            <a:r>
              <a:rPr lang="en-US" dirty="0" smtClean="0"/>
              <a:t>, 2016)</a:t>
            </a:r>
            <a:endParaRPr lang="en-GB" dirty="0" smtClean="0"/>
          </a:p>
          <a:p>
            <a:pPr marL="742950" lvl="1" indent="-285750">
              <a:lnSpc>
                <a:spcPct val="90000"/>
              </a:lnSpc>
              <a:buFont typeface="Arial"/>
              <a:buChar char="•"/>
            </a:pPr>
            <a:r>
              <a:rPr lang="en-GB" dirty="0" smtClean="0"/>
              <a:t>White </a:t>
            </a:r>
            <a:r>
              <a:rPr lang="en-GB" dirty="0"/>
              <a:t>Paper </a:t>
            </a:r>
            <a:r>
              <a:rPr lang="en-GB" i="1" dirty="0"/>
              <a:t>‘Our Health, Our Care, Our </a:t>
            </a:r>
            <a:r>
              <a:rPr lang="en-GB" i="1" dirty="0" smtClean="0"/>
              <a:t>Say’ </a:t>
            </a:r>
            <a:r>
              <a:rPr lang="en-GB" dirty="0" smtClean="0"/>
              <a:t>(DOH, 2005</a:t>
            </a:r>
            <a:r>
              <a:rPr lang="en-GB" dirty="0"/>
              <a:t>)</a:t>
            </a:r>
            <a:r>
              <a:rPr lang="en-GB" i="1" dirty="0"/>
              <a:t> </a:t>
            </a:r>
            <a:endParaRPr lang="en-GB" i="1" dirty="0" smtClean="0"/>
          </a:p>
          <a:p>
            <a:pPr marL="742950" lvl="1" indent="-285750">
              <a:lnSpc>
                <a:spcPct val="90000"/>
              </a:lnSpc>
              <a:buFont typeface="Arial"/>
              <a:buChar char="•"/>
            </a:pPr>
            <a:r>
              <a:rPr lang="en-GB" dirty="0" smtClean="0"/>
              <a:t>General </a:t>
            </a:r>
            <a:r>
              <a:rPr lang="en-GB" dirty="0"/>
              <a:t>Ophthalmic Services Review </a:t>
            </a:r>
            <a:r>
              <a:rPr lang="en-GB" dirty="0" smtClean="0"/>
              <a:t>(DOH, 2006</a:t>
            </a:r>
            <a:r>
              <a:rPr lang="en-GB" dirty="0"/>
              <a:t>)</a:t>
            </a:r>
          </a:p>
          <a:p>
            <a:pPr marL="742950" lvl="1" indent="-285750">
              <a:lnSpc>
                <a:spcPct val="90000"/>
              </a:lnSpc>
              <a:buFont typeface="Arial"/>
              <a:buChar char="•"/>
            </a:pPr>
            <a:r>
              <a:rPr lang="en-GB" dirty="0" smtClean="0"/>
              <a:t>Safeguarding </a:t>
            </a:r>
            <a:r>
              <a:rPr lang="en-GB" dirty="0"/>
              <a:t>Patients </a:t>
            </a:r>
            <a:r>
              <a:rPr lang="en-GB" dirty="0" smtClean="0"/>
              <a:t>(Gov,2007</a:t>
            </a:r>
            <a:r>
              <a:rPr lang="en-GB" dirty="0"/>
              <a:t>) </a:t>
            </a:r>
            <a:endParaRPr lang="en-GB" dirty="0" smtClean="0"/>
          </a:p>
          <a:p>
            <a:pPr marL="742950" lvl="1" indent="-285750">
              <a:lnSpc>
                <a:spcPct val="90000"/>
              </a:lnSpc>
              <a:buFont typeface="Arial"/>
              <a:buChar char="•"/>
            </a:pPr>
            <a:r>
              <a:rPr lang="en-GB" dirty="0"/>
              <a:t>Tackling Hospital Waiting: The 18 week Patient Pathway (May 2006) </a:t>
            </a:r>
            <a:endParaRPr lang="en-GB" dirty="0" smtClean="0"/>
          </a:p>
          <a:p>
            <a:pPr marL="742950" lvl="1" indent="-285750">
              <a:lnSpc>
                <a:spcPct val="90000"/>
              </a:lnSpc>
              <a:buFont typeface="Arial"/>
              <a:buChar char="•"/>
            </a:pPr>
            <a:r>
              <a:rPr lang="en-GB" dirty="0" smtClean="0"/>
              <a:t>Five Year Forward View (NHS England, 2014)</a:t>
            </a:r>
          </a:p>
          <a:p>
            <a:pPr marL="742950" lvl="1" indent="-285750">
              <a:lnSpc>
                <a:spcPct val="90000"/>
              </a:lnSpc>
              <a:buFont typeface="Arial"/>
              <a:buChar char="•"/>
            </a:pPr>
            <a:r>
              <a:rPr lang="en-GB" dirty="0" smtClean="0"/>
              <a:t>Francis Report (Francis, 2013)</a:t>
            </a:r>
          </a:p>
          <a:p>
            <a:pPr marL="742950" lvl="1" indent="-285750">
              <a:lnSpc>
                <a:spcPct val="90000"/>
              </a:lnSpc>
              <a:buFont typeface="Arial"/>
              <a:buChar char="•"/>
            </a:pPr>
            <a:r>
              <a:rPr lang="en-US" dirty="0" smtClean="0"/>
              <a:t>Safety and quality Sub-Contractor regulations: Health </a:t>
            </a:r>
            <a:r>
              <a:rPr lang="en-US" dirty="0"/>
              <a:t>and Social Care Act 2008 (Regulated Activities) </a:t>
            </a:r>
            <a:r>
              <a:rPr lang="en-US" dirty="0" smtClean="0"/>
              <a:t>Reg. 2014 and Care </a:t>
            </a:r>
            <a:r>
              <a:rPr lang="en-US" dirty="0"/>
              <a:t>Quality Commission (Registration) </a:t>
            </a:r>
            <a:r>
              <a:rPr lang="en-US" dirty="0" smtClean="0"/>
              <a:t>Reg. 2009</a:t>
            </a:r>
            <a:endParaRPr lang="en-GB" dirty="0"/>
          </a:p>
          <a:p>
            <a:pPr>
              <a:lnSpc>
                <a:spcPct val="90000"/>
              </a:lnSpc>
            </a:pPr>
            <a:endParaRPr lang="en-GB" sz="1600" dirty="0"/>
          </a:p>
          <a:p>
            <a:pPr>
              <a:lnSpc>
                <a:spcPct val="90000"/>
              </a:lnSpc>
            </a:pPr>
            <a:r>
              <a:rPr lang="en-GB" b="1" dirty="0"/>
              <a:t>Applicable local standards</a:t>
            </a:r>
            <a:endParaRPr lang="en-GB" sz="1600" dirty="0"/>
          </a:p>
          <a:p>
            <a:pPr marL="742950" lvl="1" indent="-285750">
              <a:lnSpc>
                <a:spcPct val="90000"/>
              </a:lnSpc>
              <a:buFont typeface="Arial"/>
              <a:buChar char="•"/>
            </a:pPr>
            <a:r>
              <a:rPr lang="en-GB" dirty="0" smtClean="0"/>
              <a:t>Referral to Treatment (RTT) 18 Weeks compliance</a:t>
            </a:r>
          </a:p>
          <a:p>
            <a:pPr marL="742950" lvl="1" indent="-285750">
              <a:lnSpc>
                <a:spcPct val="90000"/>
              </a:lnSpc>
              <a:buFont typeface="Arial"/>
              <a:buChar char="•"/>
            </a:pPr>
            <a:r>
              <a:rPr lang="en-GB" dirty="0" smtClean="0"/>
              <a:t>First appointment within 4 weeks</a:t>
            </a:r>
          </a:p>
          <a:p>
            <a:pPr marL="742950" lvl="1" indent="-285750">
              <a:lnSpc>
                <a:spcPct val="90000"/>
              </a:lnSpc>
              <a:buFont typeface="Arial"/>
              <a:buChar char="•"/>
            </a:pPr>
            <a:r>
              <a:rPr lang="en-GB" dirty="0" smtClean="0"/>
              <a:t>Letter turnaround within 10 days</a:t>
            </a:r>
          </a:p>
          <a:p>
            <a:pPr marL="742950" lvl="1" indent="-285750">
              <a:lnSpc>
                <a:spcPct val="90000"/>
              </a:lnSpc>
              <a:buFont typeface="Arial"/>
              <a:buChar char="•"/>
            </a:pPr>
            <a:r>
              <a:rPr lang="en-GB" dirty="0" smtClean="0"/>
              <a:t>First line </a:t>
            </a:r>
            <a:r>
              <a:rPr lang="en-GB" dirty="0"/>
              <a:t>d</a:t>
            </a:r>
            <a:r>
              <a:rPr lang="en-GB" dirty="0" smtClean="0"/>
              <a:t>iagnostics on the same day as clinical assessments</a:t>
            </a:r>
          </a:p>
          <a:p>
            <a:pPr marL="742950" lvl="1" indent="-285750">
              <a:lnSpc>
                <a:spcPct val="90000"/>
              </a:lnSpc>
              <a:buFont typeface="Arial"/>
              <a:buChar char="•"/>
            </a:pPr>
            <a:r>
              <a:rPr lang="en-GB" dirty="0" smtClean="0"/>
              <a:t>New to follow up ratio below national average</a:t>
            </a:r>
          </a:p>
          <a:p>
            <a:pPr marL="742950" lvl="1" indent="-285750">
              <a:lnSpc>
                <a:spcPct val="90000"/>
              </a:lnSpc>
              <a:buFont typeface="Arial"/>
              <a:buChar char="•"/>
            </a:pPr>
            <a:r>
              <a:rPr lang="en-GB" dirty="0" smtClean="0"/>
              <a:t>Onward referral rate to be monitored</a:t>
            </a:r>
          </a:p>
          <a:p>
            <a:pPr marL="742950" lvl="1" indent="-285750">
              <a:lnSpc>
                <a:spcPct val="90000"/>
              </a:lnSpc>
              <a:buFont typeface="Arial"/>
              <a:buChar char="•"/>
            </a:pPr>
            <a:r>
              <a:rPr lang="en-GB" dirty="0" smtClean="0"/>
              <a:t>Clinical governance and audit</a:t>
            </a:r>
          </a:p>
          <a:p>
            <a:pPr>
              <a:lnSpc>
                <a:spcPct val="90000"/>
              </a:lnSpc>
            </a:pPr>
            <a:endParaRPr lang="en-GB" dirty="0"/>
          </a:p>
        </p:txBody>
      </p:sp>
    </p:spTree>
    <p:extLst>
      <p:ext uri="{BB962C8B-B14F-4D97-AF65-F5344CB8AC3E}">
        <p14:creationId xmlns:p14="http://schemas.microsoft.com/office/powerpoint/2010/main" val="23240576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
        <p:nvSpPr>
          <p:cNvPr id="11" name="Title 1"/>
          <p:cNvSpPr txBox="1">
            <a:spLocks/>
          </p:cNvSpPr>
          <p:nvPr/>
        </p:nvSpPr>
        <p:spPr>
          <a:xfrm>
            <a:off x="539552" y="548680"/>
            <a:ext cx="8208912" cy="93610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200" dirty="0" smtClean="0"/>
              <a:t>Quality and Governance</a:t>
            </a:r>
          </a:p>
          <a:p>
            <a:pPr marL="0" lvl="1">
              <a:spcBef>
                <a:spcPct val="0"/>
              </a:spcBef>
            </a:pPr>
            <a:r>
              <a:rPr lang="en-GB" sz="2600" b="1" dirty="0" smtClean="0">
                <a:latin typeface="+mj-lt"/>
                <a:ea typeface="+mj-ea"/>
                <a:cs typeface="+mj-cs"/>
              </a:rPr>
              <a:t>Staff and Staff Management</a:t>
            </a:r>
            <a:endParaRPr lang="en-GB" sz="2600" b="1" dirty="0">
              <a:latin typeface="+mj-lt"/>
              <a:ea typeface="+mj-ea"/>
              <a:cs typeface="+mj-cs"/>
            </a:endParaRPr>
          </a:p>
        </p:txBody>
      </p:sp>
      <p:sp>
        <p:nvSpPr>
          <p:cNvPr id="2" name="TextBox 1"/>
          <p:cNvSpPr txBox="1"/>
          <p:nvPr/>
        </p:nvSpPr>
        <p:spPr>
          <a:xfrm>
            <a:off x="251520" y="1701963"/>
            <a:ext cx="8748464" cy="4524316"/>
          </a:xfrm>
          <a:prstGeom prst="rect">
            <a:avLst/>
          </a:prstGeom>
          <a:noFill/>
        </p:spPr>
        <p:txBody>
          <a:bodyPr wrap="square" rtlCol="0">
            <a:spAutoFit/>
          </a:bodyPr>
          <a:lstStyle/>
          <a:p>
            <a:pPr marL="285750" indent="-285750">
              <a:buFont typeface="Arial" panose="020B0604020202020204" pitchFamily="34" charset="0"/>
              <a:buChar char="•"/>
            </a:pPr>
            <a:r>
              <a:rPr lang="en-GB" dirty="0"/>
              <a:t>The </a:t>
            </a:r>
            <a:r>
              <a:rPr lang="en-GB" dirty="0" smtClean="0"/>
              <a:t>Sub-Contractor </a:t>
            </a:r>
            <a:r>
              <a:rPr lang="en-GB" dirty="0"/>
              <a:t>must ensure that staff are employed in appropriate numbers and with the necessary skills, qualifications and competence to deliver the entire service. </a:t>
            </a:r>
            <a:endParaRPr lang="en-GB" dirty="0" smtClean="0"/>
          </a:p>
          <a:p>
            <a:endParaRPr lang="en-GB" dirty="0"/>
          </a:p>
          <a:p>
            <a:pPr marL="285750" indent="-285750">
              <a:buFont typeface="Arial" panose="020B0604020202020204" pitchFamily="34" charset="0"/>
              <a:buChar char="•"/>
            </a:pPr>
            <a:r>
              <a:rPr lang="en-GB" dirty="0"/>
              <a:t>The </a:t>
            </a:r>
            <a:r>
              <a:rPr lang="en-GB" dirty="0" smtClean="0"/>
              <a:t>Sub-Contractor </a:t>
            </a:r>
            <a:r>
              <a:rPr lang="en-GB" dirty="0"/>
              <a:t>is expected to demonstrate that employees’ competencies and skill levels are in line with any national guidance and that these are clearly laid out in a locally agreed competency framework which is assessed on a regular basis.  </a:t>
            </a:r>
            <a:endParaRPr lang="en-GB" dirty="0" smtClean="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The </a:t>
            </a:r>
            <a:r>
              <a:rPr lang="en-GB" dirty="0" smtClean="0"/>
              <a:t>Sub-Contractor </a:t>
            </a:r>
            <a:r>
              <a:rPr lang="en-GB" dirty="0"/>
              <a:t>will be required to demonstrate how they ensure the maintenance and development of the relevant clinical skills of their staff</a:t>
            </a:r>
            <a:r>
              <a:rPr lang="en-GB" dirty="0" smtClean="0"/>
              <a:t>.</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smtClean="0"/>
          </a:p>
          <a:p>
            <a:r>
              <a:rPr lang="en-GB" dirty="0"/>
              <a:t>Trust, Assurance and Safety – the Regulation of Health Professionals </a:t>
            </a:r>
          </a:p>
          <a:p>
            <a:r>
              <a:rPr lang="en-GB" dirty="0"/>
              <a:t>(February 2007) </a:t>
            </a:r>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4266130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graphicFrame>
        <p:nvGraphicFramePr>
          <p:cNvPr id="7" name="Table 6"/>
          <p:cNvGraphicFramePr>
            <a:graphicFrameLocks noGrp="1"/>
          </p:cNvGraphicFramePr>
          <p:nvPr>
            <p:extLst>
              <p:ext uri="{D42A27DB-BD31-4B8C-83A1-F6EECF244321}">
                <p14:modId xmlns:p14="http://schemas.microsoft.com/office/powerpoint/2010/main" val="4005498629"/>
              </p:ext>
            </p:extLst>
          </p:nvPr>
        </p:nvGraphicFramePr>
        <p:xfrm>
          <a:off x="899592" y="1916832"/>
          <a:ext cx="7416824" cy="4208113"/>
        </p:xfrm>
        <a:graphic>
          <a:graphicData uri="http://schemas.openxmlformats.org/drawingml/2006/table">
            <a:tbl>
              <a:tblPr firstRow="1" bandRow="1">
                <a:tableStyleId>{5C22544A-7EE6-4342-B048-85BDC9FD1C3A}</a:tableStyleId>
              </a:tblPr>
              <a:tblGrid>
                <a:gridCol w="1556963"/>
                <a:gridCol w="3844420"/>
                <a:gridCol w="2015441"/>
              </a:tblGrid>
              <a:tr h="428049">
                <a:tc>
                  <a:txBody>
                    <a:bodyPr/>
                    <a:lstStyle/>
                    <a:p>
                      <a:pPr algn="ctr"/>
                      <a:r>
                        <a:rPr lang="en-GB" dirty="0" smtClean="0"/>
                        <a:t>Time</a:t>
                      </a:r>
                      <a:endParaRPr lang="en-GB" dirty="0"/>
                    </a:p>
                  </a:txBody>
                  <a:tcPr anchor="ctr"/>
                </a:tc>
                <a:tc>
                  <a:txBody>
                    <a:bodyPr/>
                    <a:lstStyle/>
                    <a:p>
                      <a:pPr algn="ctr"/>
                      <a:r>
                        <a:rPr lang="en-GB" dirty="0" smtClean="0"/>
                        <a:t>Agenda</a:t>
                      </a:r>
                      <a:r>
                        <a:rPr lang="en-GB" baseline="0" dirty="0" smtClean="0"/>
                        <a:t> Item</a:t>
                      </a:r>
                      <a:endParaRPr lang="en-GB" dirty="0"/>
                    </a:p>
                  </a:txBody>
                  <a:tcPr anchor="ctr"/>
                </a:tc>
                <a:tc>
                  <a:txBody>
                    <a:bodyPr/>
                    <a:lstStyle/>
                    <a:p>
                      <a:pPr algn="ctr"/>
                      <a:r>
                        <a:rPr lang="en-GB" dirty="0" smtClean="0"/>
                        <a:t>Presenter</a:t>
                      </a:r>
                      <a:endParaRPr lang="en-GB" dirty="0"/>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10:00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Arrival</a:t>
                      </a:r>
                      <a:r>
                        <a:rPr lang="en-GB" sz="1600" dirty="0">
                          <a:effectLst/>
                          <a:latin typeface="+mn-lt"/>
                          <a:ea typeface="Calibri"/>
                          <a:cs typeface="Times New Roman"/>
                        </a:rPr>
                        <a:t>, </a:t>
                      </a:r>
                      <a:r>
                        <a:rPr lang="en-GB" sz="1600" dirty="0" smtClean="0">
                          <a:effectLst/>
                          <a:latin typeface="+mn-lt"/>
                          <a:ea typeface="Calibri"/>
                          <a:cs typeface="Times New Roman"/>
                        </a:rPr>
                        <a:t>coffee </a:t>
                      </a:r>
                      <a:r>
                        <a:rPr lang="en-GB" sz="1600" dirty="0">
                          <a:effectLst/>
                          <a:latin typeface="+mn-lt"/>
                          <a:ea typeface="Calibri"/>
                          <a:cs typeface="Times New Roman"/>
                        </a:rPr>
                        <a:t>and </a:t>
                      </a:r>
                      <a:r>
                        <a:rPr lang="en-GB" sz="1600" dirty="0" smtClean="0">
                          <a:effectLst/>
                          <a:latin typeface="+mn-lt"/>
                          <a:ea typeface="Calibri"/>
                          <a:cs typeface="Times New Roman"/>
                        </a:rPr>
                        <a:t>networking</a:t>
                      </a:r>
                      <a:endParaRPr lang="en-GB" sz="1600" dirty="0">
                        <a:effectLst/>
                        <a:latin typeface="+mn-lt"/>
                        <a:ea typeface="Calibri"/>
                        <a:cs typeface="Times New Roman"/>
                      </a:endParaRPr>
                    </a:p>
                  </a:txBody>
                  <a:tcPr marL="68580" marR="68580" marT="0" marB="0" anchor="ctr"/>
                </a:tc>
                <a:tc>
                  <a:txBody>
                    <a:bodyPr/>
                    <a:lstStyle/>
                    <a:p>
                      <a:pPr algn="ctr"/>
                      <a:endParaRPr lang="en-GB" sz="1600" dirty="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10:30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Welcome </a:t>
                      </a:r>
                      <a:r>
                        <a:rPr lang="en-GB" sz="1600" dirty="0">
                          <a:effectLst/>
                          <a:latin typeface="+mn-lt"/>
                          <a:ea typeface="Calibri"/>
                          <a:cs typeface="Times New Roman"/>
                        </a:rPr>
                        <a:t>and purpose of the </a:t>
                      </a:r>
                      <a:r>
                        <a:rPr lang="en-GB" sz="1600" dirty="0" smtClean="0">
                          <a:effectLst/>
                          <a:latin typeface="+mn-lt"/>
                          <a:ea typeface="Calibri"/>
                          <a:cs typeface="Times New Roman"/>
                        </a:rPr>
                        <a:t>event</a:t>
                      </a:r>
                      <a:endParaRPr lang="en-GB" sz="1600" dirty="0">
                        <a:effectLst/>
                        <a:latin typeface="+mn-lt"/>
                        <a:ea typeface="Calibri"/>
                        <a:cs typeface="Times New Roman"/>
                      </a:endParaRPr>
                    </a:p>
                  </a:txBody>
                  <a:tcPr marL="68580" marR="68580" marT="0" marB="0" anchor="ctr"/>
                </a:tc>
                <a:tc>
                  <a:txBody>
                    <a:bodyPr/>
                    <a:lstStyle/>
                    <a:p>
                      <a:pPr algn="ctr"/>
                      <a:r>
                        <a:rPr lang="en-GB" sz="1600" dirty="0" smtClean="0">
                          <a:latin typeface="+mn-lt"/>
                        </a:rPr>
                        <a:t>Stephen Washbourne</a:t>
                      </a:r>
                      <a:endParaRPr lang="en-GB" sz="1600" dirty="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10:40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Services </a:t>
                      </a:r>
                      <a:r>
                        <a:rPr lang="en-GB" sz="1600" dirty="0">
                          <a:effectLst/>
                          <a:latin typeface="+mn-lt"/>
                          <a:ea typeface="Calibri"/>
                          <a:cs typeface="Times New Roman"/>
                        </a:rPr>
                        <a:t>to be </a:t>
                      </a:r>
                      <a:r>
                        <a:rPr lang="en-GB" sz="1600" dirty="0" smtClean="0">
                          <a:effectLst/>
                          <a:latin typeface="+mn-lt"/>
                          <a:ea typeface="Calibri"/>
                          <a:cs typeface="Times New Roman"/>
                        </a:rPr>
                        <a:t>provided</a:t>
                      </a:r>
                      <a:endParaRPr lang="en-GB" sz="1600" dirty="0">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Simon Fertig</a:t>
                      </a: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11:00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Quality and Governance</a:t>
                      </a:r>
                      <a:endParaRPr lang="en-GB" sz="1600" dirty="0">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aseline="0" dirty="0" smtClean="0">
                          <a:latin typeface="+mn-lt"/>
                        </a:rPr>
                        <a:t>Andrew Jacks</a:t>
                      </a:r>
                      <a:endParaRPr lang="en-GB" sz="1600" dirty="0" smtClean="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11:20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The </a:t>
                      </a:r>
                      <a:r>
                        <a:rPr lang="en-GB" sz="1600" dirty="0">
                          <a:effectLst/>
                          <a:latin typeface="+mn-lt"/>
                          <a:ea typeface="Calibri"/>
                          <a:cs typeface="Times New Roman"/>
                        </a:rPr>
                        <a:t>tendering </a:t>
                      </a:r>
                      <a:r>
                        <a:rPr lang="en-GB" sz="1600" dirty="0" smtClean="0">
                          <a:effectLst/>
                          <a:latin typeface="+mn-lt"/>
                          <a:ea typeface="Calibri"/>
                          <a:cs typeface="Times New Roman"/>
                        </a:rPr>
                        <a:t>process</a:t>
                      </a:r>
                      <a:endParaRPr lang="en-GB" sz="1600" dirty="0">
                        <a:effectLst/>
                        <a:latin typeface="+mn-lt"/>
                        <a:ea typeface="Calibri"/>
                        <a:cs typeface="Times New Roman"/>
                      </a:endParaRPr>
                    </a:p>
                  </a:txBody>
                  <a:tcPr marL="68580" marR="68580" marT="0" marB="0" anchor="ctr"/>
                </a:tc>
                <a:tc>
                  <a:txBody>
                    <a:bodyPr/>
                    <a:lstStyle/>
                    <a:p>
                      <a:pPr algn="ctr"/>
                      <a:r>
                        <a:rPr lang="en-GB" sz="1600" kern="1200" dirty="0" smtClean="0">
                          <a:solidFill>
                            <a:schemeClr val="dk1"/>
                          </a:solidFill>
                          <a:effectLst/>
                          <a:latin typeface="+mn-lt"/>
                          <a:ea typeface="+mn-ea"/>
                          <a:cs typeface="+mn-cs"/>
                        </a:rPr>
                        <a:t>Pam Kelsall</a:t>
                      </a:r>
                      <a:endParaRPr lang="en-GB" sz="1600" dirty="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11:30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Contract</a:t>
                      </a:r>
                      <a:endParaRPr lang="en-GB" sz="1600" dirty="0">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Nigel Featherstone</a:t>
                      </a: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11:40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Questions</a:t>
                      </a:r>
                      <a:endParaRPr lang="en-GB" sz="1600" dirty="0">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Stephen Washbourne</a:t>
                      </a:r>
                      <a:endParaRPr lang="en-GB" sz="1600" dirty="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12:00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Close</a:t>
                      </a:r>
                      <a:endParaRPr lang="en-GB" sz="1600" dirty="0">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Stephen Washbourne</a:t>
                      </a:r>
                      <a:endParaRPr lang="en-GB" sz="1600" dirty="0">
                        <a:latin typeface="+mn-lt"/>
                      </a:endParaRPr>
                    </a:p>
                  </a:txBody>
                  <a:tcPr anchor="ctr"/>
                </a:tc>
              </a:tr>
            </a:tbl>
          </a:graphicData>
        </a:graphic>
      </p:graphicFrame>
      <p:sp>
        <p:nvSpPr>
          <p:cNvPr id="11" name="Title 1"/>
          <p:cNvSpPr txBox="1">
            <a:spLocks/>
          </p:cNvSpPr>
          <p:nvPr/>
        </p:nvSpPr>
        <p:spPr>
          <a:xfrm>
            <a:off x="661718" y="620688"/>
            <a:ext cx="7772400" cy="1037977"/>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200" dirty="0" smtClean="0"/>
              <a:t>Ophthalmology</a:t>
            </a:r>
            <a:br>
              <a:rPr lang="en-GB" sz="3200" dirty="0" smtClean="0"/>
            </a:br>
            <a:r>
              <a:rPr lang="en-GB" sz="3200" dirty="0" smtClean="0"/>
              <a:t>Market Engagement Event</a:t>
            </a:r>
            <a:endParaRPr lang="en-GB" sz="3200" dirty="0"/>
          </a:p>
        </p:txBody>
      </p:sp>
    </p:spTree>
    <p:extLst>
      <p:ext uri="{BB962C8B-B14F-4D97-AF65-F5344CB8AC3E}">
        <p14:creationId xmlns:p14="http://schemas.microsoft.com/office/powerpoint/2010/main" val="32483747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
        <p:nvSpPr>
          <p:cNvPr id="11" name="Title 1"/>
          <p:cNvSpPr txBox="1">
            <a:spLocks/>
          </p:cNvSpPr>
          <p:nvPr/>
        </p:nvSpPr>
        <p:spPr>
          <a:xfrm>
            <a:off x="539552" y="548680"/>
            <a:ext cx="8208912" cy="93610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200" dirty="0" smtClean="0"/>
              <a:t>Quality and Governance</a:t>
            </a:r>
          </a:p>
          <a:p>
            <a:pPr marL="0" lvl="1">
              <a:spcBef>
                <a:spcPct val="0"/>
              </a:spcBef>
            </a:pPr>
            <a:r>
              <a:rPr lang="en-GB" sz="2600" b="1" dirty="0" smtClean="0">
                <a:latin typeface="+mj-lt"/>
                <a:ea typeface="+mj-ea"/>
                <a:cs typeface="+mj-cs"/>
              </a:rPr>
              <a:t>Clinical Effectiveness and Audit</a:t>
            </a:r>
            <a:endParaRPr lang="en-GB" sz="2600" b="1" dirty="0">
              <a:latin typeface="+mj-lt"/>
              <a:ea typeface="+mj-ea"/>
              <a:cs typeface="+mj-cs"/>
            </a:endParaRPr>
          </a:p>
        </p:txBody>
      </p:sp>
      <p:sp>
        <p:nvSpPr>
          <p:cNvPr id="2" name="TextBox 1"/>
          <p:cNvSpPr txBox="1"/>
          <p:nvPr/>
        </p:nvSpPr>
        <p:spPr>
          <a:xfrm>
            <a:off x="251520" y="1701963"/>
            <a:ext cx="8748464" cy="3939540"/>
          </a:xfrm>
          <a:prstGeom prst="rect">
            <a:avLst/>
          </a:prstGeom>
          <a:noFill/>
        </p:spPr>
        <p:txBody>
          <a:bodyPr wrap="square" rtlCol="0">
            <a:spAutoFit/>
          </a:bodyPr>
          <a:lstStyle/>
          <a:p>
            <a:pPr marL="285750" indent="-285750">
              <a:buFont typeface="Arial" panose="020B0604020202020204" pitchFamily="34" charset="0"/>
              <a:buChar char="•"/>
            </a:pPr>
            <a:r>
              <a:rPr lang="en-GB" dirty="0"/>
              <a:t>It is required that the </a:t>
            </a:r>
            <a:r>
              <a:rPr lang="en-GB" dirty="0" smtClean="0"/>
              <a:t>Sub-Contractor </a:t>
            </a:r>
            <a:r>
              <a:rPr lang="en-GB" dirty="0"/>
              <a:t>delivers a service that is clinically effective, and that they regularly review their clinical practices in light of emerging evidence with regards to the effectiveness, efficiency and safety of individual interventions. </a:t>
            </a:r>
            <a:endParaRPr lang="en-GB" dirty="0" smtClean="0"/>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dirty="0"/>
              <a:t>The </a:t>
            </a:r>
            <a:r>
              <a:rPr lang="en-GB" dirty="0" smtClean="0"/>
              <a:t>Sub-Contractor </a:t>
            </a:r>
            <a:r>
              <a:rPr lang="en-GB" dirty="0"/>
              <a:t>should provide the services in accordance with up-to-date evidence of clinical effectiveness and in particular, compliance with the following:</a:t>
            </a:r>
            <a:endParaRPr lang="en-GB" sz="2400" dirty="0"/>
          </a:p>
          <a:p>
            <a:pPr marL="1657350" lvl="3" indent="-285750">
              <a:buFont typeface="Arial" panose="020B0604020202020204" pitchFamily="34" charset="0"/>
              <a:buChar char="•"/>
            </a:pPr>
            <a:r>
              <a:rPr lang="en-GB" dirty="0"/>
              <a:t>Care Quality Commission Healthcare Regulations 2010.</a:t>
            </a:r>
            <a:endParaRPr lang="en-GB" sz="2400" dirty="0"/>
          </a:p>
          <a:p>
            <a:pPr marL="1657350" lvl="3" indent="-285750">
              <a:buFont typeface="Arial" panose="020B0604020202020204" pitchFamily="34" charset="0"/>
              <a:buChar char="•"/>
            </a:pPr>
            <a:r>
              <a:rPr lang="en-GB" dirty="0" smtClean="0"/>
              <a:t>Relevant </a:t>
            </a:r>
            <a:r>
              <a:rPr lang="en-GB" dirty="0"/>
              <a:t>national standards and guidelines  e.g. National Institute for Health and Care Excellent (NICE) guidelines , Central Alerting System (CAS) alerts and relevant technical appraisals.</a:t>
            </a:r>
            <a:endParaRPr lang="en-GB" sz="2400" dirty="0"/>
          </a:p>
          <a:p>
            <a:pPr marL="285750" indent="-285750">
              <a:buFont typeface="Arial" panose="020B0604020202020204" pitchFamily="34" charset="0"/>
              <a:buChar char="•"/>
            </a:pPr>
            <a:endParaRPr lang="en-GB" sz="2800" dirty="0"/>
          </a:p>
          <a:p>
            <a:pPr marL="285750" indent="-285750">
              <a:buFont typeface="Arial" panose="020B0604020202020204" pitchFamily="34" charset="0"/>
              <a:buChar char="•"/>
            </a:pPr>
            <a:r>
              <a:rPr lang="en-GB" dirty="0"/>
              <a:t>The </a:t>
            </a:r>
            <a:r>
              <a:rPr lang="en-GB" dirty="0" smtClean="0"/>
              <a:t>Sub-Contractor </a:t>
            </a:r>
            <a:r>
              <a:rPr lang="en-GB" dirty="0"/>
              <a:t>will provide a periodic clinical audit package for consideration by the University </a:t>
            </a:r>
            <a:r>
              <a:rPr lang="en-GB" dirty="0" smtClean="0"/>
              <a:t>Hospitals </a:t>
            </a:r>
            <a:r>
              <a:rPr lang="en-GB" dirty="0"/>
              <a:t>Birmingham NHS </a:t>
            </a:r>
            <a:r>
              <a:rPr lang="en-GB" dirty="0" smtClean="0"/>
              <a:t>Foundation </a:t>
            </a:r>
            <a:r>
              <a:rPr lang="en-GB" dirty="0"/>
              <a:t>Trust. </a:t>
            </a:r>
          </a:p>
        </p:txBody>
      </p:sp>
    </p:spTree>
    <p:extLst>
      <p:ext uri="{BB962C8B-B14F-4D97-AF65-F5344CB8AC3E}">
        <p14:creationId xmlns:p14="http://schemas.microsoft.com/office/powerpoint/2010/main" val="30311943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3">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
        <p:nvSpPr>
          <p:cNvPr id="11" name="Title 1"/>
          <p:cNvSpPr txBox="1">
            <a:spLocks/>
          </p:cNvSpPr>
          <p:nvPr/>
        </p:nvSpPr>
        <p:spPr>
          <a:xfrm>
            <a:off x="539552" y="548680"/>
            <a:ext cx="8208912" cy="93610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200" dirty="0" smtClean="0"/>
              <a:t>Quality and Governance</a:t>
            </a:r>
          </a:p>
          <a:p>
            <a:pPr marL="0" lvl="1">
              <a:spcBef>
                <a:spcPct val="0"/>
              </a:spcBef>
            </a:pPr>
            <a:r>
              <a:rPr lang="en-GB" sz="2600" b="1" dirty="0" smtClean="0">
                <a:latin typeface="+mj-lt"/>
                <a:ea typeface="+mj-ea"/>
                <a:cs typeface="+mj-cs"/>
              </a:rPr>
              <a:t>Risk Management</a:t>
            </a:r>
            <a:endParaRPr lang="en-GB" sz="2600" b="1" dirty="0">
              <a:latin typeface="+mj-lt"/>
              <a:ea typeface="+mj-ea"/>
              <a:cs typeface="+mj-cs"/>
            </a:endParaRPr>
          </a:p>
        </p:txBody>
      </p:sp>
      <p:sp>
        <p:nvSpPr>
          <p:cNvPr id="2" name="TextBox 1"/>
          <p:cNvSpPr txBox="1"/>
          <p:nvPr/>
        </p:nvSpPr>
        <p:spPr>
          <a:xfrm>
            <a:off x="107504" y="1484784"/>
            <a:ext cx="9036496" cy="5078313"/>
          </a:xfrm>
          <a:prstGeom prst="rect">
            <a:avLst/>
          </a:prstGeom>
          <a:noFill/>
        </p:spPr>
        <p:txBody>
          <a:bodyPr wrap="square" rtlCol="0">
            <a:spAutoFit/>
          </a:bodyPr>
          <a:lstStyle/>
          <a:p>
            <a:pPr marL="285750" indent="-285750">
              <a:buFont typeface="Arial" panose="020B0604020202020204" pitchFamily="34" charset="0"/>
              <a:buChar char="•"/>
            </a:pPr>
            <a:r>
              <a:rPr lang="en-GB" dirty="0"/>
              <a:t>Key components of any quality assurance programme are the minimisation of risk and effective management of those incidents that do occur. It is expected that the </a:t>
            </a:r>
            <a:r>
              <a:rPr lang="en-GB" dirty="0" smtClean="0"/>
              <a:t>Sub-Contractor </a:t>
            </a:r>
            <a:r>
              <a:rPr lang="en-GB" dirty="0"/>
              <a:t>will:</a:t>
            </a:r>
            <a:endParaRPr lang="en-GB" sz="2400" dirty="0"/>
          </a:p>
          <a:p>
            <a:pPr marL="742950" lvl="1" indent="-285750">
              <a:buFont typeface="Arial" panose="020B0604020202020204" pitchFamily="34" charset="0"/>
              <a:buChar char="•"/>
            </a:pPr>
            <a:r>
              <a:rPr lang="en-GB" dirty="0"/>
              <a:t>Comply with appropriate statutory regulations </a:t>
            </a:r>
          </a:p>
          <a:p>
            <a:pPr marL="742950" lvl="1" indent="-285750">
              <a:buFont typeface="Arial" panose="020B0604020202020204" pitchFamily="34" charset="0"/>
              <a:buChar char="•"/>
            </a:pPr>
            <a:r>
              <a:rPr lang="en-GB" dirty="0" smtClean="0"/>
              <a:t>Actively </a:t>
            </a:r>
            <a:r>
              <a:rPr lang="en-GB" dirty="0"/>
              <a:t>promote an Open Culture of incident reporting </a:t>
            </a:r>
            <a:endParaRPr lang="en-GB" dirty="0" smtClean="0"/>
          </a:p>
          <a:p>
            <a:pPr marL="742950" lvl="1" indent="-285750">
              <a:buFont typeface="Arial" panose="020B0604020202020204" pitchFamily="34" charset="0"/>
              <a:buChar char="•"/>
            </a:pPr>
            <a:r>
              <a:rPr lang="en-GB" dirty="0" smtClean="0"/>
              <a:t>Have </a:t>
            </a:r>
            <a:r>
              <a:rPr lang="en-GB" dirty="0"/>
              <a:t>robust evidence based policies, procedures, guidelines, standard operating procedures in place </a:t>
            </a:r>
            <a:endParaRPr lang="en-GB" dirty="0" smtClean="0"/>
          </a:p>
          <a:p>
            <a:pPr marL="742950" lvl="1" indent="-285750">
              <a:buFont typeface="Arial" panose="020B0604020202020204" pitchFamily="34" charset="0"/>
              <a:buChar char="•"/>
            </a:pPr>
            <a:r>
              <a:rPr lang="en-GB" dirty="0" smtClean="0"/>
              <a:t>Have </a:t>
            </a:r>
            <a:r>
              <a:rPr lang="en-GB" dirty="0"/>
              <a:t>a robust system in place whereby </a:t>
            </a:r>
            <a:r>
              <a:rPr lang="en-GB" dirty="0" smtClean="0"/>
              <a:t>anyone can </a:t>
            </a:r>
            <a:r>
              <a:rPr lang="en-GB" dirty="0"/>
              <a:t>raise concerns about the quality of care and have adequate arrangements in place for the investigation of such </a:t>
            </a:r>
            <a:r>
              <a:rPr lang="en-GB" dirty="0" smtClean="0"/>
              <a:t>concerns</a:t>
            </a:r>
            <a:endParaRPr lang="en-GB" sz="2400" dirty="0"/>
          </a:p>
          <a:p>
            <a:pPr marL="742950" lvl="2" indent="-285750">
              <a:buFont typeface="Arial" panose="020B0604020202020204" pitchFamily="34" charset="0"/>
              <a:buChar char="•"/>
            </a:pPr>
            <a:r>
              <a:rPr lang="en-GB" dirty="0" smtClean="0"/>
              <a:t>Ensure recommendations from investigations are fully implemented</a:t>
            </a:r>
          </a:p>
          <a:p>
            <a:pPr marL="742950" lvl="2" indent="-285750">
              <a:buFont typeface="Arial" panose="020B0604020202020204" pitchFamily="34" charset="0"/>
              <a:buChar char="•"/>
            </a:pPr>
            <a:r>
              <a:rPr lang="en-GB" dirty="0" smtClean="0"/>
              <a:t>Report findings from serious incident investigations to UHBFT</a:t>
            </a:r>
            <a:endParaRPr lang="en-GB" dirty="0"/>
          </a:p>
          <a:p>
            <a:pPr marL="742950" lvl="1" indent="-285750">
              <a:buFont typeface="Arial" panose="020B0604020202020204" pitchFamily="34" charset="0"/>
              <a:buChar char="•"/>
            </a:pPr>
            <a:r>
              <a:rPr lang="en-GB" dirty="0" smtClean="0"/>
              <a:t>Ensure </a:t>
            </a:r>
            <a:r>
              <a:rPr lang="en-GB" dirty="0"/>
              <a:t>that the service complies with the NHS Litigation Authority Risk Management Standards and the </a:t>
            </a:r>
            <a:r>
              <a:rPr lang="en-GB" dirty="0" smtClean="0"/>
              <a:t>CQC Healthcare </a:t>
            </a:r>
            <a:r>
              <a:rPr lang="en-GB" dirty="0"/>
              <a:t>Regulations 2010.</a:t>
            </a:r>
            <a:endParaRPr lang="en-GB" sz="2400" dirty="0"/>
          </a:p>
          <a:p>
            <a:pPr marL="742950" lvl="1" indent="-285750">
              <a:buFont typeface="Arial" panose="020B0604020202020204" pitchFamily="34" charset="0"/>
              <a:buChar char="•"/>
            </a:pPr>
            <a:r>
              <a:rPr lang="en-GB" dirty="0" smtClean="0"/>
              <a:t>Ensure </a:t>
            </a:r>
            <a:r>
              <a:rPr lang="en-GB" dirty="0"/>
              <a:t>that the service develops a risk assessment programme, carries out a proactive risk assessment and identifies risks for inclusion on the </a:t>
            </a:r>
            <a:r>
              <a:rPr lang="en-GB" dirty="0" smtClean="0"/>
              <a:t>Sub-Contractor’s risk </a:t>
            </a:r>
            <a:r>
              <a:rPr lang="en-GB" dirty="0"/>
              <a:t>register. Where risks are </a:t>
            </a:r>
            <a:r>
              <a:rPr lang="en-GB" dirty="0" smtClean="0"/>
              <a:t>significant, the risks and mitigation actions should be discussed </a:t>
            </a:r>
            <a:r>
              <a:rPr lang="en-GB" dirty="0"/>
              <a:t>with </a:t>
            </a:r>
            <a:r>
              <a:rPr lang="en-GB" dirty="0" smtClean="0"/>
              <a:t>UHBFT</a:t>
            </a:r>
            <a:endParaRPr lang="en-GB" dirty="0"/>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37984030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
        <p:nvSpPr>
          <p:cNvPr id="11" name="Title 1"/>
          <p:cNvSpPr txBox="1">
            <a:spLocks/>
          </p:cNvSpPr>
          <p:nvPr/>
        </p:nvSpPr>
        <p:spPr>
          <a:xfrm>
            <a:off x="539552" y="548680"/>
            <a:ext cx="8208912" cy="93610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200" dirty="0" smtClean="0"/>
              <a:t>Quality and Governance</a:t>
            </a:r>
          </a:p>
          <a:p>
            <a:pPr marL="0" lvl="1">
              <a:spcBef>
                <a:spcPct val="0"/>
              </a:spcBef>
            </a:pPr>
            <a:r>
              <a:rPr lang="en-GB" sz="2600" b="1" dirty="0" smtClean="0">
                <a:latin typeface="+mj-lt"/>
                <a:ea typeface="+mj-ea"/>
                <a:cs typeface="+mj-cs"/>
              </a:rPr>
              <a:t>Patient and Public Involvement</a:t>
            </a:r>
            <a:endParaRPr lang="en-GB" sz="2600" b="1" dirty="0">
              <a:latin typeface="+mj-lt"/>
              <a:ea typeface="+mj-ea"/>
              <a:cs typeface="+mj-cs"/>
            </a:endParaRPr>
          </a:p>
        </p:txBody>
      </p:sp>
      <p:sp>
        <p:nvSpPr>
          <p:cNvPr id="2" name="TextBox 1"/>
          <p:cNvSpPr txBox="1"/>
          <p:nvPr/>
        </p:nvSpPr>
        <p:spPr>
          <a:xfrm>
            <a:off x="251520" y="1701963"/>
            <a:ext cx="8748464" cy="3693319"/>
          </a:xfrm>
          <a:prstGeom prst="rect">
            <a:avLst/>
          </a:prstGeom>
          <a:noFill/>
        </p:spPr>
        <p:txBody>
          <a:bodyPr wrap="square" rtlCol="0">
            <a:spAutoFit/>
          </a:bodyPr>
          <a:lstStyle/>
          <a:p>
            <a:pPr marL="285750" indent="-285750">
              <a:buFont typeface="Arial" panose="020B0604020202020204" pitchFamily="34" charset="0"/>
              <a:buChar char="•"/>
            </a:pPr>
            <a:r>
              <a:rPr lang="en-GB" dirty="0"/>
              <a:t>The </a:t>
            </a:r>
            <a:r>
              <a:rPr lang="en-GB" dirty="0" smtClean="0"/>
              <a:t>Sub-Contractor </a:t>
            </a:r>
            <a:r>
              <a:rPr lang="en-GB" dirty="0"/>
              <a:t>will be required to demonstrate that they have collected (or have plans in place to collect) the views of service users, families and others in respect of the services they provide and how those views will influence service delivery for the purposes of raising quality standards in line with the Trust’s patient satisfaction surveys. The outcomes of this work must be shared with the Trust. </a:t>
            </a:r>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r>
              <a:rPr lang="en-GB" dirty="0" smtClean="0"/>
              <a:t>The Sub-Contractor </a:t>
            </a:r>
            <a:r>
              <a:rPr lang="en-GB" dirty="0"/>
              <a:t>must comply with the National Friends and Family Test once this becomes applicable to this </a:t>
            </a:r>
            <a:r>
              <a:rPr lang="en-GB" dirty="0" smtClean="0"/>
              <a:t>service</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smtClean="0"/>
              <a:t>The Sub-Contractor must ensure that they have appropriate processes by which to manage PALs inquiries and patient complaints in a timely fashion. Numbers of complaints and all serious complaints will need to be reported to UHBFT as part of the monthly dataset submission.</a:t>
            </a:r>
            <a:endParaRPr lang="en-GB" dirty="0"/>
          </a:p>
        </p:txBody>
      </p:sp>
    </p:spTree>
    <p:extLst>
      <p:ext uri="{BB962C8B-B14F-4D97-AF65-F5344CB8AC3E}">
        <p14:creationId xmlns:p14="http://schemas.microsoft.com/office/powerpoint/2010/main" val="3170749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
        <p:nvSpPr>
          <p:cNvPr id="11" name="Title 1"/>
          <p:cNvSpPr txBox="1">
            <a:spLocks/>
          </p:cNvSpPr>
          <p:nvPr/>
        </p:nvSpPr>
        <p:spPr>
          <a:xfrm>
            <a:off x="539552" y="548680"/>
            <a:ext cx="8208912" cy="93610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200" dirty="0" smtClean="0"/>
              <a:t>Quality and Governance</a:t>
            </a:r>
          </a:p>
          <a:p>
            <a:pPr marL="0" lvl="1">
              <a:spcBef>
                <a:spcPct val="0"/>
              </a:spcBef>
            </a:pPr>
            <a:r>
              <a:rPr lang="en-GB" sz="2600" b="1" dirty="0" smtClean="0">
                <a:latin typeface="+mj-lt"/>
                <a:ea typeface="+mj-ea"/>
                <a:cs typeface="+mj-cs"/>
              </a:rPr>
              <a:t>Information Governance</a:t>
            </a:r>
            <a:endParaRPr lang="en-GB" sz="2600" b="1" dirty="0">
              <a:latin typeface="+mj-lt"/>
              <a:ea typeface="+mj-ea"/>
              <a:cs typeface="+mj-cs"/>
            </a:endParaRPr>
          </a:p>
        </p:txBody>
      </p:sp>
      <p:sp>
        <p:nvSpPr>
          <p:cNvPr id="2" name="TextBox 1"/>
          <p:cNvSpPr txBox="1"/>
          <p:nvPr/>
        </p:nvSpPr>
        <p:spPr>
          <a:xfrm>
            <a:off x="251520" y="1701963"/>
            <a:ext cx="8748464" cy="4524315"/>
          </a:xfrm>
          <a:prstGeom prst="rect">
            <a:avLst/>
          </a:prstGeom>
          <a:noFill/>
        </p:spPr>
        <p:txBody>
          <a:bodyPr wrap="square" rtlCol="0">
            <a:spAutoFit/>
          </a:bodyPr>
          <a:lstStyle/>
          <a:p>
            <a:pPr marL="285750" indent="-285750">
              <a:buFont typeface="Arial" panose="020B0604020202020204" pitchFamily="34" charset="0"/>
              <a:buChar char="•"/>
            </a:pPr>
            <a:r>
              <a:rPr lang="en-GB" dirty="0"/>
              <a:t>The </a:t>
            </a:r>
            <a:r>
              <a:rPr lang="en-GB" dirty="0" smtClean="0"/>
              <a:t>Sub-Contractor </a:t>
            </a:r>
            <a:r>
              <a:rPr lang="en-GB" dirty="0"/>
              <a:t>is required to comply with all IT and information governance standards and requirements. </a:t>
            </a:r>
            <a:endParaRPr lang="en-GB" dirty="0" smtClean="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All documentation made must be in accordance with the organisation’s policies and good practice to ensure they are accurate, contemporaneous and legible.</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The </a:t>
            </a:r>
            <a:r>
              <a:rPr lang="en-GB" dirty="0" smtClean="0"/>
              <a:t>Sub-Contractor </a:t>
            </a:r>
            <a:r>
              <a:rPr lang="en-GB" dirty="0"/>
              <a:t>IT equipment must meet the Trust standard policy on confidentiality and also be compliant with N3. </a:t>
            </a:r>
          </a:p>
          <a:p>
            <a:pPr marL="285750" indent="-285750">
              <a:buFont typeface="Arial" panose="020B0604020202020204" pitchFamily="34" charset="0"/>
              <a:buChar char="•"/>
            </a:pPr>
            <a:endParaRPr lang="en-GB" dirty="0" smtClean="0"/>
          </a:p>
          <a:p>
            <a:pPr marL="285750" indent="-285750">
              <a:buFont typeface="Arial" panose="020B0604020202020204" pitchFamily="34" charset="0"/>
              <a:buChar char="•"/>
            </a:pPr>
            <a:r>
              <a:rPr lang="en-US" dirty="0" smtClean="0"/>
              <a:t>The Sub-Contractor must comply with the </a:t>
            </a:r>
            <a:r>
              <a:rPr lang="en-US" dirty="0"/>
              <a:t>legal framework governing the use of personal confidential data </a:t>
            </a:r>
            <a:r>
              <a:rPr lang="en-US" dirty="0" smtClean="0"/>
              <a:t>as detailed in NHS </a:t>
            </a:r>
            <a:r>
              <a:rPr lang="en-US" dirty="0"/>
              <a:t>Act 2006, the Health and Social Care Act 2012, the Data Protection Act, and the Human Rights Act</a:t>
            </a:r>
            <a:r>
              <a:rPr lang="en-US" dirty="0" smtClean="0"/>
              <a: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Sub-Contractor must </a:t>
            </a:r>
            <a:r>
              <a:rPr lang="en-GB" dirty="0" smtClean="0"/>
              <a:t>have a </a:t>
            </a:r>
            <a:r>
              <a:rPr lang="en-GB" dirty="0" err="1" smtClean="0"/>
              <a:t>Caldicott</a:t>
            </a:r>
            <a:r>
              <a:rPr lang="en-GB" dirty="0" smtClean="0"/>
              <a:t> guardian.</a:t>
            </a:r>
            <a:endParaRPr lang="en-GB" dirty="0"/>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39454317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graphicFrame>
        <p:nvGraphicFramePr>
          <p:cNvPr id="7" name="Table 6"/>
          <p:cNvGraphicFramePr>
            <a:graphicFrameLocks noGrp="1"/>
          </p:cNvGraphicFramePr>
          <p:nvPr>
            <p:extLst>
              <p:ext uri="{D42A27DB-BD31-4B8C-83A1-F6EECF244321}">
                <p14:modId xmlns:p14="http://schemas.microsoft.com/office/powerpoint/2010/main" val="1246611838"/>
              </p:ext>
            </p:extLst>
          </p:nvPr>
        </p:nvGraphicFramePr>
        <p:xfrm>
          <a:off x="899592" y="1916832"/>
          <a:ext cx="7416824" cy="4208113"/>
        </p:xfrm>
        <a:graphic>
          <a:graphicData uri="http://schemas.openxmlformats.org/drawingml/2006/table">
            <a:tbl>
              <a:tblPr firstRow="1" bandRow="1">
                <a:tableStyleId>{5C22544A-7EE6-4342-B048-85BDC9FD1C3A}</a:tableStyleId>
              </a:tblPr>
              <a:tblGrid>
                <a:gridCol w="1556963"/>
                <a:gridCol w="3844420"/>
                <a:gridCol w="2015441"/>
              </a:tblGrid>
              <a:tr h="428049">
                <a:tc>
                  <a:txBody>
                    <a:bodyPr/>
                    <a:lstStyle/>
                    <a:p>
                      <a:pPr algn="ctr"/>
                      <a:r>
                        <a:rPr lang="en-GB" dirty="0" smtClean="0"/>
                        <a:t>Time</a:t>
                      </a:r>
                      <a:endParaRPr lang="en-GB" dirty="0"/>
                    </a:p>
                  </a:txBody>
                  <a:tcPr anchor="ctr"/>
                </a:tc>
                <a:tc>
                  <a:txBody>
                    <a:bodyPr/>
                    <a:lstStyle/>
                    <a:p>
                      <a:pPr algn="ctr"/>
                      <a:r>
                        <a:rPr lang="en-GB" dirty="0" smtClean="0"/>
                        <a:t>Agenda</a:t>
                      </a:r>
                      <a:r>
                        <a:rPr lang="en-GB" baseline="0" dirty="0" smtClean="0"/>
                        <a:t> Item</a:t>
                      </a:r>
                      <a:endParaRPr lang="en-GB" dirty="0"/>
                    </a:p>
                  </a:txBody>
                  <a:tcPr anchor="ctr"/>
                </a:tc>
                <a:tc>
                  <a:txBody>
                    <a:bodyPr/>
                    <a:lstStyle/>
                    <a:p>
                      <a:pPr algn="ctr"/>
                      <a:r>
                        <a:rPr lang="en-GB" dirty="0" smtClean="0"/>
                        <a:t>Presenter</a:t>
                      </a:r>
                      <a:endParaRPr lang="en-GB" dirty="0"/>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10:00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Arrival</a:t>
                      </a:r>
                      <a:r>
                        <a:rPr lang="en-GB" sz="1600" dirty="0">
                          <a:effectLst/>
                          <a:latin typeface="+mn-lt"/>
                          <a:ea typeface="Calibri"/>
                          <a:cs typeface="Times New Roman"/>
                        </a:rPr>
                        <a:t>, </a:t>
                      </a:r>
                      <a:r>
                        <a:rPr lang="en-GB" sz="1600" dirty="0" smtClean="0">
                          <a:effectLst/>
                          <a:latin typeface="+mn-lt"/>
                          <a:ea typeface="Calibri"/>
                          <a:cs typeface="Times New Roman"/>
                        </a:rPr>
                        <a:t>coffee </a:t>
                      </a:r>
                      <a:r>
                        <a:rPr lang="en-GB" sz="1600" dirty="0">
                          <a:effectLst/>
                          <a:latin typeface="+mn-lt"/>
                          <a:ea typeface="Calibri"/>
                          <a:cs typeface="Times New Roman"/>
                        </a:rPr>
                        <a:t>and </a:t>
                      </a:r>
                      <a:r>
                        <a:rPr lang="en-GB" sz="1600" dirty="0" smtClean="0">
                          <a:effectLst/>
                          <a:latin typeface="+mn-lt"/>
                          <a:ea typeface="Calibri"/>
                          <a:cs typeface="Times New Roman"/>
                        </a:rPr>
                        <a:t>networking</a:t>
                      </a:r>
                      <a:endParaRPr lang="en-GB" sz="1600" dirty="0">
                        <a:effectLst/>
                        <a:latin typeface="+mn-lt"/>
                        <a:ea typeface="Calibri"/>
                        <a:cs typeface="Times New Roman"/>
                      </a:endParaRPr>
                    </a:p>
                  </a:txBody>
                  <a:tcPr marL="68580" marR="68580" marT="0" marB="0" anchor="ctr"/>
                </a:tc>
                <a:tc>
                  <a:txBody>
                    <a:bodyPr/>
                    <a:lstStyle/>
                    <a:p>
                      <a:pPr algn="ctr"/>
                      <a:endParaRPr lang="en-GB" sz="1600" dirty="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10:30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Welcome </a:t>
                      </a:r>
                      <a:r>
                        <a:rPr lang="en-GB" sz="1600" dirty="0">
                          <a:effectLst/>
                          <a:latin typeface="+mn-lt"/>
                          <a:ea typeface="Calibri"/>
                          <a:cs typeface="Times New Roman"/>
                        </a:rPr>
                        <a:t>and purpose of the </a:t>
                      </a:r>
                      <a:r>
                        <a:rPr lang="en-GB" sz="1600" dirty="0" smtClean="0">
                          <a:effectLst/>
                          <a:latin typeface="+mn-lt"/>
                          <a:ea typeface="Calibri"/>
                          <a:cs typeface="Times New Roman"/>
                        </a:rPr>
                        <a:t>event</a:t>
                      </a:r>
                      <a:endParaRPr lang="en-GB" sz="1600" dirty="0">
                        <a:effectLst/>
                        <a:latin typeface="+mn-lt"/>
                        <a:ea typeface="Calibri"/>
                        <a:cs typeface="Times New Roman"/>
                      </a:endParaRPr>
                    </a:p>
                  </a:txBody>
                  <a:tcPr marL="68580" marR="68580" marT="0" marB="0" anchor="ctr"/>
                </a:tc>
                <a:tc>
                  <a:txBody>
                    <a:bodyPr/>
                    <a:lstStyle/>
                    <a:p>
                      <a:pPr algn="ctr"/>
                      <a:r>
                        <a:rPr lang="en-GB" sz="1600" dirty="0" smtClean="0">
                          <a:latin typeface="+mn-lt"/>
                        </a:rPr>
                        <a:t>Stephen Washbourne</a:t>
                      </a:r>
                      <a:endParaRPr lang="en-GB" sz="1600" dirty="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10:40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Services </a:t>
                      </a:r>
                      <a:r>
                        <a:rPr lang="en-GB" sz="1600" dirty="0">
                          <a:effectLst/>
                          <a:latin typeface="+mn-lt"/>
                          <a:ea typeface="Calibri"/>
                          <a:cs typeface="Times New Roman"/>
                        </a:rPr>
                        <a:t>to be </a:t>
                      </a:r>
                      <a:r>
                        <a:rPr lang="en-GB" sz="1600" dirty="0" smtClean="0">
                          <a:effectLst/>
                          <a:latin typeface="+mn-lt"/>
                          <a:ea typeface="Calibri"/>
                          <a:cs typeface="Times New Roman"/>
                        </a:rPr>
                        <a:t>provided</a:t>
                      </a:r>
                      <a:endParaRPr lang="en-GB" sz="1600" dirty="0">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Simon Fertig</a:t>
                      </a: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11:00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Quality and Governance</a:t>
                      </a:r>
                      <a:endParaRPr lang="en-GB" sz="1600" dirty="0">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aseline="0" dirty="0" smtClean="0">
                          <a:latin typeface="+mn-lt"/>
                        </a:rPr>
                        <a:t>Andrew Jacks</a:t>
                      </a:r>
                      <a:endParaRPr lang="en-GB" sz="1600" dirty="0" smtClean="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11:20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solidFill>
                      <a:schemeClr val="accent1">
                        <a:lumMod val="60000"/>
                        <a:lumOff val="40000"/>
                      </a:schemeClr>
                    </a:solidFill>
                  </a:tcPr>
                </a:tc>
                <a:tc>
                  <a:txBody>
                    <a:bodyPr/>
                    <a:lstStyle/>
                    <a:p>
                      <a:pPr algn="l">
                        <a:lnSpc>
                          <a:spcPct val="115000"/>
                        </a:lnSpc>
                        <a:spcAft>
                          <a:spcPts val="0"/>
                        </a:spcAft>
                      </a:pPr>
                      <a:r>
                        <a:rPr lang="en-GB" sz="1600" dirty="0" smtClean="0">
                          <a:effectLst/>
                          <a:latin typeface="+mn-lt"/>
                          <a:ea typeface="Calibri"/>
                          <a:cs typeface="Times New Roman"/>
                        </a:rPr>
                        <a:t>The </a:t>
                      </a:r>
                      <a:r>
                        <a:rPr lang="en-GB" sz="1600" dirty="0">
                          <a:effectLst/>
                          <a:latin typeface="+mn-lt"/>
                          <a:ea typeface="Calibri"/>
                          <a:cs typeface="Times New Roman"/>
                        </a:rPr>
                        <a:t>tendering </a:t>
                      </a:r>
                      <a:r>
                        <a:rPr lang="en-GB" sz="1600" dirty="0" smtClean="0">
                          <a:effectLst/>
                          <a:latin typeface="+mn-lt"/>
                          <a:ea typeface="Calibri"/>
                          <a:cs typeface="Times New Roman"/>
                        </a:rPr>
                        <a:t>process</a:t>
                      </a:r>
                      <a:endParaRPr lang="en-GB" sz="1600" dirty="0">
                        <a:effectLst/>
                        <a:latin typeface="+mn-lt"/>
                        <a:ea typeface="Calibri"/>
                        <a:cs typeface="Times New Roman"/>
                      </a:endParaRPr>
                    </a:p>
                  </a:txBody>
                  <a:tcPr marL="68580" marR="68580" marT="0" marB="0" anchor="ctr">
                    <a:solidFill>
                      <a:schemeClr val="accent1">
                        <a:lumMod val="60000"/>
                        <a:lumOff val="40000"/>
                      </a:schemeClr>
                    </a:solidFill>
                  </a:tcPr>
                </a:tc>
                <a:tc>
                  <a:txBody>
                    <a:bodyPr/>
                    <a:lstStyle/>
                    <a:p>
                      <a:pPr algn="ctr"/>
                      <a:r>
                        <a:rPr lang="en-GB" sz="1600" kern="1200" dirty="0" smtClean="0">
                          <a:solidFill>
                            <a:schemeClr val="dk1"/>
                          </a:solidFill>
                          <a:effectLst/>
                          <a:latin typeface="+mn-lt"/>
                          <a:ea typeface="+mn-ea"/>
                          <a:cs typeface="+mn-cs"/>
                        </a:rPr>
                        <a:t>Pam Kelsall</a:t>
                      </a:r>
                      <a:endParaRPr lang="en-GB" sz="1600" dirty="0">
                        <a:latin typeface="+mn-lt"/>
                      </a:endParaRPr>
                    </a:p>
                  </a:txBody>
                  <a:tcPr anchor="ctr">
                    <a:solidFill>
                      <a:schemeClr val="accent1">
                        <a:lumMod val="60000"/>
                        <a:lumOff val="40000"/>
                      </a:schemeClr>
                    </a:solidFill>
                  </a:tcPr>
                </a:tc>
              </a:tr>
              <a:tr h="472508">
                <a:tc>
                  <a:txBody>
                    <a:bodyPr/>
                    <a:lstStyle/>
                    <a:p>
                      <a:pPr algn="ctr">
                        <a:lnSpc>
                          <a:spcPct val="115000"/>
                        </a:lnSpc>
                        <a:spcAft>
                          <a:spcPts val="0"/>
                        </a:spcAft>
                      </a:pPr>
                      <a:r>
                        <a:rPr lang="en-GB" sz="1600" dirty="0" smtClean="0">
                          <a:effectLst/>
                          <a:latin typeface="+mn-lt"/>
                          <a:ea typeface="Calibri"/>
                          <a:cs typeface="Times New Roman"/>
                        </a:rPr>
                        <a:t>11:30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Contract</a:t>
                      </a:r>
                      <a:endParaRPr lang="en-GB" sz="1600" dirty="0">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Nigel Featherstone</a:t>
                      </a: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11:40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Questions</a:t>
                      </a:r>
                      <a:endParaRPr lang="en-GB" sz="1600" dirty="0">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Stephen Washbourne</a:t>
                      </a:r>
                      <a:endParaRPr lang="en-GB" sz="1600" dirty="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12:00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Close</a:t>
                      </a:r>
                      <a:endParaRPr lang="en-GB" sz="1600" dirty="0">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Stephen Washbourne</a:t>
                      </a:r>
                      <a:endParaRPr lang="en-GB" sz="1600" dirty="0">
                        <a:latin typeface="+mn-lt"/>
                      </a:endParaRPr>
                    </a:p>
                  </a:txBody>
                  <a:tcPr anchor="ctr"/>
                </a:tc>
              </a:tr>
            </a:tbl>
          </a:graphicData>
        </a:graphic>
      </p:graphicFrame>
      <p:sp>
        <p:nvSpPr>
          <p:cNvPr id="11" name="Title 1"/>
          <p:cNvSpPr txBox="1">
            <a:spLocks/>
          </p:cNvSpPr>
          <p:nvPr/>
        </p:nvSpPr>
        <p:spPr>
          <a:xfrm>
            <a:off x="661718" y="620688"/>
            <a:ext cx="7772400" cy="1037977"/>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200" dirty="0" smtClean="0"/>
              <a:t>Ophthalmology</a:t>
            </a:r>
            <a:br>
              <a:rPr lang="en-GB" sz="3200" dirty="0" smtClean="0"/>
            </a:br>
            <a:r>
              <a:rPr lang="en-GB" sz="3200" dirty="0" smtClean="0"/>
              <a:t>Market Engagement Event</a:t>
            </a:r>
            <a:endParaRPr lang="en-GB" sz="3200" dirty="0"/>
          </a:p>
        </p:txBody>
      </p:sp>
    </p:spTree>
    <p:extLst>
      <p:ext uri="{BB962C8B-B14F-4D97-AF65-F5344CB8AC3E}">
        <p14:creationId xmlns:p14="http://schemas.microsoft.com/office/powerpoint/2010/main" val="369129733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764704"/>
            <a:ext cx="7772400" cy="1470025"/>
          </a:xfrm>
        </p:spPr>
        <p:txBody>
          <a:bodyPr/>
          <a:lstStyle/>
          <a:p>
            <a:r>
              <a:rPr lang="en-GB" dirty="0" smtClean="0"/>
              <a:t>Supplier Engagement</a:t>
            </a:r>
            <a:endParaRPr lang="en-GB" dirty="0"/>
          </a:p>
        </p:txBody>
      </p:sp>
      <p:sp>
        <p:nvSpPr>
          <p:cNvPr id="3" name="Subtitle 2"/>
          <p:cNvSpPr>
            <a:spLocks noGrp="1"/>
          </p:cNvSpPr>
          <p:nvPr>
            <p:ph type="subTitle" idx="1"/>
          </p:nvPr>
        </p:nvSpPr>
        <p:spPr>
          <a:xfrm>
            <a:off x="1259632" y="2204864"/>
            <a:ext cx="6904856" cy="3505944"/>
          </a:xfrm>
        </p:spPr>
        <p:txBody>
          <a:bodyPr>
            <a:normAutofit fontScale="85000" lnSpcReduction="20000"/>
          </a:bodyPr>
          <a:lstStyle/>
          <a:p>
            <a:pPr marL="457200" indent="-457200" algn="just">
              <a:buFont typeface="Arial" panose="020B0604020202020204" pitchFamily="34" charset="0"/>
              <a:buChar char="•"/>
            </a:pPr>
            <a:r>
              <a:rPr lang="en-GB" sz="2600" dirty="0" smtClean="0">
                <a:solidFill>
                  <a:schemeClr val="tx1"/>
                </a:solidFill>
              </a:rPr>
              <a:t>UHB intends to engage suppliers throughout the procurement, which will be divided into three stages</a:t>
            </a:r>
          </a:p>
          <a:p>
            <a:pPr marL="457200" indent="-457200" algn="just">
              <a:buFont typeface="Arial" panose="020B0604020202020204" pitchFamily="34" charset="0"/>
              <a:buChar char="•"/>
            </a:pPr>
            <a:r>
              <a:rPr lang="en-GB" sz="2600" dirty="0" smtClean="0">
                <a:solidFill>
                  <a:schemeClr val="tx1"/>
                </a:solidFill>
              </a:rPr>
              <a:t>Pre-procurement stage – provide opportunities for interested suppliers to review, ask questions and provide feedback on the draft specification and procurement documents</a:t>
            </a:r>
          </a:p>
          <a:p>
            <a:pPr marL="457200" indent="-457200" algn="just">
              <a:buFont typeface="Arial" panose="020B0604020202020204" pitchFamily="34" charset="0"/>
              <a:buChar char="•"/>
            </a:pPr>
            <a:r>
              <a:rPr lang="en-GB" sz="2600" dirty="0" smtClean="0">
                <a:solidFill>
                  <a:schemeClr val="tx1"/>
                </a:solidFill>
              </a:rPr>
              <a:t>Procurement  stage – Tenderers have the opportunity    to ask clarification questions on either the procurement process or specification</a:t>
            </a:r>
          </a:p>
          <a:p>
            <a:pPr marL="457200" indent="-457200" algn="just">
              <a:buFont typeface="Arial" panose="020B0604020202020204" pitchFamily="34" charset="0"/>
              <a:buChar char="•"/>
            </a:pPr>
            <a:r>
              <a:rPr lang="en-GB" sz="2600" dirty="0" smtClean="0">
                <a:solidFill>
                  <a:schemeClr val="tx1"/>
                </a:solidFill>
              </a:rPr>
              <a:t>Post Procurement Stage – Tenderers get feedback on their bid response</a:t>
            </a:r>
          </a:p>
          <a:p>
            <a:pPr marL="457200" indent="-457200" algn="l">
              <a:buFont typeface="Arial" panose="020B0604020202020204" pitchFamily="34" charset="0"/>
              <a:buChar char="•"/>
            </a:pPr>
            <a:endParaRPr lang="en-GB" sz="2400" dirty="0"/>
          </a:p>
        </p:txBody>
      </p:sp>
      <p:pic>
        <p:nvPicPr>
          <p:cNvPr id="4" name="Picture 3"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Tree>
    <p:extLst>
      <p:ext uri="{BB962C8B-B14F-4D97-AF65-F5344CB8AC3E}">
        <p14:creationId xmlns:p14="http://schemas.microsoft.com/office/powerpoint/2010/main" val="27472647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Pre-procurement stage</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Providing an overview of key requirements</a:t>
            </a:r>
          </a:p>
          <a:p>
            <a:r>
              <a:rPr lang="en-GB" dirty="0" smtClean="0"/>
              <a:t>Seeking the views of the market</a:t>
            </a:r>
          </a:p>
          <a:p>
            <a:r>
              <a:rPr lang="en-GB" dirty="0" smtClean="0"/>
              <a:t>Understanding how potential suppliers would deliver key requirements</a:t>
            </a:r>
          </a:p>
          <a:p>
            <a:r>
              <a:rPr lang="en-GB" dirty="0" smtClean="0"/>
              <a:t>Identification and understanding of challenges</a:t>
            </a:r>
          </a:p>
          <a:p>
            <a:r>
              <a:rPr lang="en-GB" dirty="0" smtClean="0"/>
              <a:t>Creating an environment of collaboration</a:t>
            </a:r>
          </a:p>
          <a:p>
            <a:r>
              <a:rPr lang="en-GB" dirty="0" smtClean="0"/>
              <a:t>Remove barriers to participation (real or perceived)</a:t>
            </a:r>
          </a:p>
          <a:p>
            <a:r>
              <a:rPr lang="en-GB" dirty="0" smtClean="0"/>
              <a:t>Refine the process</a:t>
            </a:r>
          </a:p>
          <a:p>
            <a:r>
              <a:rPr lang="en-GB" dirty="0" smtClean="0"/>
              <a:t>Allows for a continuous process of development of specifications, commercial terms and procurement documents.</a:t>
            </a:r>
          </a:p>
          <a:p>
            <a:endParaRPr lang="en-GB" dirty="0"/>
          </a:p>
        </p:txBody>
      </p:sp>
      <p:pic>
        <p:nvPicPr>
          <p:cNvPr id="4" name="Picture 3"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Tree>
    <p:extLst>
      <p:ext uri="{BB962C8B-B14F-4D97-AF65-F5344CB8AC3E}">
        <p14:creationId xmlns:p14="http://schemas.microsoft.com/office/powerpoint/2010/main" val="425057822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Pre-procurement stage</a:t>
            </a:r>
            <a:endParaRPr lang="en-GB" dirty="0"/>
          </a:p>
        </p:txBody>
      </p:sp>
      <p:sp>
        <p:nvSpPr>
          <p:cNvPr id="3" name="Content Placeholder 2"/>
          <p:cNvSpPr>
            <a:spLocks noGrp="1"/>
          </p:cNvSpPr>
          <p:nvPr>
            <p:ph idx="1"/>
          </p:nvPr>
        </p:nvSpPr>
        <p:spPr/>
        <p:txBody>
          <a:bodyPr/>
          <a:lstStyle/>
          <a:p>
            <a:r>
              <a:rPr lang="en-GB" sz="2200" dirty="0" smtClean="0"/>
              <a:t>Engagement exercise starts off with today’s event</a:t>
            </a:r>
          </a:p>
          <a:p>
            <a:r>
              <a:rPr lang="en-GB" sz="2200" dirty="0" smtClean="0"/>
              <a:t>This will be followed by 5 weeks of supplier engagement, an indicative outline of which is provided below.</a:t>
            </a:r>
          </a:p>
          <a:p>
            <a:r>
              <a:rPr lang="en-GB" sz="2200" dirty="0" smtClean="0"/>
              <a:t>10 February – UHB share draft specification and issue supplier questionnaire</a:t>
            </a:r>
          </a:p>
          <a:p>
            <a:r>
              <a:rPr lang="en-GB" sz="2200" dirty="0" smtClean="0"/>
              <a:t>17 February – deadline for response to questionnaire</a:t>
            </a:r>
          </a:p>
          <a:p>
            <a:r>
              <a:rPr lang="en-GB" sz="2200" dirty="0" smtClean="0"/>
              <a:t>20 to 3 March– individual meetings with suppliers</a:t>
            </a:r>
          </a:p>
          <a:p>
            <a:r>
              <a:rPr lang="en-GB" sz="2200" dirty="0" smtClean="0"/>
              <a:t>10 March – UHB share revised specification and draft procurement documents</a:t>
            </a:r>
          </a:p>
          <a:p>
            <a:r>
              <a:rPr lang="en-GB" sz="2200" dirty="0" smtClean="0"/>
              <a:t>17 March – deadline for final comments  </a:t>
            </a:r>
          </a:p>
          <a:p>
            <a:endParaRPr lang="en-GB" dirty="0"/>
          </a:p>
        </p:txBody>
      </p:sp>
      <p:pic>
        <p:nvPicPr>
          <p:cNvPr id="4" name="Picture 3"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Tree>
    <p:extLst>
      <p:ext uri="{BB962C8B-B14F-4D97-AF65-F5344CB8AC3E}">
        <p14:creationId xmlns:p14="http://schemas.microsoft.com/office/powerpoint/2010/main" val="39391245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Supplier Input – questions to consider</a:t>
            </a:r>
            <a:endParaRPr lang="en-GB" dirty="0"/>
          </a:p>
        </p:txBody>
      </p:sp>
      <p:sp>
        <p:nvSpPr>
          <p:cNvPr id="3" name="Content Placeholder 2"/>
          <p:cNvSpPr>
            <a:spLocks noGrp="1"/>
          </p:cNvSpPr>
          <p:nvPr>
            <p:ph idx="1"/>
          </p:nvPr>
        </p:nvSpPr>
        <p:spPr/>
        <p:txBody>
          <a:bodyPr>
            <a:normAutofit/>
          </a:bodyPr>
          <a:lstStyle/>
          <a:p>
            <a:r>
              <a:rPr lang="en-GB" sz="2200" dirty="0" smtClean="0"/>
              <a:t>What will work?</a:t>
            </a:r>
          </a:p>
          <a:p>
            <a:r>
              <a:rPr lang="en-GB" sz="2200" dirty="0" smtClean="0"/>
              <a:t>What won’t work?</a:t>
            </a:r>
          </a:p>
          <a:p>
            <a:r>
              <a:rPr lang="en-GB" sz="2200" dirty="0" smtClean="0"/>
              <a:t>Any innovations or efficiencies identified to deliver the service?</a:t>
            </a:r>
          </a:p>
          <a:p>
            <a:r>
              <a:rPr lang="en-GB" sz="2200" dirty="0" smtClean="0"/>
              <a:t>What are the potential risks that need to be managed?</a:t>
            </a:r>
          </a:p>
          <a:p>
            <a:r>
              <a:rPr lang="en-GB" sz="2200" dirty="0" smtClean="0"/>
              <a:t>How might you provide the requirement differently i.e. is there any alternative way of providing the service? </a:t>
            </a:r>
          </a:p>
          <a:p>
            <a:r>
              <a:rPr lang="en-GB" sz="2200" dirty="0" smtClean="0"/>
              <a:t>Are there any areas in the requirement that are unclear?</a:t>
            </a:r>
          </a:p>
          <a:p>
            <a:r>
              <a:rPr lang="en-GB" sz="2200" dirty="0" smtClean="0"/>
              <a:t>What key information do your require to allow you to complete an Invitation to Tender?</a:t>
            </a:r>
          </a:p>
          <a:p>
            <a:r>
              <a:rPr lang="en-GB" sz="2200" dirty="0" smtClean="0"/>
              <a:t>What further information would be useful for inclusion in the invitation to tender to enable you to provide a comprehensive bid?</a:t>
            </a:r>
          </a:p>
          <a:p>
            <a:endParaRPr lang="en-GB" sz="2200" dirty="0"/>
          </a:p>
        </p:txBody>
      </p:sp>
      <p:pic>
        <p:nvPicPr>
          <p:cNvPr id="4" name="Picture 3"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Tree>
    <p:extLst>
      <p:ext uri="{BB962C8B-B14F-4D97-AF65-F5344CB8AC3E}">
        <p14:creationId xmlns:p14="http://schemas.microsoft.com/office/powerpoint/2010/main" val="14045446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Tendering Process</a:t>
            </a:r>
            <a:endParaRPr lang="en-GB" dirty="0"/>
          </a:p>
        </p:txBody>
      </p:sp>
      <p:sp>
        <p:nvSpPr>
          <p:cNvPr id="3" name="Content Placeholder 2"/>
          <p:cNvSpPr>
            <a:spLocks noGrp="1"/>
          </p:cNvSpPr>
          <p:nvPr>
            <p:ph idx="1"/>
          </p:nvPr>
        </p:nvSpPr>
        <p:spPr/>
        <p:txBody>
          <a:bodyPr/>
          <a:lstStyle/>
          <a:p>
            <a:r>
              <a:rPr lang="en-GB" dirty="0" smtClean="0"/>
              <a:t>2015 Public Contracts Regulations</a:t>
            </a:r>
          </a:p>
          <a:p>
            <a:r>
              <a:rPr lang="en-GB" dirty="0" smtClean="0"/>
              <a:t>Advertising via Contracts Finder</a:t>
            </a:r>
          </a:p>
          <a:p>
            <a:r>
              <a:rPr lang="en-GB" dirty="0" smtClean="0"/>
              <a:t>Timings:</a:t>
            </a:r>
          </a:p>
          <a:p>
            <a:pPr marL="0" indent="0">
              <a:buNone/>
            </a:pPr>
            <a:r>
              <a:rPr lang="en-GB" dirty="0" smtClean="0"/>
              <a:t>- Intend to publish Contracts Finder notice (advert) in late March</a:t>
            </a:r>
          </a:p>
          <a:p>
            <a:pPr>
              <a:buFontTx/>
              <a:buChar char="-"/>
            </a:pPr>
            <a:r>
              <a:rPr lang="en-GB" dirty="0" smtClean="0"/>
              <a:t>Allow around 3-4 weeks for tender responses</a:t>
            </a:r>
          </a:p>
          <a:p>
            <a:r>
              <a:rPr lang="en-GB" dirty="0" smtClean="0"/>
              <a:t>All interaction once the tender is live will be via </a:t>
            </a:r>
            <a:r>
              <a:rPr lang="en-GB" dirty="0"/>
              <a:t>	</a:t>
            </a:r>
            <a:r>
              <a:rPr lang="en-GB" dirty="0" smtClean="0"/>
              <a:t>Bravo e-tendering portal</a:t>
            </a:r>
            <a:endParaRPr lang="en-GB" dirty="0"/>
          </a:p>
        </p:txBody>
      </p:sp>
      <p:pic>
        <p:nvPicPr>
          <p:cNvPr id="4" name="Picture 3"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Tree>
    <p:extLst>
      <p:ext uri="{BB962C8B-B14F-4D97-AF65-F5344CB8AC3E}">
        <p14:creationId xmlns:p14="http://schemas.microsoft.com/office/powerpoint/2010/main" val="40107494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
        <p:nvSpPr>
          <p:cNvPr id="11" name="Title 1"/>
          <p:cNvSpPr txBox="1">
            <a:spLocks/>
          </p:cNvSpPr>
          <p:nvPr/>
        </p:nvSpPr>
        <p:spPr>
          <a:xfrm>
            <a:off x="539552" y="548680"/>
            <a:ext cx="3886200" cy="67793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200" dirty="0" smtClean="0"/>
              <a:t>Purpose of the Event</a:t>
            </a:r>
            <a:endParaRPr lang="en-GB" sz="3200" dirty="0"/>
          </a:p>
        </p:txBody>
      </p:sp>
      <p:sp>
        <p:nvSpPr>
          <p:cNvPr id="12" name="Title 1"/>
          <p:cNvSpPr txBox="1">
            <a:spLocks/>
          </p:cNvSpPr>
          <p:nvPr/>
        </p:nvSpPr>
        <p:spPr>
          <a:xfrm>
            <a:off x="661702" y="1556792"/>
            <a:ext cx="7366682" cy="2952328"/>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lgn="l">
              <a:buFont typeface="Arial" panose="020B0604020202020204" pitchFamily="34" charset="0"/>
              <a:buChar char="•"/>
            </a:pPr>
            <a:r>
              <a:rPr lang="en-GB" sz="2000" dirty="0" smtClean="0"/>
              <a:t>Outline the Ophthalmology services required</a:t>
            </a:r>
          </a:p>
          <a:p>
            <a:pPr marL="457200" indent="-457200" algn="l">
              <a:buFont typeface="Arial" panose="020B0604020202020204" pitchFamily="34" charset="0"/>
              <a:buChar char="•"/>
            </a:pPr>
            <a:endParaRPr lang="en-GB" sz="2000" dirty="0" smtClean="0"/>
          </a:p>
          <a:p>
            <a:pPr marL="457200" indent="-457200" algn="l">
              <a:buFont typeface="Arial" panose="020B0604020202020204" pitchFamily="34" charset="0"/>
              <a:buChar char="•"/>
            </a:pPr>
            <a:r>
              <a:rPr lang="en-GB" sz="2000" dirty="0" smtClean="0"/>
              <a:t>Set out the tendering process to be undertaken</a:t>
            </a:r>
          </a:p>
          <a:p>
            <a:pPr marL="457200" indent="-457200" algn="l">
              <a:buFont typeface="Arial" panose="020B0604020202020204" pitchFamily="34" charset="0"/>
              <a:buChar char="•"/>
            </a:pPr>
            <a:endParaRPr lang="en-GB" sz="2000" dirty="0"/>
          </a:p>
          <a:p>
            <a:pPr marL="457200" indent="-457200" algn="l">
              <a:buFont typeface="Arial" panose="020B0604020202020204" pitchFamily="34" charset="0"/>
              <a:buChar char="•"/>
            </a:pPr>
            <a:r>
              <a:rPr lang="en-GB" sz="2000" dirty="0" smtClean="0"/>
              <a:t>Answer any questions</a:t>
            </a:r>
          </a:p>
          <a:p>
            <a:pPr marL="457200" indent="-457200" algn="l">
              <a:buFont typeface="Arial" panose="020B0604020202020204" pitchFamily="34" charset="0"/>
              <a:buChar char="•"/>
            </a:pPr>
            <a:endParaRPr lang="en-GB" sz="2000" dirty="0"/>
          </a:p>
        </p:txBody>
      </p:sp>
    </p:spTree>
    <p:extLst>
      <p:ext uri="{BB962C8B-B14F-4D97-AF65-F5344CB8AC3E}">
        <p14:creationId xmlns:p14="http://schemas.microsoft.com/office/powerpoint/2010/main" val="36509157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Tendering Process</a:t>
            </a:r>
            <a:endParaRPr lang="en-GB" dirty="0"/>
          </a:p>
        </p:txBody>
      </p:sp>
      <p:sp>
        <p:nvSpPr>
          <p:cNvPr id="3" name="Content Placeholder 2"/>
          <p:cNvSpPr>
            <a:spLocks noGrp="1"/>
          </p:cNvSpPr>
          <p:nvPr>
            <p:ph idx="1"/>
          </p:nvPr>
        </p:nvSpPr>
        <p:spPr/>
        <p:txBody>
          <a:bodyPr>
            <a:noAutofit/>
          </a:bodyPr>
          <a:lstStyle/>
          <a:p>
            <a:r>
              <a:rPr lang="en-GB" sz="2400" dirty="0" smtClean="0"/>
              <a:t>Single stage procedure</a:t>
            </a:r>
          </a:p>
          <a:p>
            <a:r>
              <a:rPr lang="en-GB" sz="2400" dirty="0" smtClean="0"/>
              <a:t>ITT open to all suppliers (No “selection/PQQ” stage</a:t>
            </a:r>
          </a:p>
          <a:p>
            <a:r>
              <a:rPr lang="en-GB" sz="2400" dirty="0" smtClean="0"/>
              <a:t>Not a negotiated procedure: no opportunity for dialogue</a:t>
            </a:r>
          </a:p>
          <a:p>
            <a:pPr marL="857250" lvl="1" indent="-457200">
              <a:buFontTx/>
              <a:buChar char="-"/>
            </a:pPr>
            <a:r>
              <a:rPr lang="en-GB" sz="2400" dirty="0" smtClean="0"/>
              <a:t>Please provide feedback NOW!</a:t>
            </a:r>
          </a:p>
          <a:p>
            <a:pPr marL="457200" indent="-457200"/>
            <a:r>
              <a:rPr lang="en-GB" sz="2400" dirty="0" smtClean="0"/>
              <a:t>Pre-procurement engagement: Attempt to deal with all questions and assumptions before going to tender</a:t>
            </a:r>
          </a:p>
          <a:p>
            <a:pPr marL="457200" indent="-457200"/>
            <a:r>
              <a:rPr lang="en-GB" sz="2400" dirty="0" smtClean="0"/>
              <a:t>Typical Invitation to Tender (ITT) documentation consists of Instructions to Tenderers, Specification, Tenderer Response template, Conditions of Contract &amp; Evaluation Methodology &amp; Criteria</a:t>
            </a:r>
          </a:p>
        </p:txBody>
      </p:sp>
      <p:pic>
        <p:nvPicPr>
          <p:cNvPr id="4" name="Picture 3" descr="University Hospital Birmingham"/>
          <p:cNvPicPr/>
          <p:nvPr/>
        </p:nvPicPr>
        <p:blipFill>
          <a:blip r:embed="rId3">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Tree>
    <p:extLst>
      <p:ext uri="{BB962C8B-B14F-4D97-AF65-F5344CB8AC3E}">
        <p14:creationId xmlns:p14="http://schemas.microsoft.com/office/powerpoint/2010/main" val="8668539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Evaluation</a:t>
            </a:r>
            <a:endParaRPr lang="en-GB" dirty="0"/>
          </a:p>
        </p:txBody>
      </p:sp>
      <p:sp>
        <p:nvSpPr>
          <p:cNvPr id="3" name="Content Placeholder 2"/>
          <p:cNvSpPr>
            <a:spLocks noGrp="1"/>
          </p:cNvSpPr>
          <p:nvPr>
            <p:ph idx="1"/>
          </p:nvPr>
        </p:nvSpPr>
        <p:spPr/>
        <p:txBody>
          <a:bodyPr/>
          <a:lstStyle/>
          <a:p>
            <a:r>
              <a:rPr lang="en-GB" dirty="0" smtClean="0"/>
              <a:t>Gate A – Administrative compliance, completeness</a:t>
            </a:r>
          </a:p>
          <a:p>
            <a:r>
              <a:rPr lang="en-GB" dirty="0" smtClean="0"/>
              <a:t>Gate B – Mandatory and discretionary exclusions</a:t>
            </a:r>
          </a:p>
          <a:p>
            <a:r>
              <a:rPr lang="en-GB" dirty="0" smtClean="0"/>
              <a:t>Gate C – Backwards facing, historic, selection, suitability, capacity, capability and track record</a:t>
            </a:r>
          </a:p>
          <a:p>
            <a:r>
              <a:rPr lang="en-GB" dirty="0" smtClean="0"/>
              <a:t>Gate D – Proposal, solution, innovation, location, accessibility, availability, skills, price</a:t>
            </a:r>
            <a:endParaRPr lang="en-GB" dirty="0"/>
          </a:p>
        </p:txBody>
      </p:sp>
      <p:pic>
        <p:nvPicPr>
          <p:cNvPr id="4" name="Picture 3"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Tree>
    <p:extLst>
      <p:ext uri="{BB962C8B-B14F-4D97-AF65-F5344CB8AC3E}">
        <p14:creationId xmlns:p14="http://schemas.microsoft.com/office/powerpoint/2010/main" val="3824013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Hints and Tips</a:t>
            </a:r>
            <a:endParaRPr lang="en-GB" dirty="0"/>
          </a:p>
        </p:txBody>
      </p:sp>
      <p:sp>
        <p:nvSpPr>
          <p:cNvPr id="3" name="Content Placeholder 2"/>
          <p:cNvSpPr>
            <a:spLocks noGrp="1"/>
          </p:cNvSpPr>
          <p:nvPr>
            <p:ph idx="1"/>
          </p:nvPr>
        </p:nvSpPr>
        <p:spPr/>
        <p:txBody>
          <a:bodyPr>
            <a:normAutofit lnSpcReduction="10000"/>
          </a:bodyPr>
          <a:lstStyle/>
          <a:p>
            <a:r>
              <a:rPr lang="en-GB" sz="2400" dirty="0" smtClean="0"/>
              <a:t>Respond to Consultation Questionnaire</a:t>
            </a:r>
          </a:p>
          <a:p>
            <a:r>
              <a:rPr lang="en-GB" sz="2400" dirty="0" smtClean="0"/>
              <a:t>Respond to every ITT question</a:t>
            </a:r>
          </a:p>
          <a:p>
            <a:r>
              <a:rPr lang="en-GB" sz="2400" dirty="0" smtClean="0"/>
              <a:t>Provide all the information requested</a:t>
            </a:r>
          </a:p>
          <a:p>
            <a:r>
              <a:rPr lang="en-GB" sz="2400" dirty="0" smtClean="0"/>
              <a:t>Assume the evaluation panel know nothing about your organisation or the subject matter</a:t>
            </a:r>
          </a:p>
          <a:p>
            <a:r>
              <a:rPr lang="en-GB" sz="2400" dirty="0" smtClean="0"/>
              <a:t>Make sure the numbers ‘add-up’</a:t>
            </a:r>
          </a:p>
          <a:p>
            <a:r>
              <a:rPr lang="en-GB" sz="2400" dirty="0" smtClean="0"/>
              <a:t>Link each response to the specification and to the evaluation criteria</a:t>
            </a:r>
          </a:p>
          <a:p>
            <a:r>
              <a:rPr lang="en-GB" sz="2400" dirty="0" smtClean="0"/>
              <a:t>Self-evaluate against the evaluation criteria</a:t>
            </a:r>
          </a:p>
          <a:p>
            <a:r>
              <a:rPr lang="en-GB" sz="2400" dirty="0" smtClean="0"/>
              <a:t>Submit tender well before the tender (be familiar with Bravo functionality) </a:t>
            </a:r>
          </a:p>
          <a:p>
            <a:endParaRPr lang="en-GB" dirty="0" smtClean="0"/>
          </a:p>
          <a:p>
            <a:endParaRPr lang="en-GB" dirty="0"/>
          </a:p>
        </p:txBody>
      </p:sp>
      <p:pic>
        <p:nvPicPr>
          <p:cNvPr id="4" name="Picture 3"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Tree>
    <p:extLst>
      <p:ext uri="{BB962C8B-B14F-4D97-AF65-F5344CB8AC3E}">
        <p14:creationId xmlns:p14="http://schemas.microsoft.com/office/powerpoint/2010/main" val="31591409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graphicFrame>
        <p:nvGraphicFramePr>
          <p:cNvPr id="7" name="Table 6"/>
          <p:cNvGraphicFramePr>
            <a:graphicFrameLocks noGrp="1"/>
          </p:cNvGraphicFramePr>
          <p:nvPr>
            <p:extLst>
              <p:ext uri="{D42A27DB-BD31-4B8C-83A1-F6EECF244321}">
                <p14:modId xmlns:p14="http://schemas.microsoft.com/office/powerpoint/2010/main" val="3874459901"/>
              </p:ext>
            </p:extLst>
          </p:nvPr>
        </p:nvGraphicFramePr>
        <p:xfrm>
          <a:off x="899592" y="1916832"/>
          <a:ext cx="7416824" cy="4208113"/>
        </p:xfrm>
        <a:graphic>
          <a:graphicData uri="http://schemas.openxmlformats.org/drawingml/2006/table">
            <a:tbl>
              <a:tblPr firstRow="1" bandRow="1">
                <a:tableStyleId>{5C22544A-7EE6-4342-B048-85BDC9FD1C3A}</a:tableStyleId>
              </a:tblPr>
              <a:tblGrid>
                <a:gridCol w="1556963"/>
                <a:gridCol w="3844420"/>
                <a:gridCol w="2015441"/>
              </a:tblGrid>
              <a:tr h="428049">
                <a:tc>
                  <a:txBody>
                    <a:bodyPr/>
                    <a:lstStyle/>
                    <a:p>
                      <a:pPr algn="ctr"/>
                      <a:r>
                        <a:rPr lang="en-GB" dirty="0" smtClean="0"/>
                        <a:t>Time</a:t>
                      </a:r>
                      <a:endParaRPr lang="en-GB" dirty="0"/>
                    </a:p>
                  </a:txBody>
                  <a:tcPr anchor="ctr"/>
                </a:tc>
                <a:tc>
                  <a:txBody>
                    <a:bodyPr/>
                    <a:lstStyle/>
                    <a:p>
                      <a:pPr algn="ctr"/>
                      <a:r>
                        <a:rPr lang="en-GB" dirty="0" smtClean="0"/>
                        <a:t>Agenda</a:t>
                      </a:r>
                      <a:r>
                        <a:rPr lang="en-GB" baseline="0" dirty="0" smtClean="0"/>
                        <a:t> Item</a:t>
                      </a:r>
                      <a:endParaRPr lang="en-GB" dirty="0"/>
                    </a:p>
                  </a:txBody>
                  <a:tcPr anchor="ctr"/>
                </a:tc>
                <a:tc>
                  <a:txBody>
                    <a:bodyPr/>
                    <a:lstStyle/>
                    <a:p>
                      <a:pPr algn="ctr"/>
                      <a:r>
                        <a:rPr lang="en-GB" dirty="0" smtClean="0"/>
                        <a:t>Presenter</a:t>
                      </a:r>
                      <a:endParaRPr lang="en-GB" dirty="0"/>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10:00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Arrival</a:t>
                      </a:r>
                      <a:r>
                        <a:rPr lang="en-GB" sz="1600" dirty="0">
                          <a:effectLst/>
                          <a:latin typeface="+mn-lt"/>
                          <a:ea typeface="Calibri"/>
                          <a:cs typeface="Times New Roman"/>
                        </a:rPr>
                        <a:t>, </a:t>
                      </a:r>
                      <a:r>
                        <a:rPr lang="en-GB" sz="1600" dirty="0" smtClean="0">
                          <a:effectLst/>
                          <a:latin typeface="+mn-lt"/>
                          <a:ea typeface="Calibri"/>
                          <a:cs typeface="Times New Roman"/>
                        </a:rPr>
                        <a:t>coffee </a:t>
                      </a:r>
                      <a:r>
                        <a:rPr lang="en-GB" sz="1600" dirty="0">
                          <a:effectLst/>
                          <a:latin typeface="+mn-lt"/>
                          <a:ea typeface="Calibri"/>
                          <a:cs typeface="Times New Roman"/>
                        </a:rPr>
                        <a:t>and </a:t>
                      </a:r>
                      <a:r>
                        <a:rPr lang="en-GB" sz="1600" dirty="0" smtClean="0">
                          <a:effectLst/>
                          <a:latin typeface="+mn-lt"/>
                          <a:ea typeface="Calibri"/>
                          <a:cs typeface="Times New Roman"/>
                        </a:rPr>
                        <a:t>networking</a:t>
                      </a:r>
                      <a:endParaRPr lang="en-GB" sz="1600" dirty="0">
                        <a:effectLst/>
                        <a:latin typeface="+mn-lt"/>
                        <a:ea typeface="Calibri"/>
                        <a:cs typeface="Times New Roman"/>
                      </a:endParaRPr>
                    </a:p>
                  </a:txBody>
                  <a:tcPr marL="68580" marR="68580" marT="0" marB="0" anchor="ctr"/>
                </a:tc>
                <a:tc>
                  <a:txBody>
                    <a:bodyPr/>
                    <a:lstStyle/>
                    <a:p>
                      <a:pPr algn="ctr"/>
                      <a:endParaRPr lang="en-GB" sz="1600" dirty="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10:30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Welcome </a:t>
                      </a:r>
                      <a:r>
                        <a:rPr lang="en-GB" sz="1600" dirty="0">
                          <a:effectLst/>
                          <a:latin typeface="+mn-lt"/>
                          <a:ea typeface="Calibri"/>
                          <a:cs typeface="Times New Roman"/>
                        </a:rPr>
                        <a:t>and purpose of the </a:t>
                      </a:r>
                      <a:r>
                        <a:rPr lang="en-GB" sz="1600" dirty="0" smtClean="0">
                          <a:effectLst/>
                          <a:latin typeface="+mn-lt"/>
                          <a:ea typeface="Calibri"/>
                          <a:cs typeface="Times New Roman"/>
                        </a:rPr>
                        <a:t>event</a:t>
                      </a:r>
                      <a:endParaRPr lang="en-GB" sz="1600" dirty="0">
                        <a:effectLst/>
                        <a:latin typeface="+mn-lt"/>
                        <a:ea typeface="Calibri"/>
                        <a:cs typeface="Times New Roman"/>
                      </a:endParaRPr>
                    </a:p>
                  </a:txBody>
                  <a:tcPr marL="68580" marR="68580" marT="0" marB="0" anchor="ctr"/>
                </a:tc>
                <a:tc>
                  <a:txBody>
                    <a:bodyPr/>
                    <a:lstStyle/>
                    <a:p>
                      <a:pPr algn="ctr"/>
                      <a:r>
                        <a:rPr lang="en-GB" sz="1600" dirty="0" smtClean="0">
                          <a:latin typeface="+mn-lt"/>
                        </a:rPr>
                        <a:t>Stephen Washbourne</a:t>
                      </a:r>
                      <a:endParaRPr lang="en-GB" sz="1600" dirty="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10:40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Services </a:t>
                      </a:r>
                      <a:r>
                        <a:rPr lang="en-GB" sz="1600" dirty="0">
                          <a:effectLst/>
                          <a:latin typeface="+mn-lt"/>
                          <a:ea typeface="Calibri"/>
                          <a:cs typeface="Times New Roman"/>
                        </a:rPr>
                        <a:t>to be </a:t>
                      </a:r>
                      <a:r>
                        <a:rPr lang="en-GB" sz="1600" dirty="0" smtClean="0">
                          <a:effectLst/>
                          <a:latin typeface="+mn-lt"/>
                          <a:ea typeface="Calibri"/>
                          <a:cs typeface="Times New Roman"/>
                        </a:rPr>
                        <a:t>provided</a:t>
                      </a:r>
                      <a:endParaRPr lang="en-GB" sz="1600" dirty="0">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Simon Fertig</a:t>
                      </a: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11:00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Quality and Governance</a:t>
                      </a:r>
                      <a:endParaRPr lang="en-GB" sz="1600" dirty="0">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aseline="0" dirty="0" smtClean="0">
                          <a:latin typeface="+mn-lt"/>
                        </a:rPr>
                        <a:t>Andrew Jacks</a:t>
                      </a:r>
                      <a:endParaRPr lang="en-GB" sz="1600" dirty="0" smtClean="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11:20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The </a:t>
                      </a:r>
                      <a:r>
                        <a:rPr lang="en-GB" sz="1600" dirty="0">
                          <a:effectLst/>
                          <a:latin typeface="+mn-lt"/>
                          <a:ea typeface="Calibri"/>
                          <a:cs typeface="Times New Roman"/>
                        </a:rPr>
                        <a:t>tendering </a:t>
                      </a:r>
                      <a:r>
                        <a:rPr lang="en-GB" sz="1600" dirty="0" smtClean="0">
                          <a:effectLst/>
                          <a:latin typeface="+mn-lt"/>
                          <a:ea typeface="Calibri"/>
                          <a:cs typeface="Times New Roman"/>
                        </a:rPr>
                        <a:t>process</a:t>
                      </a:r>
                      <a:endParaRPr lang="en-GB" sz="1600" dirty="0">
                        <a:effectLst/>
                        <a:latin typeface="+mn-lt"/>
                        <a:ea typeface="Calibri"/>
                        <a:cs typeface="Times New Roman"/>
                      </a:endParaRPr>
                    </a:p>
                  </a:txBody>
                  <a:tcPr marL="68580" marR="68580" marT="0" marB="0" anchor="ctr"/>
                </a:tc>
                <a:tc>
                  <a:txBody>
                    <a:bodyPr/>
                    <a:lstStyle/>
                    <a:p>
                      <a:pPr algn="ctr"/>
                      <a:r>
                        <a:rPr lang="en-GB" sz="1600" kern="1200" dirty="0" smtClean="0">
                          <a:solidFill>
                            <a:schemeClr val="dk1"/>
                          </a:solidFill>
                          <a:effectLst/>
                          <a:latin typeface="+mn-lt"/>
                          <a:ea typeface="+mn-ea"/>
                          <a:cs typeface="+mn-cs"/>
                        </a:rPr>
                        <a:t>Pam Kelsall</a:t>
                      </a:r>
                      <a:endParaRPr lang="en-GB" sz="1600" dirty="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11:30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solidFill>
                      <a:schemeClr val="accent1">
                        <a:lumMod val="60000"/>
                        <a:lumOff val="40000"/>
                      </a:schemeClr>
                    </a:solidFill>
                  </a:tcPr>
                </a:tc>
                <a:tc>
                  <a:txBody>
                    <a:bodyPr/>
                    <a:lstStyle/>
                    <a:p>
                      <a:pPr algn="l">
                        <a:lnSpc>
                          <a:spcPct val="115000"/>
                        </a:lnSpc>
                        <a:spcAft>
                          <a:spcPts val="0"/>
                        </a:spcAft>
                      </a:pPr>
                      <a:r>
                        <a:rPr lang="en-GB" sz="1600" dirty="0" smtClean="0">
                          <a:effectLst/>
                          <a:latin typeface="+mn-lt"/>
                          <a:ea typeface="Calibri"/>
                          <a:cs typeface="Times New Roman"/>
                        </a:rPr>
                        <a:t>Contract</a:t>
                      </a:r>
                      <a:endParaRPr lang="en-GB" sz="1600" dirty="0">
                        <a:effectLst/>
                        <a:latin typeface="+mn-lt"/>
                        <a:ea typeface="Calibri"/>
                        <a:cs typeface="Times New Roman"/>
                      </a:endParaRPr>
                    </a:p>
                  </a:txBody>
                  <a:tcPr marL="68580" marR="68580" marT="0" marB="0" anchor="ctr">
                    <a:solidFill>
                      <a:schemeClr val="accent1">
                        <a:lumMod val="60000"/>
                        <a:lumOff val="4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Nigel Featherstone</a:t>
                      </a:r>
                    </a:p>
                  </a:txBody>
                  <a:tcPr anchor="ctr">
                    <a:solidFill>
                      <a:schemeClr val="accent1">
                        <a:lumMod val="60000"/>
                        <a:lumOff val="40000"/>
                      </a:schemeClr>
                    </a:solidFill>
                  </a:tcPr>
                </a:tc>
              </a:tr>
              <a:tr h="472508">
                <a:tc>
                  <a:txBody>
                    <a:bodyPr/>
                    <a:lstStyle/>
                    <a:p>
                      <a:pPr algn="ctr">
                        <a:lnSpc>
                          <a:spcPct val="115000"/>
                        </a:lnSpc>
                        <a:spcAft>
                          <a:spcPts val="0"/>
                        </a:spcAft>
                      </a:pPr>
                      <a:r>
                        <a:rPr lang="en-GB" sz="1600" dirty="0" smtClean="0">
                          <a:effectLst/>
                          <a:latin typeface="+mn-lt"/>
                          <a:ea typeface="Calibri"/>
                          <a:cs typeface="Times New Roman"/>
                        </a:rPr>
                        <a:t>11:40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Questions</a:t>
                      </a:r>
                      <a:endParaRPr lang="en-GB" sz="1600" dirty="0">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Stephen Washbourne</a:t>
                      </a:r>
                      <a:endParaRPr lang="en-GB" sz="1600" dirty="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12:00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Close</a:t>
                      </a:r>
                      <a:endParaRPr lang="en-GB" sz="1600" dirty="0">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Stephen Washbourne</a:t>
                      </a:r>
                      <a:endParaRPr lang="en-GB" sz="1600" dirty="0">
                        <a:latin typeface="+mn-lt"/>
                      </a:endParaRPr>
                    </a:p>
                  </a:txBody>
                  <a:tcPr anchor="ctr"/>
                </a:tc>
              </a:tr>
            </a:tbl>
          </a:graphicData>
        </a:graphic>
      </p:graphicFrame>
      <p:sp>
        <p:nvSpPr>
          <p:cNvPr id="11" name="Title 1"/>
          <p:cNvSpPr txBox="1">
            <a:spLocks/>
          </p:cNvSpPr>
          <p:nvPr/>
        </p:nvSpPr>
        <p:spPr>
          <a:xfrm>
            <a:off x="661718" y="620688"/>
            <a:ext cx="7772400" cy="1037977"/>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200" dirty="0" smtClean="0"/>
              <a:t>Ophthalmology</a:t>
            </a:r>
            <a:br>
              <a:rPr lang="en-GB" sz="3200" dirty="0" smtClean="0"/>
            </a:br>
            <a:r>
              <a:rPr lang="en-GB" sz="3200" dirty="0" smtClean="0"/>
              <a:t>Market Engagement Event</a:t>
            </a:r>
            <a:endParaRPr lang="en-GB" sz="3200" dirty="0"/>
          </a:p>
        </p:txBody>
      </p:sp>
    </p:spTree>
    <p:extLst>
      <p:ext uri="{BB962C8B-B14F-4D97-AF65-F5344CB8AC3E}">
        <p14:creationId xmlns:p14="http://schemas.microsoft.com/office/powerpoint/2010/main" val="23990307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
        <p:nvSpPr>
          <p:cNvPr id="11" name="Title 1"/>
          <p:cNvSpPr txBox="1">
            <a:spLocks/>
          </p:cNvSpPr>
          <p:nvPr/>
        </p:nvSpPr>
        <p:spPr>
          <a:xfrm>
            <a:off x="539552" y="548680"/>
            <a:ext cx="8208912" cy="9361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200" dirty="0" smtClean="0"/>
              <a:t>Contract Management</a:t>
            </a:r>
          </a:p>
          <a:p>
            <a:pPr marL="0" lvl="1">
              <a:spcBef>
                <a:spcPct val="0"/>
              </a:spcBef>
            </a:pPr>
            <a:endParaRPr lang="en-GB" sz="2600" b="1" dirty="0">
              <a:latin typeface="+mj-lt"/>
              <a:ea typeface="+mj-ea"/>
              <a:cs typeface="+mj-cs"/>
            </a:endParaRPr>
          </a:p>
        </p:txBody>
      </p:sp>
      <p:sp>
        <p:nvSpPr>
          <p:cNvPr id="2" name="TextBox 1"/>
          <p:cNvSpPr txBox="1"/>
          <p:nvPr/>
        </p:nvSpPr>
        <p:spPr>
          <a:xfrm>
            <a:off x="251520" y="1268760"/>
            <a:ext cx="7776864" cy="5576911"/>
          </a:xfrm>
          <a:prstGeom prst="rect">
            <a:avLst/>
          </a:prstGeom>
          <a:noFill/>
        </p:spPr>
        <p:txBody>
          <a:bodyPr wrap="square" rtlCol="0">
            <a:spAutoFit/>
          </a:bodyPr>
          <a:lstStyle/>
          <a:p>
            <a:pPr marL="285750" indent="-285750">
              <a:lnSpc>
                <a:spcPct val="90000"/>
              </a:lnSpc>
              <a:buFont typeface="Arial" panose="020B0604020202020204" pitchFamily="34" charset="0"/>
              <a:buChar char="•"/>
            </a:pPr>
            <a:r>
              <a:rPr lang="en-GB" dirty="0" smtClean="0"/>
              <a:t>UHB &amp; CCG - NHS Standard Contract 2017/19</a:t>
            </a:r>
          </a:p>
          <a:p>
            <a:pPr lvl="1">
              <a:lnSpc>
                <a:spcPct val="90000"/>
              </a:lnSpc>
            </a:pPr>
            <a:r>
              <a:rPr lang="en-GB" dirty="0" smtClean="0"/>
              <a:t>Ophthalmology Procurement – Sub Contract</a:t>
            </a:r>
          </a:p>
          <a:p>
            <a:pPr lvl="1">
              <a:lnSpc>
                <a:spcPct val="90000"/>
              </a:lnSpc>
            </a:pPr>
            <a:r>
              <a:rPr lang="en-GB" dirty="0" smtClean="0"/>
              <a:t>UHB wholly responsible to Commissioners</a:t>
            </a:r>
          </a:p>
          <a:p>
            <a:pPr lvl="1">
              <a:lnSpc>
                <a:spcPct val="90000"/>
              </a:lnSpc>
            </a:pPr>
            <a:endParaRPr lang="en-GB" dirty="0" smtClean="0"/>
          </a:p>
          <a:p>
            <a:pPr lvl="1">
              <a:lnSpc>
                <a:spcPct val="90000"/>
              </a:lnSpc>
            </a:pPr>
            <a:r>
              <a:rPr lang="en-GB" dirty="0" smtClean="0"/>
              <a:t>Quality </a:t>
            </a:r>
            <a:r>
              <a:rPr lang="en-GB" dirty="0"/>
              <a:t>&amp; Performance </a:t>
            </a:r>
            <a:r>
              <a:rPr lang="en-GB" dirty="0" smtClean="0"/>
              <a:t>Standards, Governance &amp; Finance</a:t>
            </a:r>
          </a:p>
          <a:p>
            <a:pPr>
              <a:lnSpc>
                <a:spcPct val="90000"/>
              </a:lnSpc>
            </a:pPr>
            <a:endParaRPr lang="en-GB" dirty="0" smtClean="0"/>
          </a:p>
          <a:p>
            <a:pPr marL="285750" indent="-285750">
              <a:lnSpc>
                <a:spcPct val="90000"/>
              </a:lnSpc>
              <a:buFont typeface="Arial" panose="020B0604020202020204" pitchFamily="34" charset="0"/>
              <a:buChar char="•"/>
            </a:pPr>
            <a:r>
              <a:rPr lang="en-GB" dirty="0" smtClean="0"/>
              <a:t>Sustainability &amp; Transformation Plan &amp; CCG Commissioning Intentions</a:t>
            </a:r>
          </a:p>
          <a:p>
            <a:pPr lvl="1">
              <a:lnSpc>
                <a:spcPct val="90000"/>
              </a:lnSpc>
            </a:pPr>
            <a:r>
              <a:rPr lang="en-GB" dirty="0"/>
              <a:t>Wet AMD and Diabetic Macular </a:t>
            </a:r>
            <a:r>
              <a:rPr lang="en-GB" dirty="0" smtClean="0"/>
              <a:t>Oedema – Community Services</a:t>
            </a:r>
          </a:p>
          <a:p>
            <a:pPr marL="285750" indent="-285750">
              <a:lnSpc>
                <a:spcPct val="90000"/>
              </a:lnSpc>
              <a:buFont typeface="Arial" panose="020B0604020202020204" pitchFamily="34" charset="0"/>
              <a:buChar char="•"/>
            </a:pPr>
            <a:endParaRPr lang="en-GB" dirty="0" smtClean="0"/>
          </a:p>
          <a:p>
            <a:pPr marL="285750" indent="-285750">
              <a:lnSpc>
                <a:spcPct val="90000"/>
              </a:lnSpc>
              <a:buFont typeface="Arial" panose="020B0604020202020204" pitchFamily="34" charset="0"/>
              <a:buChar char="•"/>
            </a:pPr>
            <a:r>
              <a:rPr lang="en-GB" dirty="0" smtClean="0"/>
              <a:t>Contract Term - 12 </a:t>
            </a:r>
            <a:r>
              <a:rPr lang="en-GB" dirty="0"/>
              <a:t>months with an option to extend for a further 12 </a:t>
            </a:r>
            <a:r>
              <a:rPr lang="en-GB" dirty="0" smtClean="0"/>
              <a:t>months</a:t>
            </a:r>
          </a:p>
          <a:p>
            <a:pPr marL="285750" indent="-285750">
              <a:lnSpc>
                <a:spcPct val="90000"/>
              </a:lnSpc>
              <a:buFont typeface="Arial" panose="020B0604020202020204" pitchFamily="34" charset="0"/>
              <a:buChar char="•"/>
            </a:pPr>
            <a:endParaRPr lang="en-GB" dirty="0"/>
          </a:p>
          <a:p>
            <a:pPr marL="285750" indent="-285750">
              <a:lnSpc>
                <a:spcPct val="90000"/>
              </a:lnSpc>
              <a:buFont typeface="Arial" panose="020B0604020202020204" pitchFamily="34" charset="0"/>
              <a:buChar char="•"/>
            </a:pPr>
            <a:r>
              <a:rPr lang="en-GB" dirty="0" smtClean="0"/>
              <a:t>Contract Activity - UHB will triage and refer 50 new patients per month to the Sub-Contractor.</a:t>
            </a:r>
          </a:p>
          <a:p>
            <a:pPr lvl="1">
              <a:lnSpc>
                <a:spcPct val="90000"/>
              </a:lnSpc>
            </a:pPr>
            <a:r>
              <a:rPr lang="en-GB" dirty="0" smtClean="0"/>
              <a:t>Sub Contractor will treat all new referrals and subsequent follow ups in accordance with agreed National Guidance and Service Specification and Contract </a:t>
            </a:r>
          </a:p>
          <a:p>
            <a:pPr lvl="1">
              <a:lnSpc>
                <a:spcPct val="90000"/>
              </a:lnSpc>
            </a:pPr>
            <a:endParaRPr lang="en-GB" dirty="0"/>
          </a:p>
          <a:p>
            <a:pPr marL="285750" indent="-285750">
              <a:lnSpc>
                <a:spcPct val="90000"/>
              </a:lnSpc>
              <a:buFont typeface="Arial" panose="020B0604020202020204" pitchFamily="34" charset="0"/>
              <a:buChar char="•"/>
            </a:pPr>
            <a:r>
              <a:rPr lang="en-GB" dirty="0" smtClean="0"/>
              <a:t>Contract Finance – UHB paid as per National Guidance</a:t>
            </a:r>
          </a:p>
          <a:p>
            <a:pPr lvl="1">
              <a:lnSpc>
                <a:spcPct val="90000"/>
              </a:lnSpc>
            </a:pPr>
            <a:r>
              <a:rPr lang="en-GB" dirty="0" smtClean="0"/>
              <a:t>Sub-Contractor must send the data to UHB to enable submission of data and payment. </a:t>
            </a:r>
          </a:p>
          <a:p>
            <a:pPr lvl="1">
              <a:lnSpc>
                <a:spcPct val="90000"/>
              </a:lnSpc>
            </a:pPr>
            <a:r>
              <a:rPr lang="en-GB" dirty="0" smtClean="0"/>
              <a:t>Sub-Contractor will be paid for patient activity.</a:t>
            </a:r>
          </a:p>
          <a:p>
            <a:pPr>
              <a:lnSpc>
                <a:spcPct val="90000"/>
              </a:lnSpc>
            </a:pPr>
            <a:endParaRPr lang="en-GB" dirty="0"/>
          </a:p>
        </p:txBody>
      </p:sp>
    </p:spTree>
    <p:extLst>
      <p:ext uri="{BB962C8B-B14F-4D97-AF65-F5344CB8AC3E}">
        <p14:creationId xmlns:p14="http://schemas.microsoft.com/office/powerpoint/2010/main" val="230397210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
        <p:nvSpPr>
          <p:cNvPr id="11" name="Title 1"/>
          <p:cNvSpPr txBox="1">
            <a:spLocks/>
          </p:cNvSpPr>
          <p:nvPr/>
        </p:nvSpPr>
        <p:spPr>
          <a:xfrm>
            <a:off x="539552" y="548680"/>
            <a:ext cx="8208912" cy="93610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200" dirty="0" smtClean="0"/>
              <a:t>Contract Management</a:t>
            </a:r>
          </a:p>
          <a:p>
            <a:pPr marL="0" lvl="1">
              <a:spcBef>
                <a:spcPct val="0"/>
              </a:spcBef>
            </a:pPr>
            <a:endParaRPr lang="en-GB" sz="2600" b="1" dirty="0">
              <a:latin typeface="+mj-lt"/>
              <a:ea typeface="+mj-ea"/>
              <a:cs typeface="+mj-cs"/>
            </a:endParaRPr>
          </a:p>
        </p:txBody>
      </p:sp>
      <p:sp>
        <p:nvSpPr>
          <p:cNvPr id="2" name="TextBox 1"/>
          <p:cNvSpPr txBox="1"/>
          <p:nvPr/>
        </p:nvSpPr>
        <p:spPr>
          <a:xfrm>
            <a:off x="251520" y="1268760"/>
            <a:ext cx="7776864" cy="2834622"/>
          </a:xfrm>
          <a:prstGeom prst="rect">
            <a:avLst/>
          </a:prstGeom>
          <a:noFill/>
        </p:spPr>
        <p:txBody>
          <a:bodyPr wrap="square" rtlCol="0">
            <a:spAutoFit/>
          </a:bodyPr>
          <a:lstStyle/>
          <a:p>
            <a:pPr marL="285750" indent="-285750">
              <a:lnSpc>
                <a:spcPct val="90000"/>
              </a:lnSpc>
              <a:buFont typeface="Arial" panose="020B0604020202020204" pitchFamily="34" charset="0"/>
              <a:buChar char="•"/>
            </a:pPr>
            <a:r>
              <a:rPr lang="en-GB" dirty="0" smtClean="0"/>
              <a:t>Contract Standards – Sub-Contractor deliver care as per guidance, specification and KPIs</a:t>
            </a:r>
          </a:p>
          <a:p>
            <a:pPr lvl="1">
              <a:lnSpc>
                <a:spcPct val="90000"/>
              </a:lnSpc>
            </a:pPr>
            <a:r>
              <a:rPr lang="en-GB" dirty="0" smtClean="0"/>
              <a:t>E.g. Below </a:t>
            </a:r>
            <a:r>
              <a:rPr lang="en-GB" dirty="0"/>
              <a:t>the national </a:t>
            </a:r>
            <a:r>
              <a:rPr lang="en-GB" dirty="0" smtClean="0"/>
              <a:t>new </a:t>
            </a:r>
            <a:r>
              <a:rPr lang="en-GB" dirty="0"/>
              <a:t>to follow up </a:t>
            </a:r>
            <a:r>
              <a:rPr lang="en-GB" dirty="0" smtClean="0"/>
              <a:t>ratio</a:t>
            </a:r>
            <a:endParaRPr lang="en-GB" dirty="0"/>
          </a:p>
          <a:p>
            <a:pPr marL="285750" indent="-285750">
              <a:lnSpc>
                <a:spcPct val="90000"/>
              </a:lnSpc>
              <a:buFont typeface="Arial" panose="020B0604020202020204" pitchFamily="34" charset="0"/>
              <a:buChar char="•"/>
            </a:pPr>
            <a:endParaRPr lang="en-GB" dirty="0" smtClean="0"/>
          </a:p>
          <a:p>
            <a:pPr marL="285750" indent="-285750">
              <a:lnSpc>
                <a:spcPct val="90000"/>
              </a:lnSpc>
              <a:buFont typeface="Arial" panose="020B0604020202020204" pitchFamily="34" charset="0"/>
              <a:buChar char="•"/>
            </a:pPr>
            <a:r>
              <a:rPr lang="en-GB" dirty="0" smtClean="0"/>
              <a:t>Contract Monitoring - Regular </a:t>
            </a:r>
            <a:r>
              <a:rPr lang="en-GB" dirty="0"/>
              <a:t>Contract Review </a:t>
            </a:r>
            <a:r>
              <a:rPr lang="en-GB" dirty="0" smtClean="0"/>
              <a:t>Meetings </a:t>
            </a:r>
            <a:r>
              <a:rPr lang="en-GB" dirty="0"/>
              <a:t>to </a:t>
            </a:r>
            <a:r>
              <a:rPr lang="en-GB" dirty="0" smtClean="0"/>
              <a:t>review</a:t>
            </a:r>
          </a:p>
          <a:p>
            <a:pPr lvl="1">
              <a:lnSpc>
                <a:spcPct val="90000"/>
              </a:lnSpc>
            </a:pPr>
            <a:r>
              <a:rPr lang="en-GB" dirty="0" smtClean="0"/>
              <a:t>Activity &amp; Finance</a:t>
            </a:r>
          </a:p>
          <a:p>
            <a:pPr lvl="1">
              <a:lnSpc>
                <a:spcPct val="90000"/>
              </a:lnSpc>
            </a:pPr>
            <a:r>
              <a:rPr lang="en-GB" dirty="0" smtClean="0"/>
              <a:t>Performance Indicators</a:t>
            </a:r>
          </a:p>
          <a:p>
            <a:pPr lvl="1">
              <a:lnSpc>
                <a:spcPct val="90000"/>
              </a:lnSpc>
            </a:pPr>
            <a:r>
              <a:rPr lang="en-GB" dirty="0" smtClean="0"/>
              <a:t>Clinical Issues</a:t>
            </a:r>
          </a:p>
          <a:p>
            <a:pPr lvl="1">
              <a:lnSpc>
                <a:spcPct val="90000"/>
              </a:lnSpc>
            </a:pPr>
            <a:r>
              <a:rPr lang="en-GB" dirty="0" smtClean="0"/>
              <a:t>Patient Feedback</a:t>
            </a:r>
          </a:p>
          <a:p>
            <a:pPr marL="285750" indent="-285750">
              <a:lnSpc>
                <a:spcPct val="90000"/>
              </a:lnSpc>
              <a:buFont typeface="Arial" panose="020B0604020202020204" pitchFamily="34" charset="0"/>
              <a:buChar char="•"/>
            </a:pPr>
            <a:endParaRPr lang="en-GB" dirty="0"/>
          </a:p>
          <a:p>
            <a:pPr marL="285750" indent="-285750">
              <a:lnSpc>
                <a:spcPct val="90000"/>
              </a:lnSpc>
              <a:buFont typeface="Arial" panose="020B0604020202020204" pitchFamily="34" charset="0"/>
              <a:buChar char="•"/>
            </a:pPr>
            <a:endParaRPr lang="en-GB" dirty="0"/>
          </a:p>
        </p:txBody>
      </p:sp>
    </p:spTree>
    <p:extLst>
      <p:ext uri="{BB962C8B-B14F-4D97-AF65-F5344CB8AC3E}">
        <p14:creationId xmlns:p14="http://schemas.microsoft.com/office/powerpoint/2010/main" val="319432918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
        <p:nvSpPr>
          <p:cNvPr id="2" name="TextBox 1"/>
          <p:cNvSpPr txBox="1"/>
          <p:nvPr/>
        </p:nvSpPr>
        <p:spPr>
          <a:xfrm>
            <a:off x="467544" y="2708920"/>
            <a:ext cx="7776864" cy="1200329"/>
          </a:xfrm>
          <a:prstGeom prst="rect">
            <a:avLst/>
          </a:prstGeom>
          <a:noFill/>
        </p:spPr>
        <p:txBody>
          <a:bodyPr wrap="square" rtlCol="0">
            <a:spAutoFit/>
          </a:bodyPr>
          <a:lstStyle/>
          <a:p>
            <a:pPr algn="ctr"/>
            <a:r>
              <a:rPr lang="en-GB" sz="7200" dirty="0" smtClean="0"/>
              <a:t>Q&amp;A</a:t>
            </a:r>
          </a:p>
        </p:txBody>
      </p:sp>
    </p:spTree>
    <p:extLst>
      <p:ext uri="{BB962C8B-B14F-4D97-AF65-F5344CB8AC3E}">
        <p14:creationId xmlns:p14="http://schemas.microsoft.com/office/powerpoint/2010/main" val="24053086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graphicFrame>
        <p:nvGraphicFramePr>
          <p:cNvPr id="7" name="Table 6"/>
          <p:cNvGraphicFramePr>
            <a:graphicFrameLocks noGrp="1"/>
          </p:cNvGraphicFramePr>
          <p:nvPr>
            <p:extLst>
              <p:ext uri="{D42A27DB-BD31-4B8C-83A1-F6EECF244321}">
                <p14:modId xmlns:p14="http://schemas.microsoft.com/office/powerpoint/2010/main" val="915003109"/>
              </p:ext>
            </p:extLst>
          </p:nvPr>
        </p:nvGraphicFramePr>
        <p:xfrm>
          <a:off x="899592" y="1916832"/>
          <a:ext cx="7416824" cy="4208113"/>
        </p:xfrm>
        <a:graphic>
          <a:graphicData uri="http://schemas.openxmlformats.org/drawingml/2006/table">
            <a:tbl>
              <a:tblPr firstRow="1" bandRow="1">
                <a:tableStyleId>{5C22544A-7EE6-4342-B048-85BDC9FD1C3A}</a:tableStyleId>
              </a:tblPr>
              <a:tblGrid>
                <a:gridCol w="1556963"/>
                <a:gridCol w="3844420"/>
                <a:gridCol w="2015441"/>
              </a:tblGrid>
              <a:tr h="428049">
                <a:tc>
                  <a:txBody>
                    <a:bodyPr/>
                    <a:lstStyle/>
                    <a:p>
                      <a:pPr algn="ctr"/>
                      <a:r>
                        <a:rPr lang="en-GB" dirty="0" smtClean="0"/>
                        <a:t>Time</a:t>
                      </a:r>
                      <a:endParaRPr lang="en-GB" dirty="0"/>
                    </a:p>
                  </a:txBody>
                  <a:tcPr anchor="ctr"/>
                </a:tc>
                <a:tc>
                  <a:txBody>
                    <a:bodyPr/>
                    <a:lstStyle/>
                    <a:p>
                      <a:pPr algn="ctr"/>
                      <a:r>
                        <a:rPr lang="en-GB" dirty="0" smtClean="0"/>
                        <a:t>Agenda</a:t>
                      </a:r>
                      <a:r>
                        <a:rPr lang="en-GB" baseline="0" dirty="0" smtClean="0"/>
                        <a:t> Item</a:t>
                      </a:r>
                      <a:endParaRPr lang="en-GB" dirty="0"/>
                    </a:p>
                  </a:txBody>
                  <a:tcPr anchor="ctr"/>
                </a:tc>
                <a:tc>
                  <a:txBody>
                    <a:bodyPr/>
                    <a:lstStyle/>
                    <a:p>
                      <a:pPr algn="ctr"/>
                      <a:r>
                        <a:rPr lang="en-GB" dirty="0" smtClean="0"/>
                        <a:t>Presenter</a:t>
                      </a:r>
                      <a:endParaRPr lang="en-GB" dirty="0"/>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10:00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Arrival</a:t>
                      </a:r>
                      <a:r>
                        <a:rPr lang="en-GB" sz="1600" dirty="0">
                          <a:effectLst/>
                          <a:latin typeface="+mn-lt"/>
                          <a:ea typeface="Calibri"/>
                          <a:cs typeface="Times New Roman"/>
                        </a:rPr>
                        <a:t>, </a:t>
                      </a:r>
                      <a:r>
                        <a:rPr lang="en-GB" sz="1600" dirty="0" smtClean="0">
                          <a:effectLst/>
                          <a:latin typeface="+mn-lt"/>
                          <a:ea typeface="Calibri"/>
                          <a:cs typeface="Times New Roman"/>
                        </a:rPr>
                        <a:t>coffee </a:t>
                      </a:r>
                      <a:r>
                        <a:rPr lang="en-GB" sz="1600" dirty="0">
                          <a:effectLst/>
                          <a:latin typeface="+mn-lt"/>
                          <a:ea typeface="Calibri"/>
                          <a:cs typeface="Times New Roman"/>
                        </a:rPr>
                        <a:t>and </a:t>
                      </a:r>
                      <a:r>
                        <a:rPr lang="en-GB" sz="1600" dirty="0" smtClean="0">
                          <a:effectLst/>
                          <a:latin typeface="+mn-lt"/>
                          <a:ea typeface="Calibri"/>
                          <a:cs typeface="Times New Roman"/>
                        </a:rPr>
                        <a:t>networking</a:t>
                      </a:r>
                      <a:endParaRPr lang="en-GB" sz="1600" dirty="0">
                        <a:effectLst/>
                        <a:latin typeface="+mn-lt"/>
                        <a:ea typeface="Calibri"/>
                        <a:cs typeface="Times New Roman"/>
                      </a:endParaRPr>
                    </a:p>
                  </a:txBody>
                  <a:tcPr marL="68580" marR="68580" marT="0" marB="0" anchor="ctr"/>
                </a:tc>
                <a:tc>
                  <a:txBody>
                    <a:bodyPr/>
                    <a:lstStyle/>
                    <a:p>
                      <a:pPr algn="ctr"/>
                      <a:endParaRPr lang="en-GB" sz="1600" dirty="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10:30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Welcome </a:t>
                      </a:r>
                      <a:r>
                        <a:rPr lang="en-GB" sz="1600" dirty="0">
                          <a:effectLst/>
                          <a:latin typeface="+mn-lt"/>
                          <a:ea typeface="Calibri"/>
                          <a:cs typeface="Times New Roman"/>
                        </a:rPr>
                        <a:t>and purpose of the </a:t>
                      </a:r>
                      <a:r>
                        <a:rPr lang="en-GB" sz="1600" dirty="0" smtClean="0">
                          <a:effectLst/>
                          <a:latin typeface="+mn-lt"/>
                          <a:ea typeface="Calibri"/>
                          <a:cs typeface="Times New Roman"/>
                        </a:rPr>
                        <a:t>event</a:t>
                      </a:r>
                      <a:endParaRPr lang="en-GB" sz="1600" dirty="0">
                        <a:effectLst/>
                        <a:latin typeface="+mn-lt"/>
                        <a:ea typeface="Calibri"/>
                        <a:cs typeface="Times New Roman"/>
                      </a:endParaRPr>
                    </a:p>
                  </a:txBody>
                  <a:tcPr marL="68580" marR="68580" marT="0" marB="0" anchor="ctr"/>
                </a:tc>
                <a:tc>
                  <a:txBody>
                    <a:bodyPr/>
                    <a:lstStyle/>
                    <a:p>
                      <a:pPr algn="ctr"/>
                      <a:r>
                        <a:rPr lang="en-GB" sz="1600" dirty="0" smtClean="0">
                          <a:latin typeface="+mn-lt"/>
                        </a:rPr>
                        <a:t>Stephen Washbourne</a:t>
                      </a:r>
                      <a:endParaRPr lang="en-GB" sz="1600" dirty="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10:40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solidFill>
                      <a:schemeClr val="accent1">
                        <a:lumMod val="60000"/>
                        <a:lumOff val="40000"/>
                      </a:schemeClr>
                    </a:solidFill>
                  </a:tcPr>
                </a:tc>
                <a:tc>
                  <a:txBody>
                    <a:bodyPr/>
                    <a:lstStyle/>
                    <a:p>
                      <a:pPr algn="l">
                        <a:lnSpc>
                          <a:spcPct val="115000"/>
                        </a:lnSpc>
                        <a:spcAft>
                          <a:spcPts val="0"/>
                        </a:spcAft>
                      </a:pPr>
                      <a:r>
                        <a:rPr lang="en-GB" sz="1600" dirty="0" smtClean="0">
                          <a:effectLst/>
                          <a:latin typeface="+mn-lt"/>
                          <a:ea typeface="Calibri"/>
                          <a:cs typeface="Times New Roman"/>
                        </a:rPr>
                        <a:t>Services </a:t>
                      </a:r>
                      <a:r>
                        <a:rPr lang="en-GB" sz="1600" dirty="0">
                          <a:effectLst/>
                          <a:latin typeface="+mn-lt"/>
                          <a:ea typeface="Calibri"/>
                          <a:cs typeface="Times New Roman"/>
                        </a:rPr>
                        <a:t>to be </a:t>
                      </a:r>
                      <a:r>
                        <a:rPr lang="en-GB" sz="1600" dirty="0" smtClean="0">
                          <a:effectLst/>
                          <a:latin typeface="+mn-lt"/>
                          <a:ea typeface="Calibri"/>
                          <a:cs typeface="Times New Roman"/>
                        </a:rPr>
                        <a:t>provided</a:t>
                      </a:r>
                      <a:endParaRPr lang="en-GB" sz="1600" dirty="0">
                        <a:effectLst/>
                        <a:latin typeface="+mn-lt"/>
                        <a:ea typeface="Calibri"/>
                        <a:cs typeface="Times New Roman"/>
                      </a:endParaRPr>
                    </a:p>
                  </a:txBody>
                  <a:tcPr marL="68580" marR="68580" marT="0" marB="0" anchor="ctr">
                    <a:solidFill>
                      <a:schemeClr val="accent1">
                        <a:lumMod val="60000"/>
                        <a:lumOff val="4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Simon Fertig</a:t>
                      </a:r>
                    </a:p>
                  </a:txBody>
                  <a:tcPr anchor="ctr">
                    <a:solidFill>
                      <a:schemeClr val="accent1">
                        <a:lumMod val="60000"/>
                        <a:lumOff val="40000"/>
                      </a:schemeClr>
                    </a:solidFill>
                  </a:tcPr>
                </a:tc>
              </a:tr>
              <a:tr h="472508">
                <a:tc>
                  <a:txBody>
                    <a:bodyPr/>
                    <a:lstStyle/>
                    <a:p>
                      <a:pPr algn="ctr">
                        <a:lnSpc>
                          <a:spcPct val="115000"/>
                        </a:lnSpc>
                        <a:spcAft>
                          <a:spcPts val="0"/>
                        </a:spcAft>
                      </a:pPr>
                      <a:r>
                        <a:rPr lang="en-GB" sz="1600" dirty="0" smtClean="0">
                          <a:effectLst/>
                          <a:latin typeface="+mn-lt"/>
                          <a:ea typeface="Calibri"/>
                          <a:cs typeface="Times New Roman"/>
                        </a:rPr>
                        <a:t>11:00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Quality and Governance</a:t>
                      </a:r>
                      <a:endParaRPr lang="en-GB" sz="1600" dirty="0">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aseline="0" dirty="0" smtClean="0">
                          <a:latin typeface="+mn-lt"/>
                        </a:rPr>
                        <a:t>Andrew Jacks</a:t>
                      </a:r>
                      <a:endParaRPr lang="en-GB" sz="1600" dirty="0" smtClean="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11:20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The </a:t>
                      </a:r>
                      <a:r>
                        <a:rPr lang="en-GB" sz="1600" dirty="0">
                          <a:effectLst/>
                          <a:latin typeface="+mn-lt"/>
                          <a:ea typeface="Calibri"/>
                          <a:cs typeface="Times New Roman"/>
                        </a:rPr>
                        <a:t>tendering </a:t>
                      </a:r>
                      <a:r>
                        <a:rPr lang="en-GB" sz="1600" dirty="0" smtClean="0">
                          <a:effectLst/>
                          <a:latin typeface="+mn-lt"/>
                          <a:ea typeface="Calibri"/>
                          <a:cs typeface="Times New Roman"/>
                        </a:rPr>
                        <a:t>process</a:t>
                      </a:r>
                      <a:endParaRPr lang="en-GB" sz="1600" dirty="0">
                        <a:effectLst/>
                        <a:latin typeface="+mn-lt"/>
                        <a:ea typeface="Calibri"/>
                        <a:cs typeface="Times New Roman"/>
                      </a:endParaRPr>
                    </a:p>
                  </a:txBody>
                  <a:tcPr marL="68580" marR="68580" marT="0" marB="0" anchor="ctr"/>
                </a:tc>
                <a:tc>
                  <a:txBody>
                    <a:bodyPr/>
                    <a:lstStyle/>
                    <a:p>
                      <a:pPr algn="ctr"/>
                      <a:r>
                        <a:rPr lang="en-GB" sz="1600" kern="1200" dirty="0" smtClean="0">
                          <a:solidFill>
                            <a:schemeClr val="dk1"/>
                          </a:solidFill>
                          <a:effectLst/>
                          <a:latin typeface="+mn-lt"/>
                          <a:ea typeface="+mn-ea"/>
                          <a:cs typeface="+mn-cs"/>
                        </a:rPr>
                        <a:t>Pam Kelsall</a:t>
                      </a:r>
                      <a:endParaRPr lang="en-GB" sz="1600" dirty="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11:30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Contract</a:t>
                      </a:r>
                      <a:endParaRPr lang="en-GB" sz="1600" dirty="0">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Nigel Featherstone</a:t>
                      </a: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11:40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Questions</a:t>
                      </a:r>
                      <a:endParaRPr lang="en-GB" sz="1600" dirty="0">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Stephen Washbourne</a:t>
                      </a:r>
                      <a:endParaRPr lang="en-GB" sz="1600" dirty="0">
                        <a:latin typeface="+mn-lt"/>
                      </a:endParaRPr>
                    </a:p>
                  </a:txBody>
                  <a:tcPr anchor="ctr"/>
                </a:tc>
              </a:tr>
              <a:tr h="472508">
                <a:tc>
                  <a:txBody>
                    <a:bodyPr/>
                    <a:lstStyle/>
                    <a:p>
                      <a:pPr algn="ctr">
                        <a:lnSpc>
                          <a:spcPct val="115000"/>
                        </a:lnSpc>
                        <a:spcAft>
                          <a:spcPts val="0"/>
                        </a:spcAft>
                      </a:pPr>
                      <a:r>
                        <a:rPr lang="en-GB" sz="1600" dirty="0" smtClean="0">
                          <a:effectLst/>
                          <a:latin typeface="+mn-lt"/>
                          <a:ea typeface="Calibri"/>
                          <a:cs typeface="Times New Roman"/>
                        </a:rPr>
                        <a:t>12:00</a:t>
                      </a:r>
                      <a:r>
                        <a:rPr lang="en-GB" sz="1600" baseline="0" dirty="0" smtClean="0">
                          <a:effectLst/>
                          <a:latin typeface="+mn-lt"/>
                          <a:ea typeface="Calibri"/>
                          <a:cs typeface="Times New Roman"/>
                        </a:rPr>
                        <a:t> AM</a:t>
                      </a:r>
                      <a:endParaRPr lang="en-GB" sz="1600" dirty="0">
                        <a:effectLst/>
                        <a:latin typeface="+mn-lt"/>
                        <a:ea typeface="Calibri"/>
                        <a:cs typeface="Times New Roman"/>
                      </a:endParaRPr>
                    </a:p>
                  </a:txBody>
                  <a:tcPr marL="68580" marR="68580" marT="0" marB="0" anchor="ctr"/>
                </a:tc>
                <a:tc>
                  <a:txBody>
                    <a:bodyPr/>
                    <a:lstStyle/>
                    <a:p>
                      <a:pPr algn="l">
                        <a:lnSpc>
                          <a:spcPct val="115000"/>
                        </a:lnSpc>
                        <a:spcAft>
                          <a:spcPts val="0"/>
                        </a:spcAft>
                      </a:pPr>
                      <a:r>
                        <a:rPr lang="en-GB" sz="1600" dirty="0" smtClean="0">
                          <a:effectLst/>
                          <a:latin typeface="+mn-lt"/>
                          <a:ea typeface="Calibri"/>
                          <a:cs typeface="Times New Roman"/>
                        </a:rPr>
                        <a:t>Close</a:t>
                      </a:r>
                      <a:endParaRPr lang="en-GB" sz="1600" dirty="0">
                        <a:effectLst/>
                        <a:latin typeface="+mn-lt"/>
                        <a:ea typeface="Calibri"/>
                        <a:cs typeface="Times New Roman"/>
                      </a:endParaRPr>
                    </a:p>
                  </a:txBody>
                  <a:tcPr marL="68580" marR="68580" marT="0" marB="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dirty="0" smtClean="0">
                          <a:latin typeface="+mn-lt"/>
                        </a:rPr>
                        <a:t>Stephen Washbourne</a:t>
                      </a:r>
                      <a:endParaRPr lang="en-GB" sz="1600" dirty="0">
                        <a:latin typeface="+mn-lt"/>
                      </a:endParaRPr>
                    </a:p>
                  </a:txBody>
                  <a:tcPr anchor="ctr"/>
                </a:tc>
              </a:tr>
            </a:tbl>
          </a:graphicData>
        </a:graphic>
      </p:graphicFrame>
      <p:sp>
        <p:nvSpPr>
          <p:cNvPr id="11" name="Title 1"/>
          <p:cNvSpPr txBox="1">
            <a:spLocks/>
          </p:cNvSpPr>
          <p:nvPr/>
        </p:nvSpPr>
        <p:spPr>
          <a:xfrm>
            <a:off x="661718" y="620688"/>
            <a:ext cx="7772400" cy="1037977"/>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3200" dirty="0" smtClean="0"/>
              <a:t>Ophthalmology</a:t>
            </a:r>
            <a:br>
              <a:rPr lang="en-GB" sz="3200" dirty="0" smtClean="0"/>
            </a:br>
            <a:r>
              <a:rPr lang="en-GB" sz="3200" dirty="0" smtClean="0"/>
              <a:t>Market Engagement Event</a:t>
            </a:r>
            <a:endParaRPr lang="en-GB" sz="3200" dirty="0"/>
          </a:p>
        </p:txBody>
      </p:sp>
    </p:spTree>
    <p:extLst>
      <p:ext uri="{BB962C8B-B14F-4D97-AF65-F5344CB8AC3E}">
        <p14:creationId xmlns:p14="http://schemas.microsoft.com/office/powerpoint/2010/main" val="34038836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3">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
        <p:nvSpPr>
          <p:cNvPr id="11" name="Title 1"/>
          <p:cNvSpPr txBox="1">
            <a:spLocks/>
          </p:cNvSpPr>
          <p:nvPr/>
        </p:nvSpPr>
        <p:spPr>
          <a:xfrm>
            <a:off x="539552" y="548680"/>
            <a:ext cx="8208912" cy="93610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200" dirty="0" smtClean="0"/>
              <a:t>Services to be provided</a:t>
            </a:r>
          </a:p>
          <a:p>
            <a:pPr algn="l"/>
            <a:r>
              <a:rPr lang="en-GB" sz="2400" b="1" dirty="0" smtClean="0"/>
              <a:t>Background</a:t>
            </a:r>
            <a:endParaRPr lang="en-GB" sz="2400" b="1" dirty="0"/>
          </a:p>
        </p:txBody>
      </p:sp>
      <p:sp>
        <p:nvSpPr>
          <p:cNvPr id="12" name="Title 1"/>
          <p:cNvSpPr txBox="1">
            <a:spLocks/>
          </p:cNvSpPr>
          <p:nvPr/>
        </p:nvSpPr>
        <p:spPr>
          <a:xfrm>
            <a:off x="661702" y="1700808"/>
            <a:ext cx="7366682" cy="2952328"/>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457200" indent="-457200" algn="l">
              <a:buFont typeface="Arial" panose="020B0604020202020204" pitchFamily="34" charset="0"/>
              <a:buChar char="•"/>
            </a:pPr>
            <a:endParaRPr lang="en-GB" sz="2000" dirty="0" smtClean="0"/>
          </a:p>
          <a:p>
            <a:pPr marL="457200" indent="-457200" algn="l">
              <a:buFont typeface="Arial" panose="020B0604020202020204" pitchFamily="34" charset="0"/>
              <a:buChar char="•"/>
            </a:pPr>
            <a:endParaRPr lang="en-GB" sz="2000" dirty="0" smtClean="0"/>
          </a:p>
          <a:p>
            <a:pPr marL="457200" indent="-457200" algn="l">
              <a:buFont typeface="Arial" panose="020B0604020202020204" pitchFamily="34" charset="0"/>
              <a:buChar char="•"/>
            </a:pPr>
            <a:endParaRPr lang="en-GB" sz="2000" dirty="0"/>
          </a:p>
        </p:txBody>
      </p:sp>
      <p:sp>
        <p:nvSpPr>
          <p:cNvPr id="2" name="TextBox 1"/>
          <p:cNvSpPr txBox="1"/>
          <p:nvPr/>
        </p:nvSpPr>
        <p:spPr>
          <a:xfrm>
            <a:off x="395536" y="1735648"/>
            <a:ext cx="8424936" cy="4708981"/>
          </a:xfrm>
          <a:prstGeom prst="rect">
            <a:avLst/>
          </a:prstGeom>
          <a:noFill/>
        </p:spPr>
        <p:txBody>
          <a:bodyPr wrap="square" rtlCol="0">
            <a:spAutoFit/>
          </a:bodyPr>
          <a:lstStyle/>
          <a:p>
            <a:pPr marL="285750" indent="-285750">
              <a:buFont typeface="Arial" panose="020B0604020202020204" pitchFamily="34" charset="0"/>
              <a:buChar char="•"/>
            </a:pPr>
            <a:r>
              <a:rPr lang="en-US" sz="2000" dirty="0"/>
              <a:t>Visual impairment and blindness is a significant national and global issue and its prevalence is projected to </a:t>
            </a:r>
            <a:r>
              <a:rPr lang="en-US" sz="2000" dirty="0" smtClean="0"/>
              <a:t>rise</a:t>
            </a:r>
            <a:endParaRPr lang="en-US" sz="2000" dirty="0"/>
          </a:p>
          <a:p>
            <a:pPr marL="285750" indent="-285750">
              <a:buFont typeface="Arial" panose="020B0604020202020204" pitchFamily="34" charset="0"/>
              <a:buChar char="•"/>
            </a:pPr>
            <a:endParaRPr lang="en-US" sz="2000" dirty="0" smtClean="0"/>
          </a:p>
          <a:p>
            <a:pPr marL="285750" indent="-285750">
              <a:buFont typeface="Arial" panose="020B0604020202020204" pitchFamily="34" charset="0"/>
              <a:buChar char="•"/>
            </a:pPr>
            <a:r>
              <a:rPr lang="en-US" sz="2000" dirty="0" smtClean="0"/>
              <a:t>Demand for eye health care services are increasing due to:</a:t>
            </a:r>
          </a:p>
          <a:p>
            <a:pPr marL="742950" lvl="1" indent="-285750">
              <a:buFont typeface="Arial" panose="020B0604020202020204" pitchFamily="34" charset="0"/>
              <a:buChar char="•"/>
            </a:pPr>
            <a:r>
              <a:rPr lang="en-US" sz="2000" dirty="0" smtClean="0"/>
              <a:t>Population growth (65m to 67m by 2020: ONS)</a:t>
            </a:r>
          </a:p>
          <a:p>
            <a:pPr marL="742950" lvl="1" indent="-285750">
              <a:buFont typeface="Arial" panose="020B0604020202020204" pitchFamily="34" charset="0"/>
              <a:buChar char="•"/>
            </a:pPr>
            <a:r>
              <a:rPr lang="en-US" sz="2000" dirty="0" smtClean="0"/>
              <a:t>An </a:t>
            </a:r>
            <a:r>
              <a:rPr lang="en-US" sz="2000" dirty="0"/>
              <a:t>ageing </a:t>
            </a:r>
            <a:r>
              <a:rPr lang="en-US" sz="2000" dirty="0" smtClean="0"/>
              <a:t>population (average age from 39.7 to 40.6 years by 2022)</a:t>
            </a:r>
          </a:p>
          <a:p>
            <a:pPr marL="742950" lvl="1" indent="-285750">
              <a:buFont typeface="Arial" panose="020B0604020202020204" pitchFamily="34" charset="0"/>
              <a:buChar char="•"/>
            </a:pPr>
            <a:r>
              <a:rPr lang="en-US" sz="2000" dirty="0" smtClean="0"/>
              <a:t>New research &amp; technologies (e.g. treatment for AMD</a:t>
            </a:r>
            <a:r>
              <a:rPr lang="en-US" sz="2000" dirty="0"/>
              <a:t>) </a:t>
            </a:r>
            <a:endParaRPr lang="en-US" sz="2000" dirty="0" smtClean="0"/>
          </a:p>
          <a:p>
            <a:pPr marL="742950" lvl="1" indent="-285750">
              <a:buFont typeface="Arial" panose="020B0604020202020204" pitchFamily="34" charset="0"/>
              <a:buChar char="•"/>
            </a:pPr>
            <a:r>
              <a:rPr lang="en-US" sz="2000" dirty="0" smtClean="0"/>
              <a:t>Changes in clinical standards (e.g. NICE guidance, 2009 )</a:t>
            </a:r>
          </a:p>
          <a:p>
            <a:pPr marL="742950" lvl="1" indent="-285750">
              <a:buFont typeface="Arial" panose="020B0604020202020204" pitchFamily="34" charset="0"/>
              <a:buChar char="•"/>
            </a:pPr>
            <a:r>
              <a:rPr lang="en-US" sz="2000" dirty="0" smtClean="0"/>
              <a:t>Nationally, 10% of all hospitals attendances are for eye care, growing 30% alone in the </a:t>
            </a:r>
            <a:r>
              <a:rPr lang="en-US" sz="2000" dirty="0"/>
              <a:t>past five years </a:t>
            </a:r>
            <a:r>
              <a:rPr lang="en-US" sz="2000" dirty="0" smtClean="0"/>
              <a:t>(</a:t>
            </a:r>
            <a:r>
              <a:rPr lang="en-US" sz="2000" dirty="0" err="1" smtClean="0"/>
              <a:t>rcophth</a:t>
            </a:r>
            <a:r>
              <a:rPr lang="en-US" sz="2000" dirty="0" smtClean="0"/>
              <a:t>, 2016)</a:t>
            </a:r>
            <a:endParaRPr lang="en-US" sz="2000" dirty="0"/>
          </a:p>
          <a:p>
            <a:endParaRPr lang="en-GB" sz="2000" dirty="0" smtClean="0">
              <a:latin typeface="+mj-lt"/>
            </a:endParaRPr>
          </a:p>
          <a:p>
            <a:pPr marL="285750" indent="-285750">
              <a:buFont typeface="Arial" panose="020B0604020202020204" pitchFamily="34" charset="0"/>
              <a:buChar char="•"/>
            </a:pPr>
            <a:r>
              <a:rPr lang="en-GB" sz="2000" dirty="0" smtClean="0">
                <a:latin typeface="+mj-lt"/>
              </a:rPr>
              <a:t>Locally, year on year growth in glaucoma referrals has led to a mismatch between demand &amp; capacity</a:t>
            </a:r>
          </a:p>
          <a:p>
            <a:endParaRPr lang="en-GB" sz="2000" dirty="0">
              <a:latin typeface="+mj-lt"/>
            </a:endParaRPr>
          </a:p>
          <a:p>
            <a:pPr marL="285750" indent="-285750">
              <a:buFont typeface="Arial" panose="020B0604020202020204" pitchFamily="34" charset="0"/>
              <a:buChar char="•"/>
            </a:pPr>
            <a:r>
              <a:rPr lang="en-GB" sz="2000" dirty="0" smtClean="0">
                <a:latin typeface="+mj-lt"/>
              </a:rPr>
              <a:t>Solution required to bridge capacity shortfall</a:t>
            </a:r>
            <a:endParaRPr lang="en-GB" sz="2000" dirty="0">
              <a:latin typeface="+mj-lt"/>
            </a:endParaRPr>
          </a:p>
        </p:txBody>
      </p:sp>
    </p:spTree>
    <p:extLst>
      <p:ext uri="{BB962C8B-B14F-4D97-AF65-F5344CB8AC3E}">
        <p14:creationId xmlns:p14="http://schemas.microsoft.com/office/powerpoint/2010/main" val="35136804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
        <p:nvSpPr>
          <p:cNvPr id="11" name="Title 1"/>
          <p:cNvSpPr txBox="1">
            <a:spLocks/>
          </p:cNvSpPr>
          <p:nvPr/>
        </p:nvSpPr>
        <p:spPr>
          <a:xfrm>
            <a:off x="539552" y="548680"/>
            <a:ext cx="8208912" cy="93610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200" dirty="0" smtClean="0"/>
              <a:t>Services to be provided</a:t>
            </a:r>
          </a:p>
          <a:p>
            <a:pPr marL="0" lvl="1">
              <a:spcBef>
                <a:spcPct val="0"/>
              </a:spcBef>
            </a:pPr>
            <a:r>
              <a:rPr lang="en-GB" sz="2600" b="1" dirty="0">
                <a:latin typeface="+mj-lt"/>
                <a:ea typeface="+mj-ea"/>
                <a:cs typeface="+mj-cs"/>
              </a:rPr>
              <a:t>Aims and Objectives of the Service</a:t>
            </a:r>
          </a:p>
        </p:txBody>
      </p:sp>
      <p:sp>
        <p:nvSpPr>
          <p:cNvPr id="2" name="TextBox 1"/>
          <p:cNvSpPr txBox="1"/>
          <p:nvPr/>
        </p:nvSpPr>
        <p:spPr>
          <a:xfrm>
            <a:off x="251520" y="1701963"/>
            <a:ext cx="8748464" cy="5576911"/>
          </a:xfrm>
          <a:prstGeom prst="rect">
            <a:avLst/>
          </a:prstGeom>
          <a:noFill/>
        </p:spPr>
        <p:txBody>
          <a:bodyPr wrap="square" rtlCol="0">
            <a:spAutoFit/>
          </a:bodyPr>
          <a:lstStyle/>
          <a:p>
            <a:pPr lvl="0">
              <a:lnSpc>
                <a:spcPct val="90000"/>
              </a:lnSpc>
            </a:pPr>
            <a:r>
              <a:rPr lang="en-GB" b="1" dirty="0" smtClean="0"/>
              <a:t>University Hospitals Birmingham NHS Foundation Trust (UHBFT) is seeking commission a high quality and patient centred glaucoma service </a:t>
            </a:r>
            <a:r>
              <a:rPr lang="en-GB" b="1" dirty="0"/>
              <a:t>according to local and national </a:t>
            </a:r>
            <a:r>
              <a:rPr lang="en-GB" b="1" dirty="0" smtClean="0"/>
              <a:t>standards.</a:t>
            </a:r>
            <a:endParaRPr lang="en-GB" b="1" dirty="0"/>
          </a:p>
          <a:p>
            <a:pPr>
              <a:lnSpc>
                <a:spcPct val="90000"/>
              </a:lnSpc>
            </a:pPr>
            <a:endParaRPr lang="en-GB" dirty="0"/>
          </a:p>
          <a:p>
            <a:pPr>
              <a:lnSpc>
                <a:spcPct val="90000"/>
              </a:lnSpc>
            </a:pPr>
            <a:r>
              <a:rPr lang="en-GB" dirty="0" smtClean="0"/>
              <a:t>The </a:t>
            </a:r>
            <a:r>
              <a:rPr lang="en-GB" dirty="0"/>
              <a:t>service </a:t>
            </a:r>
            <a:r>
              <a:rPr lang="en-GB" dirty="0" smtClean="0"/>
              <a:t>should aim </a:t>
            </a:r>
            <a:r>
              <a:rPr lang="en-GB" dirty="0"/>
              <a:t>to</a:t>
            </a:r>
            <a:r>
              <a:rPr lang="en-GB" dirty="0" smtClean="0"/>
              <a:t>:</a:t>
            </a:r>
          </a:p>
          <a:p>
            <a:pPr>
              <a:lnSpc>
                <a:spcPct val="90000"/>
              </a:lnSpc>
            </a:pPr>
            <a:r>
              <a:rPr lang="en-GB" dirty="0" smtClean="0"/>
              <a:t> </a:t>
            </a:r>
            <a:endParaRPr lang="en-GB" dirty="0"/>
          </a:p>
          <a:p>
            <a:pPr marL="342900" lvl="0" indent="-342900">
              <a:lnSpc>
                <a:spcPct val="90000"/>
              </a:lnSpc>
              <a:buFont typeface="+mj-lt"/>
              <a:buAutoNum type="arabicPeriod"/>
            </a:pPr>
            <a:r>
              <a:rPr lang="en-GB" dirty="0" smtClean="0"/>
              <a:t>Deliver a high quality and patient centred glaucoma outpatient based service according to local and national standards</a:t>
            </a:r>
          </a:p>
          <a:p>
            <a:pPr marL="342900" lvl="0" indent="-342900">
              <a:lnSpc>
                <a:spcPct val="90000"/>
              </a:lnSpc>
              <a:buFont typeface="+mj-lt"/>
              <a:buAutoNum type="arabicPeriod"/>
            </a:pPr>
            <a:endParaRPr lang="en-GB" dirty="0" smtClean="0"/>
          </a:p>
          <a:p>
            <a:pPr marL="342900" indent="-342900">
              <a:lnSpc>
                <a:spcPct val="90000"/>
              </a:lnSpc>
              <a:buFont typeface="+mj-lt"/>
              <a:buAutoNum type="arabicPeriod"/>
            </a:pPr>
            <a:r>
              <a:rPr lang="en-GB" dirty="0" smtClean="0"/>
              <a:t>Ensure early assessment, diagnosis and initiation of appropriate treatment </a:t>
            </a:r>
          </a:p>
          <a:p>
            <a:pPr marL="342900" lvl="0" indent="-342900">
              <a:lnSpc>
                <a:spcPct val="90000"/>
              </a:lnSpc>
              <a:buFont typeface="+mj-lt"/>
              <a:buAutoNum type="arabicPeriod"/>
            </a:pPr>
            <a:endParaRPr lang="en-GB" dirty="0" smtClean="0"/>
          </a:p>
          <a:p>
            <a:pPr marL="342900" lvl="0" indent="-342900">
              <a:lnSpc>
                <a:spcPct val="90000"/>
              </a:lnSpc>
              <a:buFont typeface="+mj-lt"/>
              <a:buAutoNum type="arabicPeriod"/>
            </a:pPr>
            <a:r>
              <a:rPr lang="en-GB" dirty="0" smtClean="0"/>
              <a:t>Consider using innovative service delivery methods to help release </a:t>
            </a:r>
            <a:r>
              <a:rPr lang="en-GB" dirty="0"/>
              <a:t>limited secondary care </a:t>
            </a:r>
            <a:r>
              <a:rPr lang="en-GB" dirty="0" smtClean="0"/>
              <a:t>resources</a:t>
            </a:r>
          </a:p>
          <a:p>
            <a:pPr marL="342900" lvl="0" indent="-342900">
              <a:lnSpc>
                <a:spcPct val="90000"/>
              </a:lnSpc>
              <a:buFont typeface="+mj-lt"/>
              <a:buAutoNum type="arabicPeriod"/>
            </a:pPr>
            <a:endParaRPr lang="en-GB" dirty="0"/>
          </a:p>
          <a:p>
            <a:pPr marL="342900" lvl="0" indent="-342900">
              <a:lnSpc>
                <a:spcPct val="90000"/>
              </a:lnSpc>
              <a:buFont typeface="+mj-lt"/>
              <a:buAutoNum type="arabicPeriod"/>
            </a:pPr>
            <a:r>
              <a:rPr lang="en-GB" dirty="0"/>
              <a:t>Ensure follow up care is managed </a:t>
            </a:r>
            <a:r>
              <a:rPr lang="en-GB" dirty="0" smtClean="0"/>
              <a:t>effectively</a:t>
            </a:r>
          </a:p>
          <a:p>
            <a:pPr marL="342900" lvl="0" indent="-342900">
              <a:lnSpc>
                <a:spcPct val="90000"/>
              </a:lnSpc>
              <a:buFont typeface="+mj-lt"/>
              <a:buAutoNum type="arabicPeriod"/>
            </a:pPr>
            <a:endParaRPr lang="en-GB" dirty="0"/>
          </a:p>
          <a:p>
            <a:pPr marL="342900" lvl="0" indent="-342900">
              <a:lnSpc>
                <a:spcPct val="90000"/>
              </a:lnSpc>
              <a:buFont typeface="+mj-lt"/>
              <a:buAutoNum type="arabicPeriod"/>
            </a:pPr>
            <a:r>
              <a:rPr lang="en-GB" dirty="0" smtClean="0"/>
              <a:t>Achieve </a:t>
            </a:r>
            <a:r>
              <a:rPr lang="en-GB" dirty="0"/>
              <a:t>Referral To Treatment performance targets and mandatory national </a:t>
            </a:r>
            <a:r>
              <a:rPr lang="en-GB" dirty="0" smtClean="0"/>
              <a:t>guidelines</a:t>
            </a:r>
            <a:endParaRPr lang="en-GB" dirty="0"/>
          </a:p>
          <a:p>
            <a:pPr marL="342900" lvl="0" indent="-342900">
              <a:lnSpc>
                <a:spcPct val="90000"/>
              </a:lnSpc>
              <a:buFont typeface="+mj-lt"/>
              <a:buAutoNum type="arabicPeriod"/>
            </a:pPr>
            <a:endParaRPr lang="en-GB" dirty="0" smtClean="0"/>
          </a:p>
          <a:p>
            <a:pPr marL="342900" indent="-342900">
              <a:lnSpc>
                <a:spcPct val="90000"/>
              </a:lnSpc>
              <a:buFont typeface="+mj-lt"/>
              <a:buAutoNum type="arabicPeriod"/>
            </a:pPr>
            <a:r>
              <a:rPr lang="en-GB" dirty="0" smtClean="0"/>
              <a:t>Collaborate with referrers and other local Sub-Contractors to ensure pathways are seamless</a:t>
            </a:r>
          </a:p>
          <a:p>
            <a:pPr marL="342900" lvl="0" indent="-342900">
              <a:lnSpc>
                <a:spcPct val="90000"/>
              </a:lnSpc>
              <a:buFont typeface="+mj-lt"/>
              <a:buAutoNum type="arabicPeriod"/>
            </a:pPr>
            <a:endParaRPr lang="en-GB" dirty="0" smtClean="0"/>
          </a:p>
          <a:p>
            <a:pPr marL="342900" lvl="0" indent="-342900">
              <a:lnSpc>
                <a:spcPct val="90000"/>
              </a:lnSpc>
              <a:buFont typeface="+mj-lt"/>
              <a:buAutoNum type="arabicPeriod"/>
            </a:pPr>
            <a:endParaRPr lang="en-GB" dirty="0" smtClean="0"/>
          </a:p>
        </p:txBody>
      </p:sp>
    </p:spTree>
    <p:extLst>
      <p:ext uri="{BB962C8B-B14F-4D97-AF65-F5344CB8AC3E}">
        <p14:creationId xmlns:p14="http://schemas.microsoft.com/office/powerpoint/2010/main" val="19402852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3">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
        <p:nvSpPr>
          <p:cNvPr id="11" name="Title 1"/>
          <p:cNvSpPr txBox="1">
            <a:spLocks/>
          </p:cNvSpPr>
          <p:nvPr/>
        </p:nvSpPr>
        <p:spPr>
          <a:xfrm>
            <a:off x="539552" y="548680"/>
            <a:ext cx="8208912" cy="93610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200" dirty="0" smtClean="0"/>
              <a:t>Services to be provided</a:t>
            </a:r>
          </a:p>
          <a:p>
            <a:pPr marL="0" lvl="1">
              <a:spcBef>
                <a:spcPct val="0"/>
              </a:spcBef>
            </a:pPr>
            <a:r>
              <a:rPr lang="en-GB" sz="2600" b="1" dirty="0" smtClean="0">
                <a:latin typeface="+mj-lt"/>
                <a:ea typeface="+mj-ea"/>
                <a:cs typeface="+mj-cs"/>
              </a:rPr>
              <a:t>The Glaucoma Care Pathway</a:t>
            </a:r>
            <a:endParaRPr lang="en-GB" sz="2600" b="1" dirty="0">
              <a:latin typeface="+mj-lt"/>
              <a:ea typeface="+mj-ea"/>
              <a:cs typeface="+mj-cs"/>
            </a:endParaRPr>
          </a:p>
        </p:txBody>
      </p:sp>
      <p:sp>
        <p:nvSpPr>
          <p:cNvPr id="6" name="Rounded Rectangle 5"/>
          <p:cNvSpPr/>
          <p:nvPr/>
        </p:nvSpPr>
        <p:spPr>
          <a:xfrm>
            <a:off x="323528" y="1581506"/>
            <a:ext cx="2808312" cy="648072"/>
          </a:xfrm>
          <a:prstGeom prst="roundRect">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1. Referral &amp; Initial Triage</a:t>
            </a:r>
            <a:endParaRPr lang="en-GB" dirty="0"/>
          </a:p>
        </p:txBody>
      </p:sp>
      <p:sp>
        <p:nvSpPr>
          <p:cNvPr id="8" name="Rounded Rectangle 7"/>
          <p:cNvSpPr/>
          <p:nvPr/>
        </p:nvSpPr>
        <p:spPr>
          <a:xfrm>
            <a:off x="323528" y="2302340"/>
            <a:ext cx="28083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2</a:t>
            </a:r>
            <a:r>
              <a:rPr lang="en-GB" dirty="0" smtClean="0"/>
              <a:t>. Triage By Sub-Contractor</a:t>
            </a:r>
            <a:endParaRPr lang="en-GB" dirty="0"/>
          </a:p>
        </p:txBody>
      </p:sp>
      <p:sp>
        <p:nvSpPr>
          <p:cNvPr id="9" name="Rounded Rectangle 8"/>
          <p:cNvSpPr/>
          <p:nvPr/>
        </p:nvSpPr>
        <p:spPr>
          <a:xfrm>
            <a:off x="323528" y="3023174"/>
            <a:ext cx="28083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3. Clinical Assessments</a:t>
            </a:r>
            <a:endParaRPr lang="en-GB" dirty="0"/>
          </a:p>
        </p:txBody>
      </p:sp>
      <p:sp>
        <p:nvSpPr>
          <p:cNvPr id="10" name="Rounded Rectangle 9"/>
          <p:cNvSpPr/>
          <p:nvPr/>
        </p:nvSpPr>
        <p:spPr>
          <a:xfrm>
            <a:off x="338077" y="3744008"/>
            <a:ext cx="28083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4. Diagnostics</a:t>
            </a:r>
            <a:endParaRPr lang="en-GB" dirty="0"/>
          </a:p>
        </p:txBody>
      </p:sp>
      <p:sp>
        <p:nvSpPr>
          <p:cNvPr id="12" name="Rounded Rectangle 11"/>
          <p:cNvSpPr/>
          <p:nvPr/>
        </p:nvSpPr>
        <p:spPr>
          <a:xfrm>
            <a:off x="338077" y="4464842"/>
            <a:ext cx="28083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5. Treatment &amp; Ongoing Management</a:t>
            </a:r>
            <a:endParaRPr lang="en-GB" dirty="0"/>
          </a:p>
        </p:txBody>
      </p:sp>
      <p:sp>
        <p:nvSpPr>
          <p:cNvPr id="13" name="Rounded Rectangle 12"/>
          <p:cNvSpPr/>
          <p:nvPr/>
        </p:nvSpPr>
        <p:spPr>
          <a:xfrm>
            <a:off x="338077" y="5185676"/>
            <a:ext cx="28083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6. Onward Referral</a:t>
            </a:r>
            <a:endParaRPr lang="en-GB" dirty="0"/>
          </a:p>
        </p:txBody>
      </p:sp>
      <p:sp>
        <p:nvSpPr>
          <p:cNvPr id="14" name="Rounded Rectangle 13"/>
          <p:cNvSpPr/>
          <p:nvPr/>
        </p:nvSpPr>
        <p:spPr>
          <a:xfrm>
            <a:off x="338077" y="5906513"/>
            <a:ext cx="28083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7. Discharge</a:t>
            </a:r>
            <a:endParaRPr lang="en-GB" dirty="0"/>
          </a:p>
        </p:txBody>
      </p:sp>
      <p:sp>
        <p:nvSpPr>
          <p:cNvPr id="15" name="Rectangle 14"/>
          <p:cNvSpPr/>
          <p:nvPr/>
        </p:nvSpPr>
        <p:spPr>
          <a:xfrm>
            <a:off x="3318885" y="1581505"/>
            <a:ext cx="5573595" cy="497307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216000" tIns="144000" rtlCol="0" anchor="t"/>
          <a:lstStyle/>
          <a:p>
            <a:pPr marL="285750" indent="-285750">
              <a:buFont typeface="Arial" panose="020B0604020202020204" pitchFamily="34" charset="0"/>
              <a:buChar char="•"/>
            </a:pPr>
            <a:r>
              <a:rPr lang="en-GB" sz="1600" dirty="0" smtClean="0">
                <a:solidFill>
                  <a:schemeClr val="tx1"/>
                </a:solidFill>
              </a:rPr>
              <a:t>Referrals to be received by UHB from GP/Optician. </a:t>
            </a:r>
          </a:p>
          <a:p>
            <a:pPr marL="285750" indent="-285750">
              <a:buFont typeface="Arial" panose="020B0604020202020204" pitchFamily="34" charset="0"/>
              <a:buChar char="•"/>
            </a:pPr>
            <a:endParaRPr lang="en-GB" sz="1600" dirty="0">
              <a:solidFill>
                <a:schemeClr val="tx1"/>
              </a:solidFill>
            </a:endParaRPr>
          </a:p>
          <a:p>
            <a:pPr marL="285750" indent="-285750">
              <a:buFont typeface="Arial" panose="020B0604020202020204" pitchFamily="34" charset="0"/>
              <a:buChar char="•"/>
            </a:pPr>
            <a:r>
              <a:rPr lang="en-GB" sz="1600" dirty="0" smtClean="0">
                <a:solidFill>
                  <a:schemeClr val="tx1"/>
                </a:solidFill>
              </a:rPr>
              <a:t>Patients to be offered choice of waiting for appointment at UHB or being transferred to Sub-Contractor</a:t>
            </a:r>
          </a:p>
          <a:p>
            <a:pPr marL="285750" indent="-285750">
              <a:buFont typeface="Arial" panose="020B0604020202020204" pitchFamily="34" charset="0"/>
              <a:buChar char="•"/>
            </a:pPr>
            <a:endParaRPr lang="en-GB" sz="1600" dirty="0">
              <a:solidFill>
                <a:schemeClr val="tx1"/>
              </a:solidFill>
            </a:endParaRPr>
          </a:p>
          <a:p>
            <a:pPr marL="285750" indent="-285750">
              <a:buFont typeface="Arial" panose="020B0604020202020204" pitchFamily="34" charset="0"/>
              <a:buChar char="•"/>
            </a:pPr>
            <a:r>
              <a:rPr lang="en-GB" sz="1600" dirty="0" smtClean="0">
                <a:solidFill>
                  <a:schemeClr val="tx1"/>
                </a:solidFill>
              </a:rPr>
              <a:t>If patient accepts, referral to be faxed to Sub-Contractor for Triage who will confirm receipt of referral</a:t>
            </a:r>
          </a:p>
          <a:p>
            <a:pPr marL="285750" indent="-285750">
              <a:buFont typeface="Arial" panose="020B0604020202020204" pitchFamily="34" charset="0"/>
              <a:buChar char="•"/>
            </a:pPr>
            <a:endParaRPr lang="en-GB" sz="1600" dirty="0">
              <a:solidFill>
                <a:schemeClr val="tx1"/>
              </a:solidFill>
            </a:endParaRPr>
          </a:p>
          <a:p>
            <a:pPr marL="285750" indent="-285750">
              <a:buFont typeface="Arial" panose="020B0604020202020204" pitchFamily="34" charset="0"/>
              <a:buChar char="•"/>
            </a:pPr>
            <a:r>
              <a:rPr lang="en-GB" sz="1600" dirty="0" smtClean="0">
                <a:solidFill>
                  <a:schemeClr val="tx1"/>
                </a:solidFill>
              </a:rPr>
              <a:t>The Sub-Contractor will be expected to accept and manage patients with:</a:t>
            </a:r>
          </a:p>
          <a:p>
            <a:pPr marL="1200150" lvl="2" indent="-285750">
              <a:buFont typeface="Arial" panose="020B0604020202020204" pitchFamily="34" charset="0"/>
              <a:buChar char="•"/>
            </a:pPr>
            <a:r>
              <a:rPr lang="en-GB" sz="1600" dirty="0" smtClean="0">
                <a:solidFill>
                  <a:schemeClr val="tx1"/>
                </a:solidFill>
              </a:rPr>
              <a:t>Glaucoma suspect</a:t>
            </a:r>
          </a:p>
          <a:p>
            <a:pPr marL="1200150" lvl="2" indent="-285750">
              <a:buFont typeface="Arial" panose="020B0604020202020204" pitchFamily="34" charset="0"/>
              <a:buChar char="•"/>
            </a:pPr>
            <a:r>
              <a:rPr lang="en-GB" sz="1600" dirty="0" smtClean="0">
                <a:solidFill>
                  <a:schemeClr val="tx1"/>
                </a:solidFill>
              </a:rPr>
              <a:t>Ocular hypertension</a:t>
            </a:r>
          </a:p>
          <a:p>
            <a:pPr marL="1200150" lvl="2" indent="-285750">
              <a:buFont typeface="Arial" panose="020B0604020202020204" pitchFamily="34" charset="0"/>
              <a:buChar char="•"/>
            </a:pPr>
            <a:r>
              <a:rPr lang="en-GB" sz="1600" dirty="0" smtClean="0">
                <a:solidFill>
                  <a:schemeClr val="tx1"/>
                </a:solidFill>
              </a:rPr>
              <a:t>Mild-moderate glaucoma</a:t>
            </a:r>
          </a:p>
          <a:p>
            <a:pPr marL="285750" indent="-285750">
              <a:buFont typeface="Arial" panose="020B0604020202020204" pitchFamily="34" charset="0"/>
              <a:buChar char="•"/>
            </a:pPr>
            <a:r>
              <a:rPr lang="en-GB" sz="1600" dirty="0" smtClean="0">
                <a:solidFill>
                  <a:schemeClr val="tx1"/>
                </a:solidFill>
              </a:rPr>
              <a:t>The Sub-Contractor would not be expected to see:</a:t>
            </a:r>
          </a:p>
          <a:p>
            <a:pPr marL="1200150" lvl="2" indent="-285750">
              <a:buFont typeface="Arial" panose="020B0604020202020204" pitchFamily="34" charset="0"/>
              <a:buChar char="•"/>
            </a:pPr>
            <a:r>
              <a:rPr lang="en-GB" sz="1600" dirty="0" smtClean="0">
                <a:solidFill>
                  <a:schemeClr val="tx1"/>
                </a:solidFill>
              </a:rPr>
              <a:t>Urgent patients (less that 4 weeks)</a:t>
            </a:r>
          </a:p>
          <a:p>
            <a:pPr marL="1200150" lvl="2" indent="-285750">
              <a:buFont typeface="Arial" panose="020B0604020202020204" pitchFamily="34" charset="0"/>
              <a:buChar char="•"/>
            </a:pPr>
            <a:r>
              <a:rPr lang="en-GB" sz="1600" dirty="0" smtClean="0">
                <a:solidFill>
                  <a:schemeClr val="tx1"/>
                </a:solidFill>
              </a:rPr>
              <a:t>Out of control pressure (e.g. over 32mmHg)</a:t>
            </a:r>
          </a:p>
          <a:p>
            <a:pPr marL="1200150" lvl="2" indent="-285750">
              <a:buFont typeface="Arial" panose="020B0604020202020204" pitchFamily="34" charset="0"/>
              <a:buChar char="•"/>
            </a:pPr>
            <a:r>
              <a:rPr lang="en-GB" sz="1600" dirty="0" smtClean="0">
                <a:solidFill>
                  <a:schemeClr val="tx1"/>
                </a:solidFill>
              </a:rPr>
              <a:t>Advanced glaucoma</a:t>
            </a:r>
          </a:p>
        </p:txBody>
      </p:sp>
    </p:spTree>
    <p:extLst>
      <p:ext uri="{BB962C8B-B14F-4D97-AF65-F5344CB8AC3E}">
        <p14:creationId xmlns:p14="http://schemas.microsoft.com/office/powerpoint/2010/main" val="33588123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
        <p:nvSpPr>
          <p:cNvPr id="11" name="Title 1"/>
          <p:cNvSpPr txBox="1">
            <a:spLocks/>
          </p:cNvSpPr>
          <p:nvPr/>
        </p:nvSpPr>
        <p:spPr>
          <a:xfrm>
            <a:off x="539552" y="548680"/>
            <a:ext cx="8208912" cy="93610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200" dirty="0" smtClean="0"/>
              <a:t>Services to be provided</a:t>
            </a:r>
          </a:p>
          <a:p>
            <a:pPr marL="0" lvl="1">
              <a:spcBef>
                <a:spcPct val="0"/>
              </a:spcBef>
            </a:pPr>
            <a:r>
              <a:rPr lang="en-GB" sz="2600" b="1" dirty="0" smtClean="0">
                <a:latin typeface="+mj-lt"/>
                <a:ea typeface="+mj-ea"/>
                <a:cs typeface="+mj-cs"/>
              </a:rPr>
              <a:t>The Glaucoma Care Pathway</a:t>
            </a:r>
            <a:endParaRPr lang="en-GB" sz="2600" b="1" dirty="0">
              <a:latin typeface="+mj-lt"/>
              <a:ea typeface="+mj-ea"/>
              <a:cs typeface="+mj-cs"/>
            </a:endParaRPr>
          </a:p>
        </p:txBody>
      </p:sp>
      <p:sp>
        <p:nvSpPr>
          <p:cNvPr id="6" name="Rounded Rectangle 5"/>
          <p:cNvSpPr/>
          <p:nvPr/>
        </p:nvSpPr>
        <p:spPr>
          <a:xfrm>
            <a:off x="323528" y="1581506"/>
            <a:ext cx="2808312" cy="648072"/>
          </a:xfrm>
          <a:prstGeom prst="roundRect">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1. Referral &amp; Initial Triage</a:t>
            </a:r>
          </a:p>
        </p:txBody>
      </p:sp>
      <p:sp>
        <p:nvSpPr>
          <p:cNvPr id="8" name="Rounded Rectangle 7"/>
          <p:cNvSpPr/>
          <p:nvPr/>
        </p:nvSpPr>
        <p:spPr>
          <a:xfrm>
            <a:off x="323528" y="2302340"/>
            <a:ext cx="2808312" cy="648072"/>
          </a:xfrm>
          <a:prstGeom prst="roundRect">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2. Triage By Sub-Contractor</a:t>
            </a:r>
          </a:p>
        </p:txBody>
      </p:sp>
      <p:sp>
        <p:nvSpPr>
          <p:cNvPr id="9" name="Rounded Rectangle 8"/>
          <p:cNvSpPr/>
          <p:nvPr/>
        </p:nvSpPr>
        <p:spPr>
          <a:xfrm>
            <a:off x="323528" y="3023174"/>
            <a:ext cx="28083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3. Clinical Assessments</a:t>
            </a:r>
            <a:endParaRPr lang="en-GB" dirty="0"/>
          </a:p>
        </p:txBody>
      </p:sp>
      <p:sp>
        <p:nvSpPr>
          <p:cNvPr id="10" name="Rounded Rectangle 9"/>
          <p:cNvSpPr/>
          <p:nvPr/>
        </p:nvSpPr>
        <p:spPr>
          <a:xfrm>
            <a:off x="338077" y="3744008"/>
            <a:ext cx="28083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4. Diagnostics</a:t>
            </a:r>
            <a:endParaRPr lang="en-GB" dirty="0"/>
          </a:p>
        </p:txBody>
      </p:sp>
      <p:sp>
        <p:nvSpPr>
          <p:cNvPr id="12" name="Rounded Rectangle 11"/>
          <p:cNvSpPr/>
          <p:nvPr/>
        </p:nvSpPr>
        <p:spPr>
          <a:xfrm>
            <a:off x="338077" y="4464842"/>
            <a:ext cx="28083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5. Treatment &amp; Ongoing Management</a:t>
            </a:r>
            <a:endParaRPr lang="en-GB" dirty="0"/>
          </a:p>
        </p:txBody>
      </p:sp>
      <p:sp>
        <p:nvSpPr>
          <p:cNvPr id="13" name="Rounded Rectangle 12"/>
          <p:cNvSpPr/>
          <p:nvPr/>
        </p:nvSpPr>
        <p:spPr>
          <a:xfrm>
            <a:off x="338077" y="5185676"/>
            <a:ext cx="28083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6. Onward Referral</a:t>
            </a:r>
            <a:endParaRPr lang="en-GB" dirty="0"/>
          </a:p>
        </p:txBody>
      </p:sp>
      <p:sp>
        <p:nvSpPr>
          <p:cNvPr id="14" name="Rounded Rectangle 13"/>
          <p:cNvSpPr/>
          <p:nvPr/>
        </p:nvSpPr>
        <p:spPr>
          <a:xfrm>
            <a:off x="338077" y="5906513"/>
            <a:ext cx="28083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7. Discharge</a:t>
            </a:r>
            <a:endParaRPr lang="en-GB" dirty="0"/>
          </a:p>
        </p:txBody>
      </p:sp>
      <p:sp>
        <p:nvSpPr>
          <p:cNvPr id="15" name="Rectangle 14"/>
          <p:cNvSpPr/>
          <p:nvPr/>
        </p:nvSpPr>
        <p:spPr>
          <a:xfrm>
            <a:off x="3318885" y="1581505"/>
            <a:ext cx="5573595" cy="497307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216000" tIns="144000" rtlCol="0" anchor="t"/>
          <a:lstStyle/>
          <a:p>
            <a:pPr marL="285750" indent="-285750">
              <a:buFont typeface="Arial" panose="020B0604020202020204" pitchFamily="34" charset="0"/>
              <a:buChar char="•"/>
            </a:pPr>
            <a:r>
              <a:rPr lang="en-GB" dirty="0" smtClean="0">
                <a:solidFill>
                  <a:schemeClr val="tx1"/>
                </a:solidFill>
              </a:rPr>
              <a:t>Sub-Contractor to undertake assessment for clinical appropriateness to enable referral to be shortlisted to relevant clinician</a:t>
            </a:r>
          </a:p>
          <a:p>
            <a:pPr marL="285750" indent="-285750">
              <a:buFont typeface="Arial" panose="020B0604020202020204" pitchFamily="34" charset="0"/>
              <a:buChar char="•"/>
            </a:pPr>
            <a:endParaRPr lang="en-GB" dirty="0" smtClean="0">
              <a:solidFill>
                <a:schemeClr val="tx1"/>
              </a:solidFill>
            </a:endParaRPr>
          </a:p>
          <a:p>
            <a:pPr marL="285750" indent="-285750">
              <a:buFont typeface="Arial" panose="020B0604020202020204" pitchFamily="34" charset="0"/>
              <a:buChar char="•"/>
            </a:pPr>
            <a:r>
              <a:rPr lang="en-GB" dirty="0" smtClean="0">
                <a:solidFill>
                  <a:schemeClr val="tx1"/>
                </a:solidFill>
              </a:rPr>
              <a:t>This assessment must take place within 2 working days of receiving the referral</a:t>
            </a: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r>
              <a:rPr lang="en-GB" dirty="0" smtClean="0">
                <a:solidFill>
                  <a:schemeClr val="tx1"/>
                </a:solidFill>
              </a:rPr>
              <a:t>The Sub-Contractor must contact the patient within 5 working days of receiving the referral to book the patient’s first appointment</a:t>
            </a:r>
          </a:p>
          <a:p>
            <a:pPr marL="285750" indent="-285750">
              <a:buFont typeface="Arial" panose="020B0604020202020204" pitchFamily="34" charset="0"/>
              <a:buChar char="•"/>
            </a:pPr>
            <a:endParaRPr lang="en-GB" dirty="0">
              <a:solidFill>
                <a:schemeClr val="tx1"/>
              </a:solidFill>
            </a:endParaRPr>
          </a:p>
        </p:txBody>
      </p:sp>
    </p:spTree>
    <p:extLst>
      <p:ext uri="{BB962C8B-B14F-4D97-AF65-F5344CB8AC3E}">
        <p14:creationId xmlns:p14="http://schemas.microsoft.com/office/powerpoint/2010/main" val="24084452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University Hospital Birmingham"/>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88640"/>
            <a:ext cx="3351530" cy="367030"/>
          </a:xfrm>
          <a:prstGeom prst="rect">
            <a:avLst/>
          </a:prstGeom>
          <a:noFill/>
          <a:ln>
            <a:noFill/>
          </a:ln>
        </p:spPr>
      </p:pic>
      <p:sp>
        <p:nvSpPr>
          <p:cNvPr id="11" name="Title 1"/>
          <p:cNvSpPr txBox="1">
            <a:spLocks/>
          </p:cNvSpPr>
          <p:nvPr/>
        </p:nvSpPr>
        <p:spPr>
          <a:xfrm>
            <a:off x="539552" y="548680"/>
            <a:ext cx="8208912" cy="93610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sz="3200" dirty="0" smtClean="0"/>
              <a:t>Services to be provided</a:t>
            </a:r>
          </a:p>
          <a:p>
            <a:pPr marL="0" lvl="1">
              <a:spcBef>
                <a:spcPct val="0"/>
              </a:spcBef>
            </a:pPr>
            <a:r>
              <a:rPr lang="en-GB" sz="2600" b="1" dirty="0" smtClean="0">
                <a:latin typeface="+mj-lt"/>
                <a:ea typeface="+mj-ea"/>
                <a:cs typeface="+mj-cs"/>
              </a:rPr>
              <a:t>The Glaucoma Care Pathway</a:t>
            </a:r>
            <a:endParaRPr lang="en-GB" sz="2600" b="1" dirty="0">
              <a:latin typeface="+mj-lt"/>
              <a:ea typeface="+mj-ea"/>
              <a:cs typeface="+mj-cs"/>
            </a:endParaRPr>
          </a:p>
        </p:txBody>
      </p:sp>
      <p:sp>
        <p:nvSpPr>
          <p:cNvPr id="6" name="Rounded Rectangle 5"/>
          <p:cNvSpPr/>
          <p:nvPr/>
        </p:nvSpPr>
        <p:spPr>
          <a:xfrm>
            <a:off x="323528" y="1581506"/>
            <a:ext cx="2808312" cy="648072"/>
          </a:xfrm>
          <a:prstGeom prst="roundRect">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1. Referral &amp; Initial Triage</a:t>
            </a:r>
          </a:p>
        </p:txBody>
      </p:sp>
      <p:sp>
        <p:nvSpPr>
          <p:cNvPr id="8" name="Rounded Rectangle 7"/>
          <p:cNvSpPr/>
          <p:nvPr/>
        </p:nvSpPr>
        <p:spPr>
          <a:xfrm>
            <a:off x="323528" y="2302340"/>
            <a:ext cx="2808312" cy="648072"/>
          </a:xfrm>
          <a:prstGeom prst="roundRect">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2. Triage By Sub-Contractor</a:t>
            </a:r>
          </a:p>
        </p:txBody>
      </p:sp>
      <p:sp>
        <p:nvSpPr>
          <p:cNvPr id="9" name="Rounded Rectangle 8"/>
          <p:cNvSpPr/>
          <p:nvPr/>
        </p:nvSpPr>
        <p:spPr>
          <a:xfrm>
            <a:off x="323528" y="3023174"/>
            <a:ext cx="2808312" cy="648072"/>
          </a:xfrm>
          <a:prstGeom prst="roundRect">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3. Clinical Assessments</a:t>
            </a:r>
            <a:endParaRPr lang="en-GB" dirty="0"/>
          </a:p>
        </p:txBody>
      </p:sp>
      <p:sp>
        <p:nvSpPr>
          <p:cNvPr id="10" name="Rounded Rectangle 9"/>
          <p:cNvSpPr/>
          <p:nvPr/>
        </p:nvSpPr>
        <p:spPr>
          <a:xfrm>
            <a:off x="338077" y="3744008"/>
            <a:ext cx="28083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4. Diagnostics</a:t>
            </a:r>
            <a:endParaRPr lang="en-GB" dirty="0"/>
          </a:p>
        </p:txBody>
      </p:sp>
      <p:sp>
        <p:nvSpPr>
          <p:cNvPr id="12" name="Rounded Rectangle 11"/>
          <p:cNvSpPr/>
          <p:nvPr/>
        </p:nvSpPr>
        <p:spPr>
          <a:xfrm>
            <a:off x="338077" y="4464842"/>
            <a:ext cx="28083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5. Treatment &amp; Ongoing Management</a:t>
            </a:r>
            <a:endParaRPr lang="en-GB" dirty="0"/>
          </a:p>
        </p:txBody>
      </p:sp>
      <p:sp>
        <p:nvSpPr>
          <p:cNvPr id="13" name="Rounded Rectangle 12"/>
          <p:cNvSpPr/>
          <p:nvPr/>
        </p:nvSpPr>
        <p:spPr>
          <a:xfrm>
            <a:off x="338077" y="5185676"/>
            <a:ext cx="28083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6. Onward Referral</a:t>
            </a:r>
            <a:endParaRPr lang="en-GB" dirty="0"/>
          </a:p>
        </p:txBody>
      </p:sp>
      <p:sp>
        <p:nvSpPr>
          <p:cNvPr id="14" name="Rounded Rectangle 13"/>
          <p:cNvSpPr/>
          <p:nvPr/>
        </p:nvSpPr>
        <p:spPr>
          <a:xfrm>
            <a:off x="338077" y="5906513"/>
            <a:ext cx="2808312"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7. Discharge</a:t>
            </a:r>
            <a:endParaRPr lang="en-GB" dirty="0"/>
          </a:p>
        </p:txBody>
      </p:sp>
      <p:sp>
        <p:nvSpPr>
          <p:cNvPr id="15" name="Rectangle 14"/>
          <p:cNvSpPr/>
          <p:nvPr/>
        </p:nvSpPr>
        <p:spPr>
          <a:xfrm>
            <a:off x="3318885" y="1581505"/>
            <a:ext cx="5573595" cy="497307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216000" tIns="144000" rtlCol="0" anchor="t"/>
          <a:lstStyle/>
          <a:p>
            <a:pPr marL="285750" indent="-285750">
              <a:buFont typeface="Arial" panose="020B0604020202020204" pitchFamily="34" charset="0"/>
              <a:buChar char="•"/>
            </a:pPr>
            <a:r>
              <a:rPr lang="en-GB" dirty="0" smtClean="0">
                <a:solidFill>
                  <a:schemeClr val="tx1"/>
                </a:solidFill>
              </a:rPr>
              <a:t>Clinical Assessment requires a face-to-face meeting between the patient and an appropriately accredited healthcare professional</a:t>
            </a:r>
          </a:p>
          <a:p>
            <a:pPr marL="285750" indent="-285750">
              <a:buFont typeface="Arial" panose="020B0604020202020204" pitchFamily="34" charset="0"/>
              <a:buChar char="•"/>
            </a:pPr>
            <a:endParaRPr lang="en-GB" dirty="0">
              <a:solidFill>
                <a:schemeClr val="tx1"/>
              </a:solidFill>
            </a:endParaRPr>
          </a:p>
          <a:p>
            <a:pPr marL="285750" indent="-285750">
              <a:buFont typeface="Arial" panose="020B0604020202020204" pitchFamily="34" charset="0"/>
              <a:buChar char="•"/>
            </a:pPr>
            <a:r>
              <a:rPr lang="en-GB" dirty="0" smtClean="0">
                <a:solidFill>
                  <a:schemeClr val="tx1"/>
                </a:solidFill>
              </a:rPr>
              <a:t>This first appointment must take place within 4 weeks of the Sub-Contractor receiving the referral</a:t>
            </a:r>
          </a:p>
          <a:p>
            <a:pPr marL="285750" indent="-285750">
              <a:buFont typeface="Arial" panose="020B0604020202020204" pitchFamily="34" charset="0"/>
              <a:buChar char="•"/>
            </a:pPr>
            <a:endParaRPr lang="en-GB" dirty="0" smtClean="0">
              <a:solidFill>
                <a:schemeClr val="tx1"/>
              </a:solidFill>
            </a:endParaRPr>
          </a:p>
          <a:p>
            <a:pPr marL="285750" indent="-285750">
              <a:buFont typeface="Arial" panose="020B0604020202020204" pitchFamily="34" charset="0"/>
              <a:buChar char="•"/>
            </a:pPr>
            <a:r>
              <a:rPr lang="en-GB" dirty="0">
                <a:solidFill>
                  <a:schemeClr val="tx1"/>
                </a:solidFill>
              </a:rPr>
              <a:t>Clinical assessment in this context may also include: </a:t>
            </a:r>
          </a:p>
          <a:p>
            <a:pPr marL="742950" lvl="1" indent="-285750">
              <a:buFont typeface="Arial" panose="020B0604020202020204" pitchFamily="34" charset="0"/>
              <a:buChar char="•"/>
            </a:pPr>
            <a:r>
              <a:rPr lang="en-GB" dirty="0">
                <a:solidFill>
                  <a:schemeClr val="tx1"/>
                </a:solidFill>
              </a:rPr>
              <a:t>Appropriate diagnostic tests </a:t>
            </a:r>
          </a:p>
          <a:p>
            <a:pPr marL="742950" lvl="1" indent="-285750">
              <a:buFont typeface="Arial" panose="020B0604020202020204" pitchFamily="34" charset="0"/>
              <a:buChar char="•"/>
            </a:pPr>
            <a:r>
              <a:rPr lang="en-GB" dirty="0">
                <a:solidFill>
                  <a:schemeClr val="tx1"/>
                </a:solidFill>
              </a:rPr>
              <a:t>Patient counselling </a:t>
            </a:r>
          </a:p>
          <a:p>
            <a:pPr marL="742950" lvl="1" indent="-285750">
              <a:buFont typeface="Arial" panose="020B0604020202020204" pitchFamily="34" charset="0"/>
              <a:buChar char="•"/>
            </a:pPr>
            <a:r>
              <a:rPr lang="en-GB" dirty="0">
                <a:solidFill>
                  <a:schemeClr val="tx1"/>
                </a:solidFill>
              </a:rPr>
              <a:t>Preoperative health assessment </a:t>
            </a:r>
          </a:p>
          <a:p>
            <a:pPr marL="742950" lvl="1" indent="-285750">
              <a:buFont typeface="Arial" panose="020B0604020202020204" pitchFamily="34" charset="0"/>
              <a:buChar char="•"/>
            </a:pPr>
            <a:r>
              <a:rPr lang="en-GB" dirty="0">
                <a:solidFill>
                  <a:schemeClr val="tx1"/>
                </a:solidFill>
              </a:rPr>
              <a:t>Treatments and therapies </a:t>
            </a:r>
          </a:p>
          <a:p>
            <a:pPr marL="742950" lvl="1" indent="-285750">
              <a:buFont typeface="Arial" panose="020B0604020202020204" pitchFamily="34" charset="0"/>
              <a:buChar char="•"/>
            </a:pPr>
            <a:r>
              <a:rPr lang="en-GB" dirty="0">
                <a:solidFill>
                  <a:schemeClr val="tx1"/>
                </a:solidFill>
              </a:rPr>
              <a:t>Re-assessment following service treatment </a:t>
            </a:r>
          </a:p>
          <a:p>
            <a:pPr marL="285750" indent="-285750">
              <a:buFont typeface="Arial" panose="020B0604020202020204" pitchFamily="34" charset="0"/>
              <a:buChar char="•"/>
            </a:pPr>
            <a:endParaRPr lang="en-GB" dirty="0">
              <a:solidFill>
                <a:schemeClr val="tx1"/>
              </a:solidFill>
            </a:endParaRPr>
          </a:p>
        </p:txBody>
      </p:sp>
    </p:spTree>
    <p:extLst>
      <p:ext uri="{BB962C8B-B14F-4D97-AF65-F5344CB8AC3E}">
        <p14:creationId xmlns:p14="http://schemas.microsoft.com/office/powerpoint/2010/main" val="20864896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1633</TotalTime>
  <Words>3353</Words>
  <Application>Microsoft Office PowerPoint</Application>
  <PresentationFormat>On-screen Show (4:3)</PresentationFormat>
  <Paragraphs>530</Paragraphs>
  <Slides>36</Slides>
  <Notes>4</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Ophthalmology Market Engagement Event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Supplier Engagement</vt:lpstr>
      <vt:lpstr>Pre-procurement stage</vt:lpstr>
      <vt:lpstr>Pre-procurement stage</vt:lpstr>
      <vt:lpstr>Supplier Input – questions to consider</vt:lpstr>
      <vt:lpstr>The Tendering Process</vt:lpstr>
      <vt:lpstr>The Tendering Process</vt:lpstr>
      <vt:lpstr>Evaluation</vt:lpstr>
      <vt:lpstr>Hints and Tips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Ophthalmology Market Engagement Event</dc:title>
  <dc:creator>Simon Fertig</dc:creator>
  <cp:lastModifiedBy>Pam Kelsall</cp:lastModifiedBy>
  <cp:revision>50</cp:revision>
  <dcterms:created xsi:type="dcterms:W3CDTF">2017-02-01T16:20:37Z</dcterms:created>
  <dcterms:modified xsi:type="dcterms:W3CDTF">2017-03-02T14:19:32Z</dcterms:modified>
</cp:coreProperties>
</file>