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CC2700"/>
    <a:srgbClr val="FF3300"/>
    <a:srgbClr val="FFBDBD"/>
    <a:srgbClr val="B61F67"/>
    <a:srgbClr val="0E4C9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44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tableStyles" Target="tableStyles.xml" Id="rId13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theme" Target="theme/theme1.xml" Id="rId12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viewProps" Target="viewProps.xml" Id="rId11" /><Relationship Type="http://schemas.openxmlformats.org/officeDocument/2006/relationships/slide" Target="slides/slide4.xml" Id="rId5" /><Relationship Type="http://schemas.openxmlformats.org/officeDocument/2006/relationships/presProps" Target="presProps.xml" Id="rId10" /><Relationship Type="http://schemas.openxmlformats.org/officeDocument/2006/relationships/slide" Target="slides/slide3.xml" Id="rId4" /><Relationship Type="http://schemas.openxmlformats.org/officeDocument/2006/relationships/notesMaster" Target="notesMasters/notesMaster1.xml" Id="rId9" /><Relationship Type="http://schemas.openxmlformats.org/officeDocument/2006/relationships/customXml" Target="/customXML/item.xml" Id="Rf84f4744c2a44dc6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A79C2-F96A-447B-A723-E6915AEC9645}" type="datetimeFigureOut">
              <a:rPr lang="en-GB" smtClean="0"/>
              <a:t>25/04/2019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3D570-1826-48BF-8C67-98F6990AEA7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1599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3D570-1826-48BF-8C67-98F6990AEA7A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2625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996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95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437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16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890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10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5930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78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04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58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148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29D98-6C43-47B1-8AA7-BA578A5EF426}" type="datetimeFigureOut">
              <a:rPr lang="en-GB" smtClean="0"/>
              <a:pPr/>
              <a:t>25/04/2019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8245-4B27-415C-824D-737554BAA9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479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16632" y="652845"/>
            <a:ext cx="655272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Appendix B</a:t>
            </a:r>
            <a:endParaRPr kumimoji="0" lang="en-GB" alt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GillSans"/>
              </a:rPr>
              <a:t>Home</a:t>
            </a: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GillSans"/>
              </a:rPr>
              <a:t> 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GillSans"/>
              </a:rPr>
              <a:t>Parenteral Nutrition (HPN) Medicine Pathway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659486" y="4415389"/>
            <a:ext cx="481965" cy="345440"/>
            <a:chOff x="0" y="0"/>
            <a:chExt cx="482080" cy="346952"/>
          </a:xfrm>
        </p:grpSpPr>
        <p:sp>
          <p:nvSpPr>
            <p:cNvPr id="7" name="TextBox 61"/>
            <p:cNvSpPr txBox="1"/>
            <p:nvPr/>
          </p:nvSpPr>
          <p:spPr>
            <a:xfrm>
              <a:off x="203950" y="114542"/>
              <a:ext cx="278130" cy="23241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1000" kern="1200" dirty="0">
                  <a:solidFill>
                    <a:srgbClr val="000000"/>
                  </a:solidFill>
                  <a:effectLst/>
                  <a:latin typeface="Calibri"/>
                  <a:ea typeface="Times New Roman"/>
                  <a:cs typeface="Times New Roman"/>
                  <a:sym typeface="Wingdings"/>
                </a:rPr>
                <a:t></a:t>
              </a:r>
              <a:endParaRPr lang="en-GB" sz="1200" dirty="0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0" y="0"/>
              <a:ext cx="384262" cy="346896"/>
              <a:chOff x="0" y="0"/>
              <a:chExt cx="384262" cy="346896"/>
            </a:xfrm>
          </p:grpSpPr>
          <p:sp>
            <p:nvSpPr>
              <p:cNvPr id="9" name="TextBox 60"/>
              <p:cNvSpPr txBox="1"/>
              <p:nvPr/>
            </p:nvSpPr>
            <p:spPr>
              <a:xfrm>
                <a:off x="106132" y="113559"/>
                <a:ext cx="278130" cy="23241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10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  <a:sym typeface="Wingdings"/>
                  </a:rPr>
                  <a:t></a:t>
                </a:r>
                <a:endParaRPr lang="en-GB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10" name="TextBox 62"/>
              <p:cNvSpPr txBox="1"/>
              <p:nvPr/>
            </p:nvSpPr>
            <p:spPr>
              <a:xfrm>
                <a:off x="103358" y="0"/>
                <a:ext cx="278130" cy="23241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10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  <a:sym typeface="Wingdings"/>
                  </a:rPr>
                  <a:t></a:t>
                </a:r>
                <a:endParaRPr lang="en-GB" sz="1200" dirty="0">
                  <a:effectLst/>
                  <a:latin typeface="Times New Roman"/>
                  <a:ea typeface="Times New Roman"/>
                </a:endParaRPr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242586" y="139777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8"/>
              <p:cNvSpPr txBox="1"/>
              <p:nvPr/>
            </p:nvSpPr>
            <p:spPr>
              <a:xfrm>
                <a:off x="0" y="114486"/>
                <a:ext cx="278130" cy="23241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1000" kern="1200" dirty="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Times New Roman"/>
                    <a:sym typeface="Wingdings"/>
                  </a:rPr>
                  <a:t></a:t>
                </a:r>
                <a:endParaRPr lang="en-GB" sz="1200" dirty="0">
                  <a:effectLst/>
                  <a:latin typeface="Times New Roman"/>
                  <a:ea typeface="Times New Roman"/>
                </a:endParaRPr>
              </a:p>
            </p:txBody>
          </p:sp>
          <p:cxnSp>
            <p:nvCxnSpPr>
              <p:cNvPr id="13" name="Straight Connector 12"/>
              <p:cNvCxnSpPr>
                <a:stCxn id="10" idx="1"/>
                <a:endCxn id="10" idx="1"/>
              </p:cNvCxnSpPr>
              <p:nvPr/>
            </p:nvCxnSpPr>
            <p:spPr>
              <a:xfrm>
                <a:off x="103383" y="123111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10" idx="1"/>
                <a:endCxn id="10" idx="1"/>
              </p:cNvCxnSpPr>
              <p:nvPr/>
            </p:nvCxnSpPr>
            <p:spPr>
              <a:xfrm>
                <a:off x="103383" y="123111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0" idx="3"/>
                <a:endCxn id="10" idx="3"/>
              </p:cNvCxnSpPr>
              <p:nvPr/>
            </p:nvCxnSpPr>
            <p:spPr>
              <a:xfrm>
                <a:off x="384229" y="123111"/>
                <a:ext cx="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0" idx="3"/>
                <a:endCxn id="10" idx="3"/>
              </p:cNvCxnSpPr>
              <p:nvPr/>
            </p:nvCxnSpPr>
            <p:spPr>
              <a:xfrm>
                <a:off x="384229" y="123111"/>
                <a:ext cx="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7" idx="0"/>
                <a:endCxn id="7" idx="0"/>
              </p:cNvCxnSpPr>
              <p:nvPr/>
            </p:nvCxnSpPr>
            <p:spPr>
              <a:xfrm>
                <a:off x="343222" y="114581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337248" y="183721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142006" y="176594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16200000">
                <a:off x="310654" y="148759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16200000">
                <a:off x="250201" y="148760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6200000">
                <a:off x="175234" y="148182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16200000">
                <a:off x="196679" y="148181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" name="TextBox 24"/>
          <p:cNvSpPr txBox="1"/>
          <p:nvPr/>
        </p:nvSpPr>
        <p:spPr>
          <a:xfrm>
            <a:off x="259907" y="1496616"/>
            <a:ext cx="64814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GB" sz="1200" dirty="0" smtClean="0"/>
              <a:t>A medicines pathway </a:t>
            </a:r>
            <a:r>
              <a:rPr lang="en-GB" sz="1200" dirty="0"/>
              <a:t>shows the expected course </a:t>
            </a:r>
            <a:r>
              <a:rPr lang="en-GB" sz="1200" dirty="0" smtClean="0"/>
              <a:t>of treatment</a:t>
            </a:r>
            <a:r>
              <a:rPr lang="en-GB" sz="1200" dirty="0"/>
              <a:t>, diagnostic tests, clinical reviews and </a:t>
            </a:r>
            <a:r>
              <a:rPr lang="en-GB" sz="1200" dirty="0" smtClean="0"/>
              <a:t>other interventions </a:t>
            </a:r>
            <a:r>
              <a:rPr lang="en-GB" sz="1200" dirty="0"/>
              <a:t>for a patient group.</a:t>
            </a:r>
            <a:endParaRPr lang="en-GB" sz="1200" dirty="0" smtClean="0"/>
          </a:p>
          <a:p>
            <a:pPr>
              <a:lnSpc>
                <a:spcPct val="125000"/>
              </a:lnSpc>
            </a:pPr>
            <a:endParaRPr lang="en-GB" sz="1200" dirty="0"/>
          </a:p>
          <a:p>
            <a:pPr>
              <a:lnSpc>
                <a:spcPct val="125000"/>
              </a:lnSpc>
            </a:pPr>
            <a:r>
              <a:rPr lang="en-GB" sz="1200" dirty="0" smtClean="0"/>
              <a:t>This medicine pathway  </a:t>
            </a:r>
            <a:r>
              <a:rPr lang="en-GB" sz="1200" dirty="0"/>
              <a:t>outlines the expected treatment to be provided for patients receiving home parenteral nutrition</a:t>
            </a:r>
            <a:r>
              <a:rPr lang="en-GB" sz="1200" dirty="0" smtClean="0"/>
              <a:t>.  </a:t>
            </a:r>
          </a:p>
          <a:p>
            <a:pPr>
              <a:lnSpc>
                <a:spcPct val="125000"/>
              </a:lnSpc>
            </a:pPr>
            <a:endParaRPr lang="en-GB" sz="1200" dirty="0"/>
          </a:p>
          <a:p>
            <a:pPr>
              <a:lnSpc>
                <a:spcPct val="125000"/>
              </a:lnSpc>
            </a:pPr>
            <a:r>
              <a:rPr lang="en-GB" sz="1200" dirty="0" smtClean="0"/>
              <a:t>The pathway is based on the format used within the NICE </a:t>
            </a:r>
            <a:r>
              <a:rPr lang="en-GB" sz="1200" dirty="0"/>
              <a:t>pathway for nutrition support in adults</a:t>
            </a:r>
          </a:p>
          <a:p>
            <a:pPr>
              <a:lnSpc>
                <a:spcPct val="125000"/>
              </a:lnSpc>
            </a:pPr>
            <a:r>
              <a:rPr lang="en-GB" sz="1200" dirty="0"/>
              <a:t>https://</a:t>
            </a:r>
            <a:r>
              <a:rPr lang="en-GB" sz="1200" dirty="0" smtClean="0"/>
              <a:t>pathways.nice.org.uk/pathways/nutritionsupport-in-adults.  </a:t>
            </a:r>
          </a:p>
          <a:p>
            <a:pPr>
              <a:lnSpc>
                <a:spcPct val="125000"/>
              </a:lnSpc>
            </a:pPr>
            <a:endParaRPr lang="en-GB" sz="1200" dirty="0" smtClean="0"/>
          </a:p>
          <a:p>
            <a:pPr>
              <a:lnSpc>
                <a:spcPct val="125000"/>
              </a:lnSpc>
            </a:pPr>
            <a:r>
              <a:rPr lang="en-GB" sz="1200" dirty="0" smtClean="0"/>
              <a:t>It is presented as a single pathway diagram and uses numbers to link the boxes in the diagram to </a:t>
            </a:r>
          </a:p>
          <a:p>
            <a:pPr>
              <a:lnSpc>
                <a:spcPct val="125000"/>
              </a:lnSpc>
            </a:pPr>
            <a:r>
              <a:rPr lang="en-GB" sz="1200" dirty="0"/>
              <a:t>a</a:t>
            </a:r>
            <a:r>
              <a:rPr lang="en-GB" sz="1200" dirty="0" smtClean="0"/>
              <a:t>ssociated specification points in the national framework document, Royal Pharmaceutical Society   Standards for Homecare Services, and/or additional pathways.</a:t>
            </a:r>
            <a:endParaRPr lang="en-GB" sz="1200" dirty="0"/>
          </a:p>
          <a:p>
            <a:pPr>
              <a:lnSpc>
                <a:spcPct val="125000"/>
              </a:lnSpc>
            </a:pPr>
            <a:r>
              <a:rPr lang="en-GB" sz="1200" dirty="0"/>
              <a:t> </a:t>
            </a:r>
          </a:p>
          <a:p>
            <a:pPr>
              <a:lnSpc>
                <a:spcPct val="125000"/>
              </a:lnSpc>
            </a:pPr>
            <a:r>
              <a:rPr lang="en-GB" sz="1200" dirty="0" smtClean="0"/>
              <a:t>Where </a:t>
            </a:r>
            <a:r>
              <a:rPr lang="en-GB" sz="1200" dirty="0"/>
              <a:t>there is an additional pathway for a point this is noted by the following symbol. </a:t>
            </a:r>
            <a:endParaRPr lang="en-GB" sz="1200" dirty="0" smtClean="0"/>
          </a:p>
          <a:p>
            <a:pPr>
              <a:lnSpc>
                <a:spcPct val="125000"/>
              </a:lnSpc>
            </a:pPr>
            <a:endParaRPr lang="en-GB" sz="1200" dirty="0"/>
          </a:p>
          <a:p>
            <a:pPr>
              <a:lnSpc>
                <a:spcPct val="125000"/>
              </a:lnSpc>
            </a:pPr>
            <a:r>
              <a:rPr lang="en-GB" sz="1200" dirty="0" smtClean="0"/>
              <a:t>All </a:t>
            </a:r>
            <a:r>
              <a:rPr lang="en-GB" sz="1200" dirty="0"/>
              <a:t>options are available to all patients unless otherwise indicated. </a:t>
            </a:r>
          </a:p>
        </p:txBody>
      </p:sp>
    </p:spTree>
    <p:extLst>
      <p:ext uri="{BB962C8B-B14F-4D97-AF65-F5344CB8AC3E}">
        <p14:creationId xmlns:p14="http://schemas.microsoft.com/office/powerpoint/2010/main" val="209350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1" name="Straight Arrow Connector 250"/>
          <p:cNvCxnSpPr/>
          <p:nvPr/>
        </p:nvCxnSpPr>
        <p:spPr>
          <a:xfrm flipV="1">
            <a:off x="3573016" y="9340342"/>
            <a:ext cx="178283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>
          <a:xfrm flipH="1">
            <a:off x="1340768" y="9351535"/>
            <a:ext cx="179491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5" name="Straight Arrow Connector 1044"/>
          <p:cNvCxnSpPr/>
          <p:nvPr/>
        </p:nvCxnSpPr>
        <p:spPr>
          <a:xfrm flipH="1">
            <a:off x="1340768" y="8811325"/>
            <a:ext cx="734389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/>
          <p:nvPr/>
        </p:nvCxnSpPr>
        <p:spPr>
          <a:xfrm>
            <a:off x="4633633" y="8811325"/>
            <a:ext cx="739583" cy="5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3400882" y="8878378"/>
            <a:ext cx="4153" cy="325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H="1">
            <a:off x="3410217" y="8242652"/>
            <a:ext cx="4153" cy="325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V="1">
            <a:off x="1516648" y="2089510"/>
            <a:ext cx="68821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/>
          <p:nvPr/>
        </p:nvCxnSpPr>
        <p:spPr>
          <a:xfrm>
            <a:off x="3370640" y="777202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/>
          <p:nvPr/>
        </p:nvCxnSpPr>
        <p:spPr>
          <a:xfrm>
            <a:off x="3399979" y="7617296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/>
          <p:nvPr/>
        </p:nvCxnSpPr>
        <p:spPr>
          <a:xfrm>
            <a:off x="3389689" y="7162260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>
            <a:off x="3377539" y="6747042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/>
          <p:nvPr/>
        </p:nvCxnSpPr>
        <p:spPr>
          <a:xfrm>
            <a:off x="3369142" y="6232127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/>
          <p:nvPr/>
        </p:nvCxnSpPr>
        <p:spPr>
          <a:xfrm>
            <a:off x="3373822" y="5745088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/>
          <p:nvPr/>
        </p:nvCxnSpPr>
        <p:spPr>
          <a:xfrm>
            <a:off x="3368212" y="5074028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/>
          <p:nvPr/>
        </p:nvCxnSpPr>
        <p:spPr>
          <a:xfrm>
            <a:off x="3361631" y="4630809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361119" y="3776775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Arrow Connector 194"/>
          <p:cNvCxnSpPr/>
          <p:nvPr/>
        </p:nvCxnSpPr>
        <p:spPr>
          <a:xfrm>
            <a:off x="3356992" y="4222622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234810" y="2754865"/>
            <a:ext cx="0" cy="3384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1523132" y="2679490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131461" y="130204"/>
            <a:ext cx="5442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Appendix 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8420" y="581385"/>
            <a:ext cx="4505401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identified by Purchasing Authority as needing HPN or IV fluid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752411" y="3533436"/>
            <a:ext cx="3217420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registration form and consent completed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695985" y="6476201"/>
            <a:ext cx="5336204" cy="276999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Discharge date co-ordinated between Purchasing Authority, Contractor and patient 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484784" y="7401272"/>
            <a:ext cx="3888432" cy="276999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discharged. Installation visit by Contractor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787127" y="8580492"/>
            <a:ext cx="3167022" cy="461665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Ongoing patient review by Purchasing Authority</a:t>
            </a:r>
          </a:p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 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1592" y="41649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</a:t>
            </a:r>
            <a:endParaRPr lang="en-GB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1738566" y="856082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2</a:t>
            </a:r>
            <a:endParaRPr lang="en-GB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692696" y="2521558"/>
            <a:ext cx="5184576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accepted by Contractor (Home Care Company)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122895" y="4021397"/>
            <a:ext cx="2497863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Ancillary list completed (Appendix O)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004857" y="5988936"/>
            <a:ext cx="2727350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Pre discharge hospital visit by Contractor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8640" y="3097622"/>
            <a:ext cx="2189346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Compounding slot allocated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365658" y="3097622"/>
            <a:ext cx="2159686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Nursing resource allocated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027560" y="1918406"/>
            <a:ext cx="2694904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Does patient require homecare nursing?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2027042" y="1009390"/>
            <a:ext cx="2668167" cy="646331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suitable for homecare </a:t>
            </a:r>
          </a:p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needs assessment (Appendix C) </a:t>
            </a:r>
          </a:p>
          <a:p>
            <a:pPr algn="ctr"/>
            <a:endParaRPr lang="en-GB" sz="1200" dirty="0" smtClean="0">
              <a:solidFill>
                <a:schemeClr val="bg1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3131138" y="1349675"/>
            <a:ext cx="485008" cy="360802"/>
            <a:chOff x="5373216" y="2347198"/>
            <a:chExt cx="485008" cy="360802"/>
          </a:xfrm>
        </p:grpSpPr>
        <p:sp>
          <p:nvSpPr>
            <p:cNvPr id="66" name="TextBox 65"/>
            <p:cNvSpPr txBox="1"/>
            <p:nvPr/>
          </p:nvSpPr>
          <p:spPr>
            <a:xfrm>
              <a:off x="5577378" y="2461779"/>
              <a:ext cx="2808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 smtClean="0">
                  <a:sym typeface="Wingdings"/>
                </a:rPr>
                <a:t></a:t>
              </a:r>
              <a:endParaRPr lang="en-GB" sz="1000" dirty="0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5373216" y="2347198"/>
              <a:ext cx="387003" cy="360720"/>
              <a:chOff x="5374579" y="2347198"/>
              <a:chExt cx="387003" cy="360720"/>
            </a:xfrm>
          </p:grpSpPr>
          <p:sp>
            <p:nvSpPr>
              <p:cNvPr id="68" name="TextBox 67"/>
              <p:cNvSpPr txBox="1"/>
              <p:nvPr/>
            </p:nvSpPr>
            <p:spPr>
              <a:xfrm>
                <a:off x="5480736" y="2460770"/>
                <a:ext cx="2808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 smtClean="0">
                    <a:sym typeface="Wingdings"/>
                  </a:rPr>
                  <a:t></a:t>
                </a:r>
                <a:endParaRPr lang="en-GB" sz="1000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5477962" y="2347198"/>
                <a:ext cx="2808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 smtClean="0">
                    <a:sym typeface="Wingdings"/>
                  </a:rPr>
                  <a:t></a:t>
                </a:r>
                <a:endParaRPr lang="en-GB" sz="1000" dirty="0"/>
              </a:p>
            </p:txBody>
          </p:sp>
          <p:cxnSp>
            <p:nvCxnSpPr>
              <p:cNvPr id="71" name="Straight Connector 70"/>
              <p:cNvCxnSpPr/>
              <p:nvPr/>
            </p:nvCxnSpPr>
            <p:spPr>
              <a:xfrm>
                <a:off x="5617165" y="2486975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TextBox 71"/>
              <p:cNvSpPr txBox="1"/>
              <p:nvPr/>
            </p:nvSpPr>
            <p:spPr>
              <a:xfrm>
                <a:off x="5374579" y="2461697"/>
                <a:ext cx="2808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 smtClean="0">
                    <a:sym typeface="Wingdings"/>
                  </a:rPr>
                  <a:t></a:t>
                </a:r>
                <a:endParaRPr lang="en-GB" sz="1000" dirty="0"/>
              </a:p>
            </p:txBody>
          </p:sp>
          <p:cxnSp>
            <p:nvCxnSpPr>
              <p:cNvPr id="73" name="Straight Connector 72"/>
              <p:cNvCxnSpPr>
                <a:stCxn id="70" idx="1"/>
                <a:endCxn id="70" idx="1"/>
              </p:cNvCxnSpPr>
              <p:nvPr/>
            </p:nvCxnSpPr>
            <p:spPr>
              <a:xfrm>
                <a:off x="5477962" y="247030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>
                <a:stCxn id="70" idx="1"/>
                <a:endCxn id="70" idx="1"/>
              </p:cNvCxnSpPr>
              <p:nvPr/>
            </p:nvCxnSpPr>
            <p:spPr>
              <a:xfrm>
                <a:off x="5477962" y="247030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70" idx="3"/>
                <a:endCxn id="70" idx="3"/>
              </p:cNvCxnSpPr>
              <p:nvPr/>
            </p:nvCxnSpPr>
            <p:spPr>
              <a:xfrm>
                <a:off x="5758808" y="2470309"/>
                <a:ext cx="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70" idx="3"/>
                <a:endCxn id="70" idx="3"/>
              </p:cNvCxnSpPr>
              <p:nvPr/>
            </p:nvCxnSpPr>
            <p:spPr>
              <a:xfrm>
                <a:off x="5758808" y="2470309"/>
                <a:ext cx="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66" idx="0"/>
                <a:endCxn id="66" idx="0"/>
              </p:cNvCxnSpPr>
              <p:nvPr/>
            </p:nvCxnSpPr>
            <p:spPr>
              <a:xfrm>
                <a:off x="5717801" y="246177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5711827" y="2530919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5516585" y="2523792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 rot="16200000">
                <a:off x="5685233" y="2495957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16200000">
                <a:off x="5624780" y="2495958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rot="16200000">
                <a:off x="5549813" y="2495380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16200000">
                <a:off x="5571258" y="2495379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6" name="TextBox 85"/>
          <p:cNvSpPr txBox="1"/>
          <p:nvPr/>
        </p:nvSpPr>
        <p:spPr>
          <a:xfrm>
            <a:off x="2238152" y="4880257"/>
            <a:ext cx="2267352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medically fit for discharge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818432" y="5328408"/>
            <a:ext cx="5213757" cy="461665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Contractor receives formulation request and arranges parenteral nutrition/fluid compounding on receipt of signed and screened prescription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922625" y="6980257"/>
            <a:ext cx="4869859" cy="276999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Delivery of equipment, parenteral nutrition and any prescribed medication 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988840" y="7856308"/>
            <a:ext cx="2911108" cy="461665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receives HPN services +/- nursing</a:t>
            </a:r>
          </a:p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1765989" y="4445997"/>
            <a:ext cx="3247187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home assessment (Homecare Handbook)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475160" y="230645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4</a:t>
            </a:r>
            <a:endParaRPr lang="en-GB" sz="12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4705212" y="2065531"/>
            <a:ext cx="5229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725144" y="1925749"/>
            <a:ext cx="38683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229477" y="2072258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1507224" y="2089510"/>
            <a:ext cx="0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1594296" y="1945494"/>
            <a:ext cx="36580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1824778" y="1685512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3</a:t>
            </a:r>
            <a:endParaRPr lang="en-GB" sz="1200" dirty="0"/>
          </a:p>
        </p:txBody>
      </p:sp>
      <p:cxnSp>
        <p:nvCxnSpPr>
          <p:cNvPr id="31" name="Straight Arrow Connector 30"/>
          <p:cNvCxnSpPr>
            <a:stCxn id="59" idx="1"/>
            <a:endCxn id="58" idx="3"/>
          </p:cNvCxnSpPr>
          <p:nvPr/>
        </p:nvCxnSpPr>
        <p:spPr>
          <a:xfrm flipH="1">
            <a:off x="2377986" y="3236122"/>
            <a:ext cx="198767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endCxn id="101" idx="1"/>
          </p:cNvCxnSpPr>
          <p:nvPr/>
        </p:nvCxnSpPr>
        <p:spPr>
          <a:xfrm flipV="1">
            <a:off x="1527868" y="3671936"/>
            <a:ext cx="224543" cy="73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-768" y="2861455"/>
            <a:ext cx="3369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5a</a:t>
            </a:r>
            <a:endParaRPr lang="en-GB" sz="1200" dirty="0"/>
          </a:p>
        </p:txBody>
      </p:sp>
      <p:sp>
        <p:nvSpPr>
          <p:cNvPr id="152" name="TextBox 151"/>
          <p:cNvSpPr txBox="1"/>
          <p:nvPr/>
        </p:nvSpPr>
        <p:spPr>
          <a:xfrm>
            <a:off x="4066620" y="2904960"/>
            <a:ext cx="3433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5b</a:t>
            </a:r>
            <a:endParaRPr lang="en-GB" sz="1200" dirty="0"/>
          </a:p>
        </p:txBody>
      </p:sp>
      <p:grpSp>
        <p:nvGrpSpPr>
          <p:cNvPr id="153" name="Group 152"/>
          <p:cNvGrpSpPr/>
          <p:nvPr/>
        </p:nvGrpSpPr>
        <p:grpSpPr>
          <a:xfrm>
            <a:off x="3169940" y="8722990"/>
            <a:ext cx="485008" cy="372022"/>
            <a:chOff x="5373216" y="2335978"/>
            <a:chExt cx="485008" cy="372022"/>
          </a:xfrm>
        </p:grpSpPr>
        <p:sp>
          <p:nvSpPr>
            <p:cNvPr id="154" name="TextBox 153"/>
            <p:cNvSpPr txBox="1"/>
            <p:nvPr/>
          </p:nvSpPr>
          <p:spPr>
            <a:xfrm>
              <a:off x="5577378" y="2461779"/>
              <a:ext cx="2808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 smtClean="0">
                  <a:sym typeface="Wingdings"/>
                </a:rPr>
                <a:t></a:t>
              </a:r>
              <a:endParaRPr lang="en-GB" sz="1000" dirty="0"/>
            </a:p>
          </p:txBody>
        </p:sp>
        <p:grpSp>
          <p:nvGrpSpPr>
            <p:cNvPr id="155" name="Group 154"/>
            <p:cNvGrpSpPr/>
            <p:nvPr/>
          </p:nvGrpSpPr>
          <p:grpSpPr>
            <a:xfrm>
              <a:off x="5373216" y="2335978"/>
              <a:ext cx="387003" cy="371940"/>
              <a:chOff x="5374579" y="2335978"/>
              <a:chExt cx="387003" cy="371940"/>
            </a:xfrm>
          </p:grpSpPr>
          <p:sp>
            <p:nvSpPr>
              <p:cNvPr id="156" name="TextBox 155"/>
              <p:cNvSpPr txBox="1"/>
              <p:nvPr/>
            </p:nvSpPr>
            <p:spPr>
              <a:xfrm>
                <a:off x="5480736" y="2460770"/>
                <a:ext cx="2808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 smtClean="0">
                    <a:sym typeface="Wingdings"/>
                  </a:rPr>
                  <a:t></a:t>
                </a:r>
                <a:endParaRPr lang="en-GB" sz="1000" dirty="0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477962" y="2335978"/>
                <a:ext cx="2808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 smtClean="0">
                    <a:sym typeface="Wingdings"/>
                  </a:rPr>
                  <a:t></a:t>
                </a:r>
                <a:endParaRPr lang="en-GB" sz="1000" dirty="0"/>
              </a:p>
            </p:txBody>
          </p:sp>
          <p:cxnSp>
            <p:nvCxnSpPr>
              <p:cNvPr id="158" name="Straight Connector 157"/>
              <p:cNvCxnSpPr/>
              <p:nvPr/>
            </p:nvCxnSpPr>
            <p:spPr>
              <a:xfrm>
                <a:off x="5617165" y="2486975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9" name="TextBox 158"/>
              <p:cNvSpPr txBox="1"/>
              <p:nvPr/>
            </p:nvSpPr>
            <p:spPr>
              <a:xfrm>
                <a:off x="5374579" y="2461697"/>
                <a:ext cx="2808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 smtClean="0">
                    <a:sym typeface="Wingdings"/>
                  </a:rPr>
                  <a:t></a:t>
                </a:r>
                <a:endParaRPr lang="en-GB" sz="1000" dirty="0"/>
              </a:p>
            </p:txBody>
          </p:sp>
          <p:cxnSp>
            <p:nvCxnSpPr>
              <p:cNvPr id="160" name="Straight Connector 159"/>
              <p:cNvCxnSpPr>
                <a:stCxn id="157" idx="1"/>
                <a:endCxn id="157" idx="1"/>
              </p:cNvCxnSpPr>
              <p:nvPr/>
            </p:nvCxnSpPr>
            <p:spPr>
              <a:xfrm>
                <a:off x="5477962" y="245908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Straight Connector 160"/>
              <p:cNvCxnSpPr>
                <a:stCxn id="157" idx="1"/>
                <a:endCxn id="157" idx="1"/>
              </p:cNvCxnSpPr>
              <p:nvPr/>
            </p:nvCxnSpPr>
            <p:spPr>
              <a:xfrm>
                <a:off x="5477962" y="245908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/>
              <p:cNvCxnSpPr>
                <a:stCxn id="157" idx="3"/>
                <a:endCxn id="157" idx="3"/>
              </p:cNvCxnSpPr>
              <p:nvPr/>
            </p:nvCxnSpPr>
            <p:spPr>
              <a:xfrm>
                <a:off x="5758808" y="2459089"/>
                <a:ext cx="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/>
              <p:cNvCxnSpPr>
                <a:stCxn id="157" idx="3"/>
                <a:endCxn id="157" idx="3"/>
              </p:cNvCxnSpPr>
              <p:nvPr/>
            </p:nvCxnSpPr>
            <p:spPr>
              <a:xfrm>
                <a:off x="5758808" y="2459089"/>
                <a:ext cx="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stCxn id="154" idx="0"/>
                <a:endCxn id="154" idx="0"/>
              </p:cNvCxnSpPr>
              <p:nvPr/>
            </p:nvCxnSpPr>
            <p:spPr>
              <a:xfrm>
                <a:off x="5717801" y="246177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>
                <a:off x="5711827" y="2530919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>
                <a:off x="5516585" y="2523792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/>
              <p:cNvCxnSpPr/>
              <p:nvPr/>
            </p:nvCxnSpPr>
            <p:spPr>
              <a:xfrm rot="16200000">
                <a:off x="5685233" y="2495957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Straight Connector 167"/>
              <p:cNvCxnSpPr/>
              <p:nvPr/>
            </p:nvCxnSpPr>
            <p:spPr>
              <a:xfrm rot="16200000">
                <a:off x="5624780" y="2495958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 rot="16200000">
                <a:off x="5549813" y="2495380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rot="16200000">
                <a:off x="5571258" y="2495379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27" name="Straight Connector 1026"/>
          <p:cNvCxnSpPr/>
          <p:nvPr/>
        </p:nvCxnSpPr>
        <p:spPr>
          <a:xfrm>
            <a:off x="1527868" y="3374621"/>
            <a:ext cx="0" cy="304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>
          <a:xfrm>
            <a:off x="1556792" y="335833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6</a:t>
            </a:r>
            <a:endParaRPr lang="en-GB" sz="1200" dirty="0"/>
          </a:p>
        </p:txBody>
      </p:sp>
      <p:sp>
        <p:nvSpPr>
          <p:cNvPr id="194" name="TextBox 193"/>
          <p:cNvSpPr txBox="1"/>
          <p:nvPr/>
        </p:nvSpPr>
        <p:spPr>
          <a:xfrm>
            <a:off x="1895314" y="386331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7</a:t>
            </a:r>
            <a:endParaRPr lang="en-GB" sz="1200" dirty="0"/>
          </a:p>
        </p:txBody>
      </p:sp>
      <p:sp>
        <p:nvSpPr>
          <p:cNvPr id="198" name="TextBox 197"/>
          <p:cNvSpPr txBox="1"/>
          <p:nvPr/>
        </p:nvSpPr>
        <p:spPr>
          <a:xfrm>
            <a:off x="1556792" y="426078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8</a:t>
            </a:r>
            <a:endParaRPr lang="en-GB" sz="1200" dirty="0"/>
          </a:p>
        </p:txBody>
      </p:sp>
      <p:sp>
        <p:nvSpPr>
          <p:cNvPr id="199" name="TextBox 198"/>
          <p:cNvSpPr txBox="1"/>
          <p:nvPr/>
        </p:nvSpPr>
        <p:spPr>
          <a:xfrm>
            <a:off x="2000060" y="473697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9</a:t>
            </a:r>
            <a:endParaRPr lang="en-GB" sz="1200" dirty="0"/>
          </a:p>
        </p:txBody>
      </p:sp>
      <p:sp>
        <p:nvSpPr>
          <p:cNvPr id="200" name="TextBox 199"/>
          <p:cNvSpPr txBox="1"/>
          <p:nvPr/>
        </p:nvSpPr>
        <p:spPr>
          <a:xfrm>
            <a:off x="476672" y="516902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10</a:t>
            </a:r>
            <a:endParaRPr lang="en-GB" sz="1200" dirty="0"/>
          </a:p>
        </p:txBody>
      </p:sp>
      <p:sp>
        <p:nvSpPr>
          <p:cNvPr id="201" name="TextBox 200"/>
          <p:cNvSpPr txBox="1"/>
          <p:nvPr/>
        </p:nvSpPr>
        <p:spPr>
          <a:xfrm>
            <a:off x="1647080" y="5929984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11</a:t>
            </a:r>
            <a:endParaRPr lang="en-GB" sz="1200" dirty="0"/>
          </a:p>
        </p:txBody>
      </p:sp>
      <p:sp>
        <p:nvSpPr>
          <p:cNvPr id="202" name="TextBox 201"/>
          <p:cNvSpPr txBox="1"/>
          <p:nvPr/>
        </p:nvSpPr>
        <p:spPr>
          <a:xfrm>
            <a:off x="404664" y="6271210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12</a:t>
            </a:r>
            <a:endParaRPr lang="en-GB" sz="1200" dirty="0"/>
          </a:p>
        </p:txBody>
      </p:sp>
      <p:sp>
        <p:nvSpPr>
          <p:cNvPr id="203" name="TextBox 202"/>
          <p:cNvSpPr txBox="1"/>
          <p:nvPr/>
        </p:nvSpPr>
        <p:spPr>
          <a:xfrm>
            <a:off x="566960" y="6825208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13</a:t>
            </a:r>
            <a:endParaRPr lang="en-GB" sz="1200" dirty="0"/>
          </a:p>
        </p:txBody>
      </p:sp>
      <p:sp>
        <p:nvSpPr>
          <p:cNvPr id="204" name="TextBox 203"/>
          <p:cNvSpPr txBox="1"/>
          <p:nvPr/>
        </p:nvSpPr>
        <p:spPr>
          <a:xfrm>
            <a:off x="1124744" y="7268289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14</a:t>
            </a:r>
            <a:endParaRPr lang="en-GB" sz="1200" dirty="0"/>
          </a:p>
        </p:txBody>
      </p:sp>
      <p:sp>
        <p:nvSpPr>
          <p:cNvPr id="205" name="TextBox 204"/>
          <p:cNvSpPr txBox="1"/>
          <p:nvPr/>
        </p:nvSpPr>
        <p:spPr>
          <a:xfrm>
            <a:off x="1628800" y="7735317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15</a:t>
            </a:r>
            <a:endParaRPr lang="en-GB" sz="1200" dirty="0"/>
          </a:p>
        </p:txBody>
      </p:sp>
      <p:sp>
        <p:nvSpPr>
          <p:cNvPr id="206" name="TextBox 205"/>
          <p:cNvSpPr txBox="1"/>
          <p:nvPr/>
        </p:nvSpPr>
        <p:spPr>
          <a:xfrm>
            <a:off x="1431056" y="850962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16</a:t>
            </a:r>
            <a:endParaRPr lang="en-GB" sz="1200" dirty="0"/>
          </a:p>
        </p:txBody>
      </p:sp>
      <p:cxnSp>
        <p:nvCxnSpPr>
          <p:cNvPr id="1047" name="Straight Connector 1046"/>
          <p:cNvCxnSpPr/>
          <p:nvPr/>
        </p:nvCxnSpPr>
        <p:spPr>
          <a:xfrm flipV="1">
            <a:off x="1340768" y="8098424"/>
            <a:ext cx="0" cy="12531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flipV="1">
            <a:off x="5357314" y="8098422"/>
            <a:ext cx="0" cy="12531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9" name="Straight Arrow Connector 1048"/>
          <p:cNvCxnSpPr/>
          <p:nvPr/>
        </p:nvCxnSpPr>
        <p:spPr>
          <a:xfrm flipH="1">
            <a:off x="4899948" y="8095357"/>
            <a:ext cx="455902" cy="30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>
            <a:off x="3363816" y="1665350"/>
            <a:ext cx="6581" cy="2390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4" name="Group 173"/>
          <p:cNvGrpSpPr/>
          <p:nvPr/>
        </p:nvGrpSpPr>
        <p:grpSpPr>
          <a:xfrm>
            <a:off x="3160016" y="8007870"/>
            <a:ext cx="485008" cy="372022"/>
            <a:chOff x="5373216" y="2335978"/>
            <a:chExt cx="485008" cy="372022"/>
          </a:xfrm>
        </p:grpSpPr>
        <p:sp>
          <p:nvSpPr>
            <p:cNvPr id="175" name="TextBox 174"/>
            <p:cNvSpPr txBox="1"/>
            <p:nvPr/>
          </p:nvSpPr>
          <p:spPr>
            <a:xfrm>
              <a:off x="5577378" y="2461779"/>
              <a:ext cx="2808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000" dirty="0" smtClean="0">
                  <a:sym typeface="Wingdings"/>
                </a:rPr>
                <a:t></a:t>
              </a:r>
              <a:endParaRPr lang="en-GB" sz="1000" dirty="0"/>
            </a:p>
          </p:txBody>
        </p:sp>
        <p:grpSp>
          <p:nvGrpSpPr>
            <p:cNvPr id="176" name="Group 175"/>
            <p:cNvGrpSpPr/>
            <p:nvPr/>
          </p:nvGrpSpPr>
          <p:grpSpPr>
            <a:xfrm>
              <a:off x="5373216" y="2335978"/>
              <a:ext cx="387003" cy="371940"/>
              <a:chOff x="5374579" y="2335978"/>
              <a:chExt cx="387003" cy="371940"/>
            </a:xfrm>
          </p:grpSpPr>
          <p:sp>
            <p:nvSpPr>
              <p:cNvPr id="177" name="TextBox 176"/>
              <p:cNvSpPr txBox="1"/>
              <p:nvPr/>
            </p:nvSpPr>
            <p:spPr>
              <a:xfrm>
                <a:off x="5480736" y="2460770"/>
                <a:ext cx="2808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 smtClean="0">
                    <a:sym typeface="Wingdings"/>
                  </a:rPr>
                  <a:t></a:t>
                </a:r>
                <a:endParaRPr lang="en-GB" sz="1000" dirty="0"/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5477962" y="2335978"/>
                <a:ext cx="2808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 smtClean="0">
                    <a:sym typeface="Wingdings"/>
                  </a:rPr>
                  <a:t></a:t>
                </a:r>
                <a:endParaRPr lang="en-GB" sz="1000" dirty="0"/>
              </a:p>
            </p:txBody>
          </p:sp>
          <p:cxnSp>
            <p:nvCxnSpPr>
              <p:cNvPr id="179" name="Straight Connector 178"/>
              <p:cNvCxnSpPr/>
              <p:nvPr/>
            </p:nvCxnSpPr>
            <p:spPr>
              <a:xfrm>
                <a:off x="5617165" y="2486975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0" name="TextBox 179"/>
              <p:cNvSpPr txBox="1"/>
              <p:nvPr/>
            </p:nvSpPr>
            <p:spPr>
              <a:xfrm>
                <a:off x="5374579" y="2461697"/>
                <a:ext cx="2808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000" dirty="0" smtClean="0">
                    <a:sym typeface="Wingdings"/>
                  </a:rPr>
                  <a:t></a:t>
                </a:r>
                <a:endParaRPr lang="en-GB" sz="1000" dirty="0"/>
              </a:p>
            </p:txBody>
          </p:sp>
          <p:cxnSp>
            <p:nvCxnSpPr>
              <p:cNvPr id="181" name="Straight Connector 180"/>
              <p:cNvCxnSpPr>
                <a:stCxn id="178" idx="1"/>
                <a:endCxn id="178" idx="1"/>
              </p:cNvCxnSpPr>
              <p:nvPr/>
            </p:nvCxnSpPr>
            <p:spPr>
              <a:xfrm>
                <a:off x="5477962" y="245908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>
                <a:stCxn id="178" idx="1"/>
                <a:endCxn id="178" idx="1"/>
              </p:cNvCxnSpPr>
              <p:nvPr/>
            </p:nvCxnSpPr>
            <p:spPr>
              <a:xfrm>
                <a:off x="5477962" y="245908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>
                <a:stCxn id="178" idx="3"/>
                <a:endCxn id="178" idx="3"/>
              </p:cNvCxnSpPr>
              <p:nvPr/>
            </p:nvCxnSpPr>
            <p:spPr>
              <a:xfrm>
                <a:off x="5758808" y="2459089"/>
                <a:ext cx="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>
                <a:stCxn id="178" idx="3"/>
                <a:endCxn id="178" idx="3"/>
              </p:cNvCxnSpPr>
              <p:nvPr/>
            </p:nvCxnSpPr>
            <p:spPr>
              <a:xfrm>
                <a:off x="5758808" y="2459089"/>
                <a:ext cx="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Straight Connector 184"/>
              <p:cNvCxnSpPr>
                <a:stCxn id="175" idx="0"/>
                <a:endCxn id="175" idx="0"/>
              </p:cNvCxnSpPr>
              <p:nvPr/>
            </p:nvCxnSpPr>
            <p:spPr>
              <a:xfrm>
                <a:off x="5717801" y="2461779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Connector 185"/>
              <p:cNvCxnSpPr/>
              <p:nvPr/>
            </p:nvCxnSpPr>
            <p:spPr>
              <a:xfrm>
                <a:off x="5711827" y="2530919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>
              <a:xfrm>
                <a:off x="5516585" y="2523792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 rot="16200000">
                <a:off x="5685233" y="2495957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16200000">
                <a:off x="5624780" y="2495958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rot="16200000">
                <a:off x="5549813" y="2495380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 rot="16200000">
                <a:off x="5571258" y="2495379"/>
                <a:ext cx="0" cy="6155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13" name="Straight Arrow Connector 212"/>
          <p:cNvCxnSpPr/>
          <p:nvPr/>
        </p:nvCxnSpPr>
        <p:spPr>
          <a:xfrm flipV="1">
            <a:off x="1340768" y="8095358"/>
            <a:ext cx="649778" cy="3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650347" y="283513"/>
            <a:ext cx="5442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Home Parenteral Nutrition (HPN) Medicine Pathway</a:t>
            </a:r>
            <a:endParaRPr lang="en-US" sz="1200" dirty="0"/>
          </a:p>
        </p:txBody>
      </p:sp>
      <p:sp>
        <p:nvSpPr>
          <p:cNvPr id="127" name="TextBox 126"/>
          <p:cNvSpPr txBox="1"/>
          <p:nvPr/>
        </p:nvSpPr>
        <p:spPr>
          <a:xfrm>
            <a:off x="2867765" y="9201843"/>
            <a:ext cx="1043143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Governance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2511176" y="9068860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17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03263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8" name="Straight Arrow Connector 147"/>
          <p:cNvCxnSpPr/>
          <p:nvPr/>
        </p:nvCxnSpPr>
        <p:spPr>
          <a:xfrm flipH="1" flipV="1">
            <a:off x="1594680" y="7973126"/>
            <a:ext cx="102180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 flipV="1">
            <a:off x="4255208" y="7198454"/>
            <a:ext cx="102180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938657" y="6429895"/>
            <a:ext cx="7951" cy="7814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936016" y="3018223"/>
            <a:ext cx="7951" cy="7814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 flipH="1" flipV="1">
            <a:off x="1644720" y="6416246"/>
            <a:ext cx="102180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3409162" y="8065607"/>
            <a:ext cx="6190" cy="4635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3397936" y="7266254"/>
            <a:ext cx="6190" cy="4635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>
            <a:off x="3415352" y="6494638"/>
            <a:ext cx="6190" cy="4635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5915160" y="5665815"/>
            <a:ext cx="0" cy="73057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4221088" y="5562742"/>
            <a:ext cx="102180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 flipV="1">
            <a:off x="1628800" y="4581927"/>
            <a:ext cx="102180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917476" y="3848648"/>
            <a:ext cx="0" cy="73057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4221088" y="3789838"/>
            <a:ext cx="102180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413098" y="3966108"/>
            <a:ext cx="0" cy="3617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1590357" y="2925742"/>
            <a:ext cx="102180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404249" y="3109514"/>
            <a:ext cx="0" cy="3617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909791" y="2224647"/>
            <a:ext cx="0" cy="73057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4182645" y="1989639"/>
            <a:ext cx="102180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07775" y="344488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Patient identified by Purchasing Authority as needing HPN or IV fluid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0648" y="34448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1</a:t>
            </a:r>
            <a:endParaRPr lang="en-GB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507775" y="632520"/>
            <a:ext cx="5945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Patient with Type 2 or Type 3 intestinal failure identified by Purchasing Authority</a:t>
            </a:r>
            <a:endParaRPr lang="en-GB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57756" y="95938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2</a:t>
            </a:r>
            <a:endParaRPr lang="en-GB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48680" y="1003593"/>
            <a:ext cx="5976664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Patient suitable for homecare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80" y="1363633"/>
            <a:ext cx="5945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Complete Appendix </a:t>
            </a:r>
            <a:r>
              <a:rPr lang="en-GB" sz="1200" dirty="0"/>
              <a:t>C</a:t>
            </a:r>
            <a:r>
              <a:rPr lang="en-GB" sz="1200" dirty="0" smtClean="0"/>
              <a:t> Patient Needs Assessment Form for HPN</a:t>
            </a:r>
            <a:endParaRPr lang="en-GB" sz="1200" dirty="0"/>
          </a:p>
        </p:txBody>
      </p:sp>
      <p:sp>
        <p:nvSpPr>
          <p:cNvPr id="30" name="Rectangle 29"/>
          <p:cNvSpPr/>
          <p:nvPr/>
        </p:nvSpPr>
        <p:spPr>
          <a:xfrm>
            <a:off x="2121797" y="1701607"/>
            <a:ext cx="2578596" cy="646331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Does the patient have any co-morbidities that may result them being unsafe at home?</a:t>
            </a:r>
          </a:p>
        </p:txBody>
      </p:sp>
      <p:cxnSp>
        <p:nvCxnSpPr>
          <p:cNvPr id="34" name="Straight Arrow Connector 33"/>
          <p:cNvCxnSpPr>
            <a:stCxn id="30" idx="2"/>
          </p:cNvCxnSpPr>
          <p:nvPr/>
        </p:nvCxnSpPr>
        <p:spPr>
          <a:xfrm>
            <a:off x="3411095" y="2347938"/>
            <a:ext cx="0" cy="36178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772401" y="1690974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Yes</a:t>
            </a:r>
            <a:endParaRPr lang="en-GB" sz="1000" dirty="0"/>
          </a:p>
        </p:txBody>
      </p:sp>
      <p:sp>
        <p:nvSpPr>
          <p:cNvPr id="36" name="TextBox 35"/>
          <p:cNvSpPr txBox="1"/>
          <p:nvPr/>
        </p:nvSpPr>
        <p:spPr>
          <a:xfrm>
            <a:off x="2996893" y="2391490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No</a:t>
            </a:r>
            <a:endParaRPr lang="en-GB" sz="1000" dirty="0"/>
          </a:p>
        </p:txBody>
      </p:sp>
      <p:sp>
        <p:nvSpPr>
          <p:cNvPr id="37" name="Rectangle 36"/>
          <p:cNvSpPr/>
          <p:nvPr/>
        </p:nvSpPr>
        <p:spPr>
          <a:xfrm>
            <a:off x="2108105" y="2709719"/>
            <a:ext cx="2578596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Are there any concerns that the patient may be unsafe with a CVC?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25715" y="1805514"/>
            <a:ext cx="1368152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Action plan to address needs*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H="1" flipV="1">
            <a:off x="4686701" y="2938799"/>
            <a:ext cx="1223090" cy="1752"/>
          </a:xfrm>
          <a:prstGeom prst="straightConnector1">
            <a:avLst/>
          </a:prstGeom>
          <a:ln w="31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996893" y="3246028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No</a:t>
            </a:r>
            <a:endParaRPr lang="en-GB" sz="1000" dirty="0"/>
          </a:p>
        </p:txBody>
      </p:sp>
      <p:sp>
        <p:nvSpPr>
          <p:cNvPr id="50" name="TextBox 49"/>
          <p:cNvSpPr txBox="1"/>
          <p:nvPr/>
        </p:nvSpPr>
        <p:spPr>
          <a:xfrm>
            <a:off x="1651755" y="2679522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Yes</a:t>
            </a:r>
            <a:endParaRPr lang="en-GB" sz="1000" dirty="0"/>
          </a:p>
        </p:txBody>
      </p:sp>
      <p:sp>
        <p:nvSpPr>
          <p:cNvPr id="51" name="Rectangle 50"/>
          <p:cNvSpPr/>
          <p:nvPr/>
        </p:nvSpPr>
        <p:spPr>
          <a:xfrm>
            <a:off x="2020437" y="3503997"/>
            <a:ext cx="2776715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Are </a:t>
            </a:r>
            <a:r>
              <a:rPr lang="en-GB" sz="1200" dirty="0">
                <a:solidFill>
                  <a:schemeClr val="bg1"/>
                </a:solidFill>
              </a:rPr>
              <a:t>there any concerns here such as self harm, neglect or </a:t>
            </a:r>
            <a:r>
              <a:rPr lang="en-GB" sz="1200" dirty="0" smtClean="0">
                <a:solidFill>
                  <a:schemeClr val="bg1"/>
                </a:solidFill>
              </a:rPr>
              <a:t>abuse?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5897" y="2680102"/>
            <a:ext cx="1368152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Action plan to address needs*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955977" y="3798437"/>
            <a:ext cx="1064460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989001" y="4096278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No</a:t>
            </a:r>
            <a:endParaRPr lang="en-GB" sz="1000" dirty="0"/>
          </a:p>
        </p:txBody>
      </p:sp>
      <p:sp>
        <p:nvSpPr>
          <p:cNvPr id="62" name="Rectangle 61"/>
          <p:cNvSpPr/>
          <p:nvPr/>
        </p:nvSpPr>
        <p:spPr>
          <a:xfrm>
            <a:off x="2012751" y="4344237"/>
            <a:ext cx="2784402" cy="646331"/>
          </a:xfrm>
          <a:prstGeom prst="rect">
            <a:avLst/>
          </a:prstGeom>
          <a:solidFill>
            <a:schemeClr val="accent2"/>
          </a:solidFill>
          <a:ln>
            <a:solidFill>
              <a:srgbClr val="C0504D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Is there family support for the patient going home on HPN? Are there any concerns?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245102" y="3520345"/>
            <a:ext cx="1368152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Action plan to address needs*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836907" y="3502965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Yes</a:t>
            </a:r>
            <a:endParaRPr lang="en-GB" sz="1000" dirty="0"/>
          </a:p>
        </p:txBody>
      </p:sp>
      <p:cxnSp>
        <p:nvCxnSpPr>
          <p:cNvPr id="69" name="Straight Arrow Connector 68"/>
          <p:cNvCxnSpPr/>
          <p:nvPr/>
        </p:nvCxnSpPr>
        <p:spPr>
          <a:xfrm flipH="1">
            <a:off x="4797152" y="4575069"/>
            <a:ext cx="112032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2697" y="4336286"/>
            <a:ext cx="1368152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Action plan to address needs*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661037" y="4318906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Yes</a:t>
            </a:r>
            <a:endParaRPr lang="en-GB" sz="1000" dirty="0"/>
          </a:p>
        </p:txBody>
      </p:sp>
      <p:sp>
        <p:nvSpPr>
          <p:cNvPr id="80" name="Rectangle 79"/>
          <p:cNvSpPr/>
          <p:nvPr/>
        </p:nvSpPr>
        <p:spPr>
          <a:xfrm>
            <a:off x="2204864" y="5425551"/>
            <a:ext cx="2506588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Are there any safeguarding issues?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989001" y="5055786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No</a:t>
            </a:r>
            <a:endParaRPr lang="en-GB" sz="1000" dirty="0"/>
          </a:p>
        </p:txBody>
      </p:sp>
      <p:sp>
        <p:nvSpPr>
          <p:cNvPr id="84" name="TextBox 83"/>
          <p:cNvSpPr txBox="1"/>
          <p:nvPr/>
        </p:nvSpPr>
        <p:spPr>
          <a:xfrm>
            <a:off x="5269404" y="5336862"/>
            <a:ext cx="1368152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Action plan to address needs*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059536" y="6166103"/>
            <a:ext cx="2809624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Are there any concerns regarding </a:t>
            </a:r>
            <a:r>
              <a:rPr lang="en-GB" sz="1200" dirty="0" smtClean="0">
                <a:solidFill>
                  <a:schemeClr val="bg1"/>
                </a:solidFill>
              </a:rPr>
              <a:t>mobility, dexterity, vision, or hearing? 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060848" y="6958191"/>
            <a:ext cx="2809624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Are there any </a:t>
            </a:r>
            <a:r>
              <a:rPr lang="en-GB" sz="1200" dirty="0" smtClean="0">
                <a:solidFill>
                  <a:schemeClr val="bg1"/>
                </a:solidFill>
              </a:rPr>
              <a:t>communication barriers, written or spoken?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059536" y="7750279"/>
            <a:ext cx="2809624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Any other health care concerns, for example stoma care, palliative support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060848" y="8542367"/>
            <a:ext cx="2809624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suitable for homecare 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19743" y="8946539"/>
            <a:ext cx="64496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* If any action plans for the points above cannot resolve the identified concerns then the patient is not suitable for homecare.  </a:t>
            </a:r>
            <a:r>
              <a:rPr lang="en-GB" sz="1200" dirty="0"/>
              <a:t>The  </a:t>
            </a:r>
            <a:r>
              <a:rPr lang="en-GB" sz="1200" dirty="0" smtClean="0"/>
              <a:t>Contractor and Purchasing Authority should have </a:t>
            </a:r>
            <a:r>
              <a:rPr lang="en-GB" sz="1200" dirty="0"/>
              <a:t>processes in place to identify and respond to any change in the patient's circumstances that impact on the patient suitability </a:t>
            </a:r>
            <a:r>
              <a:rPr lang="en-GB" sz="1200" dirty="0" smtClean="0"/>
              <a:t>for homecare.</a:t>
            </a:r>
            <a:endParaRPr lang="en-GB" sz="1200" dirty="0"/>
          </a:p>
        </p:txBody>
      </p:sp>
      <p:cxnSp>
        <p:nvCxnSpPr>
          <p:cNvPr id="98" name="Straight Arrow Connector 97"/>
          <p:cNvCxnSpPr/>
          <p:nvPr/>
        </p:nvCxnSpPr>
        <p:spPr>
          <a:xfrm>
            <a:off x="3414130" y="5021666"/>
            <a:ext cx="0" cy="3902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4793384" y="5271810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Yes</a:t>
            </a:r>
            <a:endParaRPr lang="en-GB" sz="1000" dirty="0"/>
          </a:p>
        </p:txBody>
      </p:sp>
      <p:cxnSp>
        <p:nvCxnSpPr>
          <p:cNvPr id="105" name="Straight Connector 104"/>
          <p:cNvCxnSpPr/>
          <p:nvPr/>
        </p:nvCxnSpPr>
        <p:spPr>
          <a:xfrm>
            <a:off x="5917476" y="3848648"/>
            <a:ext cx="0" cy="73057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H="1">
            <a:off x="4866844" y="6388951"/>
            <a:ext cx="104294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3408528" y="5702550"/>
            <a:ext cx="6190" cy="4635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2986360" y="5800106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No</a:t>
            </a:r>
            <a:endParaRPr lang="en-GB" sz="1000" dirty="0"/>
          </a:p>
        </p:txBody>
      </p:sp>
      <p:sp>
        <p:nvSpPr>
          <p:cNvPr id="115" name="TextBox 114"/>
          <p:cNvSpPr txBox="1"/>
          <p:nvPr/>
        </p:nvSpPr>
        <p:spPr>
          <a:xfrm>
            <a:off x="2990128" y="6653610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No</a:t>
            </a:r>
            <a:endParaRPr lang="en-GB" sz="1000" dirty="0"/>
          </a:p>
        </p:txBody>
      </p:sp>
      <p:sp>
        <p:nvSpPr>
          <p:cNvPr id="116" name="TextBox 115"/>
          <p:cNvSpPr txBox="1"/>
          <p:nvPr/>
        </p:nvSpPr>
        <p:spPr>
          <a:xfrm>
            <a:off x="2990128" y="7462247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No</a:t>
            </a:r>
            <a:endParaRPr lang="en-GB" sz="1000" dirty="0"/>
          </a:p>
        </p:txBody>
      </p:sp>
      <p:sp>
        <p:nvSpPr>
          <p:cNvPr id="118" name="TextBox 117"/>
          <p:cNvSpPr txBox="1"/>
          <p:nvPr/>
        </p:nvSpPr>
        <p:spPr>
          <a:xfrm>
            <a:off x="2990128" y="8268850"/>
            <a:ext cx="3353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No</a:t>
            </a:r>
            <a:endParaRPr lang="en-GB" sz="1000" dirty="0"/>
          </a:p>
        </p:txBody>
      </p:sp>
      <p:sp>
        <p:nvSpPr>
          <p:cNvPr id="120" name="TextBox 119"/>
          <p:cNvSpPr txBox="1"/>
          <p:nvPr/>
        </p:nvSpPr>
        <p:spPr>
          <a:xfrm>
            <a:off x="260648" y="6166103"/>
            <a:ext cx="1368152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Action plan to address needs*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122" name="Straight Arrow Connector 121"/>
          <p:cNvCxnSpPr/>
          <p:nvPr/>
        </p:nvCxnSpPr>
        <p:spPr>
          <a:xfrm>
            <a:off x="949664" y="5579447"/>
            <a:ext cx="123682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78" idx="2"/>
          </p:cNvCxnSpPr>
          <p:nvPr/>
        </p:nvCxnSpPr>
        <p:spPr>
          <a:xfrm>
            <a:off x="936773" y="4797951"/>
            <a:ext cx="7951" cy="7814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V="1">
            <a:off x="942632" y="7201511"/>
            <a:ext cx="1142456" cy="98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1656096" y="6135906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Yes</a:t>
            </a:r>
            <a:endParaRPr lang="en-GB" sz="1000" dirty="0"/>
          </a:p>
        </p:txBody>
      </p:sp>
      <p:cxnSp>
        <p:nvCxnSpPr>
          <p:cNvPr id="139" name="Straight Connector 138"/>
          <p:cNvCxnSpPr/>
          <p:nvPr/>
        </p:nvCxnSpPr>
        <p:spPr>
          <a:xfrm>
            <a:off x="5918928" y="7280188"/>
            <a:ext cx="0" cy="73057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5273172" y="6951235"/>
            <a:ext cx="1368152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Action plan to address needs*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4896456" y="6899831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Yes</a:t>
            </a:r>
            <a:endParaRPr lang="en-GB" sz="1000" dirty="0"/>
          </a:p>
        </p:txBody>
      </p:sp>
      <p:cxnSp>
        <p:nvCxnSpPr>
          <p:cNvPr id="142" name="Straight Arrow Connector 141"/>
          <p:cNvCxnSpPr/>
          <p:nvPr/>
        </p:nvCxnSpPr>
        <p:spPr>
          <a:xfrm flipH="1">
            <a:off x="4870612" y="8003324"/>
            <a:ext cx="104294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>
            <a:off x="893945" y="7915479"/>
            <a:ext cx="7951" cy="7814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215936" y="7754047"/>
            <a:ext cx="1368152" cy="4616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Action plan to address needs*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146" name="Straight Arrow Connector 145"/>
          <p:cNvCxnSpPr/>
          <p:nvPr/>
        </p:nvCxnSpPr>
        <p:spPr>
          <a:xfrm flipV="1">
            <a:off x="897920" y="8687095"/>
            <a:ext cx="1142456" cy="98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1611384" y="7621490"/>
            <a:ext cx="3609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Yes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82383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7775" y="344488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Does patient require homecare nursing?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8640" y="355521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3</a:t>
            </a:r>
            <a:endParaRPr lang="en-GB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07775" y="632520"/>
            <a:ext cx="5945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 to General and Clinical Services &amp; Home Visits tab on framework specification.  Not all patients will require nursing.</a:t>
            </a:r>
            <a:endParaRPr lang="en-GB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516401" y="1136576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Patient accepted by Contractor (Home Care Company)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8640" y="1147609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4</a:t>
            </a:r>
            <a:endParaRPr lang="en-GB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507775" y="1477135"/>
            <a:ext cx="5945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 to General and Clinical Services &amp; Home Visits tab on framework specification</a:t>
            </a:r>
            <a:endParaRPr lang="en-GB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40729" y="1813742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Compounding slot allocated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933" y="1812873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5a</a:t>
            </a:r>
            <a:endParaRPr lang="en-GB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548680" y="2197215"/>
            <a:ext cx="5945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 to Manufacturing Sites (Specials) Cold Chain and Custom Made Meds (Specials) tabs on framework specification</a:t>
            </a:r>
            <a:endParaRPr lang="en-GB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548680" y="2701271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Nursing resource allocated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0933" y="2709222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5b</a:t>
            </a:r>
            <a:endParaRPr lang="en-GB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548680" y="3050278"/>
            <a:ext cx="5945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 to Clinical Services &amp; Home Visits tab on framework specification</a:t>
            </a:r>
            <a:endParaRPr lang="en-GB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48680" y="3349343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Patient registration and consent form completed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8640" y="3349343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6</a:t>
            </a:r>
            <a:endParaRPr lang="en-GB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48680" y="3666851"/>
            <a:ext cx="59455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 to General and Governance tabs on framework specification. See  RPS Guidance Appendix 4</a:t>
            </a:r>
            <a:endParaRPr lang="en-GB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548680" y="4099937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Ancillary list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8640" y="3997415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7</a:t>
            </a:r>
            <a:endParaRPr lang="en-GB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555930" y="4448944"/>
            <a:ext cx="5945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 to Equipment &amp; Ancils</a:t>
            </a:r>
            <a:r>
              <a:rPr lang="en-GB" sz="1200" dirty="0"/>
              <a:t> </a:t>
            </a:r>
            <a:r>
              <a:rPr lang="en-GB" sz="1200" dirty="0" smtClean="0"/>
              <a:t>tab on framework specification.  See Appendix O.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548680" y="4717495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Patient home assessment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8640" y="4706462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8</a:t>
            </a:r>
            <a:endParaRPr lang="en-GB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526618" y="5108049"/>
            <a:ext cx="5945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 to General tab on framework specification.  See RPS Appendix 7.</a:t>
            </a:r>
            <a:endParaRPr lang="en-GB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548680" y="5457056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Patient medically fit for discharge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8640" y="5468089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9</a:t>
            </a:r>
            <a:endParaRPr lang="en-GB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579783" y="5828129"/>
            <a:ext cx="5945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Purchasing Authority inform Contractor that patient is medically fit for discharge</a:t>
            </a:r>
            <a:endParaRPr lang="en-GB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548680" y="6188169"/>
            <a:ext cx="6017569" cy="461665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Contractor receives formulation request and arranges parenteral nutrition/fluid compounding on receipt of signed and screened prescription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8640" y="6177136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10</a:t>
            </a:r>
            <a:endParaRPr lang="en-GB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579783" y="6714291"/>
            <a:ext cx="59455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 to General and Prescribing &amp; Dispensing tabs on </a:t>
            </a:r>
            <a:r>
              <a:rPr lang="en-GB" sz="1200" dirty="0"/>
              <a:t>framework specification. The patient's details should be recorded on the Contractor's systems and be ready for service activation within 5 working days subject to the timely receipt of the initial formulation request and purchase order ( if appropriate ) as detailed in the specification.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680" y="7628329"/>
            <a:ext cx="6017569" cy="276999"/>
          </a:xfrm>
          <a:prstGeom prst="rect">
            <a:avLst/>
          </a:prstGeom>
          <a:solidFill>
            <a:srgbClr val="C0504D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Pre discharge hospital visit by Contractor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88640" y="7639362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11</a:t>
            </a:r>
            <a:endParaRPr lang="en-GB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65928" y="7948761"/>
            <a:ext cx="5945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 to General tab on framework specification. The </a:t>
            </a:r>
            <a:r>
              <a:rPr lang="en-GB" sz="1200" dirty="0"/>
              <a:t>pre-discharge hospital visit by the Contractor, will review the patient needs assessment and  should be undertaken within 3 working days of receipt of registration documents.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26619" y="8636441"/>
            <a:ext cx="5984870" cy="276999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Discharge date co-ordinated between Purchasing Authority, Contractor and patient 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88640" y="8634933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12</a:t>
            </a:r>
            <a:endParaRPr lang="en-GB" sz="1200" dirty="0"/>
          </a:p>
        </p:txBody>
      </p:sp>
      <p:sp>
        <p:nvSpPr>
          <p:cNvPr id="2" name="Rectangle 1"/>
          <p:cNvSpPr/>
          <p:nvPr/>
        </p:nvSpPr>
        <p:spPr>
          <a:xfrm>
            <a:off x="548680" y="8964182"/>
            <a:ext cx="59354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/>
              <a:t>See General tab on framework specification.  Installation</a:t>
            </a:r>
            <a:r>
              <a:rPr lang="en-GB" sz="1200" dirty="0"/>
              <a:t>, delivery of PN and commencement of nursing should be on the 5th working day at the latest. </a:t>
            </a:r>
          </a:p>
        </p:txBody>
      </p:sp>
    </p:spTree>
    <p:extLst>
      <p:ext uri="{BB962C8B-B14F-4D97-AF65-F5344CB8AC3E}">
        <p14:creationId xmlns:p14="http://schemas.microsoft.com/office/powerpoint/2010/main" val="211683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" name="Straight Arrow Connector 103"/>
          <p:cNvCxnSpPr/>
          <p:nvPr/>
        </p:nvCxnSpPr>
        <p:spPr>
          <a:xfrm>
            <a:off x="2996952" y="8136411"/>
            <a:ext cx="0" cy="5464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989001" y="8811985"/>
            <a:ext cx="0" cy="6227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2951736" y="4403930"/>
            <a:ext cx="0" cy="6227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60948" y="2703538"/>
            <a:ext cx="0" cy="6887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5481226" y="4135049"/>
            <a:ext cx="1" cy="4726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960948" y="3754154"/>
            <a:ext cx="0" cy="6227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26619" y="272480"/>
            <a:ext cx="5984870" cy="276999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Patient </a:t>
            </a:r>
            <a:r>
              <a:rPr lang="en-GB" sz="1200" dirty="0" smtClean="0">
                <a:solidFill>
                  <a:schemeClr val="bg1"/>
                </a:solidFill>
              </a:rPr>
              <a:t>discharged.  Installation </a:t>
            </a:r>
            <a:r>
              <a:rPr lang="en-GB" sz="1200" dirty="0">
                <a:solidFill>
                  <a:schemeClr val="bg1"/>
                </a:solidFill>
              </a:rPr>
              <a:t>visit from Homecare Company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8640" y="283513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13</a:t>
            </a:r>
            <a:endParaRPr lang="en-GB" sz="1200" dirty="0"/>
          </a:p>
        </p:txBody>
      </p:sp>
      <p:sp>
        <p:nvSpPr>
          <p:cNvPr id="7" name="Rectangle 6"/>
          <p:cNvSpPr/>
          <p:nvPr/>
        </p:nvSpPr>
        <p:spPr>
          <a:xfrm>
            <a:off x="517911" y="602903"/>
            <a:ext cx="59354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/>
              <a:t>Refer to Clinical Services &amp; Home Visits tab on framework specification . </a:t>
            </a:r>
            <a:endParaRPr lang="en-GB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48680" y="931585"/>
            <a:ext cx="5984870" cy="276999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Patient </a:t>
            </a:r>
            <a:r>
              <a:rPr lang="en-GB" sz="1200" dirty="0" smtClean="0">
                <a:solidFill>
                  <a:schemeClr val="bg1"/>
                </a:solidFill>
              </a:rPr>
              <a:t>receives HPN services +/- nursing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640" y="931585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14</a:t>
            </a:r>
            <a:endParaRPr lang="en-GB" sz="1200" dirty="0"/>
          </a:p>
        </p:txBody>
      </p:sp>
      <p:sp>
        <p:nvSpPr>
          <p:cNvPr id="17" name="Rectangle 16"/>
          <p:cNvSpPr/>
          <p:nvPr/>
        </p:nvSpPr>
        <p:spPr>
          <a:xfrm>
            <a:off x="533822" y="1210607"/>
            <a:ext cx="59354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/>
              <a:t>Refer to General, Delivery, Prescribing &amp; Dispensing and Clinical Services &amp; Home Visits tabs on framework specification . </a:t>
            </a:r>
            <a:endParaRPr lang="en-GB" sz="1200" dirty="0"/>
          </a:p>
        </p:txBody>
      </p:sp>
      <p:sp>
        <p:nvSpPr>
          <p:cNvPr id="18" name="Rectangle 17"/>
          <p:cNvSpPr/>
          <p:nvPr/>
        </p:nvSpPr>
        <p:spPr>
          <a:xfrm>
            <a:off x="4581128" y="2420352"/>
            <a:ext cx="1800199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Purchasing Authority arranges termination of the homecare service with Contractor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16832" y="2575401"/>
            <a:ext cx="2088232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Does patient still require HPN?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40968" y="2935441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Y</a:t>
            </a:r>
            <a:r>
              <a:rPr lang="en-GB" sz="1200" dirty="0" smtClean="0"/>
              <a:t>es</a:t>
            </a:r>
            <a:endParaRPr lang="en-GB" sz="1200" dirty="0"/>
          </a:p>
        </p:txBody>
      </p:sp>
      <p:cxnSp>
        <p:nvCxnSpPr>
          <p:cNvPr id="27" name="Straight Arrow Connector 26"/>
          <p:cNvCxnSpPr>
            <a:stCxn id="19" idx="3"/>
          </p:cNvCxnSpPr>
          <p:nvPr/>
        </p:nvCxnSpPr>
        <p:spPr>
          <a:xfrm flipV="1">
            <a:off x="4005064" y="2713900"/>
            <a:ext cx="57606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077072" y="2420352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30" name="Rectangle 29"/>
          <p:cNvSpPr/>
          <p:nvPr/>
        </p:nvSpPr>
        <p:spPr>
          <a:xfrm>
            <a:off x="1916832" y="4394185"/>
            <a:ext cx="2088232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Contractor arranges delivery of HPN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140968" y="3901162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Y</a:t>
            </a:r>
            <a:r>
              <a:rPr lang="en-GB" sz="1200" dirty="0" smtClean="0"/>
              <a:t>es</a:t>
            </a:r>
            <a:endParaRPr lang="en-GB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4077072" y="3321193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36" name="Rectangle 35"/>
          <p:cNvSpPr/>
          <p:nvPr/>
        </p:nvSpPr>
        <p:spPr>
          <a:xfrm>
            <a:off x="4581127" y="3416229"/>
            <a:ext cx="1800199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Purchasing Authority co-ordinates new prescription with Contractor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4005064" y="3674105"/>
            <a:ext cx="57606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30" idx="3"/>
          </p:cNvCxnSpPr>
          <p:nvPr/>
        </p:nvCxnSpPr>
        <p:spPr>
          <a:xfrm flipH="1">
            <a:off x="4005064" y="4625017"/>
            <a:ext cx="1476162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1412776" y="2089931"/>
            <a:ext cx="0" cy="30908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1412776" y="2089929"/>
            <a:ext cx="50405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916832" y="1945913"/>
            <a:ext cx="2088232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receives HPN services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60" name="Straight Arrow Connector 59"/>
          <p:cNvCxnSpPr>
            <a:stCxn id="58" idx="2"/>
            <a:endCxn id="19" idx="0"/>
          </p:cNvCxnSpPr>
          <p:nvPr/>
        </p:nvCxnSpPr>
        <p:spPr>
          <a:xfrm>
            <a:off x="2960948" y="2222912"/>
            <a:ext cx="0" cy="3524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916832" y="3424159"/>
            <a:ext cx="2088232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Is prescription still valid and clinically appropriate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2996952" y="7543547"/>
            <a:ext cx="0" cy="5464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2996952" y="6577826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2980122" y="5928832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1700809" y="5724763"/>
            <a:ext cx="2592287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receives homecare nursing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988840" y="6444843"/>
            <a:ext cx="2088232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Is nursing still required?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988840" y="7081882"/>
            <a:ext cx="2088232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Do number of visits need to be altered?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140968" y="6721842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Y</a:t>
            </a:r>
            <a:r>
              <a:rPr lang="en-GB" sz="1200" dirty="0" smtClean="0"/>
              <a:t>es</a:t>
            </a:r>
            <a:endParaRPr lang="en-GB" sz="1200" dirty="0"/>
          </a:p>
        </p:txBody>
      </p:sp>
      <p:sp>
        <p:nvSpPr>
          <p:cNvPr id="85" name="Rectangle 84"/>
          <p:cNvSpPr/>
          <p:nvPr/>
        </p:nvSpPr>
        <p:spPr>
          <a:xfrm>
            <a:off x="1988840" y="8089994"/>
            <a:ext cx="2088232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Nursing visits scheduled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1988840" y="8700501"/>
            <a:ext cx="2088232" cy="461665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Contractor provides </a:t>
            </a:r>
            <a:r>
              <a:rPr lang="en-GB" sz="1200" dirty="0">
                <a:solidFill>
                  <a:schemeClr val="bg1"/>
                </a:solidFill>
              </a:rPr>
              <a:t>w</a:t>
            </a:r>
            <a:r>
              <a:rPr lang="en-GB" sz="1200" dirty="0" smtClean="0">
                <a:solidFill>
                  <a:schemeClr val="bg1"/>
                </a:solidFill>
              </a:rPr>
              <a:t>eekly report to Purchasing Authority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91" name="Straight Arrow Connector 90"/>
          <p:cNvCxnSpPr>
            <a:stCxn id="73" idx="3"/>
          </p:cNvCxnSpPr>
          <p:nvPr/>
        </p:nvCxnSpPr>
        <p:spPr>
          <a:xfrm flipV="1">
            <a:off x="4077072" y="6583342"/>
            <a:ext cx="648072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4207032" y="6341019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95" name="Rectangle 94"/>
          <p:cNvSpPr/>
          <p:nvPr/>
        </p:nvSpPr>
        <p:spPr>
          <a:xfrm>
            <a:off x="4733528" y="6145778"/>
            <a:ext cx="1800199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Purchasing Authority arranges termination of nursing service with Contractor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140968" y="7668979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cxnSp>
        <p:nvCxnSpPr>
          <p:cNvPr id="97" name="Straight Arrow Connector 96"/>
          <p:cNvCxnSpPr/>
          <p:nvPr/>
        </p:nvCxnSpPr>
        <p:spPr>
          <a:xfrm flipV="1">
            <a:off x="4077072" y="7297906"/>
            <a:ext cx="648072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4194291" y="7009874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Y</a:t>
            </a:r>
            <a:r>
              <a:rPr lang="en-GB" sz="1200" dirty="0" smtClean="0"/>
              <a:t>es</a:t>
            </a:r>
            <a:endParaRPr lang="en-GB" sz="1200" dirty="0"/>
          </a:p>
        </p:txBody>
      </p:sp>
      <p:sp>
        <p:nvSpPr>
          <p:cNvPr id="99" name="Rectangle 98"/>
          <p:cNvSpPr/>
          <p:nvPr/>
        </p:nvSpPr>
        <p:spPr>
          <a:xfrm>
            <a:off x="4725144" y="7081882"/>
            <a:ext cx="1800199" cy="646331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Purchasing Authority liaises with nursing service for adjusted visits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101" name="Straight Connector 100"/>
          <p:cNvCxnSpPr>
            <a:stCxn id="99" idx="2"/>
          </p:cNvCxnSpPr>
          <p:nvPr/>
        </p:nvCxnSpPr>
        <p:spPr>
          <a:xfrm flipH="1">
            <a:off x="5625243" y="7728213"/>
            <a:ext cx="1" cy="5002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endCxn id="85" idx="3"/>
          </p:cNvCxnSpPr>
          <p:nvPr/>
        </p:nvCxnSpPr>
        <p:spPr>
          <a:xfrm flipH="1">
            <a:off x="4077072" y="8228493"/>
            <a:ext cx="1548171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1340768" y="5863262"/>
            <a:ext cx="0" cy="37196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endCxn id="62" idx="1"/>
          </p:cNvCxnSpPr>
          <p:nvPr/>
        </p:nvCxnSpPr>
        <p:spPr>
          <a:xfrm>
            <a:off x="1340768" y="5863262"/>
            <a:ext cx="360041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620688" y="1740922"/>
            <a:ext cx="1005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HPN Services</a:t>
            </a:r>
            <a:endParaRPr lang="en-GB" sz="1200" dirty="0"/>
          </a:p>
        </p:txBody>
      </p:sp>
      <p:sp>
        <p:nvSpPr>
          <p:cNvPr id="120" name="TextBox 119"/>
          <p:cNvSpPr txBox="1"/>
          <p:nvPr/>
        </p:nvSpPr>
        <p:spPr>
          <a:xfrm>
            <a:off x="620688" y="5385048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Homecare nursing</a:t>
            </a:r>
            <a:endParaRPr lang="en-GB" sz="1200" dirty="0"/>
          </a:p>
        </p:txBody>
      </p:sp>
      <p:sp>
        <p:nvSpPr>
          <p:cNvPr id="54" name="Rectangle 53"/>
          <p:cNvSpPr/>
          <p:nvPr/>
        </p:nvSpPr>
        <p:spPr>
          <a:xfrm>
            <a:off x="2420888" y="5042257"/>
            <a:ext cx="1044116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Governance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39" name="Straight Arrow Connector 38"/>
          <p:cNvCxnSpPr>
            <a:stCxn id="54" idx="1"/>
          </p:cNvCxnSpPr>
          <p:nvPr/>
        </p:nvCxnSpPr>
        <p:spPr>
          <a:xfrm flipH="1" flipV="1">
            <a:off x="1412776" y="5180756"/>
            <a:ext cx="1008112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2444741" y="9444431"/>
            <a:ext cx="1044116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Governance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44" name="Straight Arrow Connector 43"/>
          <p:cNvCxnSpPr>
            <a:stCxn id="78" idx="1"/>
          </p:cNvCxnSpPr>
          <p:nvPr/>
        </p:nvCxnSpPr>
        <p:spPr>
          <a:xfrm flipH="1" flipV="1">
            <a:off x="1340768" y="9582930"/>
            <a:ext cx="1103973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146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4" name="Straight Arrow Connector 113"/>
          <p:cNvCxnSpPr/>
          <p:nvPr/>
        </p:nvCxnSpPr>
        <p:spPr>
          <a:xfrm>
            <a:off x="3237359" y="5575950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1052734" y="5039866"/>
            <a:ext cx="2" cy="4793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H="1">
            <a:off x="1628800" y="4880990"/>
            <a:ext cx="510364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 flipV="1">
            <a:off x="1736812" y="3357791"/>
            <a:ext cx="54006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3254582" y="2133655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247267" y="2825617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239952" y="5071125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48680" y="272480"/>
            <a:ext cx="5984870" cy="276999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Ongoing patient review by Purchasing Authority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640" y="283513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15</a:t>
            </a:r>
            <a:endParaRPr lang="en-GB" sz="1200" dirty="0"/>
          </a:p>
        </p:txBody>
      </p:sp>
      <p:sp>
        <p:nvSpPr>
          <p:cNvPr id="6" name="Rectangle 5"/>
          <p:cNvSpPr/>
          <p:nvPr/>
        </p:nvSpPr>
        <p:spPr>
          <a:xfrm>
            <a:off x="2204864" y="920552"/>
            <a:ext cx="2088232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receives HPN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2776" y="1413575"/>
            <a:ext cx="3839513" cy="276999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Patient attends outpatient review by Purchasing Authority 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8840" y="2421687"/>
            <a:ext cx="266429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reports any signs of fluid overload or dehydration?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2816" y="1917631"/>
            <a:ext cx="3036857" cy="276999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Patient’s weight within expected parameters?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8840" y="6620217"/>
            <a:ext cx="2664296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Is HPN still required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8840" y="3141767"/>
            <a:ext cx="266429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Any abnormalities detected on blood and urine monitoring?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8840" y="3832230"/>
            <a:ext cx="266429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Any changes to HPN prescription required?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941169" y="6333327"/>
            <a:ext cx="1800199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Purchasing Authority arranges termination of the homecare service with Contractor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941169" y="3645823"/>
            <a:ext cx="1800199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Purchasing Authority co-ordinates new prescription with Contractor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988840" y="5870520"/>
            <a:ext cx="266429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Any concerns re compliance or suitability for homecare?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653136" y="6769749"/>
            <a:ext cx="288033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601931" y="6471462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1988840" y="8174776"/>
            <a:ext cx="2664296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Outpatient appointment scheduled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23" name="Straight Arrow Connector 22"/>
          <p:cNvCxnSpPr>
            <a:stCxn id="6" idx="2"/>
          </p:cNvCxnSpPr>
          <p:nvPr/>
        </p:nvCxnSpPr>
        <p:spPr>
          <a:xfrm>
            <a:off x="3248980" y="1197551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0" idx="1"/>
          </p:cNvCxnSpPr>
          <p:nvPr/>
        </p:nvCxnSpPr>
        <p:spPr>
          <a:xfrm flipH="1" flipV="1">
            <a:off x="908720" y="2056130"/>
            <a:ext cx="86409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908720" y="2056131"/>
            <a:ext cx="0" cy="20937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581128" y="3717831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404664" y="1059054"/>
            <a:ext cx="0" cy="84414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endCxn id="6" idx="1"/>
          </p:cNvCxnSpPr>
          <p:nvPr/>
        </p:nvCxnSpPr>
        <p:spPr>
          <a:xfrm>
            <a:off x="404664" y="1059051"/>
            <a:ext cx="1800200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3234921" y="6875150"/>
            <a:ext cx="5602" cy="3931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48680" y="5901878"/>
            <a:ext cx="1152128" cy="646331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Action plan to address concerns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3240523" y="6343218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423234" y="6343218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3415691" y="6919282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cxnSp>
        <p:nvCxnSpPr>
          <p:cNvPr id="46" name="Straight Arrow Connector 45"/>
          <p:cNvCxnSpPr/>
          <p:nvPr/>
        </p:nvCxnSpPr>
        <p:spPr>
          <a:xfrm flipH="1">
            <a:off x="1700807" y="6116161"/>
            <a:ext cx="28803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665554" y="5814470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1124744" y="6553725"/>
            <a:ext cx="0" cy="2105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12" idx="1"/>
          </p:cNvCxnSpPr>
          <p:nvPr/>
        </p:nvCxnSpPr>
        <p:spPr>
          <a:xfrm>
            <a:off x="1124744" y="6758717"/>
            <a:ext cx="86409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3234921" y="3573815"/>
            <a:ext cx="5602" cy="2825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371622" y="3587303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3356184" y="5097016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cxnSp>
        <p:nvCxnSpPr>
          <p:cNvPr id="58" name="Straight Connector 57"/>
          <p:cNvCxnSpPr>
            <a:stCxn id="9" idx="1"/>
          </p:cNvCxnSpPr>
          <p:nvPr/>
        </p:nvCxnSpPr>
        <p:spPr>
          <a:xfrm flipH="1" flipV="1">
            <a:off x="1448780" y="2652519"/>
            <a:ext cx="540060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1448780" y="2652520"/>
            <a:ext cx="0" cy="149735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529995" y="2360712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3255724" y="1708386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407010" y="1769423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3356992" y="2853735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72" name="TextBox 71"/>
          <p:cNvSpPr txBox="1"/>
          <p:nvPr/>
        </p:nvSpPr>
        <p:spPr>
          <a:xfrm>
            <a:off x="1988840" y="8678832"/>
            <a:ext cx="266429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Any changes to treatment communicated to Contractor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3212976" y="8451775"/>
            <a:ext cx="0" cy="2270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356992" y="2183718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sp>
        <p:nvSpPr>
          <p:cNvPr id="79" name="Rectangle 78"/>
          <p:cNvSpPr/>
          <p:nvPr/>
        </p:nvSpPr>
        <p:spPr>
          <a:xfrm>
            <a:off x="559802" y="4448944"/>
            <a:ext cx="1080120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Treatment plan to address concern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988840" y="7289920"/>
            <a:ext cx="266429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Any additional monitoring and/or investigations required?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87" name="Straight Arrow Connector 86"/>
          <p:cNvCxnSpPr/>
          <p:nvPr/>
        </p:nvCxnSpPr>
        <p:spPr>
          <a:xfrm>
            <a:off x="3212976" y="7751585"/>
            <a:ext cx="0" cy="42319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3429000" y="7855386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4659236" y="7544974"/>
            <a:ext cx="28803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4588443" y="7227682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cxnSp>
        <p:nvCxnSpPr>
          <p:cNvPr id="93" name="Straight Connector 92"/>
          <p:cNvCxnSpPr/>
          <p:nvPr/>
        </p:nvCxnSpPr>
        <p:spPr>
          <a:xfrm flipH="1">
            <a:off x="5841267" y="7796624"/>
            <a:ext cx="1" cy="5371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H="1">
            <a:off x="4653136" y="8335221"/>
            <a:ext cx="118813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1988840" y="4624318"/>
            <a:ext cx="2664296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Patient reports any catheter related problems?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564107" y="3091825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cxnSp>
        <p:nvCxnSpPr>
          <p:cNvPr id="102" name="Straight Arrow Connector 101"/>
          <p:cNvCxnSpPr/>
          <p:nvPr/>
        </p:nvCxnSpPr>
        <p:spPr>
          <a:xfrm flipH="1">
            <a:off x="1700808" y="3357791"/>
            <a:ext cx="1" cy="78657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908720" y="4149879"/>
            <a:ext cx="111530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3234921" y="4293895"/>
            <a:ext cx="7315" cy="3304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3356992" y="4304928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sp>
        <p:nvSpPr>
          <p:cNvPr id="113" name="TextBox 112"/>
          <p:cNvSpPr txBox="1"/>
          <p:nvPr/>
        </p:nvSpPr>
        <p:spPr>
          <a:xfrm>
            <a:off x="1626386" y="4509919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sp>
        <p:nvSpPr>
          <p:cNvPr id="91" name="Rectangle 90"/>
          <p:cNvSpPr/>
          <p:nvPr/>
        </p:nvSpPr>
        <p:spPr>
          <a:xfrm>
            <a:off x="4941168" y="7258227"/>
            <a:ext cx="1800199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Purchasing Authority arranges additional monitoring and or investigations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3212976" y="9129464"/>
            <a:ext cx="0" cy="2270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1988840" y="9356521"/>
            <a:ext cx="2664296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Governance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 flipH="1">
            <a:off x="404664" y="9500537"/>
            <a:ext cx="158417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2252489" y="5367506"/>
            <a:ext cx="2088232" cy="276999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Any other healthcare issues?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>
            <a:off x="1062259" y="5525055"/>
            <a:ext cx="1152130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3356184" y="5616297"/>
            <a:ext cx="3658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No</a:t>
            </a:r>
            <a:endParaRPr lang="en-GB" sz="1200" dirty="0"/>
          </a:p>
        </p:txBody>
      </p:sp>
      <p:cxnSp>
        <p:nvCxnSpPr>
          <p:cNvPr id="116" name="Straight Arrow Connector 115"/>
          <p:cNvCxnSpPr/>
          <p:nvPr/>
        </p:nvCxnSpPr>
        <p:spPr>
          <a:xfrm>
            <a:off x="4653135" y="4146054"/>
            <a:ext cx="28803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6" idx="2"/>
          </p:cNvCxnSpPr>
          <p:nvPr/>
        </p:nvCxnSpPr>
        <p:spPr>
          <a:xfrm flipH="1">
            <a:off x="5841267" y="4476820"/>
            <a:ext cx="2" cy="4041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flipH="1">
            <a:off x="4653136" y="4874200"/>
            <a:ext cx="1188131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4389487" y="5266923"/>
            <a:ext cx="3868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/>
              <a:t>Yes</a:t>
            </a:r>
            <a:endParaRPr lang="en-GB" sz="1200" dirty="0"/>
          </a:p>
        </p:txBody>
      </p:sp>
      <p:sp>
        <p:nvSpPr>
          <p:cNvPr id="124" name="Rectangle 123"/>
          <p:cNvSpPr/>
          <p:nvPr/>
        </p:nvSpPr>
        <p:spPr>
          <a:xfrm>
            <a:off x="5229200" y="5130115"/>
            <a:ext cx="1080120" cy="830997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Treatment plan to address concern</a:t>
            </a:r>
            <a:endParaRPr lang="en-GB" sz="1200" dirty="0">
              <a:solidFill>
                <a:schemeClr val="bg1"/>
              </a:solidFill>
            </a:endParaRPr>
          </a:p>
        </p:txBody>
      </p:sp>
      <p:cxnSp>
        <p:nvCxnSpPr>
          <p:cNvPr id="136" name="Straight Arrow Connector 135"/>
          <p:cNvCxnSpPr>
            <a:stCxn id="101" idx="3"/>
          </p:cNvCxnSpPr>
          <p:nvPr/>
        </p:nvCxnSpPr>
        <p:spPr>
          <a:xfrm flipV="1">
            <a:off x="4340721" y="5506005"/>
            <a:ext cx="888479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4" idx="2"/>
          </p:cNvCxnSpPr>
          <p:nvPr/>
        </p:nvCxnSpPr>
        <p:spPr>
          <a:xfrm>
            <a:off x="5769260" y="5961112"/>
            <a:ext cx="0" cy="140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endCxn id="17" idx="3"/>
          </p:cNvCxnSpPr>
          <p:nvPr/>
        </p:nvCxnSpPr>
        <p:spPr>
          <a:xfrm flipH="1">
            <a:off x="4653136" y="6101352"/>
            <a:ext cx="1116124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6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8680" y="272480"/>
            <a:ext cx="5984870" cy="276999"/>
          </a:xfrm>
          <a:prstGeom prst="rect">
            <a:avLst/>
          </a:prstGeom>
          <a:solidFill>
            <a:schemeClr val="accent2"/>
          </a:solidFill>
          <a:ln>
            <a:solidFill>
              <a:srgbClr val="B61F67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Governance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8640" y="283513"/>
            <a:ext cx="432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16</a:t>
            </a:r>
            <a:endParaRPr lang="en-GB" sz="1200" dirty="0"/>
          </a:p>
        </p:txBody>
      </p:sp>
      <p:sp>
        <p:nvSpPr>
          <p:cNvPr id="10" name="Rectangle 9"/>
          <p:cNvSpPr/>
          <p:nvPr/>
        </p:nvSpPr>
        <p:spPr>
          <a:xfrm>
            <a:off x="517911" y="602903"/>
            <a:ext cx="5935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/>
              <a:t>Refer to Governance tab on framework specification.  See Royal Pharmaceutical Society Professional Standards for Homecare Services in England and Royal Pharmaceutical Society</a:t>
            </a:r>
          </a:p>
          <a:p>
            <a:r>
              <a:rPr lang="en-GB" sz="1200" dirty="0" smtClean="0"/>
              <a:t>Handbook for Homecare Services in England. </a:t>
            </a:r>
            <a:endParaRPr lang="en-GB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620688" y="1712640"/>
            <a:ext cx="59128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References</a:t>
            </a:r>
          </a:p>
          <a:p>
            <a:r>
              <a:rPr lang="en-GB" sz="1200" dirty="0" smtClean="0"/>
              <a:t>Royal Pharmaceutical Society (2013).  Professional Standards for Homecare Services in England </a:t>
            </a:r>
            <a:r>
              <a:rPr lang="en-GB" sz="1200" i="1" dirty="0"/>
              <a:t>www.rpharms.com/.../</a:t>
            </a:r>
            <a:r>
              <a:rPr lang="en-GB" sz="1200" b="1" i="1" dirty="0"/>
              <a:t>professional</a:t>
            </a:r>
            <a:r>
              <a:rPr lang="en-GB" sz="1200" i="1" dirty="0"/>
              <a:t>-</a:t>
            </a:r>
            <a:r>
              <a:rPr lang="en-GB" sz="1200" b="1" i="1" dirty="0"/>
              <a:t>standards-for-homecare</a:t>
            </a:r>
            <a:r>
              <a:rPr lang="en-GB" sz="1200" i="1" dirty="0"/>
              <a:t>-</a:t>
            </a:r>
            <a:r>
              <a:rPr lang="en-GB" sz="1200" b="1" i="1" dirty="0"/>
              <a:t>services</a:t>
            </a:r>
            <a:r>
              <a:rPr lang="en-GB" sz="1200" i="1" dirty="0"/>
              <a:t>.asp</a:t>
            </a:r>
            <a:r>
              <a:rPr lang="en-GB" sz="1200" dirty="0"/>
              <a:t> ‎ </a:t>
            </a:r>
            <a:endParaRPr lang="en-GB" sz="1200" dirty="0" smtClean="0"/>
          </a:p>
          <a:p>
            <a:endParaRPr lang="en-GB" sz="1200" dirty="0"/>
          </a:p>
          <a:p>
            <a:r>
              <a:rPr lang="en-GB" sz="1200" dirty="0" smtClean="0"/>
              <a:t>Royal Pharmaceutical Society (2014).  Handbook for Homecare Services in England </a:t>
            </a:r>
            <a:r>
              <a:rPr lang="en-GB" sz="1200" i="1" dirty="0"/>
              <a:t>www.rpharms.com/support-pdfs/</a:t>
            </a:r>
            <a:r>
              <a:rPr lang="en-GB" sz="1200" b="1" i="1" dirty="0"/>
              <a:t>homecare</a:t>
            </a:r>
            <a:r>
              <a:rPr lang="en-GB" sz="1200" i="1" dirty="0"/>
              <a:t>-</a:t>
            </a:r>
            <a:r>
              <a:rPr lang="en-GB" sz="1200" b="1" i="1" dirty="0"/>
              <a:t>services</a:t>
            </a:r>
            <a:r>
              <a:rPr lang="en-GB" sz="1200" i="1" dirty="0"/>
              <a:t>-</a:t>
            </a:r>
            <a:r>
              <a:rPr lang="en-GB" sz="1200" b="1" i="1" dirty="0"/>
              <a:t>handbook</a:t>
            </a:r>
            <a:r>
              <a:rPr lang="en-GB" sz="1200" i="1" dirty="0"/>
              <a:t>.pdf</a:t>
            </a:r>
            <a:r>
              <a:rPr lang="en-GB" sz="1200" dirty="0"/>
              <a:t> </a:t>
            </a:r>
          </a:p>
          <a:p>
            <a:endParaRPr lang="en-GB" sz="1200" dirty="0" smtClean="0"/>
          </a:p>
          <a:p>
            <a:r>
              <a:rPr lang="en-GB" sz="1200" dirty="0" smtClean="0"/>
              <a:t>Royal Pharmaceutical Society (2014)  Homecare handbook appendices</a:t>
            </a:r>
          </a:p>
          <a:p>
            <a:r>
              <a:rPr lang="en-GB" sz="1200" i="1" dirty="0" smtClean="0"/>
              <a:t>www.rpharms.com/</a:t>
            </a:r>
            <a:r>
              <a:rPr lang="en-GB" sz="1200" b="1" i="1" dirty="0" smtClean="0"/>
              <a:t>professional</a:t>
            </a:r>
            <a:r>
              <a:rPr lang="en-GB" sz="1200" i="1" dirty="0" smtClean="0"/>
              <a:t>-</a:t>
            </a:r>
            <a:r>
              <a:rPr lang="en-GB" sz="1200" b="1" i="1" dirty="0" smtClean="0"/>
              <a:t>standards-for-homecare</a:t>
            </a:r>
            <a:r>
              <a:rPr lang="en-GB" sz="1200" i="1" dirty="0" smtClean="0"/>
              <a:t>-</a:t>
            </a:r>
            <a:r>
              <a:rPr lang="en-GB" sz="1200" b="1" i="1" dirty="0" smtClean="0"/>
              <a:t>services</a:t>
            </a:r>
            <a:r>
              <a:rPr lang="en-GB" sz="1200" i="1" dirty="0" smtClean="0"/>
              <a:t>/appendices</a:t>
            </a:r>
            <a:r>
              <a:rPr lang="en-GB" sz="1200" i="1" dirty="0"/>
              <a:t>. asp</a:t>
            </a:r>
            <a:endParaRPr lang="en-GB" sz="1200" dirty="0" smtClean="0"/>
          </a:p>
          <a:p>
            <a:r>
              <a:rPr lang="en-GB" sz="1200" dirty="0" smtClean="0"/>
              <a:t>Appendix 4 – Patient registration and consent form</a:t>
            </a:r>
          </a:p>
          <a:p>
            <a:r>
              <a:rPr lang="en-GB" sz="1200" dirty="0" smtClean="0"/>
              <a:t>Appendix 7- Home suitability and needs assessment checklist</a:t>
            </a:r>
            <a:endParaRPr lang="en-GB" sz="1200" dirty="0"/>
          </a:p>
          <a:p>
            <a:endParaRPr lang="en-GB" sz="1200" dirty="0" smtClean="0"/>
          </a:p>
          <a:p>
            <a:endParaRPr lang="en-GB" sz="1200" dirty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43785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.xml.rels>&#65279;<?xml version="1.0" encoding="utf-8"?><Relationships xmlns="http://schemas.openxmlformats.org/package/2006/relationships"><Relationship Type="http://schemas.openxmlformats.org/officeDocument/2006/relationships/customXmlProps" Target="/customXML/itemProps.xml" Id="Rd3c4172d526e4b2384ade4b889302c76" /></Relationships>
</file>

<file path=customXML/item.xml><?xml version="1.0" encoding="utf-8"?>
<metadata xmlns="http://www.objective.com/ecm/document/metadata/E082C855B2CC4CE58E7448F960A4E632" version="1.0.0">
  <systemFields>
    <field name="Objective-Id">
      <value order="0">A2476828</value>
    </field>
    <field name="Objective-Title">
      <value order="0">Appendix B - HPN Framework Medicine Pathway</value>
    </field>
    <field name="Objective-Description">
      <value order="0"/>
    </field>
    <field name="Objective-CreationStamp">
      <value order="0">2015-10-29T12:45:32Z</value>
    </field>
    <field name="Objective-IsApproved">
      <value order="0">false</value>
    </field>
    <field name="Objective-IsPublished">
      <value order="0">true</value>
    </field>
    <field name="Objective-DatePublished">
      <value order="0">2019-04-25T12:21:40Z</value>
    </field>
    <field name="Objective-ModificationStamp">
      <value order="0">2019-06-07T10:33:02Z</value>
    </field>
    <field name="Objective-Owner">
      <value order="0">Newell2, Lynne</value>
    </field>
    <field name="Objective-Path">
      <value order="0">Global Folder:04 Homecare and Services Projects and Contracts:Live Projects:Homecare - Contracts 2018:CM/MSR/17/5541 - Home Delivery Service - Home Parenteral Nutrition April 2020:03 Tender for CM/MSR/17/5541:02 Tender Docs:02 LP Approved Tender Docs</value>
    </field>
    <field name="Objective-Parent">
      <value order="0">02 LP Approved Tender Docs</value>
    </field>
    <field name="Objective-State">
      <value order="0">Published</value>
    </field>
    <field name="Objective-VersionId">
      <value order="0">vA3759766</value>
    </field>
    <field name="Objective-Version">
      <value order="0">2.0</value>
    </field>
    <field name="Objective-VersionNumber">
      <value order="0">2</value>
    </field>
    <field name="Objective-VersionComment">
      <value order="0"/>
    </field>
    <field name="Objective-FileNumber">
      <value order="0">qA18551</value>
    </field>
    <field name="Objective-Classification">
      <value order="0"/>
    </field>
    <field name="Objective-Caveats">
      <value order="0"/>
    </field>
  </systemFields>
  <catalogues/>
</metadata>
</file>

<file path=customXML/itemProps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E082C855B2CC4CE58E7448F960A4E63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1257</Words>
  <Application>Microsoft Office PowerPoint</Application>
  <PresentationFormat>A4 Paper (210x297 mm)</PresentationFormat>
  <Paragraphs>233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Egan</dc:creator>
  <cp:lastModifiedBy>Rodriguez, Johanna</cp:lastModifiedBy>
  <cp:revision>127</cp:revision>
  <dcterms:created xsi:type="dcterms:W3CDTF">2014-07-25T10:25:44Z</dcterms:created>
  <dcterms:modified xsi:type="dcterms:W3CDTF">2019-04-25T12:21:32Z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A2476828</vt:lpwstr>
  </property>
  <property fmtid="{D5CDD505-2E9C-101B-9397-08002B2CF9AE}" pid="4" name="Objective-Title">
    <vt:lpwstr>Appendix B - HPN Framework Medicine Pathway</vt:lpwstr>
  </property>
  <property fmtid="{D5CDD505-2E9C-101B-9397-08002B2CF9AE}" pid="5" name="Objective-Comment">
    <vt:lpwstr/>
  </property>
  <property fmtid="{D5CDD505-2E9C-101B-9397-08002B2CF9AE}" pid="6" name="Objective-CreationStamp">
    <vt:filetime>2015-10-29T12:45:32Z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2019-04-25T12:21:40Z</vt:filetime>
  </property>
  <property fmtid="{D5CDD505-2E9C-101B-9397-08002B2CF9AE}" pid="10" name="Objective-ModificationStamp">
    <vt:filetime>2019-06-07T10:33:02Z</vt:filetime>
  </property>
  <property fmtid="{D5CDD505-2E9C-101B-9397-08002B2CF9AE}" pid="11" name="Objective-Owner">
    <vt:lpwstr>Newell2, Lynne</vt:lpwstr>
  </property>
  <property fmtid="{D5CDD505-2E9C-101B-9397-08002B2CF9AE}" pid="12" name="Objective-Path">
    <vt:lpwstr>Global Folder:04 Homecare and Services Projects and Contracts:Live Projects:Homecare - Contracts 2018:CM/MSR/17/5541 - Home Delivery Service - Home Parenteral Nutrition April 2020:03 Tender for CM/MSR/17/5541:02 Tender Docs:02 LP Approved Tender Docs</vt:lpwstr>
  </property>
  <property fmtid="{D5CDD505-2E9C-101B-9397-08002B2CF9AE}" pid="13" name="Objective-Parent">
    <vt:lpwstr>02 LP Approved Tender Docs</vt:lpwstr>
  </property>
  <property fmtid="{D5CDD505-2E9C-101B-9397-08002B2CF9AE}" pid="14" name="Objective-State">
    <vt:lpwstr>Published</vt:lpwstr>
  </property>
  <property fmtid="{D5CDD505-2E9C-101B-9397-08002B2CF9AE}" pid="15" name="Objective-Version">
    <vt:lpwstr>2.0</vt:lpwstr>
  </property>
  <property fmtid="{D5CDD505-2E9C-101B-9397-08002B2CF9AE}" pid="16" name="Objective-VersionNumber">
    <vt:r8>2</vt:r8>
  </property>
  <property fmtid="{D5CDD505-2E9C-101B-9397-08002B2CF9AE}" pid="17" name="Objective-VersionComment">
    <vt:lpwstr/>
  </property>
  <property fmtid="{D5CDD505-2E9C-101B-9397-08002B2CF9AE}" pid="18" name="Objective-FileNumber">
    <vt:lpwstr>qA18551</vt:lpwstr>
  </property>
  <property fmtid="{D5CDD505-2E9C-101B-9397-08002B2CF9AE}" pid="19" name="Objective-Classification">
    <vt:lpwstr/>
  </property>
  <property fmtid="{D5CDD505-2E9C-101B-9397-08002B2CF9AE}" pid="20" name="Objective-Caveats">
    <vt:lpwstr/>
  </property>
  <property fmtid="{D5CDD505-2E9C-101B-9397-08002B2CF9AE}" pid="21" name="Objective-Description">
    <vt:lpwstr/>
  </property>
  <property fmtid="{D5CDD505-2E9C-101B-9397-08002B2CF9AE}" pid="22" name="Objective-VersionId">
    <vt:lpwstr>vA3759766</vt:lpwstr>
  </property>
</Properties>
</file>