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86" r:id="rId4"/>
    <p:sldId id="287" r:id="rId5"/>
    <p:sldId id="274" r:id="rId6"/>
    <p:sldId id="290" r:id="rId7"/>
    <p:sldId id="291" r:id="rId8"/>
    <p:sldId id="289" r:id="rId9"/>
    <p:sldId id="276" r:id="rId10"/>
    <p:sldId id="263" r:id="rId11"/>
    <p:sldId id="288" r:id="rId12"/>
    <p:sldId id="277" r:id="rId13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75706" autoAdjust="0"/>
  </p:normalViewPr>
  <p:slideViewPr>
    <p:cSldViewPr snapToGrid="0">
      <p:cViewPr varScale="1">
        <p:scale>
          <a:sx n="54" d="100"/>
          <a:sy n="54" d="100"/>
        </p:scale>
        <p:origin x="3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C1BF-AE79-476D-9B8B-CF9ABD433E4B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59AAE-3188-47E1-B099-AB9DD047332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92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59AAE-3188-47E1-B099-AB9DD0473327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305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587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570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83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3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376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57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929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3095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10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566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485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EBE89-0664-4A33-8137-C8A819E0D44E}" type="datetimeFigureOut">
              <a:rPr lang="en-GB" smtClean="0"/>
              <a:t>12/05/2017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B6F46-84F8-4D03-A273-95A30BD6E71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54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pitalesourcing.com/web/login.s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Mental Health</a:t>
            </a:r>
            <a:br>
              <a:rPr lang="en-GB" b="1" dirty="0">
                <a:solidFill>
                  <a:srgbClr val="0070C0"/>
                </a:solidFill>
              </a:rPr>
            </a:br>
            <a:r>
              <a:rPr lang="en-GB" b="1" dirty="0">
                <a:solidFill>
                  <a:srgbClr val="0070C0"/>
                </a:solidFill>
              </a:rPr>
              <a:t>Supported Housing </a:t>
            </a:r>
            <a:br>
              <a:rPr lang="en-GB" b="1" dirty="0">
                <a:solidFill>
                  <a:srgbClr val="0070C0"/>
                </a:solidFill>
              </a:rPr>
            </a:br>
            <a:r>
              <a:rPr lang="en-GB" b="1" dirty="0">
                <a:solidFill>
                  <a:schemeClr val="accent5"/>
                </a:solidFill>
              </a:rPr>
              <a:t>Market</a:t>
            </a:r>
            <a:r>
              <a:rPr lang="en-GB" b="1" dirty="0">
                <a:solidFill>
                  <a:srgbClr val="0070C0"/>
                </a:solidFill>
              </a:rPr>
              <a:t> Consultation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Wednesday 17</a:t>
            </a:r>
            <a:r>
              <a:rPr lang="en-GB" baseline="30000" dirty="0"/>
              <a:t>th</a:t>
            </a:r>
            <a:r>
              <a:rPr lang="en-GB" dirty="0"/>
              <a:t> May 2017</a:t>
            </a:r>
          </a:p>
          <a:p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07520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Mental Health Procurement Strategy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300" y="1690688"/>
            <a:ext cx="10515600" cy="4537075"/>
          </a:xfrm>
        </p:spPr>
        <p:txBody>
          <a:bodyPr>
            <a:normAutofit/>
          </a:bodyPr>
          <a:lstStyle/>
          <a:p>
            <a:r>
              <a:rPr lang="en-GB" sz="2200" dirty="0"/>
              <a:t>The three boroughs are committed to: choice and control for customers; personalised support; individual recovery plans; creating social value; employment training; working with the local community.</a:t>
            </a:r>
          </a:p>
          <a:p>
            <a:r>
              <a:rPr lang="en-GB" sz="2200" dirty="0"/>
              <a:t>Accommodation is a key priority, it is identified that we need to offer a wider range of accommodation that supports recovery and provides wider choice and control in a safe environment.</a:t>
            </a:r>
          </a:p>
          <a:p>
            <a:r>
              <a:rPr lang="en-GB" sz="2200" dirty="0"/>
              <a:t>Current contracts for mental health supported housing services across the three boroughs end 31 Dec 17 – WCC; 31 Mar 2018 – RBKC and 31 May 2018 – H&amp;F.</a:t>
            </a:r>
          </a:p>
          <a:p>
            <a:r>
              <a:rPr lang="en-GB" sz="2200" dirty="0"/>
              <a:t>Across the three boroughs, currently accommodation for 617 vulnerable people across 58 premises in a total sum of £10.2M per annum.  </a:t>
            </a:r>
          </a:p>
          <a:p>
            <a:r>
              <a:rPr lang="en-GB" sz="2200" dirty="0"/>
              <a:t>Services are strategically significant to Health/CCGs, Housing and ASC.</a:t>
            </a:r>
            <a:endParaRPr lang="en-GB" sz="2200" strike="sngStrike" dirty="0"/>
          </a:p>
          <a:p>
            <a:endParaRPr lang="en-GB" sz="2200" dirty="0"/>
          </a:p>
          <a:p>
            <a:endParaRPr lang="en-GB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619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</a:rPr>
              <a:t>Mental Health Procurement Strategy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We are planning to use a competitive process to procure a portfolio of services in each borough. </a:t>
            </a:r>
            <a:r>
              <a:rPr lang="en-GB" b="1" dirty="0"/>
              <a:t>Note:</a:t>
            </a:r>
            <a:r>
              <a:rPr lang="en-GB" dirty="0"/>
              <a:t> not all of the services included in this presentation may be included in the procurement exercise.</a:t>
            </a:r>
          </a:p>
          <a:p>
            <a:r>
              <a:rPr lang="en-GB" dirty="0"/>
              <a:t>Each borough will run a separate tendering exercise.</a:t>
            </a:r>
          </a:p>
          <a:p>
            <a:r>
              <a:rPr lang="en-GB" dirty="0"/>
              <a:t>There will be open or restricted tenders using a selection questionnaire (formerly PQQ).</a:t>
            </a:r>
          </a:p>
          <a:p>
            <a:r>
              <a:rPr lang="en-GB" dirty="0"/>
              <a:t>Each tender will consist of lots comprised of services – there may be restrictions on the number of lots that any organisation can win.</a:t>
            </a:r>
          </a:p>
          <a:p>
            <a:r>
              <a:rPr lang="en-GB" dirty="0"/>
              <a:t>Tenders will be run on CapitalEsourcing.</a:t>
            </a:r>
          </a:p>
          <a:p>
            <a:r>
              <a:rPr lang="en-GB" dirty="0"/>
              <a:t>Please ensure that your organisation is registered on CapitalEsourcing so that you are aware of these tenders. </a:t>
            </a:r>
            <a:r>
              <a:rPr lang="en-GB" dirty="0">
                <a:hlinkClick r:id="rId2"/>
              </a:rPr>
              <a:t>https://www.capitalesourcing.com/web/login.shtml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0505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4353"/>
            <a:ext cx="10515600" cy="47426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What are the challenges for you as providers?</a:t>
            </a:r>
          </a:p>
          <a:p>
            <a:r>
              <a:rPr lang="en-GB" dirty="0"/>
              <a:t>Working with local authorities</a:t>
            </a:r>
          </a:p>
          <a:p>
            <a:r>
              <a:rPr lang="en-GB" dirty="0"/>
              <a:t>Working with other stakeholders</a:t>
            </a:r>
          </a:p>
          <a:p>
            <a:r>
              <a:rPr lang="en-GB" dirty="0"/>
              <a:t>Providing Mental Health Supported Housing</a:t>
            </a:r>
          </a:p>
          <a:p>
            <a:pPr marL="0" indent="0">
              <a:buNone/>
            </a:pPr>
            <a:r>
              <a:rPr lang="en-GB" b="1" dirty="0"/>
              <a:t>How could we work well together?</a:t>
            </a:r>
          </a:p>
          <a:p>
            <a:r>
              <a:rPr lang="en-GB" dirty="0"/>
              <a:t>To support recovery</a:t>
            </a:r>
          </a:p>
          <a:p>
            <a:r>
              <a:rPr lang="en-GB" dirty="0"/>
              <a:t>To improve outcomes</a:t>
            </a:r>
          </a:p>
          <a:p>
            <a:r>
              <a:rPr lang="en-GB" dirty="0"/>
              <a:t>To manage expectations</a:t>
            </a:r>
          </a:p>
          <a:p>
            <a:r>
              <a:rPr lang="en-GB" dirty="0"/>
              <a:t>To facilitate move-on</a:t>
            </a:r>
          </a:p>
          <a:p>
            <a:r>
              <a:rPr lang="en-GB" dirty="0"/>
              <a:t>To promote innovation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256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9.30am - 9.45am 	Registration and Welcome</a:t>
            </a:r>
          </a:p>
          <a:p>
            <a:r>
              <a:rPr lang="en-GB" dirty="0"/>
              <a:t>9.45am -10am 		Introduction</a:t>
            </a:r>
          </a:p>
          <a:p>
            <a:r>
              <a:rPr lang="en-GB" dirty="0"/>
              <a:t>10am - 10.35am		Workshop</a:t>
            </a:r>
          </a:p>
          <a:p>
            <a:r>
              <a:rPr lang="en-GB" dirty="0"/>
              <a:t>10.35am - 10.50am	Break</a:t>
            </a:r>
          </a:p>
          <a:p>
            <a:r>
              <a:rPr lang="en-GB" dirty="0"/>
              <a:t>10.50am – 11.25am	Workshop Feedback and Discussion</a:t>
            </a:r>
          </a:p>
          <a:p>
            <a:r>
              <a:rPr lang="en-GB" dirty="0"/>
              <a:t>11.25am – 11.30am	Closing Remarks </a:t>
            </a:r>
          </a:p>
        </p:txBody>
      </p:sp>
    </p:spTree>
    <p:extLst>
      <p:ext uri="{BB962C8B-B14F-4D97-AF65-F5344CB8AC3E}">
        <p14:creationId xmlns:p14="http://schemas.microsoft.com/office/powerpoint/2010/main" val="380323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0070C0"/>
                </a:solidFill>
              </a:rPr>
              <a:t>What is Mental Health Supported Housing?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980728"/>
            <a:ext cx="10668000" cy="5153372"/>
          </a:xfrm>
        </p:spPr>
        <p:txBody>
          <a:bodyPr>
            <a:normAutofit/>
          </a:bodyPr>
          <a:lstStyle/>
          <a:p>
            <a:r>
              <a:rPr lang="en-GB" sz="2600" dirty="0"/>
              <a:t>Provision of support, not care (services are not CQC registered).</a:t>
            </a:r>
          </a:p>
          <a:p>
            <a:r>
              <a:rPr lang="en-GB" sz="2600" dirty="0"/>
              <a:t>Professional mental health input is from care co-ordinators and other mental health professionals (e.g. Psychiatrists, CPN).</a:t>
            </a:r>
          </a:p>
          <a:p>
            <a:r>
              <a:rPr lang="en-GB" sz="2600" dirty="0"/>
              <a:t>Supported housing provides:</a:t>
            </a:r>
          </a:p>
          <a:p>
            <a:pPr lvl="1"/>
            <a:r>
              <a:rPr lang="en-GB" sz="2600" dirty="0"/>
              <a:t>Support planning</a:t>
            </a:r>
          </a:p>
          <a:p>
            <a:pPr lvl="1"/>
            <a:r>
              <a:rPr lang="en-GB" sz="2600" dirty="0"/>
              <a:t>Risk assessment</a:t>
            </a:r>
          </a:p>
          <a:p>
            <a:pPr lvl="1"/>
            <a:r>
              <a:rPr lang="en-GB" sz="2600" dirty="0"/>
              <a:t>Provision of safe accommodation</a:t>
            </a:r>
          </a:p>
          <a:p>
            <a:pPr lvl="1"/>
            <a:r>
              <a:rPr lang="en-GB" sz="2600" dirty="0"/>
              <a:t>Support with: developing daily living skills; managing medication (prompting); accessing health services; accessing substance misuse services; accessing training, education and employment and other beneficial activities; move-on planning</a:t>
            </a:r>
          </a:p>
          <a:p>
            <a:pPr lvl="1"/>
            <a:r>
              <a:rPr lang="en-GB" sz="2600" dirty="0"/>
              <a:t>Time limited recovery opportunity and resettlement</a:t>
            </a:r>
          </a:p>
          <a:p>
            <a:pPr marL="457200" lvl="1" indent="0">
              <a:buNone/>
            </a:pPr>
            <a:endParaRPr lang="en-GB" sz="2600" dirty="0"/>
          </a:p>
          <a:p>
            <a:pPr lvl="1"/>
            <a:endParaRPr lang="en-GB" sz="2600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82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>
                <a:solidFill>
                  <a:srgbClr val="0070C0"/>
                </a:solidFill>
              </a:rPr>
              <a:t>Level of Need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1027906"/>
            <a:ext cx="10515600" cy="514905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Customers’ primary vulnerability will be Serious Mental Illness (typically involving psychosis and related disorders) or in a minority of cases Common Mental Illness  (e.g. severe depression).</a:t>
            </a:r>
          </a:p>
          <a:p>
            <a:r>
              <a:rPr lang="en-GB" dirty="0"/>
              <a:t>Customers will have been homeless or at risk of homelessness.</a:t>
            </a:r>
          </a:p>
          <a:p>
            <a:r>
              <a:rPr lang="en-GB" dirty="0"/>
              <a:t>Customers may also have additional vulnerabilities such as learning disabilities; substance/alcohol misuse issues; personality disorder and self harm issues.</a:t>
            </a:r>
          </a:p>
          <a:p>
            <a:r>
              <a:rPr lang="en-GB" dirty="0"/>
              <a:t>Generally, staffing in services will reflect the level of needs as follows:</a:t>
            </a:r>
          </a:p>
          <a:p>
            <a:pPr marL="0" indent="0">
              <a:buNone/>
            </a:pPr>
            <a:r>
              <a:rPr lang="en-GB" dirty="0"/>
              <a:t>   - High needs  -		24 hours staffing</a:t>
            </a:r>
          </a:p>
          <a:p>
            <a:pPr marL="0" indent="0">
              <a:buNone/>
            </a:pPr>
            <a:r>
              <a:rPr lang="en-GB" dirty="0"/>
              <a:t>   - Medium needs -	Daytime staffing</a:t>
            </a:r>
          </a:p>
          <a:p>
            <a:pPr marL="0" indent="0">
              <a:buNone/>
            </a:pPr>
            <a:r>
              <a:rPr lang="en-GB" dirty="0"/>
              <a:t>   - Low needs -		Visiting support</a:t>
            </a:r>
          </a:p>
        </p:txBody>
      </p:sp>
    </p:spTree>
    <p:extLst>
      <p:ext uri="{BB962C8B-B14F-4D97-AF65-F5344CB8AC3E}">
        <p14:creationId xmlns:p14="http://schemas.microsoft.com/office/powerpoint/2010/main" val="14592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Current Provision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990600" y="1362974"/>
            <a:ext cx="10515600" cy="496638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/>
              <a:t>H&amp;F 131 Units</a:t>
            </a:r>
          </a:p>
          <a:p>
            <a:r>
              <a:rPr lang="en-GB" dirty="0"/>
              <a:t>High support - 		73 units, across 7 sites</a:t>
            </a:r>
          </a:p>
          <a:p>
            <a:r>
              <a:rPr lang="en-GB" dirty="0"/>
              <a:t>Medium support - 	58 units, across 9 sites</a:t>
            </a:r>
          </a:p>
          <a:p>
            <a:pPr marL="0" indent="0">
              <a:buNone/>
            </a:pPr>
            <a:r>
              <a:rPr lang="en-GB" b="1" dirty="0"/>
              <a:t>RBKC 60 Units</a:t>
            </a:r>
            <a:endParaRPr lang="en-GB" dirty="0"/>
          </a:p>
          <a:p>
            <a:r>
              <a:rPr lang="en-GB" dirty="0"/>
              <a:t>High support - 		50 units, across 5 sites</a:t>
            </a:r>
          </a:p>
          <a:p>
            <a:r>
              <a:rPr lang="en-GB" dirty="0"/>
              <a:t>Registered care - 		10 units at one site</a:t>
            </a:r>
          </a:p>
          <a:p>
            <a:pPr marL="0" indent="0">
              <a:buNone/>
            </a:pPr>
            <a:r>
              <a:rPr lang="en-GB" b="1"/>
              <a:t>WCC 426 </a:t>
            </a:r>
            <a:r>
              <a:rPr lang="en-GB" b="1" dirty="0"/>
              <a:t>Units</a:t>
            </a:r>
          </a:p>
          <a:p>
            <a:r>
              <a:rPr lang="en-GB" dirty="0"/>
              <a:t>High support - 		239 units, across 14 sites</a:t>
            </a:r>
          </a:p>
          <a:p>
            <a:r>
              <a:rPr lang="en-GB" dirty="0"/>
              <a:t>Medium support - 	95 units,  across 10 sites</a:t>
            </a:r>
          </a:p>
          <a:p>
            <a:r>
              <a:rPr lang="en-GB" dirty="0"/>
              <a:t>Low support -		92 units, across 12 sites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37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Pathway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1775011" y="2707341"/>
            <a:ext cx="2061883" cy="1488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- Homeless</a:t>
            </a:r>
          </a:p>
          <a:p>
            <a:pPr algn="ctr"/>
            <a:r>
              <a:rPr lang="en-GB" dirty="0"/>
              <a:t>- Hospital discharge</a:t>
            </a:r>
          </a:p>
          <a:p>
            <a:pPr algn="ctr"/>
            <a:r>
              <a:rPr lang="en-GB" dirty="0"/>
              <a:t>- Step down from residential</a:t>
            </a:r>
          </a:p>
        </p:txBody>
      </p:sp>
      <p:sp>
        <p:nvSpPr>
          <p:cNvPr id="6" name="Arrow: Right 5"/>
          <p:cNvSpPr/>
          <p:nvPr/>
        </p:nvSpPr>
        <p:spPr>
          <a:xfrm>
            <a:off x="4072218" y="3203260"/>
            <a:ext cx="936811" cy="484632"/>
          </a:xfrm>
          <a:prstGeom prst="rightArrow">
            <a:avLst>
              <a:gd name="adj1" fmla="val 6479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163671" y="2701506"/>
            <a:ext cx="1080873" cy="1488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Referral</a:t>
            </a:r>
          </a:p>
        </p:txBody>
      </p:sp>
      <p:sp>
        <p:nvSpPr>
          <p:cNvPr id="9" name="Rectangle 8"/>
          <p:cNvSpPr/>
          <p:nvPr/>
        </p:nvSpPr>
        <p:spPr>
          <a:xfrm>
            <a:off x="7709646" y="2707340"/>
            <a:ext cx="3263153" cy="1488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H&amp;F – PATHS</a:t>
            </a:r>
          </a:p>
          <a:p>
            <a:pPr algn="ctr"/>
            <a:r>
              <a:rPr lang="en-GB" dirty="0"/>
              <a:t>RBKC – Single Homeless Team</a:t>
            </a:r>
          </a:p>
          <a:p>
            <a:pPr algn="ctr"/>
            <a:r>
              <a:rPr lang="en-GB" dirty="0"/>
              <a:t>WCC – Panel, Joint Homelessness Team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09646" y="5065526"/>
            <a:ext cx="326315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High Support</a:t>
            </a:r>
          </a:p>
          <a:p>
            <a:pPr algn="ctr"/>
            <a:r>
              <a:rPr lang="en-GB" dirty="0"/>
              <a:t>Medium Support</a:t>
            </a:r>
          </a:p>
          <a:p>
            <a:pPr algn="ctr"/>
            <a:r>
              <a:rPr lang="en-GB" dirty="0"/>
              <a:t>Low Support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63671" y="5065526"/>
            <a:ext cx="10808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Move-on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75011" y="4751294"/>
            <a:ext cx="2057401" cy="12286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Return home</a:t>
            </a:r>
          </a:p>
          <a:p>
            <a:pPr algn="ctr"/>
            <a:r>
              <a:rPr lang="en-GB"/>
              <a:t>Housing </a:t>
            </a:r>
            <a:r>
              <a:rPr lang="en-GB" dirty="0"/>
              <a:t>Quota</a:t>
            </a:r>
          </a:p>
          <a:p>
            <a:pPr algn="ctr"/>
            <a:r>
              <a:rPr lang="en-GB" dirty="0"/>
              <a:t>RSLs</a:t>
            </a:r>
          </a:p>
          <a:p>
            <a:pPr algn="ctr"/>
            <a:r>
              <a:rPr lang="en-GB" dirty="0"/>
              <a:t>Private Sector</a:t>
            </a:r>
          </a:p>
        </p:txBody>
      </p:sp>
      <p:sp>
        <p:nvSpPr>
          <p:cNvPr id="16" name="Arrow: Right 15"/>
          <p:cNvSpPr/>
          <p:nvPr/>
        </p:nvSpPr>
        <p:spPr>
          <a:xfrm>
            <a:off x="6487891" y="32032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Arrow: Down 16"/>
          <p:cNvSpPr/>
          <p:nvPr/>
        </p:nvSpPr>
        <p:spPr>
          <a:xfrm>
            <a:off x="9098906" y="4252866"/>
            <a:ext cx="484632" cy="7892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Arrow: Left 17"/>
          <p:cNvSpPr/>
          <p:nvPr/>
        </p:nvSpPr>
        <p:spPr>
          <a:xfrm>
            <a:off x="6457770" y="525353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Arrow: Left 18"/>
          <p:cNvSpPr/>
          <p:nvPr/>
        </p:nvSpPr>
        <p:spPr>
          <a:xfrm>
            <a:off x="3972036" y="525353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5100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Length of Stay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8249"/>
            <a:ext cx="10515600" cy="4658714"/>
          </a:xfrm>
        </p:spPr>
        <p:txBody>
          <a:bodyPr>
            <a:normAutofit/>
          </a:bodyPr>
          <a:lstStyle/>
          <a:p>
            <a:endParaRPr lang="en-GB" dirty="0"/>
          </a:p>
          <a:p>
            <a:pPr marL="0" indent="0">
              <a:buNone/>
            </a:pPr>
            <a:endParaRPr lang="en-GB" dirty="0"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The services provide support with move-on to independent living</a:t>
            </a:r>
          </a:p>
          <a:p>
            <a:r>
              <a:rPr lang="en-GB" dirty="0">
                <a:cs typeface="Arial" panose="020B0604020202020204" pitchFamily="34" charset="0"/>
              </a:rPr>
              <a:t>The purpose of each of the services is to support recovery</a:t>
            </a:r>
          </a:p>
          <a:p>
            <a:r>
              <a:rPr lang="en-GB" dirty="0">
                <a:cs typeface="Arial" panose="020B0604020202020204" pitchFamily="34" charset="0"/>
              </a:rPr>
              <a:t>Each customer will have a Personal Recovery Plan</a:t>
            </a:r>
          </a:p>
          <a:p>
            <a:r>
              <a:rPr lang="en-GB" dirty="0">
                <a:cs typeface="Arial" panose="020B0604020202020204" pitchFamily="34" charset="0"/>
              </a:rPr>
              <a:t>There is no prescribed length of stay – each customer is an individual with their own needs</a:t>
            </a:r>
          </a:p>
          <a:p>
            <a:r>
              <a:rPr lang="en-GB" dirty="0">
                <a:cs typeface="Arial" panose="020B0604020202020204" pitchFamily="34" charset="0"/>
              </a:rPr>
              <a:t>Demand for services remains high</a:t>
            </a:r>
          </a:p>
        </p:txBody>
      </p:sp>
    </p:spTree>
    <p:extLst>
      <p:ext uri="{BB962C8B-B14F-4D97-AF65-F5344CB8AC3E}">
        <p14:creationId xmlns:p14="http://schemas.microsoft.com/office/powerpoint/2010/main" val="619955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Stakeholders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Customers, families and carers</a:t>
            </a:r>
          </a:p>
          <a:p>
            <a:r>
              <a:rPr lang="en-GB" dirty="0"/>
              <a:t>Adult Social Care Commissioning</a:t>
            </a:r>
          </a:p>
          <a:p>
            <a:r>
              <a:rPr lang="en-GB" dirty="0"/>
              <a:t>Care Managers / Care Coordinators</a:t>
            </a:r>
          </a:p>
          <a:p>
            <a:r>
              <a:rPr lang="en-GB" dirty="0"/>
              <a:t>Primary Care (GPs)</a:t>
            </a:r>
          </a:p>
          <a:p>
            <a:r>
              <a:rPr lang="en-GB" dirty="0"/>
              <a:t>Health Trusts &amp; CCGs</a:t>
            </a:r>
          </a:p>
          <a:p>
            <a:r>
              <a:rPr lang="en-GB" dirty="0"/>
              <a:t>Housing Department</a:t>
            </a:r>
          </a:p>
          <a:p>
            <a:r>
              <a:rPr lang="en-GB" dirty="0"/>
              <a:t>Safer Neighbourhood Teams</a:t>
            </a:r>
          </a:p>
          <a:p>
            <a:r>
              <a:rPr lang="en-GB" dirty="0"/>
              <a:t>Community Protection</a:t>
            </a:r>
          </a:p>
        </p:txBody>
      </p:sp>
    </p:spTree>
    <p:extLst>
      <p:ext uri="{BB962C8B-B14F-4D97-AF65-F5344CB8AC3E}">
        <p14:creationId xmlns:p14="http://schemas.microsoft.com/office/powerpoint/2010/main" val="3344391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solidFill>
                  <a:srgbClr val="0070C0"/>
                </a:solidFill>
              </a:rPr>
              <a:t>Challenges and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These include (but are not limited to):</a:t>
            </a:r>
          </a:p>
          <a:p>
            <a:pPr lvl="1"/>
            <a:r>
              <a:rPr lang="en-GB" sz="2800" dirty="0"/>
              <a:t>Financial Challenges</a:t>
            </a:r>
          </a:p>
          <a:p>
            <a:pPr lvl="1"/>
            <a:r>
              <a:rPr lang="en-GB" sz="2800" dirty="0"/>
              <a:t>Drivers for placing more customers in </a:t>
            </a:r>
            <a:r>
              <a:rPr lang="en-GB" sz="2800"/>
              <a:t>the community</a:t>
            </a:r>
          </a:p>
          <a:p>
            <a:pPr lvl="1"/>
            <a:r>
              <a:rPr lang="en-GB" sz="2800"/>
              <a:t>Acute Bed reduction</a:t>
            </a:r>
            <a:endParaRPr lang="en-GB" sz="2800" dirty="0"/>
          </a:p>
          <a:p>
            <a:pPr lvl="1"/>
            <a:r>
              <a:rPr lang="en-GB" sz="2800" dirty="0"/>
              <a:t>Care Act &amp; Social Value Act compliance</a:t>
            </a:r>
          </a:p>
          <a:p>
            <a:pPr lvl="1"/>
            <a:r>
              <a:rPr lang="en-GB" sz="2800" dirty="0"/>
              <a:t>Discharge to Primary Care</a:t>
            </a:r>
          </a:p>
          <a:p>
            <a:pPr lvl="1"/>
            <a:r>
              <a:rPr lang="en-GB" sz="2800" dirty="0"/>
              <a:t>Welfare Reform</a:t>
            </a:r>
          </a:p>
          <a:p>
            <a:pPr lvl="1"/>
            <a:r>
              <a:rPr lang="en-GB" sz="2800" dirty="0"/>
              <a:t>Ageing population</a:t>
            </a:r>
          </a:p>
          <a:p>
            <a:pPr lvl="1"/>
            <a:r>
              <a:rPr lang="en-GB" sz="2800" dirty="0"/>
              <a:t>Number with SMI increasing at least in-line with population growth</a:t>
            </a:r>
          </a:p>
          <a:p>
            <a:pPr lvl="1"/>
            <a:r>
              <a:rPr lang="en-GB" sz="2800" dirty="0"/>
              <a:t>Complexity of need</a:t>
            </a:r>
          </a:p>
          <a:p>
            <a:pPr lvl="1"/>
            <a:r>
              <a:rPr lang="en-GB" sz="2800" dirty="0"/>
              <a:t>Need for innovation</a:t>
            </a:r>
          </a:p>
          <a:p>
            <a:pPr lvl="1"/>
            <a:r>
              <a:rPr lang="en-GB" sz="2800" dirty="0"/>
              <a:t>Need for greater focus on recovery including employment/training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502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</TotalTime>
  <Words>693</Words>
  <Application>Microsoft Office PowerPoint</Application>
  <PresentationFormat>Widescreen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Mental Health Supported Housing  Market Consultation</vt:lpstr>
      <vt:lpstr>Agenda</vt:lpstr>
      <vt:lpstr>What is Mental Health Supported Housing?</vt:lpstr>
      <vt:lpstr>PowerPoint Presentation</vt:lpstr>
      <vt:lpstr>Current Provision</vt:lpstr>
      <vt:lpstr>Pathway</vt:lpstr>
      <vt:lpstr>Length of Stay</vt:lpstr>
      <vt:lpstr>Stakeholders</vt:lpstr>
      <vt:lpstr>Challenges and Opportunities</vt:lpstr>
      <vt:lpstr>Mental Health Procurement Strategy (1)</vt:lpstr>
      <vt:lpstr>Mental Health Procurement Strategy (2)</vt:lpstr>
      <vt:lpstr>Workshop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Supported Accommodation Workshop</dc:title>
  <dc:creator>Palfreeman Laura: H&amp;F</dc:creator>
  <cp:lastModifiedBy>Goulding David: H&amp;F</cp:lastModifiedBy>
  <cp:revision>61</cp:revision>
  <cp:lastPrinted>2017-02-21T11:01:00Z</cp:lastPrinted>
  <dcterms:created xsi:type="dcterms:W3CDTF">2017-02-20T13:41:10Z</dcterms:created>
  <dcterms:modified xsi:type="dcterms:W3CDTF">2017-05-12T11:16:01Z</dcterms:modified>
</cp:coreProperties>
</file>