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Lst>
  <p:notesMasterIdLst>
    <p:notesMasterId r:id="rId21"/>
  </p:notesMasterIdLst>
  <p:sldIdLst>
    <p:sldId id="286" r:id="rId6"/>
    <p:sldId id="2145708470" r:id="rId7"/>
    <p:sldId id="257" r:id="rId8"/>
    <p:sldId id="2145708613" r:id="rId9"/>
    <p:sldId id="266" r:id="rId10"/>
    <p:sldId id="2145708605" r:id="rId11"/>
    <p:sldId id="2145708606" r:id="rId12"/>
    <p:sldId id="2145706808" r:id="rId13"/>
    <p:sldId id="2145708604" r:id="rId14"/>
    <p:sldId id="2145708484" r:id="rId15"/>
    <p:sldId id="2145708603" r:id="rId16"/>
    <p:sldId id="2145708607" r:id="rId17"/>
    <p:sldId id="2145708481" r:id="rId18"/>
    <p:sldId id="291" r:id="rId19"/>
    <p:sldId id="2145708608" r:id="rId20"/>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5CEB20-3CAF-44C9-B486-824521990101}" v="400" dt="2024-03-15T09:55:01.980"/>
    <p1510:client id="{8BA59C13-2FE0-4F08-BCEB-BF191B3EC03C}" v="1" dt="2024-03-13T14:38:34.640"/>
    <p1510:client id="{D5ED057C-7F77-9817-DA07-E19F39F9EF1F}" v="8" dt="2024-03-13T14:34:48.0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9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2E6FF0-4895-416C-A63A-465C79E82B79}" type="doc">
      <dgm:prSet loTypeId="urn:microsoft.com/office/officeart/2005/8/layout/vList3" loCatId="list" qsTypeId="urn:microsoft.com/office/officeart/2005/8/quickstyle/simple1" qsCatId="simple" csTypeId="urn:microsoft.com/office/officeart/2005/8/colors/accent1_1" csCatId="accent1" phldr="1"/>
      <dgm:spPr/>
      <dgm:t>
        <a:bodyPr/>
        <a:lstStyle/>
        <a:p>
          <a:endParaRPr lang="en-GB"/>
        </a:p>
      </dgm:t>
    </dgm:pt>
    <dgm:pt modelId="{E63FF898-BE70-4C16-8259-73B0CFBBAF29}">
      <dgm:prSet phldrT="[Text]" custT="1"/>
      <dgm:spPr/>
      <dgm:t>
        <a:bodyPr/>
        <a:lstStyle/>
        <a:p>
          <a:r>
            <a:rPr lang="en-GB" sz="1200" b="1"/>
            <a:t>Pillar 1: Family Help provides the right support at the right time so that children can thrive with their families</a:t>
          </a:r>
        </a:p>
      </dgm:t>
    </dgm:pt>
    <dgm:pt modelId="{40AC02E3-099D-407C-8ADC-2CC442C93BDC}" type="parTrans" cxnId="{FE10FF79-FFF7-471D-B66D-1F9D4BA716CC}">
      <dgm:prSet/>
      <dgm:spPr/>
      <dgm:t>
        <a:bodyPr/>
        <a:lstStyle/>
        <a:p>
          <a:endParaRPr lang="en-GB"/>
        </a:p>
      </dgm:t>
    </dgm:pt>
    <dgm:pt modelId="{D8304BD4-FF05-4322-94F9-90AAACB2C5E2}" type="sibTrans" cxnId="{FE10FF79-FFF7-471D-B66D-1F9D4BA716CC}">
      <dgm:prSet/>
      <dgm:spPr/>
      <dgm:t>
        <a:bodyPr/>
        <a:lstStyle/>
        <a:p>
          <a:endParaRPr lang="en-GB"/>
        </a:p>
      </dgm:t>
    </dgm:pt>
    <dgm:pt modelId="{766CF43E-36FE-413C-916C-E8D4C43D2921}">
      <dgm:prSet phldrT="[Text]" custT="1"/>
      <dgm:spPr/>
      <dgm:t>
        <a:bodyPr/>
        <a:lstStyle/>
        <a:p>
          <a:r>
            <a:rPr lang="en-GB" sz="1200" b="1"/>
            <a:t>Pillar 2: A decisive multi-agency child protection system </a:t>
          </a:r>
        </a:p>
      </dgm:t>
    </dgm:pt>
    <dgm:pt modelId="{1C20B061-CD9C-47FD-A365-A0755C73E236}" type="parTrans" cxnId="{38885DD8-BC12-4517-AFEC-87D37B1B0BA8}">
      <dgm:prSet/>
      <dgm:spPr/>
      <dgm:t>
        <a:bodyPr/>
        <a:lstStyle/>
        <a:p>
          <a:endParaRPr lang="en-GB"/>
        </a:p>
      </dgm:t>
    </dgm:pt>
    <dgm:pt modelId="{0AA2D465-F2CE-4545-A383-901D67C394C6}" type="sibTrans" cxnId="{38885DD8-BC12-4517-AFEC-87D37B1B0BA8}">
      <dgm:prSet/>
      <dgm:spPr/>
      <dgm:t>
        <a:bodyPr/>
        <a:lstStyle/>
        <a:p>
          <a:endParaRPr lang="en-GB"/>
        </a:p>
      </dgm:t>
    </dgm:pt>
    <dgm:pt modelId="{273FE715-2913-4D28-A955-CA3A1D523EF4}">
      <dgm:prSet phldrT="[Text]" custT="1"/>
      <dgm:spPr/>
      <dgm:t>
        <a:bodyPr/>
        <a:lstStyle/>
        <a:p>
          <a:r>
            <a:rPr lang="en-GB" sz="1200" b="1"/>
            <a:t>Pillar 3: Unlocking the potential of family networks</a:t>
          </a:r>
        </a:p>
      </dgm:t>
    </dgm:pt>
    <dgm:pt modelId="{7268BD69-5421-4437-877E-DEE6C1368195}" type="parTrans" cxnId="{741A9C92-C1D5-4F48-8365-99B133BA2526}">
      <dgm:prSet/>
      <dgm:spPr/>
      <dgm:t>
        <a:bodyPr/>
        <a:lstStyle/>
        <a:p>
          <a:endParaRPr lang="en-GB"/>
        </a:p>
      </dgm:t>
    </dgm:pt>
    <dgm:pt modelId="{186DE0B6-DFDF-4FC0-B087-CF4533569954}" type="sibTrans" cxnId="{741A9C92-C1D5-4F48-8365-99B133BA2526}">
      <dgm:prSet/>
      <dgm:spPr/>
      <dgm:t>
        <a:bodyPr/>
        <a:lstStyle/>
        <a:p>
          <a:endParaRPr lang="en-GB"/>
        </a:p>
      </dgm:t>
    </dgm:pt>
    <dgm:pt modelId="{9D75988D-8342-443B-831E-FE5638AFDF35}">
      <dgm:prSet custT="1"/>
      <dgm:spPr/>
      <dgm:t>
        <a:bodyPr/>
        <a:lstStyle/>
        <a:p>
          <a:r>
            <a:rPr lang="en-GB" sz="1200" b="1"/>
            <a:t>Pillar 4: Putting love, relationships and a stable home at the heart of being a child in care</a:t>
          </a:r>
        </a:p>
      </dgm:t>
    </dgm:pt>
    <dgm:pt modelId="{C1E034BB-7C35-4B80-B70A-77B435E3100B}" type="parTrans" cxnId="{A4B74D6C-6B79-4793-A379-2EFD72654736}">
      <dgm:prSet/>
      <dgm:spPr/>
      <dgm:t>
        <a:bodyPr/>
        <a:lstStyle/>
        <a:p>
          <a:endParaRPr lang="en-GB"/>
        </a:p>
      </dgm:t>
    </dgm:pt>
    <dgm:pt modelId="{1C82F3D3-D939-4A04-80E0-03F858871AC2}" type="sibTrans" cxnId="{A4B74D6C-6B79-4793-A379-2EFD72654736}">
      <dgm:prSet/>
      <dgm:spPr/>
      <dgm:t>
        <a:bodyPr/>
        <a:lstStyle/>
        <a:p>
          <a:endParaRPr lang="en-GB"/>
        </a:p>
      </dgm:t>
    </dgm:pt>
    <dgm:pt modelId="{C0C45B2B-923D-4CC1-B67C-1577FCDBBC18}">
      <dgm:prSet custT="1"/>
      <dgm:spPr/>
      <dgm:t>
        <a:bodyPr/>
        <a:lstStyle/>
        <a:p>
          <a:r>
            <a:rPr lang="en-GB" sz="1200" b="1"/>
            <a:t>Pillar 5: A valued, supported and highly-skilled social worker for every child who needs one</a:t>
          </a:r>
        </a:p>
      </dgm:t>
    </dgm:pt>
    <dgm:pt modelId="{E30C8F46-B091-40C6-AA88-3352741E9500}" type="parTrans" cxnId="{B5E5F63F-FB2D-424D-8421-6C19E3C06AF6}">
      <dgm:prSet/>
      <dgm:spPr/>
      <dgm:t>
        <a:bodyPr/>
        <a:lstStyle/>
        <a:p>
          <a:endParaRPr lang="en-GB"/>
        </a:p>
      </dgm:t>
    </dgm:pt>
    <dgm:pt modelId="{D63E2262-EB9D-464C-BDC2-9293984DE889}" type="sibTrans" cxnId="{B5E5F63F-FB2D-424D-8421-6C19E3C06AF6}">
      <dgm:prSet/>
      <dgm:spPr/>
      <dgm:t>
        <a:bodyPr/>
        <a:lstStyle/>
        <a:p>
          <a:endParaRPr lang="en-GB"/>
        </a:p>
      </dgm:t>
    </dgm:pt>
    <dgm:pt modelId="{779FD3AA-1744-438C-BE14-031328CC0178}">
      <dgm:prSet custT="1"/>
      <dgm:spPr/>
      <dgm:t>
        <a:bodyPr/>
        <a:lstStyle/>
        <a:p>
          <a:r>
            <a:rPr lang="en-GB" sz="1200" b="1"/>
            <a:t>Pillar 6: A system that continuously learns and improves, and makes better use of evidence and data </a:t>
          </a:r>
        </a:p>
      </dgm:t>
    </dgm:pt>
    <dgm:pt modelId="{A92107A1-692A-4E98-97B2-C1D0A0695142}" type="parTrans" cxnId="{7BD710B6-5D45-4D0A-924A-F7596BB56C71}">
      <dgm:prSet/>
      <dgm:spPr/>
      <dgm:t>
        <a:bodyPr/>
        <a:lstStyle/>
        <a:p>
          <a:endParaRPr lang="en-GB"/>
        </a:p>
      </dgm:t>
    </dgm:pt>
    <dgm:pt modelId="{D384DF2A-34EE-4DB0-90B1-C969205B88E2}" type="sibTrans" cxnId="{7BD710B6-5D45-4D0A-924A-F7596BB56C71}">
      <dgm:prSet/>
      <dgm:spPr/>
      <dgm:t>
        <a:bodyPr/>
        <a:lstStyle/>
        <a:p>
          <a:endParaRPr lang="en-GB"/>
        </a:p>
      </dgm:t>
    </dgm:pt>
    <dgm:pt modelId="{EBEF1315-4719-4BCC-AAE0-81F5DAEA0E83}" type="pres">
      <dgm:prSet presAssocID="{672E6FF0-4895-416C-A63A-465C79E82B79}" presName="linearFlow" presStyleCnt="0">
        <dgm:presLayoutVars>
          <dgm:dir/>
          <dgm:resizeHandles val="exact"/>
        </dgm:presLayoutVars>
      </dgm:prSet>
      <dgm:spPr/>
    </dgm:pt>
    <dgm:pt modelId="{28103B95-02EE-4C95-AED0-AD59B7B12EC9}" type="pres">
      <dgm:prSet presAssocID="{E63FF898-BE70-4C16-8259-73B0CFBBAF29}" presName="composite" presStyleCnt="0"/>
      <dgm:spPr/>
    </dgm:pt>
    <dgm:pt modelId="{8EC591E2-03FB-43A9-89DE-B926877B5D00}" type="pres">
      <dgm:prSet presAssocID="{E63FF898-BE70-4C16-8259-73B0CFBBAF29}" presName="imgShp" presStyleLbl="fgImgPlace1" presStyleIdx="0" presStyleCnt="6" custLinFactNeighborX="-2044" custLinFactNeighborY="187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Open hand with solid fill"/>
        </a:ext>
      </dgm:extLst>
    </dgm:pt>
    <dgm:pt modelId="{5B0A7BAF-8CD7-4560-BC83-1B1C62C6DDC3}" type="pres">
      <dgm:prSet presAssocID="{E63FF898-BE70-4C16-8259-73B0CFBBAF29}" presName="txShp" presStyleLbl="node1" presStyleIdx="0" presStyleCnt="6" custScaleX="87518" custLinFactNeighborX="-967" custLinFactNeighborY="-618">
        <dgm:presLayoutVars>
          <dgm:bulletEnabled val="1"/>
        </dgm:presLayoutVars>
      </dgm:prSet>
      <dgm:spPr>
        <a:prstGeom prst="rect">
          <a:avLst/>
        </a:prstGeom>
      </dgm:spPr>
    </dgm:pt>
    <dgm:pt modelId="{844EBBCF-E97A-4BB0-A99D-81099116A079}" type="pres">
      <dgm:prSet presAssocID="{D8304BD4-FF05-4322-94F9-90AAACB2C5E2}" presName="spacing" presStyleCnt="0"/>
      <dgm:spPr/>
    </dgm:pt>
    <dgm:pt modelId="{ED313A63-7117-4993-8A45-4735F737D966}" type="pres">
      <dgm:prSet presAssocID="{766CF43E-36FE-413C-916C-E8D4C43D2921}" presName="composite" presStyleCnt="0"/>
      <dgm:spPr/>
    </dgm:pt>
    <dgm:pt modelId="{0520F414-64A3-4E8B-97D3-08A7C36B94E8}" type="pres">
      <dgm:prSet presAssocID="{766CF43E-36FE-413C-916C-E8D4C43D2921}" presName="imgShp" presStyleLbl="fgImgPlace1" presStyleIdx="1" presStyleCnt="6" custLinFactNeighborX="-10016" custLinFactNeighborY="-98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ycle with people with solid fill"/>
        </a:ext>
      </dgm:extLst>
    </dgm:pt>
    <dgm:pt modelId="{B0AC80CC-62AD-4AC4-ACD0-67611F809894}" type="pres">
      <dgm:prSet presAssocID="{766CF43E-36FE-413C-916C-E8D4C43D2921}" presName="txShp" presStyleLbl="node1" presStyleIdx="1" presStyleCnt="6" custScaleX="87518" custLinFactNeighborX="-1032" custLinFactNeighborY="-983">
        <dgm:presLayoutVars>
          <dgm:bulletEnabled val="1"/>
        </dgm:presLayoutVars>
      </dgm:prSet>
      <dgm:spPr>
        <a:prstGeom prst="rect">
          <a:avLst/>
        </a:prstGeom>
      </dgm:spPr>
    </dgm:pt>
    <dgm:pt modelId="{F4B33375-6769-467C-8F43-9AB962E78001}" type="pres">
      <dgm:prSet presAssocID="{0AA2D465-F2CE-4545-A383-901D67C394C6}" presName="spacing" presStyleCnt="0"/>
      <dgm:spPr/>
    </dgm:pt>
    <dgm:pt modelId="{369D4123-DD4F-4212-A698-AB67C399D4C9}" type="pres">
      <dgm:prSet presAssocID="{273FE715-2913-4D28-A955-CA3A1D523EF4}" presName="composite" presStyleCnt="0"/>
      <dgm:spPr/>
    </dgm:pt>
    <dgm:pt modelId="{535525F2-9164-4857-8796-2F09E4A2512D}" type="pres">
      <dgm:prSet presAssocID="{273FE715-2913-4D28-A955-CA3A1D523EF4}" presName="imgShp" presStyleLbl="fgImgPlace1" presStyleIdx="2" presStyleCnt="6" custLinFactNeighborX="-10472" custLinFactNeighborY="726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ome1 with solid fill"/>
        </a:ext>
      </dgm:extLst>
    </dgm:pt>
    <dgm:pt modelId="{5B8FDA08-FD71-4641-B3FE-E6ECD0F97331}" type="pres">
      <dgm:prSet presAssocID="{273FE715-2913-4D28-A955-CA3A1D523EF4}" presName="txShp" presStyleLbl="node1" presStyleIdx="2" presStyleCnt="6" custScaleX="87518" custLinFactNeighborX="-1032" custLinFactNeighborY="-3908">
        <dgm:presLayoutVars>
          <dgm:bulletEnabled val="1"/>
        </dgm:presLayoutVars>
      </dgm:prSet>
      <dgm:spPr>
        <a:prstGeom prst="rect">
          <a:avLst/>
        </a:prstGeom>
      </dgm:spPr>
    </dgm:pt>
    <dgm:pt modelId="{93A00558-F0FD-467E-BFF3-C2E35141709C}" type="pres">
      <dgm:prSet presAssocID="{186DE0B6-DFDF-4FC0-B087-CF4533569954}" presName="spacing" presStyleCnt="0"/>
      <dgm:spPr/>
    </dgm:pt>
    <dgm:pt modelId="{E4086659-7F6E-41E7-953C-E5DCE88B2200}" type="pres">
      <dgm:prSet presAssocID="{9D75988D-8342-443B-831E-FE5638AFDF35}" presName="composite" presStyleCnt="0"/>
      <dgm:spPr/>
    </dgm:pt>
    <dgm:pt modelId="{50C974EC-1696-43FC-851E-97F14E14B10D}" type="pres">
      <dgm:prSet presAssocID="{9D75988D-8342-443B-831E-FE5638AFDF35}" presName="imgShp" presStyleLbl="fgImgPlace1" presStyleIdx="3" presStyleCnt="6" custLinFactNeighborX="-12996" custLinFactNeighborY="-401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Family with boy with solid fill"/>
        </a:ext>
      </dgm:extLst>
    </dgm:pt>
    <dgm:pt modelId="{B1063F80-6DBD-4BB3-8DD7-034D8E124933}" type="pres">
      <dgm:prSet presAssocID="{9D75988D-8342-443B-831E-FE5638AFDF35}" presName="txShp" presStyleLbl="node1" presStyleIdx="3" presStyleCnt="6" custScaleX="87518" custLinFactNeighborX="-1043" custLinFactNeighborY="-8149">
        <dgm:presLayoutVars>
          <dgm:bulletEnabled val="1"/>
        </dgm:presLayoutVars>
      </dgm:prSet>
      <dgm:spPr>
        <a:prstGeom prst="rect">
          <a:avLst/>
        </a:prstGeom>
      </dgm:spPr>
    </dgm:pt>
    <dgm:pt modelId="{C29BA0B1-E9DD-4EF2-B65A-5CFACAF73459}" type="pres">
      <dgm:prSet presAssocID="{1C82F3D3-D939-4A04-80E0-03F858871AC2}" presName="spacing" presStyleCnt="0"/>
      <dgm:spPr/>
    </dgm:pt>
    <dgm:pt modelId="{997AF0CC-D479-48D9-A610-8FAA21D74986}" type="pres">
      <dgm:prSet presAssocID="{C0C45B2B-923D-4CC1-B67C-1577FCDBBC18}" presName="composite" presStyleCnt="0"/>
      <dgm:spPr/>
    </dgm:pt>
    <dgm:pt modelId="{28DE6550-0133-4855-95B9-60EBCA58ECF8}" type="pres">
      <dgm:prSet presAssocID="{C0C45B2B-923D-4CC1-B67C-1577FCDBBC18}" presName="imgShp" presStyleLbl="fgImgPlace1" presStyleIdx="4" presStyleCnt="6" custLinFactNeighborX="-10472" custLinFactNeighborY="-9908"/>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riefcase with solid fill"/>
        </a:ext>
      </dgm:extLst>
    </dgm:pt>
    <dgm:pt modelId="{73079CCB-5773-4CA6-B36E-081640C9577D}" type="pres">
      <dgm:prSet presAssocID="{C0C45B2B-923D-4CC1-B67C-1577FCDBBC18}" presName="txShp" presStyleLbl="node1" presStyleIdx="4" presStyleCnt="6" custScaleX="87518" custLinFactNeighborX="-951" custLinFactNeighborY="-21375">
        <dgm:presLayoutVars>
          <dgm:bulletEnabled val="1"/>
        </dgm:presLayoutVars>
      </dgm:prSet>
      <dgm:spPr>
        <a:prstGeom prst="rect">
          <a:avLst/>
        </a:prstGeom>
      </dgm:spPr>
    </dgm:pt>
    <dgm:pt modelId="{B9CC859A-10A1-40F6-BF3C-026198A21E74}" type="pres">
      <dgm:prSet presAssocID="{D63E2262-EB9D-464C-BDC2-9293984DE889}" presName="spacing" presStyleCnt="0"/>
      <dgm:spPr/>
    </dgm:pt>
    <dgm:pt modelId="{10310DB9-8A1C-4E9A-A1FD-AF30D2B124B7}" type="pres">
      <dgm:prSet presAssocID="{779FD3AA-1744-438C-BE14-031328CC0178}" presName="composite" presStyleCnt="0"/>
      <dgm:spPr/>
    </dgm:pt>
    <dgm:pt modelId="{C8F26A8B-0F7A-4C99-A524-11D6374DFE73}" type="pres">
      <dgm:prSet presAssocID="{779FD3AA-1744-438C-BE14-031328CC0178}" presName="imgShp" presStyleLbl="fgImgPlace1" presStyleIdx="5" presStyleCnt="6" custLinFactNeighborX="-10472" custLinFactNeighborY="-16633"/>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Network diagram with solid fill"/>
        </a:ext>
      </dgm:extLst>
    </dgm:pt>
    <dgm:pt modelId="{0AE841E5-C9E6-482D-BB9F-2AF3A73FEBC9}" type="pres">
      <dgm:prSet presAssocID="{779FD3AA-1744-438C-BE14-031328CC0178}" presName="txShp" presStyleLbl="node1" presStyleIdx="5" presStyleCnt="6" custScaleX="87518" custLinFactNeighborX="-1025" custLinFactNeighborY="-33590">
        <dgm:presLayoutVars>
          <dgm:bulletEnabled val="1"/>
        </dgm:presLayoutVars>
      </dgm:prSet>
      <dgm:spPr>
        <a:prstGeom prst="rect">
          <a:avLst/>
        </a:prstGeom>
      </dgm:spPr>
    </dgm:pt>
  </dgm:ptLst>
  <dgm:cxnLst>
    <dgm:cxn modelId="{B5E5F63F-FB2D-424D-8421-6C19E3C06AF6}" srcId="{672E6FF0-4895-416C-A63A-465C79E82B79}" destId="{C0C45B2B-923D-4CC1-B67C-1577FCDBBC18}" srcOrd="4" destOrd="0" parTransId="{E30C8F46-B091-40C6-AA88-3352741E9500}" sibTransId="{D63E2262-EB9D-464C-BDC2-9293984DE889}"/>
    <dgm:cxn modelId="{E43DF062-23EC-446A-AD84-29EBD90AE69B}" type="presOf" srcId="{E63FF898-BE70-4C16-8259-73B0CFBBAF29}" destId="{5B0A7BAF-8CD7-4560-BC83-1B1C62C6DDC3}" srcOrd="0" destOrd="0" presId="urn:microsoft.com/office/officeart/2005/8/layout/vList3"/>
    <dgm:cxn modelId="{A4B74D6C-6B79-4793-A379-2EFD72654736}" srcId="{672E6FF0-4895-416C-A63A-465C79E82B79}" destId="{9D75988D-8342-443B-831E-FE5638AFDF35}" srcOrd="3" destOrd="0" parTransId="{C1E034BB-7C35-4B80-B70A-77B435E3100B}" sibTransId="{1C82F3D3-D939-4A04-80E0-03F858871AC2}"/>
    <dgm:cxn modelId="{0F77A875-4EF8-4D58-9AC1-6C54CC220355}" type="presOf" srcId="{672E6FF0-4895-416C-A63A-465C79E82B79}" destId="{EBEF1315-4719-4BCC-AAE0-81F5DAEA0E83}" srcOrd="0" destOrd="0" presId="urn:microsoft.com/office/officeart/2005/8/layout/vList3"/>
    <dgm:cxn modelId="{FE10FF79-FFF7-471D-B66D-1F9D4BA716CC}" srcId="{672E6FF0-4895-416C-A63A-465C79E82B79}" destId="{E63FF898-BE70-4C16-8259-73B0CFBBAF29}" srcOrd="0" destOrd="0" parTransId="{40AC02E3-099D-407C-8ADC-2CC442C93BDC}" sibTransId="{D8304BD4-FF05-4322-94F9-90AAACB2C5E2}"/>
    <dgm:cxn modelId="{741A9C92-C1D5-4F48-8365-99B133BA2526}" srcId="{672E6FF0-4895-416C-A63A-465C79E82B79}" destId="{273FE715-2913-4D28-A955-CA3A1D523EF4}" srcOrd="2" destOrd="0" parTransId="{7268BD69-5421-4437-877E-DEE6C1368195}" sibTransId="{186DE0B6-DFDF-4FC0-B087-CF4533569954}"/>
    <dgm:cxn modelId="{AA517EA2-47C6-4B14-BCAC-3A462C30F737}" type="presOf" srcId="{273FE715-2913-4D28-A955-CA3A1D523EF4}" destId="{5B8FDA08-FD71-4641-B3FE-E6ECD0F97331}" srcOrd="0" destOrd="0" presId="urn:microsoft.com/office/officeart/2005/8/layout/vList3"/>
    <dgm:cxn modelId="{1770DEAE-E605-4D11-9514-493662085136}" type="presOf" srcId="{779FD3AA-1744-438C-BE14-031328CC0178}" destId="{0AE841E5-C9E6-482D-BB9F-2AF3A73FEBC9}" srcOrd="0" destOrd="0" presId="urn:microsoft.com/office/officeart/2005/8/layout/vList3"/>
    <dgm:cxn modelId="{48FA98B1-EB8B-4FF0-98AC-8233E47D4E55}" type="presOf" srcId="{9D75988D-8342-443B-831E-FE5638AFDF35}" destId="{B1063F80-6DBD-4BB3-8DD7-034D8E124933}" srcOrd="0" destOrd="0" presId="urn:microsoft.com/office/officeart/2005/8/layout/vList3"/>
    <dgm:cxn modelId="{7BD710B6-5D45-4D0A-924A-F7596BB56C71}" srcId="{672E6FF0-4895-416C-A63A-465C79E82B79}" destId="{779FD3AA-1744-438C-BE14-031328CC0178}" srcOrd="5" destOrd="0" parTransId="{A92107A1-692A-4E98-97B2-C1D0A0695142}" sibTransId="{D384DF2A-34EE-4DB0-90B1-C969205B88E2}"/>
    <dgm:cxn modelId="{642619D7-DF83-4630-9AD1-F1204B71F1D1}" type="presOf" srcId="{766CF43E-36FE-413C-916C-E8D4C43D2921}" destId="{B0AC80CC-62AD-4AC4-ACD0-67611F809894}" srcOrd="0" destOrd="0" presId="urn:microsoft.com/office/officeart/2005/8/layout/vList3"/>
    <dgm:cxn modelId="{38885DD8-BC12-4517-AFEC-87D37B1B0BA8}" srcId="{672E6FF0-4895-416C-A63A-465C79E82B79}" destId="{766CF43E-36FE-413C-916C-E8D4C43D2921}" srcOrd="1" destOrd="0" parTransId="{1C20B061-CD9C-47FD-A365-A0755C73E236}" sibTransId="{0AA2D465-F2CE-4545-A383-901D67C394C6}"/>
    <dgm:cxn modelId="{F08E5AEB-5165-4F05-A816-B5636D4009FA}" type="presOf" srcId="{C0C45B2B-923D-4CC1-B67C-1577FCDBBC18}" destId="{73079CCB-5773-4CA6-B36E-081640C9577D}" srcOrd="0" destOrd="0" presId="urn:microsoft.com/office/officeart/2005/8/layout/vList3"/>
    <dgm:cxn modelId="{1A7E54A6-E640-49FD-87C7-89EF631A750B}" type="presParOf" srcId="{EBEF1315-4719-4BCC-AAE0-81F5DAEA0E83}" destId="{28103B95-02EE-4C95-AED0-AD59B7B12EC9}" srcOrd="0" destOrd="0" presId="urn:microsoft.com/office/officeart/2005/8/layout/vList3"/>
    <dgm:cxn modelId="{F2629957-E44F-4619-8815-B1C94A74BC60}" type="presParOf" srcId="{28103B95-02EE-4C95-AED0-AD59B7B12EC9}" destId="{8EC591E2-03FB-43A9-89DE-B926877B5D00}" srcOrd="0" destOrd="0" presId="urn:microsoft.com/office/officeart/2005/8/layout/vList3"/>
    <dgm:cxn modelId="{A07E775F-393E-4981-8DB8-308B50266416}" type="presParOf" srcId="{28103B95-02EE-4C95-AED0-AD59B7B12EC9}" destId="{5B0A7BAF-8CD7-4560-BC83-1B1C62C6DDC3}" srcOrd="1" destOrd="0" presId="urn:microsoft.com/office/officeart/2005/8/layout/vList3"/>
    <dgm:cxn modelId="{EBAAD8BC-4902-4FFE-A5A5-20A602AEBF4E}" type="presParOf" srcId="{EBEF1315-4719-4BCC-AAE0-81F5DAEA0E83}" destId="{844EBBCF-E97A-4BB0-A99D-81099116A079}" srcOrd="1" destOrd="0" presId="urn:microsoft.com/office/officeart/2005/8/layout/vList3"/>
    <dgm:cxn modelId="{D430E030-3626-455E-A285-6AE2F856B7BD}" type="presParOf" srcId="{EBEF1315-4719-4BCC-AAE0-81F5DAEA0E83}" destId="{ED313A63-7117-4993-8A45-4735F737D966}" srcOrd="2" destOrd="0" presId="urn:microsoft.com/office/officeart/2005/8/layout/vList3"/>
    <dgm:cxn modelId="{6F5B0A4C-BCA1-46A9-A75E-D695F191A6BA}" type="presParOf" srcId="{ED313A63-7117-4993-8A45-4735F737D966}" destId="{0520F414-64A3-4E8B-97D3-08A7C36B94E8}" srcOrd="0" destOrd="0" presId="urn:microsoft.com/office/officeart/2005/8/layout/vList3"/>
    <dgm:cxn modelId="{845350CD-13AE-45B7-8B26-7BB09C13A2D5}" type="presParOf" srcId="{ED313A63-7117-4993-8A45-4735F737D966}" destId="{B0AC80CC-62AD-4AC4-ACD0-67611F809894}" srcOrd="1" destOrd="0" presId="urn:microsoft.com/office/officeart/2005/8/layout/vList3"/>
    <dgm:cxn modelId="{3D50E9CA-874A-4953-9CA0-65721D2F7971}" type="presParOf" srcId="{EBEF1315-4719-4BCC-AAE0-81F5DAEA0E83}" destId="{F4B33375-6769-467C-8F43-9AB962E78001}" srcOrd="3" destOrd="0" presId="urn:microsoft.com/office/officeart/2005/8/layout/vList3"/>
    <dgm:cxn modelId="{9218D7B5-5B71-4EDB-8FD2-8D7BDE2ABFF3}" type="presParOf" srcId="{EBEF1315-4719-4BCC-AAE0-81F5DAEA0E83}" destId="{369D4123-DD4F-4212-A698-AB67C399D4C9}" srcOrd="4" destOrd="0" presId="urn:microsoft.com/office/officeart/2005/8/layout/vList3"/>
    <dgm:cxn modelId="{85840BA0-414B-46F7-8052-E3304D416FFF}" type="presParOf" srcId="{369D4123-DD4F-4212-A698-AB67C399D4C9}" destId="{535525F2-9164-4857-8796-2F09E4A2512D}" srcOrd="0" destOrd="0" presId="urn:microsoft.com/office/officeart/2005/8/layout/vList3"/>
    <dgm:cxn modelId="{BF83C634-E4B2-4B22-A9EA-E31E1C1918E2}" type="presParOf" srcId="{369D4123-DD4F-4212-A698-AB67C399D4C9}" destId="{5B8FDA08-FD71-4641-B3FE-E6ECD0F97331}" srcOrd="1" destOrd="0" presId="urn:microsoft.com/office/officeart/2005/8/layout/vList3"/>
    <dgm:cxn modelId="{3BBDDB3A-1573-4538-B25C-118D95964E09}" type="presParOf" srcId="{EBEF1315-4719-4BCC-AAE0-81F5DAEA0E83}" destId="{93A00558-F0FD-467E-BFF3-C2E35141709C}" srcOrd="5" destOrd="0" presId="urn:microsoft.com/office/officeart/2005/8/layout/vList3"/>
    <dgm:cxn modelId="{865E89D5-8399-4D40-840F-67AFA4BB3EF3}" type="presParOf" srcId="{EBEF1315-4719-4BCC-AAE0-81F5DAEA0E83}" destId="{E4086659-7F6E-41E7-953C-E5DCE88B2200}" srcOrd="6" destOrd="0" presId="urn:microsoft.com/office/officeart/2005/8/layout/vList3"/>
    <dgm:cxn modelId="{C2CD01F1-6727-4123-A4CC-1999C110096D}" type="presParOf" srcId="{E4086659-7F6E-41E7-953C-E5DCE88B2200}" destId="{50C974EC-1696-43FC-851E-97F14E14B10D}" srcOrd="0" destOrd="0" presId="urn:microsoft.com/office/officeart/2005/8/layout/vList3"/>
    <dgm:cxn modelId="{6AF23F13-604D-4858-B005-E2BEA2A4AB51}" type="presParOf" srcId="{E4086659-7F6E-41E7-953C-E5DCE88B2200}" destId="{B1063F80-6DBD-4BB3-8DD7-034D8E124933}" srcOrd="1" destOrd="0" presId="urn:microsoft.com/office/officeart/2005/8/layout/vList3"/>
    <dgm:cxn modelId="{7E13B0F8-5974-4605-842A-B7F486D05A9B}" type="presParOf" srcId="{EBEF1315-4719-4BCC-AAE0-81F5DAEA0E83}" destId="{C29BA0B1-E9DD-4EF2-B65A-5CFACAF73459}" srcOrd="7" destOrd="0" presId="urn:microsoft.com/office/officeart/2005/8/layout/vList3"/>
    <dgm:cxn modelId="{C4FA16AA-61E6-4090-8058-F4C0FA447C7E}" type="presParOf" srcId="{EBEF1315-4719-4BCC-AAE0-81F5DAEA0E83}" destId="{997AF0CC-D479-48D9-A610-8FAA21D74986}" srcOrd="8" destOrd="0" presId="urn:microsoft.com/office/officeart/2005/8/layout/vList3"/>
    <dgm:cxn modelId="{563800C2-80F7-4C20-B680-67DEB853BE72}" type="presParOf" srcId="{997AF0CC-D479-48D9-A610-8FAA21D74986}" destId="{28DE6550-0133-4855-95B9-60EBCA58ECF8}" srcOrd="0" destOrd="0" presId="urn:microsoft.com/office/officeart/2005/8/layout/vList3"/>
    <dgm:cxn modelId="{7DA5444C-4F17-48D3-851E-21F0C70FCF61}" type="presParOf" srcId="{997AF0CC-D479-48D9-A610-8FAA21D74986}" destId="{73079CCB-5773-4CA6-B36E-081640C9577D}" srcOrd="1" destOrd="0" presId="urn:microsoft.com/office/officeart/2005/8/layout/vList3"/>
    <dgm:cxn modelId="{61F8696C-DE88-47D0-AFAD-C83B1590619D}" type="presParOf" srcId="{EBEF1315-4719-4BCC-AAE0-81F5DAEA0E83}" destId="{B9CC859A-10A1-40F6-BF3C-026198A21E74}" srcOrd="9" destOrd="0" presId="urn:microsoft.com/office/officeart/2005/8/layout/vList3"/>
    <dgm:cxn modelId="{002E453F-CD67-4369-A61D-83257DBF0A21}" type="presParOf" srcId="{EBEF1315-4719-4BCC-AAE0-81F5DAEA0E83}" destId="{10310DB9-8A1C-4E9A-A1FD-AF30D2B124B7}" srcOrd="10" destOrd="0" presId="urn:microsoft.com/office/officeart/2005/8/layout/vList3"/>
    <dgm:cxn modelId="{BE342809-CEC7-4776-A18E-D51EED036A03}" type="presParOf" srcId="{10310DB9-8A1C-4E9A-A1FD-AF30D2B124B7}" destId="{C8F26A8B-0F7A-4C99-A524-11D6374DFE73}" srcOrd="0" destOrd="0" presId="urn:microsoft.com/office/officeart/2005/8/layout/vList3"/>
    <dgm:cxn modelId="{3627ED02-8EF0-4BFD-9F2D-B319CBF82D59}" type="presParOf" srcId="{10310DB9-8A1C-4E9A-A1FD-AF30D2B124B7}" destId="{0AE841E5-C9E6-482D-BB9F-2AF3A73FEBC9}"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A7BAF-8CD7-4560-BC83-1B1C62C6DDC3}">
      <dsp:nvSpPr>
        <dsp:cNvPr id="0" name=""/>
        <dsp:cNvSpPr/>
      </dsp:nvSpPr>
      <dsp:spPr>
        <a:xfrm rot="10800000">
          <a:off x="2679015" y="10"/>
          <a:ext cx="6725169" cy="39371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617"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b="1" kern="1200"/>
            <a:t>Pillar 1: Family Help provides the right support at the right time so that children can thrive with their families</a:t>
          </a:r>
        </a:p>
      </dsp:txBody>
      <dsp:txXfrm rot="10800000">
        <a:off x="2679015" y="10"/>
        <a:ext cx="6725169" cy="393713"/>
      </dsp:txXfrm>
    </dsp:sp>
    <dsp:sp modelId="{8EC591E2-03FB-43A9-89DE-B926877B5D00}">
      <dsp:nvSpPr>
        <dsp:cNvPr id="0" name=""/>
        <dsp:cNvSpPr/>
      </dsp:nvSpPr>
      <dsp:spPr>
        <a:xfrm>
          <a:off x="2068839" y="9825"/>
          <a:ext cx="393713" cy="39371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AC80CC-62AD-4AC4-ACD0-67611F809894}">
      <dsp:nvSpPr>
        <dsp:cNvPr id="0" name=""/>
        <dsp:cNvSpPr/>
      </dsp:nvSpPr>
      <dsp:spPr>
        <a:xfrm rot="10800000">
          <a:off x="2674020" y="490714"/>
          <a:ext cx="6725169" cy="39371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617"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b="1" kern="1200"/>
            <a:t>Pillar 2: A decisive multi-agency child protection system </a:t>
          </a:r>
        </a:p>
      </dsp:txBody>
      <dsp:txXfrm rot="10800000">
        <a:off x="2674020" y="490714"/>
        <a:ext cx="6725169" cy="393713"/>
      </dsp:txXfrm>
    </dsp:sp>
    <dsp:sp modelId="{0520F414-64A3-4E8B-97D3-08A7C36B94E8}">
      <dsp:nvSpPr>
        <dsp:cNvPr id="0" name=""/>
        <dsp:cNvSpPr/>
      </dsp:nvSpPr>
      <dsp:spPr>
        <a:xfrm>
          <a:off x="2037453" y="490714"/>
          <a:ext cx="393713" cy="39371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8FDA08-FD71-4641-B3FE-E6ECD0F97331}">
      <dsp:nvSpPr>
        <dsp:cNvPr id="0" name=""/>
        <dsp:cNvSpPr/>
      </dsp:nvSpPr>
      <dsp:spPr>
        <a:xfrm rot="10800000">
          <a:off x="2674020" y="971339"/>
          <a:ext cx="6725169" cy="39371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617"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b="1" kern="1200"/>
            <a:t>Pillar 3: Unlocking the potential of family networks</a:t>
          </a:r>
        </a:p>
      </dsp:txBody>
      <dsp:txXfrm rot="10800000">
        <a:off x="2674020" y="971339"/>
        <a:ext cx="6725169" cy="393713"/>
      </dsp:txXfrm>
    </dsp:sp>
    <dsp:sp modelId="{535525F2-9164-4857-8796-2F09E4A2512D}">
      <dsp:nvSpPr>
        <dsp:cNvPr id="0" name=""/>
        <dsp:cNvSpPr/>
      </dsp:nvSpPr>
      <dsp:spPr>
        <a:xfrm>
          <a:off x="2035657" y="1015333"/>
          <a:ext cx="393713" cy="39371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063F80-6DBD-4BB3-8DD7-034D8E124933}">
      <dsp:nvSpPr>
        <dsp:cNvPr id="0" name=""/>
        <dsp:cNvSpPr/>
      </dsp:nvSpPr>
      <dsp:spPr>
        <a:xfrm rot="10800000">
          <a:off x="2673175" y="1446783"/>
          <a:ext cx="6725169" cy="39371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617"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b="1" kern="1200"/>
            <a:t>Pillar 4: Putting love, relationships and a stable home at the heart of being a child in care</a:t>
          </a:r>
        </a:p>
      </dsp:txBody>
      <dsp:txXfrm rot="10800000">
        <a:off x="2673175" y="1446783"/>
        <a:ext cx="6725169" cy="393713"/>
      </dsp:txXfrm>
    </dsp:sp>
    <dsp:sp modelId="{50C974EC-1696-43FC-851E-97F14E14B10D}">
      <dsp:nvSpPr>
        <dsp:cNvPr id="0" name=""/>
        <dsp:cNvSpPr/>
      </dsp:nvSpPr>
      <dsp:spPr>
        <a:xfrm>
          <a:off x="2025720" y="1463067"/>
          <a:ext cx="393713" cy="393713"/>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079CCB-5773-4CA6-B36E-081640C9577D}">
      <dsp:nvSpPr>
        <dsp:cNvPr id="0" name=""/>
        <dsp:cNvSpPr/>
      </dsp:nvSpPr>
      <dsp:spPr>
        <a:xfrm rot="10800000">
          <a:off x="2680244" y="1886852"/>
          <a:ext cx="6725169" cy="39371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617"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b="1" kern="1200"/>
            <a:t>Pillar 5: A valued, supported and highly-skilled social worker for every child who needs one</a:t>
          </a:r>
        </a:p>
      </dsp:txBody>
      <dsp:txXfrm rot="10800000">
        <a:off x="2680244" y="1886852"/>
        <a:ext cx="6725169" cy="393713"/>
      </dsp:txXfrm>
    </dsp:sp>
    <dsp:sp modelId="{28DE6550-0133-4855-95B9-60EBCA58ECF8}">
      <dsp:nvSpPr>
        <dsp:cNvPr id="0" name=""/>
        <dsp:cNvSpPr/>
      </dsp:nvSpPr>
      <dsp:spPr>
        <a:xfrm>
          <a:off x="2035657" y="1931999"/>
          <a:ext cx="393713" cy="393713"/>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E841E5-C9E6-482D-BB9F-2AF3A73FEBC9}">
      <dsp:nvSpPr>
        <dsp:cNvPr id="0" name=""/>
        <dsp:cNvSpPr/>
      </dsp:nvSpPr>
      <dsp:spPr>
        <a:xfrm rot="10800000">
          <a:off x="2674558" y="2330901"/>
          <a:ext cx="6725169" cy="39371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617"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b="1" kern="1200"/>
            <a:t>Pillar 6: A system that continuously learns and improves, and makes better use of evidence and data </a:t>
          </a:r>
        </a:p>
      </dsp:txBody>
      <dsp:txXfrm rot="10800000">
        <a:off x="2674558" y="2330901"/>
        <a:ext cx="6725169" cy="393713"/>
      </dsp:txXfrm>
    </dsp:sp>
    <dsp:sp modelId="{C8F26A8B-0F7A-4C99-A524-11D6374DFE73}">
      <dsp:nvSpPr>
        <dsp:cNvPr id="0" name=""/>
        <dsp:cNvSpPr/>
      </dsp:nvSpPr>
      <dsp:spPr>
        <a:xfrm>
          <a:off x="2035657" y="2397663"/>
          <a:ext cx="393713" cy="393713"/>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4BE1F-8D06-4B3E-9ED8-BD3DE56FB5D8}" type="datetimeFigureOut">
              <a:rPr lang="en-GB" smtClean="0"/>
              <a:t>15/03/2024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0E95E6-16E3-4286-A2F5-62C0CB31B4E0}" type="slidenum">
              <a:rPr lang="en-GB" smtClean="0"/>
              <a:t>‹#›</a:t>
            </a:fld>
            <a:endParaRPr lang="en-GB"/>
          </a:p>
        </p:txBody>
      </p:sp>
    </p:spTree>
    <p:extLst>
      <p:ext uri="{BB962C8B-B14F-4D97-AF65-F5344CB8AC3E}">
        <p14:creationId xmlns:p14="http://schemas.microsoft.com/office/powerpoint/2010/main" val="3928641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CC946-5C48-4F77-835A-ED554C30A9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696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50E95E6-16E3-4286-A2F5-62C0CB31B4E0}" type="slidenum">
              <a:rPr lang="en-GB" smtClean="0"/>
              <a:t>14</a:t>
            </a:fld>
            <a:endParaRPr lang="en-GB"/>
          </a:p>
        </p:txBody>
      </p:sp>
    </p:spTree>
    <p:extLst>
      <p:ext uri="{BB962C8B-B14F-4D97-AF65-F5344CB8AC3E}">
        <p14:creationId xmlns:p14="http://schemas.microsoft.com/office/powerpoint/2010/main" val="83566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EBF39F-97F5-4BED-8E76-50E77FD433DC}" type="slidenum">
              <a:rPr lang="en-GB" smtClean="0"/>
              <a:t>5</a:t>
            </a:fld>
            <a:endParaRPr lang="en-GB"/>
          </a:p>
        </p:txBody>
      </p:sp>
    </p:spTree>
    <p:extLst>
      <p:ext uri="{BB962C8B-B14F-4D97-AF65-F5344CB8AC3E}">
        <p14:creationId xmlns:p14="http://schemas.microsoft.com/office/powerpoint/2010/main" val="2720735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CC946-5C48-4F77-835A-ED554C30A9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996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CC946-5C48-4F77-835A-ED554C30A9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9634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CC946-5C48-4F77-835A-ED554C30A9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15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CC946-5C48-4F77-835A-ED554C30A9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155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DDC0D-20F4-A325-630D-9AD113756B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7A59E5-32F0-6939-91E8-780956D491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D6A673-C776-50EB-8073-C7DC09113B68}"/>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4143D4C7-9372-C2C4-0761-45A50E4982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CC946-5C48-4F77-835A-ED554C30A9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552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CC946-5C48-4F77-835A-ED554C30A9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56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CC946-5C48-4F77-835A-ED554C30A9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5127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4" descr="Department for Education">
            <a:extLst>
              <a:ext uri="{FF2B5EF4-FFF2-40B4-BE49-F238E27FC236}">
                <a16:creationId xmlns:a16="http://schemas.microsoft.com/office/drawing/2014/main" id="{6A8D118D-2BCC-4257-AFED-B794C7C526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41556" y="2324659"/>
            <a:ext cx="7296081" cy="790775"/>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a:t>Title </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641555" y="6253382"/>
            <a:ext cx="3229663"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641556" y="3124193"/>
            <a:ext cx="7296081" cy="790776"/>
          </a:xfrm>
        </p:spPr>
        <p:txBody>
          <a:bodyPr lIns="0" tIns="0" rIns="0" bIns="0">
            <a:noAutofit/>
          </a:bodyPr>
          <a:lstStyle>
            <a:lvl1pPr>
              <a:defRPr sz="3600" b="0">
                <a:solidFill>
                  <a:schemeClr val="tx1"/>
                </a:solidFill>
              </a:defRPr>
            </a:lvl1pPr>
          </a:lstStyle>
          <a:p>
            <a:pPr lvl="0"/>
            <a:r>
              <a:rPr lang="en-US"/>
              <a:t>Subtitle</a:t>
            </a:r>
          </a:p>
        </p:txBody>
      </p:sp>
    </p:spTree>
    <p:extLst>
      <p:ext uri="{BB962C8B-B14F-4D97-AF65-F5344CB8AC3E}">
        <p14:creationId xmlns:p14="http://schemas.microsoft.com/office/powerpoint/2010/main" val="3138194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Department for Education">
            <a:extLst>
              <a:ext uri="{FF2B5EF4-FFF2-40B4-BE49-F238E27FC236}">
                <a16:creationId xmlns:a16="http://schemas.microsoft.com/office/drawing/2014/main" id="{5F290C33-4E3D-48B5-9792-BE113CB1BE3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676867" y="1754910"/>
            <a:ext cx="7296081" cy="1357746"/>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GB" noProof="0"/>
              <a:t>Click to edit Master title style</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676867" y="6253382"/>
            <a:ext cx="3229663"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a:t>
            </a:r>
            <a:r>
              <a:rPr lang="en-GB" noProof="0"/>
              <a:t>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p:nvPr>
        </p:nvSpPr>
        <p:spPr>
          <a:xfrm>
            <a:off x="676867" y="3191521"/>
            <a:ext cx="7296081" cy="857250"/>
          </a:xfrm>
        </p:spPr>
        <p:txBody>
          <a:bodyPr lIns="0" tIns="0" rIns="0" bIns="0">
            <a:noAutofit/>
          </a:bodyPr>
          <a:lstStyle>
            <a:lvl1pPr>
              <a:defRPr sz="3200" b="0">
                <a:solidFill>
                  <a:schemeClr val="tx1"/>
                </a:solidFill>
              </a:defRPr>
            </a:lvl1pPr>
          </a:lstStyle>
          <a:p>
            <a:pPr lvl="0"/>
            <a:r>
              <a:rPr lang="en-GB" noProof="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BA4E23-FCBE-46E9-AF92-F481572D77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38586" y="2836677"/>
            <a:ext cx="7492777" cy="1630088"/>
          </a:xfrm>
        </p:spPr>
        <p:txBody>
          <a:bodyPr anchor="t" anchorCtr="0">
            <a:normAutofit/>
          </a:bodyPr>
          <a:lstStyle>
            <a:lvl1pPr algn="l">
              <a:lnSpc>
                <a:spcPct val="85000"/>
              </a:lnSpc>
              <a:defRPr sz="3600" b="1" cap="none" baseline="0">
                <a:solidFill>
                  <a:schemeClr val="tx1"/>
                </a:solidFill>
              </a:defRPr>
            </a:lvl1pPr>
          </a:lstStyle>
          <a:p>
            <a:r>
              <a:rPr lang="en-US"/>
              <a:t>Section title</a:t>
            </a:r>
          </a:p>
        </p:txBody>
      </p:sp>
    </p:spTree>
    <p:extLst>
      <p:ext uri="{BB962C8B-B14F-4D97-AF65-F5344CB8AC3E}">
        <p14:creationId xmlns:p14="http://schemas.microsoft.com/office/powerpoint/2010/main" val="1675373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546" y="1361856"/>
            <a:ext cx="10956797" cy="46933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4" name="Footer Placeholder 3">
            <a:extLst>
              <a:ext uri="{FF2B5EF4-FFF2-40B4-BE49-F238E27FC236}">
                <a16:creationId xmlns:a16="http://schemas.microsoft.com/office/drawing/2014/main" id="{E763F045-6FE1-4010-B19A-965F3782071A}"/>
              </a:ext>
            </a:extLst>
          </p:cNvPr>
          <p:cNvSpPr>
            <a:spLocks noGrp="1"/>
          </p:cNvSpPr>
          <p:nvPr>
            <p:ph type="ftr" sz="quarter" idx="10"/>
          </p:nvPr>
        </p:nvSpPr>
        <p:spPr/>
        <p:txBody>
          <a:bodyPr/>
          <a:lstStyle/>
          <a:p>
            <a:r>
              <a:rPr lang="en-GB"/>
              <a:t>Exqu-EES-ite publications: Accessibility in release pages</a:t>
            </a:r>
            <a:endParaRPr lang="en-US"/>
          </a:p>
        </p:txBody>
      </p:sp>
      <p:sp>
        <p:nvSpPr>
          <p:cNvPr id="5" name="Slide Number Placeholder 4">
            <a:extLst>
              <a:ext uri="{FF2B5EF4-FFF2-40B4-BE49-F238E27FC236}">
                <a16:creationId xmlns:a16="http://schemas.microsoft.com/office/drawing/2014/main" id="{9980D8CA-E46C-483D-8651-178424FBAAFC}"/>
              </a:ext>
            </a:extLst>
          </p:cNvPr>
          <p:cNvSpPr>
            <a:spLocks noGrp="1"/>
          </p:cNvSpPr>
          <p:nvPr>
            <p:ph type="sldNum" sz="quarter" idx="11"/>
          </p:nvPr>
        </p:nvSpPr>
        <p:spPr/>
        <p:txBody>
          <a:bodyPr/>
          <a:lstStyle>
            <a:lvl1pPr>
              <a:defRPr sz="1400"/>
            </a:lvl1pPr>
          </a:lstStyle>
          <a:p>
            <a:fld id="{4FAB73BC-B049-4115-A692-8D63A059BFB8}" type="slidenum">
              <a:rPr lang="en-GB" smtClean="0"/>
              <a:pPr/>
              <a:t>‹#›</a:t>
            </a:fld>
            <a:endParaRPr lang="en-GB"/>
          </a:p>
        </p:txBody>
      </p:sp>
    </p:spTree>
    <p:extLst>
      <p:ext uri="{BB962C8B-B14F-4D97-AF65-F5344CB8AC3E}">
        <p14:creationId xmlns:p14="http://schemas.microsoft.com/office/powerpoint/2010/main" val="2286467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16DB07B-09C9-453F-B765-54897D475D93}"/>
              </a:ext>
            </a:extLst>
          </p:cNvPr>
          <p:cNvSpPr>
            <a:spLocks noGrp="1"/>
          </p:cNvSpPr>
          <p:nvPr>
            <p:ph sz="quarter" idx="14"/>
          </p:nvPr>
        </p:nvSpPr>
        <p:spPr>
          <a:xfrm>
            <a:off x="6096000" y="1361856"/>
            <a:ext cx="5508625" cy="46611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Content Placeholder 2"/>
          <p:cNvSpPr>
            <a:spLocks noGrp="1"/>
          </p:cNvSpPr>
          <p:nvPr>
            <p:ph idx="1"/>
          </p:nvPr>
        </p:nvSpPr>
        <p:spPr>
          <a:xfrm>
            <a:off x="647546" y="1361856"/>
            <a:ext cx="5288033" cy="4660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Exqu-EES-ite publications: Accessibility in release pages</a:t>
            </a:r>
            <a:endParaRPr lang="en-US"/>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4BF72B-E63F-4D7A-9EDC-FE7CB2CEA6D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a:p>
        </p:txBody>
      </p:sp>
      <p:sp>
        <p:nvSpPr>
          <p:cNvPr id="2" name="Title 1">
            <a:extLst>
              <a:ext uri="{FF2B5EF4-FFF2-40B4-BE49-F238E27FC236}">
                <a16:creationId xmlns:a16="http://schemas.microsoft.com/office/drawing/2014/main" id="{3EAE47C9-FA90-491B-A398-CE785F59473E}"/>
              </a:ext>
            </a:extLst>
          </p:cNvPr>
          <p:cNvSpPr>
            <a:spLocks noGrp="1"/>
          </p:cNvSpPr>
          <p:nvPr>
            <p:ph type="title"/>
          </p:nvPr>
        </p:nvSpPr>
        <p:spPr>
          <a:xfrm>
            <a:off x="5283199" y="1145808"/>
            <a:ext cx="6321143" cy="4626341"/>
          </a:xfrm>
        </p:spPr>
        <p:txBody>
          <a:bodyPr/>
          <a:lstStyle>
            <a:lvl1pPr>
              <a:defRPr sz="2800">
                <a:solidFill>
                  <a:schemeClr val="tx1"/>
                </a:solidFill>
              </a:defRPr>
            </a:lvl1pPr>
          </a:lstStyle>
          <a:p>
            <a:r>
              <a:rPr lang="en-GB"/>
              <a:t>Click to edit Master title style</a:t>
            </a:r>
          </a:p>
        </p:txBody>
      </p:sp>
    </p:spTree>
    <p:extLst>
      <p:ext uri="{BB962C8B-B14F-4D97-AF65-F5344CB8AC3E}">
        <p14:creationId xmlns:p14="http://schemas.microsoft.com/office/powerpoint/2010/main" val="3819093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E39FA2-65DE-4E96-9C1B-DA718C41665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A1183695-5B41-4020-8AEA-8FE559E32813}"/>
              </a:ext>
            </a:extLst>
          </p:cNvPr>
          <p:cNvSpPr>
            <a:spLocks noGrp="1"/>
          </p:cNvSpPr>
          <p:nvPr>
            <p:ph type="title" hasCustomPrompt="1"/>
          </p:nvPr>
        </p:nvSpPr>
        <p:spPr>
          <a:xfrm>
            <a:off x="1260000" y="5775074"/>
            <a:ext cx="2973917" cy="946149"/>
          </a:xfrm>
        </p:spPr>
        <p:txBody>
          <a:bodyPr/>
          <a:lstStyle>
            <a:lvl1pPr marL="0" marR="0" indent="0" algn="l" defTabSz="685783" rtl="0" eaLnBrk="1" fontAlgn="auto" latinLnBrk="0" hangingPunct="1">
              <a:lnSpc>
                <a:spcPct val="90000"/>
              </a:lnSpc>
              <a:spcBef>
                <a:spcPct val="0"/>
              </a:spcBef>
              <a:spcAft>
                <a:spcPts val="0"/>
              </a:spcAft>
              <a:buClrTx/>
              <a:buSzTx/>
              <a:buFontTx/>
              <a:buNone/>
              <a:tabLst/>
              <a:defRPr sz="1100">
                <a:solidFill>
                  <a:schemeClr val="tx1"/>
                </a:solidFill>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lang="en-GB" noProof="0"/>
              <a:t>Department for Education</a:t>
            </a:r>
          </a:p>
        </p:txBody>
      </p:sp>
    </p:spTree>
    <p:extLst>
      <p:ext uri="{BB962C8B-B14F-4D97-AF65-F5344CB8AC3E}">
        <p14:creationId xmlns:p14="http://schemas.microsoft.com/office/powerpoint/2010/main" val="3122791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15/03/2024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15/03/2024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15/03/2024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15/03/2024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334" y="501048"/>
            <a:ext cx="10956620" cy="512514"/>
          </a:xfrm>
          <a:prstGeom prst="rect">
            <a:avLst/>
          </a:prstGeom>
        </p:spPr>
        <p:txBody>
          <a:bodyPr vert="horz" lIns="0" tIns="0" rIns="0" bIns="0" rtlCol="0" anchor="t" anchorCtr="0">
            <a:noAutofit/>
          </a:bodyPr>
          <a:lstStyle/>
          <a:p>
            <a:r>
              <a:rPr lang="en-GB" noProof="0"/>
              <a:t>Click to edit Master title style</a:t>
            </a:r>
          </a:p>
        </p:txBody>
      </p:sp>
      <p:sp>
        <p:nvSpPr>
          <p:cNvPr id="3" name="Text Placeholder 2"/>
          <p:cNvSpPr>
            <a:spLocks noGrp="1"/>
          </p:cNvSpPr>
          <p:nvPr>
            <p:ph type="body" idx="1"/>
          </p:nvPr>
        </p:nvSpPr>
        <p:spPr>
          <a:xfrm>
            <a:off x="647723" y="1368979"/>
            <a:ext cx="10956620" cy="4670874"/>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3"/>
          </p:nvPr>
        </p:nvSpPr>
        <p:spPr>
          <a:xfrm>
            <a:off x="647724" y="6201808"/>
            <a:ext cx="10154233" cy="365125"/>
          </a:xfrm>
          <a:prstGeom prst="rect">
            <a:avLst/>
          </a:prstGeom>
        </p:spPr>
        <p:txBody>
          <a:bodyPr vert="horz" lIns="0" tIns="0" rIns="0" bIns="0" rtlCol="0" anchor="t" anchorCtr="0"/>
          <a:lstStyle>
            <a:lvl1pPr algn="l">
              <a:defRPr sz="1050" b="0">
                <a:solidFill>
                  <a:srgbClr val="4D4D4D"/>
                </a:solidFill>
              </a:defRPr>
            </a:lvl1pPr>
          </a:lstStyle>
          <a:p>
            <a:r>
              <a:rPr lang="en-GB"/>
              <a:t>Exqu-EES-ite publications: Accessibility in release pages</a:t>
            </a:r>
            <a:endParaRPr lang="en-US"/>
          </a:p>
        </p:txBody>
      </p:sp>
      <p:sp>
        <p:nvSpPr>
          <p:cNvPr id="6" name="Slide Number Placeholder 5"/>
          <p:cNvSpPr>
            <a:spLocks noGrp="1"/>
          </p:cNvSpPr>
          <p:nvPr>
            <p:ph type="sldNum" sz="quarter" idx="4"/>
          </p:nvPr>
        </p:nvSpPr>
        <p:spPr>
          <a:xfrm>
            <a:off x="10853642" y="6201808"/>
            <a:ext cx="750701" cy="365125"/>
          </a:xfrm>
          <a:prstGeom prst="rect">
            <a:avLst/>
          </a:prstGeom>
        </p:spPr>
        <p:txBody>
          <a:bodyPr vert="horz" lIns="91440" tIns="45720" rIns="91440" bIns="45720" rtlCol="0" anchor="t" anchorCtr="0"/>
          <a:lstStyle>
            <a:lvl1pPr algn="r">
              <a:defRPr lang="en-US" sz="1050" b="0" kern="1200" smtClean="0">
                <a:solidFill>
                  <a:srgbClr val="4D4D4D"/>
                </a:solidFill>
                <a:latin typeface="+mn-lt"/>
                <a:ea typeface="+mn-ea"/>
                <a:cs typeface="+mn-cs"/>
              </a:defRPr>
            </a:lvl1pPr>
          </a:lstStyle>
          <a:p>
            <a:fld id="{4FAB73BC-B049-4115-A692-8D63A059BFB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99" r:id="rId2"/>
    <p:sldLayoutId id="2147483733" r:id="rId3"/>
    <p:sldLayoutId id="2147483686" r:id="rId4"/>
    <p:sldLayoutId id="2147483722" r:id="rId5"/>
    <p:sldLayoutId id="2147483717" r:id="rId6"/>
  </p:sldLayoutIdLst>
  <p:hf hdr="0" dt="0"/>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xplore-education-statistics.service.gov.uk/find-statistics/children-s-social-work-workforce"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12" Type="http://schemas.openxmlformats.org/officeDocument/2006/relationships/image" Target="../media/image2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11" Type="http://schemas.openxmlformats.org/officeDocument/2006/relationships/image" Target="../media/image23.png"/><Relationship Id="rId5" Type="http://schemas.openxmlformats.org/officeDocument/2006/relationships/diagramData" Target="../diagrams/data1.xml"/><Relationship Id="rId10" Type="http://schemas.openxmlformats.org/officeDocument/2006/relationships/image" Target="../media/image22.png"/><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8CF40-0DA2-4B95-9327-247FB8D51D99}"/>
              </a:ext>
            </a:extLst>
          </p:cNvPr>
          <p:cNvSpPr>
            <a:spLocks noGrp="1"/>
          </p:cNvSpPr>
          <p:nvPr>
            <p:ph type="ctrTitle"/>
          </p:nvPr>
        </p:nvSpPr>
        <p:spPr>
          <a:xfrm>
            <a:off x="372140" y="1552353"/>
            <a:ext cx="11291776" cy="4325752"/>
          </a:xfrm>
        </p:spPr>
        <p:txBody>
          <a:bodyPr>
            <a:noAutofit/>
          </a:bodyPr>
          <a:lstStyle/>
          <a:p>
            <a:pPr marL="100965" algn="ctr"/>
            <a:br>
              <a:rPr lang="en-GB" sz="4800"/>
            </a:br>
            <a:br>
              <a:rPr lang="en-GB" sz="4800"/>
            </a:br>
            <a:br>
              <a:rPr lang="en-GB" sz="4800"/>
            </a:br>
            <a:br>
              <a:rPr lang="en-GB" sz="4800"/>
            </a:br>
            <a:r>
              <a:rPr lang="en-GB">
                <a:latin typeface="Arial" panose="020B0604020202020204" pitchFamily="34" charset="0"/>
                <a:cs typeface="Arial" panose="020B0604020202020204" pitchFamily="34" charset="0"/>
              </a:rPr>
              <a:t>Social Worker </a:t>
            </a:r>
            <a:r>
              <a:rPr lang="en-GB">
                <a:latin typeface="Arial" panose="020B0604020202020204" pitchFamily="34" charset="0"/>
                <a:ea typeface="+mj-lt"/>
                <a:cs typeface="Arial" panose="020B0604020202020204" pitchFamily="34" charset="0"/>
              </a:rPr>
              <a:t>Early Career Framework </a:t>
            </a:r>
            <a:br>
              <a:rPr lang="en-GB">
                <a:latin typeface="Arial" panose="020B0604020202020204" pitchFamily="34" charset="0"/>
                <a:ea typeface="+mj-lt"/>
                <a:cs typeface="Arial" panose="020B0604020202020204" pitchFamily="34" charset="0"/>
              </a:rPr>
            </a:br>
            <a:br>
              <a:rPr lang="en-GB">
                <a:latin typeface="Arial" panose="020B0604020202020204" pitchFamily="34" charset="0"/>
                <a:ea typeface="+mj-lt"/>
                <a:cs typeface="Arial" panose="020B0604020202020204" pitchFamily="34" charset="0"/>
              </a:rPr>
            </a:br>
            <a:r>
              <a:rPr lang="en-GB">
                <a:latin typeface="Arial" panose="020B0604020202020204" pitchFamily="34" charset="0"/>
                <a:ea typeface="+mj-lt"/>
                <a:cs typeface="Arial" panose="020B0604020202020204" pitchFamily="34" charset="0"/>
              </a:rPr>
              <a:t>Market Engagement</a:t>
            </a:r>
            <a:br>
              <a:rPr lang="en-US">
                <a:latin typeface="Arial" panose="020B0604020202020204" pitchFamily="34" charset="0"/>
                <a:ea typeface="+mj-lt"/>
                <a:cs typeface="Arial" panose="020B0604020202020204" pitchFamily="34" charset="0"/>
              </a:rPr>
            </a:br>
            <a:br>
              <a:rPr lang="en-US">
                <a:latin typeface="Arial" panose="020B0604020202020204" pitchFamily="34" charset="0"/>
                <a:ea typeface="+mj-lt"/>
                <a:cs typeface="Arial" panose="020B0604020202020204" pitchFamily="34" charset="0"/>
              </a:rPr>
            </a:br>
            <a:r>
              <a:rPr lang="en-US">
                <a:latin typeface="Arial" panose="020B0604020202020204" pitchFamily="34" charset="0"/>
                <a:ea typeface="+mj-lt"/>
                <a:cs typeface="Arial" panose="020B0604020202020204" pitchFamily="34" charset="0"/>
              </a:rPr>
              <a:t>March 2024</a:t>
            </a:r>
            <a:br>
              <a:rPr lang="en-US">
                <a:latin typeface="Arial" panose="020B0604020202020204" pitchFamily="34" charset="0"/>
                <a:ea typeface="+mj-lt"/>
                <a:cs typeface="Arial" panose="020B0604020202020204" pitchFamily="34" charset="0"/>
              </a:rPr>
            </a:b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8886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21D5507-F7F7-679C-CA2D-DD158913409B}"/>
              </a:ext>
            </a:extLst>
          </p:cNvPr>
          <p:cNvSpPr>
            <a:spLocks noGrp="1"/>
          </p:cNvSpPr>
          <p:nvPr>
            <p:ph type="ftr" sz="quarter" idx="11"/>
          </p:nvPr>
        </p:nvSpPr>
        <p:spPr>
          <a:xfrm>
            <a:off x="8690621" y="8832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DRAFT - NOT GOVERNMENT POLICY </a:t>
            </a:r>
          </a:p>
        </p:txBody>
      </p:sp>
      <p:sp>
        <p:nvSpPr>
          <p:cNvPr id="2" name="TextBox 1">
            <a:extLst>
              <a:ext uri="{FF2B5EF4-FFF2-40B4-BE49-F238E27FC236}">
                <a16:creationId xmlns:a16="http://schemas.microsoft.com/office/drawing/2014/main" id="{3314D96C-C8D5-ABCB-0B69-BDDA81F47EC9}"/>
              </a:ext>
            </a:extLst>
          </p:cNvPr>
          <p:cNvSpPr txBox="1"/>
          <p:nvPr/>
        </p:nvSpPr>
        <p:spPr>
          <a:xfrm>
            <a:off x="9041577" y="88329"/>
            <a:ext cx="2713703" cy="261610"/>
          </a:xfrm>
          <a:prstGeom prst="rect">
            <a:avLst/>
          </a:prstGeom>
          <a:noFill/>
        </p:spPr>
        <p:txBody>
          <a:bodyPr wrap="square" rtlCol="0">
            <a:spAutoFit/>
          </a:bodyPr>
          <a:lstStyle/>
          <a:p>
            <a:r>
              <a:rPr lang="en-GB" sz="1100">
                <a:solidFill>
                  <a:schemeClr val="bg1"/>
                </a:solidFill>
              </a:rPr>
              <a:t>DRAFT ONLY – NOT GOVERNMENT POLICY</a:t>
            </a:r>
          </a:p>
        </p:txBody>
      </p:sp>
      <p:graphicFrame>
        <p:nvGraphicFramePr>
          <p:cNvPr id="16" name="Table 15">
            <a:extLst>
              <a:ext uri="{FF2B5EF4-FFF2-40B4-BE49-F238E27FC236}">
                <a16:creationId xmlns:a16="http://schemas.microsoft.com/office/drawing/2014/main" id="{A0BF0CD6-52F1-96EA-E179-89E5ED588863}"/>
              </a:ext>
            </a:extLst>
          </p:cNvPr>
          <p:cNvGraphicFramePr>
            <a:graphicFrameLocks noGrp="1"/>
          </p:cNvGraphicFramePr>
          <p:nvPr/>
        </p:nvGraphicFramePr>
        <p:xfrm>
          <a:off x="396961" y="2161643"/>
          <a:ext cx="4303552" cy="4420341"/>
        </p:xfrm>
        <a:graphic>
          <a:graphicData uri="http://schemas.openxmlformats.org/drawingml/2006/table">
            <a:tbl>
              <a:tblPr/>
              <a:tblGrid>
                <a:gridCol w="4303552">
                  <a:extLst>
                    <a:ext uri="{9D8B030D-6E8A-4147-A177-3AD203B41FA5}">
                      <a16:colId xmlns:a16="http://schemas.microsoft.com/office/drawing/2014/main" val="4287512306"/>
                    </a:ext>
                  </a:extLst>
                </a:gridCol>
              </a:tblGrid>
              <a:tr h="206225">
                <a:tc>
                  <a:txBody>
                    <a:bodyPr/>
                    <a:lstStyle/>
                    <a:p>
                      <a:pPr algn="ctr" fontAlgn="base"/>
                      <a:r>
                        <a:rPr lang="en-GB" sz="1400" b="1" i="0">
                          <a:solidFill>
                            <a:srgbClr val="FFFFFF"/>
                          </a:solidFill>
                          <a:effectLst/>
                          <a:latin typeface="Arial" panose="020B0604020202020204" pitchFamily="34" charset="0"/>
                        </a:rPr>
                        <a:t>Expert Writing Group ​</a:t>
                      </a:r>
                      <a:endParaRPr lang="en-GB" sz="1400" b="1" i="0">
                        <a:solidFill>
                          <a:srgbClr val="FFFFFF"/>
                        </a:solidFill>
                        <a:effectLst/>
                      </a:endParaRPr>
                    </a:p>
                  </a:txBody>
                  <a:tcPr marL="61867" marR="61867" marT="30934" marB="30934">
                    <a:lnL w="6825" cap="flat" cmpd="sng" algn="ctr">
                      <a:solidFill>
                        <a:srgbClr val="FFFFFF"/>
                      </a:solidFill>
                      <a:prstDash val="solid"/>
                      <a:round/>
                      <a:headEnd type="none" w="med" len="med"/>
                      <a:tailEnd type="none" w="med" len="med"/>
                    </a:lnL>
                    <a:lnR w="6825" cap="flat" cmpd="sng" algn="ctr">
                      <a:solidFill>
                        <a:srgbClr val="FFFFFF"/>
                      </a:solidFill>
                      <a:prstDash val="solid"/>
                      <a:round/>
                      <a:headEnd type="none" w="med" len="med"/>
                      <a:tailEnd type="none" w="med" len="med"/>
                    </a:lnR>
                    <a:lnT w="6825" cap="flat" cmpd="sng" algn="ctr">
                      <a:solidFill>
                        <a:srgbClr val="FFFFFF"/>
                      </a:solidFill>
                      <a:prstDash val="solid"/>
                      <a:round/>
                      <a:headEnd type="none" w="med" len="med"/>
                      <a:tailEnd type="none" w="med" len="med"/>
                    </a:lnT>
                    <a:lnB w="6825" cap="flat" cmpd="sng" algn="ctr">
                      <a:solidFill>
                        <a:srgbClr val="FFFFFF"/>
                      </a:solidFill>
                      <a:prstDash val="solid"/>
                      <a:round/>
                      <a:headEnd type="none" w="med" len="med"/>
                      <a:tailEnd type="none" w="med" len="med"/>
                    </a:lnB>
                    <a:solidFill>
                      <a:srgbClr val="203864"/>
                    </a:solidFill>
                  </a:tcPr>
                </a:tc>
                <a:extLst>
                  <a:ext uri="{0D108BD9-81ED-4DB2-BD59-A6C34878D82A}">
                    <a16:rowId xmlns:a16="http://schemas.microsoft.com/office/drawing/2014/main" val="4057871076"/>
                  </a:ext>
                </a:extLst>
              </a:tr>
              <a:tr h="1072368">
                <a:tc>
                  <a:txBody>
                    <a:bodyPr/>
                    <a:lstStyle/>
                    <a:p>
                      <a:pPr algn="ctr" fontAlgn="base"/>
                      <a:r>
                        <a:rPr lang="en-GB" sz="1200" b="1" i="0">
                          <a:solidFill>
                            <a:srgbClr val="000000"/>
                          </a:solidFill>
                          <a:effectLst/>
                          <a:latin typeface="Arial" panose="020B0604020202020204" pitchFamily="34" charset="0"/>
                          <a:cs typeface="Arial" panose="020B0604020202020204" pitchFamily="34" charset="0"/>
                        </a:rPr>
                        <a:t>Wider group of experts – 4 experienced SW and 1 expert by experience </a:t>
                      </a:r>
                      <a:r>
                        <a:rPr lang="en-GB" sz="1200" b="0" i="0">
                          <a:solidFill>
                            <a:srgbClr val="000000"/>
                          </a:solidFill>
                          <a:effectLst/>
                          <a:latin typeface="Arial" panose="020B0604020202020204" pitchFamily="34" charset="0"/>
                          <a:cs typeface="Arial" panose="020B0604020202020204" pitchFamily="34" charset="0"/>
                        </a:rPr>
                        <a:t>​</a:t>
                      </a:r>
                    </a:p>
                    <a:p>
                      <a:pPr algn="ctr" fontAlgn="base"/>
                      <a:r>
                        <a:rPr lang="en-GB" sz="1200" b="0" i="0">
                          <a:solidFill>
                            <a:srgbClr val="000000"/>
                          </a:solidFill>
                          <a:effectLst/>
                          <a:latin typeface="Arial" panose="020B0604020202020204" pitchFamily="34" charset="0"/>
                          <a:cs typeface="Arial" panose="020B0604020202020204" pitchFamily="34" charset="0"/>
                        </a:rPr>
                        <a:t>Help pen holders get robust understanding of level expected and draft and review detail.  ​</a:t>
                      </a:r>
                    </a:p>
                  </a:txBody>
                  <a:tcPr marL="61867" marR="61867" marT="30934" marB="30934">
                    <a:lnL w="6825" cap="flat" cmpd="sng" algn="ctr">
                      <a:solidFill>
                        <a:srgbClr val="FFFFFF"/>
                      </a:solidFill>
                      <a:prstDash val="solid"/>
                      <a:round/>
                      <a:headEnd type="none" w="med" len="med"/>
                      <a:tailEnd type="none" w="med" len="med"/>
                    </a:lnL>
                    <a:lnR w="6825" cap="flat" cmpd="sng" algn="ctr">
                      <a:solidFill>
                        <a:srgbClr val="FFFFFF"/>
                      </a:solidFill>
                      <a:prstDash val="solid"/>
                      <a:round/>
                      <a:headEnd type="none" w="med" len="med"/>
                      <a:tailEnd type="none" w="med" len="med"/>
                    </a:lnR>
                    <a:lnT w="6825" cap="flat" cmpd="sng" algn="ctr">
                      <a:solidFill>
                        <a:srgbClr val="FFFFFF"/>
                      </a:solidFill>
                      <a:prstDash val="solid"/>
                      <a:round/>
                      <a:headEnd type="none" w="med" len="med"/>
                      <a:tailEnd type="none" w="med" len="med"/>
                    </a:lnT>
                    <a:lnB w="6825" cap="flat" cmpd="sng" algn="ctr">
                      <a:solidFill>
                        <a:srgbClr val="FFFFFF"/>
                      </a:solidFill>
                      <a:prstDash val="solid"/>
                      <a:round/>
                      <a:headEnd type="none" w="med" len="med"/>
                      <a:tailEnd type="none" w="med" len="med"/>
                    </a:lnB>
                    <a:solidFill>
                      <a:srgbClr val="DAE3F3"/>
                    </a:solidFill>
                  </a:tcPr>
                </a:tc>
                <a:extLst>
                  <a:ext uri="{0D108BD9-81ED-4DB2-BD59-A6C34878D82A}">
                    <a16:rowId xmlns:a16="http://schemas.microsoft.com/office/drawing/2014/main" val="2319328069"/>
                  </a:ext>
                </a:extLst>
              </a:tr>
              <a:tr h="928010">
                <a:tc>
                  <a:txBody>
                    <a:bodyPr/>
                    <a:lstStyle/>
                    <a:p>
                      <a:pPr algn="ctr" fontAlgn="base"/>
                      <a:r>
                        <a:rPr lang="en-GB" sz="1200" b="1" i="0">
                          <a:solidFill>
                            <a:srgbClr val="000000"/>
                          </a:solidFill>
                          <a:effectLst/>
                          <a:latin typeface="Arial" panose="020B0604020202020204" pitchFamily="34" charset="0"/>
                          <a:cs typeface="Arial" panose="020B0604020202020204" pitchFamily="34" charset="0"/>
                        </a:rPr>
                        <a:t>Social Work England</a:t>
                      </a:r>
                      <a:r>
                        <a:rPr lang="en-GB" sz="1200" b="0" i="0">
                          <a:solidFill>
                            <a:srgbClr val="000000"/>
                          </a:solidFill>
                          <a:effectLst/>
                          <a:latin typeface="Arial" panose="020B0604020202020204" pitchFamily="34" charset="0"/>
                          <a:cs typeface="Arial" panose="020B0604020202020204" pitchFamily="34" charset="0"/>
                        </a:rPr>
                        <a:t>​</a:t>
                      </a:r>
                    </a:p>
                    <a:p>
                      <a:pPr algn="ctr" fontAlgn="base"/>
                      <a:r>
                        <a:rPr lang="en-GB" sz="1200" b="0" i="0">
                          <a:solidFill>
                            <a:srgbClr val="000000"/>
                          </a:solidFill>
                          <a:effectLst/>
                          <a:latin typeface="Arial" panose="020B0604020202020204" pitchFamily="34" charset="0"/>
                          <a:cs typeface="Arial" panose="020B0604020202020204" pitchFamily="34" charset="0"/>
                        </a:rPr>
                        <a:t>Provides regular input on draft to ensure overlap with readiness for practice guidance &amp; professional standards​</a:t>
                      </a:r>
                    </a:p>
                  </a:txBody>
                  <a:tcPr marL="61867" marR="61867" marT="30934" marB="30934">
                    <a:lnL w="6825" cap="flat" cmpd="sng" algn="ctr">
                      <a:solidFill>
                        <a:srgbClr val="FFFFFF"/>
                      </a:solidFill>
                      <a:prstDash val="solid"/>
                      <a:round/>
                      <a:headEnd type="none" w="med" len="med"/>
                      <a:tailEnd type="none" w="med" len="med"/>
                    </a:lnL>
                    <a:lnR w="6825" cap="flat" cmpd="sng" algn="ctr">
                      <a:solidFill>
                        <a:srgbClr val="FFFFFF"/>
                      </a:solidFill>
                      <a:prstDash val="solid"/>
                      <a:round/>
                      <a:headEnd type="none" w="med" len="med"/>
                      <a:tailEnd type="none" w="med" len="med"/>
                    </a:lnR>
                    <a:lnT w="6825" cap="flat" cmpd="sng" algn="ctr">
                      <a:solidFill>
                        <a:srgbClr val="FFFFFF"/>
                      </a:solidFill>
                      <a:prstDash val="solid"/>
                      <a:round/>
                      <a:headEnd type="none" w="med" len="med"/>
                      <a:tailEnd type="none" w="med" len="med"/>
                    </a:lnT>
                    <a:lnB w="6825" cap="flat" cmpd="sng" algn="ctr">
                      <a:solidFill>
                        <a:srgbClr val="FFFFFF"/>
                      </a:solidFill>
                      <a:prstDash val="solid"/>
                      <a:round/>
                      <a:headEnd type="none" w="med" len="med"/>
                      <a:tailEnd type="none" w="med" len="med"/>
                    </a:lnB>
                    <a:solidFill>
                      <a:srgbClr val="DAE3F3"/>
                    </a:solidFill>
                  </a:tcPr>
                </a:tc>
                <a:extLst>
                  <a:ext uri="{0D108BD9-81ED-4DB2-BD59-A6C34878D82A}">
                    <a16:rowId xmlns:a16="http://schemas.microsoft.com/office/drawing/2014/main" val="3262564883"/>
                  </a:ext>
                </a:extLst>
              </a:tr>
              <a:tr h="1361082">
                <a:tc>
                  <a:txBody>
                    <a:bodyPr/>
                    <a:lstStyle/>
                    <a:p>
                      <a:pPr algn="ctr" fontAlgn="base"/>
                      <a:r>
                        <a:rPr lang="en-GB" sz="1200" b="1" i="0">
                          <a:solidFill>
                            <a:srgbClr val="000000"/>
                          </a:solidFill>
                          <a:effectLst/>
                          <a:latin typeface="Arial" panose="020B0604020202020204" pitchFamily="34" charset="0"/>
                          <a:cs typeface="Arial" panose="020B0604020202020204" pitchFamily="34" charset="0"/>
                        </a:rPr>
                        <a:t>Framework expert</a:t>
                      </a:r>
                      <a:r>
                        <a:rPr lang="en-GB" sz="1200" b="0" i="0">
                          <a:solidFill>
                            <a:srgbClr val="000000"/>
                          </a:solidFill>
                          <a:effectLst/>
                          <a:latin typeface="Arial" panose="020B0604020202020204" pitchFamily="34" charset="0"/>
                          <a:cs typeface="Arial" panose="020B0604020202020204" pitchFamily="34" charset="0"/>
                        </a:rPr>
                        <a:t>​ </a:t>
                      </a:r>
                      <a:r>
                        <a:rPr lang="en-GB" sz="1200" b="1" i="0">
                          <a:solidFill>
                            <a:srgbClr val="000000"/>
                          </a:solidFill>
                          <a:effectLst/>
                          <a:latin typeface="Arial" panose="020B0604020202020204" pitchFamily="34" charset="0"/>
                          <a:cs typeface="Arial" panose="020B0604020202020204" pitchFamily="34" charset="0"/>
                        </a:rPr>
                        <a:t>(Joe Oakley)</a:t>
                      </a:r>
                    </a:p>
                    <a:p>
                      <a:pPr algn="ctr" fontAlgn="base"/>
                      <a:r>
                        <a:rPr lang="en-GB" sz="1200" b="0" i="0">
                          <a:solidFill>
                            <a:srgbClr val="000000"/>
                          </a:solidFill>
                          <a:effectLst/>
                          <a:latin typeface="Arial" panose="020B0604020202020204" pitchFamily="34" charset="0"/>
                          <a:cs typeface="Arial" panose="020B0604020202020204" pitchFamily="34" charset="0"/>
                        </a:rPr>
                        <a:t>Consultant with experience developing frameworks in other fields helps us develop the writing process and ensures all content is informed by latest pedagogy evidence, is clear, detailed and measurable/assessable ​</a:t>
                      </a:r>
                    </a:p>
                  </a:txBody>
                  <a:tcPr marL="61867" marR="61867" marT="30934" marB="30934">
                    <a:lnL w="6825" cap="flat" cmpd="sng" algn="ctr">
                      <a:solidFill>
                        <a:srgbClr val="FFFFFF"/>
                      </a:solidFill>
                      <a:prstDash val="solid"/>
                      <a:round/>
                      <a:headEnd type="none" w="med" len="med"/>
                      <a:tailEnd type="none" w="med" len="med"/>
                    </a:lnL>
                    <a:lnR w="6825" cap="flat" cmpd="sng" algn="ctr">
                      <a:solidFill>
                        <a:srgbClr val="FFFFFF"/>
                      </a:solidFill>
                      <a:prstDash val="solid"/>
                      <a:round/>
                      <a:headEnd type="none" w="med" len="med"/>
                      <a:tailEnd type="none" w="med" len="med"/>
                    </a:lnR>
                    <a:lnT w="6825" cap="flat" cmpd="sng" algn="ctr">
                      <a:solidFill>
                        <a:srgbClr val="FFFFFF"/>
                      </a:solidFill>
                      <a:prstDash val="solid"/>
                      <a:round/>
                      <a:headEnd type="none" w="med" len="med"/>
                      <a:tailEnd type="none" w="med" len="med"/>
                    </a:lnT>
                    <a:lnB w="6825" cap="flat" cmpd="sng" algn="ctr">
                      <a:solidFill>
                        <a:srgbClr val="FFFFFF"/>
                      </a:solidFill>
                      <a:prstDash val="solid"/>
                      <a:round/>
                      <a:headEnd type="none" w="med" len="med"/>
                      <a:tailEnd type="none" w="med" len="med"/>
                    </a:lnB>
                    <a:solidFill>
                      <a:srgbClr val="DAE3F3"/>
                    </a:solidFill>
                  </a:tcPr>
                </a:tc>
                <a:extLst>
                  <a:ext uri="{0D108BD9-81ED-4DB2-BD59-A6C34878D82A}">
                    <a16:rowId xmlns:a16="http://schemas.microsoft.com/office/drawing/2014/main" val="3953537326"/>
                  </a:ext>
                </a:extLst>
              </a:tr>
              <a:tr h="783653">
                <a:tc>
                  <a:txBody>
                    <a:bodyPr/>
                    <a:lstStyle/>
                    <a:p>
                      <a:pPr algn="ctr" fontAlgn="base"/>
                      <a:r>
                        <a:rPr lang="en-GB" sz="1200" b="1" i="0">
                          <a:solidFill>
                            <a:srgbClr val="000000"/>
                          </a:solidFill>
                          <a:effectLst/>
                          <a:latin typeface="Arial" panose="020B0604020202020204" pitchFamily="34" charset="0"/>
                          <a:cs typeface="Arial" panose="020B0604020202020204" pitchFamily="34" charset="0"/>
                        </a:rPr>
                        <a:t>Sector expert Chair  (Laura Eden) </a:t>
                      </a:r>
                    </a:p>
                    <a:p>
                      <a:pPr algn="ctr" fontAlgn="base"/>
                      <a:r>
                        <a:rPr lang="en-GB" sz="1200" b="0" i="0">
                          <a:solidFill>
                            <a:srgbClr val="000000"/>
                          </a:solidFill>
                          <a:effectLst/>
                          <a:latin typeface="Arial" panose="020B0604020202020204" pitchFamily="34" charset="0"/>
                          <a:cs typeface="Arial" panose="020B0604020202020204" pitchFamily="34" charset="0"/>
                        </a:rPr>
                        <a:t>Holds pen on whole framework and develops descriptors of skills &amp; knowledge. ​</a:t>
                      </a:r>
                    </a:p>
                  </a:txBody>
                  <a:tcPr marL="61867" marR="61867" marT="30934" marB="30934">
                    <a:lnL w="6825" cap="flat" cmpd="sng" algn="ctr">
                      <a:solidFill>
                        <a:srgbClr val="FFFFFF"/>
                      </a:solidFill>
                      <a:prstDash val="solid"/>
                      <a:round/>
                      <a:headEnd type="none" w="med" len="med"/>
                      <a:tailEnd type="none" w="med" len="med"/>
                    </a:lnL>
                    <a:lnR w="6825" cap="flat" cmpd="sng" algn="ctr">
                      <a:solidFill>
                        <a:srgbClr val="FFFFFF"/>
                      </a:solidFill>
                      <a:prstDash val="solid"/>
                      <a:round/>
                      <a:headEnd type="none" w="med" len="med"/>
                      <a:tailEnd type="none" w="med" len="med"/>
                    </a:lnR>
                    <a:lnT w="6825" cap="flat" cmpd="sng" algn="ctr">
                      <a:solidFill>
                        <a:srgbClr val="FFFFFF"/>
                      </a:solidFill>
                      <a:prstDash val="solid"/>
                      <a:round/>
                      <a:headEnd type="none" w="med" len="med"/>
                      <a:tailEnd type="none" w="med" len="med"/>
                    </a:lnT>
                    <a:lnB w="6825" cap="flat" cmpd="sng" algn="ctr">
                      <a:solidFill>
                        <a:srgbClr val="FFFFFF"/>
                      </a:solidFill>
                      <a:prstDash val="solid"/>
                      <a:round/>
                      <a:headEnd type="none" w="med" len="med"/>
                      <a:tailEnd type="none" w="med" len="med"/>
                    </a:lnB>
                    <a:solidFill>
                      <a:srgbClr val="DAE3F3"/>
                    </a:solidFill>
                  </a:tcPr>
                </a:tc>
                <a:extLst>
                  <a:ext uri="{0D108BD9-81ED-4DB2-BD59-A6C34878D82A}">
                    <a16:rowId xmlns:a16="http://schemas.microsoft.com/office/drawing/2014/main" val="2340157866"/>
                  </a:ext>
                </a:extLst>
              </a:tr>
            </a:tbl>
          </a:graphicData>
        </a:graphic>
      </p:graphicFrame>
      <p:graphicFrame>
        <p:nvGraphicFramePr>
          <p:cNvPr id="18" name="Table 17">
            <a:extLst>
              <a:ext uri="{FF2B5EF4-FFF2-40B4-BE49-F238E27FC236}">
                <a16:creationId xmlns:a16="http://schemas.microsoft.com/office/drawing/2014/main" id="{F75452BC-1098-81BD-AA99-95B211835A73}"/>
              </a:ext>
            </a:extLst>
          </p:cNvPr>
          <p:cNvGraphicFramePr>
            <a:graphicFrameLocks noGrp="1"/>
          </p:cNvGraphicFramePr>
          <p:nvPr/>
        </p:nvGraphicFramePr>
        <p:xfrm>
          <a:off x="6606354" y="684315"/>
          <a:ext cx="3572496" cy="2588775"/>
        </p:xfrm>
        <a:graphic>
          <a:graphicData uri="http://schemas.openxmlformats.org/drawingml/2006/table">
            <a:tbl>
              <a:tblPr/>
              <a:tblGrid>
                <a:gridCol w="3572496">
                  <a:extLst>
                    <a:ext uri="{9D8B030D-6E8A-4147-A177-3AD203B41FA5}">
                      <a16:colId xmlns:a16="http://schemas.microsoft.com/office/drawing/2014/main" val="3725904598"/>
                    </a:ext>
                  </a:extLst>
                </a:gridCol>
              </a:tblGrid>
              <a:tr h="548574">
                <a:tc>
                  <a:txBody>
                    <a:bodyPr/>
                    <a:lstStyle/>
                    <a:p>
                      <a:pPr algn="ctr" fontAlgn="base"/>
                      <a:r>
                        <a:rPr lang="en-GB" sz="1400" b="1" i="0">
                          <a:solidFill>
                            <a:srgbClr val="FFFFFF"/>
                          </a:solidFill>
                          <a:effectLst/>
                          <a:latin typeface="Arial" panose="020B0604020202020204" pitchFamily="34" charset="0"/>
                        </a:rPr>
                        <a:t>CSC Sector engagement pre-consultation ​</a:t>
                      </a:r>
                      <a:endParaRPr lang="en-GB" sz="1400" b="1" i="0">
                        <a:solidFill>
                          <a:srgbClr val="FFFFFF"/>
                        </a:solidFill>
                        <a:effectLst/>
                      </a:endParaRPr>
                    </a:p>
                  </a:txBody>
                  <a:tcPr marL="64945" marR="64945" marT="32473" marB="32473">
                    <a:lnL w="6825" cap="flat" cmpd="sng" algn="ctr">
                      <a:solidFill>
                        <a:srgbClr val="FFFFFF"/>
                      </a:solidFill>
                      <a:prstDash val="solid"/>
                      <a:round/>
                      <a:headEnd type="none" w="med" len="med"/>
                      <a:tailEnd type="none" w="med" len="med"/>
                    </a:lnL>
                    <a:lnR w="6825" cap="flat" cmpd="sng" algn="ctr">
                      <a:solidFill>
                        <a:srgbClr val="FFFFFF"/>
                      </a:solidFill>
                      <a:prstDash val="solid"/>
                      <a:round/>
                      <a:headEnd type="none" w="med" len="med"/>
                      <a:tailEnd type="none" w="med" len="med"/>
                    </a:lnR>
                    <a:lnT w="6825" cap="flat" cmpd="sng" algn="ctr">
                      <a:solidFill>
                        <a:srgbClr val="FFFFFF"/>
                      </a:solidFill>
                      <a:prstDash val="solid"/>
                      <a:round/>
                      <a:headEnd type="none" w="med" len="med"/>
                      <a:tailEnd type="none" w="med" len="med"/>
                    </a:lnT>
                    <a:lnB w="6825" cap="flat" cmpd="sng" algn="ctr">
                      <a:solidFill>
                        <a:srgbClr val="FFFFFF"/>
                      </a:solidFill>
                      <a:prstDash val="solid"/>
                      <a:round/>
                      <a:headEnd type="none" w="med" len="med"/>
                      <a:tailEnd type="none" w="med" len="med"/>
                    </a:lnB>
                    <a:solidFill>
                      <a:srgbClr val="203864"/>
                    </a:solidFill>
                  </a:tcPr>
                </a:tc>
                <a:extLst>
                  <a:ext uri="{0D108BD9-81ED-4DB2-BD59-A6C34878D82A}">
                    <a16:rowId xmlns:a16="http://schemas.microsoft.com/office/drawing/2014/main" val="1215314270"/>
                  </a:ext>
                </a:extLst>
              </a:tr>
              <a:tr h="825909">
                <a:tc>
                  <a:txBody>
                    <a:bodyPr/>
                    <a:lstStyle/>
                    <a:p>
                      <a:pPr algn="ctr" fontAlgn="base"/>
                      <a:r>
                        <a:rPr lang="en-GB" sz="1200" b="0" i="0">
                          <a:solidFill>
                            <a:srgbClr val="000000"/>
                          </a:solidFill>
                          <a:effectLst/>
                          <a:latin typeface="Arial" panose="020B0604020202020204" pitchFamily="34" charset="0"/>
                        </a:rPr>
                        <a:t>Workshops &amp; regular feedback from </a:t>
                      </a:r>
                      <a:r>
                        <a:rPr lang="en-GB" sz="1200" b="1" i="0">
                          <a:solidFill>
                            <a:srgbClr val="000000"/>
                          </a:solidFill>
                          <a:effectLst/>
                          <a:latin typeface="Arial" panose="020B0604020202020204" pitchFamily="34" charset="0"/>
                        </a:rPr>
                        <a:t>Early Adopter LAs</a:t>
                      </a:r>
                      <a:r>
                        <a:rPr lang="en-GB" sz="1200" b="0" i="0">
                          <a:solidFill>
                            <a:srgbClr val="000000"/>
                          </a:solidFill>
                          <a:effectLst/>
                          <a:latin typeface="Arial" panose="020B0604020202020204" pitchFamily="34" charset="0"/>
                        </a:rPr>
                        <a:t>​</a:t>
                      </a:r>
                      <a:endParaRPr lang="en-GB" sz="1200" b="0" i="0">
                        <a:solidFill>
                          <a:srgbClr val="000000"/>
                        </a:solidFill>
                        <a:effectLst/>
                      </a:endParaRPr>
                    </a:p>
                  </a:txBody>
                  <a:tcPr marL="64945" marR="64945" marT="32473" marB="32473">
                    <a:lnL w="6825" cap="flat" cmpd="sng" algn="ctr">
                      <a:solidFill>
                        <a:srgbClr val="FFFFFF"/>
                      </a:solidFill>
                      <a:prstDash val="solid"/>
                      <a:round/>
                      <a:headEnd type="none" w="med" len="med"/>
                      <a:tailEnd type="none" w="med" len="med"/>
                    </a:lnL>
                    <a:lnR w="6825" cap="flat" cmpd="sng" algn="ctr">
                      <a:solidFill>
                        <a:srgbClr val="FFFFFF"/>
                      </a:solidFill>
                      <a:prstDash val="solid"/>
                      <a:round/>
                      <a:headEnd type="none" w="med" len="med"/>
                      <a:tailEnd type="none" w="med" len="med"/>
                    </a:lnR>
                    <a:lnT w="6825" cap="flat" cmpd="sng" algn="ctr">
                      <a:solidFill>
                        <a:srgbClr val="FFFFFF"/>
                      </a:solidFill>
                      <a:prstDash val="solid"/>
                      <a:round/>
                      <a:headEnd type="none" w="med" len="med"/>
                      <a:tailEnd type="none" w="med" len="med"/>
                    </a:lnT>
                    <a:lnB w="6825"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1772102451"/>
                  </a:ext>
                </a:extLst>
              </a:tr>
              <a:tr h="1214292">
                <a:tc>
                  <a:txBody>
                    <a:bodyPr/>
                    <a:lstStyle/>
                    <a:p>
                      <a:pPr algn="ctr" fontAlgn="base"/>
                      <a:r>
                        <a:rPr lang="en-GB" sz="1200" b="0" i="0">
                          <a:solidFill>
                            <a:srgbClr val="000000"/>
                          </a:solidFill>
                          <a:effectLst/>
                          <a:latin typeface="Arial" panose="020B0604020202020204" pitchFamily="34" charset="0"/>
                        </a:rPr>
                        <a:t>Regular meetings with </a:t>
                      </a:r>
                      <a:r>
                        <a:rPr lang="en-GB" sz="1200" b="1" i="0">
                          <a:solidFill>
                            <a:srgbClr val="000000"/>
                          </a:solidFill>
                          <a:effectLst/>
                          <a:latin typeface="Arial" panose="020B0604020202020204" pitchFamily="34" charset="0"/>
                        </a:rPr>
                        <a:t>PSW Network and Practice Leaders </a:t>
                      </a:r>
                      <a:r>
                        <a:rPr lang="en-GB" sz="1200" b="0" i="0">
                          <a:solidFill>
                            <a:srgbClr val="000000"/>
                          </a:solidFill>
                          <a:effectLst/>
                          <a:latin typeface="Arial" panose="020B0604020202020204" pitchFamily="34" charset="0"/>
                        </a:rPr>
                        <a:t>on framework, and</a:t>
                      </a:r>
                      <a:r>
                        <a:rPr lang="en-GB" sz="1200" b="1" i="0">
                          <a:solidFill>
                            <a:srgbClr val="000000"/>
                          </a:solidFill>
                          <a:effectLst/>
                          <a:latin typeface="Arial" panose="020B0604020202020204" pitchFamily="34" charset="0"/>
                        </a:rPr>
                        <a:t> ADCS, Ofsted, BASW, Unison </a:t>
                      </a:r>
                      <a:r>
                        <a:rPr lang="en-GB" sz="1200" b="0" i="0">
                          <a:solidFill>
                            <a:srgbClr val="000000"/>
                          </a:solidFill>
                          <a:effectLst/>
                          <a:latin typeface="Arial" panose="020B0604020202020204" pitchFamily="34" charset="0"/>
                        </a:rPr>
                        <a:t>on programme design​</a:t>
                      </a:r>
                      <a:endParaRPr lang="en-GB" sz="1200" b="0" i="0">
                        <a:solidFill>
                          <a:srgbClr val="000000"/>
                        </a:solidFill>
                        <a:effectLst/>
                      </a:endParaRPr>
                    </a:p>
                  </a:txBody>
                  <a:tcPr marL="64945" marR="64945" marT="32473" marB="32473">
                    <a:lnL w="6825" cap="flat" cmpd="sng" algn="ctr">
                      <a:solidFill>
                        <a:srgbClr val="FFFFFF"/>
                      </a:solidFill>
                      <a:prstDash val="solid"/>
                      <a:round/>
                      <a:headEnd type="none" w="med" len="med"/>
                      <a:tailEnd type="none" w="med" len="med"/>
                    </a:lnL>
                    <a:lnR w="6825" cap="flat" cmpd="sng" algn="ctr">
                      <a:solidFill>
                        <a:srgbClr val="FFFFFF"/>
                      </a:solidFill>
                      <a:prstDash val="solid"/>
                      <a:round/>
                      <a:headEnd type="none" w="med" len="med"/>
                      <a:tailEnd type="none" w="med" len="med"/>
                    </a:lnR>
                    <a:lnT w="6825" cap="flat" cmpd="sng" algn="ctr">
                      <a:solidFill>
                        <a:srgbClr val="FFFFFF"/>
                      </a:solidFill>
                      <a:prstDash val="solid"/>
                      <a:round/>
                      <a:headEnd type="none" w="med" len="med"/>
                      <a:tailEnd type="none" w="med" len="med"/>
                    </a:lnT>
                    <a:lnB w="68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119328518"/>
                  </a:ext>
                </a:extLst>
              </a:tr>
            </a:tbl>
          </a:graphicData>
        </a:graphic>
      </p:graphicFrame>
      <p:graphicFrame>
        <p:nvGraphicFramePr>
          <p:cNvPr id="20" name="Table 19">
            <a:extLst>
              <a:ext uri="{FF2B5EF4-FFF2-40B4-BE49-F238E27FC236}">
                <a16:creationId xmlns:a16="http://schemas.microsoft.com/office/drawing/2014/main" id="{CFA8D269-2357-E902-BC07-8D54D906C803}"/>
              </a:ext>
            </a:extLst>
          </p:cNvPr>
          <p:cNvGraphicFramePr>
            <a:graphicFrameLocks noGrp="1"/>
          </p:cNvGraphicFramePr>
          <p:nvPr/>
        </p:nvGraphicFramePr>
        <p:xfrm>
          <a:off x="6606353" y="3499427"/>
          <a:ext cx="3572496" cy="3088120"/>
        </p:xfrm>
        <a:graphic>
          <a:graphicData uri="http://schemas.openxmlformats.org/drawingml/2006/table">
            <a:tbl>
              <a:tblPr/>
              <a:tblGrid>
                <a:gridCol w="3572496">
                  <a:extLst>
                    <a:ext uri="{9D8B030D-6E8A-4147-A177-3AD203B41FA5}">
                      <a16:colId xmlns:a16="http://schemas.microsoft.com/office/drawing/2014/main" val="4153316359"/>
                    </a:ext>
                  </a:extLst>
                </a:gridCol>
              </a:tblGrid>
              <a:tr h="530522">
                <a:tc>
                  <a:txBody>
                    <a:bodyPr/>
                    <a:lstStyle/>
                    <a:p>
                      <a:pPr algn="ctr" fontAlgn="base"/>
                      <a:r>
                        <a:rPr lang="en-GB" sz="1400" b="1" i="0">
                          <a:solidFill>
                            <a:srgbClr val="FFFFFF"/>
                          </a:solidFill>
                          <a:effectLst/>
                          <a:latin typeface="Arial" panose="020B0604020202020204" pitchFamily="34" charset="0"/>
                        </a:rPr>
                        <a:t>Wider stakeholder engagement ​</a:t>
                      </a:r>
                      <a:endParaRPr lang="en-GB" sz="1400" b="1" i="0">
                        <a:solidFill>
                          <a:srgbClr val="FFFFFF"/>
                        </a:solidFill>
                        <a:effectLst/>
                      </a:endParaRPr>
                    </a:p>
                  </a:txBody>
                  <a:tcPr marL="77243" marR="77243" marT="38621" marB="38621">
                    <a:lnL w="6825" cap="flat" cmpd="sng" algn="ctr">
                      <a:solidFill>
                        <a:srgbClr val="FFFFFF"/>
                      </a:solidFill>
                      <a:prstDash val="solid"/>
                      <a:round/>
                      <a:headEnd type="none" w="med" len="med"/>
                      <a:tailEnd type="none" w="med" len="med"/>
                    </a:lnL>
                    <a:lnR w="6825" cap="flat" cmpd="sng" algn="ctr">
                      <a:solidFill>
                        <a:srgbClr val="FFFFFF"/>
                      </a:solidFill>
                      <a:prstDash val="solid"/>
                      <a:round/>
                      <a:headEnd type="none" w="med" len="med"/>
                      <a:tailEnd type="none" w="med" len="med"/>
                    </a:lnR>
                    <a:lnT w="6825" cap="flat" cmpd="sng" algn="ctr">
                      <a:solidFill>
                        <a:srgbClr val="FFFFFF"/>
                      </a:solidFill>
                      <a:prstDash val="solid"/>
                      <a:round/>
                      <a:headEnd type="none" w="med" len="med"/>
                      <a:tailEnd type="none" w="med" len="med"/>
                    </a:lnT>
                    <a:lnB w="6825" cap="flat" cmpd="sng" algn="ctr">
                      <a:solidFill>
                        <a:srgbClr val="FFFFFF"/>
                      </a:solidFill>
                      <a:prstDash val="solid"/>
                      <a:round/>
                      <a:headEnd type="none" w="med" len="med"/>
                      <a:tailEnd type="none" w="med" len="med"/>
                    </a:lnB>
                    <a:solidFill>
                      <a:srgbClr val="203864"/>
                    </a:solidFill>
                  </a:tcPr>
                </a:tc>
                <a:extLst>
                  <a:ext uri="{0D108BD9-81ED-4DB2-BD59-A6C34878D82A}">
                    <a16:rowId xmlns:a16="http://schemas.microsoft.com/office/drawing/2014/main" val="2048097050"/>
                  </a:ext>
                </a:extLst>
              </a:tr>
              <a:tr h="716060">
                <a:tc>
                  <a:txBody>
                    <a:bodyPr/>
                    <a:lstStyle/>
                    <a:p>
                      <a:pPr algn="ctr" fontAlgn="base"/>
                      <a:r>
                        <a:rPr lang="en-GB" sz="1200" b="0" i="0">
                          <a:solidFill>
                            <a:srgbClr val="000000"/>
                          </a:solidFill>
                          <a:effectLst/>
                          <a:latin typeface="Arial" panose="020B0604020202020204" pitchFamily="34" charset="0"/>
                        </a:rPr>
                        <a:t>Representatives of </a:t>
                      </a:r>
                      <a:r>
                        <a:rPr lang="en-GB" sz="1200" b="1" i="0">
                          <a:solidFill>
                            <a:srgbClr val="000000"/>
                          </a:solidFill>
                          <a:effectLst/>
                          <a:latin typeface="Arial" panose="020B0604020202020204" pitchFamily="34" charset="0"/>
                        </a:rPr>
                        <a:t>children &amp; young people </a:t>
                      </a:r>
                      <a:r>
                        <a:rPr lang="en-GB" sz="1200" b="0" i="0">
                          <a:solidFill>
                            <a:srgbClr val="000000"/>
                          </a:solidFill>
                          <a:effectLst/>
                          <a:latin typeface="Arial" panose="020B0604020202020204" pitchFamily="34" charset="0"/>
                        </a:rPr>
                        <a:t>and experts by experience ​</a:t>
                      </a:r>
                      <a:endParaRPr lang="en-GB" sz="1200" b="0" i="0">
                        <a:solidFill>
                          <a:srgbClr val="000000"/>
                        </a:solidFill>
                        <a:effectLst/>
                      </a:endParaRPr>
                    </a:p>
                  </a:txBody>
                  <a:tcPr marL="77243" marR="77243" marT="38621" marB="38621">
                    <a:lnL w="6825" cap="flat" cmpd="sng" algn="ctr">
                      <a:solidFill>
                        <a:srgbClr val="FFFFFF"/>
                      </a:solidFill>
                      <a:prstDash val="solid"/>
                      <a:round/>
                      <a:headEnd type="none" w="med" len="med"/>
                      <a:tailEnd type="none" w="med" len="med"/>
                    </a:lnL>
                    <a:lnR w="6825" cap="flat" cmpd="sng" algn="ctr">
                      <a:solidFill>
                        <a:srgbClr val="FFFFFF"/>
                      </a:solidFill>
                      <a:prstDash val="solid"/>
                      <a:round/>
                      <a:headEnd type="none" w="med" len="med"/>
                      <a:tailEnd type="none" w="med" len="med"/>
                    </a:lnR>
                    <a:lnT w="6825" cap="flat" cmpd="sng" algn="ctr">
                      <a:solidFill>
                        <a:srgbClr val="FFFFFF"/>
                      </a:solidFill>
                      <a:prstDash val="solid"/>
                      <a:round/>
                      <a:headEnd type="none" w="med" len="med"/>
                      <a:tailEnd type="none" w="med" len="med"/>
                    </a:lnT>
                    <a:lnB w="6825"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1236623626"/>
                  </a:ext>
                </a:extLst>
              </a:tr>
              <a:tr h="625759">
                <a:tc>
                  <a:txBody>
                    <a:bodyPr/>
                    <a:lstStyle/>
                    <a:p>
                      <a:pPr algn="ctr" fontAlgn="base"/>
                      <a:r>
                        <a:rPr lang="en-GB" sz="1200" b="0" i="0">
                          <a:solidFill>
                            <a:srgbClr val="000000"/>
                          </a:solidFill>
                          <a:effectLst/>
                          <a:latin typeface="Arial" panose="020B0604020202020204" pitchFamily="34" charset="0"/>
                        </a:rPr>
                        <a:t>Representatives of </a:t>
                      </a:r>
                      <a:r>
                        <a:rPr lang="en-GB" sz="1200" b="1" i="0">
                          <a:solidFill>
                            <a:srgbClr val="000000"/>
                          </a:solidFill>
                          <a:effectLst/>
                          <a:latin typeface="Arial" panose="020B0604020202020204" pitchFamily="34" charset="0"/>
                        </a:rPr>
                        <a:t>foster carers, kinship carers &amp; parents </a:t>
                      </a:r>
                      <a:r>
                        <a:rPr lang="en-GB" sz="1200" b="0" i="0">
                          <a:solidFill>
                            <a:srgbClr val="000000"/>
                          </a:solidFill>
                          <a:effectLst/>
                          <a:latin typeface="Arial" panose="020B0604020202020204" pitchFamily="34" charset="0"/>
                        </a:rPr>
                        <a:t>​</a:t>
                      </a:r>
                      <a:endParaRPr lang="en-GB" sz="1200" b="0" i="0">
                        <a:solidFill>
                          <a:srgbClr val="000000"/>
                        </a:solidFill>
                        <a:effectLst/>
                      </a:endParaRPr>
                    </a:p>
                  </a:txBody>
                  <a:tcPr marL="77243" marR="77243" marT="38621" marB="38621">
                    <a:lnL w="6825" cap="flat" cmpd="sng" algn="ctr">
                      <a:solidFill>
                        <a:srgbClr val="FFFFFF"/>
                      </a:solidFill>
                      <a:prstDash val="solid"/>
                      <a:round/>
                      <a:headEnd type="none" w="med" len="med"/>
                      <a:tailEnd type="none" w="med" len="med"/>
                    </a:lnL>
                    <a:lnR w="6825" cap="flat" cmpd="sng" algn="ctr">
                      <a:solidFill>
                        <a:srgbClr val="FFFFFF"/>
                      </a:solidFill>
                      <a:prstDash val="solid"/>
                      <a:round/>
                      <a:headEnd type="none" w="med" len="med"/>
                      <a:tailEnd type="none" w="med" len="med"/>
                    </a:lnR>
                    <a:lnT w="6825" cap="flat" cmpd="sng" algn="ctr">
                      <a:solidFill>
                        <a:srgbClr val="FFFFFF"/>
                      </a:solidFill>
                      <a:prstDash val="solid"/>
                      <a:round/>
                      <a:headEnd type="none" w="med" len="med"/>
                      <a:tailEnd type="none" w="med" len="med"/>
                    </a:lnT>
                    <a:lnB w="68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4110233225"/>
                  </a:ext>
                </a:extLst>
              </a:tr>
              <a:tr h="530522">
                <a:tc>
                  <a:txBody>
                    <a:bodyPr/>
                    <a:lstStyle/>
                    <a:p>
                      <a:pPr algn="ctr" fontAlgn="base"/>
                      <a:r>
                        <a:rPr lang="en-GB" sz="1200" b="0" i="0">
                          <a:solidFill>
                            <a:srgbClr val="000000"/>
                          </a:solidFill>
                          <a:effectLst/>
                          <a:latin typeface="Arial" panose="020B0604020202020204" pitchFamily="34" charset="0"/>
                        </a:rPr>
                        <a:t>OGDs and </a:t>
                      </a:r>
                      <a:r>
                        <a:rPr lang="en-GB" sz="1200" b="1" i="0">
                          <a:solidFill>
                            <a:srgbClr val="000000"/>
                          </a:solidFill>
                          <a:effectLst/>
                          <a:latin typeface="Arial" panose="020B0604020202020204" pitchFamily="34" charset="0"/>
                        </a:rPr>
                        <a:t>safeguarding partners </a:t>
                      </a:r>
                      <a:r>
                        <a:rPr lang="en-GB" sz="1200" b="0" i="0">
                          <a:solidFill>
                            <a:srgbClr val="000000"/>
                          </a:solidFill>
                          <a:effectLst/>
                          <a:latin typeface="Arial" panose="020B0604020202020204" pitchFamily="34" charset="0"/>
                        </a:rPr>
                        <a:t>​</a:t>
                      </a:r>
                      <a:endParaRPr lang="en-GB" sz="1200" b="0" i="0">
                        <a:solidFill>
                          <a:srgbClr val="000000"/>
                        </a:solidFill>
                        <a:effectLst/>
                      </a:endParaRPr>
                    </a:p>
                  </a:txBody>
                  <a:tcPr marL="77243" marR="77243" marT="38621" marB="38621">
                    <a:lnL w="6825" cap="flat" cmpd="sng" algn="ctr">
                      <a:solidFill>
                        <a:srgbClr val="FFFFFF"/>
                      </a:solidFill>
                      <a:prstDash val="solid"/>
                      <a:round/>
                      <a:headEnd type="none" w="med" len="med"/>
                      <a:tailEnd type="none" w="med" len="med"/>
                    </a:lnL>
                    <a:lnR w="6825" cap="flat" cmpd="sng" algn="ctr">
                      <a:solidFill>
                        <a:srgbClr val="FFFFFF"/>
                      </a:solidFill>
                      <a:prstDash val="solid"/>
                      <a:round/>
                      <a:headEnd type="none" w="med" len="med"/>
                      <a:tailEnd type="none" w="med" len="med"/>
                    </a:lnR>
                    <a:lnT w="6825" cap="flat" cmpd="sng" algn="ctr">
                      <a:solidFill>
                        <a:srgbClr val="FFFFFF"/>
                      </a:solidFill>
                      <a:prstDash val="solid"/>
                      <a:round/>
                      <a:headEnd type="none" w="med" len="med"/>
                      <a:tailEnd type="none" w="med" len="med"/>
                    </a:lnT>
                    <a:lnB w="6825"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956810357"/>
                  </a:ext>
                </a:extLst>
              </a:tr>
              <a:tr h="685257">
                <a:tc>
                  <a:txBody>
                    <a:bodyPr/>
                    <a:lstStyle/>
                    <a:p>
                      <a:pPr algn="ctr" fontAlgn="base"/>
                      <a:r>
                        <a:rPr lang="en-GB" sz="1200" b="0" i="0">
                          <a:solidFill>
                            <a:srgbClr val="000000"/>
                          </a:solidFill>
                          <a:effectLst/>
                          <a:latin typeface="Arial" panose="020B0604020202020204" pitchFamily="34" charset="0"/>
                        </a:rPr>
                        <a:t>Engagement on specific cohorts &amp; issues</a:t>
                      </a:r>
                      <a:endParaRPr lang="en-GB" sz="1200" b="0" i="0">
                        <a:solidFill>
                          <a:srgbClr val="000000"/>
                        </a:solidFill>
                        <a:effectLst/>
                      </a:endParaRPr>
                    </a:p>
                  </a:txBody>
                  <a:tcPr marL="77243" marR="77243" marT="38621" marB="38621">
                    <a:lnL w="6825" cap="flat" cmpd="sng" algn="ctr">
                      <a:solidFill>
                        <a:srgbClr val="FFFFFF"/>
                      </a:solidFill>
                      <a:prstDash val="solid"/>
                      <a:round/>
                      <a:headEnd type="none" w="med" len="med"/>
                      <a:tailEnd type="none" w="med" len="med"/>
                    </a:lnL>
                    <a:lnR w="6825" cap="flat" cmpd="sng" algn="ctr">
                      <a:solidFill>
                        <a:srgbClr val="FFFFFF"/>
                      </a:solidFill>
                      <a:prstDash val="solid"/>
                      <a:round/>
                      <a:headEnd type="none" w="med" len="med"/>
                      <a:tailEnd type="none" w="med" len="med"/>
                    </a:lnR>
                    <a:lnT w="6825" cap="flat" cmpd="sng" algn="ctr">
                      <a:solidFill>
                        <a:srgbClr val="FFFFFF"/>
                      </a:solidFill>
                      <a:prstDash val="solid"/>
                      <a:round/>
                      <a:headEnd type="none" w="med" len="med"/>
                      <a:tailEnd type="none" w="med" len="med"/>
                    </a:lnT>
                    <a:lnB w="68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927833383"/>
                  </a:ext>
                </a:extLst>
              </a:tr>
            </a:tbl>
          </a:graphicData>
        </a:graphic>
      </p:graphicFrame>
      <p:sp>
        <p:nvSpPr>
          <p:cNvPr id="22" name="Arrow: Left-Right 21">
            <a:extLst>
              <a:ext uri="{FF2B5EF4-FFF2-40B4-BE49-F238E27FC236}">
                <a16:creationId xmlns:a16="http://schemas.microsoft.com/office/drawing/2014/main" id="{8137D6C7-B037-598E-4EE7-3A072D3C31E7}"/>
              </a:ext>
            </a:extLst>
          </p:cNvPr>
          <p:cNvSpPr/>
          <p:nvPr/>
        </p:nvSpPr>
        <p:spPr>
          <a:xfrm>
            <a:off x="4884731" y="2273398"/>
            <a:ext cx="1610687" cy="595984"/>
          </a:xfrm>
          <a:prstGeom prst="leftRight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Left-Right 22">
            <a:extLst>
              <a:ext uri="{FF2B5EF4-FFF2-40B4-BE49-F238E27FC236}">
                <a16:creationId xmlns:a16="http://schemas.microsoft.com/office/drawing/2014/main" id="{973A69F5-F07C-901B-5E3C-C86F28383F2F}"/>
              </a:ext>
            </a:extLst>
          </p:cNvPr>
          <p:cNvSpPr/>
          <p:nvPr/>
        </p:nvSpPr>
        <p:spPr>
          <a:xfrm>
            <a:off x="4884731" y="4304219"/>
            <a:ext cx="1610687" cy="595984"/>
          </a:xfrm>
          <a:prstGeom prst="leftRight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9C75B8D4-6CC8-99E0-91EA-D1608503229B}"/>
              </a:ext>
            </a:extLst>
          </p:cNvPr>
          <p:cNvSpPr txBox="1"/>
          <p:nvPr/>
        </p:nvSpPr>
        <p:spPr>
          <a:xfrm>
            <a:off x="199176" y="684315"/>
            <a:ext cx="5549774" cy="954107"/>
          </a:xfrm>
          <a:prstGeom prst="rect">
            <a:avLst/>
          </a:prstGeom>
          <a:noFill/>
        </p:spPr>
        <p:txBody>
          <a:bodyPr wrap="square" rtlCol="0">
            <a:spAutoFit/>
          </a:bodyPr>
          <a:lstStyle/>
          <a:p>
            <a:r>
              <a:rPr lang="en-GB" sz="1400">
                <a:cs typeface="Arial" panose="020B0604020202020204" pitchFamily="34" charset="0"/>
              </a:rPr>
              <a:t>We ran a competitive recruitment and set up an Expert Writing Group to develop the framework. They </a:t>
            </a:r>
            <a:r>
              <a:rPr lang="en-GB" sz="1400" b="1">
                <a:cs typeface="Arial" panose="020B0604020202020204" pitchFamily="34" charset="0"/>
              </a:rPr>
              <a:t>want to understand what the sector thinks should be prioritised in the framework, </a:t>
            </a:r>
            <a:r>
              <a:rPr lang="en-GB" sz="1400">
                <a:cs typeface="Arial" panose="020B0604020202020204" pitchFamily="34" charset="0"/>
              </a:rPr>
              <a:t>reaching out to as many social workers as possible prior to formal consultation to influence their writing. </a:t>
            </a:r>
            <a:endParaRPr lang="en-GB" sz="1400" b="1">
              <a:cs typeface="Arial" panose="020B0604020202020204" pitchFamily="34" charset="0"/>
            </a:endParaRPr>
          </a:p>
        </p:txBody>
      </p:sp>
      <p:sp>
        <p:nvSpPr>
          <p:cNvPr id="5" name="Arrow: Right 4">
            <a:extLst>
              <a:ext uri="{FF2B5EF4-FFF2-40B4-BE49-F238E27FC236}">
                <a16:creationId xmlns:a16="http://schemas.microsoft.com/office/drawing/2014/main" id="{3E442B4A-9060-FBE1-8A73-8B15F0342F1F}"/>
              </a:ext>
            </a:extLst>
          </p:cNvPr>
          <p:cNvSpPr/>
          <p:nvPr/>
        </p:nvSpPr>
        <p:spPr>
          <a:xfrm>
            <a:off x="10289784" y="3273090"/>
            <a:ext cx="438572" cy="7828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7797A3A3-F482-671E-1744-D243CB23D283}"/>
              </a:ext>
            </a:extLst>
          </p:cNvPr>
          <p:cNvSpPr txBox="1"/>
          <p:nvPr/>
        </p:nvSpPr>
        <p:spPr>
          <a:xfrm>
            <a:off x="10658221" y="3341355"/>
            <a:ext cx="1608499" cy="646331"/>
          </a:xfrm>
          <a:prstGeom prst="rect">
            <a:avLst/>
          </a:prstGeom>
          <a:noFill/>
        </p:spPr>
        <p:txBody>
          <a:bodyPr wrap="square" rtlCol="0">
            <a:spAutoFit/>
          </a:bodyPr>
          <a:lstStyle/>
          <a:p>
            <a:pPr algn="ctr"/>
            <a:r>
              <a:rPr lang="en-GB"/>
              <a:t>Formal Consultation </a:t>
            </a:r>
          </a:p>
        </p:txBody>
      </p:sp>
      <p:sp>
        <p:nvSpPr>
          <p:cNvPr id="7" name="Rectangle 6">
            <a:extLst>
              <a:ext uri="{FF2B5EF4-FFF2-40B4-BE49-F238E27FC236}">
                <a16:creationId xmlns:a16="http://schemas.microsoft.com/office/drawing/2014/main" id="{BC7765B3-2410-8110-F57E-B3CCDF60ADB2}"/>
              </a:ext>
            </a:extLst>
          </p:cNvPr>
          <p:cNvSpPr/>
          <p:nvPr/>
        </p:nvSpPr>
        <p:spPr>
          <a:xfrm>
            <a:off x="0" y="-19220"/>
            <a:ext cx="12192000" cy="59598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The knowledge pillar will be based on prioritised sections of the framework</a:t>
            </a:r>
            <a:endPar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227791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EE930-4C67-7180-60FC-5070F45A7711}"/>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1DC1AF0B-F077-8F8B-919D-2B149F68E9D1}"/>
              </a:ext>
            </a:extLst>
          </p:cNvPr>
          <p:cNvSpPr>
            <a:spLocks noGrp="1"/>
          </p:cNvSpPr>
          <p:nvPr>
            <p:ph type="ftr" sz="quarter" idx="11"/>
          </p:nvPr>
        </p:nvSpPr>
        <p:spPr>
          <a:xfrm>
            <a:off x="8690621" y="8832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DRAFT - NOT GOVERNMENT POLICY </a:t>
            </a:r>
          </a:p>
        </p:txBody>
      </p:sp>
      <p:sp>
        <p:nvSpPr>
          <p:cNvPr id="11" name="Rectangle 10">
            <a:extLst>
              <a:ext uri="{FF2B5EF4-FFF2-40B4-BE49-F238E27FC236}">
                <a16:creationId xmlns:a16="http://schemas.microsoft.com/office/drawing/2014/main" id="{03BD9732-1D02-CE5D-0E65-5ACAFE0A00CB}"/>
              </a:ext>
            </a:extLst>
          </p:cNvPr>
          <p:cNvSpPr/>
          <p:nvPr/>
        </p:nvSpPr>
        <p:spPr>
          <a:xfrm>
            <a:off x="0" y="0"/>
            <a:ext cx="12192000" cy="59598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Programme Design Blueprint</a:t>
            </a:r>
            <a:endPar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2" name="Text Placeholder 3">
            <a:extLst>
              <a:ext uri="{FF2B5EF4-FFF2-40B4-BE49-F238E27FC236}">
                <a16:creationId xmlns:a16="http://schemas.microsoft.com/office/drawing/2014/main" id="{8FF86B09-BA58-CC58-4B9C-41811D5E78AC}"/>
              </a:ext>
            </a:extLst>
          </p:cNvPr>
          <p:cNvSpPr txBox="1">
            <a:spLocks/>
          </p:cNvSpPr>
          <p:nvPr/>
        </p:nvSpPr>
        <p:spPr bwMode="auto">
          <a:xfrm>
            <a:off x="8244183" y="3612963"/>
            <a:ext cx="3332238" cy="2002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13526" rtl="0" eaLnBrk="1" fontAlgn="base" hangingPunct="1">
              <a:spcBef>
                <a:spcPct val="0"/>
              </a:spcBef>
              <a:spcAft>
                <a:spcPct val="0"/>
              </a:spcAft>
              <a:buClr>
                <a:schemeClr val="tx2"/>
              </a:buClr>
              <a:defRPr sz="1400">
                <a:solidFill>
                  <a:schemeClr val="tx1"/>
                </a:solidFill>
                <a:latin typeface="Calibri" panose="020F0502020204030204" pitchFamily="34" charset="0"/>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400">
                <a:solidFill>
                  <a:schemeClr val="tx1"/>
                </a:solidFill>
                <a:latin typeface="Calibri" panose="020F0502020204030204" pitchFamily="34" charset="0"/>
              </a:defRPr>
            </a:lvl2pPr>
            <a:lvl3pPr marL="466481" indent="-267255" algn="l" defTabSz="913526" rtl="0" eaLnBrk="1" fontAlgn="base" hangingPunct="1">
              <a:spcBef>
                <a:spcPct val="0"/>
              </a:spcBef>
              <a:spcAft>
                <a:spcPct val="0"/>
              </a:spcAft>
              <a:buClr>
                <a:schemeClr val="tx2"/>
              </a:buClr>
              <a:buSzPct val="120000"/>
              <a:buFont typeface="Arial" charset="0"/>
              <a:buChar char="–"/>
              <a:defRPr sz="1400">
                <a:solidFill>
                  <a:schemeClr val="tx1"/>
                </a:solidFill>
                <a:latin typeface="Calibri" panose="020F0502020204030204" pitchFamily="34" charset="0"/>
              </a:defRPr>
            </a:lvl3pPr>
            <a:lvl4pPr marL="626835" indent="-158733" algn="l" defTabSz="913526" rtl="0" eaLnBrk="1" fontAlgn="base" hangingPunct="1">
              <a:spcBef>
                <a:spcPct val="0"/>
              </a:spcBef>
              <a:spcAft>
                <a:spcPct val="0"/>
              </a:spcAft>
              <a:buClr>
                <a:schemeClr val="tx2"/>
              </a:buClr>
              <a:buSzPct val="120000"/>
              <a:buFont typeface="Arial" charset="0"/>
              <a:buChar char="▫"/>
              <a:defRPr sz="1400">
                <a:solidFill>
                  <a:schemeClr val="tx1"/>
                </a:solidFill>
                <a:latin typeface="Calibri" panose="020F0502020204030204" pitchFamily="34" charset="0"/>
              </a:defRPr>
            </a:lvl4pPr>
            <a:lvl5pPr marL="761271" indent="-132818" algn="l" defTabSz="913526" rtl="0" eaLnBrk="1" fontAlgn="base" hangingPunct="1">
              <a:spcBef>
                <a:spcPct val="0"/>
              </a:spcBef>
              <a:spcAft>
                <a:spcPct val="0"/>
              </a:spcAft>
              <a:buClr>
                <a:schemeClr val="tx2"/>
              </a:buClr>
              <a:buSzPct val="89000"/>
              <a:buFont typeface="Arial" charset="0"/>
              <a:buChar char="-"/>
              <a:defRPr sz="1400">
                <a:solidFill>
                  <a:schemeClr val="tx1"/>
                </a:solidFill>
                <a:latin typeface="Calibri" panose="020F0502020204030204" pitchFamily="34" charset="0"/>
              </a:defRPr>
            </a:lvl5pPr>
            <a:lvl6pPr marL="1227752"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9pPr>
          </a:lstStyle>
          <a:p>
            <a:pPr marL="369887" lvl="2" indent="-171450">
              <a:spcBef>
                <a:spcPts val="600"/>
              </a:spcBef>
              <a:buFontTx/>
              <a:buChar char="-"/>
            </a:pPr>
            <a:endParaRPr lang="en-GB" kern="0"/>
          </a:p>
          <a:p>
            <a:pPr marL="198437" lvl="2" indent="0">
              <a:spcBef>
                <a:spcPts val="600"/>
              </a:spcBef>
              <a:buNone/>
            </a:pPr>
            <a:endParaRPr lang="en-GB" kern="0"/>
          </a:p>
        </p:txBody>
      </p:sp>
      <p:sp>
        <p:nvSpPr>
          <p:cNvPr id="4" name="TextBox 3">
            <a:extLst>
              <a:ext uri="{FF2B5EF4-FFF2-40B4-BE49-F238E27FC236}">
                <a16:creationId xmlns:a16="http://schemas.microsoft.com/office/drawing/2014/main" id="{77316769-B5DC-F098-D2B8-EE8279D2C9DB}"/>
              </a:ext>
            </a:extLst>
          </p:cNvPr>
          <p:cNvSpPr txBox="1"/>
          <p:nvPr/>
        </p:nvSpPr>
        <p:spPr>
          <a:xfrm>
            <a:off x="410675" y="741408"/>
            <a:ext cx="11165746" cy="584775"/>
          </a:xfrm>
          <a:prstGeom prst="rect">
            <a:avLst/>
          </a:prstGeom>
          <a:noFill/>
        </p:spPr>
        <p:txBody>
          <a:bodyPr wrap="square" lIns="91440" tIns="45720" rIns="91440" bIns="45720" rtlCol="0" anchor="t">
            <a:spAutoFit/>
          </a:bodyPr>
          <a:lstStyle/>
          <a:p>
            <a:pPr marL="285750" indent="-285750" algn="just">
              <a:buFont typeface="Arial" panose="020B0604020202020204" pitchFamily="34" charset="0"/>
              <a:buChar char="•"/>
            </a:pPr>
            <a:r>
              <a:rPr lang="en-GB" sz="1600"/>
              <a:t>We are developing a programme </a:t>
            </a:r>
            <a:r>
              <a:rPr lang="en-GB" sz="1600" i="1"/>
              <a:t>Blueprint </a:t>
            </a:r>
            <a:r>
              <a:rPr lang="en-GB" sz="1600"/>
              <a:t>which will set out the overall design of the programme. We are talking to a range of stakeholders as we develop the programme. We will consult on the </a:t>
            </a:r>
            <a:r>
              <a:rPr lang="en-GB" sz="1600" i="1"/>
              <a:t>Blueprint </a:t>
            </a:r>
            <a:r>
              <a:rPr lang="en-GB" sz="1600"/>
              <a:t>and </a:t>
            </a:r>
            <a:r>
              <a:rPr lang="en-GB" sz="1600" i="1"/>
              <a:t>Framework</a:t>
            </a:r>
            <a:r>
              <a:rPr lang="en-GB" sz="1600"/>
              <a:t> later in the year.</a:t>
            </a:r>
          </a:p>
        </p:txBody>
      </p:sp>
      <p:pic>
        <p:nvPicPr>
          <p:cNvPr id="8" name="Picture 7">
            <a:extLst>
              <a:ext uri="{FF2B5EF4-FFF2-40B4-BE49-F238E27FC236}">
                <a16:creationId xmlns:a16="http://schemas.microsoft.com/office/drawing/2014/main" id="{A78DB4D0-490E-80BA-CD85-E7B592FBD39A}"/>
              </a:ext>
            </a:extLst>
          </p:cNvPr>
          <p:cNvPicPr>
            <a:picLocks noChangeAspect="1"/>
          </p:cNvPicPr>
          <p:nvPr/>
        </p:nvPicPr>
        <p:blipFill>
          <a:blip r:embed="rId3"/>
          <a:stretch>
            <a:fillRect/>
          </a:stretch>
        </p:blipFill>
        <p:spPr>
          <a:xfrm>
            <a:off x="7939556" y="4034617"/>
            <a:ext cx="3941492" cy="2548831"/>
          </a:xfrm>
          <a:prstGeom prst="rect">
            <a:avLst/>
          </a:prstGeom>
        </p:spPr>
      </p:pic>
      <p:sp>
        <p:nvSpPr>
          <p:cNvPr id="9" name="TextBox 8">
            <a:extLst>
              <a:ext uri="{FF2B5EF4-FFF2-40B4-BE49-F238E27FC236}">
                <a16:creationId xmlns:a16="http://schemas.microsoft.com/office/drawing/2014/main" id="{C047C87D-4063-92E8-B10B-3F1DC0CF8257}"/>
              </a:ext>
            </a:extLst>
          </p:cNvPr>
          <p:cNvSpPr txBox="1"/>
          <p:nvPr/>
        </p:nvSpPr>
        <p:spPr>
          <a:xfrm>
            <a:off x="310952" y="3883127"/>
            <a:ext cx="7120626" cy="306237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400">
                <a:solidFill>
                  <a:prstClr val="black"/>
                </a:solidFill>
                <a:latin typeface="Calibri" panose="020F0502020204030204"/>
              </a:rPr>
              <a:t>The structure of training and support will be based on three pillars:</a:t>
            </a:r>
          </a:p>
          <a:p>
            <a:pPr marL="800100" lvl="1" indent="-342900">
              <a:spcAft>
                <a:spcPts val="600"/>
              </a:spcAft>
              <a:buFont typeface="Wingdings" panose="05000000000000000000" pitchFamily="2" charset="2"/>
              <a:buChar char="q"/>
              <a:defRPr/>
            </a:pPr>
            <a:r>
              <a:rPr lang="en-GB" sz="1400" b="1">
                <a:solidFill>
                  <a:prstClr val="black"/>
                </a:solidFill>
                <a:latin typeface="Calibri" panose="020F0502020204030204"/>
              </a:rPr>
              <a:t>Knowledge </a:t>
            </a:r>
            <a:r>
              <a:rPr lang="en-GB" sz="1400">
                <a:solidFill>
                  <a:prstClr val="black"/>
                </a:solidFill>
                <a:latin typeface="Calibri" panose="020F0502020204030204"/>
              </a:rPr>
              <a:t>– Training on the key areas of the framework which have been pulled out because they either help a new social worker to step into practice or they are related to persistent problems in the sector</a:t>
            </a:r>
          </a:p>
          <a:p>
            <a:pPr marL="800100" lvl="1" indent="-342900">
              <a:spcAft>
                <a:spcPts val="600"/>
              </a:spcAft>
              <a:buFont typeface="Wingdings" panose="05000000000000000000" pitchFamily="2" charset="2"/>
              <a:buChar char="q"/>
              <a:defRPr/>
            </a:pPr>
            <a:r>
              <a:rPr lang="en-GB" sz="1400" b="1">
                <a:solidFill>
                  <a:prstClr val="black"/>
                </a:solidFill>
                <a:latin typeface="Calibri" panose="020F0502020204030204"/>
              </a:rPr>
              <a:t>Learning loop</a:t>
            </a:r>
            <a:r>
              <a:rPr lang="en-GB" sz="1400">
                <a:solidFill>
                  <a:prstClr val="black"/>
                </a:solidFill>
                <a:latin typeface="Calibri" panose="020F0502020204030204"/>
              </a:rPr>
              <a:t> – A process of observation (both observing experienced practitioners and being observed) and being supported to reflect on and develop practice (link into training and assuring the quality of Practice Educators/Supervisors in Y3-5)</a:t>
            </a:r>
          </a:p>
          <a:p>
            <a:pPr marL="800100" lvl="1" indent="-342900">
              <a:spcAft>
                <a:spcPts val="600"/>
              </a:spcAft>
              <a:buFont typeface="Wingdings" panose="05000000000000000000" pitchFamily="2" charset="2"/>
              <a:buChar char="q"/>
              <a:defRPr/>
            </a:pPr>
            <a:r>
              <a:rPr lang="en-GB" sz="1400" b="1">
                <a:solidFill>
                  <a:prstClr val="black"/>
                </a:solidFill>
                <a:latin typeface="Calibri" panose="020F0502020204030204"/>
              </a:rPr>
              <a:t>Assessment</a:t>
            </a:r>
            <a:r>
              <a:rPr lang="en-GB" sz="1400">
                <a:solidFill>
                  <a:prstClr val="black"/>
                </a:solidFill>
                <a:latin typeface="Calibri" panose="020F0502020204030204"/>
              </a:rPr>
              <a:t> – to provide assurance that social workers have met the standards set out in the Framework with a future link to the social work register </a:t>
            </a:r>
          </a:p>
          <a:p>
            <a:pPr marL="342900" indent="-342900">
              <a:spcAft>
                <a:spcPts val="600"/>
              </a:spcAft>
              <a:buFont typeface="Arial" panose="020B0604020202020204" pitchFamily="34" charset="0"/>
              <a:buChar char="•"/>
              <a:defRPr/>
            </a:pPr>
            <a:r>
              <a:rPr lang="en-GB" sz="1400">
                <a:solidFill>
                  <a:prstClr val="black"/>
                </a:solidFill>
                <a:latin typeface="Calibri" panose="020F0502020204030204"/>
              </a:rPr>
              <a:t>To be successful, these three elements need to work together, drawing on the framework document, to reinforce the learning and development NQSWs undertake.</a:t>
            </a:r>
          </a:p>
          <a:p>
            <a:pPr marL="800100" lvl="1" indent="-342900">
              <a:spcAft>
                <a:spcPts val="600"/>
              </a:spcAft>
              <a:buFont typeface="Wingdings" panose="05000000000000000000" pitchFamily="2" charset="2"/>
              <a:buChar char="q"/>
              <a:defRPr/>
            </a:pPr>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10E83BE-2AC0-B0F6-B0CE-6DEFCED66966}"/>
              </a:ext>
            </a:extLst>
          </p:cNvPr>
          <p:cNvSpPr txBox="1"/>
          <p:nvPr/>
        </p:nvSpPr>
        <p:spPr>
          <a:xfrm>
            <a:off x="615579" y="1452364"/>
            <a:ext cx="4909470" cy="2308324"/>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GB" sz="1600"/>
              <a:t>The blueprint design is based on the following design principles:</a:t>
            </a:r>
          </a:p>
          <a:p>
            <a:pPr marL="742950" lvl="1" indent="-285750">
              <a:buFont typeface="Wingdings" panose="05000000000000000000" pitchFamily="2" charset="2"/>
              <a:buChar char="Ø"/>
            </a:pPr>
            <a:r>
              <a:rPr lang="en-GB" sz="1600"/>
              <a:t>Greater consistency (of outcomes and experience)</a:t>
            </a:r>
          </a:p>
          <a:p>
            <a:pPr marL="742950" lvl="1" indent="-285750">
              <a:buFont typeface="Wingdings" panose="05000000000000000000" pitchFamily="2" charset="2"/>
              <a:buChar char="Ø"/>
            </a:pPr>
            <a:r>
              <a:rPr lang="en-GB" sz="1600"/>
              <a:t>Flexibility built in (meeting the needs of individuals and local authorities)</a:t>
            </a:r>
          </a:p>
          <a:p>
            <a:pPr marL="742950" lvl="1" indent="-285750">
              <a:buFont typeface="Wingdings" panose="05000000000000000000" pitchFamily="2" charset="2"/>
              <a:buChar char="Ø"/>
            </a:pPr>
            <a:r>
              <a:rPr lang="en-GB" sz="1600"/>
              <a:t>Mitigate against exacerbating the sufficiency challenge</a:t>
            </a:r>
          </a:p>
          <a:p>
            <a:pPr marL="742950" lvl="1" indent="-285750">
              <a:buFont typeface="Wingdings" panose="05000000000000000000" pitchFamily="2" charset="2"/>
              <a:buChar char="Ø"/>
            </a:pPr>
            <a:r>
              <a:rPr lang="en-GB" sz="1600"/>
              <a:t>Make the programme simple to implement</a:t>
            </a:r>
          </a:p>
        </p:txBody>
      </p:sp>
      <p:sp>
        <p:nvSpPr>
          <p:cNvPr id="10" name="TextBox 9">
            <a:extLst>
              <a:ext uri="{FF2B5EF4-FFF2-40B4-BE49-F238E27FC236}">
                <a16:creationId xmlns:a16="http://schemas.microsoft.com/office/drawing/2014/main" id="{062289A9-A196-49E5-E1EA-6DC2702FA1CE}"/>
              </a:ext>
            </a:extLst>
          </p:cNvPr>
          <p:cNvSpPr txBox="1"/>
          <p:nvPr/>
        </p:nvSpPr>
        <p:spPr>
          <a:xfrm>
            <a:off x="6096000" y="1452364"/>
            <a:ext cx="5411340" cy="2308324"/>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1600"/>
              <a:t>…and it sets out:</a:t>
            </a:r>
          </a:p>
          <a:p>
            <a:pPr marL="742950" lvl="1" indent="-285750" algn="just">
              <a:buFont typeface="Wingdings" panose="05000000000000000000" pitchFamily="2" charset="2"/>
              <a:buChar char="q"/>
            </a:pPr>
            <a:r>
              <a:rPr lang="en-GB" sz="1600"/>
              <a:t>The programme purpose</a:t>
            </a:r>
          </a:p>
          <a:p>
            <a:pPr marL="742950" lvl="1" indent="-285750" algn="just">
              <a:buFont typeface="Wingdings" panose="05000000000000000000" pitchFamily="2" charset="2"/>
              <a:buChar char="q"/>
            </a:pPr>
            <a:r>
              <a:rPr lang="en-GB" sz="1600"/>
              <a:t>Roles and responsibilities of actors in the system</a:t>
            </a:r>
          </a:p>
          <a:p>
            <a:pPr marL="742950" lvl="1" indent="-285750" algn="just">
              <a:buFont typeface="Wingdings" panose="05000000000000000000" pitchFamily="2" charset="2"/>
              <a:buChar char="q"/>
            </a:pPr>
            <a:r>
              <a:rPr lang="en-GB" sz="1600"/>
              <a:t>Entitlement and eligibility for the programme</a:t>
            </a:r>
          </a:p>
          <a:p>
            <a:pPr marL="742950" lvl="1" indent="-285750" algn="just">
              <a:buFont typeface="Wingdings" panose="05000000000000000000" pitchFamily="2" charset="2"/>
              <a:buChar char="q"/>
            </a:pPr>
            <a:r>
              <a:rPr lang="en-GB" sz="1600"/>
              <a:t>The structure of the training and support offer</a:t>
            </a:r>
          </a:p>
          <a:p>
            <a:pPr marL="742950" lvl="1" indent="-285750" algn="just">
              <a:buFont typeface="Wingdings" panose="05000000000000000000" pitchFamily="2" charset="2"/>
              <a:buChar char="q"/>
            </a:pPr>
            <a:r>
              <a:rPr lang="en-GB" sz="1600"/>
              <a:t>Programme delivery model, including what we will buy, build, and fund</a:t>
            </a:r>
          </a:p>
          <a:p>
            <a:pPr marL="742950" lvl="1" indent="-285750" algn="just">
              <a:buFont typeface="Wingdings" panose="05000000000000000000" pitchFamily="2" charset="2"/>
              <a:buChar char="q"/>
            </a:pPr>
            <a:r>
              <a:rPr lang="en-GB" sz="1600"/>
              <a:t>Quality assurances mechanisms</a:t>
            </a:r>
          </a:p>
          <a:p>
            <a:pPr marL="742950" lvl="1" indent="-285750" algn="just">
              <a:buFont typeface="Wingdings" panose="05000000000000000000" pitchFamily="2" charset="2"/>
              <a:buChar char="q"/>
            </a:pPr>
            <a:r>
              <a:rPr lang="en-GB" sz="1600"/>
              <a:t>Implementation plan</a:t>
            </a:r>
          </a:p>
        </p:txBody>
      </p:sp>
      <p:sp>
        <p:nvSpPr>
          <p:cNvPr id="12" name="Arrow: Right 11">
            <a:extLst>
              <a:ext uri="{FF2B5EF4-FFF2-40B4-BE49-F238E27FC236}">
                <a16:creationId xmlns:a16="http://schemas.microsoft.com/office/drawing/2014/main" id="{9400A2F6-DDDB-2828-87C7-3C4622F40A10}"/>
              </a:ext>
            </a:extLst>
          </p:cNvPr>
          <p:cNvSpPr/>
          <p:nvPr/>
        </p:nvSpPr>
        <p:spPr>
          <a:xfrm>
            <a:off x="5525049" y="2466110"/>
            <a:ext cx="570951" cy="27709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11797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21D5507-F7F7-679C-CA2D-DD158913409B}"/>
              </a:ext>
            </a:extLst>
          </p:cNvPr>
          <p:cNvSpPr>
            <a:spLocks noGrp="1"/>
          </p:cNvSpPr>
          <p:nvPr>
            <p:ph type="ftr" sz="quarter" idx="11"/>
          </p:nvPr>
        </p:nvSpPr>
        <p:spPr>
          <a:xfrm>
            <a:off x="8690621" y="8832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DRAFT - NOT GOVERNMENT POLICY </a:t>
            </a:r>
          </a:p>
        </p:txBody>
      </p:sp>
      <p:sp>
        <p:nvSpPr>
          <p:cNvPr id="11" name="Rectangle 10">
            <a:extLst>
              <a:ext uri="{FF2B5EF4-FFF2-40B4-BE49-F238E27FC236}">
                <a16:creationId xmlns:a16="http://schemas.microsoft.com/office/drawing/2014/main" id="{BE100DBF-427F-D4D4-1C75-A126F8F62A96}"/>
              </a:ext>
            </a:extLst>
          </p:cNvPr>
          <p:cNvSpPr/>
          <p:nvPr/>
        </p:nvSpPr>
        <p:spPr>
          <a:xfrm>
            <a:off x="0" y="-55417"/>
            <a:ext cx="12192000" cy="59598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Delivering the ECF</a:t>
            </a:r>
            <a:endPar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pic>
        <p:nvPicPr>
          <p:cNvPr id="5" name="Picture 4">
            <a:extLst>
              <a:ext uri="{FF2B5EF4-FFF2-40B4-BE49-F238E27FC236}">
                <a16:creationId xmlns:a16="http://schemas.microsoft.com/office/drawing/2014/main" id="{6D29B133-7717-78E5-112A-B43FF18B0F44}"/>
              </a:ext>
            </a:extLst>
          </p:cNvPr>
          <p:cNvPicPr>
            <a:picLocks noChangeAspect="1"/>
          </p:cNvPicPr>
          <p:nvPr/>
        </p:nvPicPr>
        <p:blipFill>
          <a:blip r:embed="rId3"/>
          <a:stretch>
            <a:fillRect/>
          </a:stretch>
        </p:blipFill>
        <p:spPr>
          <a:xfrm>
            <a:off x="548935" y="912704"/>
            <a:ext cx="3941492" cy="2548831"/>
          </a:xfrm>
          <a:prstGeom prst="rect">
            <a:avLst/>
          </a:prstGeom>
        </p:spPr>
      </p:pic>
      <p:sp>
        <p:nvSpPr>
          <p:cNvPr id="24" name="TextBox 23">
            <a:extLst>
              <a:ext uri="{FF2B5EF4-FFF2-40B4-BE49-F238E27FC236}">
                <a16:creationId xmlns:a16="http://schemas.microsoft.com/office/drawing/2014/main" id="{1C08C52C-BBE2-2AF2-BA63-9195FC56F859}"/>
              </a:ext>
            </a:extLst>
          </p:cNvPr>
          <p:cNvSpPr txBox="1"/>
          <p:nvPr/>
        </p:nvSpPr>
        <p:spPr>
          <a:xfrm>
            <a:off x="5186725" y="5989880"/>
            <a:ext cx="6029131" cy="584775"/>
          </a:xfrm>
          <a:prstGeom prst="rect">
            <a:avLst/>
          </a:prstGeom>
          <a:noFill/>
        </p:spPr>
        <p:txBody>
          <a:bodyPr wrap="square" rtlCol="0">
            <a:spAutoFit/>
          </a:bodyPr>
          <a:lstStyle/>
          <a:p>
            <a:r>
              <a:rPr lang="en-GB" b="1"/>
              <a:t>Knowledge</a:t>
            </a:r>
          </a:p>
          <a:p>
            <a:pPr marL="285750" indent="-285750">
              <a:buFont typeface="Arial" panose="020B0604020202020204" pitchFamily="34" charset="0"/>
              <a:buChar char="•"/>
            </a:pPr>
            <a:r>
              <a:rPr lang="en-GB" sz="1400"/>
              <a:t>Face to face and virtual learning against priority elements of the framework</a:t>
            </a:r>
          </a:p>
        </p:txBody>
      </p:sp>
      <p:sp>
        <p:nvSpPr>
          <p:cNvPr id="25" name="TextBox 24">
            <a:extLst>
              <a:ext uri="{FF2B5EF4-FFF2-40B4-BE49-F238E27FC236}">
                <a16:creationId xmlns:a16="http://schemas.microsoft.com/office/drawing/2014/main" id="{5DFA0A52-39F9-AADB-1CD6-E08DE3DF4F42}"/>
              </a:ext>
            </a:extLst>
          </p:cNvPr>
          <p:cNvSpPr txBox="1"/>
          <p:nvPr/>
        </p:nvSpPr>
        <p:spPr>
          <a:xfrm>
            <a:off x="5186725" y="3684971"/>
            <a:ext cx="6029130" cy="1015663"/>
          </a:xfrm>
          <a:prstGeom prst="rect">
            <a:avLst/>
          </a:prstGeom>
          <a:noFill/>
        </p:spPr>
        <p:txBody>
          <a:bodyPr wrap="square" rtlCol="0">
            <a:spAutoFit/>
          </a:bodyPr>
          <a:lstStyle/>
          <a:p>
            <a:r>
              <a:rPr lang="en-GB" b="1"/>
              <a:t>Assurance</a:t>
            </a:r>
          </a:p>
          <a:p>
            <a:pPr marL="285750" indent="-285750">
              <a:buFont typeface="Arial" panose="020B0604020202020204" pitchFamily="34" charset="0"/>
              <a:buChar char="•"/>
            </a:pPr>
            <a:r>
              <a:rPr lang="en-GB" sz="1400"/>
              <a:t>Supporting local authorities to accurately and fairly assess EYSWs against the ECF Framework</a:t>
            </a:r>
          </a:p>
          <a:p>
            <a:pPr marL="285750" indent="-285750">
              <a:buFont typeface="Arial" panose="020B0604020202020204" pitchFamily="34" charset="0"/>
              <a:buChar char="•"/>
            </a:pPr>
            <a:r>
              <a:rPr lang="en-GB" sz="1400"/>
              <a:t>Includes assessor training and moderation </a:t>
            </a:r>
          </a:p>
        </p:txBody>
      </p:sp>
      <p:sp>
        <p:nvSpPr>
          <p:cNvPr id="26" name="TextBox 25">
            <a:extLst>
              <a:ext uri="{FF2B5EF4-FFF2-40B4-BE49-F238E27FC236}">
                <a16:creationId xmlns:a16="http://schemas.microsoft.com/office/drawing/2014/main" id="{1DD7D59B-5635-4EAE-1F8F-58C77D75DCA7}"/>
              </a:ext>
            </a:extLst>
          </p:cNvPr>
          <p:cNvSpPr txBox="1"/>
          <p:nvPr/>
        </p:nvSpPr>
        <p:spPr>
          <a:xfrm>
            <a:off x="5186725" y="4837425"/>
            <a:ext cx="6252607" cy="1015663"/>
          </a:xfrm>
          <a:prstGeom prst="rect">
            <a:avLst/>
          </a:prstGeom>
          <a:noFill/>
        </p:spPr>
        <p:txBody>
          <a:bodyPr wrap="square" rtlCol="0">
            <a:spAutoFit/>
          </a:bodyPr>
          <a:lstStyle/>
          <a:p>
            <a:r>
              <a:rPr lang="en-GB" b="1"/>
              <a:t>Learning Loop support</a:t>
            </a:r>
          </a:p>
          <a:p>
            <a:pPr marL="285750" indent="-285750">
              <a:buFont typeface="Arial" panose="020B0604020202020204" pitchFamily="34" charset="0"/>
              <a:buChar char="•"/>
            </a:pPr>
            <a:r>
              <a:rPr lang="en-GB" sz="1400"/>
              <a:t>Supporting local authorities to deliver observation and reflective support to EYSWs</a:t>
            </a:r>
          </a:p>
          <a:p>
            <a:pPr marL="285750" indent="-285750">
              <a:buFont typeface="Arial" panose="020B0604020202020204" pitchFamily="34" charset="0"/>
              <a:buChar char="•"/>
            </a:pPr>
            <a:r>
              <a:rPr lang="en-GB" sz="1400"/>
              <a:t>Includes support and training for Practice Educators and Practice Supervisors</a:t>
            </a:r>
          </a:p>
        </p:txBody>
      </p:sp>
      <p:sp>
        <p:nvSpPr>
          <p:cNvPr id="27" name="Arrow: Bent-Up 26">
            <a:extLst>
              <a:ext uri="{FF2B5EF4-FFF2-40B4-BE49-F238E27FC236}">
                <a16:creationId xmlns:a16="http://schemas.microsoft.com/office/drawing/2014/main" id="{84DD64A3-8723-B529-A55A-5B48C20B7DC1}"/>
              </a:ext>
            </a:extLst>
          </p:cNvPr>
          <p:cNvSpPr/>
          <p:nvPr/>
        </p:nvSpPr>
        <p:spPr>
          <a:xfrm flipH="1">
            <a:off x="1969067" y="3565118"/>
            <a:ext cx="3102273" cy="2077588"/>
          </a:xfrm>
          <a:prstGeom prst="bentUpArrow">
            <a:avLst>
              <a:gd name="adj1" fmla="val 17605"/>
              <a:gd name="adj2" fmla="val 25733"/>
              <a:gd name="adj3" fmla="val 25159"/>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Bent-Up 27">
            <a:extLst>
              <a:ext uri="{FF2B5EF4-FFF2-40B4-BE49-F238E27FC236}">
                <a16:creationId xmlns:a16="http://schemas.microsoft.com/office/drawing/2014/main" id="{26B4C994-6213-A26D-9BC1-AFD0C5E20DA6}"/>
              </a:ext>
            </a:extLst>
          </p:cNvPr>
          <p:cNvSpPr/>
          <p:nvPr/>
        </p:nvSpPr>
        <p:spPr>
          <a:xfrm flipH="1">
            <a:off x="687960" y="3623416"/>
            <a:ext cx="4411678" cy="2857933"/>
          </a:xfrm>
          <a:prstGeom prst="bentUpArrow">
            <a:avLst>
              <a:gd name="adj1" fmla="val 12669"/>
              <a:gd name="adj2" fmla="val 18470"/>
              <a:gd name="adj3" fmla="val 18405"/>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Bent-Up 22">
            <a:extLst>
              <a:ext uri="{FF2B5EF4-FFF2-40B4-BE49-F238E27FC236}">
                <a16:creationId xmlns:a16="http://schemas.microsoft.com/office/drawing/2014/main" id="{0E0D6AE2-8808-DF0F-42E2-6A495B5AA26C}"/>
              </a:ext>
            </a:extLst>
          </p:cNvPr>
          <p:cNvSpPr/>
          <p:nvPr/>
        </p:nvSpPr>
        <p:spPr>
          <a:xfrm flipH="1">
            <a:off x="3347338" y="3623416"/>
            <a:ext cx="1707500" cy="1077218"/>
          </a:xfrm>
          <a:prstGeom prst="bentUpArrow">
            <a:avLst>
              <a:gd name="adj1" fmla="val 33205"/>
              <a:gd name="adj2" fmla="val 50000"/>
              <a:gd name="adj3" fmla="val 48268"/>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Connector 29">
            <a:extLst>
              <a:ext uri="{FF2B5EF4-FFF2-40B4-BE49-F238E27FC236}">
                <a16:creationId xmlns:a16="http://schemas.microsoft.com/office/drawing/2014/main" id="{8FD845DE-4358-5DAB-5EB1-8CEE9CFA0672}"/>
              </a:ext>
            </a:extLst>
          </p:cNvPr>
          <p:cNvCxnSpPr>
            <a:cxnSpLocks/>
          </p:cNvCxnSpPr>
          <p:nvPr/>
        </p:nvCxnSpPr>
        <p:spPr>
          <a:xfrm flipV="1">
            <a:off x="5309118" y="795032"/>
            <a:ext cx="6025632" cy="269159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85440CD-0D16-DE96-FA37-3F050504D2FA}"/>
              </a:ext>
            </a:extLst>
          </p:cNvPr>
          <p:cNvSpPr txBox="1"/>
          <p:nvPr/>
        </p:nvSpPr>
        <p:spPr>
          <a:xfrm>
            <a:off x="5073431" y="1004912"/>
            <a:ext cx="3941492" cy="1015663"/>
          </a:xfrm>
          <a:prstGeom prst="rect">
            <a:avLst/>
          </a:prstGeom>
          <a:noFill/>
        </p:spPr>
        <p:txBody>
          <a:bodyPr wrap="square" rtlCol="0">
            <a:spAutoFit/>
          </a:bodyPr>
          <a:lstStyle/>
          <a:p>
            <a:r>
              <a:rPr lang="en-GB" b="1"/>
              <a:t>Local Authorities</a:t>
            </a:r>
            <a:r>
              <a:rPr lang="en-GB"/>
              <a:t> will be responsible for:</a:t>
            </a:r>
          </a:p>
          <a:p>
            <a:pPr marL="285750" indent="-285750">
              <a:buFont typeface="Arial" panose="020B0604020202020204" pitchFamily="34" charset="0"/>
              <a:buChar char="•"/>
            </a:pPr>
            <a:r>
              <a:rPr lang="en-GB" sz="1400"/>
              <a:t>Delivery of the learning loop and Assessment</a:t>
            </a:r>
          </a:p>
          <a:p>
            <a:pPr marL="285750" indent="-285750">
              <a:buFont typeface="Arial" panose="020B0604020202020204" pitchFamily="34" charset="0"/>
              <a:buChar char="•"/>
            </a:pPr>
            <a:r>
              <a:rPr lang="en-GB" sz="1400"/>
              <a:t>Ensuring ECSWs engage with the programme</a:t>
            </a:r>
          </a:p>
          <a:p>
            <a:pPr marL="285750" indent="-285750">
              <a:buFont typeface="Arial" panose="020B0604020202020204" pitchFamily="34" charset="0"/>
              <a:buChar char="•"/>
            </a:pPr>
            <a:r>
              <a:rPr lang="en-GB" sz="1400"/>
              <a:t>Employment and work of ECSWs</a:t>
            </a:r>
          </a:p>
        </p:txBody>
      </p:sp>
      <p:sp>
        <p:nvSpPr>
          <p:cNvPr id="37" name="TextBox 36">
            <a:extLst>
              <a:ext uri="{FF2B5EF4-FFF2-40B4-BE49-F238E27FC236}">
                <a16:creationId xmlns:a16="http://schemas.microsoft.com/office/drawing/2014/main" id="{F33FFA02-D570-4693-27D1-162796DE0681}"/>
              </a:ext>
            </a:extLst>
          </p:cNvPr>
          <p:cNvSpPr txBox="1"/>
          <p:nvPr/>
        </p:nvSpPr>
        <p:spPr>
          <a:xfrm>
            <a:off x="6243149" y="3035731"/>
            <a:ext cx="5791397" cy="646331"/>
          </a:xfrm>
          <a:prstGeom prst="rect">
            <a:avLst/>
          </a:prstGeom>
          <a:noFill/>
        </p:spPr>
        <p:txBody>
          <a:bodyPr wrap="square" rtlCol="0">
            <a:spAutoFit/>
          </a:bodyPr>
          <a:lstStyle/>
          <a:p>
            <a:r>
              <a:rPr lang="en-GB" b="1"/>
              <a:t>Contractor</a:t>
            </a:r>
            <a:r>
              <a:rPr lang="en-GB" b="1" dirty="0"/>
              <a:t>(s)</a:t>
            </a:r>
            <a:r>
              <a:rPr lang="en-GB" b="1"/>
              <a:t> </a:t>
            </a:r>
            <a:r>
              <a:rPr lang="en-GB"/>
              <a:t>will be responsible for knowledge provision and supporting national consistency through:</a:t>
            </a:r>
          </a:p>
        </p:txBody>
      </p:sp>
    </p:spTree>
    <p:extLst>
      <p:ext uri="{BB962C8B-B14F-4D97-AF65-F5344CB8AC3E}">
        <p14:creationId xmlns:p14="http://schemas.microsoft.com/office/powerpoint/2010/main" val="137415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21D5507-F7F7-679C-CA2D-DD158913409B}"/>
              </a:ext>
            </a:extLst>
          </p:cNvPr>
          <p:cNvSpPr>
            <a:spLocks noGrp="1"/>
          </p:cNvSpPr>
          <p:nvPr>
            <p:ph type="ftr" sz="quarter" idx="11"/>
          </p:nvPr>
        </p:nvSpPr>
        <p:spPr>
          <a:xfrm>
            <a:off x="8690621" y="8832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DRAFT - NOT GOVERNMENT POLICY </a:t>
            </a:r>
          </a:p>
        </p:txBody>
      </p:sp>
      <p:sp>
        <p:nvSpPr>
          <p:cNvPr id="11" name="Rectangle 10">
            <a:extLst>
              <a:ext uri="{FF2B5EF4-FFF2-40B4-BE49-F238E27FC236}">
                <a16:creationId xmlns:a16="http://schemas.microsoft.com/office/drawing/2014/main" id="{BE100DBF-427F-D4D4-1C75-A126F8F62A96}"/>
              </a:ext>
            </a:extLst>
          </p:cNvPr>
          <p:cNvSpPr/>
          <p:nvPr/>
        </p:nvSpPr>
        <p:spPr>
          <a:xfrm>
            <a:off x="0" y="0"/>
            <a:ext cx="12192000" cy="59598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Programme Next steps</a:t>
            </a:r>
            <a:endPar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2" name="Text Placeholder 3">
            <a:extLst>
              <a:ext uri="{FF2B5EF4-FFF2-40B4-BE49-F238E27FC236}">
                <a16:creationId xmlns:a16="http://schemas.microsoft.com/office/drawing/2014/main" id="{C67ED72A-E12D-5FCF-8384-D2FF67CC5043}"/>
              </a:ext>
            </a:extLst>
          </p:cNvPr>
          <p:cNvSpPr txBox="1">
            <a:spLocks/>
          </p:cNvSpPr>
          <p:nvPr/>
        </p:nvSpPr>
        <p:spPr bwMode="auto">
          <a:xfrm>
            <a:off x="8244183" y="3612963"/>
            <a:ext cx="3332238" cy="2002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13526" rtl="0" eaLnBrk="1" fontAlgn="base" hangingPunct="1">
              <a:spcBef>
                <a:spcPct val="0"/>
              </a:spcBef>
              <a:spcAft>
                <a:spcPct val="0"/>
              </a:spcAft>
              <a:buClr>
                <a:schemeClr val="tx2"/>
              </a:buClr>
              <a:defRPr sz="1400">
                <a:solidFill>
                  <a:schemeClr val="tx1"/>
                </a:solidFill>
                <a:latin typeface="Calibri" panose="020F0502020204030204" pitchFamily="34" charset="0"/>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400">
                <a:solidFill>
                  <a:schemeClr val="tx1"/>
                </a:solidFill>
                <a:latin typeface="Calibri" panose="020F0502020204030204" pitchFamily="34" charset="0"/>
              </a:defRPr>
            </a:lvl2pPr>
            <a:lvl3pPr marL="466481" indent="-267255" algn="l" defTabSz="913526" rtl="0" eaLnBrk="1" fontAlgn="base" hangingPunct="1">
              <a:spcBef>
                <a:spcPct val="0"/>
              </a:spcBef>
              <a:spcAft>
                <a:spcPct val="0"/>
              </a:spcAft>
              <a:buClr>
                <a:schemeClr val="tx2"/>
              </a:buClr>
              <a:buSzPct val="120000"/>
              <a:buFont typeface="Arial" charset="0"/>
              <a:buChar char="–"/>
              <a:defRPr sz="1400">
                <a:solidFill>
                  <a:schemeClr val="tx1"/>
                </a:solidFill>
                <a:latin typeface="Calibri" panose="020F0502020204030204" pitchFamily="34" charset="0"/>
              </a:defRPr>
            </a:lvl3pPr>
            <a:lvl4pPr marL="626835" indent="-158733" algn="l" defTabSz="913526" rtl="0" eaLnBrk="1" fontAlgn="base" hangingPunct="1">
              <a:spcBef>
                <a:spcPct val="0"/>
              </a:spcBef>
              <a:spcAft>
                <a:spcPct val="0"/>
              </a:spcAft>
              <a:buClr>
                <a:schemeClr val="tx2"/>
              </a:buClr>
              <a:buSzPct val="120000"/>
              <a:buFont typeface="Arial" charset="0"/>
              <a:buChar char="▫"/>
              <a:defRPr sz="1400">
                <a:solidFill>
                  <a:schemeClr val="tx1"/>
                </a:solidFill>
                <a:latin typeface="Calibri" panose="020F0502020204030204" pitchFamily="34" charset="0"/>
              </a:defRPr>
            </a:lvl4pPr>
            <a:lvl5pPr marL="761271" indent="-132818" algn="l" defTabSz="913526" rtl="0" eaLnBrk="1" fontAlgn="base" hangingPunct="1">
              <a:spcBef>
                <a:spcPct val="0"/>
              </a:spcBef>
              <a:spcAft>
                <a:spcPct val="0"/>
              </a:spcAft>
              <a:buClr>
                <a:schemeClr val="tx2"/>
              </a:buClr>
              <a:buSzPct val="89000"/>
              <a:buFont typeface="Arial" charset="0"/>
              <a:buChar char="-"/>
              <a:defRPr sz="1400">
                <a:solidFill>
                  <a:schemeClr val="tx1"/>
                </a:solidFill>
                <a:latin typeface="Calibri" panose="020F0502020204030204" pitchFamily="34" charset="0"/>
              </a:defRPr>
            </a:lvl5pPr>
            <a:lvl6pPr marL="1227752"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9pPr>
          </a:lstStyle>
          <a:p>
            <a:pPr marL="369887" lvl="2" indent="-171450">
              <a:spcBef>
                <a:spcPts val="600"/>
              </a:spcBef>
              <a:buFontTx/>
              <a:buChar char="-"/>
            </a:pPr>
            <a:endParaRPr lang="en-GB" kern="0"/>
          </a:p>
          <a:p>
            <a:pPr marL="198437" lvl="2" indent="0">
              <a:spcBef>
                <a:spcPts val="600"/>
              </a:spcBef>
              <a:buNone/>
            </a:pPr>
            <a:endParaRPr lang="en-GB" kern="0"/>
          </a:p>
        </p:txBody>
      </p:sp>
      <p:sp>
        <p:nvSpPr>
          <p:cNvPr id="5" name="TextBox 4">
            <a:extLst>
              <a:ext uri="{FF2B5EF4-FFF2-40B4-BE49-F238E27FC236}">
                <a16:creationId xmlns:a16="http://schemas.microsoft.com/office/drawing/2014/main" id="{F3711636-CD01-3BBC-B73D-59D20CF12C19}"/>
              </a:ext>
            </a:extLst>
          </p:cNvPr>
          <p:cNvSpPr txBox="1"/>
          <p:nvPr/>
        </p:nvSpPr>
        <p:spPr>
          <a:xfrm>
            <a:off x="615579" y="714206"/>
            <a:ext cx="10753461" cy="5940088"/>
          </a:xfrm>
          <a:prstGeom prst="rect">
            <a:avLst/>
          </a:prstGeom>
          <a:noFill/>
        </p:spPr>
        <p:txBody>
          <a:bodyPr wrap="square">
            <a:spAutoFit/>
          </a:bodyPr>
          <a:lstStyle/>
          <a:p>
            <a:pPr marL="285750" indent="-285750">
              <a:buFont typeface="Wingdings" panose="05000000000000000000" pitchFamily="2" charset="2"/>
              <a:buChar char="q"/>
            </a:pPr>
            <a:r>
              <a:rPr lang="en-GB" sz="2000"/>
              <a:t>The Expert Writing Group will finalise the Framework and the description of the underpinning skills and knowledge</a:t>
            </a:r>
          </a:p>
          <a:p>
            <a:pPr marL="285750" indent="-285750">
              <a:buFont typeface="Wingdings" panose="05000000000000000000" pitchFamily="2" charset="2"/>
              <a:buChar char="q"/>
            </a:pPr>
            <a:endParaRPr lang="en-GB" sz="2000"/>
          </a:p>
          <a:p>
            <a:pPr marL="285750" indent="-285750">
              <a:buFont typeface="Wingdings" panose="05000000000000000000" pitchFamily="2" charset="2"/>
              <a:buChar char="q"/>
            </a:pPr>
            <a:r>
              <a:rPr lang="en-GB" sz="2000"/>
              <a:t>We will expand the Early Adopter programme from September 2024. Early Adopters will continue to input into overall ECF design, and begin to test specific elements of a potential programme</a:t>
            </a:r>
          </a:p>
          <a:p>
            <a:pPr marL="285750" indent="-285750">
              <a:buFont typeface="Wingdings" panose="05000000000000000000" pitchFamily="2" charset="2"/>
              <a:buChar char="q"/>
            </a:pPr>
            <a:endParaRPr lang="en-GB" sz="2000"/>
          </a:p>
          <a:p>
            <a:pPr marL="285750" indent="-285750">
              <a:buFont typeface="Wingdings" panose="05000000000000000000" pitchFamily="2" charset="2"/>
              <a:buChar char="q"/>
            </a:pPr>
            <a:r>
              <a:rPr lang="en-GB" sz="2000"/>
              <a:t>Development of the ECF delivery model, including requirements for digital delivery and for delivery partners</a:t>
            </a:r>
          </a:p>
          <a:p>
            <a:pPr marL="285750" indent="-285750">
              <a:buFont typeface="Wingdings" panose="05000000000000000000" pitchFamily="2" charset="2"/>
              <a:buChar char="q"/>
            </a:pPr>
            <a:endParaRPr lang="en-GB" sz="2000"/>
          </a:p>
          <a:p>
            <a:pPr marL="285750" indent="-285750">
              <a:buFont typeface="Wingdings" panose="05000000000000000000" pitchFamily="2" charset="2"/>
              <a:buChar char="q"/>
            </a:pPr>
            <a:r>
              <a:rPr lang="en-GB" sz="2000"/>
              <a:t>Formal consultation on the draft framework and overall programme design, Summer 2024</a:t>
            </a:r>
          </a:p>
          <a:p>
            <a:pPr marL="285750" indent="-285750">
              <a:buFont typeface="Wingdings" panose="05000000000000000000" pitchFamily="2" charset="2"/>
              <a:buChar char="q"/>
            </a:pPr>
            <a:endParaRPr lang="en-GB" sz="2000"/>
          </a:p>
          <a:p>
            <a:pPr marL="285750" indent="-285750">
              <a:buFont typeface="Wingdings" panose="05000000000000000000" pitchFamily="2" charset="2"/>
              <a:buChar char="q"/>
            </a:pPr>
            <a:r>
              <a:rPr lang="en-GB" sz="2000"/>
              <a:t>We are exploring making the ECF and entitlement for C&amp;F social workers from September 2026. We will build up to that through our Early Adopter programme, procurement activity and digital development.</a:t>
            </a:r>
          </a:p>
          <a:p>
            <a:pPr marL="285750" indent="-285750">
              <a:buFont typeface="Wingdings" panose="05000000000000000000" pitchFamily="2" charset="2"/>
              <a:buChar char="q"/>
            </a:pPr>
            <a:endParaRPr lang="en-GB" sz="2000"/>
          </a:p>
          <a:p>
            <a:pPr marL="285750" indent="-285750">
              <a:buFont typeface="Wingdings" panose="05000000000000000000" pitchFamily="2" charset="2"/>
              <a:buChar char="q"/>
            </a:pPr>
            <a:r>
              <a:rPr lang="en-GB" sz="2000"/>
              <a:t>We will consider implementation plans and transition from ASYE to ECF, and consult with the sector</a:t>
            </a:r>
          </a:p>
          <a:p>
            <a:pPr marL="285750" indent="-285750">
              <a:buFont typeface="Wingdings" panose="05000000000000000000" pitchFamily="2" charset="2"/>
              <a:buChar char="q"/>
            </a:pPr>
            <a:endParaRPr lang="en-GB" sz="2000"/>
          </a:p>
          <a:p>
            <a:pPr marL="342900" indent="-342900">
              <a:buFont typeface="Wingdings" panose="05000000000000000000" pitchFamily="2" charset="2"/>
              <a:buChar char="Ø"/>
            </a:pPr>
            <a:r>
              <a:rPr lang="en-GB" sz="2000" b="1" i="1"/>
              <a:t>The ASYE programme for child &amp; family social workers, and associated funding, will continue while the ECF is in development.</a:t>
            </a:r>
          </a:p>
        </p:txBody>
      </p:sp>
    </p:spTree>
    <p:extLst>
      <p:ext uri="{BB962C8B-B14F-4D97-AF65-F5344CB8AC3E}">
        <p14:creationId xmlns:p14="http://schemas.microsoft.com/office/powerpoint/2010/main" val="290238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345F9E8E-1C79-FD3A-A54B-B82A2CC95B78}"/>
              </a:ext>
            </a:extLst>
          </p:cNvPr>
          <p:cNvGraphicFramePr>
            <a:graphicFrameLocks noGrp="1"/>
          </p:cNvGraphicFramePr>
          <p:nvPr>
            <p:extLst>
              <p:ext uri="{D42A27DB-BD31-4B8C-83A1-F6EECF244321}">
                <p14:modId xmlns:p14="http://schemas.microsoft.com/office/powerpoint/2010/main" val="3784877872"/>
              </p:ext>
            </p:extLst>
          </p:nvPr>
        </p:nvGraphicFramePr>
        <p:xfrm>
          <a:off x="434160" y="2503192"/>
          <a:ext cx="10806444" cy="1683185"/>
        </p:xfrm>
        <a:graphic>
          <a:graphicData uri="http://schemas.openxmlformats.org/drawingml/2006/table">
            <a:tbl>
              <a:tblPr firstRow="1" firstCol="1" bandRow="1"/>
              <a:tblGrid>
                <a:gridCol w="2399929">
                  <a:extLst>
                    <a:ext uri="{9D8B030D-6E8A-4147-A177-3AD203B41FA5}">
                      <a16:colId xmlns:a16="http://schemas.microsoft.com/office/drawing/2014/main" val="2011792235"/>
                    </a:ext>
                  </a:extLst>
                </a:gridCol>
                <a:gridCol w="2234505">
                  <a:extLst>
                    <a:ext uri="{9D8B030D-6E8A-4147-A177-3AD203B41FA5}">
                      <a16:colId xmlns:a16="http://schemas.microsoft.com/office/drawing/2014/main" val="2624459173"/>
                    </a:ext>
                  </a:extLst>
                </a:gridCol>
                <a:gridCol w="2194623">
                  <a:extLst>
                    <a:ext uri="{9D8B030D-6E8A-4147-A177-3AD203B41FA5}">
                      <a16:colId xmlns:a16="http://schemas.microsoft.com/office/drawing/2014/main" val="3971291355"/>
                    </a:ext>
                  </a:extLst>
                </a:gridCol>
                <a:gridCol w="3977387">
                  <a:extLst>
                    <a:ext uri="{9D8B030D-6E8A-4147-A177-3AD203B41FA5}">
                      <a16:colId xmlns:a16="http://schemas.microsoft.com/office/drawing/2014/main" val="50050641"/>
                    </a:ext>
                  </a:extLst>
                </a:gridCol>
              </a:tblGrid>
              <a:tr h="420175">
                <a:tc>
                  <a:txBody>
                    <a:bodyPr/>
                    <a:lstStyle/>
                    <a:p>
                      <a:r>
                        <a:rPr lang="en-GB" sz="1600" b="1">
                          <a:effectLst/>
                          <a:latin typeface="Calibri" panose="020F0502020204030204" pitchFamily="34" charset="0"/>
                          <a:ea typeface="Aptos" panose="020B0004020202020204" pitchFamily="34" charset="0"/>
                          <a:cs typeface="Calibri" panose="020F0502020204030204" pitchFamily="34" charset="0"/>
                        </a:rPr>
                        <a:t>Date</a:t>
                      </a:r>
                      <a:endParaRPr lang="en-GB" sz="1600" b="1" dirty="0">
                        <a:effectLst/>
                        <a:latin typeface="Calibri" panose="020F0502020204030204" pitchFamily="34" charset="0"/>
                        <a:ea typeface="Aptos" panose="020B0004020202020204" pitchFamily="34" charset="0"/>
                        <a:cs typeface="Calibri" panose="020F0502020204030204" pitchFamily="34" charset="0"/>
                      </a:endParaRPr>
                    </a:p>
                  </a:txBody>
                  <a:tcPr marL="50800" marR="50800" marT="50800" marB="50800" anchor="ctr">
                    <a:lnL w="12700" cap="flat" cmpd="sng" algn="ctr">
                      <a:solidFill>
                        <a:schemeClr val="tx1"/>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1">
                        <a:lumMod val="20000"/>
                        <a:lumOff val="80000"/>
                      </a:schemeClr>
                    </a:solidFill>
                  </a:tcPr>
                </a:tc>
                <a:tc>
                  <a:txBody>
                    <a:bodyPr/>
                    <a:lstStyle/>
                    <a:p>
                      <a:r>
                        <a:rPr lang="en-GB" sz="1600" b="1">
                          <a:effectLst/>
                          <a:latin typeface="Calibri" panose="020F0502020204030204" pitchFamily="34" charset="0"/>
                          <a:ea typeface="Aptos" panose="020B0004020202020204" pitchFamily="34" charset="0"/>
                          <a:cs typeface="Calibri" panose="020F0502020204030204" pitchFamily="34" charset="0"/>
                        </a:rPr>
                        <a:t>Time</a:t>
                      </a:r>
                      <a:endParaRPr lang="en-GB" sz="1600" b="1" dirty="0">
                        <a:effectLst/>
                        <a:latin typeface="Calibri" panose="020F0502020204030204" pitchFamily="34" charset="0"/>
                        <a:ea typeface="Aptos" panose="020B0004020202020204" pitchFamily="34" charset="0"/>
                        <a:cs typeface="Calibri" panose="020F0502020204030204" pitchFamily="34" charset="0"/>
                      </a:endParaRPr>
                    </a:p>
                  </a:txBody>
                  <a:tcPr marL="50800" marR="50800" marT="50800" marB="508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1">
                        <a:lumMod val="20000"/>
                        <a:lumOff val="80000"/>
                      </a:schemeClr>
                    </a:solidFill>
                  </a:tcPr>
                </a:tc>
                <a:tc>
                  <a:txBody>
                    <a:bodyPr/>
                    <a:lstStyle/>
                    <a:p>
                      <a:r>
                        <a:rPr lang="en-GB" sz="1600" b="1">
                          <a:effectLst/>
                          <a:latin typeface="Calibri" panose="020F0502020204030204" pitchFamily="34" charset="0"/>
                          <a:ea typeface="Aptos" panose="020B0004020202020204" pitchFamily="34" charset="0"/>
                          <a:cs typeface="Calibri" panose="020F0502020204030204" pitchFamily="34" charset="0"/>
                        </a:rPr>
                        <a:t>Registration closes </a:t>
                      </a:r>
                      <a:endParaRPr lang="en-GB" sz="1600" b="1"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1">
                        <a:lumMod val="20000"/>
                        <a:lumOff val="80000"/>
                      </a:schemeClr>
                    </a:solidFill>
                  </a:tcPr>
                </a:tc>
                <a:tc>
                  <a:txBody>
                    <a:bodyPr/>
                    <a:lstStyle/>
                    <a:p>
                      <a:r>
                        <a:rPr lang="en-GB" sz="1600" b="1">
                          <a:effectLst/>
                          <a:latin typeface="Calibri" panose="020F0502020204030204" pitchFamily="34" charset="0"/>
                          <a:ea typeface="Aptos" panose="020B0004020202020204" pitchFamily="34" charset="0"/>
                          <a:cs typeface="Calibri" panose="020F0502020204030204" pitchFamily="34" charset="0"/>
                        </a:rPr>
                        <a:t>Audience</a:t>
                      </a:r>
                    </a:p>
                  </a:txBody>
                  <a:tcPr marL="50800" marR="50800" marT="50800" marB="508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14627776"/>
                  </a:ext>
                </a:extLst>
              </a:tr>
              <a:tr h="422660">
                <a:tc>
                  <a:txBody>
                    <a:bodyPr/>
                    <a:lstStyle/>
                    <a:p>
                      <a:r>
                        <a:rPr lang="en-GB" sz="1600">
                          <a:effectLst/>
                          <a:latin typeface="Calibri" panose="020F0502020204030204" pitchFamily="34" charset="0"/>
                          <a:ea typeface="Aptos" panose="020B0004020202020204" pitchFamily="34" charset="0"/>
                          <a:cs typeface="Calibri" panose="020F0502020204030204" pitchFamily="34" charset="0"/>
                        </a:rPr>
                        <a:t>19th March 2024</a:t>
                      </a:r>
                      <a:endParaRPr lang="en-GB" sz="1600" dirty="0">
                        <a:effectLst/>
                        <a:latin typeface="Calibri" panose="020F0502020204030204" pitchFamily="34" charset="0"/>
                        <a:ea typeface="Aptos" panose="020B0004020202020204" pitchFamily="34" charset="0"/>
                        <a:cs typeface="Calibri" panose="020F0502020204030204" pitchFamily="34" charset="0"/>
                      </a:endParaRPr>
                    </a:p>
                  </a:txBody>
                  <a:tcPr marL="50800" marR="50800" marT="50800" marB="50800" anchor="ctr">
                    <a:lnL w="12700" cap="flat" cmpd="sng" algn="ctr">
                      <a:solidFill>
                        <a:schemeClr val="tx1"/>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r>
                        <a:rPr lang="en-GB" sz="1600">
                          <a:effectLst/>
                          <a:latin typeface="Calibri" panose="020F0502020204030204" pitchFamily="34" charset="0"/>
                          <a:ea typeface="Aptos" panose="020B0004020202020204" pitchFamily="34" charset="0"/>
                          <a:cs typeface="Calibri" panose="020F0502020204030204" pitchFamily="34" charset="0"/>
                        </a:rPr>
                        <a:t>09:15 - 10:45 </a:t>
                      </a:r>
                    </a:p>
                  </a:txBody>
                  <a:tcPr marL="50800" marR="50800" marT="50800" marB="508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r>
                        <a:rPr lang="en-GB" sz="1600">
                          <a:effectLst/>
                          <a:latin typeface="Calibri" panose="020F0502020204030204" pitchFamily="34" charset="0"/>
                          <a:ea typeface="Aptos" panose="020B0004020202020204" pitchFamily="34" charset="0"/>
                          <a:cs typeface="Calibri" panose="020F0502020204030204" pitchFamily="34" charset="0"/>
                        </a:rPr>
                        <a:t>18</a:t>
                      </a:r>
                      <a:r>
                        <a:rPr lang="en-GB" sz="1600" baseline="30000">
                          <a:effectLst/>
                          <a:latin typeface="Calibri" panose="020F0502020204030204" pitchFamily="34" charset="0"/>
                          <a:ea typeface="Aptos" panose="020B0004020202020204" pitchFamily="34" charset="0"/>
                          <a:cs typeface="Calibri" panose="020F0502020204030204" pitchFamily="34" charset="0"/>
                        </a:rPr>
                        <a:t>th</a:t>
                      </a:r>
                      <a:r>
                        <a:rPr lang="en-GB" sz="1600">
                          <a:effectLst/>
                          <a:latin typeface="Calibri" panose="020F0502020204030204" pitchFamily="34" charset="0"/>
                          <a:ea typeface="Aptos" panose="020B0004020202020204" pitchFamily="34" charset="0"/>
                          <a:cs typeface="Calibri" panose="020F0502020204030204" pitchFamily="34" charset="0"/>
                        </a:rPr>
                        <a:t> March at 13:00</a:t>
                      </a:r>
                      <a:endParaRPr lang="en-GB" sz="16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r>
                        <a:rPr lang="en-GB" sz="1600">
                          <a:effectLst/>
                          <a:latin typeface="Calibri" panose="020F0502020204030204" pitchFamily="34" charset="0"/>
                          <a:ea typeface="Aptos" panose="020B0004020202020204" pitchFamily="34" charset="0"/>
                          <a:cs typeface="Calibri" panose="020F0502020204030204" pitchFamily="34" charset="0"/>
                        </a:rPr>
                        <a:t>Social work/care specialist training providers</a:t>
                      </a:r>
                    </a:p>
                  </a:txBody>
                  <a:tcPr marL="50800" marR="50800" marT="50800" marB="508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2436369762"/>
                  </a:ext>
                </a:extLst>
              </a:tr>
              <a:tr h="420175">
                <a:tc>
                  <a:txBody>
                    <a:bodyPr/>
                    <a:lstStyle/>
                    <a:p>
                      <a:r>
                        <a:rPr lang="en-GB" sz="1600">
                          <a:effectLst/>
                          <a:latin typeface="Calibri" panose="020F0502020204030204" pitchFamily="34" charset="0"/>
                          <a:ea typeface="Aptos" panose="020B0004020202020204" pitchFamily="34" charset="0"/>
                          <a:cs typeface="Calibri" panose="020F0502020204030204" pitchFamily="34" charset="0"/>
                        </a:rPr>
                        <a:t>21st March 2024 </a:t>
                      </a:r>
                      <a:endParaRPr lang="en-GB" sz="1600" dirty="0">
                        <a:effectLst/>
                        <a:latin typeface="Calibri" panose="020F0502020204030204" pitchFamily="34" charset="0"/>
                        <a:ea typeface="Aptos" panose="020B0004020202020204" pitchFamily="34" charset="0"/>
                        <a:cs typeface="Calibri" panose="020F0502020204030204" pitchFamily="34" charset="0"/>
                      </a:endParaRPr>
                    </a:p>
                  </a:txBody>
                  <a:tcPr marL="50800" marR="50800" marT="50800" marB="50800" anchor="ctr">
                    <a:lnL w="12700" cap="flat" cmpd="sng" algn="ctr">
                      <a:solidFill>
                        <a:schemeClr val="tx1"/>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r>
                        <a:rPr lang="en-GB" sz="1600">
                          <a:effectLst/>
                          <a:latin typeface="Calibri" panose="020F0502020204030204" pitchFamily="34" charset="0"/>
                          <a:ea typeface="Aptos" panose="020B0004020202020204" pitchFamily="34" charset="0"/>
                          <a:cs typeface="Calibri" panose="020F0502020204030204" pitchFamily="34" charset="0"/>
                        </a:rPr>
                        <a:t>13:15 - 14:45</a:t>
                      </a:r>
                    </a:p>
                  </a:txBody>
                  <a:tcPr marL="50800" marR="50800" marT="50800" marB="508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r>
                        <a:rPr lang="en-GB" sz="1600">
                          <a:effectLst/>
                          <a:latin typeface="Calibri" panose="020F0502020204030204" pitchFamily="34" charset="0"/>
                          <a:ea typeface="Aptos" panose="020B0004020202020204" pitchFamily="34" charset="0"/>
                          <a:cs typeface="Calibri" panose="020F0502020204030204" pitchFamily="34" charset="0"/>
                        </a:rPr>
                        <a:t>20</a:t>
                      </a:r>
                      <a:r>
                        <a:rPr lang="en-GB" sz="1600" baseline="30000">
                          <a:effectLst/>
                          <a:latin typeface="Calibri" panose="020F0502020204030204" pitchFamily="34" charset="0"/>
                          <a:ea typeface="Aptos" panose="020B0004020202020204" pitchFamily="34" charset="0"/>
                          <a:cs typeface="Calibri" panose="020F0502020204030204" pitchFamily="34" charset="0"/>
                        </a:rPr>
                        <a:t>th</a:t>
                      </a:r>
                      <a:r>
                        <a:rPr lang="en-GB" sz="1600">
                          <a:effectLst/>
                          <a:latin typeface="Calibri" panose="020F0502020204030204" pitchFamily="34" charset="0"/>
                          <a:ea typeface="Aptos" panose="020B0004020202020204" pitchFamily="34" charset="0"/>
                          <a:cs typeface="Calibri" panose="020F0502020204030204" pitchFamily="34" charset="0"/>
                        </a:rPr>
                        <a:t> March at 13:00</a:t>
                      </a:r>
                      <a:endParaRPr lang="en-GB" sz="1600" dirty="0">
                        <a:effectLst/>
                        <a:latin typeface="Calibri" panose="020F0502020204030204" pitchFamily="34" charset="0"/>
                        <a:ea typeface="Aptos" panose="020B0004020202020204" pitchFamily="34" charset="0"/>
                        <a:cs typeface="Calibri" panose="020F0502020204030204" pitchFamily="34" charset="0"/>
                      </a:endParaRPr>
                    </a:p>
                  </a:txBody>
                  <a:tcPr marL="0" marR="0" marT="0"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r>
                        <a:rPr lang="en-GB" sz="1600">
                          <a:effectLst/>
                          <a:latin typeface="Calibri" panose="020F0502020204030204" pitchFamily="34" charset="0"/>
                          <a:ea typeface="Aptos" panose="020B0004020202020204" pitchFamily="34" charset="0"/>
                          <a:cs typeface="Calibri" panose="020F0502020204030204" pitchFamily="34" charset="0"/>
                        </a:rPr>
                        <a:t>Higher Education Institutions</a:t>
                      </a:r>
                      <a:endParaRPr lang="en-GB" sz="1600" dirty="0">
                        <a:effectLst/>
                        <a:latin typeface="Calibri" panose="020F0502020204030204" pitchFamily="34" charset="0"/>
                        <a:ea typeface="Aptos" panose="020B0004020202020204" pitchFamily="34" charset="0"/>
                        <a:cs typeface="Calibri" panose="020F0502020204030204" pitchFamily="34" charset="0"/>
                      </a:endParaRPr>
                    </a:p>
                  </a:txBody>
                  <a:tcPr marL="50800" marR="50800" marT="50800" marB="508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3343153334"/>
                  </a:ext>
                </a:extLst>
              </a:tr>
              <a:tr h="420175">
                <a:tc>
                  <a:txBody>
                    <a:bodyPr/>
                    <a:lstStyle/>
                    <a:p>
                      <a:r>
                        <a:rPr lang="en-GB" sz="1600">
                          <a:effectLst/>
                          <a:latin typeface="Calibri" panose="020F0502020204030204" pitchFamily="34" charset="0"/>
                          <a:ea typeface="Aptos" panose="020B0004020202020204" pitchFamily="34" charset="0"/>
                          <a:cs typeface="Calibri" panose="020F0502020204030204" pitchFamily="34" charset="0"/>
                        </a:rPr>
                        <a:t>26th March 2024 </a:t>
                      </a:r>
                      <a:endParaRPr lang="en-GB" sz="1600" dirty="0">
                        <a:effectLst/>
                        <a:latin typeface="Calibri" panose="020F0502020204030204" pitchFamily="34" charset="0"/>
                        <a:ea typeface="Aptos" panose="020B0004020202020204" pitchFamily="34" charset="0"/>
                        <a:cs typeface="Calibri" panose="020F0502020204030204" pitchFamily="34" charset="0"/>
                      </a:endParaRPr>
                    </a:p>
                  </a:txBody>
                  <a:tcPr marL="50800" marR="50800" marT="50800" marB="50800" anchor="ctr">
                    <a:lnL w="12700" cap="flat" cmpd="sng" algn="ctr">
                      <a:solidFill>
                        <a:schemeClr val="tx1"/>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a:effectLst/>
                          <a:latin typeface="Calibri" panose="020F0502020204030204" pitchFamily="34" charset="0"/>
                          <a:ea typeface="Aptos" panose="020B0004020202020204" pitchFamily="34" charset="0"/>
                          <a:cs typeface="Calibri" panose="020F0502020204030204" pitchFamily="34" charset="0"/>
                        </a:rPr>
                        <a:t>14:15 - 15:45</a:t>
                      </a:r>
                    </a:p>
                  </a:txBody>
                  <a:tcPr marL="50800" marR="50800" marT="50800" marB="508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a:effectLst/>
                          <a:latin typeface="Calibri" panose="020F0502020204030204" pitchFamily="34" charset="0"/>
                          <a:ea typeface="Aptos" panose="020B0004020202020204" pitchFamily="34" charset="0"/>
                          <a:cs typeface="Calibri" panose="020F0502020204030204" pitchFamily="34" charset="0"/>
                        </a:rPr>
                        <a:t>25</a:t>
                      </a:r>
                      <a:r>
                        <a:rPr lang="en-GB" sz="1600" baseline="30000">
                          <a:effectLst/>
                          <a:latin typeface="Calibri" panose="020F0502020204030204" pitchFamily="34" charset="0"/>
                          <a:ea typeface="Aptos" panose="020B0004020202020204" pitchFamily="34" charset="0"/>
                          <a:cs typeface="Calibri" panose="020F0502020204030204" pitchFamily="34" charset="0"/>
                        </a:rPr>
                        <a:t>th</a:t>
                      </a:r>
                      <a:r>
                        <a:rPr lang="en-GB" sz="1600">
                          <a:effectLst/>
                          <a:latin typeface="Calibri" panose="020F0502020204030204" pitchFamily="34" charset="0"/>
                          <a:ea typeface="Aptos" panose="020B0004020202020204" pitchFamily="34" charset="0"/>
                          <a:cs typeface="Calibri" panose="020F0502020204030204" pitchFamily="34" charset="0"/>
                        </a:rPr>
                        <a:t> March at 13:00</a:t>
                      </a:r>
                    </a:p>
                  </a:txBody>
                  <a:tcPr marL="0" marR="0" marT="0"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a:effectLst/>
                          <a:latin typeface="Calibri" panose="020F0502020204030204" pitchFamily="34" charset="0"/>
                          <a:ea typeface="Aptos" panose="020B0004020202020204" pitchFamily="34" charset="0"/>
                          <a:cs typeface="Calibri" panose="020F0502020204030204" pitchFamily="34" charset="0"/>
                        </a:rPr>
                        <a:t>All other potential providers</a:t>
                      </a:r>
                      <a:endParaRPr lang="en-GB" sz="1600" dirty="0">
                        <a:effectLst/>
                        <a:latin typeface="Calibri" panose="020F0502020204030204" pitchFamily="34" charset="0"/>
                        <a:ea typeface="Aptos" panose="020B0004020202020204" pitchFamily="34" charset="0"/>
                        <a:cs typeface="Calibri" panose="020F0502020204030204" pitchFamily="34" charset="0"/>
                      </a:endParaRPr>
                    </a:p>
                  </a:txBody>
                  <a:tcPr marL="50800" marR="50800" marT="50800" marB="5080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7890023"/>
                  </a:ext>
                </a:extLst>
              </a:tr>
            </a:tbl>
          </a:graphicData>
        </a:graphic>
      </p:graphicFrame>
      <p:sp>
        <p:nvSpPr>
          <p:cNvPr id="10" name="TextBox 9">
            <a:extLst>
              <a:ext uri="{FF2B5EF4-FFF2-40B4-BE49-F238E27FC236}">
                <a16:creationId xmlns:a16="http://schemas.microsoft.com/office/drawing/2014/main" id="{3F094DB3-F7A6-6D8F-A362-92F3ED6E0875}"/>
              </a:ext>
            </a:extLst>
          </p:cNvPr>
          <p:cNvSpPr txBox="1"/>
          <p:nvPr/>
        </p:nvSpPr>
        <p:spPr>
          <a:xfrm>
            <a:off x="350982" y="619625"/>
            <a:ext cx="10972800" cy="1754326"/>
          </a:xfrm>
          <a:prstGeom prst="rect">
            <a:avLst/>
          </a:prstGeom>
          <a:noFill/>
        </p:spPr>
        <p:txBody>
          <a:bodyPr wrap="square">
            <a:spAutoFit/>
          </a:bodyPr>
          <a:lstStyle/>
          <a:p>
            <a:r>
              <a:rPr lang="en-GB" dirty="0">
                <a:effectLst/>
                <a:latin typeface="Calibri" panose="020F0502020204030204" pitchFamily="34" charset="0"/>
                <a:ea typeface="Aptos" panose="020B0004020202020204" pitchFamily="34" charset="0"/>
                <a:cs typeface="Calibri" panose="020F0502020204030204" pitchFamily="34" charset="0"/>
              </a:rPr>
              <a:t>The purpose of these sessions is to encourage open discussion with each sector and create an environment that allows deeper exploration and understanding of sector specific issues, and to invite feedback from the market on the design of the programme before final decisions are taken.</a:t>
            </a:r>
          </a:p>
          <a:p>
            <a:endParaRPr lang="en-GB" dirty="0">
              <a:latin typeface="Calibri" panose="020F0502020204030204" pitchFamily="34" charset="0"/>
              <a:ea typeface="Aptos" panose="020B000402020202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Organisations are encouraged to register on </a:t>
            </a:r>
            <a:r>
              <a:rPr lang="en-GB" dirty="0">
                <a:effectLst/>
                <a:latin typeface="Calibri" panose="020F0502020204030204" pitchFamily="34" charset="0"/>
                <a:cs typeface="Calibri" panose="020F0502020204030204" pitchFamily="34" charset="0"/>
              </a:rPr>
              <a:t>Jaggaer, outputs and themes from all sessions and updated PIN notices will be shared via Jaggaer. </a:t>
            </a:r>
            <a:r>
              <a:rPr lang="en-GB" dirty="0">
                <a:effectLst/>
                <a:latin typeface="Calibri" panose="020F0502020204030204" pitchFamily="34" charset="0"/>
                <a:ea typeface="Aptos" panose="020B0004020202020204" pitchFamily="34" charset="0"/>
                <a:cs typeface="Calibri" panose="020F0502020204030204" pitchFamily="34" charset="0"/>
              </a:rPr>
              <a:t> </a:t>
            </a:r>
          </a:p>
        </p:txBody>
      </p:sp>
      <p:sp>
        <p:nvSpPr>
          <p:cNvPr id="13" name="TextBox 12">
            <a:extLst>
              <a:ext uri="{FF2B5EF4-FFF2-40B4-BE49-F238E27FC236}">
                <a16:creationId xmlns:a16="http://schemas.microsoft.com/office/drawing/2014/main" id="{49ED8D67-EB45-6F4E-2CDD-A23DE87EAB16}"/>
              </a:ext>
            </a:extLst>
          </p:cNvPr>
          <p:cNvSpPr txBox="1"/>
          <p:nvPr/>
        </p:nvSpPr>
        <p:spPr>
          <a:xfrm>
            <a:off x="293718" y="4410795"/>
            <a:ext cx="11425382" cy="2308324"/>
          </a:xfrm>
          <a:prstGeom prst="rect">
            <a:avLst/>
          </a:prstGeom>
          <a:noFill/>
        </p:spPr>
        <p:txBody>
          <a:bodyPr wrap="square">
            <a:spAutoFit/>
          </a:bodyPr>
          <a:lstStyle/>
          <a:p>
            <a:pPr marL="176213" indent="-176213">
              <a:buFont typeface="Arial" panose="020B0604020202020204" pitchFamily="34" charset="0"/>
              <a:buChar char="•"/>
            </a:pPr>
            <a:r>
              <a:rPr lang="en-GB" dirty="0">
                <a:effectLst/>
                <a:latin typeface="Calibri" panose="020F0502020204030204" pitchFamily="34" charset="0"/>
                <a:ea typeface="Aptos" panose="020B0004020202020204" pitchFamily="34" charset="0"/>
                <a:cs typeface="Calibri" panose="020F0502020204030204" pitchFamily="34" charset="0"/>
              </a:rPr>
              <a:t>Your organisation is invited to sign up to </a:t>
            </a:r>
            <a:r>
              <a:rPr lang="en-GB" b="1" dirty="0">
                <a:effectLst/>
                <a:latin typeface="Calibri" panose="020F0502020204030204" pitchFamily="34" charset="0"/>
                <a:ea typeface="Aptos" panose="020B0004020202020204" pitchFamily="34" charset="0"/>
                <a:cs typeface="Calibri" panose="020F0502020204030204" pitchFamily="34" charset="0"/>
              </a:rPr>
              <a:t>ONE</a:t>
            </a:r>
            <a:r>
              <a:rPr lang="en-GB" dirty="0">
                <a:effectLst/>
                <a:latin typeface="Calibri" panose="020F0502020204030204" pitchFamily="34" charset="0"/>
                <a:ea typeface="Aptos" panose="020B0004020202020204" pitchFamily="34" charset="0"/>
                <a:cs typeface="Calibri" panose="020F0502020204030204" pitchFamily="34" charset="0"/>
              </a:rPr>
              <a:t> of the above sessions, as appropriate to your organisation.  Up to 2 people from your organisation can attend the event.  </a:t>
            </a:r>
          </a:p>
          <a:p>
            <a:pPr marL="176213" indent="-176213">
              <a:buFont typeface="Arial" panose="020B0604020202020204" pitchFamily="34" charset="0"/>
              <a:buChar char="•"/>
            </a:pPr>
            <a:r>
              <a:rPr lang="en-GB" dirty="0">
                <a:effectLst/>
                <a:latin typeface="Calibri" panose="020F0502020204030204" pitchFamily="34" charset="0"/>
                <a:ea typeface="Aptos" panose="020B0004020202020204" pitchFamily="34" charset="0"/>
                <a:cs typeface="Calibri" panose="020F0502020204030204" pitchFamily="34" charset="0"/>
              </a:rPr>
              <a:t>Please register for the appropriate event via Eventbrite, no later than the advertised registration close date for each event.</a:t>
            </a:r>
            <a:endParaRPr lang="en-GB" dirty="0">
              <a:latin typeface="Calibri" panose="020F0502020204030204" pitchFamily="34" charset="0"/>
              <a:ea typeface="Aptos" panose="020B0004020202020204" pitchFamily="34" charset="0"/>
              <a:cs typeface="Calibri" panose="020F0502020204030204" pitchFamily="34" charset="0"/>
            </a:endParaRPr>
          </a:p>
          <a:p>
            <a:pPr marL="176213" indent="-176213">
              <a:buFont typeface="Arial" panose="020B0604020202020204" pitchFamily="34" charset="0"/>
              <a:buChar char="•"/>
            </a:pPr>
            <a:r>
              <a:rPr lang="en-GB" dirty="0">
                <a:latin typeface="Calibri" panose="020F0502020204030204" pitchFamily="34" charset="0"/>
                <a:ea typeface="Aptos" panose="020B0004020202020204" pitchFamily="34" charset="0"/>
                <a:cs typeface="Calibri" panose="020F0502020204030204" pitchFamily="34" charset="0"/>
              </a:rPr>
              <a:t>You </a:t>
            </a:r>
            <a:r>
              <a:rPr lang="en-GB" dirty="0">
                <a:effectLst/>
                <a:latin typeface="Calibri" panose="020F0502020204030204" pitchFamily="34" charset="0"/>
                <a:ea typeface="Aptos" panose="020B0004020202020204" pitchFamily="34" charset="0"/>
                <a:cs typeface="Calibri" panose="020F0502020204030204" pitchFamily="34" charset="0"/>
              </a:rPr>
              <a:t>will receive to links to register by the end of today.   </a:t>
            </a:r>
          </a:p>
          <a:p>
            <a:pPr marL="176213" indent="-176213">
              <a:buFont typeface="Arial" panose="020B0604020202020204" pitchFamily="34" charset="0"/>
              <a:buChar char="•"/>
            </a:pPr>
            <a:r>
              <a:rPr lang="en-GB" dirty="0">
                <a:effectLst/>
                <a:latin typeface="Calibri" panose="020F0502020204030204" pitchFamily="34" charset="0"/>
                <a:ea typeface="Aptos" panose="020B0004020202020204" pitchFamily="34" charset="0"/>
                <a:cs typeface="Calibri" panose="020F0502020204030204" pitchFamily="34" charset="0"/>
              </a:rPr>
              <a:t>If you are unable to attend the date appropriate to your organisation, please do not join one of the other groups. The Department will be reviewing attendee lists and based on your registration details, reserves the right to allocate your organisation to an alternative session, in which case, you will be notified. </a:t>
            </a:r>
          </a:p>
        </p:txBody>
      </p:sp>
      <p:sp>
        <p:nvSpPr>
          <p:cNvPr id="2" name="Rectangle 1">
            <a:extLst>
              <a:ext uri="{FF2B5EF4-FFF2-40B4-BE49-F238E27FC236}">
                <a16:creationId xmlns:a16="http://schemas.microsoft.com/office/drawing/2014/main" id="{4E6DCF13-DA5C-EFD4-DAA5-3DE65CAA40D6}"/>
              </a:ext>
            </a:extLst>
          </p:cNvPr>
          <p:cNvSpPr/>
          <p:nvPr/>
        </p:nvSpPr>
        <p:spPr>
          <a:xfrm>
            <a:off x="0" y="0"/>
            <a:ext cx="12192000" cy="59598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Discussion Sessions – March 2024</a:t>
            </a:r>
            <a:endPar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293664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E4027C-795E-8EA1-A5FB-D8FBEE461A1D}"/>
              </a:ext>
            </a:extLst>
          </p:cNvPr>
          <p:cNvSpPr/>
          <p:nvPr/>
        </p:nvSpPr>
        <p:spPr>
          <a:xfrm>
            <a:off x="0" y="-18345"/>
            <a:ext cx="12192000" cy="59598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Over to you</a:t>
            </a:r>
          </a:p>
        </p:txBody>
      </p:sp>
      <p:sp>
        <p:nvSpPr>
          <p:cNvPr id="3" name="TextBox 2">
            <a:extLst>
              <a:ext uri="{FF2B5EF4-FFF2-40B4-BE49-F238E27FC236}">
                <a16:creationId xmlns:a16="http://schemas.microsoft.com/office/drawing/2014/main" id="{0DC5660C-18CF-7B71-C9AF-FB6D8F436ADA}"/>
              </a:ext>
            </a:extLst>
          </p:cNvPr>
          <p:cNvSpPr txBox="1"/>
          <p:nvPr/>
        </p:nvSpPr>
        <p:spPr>
          <a:xfrm>
            <a:off x="4670287" y="2828835"/>
            <a:ext cx="2445026" cy="1200329"/>
          </a:xfrm>
          <a:prstGeom prst="rect">
            <a:avLst/>
          </a:prstGeom>
          <a:noFill/>
        </p:spPr>
        <p:txBody>
          <a:bodyPr wrap="square" rtlCol="0">
            <a:spAutoFit/>
          </a:bodyPr>
          <a:lstStyle/>
          <a:p>
            <a:r>
              <a:rPr lang="en-GB" sz="7200"/>
              <a:t>Q &amp; A </a:t>
            </a:r>
          </a:p>
        </p:txBody>
      </p:sp>
    </p:spTree>
    <p:extLst>
      <p:ext uri="{BB962C8B-B14F-4D97-AF65-F5344CB8AC3E}">
        <p14:creationId xmlns:p14="http://schemas.microsoft.com/office/powerpoint/2010/main" val="2063964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21D5507-F7F7-679C-CA2D-DD158913409B}"/>
              </a:ext>
            </a:extLst>
          </p:cNvPr>
          <p:cNvSpPr>
            <a:spLocks noGrp="1"/>
          </p:cNvSpPr>
          <p:nvPr>
            <p:ph type="ftr" sz="quarter" idx="11"/>
          </p:nvPr>
        </p:nvSpPr>
        <p:spPr>
          <a:xfrm>
            <a:off x="8690621" y="8832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DRAFT - NOT GOVERNMENT POLICY </a:t>
            </a:r>
          </a:p>
        </p:txBody>
      </p:sp>
      <p:sp>
        <p:nvSpPr>
          <p:cNvPr id="11" name="Rectangle 10">
            <a:extLst>
              <a:ext uri="{FF2B5EF4-FFF2-40B4-BE49-F238E27FC236}">
                <a16:creationId xmlns:a16="http://schemas.microsoft.com/office/drawing/2014/main" id="{BE100DBF-427F-D4D4-1C75-A126F8F62A96}"/>
              </a:ext>
            </a:extLst>
          </p:cNvPr>
          <p:cNvSpPr/>
          <p:nvPr/>
        </p:nvSpPr>
        <p:spPr>
          <a:xfrm>
            <a:off x="0" y="-18345"/>
            <a:ext cx="12192000" cy="59598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Aims of the session</a:t>
            </a:r>
            <a:endPar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2" name="Text Placeholder 3">
            <a:extLst>
              <a:ext uri="{FF2B5EF4-FFF2-40B4-BE49-F238E27FC236}">
                <a16:creationId xmlns:a16="http://schemas.microsoft.com/office/drawing/2014/main" id="{C67ED72A-E12D-5FCF-8384-D2FF67CC5043}"/>
              </a:ext>
            </a:extLst>
          </p:cNvPr>
          <p:cNvSpPr txBox="1">
            <a:spLocks/>
          </p:cNvSpPr>
          <p:nvPr/>
        </p:nvSpPr>
        <p:spPr bwMode="auto">
          <a:xfrm>
            <a:off x="8244183" y="3612963"/>
            <a:ext cx="3332238" cy="2002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13526" rtl="0" eaLnBrk="1" fontAlgn="base" hangingPunct="1">
              <a:spcBef>
                <a:spcPct val="0"/>
              </a:spcBef>
              <a:spcAft>
                <a:spcPct val="0"/>
              </a:spcAft>
              <a:buClr>
                <a:schemeClr val="tx2"/>
              </a:buClr>
              <a:defRPr sz="1400">
                <a:solidFill>
                  <a:schemeClr val="tx1"/>
                </a:solidFill>
                <a:latin typeface="Calibri" panose="020F0502020204030204" pitchFamily="34" charset="0"/>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400">
                <a:solidFill>
                  <a:schemeClr val="tx1"/>
                </a:solidFill>
                <a:latin typeface="Calibri" panose="020F0502020204030204" pitchFamily="34" charset="0"/>
              </a:defRPr>
            </a:lvl2pPr>
            <a:lvl3pPr marL="466481" indent="-267255" algn="l" defTabSz="913526" rtl="0" eaLnBrk="1" fontAlgn="base" hangingPunct="1">
              <a:spcBef>
                <a:spcPct val="0"/>
              </a:spcBef>
              <a:spcAft>
                <a:spcPct val="0"/>
              </a:spcAft>
              <a:buClr>
                <a:schemeClr val="tx2"/>
              </a:buClr>
              <a:buSzPct val="120000"/>
              <a:buFont typeface="Arial" charset="0"/>
              <a:buChar char="–"/>
              <a:defRPr sz="1400">
                <a:solidFill>
                  <a:schemeClr val="tx1"/>
                </a:solidFill>
                <a:latin typeface="Calibri" panose="020F0502020204030204" pitchFamily="34" charset="0"/>
              </a:defRPr>
            </a:lvl3pPr>
            <a:lvl4pPr marL="626835" indent="-158733" algn="l" defTabSz="913526" rtl="0" eaLnBrk="1" fontAlgn="base" hangingPunct="1">
              <a:spcBef>
                <a:spcPct val="0"/>
              </a:spcBef>
              <a:spcAft>
                <a:spcPct val="0"/>
              </a:spcAft>
              <a:buClr>
                <a:schemeClr val="tx2"/>
              </a:buClr>
              <a:buSzPct val="120000"/>
              <a:buFont typeface="Arial" charset="0"/>
              <a:buChar char="▫"/>
              <a:defRPr sz="1400">
                <a:solidFill>
                  <a:schemeClr val="tx1"/>
                </a:solidFill>
                <a:latin typeface="Calibri" panose="020F0502020204030204" pitchFamily="34" charset="0"/>
              </a:defRPr>
            </a:lvl4pPr>
            <a:lvl5pPr marL="761271" indent="-132818" algn="l" defTabSz="913526" rtl="0" eaLnBrk="1" fontAlgn="base" hangingPunct="1">
              <a:spcBef>
                <a:spcPct val="0"/>
              </a:spcBef>
              <a:spcAft>
                <a:spcPct val="0"/>
              </a:spcAft>
              <a:buClr>
                <a:schemeClr val="tx2"/>
              </a:buClr>
              <a:buSzPct val="89000"/>
              <a:buFont typeface="Arial" charset="0"/>
              <a:buChar char="-"/>
              <a:defRPr sz="1400">
                <a:solidFill>
                  <a:schemeClr val="tx1"/>
                </a:solidFill>
                <a:latin typeface="Calibri" panose="020F0502020204030204" pitchFamily="34" charset="0"/>
              </a:defRPr>
            </a:lvl5pPr>
            <a:lvl6pPr marL="1227752"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9pPr>
          </a:lstStyle>
          <a:p>
            <a:pPr marL="369887" lvl="2" indent="-171450">
              <a:spcBef>
                <a:spcPts val="600"/>
              </a:spcBef>
              <a:buFontTx/>
              <a:buChar char="-"/>
            </a:pPr>
            <a:endParaRPr lang="en-GB" kern="0"/>
          </a:p>
          <a:p>
            <a:pPr marL="198437" lvl="2" indent="0">
              <a:spcBef>
                <a:spcPts val="600"/>
              </a:spcBef>
              <a:buNone/>
            </a:pPr>
            <a:endParaRPr lang="en-GB" kern="0"/>
          </a:p>
        </p:txBody>
      </p:sp>
      <p:sp>
        <p:nvSpPr>
          <p:cNvPr id="4" name="Text Placeholder 3">
            <a:extLst>
              <a:ext uri="{FF2B5EF4-FFF2-40B4-BE49-F238E27FC236}">
                <a16:creationId xmlns:a16="http://schemas.microsoft.com/office/drawing/2014/main" id="{127A3E64-59B2-19DF-AA3B-BCE63D8DCE6A}"/>
              </a:ext>
            </a:extLst>
          </p:cNvPr>
          <p:cNvSpPr txBox="1">
            <a:spLocks/>
          </p:cNvSpPr>
          <p:nvPr/>
        </p:nvSpPr>
        <p:spPr bwMode="auto">
          <a:xfrm>
            <a:off x="487555" y="1422793"/>
            <a:ext cx="11324999" cy="1824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13526" rtl="0" eaLnBrk="1" fontAlgn="base" hangingPunct="1">
              <a:spcBef>
                <a:spcPct val="0"/>
              </a:spcBef>
              <a:spcAft>
                <a:spcPct val="0"/>
              </a:spcAft>
              <a:buClr>
                <a:schemeClr val="tx2"/>
              </a:buClr>
              <a:defRPr sz="1400">
                <a:solidFill>
                  <a:schemeClr val="tx1"/>
                </a:solidFill>
                <a:latin typeface="Calibri" panose="020F0502020204030204" pitchFamily="34" charset="0"/>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400">
                <a:solidFill>
                  <a:schemeClr val="tx1"/>
                </a:solidFill>
                <a:latin typeface="Calibri" panose="020F0502020204030204" pitchFamily="34" charset="0"/>
              </a:defRPr>
            </a:lvl2pPr>
            <a:lvl3pPr marL="466481" indent="-267255" algn="l" defTabSz="913526" rtl="0" eaLnBrk="1" fontAlgn="base" hangingPunct="1">
              <a:spcBef>
                <a:spcPct val="0"/>
              </a:spcBef>
              <a:spcAft>
                <a:spcPct val="0"/>
              </a:spcAft>
              <a:buClr>
                <a:schemeClr val="tx2"/>
              </a:buClr>
              <a:buSzPct val="120000"/>
              <a:buFont typeface="Arial" charset="0"/>
              <a:buChar char="–"/>
              <a:defRPr sz="1400">
                <a:solidFill>
                  <a:schemeClr val="tx1"/>
                </a:solidFill>
                <a:latin typeface="Calibri" panose="020F0502020204030204" pitchFamily="34" charset="0"/>
              </a:defRPr>
            </a:lvl3pPr>
            <a:lvl4pPr marL="626835" indent="-158733" algn="l" defTabSz="913526" rtl="0" eaLnBrk="1" fontAlgn="base" hangingPunct="1">
              <a:spcBef>
                <a:spcPct val="0"/>
              </a:spcBef>
              <a:spcAft>
                <a:spcPct val="0"/>
              </a:spcAft>
              <a:buClr>
                <a:schemeClr val="tx2"/>
              </a:buClr>
              <a:buSzPct val="120000"/>
              <a:buFont typeface="Arial" charset="0"/>
              <a:buChar char="▫"/>
              <a:defRPr sz="1400">
                <a:solidFill>
                  <a:schemeClr val="tx1"/>
                </a:solidFill>
                <a:latin typeface="Calibri" panose="020F0502020204030204" pitchFamily="34" charset="0"/>
              </a:defRPr>
            </a:lvl4pPr>
            <a:lvl5pPr marL="761271" indent="-132818" algn="l" defTabSz="913526" rtl="0" eaLnBrk="1" fontAlgn="base" hangingPunct="1">
              <a:spcBef>
                <a:spcPct val="0"/>
              </a:spcBef>
              <a:spcAft>
                <a:spcPct val="0"/>
              </a:spcAft>
              <a:buClr>
                <a:schemeClr val="tx2"/>
              </a:buClr>
              <a:buSzPct val="89000"/>
              <a:buFont typeface="Arial" charset="0"/>
              <a:buChar char="-"/>
              <a:defRPr sz="1400">
                <a:solidFill>
                  <a:schemeClr val="tx1"/>
                </a:solidFill>
                <a:latin typeface="Calibri" panose="020F0502020204030204" pitchFamily="34" charset="0"/>
              </a:defRPr>
            </a:lvl5pPr>
            <a:lvl6pPr marL="1227752"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9pPr>
          </a:lstStyle>
          <a:p>
            <a:pPr>
              <a:spcAft>
                <a:spcPts val="600"/>
              </a:spcAft>
            </a:pPr>
            <a:r>
              <a:rPr lang="en-GB" sz="2400"/>
              <a:t>In this session we are aiming to provide:</a:t>
            </a:r>
          </a:p>
          <a:p>
            <a:pPr marL="540507" lvl="1" indent="-342900">
              <a:spcAft>
                <a:spcPts val="600"/>
              </a:spcAft>
              <a:buFont typeface="Arial" panose="020B0604020202020204" pitchFamily="34" charset="0"/>
              <a:buChar char="•"/>
            </a:pPr>
            <a:r>
              <a:rPr lang="en-GB" sz="2400"/>
              <a:t>an overview of the background and purpose of the ECF</a:t>
            </a:r>
          </a:p>
          <a:p>
            <a:pPr marL="540507" lvl="1" indent="-342900">
              <a:spcAft>
                <a:spcPts val="600"/>
              </a:spcAft>
              <a:buFont typeface="Arial" panose="020B0604020202020204" pitchFamily="34" charset="0"/>
              <a:buChar char="•"/>
            </a:pPr>
            <a:r>
              <a:rPr lang="en-GB" sz="2400"/>
              <a:t>an update on the work we have done/are doing to develop the programme</a:t>
            </a:r>
          </a:p>
          <a:p>
            <a:pPr marL="540507" lvl="1" indent="-342900">
              <a:spcAft>
                <a:spcPts val="600"/>
              </a:spcAft>
              <a:buFont typeface="Arial" panose="020B0604020202020204" pitchFamily="34" charset="0"/>
              <a:buChar char="•"/>
            </a:pPr>
            <a:r>
              <a:rPr lang="en-GB" sz="2400"/>
              <a:t>a high-level view of the elements of the programme we will look to procure</a:t>
            </a:r>
          </a:p>
          <a:p>
            <a:pPr marL="342900" indent="-342900">
              <a:spcAft>
                <a:spcPts val="600"/>
              </a:spcAft>
              <a:buFont typeface="+mj-lt"/>
              <a:buAutoNum type="arabicPeriod"/>
            </a:pPr>
            <a:endParaRPr lang="en-GB" sz="2400"/>
          </a:p>
          <a:p>
            <a:pPr marL="342900" indent="-342900">
              <a:spcAft>
                <a:spcPts val="600"/>
              </a:spcAft>
              <a:buFont typeface="+mj-lt"/>
              <a:buAutoNum type="arabicPeriod"/>
            </a:pPr>
            <a:endParaRPr lang="en-GB" sz="2400"/>
          </a:p>
        </p:txBody>
      </p:sp>
    </p:spTree>
    <p:extLst>
      <p:ext uri="{BB962C8B-B14F-4D97-AF65-F5344CB8AC3E}">
        <p14:creationId xmlns:p14="http://schemas.microsoft.com/office/powerpoint/2010/main" val="180601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CA2231-F0DB-36D9-9E7E-CC9A6B5E2739}"/>
              </a:ext>
            </a:extLst>
          </p:cNvPr>
          <p:cNvSpPr txBox="1"/>
          <p:nvPr/>
        </p:nvSpPr>
        <p:spPr>
          <a:xfrm>
            <a:off x="742603" y="1464762"/>
            <a:ext cx="10706794" cy="3108543"/>
          </a:xfrm>
          <a:prstGeom prst="rect">
            <a:avLst/>
          </a:prstGeom>
          <a:noFill/>
        </p:spPr>
        <p:txBody>
          <a:bodyPr wrap="square" rtlCol="0">
            <a:spAutoFit/>
          </a:bodyPr>
          <a:lstStyle/>
          <a:p>
            <a:pPr marL="806450" indent="-806450">
              <a:buAutoNum type="arabicPeriod"/>
            </a:pPr>
            <a:r>
              <a:rPr lang="en-GB" sz="2800" dirty="0">
                <a:latin typeface="Calibri" panose="020F0502020204030204" pitchFamily="34" charset="0"/>
                <a:cs typeface="Calibri" panose="020F0502020204030204" pitchFamily="34" charset="0"/>
              </a:rPr>
              <a:t>Welcome and introduction</a:t>
            </a:r>
          </a:p>
          <a:p>
            <a:pPr marL="342900" indent="-342900">
              <a:buAutoNum type="arabicPeriod"/>
            </a:pPr>
            <a:endParaRPr lang="en-GB" sz="2800" dirty="0">
              <a:latin typeface="Calibri" panose="020F0502020204030204" pitchFamily="34" charset="0"/>
              <a:cs typeface="Calibri" panose="020F0502020204030204" pitchFamily="34" charset="0"/>
            </a:endParaRPr>
          </a:p>
          <a:p>
            <a:pPr marL="806450" indent="-806450">
              <a:buAutoNum type="arabicPeriod"/>
            </a:pPr>
            <a:r>
              <a:rPr lang="en-GB" sz="2800" dirty="0">
                <a:latin typeface="Calibri" panose="020F0502020204030204" pitchFamily="34" charset="0"/>
                <a:cs typeface="Calibri" panose="020F0502020204030204" pitchFamily="34" charset="0"/>
              </a:rPr>
              <a:t>ECF Overview including progress to date and next steps</a:t>
            </a:r>
          </a:p>
          <a:p>
            <a:pPr marL="342900" indent="-342900">
              <a:buAutoNum type="arabicPeriod"/>
            </a:pPr>
            <a:endParaRPr lang="en-GB" sz="2800" dirty="0">
              <a:latin typeface="Calibri" panose="020F0502020204030204" pitchFamily="34" charset="0"/>
              <a:cs typeface="Calibri" panose="020F0502020204030204" pitchFamily="34" charset="0"/>
            </a:endParaRPr>
          </a:p>
          <a:p>
            <a:pPr marL="806450" indent="-806450">
              <a:buAutoNum type="arabicPeriod"/>
            </a:pPr>
            <a:r>
              <a:rPr lang="en-GB" sz="2800" dirty="0">
                <a:latin typeface="Calibri" panose="020F0502020204030204" pitchFamily="34" charset="0"/>
                <a:cs typeface="Calibri" panose="020F0502020204030204" pitchFamily="34" charset="0"/>
              </a:rPr>
              <a:t>Q &amp; A</a:t>
            </a:r>
          </a:p>
          <a:p>
            <a:pPr marL="342900" indent="-342900">
              <a:buAutoNum type="arabicPeriod"/>
            </a:pPr>
            <a:endParaRPr lang="en-GB" sz="2800" dirty="0">
              <a:latin typeface="Calibri" panose="020F0502020204030204" pitchFamily="34" charset="0"/>
              <a:cs typeface="Calibri" panose="020F0502020204030204" pitchFamily="34" charset="0"/>
            </a:endParaRPr>
          </a:p>
          <a:p>
            <a:pPr marL="806450" indent="-806450">
              <a:buAutoNum type="arabicPeriod"/>
            </a:pPr>
            <a:r>
              <a:rPr lang="en-GB" sz="2800" dirty="0">
                <a:latin typeface="Calibri" panose="020F0502020204030204" pitchFamily="34" charset="0"/>
                <a:cs typeface="Calibri" panose="020F0502020204030204" pitchFamily="34" charset="0"/>
              </a:rPr>
              <a:t>Roundtables</a:t>
            </a:r>
          </a:p>
        </p:txBody>
      </p:sp>
      <p:sp>
        <p:nvSpPr>
          <p:cNvPr id="5" name="Title 1">
            <a:extLst>
              <a:ext uri="{FF2B5EF4-FFF2-40B4-BE49-F238E27FC236}">
                <a16:creationId xmlns:a16="http://schemas.microsoft.com/office/drawing/2014/main" id="{A31CA22B-D5BF-E573-B3A7-D40F1DFBC8C9}"/>
              </a:ext>
            </a:extLst>
          </p:cNvPr>
          <p:cNvSpPr txBox="1">
            <a:spLocks/>
          </p:cNvSpPr>
          <p:nvPr/>
        </p:nvSpPr>
        <p:spPr>
          <a:xfrm>
            <a:off x="0" y="-16812"/>
            <a:ext cx="12192000" cy="442883"/>
          </a:xfrm>
          <a:prstGeom prst="rect">
            <a:avLst/>
          </a:prstGeom>
          <a:solidFill>
            <a:schemeClr val="accent5">
              <a:lumMod val="50000"/>
            </a:schemeClr>
          </a:solidFill>
        </p:spPr>
        <p:txBody>
          <a:bodyPr vert="horz" lIns="91440" tIns="45720" rIns="91440" bIns="45720" rtlCol="0" anchor="ctr">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500" b="1">
                <a:solidFill>
                  <a:schemeClr val="bg1"/>
                </a:solidFill>
                <a:latin typeface="Arial"/>
                <a:cs typeface="Arial"/>
              </a:rPr>
              <a:t>Initial session </a:t>
            </a:r>
            <a:endParaRPr lang="en-GB">
              <a:solidFill>
                <a:schemeClr val="bg1"/>
              </a:solidFill>
              <a:cs typeface="Calibri Light"/>
            </a:endParaRPr>
          </a:p>
        </p:txBody>
      </p:sp>
    </p:spTree>
    <p:extLst>
      <p:ext uri="{BB962C8B-B14F-4D97-AF65-F5344CB8AC3E}">
        <p14:creationId xmlns:p14="http://schemas.microsoft.com/office/powerpoint/2010/main" val="3724698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31CA22B-D5BF-E573-B3A7-D40F1DFBC8C9}"/>
              </a:ext>
            </a:extLst>
          </p:cNvPr>
          <p:cNvSpPr txBox="1">
            <a:spLocks/>
          </p:cNvSpPr>
          <p:nvPr/>
        </p:nvSpPr>
        <p:spPr>
          <a:xfrm>
            <a:off x="0" y="-16812"/>
            <a:ext cx="12192000" cy="442883"/>
          </a:xfrm>
          <a:prstGeom prst="rect">
            <a:avLst/>
          </a:prstGeom>
          <a:solidFill>
            <a:schemeClr val="accent5">
              <a:lumMod val="50000"/>
            </a:schemeClr>
          </a:solidFill>
        </p:spPr>
        <p:txBody>
          <a:bodyPr vert="horz" lIns="91440" tIns="45720" rIns="91440" bIns="45720" rtlCol="0" anchor="ctr">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500" b="1" dirty="0">
                <a:solidFill>
                  <a:schemeClr val="bg1"/>
                </a:solidFill>
                <a:latin typeface="Arial"/>
                <a:cs typeface="Arial"/>
              </a:rPr>
              <a:t>Headline facts and figures 2023</a:t>
            </a:r>
            <a:endParaRPr lang="en-GB">
              <a:solidFill>
                <a:schemeClr val="bg1"/>
              </a:solidFill>
              <a:cs typeface="Calibri Light"/>
            </a:endParaRPr>
          </a:p>
        </p:txBody>
      </p:sp>
      <p:sp>
        <p:nvSpPr>
          <p:cNvPr id="3" name="TextBox 2">
            <a:extLst>
              <a:ext uri="{FF2B5EF4-FFF2-40B4-BE49-F238E27FC236}">
                <a16:creationId xmlns:a16="http://schemas.microsoft.com/office/drawing/2014/main" id="{F0174EAE-F2DE-EBA8-2A0B-858F1DCE9AEB}"/>
              </a:ext>
            </a:extLst>
          </p:cNvPr>
          <p:cNvSpPr txBox="1"/>
          <p:nvPr/>
        </p:nvSpPr>
        <p:spPr>
          <a:xfrm>
            <a:off x="341826" y="426071"/>
            <a:ext cx="5303921" cy="60708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900"/>
              </a:spcAft>
            </a:pPr>
            <a:r>
              <a:rPr lang="en-GB" b="1" dirty="0">
                <a:latin typeface="Calibri" panose="020F0502020204030204" pitchFamily="34" charset="0"/>
                <a:cs typeface="Calibri" panose="020F0502020204030204" pitchFamily="34" charset="0"/>
              </a:rPr>
              <a:t>Information taken from Children’s social work workforce statistics: Year ending 30 September 2023 and published in February 2024. </a:t>
            </a:r>
          </a:p>
          <a:p>
            <a:pPr>
              <a:spcAft>
                <a:spcPts val="900"/>
              </a:spcAft>
            </a:pPr>
            <a:endParaRPr lang="en-GB" b="1" dirty="0">
              <a:latin typeface="Calibri" panose="020F0502020204030204" pitchFamily="34" charset="0"/>
              <a:cs typeface="Calibri" panose="020F0502020204030204" pitchFamily="34" charset="0"/>
            </a:endParaRPr>
          </a:p>
          <a:p>
            <a:pPr>
              <a:spcAft>
                <a:spcPts val="900"/>
              </a:spcAft>
            </a:pPr>
            <a:endParaRPr lang="en-GB" b="1" dirty="0">
              <a:latin typeface="Calibri" panose="020F0502020204030204" pitchFamily="34" charset="0"/>
              <a:cs typeface="Calibri" panose="020F0502020204030204" pitchFamily="34" charset="0"/>
            </a:endParaRPr>
          </a:p>
          <a:p>
            <a:pPr>
              <a:spcAft>
                <a:spcPts val="900"/>
              </a:spcAft>
            </a:pPr>
            <a:endParaRPr lang="en-GB" b="1" dirty="0">
              <a:latin typeface="Calibri" panose="020F0502020204030204" pitchFamily="34" charset="0"/>
              <a:cs typeface="Calibri" panose="020F0502020204030204" pitchFamily="34" charset="0"/>
            </a:endParaRPr>
          </a:p>
          <a:p>
            <a:pPr>
              <a:spcAft>
                <a:spcPts val="900"/>
              </a:spcAft>
            </a:pPr>
            <a:endParaRPr lang="en-GB" b="1" dirty="0">
              <a:latin typeface="Calibri" panose="020F0502020204030204" pitchFamily="34" charset="0"/>
              <a:cs typeface="Calibri" panose="020F0502020204030204" pitchFamily="34" charset="0"/>
            </a:endParaRPr>
          </a:p>
          <a:p>
            <a:pPr>
              <a:spcAft>
                <a:spcPts val="900"/>
              </a:spcAft>
            </a:pPr>
            <a:endParaRPr lang="en-GB" b="1" dirty="0">
              <a:latin typeface="Calibri" panose="020F0502020204030204" pitchFamily="34" charset="0"/>
              <a:cs typeface="Calibri" panose="020F0502020204030204" pitchFamily="34" charset="0"/>
            </a:endParaRPr>
          </a:p>
          <a:p>
            <a:pPr>
              <a:spcAft>
                <a:spcPts val="900"/>
              </a:spcAft>
            </a:pPr>
            <a:endParaRPr lang="en-GB" b="1" dirty="0">
              <a:latin typeface="Calibri" panose="020F0502020204030204" pitchFamily="34" charset="0"/>
              <a:cs typeface="Calibri" panose="020F0502020204030204" pitchFamily="34" charset="0"/>
            </a:endParaRPr>
          </a:p>
          <a:p>
            <a:pPr>
              <a:spcAft>
                <a:spcPts val="900"/>
              </a:spcAft>
            </a:pPr>
            <a:endParaRPr lang="en-GB" dirty="0">
              <a:cs typeface="Calibri" panose="020F0502020204030204" pitchFamily="34" charset="0"/>
            </a:endParaRPr>
          </a:p>
          <a:p>
            <a:pPr>
              <a:spcAft>
                <a:spcPts val="900"/>
              </a:spcAft>
            </a:pPr>
            <a:endParaRPr lang="en-GB" dirty="0">
              <a:cs typeface="Calibri" panose="020F0502020204030204" pitchFamily="34" charset="0"/>
            </a:endParaRPr>
          </a:p>
          <a:p>
            <a:pPr>
              <a:spcAft>
                <a:spcPts val="900"/>
              </a:spcAft>
            </a:pPr>
            <a:r>
              <a:rPr lang="en-GB" dirty="0">
                <a:cs typeface="Calibri" panose="020F0502020204030204" pitchFamily="34" charset="0"/>
              </a:rPr>
              <a:t>For Social Work ECF, we anticipate between 2,700 and 3,000 new starters a year from September 2026. </a:t>
            </a:r>
          </a:p>
          <a:p>
            <a:pPr>
              <a:spcAft>
                <a:spcPts val="900"/>
              </a:spcAft>
            </a:pPr>
            <a:r>
              <a:rPr lang="en-GB" dirty="0">
                <a:cs typeface="Calibri" panose="020F0502020204030204" pitchFamily="34" charset="0"/>
              </a:rPr>
              <a:t> </a:t>
            </a:r>
            <a:endParaRPr lang="en-US" dirty="0">
              <a:cs typeface="Calibri" panose="020F0502020204030204" pitchFamily="34" charset="0"/>
            </a:endParaRPr>
          </a:p>
          <a:p>
            <a:pPr algn="l"/>
            <a:r>
              <a:rPr lang="en-GB" dirty="0">
                <a:hlinkClick r:id="rId2"/>
              </a:rPr>
              <a:t>Children's social work workforce, Reporting year 2023 – Explore education statistics – GOV.UK (explore-education-statistics.service.gov.uk)</a:t>
            </a:r>
            <a:endParaRPr lang="en-GB">
              <a:ea typeface="Calibri"/>
              <a:cs typeface="Calibri"/>
            </a:endParaRPr>
          </a:p>
        </p:txBody>
      </p:sp>
      <p:pic>
        <p:nvPicPr>
          <p:cNvPr id="8" name="Picture 7" descr="A graph of workers in a line&#10;&#10;Description automatically generated">
            <a:extLst>
              <a:ext uri="{FF2B5EF4-FFF2-40B4-BE49-F238E27FC236}">
                <a16:creationId xmlns:a16="http://schemas.microsoft.com/office/drawing/2014/main" id="{9F476375-0CC9-8BFD-A968-8CDB236F93B6}"/>
              </a:ext>
            </a:extLst>
          </p:cNvPr>
          <p:cNvPicPr>
            <a:picLocks noChangeAspect="1"/>
          </p:cNvPicPr>
          <p:nvPr/>
        </p:nvPicPr>
        <p:blipFill>
          <a:blip r:embed="rId3"/>
          <a:stretch>
            <a:fillRect/>
          </a:stretch>
        </p:blipFill>
        <p:spPr>
          <a:xfrm>
            <a:off x="5850856" y="717885"/>
            <a:ext cx="5583655" cy="2895600"/>
          </a:xfrm>
          <a:prstGeom prst="rect">
            <a:avLst/>
          </a:prstGeom>
        </p:spPr>
      </p:pic>
      <p:pic>
        <p:nvPicPr>
          <p:cNvPr id="10" name="Picture 9" descr="A graph of a number of people&#10;&#10;Description automatically generated">
            <a:extLst>
              <a:ext uri="{FF2B5EF4-FFF2-40B4-BE49-F238E27FC236}">
                <a16:creationId xmlns:a16="http://schemas.microsoft.com/office/drawing/2014/main" id="{69C32057-DDE6-7941-2FEF-407BA088BC1C}"/>
              </a:ext>
            </a:extLst>
          </p:cNvPr>
          <p:cNvPicPr>
            <a:picLocks noChangeAspect="1"/>
          </p:cNvPicPr>
          <p:nvPr/>
        </p:nvPicPr>
        <p:blipFill>
          <a:blip r:embed="rId4"/>
          <a:stretch>
            <a:fillRect/>
          </a:stretch>
        </p:blipFill>
        <p:spPr>
          <a:xfrm>
            <a:off x="5853864" y="3726532"/>
            <a:ext cx="5577640" cy="2894096"/>
          </a:xfrm>
          <a:prstGeom prst="rect">
            <a:avLst/>
          </a:prstGeom>
        </p:spPr>
      </p:pic>
      <p:pic>
        <p:nvPicPr>
          <p:cNvPr id="4" name="Picture 3">
            <a:extLst>
              <a:ext uri="{FF2B5EF4-FFF2-40B4-BE49-F238E27FC236}">
                <a16:creationId xmlns:a16="http://schemas.microsoft.com/office/drawing/2014/main" id="{35CA47B3-34A2-D80C-C3FA-E1A36EDE95D2}"/>
              </a:ext>
            </a:extLst>
          </p:cNvPr>
          <p:cNvPicPr>
            <a:picLocks noChangeAspect="1"/>
          </p:cNvPicPr>
          <p:nvPr/>
        </p:nvPicPr>
        <p:blipFill>
          <a:blip r:embed="rId5"/>
          <a:stretch>
            <a:fillRect/>
          </a:stretch>
        </p:blipFill>
        <p:spPr>
          <a:xfrm>
            <a:off x="355399" y="1513222"/>
            <a:ext cx="4969653" cy="1304925"/>
          </a:xfrm>
          <a:prstGeom prst="rect">
            <a:avLst/>
          </a:prstGeom>
        </p:spPr>
      </p:pic>
      <p:pic>
        <p:nvPicPr>
          <p:cNvPr id="7" name="Picture 6">
            <a:extLst>
              <a:ext uri="{FF2B5EF4-FFF2-40B4-BE49-F238E27FC236}">
                <a16:creationId xmlns:a16="http://schemas.microsoft.com/office/drawing/2014/main" id="{9D947574-F4F9-58CD-EDF8-9597F349590D}"/>
              </a:ext>
            </a:extLst>
          </p:cNvPr>
          <p:cNvPicPr>
            <a:picLocks noChangeAspect="1"/>
          </p:cNvPicPr>
          <p:nvPr/>
        </p:nvPicPr>
        <p:blipFill>
          <a:blip r:embed="rId6"/>
          <a:stretch>
            <a:fillRect/>
          </a:stretch>
        </p:blipFill>
        <p:spPr>
          <a:xfrm>
            <a:off x="355399" y="3074070"/>
            <a:ext cx="4969653" cy="1304924"/>
          </a:xfrm>
          <a:prstGeom prst="rect">
            <a:avLst/>
          </a:prstGeom>
        </p:spPr>
      </p:pic>
    </p:spTree>
    <p:extLst>
      <p:ext uri="{BB962C8B-B14F-4D97-AF65-F5344CB8AC3E}">
        <p14:creationId xmlns:p14="http://schemas.microsoft.com/office/powerpoint/2010/main" val="1433708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EABC92-DBFB-F334-55A8-4587071647FB}"/>
              </a:ext>
            </a:extLst>
          </p:cNvPr>
          <p:cNvSpPr/>
          <p:nvPr/>
        </p:nvSpPr>
        <p:spPr>
          <a:xfrm>
            <a:off x="3858459" y="3434529"/>
            <a:ext cx="8114593" cy="3336586"/>
          </a:xfrm>
          <a:prstGeom prst="rect">
            <a:avLst/>
          </a:prstGeom>
          <a:noFill/>
          <a:ln w="57150">
            <a:solidFill>
              <a:srgbClr val="8FA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ED07F8ED-CF78-CE2E-1AAB-2AE0A8A46CFC}"/>
              </a:ext>
            </a:extLst>
          </p:cNvPr>
          <p:cNvSpPr>
            <a:spLocks noGrp="1"/>
          </p:cNvSpPr>
          <p:nvPr>
            <p:ph type="sldNum" sz="quarter" idx="12"/>
          </p:nvPr>
        </p:nvSpPr>
        <p:spPr>
          <a:xfrm>
            <a:off x="8610600" y="6247864"/>
            <a:ext cx="2743200" cy="365125"/>
          </a:xfrm>
        </p:spPr>
        <p:txBody>
          <a:bodyPr/>
          <a:lstStyle/>
          <a:p>
            <a:fld id="{330EA680-D336-4FF7-8B7A-9848BB0A1C32}" type="slidenum">
              <a:rPr lang="en-GB" smtClean="0"/>
              <a:t>5</a:t>
            </a:fld>
            <a:endParaRPr lang="en-GB"/>
          </a:p>
        </p:txBody>
      </p:sp>
      <p:graphicFrame>
        <p:nvGraphicFramePr>
          <p:cNvPr id="8" name="Content Placeholder 7">
            <a:extLst>
              <a:ext uri="{FF2B5EF4-FFF2-40B4-BE49-F238E27FC236}">
                <a16:creationId xmlns:a16="http://schemas.microsoft.com/office/drawing/2014/main" id="{E9BA25B5-270F-8998-3471-B4063C8480B5}"/>
              </a:ext>
            </a:extLst>
          </p:cNvPr>
          <p:cNvGraphicFramePr>
            <a:graphicFrameLocks noGrp="1"/>
          </p:cNvGraphicFramePr>
          <p:nvPr>
            <p:ph idx="1"/>
          </p:nvPr>
        </p:nvGraphicFramePr>
        <p:xfrm>
          <a:off x="2036526" y="3906280"/>
          <a:ext cx="11555380" cy="28593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btfpColumnHeaderBoxText838172">
            <a:extLst>
              <a:ext uri="{FF2B5EF4-FFF2-40B4-BE49-F238E27FC236}">
                <a16:creationId xmlns:a16="http://schemas.microsoft.com/office/drawing/2014/main" id="{6EB746B9-D450-999B-2EC8-599EBDC33403}"/>
              </a:ext>
            </a:extLst>
          </p:cNvPr>
          <p:cNvSpPr txBox="1"/>
          <p:nvPr>
            <p:custDataLst>
              <p:tags r:id="rId1"/>
            </p:custDataLst>
          </p:nvPr>
        </p:nvSpPr>
        <p:spPr bwMode="gray">
          <a:xfrm>
            <a:off x="3858460" y="1086684"/>
            <a:ext cx="8114593" cy="2181045"/>
          </a:xfrm>
          <a:prstGeom prst="rect">
            <a:avLst/>
          </a:prstGeom>
          <a:solidFill>
            <a:schemeClr val="bg1"/>
          </a:solidFill>
          <a:ln w="57150">
            <a:solidFill>
              <a:schemeClr val="accent1">
                <a:lumMod val="60000"/>
                <a:lumOff val="40000"/>
              </a:schemeClr>
            </a:solidFill>
          </a:ln>
        </p:spPr>
        <p:txBody>
          <a:bodyPr vert="horz" wrap="square" lIns="36036" tIns="36036" rIns="36036" bIns="36036" rtlCol="0" anchor="b">
            <a:spAutoFit/>
          </a:bodyPr>
          <a:lstStyle/>
          <a:p>
            <a:pPr marL="0" marR="0" lvl="0" indent="0" algn="l" defTabSz="457200" rtl="0" eaLnBrk="1" fontAlgn="auto" latinLnBrk="0" hangingPunct="1">
              <a:lnSpc>
                <a:spcPct val="100000"/>
              </a:lnSpc>
              <a:spcBef>
                <a:spcPct val="0"/>
              </a:spcBef>
              <a:spcAft>
                <a:spcPts val="60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Three reviews were published last year, </a:t>
            </a: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provided impetus and vision to transform children’s social care. </a:t>
            </a:r>
            <a:endParaRPr lang="en-GB" sz="1600">
              <a:solidFill>
                <a:prstClr val="black"/>
              </a:solidFill>
              <a:latin typeface="Calibri" panose="020F0502020204030204"/>
            </a:endParaRPr>
          </a:p>
          <a:p>
            <a:pPr marL="0" marR="0" lvl="0" indent="0" algn="l" defTabSz="457200" rtl="0" eaLnBrk="1" fontAlgn="auto" latinLnBrk="0" hangingPunct="1">
              <a:lnSpc>
                <a:spcPct val="100000"/>
              </a:lnSpc>
              <a:spcBef>
                <a:spcPct val="0"/>
              </a:spcBef>
              <a:spcAft>
                <a:spcPts val="600"/>
              </a:spcAft>
              <a:buClrTx/>
              <a:buSzTx/>
              <a:buFontTx/>
              <a:buNone/>
              <a:tabLst/>
              <a:defRPr/>
            </a:pPr>
            <a:endParaRPr lang="en-GB" sz="1600">
              <a:solidFill>
                <a:prstClr val="black"/>
              </a:solidFill>
              <a:latin typeface="Calibri" panose="020F0502020204030204"/>
            </a:endParaRPr>
          </a:p>
          <a:p>
            <a:pPr marL="0" marR="0" lvl="0" indent="0" algn="l" defTabSz="457200" rtl="0" eaLnBrk="1" fontAlgn="auto" latinLnBrk="0" hangingPunct="1">
              <a:lnSpc>
                <a:spcPct val="100000"/>
              </a:lnSpc>
              <a:spcBef>
                <a:spcPct val="0"/>
              </a:spcBef>
              <a:spcAft>
                <a:spcPts val="60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ct val="0"/>
              </a:spcBef>
              <a:spcAft>
                <a:spcPts val="600"/>
              </a:spcAft>
              <a:buClrTx/>
              <a:buSzTx/>
              <a:buFontTx/>
              <a:buNone/>
              <a:tabLst/>
              <a:defRPr/>
            </a:pPr>
            <a:endParaRPr lang="en-GB" sz="1600">
              <a:solidFill>
                <a:prstClr val="black"/>
              </a:solidFill>
              <a:latin typeface="Calibri" panose="020F0502020204030204"/>
            </a:endParaRPr>
          </a:p>
          <a:p>
            <a:pPr marL="0" marR="0" lvl="0" indent="0" algn="l" defTabSz="457200" rtl="0" eaLnBrk="1" fontAlgn="auto" latinLnBrk="0" hangingPunct="1">
              <a:lnSpc>
                <a:spcPct val="100000"/>
              </a:lnSpc>
              <a:spcBef>
                <a:spcPct val="0"/>
              </a:spcBef>
              <a:spcAft>
                <a:spcPts val="60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ct val="0"/>
              </a:spcBef>
              <a:spcAft>
                <a:spcPts val="60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B525826-8126-E613-383C-368F48FC4042}"/>
              </a:ext>
            </a:extLst>
          </p:cNvPr>
          <p:cNvGrpSpPr/>
          <p:nvPr/>
        </p:nvGrpSpPr>
        <p:grpSpPr>
          <a:xfrm>
            <a:off x="4105364" y="1660380"/>
            <a:ext cx="7674098" cy="1523633"/>
            <a:chOff x="11774815" y="820116"/>
            <a:chExt cx="8875125" cy="1696968"/>
          </a:xfrm>
        </p:grpSpPr>
        <p:pic>
          <p:nvPicPr>
            <p:cNvPr id="18" name="Picture 17">
              <a:extLst>
                <a:ext uri="{FF2B5EF4-FFF2-40B4-BE49-F238E27FC236}">
                  <a16:creationId xmlns:a16="http://schemas.microsoft.com/office/drawing/2014/main" id="{1B599B35-67FF-6BF3-2000-47425CC57AE7}"/>
                </a:ext>
              </a:extLst>
            </p:cNvPr>
            <p:cNvPicPr>
              <a:picLocks noChangeAspect="1"/>
            </p:cNvPicPr>
            <p:nvPr/>
          </p:nvPicPr>
          <p:blipFill rotWithShape="1">
            <a:blip r:embed="rId10"/>
            <a:srcRect l="11534" r="802"/>
            <a:stretch/>
          </p:blipFill>
          <p:spPr>
            <a:xfrm>
              <a:off x="11774815" y="820116"/>
              <a:ext cx="1220357" cy="1696968"/>
            </a:xfrm>
            <a:prstGeom prst="rect">
              <a:avLst/>
            </a:prstGeom>
          </p:spPr>
        </p:pic>
        <p:pic>
          <p:nvPicPr>
            <p:cNvPr id="20" name="Picture 19">
              <a:extLst>
                <a:ext uri="{FF2B5EF4-FFF2-40B4-BE49-F238E27FC236}">
                  <a16:creationId xmlns:a16="http://schemas.microsoft.com/office/drawing/2014/main" id="{ACF9BA41-19F7-C2A5-0F85-E2BAB3A5EF73}"/>
                </a:ext>
              </a:extLst>
            </p:cNvPr>
            <p:cNvPicPr>
              <a:picLocks noChangeAspect="1"/>
            </p:cNvPicPr>
            <p:nvPr/>
          </p:nvPicPr>
          <p:blipFill>
            <a:blip r:embed="rId11"/>
            <a:stretch>
              <a:fillRect/>
            </a:stretch>
          </p:blipFill>
          <p:spPr>
            <a:xfrm>
              <a:off x="14683144" y="983564"/>
              <a:ext cx="1033920" cy="1370071"/>
            </a:xfrm>
            <a:prstGeom prst="rect">
              <a:avLst/>
            </a:prstGeom>
            <a:ln>
              <a:solidFill>
                <a:schemeClr val="tx1"/>
              </a:solidFill>
            </a:ln>
          </p:spPr>
        </p:pic>
        <p:pic>
          <p:nvPicPr>
            <p:cNvPr id="22" name="Picture 21">
              <a:extLst>
                <a:ext uri="{FF2B5EF4-FFF2-40B4-BE49-F238E27FC236}">
                  <a16:creationId xmlns:a16="http://schemas.microsoft.com/office/drawing/2014/main" id="{587D05C7-B424-EF37-6AEE-0238B885D4EE}"/>
                </a:ext>
              </a:extLst>
            </p:cNvPr>
            <p:cNvPicPr>
              <a:picLocks noChangeAspect="1"/>
            </p:cNvPicPr>
            <p:nvPr/>
          </p:nvPicPr>
          <p:blipFill>
            <a:blip r:embed="rId12"/>
            <a:stretch>
              <a:fillRect/>
            </a:stretch>
          </p:blipFill>
          <p:spPr>
            <a:xfrm>
              <a:off x="17920610" y="861189"/>
              <a:ext cx="985552" cy="1428975"/>
            </a:xfrm>
            <a:prstGeom prst="rect">
              <a:avLst/>
            </a:prstGeom>
            <a:ln>
              <a:solidFill>
                <a:schemeClr val="tx1"/>
              </a:solidFill>
            </a:ln>
          </p:spPr>
        </p:pic>
        <p:sp>
          <p:nvSpPr>
            <p:cNvPr id="25" name="TextBox 24">
              <a:extLst>
                <a:ext uri="{FF2B5EF4-FFF2-40B4-BE49-F238E27FC236}">
                  <a16:creationId xmlns:a16="http://schemas.microsoft.com/office/drawing/2014/main" id="{BEC5BE75-A1E6-56FF-7137-5BCE381CBEF1}"/>
                </a:ext>
              </a:extLst>
            </p:cNvPr>
            <p:cNvSpPr txBox="1"/>
            <p:nvPr/>
          </p:nvSpPr>
          <p:spPr>
            <a:xfrm>
              <a:off x="12981859" y="991833"/>
              <a:ext cx="1400978" cy="1169551"/>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Calibri"/>
                  <a:cs typeface="Calibri"/>
                </a:rPr>
                <a:t>The Independent Review of Children’s Social Care</a:t>
              </a:r>
              <a:endParaRPr kumimoji="0" lang="en-GB" sz="1200" b="0" i="1" u="none" strike="noStrike" kern="1200" cap="none" spc="0" normalizeH="0" baseline="0" noProof="0">
                <a:ln>
                  <a:noFill/>
                </a:ln>
                <a:effectLst/>
                <a:uLnTx/>
                <a:uFillTx/>
                <a:latin typeface="Calibri"/>
                <a:cs typeface="Calibri"/>
              </a:endParaRPr>
            </a:p>
          </p:txBody>
        </p:sp>
        <p:sp>
          <p:nvSpPr>
            <p:cNvPr id="26" name="TextBox 25">
              <a:extLst>
                <a:ext uri="{FF2B5EF4-FFF2-40B4-BE49-F238E27FC236}">
                  <a16:creationId xmlns:a16="http://schemas.microsoft.com/office/drawing/2014/main" id="{5DA4B98D-8100-CBB9-840B-BEACAF6732A6}"/>
                </a:ext>
              </a:extLst>
            </p:cNvPr>
            <p:cNvSpPr txBox="1"/>
            <p:nvPr/>
          </p:nvSpPr>
          <p:spPr>
            <a:xfrm>
              <a:off x="15811187" y="1079320"/>
              <a:ext cx="1606440" cy="1131209"/>
            </a:xfrm>
            <a:prstGeom prst="rect">
              <a:avLst/>
            </a:prstGeom>
            <a:noFill/>
          </p:spPr>
          <p:txBody>
            <a:bodyPr wrap="square" lIns="91440" tIns="45720" rIns="91440" bIns="45720" anchor="t">
              <a:spAutoFit/>
            </a:bodyPr>
            <a:lstStyle/>
            <a:p>
              <a:pPr defTabSz="457200" hangingPunct="0">
                <a:spcAft>
                  <a:spcPts val="600"/>
                </a:spcAft>
                <a:defRPr/>
              </a:pPr>
              <a:r>
                <a:rPr kumimoji="0" lang="en-GB" sz="1200" b="1" i="0" u="none" strike="noStrike" kern="1200" cap="none" spc="0" normalizeH="0" baseline="0" noProof="0">
                  <a:ln>
                    <a:noFill/>
                  </a:ln>
                  <a:effectLst/>
                  <a:uLnTx/>
                  <a:uFillTx/>
                  <a:latin typeface="Calibri"/>
                  <a:cs typeface="Calibri"/>
                </a:rPr>
                <a:t>National Review into the murders of Arthur </a:t>
              </a:r>
              <a:r>
                <a:rPr kumimoji="0" lang="en-GB" sz="1200" b="1" i="0" u="none" strike="noStrike" kern="1200" cap="none" spc="0" normalizeH="0" baseline="0" noProof="0" err="1">
                  <a:ln>
                    <a:noFill/>
                  </a:ln>
                  <a:effectLst/>
                  <a:uLnTx/>
                  <a:uFillTx/>
                  <a:latin typeface="Calibri"/>
                  <a:cs typeface="Calibri"/>
                </a:rPr>
                <a:t>Labinjo</a:t>
              </a:r>
              <a:r>
                <a:rPr kumimoji="0" lang="en-GB" sz="1200" b="1" i="0" u="none" strike="noStrike" kern="1200" cap="none" spc="0" normalizeH="0" baseline="0" noProof="0">
                  <a:ln>
                    <a:noFill/>
                  </a:ln>
                  <a:effectLst/>
                  <a:uLnTx/>
                  <a:uFillTx/>
                  <a:latin typeface="Calibri"/>
                  <a:cs typeface="Calibri"/>
                </a:rPr>
                <a:t>-Hughes and Star Hobson</a:t>
              </a:r>
              <a:r>
                <a:rPr lang="en-GB" sz="1200" b="1">
                  <a:latin typeface="Trebuchet MS"/>
                </a:rPr>
                <a:t> </a:t>
              </a:r>
              <a:endParaRPr kumimoji="0" lang="en-GB" sz="1200" b="1"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27" name="TextBox 26">
              <a:extLst>
                <a:ext uri="{FF2B5EF4-FFF2-40B4-BE49-F238E27FC236}">
                  <a16:creationId xmlns:a16="http://schemas.microsoft.com/office/drawing/2014/main" id="{34763408-AAA0-37F1-0E39-D374E130C60D}"/>
                </a:ext>
              </a:extLst>
            </p:cNvPr>
            <p:cNvSpPr txBox="1"/>
            <p:nvPr/>
          </p:nvSpPr>
          <p:spPr>
            <a:xfrm>
              <a:off x="19043501" y="952428"/>
              <a:ext cx="1606439" cy="1384995"/>
            </a:xfrm>
            <a:prstGeom prst="rect">
              <a:avLst/>
            </a:prstGeom>
            <a:noFill/>
          </p:spPr>
          <p:txBody>
            <a:bodyPr wrap="square" lIns="91440" tIns="45720" rIns="91440" bIns="45720" anchor="t">
              <a:spAutoFit/>
            </a:bodyPr>
            <a:lstStyle/>
            <a:p>
              <a:pPr defTabSz="457200" hangingPunct="0">
                <a:spcAft>
                  <a:spcPts val="600"/>
                </a:spcAft>
                <a:defRPr/>
              </a:pPr>
              <a:r>
                <a:rPr kumimoji="0" lang="en-GB" sz="1200" b="1" i="0" u="none" strike="noStrike" kern="1200" cap="none" spc="0" normalizeH="0" baseline="0" noProof="0">
                  <a:ln>
                    <a:noFill/>
                  </a:ln>
                  <a:effectLst/>
                  <a:uLnTx/>
                  <a:uFillTx/>
                  <a:latin typeface="Calibri"/>
                  <a:cs typeface="Calibri"/>
                </a:rPr>
                <a:t>The Competition and Markets Authority study into Children’s Social Care Placements</a:t>
              </a:r>
              <a:r>
                <a:rPr lang="en-GB" sz="1200" b="1">
                  <a:latin typeface="Calibri"/>
                  <a:cs typeface="Calibri"/>
                </a:rPr>
                <a:t> </a:t>
              </a:r>
              <a:endParaRPr kumimoji="0" lang="en-GB" sz="1200" b="1"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grpSp>
      <p:sp>
        <p:nvSpPr>
          <p:cNvPr id="29" name="btfpColumnHeaderBoxText838172">
            <a:extLst>
              <a:ext uri="{FF2B5EF4-FFF2-40B4-BE49-F238E27FC236}">
                <a16:creationId xmlns:a16="http://schemas.microsoft.com/office/drawing/2014/main" id="{15EECA15-9799-E964-A3F4-DD1D2325FD12}"/>
              </a:ext>
            </a:extLst>
          </p:cNvPr>
          <p:cNvSpPr txBox="1"/>
          <p:nvPr>
            <p:custDataLst>
              <p:tags r:id="rId2"/>
            </p:custDataLst>
          </p:nvPr>
        </p:nvSpPr>
        <p:spPr bwMode="gray">
          <a:xfrm>
            <a:off x="3858459" y="3405781"/>
            <a:ext cx="8114593" cy="318997"/>
          </a:xfrm>
          <a:prstGeom prst="rect">
            <a:avLst/>
          </a:prstGeom>
          <a:solidFill>
            <a:schemeClr val="accent1">
              <a:lumMod val="60000"/>
              <a:lumOff val="40000"/>
            </a:schemeClr>
          </a:solidFill>
        </p:spPr>
        <p:txBody>
          <a:bodyPr vert="horz" wrap="square" lIns="36036" tIns="36036" rIns="36036" bIns="36036" rtlCol="0" anchor="b">
            <a:spAutoFit/>
          </a:bodyPr>
          <a:lstStyle/>
          <a:p>
            <a:pPr marL="0" marR="0" lvl="0" indent="0" algn="l" defTabSz="457200" rtl="0" eaLnBrk="1" fontAlgn="auto" latinLnBrk="0" hangingPunct="1">
              <a:lnSpc>
                <a:spcPct val="100000"/>
              </a:lnSpc>
              <a:spcBef>
                <a:spcPct val="0"/>
              </a:spcBef>
              <a:spcAft>
                <a:spcPts val="600"/>
              </a:spcAft>
              <a:buClrTx/>
              <a:buSzTx/>
              <a:buFontTx/>
              <a:buNone/>
              <a:tabLst/>
              <a:defRPr/>
            </a:pPr>
            <a:r>
              <a:rPr kumimoji="0" lang="en-GB" sz="1600" b="1" i="0" u="none" strike="noStrike" kern="1200" cap="none" spc="0" normalizeH="0" baseline="0" noProof="0" err="1">
                <a:ln>
                  <a:noFill/>
                </a:ln>
                <a:solidFill>
                  <a:prstClr val="black"/>
                </a:solidFill>
                <a:effectLst/>
                <a:uLnTx/>
                <a:uFillTx/>
                <a:latin typeface="Calibri" panose="020F0502020204030204"/>
                <a:ea typeface="+mn-ea"/>
                <a:cs typeface="+mn-cs"/>
              </a:rPr>
              <a:t>Ther</a:t>
            </a:r>
            <a:r>
              <a:rPr lang="en-GB" sz="1600" b="1">
                <a:solidFill>
                  <a:prstClr val="black"/>
                </a:solidFill>
                <a:latin typeface="Calibri" panose="020F0502020204030204"/>
              </a:rPr>
              <a:t>e are s</a:t>
            </a: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ix pillars of reform </a:t>
            </a: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F7791B78-FFAE-43DA-5D67-833CAD8DEB59}"/>
              </a:ext>
            </a:extLst>
          </p:cNvPr>
          <p:cNvGrpSpPr/>
          <p:nvPr/>
        </p:nvGrpSpPr>
        <p:grpSpPr>
          <a:xfrm>
            <a:off x="308574" y="220843"/>
            <a:ext cx="11176036" cy="6386176"/>
            <a:chOff x="8088687" y="-372905"/>
            <a:chExt cx="11176036" cy="6386176"/>
          </a:xfrm>
        </p:grpSpPr>
        <p:sp>
          <p:nvSpPr>
            <p:cNvPr id="37" name="TextBox 36">
              <a:extLst>
                <a:ext uri="{FF2B5EF4-FFF2-40B4-BE49-F238E27FC236}">
                  <a16:creationId xmlns:a16="http://schemas.microsoft.com/office/drawing/2014/main" id="{C180B50F-C4CE-5532-1A2C-2E2516BEF2E4}"/>
                </a:ext>
              </a:extLst>
            </p:cNvPr>
            <p:cNvSpPr txBox="1"/>
            <p:nvPr/>
          </p:nvSpPr>
          <p:spPr>
            <a:xfrm>
              <a:off x="8088687" y="534848"/>
              <a:ext cx="3028035" cy="5478423"/>
            </a:xfrm>
            <a:prstGeom prst="rect">
              <a:avLst/>
            </a:prstGeom>
            <a:solidFill>
              <a:schemeClr val="bg1"/>
            </a:solidFill>
            <a:ln w="57150">
              <a:solidFill>
                <a:srgbClr val="F4B183"/>
              </a:solidFill>
            </a:ln>
          </p:spPr>
          <p:txBody>
            <a:bodyPr wrap="square" lIns="91440" tIns="45720" rIns="91440" bIns="45720" anchor="t">
              <a:spAutoFit/>
            </a:bodyPr>
            <a:lstStyle/>
            <a:p>
              <a:pPr defTabSz="457200">
                <a:spcAft>
                  <a:spcPts val="600"/>
                </a:spcAft>
                <a:defRPr/>
              </a:pPr>
              <a:r>
                <a:rPr lang="en-GB" sz="1600" b="1">
                  <a:solidFill>
                    <a:srgbClr val="000000"/>
                  </a:solidFill>
                  <a:ea typeface="Times New Roman" panose="02020603050405020304" pitchFamily="18" charset="0"/>
                  <a:cs typeface="Calibri"/>
                </a:rPr>
                <a:t>The strategy sets out a vision to rebalance children’s social care away from costly crisis intervention to more meaningful and effective early support. </a:t>
              </a:r>
            </a:p>
            <a:p>
              <a:pPr defTabSz="457200">
                <a:spcAft>
                  <a:spcPts val="600"/>
                </a:spcAft>
                <a:defRPr/>
              </a:pPr>
              <a:r>
                <a:rPr lang="en-GB" sz="1600"/>
                <a:t>It sets out actions that seek to:</a:t>
              </a:r>
            </a:p>
            <a:p>
              <a:pPr marL="285750" indent="-285750" defTabSz="457200">
                <a:spcAft>
                  <a:spcPts val="600"/>
                </a:spcAft>
                <a:buFont typeface="Arial" panose="020B0604020202020204" pitchFamily="34" charset="0"/>
                <a:buChar char="•"/>
                <a:defRPr/>
              </a:pPr>
              <a:r>
                <a:rPr lang="en-GB" sz="1600"/>
                <a:t>Address urgent issues facing children and families now </a:t>
              </a:r>
            </a:p>
            <a:p>
              <a:pPr marL="285750" indent="-285750" defTabSz="457200">
                <a:spcAft>
                  <a:spcPts val="600"/>
                </a:spcAft>
                <a:buFont typeface="Arial" panose="020B0604020202020204" pitchFamily="34" charset="0"/>
                <a:buChar char="•"/>
                <a:defRPr/>
              </a:pPr>
              <a:r>
                <a:rPr lang="en-GB" sz="1600"/>
                <a:t>Lay the foundations for whole system reform </a:t>
              </a:r>
            </a:p>
            <a:p>
              <a:pPr marL="285750" indent="-285750" defTabSz="457200">
                <a:spcAft>
                  <a:spcPts val="600"/>
                </a:spcAft>
                <a:buFont typeface="Arial" panose="020B0604020202020204" pitchFamily="34" charset="0"/>
                <a:buChar char="•"/>
                <a:defRPr/>
              </a:pPr>
              <a:r>
                <a:rPr lang="en-GB" sz="1600"/>
                <a:t>Set national direction for change </a:t>
              </a:r>
            </a:p>
            <a:p>
              <a:pPr defTabSz="457200">
                <a:spcAft>
                  <a:spcPts val="600"/>
                </a:spcAft>
                <a:defRPr/>
              </a:pPr>
              <a:r>
                <a:rPr lang="en-GB" sz="1600"/>
                <a:t>We will reform in phases, investing </a:t>
              </a:r>
              <a:r>
                <a:rPr lang="en-GB" sz="1600" b="1"/>
                <a:t>£200m </a:t>
              </a:r>
              <a:r>
                <a:rPr lang="en-GB" sz="1600"/>
                <a:t>over the next two years. </a:t>
              </a:r>
            </a:p>
            <a:p>
              <a:pPr defTabSz="457200">
                <a:spcAft>
                  <a:spcPts val="600"/>
                </a:spcAft>
                <a:defRPr/>
              </a:pPr>
              <a:r>
                <a:rPr lang="en-GB" sz="1600"/>
                <a:t>After two years we will refresh this strategy, </a:t>
              </a:r>
              <a:r>
                <a:rPr lang="en-GB" sz="1600" b="1"/>
                <a:t>scaling up new approaches </a:t>
              </a:r>
              <a:r>
                <a:rPr lang="en-GB" sz="1600"/>
                <a:t>we have tested and </a:t>
              </a:r>
              <a:r>
                <a:rPr lang="en-GB" sz="1600" b="1"/>
                <a:t>bringing forward legislation </a:t>
              </a:r>
              <a:r>
                <a:rPr lang="en-GB" sz="1600"/>
                <a:t>(subject to parliamentary time).</a:t>
              </a:r>
              <a:endParaRPr lang="en-GB" sz="1600" b="1"/>
            </a:p>
          </p:txBody>
        </p:sp>
        <p:sp>
          <p:nvSpPr>
            <p:cNvPr id="38" name="TextBox 37">
              <a:extLst>
                <a:ext uri="{FF2B5EF4-FFF2-40B4-BE49-F238E27FC236}">
                  <a16:creationId xmlns:a16="http://schemas.microsoft.com/office/drawing/2014/main" id="{A0711585-53D4-D686-06C6-51DE920B341E}"/>
                </a:ext>
              </a:extLst>
            </p:cNvPr>
            <p:cNvSpPr txBox="1"/>
            <p:nvPr/>
          </p:nvSpPr>
          <p:spPr>
            <a:xfrm>
              <a:off x="8098628" y="-372905"/>
              <a:ext cx="11166095" cy="646331"/>
            </a:xfrm>
            <a:prstGeom prst="rect">
              <a:avLst/>
            </a:prstGeom>
            <a:solidFill>
              <a:schemeClr val="accent2">
                <a:lumMod val="60000"/>
                <a:lumOff val="40000"/>
              </a:schemeClr>
            </a:solidFill>
          </p:spPr>
          <p:txBody>
            <a:bodyPr wrap="square">
              <a:spAutoFit/>
            </a:bodyPr>
            <a:lstStyle/>
            <a:p>
              <a:r>
                <a:rPr lang="en-GB" sz="1800" b="1">
                  <a:solidFill>
                    <a:srgbClr val="000000"/>
                  </a:solidFill>
                  <a:ea typeface="Times New Roman" panose="02020603050405020304" pitchFamily="18" charset="0"/>
                  <a:cs typeface="Calibri" panose="020F0502020204030204" pitchFamily="34" charset="0"/>
                </a:rPr>
                <a:t>On Thursday 2</a:t>
              </a:r>
              <a:r>
                <a:rPr lang="en-GB" sz="1800" b="1" baseline="30000">
                  <a:solidFill>
                    <a:srgbClr val="000000"/>
                  </a:solidFill>
                  <a:ea typeface="Times New Roman" panose="02020603050405020304" pitchFamily="18" charset="0"/>
                  <a:cs typeface="Calibri" panose="020F0502020204030204" pitchFamily="34" charset="0"/>
                </a:rPr>
                <a:t>nd</a:t>
              </a:r>
              <a:r>
                <a:rPr lang="en-GB" sz="1800" b="1">
                  <a:solidFill>
                    <a:srgbClr val="000000"/>
                  </a:solidFill>
                  <a:ea typeface="Times New Roman" panose="02020603050405020304" pitchFamily="18" charset="0"/>
                  <a:cs typeface="Calibri" panose="020F0502020204030204" pitchFamily="34" charset="0"/>
                </a:rPr>
                <a:t> February, we published Stable Homes, Built on Love – an implementation strategy and consultation, </a:t>
              </a:r>
              <a:r>
                <a:rPr lang="en-GB" sz="1800" b="1" i="0">
                  <a:solidFill>
                    <a:srgbClr val="000000"/>
                  </a:solidFill>
                  <a:effectLst/>
                </a:rPr>
                <a:t>backed by £200m additional investment</a:t>
              </a:r>
              <a:r>
                <a:rPr lang="en-GB" sz="1800" b="1">
                  <a:solidFill>
                    <a:srgbClr val="000000"/>
                  </a:solidFill>
                  <a:ea typeface="Times New Roman" panose="02020603050405020304" pitchFamily="18" charset="0"/>
                  <a:cs typeface="Calibri" panose="020F0502020204030204" pitchFamily="34" charset="0"/>
                </a:rPr>
                <a:t>.</a:t>
              </a:r>
              <a:endParaRPr lang="en-GB" b="1"/>
            </a:p>
          </p:txBody>
        </p:sp>
      </p:grpSp>
    </p:spTree>
    <p:extLst>
      <p:ext uri="{BB962C8B-B14F-4D97-AF65-F5344CB8AC3E}">
        <p14:creationId xmlns:p14="http://schemas.microsoft.com/office/powerpoint/2010/main" val="282834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21D5507-F7F7-679C-CA2D-DD158913409B}"/>
              </a:ext>
            </a:extLst>
          </p:cNvPr>
          <p:cNvSpPr>
            <a:spLocks noGrp="1"/>
          </p:cNvSpPr>
          <p:nvPr>
            <p:ph type="ftr" sz="quarter" idx="11"/>
          </p:nvPr>
        </p:nvSpPr>
        <p:spPr>
          <a:xfrm>
            <a:off x="8690621" y="8832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DRAFT - NOT GOVERNMENT POLICY </a:t>
            </a:r>
          </a:p>
        </p:txBody>
      </p:sp>
      <p:sp>
        <p:nvSpPr>
          <p:cNvPr id="11" name="Rectangle 10">
            <a:extLst>
              <a:ext uri="{FF2B5EF4-FFF2-40B4-BE49-F238E27FC236}">
                <a16:creationId xmlns:a16="http://schemas.microsoft.com/office/drawing/2014/main" id="{BE100DBF-427F-D4D4-1C75-A126F8F62A96}"/>
              </a:ext>
            </a:extLst>
          </p:cNvPr>
          <p:cNvSpPr/>
          <p:nvPr/>
        </p:nvSpPr>
        <p:spPr>
          <a:xfrm>
            <a:off x="0" y="-18345"/>
            <a:ext cx="12192000" cy="59598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a:solidFill>
                  <a:prstClr val="white"/>
                </a:solidFill>
                <a:latin typeface="Arial" panose="020B0604020202020204" pitchFamily="34" charset="0"/>
                <a:cs typeface="Arial" panose="020B0604020202020204" pitchFamily="34" charset="0"/>
                <a:sym typeface="Arial"/>
              </a:rPr>
              <a:t> Pillar 5: A valued, supported and highly-skilled social worker for every child who needs one</a:t>
            </a:r>
            <a:endPar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2" name="Text Placeholder 3">
            <a:extLst>
              <a:ext uri="{FF2B5EF4-FFF2-40B4-BE49-F238E27FC236}">
                <a16:creationId xmlns:a16="http://schemas.microsoft.com/office/drawing/2014/main" id="{C67ED72A-E12D-5FCF-8384-D2FF67CC5043}"/>
              </a:ext>
            </a:extLst>
          </p:cNvPr>
          <p:cNvSpPr txBox="1">
            <a:spLocks/>
          </p:cNvSpPr>
          <p:nvPr/>
        </p:nvSpPr>
        <p:spPr bwMode="auto">
          <a:xfrm>
            <a:off x="8244183" y="3612963"/>
            <a:ext cx="3332238" cy="2002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13526" rtl="0" eaLnBrk="1" fontAlgn="base" hangingPunct="1">
              <a:spcBef>
                <a:spcPct val="0"/>
              </a:spcBef>
              <a:spcAft>
                <a:spcPct val="0"/>
              </a:spcAft>
              <a:buClr>
                <a:schemeClr val="tx2"/>
              </a:buClr>
              <a:defRPr sz="1400">
                <a:solidFill>
                  <a:schemeClr val="tx1"/>
                </a:solidFill>
                <a:latin typeface="Calibri" panose="020F0502020204030204" pitchFamily="34" charset="0"/>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400">
                <a:solidFill>
                  <a:schemeClr val="tx1"/>
                </a:solidFill>
                <a:latin typeface="Calibri" panose="020F0502020204030204" pitchFamily="34" charset="0"/>
              </a:defRPr>
            </a:lvl2pPr>
            <a:lvl3pPr marL="466481" indent="-267255" algn="l" defTabSz="913526" rtl="0" eaLnBrk="1" fontAlgn="base" hangingPunct="1">
              <a:spcBef>
                <a:spcPct val="0"/>
              </a:spcBef>
              <a:spcAft>
                <a:spcPct val="0"/>
              </a:spcAft>
              <a:buClr>
                <a:schemeClr val="tx2"/>
              </a:buClr>
              <a:buSzPct val="120000"/>
              <a:buFont typeface="Arial" charset="0"/>
              <a:buChar char="–"/>
              <a:defRPr sz="1400">
                <a:solidFill>
                  <a:schemeClr val="tx1"/>
                </a:solidFill>
                <a:latin typeface="Calibri" panose="020F0502020204030204" pitchFamily="34" charset="0"/>
              </a:defRPr>
            </a:lvl3pPr>
            <a:lvl4pPr marL="626835" indent="-158733" algn="l" defTabSz="913526" rtl="0" eaLnBrk="1" fontAlgn="base" hangingPunct="1">
              <a:spcBef>
                <a:spcPct val="0"/>
              </a:spcBef>
              <a:spcAft>
                <a:spcPct val="0"/>
              </a:spcAft>
              <a:buClr>
                <a:schemeClr val="tx2"/>
              </a:buClr>
              <a:buSzPct val="120000"/>
              <a:buFont typeface="Arial" charset="0"/>
              <a:buChar char="▫"/>
              <a:defRPr sz="1400">
                <a:solidFill>
                  <a:schemeClr val="tx1"/>
                </a:solidFill>
                <a:latin typeface="Calibri" panose="020F0502020204030204" pitchFamily="34" charset="0"/>
              </a:defRPr>
            </a:lvl4pPr>
            <a:lvl5pPr marL="761271" indent="-132818" algn="l" defTabSz="913526" rtl="0" eaLnBrk="1" fontAlgn="base" hangingPunct="1">
              <a:spcBef>
                <a:spcPct val="0"/>
              </a:spcBef>
              <a:spcAft>
                <a:spcPct val="0"/>
              </a:spcAft>
              <a:buClr>
                <a:schemeClr val="tx2"/>
              </a:buClr>
              <a:buSzPct val="89000"/>
              <a:buFont typeface="Arial" charset="0"/>
              <a:buChar char="-"/>
              <a:defRPr sz="1400">
                <a:solidFill>
                  <a:schemeClr val="tx1"/>
                </a:solidFill>
                <a:latin typeface="Calibri" panose="020F0502020204030204" pitchFamily="34" charset="0"/>
              </a:defRPr>
            </a:lvl5pPr>
            <a:lvl6pPr marL="1227752"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9pPr>
          </a:lstStyle>
          <a:p>
            <a:pPr marL="369887" lvl="2" indent="-171450">
              <a:spcBef>
                <a:spcPts val="600"/>
              </a:spcBef>
              <a:buFontTx/>
              <a:buChar char="-"/>
            </a:pPr>
            <a:endParaRPr lang="en-GB" kern="0"/>
          </a:p>
          <a:p>
            <a:pPr marL="198437" lvl="2" indent="0">
              <a:spcBef>
                <a:spcPts val="600"/>
              </a:spcBef>
              <a:buNone/>
            </a:pPr>
            <a:endParaRPr lang="en-GB" kern="0"/>
          </a:p>
        </p:txBody>
      </p:sp>
      <p:sp>
        <p:nvSpPr>
          <p:cNvPr id="4" name="Text Placeholder 3">
            <a:extLst>
              <a:ext uri="{FF2B5EF4-FFF2-40B4-BE49-F238E27FC236}">
                <a16:creationId xmlns:a16="http://schemas.microsoft.com/office/drawing/2014/main" id="{127A3E64-59B2-19DF-AA3B-BCE63D8DCE6A}"/>
              </a:ext>
            </a:extLst>
          </p:cNvPr>
          <p:cNvSpPr txBox="1">
            <a:spLocks/>
          </p:cNvSpPr>
          <p:nvPr/>
        </p:nvSpPr>
        <p:spPr bwMode="auto">
          <a:xfrm>
            <a:off x="487555" y="1422793"/>
            <a:ext cx="11324999" cy="1824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13526" rtl="0" eaLnBrk="1" fontAlgn="base" hangingPunct="1">
              <a:spcBef>
                <a:spcPct val="0"/>
              </a:spcBef>
              <a:spcAft>
                <a:spcPct val="0"/>
              </a:spcAft>
              <a:buClr>
                <a:schemeClr val="tx2"/>
              </a:buClr>
              <a:defRPr sz="1400">
                <a:solidFill>
                  <a:schemeClr val="tx1"/>
                </a:solidFill>
                <a:latin typeface="Calibri" panose="020F0502020204030204" pitchFamily="34" charset="0"/>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400">
                <a:solidFill>
                  <a:schemeClr val="tx1"/>
                </a:solidFill>
                <a:latin typeface="Calibri" panose="020F0502020204030204" pitchFamily="34" charset="0"/>
              </a:defRPr>
            </a:lvl2pPr>
            <a:lvl3pPr marL="466481" indent="-267255" algn="l" defTabSz="913526" rtl="0" eaLnBrk="1" fontAlgn="base" hangingPunct="1">
              <a:spcBef>
                <a:spcPct val="0"/>
              </a:spcBef>
              <a:spcAft>
                <a:spcPct val="0"/>
              </a:spcAft>
              <a:buClr>
                <a:schemeClr val="tx2"/>
              </a:buClr>
              <a:buSzPct val="120000"/>
              <a:buFont typeface="Arial" charset="0"/>
              <a:buChar char="–"/>
              <a:defRPr sz="1400">
                <a:solidFill>
                  <a:schemeClr val="tx1"/>
                </a:solidFill>
                <a:latin typeface="Calibri" panose="020F0502020204030204" pitchFamily="34" charset="0"/>
              </a:defRPr>
            </a:lvl3pPr>
            <a:lvl4pPr marL="626835" indent="-158733" algn="l" defTabSz="913526" rtl="0" eaLnBrk="1" fontAlgn="base" hangingPunct="1">
              <a:spcBef>
                <a:spcPct val="0"/>
              </a:spcBef>
              <a:spcAft>
                <a:spcPct val="0"/>
              </a:spcAft>
              <a:buClr>
                <a:schemeClr val="tx2"/>
              </a:buClr>
              <a:buSzPct val="120000"/>
              <a:buFont typeface="Arial" charset="0"/>
              <a:buChar char="▫"/>
              <a:defRPr sz="1400">
                <a:solidFill>
                  <a:schemeClr val="tx1"/>
                </a:solidFill>
                <a:latin typeface="Calibri" panose="020F0502020204030204" pitchFamily="34" charset="0"/>
              </a:defRPr>
            </a:lvl4pPr>
            <a:lvl5pPr marL="761271" indent="-132818" algn="l" defTabSz="913526" rtl="0" eaLnBrk="1" fontAlgn="base" hangingPunct="1">
              <a:spcBef>
                <a:spcPct val="0"/>
              </a:spcBef>
              <a:spcAft>
                <a:spcPct val="0"/>
              </a:spcAft>
              <a:buClr>
                <a:schemeClr val="tx2"/>
              </a:buClr>
              <a:buSzPct val="89000"/>
              <a:buFont typeface="Arial" charset="0"/>
              <a:buChar char="-"/>
              <a:defRPr sz="1400">
                <a:solidFill>
                  <a:schemeClr val="tx1"/>
                </a:solidFill>
                <a:latin typeface="Calibri" panose="020F0502020204030204" pitchFamily="34" charset="0"/>
              </a:defRPr>
            </a:lvl5pPr>
            <a:lvl6pPr marL="1227752"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9p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In Stable Homes, Built on Love we committed to developing a five-year Early Career Framework for  Child and Family Social Workers, and to </a:t>
            </a: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rPr>
              <a:t>explore how we can make the ECF an entitlement for all child and family social workers from September 2026</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The programme will provide a </a:t>
            </a: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two-year induction pathway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for all new social workers and an </a:t>
            </a: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advanced pathway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of up to three years for those who wish to take it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The primary purpose of the programme is to support continued improvements in the </a:t>
            </a: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quality of practice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of the social work workforce in line with the National Framework</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By investing in the early development of new social workers, and supporting them through the steep learning curve at the beginning of their careers we aim to </a:t>
            </a: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improve retention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in the profession</a:t>
            </a:r>
          </a:p>
          <a:p>
            <a:pPr marL="342900" indent="-342900">
              <a:spcAft>
                <a:spcPts val="600"/>
              </a:spcAft>
              <a:buFont typeface="+mj-lt"/>
              <a:buAutoNum type="arabicPeriod"/>
            </a:pPr>
            <a:endParaRPr lang="en-GB" sz="2400"/>
          </a:p>
          <a:p>
            <a:pPr marL="342900" indent="-342900">
              <a:spcAft>
                <a:spcPts val="600"/>
              </a:spcAft>
              <a:buFont typeface="+mj-lt"/>
              <a:buAutoNum type="arabicPeriod"/>
            </a:pPr>
            <a:endParaRPr lang="en-GB" sz="2400"/>
          </a:p>
        </p:txBody>
      </p:sp>
    </p:spTree>
    <p:extLst>
      <p:ext uri="{BB962C8B-B14F-4D97-AF65-F5344CB8AC3E}">
        <p14:creationId xmlns:p14="http://schemas.microsoft.com/office/powerpoint/2010/main" val="416527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21D5507-F7F7-679C-CA2D-DD158913409B}"/>
              </a:ext>
            </a:extLst>
          </p:cNvPr>
          <p:cNvSpPr>
            <a:spLocks noGrp="1"/>
          </p:cNvSpPr>
          <p:nvPr>
            <p:ph type="ftr" sz="quarter" idx="11"/>
          </p:nvPr>
        </p:nvSpPr>
        <p:spPr>
          <a:xfrm>
            <a:off x="8690621" y="8832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DRAFT - NOT GOVERNMENT POLICY </a:t>
            </a:r>
          </a:p>
        </p:txBody>
      </p:sp>
      <p:sp>
        <p:nvSpPr>
          <p:cNvPr id="11" name="Rectangle 10">
            <a:extLst>
              <a:ext uri="{FF2B5EF4-FFF2-40B4-BE49-F238E27FC236}">
                <a16:creationId xmlns:a16="http://schemas.microsoft.com/office/drawing/2014/main" id="{BE100DBF-427F-D4D4-1C75-A126F8F62A96}"/>
              </a:ext>
            </a:extLst>
          </p:cNvPr>
          <p:cNvSpPr/>
          <p:nvPr/>
        </p:nvSpPr>
        <p:spPr>
          <a:xfrm>
            <a:off x="0" y="-18345"/>
            <a:ext cx="12192000" cy="59598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Specifically, we said…</a:t>
            </a:r>
            <a:endPar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2" name="Text Placeholder 3">
            <a:extLst>
              <a:ext uri="{FF2B5EF4-FFF2-40B4-BE49-F238E27FC236}">
                <a16:creationId xmlns:a16="http://schemas.microsoft.com/office/drawing/2014/main" id="{C67ED72A-E12D-5FCF-8384-D2FF67CC5043}"/>
              </a:ext>
            </a:extLst>
          </p:cNvPr>
          <p:cNvSpPr txBox="1">
            <a:spLocks/>
          </p:cNvSpPr>
          <p:nvPr/>
        </p:nvSpPr>
        <p:spPr bwMode="auto">
          <a:xfrm>
            <a:off x="8244183" y="3612963"/>
            <a:ext cx="3332238" cy="2002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13526" rtl="0" eaLnBrk="1" fontAlgn="base" hangingPunct="1">
              <a:spcBef>
                <a:spcPct val="0"/>
              </a:spcBef>
              <a:spcAft>
                <a:spcPct val="0"/>
              </a:spcAft>
              <a:buClr>
                <a:schemeClr val="tx2"/>
              </a:buClr>
              <a:defRPr sz="1400">
                <a:solidFill>
                  <a:schemeClr val="tx1"/>
                </a:solidFill>
                <a:latin typeface="Calibri" panose="020F0502020204030204" pitchFamily="34" charset="0"/>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400">
                <a:solidFill>
                  <a:schemeClr val="tx1"/>
                </a:solidFill>
                <a:latin typeface="Calibri" panose="020F0502020204030204" pitchFamily="34" charset="0"/>
              </a:defRPr>
            </a:lvl2pPr>
            <a:lvl3pPr marL="466481" indent="-267255" algn="l" defTabSz="913526" rtl="0" eaLnBrk="1" fontAlgn="base" hangingPunct="1">
              <a:spcBef>
                <a:spcPct val="0"/>
              </a:spcBef>
              <a:spcAft>
                <a:spcPct val="0"/>
              </a:spcAft>
              <a:buClr>
                <a:schemeClr val="tx2"/>
              </a:buClr>
              <a:buSzPct val="120000"/>
              <a:buFont typeface="Arial" charset="0"/>
              <a:buChar char="–"/>
              <a:defRPr sz="1400">
                <a:solidFill>
                  <a:schemeClr val="tx1"/>
                </a:solidFill>
                <a:latin typeface="Calibri" panose="020F0502020204030204" pitchFamily="34" charset="0"/>
              </a:defRPr>
            </a:lvl3pPr>
            <a:lvl4pPr marL="626835" indent="-158733" algn="l" defTabSz="913526" rtl="0" eaLnBrk="1" fontAlgn="base" hangingPunct="1">
              <a:spcBef>
                <a:spcPct val="0"/>
              </a:spcBef>
              <a:spcAft>
                <a:spcPct val="0"/>
              </a:spcAft>
              <a:buClr>
                <a:schemeClr val="tx2"/>
              </a:buClr>
              <a:buSzPct val="120000"/>
              <a:buFont typeface="Arial" charset="0"/>
              <a:buChar char="▫"/>
              <a:defRPr sz="1400">
                <a:solidFill>
                  <a:schemeClr val="tx1"/>
                </a:solidFill>
                <a:latin typeface="Calibri" panose="020F0502020204030204" pitchFamily="34" charset="0"/>
              </a:defRPr>
            </a:lvl4pPr>
            <a:lvl5pPr marL="761271" indent="-132818" algn="l" defTabSz="913526" rtl="0" eaLnBrk="1" fontAlgn="base" hangingPunct="1">
              <a:spcBef>
                <a:spcPct val="0"/>
              </a:spcBef>
              <a:spcAft>
                <a:spcPct val="0"/>
              </a:spcAft>
              <a:buClr>
                <a:schemeClr val="tx2"/>
              </a:buClr>
              <a:buSzPct val="89000"/>
              <a:buFont typeface="Arial" charset="0"/>
              <a:buChar char="-"/>
              <a:defRPr sz="1400">
                <a:solidFill>
                  <a:schemeClr val="tx1"/>
                </a:solidFill>
                <a:latin typeface="Calibri" panose="020F0502020204030204" pitchFamily="34" charset="0"/>
              </a:defRPr>
            </a:lvl5pPr>
            <a:lvl6pPr marL="1227752"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9pPr>
          </a:lstStyle>
          <a:p>
            <a:pPr marL="369887" lvl="2" indent="-171450">
              <a:spcBef>
                <a:spcPts val="600"/>
              </a:spcBef>
              <a:buFontTx/>
              <a:buChar char="-"/>
            </a:pPr>
            <a:endParaRPr lang="en-GB" kern="0"/>
          </a:p>
          <a:p>
            <a:pPr marL="198437" lvl="2" indent="0">
              <a:spcBef>
                <a:spcPts val="600"/>
              </a:spcBef>
              <a:buNone/>
            </a:pPr>
            <a:endParaRPr lang="en-GB" kern="0"/>
          </a:p>
        </p:txBody>
      </p:sp>
      <p:sp>
        <p:nvSpPr>
          <p:cNvPr id="4" name="Text Placeholder 3">
            <a:extLst>
              <a:ext uri="{FF2B5EF4-FFF2-40B4-BE49-F238E27FC236}">
                <a16:creationId xmlns:a16="http://schemas.microsoft.com/office/drawing/2014/main" id="{127A3E64-59B2-19DF-AA3B-BCE63D8DCE6A}"/>
              </a:ext>
            </a:extLst>
          </p:cNvPr>
          <p:cNvSpPr txBox="1">
            <a:spLocks/>
          </p:cNvSpPr>
          <p:nvPr/>
        </p:nvSpPr>
        <p:spPr bwMode="auto">
          <a:xfrm>
            <a:off x="487555" y="1422793"/>
            <a:ext cx="11324999" cy="1824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13526" rtl="0" eaLnBrk="1" fontAlgn="base" hangingPunct="1">
              <a:spcBef>
                <a:spcPct val="0"/>
              </a:spcBef>
              <a:spcAft>
                <a:spcPct val="0"/>
              </a:spcAft>
              <a:buClr>
                <a:schemeClr val="tx2"/>
              </a:buClr>
              <a:defRPr sz="1400">
                <a:solidFill>
                  <a:schemeClr val="tx1"/>
                </a:solidFill>
                <a:latin typeface="Calibri" panose="020F0502020204030204" pitchFamily="34" charset="0"/>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400">
                <a:solidFill>
                  <a:schemeClr val="tx1"/>
                </a:solidFill>
                <a:latin typeface="Calibri" panose="020F0502020204030204" pitchFamily="34" charset="0"/>
              </a:defRPr>
            </a:lvl2pPr>
            <a:lvl3pPr marL="466481" indent="-267255" algn="l" defTabSz="913526" rtl="0" eaLnBrk="1" fontAlgn="base" hangingPunct="1">
              <a:spcBef>
                <a:spcPct val="0"/>
              </a:spcBef>
              <a:spcAft>
                <a:spcPct val="0"/>
              </a:spcAft>
              <a:buClr>
                <a:schemeClr val="tx2"/>
              </a:buClr>
              <a:buSzPct val="120000"/>
              <a:buFont typeface="Arial" charset="0"/>
              <a:buChar char="–"/>
              <a:defRPr sz="1400">
                <a:solidFill>
                  <a:schemeClr val="tx1"/>
                </a:solidFill>
                <a:latin typeface="Calibri" panose="020F0502020204030204" pitchFamily="34" charset="0"/>
              </a:defRPr>
            </a:lvl3pPr>
            <a:lvl4pPr marL="626835" indent="-158733" algn="l" defTabSz="913526" rtl="0" eaLnBrk="1" fontAlgn="base" hangingPunct="1">
              <a:spcBef>
                <a:spcPct val="0"/>
              </a:spcBef>
              <a:spcAft>
                <a:spcPct val="0"/>
              </a:spcAft>
              <a:buClr>
                <a:schemeClr val="tx2"/>
              </a:buClr>
              <a:buSzPct val="120000"/>
              <a:buFont typeface="Arial" charset="0"/>
              <a:buChar char="▫"/>
              <a:defRPr sz="1400">
                <a:solidFill>
                  <a:schemeClr val="tx1"/>
                </a:solidFill>
                <a:latin typeface="Calibri" panose="020F0502020204030204" pitchFamily="34" charset="0"/>
              </a:defRPr>
            </a:lvl4pPr>
            <a:lvl5pPr marL="761271" indent="-132818" algn="l" defTabSz="913526" rtl="0" eaLnBrk="1" fontAlgn="base" hangingPunct="1">
              <a:spcBef>
                <a:spcPct val="0"/>
              </a:spcBef>
              <a:spcAft>
                <a:spcPct val="0"/>
              </a:spcAft>
              <a:buClr>
                <a:schemeClr val="tx2"/>
              </a:buClr>
              <a:buSzPct val="89000"/>
              <a:buFont typeface="Arial" charset="0"/>
              <a:buChar char="-"/>
              <a:defRPr sz="1400">
                <a:solidFill>
                  <a:schemeClr val="tx1"/>
                </a:solidFill>
                <a:latin typeface="Calibri" panose="020F0502020204030204" pitchFamily="34" charset="0"/>
              </a:defRPr>
            </a:lvl5pPr>
            <a:lvl6pPr marL="1227752"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9pPr>
          </a:lstStyle>
          <a:p>
            <a:pPr marL="752231" lvl="2" indent="-285750">
              <a:spcAft>
                <a:spcPts val="1200"/>
              </a:spcAft>
              <a:buFont typeface="Arial" panose="020B0604020202020204" pitchFamily="34" charset="0"/>
              <a:buChar char="•"/>
            </a:pPr>
            <a:r>
              <a:rPr lang="en-GB" sz="1800" i="1"/>
              <a:t>“Once it is established, it will </a:t>
            </a:r>
            <a:r>
              <a:rPr lang="en-GB" sz="1800" b="1" i="1"/>
              <a:t>replace the current ASYE </a:t>
            </a:r>
            <a:r>
              <a:rPr lang="en-GB" sz="1800" i="1"/>
              <a:t>programme for child and family social workers.”</a:t>
            </a:r>
          </a:p>
          <a:p>
            <a:pPr marL="752231" lvl="2" indent="-285750">
              <a:spcAft>
                <a:spcPts val="1200"/>
              </a:spcAft>
              <a:buFont typeface="Arial" panose="020B0604020202020204" pitchFamily="34" charset="0"/>
              <a:buChar char="•"/>
            </a:pPr>
            <a:r>
              <a:rPr lang="en-GB" sz="1800" i="1"/>
              <a:t>“We will </a:t>
            </a:r>
            <a:r>
              <a:rPr lang="en-GB" sz="1800" b="1" i="1"/>
              <a:t>look to develop an ‘expert practitioner’ level</a:t>
            </a:r>
            <a:r>
              <a:rPr lang="en-GB" sz="1800" i="1"/>
              <a:t> of the ECF for years 3 to 5 post-qualifying…we want to use years 3 to 5 of the ECF to ensure that more social workers stay in front-line roles, carry out complex work with children and families and model excellent practice for others.”</a:t>
            </a:r>
          </a:p>
          <a:p>
            <a:pPr marL="752231" lvl="2" indent="-285750">
              <a:spcAft>
                <a:spcPts val="1200"/>
              </a:spcAft>
              <a:buFont typeface="Arial" panose="020B0604020202020204" pitchFamily="34" charset="0"/>
              <a:buChar char="•"/>
            </a:pPr>
            <a:r>
              <a:rPr lang="en-GB" sz="1800" i="1"/>
              <a:t>“The ECF will be </a:t>
            </a:r>
            <a:r>
              <a:rPr lang="en-GB" sz="1800" b="1" i="1"/>
              <a:t>based on a framework document </a:t>
            </a:r>
            <a:r>
              <a:rPr lang="en-GB" sz="1800" i="1"/>
              <a:t>setting out the detailed, comprehensive skills and knowledge…[and] this will align with the Children’s Social Care National Framework”</a:t>
            </a:r>
          </a:p>
          <a:p>
            <a:pPr marL="752231" lvl="2" indent="-285750">
              <a:spcAft>
                <a:spcPts val="1200"/>
              </a:spcAft>
              <a:buFont typeface="Arial" panose="020B0604020202020204" pitchFamily="34" charset="0"/>
              <a:buChar char="•"/>
            </a:pPr>
            <a:r>
              <a:rPr lang="en-GB" sz="1800" i="1"/>
              <a:t>“The support and training provided to early career social workers should </a:t>
            </a:r>
            <a:r>
              <a:rPr lang="en-GB" sz="1800" b="1" i="1"/>
              <a:t>balance national consistency with the ability to adjust to the local realities of individual local authorities</a:t>
            </a:r>
            <a:r>
              <a:rPr lang="en-GB" sz="1800" i="1"/>
              <a:t>”</a:t>
            </a:r>
          </a:p>
          <a:p>
            <a:pPr marL="752231" lvl="2" indent="-285750">
              <a:spcAft>
                <a:spcPts val="1200"/>
              </a:spcAft>
              <a:buFont typeface="Arial" panose="020B0604020202020204" pitchFamily="34" charset="0"/>
              <a:buChar char="•"/>
            </a:pPr>
            <a:r>
              <a:rPr lang="en-GB" sz="1800" i="1"/>
              <a:t>“We will work with early adopter local authorities and social workers to design and test the early career offer”</a:t>
            </a:r>
          </a:p>
          <a:p>
            <a:pPr marL="752231" lvl="2" indent="-285750">
              <a:spcAft>
                <a:spcPts val="1200"/>
              </a:spcAft>
              <a:buFont typeface="Arial" panose="020B0604020202020204" pitchFamily="34" charset="0"/>
              <a:buChar char="•"/>
            </a:pPr>
            <a:r>
              <a:rPr lang="en-GB" sz="1800" i="1"/>
              <a:t>“As with ASYE…we will </a:t>
            </a:r>
            <a:r>
              <a:rPr lang="en-GB" sz="1800" b="1" i="1"/>
              <a:t>expect social workers to evidence that they have achieved the skills and knowledge </a:t>
            </a:r>
            <a:r>
              <a:rPr lang="en-GB" sz="1800" i="1"/>
              <a:t>required by each level of the framework, in line with other professions.”</a:t>
            </a:r>
          </a:p>
          <a:p>
            <a:pPr marL="752231" lvl="2" indent="-285750">
              <a:spcAft>
                <a:spcPts val="1200"/>
              </a:spcAft>
              <a:buFont typeface="Arial" panose="020B0604020202020204" pitchFamily="34" charset="0"/>
              <a:buChar char="•"/>
            </a:pPr>
            <a:r>
              <a:rPr lang="en-GB" sz="1800" i="1"/>
              <a:t>“We want to </a:t>
            </a:r>
            <a:r>
              <a:rPr lang="en-GB" sz="1800" b="1" i="1"/>
              <a:t>recognise the achievement of completing the ECF</a:t>
            </a:r>
            <a:r>
              <a:rPr lang="en-GB" sz="1800" i="1"/>
              <a:t>. We will work with Social Work England, DHSC and local authorities to consider how best to recognise career progression”</a:t>
            </a:r>
          </a:p>
        </p:txBody>
      </p:sp>
    </p:spTree>
    <p:extLst>
      <p:ext uri="{BB962C8B-B14F-4D97-AF65-F5344CB8AC3E}">
        <p14:creationId xmlns:p14="http://schemas.microsoft.com/office/powerpoint/2010/main" val="199081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3893A3CA-EECE-F90E-1C2A-79783A0E2CB9}"/>
              </a:ext>
            </a:extLst>
          </p:cNvPr>
          <p:cNvSpPr/>
          <p:nvPr/>
        </p:nvSpPr>
        <p:spPr>
          <a:xfrm>
            <a:off x="179494" y="2333404"/>
            <a:ext cx="4514427" cy="3746927"/>
          </a:xfrm>
          <a:prstGeom prst="roundRect">
            <a:avLst>
              <a:gd name="adj" fmla="val 8079"/>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 name="Rectangle 4">
            <a:extLst>
              <a:ext uri="{FF2B5EF4-FFF2-40B4-BE49-F238E27FC236}">
                <a16:creationId xmlns:a16="http://schemas.microsoft.com/office/drawing/2014/main" id="{6440F20F-AF16-91A7-257D-1945D0C215E3}"/>
              </a:ext>
            </a:extLst>
          </p:cNvPr>
          <p:cNvSpPr/>
          <p:nvPr/>
        </p:nvSpPr>
        <p:spPr>
          <a:xfrm>
            <a:off x="0" y="-55417"/>
            <a:ext cx="12192000" cy="5703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 name="Title 1">
            <a:extLst>
              <a:ext uri="{FF2B5EF4-FFF2-40B4-BE49-F238E27FC236}">
                <a16:creationId xmlns:a16="http://schemas.microsoft.com/office/drawing/2014/main" id="{4CB7D577-EFC9-83DF-49E7-660AD60E29B0}"/>
              </a:ext>
            </a:extLst>
          </p:cNvPr>
          <p:cNvSpPr>
            <a:spLocks noGrp="1"/>
          </p:cNvSpPr>
          <p:nvPr>
            <p:ph type="title"/>
          </p:nvPr>
        </p:nvSpPr>
        <p:spPr>
          <a:xfrm>
            <a:off x="516830" y="48981"/>
            <a:ext cx="10515600" cy="350788"/>
          </a:xfrm>
          <a:solidFill>
            <a:schemeClr val="accent1">
              <a:lumMod val="50000"/>
            </a:schemeClr>
          </a:solidFill>
        </p:spPr>
        <p:txBody>
          <a:bodyPr>
            <a:normAutofit fontScale="90000"/>
          </a:bodyPr>
          <a:lstStyle/>
          <a:p>
            <a:r>
              <a:rPr lang="en-GB" sz="2400" b="1">
                <a:solidFill>
                  <a:schemeClr val="bg1"/>
                </a:solidFill>
                <a:latin typeface="Arial" panose="020B0604020202020204" pitchFamily="34" charset="0"/>
                <a:cs typeface="Arial" panose="020B0604020202020204" pitchFamily="34" charset="0"/>
              </a:rPr>
              <a:t>What are we aiming to deliver?</a:t>
            </a:r>
            <a:endParaRPr lang="en-GB" sz="2400" b="1" u="sng">
              <a:solidFill>
                <a:srgbClr val="FF0000"/>
              </a:solidFill>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D58A774C-50FC-62A6-38A7-2B89B9AD07F8}"/>
              </a:ext>
            </a:extLst>
          </p:cNvPr>
          <p:cNvGraphicFramePr>
            <a:graphicFrameLocks noGrp="1"/>
          </p:cNvGraphicFramePr>
          <p:nvPr/>
        </p:nvGraphicFramePr>
        <p:xfrm>
          <a:off x="181430" y="677669"/>
          <a:ext cx="11738188" cy="1158240"/>
        </p:xfrm>
        <a:graphic>
          <a:graphicData uri="http://schemas.openxmlformats.org/drawingml/2006/table">
            <a:tbl>
              <a:tblPr firstRow="1" bandRow="1">
                <a:tableStyleId>{5C22544A-7EE6-4342-B048-85BDC9FD1C3A}</a:tableStyleId>
              </a:tblPr>
              <a:tblGrid>
                <a:gridCol w="2934547">
                  <a:extLst>
                    <a:ext uri="{9D8B030D-6E8A-4147-A177-3AD203B41FA5}">
                      <a16:colId xmlns:a16="http://schemas.microsoft.com/office/drawing/2014/main" val="4283096024"/>
                    </a:ext>
                  </a:extLst>
                </a:gridCol>
                <a:gridCol w="2934547">
                  <a:extLst>
                    <a:ext uri="{9D8B030D-6E8A-4147-A177-3AD203B41FA5}">
                      <a16:colId xmlns:a16="http://schemas.microsoft.com/office/drawing/2014/main" val="1795807055"/>
                    </a:ext>
                  </a:extLst>
                </a:gridCol>
                <a:gridCol w="2934547">
                  <a:extLst>
                    <a:ext uri="{9D8B030D-6E8A-4147-A177-3AD203B41FA5}">
                      <a16:colId xmlns:a16="http://schemas.microsoft.com/office/drawing/2014/main" val="3240892981"/>
                    </a:ext>
                  </a:extLst>
                </a:gridCol>
                <a:gridCol w="2934547">
                  <a:extLst>
                    <a:ext uri="{9D8B030D-6E8A-4147-A177-3AD203B41FA5}">
                      <a16:colId xmlns:a16="http://schemas.microsoft.com/office/drawing/2014/main" val="223385900"/>
                    </a:ext>
                  </a:extLst>
                </a:gridCol>
              </a:tblGrid>
              <a:tr h="370840">
                <a:tc>
                  <a:txBody>
                    <a:bodyPr/>
                    <a:lstStyle/>
                    <a:p>
                      <a:r>
                        <a:rPr lang="en-GB" sz="1400" b="0">
                          <a:solidFill>
                            <a:schemeClr val="tx1">
                              <a:lumMod val="95000"/>
                              <a:lumOff val="5000"/>
                            </a:schemeClr>
                          </a:solidFill>
                        </a:rPr>
                        <a:t>The </a:t>
                      </a:r>
                      <a:r>
                        <a:rPr lang="en-GB" sz="1400" b="1">
                          <a:solidFill>
                            <a:schemeClr val="tx1">
                              <a:lumMod val="95000"/>
                              <a:lumOff val="5000"/>
                            </a:schemeClr>
                          </a:solidFill>
                        </a:rPr>
                        <a:t>first two years </a:t>
                      </a:r>
                      <a:r>
                        <a:rPr lang="en-GB" sz="1400" b="0">
                          <a:solidFill>
                            <a:schemeClr val="tx1">
                              <a:lumMod val="95000"/>
                              <a:lumOff val="5000"/>
                            </a:schemeClr>
                          </a:solidFill>
                        </a:rPr>
                        <a:t>of the ECF should </a:t>
                      </a:r>
                      <a:r>
                        <a:rPr lang="en-GB" sz="1400" b="1">
                          <a:solidFill>
                            <a:schemeClr val="tx1">
                              <a:lumMod val="95000"/>
                              <a:lumOff val="5000"/>
                            </a:schemeClr>
                          </a:solidFill>
                        </a:rPr>
                        <a:t>replace the Assessed and Supported Year in Employment (AYSE) </a:t>
                      </a:r>
                      <a:r>
                        <a:rPr lang="en-GB" sz="1400" b="0">
                          <a:solidFill>
                            <a:schemeClr val="tx1">
                              <a:lumMod val="95000"/>
                              <a:lumOff val="5000"/>
                            </a:schemeClr>
                          </a:solidFill>
                        </a:rPr>
                        <a:t>with a more detailed curriculum to build knowledge and skill. </a:t>
                      </a:r>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tx1">
                              <a:lumMod val="95000"/>
                              <a:lumOff val="5000"/>
                            </a:schemeClr>
                          </a:solidFill>
                          <a:effectLst/>
                          <a:ea typeface="Times New Roman" panose="02020603050405020304" pitchFamily="18" charset="0"/>
                          <a:cs typeface="Times New Roman" panose="02020603050405020304" pitchFamily="18" charset="0"/>
                        </a:rPr>
                        <a:t>Years three to five </a:t>
                      </a:r>
                      <a:r>
                        <a:rPr lang="en-GB" sz="1400" b="0">
                          <a:solidFill>
                            <a:schemeClr val="tx1">
                              <a:lumMod val="95000"/>
                              <a:lumOff val="5000"/>
                            </a:schemeClr>
                          </a:solidFill>
                          <a:effectLst/>
                          <a:ea typeface="Times New Roman" panose="02020603050405020304" pitchFamily="18" charset="0"/>
                          <a:cs typeface="Times New Roman" panose="02020603050405020304" pitchFamily="18" charset="0"/>
                        </a:rPr>
                        <a:t>should continue to invest in developing expertise, including in child protection, with </a:t>
                      </a:r>
                      <a:r>
                        <a:rPr lang="en-GB" sz="1400" b="1">
                          <a:solidFill>
                            <a:schemeClr val="tx1">
                              <a:lumMod val="95000"/>
                              <a:lumOff val="5000"/>
                            </a:schemeClr>
                          </a:solidFill>
                          <a:effectLst/>
                          <a:ea typeface="Times New Roman" panose="02020603050405020304" pitchFamily="18" charset="0"/>
                          <a:cs typeface="Times New Roman" panose="02020603050405020304" pitchFamily="18" charset="0"/>
                        </a:rPr>
                        <a:t>recognition as ‘Expert practitioners’</a:t>
                      </a:r>
                      <a:r>
                        <a:rPr lang="en-GB" sz="1400" b="0">
                          <a:solidFill>
                            <a:schemeClr val="tx1">
                              <a:lumMod val="95000"/>
                              <a:lumOff val="5000"/>
                            </a:schemeClr>
                          </a:solidFill>
                          <a:effectLst/>
                          <a:ea typeface="Times New Roman" panose="02020603050405020304" pitchFamily="18" charset="0"/>
                          <a:cs typeface="Times New Roman" panose="02020603050405020304" pitchFamily="18" charset="0"/>
                        </a:rPr>
                        <a:t>.</a:t>
                      </a:r>
                    </a:p>
                  </a:txBody>
                  <a:tcPr>
                    <a:solidFill>
                      <a:schemeClr val="accent5">
                        <a:lumMod val="40000"/>
                        <a:lumOff val="60000"/>
                      </a:schemeClr>
                    </a:solidFill>
                  </a:tcPr>
                </a:tc>
                <a:tc>
                  <a:txBody>
                    <a:bodyPr/>
                    <a:lstStyle/>
                    <a:p>
                      <a:r>
                        <a:rPr lang="en-GB" sz="1400" b="0">
                          <a:solidFill>
                            <a:schemeClr val="tx1">
                              <a:lumMod val="95000"/>
                              <a:lumOff val="5000"/>
                            </a:schemeClr>
                          </a:solidFill>
                        </a:rPr>
                        <a:t>The optional Expert Practitioner pathway would allow social workers to progress in their careers whilst </a:t>
                      </a:r>
                      <a:r>
                        <a:rPr lang="en-GB" sz="1400" b="1">
                          <a:solidFill>
                            <a:schemeClr val="tx1">
                              <a:lumMod val="95000"/>
                              <a:lumOff val="5000"/>
                            </a:schemeClr>
                          </a:solidFill>
                        </a:rPr>
                        <a:t>remaining in front line practice</a:t>
                      </a:r>
                      <a:r>
                        <a:rPr lang="en-GB" sz="1400" b="0">
                          <a:solidFill>
                            <a:schemeClr val="tx1">
                              <a:lumMod val="95000"/>
                              <a:lumOff val="5000"/>
                            </a:schemeClr>
                          </a:solidFill>
                        </a:rPr>
                        <a:t>. </a:t>
                      </a:r>
                    </a:p>
                  </a:txBody>
                  <a:tcPr>
                    <a:solidFill>
                      <a:schemeClr val="accent5">
                        <a:lumMod val="60000"/>
                        <a:lumOff val="40000"/>
                      </a:schemeClr>
                    </a:solidFill>
                  </a:tcPr>
                </a:tc>
                <a:tc>
                  <a:txBody>
                    <a:bodyPr/>
                    <a:lstStyle/>
                    <a:p>
                      <a:r>
                        <a:rPr lang="en-GB" sz="1400" b="0">
                          <a:solidFill>
                            <a:schemeClr val="tx1">
                              <a:lumMod val="95000"/>
                              <a:lumOff val="5000"/>
                            </a:schemeClr>
                          </a:solidFill>
                        </a:rPr>
                        <a:t>There should be a common </a:t>
                      </a:r>
                      <a:r>
                        <a:rPr lang="en-GB" sz="1400" b="1">
                          <a:solidFill>
                            <a:schemeClr val="tx1">
                              <a:lumMod val="95000"/>
                              <a:lumOff val="5000"/>
                            </a:schemeClr>
                          </a:solidFill>
                        </a:rPr>
                        <a:t>assessment </a:t>
                      </a:r>
                      <a:r>
                        <a:rPr lang="en-GB" sz="1400" b="0">
                          <a:solidFill>
                            <a:schemeClr val="tx1">
                              <a:lumMod val="95000"/>
                              <a:lumOff val="5000"/>
                            </a:schemeClr>
                          </a:solidFill>
                        </a:rPr>
                        <a:t>in the second year (replacing the ASYE assessment) and at the end of the Expert Practitioner pathway.</a:t>
                      </a:r>
                    </a:p>
                  </a:txBody>
                  <a:tcPr>
                    <a:solidFill>
                      <a:schemeClr val="accent5">
                        <a:lumMod val="75000"/>
                      </a:schemeClr>
                    </a:solidFill>
                  </a:tcPr>
                </a:tc>
                <a:extLst>
                  <a:ext uri="{0D108BD9-81ED-4DB2-BD59-A6C34878D82A}">
                    <a16:rowId xmlns:a16="http://schemas.microsoft.com/office/drawing/2014/main" val="2038133715"/>
                  </a:ext>
                </a:extLst>
              </a:tr>
            </a:tbl>
          </a:graphicData>
        </a:graphic>
      </p:graphicFrame>
      <p:sp>
        <p:nvSpPr>
          <p:cNvPr id="24" name="Rectangle: Rounded Corners 23">
            <a:extLst>
              <a:ext uri="{FF2B5EF4-FFF2-40B4-BE49-F238E27FC236}">
                <a16:creationId xmlns:a16="http://schemas.microsoft.com/office/drawing/2014/main" id="{C21D5061-9B9E-2696-1532-70CB5C6AC7FD}"/>
              </a:ext>
            </a:extLst>
          </p:cNvPr>
          <p:cNvSpPr/>
          <p:nvPr/>
        </p:nvSpPr>
        <p:spPr>
          <a:xfrm>
            <a:off x="1029548" y="3028721"/>
            <a:ext cx="1165014" cy="39962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Calibri" panose="020F0502020204030204"/>
                <a:ea typeface="+mn-ea"/>
                <a:cs typeface="+mn-cs"/>
                <a:sym typeface="Arial"/>
              </a:rPr>
              <a:t>Newly Qualified Pathway</a:t>
            </a:r>
          </a:p>
        </p:txBody>
      </p:sp>
      <p:sp>
        <p:nvSpPr>
          <p:cNvPr id="25" name="Rectangle: Rounded Corners 24">
            <a:extLst>
              <a:ext uri="{FF2B5EF4-FFF2-40B4-BE49-F238E27FC236}">
                <a16:creationId xmlns:a16="http://schemas.microsoft.com/office/drawing/2014/main" id="{19A2D217-6238-690D-116D-E154CC6239DB}"/>
              </a:ext>
            </a:extLst>
          </p:cNvPr>
          <p:cNvSpPr/>
          <p:nvPr/>
        </p:nvSpPr>
        <p:spPr>
          <a:xfrm>
            <a:off x="2322382" y="3027027"/>
            <a:ext cx="1694205" cy="39962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Calibri" panose="020F0502020204030204"/>
                <a:ea typeface="+mn-ea"/>
                <a:cs typeface="+mn-cs"/>
                <a:sym typeface="Arial"/>
              </a:rPr>
              <a:t>Experienced Practitioner Pathway</a:t>
            </a:r>
          </a:p>
        </p:txBody>
      </p:sp>
      <p:sp>
        <p:nvSpPr>
          <p:cNvPr id="26" name="Arrow: Right 25">
            <a:extLst>
              <a:ext uri="{FF2B5EF4-FFF2-40B4-BE49-F238E27FC236}">
                <a16:creationId xmlns:a16="http://schemas.microsoft.com/office/drawing/2014/main" id="{037170F8-5AD0-6849-7075-C0B6E5009BA6}"/>
              </a:ext>
            </a:extLst>
          </p:cNvPr>
          <p:cNvSpPr/>
          <p:nvPr/>
        </p:nvSpPr>
        <p:spPr>
          <a:xfrm>
            <a:off x="1029548" y="3468736"/>
            <a:ext cx="2987039" cy="203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white"/>
                </a:solidFill>
                <a:effectLst/>
                <a:uLnTx/>
                <a:uFillTx/>
                <a:latin typeface="Calibri" panose="020F0502020204030204"/>
                <a:ea typeface="+mn-ea"/>
                <a:cs typeface="+mn-cs"/>
                <a:sym typeface="Arial"/>
              </a:rPr>
              <a:t>Experience in front line practice</a:t>
            </a:r>
          </a:p>
        </p:txBody>
      </p:sp>
      <p:sp>
        <p:nvSpPr>
          <p:cNvPr id="27" name="Rectangle: Rounded Corners 26">
            <a:extLst>
              <a:ext uri="{FF2B5EF4-FFF2-40B4-BE49-F238E27FC236}">
                <a16:creationId xmlns:a16="http://schemas.microsoft.com/office/drawing/2014/main" id="{AE080A58-3CF9-A4AF-7DDB-FEA42138333F}"/>
              </a:ext>
            </a:extLst>
          </p:cNvPr>
          <p:cNvSpPr/>
          <p:nvPr/>
        </p:nvSpPr>
        <p:spPr>
          <a:xfrm>
            <a:off x="1029547" y="3706458"/>
            <a:ext cx="2987039" cy="248631"/>
          </a:xfrm>
          <a:prstGeom prst="roundRec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panose="020F0502020204030204"/>
                <a:ea typeface="+mn-ea"/>
                <a:cs typeface="+mn-cs"/>
                <a:sym typeface="Arial"/>
              </a:rPr>
              <a:t>Post-Qualifying Standards &amp; Early Career Framework</a:t>
            </a:r>
          </a:p>
        </p:txBody>
      </p:sp>
      <p:sp>
        <p:nvSpPr>
          <p:cNvPr id="28" name="Rectangle: Rounded Corners 27">
            <a:extLst>
              <a:ext uri="{FF2B5EF4-FFF2-40B4-BE49-F238E27FC236}">
                <a16:creationId xmlns:a16="http://schemas.microsoft.com/office/drawing/2014/main" id="{C1C76C25-8E99-F4A0-286D-BAE3568D3DD3}"/>
              </a:ext>
            </a:extLst>
          </p:cNvPr>
          <p:cNvSpPr/>
          <p:nvPr/>
        </p:nvSpPr>
        <p:spPr>
          <a:xfrm>
            <a:off x="1029546" y="4061240"/>
            <a:ext cx="2987039" cy="291254"/>
          </a:xfrm>
          <a:prstGeom prst="roundRect">
            <a:avLst/>
          </a:prstGeom>
          <a:solidFill>
            <a:srgbClr val="0070C0"/>
          </a:solidFill>
          <a:ln>
            <a:solidFill>
              <a:schemeClr val="accent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Calibri" panose="020F0502020204030204"/>
                <a:ea typeface="+mn-ea"/>
                <a:cs typeface="+mn-cs"/>
                <a:sym typeface="Arial"/>
              </a:rPr>
              <a:t>Early career &amp; experienced practitioner CPD </a:t>
            </a:r>
          </a:p>
        </p:txBody>
      </p:sp>
      <p:sp>
        <p:nvSpPr>
          <p:cNvPr id="29" name="Rectangle: Rounded Corners 28">
            <a:extLst>
              <a:ext uri="{FF2B5EF4-FFF2-40B4-BE49-F238E27FC236}">
                <a16:creationId xmlns:a16="http://schemas.microsoft.com/office/drawing/2014/main" id="{BD003044-FA49-7354-86B3-A071CE7D2E6A}"/>
              </a:ext>
            </a:extLst>
          </p:cNvPr>
          <p:cNvSpPr/>
          <p:nvPr/>
        </p:nvSpPr>
        <p:spPr>
          <a:xfrm>
            <a:off x="1557867" y="5507761"/>
            <a:ext cx="1165015" cy="290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mn-cs"/>
                <a:sym typeface="Arial"/>
              </a:rPr>
              <a:t>Child and Family Social Work Practitioner</a:t>
            </a:r>
          </a:p>
        </p:txBody>
      </p:sp>
      <p:sp>
        <p:nvSpPr>
          <p:cNvPr id="30" name="Rectangle: Rounded Corners 29">
            <a:extLst>
              <a:ext uri="{FF2B5EF4-FFF2-40B4-BE49-F238E27FC236}">
                <a16:creationId xmlns:a16="http://schemas.microsoft.com/office/drawing/2014/main" id="{BF5EC602-DAAA-1569-E6BE-D5DC69ED33E1}"/>
              </a:ext>
            </a:extLst>
          </p:cNvPr>
          <p:cNvSpPr/>
          <p:nvPr/>
        </p:nvSpPr>
        <p:spPr>
          <a:xfrm>
            <a:off x="1029548" y="4385193"/>
            <a:ext cx="1165014" cy="193256"/>
          </a:xfrm>
          <a:prstGeom prst="roundRect">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Calibri" panose="020F0502020204030204"/>
                <a:ea typeface="+mn-ea"/>
                <a:cs typeface="+mn-cs"/>
                <a:sym typeface="Arial"/>
              </a:rPr>
              <a:t>Reduced caseload</a:t>
            </a:r>
          </a:p>
        </p:txBody>
      </p:sp>
      <p:sp>
        <p:nvSpPr>
          <p:cNvPr id="31" name="Rectangle: Rounded Corners 30">
            <a:extLst>
              <a:ext uri="{FF2B5EF4-FFF2-40B4-BE49-F238E27FC236}">
                <a16:creationId xmlns:a16="http://schemas.microsoft.com/office/drawing/2014/main" id="{D3D1B4CD-530C-DE23-24E5-62A81499DB71}"/>
              </a:ext>
            </a:extLst>
          </p:cNvPr>
          <p:cNvSpPr/>
          <p:nvPr/>
        </p:nvSpPr>
        <p:spPr>
          <a:xfrm>
            <a:off x="3434078" y="5506707"/>
            <a:ext cx="1039705" cy="29125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mn-cs"/>
                <a:sym typeface="Arial"/>
              </a:rPr>
              <a:t>Expert Practitioner</a:t>
            </a:r>
          </a:p>
        </p:txBody>
      </p:sp>
      <p:sp>
        <p:nvSpPr>
          <p:cNvPr id="32" name="TextBox 31">
            <a:extLst>
              <a:ext uri="{FF2B5EF4-FFF2-40B4-BE49-F238E27FC236}">
                <a16:creationId xmlns:a16="http://schemas.microsoft.com/office/drawing/2014/main" id="{105DDCF6-1962-0050-49C3-5C30A80CD365}"/>
              </a:ext>
            </a:extLst>
          </p:cNvPr>
          <p:cNvSpPr txBox="1"/>
          <p:nvPr/>
        </p:nvSpPr>
        <p:spPr>
          <a:xfrm>
            <a:off x="162562" y="3728218"/>
            <a:ext cx="866986" cy="2308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Calibri" panose="020F0502020204030204"/>
                <a:ea typeface="+mn-ea"/>
                <a:cs typeface="Arial"/>
                <a:sym typeface="Arial"/>
              </a:rPr>
              <a:t>Standards</a:t>
            </a:r>
          </a:p>
        </p:txBody>
      </p:sp>
      <p:sp>
        <p:nvSpPr>
          <p:cNvPr id="33" name="TextBox 32">
            <a:extLst>
              <a:ext uri="{FF2B5EF4-FFF2-40B4-BE49-F238E27FC236}">
                <a16:creationId xmlns:a16="http://schemas.microsoft.com/office/drawing/2014/main" id="{523EE46E-4B54-4F03-04B5-8FAFFCC7A5BC}"/>
              </a:ext>
            </a:extLst>
          </p:cNvPr>
          <p:cNvSpPr txBox="1"/>
          <p:nvPr/>
        </p:nvSpPr>
        <p:spPr>
          <a:xfrm>
            <a:off x="116848" y="5416935"/>
            <a:ext cx="1039704"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Calibri" panose="020F0502020204030204"/>
                <a:ea typeface="+mn-ea"/>
                <a:cs typeface="Arial"/>
                <a:sym typeface="Arial"/>
              </a:rPr>
              <a:t>Progression &amp; recognition</a:t>
            </a:r>
          </a:p>
        </p:txBody>
      </p:sp>
      <p:sp>
        <p:nvSpPr>
          <p:cNvPr id="34" name="TextBox 33">
            <a:extLst>
              <a:ext uri="{FF2B5EF4-FFF2-40B4-BE49-F238E27FC236}">
                <a16:creationId xmlns:a16="http://schemas.microsoft.com/office/drawing/2014/main" id="{D7F790AF-D9C4-4795-5C07-5726CB66AF7F}"/>
              </a:ext>
            </a:extLst>
          </p:cNvPr>
          <p:cNvSpPr txBox="1"/>
          <p:nvPr/>
        </p:nvSpPr>
        <p:spPr>
          <a:xfrm>
            <a:off x="162560" y="4248043"/>
            <a:ext cx="866986" cy="2308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Calibri" panose="020F0502020204030204"/>
                <a:ea typeface="+mn-ea"/>
                <a:cs typeface="Arial"/>
                <a:sym typeface="Arial"/>
              </a:rPr>
              <a:t>DfE support</a:t>
            </a:r>
          </a:p>
        </p:txBody>
      </p:sp>
      <p:sp>
        <p:nvSpPr>
          <p:cNvPr id="35" name="TextBox 34">
            <a:extLst>
              <a:ext uri="{FF2B5EF4-FFF2-40B4-BE49-F238E27FC236}">
                <a16:creationId xmlns:a16="http://schemas.microsoft.com/office/drawing/2014/main" id="{44184E25-B3FB-8348-1280-AE828CCD45C1}"/>
              </a:ext>
            </a:extLst>
          </p:cNvPr>
          <p:cNvSpPr txBox="1"/>
          <p:nvPr/>
        </p:nvSpPr>
        <p:spPr>
          <a:xfrm>
            <a:off x="162560" y="5088400"/>
            <a:ext cx="866986" cy="2308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Calibri" panose="020F0502020204030204"/>
                <a:ea typeface="+mn-ea"/>
                <a:cs typeface="Arial"/>
                <a:sym typeface="Arial"/>
              </a:rPr>
              <a:t>Assessment</a:t>
            </a:r>
          </a:p>
        </p:txBody>
      </p:sp>
      <p:cxnSp>
        <p:nvCxnSpPr>
          <p:cNvPr id="36" name="Straight Arrow Connector 35">
            <a:extLst>
              <a:ext uri="{FF2B5EF4-FFF2-40B4-BE49-F238E27FC236}">
                <a16:creationId xmlns:a16="http://schemas.microsoft.com/office/drawing/2014/main" id="{7BD58E63-E0C9-CBDD-3667-13DC42FA2CB9}"/>
              </a:ext>
            </a:extLst>
          </p:cNvPr>
          <p:cNvCxnSpPr/>
          <p:nvPr/>
        </p:nvCxnSpPr>
        <p:spPr>
          <a:xfrm>
            <a:off x="2262295" y="4352495"/>
            <a:ext cx="0" cy="7359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1959BB19-2B3C-4D22-6699-249377B0BD06}"/>
              </a:ext>
            </a:extLst>
          </p:cNvPr>
          <p:cNvCxnSpPr/>
          <p:nvPr/>
        </p:nvCxnSpPr>
        <p:spPr>
          <a:xfrm>
            <a:off x="3843868" y="4352494"/>
            <a:ext cx="0" cy="7359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8" name="Straight Arrow Connector 37">
            <a:extLst>
              <a:ext uri="{FF2B5EF4-FFF2-40B4-BE49-F238E27FC236}">
                <a16:creationId xmlns:a16="http://schemas.microsoft.com/office/drawing/2014/main" id="{57D2DFBC-68B1-E394-AD26-CF4EE930D3F4}"/>
              </a:ext>
            </a:extLst>
          </p:cNvPr>
          <p:cNvCxnSpPr/>
          <p:nvPr/>
        </p:nvCxnSpPr>
        <p:spPr>
          <a:xfrm>
            <a:off x="2262295" y="4770802"/>
            <a:ext cx="0" cy="7359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9" name="Straight Arrow Connector 38">
            <a:extLst>
              <a:ext uri="{FF2B5EF4-FFF2-40B4-BE49-F238E27FC236}">
                <a16:creationId xmlns:a16="http://schemas.microsoft.com/office/drawing/2014/main" id="{22427EC3-273D-8B9B-6A53-38E101EE5E66}"/>
              </a:ext>
            </a:extLst>
          </p:cNvPr>
          <p:cNvCxnSpPr/>
          <p:nvPr/>
        </p:nvCxnSpPr>
        <p:spPr>
          <a:xfrm>
            <a:off x="3843868" y="4770801"/>
            <a:ext cx="0" cy="7359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0" name="Rectangle: Rounded Corners 39">
            <a:extLst>
              <a:ext uri="{FF2B5EF4-FFF2-40B4-BE49-F238E27FC236}">
                <a16:creationId xmlns:a16="http://schemas.microsoft.com/office/drawing/2014/main" id="{CFFF0E6B-4A59-78B5-11B2-FB5C16890AFA}"/>
              </a:ext>
            </a:extLst>
          </p:cNvPr>
          <p:cNvSpPr/>
          <p:nvPr/>
        </p:nvSpPr>
        <p:spPr>
          <a:xfrm>
            <a:off x="1029546" y="4689441"/>
            <a:ext cx="2987039" cy="229463"/>
          </a:xfrm>
          <a:prstGeom prst="round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Calibri" panose="020F0502020204030204"/>
                <a:ea typeface="+mn-ea"/>
                <a:cs typeface="+mn-cs"/>
                <a:sym typeface="Arial"/>
              </a:rPr>
              <a:t>Local Authority based support</a:t>
            </a:r>
          </a:p>
        </p:txBody>
      </p:sp>
      <p:sp>
        <p:nvSpPr>
          <p:cNvPr id="41" name="Rectangle: Rounded Corners 40">
            <a:extLst>
              <a:ext uri="{FF2B5EF4-FFF2-40B4-BE49-F238E27FC236}">
                <a16:creationId xmlns:a16="http://schemas.microsoft.com/office/drawing/2014/main" id="{B841AF75-B8F6-0E94-4B4D-D469DC268F0C}"/>
              </a:ext>
            </a:extLst>
          </p:cNvPr>
          <p:cNvSpPr/>
          <p:nvPr/>
        </p:nvSpPr>
        <p:spPr>
          <a:xfrm>
            <a:off x="1029546" y="5103999"/>
            <a:ext cx="2987039" cy="190434"/>
          </a:xfrm>
          <a:prstGeom prst="roundRect">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Calibri" panose="020F0502020204030204"/>
                <a:ea typeface="+mn-ea"/>
                <a:cs typeface="+mn-cs"/>
                <a:sym typeface="Arial"/>
              </a:rPr>
              <a:t>Integrated assessment </a:t>
            </a:r>
          </a:p>
        </p:txBody>
      </p:sp>
      <p:sp>
        <p:nvSpPr>
          <p:cNvPr id="42" name="TextBox 41">
            <a:extLst>
              <a:ext uri="{FF2B5EF4-FFF2-40B4-BE49-F238E27FC236}">
                <a16:creationId xmlns:a16="http://schemas.microsoft.com/office/drawing/2014/main" id="{39E118F0-5424-57C3-B3A3-61D6E07FA7B7}"/>
              </a:ext>
            </a:extLst>
          </p:cNvPr>
          <p:cNvSpPr txBox="1"/>
          <p:nvPr/>
        </p:nvSpPr>
        <p:spPr>
          <a:xfrm>
            <a:off x="408915" y="2437928"/>
            <a:ext cx="382693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Arial"/>
                <a:sym typeface="Arial"/>
              </a:rPr>
              <a:t>High </a:t>
            </a:r>
            <a:r>
              <a:rPr lang="en-GB" sz="1400" b="1" kern="1200">
                <a:solidFill>
                  <a:prstClr val="black"/>
                </a:solidFill>
                <a:latin typeface="Calibri" panose="020F0502020204030204"/>
                <a:ea typeface="+mn-ea"/>
              </a:rPr>
              <a:t>level vision of</a:t>
            </a:r>
            <a:r>
              <a:rPr kumimoji="0" lang="en-GB" sz="1400" b="1" i="0" u="none" strike="noStrike" kern="1200" cap="none" spc="0" normalizeH="0" baseline="0" noProof="0">
                <a:ln>
                  <a:noFill/>
                </a:ln>
                <a:solidFill>
                  <a:prstClr val="black"/>
                </a:solidFill>
                <a:effectLst/>
                <a:uLnTx/>
                <a:uFillTx/>
                <a:latin typeface="Calibri" panose="020F0502020204030204"/>
                <a:ea typeface="+mn-ea"/>
                <a:cs typeface="Arial"/>
                <a:sym typeface="Arial"/>
              </a:rPr>
              <a:t> 5-year ECF Pathway:</a:t>
            </a:r>
          </a:p>
        </p:txBody>
      </p:sp>
      <p:sp>
        <p:nvSpPr>
          <p:cNvPr id="6" name="Content Placeholder 2">
            <a:extLst>
              <a:ext uri="{FF2B5EF4-FFF2-40B4-BE49-F238E27FC236}">
                <a16:creationId xmlns:a16="http://schemas.microsoft.com/office/drawing/2014/main" id="{C1EDC8D8-D1AC-B41D-B05D-81DC6F57F6C3}"/>
              </a:ext>
            </a:extLst>
          </p:cNvPr>
          <p:cNvSpPr txBox="1">
            <a:spLocks/>
          </p:cNvSpPr>
          <p:nvPr/>
        </p:nvSpPr>
        <p:spPr>
          <a:xfrm>
            <a:off x="181430" y="2013508"/>
            <a:ext cx="4356935" cy="3573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Font typeface="Arial" panose="020B0604020202020204" pitchFamily="34" charset="0"/>
              <a:buNone/>
            </a:pPr>
            <a:r>
              <a:rPr lang="en-GB" sz="1600" b="1"/>
              <a:t>End state: a programme which delivers:</a:t>
            </a:r>
          </a:p>
        </p:txBody>
      </p:sp>
      <p:sp>
        <p:nvSpPr>
          <p:cNvPr id="10" name="TextBox 9">
            <a:extLst>
              <a:ext uri="{FF2B5EF4-FFF2-40B4-BE49-F238E27FC236}">
                <a16:creationId xmlns:a16="http://schemas.microsoft.com/office/drawing/2014/main" id="{B1404440-2C88-F5A1-E295-A2C339FFB9CE}"/>
              </a:ext>
            </a:extLst>
          </p:cNvPr>
          <p:cNvSpPr txBox="1"/>
          <p:nvPr/>
        </p:nvSpPr>
        <p:spPr>
          <a:xfrm>
            <a:off x="4923342" y="2333404"/>
            <a:ext cx="6996276" cy="1815882"/>
          </a:xfrm>
          <a:prstGeom prst="rect">
            <a:avLst/>
          </a:prstGeom>
          <a:noFill/>
          <a:ln w="28575">
            <a:solidFill>
              <a:schemeClr val="accent1">
                <a:lumMod val="50000"/>
              </a:schemeClr>
            </a:solidFill>
          </a:ln>
        </p:spPr>
        <p:txBody>
          <a:bodyPr wrap="square" rtlCol="0">
            <a:spAutoFit/>
          </a:bodyPr>
          <a:lstStyle/>
          <a:p>
            <a:r>
              <a:rPr lang="en-GB" sz="1400"/>
              <a:t>The building blocks of a full, national ECF</a:t>
            </a:r>
            <a:r>
              <a:rPr lang="en-GB" sz="1400" i="1"/>
              <a:t> </a:t>
            </a:r>
            <a:r>
              <a:rPr lang="en-GB" sz="1400"/>
              <a:t>programme would include:</a:t>
            </a:r>
          </a:p>
          <a:p>
            <a:pPr marL="285750" indent="-285750">
              <a:buFont typeface="Arial" panose="020B0604020202020204" pitchFamily="34" charset="0"/>
              <a:buChar char="•"/>
            </a:pPr>
            <a:r>
              <a:rPr lang="en-GB" sz="1400"/>
              <a:t>A </a:t>
            </a:r>
            <a:r>
              <a:rPr lang="en-GB" sz="1400" b="1"/>
              <a:t>Framework</a:t>
            </a:r>
            <a:r>
              <a:rPr lang="en-GB" sz="1400"/>
              <a:t> which sets the expectations, and reflects the best evidence in child and family social work</a:t>
            </a:r>
          </a:p>
          <a:p>
            <a:pPr marL="285750" indent="-285750">
              <a:buFont typeface="Arial" panose="020B0604020202020204" pitchFamily="34" charset="0"/>
              <a:buChar char="•"/>
            </a:pPr>
            <a:r>
              <a:rPr lang="en-GB" sz="1400"/>
              <a:t>A delivery mechanism which provides all social workers with </a:t>
            </a:r>
            <a:r>
              <a:rPr lang="en-GB" sz="1400" b="1"/>
              <a:t>high quality training and support</a:t>
            </a:r>
            <a:r>
              <a:rPr lang="en-GB" sz="1400"/>
              <a:t> to enable them to meet the standards set out in the framework</a:t>
            </a:r>
          </a:p>
          <a:p>
            <a:pPr marL="285750" indent="-285750">
              <a:buFont typeface="Arial" panose="020B0604020202020204" pitchFamily="34" charset="0"/>
              <a:buChar char="•"/>
            </a:pPr>
            <a:r>
              <a:rPr lang="en-GB" sz="1400"/>
              <a:t>Fair and accurate </a:t>
            </a:r>
            <a:r>
              <a:rPr lang="en-GB" sz="1400" b="1"/>
              <a:t>assessment</a:t>
            </a:r>
            <a:r>
              <a:rPr lang="en-GB" sz="1400"/>
              <a:t> which assures the quality of practise and supports learning</a:t>
            </a:r>
          </a:p>
          <a:p>
            <a:pPr marL="285750" indent="-285750">
              <a:buFont typeface="Arial" panose="020B0604020202020204" pitchFamily="34" charset="0"/>
              <a:buChar char="•"/>
            </a:pPr>
            <a:r>
              <a:rPr lang="en-GB" sz="1400"/>
              <a:t>National </a:t>
            </a:r>
            <a:r>
              <a:rPr lang="en-GB" sz="1400" b="1"/>
              <a:t>Recognition </a:t>
            </a:r>
            <a:r>
              <a:rPr lang="en-GB" sz="1400"/>
              <a:t>of progression through the programme, which is understood by social workers, employers and the public</a:t>
            </a:r>
            <a:endParaRPr lang="en-GB" sz="1400" b="1"/>
          </a:p>
        </p:txBody>
      </p:sp>
      <p:sp>
        <p:nvSpPr>
          <p:cNvPr id="12" name="TextBox 11">
            <a:extLst>
              <a:ext uri="{FF2B5EF4-FFF2-40B4-BE49-F238E27FC236}">
                <a16:creationId xmlns:a16="http://schemas.microsoft.com/office/drawing/2014/main" id="{0743D2BE-D85D-4F8C-D3DA-0A27B47959E0}"/>
              </a:ext>
            </a:extLst>
          </p:cNvPr>
          <p:cNvSpPr txBox="1"/>
          <p:nvPr/>
        </p:nvSpPr>
        <p:spPr>
          <a:xfrm>
            <a:off x="4923342" y="4689441"/>
            <a:ext cx="6996276" cy="1384995"/>
          </a:xfrm>
          <a:prstGeom prst="rect">
            <a:avLst/>
          </a:prstGeom>
          <a:noFill/>
          <a:ln w="28575">
            <a:solidFill>
              <a:schemeClr val="accent1">
                <a:lumMod val="75000"/>
              </a:schemeClr>
            </a:solidFill>
          </a:ln>
        </p:spPr>
        <p:txBody>
          <a:bodyPr wrap="square" rtlCol="0">
            <a:spAutoFit/>
          </a:bodyPr>
          <a:lstStyle/>
          <a:p>
            <a:r>
              <a:rPr lang="en-GB" sz="1400"/>
              <a:t>The ECF will be a significant reform, changing the architecture of the profession. We are learning from how other professions operate, including Teaching and their recent ECF.</a:t>
            </a:r>
          </a:p>
          <a:p>
            <a:endParaRPr lang="en-GB" sz="1400"/>
          </a:p>
          <a:p>
            <a:r>
              <a:rPr lang="en-GB" sz="1400"/>
              <a:t>A structured entry and assessment of capability is common in many other professions, including medical professions; the ECF will bring social work more in line with them, but needs to be designed for our specific context.</a:t>
            </a:r>
          </a:p>
        </p:txBody>
      </p:sp>
      <p:sp>
        <p:nvSpPr>
          <p:cNvPr id="3" name="TextBox 2">
            <a:extLst>
              <a:ext uri="{FF2B5EF4-FFF2-40B4-BE49-F238E27FC236}">
                <a16:creationId xmlns:a16="http://schemas.microsoft.com/office/drawing/2014/main" id="{D715A78C-3326-6844-111C-D34F479F5754}"/>
              </a:ext>
            </a:extLst>
          </p:cNvPr>
          <p:cNvSpPr txBox="1"/>
          <p:nvPr/>
        </p:nvSpPr>
        <p:spPr>
          <a:xfrm>
            <a:off x="179494" y="6241059"/>
            <a:ext cx="11738188" cy="523220"/>
          </a:xfrm>
          <a:prstGeom prst="rect">
            <a:avLst/>
          </a:prstGeom>
          <a:noFill/>
          <a:ln w="28575">
            <a:solidFill>
              <a:schemeClr val="accent1">
                <a:lumMod val="75000"/>
              </a:schemeClr>
            </a:solidFill>
          </a:ln>
        </p:spPr>
        <p:txBody>
          <a:bodyPr wrap="square" rtlCol="0">
            <a:spAutoFit/>
          </a:bodyPr>
          <a:lstStyle/>
          <a:p>
            <a:r>
              <a:rPr lang="en-GB" sz="1400" i="1">
                <a:solidFill>
                  <a:srgbClr val="FF0000"/>
                </a:solidFill>
              </a:rPr>
              <a:t>This is a high-level overview of what a programme could include; further engagement and decisions are needed to finalise the detail of what will be delivered. We also anticipate that some of the language used within the programme will be updated following stakeholder feedback.</a:t>
            </a:r>
          </a:p>
        </p:txBody>
      </p:sp>
    </p:spTree>
    <p:extLst>
      <p:ext uri="{BB962C8B-B14F-4D97-AF65-F5344CB8AC3E}">
        <p14:creationId xmlns:p14="http://schemas.microsoft.com/office/powerpoint/2010/main" val="21550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21D5507-F7F7-679C-CA2D-DD158913409B}"/>
              </a:ext>
            </a:extLst>
          </p:cNvPr>
          <p:cNvSpPr>
            <a:spLocks noGrp="1"/>
          </p:cNvSpPr>
          <p:nvPr>
            <p:ph type="ftr" sz="quarter" idx="11"/>
          </p:nvPr>
        </p:nvSpPr>
        <p:spPr>
          <a:xfrm>
            <a:off x="8690621" y="8832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DRAFT - NOT GOVERNMENT POLICY </a:t>
            </a:r>
          </a:p>
        </p:txBody>
      </p:sp>
      <p:sp>
        <p:nvSpPr>
          <p:cNvPr id="11" name="Rectangle 10">
            <a:extLst>
              <a:ext uri="{FF2B5EF4-FFF2-40B4-BE49-F238E27FC236}">
                <a16:creationId xmlns:a16="http://schemas.microsoft.com/office/drawing/2014/main" id="{BE100DBF-427F-D4D4-1C75-A126F8F62A96}"/>
              </a:ext>
            </a:extLst>
          </p:cNvPr>
          <p:cNvSpPr/>
          <p:nvPr/>
        </p:nvSpPr>
        <p:spPr>
          <a:xfrm>
            <a:off x="0" y="-55417"/>
            <a:ext cx="12192000" cy="59598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Progress to date</a:t>
            </a:r>
            <a:endParaRPr kumimoji="0" lang="en-GB" sz="2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grpSp>
        <p:nvGrpSpPr>
          <p:cNvPr id="7" name="Group 6">
            <a:extLst>
              <a:ext uri="{FF2B5EF4-FFF2-40B4-BE49-F238E27FC236}">
                <a16:creationId xmlns:a16="http://schemas.microsoft.com/office/drawing/2014/main" id="{C4236C94-8649-5515-EE46-300EC8DC2257}"/>
              </a:ext>
            </a:extLst>
          </p:cNvPr>
          <p:cNvGrpSpPr/>
          <p:nvPr/>
        </p:nvGrpSpPr>
        <p:grpSpPr>
          <a:xfrm>
            <a:off x="609599" y="799826"/>
            <a:ext cx="3259119" cy="5829574"/>
            <a:chOff x="-1379781" y="1069212"/>
            <a:chExt cx="5267569" cy="3513640"/>
          </a:xfrm>
        </p:grpSpPr>
        <p:sp>
          <p:nvSpPr>
            <p:cNvPr id="9" name="Rectangle 7">
              <a:extLst>
                <a:ext uri="{FF2B5EF4-FFF2-40B4-BE49-F238E27FC236}">
                  <a16:creationId xmlns:a16="http://schemas.microsoft.com/office/drawing/2014/main" id="{6E862946-80DA-F6A7-FF6E-A74A54524308}"/>
                </a:ext>
              </a:extLst>
            </p:cNvPr>
            <p:cNvSpPr>
              <a:spLocks noChangeArrowheads="1"/>
            </p:cNvSpPr>
            <p:nvPr/>
          </p:nvSpPr>
          <p:spPr bwMode="gray">
            <a:xfrm>
              <a:off x="-1379781" y="1069214"/>
              <a:ext cx="5267569" cy="3513638"/>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4" tIns="45718" rIns="91434" bIns="45718" numCol="1" anchor="ctr" anchorCtr="0" compatLnSpc="1">
              <a:prstTxWarp prst="textNoShape">
                <a:avLst/>
              </a:prstTxWarp>
            </a:bodyPr>
            <a:lstStyle/>
            <a:p>
              <a:pPr algn="ctr" defTabSz="914303"/>
              <a:endParaRPr lang="en-US" sz="1600">
                <a:latin typeface="Arial" pitchFamily="34" charset="0"/>
                <a:cs typeface="Arial" pitchFamily="34" charset="0"/>
              </a:endParaRPr>
            </a:p>
          </p:txBody>
        </p:sp>
        <p:grpSp>
          <p:nvGrpSpPr>
            <p:cNvPr id="10" name="Group 9">
              <a:extLst>
                <a:ext uri="{FF2B5EF4-FFF2-40B4-BE49-F238E27FC236}">
                  <a16:creationId xmlns:a16="http://schemas.microsoft.com/office/drawing/2014/main" id="{48C50BBC-3EC5-3154-4603-9BE673C77DA5}"/>
                </a:ext>
              </a:extLst>
            </p:cNvPr>
            <p:cNvGrpSpPr/>
            <p:nvPr/>
          </p:nvGrpSpPr>
          <p:grpSpPr>
            <a:xfrm>
              <a:off x="-1379781" y="1069212"/>
              <a:ext cx="5267569" cy="194430"/>
              <a:chOff x="576019" y="1069212"/>
              <a:chExt cx="5267569" cy="194430"/>
            </a:xfrm>
          </p:grpSpPr>
          <p:sp>
            <p:nvSpPr>
              <p:cNvPr id="12" name="Rectangle 8">
                <a:extLst>
                  <a:ext uri="{FF2B5EF4-FFF2-40B4-BE49-F238E27FC236}">
                    <a16:creationId xmlns:a16="http://schemas.microsoft.com/office/drawing/2014/main" id="{A1743168-551C-7163-97D9-8D3EAB695CCC}"/>
                  </a:ext>
                </a:extLst>
              </p:cNvPr>
              <p:cNvSpPr>
                <a:spLocks noChangeArrowheads="1"/>
              </p:cNvSpPr>
              <p:nvPr/>
            </p:nvSpPr>
            <p:spPr bwMode="gray">
              <a:xfrm>
                <a:off x="576019" y="1069212"/>
                <a:ext cx="5267569" cy="194430"/>
              </a:xfrm>
              <a:prstGeom prst="rect">
                <a:avLst/>
              </a:prstGeom>
              <a:solidFill>
                <a:schemeClr val="accent1"/>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4" tIns="45718" rIns="91434" bIns="45718" numCol="1" anchor="ctr" anchorCtr="0" compatLnSpc="1">
                <a:prstTxWarp prst="textNoShape">
                  <a:avLst/>
                </a:prstTxWarp>
              </a:bodyPr>
              <a:lstStyle/>
              <a:p>
                <a:pPr algn="ctr" defTabSz="914303"/>
                <a:r>
                  <a:rPr lang="en-US" sz="1400" b="1">
                    <a:solidFill>
                      <a:schemeClr val="bg1"/>
                    </a:solidFill>
                    <a:latin typeface="Arial" pitchFamily="34" charset="0"/>
                    <a:cs typeface="Arial" pitchFamily="34" charset="0"/>
                  </a:rPr>
                  <a:t>Early Adopters</a:t>
                </a:r>
              </a:p>
            </p:txBody>
          </p:sp>
          <p:sp>
            <p:nvSpPr>
              <p:cNvPr id="13" name="Rectangle 24">
                <a:extLst>
                  <a:ext uri="{FF2B5EF4-FFF2-40B4-BE49-F238E27FC236}">
                    <a16:creationId xmlns:a16="http://schemas.microsoft.com/office/drawing/2014/main" id="{97EBC7A8-1CBF-034E-F2BF-9E8CE7B883E2}"/>
                  </a:ext>
                </a:extLst>
              </p:cNvPr>
              <p:cNvSpPr txBox="1">
                <a:spLocks/>
              </p:cNvSpPr>
              <p:nvPr/>
            </p:nvSpPr>
            <p:spPr>
              <a:xfrm>
                <a:off x="670402" y="1093877"/>
                <a:ext cx="2689549" cy="15317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619" lvl="1" indent="0">
                  <a:spcBef>
                    <a:spcPct val="20000"/>
                  </a:spcBef>
                  <a:buClr>
                    <a:srgbClr val="002960"/>
                  </a:buClr>
                  <a:buNone/>
                </a:pPr>
                <a:endParaRPr lang="en-US" sz="1600" b="1">
                  <a:solidFill>
                    <a:schemeClr val="bg1"/>
                  </a:solidFill>
                </a:endParaRPr>
              </a:p>
            </p:txBody>
          </p:sp>
        </p:grpSp>
      </p:grpSp>
      <p:grpSp>
        <p:nvGrpSpPr>
          <p:cNvPr id="2" name="Group 1">
            <a:extLst>
              <a:ext uri="{FF2B5EF4-FFF2-40B4-BE49-F238E27FC236}">
                <a16:creationId xmlns:a16="http://schemas.microsoft.com/office/drawing/2014/main" id="{04D18B31-3ECF-B16B-CCEF-0691E185A252}"/>
              </a:ext>
            </a:extLst>
          </p:cNvPr>
          <p:cNvGrpSpPr/>
          <p:nvPr/>
        </p:nvGrpSpPr>
        <p:grpSpPr>
          <a:xfrm>
            <a:off x="4466440" y="799825"/>
            <a:ext cx="3259119" cy="5829570"/>
            <a:chOff x="-1379781" y="1069212"/>
            <a:chExt cx="5267569" cy="3513640"/>
          </a:xfrm>
        </p:grpSpPr>
        <p:sp>
          <p:nvSpPr>
            <p:cNvPr id="4" name="Rectangle 7">
              <a:extLst>
                <a:ext uri="{FF2B5EF4-FFF2-40B4-BE49-F238E27FC236}">
                  <a16:creationId xmlns:a16="http://schemas.microsoft.com/office/drawing/2014/main" id="{B5A7F5F2-A194-6D43-2F3D-6A6DD24BFFD9}"/>
                </a:ext>
              </a:extLst>
            </p:cNvPr>
            <p:cNvSpPr>
              <a:spLocks noChangeArrowheads="1"/>
            </p:cNvSpPr>
            <p:nvPr/>
          </p:nvSpPr>
          <p:spPr bwMode="gray">
            <a:xfrm>
              <a:off x="-1379781" y="1069214"/>
              <a:ext cx="5267569" cy="3513638"/>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4" tIns="45718" rIns="91434" bIns="45718" numCol="1" anchor="ctr" anchorCtr="0" compatLnSpc="1">
              <a:prstTxWarp prst="textNoShape">
                <a:avLst/>
              </a:prstTxWarp>
            </a:bodyPr>
            <a:lstStyle/>
            <a:p>
              <a:pPr algn="ctr" defTabSz="914303"/>
              <a:endParaRPr lang="en-US" sz="1600">
                <a:latin typeface="Arial" pitchFamily="34" charset="0"/>
                <a:cs typeface="Arial" pitchFamily="34" charset="0"/>
              </a:endParaRPr>
            </a:p>
          </p:txBody>
        </p:sp>
        <p:sp>
          <p:nvSpPr>
            <p:cNvPr id="6" name="Rectangle 8">
              <a:extLst>
                <a:ext uri="{FF2B5EF4-FFF2-40B4-BE49-F238E27FC236}">
                  <a16:creationId xmlns:a16="http://schemas.microsoft.com/office/drawing/2014/main" id="{CB58E54E-6793-3BC6-8006-3B21633C0EC0}"/>
                </a:ext>
              </a:extLst>
            </p:cNvPr>
            <p:cNvSpPr>
              <a:spLocks noChangeArrowheads="1"/>
            </p:cNvSpPr>
            <p:nvPr/>
          </p:nvSpPr>
          <p:spPr bwMode="gray">
            <a:xfrm>
              <a:off x="-1379781" y="1069212"/>
              <a:ext cx="5267569" cy="194430"/>
            </a:xfrm>
            <a:prstGeom prst="rect">
              <a:avLst/>
            </a:prstGeom>
            <a:solidFill>
              <a:schemeClr val="accent1"/>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4" tIns="45718" rIns="91434" bIns="45718" numCol="1" anchor="ctr" anchorCtr="0" compatLnSpc="1">
              <a:prstTxWarp prst="textNoShape">
                <a:avLst/>
              </a:prstTxWarp>
            </a:bodyPr>
            <a:lstStyle/>
            <a:p>
              <a:pPr algn="ctr" defTabSz="914303"/>
              <a:r>
                <a:rPr lang="en-US" sz="1400" b="1">
                  <a:solidFill>
                    <a:schemeClr val="bg1"/>
                  </a:solidFill>
                  <a:latin typeface="Arial" pitchFamily="34" charset="0"/>
                  <a:cs typeface="Arial" pitchFamily="34" charset="0"/>
                </a:rPr>
                <a:t>Expert Writing Group</a:t>
              </a:r>
            </a:p>
          </p:txBody>
        </p:sp>
      </p:grpSp>
      <p:grpSp>
        <p:nvGrpSpPr>
          <p:cNvPr id="15" name="Group 14">
            <a:extLst>
              <a:ext uri="{FF2B5EF4-FFF2-40B4-BE49-F238E27FC236}">
                <a16:creationId xmlns:a16="http://schemas.microsoft.com/office/drawing/2014/main" id="{4238D722-A0EE-68DC-9358-0A4A8C0F80BA}"/>
              </a:ext>
            </a:extLst>
          </p:cNvPr>
          <p:cNvGrpSpPr/>
          <p:nvPr/>
        </p:nvGrpSpPr>
        <p:grpSpPr>
          <a:xfrm>
            <a:off x="8323281" y="799824"/>
            <a:ext cx="3259119" cy="5829567"/>
            <a:chOff x="-1379781" y="1069212"/>
            <a:chExt cx="5267569" cy="3513640"/>
          </a:xfrm>
        </p:grpSpPr>
        <p:sp>
          <p:nvSpPr>
            <p:cNvPr id="16" name="Rectangle 7">
              <a:extLst>
                <a:ext uri="{FF2B5EF4-FFF2-40B4-BE49-F238E27FC236}">
                  <a16:creationId xmlns:a16="http://schemas.microsoft.com/office/drawing/2014/main" id="{81987328-147A-643B-F1F7-CC9A09FE26AE}"/>
                </a:ext>
              </a:extLst>
            </p:cNvPr>
            <p:cNvSpPr>
              <a:spLocks noChangeArrowheads="1"/>
            </p:cNvSpPr>
            <p:nvPr/>
          </p:nvSpPr>
          <p:spPr bwMode="gray">
            <a:xfrm>
              <a:off x="-1379781" y="1069214"/>
              <a:ext cx="5267569" cy="3513638"/>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4" tIns="45718" rIns="91434" bIns="45718" numCol="1" anchor="ctr" anchorCtr="0" compatLnSpc="1">
              <a:prstTxWarp prst="textNoShape">
                <a:avLst/>
              </a:prstTxWarp>
            </a:bodyPr>
            <a:lstStyle/>
            <a:p>
              <a:pPr algn="ctr" defTabSz="914303"/>
              <a:endParaRPr lang="en-US" sz="1600">
                <a:latin typeface="Arial" pitchFamily="34" charset="0"/>
                <a:cs typeface="Arial" pitchFamily="34" charset="0"/>
              </a:endParaRPr>
            </a:p>
          </p:txBody>
        </p:sp>
        <p:sp>
          <p:nvSpPr>
            <p:cNvPr id="18" name="Rectangle 8">
              <a:extLst>
                <a:ext uri="{FF2B5EF4-FFF2-40B4-BE49-F238E27FC236}">
                  <a16:creationId xmlns:a16="http://schemas.microsoft.com/office/drawing/2014/main" id="{85387929-E6CD-EAF4-59C0-9F6B9354CD85}"/>
                </a:ext>
              </a:extLst>
            </p:cNvPr>
            <p:cNvSpPr>
              <a:spLocks noChangeArrowheads="1"/>
            </p:cNvSpPr>
            <p:nvPr/>
          </p:nvSpPr>
          <p:spPr bwMode="gray">
            <a:xfrm>
              <a:off x="-1379781" y="1069212"/>
              <a:ext cx="5267569" cy="194430"/>
            </a:xfrm>
            <a:prstGeom prst="rect">
              <a:avLst/>
            </a:prstGeom>
            <a:solidFill>
              <a:schemeClr val="accent1"/>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4" tIns="45718" rIns="91434" bIns="45718" numCol="1" anchor="ctr" anchorCtr="0" compatLnSpc="1">
              <a:prstTxWarp prst="textNoShape">
                <a:avLst/>
              </a:prstTxWarp>
            </a:bodyPr>
            <a:lstStyle/>
            <a:p>
              <a:pPr algn="ctr" defTabSz="914303"/>
              <a:r>
                <a:rPr lang="en-US" sz="1400" b="1">
                  <a:solidFill>
                    <a:schemeClr val="bg1"/>
                  </a:solidFill>
                  <a:latin typeface="Arial" pitchFamily="34" charset="0"/>
                  <a:cs typeface="Arial" pitchFamily="34" charset="0"/>
                </a:rPr>
                <a:t>Policy Development &amp; Engagement</a:t>
              </a:r>
            </a:p>
          </p:txBody>
        </p:sp>
      </p:grpSp>
      <p:sp>
        <p:nvSpPr>
          <p:cNvPr id="20" name="TextBox 19">
            <a:extLst>
              <a:ext uri="{FF2B5EF4-FFF2-40B4-BE49-F238E27FC236}">
                <a16:creationId xmlns:a16="http://schemas.microsoft.com/office/drawing/2014/main" id="{E9D4AE37-5EB0-4BA8-004D-F419B81BD5AD}"/>
              </a:ext>
            </a:extLst>
          </p:cNvPr>
          <p:cNvSpPr txBox="1"/>
          <p:nvPr/>
        </p:nvSpPr>
        <p:spPr>
          <a:xfrm>
            <a:off x="458755" y="1202343"/>
            <a:ext cx="3065496" cy="5816977"/>
          </a:xfrm>
          <a:prstGeom prst="rect">
            <a:avLst/>
          </a:prstGeom>
          <a:noFill/>
        </p:spPr>
        <p:txBody>
          <a:bodyPr wrap="square">
            <a:spAutoFit/>
          </a:bodyPr>
          <a:lstStyle/>
          <a:p>
            <a:pPr marL="483357" lvl="1" indent="-285750">
              <a:spcAft>
                <a:spcPts val="600"/>
              </a:spcAft>
              <a:buFont typeface="Arial" panose="020B0604020202020204" pitchFamily="34" charset="0"/>
              <a:buChar char="•"/>
            </a:pPr>
            <a:r>
              <a:rPr lang="en-GB" sz="1200">
                <a:latin typeface="Arial" panose="020B0604020202020204" pitchFamily="34" charset="0"/>
                <a:cs typeface="Arial" panose="020B0604020202020204" pitchFamily="34" charset="0"/>
              </a:rPr>
              <a:t>Appointed 8 ‘Early Adopter’ LAs:</a:t>
            </a:r>
          </a:p>
          <a:p>
            <a:pPr marL="940557" lvl="2" indent="-285750">
              <a:spcAft>
                <a:spcPts val="600"/>
              </a:spcAft>
              <a:buFont typeface="Wingdings" panose="05000000000000000000" pitchFamily="2" charset="2"/>
              <a:buChar char="q"/>
            </a:pPr>
            <a:r>
              <a:rPr lang="en-GB" sz="1200" kern="100">
                <a:solidFill>
                  <a:srgbClr val="0B0C0C"/>
                </a:solidFill>
                <a:effectLst/>
                <a:latin typeface="Arial" panose="020B0604020202020204" pitchFamily="34" charset="0"/>
                <a:ea typeface="Arial" panose="020B0604020202020204" pitchFamily="34" charset="0"/>
                <a:cs typeface="Times New Roman" panose="02020603050405020304" pitchFamily="18" charset="0"/>
              </a:rPr>
              <a:t>Achieving for Children</a:t>
            </a:r>
          </a:p>
          <a:p>
            <a:pPr marL="940557" lvl="2" indent="-285750">
              <a:spcAft>
                <a:spcPts val="600"/>
              </a:spcAft>
              <a:buFont typeface="Wingdings" panose="05000000000000000000" pitchFamily="2" charset="2"/>
              <a:buChar char="q"/>
            </a:pPr>
            <a:r>
              <a:rPr lang="en-GB" sz="1200" kern="100">
                <a:solidFill>
                  <a:srgbClr val="0B0C0C"/>
                </a:solidFill>
                <a:effectLst/>
                <a:latin typeface="Arial" panose="020B0604020202020204" pitchFamily="34" charset="0"/>
                <a:ea typeface="Arial" panose="020B0604020202020204" pitchFamily="34" charset="0"/>
                <a:cs typeface="Times New Roman" panose="02020603050405020304" pitchFamily="18" charset="0"/>
              </a:rPr>
              <a:t>Birmingham</a:t>
            </a:r>
            <a:endParaRPr lang="en-GB" sz="1200" kern="100">
              <a:latin typeface="Calibri" panose="020F0502020204030204" pitchFamily="34" charset="0"/>
              <a:ea typeface="Arial" panose="020B0604020202020204" pitchFamily="34" charset="0"/>
              <a:cs typeface="Times New Roman" panose="02020603050405020304" pitchFamily="18" charset="0"/>
            </a:endParaRPr>
          </a:p>
          <a:p>
            <a:pPr marL="940557" lvl="2" indent="-285750">
              <a:spcAft>
                <a:spcPts val="600"/>
              </a:spcAft>
              <a:buFont typeface="Wingdings" panose="05000000000000000000" pitchFamily="2" charset="2"/>
              <a:buChar char="q"/>
            </a:pPr>
            <a:r>
              <a:rPr lang="en-GB" sz="1200" kern="100">
                <a:solidFill>
                  <a:srgbClr val="0B0C0C"/>
                </a:solidFill>
                <a:effectLst/>
                <a:latin typeface="Arial" panose="020B0604020202020204" pitchFamily="34" charset="0"/>
                <a:ea typeface="Arial" panose="020B0604020202020204" pitchFamily="34" charset="0"/>
                <a:cs typeface="Times New Roman" panose="02020603050405020304" pitchFamily="18" charset="0"/>
              </a:rPr>
              <a:t>East Sussex</a:t>
            </a:r>
            <a:endParaRPr lang="en-GB" sz="1200" kern="100">
              <a:latin typeface="Calibri" panose="020F0502020204030204" pitchFamily="34" charset="0"/>
              <a:ea typeface="Arial" panose="020B0604020202020204" pitchFamily="34" charset="0"/>
              <a:cs typeface="Times New Roman" panose="02020603050405020304" pitchFamily="18" charset="0"/>
            </a:endParaRPr>
          </a:p>
          <a:p>
            <a:pPr marL="940557" lvl="2" indent="-285750">
              <a:spcAft>
                <a:spcPts val="600"/>
              </a:spcAft>
              <a:buFont typeface="Wingdings" panose="05000000000000000000" pitchFamily="2" charset="2"/>
              <a:buChar char="q"/>
            </a:pPr>
            <a:r>
              <a:rPr lang="en-GB" sz="1200" kern="100">
                <a:solidFill>
                  <a:srgbClr val="0B0C0C"/>
                </a:solidFill>
                <a:effectLst/>
                <a:latin typeface="Arial" panose="020B0604020202020204" pitchFamily="34" charset="0"/>
                <a:ea typeface="Arial" panose="020B0604020202020204" pitchFamily="34" charset="0"/>
                <a:cs typeface="Times New Roman" panose="02020603050405020304" pitchFamily="18" charset="0"/>
              </a:rPr>
              <a:t>Gloucestershire</a:t>
            </a:r>
            <a:endParaRPr lang="en-GB" sz="1200" kern="100">
              <a:latin typeface="Calibri" panose="020F0502020204030204" pitchFamily="34" charset="0"/>
              <a:ea typeface="Arial" panose="020B0604020202020204" pitchFamily="34" charset="0"/>
              <a:cs typeface="Times New Roman" panose="02020603050405020304" pitchFamily="18" charset="0"/>
            </a:endParaRPr>
          </a:p>
          <a:p>
            <a:pPr marL="940557" lvl="2" indent="-285750">
              <a:spcAft>
                <a:spcPts val="600"/>
              </a:spcAft>
              <a:buFont typeface="Wingdings" panose="05000000000000000000" pitchFamily="2" charset="2"/>
              <a:buChar char="q"/>
            </a:pPr>
            <a:r>
              <a:rPr lang="en-GB" sz="1200" kern="100">
                <a:solidFill>
                  <a:srgbClr val="0B0C0C"/>
                </a:solidFill>
                <a:effectLst/>
                <a:latin typeface="Arial" panose="020B0604020202020204" pitchFamily="34" charset="0"/>
                <a:ea typeface="Arial" panose="020B0604020202020204" pitchFamily="34" charset="0"/>
                <a:cs typeface="Times New Roman" panose="02020603050405020304" pitchFamily="18" charset="0"/>
              </a:rPr>
              <a:t>Plymouth</a:t>
            </a:r>
            <a:endParaRPr lang="en-GB" sz="1200" kern="100">
              <a:latin typeface="Calibri" panose="020F0502020204030204" pitchFamily="34" charset="0"/>
              <a:ea typeface="Arial" panose="020B0604020202020204" pitchFamily="34" charset="0"/>
              <a:cs typeface="Times New Roman" panose="02020603050405020304" pitchFamily="18" charset="0"/>
            </a:endParaRPr>
          </a:p>
          <a:p>
            <a:pPr marL="940557" lvl="2" indent="-285750">
              <a:spcAft>
                <a:spcPts val="600"/>
              </a:spcAft>
              <a:buFont typeface="Wingdings" panose="05000000000000000000" pitchFamily="2" charset="2"/>
              <a:buChar char="q"/>
            </a:pPr>
            <a:r>
              <a:rPr lang="en-GB" sz="1200" kern="100">
                <a:solidFill>
                  <a:srgbClr val="0B0C0C"/>
                </a:solidFill>
                <a:effectLst/>
                <a:latin typeface="Arial" panose="020B0604020202020204" pitchFamily="34" charset="0"/>
                <a:ea typeface="Arial" panose="020B0604020202020204" pitchFamily="34" charset="0"/>
                <a:cs typeface="Times New Roman" panose="02020603050405020304" pitchFamily="18" charset="0"/>
              </a:rPr>
              <a:t>Stockport</a:t>
            </a:r>
            <a:endParaRPr lang="en-GB" sz="1200" kern="100">
              <a:latin typeface="Calibri" panose="020F0502020204030204" pitchFamily="34" charset="0"/>
              <a:ea typeface="Arial" panose="020B0604020202020204" pitchFamily="34" charset="0"/>
              <a:cs typeface="Times New Roman" panose="02020603050405020304" pitchFamily="18" charset="0"/>
            </a:endParaRPr>
          </a:p>
          <a:p>
            <a:pPr marL="940557" lvl="2" indent="-285750">
              <a:spcAft>
                <a:spcPts val="600"/>
              </a:spcAft>
              <a:buFont typeface="Wingdings" panose="05000000000000000000" pitchFamily="2" charset="2"/>
              <a:buChar char="q"/>
            </a:pPr>
            <a:r>
              <a:rPr lang="en-GB" sz="1200" kern="100">
                <a:solidFill>
                  <a:srgbClr val="0B0C0C"/>
                </a:solidFill>
                <a:effectLst/>
                <a:latin typeface="Arial" panose="020B0604020202020204" pitchFamily="34" charset="0"/>
                <a:ea typeface="Arial" panose="020B0604020202020204" pitchFamily="34" charset="0"/>
                <a:cs typeface="Times New Roman" panose="02020603050405020304" pitchFamily="18" charset="0"/>
              </a:rPr>
              <a:t>Together for Children Sunderland</a:t>
            </a:r>
            <a:endParaRPr lang="en-GB" sz="1200" kern="100">
              <a:latin typeface="Calibri" panose="020F0502020204030204" pitchFamily="34" charset="0"/>
              <a:ea typeface="Arial" panose="020B0604020202020204" pitchFamily="34" charset="0"/>
              <a:cs typeface="Times New Roman" panose="02020603050405020304" pitchFamily="18" charset="0"/>
            </a:endParaRPr>
          </a:p>
          <a:p>
            <a:pPr marL="940557" lvl="2" indent="-285750">
              <a:spcAft>
                <a:spcPts val="600"/>
              </a:spcAft>
              <a:buFont typeface="Wingdings" panose="05000000000000000000" pitchFamily="2" charset="2"/>
              <a:buChar char="q"/>
            </a:pPr>
            <a:r>
              <a:rPr lang="en-GB" sz="1200" kern="100">
                <a:solidFill>
                  <a:srgbClr val="0B0C0C"/>
                </a:solidFill>
                <a:effectLst/>
                <a:latin typeface="Arial" panose="020B0604020202020204" pitchFamily="34" charset="0"/>
                <a:ea typeface="Arial" panose="020B0604020202020204" pitchFamily="34" charset="0"/>
                <a:cs typeface="Times New Roman" panose="02020603050405020304" pitchFamily="18" charset="0"/>
              </a:rPr>
              <a:t>Tower Hamlets</a:t>
            </a:r>
          </a:p>
          <a:p>
            <a:pPr marL="483357" lvl="1" indent="-285750">
              <a:spcAft>
                <a:spcPts val="600"/>
              </a:spcAft>
              <a:buFont typeface="Arial" panose="020B0604020202020204" pitchFamily="34" charset="0"/>
              <a:buChar char="•"/>
            </a:pPr>
            <a:r>
              <a:rPr lang="en-GB" sz="1200" kern="100">
                <a:solidFill>
                  <a:srgbClr val="0B0C0C"/>
                </a:solidFill>
                <a:latin typeface="Arial" panose="020B0604020202020204" pitchFamily="34" charset="0"/>
                <a:ea typeface="Calibri" panose="020F0502020204030204" pitchFamily="34" charset="0"/>
                <a:cs typeface="Times New Roman" panose="02020603050405020304" pitchFamily="18" charset="0"/>
              </a:rPr>
              <a:t>To be eligible, LAs needed to have an Ofsted rating of RI or higher, have an extended ASYE programme in place, and be able to participate in the programme.</a:t>
            </a:r>
          </a:p>
          <a:p>
            <a:pPr marL="483357" lvl="1" indent="-285750">
              <a:spcAft>
                <a:spcPts val="600"/>
              </a:spcAft>
              <a:buFont typeface="Arial" panose="020B0604020202020204" pitchFamily="34" charset="0"/>
              <a:buChar char="•"/>
            </a:pPr>
            <a:r>
              <a:rPr lang="en-GB" sz="1200" kern="100">
                <a:solidFill>
                  <a:srgbClr val="0B0C0C"/>
                </a:solidFill>
                <a:effectLst/>
                <a:latin typeface="Arial" panose="020B0604020202020204" pitchFamily="34" charset="0"/>
                <a:ea typeface="Calibri" panose="020F0502020204030204" pitchFamily="34" charset="0"/>
                <a:cs typeface="Times New Roman" panose="02020603050405020304" pitchFamily="18" charset="0"/>
              </a:rPr>
              <a:t>Early adopters are working with us to co-design the ECF, test and provide insights into the proposed programme, and help us understand needs of early career social workers.</a:t>
            </a:r>
          </a:p>
          <a:p>
            <a:pPr marL="483357" lvl="1" indent="-285750">
              <a:spcAft>
                <a:spcPts val="600"/>
              </a:spcAft>
              <a:buFont typeface="Arial" panose="020B0604020202020204" pitchFamily="34" charset="0"/>
              <a:buChar char="•"/>
            </a:pPr>
            <a:r>
              <a:rPr lang="en-GB" sz="1200" kern="100">
                <a:solidFill>
                  <a:srgbClr val="0B0C0C"/>
                </a:solidFill>
                <a:latin typeface="Arial" panose="020B0604020202020204" pitchFamily="34" charset="0"/>
                <a:ea typeface="Calibri" panose="020F0502020204030204" pitchFamily="34" charset="0"/>
                <a:cs typeface="Times New Roman" panose="02020603050405020304" pitchFamily="18" charset="0"/>
              </a:rPr>
              <a:t>We will expand the number of Early Adopters this year and </a:t>
            </a:r>
            <a:r>
              <a:rPr lang="en-GB" sz="1200" kern="100" dirty="0">
                <a:solidFill>
                  <a:srgbClr val="0B0C0C"/>
                </a:solidFill>
                <a:latin typeface="Arial" panose="020B0604020202020204" pitchFamily="34" charset="0"/>
                <a:ea typeface="Calibri" panose="020F0502020204030204" pitchFamily="34" charset="0"/>
                <a:cs typeface="Times New Roman" panose="02020603050405020304" pitchFamily="18" charset="0"/>
              </a:rPr>
              <a:t>recently  published </a:t>
            </a:r>
            <a:r>
              <a:rPr lang="en-GB" sz="1200" kern="100">
                <a:solidFill>
                  <a:srgbClr val="0B0C0C"/>
                </a:solidFill>
                <a:latin typeface="Arial" panose="020B0604020202020204" pitchFamily="34" charset="0"/>
                <a:ea typeface="Calibri" panose="020F0502020204030204" pitchFamily="34" charset="0"/>
                <a:cs typeface="Times New Roman" panose="02020603050405020304" pitchFamily="18" charset="0"/>
              </a:rPr>
              <a:t>the selection process.</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marL="940557" lvl="2" indent="-285750">
              <a:spcAft>
                <a:spcPts val="600"/>
              </a:spcAft>
              <a:buFont typeface="Arial" panose="020B0604020202020204" pitchFamily="34" charset="0"/>
              <a:buChar char="•"/>
            </a:pPr>
            <a:endParaRPr lang="en-GB" sz="1200"/>
          </a:p>
        </p:txBody>
      </p:sp>
      <p:sp>
        <p:nvSpPr>
          <p:cNvPr id="21" name="TextBox 20">
            <a:extLst>
              <a:ext uri="{FF2B5EF4-FFF2-40B4-BE49-F238E27FC236}">
                <a16:creationId xmlns:a16="http://schemas.microsoft.com/office/drawing/2014/main" id="{9F8F7732-2692-63C4-F6DE-3DFEE5F4643B}"/>
              </a:ext>
            </a:extLst>
          </p:cNvPr>
          <p:cNvSpPr txBox="1"/>
          <p:nvPr/>
        </p:nvSpPr>
        <p:spPr>
          <a:xfrm>
            <a:off x="4297330" y="1202342"/>
            <a:ext cx="3065496" cy="5170646"/>
          </a:xfrm>
          <a:prstGeom prst="rect">
            <a:avLst/>
          </a:prstGeom>
          <a:noFill/>
        </p:spPr>
        <p:txBody>
          <a:bodyPr wrap="square">
            <a:spAutoFit/>
          </a:bodyPr>
          <a:lstStyle/>
          <a:p>
            <a:pPr marL="483357" lvl="1" indent="-285750">
              <a:spcAft>
                <a:spcPts val="600"/>
              </a:spcAft>
              <a:buFont typeface="Arial" panose="020B0604020202020204" pitchFamily="34" charset="0"/>
              <a:buChar char="•"/>
            </a:pPr>
            <a:r>
              <a:rPr lang="en-GB" sz="1200">
                <a:latin typeface="Arial" panose="020B0604020202020204" pitchFamily="34" charset="0"/>
                <a:cs typeface="Arial" panose="020B0604020202020204" pitchFamily="34" charset="0"/>
              </a:rPr>
              <a:t>Formed an expert writing group, to write the framework document setting out the knowledge and skills expected of social workers in their early career.</a:t>
            </a:r>
          </a:p>
          <a:p>
            <a:pPr marL="483357" lvl="1" indent="-285750">
              <a:spcAft>
                <a:spcPts val="600"/>
              </a:spcAft>
              <a:buFont typeface="Arial" panose="020B0604020202020204" pitchFamily="34" charset="0"/>
              <a:buChar char="•"/>
            </a:pPr>
            <a:r>
              <a:rPr lang="en-GB" sz="1200">
                <a:latin typeface="Arial" panose="020B0604020202020204" pitchFamily="34" charset="0"/>
                <a:cs typeface="Arial" panose="020B0604020202020204" pitchFamily="34" charset="0"/>
              </a:rPr>
              <a:t>The group is led by Laura Eden (PL, Islington), with four other sector experts recruited from Local Authorities.</a:t>
            </a:r>
          </a:p>
          <a:p>
            <a:pPr marL="483357" lvl="1" indent="-285750">
              <a:spcAft>
                <a:spcPts val="600"/>
              </a:spcAft>
              <a:buFont typeface="Arial" panose="020B0604020202020204" pitchFamily="34" charset="0"/>
              <a:buChar char="•"/>
            </a:pPr>
            <a:r>
              <a:rPr lang="en-GB" sz="1200" kern="100">
                <a:effectLst/>
                <a:latin typeface="Arial" panose="020B0604020202020204" pitchFamily="34" charset="0"/>
                <a:ea typeface="Calibri" panose="020F0502020204030204" pitchFamily="34" charset="0"/>
                <a:cs typeface="Arial" panose="020B0604020202020204" pitchFamily="34" charset="0"/>
              </a:rPr>
              <a:t>The Group also includes a framework development expert, an expert by experience, and Social Work England.</a:t>
            </a:r>
          </a:p>
          <a:p>
            <a:pPr marL="483357" lvl="1" indent="-285750">
              <a:spcAft>
                <a:spcPts val="600"/>
              </a:spcAft>
              <a:buFont typeface="Arial" panose="020B0604020202020204" pitchFamily="34" charset="0"/>
              <a:buChar char="•"/>
            </a:pPr>
            <a:r>
              <a:rPr lang="en-GB" sz="1200" kern="100">
                <a:latin typeface="Arial" panose="020B0604020202020204" pitchFamily="34" charset="0"/>
                <a:ea typeface="Calibri" panose="020F0502020204030204" pitchFamily="34" charset="0"/>
                <a:cs typeface="Arial" panose="020B0604020202020204" pitchFamily="34" charset="0"/>
              </a:rPr>
              <a:t>The Expert writing group have now drafted an outcomes Framework for Y1-2 and are working on describing the underpinning knowledge that will help social workers to meet those outcomes.</a:t>
            </a:r>
          </a:p>
          <a:p>
            <a:pPr marL="483357" lvl="1" indent="-285750">
              <a:spcAft>
                <a:spcPts val="600"/>
              </a:spcAft>
              <a:buFont typeface="Arial" panose="020B0604020202020204" pitchFamily="34" charset="0"/>
              <a:buChar char="•"/>
            </a:pPr>
            <a:r>
              <a:rPr lang="en-GB" sz="1200" kern="100">
                <a:effectLst/>
                <a:latin typeface="Arial" panose="020B0604020202020204" pitchFamily="34" charset="0"/>
                <a:ea typeface="Calibri" panose="020F0502020204030204" pitchFamily="34" charset="0"/>
                <a:cs typeface="Arial" panose="020B0604020202020204" pitchFamily="34" charset="0"/>
              </a:rPr>
              <a:t>We have tested the </a:t>
            </a:r>
            <a:r>
              <a:rPr lang="en-GB" sz="1200" kern="100">
                <a:latin typeface="Arial" panose="020B0604020202020204" pitchFamily="34" charset="0"/>
                <a:ea typeface="Calibri" panose="020F0502020204030204" pitchFamily="34" charset="0"/>
                <a:cs typeface="Arial" panose="020B0604020202020204" pitchFamily="34" charset="0"/>
              </a:rPr>
              <a:t>Framework through a Delphi process and will consult on the content later in the year.</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marL="483357" lvl="1" indent="-285750">
              <a:spcAft>
                <a:spcPts val="600"/>
              </a:spcAft>
              <a:buFont typeface="Arial" panose="020B0604020202020204" pitchFamily="34" charset="0"/>
              <a:buChar char="•"/>
            </a:pP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marL="940557" lvl="2" indent="-285750">
              <a:spcAft>
                <a:spcPts val="600"/>
              </a:spcAft>
              <a:buFont typeface="Arial" panose="020B0604020202020204" pitchFamily="34" charset="0"/>
              <a:buChar char="•"/>
            </a:pPr>
            <a:endParaRPr lang="en-GB" sz="1200"/>
          </a:p>
        </p:txBody>
      </p:sp>
      <p:sp>
        <p:nvSpPr>
          <p:cNvPr id="22" name="TextBox 21">
            <a:extLst>
              <a:ext uri="{FF2B5EF4-FFF2-40B4-BE49-F238E27FC236}">
                <a16:creationId xmlns:a16="http://schemas.microsoft.com/office/drawing/2014/main" id="{B43149F6-8E7F-0A01-0FCD-04BF43B78090}"/>
              </a:ext>
            </a:extLst>
          </p:cNvPr>
          <p:cNvSpPr txBox="1"/>
          <p:nvPr/>
        </p:nvSpPr>
        <p:spPr>
          <a:xfrm>
            <a:off x="8145430" y="1202342"/>
            <a:ext cx="3065496" cy="5586145"/>
          </a:xfrm>
          <a:prstGeom prst="rect">
            <a:avLst/>
          </a:prstGeom>
          <a:noFill/>
        </p:spPr>
        <p:txBody>
          <a:bodyPr wrap="square">
            <a:spAutoFit/>
          </a:bodyPr>
          <a:lstStyle/>
          <a:p>
            <a:pPr marL="483357" lvl="1" indent="-285750">
              <a:spcAft>
                <a:spcPts val="600"/>
              </a:spcAft>
              <a:buFont typeface="Arial" panose="020B0604020202020204" pitchFamily="34" charset="0"/>
              <a:buChar char="•"/>
            </a:pPr>
            <a:r>
              <a:rPr lang="en-GB" sz="1200">
                <a:latin typeface="Arial" panose="020B0604020202020204" pitchFamily="34" charset="0"/>
                <a:cs typeface="Arial" panose="020B0604020202020204" pitchFamily="34" charset="0"/>
              </a:rPr>
              <a:t>Significant stakeholder engagement to inform policy development against the four building blocks of the ECF programme.</a:t>
            </a:r>
          </a:p>
          <a:p>
            <a:pPr marL="483357" lvl="1" indent="-285750">
              <a:spcAft>
                <a:spcPts val="600"/>
              </a:spcAft>
              <a:buFont typeface="Arial" panose="020B0604020202020204" pitchFamily="34" charset="0"/>
              <a:buChar char="•"/>
            </a:pPr>
            <a:r>
              <a:rPr lang="en-GB" sz="1200">
                <a:latin typeface="Arial" panose="020B0604020202020204" pitchFamily="34" charset="0"/>
                <a:cs typeface="Arial" panose="020B0604020202020204" pitchFamily="34" charset="0"/>
              </a:rPr>
              <a:t>Understanding and balancing policy tensions within to inform programme design, within each of the building block.</a:t>
            </a:r>
          </a:p>
          <a:p>
            <a:pPr marL="483357" lvl="1" indent="-285750">
              <a:spcAft>
                <a:spcPts val="600"/>
              </a:spcAft>
              <a:buFont typeface="Arial" panose="020B0604020202020204" pitchFamily="34" charset="0"/>
              <a:buChar char="•"/>
            </a:pPr>
            <a:r>
              <a:rPr lang="en-GB" sz="1200">
                <a:latin typeface="Arial" panose="020B0604020202020204" pitchFamily="34" charset="0"/>
                <a:cs typeface="Arial" panose="020B0604020202020204" pitchFamily="34" charset="0"/>
              </a:rPr>
              <a:t>Developing our understanding of the overarching risks to successful implementation of an ECF, specifically:</a:t>
            </a:r>
          </a:p>
          <a:p>
            <a:pPr marL="940557" lvl="2" indent="-285750">
              <a:spcAft>
                <a:spcPts val="600"/>
              </a:spcAft>
              <a:buFont typeface="Wingdings" panose="05000000000000000000" pitchFamily="2" charset="2"/>
              <a:buChar char="q"/>
            </a:pPr>
            <a:r>
              <a:rPr lang="en-GB" sz="1200">
                <a:latin typeface="Arial" panose="020B0604020202020204" pitchFamily="34" charset="0"/>
                <a:cs typeface="Arial" panose="020B0604020202020204" pitchFamily="34" charset="0"/>
              </a:rPr>
              <a:t>The sufficiency of the social work workforce</a:t>
            </a:r>
          </a:p>
          <a:p>
            <a:pPr marL="940557" lvl="2" indent="-285750">
              <a:spcAft>
                <a:spcPts val="600"/>
              </a:spcAft>
              <a:buFont typeface="Wingdings" panose="05000000000000000000" pitchFamily="2" charset="2"/>
              <a:buChar char="q"/>
            </a:pPr>
            <a:r>
              <a:rPr lang="en-GB" sz="1200">
                <a:latin typeface="Arial" panose="020B0604020202020204" pitchFamily="34" charset="0"/>
                <a:cs typeface="Arial" panose="020B0604020202020204" pitchFamily="34" charset="0"/>
              </a:rPr>
              <a:t>Local authority capacity to engage with and deliver ECF training</a:t>
            </a:r>
          </a:p>
          <a:p>
            <a:pPr marL="369057" lvl="1" indent="-171450">
              <a:spcAft>
                <a:spcPts val="600"/>
              </a:spcAft>
              <a:buFont typeface="Arial" panose="020B0604020202020204" pitchFamily="34" charset="0"/>
              <a:buChar char="•"/>
            </a:pPr>
            <a:r>
              <a:rPr lang="en-GB" sz="1200">
                <a:latin typeface="Arial" panose="020B0604020202020204" pitchFamily="34" charset="0"/>
                <a:cs typeface="Arial" panose="020B0604020202020204" pitchFamily="34" charset="0"/>
              </a:rPr>
              <a:t>We will continue to engage widely with the sector on the options for ECF design, and expect to provide more detailed updates in the Spring.</a:t>
            </a:r>
          </a:p>
          <a:p>
            <a:pPr marL="369057" lvl="1" indent="-171450">
              <a:spcAft>
                <a:spcPts val="600"/>
              </a:spcAft>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940557" lvl="2" indent="-285750">
              <a:spcAft>
                <a:spcPts val="600"/>
              </a:spcAft>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483357" lvl="1" indent="-285750">
              <a:spcAft>
                <a:spcPts val="600"/>
              </a:spcAft>
              <a:buFont typeface="Arial" panose="020B0604020202020204" pitchFamily="34" charset="0"/>
              <a:buChar char="•"/>
            </a:pP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marL="940557" lvl="2" indent="-285750">
              <a:spcAft>
                <a:spcPts val="600"/>
              </a:spcAft>
              <a:buFont typeface="Arial" panose="020B0604020202020204" pitchFamily="34" charset="0"/>
              <a:buChar char="•"/>
            </a:pPr>
            <a:endParaRPr lang="en-GB" sz="1200"/>
          </a:p>
        </p:txBody>
      </p:sp>
    </p:spTree>
    <p:extLst>
      <p:ext uri="{BB962C8B-B14F-4D97-AF65-F5344CB8AC3E}">
        <p14:creationId xmlns:p14="http://schemas.microsoft.com/office/powerpoint/2010/main" val="272715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UNIQUEID" val="20999"/>
</p:tagLst>
</file>

<file path=ppt/tags/tag2.xml><?xml version="1.0" encoding="utf-8"?>
<p:tagLst xmlns:a="http://schemas.openxmlformats.org/drawingml/2006/main" xmlns:r="http://schemas.openxmlformats.org/officeDocument/2006/relationships" xmlns:p="http://schemas.openxmlformats.org/presentationml/2006/main">
  <p:tag name="AS_UNIQUEID" val="20999"/>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6.7269_DfE_Presentation_Ppt_PC_Widescreen_FINAL_040821.potx" id="{0031B1B9-FF40-433D-B69E-B18C31EEDA18}" vid="{C3DC1024-2339-498F-BDC1-C9C4F23854C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A60D10D50CA04AB219AC8773795571" ma:contentTypeVersion="17" ma:contentTypeDescription="Create a new document." ma:contentTypeScope="" ma:versionID="561ece21b15349ac63ba457e14df5345">
  <xsd:schema xmlns:xsd="http://www.w3.org/2001/XMLSchema" xmlns:xs="http://www.w3.org/2001/XMLSchema" xmlns:p="http://schemas.microsoft.com/office/2006/metadata/properties" xmlns:ns2="dbd0e8c6-4d8b-4783-8a60-08f827a9f468" xmlns:ns3="5d3d1a13-7672-4147-a508-f63cd7498b11" targetNamespace="http://schemas.microsoft.com/office/2006/metadata/properties" ma:root="true" ma:fieldsID="7a83d4ee03d7e9574ecef7275313c301" ns2:_="" ns3:_="">
    <xsd:import namespace="dbd0e8c6-4d8b-4783-8a60-08f827a9f468"/>
    <xsd:import namespace="5d3d1a13-7672-4147-a508-f63cd7498b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d0e8c6-4d8b-4783-8a60-08f827a9f4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c07c698-60f5-424f-b9af-f4c59398b511"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3d1a13-7672-4147-a508-f63cd7498b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6e2fc04-7c60-4038-9b68-381f56028f5d}" ma:internalName="TaxCatchAll" ma:showField="CatchAllData" ma:web="5d3d1a13-7672-4147-a508-f63cd7498b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d3d1a13-7672-4147-a508-f63cd7498b11" xsi:nil="true"/>
    <lcf76f155ced4ddcb4097134ff3c332f xmlns="dbd0e8c6-4d8b-4783-8a60-08f827a9f468">
      <Terms xmlns="http://schemas.microsoft.com/office/infopath/2007/PartnerControls"/>
    </lcf76f155ced4ddcb4097134ff3c332f>
    <SharedWithUsers xmlns="5d3d1a13-7672-4147-a508-f63cd7498b11">
      <UserInfo>
        <DisplayName>FARQUHAR, Kathryn</DisplayName>
        <AccountId>642</AccountId>
        <AccountType/>
      </UserInfo>
    </SharedWithUsers>
  </documentManagement>
</p:properties>
</file>

<file path=customXml/itemProps1.xml><?xml version="1.0" encoding="utf-8"?>
<ds:datastoreItem xmlns:ds="http://schemas.openxmlformats.org/officeDocument/2006/customXml" ds:itemID="{547D95D5-FF59-48CD-8699-3825CF4467AC}">
  <ds:schemaRefs>
    <ds:schemaRef ds:uri="5d3d1a13-7672-4147-a508-f63cd7498b11"/>
    <ds:schemaRef ds:uri="dbd0e8c6-4d8b-4783-8a60-08f827a9f4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B287CFD-915A-4680-B916-B6FA0991C381}">
  <ds:schemaRefs>
    <ds:schemaRef ds:uri="http://schemas.microsoft.com/sharepoint/v3/contenttype/forms"/>
  </ds:schemaRefs>
</ds:datastoreItem>
</file>

<file path=customXml/itemProps3.xml><?xml version="1.0" encoding="utf-8"?>
<ds:datastoreItem xmlns:ds="http://schemas.openxmlformats.org/officeDocument/2006/customXml" ds:itemID="{98A7CD58-D73B-43B1-9AA5-F85E608B6A73}">
  <ds:schemaRefs>
    <ds:schemaRef ds:uri="dbd0e8c6-4d8b-4783-8a60-08f827a9f468"/>
    <ds:schemaRef ds:uri="http://purl.org/dc/elements/1.1/"/>
    <ds:schemaRef ds:uri="http://www.w3.org/XML/1998/namespace"/>
    <ds:schemaRef ds:uri="http://schemas.microsoft.com/office/2006/documentManagement/types"/>
    <ds:schemaRef ds:uri="http://purl.org/dc/terms/"/>
    <ds:schemaRef ds:uri="5d3d1a13-7672-4147-a508-f63cd7498b11"/>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2625</Words>
  <Application>Microsoft Office PowerPoint</Application>
  <PresentationFormat>Widescreen</PresentationFormat>
  <Paragraphs>238</Paragraphs>
  <Slides>15</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Aptos</vt:lpstr>
      <vt:lpstr>Arial</vt:lpstr>
      <vt:lpstr>Calibri</vt:lpstr>
      <vt:lpstr>Calibri Light</vt:lpstr>
      <vt:lpstr>Corbel</vt:lpstr>
      <vt:lpstr>Times New Roman</vt:lpstr>
      <vt:lpstr>Trebuchet MS</vt:lpstr>
      <vt:lpstr>Wingdings</vt:lpstr>
      <vt:lpstr>office theme</vt:lpstr>
      <vt:lpstr>Basis</vt:lpstr>
      <vt:lpstr>    Social Worker Early Career Framework   Market Engagement  March 2024 </vt:lpstr>
      <vt:lpstr>PowerPoint Presentation</vt:lpstr>
      <vt:lpstr>PowerPoint Presentation</vt:lpstr>
      <vt:lpstr>PowerPoint Presentation</vt:lpstr>
      <vt:lpstr>PowerPoint Presentation</vt:lpstr>
      <vt:lpstr>PowerPoint Presentation</vt:lpstr>
      <vt:lpstr>PowerPoint Presentation</vt:lpstr>
      <vt:lpstr>What are we aiming to deliver?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FARQUHAR, Kathryn</dc:creator>
  <cp:lastModifiedBy>FARQUHAR, Kathryn</cp:lastModifiedBy>
  <cp:revision>1</cp:revision>
  <dcterms:created xsi:type="dcterms:W3CDTF">2024-03-07T11:56:41Z</dcterms:created>
  <dcterms:modified xsi:type="dcterms:W3CDTF">2024-03-15T09:55:02Z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0x01010046A60D10D50CA04AB219AC8773795571</vt:lpwstr>
  </property>
  <property fmtid="{D5CDD505-2E9C-101B-9397-08002B2CF9AE}" pid="3" name="MediaServiceImageTags">
    <vt:lpwstr/>
  </property>
</Properties>
</file>