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4"/>
    <p:sldMasterId id="2147483681" r:id="rId5"/>
    <p:sldMasterId id="2147483688" r:id="rId6"/>
  </p:sldMasterIdLst>
  <p:notesMasterIdLst>
    <p:notesMasterId r:id="rId41"/>
  </p:notesMasterIdLst>
  <p:handoutMasterIdLst>
    <p:handoutMasterId r:id="rId42"/>
  </p:handoutMasterIdLst>
  <p:sldIdLst>
    <p:sldId id="256" r:id="rId7"/>
    <p:sldId id="616" r:id="rId8"/>
    <p:sldId id="338" r:id="rId9"/>
    <p:sldId id="599" r:id="rId10"/>
    <p:sldId id="593" r:id="rId11"/>
    <p:sldId id="257" r:id="rId12"/>
    <p:sldId id="577" r:id="rId13"/>
    <p:sldId id="597" r:id="rId14"/>
    <p:sldId id="576" r:id="rId15"/>
    <p:sldId id="595" r:id="rId16"/>
    <p:sldId id="579" r:id="rId17"/>
    <p:sldId id="580" r:id="rId18"/>
    <p:sldId id="598" r:id="rId19"/>
    <p:sldId id="615" r:id="rId20"/>
    <p:sldId id="611" r:id="rId21"/>
    <p:sldId id="612" r:id="rId22"/>
    <p:sldId id="618" r:id="rId23"/>
    <p:sldId id="600" r:id="rId24"/>
    <p:sldId id="594" r:id="rId25"/>
    <p:sldId id="603" r:id="rId26"/>
    <p:sldId id="604" r:id="rId27"/>
    <p:sldId id="608" r:id="rId28"/>
    <p:sldId id="339" r:id="rId29"/>
    <p:sldId id="613" r:id="rId30"/>
    <p:sldId id="578" r:id="rId31"/>
    <p:sldId id="619" r:id="rId32"/>
    <p:sldId id="586" r:id="rId33"/>
    <p:sldId id="588" r:id="rId34"/>
    <p:sldId id="592" r:id="rId35"/>
    <p:sldId id="589" r:id="rId36"/>
    <p:sldId id="590" r:id="rId37"/>
    <p:sldId id="620" r:id="rId38"/>
    <p:sldId id="622" r:id="rId39"/>
    <p:sldId id="264" r:id="rId40"/>
  </p:sldIdLst>
  <p:sldSz cx="9144000" cy="5143500" type="screen16x9"/>
  <p:notesSz cx="6858000" cy="9144000"/>
  <p:custDataLst>
    <p:tags r:id="rId43"/>
  </p:custDataLst>
  <p:defaultTex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496C573-3E5B-486D-9608-1DBEDBA38202}">
          <p14:sldIdLst>
            <p14:sldId id="256"/>
            <p14:sldId id="616"/>
            <p14:sldId id="338"/>
          </p14:sldIdLst>
        </p14:section>
        <p14:section name="Background" id="{8B474B01-46A7-4799-816B-855DD5CD0F32}">
          <p14:sldIdLst>
            <p14:sldId id="599"/>
            <p14:sldId id="593"/>
            <p14:sldId id="257"/>
            <p14:sldId id="577"/>
            <p14:sldId id="597"/>
            <p14:sldId id="576"/>
          </p14:sldIdLst>
        </p14:section>
        <p14:section name="Localities, Cohorts and data" id="{186A16E6-572F-4189-AFDF-44CF00B9A282}">
          <p14:sldIdLst>
            <p14:sldId id="595"/>
            <p14:sldId id="579"/>
            <p14:sldId id="580"/>
            <p14:sldId id="598"/>
            <p14:sldId id="615"/>
            <p14:sldId id="611"/>
            <p14:sldId id="612"/>
            <p14:sldId id="618"/>
            <p14:sldId id="600"/>
            <p14:sldId id="594"/>
            <p14:sldId id="603"/>
            <p14:sldId id="604"/>
            <p14:sldId id="608"/>
            <p14:sldId id="339"/>
            <p14:sldId id="613"/>
            <p14:sldId id="578"/>
            <p14:sldId id="619"/>
            <p14:sldId id="586"/>
            <p14:sldId id="588"/>
            <p14:sldId id="592"/>
            <p14:sldId id="589"/>
            <p14:sldId id="590"/>
            <p14:sldId id="620"/>
            <p14:sldId id="622"/>
            <p14:sldId id="26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2A15EC-3504-F77C-C63F-FBA0BFF96E19}" name="David Erfani" initials="DE" userId="S::David.Erfani@birmingham.gov.uk::fa9923d1-cb19-4092-b4e9-11a4820b07d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0C58"/>
    <a:srgbClr val="DC582A"/>
    <a:srgbClr val="1E6F30"/>
    <a:srgbClr val="005EB8"/>
    <a:srgbClr val="D00070"/>
    <a:srgbClr val="84329B"/>
    <a:srgbClr val="D31873"/>
    <a:srgbClr val="00A6E0"/>
    <a:srgbClr val="78449B"/>
    <a:srgbClr val="E15C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1" autoAdjust="0"/>
    <p:restoredTop sz="94660"/>
  </p:normalViewPr>
  <p:slideViewPr>
    <p:cSldViewPr>
      <p:cViewPr varScale="1">
        <p:scale>
          <a:sx n="150" d="100"/>
          <a:sy n="150" d="100"/>
        </p:scale>
        <p:origin x="510" y="108"/>
      </p:cViewPr>
      <p:guideLst>
        <p:guide orient="horz" pos="1620"/>
        <p:guide pos="2880"/>
      </p:guideLst>
    </p:cSldViewPr>
  </p:slideViewPr>
  <p:notesTextViewPr>
    <p:cViewPr>
      <p:scale>
        <a:sx n="3" d="2"/>
        <a:sy n="3" d="2"/>
      </p:scale>
      <p:origin x="0" y="0"/>
    </p:cViewPr>
  </p:notesTextViewPr>
  <p:notesViewPr>
    <p:cSldViewPr>
      <p:cViewPr varScale="1">
        <p:scale>
          <a:sx n="52" d="100"/>
          <a:sy n="52" d="100"/>
        </p:scale>
        <p:origin x="2596" y="5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gs" Target="tags/tag1.xml"/><Relationship Id="rId48"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A71174-EE1C-CCA8-3F6F-26C96F534F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81EAB4F3-4782-07E4-A430-00495EB7DD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700032-4755-4853-A1C7-86F1521116B9}" type="datetimeFigureOut">
              <a:rPr lang="en-GB" smtClean="0"/>
              <a:t>14/03/2024</a:t>
            </a:fld>
            <a:endParaRPr lang="en-GB" dirty="0"/>
          </a:p>
        </p:txBody>
      </p:sp>
      <p:sp>
        <p:nvSpPr>
          <p:cNvPr id="4" name="Footer Placeholder 3">
            <a:extLst>
              <a:ext uri="{FF2B5EF4-FFF2-40B4-BE49-F238E27FC236}">
                <a16:creationId xmlns:a16="http://schemas.microsoft.com/office/drawing/2014/main" id="{79F38C70-27A4-7087-AE8B-4736D521968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ED5388BB-0E68-398D-0546-63A0F93F28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DB9A2E-D9EA-449F-83F7-02E3D59A3E07}" type="slidenum">
              <a:rPr lang="en-GB" smtClean="0"/>
              <a:t>‹#›</a:t>
            </a:fld>
            <a:endParaRPr lang="en-GB" dirty="0"/>
          </a:p>
        </p:txBody>
      </p:sp>
    </p:spTree>
    <p:extLst>
      <p:ext uri="{BB962C8B-B14F-4D97-AF65-F5344CB8AC3E}">
        <p14:creationId xmlns:p14="http://schemas.microsoft.com/office/powerpoint/2010/main" val="1082699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ACA597-D0FC-49B8-89F5-D53AACD26BB3}" type="datetimeFigureOut">
              <a:rPr lang="en-GB" smtClean="0"/>
              <a:t>14/03/2024</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6BD850-0564-4E4B-BE85-B7205CE7C8D7}" type="slidenum">
              <a:rPr lang="en-GB" smtClean="0"/>
              <a:t>‹#›</a:t>
            </a:fld>
            <a:endParaRPr lang="en-GB" dirty="0"/>
          </a:p>
        </p:txBody>
      </p:sp>
    </p:spTree>
    <p:extLst>
      <p:ext uri="{BB962C8B-B14F-4D97-AF65-F5344CB8AC3E}">
        <p14:creationId xmlns:p14="http://schemas.microsoft.com/office/powerpoint/2010/main" val="1622116193"/>
      </p:ext>
    </p:extLst>
  </p:cSld>
  <p:clrMap bg1="lt1" tx1="dk1" bg2="lt2" tx2="dk2" accent1="accent1" accent2="accent2" accent3="accent3" accent4="accent4" accent5="accent5" accent6="accent6" hlink="hlink" folHlink="folHlink"/>
  <p:notesStyle>
    <a:lvl1pPr marL="0" algn="l" defTabSz="779252" rtl="0" eaLnBrk="1" latinLnBrk="0" hangingPunct="1">
      <a:defRPr sz="1000" kern="1200">
        <a:solidFill>
          <a:schemeClr val="tx1"/>
        </a:solidFill>
        <a:latin typeface="Arial Nova Light" pitchFamily="34" charset="0"/>
        <a:ea typeface="+mn-ea"/>
        <a:cs typeface="Arial Nova Light" pitchFamily="34" charset="0"/>
      </a:defRPr>
    </a:lvl1pPr>
    <a:lvl2pPr marL="389626" algn="l" defTabSz="779252" rtl="0" eaLnBrk="1" latinLnBrk="0" hangingPunct="1">
      <a:defRPr sz="1000" kern="1200">
        <a:solidFill>
          <a:schemeClr val="tx1"/>
        </a:solidFill>
        <a:latin typeface="Arial Nova Light" pitchFamily="34" charset="0"/>
        <a:ea typeface="+mn-ea"/>
        <a:cs typeface="Arial Nova Light" pitchFamily="34" charset="0"/>
      </a:defRPr>
    </a:lvl2pPr>
    <a:lvl3pPr marL="779252" algn="l" defTabSz="779252" rtl="0" eaLnBrk="1" latinLnBrk="0" hangingPunct="1">
      <a:defRPr sz="1000" kern="1200">
        <a:solidFill>
          <a:schemeClr val="tx1"/>
        </a:solidFill>
        <a:latin typeface="Arial Nova Light" pitchFamily="34" charset="0"/>
        <a:ea typeface="+mn-ea"/>
        <a:cs typeface="Arial Nova Light" pitchFamily="34" charset="0"/>
      </a:defRPr>
    </a:lvl3pPr>
    <a:lvl4pPr marL="1168878" algn="l" defTabSz="779252" rtl="0" eaLnBrk="1" latinLnBrk="0" hangingPunct="1">
      <a:defRPr sz="1000" kern="1200">
        <a:solidFill>
          <a:schemeClr val="tx1"/>
        </a:solidFill>
        <a:latin typeface="Arial Nova Light" pitchFamily="34" charset="0"/>
        <a:ea typeface="+mn-ea"/>
        <a:cs typeface="Arial Nova Light" pitchFamily="34" charset="0"/>
      </a:defRPr>
    </a:lvl4pPr>
    <a:lvl5pPr marL="1558503" algn="l" defTabSz="779252" rtl="0" eaLnBrk="1" latinLnBrk="0" hangingPunct="1">
      <a:defRPr sz="1000" kern="1200">
        <a:solidFill>
          <a:schemeClr val="tx1"/>
        </a:solidFill>
        <a:latin typeface="Arial Nova Light" pitchFamily="34" charset="0"/>
        <a:ea typeface="+mn-ea"/>
        <a:cs typeface="Arial Nova Light" pitchFamily="34" charset="0"/>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Year Groups by Gender</a:t>
            </a:r>
            <a:endParaRPr dirty="0"/>
          </a:p>
          <a:p>
            <a:r>
              <a:rPr b="0" dirty="0"/>
              <a:t>No alt text provided</a:t>
            </a:r>
            <a:endParaRPr dirty="0"/>
          </a:p>
          <a:p>
            <a:endParaRPr dirty="0"/>
          </a:p>
          <a:p>
            <a:r>
              <a:rPr b="1" dirty="0"/>
              <a:t>Gender</a:t>
            </a:r>
            <a:endParaRPr dirty="0"/>
          </a:p>
          <a:p>
            <a:r>
              <a:rPr b="0" dirty="0"/>
              <a:t>No alt text provided</a:t>
            </a:r>
            <a:endParaRPr dirty="0"/>
          </a:p>
          <a:p>
            <a:endParaRPr dirty="0"/>
          </a:p>
          <a:p>
            <a:r>
              <a:rPr b="1" dirty="0"/>
              <a:t>Care Leavers</a:t>
            </a:r>
            <a:endParaRPr dirty="0"/>
          </a:p>
          <a:p>
            <a:r>
              <a:rPr b="0" dirty="0"/>
              <a:t>No alt text provided</a:t>
            </a:r>
            <a:endParaRPr dirty="0"/>
          </a:p>
          <a:p>
            <a:endParaRPr dirty="0"/>
          </a:p>
          <a:p>
            <a:r>
              <a:rPr b="1" dirty="0"/>
              <a:t>Children in Care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 EHCP</a:t>
            </a:r>
            <a:endParaRPr dirty="0"/>
          </a:p>
          <a:p>
            <a:r>
              <a:rPr b="0" dirty="0"/>
              <a:t>No alt text provided</a:t>
            </a:r>
            <a:endParaRPr dirty="0"/>
          </a:p>
          <a:p>
            <a:endParaRPr dirty="0"/>
          </a:p>
          <a:p>
            <a:r>
              <a:rPr b="1" dirty="0"/>
              <a:t>% SEN Support</a:t>
            </a:r>
            <a:endParaRPr dirty="0"/>
          </a:p>
          <a:p>
            <a:r>
              <a:rPr b="0" dirty="0"/>
              <a:t>No alt text provided</a:t>
            </a:r>
            <a:endParaRPr dirty="0"/>
          </a:p>
          <a:p>
            <a:endParaRPr dirty="0"/>
          </a:p>
          <a:p>
            <a:r>
              <a:rPr b="1" dirty="0"/>
              <a:t>New to Care</a:t>
            </a:r>
            <a:endParaRPr dirty="0"/>
          </a:p>
          <a:p>
            <a:r>
              <a:rPr b="0" dirty="0"/>
              <a:t>No alt text provided</a:t>
            </a:r>
            <a:endParaRPr dirty="0"/>
          </a:p>
          <a:p>
            <a:endParaRPr dirty="0"/>
          </a:p>
          <a:p>
            <a:r>
              <a:rPr b="1" dirty="0"/>
              <a:t>EHCP</a:t>
            </a:r>
            <a:endParaRPr dirty="0"/>
          </a:p>
          <a:p>
            <a:r>
              <a:rPr b="0" dirty="0"/>
              <a:t>No alt text provided</a:t>
            </a:r>
            <a:endParaRPr dirty="0"/>
          </a:p>
          <a:p>
            <a:endParaRPr dirty="0"/>
          </a:p>
          <a:p>
            <a:r>
              <a:rPr b="1" dirty="0"/>
              <a:t>SEN Support</a:t>
            </a:r>
            <a:endParaRPr dirty="0"/>
          </a:p>
          <a:p>
            <a:r>
              <a:rPr b="0" dirty="0"/>
              <a:t>No alt text provided</a:t>
            </a:r>
            <a:endParaRPr dirty="0"/>
          </a:p>
          <a:p>
            <a:endParaRPr dirty="0"/>
          </a:p>
          <a:p>
            <a:r>
              <a:rPr b="1" dirty="0"/>
              <a:t>Dual Registered</a:t>
            </a:r>
            <a:endParaRPr dirty="0"/>
          </a:p>
          <a:p>
            <a:r>
              <a:rPr b="0" dirty="0"/>
              <a:t>No alt text provided</a:t>
            </a:r>
            <a:endParaRPr dirty="0"/>
          </a:p>
          <a:p>
            <a:endParaRPr dirty="0"/>
          </a:p>
          <a:p>
            <a:r>
              <a:rPr b="1" dirty="0"/>
              <a:t>Unauthorised Absence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Year Groups</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 New to Care</a:t>
            </a:r>
            <a:endParaRPr dirty="0"/>
          </a:p>
          <a:p>
            <a:r>
              <a:rPr b="0" dirty="0"/>
              <a:t>No alt text provided</a:t>
            </a:r>
            <a:endParaRPr dirty="0"/>
          </a:p>
          <a:p>
            <a:endParaRPr dirty="0"/>
          </a:p>
          <a:p>
            <a:r>
              <a:rPr b="1" dirty="0"/>
              <a:t>Under 2 years old</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image</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Location</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Regional Local Authorities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Local Authorities Covered</a:t>
            </a:r>
            <a:endParaRPr dirty="0"/>
          </a:p>
          <a:p>
            <a:r>
              <a:rPr b="0" dirty="0"/>
              <a:t>No alt text provided</a:t>
            </a:r>
            <a:endParaRPr dirty="0"/>
          </a:p>
          <a:p>
            <a:endParaRPr dirty="0"/>
          </a:p>
          <a:p>
            <a:r>
              <a:rPr b="1" dirty="0"/>
              <a:t>Local Authorities Covered</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EHCP &amp; Persistent Absence</a:t>
            </a:r>
            <a:endParaRPr dirty="0"/>
          </a:p>
          <a:p>
            <a:r>
              <a:rPr b="0" dirty="0"/>
              <a:t>No alt text provided</a:t>
            </a:r>
            <a:endParaRPr dirty="0"/>
          </a:p>
          <a:p>
            <a:endParaRPr dirty="0"/>
          </a:p>
          <a:p>
            <a:r>
              <a:rPr b="1" dirty="0"/>
              <a:t>Persistent Absence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SEN &amp; Persistent Absence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Last Attendance over 60 days</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Persistent Authorised Absence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Persistent Unauthorised Absence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Time Since Last Attendance (Over 60 days)</a:t>
            </a:r>
            <a:endParaRPr dirty="0"/>
          </a:p>
          <a:p>
            <a:r>
              <a:rPr b="0" dirty="0"/>
              <a:t>No alt text provided</a:t>
            </a:r>
            <a:endParaRPr dirty="0"/>
          </a:p>
          <a:p>
            <a:endParaRPr dirty="0"/>
          </a:p>
          <a:p>
            <a:r>
              <a:rPr b="1" dirty="0"/>
              <a:t>Persistence Absence  (Authorised &amp; Unauthorised)</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8"/>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bg1"/>
                </a:solidFill>
                <a:latin typeface="Arial Nova"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bg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3771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dirty="0"/>
              <a:t>Click to edit Master title style</a:t>
            </a:r>
            <a:endParaRPr lang="en-GB" dirty="0"/>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18422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329728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65450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349065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3/14/2024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dirty="0"/>
          </a:p>
        </p:txBody>
      </p:sp>
    </p:spTree>
    <p:extLst>
      <p:ext uri="{BB962C8B-B14F-4D97-AF65-F5344CB8AC3E}">
        <p14:creationId xmlns:p14="http://schemas.microsoft.com/office/powerpoint/2010/main" val="1663480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377412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212909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344181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Chart&#10;&#10;Description automatically generated with low confidence">
            <a:extLst>
              <a:ext uri="{FF2B5EF4-FFF2-40B4-BE49-F238E27FC236}">
                <a16:creationId xmlns:a16="http://schemas.microsoft.com/office/drawing/2014/main" id="{F4814FA2-8781-4A40-BC3B-4467FA2908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88" t="19201" r="63387" b="41600"/>
          <a:stretch/>
        </p:blipFill>
        <p:spPr>
          <a:xfrm>
            <a:off x="611560" y="987574"/>
            <a:ext cx="2736304" cy="2016224"/>
          </a:xfrm>
          <a:prstGeom prst="rect">
            <a:avLst/>
          </a:prstGeom>
        </p:spPr>
      </p:pic>
    </p:spTree>
    <p:extLst>
      <p:ext uri="{BB962C8B-B14F-4D97-AF65-F5344CB8AC3E}">
        <p14:creationId xmlns:p14="http://schemas.microsoft.com/office/powerpoint/2010/main" val="26208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8"/>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134970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8"/>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25498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8"/>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5833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dirty="0"/>
              <a:t>Click to edit Master title style</a:t>
            </a:r>
            <a:endParaRPr lang="en-GB" dirty="0"/>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9110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365616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36954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176345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dirty="0"/>
              <a:t>Click to edit Master title style</a:t>
            </a:r>
            <a:endParaRPr lang="en-GB" dirty="0"/>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8340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358074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156449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287813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3/14/2024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dirty="0"/>
          </a:p>
        </p:txBody>
      </p:sp>
    </p:spTree>
    <p:extLst>
      <p:ext uri="{BB962C8B-B14F-4D97-AF65-F5344CB8AC3E}">
        <p14:creationId xmlns:p14="http://schemas.microsoft.com/office/powerpoint/2010/main" val="3699244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8"/>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4499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8"/>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219517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5.jpe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21.xml"/><Relationship Id="rId7"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CE55DB-BC7D-D54C-41FB-4A14084BE81C}"/>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1353" y="761"/>
            <a:ext cx="9138581" cy="5141975"/>
          </a:xfrm>
          <a:prstGeom prst="rect">
            <a:avLst/>
          </a:prstGeom>
        </p:spPr>
      </p:pic>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5">
            <a:extLst>
              <a:ext uri="{FF2B5EF4-FFF2-40B4-BE49-F238E27FC236}">
                <a16:creationId xmlns:a16="http://schemas.microsoft.com/office/drawing/2014/main" id="{29508BD8-4C0A-0985-28AD-2D388E32F93A}"/>
              </a:ext>
            </a:extLst>
          </p:cNvPr>
          <p:cNvSpPr txBox="1">
            <a:spLocks/>
          </p:cNvSpPr>
          <p:nvPr userDrawn="1"/>
        </p:nvSpPr>
        <p:spPr>
          <a:xfrm>
            <a:off x="2483768" y="4731990"/>
            <a:ext cx="792088"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lumMod val="85000"/>
                    <a:lumOff val="15000"/>
                  </a:prstClr>
                </a:solidFill>
                <a:effectLst/>
                <a:uLnTx/>
                <a:uFillTx/>
                <a:latin typeface="Arial Nova" pitchFamily="34" charset="0"/>
                <a:ea typeface="+mn-ea"/>
                <a:cs typeface="+mn-cs"/>
              </a:rPr>
              <a:t>PAGE </a:t>
            </a:r>
            <a:fld id="{45A89BE1-5792-4ACB-BF4C-7FAB88C6C5B7}" type="slidenum">
              <a:rPr kumimoji="0" lang="en-GB" sz="900" b="1" i="0" u="none" strike="noStrike" kern="1200" cap="none" spc="0" normalizeH="0" baseline="0" noProof="0" smtClean="0">
                <a:ln>
                  <a:noFill/>
                </a:ln>
                <a:solidFill>
                  <a:prstClr val="black">
                    <a:lumMod val="85000"/>
                    <a:lumOff val="15000"/>
                  </a:prstClr>
                </a:solidFill>
                <a:effectLst/>
                <a:uLnTx/>
                <a:uFillTx/>
                <a:latin typeface="Arial Nova" pitchFamily="34" charset="0"/>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a:t>
            </a:fld>
            <a:endParaRPr kumimoji="0" lang="en-GB" sz="900" b="1" i="0" u="none" strike="noStrike" kern="1200" cap="none" spc="0" normalizeH="0" baseline="0" noProof="0" dirty="0">
              <a:ln>
                <a:noFill/>
              </a:ln>
              <a:solidFill>
                <a:prstClr val="black">
                  <a:lumMod val="85000"/>
                  <a:lumOff val="15000"/>
                </a:prstClr>
              </a:solidFill>
              <a:effectLst/>
              <a:uLnTx/>
              <a:uFillTx/>
              <a:latin typeface="Arial Nova" pitchFamily="34" charset="0"/>
              <a:ea typeface="+mn-ea"/>
              <a:cs typeface="+mn-cs"/>
            </a:endParaRPr>
          </a:p>
        </p:txBody>
      </p:sp>
    </p:spTree>
    <p:extLst>
      <p:ext uri="{BB962C8B-B14F-4D97-AF65-F5344CB8AC3E}">
        <p14:creationId xmlns:p14="http://schemas.microsoft.com/office/powerpoint/2010/main" val="1332487896"/>
      </p:ext>
    </p:extLst>
  </p:cSld>
  <p:clrMap bg1="lt1" tx1="dk1" bg2="lt2" tx2="dk2" accent1="accent1" accent2="accent2" accent3="accent3" accent4="accent4" accent5="accent5" accent6="accent6" hlink="hlink" folHlink="folHlink"/>
  <p:sldLayoutIdLst>
    <p:sldLayoutId id="2147483675" r:id="rId1"/>
    <p:sldLayoutId id="2147483695" r:id="rId2"/>
    <p:sldLayoutId id="2147483676" r:id="rId3"/>
    <p:sldLayoutId id="2147483677" r:id="rId4"/>
    <p:sldLayoutId id="2147483678" r:id="rId5"/>
    <p:sldLayoutId id="2147483679" r:id="rId6"/>
    <p:sldLayoutId id="2147483700" r:id="rId7"/>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CE55DB-BC7D-D54C-41FB-4A14084BE81C}"/>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1353" y="761"/>
            <a:ext cx="9138581" cy="5141975"/>
          </a:xfrm>
          <a:prstGeom prst="rect">
            <a:avLst/>
          </a:prstGeom>
        </p:spPr>
      </p:pic>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5">
            <a:extLst>
              <a:ext uri="{FF2B5EF4-FFF2-40B4-BE49-F238E27FC236}">
                <a16:creationId xmlns:a16="http://schemas.microsoft.com/office/drawing/2014/main" id="{29508BD8-4C0A-0985-28AD-2D388E32F93A}"/>
              </a:ext>
            </a:extLst>
          </p:cNvPr>
          <p:cNvSpPr txBox="1">
            <a:spLocks/>
          </p:cNvSpPr>
          <p:nvPr userDrawn="1"/>
        </p:nvSpPr>
        <p:spPr>
          <a:xfrm>
            <a:off x="2483768" y="4731990"/>
            <a:ext cx="792088"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lumMod val="85000"/>
                    <a:lumOff val="15000"/>
                  </a:prstClr>
                </a:solidFill>
                <a:effectLst/>
                <a:uLnTx/>
                <a:uFillTx/>
                <a:latin typeface="Arial Nova" pitchFamily="34" charset="0"/>
                <a:ea typeface="+mn-ea"/>
                <a:cs typeface="+mn-cs"/>
              </a:rPr>
              <a:t>PAGE </a:t>
            </a:r>
            <a:fld id="{45A89BE1-5792-4ACB-BF4C-7FAB88C6C5B7}" type="slidenum">
              <a:rPr kumimoji="0" lang="en-GB" sz="900" b="1" i="0" u="none" strike="noStrike" kern="1200" cap="none" spc="0" normalizeH="0" baseline="0" noProof="0" smtClean="0">
                <a:ln>
                  <a:noFill/>
                </a:ln>
                <a:solidFill>
                  <a:prstClr val="black">
                    <a:lumMod val="85000"/>
                    <a:lumOff val="15000"/>
                  </a:prstClr>
                </a:solidFill>
                <a:effectLst/>
                <a:uLnTx/>
                <a:uFillTx/>
                <a:latin typeface="Arial Nova" pitchFamily="34" charset="0"/>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a:t>
            </a:fld>
            <a:endParaRPr kumimoji="0" lang="en-GB" sz="900" b="1" i="0" u="none" strike="noStrike" kern="1200" cap="none" spc="0" normalizeH="0" baseline="0" noProof="0" dirty="0">
              <a:ln>
                <a:noFill/>
              </a:ln>
              <a:solidFill>
                <a:prstClr val="black">
                  <a:lumMod val="85000"/>
                  <a:lumOff val="15000"/>
                </a:prstClr>
              </a:solidFill>
              <a:effectLst/>
              <a:uLnTx/>
              <a:uFillTx/>
              <a:latin typeface="Arial Nova" pitchFamily="34" charset="0"/>
              <a:ea typeface="+mn-ea"/>
              <a:cs typeface="+mn-cs"/>
            </a:endParaRPr>
          </a:p>
        </p:txBody>
      </p:sp>
    </p:spTree>
    <p:extLst>
      <p:ext uri="{BB962C8B-B14F-4D97-AF65-F5344CB8AC3E}">
        <p14:creationId xmlns:p14="http://schemas.microsoft.com/office/powerpoint/2010/main" val="1039706251"/>
      </p:ext>
    </p:extLst>
  </p:cSld>
  <p:clrMap bg1="lt1" tx1="dk1" bg2="lt2" tx2="dk2" accent1="accent1" accent2="accent2" accent3="accent3" accent4="accent4" accent5="accent5" accent6="accent6" hlink="hlink" folHlink="folHlink"/>
  <p:sldLayoutIdLst>
    <p:sldLayoutId id="2147483682" r:id="rId1"/>
    <p:sldLayoutId id="2147483696" r:id="rId2"/>
    <p:sldLayoutId id="2147483683" r:id="rId3"/>
    <p:sldLayoutId id="2147483684" r:id="rId4"/>
    <p:sldLayoutId id="2147483685" r:id="rId5"/>
    <p:sldLayoutId id="2147483686" r:id="rId6"/>
    <p:sldLayoutId id="2147483699" r:id="rId7"/>
    <p:sldLayoutId id="2147483652" r:id="rId8"/>
    <p:sldLayoutId id="2147483653" r:id="rId9"/>
    <p:sldLayoutId id="2147483654" r:id="rId10"/>
    <p:sldLayoutId id="2147483661" r:id="rId11"/>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CE55DB-BC7D-D54C-41FB-4A14084BE81C}"/>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353" y="761"/>
            <a:ext cx="9138581" cy="5141975"/>
          </a:xfrm>
          <a:prstGeom prst="rect">
            <a:avLst/>
          </a:prstGeom>
        </p:spPr>
      </p:pic>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5">
            <a:extLst>
              <a:ext uri="{FF2B5EF4-FFF2-40B4-BE49-F238E27FC236}">
                <a16:creationId xmlns:a16="http://schemas.microsoft.com/office/drawing/2014/main" id="{29508BD8-4C0A-0985-28AD-2D388E32F93A}"/>
              </a:ext>
            </a:extLst>
          </p:cNvPr>
          <p:cNvSpPr txBox="1">
            <a:spLocks/>
          </p:cNvSpPr>
          <p:nvPr userDrawn="1"/>
        </p:nvSpPr>
        <p:spPr>
          <a:xfrm>
            <a:off x="2483768" y="4731990"/>
            <a:ext cx="792088"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lumMod val="85000"/>
                    <a:lumOff val="15000"/>
                  </a:prstClr>
                </a:solidFill>
                <a:effectLst/>
                <a:uLnTx/>
                <a:uFillTx/>
                <a:latin typeface="Arial Nova" pitchFamily="34" charset="0"/>
                <a:ea typeface="+mn-ea"/>
                <a:cs typeface="+mn-cs"/>
              </a:rPr>
              <a:t>PAGE </a:t>
            </a:r>
            <a:fld id="{45A89BE1-5792-4ACB-BF4C-7FAB88C6C5B7}" type="slidenum">
              <a:rPr kumimoji="0" lang="en-GB" sz="900" b="1" i="0" u="none" strike="noStrike" kern="1200" cap="none" spc="0" normalizeH="0" baseline="0" noProof="0" smtClean="0">
                <a:ln>
                  <a:noFill/>
                </a:ln>
                <a:solidFill>
                  <a:prstClr val="black">
                    <a:lumMod val="85000"/>
                    <a:lumOff val="15000"/>
                  </a:prstClr>
                </a:solidFill>
                <a:effectLst/>
                <a:uLnTx/>
                <a:uFillTx/>
                <a:latin typeface="Arial Nova" pitchFamily="34" charset="0"/>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a:t>
            </a:fld>
            <a:endParaRPr kumimoji="0" lang="en-GB" sz="900" b="1" i="0" u="none" strike="noStrike" kern="1200" cap="none" spc="0" normalizeH="0" baseline="0" noProof="0" dirty="0">
              <a:ln>
                <a:noFill/>
              </a:ln>
              <a:solidFill>
                <a:prstClr val="black">
                  <a:lumMod val="85000"/>
                  <a:lumOff val="15000"/>
                </a:prstClr>
              </a:solidFill>
              <a:effectLst/>
              <a:uLnTx/>
              <a:uFillTx/>
              <a:latin typeface="Arial Nova" pitchFamily="34" charset="0"/>
              <a:ea typeface="+mn-ea"/>
              <a:cs typeface="+mn-cs"/>
            </a:endParaRPr>
          </a:p>
        </p:txBody>
      </p:sp>
    </p:spTree>
    <p:extLst>
      <p:ext uri="{BB962C8B-B14F-4D97-AF65-F5344CB8AC3E}">
        <p14:creationId xmlns:p14="http://schemas.microsoft.com/office/powerpoint/2010/main" val="3595345115"/>
      </p:ext>
    </p:extLst>
  </p:cSld>
  <p:clrMap bg1="lt1" tx1="dk1" bg2="lt2" tx2="dk2" accent1="accent1" accent2="accent2" accent3="accent3" accent4="accent4" accent5="accent5" accent6="accent6" hlink="hlink" folHlink="folHlink"/>
  <p:sldLayoutIdLst>
    <p:sldLayoutId id="2147483689" r:id="rId1"/>
    <p:sldLayoutId id="2147483697" r:id="rId2"/>
    <p:sldLayoutId id="2147483690" r:id="rId3"/>
    <p:sldLayoutId id="2147483691" r:id="rId4"/>
    <p:sldLayoutId id="2147483692" r:id="rId5"/>
    <p:sldLayoutId id="2147483693" r:id="rId6"/>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app.powerbi.com/MobileRedirect.html?action=OpenReport&amp;appId=904eb74d-55ea-4d9b-8534-4e388fb9c134&amp;reportObjectId=ad87d903-f2e6-4716-a576-3955eca1377b&amp;ctid=699ace67-d2e4-4bcd-b303-d2bbe2b9bbf1&amp;reportPage=ReportSection1a6268bb40dcee80bdcd&amp;pbi_source=copyvisualimage"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Click%20here%20to%20join%20the%20meeting" TargetMode="External"/><Relationship Id="rId2" Type="http://schemas.openxmlformats.org/officeDocument/2006/relationships/hyperlink" Target="https://eur01.safelinks.protection.outlook.com/ap/t-59584e83/?url=https%3A%2F%2Fteams.microsoft.com%2Fl%2Fmeetup-join%2F19%253ameeting_ZjM0OThlNGQtNjYxMy00YzIzLThmYzYtMmQzMDM1ODhjYzJi%2540thread.v2%2F0%3Fcontext%3D%257b%2522Tid%2522%253a%2522699ace67-d2e4-4bcd-b303-d2bbe2b9bbf1%2522%252c%2522Oid%2522%253a%25228a2cb244-ffda-47fd-b4bc-fb4ac7e3b34d%2522%257d&amp;data=05%7C02%7CDavid.Erfani%40birmingham.gov.uk%7C0582ca2645ee4cfc11a008dc42880c42%7C699ace67d2e44bcdb303d2bbe2b9bbf1%7C0%7C0%7C638458399302647542%7CUnknown%7CTWFpbGZsb3d8eyJWIjoiMC4wLjAwMDAiLCJQIjoiV2luMzIiLCJBTiI6Ik1haWwiLCJXVCI6Mn0%3D%7C0%7C%7C%7C&amp;sdata=2vxA0aNGQwELYhjGFaXT%2BTlyEwqhFPcVdMadRF%2FeFWU%3D&amp;reserved=0" TargetMode="External"/><Relationship Id="rId1" Type="http://schemas.openxmlformats.org/officeDocument/2006/relationships/slideLayout" Target="../slideLayouts/slideLayout3.xml"/><Relationship Id="rId6" Type="http://schemas.openxmlformats.org/officeDocument/2006/relationships/hyperlink" Target="https://www.eventbrite.co.uk/e/birmingham-virtual-school-enrichment-programme-2024-tickets-860890084417?aff=oddtdtcreator" TargetMode="External"/><Relationship Id="rId5" Type="http://schemas.openxmlformats.org/officeDocument/2006/relationships/hyperlink" Target="https://eur01.safelinks.protection.outlook.com/ap/t-59584e83/?url=https%3A%2F%2Fteams.microsoft.com%2Fl%2Fmeetup-join%2F19%253ameeting_Nzc3ZWQwOTQtZDY0YS00ZDdkLTk0ZGUtY2IxMGM5ODAyZmQ3%2540thread.v2%2F0%3Fcontext%3D%257b%2522Tid%2522%253a%2522699ace67-d2e4-4bcd-b303-d2bbe2b9bbf1%2522%252c%2522Oid%2522%253a%25228a2cb244-ffda-47fd-b4bc-fb4ac7e3b34d%2522%257d&amp;data=05%7C02%7CDavid.Erfani%40birmingham.gov.uk%7C0582ca2645ee4cfc11a008dc42880c42%7C699ace67d2e44bcdb303d2bbe2b9bbf1%7C0%7C0%7C638458399302677534%7CUnknown%7CTWFpbGZsb3d8eyJWIjoiMC4wLjAwMDAiLCJQIjoiV2luMzIiLCJBTiI6Ik1haWwiLCJXVCI6Mn0%3D%7C0%7C%7C%7C&amp;sdata=r3UOvVZmCCp7RDHC8JmYPx5yBuIrZx6aRwSRsLUvB5E%3D&amp;reserved=0" TargetMode="External"/><Relationship Id="rId4" Type="http://schemas.openxmlformats.org/officeDocument/2006/relationships/hyperlink" Target="https://www.eventbrite.co.uk/e/birmingham-virtual-school-enrichment-programme-2024-tickets-860875891967?aff=oddtdtcreator"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app.powerbi.com/groups/me/reports/d1448e20-6182-4adf-bec3-4509a1abb465/?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hyperlink" Target="https://app.powerbi.com/groups/me/reports/d1448e20-6182-4adf-bec3-4509a1abb465/?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hyperlink" Target="https://app.powerbi.com/groups/me/reports/d1448e20-6182-4adf-bec3-4509a1abb465/?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Click%20here%20to%20join%20the%20meeting" TargetMode="External"/><Relationship Id="rId2" Type="http://schemas.openxmlformats.org/officeDocument/2006/relationships/hyperlink" Target="https://eur01.safelinks.protection.outlook.com/ap/t-59584e83/?url=https%3A%2F%2Fteams.microsoft.com%2Fl%2Fmeetup-join%2F19%253ameeting_ZjM0OThlNGQtNjYxMy00YzIzLThmYzYtMmQzMDM1ODhjYzJi%2540thread.v2%2F0%3Fcontext%3D%257b%2522Tid%2522%253a%2522699ace67-d2e4-4bcd-b303-d2bbe2b9bbf1%2522%252c%2522Oid%2522%253a%25228a2cb244-ffda-47fd-b4bc-fb4ac7e3b34d%2522%257d&amp;data=05%7C02%7CDavid.Erfani%40birmingham.gov.uk%7C0582ca2645ee4cfc11a008dc42880c42%7C699ace67d2e44bcdb303d2bbe2b9bbf1%7C0%7C0%7C638458399302647542%7CUnknown%7CTWFpbGZsb3d8eyJWIjoiMC4wLjAwMDAiLCJQIjoiV2luMzIiLCJBTiI6Ik1haWwiLCJXVCI6Mn0%3D%7C0%7C%7C%7C&amp;sdata=2vxA0aNGQwELYhjGFaXT%2BTlyEwqhFPcVdMadRF%2FeFWU%3D&amp;reserved=0" TargetMode="External"/><Relationship Id="rId1" Type="http://schemas.openxmlformats.org/officeDocument/2006/relationships/slideLayout" Target="../slideLayouts/slideLayout3.xml"/><Relationship Id="rId6" Type="http://schemas.openxmlformats.org/officeDocument/2006/relationships/hyperlink" Target="https://www.eventbrite.co.uk/e/birmingham-virtual-school-enrichment-programme-2024-tickets-860890084417?aff=oddtdtcreator" TargetMode="External"/><Relationship Id="rId5" Type="http://schemas.openxmlformats.org/officeDocument/2006/relationships/hyperlink" Target="https://eur01.safelinks.protection.outlook.com/ap/t-59584e83/?url=https%3A%2F%2Fteams.microsoft.com%2Fl%2Fmeetup-join%2F19%253ameeting_Nzc3ZWQwOTQtZDY0YS00ZDdkLTk0ZGUtY2IxMGM5ODAyZmQ3%2540thread.v2%2F0%3Fcontext%3D%257b%2522Tid%2522%253a%2522699ace67-d2e4-4bcd-b303-d2bbe2b9bbf1%2522%252c%2522Oid%2522%253a%25228a2cb244-ffda-47fd-b4bc-fb4ac7e3b34d%2522%257d&amp;data=05%7C02%7CDavid.Erfani%40birmingham.gov.uk%7C0582ca2645ee4cfc11a008dc42880c42%7C699ace67d2e44bcdb303d2bbe2b9bbf1%7C0%7C0%7C638458399302677534%7CUnknown%7CTWFpbGZsb3d8eyJWIjoiMC4wLjAwMDAiLCJQIjoiV2luMzIiLCJBTiI6Ik1haWwiLCJXVCI6Mn0%3D%7C0%7C%7C%7C&amp;sdata=r3UOvVZmCCp7RDHC8JmYPx5yBuIrZx6aRwSRsLUvB5E%3D&amp;reserved=0" TargetMode="External"/><Relationship Id="rId4" Type="http://schemas.openxmlformats.org/officeDocument/2006/relationships/hyperlink" Target="https://www.eventbrite.co.uk/e/birmingham-virtual-school-enrichment-programme-2024-tickets-860875891967?aff=oddtdtcreator"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ringhamvirtualschool@birmingham.gov.uk" TargetMode="External"/><Relationship Id="rId2" Type="http://schemas.openxmlformats.org/officeDocument/2006/relationships/hyperlink" Target="mailto:bimringhamvirtualschool@birmingham.gov.uk" TargetMode="Externa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hyperlink" Target="https://www.birmingham.gov.uk/info/50252/birmingham_virtual_school"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621" y="1311306"/>
            <a:ext cx="7414747" cy="1102519"/>
          </a:xfrm>
        </p:spPr>
        <p:txBody>
          <a:bodyPr>
            <a:normAutofit fontScale="90000"/>
          </a:bodyPr>
          <a:lstStyle/>
          <a:p>
            <a:r>
              <a:rPr lang="en-GB" dirty="0"/>
              <a:t>Birmingham Virtual School </a:t>
            </a:r>
            <a:br>
              <a:rPr lang="en-GB" dirty="0"/>
            </a:br>
            <a:r>
              <a:rPr lang="en-GB" dirty="0"/>
              <a:t>Enrichment Programme 2024</a:t>
            </a:r>
            <a:br>
              <a:rPr lang="en-GB" dirty="0"/>
            </a:br>
            <a:r>
              <a:rPr lang="en-GB" dirty="0"/>
              <a:t>Request for Information</a:t>
            </a:r>
          </a:p>
        </p:txBody>
      </p:sp>
      <p:sp>
        <p:nvSpPr>
          <p:cNvPr id="3" name="Subtitle 2"/>
          <p:cNvSpPr>
            <a:spLocks noGrp="1"/>
          </p:cNvSpPr>
          <p:nvPr>
            <p:ph type="subTitle" idx="1"/>
          </p:nvPr>
        </p:nvSpPr>
        <p:spPr>
          <a:xfrm>
            <a:off x="482777" y="2445432"/>
            <a:ext cx="6393479" cy="1314450"/>
          </a:xfrm>
        </p:spPr>
        <p:txBody>
          <a:bodyPr/>
          <a:lstStyle/>
          <a:p>
            <a:r>
              <a:rPr lang="en-GB" dirty="0"/>
              <a:t>Lisa Smith – Headteacher, Virtual School </a:t>
            </a:r>
          </a:p>
        </p:txBody>
      </p:sp>
    </p:spTree>
    <p:extLst>
      <p:ext uri="{BB962C8B-B14F-4D97-AF65-F5344CB8AC3E}">
        <p14:creationId xmlns:p14="http://schemas.microsoft.com/office/powerpoint/2010/main" val="3515993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1F9723-0AE4-7135-ABB3-9AE1E6988E72}"/>
              </a:ext>
            </a:extLst>
          </p:cNvPr>
          <p:cNvSpPr>
            <a:spLocks noGrp="1"/>
          </p:cNvSpPr>
          <p:nvPr>
            <p:ph type="ctrTitle"/>
          </p:nvPr>
        </p:nvSpPr>
        <p:spPr>
          <a:xfrm>
            <a:off x="469621" y="1311306"/>
            <a:ext cx="7198723" cy="1102519"/>
          </a:xfrm>
        </p:spPr>
        <p:txBody>
          <a:bodyPr/>
          <a:lstStyle/>
          <a:p>
            <a:r>
              <a:rPr lang="en-GB" dirty="0"/>
              <a:t>Previous programmes and lessons learnt</a:t>
            </a:r>
          </a:p>
        </p:txBody>
      </p:sp>
    </p:spTree>
    <p:extLst>
      <p:ext uri="{BB962C8B-B14F-4D97-AF65-F5344CB8AC3E}">
        <p14:creationId xmlns:p14="http://schemas.microsoft.com/office/powerpoint/2010/main" val="157043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E8E6F-E849-EC41-148F-18B783E99F00}"/>
              </a:ext>
            </a:extLst>
          </p:cNvPr>
          <p:cNvSpPr>
            <a:spLocks noGrp="1"/>
          </p:cNvSpPr>
          <p:nvPr>
            <p:ph type="title"/>
          </p:nvPr>
        </p:nvSpPr>
        <p:spPr>
          <a:xfrm>
            <a:off x="457200" y="205978"/>
            <a:ext cx="8229600" cy="349548"/>
          </a:xfrm>
        </p:spPr>
        <p:txBody>
          <a:bodyPr>
            <a:normAutofit fontScale="90000"/>
          </a:bodyPr>
          <a:lstStyle/>
          <a:p>
            <a:r>
              <a:rPr lang="en-GB" dirty="0"/>
              <a:t>Previous funded programme examples</a:t>
            </a:r>
          </a:p>
        </p:txBody>
      </p:sp>
      <p:sp>
        <p:nvSpPr>
          <p:cNvPr id="3" name="Content Placeholder 2">
            <a:extLst>
              <a:ext uri="{FF2B5EF4-FFF2-40B4-BE49-F238E27FC236}">
                <a16:creationId xmlns:a16="http://schemas.microsoft.com/office/drawing/2014/main" id="{F87D77CD-1333-C6F3-458C-7C93A035531E}"/>
              </a:ext>
            </a:extLst>
          </p:cNvPr>
          <p:cNvSpPr>
            <a:spLocks noGrp="1"/>
          </p:cNvSpPr>
          <p:nvPr>
            <p:ph idx="1"/>
          </p:nvPr>
        </p:nvSpPr>
        <p:spPr>
          <a:xfrm>
            <a:off x="457200" y="627534"/>
            <a:ext cx="8229600" cy="3826088"/>
          </a:xfrm>
        </p:spPr>
        <p:txBody>
          <a:bodyPr>
            <a:normAutofit fontScale="55000" lnSpcReduction="20000"/>
          </a:bodyPr>
          <a:lstStyle/>
          <a:p>
            <a:pPr marL="0" indent="0">
              <a:buNone/>
            </a:pPr>
            <a:r>
              <a:rPr lang="en-GB" sz="2200" dirty="0"/>
              <a:t>Music lessons</a:t>
            </a:r>
          </a:p>
          <a:p>
            <a:r>
              <a:rPr lang="en-GB" sz="2200" dirty="0"/>
              <a:t>Access to weekly 30 minute one to one music lessons in school to learn an instrument of the young persons choice as well as working towards accreditation and performance opportunities. This offer gives young people the chance to read music, develop a love of different musical genres and provide them with access to their own musical instrument to care for. </a:t>
            </a:r>
          </a:p>
          <a:p>
            <a:pPr marL="0" indent="0">
              <a:buNone/>
            </a:pPr>
            <a:endParaRPr lang="en-GB" sz="2200" dirty="0"/>
          </a:p>
          <a:p>
            <a:pPr marL="0" indent="0">
              <a:buNone/>
            </a:pPr>
            <a:r>
              <a:rPr lang="en-GB" sz="2200" dirty="0"/>
              <a:t>Drama workshops</a:t>
            </a:r>
          </a:p>
          <a:p>
            <a:r>
              <a:rPr lang="en-GB" sz="2200" dirty="0"/>
              <a:t>In partnership with a theatre in Birmingham City Centre we offer whole class school engagements in drama workshops and opportunities to perform their work at a professional venue. There is an offer of full bursary places on their youth company which enhances skills, confidence, peer friendship groups, improvisation and performance opportunities. </a:t>
            </a:r>
          </a:p>
          <a:p>
            <a:endParaRPr lang="en-GB" sz="2200" dirty="0"/>
          </a:p>
          <a:p>
            <a:pPr marL="0" indent="0">
              <a:buNone/>
            </a:pPr>
            <a:r>
              <a:rPr lang="en-GB" sz="2200" dirty="0"/>
              <a:t>Outdoor Learning </a:t>
            </a:r>
          </a:p>
          <a:p>
            <a:r>
              <a:rPr lang="en-GB" sz="2200" dirty="0"/>
              <a:t>This is a unique programme develops communication, independence, employability and learning skills through Outdoor Education training awarded through Duke of Edinburgh and the JASS programme (Junior Award Scheme for Schools), for young people with SEND (who are potentially less able to access school trips, cultural activities and sports engagements) a similar quality experience but one that is equal in recognition and qualifications. </a:t>
            </a:r>
          </a:p>
          <a:p>
            <a:endParaRPr lang="en-GB" sz="2200" dirty="0"/>
          </a:p>
          <a:p>
            <a:pPr marL="0" indent="0">
              <a:buNone/>
            </a:pPr>
            <a:r>
              <a:rPr lang="en-GB" sz="2200" dirty="0"/>
              <a:t>Therapeutic Support. </a:t>
            </a:r>
          </a:p>
          <a:p>
            <a:r>
              <a:rPr lang="en-GB" sz="2200" dirty="0"/>
              <a:t>Mentoring services targeting disengaged young people, enhancing young people’s self-esteem and helping them to work on goals, signpost to career opportunities and build resilience. Offering transition events during holidays breaks to equip young people through this potentially challenging life stage.</a:t>
            </a:r>
          </a:p>
          <a:p>
            <a:endParaRPr lang="en-GB" dirty="0"/>
          </a:p>
          <a:p>
            <a:endParaRPr lang="en-GB" dirty="0"/>
          </a:p>
        </p:txBody>
      </p:sp>
    </p:spTree>
    <p:extLst>
      <p:ext uri="{BB962C8B-B14F-4D97-AF65-F5344CB8AC3E}">
        <p14:creationId xmlns:p14="http://schemas.microsoft.com/office/powerpoint/2010/main" val="277131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5A703-8587-669A-2B20-A127123E6DFD}"/>
              </a:ext>
            </a:extLst>
          </p:cNvPr>
          <p:cNvSpPr>
            <a:spLocks noGrp="1"/>
          </p:cNvSpPr>
          <p:nvPr>
            <p:ph type="title"/>
          </p:nvPr>
        </p:nvSpPr>
        <p:spPr>
          <a:xfrm>
            <a:off x="457200" y="205978"/>
            <a:ext cx="8229600" cy="349548"/>
          </a:xfrm>
        </p:spPr>
        <p:txBody>
          <a:bodyPr>
            <a:normAutofit fontScale="90000"/>
          </a:bodyPr>
          <a:lstStyle/>
          <a:p>
            <a:r>
              <a:rPr lang="en-GB" dirty="0"/>
              <a:t>Previous funded programme examples</a:t>
            </a:r>
          </a:p>
        </p:txBody>
      </p:sp>
      <p:sp>
        <p:nvSpPr>
          <p:cNvPr id="3" name="Content Placeholder 2">
            <a:extLst>
              <a:ext uri="{FF2B5EF4-FFF2-40B4-BE49-F238E27FC236}">
                <a16:creationId xmlns:a16="http://schemas.microsoft.com/office/drawing/2014/main" id="{6F2F5056-6306-14BD-ADE5-EF8F364AC429}"/>
              </a:ext>
            </a:extLst>
          </p:cNvPr>
          <p:cNvSpPr>
            <a:spLocks noGrp="1"/>
          </p:cNvSpPr>
          <p:nvPr>
            <p:ph idx="1"/>
          </p:nvPr>
        </p:nvSpPr>
        <p:spPr>
          <a:xfrm>
            <a:off x="457200" y="699542"/>
            <a:ext cx="8229600" cy="3754080"/>
          </a:xfrm>
        </p:spPr>
        <p:txBody>
          <a:bodyPr>
            <a:normAutofit fontScale="25000" lnSpcReduction="20000"/>
          </a:bodyPr>
          <a:lstStyle/>
          <a:p>
            <a:pPr marL="0" indent="0">
              <a:buNone/>
            </a:pPr>
            <a:r>
              <a:rPr lang="en-GB" sz="4800" dirty="0"/>
              <a:t>Education Support for newly arrived unaccompanied asylum seekers:</a:t>
            </a:r>
          </a:p>
          <a:p>
            <a:r>
              <a:rPr lang="en-GB" sz="4800" dirty="0"/>
              <a:t>An app to support acquisition of English. Where young people are literate in their own language, the app is configured to display in this language to aid accessibility.  </a:t>
            </a:r>
          </a:p>
          <a:p>
            <a:r>
              <a:rPr lang="en-GB" sz="4800" dirty="0"/>
              <a:t>ESOL tuition is provided to newly arrived young to bridge the gap between a young person’s arrival and commencement of a school or college course.   Further to this, there is also an intensive 3 day ‘camp’ which is offered for newly arrived UASC during the summer.  </a:t>
            </a:r>
          </a:p>
          <a:p>
            <a:endParaRPr lang="en-GB" sz="4800" dirty="0"/>
          </a:p>
          <a:p>
            <a:pPr marL="0" indent="0">
              <a:buNone/>
            </a:pPr>
            <a:r>
              <a:rPr lang="en-GB" sz="4800" dirty="0"/>
              <a:t>Education Resources</a:t>
            </a:r>
          </a:p>
          <a:p>
            <a:r>
              <a:rPr lang="en-GB" sz="4800" dirty="0"/>
              <a:t>Monthly home delivery service of educational magazines, high-quality books and maths games to increase exposure to age appropriate fiction and non-fiction reading material, stories and literacy and numeracy games.</a:t>
            </a:r>
          </a:p>
          <a:p>
            <a:endParaRPr lang="en-GB" sz="4800" dirty="0"/>
          </a:p>
          <a:p>
            <a:pPr marL="0" indent="0">
              <a:buNone/>
            </a:pPr>
            <a:r>
              <a:rPr lang="en-GB" sz="4800" dirty="0"/>
              <a:t>Careers Support and Guidance</a:t>
            </a:r>
          </a:p>
          <a:p>
            <a:r>
              <a:rPr lang="en-GB" sz="4800" dirty="0"/>
              <a:t>Careers, support guidance and career fairs to enhance the offer to that currently provided in school.</a:t>
            </a:r>
          </a:p>
          <a:p>
            <a:endParaRPr lang="en-GB" sz="4800" dirty="0"/>
          </a:p>
          <a:p>
            <a:pPr marL="0" indent="0">
              <a:buNone/>
            </a:pPr>
            <a:r>
              <a:rPr lang="en-GB" sz="4800" dirty="0"/>
              <a:t>Education programmes</a:t>
            </a:r>
          </a:p>
          <a:p>
            <a:r>
              <a:rPr lang="en-GB" sz="4800" dirty="0"/>
              <a:t>Short courses in school holidays to raise aspirations and the career outlook; such as vocational qualifications/experience in hair and beauty courses, motor mechanics, making and recording music to increase self-esteem, motivation, self-efficacy and encourage young people to consider further and higher education.</a:t>
            </a:r>
          </a:p>
        </p:txBody>
      </p:sp>
    </p:spTree>
    <p:extLst>
      <p:ext uri="{BB962C8B-B14F-4D97-AF65-F5344CB8AC3E}">
        <p14:creationId xmlns:p14="http://schemas.microsoft.com/office/powerpoint/2010/main" val="356023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B64AA-D78A-2240-0AAC-3CA6ECEB7F5B}"/>
              </a:ext>
            </a:extLst>
          </p:cNvPr>
          <p:cNvSpPr>
            <a:spLocks noGrp="1"/>
          </p:cNvSpPr>
          <p:nvPr>
            <p:ph type="title"/>
          </p:nvPr>
        </p:nvSpPr>
        <p:spPr/>
        <p:txBody>
          <a:bodyPr>
            <a:normAutofit fontScale="90000"/>
          </a:bodyPr>
          <a:lstStyle/>
          <a:p>
            <a:r>
              <a:rPr lang="en-GB" dirty="0"/>
              <a:t>Professional Development Training for Schools example</a:t>
            </a:r>
            <a:br>
              <a:rPr lang="en-GB" dirty="0"/>
            </a:br>
            <a:endParaRPr lang="en-GB" dirty="0"/>
          </a:p>
        </p:txBody>
      </p:sp>
      <p:sp>
        <p:nvSpPr>
          <p:cNvPr id="3" name="Content Placeholder 2">
            <a:extLst>
              <a:ext uri="{FF2B5EF4-FFF2-40B4-BE49-F238E27FC236}">
                <a16:creationId xmlns:a16="http://schemas.microsoft.com/office/drawing/2014/main" id="{BA911A3A-879F-583C-A84B-CBD813DA72CF}"/>
              </a:ext>
            </a:extLst>
          </p:cNvPr>
          <p:cNvSpPr>
            <a:spLocks noGrp="1"/>
          </p:cNvSpPr>
          <p:nvPr>
            <p:ph idx="1"/>
          </p:nvPr>
        </p:nvSpPr>
        <p:spPr/>
        <p:txBody>
          <a:bodyPr/>
          <a:lstStyle/>
          <a:p>
            <a:r>
              <a:rPr lang="en-GB" sz="2000" dirty="0"/>
              <a:t>A three-day training course on Attachment, Trauma and emotion coaching for all education settings in Birmingham Early Year to 18 years with follow up support for school improvement planning and evaluation of impact. Approx 1000 settings. Network meetings for schools around becoming an Attachment and Trauma Aware Education Setting. Series of webinars, e-learning, qualifications in courses for professionals covering key knowledge, skills and practice related to educating children known to a social worker. </a:t>
            </a:r>
          </a:p>
          <a:p>
            <a:endParaRPr lang="en-GB" dirty="0"/>
          </a:p>
        </p:txBody>
      </p:sp>
    </p:spTree>
    <p:extLst>
      <p:ext uri="{BB962C8B-B14F-4D97-AF65-F5344CB8AC3E}">
        <p14:creationId xmlns:p14="http://schemas.microsoft.com/office/powerpoint/2010/main" val="179164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22C9B-A4C0-5ADA-9581-3567CFA363F4}"/>
              </a:ext>
            </a:extLst>
          </p:cNvPr>
          <p:cNvSpPr>
            <a:spLocks noGrp="1"/>
          </p:cNvSpPr>
          <p:nvPr>
            <p:ph type="title"/>
          </p:nvPr>
        </p:nvSpPr>
        <p:spPr/>
        <p:txBody>
          <a:bodyPr/>
          <a:lstStyle/>
          <a:p>
            <a:r>
              <a:rPr lang="en-GB" dirty="0"/>
              <a:t>Professional Training for our Young people</a:t>
            </a:r>
          </a:p>
        </p:txBody>
      </p:sp>
      <p:sp>
        <p:nvSpPr>
          <p:cNvPr id="3" name="Content Placeholder 2">
            <a:extLst>
              <a:ext uri="{FF2B5EF4-FFF2-40B4-BE49-F238E27FC236}">
                <a16:creationId xmlns:a16="http://schemas.microsoft.com/office/drawing/2014/main" id="{FB62A102-9357-9EEC-A643-7825C06C057B}"/>
              </a:ext>
            </a:extLst>
          </p:cNvPr>
          <p:cNvSpPr>
            <a:spLocks noGrp="1"/>
          </p:cNvSpPr>
          <p:nvPr>
            <p:ph idx="1"/>
          </p:nvPr>
        </p:nvSpPr>
        <p:spPr/>
        <p:txBody>
          <a:bodyPr>
            <a:normAutofit/>
          </a:bodyPr>
          <a:lstStyle/>
          <a:p>
            <a:r>
              <a:rPr lang="en-GB" sz="1800" dirty="0"/>
              <a:t>Peer Researcher (after school)  - 3 post 16  young people have received training from a professional theatre company,  to effectively review and evaluate the virtual school’s arts events for children and families in Birmingham. </a:t>
            </a:r>
          </a:p>
          <a:p>
            <a:r>
              <a:rPr lang="en-GB" sz="1800" dirty="0"/>
              <a:t>Junior Award Scheme for Schools (JASS) (after school) - children from ages 8 to 16 complete up to 90 hours outdoor learning courses and progress through bronze , silver and gold levels. They can then continue to an ASDAN award focused on peer mentoring.</a:t>
            </a:r>
          </a:p>
          <a:p>
            <a:r>
              <a:rPr lang="en-GB" sz="1800" dirty="0"/>
              <a:t>Young people trained as commissioners for the council</a:t>
            </a:r>
          </a:p>
        </p:txBody>
      </p:sp>
    </p:spTree>
    <p:extLst>
      <p:ext uri="{BB962C8B-B14F-4D97-AF65-F5344CB8AC3E}">
        <p14:creationId xmlns:p14="http://schemas.microsoft.com/office/powerpoint/2010/main" val="157444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0B17F63-EF11-F37D-4013-BACDA25E726B}"/>
              </a:ext>
            </a:extLst>
          </p:cNvPr>
          <p:cNvSpPr>
            <a:spLocks noGrp="1"/>
          </p:cNvSpPr>
          <p:nvPr>
            <p:ph type="body" idx="1"/>
          </p:nvPr>
        </p:nvSpPr>
        <p:spPr/>
        <p:txBody>
          <a:bodyPr/>
          <a:lstStyle/>
          <a:p>
            <a:r>
              <a:rPr lang="en-GB" sz="1350" u="sng" kern="100" dirty="0">
                <a:latin typeface="Calibri" panose="020F0502020204030204" pitchFamily="34" charset="0"/>
                <a:ea typeface="Calibri" panose="020F0502020204030204" pitchFamily="34" charset="0"/>
                <a:cs typeface="Times New Roman" panose="02020603050405020304" pitchFamily="18" charset="0"/>
              </a:rPr>
              <a:t>Young People’s Feedback and Lessons Learnt</a:t>
            </a:r>
            <a:endParaRPr lang="en-GB" sz="135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9E640A00-B661-0FEB-362B-338F900D2D36}"/>
              </a:ext>
            </a:extLst>
          </p:cNvPr>
          <p:cNvSpPr>
            <a:spLocks noGrp="1"/>
          </p:cNvSpPr>
          <p:nvPr>
            <p:ph sz="half" idx="2"/>
          </p:nvPr>
        </p:nvSpPr>
        <p:spPr/>
        <p:txBody>
          <a:bodyPr>
            <a:normAutofit/>
          </a:bodyPr>
          <a:lstStyle/>
          <a:p>
            <a:pPr marL="0" indent="0">
              <a:buNone/>
            </a:pPr>
            <a:r>
              <a:rPr lang="en-GB" sz="1350" kern="100" dirty="0">
                <a:latin typeface="Calibri" panose="020F0502020204030204" pitchFamily="34" charset="0"/>
                <a:ea typeface="Calibri" panose="020F0502020204030204" pitchFamily="34" charset="0"/>
                <a:cs typeface="Times New Roman" panose="02020603050405020304" pitchFamily="18" charset="0"/>
              </a:rPr>
              <a:t>Young people prefer age-specific groups and attend events for socializing. They value adults who are kind, listen, and have expertise. Ownership of a space is important, prompting exploration of creating a dedicated venue for regular workshops. While they recognize their shared foster care experience, they are unaware of being part of BVS but express interest in bringing carers or friends to events. Certificates, awards, and performance opportunities for achievements are highly valued. Young people have mixed views on activity preferences, and there's a need to broaden their understanding of 'arts.' Collaborating with professional artists is aspirational, making them feel valued and important in creative endeavours.</a:t>
            </a:r>
          </a:p>
          <a:p>
            <a:endParaRPr lang="en-GB" dirty="0"/>
          </a:p>
        </p:txBody>
      </p:sp>
      <p:sp>
        <p:nvSpPr>
          <p:cNvPr id="7" name="Text Placeholder 6">
            <a:extLst>
              <a:ext uri="{FF2B5EF4-FFF2-40B4-BE49-F238E27FC236}">
                <a16:creationId xmlns:a16="http://schemas.microsoft.com/office/drawing/2014/main" id="{124BE775-F7C9-711B-6A60-037889BBFB11}"/>
              </a:ext>
            </a:extLst>
          </p:cNvPr>
          <p:cNvSpPr>
            <a:spLocks noGrp="1"/>
          </p:cNvSpPr>
          <p:nvPr>
            <p:ph type="body" sz="quarter" idx="3"/>
          </p:nvPr>
        </p:nvSpPr>
        <p:spPr/>
        <p:txBody>
          <a:bodyPr/>
          <a:lstStyle/>
          <a:p>
            <a:r>
              <a:rPr lang="en-GB" sz="1350" u="sng" kern="100" dirty="0">
                <a:latin typeface="Calibri" panose="020F0502020204030204" pitchFamily="34" charset="0"/>
                <a:ea typeface="Calibri" panose="020F0502020204030204" pitchFamily="34" charset="0"/>
                <a:cs typeface="Times New Roman" panose="02020603050405020304" pitchFamily="18" charset="0"/>
              </a:rPr>
              <a:t>SEND Feedback and Lessons Learnt</a:t>
            </a:r>
            <a:endParaRPr lang="en-GB" sz="135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7A4BFB87-75DF-9C28-DC26-99F836A453C1}"/>
              </a:ext>
            </a:extLst>
          </p:cNvPr>
          <p:cNvSpPr>
            <a:spLocks noGrp="1"/>
          </p:cNvSpPr>
          <p:nvPr>
            <p:ph sz="quarter" idx="4"/>
          </p:nvPr>
        </p:nvSpPr>
        <p:spPr/>
        <p:txBody>
          <a:bodyPr>
            <a:normAutofit/>
          </a:bodyPr>
          <a:lstStyle/>
          <a:p>
            <a:pPr marL="0" indent="0">
              <a:buNone/>
            </a:pPr>
            <a:r>
              <a:rPr lang="en-GB" sz="1350" kern="100" dirty="0">
                <a:latin typeface="Calibri" panose="020F0502020204030204" pitchFamily="34" charset="0"/>
                <a:ea typeface="Calibri" panose="020F0502020204030204" pitchFamily="34" charset="0"/>
                <a:cs typeface="Times New Roman" panose="02020603050405020304" pitchFamily="18" charset="0"/>
              </a:rPr>
              <a:t>SEND young people lack interactive arts experiences and group activities, with unfamiliarity in STEM, museums, and theatres. High needs necessitate additional staffing resources, hindering SEND school workshop attendance and travel. Young people with SEND engage in family-oriented activities in community settings. Enrichment should prioritize meaningful participation, as the school curriculum lacks exposure to science and museums. Equality and engagement involve young people taking ownership of spaces, fostering independence and communication skills. Opportunities for independence and peer relationships are crucial for positive experiences among young people with SEND.</a:t>
            </a:r>
          </a:p>
          <a:p>
            <a:endParaRPr lang="en-GB" dirty="0"/>
          </a:p>
        </p:txBody>
      </p:sp>
      <p:sp>
        <p:nvSpPr>
          <p:cNvPr id="4" name="Title 3">
            <a:extLst>
              <a:ext uri="{FF2B5EF4-FFF2-40B4-BE49-F238E27FC236}">
                <a16:creationId xmlns:a16="http://schemas.microsoft.com/office/drawing/2014/main" id="{65FB1BBE-2D1F-ADCB-F12A-09A213B7D544}"/>
              </a:ext>
            </a:extLst>
          </p:cNvPr>
          <p:cNvSpPr>
            <a:spLocks noGrp="1"/>
          </p:cNvSpPr>
          <p:nvPr>
            <p:ph type="title"/>
          </p:nvPr>
        </p:nvSpPr>
        <p:spPr/>
        <p:txBody>
          <a:bodyPr/>
          <a:lstStyle/>
          <a:p>
            <a:r>
              <a:rPr lang="en-GB" dirty="0"/>
              <a:t>Feedback and Lessons Learnt</a:t>
            </a:r>
          </a:p>
        </p:txBody>
      </p:sp>
    </p:spTree>
    <p:extLst>
      <p:ext uri="{BB962C8B-B14F-4D97-AF65-F5344CB8AC3E}">
        <p14:creationId xmlns:p14="http://schemas.microsoft.com/office/powerpoint/2010/main" val="2822032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0B17F63-EF11-F37D-4013-BACDA25E726B}"/>
              </a:ext>
            </a:extLst>
          </p:cNvPr>
          <p:cNvSpPr>
            <a:spLocks noGrp="1"/>
          </p:cNvSpPr>
          <p:nvPr>
            <p:ph type="body" idx="1"/>
          </p:nvPr>
        </p:nvSpPr>
        <p:spPr/>
        <p:txBody>
          <a:bodyPr>
            <a:normAutofit lnSpcReduction="10000"/>
          </a:bodyPr>
          <a:lstStyle/>
          <a:p>
            <a:r>
              <a:rPr lang="en-GB" sz="1350" u="sng" kern="100" dirty="0">
                <a:latin typeface="Calibri" panose="020F0502020204030204" pitchFamily="34" charset="0"/>
                <a:ea typeface="Calibri" panose="020F0502020204030204" pitchFamily="34" charset="0"/>
                <a:cs typeface="Times New Roman" panose="02020603050405020304" pitchFamily="18" charset="0"/>
              </a:rPr>
              <a:t>Educational Professionals Feedback and Lessons Learnt</a:t>
            </a:r>
            <a:endParaRPr lang="en-GB" sz="135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9E640A00-B661-0FEB-362B-338F900D2D36}"/>
              </a:ext>
            </a:extLst>
          </p:cNvPr>
          <p:cNvSpPr>
            <a:spLocks noGrp="1"/>
          </p:cNvSpPr>
          <p:nvPr>
            <p:ph sz="half" idx="2"/>
          </p:nvPr>
        </p:nvSpPr>
        <p:spPr/>
        <p:txBody>
          <a:bodyPr>
            <a:normAutofit fontScale="92500" lnSpcReduction="10000"/>
          </a:bodyPr>
          <a:lstStyle/>
          <a:p>
            <a:pPr marL="0" indent="0">
              <a:buNone/>
            </a:pPr>
            <a:r>
              <a:rPr lang="en-GB" sz="1350" kern="100" dirty="0">
                <a:latin typeface="Calibri" panose="020F0502020204030204" pitchFamily="34" charset="0"/>
                <a:ea typeface="Calibri" panose="020F0502020204030204" pitchFamily="34" charset="0"/>
                <a:cs typeface="Times New Roman" panose="02020603050405020304" pitchFamily="18" charset="0"/>
              </a:rPr>
              <a:t>Encouraging reflection on achievements, progression, and development for young people (YP) at both school and home through follow-up activities was a key theme in all feedback groups. Independent Reviewing Officers (IROs) prioritize enjoyment, connection, and confidence building in YP activities, emphasizing communication for accessibility. Special Educational Needs and Disabilities Designated Teachers (SEND DTs) recommend hosting more activities within SEND schools, addressing sensory issues and encouraging peer involvement. Governors prefer travel/exchange programs, work experience, and mentoring, suggesting funding for travel and mentoring strategies. Designated Teachers (DTs) propose mentoring, pre-tutoring, and buddy systems to enhance YP comfort in activities. Secondary DTs stress independence and qualifications for YP, focusing on confidence and resilience skills transferable to education.</a:t>
            </a:r>
          </a:p>
          <a:p>
            <a:endParaRPr lang="en-GB" dirty="0"/>
          </a:p>
        </p:txBody>
      </p:sp>
      <p:sp>
        <p:nvSpPr>
          <p:cNvPr id="7" name="Text Placeholder 6">
            <a:extLst>
              <a:ext uri="{FF2B5EF4-FFF2-40B4-BE49-F238E27FC236}">
                <a16:creationId xmlns:a16="http://schemas.microsoft.com/office/drawing/2014/main" id="{124BE775-F7C9-711B-6A60-037889BBFB11}"/>
              </a:ext>
            </a:extLst>
          </p:cNvPr>
          <p:cNvSpPr>
            <a:spLocks noGrp="1"/>
          </p:cNvSpPr>
          <p:nvPr>
            <p:ph type="body" sz="quarter" idx="3"/>
          </p:nvPr>
        </p:nvSpPr>
        <p:spPr/>
        <p:txBody>
          <a:bodyPr/>
          <a:lstStyle/>
          <a:p>
            <a:r>
              <a:rPr lang="en-GB" sz="1350" u="sng" kern="100" dirty="0">
                <a:latin typeface="Calibri" panose="020F0502020204030204" pitchFamily="34" charset="0"/>
                <a:ea typeface="Calibri" panose="020F0502020204030204" pitchFamily="34" charset="0"/>
                <a:cs typeface="Times New Roman" panose="02020603050405020304" pitchFamily="18" charset="0"/>
              </a:rPr>
              <a:t>Provider Feedback and Lessons Learnt</a:t>
            </a:r>
            <a:endParaRPr lang="en-GB" sz="135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7A4BFB87-75DF-9C28-DC26-99F836A453C1}"/>
              </a:ext>
            </a:extLst>
          </p:cNvPr>
          <p:cNvSpPr>
            <a:spLocks noGrp="1"/>
          </p:cNvSpPr>
          <p:nvPr>
            <p:ph sz="quarter" idx="4"/>
          </p:nvPr>
        </p:nvSpPr>
        <p:spPr/>
        <p:txBody>
          <a:bodyPr>
            <a:normAutofit lnSpcReduction="10000"/>
          </a:bodyPr>
          <a:lstStyle/>
          <a:p>
            <a:pPr marL="0" indent="0">
              <a:buNone/>
            </a:pPr>
            <a:r>
              <a:rPr lang="en-GB" sz="1350" kern="100" dirty="0">
                <a:latin typeface="Calibri" panose="020F0502020204030204" pitchFamily="34" charset="0"/>
                <a:ea typeface="Calibri" panose="020F0502020204030204" pitchFamily="34" charset="0"/>
                <a:cs typeface="Times New Roman" panose="02020603050405020304" pitchFamily="18" charset="0"/>
              </a:rPr>
              <a:t>The presence of arts role models and mentors significantly influences participation, fostering career aspirations. Motivational factors such as festivals, performances, aspirational trips, and achievement sustain engagement in arts and cultural activities. Challenges in hosting workshops include venue hesitancy due to protocol concerns and lack of trauma-informed training. Early participation, typically guided by parents/carers, is crucial, yet transitions in care or education can disrupt continuity. Barriers to arts careers include costs covered within families, reliance on unpaid labour, and a shortage of funded work experience opportunities. These challenges underscore the need for increased support and accessibility in the arts.</a:t>
            </a:r>
          </a:p>
          <a:p>
            <a:endParaRPr lang="en-GB" dirty="0"/>
          </a:p>
        </p:txBody>
      </p:sp>
      <p:sp>
        <p:nvSpPr>
          <p:cNvPr id="4" name="Title 3">
            <a:extLst>
              <a:ext uri="{FF2B5EF4-FFF2-40B4-BE49-F238E27FC236}">
                <a16:creationId xmlns:a16="http://schemas.microsoft.com/office/drawing/2014/main" id="{65FB1BBE-2D1F-ADCB-F12A-09A213B7D544}"/>
              </a:ext>
            </a:extLst>
          </p:cNvPr>
          <p:cNvSpPr>
            <a:spLocks noGrp="1"/>
          </p:cNvSpPr>
          <p:nvPr>
            <p:ph type="title"/>
          </p:nvPr>
        </p:nvSpPr>
        <p:spPr/>
        <p:txBody>
          <a:bodyPr/>
          <a:lstStyle/>
          <a:p>
            <a:r>
              <a:rPr lang="en-GB" dirty="0"/>
              <a:t>Feedback and Lessons Learnt</a:t>
            </a:r>
          </a:p>
        </p:txBody>
      </p:sp>
    </p:spTree>
    <p:extLst>
      <p:ext uri="{BB962C8B-B14F-4D97-AF65-F5344CB8AC3E}">
        <p14:creationId xmlns:p14="http://schemas.microsoft.com/office/powerpoint/2010/main" val="180893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B393C-9A43-31C2-792C-C17D5A69449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287B4AC-F75E-0FCC-E528-450D2E3297FC}"/>
              </a:ext>
            </a:extLst>
          </p:cNvPr>
          <p:cNvSpPr>
            <a:spLocks noGrp="1"/>
          </p:cNvSpPr>
          <p:nvPr>
            <p:ph type="ctrTitle"/>
          </p:nvPr>
        </p:nvSpPr>
        <p:spPr>
          <a:xfrm>
            <a:off x="469621" y="1311306"/>
            <a:ext cx="6262619" cy="1102519"/>
          </a:xfrm>
        </p:spPr>
        <p:txBody>
          <a:bodyPr/>
          <a:lstStyle/>
          <a:p>
            <a:r>
              <a:rPr lang="en-GB" dirty="0"/>
              <a:t>Localities, cohorts, data and funding</a:t>
            </a:r>
          </a:p>
        </p:txBody>
      </p:sp>
    </p:spTree>
    <p:extLst>
      <p:ext uri="{BB962C8B-B14F-4D97-AF65-F5344CB8AC3E}">
        <p14:creationId xmlns:p14="http://schemas.microsoft.com/office/powerpoint/2010/main" val="163703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6B3D0-253C-A4AF-A6F6-6D5DB1DFB8C7}"/>
              </a:ext>
            </a:extLst>
          </p:cNvPr>
          <p:cNvSpPr>
            <a:spLocks noGrp="1"/>
          </p:cNvSpPr>
          <p:nvPr>
            <p:ph type="title"/>
          </p:nvPr>
        </p:nvSpPr>
        <p:spPr>
          <a:xfrm>
            <a:off x="251520" y="3897"/>
            <a:ext cx="5475700" cy="745592"/>
          </a:xfrm>
        </p:spPr>
        <p:txBody>
          <a:bodyPr>
            <a:normAutofit/>
          </a:bodyPr>
          <a:lstStyle/>
          <a:p>
            <a:r>
              <a:rPr lang="en-GB" sz="2000" dirty="0"/>
              <a:t>Capacity across localities by Wards in Birmingham</a:t>
            </a:r>
          </a:p>
        </p:txBody>
      </p:sp>
      <p:graphicFrame>
        <p:nvGraphicFramePr>
          <p:cNvPr id="23" name="Content Placeholder 22">
            <a:extLst>
              <a:ext uri="{FF2B5EF4-FFF2-40B4-BE49-F238E27FC236}">
                <a16:creationId xmlns:a16="http://schemas.microsoft.com/office/drawing/2014/main" id="{CA5D2BA4-30FF-C791-60CE-9046D1B11339}"/>
              </a:ext>
            </a:extLst>
          </p:cNvPr>
          <p:cNvGraphicFramePr>
            <a:graphicFrameLocks noGrp="1"/>
          </p:cNvGraphicFramePr>
          <p:nvPr>
            <p:ph idx="1"/>
          </p:nvPr>
        </p:nvGraphicFramePr>
        <p:xfrm>
          <a:off x="251520" y="699542"/>
          <a:ext cx="1656184" cy="3528398"/>
        </p:xfrm>
        <a:graphic>
          <a:graphicData uri="http://schemas.openxmlformats.org/drawingml/2006/table">
            <a:tbl>
              <a:tblPr/>
              <a:tblGrid>
                <a:gridCol w="1020846">
                  <a:extLst>
                    <a:ext uri="{9D8B030D-6E8A-4147-A177-3AD203B41FA5}">
                      <a16:colId xmlns:a16="http://schemas.microsoft.com/office/drawing/2014/main" val="975610184"/>
                    </a:ext>
                  </a:extLst>
                </a:gridCol>
                <a:gridCol w="635338">
                  <a:extLst>
                    <a:ext uri="{9D8B030D-6E8A-4147-A177-3AD203B41FA5}">
                      <a16:colId xmlns:a16="http://schemas.microsoft.com/office/drawing/2014/main" val="3453527051"/>
                    </a:ext>
                  </a:extLst>
                </a:gridCol>
              </a:tblGrid>
              <a:tr h="393304">
                <a:tc>
                  <a:txBody>
                    <a:bodyPr/>
                    <a:lstStyle/>
                    <a:p>
                      <a:pPr algn="l" fontAlgn="b"/>
                      <a:r>
                        <a:rPr lang="en-GB" sz="800" b="1" i="0" u="none" strike="noStrike" dirty="0">
                          <a:solidFill>
                            <a:srgbClr val="FFFFFF"/>
                          </a:solidFill>
                          <a:effectLst/>
                          <a:latin typeface="Calibri" panose="020F0502020204030204" pitchFamily="34" charset="0"/>
                        </a:rPr>
                        <a:t>Ward Name</a:t>
                      </a:r>
                    </a:p>
                  </a:txBody>
                  <a:tcPr marL="4983" marR="4983" marT="4983"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b"/>
                      <a:r>
                        <a:rPr lang="en-GB" sz="800" b="1" i="0" u="none" strike="noStrike" dirty="0">
                          <a:solidFill>
                            <a:srgbClr val="FFFFFF"/>
                          </a:solidFill>
                          <a:effectLst/>
                          <a:latin typeface="Calibri" panose="020F0502020204030204" pitchFamily="34" charset="0"/>
                        </a:rPr>
                        <a:t>Number of Open CIC by 10K</a:t>
                      </a:r>
                    </a:p>
                  </a:txBody>
                  <a:tcPr marL="4983" marR="4983" marT="4983"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extLst>
                  <a:ext uri="{0D108BD9-81ED-4DB2-BD59-A6C34878D82A}">
                    <a16:rowId xmlns:a16="http://schemas.microsoft.com/office/drawing/2014/main" val="3403331553"/>
                  </a:ext>
                </a:extLst>
              </a:tr>
              <a:tr h="134626">
                <a:tc>
                  <a:txBody>
                    <a:bodyPr/>
                    <a:lstStyle/>
                    <a:p>
                      <a:pPr algn="l" fontAlgn="b"/>
                      <a:r>
                        <a:rPr lang="en-GB" sz="800" b="0" i="0" u="none" strike="noStrike" dirty="0">
                          <a:solidFill>
                            <a:srgbClr val="000000"/>
                          </a:solidFill>
                          <a:effectLst/>
                          <a:latin typeface="Calibri" panose="020F0502020204030204" pitchFamily="34" charset="0"/>
                        </a:rPr>
                        <a:t>Acocks Green</a:t>
                      </a:r>
                    </a:p>
                  </a:txBody>
                  <a:tcPr marL="4983" marR="4983" marT="4983"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45</a:t>
                      </a:r>
                    </a:p>
                  </a:txBody>
                  <a:tcPr marL="4983" marR="4983" marT="4983"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89114805"/>
                  </a:ext>
                </a:extLst>
              </a:tr>
              <a:tr h="134626">
                <a:tc>
                  <a:txBody>
                    <a:bodyPr/>
                    <a:lstStyle/>
                    <a:p>
                      <a:pPr algn="l" fontAlgn="b"/>
                      <a:r>
                        <a:rPr lang="en-GB" sz="800" b="0" i="0" u="none" strike="noStrike" dirty="0">
                          <a:solidFill>
                            <a:srgbClr val="000000"/>
                          </a:solidFill>
                          <a:effectLst/>
                          <a:latin typeface="Calibri" panose="020F0502020204030204" pitchFamily="34" charset="0"/>
                        </a:rPr>
                        <a:t>Allens Cross</a:t>
                      </a:r>
                    </a:p>
                  </a:txBody>
                  <a:tcPr marL="4983" marR="4983" marT="4983"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95</a:t>
                      </a:r>
                    </a:p>
                  </a:txBody>
                  <a:tcPr marL="4983" marR="4983" marT="4983"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456847904"/>
                  </a:ext>
                </a:extLst>
              </a:tr>
              <a:tr h="134626">
                <a:tc>
                  <a:txBody>
                    <a:bodyPr/>
                    <a:lstStyle/>
                    <a:p>
                      <a:pPr algn="l" fontAlgn="b"/>
                      <a:r>
                        <a:rPr lang="en-GB" sz="800" b="0" i="0" u="none" strike="noStrike" dirty="0">
                          <a:solidFill>
                            <a:srgbClr val="000000"/>
                          </a:solidFill>
                          <a:effectLst/>
                          <a:latin typeface="Calibri" panose="020F0502020204030204" pitchFamily="34" charset="0"/>
                        </a:rPr>
                        <a:t>Alum Rock</a:t>
                      </a:r>
                    </a:p>
                  </a:txBody>
                  <a:tcPr marL="4983" marR="4983" marT="4983"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31</a:t>
                      </a:r>
                    </a:p>
                  </a:txBody>
                  <a:tcPr marL="4983" marR="4983" marT="4983"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825594376"/>
                  </a:ext>
                </a:extLst>
              </a:tr>
              <a:tr h="134626">
                <a:tc>
                  <a:txBody>
                    <a:bodyPr/>
                    <a:lstStyle/>
                    <a:p>
                      <a:pPr algn="l" fontAlgn="b"/>
                      <a:r>
                        <a:rPr lang="en-GB" sz="800" b="0" i="0" u="none" strike="noStrike" dirty="0">
                          <a:solidFill>
                            <a:srgbClr val="000000"/>
                          </a:solidFill>
                          <a:effectLst/>
                          <a:latin typeface="Calibri" panose="020F0502020204030204" pitchFamily="34" charset="0"/>
                        </a:rPr>
                        <a:t>Aston</a:t>
                      </a:r>
                    </a:p>
                  </a:txBody>
                  <a:tcPr marL="4983" marR="4983" marT="4983"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61</a:t>
                      </a:r>
                    </a:p>
                  </a:txBody>
                  <a:tcPr marL="4983" marR="4983" marT="4983"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51894822"/>
                  </a:ext>
                </a:extLst>
              </a:tr>
              <a:tr h="134626">
                <a:tc>
                  <a:txBody>
                    <a:bodyPr/>
                    <a:lstStyle/>
                    <a:p>
                      <a:pPr algn="l" fontAlgn="b"/>
                      <a:r>
                        <a:rPr lang="en-GB" sz="800" b="0" i="0" u="none" strike="noStrike" dirty="0">
                          <a:solidFill>
                            <a:srgbClr val="000000"/>
                          </a:solidFill>
                          <a:effectLst/>
                          <a:latin typeface="Calibri" panose="020F0502020204030204" pitchFamily="34" charset="0"/>
                        </a:rPr>
                        <a:t>Balsall Heath West</a:t>
                      </a:r>
                    </a:p>
                  </a:txBody>
                  <a:tcPr marL="4983" marR="4983" marT="4983"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38</a:t>
                      </a:r>
                    </a:p>
                  </a:txBody>
                  <a:tcPr marL="4983" marR="4983" marT="4983"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760589861"/>
                  </a:ext>
                </a:extLst>
              </a:tr>
              <a:tr h="140900">
                <a:tc>
                  <a:txBody>
                    <a:bodyPr/>
                    <a:lstStyle/>
                    <a:p>
                      <a:pPr algn="l" fontAlgn="b"/>
                      <a:r>
                        <a:rPr lang="en-GB" sz="800" b="0" i="0" u="none" strike="noStrike" dirty="0">
                          <a:solidFill>
                            <a:srgbClr val="000000"/>
                          </a:solidFill>
                          <a:effectLst/>
                          <a:latin typeface="Calibri" panose="020F0502020204030204" pitchFamily="34" charset="0"/>
                        </a:rPr>
                        <a:t>Bartley Green</a:t>
                      </a:r>
                    </a:p>
                  </a:txBody>
                  <a:tcPr marL="4983" marR="4983" marT="4983"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128</a:t>
                      </a:r>
                    </a:p>
                  </a:txBody>
                  <a:tcPr marL="4983" marR="4983" marT="4983"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1789519657"/>
                  </a:ext>
                </a:extLst>
              </a:tr>
              <a:tr h="134626">
                <a:tc>
                  <a:txBody>
                    <a:bodyPr/>
                    <a:lstStyle/>
                    <a:p>
                      <a:pPr algn="l" fontAlgn="b"/>
                      <a:r>
                        <a:rPr lang="en-GB" sz="800" b="0" i="0" u="none" strike="noStrike" dirty="0">
                          <a:solidFill>
                            <a:srgbClr val="000000"/>
                          </a:solidFill>
                          <a:effectLst/>
                          <a:latin typeface="Calibri" panose="020F0502020204030204" pitchFamily="34" charset="0"/>
                        </a:rPr>
                        <a:t>Billesley</a:t>
                      </a:r>
                    </a:p>
                  </a:txBody>
                  <a:tcPr marL="4983" marR="4983" marT="4983"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57</a:t>
                      </a:r>
                    </a:p>
                  </a:txBody>
                  <a:tcPr marL="4983" marR="4983" marT="4983"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237918393"/>
                  </a:ext>
                </a:extLst>
              </a:tr>
              <a:tr h="134626">
                <a:tc>
                  <a:txBody>
                    <a:bodyPr/>
                    <a:lstStyle/>
                    <a:p>
                      <a:pPr algn="l" fontAlgn="b"/>
                      <a:r>
                        <a:rPr lang="en-GB" sz="800" b="0" i="0" u="none" strike="noStrike" dirty="0">
                          <a:solidFill>
                            <a:srgbClr val="000000"/>
                          </a:solidFill>
                          <a:effectLst/>
                          <a:latin typeface="Calibri" panose="020F0502020204030204" pitchFamily="34" charset="0"/>
                        </a:rPr>
                        <a:t>Birchfield</a:t>
                      </a:r>
                    </a:p>
                  </a:txBody>
                  <a:tcPr marL="4983" marR="4983" marT="4983"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39</a:t>
                      </a:r>
                    </a:p>
                  </a:txBody>
                  <a:tcPr marL="4983" marR="4983" marT="4983"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3947898575"/>
                  </a:ext>
                </a:extLst>
              </a:tr>
              <a:tr h="134626">
                <a:tc>
                  <a:txBody>
                    <a:bodyPr/>
                    <a:lstStyle/>
                    <a:p>
                      <a:pPr algn="l" fontAlgn="b"/>
                      <a:r>
                        <a:rPr lang="en-GB" sz="800" b="0" i="0" u="none" strike="noStrike" dirty="0">
                          <a:solidFill>
                            <a:srgbClr val="000000"/>
                          </a:solidFill>
                          <a:effectLst/>
                          <a:latin typeface="Calibri" panose="020F0502020204030204" pitchFamily="34" charset="0"/>
                        </a:rPr>
                        <a:t>Bordesley &amp; Highgate</a:t>
                      </a:r>
                    </a:p>
                  </a:txBody>
                  <a:tcPr marL="4983" marR="4983" marT="4983"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70</a:t>
                      </a:r>
                    </a:p>
                  </a:txBody>
                  <a:tcPr marL="4983" marR="4983" marT="4983"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583515949"/>
                  </a:ext>
                </a:extLst>
              </a:tr>
              <a:tr h="134626">
                <a:tc>
                  <a:txBody>
                    <a:bodyPr/>
                    <a:lstStyle/>
                    <a:p>
                      <a:pPr algn="l" fontAlgn="b"/>
                      <a:r>
                        <a:rPr lang="en-GB" sz="800" b="0" i="0" u="none" strike="noStrike" dirty="0">
                          <a:solidFill>
                            <a:srgbClr val="000000"/>
                          </a:solidFill>
                          <a:effectLst/>
                          <a:latin typeface="Calibri" panose="020F0502020204030204" pitchFamily="34" charset="0"/>
                        </a:rPr>
                        <a:t>Bordesley Green</a:t>
                      </a:r>
                    </a:p>
                  </a:txBody>
                  <a:tcPr marL="4983" marR="4983" marT="4983"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54</a:t>
                      </a:r>
                    </a:p>
                  </a:txBody>
                  <a:tcPr marL="4983" marR="4983" marT="4983"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1934556685"/>
                  </a:ext>
                </a:extLst>
              </a:tr>
              <a:tr h="134626">
                <a:tc>
                  <a:txBody>
                    <a:bodyPr/>
                    <a:lstStyle/>
                    <a:p>
                      <a:pPr algn="l" fontAlgn="b"/>
                      <a:r>
                        <a:rPr lang="en-GB" sz="800" b="0" i="0" u="none" strike="noStrike" dirty="0">
                          <a:solidFill>
                            <a:srgbClr val="000000"/>
                          </a:solidFill>
                          <a:effectLst/>
                          <a:latin typeface="Calibri" panose="020F0502020204030204" pitchFamily="34" charset="0"/>
                        </a:rPr>
                        <a:t>Bournbrook &amp; Selly Park</a:t>
                      </a:r>
                    </a:p>
                  </a:txBody>
                  <a:tcPr marL="4983" marR="4983" marT="4983"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52</a:t>
                      </a:r>
                    </a:p>
                  </a:txBody>
                  <a:tcPr marL="4983" marR="4983" marT="4983"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4159472327"/>
                  </a:ext>
                </a:extLst>
              </a:tr>
              <a:tr h="134626">
                <a:tc>
                  <a:txBody>
                    <a:bodyPr/>
                    <a:lstStyle/>
                    <a:p>
                      <a:pPr algn="l" fontAlgn="b"/>
                      <a:r>
                        <a:rPr lang="en-GB" sz="800" b="0" i="0" u="none" strike="noStrike" dirty="0">
                          <a:solidFill>
                            <a:srgbClr val="000000"/>
                          </a:solidFill>
                          <a:effectLst/>
                          <a:latin typeface="Calibri" panose="020F0502020204030204" pitchFamily="34" charset="0"/>
                        </a:rPr>
                        <a:t>Bournville &amp; Cotteridge</a:t>
                      </a:r>
                    </a:p>
                  </a:txBody>
                  <a:tcPr marL="4983" marR="4983" marT="4983"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92</a:t>
                      </a:r>
                    </a:p>
                  </a:txBody>
                  <a:tcPr marL="4983" marR="4983" marT="4983"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1287387912"/>
                  </a:ext>
                </a:extLst>
              </a:tr>
              <a:tr h="263965">
                <a:tc>
                  <a:txBody>
                    <a:bodyPr/>
                    <a:lstStyle/>
                    <a:p>
                      <a:pPr algn="l" fontAlgn="b"/>
                      <a:r>
                        <a:rPr lang="en-GB" sz="800" b="0" i="0" u="none" strike="noStrike" dirty="0">
                          <a:solidFill>
                            <a:srgbClr val="000000"/>
                          </a:solidFill>
                          <a:effectLst/>
                          <a:latin typeface="Calibri" panose="020F0502020204030204" pitchFamily="34" charset="0"/>
                        </a:rPr>
                        <a:t>Brandwood &amp; King's Heath</a:t>
                      </a:r>
                    </a:p>
                  </a:txBody>
                  <a:tcPr marL="4983" marR="4983" marT="4983"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61</a:t>
                      </a:r>
                    </a:p>
                  </a:txBody>
                  <a:tcPr marL="4983" marR="4983" marT="4983"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38936624"/>
                  </a:ext>
                </a:extLst>
              </a:tr>
              <a:tr h="134626">
                <a:tc>
                  <a:txBody>
                    <a:bodyPr/>
                    <a:lstStyle/>
                    <a:p>
                      <a:pPr algn="l" fontAlgn="b"/>
                      <a:r>
                        <a:rPr lang="en-GB" sz="800" b="0" i="0" u="none" strike="noStrike" dirty="0">
                          <a:solidFill>
                            <a:srgbClr val="000000"/>
                          </a:solidFill>
                          <a:effectLst/>
                          <a:latin typeface="Calibri" panose="020F0502020204030204" pitchFamily="34" charset="0"/>
                        </a:rPr>
                        <a:t>Bromford &amp; Hodge Hill</a:t>
                      </a:r>
                    </a:p>
                  </a:txBody>
                  <a:tcPr marL="4983" marR="4983" marT="4983"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44</a:t>
                      </a:r>
                    </a:p>
                  </a:txBody>
                  <a:tcPr marL="4983" marR="4983" marT="4983"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745624071"/>
                  </a:ext>
                </a:extLst>
              </a:tr>
              <a:tr h="134626">
                <a:tc>
                  <a:txBody>
                    <a:bodyPr/>
                    <a:lstStyle/>
                    <a:p>
                      <a:pPr algn="l" fontAlgn="b"/>
                      <a:r>
                        <a:rPr lang="en-GB" sz="800" b="0" i="0" u="none" strike="noStrike" dirty="0">
                          <a:solidFill>
                            <a:srgbClr val="000000"/>
                          </a:solidFill>
                          <a:effectLst/>
                          <a:latin typeface="Calibri" panose="020F0502020204030204" pitchFamily="34" charset="0"/>
                        </a:rPr>
                        <a:t>Castle Vale</a:t>
                      </a:r>
                    </a:p>
                  </a:txBody>
                  <a:tcPr marL="4983" marR="4983" marT="4983"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49</a:t>
                      </a:r>
                    </a:p>
                  </a:txBody>
                  <a:tcPr marL="4983" marR="4983" marT="4983"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215057774"/>
                  </a:ext>
                </a:extLst>
              </a:tr>
              <a:tr h="263965">
                <a:tc>
                  <a:txBody>
                    <a:bodyPr/>
                    <a:lstStyle/>
                    <a:p>
                      <a:pPr algn="l" fontAlgn="b"/>
                      <a:r>
                        <a:rPr lang="en-GB" sz="800" b="0" i="0" u="none" strike="noStrike" dirty="0">
                          <a:solidFill>
                            <a:srgbClr val="000000"/>
                          </a:solidFill>
                          <a:effectLst/>
                          <a:latin typeface="Calibri" panose="020F0502020204030204" pitchFamily="34" charset="0"/>
                        </a:rPr>
                        <a:t>Druids Heath &amp; Monyhull</a:t>
                      </a:r>
                    </a:p>
                  </a:txBody>
                  <a:tcPr marL="4983" marR="4983" marT="4983"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147</a:t>
                      </a:r>
                    </a:p>
                  </a:txBody>
                  <a:tcPr marL="4983" marR="4983" marT="4983"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1780820868"/>
                  </a:ext>
                </a:extLst>
              </a:tr>
              <a:tr h="134626">
                <a:tc>
                  <a:txBody>
                    <a:bodyPr/>
                    <a:lstStyle/>
                    <a:p>
                      <a:pPr algn="l" fontAlgn="b"/>
                      <a:r>
                        <a:rPr lang="en-GB" sz="800" b="0" i="0" u="none" strike="noStrike" dirty="0">
                          <a:solidFill>
                            <a:srgbClr val="000000"/>
                          </a:solidFill>
                          <a:effectLst/>
                          <a:latin typeface="Calibri" panose="020F0502020204030204" pitchFamily="34" charset="0"/>
                        </a:rPr>
                        <a:t>Edgbaston</a:t>
                      </a:r>
                    </a:p>
                  </a:txBody>
                  <a:tcPr marL="4983" marR="4983" marT="4983"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52</a:t>
                      </a:r>
                    </a:p>
                  </a:txBody>
                  <a:tcPr marL="4983" marR="4983" marT="4983"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175074653"/>
                  </a:ext>
                </a:extLst>
              </a:tr>
              <a:tr h="134626">
                <a:tc>
                  <a:txBody>
                    <a:bodyPr/>
                    <a:lstStyle/>
                    <a:p>
                      <a:pPr algn="l" fontAlgn="b"/>
                      <a:r>
                        <a:rPr lang="en-GB" sz="800" b="0" i="0" u="none" strike="noStrike" dirty="0">
                          <a:solidFill>
                            <a:srgbClr val="000000"/>
                          </a:solidFill>
                          <a:effectLst/>
                          <a:latin typeface="Calibri" panose="020F0502020204030204" pitchFamily="34" charset="0"/>
                        </a:rPr>
                        <a:t>Erdington</a:t>
                      </a:r>
                    </a:p>
                  </a:txBody>
                  <a:tcPr marL="4983" marR="4983" marT="4983"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82</a:t>
                      </a:r>
                    </a:p>
                  </a:txBody>
                  <a:tcPr marL="4983" marR="4983" marT="4983"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1677157971"/>
                  </a:ext>
                </a:extLst>
              </a:tr>
              <a:tr h="134626">
                <a:tc>
                  <a:txBody>
                    <a:bodyPr/>
                    <a:lstStyle/>
                    <a:p>
                      <a:pPr algn="l" fontAlgn="b"/>
                      <a:r>
                        <a:rPr lang="en-GB" sz="800" b="0" i="0" u="none" strike="noStrike" dirty="0">
                          <a:solidFill>
                            <a:srgbClr val="000000"/>
                          </a:solidFill>
                          <a:effectLst/>
                          <a:latin typeface="Calibri" panose="020F0502020204030204" pitchFamily="34" charset="0"/>
                        </a:rPr>
                        <a:t>Frankley Great Park</a:t>
                      </a:r>
                    </a:p>
                  </a:txBody>
                  <a:tcPr marL="4983" marR="4983" marT="4983"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179</a:t>
                      </a:r>
                    </a:p>
                  </a:txBody>
                  <a:tcPr marL="4983" marR="4983" marT="4983"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427994619"/>
                  </a:ext>
                </a:extLst>
              </a:tr>
              <a:tr h="134626">
                <a:tc>
                  <a:txBody>
                    <a:bodyPr/>
                    <a:lstStyle/>
                    <a:p>
                      <a:pPr algn="l" fontAlgn="b"/>
                      <a:r>
                        <a:rPr lang="en-GB" sz="800" b="0" i="0" u="none" strike="noStrike" dirty="0">
                          <a:solidFill>
                            <a:srgbClr val="000000"/>
                          </a:solidFill>
                          <a:effectLst/>
                          <a:latin typeface="Calibri" panose="020F0502020204030204" pitchFamily="34" charset="0"/>
                        </a:rPr>
                        <a:t>Garretts Green</a:t>
                      </a:r>
                    </a:p>
                  </a:txBody>
                  <a:tcPr marL="4983" marR="4983" marT="4983"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101</a:t>
                      </a:r>
                    </a:p>
                  </a:txBody>
                  <a:tcPr marL="4983" marR="4983" marT="4983"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1694944312"/>
                  </a:ext>
                </a:extLst>
              </a:tr>
              <a:tr h="177622">
                <a:tc>
                  <a:txBody>
                    <a:bodyPr/>
                    <a:lstStyle/>
                    <a:p>
                      <a:pPr algn="l" fontAlgn="b"/>
                      <a:r>
                        <a:rPr lang="en-GB" sz="800" b="0" i="0" u="none" strike="noStrike" dirty="0">
                          <a:solidFill>
                            <a:srgbClr val="000000"/>
                          </a:solidFill>
                          <a:effectLst/>
                          <a:latin typeface="Calibri" panose="020F0502020204030204" pitchFamily="34" charset="0"/>
                        </a:rPr>
                        <a:t>Glebe Farm &amp; Tile Cross</a:t>
                      </a:r>
                    </a:p>
                  </a:txBody>
                  <a:tcPr marL="4983" marR="4983" marT="4983"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74</a:t>
                      </a:r>
                    </a:p>
                  </a:txBody>
                  <a:tcPr marL="4983" marR="4983" marT="4983"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798982718"/>
                  </a:ext>
                </a:extLst>
              </a:tr>
            </a:tbl>
          </a:graphicData>
        </a:graphic>
      </p:graphicFrame>
      <p:sp>
        <p:nvSpPr>
          <p:cNvPr id="4" name="Slide Number Placeholder 3">
            <a:extLst>
              <a:ext uri="{FF2B5EF4-FFF2-40B4-BE49-F238E27FC236}">
                <a16:creationId xmlns:a16="http://schemas.microsoft.com/office/drawing/2014/main" id="{084F9B4A-7A9B-99CF-7A46-2E920A7845BB}"/>
              </a:ext>
            </a:extLst>
          </p:cNvPr>
          <p:cNvSpPr>
            <a:spLocks noGrp="1"/>
          </p:cNvSpPr>
          <p:nvPr>
            <p:ph type="sldNum" sz="quarter" idx="4"/>
          </p:nvPr>
        </p:nvSpPr>
        <p:spPr>
          <a:xfrm>
            <a:off x="0" y="4835525"/>
            <a:ext cx="2133600" cy="274638"/>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r>
              <a:rPr lang="en-GB" dirty="0"/>
              <a:t>PAGE </a:t>
            </a:r>
            <a:fld id="{45A89BE1-5792-4ACB-BF4C-7FAB88C6C5B7}" type="slidenum">
              <a:rPr lang="en-GB" smtClean="0"/>
              <a:pPr/>
              <a:t>18</a:t>
            </a:fld>
            <a:endParaRPr lang="en-GB" dirty="0"/>
          </a:p>
        </p:txBody>
      </p:sp>
      <p:pic>
        <p:nvPicPr>
          <p:cNvPr id="15" name="Picture 14" descr="Open CIC per 10K by Ward">
            <a:hlinkClick r:id="rId2"/>
            <a:extLst>
              <a:ext uri="{FF2B5EF4-FFF2-40B4-BE49-F238E27FC236}">
                <a16:creationId xmlns:a16="http://schemas.microsoft.com/office/drawing/2014/main" id="{A902DE39-9FA1-D843-4E8B-666BA3A910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47" t="4144" r="2003" b="3650"/>
          <a:stretch/>
        </p:blipFill>
        <p:spPr bwMode="auto">
          <a:xfrm>
            <a:off x="5727220" y="123479"/>
            <a:ext cx="3165260" cy="41129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4" name="Table 23">
            <a:extLst>
              <a:ext uri="{FF2B5EF4-FFF2-40B4-BE49-F238E27FC236}">
                <a16:creationId xmlns:a16="http://schemas.microsoft.com/office/drawing/2014/main" id="{DD44F212-931B-EC70-9B1D-E663A7B9B91A}"/>
              </a:ext>
            </a:extLst>
          </p:cNvPr>
          <p:cNvGraphicFramePr>
            <a:graphicFrameLocks noGrp="1"/>
          </p:cNvGraphicFramePr>
          <p:nvPr/>
        </p:nvGraphicFramePr>
        <p:xfrm>
          <a:off x="1979712" y="699542"/>
          <a:ext cx="1584176" cy="3528387"/>
        </p:xfrm>
        <a:graphic>
          <a:graphicData uri="http://schemas.openxmlformats.org/drawingml/2006/table">
            <a:tbl>
              <a:tblPr/>
              <a:tblGrid>
                <a:gridCol w="1131554">
                  <a:extLst>
                    <a:ext uri="{9D8B030D-6E8A-4147-A177-3AD203B41FA5}">
                      <a16:colId xmlns:a16="http://schemas.microsoft.com/office/drawing/2014/main" val="1994053057"/>
                    </a:ext>
                  </a:extLst>
                </a:gridCol>
                <a:gridCol w="452622">
                  <a:extLst>
                    <a:ext uri="{9D8B030D-6E8A-4147-A177-3AD203B41FA5}">
                      <a16:colId xmlns:a16="http://schemas.microsoft.com/office/drawing/2014/main" val="3229080040"/>
                    </a:ext>
                  </a:extLst>
                </a:gridCol>
              </a:tblGrid>
              <a:tr h="383187">
                <a:tc>
                  <a:txBody>
                    <a:bodyPr/>
                    <a:lstStyle/>
                    <a:p>
                      <a:pPr algn="l" fontAlgn="b"/>
                      <a:r>
                        <a:rPr lang="en-GB" sz="800" b="1" i="0" u="none" strike="noStrike" dirty="0">
                          <a:solidFill>
                            <a:srgbClr val="FFFFFF"/>
                          </a:solidFill>
                          <a:effectLst/>
                          <a:latin typeface="Calibri" panose="020F0502020204030204" pitchFamily="34" charset="0"/>
                        </a:rPr>
                        <a:t>Ward Name</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b"/>
                      <a:r>
                        <a:rPr lang="en-GB" sz="800" b="1" i="0" u="none" strike="noStrike" dirty="0">
                          <a:solidFill>
                            <a:srgbClr val="FFFFFF"/>
                          </a:solidFill>
                          <a:effectLst/>
                          <a:latin typeface="Calibri" panose="020F0502020204030204" pitchFamily="34" charset="0"/>
                        </a:rPr>
                        <a:t>Number of Open CIC by 10K</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extLst>
                  <a:ext uri="{0D108BD9-81ED-4DB2-BD59-A6C34878D82A}">
                    <a16:rowId xmlns:a16="http://schemas.microsoft.com/office/drawing/2014/main" val="1077750608"/>
                  </a:ext>
                </a:extLst>
              </a:tr>
              <a:tr h="131050">
                <a:tc>
                  <a:txBody>
                    <a:bodyPr/>
                    <a:lstStyle/>
                    <a:p>
                      <a:pPr algn="l" fontAlgn="b"/>
                      <a:r>
                        <a:rPr lang="en-GB" sz="800" b="0" i="0" u="none" strike="noStrike" dirty="0">
                          <a:solidFill>
                            <a:srgbClr val="000000"/>
                          </a:solidFill>
                          <a:effectLst/>
                          <a:latin typeface="Calibri" panose="020F0502020204030204" pitchFamily="34" charset="0"/>
                        </a:rPr>
                        <a:t>Gravelly Hill</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49</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226800342"/>
                  </a:ext>
                </a:extLst>
              </a:tr>
              <a:tr h="131050">
                <a:tc>
                  <a:txBody>
                    <a:bodyPr/>
                    <a:lstStyle/>
                    <a:p>
                      <a:pPr algn="l" fontAlgn="b"/>
                      <a:r>
                        <a:rPr lang="en-GB" sz="800" b="0" i="0" u="none" strike="noStrike" dirty="0">
                          <a:solidFill>
                            <a:srgbClr val="000000"/>
                          </a:solidFill>
                          <a:effectLst/>
                          <a:latin typeface="Calibri" panose="020F0502020204030204" pitchFamily="34" charset="0"/>
                        </a:rPr>
                        <a:t>Hall Green North</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14</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4021423051"/>
                  </a:ext>
                </a:extLst>
              </a:tr>
              <a:tr h="131050">
                <a:tc>
                  <a:txBody>
                    <a:bodyPr/>
                    <a:lstStyle/>
                    <a:p>
                      <a:pPr algn="l" fontAlgn="b"/>
                      <a:r>
                        <a:rPr lang="en-GB" sz="800" b="0" i="0" u="none" strike="noStrike" dirty="0">
                          <a:solidFill>
                            <a:srgbClr val="000000"/>
                          </a:solidFill>
                          <a:effectLst/>
                          <a:latin typeface="Calibri" panose="020F0502020204030204" pitchFamily="34" charset="0"/>
                        </a:rPr>
                        <a:t>Hall Green South</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12</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618967928"/>
                  </a:ext>
                </a:extLst>
              </a:tr>
              <a:tr h="131050">
                <a:tc>
                  <a:txBody>
                    <a:bodyPr/>
                    <a:lstStyle/>
                    <a:p>
                      <a:pPr algn="l" fontAlgn="b"/>
                      <a:r>
                        <a:rPr lang="en-GB" sz="800" b="0" i="0" u="none" strike="noStrike" dirty="0">
                          <a:solidFill>
                            <a:srgbClr val="000000"/>
                          </a:solidFill>
                          <a:effectLst/>
                          <a:latin typeface="Calibri" panose="020F0502020204030204" pitchFamily="34" charset="0"/>
                        </a:rPr>
                        <a:t>Handsworth</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80</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2556532310"/>
                  </a:ext>
                </a:extLst>
              </a:tr>
              <a:tr h="131050">
                <a:tc>
                  <a:txBody>
                    <a:bodyPr/>
                    <a:lstStyle/>
                    <a:p>
                      <a:pPr algn="l" fontAlgn="b"/>
                      <a:r>
                        <a:rPr lang="en-GB" sz="800" b="0" i="0" u="none" strike="noStrike" dirty="0">
                          <a:solidFill>
                            <a:srgbClr val="000000"/>
                          </a:solidFill>
                          <a:effectLst/>
                          <a:latin typeface="Calibri" panose="020F0502020204030204" pitchFamily="34" charset="0"/>
                        </a:rPr>
                        <a:t>Handsworth Wood</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15</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985348431"/>
                  </a:ext>
                </a:extLst>
              </a:tr>
              <a:tr h="131050">
                <a:tc>
                  <a:txBody>
                    <a:bodyPr/>
                    <a:lstStyle/>
                    <a:p>
                      <a:pPr algn="l" fontAlgn="b"/>
                      <a:r>
                        <a:rPr lang="en-GB" sz="800" b="0" i="0" u="none" strike="noStrike" dirty="0">
                          <a:solidFill>
                            <a:srgbClr val="000000"/>
                          </a:solidFill>
                          <a:effectLst/>
                          <a:latin typeface="Calibri" panose="020F0502020204030204" pitchFamily="34" charset="0"/>
                        </a:rPr>
                        <a:t>Harborne</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80</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2213817140"/>
                  </a:ext>
                </a:extLst>
              </a:tr>
              <a:tr h="131050">
                <a:tc>
                  <a:txBody>
                    <a:bodyPr/>
                    <a:lstStyle/>
                    <a:p>
                      <a:pPr algn="l" fontAlgn="b"/>
                      <a:r>
                        <a:rPr lang="en-GB" sz="800" b="0" i="0" u="none" strike="noStrike" dirty="0">
                          <a:solidFill>
                            <a:srgbClr val="000000"/>
                          </a:solidFill>
                          <a:effectLst/>
                          <a:latin typeface="Calibri" panose="020F0502020204030204" pitchFamily="34" charset="0"/>
                        </a:rPr>
                        <a:t>Heartlands</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26</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231934194"/>
                  </a:ext>
                </a:extLst>
              </a:tr>
              <a:tr h="131050">
                <a:tc>
                  <a:txBody>
                    <a:bodyPr/>
                    <a:lstStyle/>
                    <a:p>
                      <a:pPr algn="l" fontAlgn="b"/>
                      <a:r>
                        <a:rPr lang="en-GB" sz="800" b="0" i="0" u="none" strike="noStrike" dirty="0">
                          <a:solidFill>
                            <a:srgbClr val="000000"/>
                          </a:solidFill>
                          <a:effectLst/>
                          <a:latin typeface="Calibri" panose="020F0502020204030204" pitchFamily="34" charset="0"/>
                        </a:rPr>
                        <a:t>Highter's Heath</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69</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1484283574"/>
                  </a:ext>
                </a:extLst>
              </a:tr>
              <a:tr h="131050">
                <a:tc>
                  <a:txBody>
                    <a:bodyPr/>
                    <a:lstStyle/>
                    <a:p>
                      <a:pPr algn="l" fontAlgn="b"/>
                      <a:r>
                        <a:rPr lang="en-GB" sz="800" b="0" i="0" u="none" strike="noStrike" dirty="0">
                          <a:solidFill>
                            <a:srgbClr val="000000"/>
                          </a:solidFill>
                          <a:effectLst/>
                          <a:latin typeface="Calibri" panose="020F0502020204030204" pitchFamily="34" charset="0"/>
                        </a:rPr>
                        <a:t>Holyhead</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60</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873137704"/>
                  </a:ext>
                </a:extLst>
              </a:tr>
              <a:tr h="131050">
                <a:tc>
                  <a:txBody>
                    <a:bodyPr/>
                    <a:lstStyle/>
                    <a:p>
                      <a:pPr algn="l" fontAlgn="b"/>
                      <a:r>
                        <a:rPr lang="en-GB" sz="800" b="0" i="0" u="none" strike="noStrike" dirty="0">
                          <a:solidFill>
                            <a:srgbClr val="000000"/>
                          </a:solidFill>
                          <a:effectLst/>
                          <a:latin typeface="Calibri" panose="020F0502020204030204" pitchFamily="34" charset="0"/>
                        </a:rPr>
                        <a:t>King's Norton North</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105</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791840486"/>
                  </a:ext>
                </a:extLst>
              </a:tr>
              <a:tr h="131050">
                <a:tc>
                  <a:txBody>
                    <a:bodyPr/>
                    <a:lstStyle/>
                    <a:p>
                      <a:pPr algn="l" fontAlgn="b"/>
                      <a:r>
                        <a:rPr lang="en-GB" sz="800" b="0" i="0" u="none" strike="noStrike" dirty="0">
                          <a:solidFill>
                            <a:srgbClr val="000000"/>
                          </a:solidFill>
                          <a:effectLst/>
                          <a:latin typeface="Calibri" panose="020F0502020204030204" pitchFamily="34" charset="0"/>
                        </a:rPr>
                        <a:t>King's Norton South</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108</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336854399"/>
                  </a:ext>
                </a:extLst>
              </a:tr>
              <a:tr h="131050">
                <a:tc>
                  <a:txBody>
                    <a:bodyPr/>
                    <a:lstStyle/>
                    <a:p>
                      <a:pPr algn="l" fontAlgn="b"/>
                      <a:r>
                        <a:rPr lang="en-GB" sz="800" b="0" i="0" u="none" strike="noStrike" dirty="0">
                          <a:solidFill>
                            <a:srgbClr val="000000"/>
                          </a:solidFill>
                          <a:effectLst/>
                          <a:latin typeface="Calibri" panose="020F0502020204030204" pitchFamily="34" charset="0"/>
                        </a:rPr>
                        <a:t>Kingstanding</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108</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2155912767"/>
                  </a:ext>
                </a:extLst>
              </a:tr>
              <a:tr h="131050">
                <a:tc>
                  <a:txBody>
                    <a:bodyPr/>
                    <a:lstStyle/>
                    <a:p>
                      <a:pPr algn="l" fontAlgn="b"/>
                      <a:r>
                        <a:rPr lang="en-GB" sz="800" b="0" i="0" u="none" strike="noStrike" dirty="0">
                          <a:solidFill>
                            <a:srgbClr val="000000"/>
                          </a:solidFill>
                          <a:effectLst/>
                          <a:latin typeface="Calibri" panose="020F0502020204030204" pitchFamily="34" charset="0"/>
                        </a:rPr>
                        <a:t>Ladywood</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91</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083322555"/>
                  </a:ext>
                </a:extLst>
              </a:tr>
              <a:tr h="131050">
                <a:tc>
                  <a:txBody>
                    <a:bodyPr/>
                    <a:lstStyle/>
                    <a:p>
                      <a:pPr algn="l" fontAlgn="b"/>
                      <a:r>
                        <a:rPr lang="en-GB" sz="800" b="0" i="0" u="none" strike="noStrike" dirty="0">
                          <a:solidFill>
                            <a:srgbClr val="000000"/>
                          </a:solidFill>
                          <a:effectLst/>
                          <a:latin typeface="Calibri" panose="020F0502020204030204" pitchFamily="34" charset="0"/>
                        </a:rPr>
                        <a:t>Longbridge &amp; West Heath</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132</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1740717207"/>
                  </a:ext>
                </a:extLst>
              </a:tr>
              <a:tr h="131050">
                <a:tc>
                  <a:txBody>
                    <a:bodyPr/>
                    <a:lstStyle/>
                    <a:p>
                      <a:pPr algn="l" fontAlgn="b"/>
                      <a:r>
                        <a:rPr lang="en-GB" sz="800" b="0" i="0" u="none" strike="noStrike" dirty="0">
                          <a:solidFill>
                            <a:srgbClr val="000000"/>
                          </a:solidFill>
                          <a:effectLst/>
                          <a:latin typeface="Calibri" panose="020F0502020204030204" pitchFamily="34" charset="0"/>
                        </a:rPr>
                        <a:t>Lozells</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58</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209317546"/>
                  </a:ext>
                </a:extLst>
              </a:tr>
              <a:tr h="131050">
                <a:tc>
                  <a:txBody>
                    <a:bodyPr/>
                    <a:lstStyle/>
                    <a:p>
                      <a:pPr algn="l" fontAlgn="b"/>
                      <a:r>
                        <a:rPr lang="en-GB" sz="800" b="0" i="0" u="none" strike="noStrike" dirty="0">
                          <a:solidFill>
                            <a:srgbClr val="000000"/>
                          </a:solidFill>
                          <a:effectLst/>
                          <a:latin typeface="Calibri" panose="020F0502020204030204" pitchFamily="34" charset="0"/>
                        </a:rPr>
                        <a:t>Moseley</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42</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1480024441"/>
                  </a:ext>
                </a:extLst>
              </a:tr>
              <a:tr h="131050">
                <a:tc>
                  <a:txBody>
                    <a:bodyPr/>
                    <a:lstStyle/>
                    <a:p>
                      <a:pPr algn="l" fontAlgn="b"/>
                      <a:r>
                        <a:rPr lang="en-GB" sz="800" b="0" i="0" u="none" strike="noStrike" dirty="0">
                          <a:solidFill>
                            <a:srgbClr val="000000"/>
                          </a:solidFill>
                          <a:effectLst/>
                          <a:latin typeface="Calibri" panose="020F0502020204030204" pitchFamily="34" charset="0"/>
                        </a:rPr>
                        <a:t>Nechells</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68</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750306961"/>
                  </a:ext>
                </a:extLst>
              </a:tr>
              <a:tr h="131050">
                <a:tc>
                  <a:txBody>
                    <a:bodyPr/>
                    <a:lstStyle/>
                    <a:p>
                      <a:pPr algn="l" fontAlgn="b"/>
                      <a:r>
                        <a:rPr lang="en-GB" sz="800" b="0" i="0" u="none" strike="noStrike" dirty="0">
                          <a:solidFill>
                            <a:srgbClr val="000000"/>
                          </a:solidFill>
                          <a:effectLst/>
                          <a:latin typeface="Calibri" panose="020F0502020204030204" pitchFamily="34" charset="0"/>
                        </a:rPr>
                        <a:t>Newtown</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61</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2422290062"/>
                  </a:ext>
                </a:extLst>
              </a:tr>
              <a:tr h="131050">
                <a:tc>
                  <a:txBody>
                    <a:bodyPr/>
                    <a:lstStyle/>
                    <a:p>
                      <a:pPr algn="l" fontAlgn="b"/>
                      <a:r>
                        <a:rPr lang="en-GB" sz="800" b="0" i="0" u="none" strike="noStrike" dirty="0">
                          <a:solidFill>
                            <a:srgbClr val="000000"/>
                          </a:solidFill>
                          <a:effectLst/>
                          <a:latin typeface="Calibri" panose="020F0502020204030204" pitchFamily="34" charset="0"/>
                        </a:rPr>
                        <a:t>North Edgbaston</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74</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873913999"/>
                  </a:ext>
                </a:extLst>
              </a:tr>
              <a:tr h="131050">
                <a:tc>
                  <a:txBody>
                    <a:bodyPr/>
                    <a:lstStyle/>
                    <a:p>
                      <a:pPr algn="l" fontAlgn="b"/>
                      <a:r>
                        <a:rPr lang="en-GB" sz="800" b="0" i="0" u="none" strike="noStrike" dirty="0">
                          <a:solidFill>
                            <a:srgbClr val="000000"/>
                          </a:solidFill>
                          <a:effectLst/>
                          <a:latin typeface="Calibri" panose="020F0502020204030204" pitchFamily="34" charset="0"/>
                        </a:rPr>
                        <a:t>Northfield</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55</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350465183"/>
                  </a:ext>
                </a:extLst>
              </a:tr>
              <a:tr h="131050">
                <a:tc>
                  <a:txBody>
                    <a:bodyPr/>
                    <a:lstStyle/>
                    <a:p>
                      <a:pPr algn="l" fontAlgn="b"/>
                      <a:r>
                        <a:rPr lang="en-GB" sz="800" b="0" i="0" u="none" strike="noStrike" dirty="0">
                          <a:solidFill>
                            <a:srgbClr val="000000"/>
                          </a:solidFill>
                          <a:effectLst/>
                          <a:latin typeface="Calibri" panose="020F0502020204030204" pitchFamily="34" charset="0"/>
                        </a:rPr>
                        <a:t>Oscott</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29</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15460487"/>
                  </a:ext>
                </a:extLst>
              </a:tr>
              <a:tr h="131050">
                <a:tc>
                  <a:txBody>
                    <a:bodyPr/>
                    <a:lstStyle/>
                    <a:p>
                      <a:pPr algn="l" fontAlgn="b"/>
                      <a:r>
                        <a:rPr lang="en-GB" sz="800" b="0" i="0" u="none" strike="noStrike" dirty="0">
                          <a:solidFill>
                            <a:srgbClr val="000000"/>
                          </a:solidFill>
                          <a:effectLst/>
                          <a:latin typeface="Calibri" panose="020F0502020204030204" pitchFamily="34" charset="0"/>
                        </a:rPr>
                        <a:t>Perry Barr</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29</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2803159047"/>
                  </a:ext>
                </a:extLst>
              </a:tr>
              <a:tr h="131050">
                <a:tc>
                  <a:txBody>
                    <a:bodyPr/>
                    <a:lstStyle/>
                    <a:p>
                      <a:pPr algn="l" fontAlgn="b"/>
                      <a:r>
                        <a:rPr lang="en-GB" sz="800" b="0" i="0" u="none" strike="noStrike" dirty="0">
                          <a:solidFill>
                            <a:srgbClr val="000000"/>
                          </a:solidFill>
                          <a:effectLst/>
                          <a:latin typeface="Calibri" panose="020F0502020204030204" pitchFamily="34" charset="0"/>
                        </a:rPr>
                        <a:t>Perry Common</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108</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489052443"/>
                  </a:ext>
                </a:extLst>
              </a:tr>
              <a:tr h="131050">
                <a:tc>
                  <a:txBody>
                    <a:bodyPr/>
                    <a:lstStyle/>
                    <a:p>
                      <a:pPr algn="l" fontAlgn="b"/>
                      <a:r>
                        <a:rPr lang="en-GB" sz="800" b="0" i="0" u="none" strike="noStrike" dirty="0">
                          <a:solidFill>
                            <a:srgbClr val="000000"/>
                          </a:solidFill>
                          <a:effectLst/>
                          <a:latin typeface="Calibri" panose="020F0502020204030204" pitchFamily="34" charset="0"/>
                        </a:rPr>
                        <a:t>Pype Hayes</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94</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1924668727"/>
                  </a:ext>
                </a:extLst>
              </a:tr>
            </a:tbl>
          </a:graphicData>
        </a:graphic>
      </p:graphicFrame>
      <p:graphicFrame>
        <p:nvGraphicFramePr>
          <p:cNvPr id="25" name="Table 24">
            <a:extLst>
              <a:ext uri="{FF2B5EF4-FFF2-40B4-BE49-F238E27FC236}">
                <a16:creationId xmlns:a16="http://schemas.microsoft.com/office/drawing/2014/main" id="{AB18ABF5-94F3-D97A-8B19-F1CE6C3A5FBC}"/>
              </a:ext>
            </a:extLst>
          </p:cNvPr>
          <p:cNvGraphicFramePr>
            <a:graphicFrameLocks noGrp="1"/>
          </p:cNvGraphicFramePr>
          <p:nvPr>
            <p:extLst>
              <p:ext uri="{D42A27DB-BD31-4B8C-83A1-F6EECF244321}">
                <p14:modId xmlns:p14="http://schemas.microsoft.com/office/powerpoint/2010/main" val="15321134"/>
              </p:ext>
            </p:extLst>
          </p:nvPr>
        </p:nvGraphicFramePr>
        <p:xfrm>
          <a:off x="3635896" y="699543"/>
          <a:ext cx="2016224" cy="3537612"/>
        </p:xfrm>
        <a:graphic>
          <a:graphicData uri="http://schemas.openxmlformats.org/drawingml/2006/table">
            <a:tbl>
              <a:tblPr/>
              <a:tblGrid>
                <a:gridCol w="1368152">
                  <a:extLst>
                    <a:ext uri="{9D8B030D-6E8A-4147-A177-3AD203B41FA5}">
                      <a16:colId xmlns:a16="http://schemas.microsoft.com/office/drawing/2014/main" val="2645026840"/>
                    </a:ext>
                  </a:extLst>
                </a:gridCol>
                <a:gridCol w="648072">
                  <a:extLst>
                    <a:ext uri="{9D8B030D-6E8A-4147-A177-3AD203B41FA5}">
                      <a16:colId xmlns:a16="http://schemas.microsoft.com/office/drawing/2014/main" val="2705273056"/>
                    </a:ext>
                  </a:extLst>
                </a:gridCol>
              </a:tblGrid>
              <a:tr h="358505">
                <a:tc>
                  <a:txBody>
                    <a:bodyPr/>
                    <a:lstStyle/>
                    <a:p>
                      <a:pPr algn="l" fontAlgn="b"/>
                      <a:r>
                        <a:rPr lang="en-GB" sz="800" b="1" i="0" u="none" strike="noStrike" dirty="0">
                          <a:solidFill>
                            <a:srgbClr val="FFFFFF"/>
                          </a:solidFill>
                          <a:effectLst/>
                          <a:latin typeface="Calibri" panose="020F0502020204030204" pitchFamily="34" charset="0"/>
                        </a:rPr>
                        <a:t>Ward Name</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b"/>
                      <a:r>
                        <a:rPr lang="en-GB" sz="800" b="1" i="0" u="none" strike="noStrike" dirty="0">
                          <a:solidFill>
                            <a:srgbClr val="FFFFFF"/>
                          </a:solidFill>
                          <a:effectLst/>
                          <a:latin typeface="Calibri" panose="020F0502020204030204" pitchFamily="34" charset="0"/>
                        </a:rPr>
                        <a:t>Number of Open CIC by 10K</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extLst>
                  <a:ext uri="{0D108BD9-81ED-4DB2-BD59-A6C34878D82A}">
                    <a16:rowId xmlns:a16="http://schemas.microsoft.com/office/drawing/2014/main" val="2091249631"/>
                  </a:ext>
                </a:extLst>
              </a:tr>
              <a:tr h="127835">
                <a:tc>
                  <a:txBody>
                    <a:bodyPr/>
                    <a:lstStyle/>
                    <a:p>
                      <a:pPr algn="l" fontAlgn="b"/>
                      <a:r>
                        <a:rPr lang="en-GB" sz="800" b="0" i="0" u="none" strike="noStrike" dirty="0">
                          <a:solidFill>
                            <a:srgbClr val="000000"/>
                          </a:solidFill>
                          <a:effectLst/>
                          <a:latin typeface="Calibri" panose="020F0502020204030204" pitchFamily="34" charset="0"/>
                        </a:rPr>
                        <a:t>Quinton</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54</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648153832"/>
                  </a:ext>
                </a:extLst>
              </a:tr>
              <a:tr h="127835">
                <a:tc>
                  <a:txBody>
                    <a:bodyPr/>
                    <a:lstStyle/>
                    <a:p>
                      <a:pPr algn="l" fontAlgn="b"/>
                      <a:r>
                        <a:rPr lang="en-GB" sz="800" b="0" i="0" u="none" strike="noStrike" dirty="0">
                          <a:solidFill>
                            <a:srgbClr val="000000"/>
                          </a:solidFill>
                          <a:effectLst/>
                          <a:latin typeface="Calibri" panose="020F0502020204030204" pitchFamily="34" charset="0"/>
                        </a:rPr>
                        <a:t>Rubery &amp; Rednal</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142</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2336219533"/>
                  </a:ext>
                </a:extLst>
              </a:tr>
              <a:tr h="127835">
                <a:tc>
                  <a:txBody>
                    <a:bodyPr/>
                    <a:lstStyle/>
                    <a:p>
                      <a:pPr algn="l" fontAlgn="b"/>
                      <a:r>
                        <a:rPr lang="en-GB" sz="800" b="0" i="0" u="none" strike="noStrike" dirty="0">
                          <a:solidFill>
                            <a:srgbClr val="000000"/>
                          </a:solidFill>
                          <a:effectLst/>
                          <a:latin typeface="Calibri" panose="020F0502020204030204" pitchFamily="34" charset="0"/>
                        </a:rPr>
                        <a:t>Shard End</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121</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878847300"/>
                  </a:ext>
                </a:extLst>
              </a:tr>
              <a:tr h="38882">
                <a:tc>
                  <a:txBody>
                    <a:bodyPr/>
                    <a:lstStyle/>
                    <a:p>
                      <a:pPr algn="l" fontAlgn="b"/>
                      <a:r>
                        <a:rPr lang="en-GB" sz="800" b="0" i="0" u="none" strike="noStrike" dirty="0">
                          <a:solidFill>
                            <a:srgbClr val="000000"/>
                          </a:solidFill>
                          <a:effectLst/>
                          <a:latin typeface="Calibri" panose="020F0502020204030204" pitchFamily="34" charset="0"/>
                        </a:rPr>
                        <a:t>Sheldon</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34</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1118568807"/>
                  </a:ext>
                </a:extLst>
              </a:tr>
              <a:tr h="139173">
                <a:tc>
                  <a:txBody>
                    <a:bodyPr/>
                    <a:lstStyle/>
                    <a:p>
                      <a:pPr algn="l" fontAlgn="b"/>
                      <a:r>
                        <a:rPr lang="en-GB" sz="800" b="0" i="0" u="none" strike="noStrike" dirty="0">
                          <a:solidFill>
                            <a:srgbClr val="000000"/>
                          </a:solidFill>
                          <a:effectLst/>
                          <a:latin typeface="Calibri" panose="020F0502020204030204" pitchFamily="34" charset="0"/>
                        </a:rPr>
                        <a:t>Small Heath</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43</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381805474"/>
                  </a:ext>
                </a:extLst>
              </a:tr>
              <a:tr h="127835">
                <a:tc>
                  <a:txBody>
                    <a:bodyPr/>
                    <a:lstStyle/>
                    <a:p>
                      <a:pPr algn="l" fontAlgn="b"/>
                      <a:r>
                        <a:rPr lang="en-GB" sz="800" b="0" i="0" u="none" strike="noStrike" dirty="0">
                          <a:solidFill>
                            <a:srgbClr val="000000"/>
                          </a:solidFill>
                          <a:effectLst/>
                          <a:latin typeface="Calibri" panose="020F0502020204030204" pitchFamily="34" charset="0"/>
                        </a:rPr>
                        <a:t>Soho &amp; Jewellery Quarter</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81</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630699465"/>
                  </a:ext>
                </a:extLst>
              </a:tr>
              <a:tr h="139173">
                <a:tc>
                  <a:txBody>
                    <a:bodyPr/>
                    <a:lstStyle/>
                    <a:p>
                      <a:pPr algn="l" fontAlgn="b"/>
                      <a:r>
                        <a:rPr lang="en-GB" sz="800" b="0" i="0" u="none" strike="noStrike" dirty="0">
                          <a:solidFill>
                            <a:srgbClr val="000000"/>
                          </a:solidFill>
                          <a:effectLst/>
                          <a:latin typeface="Calibri" panose="020F0502020204030204" pitchFamily="34" charset="0"/>
                        </a:rPr>
                        <a:t>South Yardley</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22</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479891643"/>
                  </a:ext>
                </a:extLst>
              </a:tr>
              <a:tr h="127835">
                <a:tc>
                  <a:txBody>
                    <a:bodyPr/>
                    <a:lstStyle/>
                    <a:p>
                      <a:pPr algn="l" fontAlgn="b"/>
                      <a:r>
                        <a:rPr lang="en-GB" sz="800" b="0" i="0" u="none" strike="noStrike" dirty="0">
                          <a:solidFill>
                            <a:srgbClr val="000000"/>
                          </a:solidFill>
                          <a:effectLst/>
                          <a:latin typeface="Calibri" panose="020F0502020204030204" pitchFamily="34" charset="0"/>
                        </a:rPr>
                        <a:t>Sparkbrook &amp; Balsall Heath East</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39</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1969375269"/>
                  </a:ext>
                </a:extLst>
              </a:tr>
              <a:tr h="127835">
                <a:tc>
                  <a:txBody>
                    <a:bodyPr/>
                    <a:lstStyle/>
                    <a:p>
                      <a:pPr algn="l" fontAlgn="b"/>
                      <a:r>
                        <a:rPr lang="en-GB" sz="800" b="0" i="0" u="none" strike="noStrike" dirty="0">
                          <a:solidFill>
                            <a:srgbClr val="000000"/>
                          </a:solidFill>
                          <a:effectLst/>
                          <a:latin typeface="Calibri" panose="020F0502020204030204" pitchFamily="34" charset="0"/>
                        </a:rPr>
                        <a:t>Sparkhill</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34</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846530552"/>
                  </a:ext>
                </a:extLst>
              </a:tr>
              <a:tr h="127835">
                <a:tc>
                  <a:txBody>
                    <a:bodyPr/>
                    <a:lstStyle/>
                    <a:p>
                      <a:pPr algn="l" fontAlgn="b"/>
                      <a:r>
                        <a:rPr lang="en-GB" sz="800" b="0" i="0" u="none" strike="noStrike" dirty="0">
                          <a:solidFill>
                            <a:srgbClr val="000000"/>
                          </a:solidFill>
                          <a:effectLst/>
                          <a:latin typeface="Calibri" panose="020F0502020204030204" pitchFamily="34" charset="0"/>
                        </a:rPr>
                        <a:t>Stirchley</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69</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952466285"/>
                  </a:ext>
                </a:extLst>
              </a:tr>
              <a:tr h="127835">
                <a:tc>
                  <a:txBody>
                    <a:bodyPr/>
                    <a:lstStyle/>
                    <a:p>
                      <a:pPr algn="l" fontAlgn="b"/>
                      <a:r>
                        <a:rPr lang="en-GB" sz="800" b="0" i="0" u="none" strike="noStrike" dirty="0">
                          <a:solidFill>
                            <a:srgbClr val="000000"/>
                          </a:solidFill>
                          <a:effectLst/>
                          <a:latin typeface="Calibri" panose="020F0502020204030204" pitchFamily="34" charset="0"/>
                        </a:rPr>
                        <a:t>Stockland Green</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68</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53349961"/>
                  </a:ext>
                </a:extLst>
              </a:tr>
              <a:tr h="127835">
                <a:tc>
                  <a:txBody>
                    <a:bodyPr/>
                    <a:lstStyle/>
                    <a:p>
                      <a:pPr algn="l" fontAlgn="b"/>
                      <a:r>
                        <a:rPr lang="en-GB" sz="800" b="0" i="0" u="none" strike="noStrike" dirty="0">
                          <a:solidFill>
                            <a:srgbClr val="000000"/>
                          </a:solidFill>
                          <a:effectLst/>
                          <a:latin typeface="Calibri" panose="020F0502020204030204" pitchFamily="34" charset="0"/>
                        </a:rPr>
                        <a:t>Sutton Four Oaks</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5</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2963146673"/>
                  </a:ext>
                </a:extLst>
              </a:tr>
              <a:tr h="127835">
                <a:tc>
                  <a:txBody>
                    <a:bodyPr/>
                    <a:lstStyle/>
                    <a:p>
                      <a:pPr algn="l" fontAlgn="b"/>
                      <a:r>
                        <a:rPr lang="en-GB" sz="800" b="0" i="0" u="none" strike="noStrike" dirty="0">
                          <a:solidFill>
                            <a:srgbClr val="000000"/>
                          </a:solidFill>
                          <a:effectLst/>
                          <a:latin typeface="Calibri" panose="020F0502020204030204" pitchFamily="34" charset="0"/>
                        </a:rPr>
                        <a:t>Sutton Mere Green</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9</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176557811"/>
                  </a:ext>
                </a:extLst>
              </a:tr>
              <a:tr h="127835">
                <a:tc>
                  <a:txBody>
                    <a:bodyPr/>
                    <a:lstStyle/>
                    <a:p>
                      <a:pPr algn="l" fontAlgn="b"/>
                      <a:r>
                        <a:rPr lang="en-GB" sz="800" b="0" i="0" u="none" strike="noStrike" dirty="0">
                          <a:solidFill>
                            <a:srgbClr val="000000"/>
                          </a:solidFill>
                          <a:effectLst/>
                          <a:latin typeface="Calibri" panose="020F0502020204030204" pitchFamily="34" charset="0"/>
                        </a:rPr>
                        <a:t>Sutton Reddicap</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43</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1843725173"/>
                  </a:ext>
                </a:extLst>
              </a:tr>
              <a:tr h="127835">
                <a:tc>
                  <a:txBody>
                    <a:bodyPr/>
                    <a:lstStyle/>
                    <a:p>
                      <a:pPr algn="l" fontAlgn="b"/>
                      <a:r>
                        <a:rPr lang="en-GB" sz="800" b="0" i="0" u="none" strike="noStrike" dirty="0">
                          <a:solidFill>
                            <a:srgbClr val="000000"/>
                          </a:solidFill>
                          <a:effectLst/>
                          <a:latin typeface="Calibri" panose="020F0502020204030204" pitchFamily="34" charset="0"/>
                        </a:rPr>
                        <a:t>Sutton Roughley</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11</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49974946"/>
                  </a:ext>
                </a:extLst>
              </a:tr>
              <a:tr h="127835">
                <a:tc>
                  <a:txBody>
                    <a:bodyPr/>
                    <a:lstStyle/>
                    <a:p>
                      <a:pPr algn="l" fontAlgn="b"/>
                      <a:r>
                        <a:rPr lang="en-GB" sz="800" b="0" i="0" u="none" strike="noStrike" dirty="0">
                          <a:solidFill>
                            <a:srgbClr val="000000"/>
                          </a:solidFill>
                          <a:effectLst/>
                          <a:latin typeface="Calibri" panose="020F0502020204030204" pitchFamily="34" charset="0"/>
                        </a:rPr>
                        <a:t>Sutton Trinity</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5</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797493428"/>
                  </a:ext>
                </a:extLst>
              </a:tr>
              <a:tr h="127835">
                <a:tc>
                  <a:txBody>
                    <a:bodyPr/>
                    <a:lstStyle/>
                    <a:p>
                      <a:pPr algn="l" fontAlgn="b"/>
                      <a:r>
                        <a:rPr lang="en-GB" sz="800" b="0" i="0" u="none" strike="noStrike" dirty="0">
                          <a:solidFill>
                            <a:srgbClr val="000000"/>
                          </a:solidFill>
                          <a:effectLst/>
                          <a:latin typeface="Calibri" panose="020F0502020204030204" pitchFamily="34" charset="0"/>
                        </a:rPr>
                        <a:t>Sutton Vesey</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13</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427812683"/>
                  </a:ext>
                </a:extLst>
              </a:tr>
              <a:tr h="127835">
                <a:tc>
                  <a:txBody>
                    <a:bodyPr/>
                    <a:lstStyle/>
                    <a:p>
                      <a:pPr algn="l" fontAlgn="b"/>
                      <a:r>
                        <a:rPr lang="en-GB" sz="800" b="0" i="0" u="none" strike="noStrike" dirty="0">
                          <a:solidFill>
                            <a:srgbClr val="000000"/>
                          </a:solidFill>
                          <a:effectLst/>
                          <a:latin typeface="Calibri" panose="020F0502020204030204" pitchFamily="34" charset="0"/>
                        </a:rPr>
                        <a:t>Sutton Walmley &amp; Minworth</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30</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2409449595"/>
                  </a:ext>
                </a:extLst>
              </a:tr>
              <a:tr h="127835">
                <a:tc>
                  <a:txBody>
                    <a:bodyPr/>
                    <a:lstStyle/>
                    <a:p>
                      <a:pPr algn="l" fontAlgn="b"/>
                      <a:r>
                        <a:rPr lang="en-GB" sz="800" b="0" i="0" u="none" strike="noStrike" dirty="0">
                          <a:solidFill>
                            <a:srgbClr val="000000"/>
                          </a:solidFill>
                          <a:effectLst/>
                          <a:latin typeface="Calibri" panose="020F0502020204030204" pitchFamily="34" charset="0"/>
                        </a:rPr>
                        <a:t>Sutton Wylde Green</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6</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924902312"/>
                  </a:ext>
                </a:extLst>
              </a:tr>
              <a:tr h="127835">
                <a:tc>
                  <a:txBody>
                    <a:bodyPr/>
                    <a:lstStyle/>
                    <a:p>
                      <a:pPr algn="l" fontAlgn="b"/>
                      <a:r>
                        <a:rPr lang="en-GB" sz="800" b="0" i="0" u="none" strike="noStrike" dirty="0">
                          <a:solidFill>
                            <a:srgbClr val="000000"/>
                          </a:solidFill>
                          <a:effectLst/>
                          <a:latin typeface="Calibri" panose="020F0502020204030204" pitchFamily="34" charset="0"/>
                        </a:rPr>
                        <a:t>Tyseley &amp; Hay Mills</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52</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2123926180"/>
                  </a:ext>
                </a:extLst>
              </a:tr>
              <a:tr h="127835">
                <a:tc>
                  <a:txBody>
                    <a:bodyPr/>
                    <a:lstStyle/>
                    <a:p>
                      <a:pPr algn="l" fontAlgn="b"/>
                      <a:r>
                        <a:rPr lang="en-GB" sz="800" b="0" i="0" u="none" strike="noStrike" dirty="0">
                          <a:solidFill>
                            <a:srgbClr val="000000"/>
                          </a:solidFill>
                          <a:effectLst/>
                          <a:latin typeface="Calibri" panose="020F0502020204030204" pitchFamily="34" charset="0"/>
                        </a:rPr>
                        <a:t>Ward End</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31</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020130435"/>
                  </a:ext>
                </a:extLst>
              </a:tr>
              <a:tr h="127835">
                <a:tc>
                  <a:txBody>
                    <a:bodyPr/>
                    <a:lstStyle/>
                    <a:p>
                      <a:pPr algn="l" fontAlgn="b"/>
                      <a:r>
                        <a:rPr lang="en-GB" sz="800" b="0" i="0" u="none" strike="noStrike" dirty="0">
                          <a:solidFill>
                            <a:srgbClr val="000000"/>
                          </a:solidFill>
                          <a:effectLst/>
                          <a:latin typeface="Calibri" panose="020F0502020204030204" pitchFamily="34" charset="0"/>
                        </a:rPr>
                        <a:t>Weoley &amp; Selly Oak</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139</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1113309480"/>
                  </a:ext>
                </a:extLst>
              </a:tr>
              <a:tr h="127835">
                <a:tc>
                  <a:txBody>
                    <a:bodyPr/>
                    <a:lstStyle/>
                    <a:p>
                      <a:pPr algn="l" fontAlgn="b"/>
                      <a:r>
                        <a:rPr lang="en-GB" sz="800" b="0" i="0" u="none" strike="noStrike" dirty="0">
                          <a:solidFill>
                            <a:srgbClr val="000000"/>
                          </a:solidFill>
                          <a:effectLst/>
                          <a:latin typeface="Calibri" panose="020F0502020204030204" pitchFamily="34" charset="0"/>
                        </a:rPr>
                        <a:t>Yardley East</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62</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162707697"/>
                  </a:ext>
                </a:extLst>
              </a:tr>
              <a:tr h="207006">
                <a:tc>
                  <a:txBody>
                    <a:bodyPr/>
                    <a:lstStyle/>
                    <a:p>
                      <a:pPr algn="l" fontAlgn="b"/>
                      <a:r>
                        <a:rPr lang="en-GB" sz="800" b="0" i="0" u="none" strike="noStrike" dirty="0">
                          <a:solidFill>
                            <a:srgbClr val="000000"/>
                          </a:solidFill>
                          <a:effectLst/>
                          <a:latin typeface="Calibri" panose="020F0502020204030204" pitchFamily="34" charset="0"/>
                        </a:rPr>
                        <a:t>Yardley West &amp; Stechford</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41</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3229136755"/>
                  </a:ext>
                </a:extLst>
              </a:tr>
            </a:tbl>
          </a:graphicData>
        </a:graphic>
      </p:graphicFrame>
    </p:spTree>
    <p:extLst>
      <p:ext uri="{BB962C8B-B14F-4D97-AF65-F5344CB8AC3E}">
        <p14:creationId xmlns:p14="http://schemas.microsoft.com/office/powerpoint/2010/main" val="420233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53D9399-B331-56D3-6868-3587BA18693C}"/>
              </a:ext>
            </a:extLst>
          </p:cNvPr>
          <p:cNvGraphicFramePr>
            <a:graphicFrameLocks noGrp="1"/>
          </p:cNvGraphicFramePr>
          <p:nvPr>
            <p:ph idx="1"/>
            <p:extLst>
              <p:ext uri="{D42A27DB-BD31-4B8C-83A1-F6EECF244321}">
                <p14:modId xmlns:p14="http://schemas.microsoft.com/office/powerpoint/2010/main" val="1103790285"/>
              </p:ext>
            </p:extLst>
          </p:nvPr>
        </p:nvGraphicFramePr>
        <p:xfrm>
          <a:off x="755577" y="1145858"/>
          <a:ext cx="6696743" cy="2938062"/>
        </p:xfrm>
        <a:graphic>
          <a:graphicData uri="http://schemas.openxmlformats.org/drawingml/2006/table">
            <a:tbl>
              <a:tblPr firstRow="1" firstCol="1" bandRow="1">
                <a:tableStyleId>{284E427A-3D55-4303-BF80-6455036E1DE7}</a:tableStyleId>
              </a:tblPr>
              <a:tblGrid>
                <a:gridCol w="3580955">
                  <a:extLst>
                    <a:ext uri="{9D8B030D-6E8A-4147-A177-3AD203B41FA5}">
                      <a16:colId xmlns:a16="http://schemas.microsoft.com/office/drawing/2014/main" val="3552879268"/>
                    </a:ext>
                  </a:extLst>
                </a:gridCol>
                <a:gridCol w="3115788">
                  <a:extLst>
                    <a:ext uri="{9D8B030D-6E8A-4147-A177-3AD203B41FA5}">
                      <a16:colId xmlns:a16="http://schemas.microsoft.com/office/drawing/2014/main" val="920225988"/>
                    </a:ext>
                  </a:extLst>
                </a:gridCol>
              </a:tblGrid>
              <a:tr h="948082">
                <a:tc>
                  <a:txBody>
                    <a:bodyPr/>
                    <a:lstStyle/>
                    <a:p>
                      <a:pPr>
                        <a:lnSpc>
                          <a:spcPct val="107000"/>
                        </a:lnSpc>
                        <a:spcAft>
                          <a:spcPts val="800"/>
                        </a:spcAft>
                      </a:pPr>
                      <a:r>
                        <a:rPr lang="en-GB" sz="1400" dirty="0">
                          <a:solidFill>
                            <a:schemeClr val="tx1"/>
                          </a:solidFill>
                          <a:effectLst/>
                        </a:rPr>
                        <a:t>Type of CIC and education Phase</a:t>
                      </a:r>
                      <a:endPar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400" dirty="0">
                          <a:solidFill>
                            <a:schemeClr val="tx1"/>
                          </a:solidFill>
                          <a:effectLst/>
                        </a:rPr>
                        <a:t>Total number of CIC</a:t>
                      </a:r>
                      <a:endPar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07030112"/>
                  </a:ext>
                </a:extLst>
              </a:tr>
              <a:tr h="497495">
                <a:tc>
                  <a:txBody>
                    <a:bodyPr/>
                    <a:lstStyle/>
                    <a:p>
                      <a:pPr>
                        <a:lnSpc>
                          <a:spcPct val="107000"/>
                        </a:lnSpc>
                        <a:spcAft>
                          <a:spcPts val="800"/>
                        </a:spcAft>
                      </a:pPr>
                      <a:r>
                        <a:rPr lang="en-GB" sz="1400" dirty="0">
                          <a:solidFill>
                            <a:schemeClr val="tx1"/>
                          </a:solidFill>
                          <a:effectLst/>
                        </a:rPr>
                        <a:t>EY 2-5yrs</a:t>
                      </a:r>
                      <a:endPar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400" dirty="0">
                          <a:solidFill>
                            <a:schemeClr val="tx1"/>
                          </a:solidFill>
                          <a:effectLst/>
                        </a:rPr>
                        <a:t>448 ( 415 live in the West Mids)</a:t>
                      </a:r>
                      <a:endPar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92440154"/>
                  </a:ext>
                </a:extLst>
              </a:tr>
              <a:tr h="497495">
                <a:tc>
                  <a:txBody>
                    <a:bodyPr/>
                    <a:lstStyle/>
                    <a:p>
                      <a:pPr>
                        <a:lnSpc>
                          <a:spcPct val="107000"/>
                        </a:lnSpc>
                        <a:spcAft>
                          <a:spcPts val="800"/>
                        </a:spcAft>
                      </a:pPr>
                      <a:r>
                        <a:rPr lang="en-GB" sz="1400" dirty="0">
                          <a:solidFill>
                            <a:schemeClr val="tx1"/>
                          </a:solidFill>
                          <a:effectLst/>
                        </a:rPr>
                        <a:t>Primary 5-11yrs</a:t>
                      </a:r>
                      <a:endPar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400" dirty="0">
                          <a:solidFill>
                            <a:schemeClr val="tx1"/>
                          </a:solidFill>
                          <a:effectLst/>
                        </a:rPr>
                        <a:t>609 (552 live in West Mids)</a:t>
                      </a:r>
                      <a:endPar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12626647"/>
                  </a:ext>
                </a:extLst>
              </a:tr>
              <a:tr h="497495">
                <a:tc>
                  <a:txBody>
                    <a:bodyPr/>
                    <a:lstStyle/>
                    <a:p>
                      <a:pPr>
                        <a:lnSpc>
                          <a:spcPct val="107000"/>
                        </a:lnSpc>
                        <a:spcAft>
                          <a:spcPts val="800"/>
                        </a:spcAft>
                      </a:pPr>
                      <a:r>
                        <a:rPr lang="en-GB" sz="1400" dirty="0">
                          <a:solidFill>
                            <a:schemeClr val="tx1"/>
                          </a:solidFill>
                          <a:effectLst/>
                        </a:rPr>
                        <a:t>Secondary 11-16yrs</a:t>
                      </a:r>
                      <a:endPar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400" dirty="0">
                          <a:solidFill>
                            <a:schemeClr val="tx1"/>
                          </a:solidFill>
                          <a:effectLst/>
                        </a:rPr>
                        <a:t>753 (638 live in West Mids)</a:t>
                      </a:r>
                      <a:endPar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48303717"/>
                  </a:ext>
                </a:extLst>
              </a:tr>
              <a:tr h="497495">
                <a:tc>
                  <a:txBody>
                    <a:bodyPr/>
                    <a:lstStyle/>
                    <a:p>
                      <a:pPr>
                        <a:lnSpc>
                          <a:spcPct val="107000"/>
                        </a:lnSpc>
                        <a:spcAft>
                          <a:spcPts val="800"/>
                        </a:spcAft>
                      </a:pPr>
                      <a:r>
                        <a:rPr lang="en-GB" sz="1400" dirty="0">
                          <a:solidFill>
                            <a:schemeClr val="tx1"/>
                          </a:solidFill>
                          <a:effectLst/>
                        </a:rPr>
                        <a:t>Post 16 – 16-18Yrs</a:t>
                      </a:r>
                      <a:endPar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400" dirty="0">
                          <a:solidFill>
                            <a:schemeClr val="tx1"/>
                          </a:solidFill>
                          <a:effectLst/>
                        </a:rPr>
                        <a:t>465  (443 live in West Mids)</a:t>
                      </a:r>
                      <a:endPar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04875746"/>
                  </a:ext>
                </a:extLst>
              </a:tr>
            </a:tbl>
          </a:graphicData>
        </a:graphic>
      </p:graphicFrame>
      <p:sp>
        <p:nvSpPr>
          <p:cNvPr id="5" name="Rectangle 1">
            <a:extLst>
              <a:ext uri="{FF2B5EF4-FFF2-40B4-BE49-F238E27FC236}">
                <a16:creationId xmlns:a16="http://schemas.microsoft.com/office/drawing/2014/main" id="{48B7A635-64CD-1318-A15C-E73EC82FB0DB}"/>
              </a:ext>
            </a:extLst>
          </p:cNvPr>
          <p:cNvSpPr>
            <a:spLocks noChangeArrowheads="1"/>
          </p:cNvSpPr>
          <p:nvPr/>
        </p:nvSpPr>
        <p:spPr bwMode="auto">
          <a:xfrm>
            <a:off x="755577" y="60238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sng"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Birmingham Children in Care living/educated Out of Birmingham (accurate on 23</a:t>
            </a:r>
            <a:r>
              <a:rPr kumimoji="0" lang="en-GB" altLang="en-US" sz="1100" b="1" i="0" u="sng" strike="noStrike" cap="none" normalizeH="0" baseline="3000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rd</a:t>
            </a:r>
            <a:r>
              <a:rPr kumimoji="0" lang="en-GB" altLang="en-US" sz="1100" b="1" i="0" u="sng"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Dec 23)</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55973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D51C3-60DF-ABE6-977F-D949ABADD79F}"/>
              </a:ext>
            </a:extLst>
          </p:cNvPr>
          <p:cNvSpPr>
            <a:spLocks noGrp="1"/>
          </p:cNvSpPr>
          <p:nvPr>
            <p:ph type="title"/>
          </p:nvPr>
        </p:nvSpPr>
        <p:spPr>
          <a:xfrm>
            <a:off x="457200" y="205978"/>
            <a:ext cx="8229600" cy="349548"/>
          </a:xfrm>
        </p:spPr>
        <p:txBody>
          <a:bodyPr>
            <a:normAutofit fontScale="90000"/>
          </a:bodyPr>
          <a:lstStyle/>
          <a:p>
            <a:r>
              <a:rPr lang="en-GB" dirty="0"/>
              <a:t>Provider Consultation/Q&amp;A sessions and questionnaire </a:t>
            </a:r>
          </a:p>
        </p:txBody>
      </p:sp>
      <p:sp>
        <p:nvSpPr>
          <p:cNvPr id="3" name="Content Placeholder 2">
            <a:extLst>
              <a:ext uri="{FF2B5EF4-FFF2-40B4-BE49-F238E27FC236}">
                <a16:creationId xmlns:a16="http://schemas.microsoft.com/office/drawing/2014/main" id="{BBE1CA15-BD0D-9E7F-D26F-6453F797A6A0}"/>
              </a:ext>
            </a:extLst>
          </p:cNvPr>
          <p:cNvSpPr>
            <a:spLocks noGrp="1"/>
          </p:cNvSpPr>
          <p:nvPr>
            <p:ph idx="1"/>
          </p:nvPr>
        </p:nvSpPr>
        <p:spPr>
          <a:xfrm>
            <a:off x="457200" y="699542"/>
            <a:ext cx="8229600" cy="3754080"/>
          </a:xfrm>
        </p:spPr>
        <p:txBody>
          <a:bodyPr>
            <a:normAutofit fontScale="85000" lnSpcReduction="10000"/>
          </a:bodyPr>
          <a:lstStyle/>
          <a:p>
            <a:pPr marL="0" indent="0">
              <a:buNone/>
            </a:pPr>
            <a:r>
              <a:rPr lang="en-GB" sz="1800" b="1" dirty="0">
                <a:effectLst/>
                <a:latin typeface="Arial" panose="020B0604020202020204" pitchFamily="34" charset="0"/>
                <a:ea typeface="Calibri" panose="020F0502020204030204" pitchFamily="34" charset="0"/>
              </a:rPr>
              <a:t>08</a:t>
            </a:r>
            <a:r>
              <a:rPr lang="en-GB" sz="1800" b="1" baseline="30000" dirty="0">
                <a:effectLst/>
                <a:latin typeface="Arial" panose="020B0604020202020204" pitchFamily="34" charset="0"/>
                <a:ea typeface="Calibri" panose="020F0502020204030204" pitchFamily="34" charset="0"/>
              </a:rPr>
              <a:t>th</a:t>
            </a:r>
            <a:r>
              <a:rPr lang="en-GB" sz="1800" b="1" dirty="0">
                <a:effectLst/>
                <a:latin typeface="Arial" panose="020B0604020202020204" pitchFamily="34" charset="0"/>
                <a:ea typeface="Calibri" panose="020F0502020204030204" pitchFamily="34" charset="0"/>
              </a:rPr>
              <a:t> April 10am-11.30am</a:t>
            </a:r>
            <a:endParaRPr lang="en-GB" sz="1800" b="1" dirty="0">
              <a:effectLst/>
              <a:latin typeface="Calibri" panose="020F0502020204030204" pitchFamily="34" charset="0"/>
              <a:ea typeface="Calibri" panose="020F0502020204030204" pitchFamily="34" charset="0"/>
            </a:endParaRPr>
          </a:p>
          <a:p>
            <a:pPr marL="0" indent="0">
              <a:buNone/>
            </a:pPr>
            <a:r>
              <a:rPr lang="en-US" sz="1800" u="sng" dirty="0">
                <a:solidFill>
                  <a:srgbClr val="6264A7"/>
                </a:solidFill>
                <a:effectLst/>
                <a:latin typeface="Arial" panose="020B0604020202020204" pitchFamily="34" charset="0"/>
                <a:ea typeface="Calibri" panose="020F0502020204030204" pitchFamily="34" charset="0"/>
                <a:hlinkClick r:id="rId2"/>
              </a:rPr>
              <a:t>Click here to join the meeting</a:t>
            </a:r>
            <a:r>
              <a:rPr lang="en-US" sz="1800" dirty="0">
                <a:solidFill>
                  <a:srgbClr val="252424"/>
                </a:solidFill>
                <a:effectLst/>
                <a:latin typeface="Arial" panose="020B0604020202020204" pitchFamily="34" charset="0"/>
                <a:ea typeface="Calibri" panose="020F0502020204030204" pitchFamily="34" charset="0"/>
              </a:rPr>
              <a:t> </a:t>
            </a:r>
            <a:r>
              <a:rPr lang="en-GB" sz="1800" u="sng" dirty="0">
                <a:solidFill>
                  <a:srgbClr val="0563C1"/>
                </a:solidFill>
                <a:effectLst/>
                <a:latin typeface="Arial" panose="020B0604020202020204" pitchFamily="34" charset="0"/>
                <a:ea typeface="Calibri" panose="020F0502020204030204" pitchFamily="34" charset="0"/>
                <a:hlinkClick r:id="rId3"/>
              </a:rPr>
              <a:t>BVS Enrichment Programme 08th April 10am-11.30am</a:t>
            </a:r>
            <a:endParaRPr lang="en-GB" sz="1800" dirty="0">
              <a:effectLst/>
              <a:latin typeface="Calibri" panose="020F0502020204030204" pitchFamily="34" charset="0"/>
              <a:ea typeface="Calibri" panose="020F0502020204030204" pitchFamily="34" charset="0"/>
            </a:endParaRPr>
          </a:p>
          <a:p>
            <a:pPr marL="0" indent="0">
              <a:buNone/>
            </a:pPr>
            <a:r>
              <a:rPr lang="en-US" sz="1800" dirty="0">
                <a:solidFill>
                  <a:srgbClr val="252424"/>
                </a:solidFill>
                <a:effectLst/>
                <a:latin typeface="Arial" panose="020B0604020202020204" pitchFamily="34" charset="0"/>
                <a:ea typeface="Calibri" panose="020F0502020204030204" pitchFamily="34" charset="0"/>
              </a:rPr>
              <a:t>Meeting ID: 351 679 244 393 </a:t>
            </a:r>
            <a:br>
              <a:rPr lang="en-US" sz="1800" dirty="0">
                <a:solidFill>
                  <a:srgbClr val="252424"/>
                </a:solidFill>
                <a:effectLst/>
                <a:latin typeface="Arial" panose="020B0604020202020204" pitchFamily="34" charset="0"/>
                <a:ea typeface="Calibri" panose="020F0502020204030204" pitchFamily="34" charset="0"/>
              </a:rPr>
            </a:br>
            <a:r>
              <a:rPr lang="en-US" sz="1800" dirty="0">
                <a:solidFill>
                  <a:srgbClr val="252424"/>
                </a:solidFill>
                <a:effectLst/>
                <a:latin typeface="Arial" panose="020B0604020202020204" pitchFamily="34" charset="0"/>
                <a:ea typeface="Calibri" panose="020F0502020204030204" pitchFamily="34" charset="0"/>
              </a:rPr>
              <a:t>Passcode: NC2sBo </a:t>
            </a:r>
            <a:endParaRPr lang="en-GB" sz="1800" dirty="0">
              <a:effectLst/>
              <a:latin typeface="Calibri" panose="020F0502020204030204" pitchFamily="34" charset="0"/>
              <a:ea typeface="Calibri" panose="020F0502020204030204" pitchFamily="34" charset="0"/>
            </a:endParaRPr>
          </a:p>
          <a:p>
            <a:pPr marL="0" indent="0">
              <a:buNone/>
            </a:pPr>
            <a:r>
              <a:rPr lang="en-GB" sz="1800" dirty="0">
                <a:effectLst/>
                <a:latin typeface="Arial" panose="020B0604020202020204" pitchFamily="34" charset="0"/>
                <a:ea typeface="Calibri" panose="020F0502020204030204" pitchFamily="34" charset="0"/>
              </a:rPr>
              <a:t>Eventbrite registration link: </a:t>
            </a:r>
            <a:r>
              <a:rPr lang="en-GB" sz="1800" u="sng" dirty="0">
                <a:solidFill>
                  <a:srgbClr val="0563C1"/>
                </a:solidFill>
                <a:effectLst/>
                <a:latin typeface="Arial" panose="020B0604020202020204" pitchFamily="34" charset="0"/>
                <a:ea typeface="Calibri" panose="020F0502020204030204" pitchFamily="34" charset="0"/>
                <a:hlinkClick r:id="rId4"/>
              </a:rPr>
              <a:t>click here to register</a:t>
            </a:r>
            <a:r>
              <a:rPr lang="en-GB" sz="1800" dirty="0">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marL="0" indent="0">
              <a:buNone/>
            </a:pPr>
            <a:r>
              <a:rPr lang="en-GB" sz="1800" dirty="0">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marL="0" indent="0">
              <a:buNone/>
            </a:pPr>
            <a:r>
              <a:rPr lang="en-GB" sz="1800" b="1" dirty="0">
                <a:effectLst/>
                <a:latin typeface="Arial" panose="020B0604020202020204" pitchFamily="34" charset="0"/>
                <a:ea typeface="Calibri" panose="020F0502020204030204" pitchFamily="34" charset="0"/>
              </a:rPr>
              <a:t>11</a:t>
            </a:r>
            <a:r>
              <a:rPr lang="en-GB" sz="1800" b="1" baseline="30000" dirty="0">
                <a:effectLst/>
                <a:latin typeface="Arial" panose="020B0604020202020204" pitchFamily="34" charset="0"/>
                <a:ea typeface="Calibri" panose="020F0502020204030204" pitchFamily="34" charset="0"/>
              </a:rPr>
              <a:t>th</a:t>
            </a:r>
            <a:r>
              <a:rPr lang="en-GB" sz="1800" b="1" dirty="0">
                <a:effectLst/>
                <a:latin typeface="Arial" panose="020B0604020202020204" pitchFamily="34" charset="0"/>
                <a:ea typeface="Calibri" panose="020F0502020204030204" pitchFamily="34" charset="0"/>
              </a:rPr>
              <a:t> April 11.30am-1.00pm</a:t>
            </a:r>
            <a:endParaRPr lang="en-GB" sz="1800" b="1" dirty="0">
              <a:effectLst/>
              <a:latin typeface="Calibri" panose="020F0502020204030204" pitchFamily="34" charset="0"/>
              <a:ea typeface="Calibri" panose="020F0502020204030204" pitchFamily="34" charset="0"/>
            </a:endParaRPr>
          </a:p>
          <a:p>
            <a:pPr marL="0" indent="0">
              <a:buNone/>
            </a:pPr>
            <a:r>
              <a:rPr lang="en-US" sz="1800" u="sng" dirty="0">
                <a:solidFill>
                  <a:srgbClr val="6264A7"/>
                </a:solidFill>
                <a:effectLst/>
                <a:latin typeface="Arial" panose="020B0604020202020204" pitchFamily="34" charset="0"/>
                <a:ea typeface="Calibri" panose="020F0502020204030204" pitchFamily="34" charset="0"/>
                <a:hlinkClick r:id="rId5"/>
              </a:rPr>
              <a:t>Click here to join the meeting</a:t>
            </a:r>
            <a:r>
              <a:rPr lang="en-US" sz="1800" dirty="0">
                <a:solidFill>
                  <a:srgbClr val="252424"/>
                </a:solidFill>
                <a:effectLst/>
                <a:latin typeface="Arial" panose="020B0604020202020204" pitchFamily="34" charset="0"/>
                <a:ea typeface="Calibri" panose="020F0502020204030204" pitchFamily="34" charset="0"/>
              </a:rPr>
              <a:t> </a:t>
            </a:r>
            <a:r>
              <a:rPr lang="en-GB" sz="1800" u="sng" dirty="0">
                <a:solidFill>
                  <a:srgbClr val="0563C1"/>
                </a:solidFill>
                <a:effectLst/>
                <a:latin typeface="Arial" panose="020B0604020202020204" pitchFamily="34" charset="0"/>
                <a:ea typeface="Calibri" panose="020F0502020204030204" pitchFamily="34" charset="0"/>
                <a:hlinkClick r:id="rId3"/>
              </a:rPr>
              <a:t>BVS Enrichment Programme 11th April 11.30am-1.00pm</a:t>
            </a:r>
            <a:endParaRPr lang="en-GB" sz="1800" dirty="0">
              <a:effectLst/>
              <a:latin typeface="Calibri" panose="020F0502020204030204" pitchFamily="34" charset="0"/>
              <a:ea typeface="Calibri" panose="020F0502020204030204" pitchFamily="34" charset="0"/>
            </a:endParaRPr>
          </a:p>
          <a:p>
            <a:pPr marL="0" indent="0">
              <a:buNone/>
            </a:pPr>
            <a:r>
              <a:rPr lang="en-US" sz="1800" dirty="0">
                <a:solidFill>
                  <a:srgbClr val="252424"/>
                </a:solidFill>
                <a:effectLst/>
                <a:latin typeface="Arial" panose="020B0604020202020204" pitchFamily="34" charset="0"/>
                <a:ea typeface="Calibri" panose="020F0502020204030204" pitchFamily="34" charset="0"/>
              </a:rPr>
              <a:t>Meeting ID: 319 099 168 820 </a:t>
            </a:r>
            <a:br>
              <a:rPr lang="en-US" sz="1800" dirty="0">
                <a:solidFill>
                  <a:srgbClr val="252424"/>
                </a:solidFill>
                <a:effectLst/>
                <a:latin typeface="Arial" panose="020B0604020202020204" pitchFamily="34" charset="0"/>
                <a:ea typeface="Calibri" panose="020F0502020204030204" pitchFamily="34" charset="0"/>
              </a:rPr>
            </a:br>
            <a:r>
              <a:rPr lang="en-US" sz="1800" dirty="0">
                <a:solidFill>
                  <a:srgbClr val="252424"/>
                </a:solidFill>
                <a:effectLst/>
                <a:latin typeface="Arial" panose="020B0604020202020204" pitchFamily="34" charset="0"/>
                <a:ea typeface="Calibri" panose="020F0502020204030204" pitchFamily="34" charset="0"/>
              </a:rPr>
              <a:t>Passcode: 3jNDTf </a:t>
            </a:r>
            <a:endParaRPr lang="en-GB" sz="1800" dirty="0">
              <a:effectLst/>
              <a:latin typeface="Calibri" panose="020F0502020204030204" pitchFamily="34" charset="0"/>
              <a:ea typeface="Calibri" panose="020F0502020204030204" pitchFamily="34" charset="0"/>
            </a:endParaRPr>
          </a:p>
          <a:p>
            <a:pPr marL="0" indent="0">
              <a:buNone/>
            </a:pPr>
            <a:r>
              <a:rPr lang="en-GB" sz="1800" dirty="0">
                <a:effectLst/>
                <a:latin typeface="Arial" panose="020B0604020202020204" pitchFamily="34" charset="0"/>
                <a:ea typeface="Calibri" panose="020F0502020204030204" pitchFamily="34" charset="0"/>
              </a:rPr>
              <a:t>Eventbrite registration link: </a:t>
            </a:r>
            <a:r>
              <a:rPr lang="en-GB" sz="1800" u="sng" dirty="0">
                <a:solidFill>
                  <a:srgbClr val="0563C1"/>
                </a:solidFill>
                <a:effectLst/>
                <a:latin typeface="Arial" panose="020B0604020202020204" pitchFamily="34" charset="0"/>
                <a:ea typeface="Calibri" panose="020F0502020204030204" pitchFamily="34" charset="0"/>
                <a:hlinkClick r:id="rId6"/>
              </a:rPr>
              <a:t>click here to register</a:t>
            </a:r>
            <a:r>
              <a:rPr lang="en-GB" sz="1800" u="sng" dirty="0">
                <a:solidFill>
                  <a:srgbClr val="0563C1"/>
                </a:solidFill>
                <a:effectLst/>
                <a:latin typeface="Arial" panose="020B0604020202020204" pitchFamily="34" charset="0"/>
                <a:ea typeface="Calibri" panose="020F0502020204030204" pitchFamily="34" charset="0"/>
              </a:rPr>
              <a:t> </a:t>
            </a:r>
          </a:p>
          <a:p>
            <a:pPr marL="0" indent="0">
              <a:buNone/>
            </a:pPr>
            <a:endParaRPr lang="en-GB" sz="1800" u="sng" dirty="0">
              <a:solidFill>
                <a:srgbClr val="0563C1"/>
              </a:solidFill>
              <a:latin typeface="Arial" panose="020B0604020202020204" pitchFamily="34" charset="0"/>
              <a:ea typeface="Calibri" panose="020F0502020204030204" pitchFamily="34" charset="0"/>
            </a:endParaRPr>
          </a:p>
          <a:p>
            <a:pPr marL="0" marR="0" lvl="0" indent="0" defTabSz="779252" rtl="0" eaLnBrk="1" fontAlgn="auto" latinLnBrk="0" hangingPunct="1">
              <a:lnSpc>
                <a:spcPct val="100000"/>
              </a:lnSpc>
              <a:spcBef>
                <a:spcPct val="20000"/>
              </a:spcBef>
              <a:spcAft>
                <a:spcPts val="0"/>
              </a:spcAft>
              <a:buClrTx/>
              <a:buSzTx/>
              <a:buFont typeface="Wingdings" pitchFamily="2" charset="2"/>
              <a:buNone/>
              <a:tabLst/>
              <a:defRPr/>
            </a:pPr>
            <a:r>
              <a:rPr lang="en-GB" sz="1800" dirty="0"/>
              <a:t>Questionaries need to be completed and submitted by Wednesday 17 April 2024</a:t>
            </a:r>
          </a:p>
          <a:p>
            <a:pPr marL="0" marR="0" lvl="0" indent="0" defTabSz="779252" rtl="0" eaLnBrk="1" fontAlgn="auto" latinLnBrk="0" hangingPunct="1">
              <a:lnSpc>
                <a:spcPct val="100000"/>
              </a:lnSpc>
              <a:spcBef>
                <a:spcPct val="20000"/>
              </a:spcBef>
              <a:spcAft>
                <a:spcPts val="0"/>
              </a:spcAft>
              <a:buClrTx/>
              <a:buSzTx/>
              <a:buFont typeface="Wingdings" pitchFamily="2" charset="2"/>
              <a:buNone/>
              <a:tabLst/>
              <a:defRPr/>
            </a:pPr>
            <a:r>
              <a:rPr lang="en-GB" sz="1800" dirty="0"/>
              <a:t> </a:t>
            </a:r>
            <a:r>
              <a:rPr kumimoji="0" lang="en-GB" sz="20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rPr>
              <a:t>Click here for Questionnaire Birmingham Virtual School Enrichment Programme 2024 </a:t>
            </a:r>
            <a:r>
              <a:rPr lang="en-GB" sz="1800" dirty="0">
                <a:effectLst/>
                <a:latin typeface="Calibri" panose="020F0502020204030204" pitchFamily="34" charset="0"/>
                <a:ea typeface="Calibri" panose="020F0502020204030204" pitchFamily="34" charset="0"/>
              </a:rPr>
              <a:t> </a:t>
            </a:r>
          </a:p>
          <a:p>
            <a:endParaRPr lang="en-GB" dirty="0"/>
          </a:p>
        </p:txBody>
      </p:sp>
    </p:spTree>
    <p:extLst>
      <p:ext uri="{BB962C8B-B14F-4D97-AF65-F5344CB8AC3E}">
        <p14:creationId xmlns:p14="http://schemas.microsoft.com/office/powerpoint/2010/main" val="176751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Year Groups by Gender ,Gender ,Care Leavers ,Children in Care ,textbox ,slicer ,shape ,% EHCP ,% SEN Support ,New to Care ,EHCP ,SEN Support ,Dual Registered ,Unauthorised Absence ,shape ,Year Groups ,shape ,% New to Care ,Under 2 years old ,shape ,image. Please refer to the notes on this slide for details">
            <a:hlinkClick r:id="rId3"/>
          </p:cNvPr>
          <p:cNvPicPr>
            <a:picLocks noChangeAspect="1"/>
          </p:cNvPicPr>
          <p:nvPr/>
        </p:nvPicPr>
        <p:blipFill>
          <a:blip r:embed="rId4"/>
          <a:stretch>
            <a:fillRect/>
          </a:stretch>
        </p:blipFill>
        <p:spPr>
          <a:xfrm>
            <a:off x="57150" y="0"/>
            <a:ext cx="9015413" cy="5143500"/>
          </a:xfrm>
          <a:prstGeom prst="rect">
            <a:avLst/>
          </a:prstGeom>
          <a:noFill/>
        </p:spPr>
      </p:pic>
      <p:sp>
        <p:nvSpPr>
          <p:cNvPr id="4" name="Title" hidden="1"/>
          <p:cNvSpPr>
            <a:spLocks noGrp="1"/>
          </p:cNvSpPr>
          <p:nvPr>
            <p:ph type="title"/>
          </p:nvPr>
        </p:nvSpPr>
        <p:spPr/>
        <p:txBody>
          <a:bodyPr/>
          <a:lstStyle/>
          <a:p>
            <a:r>
              <a:rPr dirty="0"/>
              <a:t>Home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Location ,shape ,Regional Local Authorities ,slicer ,Local Authorities Covered ,Local Authorities Covered ,shape ,image ,textbox ,textbox ,shape. Please refer to the notes on this slide for details">
            <a:hlinkClick r:id="rId3"/>
          </p:cNvPr>
          <p:cNvPicPr>
            <a:picLocks noChangeAspect="1"/>
          </p:cNvPicPr>
          <p:nvPr/>
        </p:nvPicPr>
        <p:blipFill>
          <a:blip r:embed="rId4"/>
          <a:stretch>
            <a:fillRect/>
          </a:stretch>
        </p:blipFill>
        <p:spPr>
          <a:xfrm>
            <a:off x="57150" y="0"/>
            <a:ext cx="9015413" cy="5143500"/>
          </a:xfrm>
          <a:prstGeom prst="rect">
            <a:avLst/>
          </a:prstGeom>
          <a:noFill/>
        </p:spPr>
      </p:pic>
      <p:sp>
        <p:nvSpPr>
          <p:cNvPr id="4" name="Title" hidden="1"/>
          <p:cNvSpPr>
            <a:spLocks noGrp="1"/>
          </p:cNvSpPr>
          <p:nvPr>
            <p:ph type="title"/>
          </p:nvPr>
        </p:nvSpPr>
        <p:spPr/>
        <p:txBody>
          <a:bodyPr/>
          <a:lstStyle/>
          <a:p>
            <a:r>
              <a:rPr dirty="0"/>
              <a:t>Location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EHCP &amp; Persistent Absence ,Persistent Absence ,shape ,SEN &amp; Persistent Absence ,card ,card ,card ,slicer ,Last Attendance over 60 days ,card ,Persistent Authorised Absence ,shape ,shape ,Persistent Unauthorised Absence ,shape ,card ,card ,Time Since Last Attendance (Over 60 days) ,Persistence Absence  (Authorised &amp; Unauthorised) ,shape ,image ,textbox ,textbox ,shape ,card. Please refer to the notes on this slide for details">
            <a:hlinkClick r:id="rId3"/>
          </p:cNvPr>
          <p:cNvPicPr>
            <a:picLocks noChangeAspect="1"/>
          </p:cNvPicPr>
          <p:nvPr/>
        </p:nvPicPr>
        <p:blipFill>
          <a:blip r:embed="rId4"/>
          <a:stretch>
            <a:fillRect/>
          </a:stretch>
        </p:blipFill>
        <p:spPr>
          <a:xfrm>
            <a:off x="57150" y="0"/>
            <a:ext cx="9015413" cy="5143500"/>
          </a:xfrm>
          <a:prstGeom prst="rect">
            <a:avLst/>
          </a:prstGeom>
          <a:noFill/>
        </p:spPr>
      </p:pic>
      <p:sp>
        <p:nvSpPr>
          <p:cNvPr id="4" name="Title" hidden="1"/>
          <p:cNvSpPr>
            <a:spLocks noGrp="1"/>
          </p:cNvSpPr>
          <p:nvPr>
            <p:ph type="title"/>
          </p:nvPr>
        </p:nvSpPr>
        <p:spPr/>
        <p:txBody>
          <a:bodyPr/>
          <a:lstStyle/>
          <a:p>
            <a:r>
              <a:rPr dirty="0"/>
              <a:t>Attendance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7A14880-0A8A-FF19-543A-2F79726DDCE8}"/>
              </a:ext>
            </a:extLst>
          </p:cNvPr>
          <p:cNvGraphicFramePr>
            <a:graphicFrameLocks noGrp="1"/>
          </p:cNvGraphicFramePr>
          <p:nvPr>
            <p:ph idx="1"/>
            <p:extLst>
              <p:ext uri="{D42A27DB-BD31-4B8C-83A1-F6EECF244321}">
                <p14:modId xmlns:p14="http://schemas.microsoft.com/office/powerpoint/2010/main" val="2625837370"/>
              </p:ext>
            </p:extLst>
          </p:nvPr>
        </p:nvGraphicFramePr>
        <p:xfrm>
          <a:off x="1403648" y="771550"/>
          <a:ext cx="6048672" cy="3240360"/>
        </p:xfrm>
        <a:graphic>
          <a:graphicData uri="http://schemas.openxmlformats.org/drawingml/2006/table">
            <a:tbl>
              <a:tblPr firstRow="1" firstCol="1" bandRow="1">
                <a:tableStyleId>{284E427A-3D55-4303-BF80-6455036E1DE7}</a:tableStyleId>
              </a:tblPr>
              <a:tblGrid>
                <a:gridCol w="1871531">
                  <a:extLst>
                    <a:ext uri="{9D8B030D-6E8A-4147-A177-3AD203B41FA5}">
                      <a16:colId xmlns:a16="http://schemas.microsoft.com/office/drawing/2014/main" val="2342947026"/>
                    </a:ext>
                  </a:extLst>
                </a:gridCol>
                <a:gridCol w="4177141">
                  <a:extLst>
                    <a:ext uri="{9D8B030D-6E8A-4147-A177-3AD203B41FA5}">
                      <a16:colId xmlns:a16="http://schemas.microsoft.com/office/drawing/2014/main" val="3761172272"/>
                    </a:ext>
                  </a:extLst>
                </a:gridCol>
              </a:tblGrid>
              <a:tr h="694852">
                <a:tc>
                  <a:txBody>
                    <a:bodyPr/>
                    <a:lstStyle/>
                    <a:p>
                      <a:pPr algn="l">
                        <a:lnSpc>
                          <a:spcPct val="107000"/>
                        </a:lnSpc>
                        <a:spcAft>
                          <a:spcPts val="800"/>
                        </a:spcAft>
                      </a:pPr>
                      <a:r>
                        <a:rPr lang="en-GB" sz="1200" dirty="0">
                          <a:solidFill>
                            <a:srgbClr val="000000"/>
                          </a:solidFill>
                          <a:effectLst/>
                        </a:rPr>
                        <a:t>Type of CIC and education Phase</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4912" marR="64912" marT="0" marB="0" anchor="ctr"/>
                </a:tc>
                <a:tc>
                  <a:txBody>
                    <a:bodyPr/>
                    <a:lstStyle/>
                    <a:p>
                      <a:pPr algn="l">
                        <a:lnSpc>
                          <a:spcPct val="107000"/>
                        </a:lnSpc>
                        <a:spcAft>
                          <a:spcPts val="800"/>
                        </a:spcAft>
                      </a:pPr>
                      <a:r>
                        <a:rPr lang="en-GB" sz="1200" dirty="0">
                          <a:solidFill>
                            <a:srgbClr val="000000"/>
                          </a:solidFill>
                          <a:effectLst/>
                        </a:rPr>
                        <a:t>Fixed term Suspension</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4912" marR="64912" marT="0" marB="0"/>
                </a:tc>
                <a:extLst>
                  <a:ext uri="{0D108BD9-81ED-4DB2-BD59-A6C34878D82A}">
                    <a16:rowId xmlns:a16="http://schemas.microsoft.com/office/drawing/2014/main" val="2384928699"/>
                  </a:ext>
                </a:extLst>
              </a:tr>
              <a:tr h="276105">
                <a:tc>
                  <a:txBody>
                    <a:bodyPr/>
                    <a:lstStyle/>
                    <a:p>
                      <a:pPr algn="l">
                        <a:lnSpc>
                          <a:spcPct val="107000"/>
                        </a:lnSpc>
                        <a:spcAft>
                          <a:spcPts val="800"/>
                        </a:spcAft>
                      </a:pPr>
                      <a:r>
                        <a:rPr lang="en-GB" sz="1200" dirty="0">
                          <a:solidFill>
                            <a:srgbClr val="000000"/>
                          </a:solidFill>
                          <a:effectLst/>
                        </a:rPr>
                        <a:t>EY 2-5yrs</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4912" marR="64912" marT="0" marB="0" anchor="ctr"/>
                </a:tc>
                <a:tc>
                  <a:txBody>
                    <a:bodyPr/>
                    <a:lstStyle/>
                    <a:p>
                      <a:pPr algn="l">
                        <a:lnSpc>
                          <a:spcPct val="107000"/>
                        </a:lnSpc>
                        <a:spcAft>
                          <a:spcPts val="800"/>
                        </a:spcAft>
                      </a:pPr>
                      <a:r>
                        <a:rPr lang="en-GB" sz="1200" dirty="0">
                          <a:solidFill>
                            <a:srgbClr val="000000"/>
                          </a:solidFill>
                          <a:effectLst/>
                        </a:rPr>
                        <a:t>N/A</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4912" marR="64912" marT="0" marB="0"/>
                </a:tc>
                <a:extLst>
                  <a:ext uri="{0D108BD9-81ED-4DB2-BD59-A6C34878D82A}">
                    <a16:rowId xmlns:a16="http://schemas.microsoft.com/office/drawing/2014/main" val="98551245"/>
                  </a:ext>
                </a:extLst>
              </a:tr>
              <a:tr h="1046732">
                <a:tc>
                  <a:txBody>
                    <a:bodyPr/>
                    <a:lstStyle/>
                    <a:p>
                      <a:pPr algn="l">
                        <a:lnSpc>
                          <a:spcPct val="107000"/>
                        </a:lnSpc>
                        <a:spcAft>
                          <a:spcPts val="800"/>
                        </a:spcAft>
                      </a:pPr>
                      <a:r>
                        <a:rPr lang="en-GB" sz="1200" dirty="0">
                          <a:solidFill>
                            <a:srgbClr val="000000"/>
                          </a:solidFill>
                          <a:effectLst/>
                        </a:rPr>
                        <a:t>Primary 5-11yrs</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4912" marR="64912" marT="0" marB="0" anchor="ctr"/>
                </a:tc>
                <a:tc>
                  <a:txBody>
                    <a:bodyPr/>
                    <a:lstStyle/>
                    <a:p>
                      <a:pPr algn="l">
                        <a:lnSpc>
                          <a:spcPct val="107000"/>
                        </a:lnSpc>
                        <a:spcAft>
                          <a:spcPts val="800"/>
                        </a:spcAft>
                      </a:pPr>
                      <a:r>
                        <a:rPr lang="en-GB" sz="1200" dirty="0">
                          <a:solidFill>
                            <a:srgbClr val="000000"/>
                          </a:solidFill>
                          <a:effectLst/>
                        </a:rPr>
                        <a:t>10 pupils for 21 episodes of Fixed Term Exclusion</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4912" marR="64912" marT="0" marB="0"/>
                </a:tc>
                <a:extLst>
                  <a:ext uri="{0D108BD9-81ED-4DB2-BD59-A6C34878D82A}">
                    <a16:rowId xmlns:a16="http://schemas.microsoft.com/office/drawing/2014/main" val="998684308"/>
                  </a:ext>
                </a:extLst>
              </a:tr>
              <a:tr h="1222671">
                <a:tc>
                  <a:txBody>
                    <a:bodyPr/>
                    <a:lstStyle/>
                    <a:p>
                      <a:pPr algn="l">
                        <a:lnSpc>
                          <a:spcPct val="107000"/>
                        </a:lnSpc>
                        <a:spcAft>
                          <a:spcPts val="800"/>
                        </a:spcAft>
                      </a:pPr>
                      <a:r>
                        <a:rPr lang="en-GB" sz="1200" dirty="0">
                          <a:solidFill>
                            <a:srgbClr val="000000"/>
                          </a:solidFill>
                          <a:effectLst/>
                        </a:rPr>
                        <a:t>Secondary 11-16yrs</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4912" marR="64912" marT="0" marB="0" anchor="ctr"/>
                </a:tc>
                <a:tc>
                  <a:txBody>
                    <a:bodyPr/>
                    <a:lstStyle/>
                    <a:p>
                      <a:pPr algn="l">
                        <a:lnSpc>
                          <a:spcPct val="107000"/>
                        </a:lnSpc>
                        <a:spcAft>
                          <a:spcPts val="800"/>
                        </a:spcAft>
                      </a:pPr>
                      <a:r>
                        <a:rPr lang="en-GB" sz="1200" dirty="0">
                          <a:solidFill>
                            <a:srgbClr val="000000"/>
                          </a:solidFill>
                          <a:effectLst/>
                        </a:rPr>
                        <a:t>**101 pupils for 230 episodes of Fixed Term Exclusion</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4912" marR="64912" marT="0" marB="0"/>
                </a:tc>
                <a:extLst>
                  <a:ext uri="{0D108BD9-81ED-4DB2-BD59-A6C34878D82A}">
                    <a16:rowId xmlns:a16="http://schemas.microsoft.com/office/drawing/2014/main" val="3855180850"/>
                  </a:ext>
                </a:extLst>
              </a:tr>
            </a:tbl>
          </a:graphicData>
        </a:graphic>
      </p:graphicFrame>
      <p:sp>
        <p:nvSpPr>
          <p:cNvPr id="5" name="Rectangle 1">
            <a:extLst>
              <a:ext uri="{FF2B5EF4-FFF2-40B4-BE49-F238E27FC236}">
                <a16:creationId xmlns:a16="http://schemas.microsoft.com/office/drawing/2014/main" id="{1391C486-D1AA-D3BA-8246-698CD522C31C}"/>
              </a:ext>
            </a:extLst>
          </p:cNvPr>
          <p:cNvSpPr>
            <a:spLocks noChangeArrowheads="1"/>
          </p:cNvSpPr>
          <p:nvPr/>
        </p:nvSpPr>
        <p:spPr bwMode="auto">
          <a:xfrm>
            <a:off x="395536" y="98218"/>
            <a:ext cx="7848872"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sng"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Birmingham Children in Care living/educated in Birmingham (accurate end of Autumn Term </a:t>
            </a:r>
            <a:r>
              <a:rPr kumimoji="0" lang="en-GB" altLang="en-US" sz="1100" b="1" i="0" u="sng" strike="noStrike" cap="none" normalizeH="0" baseline="0" dirty="0">
                <a:ln>
                  <a:noFill/>
                </a:ln>
                <a:effectLst/>
                <a:latin typeface="Calibri" panose="020F0502020204030204" pitchFamily="34" charset="0"/>
                <a:ea typeface="Calibri" panose="020F0502020204030204" pitchFamily="34" charset="0"/>
                <a:cs typeface="Arial" panose="020B0604020202020204" pitchFamily="34" charset="0"/>
              </a:rPr>
              <a:t>‘</a:t>
            </a:r>
            <a:r>
              <a:rPr kumimoji="0" lang="en-GB" altLang="en-US" sz="1100" b="1" i="0" u="sng"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23)</a:t>
            </a:r>
            <a:r>
              <a:rPr lang="en-GB" altLang="en-US" sz="600" dirty="0"/>
              <a:t> </a:t>
            </a:r>
            <a:r>
              <a:rPr kumimoji="0" lang="en-GB" altLang="en-US" sz="1100" b="1" i="0" u="sng"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Variation by 20 </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b="1" u="sng"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1" i="0" u="sng" strike="noStrike" cap="none" normalizeH="0" baseline="0" dirty="0">
              <a:ln>
                <a:noFill/>
              </a:ln>
              <a:effectLst/>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2713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A3559-3248-56BD-89C0-B8A3809E4C1A}"/>
              </a:ext>
            </a:extLst>
          </p:cNvPr>
          <p:cNvSpPr>
            <a:spLocks noGrp="1"/>
          </p:cNvSpPr>
          <p:nvPr>
            <p:ph type="title"/>
          </p:nvPr>
        </p:nvSpPr>
        <p:spPr>
          <a:xfrm>
            <a:off x="422672" y="0"/>
            <a:ext cx="8229600" cy="745592"/>
          </a:xfrm>
        </p:spPr>
        <p:txBody>
          <a:bodyPr>
            <a:normAutofit/>
          </a:bodyPr>
          <a:lstStyle/>
          <a:p>
            <a:r>
              <a:rPr kumimoji="0" lang="en-GB" altLang="en-US" sz="2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Emotional and Mental Health Concerns</a:t>
            </a:r>
            <a:endParaRPr lang="en-GB" dirty="0"/>
          </a:p>
        </p:txBody>
      </p:sp>
      <p:graphicFrame>
        <p:nvGraphicFramePr>
          <p:cNvPr id="4" name="Content Placeholder 3">
            <a:extLst>
              <a:ext uri="{FF2B5EF4-FFF2-40B4-BE49-F238E27FC236}">
                <a16:creationId xmlns:a16="http://schemas.microsoft.com/office/drawing/2014/main" id="{DBF6FD60-54B5-1CC2-2AD6-74AA62E283F8}"/>
              </a:ext>
            </a:extLst>
          </p:cNvPr>
          <p:cNvGraphicFramePr>
            <a:graphicFrameLocks noGrp="1"/>
          </p:cNvGraphicFramePr>
          <p:nvPr>
            <p:ph idx="1"/>
            <p:extLst>
              <p:ext uri="{D42A27DB-BD31-4B8C-83A1-F6EECF244321}">
                <p14:modId xmlns:p14="http://schemas.microsoft.com/office/powerpoint/2010/main" val="1428427419"/>
              </p:ext>
            </p:extLst>
          </p:nvPr>
        </p:nvGraphicFramePr>
        <p:xfrm>
          <a:off x="374449" y="636005"/>
          <a:ext cx="3888432" cy="3653107"/>
        </p:xfrm>
        <a:graphic>
          <a:graphicData uri="http://schemas.openxmlformats.org/drawingml/2006/table">
            <a:tbl>
              <a:tblPr firstRow="1" firstCol="1" bandRow="1">
                <a:tableStyleId>{21E4AEA4-8DFA-4A89-87EB-49C32662AFE0}</a:tableStyleId>
              </a:tblPr>
              <a:tblGrid>
                <a:gridCol w="555490">
                  <a:extLst>
                    <a:ext uri="{9D8B030D-6E8A-4147-A177-3AD203B41FA5}">
                      <a16:colId xmlns:a16="http://schemas.microsoft.com/office/drawing/2014/main" val="1443499170"/>
                    </a:ext>
                  </a:extLst>
                </a:gridCol>
                <a:gridCol w="3332942">
                  <a:extLst>
                    <a:ext uri="{9D8B030D-6E8A-4147-A177-3AD203B41FA5}">
                      <a16:colId xmlns:a16="http://schemas.microsoft.com/office/drawing/2014/main" val="1088652120"/>
                    </a:ext>
                  </a:extLst>
                </a:gridCol>
              </a:tblGrid>
              <a:tr h="829418">
                <a:tc>
                  <a:txBody>
                    <a:bodyPr/>
                    <a:lstStyle/>
                    <a:p>
                      <a:pPr algn="l">
                        <a:lnSpc>
                          <a:spcPct val="107000"/>
                        </a:lnSpc>
                        <a:spcAft>
                          <a:spcPts val="800"/>
                        </a:spcAft>
                      </a:pPr>
                      <a:r>
                        <a:rPr lang="en-GB" sz="1100" dirty="0">
                          <a:effectLst/>
                        </a:rPr>
                        <a:t>Age range</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pPr>
                      <a:r>
                        <a:rPr lang="en-GB" sz="1100" dirty="0">
                          <a:effectLst/>
                        </a:rPr>
                        <a:t>Rated by professionals as Red, Amber around concerns for child/young persons emotional and mental health</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91828801"/>
                  </a:ext>
                </a:extLst>
              </a:tr>
              <a:tr h="1103763">
                <a:tc>
                  <a:txBody>
                    <a:bodyPr/>
                    <a:lstStyle/>
                    <a:p>
                      <a:pPr algn="l">
                        <a:lnSpc>
                          <a:spcPct val="107000"/>
                        </a:lnSpc>
                        <a:spcAft>
                          <a:spcPts val="800"/>
                        </a:spcAft>
                      </a:pPr>
                      <a:r>
                        <a:rPr lang="en-GB" sz="1100" dirty="0">
                          <a:effectLst/>
                        </a:rPr>
                        <a:t>Primary 5-11yrs</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pPr>
                      <a:r>
                        <a:rPr lang="en-GB" sz="1100" dirty="0">
                          <a:effectLst/>
                        </a:rPr>
                        <a:t>3.7% of cohort (20 children) indicated as high level of concern/need</a:t>
                      </a:r>
                    </a:p>
                    <a:p>
                      <a:pPr algn="l">
                        <a:lnSpc>
                          <a:spcPct val="107000"/>
                        </a:lnSpc>
                        <a:spcAft>
                          <a:spcPts val="800"/>
                        </a:spcAft>
                      </a:pPr>
                      <a:r>
                        <a:rPr lang="en-GB" sz="1100" dirty="0">
                          <a:effectLst/>
                        </a:rPr>
                        <a:t>In previous audit 2021-2022 number of targets relating to emotional health was highest in years 6 and 7 – transition year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9130855"/>
                  </a:ext>
                </a:extLst>
              </a:tr>
              <a:tr h="929610">
                <a:tc>
                  <a:txBody>
                    <a:bodyPr/>
                    <a:lstStyle/>
                    <a:p>
                      <a:pPr algn="l">
                        <a:lnSpc>
                          <a:spcPct val="107000"/>
                        </a:lnSpc>
                        <a:spcAft>
                          <a:spcPts val="800"/>
                        </a:spcAft>
                      </a:pPr>
                      <a:r>
                        <a:rPr lang="en-GB" sz="1100" dirty="0">
                          <a:effectLst/>
                        </a:rPr>
                        <a:t>Secondary 11-16yrs</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pPr>
                      <a:r>
                        <a:rPr lang="en-GB" sz="1100" dirty="0">
                          <a:effectLst/>
                        </a:rPr>
                        <a:t>3.17% of cohort (23 young people) indicated as high level of concern/need</a:t>
                      </a:r>
                    </a:p>
                    <a:p>
                      <a:pPr algn="l">
                        <a:lnSpc>
                          <a:spcPct val="107000"/>
                        </a:lnSpc>
                        <a:spcAft>
                          <a:spcPts val="800"/>
                        </a:spcAft>
                      </a:pPr>
                      <a:r>
                        <a:rPr lang="en-GB" sz="1100" dirty="0">
                          <a:effectLst/>
                        </a:rPr>
                        <a:t>In previous audit 2021-2022 number of targets relating to emotional health was highest in year 10</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25080593"/>
                  </a:ext>
                </a:extLst>
              </a:tr>
              <a:tr h="790316">
                <a:tc>
                  <a:txBody>
                    <a:bodyPr/>
                    <a:lstStyle/>
                    <a:p>
                      <a:pPr algn="l">
                        <a:lnSpc>
                          <a:spcPct val="107000"/>
                        </a:lnSpc>
                        <a:spcAft>
                          <a:spcPts val="800"/>
                        </a:spcAft>
                      </a:pPr>
                      <a:r>
                        <a:rPr lang="en-GB" sz="1100" dirty="0">
                          <a:effectLst/>
                        </a:rPr>
                        <a:t>Post 16 – 16-18Yrs</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pPr>
                      <a:r>
                        <a:rPr lang="en-GB" sz="1100" dirty="0">
                          <a:effectLst/>
                        </a:rPr>
                        <a:t>0</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27333355"/>
                  </a:ext>
                </a:extLst>
              </a:tr>
            </a:tbl>
          </a:graphicData>
        </a:graphic>
      </p:graphicFrame>
      <p:sp>
        <p:nvSpPr>
          <p:cNvPr id="5" name="Rectangle 1">
            <a:extLst>
              <a:ext uri="{FF2B5EF4-FFF2-40B4-BE49-F238E27FC236}">
                <a16:creationId xmlns:a16="http://schemas.microsoft.com/office/drawing/2014/main" id="{6064774D-2594-125F-3E96-6A33DE2D921B}"/>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AB66E0A0-2FB0-8BDD-0330-28722A2A8729}"/>
              </a:ext>
            </a:extLst>
          </p:cNvPr>
          <p:cNvPicPr>
            <a:picLocks noChangeAspect="1"/>
          </p:cNvPicPr>
          <p:nvPr/>
        </p:nvPicPr>
        <p:blipFill rotWithShape="1">
          <a:blip r:embed="rId2"/>
          <a:srcRect b="30512"/>
          <a:stretch/>
        </p:blipFill>
        <p:spPr>
          <a:xfrm>
            <a:off x="4347752" y="1011491"/>
            <a:ext cx="4535027" cy="792088"/>
          </a:xfrm>
          <a:prstGeom prst="rect">
            <a:avLst/>
          </a:prstGeom>
        </p:spPr>
      </p:pic>
      <p:sp>
        <p:nvSpPr>
          <p:cNvPr id="7" name="Rectangle 6">
            <a:extLst>
              <a:ext uri="{FF2B5EF4-FFF2-40B4-BE49-F238E27FC236}">
                <a16:creationId xmlns:a16="http://schemas.microsoft.com/office/drawing/2014/main" id="{4837CEE1-2880-765A-5FED-8B3B686DBE50}"/>
              </a:ext>
            </a:extLst>
          </p:cNvPr>
          <p:cNvSpPr/>
          <p:nvPr/>
        </p:nvSpPr>
        <p:spPr>
          <a:xfrm>
            <a:off x="4338516" y="636006"/>
            <a:ext cx="4535026" cy="32403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ysClr val="windowText" lastClr="000000"/>
                </a:solidFill>
              </a:rPr>
              <a:t>Audit in emotional health on EPEP 21-22 found:</a:t>
            </a:r>
          </a:p>
        </p:txBody>
      </p:sp>
      <p:pic>
        <p:nvPicPr>
          <p:cNvPr id="8" name="Picture 7">
            <a:extLst>
              <a:ext uri="{FF2B5EF4-FFF2-40B4-BE49-F238E27FC236}">
                <a16:creationId xmlns:a16="http://schemas.microsoft.com/office/drawing/2014/main" id="{770C64C6-AD39-D676-D6B4-556970A3A4E8}"/>
              </a:ext>
            </a:extLst>
          </p:cNvPr>
          <p:cNvPicPr>
            <a:picLocks noChangeAspect="1"/>
          </p:cNvPicPr>
          <p:nvPr/>
        </p:nvPicPr>
        <p:blipFill>
          <a:blip r:embed="rId3"/>
          <a:stretch>
            <a:fillRect/>
          </a:stretch>
        </p:blipFill>
        <p:spPr>
          <a:xfrm>
            <a:off x="4366841" y="2145719"/>
            <a:ext cx="4506702" cy="1436068"/>
          </a:xfrm>
          <a:prstGeom prst="rect">
            <a:avLst/>
          </a:prstGeom>
        </p:spPr>
      </p:pic>
      <p:sp>
        <p:nvSpPr>
          <p:cNvPr id="9" name="Rectangle 8">
            <a:extLst>
              <a:ext uri="{FF2B5EF4-FFF2-40B4-BE49-F238E27FC236}">
                <a16:creationId xmlns:a16="http://schemas.microsoft.com/office/drawing/2014/main" id="{7D7E5D05-ECCB-88F9-EC59-BFFDAFC77045}"/>
              </a:ext>
            </a:extLst>
          </p:cNvPr>
          <p:cNvSpPr/>
          <p:nvPr/>
        </p:nvSpPr>
        <p:spPr>
          <a:xfrm>
            <a:off x="4366841" y="1833080"/>
            <a:ext cx="4506701" cy="2444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solidFill>
                  <a:sysClr val="windowText" lastClr="000000"/>
                </a:solidFill>
              </a:rPr>
              <a:t>Highest numbers of FTE were in years 10/11</a:t>
            </a:r>
          </a:p>
        </p:txBody>
      </p:sp>
      <p:sp>
        <p:nvSpPr>
          <p:cNvPr id="10" name="Rectangle 9">
            <a:extLst>
              <a:ext uri="{FF2B5EF4-FFF2-40B4-BE49-F238E27FC236}">
                <a16:creationId xmlns:a16="http://schemas.microsoft.com/office/drawing/2014/main" id="{395976F1-C34A-B1D5-08C1-53AF78FAEA56}"/>
              </a:ext>
            </a:extLst>
          </p:cNvPr>
          <p:cNvSpPr/>
          <p:nvPr/>
        </p:nvSpPr>
        <p:spPr>
          <a:xfrm>
            <a:off x="4381851" y="3361481"/>
            <a:ext cx="4537479" cy="9276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dirty="0">
                <a:solidFill>
                  <a:schemeClr val="tx1"/>
                </a:solidFill>
                <a:latin typeface="Calibri" panose="020F0502020204030204" pitchFamily="34" charset="0"/>
                <a:ea typeface="Calibri" panose="020F0502020204030204" pitchFamily="34" charset="0"/>
              </a:rPr>
              <a:t>The 2018 audit identified </a:t>
            </a:r>
            <a:r>
              <a:rPr lang="en-GB" sz="1100" dirty="0">
                <a:solidFill>
                  <a:schemeClr val="tx1"/>
                </a:solidFill>
                <a:effectLst/>
                <a:latin typeface="Calibri" panose="020F0502020204030204" pitchFamily="34" charset="0"/>
                <a:ea typeface="Calibri" panose="020F0502020204030204" pitchFamily="34" charset="0"/>
              </a:rPr>
              <a:t>12 young people who had the highest number of targets set on EPEP related to emotional support. In 2021-2022 these young people have significant reductions in the number of emotional support targets set by schools and over 90% of those whose emotional support needs were identified and addressed earlier, have 0 FTE in the longer term.</a:t>
            </a:r>
            <a:endParaRPr lang="en-GB" sz="900" dirty="0">
              <a:solidFill>
                <a:schemeClr val="tx1"/>
              </a:solidFill>
            </a:endParaRPr>
          </a:p>
        </p:txBody>
      </p:sp>
    </p:spTree>
    <p:extLst>
      <p:ext uri="{BB962C8B-B14F-4D97-AF65-F5344CB8AC3E}">
        <p14:creationId xmlns:p14="http://schemas.microsoft.com/office/powerpoint/2010/main" val="55784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713A9-8986-A68A-E758-0039A60C122B}"/>
              </a:ext>
            </a:extLst>
          </p:cNvPr>
          <p:cNvSpPr>
            <a:spLocks noGrp="1"/>
          </p:cNvSpPr>
          <p:nvPr>
            <p:ph type="title"/>
          </p:nvPr>
        </p:nvSpPr>
        <p:spPr/>
        <p:txBody>
          <a:bodyPr/>
          <a:lstStyle/>
          <a:p>
            <a:r>
              <a:rPr lang="en-GB" dirty="0"/>
              <a:t>How we will Fund the programme</a:t>
            </a:r>
          </a:p>
        </p:txBody>
      </p:sp>
      <p:sp>
        <p:nvSpPr>
          <p:cNvPr id="3" name="Content Placeholder 2">
            <a:extLst>
              <a:ext uri="{FF2B5EF4-FFF2-40B4-BE49-F238E27FC236}">
                <a16:creationId xmlns:a16="http://schemas.microsoft.com/office/drawing/2014/main" id="{42309452-5B67-1C48-BB60-EFC5DDC0FBAD}"/>
              </a:ext>
            </a:extLst>
          </p:cNvPr>
          <p:cNvSpPr>
            <a:spLocks noGrp="1"/>
          </p:cNvSpPr>
          <p:nvPr>
            <p:ph idx="1"/>
          </p:nvPr>
        </p:nvSpPr>
        <p:spPr>
          <a:xfrm>
            <a:off x="457200" y="843558"/>
            <a:ext cx="8229600" cy="3610064"/>
          </a:xfrm>
        </p:spPr>
        <p:txBody>
          <a:bodyPr>
            <a:normAutofit fontScale="85000" lnSpcReduction="10000"/>
          </a:bodyPr>
          <a:lstStyle/>
          <a:p>
            <a:pPr algn="just">
              <a:lnSpc>
                <a:spcPct val="107000"/>
              </a:lnSpc>
              <a:spcAft>
                <a:spcPts val="800"/>
              </a:spcAft>
            </a:pPr>
            <a:r>
              <a:rPr lang="en-GB" sz="1800" dirty="0">
                <a:latin typeface="Arial" panose="020B0604020202020204" pitchFamily="34" charset="0"/>
                <a:ea typeface="Arial" panose="020B0604020202020204" pitchFamily="34" charset="0"/>
                <a:cs typeface="Arial" panose="020B0604020202020204" pitchFamily="34" charset="0"/>
              </a:rPr>
              <a:t>T</a:t>
            </a:r>
            <a:r>
              <a:rPr lang="en-GB" sz="1800" dirty="0">
                <a:effectLst/>
                <a:latin typeface="Arial" panose="020B0604020202020204" pitchFamily="34" charset="0"/>
                <a:ea typeface="Arial" panose="020B0604020202020204" pitchFamily="34" charset="0"/>
                <a:cs typeface="Arial" panose="020B0604020202020204" pitchFamily="34" charset="0"/>
              </a:rPr>
              <a:t>he Virtual school is allocated a pupil premium grant which is eligible for pupils 5 to 18 years. This is to be used to close the gap in attainment and progress between Children in Care and their peers. It can also be used where the young person has additional assessed social, emotional and mental health needs on activities, interventions and programmes that address these personal barriers to enable them to further engage and progress with their academic learning. </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Arial" panose="020B0604020202020204" pitchFamily="34" charset="0"/>
                <a:cs typeface="Arial" panose="020B0604020202020204" pitchFamily="34" charset="0"/>
              </a:rPr>
              <a:t>The Virtual School recognises that some children may wish to continue to access programmes/interventions/accredited courses between the ages of 16 to 18 for which BVS will be seeking a provider who can seek further funding streams, grants and volunteering to enable extended participation for these young people as the current pupil premium for these young people is currently less that £55 per pupil per annum.</a:t>
            </a:r>
          </a:p>
          <a:p>
            <a:pPr algn="just">
              <a:lnSpc>
                <a:spcPct val="107000"/>
              </a:lnSpc>
              <a:spcAft>
                <a:spcPts val="800"/>
              </a:spcAft>
            </a:pPr>
            <a:r>
              <a:rPr lang="en-GB" sz="1800" dirty="0">
                <a:latin typeface="Arial" panose="020B0604020202020204" pitchFamily="34" charset="0"/>
                <a:ea typeface="Calibri" panose="020F0502020204030204" pitchFamily="34" charset="0"/>
                <a:cs typeface="Arial" panose="020B0604020202020204" pitchFamily="34" charset="0"/>
              </a:rPr>
              <a:t>The programmes/interventions will be for children and young people that live in and outside of Birmingham</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92571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93974-2B65-D212-7D5E-5A9D63D59E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BB8B500-C90D-C4D5-C3D5-3D633C27FE76}"/>
              </a:ext>
            </a:extLst>
          </p:cNvPr>
          <p:cNvSpPr>
            <a:spLocks noGrp="1"/>
          </p:cNvSpPr>
          <p:nvPr>
            <p:ph type="ctrTitle"/>
          </p:nvPr>
        </p:nvSpPr>
        <p:spPr>
          <a:xfrm>
            <a:off x="469621" y="1311306"/>
            <a:ext cx="7198723" cy="1102519"/>
          </a:xfrm>
        </p:spPr>
        <p:txBody>
          <a:bodyPr/>
          <a:lstStyle/>
          <a:p>
            <a:r>
              <a:rPr lang="en-GB" dirty="0"/>
              <a:t>Service model examples</a:t>
            </a:r>
          </a:p>
        </p:txBody>
      </p:sp>
    </p:spTree>
    <p:extLst>
      <p:ext uri="{BB962C8B-B14F-4D97-AF65-F5344CB8AC3E}">
        <p14:creationId xmlns:p14="http://schemas.microsoft.com/office/powerpoint/2010/main" val="340548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B95C14C-F367-4B77-B2DC-88FEAE72FF0D}"/>
              </a:ext>
            </a:extLst>
          </p:cNvPr>
          <p:cNvSpPr>
            <a:spLocks noGrp="1"/>
          </p:cNvSpPr>
          <p:nvPr>
            <p:ph type="title"/>
          </p:nvPr>
        </p:nvSpPr>
        <p:spPr>
          <a:xfrm>
            <a:off x="457200" y="519350"/>
            <a:ext cx="8229600" cy="745331"/>
          </a:xfrm>
        </p:spPr>
        <p:txBody>
          <a:bodyPr/>
          <a:lstStyle/>
          <a:p>
            <a:r>
              <a:rPr lang="en-GB" dirty="0"/>
              <a:t>Service Model for Delivery</a:t>
            </a:r>
          </a:p>
        </p:txBody>
      </p:sp>
      <p:sp>
        <p:nvSpPr>
          <p:cNvPr id="3" name="Content Placeholder 2">
            <a:extLst>
              <a:ext uri="{FF2B5EF4-FFF2-40B4-BE49-F238E27FC236}">
                <a16:creationId xmlns:a16="http://schemas.microsoft.com/office/drawing/2014/main" id="{DBE1CDF3-C1C9-4D42-AD9A-4D217C7A521F}"/>
              </a:ext>
            </a:extLst>
          </p:cNvPr>
          <p:cNvSpPr>
            <a:spLocks noGrp="1"/>
          </p:cNvSpPr>
          <p:nvPr>
            <p:ph idx="1"/>
          </p:nvPr>
        </p:nvSpPr>
        <p:spPr>
          <a:xfrm>
            <a:off x="1099644" y="1642907"/>
            <a:ext cx="7445267" cy="1691500"/>
          </a:xfrm>
          <a:solidFill>
            <a:schemeClr val="bg2">
              <a:lumMod val="90000"/>
            </a:schemeClr>
          </a:solidFill>
        </p:spPr>
        <p:style>
          <a:lnRef idx="0">
            <a:schemeClr val="accent5"/>
          </a:lnRef>
          <a:fillRef idx="3">
            <a:schemeClr val="accent5"/>
          </a:fillRef>
          <a:effectRef idx="3">
            <a:schemeClr val="accent5"/>
          </a:effectRef>
          <a:fontRef idx="minor">
            <a:schemeClr val="lt1"/>
          </a:fontRef>
        </p:style>
        <p:txBody>
          <a:bodyPr>
            <a:noAutofit/>
          </a:bodyPr>
          <a:lstStyle/>
          <a:p>
            <a:pPr marL="0" indent="0">
              <a:buNone/>
            </a:pPr>
            <a:r>
              <a:rPr lang="en-GB" sz="2100" b="1" dirty="0">
                <a:solidFill>
                  <a:schemeClr val="tx1"/>
                </a:solidFill>
              </a:rPr>
              <a:t>Based on the Service Requirements on the next slides we are considering options for the service model of the programme. Please complete the questionnaire and indicate your preferred option(s) and feedback</a:t>
            </a:r>
          </a:p>
        </p:txBody>
      </p:sp>
      <p:sp>
        <p:nvSpPr>
          <p:cNvPr id="4" name="Slide Number Placeholder 3">
            <a:extLst>
              <a:ext uri="{FF2B5EF4-FFF2-40B4-BE49-F238E27FC236}">
                <a16:creationId xmlns:a16="http://schemas.microsoft.com/office/drawing/2014/main" id="{C7DFFA82-204F-47BE-9CC9-9AD8DA071D40}"/>
              </a:ext>
            </a:extLst>
          </p:cNvPr>
          <p:cNvSpPr>
            <a:spLocks noGrp="1"/>
          </p:cNvSpPr>
          <p:nvPr>
            <p:ph type="sldNum" sz="quarter" idx="4"/>
          </p:nvPr>
        </p:nvSpPr>
        <p:spPr>
          <a:xfrm>
            <a:off x="0" y="6448425"/>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000" b="1" kern="1200">
                <a:solidFill>
                  <a:schemeClr val="tx1">
                    <a:tint val="75000"/>
                  </a:schemeClr>
                </a:solidFill>
                <a:latin typeface="Arial Nov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PAGE </a:t>
            </a:r>
            <a:fld id="{45A89BE1-5792-4ACB-BF4C-7FAB88C6C5B7}" type="slidenum">
              <a:rPr lang="en-GB" smtClean="0"/>
              <a:pPr/>
              <a:t>27</a:t>
            </a:fld>
            <a:endParaRPr lang="en-GB" dirty="0"/>
          </a:p>
        </p:txBody>
      </p:sp>
    </p:spTree>
    <p:extLst>
      <p:ext uri="{BB962C8B-B14F-4D97-AF65-F5344CB8AC3E}">
        <p14:creationId xmlns:p14="http://schemas.microsoft.com/office/powerpoint/2010/main" val="2097492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5E149E-8DC0-42E2-966E-9CF500D320A1}"/>
              </a:ext>
            </a:extLst>
          </p:cNvPr>
          <p:cNvSpPr>
            <a:spLocks noGrp="1"/>
          </p:cNvSpPr>
          <p:nvPr>
            <p:ph type="title"/>
          </p:nvPr>
        </p:nvSpPr>
        <p:spPr>
          <a:xfrm>
            <a:off x="457200" y="205979"/>
            <a:ext cx="8229600" cy="500154"/>
          </a:xfrm>
        </p:spPr>
        <p:txBody>
          <a:bodyPr/>
          <a:lstStyle/>
          <a:p>
            <a:r>
              <a:rPr lang="en-GB" dirty="0"/>
              <a:t>Possible Service Model – Options for consideration:</a:t>
            </a:r>
          </a:p>
        </p:txBody>
      </p:sp>
      <p:sp>
        <p:nvSpPr>
          <p:cNvPr id="4" name="Slide Number Placeholder 3">
            <a:extLst>
              <a:ext uri="{FF2B5EF4-FFF2-40B4-BE49-F238E27FC236}">
                <a16:creationId xmlns:a16="http://schemas.microsoft.com/office/drawing/2014/main" id="{6C015E4B-9F9F-4CB4-AB90-D2E97E9A50CC}"/>
              </a:ext>
            </a:extLst>
          </p:cNvPr>
          <p:cNvSpPr>
            <a:spLocks noGrp="1"/>
          </p:cNvSpPr>
          <p:nvPr>
            <p:ph type="sldNum" sz="quarter" idx="4"/>
          </p:nvPr>
        </p:nvSpPr>
        <p:spPr>
          <a:xfrm>
            <a:off x="0" y="6448425"/>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000" b="1" kern="1200">
                <a:solidFill>
                  <a:schemeClr val="tx1">
                    <a:tint val="75000"/>
                  </a:schemeClr>
                </a:solidFill>
                <a:latin typeface="Arial Nov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PAGE </a:t>
            </a:r>
            <a:fld id="{45A89BE1-5792-4ACB-BF4C-7FAB88C6C5B7}" type="slidenum">
              <a:rPr lang="en-GB" smtClean="0"/>
              <a:pPr/>
              <a:t>28</a:t>
            </a:fld>
            <a:endParaRPr lang="en-GB" dirty="0"/>
          </a:p>
        </p:txBody>
      </p:sp>
      <p:sp>
        <p:nvSpPr>
          <p:cNvPr id="14" name="Text Box 2">
            <a:extLst>
              <a:ext uri="{FF2B5EF4-FFF2-40B4-BE49-F238E27FC236}">
                <a16:creationId xmlns:a16="http://schemas.microsoft.com/office/drawing/2014/main" id="{710C6C18-C46F-4FA3-9144-CBC587DDC918}"/>
              </a:ext>
            </a:extLst>
          </p:cNvPr>
          <p:cNvSpPr txBox="1">
            <a:spLocks noChangeArrowheads="1"/>
          </p:cNvSpPr>
          <p:nvPr/>
        </p:nvSpPr>
        <p:spPr bwMode="auto">
          <a:xfrm>
            <a:off x="3063239" y="1701165"/>
            <a:ext cx="2991395" cy="623248"/>
          </a:xfrm>
          <a:prstGeom prst="rect">
            <a:avLst/>
          </a:prstGeom>
          <a:solidFill>
            <a:schemeClr val="accent1">
              <a:lumMod val="40000"/>
              <a:lumOff val="60000"/>
            </a:schemeClr>
          </a:solidFill>
          <a:ln>
            <a:headEnd/>
            <a:tailEn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anchor="t" anchorCtr="0" compatLnSpc="1">
            <a:prstTxWarp prst="textNoShape">
              <a:avLst/>
            </a:prstTxWarp>
            <a:spAutoFit/>
          </a:bodyPr>
          <a:lstStyle/>
          <a:p>
            <a:pPr algn="ctr" defTabSz="685800" eaLnBrk="0" fontAlgn="base" hangingPunct="0">
              <a:spcBef>
                <a:spcPct val="0"/>
              </a:spcBef>
              <a:spcAft>
                <a:spcPct val="0"/>
              </a:spcAft>
            </a:pPr>
            <a:r>
              <a:rPr lang="en-US" altLang="en-US" sz="1800" dirty="0">
                <a:solidFill>
                  <a:schemeClr val="tx1"/>
                </a:solidFill>
                <a:ea typeface="Calibri" panose="020F0502020204030204" pitchFamily="34" charset="0"/>
                <a:cs typeface="Times New Roman" panose="02020603050405020304" pitchFamily="18" charset="0"/>
              </a:rPr>
              <a:t>Overall electronic grant and sufficiency management</a:t>
            </a:r>
            <a:endParaRPr lang="en-US" altLang="en-US" sz="1800" dirty="0">
              <a:solidFill>
                <a:schemeClr val="tx1"/>
              </a:solidFill>
            </a:endParaRPr>
          </a:p>
        </p:txBody>
      </p:sp>
      <p:sp>
        <p:nvSpPr>
          <p:cNvPr id="15" name="Text Box 13">
            <a:extLst>
              <a:ext uri="{FF2B5EF4-FFF2-40B4-BE49-F238E27FC236}">
                <a16:creationId xmlns:a16="http://schemas.microsoft.com/office/drawing/2014/main" id="{06E929E5-C9B0-49D6-83E0-7BD4D234F890}"/>
              </a:ext>
            </a:extLst>
          </p:cNvPr>
          <p:cNvSpPr txBox="1">
            <a:spLocks noChangeArrowheads="1"/>
          </p:cNvSpPr>
          <p:nvPr/>
        </p:nvSpPr>
        <p:spPr bwMode="auto">
          <a:xfrm>
            <a:off x="989512" y="3273742"/>
            <a:ext cx="3027318" cy="623248"/>
          </a:xfrm>
          <a:prstGeom prst="rect">
            <a:avLst/>
          </a:prstGeom>
          <a:solidFill>
            <a:schemeClr val="accent1">
              <a:lumMod val="40000"/>
              <a:lumOff val="60000"/>
            </a:schemeClr>
          </a:solidFill>
          <a:ln>
            <a:headEnd/>
            <a:tailEn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anchor="t" anchorCtr="0" compatLnSpc="1">
            <a:prstTxWarp prst="textNoShape">
              <a:avLst/>
            </a:prstTxWarp>
            <a:spAutoFit/>
          </a:bodyPr>
          <a:lstStyle/>
          <a:p>
            <a:pPr algn="ctr" defTabSz="685800" eaLnBrk="0" fontAlgn="base" hangingPunct="0">
              <a:spcBef>
                <a:spcPct val="0"/>
              </a:spcBef>
              <a:spcAft>
                <a:spcPct val="0"/>
              </a:spcAft>
            </a:pPr>
            <a:r>
              <a:rPr lang="en-US" altLang="en-US" sz="1800" dirty="0" bmk="_Hlk92890671">
                <a:solidFill>
                  <a:schemeClr val="tx1"/>
                </a:solidFill>
                <a:ea typeface="Calibri" panose="020F0502020204030204" pitchFamily="34" charset="0"/>
                <a:cs typeface="Times New Roman" panose="02020603050405020304" pitchFamily="18" charset="0"/>
              </a:rPr>
              <a:t>A</a:t>
            </a:r>
            <a:r>
              <a:rPr lang="en-US" altLang="en-US" sz="1800" dirty="0" bmk="">
                <a:solidFill>
                  <a:schemeClr val="tx1"/>
                </a:solidFill>
                <a:ea typeface="Calibri" panose="020F0502020204030204" pitchFamily="34" charset="0"/>
                <a:cs typeface="Times New Roman" panose="02020603050405020304" pitchFamily="18" charset="0"/>
              </a:rPr>
              <a:t>ctivity and enrichment providers</a:t>
            </a:r>
            <a:endParaRPr lang="en-US" altLang="en-US" sz="1800" dirty="0">
              <a:solidFill>
                <a:schemeClr val="tx1"/>
              </a:solidFill>
            </a:endParaRPr>
          </a:p>
        </p:txBody>
      </p:sp>
      <p:sp>
        <p:nvSpPr>
          <p:cNvPr id="16" name="Text Box 14">
            <a:extLst>
              <a:ext uri="{FF2B5EF4-FFF2-40B4-BE49-F238E27FC236}">
                <a16:creationId xmlns:a16="http://schemas.microsoft.com/office/drawing/2014/main" id="{00C06261-D051-41C8-B781-A2632587FC1B}"/>
              </a:ext>
            </a:extLst>
          </p:cNvPr>
          <p:cNvSpPr txBox="1">
            <a:spLocks noChangeArrowheads="1"/>
          </p:cNvSpPr>
          <p:nvPr/>
        </p:nvSpPr>
        <p:spPr bwMode="auto">
          <a:xfrm>
            <a:off x="5064307" y="3298782"/>
            <a:ext cx="3020513" cy="346249"/>
          </a:xfrm>
          <a:prstGeom prst="rect">
            <a:avLst/>
          </a:prstGeom>
          <a:solidFill>
            <a:schemeClr val="accent1">
              <a:lumMod val="40000"/>
              <a:lumOff val="60000"/>
            </a:schemeClr>
          </a:solidFill>
          <a:ln>
            <a:headEnd/>
            <a:tailEn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anchor="t" anchorCtr="0" compatLnSpc="1">
            <a:prstTxWarp prst="textNoShape">
              <a:avLst/>
            </a:prstTxWarp>
            <a:spAutoFit/>
          </a:bodyPr>
          <a:lstStyle/>
          <a:p>
            <a:pPr algn="ctr" defTabSz="685800" eaLnBrk="0" fontAlgn="base" hangingPunct="0">
              <a:spcBef>
                <a:spcPct val="0"/>
              </a:spcBef>
              <a:spcAft>
                <a:spcPct val="0"/>
              </a:spcAft>
            </a:pPr>
            <a:r>
              <a:rPr lang="en-US" altLang="en-US" sz="1800" dirty="0">
                <a:solidFill>
                  <a:schemeClr val="tx1"/>
                </a:solidFill>
                <a:ea typeface="Calibri" panose="020F0502020204030204" pitchFamily="34" charset="0"/>
                <a:cs typeface="Times New Roman" panose="02020603050405020304" pitchFamily="18" charset="0"/>
              </a:rPr>
              <a:t>Training providers</a:t>
            </a:r>
            <a:endParaRPr lang="en-US" altLang="en-US" sz="1800" dirty="0">
              <a:solidFill>
                <a:schemeClr val="tx1"/>
              </a:solidFill>
            </a:endParaRPr>
          </a:p>
        </p:txBody>
      </p:sp>
      <p:cxnSp>
        <p:nvCxnSpPr>
          <p:cNvPr id="17" name="Straight Arrow Connector 16">
            <a:extLst>
              <a:ext uri="{FF2B5EF4-FFF2-40B4-BE49-F238E27FC236}">
                <a16:creationId xmlns:a16="http://schemas.microsoft.com/office/drawing/2014/main" id="{C4A164C7-96D2-4F53-AD7D-A80B1DEB2A17}"/>
              </a:ext>
            </a:extLst>
          </p:cNvPr>
          <p:cNvCxnSpPr>
            <a:cxnSpLocks/>
            <a:stCxn id="14" idx="2"/>
            <a:endCxn id="15" idx="0"/>
          </p:cNvCxnSpPr>
          <p:nvPr/>
        </p:nvCxnSpPr>
        <p:spPr>
          <a:xfrm flipH="1">
            <a:off x="2503171" y="2324413"/>
            <a:ext cx="2055766" cy="949329"/>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135A8FD-1C33-4498-99AE-7DEA1F6F6327}"/>
              </a:ext>
            </a:extLst>
          </p:cNvPr>
          <p:cNvCxnSpPr>
            <a:cxnSpLocks/>
            <a:stCxn id="14" idx="2"/>
            <a:endCxn id="16" idx="0"/>
          </p:cNvCxnSpPr>
          <p:nvPr/>
        </p:nvCxnSpPr>
        <p:spPr>
          <a:xfrm>
            <a:off x="4558937" y="2324413"/>
            <a:ext cx="2015627" cy="974369"/>
          </a:xfrm>
          <a:prstGeom prst="straightConnector1">
            <a:avLst/>
          </a:prstGeom>
          <a:noFill/>
          <a:ln w="44450" cap="flat" cmpd="sng" algn="ctr">
            <a:solidFill>
              <a:schemeClr val="tx1"/>
            </a:solidFill>
            <a:prstDash val="solid"/>
            <a:miter lim="800000"/>
            <a:tailEnd type="triangle"/>
          </a:ln>
          <a:effectLst/>
        </p:spPr>
      </p:cxnSp>
      <p:sp>
        <p:nvSpPr>
          <p:cNvPr id="20" name="Rectangle 20">
            <a:extLst>
              <a:ext uri="{FF2B5EF4-FFF2-40B4-BE49-F238E27FC236}">
                <a16:creationId xmlns:a16="http://schemas.microsoft.com/office/drawing/2014/main" id="{8F147B9B-B671-4F32-B6AE-2880F6E42CFE}"/>
              </a:ext>
            </a:extLst>
          </p:cNvPr>
          <p:cNvSpPr>
            <a:spLocks noChangeArrowheads="1"/>
          </p:cNvSpPr>
          <p:nvPr/>
        </p:nvSpPr>
        <p:spPr bwMode="auto">
          <a:xfrm>
            <a:off x="1833699" y="1247148"/>
            <a:ext cx="138564" cy="24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GB" sz="1125" dirty="0"/>
          </a:p>
        </p:txBody>
      </p:sp>
      <p:sp>
        <p:nvSpPr>
          <p:cNvPr id="21" name="Rectangle 21">
            <a:extLst>
              <a:ext uri="{FF2B5EF4-FFF2-40B4-BE49-F238E27FC236}">
                <a16:creationId xmlns:a16="http://schemas.microsoft.com/office/drawing/2014/main" id="{E027F724-039B-4CFE-8B05-86F6D1E10052}"/>
              </a:ext>
            </a:extLst>
          </p:cNvPr>
          <p:cNvSpPr>
            <a:spLocks noChangeArrowheads="1"/>
          </p:cNvSpPr>
          <p:nvPr/>
        </p:nvSpPr>
        <p:spPr bwMode="auto">
          <a:xfrm>
            <a:off x="1833699" y="964379"/>
            <a:ext cx="138564" cy="8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GB" altLang="en-US" sz="750" dirty="0"/>
          </a:p>
          <a:p>
            <a:pPr defTabSz="685800" eaLnBrk="0" fontAlgn="base" hangingPunct="0">
              <a:spcBef>
                <a:spcPct val="0"/>
              </a:spcBef>
              <a:spcAft>
                <a:spcPct val="0"/>
              </a:spcAft>
            </a:pPr>
            <a:br>
              <a:rPr lang="en-GB" altLang="en-US" sz="1350" dirty="0">
                <a:latin typeface="Arial" panose="020B0604020202020204" pitchFamily="34" charset="0"/>
              </a:rPr>
            </a:br>
            <a:endParaRPr lang="en-GB" altLang="en-US" sz="1350" dirty="0">
              <a:latin typeface="Arial" panose="020B0604020202020204" pitchFamily="34" charset="0"/>
            </a:endParaRPr>
          </a:p>
          <a:p>
            <a:pPr defTabSz="685800" eaLnBrk="0" fontAlgn="base" hangingPunct="0">
              <a:spcBef>
                <a:spcPct val="0"/>
              </a:spcBef>
              <a:spcAft>
                <a:spcPct val="0"/>
              </a:spcAft>
            </a:pPr>
            <a:endParaRPr lang="en-GB" altLang="en-US" sz="1350" dirty="0">
              <a:latin typeface="Arial" panose="020B0604020202020204" pitchFamily="34" charset="0"/>
            </a:endParaRPr>
          </a:p>
        </p:txBody>
      </p:sp>
      <p:sp>
        <p:nvSpPr>
          <p:cNvPr id="22" name="Rectangle 24">
            <a:extLst>
              <a:ext uri="{FF2B5EF4-FFF2-40B4-BE49-F238E27FC236}">
                <a16:creationId xmlns:a16="http://schemas.microsoft.com/office/drawing/2014/main" id="{CF5F9E70-2196-4DB4-949C-663526639EAB}"/>
              </a:ext>
            </a:extLst>
          </p:cNvPr>
          <p:cNvSpPr>
            <a:spLocks noChangeArrowheads="1"/>
          </p:cNvSpPr>
          <p:nvPr/>
        </p:nvSpPr>
        <p:spPr bwMode="auto">
          <a:xfrm>
            <a:off x="1833699" y="1172127"/>
            <a:ext cx="138564"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GB" altLang="en-US" sz="750" dirty="0"/>
          </a:p>
          <a:p>
            <a:pPr defTabSz="685800" eaLnBrk="0" fontAlgn="base" hangingPunct="0">
              <a:spcBef>
                <a:spcPct val="0"/>
              </a:spcBef>
              <a:spcAft>
                <a:spcPct val="0"/>
              </a:spcAft>
            </a:pPr>
            <a:endParaRPr lang="en-GB" altLang="en-US" sz="1350" dirty="0">
              <a:latin typeface="Arial" panose="020B0604020202020204" pitchFamily="34" charset="0"/>
            </a:endParaRPr>
          </a:p>
        </p:txBody>
      </p:sp>
      <p:sp>
        <p:nvSpPr>
          <p:cNvPr id="35" name="TextBox 34">
            <a:extLst>
              <a:ext uri="{FF2B5EF4-FFF2-40B4-BE49-F238E27FC236}">
                <a16:creationId xmlns:a16="http://schemas.microsoft.com/office/drawing/2014/main" id="{1CFAC041-DDF7-4E4D-A5D4-B74DCDDAABE8}"/>
              </a:ext>
            </a:extLst>
          </p:cNvPr>
          <p:cNvSpPr txBox="1"/>
          <p:nvPr/>
        </p:nvSpPr>
        <p:spPr>
          <a:xfrm>
            <a:off x="493121" y="712019"/>
            <a:ext cx="8131629" cy="369332"/>
          </a:xfrm>
          <a:prstGeom prst="rect">
            <a:avLst/>
          </a:prstGeom>
          <a:noFill/>
        </p:spPr>
        <p:txBody>
          <a:bodyPr wrap="square" rtlCol="0">
            <a:spAutoFit/>
          </a:bodyPr>
          <a:lstStyle/>
          <a:p>
            <a:r>
              <a:rPr lang="en-GB" sz="1800" b="1" dirty="0"/>
              <a:t>Option 1 </a:t>
            </a:r>
            <a:r>
              <a:rPr lang="en-GB" sz="1800" dirty="0"/>
              <a:t>– One organisation to deliver the entire programme</a:t>
            </a:r>
          </a:p>
        </p:txBody>
      </p:sp>
    </p:spTree>
    <p:extLst>
      <p:ext uri="{BB962C8B-B14F-4D97-AF65-F5344CB8AC3E}">
        <p14:creationId xmlns:p14="http://schemas.microsoft.com/office/powerpoint/2010/main" val="160527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5E149E-8DC0-42E2-966E-9CF500D320A1}"/>
              </a:ext>
            </a:extLst>
          </p:cNvPr>
          <p:cNvSpPr>
            <a:spLocks noGrp="1"/>
          </p:cNvSpPr>
          <p:nvPr>
            <p:ph type="title"/>
          </p:nvPr>
        </p:nvSpPr>
        <p:spPr>
          <a:xfrm>
            <a:off x="457200" y="205979"/>
            <a:ext cx="8229600" cy="500154"/>
          </a:xfrm>
        </p:spPr>
        <p:txBody>
          <a:bodyPr/>
          <a:lstStyle/>
          <a:p>
            <a:r>
              <a:rPr lang="en-GB" dirty="0"/>
              <a:t>Possible Service Model – Options for consideration:</a:t>
            </a:r>
          </a:p>
        </p:txBody>
      </p:sp>
      <p:sp>
        <p:nvSpPr>
          <p:cNvPr id="4" name="Slide Number Placeholder 3">
            <a:extLst>
              <a:ext uri="{FF2B5EF4-FFF2-40B4-BE49-F238E27FC236}">
                <a16:creationId xmlns:a16="http://schemas.microsoft.com/office/drawing/2014/main" id="{6C015E4B-9F9F-4CB4-AB90-D2E97E9A50CC}"/>
              </a:ext>
            </a:extLst>
          </p:cNvPr>
          <p:cNvSpPr>
            <a:spLocks noGrp="1"/>
          </p:cNvSpPr>
          <p:nvPr>
            <p:ph type="sldNum" sz="quarter" idx="4"/>
          </p:nvPr>
        </p:nvSpPr>
        <p:spPr>
          <a:xfrm>
            <a:off x="0" y="6448425"/>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000" b="1" kern="1200">
                <a:solidFill>
                  <a:schemeClr val="tx1">
                    <a:tint val="75000"/>
                  </a:schemeClr>
                </a:solidFill>
                <a:latin typeface="Arial Nov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PAGE </a:t>
            </a:r>
            <a:fld id="{45A89BE1-5792-4ACB-BF4C-7FAB88C6C5B7}" type="slidenum">
              <a:rPr lang="en-GB" smtClean="0"/>
              <a:pPr/>
              <a:t>29</a:t>
            </a:fld>
            <a:endParaRPr lang="en-GB" dirty="0"/>
          </a:p>
        </p:txBody>
      </p:sp>
      <p:sp>
        <p:nvSpPr>
          <p:cNvPr id="14" name="Text Box 2">
            <a:extLst>
              <a:ext uri="{FF2B5EF4-FFF2-40B4-BE49-F238E27FC236}">
                <a16:creationId xmlns:a16="http://schemas.microsoft.com/office/drawing/2014/main" id="{710C6C18-C46F-4FA3-9144-CBC587DDC918}"/>
              </a:ext>
            </a:extLst>
          </p:cNvPr>
          <p:cNvSpPr txBox="1">
            <a:spLocks noChangeArrowheads="1"/>
          </p:cNvSpPr>
          <p:nvPr/>
        </p:nvSpPr>
        <p:spPr bwMode="auto">
          <a:xfrm>
            <a:off x="989512" y="1672040"/>
            <a:ext cx="2991395" cy="623248"/>
          </a:xfrm>
          <a:prstGeom prst="rect">
            <a:avLst/>
          </a:prstGeom>
          <a:solidFill>
            <a:schemeClr val="accent1">
              <a:lumMod val="40000"/>
              <a:lumOff val="60000"/>
            </a:schemeClr>
          </a:solidFill>
          <a:ln>
            <a:headEnd/>
            <a:tailEn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anchor="t" anchorCtr="0" compatLnSpc="1">
            <a:prstTxWarp prst="textNoShape">
              <a:avLst/>
            </a:prstTxWarp>
            <a:spAutoFit/>
          </a:bodyPr>
          <a:lstStyle/>
          <a:p>
            <a:pPr algn="ctr" defTabSz="685800" eaLnBrk="0" fontAlgn="base" hangingPunct="0">
              <a:spcBef>
                <a:spcPct val="0"/>
              </a:spcBef>
              <a:spcAft>
                <a:spcPct val="0"/>
              </a:spcAft>
            </a:pPr>
            <a:r>
              <a:rPr lang="en-US" altLang="en-US" sz="1800" dirty="0">
                <a:solidFill>
                  <a:schemeClr val="tx1"/>
                </a:solidFill>
                <a:ea typeface="Calibri" panose="020F0502020204030204" pitchFamily="34" charset="0"/>
                <a:cs typeface="Times New Roman" panose="02020603050405020304" pitchFamily="18" charset="0"/>
              </a:rPr>
              <a:t>Overall electronic grant and sufficiency management</a:t>
            </a:r>
            <a:endParaRPr lang="en-US" altLang="en-US" sz="1800" dirty="0">
              <a:solidFill>
                <a:schemeClr val="tx1"/>
              </a:solidFill>
            </a:endParaRPr>
          </a:p>
        </p:txBody>
      </p:sp>
      <p:sp>
        <p:nvSpPr>
          <p:cNvPr id="15" name="Text Box 13">
            <a:extLst>
              <a:ext uri="{FF2B5EF4-FFF2-40B4-BE49-F238E27FC236}">
                <a16:creationId xmlns:a16="http://schemas.microsoft.com/office/drawing/2014/main" id="{06E929E5-C9B0-49D6-83E0-7BD4D234F890}"/>
              </a:ext>
            </a:extLst>
          </p:cNvPr>
          <p:cNvSpPr txBox="1">
            <a:spLocks noChangeArrowheads="1"/>
          </p:cNvSpPr>
          <p:nvPr/>
        </p:nvSpPr>
        <p:spPr bwMode="auto">
          <a:xfrm>
            <a:off x="989512" y="3273742"/>
            <a:ext cx="3027318" cy="623248"/>
          </a:xfrm>
          <a:prstGeom prst="rect">
            <a:avLst/>
          </a:prstGeom>
          <a:solidFill>
            <a:schemeClr val="accent1">
              <a:lumMod val="40000"/>
              <a:lumOff val="60000"/>
            </a:schemeClr>
          </a:solidFill>
          <a:ln>
            <a:headEnd/>
            <a:tailEn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anchor="t" anchorCtr="0" compatLnSpc="1">
            <a:prstTxWarp prst="textNoShape">
              <a:avLst/>
            </a:prstTxWarp>
            <a:spAutoFit/>
          </a:bodyPr>
          <a:lstStyle/>
          <a:p>
            <a:pPr algn="ctr" defTabSz="685800" eaLnBrk="0" fontAlgn="base" hangingPunct="0">
              <a:spcBef>
                <a:spcPct val="0"/>
              </a:spcBef>
              <a:spcAft>
                <a:spcPct val="0"/>
              </a:spcAft>
            </a:pPr>
            <a:r>
              <a:rPr lang="en-US" altLang="en-US" sz="1800" dirty="0" bmk="_Hlk92890671">
                <a:solidFill>
                  <a:schemeClr val="tx1"/>
                </a:solidFill>
                <a:ea typeface="Calibri" panose="020F0502020204030204" pitchFamily="34" charset="0"/>
                <a:cs typeface="Times New Roman" panose="02020603050405020304" pitchFamily="18" charset="0"/>
              </a:rPr>
              <a:t>A</a:t>
            </a:r>
            <a:r>
              <a:rPr lang="en-US" altLang="en-US" sz="1800" dirty="0" bmk="">
                <a:solidFill>
                  <a:schemeClr val="tx1"/>
                </a:solidFill>
                <a:ea typeface="Calibri" panose="020F0502020204030204" pitchFamily="34" charset="0"/>
                <a:cs typeface="Times New Roman" panose="02020603050405020304" pitchFamily="18" charset="0"/>
              </a:rPr>
              <a:t>ctivity and enrichment  providers</a:t>
            </a:r>
            <a:endParaRPr lang="en-US" altLang="en-US" sz="1800" dirty="0">
              <a:solidFill>
                <a:schemeClr val="tx1"/>
              </a:solidFill>
            </a:endParaRPr>
          </a:p>
        </p:txBody>
      </p:sp>
      <p:sp>
        <p:nvSpPr>
          <p:cNvPr id="16" name="Text Box 14">
            <a:extLst>
              <a:ext uri="{FF2B5EF4-FFF2-40B4-BE49-F238E27FC236}">
                <a16:creationId xmlns:a16="http://schemas.microsoft.com/office/drawing/2014/main" id="{00C06261-D051-41C8-B781-A2632587FC1B}"/>
              </a:ext>
            </a:extLst>
          </p:cNvPr>
          <p:cNvSpPr txBox="1">
            <a:spLocks noChangeArrowheads="1"/>
          </p:cNvSpPr>
          <p:nvPr/>
        </p:nvSpPr>
        <p:spPr bwMode="auto">
          <a:xfrm>
            <a:off x="4860032" y="2304246"/>
            <a:ext cx="3020513" cy="623248"/>
          </a:xfrm>
          <a:prstGeom prst="rect">
            <a:avLst/>
          </a:prstGeom>
          <a:solidFill>
            <a:schemeClr val="accent1">
              <a:lumMod val="40000"/>
              <a:lumOff val="60000"/>
            </a:schemeClr>
          </a:solidFill>
          <a:ln>
            <a:headEnd/>
            <a:tailEn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anchor="t" anchorCtr="0" compatLnSpc="1">
            <a:prstTxWarp prst="textNoShape">
              <a:avLst/>
            </a:prstTxWarp>
            <a:spAutoFit/>
          </a:bodyPr>
          <a:lstStyle/>
          <a:p>
            <a:pPr algn="ctr" defTabSz="685800" eaLnBrk="0" fontAlgn="base" hangingPunct="0">
              <a:spcBef>
                <a:spcPct val="0"/>
              </a:spcBef>
              <a:spcAft>
                <a:spcPct val="0"/>
              </a:spcAft>
            </a:pPr>
            <a:r>
              <a:rPr lang="en-US" altLang="en-US" sz="1800" dirty="0">
                <a:solidFill>
                  <a:schemeClr val="tx1"/>
                </a:solidFill>
                <a:ea typeface="Calibri" panose="020F0502020204030204" pitchFamily="34" charset="0"/>
                <a:cs typeface="Times New Roman" panose="02020603050405020304" pitchFamily="18" charset="0"/>
              </a:rPr>
              <a:t>Direct BCC contracts for training providers</a:t>
            </a:r>
            <a:endParaRPr lang="en-US" altLang="en-US" sz="1800" dirty="0">
              <a:solidFill>
                <a:schemeClr val="tx1"/>
              </a:solidFill>
            </a:endParaRPr>
          </a:p>
        </p:txBody>
      </p:sp>
      <p:cxnSp>
        <p:nvCxnSpPr>
          <p:cNvPr id="17" name="Straight Arrow Connector 16">
            <a:extLst>
              <a:ext uri="{FF2B5EF4-FFF2-40B4-BE49-F238E27FC236}">
                <a16:creationId xmlns:a16="http://schemas.microsoft.com/office/drawing/2014/main" id="{C4A164C7-96D2-4F53-AD7D-A80B1DEB2A17}"/>
              </a:ext>
            </a:extLst>
          </p:cNvPr>
          <p:cNvCxnSpPr>
            <a:cxnSpLocks/>
            <a:stCxn id="14" idx="2"/>
            <a:endCxn id="15" idx="0"/>
          </p:cNvCxnSpPr>
          <p:nvPr/>
        </p:nvCxnSpPr>
        <p:spPr>
          <a:xfrm>
            <a:off x="2485210" y="2295288"/>
            <a:ext cx="17961" cy="978454"/>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20">
            <a:extLst>
              <a:ext uri="{FF2B5EF4-FFF2-40B4-BE49-F238E27FC236}">
                <a16:creationId xmlns:a16="http://schemas.microsoft.com/office/drawing/2014/main" id="{8F147B9B-B671-4F32-B6AE-2880F6E42CFE}"/>
              </a:ext>
            </a:extLst>
          </p:cNvPr>
          <p:cNvSpPr>
            <a:spLocks noChangeArrowheads="1"/>
          </p:cNvSpPr>
          <p:nvPr/>
        </p:nvSpPr>
        <p:spPr bwMode="auto">
          <a:xfrm>
            <a:off x="1833699" y="1247148"/>
            <a:ext cx="138564" cy="24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GB" sz="1125" dirty="0"/>
          </a:p>
        </p:txBody>
      </p:sp>
      <p:sp>
        <p:nvSpPr>
          <p:cNvPr id="21" name="Rectangle 21">
            <a:extLst>
              <a:ext uri="{FF2B5EF4-FFF2-40B4-BE49-F238E27FC236}">
                <a16:creationId xmlns:a16="http://schemas.microsoft.com/office/drawing/2014/main" id="{E027F724-039B-4CFE-8B05-86F6D1E10052}"/>
              </a:ext>
            </a:extLst>
          </p:cNvPr>
          <p:cNvSpPr>
            <a:spLocks noChangeArrowheads="1"/>
          </p:cNvSpPr>
          <p:nvPr/>
        </p:nvSpPr>
        <p:spPr bwMode="auto">
          <a:xfrm>
            <a:off x="1833699" y="964379"/>
            <a:ext cx="138564" cy="8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GB" altLang="en-US" sz="750" dirty="0"/>
          </a:p>
          <a:p>
            <a:pPr defTabSz="685800" eaLnBrk="0" fontAlgn="base" hangingPunct="0">
              <a:spcBef>
                <a:spcPct val="0"/>
              </a:spcBef>
              <a:spcAft>
                <a:spcPct val="0"/>
              </a:spcAft>
            </a:pPr>
            <a:br>
              <a:rPr lang="en-GB" altLang="en-US" sz="1350" dirty="0">
                <a:latin typeface="Arial" panose="020B0604020202020204" pitchFamily="34" charset="0"/>
              </a:rPr>
            </a:br>
            <a:endParaRPr lang="en-GB" altLang="en-US" sz="1350" dirty="0">
              <a:latin typeface="Arial" panose="020B0604020202020204" pitchFamily="34" charset="0"/>
            </a:endParaRPr>
          </a:p>
          <a:p>
            <a:pPr defTabSz="685800" eaLnBrk="0" fontAlgn="base" hangingPunct="0">
              <a:spcBef>
                <a:spcPct val="0"/>
              </a:spcBef>
              <a:spcAft>
                <a:spcPct val="0"/>
              </a:spcAft>
            </a:pPr>
            <a:endParaRPr lang="en-GB" altLang="en-US" sz="1350" dirty="0">
              <a:latin typeface="Arial" panose="020B0604020202020204" pitchFamily="34" charset="0"/>
            </a:endParaRPr>
          </a:p>
        </p:txBody>
      </p:sp>
      <p:sp>
        <p:nvSpPr>
          <p:cNvPr id="22" name="Rectangle 24">
            <a:extLst>
              <a:ext uri="{FF2B5EF4-FFF2-40B4-BE49-F238E27FC236}">
                <a16:creationId xmlns:a16="http://schemas.microsoft.com/office/drawing/2014/main" id="{CF5F9E70-2196-4DB4-949C-663526639EAB}"/>
              </a:ext>
            </a:extLst>
          </p:cNvPr>
          <p:cNvSpPr>
            <a:spLocks noChangeArrowheads="1"/>
          </p:cNvSpPr>
          <p:nvPr/>
        </p:nvSpPr>
        <p:spPr bwMode="auto">
          <a:xfrm>
            <a:off x="1833699" y="1172127"/>
            <a:ext cx="138564"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GB" altLang="en-US" sz="750" dirty="0"/>
          </a:p>
          <a:p>
            <a:pPr defTabSz="685800" eaLnBrk="0" fontAlgn="base" hangingPunct="0">
              <a:spcBef>
                <a:spcPct val="0"/>
              </a:spcBef>
              <a:spcAft>
                <a:spcPct val="0"/>
              </a:spcAft>
            </a:pPr>
            <a:endParaRPr lang="en-GB" altLang="en-US" sz="1350" dirty="0">
              <a:latin typeface="Arial" panose="020B0604020202020204" pitchFamily="34" charset="0"/>
            </a:endParaRPr>
          </a:p>
        </p:txBody>
      </p:sp>
      <p:sp>
        <p:nvSpPr>
          <p:cNvPr id="35" name="TextBox 34">
            <a:extLst>
              <a:ext uri="{FF2B5EF4-FFF2-40B4-BE49-F238E27FC236}">
                <a16:creationId xmlns:a16="http://schemas.microsoft.com/office/drawing/2014/main" id="{1CFAC041-DDF7-4E4D-A5D4-B74DCDDAABE8}"/>
              </a:ext>
            </a:extLst>
          </p:cNvPr>
          <p:cNvSpPr txBox="1"/>
          <p:nvPr/>
        </p:nvSpPr>
        <p:spPr>
          <a:xfrm>
            <a:off x="493121" y="712019"/>
            <a:ext cx="8131629" cy="923330"/>
          </a:xfrm>
          <a:prstGeom prst="rect">
            <a:avLst/>
          </a:prstGeom>
          <a:noFill/>
        </p:spPr>
        <p:txBody>
          <a:bodyPr wrap="square" rtlCol="0">
            <a:spAutoFit/>
          </a:bodyPr>
          <a:lstStyle/>
          <a:p>
            <a:r>
              <a:rPr lang="en-GB" sz="1800" b="1" dirty="0"/>
              <a:t>Option 2 </a:t>
            </a:r>
            <a:r>
              <a:rPr lang="en-GB" sz="1800" dirty="0"/>
              <a:t>– </a:t>
            </a:r>
          </a:p>
          <a:p>
            <a:r>
              <a:rPr lang="en-GB" sz="1800" dirty="0"/>
              <a:t>One organisation to deliver the activity providers</a:t>
            </a:r>
          </a:p>
          <a:p>
            <a:r>
              <a:rPr lang="en-GB" sz="1800" dirty="0"/>
              <a:t>Separate contacts for training </a:t>
            </a:r>
          </a:p>
        </p:txBody>
      </p:sp>
    </p:spTree>
    <p:extLst>
      <p:ext uri="{BB962C8B-B14F-4D97-AF65-F5344CB8AC3E}">
        <p14:creationId xmlns:p14="http://schemas.microsoft.com/office/powerpoint/2010/main" val="1275741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B3D0A57-1E4D-423D-B4B0-4A7436CE96CE}"/>
              </a:ext>
            </a:extLst>
          </p:cNvPr>
          <p:cNvSpPr>
            <a:spLocks noGrp="1"/>
          </p:cNvSpPr>
          <p:nvPr>
            <p:ph type="title"/>
          </p:nvPr>
        </p:nvSpPr>
        <p:spPr>
          <a:xfrm>
            <a:off x="457200" y="172642"/>
            <a:ext cx="8229600" cy="745331"/>
          </a:xfrm>
        </p:spPr>
        <p:txBody>
          <a:bodyPr/>
          <a:lstStyle/>
          <a:p>
            <a:r>
              <a:rPr lang="en-GB" dirty="0"/>
              <a:t>Introduction</a:t>
            </a:r>
          </a:p>
        </p:txBody>
      </p:sp>
      <p:sp>
        <p:nvSpPr>
          <p:cNvPr id="3" name="Content Placeholder 2">
            <a:extLst>
              <a:ext uri="{FF2B5EF4-FFF2-40B4-BE49-F238E27FC236}">
                <a16:creationId xmlns:a16="http://schemas.microsoft.com/office/drawing/2014/main" id="{6B2799CF-DB41-45D9-8ED4-E3509393B788}"/>
              </a:ext>
            </a:extLst>
          </p:cNvPr>
          <p:cNvSpPr>
            <a:spLocks noGrp="1"/>
          </p:cNvSpPr>
          <p:nvPr>
            <p:ph idx="1"/>
          </p:nvPr>
        </p:nvSpPr>
        <p:spPr>
          <a:xfrm>
            <a:off x="457200" y="773671"/>
            <a:ext cx="8229600" cy="3679952"/>
          </a:xfrm>
        </p:spPr>
        <p:txBody>
          <a:bodyPr>
            <a:normAutofit fontScale="77500" lnSpcReduction="20000"/>
          </a:bodyPr>
          <a:lstStyle/>
          <a:p>
            <a:r>
              <a:rPr lang="en-GB" sz="2100" dirty="0">
                <a:latin typeface="+mn-lt"/>
                <a:ea typeface="Calibri" panose="020F0502020204030204" pitchFamily="34" charset="0"/>
              </a:rPr>
              <a:t>The information set out in this document is advise suppliers about Birmingham Virtual School’s commissioning intentions for the Virtual School Enrichment Programme 2024</a:t>
            </a:r>
          </a:p>
          <a:p>
            <a:pPr marL="0" indent="0">
              <a:buNone/>
            </a:pPr>
            <a:endParaRPr lang="en-GB" sz="2100" dirty="0">
              <a:latin typeface="+mn-lt"/>
              <a:ea typeface="Calibri" panose="020F0502020204030204" pitchFamily="34" charset="0"/>
            </a:endParaRPr>
          </a:p>
          <a:p>
            <a:r>
              <a:rPr lang="en-GB" sz="2100" dirty="0">
                <a:latin typeface="+mn-lt"/>
                <a:ea typeface="Calibri" panose="020F0502020204030204" pitchFamily="34" charset="0"/>
              </a:rPr>
              <a:t>The programme is funded via the Looked after Childrens Pupil premium to meet the following requirements;</a:t>
            </a:r>
          </a:p>
          <a:p>
            <a:pPr lvl="1"/>
            <a:r>
              <a:rPr lang="en-GB" sz="2100" dirty="0">
                <a:latin typeface="+mn-lt"/>
                <a:ea typeface="Calibri" panose="020F0502020204030204" pitchFamily="34" charset="0"/>
              </a:rPr>
              <a:t>Increasing Achievements and the Attainment of Children in Care </a:t>
            </a:r>
          </a:p>
          <a:p>
            <a:pPr lvl="1"/>
            <a:r>
              <a:rPr lang="en-GB" sz="2100" dirty="0">
                <a:latin typeface="+mn-lt"/>
                <a:ea typeface="Calibri" panose="020F0502020204030204" pitchFamily="34" charset="0"/>
              </a:rPr>
              <a:t>Increasing Attendance of Children in Care </a:t>
            </a:r>
          </a:p>
          <a:p>
            <a:pPr lvl="1"/>
            <a:r>
              <a:rPr lang="en-GB" sz="2100" dirty="0">
                <a:latin typeface="+mn-lt"/>
                <a:ea typeface="Calibri" panose="020F0502020204030204" pitchFamily="34" charset="0"/>
              </a:rPr>
              <a:t>Supporting their social and emotional skills to effectively access education via universal and targeted support </a:t>
            </a:r>
          </a:p>
          <a:p>
            <a:pPr lvl="1"/>
            <a:r>
              <a:rPr lang="en-GB" sz="2100" dirty="0">
                <a:latin typeface="+mn-lt"/>
                <a:ea typeface="Calibri" panose="020F0502020204030204" pitchFamily="34" charset="0"/>
              </a:rPr>
              <a:t>Increase their opportunities to access activities and programmes that will increase their cultural capital</a:t>
            </a:r>
          </a:p>
          <a:p>
            <a:pPr lvl="1"/>
            <a:r>
              <a:rPr lang="en-GB" sz="2100" dirty="0">
                <a:latin typeface="+mn-lt"/>
                <a:ea typeface="Calibri" panose="020F0502020204030204" pitchFamily="34" charset="0"/>
              </a:rPr>
              <a:t>Increase professional skills and knowledge on best practice related to the education of children in care</a:t>
            </a:r>
          </a:p>
          <a:p>
            <a:pPr marL="342900" lvl="1" indent="0">
              <a:buNone/>
            </a:pPr>
            <a:endParaRPr lang="en-GB" sz="2100" dirty="0">
              <a:latin typeface="+mn-lt"/>
              <a:ea typeface="Calibri" panose="020F0502020204030204" pitchFamily="34" charset="0"/>
            </a:endParaRPr>
          </a:p>
          <a:p>
            <a:pPr marL="342900" lvl="1" indent="0">
              <a:buNone/>
            </a:pPr>
            <a:r>
              <a:rPr lang="en-GB" sz="2100" dirty="0">
                <a:latin typeface="+mn-lt"/>
                <a:ea typeface="Calibri" panose="020F0502020204030204" pitchFamily="34" charset="0"/>
              </a:rPr>
              <a:t>Suppliers are invited to review the questions detailed in the questionnaire and respond by the closing date 17 April 2024 </a:t>
            </a:r>
            <a:endParaRPr lang="en-GB" dirty="0">
              <a:highlight>
                <a:srgbClr val="FFFF00"/>
              </a:highlight>
              <a:latin typeface="+mn-lt"/>
              <a:ea typeface="Calibri" panose="020F0502020204030204" pitchFamily="34" charset="0"/>
            </a:endParaRPr>
          </a:p>
        </p:txBody>
      </p:sp>
      <p:sp>
        <p:nvSpPr>
          <p:cNvPr id="4" name="Slide Number Placeholder 3">
            <a:extLst>
              <a:ext uri="{FF2B5EF4-FFF2-40B4-BE49-F238E27FC236}">
                <a16:creationId xmlns:a16="http://schemas.microsoft.com/office/drawing/2014/main" id="{3802D436-DD44-4FAD-8902-2C8722744D4B}"/>
              </a:ext>
            </a:extLst>
          </p:cNvPr>
          <p:cNvSpPr>
            <a:spLocks noGrp="1"/>
          </p:cNvSpPr>
          <p:nvPr>
            <p:ph type="sldNum" sz="quarter" idx="10"/>
          </p:nvPr>
        </p:nvSpPr>
        <p:spPr>
          <a:xfrm>
            <a:off x="0" y="4837113"/>
            <a:ext cx="1733550" cy="273050"/>
          </a:xfrm>
          <a:prstGeom prst="rect">
            <a:avLst/>
          </a:prstGeom>
        </p:spPr>
        <p:txBody>
          <a:bodyPr vert="horz" wrap="square" lIns="68580" tIns="34290" rIns="68580" bIns="34290" numCol="1" anchor="ctr" anchorCtr="0" compatLnSpc="1">
            <a:prstTxWarp prst="textNoShape">
              <a:avLst/>
            </a:prstTxWarp>
          </a:bodyPr>
          <a:lstStyle>
            <a:defPPr>
              <a:defRPr lang="en-US"/>
            </a:defPPr>
            <a:lvl1pPr algn="l" rtl="0" eaLnBrk="1" fontAlgn="base" hangingPunct="1">
              <a:spcBef>
                <a:spcPct val="0"/>
              </a:spcBef>
              <a:spcAft>
                <a:spcPct val="0"/>
              </a:spcAft>
              <a:defRPr sz="750" b="1" kern="1200">
                <a:solidFill>
                  <a:srgbClr val="898989"/>
                </a:solidFill>
                <a:latin typeface="Arial Nova" panose="020B0504020202020204" pitchFamily="34" charset="0"/>
                <a:ea typeface="+mn-ea"/>
                <a:cs typeface="Arial" panose="020B0604020202020204" pitchFamily="34" charset="0"/>
              </a:defRPr>
            </a:lvl1pPr>
            <a:lvl2pPr marL="342900" algn="l" rtl="0" eaLnBrk="0" fontAlgn="base" hangingPunct="0">
              <a:spcBef>
                <a:spcPct val="0"/>
              </a:spcBef>
              <a:spcAft>
                <a:spcPct val="0"/>
              </a:spcAft>
              <a:defRPr kern="1200">
                <a:solidFill>
                  <a:schemeClr val="tx1"/>
                </a:solidFill>
                <a:latin typeface="Arial Nova" panose="020B0504020202020204" pitchFamily="34" charset="0"/>
                <a:ea typeface="+mn-ea"/>
                <a:cs typeface="Arial" panose="020B0604020202020204" pitchFamily="34" charset="0"/>
              </a:defRPr>
            </a:lvl2pPr>
            <a:lvl3pPr marL="685800" algn="l" rtl="0" eaLnBrk="0" fontAlgn="base" hangingPunct="0">
              <a:spcBef>
                <a:spcPct val="0"/>
              </a:spcBef>
              <a:spcAft>
                <a:spcPct val="0"/>
              </a:spcAft>
              <a:defRPr kern="1200">
                <a:solidFill>
                  <a:schemeClr val="tx1"/>
                </a:solidFill>
                <a:latin typeface="Arial Nova" panose="020B0504020202020204" pitchFamily="34" charset="0"/>
                <a:ea typeface="+mn-ea"/>
                <a:cs typeface="Arial" panose="020B0604020202020204" pitchFamily="34" charset="0"/>
              </a:defRPr>
            </a:lvl3pPr>
            <a:lvl4pPr marL="1028700" algn="l" rtl="0" eaLnBrk="0" fontAlgn="base" hangingPunct="0">
              <a:spcBef>
                <a:spcPct val="0"/>
              </a:spcBef>
              <a:spcAft>
                <a:spcPct val="0"/>
              </a:spcAft>
              <a:defRPr kern="1200">
                <a:solidFill>
                  <a:schemeClr val="tx1"/>
                </a:solidFill>
                <a:latin typeface="Arial Nova" panose="020B0504020202020204" pitchFamily="34" charset="0"/>
                <a:ea typeface="+mn-ea"/>
                <a:cs typeface="Arial" panose="020B0604020202020204" pitchFamily="34" charset="0"/>
              </a:defRPr>
            </a:lvl4pPr>
            <a:lvl5pPr marL="1371600" algn="l" rtl="0" eaLnBrk="0" fontAlgn="base" hangingPunct="0">
              <a:spcBef>
                <a:spcPct val="0"/>
              </a:spcBef>
              <a:spcAft>
                <a:spcPct val="0"/>
              </a:spcAft>
              <a:defRPr kern="1200">
                <a:solidFill>
                  <a:schemeClr val="tx1"/>
                </a:solidFill>
                <a:latin typeface="Arial Nova" panose="020B0504020202020204" pitchFamily="34" charset="0"/>
                <a:ea typeface="+mn-ea"/>
                <a:cs typeface="Arial" panose="020B0604020202020204" pitchFamily="34" charset="0"/>
              </a:defRPr>
            </a:lvl5pPr>
            <a:lvl6pPr marL="1714500" algn="l" defTabSz="685800" rtl="0" eaLnBrk="1" latinLnBrk="0" hangingPunct="1">
              <a:defRPr kern="1200">
                <a:solidFill>
                  <a:schemeClr val="tx1"/>
                </a:solidFill>
                <a:latin typeface="Arial Nova" panose="020B0504020202020204" pitchFamily="34" charset="0"/>
                <a:ea typeface="+mn-ea"/>
                <a:cs typeface="Arial" panose="020B0604020202020204" pitchFamily="34" charset="0"/>
              </a:defRPr>
            </a:lvl6pPr>
            <a:lvl7pPr marL="2057400" algn="l" defTabSz="685800" rtl="0" eaLnBrk="1" latinLnBrk="0" hangingPunct="1">
              <a:defRPr kern="1200">
                <a:solidFill>
                  <a:schemeClr val="tx1"/>
                </a:solidFill>
                <a:latin typeface="Arial Nova" panose="020B0504020202020204" pitchFamily="34" charset="0"/>
                <a:ea typeface="+mn-ea"/>
                <a:cs typeface="Arial" panose="020B0604020202020204" pitchFamily="34" charset="0"/>
              </a:defRPr>
            </a:lvl7pPr>
            <a:lvl8pPr marL="2400300" algn="l" defTabSz="685800" rtl="0" eaLnBrk="1" latinLnBrk="0" hangingPunct="1">
              <a:defRPr kern="1200">
                <a:solidFill>
                  <a:schemeClr val="tx1"/>
                </a:solidFill>
                <a:latin typeface="Arial Nova" panose="020B0504020202020204" pitchFamily="34" charset="0"/>
                <a:ea typeface="+mn-ea"/>
                <a:cs typeface="Arial" panose="020B0604020202020204" pitchFamily="34" charset="0"/>
              </a:defRPr>
            </a:lvl8pPr>
            <a:lvl9pPr marL="2743200" algn="l" defTabSz="685800" rtl="0" eaLnBrk="1" latinLnBrk="0" hangingPunct="1">
              <a:defRPr kern="1200">
                <a:solidFill>
                  <a:schemeClr val="tx1"/>
                </a:solidFill>
                <a:latin typeface="Arial Nova" panose="020B0504020202020204" pitchFamily="34" charset="0"/>
                <a:ea typeface="+mn-ea"/>
                <a:cs typeface="Arial" panose="020B0604020202020204" pitchFamily="34" charset="0"/>
              </a:defRPr>
            </a:lvl9pPr>
          </a:lstStyle>
          <a:p>
            <a:pPr fontAlgn="base">
              <a:spcBef>
                <a:spcPct val="0"/>
              </a:spcBef>
              <a:spcAft>
                <a:spcPct val="0"/>
              </a:spcAft>
              <a:defRPr/>
            </a:pPr>
            <a:r>
              <a:rPr lang="en-GB" altLang="en-US" dirty="0"/>
              <a:t>PAGE </a:t>
            </a:r>
            <a:fld id="{BB87601E-8816-4441-8945-4C10707C6B88}" type="slidenum">
              <a:rPr lang="en-GB" altLang="en-US" smtClean="0"/>
              <a:pPr fontAlgn="base">
                <a:spcBef>
                  <a:spcPct val="0"/>
                </a:spcBef>
                <a:spcAft>
                  <a:spcPct val="0"/>
                </a:spcAft>
                <a:defRPr/>
              </a:pPr>
              <a:t>3</a:t>
            </a:fld>
            <a:endParaRPr lang="en-GB" altLang="en-US" dirty="0"/>
          </a:p>
        </p:txBody>
      </p:sp>
    </p:spTree>
    <p:extLst>
      <p:ext uri="{BB962C8B-B14F-4D97-AF65-F5344CB8AC3E}">
        <p14:creationId xmlns:p14="http://schemas.microsoft.com/office/powerpoint/2010/main" val="14682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924E06-6A89-4301-8551-3C0EA81DB7EE}"/>
              </a:ext>
            </a:extLst>
          </p:cNvPr>
          <p:cNvSpPr>
            <a:spLocks noGrp="1"/>
          </p:cNvSpPr>
          <p:nvPr>
            <p:ph type="title"/>
          </p:nvPr>
        </p:nvSpPr>
        <p:spPr>
          <a:xfrm>
            <a:off x="457200" y="205978"/>
            <a:ext cx="8229600" cy="426884"/>
          </a:xfrm>
        </p:spPr>
        <p:txBody>
          <a:bodyPr>
            <a:normAutofit fontScale="90000"/>
          </a:bodyPr>
          <a:lstStyle/>
          <a:p>
            <a:r>
              <a:rPr lang="en-GB" dirty="0"/>
              <a:t>Possible Service Model – Options for consideration:</a:t>
            </a:r>
          </a:p>
        </p:txBody>
      </p:sp>
      <p:sp>
        <p:nvSpPr>
          <p:cNvPr id="4" name="Slide Number Placeholder 3">
            <a:extLst>
              <a:ext uri="{FF2B5EF4-FFF2-40B4-BE49-F238E27FC236}">
                <a16:creationId xmlns:a16="http://schemas.microsoft.com/office/drawing/2014/main" id="{6C015E4B-9F9F-4CB4-AB90-D2E97E9A50CC}"/>
              </a:ext>
            </a:extLst>
          </p:cNvPr>
          <p:cNvSpPr>
            <a:spLocks noGrp="1"/>
          </p:cNvSpPr>
          <p:nvPr>
            <p:ph type="sldNum" sz="quarter" idx="4"/>
          </p:nvPr>
        </p:nvSpPr>
        <p:spPr>
          <a:xfrm>
            <a:off x="0" y="6448425"/>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000" b="1" kern="1200">
                <a:solidFill>
                  <a:schemeClr val="tx1">
                    <a:tint val="75000"/>
                  </a:schemeClr>
                </a:solidFill>
                <a:latin typeface="Arial Nov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PAGE </a:t>
            </a:r>
            <a:fld id="{45A89BE1-5792-4ACB-BF4C-7FAB88C6C5B7}" type="slidenum">
              <a:rPr lang="en-GB" smtClean="0"/>
              <a:pPr/>
              <a:t>30</a:t>
            </a:fld>
            <a:endParaRPr lang="en-GB" dirty="0"/>
          </a:p>
        </p:txBody>
      </p:sp>
      <p:sp>
        <p:nvSpPr>
          <p:cNvPr id="14" name="Text Box 2">
            <a:extLst>
              <a:ext uri="{FF2B5EF4-FFF2-40B4-BE49-F238E27FC236}">
                <a16:creationId xmlns:a16="http://schemas.microsoft.com/office/drawing/2014/main" id="{710C6C18-C46F-4FA3-9144-CBC587DDC918}"/>
              </a:ext>
            </a:extLst>
          </p:cNvPr>
          <p:cNvSpPr txBox="1">
            <a:spLocks noChangeArrowheads="1"/>
          </p:cNvSpPr>
          <p:nvPr/>
        </p:nvSpPr>
        <p:spPr bwMode="auto">
          <a:xfrm>
            <a:off x="1580605" y="2177534"/>
            <a:ext cx="2991395" cy="623248"/>
          </a:xfrm>
          <a:prstGeom prst="rect">
            <a:avLst/>
          </a:prstGeom>
          <a:solidFill>
            <a:schemeClr val="accent1">
              <a:lumMod val="40000"/>
              <a:lumOff val="60000"/>
            </a:schemeClr>
          </a:solidFill>
          <a:ln>
            <a:headEnd/>
            <a:tailEn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anchor="t" anchorCtr="0" compatLnSpc="1">
            <a:prstTxWarp prst="textNoShape">
              <a:avLst/>
            </a:prstTxWarp>
            <a:spAutoFit/>
          </a:bodyPr>
          <a:lstStyle/>
          <a:p>
            <a:pPr algn="ctr" defTabSz="685800" eaLnBrk="0" fontAlgn="base" hangingPunct="0">
              <a:spcBef>
                <a:spcPct val="0"/>
              </a:spcBef>
              <a:spcAft>
                <a:spcPct val="0"/>
              </a:spcAft>
            </a:pPr>
            <a:r>
              <a:rPr lang="en-US" altLang="en-US" sz="1800" dirty="0">
                <a:solidFill>
                  <a:schemeClr val="tx1"/>
                </a:solidFill>
                <a:ea typeface="Calibri" panose="020F0502020204030204" pitchFamily="34" charset="0"/>
                <a:cs typeface="Times New Roman" panose="02020603050405020304" pitchFamily="18" charset="0"/>
              </a:rPr>
              <a:t>A Framework of activity and </a:t>
            </a:r>
            <a:r>
              <a:rPr lang="en-US" altLang="en-US" sz="1800" dirty="0" bmk="">
                <a:solidFill>
                  <a:schemeClr val="tx1"/>
                </a:solidFill>
                <a:ea typeface="Calibri" panose="020F0502020204030204" pitchFamily="34" charset="0"/>
                <a:cs typeface="Times New Roman" panose="02020603050405020304" pitchFamily="18" charset="0"/>
              </a:rPr>
              <a:t>enrichment</a:t>
            </a:r>
            <a:r>
              <a:rPr lang="en-US" altLang="en-US" sz="1800" dirty="0">
                <a:solidFill>
                  <a:schemeClr val="tx1"/>
                </a:solidFill>
                <a:ea typeface="Calibri" panose="020F0502020204030204" pitchFamily="34" charset="0"/>
                <a:cs typeface="Times New Roman" panose="02020603050405020304" pitchFamily="18" charset="0"/>
              </a:rPr>
              <a:t> providers</a:t>
            </a:r>
            <a:endParaRPr lang="en-US" altLang="en-US" sz="1800" dirty="0">
              <a:solidFill>
                <a:schemeClr val="tx1"/>
              </a:solidFill>
            </a:endParaRPr>
          </a:p>
        </p:txBody>
      </p:sp>
      <p:sp>
        <p:nvSpPr>
          <p:cNvPr id="20" name="Rectangle 20">
            <a:extLst>
              <a:ext uri="{FF2B5EF4-FFF2-40B4-BE49-F238E27FC236}">
                <a16:creationId xmlns:a16="http://schemas.microsoft.com/office/drawing/2014/main" id="{8F147B9B-B671-4F32-B6AE-2880F6E42CFE}"/>
              </a:ext>
            </a:extLst>
          </p:cNvPr>
          <p:cNvSpPr>
            <a:spLocks noChangeArrowheads="1"/>
          </p:cNvSpPr>
          <p:nvPr/>
        </p:nvSpPr>
        <p:spPr bwMode="auto">
          <a:xfrm>
            <a:off x="1833699" y="1247148"/>
            <a:ext cx="138564" cy="24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GB" sz="1125" dirty="0"/>
          </a:p>
        </p:txBody>
      </p:sp>
      <p:sp>
        <p:nvSpPr>
          <p:cNvPr id="21" name="Rectangle 21">
            <a:extLst>
              <a:ext uri="{FF2B5EF4-FFF2-40B4-BE49-F238E27FC236}">
                <a16:creationId xmlns:a16="http://schemas.microsoft.com/office/drawing/2014/main" id="{E027F724-039B-4CFE-8B05-86F6D1E10052}"/>
              </a:ext>
            </a:extLst>
          </p:cNvPr>
          <p:cNvSpPr>
            <a:spLocks noChangeArrowheads="1"/>
          </p:cNvSpPr>
          <p:nvPr/>
        </p:nvSpPr>
        <p:spPr bwMode="auto">
          <a:xfrm>
            <a:off x="1833699" y="964379"/>
            <a:ext cx="138564" cy="8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GB" altLang="en-US" sz="750" dirty="0"/>
          </a:p>
          <a:p>
            <a:pPr defTabSz="685800" eaLnBrk="0" fontAlgn="base" hangingPunct="0">
              <a:spcBef>
                <a:spcPct val="0"/>
              </a:spcBef>
              <a:spcAft>
                <a:spcPct val="0"/>
              </a:spcAft>
            </a:pPr>
            <a:br>
              <a:rPr lang="en-GB" altLang="en-US" sz="1350" dirty="0">
                <a:latin typeface="Arial" panose="020B0604020202020204" pitchFamily="34" charset="0"/>
              </a:rPr>
            </a:br>
            <a:endParaRPr lang="en-GB" altLang="en-US" sz="1350" dirty="0">
              <a:latin typeface="Arial" panose="020B0604020202020204" pitchFamily="34" charset="0"/>
            </a:endParaRPr>
          </a:p>
          <a:p>
            <a:pPr defTabSz="685800" eaLnBrk="0" fontAlgn="base" hangingPunct="0">
              <a:spcBef>
                <a:spcPct val="0"/>
              </a:spcBef>
              <a:spcAft>
                <a:spcPct val="0"/>
              </a:spcAft>
            </a:pPr>
            <a:endParaRPr lang="en-GB" altLang="en-US" sz="1350" dirty="0">
              <a:latin typeface="Arial" panose="020B0604020202020204" pitchFamily="34" charset="0"/>
            </a:endParaRPr>
          </a:p>
        </p:txBody>
      </p:sp>
      <p:sp>
        <p:nvSpPr>
          <p:cNvPr id="22" name="Rectangle 24">
            <a:extLst>
              <a:ext uri="{FF2B5EF4-FFF2-40B4-BE49-F238E27FC236}">
                <a16:creationId xmlns:a16="http://schemas.microsoft.com/office/drawing/2014/main" id="{CF5F9E70-2196-4DB4-949C-663526639EAB}"/>
              </a:ext>
            </a:extLst>
          </p:cNvPr>
          <p:cNvSpPr>
            <a:spLocks noChangeArrowheads="1"/>
          </p:cNvSpPr>
          <p:nvPr/>
        </p:nvSpPr>
        <p:spPr bwMode="auto">
          <a:xfrm>
            <a:off x="1833699" y="1172127"/>
            <a:ext cx="138564"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GB" altLang="en-US" sz="750" dirty="0"/>
          </a:p>
          <a:p>
            <a:pPr defTabSz="685800" eaLnBrk="0" fontAlgn="base" hangingPunct="0">
              <a:spcBef>
                <a:spcPct val="0"/>
              </a:spcBef>
              <a:spcAft>
                <a:spcPct val="0"/>
              </a:spcAft>
            </a:pPr>
            <a:endParaRPr lang="en-GB" altLang="en-US" sz="1350" dirty="0">
              <a:latin typeface="Arial" panose="020B0604020202020204" pitchFamily="34" charset="0"/>
            </a:endParaRPr>
          </a:p>
        </p:txBody>
      </p:sp>
      <p:sp>
        <p:nvSpPr>
          <p:cNvPr id="35" name="TextBox 34">
            <a:extLst>
              <a:ext uri="{FF2B5EF4-FFF2-40B4-BE49-F238E27FC236}">
                <a16:creationId xmlns:a16="http://schemas.microsoft.com/office/drawing/2014/main" id="{1CFAC041-DDF7-4E4D-A5D4-B74DCDDAABE8}"/>
              </a:ext>
            </a:extLst>
          </p:cNvPr>
          <p:cNvSpPr txBox="1"/>
          <p:nvPr/>
        </p:nvSpPr>
        <p:spPr>
          <a:xfrm>
            <a:off x="528020" y="632862"/>
            <a:ext cx="8453717" cy="1754326"/>
          </a:xfrm>
          <a:prstGeom prst="rect">
            <a:avLst/>
          </a:prstGeom>
          <a:noFill/>
        </p:spPr>
        <p:txBody>
          <a:bodyPr wrap="square" rtlCol="0">
            <a:spAutoFit/>
          </a:bodyPr>
          <a:lstStyle/>
          <a:p>
            <a:r>
              <a:rPr lang="en-GB" sz="1800" b="1" dirty="0"/>
              <a:t>Option 3 </a:t>
            </a:r>
            <a:endParaRPr lang="en-GB" sz="1800" dirty="0"/>
          </a:p>
          <a:p>
            <a:r>
              <a:rPr lang="en-GB" sz="1800" dirty="0"/>
              <a:t>Activity provider are pre signed up to T&amp;C’s for BVS to spot purchase activities from.</a:t>
            </a:r>
          </a:p>
          <a:p>
            <a:r>
              <a:rPr lang="en-GB" sz="1800" dirty="0"/>
              <a:t>Training providers have a direct contract with the council to deliver training.</a:t>
            </a:r>
          </a:p>
          <a:p>
            <a:endParaRPr lang="en-GB" sz="1800" dirty="0"/>
          </a:p>
          <a:p>
            <a:endParaRPr lang="en-GB" sz="1800" dirty="0"/>
          </a:p>
        </p:txBody>
      </p:sp>
      <p:sp>
        <p:nvSpPr>
          <p:cNvPr id="19" name="Text Box 2">
            <a:extLst>
              <a:ext uri="{FF2B5EF4-FFF2-40B4-BE49-F238E27FC236}">
                <a16:creationId xmlns:a16="http://schemas.microsoft.com/office/drawing/2014/main" id="{F64C10A7-8334-42F7-9F9A-8353376478B2}"/>
              </a:ext>
            </a:extLst>
          </p:cNvPr>
          <p:cNvSpPr txBox="1">
            <a:spLocks noChangeArrowheads="1"/>
          </p:cNvSpPr>
          <p:nvPr/>
        </p:nvSpPr>
        <p:spPr bwMode="auto">
          <a:xfrm>
            <a:off x="4754878" y="2177534"/>
            <a:ext cx="2991395" cy="623248"/>
          </a:xfrm>
          <a:prstGeom prst="rect">
            <a:avLst/>
          </a:prstGeom>
          <a:solidFill>
            <a:schemeClr val="accent1">
              <a:lumMod val="40000"/>
              <a:lumOff val="60000"/>
            </a:schemeClr>
          </a:solidFill>
          <a:ln>
            <a:headEnd/>
            <a:tailEn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anchor="t" anchorCtr="0" compatLnSpc="1">
            <a:prstTxWarp prst="textNoShape">
              <a:avLst/>
            </a:prstTxWarp>
            <a:spAutoFit/>
          </a:bodyPr>
          <a:lstStyle/>
          <a:p>
            <a:pPr algn="ctr" defTabSz="685800" eaLnBrk="0" fontAlgn="base" hangingPunct="0">
              <a:spcBef>
                <a:spcPct val="0"/>
              </a:spcBef>
              <a:spcAft>
                <a:spcPct val="0"/>
              </a:spcAft>
            </a:pPr>
            <a:r>
              <a:rPr lang="en-US" altLang="en-US" sz="1800" dirty="0">
                <a:solidFill>
                  <a:schemeClr val="tx1"/>
                </a:solidFill>
                <a:ea typeface="Calibri" panose="020F0502020204030204" pitchFamily="34" charset="0"/>
                <a:cs typeface="Times New Roman" panose="02020603050405020304" pitchFamily="18" charset="0"/>
              </a:rPr>
              <a:t>Direct BCC contracts for training providers</a:t>
            </a:r>
            <a:endParaRPr lang="en-US" altLang="en-US" sz="1800" dirty="0">
              <a:solidFill>
                <a:schemeClr val="tx1"/>
              </a:solidFill>
            </a:endParaRPr>
          </a:p>
        </p:txBody>
      </p:sp>
    </p:spTree>
    <p:extLst>
      <p:ext uri="{BB962C8B-B14F-4D97-AF65-F5344CB8AC3E}">
        <p14:creationId xmlns:p14="http://schemas.microsoft.com/office/powerpoint/2010/main" val="216385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924E06-6A89-4301-8551-3C0EA81DB7EE}"/>
              </a:ext>
            </a:extLst>
          </p:cNvPr>
          <p:cNvSpPr>
            <a:spLocks noGrp="1"/>
          </p:cNvSpPr>
          <p:nvPr>
            <p:ph type="title"/>
          </p:nvPr>
        </p:nvSpPr>
        <p:spPr>
          <a:xfrm>
            <a:off x="457200" y="205978"/>
            <a:ext cx="8229600" cy="426884"/>
          </a:xfrm>
        </p:spPr>
        <p:txBody>
          <a:bodyPr>
            <a:normAutofit fontScale="90000"/>
          </a:bodyPr>
          <a:lstStyle/>
          <a:p>
            <a:r>
              <a:rPr lang="en-GB" dirty="0"/>
              <a:t>Possible Service Model – Options for consideration:</a:t>
            </a:r>
          </a:p>
        </p:txBody>
      </p:sp>
      <p:sp>
        <p:nvSpPr>
          <p:cNvPr id="4" name="Slide Number Placeholder 3">
            <a:extLst>
              <a:ext uri="{FF2B5EF4-FFF2-40B4-BE49-F238E27FC236}">
                <a16:creationId xmlns:a16="http://schemas.microsoft.com/office/drawing/2014/main" id="{6C015E4B-9F9F-4CB4-AB90-D2E97E9A50CC}"/>
              </a:ext>
            </a:extLst>
          </p:cNvPr>
          <p:cNvSpPr>
            <a:spLocks noGrp="1"/>
          </p:cNvSpPr>
          <p:nvPr>
            <p:ph type="sldNum" sz="quarter" idx="4"/>
          </p:nvPr>
        </p:nvSpPr>
        <p:spPr>
          <a:xfrm>
            <a:off x="0" y="6448425"/>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000" b="1" kern="1200">
                <a:solidFill>
                  <a:schemeClr val="tx1">
                    <a:tint val="75000"/>
                  </a:schemeClr>
                </a:solidFill>
                <a:latin typeface="Arial Nov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PAGE </a:t>
            </a:r>
            <a:fld id="{45A89BE1-5792-4ACB-BF4C-7FAB88C6C5B7}" type="slidenum">
              <a:rPr lang="en-GB" smtClean="0"/>
              <a:pPr/>
              <a:t>31</a:t>
            </a:fld>
            <a:endParaRPr lang="en-GB" dirty="0"/>
          </a:p>
        </p:txBody>
      </p:sp>
      <p:sp>
        <p:nvSpPr>
          <p:cNvPr id="20" name="Rectangle 20">
            <a:extLst>
              <a:ext uri="{FF2B5EF4-FFF2-40B4-BE49-F238E27FC236}">
                <a16:creationId xmlns:a16="http://schemas.microsoft.com/office/drawing/2014/main" id="{8F147B9B-B671-4F32-B6AE-2880F6E42CFE}"/>
              </a:ext>
            </a:extLst>
          </p:cNvPr>
          <p:cNvSpPr>
            <a:spLocks noChangeArrowheads="1"/>
          </p:cNvSpPr>
          <p:nvPr/>
        </p:nvSpPr>
        <p:spPr bwMode="auto">
          <a:xfrm>
            <a:off x="1833699" y="1247148"/>
            <a:ext cx="138564" cy="24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GB" sz="1125" dirty="0"/>
          </a:p>
        </p:txBody>
      </p:sp>
      <p:sp>
        <p:nvSpPr>
          <p:cNvPr id="21" name="Rectangle 21">
            <a:extLst>
              <a:ext uri="{FF2B5EF4-FFF2-40B4-BE49-F238E27FC236}">
                <a16:creationId xmlns:a16="http://schemas.microsoft.com/office/drawing/2014/main" id="{E027F724-039B-4CFE-8B05-86F6D1E10052}"/>
              </a:ext>
            </a:extLst>
          </p:cNvPr>
          <p:cNvSpPr>
            <a:spLocks noChangeArrowheads="1"/>
          </p:cNvSpPr>
          <p:nvPr/>
        </p:nvSpPr>
        <p:spPr bwMode="auto">
          <a:xfrm>
            <a:off x="1833699" y="964379"/>
            <a:ext cx="138564" cy="8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GB" altLang="en-US" sz="750" dirty="0"/>
          </a:p>
          <a:p>
            <a:pPr defTabSz="685800" eaLnBrk="0" fontAlgn="base" hangingPunct="0">
              <a:spcBef>
                <a:spcPct val="0"/>
              </a:spcBef>
              <a:spcAft>
                <a:spcPct val="0"/>
              </a:spcAft>
            </a:pPr>
            <a:br>
              <a:rPr lang="en-GB" altLang="en-US" sz="1350" dirty="0">
                <a:latin typeface="Arial" panose="020B0604020202020204" pitchFamily="34" charset="0"/>
              </a:rPr>
            </a:br>
            <a:endParaRPr lang="en-GB" altLang="en-US" sz="1350" dirty="0">
              <a:latin typeface="Arial" panose="020B0604020202020204" pitchFamily="34" charset="0"/>
            </a:endParaRPr>
          </a:p>
          <a:p>
            <a:pPr defTabSz="685800" eaLnBrk="0" fontAlgn="base" hangingPunct="0">
              <a:spcBef>
                <a:spcPct val="0"/>
              </a:spcBef>
              <a:spcAft>
                <a:spcPct val="0"/>
              </a:spcAft>
            </a:pPr>
            <a:endParaRPr lang="en-GB" altLang="en-US" sz="1350" dirty="0">
              <a:latin typeface="Arial" panose="020B0604020202020204" pitchFamily="34" charset="0"/>
            </a:endParaRPr>
          </a:p>
        </p:txBody>
      </p:sp>
      <p:sp>
        <p:nvSpPr>
          <p:cNvPr id="22" name="Rectangle 24">
            <a:extLst>
              <a:ext uri="{FF2B5EF4-FFF2-40B4-BE49-F238E27FC236}">
                <a16:creationId xmlns:a16="http://schemas.microsoft.com/office/drawing/2014/main" id="{CF5F9E70-2196-4DB4-949C-663526639EAB}"/>
              </a:ext>
            </a:extLst>
          </p:cNvPr>
          <p:cNvSpPr>
            <a:spLocks noChangeArrowheads="1"/>
          </p:cNvSpPr>
          <p:nvPr/>
        </p:nvSpPr>
        <p:spPr bwMode="auto">
          <a:xfrm>
            <a:off x="1833699" y="1172127"/>
            <a:ext cx="138564"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GB" altLang="en-US" sz="750" dirty="0"/>
          </a:p>
          <a:p>
            <a:pPr defTabSz="685800" eaLnBrk="0" fontAlgn="base" hangingPunct="0">
              <a:spcBef>
                <a:spcPct val="0"/>
              </a:spcBef>
              <a:spcAft>
                <a:spcPct val="0"/>
              </a:spcAft>
            </a:pPr>
            <a:endParaRPr lang="en-GB" altLang="en-US" sz="1350" dirty="0">
              <a:latin typeface="Arial" panose="020B0604020202020204" pitchFamily="34" charset="0"/>
            </a:endParaRPr>
          </a:p>
        </p:txBody>
      </p:sp>
      <p:sp>
        <p:nvSpPr>
          <p:cNvPr id="35" name="TextBox 34">
            <a:extLst>
              <a:ext uri="{FF2B5EF4-FFF2-40B4-BE49-F238E27FC236}">
                <a16:creationId xmlns:a16="http://schemas.microsoft.com/office/drawing/2014/main" id="{1CFAC041-DDF7-4E4D-A5D4-B74DCDDAABE8}"/>
              </a:ext>
            </a:extLst>
          </p:cNvPr>
          <p:cNvSpPr txBox="1"/>
          <p:nvPr/>
        </p:nvSpPr>
        <p:spPr>
          <a:xfrm>
            <a:off x="539552" y="604079"/>
            <a:ext cx="8453717" cy="1477328"/>
          </a:xfrm>
          <a:prstGeom prst="rect">
            <a:avLst/>
          </a:prstGeom>
          <a:noFill/>
        </p:spPr>
        <p:txBody>
          <a:bodyPr wrap="square" rtlCol="0">
            <a:spAutoFit/>
          </a:bodyPr>
          <a:lstStyle/>
          <a:p>
            <a:r>
              <a:rPr lang="en-GB" sz="1800" b="1" dirty="0"/>
              <a:t>Option 4 </a:t>
            </a:r>
            <a:r>
              <a:rPr lang="en-GB" sz="1800" dirty="0"/>
              <a:t> </a:t>
            </a:r>
          </a:p>
          <a:p>
            <a:r>
              <a:rPr lang="en-GB" sz="1800" dirty="0"/>
              <a:t>Activity provider and training providers have a direct contract with the council to deliver training.</a:t>
            </a:r>
          </a:p>
          <a:p>
            <a:endParaRPr lang="en-GB" sz="1800" dirty="0"/>
          </a:p>
          <a:p>
            <a:endParaRPr lang="en-GB" sz="1800" dirty="0"/>
          </a:p>
        </p:txBody>
      </p:sp>
      <p:sp>
        <p:nvSpPr>
          <p:cNvPr id="19" name="Text Box 2">
            <a:extLst>
              <a:ext uri="{FF2B5EF4-FFF2-40B4-BE49-F238E27FC236}">
                <a16:creationId xmlns:a16="http://schemas.microsoft.com/office/drawing/2014/main" id="{F64C10A7-8334-42F7-9F9A-8353376478B2}"/>
              </a:ext>
            </a:extLst>
          </p:cNvPr>
          <p:cNvSpPr txBox="1">
            <a:spLocks noChangeArrowheads="1"/>
          </p:cNvSpPr>
          <p:nvPr/>
        </p:nvSpPr>
        <p:spPr bwMode="auto">
          <a:xfrm>
            <a:off x="2915816" y="2102595"/>
            <a:ext cx="2991395" cy="900246"/>
          </a:xfrm>
          <a:prstGeom prst="rect">
            <a:avLst/>
          </a:prstGeom>
          <a:solidFill>
            <a:schemeClr val="accent1">
              <a:lumMod val="40000"/>
              <a:lumOff val="60000"/>
            </a:schemeClr>
          </a:solidFill>
          <a:ln>
            <a:headEnd/>
            <a:tailEn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anchor="t" anchorCtr="0" compatLnSpc="1">
            <a:prstTxWarp prst="textNoShape">
              <a:avLst/>
            </a:prstTxWarp>
            <a:spAutoFit/>
          </a:bodyPr>
          <a:lstStyle/>
          <a:p>
            <a:pPr algn="ctr" defTabSz="685800" eaLnBrk="0" fontAlgn="base" hangingPunct="0">
              <a:spcBef>
                <a:spcPct val="0"/>
              </a:spcBef>
              <a:spcAft>
                <a:spcPct val="0"/>
              </a:spcAft>
            </a:pPr>
            <a:r>
              <a:rPr lang="en-US" altLang="en-US" sz="1800" dirty="0">
                <a:solidFill>
                  <a:schemeClr val="tx1"/>
                </a:solidFill>
                <a:ea typeface="Calibri" panose="020F0502020204030204" pitchFamily="34" charset="0"/>
                <a:cs typeface="Times New Roman" panose="02020603050405020304" pitchFamily="18" charset="0"/>
              </a:rPr>
              <a:t>Direct BCC contracts for activity providers and  training providers</a:t>
            </a:r>
            <a:endParaRPr lang="en-US" altLang="en-US" sz="1800" dirty="0">
              <a:solidFill>
                <a:schemeClr val="tx1"/>
              </a:solidFill>
            </a:endParaRPr>
          </a:p>
        </p:txBody>
      </p:sp>
    </p:spTree>
    <p:extLst>
      <p:ext uri="{BB962C8B-B14F-4D97-AF65-F5344CB8AC3E}">
        <p14:creationId xmlns:p14="http://schemas.microsoft.com/office/powerpoint/2010/main" val="2517632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79687-2E36-7A4F-7608-761B3B59CF0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7F88FE7-42BB-747A-7A25-EAA9B5F6CEE4}"/>
              </a:ext>
            </a:extLst>
          </p:cNvPr>
          <p:cNvSpPr>
            <a:spLocks noGrp="1"/>
          </p:cNvSpPr>
          <p:nvPr>
            <p:ph type="ctrTitle"/>
          </p:nvPr>
        </p:nvSpPr>
        <p:spPr>
          <a:xfrm>
            <a:off x="469621" y="1311306"/>
            <a:ext cx="8062819" cy="1102519"/>
          </a:xfrm>
        </p:spPr>
        <p:txBody>
          <a:bodyPr/>
          <a:lstStyle/>
          <a:p>
            <a:r>
              <a:rPr lang="en-GB" dirty="0"/>
              <a:t>Consultation/Q&amp;A Sessions and Contact Details</a:t>
            </a:r>
          </a:p>
        </p:txBody>
      </p:sp>
    </p:spTree>
    <p:extLst>
      <p:ext uri="{BB962C8B-B14F-4D97-AF65-F5344CB8AC3E}">
        <p14:creationId xmlns:p14="http://schemas.microsoft.com/office/powerpoint/2010/main" val="163382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32359-7ECA-19CE-5537-80163FCEC6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BA5F86-D04F-2922-CDC7-2CE4E0CCB688}"/>
              </a:ext>
            </a:extLst>
          </p:cNvPr>
          <p:cNvSpPr>
            <a:spLocks noGrp="1"/>
          </p:cNvSpPr>
          <p:nvPr>
            <p:ph type="title"/>
          </p:nvPr>
        </p:nvSpPr>
        <p:spPr>
          <a:xfrm>
            <a:off x="457200" y="205978"/>
            <a:ext cx="8229600" cy="349548"/>
          </a:xfrm>
        </p:spPr>
        <p:txBody>
          <a:bodyPr>
            <a:normAutofit fontScale="90000"/>
          </a:bodyPr>
          <a:lstStyle/>
          <a:p>
            <a:r>
              <a:rPr lang="en-GB" dirty="0"/>
              <a:t>Consultation/Q&amp;A sessions and questionnaire </a:t>
            </a:r>
          </a:p>
        </p:txBody>
      </p:sp>
      <p:sp>
        <p:nvSpPr>
          <p:cNvPr id="3" name="Content Placeholder 2">
            <a:extLst>
              <a:ext uri="{FF2B5EF4-FFF2-40B4-BE49-F238E27FC236}">
                <a16:creationId xmlns:a16="http://schemas.microsoft.com/office/drawing/2014/main" id="{8DFB6FC4-7A2F-55B9-E492-DF17D0D7C84B}"/>
              </a:ext>
            </a:extLst>
          </p:cNvPr>
          <p:cNvSpPr>
            <a:spLocks noGrp="1"/>
          </p:cNvSpPr>
          <p:nvPr>
            <p:ph idx="1"/>
          </p:nvPr>
        </p:nvSpPr>
        <p:spPr>
          <a:xfrm>
            <a:off x="457200" y="699542"/>
            <a:ext cx="8229600" cy="3754080"/>
          </a:xfrm>
        </p:spPr>
        <p:txBody>
          <a:bodyPr>
            <a:normAutofit fontScale="85000" lnSpcReduction="10000"/>
          </a:bodyPr>
          <a:lstStyle/>
          <a:p>
            <a:pPr marL="0" indent="0">
              <a:buNone/>
            </a:pPr>
            <a:r>
              <a:rPr lang="en-GB" sz="1800" b="1" dirty="0">
                <a:effectLst/>
                <a:latin typeface="Arial" panose="020B0604020202020204" pitchFamily="34" charset="0"/>
                <a:ea typeface="Calibri" panose="020F0502020204030204" pitchFamily="34" charset="0"/>
              </a:rPr>
              <a:t>08</a:t>
            </a:r>
            <a:r>
              <a:rPr lang="en-GB" sz="1800" b="1" baseline="30000" dirty="0">
                <a:effectLst/>
                <a:latin typeface="Arial" panose="020B0604020202020204" pitchFamily="34" charset="0"/>
                <a:ea typeface="Calibri" panose="020F0502020204030204" pitchFamily="34" charset="0"/>
              </a:rPr>
              <a:t>th</a:t>
            </a:r>
            <a:r>
              <a:rPr lang="en-GB" sz="1800" b="1" dirty="0">
                <a:effectLst/>
                <a:latin typeface="Arial" panose="020B0604020202020204" pitchFamily="34" charset="0"/>
                <a:ea typeface="Calibri" panose="020F0502020204030204" pitchFamily="34" charset="0"/>
              </a:rPr>
              <a:t> April 10am-11.30am</a:t>
            </a:r>
            <a:endParaRPr lang="en-GB" sz="1800" b="1" dirty="0">
              <a:effectLst/>
              <a:latin typeface="Calibri" panose="020F0502020204030204" pitchFamily="34" charset="0"/>
              <a:ea typeface="Calibri" panose="020F0502020204030204" pitchFamily="34" charset="0"/>
            </a:endParaRPr>
          </a:p>
          <a:p>
            <a:pPr marL="0" indent="0">
              <a:buNone/>
            </a:pPr>
            <a:r>
              <a:rPr lang="en-US" sz="1800" u="sng" dirty="0">
                <a:solidFill>
                  <a:srgbClr val="6264A7"/>
                </a:solidFill>
                <a:effectLst/>
                <a:latin typeface="Arial" panose="020B0604020202020204" pitchFamily="34" charset="0"/>
                <a:ea typeface="Calibri" panose="020F0502020204030204" pitchFamily="34" charset="0"/>
                <a:hlinkClick r:id="rId2"/>
              </a:rPr>
              <a:t>Click here to join the meeting</a:t>
            </a:r>
            <a:r>
              <a:rPr lang="en-US" sz="1800" dirty="0">
                <a:solidFill>
                  <a:srgbClr val="252424"/>
                </a:solidFill>
                <a:effectLst/>
                <a:latin typeface="Arial" panose="020B0604020202020204" pitchFamily="34" charset="0"/>
                <a:ea typeface="Calibri" panose="020F0502020204030204" pitchFamily="34" charset="0"/>
              </a:rPr>
              <a:t> </a:t>
            </a:r>
            <a:r>
              <a:rPr lang="en-GB" sz="1800" u="sng" dirty="0">
                <a:solidFill>
                  <a:srgbClr val="0563C1"/>
                </a:solidFill>
                <a:effectLst/>
                <a:latin typeface="Arial" panose="020B0604020202020204" pitchFamily="34" charset="0"/>
                <a:ea typeface="Calibri" panose="020F0502020204030204" pitchFamily="34" charset="0"/>
                <a:hlinkClick r:id="rId3"/>
              </a:rPr>
              <a:t>BVS Enrichment Programme 08th April 10am-11.30am</a:t>
            </a:r>
            <a:endParaRPr lang="en-GB" sz="1800" dirty="0">
              <a:effectLst/>
              <a:latin typeface="Calibri" panose="020F0502020204030204" pitchFamily="34" charset="0"/>
              <a:ea typeface="Calibri" panose="020F0502020204030204" pitchFamily="34" charset="0"/>
            </a:endParaRPr>
          </a:p>
          <a:p>
            <a:pPr marL="0" indent="0">
              <a:buNone/>
            </a:pPr>
            <a:r>
              <a:rPr lang="en-US" sz="1800" dirty="0">
                <a:solidFill>
                  <a:srgbClr val="252424"/>
                </a:solidFill>
                <a:effectLst/>
                <a:latin typeface="Arial" panose="020B0604020202020204" pitchFamily="34" charset="0"/>
                <a:ea typeface="Calibri" panose="020F0502020204030204" pitchFamily="34" charset="0"/>
              </a:rPr>
              <a:t>Meeting ID: 351 679 244 393 </a:t>
            </a:r>
            <a:br>
              <a:rPr lang="en-US" sz="1800" dirty="0">
                <a:solidFill>
                  <a:srgbClr val="252424"/>
                </a:solidFill>
                <a:effectLst/>
                <a:latin typeface="Arial" panose="020B0604020202020204" pitchFamily="34" charset="0"/>
                <a:ea typeface="Calibri" panose="020F0502020204030204" pitchFamily="34" charset="0"/>
              </a:rPr>
            </a:br>
            <a:r>
              <a:rPr lang="en-US" sz="1800" dirty="0">
                <a:solidFill>
                  <a:srgbClr val="252424"/>
                </a:solidFill>
                <a:effectLst/>
                <a:latin typeface="Arial" panose="020B0604020202020204" pitchFamily="34" charset="0"/>
                <a:ea typeface="Calibri" panose="020F0502020204030204" pitchFamily="34" charset="0"/>
              </a:rPr>
              <a:t>Passcode: NC2sBo </a:t>
            </a:r>
            <a:endParaRPr lang="en-GB" sz="1800" dirty="0">
              <a:effectLst/>
              <a:latin typeface="Calibri" panose="020F0502020204030204" pitchFamily="34" charset="0"/>
              <a:ea typeface="Calibri" panose="020F0502020204030204" pitchFamily="34" charset="0"/>
            </a:endParaRPr>
          </a:p>
          <a:p>
            <a:pPr marL="0" indent="0">
              <a:buNone/>
            </a:pPr>
            <a:r>
              <a:rPr lang="en-GB" sz="1800" dirty="0">
                <a:effectLst/>
                <a:latin typeface="Arial" panose="020B0604020202020204" pitchFamily="34" charset="0"/>
                <a:ea typeface="Calibri" panose="020F0502020204030204" pitchFamily="34" charset="0"/>
              </a:rPr>
              <a:t>Eventbrite registration link: </a:t>
            </a:r>
            <a:r>
              <a:rPr lang="en-GB" sz="1800" u="sng" dirty="0">
                <a:solidFill>
                  <a:srgbClr val="0563C1"/>
                </a:solidFill>
                <a:effectLst/>
                <a:latin typeface="Arial" panose="020B0604020202020204" pitchFamily="34" charset="0"/>
                <a:ea typeface="Calibri" panose="020F0502020204030204" pitchFamily="34" charset="0"/>
                <a:hlinkClick r:id="rId4"/>
              </a:rPr>
              <a:t>click here to register</a:t>
            </a:r>
            <a:r>
              <a:rPr lang="en-GB" sz="1800" dirty="0">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marL="0" indent="0">
              <a:buNone/>
            </a:pPr>
            <a:r>
              <a:rPr lang="en-GB" sz="1800" dirty="0">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marL="0" indent="0">
              <a:buNone/>
            </a:pPr>
            <a:r>
              <a:rPr lang="en-GB" sz="1800" b="1" dirty="0">
                <a:effectLst/>
                <a:latin typeface="Arial" panose="020B0604020202020204" pitchFamily="34" charset="0"/>
                <a:ea typeface="Calibri" panose="020F0502020204030204" pitchFamily="34" charset="0"/>
              </a:rPr>
              <a:t>11</a:t>
            </a:r>
            <a:r>
              <a:rPr lang="en-GB" sz="1800" b="1" baseline="30000" dirty="0">
                <a:effectLst/>
                <a:latin typeface="Arial" panose="020B0604020202020204" pitchFamily="34" charset="0"/>
                <a:ea typeface="Calibri" panose="020F0502020204030204" pitchFamily="34" charset="0"/>
              </a:rPr>
              <a:t>th</a:t>
            </a:r>
            <a:r>
              <a:rPr lang="en-GB" sz="1800" b="1" dirty="0">
                <a:effectLst/>
                <a:latin typeface="Arial" panose="020B0604020202020204" pitchFamily="34" charset="0"/>
                <a:ea typeface="Calibri" panose="020F0502020204030204" pitchFamily="34" charset="0"/>
              </a:rPr>
              <a:t> April 11.30am-1.00pm</a:t>
            </a:r>
            <a:endParaRPr lang="en-GB" sz="1800" b="1" dirty="0">
              <a:effectLst/>
              <a:latin typeface="Calibri" panose="020F0502020204030204" pitchFamily="34" charset="0"/>
              <a:ea typeface="Calibri" panose="020F0502020204030204" pitchFamily="34" charset="0"/>
            </a:endParaRPr>
          </a:p>
          <a:p>
            <a:pPr marL="0" indent="0">
              <a:buNone/>
            </a:pPr>
            <a:r>
              <a:rPr lang="en-US" sz="1800" u="sng" dirty="0">
                <a:solidFill>
                  <a:srgbClr val="6264A7"/>
                </a:solidFill>
                <a:effectLst/>
                <a:latin typeface="Arial" panose="020B0604020202020204" pitchFamily="34" charset="0"/>
                <a:ea typeface="Calibri" panose="020F0502020204030204" pitchFamily="34" charset="0"/>
                <a:hlinkClick r:id="rId5"/>
              </a:rPr>
              <a:t>Click here to join the meeting</a:t>
            </a:r>
            <a:r>
              <a:rPr lang="en-US" sz="1800" dirty="0">
                <a:solidFill>
                  <a:srgbClr val="252424"/>
                </a:solidFill>
                <a:effectLst/>
                <a:latin typeface="Arial" panose="020B0604020202020204" pitchFamily="34" charset="0"/>
                <a:ea typeface="Calibri" panose="020F0502020204030204" pitchFamily="34" charset="0"/>
              </a:rPr>
              <a:t> </a:t>
            </a:r>
            <a:r>
              <a:rPr lang="en-GB" sz="1800" u="sng" dirty="0">
                <a:solidFill>
                  <a:srgbClr val="0563C1"/>
                </a:solidFill>
                <a:effectLst/>
                <a:latin typeface="Arial" panose="020B0604020202020204" pitchFamily="34" charset="0"/>
                <a:ea typeface="Calibri" panose="020F0502020204030204" pitchFamily="34" charset="0"/>
                <a:hlinkClick r:id="rId3"/>
              </a:rPr>
              <a:t>BVS Enrichment Programme 11th April 11.30am-1.00pm</a:t>
            </a:r>
            <a:endParaRPr lang="en-GB" sz="1800" dirty="0">
              <a:effectLst/>
              <a:latin typeface="Calibri" panose="020F0502020204030204" pitchFamily="34" charset="0"/>
              <a:ea typeface="Calibri" panose="020F0502020204030204" pitchFamily="34" charset="0"/>
            </a:endParaRPr>
          </a:p>
          <a:p>
            <a:pPr marL="0" indent="0">
              <a:buNone/>
            </a:pPr>
            <a:r>
              <a:rPr lang="en-US" sz="1800" dirty="0">
                <a:solidFill>
                  <a:srgbClr val="252424"/>
                </a:solidFill>
                <a:effectLst/>
                <a:latin typeface="Arial" panose="020B0604020202020204" pitchFamily="34" charset="0"/>
                <a:ea typeface="Calibri" panose="020F0502020204030204" pitchFamily="34" charset="0"/>
              </a:rPr>
              <a:t>Meeting ID: 319 099 168 820 </a:t>
            </a:r>
            <a:br>
              <a:rPr lang="en-US" sz="1800" dirty="0">
                <a:solidFill>
                  <a:srgbClr val="252424"/>
                </a:solidFill>
                <a:effectLst/>
                <a:latin typeface="Arial" panose="020B0604020202020204" pitchFamily="34" charset="0"/>
                <a:ea typeface="Calibri" panose="020F0502020204030204" pitchFamily="34" charset="0"/>
              </a:rPr>
            </a:br>
            <a:r>
              <a:rPr lang="en-US" sz="1800" dirty="0">
                <a:solidFill>
                  <a:srgbClr val="252424"/>
                </a:solidFill>
                <a:effectLst/>
                <a:latin typeface="Arial" panose="020B0604020202020204" pitchFamily="34" charset="0"/>
                <a:ea typeface="Calibri" panose="020F0502020204030204" pitchFamily="34" charset="0"/>
              </a:rPr>
              <a:t>Passcode: 3jNDTf </a:t>
            </a:r>
            <a:endParaRPr lang="en-GB" sz="1800" dirty="0">
              <a:effectLst/>
              <a:latin typeface="Calibri" panose="020F0502020204030204" pitchFamily="34" charset="0"/>
              <a:ea typeface="Calibri" panose="020F0502020204030204" pitchFamily="34" charset="0"/>
            </a:endParaRPr>
          </a:p>
          <a:p>
            <a:pPr marL="0" indent="0">
              <a:buNone/>
            </a:pPr>
            <a:r>
              <a:rPr lang="en-GB" sz="1800" dirty="0">
                <a:effectLst/>
                <a:latin typeface="Arial" panose="020B0604020202020204" pitchFamily="34" charset="0"/>
                <a:ea typeface="Calibri" panose="020F0502020204030204" pitchFamily="34" charset="0"/>
              </a:rPr>
              <a:t>Eventbrite registration link: </a:t>
            </a:r>
            <a:r>
              <a:rPr lang="en-GB" sz="1800" u="sng" dirty="0">
                <a:solidFill>
                  <a:srgbClr val="0563C1"/>
                </a:solidFill>
                <a:effectLst/>
                <a:latin typeface="Arial" panose="020B0604020202020204" pitchFamily="34" charset="0"/>
                <a:ea typeface="Calibri" panose="020F0502020204030204" pitchFamily="34" charset="0"/>
                <a:hlinkClick r:id="rId6"/>
              </a:rPr>
              <a:t>click here to register</a:t>
            </a:r>
            <a:r>
              <a:rPr lang="en-GB" sz="1800" u="sng" dirty="0">
                <a:solidFill>
                  <a:srgbClr val="0563C1"/>
                </a:solidFill>
                <a:effectLst/>
                <a:latin typeface="Arial" panose="020B0604020202020204" pitchFamily="34" charset="0"/>
                <a:ea typeface="Calibri" panose="020F0502020204030204" pitchFamily="34" charset="0"/>
              </a:rPr>
              <a:t> </a:t>
            </a:r>
          </a:p>
          <a:p>
            <a:pPr marL="0" indent="0">
              <a:buNone/>
            </a:pPr>
            <a:endParaRPr lang="en-GB" sz="1800" u="sng" dirty="0">
              <a:solidFill>
                <a:srgbClr val="0563C1"/>
              </a:solidFill>
              <a:latin typeface="Arial" panose="020B0604020202020204" pitchFamily="34" charset="0"/>
              <a:ea typeface="Calibri" panose="020F0502020204030204" pitchFamily="34" charset="0"/>
            </a:endParaRPr>
          </a:p>
          <a:p>
            <a:pPr marL="0" indent="0">
              <a:buNone/>
              <a:defRPr/>
            </a:pPr>
            <a:r>
              <a:rPr lang="en-GB" sz="1800" dirty="0"/>
              <a:t>Questionaries need to be completed and submitted by Wednesday 17 April 2024</a:t>
            </a:r>
          </a:p>
          <a:p>
            <a:pPr marL="0" marR="0" lvl="0" indent="0" defTabSz="779252" rtl="0" eaLnBrk="1" fontAlgn="auto" latinLnBrk="0" hangingPunct="1">
              <a:lnSpc>
                <a:spcPct val="100000"/>
              </a:lnSpc>
              <a:spcBef>
                <a:spcPct val="20000"/>
              </a:spcBef>
              <a:spcAft>
                <a:spcPts val="0"/>
              </a:spcAft>
              <a:buClrTx/>
              <a:buSzTx/>
              <a:buFont typeface="Wingdings" pitchFamily="2" charset="2"/>
              <a:buNone/>
              <a:tabLst/>
              <a:defRPr/>
            </a:pPr>
            <a:r>
              <a:rPr kumimoji="0" lang="en-GB" sz="20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rPr>
              <a:t>Click here for Questionnaire Birmingham Virtual School Enrichment Programme 2024 </a:t>
            </a:r>
            <a:r>
              <a:rPr lang="en-GB" sz="1800" dirty="0">
                <a:effectLst/>
                <a:latin typeface="Calibri" panose="020F0502020204030204" pitchFamily="34" charset="0"/>
                <a:ea typeface="Calibri" panose="020F0502020204030204" pitchFamily="34" charset="0"/>
              </a:rPr>
              <a:t> </a:t>
            </a:r>
          </a:p>
          <a:p>
            <a:endParaRPr lang="en-GB" dirty="0"/>
          </a:p>
        </p:txBody>
      </p:sp>
    </p:spTree>
    <p:extLst>
      <p:ext uri="{BB962C8B-B14F-4D97-AF65-F5344CB8AC3E}">
        <p14:creationId xmlns:p14="http://schemas.microsoft.com/office/powerpoint/2010/main" val="78549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9621" y="1311306"/>
            <a:ext cx="7270731" cy="1764500"/>
          </a:xfrm>
        </p:spPr>
        <p:txBody>
          <a:bodyPr>
            <a:normAutofit/>
          </a:bodyPr>
          <a:lstStyle/>
          <a:p>
            <a:r>
              <a:rPr lang="en-GB" sz="2200" dirty="0"/>
              <a:t>If you need to contact us or have any questions,  please get in touch</a:t>
            </a:r>
            <a:br>
              <a:rPr lang="en-GB" sz="2200" dirty="0"/>
            </a:br>
            <a:br>
              <a:rPr lang="en-GB" sz="2200" dirty="0"/>
            </a:br>
            <a:r>
              <a:rPr lang="en-GB" sz="2200" dirty="0">
                <a:hlinkClick r:id="rId2"/>
              </a:rPr>
              <a:t>bi</a:t>
            </a:r>
            <a:r>
              <a:rPr lang="en-GB" sz="2200" dirty="0">
                <a:hlinkClick r:id="rId3"/>
              </a:rPr>
              <a:t>rminghamvirtualschool@birmingham.gov.uk</a:t>
            </a:r>
            <a:br>
              <a:rPr lang="en-GB" sz="2200" dirty="0"/>
            </a:br>
            <a:endParaRPr lang="en-GB" sz="2200" dirty="0"/>
          </a:p>
        </p:txBody>
      </p:sp>
      <p:sp>
        <p:nvSpPr>
          <p:cNvPr id="3" name="TextBox 2">
            <a:extLst>
              <a:ext uri="{FF2B5EF4-FFF2-40B4-BE49-F238E27FC236}">
                <a16:creationId xmlns:a16="http://schemas.microsoft.com/office/drawing/2014/main" id="{908BAD33-4EAD-C15B-3684-D4828EAEE59D}"/>
              </a:ext>
            </a:extLst>
          </p:cNvPr>
          <p:cNvSpPr txBox="1"/>
          <p:nvPr/>
        </p:nvSpPr>
        <p:spPr>
          <a:xfrm>
            <a:off x="539552" y="699542"/>
            <a:ext cx="5436096" cy="430887"/>
          </a:xfrm>
          <a:prstGeom prst="rect">
            <a:avLst/>
          </a:prstGeom>
          <a:noFill/>
        </p:spPr>
        <p:txBody>
          <a:bodyPr wrap="square">
            <a:spAutoFit/>
          </a:bodyPr>
          <a:lstStyle/>
          <a:p>
            <a:r>
              <a:rPr lang="en-GB" sz="2200" b="1" dirty="0">
                <a:latin typeface="+mj-lt"/>
              </a:rPr>
              <a:t>Contact Details</a:t>
            </a:r>
          </a:p>
        </p:txBody>
      </p:sp>
    </p:spTree>
    <p:extLst>
      <p:ext uri="{BB962C8B-B14F-4D97-AF65-F5344CB8AC3E}">
        <p14:creationId xmlns:p14="http://schemas.microsoft.com/office/powerpoint/2010/main" val="2037748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27F15-770B-3EEB-E005-65A64A1B7476}"/>
              </a:ext>
            </a:extLst>
          </p:cNvPr>
          <p:cNvSpPr>
            <a:spLocks noGrp="1"/>
          </p:cNvSpPr>
          <p:nvPr>
            <p:ph type="title"/>
          </p:nvPr>
        </p:nvSpPr>
        <p:spPr/>
        <p:txBody>
          <a:bodyPr>
            <a:normAutofit fontScale="90000"/>
          </a:bodyPr>
          <a:lstStyle/>
          <a:p>
            <a:r>
              <a:rPr lang="en-GB" dirty="0"/>
              <a:t>About us</a:t>
            </a:r>
            <a:br>
              <a:rPr lang="en-GB" dirty="0"/>
            </a:br>
            <a:endParaRPr lang="en-GB" dirty="0"/>
          </a:p>
        </p:txBody>
      </p:sp>
      <p:sp>
        <p:nvSpPr>
          <p:cNvPr id="3" name="Content Placeholder 2">
            <a:extLst>
              <a:ext uri="{FF2B5EF4-FFF2-40B4-BE49-F238E27FC236}">
                <a16:creationId xmlns:a16="http://schemas.microsoft.com/office/drawing/2014/main" id="{7C18EF83-01CC-91EC-6A98-2DBB587BE218}"/>
              </a:ext>
            </a:extLst>
          </p:cNvPr>
          <p:cNvSpPr>
            <a:spLocks noGrp="1"/>
          </p:cNvSpPr>
          <p:nvPr>
            <p:ph idx="1"/>
          </p:nvPr>
        </p:nvSpPr>
        <p:spPr>
          <a:xfrm>
            <a:off x="251520" y="627534"/>
            <a:ext cx="8435280" cy="3826088"/>
          </a:xfrm>
        </p:spPr>
        <p:txBody>
          <a:bodyPr>
            <a:normAutofit fontScale="62500" lnSpcReduction="20000"/>
          </a:bodyPr>
          <a:lstStyle/>
          <a:p>
            <a:pPr marL="0" indent="0">
              <a:buNone/>
            </a:pPr>
            <a:r>
              <a:rPr lang="en-GB" b="1" dirty="0"/>
              <a:t>Welcome to Birmingham Virtual School</a:t>
            </a:r>
          </a:p>
          <a:p>
            <a:endParaRPr lang="en-GB" dirty="0"/>
          </a:p>
          <a:p>
            <a:r>
              <a:rPr lang="en-GB" dirty="0"/>
              <a:t>The Birmingham Virtual School (BVS) supports children open to a social worker access high quality education, so they perform well, actively participate and engage and go on to secure good employment, training or further education pathways post 18. </a:t>
            </a:r>
          </a:p>
          <a:p>
            <a:pPr marL="0" indent="0">
              <a:buNone/>
            </a:pPr>
            <a:endParaRPr lang="en-GB" dirty="0"/>
          </a:p>
          <a:p>
            <a:r>
              <a:rPr lang="en-GB" dirty="0"/>
              <a:t>Our service is a statutory service for all local authorities in England and is focussed on the education and welfare all the children and young people who are known to a social worker through a child in need or protection plan,  in Birmingham's care or who have previously experienced the care system.</a:t>
            </a:r>
          </a:p>
          <a:p>
            <a:endParaRPr lang="en-GB" dirty="0"/>
          </a:p>
          <a:p>
            <a:r>
              <a:rPr lang="en-GB" dirty="0"/>
              <a:t>We work in partnership with the child or young person's school, social worker, family and other key professionals both within Birmingham and the other local authorities where children may be placed. This is currently includes 73 different local authorities although the vast majority live and are educated in Birmingham or the West Midlands Region</a:t>
            </a:r>
          </a:p>
          <a:p>
            <a:endParaRPr lang="en-GB" dirty="0"/>
          </a:p>
          <a:p>
            <a:r>
              <a:rPr lang="en-GB" dirty="0"/>
              <a:t>Even though school is in our title we are not a school. Our role for our children in care is to monitor their educational progress as if they were in one school and advocate for them to make sure are supported at all stages of their education and have the best opportunities to be successful in their adult lives.</a:t>
            </a:r>
          </a:p>
          <a:p>
            <a:endParaRPr lang="en-GB" dirty="0"/>
          </a:p>
          <a:p>
            <a:r>
              <a:rPr lang="en-GB" dirty="0"/>
              <a:t>More details about us can be found online </a:t>
            </a:r>
            <a:r>
              <a:rPr lang="en-GB" dirty="0">
                <a:hlinkClick r:id="rId2"/>
              </a:rPr>
              <a:t>https://www.birmingham.gov.uk/birminghamvirtualschool</a:t>
            </a:r>
            <a:r>
              <a:rPr lang="en-GB" dirty="0"/>
              <a:t> </a:t>
            </a:r>
          </a:p>
          <a:p>
            <a:endParaRPr lang="en-GB" dirty="0"/>
          </a:p>
        </p:txBody>
      </p:sp>
    </p:spTree>
    <p:extLst>
      <p:ext uri="{BB962C8B-B14F-4D97-AF65-F5344CB8AC3E}">
        <p14:creationId xmlns:p14="http://schemas.microsoft.com/office/powerpoint/2010/main" val="306561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3A849-4790-2D9B-37DA-45B1AF58A340}"/>
              </a:ext>
            </a:extLst>
          </p:cNvPr>
          <p:cNvSpPr>
            <a:spLocks noGrp="1"/>
          </p:cNvSpPr>
          <p:nvPr>
            <p:ph type="title"/>
          </p:nvPr>
        </p:nvSpPr>
        <p:spPr/>
        <p:txBody>
          <a:bodyPr/>
          <a:lstStyle/>
          <a:p>
            <a:r>
              <a:rPr lang="en-GB" dirty="0"/>
              <a:t>Who we are potentially looking to work with</a:t>
            </a:r>
          </a:p>
        </p:txBody>
      </p:sp>
      <p:sp>
        <p:nvSpPr>
          <p:cNvPr id="3" name="Content Placeholder 2">
            <a:extLst>
              <a:ext uri="{FF2B5EF4-FFF2-40B4-BE49-F238E27FC236}">
                <a16:creationId xmlns:a16="http://schemas.microsoft.com/office/drawing/2014/main" id="{539BD937-1A75-6553-F38C-BF6BF290B8FA}"/>
              </a:ext>
            </a:extLst>
          </p:cNvPr>
          <p:cNvSpPr>
            <a:spLocks noGrp="1"/>
          </p:cNvSpPr>
          <p:nvPr>
            <p:ph idx="1"/>
          </p:nvPr>
        </p:nvSpPr>
        <p:spPr>
          <a:xfrm>
            <a:off x="457200" y="915566"/>
            <a:ext cx="8229600" cy="3538056"/>
          </a:xfrm>
        </p:spPr>
        <p:txBody>
          <a:bodyPr>
            <a:normAutofit fontScale="85000" lnSpcReduction="20000"/>
          </a:bodyPr>
          <a:lstStyle/>
          <a:p>
            <a:pPr marL="0" indent="0">
              <a:buNone/>
            </a:pPr>
            <a:r>
              <a:rPr lang="en-GB" sz="1600" b="1" dirty="0"/>
              <a:t>Emotional support agencies </a:t>
            </a:r>
            <a:r>
              <a:rPr lang="en-GB" sz="1600" dirty="0"/>
              <a:t>E.g. to support in schools and or in the community.</a:t>
            </a:r>
          </a:p>
          <a:p>
            <a:pPr marL="0" indent="0">
              <a:buNone/>
            </a:pPr>
            <a:endParaRPr lang="en-GB" sz="16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t>Enrichment groups and activities in the community </a:t>
            </a:r>
            <a:r>
              <a:rPr lang="en-GB" sz="1600" dirty="0"/>
              <a:t>E.g. sports, drama, arts, outdoor education.</a:t>
            </a:r>
          </a:p>
          <a:p>
            <a:pPr marL="0" indent="0">
              <a:buNone/>
            </a:pPr>
            <a:endParaRPr lang="en-GB" sz="1600" dirty="0"/>
          </a:p>
          <a:p>
            <a:pPr marL="0" indent="0">
              <a:buNone/>
            </a:pPr>
            <a:r>
              <a:rPr lang="en-GB" sz="1600" b="1" dirty="0"/>
              <a:t>Education Short Course delivery for Key Stage 4 and 5 students</a:t>
            </a:r>
            <a:r>
              <a:rPr lang="en-GB" sz="1600" b="1" u="sng" dirty="0"/>
              <a:t> </a:t>
            </a:r>
            <a:r>
              <a:rPr lang="en-GB" sz="1600" dirty="0"/>
              <a:t>E.g. GCSE religious Studies Short Course, ESOL pre -16.</a:t>
            </a:r>
          </a:p>
          <a:p>
            <a:pPr marL="0" indent="0">
              <a:buNone/>
            </a:pPr>
            <a:endParaRPr lang="en-GB" sz="1600" dirty="0"/>
          </a:p>
          <a:p>
            <a:pPr marL="0" indent="0">
              <a:buNone/>
            </a:pPr>
            <a:r>
              <a:rPr lang="en-GB" sz="1600" b="1" dirty="0"/>
              <a:t>Physical learning aids </a:t>
            </a:r>
            <a:r>
              <a:rPr lang="en-GB" sz="1600" dirty="0"/>
              <a:t>E.g. apps to support emotional resilience and or support learning, books and magazines to support reading.</a:t>
            </a:r>
          </a:p>
          <a:p>
            <a:pPr marL="0" indent="0">
              <a:buNone/>
            </a:pPr>
            <a:endParaRPr lang="en-GB" sz="1600" dirty="0"/>
          </a:p>
          <a:p>
            <a:pPr marL="0" indent="0">
              <a:buNone/>
            </a:pPr>
            <a:r>
              <a:rPr lang="en-GB" sz="1600" b="1" dirty="0"/>
              <a:t>Voluntary organisations </a:t>
            </a:r>
            <a:r>
              <a:rPr lang="en-GB" sz="1600" dirty="0"/>
              <a:t>E.g. to increase volunteering and funding opportunities for added value.</a:t>
            </a:r>
          </a:p>
          <a:p>
            <a:pPr marL="0" indent="0">
              <a:buNone/>
            </a:pPr>
            <a:endParaRPr lang="en-GB" sz="1600" dirty="0"/>
          </a:p>
          <a:p>
            <a:pPr marL="0" indent="0">
              <a:buNone/>
            </a:pPr>
            <a:r>
              <a:rPr lang="en-GB" sz="1600" b="1" dirty="0"/>
              <a:t>Training organizations for school staff, other education and social care professionals, families and our young people to take on leadership responsibilities </a:t>
            </a:r>
            <a:r>
              <a:rPr lang="en-GB" sz="1600" dirty="0"/>
              <a:t>E.g. online and in person training.</a:t>
            </a:r>
          </a:p>
          <a:p>
            <a:pPr marL="0" indent="0">
              <a:buNone/>
            </a:pPr>
            <a:endParaRPr lang="en-GB" sz="1600" dirty="0"/>
          </a:p>
          <a:p>
            <a:pPr marL="0" indent="0">
              <a:buNone/>
            </a:pPr>
            <a:r>
              <a:rPr lang="en-GB" sz="1600" b="1" dirty="0"/>
              <a:t>An electronic grant distribution </a:t>
            </a:r>
            <a:r>
              <a:rPr lang="en-GB" sz="1600" dirty="0"/>
              <a:t>E.g. potentially for organisation's to apply for a yearly grant.</a:t>
            </a:r>
          </a:p>
          <a:p>
            <a:pPr marL="0" indent="0">
              <a:buNone/>
            </a:pPr>
            <a:endParaRPr lang="en-GB" sz="1600" u="sng" dirty="0"/>
          </a:p>
        </p:txBody>
      </p:sp>
    </p:spTree>
    <p:extLst>
      <p:ext uri="{BB962C8B-B14F-4D97-AF65-F5344CB8AC3E}">
        <p14:creationId xmlns:p14="http://schemas.microsoft.com/office/powerpoint/2010/main" val="414528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05978"/>
            <a:ext cx="8229600" cy="493564"/>
          </a:xfrm>
        </p:spPr>
        <p:txBody>
          <a:bodyPr>
            <a:normAutofit fontScale="90000"/>
          </a:bodyPr>
          <a:lstStyle/>
          <a:p>
            <a:r>
              <a:rPr lang="en-GB" dirty="0"/>
              <a:t>We want to create a programme that delivers the following ;</a:t>
            </a:r>
          </a:p>
        </p:txBody>
      </p:sp>
      <p:graphicFrame>
        <p:nvGraphicFramePr>
          <p:cNvPr id="3" name="Content Placeholder 2">
            <a:extLst>
              <a:ext uri="{FF2B5EF4-FFF2-40B4-BE49-F238E27FC236}">
                <a16:creationId xmlns:a16="http://schemas.microsoft.com/office/drawing/2014/main" id="{A4199720-F545-8984-21CA-BDE0CF0C5135}"/>
              </a:ext>
            </a:extLst>
          </p:cNvPr>
          <p:cNvGraphicFramePr>
            <a:graphicFrameLocks noGrp="1"/>
          </p:cNvGraphicFramePr>
          <p:nvPr>
            <p:ph idx="1"/>
            <p:extLst>
              <p:ext uri="{D42A27DB-BD31-4B8C-83A1-F6EECF244321}">
                <p14:modId xmlns:p14="http://schemas.microsoft.com/office/powerpoint/2010/main" val="1279042331"/>
              </p:ext>
            </p:extLst>
          </p:nvPr>
        </p:nvGraphicFramePr>
        <p:xfrm>
          <a:off x="395536" y="627534"/>
          <a:ext cx="8424936" cy="4099370"/>
        </p:xfrm>
        <a:graphic>
          <a:graphicData uri="http://schemas.openxmlformats.org/drawingml/2006/table">
            <a:tbl>
              <a:tblPr firstRow="1" firstCol="1" bandRow="1">
                <a:tableStyleId>{21E4AEA4-8DFA-4A89-87EB-49C32662AFE0}</a:tableStyleId>
              </a:tblPr>
              <a:tblGrid>
                <a:gridCol w="1080120">
                  <a:extLst>
                    <a:ext uri="{9D8B030D-6E8A-4147-A177-3AD203B41FA5}">
                      <a16:colId xmlns:a16="http://schemas.microsoft.com/office/drawing/2014/main" val="275205448"/>
                    </a:ext>
                  </a:extLst>
                </a:gridCol>
                <a:gridCol w="7344816">
                  <a:extLst>
                    <a:ext uri="{9D8B030D-6E8A-4147-A177-3AD203B41FA5}">
                      <a16:colId xmlns:a16="http://schemas.microsoft.com/office/drawing/2014/main" val="1774208136"/>
                    </a:ext>
                  </a:extLst>
                </a:gridCol>
              </a:tblGrid>
              <a:tr h="1618819">
                <a:tc>
                  <a:txBody>
                    <a:bodyPr/>
                    <a:lstStyle/>
                    <a:p>
                      <a:pPr>
                        <a:lnSpc>
                          <a:spcPct val="107000"/>
                        </a:lnSpc>
                        <a:spcAft>
                          <a:spcPts val="800"/>
                        </a:spcAft>
                      </a:pPr>
                      <a:r>
                        <a:rPr lang="en-GB" sz="1100" b="1" dirty="0">
                          <a:effectLst/>
                        </a:rPr>
                        <a:t>Outcomes</a:t>
                      </a:r>
                      <a:endParaRPr lang="en-GB"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lvl="0" indent="-342900">
                        <a:lnSpc>
                          <a:spcPct val="107000"/>
                        </a:lnSpc>
                        <a:buFont typeface="+mj-lt"/>
                        <a:buAutoNum type="arabicPeriod"/>
                      </a:pPr>
                      <a:r>
                        <a:rPr lang="en-GB" sz="1100" b="0" dirty="0">
                          <a:solidFill>
                            <a:schemeClr val="tx1"/>
                          </a:solidFill>
                          <a:effectLst/>
                        </a:rPr>
                        <a:t>Enhanced cultural fulfilment.</a:t>
                      </a:r>
                    </a:p>
                    <a:p>
                      <a:pPr marL="342900" lvl="0" indent="-342900">
                        <a:lnSpc>
                          <a:spcPct val="107000"/>
                        </a:lnSpc>
                        <a:buFont typeface="+mj-lt"/>
                        <a:buAutoNum type="arabicPeriod"/>
                      </a:pPr>
                      <a:r>
                        <a:rPr lang="en-GB" sz="1100" b="0" dirty="0">
                          <a:solidFill>
                            <a:schemeClr val="tx1"/>
                          </a:solidFill>
                          <a:effectLst/>
                        </a:rPr>
                        <a:t>Increased skill acquisition, achievement and accreditation. </a:t>
                      </a:r>
                    </a:p>
                    <a:p>
                      <a:pPr marL="342900" lvl="0" indent="-342900">
                        <a:lnSpc>
                          <a:spcPct val="107000"/>
                        </a:lnSpc>
                        <a:buFont typeface="+mj-lt"/>
                        <a:buAutoNum type="arabicPeriod"/>
                      </a:pPr>
                      <a:r>
                        <a:rPr lang="en-GB" sz="1100" b="0" dirty="0">
                          <a:solidFill>
                            <a:schemeClr val="tx1"/>
                          </a:solidFill>
                          <a:effectLst/>
                        </a:rPr>
                        <a:t>Improved emotional wellbeing and resilience.</a:t>
                      </a:r>
                    </a:p>
                    <a:p>
                      <a:pPr marL="342900" lvl="0" indent="-342900">
                        <a:lnSpc>
                          <a:spcPct val="107000"/>
                        </a:lnSpc>
                        <a:buFont typeface="+mj-lt"/>
                        <a:buAutoNum type="arabicPeriod"/>
                      </a:pPr>
                      <a:r>
                        <a:rPr lang="en-GB" sz="1100" b="0" dirty="0">
                          <a:solidFill>
                            <a:schemeClr val="tx1"/>
                          </a:solidFill>
                          <a:effectLst/>
                        </a:rPr>
                        <a:t>Greater educational inclusion.</a:t>
                      </a:r>
                    </a:p>
                    <a:p>
                      <a:pPr marL="342900" lvl="0" indent="-342900">
                        <a:lnSpc>
                          <a:spcPct val="107000"/>
                        </a:lnSpc>
                        <a:buFont typeface="+mj-lt"/>
                        <a:buAutoNum type="arabicPeriod"/>
                      </a:pPr>
                      <a:endParaRPr lang="en-GB" sz="1100" b="0" dirty="0">
                        <a:solidFill>
                          <a:schemeClr val="tx1"/>
                        </a:solidFill>
                        <a:effectLst/>
                      </a:endParaRPr>
                    </a:p>
                    <a:p>
                      <a:pPr marL="0" lvl="0" indent="0">
                        <a:lnSpc>
                          <a:spcPct val="107000"/>
                        </a:lnSpc>
                        <a:buFont typeface="+mj-lt"/>
                        <a:buNone/>
                      </a:pPr>
                      <a:r>
                        <a:rPr lang="en-GB" sz="1100" b="0" dirty="0">
                          <a:solidFill>
                            <a:schemeClr val="tx1"/>
                          </a:solidFill>
                          <a:effectLst/>
                        </a:rPr>
                        <a:t>Training</a:t>
                      </a:r>
                    </a:p>
                    <a:p>
                      <a:pPr marL="342900" lvl="0" indent="-342900">
                        <a:lnSpc>
                          <a:spcPct val="107000"/>
                        </a:lnSpc>
                        <a:buFont typeface="+mj-lt"/>
                        <a:buAutoNum type="arabicPeriod"/>
                      </a:pPr>
                      <a:r>
                        <a:rPr lang="en-GB" sz="1100" b="0" dirty="0">
                          <a:solidFill>
                            <a:schemeClr val="tx1"/>
                          </a:solidFill>
                          <a:effectLst/>
                        </a:rPr>
                        <a:t>Increase skills, knowledge of the education professionals on effective strategies to educate children who have experienced adverse childhood experiences.</a:t>
                      </a:r>
                    </a:p>
                    <a:p>
                      <a:pPr marL="342900" lvl="0" indent="-342900">
                        <a:lnSpc>
                          <a:spcPct val="107000"/>
                        </a:lnSpc>
                        <a:buFont typeface="+mj-lt"/>
                        <a:buAutoNum type="arabicPeriod"/>
                      </a:pPr>
                      <a:r>
                        <a:rPr lang="en-GB" sz="1100" b="0" dirty="0">
                          <a:solidFill>
                            <a:schemeClr val="tx1"/>
                          </a:solidFill>
                          <a:effectLst/>
                        </a:rPr>
                        <a:t>Children and Young People supported through training to lead their own PEPs and undertake other leadership roles so they can further their employability skills and experiences</a:t>
                      </a:r>
                    </a:p>
                    <a:p>
                      <a:pPr marL="342900" lvl="0" indent="-342900">
                        <a:lnSpc>
                          <a:spcPct val="107000"/>
                        </a:lnSpc>
                        <a:buFont typeface="+mj-lt"/>
                        <a:buAutoNum type="arabicPeriod"/>
                      </a:pPr>
                      <a:endParaRPr lang="en-GB" sz="1100" b="0" dirty="0">
                        <a:solidFill>
                          <a:schemeClr val="tx1"/>
                        </a:solidFill>
                        <a:effectLst/>
                      </a:endParaRPr>
                    </a:p>
                  </a:txBody>
                  <a:tcPr marL="68580" marR="68580" marT="0" marB="0"/>
                </a:tc>
                <a:extLst>
                  <a:ext uri="{0D108BD9-81ED-4DB2-BD59-A6C34878D82A}">
                    <a16:rowId xmlns:a16="http://schemas.microsoft.com/office/drawing/2014/main" val="1953535295"/>
                  </a:ext>
                </a:extLst>
              </a:tr>
              <a:tr h="0">
                <a:tc>
                  <a:txBody>
                    <a:bodyPr/>
                    <a:lstStyle/>
                    <a:p>
                      <a:pPr>
                        <a:lnSpc>
                          <a:spcPct val="107000"/>
                        </a:lnSpc>
                        <a:spcAft>
                          <a:spcPts val="800"/>
                        </a:spcAft>
                      </a:pPr>
                      <a:r>
                        <a:rPr lang="en-GB" sz="1100" b="1" dirty="0">
                          <a:effectLst/>
                        </a:rPr>
                        <a:t>Outcome Indicators</a:t>
                      </a:r>
                      <a:endParaRPr lang="en-GB"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lvl="0" indent="-342900">
                        <a:lnSpc>
                          <a:spcPct val="107000"/>
                        </a:lnSpc>
                        <a:buFont typeface="+mj-lt"/>
                        <a:buAutoNum type="arabicPeriod"/>
                      </a:pPr>
                      <a:r>
                        <a:rPr lang="en-GB" sz="1100" b="0" dirty="0">
                          <a:solidFill>
                            <a:schemeClr val="tx1"/>
                          </a:solidFill>
                          <a:effectLst/>
                        </a:rPr>
                        <a:t>Accomplishments in and enjoyment of art, drama, music, sport and outdoor learning.</a:t>
                      </a:r>
                    </a:p>
                    <a:p>
                      <a:pPr marL="342900" lvl="0" indent="-342900">
                        <a:lnSpc>
                          <a:spcPct val="107000"/>
                        </a:lnSpc>
                        <a:buFont typeface="+mj-lt"/>
                        <a:buAutoNum type="arabicPeriod"/>
                      </a:pPr>
                      <a:r>
                        <a:rPr lang="en-GB" sz="1100" b="0" dirty="0">
                          <a:solidFill>
                            <a:schemeClr val="tx1"/>
                          </a:solidFill>
                          <a:effectLst/>
                        </a:rPr>
                        <a:t>Achievement of recognised awards and qualifications.</a:t>
                      </a:r>
                    </a:p>
                    <a:p>
                      <a:pPr marL="342900" lvl="0" indent="-342900">
                        <a:lnSpc>
                          <a:spcPct val="107000"/>
                        </a:lnSpc>
                        <a:buFont typeface="+mj-lt"/>
                        <a:buAutoNum type="arabicPeriod"/>
                      </a:pPr>
                      <a:r>
                        <a:rPr lang="en-GB" sz="1100" b="0" dirty="0">
                          <a:solidFill>
                            <a:schemeClr val="tx1"/>
                          </a:solidFill>
                          <a:effectLst/>
                        </a:rPr>
                        <a:t>Demonstrable improvement in wellbeing and resilience of children, including their physical, emotional and mental health.</a:t>
                      </a:r>
                    </a:p>
                    <a:p>
                      <a:pPr marL="342900" lvl="0" indent="-342900">
                        <a:lnSpc>
                          <a:spcPct val="107000"/>
                        </a:lnSpc>
                        <a:buFont typeface="+mj-lt"/>
                        <a:buAutoNum type="arabicPeriod"/>
                      </a:pPr>
                      <a:r>
                        <a:rPr lang="en-GB" sz="1100" b="0" dirty="0">
                          <a:solidFill>
                            <a:schemeClr val="tx1"/>
                          </a:solidFill>
                          <a:effectLst/>
                        </a:rPr>
                        <a:t>Reduced school exclusion (5-16), improved school attendance (5-18) and increased participation in education training and employment with training (16-19).</a:t>
                      </a:r>
                    </a:p>
                    <a:p>
                      <a:pPr marL="342900" lvl="0" indent="-342900">
                        <a:lnSpc>
                          <a:spcPct val="107000"/>
                        </a:lnSpc>
                        <a:buFont typeface="+mj-lt"/>
                        <a:buAutoNum type="arabicPeriod"/>
                      </a:pPr>
                      <a:endParaRPr lang="en-GB" sz="1100" b="0" dirty="0">
                        <a:solidFill>
                          <a:schemeClr val="tx1"/>
                        </a:solidFill>
                        <a:effectLst/>
                      </a:endParaRPr>
                    </a:p>
                    <a:p>
                      <a:pPr marL="0" lvl="0" indent="0">
                        <a:lnSpc>
                          <a:spcPct val="107000"/>
                        </a:lnSpc>
                        <a:buFont typeface="+mj-lt"/>
                        <a:buNone/>
                      </a:pPr>
                      <a:r>
                        <a:rPr lang="en-GB" sz="1100" b="0" dirty="0">
                          <a:solidFill>
                            <a:schemeClr val="tx1"/>
                          </a:solidFill>
                          <a:effectLst/>
                        </a:rPr>
                        <a:t>Training</a:t>
                      </a:r>
                    </a:p>
                    <a:p>
                      <a:pPr marL="342900" lvl="0" indent="-342900">
                        <a:lnSpc>
                          <a:spcPct val="107000"/>
                        </a:lnSpc>
                        <a:buFont typeface="+mj-lt"/>
                        <a:buAutoNum type="arabicPeriod"/>
                      </a:pPr>
                      <a:r>
                        <a:rPr lang="en-GB" sz="1100" b="0" dirty="0">
                          <a:solidFill>
                            <a:schemeClr val="tx1"/>
                          </a:solidFill>
                          <a:effectLst/>
                        </a:rPr>
                        <a:t>Demonstrable improvement in the quality of teaching and  educational knowledge and support from home and social care as a corporate parent</a:t>
                      </a:r>
                    </a:p>
                    <a:p>
                      <a:pPr marL="342900" lvl="0" indent="-342900">
                        <a:lnSpc>
                          <a:spcPct val="107000"/>
                        </a:lnSpc>
                        <a:buFont typeface="+mj-lt"/>
                        <a:buAutoNum type="arabicPeriod"/>
                      </a:pPr>
                      <a:r>
                        <a:rPr lang="en-GB" sz="1100" b="0" dirty="0">
                          <a:solidFill>
                            <a:schemeClr val="tx1"/>
                          </a:solidFill>
                          <a:effectLst/>
                        </a:rPr>
                        <a:t>Pupils confident to lead projects and meetings, share their voice and take active control of decisions about their lives as future care leavers</a:t>
                      </a:r>
                    </a:p>
                  </a:txBody>
                  <a:tcPr marL="68580" marR="68580" marT="0" marB="0"/>
                </a:tc>
                <a:extLst>
                  <a:ext uri="{0D108BD9-81ED-4DB2-BD59-A6C34878D82A}">
                    <a16:rowId xmlns:a16="http://schemas.microsoft.com/office/drawing/2014/main" val="2223969507"/>
                  </a:ext>
                </a:extLst>
              </a:tr>
            </a:tbl>
          </a:graphicData>
        </a:graphic>
      </p:graphicFrame>
    </p:spTree>
    <p:extLst>
      <p:ext uri="{BB962C8B-B14F-4D97-AF65-F5344CB8AC3E}">
        <p14:creationId xmlns:p14="http://schemas.microsoft.com/office/powerpoint/2010/main" val="781233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C5712-8CCD-A1D1-FC10-9F661A1387D0}"/>
              </a:ext>
            </a:extLst>
          </p:cNvPr>
          <p:cNvSpPr>
            <a:spLocks noGrp="1"/>
          </p:cNvSpPr>
          <p:nvPr>
            <p:ph type="title"/>
          </p:nvPr>
        </p:nvSpPr>
        <p:spPr>
          <a:xfrm>
            <a:off x="457200" y="205978"/>
            <a:ext cx="8229600" cy="483900"/>
          </a:xfrm>
        </p:spPr>
        <p:txBody>
          <a:bodyPr/>
          <a:lstStyle/>
          <a:p>
            <a:r>
              <a:rPr lang="en-GB" dirty="0"/>
              <a:t>Service Requirements</a:t>
            </a:r>
          </a:p>
        </p:txBody>
      </p:sp>
      <p:sp>
        <p:nvSpPr>
          <p:cNvPr id="3" name="Content Placeholder 2">
            <a:extLst>
              <a:ext uri="{FF2B5EF4-FFF2-40B4-BE49-F238E27FC236}">
                <a16:creationId xmlns:a16="http://schemas.microsoft.com/office/drawing/2014/main" id="{71F4CCF6-7CAC-245E-1CAF-D2B0D878D2CF}"/>
              </a:ext>
            </a:extLst>
          </p:cNvPr>
          <p:cNvSpPr>
            <a:spLocks noGrp="1"/>
          </p:cNvSpPr>
          <p:nvPr>
            <p:ph idx="1"/>
          </p:nvPr>
        </p:nvSpPr>
        <p:spPr>
          <a:xfrm>
            <a:off x="251520" y="771550"/>
            <a:ext cx="8640960" cy="3682072"/>
          </a:xfrm>
        </p:spPr>
        <p:txBody>
          <a:bodyPr>
            <a:normAutofit lnSpcReduction="10000"/>
          </a:bodyPr>
          <a:lstStyle/>
          <a:p>
            <a:pPr marL="0" indent="0">
              <a:buNone/>
            </a:pPr>
            <a:r>
              <a:rPr lang="en-GB" sz="1400" dirty="0"/>
              <a:t>Enhanced cultural fulfilment</a:t>
            </a:r>
          </a:p>
          <a:p>
            <a:r>
              <a:rPr lang="en-GB" sz="1400" dirty="0"/>
              <a:t>Access to activities, that exposure young people to music, learning an instrument, the Arts, theatre, Dance, Sport, outdoor learning and visits to destinations outside of their own town/city or country.</a:t>
            </a:r>
          </a:p>
          <a:p>
            <a:endParaRPr lang="en-GB" sz="1400" dirty="0"/>
          </a:p>
          <a:p>
            <a:pPr marL="0" indent="0">
              <a:buNone/>
            </a:pPr>
            <a:r>
              <a:rPr lang="en-GB" sz="1400" dirty="0"/>
              <a:t>Increased skill acquisition, achievement and accreditation</a:t>
            </a:r>
          </a:p>
          <a:p>
            <a:r>
              <a:rPr lang="en-GB" sz="1400" dirty="0"/>
              <a:t>Access to additional qualifications and accredited courses for all with a particular focus on young people at risk of leaving school without qualifications such as NEET (not in education, employment and training), newly arrived unaccompanied asylum seekers (UASC). Supporting young people on to higher education and future careers. To support language barriers for those without English as a first language.</a:t>
            </a:r>
          </a:p>
          <a:p>
            <a:endParaRPr lang="en-GB" sz="1400" dirty="0"/>
          </a:p>
          <a:p>
            <a:pPr marL="0" indent="0">
              <a:buNone/>
            </a:pPr>
            <a:r>
              <a:rPr lang="en-GB" sz="1400" dirty="0"/>
              <a:t>Improved emotional wellbeing and resilience</a:t>
            </a:r>
          </a:p>
          <a:p>
            <a:r>
              <a:rPr lang="en-GB" sz="1400" dirty="0"/>
              <a:t>Services/programmes that provide support/mentoring/coaching to improve young people’s emotional regulation, developing skills and confidence, building positive peer and adult relationships, overcoming attachment and trauma difficulties and early help therapeutic support.  Training programmes/course for educators of parent/carers on how they can support a child with all of the above i.e. emotional regulation…</a:t>
            </a:r>
          </a:p>
          <a:p>
            <a:endParaRPr lang="en-GB" sz="1100" dirty="0"/>
          </a:p>
        </p:txBody>
      </p:sp>
    </p:spTree>
    <p:extLst>
      <p:ext uri="{BB962C8B-B14F-4D97-AF65-F5344CB8AC3E}">
        <p14:creationId xmlns:p14="http://schemas.microsoft.com/office/powerpoint/2010/main" val="230173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5B052-8D03-6D63-95A1-F84ADE29C7E9}"/>
              </a:ext>
            </a:extLst>
          </p:cNvPr>
          <p:cNvSpPr>
            <a:spLocks noGrp="1"/>
          </p:cNvSpPr>
          <p:nvPr>
            <p:ph type="title"/>
          </p:nvPr>
        </p:nvSpPr>
        <p:spPr/>
        <p:txBody>
          <a:bodyPr/>
          <a:lstStyle/>
          <a:p>
            <a:r>
              <a:rPr lang="en-GB" dirty="0"/>
              <a:t>Service Requirements</a:t>
            </a:r>
          </a:p>
        </p:txBody>
      </p:sp>
      <p:sp>
        <p:nvSpPr>
          <p:cNvPr id="3" name="Content Placeholder 2">
            <a:extLst>
              <a:ext uri="{FF2B5EF4-FFF2-40B4-BE49-F238E27FC236}">
                <a16:creationId xmlns:a16="http://schemas.microsoft.com/office/drawing/2014/main" id="{027628E8-3F3D-904C-1F16-B7693EF990F1}"/>
              </a:ext>
            </a:extLst>
          </p:cNvPr>
          <p:cNvSpPr>
            <a:spLocks noGrp="1"/>
          </p:cNvSpPr>
          <p:nvPr>
            <p:ph idx="1"/>
          </p:nvPr>
        </p:nvSpPr>
        <p:spPr/>
        <p:txBody>
          <a:bodyPr>
            <a:normAutofit fontScale="92500"/>
          </a:bodyPr>
          <a:lstStyle/>
          <a:p>
            <a:pPr marL="0" indent="0">
              <a:buNone/>
            </a:pPr>
            <a:r>
              <a:rPr lang="en-GB" sz="1600" dirty="0"/>
              <a:t>Greater educational inclusion</a:t>
            </a:r>
          </a:p>
          <a:p>
            <a:r>
              <a:rPr lang="en-GB" sz="1600" dirty="0"/>
              <a:t>Outreach and in-reach services/programmes, alternative provisions to increase attendance or reduce risk of exclusion from school or social exclusion and  reduce risk of exploitation within their peers or community Training programmes/course for educators of parent/carers on how they can support a child /young person at risk of education and social exclusion.</a:t>
            </a:r>
          </a:p>
          <a:p>
            <a:endParaRPr lang="en-GB" sz="1600" dirty="0"/>
          </a:p>
          <a:p>
            <a:pPr marL="0" indent="0">
              <a:buNone/>
            </a:pPr>
            <a:r>
              <a:rPr lang="en-GB" sz="1600" dirty="0"/>
              <a:t>High quality professional development for educators working with children/young people who have experienced trauma, loss or who have attachment difficulties; and leadership training for our young people</a:t>
            </a:r>
          </a:p>
          <a:p>
            <a:r>
              <a:rPr lang="en-GB" sz="1600" dirty="0"/>
              <a:t>A range of professional development courses, webinars, courses and e-learning for school staff working to educate and engage children and young people who have experienced adverse childhood experiences.</a:t>
            </a:r>
          </a:p>
          <a:p>
            <a:r>
              <a:rPr lang="en-GB" sz="1600" dirty="0"/>
              <a:t>A range of leadership and self advocacy training opportunities for our young people </a:t>
            </a:r>
          </a:p>
          <a:p>
            <a:endParaRPr lang="en-GB" dirty="0"/>
          </a:p>
        </p:txBody>
      </p:sp>
    </p:spTree>
    <p:extLst>
      <p:ext uri="{BB962C8B-B14F-4D97-AF65-F5344CB8AC3E}">
        <p14:creationId xmlns:p14="http://schemas.microsoft.com/office/powerpoint/2010/main" val="217501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810192-D6F1-4AE2-95FE-897460977DE9}"/>
              </a:ext>
            </a:extLst>
          </p:cNvPr>
          <p:cNvSpPr>
            <a:spLocks noGrp="1"/>
          </p:cNvSpPr>
          <p:nvPr>
            <p:ph type="title"/>
          </p:nvPr>
        </p:nvSpPr>
        <p:spPr>
          <a:xfrm>
            <a:off x="457200" y="205979"/>
            <a:ext cx="8229600" cy="464582"/>
          </a:xfrm>
        </p:spPr>
        <p:txBody>
          <a:bodyPr/>
          <a:lstStyle/>
          <a:p>
            <a:r>
              <a:rPr lang="en-GB" dirty="0"/>
              <a:t>Challenges</a:t>
            </a:r>
          </a:p>
        </p:txBody>
      </p:sp>
      <p:sp>
        <p:nvSpPr>
          <p:cNvPr id="3" name="Content Placeholder 2">
            <a:extLst>
              <a:ext uri="{FF2B5EF4-FFF2-40B4-BE49-F238E27FC236}">
                <a16:creationId xmlns:a16="http://schemas.microsoft.com/office/drawing/2014/main" id="{4707D9AC-99EC-4595-93B7-15334C09738D}"/>
              </a:ext>
            </a:extLst>
          </p:cNvPr>
          <p:cNvSpPr>
            <a:spLocks noGrp="1"/>
          </p:cNvSpPr>
          <p:nvPr>
            <p:ph idx="1"/>
          </p:nvPr>
        </p:nvSpPr>
        <p:spPr>
          <a:xfrm>
            <a:off x="268014" y="670561"/>
            <a:ext cx="8686800" cy="3783063"/>
          </a:xfrm>
        </p:spPr>
        <p:txBody>
          <a:bodyPr>
            <a:noAutofit/>
          </a:bodyPr>
          <a:lstStyle/>
          <a:p>
            <a:r>
              <a:rPr lang="en-GB" sz="1600" dirty="0">
                <a:latin typeface="+mn-lt"/>
              </a:rPr>
              <a:t>Number of children in care has increased</a:t>
            </a:r>
          </a:p>
          <a:p>
            <a:r>
              <a:rPr lang="en-GB" sz="1600" dirty="0">
                <a:latin typeface="+mn-lt"/>
              </a:rPr>
              <a:t>Our children live in 63 different local authority areas, although most reside in the West Midlands</a:t>
            </a:r>
          </a:p>
          <a:p>
            <a:r>
              <a:rPr lang="en-GB" sz="1600" dirty="0">
                <a:latin typeface="+mn-lt"/>
              </a:rPr>
              <a:t>Developing the offer further for young people with special educational needs and disabilities.</a:t>
            </a:r>
          </a:p>
          <a:p>
            <a:r>
              <a:rPr lang="en-GB" sz="1600" dirty="0">
                <a:latin typeface="+mn-lt"/>
              </a:rPr>
              <a:t>Activities times need to be the right time for families.</a:t>
            </a:r>
          </a:p>
          <a:p>
            <a:r>
              <a:rPr lang="en-GB" sz="1600" dirty="0">
                <a:latin typeface="+mn-lt"/>
              </a:rPr>
              <a:t>Developing volunteering and leadership within the programme.</a:t>
            </a:r>
          </a:p>
          <a:p>
            <a:r>
              <a:rPr lang="en-GB" sz="1600" dirty="0">
                <a:latin typeface="+mn-lt"/>
              </a:rPr>
              <a:t>We have newly arrived children and young people into the country and they have or will be learning English as an additional language</a:t>
            </a:r>
          </a:p>
          <a:p>
            <a:r>
              <a:rPr lang="en-GB" sz="1600" dirty="0">
                <a:latin typeface="+mn-lt"/>
              </a:rPr>
              <a:t>Seeking match-funding opportunities to increase the scope and reach of the programme.</a:t>
            </a:r>
          </a:p>
          <a:p>
            <a:r>
              <a:rPr lang="en-GB" sz="1600" dirty="0">
                <a:latin typeface="+mn-lt"/>
              </a:rPr>
              <a:t>Ofsted registration of activity providers.</a:t>
            </a:r>
          </a:p>
          <a:p>
            <a:r>
              <a:rPr lang="en-GB" sz="1600" dirty="0">
                <a:latin typeface="+mn-lt"/>
              </a:rPr>
              <a:t>Reducing the number of contracts the council has to manage due to lack of capacity to manage in house.</a:t>
            </a:r>
          </a:p>
        </p:txBody>
      </p:sp>
      <p:sp>
        <p:nvSpPr>
          <p:cNvPr id="4" name="Slide Number Placeholder 3">
            <a:extLst>
              <a:ext uri="{FF2B5EF4-FFF2-40B4-BE49-F238E27FC236}">
                <a16:creationId xmlns:a16="http://schemas.microsoft.com/office/drawing/2014/main" id="{8E662714-2139-45E3-825A-224FD2E6FCC0}"/>
              </a:ext>
            </a:extLst>
          </p:cNvPr>
          <p:cNvSpPr>
            <a:spLocks noGrp="1"/>
          </p:cNvSpPr>
          <p:nvPr>
            <p:ph type="sldNum" sz="quarter" idx="4"/>
          </p:nvPr>
        </p:nvSpPr>
        <p:spPr>
          <a:xfrm>
            <a:off x="0" y="6448425"/>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000" b="1" kern="1200">
                <a:solidFill>
                  <a:schemeClr val="tx1">
                    <a:tint val="75000"/>
                  </a:schemeClr>
                </a:solidFill>
                <a:latin typeface="Arial Nov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PAGE </a:t>
            </a:r>
            <a:fld id="{45A89BE1-5792-4ACB-BF4C-7FAB88C6C5B7}" type="slidenum">
              <a:rPr lang="en-GB" smtClean="0"/>
              <a:pPr/>
              <a:t>9</a:t>
            </a:fld>
            <a:endParaRPr lang="en-GB" dirty="0"/>
          </a:p>
        </p:txBody>
      </p:sp>
    </p:spTree>
    <p:extLst>
      <p:ext uri="{BB962C8B-B14F-4D97-AF65-F5344CB8AC3E}">
        <p14:creationId xmlns:p14="http://schemas.microsoft.com/office/powerpoint/2010/main" val="982968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CCESSIBILITYFIXERID" val="31aceab7-6df5-4e67-8eb2-a4fa0b7f15f6"/>
  <p:tag name="ASSISTID" val="3ef52024-5bf5-4392-8e35-cf7e865cf01a"/>
</p:tagLst>
</file>

<file path=ppt/theme/theme1.xml><?xml version="1.0" encoding="utf-8"?>
<a:theme xmlns:a="http://schemas.openxmlformats.org/drawingml/2006/main" name="RESET 16:9 Master ">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2.xml><?xml version="1.0" encoding="utf-8"?>
<a:theme xmlns:a="http://schemas.openxmlformats.org/drawingml/2006/main" name="RESHAPE 16:9 Master ">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3.xml><?xml version="1.0" encoding="utf-8"?>
<a:theme xmlns:a="http://schemas.openxmlformats.org/drawingml/2006/main" name="RESTART 16:9 Master ">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51B5BE0EB45C04683A56501A856021E" ma:contentTypeVersion="19" ma:contentTypeDescription="Create a new document." ma:contentTypeScope="" ma:versionID="99ac903b47bdb5dcbeec7a3c96e48666">
  <xsd:schema xmlns:xsd="http://www.w3.org/2001/XMLSchema" xmlns:xs="http://www.w3.org/2001/XMLSchema" xmlns:p="http://schemas.microsoft.com/office/2006/metadata/properties" xmlns:ns2="40783de3-e3a2-4cdc-bf50-1f9d78da288f" xmlns:ns3="7fe7480f-24e8-4897-b0db-33df628b1c92" targetNamespace="http://schemas.microsoft.com/office/2006/metadata/properties" ma:root="true" ma:fieldsID="0eb53c39ff9b89a59e26e6e1c57c17bf" ns2:_="" ns3:_="">
    <xsd:import namespace="40783de3-e3a2-4cdc-bf50-1f9d78da288f"/>
    <xsd:import namespace="7fe7480f-24e8-4897-b0db-33df628b1c9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AddedtoILAC"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783de3-e3a2-4cdc-bf50-1f9d78da28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7eb6393-bae5-439c-9df7-ed1047f92241" ma:termSetId="09814cd3-568e-fe90-9814-8d621ff8fb84" ma:anchorId="fba54fb3-c3e1-fe81-a776-ca4b69148c4d" ma:open="true" ma:isKeyword="false">
      <xsd:complexType>
        <xsd:sequence>
          <xsd:element ref="pc:Terms" minOccurs="0" maxOccurs="1"/>
        </xsd:sequence>
      </xsd:complexType>
    </xsd:element>
    <xsd:element name="AddedtoILAC" ma:index="23" nillable="true" ma:displayName="Added to ILAC " ma:format="Dropdown" ma:internalName="AddedtoILAC">
      <xsd:simpleType>
        <xsd:union memberTypes="dms:Text">
          <xsd:simpleType>
            <xsd:restriction base="dms:Choice">
              <xsd:enumeration value="Yes"/>
              <xsd:enumeration value="No"/>
              <xsd:enumeration value="Choice 3"/>
            </xsd:restriction>
          </xsd:simpleType>
        </xsd:union>
      </xsd:simple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fe7480f-24e8-4897-b0db-33df628b1c9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e7f58a2-1bee-4109-807e-13c18a893867}" ma:internalName="TaxCatchAll" ma:showField="CatchAllData" ma:web="7fe7480f-24e8-4897-b0db-33df628b1c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0783de3-e3a2-4cdc-bf50-1f9d78da288f">
      <Terms xmlns="http://schemas.microsoft.com/office/infopath/2007/PartnerControls"/>
    </lcf76f155ced4ddcb4097134ff3c332f>
    <TaxCatchAll xmlns="7fe7480f-24e8-4897-b0db-33df628b1c92" xsi:nil="true"/>
    <AddedtoILAC xmlns="40783de3-e3a2-4cdc-bf50-1f9d78da288f" xsi:nil="true"/>
  </documentManagement>
</p:properties>
</file>

<file path=customXml/itemProps1.xml><?xml version="1.0" encoding="utf-8"?>
<ds:datastoreItem xmlns:ds="http://schemas.openxmlformats.org/officeDocument/2006/customXml" ds:itemID="{58E0DDEC-E693-42A7-AD51-19810DA018F4}">
  <ds:schemaRefs>
    <ds:schemaRef ds:uri="http://schemas.microsoft.com/sharepoint/v3/contenttype/forms"/>
  </ds:schemaRefs>
</ds:datastoreItem>
</file>

<file path=customXml/itemProps2.xml><?xml version="1.0" encoding="utf-8"?>
<ds:datastoreItem xmlns:ds="http://schemas.openxmlformats.org/officeDocument/2006/customXml" ds:itemID="{3F817B33-AE72-4931-80FB-2FDCF3796D07}">
  <ds:schemaRefs>
    <ds:schemaRef ds:uri="40783de3-e3a2-4cdc-bf50-1f9d78da288f"/>
    <ds:schemaRef ds:uri="7fe7480f-24e8-4897-b0db-33df628b1c9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A6E03D2-F375-46B2-A89A-B3E83DF0526E}">
  <ds:schemaRefs>
    <ds:schemaRef ds:uri="http://www.w3.org/XML/1998/namespace"/>
    <ds:schemaRef ds:uri="http://schemas.microsoft.com/office/infopath/2007/PartnerControls"/>
    <ds:schemaRef ds:uri="http://purl.org/dc/elements/1.1/"/>
    <ds:schemaRef ds:uri="40783de3-e3a2-4cdc-bf50-1f9d78da288f"/>
    <ds:schemaRef ds:uri="http://schemas.microsoft.com/office/2006/metadata/properties"/>
    <ds:schemaRef ds:uri="http://purl.org/dc/terms/"/>
    <ds:schemaRef ds:uri="http://schemas.microsoft.com/office/2006/documentManagement/types"/>
    <ds:schemaRef ds:uri="http://schemas.openxmlformats.org/package/2006/metadata/core-properties"/>
    <ds:schemaRef ds:uri="7fe7480f-24e8-4897-b0db-33df628b1c92"/>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Birmingham_City_Council___corp_template_updated_Mar_2021</Template>
  <TotalTime>2573</TotalTime>
  <Words>3911</Words>
  <Application>Microsoft Office PowerPoint</Application>
  <PresentationFormat>On-screen Show (16:9)</PresentationFormat>
  <Paragraphs>560</Paragraphs>
  <Slides>34</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34</vt:i4>
      </vt:variant>
    </vt:vector>
  </HeadingPairs>
  <TitlesOfParts>
    <vt:vector size="42" baseType="lpstr">
      <vt:lpstr>Arial</vt:lpstr>
      <vt:lpstr>Arial Nova</vt:lpstr>
      <vt:lpstr>Arial Nova Light</vt:lpstr>
      <vt:lpstr>Calibri</vt:lpstr>
      <vt:lpstr>Wingdings</vt:lpstr>
      <vt:lpstr>RESET 16:9 Master </vt:lpstr>
      <vt:lpstr>RESHAPE 16:9 Master </vt:lpstr>
      <vt:lpstr>RESTART 16:9 Master </vt:lpstr>
      <vt:lpstr>Birmingham Virtual School  Enrichment Programme 2024 Request for Information</vt:lpstr>
      <vt:lpstr>Provider Consultation/Q&amp;A sessions and questionnaire </vt:lpstr>
      <vt:lpstr>Introduction</vt:lpstr>
      <vt:lpstr>About us </vt:lpstr>
      <vt:lpstr>Who we are potentially looking to work with</vt:lpstr>
      <vt:lpstr>We want to create a programme that delivers the following ;</vt:lpstr>
      <vt:lpstr>Service Requirements</vt:lpstr>
      <vt:lpstr>Service Requirements</vt:lpstr>
      <vt:lpstr>Challenges</vt:lpstr>
      <vt:lpstr>Previous programmes and lessons learnt</vt:lpstr>
      <vt:lpstr>Previous funded programme examples</vt:lpstr>
      <vt:lpstr>Previous funded programme examples</vt:lpstr>
      <vt:lpstr>Professional Development Training for Schools example </vt:lpstr>
      <vt:lpstr>Professional Training for our Young people</vt:lpstr>
      <vt:lpstr>Feedback and Lessons Learnt</vt:lpstr>
      <vt:lpstr>Feedback and Lessons Learnt</vt:lpstr>
      <vt:lpstr>Localities, cohorts, data and funding</vt:lpstr>
      <vt:lpstr>Capacity across localities by Wards in Birmingham</vt:lpstr>
      <vt:lpstr>PowerPoint Presentation</vt:lpstr>
      <vt:lpstr>Home</vt:lpstr>
      <vt:lpstr>Location</vt:lpstr>
      <vt:lpstr>Attendance</vt:lpstr>
      <vt:lpstr>PowerPoint Presentation</vt:lpstr>
      <vt:lpstr>Emotional and Mental Health Concerns</vt:lpstr>
      <vt:lpstr>How we will Fund the programme</vt:lpstr>
      <vt:lpstr>Service model examples</vt:lpstr>
      <vt:lpstr>Service Model for Delivery</vt:lpstr>
      <vt:lpstr>Possible Service Model – Options for consideration:</vt:lpstr>
      <vt:lpstr>Possible Service Model – Options for consideration:</vt:lpstr>
      <vt:lpstr>Possible Service Model – Options for consideration:</vt:lpstr>
      <vt:lpstr>Possible Service Model – Options for consideration:</vt:lpstr>
      <vt:lpstr>Consultation/Q&amp;A Sessions and Contact Details</vt:lpstr>
      <vt:lpstr>Consultation/Q&amp;A sessions and questionnaire </vt:lpstr>
      <vt:lpstr>If you need to contact us or have any questions,  please get in touch  birminghamvirtualschool@birmingham.gov.uk </vt:lpstr>
    </vt:vector>
  </TitlesOfParts>
  <Company>Service Birmingham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Dalbir Kaur</dc:creator>
  <cp:keywords>Birmingham City Council</cp:keywords>
  <cp:lastModifiedBy>Sandra Asiedu</cp:lastModifiedBy>
  <cp:revision>39</cp:revision>
  <dcterms:created xsi:type="dcterms:W3CDTF">2021-03-24T14:08:26Z</dcterms:created>
  <dcterms:modified xsi:type="dcterms:W3CDTF">2024-03-14T13:46:28Z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0x010100F51B5BE0EB45C04683A56501A856021E</vt:lpwstr>
  </property>
  <property fmtid="{D5CDD505-2E9C-101B-9397-08002B2CF9AE}" pid="3" name="CloudStatistics_StoryID">
    <vt:lpwstr>704061a4-4bce-4e4e-b312-2fd27e5ffc60</vt:lpwstr>
  </property>
  <property fmtid="{D5CDD505-2E9C-101B-9397-08002B2CF9AE}" pid="4" name="MediaServiceImageTags">
    <vt:lpwstr/>
  </property>
  <property fmtid="{D5CDD505-2E9C-101B-9397-08002B2CF9AE}" pid="5" name="MSIP_Label_a17471b1-27ab-4640-9264-e69a67407ca3_Enabled">
    <vt:lpwstr>true</vt:lpwstr>
  </property>
  <property fmtid="{D5CDD505-2E9C-101B-9397-08002B2CF9AE}" pid="6" name="MSIP_Label_a17471b1-27ab-4640-9264-e69a67407ca3_SetDate">
    <vt:lpwstr>2023-08-14T12:07:23Z</vt:lpwstr>
  </property>
  <property fmtid="{D5CDD505-2E9C-101B-9397-08002B2CF9AE}" pid="7" name="MSIP_Label_a17471b1-27ab-4640-9264-e69a67407ca3_Method">
    <vt:lpwstr>Standard</vt:lpwstr>
  </property>
  <property fmtid="{D5CDD505-2E9C-101B-9397-08002B2CF9AE}" pid="8" name="MSIP_Label_a17471b1-27ab-4640-9264-e69a67407ca3_Name">
    <vt:lpwstr>BCC - OFFICIAL</vt:lpwstr>
  </property>
  <property fmtid="{D5CDD505-2E9C-101B-9397-08002B2CF9AE}" pid="9" name="MSIP_Label_a17471b1-27ab-4640-9264-e69a67407ca3_SiteId">
    <vt:lpwstr>699ace67-d2e4-4bcd-b303-d2bbe2b9bbf1</vt:lpwstr>
  </property>
  <property fmtid="{D5CDD505-2E9C-101B-9397-08002B2CF9AE}" pid="10" name="MSIP_Label_a17471b1-27ab-4640-9264-e69a67407ca3_ActionId">
    <vt:lpwstr>f7027033-fd5f-435e-b699-d9fe7cf21ff4</vt:lpwstr>
  </property>
  <property fmtid="{D5CDD505-2E9C-101B-9397-08002B2CF9AE}" pid="11" name="MSIP_Label_a17471b1-27ab-4640-9264-e69a67407ca3_ContentBits">
    <vt:lpwstr>2</vt:lpwstr>
  </property>
  <property fmtid="{D5CDD505-2E9C-101B-9397-08002B2CF9AE}" pid="12" name="ClassificationContentMarkingFooterLocations">
    <vt:lpwstr>BCC PPT 16\:9 Master :6\1_BCC PPT 16\:9 Healthier:6</vt:lpwstr>
  </property>
  <property fmtid="{D5CDD505-2E9C-101B-9397-08002B2CF9AE}" pid="13" name="ClassificationContentMarkingFooterText">
    <vt:lpwstr>OFFICIAL</vt:lpwstr>
  </property>
</Properties>
</file>