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56" r:id="rId3"/>
    <p:sldId id="257" r:id="rId4"/>
    <p:sldId id="259" r:id="rId5"/>
    <p:sldId id="260" r:id="rId6"/>
    <p:sldId id="262" r:id="rId7"/>
    <p:sldId id="263" r:id="rId8"/>
    <p:sldId id="266" r:id="rId9"/>
    <p:sldId id="261"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0C9D76-43C4-9914-E7D3-4E57D065CFB9}" name="Craven, Jenny" initials="CJ" userId="S::Jenny.Craven@naturalengland.org.uk::f3264ae3-05f7-4dec-8ad1-aff6ead2ab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B82B0"/>
    <a:srgbClr val="E2D4E4"/>
    <a:srgbClr val="DAC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efra-my.sharepoint.com/personal/jenny_craven_naturalengland_org_uk/Documents/Migrated%20Data/Work/Ecosystem%20Approach%20and%20NC/NCEG/HWNS/HWNS%20Nature/HWNS%20nature%20dashboard%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efra-my.sharepoint.com/personal/jenny_craven_naturalengland_org_uk/Documents/Migrated%20Data/Work/Ecosystem%20Approach%20and%20NC/NCEG/HWNS/HWNS%20Nature/HWNS%20nature%20dashboard%20info.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defra-my.sharepoint.com/personal/jenny_craven_naturalengland_org_uk/Documents/Migrated%20Data/Work/Ecosystem%20Approach%20and%20NC/NCEG/HWNS/HWNS%20Nature/HWNS%20nature%20dashboard%20inf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efra-my.sharepoint.com/personal/jenny_craven_naturalengland_org_uk/Documents/Migrated%20Data/Work/Ecosystem%20Approach%20and%20NC/NCEG/HWNS/HWNS%20Nature/HWNS%20nature%20dashboard%20inf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efra-my.sharepoint.com/personal/jenny_craven_naturalengland_org_uk/Documents/Migrated%20Data/Work/Ecosystem%20Approach%20and%20NC/NCEG/HWNS/HWNS%20Nature/HWNS%20nature%20dashboard%20info.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222508040747627"/>
          <c:y val="0.16245370370370371"/>
          <c:w val="0.34131523597681845"/>
          <c:h val="0.44402559055118113"/>
        </c:manualLayout>
      </c:layout>
      <c:pieChart>
        <c:varyColors val="1"/>
        <c:ser>
          <c:idx val="0"/>
          <c:order val="0"/>
          <c:tx>
            <c:strRef>
              <c:f>'Mock-up figs'!$C$40</c:f>
              <c:strCache>
                <c:ptCount val="1"/>
                <c:pt idx="0">
                  <c:v>% of area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1F-4BCF-9119-F885B1E4A5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1F-4BCF-9119-F885B1E4A5D3}"/>
              </c:ext>
            </c:extLst>
          </c:dPt>
          <c:dPt>
            <c:idx val="2"/>
            <c:bubble3D val="0"/>
            <c:explosion val="5"/>
            <c:spPr>
              <a:solidFill>
                <a:schemeClr val="accent3"/>
              </a:solidFill>
              <a:ln w="19050">
                <a:solidFill>
                  <a:schemeClr val="lt1"/>
                </a:solidFill>
              </a:ln>
              <a:effectLst/>
            </c:spPr>
            <c:extLst>
              <c:ext xmlns:c16="http://schemas.microsoft.com/office/drawing/2014/chart" uri="{C3380CC4-5D6E-409C-BE32-E72D297353CC}">
                <c16:uniqueId val="{00000005-971F-4BCF-9119-F885B1E4A5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1F-4BCF-9119-F885B1E4A5D3}"/>
              </c:ext>
            </c:extLst>
          </c:dPt>
          <c:cat>
            <c:strRef>
              <c:f>'Mock-up figs'!$B$41:$B$44</c:f>
              <c:strCache>
                <c:ptCount val="4"/>
                <c:pt idx="0">
                  <c:v>Semi-natural habitats</c:v>
                </c:pt>
                <c:pt idx="1">
                  <c:v>Urban</c:v>
                </c:pt>
                <c:pt idx="2">
                  <c:v>Farmland (arable, horitculture, improved grass, bare soil)</c:v>
                </c:pt>
                <c:pt idx="3">
                  <c:v>Coniferous woodland</c:v>
                </c:pt>
              </c:strCache>
            </c:strRef>
          </c:cat>
          <c:val>
            <c:numRef>
              <c:f>'Mock-up figs'!$C$41:$C$44</c:f>
              <c:numCache>
                <c:formatCode>General</c:formatCode>
                <c:ptCount val="4"/>
                <c:pt idx="0">
                  <c:v>10</c:v>
                </c:pt>
                <c:pt idx="1">
                  <c:v>87</c:v>
                </c:pt>
                <c:pt idx="2">
                  <c:v>3</c:v>
                </c:pt>
              </c:numCache>
            </c:numRef>
          </c:val>
          <c:extLst>
            <c:ext xmlns:c16="http://schemas.microsoft.com/office/drawing/2014/chart" uri="{C3380CC4-5D6E-409C-BE32-E72D297353CC}">
              <c16:uniqueId val="{00000008-971F-4BCF-9119-F885B1E4A5D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171363447990053"/>
          <c:y val="0.64814596092155141"/>
          <c:w val="0.82873624349587882"/>
          <c:h val="0.217594779819189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Ecological status of water bodies</a:t>
            </a:r>
          </a:p>
        </c:rich>
      </c:tx>
      <c:layout>
        <c:manualLayout>
          <c:xMode val="edge"/>
          <c:yMode val="edge"/>
          <c:x val="0.29370460504831852"/>
          <c:y val="2.6840735529145024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v>Bad</c:v>
          </c:tx>
          <c:spPr>
            <a:solidFill>
              <a:srgbClr val="FF0000"/>
            </a:solidFill>
            <a:ln>
              <a:noFill/>
            </a:ln>
            <a:effectLst/>
          </c:spPr>
          <c:invertIfNegative val="0"/>
          <c:cat>
            <c:numRef>
              <c:f>'Mock-up figs'!$H$68:$J$68</c:f>
              <c:numCache>
                <c:formatCode>General</c:formatCode>
                <c:ptCount val="3"/>
                <c:pt idx="0">
                  <c:v>2015</c:v>
                </c:pt>
                <c:pt idx="1">
                  <c:v>2018</c:v>
                </c:pt>
                <c:pt idx="2">
                  <c:v>2021</c:v>
                </c:pt>
              </c:numCache>
            </c:numRef>
          </c:cat>
          <c:val>
            <c:numRef>
              <c:f>'Mock-up figs'!$H$69:$J$69</c:f>
              <c:numCache>
                <c:formatCode>General</c:formatCode>
                <c:ptCount val="3"/>
                <c:pt idx="0">
                  <c:v>3</c:v>
                </c:pt>
                <c:pt idx="1">
                  <c:v>2</c:v>
                </c:pt>
                <c:pt idx="2">
                  <c:v>1</c:v>
                </c:pt>
              </c:numCache>
            </c:numRef>
          </c:val>
          <c:extLst>
            <c:ext xmlns:c16="http://schemas.microsoft.com/office/drawing/2014/chart" uri="{C3380CC4-5D6E-409C-BE32-E72D297353CC}">
              <c16:uniqueId val="{00000000-7188-4770-A982-704578BFC9B8}"/>
            </c:ext>
          </c:extLst>
        </c:ser>
        <c:ser>
          <c:idx val="1"/>
          <c:order val="1"/>
          <c:tx>
            <c:v>Poor</c:v>
          </c:tx>
          <c:spPr>
            <a:solidFill>
              <a:schemeClr val="accent2"/>
            </a:solidFill>
            <a:ln>
              <a:noFill/>
            </a:ln>
            <a:effectLst/>
          </c:spPr>
          <c:invertIfNegative val="0"/>
          <c:cat>
            <c:numRef>
              <c:f>'Mock-up figs'!$H$68:$J$68</c:f>
              <c:numCache>
                <c:formatCode>General</c:formatCode>
                <c:ptCount val="3"/>
                <c:pt idx="0">
                  <c:v>2015</c:v>
                </c:pt>
                <c:pt idx="1">
                  <c:v>2018</c:v>
                </c:pt>
                <c:pt idx="2">
                  <c:v>2021</c:v>
                </c:pt>
              </c:numCache>
            </c:numRef>
          </c:cat>
          <c:val>
            <c:numRef>
              <c:f>'Mock-up figs'!$H$70:$J$70</c:f>
              <c:numCache>
                <c:formatCode>General</c:formatCode>
                <c:ptCount val="3"/>
                <c:pt idx="0">
                  <c:v>5</c:v>
                </c:pt>
                <c:pt idx="1">
                  <c:v>6</c:v>
                </c:pt>
                <c:pt idx="2">
                  <c:v>4</c:v>
                </c:pt>
              </c:numCache>
            </c:numRef>
          </c:val>
          <c:extLst>
            <c:ext xmlns:c16="http://schemas.microsoft.com/office/drawing/2014/chart" uri="{C3380CC4-5D6E-409C-BE32-E72D297353CC}">
              <c16:uniqueId val="{00000001-7188-4770-A982-704578BFC9B8}"/>
            </c:ext>
          </c:extLst>
        </c:ser>
        <c:ser>
          <c:idx val="2"/>
          <c:order val="2"/>
          <c:tx>
            <c:v>Moderate</c:v>
          </c:tx>
          <c:spPr>
            <a:solidFill>
              <a:srgbClr val="FFFF00"/>
            </a:solidFill>
            <a:ln>
              <a:noFill/>
            </a:ln>
            <a:effectLst/>
          </c:spPr>
          <c:invertIfNegative val="0"/>
          <c:cat>
            <c:numRef>
              <c:f>'Mock-up figs'!$H$68:$J$68</c:f>
              <c:numCache>
                <c:formatCode>General</c:formatCode>
                <c:ptCount val="3"/>
                <c:pt idx="0">
                  <c:v>2015</c:v>
                </c:pt>
                <c:pt idx="1">
                  <c:v>2018</c:v>
                </c:pt>
                <c:pt idx="2">
                  <c:v>2021</c:v>
                </c:pt>
              </c:numCache>
            </c:numRef>
          </c:cat>
          <c:val>
            <c:numRef>
              <c:f>'Mock-up figs'!$H$71:$J$71</c:f>
              <c:numCache>
                <c:formatCode>General</c:formatCode>
                <c:ptCount val="3"/>
                <c:pt idx="0">
                  <c:v>14</c:v>
                </c:pt>
                <c:pt idx="1">
                  <c:v>14</c:v>
                </c:pt>
                <c:pt idx="2">
                  <c:v>16</c:v>
                </c:pt>
              </c:numCache>
            </c:numRef>
          </c:val>
          <c:extLst>
            <c:ext xmlns:c16="http://schemas.microsoft.com/office/drawing/2014/chart" uri="{C3380CC4-5D6E-409C-BE32-E72D297353CC}">
              <c16:uniqueId val="{00000002-7188-4770-A982-704578BFC9B8}"/>
            </c:ext>
          </c:extLst>
        </c:ser>
        <c:ser>
          <c:idx val="3"/>
          <c:order val="3"/>
          <c:tx>
            <c:v>Good</c:v>
          </c:tx>
          <c:spPr>
            <a:solidFill>
              <a:srgbClr val="92D050"/>
            </a:solidFill>
            <a:ln>
              <a:noFill/>
            </a:ln>
            <a:effectLst/>
          </c:spPr>
          <c:invertIfNegative val="0"/>
          <c:cat>
            <c:numRef>
              <c:f>'Mock-up figs'!$H$68:$J$68</c:f>
              <c:numCache>
                <c:formatCode>General</c:formatCode>
                <c:ptCount val="3"/>
                <c:pt idx="0">
                  <c:v>2015</c:v>
                </c:pt>
                <c:pt idx="1">
                  <c:v>2018</c:v>
                </c:pt>
                <c:pt idx="2">
                  <c:v>2021</c:v>
                </c:pt>
              </c:numCache>
            </c:numRef>
          </c:cat>
          <c:val>
            <c:numRef>
              <c:f>'Mock-up figs'!$H$72:$J$72</c:f>
              <c:numCache>
                <c:formatCode>General</c:formatCode>
                <c:ptCount val="3"/>
                <c:pt idx="0">
                  <c:v>0</c:v>
                </c:pt>
                <c:pt idx="1">
                  <c:v>0</c:v>
                </c:pt>
                <c:pt idx="2">
                  <c:v>1</c:v>
                </c:pt>
              </c:numCache>
            </c:numRef>
          </c:val>
          <c:extLst>
            <c:ext xmlns:c16="http://schemas.microsoft.com/office/drawing/2014/chart" uri="{C3380CC4-5D6E-409C-BE32-E72D297353CC}">
              <c16:uniqueId val="{00000003-7188-4770-A982-704578BFC9B8}"/>
            </c:ext>
          </c:extLst>
        </c:ser>
        <c:ser>
          <c:idx val="4"/>
          <c:order val="4"/>
          <c:tx>
            <c:v>High</c:v>
          </c:tx>
          <c:spPr>
            <a:solidFill>
              <a:schemeClr val="accent5"/>
            </a:solidFill>
            <a:ln>
              <a:noFill/>
            </a:ln>
            <a:effectLst/>
          </c:spPr>
          <c:invertIfNegative val="0"/>
          <c:cat>
            <c:numRef>
              <c:f>'Mock-up figs'!$H$68:$J$68</c:f>
              <c:numCache>
                <c:formatCode>General</c:formatCode>
                <c:ptCount val="3"/>
                <c:pt idx="0">
                  <c:v>2015</c:v>
                </c:pt>
                <c:pt idx="1">
                  <c:v>2018</c:v>
                </c:pt>
                <c:pt idx="2">
                  <c:v>2021</c:v>
                </c:pt>
              </c:numCache>
            </c:numRef>
          </c:cat>
          <c:val>
            <c:numRef>
              <c:f>'Mock-up figs'!$H$73:$J$73</c:f>
              <c:numCache>
                <c:formatCode>General</c:formatCode>
                <c:ptCount val="3"/>
                <c:pt idx="0">
                  <c:v>0</c:v>
                </c:pt>
                <c:pt idx="1">
                  <c:v>0</c:v>
                </c:pt>
                <c:pt idx="2">
                  <c:v>0</c:v>
                </c:pt>
              </c:numCache>
            </c:numRef>
          </c:val>
          <c:extLst>
            <c:ext xmlns:c16="http://schemas.microsoft.com/office/drawing/2014/chart" uri="{C3380CC4-5D6E-409C-BE32-E72D297353CC}">
              <c16:uniqueId val="{00000004-7188-4770-A982-704578BFC9B8}"/>
            </c:ext>
          </c:extLst>
        </c:ser>
        <c:dLbls>
          <c:showLegendKey val="0"/>
          <c:showVal val="0"/>
          <c:showCatName val="0"/>
          <c:showSerName val="0"/>
          <c:showPercent val="0"/>
          <c:showBubbleSize val="0"/>
        </c:dLbls>
        <c:gapWidth val="33"/>
        <c:overlap val="100"/>
        <c:axId val="1497296143"/>
        <c:axId val="1497299471"/>
      </c:barChart>
      <c:catAx>
        <c:axId val="14972961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7299471"/>
        <c:crosses val="autoZero"/>
        <c:auto val="1"/>
        <c:lblAlgn val="ctr"/>
        <c:lblOffset val="100"/>
        <c:noMultiLvlLbl val="0"/>
      </c:catAx>
      <c:valAx>
        <c:axId val="1497299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water bodies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7296143"/>
        <c:crosses val="autoZero"/>
        <c:crossBetween val="between"/>
      </c:valAx>
      <c:spPr>
        <a:noFill/>
        <a:ln>
          <a:noFill/>
        </a:ln>
        <a:effectLst/>
      </c:spPr>
    </c:plotArea>
    <c:legend>
      <c:legendPos val="b"/>
      <c:layout>
        <c:manualLayout>
          <c:xMode val="edge"/>
          <c:yMode val="edge"/>
          <c:x val="0.24370319335083115"/>
          <c:y val="0.86316983866448116"/>
          <c:w val="0.51259361329833775"/>
          <c:h val="7.99659112999786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Numbers</a:t>
            </a:r>
            <a:r>
              <a:rPr lang="en-US" baseline="0"/>
              <a:t> of water birds</a:t>
            </a:r>
          </a:p>
        </c:rich>
      </c:tx>
      <c:layout>
        <c:manualLayout>
          <c:xMode val="edge"/>
          <c:yMode val="edge"/>
          <c:x val="0.30546522309711288"/>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Area total</c:v>
          </c:tx>
          <c:spPr>
            <a:ln w="28575" cap="rnd">
              <a:solidFill>
                <a:schemeClr val="accent1"/>
              </a:solidFill>
              <a:round/>
            </a:ln>
            <a:effectLst/>
          </c:spPr>
          <c:marker>
            <c:symbol val="none"/>
          </c:marker>
          <c:cat>
            <c:strRef>
              <c:f>'Mock-up figs'!$C$118:$G$118</c:f>
              <c:strCache>
                <c:ptCount val="5"/>
                <c:pt idx="0">
                  <c:v>2015-16</c:v>
                </c:pt>
                <c:pt idx="1">
                  <c:v>2016-17</c:v>
                </c:pt>
                <c:pt idx="2">
                  <c:v>2017-18</c:v>
                </c:pt>
                <c:pt idx="3">
                  <c:v>2018-19</c:v>
                </c:pt>
                <c:pt idx="4">
                  <c:v>2019-20</c:v>
                </c:pt>
              </c:strCache>
            </c:strRef>
          </c:cat>
          <c:val>
            <c:numRef>
              <c:f>'Mock-up figs'!$C$119:$G$119</c:f>
              <c:numCache>
                <c:formatCode>General</c:formatCode>
                <c:ptCount val="5"/>
                <c:pt idx="0">
                  <c:v>503669</c:v>
                </c:pt>
                <c:pt idx="1">
                  <c:v>542692</c:v>
                </c:pt>
                <c:pt idx="2">
                  <c:v>525555</c:v>
                </c:pt>
                <c:pt idx="3">
                  <c:v>538670</c:v>
                </c:pt>
                <c:pt idx="4">
                  <c:v>487353</c:v>
                </c:pt>
              </c:numCache>
            </c:numRef>
          </c:val>
          <c:smooth val="0"/>
          <c:extLst>
            <c:ext xmlns:c16="http://schemas.microsoft.com/office/drawing/2014/chart" uri="{C3380CC4-5D6E-409C-BE32-E72D297353CC}">
              <c16:uniqueId val="{00000000-0F46-4917-A456-C36E86BD4BB2}"/>
            </c:ext>
          </c:extLst>
        </c:ser>
        <c:ser>
          <c:idx val="1"/>
          <c:order val="1"/>
          <c:tx>
            <c:v>National total</c:v>
          </c:tx>
          <c:spPr>
            <a:ln w="28575" cap="rnd">
              <a:solidFill>
                <a:schemeClr val="accent2"/>
              </a:solidFill>
              <a:round/>
            </a:ln>
            <a:effectLst/>
          </c:spPr>
          <c:marker>
            <c:symbol val="none"/>
          </c:marker>
          <c:cat>
            <c:strRef>
              <c:f>'Mock-up figs'!$C$118:$G$118</c:f>
              <c:strCache>
                <c:ptCount val="5"/>
                <c:pt idx="0">
                  <c:v>2015-16</c:v>
                </c:pt>
                <c:pt idx="1">
                  <c:v>2016-17</c:v>
                </c:pt>
                <c:pt idx="2">
                  <c:v>2017-18</c:v>
                </c:pt>
                <c:pt idx="3">
                  <c:v>2018-19</c:v>
                </c:pt>
                <c:pt idx="4">
                  <c:v>2019-20</c:v>
                </c:pt>
              </c:strCache>
            </c:strRef>
          </c:cat>
          <c:val>
            <c:numRef>
              <c:f>'Mock-up figs'!$C$120:$G$120</c:f>
              <c:numCache>
                <c:formatCode>General</c:formatCode>
                <c:ptCount val="5"/>
                <c:pt idx="0">
                  <c:v>1265000</c:v>
                </c:pt>
                <c:pt idx="1">
                  <c:v>1350000</c:v>
                </c:pt>
                <c:pt idx="2">
                  <c:v>1630000</c:v>
                </c:pt>
                <c:pt idx="3">
                  <c:v>1450000</c:v>
                </c:pt>
                <c:pt idx="4">
                  <c:v>1147000</c:v>
                </c:pt>
              </c:numCache>
            </c:numRef>
          </c:val>
          <c:smooth val="0"/>
          <c:extLst>
            <c:ext xmlns:c16="http://schemas.microsoft.com/office/drawing/2014/chart" uri="{C3380CC4-5D6E-409C-BE32-E72D297353CC}">
              <c16:uniqueId val="{00000001-0F46-4917-A456-C36E86BD4BB2}"/>
            </c:ext>
          </c:extLst>
        </c:ser>
        <c:dLbls>
          <c:showLegendKey val="0"/>
          <c:showVal val="0"/>
          <c:showCatName val="0"/>
          <c:showSerName val="0"/>
          <c:showPercent val="0"/>
          <c:showBubbleSize val="0"/>
        </c:dLbls>
        <c:smooth val="0"/>
        <c:axId val="1482779151"/>
        <c:axId val="1482775407"/>
      </c:lineChart>
      <c:catAx>
        <c:axId val="1482779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775407"/>
        <c:crosses val="autoZero"/>
        <c:auto val="1"/>
        <c:lblAlgn val="ctr"/>
        <c:lblOffset val="100"/>
        <c:noMultiLvlLbl val="0"/>
      </c:catAx>
      <c:valAx>
        <c:axId val="1482775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779151"/>
        <c:crosses val="autoZero"/>
        <c:crossBetween val="midCat"/>
        <c:dispUnits>
          <c:builtInUnit val="thousands"/>
          <c:dispUnitsLbl>
            <c:layout>
              <c:manualLayout>
                <c:xMode val="edge"/>
                <c:yMode val="edge"/>
                <c:x val="1.9444444444444445E-2"/>
                <c:y val="0.16245370370370371"/>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water birds</a:t>
                  </a:r>
                  <a:r>
                    <a:rPr lang="en-GB" baseline="0"/>
                    <a:t> -annual total</a:t>
                  </a:r>
                  <a:endParaRPr lang="en-GB"/>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7573250218722661"/>
          <c:y val="0.88020778652668419"/>
          <c:w val="0.7242675013775038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Numbers</a:t>
            </a:r>
            <a:r>
              <a:rPr lang="en-US" baseline="0"/>
              <a:t> of breeding birds</a:t>
            </a:r>
          </a:p>
        </c:rich>
      </c:tx>
      <c:layout>
        <c:manualLayout>
          <c:xMode val="edge"/>
          <c:yMode val="edge"/>
          <c:x val="0.30546522309711288"/>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Area total</c:v>
          </c:tx>
          <c:spPr>
            <a:ln w="28575" cap="rnd">
              <a:solidFill>
                <a:schemeClr val="accent1"/>
              </a:solidFill>
              <a:round/>
            </a:ln>
            <a:effectLst/>
          </c:spPr>
          <c:marker>
            <c:symbol val="none"/>
          </c:marker>
          <c:cat>
            <c:strRef>
              <c:f>'Mock-up figs'!$C$118:$G$118</c:f>
              <c:strCache>
                <c:ptCount val="5"/>
                <c:pt idx="0">
                  <c:v>2015-16</c:v>
                </c:pt>
                <c:pt idx="1">
                  <c:v>2016-17</c:v>
                </c:pt>
                <c:pt idx="2">
                  <c:v>2017-18</c:v>
                </c:pt>
                <c:pt idx="3">
                  <c:v>2018-19</c:v>
                </c:pt>
                <c:pt idx="4">
                  <c:v>2019-20</c:v>
                </c:pt>
              </c:strCache>
            </c:strRef>
          </c:cat>
          <c:val>
            <c:numRef>
              <c:f>'Mock-up figs'!$C$119:$G$119</c:f>
              <c:numCache>
                <c:formatCode>General</c:formatCode>
                <c:ptCount val="5"/>
                <c:pt idx="0">
                  <c:v>503669</c:v>
                </c:pt>
                <c:pt idx="1">
                  <c:v>542692</c:v>
                </c:pt>
                <c:pt idx="2">
                  <c:v>525555</c:v>
                </c:pt>
                <c:pt idx="3">
                  <c:v>538670</c:v>
                </c:pt>
                <c:pt idx="4">
                  <c:v>487353</c:v>
                </c:pt>
              </c:numCache>
            </c:numRef>
          </c:val>
          <c:smooth val="0"/>
          <c:extLst>
            <c:ext xmlns:c16="http://schemas.microsoft.com/office/drawing/2014/chart" uri="{C3380CC4-5D6E-409C-BE32-E72D297353CC}">
              <c16:uniqueId val="{00000000-FF82-4F91-9830-FAF1DF6E323C}"/>
            </c:ext>
          </c:extLst>
        </c:ser>
        <c:ser>
          <c:idx val="1"/>
          <c:order val="1"/>
          <c:tx>
            <c:v>National total</c:v>
          </c:tx>
          <c:spPr>
            <a:ln w="28575" cap="rnd">
              <a:solidFill>
                <a:schemeClr val="accent2"/>
              </a:solidFill>
              <a:round/>
            </a:ln>
            <a:effectLst/>
          </c:spPr>
          <c:marker>
            <c:symbol val="none"/>
          </c:marker>
          <c:cat>
            <c:strRef>
              <c:f>'Mock-up figs'!$C$118:$G$118</c:f>
              <c:strCache>
                <c:ptCount val="5"/>
                <c:pt idx="0">
                  <c:v>2015-16</c:v>
                </c:pt>
                <c:pt idx="1">
                  <c:v>2016-17</c:v>
                </c:pt>
                <c:pt idx="2">
                  <c:v>2017-18</c:v>
                </c:pt>
                <c:pt idx="3">
                  <c:v>2018-19</c:v>
                </c:pt>
                <c:pt idx="4">
                  <c:v>2019-20</c:v>
                </c:pt>
              </c:strCache>
            </c:strRef>
          </c:cat>
          <c:val>
            <c:numRef>
              <c:f>'Mock-up figs'!$C$120:$G$120</c:f>
              <c:numCache>
                <c:formatCode>General</c:formatCode>
                <c:ptCount val="5"/>
                <c:pt idx="0">
                  <c:v>1265000</c:v>
                </c:pt>
                <c:pt idx="1">
                  <c:v>1350000</c:v>
                </c:pt>
                <c:pt idx="2">
                  <c:v>1630000</c:v>
                </c:pt>
                <c:pt idx="3">
                  <c:v>1450000</c:v>
                </c:pt>
                <c:pt idx="4">
                  <c:v>1147000</c:v>
                </c:pt>
              </c:numCache>
            </c:numRef>
          </c:val>
          <c:smooth val="0"/>
          <c:extLst>
            <c:ext xmlns:c16="http://schemas.microsoft.com/office/drawing/2014/chart" uri="{C3380CC4-5D6E-409C-BE32-E72D297353CC}">
              <c16:uniqueId val="{00000001-FF82-4F91-9830-FAF1DF6E323C}"/>
            </c:ext>
          </c:extLst>
        </c:ser>
        <c:dLbls>
          <c:showLegendKey val="0"/>
          <c:showVal val="0"/>
          <c:showCatName val="0"/>
          <c:showSerName val="0"/>
          <c:showPercent val="0"/>
          <c:showBubbleSize val="0"/>
        </c:dLbls>
        <c:smooth val="0"/>
        <c:axId val="1482779151"/>
        <c:axId val="1482775407"/>
      </c:lineChart>
      <c:catAx>
        <c:axId val="1482779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775407"/>
        <c:crosses val="autoZero"/>
        <c:auto val="1"/>
        <c:lblAlgn val="ctr"/>
        <c:lblOffset val="100"/>
        <c:noMultiLvlLbl val="0"/>
      </c:catAx>
      <c:valAx>
        <c:axId val="1482775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779151"/>
        <c:crosses val="autoZero"/>
        <c:crossBetween val="midCat"/>
        <c:dispUnits>
          <c:builtInUnit val="thousands"/>
          <c:dispUnitsLbl>
            <c:layout>
              <c:manualLayout>
                <c:xMode val="edge"/>
                <c:yMode val="edge"/>
                <c:x val="1.9444444444444445E-2"/>
                <c:y val="0.16245370370370371"/>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water birds</a:t>
                  </a:r>
                  <a:r>
                    <a:rPr lang="en-GB" baseline="0"/>
                    <a:t> -annual total</a:t>
                  </a:r>
                  <a:endParaRPr lang="en-GB"/>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7573250218722661"/>
          <c:y val="0.88020778652668419"/>
          <c:w val="0.7242675013775038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Numbers</a:t>
            </a:r>
            <a:r>
              <a:rPr lang="en-US" baseline="0"/>
              <a:t> of butterflies</a:t>
            </a:r>
          </a:p>
        </c:rich>
      </c:tx>
      <c:layout>
        <c:manualLayout>
          <c:xMode val="edge"/>
          <c:yMode val="edge"/>
          <c:x val="0.30546522309711288"/>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Area total</c:v>
          </c:tx>
          <c:spPr>
            <a:ln w="28575" cap="rnd">
              <a:solidFill>
                <a:schemeClr val="accent1"/>
              </a:solidFill>
              <a:round/>
            </a:ln>
            <a:effectLst/>
          </c:spPr>
          <c:marker>
            <c:symbol val="none"/>
          </c:marker>
          <c:cat>
            <c:strRef>
              <c:f>'Mock-up figs'!$C$118:$G$118</c:f>
              <c:strCache>
                <c:ptCount val="5"/>
                <c:pt idx="0">
                  <c:v>2015-16</c:v>
                </c:pt>
                <c:pt idx="1">
                  <c:v>2016-17</c:v>
                </c:pt>
                <c:pt idx="2">
                  <c:v>2017-18</c:v>
                </c:pt>
                <c:pt idx="3">
                  <c:v>2018-19</c:v>
                </c:pt>
                <c:pt idx="4">
                  <c:v>2019-20</c:v>
                </c:pt>
              </c:strCache>
            </c:strRef>
          </c:cat>
          <c:val>
            <c:numRef>
              <c:f>'Mock-up figs'!$C$119:$G$119</c:f>
              <c:numCache>
                <c:formatCode>General</c:formatCode>
                <c:ptCount val="5"/>
                <c:pt idx="0">
                  <c:v>503669</c:v>
                </c:pt>
                <c:pt idx="1">
                  <c:v>542692</c:v>
                </c:pt>
                <c:pt idx="2">
                  <c:v>525555</c:v>
                </c:pt>
                <c:pt idx="3">
                  <c:v>538670</c:v>
                </c:pt>
                <c:pt idx="4">
                  <c:v>487353</c:v>
                </c:pt>
              </c:numCache>
            </c:numRef>
          </c:val>
          <c:smooth val="0"/>
          <c:extLst>
            <c:ext xmlns:c16="http://schemas.microsoft.com/office/drawing/2014/chart" uri="{C3380CC4-5D6E-409C-BE32-E72D297353CC}">
              <c16:uniqueId val="{00000000-78BD-45BB-9F10-5ED0F41B7167}"/>
            </c:ext>
          </c:extLst>
        </c:ser>
        <c:ser>
          <c:idx val="1"/>
          <c:order val="1"/>
          <c:tx>
            <c:v>National total</c:v>
          </c:tx>
          <c:spPr>
            <a:ln w="28575" cap="rnd">
              <a:solidFill>
                <a:schemeClr val="accent2"/>
              </a:solidFill>
              <a:round/>
            </a:ln>
            <a:effectLst/>
          </c:spPr>
          <c:marker>
            <c:symbol val="none"/>
          </c:marker>
          <c:cat>
            <c:strRef>
              <c:f>'Mock-up figs'!$C$118:$G$118</c:f>
              <c:strCache>
                <c:ptCount val="5"/>
                <c:pt idx="0">
                  <c:v>2015-16</c:v>
                </c:pt>
                <c:pt idx="1">
                  <c:v>2016-17</c:v>
                </c:pt>
                <c:pt idx="2">
                  <c:v>2017-18</c:v>
                </c:pt>
                <c:pt idx="3">
                  <c:v>2018-19</c:v>
                </c:pt>
                <c:pt idx="4">
                  <c:v>2019-20</c:v>
                </c:pt>
              </c:strCache>
            </c:strRef>
          </c:cat>
          <c:val>
            <c:numRef>
              <c:f>'Mock-up figs'!$C$120:$G$120</c:f>
              <c:numCache>
                <c:formatCode>General</c:formatCode>
                <c:ptCount val="5"/>
                <c:pt idx="0">
                  <c:v>1265000</c:v>
                </c:pt>
                <c:pt idx="1">
                  <c:v>1350000</c:v>
                </c:pt>
                <c:pt idx="2">
                  <c:v>1630000</c:v>
                </c:pt>
                <c:pt idx="3">
                  <c:v>1450000</c:v>
                </c:pt>
                <c:pt idx="4">
                  <c:v>1147000</c:v>
                </c:pt>
              </c:numCache>
            </c:numRef>
          </c:val>
          <c:smooth val="0"/>
          <c:extLst>
            <c:ext xmlns:c16="http://schemas.microsoft.com/office/drawing/2014/chart" uri="{C3380CC4-5D6E-409C-BE32-E72D297353CC}">
              <c16:uniqueId val="{00000001-78BD-45BB-9F10-5ED0F41B7167}"/>
            </c:ext>
          </c:extLst>
        </c:ser>
        <c:dLbls>
          <c:showLegendKey val="0"/>
          <c:showVal val="0"/>
          <c:showCatName val="0"/>
          <c:showSerName val="0"/>
          <c:showPercent val="0"/>
          <c:showBubbleSize val="0"/>
        </c:dLbls>
        <c:smooth val="0"/>
        <c:axId val="1482779151"/>
        <c:axId val="1482775407"/>
      </c:lineChart>
      <c:catAx>
        <c:axId val="1482779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775407"/>
        <c:crosses val="autoZero"/>
        <c:auto val="1"/>
        <c:lblAlgn val="ctr"/>
        <c:lblOffset val="100"/>
        <c:noMultiLvlLbl val="0"/>
      </c:catAx>
      <c:valAx>
        <c:axId val="1482775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779151"/>
        <c:crosses val="autoZero"/>
        <c:crossBetween val="midCat"/>
        <c:dispUnits>
          <c:builtInUnit val="thousands"/>
          <c:dispUnitsLbl>
            <c:layout>
              <c:manualLayout>
                <c:xMode val="edge"/>
                <c:yMode val="edge"/>
                <c:x val="1.9444444444444445E-2"/>
                <c:y val="0.16245370370370371"/>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water birds</a:t>
                  </a:r>
                  <a:r>
                    <a:rPr lang="en-GB" baseline="0"/>
                    <a:t> -annual total</a:t>
                  </a:r>
                  <a:endParaRPr lang="en-GB"/>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7573250218722661"/>
          <c:y val="0.88020778652668419"/>
          <c:w val="0.7242675013775038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F73C2-721D-44E3-A7E0-DB4D87811E16}"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BD9B0-792F-4379-9B9F-5D772F5FF364}" type="slidenum">
              <a:rPr lang="en-GB" smtClean="0"/>
              <a:t>‹#›</a:t>
            </a:fld>
            <a:endParaRPr lang="en-GB"/>
          </a:p>
        </p:txBody>
      </p:sp>
    </p:spTree>
    <p:extLst>
      <p:ext uri="{BB962C8B-B14F-4D97-AF65-F5344CB8AC3E}">
        <p14:creationId xmlns:p14="http://schemas.microsoft.com/office/powerpoint/2010/main" val="269519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BD9B0-792F-4379-9B9F-5D772F5FF364}" type="slidenum">
              <a:rPr lang="en-GB" smtClean="0"/>
              <a:t>9</a:t>
            </a:fld>
            <a:endParaRPr lang="en-GB"/>
          </a:p>
        </p:txBody>
      </p:sp>
    </p:spTree>
    <p:extLst>
      <p:ext uri="{BB962C8B-B14F-4D97-AF65-F5344CB8AC3E}">
        <p14:creationId xmlns:p14="http://schemas.microsoft.com/office/powerpoint/2010/main" val="27257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A62E-0EE2-4A5E-BBC5-54A78122E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9FC763-9FA3-4F55-BFB4-C73D32D76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C054B4-91DF-4A4C-8460-1F32202EE030}"/>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5" name="Footer Placeholder 4">
            <a:extLst>
              <a:ext uri="{FF2B5EF4-FFF2-40B4-BE49-F238E27FC236}">
                <a16:creationId xmlns:a16="http://schemas.microsoft.com/office/drawing/2014/main" id="{DC7C7F25-0E6B-4B17-983B-95284D6D87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9AE6D3-CE95-4199-AB0B-D0F9E2BE3886}"/>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175599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1ACD-0B2F-4A2A-A9AB-F6441FAE50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BB3388-B216-44F9-98EB-312500D70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B5C02-9A2E-4967-8BC1-18FD50B88D85}"/>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5" name="Footer Placeholder 4">
            <a:extLst>
              <a:ext uri="{FF2B5EF4-FFF2-40B4-BE49-F238E27FC236}">
                <a16:creationId xmlns:a16="http://schemas.microsoft.com/office/drawing/2014/main" id="{71FAE81F-BE5A-4851-8D81-16357BF4C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A32A18-706A-41B7-ADF6-F4B99F283E29}"/>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71833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200224-8480-4650-A6FA-2E83D672CF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5B086D-57D9-42E8-9623-71C38FD78C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861AD-DEE5-4B9B-8D48-978B133C169A}"/>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5" name="Footer Placeholder 4">
            <a:extLst>
              <a:ext uri="{FF2B5EF4-FFF2-40B4-BE49-F238E27FC236}">
                <a16:creationId xmlns:a16="http://schemas.microsoft.com/office/drawing/2014/main" id="{C0C6AC19-3F43-4CE0-B95F-36B37A87FE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C7CFE-215B-4D4D-AD46-3E5A9B1005DD}"/>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80054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0105-3139-4E73-9726-A1FA35504E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A7175E-AB34-4CDF-96DD-7E1ED2289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59CD35-F68E-440C-AB0C-D3403C4AC36A}"/>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5" name="Footer Placeholder 4">
            <a:extLst>
              <a:ext uri="{FF2B5EF4-FFF2-40B4-BE49-F238E27FC236}">
                <a16:creationId xmlns:a16="http://schemas.microsoft.com/office/drawing/2014/main" id="{4FBAE11E-D18C-47D2-A223-566453CDA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464BF-C009-46EC-B750-1E222E9DD90F}"/>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247476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EE4E-76FE-407C-8D82-D0CD6EBC7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77826E-E02C-49FA-932E-DC13D5E9E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193FCF-6354-40B2-9FDA-202A621D7C7E}"/>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5" name="Footer Placeholder 4">
            <a:extLst>
              <a:ext uri="{FF2B5EF4-FFF2-40B4-BE49-F238E27FC236}">
                <a16:creationId xmlns:a16="http://schemas.microsoft.com/office/drawing/2014/main" id="{8B666616-B9A9-4007-9713-2A0F402EC9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6F2C0C-5352-44C8-BAB5-BE6FAAE793F3}"/>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115570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206D-A317-488D-96B9-51E27CC977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8675A4-ED8C-4DC4-97A3-F375D5279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52EBA-9698-4E6F-BBD5-22D24A06A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E7BDC-B42B-4EBD-9F77-F4D5210F0E85}"/>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6" name="Footer Placeholder 5">
            <a:extLst>
              <a:ext uri="{FF2B5EF4-FFF2-40B4-BE49-F238E27FC236}">
                <a16:creationId xmlns:a16="http://schemas.microsoft.com/office/drawing/2014/main" id="{D1C96FFC-2153-4BC8-A39B-9183B0DFD4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BC7D7-EA94-480C-8F4A-21C8F029BE23}"/>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225492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3956-ECD3-411D-B7B4-628863B437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6892E3-AE47-4EDF-8E81-60444FE33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EA5B74-D0AB-4989-90A8-9275C4C8E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16B3F6-D4BB-4396-A998-0116B14DB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62CF-7D23-4D46-B32E-3B3C92E32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E3375F-821B-4D6F-B4DD-16AC2078CEC2}"/>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8" name="Footer Placeholder 7">
            <a:extLst>
              <a:ext uri="{FF2B5EF4-FFF2-40B4-BE49-F238E27FC236}">
                <a16:creationId xmlns:a16="http://schemas.microsoft.com/office/drawing/2014/main" id="{B274D249-D366-49E7-AD3B-2CFC53115B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64C491-3DC6-43A9-8DDA-C7DD17FA914D}"/>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146781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FB05-5282-440B-A1C1-9B26A7D28D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2EDA3F-80AF-424F-A2E0-627A5AD4A538}"/>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4" name="Footer Placeholder 3">
            <a:extLst>
              <a:ext uri="{FF2B5EF4-FFF2-40B4-BE49-F238E27FC236}">
                <a16:creationId xmlns:a16="http://schemas.microsoft.com/office/drawing/2014/main" id="{9F4F02BD-0BE1-4882-B2E4-1BDFA14F5D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27783D-374F-42AC-92DF-5BC680347132}"/>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217221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C205A-86AF-4DB1-86DA-A19E2C132B70}"/>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3" name="Footer Placeholder 2">
            <a:extLst>
              <a:ext uri="{FF2B5EF4-FFF2-40B4-BE49-F238E27FC236}">
                <a16:creationId xmlns:a16="http://schemas.microsoft.com/office/drawing/2014/main" id="{86BCC818-7196-4827-88F1-30B6D75B8A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44E44A-2A51-4FE6-9C76-EF00FB375F1F}"/>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32965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FA6D-9A2B-40EA-BA18-762849C96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8A6297-704B-4151-B68E-854D1A709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CE6750-4862-4F6D-8BDA-8AB13DC43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5A219-B43D-4BB5-823D-FC13160F8202}"/>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6" name="Footer Placeholder 5">
            <a:extLst>
              <a:ext uri="{FF2B5EF4-FFF2-40B4-BE49-F238E27FC236}">
                <a16:creationId xmlns:a16="http://schemas.microsoft.com/office/drawing/2014/main" id="{074BBF50-4CEA-4602-B6BE-9D2CA76C01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11C38-8CA8-48F1-8DF7-211A89931186}"/>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221847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2EE2-F02E-4E9F-BC50-A73224BA9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D4876F-DCF7-4C59-B1BA-0E9A40132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ADB7B2-3090-4B20-A8F2-03DAEB67F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9AE95-F29B-4DCE-8650-1E58B12E3585}"/>
              </a:ext>
            </a:extLst>
          </p:cNvPr>
          <p:cNvSpPr>
            <a:spLocks noGrp="1"/>
          </p:cNvSpPr>
          <p:nvPr>
            <p:ph type="dt" sz="half" idx="10"/>
          </p:nvPr>
        </p:nvSpPr>
        <p:spPr/>
        <p:txBody>
          <a:bodyPr/>
          <a:lstStyle/>
          <a:p>
            <a:fld id="{F62CBC60-DFAE-4E45-BE64-52EC38EB26C2}" type="datetimeFigureOut">
              <a:rPr lang="en-GB" smtClean="0"/>
              <a:t>07/11/2023</a:t>
            </a:fld>
            <a:endParaRPr lang="en-GB"/>
          </a:p>
        </p:txBody>
      </p:sp>
      <p:sp>
        <p:nvSpPr>
          <p:cNvPr id="6" name="Footer Placeholder 5">
            <a:extLst>
              <a:ext uri="{FF2B5EF4-FFF2-40B4-BE49-F238E27FC236}">
                <a16:creationId xmlns:a16="http://schemas.microsoft.com/office/drawing/2014/main" id="{68ACF5B2-9B44-4A07-9075-5C292905A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BE534A-894E-4391-921E-70073EE81B83}"/>
              </a:ext>
            </a:extLst>
          </p:cNvPr>
          <p:cNvSpPr>
            <a:spLocks noGrp="1"/>
          </p:cNvSpPr>
          <p:nvPr>
            <p:ph type="sldNum" sz="quarter" idx="12"/>
          </p:nvPr>
        </p:nvSpPr>
        <p:spPr/>
        <p:txBody>
          <a:bodyPr/>
          <a:lstStyle/>
          <a:p>
            <a:fld id="{91D336BA-F943-4326-A03E-622CA1897032}" type="slidenum">
              <a:rPr lang="en-GB" smtClean="0"/>
              <a:t>‹#›</a:t>
            </a:fld>
            <a:endParaRPr lang="en-GB"/>
          </a:p>
        </p:txBody>
      </p:sp>
    </p:spTree>
    <p:extLst>
      <p:ext uri="{BB962C8B-B14F-4D97-AF65-F5344CB8AC3E}">
        <p14:creationId xmlns:p14="http://schemas.microsoft.com/office/powerpoint/2010/main" val="152354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9A61F-0E90-4C43-B1BC-C79A4C12A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F72723-EED0-4CF4-9082-5A098A40A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20704-9556-4CE4-A85B-D5A382AB0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CBC60-DFAE-4E45-BE64-52EC38EB26C2}" type="datetimeFigureOut">
              <a:rPr lang="en-GB" smtClean="0"/>
              <a:t>07/11/2023</a:t>
            </a:fld>
            <a:endParaRPr lang="en-GB"/>
          </a:p>
        </p:txBody>
      </p:sp>
      <p:sp>
        <p:nvSpPr>
          <p:cNvPr id="5" name="Footer Placeholder 4">
            <a:extLst>
              <a:ext uri="{FF2B5EF4-FFF2-40B4-BE49-F238E27FC236}">
                <a16:creationId xmlns:a16="http://schemas.microsoft.com/office/drawing/2014/main" id="{49A3311A-075D-4922-AEC6-B1ACB4804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7816C5-3FEE-4CA4-BCA2-FC64A5F26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336BA-F943-4326-A03E-622CA1897032}" type="slidenum">
              <a:rPr lang="en-GB" smtClean="0"/>
              <a:t>‹#›</a:t>
            </a:fld>
            <a:endParaRPr lang="en-GB"/>
          </a:p>
        </p:txBody>
      </p:sp>
    </p:spTree>
    <p:extLst>
      <p:ext uri="{BB962C8B-B14F-4D97-AF65-F5344CB8AC3E}">
        <p14:creationId xmlns:p14="http://schemas.microsoft.com/office/powerpoint/2010/main" val="152922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uk-air.defra.gov.uk/assets/documents/reports/cat09/2106241035_Trends_Report_202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https://marinedevelopments.blog.gov.uk/2020/11/20/what-are-marine-protected-areas/" TargetMode="External"/><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designatedsites.naturalengland.org.uk/MarineReports/MarineReportLanding.aspx" TargetMode="External"/><Relationship Id="rId11" Type="http://schemas.openxmlformats.org/officeDocument/2006/relationships/image" Target="../media/image3.svg"/><Relationship Id="rId5" Type="http://schemas.openxmlformats.org/officeDocument/2006/relationships/hyperlink" Target="https://www.gov.uk/government/collections/conservation-advice-packages-for-marine-protected-areas" TargetMode="External"/><Relationship Id="rId10" Type="http://schemas.openxmlformats.org/officeDocument/2006/relationships/image" Target="../media/image2.png"/><Relationship Id="rId4" Type="http://schemas.openxmlformats.org/officeDocument/2006/relationships/image" Target="../media/image5.svg"/><Relationship Id="rId9" Type="http://schemas.openxmlformats.org/officeDocument/2006/relationships/hyperlink" Target="https://designatedsites.naturalengland.org.uk/"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environment.data.gov.uk/bwq/profiles/" TargetMode="External"/><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hyperlink" Target="https://environment.data.gov.uk/catchment-planning" TargetMode="External"/><Relationship Id="rId4" Type="http://schemas.openxmlformats.org/officeDocument/2006/relationships/image" Target="../media/image3.sv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hyperlink" Target="https://www.gov.uk/guidance/water-framework-directive-assessment-estuarine-and-coastal-waters" TargetMode="External"/><Relationship Id="rId3" Type="http://schemas.openxmlformats.org/officeDocument/2006/relationships/image" Target="../media/image2.png"/><Relationship Id="rId7" Type="http://schemas.openxmlformats.org/officeDocument/2006/relationships/hyperlink" Target="https://environment.data.gov.uk/catchment-plann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hyperlink" Target="https://www.nonnativespecies.org/" TargetMode="External"/><Relationship Id="rId3" Type="http://schemas.openxmlformats.org/officeDocument/2006/relationships/image" Target="../media/image2.png"/><Relationship Id="rId7" Type="http://schemas.openxmlformats.org/officeDocument/2006/relationships/chart" Target="../charts/chart3.xml"/><Relationship Id="rId12" Type="http://schemas.openxmlformats.org/officeDocument/2006/relationships/hyperlink" Target="https://www.bto.org/our-science/projects/seabird-monitoring-programme" TargetMode="External"/><Relationship Id="rId2" Type="http://schemas.openxmlformats.org/officeDocument/2006/relationships/image" Target="../media/image1.pn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hyperlink" Target="https://jncc.gov.uk/our-work/smp-report-1986-2019/" TargetMode="External"/><Relationship Id="rId5" Type="http://schemas.openxmlformats.org/officeDocument/2006/relationships/image" Target="../media/image7.png"/><Relationship Id="rId1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chart" Target="../charts/chart5.xml"/><Relationship Id="rId14" Type="http://schemas.openxmlformats.org/officeDocument/2006/relationships/hyperlink" Target="https://moat.cefas.co.uk/summary-of-progress-towards-good-environmental-statu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ordpress.condatis.org.uk/" TargetMode="External"/><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data.gov.uk/dataset/0ef2ed26-2f04-4e0f-9493-ffbdbfaeb159/habitat-networks-england"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hyperlink" Target="http://publications.naturalengland.org.uk/publication/514480483100262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ukso.org/quick-links.html" TargetMode="External"/><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moat.cefas.co.uk/biodiversity-food-webs-and-marine-protected-areas/benthic-habitats/physical-damage/" TargetMode="External"/><Relationship Id="rId5" Type="http://schemas.openxmlformats.org/officeDocument/2006/relationships/image" Target="../media/image3.sv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D96347A5-378F-48DF-8299-A6EC6338A838}"/>
              </a:ext>
            </a:extLst>
          </p:cNvPr>
          <p:cNvSpPr/>
          <p:nvPr/>
        </p:nvSpPr>
        <p:spPr>
          <a:xfrm>
            <a:off x="11012605" y="1027092"/>
            <a:ext cx="1079232" cy="5302456"/>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a:solidFill>
                  <a:srgbClr val="FF0000"/>
                </a:solidFill>
              </a:rPr>
              <a:t>Development status of indicator</a:t>
            </a:r>
          </a:p>
        </p:txBody>
      </p:sp>
      <p:pic>
        <p:nvPicPr>
          <p:cNvPr id="4" name="Picture 3">
            <a:extLst>
              <a:ext uri="{FF2B5EF4-FFF2-40B4-BE49-F238E27FC236}">
                <a16:creationId xmlns:a16="http://schemas.microsoft.com/office/drawing/2014/main" id="{5E70748E-D8DC-4050-87C6-6F9E5893E3E9}"/>
              </a:ext>
            </a:extLst>
          </p:cNvPr>
          <p:cNvPicPr>
            <a:picLocks noChangeAspect="1"/>
          </p:cNvPicPr>
          <p:nvPr/>
        </p:nvPicPr>
        <p:blipFill>
          <a:blip r:embed="rId2"/>
          <a:stretch>
            <a:fillRect/>
          </a:stretch>
        </p:blipFill>
        <p:spPr>
          <a:xfrm>
            <a:off x="134815" y="3706292"/>
            <a:ext cx="2959326" cy="1159806"/>
          </a:xfrm>
          <a:prstGeom prst="rect">
            <a:avLst/>
          </a:prstGeom>
        </p:spPr>
      </p:pic>
      <p:sp>
        <p:nvSpPr>
          <p:cNvPr id="8" name="Rectangle: Rounded Corners 7">
            <a:extLst>
              <a:ext uri="{FF2B5EF4-FFF2-40B4-BE49-F238E27FC236}">
                <a16:creationId xmlns:a16="http://schemas.microsoft.com/office/drawing/2014/main" id="{14A8500F-F322-43DF-A573-C53CDEEEA8C7}"/>
              </a:ext>
            </a:extLst>
          </p:cNvPr>
          <p:cNvSpPr/>
          <p:nvPr/>
        </p:nvSpPr>
        <p:spPr>
          <a:xfrm>
            <a:off x="3435589" y="1664405"/>
            <a:ext cx="5744063" cy="50066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Extent of ecosystem assets</a:t>
            </a:r>
          </a:p>
        </p:txBody>
      </p:sp>
      <p:sp>
        <p:nvSpPr>
          <p:cNvPr id="23" name="Rectangle: Rounded Corners 22">
            <a:extLst>
              <a:ext uri="{FF2B5EF4-FFF2-40B4-BE49-F238E27FC236}">
                <a16:creationId xmlns:a16="http://schemas.microsoft.com/office/drawing/2014/main" id="{3D972458-79E5-41C4-9843-9373935CC3E0}"/>
              </a:ext>
            </a:extLst>
          </p:cNvPr>
          <p:cNvSpPr/>
          <p:nvPr/>
        </p:nvSpPr>
        <p:spPr>
          <a:xfrm>
            <a:off x="3435589" y="2326849"/>
            <a:ext cx="5744063"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Designated Sites</a:t>
            </a:r>
          </a:p>
        </p:txBody>
      </p:sp>
      <p:sp>
        <p:nvSpPr>
          <p:cNvPr id="24" name="Rectangle: Rounded Corners 23">
            <a:extLst>
              <a:ext uri="{FF2B5EF4-FFF2-40B4-BE49-F238E27FC236}">
                <a16:creationId xmlns:a16="http://schemas.microsoft.com/office/drawing/2014/main" id="{7552CE70-B3A0-4D3A-95F4-7A06FFB782C8}"/>
              </a:ext>
            </a:extLst>
          </p:cNvPr>
          <p:cNvSpPr/>
          <p:nvPr/>
        </p:nvSpPr>
        <p:spPr>
          <a:xfrm>
            <a:off x="3435589" y="2989293"/>
            <a:ext cx="5744064"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Water quality</a:t>
            </a:r>
          </a:p>
        </p:txBody>
      </p:sp>
      <p:sp>
        <p:nvSpPr>
          <p:cNvPr id="25" name="Rectangle: Rounded Corners 24">
            <a:extLst>
              <a:ext uri="{FF2B5EF4-FFF2-40B4-BE49-F238E27FC236}">
                <a16:creationId xmlns:a16="http://schemas.microsoft.com/office/drawing/2014/main" id="{3A0AF613-0CC0-4A8E-A24C-F5FEB55D2EDD}"/>
              </a:ext>
            </a:extLst>
          </p:cNvPr>
          <p:cNvSpPr/>
          <p:nvPr/>
        </p:nvSpPr>
        <p:spPr>
          <a:xfrm>
            <a:off x="3447310" y="3655700"/>
            <a:ext cx="5744065"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Hydrology</a:t>
            </a:r>
          </a:p>
        </p:txBody>
      </p:sp>
      <p:sp>
        <p:nvSpPr>
          <p:cNvPr id="26" name="Rectangle: Rounded Corners 25">
            <a:extLst>
              <a:ext uri="{FF2B5EF4-FFF2-40B4-BE49-F238E27FC236}">
                <a16:creationId xmlns:a16="http://schemas.microsoft.com/office/drawing/2014/main" id="{BAB7C80F-2FF6-4180-A9A2-642AB8038CB4}"/>
              </a:ext>
            </a:extLst>
          </p:cNvPr>
          <p:cNvSpPr/>
          <p:nvPr/>
        </p:nvSpPr>
        <p:spPr>
          <a:xfrm>
            <a:off x="3435583" y="5660058"/>
            <a:ext cx="5744065"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Soil and sediment health</a:t>
            </a:r>
          </a:p>
        </p:txBody>
      </p:sp>
      <p:sp>
        <p:nvSpPr>
          <p:cNvPr id="27" name="Rectangle: Rounded Corners 26">
            <a:extLst>
              <a:ext uri="{FF2B5EF4-FFF2-40B4-BE49-F238E27FC236}">
                <a16:creationId xmlns:a16="http://schemas.microsoft.com/office/drawing/2014/main" id="{697B068A-48C5-4F98-ADE8-6A045C97CD2B}"/>
              </a:ext>
            </a:extLst>
          </p:cNvPr>
          <p:cNvSpPr/>
          <p:nvPr/>
        </p:nvSpPr>
        <p:spPr>
          <a:xfrm>
            <a:off x="3459024" y="4335283"/>
            <a:ext cx="5744064"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Species composition</a:t>
            </a:r>
          </a:p>
        </p:txBody>
      </p:sp>
      <p:sp>
        <p:nvSpPr>
          <p:cNvPr id="28" name="Rectangle: Rounded Corners 27">
            <a:extLst>
              <a:ext uri="{FF2B5EF4-FFF2-40B4-BE49-F238E27FC236}">
                <a16:creationId xmlns:a16="http://schemas.microsoft.com/office/drawing/2014/main" id="{9F2D4642-F3E2-4A19-987F-E0B191560DC8}"/>
              </a:ext>
            </a:extLst>
          </p:cNvPr>
          <p:cNvSpPr/>
          <p:nvPr/>
        </p:nvSpPr>
        <p:spPr>
          <a:xfrm>
            <a:off x="3447310" y="4986950"/>
            <a:ext cx="5744065"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Connectivity</a:t>
            </a:r>
          </a:p>
        </p:txBody>
      </p:sp>
      <p:sp>
        <p:nvSpPr>
          <p:cNvPr id="29" name="Rectangle: Rounded Corners 28">
            <a:extLst>
              <a:ext uri="{FF2B5EF4-FFF2-40B4-BE49-F238E27FC236}">
                <a16:creationId xmlns:a16="http://schemas.microsoft.com/office/drawing/2014/main" id="{B09A0565-DB85-41BA-83F2-5F40F84F9106}"/>
              </a:ext>
            </a:extLst>
          </p:cNvPr>
          <p:cNvSpPr/>
          <p:nvPr/>
        </p:nvSpPr>
        <p:spPr>
          <a:xfrm>
            <a:off x="783772" y="453637"/>
            <a:ext cx="9927772" cy="500669"/>
          </a:xfrm>
          <a:prstGeom prst="roundRect">
            <a:avLst/>
          </a:prstGeom>
          <a:solidFill>
            <a:srgbClr val="AB82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ln w="0"/>
                <a:solidFill>
                  <a:schemeClr val="tx1"/>
                </a:solidFill>
                <a:effectLst>
                  <a:outerShdw blurRad="38100" dist="19050" dir="2700000" algn="tl" rotWithShape="0">
                    <a:schemeClr val="dk1">
                      <a:alpha val="40000"/>
                    </a:schemeClr>
                  </a:outerShdw>
                </a:effectLst>
              </a:rPr>
              <a:t>Summary of dashboard content for Nature</a:t>
            </a:r>
          </a:p>
        </p:txBody>
      </p:sp>
      <p:sp>
        <p:nvSpPr>
          <p:cNvPr id="2" name="Oval 1">
            <a:extLst>
              <a:ext uri="{FF2B5EF4-FFF2-40B4-BE49-F238E27FC236}">
                <a16:creationId xmlns:a16="http://schemas.microsoft.com/office/drawing/2014/main" id="{24998D4F-4BC4-491B-9839-505B4CB88A22}"/>
              </a:ext>
            </a:extLst>
          </p:cNvPr>
          <p:cNvSpPr/>
          <p:nvPr/>
        </p:nvSpPr>
        <p:spPr>
          <a:xfrm>
            <a:off x="11405786" y="1778962"/>
            <a:ext cx="375139" cy="386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DE0C5FD-8747-4A8C-852B-2EF56283FEA0}"/>
              </a:ext>
            </a:extLst>
          </p:cNvPr>
          <p:cNvSpPr/>
          <p:nvPr/>
        </p:nvSpPr>
        <p:spPr>
          <a:xfrm>
            <a:off x="11405786" y="2444524"/>
            <a:ext cx="375139" cy="386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1EA0F2E-D17C-4311-B78D-19CE33E248B6}"/>
              </a:ext>
            </a:extLst>
          </p:cNvPr>
          <p:cNvSpPr/>
          <p:nvPr/>
        </p:nvSpPr>
        <p:spPr>
          <a:xfrm>
            <a:off x="11405786" y="3076908"/>
            <a:ext cx="375139" cy="386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1ABAF45-ED5F-4292-9886-867C49455DF8}"/>
              </a:ext>
            </a:extLst>
          </p:cNvPr>
          <p:cNvSpPr/>
          <p:nvPr/>
        </p:nvSpPr>
        <p:spPr>
          <a:xfrm>
            <a:off x="11405779" y="3754938"/>
            <a:ext cx="375139" cy="386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BEC29AE-BFD0-455D-96D5-B179B11615B2}"/>
              </a:ext>
            </a:extLst>
          </p:cNvPr>
          <p:cNvSpPr/>
          <p:nvPr/>
        </p:nvSpPr>
        <p:spPr>
          <a:xfrm>
            <a:off x="11405779" y="5135791"/>
            <a:ext cx="375139" cy="386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0A39B58-AB40-477F-99E1-264B79B7D694}"/>
              </a:ext>
            </a:extLst>
          </p:cNvPr>
          <p:cNvSpPr/>
          <p:nvPr/>
        </p:nvSpPr>
        <p:spPr>
          <a:xfrm>
            <a:off x="11405779" y="4413696"/>
            <a:ext cx="375139" cy="3861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180CBB4-7FF0-4BB3-9A6D-E20AE1565F6C}"/>
              </a:ext>
            </a:extLst>
          </p:cNvPr>
          <p:cNvSpPr/>
          <p:nvPr/>
        </p:nvSpPr>
        <p:spPr>
          <a:xfrm>
            <a:off x="11405778" y="5806475"/>
            <a:ext cx="375139" cy="386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BBD64405-D11C-46D4-97B6-65C07077F961}"/>
              </a:ext>
            </a:extLst>
          </p:cNvPr>
          <p:cNvSpPr/>
          <p:nvPr/>
        </p:nvSpPr>
        <p:spPr>
          <a:xfrm>
            <a:off x="9303848" y="1679992"/>
            <a:ext cx="1378390" cy="50066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 Slide 2 </a:t>
            </a:r>
          </a:p>
        </p:txBody>
      </p:sp>
      <p:sp>
        <p:nvSpPr>
          <p:cNvPr id="33" name="Rectangle: Rounded Corners 32">
            <a:extLst>
              <a:ext uri="{FF2B5EF4-FFF2-40B4-BE49-F238E27FC236}">
                <a16:creationId xmlns:a16="http://schemas.microsoft.com/office/drawing/2014/main" id="{CFB538BF-D604-4916-97B4-C71CC0DC4615}"/>
              </a:ext>
            </a:extLst>
          </p:cNvPr>
          <p:cNvSpPr/>
          <p:nvPr/>
        </p:nvSpPr>
        <p:spPr>
          <a:xfrm>
            <a:off x="9303848" y="2331524"/>
            <a:ext cx="1378390"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 Slide 4</a:t>
            </a:r>
          </a:p>
        </p:txBody>
      </p:sp>
      <p:sp>
        <p:nvSpPr>
          <p:cNvPr id="34" name="Rectangle: Rounded Corners 33">
            <a:extLst>
              <a:ext uri="{FF2B5EF4-FFF2-40B4-BE49-F238E27FC236}">
                <a16:creationId xmlns:a16="http://schemas.microsoft.com/office/drawing/2014/main" id="{D2494BC8-5020-4C50-8E5F-FF67E4D624C9}"/>
              </a:ext>
            </a:extLst>
          </p:cNvPr>
          <p:cNvSpPr/>
          <p:nvPr/>
        </p:nvSpPr>
        <p:spPr>
          <a:xfrm>
            <a:off x="9333153" y="2998233"/>
            <a:ext cx="1378390"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 Slide 5</a:t>
            </a:r>
          </a:p>
        </p:txBody>
      </p:sp>
      <p:sp>
        <p:nvSpPr>
          <p:cNvPr id="35" name="Rectangle: Rounded Corners 34">
            <a:extLst>
              <a:ext uri="{FF2B5EF4-FFF2-40B4-BE49-F238E27FC236}">
                <a16:creationId xmlns:a16="http://schemas.microsoft.com/office/drawing/2014/main" id="{806B45B5-7B05-4721-9B81-1594835A8410}"/>
              </a:ext>
            </a:extLst>
          </p:cNvPr>
          <p:cNvSpPr/>
          <p:nvPr/>
        </p:nvSpPr>
        <p:spPr>
          <a:xfrm>
            <a:off x="9333154" y="3664942"/>
            <a:ext cx="1378390"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 Slide 6</a:t>
            </a:r>
          </a:p>
        </p:txBody>
      </p:sp>
      <p:sp>
        <p:nvSpPr>
          <p:cNvPr id="36" name="Rectangle: Rounded Corners 35">
            <a:extLst>
              <a:ext uri="{FF2B5EF4-FFF2-40B4-BE49-F238E27FC236}">
                <a16:creationId xmlns:a16="http://schemas.microsoft.com/office/drawing/2014/main" id="{4A1146DE-726B-4D04-8B76-B430004EAF29}"/>
              </a:ext>
            </a:extLst>
          </p:cNvPr>
          <p:cNvSpPr/>
          <p:nvPr/>
        </p:nvSpPr>
        <p:spPr>
          <a:xfrm>
            <a:off x="9350735" y="4345707"/>
            <a:ext cx="1378390"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n w="0"/>
                <a:solidFill>
                  <a:schemeClr val="tx1"/>
                </a:solidFill>
                <a:effectLst>
                  <a:outerShdw blurRad="38100" dist="19050" dir="2700000" algn="tl" rotWithShape="0">
                    <a:schemeClr val="dk1">
                      <a:alpha val="40000"/>
                    </a:schemeClr>
                  </a:outerShdw>
                </a:effectLst>
              </a:rPr>
              <a:t>→ Slide 7 </a:t>
            </a:r>
          </a:p>
        </p:txBody>
      </p:sp>
      <p:sp>
        <p:nvSpPr>
          <p:cNvPr id="37" name="Rectangle: Rounded Corners 36">
            <a:extLst>
              <a:ext uri="{FF2B5EF4-FFF2-40B4-BE49-F238E27FC236}">
                <a16:creationId xmlns:a16="http://schemas.microsoft.com/office/drawing/2014/main" id="{37E146CA-D66D-4C85-968F-7EE4187E8C60}"/>
              </a:ext>
            </a:extLst>
          </p:cNvPr>
          <p:cNvSpPr/>
          <p:nvPr/>
        </p:nvSpPr>
        <p:spPr>
          <a:xfrm>
            <a:off x="9339983" y="5026472"/>
            <a:ext cx="1378390"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n w="0"/>
                <a:solidFill>
                  <a:schemeClr val="tx1"/>
                </a:solidFill>
                <a:effectLst>
                  <a:outerShdw blurRad="38100" dist="19050" dir="2700000" algn="tl" rotWithShape="0">
                    <a:schemeClr val="dk1">
                      <a:alpha val="40000"/>
                    </a:schemeClr>
                  </a:outerShdw>
                </a:effectLst>
              </a:rPr>
              <a:t>→ Slide 8</a:t>
            </a:r>
          </a:p>
        </p:txBody>
      </p:sp>
      <p:sp>
        <p:nvSpPr>
          <p:cNvPr id="38" name="Rectangle: Rounded Corners 37">
            <a:extLst>
              <a:ext uri="{FF2B5EF4-FFF2-40B4-BE49-F238E27FC236}">
                <a16:creationId xmlns:a16="http://schemas.microsoft.com/office/drawing/2014/main" id="{29019950-D166-4E75-9E55-486C82BB834C}"/>
              </a:ext>
            </a:extLst>
          </p:cNvPr>
          <p:cNvSpPr/>
          <p:nvPr/>
        </p:nvSpPr>
        <p:spPr>
          <a:xfrm>
            <a:off x="9350735" y="5707237"/>
            <a:ext cx="1378390"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n w="0"/>
                <a:solidFill>
                  <a:schemeClr val="tx1"/>
                </a:solidFill>
                <a:effectLst>
                  <a:outerShdw blurRad="38100" dist="19050" dir="2700000" algn="tl" rotWithShape="0">
                    <a:schemeClr val="dk1">
                      <a:alpha val="40000"/>
                    </a:schemeClr>
                  </a:outerShdw>
                </a:effectLst>
              </a:rPr>
              <a:t>→ Slide 9</a:t>
            </a:r>
          </a:p>
        </p:txBody>
      </p:sp>
    </p:spTree>
    <p:extLst>
      <p:ext uri="{BB962C8B-B14F-4D97-AF65-F5344CB8AC3E}">
        <p14:creationId xmlns:p14="http://schemas.microsoft.com/office/powerpoint/2010/main" val="4811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2314-12AD-850B-ED42-056DD63D6F81}"/>
              </a:ext>
            </a:extLst>
          </p:cNvPr>
          <p:cNvSpPr>
            <a:spLocks noGrp="1"/>
          </p:cNvSpPr>
          <p:nvPr>
            <p:ph type="title"/>
          </p:nvPr>
        </p:nvSpPr>
        <p:spPr/>
        <p:txBody>
          <a:bodyPr/>
          <a:lstStyle/>
          <a:p>
            <a:r>
              <a:rPr lang="en-GB" dirty="0"/>
              <a:t>Air quality</a:t>
            </a:r>
          </a:p>
        </p:txBody>
      </p:sp>
      <p:sp>
        <p:nvSpPr>
          <p:cNvPr id="3" name="Content Placeholder 2">
            <a:extLst>
              <a:ext uri="{FF2B5EF4-FFF2-40B4-BE49-F238E27FC236}">
                <a16:creationId xmlns:a16="http://schemas.microsoft.com/office/drawing/2014/main" id="{DD3CE435-3FA1-11D6-D43F-DD890219F4A8}"/>
              </a:ext>
            </a:extLst>
          </p:cNvPr>
          <p:cNvSpPr>
            <a:spLocks noGrp="1"/>
          </p:cNvSpPr>
          <p:nvPr>
            <p:ph idx="1"/>
          </p:nvPr>
        </p:nvSpPr>
        <p:spPr/>
        <p:txBody>
          <a:bodyPr>
            <a:normAutofit/>
          </a:bodyPr>
          <a:lstStyle/>
          <a:p>
            <a:pPr marL="0" indent="0">
              <a:buNone/>
            </a:pPr>
            <a:r>
              <a:rPr lang="en-GB" sz="2400" dirty="0"/>
              <a:t>Explore whether possible to cut data to LA area to report e.g. % area of N-sensitive habitats  where nutrient N critical loads are exceeded (used in SONC)</a:t>
            </a:r>
          </a:p>
          <a:p>
            <a:pPr marL="0" indent="0">
              <a:buNone/>
            </a:pPr>
            <a:endParaRPr lang="en-GB" sz="2400" dirty="0"/>
          </a:p>
          <a:p>
            <a:pPr marL="0" indent="0">
              <a:buNone/>
            </a:pPr>
            <a:r>
              <a:rPr lang="en-GB" sz="2400" dirty="0"/>
              <a:t>Data used in: Trends Report 2021: Trends in critical load and critical level exceedances in the UK </a:t>
            </a:r>
            <a:r>
              <a:rPr lang="en-GB" sz="2400" dirty="0">
                <a:hlinkClick r:id="rId2"/>
              </a:rPr>
              <a:t>Microsoft Word - Trends Report 2021.docx (defra.gov.uk)</a:t>
            </a:r>
            <a:endParaRPr lang="en-GB" sz="2400" dirty="0"/>
          </a:p>
        </p:txBody>
      </p:sp>
    </p:spTree>
    <p:extLst>
      <p:ext uri="{BB962C8B-B14F-4D97-AF65-F5344CB8AC3E}">
        <p14:creationId xmlns:p14="http://schemas.microsoft.com/office/powerpoint/2010/main" val="261721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89F0-419C-EF43-A1E5-1663674AB3F1}"/>
              </a:ext>
            </a:extLst>
          </p:cNvPr>
          <p:cNvSpPr>
            <a:spLocks noGrp="1"/>
          </p:cNvSpPr>
          <p:nvPr>
            <p:ph type="title"/>
          </p:nvPr>
        </p:nvSpPr>
        <p:spPr/>
        <p:txBody>
          <a:bodyPr/>
          <a:lstStyle/>
          <a:p>
            <a:r>
              <a:rPr lang="en-GB" dirty="0"/>
              <a:t>Points to note</a:t>
            </a:r>
          </a:p>
        </p:txBody>
      </p:sp>
      <p:sp>
        <p:nvSpPr>
          <p:cNvPr id="3" name="Content Placeholder 2">
            <a:extLst>
              <a:ext uri="{FF2B5EF4-FFF2-40B4-BE49-F238E27FC236}">
                <a16:creationId xmlns:a16="http://schemas.microsoft.com/office/drawing/2014/main" id="{DF362C40-1B27-3085-C3D2-2F9F6F8274B7}"/>
              </a:ext>
            </a:extLst>
          </p:cNvPr>
          <p:cNvSpPr>
            <a:spLocks noGrp="1"/>
          </p:cNvSpPr>
          <p:nvPr>
            <p:ph idx="1"/>
          </p:nvPr>
        </p:nvSpPr>
        <p:spPr/>
        <p:txBody>
          <a:bodyPr/>
          <a:lstStyle/>
          <a:p>
            <a:r>
              <a:rPr lang="en-GB" dirty="0"/>
              <a:t>With the exception of water quality, hydrology and designated site condition there are no thresholds or description of what good looks like, which makes it more difficult to interpret for decision-making.</a:t>
            </a:r>
          </a:p>
          <a:p>
            <a:r>
              <a:rPr lang="en-GB" dirty="0"/>
              <a:t>Where possible it would therefore be helpful to show trends over time (include info on frequency of data updates).</a:t>
            </a:r>
          </a:p>
          <a:p>
            <a:r>
              <a:rPr lang="en-GB" dirty="0"/>
              <a:t>Longer term the use of the Biodiversity Intactness Index (BII) could be explored, calculated by LA area. The NHM are already doing this for some Las/post code areas and we are hoping to test use of BII for SONC in 2023-4.</a:t>
            </a:r>
          </a:p>
          <a:p>
            <a:endParaRPr lang="en-GB" dirty="0"/>
          </a:p>
        </p:txBody>
      </p:sp>
    </p:spTree>
    <p:extLst>
      <p:ext uri="{BB962C8B-B14F-4D97-AF65-F5344CB8AC3E}">
        <p14:creationId xmlns:p14="http://schemas.microsoft.com/office/powerpoint/2010/main" val="67030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877C-2DDB-2354-8764-1C5AC1066509}"/>
              </a:ext>
            </a:extLst>
          </p:cNvPr>
          <p:cNvSpPr>
            <a:spLocks noGrp="1"/>
          </p:cNvSpPr>
          <p:nvPr>
            <p:ph type="title"/>
          </p:nvPr>
        </p:nvSpPr>
        <p:spPr/>
        <p:txBody>
          <a:bodyPr/>
          <a:lstStyle/>
          <a:p>
            <a:r>
              <a:rPr lang="en-GB" dirty="0"/>
              <a:t>Exclusions</a:t>
            </a:r>
          </a:p>
        </p:txBody>
      </p:sp>
      <p:sp>
        <p:nvSpPr>
          <p:cNvPr id="3" name="Content Placeholder 2">
            <a:extLst>
              <a:ext uri="{FF2B5EF4-FFF2-40B4-BE49-F238E27FC236}">
                <a16:creationId xmlns:a16="http://schemas.microsoft.com/office/drawing/2014/main" id="{A5D7DA17-641C-3905-73DB-B764250634F9}"/>
              </a:ext>
            </a:extLst>
          </p:cNvPr>
          <p:cNvSpPr>
            <a:spLocks noGrp="1"/>
          </p:cNvSpPr>
          <p:nvPr>
            <p:ph idx="1"/>
          </p:nvPr>
        </p:nvSpPr>
        <p:spPr/>
        <p:txBody>
          <a:bodyPr/>
          <a:lstStyle/>
          <a:p>
            <a:r>
              <a:rPr lang="en-GB" dirty="0"/>
              <a:t>No obvious meaningful data available for reporting on soils, connectivity or vegetation structure.</a:t>
            </a:r>
          </a:p>
          <a:p>
            <a:r>
              <a:rPr lang="en-GB" dirty="0"/>
              <a:t>Have excluded vegetation structure &amp; diversity completely as unlikely to play a significant role in strategic decision-making; more relevant at delivery level. This may also be the case for soils.</a:t>
            </a:r>
          </a:p>
          <a:p>
            <a:r>
              <a:rPr lang="en-GB" dirty="0"/>
              <a:t>Haven’t included ground water status or water resource availability and abstraction reliability  as these more relevant to services to people than biodiversity, but could be included from WFD data.</a:t>
            </a:r>
          </a:p>
        </p:txBody>
      </p:sp>
    </p:spTree>
    <p:extLst>
      <p:ext uri="{BB962C8B-B14F-4D97-AF65-F5344CB8AC3E}">
        <p14:creationId xmlns:p14="http://schemas.microsoft.com/office/powerpoint/2010/main" val="100247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DECDDA20-D3C3-4CFD-9136-1E4E4A56DDDC}"/>
              </a:ext>
            </a:extLst>
          </p:cNvPr>
          <p:cNvGraphicFramePr>
            <a:graphicFrameLocks/>
          </p:cNvGraphicFramePr>
          <p:nvPr>
            <p:extLst>
              <p:ext uri="{D42A27DB-BD31-4B8C-83A1-F6EECF244321}">
                <p14:modId xmlns:p14="http://schemas.microsoft.com/office/powerpoint/2010/main" val="1753748502"/>
              </p:ext>
            </p:extLst>
          </p:nvPr>
        </p:nvGraphicFramePr>
        <p:xfrm>
          <a:off x="5277062" y="1489032"/>
          <a:ext cx="3568698" cy="253266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5E70748E-D8DC-4050-87C6-6F9E5893E3E9}"/>
              </a:ext>
            </a:extLst>
          </p:cNvPr>
          <p:cNvPicPr>
            <a:picLocks noChangeAspect="1"/>
          </p:cNvPicPr>
          <p:nvPr/>
        </p:nvPicPr>
        <p:blipFill>
          <a:blip r:embed="rId3"/>
          <a:stretch>
            <a:fillRect/>
          </a:stretch>
        </p:blipFill>
        <p:spPr>
          <a:xfrm>
            <a:off x="0" y="-15389"/>
            <a:ext cx="2138726" cy="820140"/>
          </a:xfrm>
          <a:prstGeom prst="rect">
            <a:avLst/>
          </a:prstGeom>
        </p:spPr>
      </p:pic>
      <p:sp>
        <p:nvSpPr>
          <p:cNvPr id="8" name="Rectangle: Rounded Corners 7">
            <a:extLst>
              <a:ext uri="{FF2B5EF4-FFF2-40B4-BE49-F238E27FC236}">
                <a16:creationId xmlns:a16="http://schemas.microsoft.com/office/drawing/2014/main" id="{14A8500F-F322-43DF-A573-C53CDEEEA8C7}"/>
              </a:ext>
            </a:extLst>
          </p:cNvPr>
          <p:cNvSpPr/>
          <p:nvPr/>
        </p:nvSpPr>
        <p:spPr>
          <a:xfrm>
            <a:off x="2239108" y="177502"/>
            <a:ext cx="5995378" cy="50066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Extent of ecosystem assets</a:t>
            </a:r>
          </a:p>
        </p:txBody>
      </p:sp>
      <p:graphicFrame>
        <p:nvGraphicFramePr>
          <p:cNvPr id="11" name="Table 10">
            <a:extLst>
              <a:ext uri="{FF2B5EF4-FFF2-40B4-BE49-F238E27FC236}">
                <a16:creationId xmlns:a16="http://schemas.microsoft.com/office/drawing/2014/main" id="{F982D2DB-939C-42D3-BABD-E208BC87BD08}"/>
              </a:ext>
            </a:extLst>
          </p:cNvPr>
          <p:cNvGraphicFramePr>
            <a:graphicFrameLocks noGrp="1"/>
          </p:cNvGraphicFramePr>
          <p:nvPr>
            <p:extLst>
              <p:ext uri="{D42A27DB-BD31-4B8C-83A1-F6EECF244321}">
                <p14:modId xmlns:p14="http://schemas.microsoft.com/office/powerpoint/2010/main" val="4056114060"/>
              </p:ext>
            </p:extLst>
          </p:nvPr>
        </p:nvGraphicFramePr>
        <p:xfrm>
          <a:off x="2082799" y="1616690"/>
          <a:ext cx="3568699" cy="1154715"/>
        </p:xfrm>
        <a:graphic>
          <a:graphicData uri="http://schemas.openxmlformats.org/drawingml/2006/table">
            <a:tbl>
              <a:tblPr>
                <a:tableStyleId>{5C22544A-7EE6-4342-B048-85BDC9FD1C3A}</a:tableStyleId>
              </a:tblPr>
              <a:tblGrid>
                <a:gridCol w="2373600">
                  <a:extLst>
                    <a:ext uri="{9D8B030D-6E8A-4147-A177-3AD203B41FA5}">
                      <a16:colId xmlns:a16="http://schemas.microsoft.com/office/drawing/2014/main" val="2222241540"/>
                    </a:ext>
                  </a:extLst>
                </a:gridCol>
                <a:gridCol w="1195099">
                  <a:extLst>
                    <a:ext uri="{9D8B030D-6E8A-4147-A177-3AD203B41FA5}">
                      <a16:colId xmlns:a16="http://schemas.microsoft.com/office/drawing/2014/main" val="2438034882"/>
                    </a:ext>
                  </a:extLst>
                </a:gridCol>
              </a:tblGrid>
              <a:tr h="193371">
                <a:tc>
                  <a:txBody>
                    <a:bodyPr/>
                    <a:lstStyle/>
                    <a:p>
                      <a:pPr algn="l" fontAlgn="b"/>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a:effectLst/>
                        </a:rPr>
                        <a:t>% cover</a:t>
                      </a:r>
                      <a:endParaRPr lang="en-GB"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181647"/>
                  </a:ext>
                </a:extLst>
              </a:tr>
              <a:tr h="193371">
                <a:tc>
                  <a:txBody>
                    <a:bodyPr/>
                    <a:lstStyle/>
                    <a:p>
                      <a:pPr algn="l" fontAlgn="b"/>
                      <a:r>
                        <a:rPr lang="en-GB" sz="1100" u="none" strike="noStrike">
                          <a:effectLst/>
                        </a:rPr>
                        <a:t>Semi-natural habitats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9959131"/>
                  </a:ext>
                </a:extLst>
              </a:tr>
              <a:tr h="193371">
                <a:tc>
                  <a:txBody>
                    <a:bodyPr/>
                    <a:lstStyle/>
                    <a:p>
                      <a:pPr algn="l" fontAlgn="b"/>
                      <a:r>
                        <a:rPr lang="en-GB" sz="1100" u="none" strike="noStrike">
                          <a:effectLst/>
                        </a:rPr>
                        <a:t>Urban (excluding semi-natural habitats)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87</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7035122"/>
                  </a:ext>
                </a:extLst>
              </a:tr>
              <a:tr h="381231">
                <a:tc>
                  <a:txBody>
                    <a:bodyPr/>
                    <a:lstStyle/>
                    <a:p>
                      <a:pPr algn="l" fontAlgn="b"/>
                      <a:r>
                        <a:rPr lang="en-GB" sz="1100" u="none" strike="noStrike">
                          <a:effectLst/>
                        </a:rPr>
                        <a:t>Farmland (arable, horticulture, improved grassland, bare soil)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680623"/>
                  </a:ext>
                </a:extLst>
              </a:tr>
              <a:tr h="193371">
                <a:tc>
                  <a:txBody>
                    <a:bodyPr/>
                    <a:lstStyle/>
                    <a:p>
                      <a:pPr algn="l" fontAlgn="b"/>
                      <a:r>
                        <a:rPr lang="en-GB" sz="1100" u="none" strike="noStrike" dirty="0">
                          <a:effectLst/>
                        </a:rPr>
                        <a:t>Coniferous woodland</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6724710"/>
                  </a:ext>
                </a:extLst>
              </a:tr>
            </a:tbl>
          </a:graphicData>
        </a:graphic>
      </p:graphicFrame>
      <p:graphicFrame>
        <p:nvGraphicFramePr>
          <p:cNvPr id="12" name="Table 11">
            <a:extLst>
              <a:ext uri="{FF2B5EF4-FFF2-40B4-BE49-F238E27FC236}">
                <a16:creationId xmlns:a16="http://schemas.microsoft.com/office/drawing/2014/main" id="{9BEEFC3A-62AD-44B0-99A0-BD6860761D7F}"/>
              </a:ext>
            </a:extLst>
          </p:cNvPr>
          <p:cNvGraphicFramePr>
            <a:graphicFrameLocks noGrp="1"/>
          </p:cNvGraphicFramePr>
          <p:nvPr>
            <p:extLst>
              <p:ext uri="{D42A27DB-BD31-4B8C-83A1-F6EECF244321}">
                <p14:modId xmlns:p14="http://schemas.microsoft.com/office/powerpoint/2010/main" val="1243117179"/>
              </p:ext>
            </p:extLst>
          </p:nvPr>
        </p:nvGraphicFramePr>
        <p:xfrm>
          <a:off x="2082800" y="2923381"/>
          <a:ext cx="3568698" cy="571500"/>
        </p:xfrm>
        <a:graphic>
          <a:graphicData uri="http://schemas.openxmlformats.org/drawingml/2006/table">
            <a:tbl>
              <a:tblPr>
                <a:tableStyleId>{5C22544A-7EE6-4342-B048-85BDC9FD1C3A}</a:tableStyleId>
              </a:tblPr>
              <a:tblGrid>
                <a:gridCol w="2373599">
                  <a:extLst>
                    <a:ext uri="{9D8B030D-6E8A-4147-A177-3AD203B41FA5}">
                      <a16:colId xmlns:a16="http://schemas.microsoft.com/office/drawing/2014/main" val="4263996804"/>
                    </a:ext>
                  </a:extLst>
                </a:gridCol>
                <a:gridCol w="1195099">
                  <a:extLst>
                    <a:ext uri="{9D8B030D-6E8A-4147-A177-3AD203B41FA5}">
                      <a16:colId xmlns:a16="http://schemas.microsoft.com/office/drawing/2014/main" val="3908446336"/>
                    </a:ext>
                  </a:extLst>
                </a:gridCol>
              </a:tblGrid>
              <a:tr h="190500">
                <a:tc>
                  <a:txBody>
                    <a:bodyPr/>
                    <a:lstStyle/>
                    <a:p>
                      <a:pPr algn="l" fontAlgn="b"/>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a:effectLst/>
                        </a:rPr>
                        <a:t>% cover</a:t>
                      </a:r>
                      <a:endParaRPr lang="en-GB"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9038617"/>
                  </a:ext>
                </a:extLst>
              </a:tr>
              <a:tr h="190500">
                <a:tc>
                  <a:txBody>
                    <a:bodyPr/>
                    <a:lstStyle/>
                    <a:p>
                      <a:pPr algn="l" fontAlgn="b"/>
                      <a:r>
                        <a:rPr lang="en-GB" sz="1100" u="none" strike="noStrike">
                          <a:effectLst/>
                        </a:rPr>
                        <a:t>Wildlife-rich habitats: Priority habitat*</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3088117"/>
                  </a:ext>
                </a:extLst>
              </a:tr>
              <a:tr h="190500">
                <a:tc>
                  <a:txBody>
                    <a:bodyPr/>
                    <a:lstStyle/>
                    <a:p>
                      <a:pPr algn="l" fontAlgn="b"/>
                      <a:r>
                        <a:rPr lang="en-GB" sz="1100" b="0" i="0" u="none" strike="noStrike">
                          <a:solidFill>
                            <a:srgbClr val="000000"/>
                          </a:solidFill>
                          <a:effectLst/>
                          <a:latin typeface="Calibri" panose="020F0502020204030204" pitchFamily="34" charset="0"/>
                        </a:rPr>
                        <a:t>Urban green and blue space</a:t>
                      </a:r>
                    </a:p>
                  </a:txBody>
                  <a:tcPr marL="9525" marR="9525" marT="9525" marB="0" anchor="b"/>
                </a:tc>
                <a:tc>
                  <a:txBody>
                    <a:bodyPr/>
                    <a:lstStyle/>
                    <a:p>
                      <a:pPr algn="r"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9350727"/>
                  </a:ext>
                </a:extLst>
              </a:tr>
            </a:tbl>
          </a:graphicData>
        </a:graphic>
      </p:graphicFrame>
      <p:grpSp>
        <p:nvGrpSpPr>
          <p:cNvPr id="13" name="Group 12">
            <a:extLst>
              <a:ext uri="{FF2B5EF4-FFF2-40B4-BE49-F238E27FC236}">
                <a16:creationId xmlns:a16="http://schemas.microsoft.com/office/drawing/2014/main" id="{0D99C6A3-9AC0-4CCA-A46D-421C2983A314}"/>
              </a:ext>
            </a:extLst>
          </p:cNvPr>
          <p:cNvGrpSpPr/>
          <p:nvPr/>
        </p:nvGrpSpPr>
        <p:grpSpPr>
          <a:xfrm>
            <a:off x="290671" y="1548367"/>
            <a:ext cx="1681163" cy="733425"/>
            <a:chOff x="188640" y="2315349"/>
            <a:chExt cx="1681163" cy="733425"/>
          </a:xfrm>
        </p:grpSpPr>
        <p:sp>
          <p:nvSpPr>
            <p:cNvPr id="14" name="Flowchart: Alternate Process 13">
              <a:extLst>
                <a:ext uri="{FF2B5EF4-FFF2-40B4-BE49-F238E27FC236}">
                  <a16:creationId xmlns:a16="http://schemas.microsoft.com/office/drawing/2014/main" id="{1103855A-FE64-4261-87B5-AA83D85B31C5}"/>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rPr>
                <a:t>Terrestrial</a:t>
              </a:r>
            </a:p>
          </p:txBody>
        </p:sp>
        <p:pic>
          <p:nvPicPr>
            <p:cNvPr id="15" name="Graphic 14" descr="Forest scene with solid fill">
              <a:extLst>
                <a:ext uri="{FF2B5EF4-FFF2-40B4-BE49-F238E27FC236}">
                  <a16:creationId xmlns:a16="http://schemas.microsoft.com/office/drawing/2014/main" id="{8D14AB8E-86C5-486B-9BC2-43F2225D3D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640" y="2383672"/>
              <a:ext cx="614387" cy="614387"/>
            </a:xfrm>
            <a:prstGeom prst="rect">
              <a:avLst/>
            </a:prstGeom>
          </p:spPr>
        </p:pic>
      </p:grpSp>
      <p:grpSp>
        <p:nvGrpSpPr>
          <p:cNvPr id="16" name="Group 15">
            <a:extLst>
              <a:ext uri="{FF2B5EF4-FFF2-40B4-BE49-F238E27FC236}">
                <a16:creationId xmlns:a16="http://schemas.microsoft.com/office/drawing/2014/main" id="{A8F4E7B8-3D69-439F-8368-10166BB818D4}"/>
              </a:ext>
            </a:extLst>
          </p:cNvPr>
          <p:cNvGrpSpPr/>
          <p:nvPr/>
        </p:nvGrpSpPr>
        <p:grpSpPr>
          <a:xfrm>
            <a:off x="247647" y="3823762"/>
            <a:ext cx="1724187" cy="807011"/>
            <a:chOff x="6505413" y="4486275"/>
            <a:chExt cx="1724187" cy="807011"/>
          </a:xfrm>
        </p:grpSpPr>
        <p:sp>
          <p:nvSpPr>
            <p:cNvPr id="17" name="Flowchart: Alternate Process 16">
              <a:extLst>
                <a:ext uri="{FF2B5EF4-FFF2-40B4-BE49-F238E27FC236}">
                  <a16:creationId xmlns:a16="http://schemas.microsoft.com/office/drawing/2014/main" id="{86970C35-269F-4001-9E15-666AE967B303}"/>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rPr>
                <a:t>Marine and coastal</a:t>
              </a:r>
            </a:p>
          </p:txBody>
        </p:sp>
        <p:pic>
          <p:nvPicPr>
            <p:cNvPr id="18" name="Graphic 17" descr="Fish with solid fill">
              <a:extLst>
                <a:ext uri="{FF2B5EF4-FFF2-40B4-BE49-F238E27FC236}">
                  <a16:creationId xmlns:a16="http://schemas.microsoft.com/office/drawing/2014/main" id="{F6B363E5-E15D-4DD5-98E6-D699478B71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5413" y="4673363"/>
              <a:ext cx="619923" cy="619923"/>
            </a:xfrm>
            <a:prstGeom prst="rect">
              <a:avLst/>
            </a:prstGeom>
          </p:spPr>
        </p:pic>
      </p:grpSp>
      <p:graphicFrame>
        <p:nvGraphicFramePr>
          <p:cNvPr id="20" name="Table 19">
            <a:extLst>
              <a:ext uri="{FF2B5EF4-FFF2-40B4-BE49-F238E27FC236}">
                <a16:creationId xmlns:a16="http://schemas.microsoft.com/office/drawing/2014/main" id="{665A60D4-4AB5-415A-9FAA-AED3A6859A3C}"/>
              </a:ext>
            </a:extLst>
          </p:cNvPr>
          <p:cNvGraphicFramePr>
            <a:graphicFrameLocks noGrp="1"/>
          </p:cNvGraphicFramePr>
          <p:nvPr>
            <p:extLst>
              <p:ext uri="{D42A27DB-BD31-4B8C-83A1-F6EECF244321}">
                <p14:modId xmlns:p14="http://schemas.microsoft.com/office/powerpoint/2010/main" val="1873438601"/>
              </p:ext>
            </p:extLst>
          </p:nvPr>
        </p:nvGraphicFramePr>
        <p:xfrm>
          <a:off x="2082800" y="3823762"/>
          <a:ext cx="3568699" cy="2644388"/>
        </p:xfrm>
        <a:graphic>
          <a:graphicData uri="http://schemas.openxmlformats.org/drawingml/2006/table">
            <a:tbl>
              <a:tblPr>
                <a:tableStyleId>{5C22544A-7EE6-4342-B048-85BDC9FD1C3A}</a:tableStyleId>
              </a:tblPr>
              <a:tblGrid>
                <a:gridCol w="2097420">
                  <a:extLst>
                    <a:ext uri="{9D8B030D-6E8A-4147-A177-3AD203B41FA5}">
                      <a16:colId xmlns:a16="http://schemas.microsoft.com/office/drawing/2014/main" val="3475466528"/>
                    </a:ext>
                  </a:extLst>
                </a:gridCol>
                <a:gridCol w="747705">
                  <a:extLst>
                    <a:ext uri="{9D8B030D-6E8A-4147-A177-3AD203B41FA5}">
                      <a16:colId xmlns:a16="http://schemas.microsoft.com/office/drawing/2014/main" val="467685028"/>
                    </a:ext>
                  </a:extLst>
                </a:gridCol>
                <a:gridCol w="723574">
                  <a:extLst>
                    <a:ext uri="{9D8B030D-6E8A-4147-A177-3AD203B41FA5}">
                      <a16:colId xmlns:a16="http://schemas.microsoft.com/office/drawing/2014/main" val="1317845271"/>
                    </a:ext>
                  </a:extLst>
                </a:gridCol>
              </a:tblGrid>
              <a:tr h="219739">
                <a:tc>
                  <a:txBody>
                    <a:bodyPr/>
                    <a:lstStyle/>
                    <a:p>
                      <a:pPr algn="l" fontAlgn="ctr"/>
                      <a:r>
                        <a:rPr lang="en-GB" sz="1100" b="1" i="0" u="none" strike="noStrike" dirty="0">
                          <a:solidFill>
                            <a:srgbClr val="000000"/>
                          </a:solidFill>
                          <a:effectLst/>
                          <a:latin typeface="Calibri"/>
                        </a:rPr>
                        <a:t>Habitats (to 6 nautical miles)</a:t>
                      </a:r>
                    </a:p>
                  </a:txBody>
                  <a:tcPr marL="9525" marR="9525" marT="9525" marB="0" anchor="ctr">
                    <a:solidFill>
                      <a:schemeClr val="accent1">
                        <a:lumMod val="20000"/>
                        <a:lumOff val="80000"/>
                      </a:schemeClr>
                    </a:solidFill>
                  </a:tcPr>
                </a:tc>
                <a:tc>
                  <a:txBody>
                    <a:bodyPr/>
                    <a:lstStyle/>
                    <a:p>
                      <a:pPr algn="l" fontAlgn="b"/>
                      <a:r>
                        <a:rPr lang="en-GB" sz="1100" b="1" u="none" strike="noStrike" dirty="0">
                          <a:effectLst/>
                        </a:rPr>
                        <a:t>Ha</a:t>
                      </a:r>
                      <a:endParaRPr lang="en-GB"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b="1" u="none" strike="noStrike" dirty="0">
                          <a:effectLst/>
                        </a:rPr>
                        <a:t>% cover</a:t>
                      </a:r>
                      <a:endParaRPr lang="en-GB"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714451498"/>
                  </a:ext>
                </a:extLst>
              </a:tr>
              <a:tr h="221225">
                <a:tc>
                  <a:txBody>
                    <a:bodyPr/>
                    <a:lstStyle/>
                    <a:p>
                      <a:pPr algn="l" fontAlgn="ctr"/>
                      <a:r>
                        <a:rPr lang="en-GB" sz="1100" u="none" strike="noStrike" dirty="0">
                          <a:effectLst/>
                        </a:rPr>
                        <a:t>Salt marsh</a:t>
                      </a: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65738875"/>
                  </a:ext>
                </a:extLst>
              </a:tr>
              <a:tr h="219739">
                <a:tc>
                  <a:txBody>
                    <a:bodyPr/>
                    <a:lstStyle/>
                    <a:p>
                      <a:pPr algn="l" fontAlgn="ctr"/>
                      <a:r>
                        <a:rPr lang="en-GB" sz="1100" u="none" strike="noStrike" dirty="0">
                          <a:effectLst/>
                        </a:rPr>
                        <a:t>Sand dunes</a:t>
                      </a: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521457103"/>
                  </a:ext>
                </a:extLst>
              </a:tr>
              <a:tr h="219739">
                <a:tc>
                  <a:txBody>
                    <a:bodyPr/>
                    <a:lstStyle/>
                    <a:p>
                      <a:pPr lvl="0" algn="l">
                        <a:buNone/>
                      </a:pPr>
                      <a:r>
                        <a:rPr lang="en-GB" sz="1100" u="none" strike="noStrike" dirty="0">
                          <a:effectLst/>
                        </a:rPr>
                        <a:t>Beach</a:t>
                      </a:r>
                      <a:endParaRPr lang="en-US" dirty="0"/>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516523340"/>
                  </a:ext>
                </a:extLst>
              </a:tr>
              <a:tr h="219739">
                <a:tc>
                  <a:txBody>
                    <a:bodyPr/>
                    <a:lstStyle/>
                    <a:p>
                      <a:pPr algn="l" fontAlgn="ctr"/>
                      <a:r>
                        <a:rPr lang="en-GB" sz="1100" u="none" strike="noStrike" dirty="0">
                          <a:effectLst/>
                        </a:rPr>
                        <a:t>Intertidal sand</a:t>
                      </a: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576611700"/>
                  </a:ext>
                </a:extLst>
              </a:tr>
              <a:tr h="219738">
                <a:tc>
                  <a:txBody>
                    <a:bodyPr/>
                    <a:lstStyle/>
                    <a:p>
                      <a:pPr lvl="0" algn="l">
                        <a:buNone/>
                      </a:pPr>
                      <a:r>
                        <a:rPr lang="en-GB" sz="1100" u="none" strike="noStrike" dirty="0">
                          <a:effectLst/>
                        </a:rPr>
                        <a:t>Intertidal mud</a:t>
                      </a: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3664157172"/>
                  </a:ext>
                </a:extLst>
              </a:tr>
              <a:tr h="225777">
                <a:tc>
                  <a:txBody>
                    <a:bodyPr/>
                    <a:lstStyle/>
                    <a:p>
                      <a:pPr lvl="0" algn="l">
                        <a:buNone/>
                      </a:pPr>
                      <a:r>
                        <a:rPr lang="en-GB" sz="1100" b="0" i="0" u="none" strike="noStrike" noProof="0" dirty="0">
                          <a:effectLst/>
                          <a:latin typeface="Calibri"/>
                        </a:rPr>
                        <a:t>Seagrass beds</a:t>
                      </a:r>
                      <a:endParaRPr lang="en-US" dirty="0"/>
                    </a:p>
                  </a:txBody>
                  <a:tcPr marL="9524" marR="9524" marT="9524" marB="0" anchor="ctr">
                    <a:solidFill>
                      <a:schemeClr val="accent1">
                        <a:lumMod val="20000"/>
                        <a:lumOff val="80000"/>
                      </a:schemeClr>
                    </a:solidFill>
                  </a:tcPr>
                </a:tc>
                <a:tc>
                  <a:txBody>
                    <a:bodyPr/>
                    <a:lstStyle/>
                    <a:p>
                      <a:pPr lvl="0" algn="l">
                        <a:buNone/>
                      </a:pP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944334117"/>
                  </a:ext>
                </a:extLst>
              </a:tr>
              <a:tr h="219739">
                <a:tc>
                  <a:txBody>
                    <a:bodyPr/>
                    <a:lstStyle/>
                    <a:p>
                      <a:pPr lvl="0" algn="l">
                        <a:buNone/>
                      </a:pPr>
                      <a:r>
                        <a:rPr lang="en-GB" sz="1100" u="none" strike="noStrike" dirty="0">
                          <a:effectLst/>
                        </a:rPr>
                        <a:t>Blue mussel beds</a:t>
                      </a:r>
                      <a:endParaRPr lang="en-US" dirty="0"/>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39329839"/>
                  </a:ext>
                </a:extLst>
              </a:tr>
              <a:tr h="219739">
                <a:tc>
                  <a:txBody>
                    <a:bodyPr/>
                    <a:lstStyle/>
                    <a:p>
                      <a:pPr lvl="0" algn="l">
                        <a:buNone/>
                      </a:pPr>
                      <a:r>
                        <a:rPr lang="en-GB" sz="1100" u="none" strike="noStrike" dirty="0" err="1">
                          <a:effectLst/>
                        </a:rPr>
                        <a:t>Sabellaria</a:t>
                      </a:r>
                      <a:r>
                        <a:rPr lang="en-GB" sz="1100" u="none" strike="noStrike" dirty="0">
                          <a:effectLst/>
                        </a:rPr>
                        <a:t> reefs</a:t>
                      </a:r>
                      <a:endParaRPr lang="en-US" dirty="0"/>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4032918572"/>
                  </a:ext>
                </a:extLst>
              </a:tr>
              <a:tr h="219739">
                <a:tc>
                  <a:txBody>
                    <a:bodyPr/>
                    <a:lstStyle/>
                    <a:p>
                      <a:pPr lvl="0" algn="l">
                        <a:buNone/>
                      </a:pPr>
                      <a:r>
                        <a:rPr lang="en-GB" sz="1100" b="0" i="0" u="none" strike="noStrike" noProof="0" dirty="0">
                          <a:effectLst/>
                          <a:latin typeface="Calibri"/>
                        </a:rPr>
                        <a:t>Subtidal rock</a:t>
                      </a:r>
                      <a:endParaRPr lang="en-GB" sz="1100" u="none" strike="noStrike" dirty="0">
                        <a:effectLst/>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650982815"/>
                  </a:ext>
                </a:extLst>
              </a:tr>
              <a:tr h="219738">
                <a:tc>
                  <a:txBody>
                    <a:bodyPr/>
                    <a:lstStyle/>
                    <a:p>
                      <a:pPr lvl="0" algn="l">
                        <a:buNone/>
                      </a:pPr>
                      <a:r>
                        <a:rPr lang="en-GB" sz="1100" u="none" strike="noStrike" dirty="0">
                          <a:effectLst/>
                        </a:rPr>
                        <a:t>Subtidal sand</a:t>
                      </a: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4258450756"/>
                  </a:ext>
                </a:extLst>
              </a:tr>
              <a:tr h="219737">
                <a:tc>
                  <a:txBody>
                    <a:bodyPr/>
                    <a:lstStyle/>
                    <a:p>
                      <a:pPr lvl="0" algn="l">
                        <a:buNone/>
                      </a:pPr>
                      <a:r>
                        <a:rPr lang="en-GB" sz="1100" u="none" strike="noStrike" dirty="0">
                          <a:effectLst/>
                        </a:rPr>
                        <a:t>Subtidal mud</a:t>
                      </a: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3185747264"/>
                  </a:ext>
                </a:extLst>
              </a:tr>
            </a:tbl>
          </a:graphicData>
        </a:graphic>
      </p:graphicFrame>
      <p:sp>
        <p:nvSpPr>
          <p:cNvPr id="10" name="TextBox 9">
            <a:extLst>
              <a:ext uri="{FF2B5EF4-FFF2-40B4-BE49-F238E27FC236}">
                <a16:creationId xmlns:a16="http://schemas.microsoft.com/office/drawing/2014/main" id="{68D07B04-3093-475A-97A9-3A39B4FF031F}"/>
              </a:ext>
            </a:extLst>
          </p:cNvPr>
          <p:cNvSpPr txBox="1"/>
          <p:nvPr/>
        </p:nvSpPr>
        <p:spPr>
          <a:xfrm>
            <a:off x="59933" y="6570705"/>
            <a:ext cx="12175779" cy="261610"/>
          </a:xfrm>
          <a:prstGeom prst="rect">
            <a:avLst/>
          </a:prstGeom>
          <a:noFill/>
        </p:spPr>
        <p:txBody>
          <a:bodyPr wrap="square" rtlCol="0">
            <a:spAutoFit/>
          </a:bodyPr>
          <a:lstStyle/>
          <a:p>
            <a:r>
              <a:rPr lang="en-GB" sz="1100" dirty="0"/>
              <a:t>* NB Updating of the Priority Habitat Inventory is limited, data do not give an indication of habitat quality, and there are known to be gaps. Refer to Spatial Register of Wildlife-rich habitats when this is available.</a:t>
            </a:r>
          </a:p>
        </p:txBody>
      </p:sp>
      <p:pic>
        <p:nvPicPr>
          <p:cNvPr id="24" name="Picture 23">
            <a:extLst>
              <a:ext uri="{FF2B5EF4-FFF2-40B4-BE49-F238E27FC236}">
                <a16:creationId xmlns:a16="http://schemas.microsoft.com/office/drawing/2014/main" id="{D41F639A-63D3-4940-BE2F-A9750B7BF587}"/>
              </a:ext>
            </a:extLst>
          </p:cNvPr>
          <p:cNvPicPr>
            <a:picLocks noChangeAspect="1"/>
          </p:cNvPicPr>
          <p:nvPr/>
        </p:nvPicPr>
        <p:blipFill rotWithShape="1">
          <a:blip r:embed="rId8"/>
          <a:srcRect t="-3546" r="58931" b="88544"/>
          <a:stretch/>
        </p:blipFill>
        <p:spPr>
          <a:xfrm>
            <a:off x="8195801" y="164203"/>
            <a:ext cx="2505997" cy="500669"/>
          </a:xfrm>
          <a:prstGeom prst="rect">
            <a:avLst/>
          </a:prstGeom>
        </p:spPr>
      </p:pic>
      <p:sp>
        <p:nvSpPr>
          <p:cNvPr id="25" name="Flowchart: Terminator 24">
            <a:extLst>
              <a:ext uri="{FF2B5EF4-FFF2-40B4-BE49-F238E27FC236}">
                <a16:creationId xmlns:a16="http://schemas.microsoft.com/office/drawing/2014/main" id="{6B38804C-2BA2-4760-A82E-0B15F5A34F59}"/>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grpSp>
        <p:nvGrpSpPr>
          <p:cNvPr id="2" name="Group 1">
            <a:extLst>
              <a:ext uri="{FF2B5EF4-FFF2-40B4-BE49-F238E27FC236}">
                <a16:creationId xmlns:a16="http://schemas.microsoft.com/office/drawing/2014/main" id="{0ACC4070-40AE-41B1-8E1D-ED34162FAE8A}"/>
              </a:ext>
            </a:extLst>
          </p:cNvPr>
          <p:cNvGrpSpPr/>
          <p:nvPr/>
        </p:nvGrpSpPr>
        <p:grpSpPr>
          <a:xfrm>
            <a:off x="8768725" y="2409566"/>
            <a:ext cx="3271297" cy="2354832"/>
            <a:chOff x="8776827" y="1555553"/>
            <a:chExt cx="3271297" cy="2660416"/>
          </a:xfrm>
        </p:grpSpPr>
        <p:sp>
          <p:nvSpPr>
            <p:cNvPr id="21" name="Rectangle: Rounded Corners 20">
              <a:extLst>
                <a:ext uri="{FF2B5EF4-FFF2-40B4-BE49-F238E27FC236}">
                  <a16:creationId xmlns:a16="http://schemas.microsoft.com/office/drawing/2014/main" id="{629C0DB0-A361-43B5-B703-B7A324BED109}"/>
                </a:ext>
              </a:extLst>
            </p:cNvPr>
            <p:cNvSpPr/>
            <p:nvPr/>
          </p:nvSpPr>
          <p:spPr>
            <a:xfrm>
              <a:off x="8776829" y="1555553"/>
              <a:ext cx="3271295" cy="2660416"/>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   To see more detail on what is in your area click here (to slide 3)</a:t>
              </a:r>
            </a:p>
            <a:p>
              <a:endParaRPr lang="en-GB" sz="1400" dirty="0">
                <a:solidFill>
                  <a:schemeClr val="tx1"/>
                </a:solidFill>
              </a:endParaRPr>
            </a:p>
            <a:p>
              <a:r>
                <a:rPr lang="en-GB" sz="1400" dirty="0">
                  <a:solidFill>
                    <a:schemeClr val="tx1"/>
                  </a:solidFill>
                </a:rPr>
                <a:t>   To understand which habitats are particularly special and which are priorities for creation or restoration refer to your</a:t>
              </a:r>
              <a:r>
                <a:rPr lang="en-GB" sz="1400" b="1" dirty="0">
                  <a:solidFill>
                    <a:schemeClr val="tx1"/>
                  </a:solidFill>
                </a:rPr>
                <a:t> Local Nature Recovery Strategy (once available)</a:t>
              </a:r>
            </a:p>
          </p:txBody>
        </p:sp>
        <p:pic>
          <p:nvPicPr>
            <p:cNvPr id="30" name="Graphic 29" descr="Circle with left arrow with solid fill">
              <a:extLst>
                <a:ext uri="{FF2B5EF4-FFF2-40B4-BE49-F238E27FC236}">
                  <a16:creationId xmlns:a16="http://schemas.microsoft.com/office/drawing/2014/main" id="{BEF74C69-DF36-4CD2-A4E7-C40C0E668C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8776827" y="2587836"/>
              <a:ext cx="311685" cy="387742"/>
            </a:xfrm>
            <a:prstGeom prst="rect">
              <a:avLst/>
            </a:prstGeom>
          </p:spPr>
        </p:pic>
      </p:grpSp>
      <p:pic>
        <p:nvPicPr>
          <p:cNvPr id="7" name="Picture 6">
            <a:extLst>
              <a:ext uri="{FF2B5EF4-FFF2-40B4-BE49-F238E27FC236}">
                <a16:creationId xmlns:a16="http://schemas.microsoft.com/office/drawing/2014/main" id="{C01019D1-5681-4218-B959-E0BE18AEEE6B}"/>
              </a:ext>
            </a:extLst>
          </p:cNvPr>
          <p:cNvPicPr>
            <a:picLocks noChangeAspect="1"/>
          </p:cNvPicPr>
          <p:nvPr/>
        </p:nvPicPr>
        <p:blipFill>
          <a:blip r:embed="rId11"/>
          <a:stretch>
            <a:fillRect/>
          </a:stretch>
        </p:blipFill>
        <p:spPr>
          <a:xfrm>
            <a:off x="6569970" y="4165741"/>
            <a:ext cx="841810" cy="310140"/>
          </a:xfrm>
          <a:prstGeom prst="rect">
            <a:avLst/>
          </a:prstGeom>
        </p:spPr>
      </p:pic>
      <p:pic>
        <p:nvPicPr>
          <p:cNvPr id="28" name="Picture 27">
            <a:extLst>
              <a:ext uri="{FF2B5EF4-FFF2-40B4-BE49-F238E27FC236}">
                <a16:creationId xmlns:a16="http://schemas.microsoft.com/office/drawing/2014/main" id="{EEE48DE7-6496-4335-99D6-298A9D757516}"/>
              </a:ext>
            </a:extLst>
          </p:cNvPr>
          <p:cNvPicPr>
            <a:picLocks noChangeAspect="1"/>
          </p:cNvPicPr>
          <p:nvPr/>
        </p:nvPicPr>
        <p:blipFill>
          <a:blip r:embed="rId12"/>
          <a:stretch>
            <a:fillRect/>
          </a:stretch>
        </p:blipFill>
        <p:spPr>
          <a:xfrm flipH="1">
            <a:off x="6363550" y="4449483"/>
            <a:ext cx="1395722" cy="1328189"/>
          </a:xfrm>
          <a:prstGeom prst="rect">
            <a:avLst/>
          </a:prstGeom>
        </p:spPr>
      </p:pic>
      <p:pic>
        <p:nvPicPr>
          <p:cNvPr id="31" name="Graphic 30" descr="Circle with left arrow with solid fill">
            <a:extLst>
              <a:ext uri="{FF2B5EF4-FFF2-40B4-BE49-F238E27FC236}">
                <a16:creationId xmlns:a16="http://schemas.microsoft.com/office/drawing/2014/main" id="{CEAEEAE7-A6DD-410A-900A-56241B988A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8768726" y="2644838"/>
            <a:ext cx="311685" cy="343205"/>
          </a:xfrm>
          <a:prstGeom prst="rect">
            <a:avLst/>
          </a:prstGeom>
        </p:spPr>
      </p:pic>
      <p:sp>
        <p:nvSpPr>
          <p:cNvPr id="32" name="Rectangle: Rounded Corners 31">
            <a:extLst>
              <a:ext uri="{FF2B5EF4-FFF2-40B4-BE49-F238E27FC236}">
                <a16:creationId xmlns:a16="http://schemas.microsoft.com/office/drawing/2014/main" id="{EE1766D4-5F9C-41E4-9805-925F60CD16BE}"/>
              </a:ext>
            </a:extLst>
          </p:cNvPr>
          <p:cNvSpPr/>
          <p:nvPr/>
        </p:nvSpPr>
        <p:spPr>
          <a:xfrm>
            <a:off x="2082799" y="899193"/>
            <a:ext cx="9957223" cy="362280"/>
          </a:xfrm>
          <a:prstGeom prst="roundRect">
            <a:avLst/>
          </a:prstGeom>
          <a:solidFill>
            <a:schemeClr val="accent4">
              <a:lumMod val="60000"/>
              <a:lumOff val="40000"/>
              <a:alpha val="76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To recover nature we need increasing amounts of semi-natural and wildlife-rich habitats. </a:t>
            </a:r>
            <a:endParaRPr lang="en-GB" sz="1400" dirty="0">
              <a:solidFill>
                <a:schemeClr val="tx1"/>
              </a:solidFill>
            </a:endParaRPr>
          </a:p>
        </p:txBody>
      </p:sp>
      <p:sp>
        <p:nvSpPr>
          <p:cNvPr id="3" name="Rectangle: Rounded Corners 2">
            <a:extLst>
              <a:ext uri="{FF2B5EF4-FFF2-40B4-BE49-F238E27FC236}">
                <a16:creationId xmlns:a16="http://schemas.microsoft.com/office/drawing/2014/main" id="{5692050E-AB94-B35B-71AE-10F48FF543DC}"/>
              </a:ext>
            </a:extLst>
          </p:cNvPr>
          <p:cNvSpPr/>
          <p:nvPr/>
        </p:nvSpPr>
        <p:spPr>
          <a:xfrm>
            <a:off x="7815463" y="5166843"/>
            <a:ext cx="3881732" cy="1263983"/>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FF0000"/>
                </a:solidFill>
              </a:rPr>
              <a:t>Really want to show change over time but using Living England (LE) it will only be possible to display this as a snapshot in the short term. Longer term the ambition would be to show this as a trend over time but this will not be possible until LE 2+ cycles of data exist and change due to refinement and ground-truthing has settled.   </a:t>
            </a:r>
          </a:p>
        </p:txBody>
      </p:sp>
    </p:spTree>
    <p:extLst>
      <p:ext uri="{BB962C8B-B14F-4D97-AF65-F5344CB8AC3E}">
        <p14:creationId xmlns:p14="http://schemas.microsoft.com/office/powerpoint/2010/main" val="175077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19A122-2942-4256-96FC-9109CFCAF0A4}"/>
              </a:ext>
            </a:extLst>
          </p:cNvPr>
          <p:cNvSpPr/>
          <p:nvPr/>
        </p:nvSpPr>
        <p:spPr>
          <a:xfrm>
            <a:off x="2409824" y="166080"/>
            <a:ext cx="9478600" cy="50066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Extent of ecosystem assets - detail</a:t>
            </a:r>
          </a:p>
        </p:txBody>
      </p:sp>
      <p:pic>
        <p:nvPicPr>
          <p:cNvPr id="2" name="Picture 1">
            <a:extLst>
              <a:ext uri="{FF2B5EF4-FFF2-40B4-BE49-F238E27FC236}">
                <a16:creationId xmlns:a16="http://schemas.microsoft.com/office/drawing/2014/main" id="{185C4608-35FE-4D18-94D4-D40AB15BAED0}"/>
              </a:ext>
            </a:extLst>
          </p:cNvPr>
          <p:cNvPicPr>
            <a:picLocks noChangeAspect="1"/>
          </p:cNvPicPr>
          <p:nvPr/>
        </p:nvPicPr>
        <p:blipFill>
          <a:blip r:embed="rId2"/>
          <a:stretch>
            <a:fillRect/>
          </a:stretch>
        </p:blipFill>
        <p:spPr>
          <a:xfrm>
            <a:off x="0" y="-15389"/>
            <a:ext cx="2138726" cy="820140"/>
          </a:xfrm>
          <a:prstGeom prst="rect">
            <a:avLst/>
          </a:prstGeom>
        </p:spPr>
      </p:pic>
      <p:graphicFrame>
        <p:nvGraphicFramePr>
          <p:cNvPr id="5" name="Table 4">
            <a:extLst>
              <a:ext uri="{FF2B5EF4-FFF2-40B4-BE49-F238E27FC236}">
                <a16:creationId xmlns:a16="http://schemas.microsoft.com/office/drawing/2014/main" id="{6CF4F41D-AF6F-4619-902C-85FD17ADB7D7}"/>
              </a:ext>
            </a:extLst>
          </p:cNvPr>
          <p:cNvGraphicFramePr>
            <a:graphicFrameLocks noGrp="1"/>
          </p:cNvGraphicFramePr>
          <p:nvPr>
            <p:extLst>
              <p:ext uri="{D42A27DB-BD31-4B8C-83A1-F6EECF244321}">
                <p14:modId xmlns:p14="http://schemas.microsoft.com/office/powerpoint/2010/main" val="1618115742"/>
              </p:ext>
            </p:extLst>
          </p:nvPr>
        </p:nvGraphicFramePr>
        <p:xfrm>
          <a:off x="2138726" y="1085259"/>
          <a:ext cx="3670300" cy="2857500"/>
        </p:xfrm>
        <a:graphic>
          <a:graphicData uri="http://schemas.openxmlformats.org/drawingml/2006/table">
            <a:tbl>
              <a:tblPr>
                <a:tableStyleId>{5C22544A-7EE6-4342-B048-85BDC9FD1C3A}</a:tableStyleId>
              </a:tblPr>
              <a:tblGrid>
                <a:gridCol w="2157134">
                  <a:extLst>
                    <a:ext uri="{9D8B030D-6E8A-4147-A177-3AD203B41FA5}">
                      <a16:colId xmlns:a16="http://schemas.microsoft.com/office/drawing/2014/main" val="1037731684"/>
                    </a:ext>
                  </a:extLst>
                </a:gridCol>
                <a:gridCol w="752390">
                  <a:extLst>
                    <a:ext uri="{9D8B030D-6E8A-4147-A177-3AD203B41FA5}">
                      <a16:colId xmlns:a16="http://schemas.microsoft.com/office/drawing/2014/main" val="868462953"/>
                    </a:ext>
                  </a:extLst>
                </a:gridCol>
                <a:gridCol w="760776">
                  <a:extLst>
                    <a:ext uri="{9D8B030D-6E8A-4147-A177-3AD203B41FA5}">
                      <a16:colId xmlns:a16="http://schemas.microsoft.com/office/drawing/2014/main" val="1288261297"/>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GB" sz="1100" u="none" strike="noStrike">
                          <a:effectLst/>
                        </a:rPr>
                        <a:t>Ha</a:t>
                      </a:r>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GB" sz="1100" u="none" strike="noStrike">
                          <a:effectLst/>
                        </a:rPr>
                        <a:t>% cover</a:t>
                      </a:r>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3231907272"/>
                  </a:ext>
                </a:extLst>
              </a:tr>
              <a:tr h="381000">
                <a:tc>
                  <a:txBody>
                    <a:bodyPr/>
                    <a:lstStyle/>
                    <a:p>
                      <a:pPr algn="l" fontAlgn="ctr"/>
                      <a:r>
                        <a:rPr lang="en-GB" sz="1100" u="none" strike="noStrike">
                          <a:effectLst/>
                        </a:rPr>
                        <a:t>Urban woodland  </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103239007"/>
                  </a:ext>
                </a:extLst>
              </a:tr>
              <a:tr h="381000">
                <a:tc>
                  <a:txBody>
                    <a:bodyPr/>
                    <a:lstStyle/>
                    <a:p>
                      <a:pPr algn="l" fontAlgn="ctr"/>
                      <a:r>
                        <a:rPr lang="en-GB" sz="1100" u="none" strike="noStrike">
                          <a:effectLst/>
                        </a:rPr>
                        <a:t>Urban semi-natural habitats (not woodland)</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48677970"/>
                  </a:ext>
                </a:extLst>
              </a:tr>
              <a:tr h="190500">
                <a:tc>
                  <a:txBody>
                    <a:bodyPr/>
                    <a:lstStyle/>
                    <a:p>
                      <a:pPr algn="l" fontAlgn="ctr"/>
                      <a:r>
                        <a:rPr lang="en-GB" sz="1100" u="none" strike="noStrike">
                          <a:effectLst/>
                        </a:rPr>
                        <a:t>Acid, calcareous, neutral grassland</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629878542"/>
                  </a:ext>
                </a:extLst>
              </a:tr>
              <a:tr h="190500">
                <a:tc>
                  <a:txBody>
                    <a:bodyPr/>
                    <a:lstStyle/>
                    <a:p>
                      <a:pPr algn="l" fontAlgn="ctr"/>
                      <a:r>
                        <a:rPr lang="en-GB" sz="1100" u="none" strike="noStrike">
                          <a:effectLst/>
                        </a:rPr>
                        <a:t>Bog</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775414361"/>
                  </a:ext>
                </a:extLst>
              </a:tr>
              <a:tr h="190500">
                <a:tc>
                  <a:txBody>
                    <a:bodyPr/>
                    <a:lstStyle/>
                    <a:p>
                      <a:pPr algn="l" fontAlgn="ctr"/>
                      <a:r>
                        <a:rPr lang="en-GB" sz="1100" u="none" strike="noStrike">
                          <a:effectLst/>
                        </a:rPr>
                        <a:t>Bracken</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63966539"/>
                  </a:ext>
                </a:extLst>
              </a:tr>
              <a:tr h="190500">
                <a:tc>
                  <a:txBody>
                    <a:bodyPr/>
                    <a:lstStyle/>
                    <a:p>
                      <a:pPr algn="l" fontAlgn="ctr"/>
                      <a:r>
                        <a:rPr lang="en-GB" sz="1100" u="none" strike="noStrike">
                          <a:effectLst/>
                        </a:rPr>
                        <a:t>Dwarf shrub heath </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4053669863"/>
                  </a:ext>
                </a:extLst>
              </a:tr>
              <a:tr h="190500">
                <a:tc>
                  <a:txBody>
                    <a:bodyPr/>
                    <a:lstStyle/>
                    <a:p>
                      <a:pPr algn="l" fontAlgn="ctr"/>
                      <a:r>
                        <a:rPr lang="en-GB" sz="1100" u="none" strike="noStrike">
                          <a:effectLst/>
                        </a:rPr>
                        <a:t>Inland rock</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83145667"/>
                  </a:ext>
                </a:extLst>
              </a:tr>
              <a:tr h="381000">
                <a:tc>
                  <a:txBody>
                    <a:bodyPr/>
                    <a:lstStyle/>
                    <a:p>
                      <a:pPr algn="l" fontAlgn="ctr"/>
                      <a:r>
                        <a:rPr lang="en-GB" sz="1100" u="none" strike="noStrike">
                          <a:effectLst/>
                        </a:rPr>
                        <a:t>Broadleaved, mixed and yew woodland </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772778802"/>
                  </a:ext>
                </a:extLst>
              </a:tr>
              <a:tr h="190500">
                <a:tc>
                  <a:txBody>
                    <a:bodyPr/>
                    <a:lstStyle/>
                    <a:p>
                      <a:pPr algn="l" fontAlgn="ctr"/>
                      <a:r>
                        <a:rPr lang="en-GB" sz="1100" u="none" strike="noStrike">
                          <a:effectLst/>
                        </a:rPr>
                        <a:t>Scrub</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4284775713"/>
                  </a:ext>
                </a:extLst>
              </a:tr>
              <a:tr h="190500">
                <a:tc>
                  <a:txBody>
                    <a:bodyPr/>
                    <a:lstStyle/>
                    <a:p>
                      <a:pPr algn="l" fontAlgn="ctr"/>
                      <a:r>
                        <a:rPr lang="en-GB" sz="1100" u="none" strike="noStrike">
                          <a:effectLst/>
                        </a:rPr>
                        <a:t>Fen, marsh &amp; swamp</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690494675"/>
                  </a:ext>
                </a:extLst>
              </a:tr>
              <a:tr h="190500">
                <a:tc>
                  <a:txBody>
                    <a:bodyPr/>
                    <a:lstStyle/>
                    <a:p>
                      <a:pPr algn="l" fontAlgn="ctr"/>
                      <a:r>
                        <a:rPr lang="en-GB" sz="1100" u="none" strike="noStrike">
                          <a:effectLst/>
                        </a:rPr>
                        <a:t>Water</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972484797"/>
                  </a:ext>
                </a:extLst>
              </a:tr>
            </a:tbl>
          </a:graphicData>
        </a:graphic>
      </p:graphicFrame>
      <p:graphicFrame>
        <p:nvGraphicFramePr>
          <p:cNvPr id="6" name="Table 5">
            <a:extLst>
              <a:ext uri="{FF2B5EF4-FFF2-40B4-BE49-F238E27FC236}">
                <a16:creationId xmlns:a16="http://schemas.microsoft.com/office/drawing/2014/main" id="{7D49DAFE-7B28-4237-AC65-B253E54DE4E2}"/>
              </a:ext>
            </a:extLst>
          </p:cNvPr>
          <p:cNvGraphicFramePr>
            <a:graphicFrameLocks noGrp="1"/>
          </p:cNvGraphicFramePr>
          <p:nvPr>
            <p:extLst>
              <p:ext uri="{D42A27DB-BD31-4B8C-83A1-F6EECF244321}">
                <p14:modId xmlns:p14="http://schemas.microsoft.com/office/powerpoint/2010/main" val="3847482342"/>
              </p:ext>
            </p:extLst>
          </p:nvPr>
        </p:nvGraphicFramePr>
        <p:xfrm>
          <a:off x="2138726" y="3998728"/>
          <a:ext cx="3670300" cy="952500"/>
        </p:xfrm>
        <a:graphic>
          <a:graphicData uri="http://schemas.openxmlformats.org/drawingml/2006/table">
            <a:tbl>
              <a:tblPr>
                <a:tableStyleId>{5C22544A-7EE6-4342-B048-85BDC9FD1C3A}</a:tableStyleId>
              </a:tblPr>
              <a:tblGrid>
                <a:gridCol w="2157134">
                  <a:extLst>
                    <a:ext uri="{9D8B030D-6E8A-4147-A177-3AD203B41FA5}">
                      <a16:colId xmlns:a16="http://schemas.microsoft.com/office/drawing/2014/main" val="3861954593"/>
                    </a:ext>
                  </a:extLst>
                </a:gridCol>
                <a:gridCol w="771440">
                  <a:extLst>
                    <a:ext uri="{9D8B030D-6E8A-4147-A177-3AD203B41FA5}">
                      <a16:colId xmlns:a16="http://schemas.microsoft.com/office/drawing/2014/main" val="1420119989"/>
                    </a:ext>
                  </a:extLst>
                </a:gridCol>
                <a:gridCol w="741726">
                  <a:extLst>
                    <a:ext uri="{9D8B030D-6E8A-4147-A177-3AD203B41FA5}">
                      <a16:colId xmlns:a16="http://schemas.microsoft.com/office/drawing/2014/main" val="3566049428"/>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l" fontAlgn="b"/>
                      <a:r>
                        <a:rPr lang="en-GB" sz="1100" u="none" strike="noStrike">
                          <a:effectLst/>
                        </a:rPr>
                        <a:t>Ha</a:t>
                      </a:r>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l" fontAlgn="b"/>
                      <a:r>
                        <a:rPr lang="en-GB" sz="1100" u="none" strike="noStrike">
                          <a:effectLst/>
                        </a:rPr>
                        <a:t>% cover</a:t>
                      </a:r>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952378170"/>
                  </a:ext>
                </a:extLst>
              </a:tr>
              <a:tr h="190500">
                <a:tc>
                  <a:txBody>
                    <a:bodyPr/>
                    <a:lstStyle/>
                    <a:p>
                      <a:pPr algn="l" fontAlgn="ctr"/>
                      <a:r>
                        <a:rPr lang="en-GB" sz="1100" u="none" strike="noStrike">
                          <a:effectLst/>
                        </a:rPr>
                        <a:t>Arable &amp; horticultural</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83339857"/>
                  </a:ext>
                </a:extLst>
              </a:tr>
              <a:tr h="190500">
                <a:tc>
                  <a:txBody>
                    <a:bodyPr/>
                    <a:lstStyle/>
                    <a:p>
                      <a:pPr algn="l" fontAlgn="ctr"/>
                      <a:r>
                        <a:rPr lang="en-GB" sz="1100" u="none" strike="noStrike">
                          <a:effectLst/>
                        </a:rPr>
                        <a:t>Improved grassland</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985829219"/>
                  </a:ext>
                </a:extLst>
              </a:tr>
              <a:tr h="190500">
                <a:tc>
                  <a:txBody>
                    <a:bodyPr/>
                    <a:lstStyle/>
                    <a:p>
                      <a:pPr algn="l" fontAlgn="ctr"/>
                      <a:r>
                        <a:rPr lang="en-GB" sz="1100" u="none" strike="noStrike">
                          <a:effectLst/>
                        </a:rPr>
                        <a:t>Bare soil</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152098847"/>
                  </a:ext>
                </a:extLst>
              </a:tr>
              <a:tr h="190500">
                <a:tc>
                  <a:txBody>
                    <a:bodyPr/>
                    <a:lstStyle/>
                    <a:p>
                      <a:pPr algn="l" fontAlgn="ctr"/>
                      <a:r>
                        <a:rPr lang="en-GB" sz="1100" u="none" strike="noStrike">
                          <a:effectLst/>
                        </a:rPr>
                        <a:t>Coniferous woodland</a:t>
                      </a: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384981689"/>
                  </a:ext>
                </a:extLst>
              </a:tr>
            </a:tbl>
          </a:graphicData>
        </a:graphic>
      </p:graphicFrame>
      <p:graphicFrame>
        <p:nvGraphicFramePr>
          <p:cNvPr id="9" name="Table 8">
            <a:extLst>
              <a:ext uri="{FF2B5EF4-FFF2-40B4-BE49-F238E27FC236}">
                <a16:creationId xmlns:a16="http://schemas.microsoft.com/office/drawing/2014/main" id="{436AB0F4-D055-41BA-8DB1-B1F7169ED126}"/>
              </a:ext>
            </a:extLst>
          </p:cNvPr>
          <p:cNvGraphicFramePr>
            <a:graphicFrameLocks noGrp="1"/>
          </p:cNvGraphicFramePr>
          <p:nvPr>
            <p:extLst>
              <p:ext uri="{D42A27DB-BD31-4B8C-83A1-F6EECF244321}">
                <p14:modId xmlns:p14="http://schemas.microsoft.com/office/powerpoint/2010/main" val="1349423186"/>
              </p:ext>
            </p:extLst>
          </p:nvPr>
        </p:nvGraphicFramePr>
        <p:xfrm>
          <a:off x="2138726" y="5007197"/>
          <a:ext cx="3670300" cy="1234949"/>
        </p:xfrm>
        <a:graphic>
          <a:graphicData uri="http://schemas.openxmlformats.org/drawingml/2006/table">
            <a:tbl>
              <a:tblPr>
                <a:tableStyleId>{5C22544A-7EE6-4342-B048-85BDC9FD1C3A}</a:tableStyleId>
              </a:tblPr>
              <a:tblGrid>
                <a:gridCol w="2147525">
                  <a:extLst>
                    <a:ext uri="{9D8B030D-6E8A-4147-A177-3AD203B41FA5}">
                      <a16:colId xmlns:a16="http://schemas.microsoft.com/office/drawing/2014/main" val="1112900847"/>
                    </a:ext>
                  </a:extLst>
                </a:gridCol>
                <a:gridCol w="790575">
                  <a:extLst>
                    <a:ext uri="{9D8B030D-6E8A-4147-A177-3AD203B41FA5}">
                      <a16:colId xmlns:a16="http://schemas.microsoft.com/office/drawing/2014/main" val="464029328"/>
                    </a:ext>
                  </a:extLst>
                </a:gridCol>
                <a:gridCol w="732200">
                  <a:extLst>
                    <a:ext uri="{9D8B030D-6E8A-4147-A177-3AD203B41FA5}">
                      <a16:colId xmlns:a16="http://schemas.microsoft.com/office/drawing/2014/main" val="2616286464"/>
                    </a:ext>
                  </a:extLst>
                </a:gridCol>
              </a:tblGrid>
              <a:tr h="311387">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Ha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of urban area</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3595578"/>
                  </a:ext>
                </a:extLst>
              </a:tr>
              <a:tr h="462779">
                <a:tc>
                  <a:txBody>
                    <a:bodyPr/>
                    <a:lstStyle/>
                    <a:p>
                      <a:pPr algn="l" fontAlgn="ctr"/>
                      <a:r>
                        <a:rPr lang="en-GB" sz="1100" u="none" strike="noStrike">
                          <a:effectLst/>
                        </a:rPr>
                        <a:t>Urban green and blue space (combined; excluding built up areas and gardens)</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5164259"/>
                  </a:ext>
                </a:extLst>
              </a:tr>
              <a:tr h="377699">
                <a:tc>
                  <a:txBody>
                    <a:bodyPr/>
                    <a:lstStyle/>
                    <a:p>
                      <a:pPr algn="l" fontAlgn="ctr"/>
                      <a:r>
                        <a:rPr lang="en-GB" sz="1100" b="0" i="0" u="none" strike="noStrike">
                          <a:solidFill>
                            <a:srgbClr val="000000"/>
                          </a:solidFill>
                          <a:effectLst/>
                          <a:latin typeface="Calibri" panose="020F0502020204030204" pitchFamily="34" charset="0"/>
                        </a:rPr>
                        <a:t>Urban (excluding semi-natural habitats)</a:t>
                      </a:r>
                    </a:p>
                  </a:txBody>
                  <a:tcPr marL="9525" marR="9525" marT="9525" marB="0" anchor="ct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3949769"/>
                  </a:ext>
                </a:extLst>
              </a:tr>
            </a:tbl>
          </a:graphicData>
        </a:graphic>
      </p:graphicFrame>
      <p:graphicFrame>
        <p:nvGraphicFramePr>
          <p:cNvPr id="10" name="Table 9">
            <a:extLst>
              <a:ext uri="{FF2B5EF4-FFF2-40B4-BE49-F238E27FC236}">
                <a16:creationId xmlns:a16="http://schemas.microsoft.com/office/drawing/2014/main" id="{EEF93C8B-9F66-4329-830D-78EE32D473F6}"/>
              </a:ext>
            </a:extLst>
          </p:cNvPr>
          <p:cNvGraphicFramePr>
            <a:graphicFrameLocks noGrp="1"/>
          </p:cNvGraphicFramePr>
          <p:nvPr>
            <p:extLst>
              <p:ext uri="{D42A27DB-BD31-4B8C-83A1-F6EECF244321}">
                <p14:modId xmlns:p14="http://schemas.microsoft.com/office/powerpoint/2010/main" val="3461860217"/>
              </p:ext>
            </p:extLst>
          </p:nvPr>
        </p:nvGraphicFramePr>
        <p:xfrm>
          <a:off x="2138727" y="6298115"/>
          <a:ext cx="3670299" cy="381000"/>
        </p:xfrm>
        <a:graphic>
          <a:graphicData uri="http://schemas.openxmlformats.org/drawingml/2006/table">
            <a:tbl>
              <a:tblPr>
                <a:tableStyleId>{5C22544A-7EE6-4342-B048-85BDC9FD1C3A}</a:tableStyleId>
              </a:tblPr>
              <a:tblGrid>
                <a:gridCol w="2118949">
                  <a:extLst>
                    <a:ext uri="{9D8B030D-6E8A-4147-A177-3AD203B41FA5}">
                      <a16:colId xmlns:a16="http://schemas.microsoft.com/office/drawing/2014/main" val="3775274093"/>
                    </a:ext>
                  </a:extLst>
                </a:gridCol>
                <a:gridCol w="819150">
                  <a:extLst>
                    <a:ext uri="{9D8B030D-6E8A-4147-A177-3AD203B41FA5}">
                      <a16:colId xmlns:a16="http://schemas.microsoft.com/office/drawing/2014/main" val="716605871"/>
                    </a:ext>
                  </a:extLst>
                </a:gridCol>
                <a:gridCol w="732200">
                  <a:extLst>
                    <a:ext uri="{9D8B030D-6E8A-4147-A177-3AD203B41FA5}">
                      <a16:colId xmlns:a16="http://schemas.microsoft.com/office/drawing/2014/main" val="1250986533"/>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fontAlgn="b"/>
                      <a:r>
                        <a:rPr lang="en-GB" sz="1100" b="0" i="0" u="none" strike="noStrike">
                          <a:solidFill>
                            <a:srgbClr val="000000"/>
                          </a:solidFill>
                          <a:effectLst/>
                          <a:latin typeface="Calibri" panose="020F0502020204030204" pitchFamily="34" charset="0"/>
                        </a:rPr>
                        <a:t>Ha</a:t>
                      </a:r>
                    </a:p>
                  </a:txBody>
                  <a:tcPr marL="9525" marR="9525" marT="9525" marB="0" anchor="b">
                    <a:solidFill>
                      <a:schemeClr val="accent2">
                        <a:lumMod val="40000"/>
                        <a:lumOff val="60000"/>
                      </a:schemeClr>
                    </a:solidFill>
                  </a:tcPr>
                </a:tc>
                <a:tc>
                  <a:txBody>
                    <a:bodyPr/>
                    <a:lstStyle/>
                    <a:p>
                      <a:pPr algn="l" fontAlgn="b"/>
                      <a:r>
                        <a:rPr lang="en-GB" sz="1100" u="none" strike="noStrike">
                          <a:effectLst/>
                        </a:rPr>
                        <a:t>% cover</a:t>
                      </a:r>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54033281"/>
                  </a:ext>
                </a:extLst>
              </a:tr>
              <a:tr h="190500">
                <a:tc>
                  <a:txBody>
                    <a:bodyPr/>
                    <a:lstStyle/>
                    <a:p>
                      <a:pPr algn="l" fontAlgn="b"/>
                      <a:r>
                        <a:rPr lang="en-GB" sz="1100" u="none" strike="noStrike">
                          <a:effectLst/>
                        </a:rPr>
                        <a:t>Priority habitat</a:t>
                      </a:r>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r"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r" fontAlgn="b"/>
                      <a:endParaRPr lang="en-GB" sz="11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050573805"/>
                  </a:ext>
                </a:extLst>
              </a:tr>
            </a:tbl>
          </a:graphicData>
        </a:graphic>
      </p:graphicFrame>
      <p:grpSp>
        <p:nvGrpSpPr>
          <p:cNvPr id="14" name="Group 13">
            <a:extLst>
              <a:ext uri="{FF2B5EF4-FFF2-40B4-BE49-F238E27FC236}">
                <a16:creationId xmlns:a16="http://schemas.microsoft.com/office/drawing/2014/main" id="{3C5596A2-AE2D-407F-AB42-B12636B1A8BE}"/>
              </a:ext>
            </a:extLst>
          </p:cNvPr>
          <p:cNvGrpSpPr/>
          <p:nvPr/>
        </p:nvGrpSpPr>
        <p:grpSpPr>
          <a:xfrm>
            <a:off x="6096000" y="1085259"/>
            <a:ext cx="1837689" cy="807012"/>
            <a:chOff x="6391911" y="4486275"/>
            <a:chExt cx="1837689" cy="807012"/>
          </a:xfrm>
        </p:grpSpPr>
        <p:sp>
          <p:nvSpPr>
            <p:cNvPr id="11" name="Flowchart: Alternate Process 10">
              <a:extLst>
                <a:ext uri="{FF2B5EF4-FFF2-40B4-BE49-F238E27FC236}">
                  <a16:creationId xmlns:a16="http://schemas.microsoft.com/office/drawing/2014/main" id="{87193259-C246-4720-8557-AE4C59DBF665}"/>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rPr>
                <a:t>Marine and coastal</a:t>
              </a:r>
            </a:p>
          </p:txBody>
        </p:sp>
        <p:pic>
          <p:nvPicPr>
            <p:cNvPr id="13" name="Graphic 12" descr="Fish with solid fill">
              <a:extLst>
                <a:ext uri="{FF2B5EF4-FFF2-40B4-BE49-F238E27FC236}">
                  <a16:creationId xmlns:a16="http://schemas.microsoft.com/office/drawing/2014/main" id="{37757D64-39FE-45D5-85D0-EB2F1313A6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1911" y="4559861"/>
              <a:ext cx="733426" cy="733426"/>
            </a:xfrm>
            <a:prstGeom prst="rect">
              <a:avLst/>
            </a:prstGeom>
          </p:spPr>
        </p:pic>
      </p:grpSp>
      <p:grpSp>
        <p:nvGrpSpPr>
          <p:cNvPr id="20" name="Group 19">
            <a:extLst>
              <a:ext uri="{FF2B5EF4-FFF2-40B4-BE49-F238E27FC236}">
                <a16:creationId xmlns:a16="http://schemas.microsoft.com/office/drawing/2014/main" id="{973CF837-25A2-4853-837B-12D05DCE7494}"/>
              </a:ext>
            </a:extLst>
          </p:cNvPr>
          <p:cNvGrpSpPr/>
          <p:nvPr/>
        </p:nvGrpSpPr>
        <p:grpSpPr>
          <a:xfrm>
            <a:off x="232277" y="1085258"/>
            <a:ext cx="1681163" cy="733425"/>
            <a:chOff x="188640" y="2315349"/>
            <a:chExt cx="1681163" cy="733425"/>
          </a:xfrm>
        </p:grpSpPr>
        <p:sp>
          <p:nvSpPr>
            <p:cNvPr id="16" name="Flowchart: Alternate Process 15">
              <a:extLst>
                <a:ext uri="{FF2B5EF4-FFF2-40B4-BE49-F238E27FC236}">
                  <a16:creationId xmlns:a16="http://schemas.microsoft.com/office/drawing/2014/main" id="{13FEC1DB-9D96-4FDF-93B0-5DD129B7F624}"/>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rPr>
                <a:t>Terrestrial</a:t>
              </a:r>
            </a:p>
          </p:txBody>
        </p:sp>
        <p:pic>
          <p:nvPicPr>
            <p:cNvPr id="19" name="Graphic 18" descr="Forest scene with solid fill">
              <a:extLst>
                <a:ext uri="{FF2B5EF4-FFF2-40B4-BE49-F238E27FC236}">
                  <a16:creationId xmlns:a16="http://schemas.microsoft.com/office/drawing/2014/main" id="{DCB86841-82E5-448A-836F-5A64CFEFE9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8640" y="2383672"/>
              <a:ext cx="614387" cy="614387"/>
            </a:xfrm>
            <a:prstGeom prst="rect">
              <a:avLst/>
            </a:prstGeom>
          </p:spPr>
        </p:pic>
      </p:grpSp>
      <p:graphicFrame>
        <p:nvGraphicFramePr>
          <p:cNvPr id="7" name="Table 6">
            <a:extLst>
              <a:ext uri="{FF2B5EF4-FFF2-40B4-BE49-F238E27FC236}">
                <a16:creationId xmlns:a16="http://schemas.microsoft.com/office/drawing/2014/main" id="{16D17BFF-6128-9982-C55E-BEBE0BB457A6}"/>
              </a:ext>
            </a:extLst>
          </p:cNvPr>
          <p:cNvGraphicFramePr>
            <a:graphicFrameLocks noGrp="1"/>
          </p:cNvGraphicFramePr>
          <p:nvPr>
            <p:extLst>
              <p:ext uri="{D42A27DB-BD31-4B8C-83A1-F6EECF244321}">
                <p14:modId xmlns:p14="http://schemas.microsoft.com/office/powerpoint/2010/main" val="3377060113"/>
              </p:ext>
            </p:extLst>
          </p:nvPr>
        </p:nvGraphicFramePr>
        <p:xfrm>
          <a:off x="8019576" y="957732"/>
          <a:ext cx="3568699" cy="2644388"/>
        </p:xfrm>
        <a:graphic>
          <a:graphicData uri="http://schemas.openxmlformats.org/drawingml/2006/table">
            <a:tbl>
              <a:tblPr>
                <a:tableStyleId>{5C22544A-7EE6-4342-B048-85BDC9FD1C3A}</a:tableStyleId>
              </a:tblPr>
              <a:tblGrid>
                <a:gridCol w="2097420">
                  <a:extLst>
                    <a:ext uri="{9D8B030D-6E8A-4147-A177-3AD203B41FA5}">
                      <a16:colId xmlns:a16="http://schemas.microsoft.com/office/drawing/2014/main" val="3475466528"/>
                    </a:ext>
                  </a:extLst>
                </a:gridCol>
                <a:gridCol w="747705">
                  <a:extLst>
                    <a:ext uri="{9D8B030D-6E8A-4147-A177-3AD203B41FA5}">
                      <a16:colId xmlns:a16="http://schemas.microsoft.com/office/drawing/2014/main" val="467685028"/>
                    </a:ext>
                  </a:extLst>
                </a:gridCol>
                <a:gridCol w="723574">
                  <a:extLst>
                    <a:ext uri="{9D8B030D-6E8A-4147-A177-3AD203B41FA5}">
                      <a16:colId xmlns:a16="http://schemas.microsoft.com/office/drawing/2014/main" val="1317845271"/>
                    </a:ext>
                  </a:extLst>
                </a:gridCol>
              </a:tblGrid>
              <a:tr h="219739">
                <a:tc>
                  <a:txBody>
                    <a:bodyPr/>
                    <a:lstStyle/>
                    <a:p>
                      <a:pPr algn="l" fontAlgn="ctr"/>
                      <a:r>
                        <a:rPr lang="en-GB" sz="1100" b="1" i="0" u="none" strike="noStrike" dirty="0">
                          <a:solidFill>
                            <a:srgbClr val="000000"/>
                          </a:solidFill>
                          <a:effectLst/>
                          <a:latin typeface="Calibri"/>
                        </a:rPr>
                        <a:t>Habitats</a:t>
                      </a:r>
                    </a:p>
                  </a:txBody>
                  <a:tcPr marL="9525" marR="9525" marT="9525" marB="0" anchor="ctr">
                    <a:solidFill>
                      <a:schemeClr val="accent1">
                        <a:lumMod val="20000"/>
                        <a:lumOff val="80000"/>
                      </a:schemeClr>
                    </a:solidFill>
                  </a:tcPr>
                </a:tc>
                <a:tc>
                  <a:txBody>
                    <a:bodyPr/>
                    <a:lstStyle/>
                    <a:p>
                      <a:pPr algn="l" fontAlgn="b"/>
                      <a:r>
                        <a:rPr lang="en-GB" sz="1100" b="1" u="none" strike="noStrike" dirty="0">
                          <a:effectLst/>
                        </a:rPr>
                        <a:t>Ha</a:t>
                      </a:r>
                      <a:endParaRPr lang="en-GB"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GB" sz="1100" b="1" u="none" strike="noStrike" dirty="0">
                          <a:effectLst/>
                        </a:rPr>
                        <a:t>% cover</a:t>
                      </a:r>
                      <a:endParaRPr lang="en-GB"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714451498"/>
                  </a:ext>
                </a:extLst>
              </a:tr>
              <a:tr h="221225">
                <a:tc>
                  <a:txBody>
                    <a:bodyPr/>
                    <a:lstStyle/>
                    <a:p>
                      <a:pPr algn="l" fontAlgn="ctr"/>
                      <a:r>
                        <a:rPr lang="en-GB" sz="1100" u="none" strike="noStrike" dirty="0">
                          <a:effectLst/>
                        </a:rPr>
                        <a:t>Salt marsh</a:t>
                      </a: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65738875"/>
                  </a:ext>
                </a:extLst>
              </a:tr>
              <a:tr h="219739">
                <a:tc>
                  <a:txBody>
                    <a:bodyPr/>
                    <a:lstStyle/>
                    <a:p>
                      <a:pPr algn="l" fontAlgn="ctr"/>
                      <a:r>
                        <a:rPr lang="en-GB" sz="1100" u="none" strike="noStrike" dirty="0">
                          <a:effectLst/>
                        </a:rPr>
                        <a:t>Sand dunes</a:t>
                      </a: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521457103"/>
                  </a:ext>
                </a:extLst>
              </a:tr>
              <a:tr h="219739">
                <a:tc>
                  <a:txBody>
                    <a:bodyPr/>
                    <a:lstStyle/>
                    <a:p>
                      <a:pPr lvl="0" algn="l">
                        <a:buNone/>
                      </a:pPr>
                      <a:r>
                        <a:rPr lang="en-GB" sz="1100" u="none" strike="noStrike" dirty="0">
                          <a:effectLst/>
                        </a:rPr>
                        <a:t>Beach</a:t>
                      </a:r>
                      <a:endParaRPr lang="en-US" dirty="0"/>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516523340"/>
                  </a:ext>
                </a:extLst>
              </a:tr>
              <a:tr h="219739">
                <a:tc>
                  <a:txBody>
                    <a:bodyPr/>
                    <a:lstStyle/>
                    <a:p>
                      <a:pPr algn="l" fontAlgn="ctr"/>
                      <a:r>
                        <a:rPr lang="en-GB" sz="1100" u="none" strike="noStrike" dirty="0">
                          <a:effectLst/>
                        </a:rPr>
                        <a:t>Intertidal sand</a:t>
                      </a:r>
                      <a:endParaRPr lang="en-GB"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576611700"/>
                  </a:ext>
                </a:extLst>
              </a:tr>
              <a:tr h="219738">
                <a:tc>
                  <a:txBody>
                    <a:bodyPr/>
                    <a:lstStyle/>
                    <a:p>
                      <a:pPr lvl="0" algn="l">
                        <a:buNone/>
                      </a:pPr>
                      <a:r>
                        <a:rPr lang="en-GB" sz="1100" u="none" strike="noStrike" dirty="0">
                          <a:effectLst/>
                        </a:rPr>
                        <a:t>Intertidal mud</a:t>
                      </a: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3664157172"/>
                  </a:ext>
                </a:extLst>
              </a:tr>
              <a:tr h="225777">
                <a:tc>
                  <a:txBody>
                    <a:bodyPr/>
                    <a:lstStyle/>
                    <a:p>
                      <a:pPr lvl="0" algn="l">
                        <a:buNone/>
                      </a:pPr>
                      <a:r>
                        <a:rPr lang="en-GB" sz="1100" b="0" i="0" u="none" strike="noStrike" noProof="0" dirty="0">
                          <a:effectLst/>
                          <a:latin typeface="Calibri"/>
                        </a:rPr>
                        <a:t>Seagrass beds</a:t>
                      </a:r>
                      <a:endParaRPr lang="en-US" dirty="0"/>
                    </a:p>
                  </a:txBody>
                  <a:tcPr marL="9524" marR="9524" marT="9524" marB="0" anchor="ctr">
                    <a:solidFill>
                      <a:schemeClr val="accent1">
                        <a:lumMod val="20000"/>
                        <a:lumOff val="80000"/>
                      </a:schemeClr>
                    </a:solidFill>
                  </a:tcPr>
                </a:tc>
                <a:tc>
                  <a:txBody>
                    <a:bodyPr/>
                    <a:lstStyle/>
                    <a:p>
                      <a:pPr lvl="0" algn="l">
                        <a:buNone/>
                      </a:pP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944334117"/>
                  </a:ext>
                </a:extLst>
              </a:tr>
              <a:tr h="219739">
                <a:tc>
                  <a:txBody>
                    <a:bodyPr/>
                    <a:lstStyle/>
                    <a:p>
                      <a:pPr lvl="0" algn="l">
                        <a:buNone/>
                      </a:pPr>
                      <a:r>
                        <a:rPr lang="en-GB" sz="1100" u="none" strike="noStrike" dirty="0">
                          <a:effectLst/>
                        </a:rPr>
                        <a:t>Blue mussel beds</a:t>
                      </a:r>
                      <a:endParaRPr lang="en-US" dirty="0"/>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39329839"/>
                  </a:ext>
                </a:extLst>
              </a:tr>
              <a:tr h="219739">
                <a:tc>
                  <a:txBody>
                    <a:bodyPr/>
                    <a:lstStyle/>
                    <a:p>
                      <a:pPr lvl="0" algn="l">
                        <a:buNone/>
                      </a:pPr>
                      <a:r>
                        <a:rPr lang="en-GB" sz="1100" u="none" strike="noStrike" dirty="0" err="1">
                          <a:effectLst/>
                        </a:rPr>
                        <a:t>Sabellaria</a:t>
                      </a:r>
                      <a:r>
                        <a:rPr lang="en-GB" sz="1100" u="none" strike="noStrike" dirty="0">
                          <a:effectLst/>
                        </a:rPr>
                        <a:t> reefs</a:t>
                      </a:r>
                      <a:endParaRPr lang="en-US" dirty="0"/>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4032918572"/>
                  </a:ext>
                </a:extLst>
              </a:tr>
              <a:tr h="219739">
                <a:tc>
                  <a:txBody>
                    <a:bodyPr/>
                    <a:lstStyle/>
                    <a:p>
                      <a:pPr lvl="0" algn="l">
                        <a:buNone/>
                      </a:pPr>
                      <a:r>
                        <a:rPr lang="en-GB" sz="1100" b="0" i="0" u="none" strike="noStrike" noProof="0" dirty="0">
                          <a:effectLst/>
                          <a:latin typeface="Calibri"/>
                        </a:rPr>
                        <a:t>Subtidal rock</a:t>
                      </a:r>
                      <a:endParaRPr lang="en-GB" sz="1100" u="none" strike="noStrike" dirty="0">
                        <a:effectLst/>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650982815"/>
                  </a:ext>
                </a:extLst>
              </a:tr>
              <a:tr h="219738">
                <a:tc>
                  <a:txBody>
                    <a:bodyPr/>
                    <a:lstStyle/>
                    <a:p>
                      <a:pPr lvl="0" algn="l">
                        <a:buNone/>
                      </a:pPr>
                      <a:r>
                        <a:rPr lang="en-GB" sz="1100" u="none" strike="noStrike" dirty="0">
                          <a:effectLst/>
                        </a:rPr>
                        <a:t>Subtidal sand</a:t>
                      </a: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4258450756"/>
                  </a:ext>
                </a:extLst>
              </a:tr>
              <a:tr h="219737">
                <a:tc>
                  <a:txBody>
                    <a:bodyPr/>
                    <a:lstStyle/>
                    <a:p>
                      <a:pPr lvl="0" algn="l">
                        <a:buNone/>
                      </a:pPr>
                      <a:r>
                        <a:rPr lang="en-GB" sz="1100" u="none" strike="noStrike" dirty="0">
                          <a:effectLst/>
                        </a:rPr>
                        <a:t>Subtidal mud</a:t>
                      </a:r>
                      <a:endParaRPr lang="en-GB" sz="1100" b="0" i="0" u="none" strike="noStrike" dirty="0">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tc>
                  <a:txBody>
                    <a:bodyPr/>
                    <a:lstStyle/>
                    <a:p>
                      <a:pPr lvl="0" algn="l">
                        <a:buNone/>
                      </a:pPr>
                      <a:endParaRPr lang="en-GB" sz="1100" b="0" i="0" u="none" strike="noStrike">
                        <a:solidFill>
                          <a:srgbClr val="000000"/>
                        </a:solidFill>
                        <a:effectLst/>
                        <a:latin typeface="Calibri"/>
                      </a:endParaRPr>
                    </a:p>
                  </a:txBody>
                  <a:tcPr marL="9524" marR="9524" marT="9524" marB="0" anchor="ctr">
                    <a:solidFill>
                      <a:schemeClr val="accent1">
                        <a:lumMod val="20000"/>
                        <a:lumOff val="80000"/>
                      </a:schemeClr>
                    </a:solidFill>
                  </a:tcPr>
                </a:tc>
                <a:extLst>
                  <a:ext uri="{0D108BD9-81ED-4DB2-BD59-A6C34878D82A}">
                    <a16:rowId xmlns:a16="http://schemas.microsoft.com/office/drawing/2014/main" val="3185747264"/>
                  </a:ext>
                </a:extLst>
              </a:tr>
            </a:tbl>
          </a:graphicData>
        </a:graphic>
      </p:graphicFrame>
      <p:sp>
        <p:nvSpPr>
          <p:cNvPr id="3" name="Rectangle: Rounded Corners 2">
            <a:extLst>
              <a:ext uri="{FF2B5EF4-FFF2-40B4-BE49-F238E27FC236}">
                <a16:creationId xmlns:a16="http://schemas.microsoft.com/office/drawing/2014/main" id="{B345B7D1-F8C8-E7B8-8683-EF1014776E47}"/>
              </a:ext>
            </a:extLst>
          </p:cNvPr>
          <p:cNvSpPr/>
          <p:nvPr/>
        </p:nvSpPr>
        <p:spPr>
          <a:xfrm>
            <a:off x="7815463" y="5166843"/>
            <a:ext cx="3881732" cy="733425"/>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FF0000"/>
                </a:solidFill>
              </a:rPr>
              <a:t>This slide provides the detail behind the data on the previous slide and could be made visible through a button on the previous slide.</a:t>
            </a:r>
          </a:p>
        </p:txBody>
      </p:sp>
    </p:spTree>
    <p:extLst>
      <p:ext uri="{BB962C8B-B14F-4D97-AF65-F5344CB8AC3E}">
        <p14:creationId xmlns:p14="http://schemas.microsoft.com/office/powerpoint/2010/main" val="306187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627FD-ADD4-4E15-835C-3682AFB84CF7}"/>
              </a:ext>
            </a:extLst>
          </p:cNvPr>
          <p:cNvPicPr>
            <a:picLocks noChangeAspect="1"/>
          </p:cNvPicPr>
          <p:nvPr/>
        </p:nvPicPr>
        <p:blipFill>
          <a:blip r:embed="rId2"/>
          <a:stretch>
            <a:fillRect/>
          </a:stretch>
        </p:blipFill>
        <p:spPr>
          <a:xfrm>
            <a:off x="0" y="-15389"/>
            <a:ext cx="2138726" cy="820140"/>
          </a:xfrm>
          <a:prstGeom prst="rect">
            <a:avLst/>
          </a:prstGeom>
        </p:spPr>
      </p:pic>
      <p:sp>
        <p:nvSpPr>
          <p:cNvPr id="4" name="Rectangle: Rounded Corners 3">
            <a:extLst>
              <a:ext uri="{FF2B5EF4-FFF2-40B4-BE49-F238E27FC236}">
                <a16:creationId xmlns:a16="http://schemas.microsoft.com/office/drawing/2014/main" id="{CCF6C450-FAEA-40CB-8ADC-FDD24D3B86BA}"/>
              </a:ext>
            </a:extLst>
          </p:cNvPr>
          <p:cNvSpPr/>
          <p:nvPr/>
        </p:nvSpPr>
        <p:spPr>
          <a:xfrm>
            <a:off x="2209065" y="193036"/>
            <a:ext cx="6057075"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Designated Sites</a:t>
            </a:r>
          </a:p>
        </p:txBody>
      </p:sp>
      <p:grpSp>
        <p:nvGrpSpPr>
          <p:cNvPr id="9" name="Group 8">
            <a:extLst>
              <a:ext uri="{FF2B5EF4-FFF2-40B4-BE49-F238E27FC236}">
                <a16:creationId xmlns:a16="http://schemas.microsoft.com/office/drawing/2014/main" id="{7E442B7D-86FA-42D4-93F2-A04BA8950835}"/>
              </a:ext>
            </a:extLst>
          </p:cNvPr>
          <p:cNvGrpSpPr/>
          <p:nvPr/>
        </p:nvGrpSpPr>
        <p:grpSpPr>
          <a:xfrm>
            <a:off x="156266" y="3698651"/>
            <a:ext cx="1724187" cy="807011"/>
            <a:chOff x="6505413" y="4486275"/>
            <a:chExt cx="1724187" cy="807011"/>
          </a:xfrm>
        </p:grpSpPr>
        <p:sp>
          <p:nvSpPr>
            <p:cNvPr id="10" name="Flowchart: Alternate Process 9">
              <a:extLst>
                <a:ext uri="{FF2B5EF4-FFF2-40B4-BE49-F238E27FC236}">
                  <a16:creationId xmlns:a16="http://schemas.microsoft.com/office/drawing/2014/main" id="{1D31AE31-C40B-449F-BDEA-6CE66142F4FE}"/>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rPr>
                <a:t>Marine and coastal</a:t>
              </a:r>
            </a:p>
          </p:txBody>
        </p:sp>
        <p:pic>
          <p:nvPicPr>
            <p:cNvPr id="11" name="Graphic 10" descr="Fish with solid fill">
              <a:extLst>
                <a:ext uri="{FF2B5EF4-FFF2-40B4-BE49-F238E27FC236}">
                  <a16:creationId xmlns:a16="http://schemas.microsoft.com/office/drawing/2014/main" id="{DD6CA2E6-B4A0-4807-8154-B4FA37FEB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5413" y="4673363"/>
              <a:ext cx="619923" cy="619923"/>
            </a:xfrm>
            <a:prstGeom prst="rect">
              <a:avLst/>
            </a:prstGeom>
          </p:spPr>
        </p:pic>
      </p:grpSp>
      <p:graphicFrame>
        <p:nvGraphicFramePr>
          <p:cNvPr id="14" name="Table 13">
            <a:extLst>
              <a:ext uri="{FF2B5EF4-FFF2-40B4-BE49-F238E27FC236}">
                <a16:creationId xmlns:a16="http://schemas.microsoft.com/office/drawing/2014/main" id="{9C647FF7-3C4A-4ACE-8B0D-E6BE7D7BFA14}"/>
              </a:ext>
            </a:extLst>
          </p:cNvPr>
          <p:cNvGraphicFramePr>
            <a:graphicFrameLocks noGrp="1"/>
          </p:cNvGraphicFramePr>
          <p:nvPr>
            <p:extLst>
              <p:ext uri="{D42A27DB-BD31-4B8C-83A1-F6EECF244321}">
                <p14:modId xmlns:p14="http://schemas.microsoft.com/office/powerpoint/2010/main" val="613860892"/>
              </p:ext>
            </p:extLst>
          </p:nvPr>
        </p:nvGraphicFramePr>
        <p:xfrm>
          <a:off x="2245029" y="1937596"/>
          <a:ext cx="4157503" cy="1230630"/>
        </p:xfrm>
        <a:graphic>
          <a:graphicData uri="http://schemas.openxmlformats.org/drawingml/2006/table">
            <a:tbl>
              <a:tblPr>
                <a:tableStyleId>{5C22544A-7EE6-4342-B048-85BDC9FD1C3A}</a:tableStyleId>
              </a:tblPr>
              <a:tblGrid>
                <a:gridCol w="2909728">
                  <a:extLst>
                    <a:ext uri="{9D8B030D-6E8A-4147-A177-3AD203B41FA5}">
                      <a16:colId xmlns:a16="http://schemas.microsoft.com/office/drawing/2014/main" val="3198608688"/>
                    </a:ext>
                  </a:extLst>
                </a:gridCol>
                <a:gridCol w="494604">
                  <a:extLst>
                    <a:ext uri="{9D8B030D-6E8A-4147-A177-3AD203B41FA5}">
                      <a16:colId xmlns:a16="http://schemas.microsoft.com/office/drawing/2014/main" val="233549881"/>
                    </a:ext>
                  </a:extLst>
                </a:gridCol>
                <a:gridCol w="753171">
                  <a:extLst>
                    <a:ext uri="{9D8B030D-6E8A-4147-A177-3AD203B41FA5}">
                      <a16:colId xmlns:a16="http://schemas.microsoft.com/office/drawing/2014/main" val="280321181"/>
                    </a:ext>
                  </a:extLst>
                </a:gridCol>
              </a:tblGrid>
              <a:tr h="184150">
                <a:tc>
                  <a:txBody>
                    <a:bodyPr/>
                    <a:lstStyle/>
                    <a:p>
                      <a:pPr algn="l" fontAlgn="b"/>
                      <a:r>
                        <a:rPr lang="en-GB" sz="1600" b="1" u="none" strike="noStrike">
                          <a:effectLst/>
                        </a:rPr>
                        <a:t>Sites of Special Scientific Interest (SSSIs)*</a:t>
                      </a:r>
                      <a:endParaRPr lang="en-GB" sz="16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100" u="none" strike="noStrike">
                          <a:effectLst/>
                        </a:rPr>
                        <a:t>Ha</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100" u="none" strike="noStrike">
                          <a:effectLst/>
                        </a:rPr>
                        <a:t>% of total</a:t>
                      </a:r>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3403456"/>
                  </a:ext>
                </a:extLst>
              </a:tr>
              <a:tr h="184150">
                <a:tc>
                  <a:txBody>
                    <a:bodyPr/>
                    <a:lstStyle/>
                    <a:p>
                      <a:pPr algn="l" fontAlgn="b"/>
                      <a:r>
                        <a:rPr lang="en-GB" sz="1100" u="none" strike="noStrike">
                          <a:effectLst/>
                        </a:rPr>
                        <a:t>Extent</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5051859"/>
                  </a:ext>
                </a:extLst>
              </a:tr>
              <a:tr h="184150">
                <a:tc>
                  <a:txBody>
                    <a:bodyPr/>
                    <a:lstStyle/>
                    <a:p>
                      <a:pPr algn="l" fontAlgn="b"/>
                      <a:r>
                        <a:rPr lang="en-GB" sz="1100" u="none" strike="noStrike">
                          <a:effectLst/>
                        </a:rPr>
                        <a:t>Condition - favourable </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31693917"/>
                  </a:ext>
                </a:extLst>
              </a:tr>
              <a:tr h="184150">
                <a:tc>
                  <a:txBody>
                    <a:bodyPr/>
                    <a:lstStyle/>
                    <a:p>
                      <a:pPr algn="l" fontAlgn="b"/>
                      <a:r>
                        <a:rPr lang="en-GB" sz="1100" u="none" strike="noStrike">
                          <a:effectLst/>
                        </a:rPr>
                        <a:t>Condition - unfavourable (recovering)</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1737009"/>
                  </a:ext>
                </a:extLst>
              </a:tr>
              <a:tr h="184150">
                <a:tc>
                  <a:txBody>
                    <a:bodyPr/>
                    <a:lstStyle/>
                    <a:p>
                      <a:pPr algn="l" fontAlgn="b"/>
                      <a:r>
                        <a:rPr lang="en-GB" sz="1100" u="none" strike="noStrike">
                          <a:effectLst/>
                        </a:rPr>
                        <a:t>Condition – unfavourable (no change or declining)</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984953"/>
                  </a:ext>
                </a:extLst>
              </a:tr>
            </a:tbl>
          </a:graphicData>
        </a:graphic>
      </p:graphicFrame>
      <p:grpSp>
        <p:nvGrpSpPr>
          <p:cNvPr id="19" name="Group 18">
            <a:extLst>
              <a:ext uri="{FF2B5EF4-FFF2-40B4-BE49-F238E27FC236}">
                <a16:creationId xmlns:a16="http://schemas.microsoft.com/office/drawing/2014/main" id="{91A877F7-EA7C-43C0-94F8-35FD38673CB0}"/>
              </a:ext>
            </a:extLst>
          </p:cNvPr>
          <p:cNvGrpSpPr/>
          <p:nvPr/>
        </p:nvGrpSpPr>
        <p:grpSpPr>
          <a:xfrm>
            <a:off x="6443336" y="5813731"/>
            <a:ext cx="5396361" cy="754542"/>
            <a:chOff x="11350879" y="2701409"/>
            <a:chExt cx="5396361" cy="1632727"/>
          </a:xfrm>
        </p:grpSpPr>
        <p:sp>
          <p:nvSpPr>
            <p:cNvPr id="17" name="Rectangle: Rounded Corners 16">
              <a:extLst>
                <a:ext uri="{FF2B5EF4-FFF2-40B4-BE49-F238E27FC236}">
                  <a16:creationId xmlns:a16="http://schemas.microsoft.com/office/drawing/2014/main" id="{F119D445-10DE-44FB-8023-DF2A1444E1AF}"/>
                </a:ext>
              </a:extLst>
            </p:cNvPr>
            <p:cNvSpPr/>
            <p:nvPr/>
          </p:nvSpPr>
          <p:spPr>
            <a:xfrm>
              <a:off x="11350879" y="2701409"/>
              <a:ext cx="5396361" cy="1632727"/>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What is impacting on MPA condition?</a:t>
              </a:r>
              <a:endParaRPr lang="en-GB" sz="800" b="1" dirty="0">
                <a:solidFill>
                  <a:schemeClr val="tx1"/>
                </a:solidFill>
              </a:endParaRPr>
            </a:p>
            <a:p>
              <a:endParaRPr lang="en-GB" sz="800" dirty="0">
                <a:solidFill>
                  <a:schemeClr val="tx1"/>
                </a:solidFill>
              </a:endParaRPr>
            </a:p>
            <a:p>
              <a:r>
                <a:rPr lang="en-GB" sz="1400" dirty="0">
                  <a:solidFill>
                    <a:schemeClr val="tx1"/>
                  </a:solidFill>
                </a:rPr>
                <a:t>         Refer to </a:t>
              </a:r>
              <a:r>
                <a:rPr lang="en-GB" sz="1400" dirty="0">
                  <a:solidFill>
                    <a:schemeClr val="tx1"/>
                  </a:solidFill>
                  <a:hlinkClick r:id="rId5"/>
                </a:rPr>
                <a:t>MPA Conservation Advice packages </a:t>
              </a:r>
              <a:r>
                <a:rPr lang="en-GB" sz="1400" dirty="0">
                  <a:solidFill>
                    <a:schemeClr val="tx1"/>
                  </a:solidFill>
                </a:rPr>
                <a:t>for further details      </a:t>
              </a:r>
            </a:p>
            <a:p>
              <a:r>
                <a:rPr lang="en-GB" sz="1400" dirty="0">
                  <a:solidFill>
                    <a:schemeClr val="tx1"/>
                  </a:solidFill>
                </a:rPr>
                <a:t>         </a:t>
              </a:r>
              <a:r>
                <a:rPr lang="en-GB" sz="1400" dirty="0">
                  <a:solidFill>
                    <a:srgbClr val="FF0000"/>
                  </a:solidFill>
                </a:rPr>
                <a:t>And </a:t>
              </a:r>
              <a:r>
                <a:rPr lang="en-GB" sz="1400" dirty="0">
                  <a:solidFill>
                    <a:schemeClr val="tx1"/>
                  </a:solidFill>
                </a:rPr>
                <a:t> </a:t>
              </a:r>
              <a:r>
                <a:rPr lang="en-GB" sz="1400" dirty="0">
                  <a:solidFill>
                    <a:schemeClr val="tx1"/>
                  </a:solidFill>
                  <a:hlinkClick r:id="rId6"/>
                </a:rPr>
                <a:t>Marine Condition Reports </a:t>
              </a:r>
              <a:r>
                <a:rPr lang="en-GB" sz="1400" dirty="0">
                  <a:solidFill>
                    <a:srgbClr val="FF0000"/>
                  </a:solidFill>
                </a:rPr>
                <a:t>? </a:t>
              </a:r>
              <a:endParaRPr lang="en-GB" sz="1400" dirty="0">
                <a:solidFill>
                  <a:schemeClr val="tx1"/>
                </a:solidFill>
              </a:endParaRPr>
            </a:p>
          </p:txBody>
        </p:sp>
        <p:pic>
          <p:nvPicPr>
            <p:cNvPr id="18" name="Graphic 17" descr="Circle with left arrow with solid fill">
              <a:extLst>
                <a:ext uri="{FF2B5EF4-FFF2-40B4-BE49-F238E27FC236}">
                  <a16:creationId xmlns:a16="http://schemas.microsoft.com/office/drawing/2014/main" id="{6F19CD76-A7A9-4046-BDED-F7EFF79AA3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1350879" y="3257559"/>
              <a:ext cx="449747" cy="958720"/>
            </a:xfrm>
            <a:prstGeom prst="rect">
              <a:avLst/>
            </a:prstGeom>
          </p:spPr>
        </p:pic>
      </p:grpSp>
      <p:graphicFrame>
        <p:nvGraphicFramePr>
          <p:cNvPr id="20" name="Table 19">
            <a:extLst>
              <a:ext uri="{FF2B5EF4-FFF2-40B4-BE49-F238E27FC236}">
                <a16:creationId xmlns:a16="http://schemas.microsoft.com/office/drawing/2014/main" id="{82FC7285-D5BB-469D-BDAB-35184D83131A}"/>
              </a:ext>
            </a:extLst>
          </p:cNvPr>
          <p:cNvGraphicFramePr>
            <a:graphicFrameLocks noGrp="1"/>
          </p:cNvGraphicFramePr>
          <p:nvPr>
            <p:extLst>
              <p:ext uri="{D42A27DB-BD31-4B8C-83A1-F6EECF244321}">
                <p14:modId xmlns:p14="http://schemas.microsoft.com/office/powerpoint/2010/main" val="319109343"/>
              </p:ext>
            </p:extLst>
          </p:nvPr>
        </p:nvGraphicFramePr>
        <p:xfrm>
          <a:off x="2209065" y="3670209"/>
          <a:ext cx="4157502" cy="2009309"/>
        </p:xfrm>
        <a:graphic>
          <a:graphicData uri="http://schemas.openxmlformats.org/drawingml/2006/table">
            <a:tbl>
              <a:tblPr>
                <a:tableStyleId>{5C22544A-7EE6-4342-B048-85BDC9FD1C3A}</a:tableStyleId>
              </a:tblPr>
              <a:tblGrid>
                <a:gridCol w="3147853">
                  <a:extLst>
                    <a:ext uri="{9D8B030D-6E8A-4147-A177-3AD203B41FA5}">
                      <a16:colId xmlns:a16="http://schemas.microsoft.com/office/drawing/2014/main" val="654810979"/>
                    </a:ext>
                  </a:extLst>
                </a:gridCol>
                <a:gridCol w="1009649">
                  <a:extLst>
                    <a:ext uri="{9D8B030D-6E8A-4147-A177-3AD203B41FA5}">
                      <a16:colId xmlns:a16="http://schemas.microsoft.com/office/drawing/2014/main" val="1338514429"/>
                    </a:ext>
                  </a:extLst>
                </a:gridCol>
              </a:tblGrid>
              <a:tr h="223257">
                <a:tc>
                  <a:txBody>
                    <a:bodyPr/>
                    <a:lstStyle/>
                    <a:p>
                      <a:pPr algn="l" fontAlgn="t"/>
                      <a:r>
                        <a:rPr lang="en-GB" sz="1400" b="1" i="0" u="none" strike="noStrike" dirty="0">
                          <a:solidFill>
                            <a:srgbClr val="000000"/>
                          </a:solidFill>
                          <a:effectLst/>
                          <a:latin typeface="Calibri"/>
                        </a:rPr>
                        <a:t>Marine Protected Areas (MPAs)</a:t>
                      </a:r>
                    </a:p>
                  </a:txBody>
                  <a:tcPr marL="6350" marR="6350" marT="6350" marB="0"/>
                </a:tc>
                <a:tc>
                  <a:txBody>
                    <a:bodyPr/>
                    <a:lstStyle/>
                    <a:p>
                      <a:pPr algn="l" fontAlgn="t"/>
                      <a:r>
                        <a:rPr lang="en-GB" sz="1100" b="0" i="0" u="none" strike="noStrike" dirty="0">
                          <a:solidFill>
                            <a:srgbClr val="000000"/>
                          </a:solidFill>
                          <a:effectLst/>
                          <a:latin typeface="Calibri"/>
                        </a:rPr>
                        <a:t>Ha</a:t>
                      </a:r>
                    </a:p>
                  </a:txBody>
                  <a:tcPr marL="6350" marR="6350" marT="6350" marB="0"/>
                </a:tc>
                <a:extLst>
                  <a:ext uri="{0D108BD9-81ED-4DB2-BD59-A6C34878D82A}">
                    <a16:rowId xmlns:a16="http://schemas.microsoft.com/office/drawing/2014/main" val="3626574382"/>
                  </a:ext>
                </a:extLst>
              </a:tr>
              <a:tr h="223257">
                <a:tc>
                  <a:txBody>
                    <a:bodyPr/>
                    <a:lstStyle/>
                    <a:p>
                      <a:pPr algn="l" fontAlgn="t"/>
                      <a:r>
                        <a:rPr lang="en-GB" sz="1100" u="none" strike="noStrike" dirty="0">
                          <a:effectLst/>
                        </a:rPr>
                        <a:t>Extent</a:t>
                      </a:r>
                      <a:endParaRPr lang="en-GB" sz="11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845821404"/>
                  </a:ext>
                </a:extLst>
              </a:tr>
              <a:tr h="223257">
                <a:tc>
                  <a:txBody>
                    <a:bodyPr/>
                    <a:lstStyle/>
                    <a:p>
                      <a:pPr algn="l" fontAlgn="b"/>
                      <a:r>
                        <a:rPr lang="en-GB" sz="1100" u="none" strike="noStrike" dirty="0">
                          <a:effectLst/>
                        </a:rPr>
                        <a:t>Condition - favourable condition</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14723291"/>
                  </a:ext>
                </a:extLst>
              </a:tr>
              <a:tr h="223257">
                <a:tc>
                  <a:txBody>
                    <a:bodyPr/>
                    <a:lstStyle/>
                    <a:p>
                      <a:pPr algn="l" fontAlgn="b"/>
                      <a:r>
                        <a:rPr lang="en-GB" sz="1100" u="none" strike="noStrike" dirty="0">
                          <a:effectLst/>
                        </a:rPr>
                        <a:t>Condition - unfavourable (recovering)</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99264814"/>
                  </a:ext>
                </a:extLst>
              </a:tr>
              <a:tr h="223257">
                <a:tc>
                  <a:txBody>
                    <a:bodyPr/>
                    <a:lstStyle/>
                    <a:p>
                      <a:pPr algn="l" fontAlgn="b"/>
                      <a:r>
                        <a:rPr lang="en-GB" sz="1100" u="none" strike="noStrike" dirty="0">
                          <a:effectLst/>
                        </a:rPr>
                        <a:t>Condition - unfavourable (no change)</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511604202"/>
                  </a:ext>
                </a:extLst>
              </a:tr>
              <a:tr h="223256">
                <a:tc>
                  <a:txBody>
                    <a:bodyPr/>
                    <a:lstStyle/>
                    <a:p>
                      <a:pPr lvl="0" algn="l">
                        <a:buNone/>
                      </a:pPr>
                      <a:r>
                        <a:rPr lang="en-GB" sz="1100" u="none" strike="noStrike" dirty="0">
                          <a:effectLst/>
                        </a:rPr>
                        <a:t>Condition – unfavourable (declining)</a:t>
                      </a:r>
                    </a:p>
                  </a:txBody>
                  <a:tcPr marL="6350" marR="6350" marT="6350" marB="0" anchor="b"/>
                </a:tc>
                <a:tc>
                  <a:txBody>
                    <a:bodyPr/>
                    <a:lstStyle/>
                    <a:p>
                      <a:pPr lvl="0" algn="l">
                        <a:buNone/>
                      </a:pPr>
                      <a:endParaRPr lang="en-GB" sz="1100" b="0" i="0" u="none" strike="noStrike" dirty="0">
                        <a:solidFill>
                          <a:srgbClr val="000000"/>
                        </a:solidFill>
                        <a:effectLst/>
                        <a:latin typeface="Calibri"/>
                      </a:endParaRPr>
                    </a:p>
                  </a:txBody>
                  <a:tcPr marL="6350" marR="6350" marT="6350" marB="0"/>
                </a:tc>
                <a:extLst>
                  <a:ext uri="{0D108BD9-81ED-4DB2-BD59-A6C34878D82A}">
                    <a16:rowId xmlns:a16="http://schemas.microsoft.com/office/drawing/2014/main" val="3028189881"/>
                  </a:ext>
                </a:extLst>
              </a:tr>
              <a:tr h="223256">
                <a:tc>
                  <a:txBody>
                    <a:bodyPr/>
                    <a:lstStyle/>
                    <a:p>
                      <a:pPr lvl="0" algn="l">
                        <a:buNone/>
                      </a:pPr>
                      <a:r>
                        <a:rPr lang="en-GB" sz="1100" b="0" i="0" u="none" strike="noStrike" noProof="0" dirty="0">
                          <a:effectLst/>
                          <a:latin typeface="Calibri"/>
                        </a:rPr>
                        <a:t>Condition – unfavourable (unknown)</a:t>
                      </a:r>
                      <a:endParaRPr lang="en-US" dirty="0"/>
                    </a:p>
                  </a:txBody>
                  <a:tcPr marL="6350" marR="6350" marT="6350" marB="0" anchor="b"/>
                </a:tc>
                <a:tc>
                  <a:txBody>
                    <a:bodyPr/>
                    <a:lstStyle/>
                    <a:p>
                      <a:pPr lvl="0" algn="l">
                        <a:buNone/>
                      </a:pPr>
                      <a:endParaRPr lang="en-GB" sz="1100" b="0" i="0" u="none" strike="noStrike" dirty="0">
                        <a:solidFill>
                          <a:srgbClr val="000000"/>
                        </a:solidFill>
                        <a:effectLst/>
                        <a:latin typeface="Calibri"/>
                      </a:endParaRPr>
                    </a:p>
                  </a:txBody>
                  <a:tcPr marL="6350" marR="6350" marT="6350" marB="0"/>
                </a:tc>
                <a:extLst>
                  <a:ext uri="{0D108BD9-81ED-4DB2-BD59-A6C34878D82A}">
                    <a16:rowId xmlns:a16="http://schemas.microsoft.com/office/drawing/2014/main" val="444127593"/>
                  </a:ext>
                </a:extLst>
              </a:tr>
              <a:tr h="223256">
                <a:tc>
                  <a:txBody>
                    <a:bodyPr/>
                    <a:lstStyle/>
                    <a:p>
                      <a:pPr lvl="0" algn="l">
                        <a:buNone/>
                      </a:pPr>
                      <a:r>
                        <a:rPr lang="en-GB" sz="1100" b="0" i="0" u="none" strike="noStrike" noProof="0" dirty="0">
                          <a:effectLst/>
                          <a:latin typeface="Calibri"/>
                        </a:rPr>
                        <a:t>Condition – unfavourable (part destroyed)</a:t>
                      </a:r>
                      <a:endParaRPr lang="en-US" dirty="0"/>
                    </a:p>
                  </a:txBody>
                  <a:tcPr marL="6350" marR="6350" marT="6350" marB="0" anchor="b"/>
                </a:tc>
                <a:tc>
                  <a:txBody>
                    <a:bodyPr/>
                    <a:lstStyle/>
                    <a:p>
                      <a:pPr lvl="0" algn="l">
                        <a:buNone/>
                      </a:pPr>
                      <a:endParaRPr lang="en-GB" sz="1100" b="0" i="0" u="none" strike="noStrike" dirty="0">
                        <a:solidFill>
                          <a:srgbClr val="000000"/>
                        </a:solidFill>
                        <a:effectLst/>
                        <a:latin typeface="Calibri"/>
                      </a:endParaRPr>
                    </a:p>
                  </a:txBody>
                  <a:tcPr marL="6350" marR="6350" marT="6350" marB="0"/>
                </a:tc>
                <a:extLst>
                  <a:ext uri="{0D108BD9-81ED-4DB2-BD59-A6C34878D82A}">
                    <a16:rowId xmlns:a16="http://schemas.microsoft.com/office/drawing/2014/main" val="1114139797"/>
                  </a:ext>
                </a:extLst>
              </a:tr>
              <a:tr h="223256">
                <a:tc>
                  <a:txBody>
                    <a:bodyPr/>
                    <a:lstStyle/>
                    <a:p>
                      <a:pPr lvl="0" algn="l">
                        <a:buNone/>
                      </a:pPr>
                      <a:r>
                        <a:rPr lang="en-GB" sz="1100" b="0" i="0" u="none" strike="noStrike" noProof="0" dirty="0">
                          <a:effectLst/>
                          <a:latin typeface="Calibri"/>
                        </a:rPr>
                        <a:t>Condition – unfavourable (destroyed)</a:t>
                      </a:r>
                      <a:endParaRPr lang="en-US" dirty="0"/>
                    </a:p>
                  </a:txBody>
                  <a:tcPr marL="6350" marR="6350" marT="6350" marB="0" anchor="b"/>
                </a:tc>
                <a:tc>
                  <a:txBody>
                    <a:bodyPr/>
                    <a:lstStyle/>
                    <a:p>
                      <a:pPr lvl="0" algn="l">
                        <a:buNone/>
                      </a:pPr>
                      <a:endParaRPr lang="en-GB" sz="1100" b="0" i="0" u="none" strike="noStrike" dirty="0">
                        <a:solidFill>
                          <a:srgbClr val="000000"/>
                        </a:solidFill>
                        <a:effectLst/>
                        <a:latin typeface="Calibri"/>
                      </a:endParaRPr>
                    </a:p>
                  </a:txBody>
                  <a:tcPr marL="6350" marR="6350" marT="6350" marB="0"/>
                </a:tc>
                <a:extLst>
                  <a:ext uri="{0D108BD9-81ED-4DB2-BD59-A6C34878D82A}">
                    <a16:rowId xmlns:a16="http://schemas.microsoft.com/office/drawing/2014/main" val="614741967"/>
                  </a:ext>
                </a:extLst>
              </a:tr>
            </a:tbl>
          </a:graphicData>
        </a:graphic>
      </p:graphicFrame>
      <p:grpSp>
        <p:nvGrpSpPr>
          <p:cNvPr id="21" name="Group 20">
            <a:extLst>
              <a:ext uri="{FF2B5EF4-FFF2-40B4-BE49-F238E27FC236}">
                <a16:creationId xmlns:a16="http://schemas.microsoft.com/office/drawing/2014/main" id="{89735A22-65EB-4AA8-96A8-804D7AB75D99}"/>
              </a:ext>
            </a:extLst>
          </p:cNvPr>
          <p:cNvGrpSpPr/>
          <p:nvPr/>
        </p:nvGrpSpPr>
        <p:grpSpPr>
          <a:xfrm>
            <a:off x="8279392" y="2064899"/>
            <a:ext cx="3560305" cy="764288"/>
            <a:chOff x="6976745" y="3715915"/>
            <a:chExt cx="5635295" cy="1938454"/>
          </a:xfrm>
        </p:grpSpPr>
        <p:sp>
          <p:nvSpPr>
            <p:cNvPr id="22" name="Rectangle: Rounded Corners 21">
              <a:extLst>
                <a:ext uri="{FF2B5EF4-FFF2-40B4-BE49-F238E27FC236}">
                  <a16:creationId xmlns:a16="http://schemas.microsoft.com/office/drawing/2014/main" id="{2421112C-C9EE-49C1-9964-CD1CD97AF6DB}"/>
                </a:ext>
              </a:extLst>
            </p:cNvPr>
            <p:cNvSpPr/>
            <p:nvPr/>
          </p:nvSpPr>
          <p:spPr>
            <a:xfrm>
              <a:off x="7014048" y="3715915"/>
              <a:ext cx="5597992" cy="1938454"/>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What is impacting on SSSI condition?</a:t>
              </a:r>
              <a:endParaRPr lang="en-GB" sz="800" b="1" dirty="0">
                <a:solidFill>
                  <a:schemeClr val="tx1"/>
                </a:solidFill>
              </a:endParaRPr>
            </a:p>
            <a:p>
              <a:endParaRPr lang="en-GB" sz="800" dirty="0">
                <a:solidFill>
                  <a:schemeClr val="tx1"/>
                </a:solidFill>
              </a:endParaRPr>
            </a:p>
            <a:p>
              <a:r>
                <a:rPr lang="en-GB" sz="800" dirty="0">
                  <a:solidFill>
                    <a:schemeClr val="tx1"/>
                  </a:solidFill>
                </a:rPr>
                <a:t>          </a:t>
              </a:r>
              <a:r>
                <a:rPr lang="en-GB" sz="1400" dirty="0">
                  <a:solidFill>
                    <a:schemeClr val="tx1"/>
                  </a:solidFill>
                </a:rPr>
                <a:t>Refer to </a:t>
              </a:r>
              <a:r>
                <a:rPr lang="en-GB" sz="1400" dirty="0">
                  <a:solidFill>
                    <a:schemeClr val="tx1"/>
                  </a:solidFill>
                  <a:hlinkClick r:id="rId9"/>
                </a:rPr>
                <a:t>Designated Sites View </a:t>
              </a:r>
              <a:r>
                <a:rPr lang="en-GB" sz="1400" dirty="0">
                  <a:solidFill>
                    <a:schemeClr val="tx1"/>
                  </a:solidFill>
                </a:rPr>
                <a:t>for details </a:t>
              </a:r>
              <a:endParaRPr lang="en-GB" sz="1400" b="1" dirty="0">
                <a:solidFill>
                  <a:schemeClr val="tx1"/>
                </a:solidFill>
              </a:endParaRPr>
            </a:p>
          </p:txBody>
        </p:sp>
        <p:pic>
          <p:nvPicPr>
            <p:cNvPr id="23" name="Graphic 22" descr="Circle with left arrow with solid fill">
              <a:extLst>
                <a:ext uri="{FF2B5EF4-FFF2-40B4-BE49-F238E27FC236}">
                  <a16:creationId xmlns:a16="http://schemas.microsoft.com/office/drawing/2014/main" id="{61E13F21-221F-4F29-ACE4-36EB2E7A6C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6976745" y="4545304"/>
              <a:ext cx="642380" cy="999089"/>
            </a:xfrm>
            <a:prstGeom prst="rect">
              <a:avLst/>
            </a:prstGeom>
          </p:spPr>
        </p:pic>
      </p:grpSp>
      <p:sp>
        <p:nvSpPr>
          <p:cNvPr id="24" name="TextBox 23">
            <a:extLst>
              <a:ext uri="{FF2B5EF4-FFF2-40B4-BE49-F238E27FC236}">
                <a16:creationId xmlns:a16="http://schemas.microsoft.com/office/drawing/2014/main" id="{06D6DAD4-929D-4D02-A006-BECDC88F4461}"/>
              </a:ext>
            </a:extLst>
          </p:cNvPr>
          <p:cNvSpPr txBox="1"/>
          <p:nvPr/>
        </p:nvSpPr>
        <p:spPr>
          <a:xfrm>
            <a:off x="0" y="6596390"/>
            <a:ext cx="12175779" cy="261610"/>
          </a:xfrm>
          <a:prstGeom prst="rect">
            <a:avLst/>
          </a:prstGeom>
          <a:noFill/>
        </p:spPr>
        <p:txBody>
          <a:bodyPr wrap="square" rtlCol="0">
            <a:spAutoFit/>
          </a:bodyPr>
          <a:lstStyle/>
          <a:p>
            <a:r>
              <a:rPr lang="en-GB" sz="1100"/>
              <a:t>* NB How recently SSSIs have been assessed varies and this information may no longer be accurate.</a:t>
            </a:r>
          </a:p>
        </p:txBody>
      </p:sp>
      <p:grpSp>
        <p:nvGrpSpPr>
          <p:cNvPr id="26" name="Group 25">
            <a:extLst>
              <a:ext uri="{FF2B5EF4-FFF2-40B4-BE49-F238E27FC236}">
                <a16:creationId xmlns:a16="http://schemas.microsoft.com/office/drawing/2014/main" id="{3FF66E9F-3C4C-4B15-B165-C7599508EBFA}"/>
              </a:ext>
            </a:extLst>
          </p:cNvPr>
          <p:cNvGrpSpPr/>
          <p:nvPr/>
        </p:nvGrpSpPr>
        <p:grpSpPr>
          <a:xfrm>
            <a:off x="235253" y="1937596"/>
            <a:ext cx="1681163" cy="733425"/>
            <a:chOff x="188640" y="2315349"/>
            <a:chExt cx="1681163" cy="733425"/>
          </a:xfrm>
        </p:grpSpPr>
        <p:sp>
          <p:nvSpPr>
            <p:cNvPr id="27" name="Flowchart: Alternate Process 26">
              <a:extLst>
                <a:ext uri="{FF2B5EF4-FFF2-40B4-BE49-F238E27FC236}">
                  <a16:creationId xmlns:a16="http://schemas.microsoft.com/office/drawing/2014/main" id="{0516D17A-0B69-4822-9319-BC17F7DD116C}"/>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rPr>
                <a:t>Terrestrial (including coastal)</a:t>
              </a:r>
            </a:p>
          </p:txBody>
        </p:sp>
        <p:pic>
          <p:nvPicPr>
            <p:cNvPr id="28" name="Graphic 27" descr="Forest scene with solid fill">
              <a:extLst>
                <a:ext uri="{FF2B5EF4-FFF2-40B4-BE49-F238E27FC236}">
                  <a16:creationId xmlns:a16="http://schemas.microsoft.com/office/drawing/2014/main" id="{F4186A8A-AE5D-4E4B-9BAB-F5207A0738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640" y="2383672"/>
              <a:ext cx="614387" cy="614387"/>
            </a:xfrm>
            <a:prstGeom prst="rect">
              <a:avLst/>
            </a:prstGeom>
          </p:spPr>
        </p:pic>
      </p:grpSp>
      <p:pic>
        <p:nvPicPr>
          <p:cNvPr id="29" name="Picture 28">
            <a:extLst>
              <a:ext uri="{FF2B5EF4-FFF2-40B4-BE49-F238E27FC236}">
                <a16:creationId xmlns:a16="http://schemas.microsoft.com/office/drawing/2014/main" id="{D228FDD5-90E0-457F-9C1C-680438404C8E}"/>
              </a:ext>
            </a:extLst>
          </p:cNvPr>
          <p:cNvPicPr>
            <a:picLocks noChangeAspect="1"/>
          </p:cNvPicPr>
          <p:nvPr/>
        </p:nvPicPr>
        <p:blipFill rotWithShape="1">
          <a:blip r:embed="rId12"/>
          <a:srcRect t="-3546" r="58931" b="88544"/>
          <a:stretch/>
        </p:blipFill>
        <p:spPr>
          <a:xfrm>
            <a:off x="8195801" y="164203"/>
            <a:ext cx="2505997" cy="500669"/>
          </a:xfrm>
          <a:prstGeom prst="rect">
            <a:avLst/>
          </a:prstGeom>
        </p:spPr>
      </p:pic>
      <p:sp>
        <p:nvSpPr>
          <p:cNvPr id="30" name="Flowchart: Terminator 29">
            <a:extLst>
              <a:ext uri="{FF2B5EF4-FFF2-40B4-BE49-F238E27FC236}">
                <a16:creationId xmlns:a16="http://schemas.microsoft.com/office/drawing/2014/main" id="{1C6C2ED6-3D77-410D-B3AC-A0FF13B25326}"/>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sp>
        <p:nvSpPr>
          <p:cNvPr id="5" name="Rectangle: Rounded Corners 4">
            <a:extLst>
              <a:ext uri="{FF2B5EF4-FFF2-40B4-BE49-F238E27FC236}">
                <a16:creationId xmlns:a16="http://schemas.microsoft.com/office/drawing/2014/main" id="{EAEB4B73-283D-B6D5-CC24-51A69EB70390}"/>
              </a:ext>
            </a:extLst>
          </p:cNvPr>
          <p:cNvSpPr/>
          <p:nvPr/>
        </p:nvSpPr>
        <p:spPr>
          <a:xfrm>
            <a:off x="8279394" y="3583331"/>
            <a:ext cx="3536738" cy="211531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cs typeface="Calibri" panose="020F0502020204030204"/>
              </a:rPr>
              <a:t>MPA </a:t>
            </a:r>
            <a:r>
              <a:rPr lang="en-GB" sz="1400" dirty="0">
                <a:solidFill>
                  <a:schemeClr val="tx1"/>
                </a:solidFill>
                <a:cs typeface="Calibri" panose="020F0502020204030204"/>
              </a:rPr>
              <a:t>is a collective term used to describe a protected area with a marine component. It covers a variety of sites including Marine Conservation Zones(MCZ), Special Protection Areas (SPA), Special Areas of Conservation (SAC) and Ramsar sites. </a:t>
            </a:r>
            <a:r>
              <a:rPr lang="en-GB" sz="1400" dirty="0">
                <a:ea typeface="+mn-lt"/>
                <a:cs typeface="+mn-lt"/>
                <a:hlinkClick r:id="rId13"/>
              </a:rPr>
              <a:t>What are Marine Protected Areas? - Marine developments (blog.gov.uk)</a:t>
            </a:r>
            <a:endParaRPr lang="en-GB" sz="1400" b="1" dirty="0">
              <a:solidFill>
                <a:schemeClr val="tx1"/>
              </a:solidFill>
              <a:cs typeface="Calibri" panose="020F0502020204030204"/>
            </a:endParaRPr>
          </a:p>
        </p:txBody>
      </p:sp>
      <p:sp>
        <p:nvSpPr>
          <p:cNvPr id="25" name="Rectangle: Rounded Corners 24">
            <a:extLst>
              <a:ext uri="{FF2B5EF4-FFF2-40B4-BE49-F238E27FC236}">
                <a16:creationId xmlns:a16="http://schemas.microsoft.com/office/drawing/2014/main" id="{8D16882A-427D-4EB0-B86D-1F98302F518C}"/>
              </a:ext>
            </a:extLst>
          </p:cNvPr>
          <p:cNvSpPr/>
          <p:nvPr/>
        </p:nvSpPr>
        <p:spPr>
          <a:xfrm>
            <a:off x="562160" y="993732"/>
            <a:ext cx="11253972" cy="644032"/>
          </a:xfrm>
          <a:prstGeom prst="roundRect">
            <a:avLst/>
          </a:prstGeom>
          <a:solidFill>
            <a:schemeClr val="accent4">
              <a:lumMod val="60000"/>
              <a:lumOff val="40000"/>
              <a:alpha val="76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Sites protected for their habitats, species and geology </a:t>
            </a:r>
            <a:r>
              <a:rPr lang="en-GB" sz="1400" dirty="0">
                <a:solidFill>
                  <a:schemeClr val="tx1"/>
                </a:solidFill>
              </a:rPr>
              <a:t>are critical for nature recovery and represent core areas which need </a:t>
            </a:r>
            <a:r>
              <a:rPr lang="en-GB" sz="1400" b="1" dirty="0">
                <a:solidFill>
                  <a:schemeClr val="tx1"/>
                </a:solidFill>
              </a:rPr>
              <a:t>buffering</a:t>
            </a:r>
            <a:r>
              <a:rPr lang="en-GB" sz="1400" dirty="0">
                <a:solidFill>
                  <a:schemeClr val="tx1"/>
                </a:solidFill>
              </a:rPr>
              <a:t> and </a:t>
            </a:r>
            <a:r>
              <a:rPr lang="en-GB" sz="1400" b="1" dirty="0">
                <a:solidFill>
                  <a:schemeClr val="tx1"/>
                </a:solidFill>
              </a:rPr>
              <a:t>connecting </a:t>
            </a:r>
            <a:r>
              <a:rPr lang="en-GB" sz="1400" dirty="0">
                <a:solidFill>
                  <a:schemeClr val="tx1"/>
                </a:solidFill>
              </a:rPr>
              <a:t>as part of an </a:t>
            </a:r>
            <a:r>
              <a:rPr lang="en-GB" sz="1400" b="1" dirty="0">
                <a:solidFill>
                  <a:schemeClr val="tx1"/>
                </a:solidFill>
              </a:rPr>
              <a:t>ecological network</a:t>
            </a:r>
            <a:r>
              <a:rPr lang="en-GB" sz="1400" dirty="0">
                <a:solidFill>
                  <a:schemeClr val="tx1"/>
                </a:solidFill>
              </a:rPr>
              <a:t>. Improving the condition of SSSIs is a priority for enhancing nature recovery networks.</a:t>
            </a:r>
          </a:p>
        </p:txBody>
      </p:sp>
      <p:sp>
        <p:nvSpPr>
          <p:cNvPr id="31" name="Rectangle: Rounded Corners 30">
            <a:extLst>
              <a:ext uri="{FF2B5EF4-FFF2-40B4-BE49-F238E27FC236}">
                <a16:creationId xmlns:a16="http://schemas.microsoft.com/office/drawing/2014/main" id="{A42F4CB0-1FBB-4134-8A80-2CBAADECD681}"/>
              </a:ext>
            </a:extLst>
          </p:cNvPr>
          <p:cNvSpPr/>
          <p:nvPr/>
        </p:nvSpPr>
        <p:spPr>
          <a:xfrm>
            <a:off x="9448797" y="6355177"/>
            <a:ext cx="1624420" cy="426191"/>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rPr>
              <a:t>Check this is the right resource</a:t>
            </a:r>
          </a:p>
        </p:txBody>
      </p:sp>
      <p:pic>
        <p:nvPicPr>
          <p:cNvPr id="6" name="Picture 5">
            <a:extLst>
              <a:ext uri="{FF2B5EF4-FFF2-40B4-BE49-F238E27FC236}">
                <a16:creationId xmlns:a16="http://schemas.microsoft.com/office/drawing/2014/main" id="{188C02E1-3E3F-42B4-91BB-452D084B956E}"/>
              </a:ext>
            </a:extLst>
          </p:cNvPr>
          <p:cNvPicPr>
            <a:picLocks noChangeAspect="1"/>
          </p:cNvPicPr>
          <p:nvPr/>
        </p:nvPicPr>
        <p:blipFill>
          <a:blip r:embed="rId14"/>
          <a:stretch>
            <a:fillRect/>
          </a:stretch>
        </p:blipFill>
        <p:spPr>
          <a:xfrm>
            <a:off x="6731187" y="2064898"/>
            <a:ext cx="1177260" cy="1145726"/>
          </a:xfrm>
          <a:prstGeom prst="rect">
            <a:avLst/>
          </a:prstGeom>
        </p:spPr>
      </p:pic>
      <p:sp>
        <p:nvSpPr>
          <p:cNvPr id="33" name="Rectangle 32">
            <a:extLst>
              <a:ext uri="{FF2B5EF4-FFF2-40B4-BE49-F238E27FC236}">
                <a16:creationId xmlns:a16="http://schemas.microsoft.com/office/drawing/2014/main" id="{F126B17F-3288-4B53-913A-0BEFAD43AB15}"/>
              </a:ext>
            </a:extLst>
          </p:cNvPr>
          <p:cNvSpPr/>
          <p:nvPr/>
        </p:nvSpPr>
        <p:spPr>
          <a:xfrm>
            <a:off x="6621755" y="1817408"/>
            <a:ext cx="1352550" cy="298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65000"/>
                    <a:lumOff val="35000"/>
                  </a:schemeClr>
                </a:solidFill>
              </a:rPr>
              <a:t>% at each status</a:t>
            </a:r>
          </a:p>
        </p:txBody>
      </p:sp>
      <p:pic>
        <p:nvPicPr>
          <p:cNvPr id="34" name="Picture 33">
            <a:extLst>
              <a:ext uri="{FF2B5EF4-FFF2-40B4-BE49-F238E27FC236}">
                <a16:creationId xmlns:a16="http://schemas.microsoft.com/office/drawing/2014/main" id="{915C63D9-3346-48FC-B1F9-C21257E0E669}"/>
              </a:ext>
            </a:extLst>
          </p:cNvPr>
          <p:cNvPicPr>
            <a:picLocks noChangeAspect="1"/>
          </p:cNvPicPr>
          <p:nvPr/>
        </p:nvPicPr>
        <p:blipFill>
          <a:blip r:embed="rId14"/>
          <a:stretch>
            <a:fillRect/>
          </a:stretch>
        </p:blipFill>
        <p:spPr>
          <a:xfrm>
            <a:off x="6707619" y="3823786"/>
            <a:ext cx="1177260" cy="1145726"/>
          </a:xfrm>
          <a:prstGeom prst="rect">
            <a:avLst/>
          </a:prstGeom>
        </p:spPr>
      </p:pic>
      <p:sp>
        <p:nvSpPr>
          <p:cNvPr id="35" name="Rectangle 34">
            <a:extLst>
              <a:ext uri="{FF2B5EF4-FFF2-40B4-BE49-F238E27FC236}">
                <a16:creationId xmlns:a16="http://schemas.microsoft.com/office/drawing/2014/main" id="{A76AC590-0CE0-46E1-8398-9FC9F1494717}"/>
              </a:ext>
            </a:extLst>
          </p:cNvPr>
          <p:cNvSpPr/>
          <p:nvPr/>
        </p:nvSpPr>
        <p:spPr>
          <a:xfrm>
            <a:off x="6598187" y="3576296"/>
            <a:ext cx="1352550" cy="298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65000"/>
                    <a:lumOff val="35000"/>
                  </a:schemeClr>
                </a:solidFill>
              </a:rPr>
              <a:t>% at each status</a:t>
            </a:r>
          </a:p>
        </p:txBody>
      </p:sp>
    </p:spTree>
    <p:extLst>
      <p:ext uri="{BB962C8B-B14F-4D97-AF65-F5344CB8AC3E}">
        <p14:creationId xmlns:p14="http://schemas.microsoft.com/office/powerpoint/2010/main" val="176681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627FD-ADD4-4E15-835C-3682AFB84CF7}"/>
              </a:ext>
            </a:extLst>
          </p:cNvPr>
          <p:cNvPicPr>
            <a:picLocks noChangeAspect="1"/>
          </p:cNvPicPr>
          <p:nvPr/>
        </p:nvPicPr>
        <p:blipFill>
          <a:blip r:embed="rId2"/>
          <a:stretch>
            <a:fillRect/>
          </a:stretch>
        </p:blipFill>
        <p:spPr>
          <a:xfrm>
            <a:off x="0" y="-15389"/>
            <a:ext cx="2138726" cy="820140"/>
          </a:xfrm>
          <a:prstGeom prst="rect">
            <a:avLst/>
          </a:prstGeom>
        </p:spPr>
      </p:pic>
      <p:sp>
        <p:nvSpPr>
          <p:cNvPr id="4" name="Rectangle: Rounded Corners 3">
            <a:extLst>
              <a:ext uri="{FF2B5EF4-FFF2-40B4-BE49-F238E27FC236}">
                <a16:creationId xmlns:a16="http://schemas.microsoft.com/office/drawing/2014/main" id="{CCF6C450-FAEA-40CB-8ADC-FDD24D3B86BA}"/>
              </a:ext>
            </a:extLst>
          </p:cNvPr>
          <p:cNvSpPr/>
          <p:nvPr/>
        </p:nvSpPr>
        <p:spPr>
          <a:xfrm>
            <a:off x="2252295" y="156979"/>
            <a:ext cx="5943506"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Water quality</a:t>
            </a:r>
          </a:p>
        </p:txBody>
      </p:sp>
      <p:grpSp>
        <p:nvGrpSpPr>
          <p:cNvPr id="6" name="Group 5">
            <a:extLst>
              <a:ext uri="{FF2B5EF4-FFF2-40B4-BE49-F238E27FC236}">
                <a16:creationId xmlns:a16="http://schemas.microsoft.com/office/drawing/2014/main" id="{B66F1938-F77D-42C7-A8E9-A78077985C59}"/>
              </a:ext>
            </a:extLst>
          </p:cNvPr>
          <p:cNvGrpSpPr/>
          <p:nvPr/>
        </p:nvGrpSpPr>
        <p:grpSpPr>
          <a:xfrm>
            <a:off x="145200" y="1468620"/>
            <a:ext cx="1826635" cy="733425"/>
            <a:chOff x="43168" y="2315349"/>
            <a:chExt cx="1826635" cy="733425"/>
          </a:xfrm>
        </p:grpSpPr>
        <p:sp>
          <p:nvSpPr>
            <p:cNvPr id="7" name="Flowchart: Alternate Process 6">
              <a:extLst>
                <a:ext uri="{FF2B5EF4-FFF2-40B4-BE49-F238E27FC236}">
                  <a16:creationId xmlns:a16="http://schemas.microsoft.com/office/drawing/2014/main" id="{9401FD6C-48A3-4E99-B4FA-2DBF69FBC8E7}"/>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Terrestrial </a:t>
              </a:r>
            </a:p>
            <a:p>
              <a:pPr algn="ctr"/>
              <a:r>
                <a:rPr lang="en-GB" sz="1200" b="1" dirty="0">
                  <a:solidFill>
                    <a:schemeClr val="tx1"/>
                  </a:solidFill>
                </a:rPr>
                <a:t>including coastal &amp; estuarine</a:t>
              </a:r>
            </a:p>
          </p:txBody>
        </p:sp>
        <p:pic>
          <p:nvPicPr>
            <p:cNvPr id="8" name="Graphic 7" descr="Forest scene with solid fill">
              <a:extLst>
                <a:ext uri="{FF2B5EF4-FFF2-40B4-BE49-F238E27FC236}">
                  <a16:creationId xmlns:a16="http://schemas.microsoft.com/office/drawing/2014/main" id="{1C239EA4-7817-4F06-9CB4-3F0306AEA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8" y="2348330"/>
              <a:ext cx="614387" cy="614387"/>
            </a:xfrm>
            <a:prstGeom prst="rect">
              <a:avLst/>
            </a:prstGeom>
          </p:spPr>
        </p:pic>
      </p:grpSp>
      <p:grpSp>
        <p:nvGrpSpPr>
          <p:cNvPr id="9" name="Group 8">
            <a:extLst>
              <a:ext uri="{FF2B5EF4-FFF2-40B4-BE49-F238E27FC236}">
                <a16:creationId xmlns:a16="http://schemas.microsoft.com/office/drawing/2014/main" id="{7E442B7D-86FA-42D4-93F2-A04BA8950835}"/>
              </a:ext>
            </a:extLst>
          </p:cNvPr>
          <p:cNvGrpSpPr/>
          <p:nvPr/>
        </p:nvGrpSpPr>
        <p:grpSpPr>
          <a:xfrm>
            <a:off x="228253" y="4246196"/>
            <a:ext cx="1724187" cy="807011"/>
            <a:chOff x="6505413" y="4486275"/>
            <a:chExt cx="1724187" cy="807011"/>
          </a:xfrm>
        </p:grpSpPr>
        <p:sp>
          <p:nvSpPr>
            <p:cNvPr id="10" name="Flowchart: Alternate Process 9">
              <a:extLst>
                <a:ext uri="{FF2B5EF4-FFF2-40B4-BE49-F238E27FC236}">
                  <a16:creationId xmlns:a16="http://schemas.microsoft.com/office/drawing/2014/main" id="{1D31AE31-C40B-449F-BDEA-6CE66142F4FE}"/>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Marine </a:t>
              </a:r>
            </a:p>
          </p:txBody>
        </p:sp>
        <p:pic>
          <p:nvPicPr>
            <p:cNvPr id="11" name="Graphic 10" descr="Fish with solid fill">
              <a:extLst>
                <a:ext uri="{FF2B5EF4-FFF2-40B4-BE49-F238E27FC236}">
                  <a16:creationId xmlns:a16="http://schemas.microsoft.com/office/drawing/2014/main" id="{DD6CA2E6-B4A0-4807-8154-B4FA37FEB3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5413" y="4673363"/>
              <a:ext cx="619923" cy="619923"/>
            </a:xfrm>
            <a:prstGeom prst="rect">
              <a:avLst/>
            </a:prstGeom>
          </p:spPr>
        </p:pic>
      </p:grpSp>
      <p:grpSp>
        <p:nvGrpSpPr>
          <p:cNvPr id="19" name="Group 18">
            <a:extLst>
              <a:ext uri="{FF2B5EF4-FFF2-40B4-BE49-F238E27FC236}">
                <a16:creationId xmlns:a16="http://schemas.microsoft.com/office/drawing/2014/main" id="{91A877F7-EA7C-43C0-94F8-35FD38673CB0}"/>
              </a:ext>
            </a:extLst>
          </p:cNvPr>
          <p:cNvGrpSpPr/>
          <p:nvPr/>
        </p:nvGrpSpPr>
        <p:grpSpPr>
          <a:xfrm>
            <a:off x="2108764" y="5479352"/>
            <a:ext cx="5396549" cy="689696"/>
            <a:chOff x="7179054" y="3715913"/>
            <a:chExt cx="4700033" cy="2439118"/>
          </a:xfrm>
        </p:grpSpPr>
        <p:sp>
          <p:nvSpPr>
            <p:cNvPr id="17" name="Rectangle: Rounded Corners 16">
              <a:extLst>
                <a:ext uri="{FF2B5EF4-FFF2-40B4-BE49-F238E27FC236}">
                  <a16:creationId xmlns:a16="http://schemas.microsoft.com/office/drawing/2014/main" id="{F119D445-10DE-44FB-8023-DF2A1444E1AF}"/>
                </a:ext>
              </a:extLst>
            </p:cNvPr>
            <p:cNvSpPr/>
            <p:nvPr/>
          </p:nvSpPr>
          <p:spPr>
            <a:xfrm>
              <a:off x="7179054" y="3715913"/>
              <a:ext cx="4700033" cy="2439118"/>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b="1" dirty="0">
                  <a:solidFill>
                    <a:schemeClr val="tx1"/>
                  </a:solidFill>
                </a:rPr>
                <a:t>       </a:t>
              </a:r>
              <a:r>
                <a:rPr lang="en-GB" sz="1400" b="1" dirty="0">
                  <a:solidFill>
                    <a:schemeClr val="tx1"/>
                  </a:solidFill>
                </a:rPr>
                <a:t>For further detail on bathing water quality in	your area visit</a:t>
              </a:r>
            </a:p>
            <a:p>
              <a:r>
                <a:rPr lang="en-GB" sz="1400" b="1" dirty="0">
                  <a:solidFill>
                    <a:schemeClr val="tx1"/>
                  </a:solidFill>
                </a:rPr>
                <a:t>        </a:t>
              </a:r>
              <a:r>
                <a:rPr lang="en-GB" sz="1400" dirty="0" err="1">
                  <a:solidFill>
                    <a:schemeClr val="tx1"/>
                  </a:solidFill>
                  <a:hlinkClick r:id="rId7">
                    <a:extLst>
                      <a:ext uri="{A12FA001-AC4F-418D-AE19-62706E023703}">
                        <ahyp:hlinkClr xmlns:ahyp="http://schemas.microsoft.com/office/drawing/2018/hyperlinkcolor" val="tx"/>
                      </a:ext>
                    </a:extLst>
                  </a:hlinkClick>
                </a:rPr>
                <a:t>Swimfo</a:t>
              </a:r>
              <a:r>
                <a:rPr lang="en-GB" sz="1400" dirty="0">
                  <a:solidFill>
                    <a:schemeClr val="tx1"/>
                  </a:solidFill>
                  <a:hlinkClick r:id="rId7">
                    <a:extLst>
                      <a:ext uri="{A12FA001-AC4F-418D-AE19-62706E023703}">
                        <ahyp:hlinkClr xmlns:ahyp="http://schemas.microsoft.com/office/drawing/2018/hyperlinkcolor" val="tx"/>
                      </a:ext>
                    </a:extLst>
                  </a:hlinkClick>
                </a:rPr>
                <a:t>. </a:t>
              </a:r>
              <a:endParaRPr lang="en-GB" sz="1400" dirty="0">
                <a:solidFill>
                  <a:schemeClr val="tx1"/>
                </a:solidFill>
              </a:endParaRPr>
            </a:p>
          </p:txBody>
        </p:sp>
        <p:pic>
          <p:nvPicPr>
            <p:cNvPr id="18" name="Graphic 17" descr="Circle with left arrow with solid fill">
              <a:extLst>
                <a:ext uri="{FF2B5EF4-FFF2-40B4-BE49-F238E27FC236}">
                  <a16:creationId xmlns:a16="http://schemas.microsoft.com/office/drawing/2014/main" id="{6F19CD76-A7A9-4046-BDED-F7EFF79AA3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7179054" y="4180172"/>
              <a:ext cx="377246" cy="1510600"/>
            </a:xfrm>
            <a:prstGeom prst="rect">
              <a:avLst/>
            </a:prstGeom>
          </p:spPr>
        </p:pic>
      </p:grpSp>
      <p:grpSp>
        <p:nvGrpSpPr>
          <p:cNvPr id="21" name="Group 20">
            <a:extLst>
              <a:ext uri="{FF2B5EF4-FFF2-40B4-BE49-F238E27FC236}">
                <a16:creationId xmlns:a16="http://schemas.microsoft.com/office/drawing/2014/main" id="{89735A22-65EB-4AA8-96A8-804D7AB75D99}"/>
              </a:ext>
            </a:extLst>
          </p:cNvPr>
          <p:cNvGrpSpPr/>
          <p:nvPr/>
        </p:nvGrpSpPr>
        <p:grpSpPr>
          <a:xfrm>
            <a:off x="728531" y="2893853"/>
            <a:ext cx="6815269" cy="490151"/>
            <a:chOff x="2650036" y="1852773"/>
            <a:chExt cx="4618039" cy="1938454"/>
          </a:xfrm>
        </p:grpSpPr>
        <p:sp>
          <p:nvSpPr>
            <p:cNvPr id="22" name="Rectangle: Rounded Corners 21">
              <a:extLst>
                <a:ext uri="{FF2B5EF4-FFF2-40B4-BE49-F238E27FC236}">
                  <a16:creationId xmlns:a16="http://schemas.microsoft.com/office/drawing/2014/main" id="{2421112C-C9EE-49C1-9964-CD1CD97AF6DB}"/>
                </a:ext>
              </a:extLst>
            </p:cNvPr>
            <p:cNvSpPr/>
            <p:nvPr/>
          </p:nvSpPr>
          <p:spPr>
            <a:xfrm>
              <a:off x="2650036" y="1852773"/>
              <a:ext cx="4618039" cy="1938454"/>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           For further detail on water quality in  your area visit</a:t>
              </a:r>
              <a:r>
                <a:rPr lang="en-GB" sz="1400" dirty="0">
                  <a:solidFill>
                    <a:schemeClr val="tx1"/>
                  </a:solidFill>
                </a:rPr>
                <a:t> the </a:t>
              </a:r>
              <a:r>
                <a:rPr lang="en-GB" sz="1400" dirty="0">
                  <a:solidFill>
                    <a:schemeClr val="tx1"/>
                  </a:solidFill>
                  <a:hlinkClick r:id="rId10"/>
                </a:rPr>
                <a:t>Catchment Data Explorer</a:t>
              </a:r>
              <a:endParaRPr lang="en-GB" sz="1400" b="1" dirty="0">
                <a:solidFill>
                  <a:schemeClr val="tx1"/>
                </a:solidFill>
              </a:endParaRPr>
            </a:p>
          </p:txBody>
        </p:sp>
        <p:pic>
          <p:nvPicPr>
            <p:cNvPr id="23" name="Graphic 22" descr="Circle with left arrow with solid fill">
              <a:extLst>
                <a:ext uri="{FF2B5EF4-FFF2-40B4-BE49-F238E27FC236}">
                  <a16:creationId xmlns:a16="http://schemas.microsoft.com/office/drawing/2014/main" id="{61E13F21-221F-4F29-ACE4-36EB2E7A6C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2677634" y="1976466"/>
              <a:ext cx="317621" cy="1691064"/>
            </a:xfrm>
            <a:prstGeom prst="rect">
              <a:avLst/>
            </a:prstGeom>
          </p:spPr>
        </p:pic>
      </p:grpSp>
      <p:graphicFrame>
        <p:nvGraphicFramePr>
          <p:cNvPr id="24" name="Table 23">
            <a:extLst>
              <a:ext uri="{FF2B5EF4-FFF2-40B4-BE49-F238E27FC236}">
                <a16:creationId xmlns:a16="http://schemas.microsoft.com/office/drawing/2014/main" id="{5E0F530F-C4B2-4DE6-83FF-5A5DE93A513A}"/>
              </a:ext>
            </a:extLst>
          </p:cNvPr>
          <p:cNvGraphicFramePr>
            <a:graphicFrameLocks noGrp="1"/>
          </p:cNvGraphicFramePr>
          <p:nvPr>
            <p:extLst>
              <p:ext uri="{D42A27DB-BD31-4B8C-83A1-F6EECF244321}">
                <p14:modId xmlns:p14="http://schemas.microsoft.com/office/powerpoint/2010/main" val="1612833672"/>
              </p:ext>
            </p:extLst>
          </p:nvPr>
        </p:nvGraphicFramePr>
        <p:xfrm>
          <a:off x="2138726" y="1468620"/>
          <a:ext cx="5405074" cy="1122135"/>
        </p:xfrm>
        <a:graphic>
          <a:graphicData uri="http://schemas.openxmlformats.org/drawingml/2006/table">
            <a:tbl>
              <a:tblPr>
                <a:tableStyleId>{5C22544A-7EE6-4342-B048-85BDC9FD1C3A}</a:tableStyleId>
              </a:tblPr>
              <a:tblGrid>
                <a:gridCol w="1937974">
                  <a:extLst>
                    <a:ext uri="{9D8B030D-6E8A-4147-A177-3AD203B41FA5}">
                      <a16:colId xmlns:a16="http://schemas.microsoft.com/office/drawing/2014/main" val="654810979"/>
                    </a:ext>
                  </a:extLst>
                </a:gridCol>
                <a:gridCol w="447675">
                  <a:extLst>
                    <a:ext uri="{9D8B030D-6E8A-4147-A177-3AD203B41FA5}">
                      <a16:colId xmlns:a16="http://schemas.microsoft.com/office/drawing/2014/main" val="1338514429"/>
                    </a:ext>
                  </a:extLst>
                </a:gridCol>
                <a:gridCol w="533400">
                  <a:extLst>
                    <a:ext uri="{9D8B030D-6E8A-4147-A177-3AD203B41FA5}">
                      <a16:colId xmlns:a16="http://schemas.microsoft.com/office/drawing/2014/main" val="3641740916"/>
                    </a:ext>
                  </a:extLst>
                </a:gridCol>
                <a:gridCol w="647700">
                  <a:extLst>
                    <a:ext uri="{9D8B030D-6E8A-4147-A177-3AD203B41FA5}">
                      <a16:colId xmlns:a16="http://schemas.microsoft.com/office/drawing/2014/main" val="3924477999"/>
                    </a:ext>
                  </a:extLst>
                </a:gridCol>
                <a:gridCol w="666750">
                  <a:extLst>
                    <a:ext uri="{9D8B030D-6E8A-4147-A177-3AD203B41FA5}">
                      <a16:colId xmlns:a16="http://schemas.microsoft.com/office/drawing/2014/main" val="4134633615"/>
                    </a:ext>
                  </a:extLst>
                </a:gridCol>
                <a:gridCol w="609600">
                  <a:extLst>
                    <a:ext uri="{9D8B030D-6E8A-4147-A177-3AD203B41FA5}">
                      <a16:colId xmlns:a16="http://schemas.microsoft.com/office/drawing/2014/main" val="3148625896"/>
                    </a:ext>
                  </a:extLst>
                </a:gridCol>
                <a:gridCol w="561975">
                  <a:extLst>
                    <a:ext uri="{9D8B030D-6E8A-4147-A177-3AD203B41FA5}">
                      <a16:colId xmlns:a16="http://schemas.microsoft.com/office/drawing/2014/main" val="3911131385"/>
                    </a:ext>
                  </a:extLst>
                </a:gridCol>
              </a:tblGrid>
              <a:tr h="490809">
                <a:tc>
                  <a:txBody>
                    <a:bodyPr/>
                    <a:lstStyle/>
                    <a:p>
                      <a:pPr algn="l" fontAlgn="t"/>
                      <a:r>
                        <a:rPr lang="en-GB" sz="1200" b="1" i="0" u="none" strike="noStrike" dirty="0">
                          <a:solidFill>
                            <a:srgbClr val="000000"/>
                          </a:solidFill>
                          <a:effectLst/>
                          <a:latin typeface="Calibri" panose="020F0502020204030204" pitchFamily="34" charset="0"/>
                        </a:rPr>
                        <a:t>Operational catchments</a:t>
                      </a:r>
                    </a:p>
                  </a:txBody>
                  <a:tcPr marL="6350" marR="6350" marT="6350" marB="0"/>
                </a:tc>
                <a:tc gridSpan="5">
                  <a:txBody>
                    <a:bodyPr/>
                    <a:lstStyle/>
                    <a:p>
                      <a:pPr algn="l" fontAlgn="t"/>
                      <a:r>
                        <a:rPr lang="en-GB" sz="1200" b="1" i="0" u="none" strike="noStrike" dirty="0">
                          <a:solidFill>
                            <a:srgbClr val="000000"/>
                          </a:solidFill>
                          <a:effectLst/>
                          <a:latin typeface="Calibri" panose="020F0502020204030204" pitchFamily="34" charset="0"/>
                        </a:rPr>
                        <a:t>Number of water bodies with respective ecological water quality status*</a:t>
                      </a: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6574382"/>
                  </a:ext>
                </a:extLst>
              </a:tr>
              <a:tr h="210442">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100" b="1" i="0" u="none" strike="noStrike">
                          <a:solidFill>
                            <a:srgbClr val="000000"/>
                          </a:solidFill>
                          <a:effectLst/>
                          <a:latin typeface="Calibri" panose="020F0502020204030204" pitchFamily="34" charset="0"/>
                        </a:rPr>
                        <a:t>Bad</a:t>
                      </a:r>
                    </a:p>
                  </a:txBody>
                  <a:tcPr marL="6350" marR="6350" marT="6350" marB="0">
                    <a:solidFill>
                      <a:srgbClr val="FF0000"/>
                    </a:solidFill>
                  </a:tcPr>
                </a:tc>
                <a:tc>
                  <a:txBody>
                    <a:bodyPr/>
                    <a:lstStyle/>
                    <a:p>
                      <a:pPr algn="l" fontAlgn="t"/>
                      <a:r>
                        <a:rPr lang="en-GB" sz="1100" b="1" i="0" u="none" strike="noStrike">
                          <a:solidFill>
                            <a:srgbClr val="000000"/>
                          </a:solidFill>
                          <a:effectLst/>
                          <a:latin typeface="Calibri" panose="020F0502020204030204" pitchFamily="34" charset="0"/>
                        </a:rPr>
                        <a:t>Poor</a:t>
                      </a:r>
                    </a:p>
                  </a:txBody>
                  <a:tcPr marL="6350" marR="6350" marT="6350" marB="0">
                    <a:solidFill>
                      <a:srgbClr val="FFC000"/>
                    </a:solidFill>
                  </a:tcPr>
                </a:tc>
                <a:tc>
                  <a:txBody>
                    <a:bodyPr/>
                    <a:lstStyle/>
                    <a:p>
                      <a:pPr algn="l" fontAlgn="t"/>
                      <a:r>
                        <a:rPr lang="en-GB" sz="1100" b="1" i="0" u="none" strike="noStrike">
                          <a:solidFill>
                            <a:srgbClr val="000000"/>
                          </a:solidFill>
                          <a:effectLst/>
                          <a:latin typeface="Calibri" panose="020F0502020204030204" pitchFamily="34" charset="0"/>
                        </a:rPr>
                        <a:t>Moderate</a:t>
                      </a:r>
                    </a:p>
                  </a:txBody>
                  <a:tcPr marL="6350" marR="6350" marT="6350" marB="0">
                    <a:solidFill>
                      <a:srgbClr val="FFFF00"/>
                    </a:solidFill>
                  </a:tcPr>
                </a:tc>
                <a:tc>
                  <a:txBody>
                    <a:bodyPr/>
                    <a:lstStyle/>
                    <a:p>
                      <a:pPr algn="l" fontAlgn="t"/>
                      <a:r>
                        <a:rPr lang="en-GB" sz="1100" b="1" i="0" u="none" strike="noStrike">
                          <a:solidFill>
                            <a:srgbClr val="000000"/>
                          </a:solidFill>
                          <a:effectLst/>
                          <a:latin typeface="Calibri" panose="020F0502020204030204" pitchFamily="34" charset="0"/>
                        </a:rPr>
                        <a:t>Good </a:t>
                      </a:r>
                    </a:p>
                  </a:txBody>
                  <a:tcPr marL="6350" marR="6350" marT="6350" marB="0">
                    <a:solidFill>
                      <a:srgbClr val="92D050"/>
                    </a:solidFill>
                  </a:tcPr>
                </a:tc>
                <a:tc>
                  <a:txBody>
                    <a:bodyPr/>
                    <a:lstStyle/>
                    <a:p>
                      <a:pPr algn="l" fontAlgn="t"/>
                      <a:r>
                        <a:rPr lang="en-GB" sz="1100" b="1" i="0" u="none" strike="noStrike">
                          <a:solidFill>
                            <a:srgbClr val="000000"/>
                          </a:solidFill>
                          <a:effectLst/>
                          <a:latin typeface="Calibri" panose="020F0502020204030204" pitchFamily="34" charset="0"/>
                        </a:rPr>
                        <a:t>High</a:t>
                      </a:r>
                    </a:p>
                  </a:txBody>
                  <a:tcPr marL="6350" marR="6350" marT="6350" marB="0">
                    <a:solidFill>
                      <a:srgbClr val="00B0F0"/>
                    </a:solidFill>
                  </a:tcPr>
                </a:tc>
                <a:tc>
                  <a:txBody>
                    <a:bodyPr/>
                    <a:lstStyle/>
                    <a:p>
                      <a:pPr algn="l" fontAlgn="t"/>
                      <a:r>
                        <a:rPr lang="en-GB" sz="1100" b="1" i="0" u="none" strike="noStrike">
                          <a:solidFill>
                            <a:srgbClr val="000000"/>
                          </a:solidFill>
                          <a:effectLst/>
                          <a:latin typeface="Calibri" panose="020F0502020204030204" pitchFamily="34" charset="0"/>
                        </a:rPr>
                        <a:t>Total</a:t>
                      </a:r>
                    </a:p>
                  </a:txBody>
                  <a:tcPr marL="6350" marR="6350" marT="6350" marB="0"/>
                </a:tc>
                <a:extLst>
                  <a:ext uri="{0D108BD9-81ED-4DB2-BD59-A6C34878D82A}">
                    <a16:rowId xmlns:a16="http://schemas.microsoft.com/office/drawing/2014/main" val="1845821404"/>
                  </a:ext>
                </a:extLst>
              </a:tr>
              <a:tr h="210442">
                <a:tc>
                  <a:txBody>
                    <a:bodyPr/>
                    <a:lstStyle/>
                    <a:p>
                      <a:pPr algn="l" fontAlgn="b"/>
                      <a:r>
                        <a:rPr lang="en-GB" sz="1100" b="0" i="0" u="none" strike="noStrike">
                          <a:solidFill>
                            <a:srgbClr val="000000"/>
                          </a:solidFill>
                          <a:effectLst/>
                          <a:latin typeface="Calibri" panose="020F0502020204030204" pitchFamily="34" charset="0"/>
                        </a:rPr>
                        <a:t>Tame Upper Rivers</a:t>
                      </a:r>
                    </a:p>
                  </a:txBody>
                  <a:tcPr marL="6350" marR="6350" marT="6350" marB="0" anchor="b"/>
                </a:tc>
                <a:tc>
                  <a:txBody>
                    <a:bodyPr/>
                    <a:lstStyle/>
                    <a:p>
                      <a:pPr algn="l" fontAlgn="t"/>
                      <a:r>
                        <a:rPr lang="en-GB" sz="1100" b="0" i="0" u="none" strike="noStrike">
                          <a:solidFill>
                            <a:srgbClr val="000000"/>
                          </a:solidFill>
                          <a:effectLst/>
                          <a:latin typeface="Calibri" panose="020F0502020204030204" pitchFamily="34" charset="0"/>
                        </a:rPr>
                        <a:t>1</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0</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3</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0</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0</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4</a:t>
                      </a:r>
                    </a:p>
                  </a:txBody>
                  <a:tcPr marL="6350" marR="6350" marT="6350" marB="0"/>
                </a:tc>
                <a:extLst>
                  <a:ext uri="{0D108BD9-81ED-4DB2-BD59-A6C34878D82A}">
                    <a16:rowId xmlns:a16="http://schemas.microsoft.com/office/drawing/2014/main" val="214723291"/>
                  </a:ext>
                </a:extLst>
              </a:tr>
              <a:tr h="210442">
                <a:tc>
                  <a:txBody>
                    <a:bodyPr/>
                    <a:lstStyle/>
                    <a:p>
                      <a:pPr algn="l" fontAlgn="b"/>
                      <a:r>
                        <a:rPr lang="en-GB" sz="1100" b="0" i="0" u="none" strike="noStrike">
                          <a:solidFill>
                            <a:srgbClr val="000000"/>
                          </a:solidFill>
                          <a:effectLst/>
                          <a:latin typeface="Calibri" panose="020F0502020204030204" pitchFamily="34" charset="0"/>
                        </a:rPr>
                        <a:t>Tame Lower Rivers and Lakes</a:t>
                      </a:r>
                    </a:p>
                  </a:txBody>
                  <a:tcPr marL="6350" marR="6350" marT="6350" marB="0" anchor="b"/>
                </a:tc>
                <a:tc>
                  <a:txBody>
                    <a:bodyPr/>
                    <a:lstStyle/>
                    <a:p>
                      <a:pPr algn="l" fontAlgn="t"/>
                      <a:r>
                        <a:rPr lang="en-GB" sz="1100" b="0" i="0" u="none" strike="noStrike">
                          <a:solidFill>
                            <a:srgbClr val="000000"/>
                          </a:solidFill>
                          <a:effectLst/>
                          <a:latin typeface="Calibri" panose="020F0502020204030204" pitchFamily="34" charset="0"/>
                        </a:rPr>
                        <a:t>0</a:t>
                      </a:r>
                    </a:p>
                  </a:txBody>
                  <a:tcPr marL="6350" marR="6350" marT="6350" marB="0"/>
                </a:tc>
                <a:tc>
                  <a:txBody>
                    <a:bodyPr/>
                    <a:lstStyle/>
                    <a:p>
                      <a:pPr algn="l" fontAlgn="t"/>
                      <a:r>
                        <a:rPr lang="en-GB" sz="1100" b="0" i="0" u="none" strike="noStrike" dirty="0">
                          <a:solidFill>
                            <a:srgbClr val="000000"/>
                          </a:solidFill>
                          <a:effectLst/>
                          <a:latin typeface="Calibri" panose="020F0502020204030204" pitchFamily="34" charset="0"/>
                        </a:rPr>
                        <a:t>8</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14</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0</a:t>
                      </a:r>
                    </a:p>
                  </a:txBody>
                  <a:tcPr marL="6350" marR="6350" marT="6350" marB="0"/>
                </a:tc>
                <a:tc>
                  <a:txBody>
                    <a:bodyPr/>
                    <a:lstStyle/>
                    <a:p>
                      <a:pPr algn="l" fontAlgn="t"/>
                      <a:r>
                        <a:rPr lang="en-GB" sz="1100" b="0" i="0" u="none" strike="noStrike">
                          <a:solidFill>
                            <a:srgbClr val="000000"/>
                          </a:solidFill>
                          <a:effectLst/>
                          <a:latin typeface="Calibri" panose="020F0502020204030204" pitchFamily="34" charset="0"/>
                        </a:rPr>
                        <a:t>0</a:t>
                      </a:r>
                    </a:p>
                  </a:txBody>
                  <a:tcPr marL="6350" marR="6350" marT="6350" marB="0"/>
                </a:tc>
                <a:tc>
                  <a:txBody>
                    <a:bodyPr/>
                    <a:lstStyle/>
                    <a:p>
                      <a:pPr algn="l" fontAlgn="t"/>
                      <a:r>
                        <a:rPr lang="en-GB" sz="1100" b="0" i="0" u="none" strike="noStrike" dirty="0">
                          <a:solidFill>
                            <a:srgbClr val="000000"/>
                          </a:solidFill>
                          <a:effectLst/>
                          <a:latin typeface="Calibri" panose="020F0502020204030204" pitchFamily="34" charset="0"/>
                        </a:rPr>
                        <a:t>22</a:t>
                      </a:r>
                    </a:p>
                  </a:txBody>
                  <a:tcPr marL="6350" marR="6350" marT="6350" marB="0"/>
                </a:tc>
                <a:extLst>
                  <a:ext uri="{0D108BD9-81ED-4DB2-BD59-A6C34878D82A}">
                    <a16:rowId xmlns:a16="http://schemas.microsoft.com/office/drawing/2014/main" val="3699264814"/>
                  </a:ext>
                </a:extLst>
              </a:tr>
            </a:tbl>
          </a:graphicData>
        </a:graphic>
      </p:graphicFrame>
      <p:graphicFrame>
        <p:nvGraphicFramePr>
          <p:cNvPr id="25" name="Table 24">
            <a:extLst>
              <a:ext uri="{FF2B5EF4-FFF2-40B4-BE49-F238E27FC236}">
                <a16:creationId xmlns:a16="http://schemas.microsoft.com/office/drawing/2014/main" id="{131D10D0-E6A9-464C-8B2D-1012EA3F8EDF}"/>
              </a:ext>
            </a:extLst>
          </p:cNvPr>
          <p:cNvGraphicFramePr>
            <a:graphicFrameLocks noGrp="1"/>
          </p:cNvGraphicFramePr>
          <p:nvPr>
            <p:extLst>
              <p:ext uri="{D42A27DB-BD31-4B8C-83A1-F6EECF244321}">
                <p14:modId xmlns:p14="http://schemas.microsoft.com/office/powerpoint/2010/main" val="1283266733"/>
              </p:ext>
            </p:extLst>
          </p:nvPr>
        </p:nvGraphicFramePr>
        <p:xfrm>
          <a:off x="2108764" y="4309689"/>
          <a:ext cx="4158560" cy="874764"/>
        </p:xfrm>
        <a:graphic>
          <a:graphicData uri="http://schemas.openxmlformats.org/drawingml/2006/table">
            <a:tbl>
              <a:tblPr>
                <a:tableStyleId>{5C22544A-7EE6-4342-B048-85BDC9FD1C3A}</a:tableStyleId>
              </a:tblPr>
              <a:tblGrid>
                <a:gridCol w="831712">
                  <a:extLst>
                    <a:ext uri="{9D8B030D-6E8A-4147-A177-3AD203B41FA5}">
                      <a16:colId xmlns:a16="http://schemas.microsoft.com/office/drawing/2014/main" val="1338514429"/>
                    </a:ext>
                  </a:extLst>
                </a:gridCol>
                <a:gridCol w="831712">
                  <a:extLst>
                    <a:ext uri="{9D8B030D-6E8A-4147-A177-3AD203B41FA5}">
                      <a16:colId xmlns:a16="http://schemas.microsoft.com/office/drawing/2014/main" val="3924477999"/>
                    </a:ext>
                  </a:extLst>
                </a:gridCol>
                <a:gridCol w="831712">
                  <a:extLst>
                    <a:ext uri="{9D8B030D-6E8A-4147-A177-3AD203B41FA5}">
                      <a16:colId xmlns:a16="http://schemas.microsoft.com/office/drawing/2014/main" val="4134633615"/>
                    </a:ext>
                  </a:extLst>
                </a:gridCol>
                <a:gridCol w="831712">
                  <a:extLst>
                    <a:ext uri="{9D8B030D-6E8A-4147-A177-3AD203B41FA5}">
                      <a16:colId xmlns:a16="http://schemas.microsoft.com/office/drawing/2014/main" val="3148625896"/>
                    </a:ext>
                  </a:extLst>
                </a:gridCol>
                <a:gridCol w="831712">
                  <a:extLst>
                    <a:ext uri="{9D8B030D-6E8A-4147-A177-3AD203B41FA5}">
                      <a16:colId xmlns:a16="http://schemas.microsoft.com/office/drawing/2014/main" val="3911131385"/>
                    </a:ext>
                  </a:extLst>
                </a:gridCol>
              </a:tblGrid>
              <a:tr h="428250">
                <a:tc gridSpan="4">
                  <a:txBody>
                    <a:bodyPr/>
                    <a:lstStyle/>
                    <a:p>
                      <a:pPr algn="l" fontAlgn="t"/>
                      <a:r>
                        <a:rPr lang="en-GB" sz="1200" b="1" i="0" u="none" strike="noStrike" dirty="0">
                          <a:solidFill>
                            <a:srgbClr val="000000"/>
                          </a:solidFill>
                          <a:effectLst/>
                          <a:latin typeface="Calibri" panose="020F0502020204030204" pitchFamily="34" charset="0"/>
                        </a:rPr>
                        <a:t>Number of bathing waters with respective bathing water quality status**</a:t>
                      </a: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hMerge="1">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26574382"/>
                  </a:ext>
                </a:extLst>
              </a:tr>
              <a:tr h="223257">
                <a:tc>
                  <a:txBody>
                    <a:bodyPr/>
                    <a:lstStyle/>
                    <a:p>
                      <a:pPr algn="l" fontAlgn="t"/>
                      <a:r>
                        <a:rPr lang="en-GB" sz="1100" b="1" i="0" u="none" strike="noStrike" dirty="0">
                          <a:solidFill>
                            <a:srgbClr val="000000"/>
                          </a:solidFill>
                          <a:effectLst/>
                          <a:latin typeface="Calibri" panose="020F0502020204030204" pitchFamily="34" charset="0"/>
                        </a:rPr>
                        <a:t>Poor</a:t>
                      </a:r>
                    </a:p>
                  </a:txBody>
                  <a:tcPr marL="6350" marR="6350" marT="6350" marB="0">
                    <a:solidFill>
                      <a:srgbClr val="FF0000"/>
                    </a:solidFill>
                  </a:tcPr>
                </a:tc>
                <a:tc>
                  <a:txBody>
                    <a:bodyPr/>
                    <a:lstStyle/>
                    <a:p>
                      <a:pPr algn="l" fontAlgn="t"/>
                      <a:r>
                        <a:rPr lang="en-GB" sz="1100" b="1" i="0" u="none" strike="noStrike">
                          <a:solidFill>
                            <a:srgbClr val="000000"/>
                          </a:solidFill>
                          <a:effectLst/>
                          <a:latin typeface="Calibri" panose="020F0502020204030204" pitchFamily="34" charset="0"/>
                        </a:rPr>
                        <a:t>Sufficient</a:t>
                      </a:r>
                    </a:p>
                  </a:txBody>
                  <a:tcPr marL="6350" marR="6350" marT="6350" marB="0">
                    <a:solidFill>
                      <a:srgbClr val="FFFF00"/>
                    </a:solidFill>
                  </a:tcPr>
                </a:tc>
                <a:tc>
                  <a:txBody>
                    <a:bodyPr/>
                    <a:lstStyle/>
                    <a:p>
                      <a:pPr algn="l" fontAlgn="t"/>
                      <a:r>
                        <a:rPr lang="en-GB" sz="1100" b="1" i="0" u="none" strike="noStrike">
                          <a:solidFill>
                            <a:srgbClr val="000000"/>
                          </a:solidFill>
                          <a:effectLst/>
                          <a:latin typeface="Calibri" panose="020F0502020204030204" pitchFamily="34" charset="0"/>
                        </a:rPr>
                        <a:t>Good </a:t>
                      </a:r>
                    </a:p>
                  </a:txBody>
                  <a:tcPr marL="6350" marR="6350" marT="6350" marB="0">
                    <a:solidFill>
                      <a:srgbClr val="92D050"/>
                    </a:solidFill>
                  </a:tcPr>
                </a:tc>
                <a:tc>
                  <a:txBody>
                    <a:bodyPr/>
                    <a:lstStyle/>
                    <a:p>
                      <a:pPr algn="l" fontAlgn="t"/>
                      <a:r>
                        <a:rPr lang="en-GB" sz="1100" b="1" i="0" u="none" strike="noStrike" dirty="0">
                          <a:solidFill>
                            <a:srgbClr val="000000"/>
                          </a:solidFill>
                          <a:effectLst/>
                          <a:latin typeface="Calibri" panose="020F0502020204030204" pitchFamily="34" charset="0"/>
                        </a:rPr>
                        <a:t>Excellent</a:t>
                      </a:r>
                    </a:p>
                  </a:txBody>
                  <a:tcPr marL="6350" marR="6350" marT="6350" marB="0">
                    <a:solidFill>
                      <a:srgbClr val="00B0F0"/>
                    </a:solidFill>
                  </a:tcPr>
                </a:tc>
                <a:tc>
                  <a:txBody>
                    <a:bodyPr/>
                    <a:lstStyle/>
                    <a:p>
                      <a:pPr algn="l" fontAlgn="t"/>
                      <a:r>
                        <a:rPr lang="en-GB" sz="1100" b="1" i="0" u="none" strike="noStrike">
                          <a:solidFill>
                            <a:srgbClr val="000000"/>
                          </a:solidFill>
                          <a:effectLst/>
                          <a:latin typeface="Calibri" panose="020F0502020204030204" pitchFamily="34" charset="0"/>
                        </a:rPr>
                        <a:t>Total</a:t>
                      </a:r>
                    </a:p>
                  </a:txBody>
                  <a:tcPr marL="6350" marR="6350" marT="6350" marB="0"/>
                </a:tc>
                <a:extLst>
                  <a:ext uri="{0D108BD9-81ED-4DB2-BD59-A6C34878D82A}">
                    <a16:rowId xmlns:a16="http://schemas.microsoft.com/office/drawing/2014/main" val="1845821404"/>
                  </a:ext>
                </a:extLst>
              </a:tr>
              <a:tr h="223257">
                <a:tc>
                  <a:txBody>
                    <a:bodyPr/>
                    <a:lstStyle/>
                    <a:p>
                      <a:pPr algn="l" fontAlgn="t"/>
                      <a:endParaRPr lang="en-GB" sz="11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endParaRPr lang="en-GB"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14723291"/>
                  </a:ext>
                </a:extLst>
              </a:tr>
            </a:tbl>
          </a:graphicData>
        </a:graphic>
      </p:graphicFrame>
      <p:graphicFrame>
        <p:nvGraphicFramePr>
          <p:cNvPr id="29" name="Chart 28" descr="Chart type: Stacked Column. Multiple values by 'Field1'&#10;&#10;Description automatically generated">
            <a:extLst>
              <a:ext uri="{FF2B5EF4-FFF2-40B4-BE49-F238E27FC236}">
                <a16:creationId xmlns:a16="http://schemas.microsoft.com/office/drawing/2014/main" id="{46B37047-3266-4472-B3BD-8DBEF24327DA}"/>
              </a:ext>
            </a:extLst>
          </p:cNvPr>
          <p:cNvGraphicFramePr>
            <a:graphicFrameLocks/>
          </p:cNvGraphicFramePr>
          <p:nvPr>
            <p:extLst>
              <p:ext uri="{D42A27DB-BD31-4B8C-83A1-F6EECF244321}">
                <p14:modId xmlns:p14="http://schemas.microsoft.com/office/powerpoint/2010/main" val="2744836918"/>
              </p:ext>
            </p:extLst>
          </p:nvPr>
        </p:nvGraphicFramePr>
        <p:xfrm>
          <a:off x="7710691" y="1322722"/>
          <a:ext cx="3925822" cy="2144096"/>
        </p:xfrm>
        <a:graphic>
          <a:graphicData uri="http://schemas.openxmlformats.org/drawingml/2006/chart">
            <c:chart xmlns:c="http://schemas.openxmlformats.org/drawingml/2006/chart" xmlns:r="http://schemas.openxmlformats.org/officeDocument/2006/relationships" r:id="rId11"/>
          </a:graphicData>
        </a:graphic>
      </p:graphicFrame>
      <p:pic>
        <p:nvPicPr>
          <p:cNvPr id="30" name="Picture 29">
            <a:extLst>
              <a:ext uri="{FF2B5EF4-FFF2-40B4-BE49-F238E27FC236}">
                <a16:creationId xmlns:a16="http://schemas.microsoft.com/office/drawing/2014/main" id="{07B2B9EA-22FF-4107-883F-7C168D699ABB}"/>
              </a:ext>
            </a:extLst>
          </p:cNvPr>
          <p:cNvPicPr>
            <a:picLocks noChangeAspect="1"/>
          </p:cNvPicPr>
          <p:nvPr/>
        </p:nvPicPr>
        <p:blipFill rotWithShape="1">
          <a:blip r:embed="rId12"/>
          <a:srcRect t="14710"/>
          <a:stretch/>
        </p:blipFill>
        <p:spPr>
          <a:xfrm>
            <a:off x="7879294" y="4545099"/>
            <a:ext cx="3666528" cy="1486254"/>
          </a:xfrm>
          <a:prstGeom prst="rect">
            <a:avLst/>
          </a:prstGeom>
        </p:spPr>
      </p:pic>
      <p:pic>
        <p:nvPicPr>
          <p:cNvPr id="26" name="Picture 25">
            <a:extLst>
              <a:ext uri="{FF2B5EF4-FFF2-40B4-BE49-F238E27FC236}">
                <a16:creationId xmlns:a16="http://schemas.microsoft.com/office/drawing/2014/main" id="{566D3EB4-207A-4EE2-91FF-BF9EBD920307}"/>
              </a:ext>
            </a:extLst>
          </p:cNvPr>
          <p:cNvPicPr>
            <a:picLocks noChangeAspect="1"/>
          </p:cNvPicPr>
          <p:nvPr/>
        </p:nvPicPr>
        <p:blipFill rotWithShape="1">
          <a:blip r:embed="rId13"/>
          <a:srcRect t="-3546" r="58931" b="88544"/>
          <a:stretch/>
        </p:blipFill>
        <p:spPr>
          <a:xfrm>
            <a:off x="8195801" y="164203"/>
            <a:ext cx="2505997" cy="500669"/>
          </a:xfrm>
          <a:prstGeom prst="rect">
            <a:avLst/>
          </a:prstGeom>
        </p:spPr>
      </p:pic>
      <p:sp>
        <p:nvSpPr>
          <p:cNvPr id="28" name="Flowchart: Terminator 27">
            <a:extLst>
              <a:ext uri="{FF2B5EF4-FFF2-40B4-BE49-F238E27FC236}">
                <a16:creationId xmlns:a16="http://schemas.microsoft.com/office/drawing/2014/main" id="{8161C933-88AB-47FA-B4DC-C487F3F7B3A1}"/>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sp>
        <p:nvSpPr>
          <p:cNvPr id="31" name="TextBox 30">
            <a:extLst>
              <a:ext uri="{FF2B5EF4-FFF2-40B4-BE49-F238E27FC236}">
                <a16:creationId xmlns:a16="http://schemas.microsoft.com/office/drawing/2014/main" id="{F307AAA8-EFCD-4599-964E-A500E421FE3B}"/>
              </a:ext>
            </a:extLst>
          </p:cNvPr>
          <p:cNvSpPr txBox="1"/>
          <p:nvPr/>
        </p:nvSpPr>
        <p:spPr>
          <a:xfrm>
            <a:off x="171105" y="3684295"/>
            <a:ext cx="11518076" cy="261610"/>
          </a:xfrm>
          <a:prstGeom prst="rect">
            <a:avLst/>
          </a:prstGeom>
          <a:noFill/>
        </p:spPr>
        <p:txBody>
          <a:bodyPr wrap="square" rtlCol="0">
            <a:spAutoFit/>
          </a:bodyPr>
          <a:lstStyle/>
          <a:p>
            <a:r>
              <a:rPr lang="en-GB" sz="1100" dirty="0"/>
              <a:t>*Ecological </a:t>
            </a:r>
            <a:r>
              <a:rPr lang="en-GB" sz="1100" b="0" i="0" dirty="0">
                <a:solidFill>
                  <a:srgbClr val="333333"/>
                </a:solidFill>
                <a:effectLst/>
              </a:rPr>
              <a:t>status is a composite assessment of the quality of surface water ecosystems. It shows the combined impact of pressures such as pollution, habitat degradation and climate change</a:t>
            </a:r>
            <a:r>
              <a:rPr lang="en-GB" sz="1100" dirty="0"/>
              <a:t>.</a:t>
            </a:r>
          </a:p>
        </p:txBody>
      </p:sp>
      <p:sp>
        <p:nvSpPr>
          <p:cNvPr id="32" name="TextBox 31">
            <a:extLst>
              <a:ext uri="{FF2B5EF4-FFF2-40B4-BE49-F238E27FC236}">
                <a16:creationId xmlns:a16="http://schemas.microsoft.com/office/drawing/2014/main" id="{05C353BE-F5E4-4363-8F59-7B66399DDD45}"/>
              </a:ext>
            </a:extLst>
          </p:cNvPr>
          <p:cNvSpPr txBox="1"/>
          <p:nvPr/>
        </p:nvSpPr>
        <p:spPr>
          <a:xfrm>
            <a:off x="171105" y="6595872"/>
            <a:ext cx="11757279" cy="261610"/>
          </a:xfrm>
          <a:prstGeom prst="rect">
            <a:avLst/>
          </a:prstGeom>
          <a:noFill/>
        </p:spPr>
        <p:txBody>
          <a:bodyPr wrap="square" rtlCol="0">
            <a:spAutoFit/>
          </a:bodyPr>
          <a:lstStyle/>
          <a:p>
            <a:r>
              <a:rPr lang="en-GB" sz="1100" dirty="0"/>
              <a:t>**Bathing water status predominantly reflects the management of human waste treatment and agricultural effluent. This impacts on ecological quality but is not a direct measure of this.</a:t>
            </a:r>
          </a:p>
        </p:txBody>
      </p:sp>
      <p:sp>
        <p:nvSpPr>
          <p:cNvPr id="27" name="Rectangle: Rounded Corners 26">
            <a:extLst>
              <a:ext uri="{FF2B5EF4-FFF2-40B4-BE49-F238E27FC236}">
                <a16:creationId xmlns:a16="http://schemas.microsoft.com/office/drawing/2014/main" id="{7226E75C-EA56-4D32-B49C-146913D2D999}"/>
              </a:ext>
            </a:extLst>
          </p:cNvPr>
          <p:cNvSpPr/>
          <p:nvPr/>
        </p:nvSpPr>
        <p:spPr>
          <a:xfrm>
            <a:off x="290672" y="827679"/>
            <a:ext cx="11637712" cy="368470"/>
          </a:xfrm>
          <a:prstGeom prst="roundRect">
            <a:avLst/>
          </a:prstGeom>
          <a:solidFill>
            <a:schemeClr val="accent4">
              <a:lumMod val="60000"/>
              <a:lumOff val="40000"/>
              <a:alpha val="76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Water quality is critical to the condition of many habitats, as well as to people, but nature also has an important role to play in regulating water quality.</a:t>
            </a:r>
          </a:p>
        </p:txBody>
      </p:sp>
      <p:sp>
        <p:nvSpPr>
          <p:cNvPr id="33" name="Rectangle: Rounded Corners 32">
            <a:extLst>
              <a:ext uri="{FF2B5EF4-FFF2-40B4-BE49-F238E27FC236}">
                <a16:creationId xmlns:a16="http://schemas.microsoft.com/office/drawing/2014/main" id="{182FD350-236E-4C7A-9CF6-89822A2DEFCE}"/>
              </a:ext>
            </a:extLst>
          </p:cNvPr>
          <p:cNvSpPr/>
          <p:nvPr/>
        </p:nvSpPr>
        <p:spPr>
          <a:xfrm>
            <a:off x="179628" y="5312882"/>
            <a:ext cx="1772812" cy="1103366"/>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FF0000"/>
                </a:solidFill>
              </a:rPr>
              <a:t>Need further exploration of whether there is  alternative data reflecting ecological status for marine waters at appropriate scale</a:t>
            </a:r>
          </a:p>
        </p:txBody>
      </p:sp>
      <p:sp>
        <p:nvSpPr>
          <p:cNvPr id="3" name="Rectangle 2">
            <a:extLst>
              <a:ext uri="{FF2B5EF4-FFF2-40B4-BE49-F238E27FC236}">
                <a16:creationId xmlns:a16="http://schemas.microsoft.com/office/drawing/2014/main" id="{BCB64F17-577B-4198-9C9C-9B856823B58F}"/>
              </a:ext>
            </a:extLst>
          </p:cNvPr>
          <p:cNvSpPr/>
          <p:nvPr/>
        </p:nvSpPr>
        <p:spPr>
          <a:xfrm>
            <a:off x="9140648" y="4208642"/>
            <a:ext cx="1352550" cy="298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65000"/>
                    <a:lumOff val="35000"/>
                  </a:schemeClr>
                </a:solidFill>
              </a:rPr>
              <a:t>Bathing water status</a:t>
            </a:r>
          </a:p>
        </p:txBody>
      </p:sp>
      <p:sp>
        <p:nvSpPr>
          <p:cNvPr id="5" name="Rectangle: Rounded Corners 4">
            <a:extLst>
              <a:ext uri="{FF2B5EF4-FFF2-40B4-BE49-F238E27FC236}">
                <a16:creationId xmlns:a16="http://schemas.microsoft.com/office/drawing/2014/main" id="{94786802-F84C-B842-4EB6-D44325F7CD26}"/>
              </a:ext>
            </a:extLst>
          </p:cNvPr>
          <p:cNvSpPr/>
          <p:nvPr/>
        </p:nvSpPr>
        <p:spPr>
          <a:xfrm>
            <a:off x="10731166" y="2830203"/>
            <a:ext cx="1436202" cy="733425"/>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FF0000"/>
                </a:solidFill>
              </a:rPr>
              <a:t>Need to make sure that previous years’ data are comparable.</a:t>
            </a:r>
          </a:p>
        </p:txBody>
      </p:sp>
      <p:sp>
        <p:nvSpPr>
          <p:cNvPr id="12" name="Rectangle: Rounded Corners 11">
            <a:extLst>
              <a:ext uri="{FF2B5EF4-FFF2-40B4-BE49-F238E27FC236}">
                <a16:creationId xmlns:a16="http://schemas.microsoft.com/office/drawing/2014/main" id="{6082DFD2-EE50-498D-A3E8-412E31917870}"/>
              </a:ext>
            </a:extLst>
          </p:cNvPr>
          <p:cNvSpPr/>
          <p:nvPr/>
        </p:nvSpPr>
        <p:spPr>
          <a:xfrm>
            <a:off x="38853" y="2137453"/>
            <a:ext cx="1963564" cy="863354"/>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rPr>
              <a:t>Data will need cutting by LA area – need to decide how to reflect catchments as quality in LA area may be due to factors upstream of area</a:t>
            </a:r>
          </a:p>
        </p:txBody>
      </p:sp>
    </p:spTree>
    <p:extLst>
      <p:ext uri="{BB962C8B-B14F-4D97-AF65-F5344CB8AC3E}">
        <p14:creationId xmlns:p14="http://schemas.microsoft.com/office/powerpoint/2010/main" val="359980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627FD-ADD4-4E15-835C-3682AFB84CF7}"/>
              </a:ext>
            </a:extLst>
          </p:cNvPr>
          <p:cNvPicPr>
            <a:picLocks noChangeAspect="1"/>
          </p:cNvPicPr>
          <p:nvPr/>
        </p:nvPicPr>
        <p:blipFill>
          <a:blip r:embed="rId2"/>
          <a:stretch>
            <a:fillRect/>
          </a:stretch>
        </p:blipFill>
        <p:spPr>
          <a:xfrm>
            <a:off x="0" y="-15389"/>
            <a:ext cx="2138726" cy="820140"/>
          </a:xfrm>
          <a:prstGeom prst="rect">
            <a:avLst/>
          </a:prstGeom>
        </p:spPr>
      </p:pic>
      <p:sp>
        <p:nvSpPr>
          <p:cNvPr id="4" name="Rectangle: Rounded Corners 3">
            <a:extLst>
              <a:ext uri="{FF2B5EF4-FFF2-40B4-BE49-F238E27FC236}">
                <a16:creationId xmlns:a16="http://schemas.microsoft.com/office/drawing/2014/main" id="{CCF6C450-FAEA-40CB-8ADC-FDD24D3B86BA}"/>
              </a:ext>
            </a:extLst>
          </p:cNvPr>
          <p:cNvSpPr/>
          <p:nvPr/>
        </p:nvSpPr>
        <p:spPr>
          <a:xfrm>
            <a:off x="2228848" y="144346"/>
            <a:ext cx="5966953"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Hydrology</a:t>
            </a:r>
          </a:p>
        </p:txBody>
      </p:sp>
      <p:grpSp>
        <p:nvGrpSpPr>
          <p:cNvPr id="6" name="Group 5">
            <a:extLst>
              <a:ext uri="{FF2B5EF4-FFF2-40B4-BE49-F238E27FC236}">
                <a16:creationId xmlns:a16="http://schemas.microsoft.com/office/drawing/2014/main" id="{B66F1938-F77D-42C7-A8E9-A78077985C59}"/>
              </a:ext>
            </a:extLst>
          </p:cNvPr>
          <p:cNvGrpSpPr/>
          <p:nvPr/>
        </p:nvGrpSpPr>
        <p:grpSpPr>
          <a:xfrm>
            <a:off x="210908" y="1012794"/>
            <a:ext cx="1760926" cy="733425"/>
            <a:chOff x="108877" y="2315349"/>
            <a:chExt cx="1760926" cy="733425"/>
          </a:xfrm>
        </p:grpSpPr>
        <p:sp>
          <p:nvSpPr>
            <p:cNvPr id="7" name="Flowchart: Alternate Process 6">
              <a:extLst>
                <a:ext uri="{FF2B5EF4-FFF2-40B4-BE49-F238E27FC236}">
                  <a16:creationId xmlns:a16="http://schemas.microsoft.com/office/drawing/2014/main" id="{9401FD6C-48A3-4E99-B4FA-2DBF69FBC8E7}"/>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Terrestrial including coastal &amp; estuarine</a:t>
              </a:r>
              <a:endParaRPr lang="en-GB" sz="1200" b="1" dirty="0">
                <a:solidFill>
                  <a:srgbClr val="FF0000"/>
                </a:solidFill>
              </a:endParaRPr>
            </a:p>
          </p:txBody>
        </p:sp>
        <p:pic>
          <p:nvPicPr>
            <p:cNvPr id="8" name="Graphic 7" descr="Forest scene with solid fill">
              <a:extLst>
                <a:ext uri="{FF2B5EF4-FFF2-40B4-BE49-F238E27FC236}">
                  <a16:creationId xmlns:a16="http://schemas.microsoft.com/office/drawing/2014/main" id="{1C239EA4-7817-4F06-9CB4-3F0306AEA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77" y="2393213"/>
              <a:ext cx="614387" cy="614387"/>
            </a:xfrm>
            <a:prstGeom prst="rect">
              <a:avLst/>
            </a:prstGeom>
          </p:spPr>
        </p:pic>
      </p:grpSp>
      <p:grpSp>
        <p:nvGrpSpPr>
          <p:cNvPr id="9" name="Group 8">
            <a:extLst>
              <a:ext uri="{FF2B5EF4-FFF2-40B4-BE49-F238E27FC236}">
                <a16:creationId xmlns:a16="http://schemas.microsoft.com/office/drawing/2014/main" id="{7E442B7D-86FA-42D4-93F2-A04BA8950835}"/>
              </a:ext>
            </a:extLst>
          </p:cNvPr>
          <p:cNvGrpSpPr/>
          <p:nvPr/>
        </p:nvGrpSpPr>
        <p:grpSpPr>
          <a:xfrm>
            <a:off x="174782" y="4785459"/>
            <a:ext cx="1724187" cy="807011"/>
            <a:chOff x="6505413" y="4486275"/>
            <a:chExt cx="1724187" cy="807011"/>
          </a:xfrm>
        </p:grpSpPr>
        <p:sp>
          <p:nvSpPr>
            <p:cNvPr id="10" name="Flowchart: Alternate Process 9">
              <a:extLst>
                <a:ext uri="{FF2B5EF4-FFF2-40B4-BE49-F238E27FC236}">
                  <a16:creationId xmlns:a16="http://schemas.microsoft.com/office/drawing/2014/main" id="{1D31AE31-C40B-449F-BDEA-6CE66142F4FE}"/>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Marine</a:t>
              </a:r>
            </a:p>
          </p:txBody>
        </p:sp>
        <p:pic>
          <p:nvPicPr>
            <p:cNvPr id="11" name="Graphic 10" descr="Fish with solid fill">
              <a:extLst>
                <a:ext uri="{FF2B5EF4-FFF2-40B4-BE49-F238E27FC236}">
                  <a16:creationId xmlns:a16="http://schemas.microsoft.com/office/drawing/2014/main" id="{DD6CA2E6-B4A0-4807-8154-B4FA37FEB3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5413" y="4673363"/>
              <a:ext cx="619923" cy="619923"/>
            </a:xfrm>
            <a:prstGeom prst="rect">
              <a:avLst/>
            </a:prstGeom>
          </p:spPr>
        </p:pic>
      </p:grpSp>
      <p:graphicFrame>
        <p:nvGraphicFramePr>
          <p:cNvPr id="26" name="Table 25">
            <a:extLst>
              <a:ext uri="{FF2B5EF4-FFF2-40B4-BE49-F238E27FC236}">
                <a16:creationId xmlns:a16="http://schemas.microsoft.com/office/drawing/2014/main" id="{F4FC7DD9-E877-4EFB-A70A-5DF935BAECD1}"/>
              </a:ext>
            </a:extLst>
          </p:cNvPr>
          <p:cNvGraphicFramePr>
            <a:graphicFrameLocks noGrp="1"/>
          </p:cNvGraphicFramePr>
          <p:nvPr>
            <p:extLst>
              <p:ext uri="{D42A27DB-BD31-4B8C-83A1-F6EECF244321}">
                <p14:modId xmlns:p14="http://schemas.microsoft.com/office/powerpoint/2010/main" val="2058641818"/>
              </p:ext>
            </p:extLst>
          </p:nvPr>
        </p:nvGraphicFramePr>
        <p:xfrm>
          <a:off x="2344738" y="1060162"/>
          <a:ext cx="3885431" cy="894080"/>
        </p:xfrm>
        <a:graphic>
          <a:graphicData uri="http://schemas.openxmlformats.org/drawingml/2006/table">
            <a:tbl>
              <a:tblPr>
                <a:tableStyleId>{5C22544A-7EE6-4342-B048-85BDC9FD1C3A}</a:tableStyleId>
              </a:tblPr>
              <a:tblGrid>
                <a:gridCol w="2894011">
                  <a:extLst>
                    <a:ext uri="{9D8B030D-6E8A-4147-A177-3AD203B41FA5}">
                      <a16:colId xmlns:a16="http://schemas.microsoft.com/office/drawing/2014/main" val="3198608688"/>
                    </a:ext>
                  </a:extLst>
                </a:gridCol>
                <a:gridCol w="991420">
                  <a:extLst>
                    <a:ext uri="{9D8B030D-6E8A-4147-A177-3AD203B41FA5}">
                      <a16:colId xmlns:a16="http://schemas.microsoft.com/office/drawing/2014/main" val="233549881"/>
                    </a:ext>
                  </a:extLst>
                </a:gridCol>
              </a:tblGrid>
              <a:tr h="184150">
                <a:tc>
                  <a:txBody>
                    <a:bodyPr/>
                    <a:lstStyle/>
                    <a:p>
                      <a:pPr algn="l" fontAlgn="b"/>
                      <a:r>
                        <a:rPr lang="en-GB" sz="1600" b="1" i="0" u="none" strike="noStrike" dirty="0">
                          <a:solidFill>
                            <a:srgbClr val="000000"/>
                          </a:solidFill>
                          <a:effectLst/>
                          <a:latin typeface="Calibri" panose="020F0502020204030204" pitchFamily="34" charset="0"/>
                        </a:rPr>
                        <a:t>Hydrological regime status</a:t>
                      </a:r>
                    </a:p>
                  </a:txBody>
                  <a:tcPr marL="6350" marR="6350" marT="6350" marB="0" anchor="b"/>
                </a:tc>
                <a:tc>
                  <a:txBody>
                    <a:bodyPr/>
                    <a:lstStyle/>
                    <a:p>
                      <a:pPr algn="l" fontAlgn="b"/>
                      <a:r>
                        <a:rPr lang="en-GB" sz="1100" b="0" i="0" u="none" strike="noStrike" dirty="0">
                          <a:solidFill>
                            <a:srgbClr val="000000"/>
                          </a:solidFill>
                          <a:effectLst/>
                          <a:latin typeface="Calibri" panose="020F0502020204030204" pitchFamily="34" charset="0"/>
                        </a:rPr>
                        <a:t>% of water bodies in area</a:t>
                      </a:r>
                    </a:p>
                  </a:txBody>
                  <a:tcPr marL="6350" marR="6350" marT="6350" marB="0" anchor="b"/>
                </a:tc>
                <a:extLst>
                  <a:ext uri="{0D108BD9-81ED-4DB2-BD59-A6C34878D82A}">
                    <a16:rowId xmlns:a16="http://schemas.microsoft.com/office/drawing/2014/main" val="3713403456"/>
                  </a:ext>
                </a:extLst>
              </a:tr>
              <a:tr h="184150">
                <a:tc>
                  <a:txBody>
                    <a:bodyPr/>
                    <a:lstStyle/>
                    <a:p>
                      <a:pPr algn="l" fontAlgn="b"/>
                      <a:r>
                        <a:rPr lang="en-GB" sz="1100" b="0" i="0" u="none" strike="noStrike" dirty="0">
                          <a:solidFill>
                            <a:srgbClr val="000000"/>
                          </a:solidFill>
                          <a:effectLst/>
                          <a:latin typeface="Calibri" panose="020F0502020204030204" pitchFamily="34" charset="0"/>
                        </a:rPr>
                        <a:t>Supports good Ecological Status</a:t>
                      </a: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1737009"/>
                  </a:ext>
                </a:extLst>
              </a:tr>
              <a:tr h="184150">
                <a:tc>
                  <a:txBody>
                    <a:bodyPr/>
                    <a:lstStyle/>
                    <a:p>
                      <a:pPr algn="l" fontAlgn="b"/>
                      <a:r>
                        <a:rPr lang="en-GB" sz="1100" b="0" i="0" u="none" strike="noStrike" dirty="0">
                          <a:solidFill>
                            <a:srgbClr val="000000"/>
                          </a:solidFill>
                          <a:effectLst/>
                          <a:latin typeface="Calibri" panose="020F0502020204030204" pitchFamily="34" charset="0"/>
                        </a:rPr>
                        <a:t>Does not support good Ecological Status</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984953"/>
                  </a:ext>
                </a:extLst>
              </a:tr>
              <a:tr h="184150">
                <a:tc>
                  <a:txBody>
                    <a:bodyPr/>
                    <a:lstStyle/>
                    <a:p>
                      <a:pPr algn="l" fontAlgn="b"/>
                      <a:r>
                        <a:rPr lang="en-GB" sz="1100" b="0" i="0" u="none" strike="noStrike">
                          <a:solidFill>
                            <a:srgbClr val="000000"/>
                          </a:solidFill>
                          <a:effectLst/>
                          <a:latin typeface="Calibri" panose="020F0502020204030204" pitchFamily="34" charset="0"/>
                        </a:rPr>
                        <a:t>Not assessed</a:t>
                      </a: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0049220"/>
                  </a:ext>
                </a:extLst>
              </a:tr>
            </a:tbl>
          </a:graphicData>
        </a:graphic>
      </p:graphicFrame>
      <p:grpSp>
        <p:nvGrpSpPr>
          <p:cNvPr id="31" name="Group 30">
            <a:extLst>
              <a:ext uri="{FF2B5EF4-FFF2-40B4-BE49-F238E27FC236}">
                <a16:creationId xmlns:a16="http://schemas.microsoft.com/office/drawing/2014/main" id="{A21DBA90-C915-4926-926A-CFDB6A27E8A4}"/>
              </a:ext>
            </a:extLst>
          </p:cNvPr>
          <p:cNvGrpSpPr/>
          <p:nvPr/>
        </p:nvGrpSpPr>
        <p:grpSpPr>
          <a:xfrm>
            <a:off x="2344738" y="3515152"/>
            <a:ext cx="9508104" cy="616717"/>
            <a:chOff x="5846253" y="135566"/>
            <a:chExt cx="5371307" cy="1091382"/>
          </a:xfrm>
        </p:grpSpPr>
        <p:sp>
          <p:nvSpPr>
            <p:cNvPr id="32" name="Rectangle: Rounded Corners 31">
              <a:extLst>
                <a:ext uri="{FF2B5EF4-FFF2-40B4-BE49-F238E27FC236}">
                  <a16:creationId xmlns:a16="http://schemas.microsoft.com/office/drawing/2014/main" id="{C8AA7DC0-1014-46DB-BB4C-BFA23E22A639}"/>
                </a:ext>
              </a:extLst>
            </p:cNvPr>
            <p:cNvSpPr/>
            <p:nvPr/>
          </p:nvSpPr>
          <p:spPr>
            <a:xfrm>
              <a:off x="5846253" y="135566"/>
              <a:ext cx="5371307" cy="1091382"/>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           For further detail refer to </a:t>
              </a:r>
              <a:r>
                <a:rPr lang="en-GB" sz="1400" dirty="0">
                  <a:solidFill>
                    <a:schemeClr val="tx1"/>
                  </a:solidFill>
                  <a:hlinkClick r:id="rId7"/>
                </a:rPr>
                <a:t>Catchment Data Explorer</a:t>
              </a:r>
              <a:r>
                <a:rPr lang="en-GB" sz="1400" dirty="0">
                  <a:solidFill>
                    <a:schemeClr val="tx1"/>
                  </a:solidFill>
                </a:rPr>
                <a:t> for rivers and lakes, and the </a:t>
              </a:r>
              <a:r>
                <a:rPr lang="en-GB" sz="1400" dirty="0">
                  <a:solidFill>
                    <a:schemeClr val="tx1"/>
                  </a:solidFill>
                  <a:hlinkClick r:id="rId8"/>
                </a:rPr>
                <a:t>Water Body Summary Table </a:t>
              </a:r>
              <a:r>
                <a:rPr lang="en-GB" sz="1400" dirty="0">
                  <a:solidFill>
                    <a:schemeClr val="tx1"/>
                  </a:solidFill>
                </a:rPr>
                <a:t>for coastal and estuarine water bodies.</a:t>
              </a:r>
              <a:endParaRPr lang="en-GB" sz="1400" b="1" dirty="0">
                <a:solidFill>
                  <a:schemeClr val="tx1"/>
                </a:solidFill>
              </a:endParaRPr>
            </a:p>
          </p:txBody>
        </p:sp>
        <p:pic>
          <p:nvPicPr>
            <p:cNvPr id="33" name="Graphic 32" descr="Circle with left arrow with solid fill">
              <a:extLst>
                <a:ext uri="{FF2B5EF4-FFF2-40B4-BE49-F238E27FC236}">
                  <a16:creationId xmlns:a16="http://schemas.microsoft.com/office/drawing/2014/main" id="{B09AB4FB-4E04-4E01-8FCF-D483572A93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5901821" y="135566"/>
              <a:ext cx="262396" cy="737400"/>
            </a:xfrm>
            <a:prstGeom prst="rect">
              <a:avLst/>
            </a:prstGeom>
          </p:spPr>
        </p:pic>
      </p:grpSp>
      <p:sp>
        <p:nvSpPr>
          <p:cNvPr id="34" name="TextBox 33">
            <a:extLst>
              <a:ext uri="{FF2B5EF4-FFF2-40B4-BE49-F238E27FC236}">
                <a16:creationId xmlns:a16="http://schemas.microsoft.com/office/drawing/2014/main" id="{ECE4992D-F0AD-46A4-86CE-F3ABED670D31}"/>
              </a:ext>
            </a:extLst>
          </p:cNvPr>
          <p:cNvSpPr txBox="1"/>
          <p:nvPr/>
        </p:nvSpPr>
        <p:spPr>
          <a:xfrm>
            <a:off x="6547621" y="1043825"/>
            <a:ext cx="5353708" cy="2247424"/>
          </a:xfrm>
          <a:prstGeom prst="roundRect">
            <a:avLst/>
          </a:prstGeom>
          <a:solidFill>
            <a:schemeClr val="accent4">
              <a:lumMod val="60000"/>
              <a:lumOff val="40000"/>
            </a:schemeClr>
          </a:solidFill>
        </p:spPr>
        <p:txBody>
          <a:bodyPr wrap="square">
            <a:spAutoFit/>
          </a:bodyPr>
          <a:lstStyle/>
          <a:p>
            <a:r>
              <a:rPr lang="en-GB" sz="1400" dirty="0"/>
              <a:t>For freshwater habitats </a:t>
            </a:r>
            <a:r>
              <a:rPr lang="en-GB" sz="1400" b="1" dirty="0"/>
              <a:t>natural ecosystem function </a:t>
            </a:r>
            <a:r>
              <a:rPr lang="en-GB" sz="1400" dirty="0"/>
              <a:t>is critical to thriving biodiversity and the provision of other ecosystem services such as water quality, flood regulation, and water supply.</a:t>
            </a:r>
          </a:p>
          <a:p>
            <a:endParaRPr lang="en-GB" sz="1400" dirty="0"/>
          </a:p>
          <a:p>
            <a:r>
              <a:rPr lang="en-GB" sz="1400" dirty="0"/>
              <a:t>The ‘naturalness’ of function relates to a number of factors such as the extent of artificial drainage, the degree of channel modification and presence of water control structures, whether the floodplain can function, and the extent and complexity of habitat mosaics in the catchment and vegetation along watercourses.</a:t>
            </a:r>
          </a:p>
        </p:txBody>
      </p:sp>
      <p:pic>
        <p:nvPicPr>
          <p:cNvPr id="22" name="Picture 21">
            <a:extLst>
              <a:ext uri="{FF2B5EF4-FFF2-40B4-BE49-F238E27FC236}">
                <a16:creationId xmlns:a16="http://schemas.microsoft.com/office/drawing/2014/main" id="{24DDECD7-8223-4157-9B79-6BCACD2736B2}"/>
              </a:ext>
            </a:extLst>
          </p:cNvPr>
          <p:cNvPicPr>
            <a:picLocks noChangeAspect="1"/>
          </p:cNvPicPr>
          <p:nvPr/>
        </p:nvPicPr>
        <p:blipFill rotWithShape="1">
          <a:blip r:embed="rId11"/>
          <a:srcRect t="-3546" r="58931" b="88544"/>
          <a:stretch/>
        </p:blipFill>
        <p:spPr>
          <a:xfrm>
            <a:off x="8195801" y="164203"/>
            <a:ext cx="2505997" cy="500669"/>
          </a:xfrm>
          <a:prstGeom prst="rect">
            <a:avLst/>
          </a:prstGeom>
        </p:spPr>
      </p:pic>
      <p:sp>
        <p:nvSpPr>
          <p:cNvPr id="23" name="Flowchart: Terminator 22">
            <a:extLst>
              <a:ext uri="{FF2B5EF4-FFF2-40B4-BE49-F238E27FC236}">
                <a16:creationId xmlns:a16="http://schemas.microsoft.com/office/drawing/2014/main" id="{CD8CB515-4A6C-4DA8-88CD-B5BFBE0AB519}"/>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sp>
        <p:nvSpPr>
          <p:cNvPr id="3" name="TextBox 2">
            <a:extLst>
              <a:ext uri="{FF2B5EF4-FFF2-40B4-BE49-F238E27FC236}">
                <a16:creationId xmlns:a16="http://schemas.microsoft.com/office/drawing/2014/main" id="{B0B17E63-8AC5-9E8F-5A3C-93F4B0862C7A}"/>
              </a:ext>
            </a:extLst>
          </p:cNvPr>
          <p:cNvSpPr txBox="1"/>
          <p:nvPr/>
        </p:nvSpPr>
        <p:spPr>
          <a:xfrm>
            <a:off x="2228848" y="4681542"/>
            <a:ext cx="9623994" cy="1293971"/>
          </a:xfrm>
          <a:prstGeom prst="round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Calibri"/>
                <a:cs typeface="Calibri"/>
              </a:rPr>
              <a:t>Maintaining the marine hydrodynamic regime helps to support a healthy and diverse marine ecosystem by providing the necessary physical conditions for species to thrive. </a:t>
            </a:r>
            <a:r>
              <a:rPr lang="en-US" sz="1400" dirty="0">
                <a:latin typeface="Calibri"/>
                <a:cs typeface="Calibri"/>
              </a:rPr>
              <a:t>It plays a key role in regulating the Earth's climate by controlling the exchange of heat, moisture and carbon between the ocean and the atmosphere, and is critical for the safety and economic viability of coastal communities and industries, such as fishing and shipping. New infrastructure has the potential to alter the hydrodynamic regime and may impact on benthic habitats. </a:t>
            </a:r>
          </a:p>
        </p:txBody>
      </p:sp>
      <p:graphicFrame>
        <p:nvGraphicFramePr>
          <p:cNvPr id="24" name="Table 23">
            <a:extLst>
              <a:ext uri="{FF2B5EF4-FFF2-40B4-BE49-F238E27FC236}">
                <a16:creationId xmlns:a16="http://schemas.microsoft.com/office/drawing/2014/main" id="{206154F9-615E-4358-9E06-76F8C5AE582D}"/>
              </a:ext>
            </a:extLst>
          </p:cNvPr>
          <p:cNvGraphicFramePr>
            <a:graphicFrameLocks noGrp="1"/>
          </p:cNvGraphicFramePr>
          <p:nvPr>
            <p:extLst>
              <p:ext uri="{D42A27DB-BD31-4B8C-83A1-F6EECF244321}">
                <p14:modId xmlns:p14="http://schemas.microsoft.com/office/powerpoint/2010/main" val="1666994477"/>
              </p:ext>
            </p:extLst>
          </p:nvPr>
        </p:nvGraphicFramePr>
        <p:xfrm>
          <a:off x="2344738" y="2287657"/>
          <a:ext cx="3885431" cy="894080"/>
        </p:xfrm>
        <a:graphic>
          <a:graphicData uri="http://schemas.openxmlformats.org/drawingml/2006/table">
            <a:tbl>
              <a:tblPr>
                <a:tableStyleId>{5C22544A-7EE6-4342-B048-85BDC9FD1C3A}</a:tableStyleId>
              </a:tblPr>
              <a:tblGrid>
                <a:gridCol w="2894011">
                  <a:extLst>
                    <a:ext uri="{9D8B030D-6E8A-4147-A177-3AD203B41FA5}">
                      <a16:colId xmlns:a16="http://schemas.microsoft.com/office/drawing/2014/main" val="3198608688"/>
                    </a:ext>
                  </a:extLst>
                </a:gridCol>
                <a:gridCol w="991420">
                  <a:extLst>
                    <a:ext uri="{9D8B030D-6E8A-4147-A177-3AD203B41FA5}">
                      <a16:colId xmlns:a16="http://schemas.microsoft.com/office/drawing/2014/main" val="233549881"/>
                    </a:ext>
                  </a:extLst>
                </a:gridCol>
              </a:tblGrid>
              <a:tr h="184150">
                <a:tc>
                  <a:txBody>
                    <a:bodyPr/>
                    <a:lstStyle/>
                    <a:p>
                      <a:pPr algn="l" fontAlgn="b"/>
                      <a:r>
                        <a:rPr lang="en-GB" sz="1600" b="1" i="0" u="none" strike="noStrike" dirty="0">
                          <a:solidFill>
                            <a:srgbClr val="000000"/>
                          </a:solidFill>
                          <a:effectLst/>
                          <a:latin typeface="Calibri" panose="020F0502020204030204" pitchFamily="34" charset="0"/>
                        </a:rPr>
                        <a:t>Morphology status</a:t>
                      </a:r>
                    </a:p>
                  </a:txBody>
                  <a:tcPr marL="6350" marR="6350" marT="6350" marB="0" anchor="b"/>
                </a:tc>
                <a:tc>
                  <a:txBody>
                    <a:bodyPr/>
                    <a:lstStyle/>
                    <a:p>
                      <a:pPr algn="l" fontAlgn="b"/>
                      <a:r>
                        <a:rPr lang="en-GB" sz="1100" b="0" i="0" u="none" strike="noStrike" dirty="0">
                          <a:solidFill>
                            <a:srgbClr val="000000"/>
                          </a:solidFill>
                          <a:effectLst/>
                          <a:latin typeface="Calibri" panose="020F0502020204030204" pitchFamily="34" charset="0"/>
                        </a:rPr>
                        <a:t>% of water bodies in area</a:t>
                      </a:r>
                    </a:p>
                  </a:txBody>
                  <a:tcPr marL="6350" marR="6350" marT="6350" marB="0" anchor="b"/>
                </a:tc>
                <a:extLst>
                  <a:ext uri="{0D108BD9-81ED-4DB2-BD59-A6C34878D82A}">
                    <a16:rowId xmlns:a16="http://schemas.microsoft.com/office/drawing/2014/main" val="3713403456"/>
                  </a:ext>
                </a:extLst>
              </a:tr>
              <a:tr h="184150">
                <a:tc>
                  <a:txBody>
                    <a:bodyPr/>
                    <a:lstStyle/>
                    <a:p>
                      <a:pPr algn="l" fontAlgn="b"/>
                      <a:r>
                        <a:rPr lang="en-GB" sz="1100" b="0" i="0" u="none" strike="noStrike" dirty="0">
                          <a:solidFill>
                            <a:srgbClr val="000000"/>
                          </a:solidFill>
                          <a:effectLst/>
                          <a:latin typeface="Calibri" panose="020F0502020204030204" pitchFamily="34" charset="0"/>
                        </a:rPr>
                        <a:t>Supports good Ecological Status</a:t>
                      </a: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1737009"/>
                  </a:ext>
                </a:extLst>
              </a:tr>
              <a:tr h="184150">
                <a:tc>
                  <a:txBody>
                    <a:bodyPr/>
                    <a:lstStyle/>
                    <a:p>
                      <a:pPr algn="l" fontAlgn="b"/>
                      <a:r>
                        <a:rPr lang="en-GB" sz="1100" b="0" i="0" u="none" strike="noStrike" dirty="0">
                          <a:solidFill>
                            <a:srgbClr val="000000"/>
                          </a:solidFill>
                          <a:effectLst/>
                          <a:latin typeface="Calibri" panose="020F0502020204030204" pitchFamily="34" charset="0"/>
                        </a:rPr>
                        <a:t>Does not support good Ecological Status</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984953"/>
                  </a:ext>
                </a:extLst>
              </a:tr>
              <a:tr h="184150">
                <a:tc>
                  <a:txBody>
                    <a:bodyPr/>
                    <a:lstStyle/>
                    <a:p>
                      <a:pPr algn="l" fontAlgn="b"/>
                      <a:r>
                        <a:rPr lang="en-GB" sz="1100" b="0" i="0" u="none" strike="noStrike">
                          <a:solidFill>
                            <a:srgbClr val="000000"/>
                          </a:solidFill>
                          <a:effectLst/>
                          <a:latin typeface="Calibri" panose="020F0502020204030204" pitchFamily="34" charset="0"/>
                        </a:rPr>
                        <a:t>Not assessed</a:t>
                      </a: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0049220"/>
                  </a:ext>
                </a:extLst>
              </a:tr>
            </a:tbl>
          </a:graphicData>
        </a:graphic>
      </p:graphicFrame>
    </p:spTree>
    <p:extLst>
      <p:ext uri="{BB962C8B-B14F-4D97-AF65-F5344CB8AC3E}">
        <p14:creationId xmlns:p14="http://schemas.microsoft.com/office/powerpoint/2010/main" val="10548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627FD-ADD4-4E15-835C-3682AFB84CF7}"/>
              </a:ext>
            </a:extLst>
          </p:cNvPr>
          <p:cNvPicPr>
            <a:picLocks noChangeAspect="1"/>
          </p:cNvPicPr>
          <p:nvPr/>
        </p:nvPicPr>
        <p:blipFill>
          <a:blip r:embed="rId2"/>
          <a:stretch>
            <a:fillRect/>
          </a:stretch>
        </p:blipFill>
        <p:spPr>
          <a:xfrm>
            <a:off x="0" y="-15389"/>
            <a:ext cx="2138726" cy="820140"/>
          </a:xfrm>
          <a:prstGeom prst="rect">
            <a:avLst/>
          </a:prstGeom>
        </p:spPr>
      </p:pic>
      <p:sp>
        <p:nvSpPr>
          <p:cNvPr id="4" name="Rectangle: Rounded Corners 3">
            <a:extLst>
              <a:ext uri="{FF2B5EF4-FFF2-40B4-BE49-F238E27FC236}">
                <a16:creationId xmlns:a16="http://schemas.microsoft.com/office/drawing/2014/main" id="{CCF6C450-FAEA-40CB-8ADC-FDD24D3B86BA}"/>
              </a:ext>
            </a:extLst>
          </p:cNvPr>
          <p:cNvSpPr/>
          <p:nvPr/>
        </p:nvSpPr>
        <p:spPr>
          <a:xfrm>
            <a:off x="2269030" y="164203"/>
            <a:ext cx="5926771"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Species composition</a:t>
            </a:r>
          </a:p>
        </p:txBody>
      </p:sp>
      <p:grpSp>
        <p:nvGrpSpPr>
          <p:cNvPr id="6" name="Group 5">
            <a:extLst>
              <a:ext uri="{FF2B5EF4-FFF2-40B4-BE49-F238E27FC236}">
                <a16:creationId xmlns:a16="http://schemas.microsoft.com/office/drawing/2014/main" id="{B66F1938-F77D-42C7-A8E9-A78077985C59}"/>
              </a:ext>
            </a:extLst>
          </p:cNvPr>
          <p:cNvGrpSpPr/>
          <p:nvPr/>
        </p:nvGrpSpPr>
        <p:grpSpPr>
          <a:xfrm>
            <a:off x="305258" y="1754657"/>
            <a:ext cx="1681163" cy="733425"/>
            <a:chOff x="188640" y="2315349"/>
            <a:chExt cx="1681163" cy="733425"/>
          </a:xfrm>
        </p:grpSpPr>
        <p:sp>
          <p:nvSpPr>
            <p:cNvPr id="7" name="Flowchart: Alternate Process 6">
              <a:extLst>
                <a:ext uri="{FF2B5EF4-FFF2-40B4-BE49-F238E27FC236}">
                  <a16:creationId xmlns:a16="http://schemas.microsoft.com/office/drawing/2014/main" id="{9401FD6C-48A3-4E99-B4FA-2DBF69FBC8E7}"/>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Terrestrial (including coastal)</a:t>
              </a:r>
            </a:p>
          </p:txBody>
        </p:sp>
        <p:pic>
          <p:nvPicPr>
            <p:cNvPr id="8" name="Graphic 7" descr="Forest scene with solid fill">
              <a:extLst>
                <a:ext uri="{FF2B5EF4-FFF2-40B4-BE49-F238E27FC236}">
                  <a16:creationId xmlns:a16="http://schemas.microsoft.com/office/drawing/2014/main" id="{1C239EA4-7817-4F06-9CB4-3F0306AEA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640" y="2383672"/>
              <a:ext cx="614387" cy="614387"/>
            </a:xfrm>
            <a:prstGeom prst="rect">
              <a:avLst/>
            </a:prstGeom>
          </p:spPr>
        </p:pic>
      </p:grpSp>
      <p:grpSp>
        <p:nvGrpSpPr>
          <p:cNvPr id="21" name="Group 20">
            <a:extLst>
              <a:ext uri="{FF2B5EF4-FFF2-40B4-BE49-F238E27FC236}">
                <a16:creationId xmlns:a16="http://schemas.microsoft.com/office/drawing/2014/main" id="{89735A22-65EB-4AA8-96A8-804D7AB75D99}"/>
              </a:ext>
            </a:extLst>
          </p:cNvPr>
          <p:cNvGrpSpPr/>
          <p:nvPr/>
        </p:nvGrpSpPr>
        <p:grpSpPr>
          <a:xfrm>
            <a:off x="7800755" y="1833534"/>
            <a:ext cx="2390984" cy="432797"/>
            <a:chOff x="4538439" y="2050261"/>
            <a:chExt cx="4668732" cy="1938454"/>
          </a:xfrm>
        </p:grpSpPr>
        <p:sp>
          <p:nvSpPr>
            <p:cNvPr id="22" name="Rectangle: Rounded Corners 21">
              <a:extLst>
                <a:ext uri="{FF2B5EF4-FFF2-40B4-BE49-F238E27FC236}">
                  <a16:creationId xmlns:a16="http://schemas.microsoft.com/office/drawing/2014/main" id="{2421112C-C9EE-49C1-9964-CD1CD97AF6DB}"/>
                </a:ext>
              </a:extLst>
            </p:cNvPr>
            <p:cNvSpPr/>
            <p:nvPr/>
          </p:nvSpPr>
          <p:spPr>
            <a:xfrm>
              <a:off x="4589132" y="2050261"/>
              <a:ext cx="4618039" cy="1938454"/>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     For further detail… LNRS?</a:t>
              </a:r>
            </a:p>
          </p:txBody>
        </p:sp>
        <p:pic>
          <p:nvPicPr>
            <p:cNvPr id="23" name="Graphic 22" descr="Circle with left arrow with solid fill">
              <a:extLst>
                <a:ext uri="{FF2B5EF4-FFF2-40B4-BE49-F238E27FC236}">
                  <a16:creationId xmlns:a16="http://schemas.microsoft.com/office/drawing/2014/main" id="{61E13F21-221F-4F29-ACE4-36EB2E7A6C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538439" y="2237416"/>
              <a:ext cx="745448" cy="1691062"/>
            </a:xfrm>
            <a:prstGeom prst="rect">
              <a:avLst/>
            </a:prstGeom>
          </p:spPr>
        </p:pic>
      </p:grpSp>
      <p:sp>
        <p:nvSpPr>
          <p:cNvPr id="18" name="Rectangle: Rounded Corners 17">
            <a:extLst>
              <a:ext uri="{FF2B5EF4-FFF2-40B4-BE49-F238E27FC236}">
                <a16:creationId xmlns:a16="http://schemas.microsoft.com/office/drawing/2014/main" id="{8A00ADEA-BB16-4A55-B6FE-95B197684907}"/>
              </a:ext>
            </a:extLst>
          </p:cNvPr>
          <p:cNvSpPr/>
          <p:nvPr/>
        </p:nvSpPr>
        <p:spPr>
          <a:xfrm>
            <a:off x="654911" y="905432"/>
            <a:ext cx="10971032" cy="760465"/>
          </a:xfrm>
          <a:prstGeom prst="roundRect">
            <a:avLst/>
          </a:prstGeom>
          <a:solidFill>
            <a:schemeClr val="accent4">
              <a:lumMod val="60000"/>
              <a:lumOff val="40000"/>
              <a:alpha val="76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more ‘</a:t>
            </a:r>
            <a:r>
              <a:rPr lang="en-GB" sz="1400" b="1" dirty="0">
                <a:solidFill>
                  <a:schemeClr val="tx1"/>
                </a:solidFill>
              </a:rPr>
              <a:t>natural’ </a:t>
            </a:r>
            <a:r>
              <a:rPr lang="en-GB" sz="1400" dirty="0">
                <a:solidFill>
                  <a:schemeClr val="tx1"/>
                </a:solidFill>
              </a:rPr>
              <a:t>the communities of plant and animal </a:t>
            </a:r>
            <a:r>
              <a:rPr lang="en-GB" sz="1400" b="1" dirty="0">
                <a:solidFill>
                  <a:schemeClr val="tx1"/>
                </a:solidFill>
              </a:rPr>
              <a:t>species </a:t>
            </a:r>
            <a:r>
              <a:rPr lang="en-GB" sz="1400" dirty="0">
                <a:solidFill>
                  <a:schemeClr val="tx1"/>
                </a:solidFill>
              </a:rPr>
              <a:t>and their </a:t>
            </a:r>
            <a:r>
              <a:rPr lang="en-GB" sz="1400" b="1" dirty="0">
                <a:solidFill>
                  <a:schemeClr val="tx1"/>
                </a:solidFill>
              </a:rPr>
              <a:t>interactions</a:t>
            </a:r>
            <a:r>
              <a:rPr lang="en-GB" sz="1400" dirty="0">
                <a:solidFill>
                  <a:schemeClr val="tx1"/>
                </a:solidFill>
              </a:rPr>
              <a:t> in a place, the more resilient they are likely to be to climate change and other pressures. This is in terms of which species are </a:t>
            </a:r>
            <a:r>
              <a:rPr lang="en-GB" sz="1400" b="1" dirty="0">
                <a:solidFill>
                  <a:schemeClr val="tx1"/>
                </a:solidFill>
              </a:rPr>
              <a:t>present</a:t>
            </a:r>
            <a:r>
              <a:rPr lang="en-GB" sz="1400" dirty="0">
                <a:solidFill>
                  <a:schemeClr val="tx1"/>
                </a:solidFill>
              </a:rPr>
              <a:t>, their </a:t>
            </a:r>
            <a:r>
              <a:rPr lang="en-GB" sz="1400" b="1" dirty="0">
                <a:solidFill>
                  <a:schemeClr val="tx1"/>
                </a:solidFill>
              </a:rPr>
              <a:t>abundance</a:t>
            </a:r>
            <a:r>
              <a:rPr lang="en-GB" sz="1400" dirty="0">
                <a:solidFill>
                  <a:schemeClr val="tx1"/>
                </a:solidFill>
              </a:rPr>
              <a:t> and </a:t>
            </a:r>
            <a:r>
              <a:rPr lang="en-GB" sz="1400" b="1" dirty="0">
                <a:solidFill>
                  <a:schemeClr val="tx1"/>
                </a:solidFill>
              </a:rPr>
              <a:t>diversity</a:t>
            </a:r>
            <a:r>
              <a:rPr lang="en-GB" sz="1400" dirty="0">
                <a:solidFill>
                  <a:schemeClr val="tx1"/>
                </a:solidFill>
              </a:rPr>
              <a:t>, the presence of </a:t>
            </a:r>
            <a:r>
              <a:rPr lang="en-GB" sz="1400" b="1" dirty="0">
                <a:solidFill>
                  <a:schemeClr val="tx1"/>
                </a:solidFill>
              </a:rPr>
              <a:t>invasive species</a:t>
            </a:r>
            <a:r>
              <a:rPr lang="en-GB" sz="1400" dirty="0">
                <a:solidFill>
                  <a:schemeClr val="tx1"/>
                </a:solidFill>
              </a:rPr>
              <a:t>, and their </a:t>
            </a:r>
            <a:r>
              <a:rPr lang="en-GB" sz="1400" b="1" dirty="0">
                <a:solidFill>
                  <a:schemeClr val="tx1"/>
                </a:solidFill>
              </a:rPr>
              <a:t>ecological functioning</a:t>
            </a:r>
            <a:r>
              <a:rPr lang="en-GB" sz="1400" dirty="0">
                <a:solidFill>
                  <a:schemeClr val="tx1"/>
                </a:solidFill>
              </a:rPr>
              <a:t>.</a:t>
            </a:r>
          </a:p>
        </p:txBody>
      </p:sp>
      <p:graphicFrame>
        <p:nvGraphicFramePr>
          <p:cNvPr id="25" name="Table 24">
            <a:extLst>
              <a:ext uri="{FF2B5EF4-FFF2-40B4-BE49-F238E27FC236}">
                <a16:creationId xmlns:a16="http://schemas.microsoft.com/office/drawing/2014/main" id="{19AA4E0D-B550-4BBE-A12A-28BAAAF1497A}"/>
              </a:ext>
            </a:extLst>
          </p:cNvPr>
          <p:cNvGraphicFramePr>
            <a:graphicFrameLocks noGrp="1"/>
          </p:cNvGraphicFramePr>
          <p:nvPr>
            <p:extLst>
              <p:ext uri="{D42A27DB-BD31-4B8C-83A1-F6EECF244321}">
                <p14:modId xmlns:p14="http://schemas.microsoft.com/office/powerpoint/2010/main" val="3002886804"/>
              </p:ext>
            </p:extLst>
          </p:nvPr>
        </p:nvGraphicFramePr>
        <p:xfrm>
          <a:off x="2283616" y="1821052"/>
          <a:ext cx="3300497" cy="571500"/>
        </p:xfrm>
        <a:graphic>
          <a:graphicData uri="http://schemas.openxmlformats.org/drawingml/2006/table">
            <a:tbl>
              <a:tblPr>
                <a:tableStyleId>{5C22544A-7EE6-4342-B048-85BDC9FD1C3A}</a:tableStyleId>
              </a:tblPr>
              <a:tblGrid>
                <a:gridCol w="2195214">
                  <a:extLst>
                    <a:ext uri="{9D8B030D-6E8A-4147-A177-3AD203B41FA5}">
                      <a16:colId xmlns:a16="http://schemas.microsoft.com/office/drawing/2014/main" val="4263996804"/>
                    </a:ext>
                  </a:extLst>
                </a:gridCol>
                <a:gridCol w="1105283">
                  <a:extLst>
                    <a:ext uri="{9D8B030D-6E8A-4147-A177-3AD203B41FA5}">
                      <a16:colId xmlns:a16="http://schemas.microsoft.com/office/drawing/2014/main" val="3908446336"/>
                    </a:ext>
                  </a:extLst>
                </a:gridCol>
              </a:tblGrid>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a:effectLst/>
                        </a:rPr>
                        <a:t>Annual number of water birds (WEBS)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9038617"/>
                  </a:ext>
                </a:extLst>
              </a:tr>
              <a:tr h="190500">
                <a:tc>
                  <a:txBody>
                    <a:bodyPr/>
                    <a:lstStyle/>
                    <a:p>
                      <a:pPr algn="l" fontAlgn="b"/>
                      <a:r>
                        <a:rPr lang="en-GB" sz="1100" b="0" i="0" u="none" strike="noStrike" dirty="0">
                          <a:solidFill>
                            <a:srgbClr val="000000"/>
                          </a:solidFill>
                          <a:effectLst/>
                          <a:latin typeface="Calibri" panose="020F0502020204030204" pitchFamily="34" charset="0"/>
                        </a:rPr>
                        <a:t>Breeding bird numbers</a:t>
                      </a:r>
                    </a:p>
                  </a:txBody>
                  <a:tcPr marL="9525" marR="9525" marT="9525" marB="0" anchor="b"/>
                </a:tc>
                <a:tc>
                  <a:txBody>
                    <a:bodyPr/>
                    <a:lstStyle/>
                    <a:p>
                      <a:pPr algn="r"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3088117"/>
                  </a:ext>
                </a:extLst>
              </a:tr>
              <a:tr h="190500">
                <a:tc>
                  <a:txBody>
                    <a:bodyPr/>
                    <a:lstStyle/>
                    <a:p>
                      <a:pPr algn="l" fontAlgn="b"/>
                      <a:r>
                        <a:rPr lang="en-GB" sz="1100" b="0" i="0" u="none" strike="noStrike">
                          <a:solidFill>
                            <a:srgbClr val="000000"/>
                          </a:solidFill>
                          <a:effectLst/>
                          <a:latin typeface="Calibri" panose="020F0502020204030204" pitchFamily="34" charset="0"/>
                        </a:rPr>
                        <a:t>Butterfly numbers  </a:t>
                      </a:r>
                    </a:p>
                  </a:txBody>
                  <a:tcPr marL="9525" marR="9525" marT="9525" marB="0" anchor="b"/>
                </a:tc>
                <a:tc>
                  <a:txBody>
                    <a:bodyPr/>
                    <a:lstStyle/>
                    <a:p>
                      <a:pPr algn="r" fontAlgn="b"/>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9350727"/>
                  </a:ext>
                </a:extLst>
              </a:tr>
            </a:tbl>
          </a:graphicData>
        </a:graphic>
      </p:graphicFrame>
      <p:graphicFrame>
        <p:nvGraphicFramePr>
          <p:cNvPr id="26" name="Chart 25" descr="Chart type: Line. 'Area total', 'National total' by 'Year'&#10;&#10;Description automatically generated">
            <a:extLst>
              <a:ext uri="{FF2B5EF4-FFF2-40B4-BE49-F238E27FC236}">
                <a16:creationId xmlns:a16="http://schemas.microsoft.com/office/drawing/2014/main" id="{D561E3A1-0165-43B3-AD57-CB97BEF59032}"/>
              </a:ext>
            </a:extLst>
          </p:cNvPr>
          <p:cNvGraphicFramePr>
            <a:graphicFrameLocks/>
          </p:cNvGraphicFramePr>
          <p:nvPr>
            <p:extLst>
              <p:ext uri="{D42A27DB-BD31-4B8C-83A1-F6EECF244321}">
                <p14:modId xmlns:p14="http://schemas.microsoft.com/office/powerpoint/2010/main" val="2108706579"/>
              </p:ext>
            </p:extLst>
          </p:nvPr>
        </p:nvGraphicFramePr>
        <p:xfrm>
          <a:off x="2262149" y="2488082"/>
          <a:ext cx="2684203" cy="2020205"/>
        </p:xfrm>
        <a:graphic>
          <a:graphicData uri="http://schemas.openxmlformats.org/drawingml/2006/chart">
            <c:chart xmlns:c="http://schemas.openxmlformats.org/drawingml/2006/chart" xmlns:r="http://schemas.openxmlformats.org/officeDocument/2006/relationships" r:id="rId7"/>
          </a:graphicData>
        </a:graphic>
      </p:graphicFrame>
      <p:sp>
        <p:nvSpPr>
          <p:cNvPr id="31" name="Rectangle: Rounded Corners 30">
            <a:extLst>
              <a:ext uri="{FF2B5EF4-FFF2-40B4-BE49-F238E27FC236}">
                <a16:creationId xmlns:a16="http://schemas.microsoft.com/office/drawing/2014/main" id="{56DD2C4E-70F9-4664-8E03-803078D2ADA0}"/>
              </a:ext>
            </a:extLst>
          </p:cNvPr>
          <p:cNvSpPr/>
          <p:nvPr/>
        </p:nvSpPr>
        <p:spPr>
          <a:xfrm>
            <a:off x="305258" y="2727880"/>
            <a:ext cx="1926176" cy="1092627"/>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rPr>
              <a:t>Check can access data as will need cutting by LA area. Would reporting by habitat (farmland, woodland, wetland) be more meaningful?</a:t>
            </a:r>
          </a:p>
        </p:txBody>
      </p:sp>
      <p:graphicFrame>
        <p:nvGraphicFramePr>
          <p:cNvPr id="32" name="Chart 31" descr="Chart type: Line. 'Area total', 'National total' by 'Year'&#10;&#10;Description automatically generated">
            <a:extLst>
              <a:ext uri="{FF2B5EF4-FFF2-40B4-BE49-F238E27FC236}">
                <a16:creationId xmlns:a16="http://schemas.microsoft.com/office/drawing/2014/main" id="{125FAD29-B062-4E95-9CEB-421444F12A5B}"/>
              </a:ext>
            </a:extLst>
          </p:cNvPr>
          <p:cNvGraphicFramePr>
            <a:graphicFrameLocks/>
          </p:cNvGraphicFramePr>
          <p:nvPr>
            <p:extLst>
              <p:ext uri="{D42A27DB-BD31-4B8C-83A1-F6EECF244321}">
                <p14:modId xmlns:p14="http://schemas.microsoft.com/office/powerpoint/2010/main" val="634838164"/>
              </p:ext>
            </p:extLst>
          </p:nvPr>
        </p:nvGraphicFramePr>
        <p:xfrm>
          <a:off x="8407093" y="2551658"/>
          <a:ext cx="2684203" cy="20202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descr="Chart type: Line. 'Area total', 'National total' by 'Year'&#10;&#10;Description automatically generated">
            <a:extLst>
              <a:ext uri="{FF2B5EF4-FFF2-40B4-BE49-F238E27FC236}">
                <a16:creationId xmlns:a16="http://schemas.microsoft.com/office/drawing/2014/main" id="{7B4FAE1F-7E6F-4D59-866A-CACE6634C7BE}"/>
              </a:ext>
            </a:extLst>
          </p:cNvPr>
          <p:cNvGraphicFramePr>
            <a:graphicFrameLocks/>
          </p:cNvGraphicFramePr>
          <p:nvPr>
            <p:extLst>
              <p:ext uri="{D42A27DB-BD31-4B8C-83A1-F6EECF244321}">
                <p14:modId xmlns:p14="http://schemas.microsoft.com/office/powerpoint/2010/main" val="1353787694"/>
              </p:ext>
            </p:extLst>
          </p:nvPr>
        </p:nvGraphicFramePr>
        <p:xfrm>
          <a:off x="5312850" y="2497472"/>
          <a:ext cx="2684203" cy="2020205"/>
        </p:xfrm>
        <a:graphic>
          <a:graphicData uri="http://schemas.openxmlformats.org/drawingml/2006/chart">
            <c:chart xmlns:c="http://schemas.openxmlformats.org/drawingml/2006/chart" xmlns:r="http://schemas.openxmlformats.org/officeDocument/2006/relationships" r:id="rId9"/>
          </a:graphicData>
        </a:graphic>
      </p:graphicFrame>
      <p:pic>
        <p:nvPicPr>
          <p:cNvPr id="24" name="Picture 23">
            <a:extLst>
              <a:ext uri="{FF2B5EF4-FFF2-40B4-BE49-F238E27FC236}">
                <a16:creationId xmlns:a16="http://schemas.microsoft.com/office/drawing/2014/main" id="{10776A86-A6BF-4251-B2D7-4C856A4AAE15}"/>
              </a:ext>
            </a:extLst>
          </p:cNvPr>
          <p:cNvPicPr>
            <a:picLocks noChangeAspect="1"/>
          </p:cNvPicPr>
          <p:nvPr/>
        </p:nvPicPr>
        <p:blipFill rotWithShape="1">
          <a:blip r:embed="rId10"/>
          <a:srcRect t="-3546" r="58931" b="88544"/>
          <a:stretch/>
        </p:blipFill>
        <p:spPr>
          <a:xfrm>
            <a:off x="8195801" y="164203"/>
            <a:ext cx="2505997" cy="500669"/>
          </a:xfrm>
          <a:prstGeom prst="rect">
            <a:avLst/>
          </a:prstGeom>
        </p:spPr>
      </p:pic>
      <p:sp>
        <p:nvSpPr>
          <p:cNvPr id="27" name="Flowchart: Terminator 26">
            <a:extLst>
              <a:ext uri="{FF2B5EF4-FFF2-40B4-BE49-F238E27FC236}">
                <a16:creationId xmlns:a16="http://schemas.microsoft.com/office/drawing/2014/main" id="{AC050C16-200C-4EAA-8CAE-E4CB10F75254}"/>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sp>
        <p:nvSpPr>
          <p:cNvPr id="28" name="TextBox 27">
            <a:extLst>
              <a:ext uri="{FF2B5EF4-FFF2-40B4-BE49-F238E27FC236}">
                <a16:creationId xmlns:a16="http://schemas.microsoft.com/office/drawing/2014/main" id="{2332ADEB-83A2-47BB-97C7-1021FAE811DB}"/>
              </a:ext>
            </a:extLst>
          </p:cNvPr>
          <p:cNvSpPr txBox="1"/>
          <p:nvPr/>
        </p:nvSpPr>
        <p:spPr>
          <a:xfrm>
            <a:off x="783769" y="4547162"/>
            <a:ext cx="10842172" cy="578882"/>
          </a:xfrm>
          <a:prstGeom prst="flowChartAlternateProcess">
            <a:avLst/>
          </a:prstGeom>
          <a:solidFill>
            <a:schemeClr val="accent5">
              <a:lumMod val="20000"/>
              <a:lumOff val="80000"/>
            </a:schemeClr>
          </a:solidFill>
        </p:spPr>
        <p:txBody>
          <a:bodyPr wrap="square" lIns="91440" tIns="45720" rIns="91440" bIns="45720" anchor="t">
            <a:spAutoFit/>
          </a:bodyPr>
          <a:lstStyle/>
          <a:p>
            <a:r>
              <a:rPr lang="en-US" sz="1400" dirty="0">
                <a:cs typeface="Calibri"/>
              </a:rPr>
              <a:t>You can find information on individual sea bird populations in the BTO’s </a:t>
            </a:r>
            <a:r>
              <a:rPr lang="en-US" sz="1400" dirty="0">
                <a:cs typeface="Calibri"/>
                <a:hlinkClick r:id="rId11"/>
              </a:rPr>
              <a:t>Seabird Monitoring Report </a:t>
            </a:r>
            <a:r>
              <a:rPr lang="en-US" sz="1400" dirty="0">
                <a:cs typeface="Calibri"/>
              </a:rPr>
              <a:t> as part of the </a:t>
            </a:r>
            <a:r>
              <a:rPr lang="en-US" sz="1400" dirty="0">
                <a:cs typeface="Calibri"/>
                <a:hlinkClick r:id="rId12"/>
              </a:rPr>
              <a:t>Seabird Monitoring Programme</a:t>
            </a:r>
            <a:r>
              <a:rPr lang="en-US" sz="1400" dirty="0">
                <a:cs typeface="Calibri"/>
              </a:rPr>
              <a:t> for internationally important seabird species at coastal and inland colonies across the UK.</a:t>
            </a:r>
          </a:p>
        </p:txBody>
      </p:sp>
      <p:sp>
        <p:nvSpPr>
          <p:cNvPr id="29" name="TextBox 28">
            <a:extLst>
              <a:ext uri="{FF2B5EF4-FFF2-40B4-BE49-F238E27FC236}">
                <a16:creationId xmlns:a16="http://schemas.microsoft.com/office/drawing/2014/main" id="{E5F1DB54-EDB9-4FCB-85BF-E2F4DA173412}"/>
              </a:ext>
            </a:extLst>
          </p:cNvPr>
          <p:cNvSpPr txBox="1"/>
          <p:nvPr/>
        </p:nvSpPr>
        <p:spPr>
          <a:xfrm>
            <a:off x="783769" y="5248346"/>
            <a:ext cx="10842173" cy="578882"/>
          </a:xfrm>
          <a:prstGeom prst="flowChartAlternateProcess">
            <a:avLst/>
          </a:prstGeom>
          <a:solidFill>
            <a:schemeClr val="accent5">
              <a:lumMod val="20000"/>
              <a:lumOff val="80000"/>
            </a:schemeClr>
          </a:solidFill>
        </p:spPr>
        <p:txBody>
          <a:bodyPr wrap="square" lIns="91440" tIns="45720" rIns="91440" bIns="45720" anchor="t">
            <a:spAutoFit/>
          </a:bodyPr>
          <a:lstStyle/>
          <a:p>
            <a:r>
              <a:rPr lang="en-US" sz="1400" dirty="0">
                <a:ea typeface="+mn-lt"/>
                <a:cs typeface="+mn-lt"/>
              </a:rPr>
              <a:t>The GB Non-Native Species Secretariat has responsibility for helping to coordinate the approach to invasive non-native species (INNS) in Great Britain and their website is a key one stop shop for all </a:t>
            </a:r>
            <a:r>
              <a:rPr lang="en-US" sz="1400" dirty="0"/>
              <a:t>INNS information </a:t>
            </a:r>
            <a:r>
              <a:rPr lang="en-US" sz="1400" dirty="0">
                <a:hlinkClick r:id="rId13"/>
              </a:rPr>
              <a:t>Home » NNSS (nonnativespecies.org)</a:t>
            </a:r>
            <a:r>
              <a:rPr lang="en-US" sz="1400" dirty="0"/>
              <a:t>.</a:t>
            </a:r>
            <a:endParaRPr lang="en-US" sz="1400" dirty="0">
              <a:cs typeface="Calibri"/>
            </a:endParaRPr>
          </a:p>
        </p:txBody>
      </p:sp>
      <p:sp>
        <p:nvSpPr>
          <p:cNvPr id="34" name="TextBox 33">
            <a:extLst>
              <a:ext uri="{FF2B5EF4-FFF2-40B4-BE49-F238E27FC236}">
                <a16:creationId xmlns:a16="http://schemas.microsoft.com/office/drawing/2014/main" id="{D44D8826-DD9D-48BE-8BB4-70C8BF1A6DF4}"/>
              </a:ext>
            </a:extLst>
          </p:cNvPr>
          <p:cNvSpPr txBox="1"/>
          <p:nvPr/>
        </p:nvSpPr>
        <p:spPr>
          <a:xfrm>
            <a:off x="2063838" y="5948779"/>
            <a:ext cx="9562103" cy="578882"/>
          </a:xfrm>
          <a:prstGeom prst="flowChartAlternateProcess">
            <a:avLst/>
          </a:prstGeom>
          <a:solidFill>
            <a:schemeClr val="accent5">
              <a:lumMod val="20000"/>
              <a:lumOff val="80000"/>
            </a:schemeClr>
          </a:solidFill>
        </p:spPr>
        <p:txBody>
          <a:bodyPr wrap="square" lIns="91440" tIns="45720" rIns="91440" bIns="45720" anchor="t">
            <a:spAutoFit/>
          </a:bodyPr>
          <a:lstStyle/>
          <a:p>
            <a:r>
              <a:rPr lang="en-US" sz="1400" dirty="0">
                <a:ea typeface="+mn-lt"/>
                <a:cs typeface="+mn-lt"/>
              </a:rPr>
              <a:t>To understand the trends in marine animals, birds and benthic communities in the wider seas see </a:t>
            </a:r>
            <a:r>
              <a:rPr lang="en-GB" sz="1400" dirty="0">
                <a:hlinkClick r:id="rId14"/>
              </a:rPr>
              <a:t>Summary of progress towards Good Environmental Status - Marine online assessment tool (cefas.co.uk)</a:t>
            </a:r>
            <a:r>
              <a:rPr lang="en-GB" sz="1400" dirty="0"/>
              <a:t>.</a:t>
            </a:r>
            <a:endParaRPr lang="en-US" sz="1400" dirty="0">
              <a:cs typeface="Calibri"/>
            </a:endParaRPr>
          </a:p>
        </p:txBody>
      </p:sp>
      <p:grpSp>
        <p:nvGrpSpPr>
          <p:cNvPr id="36" name="Group 35">
            <a:extLst>
              <a:ext uri="{FF2B5EF4-FFF2-40B4-BE49-F238E27FC236}">
                <a16:creationId xmlns:a16="http://schemas.microsoft.com/office/drawing/2014/main" id="{ACB78EFD-56CA-44D3-B5AF-DF848C571BDB}"/>
              </a:ext>
            </a:extLst>
          </p:cNvPr>
          <p:cNvGrpSpPr/>
          <p:nvPr/>
        </p:nvGrpSpPr>
        <p:grpSpPr>
          <a:xfrm>
            <a:off x="262234" y="5924806"/>
            <a:ext cx="1724187" cy="807011"/>
            <a:chOff x="6505413" y="4486275"/>
            <a:chExt cx="1724187" cy="807011"/>
          </a:xfrm>
        </p:grpSpPr>
        <p:sp>
          <p:nvSpPr>
            <p:cNvPr id="37" name="Flowchart: Alternate Process 36">
              <a:extLst>
                <a:ext uri="{FF2B5EF4-FFF2-40B4-BE49-F238E27FC236}">
                  <a16:creationId xmlns:a16="http://schemas.microsoft.com/office/drawing/2014/main" id="{9960ACD6-8ECF-4B9B-892E-77E3275156D5}"/>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Marine</a:t>
              </a:r>
            </a:p>
          </p:txBody>
        </p:sp>
        <p:pic>
          <p:nvPicPr>
            <p:cNvPr id="38" name="Graphic 37" descr="Fish with solid fill">
              <a:extLst>
                <a:ext uri="{FF2B5EF4-FFF2-40B4-BE49-F238E27FC236}">
                  <a16:creationId xmlns:a16="http://schemas.microsoft.com/office/drawing/2014/main" id="{F9997DD8-A1B5-43A0-A971-EC96F33B2D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05413" y="4673363"/>
              <a:ext cx="619923" cy="619923"/>
            </a:xfrm>
            <a:prstGeom prst="rect">
              <a:avLst/>
            </a:prstGeom>
          </p:spPr>
        </p:pic>
      </p:grpSp>
    </p:spTree>
    <p:extLst>
      <p:ext uri="{BB962C8B-B14F-4D97-AF65-F5344CB8AC3E}">
        <p14:creationId xmlns:p14="http://schemas.microsoft.com/office/powerpoint/2010/main" val="44612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627FD-ADD4-4E15-835C-3682AFB84CF7}"/>
              </a:ext>
            </a:extLst>
          </p:cNvPr>
          <p:cNvPicPr>
            <a:picLocks noChangeAspect="1"/>
          </p:cNvPicPr>
          <p:nvPr/>
        </p:nvPicPr>
        <p:blipFill>
          <a:blip r:embed="rId2"/>
          <a:stretch>
            <a:fillRect/>
          </a:stretch>
        </p:blipFill>
        <p:spPr>
          <a:xfrm>
            <a:off x="0" y="-15389"/>
            <a:ext cx="2138726" cy="820140"/>
          </a:xfrm>
          <a:prstGeom prst="rect">
            <a:avLst/>
          </a:prstGeom>
        </p:spPr>
      </p:pic>
      <p:sp>
        <p:nvSpPr>
          <p:cNvPr id="4" name="Rectangle: Rounded Corners 3">
            <a:extLst>
              <a:ext uri="{FF2B5EF4-FFF2-40B4-BE49-F238E27FC236}">
                <a16:creationId xmlns:a16="http://schemas.microsoft.com/office/drawing/2014/main" id="{CCF6C450-FAEA-40CB-8ADC-FDD24D3B86BA}"/>
              </a:ext>
            </a:extLst>
          </p:cNvPr>
          <p:cNvSpPr/>
          <p:nvPr/>
        </p:nvSpPr>
        <p:spPr>
          <a:xfrm>
            <a:off x="2264133" y="164203"/>
            <a:ext cx="5931668"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Connectivity</a:t>
            </a:r>
          </a:p>
        </p:txBody>
      </p:sp>
      <p:grpSp>
        <p:nvGrpSpPr>
          <p:cNvPr id="6" name="Group 5">
            <a:extLst>
              <a:ext uri="{FF2B5EF4-FFF2-40B4-BE49-F238E27FC236}">
                <a16:creationId xmlns:a16="http://schemas.microsoft.com/office/drawing/2014/main" id="{B66F1938-F77D-42C7-A8E9-A78077985C59}"/>
              </a:ext>
            </a:extLst>
          </p:cNvPr>
          <p:cNvGrpSpPr/>
          <p:nvPr/>
        </p:nvGrpSpPr>
        <p:grpSpPr>
          <a:xfrm>
            <a:off x="63163" y="1129709"/>
            <a:ext cx="1551881" cy="742726"/>
            <a:chOff x="188640" y="2315349"/>
            <a:chExt cx="1681163" cy="733425"/>
          </a:xfrm>
        </p:grpSpPr>
        <p:sp>
          <p:nvSpPr>
            <p:cNvPr id="7" name="Flowchart: Alternate Process 6">
              <a:extLst>
                <a:ext uri="{FF2B5EF4-FFF2-40B4-BE49-F238E27FC236}">
                  <a16:creationId xmlns:a16="http://schemas.microsoft.com/office/drawing/2014/main" id="{9401FD6C-48A3-4E99-B4FA-2DBF69FBC8E7}"/>
                </a:ext>
              </a:extLst>
            </p:cNvPr>
            <p:cNvSpPr/>
            <p:nvPr/>
          </p:nvSpPr>
          <p:spPr>
            <a:xfrm>
              <a:off x="517253" y="2315349"/>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Terrestrial</a:t>
              </a:r>
            </a:p>
          </p:txBody>
        </p:sp>
        <p:pic>
          <p:nvPicPr>
            <p:cNvPr id="8" name="Graphic 7" descr="Forest scene with solid fill">
              <a:extLst>
                <a:ext uri="{FF2B5EF4-FFF2-40B4-BE49-F238E27FC236}">
                  <a16:creationId xmlns:a16="http://schemas.microsoft.com/office/drawing/2014/main" id="{1C239EA4-7817-4F06-9CB4-3F0306AEA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640" y="2383672"/>
              <a:ext cx="614387" cy="614387"/>
            </a:xfrm>
            <a:prstGeom prst="rect">
              <a:avLst/>
            </a:prstGeom>
          </p:spPr>
        </p:pic>
      </p:grpSp>
      <p:sp>
        <p:nvSpPr>
          <p:cNvPr id="18" name="TextBox 17">
            <a:extLst>
              <a:ext uri="{FF2B5EF4-FFF2-40B4-BE49-F238E27FC236}">
                <a16:creationId xmlns:a16="http://schemas.microsoft.com/office/drawing/2014/main" id="{95945301-115C-40AA-A7AA-BA1468738602}"/>
              </a:ext>
            </a:extLst>
          </p:cNvPr>
          <p:cNvSpPr txBox="1"/>
          <p:nvPr/>
        </p:nvSpPr>
        <p:spPr>
          <a:xfrm>
            <a:off x="1745969" y="3984443"/>
            <a:ext cx="10382867" cy="817245"/>
          </a:xfrm>
          <a:prstGeom prst="flowChartAlternateProcess">
            <a:avLst/>
          </a:prstGeom>
          <a:solidFill>
            <a:schemeClr val="accent4">
              <a:lumMod val="60000"/>
              <a:lumOff val="40000"/>
            </a:schemeClr>
          </a:solidFill>
        </p:spPr>
        <p:txBody>
          <a:bodyPr wrap="square" lIns="91440" tIns="45720" rIns="91440" bIns="45720" anchor="t">
            <a:spAutoFit/>
          </a:bodyPr>
          <a:lstStyle/>
          <a:p>
            <a:r>
              <a:rPr lang="en-GB" sz="1400" dirty="0"/>
              <a:t>The </a:t>
            </a:r>
            <a:r>
              <a:rPr lang="en-GB" sz="1400" b="1" dirty="0"/>
              <a:t>dynamic transition between marine and coastal habitats </a:t>
            </a:r>
            <a:r>
              <a:rPr lang="en-GB" sz="1400" dirty="0"/>
              <a:t>is critical for a range of both marine and coastal habitats and species.  The movement of sediment between the marine and terrestrial environment is essential for healthy habitats such as sand dunes and salt marsh. These habitats play a vital role in reducing the impact of wave energy on coastal communities.</a:t>
            </a:r>
          </a:p>
        </p:txBody>
      </p:sp>
      <p:grpSp>
        <p:nvGrpSpPr>
          <p:cNvPr id="19" name="Group 18">
            <a:extLst>
              <a:ext uri="{FF2B5EF4-FFF2-40B4-BE49-F238E27FC236}">
                <a16:creationId xmlns:a16="http://schemas.microsoft.com/office/drawing/2014/main" id="{7D967DE9-29D5-468D-A77E-D4C8A3C52A3C}"/>
              </a:ext>
            </a:extLst>
          </p:cNvPr>
          <p:cNvGrpSpPr/>
          <p:nvPr/>
        </p:nvGrpSpPr>
        <p:grpSpPr>
          <a:xfrm>
            <a:off x="63163" y="3981185"/>
            <a:ext cx="1551881" cy="817245"/>
            <a:chOff x="6505413" y="4486275"/>
            <a:chExt cx="1681163" cy="807011"/>
          </a:xfrm>
        </p:grpSpPr>
        <p:sp>
          <p:nvSpPr>
            <p:cNvPr id="20" name="Flowchart: Alternate Process 19">
              <a:extLst>
                <a:ext uri="{FF2B5EF4-FFF2-40B4-BE49-F238E27FC236}">
                  <a16:creationId xmlns:a16="http://schemas.microsoft.com/office/drawing/2014/main" id="{DD9237E4-EE7B-402B-9DD5-C5896080C137}"/>
                </a:ext>
              </a:extLst>
            </p:cNvPr>
            <p:cNvSpPr/>
            <p:nvPr/>
          </p:nvSpPr>
          <p:spPr>
            <a:xfrm>
              <a:off x="6877050" y="4486275"/>
              <a:ext cx="1309526"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Marine and coastal</a:t>
              </a:r>
            </a:p>
          </p:txBody>
        </p:sp>
        <p:pic>
          <p:nvPicPr>
            <p:cNvPr id="24" name="Graphic 23" descr="Fish with solid fill">
              <a:extLst>
                <a:ext uri="{FF2B5EF4-FFF2-40B4-BE49-F238E27FC236}">
                  <a16:creationId xmlns:a16="http://schemas.microsoft.com/office/drawing/2014/main" id="{722870C4-52BD-4487-8023-27866AB5D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5413" y="4673363"/>
              <a:ext cx="619923" cy="619923"/>
            </a:xfrm>
            <a:prstGeom prst="rect">
              <a:avLst/>
            </a:prstGeom>
          </p:spPr>
        </p:pic>
      </p:grpSp>
      <p:pic>
        <p:nvPicPr>
          <p:cNvPr id="14" name="Picture 13">
            <a:extLst>
              <a:ext uri="{FF2B5EF4-FFF2-40B4-BE49-F238E27FC236}">
                <a16:creationId xmlns:a16="http://schemas.microsoft.com/office/drawing/2014/main" id="{198DB497-4ACC-4EC2-995C-6CBC679342E5}"/>
              </a:ext>
            </a:extLst>
          </p:cNvPr>
          <p:cNvPicPr>
            <a:picLocks noChangeAspect="1"/>
          </p:cNvPicPr>
          <p:nvPr/>
        </p:nvPicPr>
        <p:blipFill rotWithShape="1">
          <a:blip r:embed="rId7"/>
          <a:srcRect t="-3546" r="58931" b="88544"/>
          <a:stretch/>
        </p:blipFill>
        <p:spPr>
          <a:xfrm>
            <a:off x="8195801" y="164203"/>
            <a:ext cx="2505997" cy="500669"/>
          </a:xfrm>
          <a:prstGeom prst="rect">
            <a:avLst/>
          </a:prstGeom>
        </p:spPr>
      </p:pic>
      <p:sp>
        <p:nvSpPr>
          <p:cNvPr id="15" name="Flowchart: Terminator 14">
            <a:extLst>
              <a:ext uri="{FF2B5EF4-FFF2-40B4-BE49-F238E27FC236}">
                <a16:creationId xmlns:a16="http://schemas.microsoft.com/office/drawing/2014/main" id="{535EBBB4-DDF8-4E00-A06E-1047597EC2F5}"/>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sp>
        <p:nvSpPr>
          <p:cNvPr id="21" name="TextBox 20">
            <a:extLst>
              <a:ext uri="{FF2B5EF4-FFF2-40B4-BE49-F238E27FC236}">
                <a16:creationId xmlns:a16="http://schemas.microsoft.com/office/drawing/2014/main" id="{565D1A42-04F4-4509-B906-105AA7DA7577}"/>
              </a:ext>
            </a:extLst>
          </p:cNvPr>
          <p:cNvSpPr txBox="1"/>
          <p:nvPr/>
        </p:nvSpPr>
        <p:spPr>
          <a:xfrm>
            <a:off x="1745970" y="4839849"/>
            <a:ext cx="10382865" cy="1770698"/>
          </a:xfrm>
          <a:prstGeom prst="flowChartAlternateProcess">
            <a:avLst/>
          </a:prstGeom>
          <a:solidFill>
            <a:schemeClr val="accent5">
              <a:lumMod val="20000"/>
              <a:lumOff val="80000"/>
            </a:schemeClr>
          </a:solidFill>
        </p:spPr>
        <p:txBody>
          <a:bodyPr wrap="square" lIns="91440" tIns="45720" rIns="91440" bIns="45720" anchor="t">
            <a:spAutoFit/>
          </a:bodyPr>
          <a:lstStyle/>
          <a:p>
            <a:r>
              <a:rPr lang="en-GB" sz="1400" b="1" dirty="0"/>
              <a:t>Barriers </a:t>
            </a:r>
            <a:r>
              <a:rPr lang="en-GB" sz="1400" b="1" dirty="0">
                <a:ea typeface="+mn-lt"/>
                <a:cs typeface="+mn-lt"/>
              </a:rPr>
              <a:t>in the marine environment </a:t>
            </a:r>
            <a:r>
              <a:rPr lang="en-GB" sz="1400" dirty="0">
                <a:ea typeface="+mn-lt"/>
                <a:cs typeface="+mn-lt"/>
              </a:rPr>
              <a:t>can affect the movement and distribution of marine organisms:</a:t>
            </a:r>
            <a:endParaRPr lang="en-US" dirty="0"/>
          </a:p>
          <a:p>
            <a:pPr marL="285750" indent="-285750">
              <a:buFont typeface="Arial"/>
              <a:buChar char="•"/>
            </a:pPr>
            <a:r>
              <a:rPr lang="en-GB" sz="1400" dirty="0">
                <a:ea typeface="+mn-lt"/>
                <a:cs typeface="+mn-lt"/>
              </a:rPr>
              <a:t>Physical barriers such as landmasses, islands, and underwater mountains that can restrict the movement of marine organisms.</a:t>
            </a:r>
            <a:endParaRPr lang="en-GB" dirty="0"/>
          </a:p>
          <a:p>
            <a:pPr marL="285750" indent="-285750">
              <a:buFont typeface="Arial"/>
              <a:buChar char="•"/>
            </a:pPr>
            <a:r>
              <a:rPr lang="en-GB" sz="1400" dirty="0">
                <a:ea typeface="+mn-lt"/>
                <a:cs typeface="+mn-lt"/>
              </a:rPr>
              <a:t>Chemical barriers including changes in water temperature, salinity, and oxygen levels that can limit the survival and reproduction of certain species.</a:t>
            </a:r>
            <a:endParaRPr lang="en-GB" dirty="0"/>
          </a:p>
          <a:p>
            <a:pPr marL="285750" indent="-285750">
              <a:buFont typeface="Arial"/>
              <a:buChar char="•"/>
            </a:pPr>
            <a:r>
              <a:rPr lang="en-GB" sz="1400" dirty="0">
                <a:ea typeface="+mn-lt"/>
                <a:cs typeface="+mn-lt"/>
              </a:rPr>
              <a:t>Biological barriers such as the presence of predators or competitors that can limit the growth and survival of certain species.</a:t>
            </a:r>
            <a:endParaRPr lang="en-GB" dirty="0"/>
          </a:p>
          <a:p>
            <a:pPr marL="285750" indent="-285750">
              <a:buFont typeface="Arial"/>
              <a:buChar char="•"/>
            </a:pPr>
            <a:r>
              <a:rPr lang="en-GB" sz="1400" dirty="0">
                <a:ea typeface="+mn-lt"/>
                <a:cs typeface="+mn-lt"/>
              </a:rPr>
              <a:t>Man-made barriers such as harbours and associated sea walls and gates, power stations etc. that can limit the movement of marine organisms. </a:t>
            </a:r>
            <a:endParaRPr lang="en-GB" sz="1400" dirty="0">
              <a:solidFill>
                <a:srgbClr val="000000"/>
              </a:solidFill>
              <a:cs typeface="Calibri"/>
            </a:endParaRPr>
          </a:p>
        </p:txBody>
      </p:sp>
      <p:sp>
        <p:nvSpPr>
          <p:cNvPr id="22" name="TextBox 21">
            <a:extLst>
              <a:ext uri="{FF2B5EF4-FFF2-40B4-BE49-F238E27FC236}">
                <a16:creationId xmlns:a16="http://schemas.microsoft.com/office/drawing/2014/main" id="{349A118D-63D1-4D89-86B9-E86274766860}"/>
              </a:ext>
            </a:extLst>
          </p:cNvPr>
          <p:cNvSpPr txBox="1"/>
          <p:nvPr/>
        </p:nvSpPr>
        <p:spPr>
          <a:xfrm>
            <a:off x="1745972" y="1119387"/>
            <a:ext cx="4797332" cy="1055608"/>
          </a:xfrm>
          <a:prstGeom prst="flowChartAlternateProcess">
            <a:avLst/>
          </a:prstGeom>
          <a:solidFill>
            <a:schemeClr val="accent4">
              <a:lumMod val="60000"/>
              <a:lumOff val="40000"/>
            </a:schemeClr>
          </a:solidFill>
        </p:spPr>
        <p:txBody>
          <a:bodyPr wrap="square" lIns="91440" tIns="45720" rIns="91440" bIns="45720" anchor="t">
            <a:spAutoFit/>
          </a:bodyPr>
          <a:lstStyle/>
          <a:p>
            <a:r>
              <a:rPr lang="en-GB" sz="1400" b="1" dirty="0"/>
              <a:t>Habitat loss</a:t>
            </a:r>
            <a:r>
              <a:rPr lang="en-GB" sz="1400" dirty="0"/>
              <a:t> and </a:t>
            </a:r>
            <a:r>
              <a:rPr lang="en-GB" sz="1400" b="1" dirty="0"/>
              <a:t>fragmentation</a:t>
            </a:r>
            <a:r>
              <a:rPr lang="en-GB" sz="1400" dirty="0"/>
              <a:t> can reduce ecosystem function, reduce the size of populations and hinder the movement of species. This makes them more vulnerable to change and can threaten long-term viability.</a:t>
            </a:r>
          </a:p>
        </p:txBody>
      </p:sp>
      <p:sp>
        <p:nvSpPr>
          <p:cNvPr id="23" name="TextBox 22">
            <a:extLst>
              <a:ext uri="{FF2B5EF4-FFF2-40B4-BE49-F238E27FC236}">
                <a16:creationId xmlns:a16="http://schemas.microsoft.com/office/drawing/2014/main" id="{B03C0EEB-C179-4421-A40D-DD30C46D82A8}"/>
              </a:ext>
            </a:extLst>
          </p:cNvPr>
          <p:cNvSpPr txBox="1"/>
          <p:nvPr/>
        </p:nvSpPr>
        <p:spPr>
          <a:xfrm>
            <a:off x="1745970" y="2437100"/>
            <a:ext cx="4797334" cy="1293971"/>
          </a:xfrm>
          <a:prstGeom prst="flowChartAlternateProcess">
            <a:avLst/>
          </a:prstGeom>
          <a:solidFill>
            <a:schemeClr val="accent5">
              <a:lumMod val="20000"/>
              <a:lumOff val="80000"/>
            </a:schemeClr>
          </a:solidFill>
        </p:spPr>
        <p:txBody>
          <a:bodyPr wrap="square" lIns="91440" tIns="45720" rIns="91440" bIns="45720" anchor="t">
            <a:spAutoFit/>
          </a:bodyPr>
          <a:lstStyle/>
          <a:p>
            <a:r>
              <a:rPr lang="en-GB" sz="1400" dirty="0"/>
              <a:t>To enhance connectivity:</a:t>
            </a:r>
          </a:p>
          <a:p>
            <a:pPr marL="285750" indent="-285750">
              <a:buFont typeface="Arial" panose="020B0604020202020204" pitchFamily="34" charset="0"/>
              <a:buChar char="•"/>
            </a:pPr>
            <a:r>
              <a:rPr lang="en-GB" sz="1400" dirty="0"/>
              <a:t>Create new habitat connecting existing habitat</a:t>
            </a:r>
          </a:p>
          <a:p>
            <a:pPr marL="285750" indent="-285750">
              <a:buFont typeface="Arial" panose="020B0604020202020204" pitchFamily="34" charset="0"/>
              <a:buChar char="•"/>
            </a:pPr>
            <a:r>
              <a:rPr lang="en-GB" sz="1400" dirty="0"/>
              <a:t>Remove barriers to species movement</a:t>
            </a:r>
          </a:p>
          <a:p>
            <a:pPr marL="285750" indent="-285750">
              <a:buFont typeface="Arial" panose="020B0604020202020204" pitchFamily="34" charset="0"/>
              <a:buChar char="•"/>
            </a:pPr>
            <a:r>
              <a:rPr lang="en-GB" sz="1400" dirty="0"/>
              <a:t>Make the wider landscape more wildlife-friendly through messy pockets of nature and reducing damaging activities</a:t>
            </a:r>
          </a:p>
        </p:txBody>
      </p:sp>
      <p:sp>
        <p:nvSpPr>
          <p:cNvPr id="26" name="Rectangle: Rounded Corners 25">
            <a:extLst>
              <a:ext uri="{FF2B5EF4-FFF2-40B4-BE49-F238E27FC236}">
                <a16:creationId xmlns:a16="http://schemas.microsoft.com/office/drawing/2014/main" id="{9FFDC80A-4260-47D7-8573-584B5FF43005}"/>
              </a:ext>
            </a:extLst>
          </p:cNvPr>
          <p:cNvSpPr/>
          <p:nvPr/>
        </p:nvSpPr>
        <p:spPr>
          <a:xfrm>
            <a:off x="6654975" y="1157654"/>
            <a:ext cx="3450926" cy="1185432"/>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         Consider calculating connectivity using a tool such as </a:t>
            </a:r>
            <a:r>
              <a:rPr lang="en-GB" sz="1400" b="1" dirty="0" err="1">
                <a:solidFill>
                  <a:schemeClr val="tx1"/>
                </a:solidFill>
                <a:hlinkClick r:id="rId8"/>
              </a:rPr>
              <a:t>Condatis</a:t>
            </a:r>
            <a:r>
              <a:rPr lang="en-GB" sz="1400" b="1" dirty="0">
                <a:solidFill>
                  <a:schemeClr val="tx1"/>
                </a:solidFill>
              </a:rPr>
              <a:t> </a:t>
            </a:r>
            <a:r>
              <a:rPr lang="en-GB" sz="1400" dirty="0">
                <a:solidFill>
                  <a:schemeClr val="tx1"/>
                </a:solidFill>
              </a:rPr>
              <a:t>which highlights pathways for dispersal, bottlenecks and helps you rank sites for habitat creation, restoration or protection.</a:t>
            </a:r>
            <a:endParaRPr lang="en-GB" sz="1400" dirty="0">
              <a:solidFill>
                <a:srgbClr val="FF0000"/>
              </a:solidFill>
            </a:endParaRPr>
          </a:p>
        </p:txBody>
      </p:sp>
      <p:grpSp>
        <p:nvGrpSpPr>
          <p:cNvPr id="29" name="Group 28">
            <a:extLst>
              <a:ext uri="{FF2B5EF4-FFF2-40B4-BE49-F238E27FC236}">
                <a16:creationId xmlns:a16="http://schemas.microsoft.com/office/drawing/2014/main" id="{1FD9700C-CB5F-4D25-B19D-7559D8D918E5}"/>
              </a:ext>
            </a:extLst>
          </p:cNvPr>
          <p:cNvGrpSpPr/>
          <p:nvPr/>
        </p:nvGrpSpPr>
        <p:grpSpPr>
          <a:xfrm>
            <a:off x="6654975" y="2557575"/>
            <a:ext cx="5473862" cy="606665"/>
            <a:chOff x="6128697" y="1789746"/>
            <a:chExt cx="4618039" cy="1938457"/>
          </a:xfrm>
        </p:grpSpPr>
        <p:sp>
          <p:nvSpPr>
            <p:cNvPr id="30" name="Rectangle: Rounded Corners 29">
              <a:extLst>
                <a:ext uri="{FF2B5EF4-FFF2-40B4-BE49-F238E27FC236}">
                  <a16:creationId xmlns:a16="http://schemas.microsoft.com/office/drawing/2014/main" id="{4C394CBE-6349-4553-A052-0A57C3B45EA8}"/>
                </a:ext>
              </a:extLst>
            </p:cNvPr>
            <p:cNvSpPr/>
            <p:nvPr/>
          </p:nvSpPr>
          <p:spPr>
            <a:xfrm>
              <a:off x="6128697" y="1789749"/>
              <a:ext cx="4618039" cy="1938454"/>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            For more information on improving ecological networks see </a:t>
              </a:r>
              <a:r>
                <a:rPr lang="en-GB" sz="1400" dirty="0">
                  <a:solidFill>
                    <a:schemeClr val="tx1"/>
                  </a:solidFill>
                  <a:hlinkClick r:id="rId9"/>
                </a:rPr>
                <a:t>Nature Networks – a summary for practitioners</a:t>
              </a:r>
              <a:endParaRPr lang="en-GB" sz="1400" dirty="0">
                <a:solidFill>
                  <a:srgbClr val="FF0000"/>
                </a:solidFill>
              </a:endParaRPr>
            </a:p>
          </p:txBody>
        </p:sp>
        <p:pic>
          <p:nvPicPr>
            <p:cNvPr id="31" name="Graphic 30" descr="Circle with left arrow with solid fill">
              <a:extLst>
                <a:ext uri="{FF2B5EF4-FFF2-40B4-BE49-F238E27FC236}">
                  <a16:creationId xmlns:a16="http://schemas.microsoft.com/office/drawing/2014/main" id="{A02D9C75-9316-40C5-B637-A94B2ABE6B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6290045" y="1789746"/>
              <a:ext cx="300725" cy="1104825"/>
            </a:xfrm>
            <a:prstGeom prst="rect">
              <a:avLst/>
            </a:prstGeom>
          </p:spPr>
        </p:pic>
      </p:grpSp>
      <p:grpSp>
        <p:nvGrpSpPr>
          <p:cNvPr id="9" name="Group 8">
            <a:extLst>
              <a:ext uri="{FF2B5EF4-FFF2-40B4-BE49-F238E27FC236}">
                <a16:creationId xmlns:a16="http://schemas.microsoft.com/office/drawing/2014/main" id="{8EF59D6E-AC0B-4C3B-8A9B-D95F8BF9F287}"/>
              </a:ext>
            </a:extLst>
          </p:cNvPr>
          <p:cNvGrpSpPr/>
          <p:nvPr/>
        </p:nvGrpSpPr>
        <p:grpSpPr>
          <a:xfrm>
            <a:off x="6654975" y="3214447"/>
            <a:ext cx="5473862" cy="516624"/>
            <a:chOff x="6904356" y="3062041"/>
            <a:chExt cx="4936840" cy="516624"/>
          </a:xfrm>
        </p:grpSpPr>
        <p:sp>
          <p:nvSpPr>
            <p:cNvPr id="32" name="Rectangle: Rounded Corners 31">
              <a:extLst>
                <a:ext uri="{FF2B5EF4-FFF2-40B4-BE49-F238E27FC236}">
                  <a16:creationId xmlns:a16="http://schemas.microsoft.com/office/drawing/2014/main" id="{E7425D2B-25A7-4E52-A2AE-1F90299F9885}"/>
                </a:ext>
              </a:extLst>
            </p:cNvPr>
            <p:cNvSpPr/>
            <p:nvPr/>
          </p:nvSpPr>
          <p:spPr>
            <a:xfrm>
              <a:off x="6904356" y="3062041"/>
              <a:ext cx="4936840" cy="516624"/>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            To understand the opportunities for enhancing nature networks in your area see the </a:t>
              </a:r>
              <a:r>
                <a:rPr lang="en-GB" sz="1400" dirty="0">
                  <a:solidFill>
                    <a:schemeClr val="tx1"/>
                  </a:solidFill>
                  <a:hlinkClick r:id="rId12"/>
                </a:rPr>
                <a:t>Habitat Networks </a:t>
              </a:r>
              <a:r>
                <a:rPr lang="en-GB" sz="1400" dirty="0">
                  <a:solidFill>
                    <a:schemeClr val="tx1"/>
                  </a:solidFill>
                </a:rPr>
                <a:t>data layer. </a:t>
              </a:r>
              <a:endParaRPr lang="en-GB" sz="1400" dirty="0">
                <a:solidFill>
                  <a:srgbClr val="FF0000"/>
                </a:solidFill>
              </a:endParaRPr>
            </a:p>
          </p:txBody>
        </p:sp>
        <p:pic>
          <p:nvPicPr>
            <p:cNvPr id="33" name="Graphic 32" descr="Circle with left arrow with solid fill">
              <a:extLst>
                <a:ext uri="{FF2B5EF4-FFF2-40B4-BE49-F238E27FC236}">
                  <a16:creationId xmlns:a16="http://schemas.microsoft.com/office/drawing/2014/main" id="{DF48C9F4-E5E5-4F52-949D-4957BFEE09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7049058" y="3062041"/>
              <a:ext cx="321485" cy="345769"/>
            </a:xfrm>
            <a:prstGeom prst="rect">
              <a:avLst/>
            </a:prstGeom>
          </p:spPr>
        </p:pic>
      </p:grpSp>
      <p:pic>
        <p:nvPicPr>
          <p:cNvPr id="34" name="Graphic 33" descr="Circle with left arrow with solid fill">
            <a:extLst>
              <a:ext uri="{FF2B5EF4-FFF2-40B4-BE49-F238E27FC236}">
                <a16:creationId xmlns:a16="http://schemas.microsoft.com/office/drawing/2014/main" id="{473D1ECE-006B-4764-B56C-651FC6EA12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6799676" y="1168353"/>
            <a:ext cx="321485" cy="345769"/>
          </a:xfrm>
          <a:prstGeom prst="rect">
            <a:avLst/>
          </a:prstGeom>
        </p:spPr>
      </p:pic>
      <p:pic>
        <p:nvPicPr>
          <p:cNvPr id="5" name="Picture 4">
            <a:extLst>
              <a:ext uri="{FF2B5EF4-FFF2-40B4-BE49-F238E27FC236}">
                <a16:creationId xmlns:a16="http://schemas.microsoft.com/office/drawing/2014/main" id="{DEB2D84F-9E5D-44DA-87AD-E87009B9AA2A}"/>
              </a:ext>
            </a:extLst>
          </p:cNvPr>
          <p:cNvPicPr>
            <a:picLocks noChangeAspect="1"/>
          </p:cNvPicPr>
          <p:nvPr/>
        </p:nvPicPr>
        <p:blipFill>
          <a:blip r:embed="rId13"/>
          <a:stretch>
            <a:fillRect/>
          </a:stretch>
        </p:blipFill>
        <p:spPr>
          <a:xfrm>
            <a:off x="10187439" y="808511"/>
            <a:ext cx="1941398" cy="1628589"/>
          </a:xfrm>
          <a:prstGeom prst="rect">
            <a:avLst/>
          </a:prstGeom>
        </p:spPr>
      </p:pic>
      <p:sp>
        <p:nvSpPr>
          <p:cNvPr id="25" name="Rectangle: Rounded Corners 24">
            <a:extLst>
              <a:ext uri="{FF2B5EF4-FFF2-40B4-BE49-F238E27FC236}">
                <a16:creationId xmlns:a16="http://schemas.microsoft.com/office/drawing/2014/main" id="{8ABF178E-6F60-449A-B5CF-170F5DEBCC3D}"/>
              </a:ext>
            </a:extLst>
          </p:cNvPr>
          <p:cNvSpPr/>
          <p:nvPr/>
        </p:nvSpPr>
        <p:spPr>
          <a:xfrm>
            <a:off x="10217572" y="2133156"/>
            <a:ext cx="1244828" cy="251640"/>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rPr>
              <a:t>Link to case study</a:t>
            </a:r>
          </a:p>
        </p:txBody>
      </p:sp>
    </p:spTree>
    <p:extLst>
      <p:ext uri="{BB962C8B-B14F-4D97-AF65-F5344CB8AC3E}">
        <p14:creationId xmlns:p14="http://schemas.microsoft.com/office/powerpoint/2010/main" val="391572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627FD-ADD4-4E15-835C-3682AFB84CF7}"/>
              </a:ext>
            </a:extLst>
          </p:cNvPr>
          <p:cNvPicPr>
            <a:picLocks noChangeAspect="1"/>
          </p:cNvPicPr>
          <p:nvPr/>
        </p:nvPicPr>
        <p:blipFill>
          <a:blip r:embed="rId3"/>
          <a:stretch>
            <a:fillRect/>
          </a:stretch>
        </p:blipFill>
        <p:spPr>
          <a:xfrm>
            <a:off x="0" y="-15389"/>
            <a:ext cx="2138726" cy="820140"/>
          </a:xfrm>
          <a:prstGeom prst="rect">
            <a:avLst/>
          </a:prstGeom>
        </p:spPr>
      </p:pic>
      <p:sp>
        <p:nvSpPr>
          <p:cNvPr id="4" name="Rectangle: Rounded Corners 3">
            <a:extLst>
              <a:ext uri="{FF2B5EF4-FFF2-40B4-BE49-F238E27FC236}">
                <a16:creationId xmlns:a16="http://schemas.microsoft.com/office/drawing/2014/main" id="{CCF6C450-FAEA-40CB-8ADC-FDD24D3B86BA}"/>
              </a:ext>
            </a:extLst>
          </p:cNvPr>
          <p:cNvSpPr/>
          <p:nvPr/>
        </p:nvSpPr>
        <p:spPr>
          <a:xfrm>
            <a:off x="2259614" y="152354"/>
            <a:ext cx="5936187" cy="500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n w="0"/>
                <a:solidFill>
                  <a:schemeClr val="tx1"/>
                </a:solidFill>
                <a:effectLst>
                  <a:outerShdw blurRad="38100" dist="19050" dir="2700000" algn="tl" rotWithShape="0">
                    <a:schemeClr val="dk1">
                      <a:alpha val="40000"/>
                    </a:schemeClr>
                  </a:outerShdw>
                </a:effectLst>
              </a:rPr>
              <a:t>Condition of ecosystem assets – Soil and sediment health</a:t>
            </a:r>
          </a:p>
        </p:txBody>
      </p:sp>
      <p:grpSp>
        <p:nvGrpSpPr>
          <p:cNvPr id="6" name="Group 5">
            <a:extLst>
              <a:ext uri="{FF2B5EF4-FFF2-40B4-BE49-F238E27FC236}">
                <a16:creationId xmlns:a16="http://schemas.microsoft.com/office/drawing/2014/main" id="{B66F1938-F77D-42C7-A8E9-A78077985C59}"/>
              </a:ext>
            </a:extLst>
          </p:cNvPr>
          <p:cNvGrpSpPr/>
          <p:nvPr/>
        </p:nvGrpSpPr>
        <p:grpSpPr>
          <a:xfrm>
            <a:off x="290673" y="1048550"/>
            <a:ext cx="1681163" cy="749741"/>
            <a:chOff x="188640" y="2248318"/>
            <a:chExt cx="1681163" cy="749741"/>
          </a:xfrm>
        </p:grpSpPr>
        <p:sp>
          <p:nvSpPr>
            <p:cNvPr id="7" name="Flowchart: Alternate Process 6">
              <a:extLst>
                <a:ext uri="{FF2B5EF4-FFF2-40B4-BE49-F238E27FC236}">
                  <a16:creationId xmlns:a16="http://schemas.microsoft.com/office/drawing/2014/main" id="{9401FD6C-48A3-4E99-B4FA-2DBF69FBC8E7}"/>
                </a:ext>
              </a:extLst>
            </p:cNvPr>
            <p:cNvSpPr/>
            <p:nvPr/>
          </p:nvSpPr>
          <p:spPr>
            <a:xfrm>
              <a:off x="517253" y="2248318"/>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Terrestrial</a:t>
              </a:r>
            </a:p>
          </p:txBody>
        </p:sp>
        <p:pic>
          <p:nvPicPr>
            <p:cNvPr id="8" name="Graphic 7" descr="Forest scene with solid fill">
              <a:extLst>
                <a:ext uri="{FF2B5EF4-FFF2-40B4-BE49-F238E27FC236}">
                  <a16:creationId xmlns:a16="http://schemas.microsoft.com/office/drawing/2014/main" id="{1C239EA4-7817-4F06-9CB4-3F0306AEA6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640" y="2383672"/>
              <a:ext cx="614387" cy="614387"/>
            </a:xfrm>
            <a:prstGeom prst="rect">
              <a:avLst/>
            </a:prstGeom>
          </p:spPr>
        </p:pic>
      </p:grpSp>
      <p:grpSp>
        <p:nvGrpSpPr>
          <p:cNvPr id="9" name="Group 8">
            <a:extLst>
              <a:ext uri="{FF2B5EF4-FFF2-40B4-BE49-F238E27FC236}">
                <a16:creationId xmlns:a16="http://schemas.microsoft.com/office/drawing/2014/main" id="{7E442B7D-86FA-42D4-93F2-A04BA8950835}"/>
              </a:ext>
            </a:extLst>
          </p:cNvPr>
          <p:cNvGrpSpPr/>
          <p:nvPr/>
        </p:nvGrpSpPr>
        <p:grpSpPr>
          <a:xfrm>
            <a:off x="263138" y="3801811"/>
            <a:ext cx="1724187" cy="807011"/>
            <a:chOff x="6505413" y="4486275"/>
            <a:chExt cx="1724187" cy="807011"/>
          </a:xfrm>
        </p:grpSpPr>
        <p:sp>
          <p:nvSpPr>
            <p:cNvPr id="10" name="Flowchart: Alternate Process 9">
              <a:extLst>
                <a:ext uri="{FF2B5EF4-FFF2-40B4-BE49-F238E27FC236}">
                  <a16:creationId xmlns:a16="http://schemas.microsoft.com/office/drawing/2014/main" id="{1D31AE31-C40B-449F-BDEA-6CE66142F4FE}"/>
                </a:ext>
              </a:extLst>
            </p:cNvPr>
            <p:cNvSpPr/>
            <p:nvPr/>
          </p:nvSpPr>
          <p:spPr>
            <a:xfrm>
              <a:off x="6877050" y="4486275"/>
              <a:ext cx="1352550" cy="733425"/>
            </a:xfrm>
            <a:prstGeom prst="flowChartAlternateProcess">
              <a:avLst/>
            </a:prstGeom>
            <a:solidFill>
              <a:srgbClr val="E2D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Marine &amp; coastal</a:t>
              </a:r>
            </a:p>
          </p:txBody>
        </p:sp>
        <p:pic>
          <p:nvPicPr>
            <p:cNvPr id="11" name="Graphic 10" descr="Fish with solid fill">
              <a:extLst>
                <a:ext uri="{FF2B5EF4-FFF2-40B4-BE49-F238E27FC236}">
                  <a16:creationId xmlns:a16="http://schemas.microsoft.com/office/drawing/2014/main" id="{DD6CA2E6-B4A0-4807-8154-B4FA37FEB3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5413" y="4673363"/>
              <a:ext cx="619923" cy="619923"/>
            </a:xfrm>
            <a:prstGeom prst="rect">
              <a:avLst/>
            </a:prstGeom>
          </p:spPr>
        </p:pic>
      </p:grpSp>
      <p:sp>
        <p:nvSpPr>
          <p:cNvPr id="22" name="Rectangle: Rounded Corners 21">
            <a:extLst>
              <a:ext uri="{FF2B5EF4-FFF2-40B4-BE49-F238E27FC236}">
                <a16:creationId xmlns:a16="http://schemas.microsoft.com/office/drawing/2014/main" id="{2421112C-C9EE-49C1-9964-CD1CD97AF6DB}"/>
              </a:ext>
            </a:extLst>
          </p:cNvPr>
          <p:cNvSpPr/>
          <p:nvPr/>
        </p:nvSpPr>
        <p:spPr>
          <a:xfrm>
            <a:off x="2092527" y="1044590"/>
            <a:ext cx="4381242" cy="202365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Soil health reflects the capacity of the soil to provide ecosystem functions appropriate to the environment</a:t>
            </a:r>
            <a:r>
              <a:rPr lang="en-GB" sz="1400" dirty="0">
                <a:solidFill>
                  <a:schemeClr val="tx1"/>
                </a:solidFill>
              </a:rPr>
              <a:t>; storing carbon, supporting biodiversity and plant growth, regulating water flows, filtration and storage, and toxin and waste breakdown. </a:t>
            </a:r>
            <a:endParaRPr lang="en-GB" sz="800" dirty="0">
              <a:solidFill>
                <a:schemeClr val="tx1"/>
              </a:solidFill>
            </a:endParaRPr>
          </a:p>
          <a:p>
            <a:endParaRPr lang="en-GB" sz="800" b="1" dirty="0">
              <a:solidFill>
                <a:schemeClr val="tx1"/>
              </a:solidFill>
            </a:endParaRPr>
          </a:p>
          <a:p>
            <a:r>
              <a:rPr lang="en-GB" sz="1400" b="1" dirty="0">
                <a:solidFill>
                  <a:schemeClr val="tx1"/>
                </a:solidFill>
              </a:rPr>
              <a:t>Poor management and land use causes degradation. </a:t>
            </a:r>
            <a:r>
              <a:rPr lang="en-GB" sz="1400" dirty="0">
                <a:solidFill>
                  <a:schemeClr val="tx1"/>
                </a:solidFill>
              </a:rPr>
              <a:t>Threats to soil health include compaction, nutrient and chemical inputs, loss of carbon, soil erosion.</a:t>
            </a:r>
          </a:p>
        </p:txBody>
      </p:sp>
      <p:grpSp>
        <p:nvGrpSpPr>
          <p:cNvPr id="12" name="Group 11">
            <a:extLst>
              <a:ext uri="{FF2B5EF4-FFF2-40B4-BE49-F238E27FC236}">
                <a16:creationId xmlns:a16="http://schemas.microsoft.com/office/drawing/2014/main" id="{2316C55C-32E5-493B-8270-ED58FC8B6D80}"/>
              </a:ext>
            </a:extLst>
          </p:cNvPr>
          <p:cNvGrpSpPr/>
          <p:nvPr/>
        </p:nvGrpSpPr>
        <p:grpSpPr>
          <a:xfrm>
            <a:off x="2165177" y="3131796"/>
            <a:ext cx="4335043" cy="387553"/>
            <a:chOff x="2663220" y="1303806"/>
            <a:chExt cx="2894651" cy="458941"/>
          </a:xfrm>
        </p:grpSpPr>
        <p:sp>
          <p:nvSpPr>
            <p:cNvPr id="24" name="Rectangle: Rounded Corners 23">
              <a:extLst>
                <a:ext uri="{FF2B5EF4-FFF2-40B4-BE49-F238E27FC236}">
                  <a16:creationId xmlns:a16="http://schemas.microsoft.com/office/drawing/2014/main" id="{99711C24-B71B-40B0-9449-14A06B3E3552}"/>
                </a:ext>
              </a:extLst>
            </p:cNvPr>
            <p:cNvSpPr/>
            <p:nvPr/>
          </p:nvSpPr>
          <p:spPr>
            <a:xfrm>
              <a:off x="2663220" y="1303806"/>
              <a:ext cx="2894651" cy="458941"/>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     For more information see </a:t>
              </a:r>
              <a:r>
                <a:rPr lang="en-GB" sz="1400" dirty="0">
                  <a:hlinkClick r:id="rId8"/>
                </a:rPr>
                <a:t>UK Soil Observatory</a:t>
              </a:r>
              <a:endParaRPr lang="en-GB" sz="1400" b="1" dirty="0">
                <a:solidFill>
                  <a:srgbClr val="FF0000"/>
                </a:solidFill>
              </a:endParaRPr>
            </a:p>
          </p:txBody>
        </p:sp>
        <p:pic>
          <p:nvPicPr>
            <p:cNvPr id="25" name="Graphic 24" descr="Circle with left arrow with solid fill">
              <a:extLst>
                <a:ext uri="{FF2B5EF4-FFF2-40B4-BE49-F238E27FC236}">
                  <a16:creationId xmlns:a16="http://schemas.microsoft.com/office/drawing/2014/main" id="{7234EB37-E5D6-4386-B704-EEDC98C8BE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2663220" y="1352866"/>
              <a:ext cx="205976" cy="348700"/>
            </a:xfrm>
            <a:prstGeom prst="rect">
              <a:avLst/>
            </a:prstGeom>
          </p:spPr>
        </p:pic>
      </p:grpSp>
      <p:sp>
        <p:nvSpPr>
          <p:cNvPr id="27" name="TextBox 26">
            <a:extLst>
              <a:ext uri="{FF2B5EF4-FFF2-40B4-BE49-F238E27FC236}">
                <a16:creationId xmlns:a16="http://schemas.microsoft.com/office/drawing/2014/main" id="{8B17F39F-97DA-46C7-9DC4-B0C5D7C03971}"/>
              </a:ext>
            </a:extLst>
          </p:cNvPr>
          <p:cNvSpPr txBox="1"/>
          <p:nvPr/>
        </p:nvSpPr>
        <p:spPr>
          <a:xfrm>
            <a:off x="2110672" y="5161463"/>
            <a:ext cx="5947068" cy="1532334"/>
          </a:xfrm>
          <a:prstGeom prst="flowChartAlternateProcess">
            <a:avLst/>
          </a:prstGeom>
          <a:solidFill>
            <a:schemeClr val="accent4">
              <a:lumMod val="60000"/>
              <a:lumOff val="40000"/>
            </a:schemeClr>
          </a:solidFill>
        </p:spPr>
        <p:txBody>
          <a:bodyPr wrap="square" lIns="91440" tIns="45720" rIns="91440" bIns="45720" anchor="t">
            <a:spAutoFit/>
          </a:bodyPr>
          <a:lstStyle/>
          <a:p>
            <a:r>
              <a:rPr lang="en-GB" sz="1400" i="0" dirty="0">
                <a:solidFill>
                  <a:srgbClr val="0B0C0C"/>
                </a:solidFill>
                <a:effectLst/>
              </a:rPr>
              <a:t>There is a huge diversity of life inhabiting the sea floor in UK waters. </a:t>
            </a:r>
            <a:r>
              <a:rPr lang="en-GB" sz="1400" b="1" i="0" dirty="0">
                <a:solidFill>
                  <a:srgbClr val="0B0C0C"/>
                </a:solidFill>
                <a:effectLst/>
              </a:rPr>
              <a:t>Human activities such as fishing, sand extraction, and offshore construction cause physical disturbance </a:t>
            </a:r>
            <a:r>
              <a:rPr lang="en-GB" sz="1400" b="1" dirty="0">
                <a:solidFill>
                  <a:srgbClr val="0B0C0C"/>
                </a:solidFill>
              </a:rPr>
              <a:t>to these</a:t>
            </a:r>
            <a:r>
              <a:rPr lang="en-GB" sz="1400" b="1" i="0" dirty="0">
                <a:solidFill>
                  <a:srgbClr val="0B0C0C"/>
                </a:solidFill>
                <a:effectLst/>
              </a:rPr>
              <a:t> benthic habitats</a:t>
            </a:r>
            <a:r>
              <a:rPr lang="en-GB" sz="1400" b="0" i="0" dirty="0">
                <a:solidFill>
                  <a:srgbClr val="0B0C0C"/>
                </a:solidFill>
                <a:effectLst/>
              </a:rPr>
              <a:t>. Some habitats, such as </a:t>
            </a:r>
            <a:r>
              <a:rPr lang="en-GB" sz="1400" b="0" i="0" dirty="0" err="1">
                <a:solidFill>
                  <a:srgbClr val="0B0C0C"/>
                </a:solidFill>
                <a:effectLst/>
              </a:rPr>
              <a:t>Maerl</a:t>
            </a:r>
            <a:r>
              <a:rPr lang="en-GB" sz="1400" b="0" i="0" dirty="0">
                <a:solidFill>
                  <a:srgbClr val="0B0C0C"/>
                </a:solidFill>
                <a:effectLst/>
              </a:rPr>
              <a:t> beds (calcareous algae) are highly sensitive to disturbance </a:t>
            </a:r>
            <a:r>
              <a:rPr lang="en-GB" sz="1400" dirty="0">
                <a:solidFill>
                  <a:srgbClr val="0B0C0C"/>
                </a:solidFill>
              </a:rPr>
              <a:t>as they are</a:t>
            </a:r>
            <a:r>
              <a:rPr lang="en-GB" sz="1400" b="0" i="0" dirty="0">
                <a:solidFill>
                  <a:srgbClr val="0B0C0C"/>
                </a:solidFill>
                <a:effectLst/>
              </a:rPr>
              <a:t> easily damaged</a:t>
            </a:r>
            <a:r>
              <a:rPr lang="en-GB" sz="1400" dirty="0">
                <a:solidFill>
                  <a:srgbClr val="0B0C0C"/>
                </a:solidFill>
              </a:rPr>
              <a:t> and take many years to recover</a:t>
            </a:r>
            <a:r>
              <a:rPr lang="en-GB" sz="1400" b="0" i="0" dirty="0">
                <a:solidFill>
                  <a:srgbClr val="0B0C0C"/>
                </a:solidFill>
                <a:effectLst/>
              </a:rPr>
              <a:t>, whereas other habitats, like mobile sediments, are more resilient and less affected.</a:t>
            </a:r>
            <a:r>
              <a:rPr lang="en-GB" sz="1400" dirty="0">
                <a:solidFill>
                  <a:srgbClr val="0B0C0C"/>
                </a:solidFill>
              </a:rPr>
              <a:t> </a:t>
            </a:r>
            <a:endParaRPr lang="en-GB" sz="1400" dirty="0"/>
          </a:p>
        </p:txBody>
      </p:sp>
      <p:grpSp>
        <p:nvGrpSpPr>
          <p:cNvPr id="28" name="Group 27">
            <a:extLst>
              <a:ext uri="{FF2B5EF4-FFF2-40B4-BE49-F238E27FC236}">
                <a16:creationId xmlns:a16="http://schemas.microsoft.com/office/drawing/2014/main" id="{17113CC6-8B17-49D9-9FCB-63E03B9C500B}"/>
              </a:ext>
            </a:extLst>
          </p:cNvPr>
          <p:cNvGrpSpPr/>
          <p:nvPr/>
        </p:nvGrpSpPr>
        <p:grpSpPr>
          <a:xfrm>
            <a:off x="8170240" y="5549015"/>
            <a:ext cx="3955877" cy="743659"/>
            <a:chOff x="5778812" y="1351744"/>
            <a:chExt cx="3431944" cy="1218727"/>
          </a:xfrm>
        </p:grpSpPr>
        <p:sp>
          <p:nvSpPr>
            <p:cNvPr id="32" name="Rectangle: Rounded Corners 31">
              <a:extLst>
                <a:ext uri="{FF2B5EF4-FFF2-40B4-BE49-F238E27FC236}">
                  <a16:creationId xmlns:a16="http://schemas.microsoft.com/office/drawing/2014/main" id="{8F76E3E0-5D24-420B-9EA6-190B1FF300AF}"/>
                </a:ext>
              </a:extLst>
            </p:cNvPr>
            <p:cNvSpPr/>
            <p:nvPr/>
          </p:nvSpPr>
          <p:spPr>
            <a:xfrm>
              <a:off x="5778812" y="1351744"/>
              <a:ext cx="3431944" cy="1218727"/>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rPr>
                <a:t>         For further detail see the </a:t>
              </a:r>
              <a:r>
                <a:rPr lang="en-GB" sz="1400" dirty="0">
                  <a:hlinkClick r:id="rId11"/>
                </a:rPr>
                <a:t>Marine online assessment tool </a:t>
              </a:r>
              <a:endParaRPr lang="en-GB" sz="1400" b="1" dirty="0">
                <a:solidFill>
                  <a:srgbClr val="FF0000"/>
                </a:solidFill>
              </a:endParaRPr>
            </a:p>
          </p:txBody>
        </p:sp>
        <p:pic>
          <p:nvPicPr>
            <p:cNvPr id="35" name="Graphic 34" descr="Circle with left arrow with solid fill">
              <a:extLst>
                <a:ext uri="{FF2B5EF4-FFF2-40B4-BE49-F238E27FC236}">
                  <a16:creationId xmlns:a16="http://schemas.microsoft.com/office/drawing/2014/main" id="{4AF56322-82B1-41C7-9FFE-C6791AD69C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5834624" y="1550279"/>
              <a:ext cx="282094" cy="532487"/>
            </a:xfrm>
            <a:prstGeom prst="rect">
              <a:avLst/>
            </a:prstGeom>
          </p:spPr>
        </p:pic>
      </p:grpSp>
      <p:pic>
        <p:nvPicPr>
          <p:cNvPr id="29" name="Picture 28">
            <a:extLst>
              <a:ext uri="{FF2B5EF4-FFF2-40B4-BE49-F238E27FC236}">
                <a16:creationId xmlns:a16="http://schemas.microsoft.com/office/drawing/2014/main" id="{7B4A06E6-BABF-4339-B0DE-AC8478C91957}"/>
              </a:ext>
            </a:extLst>
          </p:cNvPr>
          <p:cNvPicPr>
            <a:picLocks noChangeAspect="1"/>
          </p:cNvPicPr>
          <p:nvPr/>
        </p:nvPicPr>
        <p:blipFill rotWithShape="1">
          <a:blip r:embed="rId12"/>
          <a:srcRect t="-3546" r="58931" b="88544"/>
          <a:stretch/>
        </p:blipFill>
        <p:spPr>
          <a:xfrm>
            <a:off x="8195801" y="164203"/>
            <a:ext cx="2505997" cy="500669"/>
          </a:xfrm>
          <a:prstGeom prst="rect">
            <a:avLst/>
          </a:prstGeom>
        </p:spPr>
      </p:pic>
      <p:sp>
        <p:nvSpPr>
          <p:cNvPr id="30" name="Flowchart: Terminator 29">
            <a:extLst>
              <a:ext uri="{FF2B5EF4-FFF2-40B4-BE49-F238E27FC236}">
                <a16:creationId xmlns:a16="http://schemas.microsoft.com/office/drawing/2014/main" id="{2FD24601-FE6F-4F54-B419-3ACA5E520AE9}"/>
              </a:ext>
            </a:extLst>
          </p:cNvPr>
          <p:cNvSpPr/>
          <p:nvPr/>
        </p:nvSpPr>
        <p:spPr>
          <a:xfrm>
            <a:off x="10629128" y="305919"/>
            <a:ext cx="1527033" cy="281354"/>
          </a:xfrm>
          <a:prstGeom prst="flowChartTerminator">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a:t>Area = 86,000 ha</a:t>
            </a:r>
          </a:p>
        </p:txBody>
      </p:sp>
      <p:pic>
        <p:nvPicPr>
          <p:cNvPr id="5" name="Picture 4">
            <a:extLst>
              <a:ext uri="{FF2B5EF4-FFF2-40B4-BE49-F238E27FC236}">
                <a16:creationId xmlns:a16="http://schemas.microsoft.com/office/drawing/2014/main" id="{E1A70FFB-CCC5-44E5-BA97-1F7655CF440D}"/>
              </a:ext>
            </a:extLst>
          </p:cNvPr>
          <p:cNvPicPr>
            <a:picLocks noChangeAspect="1"/>
          </p:cNvPicPr>
          <p:nvPr/>
        </p:nvPicPr>
        <p:blipFill>
          <a:blip r:embed="rId13"/>
          <a:stretch>
            <a:fillRect/>
          </a:stretch>
        </p:blipFill>
        <p:spPr>
          <a:xfrm>
            <a:off x="6594460" y="1031724"/>
            <a:ext cx="2677432" cy="2487625"/>
          </a:xfrm>
          <a:prstGeom prst="rect">
            <a:avLst/>
          </a:prstGeom>
        </p:spPr>
      </p:pic>
      <p:pic>
        <p:nvPicPr>
          <p:cNvPr id="14" name="Picture 13">
            <a:extLst>
              <a:ext uri="{FF2B5EF4-FFF2-40B4-BE49-F238E27FC236}">
                <a16:creationId xmlns:a16="http://schemas.microsoft.com/office/drawing/2014/main" id="{F4E2D8C7-E26B-4061-82F2-58AB2DF3533F}"/>
              </a:ext>
            </a:extLst>
          </p:cNvPr>
          <p:cNvPicPr>
            <a:picLocks noChangeAspect="1"/>
          </p:cNvPicPr>
          <p:nvPr/>
        </p:nvPicPr>
        <p:blipFill>
          <a:blip r:embed="rId14"/>
          <a:stretch>
            <a:fillRect/>
          </a:stretch>
        </p:blipFill>
        <p:spPr>
          <a:xfrm>
            <a:off x="9460372" y="1004213"/>
            <a:ext cx="2680301" cy="2515136"/>
          </a:xfrm>
          <a:prstGeom prst="rect">
            <a:avLst/>
          </a:prstGeom>
        </p:spPr>
      </p:pic>
      <p:sp>
        <p:nvSpPr>
          <p:cNvPr id="39" name="Rectangle 38">
            <a:extLst>
              <a:ext uri="{FF2B5EF4-FFF2-40B4-BE49-F238E27FC236}">
                <a16:creationId xmlns:a16="http://schemas.microsoft.com/office/drawing/2014/main" id="{189B8884-689B-4D9E-BFFA-229F18E7EA69}"/>
              </a:ext>
            </a:extLst>
          </p:cNvPr>
          <p:cNvSpPr/>
          <p:nvPr/>
        </p:nvSpPr>
        <p:spPr>
          <a:xfrm>
            <a:off x="7315200" y="1041130"/>
            <a:ext cx="1956692" cy="29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Risk of soil erosion through run-off</a:t>
            </a:r>
          </a:p>
        </p:txBody>
      </p:sp>
      <p:sp>
        <p:nvSpPr>
          <p:cNvPr id="40" name="Rectangle 39">
            <a:extLst>
              <a:ext uri="{FF2B5EF4-FFF2-40B4-BE49-F238E27FC236}">
                <a16:creationId xmlns:a16="http://schemas.microsoft.com/office/drawing/2014/main" id="{EDA30C8B-0FC9-4E6A-B9E8-512D8CE23876}"/>
              </a:ext>
            </a:extLst>
          </p:cNvPr>
          <p:cNvSpPr/>
          <p:nvPr/>
        </p:nvSpPr>
        <p:spPr>
          <a:xfrm>
            <a:off x="10199469" y="1028508"/>
            <a:ext cx="1956692" cy="29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Risk of wind erosion</a:t>
            </a:r>
          </a:p>
        </p:txBody>
      </p:sp>
      <p:sp>
        <p:nvSpPr>
          <p:cNvPr id="42" name="TextBox 41">
            <a:extLst>
              <a:ext uri="{FF2B5EF4-FFF2-40B4-BE49-F238E27FC236}">
                <a16:creationId xmlns:a16="http://schemas.microsoft.com/office/drawing/2014/main" id="{06FE9E6F-A53C-4710-9306-344C63CFE0A1}"/>
              </a:ext>
            </a:extLst>
          </p:cNvPr>
          <p:cNvSpPr txBox="1"/>
          <p:nvPr/>
        </p:nvSpPr>
        <p:spPr>
          <a:xfrm>
            <a:off x="2110672" y="3759188"/>
            <a:ext cx="5900870" cy="1293971"/>
          </a:xfrm>
          <a:prstGeom prst="flowChartAlternateProcess">
            <a:avLst/>
          </a:prstGeom>
          <a:solidFill>
            <a:schemeClr val="accent4">
              <a:lumMod val="60000"/>
              <a:lumOff val="40000"/>
            </a:schemeClr>
          </a:solidFill>
        </p:spPr>
        <p:txBody>
          <a:bodyPr wrap="square" lIns="91440" tIns="45720" rIns="91440" bIns="45720" anchor="t">
            <a:spAutoFit/>
          </a:bodyPr>
          <a:lstStyle/>
          <a:p>
            <a:r>
              <a:rPr lang="en-GB" sz="1400" dirty="0">
                <a:solidFill>
                  <a:srgbClr val="0B0C0C"/>
                </a:solidFill>
              </a:rPr>
              <a:t>The existence of m</a:t>
            </a:r>
            <a:r>
              <a:rPr lang="en-GB" sz="1400" i="0" dirty="0">
                <a:solidFill>
                  <a:srgbClr val="0B0C0C"/>
                </a:solidFill>
                <a:effectLst/>
              </a:rPr>
              <a:t>any of our important coastal and estuarine habitats is dependent on the dynamic movement of sediment in the transitional zone between land and sea. These dynamic processes can be greatly impacted by human infrastructure limiting movement, mis-management such as over-grazing, and recreation activities.</a:t>
            </a:r>
            <a:endParaRPr lang="en-GB" sz="1400" dirty="0"/>
          </a:p>
        </p:txBody>
      </p:sp>
      <p:grpSp>
        <p:nvGrpSpPr>
          <p:cNvPr id="43" name="Group 42">
            <a:extLst>
              <a:ext uri="{FF2B5EF4-FFF2-40B4-BE49-F238E27FC236}">
                <a16:creationId xmlns:a16="http://schemas.microsoft.com/office/drawing/2014/main" id="{9F1953E2-50AA-44AF-8A20-671B68719057}"/>
              </a:ext>
            </a:extLst>
          </p:cNvPr>
          <p:cNvGrpSpPr/>
          <p:nvPr/>
        </p:nvGrpSpPr>
        <p:grpSpPr>
          <a:xfrm>
            <a:off x="8134888" y="3755089"/>
            <a:ext cx="4021273" cy="1293970"/>
            <a:chOff x="5778812" y="1351746"/>
            <a:chExt cx="3431944" cy="2120591"/>
          </a:xfrm>
        </p:grpSpPr>
        <p:sp>
          <p:nvSpPr>
            <p:cNvPr id="44" name="Rectangle: Rounded Corners 43">
              <a:extLst>
                <a:ext uri="{FF2B5EF4-FFF2-40B4-BE49-F238E27FC236}">
                  <a16:creationId xmlns:a16="http://schemas.microsoft.com/office/drawing/2014/main" id="{7139E0D2-EC03-40D4-9ED7-B176EEA9749E}"/>
                </a:ext>
              </a:extLst>
            </p:cNvPr>
            <p:cNvSpPr/>
            <p:nvPr/>
          </p:nvSpPr>
          <p:spPr>
            <a:xfrm>
              <a:off x="5778812" y="1351746"/>
              <a:ext cx="3431944" cy="2120591"/>
            </a:xfrm>
            <a:prstGeom prst="roundRect">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chemeClr val="tx1"/>
                  </a:solidFill>
                </a:rPr>
                <a:t>        For further information see the descriptions of these SAC/SPA habitats.</a:t>
              </a:r>
              <a:endParaRPr lang="en-GB" sz="600" dirty="0">
                <a:solidFill>
                  <a:schemeClr val="tx1"/>
                </a:solidFill>
              </a:endParaRPr>
            </a:p>
            <a:p>
              <a:r>
                <a:rPr lang="en-GB" sz="600" dirty="0">
                  <a:solidFill>
                    <a:schemeClr val="tx1"/>
                  </a:solidFill>
                </a:rPr>
                <a:t> </a:t>
              </a:r>
              <a:endParaRPr lang="en-GB" sz="600" dirty="0">
                <a:solidFill>
                  <a:srgbClr val="FF0000"/>
                </a:solidFill>
              </a:endParaRPr>
            </a:p>
            <a:p>
              <a:r>
                <a:rPr lang="en-GB" sz="1400" dirty="0">
                  <a:solidFill>
                    <a:srgbClr val="FF0000"/>
                  </a:solidFill>
                </a:rPr>
                <a:t>NESST (Natural England Spatial Sensitivity Tool) will provide valuable information when it becomes available. </a:t>
              </a:r>
            </a:p>
          </p:txBody>
        </p:sp>
        <p:pic>
          <p:nvPicPr>
            <p:cNvPr id="45" name="Graphic 44" descr="Circle with left arrow with solid fill">
              <a:extLst>
                <a:ext uri="{FF2B5EF4-FFF2-40B4-BE49-F238E27FC236}">
                  <a16:creationId xmlns:a16="http://schemas.microsoft.com/office/drawing/2014/main" id="{FCA85544-85B5-47D8-B4C1-53AF5D36AF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5834624" y="1351746"/>
              <a:ext cx="306770" cy="599338"/>
            </a:xfrm>
            <a:prstGeom prst="rect">
              <a:avLst/>
            </a:prstGeom>
          </p:spPr>
        </p:pic>
      </p:grpSp>
      <p:pic>
        <p:nvPicPr>
          <p:cNvPr id="13" name="Picture 12">
            <a:extLst>
              <a:ext uri="{FF2B5EF4-FFF2-40B4-BE49-F238E27FC236}">
                <a16:creationId xmlns:a16="http://schemas.microsoft.com/office/drawing/2014/main" id="{955A01C5-F56E-4F64-B368-C0B18CD12079}"/>
              </a:ext>
            </a:extLst>
          </p:cNvPr>
          <p:cNvPicPr>
            <a:picLocks noChangeAspect="1"/>
          </p:cNvPicPr>
          <p:nvPr/>
        </p:nvPicPr>
        <p:blipFill>
          <a:blip r:embed="rId15"/>
          <a:stretch>
            <a:fillRect/>
          </a:stretch>
        </p:blipFill>
        <p:spPr>
          <a:xfrm>
            <a:off x="362755" y="2533420"/>
            <a:ext cx="1701887" cy="997001"/>
          </a:xfrm>
          <a:prstGeom prst="rect">
            <a:avLst/>
          </a:prstGeom>
        </p:spPr>
      </p:pic>
      <p:sp>
        <p:nvSpPr>
          <p:cNvPr id="31" name="Rectangle: Rounded Corners 30">
            <a:extLst>
              <a:ext uri="{FF2B5EF4-FFF2-40B4-BE49-F238E27FC236}">
                <a16:creationId xmlns:a16="http://schemas.microsoft.com/office/drawing/2014/main" id="{AFF3CAAE-3835-4486-88D6-030206800C71}"/>
              </a:ext>
            </a:extLst>
          </p:cNvPr>
          <p:cNvSpPr/>
          <p:nvPr/>
        </p:nvSpPr>
        <p:spPr>
          <a:xfrm>
            <a:off x="362755" y="2240452"/>
            <a:ext cx="1701886" cy="292967"/>
          </a:xfrm>
          <a:prstGeom prst="roundRect">
            <a:avLst/>
          </a:prstGeom>
          <a:solidFill>
            <a:schemeClr val="bg1">
              <a:alpha val="7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rPr>
              <a:t>Video?</a:t>
            </a:r>
          </a:p>
        </p:txBody>
      </p:sp>
    </p:spTree>
    <p:extLst>
      <p:ext uri="{BB962C8B-B14F-4D97-AF65-F5344CB8AC3E}">
        <p14:creationId xmlns:p14="http://schemas.microsoft.com/office/powerpoint/2010/main" val="3064186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4807</TotalTime>
  <Words>2371</Words>
  <Application>Microsoft Office PowerPoint</Application>
  <PresentationFormat>Widescreen</PresentationFormat>
  <Paragraphs>264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quality</vt:lpstr>
      <vt:lpstr>Points to note</vt:lpstr>
      <vt:lpstr>Exclusions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Craven, Jenny</dc:creator>
  <cp:lastModifiedBy>Scott, Jennifer</cp:lastModifiedBy>
  <cp:revision>199</cp:revision>
  <dcterms:created xsi:type="dcterms:W3CDTF">2022-11-29T16:57:51Z</dcterms:created>
  <dcterms:modified xsi:type="dcterms:W3CDTF">2023-11-07T09:52:50Z</dcterms:modified>
</cp:coreProperties>
</file>