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267" r:id="rId6"/>
    <p:sldId id="268" r:id="rId7"/>
    <p:sldId id="271" r:id="rId8"/>
    <p:sldId id="275" r:id="rId9"/>
    <p:sldId id="276" r:id="rId10"/>
    <p:sldId id="272" r:id="rId11"/>
    <p:sldId id="277" r:id="rId12"/>
    <p:sldId id="273"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348B"/>
    <a:srgbClr val="AA1580"/>
    <a:srgbClr val="F9AE2D"/>
    <a:srgbClr val="EE751B"/>
    <a:srgbClr val="BCCF00"/>
    <a:srgbClr val="73B72B"/>
    <a:srgbClr val="1C9CD9"/>
    <a:srgbClr val="004A7F"/>
    <a:srgbClr val="A264A6"/>
    <a:srgbClr val="5625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3792" autoAdjust="0"/>
  </p:normalViewPr>
  <p:slideViewPr>
    <p:cSldViewPr snapToGrid="0">
      <p:cViewPr varScale="1">
        <p:scale>
          <a:sx n="114" d="100"/>
          <a:sy n="114" d="100"/>
        </p:scale>
        <p:origin x="438" y="10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llista Thomas - UK SBS" userId="396c9e09-adaa-473e-8635-91a7c8672aa7" providerId="ADAL" clId="{F9F56F23-32FE-4ECC-AA80-5CCDD93CF257}"/>
    <pc:docChg chg="modSld">
      <pc:chgData name="Kallista Thomas - UK SBS" userId="396c9e09-adaa-473e-8635-91a7c8672aa7" providerId="ADAL" clId="{F9F56F23-32FE-4ECC-AA80-5CCDD93CF257}" dt="2022-04-12T15:38:51.453" v="9" actId="20577"/>
      <pc:docMkLst>
        <pc:docMk/>
      </pc:docMkLst>
      <pc:sldChg chg="modSp mod">
        <pc:chgData name="Kallista Thomas - UK SBS" userId="396c9e09-adaa-473e-8635-91a7c8672aa7" providerId="ADAL" clId="{F9F56F23-32FE-4ECC-AA80-5CCDD93CF257}" dt="2022-04-12T15:38:51.453" v="9" actId="20577"/>
        <pc:sldMkLst>
          <pc:docMk/>
          <pc:sldMk cId="3375109519" sldId="272"/>
        </pc:sldMkLst>
        <pc:spChg chg="mod">
          <ac:chgData name="Kallista Thomas - UK SBS" userId="396c9e09-adaa-473e-8635-91a7c8672aa7" providerId="ADAL" clId="{F9F56F23-32FE-4ECC-AA80-5CCDD93CF257}" dt="2022-04-12T15:38:51.453" v="9" actId="20577"/>
          <ac:spMkLst>
            <pc:docMk/>
            <pc:sldMk cId="3375109519" sldId="272"/>
            <ac:spMk id="10" creationId="{83944BAD-6D19-4012-8A4E-57FB99AA5E30}"/>
          </ac:spMkLst>
        </pc:spChg>
      </pc:sldChg>
      <pc:sldChg chg="modSp mod">
        <pc:chgData name="Kallista Thomas - UK SBS" userId="396c9e09-adaa-473e-8635-91a7c8672aa7" providerId="ADAL" clId="{F9F56F23-32FE-4ECC-AA80-5CCDD93CF257}" dt="2022-04-12T15:38:16.161" v="0" actId="20577"/>
        <pc:sldMkLst>
          <pc:docMk/>
          <pc:sldMk cId="760968486" sldId="275"/>
        </pc:sldMkLst>
        <pc:spChg chg="mod">
          <ac:chgData name="Kallista Thomas - UK SBS" userId="396c9e09-adaa-473e-8635-91a7c8672aa7" providerId="ADAL" clId="{F9F56F23-32FE-4ECC-AA80-5CCDD93CF257}" dt="2022-04-12T15:38:16.161" v="0" actId="20577"/>
          <ac:spMkLst>
            <pc:docMk/>
            <pc:sldMk cId="760968486" sldId="275"/>
            <ac:spMk id="11" creationId="{70CB3072-DE90-4EBD-A7F7-EDE3CD1D63C9}"/>
          </ac:spMkLst>
        </pc:spChg>
      </pc:sldChg>
    </pc:docChg>
  </pc:docChgLst>
  <pc:docChgLst>
    <pc:chgData name="Kallista Thomas - UK SBS" userId="396c9e09-adaa-473e-8635-91a7c8672aa7" providerId="ADAL" clId="{7A2D2F2A-E0B8-4E4B-88F5-D5540488AD32}"/>
    <pc:docChg chg="modSld">
      <pc:chgData name="Kallista Thomas - UK SBS" userId="396c9e09-adaa-473e-8635-91a7c8672aa7" providerId="ADAL" clId="{7A2D2F2A-E0B8-4E4B-88F5-D5540488AD32}" dt="2022-04-13T11:03:55.201" v="2" actId="2"/>
      <pc:docMkLst>
        <pc:docMk/>
      </pc:docMkLst>
      <pc:sldChg chg="modSp mod">
        <pc:chgData name="Kallista Thomas - UK SBS" userId="396c9e09-adaa-473e-8635-91a7c8672aa7" providerId="ADAL" clId="{7A2D2F2A-E0B8-4E4B-88F5-D5540488AD32}" dt="2022-04-13T11:03:55.201" v="2" actId="2"/>
        <pc:sldMkLst>
          <pc:docMk/>
          <pc:sldMk cId="3375109519" sldId="272"/>
        </pc:sldMkLst>
        <pc:spChg chg="mod">
          <ac:chgData name="Kallista Thomas - UK SBS" userId="396c9e09-adaa-473e-8635-91a7c8672aa7" providerId="ADAL" clId="{7A2D2F2A-E0B8-4E4B-88F5-D5540488AD32}" dt="2022-04-13T11:03:55.201" v="2" actId="2"/>
          <ac:spMkLst>
            <pc:docMk/>
            <pc:sldMk cId="3375109519" sldId="272"/>
            <ac:spMk id="10" creationId="{83944BAD-6D19-4012-8A4E-57FB99AA5E3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74CC88-9ECF-4955-B162-64612BFAFF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F4B4C327-9D7E-4922-8ECE-C55E3DF4832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7A8D7E5-0AE0-4C4D-B0F3-4EFFBC59306A}" type="datetimeFigureOut">
              <a:rPr lang="en-GB" smtClean="0"/>
              <a:t>13/04/2022</a:t>
            </a:fld>
            <a:endParaRPr lang="en-GB" dirty="0"/>
          </a:p>
        </p:txBody>
      </p:sp>
      <p:sp>
        <p:nvSpPr>
          <p:cNvPr id="4" name="Footer Placeholder 3">
            <a:extLst>
              <a:ext uri="{FF2B5EF4-FFF2-40B4-BE49-F238E27FC236}">
                <a16:creationId xmlns:a16="http://schemas.microsoft.com/office/drawing/2014/main" id="{DBAFB51F-B352-4D1A-B91C-A481015B16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F748CDA7-3276-423D-93BE-F5194664233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BE55E0-0B56-4A94-9531-4D7AAB4D4F29}" type="slidenum">
              <a:rPr lang="en-GB" smtClean="0"/>
              <a:t>‹#›</a:t>
            </a:fld>
            <a:endParaRPr lang="en-GB" dirty="0"/>
          </a:p>
        </p:txBody>
      </p:sp>
    </p:spTree>
    <p:extLst>
      <p:ext uri="{BB962C8B-B14F-4D97-AF65-F5344CB8AC3E}">
        <p14:creationId xmlns:p14="http://schemas.microsoft.com/office/powerpoint/2010/main" val="293334488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0947BC-A7A7-44B2-8BDB-BBA164D4D407}" type="datetimeFigureOut">
              <a:rPr lang="en-GB" smtClean="0"/>
              <a:t>13/04/2022</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E919A-C258-4951-B460-E2B2A8FEF6DD}" type="slidenum">
              <a:rPr lang="en-GB" smtClean="0"/>
              <a:t>‹#›</a:t>
            </a:fld>
            <a:endParaRPr lang="en-GB" dirty="0"/>
          </a:p>
        </p:txBody>
      </p:sp>
    </p:spTree>
    <p:extLst>
      <p:ext uri="{BB962C8B-B14F-4D97-AF65-F5344CB8AC3E}">
        <p14:creationId xmlns:p14="http://schemas.microsoft.com/office/powerpoint/2010/main" val="288688600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gov.uk/government/publications/ukeu-and-eaec-trade-and-cooperation-agreement-ts-no8202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gov.uk/government/publications/ukeu-and-eaec-trade-and-cooperation-agreement-ts-no82021"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Cover style</a:t>
            </a:r>
          </a:p>
        </p:txBody>
      </p:sp>
      <p:sp>
        <p:nvSpPr>
          <p:cNvPr id="4" name="Slide Number Placeholder 3"/>
          <p:cNvSpPr>
            <a:spLocks noGrp="1"/>
          </p:cNvSpPr>
          <p:nvPr>
            <p:ph type="sldNum" sz="quarter" idx="10"/>
          </p:nvPr>
        </p:nvSpPr>
        <p:spPr/>
        <p:txBody>
          <a:bodyPr/>
          <a:lstStyle/>
          <a:p>
            <a:fld id="{59CE919A-C258-4951-B460-E2B2A8FEF6DD}" type="slidenum">
              <a:rPr lang="en-GB" smtClean="0"/>
              <a:t>1</a:t>
            </a:fld>
            <a:endParaRPr lang="en-GB" dirty="0"/>
          </a:p>
        </p:txBody>
      </p:sp>
      <p:sp>
        <p:nvSpPr>
          <p:cNvPr id="5" name="Header Placeholder 4">
            <a:extLst>
              <a:ext uri="{FF2B5EF4-FFF2-40B4-BE49-F238E27FC236}">
                <a16:creationId xmlns:a16="http://schemas.microsoft.com/office/drawing/2014/main" id="{AB78C257-D6D0-41DE-954B-3B9913E96E81}"/>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777988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slide</a:t>
            </a:r>
          </a:p>
        </p:txBody>
      </p:sp>
      <p:sp>
        <p:nvSpPr>
          <p:cNvPr id="4" name="Slide Number Placeholder 3"/>
          <p:cNvSpPr>
            <a:spLocks noGrp="1"/>
          </p:cNvSpPr>
          <p:nvPr>
            <p:ph type="sldNum" sz="quarter" idx="10"/>
          </p:nvPr>
        </p:nvSpPr>
        <p:spPr/>
        <p:txBody>
          <a:bodyPr/>
          <a:lstStyle/>
          <a:p>
            <a:fld id="{59CE919A-C258-4951-B460-E2B2A8FEF6DD}" type="slidenum">
              <a:rPr lang="en-GB" smtClean="0"/>
              <a:t>2</a:t>
            </a:fld>
            <a:endParaRPr lang="en-GB" dirty="0"/>
          </a:p>
        </p:txBody>
      </p:sp>
      <p:sp>
        <p:nvSpPr>
          <p:cNvPr id="5" name="Header Placeholder 4">
            <a:extLst>
              <a:ext uri="{FF2B5EF4-FFF2-40B4-BE49-F238E27FC236}">
                <a16:creationId xmlns:a16="http://schemas.microsoft.com/office/drawing/2014/main" id="{9799ABA0-439F-4532-9EEE-A4708717B7C4}"/>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777988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Arial" panose="020B0604020202020204" pitchFamily="34" charset="0"/>
              </a:rPr>
              <a:t>The requirements for UK nationals travelling to EU/EFTA Member States for business purposes changed on 1 January 2021, as freedom of movement no longer applied. </a:t>
            </a:r>
          </a:p>
          <a:p>
            <a:endParaRPr lang="en-GB" sz="1800" dirty="0">
              <a:effectLst/>
              <a:latin typeface="Arial" panose="020B0604020202020204" pitchFamily="34" charset="0"/>
            </a:endParaRPr>
          </a:p>
          <a:p>
            <a:r>
              <a:rPr lang="en-GB" sz="1800" dirty="0">
                <a:effectLst/>
                <a:latin typeface="Arial"/>
                <a:ea typeface="Arial" panose="020B0604020202020204" pitchFamily="34" charset="0"/>
                <a:cs typeface="Arial"/>
              </a:rPr>
              <a:t>In order to support UK businesses to easily access specific information on MS immigration systems, HMG decided to develop </a:t>
            </a:r>
            <a:r>
              <a:rPr lang="en-GB" sz="1800" dirty="0">
                <a:latin typeface="Arial"/>
                <a:ea typeface="Arial" panose="020B0604020202020204" pitchFamily="34" charset="0"/>
                <a:cs typeface="Arial"/>
              </a:rPr>
              <a:t>enhanced guidance</a:t>
            </a:r>
            <a:r>
              <a:rPr lang="en-GB" sz="1800" dirty="0">
                <a:effectLst/>
                <a:latin typeface="Arial"/>
                <a:ea typeface="Arial" panose="020B0604020202020204" pitchFamily="34" charset="0"/>
                <a:cs typeface="Arial"/>
              </a:rPr>
              <a:t> for UK business travellers</a:t>
            </a:r>
            <a:r>
              <a:rPr lang="en-GB" sz="1800" dirty="0">
                <a:latin typeface="Arial"/>
                <a:ea typeface="Arial" panose="020B0604020202020204" pitchFamily="34" charset="0"/>
                <a:cs typeface="Arial"/>
              </a:rPr>
              <a:t>, building on existing 'signposting'.</a:t>
            </a:r>
            <a:r>
              <a:rPr lang="en-GB" sz="1800" dirty="0">
                <a:effectLst/>
                <a:latin typeface="Arial"/>
                <a:ea typeface="Arial" panose="020B0604020202020204" pitchFamily="34" charset="0"/>
                <a:cs typeface="Arial"/>
              </a:rPr>
              <a:t> </a:t>
            </a:r>
            <a:endParaRPr lang="en-GB" sz="1800" dirty="0">
              <a:latin typeface="Arial"/>
              <a:ea typeface="SimSun"/>
              <a:cs typeface="Arial"/>
            </a:endParaRPr>
          </a:p>
          <a:p>
            <a:endParaRPr lang="en-GB" sz="1800" dirty="0">
              <a:latin typeface="Arial"/>
              <a:ea typeface="SimSun"/>
              <a:cs typeface="Arial"/>
            </a:endParaRPr>
          </a:p>
          <a:p>
            <a:r>
              <a:rPr lang="en-GB" sz="1800" dirty="0">
                <a:effectLst/>
                <a:latin typeface="Arial"/>
                <a:ea typeface="SimSun"/>
                <a:cs typeface="Arial"/>
              </a:rPr>
              <a:t>BEIS procured an external firm to prepare such immigration guidance and update it quarterly. The supplier has since delivered the guidance for all EU/EFTA Member States and provided updates following </a:t>
            </a:r>
            <a:r>
              <a:rPr lang="en-GB" sz="1800" dirty="0">
                <a:latin typeface="Arial"/>
                <a:ea typeface="SimSun"/>
                <a:cs typeface="Arial"/>
              </a:rPr>
              <a:t>two </a:t>
            </a:r>
            <a:r>
              <a:rPr lang="en-GB" sz="1800" dirty="0">
                <a:effectLst/>
                <a:latin typeface="Arial"/>
                <a:ea typeface="SimSun"/>
                <a:cs typeface="Arial"/>
              </a:rPr>
              <a:t>separate reviews. This contract came to an end by December 2021.</a:t>
            </a:r>
            <a:endParaRPr lang="en-GB"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SimSun" panose="02010600030101010101" pitchFamily="2"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Arial" panose="020B0604020202020204" pitchFamily="34" charset="0"/>
                <a:cs typeface="Mangal" panose="02040503050203030202" pitchFamily="18" charset="0"/>
              </a:rPr>
              <a:t>This guidance is still for information only, and not to be used as legal advice. Each country guide states that EU/EFTA Governments may update or change their rules without notice and that business travellers should always check general travel advice of their destination for updates on issues, such as safety and security, entry requirements and travel warnings before travelling, or planning to travel.  </a:t>
            </a:r>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3</a:t>
            </a:fld>
            <a:endParaRPr lang="en-GB" dirty="0"/>
          </a:p>
        </p:txBody>
      </p:sp>
      <p:sp>
        <p:nvSpPr>
          <p:cNvPr id="5" name="Header Placeholder 4">
            <a:extLst>
              <a:ext uri="{FF2B5EF4-FFF2-40B4-BE49-F238E27FC236}">
                <a16:creationId xmlns:a16="http://schemas.microsoft.com/office/drawing/2014/main" id="{FF353A39-0E0D-40B2-A2C6-9ACB8B2096CB}"/>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894254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Share the link to guidance in Teams chat with suppliers and talk them through the guidance visually.  </a:t>
            </a:r>
          </a:p>
          <a:p>
            <a:endParaRPr lang="en-GB" dirty="0"/>
          </a:p>
          <a:p>
            <a:pPr>
              <a:defRPr/>
            </a:pPr>
            <a:r>
              <a:rPr lang="en-GB" sz="1200" kern="1200" dirty="0">
                <a:solidFill>
                  <a:schemeClr val="tx1"/>
                </a:solidFill>
                <a:latin typeface="+mn-lt"/>
                <a:ea typeface="+mn-ea"/>
                <a:cs typeface="+mn-cs"/>
              </a:rPr>
              <a:t>International travel has been severely restricted due to Covid-19 since March 2020 and the numbers of business travellers between the UK and EU/EFTA countries during 2021 remained well below the pre-Covid peak. As a result, many businesses that would ordinarily have benefitted from the guidance and used it to help prepare them for business travel, have not </a:t>
            </a:r>
            <a:r>
              <a:rPr lang="en-GB" dirty="0"/>
              <a:t>yet made </a:t>
            </a:r>
            <a:r>
              <a:rPr lang="en-GB" sz="1200" kern="1200" dirty="0">
                <a:solidFill>
                  <a:schemeClr val="tx1"/>
                </a:solidFill>
                <a:latin typeface="+mn-lt"/>
                <a:ea typeface="+mn-ea"/>
                <a:cs typeface="+mn-cs"/>
              </a:rPr>
              <a:t>use of it.</a:t>
            </a:r>
            <a:r>
              <a:rPr lang="en-GB" dirty="0"/>
              <a:t> </a:t>
            </a: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sz="1200" kern="1200" dirty="0">
                <a:solidFill>
                  <a:schemeClr val="tx1"/>
                </a:solidFill>
                <a:latin typeface="+mn-lt"/>
                <a:ea typeface="+mn-ea"/>
                <a:cs typeface="+mn-cs"/>
              </a:rPr>
              <a:t>The EU/EFTA countries may still be updating their immigration rules as a result of the implementation of the Free Trade Agreement (FTA) between the UK and the EU, also known as the Trade and Cooperation Agreement (</a:t>
            </a:r>
            <a:r>
              <a:rPr lang="en-GB" sz="1200" kern="1200" dirty="0">
                <a:solidFill>
                  <a:schemeClr val="tx1"/>
                </a:solidFill>
                <a:latin typeface="+mn-lt"/>
                <a:ea typeface="+mn-ea"/>
                <a:cs typeface="+mn-cs"/>
                <a:hlinkClick r:id="rId3">
                  <a:extLst>
                    <a:ext uri="{A12FA001-AC4F-418D-AE19-62706E023703}">
                      <ahyp:hlinkClr xmlns:ahyp="http://schemas.microsoft.com/office/drawing/2018/hyperlinkcolor" val="tx"/>
                    </a:ext>
                  </a:extLst>
                </a:hlinkClick>
              </a:rPr>
              <a:t>TCA</a:t>
            </a:r>
            <a:r>
              <a:rPr lang="en-GB" sz="1200" kern="1200" dirty="0">
                <a:solidFill>
                  <a:schemeClr val="tx1"/>
                </a:solidFill>
                <a:latin typeface="+mn-lt"/>
                <a:ea typeface="+mn-ea"/>
                <a:cs typeface="+mn-cs"/>
              </a:rPr>
              <a:t>). Therefore, HMG guidance needs to be regularly reviewed, and updated accordingly, during this period of extension to mitigate any potential legal risk of being out of date.</a:t>
            </a:r>
          </a:p>
          <a:p>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We have, therefore, decided to keep this guidance online longer than originally planned and continue updating it until March 2023 quarterly, with a possible further extension to March 2024, updating </a:t>
            </a:r>
            <a:r>
              <a:rPr lang="en-GB" dirty="0"/>
              <a:t>biannually</a:t>
            </a:r>
            <a:r>
              <a:rPr lang="en-GB" sz="1200" kern="1200" dirty="0">
                <a:solidFill>
                  <a:schemeClr val="tx1"/>
                </a:solidFill>
                <a:latin typeface="+mn-lt"/>
                <a:ea typeface="+mn-ea"/>
                <a:cs typeface="+mn-cs"/>
              </a:rPr>
              <a:t>.</a:t>
            </a:r>
          </a:p>
          <a:p>
            <a:endParaRPr lang="en-GB" sz="1200"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4</a:t>
            </a:fld>
            <a:endParaRPr lang="en-GB" dirty="0"/>
          </a:p>
        </p:txBody>
      </p:sp>
      <p:sp>
        <p:nvSpPr>
          <p:cNvPr id="5" name="Header Placeholder 4">
            <a:extLst>
              <a:ext uri="{FF2B5EF4-FFF2-40B4-BE49-F238E27FC236}">
                <a16:creationId xmlns:a16="http://schemas.microsoft.com/office/drawing/2014/main" id="{B27D2B34-DE63-4612-9F51-21CFCC35C167}"/>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1430519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Share the link to guidance in Teams chat with suppliers and talk them through the guidance visually.  </a:t>
            </a:r>
          </a:p>
          <a:p>
            <a:endParaRPr lang="en-GB" dirty="0"/>
          </a:p>
          <a:p>
            <a:pPr>
              <a:defRPr/>
            </a:pPr>
            <a:r>
              <a:rPr lang="en-GB" sz="1200" kern="1200" dirty="0">
                <a:solidFill>
                  <a:schemeClr val="tx1"/>
                </a:solidFill>
                <a:latin typeface="+mn-lt"/>
                <a:ea typeface="+mn-ea"/>
                <a:cs typeface="+mn-cs"/>
              </a:rPr>
              <a:t>International travel has been severely restricted due to Covid-19 since March 2020 and the numbers of business travellers between the UK and EU/EFTA countries during 2021 remained well below the pre-Covid peak. As a result, many businesses that would ordinarily have benefitted from the guidance and used it to help prepare them for business travel, have not </a:t>
            </a:r>
            <a:r>
              <a:rPr lang="en-GB" dirty="0"/>
              <a:t>yet made </a:t>
            </a:r>
            <a:r>
              <a:rPr lang="en-GB" sz="1200" kern="1200" dirty="0">
                <a:solidFill>
                  <a:schemeClr val="tx1"/>
                </a:solidFill>
                <a:latin typeface="+mn-lt"/>
                <a:ea typeface="+mn-ea"/>
                <a:cs typeface="+mn-cs"/>
              </a:rPr>
              <a:t>use of it.</a:t>
            </a:r>
            <a:r>
              <a:rPr lang="en-GB" dirty="0"/>
              <a:t> </a:t>
            </a:r>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sz="1200" kern="1200" dirty="0">
                <a:solidFill>
                  <a:schemeClr val="tx1"/>
                </a:solidFill>
                <a:latin typeface="+mn-lt"/>
                <a:ea typeface="+mn-ea"/>
                <a:cs typeface="+mn-cs"/>
              </a:rPr>
              <a:t>The EU/EFTA countries may still be updating their immigration rules as a result of the implementation of the Free Trade Agreement (FTA) between the UK and the EU, also known as the Trade and Cooperation Agreement (</a:t>
            </a:r>
            <a:r>
              <a:rPr lang="en-GB" sz="1200" kern="1200" dirty="0">
                <a:solidFill>
                  <a:schemeClr val="tx1"/>
                </a:solidFill>
                <a:latin typeface="+mn-lt"/>
                <a:ea typeface="+mn-ea"/>
                <a:cs typeface="+mn-cs"/>
                <a:hlinkClick r:id="rId3">
                  <a:extLst>
                    <a:ext uri="{A12FA001-AC4F-418D-AE19-62706E023703}">
                      <ahyp:hlinkClr xmlns:ahyp="http://schemas.microsoft.com/office/drawing/2018/hyperlinkcolor" val="tx"/>
                    </a:ext>
                  </a:extLst>
                </a:hlinkClick>
              </a:rPr>
              <a:t>TCA</a:t>
            </a:r>
            <a:r>
              <a:rPr lang="en-GB" sz="1200" kern="1200" dirty="0">
                <a:solidFill>
                  <a:schemeClr val="tx1"/>
                </a:solidFill>
                <a:latin typeface="+mn-lt"/>
                <a:ea typeface="+mn-ea"/>
                <a:cs typeface="+mn-cs"/>
              </a:rPr>
              <a:t>). Therefore, HMG guidance needs to be regularly reviewed, and updated accordingly, during this period of extension to mitigate any potential legal risk of being out of date.</a:t>
            </a:r>
          </a:p>
          <a:p>
            <a:endParaRPr lang="en-GB"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We have, therefore, decided to keep this guidance online longer than originally planned and continue updating it until March 2023 quarterly, with a possible further extension to March 2024, updating </a:t>
            </a:r>
            <a:r>
              <a:rPr lang="en-GB" dirty="0"/>
              <a:t>biannually</a:t>
            </a:r>
            <a:r>
              <a:rPr lang="en-GB" sz="1200" kern="1200" dirty="0">
                <a:solidFill>
                  <a:schemeClr val="tx1"/>
                </a:solidFill>
                <a:latin typeface="+mn-lt"/>
                <a:ea typeface="+mn-ea"/>
                <a:cs typeface="+mn-cs"/>
              </a:rPr>
              <a:t>.</a:t>
            </a:r>
          </a:p>
          <a:p>
            <a:endParaRPr lang="en-GB" sz="1200"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a:p>
            <a:endParaRPr lang="en-GB" sz="12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9CE919A-C258-4951-B460-E2B2A8FEF6DD}" type="slidenum">
              <a:rPr lang="en-GB" smtClean="0"/>
              <a:t>5</a:t>
            </a:fld>
            <a:endParaRPr lang="en-GB" dirty="0"/>
          </a:p>
        </p:txBody>
      </p:sp>
      <p:sp>
        <p:nvSpPr>
          <p:cNvPr id="5" name="Header Placeholder 4">
            <a:extLst>
              <a:ext uri="{FF2B5EF4-FFF2-40B4-BE49-F238E27FC236}">
                <a16:creationId xmlns:a16="http://schemas.microsoft.com/office/drawing/2014/main" id="{B27D2B34-DE63-4612-9F51-21CFCC35C167}"/>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2989240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slide</a:t>
            </a:r>
          </a:p>
        </p:txBody>
      </p:sp>
      <p:sp>
        <p:nvSpPr>
          <p:cNvPr id="4" name="Slide Number Placeholder 3"/>
          <p:cNvSpPr>
            <a:spLocks noGrp="1"/>
          </p:cNvSpPr>
          <p:nvPr>
            <p:ph type="sldNum" sz="quarter" idx="10"/>
          </p:nvPr>
        </p:nvSpPr>
        <p:spPr/>
        <p:txBody>
          <a:bodyPr/>
          <a:lstStyle/>
          <a:p>
            <a:fld id="{59CE919A-C258-4951-B460-E2B2A8FEF6DD}" type="slidenum">
              <a:rPr lang="en-GB" smtClean="0"/>
              <a:t>6</a:t>
            </a:fld>
            <a:endParaRPr lang="en-GB" dirty="0"/>
          </a:p>
        </p:txBody>
      </p:sp>
      <p:sp>
        <p:nvSpPr>
          <p:cNvPr id="5" name="Header Placeholder 4">
            <a:extLst>
              <a:ext uri="{FF2B5EF4-FFF2-40B4-BE49-F238E27FC236}">
                <a16:creationId xmlns:a16="http://schemas.microsoft.com/office/drawing/2014/main" id="{1E6EC8EB-2D00-43B7-A759-5FC68818305B}"/>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3286357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slide</a:t>
            </a:r>
          </a:p>
        </p:txBody>
      </p:sp>
      <p:sp>
        <p:nvSpPr>
          <p:cNvPr id="4" name="Slide Number Placeholder 3"/>
          <p:cNvSpPr>
            <a:spLocks noGrp="1"/>
          </p:cNvSpPr>
          <p:nvPr>
            <p:ph type="sldNum" sz="quarter" idx="10"/>
          </p:nvPr>
        </p:nvSpPr>
        <p:spPr/>
        <p:txBody>
          <a:bodyPr/>
          <a:lstStyle/>
          <a:p>
            <a:fld id="{59CE919A-C258-4951-B460-E2B2A8FEF6DD}" type="slidenum">
              <a:rPr lang="en-GB" smtClean="0"/>
              <a:t>7</a:t>
            </a:fld>
            <a:endParaRPr lang="en-GB" dirty="0"/>
          </a:p>
        </p:txBody>
      </p:sp>
      <p:sp>
        <p:nvSpPr>
          <p:cNvPr id="5" name="Header Placeholder 4">
            <a:extLst>
              <a:ext uri="{FF2B5EF4-FFF2-40B4-BE49-F238E27FC236}">
                <a16:creationId xmlns:a16="http://schemas.microsoft.com/office/drawing/2014/main" id="{1E6EC8EB-2D00-43B7-A759-5FC68818305B}"/>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220886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slide</a:t>
            </a:r>
          </a:p>
        </p:txBody>
      </p:sp>
      <p:sp>
        <p:nvSpPr>
          <p:cNvPr id="4" name="Slide Number Placeholder 3"/>
          <p:cNvSpPr>
            <a:spLocks noGrp="1"/>
          </p:cNvSpPr>
          <p:nvPr>
            <p:ph type="sldNum" sz="quarter" idx="10"/>
          </p:nvPr>
        </p:nvSpPr>
        <p:spPr/>
        <p:txBody>
          <a:bodyPr/>
          <a:lstStyle/>
          <a:p>
            <a:fld id="{59CE919A-C258-4951-B460-E2B2A8FEF6DD}" type="slidenum">
              <a:rPr lang="en-GB" smtClean="0"/>
              <a:t>8</a:t>
            </a:fld>
            <a:endParaRPr lang="en-GB" dirty="0"/>
          </a:p>
        </p:txBody>
      </p:sp>
      <p:sp>
        <p:nvSpPr>
          <p:cNvPr id="5" name="Header Placeholder 4">
            <a:extLst>
              <a:ext uri="{FF2B5EF4-FFF2-40B4-BE49-F238E27FC236}">
                <a16:creationId xmlns:a16="http://schemas.microsoft.com/office/drawing/2014/main" id="{471167EA-B76E-4018-A597-2243D56D1195}"/>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441678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Main slide</a:t>
            </a:r>
          </a:p>
        </p:txBody>
      </p:sp>
      <p:sp>
        <p:nvSpPr>
          <p:cNvPr id="4" name="Slide Number Placeholder 3"/>
          <p:cNvSpPr>
            <a:spLocks noGrp="1"/>
          </p:cNvSpPr>
          <p:nvPr>
            <p:ph type="sldNum" sz="quarter" idx="10"/>
          </p:nvPr>
        </p:nvSpPr>
        <p:spPr/>
        <p:txBody>
          <a:bodyPr/>
          <a:lstStyle/>
          <a:p>
            <a:fld id="{59CE919A-C258-4951-B460-E2B2A8FEF6DD}" type="slidenum">
              <a:rPr lang="en-GB" smtClean="0"/>
              <a:t>9</a:t>
            </a:fld>
            <a:endParaRPr lang="en-GB" dirty="0"/>
          </a:p>
        </p:txBody>
      </p:sp>
      <p:sp>
        <p:nvSpPr>
          <p:cNvPr id="5" name="Header Placeholder 4">
            <a:extLst>
              <a:ext uri="{FF2B5EF4-FFF2-40B4-BE49-F238E27FC236}">
                <a16:creationId xmlns:a16="http://schemas.microsoft.com/office/drawing/2014/main" id="{8BCF5292-C90E-402D-93C4-399B49BA0566}"/>
              </a:ext>
            </a:extLst>
          </p:cNvPr>
          <p:cNvSpPr>
            <a:spLocks noGrp="1"/>
          </p:cNvSpPr>
          <p:nvPr>
            <p:ph type="hdr" sz="quarter"/>
          </p:nvPr>
        </p:nvSpPr>
        <p:spPr/>
        <p:txBody>
          <a:bodyPr/>
          <a:lstStyle/>
          <a:p>
            <a:endParaRPr lang="en-GB" dirty="0"/>
          </a:p>
        </p:txBody>
      </p:sp>
    </p:spTree>
    <p:extLst>
      <p:ext uri="{BB962C8B-B14F-4D97-AF65-F5344CB8AC3E}">
        <p14:creationId xmlns:p14="http://schemas.microsoft.com/office/powerpoint/2010/main" val="3352849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CFCCD9-F65B-4330-B8C6-2E921B16D4D3}" type="datetime1">
              <a:rPr lang="en-GB" smtClean="0"/>
              <a:t>13/04/2022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165178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0647E12-601B-4544-954D-647200C9CC9E}" type="datetime1">
              <a:rPr lang="en-GB" smtClean="0"/>
              <a:t>13/04/2022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3473360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9AC70E-58F5-45ED-8502-470A2B779664}" type="datetime1">
              <a:rPr lang="en-GB" smtClean="0"/>
              <a:t>13/04/2022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3431553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8BE4E83-5F3F-4715-BA62-69BDA7ACED6D}" type="datetime1">
              <a:rPr lang="en-GB" smtClean="0"/>
              <a:t>13/04/2022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113657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45609E-635C-41CE-83A3-7800BABC6FC5}" type="datetime1">
              <a:rPr lang="en-GB" smtClean="0"/>
              <a:t>13/04/2022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122325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0F71F34-5284-4A0B-8D76-4543B23DDC56}" type="datetime1">
              <a:rPr lang="en-GB" smtClean="0"/>
              <a:t>13/04/2022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2815355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2FEFCF2-2138-493B-AB67-4BBFDB7C314D}" type="datetime1">
              <a:rPr lang="en-GB" smtClean="0"/>
              <a:t>13/04/2022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4199116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AF95C8-2BD2-41D7-88B6-E515E9B6F77E}" type="datetime1">
              <a:rPr lang="en-GB" smtClean="0"/>
              <a:t>13/04/2022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3421074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8AF42-2050-4BA0-ABDB-70785F466995}" type="datetime1">
              <a:rPr lang="en-GB" smtClean="0"/>
              <a:t>13/04/2022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111667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A6ADDAA-1C2B-4CE6-8630-75E03C2F0708}" type="datetime1">
              <a:rPr lang="en-GB" smtClean="0"/>
              <a:t>13/04/2022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255369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BC9AB1-BC0A-4A92-9CED-CD8C0BB49E86}" type="datetime1">
              <a:rPr lang="en-GB" smtClean="0"/>
              <a:t>13/04/2022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E823101-2CF2-4830-9078-CC565604177F}" type="slidenum">
              <a:rPr lang="en-GB" smtClean="0"/>
              <a:t>‹#›</a:t>
            </a:fld>
            <a:endParaRPr lang="en-GB" dirty="0"/>
          </a:p>
        </p:txBody>
      </p:sp>
    </p:spTree>
    <p:extLst>
      <p:ext uri="{BB962C8B-B14F-4D97-AF65-F5344CB8AC3E}">
        <p14:creationId xmlns:p14="http://schemas.microsoft.com/office/powerpoint/2010/main" val="3470000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E5F6F1-4AD4-4256-BB86-8DA749883936}" type="datetime1">
              <a:rPr lang="en-GB" smtClean="0"/>
              <a:t>13/04/2022</a:t>
            </a:fld>
            <a:endParaRPr lang="en-GB"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23101-2CF2-4830-9078-CC565604177F}" type="slidenum">
              <a:rPr lang="en-GB" smtClean="0"/>
              <a:t>‹#›</a:t>
            </a:fld>
            <a:endParaRPr lang="en-GB" dirty="0"/>
          </a:p>
        </p:txBody>
      </p:sp>
      <p:sp>
        <p:nvSpPr>
          <p:cNvPr id="7" name="MSIPCMContentMarking" descr="{&quot;HashCode&quot;:-2002097560,&quot;Placement&quot;:&quot;Footer&quot;,&quot;Top&quot;:519.343,&quot;Left&quot;:396.410553,&quot;SlideWidth&quot;:960,&quot;SlideHeight&quot;:540}">
            <a:extLst>
              <a:ext uri="{FF2B5EF4-FFF2-40B4-BE49-F238E27FC236}">
                <a16:creationId xmlns:a16="http://schemas.microsoft.com/office/drawing/2014/main" id="{332E7127-32C0-4220-ACFB-46AAA2C6C18A}"/>
              </a:ext>
            </a:extLst>
          </p:cNvPr>
          <p:cNvSpPr txBox="1"/>
          <p:nvPr userDrawn="1"/>
        </p:nvSpPr>
        <p:spPr>
          <a:xfrm>
            <a:off x="5034414" y="6595656"/>
            <a:ext cx="2123171"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dirty="0">
                <a:solidFill>
                  <a:srgbClr val="000000"/>
                </a:solidFill>
                <a:latin typeface="Calibri" panose="020F0502020204030204" pitchFamily="34" charset="0"/>
              </a:rPr>
              <a:t>OFFICIAL-SENSITIVE: COMMERCIAL</a:t>
            </a:r>
          </a:p>
        </p:txBody>
      </p:sp>
      <p:sp>
        <p:nvSpPr>
          <p:cNvPr id="8" name="MSIPCMContentMarking" descr="{&quot;HashCode&quot;:-2026235129,&quot;Placement&quot;:&quot;Header&quot;,&quot;Top&quot;:0.0,&quot;Left&quot;:396.410553,&quot;SlideWidth&quot;:960,&quot;SlideHeight&quot;:540}">
            <a:extLst>
              <a:ext uri="{FF2B5EF4-FFF2-40B4-BE49-F238E27FC236}">
                <a16:creationId xmlns:a16="http://schemas.microsoft.com/office/drawing/2014/main" id="{D9B647E0-B843-4F3A-B095-394172908936}"/>
              </a:ext>
            </a:extLst>
          </p:cNvPr>
          <p:cNvSpPr txBox="1"/>
          <p:nvPr userDrawn="1"/>
        </p:nvSpPr>
        <p:spPr>
          <a:xfrm>
            <a:off x="5034414" y="0"/>
            <a:ext cx="2123171"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dirty="0">
                <a:solidFill>
                  <a:srgbClr val="000000"/>
                </a:solidFill>
                <a:latin typeface="Calibri" panose="020F0502020204030204" pitchFamily="34" charset="0"/>
              </a:rPr>
              <a:t>OFFICIAL-SENSITIVE: COMMERCIAL</a:t>
            </a:r>
          </a:p>
        </p:txBody>
      </p:sp>
    </p:spTree>
    <p:extLst>
      <p:ext uri="{BB962C8B-B14F-4D97-AF65-F5344CB8AC3E}">
        <p14:creationId xmlns:p14="http://schemas.microsoft.com/office/powerpoint/2010/main" val="38238921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mailto:professionalservices@uksbs.co.uk"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cxnSp>
        <p:nvCxnSpPr>
          <p:cNvPr id="8" name="Straight Connector 7"/>
          <p:cNvCxnSpPr/>
          <p:nvPr/>
        </p:nvCxnSpPr>
        <p:spPr>
          <a:xfrm>
            <a:off x="335360" y="1268760"/>
            <a:ext cx="9361040" cy="0"/>
          </a:xfrm>
          <a:prstGeom prst="line">
            <a:avLst/>
          </a:prstGeom>
          <a:ln w="57150">
            <a:solidFill>
              <a:srgbClr val="55565A"/>
            </a:solidFill>
          </a:ln>
        </p:spPr>
        <p:style>
          <a:lnRef idx="1">
            <a:schemeClr val="accent1"/>
          </a:lnRef>
          <a:fillRef idx="0">
            <a:schemeClr val="accent1"/>
          </a:fillRef>
          <a:effectRef idx="0">
            <a:schemeClr val="accent1"/>
          </a:effectRef>
          <a:fontRef idx="minor">
            <a:schemeClr val="tx1"/>
          </a:fontRef>
        </p:style>
      </p:cxn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sp>
        <p:nvSpPr>
          <p:cNvPr id="17" name="Title 1"/>
          <p:cNvSpPr>
            <a:spLocks noGrp="1"/>
          </p:cNvSpPr>
          <p:nvPr>
            <p:ph type="ctrTitle"/>
          </p:nvPr>
        </p:nvSpPr>
        <p:spPr>
          <a:xfrm>
            <a:off x="335360" y="1370301"/>
            <a:ext cx="10489394" cy="1256355"/>
          </a:xfrm>
          <a:prstGeom prst="rect">
            <a:avLst/>
          </a:prstGeom>
        </p:spPr>
        <p:txBody>
          <a:bodyPr anchor="t">
            <a:noAutofit/>
          </a:bodyPr>
          <a:lstStyle>
            <a:lvl1pPr algn="l">
              <a:defRPr sz="5000"/>
            </a:lvl1pPr>
          </a:lstStyle>
          <a:p>
            <a:r>
              <a:rPr lang="en-US" sz="3200" b="1" dirty="0">
                <a:solidFill>
                  <a:schemeClr val="accent2">
                    <a:lumMod val="50000"/>
                  </a:schemeClr>
                </a:solidFill>
                <a:latin typeface="Helvectica"/>
              </a:rPr>
              <a:t>Operating Agent for IEA HPT Annex 60: Retrofitting heat pumps in large non-domestic buildings </a:t>
            </a:r>
            <a:br>
              <a:rPr lang="en-US" sz="3200" dirty="0">
                <a:solidFill>
                  <a:schemeClr val="accent2">
                    <a:lumMod val="50000"/>
                  </a:schemeClr>
                </a:solidFill>
                <a:latin typeface="Helvectica"/>
              </a:rPr>
            </a:br>
            <a:r>
              <a:rPr lang="en-US" sz="3200" dirty="0">
                <a:solidFill>
                  <a:schemeClr val="accent2">
                    <a:lumMod val="50000"/>
                  </a:schemeClr>
                </a:solidFill>
                <a:latin typeface="Helvectica"/>
              </a:rPr>
              <a:t>Pre-market engagement Session</a:t>
            </a:r>
            <a:endParaRPr lang="en-GB" sz="3200" b="0" dirty="0">
              <a:solidFill>
                <a:schemeClr val="accent2">
                  <a:lumMod val="50000"/>
                </a:schemeClr>
              </a:solidFill>
              <a:latin typeface="Helvectica"/>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0" name="Subtitle 2"/>
          <p:cNvSpPr txBox="1">
            <a:spLocks/>
          </p:cNvSpPr>
          <p:nvPr/>
        </p:nvSpPr>
        <p:spPr>
          <a:xfrm>
            <a:off x="335360"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
        <p:nvSpPr>
          <p:cNvPr id="3" name="Subtitle 2">
            <a:extLst>
              <a:ext uri="{FF2B5EF4-FFF2-40B4-BE49-F238E27FC236}">
                <a16:creationId xmlns:a16="http://schemas.microsoft.com/office/drawing/2014/main" id="{7E6AD8B5-83D7-4D38-A8B4-9411827A4FBE}"/>
              </a:ext>
            </a:extLst>
          </p:cNvPr>
          <p:cNvSpPr>
            <a:spLocks noGrp="1"/>
          </p:cNvSpPr>
          <p:nvPr>
            <p:ph type="subTitle" idx="1"/>
          </p:nvPr>
        </p:nvSpPr>
        <p:spPr/>
        <p:txBody>
          <a:bodyPr/>
          <a:lstStyle/>
          <a:p>
            <a:r>
              <a:rPr lang="en-GB" dirty="0">
                <a:solidFill>
                  <a:schemeClr val="accent2">
                    <a:lumMod val="50000"/>
                  </a:schemeClr>
                </a:solidFill>
              </a:rPr>
              <a:t>Wednesday, 20</a:t>
            </a:r>
            <a:r>
              <a:rPr lang="en-GB" baseline="30000" dirty="0">
                <a:solidFill>
                  <a:schemeClr val="accent2">
                    <a:lumMod val="50000"/>
                  </a:schemeClr>
                </a:solidFill>
              </a:rPr>
              <a:t>th</a:t>
            </a:r>
            <a:r>
              <a:rPr lang="en-GB" dirty="0">
                <a:solidFill>
                  <a:schemeClr val="accent2">
                    <a:lumMod val="50000"/>
                  </a:schemeClr>
                </a:solidFill>
              </a:rPr>
              <a:t> April 2022</a:t>
            </a:r>
          </a:p>
        </p:txBody>
      </p:sp>
    </p:spTree>
    <p:extLst>
      <p:ext uri="{BB962C8B-B14F-4D97-AF65-F5344CB8AC3E}">
        <p14:creationId xmlns:p14="http://schemas.microsoft.com/office/powerpoint/2010/main" val="77365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0" y="620688"/>
            <a:ext cx="2310248" cy="1569660"/>
          </a:xfrm>
          <a:prstGeom prst="rect">
            <a:avLst/>
          </a:prstGeom>
        </p:spPr>
        <p:txBody>
          <a:bodyPr wrap="none">
            <a:spAutoFit/>
          </a:bodyPr>
          <a:lstStyle/>
          <a:p>
            <a:pPr lvl="0"/>
            <a:r>
              <a:rPr lang="en-GB" sz="4800" dirty="0">
                <a:solidFill>
                  <a:schemeClr val="accent2"/>
                </a:solidFill>
                <a:latin typeface="Arial" panose="020B0604020202020204" pitchFamily="34" charset="0"/>
                <a:cs typeface="Arial" panose="020B0604020202020204" pitchFamily="34" charset="0"/>
              </a:rPr>
              <a:t>Agenda</a:t>
            </a:r>
          </a:p>
          <a:p>
            <a:pPr lvl="0"/>
            <a:endParaRPr lang="en-GB" sz="4800" dirty="0">
              <a:solidFill>
                <a:schemeClr val="accent2"/>
              </a:solidFill>
              <a:latin typeface="Arial" panose="020B0604020202020204" pitchFamily="34" charset="0"/>
              <a:cs typeface="Arial" panose="020B0604020202020204" pitchFamily="34" charset="0"/>
            </a:endParaRPr>
          </a:p>
        </p:txBody>
      </p:sp>
      <p:sp>
        <p:nvSpPr>
          <p:cNvPr id="3" name="TextBox 2"/>
          <p:cNvSpPr txBox="1"/>
          <p:nvPr/>
        </p:nvSpPr>
        <p:spPr>
          <a:xfrm>
            <a:off x="839416" y="1988840"/>
            <a:ext cx="6781552" cy="1477328"/>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Welcome and introductions (BEIS/UK SBS)</a:t>
            </a:r>
          </a:p>
          <a:p>
            <a:pPr marL="285750" indent="-285750">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Overview of the requirement (BEIS)</a:t>
            </a:r>
          </a:p>
          <a:p>
            <a:pPr marL="285750" indent="-285750">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Procurement approach and process (UK SBS)</a:t>
            </a:r>
          </a:p>
          <a:p>
            <a:pPr marL="285750" indent="-285750">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Q&amp;A (All)</a:t>
            </a:r>
          </a:p>
          <a:p>
            <a:pPr marL="285750" indent="-285750">
              <a:buFont typeface="Arial" panose="020B0604020202020204" pitchFamily="34" charset="0"/>
              <a:buChar char="•"/>
            </a:pPr>
            <a:endParaRPr lang="en-GB" dirty="0">
              <a:solidFill>
                <a:schemeClr val="accent2"/>
              </a:solidFill>
              <a:latin typeface="Arial" panose="020B0604020202020204" pitchFamily="34" charset="0"/>
              <a:cs typeface="Arial" panose="020B0604020202020204" pitchFamily="34" charset="0"/>
            </a:endParaRPr>
          </a:p>
        </p:txBody>
      </p:sp>
      <p:sp>
        <p:nvSpPr>
          <p:cNvPr id="10" name="Subtitle 2">
            <a:extLst>
              <a:ext uri="{FF2B5EF4-FFF2-40B4-BE49-F238E27FC236}">
                <a16:creationId xmlns:a16="http://schemas.microsoft.com/office/drawing/2014/main" id="{AD3B7F00-8B53-4DCC-8C82-AE5B1ED01CD7}"/>
              </a:ext>
            </a:extLst>
          </p:cNvPr>
          <p:cNvSpPr txBox="1">
            <a:spLocks/>
          </p:cNvSpPr>
          <p:nvPr/>
        </p:nvSpPr>
        <p:spPr>
          <a:xfrm>
            <a:off x="335360"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2681107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0" y="620688"/>
            <a:ext cx="8650125" cy="1569660"/>
          </a:xfrm>
          <a:prstGeom prst="rect">
            <a:avLst/>
          </a:prstGeom>
        </p:spPr>
        <p:txBody>
          <a:bodyPr wrap="none">
            <a:spAutoFit/>
          </a:bodyPr>
          <a:lstStyle/>
          <a:p>
            <a:r>
              <a:rPr lang="en-GB" sz="4800" dirty="0">
                <a:solidFill>
                  <a:schemeClr val="accent2"/>
                </a:solidFill>
                <a:latin typeface="Arial" panose="020B0604020202020204" pitchFamily="34" charset="0"/>
                <a:cs typeface="Arial" panose="020B0604020202020204" pitchFamily="34" charset="0"/>
              </a:rPr>
              <a:t>Background to the requirement</a:t>
            </a:r>
          </a:p>
          <a:p>
            <a:pPr lvl="0"/>
            <a:endParaRPr lang="en-GB" sz="4800" dirty="0">
              <a:solidFill>
                <a:schemeClr val="accent2"/>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85125F-7B59-4E2D-862C-2F7D8EA4264D}"/>
              </a:ext>
            </a:extLst>
          </p:cNvPr>
          <p:cNvSpPr txBox="1"/>
          <p:nvPr/>
        </p:nvSpPr>
        <p:spPr>
          <a:xfrm>
            <a:off x="839416" y="1988840"/>
            <a:ext cx="8424936" cy="1708160"/>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What is the International Energy Agency (IEA) Technology Collaboration Programme (TCP) on Heat Pumping Technologies?</a:t>
            </a:r>
          </a:p>
          <a:p>
            <a:pPr marL="285750" indent="-285750">
              <a:spcAft>
                <a:spcPts val="600"/>
              </a:spcAft>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What is Annex 60: Retrofitting heat pumps in large non-domestic buildings</a:t>
            </a:r>
          </a:p>
          <a:p>
            <a:pPr marL="285750" indent="-285750">
              <a:spcAft>
                <a:spcPts val="600"/>
              </a:spcAft>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What is an Operating Agent?</a:t>
            </a:r>
          </a:p>
          <a:p>
            <a:pPr marL="285750" indent="-285750">
              <a:spcAft>
                <a:spcPts val="600"/>
              </a:spcAft>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Why is BEIS interested in this?</a:t>
            </a:r>
          </a:p>
        </p:txBody>
      </p:sp>
      <p:sp>
        <p:nvSpPr>
          <p:cNvPr id="11" name="Subtitle 2">
            <a:extLst>
              <a:ext uri="{FF2B5EF4-FFF2-40B4-BE49-F238E27FC236}">
                <a16:creationId xmlns:a16="http://schemas.microsoft.com/office/drawing/2014/main" id="{A63A4998-C740-4B3D-A0D5-CBD5EC360A5D}"/>
              </a:ext>
            </a:extLst>
          </p:cNvPr>
          <p:cNvSpPr txBox="1">
            <a:spLocks/>
          </p:cNvSpPr>
          <p:nvPr/>
        </p:nvSpPr>
        <p:spPr>
          <a:xfrm>
            <a:off x="335360"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97612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0" y="620688"/>
            <a:ext cx="8215711" cy="1569660"/>
          </a:xfrm>
          <a:prstGeom prst="rect">
            <a:avLst/>
          </a:prstGeom>
        </p:spPr>
        <p:txBody>
          <a:bodyPr wrap="none">
            <a:spAutoFit/>
          </a:bodyPr>
          <a:lstStyle/>
          <a:p>
            <a:r>
              <a:rPr lang="en-GB" sz="4800" dirty="0">
                <a:solidFill>
                  <a:schemeClr val="accent2"/>
                </a:solidFill>
                <a:latin typeface="Arial" panose="020B0604020202020204" pitchFamily="34" charset="0"/>
                <a:cs typeface="Arial" panose="020B0604020202020204" pitchFamily="34" charset="0"/>
              </a:rPr>
              <a:t>Overview of the requirement</a:t>
            </a:r>
          </a:p>
          <a:p>
            <a:pPr lvl="0"/>
            <a:endParaRPr lang="en-GB" sz="4800" dirty="0">
              <a:solidFill>
                <a:schemeClr val="accent2"/>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85125F-7B59-4E2D-862C-2F7D8EA4264D}"/>
              </a:ext>
            </a:extLst>
          </p:cNvPr>
          <p:cNvSpPr txBox="1"/>
          <p:nvPr/>
        </p:nvSpPr>
        <p:spPr>
          <a:xfrm>
            <a:off x="623392" y="1561484"/>
            <a:ext cx="10917190" cy="646331"/>
          </a:xfrm>
          <a:prstGeom prst="rect">
            <a:avLst/>
          </a:prstGeom>
          <a:noFill/>
        </p:spPr>
        <p:txBody>
          <a:bodyPr wrap="square" lIns="91440" tIns="45720" rIns="91440" bIns="45720" rtlCol="0" anchor="t">
            <a:spAutoFit/>
          </a:bodyPr>
          <a:lstStyle/>
          <a:p>
            <a:endParaRPr lang="en-GB" dirty="0">
              <a:solidFill>
                <a:schemeClr val="accent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dirty="0">
              <a:solidFill>
                <a:schemeClr val="accent2"/>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0CB3072-DE90-4EBD-A7F7-EDE3CD1D63C9}"/>
              </a:ext>
            </a:extLst>
          </p:cNvPr>
          <p:cNvSpPr txBox="1"/>
          <p:nvPr/>
        </p:nvSpPr>
        <p:spPr>
          <a:xfrm>
            <a:off x="830708" y="1423218"/>
            <a:ext cx="8424936" cy="4278094"/>
          </a:xfrm>
          <a:prstGeom prst="rect">
            <a:avLst/>
          </a:prstGeom>
          <a:noFill/>
        </p:spPr>
        <p:txBody>
          <a:bodyPr wrap="square" rtlCol="0">
            <a:spAutoFit/>
          </a:bodyPr>
          <a:lstStyle/>
          <a:p>
            <a:pPr>
              <a:spcAft>
                <a:spcPts val="600"/>
              </a:spcAft>
            </a:pPr>
            <a:r>
              <a:rPr lang="en-GB" dirty="0">
                <a:solidFill>
                  <a:schemeClr val="accent2"/>
                </a:solidFill>
                <a:latin typeface="Arial" panose="020B0604020202020204" pitchFamily="34" charset="0"/>
                <a:cs typeface="Arial" panose="020B0604020202020204" pitchFamily="34" charset="0"/>
              </a:rPr>
              <a:t>Objectives</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To gather impartial, reliable evidence on the potential options for retrofitting heat pump systems in large, non-domestic buildings. Including information of the potential trade-offs to consider. </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To gather evidence from actual installations, presenting as much data as possible in a clear and engaging manner. </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To develop and produce tools which aid the decision-making process for a non-expert audience when considering retrofitting a large non-domestic building and complement new and future guidance and standards. </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Produce clear, transparent, and accessible outputs from the project which are disseminated to a wide range of different audiences to maximise the reach and impact of the project. </a:t>
            </a:r>
          </a:p>
          <a:p>
            <a:pPr>
              <a:spcAft>
                <a:spcPts val="600"/>
              </a:spcAft>
            </a:pPr>
            <a:r>
              <a:rPr lang="en-GB" dirty="0">
                <a:solidFill>
                  <a:schemeClr val="accent2"/>
                </a:solidFill>
                <a:latin typeface="Arial" panose="020B0604020202020204" pitchFamily="34" charset="0"/>
                <a:cs typeface="Arial" panose="020B0604020202020204" pitchFamily="34" charset="0"/>
              </a:rPr>
              <a:t>Scope</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Large(to be defined during the project), existing, buildings. Non-domestic including public sector. Different levels of retrofit installation including any kind of heat pump based system. International – committed participants are Italy, Canada so far.</a:t>
            </a:r>
          </a:p>
          <a:p>
            <a:pPr>
              <a:spcAft>
                <a:spcPts val="600"/>
              </a:spcAft>
            </a:pPr>
            <a:r>
              <a:rPr lang="en-GB" dirty="0">
                <a:solidFill>
                  <a:schemeClr val="accent2"/>
                </a:solidFill>
                <a:latin typeface="Arial" panose="020B0604020202020204" pitchFamily="34" charset="0"/>
                <a:cs typeface="Arial" panose="020B0604020202020204" pitchFamily="34" charset="0"/>
              </a:rPr>
              <a:t>Timeline</a:t>
            </a:r>
          </a:p>
          <a:p>
            <a:pPr marL="285750" indent="-285750">
              <a:spcAft>
                <a:spcPts val="600"/>
              </a:spcAft>
              <a:buFont typeface="Arial" panose="020B0604020202020204" pitchFamily="34" charset="0"/>
              <a:buChar char="•"/>
            </a:pPr>
            <a:r>
              <a:rPr lang="en-GB" sz="1200" dirty="0">
                <a:solidFill>
                  <a:schemeClr val="accent2"/>
                </a:solidFill>
                <a:latin typeface="Arial" panose="020B0604020202020204" pitchFamily="34" charset="0"/>
                <a:cs typeface="Arial" panose="020B0604020202020204" pitchFamily="34" charset="0"/>
              </a:rPr>
              <a:t>May 2022 – Dec 2024</a:t>
            </a:r>
          </a:p>
          <a:p>
            <a:pPr>
              <a:spcAft>
                <a:spcPts val="600"/>
              </a:spcAft>
            </a:pPr>
            <a:r>
              <a:rPr lang="en-GB" dirty="0">
                <a:solidFill>
                  <a:schemeClr val="accent2"/>
                </a:solidFill>
                <a:latin typeface="Arial" panose="020B0604020202020204" pitchFamily="34" charset="0"/>
                <a:cs typeface="Arial" panose="020B0604020202020204" pitchFamily="34" charset="0"/>
              </a:rPr>
              <a:t>Budget</a:t>
            </a:r>
          </a:p>
          <a:p>
            <a:pPr marL="285750" indent="-285750">
              <a:spcAft>
                <a:spcPts val="600"/>
              </a:spcAft>
              <a:buFont typeface="Arial" panose="020B0604020202020204" pitchFamily="34" charset="0"/>
              <a:buChar char="•"/>
            </a:pPr>
            <a:r>
              <a:rPr lang="en-GB" dirty="0">
                <a:solidFill>
                  <a:schemeClr val="accent2"/>
                </a:solidFill>
                <a:latin typeface="Arial" panose="020B0604020202020204" pitchFamily="34" charset="0"/>
                <a:cs typeface="Arial" panose="020B0604020202020204" pitchFamily="34" charset="0"/>
              </a:rPr>
              <a:t>£145k excluding VAT</a:t>
            </a:r>
          </a:p>
        </p:txBody>
      </p:sp>
      <p:sp>
        <p:nvSpPr>
          <p:cNvPr id="12" name="Subtitle 2">
            <a:extLst>
              <a:ext uri="{FF2B5EF4-FFF2-40B4-BE49-F238E27FC236}">
                <a16:creationId xmlns:a16="http://schemas.microsoft.com/office/drawing/2014/main" id="{BE6110EB-7CA0-4E2D-8891-E351DE3DBEC9}"/>
              </a:ext>
            </a:extLst>
          </p:cNvPr>
          <p:cNvSpPr txBox="1">
            <a:spLocks/>
          </p:cNvSpPr>
          <p:nvPr/>
        </p:nvSpPr>
        <p:spPr>
          <a:xfrm>
            <a:off x="335360"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760968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5" name="Content Placeholder 4">
            <a:extLst>
              <a:ext uri="{FF2B5EF4-FFF2-40B4-BE49-F238E27FC236}">
                <a16:creationId xmlns:a16="http://schemas.microsoft.com/office/drawing/2014/main" id="{F652AF2B-08F0-4CC9-B479-62E77D6F4373}"/>
              </a:ext>
            </a:extLst>
          </p:cNvPr>
          <p:cNvSpPr>
            <a:spLocks noGrp="1"/>
          </p:cNvSpPr>
          <p:nvPr>
            <p:ph sz="half" idx="1"/>
          </p:nvPr>
        </p:nvSpPr>
        <p:spPr>
          <a:xfrm>
            <a:off x="609600" y="1600203"/>
            <a:ext cx="5384800" cy="4034243"/>
          </a:xfrm>
        </p:spPr>
        <p:txBody>
          <a:bodyPr/>
          <a:lstStyle/>
          <a:p>
            <a:pPr marL="0" indent="0" algn="ctr">
              <a:buNone/>
            </a:pPr>
            <a:r>
              <a:rPr lang="en-GB" b="1" u="sng" dirty="0">
                <a:solidFill>
                  <a:schemeClr val="accent2"/>
                </a:solidFill>
              </a:rPr>
              <a:t>Operating Agent</a:t>
            </a:r>
          </a:p>
          <a:p>
            <a:r>
              <a:rPr lang="en-GB" sz="1600" dirty="0">
                <a:solidFill>
                  <a:schemeClr val="accent2"/>
                </a:solidFill>
              </a:rPr>
              <a:t>Manage the delivery of the Annex within the IEA TCP .</a:t>
            </a:r>
          </a:p>
          <a:p>
            <a:r>
              <a:rPr lang="en-GB" sz="1600" dirty="0">
                <a:solidFill>
                  <a:schemeClr val="accent2"/>
                </a:solidFill>
              </a:rPr>
              <a:t>Co-ordinate the contributions from all participating countries (currently UK, IT, Canada-tbc).</a:t>
            </a:r>
          </a:p>
          <a:p>
            <a:r>
              <a:rPr lang="en-GB" sz="1600" dirty="0">
                <a:solidFill>
                  <a:schemeClr val="accent2"/>
                </a:solidFill>
              </a:rPr>
              <a:t>Lead all communications internally between the Annex and Heat Pump Centre and externally to wider audience.</a:t>
            </a:r>
          </a:p>
          <a:p>
            <a:r>
              <a:rPr lang="en-GB" sz="1600" dirty="0">
                <a:solidFill>
                  <a:schemeClr val="accent2"/>
                </a:solidFill>
              </a:rPr>
              <a:t>Lead some technical tasks of the Annex with contributions from participating countries e.g. literature review, options support tool.</a:t>
            </a:r>
          </a:p>
          <a:p>
            <a:r>
              <a:rPr lang="en-GB" sz="1600" dirty="0">
                <a:solidFill>
                  <a:schemeClr val="accent2"/>
                </a:solidFill>
              </a:rPr>
              <a:t>Lead the preparation of outputs including written reports and their dissemination.</a:t>
            </a:r>
          </a:p>
          <a:p>
            <a:r>
              <a:rPr lang="en-GB" sz="1600" dirty="0">
                <a:solidFill>
                  <a:schemeClr val="accent2"/>
                </a:solidFill>
              </a:rPr>
              <a:t>Lead on regular reporting to the Heat Pump Centre.</a:t>
            </a:r>
          </a:p>
          <a:p>
            <a:endParaRPr lang="en-GB" sz="1600" dirty="0">
              <a:solidFill>
                <a:schemeClr val="accent2"/>
              </a:solidFill>
            </a:endParaRPr>
          </a:p>
        </p:txBody>
      </p:sp>
      <p:sp>
        <p:nvSpPr>
          <p:cNvPr id="7" name="Content Placeholder 6">
            <a:extLst>
              <a:ext uri="{FF2B5EF4-FFF2-40B4-BE49-F238E27FC236}">
                <a16:creationId xmlns:a16="http://schemas.microsoft.com/office/drawing/2014/main" id="{29ACCBC2-F5F2-42FB-A4B6-B070A9535A4C}"/>
              </a:ext>
            </a:extLst>
          </p:cNvPr>
          <p:cNvSpPr>
            <a:spLocks noGrp="1"/>
          </p:cNvSpPr>
          <p:nvPr>
            <p:ph sz="half" idx="2"/>
          </p:nvPr>
        </p:nvSpPr>
        <p:spPr>
          <a:xfrm>
            <a:off x="6197600" y="1600204"/>
            <a:ext cx="5384800" cy="3998258"/>
          </a:xfrm>
        </p:spPr>
        <p:txBody>
          <a:bodyPr/>
          <a:lstStyle/>
          <a:p>
            <a:pPr marL="0" indent="0" algn="ctr">
              <a:buNone/>
            </a:pPr>
            <a:r>
              <a:rPr lang="en-GB" b="1" u="sng" dirty="0">
                <a:solidFill>
                  <a:schemeClr val="accent2"/>
                </a:solidFill>
              </a:rPr>
              <a:t>UK contribution to Annex</a:t>
            </a:r>
          </a:p>
          <a:p>
            <a:r>
              <a:rPr lang="en-GB" sz="1600" dirty="0">
                <a:solidFill>
                  <a:schemeClr val="accent2"/>
                </a:solidFill>
              </a:rPr>
              <a:t>Contribute to evaluation of current knowledge and guidance.</a:t>
            </a:r>
          </a:p>
          <a:p>
            <a:r>
              <a:rPr lang="en-GB" sz="1600" dirty="0">
                <a:solidFill>
                  <a:schemeClr val="accent2"/>
                </a:solidFill>
              </a:rPr>
              <a:t>Co-ordinate input from other UK organisations.</a:t>
            </a:r>
          </a:p>
          <a:p>
            <a:r>
              <a:rPr lang="en-GB" sz="1600" dirty="0">
                <a:solidFill>
                  <a:schemeClr val="accent2"/>
                </a:solidFill>
              </a:rPr>
              <a:t>Collect case studies from around the UK.</a:t>
            </a:r>
          </a:p>
          <a:p>
            <a:r>
              <a:rPr lang="en-GB" sz="1600" dirty="0">
                <a:solidFill>
                  <a:schemeClr val="accent2"/>
                </a:solidFill>
              </a:rPr>
              <a:t>Provide specific technical input on UK specific issues.</a:t>
            </a:r>
          </a:p>
        </p:txBody>
      </p:sp>
      <p:sp>
        <p:nvSpPr>
          <p:cNvPr id="16" name="Footer Placeholder 4"/>
          <p:cNvSpPr>
            <a:spLocks noGrp="1"/>
          </p:cNvSpPr>
          <p:nvPr>
            <p:ph type="ftr" sz="quarter" idx="11"/>
          </p:nvPr>
        </p:nvSpPr>
        <p:spPr>
          <a:xfrm>
            <a:off x="0" y="5598462"/>
            <a:ext cx="12192000" cy="1259537"/>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0" y="620688"/>
            <a:ext cx="10181606" cy="830997"/>
          </a:xfrm>
          <a:prstGeom prst="rect">
            <a:avLst/>
          </a:prstGeom>
        </p:spPr>
        <p:txBody>
          <a:bodyPr wrap="square">
            <a:spAutoFit/>
          </a:bodyPr>
          <a:lstStyle/>
          <a:p>
            <a:r>
              <a:rPr lang="en-GB" sz="4800" dirty="0">
                <a:solidFill>
                  <a:schemeClr val="accent2"/>
                </a:solidFill>
                <a:latin typeface="Arial" panose="020B0604020202020204" pitchFamily="34" charset="0"/>
                <a:cs typeface="Arial" panose="020B0604020202020204" pitchFamily="34" charset="0"/>
              </a:rPr>
              <a:t>Key Tasks</a:t>
            </a:r>
          </a:p>
        </p:txBody>
      </p:sp>
      <p:sp>
        <p:nvSpPr>
          <p:cNvPr id="12" name="Subtitle 2">
            <a:extLst>
              <a:ext uri="{FF2B5EF4-FFF2-40B4-BE49-F238E27FC236}">
                <a16:creationId xmlns:a16="http://schemas.microsoft.com/office/drawing/2014/main" id="{BE6110EB-7CA0-4E2D-8891-E351DE3DBEC9}"/>
              </a:ext>
            </a:extLst>
          </p:cNvPr>
          <p:cNvSpPr txBox="1">
            <a:spLocks/>
          </p:cNvSpPr>
          <p:nvPr/>
        </p:nvSpPr>
        <p:spPr>
          <a:xfrm>
            <a:off x="335360"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3645962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1" y="620688"/>
            <a:ext cx="10925986" cy="830997"/>
          </a:xfrm>
          <a:prstGeom prst="rect">
            <a:avLst/>
          </a:prstGeom>
        </p:spPr>
        <p:txBody>
          <a:bodyPr wrap="square">
            <a:spAutoFit/>
          </a:bodyPr>
          <a:lstStyle/>
          <a:p>
            <a:r>
              <a:rPr lang="en-GB" sz="4800" dirty="0">
                <a:solidFill>
                  <a:schemeClr val="accent2"/>
                </a:solidFill>
                <a:latin typeface="Arial" panose="020B0604020202020204" pitchFamily="34" charset="0"/>
                <a:cs typeface="Arial" panose="020B0604020202020204" pitchFamily="34" charset="0"/>
              </a:rPr>
              <a:t>Procurement approach and process</a:t>
            </a:r>
          </a:p>
        </p:txBody>
      </p:sp>
      <p:sp>
        <p:nvSpPr>
          <p:cNvPr id="9" name="Subtitle 2">
            <a:extLst>
              <a:ext uri="{FF2B5EF4-FFF2-40B4-BE49-F238E27FC236}">
                <a16:creationId xmlns:a16="http://schemas.microsoft.com/office/drawing/2014/main" id="{F807C0EA-913A-42FB-9684-019F0FCE3060}"/>
              </a:ext>
            </a:extLst>
          </p:cNvPr>
          <p:cNvSpPr txBox="1">
            <a:spLocks/>
          </p:cNvSpPr>
          <p:nvPr/>
        </p:nvSpPr>
        <p:spPr>
          <a:xfrm>
            <a:off x="407368"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
        <p:nvSpPr>
          <p:cNvPr id="10" name="TextBox 9">
            <a:extLst>
              <a:ext uri="{FF2B5EF4-FFF2-40B4-BE49-F238E27FC236}">
                <a16:creationId xmlns:a16="http://schemas.microsoft.com/office/drawing/2014/main" id="{83944BAD-6D19-4012-8A4E-57FB99AA5E30}"/>
              </a:ext>
            </a:extLst>
          </p:cNvPr>
          <p:cNvSpPr txBox="1"/>
          <p:nvPr/>
        </p:nvSpPr>
        <p:spPr>
          <a:xfrm>
            <a:off x="539255" y="1874728"/>
            <a:ext cx="11113490" cy="3139321"/>
          </a:xfrm>
          <a:prstGeom prst="rect">
            <a:avLst/>
          </a:prstGeom>
          <a:noFill/>
        </p:spPr>
        <p:txBody>
          <a:bodyPr wrap="square" rtlCol="0">
            <a:spAutoFit/>
          </a:bodyPr>
          <a:lstStyle/>
          <a:p>
            <a:r>
              <a:rPr lang="en-GB" sz="1800" b="1" dirty="0">
                <a:solidFill>
                  <a:schemeClr val="accent2"/>
                </a:solidFill>
                <a:latin typeface="Arial"/>
                <a:cs typeface="Arial"/>
              </a:rPr>
              <a:t>Slides and Q&amp;A </a:t>
            </a:r>
            <a:r>
              <a:rPr lang="en-GB" sz="1800" dirty="0">
                <a:solidFill>
                  <a:schemeClr val="accent2"/>
                </a:solidFill>
                <a:latin typeface="Arial"/>
                <a:cs typeface="Arial"/>
              </a:rPr>
              <a:t>from this session will form part of the tender pack</a:t>
            </a:r>
          </a:p>
          <a:p>
            <a:endParaRPr lang="en-GB" sz="1800" dirty="0">
              <a:solidFill>
                <a:schemeClr val="accent2"/>
              </a:solidFill>
              <a:latin typeface="Arial"/>
              <a:cs typeface="Arial"/>
            </a:endParaRPr>
          </a:p>
          <a:p>
            <a:r>
              <a:rPr lang="en-GB" sz="1800" b="1" dirty="0">
                <a:solidFill>
                  <a:schemeClr val="accent2"/>
                </a:solidFill>
                <a:latin typeface="Arial"/>
                <a:cs typeface="Arial"/>
              </a:rPr>
              <a:t>Route to Market </a:t>
            </a:r>
            <a:r>
              <a:rPr lang="en-GB" sz="1800" dirty="0">
                <a:solidFill>
                  <a:schemeClr val="accent2"/>
                </a:solidFill>
                <a:latin typeface="Arial"/>
                <a:cs typeface="Arial"/>
              </a:rPr>
              <a:t>– The opportunity will be published via a Contract notice which will be issued </a:t>
            </a:r>
            <a:r>
              <a:rPr lang="en-GB" dirty="0">
                <a:solidFill>
                  <a:schemeClr val="accent2"/>
                </a:solidFill>
                <a:latin typeface="Arial"/>
                <a:cs typeface="Arial"/>
              </a:rPr>
              <a:t>on Find a Tender (FaT) and Contracts Finder (CF)</a:t>
            </a:r>
          </a:p>
          <a:p>
            <a:endParaRPr lang="en-GB" sz="1800" dirty="0">
              <a:solidFill>
                <a:schemeClr val="accent2"/>
              </a:solidFill>
              <a:latin typeface="Arial"/>
              <a:cs typeface="Arial"/>
            </a:endParaRPr>
          </a:p>
          <a:p>
            <a:r>
              <a:rPr lang="en-GB" sz="1800" b="1" dirty="0">
                <a:solidFill>
                  <a:schemeClr val="accent2"/>
                </a:solidFill>
                <a:latin typeface="Arial"/>
                <a:cs typeface="Arial"/>
              </a:rPr>
              <a:t>Jaggaer eSourcing </a:t>
            </a:r>
            <a:r>
              <a:rPr lang="en-GB" sz="1800" dirty="0">
                <a:solidFill>
                  <a:schemeClr val="accent2"/>
                </a:solidFill>
                <a:latin typeface="Arial"/>
                <a:cs typeface="Arial"/>
              </a:rPr>
              <a:t>– The procurement will be managed through our Jaggaer e-sourcing portal. Suppliers can register for access at any time, and it’s free of charge to use (https://beisgroup.ukp.app.jaggaer.com)</a:t>
            </a:r>
          </a:p>
          <a:p>
            <a:endParaRPr lang="en-GB" sz="1800" dirty="0">
              <a:solidFill>
                <a:schemeClr val="accent2"/>
              </a:solidFill>
              <a:latin typeface="Arial"/>
              <a:cs typeface="Arial"/>
            </a:endParaRPr>
          </a:p>
          <a:p>
            <a:r>
              <a:rPr lang="en-GB" sz="1800" b="1" dirty="0">
                <a:solidFill>
                  <a:schemeClr val="accent2"/>
                </a:solidFill>
                <a:latin typeface="Arial"/>
                <a:cs typeface="Arial"/>
              </a:rPr>
              <a:t>IMPORTANT</a:t>
            </a:r>
            <a:r>
              <a:rPr lang="en-GB" sz="1800" dirty="0">
                <a:solidFill>
                  <a:schemeClr val="accent2"/>
                </a:solidFill>
                <a:latin typeface="Arial"/>
                <a:cs typeface="Arial"/>
              </a:rPr>
              <a:t> - All enquiries during the procurement process must be channelled through the procurement email address </a:t>
            </a:r>
            <a:r>
              <a:rPr lang="en-GB" sz="1800" dirty="0">
                <a:solidFill>
                  <a:schemeClr val="accent2"/>
                </a:solidFill>
                <a:latin typeface="Arial"/>
                <a:cs typeface="Arial"/>
                <a:hlinkClick r:id="rId5">
                  <a:extLst>
                    <a:ext uri="{A12FA001-AC4F-418D-AE19-62706E023703}">
                      <ahyp:hlinkClr xmlns:ahyp="http://schemas.microsoft.com/office/drawing/2018/hyperlinkcolor" val="tx"/>
                    </a:ext>
                  </a:extLst>
                </a:hlinkClick>
              </a:rPr>
              <a:t>professionalservices@uksbs.co.uk</a:t>
            </a:r>
            <a:r>
              <a:rPr lang="en-GB" sz="1800" dirty="0">
                <a:solidFill>
                  <a:schemeClr val="accent2"/>
                </a:solidFill>
                <a:latin typeface="Arial"/>
                <a:cs typeface="Arial"/>
              </a:rPr>
              <a:t> referencing PS22132</a:t>
            </a:r>
          </a:p>
          <a:p>
            <a:pPr marL="285750" indent="-285750">
              <a:buFont typeface="Arial" panose="020B0604020202020204" pitchFamily="34" charset="0"/>
              <a:buChar char="•"/>
            </a:pPr>
            <a:endParaRPr lang="en-GB" dirty="0">
              <a:solidFill>
                <a:schemeClr val="accent2"/>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E9F3CCC3-B0AF-45DA-AA09-EC846399159F}"/>
              </a:ext>
            </a:extLst>
          </p:cNvPr>
          <p:cNvSpPr>
            <a:spLocks noChangeArrowheads="1"/>
          </p:cNvSpPr>
          <p:nvPr/>
        </p:nvSpPr>
        <p:spPr bwMode="auto">
          <a:xfrm>
            <a:off x="-369550" y="-138499"/>
            <a:ext cx="65" cy="276999"/>
          </a:xfrm>
          <a:prstGeom prst="rect">
            <a:avLst/>
          </a:prstGeom>
          <a:solidFill>
            <a:srgbClr val="F6F6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80D15BAC-B858-48E9-A5D1-FDF58EFA1B87}"/>
              </a:ext>
            </a:extLst>
          </p:cNvPr>
          <p:cNvSpPr>
            <a:spLocks noChangeArrowheads="1"/>
          </p:cNvSpPr>
          <p:nvPr/>
        </p:nvSpPr>
        <p:spPr bwMode="auto">
          <a:xfrm>
            <a:off x="152400" y="-78432"/>
            <a:ext cx="30458" cy="461665"/>
          </a:xfrm>
          <a:prstGeom prst="rect">
            <a:avLst/>
          </a:prstGeom>
          <a:solidFill>
            <a:srgbClr val="F6F6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B0C0C"/>
                </a:solidFill>
                <a:effectLst/>
                <a:latin typeface="Source Sans Pro" panose="020B0503030403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10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695401" y="620688"/>
            <a:ext cx="10925986" cy="830997"/>
          </a:xfrm>
          <a:prstGeom prst="rect">
            <a:avLst/>
          </a:prstGeom>
        </p:spPr>
        <p:txBody>
          <a:bodyPr wrap="square">
            <a:spAutoFit/>
          </a:bodyPr>
          <a:lstStyle/>
          <a:p>
            <a:r>
              <a:rPr lang="en-GB" sz="4800" dirty="0">
                <a:solidFill>
                  <a:schemeClr val="accent2"/>
                </a:solidFill>
                <a:latin typeface="Arial" panose="020B0604020202020204" pitchFamily="34" charset="0"/>
                <a:cs typeface="Arial" panose="020B0604020202020204" pitchFamily="34" charset="0"/>
              </a:rPr>
              <a:t>Procurement approach and process</a:t>
            </a:r>
          </a:p>
        </p:txBody>
      </p:sp>
      <p:sp>
        <p:nvSpPr>
          <p:cNvPr id="9" name="Subtitle 2">
            <a:extLst>
              <a:ext uri="{FF2B5EF4-FFF2-40B4-BE49-F238E27FC236}">
                <a16:creationId xmlns:a16="http://schemas.microsoft.com/office/drawing/2014/main" id="{F807C0EA-913A-42FB-9684-019F0FCE3060}"/>
              </a:ext>
            </a:extLst>
          </p:cNvPr>
          <p:cNvSpPr txBox="1">
            <a:spLocks/>
          </p:cNvSpPr>
          <p:nvPr/>
        </p:nvSpPr>
        <p:spPr>
          <a:xfrm>
            <a:off x="407368"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
        <p:nvSpPr>
          <p:cNvPr id="10" name="TextBox 9">
            <a:extLst>
              <a:ext uri="{FF2B5EF4-FFF2-40B4-BE49-F238E27FC236}">
                <a16:creationId xmlns:a16="http://schemas.microsoft.com/office/drawing/2014/main" id="{83944BAD-6D19-4012-8A4E-57FB99AA5E30}"/>
              </a:ext>
            </a:extLst>
          </p:cNvPr>
          <p:cNvSpPr txBox="1"/>
          <p:nvPr/>
        </p:nvSpPr>
        <p:spPr>
          <a:xfrm>
            <a:off x="539255" y="1874728"/>
            <a:ext cx="11113490" cy="3970318"/>
          </a:xfrm>
          <a:prstGeom prst="rect">
            <a:avLst/>
          </a:prstGeom>
          <a:noFill/>
        </p:spPr>
        <p:txBody>
          <a:bodyPr wrap="square" rtlCol="0">
            <a:spAutoFit/>
          </a:bodyPr>
          <a:lstStyle/>
          <a:p>
            <a:pPr marL="628650" indent="-342900">
              <a:buFont typeface="Arial" panose="020B0604020202020204" pitchFamily="34" charset="0"/>
              <a:buChar char="•"/>
              <a:defRPr/>
            </a:pPr>
            <a:r>
              <a:rPr lang="en-GB" dirty="0">
                <a:solidFill>
                  <a:schemeClr val="accent2"/>
                </a:solidFill>
                <a:latin typeface="Arial"/>
                <a:cs typeface="Arial"/>
              </a:rPr>
              <a:t>Once the contract notice is issued, the Supplier will need to follow the instructions within the notice to access the documents. </a:t>
            </a:r>
          </a:p>
          <a:p>
            <a:pPr marL="628650" indent="-342900">
              <a:buFont typeface="Arial" panose="020B0604020202020204" pitchFamily="34" charset="0"/>
              <a:buChar char="•"/>
              <a:defRPr/>
            </a:pPr>
            <a:r>
              <a:rPr lang="en-GB" dirty="0">
                <a:solidFill>
                  <a:schemeClr val="accent2"/>
                </a:solidFill>
                <a:latin typeface="Arial"/>
                <a:cs typeface="Arial"/>
              </a:rPr>
              <a:t>All communications, including tender documentation clarifications, should be submitted via the Jaggaer eSourcing portal</a:t>
            </a:r>
          </a:p>
          <a:p>
            <a:pPr marL="628650" indent="-342900">
              <a:buFont typeface="Arial" panose="020B0604020202020204" pitchFamily="34" charset="0"/>
              <a:buChar char="•"/>
              <a:defRPr/>
            </a:pPr>
            <a:r>
              <a:rPr lang="en-GB" dirty="0">
                <a:solidFill>
                  <a:schemeClr val="accent2"/>
                </a:solidFill>
                <a:latin typeface="Arial"/>
                <a:cs typeface="Arial"/>
              </a:rPr>
              <a:t>All bids are to be submitted via the Jaggaer eSourcing portal</a:t>
            </a:r>
          </a:p>
          <a:p>
            <a:pPr marL="628650" indent="-342900">
              <a:buFont typeface="Arial" panose="020B0604020202020204" pitchFamily="34" charset="0"/>
              <a:buChar char="•"/>
              <a:defRPr/>
            </a:pPr>
            <a:r>
              <a:rPr lang="en-GB" dirty="0">
                <a:solidFill>
                  <a:schemeClr val="accent2"/>
                </a:solidFill>
                <a:latin typeface="Arial"/>
                <a:cs typeface="Arial"/>
              </a:rPr>
              <a:t>Submission Requirements:</a:t>
            </a:r>
          </a:p>
          <a:p>
            <a:pPr marL="1028700" lvl="1" indent="-342900">
              <a:buFont typeface="Arial" panose="020B0604020202020204" pitchFamily="34" charset="0"/>
              <a:buChar char="•"/>
              <a:defRPr/>
            </a:pPr>
            <a:r>
              <a:rPr lang="en-GB" dirty="0">
                <a:solidFill>
                  <a:schemeClr val="accent2"/>
                </a:solidFill>
                <a:latin typeface="Arial"/>
                <a:cs typeface="Arial"/>
              </a:rPr>
              <a:t>A full detailed response to the questions </a:t>
            </a:r>
          </a:p>
          <a:p>
            <a:pPr marL="1028700" lvl="1" indent="-342900">
              <a:buFont typeface="Arial" panose="020B0604020202020204" pitchFamily="34" charset="0"/>
              <a:buChar char="•"/>
              <a:defRPr/>
            </a:pPr>
            <a:r>
              <a:rPr lang="en-GB" dirty="0">
                <a:solidFill>
                  <a:schemeClr val="accent2"/>
                </a:solidFill>
                <a:latin typeface="Arial"/>
                <a:cs typeface="Arial"/>
              </a:rPr>
              <a:t>All questions must be answered</a:t>
            </a:r>
          </a:p>
          <a:p>
            <a:pPr marL="1028700" lvl="1" indent="-342900">
              <a:buFont typeface="Arial" panose="020B0604020202020204" pitchFamily="34" charset="0"/>
              <a:buChar char="•"/>
              <a:defRPr/>
            </a:pPr>
            <a:r>
              <a:rPr lang="en-GB" dirty="0">
                <a:solidFill>
                  <a:schemeClr val="accent2"/>
                </a:solidFill>
                <a:latin typeface="Arial"/>
                <a:cs typeface="Arial"/>
              </a:rPr>
              <a:t>All required evidence – for some questions bidders might need to provide supporting documentation as evidence, it will be made clear within the bidder guidance of each question where this is applicable</a:t>
            </a:r>
          </a:p>
          <a:p>
            <a:pPr marL="1028700" lvl="1" indent="-342900">
              <a:buFont typeface="Arial" panose="020B0604020202020204" pitchFamily="34" charset="0"/>
              <a:buChar char="•"/>
              <a:defRPr/>
            </a:pPr>
            <a:r>
              <a:rPr lang="en-GB" dirty="0">
                <a:solidFill>
                  <a:schemeClr val="accent2"/>
                </a:solidFill>
                <a:latin typeface="Arial"/>
                <a:cs typeface="Arial"/>
              </a:rPr>
              <a:t>Completed pricing schedule</a:t>
            </a:r>
          </a:p>
          <a:p>
            <a:pPr marL="1028700" lvl="1" indent="-342900">
              <a:buFont typeface="Arial" panose="020B0604020202020204" pitchFamily="34" charset="0"/>
              <a:buChar char="•"/>
              <a:defRPr/>
            </a:pPr>
            <a:r>
              <a:rPr lang="en-GB" dirty="0">
                <a:solidFill>
                  <a:schemeClr val="accent2"/>
                </a:solidFill>
                <a:latin typeface="Arial"/>
                <a:cs typeface="Arial"/>
              </a:rPr>
              <a:t>We require that all prices provided are in GBP. We will only accept bids submitted in GBP. </a:t>
            </a:r>
          </a:p>
          <a:p>
            <a:pPr marL="285750" indent="-285750">
              <a:buFont typeface="Arial" panose="020B0604020202020204" pitchFamily="34" charset="0"/>
              <a:buChar char="•"/>
            </a:pPr>
            <a:endParaRPr lang="en-GB" dirty="0">
              <a:solidFill>
                <a:schemeClr val="accent2"/>
              </a:solidFill>
              <a:latin typeface="Arial" panose="020B0604020202020204" pitchFamily="34" charset="0"/>
              <a:cs typeface="Arial" panose="020B0604020202020204" pitchFamily="34" charset="0"/>
            </a:endParaRPr>
          </a:p>
        </p:txBody>
      </p:sp>
      <p:sp>
        <p:nvSpPr>
          <p:cNvPr id="3" name="Rectangle 1">
            <a:extLst>
              <a:ext uri="{FF2B5EF4-FFF2-40B4-BE49-F238E27FC236}">
                <a16:creationId xmlns:a16="http://schemas.microsoft.com/office/drawing/2014/main" id="{E9F3CCC3-B0AF-45DA-AA09-EC846399159F}"/>
              </a:ext>
            </a:extLst>
          </p:cNvPr>
          <p:cNvSpPr>
            <a:spLocks noChangeArrowheads="1"/>
          </p:cNvSpPr>
          <p:nvPr/>
        </p:nvSpPr>
        <p:spPr bwMode="auto">
          <a:xfrm>
            <a:off x="-369550" y="-138499"/>
            <a:ext cx="65" cy="276999"/>
          </a:xfrm>
          <a:prstGeom prst="rect">
            <a:avLst/>
          </a:prstGeom>
          <a:solidFill>
            <a:srgbClr val="F6F6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Rectangle 2">
            <a:extLst>
              <a:ext uri="{FF2B5EF4-FFF2-40B4-BE49-F238E27FC236}">
                <a16:creationId xmlns:a16="http://schemas.microsoft.com/office/drawing/2014/main" id="{80D15BAC-B858-48E9-A5D1-FDF58EFA1B87}"/>
              </a:ext>
            </a:extLst>
          </p:cNvPr>
          <p:cNvSpPr>
            <a:spLocks noChangeArrowheads="1"/>
          </p:cNvSpPr>
          <p:nvPr/>
        </p:nvSpPr>
        <p:spPr bwMode="auto">
          <a:xfrm>
            <a:off x="152400" y="-78432"/>
            <a:ext cx="30458" cy="461665"/>
          </a:xfrm>
          <a:prstGeom prst="rect">
            <a:avLst/>
          </a:prstGeom>
          <a:solidFill>
            <a:srgbClr val="F6F6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457200" marR="0" lvl="1" indent="-4572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B0C0C"/>
                </a:solidFill>
                <a:effectLst/>
                <a:latin typeface="Source Sans Pro" panose="020B0503030403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4363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4943872" y="2132856"/>
            <a:ext cx="1484702" cy="830997"/>
          </a:xfrm>
          <a:prstGeom prst="rect">
            <a:avLst/>
          </a:prstGeom>
        </p:spPr>
        <p:txBody>
          <a:bodyPr wrap="none">
            <a:spAutoFit/>
          </a:bodyPr>
          <a:lstStyle/>
          <a:p>
            <a:pPr lvl="0"/>
            <a:r>
              <a:rPr lang="en-GB" sz="4800" dirty="0">
                <a:solidFill>
                  <a:schemeClr val="accent2"/>
                </a:solidFill>
                <a:latin typeface="Arial" panose="020B0604020202020204" pitchFamily="34" charset="0"/>
                <a:cs typeface="Arial" panose="020B0604020202020204" pitchFamily="34" charset="0"/>
              </a:rPr>
              <a:t>Q&amp;A</a:t>
            </a:r>
          </a:p>
        </p:txBody>
      </p:sp>
      <p:sp>
        <p:nvSpPr>
          <p:cNvPr id="9" name="Subtitle 2">
            <a:extLst>
              <a:ext uri="{FF2B5EF4-FFF2-40B4-BE49-F238E27FC236}">
                <a16:creationId xmlns:a16="http://schemas.microsoft.com/office/drawing/2014/main" id="{F807C0EA-913A-42FB-9684-019F0FCE3060}"/>
              </a:ext>
            </a:extLst>
          </p:cNvPr>
          <p:cNvSpPr txBox="1">
            <a:spLocks/>
          </p:cNvSpPr>
          <p:nvPr/>
        </p:nvSpPr>
        <p:spPr>
          <a:xfrm>
            <a:off x="407368"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115342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0297" y="6014722"/>
            <a:ext cx="1224136" cy="650158"/>
          </a:xfrm>
          <a:prstGeom prst="rect">
            <a:avLst/>
          </a:prstGeom>
        </p:spPr>
      </p:pic>
      <p:sp>
        <p:nvSpPr>
          <p:cNvPr id="6" name="TextBox 5"/>
          <p:cNvSpPr txBox="1"/>
          <p:nvPr/>
        </p:nvSpPr>
        <p:spPr>
          <a:xfrm>
            <a:off x="1847528" y="6387884"/>
            <a:ext cx="2520280" cy="276999"/>
          </a:xfrm>
          <a:prstGeom prst="rect">
            <a:avLst/>
          </a:prstGeom>
          <a:noFill/>
        </p:spPr>
        <p:txBody>
          <a:bodyPr wrap="square" rtlCol="0">
            <a:spAutoFit/>
          </a:bodyPr>
          <a:lstStyle/>
          <a:p>
            <a:r>
              <a:rPr lang="en-GB" sz="1200" dirty="0">
                <a:solidFill>
                  <a:schemeClr val="bg1"/>
                </a:solidFill>
                <a:latin typeface="Helvectica"/>
              </a:rPr>
              <a:t>Vision and Objectives</a:t>
            </a:r>
          </a:p>
        </p:txBody>
      </p:sp>
      <p:sp>
        <p:nvSpPr>
          <p:cNvPr id="16" name="Footer Placeholder 4"/>
          <p:cNvSpPr>
            <a:spLocks noGrp="1"/>
          </p:cNvSpPr>
          <p:nvPr>
            <p:ph type="ftr" sz="quarter" idx="11"/>
          </p:nvPr>
        </p:nvSpPr>
        <p:spPr>
          <a:xfrm>
            <a:off x="0" y="5588000"/>
            <a:ext cx="12192000" cy="1270000"/>
          </a:xfrm>
          <a:prstGeom prst="rect">
            <a:avLst/>
          </a:prstGeom>
          <a:solidFill>
            <a:schemeClr val="accent1"/>
          </a:solidFill>
        </p:spPr>
        <p:txBody>
          <a:bodyPr/>
          <a:lstStyle/>
          <a:p>
            <a:endParaRPr lang="en-GB" dirty="0">
              <a:solidFill>
                <a:srgbClr val="004A7F"/>
              </a:solidFill>
            </a:endParaRPr>
          </a:p>
        </p:txBody>
      </p:sp>
      <p:pic>
        <p:nvPicPr>
          <p:cNvPr id="19" name="Picture 18" descr="Department for Business, Energy and Industrial Strategy crest" title="Department for Business, Energy and Industrial Strategy"/>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6544" y="5821749"/>
            <a:ext cx="1595906" cy="847611"/>
          </a:xfrm>
          <a:prstGeom prst="rect">
            <a:avLst/>
          </a:prstGeom>
        </p:spPr>
      </p:pic>
      <p:sp>
        <p:nvSpPr>
          <p:cNvPr id="2" name="Rectangle 1"/>
          <p:cNvSpPr/>
          <p:nvPr/>
        </p:nvSpPr>
        <p:spPr>
          <a:xfrm>
            <a:off x="1842168" y="2132856"/>
            <a:ext cx="7518405" cy="1569660"/>
          </a:xfrm>
          <a:prstGeom prst="rect">
            <a:avLst/>
          </a:prstGeom>
        </p:spPr>
        <p:txBody>
          <a:bodyPr wrap="none">
            <a:spAutoFit/>
          </a:bodyPr>
          <a:lstStyle/>
          <a:p>
            <a:pPr lvl="0" algn="ctr"/>
            <a:r>
              <a:rPr lang="en-GB" sz="4800" dirty="0">
                <a:solidFill>
                  <a:schemeClr val="accent2"/>
                </a:solidFill>
                <a:latin typeface="Arial" panose="020B0604020202020204" pitchFamily="34" charset="0"/>
                <a:cs typeface="Arial" panose="020B0604020202020204" pitchFamily="34" charset="0"/>
              </a:rPr>
              <a:t>Thank you for your interest</a:t>
            </a:r>
          </a:p>
          <a:p>
            <a:pPr lvl="0" algn="ctr"/>
            <a:r>
              <a:rPr lang="en-GB" sz="4800" dirty="0">
                <a:solidFill>
                  <a:schemeClr val="accent2"/>
                </a:solidFill>
                <a:latin typeface="Arial" panose="020B0604020202020204" pitchFamily="34" charset="0"/>
                <a:cs typeface="Arial" panose="020B0604020202020204" pitchFamily="34" charset="0"/>
              </a:rPr>
              <a:t>and attendance.</a:t>
            </a:r>
          </a:p>
        </p:txBody>
      </p:sp>
      <p:sp>
        <p:nvSpPr>
          <p:cNvPr id="9" name="Subtitle 2">
            <a:extLst>
              <a:ext uri="{FF2B5EF4-FFF2-40B4-BE49-F238E27FC236}">
                <a16:creationId xmlns:a16="http://schemas.microsoft.com/office/drawing/2014/main" id="{F807C0EA-913A-42FB-9684-019F0FCE3060}"/>
              </a:ext>
            </a:extLst>
          </p:cNvPr>
          <p:cNvSpPr txBox="1">
            <a:spLocks/>
          </p:cNvSpPr>
          <p:nvPr/>
        </p:nvSpPr>
        <p:spPr>
          <a:xfrm>
            <a:off x="407368" y="6093296"/>
            <a:ext cx="7213600" cy="404894"/>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solidFill>
                  <a:schemeClr val="bg1"/>
                </a:solidFill>
                <a:latin typeface="Helvectica"/>
              </a:rPr>
              <a:t>Operating Agent for IEA HPT Annex 60: Retrofitting heat pumps in large non-domestic buildings </a:t>
            </a:r>
            <a:r>
              <a:rPr lang="en-US" sz="1600" dirty="0">
                <a:solidFill>
                  <a:schemeClr val="bg1"/>
                </a:solidFill>
                <a:latin typeface="Helvectica"/>
              </a:rPr>
              <a:t>– Pre-market engagement Session</a:t>
            </a:r>
            <a:endParaRPr lang="en-GB" sz="1600" b="0" dirty="0">
              <a:solidFill>
                <a:schemeClr val="bg1"/>
              </a:solidFill>
              <a:latin typeface="Helvectica"/>
            </a:endParaRPr>
          </a:p>
        </p:txBody>
      </p:sp>
    </p:spTree>
    <p:extLst>
      <p:ext uri="{BB962C8B-B14F-4D97-AF65-F5344CB8AC3E}">
        <p14:creationId xmlns:p14="http://schemas.microsoft.com/office/powerpoint/2010/main" val="2421580554"/>
      </p:ext>
    </p:extLst>
  </p:cSld>
  <p:clrMapOvr>
    <a:masterClrMapping/>
  </p:clrMapOvr>
</p:sld>
</file>

<file path=ppt/theme/theme1.xml><?xml version="1.0" encoding="utf-8"?>
<a:theme xmlns:a="http://schemas.openxmlformats.org/drawingml/2006/main" name="doc.BEIS-Powerpoint-template-on-screen-show-16-9-wide-screen_RA">
  <a:themeElements>
    <a:clrScheme name="BEIS Colours">
      <a:dk1>
        <a:srgbClr val="004A7F"/>
      </a:dk1>
      <a:lt1>
        <a:srgbClr val="FFFFFF"/>
      </a:lt1>
      <a:dk2>
        <a:srgbClr val="FFFFFF"/>
      </a:dk2>
      <a:lt2>
        <a:srgbClr val="FFFFFF"/>
      </a:lt2>
      <a:accent1>
        <a:srgbClr val="004A7F"/>
      </a:accent1>
      <a:accent2>
        <a:srgbClr val="55565A"/>
      </a:accent2>
      <a:accent3>
        <a:srgbClr val="73B72B"/>
      </a:accent3>
      <a:accent4>
        <a:srgbClr val="EE751B"/>
      </a:accent4>
      <a:accent5>
        <a:srgbClr val="AA1580"/>
      </a:accent5>
      <a:accent6>
        <a:srgbClr val="CBC1AF"/>
      </a:accent6>
      <a:hlink>
        <a:srgbClr val="1C9CD9"/>
      </a:hlink>
      <a:folHlink>
        <a:srgbClr val="1C9C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IS-Powerpoint-template-wide-screen-standard-logo" id="{785FDEAA-665D-48B2-A859-BA09850F9297}" vid="{443F28DF-12CD-4065-85E5-62C9A656BD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6DEA045BA922D428E39C9EEDF90B99F" ma:contentTypeVersion="20" ma:contentTypeDescription="Create a new document." ma:contentTypeScope="" ma:versionID="112c2087cf395f51fd3664bf1b215e38">
  <xsd:schema xmlns:xsd="http://www.w3.org/2001/XMLSchema" xmlns:xs="http://www.w3.org/2001/XMLSchema" xmlns:p="http://schemas.microsoft.com/office/2006/metadata/properties" xmlns:ns2="0063f72e-ace3-48fb-9c1f-5b513408b31f" xmlns:ns3="075b2052-407b-4e27-9218-519b2acbe890" xmlns:ns4="b413c3fd-5a3b-4239-b985-69032e371c04" xmlns:ns5="a8f60570-4bd3-4f2b-950b-a996de8ab151" xmlns:ns6="aaacb922-5235-4a66-b188-303b9b46fbd7" xmlns:ns7="2ec6ebee-eb2c-4409-bb6f-44a62ab4077e" targetNamespace="http://schemas.microsoft.com/office/2006/metadata/properties" ma:root="true" ma:fieldsID="d519c37b9fc61a102504be9a4b4545b6" ns2:_="" ns3:_="" ns4:_="" ns5:_="" ns6:_="" ns7:_="">
    <xsd:import namespace="0063f72e-ace3-48fb-9c1f-5b513408b31f"/>
    <xsd:import namespace="075b2052-407b-4e27-9218-519b2acbe890"/>
    <xsd:import namespace="b413c3fd-5a3b-4239-b985-69032e371c04"/>
    <xsd:import namespace="a8f60570-4bd3-4f2b-950b-a996de8ab151"/>
    <xsd:import namespace="aaacb922-5235-4a66-b188-303b9b46fbd7"/>
    <xsd:import namespace="2ec6ebee-eb2c-4409-bb6f-44a62ab4077e"/>
    <xsd:element name="properties">
      <xsd:complexType>
        <xsd:sequence>
          <xsd:element name="documentManagement">
            <xsd:complexType>
              <xsd:all>
                <xsd:element ref="ns2:Security_x0020_Classification" minOccurs="0"/>
                <xsd:element ref="ns2:Descriptor" minOccurs="0"/>
                <xsd:element ref="ns3:m975189f4ba442ecbf67d4147307b177" minOccurs="0"/>
                <xsd:element ref="ns3:TaxCatchAll" minOccurs="0"/>
                <xsd:element ref="ns3:TaxCatchAllLabel" minOccurs="0"/>
                <xsd:element ref="ns4:Government_x0020_Body" minOccurs="0"/>
                <xsd:element ref="ns4:Date_x0020_Opened" minOccurs="0"/>
                <xsd:element ref="ns4:Date_x0020_Closed" minOccurs="0"/>
                <xsd:element ref="ns5:Retention_x0020_Label" minOccurs="0"/>
                <xsd:element ref="ns6:LegacyData" minOccurs="0"/>
                <xsd:element ref="ns7:MediaServiceMetadata" minOccurs="0"/>
                <xsd:element ref="ns7:MediaServiceFastMetadata" minOccurs="0"/>
                <xsd:element ref="ns7:MediaServiceAutoTags" minOccurs="0"/>
                <xsd:element ref="ns7:MediaServiceGenerationTime" minOccurs="0"/>
                <xsd:element ref="ns7:MediaServiceEventHashCode" minOccurs="0"/>
                <xsd:element ref="ns3:_dlc_DocId" minOccurs="0"/>
                <xsd:element ref="ns3:_dlc_DocIdUrl" minOccurs="0"/>
                <xsd:element ref="ns3:_dlc_DocIdPersistId" minOccurs="0"/>
                <xsd:element ref="ns7:MediaServiceAutoKeyPoints" minOccurs="0"/>
                <xsd:element ref="ns7:MediaServiceKeyPoints" minOccurs="0"/>
                <xsd:element ref="ns3:SharedWithUsers" minOccurs="0"/>
                <xsd:element ref="ns3:SharedWithDetails" minOccurs="0"/>
                <xsd:element ref="ns7:MediaServiceDateTaken" minOccurs="0"/>
                <xsd:element ref="ns7:MediaLengthInSeconds" minOccurs="0"/>
                <xsd:element ref="ns7: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63f72e-ace3-48fb-9c1f-5b513408b31f" elementFormDefault="qualified">
    <xsd:import namespace="http://schemas.microsoft.com/office/2006/documentManagement/types"/>
    <xsd:import namespace="http://schemas.microsoft.com/office/infopath/2007/PartnerControls"/>
    <xsd:element name="Security_x0020_Classification" ma:index="8" nillable="true" ma:displayName="Security Classification" ma:default="OFFICIAL" ma:format="Dropdown" ma:indexed="true" ma:internalName="Security_x0020_Classification">
      <xsd:simpleType>
        <xsd:restriction base="dms:Choice">
          <xsd:enumeration value="OFFICIAL"/>
          <xsd:enumeration value="OFFICIAL - SENSITIVE"/>
        </xsd:restriction>
      </xsd:simpleType>
    </xsd:element>
    <xsd:element name="Descriptor" ma:index="9" nillable="true" ma:displayName="Descriptor" ma:default="" ma:format="Dropdown" ma:indexed="true" ma:internalName="Descriptor">
      <xsd:simpleType>
        <xsd:restriction base="dms:Choice">
          <xsd:enumeration value="COMMERCIAL"/>
          <xsd:enumeration value="PERSONAL"/>
          <xsd:enumeration value="LOCSEN"/>
        </xsd:restriction>
      </xsd:simpleType>
    </xsd:element>
  </xsd:schema>
  <xsd:schema xmlns:xsd="http://www.w3.org/2001/XMLSchema" xmlns:xs="http://www.w3.org/2001/XMLSchema" xmlns:dms="http://schemas.microsoft.com/office/2006/documentManagement/types" xmlns:pc="http://schemas.microsoft.com/office/infopath/2007/PartnerControls" targetNamespace="075b2052-407b-4e27-9218-519b2acbe890" elementFormDefault="qualified">
    <xsd:import namespace="http://schemas.microsoft.com/office/2006/documentManagement/types"/>
    <xsd:import namespace="http://schemas.microsoft.com/office/infopath/2007/PartnerControls"/>
    <xsd:element name="m975189f4ba442ecbf67d4147307b177" ma:index="10" nillable="true" ma:taxonomy="true" ma:internalName="m975189f4ba442ecbf67d4147307b177" ma:taxonomyFieldName="Business_x0020_Unit" ma:displayName="Business Unit" ma:default="1;#Science and Innovation for Climate and Energy|ba4af673-c668-46d1-96d7-6fcdfcb7d67d" ma:fieldId="{6975189f-4ba4-42ec-bf67-d4147307b177}" ma:sspId="9b0aeba9-2bce-41c2-8545-5d12d676a674" ma:termSetId="6f71e40e-3a2e-4baf-91d9-2069eb354530"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868e771f-085a-4d1d-986e-a7c193f0b804}" ma:internalName="TaxCatchAll" ma:showField="CatchAllData" ma:web="075b2052-407b-4e27-9218-519b2acbe890">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868e771f-085a-4d1d-986e-a7c193f0b804}" ma:internalName="TaxCatchAllLabel" ma:readOnly="true" ma:showField="CatchAllDataLabel" ma:web="075b2052-407b-4e27-9218-519b2acbe890">
      <xsd:complexType>
        <xsd:complexContent>
          <xsd:extension base="dms:MultiChoiceLookup">
            <xsd:sequence>
              <xsd:element name="Value" type="dms:Lookup" maxOccurs="unbounded" minOccurs="0" nillable="true"/>
            </xsd:sequence>
          </xsd:extension>
        </xsd:complexContent>
      </xsd:complexType>
    </xsd:element>
    <xsd:element name="_dlc_DocId" ma:index="24" nillable="true" ma:displayName="Document ID Value" ma:description="The value of the document ID assigned to this item." ma:internalName="_dlc_DocId" ma:readOnly="true">
      <xsd:simpleType>
        <xsd:restriction base="dms:Text"/>
      </xsd:simpleType>
    </xsd:element>
    <xsd:element name="_dlc_DocIdUrl" ma:index="2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6" nillable="true" ma:displayName="Persist ID" ma:description="Keep ID on add." ma:hidden="true" ma:internalName="_dlc_DocIdPersistId" ma:readOnly="true">
      <xsd:simpleType>
        <xsd:restriction base="dms:Boolean"/>
      </xsd:simpleType>
    </xsd:element>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13c3fd-5a3b-4239-b985-69032e371c04" elementFormDefault="qualified">
    <xsd:import namespace="http://schemas.microsoft.com/office/2006/documentManagement/types"/>
    <xsd:import namespace="http://schemas.microsoft.com/office/infopath/2007/PartnerControls"/>
    <xsd:element name="Government_x0020_Body" ma:index="14" nillable="true" ma:displayName="Government Body" ma:default="BEIS" ma:internalName="Government_x0020_Body">
      <xsd:simpleType>
        <xsd:restriction base="dms:Text">
          <xsd:maxLength value="255"/>
        </xsd:restriction>
      </xsd:simpleType>
    </xsd:element>
    <xsd:element name="Date_x0020_Opened" ma:index="15" nillable="true" ma:displayName="Date Opened" ma:default="[Today]" ma:format="DateOnly" ma:internalName="Date_x0020_Opened">
      <xsd:simpleType>
        <xsd:restriction base="dms:DateTime"/>
      </xsd:simpleType>
    </xsd:element>
    <xsd:element name="Date_x0020_Closed" ma:index="16" nillable="true" ma:displayName="Date Closed" ma:format="DateOnly" ma:internalName="Date_x0020_Clos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8f60570-4bd3-4f2b-950b-a996de8ab151" elementFormDefault="qualified">
    <xsd:import namespace="http://schemas.microsoft.com/office/2006/documentManagement/types"/>
    <xsd:import namespace="http://schemas.microsoft.com/office/infopath/2007/PartnerControls"/>
    <xsd:element name="Retention_x0020_Label" ma:index="17" nillable="true" ma:displayName="Retention Label" ma:internalName="Retention_x0020_Label">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acb922-5235-4a66-b188-303b9b46fbd7" elementFormDefault="qualified">
    <xsd:import namespace="http://schemas.microsoft.com/office/2006/documentManagement/types"/>
    <xsd:import namespace="http://schemas.microsoft.com/office/infopath/2007/PartnerControls"/>
    <xsd:element name="LegacyData" ma:index="18" nillable="true" ma:displayName="Legacy Data" ma:internalName="Legacy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c6ebee-eb2c-4409-bb6f-44a62ab4077e"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Tags" ma:index="21" nillable="true" ma:displayName="Tags" ma:internalName="MediaServiceAutoTags"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AutoKeyPoints" ma:index="27" nillable="true" ma:displayName="MediaServiceAutoKeyPoints" ma:hidden="true" ma:internalName="MediaServiceAutoKeyPoints" ma:readOnly="true">
      <xsd:simpleType>
        <xsd:restriction base="dms:Note"/>
      </xsd:simpleType>
    </xsd:element>
    <xsd:element name="MediaServiceKeyPoints" ma:index="28" nillable="true" ma:displayName="KeyPoints" ma:internalName="MediaServiceKeyPoints" ma:readOnly="true">
      <xsd:simpleType>
        <xsd:restriction base="dms:Note">
          <xsd:maxLength value="255"/>
        </xsd:restriction>
      </xsd:simpleType>
    </xsd:element>
    <xsd:element name="MediaServiceDateTaken" ma:index="31" nillable="true" ma:displayName="MediaServiceDateTaken" ma:hidden="true" ma:internalName="MediaServiceDateTaken" ma:readOnly="true">
      <xsd:simpleType>
        <xsd:restriction base="dms:Text"/>
      </xsd:simpleType>
    </xsd:element>
    <xsd:element name="MediaLengthInSeconds" ma:index="32" nillable="true" ma:displayName="Length (seconds)" ma:internalName="MediaLengthInSeconds" ma:readOnly="true">
      <xsd:simpleType>
        <xsd:restriction base="dms:Unknown"/>
      </xsd:simpleType>
    </xsd:element>
    <xsd:element name="MediaServiceOCR" ma:index="3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Government_x0020_Body xmlns="b413c3fd-5a3b-4239-b985-69032e371c04">BEIS</Government_x0020_Body>
    <Date_x0020_Opened xmlns="b413c3fd-5a3b-4239-b985-69032e371c04">2022-02-08T16:12:21+00:00</Date_x0020_Opened>
    <LegacyData xmlns="aaacb922-5235-4a66-b188-303b9b46fbd7" xsi:nil="true"/>
    <Descriptor xmlns="0063f72e-ace3-48fb-9c1f-5b513408b31f" xsi:nil="true"/>
    <Security_x0020_Classification xmlns="0063f72e-ace3-48fb-9c1f-5b513408b31f">OFFICIAL</Security_x0020_Classification>
    <Retention_x0020_Label xmlns="a8f60570-4bd3-4f2b-950b-a996de8ab151" xsi:nil="true"/>
    <Date_x0020_Closed xmlns="b413c3fd-5a3b-4239-b985-69032e371c04" xsi:nil="true"/>
    <m975189f4ba442ecbf67d4147307b177 xmlns="075b2052-407b-4e27-9218-519b2acbe890">
      <Terms xmlns="http://schemas.microsoft.com/office/infopath/2007/PartnerControls">
        <TermInfo xmlns="http://schemas.microsoft.com/office/infopath/2007/PartnerControls">
          <TermName xmlns="http://schemas.microsoft.com/office/infopath/2007/PartnerControls">Trade Investment and Negotiations</TermName>
          <TermId xmlns="http://schemas.microsoft.com/office/infopath/2007/PartnerControls">5b2bd353-ee24-4625-b365-0e49f4d732cc</TermId>
        </TermInfo>
      </Terms>
    </m975189f4ba442ecbf67d4147307b177>
    <TaxCatchAll xmlns="075b2052-407b-4e27-9218-519b2acbe890">
      <Value>48</Value>
    </TaxCatchAll>
    <_dlc_DocId xmlns="075b2052-407b-4e27-9218-519b2acbe890">PEMHMV62EMSH-916851974-68047</_dlc_DocId>
    <_dlc_DocIdUrl xmlns="075b2052-407b-4e27-9218-519b2acbe890">
      <Url>https://beisgov.sharepoint.com/sites/EnergyResearchSICE/_layouts/15/DocIdRedir.aspx?ID=PEMHMV62EMSH-916851974-68047</Url>
      <Description>PEMHMV62EMSH-916851974-68047</Description>
    </_dlc_DocIdUrl>
    <SharedWithUsers xmlns="075b2052-407b-4e27-9218-519b2acbe890">
      <UserInfo>
        <DisplayName>Ustaoglu, Bahadir (Trade and Investment Negotiations)</DisplayName>
        <AccountId>1508</AccountId>
        <AccountType/>
      </UserInfo>
    </SharedWithUsers>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FFA2A96-AD8F-4ACC-94A4-14550C9079EC}">
  <ds:schemaRefs>
    <ds:schemaRef ds:uri="http://schemas.microsoft.com/sharepoint/v3/contenttype/forms"/>
  </ds:schemaRefs>
</ds:datastoreItem>
</file>

<file path=customXml/itemProps2.xml><?xml version="1.0" encoding="utf-8"?>
<ds:datastoreItem xmlns:ds="http://schemas.openxmlformats.org/officeDocument/2006/customXml" ds:itemID="{5810B237-9E30-4831-BA33-42842ABF66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63f72e-ace3-48fb-9c1f-5b513408b31f"/>
    <ds:schemaRef ds:uri="075b2052-407b-4e27-9218-519b2acbe890"/>
    <ds:schemaRef ds:uri="b413c3fd-5a3b-4239-b985-69032e371c04"/>
    <ds:schemaRef ds:uri="a8f60570-4bd3-4f2b-950b-a996de8ab151"/>
    <ds:schemaRef ds:uri="aaacb922-5235-4a66-b188-303b9b46fbd7"/>
    <ds:schemaRef ds:uri="2ec6ebee-eb2c-4409-bb6f-44a62ab40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7425D-1275-47E7-AD13-A248E2DC4D40}">
  <ds:schemaRefs>
    <ds:schemaRef ds:uri="http://schemas.microsoft.com/office/infopath/2007/PartnerControls"/>
    <ds:schemaRef ds:uri="a8f60570-4bd3-4f2b-950b-a996de8ab151"/>
    <ds:schemaRef ds:uri="http://purl.org/dc/elements/1.1/"/>
    <ds:schemaRef ds:uri="http://schemas.microsoft.com/office/2006/metadata/properties"/>
    <ds:schemaRef ds:uri="http://schemas.openxmlformats.org/package/2006/metadata/core-properties"/>
    <ds:schemaRef ds:uri="2ec6ebee-eb2c-4409-bb6f-44a62ab4077e"/>
    <ds:schemaRef ds:uri="075b2052-407b-4e27-9218-519b2acbe890"/>
    <ds:schemaRef ds:uri="http://purl.org/dc/terms/"/>
    <ds:schemaRef ds:uri="aaacb922-5235-4a66-b188-303b9b46fbd7"/>
    <ds:schemaRef ds:uri="b413c3fd-5a3b-4239-b985-69032e371c04"/>
    <ds:schemaRef ds:uri="http://schemas.microsoft.com/office/2006/documentManagement/types"/>
    <ds:schemaRef ds:uri="0063f72e-ace3-48fb-9c1f-5b513408b31f"/>
    <ds:schemaRef ds:uri="http://www.w3.org/XML/1998/namespace"/>
    <ds:schemaRef ds:uri="http://purl.org/dc/dcmitype/"/>
  </ds:schemaRefs>
</ds:datastoreItem>
</file>

<file path=customXml/itemProps4.xml><?xml version="1.0" encoding="utf-8"?>
<ds:datastoreItem xmlns:ds="http://schemas.openxmlformats.org/officeDocument/2006/customXml" ds:itemID="{AE1013C7-F767-4C18-A552-18DB44391F6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16-9_RA</Template>
  <TotalTime>97</TotalTime>
  <Words>1450</Words>
  <Application>Microsoft Office PowerPoint</Application>
  <PresentationFormat>Widescreen</PresentationFormat>
  <Paragraphs>118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Helvectica</vt:lpstr>
      <vt:lpstr>Source Sans Pro</vt:lpstr>
      <vt:lpstr>doc.BEIS-Powerpoint-template-on-screen-show-16-9-wide-screen_RA</vt:lpstr>
      <vt:lpstr>Operating Agent for IEA HPT Annex 60: Retrofitting heat pumps in large non-domestic buildings  Pre-market engagement Session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this template</dc:title>
  <dc:creator>Ustaoglu, Bahadir (Trade and Investment Negotiations)</dc:creator>
  <cp:lastModifiedBy>Kallista Thomas - UK SBS</cp:lastModifiedBy>
  <cp:revision>12</cp:revision>
  <dcterms:created xsi:type="dcterms:W3CDTF">2022-02-08T16:01:36Z</dcterms:created>
  <dcterms:modified xsi:type="dcterms:W3CDTF">2022-04-13T11:04:00Z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0x01010016DEA045BA922D428E39C9EEDF90B99F</vt:lpwstr>
  </property>
  <property fmtid="{D5CDD505-2E9C-101B-9397-08002B2CF9AE}" pid="3" name="Business Unit">
    <vt:lpwstr>48;#Trade Investment and Negotiations|5b2bd353-ee24-4625-b365-0e49f4d732cc</vt:lpwstr>
  </property>
  <property fmtid="{D5CDD505-2E9C-101B-9397-08002B2CF9AE}" pid="4" name="_dlc_DocIdItemGuid">
    <vt:lpwstr>f96b1aa3-e131-4cc3-bcf5-e4ef98a997af</vt:lpwstr>
  </property>
  <property fmtid="{D5CDD505-2E9C-101B-9397-08002B2CF9AE}" pid="5" name="MSIP_Label_72408bec-6efb-47bd-b9dc-9f250af91ce7_Enabled">
    <vt:lpwstr>true</vt:lpwstr>
  </property>
  <property fmtid="{D5CDD505-2E9C-101B-9397-08002B2CF9AE}" pid="6" name="MSIP_Label_72408bec-6efb-47bd-b9dc-9f250af91ce7_SetDate">
    <vt:lpwstr>2022-02-28T10:51:17Z</vt:lpwstr>
  </property>
  <property fmtid="{D5CDD505-2E9C-101B-9397-08002B2CF9AE}" pid="7" name="MSIP_Label_72408bec-6efb-47bd-b9dc-9f250af91ce7_Method">
    <vt:lpwstr>Standard</vt:lpwstr>
  </property>
  <property fmtid="{D5CDD505-2E9C-101B-9397-08002B2CF9AE}" pid="8" name="MSIP_Label_72408bec-6efb-47bd-b9dc-9f250af91ce7_Name">
    <vt:lpwstr>72408bec-6efb-47bd-b9dc-9f250af91ce7</vt:lpwstr>
  </property>
  <property fmtid="{D5CDD505-2E9C-101B-9397-08002B2CF9AE}" pid="9" name="MSIP_Label_72408bec-6efb-47bd-b9dc-9f250af91ce7_SiteId">
    <vt:lpwstr>2dcfd016-f9df-488c-b16b-68345b59afb7</vt:lpwstr>
  </property>
  <property fmtid="{D5CDD505-2E9C-101B-9397-08002B2CF9AE}" pid="10" name="MSIP_Label_72408bec-6efb-47bd-b9dc-9f250af91ce7_ActionId">
    <vt:lpwstr>67e0dbfd-fa60-44c2-987f-e451863ca427</vt:lpwstr>
  </property>
  <property fmtid="{D5CDD505-2E9C-101B-9397-08002B2CF9AE}" pid="11" name="MSIP_Label_72408bec-6efb-47bd-b9dc-9f250af91ce7_ContentBits">
    <vt:lpwstr>3</vt:lpwstr>
  </property>
  <property fmtid="{D5CDD505-2E9C-101B-9397-08002B2CF9AE}" pid="12" name="MSIP_Label_5458b084-3f41-4c39-b52c-d2a390cd56f3_Enabled">
    <vt:lpwstr>true</vt:lpwstr>
  </property>
  <property fmtid="{D5CDD505-2E9C-101B-9397-08002B2CF9AE}" pid="13" name="MSIP_Label_5458b084-3f41-4c39-b52c-d2a390cd56f3_SetDate">
    <vt:lpwstr>2022-04-08T09:13:50Z</vt:lpwstr>
  </property>
  <property fmtid="{D5CDD505-2E9C-101B-9397-08002B2CF9AE}" pid="14" name="MSIP_Label_5458b084-3f41-4c39-b52c-d2a390cd56f3_Method">
    <vt:lpwstr>Privileged</vt:lpwstr>
  </property>
  <property fmtid="{D5CDD505-2E9C-101B-9397-08002B2CF9AE}" pid="15" name="MSIP_Label_5458b084-3f41-4c39-b52c-d2a390cd56f3_Name">
    <vt:lpwstr>OS-COMMERCIAL</vt:lpwstr>
  </property>
  <property fmtid="{D5CDD505-2E9C-101B-9397-08002B2CF9AE}" pid="16" name="MSIP_Label_5458b084-3f41-4c39-b52c-d2a390cd56f3_SiteId">
    <vt:lpwstr>cbac7005-02c1-43eb-b497-e6492d1b2dd8</vt:lpwstr>
  </property>
  <property fmtid="{D5CDD505-2E9C-101B-9397-08002B2CF9AE}" pid="17" name="MSIP_Label_5458b084-3f41-4c39-b52c-d2a390cd56f3_ActionId">
    <vt:lpwstr>5e530da3-d796-4cf2-b59c-e7862ff9266c</vt:lpwstr>
  </property>
  <property fmtid="{D5CDD505-2E9C-101B-9397-08002B2CF9AE}" pid="18" name="MSIP_Label_5458b084-3f41-4c39-b52c-d2a390cd56f3_ContentBits">
    <vt:lpwstr>3</vt:lpwstr>
  </property>
</Properties>
</file>