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257" r:id="rId6"/>
    <p:sldId id="279" r:id="rId7"/>
    <p:sldId id="280" r:id="rId8"/>
    <p:sldId id="260" r:id="rId9"/>
    <p:sldId id="281" r:id="rId10"/>
    <p:sldId id="298" r:id="rId11"/>
    <p:sldId id="301" r:id="rId12"/>
    <p:sldId id="282" r:id="rId13"/>
    <p:sldId id="300" r:id="rId14"/>
    <p:sldId id="302" r:id="rId15"/>
    <p:sldId id="296" r:id="rId16"/>
    <p:sldId id="297" r:id="rId17"/>
    <p:sldId id="303" r:id="rId18"/>
    <p:sldId id="304" r:id="rId19"/>
    <p:sldId id="305" r:id="rId20"/>
    <p:sldId id="306" r:id="rId21"/>
    <p:sldId id="307" r:id="rId22"/>
    <p:sldId id="309" r:id="rId23"/>
    <p:sldId id="310" r:id="rId24"/>
    <p:sldId id="311" r:id="rId25"/>
    <p:sldId id="268" r:id="rId26"/>
    <p:sldId id="27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ABF3592-901A-4A09-9525-0BABF267C740}">
          <p14:sldIdLst>
            <p14:sldId id="256"/>
            <p14:sldId id="257"/>
            <p14:sldId id="279"/>
            <p14:sldId id="280"/>
          </p14:sldIdLst>
        </p14:section>
        <p14:section name="Overview of the SPF" id="{B74E3A80-9161-43F4-9134-07F730AEF1CA}">
          <p14:sldIdLst>
            <p14:sldId id="260"/>
            <p14:sldId id="281"/>
            <p14:sldId id="298"/>
            <p14:sldId id="301"/>
            <p14:sldId id="282"/>
            <p14:sldId id="300"/>
          </p14:sldIdLst>
        </p14:section>
        <p14:section name="Evaluation expectations" id="{C0AD51DD-5D9D-4F56-AC01-B9A0447AE84C}">
          <p14:sldIdLst>
            <p14:sldId id="302"/>
            <p14:sldId id="296"/>
            <p14:sldId id="297"/>
            <p14:sldId id="303"/>
            <p14:sldId id="304"/>
            <p14:sldId id="305"/>
            <p14:sldId id="306"/>
          </p14:sldIdLst>
        </p14:section>
        <p14:section name="Procurement overview" id="{92C69FB7-6F84-4D91-A073-7354FD782F64}">
          <p14:sldIdLst>
            <p14:sldId id="307"/>
            <p14:sldId id="309"/>
            <p14:sldId id="310"/>
            <p14:sldId id="311"/>
          </p14:sldIdLst>
        </p14:section>
        <p14:section name="Coffee and Q&amp;A" id="{A802E0C1-0E09-4318-A025-8C0A783FF9B5}">
          <p14:sldIdLst>
            <p14:sldId id="268"/>
            <p14:sldId id="272"/>
            <p14:sldId id="273"/>
          </p14:sldIdLst>
        </p14:section>
      </p14:sectionLst>
    </p:ex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 Naughton - UKRI" initials="WN-U" lastIdx="1" clrIdx="0">
    <p:extLst>
      <p:ext uri="{19B8F6BF-5375-455C-9EA6-DF929625EA0E}">
        <p15:presenceInfo xmlns:p15="http://schemas.microsoft.com/office/powerpoint/2012/main" userId="S-1-5-21-1401383940-3772898873-1626890481-4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BB10"/>
    <a:srgbClr val="E94D36"/>
    <a:srgbClr val="34D5AE"/>
    <a:srgbClr val="BE2BBB"/>
    <a:srgbClr val="FFFFFF"/>
    <a:srgbClr val="008AAD"/>
    <a:srgbClr val="2E2D62"/>
    <a:srgbClr val="003088"/>
    <a:srgbClr val="3E863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F03D9-D574-4369-9080-BEB36CC64EDC}" v="6" dt="2020-03-02T17:31:59.346"/>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0117" autoAdjust="0"/>
  </p:normalViewPr>
  <p:slideViewPr>
    <p:cSldViewPr snapToGrid="0" snapToObjects="1">
      <p:cViewPr varScale="1">
        <p:scale>
          <a:sx n="58" d="100"/>
          <a:sy n="58" d="100"/>
        </p:scale>
        <p:origin x="1326" y="42"/>
      </p:cViewPr>
      <p:guideLst>
        <p:guide orient="horz" pos="323"/>
        <p:guide pos="325"/>
        <p:guide orient="horz" pos="3997"/>
        <p:guide pos="7355"/>
        <p:guide pos="3840"/>
        <p:guide orient="horz" pos="935"/>
        <p:guide orient="horz" pos="3770"/>
        <p:guide pos="937"/>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38506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129452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25000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18</a:t>
            </a:fld>
            <a:endParaRPr lang="en-US"/>
          </a:p>
        </p:txBody>
      </p:sp>
    </p:spTree>
    <p:extLst>
      <p:ext uri="{BB962C8B-B14F-4D97-AF65-F5344CB8AC3E}">
        <p14:creationId xmlns:p14="http://schemas.microsoft.com/office/powerpoint/2010/main" val="179702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23</a:t>
            </a:fld>
            <a:endParaRPr lang="en-US"/>
          </a:p>
        </p:txBody>
      </p:sp>
    </p:spTree>
    <p:extLst>
      <p:ext uri="{BB962C8B-B14F-4D97-AF65-F5344CB8AC3E}">
        <p14:creationId xmlns:p14="http://schemas.microsoft.com/office/powerpoint/2010/main" val="1147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24</a:t>
            </a:fld>
            <a:endParaRPr lang="en-US"/>
          </a:p>
        </p:txBody>
      </p:sp>
    </p:spTree>
    <p:extLst>
      <p:ext uri="{BB962C8B-B14F-4D97-AF65-F5344CB8AC3E}">
        <p14:creationId xmlns:p14="http://schemas.microsoft.com/office/powerpoint/2010/main" val="284108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BA9DF-E0BF-074D-899D-0A54BA3F76D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supplierregistration.cabinetoffice.gov.uk/dps#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848EF-DFE2-764E-889E-47D960BEC1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0568"/>
          <a:stretch/>
        </p:blipFill>
        <p:spPr>
          <a:xfrm>
            <a:off x="5458690" y="998538"/>
            <a:ext cx="7245927" cy="6858000"/>
          </a:xfrm>
          <a:prstGeom prst="rect">
            <a:avLst/>
          </a:prstGeom>
        </p:spPr>
      </p:pic>
      <p:pic>
        <p:nvPicPr>
          <p:cNvPr id="5" name="Picture 4">
            <a:extLst>
              <a:ext uri="{FF2B5EF4-FFF2-40B4-BE49-F238E27FC236}">
                <a16:creationId xmlns:a16="http://schemas.microsoft.com/office/drawing/2014/main" id="{0692556E-01B2-ED4F-A93D-110F33C4B8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Wave 2: programmes by theme</a:t>
            </a:r>
          </a:p>
        </p:txBody>
      </p:sp>
      <p:graphicFrame>
        <p:nvGraphicFramePr>
          <p:cNvPr id="5" name="Table 4">
            <a:extLst>
              <a:ext uri="{FF2B5EF4-FFF2-40B4-BE49-F238E27FC236}">
                <a16:creationId xmlns:a16="http://schemas.microsoft.com/office/drawing/2014/main" id="{C6BFB267-1BC9-4677-B742-9D3886010DB2}"/>
              </a:ext>
            </a:extLst>
          </p:cNvPr>
          <p:cNvGraphicFramePr>
            <a:graphicFrameLocks noGrp="1"/>
          </p:cNvGraphicFramePr>
          <p:nvPr>
            <p:extLst>
              <p:ext uri="{D42A27DB-BD31-4B8C-83A1-F6EECF244321}">
                <p14:modId xmlns:p14="http://schemas.microsoft.com/office/powerpoint/2010/main" val="3871947955"/>
              </p:ext>
            </p:extLst>
          </p:nvPr>
        </p:nvGraphicFramePr>
        <p:xfrm>
          <a:off x="104163" y="1114623"/>
          <a:ext cx="11995361" cy="4704285"/>
        </p:xfrm>
        <a:graphic>
          <a:graphicData uri="http://schemas.openxmlformats.org/drawingml/2006/table">
            <a:tbl>
              <a:tblPr bandRow="1">
                <a:tableStyleId>{5C22544A-7EE6-4342-B048-85BDC9FD1C3A}</a:tableStyleId>
              </a:tblPr>
              <a:tblGrid>
                <a:gridCol w="550930">
                  <a:extLst>
                    <a:ext uri="{9D8B030D-6E8A-4147-A177-3AD203B41FA5}">
                      <a16:colId xmlns:a16="http://schemas.microsoft.com/office/drawing/2014/main" val="3642111539"/>
                    </a:ext>
                  </a:extLst>
                </a:gridCol>
                <a:gridCol w="2861953">
                  <a:extLst>
                    <a:ext uri="{9D8B030D-6E8A-4147-A177-3AD203B41FA5}">
                      <a16:colId xmlns:a16="http://schemas.microsoft.com/office/drawing/2014/main" val="1644322964"/>
                    </a:ext>
                  </a:extLst>
                </a:gridCol>
                <a:gridCol w="4291239">
                  <a:extLst>
                    <a:ext uri="{9D8B030D-6E8A-4147-A177-3AD203B41FA5}">
                      <a16:colId xmlns:a16="http://schemas.microsoft.com/office/drawing/2014/main" val="2373255443"/>
                    </a:ext>
                  </a:extLst>
                </a:gridCol>
                <a:gridCol w="4291239">
                  <a:extLst>
                    <a:ext uri="{9D8B030D-6E8A-4147-A177-3AD203B41FA5}">
                      <a16:colId xmlns:a16="http://schemas.microsoft.com/office/drawing/2014/main" val="2155146842"/>
                    </a:ext>
                  </a:extLst>
                </a:gridCol>
              </a:tblGrid>
              <a:tr h="1422696">
                <a:tc rowSpan="4">
                  <a:txBody>
                    <a:bodyPr/>
                    <a:lstStyle/>
                    <a:p>
                      <a:pPr algn="ctr"/>
                      <a:r>
                        <a:rPr lang="en-GB" b="1" dirty="0"/>
                        <a:t>Wave 2</a:t>
                      </a:r>
                    </a:p>
                  </a:txBody>
                  <a:tcPr vert="vert270" anchor="ctr"/>
                </a:tc>
                <a:tc>
                  <a:txBody>
                    <a:bodyPr/>
                    <a:lstStyle/>
                    <a:p>
                      <a:r>
                        <a:rPr lang="en-GB" b="1" dirty="0"/>
                        <a:t>Environment</a:t>
                      </a:r>
                    </a:p>
                    <a:p>
                      <a:r>
                        <a:rPr lang="en-GB" dirty="0"/>
                        <a:t>(£143 million)</a:t>
                      </a:r>
                    </a:p>
                  </a:txBody>
                  <a:tcPr/>
                </a:tc>
                <a:tc>
                  <a:txBody>
                    <a:bodyPr/>
                    <a:lstStyle/>
                    <a:p>
                      <a:pPr marL="285750" indent="-285750">
                        <a:buFont typeface="Arial" panose="020B0604020202020204" pitchFamily="34" charset="0"/>
                        <a:buChar char="•"/>
                      </a:pPr>
                      <a:r>
                        <a:rPr lang="en-GB" sz="1400" b="1" dirty="0"/>
                        <a:t>Greenhouse gas removal </a:t>
                      </a:r>
                      <a:r>
                        <a:rPr lang="en-GB" sz="1400" b="1" dirty="0" err="1"/>
                        <a:t>demonstraters</a:t>
                      </a:r>
                      <a:r>
                        <a:rPr lang="en-GB" sz="1400" b="1" dirty="0"/>
                        <a:t> </a:t>
                      </a:r>
                      <a:r>
                        <a:rPr lang="en-GB" sz="1400" dirty="0"/>
                        <a:t>(BEIS, DEFRA)</a:t>
                      </a:r>
                    </a:p>
                    <a:p>
                      <a:pPr marL="285750" indent="-285750">
                        <a:buFont typeface="Arial" panose="020B0604020202020204" pitchFamily="34" charset="0"/>
                        <a:buChar char="•"/>
                      </a:pPr>
                      <a:r>
                        <a:rPr lang="en-GB" sz="1400" b="1" dirty="0"/>
                        <a:t>Clean Air: Indoor/Outdoor interface </a:t>
                      </a:r>
                      <a:r>
                        <a:rPr lang="en-GB" sz="1400" dirty="0"/>
                        <a:t>(Defra, Scottish Govt, Welsh Govt, DHSC, </a:t>
                      </a:r>
                      <a:r>
                        <a:rPr lang="en-GB" sz="1400" dirty="0" err="1"/>
                        <a:t>DfT</a:t>
                      </a:r>
                      <a:r>
                        <a:rPr lang="en-GB" sz="14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t>Transforming the UK Food system </a:t>
                      </a:r>
                      <a:r>
                        <a:rPr lang="en-GB" sz="1400" dirty="0"/>
                        <a:t>(DEFRA, DHSC, FSA)</a:t>
                      </a:r>
                    </a:p>
                  </a:txBody>
                  <a:tcPr/>
                </a:tc>
                <a:tc>
                  <a:txBody>
                    <a:bodyPr/>
                    <a:lstStyle/>
                    <a:p>
                      <a:pPr marL="285750" indent="-285750">
                        <a:buFont typeface="Arial" panose="020B0604020202020204" pitchFamily="34" charset="0"/>
                        <a:buChar char="•"/>
                      </a:pPr>
                      <a:r>
                        <a:rPr lang="en-GB" sz="1400" b="1" dirty="0"/>
                        <a:t>National Interdisciplinary Circular Economy Research Programme </a:t>
                      </a:r>
                      <a:r>
                        <a:rPr lang="en-GB" sz="1400" dirty="0"/>
                        <a:t>(DEFRA)</a:t>
                      </a:r>
                    </a:p>
                    <a:p>
                      <a:pPr marL="285750" indent="-285750">
                        <a:buFont typeface="Arial" panose="020B0604020202020204" pitchFamily="34" charset="0"/>
                        <a:buChar char="•"/>
                      </a:pPr>
                      <a:r>
                        <a:rPr lang="en-GB" sz="1400" b="1" dirty="0"/>
                        <a:t>Sustainable management of UK marine resources </a:t>
                      </a:r>
                      <a:r>
                        <a:rPr lang="en-GB" sz="1400" dirty="0"/>
                        <a:t>(DEFRA, Scottish govt)</a:t>
                      </a:r>
                    </a:p>
                  </a:txBody>
                  <a:tcPr/>
                </a:tc>
                <a:extLst>
                  <a:ext uri="{0D108BD9-81ED-4DB2-BD59-A6C34878D82A}">
                    <a16:rowId xmlns:a16="http://schemas.microsoft.com/office/drawing/2014/main" val="3718847890"/>
                  </a:ext>
                </a:extLst>
              </a:tr>
              <a:tr h="1422696">
                <a:tc vMerge="1">
                  <a:txBody>
                    <a:bodyPr/>
                    <a:lstStyle/>
                    <a:p>
                      <a:endParaRPr lang="en-GB" dirty="0"/>
                    </a:p>
                  </a:txBody>
                  <a:tcPr/>
                </a:tc>
                <a:tc>
                  <a:txBody>
                    <a:bodyPr/>
                    <a:lstStyle/>
                    <a:p>
                      <a:r>
                        <a:rPr lang="en-GB" b="1" dirty="0"/>
                        <a:t>Health, Wellbeing &amp; Human Rights</a:t>
                      </a:r>
                    </a:p>
                    <a:p>
                      <a:r>
                        <a:rPr lang="en-GB" dirty="0"/>
                        <a:t>(£105 million)</a:t>
                      </a:r>
                    </a:p>
                  </a:txBody>
                  <a:tcPr/>
                </a:tc>
                <a:tc>
                  <a:txBody>
                    <a:bodyPr/>
                    <a:lstStyle/>
                    <a:p>
                      <a:pPr marL="285750" indent="-285750">
                        <a:buFont typeface="Arial" panose="020B0604020202020204" pitchFamily="34" charset="0"/>
                        <a:buChar char="•"/>
                      </a:pPr>
                      <a:r>
                        <a:rPr lang="en-GB" sz="1400" b="1" dirty="0"/>
                        <a:t>Policy and Evidence Centre for modern slavery and human rights </a:t>
                      </a:r>
                      <a:r>
                        <a:rPr lang="en-GB" sz="1400" b="0" dirty="0"/>
                        <a:t>(Home Office)</a:t>
                      </a:r>
                    </a:p>
                    <a:p>
                      <a:pPr marL="285750" indent="-285750">
                        <a:buFont typeface="Arial" panose="020B0604020202020204" pitchFamily="34" charset="0"/>
                        <a:buChar char="•"/>
                      </a:pPr>
                      <a:r>
                        <a:rPr lang="en-GB" sz="1400" b="1" dirty="0"/>
                        <a:t>Nucleic Acid Therapy </a:t>
                      </a:r>
                      <a:r>
                        <a:rPr lang="en-GB" sz="1400" b="1" dirty="0" err="1"/>
                        <a:t>Accelerater</a:t>
                      </a:r>
                      <a:r>
                        <a:rPr lang="en-GB" sz="1400" b="1" dirty="0"/>
                        <a:t> </a:t>
                      </a:r>
                      <a:r>
                        <a:rPr lang="en-GB" sz="1400" b="0" dirty="0"/>
                        <a:t>(DHSC, 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t>The Advanced Pain Discovery Platform</a:t>
                      </a:r>
                    </a:p>
                  </a:txBody>
                  <a:tcPr/>
                </a:tc>
                <a:tc>
                  <a:txBody>
                    <a:bodyPr/>
                    <a:lstStyle/>
                    <a:p>
                      <a:pPr marL="285750" indent="-285750">
                        <a:buFont typeface="Arial" panose="020B0604020202020204" pitchFamily="34" charset="0"/>
                        <a:buChar char="•"/>
                      </a:pPr>
                      <a:r>
                        <a:rPr lang="en-GB" sz="1400" b="1" dirty="0"/>
                        <a:t>UK Centre of evidence implementation in adult social care </a:t>
                      </a:r>
                      <a:r>
                        <a:rPr lang="en-GB" sz="1400" dirty="0"/>
                        <a:t>(DHSC, Welsh Govt, Scottish Govt, NI Govt, MHCLG, Cabinet Office)</a:t>
                      </a:r>
                    </a:p>
                    <a:p>
                      <a:pPr marL="285750" indent="-285750">
                        <a:buFont typeface="Arial" panose="020B0604020202020204" pitchFamily="34" charset="0"/>
                        <a:buChar char="•"/>
                      </a:pPr>
                      <a:r>
                        <a:rPr lang="en-GB" sz="1400" b="1" dirty="0"/>
                        <a:t>Tackling multimorbidity at scale </a:t>
                      </a:r>
                      <a:r>
                        <a:rPr lang="en-GB" sz="1400" dirty="0"/>
                        <a:t>(DHSC)</a:t>
                      </a:r>
                    </a:p>
                    <a:p>
                      <a:pPr marL="285750" indent="-285750">
                        <a:buFont typeface="Arial" panose="020B0604020202020204" pitchFamily="34" charset="0"/>
                        <a:buChar char="•"/>
                      </a:pPr>
                      <a:r>
                        <a:rPr lang="en-GB" sz="1400" b="1" dirty="0"/>
                        <a:t>Adolescence, mental health and the developing mind </a:t>
                      </a:r>
                      <a:r>
                        <a:rPr lang="en-GB" sz="1400" dirty="0"/>
                        <a:t>(DfE, DCMS, Welsh Govt)</a:t>
                      </a:r>
                    </a:p>
                  </a:txBody>
                  <a:tcPr/>
                </a:tc>
                <a:extLst>
                  <a:ext uri="{0D108BD9-81ED-4DB2-BD59-A6C34878D82A}">
                    <a16:rowId xmlns:a16="http://schemas.microsoft.com/office/drawing/2014/main" val="1794394956"/>
                  </a:ext>
                </a:extLst>
              </a:tr>
              <a:tr h="663925">
                <a:tc vMerge="1">
                  <a:txBody>
                    <a:bodyPr/>
                    <a:lstStyle/>
                    <a:p>
                      <a:endParaRPr lang="en-GB" dirty="0"/>
                    </a:p>
                  </a:txBody>
                  <a:tcPr/>
                </a:tc>
                <a:tc>
                  <a:txBody>
                    <a:bodyPr/>
                    <a:lstStyle/>
                    <a:p>
                      <a:r>
                        <a:rPr lang="en-GB" b="1" dirty="0"/>
                        <a:t>Digital</a:t>
                      </a:r>
                    </a:p>
                    <a:p>
                      <a:r>
                        <a:rPr lang="en-GB" dirty="0"/>
                        <a:t>(£37 million)</a:t>
                      </a:r>
                    </a:p>
                  </a:txBody>
                  <a:tcPr/>
                </a:tc>
                <a:tc>
                  <a:txBody>
                    <a:bodyPr/>
                    <a:lstStyle/>
                    <a:p>
                      <a:pPr marL="285750" indent="-285750">
                        <a:buFont typeface="Arial" panose="020B0604020202020204" pitchFamily="34" charset="0"/>
                        <a:buChar char="•"/>
                      </a:pPr>
                      <a:r>
                        <a:rPr lang="en-GB" sz="1400" b="1" dirty="0"/>
                        <a:t>Towards a national collection </a:t>
                      </a:r>
                      <a:r>
                        <a:rPr lang="en-GB" sz="1400" dirty="0"/>
                        <a:t>(DCMS)</a:t>
                      </a:r>
                    </a:p>
                  </a:txBody>
                  <a:tcPr/>
                </a:tc>
                <a:tc>
                  <a:txBody>
                    <a:bodyPr/>
                    <a:lstStyle/>
                    <a:p>
                      <a:pPr marL="285750" indent="-285750">
                        <a:buFont typeface="Arial" panose="020B0604020202020204" pitchFamily="34" charset="0"/>
                        <a:buChar char="•"/>
                      </a:pPr>
                      <a:r>
                        <a:rPr lang="en-GB" sz="1400" b="1" dirty="0"/>
                        <a:t>Protecting citizens online </a:t>
                      </a:r>
                      <a:r>
                        <a:rPr lang="en-GB" sz="1400" dirty="0"/>
                        <a:t>(DCMS, Home Office, National Security)</a:t>
                      </a:r>
                    </a:p>
                  </a:txBody>
                  <a:tcPr/>
                </a:tc>
                <a:extLst>
                  <a:ext uri="{0D108BD9-81ED-4DB2-BD59-A6C34878D82A}">
                    <a16:rowId xmlns:a16="http://schemas.microsoft.com/office/drawing/2014/main" val="691094084"/>
                  </a:ext>
                </a:extLst>
              </a:tr>
              <a:tr h="1194968">
                <a:tc vMerge="1">
                  <a:txBody>
                    <a:bodyPr/>
                    <a:lstStyle/>
                    <a:p>
                      <a:endParaRPr lang="en-GB" dirty="0"/>
                    </a:p>
                  </a:txBody>
                  <a:tcPr/>
                </a:tc>
                <a:tc>
                  <a:txBody>
                    <a:bodyPr/>
                    <a:lstStyle/>
                    <a:p>
                      <a:r>
                        <a:rPr lang="en-GB" b="1" dirty="0"/>
                        <a:t>Productivity and Technical</a:t>
                      </a:r>
                    </a:p>
                    <a:p>
                      <a:r>
                        <a:rPr lang="en-GB" dirty="0"/>
                        <a:t>(£212 million)</a:t>
                      </a:r>
                    </a:p>
                  </a:txBody>
                  <a:tcPr/>
                </a:tc>
                <a:tc>
                  <a:txBody>
                    <a:bodyPr/>
                    <a:lstStyle/>
                    <a:p>
                      <a:pPr marL="285750" indent="-285750">
                        <a:buFont typeface="Arial" panose="020B0604020202020204" pitchFamily="34" charset="0"/>
                        <a:buChar char="•"/>
                      </a:pPr>
                      <a:r>
                        <a:rPr lang="en-GB" sz="1400" b="1" dirty="0"/>
                        <a:t>Space weather innovation, measurement, modelling and risk </a:t>
                      </a:r>
                      <a:r>
                        <a:rPr lang="en-GB" sz="1400" b="0" dirty="0"/>
                        <a:t>(BEIS, MoD, </a:t>
                      </a:r>
                      <a:r>
                        <a:rPr lang="en-GB" sz="1400" b="0" dirty="0" err="1"/>
                        <a:t>DfT</a:t>
                      </a:r>
                      <a:r>
                        <a:rPr lang="en-GB" sz="1400" b="0" dirty="0"/>
                        <a:t>)</a:t>
                      </a:r>
                    </a:p>
                    <a:p>
                      <a:pPr marL="285750" indent="-285750">
                        <a:buFont typeface="Arial" panose="020B0604020202020204" pitchFamily="34" charset="0"/>
                        <a:buChar char="•"/>
                      </a:pPr>
                      <a:r>
                        <a:rPr lang="en-GB" sz="1400" b="1" dirty="0"/>
                        <a:t>Productivity institute </a:t>
                      </a:r>
                      <a:r>
                        <a:rPr lang="en-GB" sz="1400" b="0" dirty="0"/>
                        <a:t>(HMT, BEIS, DWP)</a:t>
                      </a:r>
                    </a:p>
                    <a:p>
                      <a:pPr marL="285750" indent="-285750">
                        <a:buFont typeface="Arial" panose="020B0604020202020204" pitchFamily="34" charset="0"/>
                        <a:buChar char="•"/>
                      </a:pPr>
                      <a:r>
                        <a:rPr lang="en-GB" sz="1400" b="1" dirty="0"/>
                        <a:t>Quantum technologies for fundamental physics</a:t>
                      </a:r>
                    </a:p>
                  </a:txBody>
                  <a:tcPr/>
                </a:tc>
                <a:tc>
                  <a:txBody>
                    <a:bodyPr/>
                    <a:lstStyle/>
                    <a:p>
                      <a:pPr marL="285750" indent="-285750">
                        <a:buFont typeface="Arial" panose="020B0604020202020204" pitchFamily="34" charset="0"/>
                        <a:buChar char="•"/>
                      </a:pPr>
                      <a:r>
                        <a:rPr lang="en-GB" sz="1400" b="1" dirty="0"/>
                        <a:t>Trustworthy autonomous systems </a:t>
                      </a:r>
                      <a:r>
                        <a:rPr lang="en-GB" sz="1400" dirty="0"/>
                        <a:t>(National Security, MoD, DCMS, </a:t>
                      </a:r>
                      <a:r>
                        <a:rPr lang="en-GB" sz="1400" dirty="0" err="1"/>
                        <a:t>DfT</a:t>
                      </a:r>
                      <a:r>
                        <a:rPr lang="en-GB" sz="1400" dirty="0"/>
                        <a:t>)</a:t>
                      </a:r>
                    </a:p>
                    <a:p>
                      <a:pPr marL="285750" indent="-285750">
                        <a:buFont typeface="Arial" panose="020B0604020202020204" pitchFamily="34" charset="0"/>
                        <a:buChar char="•"/>
                      </a:pPr>
                      <a:r>
                        <a:rPr lang="en-GB" sz="1400" b="1" dirty="0"/>
                        <a:t>Harnessing </a:t>
                      </a:r>
                      <a:r>
                        <a:rPr lang="en-GB" sz="1400" b="1" dirty="0" err="1"/>
                        <a:t>exascale</a:t>
                      </a:r>
                      <a:r>
                        <a:rPr lang="en-GB" sz="1400" b="1" dirty="0"/>
                        <a:t> computing </a:t>
                      </a:r>
                      <a:r>
                        <a:rPr lang="en-GB" sz="1400" dirty="0"/>
                        <a:t>(MoD)</a:t>
                      </a:r>
                    </a:p>
                    <a:p>
                      <a:pPr marL="285750" indent="-285750">
                        <a:buFont typeface="Arial" panose="020B0604020202020204" pitchFamily="34" charset="0"/>
                        <a:buChar char="•"/>
                      </a:pPr>
                      <a:r>
                        <a:rPr lang="en-GB" sz="1400" b="1" dirty="0"/>
                        <a:t>National timing centre </a:t>
                      </a:r>
                      <a:r>
                        <a:rPr lang="en-GB" sz="1400" dirty="0"/>
                        <a:t>(MoD, BEIS, </a:t>
                      </a:r>
                      <a:r>
                        <a:rPr lang="en-GB" sz="1400" dirty="0" err="1"/>
                        <a:t>DfT</a:t>
                      </a:r>
                      <a:r>
                        <a:rPr lang="en-GB" sz="1400" dirty="0"/>
                        <a:t>)</a:t>
                      </a:r>
                    </a:p>
                  </a:txBody>
                  <a:tcPr/>
                </a:tc>
                <a:extLst>
                  <a:ext uri="{0D108BD9-81ED-4DB2-BD59-A6C34878D82A}">
                    <a16:rowId xmlns:a16="http://schemas.microsoft.com/office/drawing/2014/main" val="2423976503"/>
                  </a:ext>
                </a:extLst>
              </a:tr>
            </a:tbl>
          </a:graphicData>
        </a:graphic>
      </p:graphicFrame>
    </p:spTree>
    <p:extLst>
      <p:ext uri="{BB962C8B-B14F-4D97-AF65-F5344CB8AC3E}">
        <p14:creationId xmlns:p14="http://schemas.microsoft.com/office/powerpoint/2010/main" val="271501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r>
              <a:rPr lang="en-US" sz="4800" b="1" spc="-150" dirty="0">
                <a:solidFill>
                  <a:srgbClr val="FFFFFF"/>
                </a:solidFill>
                <a:latin typeface="Arial" panose="020B0604020202020204" pitchFamily="34" charset="0"/>
                <a:cs typeface="Arial" panose="020B0604020202020204" pitchFamily="34" charset="0"/>
              </a:rPr>
              <a:t>Evaluation expectations</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411733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862596"/>
          </a:xfrm>
          <a:prstGeom prst="rect">
            <a:avLst/>
          </a:prstGeom>
        </p:spPr>
        <p:txBody>
          <a:bodyPr wrap="square">
            <a:spAutoFit/>
          </a:bodyPr>
          <a:lstStyle/>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UKRI is committed to rigorous evaluation of all our key programmes, including the SPF. We are commissioning an independent evaluation of our investment in the SPF wave 1 and 2 portfolio.</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aim of the evaluation is to:</a:t>
            </a:r>
          </a:p>
          <a:p>
            <a:pPr marL="800100" lvl="1"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inform ongoing and future improvements of the fund to maximise the value of public funding (in particular, the possibility of future growth of the SPF);</a:t>
            </a:r>
          </a:p>
          <a:p>
            <a:pPr marL="800100" lvl="1"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demonstrate what the fund delivered for taxpayers; and </a:t>
            </a:r>
          </a:p>
          <a:p>
            <a:pPr marL="800100" lvl="1" indent="-342900" fontAlgn="base">
              <a:spcAft>
                <a:spcPts val="6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help UKRI build the evidence base on ‘what works’ in successfully supporting high-quality MIDRI (R&amp;I) and ensuring R&amp;I responds to strategic opportunities and priorities. </a:t>
            </a: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Purpose of the evaluation</a:t>
            </a:r>
          </a:p>
        </p:txBody>
      </p:sp>
    </p:spTree>
    <p:extLst>
      <p:ext uri="{BB962C8B-B14F-4D97-AF65-F5344CB8AC3E}">
        <p14:creationId xmlns:p14="http://schemas.microsoft.com/office/powerpoint/2010/main" val="2507601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2003867"/>
            <a:ext cx="6793142" cy="2400657"/>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We are commissioning the SPF-wide evaluation at the fund-level.</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There is a range of evaluation activity being undertaken at the programme-level. While some of the SPF’s larger investments will commission their own independent evaluations, most programmes will not be subject to independently commissioned evaluations.</a:t>
            </a: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Overview of evaluation activity</a:t>
            </a:r>
          </a:p>
        </p:txBody>
      </p:sp>
      <p:pic>
        <p:nvPicPr>
          <p:cNvPr id="4" name="Picture 3">
            <a:extLst>
              <a:ext uri="{FF2B5EF4-FFF2-40B4-BE49-F238E27FC236}">
                <a16:creationId xmlns:a16="http://schemas.microsoft.com/office/drawing/2014/main" id="{F81C7B5D-422B-4D60-B880-1A5A8AF8EE33}"/>
              </a:ext>
            </a:extLst>
          </p:cNvPr>
          <p:cNvPicPr/>
          <p:nvPr/>
        </p:nvPicPr>
        <p:blipFill>
          <a:blip r:embed="rId2"/>
          <a:stretch>
            <a:fillRect/>
          </a:stretch>
        </p:blipFill>
        <p:spPr>
          <a:xfrm>
            <a:off x="7220607" y="2033975"/>
            <a:ext cx="4543928" cy="2690910"/>
          </a:xfrm>
          <a:prstGeom prst="rect">
            <a:avLst/>
          </a:prstGeom>
          <a:ln>
            <a:solidFill>
              <a:schemeClr val="tx1"/>
            </a:solidFill>
          </a:ln>
        </p:spPr>
      </p:pic>
    </p:spTree>
    <p:extLst>
      <p:ext uri="{BB962C8B-B14F-4D97-AF65-F5344CB8AC3E}">
        <p14:creationId xmlns:p14="http://schemas.microsoft.com/office/powerpoint/2010/main" val="68511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Evaluation expectations</a:t>
            </a:r>
          </a:p>
        </p:txBody>
      </p:sp>
      <p:graphicFrame>
        <p:nvGraphicFramePr>
          <p:cNvPr id="5" name="Table 4">
            <a:extLst>
              <a:ext uri="{FF2B5EF4-FFF2-40B4-BE49-F238E27FC236}">
                <a16:creationId xmlns:a16="http://schemas.microsoft.com/office/drawing/2014/main" id="{CE89EC7D-A453-45A0-AD8F-38508D0385FD}"/>
              </a:ext>
            </a:extLst>
          </p:cNvPr>
          <p:cNvGraphicFramePr>
            <a:graphicFrameLocks noGrp="1"/>
          </p:cNvGraphicFramePr>
          <p:nvPr>
            <p:extLst>
              <p:ext uri="{D42A27DB-BD31-4B8C-83A1-F6EECF244321}">
                <p14:modId xmlns:p14="http://schemas.microsoft.com/office/powerpoint/2010/main" val="766952786"/>
              </p:ext>
            </p:extLst>
          </p:nvPr>
        </p:nvGraphicFramePr>
        <p:xfrm>
          <a:off x="366132" y="1445023"/>
          <a:ext cx="11459736" cy="3048000"/>
        </p:xfrm>
        <a:graphic>
          <a:graphicData uri="http://schemas.openxmlformats.org/drawingml/2006/table">
            <a:tbl>
              <a:tblPr firstRow="1" bandRow="1">
                <a:tableStyleId>{91EBBBCC-DAD2-459C-BE2E-F6DE35CF9A28}</a:tableStyleId>
              </a:tblPr>
              <a:tblGrid>
                <a:gridCol w="622696">
                  <a:extLst>
                    <a:ext uri="{9D8B030D-6E8A-4147-A177-3AD203B41FA5}">
                      <a16:colId xmlns:a16="http://schemas.microsoft.com/office/drawing/2014/main" val="4048547619"/>
                    </a:ext>
                  </a:extLst>
                </a:gridCol>
                <a:gridCol w="5390707">
                  <a:extLst>
                    <a:ext uri="{9D8B030D-6E8A-4147-A177-3AD203B41FA5}">
                      <a16:colId xmlns:a16="http://schemas.microsoft.com/office/drawing/2014/main" val="3308300771"/>
                    </a:ext>
                  </a:extLst>
                </a:gridCol>
                <a:gridCol w="5446333">
                  <a:extLst>
                    <a:ext uri="{9D8B030D-6E8A-4147-A177-3AD203B41FA5}">
                      <a16:colId xmlns:a16="http://schemas.microsoft.com/office/drawing/2014/main" val="3003395332"/>
                    </a:ext>
                  </a:extLst>
                </a:gridCol>
              </a:tblGrid>
              <a:tr h="370840">
                <a:tc gridSpan="2">
                  <a:txBody>
                    <a:bodyPr/>
                    <a:lstStyle/>
                    <a:p>
                      <a:pPr algn="l"/>
                      <a:r>
                        <a:rPr lang="en-GB" sz="1600" dirty="0"/>
                        <a:t>Phase*</a:t>
                      </a:r>
                      <a:endParaRPr lang="en-GB" sz="1600" dirty="0">
                        <a:solidFill>
                          <a:schemeClr val="accent4">
                            <a:lumMod val="60000"/>
                            <a:lumOff val="40000"/>
                          </a:schemeClr>
                        </a:solidFill>
                      </a:endParaRPr>
                    </a:p>
                  </a:txBody>
                  <a:tcPr/>
                </a:tc>
                <a:tc hMerge="1">
                  <a:txBody>
                    <a:bodyPr/>
                    <a:lstStyle/>
                    <a:p>
                      <a:endParaRPr lang="en-GB" sz="1600" dirty="0"/>
                    </a:p>
                  </a:txBody>
                  <a:tcPr/>
                </a:tc>
                <a:tc>
                  <a:txBody>
                    <a:bodyPr/>
                    <a:lstStyle/>
                    <a:p>
                      <a:pPr algn="l"/>
                      <a:r>
                        <a:rPr lang="en-GB" sz="1600" dirty="0"/>
                        <a:t>Dates</a:t>
                      </a:r>
                      <a:endParaRPr lang="en-GB" sz="1600" dirty="0">
                        <a:solidFill>
                          <a:schemeClr val="accent4">
                            <a:lumMod val="60000"/>
                            <a:lumOff val="40000"/>
                          </a:schemeClr>
                        </a:solidFill>
                      </a:endParaRPr>
                    </a:p>
                  </a:txBody>
                  <a:tcPr/>
                </a:tc>
                <a:extLst>
                  <a:ext uri="{0D108BD9-81ED-4DB2-BD59-A6C34878D82A}">
                    <a16:rowId xmlns:a16="http://schemas.microsoft.com/office/drawing/2014/main" val="3216246980"/>
                  </a:ext>
                </a:extLst>
              </a:tr>
              <a:tr h="370840">
                <a:tc>
                  <a:txBody>
                    <a:bodyPr/>
                    <a:lstStyle/>
                    <a:p>
                      <a:pPr algn="ctr"/>
                      <a:r>
                        <a:rPr lang="en-GB" sz="1600" dirty="0"/>
                        <a:t>1</a:t>
                      </a:r>
                    </a:p>
                  </a:txBody>
                  <a:tcPr anchor="ctr"/>
                </a:tc>
                <a:tc>
                  <a:txBody>
                    <a:bodyPr/>
                    <a:lstStyle/>
                    <a:p>
                      <a:r>
                        <a:rPr lang="en-GB" sz="1600" dirty="0"/>
                        <a:t>Planning Phase</a:t>
                      </a:r>
                    </a:p>
                  </a:txBody>
                  <a:tcPr/>
                </a:tc>
                <a:tc>
                  <a:txBody>
                    <a:bodyPr/>
                    <a:lstStyle/>
                    <a:p>
                      <a:r>
                        <a:rPr lang="en-GB" sz="1600" dirty="0"/>
                        <a:t>Jun 20 – Oct 20</a:t>
                      </a:r>
                    </a:p>
                  </a:txBody>
                  <a:tcPr/>
                </a:tc>
                <a:extLst>
                  <a:ext uri="{0D108BD9-81ED-4DB2-BD59-A6C34878D82A}">
                    <a16:rowId xmlns:a16="http://schemas.microsoft.com/office/drawing/2014/main" val="3546317536"/>
                  </a:ext>
                </a:extLst>
              </a:tr>
              <a:tr h="370840">
                <a:tc>
                  <a:txBody>
                    <a:bodyPr/>
                    <a:lstStyle/>
                    <a:p>
                      <a:pPr algn="ctr"/>
                      <a:r>
                        <a:rPr lang="en-GB" sz="1600" dirty="0"/>
                        <a:t>2</a:t>
                      </a:r>
                    </a:p>
                  </a:txBody>
                  <a:tcPr/>
                </a:tc>
                <a:tc>
                  <a:txBody>
                    <a:bodyPr/>
                    <a:lstStyle/>
                    <a:p>
                      <a:r>
                        <a:rPr lang="en-GB" sz="1600" dirty="0"/>
                        <a:t>Baseline measurement</a:t>
                      </a:r>
                    </a:p>
                  </a:txBody>
                  <a:tcPr/>
                </a:tc>
                <a:tc>
                  <a:txBody>
                    <a:bodyPr/>
                    <a:lstStyle/>
                    <a:p>
                      <a:r>
                        <a:rPr lang="en-GB" sz="1600" dirty="0"/>
                        <a:t>Oct 20 – Mar 21</a:t>
                      </a:r>
                    </a:p>
                  </a:txBody>
                  <a:tcPr/>
                </a:tc>
                <a:extLst>
                  <a:ext uri="{0D108BD9-81ED-4DB2-BD59-A6C34878D82A}">
                    <a16:rowId xmlns:a16="http://schemas.microsoft.com/office/drawing/2014/main" val="3722815021"/>
                  </a:ext>
                </a:extLst>
              </a:tr>
              <a:tr h="370840">
                <a:tc>
                  <a:txBody>
                    <a:bodyPr/>
                    <a:lstStyle/>
                    <a:p>
                      <a:pPr algn="ctr"/>
                      <a:r>
                        <a:rPr lang="en-GB" sz="1600" dirty="0"/>
                        <a:t>3.1</a:t>
                      </a:r>
                    </a:p>
                  </a:txBody>
                  <a:tcPr/>
                </a:tc>
                <a:tc>
                  <a:txBody>
                    <a:bodyPr/>
                    <a:lstStyle/>
                    <a:p>
                      <a:r>
                        <a:rPr lang="en-GB" sz="1600" dirty="0"/>
                        <a:t>Interim process evaluation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Oct 20 – Apr 21</a:t>
                      </a:r>
                    </a:p>
                  </a:txBody>
                  <a:tcPr/>
                </a:tc>
                <a:extLst>
                  <a:ext uri="{0D108BD9-81ED-4DB2-BD59-A6C34878D82A}">
                    <a16:rowId xmlns:a16="http://schemas.microsoft.com/office/drawing/2014/main" val="2322624647"/>
                  </a:ext>
                </a:extLst>
              </a:tr>
              <a:tr h="370840">
                <a:tc>
                  <a:txBody>
                    <a:bodyPr/>
                    <a:lstStyle/>
                    <a:p>
                      <a:pPr algn="ctr"/>
                      <a:r>
                        <a:rPr lang="en-GB" sz="1600" dirty="0"/>
                        <a:t>3.2</a:t>
                      </a:r>
                    </a:p>
                  </a:txBody>
                  <a:tcPr/>
                </a:tc>
                <a:tc>
                  <a:txBody>
                    <a:bodyPr/>
                    <a:lstStyle/>
                    <a:p>
                      <a:r>
                        <a:rPr lang="en-GB" sz="1600" dirty="0"/>
                        <a:t>Interim impact and economic evaluation</a:t>
                      </a:r>
                    </a:p>
                  </a:txBody>
                  <a:tcPr/>
                </a:tc>
                <a:tc>
                  <a:txBody>
                    <a:bodyPr/>
                    <a:lstStyle/>
                    <a:p>
                      <a:r>
                        <a:rPr lang="en-GB" sz="1600" dirty="0"/>
                        <a:t>May 21 – Oct 22</a:t>
                      </a:r>
                    </a:p>
                  </a:txBody>
                  <a:tcPr/>
                </a:tc>
                <a:extLst>
                  <a:ext uri="{0D108BD9-81ED-4DB2-BD59-A6C34878D82A}">
                    <a16:rowId xmlns:a16="http://schemas.microsoft.com/office/drawing/2014/main" val="4156824301"/>
                  </a:ext>
                </a:extLst>
              </a:tr>
              <a:tr h="370840">
                <a:tc>
                  <a:txBody>
                    <a:bodyPr/>
                    <a:lstStyle/>
                    <a:p>
                      <a:pPr algn="ctr"/>
                      <a:r>
                        <a:rPr lang="en-GB" sz="1600" dirty="0"/>
                        <a:t>3.3</a:t>
                      </a:r>
                    </a:p>
                  </a:txBody>
                  <a:tcPr/>
                </a:tc>
                <a:tc>
                  <a:txBody>
                    <a:bodyPr/>
                    <a:lstStyle/>
                    <a:p>
                      <a:r>
                        <a:rPr lang="en-GB" sz="1600" dirty="0"/>
                        <a:t>Final evaluation</a:t>
                      </a:r>
                    </a:p>
                  </a:txBody>
                  <a:tcPr/>
                </a:tc>
                <a:tc>
                  <a:txBody>
                    <a:bodyPr/>
                    <a:lstStyle/>
                    <a:p>
                      <a:r>
                        <a:rPr lang="en-GB" sz="1600" dirty="0"/>
                        <a:t>Nov 22 – Dec 25</a:t>
                      </a:r>
                    </a:p>
                  </a:txBody>
                  <a:tcPr/>
                </a:tc>
                <a:extLst>
                  <a:ext uri="{0D108BD9-81ED-4DB2-BD59-A6C34878D82A}">
                    <a16:rowId xmlns:a16="http://schemas.microsoft.com/office/drawing/2014/main" val="1193527076"/>
                  </a:ext>
                </a:extLst>
              </a:tr>
              <a:tr h="370840">
                <a:tc>
                  <a:txBody>
                    <a:bodyPr/>
                    <a:lstStyle/>
                    <a:p>
                      <a:pPr algn="ctr"/>
                      <a:r>
                        <a:rPr lang="en-GB" sz="1600" dirty="0"/>
                        <a:t>4</a:t>
                      </a:r>
                    </a:p>
                  </a:txBody>
                  <a:tcPr/>
                </a:tc>
                <a:tc>
                  <a:txBody>
                    <a:bodyPr/>
                    <a:lstStyle/>
                    <a:p>
                      <a:r>
                        <a:rPr lang="en-GB" sz="1600" dirty="0"/>
                        <a:t>Evaluation post-SPF</a:t>
                      </a:r>
                    </a:p>
                  </a:txBody>
                  <a:tcPr/>
                </a:tc>
                <a:tc>
                  <a:txBody>
                    <a:bodyPr/>
                    <a:lstStyle/>
                    <a:p>
                      <a:r>
                        <a:rPr lang="en-GB" sz="1600" dirty="0"/>
                        <a:t>The ITT does not include Phase 4 of the evaluation; however, proposals must clearly set out how a delivery of a longer-term continuation of the evaluation could be conducted</a:t>
                      </a:r>
                    </a:p>
                  </a:txBody>
                  <a:tcPr/>
                </a:tc>
                <a:extLst>
                  <a:ext uri="{0D108BD9-81ED-4DB2-BD59-A6C34878D82A}">
                    <a16:rowId xmlns:a16="http://schemas.microsoft.com/office/drawing/2014/main" val="4059080417"/>
                  </a:ext>
                </a:extLst>
              </a:tr>
            </a:tbl>
          </a:graphicData>
        </a:graphic>
      </p:graphicFrame>
      <p:sp>
        <p:nvSpPr>
          <p:cNvPr id="6" name="TextBox 5">
            <a:extLst>
              <a:ext uri="{FF2B5EF4-FFF2-40B4-BE49-F238E27FC236}">
                <a16:creationId xmlns:a16="http://schemas.microsoft.com/office/drawing/2014/main" id="{EDBAA8E2-806F-4596-8612-C6F8E1A8F99E}"/>
              </a:ext>
            </a:extLst>
          </p:cNvPr>
          <p:cNvSpPr txBox="1"/>
          <p:nvPr/>
        </p:nvSpPr>
        <p:spPr>
          <a:xfrm>
            <a:off x="2610399" y="5870864"/>
            <a:ext cx="9215470" cy="523220"/>
          </a:xfrm>
          <a:prstGeom prst="rect">
            <a:avLst/>
          </a:prstGeom>
          <a:noFill/>
        </p:spPr>
        <p:txBody>
          <a:bodyPr wrap="square" rtlCol="0">
            <a:spAutoFit/>
          </a:bodyPr>
          <a:lstStyle/>
          <a:p>
            <a:r>
              <a:rPr lang="en-GB" sz="1400" i="1" dirty="0"/>
              <a:t>*There will be a break clause in the contract at the end of each phase where UKRI will review the deliverables and make a decision on the continuation of the contract.</a:t>
            </a:r>
          </a:p>
        </p:txBody>
      </p:sp>
    </p:spTree>
    <p:extLst>
      <p:ext uri="{BB962C8B-B14F-4D97-AF65-F5344CB8AC3E}">
        <p14:creationId xmlns:p14="http://schemas.microsoft.com/office/powerpoint/2010/main" val="24190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1: planning phase</a:t>
            </a:r>
          </a:p>
        </p:txBody>
      </p:sp>
      <p:sp>
        <p:nvSpPr>
          <p:cNvPr id="7" name="Rectangle 6">
            <a:extLst>
              <a:ext uri="{FF2B5EF4-FFF2-40B4-BE49-F238E27FC236}">
                <a16:creationId xmlns:a16="http://schemas.microsoft.com/office/drawing/2014/main" id="{19AB669A-9CE9-48A5-966F-70AECBF4968D}"/>
              </a:ext>
            </a:extLst>
          </p:cNvPr>
          <p:cNvSpPr/>
          <p:nvPr/>
        </p:nvSpPr>
        <p:spPr>
          <a:xfrm>
            <a:off x="427465" y="1401194"/>
            <a:ext cx="10719460" cy="3093154"/>
          </a:xfrm>
          <a:prstGeom prst="rect">
            <a:avLst/>
          </a:prstGeom>
        </p:spPr>
        <p:txBody>
          <a:bodyPr wrap="square">
            <a:spAutoFit/>
          </a:bodyPr>
          <a:lstStyle/>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planning phase is intended to ensure there is a solid foundation for the SPF evaluation. </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key components of this stage are:</a:t>
            </a:r>
          </a:p>
          <a:p>
            <a:pPr marL="800100" lvl="1"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 detailed evaluation framework</a:t>
            </a:r>
          </a:p>
          <a:p>
            <a:pPr marL="800100" lvl="1"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Scoping and feasibility considerations</a:t>
            </a:r>
          </a:p>
          <a:p>
            <a:pPr marL="800100" lvl="1"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Review and refinement of evaluation questions and indicators</a:t>
            </a:r>
          </a:p>
          <a:p>
            <a:pPr marL="800100" lvl="1" indent="-342900" fontAlgn="base">
              <a:spcAft>
                <a:spcPts val="6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Validation and refinement of the SPF logic model</a:t>
            </a:r>
          </a:p>
        </p:txBody>
      </p:sp>
    </p:spTree>
    <p:extLst>
      <p:ext uri="{BB962C8B-B14F-4D97-AF65-F5344CB8AC3E}">
        <p14:creationId xmlns:p14="http://schemas.microsoft.com/office/powerpoint/2010/main" val="83900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2: baseline report</a:t>
            </a:r>
          </a:p>
        </p:txBody>
      </p:sp>
      <p:sp>
        <p:nvSpPr>
          <p:cNvPr id="7" name="Rectangle 6">
            <a:extLst>
              <a:ext uri="{FF2B5EF4-FFF2-40B4-BE49-F238E27FC236}">
                <a16:creationId xmlns:a16="http://schemas.microsoft.com/office/drawing/2014/main" id="{19AB669A-9CE9-48A5-966F-70AECBF4968D}"/>
              </a:ext>
            </a:extLst>
          </p:cNvPr>
          <p:cNvSpPr/>
          <p:nvPr/>
        </p:nvSpPr>
        <p:spPr>
          <a:xfrm>
            <a:off x="427465" y="1401194"/>
            <a:ext cx="10719460" cy="3939540"/>
          </a:xfrm>
          <a:prstGeom prst="rect">
            <a:avLst/>
          </a:prstGeom>
        </p:spPr>
        <p:txBody>
          <a:bodyPr wrap="square">
            <a:spAutoFit/>
          </a:bodyPr>
          <a:lstStyle/>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purpose of establishing a baseline is to provide a clearly defined starting point which can be used as a counterfactual scenario for the impacts of the SPF (in which the research or innovation activity did not take place). It is also to understand the current funding landscape in the UK to facilitate a detailed comparison with changes driven by the SPF. </a:t>
            </a: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It is expected that the baseline for the SPF will consist of multiple sources of data; as such, it will not be possible to rely solely on programme administrative data to construct a baseline. Proposals should, therefore, set out what additional (quantitative and qualitative) data is required, and how it will be collected. </a:t>
            </a: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final report should set out the baseline ‘position’ for quantitative and qualitative indicators, with a description of all caveats and assumptions surrounding the evidence that forms part of the baseline report. </a:t>
            </a:r>
          </a:p>
        </p:txBody>
      </p:sp>
    </p:spTree>
    <p:extLst>
      <p:ext uri="{BB962C8B-B14F-4D97-AF65-F5344CB8AC3E}">
        <p14:creationId xmlns:p14="http://schemas.microsoft.com/office/powerpoint/2010/main" val="106294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Phase 3: evaluation</a:t>
            </a:r>
          </a:p>
        </p:txBody>
      </p:sp>
      <p:sp>
        <p:nvSpPr>
          <p:cNvPr id="7" name="Rectangle 6">
            <a:extLst>
              <a:ext uri="{FF2B5EF4-FFF2-40B4-BE49-F238E27FC236}">
                <a16:creationId xmlns:a16="http://schemas.microsoft.com/office/drawing/2014/main" id="{19AB669A-9CE9-48A5-966F-70AECBF4968D}"/>
              </a:ext>
            </a:extLst>
          </p:cNvPr>
          <p:cNvSpPr/>
          <p:nvPr/>
        </p:nvSpPr>
        <p:spPr>
          <a:xfrm>
            <a:off x="427465" y="1401194"/>
            <a:ext cx="10719460" cy="4170372"/>
          </a:xfrm>
          <a:prstGeom prst="rect">
            <a:avLst/>
          </a:prstGeom>
        </p:spPr>
        <p:txBody>
          <a:bodyPr wrap="square">
            <a:spAutoFit/>
          </a:bodyPr>
          <a:lstStyle/>
          <a:p>
            <a:pPr fontAlgn="base">
              <a:spcAft>
                <a:spcPts val="600"/>
              </a:spcAft>
            </a:pPr>
            <a:r>
              <a:rPr lang="en-US" sz="2000" b="1" spc="-150" dirty="0">
                <a:solidFill>
                  <a:srgbClr val="2E2D62"/>
                </a:solidFill>
                <a:latin typeface="Arial" panose="020B0604020202020204" pitchFamily="34" charset="0"/>
                <a:cs typeface="Arial" panose="020B0604020202020204" pitchFamily="34" charset="0"/>
              </a:rPr>
              <a:t>Process</a:t>
            </a:r>
            <a:endParaRPr lang="en-GB" sz="2000" dirty="0">
              <a:solidFill>
                <a:srgbClr val="626262"/>
              </a:solidFill>
              <a:latin typeface="Arial" panose="020B0604020202020204" pitchFamily="34" charset="0"/>
              <a:cs typeface="Arial" panose="020B0604020202020204" pitchFamily="34" charset="0"/>
            </a:endParaRP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 understand how the SPF was delivered (the associated processes, the activities involves in its implementation, and the pathways by which the SPF was delivered), and why the policy was delivered in the way it was, with recommendations for ongoing and future improvements</a:t>
            </a:r>
          </a:p>
          <a:p>
            <a:pPr fontAlgn="base">
              <a:spcAft>
                <a:spcPts val="600"/>
              </a:spcAft>
            </a:pPr>
            <a:r>
              <a:rPr lang="en-GB" sz="2000" b="1" spc="-150" dirty="0">
                <a:solidFill>
                  <a:srgbClr val="2E2D62"/>
                </a:solidFill>
                <a:latin typeface="Arial" panose="020B0604020202020204" pitchFamily="34" charset="0"/>
                <a:cs typeface="Arial" panose="020B0604020202020204" pitchFamily="34" charset="0"/>
              </a:rPr>
              <a:t>Impact</a:t>
            </a:r>
            <a:endParaRPr lang="en-GB" sz="2000" dirty="0">
              <a:solidFill>
                <a:srgbClr val="626262"/>
              </a:solidFill>
              <a:latin typeface="Arial" panose="020B0604020202020204" pitchFamily="34" charset="0"/>
              <a:cs typeface="Arial" panose="020B0604020202020204" pitchFamily="34" charset="0"/>
            </a:endParaRP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 understand what difference the SPF is making in terms of economic, social and knowledge impacts, in addition to whether it is meeting its stated aims and objectives.</a:t>
            </a:r>
          </a:p>
          <a:p>
            <a:pPr fontAlgn="base">
              <a:spcAft>
                <a:spcPts val="600"/>
              </a:spcAft>
            </a:pPr>
            <a:r>
              <a:rPr lang="en-GB" sz="2000" b="1" spc="-150" dirty="0">
                <a:solidFill>
                  <a:srgbClr val="2E2D62"/>
                </a:solidFill>
                <a:latin typeface="Arial" panose="020B0604020202020204" pitchFamily="34" charset="0"/>
                <a:cs typeface="Arial" panose="020B0604020202020204" pitchFamily="34" charset="0"/>
              </a:rPr>
              <a:t>Economic</a:t>
            </a:r>
            <a:endParaRPr lang="en-GB" sz="2000" dirty="0">
              <a:solidFill>
                <a:srgbClr val="626262"/>
              </a:solidFill>
              <a:latin typeface="Arial" panose="020B0604020202020204" pitchFamily="34" charset="0"/>
              <a:cs typeface="Arial" panose="020B0604020202020204" pitchFamily="34" charset="0"/>
            </a:endParaRP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 understand if the benefits of the SPF justified the costs, and how the costs and benefits were generated</a:t>
            </a:r>
          </a:p>
        </p:txBody>
      </p:sp>
    </p:spTree>
    <p:extLst>
      <p:ext uri="{BB962C8B-B14F-4D97-AF65-F5344CB8AC3E}">
        <p14:creationId xmlns:p14="http://schemas.microsoft.com/office/powerpoint/2010/main" val="113106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r>
              <a:rPr lang="en-US" sz="4800" b="1" spc="-150" dirty="0">
                <a:solidFill>
                  <a:srgbClr val="FFFFFF"/>
                </a:solidFill>
                <a:latin typeface="Arial" panose="020B0604020202020204" pitchFamily="34" charset="0"/>
                <a:cs typeface="Arial" panose="020B0604020202020204" pitchFamily="34" charset="0"/>
              </a:rPr>
              <a:t>Procurement overview</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16341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Timescales</a:t>
            </a:r>
          </a:p>
        </p:txBody>
      </p:sp>
      <p:graphicFrame>
        <p:nvGraphicFramePr>
          <p:cNvPr id="22" name="Table 21">
            <a:extLst>
              <a:ext uri="{FF2B5EF4-FFF2-40B4-BE49-F238E27FC236}">
                <a16:creationId xmlns:a16="http://schemas.microsoft.com/office/drawing/2014/main" id="{1C767FB4-696B-4182-B33F-26E58211557D}"/>
              </a:ext>
            </a:extLst>
          </p:cNvPr>
          <p:cNvGraphicFramePr>
            <a:graphicFrameLocks noGrp="1"/>
          </p:cNvGraphicFramePr>
          <p:nvPr>
            <p:extLst>
              <p:ext uri="{D42A27DB-BD31-4B8C-83A1-F6EECF244321}">
                <p14:modId xmlns:p14="http://schemas.microsoft.com/office/powerpoint/2010/main" val="3253565195"/>
              </p:ext>
            </p:extLst>
          </p:nvPr>
        </p:nvGraphicFramePr>
        <p:xfrm>
          <a:off x="403339" y="1234440"/>
          <a:ext cx="10735715" cy="3657600"/>
        </p:xfrm>
        <a:graphic>
          <a:graphicData uri="http://schemas.openxmlformats.org/drawingml/2006/table">
            <a:tbl>
              <a:tblPr firstRow="1" bandRow="1">
                <a:tableStyleId>{91EBBBCC-DAD2-459C-BE2E-F6DE35CF9A28}</a:tableStyleId>
              </a:tblPr>
              <a:tblGrid>
                <a:gridCol w="7737779">
                  <a:extLst>
                    <a:ext uri="{9D8B030D-6E8A-4147-A177-3AD203B41FA5}">
                      <a16:colId xmlns:a16="http://schemas.microsoft.com/office/drawing/2014/main" val="495430399"/>
                    </a:ext>
                  </a:extLst>
                </a:gridCol>
                <a:gridCol w="2997936">
                  <a:extLst>
                    <a:ext uri="{9D8B030D-6E8A-4147-A177-3AD203B41FA5}">
                      <a16:colId xmlns:a16="http://schemas.microsoft.com/office/drawing/2014/main" val="4285106964"/>
                    </a:ext>
                  </a:extLst>
                </a:gridCol>
              </a:tblGrid>
              <a:tr h="0">
                <a:tc>
                  <a:txBody>
                    <a:bodyPr/>
                    <a:lstStyle/>
                    <a:p>
                      <a:r>
                        <a:rPr lang="en-GB" sz="1400" dirty="0"/>
                        <a:t>Procurement process</a:t>
                      </a:r>
                    </a:p>
                  </a:txBody>
                  <a:tcPr anchor="ctr"/>
                </a:tc>
                <a:tc>
                  <a:txBody>
                    <a:bodyPr/>
                    <a:lstStyle/>
                    <a:p>
                      <a:pPr algn="ctr"/>
                      <a:r>
                        <a:rPr lang="en-GB" sz="1400" dirty="0"/>
                        <a:t>Dates</a:t>
                      </a:r>
                    </a:p>
                  </a:txBody>
                  <a:tcPr anchor="ctr"/>
                </a:tc>
                <a:extLst>
                  <a:ext uri="{0D108BD9-81ED-4DB2-BD59-A6C34878D82A}">
                    <a16:rowId xmlns:a16="http://schemas.microsoft.com/office/drawing/2014/main" val="322061791"/>
                  </a:ext>
                </a:extLst>
              </a:tr>
              <a:tr h="0">
                <a:tc>
                  <a:txBody>
                    <a:bodyPr/>
                    <a:lstStyle/>
                    <a:p>
                      <a:r>
                        <a:rPr lang="en-GB" sz="1400" dirty="0"/>
                        <a:t>Advertise pre-market engagement event</a:t>
                      </a:r>
                    </a:p>
                  </a:txBody>
                  <a:tcPr anchor="ctr"/>
                </a:tc>
                <a:tc>
                  <a:txBody>
                    <a:bodyPr/>
                    <a:lstStyle/>
                    <a:p>
                      <a:pPr algn="ctr"/>
                      <a:r>
                        <a:rPr lang="en-GB" sz="1400" dirty="0"/>
                        <a:t>6</a:t>
                      </a:r>
                      <a:r>
                        <a:rPr lang="en-GB" sz="1400" baseline="30000" dirty="0"/>
                        <a:t>th</a:t>
                      </a:r>
                      <a:r>
                        <a:rPr lang="en-GB" sz="1400" dirty="0"/>
                        <a:t> March 20</a:t>
                      </a:r>
                    </a:p>
                  </a:txBody>
                  <a:tcPr anchor="ctr"/>
                </a:tc>
                <a:extLst>
                  <a:ext uri="{0D108BD9-81ED-4DB2-BD59-A6C34878D82A}">
                    <a16:rowId xmlns:a16="http://schemas.microsoft.com/office/drawing/2014/main" val="4028657390"/>
                  </a:ext>
                </a:extLst>
              </a:tr>
              <a:tr h="0">
                <a:tc>
                  <a:txBody>
                    <a:bodyPr/>
                    <a:lstStyle/>
                    <a:p>
                      <a:r>
                        <a:rPr lang="en-GB" sz="1400" dirty="0"/>
                        <a:t>Pre-market engagement event</a:t>
                      </a:r>
                    </a:p>
                  </a:txBody>
                  <a:tcPr anchor="ctr"/>
                </a:tc>
                <a:tc>
                  <a:txBody>
                    <a:bodyPr/>
                    <a:lstStyle/>
                    <a:p>
                      <a:pPr algn="ctr"/>
                      <a:r>
                        <a:rPr lang="en-GB" sz="1400" dirty="0"/>
                        <a:t>20</a:t>
                      </a:r>
                      <a:r>
                        <a:rPr lang="en-GB" sz="1400" baseline="30000" dirty="0"/>
                        <a:t>th</a:t>
                      </a:r>
                      <a:r>
                        <a:rPr lang="en-GB" sz="1400" dirty="0"/>
                        <a:t> March 20</a:t>
                      </a:r>
                    </a:p>
                  </a:txBody>
                  <a:tcPr anchor="ctr"/>
                </a:tc>
                <a:extLst>
                  <a:ext uri="{0D108BD9-81ED-4DB2-BD59-A6C34878D82A}">
                    <a16:rowId xmlns:a16="http://schemas.microsoft.com/office/drawing/2014/main" val="2082139346"/>
                  </a:ext>
                </a:extLst>
              </a:tr>
              <a:tr h="0">
                <a:tc>
                  <a:txBody>
                    <a:bodyPr/>
                    <a:lstStyle/>
                    <a:p>
                      <a:r>
                        <a:rPr lang="en-GB" sz="1400" dirty="0"/>
                        <a:t>Issue of competition to all bidders</a:t>
                      </a:r>
                      <a:endParaRPr lang="en-GB" sz="1400" b="1" dirty="0"/>
                    </a:p>
                  </a:txBody>
                  <a:tcPr anchor="ctr"/>
                </a:tc>
                <a:tc>
                  <a:txBody>
                    <a:bodyPr/>
                    <a:lstStyle/>
                    <a:p>
                      <a:pPr algn="ctr"/>
                      <a:r>
                        <a:rPr lang="en-GB" sz="1400" dirty="0"/>
                        <a:t>27</a:t>
                      </a:r>
                      <a:r>
                        <a:rPr lang="en-GB" sz="1400" baseline="30000" dirty="0"/>
                        <a:t>th</a:t>
                      </a:r>
                      <a:r>
                        <a:rPr lang="en-GB" sz="1400" dirty="0"/>
                        <a:t> March 20</a:t>
                      </a:r>
                      <a:endParaRPr lang="en-GB" sz="1400" b="1" dirty="0"/>
                    </a:p>
                  </a:txBody>
                  <a:tcPr anchor="ctr"/>
                </a:tc>
                <a:extLst>
                  <a:ext uri="{0D108BD9-81ED-4DB2-BD59-A6C34878D82A}">
                    <a16:rowId xmlns:a16="http://schemas.microsoft.com/office/drawing/2014/main" val="3041445486"/>
                  </a:ext>
                </a:extLst>
              </a:tr>
              <a:tr h="0">
                <a:tc>
                  <a:txBody>
                    <a:bodyPr/>
                    <a:lstStyle/>
                    <a:p>
                      <a:r>
                        <a:rPr lang="en-GB" sz="1400" dirty="0"/>
                        <a:t>Deadline for clarification questions</a:t>
                      </a:r>
                    </a:p>
                  </a:txBody>
                  <a:tcPr anchor="ctr"/>
                </a:tc>
                <a:tc>
                  <a:txBody>
                    <a:bodyPr/>
                    <a:lstStyle/>
                    <a:p>
                      <a:pPr algn="ctr"/>
                      <a:r>
                        <a:rPr lang="en-GB" sz="1400" dirty="0"/>
                        <a:t>8</a:t>
                      </a:r>
                      <a:r>
                        <a:rPr lang="en-GB" sz="1400" baseline="30000" dirty="0"/>
                        <a:t>th</a:t>
                      </a:r>
                      <a:r>
                        <a:rPr lang="en-GB" sz="1400" dirty="0"/>
                        <a:t> May 20</a:t>
                      </a:r>
                    </a:p>
                  </a:txBody>
                  <a:tcPr anchor="ctr"/>
                </a:tc>
                <a:extLst>
                  <a:ext uri="{0D108BD9-81ED-4DB2-BD59-A6C34878D82A}">
                    <a16:rowId xmlns:a16="http://schemas.microsoft.com/office/drawing/2014/main" val="2402340772"/>
                  </a:ext>
                </a:extLst>
              </a:tr>
              <a:tr h="0">
                <a:tc>
                  <a:txBody>
                    <a:bodyPr/>
                    <a:lstStyle/>
                    <a:p>
                      <a:r>
                        <a:rPr lang="en-GB" sz="1400" dirty="0"/>
                        <a:t>Latest date clarification answers</a:t>
                      </a:r>
                    </a:p>
                  </a:txBody>
                  <a:tcPr anchor="ctr"/>
                </a:tc>
                <a:tc>
                  <a:txBody>
                    <a:bodyPr/>
                    <a:lstStyle/>
                    <a:p>
                      <a:pPr algn="ctr"/>
                      <a:r>
                        <a:rPr lang="en-GB" sz="1400" dirty="0"/>
                        <a:t>15</a:t>
                      </a:r>
                      <a:r>
                        <a:rPr lang="en-GB" sz="1400" baseline="30000" dirty="0"/>
                        <a:t>th</a:t>
                      </a:r>
                      <a:r>
                        <a:rPr lang="en-GB" sz="1400" dirty="0"/>
                        <a:t> May 20</a:t>
                      </a:r>
                    </a:p>
                  </a:txBody>
                  <a:tcPr anchor="ctr"/>
                </a:tc>
                <a:extLst>
                  <a:ext uri="{0D108BD9-81ED-4DB2-BD59-A6C34878D82A}">
                    <a16:rowId xmlns:a16="http://schemas.microsoft.com/office/drawing/2014/main" val="4173197105"/>
                  </a:ext>
                </a:extLst>
              </a:tr>
              <a:tr h="0">
                <a:tc>
                  <a:txBody>
                    <a:bodyPr/>
                    <a:lstStyle/>
                    <a:p>
                      <a:r>
                        <a:rPr lang="en-GB" sz="1400" dirty="0"/>
                        <a:t>Deadline for Bid to be submitted through Delta</a:t>
                      </a:r>
                      <a:endParaRPr lang="en-GB" sz="1400" b="1" dirty="0"/>
                    </a:p>
                  </a:txBody>
                  <a:tcPr anchor="ctr"/>
                </a:tc>
                <a:tc>
                  <a:txBody>
                    <a:bodyPr/>
                    <a:lstStyle/>
                    <a:p>
                      <a:pPr algn="ctr"/>
                      <a:r>
                        <a:rPr lang="en-GB" sz="1400" dirty="0"/>
                        <a:t>22</a:t>
                      </a:r>
                      <a:r>
                        <a:rPr lang="en-GB" sz="1400" baseline="30000" dirty="0"/>
                        <a:t>nd</a:t>
                      </a:r>
                      <a:r>
                        <a:rPr lang="en-GB" sz="1400" dirty="0"/>
                        <a:t> May 20</a:t>
                      </a:r>
                      <a:endParaRPr lang="en-GB" sz="1400" b="1" dirty="0"/>
                    </a:p>
                  </a:txBody>
                  <a:tcPr anchor="ctr"/>
                </a:tc>
                <a:extLst>
                  <a:ext uri="{0D108BD9-81ED-4DB2-BD59-A6C34878D82A}">
                    <a16:rowId xmlns:a16="http://schemas.microsoft.com/office/drawing/2014/main" val="4099780053"/>
                  </a:ext>
                </a:extLst>
              </a:tr>
              <a:tr h="0">
                <a:tc>
                  <a:txBody>
                    <a:bodyPr/>
                    <a:lstStyle/>
                    <a:p>
                      <a:r>
                        <a:rPr lang="en-GB" sz="1400" dirty="0"/>
                        <a:t>Selection and de-selection of Bids</a:t>
                      </a:r>
                    </a:p>
                  </a:txBody>
                  <a:tcPr anchor="ctr"/>
                </a:tc>
                <a:tc>
                  <a:txBody>
                    <a:bodyPr/>
                    <a:lstStyle/>
                    <a:p>
                      <a:pPr algn="ctr"/>
                      <a:r>
                        <a:rPr lang="en-GB" sz="1400" dirty="0"/>
                        <a:t>29</a:t>
                      </a:r>
                      <a:r>
                        <a:rPr lang="en-GB" sz="1400" baseline="30000" dirty="0"/>
                        <a:t>th</a:t>
                      </a:r>
                      <a:r>
                        <a:rPr lang="en-GB" sz="1400" dirty="0"/>
                        <a:t> May 20</a:t>
                      </a:r>
                    </a:p>
                  </a:txBody>
                  <a:tcPr anchor="ctr"/>
                </a:tc>
                <a:extLst>
                  <a:ext uri="{0D108BD9-81ED-4DB2-BD59-A6C34878D82A}">
                    <a16:rowId xmlns:a16="http://schemas.microsoft.com/office/drawing/2014/main" val="2572807221"/>
                  </a:ext>
                </a:extLst>
              </a:tr>
              <a:tr h="0">
                <a:tc>
                  <a:txBody>
                    <a:bodyPr/>
                    <a:lstStyle/>
                    <a:p>
                      <a:r>
                        <a:rPr lang="en-GB" sz="1400"/>
                        <a:t>Anticipated Interviews </a:t>
                      </a:r>
                      <a:r>
                        <a:rPr lang="en-GB" sz="1400" dirty="0"/>
                        <a:t>of shortlist</a:t>
                      </a:r>
                    </a:p>
                  </a:txBody>
                  <a:tcPr anchor="ctr"/>
                </a:tc>
                <a:tc>
                  <a:txBody>
                    <a:bodyPr/>
                    <a:lstStyle/>
                    <a:p>
                      <a:pPr algn="ctr"/>
                      <a:r>
                        <a:rPr lang="en-GB" sz="1400" dirty="0"/>
                        <a:t>8</a:t>
                      </a:r>
                      <a:r>
                        <a:rPr lang="en-GB" sz="1400" baseline="30000" dirty="0"/>
                        <a:t>th</a:t>
                      </a:r>
                      <a:r>
                        <a:rPr lang="en-GB" sz="1400" dirty="0"/>
                        <a:t> to 12</a:t>
                      </a:r>
                      <a:r>
                        <a:rPr lang="en-GB" sz="1400" baseline="30000" dirty="0"/>
                        <a:t>th</a:t>
                      </a:r>
                      <a:r>
                        <a:rPr lang="en-GB" sz="1400" dirty="0"/>
                        <a:t> June</a:t>
                      </a:r>
                    </a:p>
                  </a:txBody>
                  <a:tcPr anchor="ctr"/>
                </a:tc>
                <a:extLst>
                  <a:ext uri="{0D108BD9-81ED-4DB2-BD59-A6C34878D82A}">
                    <a16:rowId xmlns:a16="http://schemas.microsoft.com/office/drawing/2014/main" val="4137549369"/>
                  </a:ext>
                </a:extLst>
              </a:tr>
              <a:tr h="0">
                <a:tc>
                  <a:txBody>
                    <a:bodyPr/>
                    <a:lstStyle/>
                    <a:p>
                      <a:r>
                        <a:rPr lang="en-GB" sz="1400" dirty="0"/>
                        <a:t>Anticipated Award Date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19</a:t>
                      </a:r>
                      <a:r>
                        <a:rPr lang="en-GB" sz="1400" baseline="30000" dirty="0"/>
                        <a:t>th</a:t>
                      </a:r>
                      <a:r>
                        <a:rPr lang="en-GB" sz="1400" dirty="0"/>
                        <a:t> June</a:t>
                      </a:r>
                    </a:p>
                  </a:txBody>
                  <a:tcPr anchor="ctr"/>
                </a:tc>
                <a:extLst>
                  <a:ext uri="{0D108BD9-81ED-4DB2-BD59-A6C34878D82A}">
                    <a16:rowId xmlns:a16="http://schemas.microsoft.com/office/drawing/2014/main" val="4056052950"/>
                  </a:ext>
                </a:extLst>
              </a:tr>
              <a:tr h="0">
                <a:tc>
                  <a:txBody>
                    <a:bodyPr/>
                    <a:lstStyle/>
                    <a:p>
                      <a:r>
                        <a:rPr lang="en-GB" sz="1400" dirty="0"/>
                        <a:t>Anticipated Contract start date</a:t>
                      </a:r>
                    </a:p>
                  </a:txBody>
                  <a:tcPr anchor="ctr"/>
                </a:tc>
                <a:tc>
                  <a:txBody>
                    <a:bodyPr/>
                    <a:lstStyle/>
                    <a:p>
                      <a:pPr algn="ctr"/>
                      <a:r>
                        <a:rPr lang="en-GB" sz="1400" dirty="0"/>
                        <a:t>26</a:t>
                      </a:r>
                      <a:r>
                        <a:rPr lang="en-GB" sz="1400" baseline="30000" dirty="0"/>
                        <a:t>th</a:t>
                      </a:r>
                      <a:r>
                        <a:rPr lang="en-GB" sz="1400" dirty="0"/>
                        <a:t> June 20</a:t>
                      </a:r>
                    </a:p>
                  </a:txBody>
                  <a:tcPr anchor="ctr"/>
                </a:tc>
                <a:extLst>
                  <a:ext uri="{0D108BD9-81ED-4DB2-BD59-A6C34878D82A}">
                    <a16:rowId xmlns:a16="http://schemas.microsoft.com/office/drawing/2014/main" val="3605868988"/>
                  </a:ext>
                </a:extLst>
              </a:tr>
              <a:tr h="0">
                <a:tc>
                  <a:txBody>
                    <a:bodyPr/>
                    <a:lstStyle/>
                    <a:p>
                      <a:r>
                        <a:rPr lang="en-GB" sz="1400" dirty="0"/>
                        <a:t>Anticipated Contract end date</a:t>
                      </a:r>
                    </a:p>
                  </a:txBody>
                  <a:tcPr anchor="ctr"/>
                </a:tc>
                <a:tc>
                  <a:txBody>
                    <a:bodyPr/>
                    <a:lstStyle/>
                    <a:p>
                      <a:pPr algn="ctr"/>
                      <a:r>
                        <a:rPr lang="en-GB" sz="1400" dirty="0"/>
                        <a:t>31</a:t>
                      </a:r>
                      <a:r>
                        <a:rPr lang="en-GB" sz="1400" baseline="30000" dirty="0"/>
                        <a:t>st</a:t>
                      </a:r>
                      <a:r>
                        <a:rPr lang="en-GB" sz="1400" dirty="0"/>
                        <a:t> December 25</a:t>
                      </a:r>
                    </a:p>
                  </a:txBody>
                  <a:tcPr anchor="ctr"/>
                </a:tc>
                <a:extLst>
                  <a:ext uri="{0D108BD9-81ED-4DB2-BD59-A6C34878D82A}">
                    <a16:rowId xmlns:a16="http://schemas.microsoft.com/office/drawing/2014/main" val="3910660319"/>
                  </a:ext>
                </a:extLst>
              </a:tr>
            </a:tbl>
          </a:graphicData>
        </a:graphic>
      </p:graphicFrame>
    </p:spTree>
    <p:extLst>
      <p:ext uri="{BB962C8B-B14F-4D97-AF65-F5344CB8AC3E}">
        <p14:creationId xmlns:p14="http://schemas.microsoft.com/office/powerpoint/2010/main" val="367046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87F58-63AF-3E41-BF37-91740753F7A6}"/>
              </a:ext>
            </a:extLst>
          </p:cNvPr>
          <p:cNvPicPr>
            <a:picLocks noChangeAspect="1"/>
          </p:cNvPicPr>
          <p:nvPr/>
        </p:nvPicPr>
        <p:blipFill>
          <a:blip r:embed="rId4"/>
          <a:stretch>
            <a:fillRect/>
          </a:stretch>
        </p:blipFill>
        <p:spPr>
          <a:xfrm>
            <a:off x="0" y="333633"/>
            <a:ext cx="12192000" cy="6858000"/>
          </a:xfrm>
          <a:prstGeom prst="rect">
            <a:avLst/>
          </a:prstGeom>
        </p:spPr>
      </p:pic>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1366033" y="2160730"/>
            <a:ext cx="8708409" cy="1200329"/>
          </a:xfrm>
          <a:prstGeom prst="rect">
            <a:avLst/>
          </a:prstGeom>
          <a:noFill/>
        </p:spPr>
        <p:txBody>
          <a:bodyPr wrap="square" rtlCol="0" anchor="t">
            <a:spAutoFit/>
          </a:bodyPr>
          <a:lstStyle/>
          <a:p>
            <a:r>
              <a:rPr lang="en-US" sz="3600" b="1" spc="-150" dirty="0">
                <a:solidFill>
                  <a:srgbClr val="002060"/>
                </a:solidFill>
                <a:latin typeface="Arial" panose="020B0604020202020204" pitchFamily="34" charset="0"/>
                <a:cs typeface="Arial" panose="020B0604020202020204" pitchFamily="34" charset="0"/>
              </a:rPr>
              <a:t>Strategic Priorities Fund (SPF)</a:t>
            </a:r>
          </a:p>
          <a:p>
            <a:r>
              <a:rPr lang="en-US" sz="3600" b="1" spc="-150" dirty="0">
                <a:solidFill>
                  <a:srgbClr val="002060"/>
                </a:solidFill>
                <a:latin typeface="Arial" panose="020B0604020202020204" pitchFamily="34" charset="0"/>
                <a:cs typeface="Arial" panose="020B0604020202020204" pitchFamily="34" charset="0"/>
              </a:rPr>
              <a:t>Evaluation pre-market engagement</a:t>
            </a:r>
          </a:p>
        </p:txBody>
      </p:sp>
      <p:sp>
        <p:nvSpPr>
          <p:cNvPr id="7" name="Rectangle 6">
            <a:extLst>
              <a:ext uri="{FF2B5EF4-FFF2-40B4-BE49-F238E27FC236}">
                <a16:creationId xmlns:a16="http://schemas.microsoft.com/office/drawing/2014/main" id="{9A16C876-2514-2E47-9712-09D7232D75F4}"/>
              </a:ext>
            </a:extLst>
          </p:cNvPr>
          <p:cNvSpPr/>
          <p:nvPr/>
        </p:nvSpPr>
        <p:spPr>
          <a:xfrm>
            <a:off x="1399486" y="3535053"/>
            <a:ext cx="5745669" cy="707886"/>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20</a:t>
            </a:r>
            <a:r>
              <a:rPr lang="en-GB" sz="2000" baseline="30000" dirty="0">
                <a:solidFill>
                  <a:srgbClr val="626262"/>
                </a:solidFill>
                <a:latin typeface="Arial" panose="020B0604020202020204" pitchFamily="34" charset="0"/>
                <a:cs typeface="Arial" panose="020B0604020202020204" pitchFamily="34" charset="0"/>
              </a:rPr>
              <a:t>th</a:t>
            </a:r>
            <a:r>
              <a:rPr lang="en-GB" sz="2000" dirty="0">
                <a:solidFill>
                  <a:srgbClr val="626262"/>
                </a:solidFill>
                <a:latin typeface="Arial" panose="020B0604020202020204" pitchFamily="34" charset="0"/>
                <a:cs typeface="Arial" panose="020B0604020202020204" pitchFamily="34" charset="0"/>
              </a:rPr>
              <a:t> March, 13.00-15.00</a:t>
            </a:r>
          </a:p>
          <a:p>
            <a:r>
              <a:rPr lang="en-GB" sz="2000" dirty="0">
                <a:solidFill>
                  <a:srgbClr val="626262"/>
                </a:solidFill>
                <a:latin typeface="Arial" panose="020B0604020202020204" pitchFamily="34" charset="0"/>
                <a:cs typeface="Arial" panose="020B0604020202020204" pitchFamily="34" charset="0"/>
              </a:rPr>
              <a:t>58 Victoria Embankment, London</a:t>
            </a:r>
          </a:p>
        </p:txBody>
      </p:sp>
    </p:spTree>
    <p:extLst>
      <p:ext uri="{BB962C8B-B14F-4D97-AF65-F5344CB8AC3E}">
        <p14:creationId xmlns:p14="http://schemas.microsoft.com/office/powerpoint/2010/main" val="322438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F1573-AA02-6E4B-8C47-832AAF950399}"/>
              </a:ext>
            </a:extLst>
          </p:cNvPr>
          <p:cNvSpPr/>
          <p:nvPr/>
        </p:nvSpPr>
        <p:spPr>
          <a:xfrm>
            <a:off x="427465" y="1401194"/>
            <a:ext cx="10719460" cy="3177729"/>
          </a:xfrm>
          <a:prstGeom prst="rect">
            <a:avLst/>
          </a:prstGeom>
        </p:spPr>
        <p:txBody>
          <a:bodyPr wrap="square">
            <a:spAutoFit/>
          </a:bodyPr>
          <a:lstStyle/>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Research Marketplace is a Dynamic Purchasing System (DPS)</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It can take up to 5 days for a supplier to register on the DPS</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Bespoke supplier shortlists are created for each procurement by selecting ‘filters’ to create a shortlist of suppliers with the necessary skills</a:t>
            </a:r>
          </a:p>
          <a:p>
            <a:pPr marL="342900" indent="-342900" fontAlgn="base">
              <a:spcAft>
                <a:spcPts val="1200"/>
              </a:spcAft>
              <a:buFont typeface="Arial" panose="020B0604020202020204" pitchFamily="34" charset="0"/>
              <a:buChar char="•"/>
            </a:pPr>
            <a:r>
              <a:rPr lang="en-GB" sz="2000" dirty="0">
                <a:solidFill>
                  <a:schemeClr val="accent3"/>
                </a:solidFill>
                <a:latin typeface="Arial" panose="020B0604020202020204" pitchFamily="34" charset="0"/>
                <a:cs typeface="Arial" panose="020B0604020202020204" pitchFamily="34" charset="0"/>
              </a:rPr>
              <a:t>Due to the breadth of this evaluation no filters have been applied</a:t>
            </a:r>
          </a:p>
          <a:p>
            <a:pPr marL="342900" indent="-342900" fontAlgn="base">
              <a:spcAft>
                <a:spcPts val="12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If you would like to register as a supplier on the Research Marketplace DPS, please follow the online guidance and register at </a:t>
            </a:r>
            <a:r>
              <a:rPr lang="en-GB" sz="20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https://supplierregistration.cabinetoffice.gov.uk/dps#research</a:t>
            </a:r>
            <a:endParaRPr lang="en-GB" sz="2000" dirty="0">
              <a:solidFill>
                <a:srgbClr val="62626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Research Marketplace</a:t>
            </a:r>
          </a:p>
        </p:txBody>
      </p:sp>
    </p:spTree>
    <p:extLst>
      <p:ext uri="{BB962C8B-B14F-4D97-AF65-F5344CB8AC3E}">
        <p14:creationId xmlns:p14="http://schemas.microsoft.com/office/powerpoint/2010/main" val="200454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Research Marketplace</a:t>
            </a:r>
          </a:p>
        </p:txBody>
      </p:sp>
      <p:sp>
        <p:nvSpPr>
          <p:cNvPr id="4" name="Rectangle 3">
            <a:extLst>
              <a:ext uri="{FF2B5EF4-FFF2-40B4-BE49-F238E27FC236}">
                <a16:creationId xmlns:a16="http://schemas.microsoft.com/office/drawing/2014/main" id="{F2F4D487-4B5F-4288-BB44-D19EAB2CA4AF}"/>
              </a:ext>
            </a:extLst>
          </p:cNvPr>
          <p:cNvSpPr/>
          <p:nvPr/>
        </p:nvSpPr>
        <p:spPr>
          <a:xfrm>
            <a:off x="427465" y="1401194"/>
            <a:ext cx="10719460" cy="3939540"/>
          </a:xfrm>
          <a:prstGeom prst="rect">
            <a:avLst/>
          </a:prstGeom>
        </p:spPr>
        <p:txBody>
          <a:bodyPr wrap="square">
            <a:spAutoFit/>
          </a:bodyPr>
          <a:lstStyle/>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purpose of establishing a baseline is to provide a clearly defined starting point which can be used as a counterfactual scenario for the impacts of the SPF (in which the research or innovation activity did not take place). It is also to understand the current funding landscape in the UK to facilitate a detailed comparison with changes driven by the SPF. </a:t>
            </a: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It is expected that the baseline for the SPF will consist of multiple sources of data; as such, it will not be possible to rely solely on programme administrative data to construct a baseline. Proposals should, therefore, set out what additional (quantitative and qualitative) data is required, and how it will be collected. </a:t>
            </a:r>
          </a:p>
          <a:p>
            <a:pPr marL="342900" indent="-342900" fontAlgn="base">
              <a:spcAft>
                <a:spcPts val="1800"/>
              </a:spcAft>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final report should set out the baseline ‘position’ for quantitative and qualitative indicators, with a description of all caveats and assumptions surrounding the evidence that forms part of the baseline report. </a:t>
            </a:r>
          </a:p>
        </p:txBody>
      </p:sp>
    </p:spTree>
    <p:extLst>
      <p:ext uri="{BB962C8B-B14F-4D97-AF65-F5344CB8AC3E}">
        <p14:creationId xmlns:p14="http://schemas.microsoft.com/office/powerpoint/2010/main" val="170089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4422CDE-26B1-0347-8BED-07C753787AB8}"/>
              </a:ext>
            </a:extLst>
          </p:cNvPr>
          <p:cNvSpPr txBox="1"/>
          <p:nvPr/>
        </p:nvSpPr>
        <p:spPr>
          <a:xfrm>
            <a:off x="403340" y="345182"/>
            <a:ext cx="10423685" cy="769441"/>
          </a:xfrm>
          <a:prstGeom prst="rect">
            <a:avLst/>
          </a:prstGeom>
          <a:noFill/>
        </p:spPr>
        <p:txBody>
          <a:bodyPr wrap="square" rtlCol="0" anchor="t">
            <a:spAutoFit/>
          </a:bodyPr>
          <a:lstStyle/>
          <a:p>
            <a:r>
              <a:rPr lang="en-US" sz="4400" b="1" spc="-150" dirty="0">
                <a:solidFill>
                  <a:srgbClr val="FFFFFF"/>
                </a:solidFill>
                <a:latin typeface="Arial" panose="020B0604020202020204" pitchFamily="34" charset="0"/>
                <a:cs typeface="Arial" panose="020B0604020202020204" pitchFamily="34" charset="0"/>
              </a:rPr>
              <a:t>Coffee break</a:t>
            </a:r>
          </a:p>
        </p:txBody>
      </p:sp>
    </p:spTree>
    <p:extLst>
      <p:ext uri="{BB962C8B-B14F-4D97-AF65-F5344CB8AC3E}">
        <p14:creationId xmlns:p14="http://schemas.microsoft.com/office/powerpoint/2010/main" val="151429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FDE9E-31B7-E645-9CEF-C35F345645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720"/>
          <a:stretch/>
        </p:blipFill>
        <p:spPr>
          <a:xfrm>
            <a:off x="7800109" y="-873125"/>
            <a:ext cx="5276618" cy="6858000"/>
          </a:xfrm>
          <a:prstGeom prst="rect">
            <a:avLst/>
          </a:prstGeom>
        </p:spPr>
      </p:pic>
      <p:pic>
        <p:nvPicPr>
          <p:cNvPr id="12" name="Picture 11">
            <a:extLst>
              <a:ext uri="{FF2B5EF4-FFF2-40B4-BE49-F238E27FC236}">
                <a16:creationId xmlns:a16="http://schemas.microsoft.com/office/drawing/2014/main" id="{F107607C-BB29-EF4B-9FEA-551E17B972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0CC1C-97EF-0544-B2F7-4B3119E213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6270" y="0"/>
            <a:ext cx="6715730" cy="3491345"/>
          </a:xfrm>
          <a:prstGeom prst="rect">
            <a:avLst/>
          </a:prstGeom>
        </p:spPr>
      </p:pic>
      <p:sp>
        <p:nvSpPr>
          <p:cNvPr id="8" name="Rectangle 7">
            <a:extLst>
              <a:ext uri="{FF2B5EF4-FFF2-40B4-BE49-F238E27FC236}">
                <a16:creationId xmlns:a16="http://schemas.microsoft.com/office/drawing/2014/main" id="{878D6094-096F-3543-BE57-9BA72D99FD50}"/>
              </a:ext>
            </a:extLst>
          </p:cNvPr>
          <p:cNvSpPr/>
          <p:nvPr/>
        </p:nvSpPr>
        <p:spPr>
          <a:xfrm>
            <a:off x="973970"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UKRI_news</a:t>
            </a:r>
            <a:endParaRPr lang="en-GB" sz="1600" dirty="0">
              <a:solidFill>
                <a:srgbClr val="FFFF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8683CE8-823D-F541-9384-AC0684CFF160}"/>
              </a:ext>
            </a:extLst>
          </p:cNvPr>
          <p:cNvPicPr>
            <a:picLocks noChangeAspect="1"/>
          </p:cNvPicPr>
          <p:nvPr/>
        </p:nvPicPr>
        <p:blipFill>
          <a:blip r:embed="rId5"/>
          <a:stretch>
            <a:fillRect/>
          </a:stretch>
        </p:blipFill>
        <p:spPr>
          <a:xfrm>
            <a:off x="515938" y="5868508"/>
            <a:ext cx="444002" cy="437275"/>
          </a:xfrm>
          <a:prstGeom prst="rect">
            <a:avLst/>
          </a:prstGeom>
        </p:spPr>
      </p:pic>
      <p:pic>
        <p:nvPicPr>
          <p:cNvPr id="15" name="Picture 14">
            <a:extLst>
              <a:ext uri="{FF2B5EF4-FFF2-40B4-BE49-F238E27FC236}">
                <a16:creationId xmlns:a16="http://schemas.microsoft.com/office/drawing/2014/main" id="{86BF0F43-BD73-0D4B-ABD7-E9BEC0B3D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Rectangle 5">
            <a:extLst>
              <a:ext uri="{FF2B5EF4-FFF2-40B4-BE49-F238E27FC236}">
                <a16:creationId xmlns:a16="http://schemas.microsoft.com/office/drawing/2014/main" id="{7B4A3FDD-19C9-BF49-B24F-CE2A5112CA4D}"/>
              </a:ext>
            </a:extLst>
          </p:cNvPr>
          <p:cNvSpPr/>
          <p:nvPr/>
        </p:nvSpPr>
        <p:spPr>
          <a:xfrm>
            <a:off x="3092702"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14" name="Picture 13">
            <a:extLst>
              <a:ext uri="{FF2B5EF4-FFF2-40B4-BE49-F238E27FC236}">
                <a16:creationId xmlns:a16="http://schemas.microsoft.com/office/drawing/2014/main" id="{935B6D4A-C372-D049-B86A-F6CB9A9BBC3C}"/>
              </a:ext>
            </a:extLst>
          </p:cNvPr>
          <p:cNvPicPr>
            <a:picLocks noChangeAspect="1"/>
          </p:cNvPicPr>
          <p:nvPr/>
        </p:nvPicPr>
        <p:blipFill>
          <a:blip r:embed="rId7"/>
          <a:stretch>
            <a:fillRect/>
          </a:stretch>
        </p:blipFill>
        <p:spPr>
          <a:xfrm>
            <a:off x="2631944" y="5865567"/>
            <a:ext cx="440215" cy="440215"/>
          </a:xfrm>
          <a:prstGeom prst="rect">
            <a:avLst/>
          </a:prstGeom>
        </p:spPr>
      </p:pic>
      <p:sp>
        <p:nvSpPr>
          <p:cNvPr id="16" name="Rectangle 15">
            <a:extLst>
              <a:ext uri="{FF2B5EF4-FFF2-40B4-BE49-F238E27FC236}">
                <a16:creationId xmlns:a16="http://schemas.microsoft.com/office/drawing/2014/main" id="{149305D5-1B92-6F43-937E-983A1B51F783}"/>
              </a:ext>
            </a:extLst>
          </p:cNvPr>
          <p:cNvSpPr/>
          <p:nvPr/>
        </p:nvSpPr>
        <p:spPr>
          <a:xfrm>
            <a:off x="6471524" y="5904254"/>
            <a:ext cx="2839748"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UK Research and Innovation</a:t>
            </a:r>
          </a:p>
        </p:txBody>
      </p:sp>
      <p:pic>
        <p:nvPicPr>
          <p:cNvPr id="20" name="Picture 19">
            <a:extLst>
              <a:ext uri="{FF2B5EF4-FFF2-40B4-BE49-F238E27FC236}">
                <a16:creationId xmlns:a16="http://schemas.microsoft.com/office/drawing/2014/main" id="{7D5E3612-F49A-3040-A0B2-3C10F806653D}"/>
              </a:ext>
            </a:extLst>
          </p:cNvPr>
          <p:cNvPicPr>
            <a:picLocks noChangeAspect="1"/>
          </p:cNvPicPr>
          <p:nvPr/>
        </p:nvPicPr>
        <p:blipFill>
          <a:blip r:embed="rId8"/>
          <a:stretch>
            <a:fillRect/>
          </a:stretch>
        </p:blipFill>
        <p:spPr>
          <a:xfrm>
            <a:off x="6021037" y="5865567"/>
            <a:ext cx="440215" cy="440215"/>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64F77-DD37-7944-AC9A-9EDCF38767D0}"/>
              </a:ext>
            </a:extLst>
          </p:cNvPr>
          <p:cNvPicPr>
            <a:picLocks noChangeAspect="1"/>
          </p:cNvPicPr>
          <p:nvPr/>
        </p:nvPicPr>
        <p:blipFill>
          <a:blip r:embed="rId3"/>
          <a:stretch>
            <a:fillRect/>
          </a:stretch>
        </p:blipFill>
        <p:spPr>
          <a:xfrm>
            <a:off x="6095999" y="0"/>
            <a:ext cx="6096000" cy="6858000"/>
          </a:xfrm>
          <a:prstGeom prst="rect">
            <a:avLst/>
          </a:prstGeom>
        </p:spPr>
      </p:pic>
      <p:pic>
        <p:nvPicPr>
          <p:cNvPr id="3" name="Picture 2">
            <a:extLst>
              <a:ext uri="{FF2B5EF4-FFF2-40B4-BE49-F238E27FC236}">
                <a16:creationId xmlns:a16="http://schemas.microsoft.com/office/drawing/2014/main" id="{E915F1D3-F908-004D-A1EB-54E6048D0D1D}"/>
              </a:ext>
            </a:extLst>
          </p:cNvPr>
          <p:cNvPicPr>
            <a:picLocks noChangeAspect="1"/>
          </p:cNvPicPr>
          <p:nvPr/>
        </p:nvPicPr>
        <p:blipFill rotWithShape="1">
          <a:blip r:embed="rId4"/>
          <a:srcRect l="46136"/>
          <a:stretch/>
        </p:blipFill>
        <p:spPr>
          <a:xfrm>
            <a:off x="5624944" y="0"/>
            <a:ext cx="6567055" cy="6858000"/>
          </a:xfrm>
          <a:prstGeom prst="rect">
            <a:avLst/>
          </a:prstGeom>
        </p:spPr>
      </p:pic>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2" name="TextBox 11">
            <a:extLst>
              <a:ext uri="{FF2B5EF4-FFF2-40B4-BE49-F238E27FC236}">
                <a16:creationId xmlns:a16="http://schemas.microsoft.com/office/drawing/2014/main" id="{C2265E92-FC15-4BCC-B138-CA19D151D6FB}"/>
              </a:ext>
            </a:extLst>
          </p:cNvPr>
          <p:cNvSpPr txBox="1"/>
          <p:nvPr/>
        </p:nvSpPr>
        <p:spPr>
          <a:xfrm>
            <a:off x="403341" y="1418951"/>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1 Introductions</a:t>
            </a:r>
          </a:p>
        </p:txBody>
      </p:sp>
      <p:sp>
        <p:nvSpPr>
          <p:cNvPr id="14" name="TextBox 13">
            <a:extLst>
              <a:ext uri="{FF2B5EF4-FFF2-40B4-BE49-F238E27FC236}">
                <a16:creationId xmlns:a16="http://schemas.microsoft.com/office/drawing/2014/main" id="{02960023-4264-4DAA-85BD-8A52C38B90E0}"/>
              </a:ext>
            </a:extLst>
          </p:cNvPr>
          <p:cNvSpPr txBox="1"/>
          <p:nvPr/>
        </p:nvSpPr>
        <p:spPr>
          <a:xfrm>
            <a:off x="403341" y="2121330"/>
            <a:ext cx="5221603"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2 Overview of the SPF</a:t>
            </a:r>
          </a:p>
        </p:txBody>
      </p:sp>
      <p:sp>
        <p:nvSpPr>
          <p:cNvPr id="15" name="TextBox 14">
            <a:extLst>
              <a:ext uri="{FF2B5EF4-FFF2-40B4-BE49-F238E27FC236}">
                <a16:creationId xmlns:a16="http://schemas.microsoft.com/office/drawing/2014/main" id="{D7C4A05B-5BD8-4D1A-BC90-C0FD5DF0930E}"/>
              </a:ext>
            </a:extLst>
          </p:cNvPr>
          <p:cNvSpPr txBox="1"/>
          <p:nvPr/>
        </p:nvSpPr>
        <p:spPr>
          <a:xfrm>
            <a:off x="403341" y="2823709"/>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3 Evaluation Expectations</a:t>
            </a:r>
          </a:p>
        </p:txBody>
      </p:sp>
      <p:sp>
        <p:nvSpPr>
          <p:cNvPr id="16" name="TextBox 15">
            <a:extLst>
              <a:ext uri="{FF2B5EF4-FFF2-40B4-BE49-F238E27FC236}">
                <a16:creationId xmlns:a16="http://schemas.microsoft.com/office/drawing/2014/main" id="{FE533427-4300-454B-BA74-B798C1174255}"/>
              </a:ext>
            </a:extLst>
          </p:cNvPr>
          <p:cNvSpPr txBox="1"/>
          <p:nvPr/>
        </p:nvSpPr>
        <p:spPr>
          <a:xfrm>
            <a:off x="403341" y="3526088"/>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4 Procurement Overview</a:t>
            </a:r>
          </a:p>
        </p:txBody>
      </p:sp>
      <p:sp>
        <p:nvSpPr>
          <p:cNvPr id="17" name="TextBox 16">
            <a:extLst>
              <a:ext uri="{FF2B5EF4-FFF2-40B4-BE49-F238E27FC236}">
                <a16:creationId xmlns:a16="http://schemas.microsoft.com/office/drawing/2014/main" id="{56F026A7-5FB4-4920-80E9-9CBA1FE789FB}"/>
              </a:ext>
            </a:extLst>
          </p:cNvPr>
          <p:cNvSpPr txBox="1"/>
          <p:nvPr/>
        </p:nvSpPr>
        <p:spPr>
          <a:xfrm>
            <a:off x="555741" y="4228467"/>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*Coffee Break*</a:t>
            </a:r>
          </a:p>
        </p:txBody>
      </p:sp>
      <p:sp>
        <p:nvSpPr>
          <p:cNvPr id="18" name="TextBox 17">
            <a:extLst>
              <a:ext uri="{FF2B5EF4-FFF2-40B4-BE49-F238E27FC236}">
                <a16:creationId xmlns:a16="http://schemas.microsoft.com/office/drawing/2014/main" id="{7E4EB536-7635-4A50-AEEC-C619FFA64AB0}"/>
              </a:ext>
            </a:extLst>
          </p:cNvPr>
          <p:cNvSpPr txBox="1"/>
          <p:nvPr/>
        </p:nvSpPr>
        <p:spPr>
          <a:xfrm>
            <a:off x="403340" y="4930847"/>
            <a:ext cx="3826361" cy="461665"/>
          </a:xfrm>
          <a:prstGeom prst="rect">
            <a:avLst/>
          </a:prstGeom>
          <a:noFill/>
        </p:spPr>
        <p:txBody>
          <a:bodyPr wrap="square" rtlCol="0" anchor="t">
            <a:spAutoFit/>
          </a:bodyPr>
          <a:lstStyle/>
          <a:p>
            <a:pPr defTabSz="685800">
              <a:spcAft>
                <a:spcPts val="150"/>
              </a:spcAft>
            </a:pPr>
            <a:r>
              <a:rPr lang="en-US" sz="2400" b="1" spc="-75" dirty="0">
                <a:solidFill>
                  <a:srgbClr val="2E2D62"/>
                </a:solidFill>
                <a:latin typeface="Arial" panose="020B0604020202020204" pitchFamily="34" charset="0"/>
                <a:cs typeface="Arial" panose="020B0604020202020204" pitchFamily="34" charset="0"/>
              </a:rPr>
              <a:t>5 Discussion</a:t>
            </a:r>
          </a:p>
        </p:txBody>
      </p:sp>
    </p:spTree>
    <p:extLst>
      <p:ext uri="{BB962C8B-B14F-4D97-AF65-F5344CB8AC3E}">
        <p14:creationId xmlns:p14="http://schemas.microsoft.com/office/powerpoint/2010/main" val="94713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67786B-8CF6-7140-A9BE-F2F0A0F1F7F0}"/>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Introductions</a:t>
            </a:r>
          </a:p>
        </p:txBody>
      </p:sp>
      <p:sp>
        <p:nvSpPr>
          <p:cNvPr id="6" name="Rectangle 5">
            <a:extLst>
              <a:ext uri="{FF2B5EF4-FFF2-40B4-BE49-F238E27FC236}">
                <a16:creationId xmlns:a16="http://schemas.microsoft.com/office/drawing/2014/main" id="{BF6E0F96-1CD5-8B49-A9CE-138B1B2309BC}"/>
              </a:ext>
            </a:extLst>
          </p:cNvPr>
          <p:cNvSpPr/>
          <p:nvPr/>
        </p:nvSpPr>
        <p:spPr>
          <a:xfrm>
            <a:off x="420796" y="1393952"/>
            <a:ext cx="4837003" cy="3139321"/>
          </a:xfrm>
          <a:prstGeom prst="rect">
            <a:avLst/>
          </a:prstGeom>
        </p:spPr>
        <p:txBody>
          <a:bodyPr wrap="square">
            <a:spAutoFit/>
          </a:bodyPr>
          <a:lstStyle/>
          <a:p>
            <a:r>
              <a:rPr lang="en-GB" b="1" dirty="0">
                <a:solidFill>
                  <a:srgbClr val="626262"/>
                </a:solidFill>
                <a:latin typeface="Arial" panose="020B0604020202020204" pitchFamily="34" charset="0"/>
                <a:cs typeface="Arial" panose="020B0604020202020204" pitchFamily="34" charset="0"/>
              </a:rPr>
              <a:t>Richard Meadows</a:t>
            </a:r>
          </a:p>
          <a:p>
            <a:r>
              <a:rPr lang="en-GB" dirty="0">
                <a:solidFill>
                  <a:srgbClr val="626262"/>
                </a:solidFill>
                <a:latin typeface="Arial" panose="020B0604020202020204" pitchFamily="34" charset="0"/>
                <a:cs typeface="Arial" panose="020B0604020202020204" pitchFamily="34" charset="0"/>
              </a:rPr>
              <a:t>SPF Lead</a:t>
            </a:r>
          </a:p>
          <a:p>
            <a:r>
              <a:rPr lang="en-GB" dirty="0">
                <a:solidFill>
                  <a:srgbClr val="626262"/>
                </a:solidFill>
                <a:latin typeface="Arial" panose="020B0604020202020204" pitchFamily="34" charset="0"/>
                <a:cs typeface="Arial" panose="020B0604020202020204" pitchFamily="34" charset="0"/>
              </a:rPr>
              <a:t>UKRI Strategy</a:t>
            </a:r>
          </a:p>
          <a:p>
            <a:endParaRPr lang="en-GB" dirty="0">
              <a:solidFill>
                <a:srgbClr val="626262"/>
              </a:solidFill>
              <a:latin typeface="Arial" panose="020B0604020202020204" pitchFamily="34" charset="0"/>
              <a:cs typeface="Arial" panose="020B0604020202020204" pitchFamily="34" charset="0"/>
            </a:endParaRPr>
          </a:p>
          <a:p>
            <a:r>
              <a:rPr lang="en-GB" b="1" dirty="0">
                <a:solidFill>
                  <a:srgbClr val="626262"/>
                </a:solidFill>
                <a:latin typeface="Arial" panose="020B0604020202020204" pitchFamily="34" charset="0"/>
                <a:cs typeface="Arial" panose="020B0604020202020204" pitchFamily="34" charset="0"/>
              </a:rPr>
              <a:t>Will Naughton</a:t>
            </a:r>
          </a:p>
          <a:p>
            <a:r>
              <a:rPr lang="en-GB" dirty="0">
                <a:solidFill>
                  <a:srgbClr val="626262"/>
                </a:solidFill>
                <a:latin typeface="Arial" panose="020B0604020202020204" pitchFamily="34" charset="0"/>
                <a:cs typeface="Arial" panose="020B0604020202020204" pitchFamily="34" charset="0"/>
              </a:rPr>
              <a:t>SPF Evaluation Lead</a:t>
            </a:r>
          </a:p>
          <a:p>
            <a:r>
              <a:rPr lang="en-GB" dirty="0">
                <a:solidFill>
                  <a:srgbClr val="626262"/>
                </a:solidFill>
                <a:latin typeface="Arial" panose="020B0604020202020204" pitchFamily="34" charset="0"/>
                <a:cs typeface="Arial" panose="020B0604020202020204" pitchFamily="34" charset="0"/>
              </a:rPr>
              <a:t>UKRI Analysis</a:t>
            </a:r>
          </a:p>
          <a:p>
            <a:endParaRPr lang="en-GB" dirty="0">
              <a:solidFill>
                <a:srgbClr val="626262"/>
              </a:solidFill>
              <a:latin typeface="Arial" panose="020B0604020202020204" pitchFamily="34" charset="0"/>
              <a:cs typeface="Arial" panose="020B0604020202020204" pitchFamily="34" charset="0"/>
            </a:endParaRPr>
          </a:p>
          <a:p>
            <a:r>
              <a:rPr lang="en-GB" b="1" dirty="0">
                <a:solidFill>
                  <a:srgbClr val="626262"/>
                </a:solidFill>
                <a:latin typeface="Arial" panose="020B0604020202020204" pitchFamily="34" charset="0"/>
                <a:cs typeface="Arial" panose="020B0604020202020204" pitchFamily="34" charset="0"/>
              </a:rPr>
              <a:t>Declan Ward</a:t>
            </a:r>
          </a:p>
          <a:p>
            <a:r>
              <a:rPr lang="en-GB" dirty="0">
                <a:solidFill>
                  <a:srgbClr val="626262"/>
                </a:solidFill>
                <a:latin typeface="Arial" panose="020B0604020202020204" pitchFamily="34" charset="0"/>
                <a:cs typeface="Arial" panose="020B0604020202020204" pitchFamily="34" charset="0"/>
              </a:rPr>
              <a:t>Category Manager – Research Procurement</a:t>
            </a:r>
          </a:p>
          <a:p>
            <a:r>
              <a:rPr lang="en-GB" dirty="0">
                <a:solidFill>
                  <a:srgbClr val="626262"/>
                </a:solidFill>
                <a:latin typeface="Arial" panose="020B0604020202020204" pitchFamily="34" charset="0"/>
                <a:cs typeface="Arial" panose="020B0604020202020204" pitchFamily="34" charset="0"/>
              </a:rPr>
              <a:t>UK Shared Business Services</a:t>
            </a:r>
          </a:p>
        </p:txBody>
      </p:sp>
    </p:spTree>
    <p:extLst>
      <p:ext uri="{BB962C8B-B14F-4D97-AF65-F5344CB8AC3E}">
        <p14:creationId xmlns:p14="http://schemas.microsoft.com/office/powerpoint/2010/main" val="35262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08FDE-5FD3-AF4C-9178-CCF9567105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0227"/>
          <a:stretch/>
        </p:blipFill>
        <p:spPr>
          <a:xfrm>
            <a:off x="7342908" y="0"/>
            <a:ext cx="4849091" cy="6858000"/>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383998" y="2160730"/>
            <a:ext cx="8316591" cy="830997"/>
          </a:xfrm>
          <a:prstGeom prst="rect">
            <a:avLst/>
          </a:prstGeom>
          <a:noFill/>
        </p:spPr>
        <p:txBody>
          <a:bodyPr wrap="square" rtlCol="0" anchor="t">
            <a:spAutoFit/>
          </a:bodyPr>
          <a:lstStyle/>
          <a:p>
            <a:r>
              <a:rPr lang="en-US" sz="4800" b="1" spc="-150" dirty="0">
                <a:solidFill>
                  <a:srgbClr val="FFFFFF"/>
                </a:solidFill>
                <a:latin typeface="Arial" panose="020B0604020202020204" pitchFamily="34" charset="0"/>
                <a:cs typeface="Arial" panose="020B0604020202020204" pitchFamily="34" charset="0"/>
              </a:rPr>
              <a:t>Overview of the SPF</a:t>
            </a:r>
          </a:p>
        </p:txBody>
      </p:sp>
      <p:pic>
        <p:nvPicPr>
          <p:cNvPr id="5" name="Picture 4">
            <a:extLst>
              <a:ext uri="{FF2B5EF4-FFF2-40B4-BE49-F238E27FC236}">
                <a16:creationId xmlns:a16="http://schemas.microsoft.com/office/drawing/2014/main" id="{2346F139-1E97-5344-9E2E-F298BC0541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Tree>
    <p:extLst>
      <p:ext uri="{BB962C8B-B14F-4D97-AF65-F5344CB8AC3E}">
        <p14:creationId xmlns:p14="http://schemas.microsoft.com/office/powerpoint/2010/main" val="318814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Background</a:t>
            </a:r>
          </a:p>
        </p:txBody>
      </p:sp>
      <p:sp>
        <p:nvSpPr>
          <p:cNvPr id="10" name="Rectangle 9">
            <a:extLst>
              <a:ext uri="{FF2B5EF4-FFF2-40B4-BE49-F238E27FC236}">
                <a16:creationId xmlns:a16="http://schemas.microsoft.com/office/drawing/2014/main" id="{959E68C4-BC7C-4977-9573-2D9BAB8BEAAD}"/>
              </a:ext>
            </a:extLst>
          </p:cNvPr>
          <p:cNvSpPr/>
          <p:nvPr/>
        </p:nvSpPr>
        <p:spPr>
          <a:xfrm>
            <a:off x="403341" y="1428466"/>
            <a:ext cx="10780484" cy="3847207"/>
          </a:xfrm>
          <a:prstGeom prst="rect">
            <a:avLst/>
          </a:prstGeom>
        </p:spPr>
        <p:txBody>
          <a:bodyPr wrap="square">
            <a:spAutoFit/>
          </a:bodyPr>
          <a:lstStyle/>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Strategic Priorities Fund (SPF), established in 2018 and led by UKRI, is one the UK’s largest, publicly funded, programmes of work to spearhead multi- and inter-disciplinary research and innovation (MIDRI). </a:t>
            </a:r>
          </a:p>
          <a:p>
            <a:pPr fontAlgn="base"/>
            <a:endParaRPr lang="en-GB" sz="24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SPF builds upon Sir Paul Nurse’s vision of a ‘common fund’, to support high quality MIDRI programmes, which could have otherwise been missed through traditional funding channels. </a:t>
            </a:r>
          </a:p>
          <a:p>
            <a:pPr fontAlgn="base"/>
            <a:endParaRPr lang="en-GB" sz="2000" dirty="0">
              <a:solidFill>
                <a:srgbClr val="626262"/>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SPF is funded through the government’s National Productivity Investment Fund (NPIF), with a highly diverse portfolio consisting of 34 programmes at various stages of maturity, with a combined total investment of ~£830m. </a:t>
            </a:r>
          </a:p>
          <a:p>
            <a:pPr fontAlgn="base"/>
            <a:endParaRPr lang="en-GB" sz="20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69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SPF’s objectives</a:t>
            </a:r>
          </a:p>
        </p:txBody>
      </p:sp>
      <p:sp>
        <p:nvSpPr>
          <p:cNvPr id="10" name="Rectangle 9">
            <a:extLst>
              <a:ext uri="{FF2B5EF4-FFF2-40B4-BE49-F238E27FC236}">
                <a16:creationId xmlns:a16="http://schemas.microsoft.com/office/drawing/2014/main" id="{959E68C4-BC7C-4977-9573-2D9BAB8BEAAD}"/>
              </a:ext>
            </a:extLst>
          </p:cNvPr>
          <p:cNvSpPr/>
          <p:nvPr/>
        </p:nvSpPr>
        <p:spPr>
          <a:xfrm>
            <a:off x="403341" y="1428466"/>
            <a:ext cx="10780484" cy="4154984"/>
          </a:xfrm>
          <a:prstGeom prst="rect">
            <a:avLst/>
          </a:prstGeom>
        </p:spPr>
        <p:txBody>
          <a:bodyPr wrap="square">
            <a:spAutoFit/>
          </a:bodyPr>
          <a:lstStyle/>
          <a:p>
            <a:pPr fontAlgn="base">
              <a:spcAft>
                <a:spcPts val="1200"/>
              </a:spcAft>
            </a:pPr>
            <a:r>
              <a:rPr lang="en-GB" dirty="0">
                <a:solidFill>
                  <a:srgbClr val="626262"/>
                </a:solidFill>
                <a:latin typeface="Arial" panose="020B0604020202020204" pitchFamily="34" charset="0"/>
                <a:cs typeface="Arial" panose="020B0604020202020204" pitchFamily="34" charset="0"/>
              </a:rPr>
              <a:t>Objective 1: Drive an </a:t>
            </a:r>
            <a:r>
              <a:rPr lang="en-GB" b="1" dirty="0">
                <a:solidFill>
                  <a:srgbClr val="626262"/>
                </a:solidFill>
                <a:latin typeface="Arial" panose="020B0604020202020204" pitchFamily="34" charset="0"/>
                <a:cs typeface="Arial" panose="020B0604020202020204" pitchFamily="34" charset="0"/>
              </a:rPr>
              <a:t>increase in high-quality MIDRI</a:t>
            </a:r>
          </a:p>
          <a:p>
            <a:pPr marL="514350" indent="-514350" fontAlgn="base">
              <a:spcAft>
                <a:spcPts val="6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De-risk the process of preparing/submitting MIDRI proposals for the research and innovation community</a:t>
            </a:r>
          </a:p>
          <a:p>
            <a:pPr marL="514350" indent="-514350" fontAlgn="base">
              <a:spcAft>
                <a:spcPts val="18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Improve the efficacy of the funding system in assessing MIDRI proposals</a:t>
            </a:r>
          </a:p>
          <a:p>
            <a:pPr>
              <a:spcAft>
                <a:spcPts val="1200"/>
              </a:spcAft>
            </a:pPr>
            <a:r>
              <a:rPr lang="en-GB" dirty="0">
                <a:solidFill>
                  <a:srgbClr val="626262"/>
                </a:solidFill>
                <a:latin typeface="Arial" panose="020B0604020202020204" pitchFamily="34" charset="0"/>
                <a:cs typeface="Arial" panose="020B0604020202020204" pitchFamily="34" charset="0"/>
              </a:rPr>
              <a:t>Objective 2: Ensure that UKRI’s investment </a:t>
            </a:r>
            <a:r>
              <a:rPr lang="en-GB" b="1" dirty="0">
                <a:solidFill>
                  <a:srgbClr val="626262"/>
                </a:solidFill>
                <a:latin typeface="Arial" panose="020B0604020202020204" pitchFamily="34" charset="0"/>
                <a:cs typeface="Arial" panose="020B0604020202020204" pitchFamily="34" charset="0"/>
              </a:rPr>
              <a:t>links up effectively with government</a:t>
            </a:r>
            <a:r>
              <a:rPr lang="en-GB" dirty="0">
                <a:solidFill>
                  <a:srgbClr val="626262"/>
                </a:solidFill>
                <a:latin typeface="Arial" panose="020B0604020202020204" pitchFamily="34" charset="0"/>
                <a:cs typeface="Arial" panose="020B0604020202020204" pitchFamily="34" charset="0"/>
              </a:rPr>
              <a:t> research and innovation priorities and opportunities;</a:t>
            </a:r>
          </a:p>
          <a:p>
            <a:pPr marL="400050" indent="-400050" fontAlgn="base">
              <a:spcAft>
                <a:spcPts val="6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Improve join-up across Departments to establish consensus on key Government priorities for R&amp;D</a:t>
            </a:r>
          </a:p>
          <a:p>
            <a:pPr marL="400050" indent="-400050" fontAlgn="base">
              <a:spcAft>
                <a:spcPts val="6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Increase understanding of Government priorities among research and innovation funders</a:t>
            </a:r>
          </a:p>
          <a:p>
            <a:pPr marL="400050" indent="-400050" fontAlgn="base">
              <a:spcAft>
                <a:spcPts val="18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Improve the ability of the R&amp;D funding system to deliver cross-Government priorities through enabling PSREs to bid for open competitions funded through the SPF</a:t>
            </a:r>
            <a:endParaRPr lang="en-GB" sz="1600" dirty="0">
              <a:solidFill>
                <a:srgbClr val="626262"/>
              </a:solidFill>
              <a:latin typeface="Arial" panose="020B0604020202020204" pitchFamily="34" charset="0"/>
              <a:cs typeface="Arial" panose="020B0604020202020204" pitchFamily="34" charset="0"/>
            </a:endParaRPr>
          </a:p>
          <a:p>
            <a:pPr fontAlgn="base">
              <a:spcAft>
                <a:spcPts val="1200"/>
              </a:spcAft>
            </a:pPr>
            <a:r>
              <a:rPr lang="en-GB" dirty="0">
                <a:solidFill>
                  <a:srgbClr val="626262"/>
                </a:solidFill>
                <a:latin typeface="Arial" panose="020B0604020202020204" pitchFamily="34" charset="0"/>
                <a:cs typeface="Arial" panose="020B0604020202020204" pitchFamily="34" charset="0"/>
              </a:rPr>
              <a:t>Objective 3: Ensure the system </a:t>
            </a:r>
            <a:r>
              <a:rPr lang="en-GB" b="1" dirty="0">
                <a:solidFill>
                  <a:srgbClr val="626262"/>
                </a:solidFill>
                <a:latin typeface="Arial" panose="020B0604020202020204" pitchFamily="34" charset="0"/>
                <a:cs typeface="Arial" panose="020B0604020202020204" pitchFamily="34" charset="0"/>
              </a:rPr>
              <a:t>responds to strategic priorities and opportunities.</a:t>
            </a:r>
            <a:endParaRPr lang="en-GB" sz="1600" dirty="0"/>
          </a:p>
          <a:p>
            <a:pPr marL="400050" indent="-400050" fontAlgn="base">
              <a:spcAft>
                <a:spcPts val="6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Provide a funding route for high quality medium scale projects</a:t>
            </a:r>
          </a:p>
          <a:p>
            <a:pPr marL="400050" indent="-400050" fontAlgn="base">
              <a:spcAft>
                <a:spcPts val="600"/>
              </a:spcAft>
              <a:buFont typeface="+mj-lt"/>
              <a:buAutoNum type="romanLcPeriod"/>
            </a:pPr>
            <a:r>
              <a:rPr lang="en-GB" sz="1400" dirty="0">
                <a:solidFill>
                  <a:srgbClr val="626262"/>
                </a:solidFill>
                <a:latin typeface="Arial" panose="020B0604020202020204" pitchFamily="34" charset="0"/>
                <a:cs typeface="Arial" panose="020B0604020202020204" pitchFamily="34" charset="0"/>
              </a:rPr>
              <a:t>Improve agility of the funding system to respond to emerging opportunities</a:t>
            </a:r>
          </a:p>
        </p:txBody>
      </p:sp>
    </p:spTree>
    <p:extLst>
      <p:ext uri="{BB962C8B-B14F-4D97-AF65-F5344CB8AC3E}">
        <p14:creationId xmlns:p14="http://schemas.microsoft.com/office/powerpoint/2010/main" val="294998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The application process</a:t>
            </a:r>
          </a:p>
        </p:txBody>
      </p:sp>
      <p:sp>
        <p:nvSpPr>
          <p:cNvPr id="4" name="Rectangle 3">
            <a:extLst>
              <a:ext uri="{FF2B5EF4-FFF2-40B4-BE49-F238E27FC236}">
                <a16:creationId xmlns:a16="http://schemas.microsoft.com/office/drawing/2014/main" id="{022149F2-0D8E-48D5-9B84-B49BB610EC7A}"/>
              </a:ext>
            </a:extLst>
          </p:cNvPr>
          <p:cNvSpPr/>
          <p:nvPr/>
        </p:nvSpPr>
        <p:spPr>
          <a:xfrm>
            <a:off x="403341" y="1428466"/>
            <a:ext cx="10780484" cy="3877985"/>
          </a:xfrm>
          <a:prstGeom prst="rect">
            <a:avLst/>
          </a:prstGeom>
        </p:spPr>
        <p:txBody>
          <a:bodyPr wrap="square">
            <a:spAutoFit/>
          </a:bodyPr>
          <a:lstStyle/>
          <a:p>
            <a:pPr marL="285750" indent="-285750" fontAlgn="base">
              <a:spcAft>
                <a:spcPts val="1200"/>
              </a:spcAft>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SPF programmes were developed and selected through two waves of funding. All UKRI’s Councils along with six BEIS-funded bodies were eligible to develop proposals for programmes in any area which would address one or more of the fund’s three aims. </a:t>
            </a:r>
          </a:p>
          <a:p>
            <a:pPr marL="285750" indent="-285750" fontAlgn="base">
              <a:spcAft>
                <a:spcPts val="1200"/>
              </a:spcAft>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fund has provided an ideal opportunity for organisations to work together, developing shared bids on specific research and innovation areas, with input from across the research and innovation community and government. </a:t>
            </a:r>
          </a:p>
          <a:p>
            <a:pPr marL="285750" indent="-285750" fontAlgn="base">
              <a:spcAft>
                <a:spcPts val="1200"/>
              </a:spcAft>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SPF programmes were selected through a competitive funding process. Assessment panels recommended programme selection and funding allocation. </a:t>
            </a:r>
          </a:p>
          <a:p>
            <a:pPr marL="285750" indent="-285750" fontAlgn="base">
              <a:spcAft>
                <a:spcPts val="1200"/>
              </a:spcAft>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There are 34 programmes across the portfolio, with work underway to grow a portfolio of calls as the programme matures. The organisations eligible to apply to the programmes are: Higher Education Institutes (HEIs), Research Institutes (RIs), Independent Research Organisations accredited by the UKRI Research Councils, and an expanded list of Public Sector Research Establishments (PSREs).</a:t>
            </a:r>
            <a:endParaRPr lang="en-GB" sz="1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52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Wave 1: programmes by theme</a:t>
            </a:r>
          </a:p>
        </p:txBody>
      </p:sp>
      <p:graphicFrame>
        <p:nvGraphicFramePr>
          <p:cNvPr id="9" name="Table 8">
            <a:extLst>
              <a:ext uri="{FF2B5EF4-FFF2-40B4-BE49-F238E27FC236}">
                <a16:creationId xmlns:a16="http://schemas.microsoft.com/office/drawing/2014/main" id="{7A6339D0-0D76-471E-A524-399758454F15}"/>
              </a:ext>
            </a:extLst>
          </p:cNvPr>
          <p:cNvGraphicFramePr>
            <a:graphicFrameLocks noGrp="1"/>
          </p:cNvGraphicFramePr>
          <p:nvPr>
            <p:extLst>
              <p:ext uri="{D42A27DB-BD31-4B8C-83A1-F6EECF244321}">
                <p14:modId xmlns:p14="http://schemas.microsoft.com/office/powerpoint/2010/main" val="1007402577"/>
              </p:ext>
            </p:extLst>
          </p:nvPr>
        </p:nvGraphicFramePr>
        <p:xfrm>
          <a:off x="104163" y="1417320"/>
          <a:ext cx="11995361" cy="4023360"/>
        </p:xfrm>
        <a:graphic>
          <a:graphicData uri="http://schemas.openxmlformats.org/drawingml/2006/table">
            <a:tbl>
              <a:tblPr bandRow="1">
                <a:tableStyleId>{5C22544A-7EE6-4342-B048-85BDC9FD1C3A}</a:tableStyleId>
              </a:tblPr>
              <a:tblGrid>
                <a:gridCol w="550930">
                  <a:extLst>
                    <a:ext uri="{9D8B030D-6E8A-4147-A177-3AD203B41FA5}">
                      <a16:colId xmlns:a16="http://schemas.microsoft.com/office/drawing/2014/main" val="3642111539"/>
                    </a:ext>
                  </a:extLst>
                </a:gridCol>
                <a:gridCol w="2861953">
                  <a:extLst>
                    <a:ext uri="{9D8B030D-6E8A-4147-A177-3AD203B41FA5}">
                      <a16:colId xmlns:a16="http://schemas.microsoft.com/office/drawing/2014/main" val="1644322964"/>
                    </a:ext>
                  </a:extLst>
                </a:gridCol>
                <a:gridCol w="4291239">
                  <a:extLst>
                    <a:ext uri="{9D8B030D-6E8A-4147-A177-3AD203B41FA5}">
                      <a16:colId xmlns:a16="http://schemas.microsoft.com/office/drawing/2014/main" val="2373255443"/>
                    </a:ext>
                  </a:extLst>
                </a:gridCol>
                <a:gridCol w="4291239">
                  <a:extLst>
                    <a:ext uri="{9D8B030D-6E8A-4147-A177-3AD203B41FA5}">
                      <a16:colId xmlns:a16="http://schemas.microsoft.com/office/drawing/2014/main" val="2155146842"/>
                    </a:ext>
                  </a:extLst>
                </a:gridCol>
              </a:tblGrid>
              <a:tr h="370840">
                <a:tc rowSpan="5">
                  <a:txBody>
                    <a:bodyPr/>
                    <a:lstStyle/>
                    <a:p>
                      <a:pPr algn="ctr"/>
                      <a:r>
                        <a:rPr lang="en-GB" b="1" dirty="0"/>
                        <a:t>Wave 1</a:t>
                      </a:r>
                    </a:p>
                  </a:txBody>
                  <a:tcPr vert="vert270" anchor="ctr"/>
                </a:tc>
                <a:tc>
                  <a:txBody>
                    <a:bodyPr/>
                    <a:lstStyle/>
                    <a:p>
                      <a:r>
                        <a:rPr lang="en-GB" b="1" dirty="0"/>
                        <a:t>Environment</a:t>
                      </a:r>
                    </a:p>
                    <a:p>
                      <a:r>
                        <a:rPr lang="en-GB" dirty="0"/>
                        <a:t>(£60 million)</a:t>
                      </a:r>
                    </a:p>
                  </a:txBody>
                  <a:tcPr/>
                </a:tc>
                <a:tc>
                  <a:txBody>
                    <a:bodyPr/>
                    <a:lstStyle/>
                    <a:p>
                      <a:pPr marL="285750" indent="-285750">
                        <a:buFont typeface="Arial" panose="020B0604020202020204" pitchFamily="34" charset="0"/>
                        <a:buChar char="•"/>
                      </a:pPr>
                      <a:r>
                        <a:rPr lang="en-GB" b="1" dirty="0"/>
                        <a:t>UK Climate resilience </a:t>
                      </a:r>
                      <a:r>
                        <a:rPr lang="en-GB" dirty="0"/>
                        <a:t>(DEFRA)</a:t>
                      </a:r>
                    </a:p>
                    <a:p>
                      <a:pPr marL="285750" indent="-285750">
                        <a:buFont typeface="Arial" panose="020B0604020202020204" pitchFamily="34" charset="0"/>
                        <a:buChar char="•"/>
                      </a:pPr>
                      <a:r>
                        <a:rPr lang="en-GB" b="1" dirty="0"/>
                        <a:t>Clean air: Analysis &amp; Solutions </a:t>
                      </a:r>
                      <a:r>
                        <a:rPr lang="en-GB" dirty="0"/>
                        <a:t>(DEFRA, DHSC, </a:t>
                      </a:r>
                      <a:r>
                        <a:rPr lang="en-GB" dirty="0" err="1"/>
                        <a:t>DfT</a:t>
                      </a:r>
                      <a:r>
                        <a:rPr lang="en-GB" dirty="0"/>
                        <a:t>)</a:t>
                      </a:r>
                    </a:p>
                  </a:txBody>
                  <a:tcPr/>
                </a:tc>
                <a:tc>
                  <a:txBody>
                    <a:bodyPr/>
                    <a:lstStyle/>
                    <a:p>
                      <a:pPr marL="285750" indent="-285750">
                        <a:buFont typeface="Arial" panose="020B0604020202020204" pitchFamily="34" charset="0"/>
                        <a:buChar char="•"/>
                      </a:pPr>
                      <a:r>
                        <a:rPr lang="en-GB" b="1" dirty="0"/>
                        <a:t>Constructing a digital environment </a:t>
                      </a:r>
                      <a:r>
                        <a:rPr lang="en-GB" dirty="0"/>
                        <a:t>(Cabinet Office)</a:t>
                      </a:r>
                    </a:p>
                    <a:p>
                      <a:pPr marL="285750" indent="-285750">
                        <a:buFont typeface="Arial" panose="020B0604020202020204" pitchFamily="34" charset="0"/>
                        <a:buChar char="•"/>
                      </a:pPr>
                      <a:r>
                        <a:rPr lang="en-GB" b="1" dirty="0"/>
                        <a:t>Landscape Decisions </a:t>
                      </a:r>
                      <a:r>
                        <a:rPr lang="en-GB" dirty="0"/>
                        <a:t>(DEFRA)</a:t>
                      </a:r>
                    </a:p>
                  </a:txBody>
                  <a:tcPr/>
                </a:tc>
                <a:extLst>
                  <a:ext uri="{0D108BD9-81ED-4DB2-BD59-A6C34878D82A}">
                    <a16:rowId xmlns:a16="http://schemas.microsoft.com/office/drawing/2014/main" val="3718847890"/>
                  </a:ext>
                </a:extLst>
              </a:tr>
              <a:tr h="370840">
                <a:tc vMerge="1">
                  <a:txBody>
                    <a:bodyPr/>
                    <a:lstStyle/>
                    <a:p>
                      <a:endParaRPr lang="en-GB" dirty="0"/>
                    </a:p>
                  </a:txBody>
                  <a:tcPr/>
                </a:tc>
                <a:tc>
                  <a:txBody>
                    <a:bodyPr/>
                    <a:lstStyle/>
                    <a:p>
                      <a:r>
                        <a:rPr lang="en-GB" b="1" dirty="0"/>
                        <a:t>Bioscience</a:t>
                      </a:r>
                    </a:p>
                    <a:p>
                      <a:r>
                        <a:rPr lang="en-GB" dirty="0"/>
                        <a:t>(£55 million)</a:t>
                      </a:r>
                    </a:p>
                  </a:txBody>
                  <a:tcPr/>
                </a:tc>
                <a:tc>
                  <a:txBody>
                    <a:bodyPr/>
                    <a:lstStyle/>
                    <a:p>
                      <a:pPr marL="285750" indent="-285750">
                        <a:buFont typeface="Arial" panose="020B0604020202020204" pitchFamily="34" charset="0"/>
                        <a:buChar char="•"/>
                      </a:pPr>
                      <a:r>
                        <a:rPr lang="en-GB" b="1" dirty="0"/>
                        <a:t>The Human Cell Atlas initiative</a:t>
                      </a:r>
                    </a:p>
                    <a:p>
                      <a:pPr marL="285750" indent="-285750">
                        <a:buFont typeface="Arial" panose="020B0604020202020204" pitchFamily="34" charset="0"/>
                        <a:buChar char="•"/>
                      </a:pPr>
                      <a:r>
                        <a:rPr lang="en-GB" b="1" dirty="0"/>
                        <a:t>Physics of Life</a:t>
                      </a:r>
                    </a:p>
                  </a:txBody>
                  <a:tcPr/>
                </a:tc>
                <a:tc>
                  <a:txBody>
                    <a:bodyPr/>
                    <a:lstStyle/>
                    <a:p>
                      <a:pPr marL="285750" indent="-285750">
                        <a:buFont typeface="Arial" panose="020B0604020202020204" pitchFamily="34" charset="0"/>
                        <a:buChar char="•"/>
                      </a:pPr>
                      <a:r>
                        <a:rPr lang="en-GB" b="1" dirty="0"/>
                        <a:t>UK Animal and plant health </a:t>
                      </a:r>
                      <a:r>
                        <a:rPr lang="en-GB" dirty="0"/>
                        <a:t>(DEFRA, Scottish Government)</a:t>
                      </a:r>
                    </a:p>
                  </a:txBody>
                  <a:tcPr/>
                </a:tc>
                <a:extLst>
                  <a:ext uri="{0D108BD9-81ED-4DB2-BD59-A6C34878D82A}">
                    <a16:rowId xmlns:a16="http://schemas.microsoft.com/office/drawing/2014/main" val="1794394956"/>
                  </a:ext>
                </a:extLst>
              </a:tr>
              <a:tr h="370840">
                <a:tc vMerge="1">
                  <a:txBody>
                    <a:bodyPr/>
                    <a:lstStyle/>
                    <a:p>
                      <a:endParaRPr lang="en-GB" dirty="0"/>
                    </a:p>
                  </a:txBody>
                  <a:tcPr/>
                </a:tc>
                <a:tc>
                  <a:txBody>
                    <a:bodyPr/>
                    <a:lstStyle/>
                    <a:p>
                      <a:r>
                        <a:rPr lang="en-GB" b="1" dirty="0"/>
                        <a:t>AI</a:t>
                      </a:r>
                    </a:p>
                    <a:p>
                      <a:r>
                        <a:rPr lang="en-GB" dirty="0"/>
                        <a:t>(£78 million)</a:t>
                      </a:r>
                    </a:p>
                  </a:txBody>
                  <a:tcPr/>
                </a:tc>
                <a:tc>
                  <a:txBody>
                    <a:bodyPr/>
                    <a:lstStyle/>
                    <a:p>
                      <a:pPr marL="285750" indent="-285750">
                        <a:buFont typeface="Arial" panose="020B0604020202020204" pitchFamily="34" charset="0"/>
                        <a:buChar char="•"/>
                      </a:pPr>
                      <a:r>
                        <a:rPr lang="en-GB" b="1" dirty="0"/>
                        <a:t>Living with Machines</a:t>
                      </a:r>
                    </a:p>
                    <a:p>
                      <a:pPr marL="285750" indent="-285750">
                        <a:buFont typeface="Arial" panose="020B0604020202020204" pitchFamily="34" charset="0"/>
                        <a:buChar char="•"/>
                      </a:pPr>
                      <a:r>
                        <a:rPr lang="en-GB" b="1" dirty="0"/>
                        <a:t>AI and Data Science for engineering, health, science and government </a:t>
                      </a:r>
                      <a:r>
                        <a:rPr lang="en-GB" dirty="0"/>
                        <a:t>(Home Office, </a:t>
                      </a:r>
                      <a:r>
                        <a:rPr lang="en-GB" dirty="0" err="1"/>
                        <a:t>MoJ</a:t>
                      </a:r>
                      <a:r>
                        <a:rPr lang="en-GB" dirty="0"/>
                        <a:t>, </a:t>
                      </a:r>
                      <a:r>
                        <a:rPr lang="en-GB" dirty="0" err="1"/>
                        <a:t>DfT</a:t>
                      </a:r>
                      <a:r>
                        <a:rPr lang="en-GB" dirty="0"/>
                        <a:t>, DEFRA, DHSC)</a:t>
                      </a:r>
                    </a:p>
                  </a:txBody>
                  <a:tcPr/>
                </a:tc>
                <a:tc>
                  <a:txBody>
                    <a:bodyPr/>
                    <a:lstStyle/>
                    <a:p>
                      <a:pPr marL="285750" indent="-285750">
                        <a:buFont typeface="Arial" panose="020B0604020202020204" pitchFamily="34" charset="0"/>
                        <a:buChar char="•"/>
                      </a:pPr>
                      <a:r>
                        <a:rPr lang="en-GB" b="1" dirty="0"/>
                        <a:t>Ensuring the security of digital technology at the periphery </a:t>
                      </a:r>
                      <a:r>
                        <a:rPr lang="en-GB" dirty="0"/>
                        <a:t>(DCMS, Home Office)</a:t>
                      </a:r>
                    </a:p>
                  </a:txBody>
                  <a:tcPr/>
                </a:tc>
                <a:extLst>
                  <a:ext uri="{0D108BD9-81ED-4DB2-BD59-A6C34878D82A}">
                    <a16:rowId xmlns:a16="http://schemas.microsoft.com/office/drawing/2014/main" val="691094084"/>
                  </a:ext>
                </a:extLst>
              </a:tr>
              <a:tr h="370840">
                <a:tc vMerge="1">
                  <a:txBody>
                    <a:bodyPr/>
                    <a:lstStyle/>
                    <a:p>
                      <a:endParaRPr lang="en-GB" dirty="0"/>
                    </a:p>
                  </a:txBody>
                  <a:tcPr/>
                </a:tc>
                <a:tc>
                  <a:txBody>
                    <a:bodyPr/>
                    <a:lstStyle/>
                    <a:p>
                      <a:r>
                        <a:rPr lang="en-GB" b="1" dirty="0"/>
                        <a:t>Large Capital Projects</a:t>
                      </a:r>
                    </a:p>
                    <a:p>
                      <a:r>
                        <a:rPr lang="en-GB" dirty="0"/>
                        <a:t>(£125 million)</a:t>
                      </a:r>
                    </a:p>
                  </a:txBody>
                  <a:tcPr/>
                </a:tc>
                <a:tc>
                  <a:txBody>
                    <a:bodyPr/>
                    <a:lstStyle/>
                    <a:p>
                      <a:pPr marL="285750" indent="-285750">
                        <a:buFont typeface="Arial" panose="020B0604020202020204" pitchFamily="34" charset="0"/>
                        <a:buChar char="•"/>
                      </a:pPr>
                      <a:r>
                        <a:rPr lang="en-GB" b="1" dirty="0"/>
                        <a:t>European Bioinformatics Institute</a:t>
                      </a:r>
                    </a:p>
                  </a:txBody>
                  <a:tcPr/>
                </a:tc>
                <a:tc>
                  <a:txBody>
                    <a:bodyPr/>
                    <a:lstStyle/>
                    <a:p>
                      <a:pPr marL="285750" indent="-285750">
                        <a:buFont typeface="Arial" panose="020B0604020202020204" pitchFamily="34" charset="0"/>
                        <a:buChar char="•"/>
                      </a:pPr>
                      <a:r>
                        <a:rPr lang="en-GB" b="1" dirty="0"/>
                        <a:t>Extreme Photonics Application Centre </a:t>
                      </a:r>
                      <a:r>
                        <a:rPr lang="en-GB" dirty="0"/>
                        <a:t>(MoD)</a:t>
                      </a:r>
                    </a:p>
                  </a:txBody>
                  <a:tcPr/>
                </a:tc>
                <a:extLst>
                  <a:ext uri="{0D108BD9-81ED-4DB2-BD59-A6C34878D82A}">
                    <a16:rowId xmlns:a16="http://schemas.microsoft.com/office/drawing/2014/main" val="2423976503"/>
                  </a:ext>
                </a:extLst>
              </a:tr>
              <a:tr h="370840">
                <a:tc vMerge="1">
                  <a:txBody>
                    <a:bodyPr/>
                    <a:lstStyle/>
                    <a:p>
                      <a:endParaRPr lang="en-GB" dirty="0"/>
                    </a:p>
                  </a:txBody>
                  <a:tcPr/>
                </a:tc>
                <a:tc>
                  <a:txBody>
                    <a:bodyPr/>
                    <a:lstStyle/>
                    <a:p>
                      <a:r>
                        <a:rPr lang="en-GB" b="1" dirty="0"/>
                        <a:t>Productivity</a:t>
                      </a:r>
                    </a:p>
                    <a:p>
                      <a:r>
                        <a:rPr lang="en-GB" dirty="0"/>
                        <a:t>(£23 million)</a:t>
                      </a:r>
                    </a:p>
                  </a:txBody>
                  <a:tcPr/>
                </a:tc>
                <a:tc>
                  <a:txBody>
                    <a:bodyPr/>
                    <a:lstStyle/>
                    <a:p>
                      <a:pPr marL="285750" indent="-285750">
                        <a:buFont typeface="Arial" panose="020B0604020202020204" pitchFamily="34" charset="0"/>
                        <a:buChar char="•"/>
                      </a:pPr>
                      <a:r>
                        <a:rPr lang="en-GB" b="1" dirty="0"/>
                        <a:t>Transforming productivity research </a:t>
                      </a:r>
                      <a:r>
                        <a:rPr lang="en-GB" dirty="0"/>
                        <a:t>(BEIS, DHSC, DWP)</a:t>
                      </a:r>
                    </a:p>
                  </a:txBody>
                  <a:tcPr/>
                </a:tc>
                <a:tc>
                  <a:txBody>
                    <a:bodyPr/>
                    <a:lstStyle/>
                    <a:p>
                      <a:endParaRPr lang="en-GB" dirty="0"/>
                    </a:p>
                  </a:txBody>
                  <a:tcPr/>
                </a:tc>
                <a:extLst>
                  <a:ext uri="{0D108BD9-81ED-4DB2-BD59-A6C34878D82A}">
                    <a16:rowId xmlns:a16="http://schemas.microsoft.com/office/drawing/2014/main" val="4065167666"/>
                  </a:ext>
                </a:extLst>
              </a:tr>
            </a:tbl>
          </a:graphicData>
        </a:graphic>
      </p:graphicFrame>
    </p:spTree>
    <p:extLst>
      <p:ext uri="{BB962C8B-B14F-4D97-AF65-F5344CB8AC3E}">
        <p14:creationId xmlns:p14="http://schemas.microsoft.com/office/powerpoint/2010/main" val="548528302"/>
      </p:ext>
    </p:extLst>
  </p:cSld>
  <p:clrMapOvr>
    <a:masterClrMapping/>
  </p:clrMapOvr>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050ca85-6117-48b7-b24e-3b397bf6e116">
      <UserInfo>
        <DisplayName>Richard Meadows - UKRI</DisplayName>
        <AccountId>85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1A67399727140BD593387117D75E9" ma:contentTypeVersion="12" ma:contentTypeDescription="Create a new document." ma:contentTypeScope="" ma:versionID="339f97e3b1ea2b6841193fbb109d91d6">
  <xsd:schema xmlns:xsd="http://www.w3.org/2001/XMLSchema" xmlns:xs="http://www.w3.org/2001/XMLSchema" xmlns:p="http://schemas.microsoft.com/office/2006/metadata/properties" xmlns:ns3="c7fcce77-4f66-4160-a7ea-6aa48d65bcf4" xmlns:ns4="d050ca85-6117-48b7-b24e-3b397bf6e116" targetNamespace="http://schemas.microsoft.com/office/2006/metadata/properties" ma:root="true" ma:fieldsID="85e82f769d48d8f2914f5b8a466d362c" ns3:_="" ns4:_="">
    <xsd:import namespace="c7fcce77-4f66-4160-a7ea-6aa48d65bcf4"/>
    <xsd:import namespace="d050ca85-6117-48b7-b24e-3b397bf6e1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ce77-4f66-4160-a7ea-6aa48d65b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50ca85-6117-48b7-b24e-3b397bf6e1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A21C9-C917-47D4-9449-08E7E29EBB81}">
  <ds:schemaRefs>
    <ds:schemaRef ds:uri="http://schemas.microsoft.com/sharepoint/v3/contenttype/forms"/>
  </ds:schemaRefs>
</ds:datastoreItem>
</file>

<file path=customXml/itemProps2.xml><?xml version="1.0" encoding="utf-8"?>
<ds:datastoreItem xmlns:ds="http://schemas.openxmlformats.org/officeDocument/2006/customXml" ds:itemID="{79468648-B473-4310-928F-50F304591E7D}">
  <ds:schemaRefs>
    <ds:schemaRef ds:uri="http://purl.org/dc/terms/"/>
    <ds:schemaRef ds:uri="http://schemas.openxmlformats.org/package/2006/metadata/core-properties"/>
    <ds:schemaRef ds:uri="c7fcce77-4f66-4160-a7ea-6aa48d65bcf4"/>
    <ds:schemaRef ds:uri="http://schemas.microsoft.com/office/2006/documentManagement/types"/>
    <ds:schemaRef ds:uri="http://schemas.microsoft.com/office/infopath/2007/PartnerControls"/>
    <ds:schemaRef ds:uri="http://purl.org/dc/elements/1.1/"/>
    <ds:schemaRef ds:uri="http://schemas.microsoft.com/office/2006/metadata/properties"/>
    <ds:schemaRef ds:uri="d050ca85-6117-48b7-b24e-3b397bf6e116"/>
    <ds:schemaRef ds:uri="http://www.w3.org/XML/1998/namespace"/>
    <ds:schemaRef ds:uri="http://purl.org/dc/dcmitype/"/>
  </ds:schemaRefs>
</ds:datastoreItem>
</file>

<file path=customXml/itemProps3.xml><?xml version="1.0" encoding="utf-8"?>
<ds:datastoreItem xmlns:ds="http://schemas.openxmlformats.org/officeDocument/2006/customXml" ds:itemID="{7C943FA4-7626-4E73-AE3D-336E0FBC9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ce77-4f66-4160-a7ea-6aa48d65bcf4"/>
    <ds:schemaRef ds:uri="d050ca85-6117-48b7-b24e-3b397bf6e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5444</TotalTime>
  <Words>1871</Words>
  <Application>Microsoft Office PowerPoint</Application>
  <PresentationFormat>Widescreen</PresentationFormat>
  <Paragraphs>197</Paragraphs>
  <Slides>24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Victoria Clewer</cp:lastModifiedBy>
  <cp:revision>91</cp:revision>
  <dcterms:created xsi:type="dcterms:W3CDTF">2019-09-17T08:04:08Z</dcterms:created>
  <dcterms:modified xsi:type="dcterms:W3CDTF">2020-04-20T15:33:21Z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0x0101001AF1A67399727140BD593387117D75E9</vt:lpwstr>
  </property>
  <property fmtid="{D5CDD505-2E9C-101B-9397-08002B2CF9AE}" pid="3" name="_dlc_DocIdItemGuid">
    <vt:lpwstr>79bb6adb-0934-481d-8f8f-46c050ec57cc</vt:lpwstr>
  </property>
</Properties>
</file>