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51AF1-102C-085C-EB2B-60A24CF8086B}" v="1" dt="2020-10-30T15:05:55.177"/>
    <p1510:client id="{324A332B-4F10-9A51-67BF-635E136BD6D7}" v="50" dt="2021-01-11T18:36:57.680"/>
    <p1510:client id="{7FD23775-CCF1-4F8D-A10C-342C01B182A4}" v="104" dt="2021-05-07T07:42:03.3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75" d="100"/>
          <a:sy n="75" d="100"/>
        </p:scale>
        <p:origin x="72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646AF-E450-4FCF-AB8F-EC61C98BD9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F4C678C-2BD5-4E4C-8E12-53C3D62071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CADFAD9-BBE6-4F44-A963-A3FF639D7B53}"/>
              </a:ext>
            </a:extLst>
          </p:cNvPr>
          <p:cNvSpPr>
            <a:spLocks noGrp="1"/>
          </p:cNvSpPr>
          <p:nvPr>
            <p:ph type="dt" sz="half" idx="10"/>
          </p:nvPr>
        </p:nvSpPr>
        <p:spPr/>
        <p:txBody>
          <a:bodyPr/>
          <a:lstStyle/>
          <a:p>
            <a:fld id="{F95137B5-9BB7-4E39-A104-E38CA8BB138E}" type="datetimeFigureOut">
              <a:rPr lang="en-GB" smtClean="0"/>
              <a:t>07/07/2023</a:t>
            </a:fld>
            <a:endParaRPr lang="en-GB"/>
          </a:p>
        </p:txBody>
      </p:sp>
      <p:sp>
        <p:nvSpPr>
          <p:cNvPr id="5" name="Footer Placeholder 4">
            <a:extLst>
              <a:ext uri="{FF2B5EF4-FFF2-40B4-BE49-F238E27FC236}">
                <a16:creationId xmlns:a16="http://schemas.microsoft.com/office/drawing/2014/main" id="{6AB0B3A0-D3B9-4F2C-8B20-0116379609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D957DC-9A11-4815-949E-AB2FA06AD4A2}"/>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1129777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57761-4C95-4019-A50D-6D6FACB2080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4A8D09-F1D5-4F10-8252-C11B2EA98D9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D85EF3-8BD3-49B7-8A45-82A20FB0554C}"/>
              </a:ext>
            </a:extLst>
          </p:cNvPr>
          <p:cNvSpPr>
            <a:spLocks noGrp="1"/>
          </p:cNvSpPr>
          <p:nvPr>
            <p:ph type="dt" sz="half" idx="10"/>
          </p:nvPr>
        </p:nvSpPr>
        <p:spPr/>
        <p:txBody>
          <a:bodyPr/>
          <a:lstStyle/>
          <a:p>
            <a:fld id="{F95137B5-9BB7-4E39-A104-E38CA8BB138E}" type="datetimeFigureOut">
              <a:rPr lang="en-GB" smtClean="0"/>
              <a:t>07/07/2023</a:t>
            </a:fld>
            <a:endParaRPr lang="en-GB"/>
          </a:p>
        </p:txBody>
      </p:sp>
      <p:sp>
        <p:nvSpPr>
          <p:cNvPr id="5" name="Footer Placeholder 4">
            <a:extLst>
              <a:ext uri="{FF2B5EF4-FFF2-40B4-BE49-F238E27FC236}">
                <a16:creationId xmlns:a16="http://schemas.microsoft.com/office/drawing/2014/main" id="{3675C222-2F1C-4715-A82B-A27551DCF2D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3E0C9D-6E2E-469D-B307-33ABE5DA1E4E}"/>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3366049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6727EF-94D4-4668-9FFA-B05C9C98AC4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341F68A-8CA3-462A-AD88-68BB7B16F79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CC3A5E-F574-4CF8-BB1D-32E4975063AC}"/>
              </a:ext>
            </a:extLst>
          </p:cNvPr>
          <p:cNvSpPr>
            <a:spLocks noGrp="1"/>
          </p:cNvSpPr>
          <p:nvPr>
            <p:ph type="dt" sz="half" idx="10"/>
          </p:nvPr>
        </p:nvSpPr>
        <p:spPr/>
        <p:txBody>
          <a:bodyPr/>
          <a:lstStyle/>
          <a:p>
            <a:fld id="{F95137B5-9BB7-4E39-A104-E38CA8BB138E}" type="datetimeFigureOut">
              <a:rPr lang="en-GB" smtClean="0"/>
              <a:t>07/07/2023</a:t>
            </a:fld>
            <a:endParaRPr lang="en-GB"/>
          </a:p>
        </p:txBody>
      </p:sp>
      <p:sp>
        <p:nvSpPr>
          <p:cNvPr id="5" name="Footer Placeholder 4">
            <a:extLst>
              <a:ext uri="{FF2B5EF4-FFF2-40B4-BE49-F238E27FC236}">
                <a16:creationId xmlns:a16="http://schemas.microsoft.com/office/drawing/2014/main" id="{BC40AAB6-C279-488F-A5D8-D1EDEDC0DC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967C86-8A00-4E46-A403-70D3C3A622A9}"/>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3138007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ED091-DCA9-4676-87DB-1CCDCD59FB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ABE2E9C-EE15-4306-BCDC-95A46DA88E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535C74-8992-47CD-BF50-E805A3825883}"/>
              </a:ext>
            </a:extLst>
          </p:cNvPr>
          <p:cNvSpPr>
            <a:spLocks noGrp="1"/>
          </p:cNvSpPr>
          <p:nvPr>
            <p:ph type="dt" sz="half" idx="10"/>
          </p:nvPr>
        </p:nvSpPr>
        <p:spPr/>
        <p:txBody>
          <a:bodyPr/>
          <a:lstStyle/>
          <a:p>
            <a:fld id="{F95137B5-9BB7-4E39-A104-E38CA8BB138E}" type="datetimeFigureOut">
              <a:rPr lang="en-GB" smtClean="0"/>
              <a:t>07/07/2023</a:t>
            </a:fld>
            <a:endParaRPr lang="en-GB"/>
          </a:p>
        </p:txBody>
      </p:sp>
      <p:sp>
        <p:nvSpPr>
          <p:cNvPr id="5" name="Footer Placeholder 4">
            <a:extLst>
              <a:ext uri="{FF2B5EF4-FFF2-40B4-BE49-F238E27FC236}">
                <a16:creationId xmlns:a16="http://schemas.microsoft.com/office/drawing/2014/main" id="{668E6B26-5C36-4645-B4C4-1B29E13E3B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467183-930A-42A3-95A1-3451C332DFF8}"/>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2453342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59E17-FD7D-403F-9C9E-E0961AE2BC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95AACBA-737F-4E64-B021-5699684575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EAD3469-9BE6-4DE5-8A05-3328556D4D0A}"/>
              </a:ext>
            </a:extLst>
          </p:cNvPr>
          <p:cNvSpPr>
            <a:spLocks noGrp="1"/>
          </p:cNvSpPr>
          <p:nvPr>
            <p:ph type="dt" sz="half" idx="10"/>
          </p:nvPr>
        </p:nvSpPr>
        <p:spPr/>
        <p:txBody>
          <a:bodyPr/>
          <a:lstStyle/>
          <a:p>
            <a:fld id="{F95137B5-9BB7-4E39-A104-E38CA8BB138E}" type="datetimeFigureOut">
              <a:rPr lang="en-GB" smtClean="0"/>
              <a:t>07/07/2023</a:t>
            </a:fld>
            <a:endParaRPr lang="en-GB"/>
          </a:p>
        </p:txBody>
      </p:sp>
      <p:sp>
        <p:nvSpPr>
          <p:cNvPr id="5" name="Footer Placeholder 4">
            <a:extLst>
              <a:ext uri="{FF2B5EF4-FFF2-40B4-BE49-F238E27FC236}">
                <a16:creationId xmlns:a16="http://schemas.microsoft.com/office/drawing/2014/main" id="{32F951F2-1764-4A7C-9E3B-CEDF3A0271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6A60A9-0B55-4ADB-9FC9-9CDE1D4669FC}"/>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1815938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BB8AB-766A-47FC-ABB9-BE180FDBA95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8BF8B4A-FFF1-42A6-ADC3-56A63670E46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E5352C8-2C44-4602-B498-723B7C297AD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50CB8E9-F916-4746-87B1-A46E37E7C85F}"/>
              </a:ext>
            </a:extLst>
          </p:cNvPr>
          <p:cNvSpPr>
            <a:spLocks noGrp="1"/>
          </p:cNvSpPr>
          <p:nvPr>
            <p:ph type="dt" sz="half" idx="10"/>
          </p:nvPr>
        </p:nvSpPr>
        <p:spPr/>
        <p:txBody>
          <a:bodyPr/>
          <a:lstStyle/>
          <a:p>
            <a:fld id="{F95137B5-9BB7-4E39-A104-E38CA8BB138E}" type="datetimeFigureOut">
              <a:rPr lang="en-GB" smtClean="0"/>
              <a:t>07/07/2023</a:t>
            </a:fld>
            <a:endParaRPr lang="en-GB"/>
          </a:p>
        </p:txBody>
      </p:sp>
      <p:sp>
        <p:nvSpPr>
          <p:cNvPr id="6" name="Footer Placeholder 5">
            <a:extLst>
              <a:ext uri="{FF2B5EF4-FFF2-40B4-BE49-F238E27FC236}">
                <a16:creationId xmlns:a16="http://schemas.microsoft.com/office/drawing/2014/main" id="{2FDB740F-2505-42E8-9C9A-6F85848B276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66FAA6-FF43-42D6-9CC4-B39664B0869C}"/>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2480935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951E8-39ED-49B8-B509-00FD564EA61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E87A32E-25AD-4401-AD99-88D3479394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1B942AD-002F-461B-AD93-734250131C5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5826D78-86E4-4D03-A74B-8720D7C178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88A83D7-1D7D-49F2-8D9F-3E7A80C8191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3BD5703-8828-4BA2-BE48-C882FC7ABD03}"/>
              </a:ext>
            </a:extLst>
          </p:cNvPr>
          <p:cNvSpPr>
            <a:spLocks noGrp="1"/>
          </p:cNvSpPr>
          <p:nvPr>
            <p:ph type="dt" sz="half" idx="10"/>
          </p:nvPr>
        </p:nvSpPr>
        <p:spPr/>
        <p:txBody>
          <a:bodyPr/>
          <a:lstStyle/>
          <a:p>
            <a:fld id="{F95137B5-9BB7-4E39-A104-E38CA8BB138E}" type="datetimeFigureOut">
              <a:rPr lang="en-GB" smtClean="0"/>
              <a:t>07/07/2023</a:t>
            </a:fld>
            <a:endParaRPr lang="en-GB"/>
          </a:p>
        </p:txBody>
      </p:sp>
      <p:sp>
        <p:nvSpPr>
          <p:cNvPr id="8" name="Footer Placeholder 7">
            <a:extLst>
              <a:ext uri="{FF2B5EF4-FFF2-40B4-BE49-F238E27FC236}">
                <a16:creationId xmlns:a16="http://schemas.microsoft.com/office/drawing/2014/main" id="{35C8992C-FAF0-4896-AE6D-8BB9EB15BF5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BAA821C-50B0-4C85-BFEF-CF849D045065}"/>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413434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7A096-57D6-48A0-9D7F-96FD2853457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99800C3-FACE-46AF-B67D-5E3E151D2AB0}"/>
              </a:ext>
            </a:extLst>
          </p:cNvPr>
          <p:cNvSpPr>
            <a:spLocks noGrp="1"/>
          </p:cNvSpPr>
          <p:nvPr>
            <p:ph type="dt" sz="half" idx="10"/>
          </p:nvPr>
        </p:nvSpPr>
        <p:spPr/>
        <p:txBody>
          <a:bodyPr/>
          <a:lstStyle/>
          <a:p>
            <a:fld id="{F95137B5-9BB7-4E39-A104-E38CA8BB138E}" type="datetimeFigureOut">
              <a:rPr lang="en-GB" smtClean="0"/>
              <a:t>07/07/2023</a:t>
            </a:fld>
            <a:endParaRPr lang="en-GB"/>
          </a:p>
        </p:txBody>
      </p:sp>
      <p:sp>
        <p:nvSpPr>
          <p:cNvPr id="4" name="Footer Placeholder 3">
            <a:extLst>
              <a:ext uri="{FF2B5EF4-FFF2-40B4-BE49-F238E27FC236}">
                <a16:creationId xmlns:a16="http://schemas.microsoft.com/office/drawing/2014/main" id="{C750466C-E822-4A09-8E2B-F657412C5AF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C6F4524-48AA-4454-B5C4-892680EAC637}"/>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799898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DDF2DB-2F82-4153-9FF6-D7D2BC875782}"/>
              </a:ext>
            </a:extLst>
          </p:cNvPr>
          <p:cNvSpPr>
            <a:spLocks noGrp="1"/>
          </p:cNvSpPr>
          <p:nvPr>
            <p:ph type="dt" sz="half" idx="10"/>
          </p:nvPr>
        </p:nvSpPr>
        <p:spPr/>
        <p:txBody>
          <a:bodyPr/>
          <a:lstStyle/>
          <a:p>
            <a:fld id="{F95137B5-9BB7-4E39-A104-E38CA8BB138E}" type="datetimeFigureOut">
              <a:rPr lang="en-GB" smtClean="0"/>
              <a:t>07/07/2023</a:t>
            </a:fld>
            <a:endParaRPr lang="en-GB"/>
          </a:p>
        </p:txBody>
      </p:sp>
      <p:sp>
        <p:nvSpPr>
          <p:cNvPr id="3" name="Footer Placeholder 2">
            <a:extLst>
              <a:ext uri="{FF2B5EF4-FFF2-40B4-BE49-F238E27FC236}">
                <a16:creationId xmlns:a16="http://schemas.microsoft.com/office/drawing/2014/main" id="{84D378B8-2245-46CD-AD53-0C7ECF1E286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4C7ABF8-2E79-45A1-8C92-7D5CEE359A1E}"/>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3615461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FDB70-ACF6-47E1-A758-1002FA9062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6D1E9CA-A062-494E-9643-1B7FCCB201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4272628-CD99-4F69-95C9-29F7581CCE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954A79-1F64-4BB5-A881-BE1D969205B9}"/>
              </a:ext>
            </a:extLst>
          </p:cNvPr>
          <p:cNvSpPr>
            <a:spLocks noGrp="1"/>
          </p:cNvSpPr>
          <p:nvPr>
            <p:ph type="dt" sz="half" idx="10"/>
          </p:nvPr>
        </p:nvSpPr>
        <p:spPr/>
        <p:txBody>
          <a:bodyPr/>
          <a:lstStyle/>
          <a:p>
            <a:fld id="{F95137B5-9BB7-4E39-A104-E38CA8BB138E}" type="datetimeFigureOut">
              <a:rPr lang="en-GB" smtClean="0"/>
              <a:t>07/07/2023</a:t>
            </a:fld>
            <a:endParaRPr lang="en-GB"/>
          </a:p>
        </p:txBody>
      </p:sp>
      <p:sp>
        <p:nvSpPr>
          <p:cNvPr id="6" name="Footer Placeholder 5">
            <a:extLst>
              <a:ext uri="{FF2B5EF4-FFF2-40B4-BE49-F238E27FC236}">
                <a16:creationId xmlns:a16="http://schemas.microsoft.com/office/drawing/2014/main" id="{801A9182-4773-41A3-9F6F-76689D3EF1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B5B0403-3E7C-4B85-A1C7-F1FAE4BD21ED}"/>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2721197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5280A-B97F-4D15-BCF2-8A47FBA69F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7679B32-4ECA-4C7E-BC12-D4065B5C4F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4857A8A-19D3-4D82-B7D6-9664BA658A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D864904-8A53-4886-82D3-83BF0CA9694B}"/>
              </a:ext>
            </a:extLst>
          </p:cNvPr>
          <p:cNvSpPr>
            <a:spLocks noGrp="1"/>
          </p:cNvSpPr>
          <p:nvPr>
            <p:ph type="dt" sz="half" idx="10"/>
          </p:nvPr>
        </p:nvSpPr>
        <p:spPr/>
        <p:txBody>
          <a:bodyPr/>
          <a:lstStyle/>
          <a:p>
            <a:fld id="{F95137B5-9BB7-4E39-A104-E38CA8BB138E}" type="datetimeFigureOut">
              <a:rPr lang="en-GB" smtClean="0"/>
              <a:t>07/07/2023</a:t>
            </a:fld>
            <a:endParaRPr lang="en-GB"/>
          </a:p>
        </p:txBody>
      </p:sp>
      <p:sp>
        <p:nvSpPr>
          <p:cNvPr id="6" name="Footer Placeholder 5">
            <a:extLst>
              <a:ext uri="{FF2B5EF4-FFF2-40B4-BE49-F238E27FC236}">
                <a16:creationId xmlns:a16="http://schemas.microsoft.com/office/drawing/2014/main" id="{279B8FFB-AE7A-4081-B3B2-5170D5A6AA6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D29F7D-4E2C-42CA-91E4-EA77AED32B5A}"/>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3975705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219250-0523-4C46-A3D5-D0DB63EA19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CA961B-21CA-4201-B147-1F4E8DAE64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433E10-A719-450E-B7F8-EFEAFEB5A9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5137B5-9BB7-4E39-A104-E38CA8BB138E}" type="datetimeFigureOut">
              <a:rPr lang="en-GB" smtClean="0"/>
              <a:t>07/07/2023</a:t>
            </a:fld>
            <a:endParaRPr lang="en-GB"/>
          </a:p>
        </p:txBody>
      </p:sp>
      <p:sp>
        <p:nvSpPr>
          <p:cNvPr id="5" name="Footer Placeholder 4">
            <a:extLst>
              <a:ext uri="{FF2B5EF4-FFF2-40B4-BE49-F238E27FC236}">
                <a16:creationId xmlns:a16="http://schemas.microsoft.com/office/drawing/2014/main" id="{7D0D57BE-7E66-4463-9F44-878CC9C48D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6FA0CE9-AB2B-4BE1-B916-97A5B2DF88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07204E-B836-4794-BD3A-9DB021FA4C93}" type="slidenum">
              <a:rPr lang="en-GB" smtClean="0"/>
              <a:t>‹#›</a:t>
            </a:fld>
            <a:endParaRPr lang="en-GB"/>
          </a:p>
        </p:txBody>
      </p:sp>
    </p:spTree>
    <p:extLst>
      <p:ext uri="{BB962C8B-B14F-4D97-AF65-F5344CB8AC3E}">
        <p14:creationId xmlns:p14="http://schemas.microsoft.com/office/powerpoint/2010/main" val="18586712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167385A-C808-43F8-9480-68D3E116EAC1}"/>
              </a:ext>
            </a:extLst>
          </p:cNvPr>
          <p:cNvSpPr txBox="1"/>
          <p:nvPr/>
        </p:nvSpPr>
        <p:spPr>
          <a:xfrm>
            <a:off x="670559" y="633661"/>
            <a:ext cx="8961713" cy="1569660"/>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Module A - Management Services</a:t>
            </a:r>
            <a:r>
              <a:rPr kumimoji="0" lang="en-GB" sz="1200" b="1" i="0" u="sng" strike="noStrike" kern="1200" cap="none" spc="0" normalizeH="0" baseline="0" noProof="0" dirty="0">
                <a:ln>
                  <a:noFill/>
                </a:ln>
                <a:solidFill>
                  <a:prstClr val="black"/>
                </a:solidFill>
                <a:effectLst/>
                <a:uLnTx/>
                <a:uFillTx/>
                <a:latin typeface="Calibri" panose="020F0502020204030204"/>
                <a:ea typeface="+mn-ea"/>
                <a:cs typeface="Calibri"/>
              </a:rPr>
              <a:t> (For Core Services)</a:t>
            </a:r>
          </a:p>
          <a:p>
            <a:pPr>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Introduction, Organisation, Affected Property, Health and Safety, Sustainable Development and Environmental Management, Security Measures, Fraud Prevention, Information Systems, Data Management, Interfaces</a:t>
            </a:r>
            <a:r>
              <a:rPr kumimoji="0" lang="en-GB" sz="1200" b="0" i="0" u="none" strike="noStrike" kern="1200" cap="none" spc="0" normalizeH="0" baseline="0" noProof="0" dirty="0">
                <a:ln>
                  <a:noFill/>
                </a:ln>
                <a:effectLst/>
                <a:uLnTx/>
                <a:uFillTx/>
                <a:latin typeface="Calibri" panose="020F0502020204030204"/>
                <a:ea typeface="+mn-ea"/>
                <a:cs typeface="Calibri"/>
              </a:rPr>
              <a:t>,</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 Quality Management, Records, Meetings &amp; Reports, Service Register, Inclusive Repair Limit, Change Management Process</a:t>
            </a:r>
            <a:r>
              <a:rPr kumimoji="0" lang="en-GB" sz="1050" b="0" i="0" u="none" strike="noStrike" kern="1200" cap="none" spc="0" normalizeH="0" baseline="0" noProof="0" dirty="0">
                <a:ln>
                  <a:noFill/>
                </a:ln>
                <a:solidFill>
                  <a:srgbClr val="000000"/>
                </a:solidFill>
                <a:effectLst/>
                <a:uLnTx/>
                <a:uFillTx/>
                <a:latin typeface="Calibri" panose="020F0502020204030204"/>
                <a:ea typeface="+mn-ea"/>
                <a:cs typeface="Calibri"/>
              </a:rPr>
              <a:t>,</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 Early Warnings, Business Continuity, Contractor's Accommodation, Mobilisation &amp; Transition, Exit Strategy, Relationship Management, Suppliers Relationship Management, Technical Building Inspections </a:t>
            </a:r>
            <a:r>
              <a:rPr lang="en-GB" sz="1200" dirty="0">
                <a:solidFill>
                  <a:srgbClr val="000000"/>
                </a:solidFill>
                <a:latin typeface="Calibri" panose="020F0502020204030204"/>
                <a:cs typeface="Calibri"/>
              </a:rPr>
              <a:t>&amp; Facility Condition Monitoring, Estate</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 Documents and Records,</a:t>
            </a:r>
            <a:r>
              <a:rPr kumimoji="0" lang="en-GB" sz="1200" b="0" i="0" u="none" strike="noStrike" kern="1200" cap="none" spc="0" normalizeH="0" baseline="0" noProof="0" dirty="0">
                <a:ln>
                  <a:noFill/>
                </a:ln>
                <a:effectLst/>
                <a:uLnTx/>
                <a:uFillTx/>
                <a:latin typeface="Calibri" panose="020F0502020204030204"/>
                <a:ea typeface="+mn-ea"/>
                <a:cs typeface="Calibri"/>
              </a:rPr>
              <a:t> Infrastructure Information Gateway,</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 Area Custodian Duties, Secondment of Employer Staff</a:t>
            </a:r>
            <a:r>
              <a:rPr kumimoji="0" lang="en-GB" sz="1050" b="0" i="0" u="none" strike="noStrike" kern="1200" cap="none" spc="0" normalizeH="0" baseline="0" noProof="0" dirty="0">
                <a:ln>
                  <a:noFill/>
                </a:ln>
                <a:solidFill>
                  <a:srgbClr val="000000"/>
                </a:solidFill>
                <a:effectLst/>
                <a:uLnTx/>
                <a:uFillTx/>
                <a:latin typeface="Calibri" panose="020F0502020204030204"/>
                <a:ea typeface="+mn-ea"/>
                <a:cs typeface="Calibri"/>
              </a:rPr>
              <a:t>, </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Training for End Users, Contractors and Staff, Contractor's Plan, </a:t>
            </a:r>
            <a:r>
              <a:rPr kumimoji="0" lang="en-GB" sz="1200" b="0" i="0" u="none" strike="noStrike" kern="1200" cap="none" spc="0" normalizeH="0" baseline="0" noProof="0" dirty="0">
                <a:ln>
                  <a:noFill/>
                </a:ln>
                <a:solidFill>
                  <a:srgbClr val="000000"/>
                </a:solidFill>
                <a:effectLst/>
                <a:uLnTx/>
                <a:uFillTx/>
                <a:latin typeface="Calibri" panose="020F0502020204030204"/>
                <a:ea typeface="+mn-lt"/>
                <a:cs typeface="+mn-lt"/>
              </a:rPr>
              <a:t>Contractors Management Plan, </a:t>
            </a:r>
            <a:r>
              <a:rPr lang="en-GB" sz="1200" dirty="0">
                <a:solidFill>
                  <a:srgbClr val="000000"/>
                </a:solidFill>
                <a:latin typeface="Calibri" panose="020F0502020204030204"/>
                <a:ea typeface="+mn-lt"/>
                <a:cs typeface="+mn-lt"/>
              </a:rPr>
              <a:t>Utilities Management Bureau, Leaflets</a:t>
            </a:r>
            <a:r>
              <a:rPr kumimoji="0" lang="en-GB" sz="1200" b="0" i="0" u="none" strike="noStrike" kern="1200" cap="none" spc="0" normalizeH="0" baseline="0" noProof="0" dirty="0">
                <a:ln>
                  <a:noFill/>
                </a:ln>
                <a:solidFill>
                  <a:srgbClr val="000000"/>
                </a:solidFill>
                <a:effectLst/>
                <a:uLnTx/>
                <a:uFillTx/>
                <a:latin typeface="Calibri" panose="020F0502020204030204"/>
                <a:ea typeface="+mn-lt"/>
                <a:cs typeface="+mn-lt"/>
              </a:rPr>
              <a:t> associated with this Module</a:t>
            </a:r>
            <a:endPar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endParaRPr>
          </a:p>
        </p:txBody>
      </p:sp>
      <p:sp>
        <p:nvSpPr>
          <p:cNvPr id="9" name="Subtitle 8"/>
          <p:cNvSpPr txBox="1">
            <a:spLocks noGrp="1"/>
          </p:cNvSpPr>
          <p:nvPr>
            <p:ph type="subTitle" idx="1"/>
          </p:nvPr>
        </p:nvSpPr>
        <p:spPr>
          <a:xfrm>
            <a:off x="2934213" y="2252972"/>
            <a:ext cx="4422815" cy="1200329"/>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lnSpc>
                <a:spcPct val="100000"/>
              </a:lnSpc>
              <a:spcBef>
                <a:spcPts val="0"/>
              </a:spcBef>
            </a:pPr>
            <a:r>
              <a:rPr lang="en-GB" sz="1200" b="1" u="sng" dirty="0">
                <a:solidFill>
                  <a:srgbClr val="000000"/>
                </a:solidFill>
                <a:cs typeface="Calibri"/>
              </a:rPr>
              <a:t>Module C - Statutory &amp; Mandatory</a:t>
            </a:r>
          </a:p>
          <a:p>
            <a:pPr algn="l">
              <a:lnSpc>
                <a:spcPct val="100000"/>
              </a:lnSpc>
              <a:spcBef>
                <a:spcPts val="0"/>
              </a:spcBef>
            </a:pPr>
            <a:r>
              <a:rPr lang="en-GB" sz="1200" dirty="0">
                <a:solidFill>
                  <a:srgbClr val="000000"/>
                </a:solidFill>
                <a:cs typeface="Calibri"/>
              </a:rPr>
              <a:t>Introduction, Service Requirements, MOD Bespoke Maintenance Requirements, Statutory and Mandatory Requirements, Establishment Specific Task Schedule (ESTS) Housing Regional Task Schedule (HRTS),Rural Estate Task Schedule (RETS), Failures, Repairs  Resulting from Inspection and Tests, Reporting and Records</a:t>
            </a:r>
            <a:endParaRPr lang="en-GB" sz="1200" dirty="0">
              <a:solidFill>
                <a:srgbClr val="C00000"/>
              </a:solidFill>
              <a:cs typeface="Calibri"/>
            </a:endParaRPr>
          </a:p>
        </p:txBody>
      </p:sp>
      <p:sp>
        <p:nvSpPr>
          <p:cNvPr id="10" name="Subtitle 8"/>
          <p:cNvSpPr txBox="1">
            <a:spLocks/>
          </p:cNvSpPr>
          <p:nvPr/>
        </p:nvSpPr>
        <p:spPr>
          <a:xfrm rot="10800000" flipV="1">
            <a:off x="2925444" y="3583099"/>
            <a:ext cx="4431583" cy="2492990"/>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Module D - Maintenance Services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Introduction, Reactive Maintenance, Calculation of Response Times, Reactive Maintenance for Housing, Reactive Maintenance for Property that is a Hiring, Preventative Maintenance, Grounds Maintenance including Road Sweeping &amp; Snow and Ice Clearance, Grounds Maintenance Housing, Sustainable Development Tasks, Pest Control, Pollution Risks, Kitchen Deep Cleaning, Additional Fire Alarm Requirements, Legionella, Leaflets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sng" strike="noStrike" kern="1200" cap="none" spc="0" normalizeH="0" baseline="0" noProof="0" dirty="0">
                <a:ln>
                  <a:noFill/>
                </a:ln>
                <a:solidFill>
                  <a:prstClr val="black"/>
                </a:solidFill>
                <a:effectLst/>
                <a:uLnTx/>
                <a:uFillTx/>
                <a:latin typeface="Calibri" panose="020F0502020204030204"/>
                <a:ea typeface="+mn-ea"/>
                <a:cs typeface="Calibri"/>
              </a:rPr>
              <a:t>Leaflet DL-02 - </a:t>
            </a: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Extra Maintenance Services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Enhanced Reactive Maintenance, Workshop Deep Cleaning, Vehicle Hanger Floor Cleaning, Demolitions, Fire Extinguisher Maintenance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200" b="1" i="0" u="none" strike="noStrike" kern="1200" cap="none" spc="0" normalizeH="0" baseline="0" noProof="0" dirty="0">
              <a:ln>
                <a:noFill/>
              </a:ln>
              <a:solidFill>
                <a:srgbClr val="000000"/>
              </a:solidFill>
              <a:effectLst/>
              <a:uLnTx/>
              <a:uFillTx/>
              <a:latin typeface="Calibri" panose="020F0502020204030204"/>
              <a:ea typeface="+mn-ea"/>
              <a:cs typeface="Calibri"/>
            </a:endParaRPr>
          </a:p>
        </p:txBody>
      </p:sp>
      <p:sp>
        <p:nvSpPr>
          <p:cNvPr id="13" name="TextBox 12"/>
          <p:cNvSpPr txBox="1"/>
          <p:nvPr/>
        </p:nvSpPr>
        <p:spPr>
          <a:xfrm>
            <a:off x="677408" y="4840937"/>
            <a:ext cx="2167391" cy="1569660"/>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Module F - Housing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Introduction, Housing Specific Reference Docs, Estate Management, Occupancy Cycle, Additional Needs and Disability Adaptions</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 Leaflet FL-01 - </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Move-in and Move-out Standards</a:t>
            </a:r>
          </a:p>
        </p:txBody>
      </p:sp>
      <p:sp>
        <p:nvSpPr>
          <p:cNvPr id="15" name="TextBox 14"/>
          <p:cNvSpPr txBox="1"/>
          <p:nvPr/>
        </p:nvSpPr>
        <p:spPr>
          <a:xfrm>
            <a:off x="7453295" y="2262497"/>
            <a:ext cx="2139890" cy="2492990"/>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Module K – Overseas Services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Introduction, Leaflets</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  KL-01 - Operation of Potable and Non-Potable Water Treatment and Sullage,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effectLst/>
                <a:uLnTx/>
                <a:uFillTx/>
                <a:latin typeface="Calibri" panose="020F0502020204030204"/>
                <a:ea typeface="+mn-ea"/>
                <a:cs typeface="Calibri"/>
              </a:rPr>
              <a:t>KL-02 - Generation and Operation of Electrical Power &amp; Standby Generators and UPS, KL-03 - Stores Management, </a:t>
            </a:r>
            <a:r>
              <a:rPr lang="en-GB" sz="1200" dirty="0">
                <a:latin typeface="Calibri" panose="020F0502020204030204"/>
                <a:cs typeface="Calibri"/>
              </a:rPr>
              <a:t>KL-06</a:t>
            </a:r>
            <a:r>
              <a:rPr kumimoji="0" lang="en-GB" sz="1200" b="0" i="0" u="none" strike="noStrike" kern="1200" cap="none" spc="0" normalizeH="0" baseline="0" noProof="0" dirty="0">
                <a:ln>
                  <a:noFill/>
                </a:ln>
                <a:effectLst/>
                <a:uLnTx/>
                <a:uFillTx/>
                <a:latin typeface="Calibri" panose="020F0502020204030204"/>
                <a:ea typeface="+mn-ea"/>
                <a:cs typeface="Calibri"/>
              </a:rPr>
              <a:t> - Calibration of Testing and Measuring Equipment,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Calibri" panose="020F0502020204030204"/>
                <a:cs typeface="Calibri"/>
              </a:rPr>
              <a:t>KL-12 Utilities Procurement &amp; Management</a:t>
            </a:r>
            <a:endParaRPr lang="en-GB" sz="1200" b="0" i="0" u="none" strike="noStrike" kern="1200" cap="none" spc="0" normalizeH="0" baseline="0" noProof="0" dirty="0">
              <a:ln>
                <a:noFill/>
              </a:ln>
              <a:effectLst/>
              <a:uLnTx/>
              <a:uFillTx/>
              <a:latin typeface="Calibri" panose="020F0502020204030204"/>
              <a:cs typeface="Calibri"/>
            </a:endParaRPr>
          </a:p>
        </p:txBody>
      </p:sp>
      <p:sp>
        <p:nvSpPr>
          <p:cNvPr id="14" name="TextBox 13"/>
          <p:cNvSpPr txBox="1"/>
          <p:nvPr/>
        </p:nvSpPr>
        <p:spPr>
          <a:xfrm>
            <a:off x="675766" y="2252972"/>
            <a:ext cx="2162181" cy="646331"/>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Module B - Help Desk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lt"/>
                <a:cs typeface="+mn-lt"/>
              </a:rPr>
              <a:t>Introduction, Performance Standards, Complaints.</a:t>
            </a:r>
            <a:endParaRPr kumimoji="0" lang="en-GB" sz="1200" b="0" i="0" u="none" strike="noStrike" kern="1200" cap="none" spc="0" normalizeH="0" baseline="0" noProof="0" dirty="0">
              <a:ln>
                <a:noFill/>
              </a:ln>
              <a:solidFill>
                <a:srgbClr val="C00000"/>
              </a:solidFill>
              <a:effectLst/>
              <a:uLnTx/>
              <a:uFillTx/>
              <a:latin typeface="Calibri" panose="020F0502020204030204"/>
              <a:ea typeface="+mn-lt"/>
              <a:cs typeface="+mn-lt"/>
            </a:endParaRPr>
          </a:p>
        </p:txBody>
      </p:sp>
      <p:sp>
        <p:nvSpPr>
          <p:cNvPr id="18" name="TextBox 17"/>
          <p:cNvSpPr txBox="1"/>
          <p:nvPr/>
        </p:nvSpPr>
        <p:spPr>
          <a:xfrm>
            <a:off x="690143" y="3013579"/>
            <a:ext cx="2158224" cy="1754326"/>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Module H - Soft Facilities Management Services</a:t>
            </a:r>
          </a:p>
          <a:p>
            <a:pPr>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lt"/>
                <a:cs typeface="+mn-lt"/>
              </a:rPr>
              <a:t> Service Description, Diagram of Soft FM Services Structure, Leaflets Associated with this Module:- Cleaning Service and Standards, </a:t>
            </a:r>
            <a:r>
              <a:rPr lang="en-GB" sz="1200" dirty="0">
                <a:solidFill>
                  <a:srgbClr val="000000"/>
                </a:solidFill>
                <a:latin typeface="Calibri" panose="020F0502020204030204"/>
                <a:ea typeface="+mn-lt"/>
                <a:cs typeface="+mn-lt"/>
              </a:rPr>
              <a:t>Laundry </a:t>
            </a:r>
            <a:r>
              <a:rPr kumimoji="0" lang="en-GB" sz="1200" b="0" i="0" u="none" strike="noStrike" kern="1200" cap="none" spc="0" normalizeH="0" baseline="0" noProof="0" dirty="0">
                <a:ln>
                  <a:noFill/>
                </a:ln>
                <a:solidFill>
                  <a:srgbClr val="000000"/>
                </a:solidFill>
                <a:effectLst/>
                <a:uLnTx/>
                <a:uFillTx/>
                <a:latin typeface="Calibri" panose="020F0502020204030204"/>
                <a:ea typeface="+mn-lt"/>
                <a:cs typeface="+mn-lt"/>
              </a:rPr>
              <a:t>and Dry Cleaning,</a:t>
            </a:r>
            <a:r>
              <a:rPr lang="en-GB" sz="1200" dirty="0">
                <a:solidFill>
                  <a:srgbClr val="000000"/>
                </a:solidFill>
                <a:latin typeface="Calibri" panose="020F0502020204030204"/>
                <a:ea typeface="+mn-lt"/>
                <a:cs typeface="+mn-lt"/>
              </a:rPr>
              <a:t> </a:t>
            </a:r>
            <a:r>
              <a:rPr kumimoji="0" lang="en-GB" sz="1200" b="0" i="0" u="none" strike="noStrike" kern="1200" cap="none" spc="0" normalizeH="0" baseline="0" noProof="0" dirty="0">
                <a:ln>
                  <a:noFill/>
                </a:ln>
                <a:solidFill>
                  <a:srgbClr val="000000"/>
                </a:solidFill>
                <a:effectLst/>
                <a:uLnTx/>
                <a:uFillTx/>
                <a:latin typeface="Calibri" panose="020F0502020204030204"/>
                <a:ea typeface="+mn-lt"/>
                <a:cs typeface="+mn-lt"/>
              </a:rPr>
              <a:t> Extraneous Services, Waste Management Service</a:t>
            </a:r>
            <a:endParaRPr kumimoji="0" lang="en-GB" sz="1200" b="0" i="0" u="none" strike="noStrike" kern="1200" cap="none" spc="0" normalizeH="0" baseline="0" noProof="0" dirty="0">
              <a:ln>
                <a:noFill/>
              </a:ln>
              <a:solidFill>
                <a:srgbClr val="000000"/>
              </a:solidFill>
              <a:effectLst/>
              <a:highlight>
                <a:srgbClr val="FFFF00"/>
              </a:highlight>
              <a:uLnTx/>
              <a:uFillTx/>
              <a:latin typeface="Calibri" panose="020F0502020204030204"/>
              <a:ea typeface="+mn-lt"/>
              <a:cs typeface="+mn-lt"/>
            </a:endParaRPr>
          </a:p>
        </p:txBody>
      </p:sp>
      <p:sp>
        <p:nvSpPr>
          <p:cNvPr id="19" name="TextBox 18">
            <a:extLst>
              <a:ext uri="{FF2B5EF4-FFF2-40B4-BE49-F238E27FC236}">
                <a16:creationId xmlns:a16="http://schemas.microsoft.com/office/drawing/2014/main" id="{06865278-5515-40F3-A364-AF6113A3E034}"/>
              </a:ext>
            </a:extLst>
          </p:cNvPr>
          <p:cNvSpPr txBox="1"/>
          <p:nvPr/>
        </p:nvSpPr>
        <p:spPr>
          <a:xfrm rot="10800000" flipH="1" flipV="1">
            <a:off x="7438918" y="4829594"/>
            <a:ext cx="2168644" cy="1569660"/>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Module V - Operations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Introduction,</a:t>
            </a:r>
            <a:r>
              <a:rPr kumimoji="0" lang="en-GB" sz="1050" b="0" i="0" u="none" strike="noStrike" kern="1200" cap="none" spc="0" normalizeH="0" baseline="0" noProof="0" dirty="0">
                <a:ln>
                  <a:noFill/>
                </a:ln>
                <a:solidFill>
                  <a:prstClr val="black"/>
                </a:solidFill>
                <a:effectLst/>
                <a:uLnTx/>
                <a:uFillTx/>
                <a:latin typeface="Calibri" panose="020F0502020204030204"/>
                <a:ea typeface="+mn-ea"/>
                <a:cs typeface="Calibri"/>
              </a:rPr>
              <a:t> </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Tasking Process,</a:t>
            </a:r>
            <a:r>
              <a:rPr kumimoji="0" lang="en-GB" sz="1050" b="0" i="0" u="none" strike="noStrike" kern="1200" cap="none" spc="0" normalizeH="0" baseline="0" noProof="0" dirty="0">
                <a:ln>
                  <a:noFill/>
                </a:ln>
                <a:solidFill>
                  <a:prstClr val="black"/>
                </a:solidFill>
                <a:effectLst/>
                <a:uLnTx/>
                <a:uFillTx/>
                <a:latin typeface="Calibri" panose="020F0502020204030204"/>
                <a:ea typeface="+mn-ea"/>
                <a:cs typeface="Calibri"/>
              </a:rPr>
              <a:t> </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Relationships</a:t>
            </a:r>
            <a:r>
              <a:rPr kumimoji="0" lang="en-GB" sz="1050" b="0" i="0" u="none" strike="noStrike" kern="1200" cap="none" spc="0" normalizeH="0" baseline="0" noProof="0" dirty="0">
                <a:ln>
                  <a:noFill/>
                </a:ln>
                <a:solidFill>
                  <a:prstClr val="black"/>
                </a:solidFill>
                <a:effectLst/>
                <a:uLnTx/>
                <a:uFillTx/>
                <a:latin typeface="Calibri" panose="020F0502020204030204"/>
                <a:ea typeface="+mn-ea"/>
                <a:cs typeface="Calibri"/>
              </a:rPr>
              <a:t>, </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Military Works Area, Areas of Deployment</a:t>
            </a:r>
            <a:r>
              <a:rPr kumimoji="0" lang="en-GB" sz="1050" b="0" i="0" u="none" strike="noStrike" kern="1200" cap="none" spc="0" normalizeH="0" baseline="0" noProof="0" dirty="0">
                <a:ln>
                  <a:noFill/>
                </a:ln>
                <a:solidFill>
                  <a:prstClr val="black"/>
                </a:solidFill>
                <a:effectLst/>
                <a:uLnTx/>
                <a:uFillTx/>
                <a:latin typeface="Calibri" panose="020F0502020204030204"/>
                <a:ea typeface="+mn-ea"/>
                <a:cs typeface="Calibri"/>
              </a:rPr>
              <a:t>, </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Leaflets;</a:t>
            </a:r>
            <a:endParaRPr kumimoji="0" lang="en-GB" sz="1050" b="0" i="0" u="none" strike="noStrike" kern="1200" cap="none" spc="0" normalizeH="0" baseline="0" noProof="0" dirty="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VL-01 - Preparation for Operations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endParaRPr>
          </a:p>
        </p:txBody>
      </p:sp>
      <p:sp>
        <p:nvSpPr>
          <p:cNvPr id="2" name="Rectangle 1">
            <a:extLst>
              <a:ext uri="{FF2B5EF4-FFF2-40B4-BE49-F238E27FC236}">
                <a16:creationId xmlns:a16="http://schemas.microsoft.com/office/drawing/2014/main" id="{ED03EA67-2362-44F6-B307-232937B5DDC0}"/>
              </a:ext>
            </a:extLst>
          </p:cNvPr>
          <p:cNvSpPr/>
          <p:nvPr/>
        </p:nvSpPr>
        <p:spPr>
          <a:xfrm>
            <a:off x="535933" y="554829"/>
            <a:ext cx="9229936" cy="6084094"/>
          </a:xfrm>
          <a:prstGeom prst="rect">
            <a:avLst/>
          </a:prstGeom>
          <a:noFill/>
          <a:ln w="28575">
            <a:solidFill>
              <a:schemeClr val="bg1"/>
            </a:solidFill>
            <a:prstDash val="dash"/>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6BF6D239-14B4-4D52-8618-40B05A1D6D63}"/>
              </a:ext>
            </a:extLst>
          </p:cNvPr>
          <p:cNvSpPr txBox="1"/>
          <p:nvPr/>
        </p:nvSpPr>
        <p:spPr>
          <a:xfrm>
            <a:off x="691212" y="-11756"/>
            <a:ext cx="10809576" cy="461665"/>
          </a:xfrm>
          <a:prstGeom prst="rect">
            <a:avLst/>
          </a:prstGeom>
          <a:noFill/>
          <a:ln w="12700">
            <a:solidFill>
              <a:schemeClr val="tx1"/>
            </a:solidFill>
            <a:prstDash val="dash"/>
          </a:ln>
        </p:spPr>
        <p:txBody>
          <a:bodyPr wrap="square"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sng" strike="noStrike" kern="1200" cap="none" spc="0" normalizeH="0" baseline="0" noProof="0" dirty="0">
                <a:ln>
                  <a:noFill/>
                </a:ln>
                <a:solidFill>
                  <a:prstClr val="white"/>
                </a:solidFill>
                <a:effectLst/>
                <a:uLnTx/>
                <a:uFillTx/>
                <a:latin typeface="Calibri" panose="020F0502020204030204"/>
                <a:ea typeface="+mn-ea"/>
                <a:cs typeface="+mn-cs"/>
              </a:rPr>
              <a:t>Leaflet AL-01  Germany and Europe Contract Modules</a:t>
            </a:r>
            <a:endParaRPr kumimoji="0" lang="en-GB" sz="2400" b="1" i="1" u="sng" strike="noStrike" kern="1200" cap="none" spc="0" normalizeH="0" baseline="0" noProof="0" dirty="0">
              <a:ln>
                <a:noFill/>
              </a:ln>
              <a:solidFill>
                <a:prstClr val="white"/>
              </a:solidFill>
              <a:effectLst/>
              <a:uLnTx/>
              <a:uFillTx/>
              <a:latin typeface="Calibri" panose="020F0502020204030204"/>
              <a:ea typeface="+mn-ea"/>
              <a:cs typeface="Calibri" panose="020F0502020204030204"/>
            </a:endParaRPr>
          </a:p>
        </p:txBody>
      </p:sp>
      <p:sp>
        <p:nvSpPr>
          <p:cNvPr id="17" name="Subtitle 8">
            <a:extLst>
              <a:ext uri="{FF2B5EF4-FFF2-40B4-BE49-F238E27FC236}">
                <a16:creationId xmlns:a16="http://schemas.microsoft.com/office/drawing/2014/main" id="{560E1016-AF3C-4C35-B5A0-062A3D875957}"/>
              </a:ext>
            </a:extLst>
          </p:cNvPr>
          <p:cNvSpPr txBox="1">
            <a:spLocks/>
          </p:cNvSpPr>
          <p:nvPr/>
        </p:nvSpPr>
        <p:spPr>
          <a:xfrm rot="10800000" flipH="1" flipV="1">
            <a:off x="9937600" y="3323706"/>
            <a:ext cx="1844777" cy="1007134"/>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NOT USED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srgbClr val="000000"/>
                </a:solidFill>
                <a:effectLst/>
                <a:uLnTx/>
                <a:uFillTx/>
                <a:latin typeface="Calibri" panose="020F0502020204030204"/>
                <a:ea typeface="+mn-ea"/>
                <a:cs typeface="Calibri"/>
              </a:rPr>
              <a:t>Module E</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 – Support Services</a:t>
            </a:r>
            <a:b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br>
            <a:r>
              <a:rPr kumimoji="0" lang="en-GB" sz="1200" b="1" i="0" u="none" strike="noStrike" kern="1200" cap="none" spc="0" normalizeH="0" baseline="0" noProof="0" dirty="0">
                <a:ln>
                  <a:noFill/>
                </a:ln>
                <a:solidFill>
                  <a:srgbClr val="000000"/>
                </a:solidFill>
                <a:effectLst/>
                <a:uLnTx/>
                <a:uFillTx/>
                <a:latin typeface="Calibri" panose="020F0502020204030204"/>
                <a:ea typeface="+mn-ea"/>
                <a:cs typeface="Calibri"/>
              </a:rPr>
              <a:t>Module G</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 – Training Estate</a:t>
            </a:r>
          </a:p>
        </p:txBody>
      </p:sp>
      <p:sp>
        <p:nvSpPr>
          <p:cNvPr id="20" name="TextBox 19">
            <a:extLst>
              <a:ext uri="{FF2B5EF4-FFF2-40B4-BE49-F238E27FC236}">
                <a16:creationId xmlns:a16="http://schemas.microsoft.com/office/drawing/2014/main" id="{ED1C0116-FD04-4AD6-8D12-77D2AD57FDCD}"/>
              </a:ext>
            </a:extLst>
          </p:cNvPr>
          <p:cNvSpPr txBox="1"/>
          <p:nvPr/>
        </p:nvSpPr>
        <p:spPr>
          <a:xfrm>
            <a:off x="9944726" y="1627920"/>
            <a:ext cx="1830524" cy="1569660"/>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Module I </a:t>
            </a:r>
            <a:endParaRPr kumimoji="0" lang="en-GB" sz="1200" b="1" i="0" u="none" strike="noStrike" kern="1200" cap="none" spc="0" normalizeH="0" baseline="0" noProof="0" dirty="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srgbClr val="000000"/>
                </a:solidFill>
                <a:effectLst/>
                <a:uLnTx/>
                <a:uFillTx/>
                <a:latin typeface="Calibri" panose="020F0502020204030204"/>
                <a:ea typeface="+mn-ea"/>
                <a:cs typeface="Calibri"/>
              </a:rPr>
              <a:t>Additional Services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Additional Services,</a:t>
            </a:r>
            <a:r>
              <a:rPr kumimoji="0" lang="en-GB" sz="1200" b="0" i="0" u="none" strike="noStrike" kern="1200" cap="none" spc="0" normalizeH="0" baseline="0" noProof="0" dirty="0">
                <a:ln>
                  <a:noFill/>
                </a:ln>
                <a:solidFill>
                  <a:srgbClr val="C00000"/>
                </a:solidFill>
                <a:effectLst/>
                <a:uLnTx/>
                <a:uFillTx/>
                <a:latin typeface="Calibri" panose="020F0502020204030204"/>
                <a:ea typeface="+mn-ea"/>
                <a:cs typeface="Calibri"/>
              </a:rPr>
              <a:t> </a:t>
            </a:r>
            <a:r>
              <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rPr>
              <a:t>Additional Services Costs, Handover Procedures, Leaflets associated with this Module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srgbClr val="000000"/>
              </a:solidFill>
              <a:effectLst/>
              <a:uLnTx/>
              <a:uFillTx/>
              <a:latin typeface="Calibri" panose="020F0502020204030204"/>
              <a:ea typeface="+mn-ea"/>
              <a:cs typeface="Calibri"/>
            </a:endParaRPr>
          </a:p>
        </p:txBody>
      </p:sp>
      <p:sp>
        <p:nvSpPr>
          <p:cNvPr id="16" name="Subtitle 8">
            <a:extLst>
              <a:ext uri="{FF2B5EF4-FFF2-40B4-BE49-F238E27FC236}">
                <a16:creationId xmlns:a16="http://schemas.microsoft.com/office/drawing/2014/main" id="{72EFEE2B-E3C5-4308-8A0B-9A8FF34818DA}"/>
              </a:ext>
            </a:extLst>
          </p:cNvPr>
          <p:cNvSpPr txBox="1">
            <a:spLocks/>
          </p:cNvSpPr>
          <p:nvPr/>
        </p:nvSpPr>
        <p:spPr>
          <a:xfrm rot="10800000" flipH="1" flipV="1">
            <a:off x="9929250" y="4511894"/>
            <a:ext cx="1844777" cy="1569660"/>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1" i="0" u="sng" strike="noStrike" kern="1200" cap="none" spc="0" normalizeH="0" baseline="0" noProof="0" dirty="0">
                <a:ln>
                  <a:noFill/>
                </a:ln>
                <a:solidFill>
                  <a:prstClr val="black"/>
                </a:solidFill>
                <a:effectLst/>
                <a:uLnTx/>
                <a:uFillTx/>
                <a:latin typeface="Calibri" panose="020F0502020204030204"/>
                <a:ea typeface="+mn-ea"/>
                <a:cs typeface="Calibri"/>
              </a:rPr>
              <a:t>Module V- Operations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Leaflets;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VL-02 - Response to Operational Need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rPr>
              <a:t>VL-03 - Support to Deployed Operations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Calibri"/>
            </a:endParaRPr>
          </a:p>
        </p:txBody>
      </p:sp>
      <p:cxnSp>
        <p:nvCxnSpPr>
          <p:cNvPr id="35" name="Straight Arrow Connector 34">
            <a:extLst>
              <a:ext uri="{FF2B5EF4-FFF2-40B4-BE49-F238E27FC236}">
                <a16:creationId xmlns:a16="http://schemas.microsoft.com/office/drawing/2014/main" id="{11A95426-9EA8-4242-855A-A823B734A138}"/>
              </a:ext>
            </a:extLst>
          </p:cNvPr>
          <p:cNvCxnSpPr>
            <a:cxnSpLocks/>
          </p:cNvCxnSpPr>
          <p:nvPr/>
        </p:nvCxnSpPr>
        <p:spPr>
          <a:xfrm flipV="1">
            <a:off x="9643452" y="5220565"/>
            <a:ext cx="242625" cy="488"/>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026016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17eb030-9ba8-484e-a258-c71dcdc367be">
      <Terms xmlns="http://schemas.microsoft.com/office/infopath/2007/PartnerControls"/>
    </lcf76f155ced4ddcb4097134ff3c332f>
    <TaxCatchAll xmlns="04738c6d-ecc8-46f1-821f-82e308eab3d9" xsi:nil="true"/>
    <Booklet xmlns="717eb030-9ba8-484e-a258-c71dcdc367be">Default</Booklet>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F95233E1AC7E9468E8ADD50C77EC83A" ma:contentTypeVersion="17" ma:contentTypeDescription="Create a new document." ma:contentTypeScope="" ma:versionID="3189173538c624557d45e81f74d5bc33">
  <xsd:schema xmlns:xsd="http://www.w3.org/2001/XMLSchema" xmlns:xs="http://www.w3.org/2001/XMLSchema" xmlns:p="http://schemas.microsoft.com/office/2006/metadata/properties" xmlns:ns2="717eb030-9ba8-484e-a258-c71dcdc367be" xmlns:ns3="cca5d35a-be69-488c-b0c5-082826ff3339" xmlns:ns4="04738c6d-ecc8-46f1-821f-82e308eab3d9" targetNamespace="http://schemas.microsoft.com/office/2006/metadata/properties" ma:root="true" ma:fieldsID="d91aba1e947efa2fa6d75193bd3704a6" ns2:_="" ns3:_="" ns4:_="">
    <xsd:import namespace="717eb030-9ba8-484e-a258-c71dcdc367be"/>
    <xsd:import namespace="cca5d35a-be69-488c-b0c5-082826ff3339"/>
    <xsd:import namespace="04738c6d-ecc8-46f1-821f-82e308eab3d9"/>
    <xsd:element name="properties">
      <xsd:complexType>
        <xsd:sequence>
          <xsd:element name="documentManagement">
            <xsd:complexType>
              <xsd:all>
                <xsd:element ref="ns2:Booklet" minOccurs="0"/>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4:TaxCatchAll" minOccurs="0"/>
                <xsd:element ref="ns2:MediaServiceGenerationTime" minOccurs="0"/>
                <xsd:element ref="ns2:MediaServiceEventHashCode" minOccurs="0"/>
                <xsd:element ref="ns2:MediaServiceOCR"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7eb030-9ba8-484e-a258-c71dcdc367be" elementFormDefault="qualified">
    <xsd:import namespace="http://schemas.microsoft.com/office/2006/documentManagement/types"/>
    <xsd:import namespace="http://schemas.microsoft.com/office/infopath/2007/PartnerControls"/>
    <xsd:element name="Booklet" ma:index="8" nillable="true" ma:displayName="Booklet" ma:default="Default" ma:format="Dropdown" ma:internalName="Booklet">
      <xsd:simpleType>
        <xsd:restriction base="dms:Choice">
          <xsd:enumeration value="Default"/>
          <xsd:enumeration value="1"/>
          <xsd:enumeration value="2"/>
          <xsd:enumeration value="3"/>
          <xsd:enumeration value="4"/>
          <xsd:enumeration value="5"/>
          <xsd:enumeration value="6"/>
          <xsd:enumeration value="7"/>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a9ff0b8c-5d72-4038-b2cd-f57bf310c636"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ca5d35a-be69-488c-b0c5-082826ff333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4738c6d-ecc8-46f1-821f-82e308eab3d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053fa03f-6dd2-4b31-bdf1-c148f4db1ebb}" ma:internalName="TaxCatchAll" ma:showField="CatchAllData" ma:web="a5b298ce-b86b-428a-b593-792e28f874a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0326FFE-0E35-477E-B897-A6E2A18E1012}">
  <ds:schemaRefs>
    <ds:schemaRef ds:uri="http://schemas.microsoft.com/office/2006/metadata/properties"/>
    <ds:schemaRef ds:uri="http://schemas.microsoft.com/office/infopath/2007/PartnerControls"/>
    <ds:schemaRef ds:uri="717eb030-9ba8-484e-a258-c71dcdc367be"/>
    <ds:schemaRef ds:uri="04738c6d-ecc8-46f1-821f-82e308eab3d9"/>
  </ds:schemaRefs>
</ds:datastoreItem>
</file>

<file path=customXml/itemProps2.xml><?xml version="1.0" encoding="utf-8"?>
<ds:datastoreItem xmlns:ds="http://schemas.openxmlformats.org/officeDocument/2006/customXml" ds:itemID="{AAD8D26C-D979-4CB5-A3DA-1742B1CC54C9}">
  <ds:schemaRefs>
    <ds:schemaRef ds:uri="http://schemas.microsoft.com/sharepoint/v3/contenttype/forms"/>
  </ds:schemaRefs>
</ds:datastoreItem>
</file>

<file path=customXml/itemProps3.xml><?xml version="1.0" encoding="utf-8"?>
<ds:datastoreItem xmlns:ds="http://schemas.openxmlformats.org/officeDocument/2006/customXml" ds:itemID="{3E881E97-0229-46CF-8FDD-6ED7C97C05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7eb030-9ba8-484e-a258-c71dcdc367be"/>
    <ds:schemaRef ds:uri="cca5d35a-be69-488c-b0c5-082826ff3339"/>
    <ds:schemaRef ds:uri="04738c6d-ecc8-46f1-821f-82e308eab3d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TotalTime>
  <Words>500</Words>
  <Application>Microsoft Office PowerPoint</Application>
  <PresentationFormat>Widescreen</PresentationFormat>
  <Paragraphs>31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1_Office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Muir, Allan Mr (DIO DCT-PM3a3)</dc:creator>
  <cp:lastModifiedBy>Daisy-Ann Ellis</cp:lastModifiedBy>
  <cp:revision>33</cp:revision>
  <dcterms:created xsi:type="dcterms:W3CDTF">2020-10-28T11:37:44Z</dcterms:created>
  <dcterms:modified xsi:type="dcterms:W3CDTF">2023-07-07T10:13:09Z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0x010100CF95233E1AC7E9468E8ADD50C77EC83A</vt:lpwstr>
  </property>
</Properties>
</file>