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4"/>
    <p:restoredTop sz="94646"/>
  </p:normalViewPr>
  <p:slideViewPr>
    <p:cSldViewPr snapToGrid="0">
      <p:cViewPr varScale="1">
        <p:scale>
          <a:sx n="86" d="100"/>
          <a:sy n="86" d="100"/>
        </p:scale>
        <p:origin x="45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04FA333-CC6B-4441-8013-8617649A869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DF2206-4EF2-4353-9FAF-6B710E456B30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A9A8EB21-45D2-4592-BBC0-6730A3E61B6B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90EB5403-6613-49AF-96C0-A2845BC10A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559C84E-6181-409B-81A8-EB2EBDE24ACA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CF53B3-F0A5-4CDC-A912-4DC888BA9A38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90330-D80B-434A-A0F2-FE48C296FF6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732A135-32E7-4370-BB92-55FF59FDD671}" type="slidenum">
              <a:t>‹#›</a:t>
            </a:fld>
            <a:endParaRPr lang="en-GB"/>
          </a:p>
        </p:txBody>
      </p:sp>
      <p:sp>
        <p:nvSpPr>
          <p:cNvPr id="8" name="Header Placeholder 1">
            <a:extLst>
              <a:ext uri="{FF2B5EF4-FFF2-40B4-BE49-F238E27FC236}">
                <a16:creationId xmlns:a16="http://schemas.microsoft.com/office/drawing/2014/main" id="{B0E15AF2-4E4E-4F93-BE54-2D8BDDF9B09B}"/>
              </a:ext>
            </a:extLst>
          </p:cNvPr>
          <p:cNvSpPr txBox="1">
            <a:spLocks noGrp="1"/>
          </p:cNvSpPr>
          <p:nvPr>
            <p:ph type="hdr" sz="quarter" idx="10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9" name="Date Placeholder 2">
            <a:extLst>
              <a:ext uri="{FF2B5EF4-FFF2-40B4-BE49-F238E27FC236}">
                <a16:creationId xmlns:a16="http://schemas.microsoft.com/office/drawing/2014/main" id="{65E9A51E-3D7E-4176-B1BA-AA8844EC300C}"/>
              </a:ext>
            </a:extLst>
          </p:cNvPr>
          <p:cNvSpPr txBox="1">
            <a:spLocks noGrp="1"/>
          </p:cNvSpPr>
          <p:nvPr>
            <p:ph type="dt" sz="quarter" idx="7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B95B6257-22F8-477B-8076-E51008B3C10E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10" name="Slide Image Placeholder 3">
            <a:extLst>
              <a:ext uri="{FF2B5EF4-FFF2-40B4-BE49-F238E27FC236}">
                <a16:creationId xmlns:a16="http://schemas.microsoft.com/office/drawing/2014/main" id="{3A2CE79A-EA90-4586-A328-FF9D5FB871B1}"/>
              </a:ext>
            </a:extLst>
          </p:cNvPr>
          <p:cNvSpPr>
            <a:spLocks noGrp="1" noRot="1" noChangeAspect="1"/>
          </p:cNvSpPr>
          <p:nvPr>
            <p:ph type="sldImg" sz="quarter" idx="4294967295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11" name="Notes Placeholder 4">
            <a:extLst>
              <a:ext uri="{FF2B5EF4-FFF2-40B4-BE49-F238E27FC236}">
                <a16:creationId xmlns:a16="http://schemas.microsoft.com/office/drawing/2014/main" id="{17FF99B1-684C-4830-AC84-E4B29D0777FD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2" name="Footer Placeholder 5">
            <a:extLst>
              <a:ext uri="{FF2B5EF4-FFF2-40B4-BE49-F238E27FC236}">
                <a16:creationId xmlns:a16="http://schemas.microsoft.com/office/drawing/2014/main" id="{5263A9E1-00C4-4464-B10F-D4CDF5F9FA7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10D6FC3-63BB-4DCD-A619-9CA5783E2C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96ACFC1-EB34-4AFA-9229-39A8A6967F7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5127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GB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0FB0-3E3B-40F7-BD4A-BC986E944AB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4852C2-4BD2-4E6E-A35C-3B686CFF688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A95A2-1EEC-4B0F-BD78-B6746162DC7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D243E5-CE91-4F6B-A9AD-0F2E7CBBA58E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A13AEC-1105-4818-9973-82134DE83EE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48638-DF18-4DFA-BC3B-276E0D5868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13F0A6-2842-4008-829C-CB53BE6D041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29776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B9D4A-D9EB-418D-AA3C-518DCB078E0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12184A-0EED-40FC-9241-0685E9E7C70B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436635-AF2F-41A1-B608-B5939FB843A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1659AF-AB7B-4ACB-A2E2-0B6A958002FB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4CC89-C5DE-4DA9-8AC6-1CF038536B68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E2C67-8054-44C6-B8C8-4604010F33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D13870-0A4A-46E9-AB0B-DAFA61303AE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1026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09F6B1-9DD0-4A6D-B8FA-0EF0B840A040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F493E2-6373-48F1-8460-E61BAFB3D54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3CEB3-2BE4-42C5-9CAE-3F8E3BE6619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1AEB419-2062-472F-8D35-503BAB4B3CBE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C6F83-120B-40E9-B546-A6930DFADD9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07280-F748-4787-9175-5C4F8D6FC5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B4BD1E6-4ED0-4585-9D5C-11FC519B350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26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65E4-6891-4A9D-B212-5B49FA03D3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621D2-7055-453F-A82D-2FC3E60E382B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8B4C8-4191-4AF4-A935-B994C0DB10E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CFF63E-C3EF-4075-A341-93C2582BF5D3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49DA2A-DACA-4F77-812E-1FEA9FDA0D7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908265-B49C-43C0-B824-2C82E80307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0298B6-CDFE-42A6-9431-CC89770525B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12330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350D-22B0-44EB-80FC-278EAE564E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255A8-5818-4BD2-B006-FDD00C93CDB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8CF65C-B30E-4615-8FB6-BCCA9B95133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2AB1A5-86BA-45E4-BCAB-119E5E8A0DF0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85DC4-B785-4E6D-B9B1-7C98D76E93E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745418-B849-4099-A2CA-1F58C0F9EF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863F72-E56B-429E-9D96-9AE388D3319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066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81BFE-41E0-4D04-BFE9-065AE71C4F5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EB074-13B7-4DD4-920F-F43017BBA76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82794D-FB52-4BEC-A3EF-BF3906482F54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8CD9F-0F61-4498-9360-AB0226EBF4B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F88183-1952-4DC9-AD43-556E25C20662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369C1-171B-4595-94C6-BC3B0B3D605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0C4BA-967A-46A7-AD13-DB9CC134115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B47447-821C-4915-A344-36142877C6A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73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DC86D-622E-440C-8164-356967396C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FC5F5-50AB-4DC8-9298-2B4602FA49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0D0562-0727-47AC-9658-9A6A12B800BD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826A07-C5CE-4098-B05E-1DA3894F46AC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CAF9AD-C8E7-45A1-B10E-E41CCD827A60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CE04EF-4AF6-4AFF-BD58-9580004CD8B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8E22CE-8970-428D-BB60-6E732FDFBBD8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89EFE-3502-45F5-BED2-C91152C9E0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520F73-FFEE-4810-BC2F-7D91F1781D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3B29F4-5BC5-48EF-A93E-20C3BDEAF7DD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152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60A7B-362A-4CF6-882B-68F088E602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B05E0E-D6DE-4B65-819B-E1A46AE0C5A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0193E2-2AD8-4FC9-97F0-0F58B0EAA70B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86733B-6DA6-463A-A279-E96956D65C0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E94449-239D-4FB2-B7B9-DC3F7680A7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0AC4D49-EB47-435A-A870-EABEBE3EE233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90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2C57D2-C813-4586-BF3A-01898650EB0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845E29-B286-482C-8E84-3B993303F521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85C1A-16F0-4C1F-A69D-75513E6BDEC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4193E1-0E1C-4DDD-928E-CCC39862AA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3B22F9-FDF9-40CF-9B18-8BA822974D6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702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0863B-02C6-47D9-AE6D-D4ED4C7D8DE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EBB0AB-0E3E-417E-BF32-C895EA03739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99B6EB-C666-4946-81D4-9343538318C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402FFA-E968-414B-8CBD-402F7B5074D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CC5655-6ED9-4DA4-837A-F7B5E2359248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6ADE8-B846-493F-BB9D-57706463A22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3C012-4159-4781-A37E-DA4E3C6605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901517-D624-41E8-A46E-A06B80E9F7B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0598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D1B8F-7493-4DDE-9553-39428545CCF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688B12-B386-47A4-BE0B-9A93A4ECECA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41562C-C3E4-4BB9-BD83-53EA93313A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916C4B-08E4-4A56-89FD-4ED8B91E91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163B03A-A8BB-4D68-B25D-0DC289273635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7CF71-8DDE-48D7-B612-0F26D8AE3A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B21A3-05B4-4568-B89C-D215CA060B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1261487-9D0C-4B21-B9B7-6DCC88413F5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0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1D40DE-2CE9-4834-97B8-7D5B90A348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7A5191-BE31-40B3-92A2-8B42A9453B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311A7-652B-4091-8D69-7FD747AD9E1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9D7D162-4586-40DF-9FD1-0BA08A657156}" type="datetime1">
              <a:rPr lang="en-GB"/>
              <a:pPr lvl="0"/>
              <a:t>03/03/2022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687F2-37FF-4EF0-9AFF-73F63A789C31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287A4-2DBE-4ACF-8D13-34B77980AB05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29B28E0-A6F3-4541-B3B0-ACFE5CC6AA45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18" Type="http://schemas.openxmlformats.org/officeDocument/2006/relationships/image" Target="../media/image17.png"/><Relationship Id="rId26" Type="http://schemas.openxmlformats.org/officeDocument/2006/relationships/image" Target="../media/image25.sv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24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10" Type="http://schemas.openxmlformats.org/officeDocument/2006/relationships/image" Target="../media/image9.png"/><Relationship Id="rId19" Type="http://schemas.openxmlformats.org/officeDocument/2006/relationships/image" Target="../media/image18.sv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c 10" descr="Coins outline">
            <a:extLst>
              <a:ext uri="{FF2B5EF4-FFF2-40B4-BE49-F238E27FC236}">
                <a16:creationId xmlns:a16="http://schemas.microsoft.com/office/drawing/2014/main" id="{6F6A6755-AD0F-4CBE-8965-D738757C9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1583" y="1565891"/>
            <a:ext cx="602095" cy="602095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Graphic 12" descr="Open hand outline">
            <a:extLst>
              <a:ext uri="{FF2B5EF4-FFF2-40B4-BE49-F238E27FC236}">
                <a16:creationId xmlns:a16="http://schemas.microsoft.com/office/drawing/2014/main" id="{4C93D1CC-B507-4817-BF35-2CB840FF8C9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71951" y="2125952"/>
            <a:ext cx="779077" cy="77907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Graphic 16" descr="Group brainstorm outline">
            <a:extLst>
              <a:ext uri="{FF2B5EF4-FFF2-40B4-BE49-F238E27FC236}">
                <a16:creationId xmlns:a16="http://schemas.microsoft.com/office/drawing/2014/main" id="{709FCEFD-53DA-4F9C-8E89-2E1E1E3D2B2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40423" y="2895310"/>
            <a:ext cx="779077" cy="779077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Graphic 18" descr="Books outline">
            <a:extLst>
              <a:ext uri="{FF2B5EF4-FFF2-40B4-BE49-F238E27FC236}">
                <a16:creationId xmlns:a16="http://schemas.microsoft.com/office/drawing/2014/main" id="{F35B8988-F900-42D7-986D-68D99AF5B3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30112" y="1615598"/>
            <a:ext cx="702588" cy="702588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Graphic 22" descr="Battery charging outline">
            <a:extLst>
              <a:ext uri="{FF2B5EF4-FFF2-40B4-BE49-F238E27FC236}">
                <a16:creationId xmlns:a16="http://schemas.microsoft.com/office/drawing/2014/main" id="{98FEED86-93FC-481E-A082-00B40613C02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492361" y="1615598"/>
            <a:ext cx="628284" cy="628284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Graphic 24" descr="Abacus outline">
            <a:extLst>
              <a:ext uri="{FF2B5EF4-FFF2-40B4-BE49-F238E27FC236}">
                <a16:creationId xmlns:a16="http://schemas.microsoft.com/office/drawing/2014/main" id="{77818029-B38D-4AE1-9A6C-75B52F2B6F0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4362364" y="4421096"/>
            <a:ext cx="667411" cy="6674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TextBox 25">
            <a:extLst>
              <a:ext uri="{FF2B5EF4-FFF2-40B4-BE49-F238E27FC236}">
                <a16:creationId xmlns:a16="http://schemas.microsoft.com/office/drawing/2014/main" id="{39AFA6BE-3835-443E-A973-D37A1AB78CD0}"/>
              </a:ext>
            </a:extLst>
          </p:cNvPr>
          <p:cNvSpPr txBox="1"/>
          <p:nvPr/>
        </p:nvSpPr>
        <p:spPr>
          <a:xfrm>
            <a:off x="9192755" y="4620636"/>
            <a:ext cx="2763645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Further growth in leadership capacity for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change &amp; innovation</a:t>
            </a:r>
          </a:p>
        </p:txBody>
      </p:sp>
      <p:cxnSp>
        <p:nvCxnSpPr>
          <p:cNvPr id="9" name="Straight Arrow Connector 27">
            <a:extLst>
              <a:ext uri="{FF2B5EF4-FFF2-40B4-BE49-F238E27FC236}">
                <a16:creationId xmlns:a16="http://schemas.microsoft.com/office/drawing/2014/main" id="{9A7FF0D4-5DD5-4A64-8EDE-E989E031AAEA}"/>
              </a:ext>
            </a:extLst>
          </p:cNvPr>
          <p:cNvCxnSpPr/>
          <p:nvPr/>
        </p:nvCxnSpPr>
        <p:spPr>
          <a:xfrm>
            <a:off x="3694386" y="1211168"/>
            <a:ext cx="709446" cy="0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0" name="Straight Arrow Connector 28">
            <a:extLst>
              <a:ext uri="{FF2B5EF4-FFF2-40B4-BE49-F238E27FC236}">
                <a16:creationId xmlns:a16="http://schemas.microsoft.com/office/drawing/2014/main" id="{D9B5EF2C-29FC-415B-A356-4E7F3FEA6A66}"/>
              </a:ext>
            </a:extLst>
          </p:cNvPr>
          <p:cNvCxnSpPr/>
          <p:nvPr/>
        </p:nvCxnSpPr>
        <p:spPr>
          <a:xfrm>
            <a:off x="7793422" y="1200662"/>
            <a:ext cx="709446" cy="0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1" name="Straight Arrow Connector 29">
            <a:extLst>
              <a:ext uri="{FF2B5EF4-FFF2-40B4-BE49-F238E27FC236}">
                <a16:creationId xmlns:a16="http://schemas.microsoft.com/office/drawing/2014/main" id="{CB9B05FB-2D17-4E13-B9C0-55D45CE83558}"/>
              </a:ext>
            </a:extLst>
          </p:cNvPr>
          <p:cNvCxnSpPr/>
          <p:nvPr/>
        </p:nvCxnSpPr>
        <p:spPr>
          <a:xfrm>
            <a:off x="11850413" y="1527432"/>
            <a:ext cx="0" cy="2321323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cxnSp>
        <p:nvCxnSpPr>
          <p:cNvPr id="12" name="Straight Arrow Connector 31">
            <a:extLst>
              <a:ext uri="{FF2B5EF4-FFF2-40B4-BE49-F238E27FC236}">
                <a16:creationId xmlns:a16="http://schemas.microsoft.com/office/drawing/2014/main" id="{E7ECB87B-99F8-4B0A-8B7A-538DCFB4FA05}"/>
              </a:ext>
            </a:extLst>
          </p:cNvPr>
          <p:cNvCxnSpPr/>
          <p:nvPr/>
        </p:nvCxnSpPr>
        <p:spPr>
          <a:xfrm flipH="1">
            <a:off x="7835466" y="4085749"/>
            <a:ext cx="583323" cy="0"/>
          </a:xfrm>
          <a:prstGeom prst="straightConnector1">
            <a:avLst/>
          </a:prstGeom>
          <a:noFill/>
          <a:ln w="38103" cap="flat">
            <a:solidFill>
              <a:srgbClr val="4472C4"/>
            </a:solidFill>
            <a:prstDash val="solid"/>
            <a:miter/>
            <a:tailEnd type="arrow"/>
          </a:ln>
        </p:spPr>
      </p:cxnSp>
      <p:pic>
        <p:nvPicPr>
          <p:cNvPr id="13" name="Graphic 36" descr="Flask outline">
            <a:extLst>
              <a:ext uri="{FF2B5EF4-FFF2-40B4-BE49-F238E27FC236}">
                <a16:creationId xmlns:a16="http://schemas.microsoft.com/office/drawing/2014/main" id="{129AF645-31F0-489B-9409-78392135E3B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4403832" y="2352778"/>
            <a:ext cx="628284" cy="62828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4" name="TextBox 37">
            <a:extLst>
              <a:ext uri="{FF2B5EF4-FFF2-40B4-BE49-F238E27FC236}">
                <a16:creationId xmlns:a16="http://schemas.microsoft.com/office/drawing/2014/main" id="{24DF0942-3E1B-4CFA-AA73-888EA13CFA82}"/>
              </a:ext>
            </a:extLst>
          </p:cNvPr>
          <p:cNvSpPr txBox="1"/>
          <p:nvPr/>
        </p:nvSpPr>
        <p:spPr>
          <a:xfrm>
            <a:off x="5144606" y="2483995"/>
            <a:ext cx="2638309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Portfolio of experiments of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future fit workforce models</a:t>
            </a:r>
          </a:p>
        </p:txBody>
      </p:sp>
      <p:sp>
        <p:nvSpPr>
          <p:cNvPr id="15" name="TextBox 38">
            <a:extLst>
              <a:ext uri="{FF2B5EF4-FFF2-40B4-BE49-F238E27FC236}">
                <a16:creationId xmlns:a16="http://schemas.microsoft.com/office/drawing/2014/main" id="{12D927EF-7625-410E-B6FF-13D2F099E46C}"/>
              </a:ext>
            </a:extLst>
          </p:cNvPr>
          <p:cNvSpPr txBox="1"/>
          <p:nvPr/>
        </p:nvSpPr>
        <p:spPr>
          <a:xfrm>
            <a:off x="5163571" y="1736061"/>
            <a:ext cx="259832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Data &amp; Intelligence of innovation readiness, ‘state of nation’ on pan sector challenges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TextBox 39">
            <a:extLst>
              <a:ext uri="{FF2B5EF4-FFF2-40B4-BE49-F238E27FC236}">
                <a16:creationId xmlns:a16="http://schemas.microsoft.com/office/drawing/2014/main" id="{436B3AF3-48D3-4307-BDAB-107EF862A6C0}"/>
              </a:ext>
            </a:extLst>
          </p:cNvPr>
          <p:cNvSpPr txBox="1"/>
          <p:nvPr/>
        </p:nvSpPr>
        <p:spPr>
          <a:xfrm>
            <a:off x="1353568" y="1601352"/>
            <a:ext cx="165384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Flexible, staged funding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TextBox 40">
            <a:extLst>
              <a:ext uri="{FF2B5EF4-FFF2-40B4-BE49-F238E27FC236}">
                <a16:creationId xmlns:a16="http://schemas.microsoft.com/office/drawing/2014/main" id="{E82148A8-157D-4B3C-9341-B3FB433FC6E8}"/>
              </a:ext>
            </a:extLst>
          </p:cNvPr>
          <p:cNvSpPr txBox="1"/>
          <p:nvPr/>
        </p:nvSpPr>
        <p:spPr>
          <a:xfrm>
            <a:off x="1296838" y="2211083"/>
            <a:ext cx="2309993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Non-financial, tailored innovation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support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TextBox 41">
            <a:extLst>
              <a:ext uri="{FF2B5EF4-FFF2-40B4-BE49-F238E27FC236}">
                <a16:creationId xmlns:a16="http://schemas.microsoft.com/office/drawing/2014/main" id="{0A5F0CEB-1940-4E7B-9C81-3B0221C49D1E}"/>
              </a:ext>
            </a:extLst>
          </p:cNvPr>
          <p:cNvSpPr txBox="1"/>
          <p:nvPr/>
        </p:nvSpPr>
        <p:spPr>
          <a:xfrm>
            <a:off x="1296838" y="3067327"/>
            <a:ext cx="2216313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Cohort of pan-heritage leaders committed to learning &amp; shaping themselves &amp; their sector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9" name="Graphic 42" descr="Battery charging outline">
            <a:extLst>
              <a:ext uri="{FF2B5EF4-FFF2-40B4-BE49-F238E27FC236}">
                <a16:creationId xmlns:a16="http://schemas.microsoft.com/office/drawing/2014/main" id="{CCCAE3CA-E870-49C2-9515-21C42FF5D51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555419" y="4503310"/>
            <a:ext cx="628284" cy="62828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0" name="TextBox 43">
            <a:extLst>
              <a:ext uri="{FF2B5EF4-FFF2-40B4-BE49-F238E27FC236}">
                <a16:creationId xmlns:a16="http://schemas.microsoft.com/office/drawing/2014/main" id="{40832890-A50F-47F6-A37C-0598032E843C}"/>
              </a:ext>
            </a:extLst>
          </p:cNvPr>
          <p:cNvSpPr txBox="1"/>
          <p:nvPr/>
        </p:nvSpPr>
        <p:spPr>
          <a:xfrm>
            <a:off x="8891753" y="2567059"/>
            <a:ext cx="45720" cy="36933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	</a:t>
            </a:r>
          </a:p>
        </p:txBody>
      </p:sp>
      <p:sp>
        <p:nvSpPr>
          <p:cNvPr id="21" name="TextBox 44">
            <a:extLst>
              <a:ext uri="{FF2B5EF4-FFF2-40B4-BE49-F238E27FC236}">
                <a16:creationId xmlns:a16="http://schemas.microsoft.com/office/drawing/2014/main" id="{1A0C120D-F514-4DED-90FA-72B6F2354ED9}"/>
              </a:ext>
            </a:extLst>
          </p:cNvPr>
          <p:cNvSpPr txBox="1"/>
          <p:nvPr/>
        </p:nvSpPr>
        <p:spPr>
          <a:xfrm>
            <a:off x="5153055" y="3172428"/>
            <a:ext cx="2619344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Over Time: Proven models for future-fit ways of working in heritage sector</a:t>
            </a:r>
          </a:p>
        </p:txBody>
      </p:sp>
      <p:sp>
        <p:nvSpPr>
          <p:cNvPr id="22" name="TextBox 45">
            <a:extLst>
              <a:ext uri="{FF2B5EF4-FFF2-40B4-BE49-F238E27FC236}">
                <a16:creationId xmlns:a16="http://schemas.microsoft.com/office/drawing/2014/main" id="{2FEDEA19-58FD-48C9-85A8-BF11908CDDEF}"/>
              </a:ext>
            </a:extLst>
          </p:cNvPr>
          <p:cNvSpPr txBox="1"/>
          <p:nvPr/>
        </p:nvSpPr>
        <p:spPr>
          <a:xfrm>
            <a:off x="5029776" y="4483751"/>
            <a:ext cx="2805690" cy="17543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New workforce models create: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Improved health &amp; well-being of staff and volunteers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New career pathways for a more diverse workforce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New ways of delivering value to visitors/audiences through alternative models of provision</a:t>
            </a:r>
          </a:p>
        </p:txBody>
      </p:sp>
      <p:pic>
        <p:nvPicPr>
          <p:cNvPr id="23" name="Graphic 47" descr="Test tubes outline">
            <a:extLst>
              <a:ext uri="{FF2B5EF4-FFF2-40B4-BE49-F238E27FC236}">
                <a16:creationId xmlns:a16="http://schemas.microsoft.com/office/drawing/2014/main" id="{8C57C496-C001-49B5-B855-37E2ED3645A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482736" y="3204999"/>
            <a:ext cx="509604" cy="509604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4" name="TextBox 48">
            <a:extLst>
              <a:ext uri="{FF2B5EF4-FFF2-40B4-BE49-F238E27FC236}">
                <a16:creationId xmlns:a16="http://schemas.microsoft.com/office/drawing/2014/main" id="{FF0DC5D3-D6B4-4485-B1E0-E63272EB393B}"/>
              </a:ext>
            </a:extLst>
          </p:cNvPr>
          <p:cNvSpPr txBox="1"/>
          <p:nvPr/>
        </p:nvSpPr>
        <p:spPr>
          <a:xfrm>
            <a:off x="9120646" y="1776029"/>
            <a:ext cx="2633508" cy="27699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New capacity for change &amp; innovation</a:t>
            </a:r>
          </a:p>
        </p:txBody>
      </p:sp>
      <p:sp>
        <p:nvSpPr>
          <p:cNvPr id="25" name="TextBox 49">
            <a:extLst>
              <a:ext uri="{FF2B5EF4-FFF2-40B4-BE49-F238E27FC236}">
                <a16:creationId xmlns:a16="http://schemas.microsoft.com/office/drawing/2014/main" id="{F99824DF-FD23-4A8D-B0E2-9742DD75DD44}"/>
              </a:ext>
            </a:extLst>
          </p:cNvPr>
          <p:cNvSpPr txBox="1"/>
          <p:nvPr/>
        </p:nvSpPr>
        <p:spPr>
          <a:xfrm>
            <a:off x="9183712" y="5145465"/>
            <a:ext cx="2666710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Pan-sector collaboration on key issues, (perhaps in key localities)</a:t>
            </a:r>
          </a:p>
        </p:txBody>
      </p:sp>
      <p:pic>
        <p:nvPicPr>
          <p:cNvPr id="26" name="Graphic 51" descr="Dance outline">
            <a:extLst>
              <a:ext uri="{FF2B5EF4-FFF2-40B4-BE49-F238E27FC236}">
                <a16:creationId xmlns:a16="http://schemas.microsoft.com/office/drawing/2014/main" id="{E85B2E1F-C784-4294-B97E-A68505343B04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8502868" y="5048749"/>
            <a:ext cx="655103" cy="655103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27" name="TextBox 52">
            <a:extLst>
              <a:ext uri="{FF2B5EF4-FFF2-40B4-BE49-F238E27FC236}">
                <a16:creationId xmlns:a16="http://schemas.microsoft.com/office/drawing/2014/main" id="{98925B95-3C8D-4D53-94B4-9963104571D7}"/>
              </a:ext>
            </a:extLst>
          </p:cNvPr>
          <p:cNvSpPr txBox="1"/>
          <p:nvPr/>
        </p:nvSpPr>
        <p:spPr>
          <a:xfrm>
            <a:off x="9116321" y="2296835"/>
            <a:ext cx="2633508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Sector becomes more aware of ‘how’ to transition to future-fit ways of working</a:t>
            </a:r>
          </a:p>
        </p:txBody>
      </p:sp>
      <p:pic>
        <p:nvPicPr>
          <p:cNvPr id="28" name="Graphic 54" descr="Eye outline">
            <a:extLst>
              <a:ext uri="{FF2B5EF4-FFF2-40B4-BE49-F238E27FC236}">
                <a16:creationId xmlns:a16="http://schemas.microsoft.com/office/drawing/2014/main" id="{855D115F-7D0C-48B6-B2F1-FB32B7645CB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8444328" y="2204408"/>
            <a:ext cx="667173" cy="667173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29" name="Graphic 56" descr="Presentation with org chart outline">
            <a:extLst>
              <a:ext uri="{FF2B5EF4-FFF2-40B4-BE49-F238E27FC236}">
                <a16:creationId xmlns:a16="http://schemas.microsoft.com/office/drawing/2014/main" id="{63AA4CBD-D1E5-4691-ACCB-AF108CA29C66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>
            <a:off x="8492361" y="3031638"/>
            <a:ext cx="542531" cy="54253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0" name="TextBox 57">
            <a:extLst>
              <a:ext uri="{FF2B5EF4-FFF2-40B4-BE49-F238E27FC236}">
                <a16:creationId xmlns:a16="http://schemas.microsoft.com/office/drawing/2014/main" id="{F2CC2639-99FE-4237-A5D9-975FFD991EB7}"/>
              </a:ext>
            </a:extLst>
          </p:cNvPr>
          <p:cNvSpPr txBox="1"/>
          <p:nvPr/>
        </p:nvSpPr>
        <p:spPr>
          <a:xfrm>
            <a:off x="9087535" y="3031638"/>
            <a:ext cx="2633508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Increased understanding of how to fund innovation &amp; how that feeds &amp; connects to internal systems  &amp; culture</a:t>
            </a:r>
          </a:p>
        </p:txBody>
      </p:sp>
      <p:pic>
        <p:nvPicPr>
          <p:cNvPr id="31" name="Picture 2" descr="Heritage Emergency Fund launches to help sector (updated) | The National Lottery  Heritage Fund">
            <a:extLst>
              <a:ext uri="{FF2B5EF4-FFF2-40B4-BE49-F238E27FC236}">
                <a16:creationId xmlns:a16="http://schemas.microsoft.com/office/drawing/2014/main" id="{979E4157-2403-4D6B-8837-70D828977D16}"/>
              </a:ext>
            </a:extLst>
          </p:cNvPr>
          <p:cNvPicPr>
            <a:picLocks noChangeAspect="1"/>
          </p:cNvPicPr>
          <p:nvPr/>
        </p:nvPicPr>
        <p:blipFill>
          <a:blip r:embed="rId24"/>
          <a:srcRect/>
          <a:stretch>
            <a:fillRect/>
          </a:stretch>
        </p:blipFill>
        <p:spPr>
          <a:xfrm>
            <a:off x="121286" y="5612779"/>
            <a:ext cx="2216313" cy="124522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2" name="TextBox 59">
            <a:extLst>
              <a:ext uri="{FF2B5EF4-FFF2-40B4-BE49-F238E27FC236}">
                <a16:creationId xmlns:a16="http://schemas.microsoft.com/office/drawing/2014/main" id="{395C95E4-5987-4FF7-ABB2-8BC7792BE77B}"/>
              </a:ext>
            </a:extLst>
          </p:cNvPr>
          <p:cNvSpPr txBox="1"/>
          <p:nvPr/>
        </p:nvSpPr>
        <p:spPr>
          <a:xfrm>
            <a:off x="9147255" y="5809302"/>
            <a:ext cx="2666710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Wider influence and leadership of Fund in sector &amp; other lottery distributors</a:t>
            </a:r>
          </a:p>
        </p:txBody>
      </p:sp>
      <p:pic>
        <p:nvPicPr>
          <p:cNvPr id="33" name="Graphic 60" descr="Steering Wheel outline">
            <a:extLst>
              <a:ext uri="{FF2B5EF4-FFF2-40B4-BE49-F238E27FC236}">
                <a16:creationId xmlns:a16="http://schemas.microsoft.com/office/drawing/2014/main" id="{2F1A1FB8-F77B-4D45-BCE6-AE8148AC9A5B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>
            <a:fillRect/>
          </a:stretch>
        </p:blipFill>
        <p:spPr>
          <a:xfrm>
            <a:off x="8513228" y="5703853"/>
            <a:ext cx="628284" cy="628284"/>
          </a:xfrm>
          <a:prstGeom prst="rect">
            <a:avLst/>
          </a:prstGeom>
          <a:noFill/>
          <a:ln cap="flat">
            <a:noFill/>
          </a:ln>
        </p:spPr>
      </p:pic>
      <p:graphicFrame>
        <p:nvGraphicFramePr>
          <p:cNvPr id="34" name="Table 4">
            <a:extLst>
              <a:ext uri="{FF2B5EF4-FFF2-40B4-BE49-F238E27FC236}">
                <a16:creationId xmlns:a16="http://schemas.microsoft.com/office/drawing/2014/main" id="{0B919423-A07C-4864-A5A2-1709E0126465}"/>
              </a:ext>
            </a:extLst>
          </p:cNvPr>
          <p:cNvGraphicFramePr>
            <a:graphicFrameLocks noGrp="1"/>
          </p:cNvGraphicFramePr>
          <p:nvPr/>
        </p:nvGraphicFramePr>
        <p:xfrm>
          <a:off x="315312" y="998186"/>
          <a:ext cx="3379073" cy="4259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79073">
                  <a:extLst>
                    <a:ext uri="{9D8B030D-6E8A-4147-A177-3AD203B41FA5}">
                      <a16:colId xmlns:a16="http://schemas.microsoft.com/office/drawing/2014/main" val="4006145625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lvl="0" algn="ctr"/>
                      <a:r>
                        <a:rPr lang="en-GB" sz="1400"/>
                        <a:t>INPUTS</a:t>
                      </a:r>
                    </a:p>
                  </a:txBody>
                  <a:tcPr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9949863"/>
                  </a:ext>
                </a:extLst>
              </a:tr>
            </a:tbl>
          </a:graphicData>
        </a:graphic>
      </p:graphicFrame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9BED31E4-1093-43D6-BCD3-A3CDA6DAD99C}"/>
              </a:ext>
            </a:extLst>
          </p:cNvPr>
          <p:cNvGraphicFramePr>
            <a:graphicFrameLocks noGrp="1"/>
          </p:cNvGraphicFramePr>
          <p:nvPr/>
        </p:nvGraphicFramePr>
        <p:xfrm>
          <a:off x="4403832" y="998186"/>
          <a:ext cx="3379073" cy="4259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79073">
                  <a:extLst>
                    <a:ext uri="{9D8B030D-6E8A-4147-A177-3AD203B41FA5}">
                      <a16:colId xmlns:a16="http://schemas.microsoft.com/office/drawing/2014/main" val="571841597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lvl="0" algn="ctr"/>
                      <a:r>
                        <a:rPr lang="en-GB" sz="1400"/>
                        <a:t>OUTPUTS</a:t>
                      </a:r>
                    </a:p>
                  </a:txBody>
                  <a:tcPr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4136909"/>
                  </a:ext>
                </a:extLst>
              </a:tr>
            </a:tbl>
          </a:graphicData>
        </a:graphic>
      </p:graphicFrame>
      <p:graphicFrame>
        <p:nvGraphicFramePr>
          <p:cNvPr id="36" name="Table 6">
            <a:extLst>
              <a:ext uri="{FF2B5EF4-FFF2-40B4-BE49-F238E27FC236}">
                <a16:creationId xmlns:a16="http://schemas.microsoft.com/office/drawing/2014/main" id="{0C051485-3EC6-4CBD-9C28-066613FD216F}"/>
              </a:ext>
            </a:extLst>
          </p:cNvPr>
          <p:cNvGraphicFramePr>
            <a:graphicFrameLocks noGrp="1"/>
          </p:cNvGraphicFramePr>
          <p:nvPr/>
        </p:nvGraphicFramePr>
        <p:xfrm>
          <a:off x="8492361" y="998186"/>
          <a:ext cx="3379073" cy="4259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79073">
                  <a:extLst>
                    <a:ext uri="{9D8B030D-6E8A-4147-A177-3AD203B41FA5}">
                      <a16:colId xmlns:a16="http://schemas.microsoft.com/office/drawing/2014/main" val="3462673530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lvl="0" algn="ctr"/>
                      <a:r>
                        <a:rPr lang="en-GB" sz="1400"/>
                        <a:t>INTERMEDIATE OUTCOMES</a:t>
                      </a:r>
                    </a:p>
                  </a:txBody>
                  <a:tcPr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1692985"/>
                  </a:ext>
                </a:extLst>
              </a:tr>
            </a:tbl>
          </a:graphicData>
        </a:graphic>
      </p:graphicFrame>
      <p:graphicFrame>
        <p:nvGraphicFramePr>
          <p:cNvPr id="37" name="Table 7">
            <a:extLst>
              <a:ext uri="{FF2B5EF4-FFF2-40B4-BE49-F238E27FC236}">
                <a16:creationId xmlns:a16="http://schemas.microsoft.com/office/drawing/2014/main" id="{69313FF4-916E-4CCC-9A5C-9025633C19B0}"/>
              </a:ext>
            </a:extLst>
          </p:cNvPr>
          <p:cNvGraphicFramePr>
            <a:graphicFrameLocks noGrp="1"/>
          </p:cNvGraphicFramePr>
          <p:nvPr/>
        </p:nvGraphicFramePr>
        <p:xfrm>
          <a:off x="8492361" y="3914811"/>
          <a:ext cx="3379073" cy="4259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79073">
                  <a:extLst>
                    <a:ext uri="{9D8B030D-6E8A-4147-A177-3AD203B41FA5}">
                      <a16:colId xmlns:a16="http://schemas.microsoft.com/office/drawing/2014/main" val="2479871268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lvl="0" algn="ctr"/>
                      <a:r>
                        <a:rPr lang="en-GB" sz="1400"/>
                        <a:t>LONGER TERM OUTCOMES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7632674"/>
                  </a:ext>
                </a:extLst>
              </a:tr>
            </a:tbl>
          </a:graphicData>
        </a:graphic>
      </p:graphicFrame>
      <p:graphicFrame>
        <p:nvGraphicFramePr>
          <p:cNvPr id="38" name="Table 8">
            <a:extLst>
              <a:ext uri="{FF2B5EF4-FFF2-40B4-BE49-F238E27FC236}">
                <a16:creationId xmlns:a16="http://schemas.microsoft.com/office/drawing/2014/main" id="{4C9DEBB1-5441-4FC8-8110-1B734CB9E254}"/>
              </a:ext>
            </a:extLst>
          </p:cNvPr>
          <p:cNvGraphicFramePr>
            <a:graphicFrameLocks noGrp="1"/>
          </p:cNvGraphicFramePr>
          <p:nvPr/>
        </p:nvGraphicFramePr>
        <p:xfrm>
          <a:off x="4430112" y="3914811"/>
          <a:ext cx="3379073" cy="42596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379073">
                  <a:extLst>
                    <a:ext uri="{9D8B030D-6E8A-4147-A177-3AD203B41FA5}">
                      <a16:colId xmlns:a16="http://schemas.microsoft.com/office/drawing/2014/main" val="2392501994"/>
                    </a:ext>
                  </a:extLst>
                </a:gridCol>
              </a:tblGrid>
              <a:tr h="425964">
                <a:tc>
                  <a:txBody>
                    <a:bodyPr/>
                    <a:lstStyle/>
                    <a:p>
                      <a:pPr lvl="0" algn="ctr"/>
                      <a:r>
                        <a:rPr lang="en-GB" sz="1400"/>
                        <a:t>IMPACT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5432538"/>
                  </a:ext>
                </a:extLst>
              </a:tr>
            </a:tbl>
          </a:graphicData>
        </a:graphic>
      </p:graphicFrame>
      <p:sp>
        <p:nvSpPr>
          <p:cNvPr id="39" name="TextBox 39">
            <a:extLst>
              <a:ext uri="{FF2B5EF4-FFF2-40B4-BE49-F238E27FC236}">
                <a16:creationId xmlns:a16="http://schemas.microsoft.com/office/drawing/2014/main" id="{5A32C980-CAD5-49E0-B2E9-E6CE93B656F3}"/>
              </a:ext>
            </a:extLst>
          </p:cNvPr>
          <p:cNvSpPr txBox="1"/>
          <p:nvPr/>
        </p:nvSpPr>
        <p:spPr>
          <a:xfrm>
            <a:off x="271951" y="171916"/>
            <a:ext cx="6423553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Trebuchet MS" pitchFamily="34"/>
              </a:rPr>
              <a:t>The </a:t>
            </a:r>
            <a:r>
              <a:rPr lang="en-GB" sz="2800" b="0" i="0" u="none" strike="noStrike" kern="1200" cap="none" spc="0" baseline="0" dirty="0">
                <a:solidFill>
                  <a:srgbClr val="000000"/>
                </a:solidFill>
                <a:uFillTx/>
                <a:latin typeface="Trebuchet MS" pitchFamily="34"/>
              </a:rPr>
              <a:t>Innovation Fund theory for change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000" b="0" i="0" u="none" strike="noStrike" kern="1200" cap="none" spc="0" baseline="0" dirty="0">
              <a:solidFill>
                <a:srgbClr val="000000"/>
              </a:solidFill>
              <a:uFillTx/>
              <a:latin typeface="Trebuchet MS" pitchFamily="3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181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Goulden</dc:creator>
  <cp:lastModifiedBy>Penelope Yewers</cp:lastModifiedBy>
  <cp:revision>46</cp:revision>
  <dcterms:created xsi:type="dcterms:W3CDTF">2021-11-12T15:29:53Z</dcterms:created>
  <dcterms:modified xsi:type="dcterms:W3CDTF">2022-03-03T21:46:28Z</dcterms:modified>
</cp:coreProperties>
</file>