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134806690" r:id="rId5"/>
    <p:sldId id="2134806691" r:id="rId6"/>
    <p:sldId id="2134806692" r:id="rId7"/>
    <p:sldId id="2134806695" r:id="rId8"/>
    <p:sldId id="2134806707" r:id="rId9"/>
    <p:sldId id="2134806708" r:id="rId10"/>
    <p:sldId id="2134806709" r:id="rId11"/>
    <p:sldId id="2134806710" r:id="rId12"/>
    <p:sldId id="2134806712" r:id="rId13"/>
    <p:sldId id="2134806711" r:id="rId14"/>
    <p:sldId id="2134806713" r:id="rId15"/>
    <p:sldId id="2134806714" r:id="rId16"/>
    <p:sldId id="2134806699" r:id="rId17"/>
    <p:sldId id="2134806697" r:id="rId18"/>
    <p:sldId id="2134806700" r:id="rId19"/>
    <p:sldId id="2134806701" r:id="rId20"/>
    <p:sldId id="2134806702" r:id="rId21"/>
    <p:sldId id="2134806703" r:id="rId22"/>
    <p:sldId id="2134806704" r:id="rId23"/>
    <p:sldId id="2134806706" r:id="rId24"/>
    <p:sldId id="21348066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" id="{EF132B17-26AE-4A70-BD1D-0F56295E1947}">
          <p14:sldIdLst>
            <p14:sldId id="2134806690"/>
            <p14:sldId id="2134806691"/>
            <p14:sldId id="2134806692"/>
            <p14:sldId id="2134806695"/>
            <p14:sldId id="2134806707"/>
            <p14:sldId id="2134806708"/>
            <p14:sldId id="2134806709"/>
            <p14:sldId id="2134806710"/>
            <p14:sldId id="2134806712"/>
            <p14:sldId id="2134806711"/>
            <p14:sldId id="2134806713"/>
            <p14:sldId id="2134806714"/>
            <p14:sldId id="2134806699"/>
            <p14:sldId id="2134806697"/>
            <p14:sldId id="2134806700"/>
            <p14:sldId id="2134806701"/>
            <p14:sldId id="2134806702"/>
            <p14:sldId id="2134806703"/>
            <p14:sldId id="2134806704"/>
            <p14:sldId id="2134806706"/>
            <p14:sldId id="2134806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el Lau" initials="CL" lastIdx="14" clrIdx="0">
    <p:extLst>
      <p:ext uri="{19B8F6BF-5375-455C-9EA6-DF929625EA0E}">
        <p15:presenceInfo xmlns:p15="http://schemas.microsoft.com/office/powerpoint/2012/main" userId="Chanel Lau" providerId="None"/>
      </p:ext>
    </p:extLst>
  </p:cmAuthor>
  <p:cmAuthor id="2" name="Andreou Bekki" initials="AB" lastIdx="9" clrIdx="1">
    <p:extLst>
      <p:ext uri="{19B8F6BF-5375-455C-9EA6-DF929625EA0E}">
        <p15:presenceInfo xmlns:p15="http://schemas.microsoft.com/office/powerpoint/2012/main" userId="S::BekkiAndreou@tfl.gov.uk::f9fc4382-9ee5-4899-a946-ae485accd6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30AEE-C72B-4F43-A1DF-01E73E62220F}" v="5" dt="2022-11-18T14:48:07.296"/>
    <p1510:client id="{986602E5-AD95-44BA-BFA6-123A3626A9B2}" v="7" dt="2022-10-27T11:13:56.528"/>
    <p1510:client id="{AFF21258-659E-4D3D-B811-15311417E627}" v="2" dt="2022-11-14T12:30:31.167"/>
    <p1510:client id="{FC9B57EE-8EB7-4F29-A5E2-D3B9DEC0A819}" v="12" dt="2022-10-28T13:54:22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FBB31-9F5B-4E8D-B35E-9A6A576655AF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B5402-7DDD-4C8D-BA2F-9F5D7C822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0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5402-7DDD-4C8D-BA2F-9F5D7C8220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8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5402-7DDD-4C8D-BA2F-9F5D7C8220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8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5402-7DDD-4C8D-BA2F-9F5D7C8220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92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5402-7DDD-4C8D-BA2F-9F5D7C8220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1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5402-7DDD-4C8D-BA2F-9F5D7C8220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2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5402-7DDD-4C8D-BA2F-9F5D7C8220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47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5402-7DDD-4C8D-BA2F-9F5D7C8220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1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[Option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066" y="1594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" y="1594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5">
            <a:extLst>
              <a:ext uri="{FF2B5EF4-FFF2-40B4-BE49-F238E27FC236}">
                <a16:creationId xmlns:a16="http://schemas.microsoft.com/office/drawing/2014/main" id="{18C59DDA-D327-44B5-A572-AB796520E7D5}"/>
              </a:ext>
            </a:extLst>
          </p:cNvPr>
          <p:cNvSpPr/>
          <p:nvPr/>
        </p:nvSpPr>
        <p:spPr>
          <a:xfrm>
            <a:off x="623" y="-2391"/>
            <a:ext cx="5349632" cy="3825099"/>
          </a:xfrm>
          <a:custGeom>
            <a:avLst/>
            <a:gdLst>
              <a:gd name="connsiteX0" fmla="*/ 0 w 4346576"/>
              <a:gd name="connsiteY0" fmla="*/ 0 h 3825098"/>
              <a:gd name="connsiteX1" fmla="*/ 4014891 w 4346576"/>
              <a:gd name="connsiteY1" fmla="*/ 0 h 3825098"/>
              <a:gd name="connsiteX2" fmla="*/ 4036892 w 4346576"/>
              <a:gd name="connsiteY2" fmla="*/ 36214 h 3825098"/>
              <a:gd name="connsiteX3" fmla="*/ 4346576 w 4346576"/>
              <a:gd name="connsiteY3" fmla="*/ 1259250 h 3825098"/>
              <a:gd name="connsiteX4" fmla="*/ 1780728 w 4346576"/>
              <a:gd name="connsiteY4" fmla="*/ 3825098 h 3825098"/>
              <a:gd name="connsiteX5" fmla="*/ 148610 w 4346576"/>
              <a:gd name="connsiteY5" fmla="*/ 3239183 h 3825098"/>
              <a:gd name="connsiteX6" fmla="*/ 0 w 4346576"/>
              <a:gd name="connsiteY6" fmla="*/ 3104117 h 382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6576" h="3825098">
                <a:moveTo>
                  <a:pt x="0" y="0"/>
                </a:moveTo>
                <a:lnTo>
                  <a:pt x="4014891" y="0"/>
                </a:lnTo>
                <a:lnTo>
                  <a:pt x="4036892" y="36214"/>
                </a:lnTo>
                <a:cubicBezTo>
                  <a:pt x="4234392" y="399778"/>
                  <a:pt x="4346576" y="816413"/>
                  <a:pt x="4346576" y="1259250"/>
                </a:cubicBezTo>
                <a:cubicBezTo>
                  <a:pt x="4346576" y="2676329"/>
                  <a:pt x="3197807" y="3825098"/>
                  <a:pt x="1780728" y="3825098"/>
                </a:cubicBezTo>
                <a:cubicBezTo>
                  <a:pt x="1160756" y="3825098"/>
                  <a:pt x="592140" y="3605217"/>
                  <a:pt x="148610" y="3239183"/>
                </a:cubicBezTo>
                <a:lnTo>
                  <a:pt x="0" y="3104117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4350" bIns="0" rtlCol="0" anchor="ctr"/>
          <a:lstStyle/>
          <a:p>
            <a:pPr algn="ctr" defTabSz="843524"/>
            <a:endParaRPr lang="en-GB" sz="1662">
              <a:solidFill>
                <a:srgbClr val="FFFFFF"/>
              </a:solidFill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FC7CEEA-EDEA-4BE5-A4BC-D2231D4096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193" y="695526"/>
            <a:ext cx="3755520" cy="1510101"/>
          </a:xfrm>
          <a:prstGeom prst="rect">
            <a:avLst/>
          </a:prstGeom>
        </p:spPr>
        <p:txBody>
          <a:bodyPr lIns="0" tIns="45691" rIns="91379" bIns="45691" anchor="t">
            <a:normAutofit/>
          </a:bodyPr>
          <a:lstStyle>
            <a:lvl1pPr marL="0" marR="0" indent="0" algn="l" defTabSz="8435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600" b="0" kern="1200" baseline="0" dirty="0" smtClean="0">
                <a:solidFill>
                  <a:schemeClr val="bg1"/>
                </a:solidFill>
                <a:latin typeface="NJFont Medium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843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+mj-lt"/>
              </a:rPr>
              <a:t>Presentation Title</a:t>
            </a:r>
            <a:br>
              <a:rPr lang="en-GB">
                <a:latin typeface="+mj-lt"/>
              </a:rPr>
            </a:br>
            <a:r>
              <a:rPr lang="en-GB">
                <a:latin typeface="+mj-lt"/>
              </a:rPr>
              <a:t>28pt </a:t>
            </a:r>
            <a:r>
              <a:rPr lang="en-GB" err="1">
                <a:latin typeface="+mj-lt"/>
              </a:rPr>
              <a:t>NJFont</a:t>
            </a:r>
            <a:r>
              <a:rPr lang="en-GB">
                <a:latin typeface="+mj-lt"/>
              </a:rPr>
              <a:t> Medium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6ED5A41F-BE1E-45A9-BF62-55B61BE53E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707" y="2354012"/>
            <a:ext cx="3334144" cy="858108"/>
          </a:xfrm>
          <a:prstGeom prst="rect">
            <a:avLst/>
          </a:prstGeom>
        </p:spPr>
        <p:txBody>
          <a:bodyPr lIns="0" tIns="45691" rIns="91379" bIns="45691">
            <a:normAutofit/>
          </a:bodyPr>
          <a:lstStyle>
            <a:lvl1pPr marL="0" marR="0" indent="0" algn="l" defTabSz="843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500" b="0" kern="1200" dirty="0" smtClean="0">
                <a:solidFill>
                  <a:schemeClr val="bg1"/>
                </a:solidFill>
                <a:latin typeface="NJFont Medium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843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The smaller text goes here 16pt </a:t>
            </a:r>
            <a:r>
              <a:rPr lang="en-GB" err="1"/>
              <a:t>NJFont</a:t>
            </a:r>
            <a:r>
              <a:rPr lang="en-GB"/>
              <a:t> Medium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26E686-059B-49AF-9A5C-DEBC322F4C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1" y="5962139"/>
            <a:ext cx="11074087" cy="7673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DE7CAE97-5BBC-49C1-ACFC-4EF12A14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310" y="6427041"/>
            <a:ext cx="7492025" cy="19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843524" fontAlgn="base">
              <a:spcBef>
                <a:spcPct val="0"/>
              </a:spcBef>
              <a:spcAft>
                <a:spcPct val="0"/>
              </a:spcAft>
            </a:pPr>
            <a:r>
              <a:rPr lang="en-US" sz="646" b="1">
                <a:solidFill>
                  <a:srgbClr val="DC5A57"/>
                </a:solidFill>
                <a:ea typeface="Calibri" pitchFamily="34" charset="0"/>
                <a:cs typeface="Times New Roman" pitchFamily="18" charset="0"/>
              </a:rPr>
              <a:t>This document reflects ongoing work and discussions within TfL on options for the future of TfL/LU. It is not intended to reflect or represent any formal TfL/LU views or policy. Its subject matter may relate to issues which would be subject to consultation. Its contents are confidential and should not be disclosed to any unauthorised persons</a:t>
            </a:r>
            <a:endParaRPr lang="en-GB" sz="646" b="1">
              <a:solidFill>
                <a:srgbClr val="DC5A57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06AD2F-BB77-400F-B99A-7B77BD6E284F}"/>
              </a:ext>
            </a:extLst>
          </p:cNvPr>
          <p:cNvGrpSpPr/>
          <p:nvPr/>
        </p:nvGrpSpPr>
        <p:grpSpPr bwMode="gray">
          <a:xfrm>
            <a:off x="9518038" y="1687889"/>
            <a:ext cx="696865" cy="2316383"/>
            <a:chOff x="2557463" y="506413"/>
            <a:chExt cx="396875" cy="1319213"/>
          </a:xfrm>
          <a:solidFill>
            <a:srgbClr val="4D6C71"/>
          </a:solidFill>
        </p:grpSpPr>
        <p:sp>
          <p:nvSpPr>
            <p:cNvPr id="10" name="Freeform 186">
              <a:extLst>
                <a:ext uri="{FF2B5EF4-FFF2-40B4-BE49-F238E27FC236}">
                  <a16:creationId xmlns:a16="http://schemas.microsoft.com/office/drawing/2014/main" id="{FC735FF4-7A07-45F7-8961-35E1EDE6C8C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7463" y="536576"/>
              <a:ext cx="238125" cy="1289050"/>
            </a:xfrm>
            <a:custGeom>
              <a:avLst/>
              <a:gdLst>
                <a:gd name="T0" fmla="*/ 93 w 150"/>
                <a:gd name="T1" fmla="*/ 123 h 812"/>
                <a:gd name="T2" fmla="*/ 74 w 150"/>
                <a:gd name="T3" fmla="*/ 123 h 812"/>
                <a:gd name="T4" fmla="*/ 0 w 150"/>
                <a:gd name="T5" fmla="*/ 810 h 812"/>
                <a:gd name="T6" fmla="*/ 150 w 150"/>
                <a:gd name="T7" fmla="*/ 812 h 812"/>
                <a:gd name="T8" fmla="*/ 117 w 150"/>
                <a:gd name="T9" fmla="*/ 0 h 812"/>
                <a:gd name="T10" fmla="*/ 93 w 150"/>
                <a:gd name="T11" fmla="*/ 123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812">
                  <a:moveTo>
                    <a:pt x="93" y="123"/>
                  </a:moveTo>
                  <a:lnTo>
                    <a:pt x="74" y="123"/>
                  </a:lnTo>
                  <a:lnTo>
                    <a:pt x="0" y="810"/>
                  </a:lnTo>
                  <a:lnTo>
                    <a:pt x="150" y="812"/>
                  </a:lnTo>
                  <a:lnTo>
                    <a:pt x="117" y="0"/>
                  </a:lnTo>
                  <a:lnTo>
                    <a:pt x="93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11" name="Freeform 187">
              <a:extLst>
                <a:ext uri="{FF2B5EF4-FFF2-40B4-BE49-F238E27FC236}">
                  <a16:creationId xmlns:a16="http://schemas.microsoft.com/office/drawing/2014/main" id="{FCF40262-DC24-4D3B-82C3-2B957D24A4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751138" y="506413"/>
              <a:ext cx="203200" cy="1319213"/>
            </a:xfrm>
            <a:custGeom>
              <a:avLst/>
              <a:gdLst>
                <a:gd name="T0" fmla="*/ 2 w 128"/>
                <a:gd name="T1" fmla="*/ 0 h 831"/>
                <a:gd name="T2" fmla="*/ 0 w 128"/>
                <a:gd name="T3" fmla="*/ 9 h 831"/>
                <a:gd name="T4" fmla="*/ 35 w 128"/>
                <a:gd name="T5" fmla="*/ 831 h 831"/>
                <a:gd name="T6" fmla="*/ 128 w 128"/>
                <a:gd name="T7" fmla="*/ 831 h 831"/>
                <a:gd name="T8" fmla="*/ 2 w 128"/>
                <a:gd name="T9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831">
                  <a:moveTo>
                    <a:pt x="2" y="0"/>
                  </a:moveTo>
                  <a:lnTo>
                    <a:pt x="0" y="9"/>
                  </a:lnTo>
                  <a:lnTo>
                    <a:pt x="35" y="831"/>
                  </a:lnTo>
                  <a:lnTo>
                    <a:pt x="128" y="83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9107F8-CC70-4B69-8C07-21A196D3C707}"/>
              </a:ext>
            </a:extLst>
          </p:cNvPr>
          <p:cNvGrpSpPr/>
          <p:nvPr/>
        </p:nvGrpSpPr>
        <p:grpSpPr bwMode="gray">
          <a:xfrm>
            <a:off x="10249513" y="2091748"/>
            <a:ext cx="1176311" cy="2282933"/>
            <a:chOff x="3740150" y="717551"/>
            <a:chExt cx="669926" cy="1300163"/>
          </a:xfrm>
          <a:solidFill>
            <a:schemeClr val="accent6"/>
          </a:solidFill>
        </p:grpSpPr>
        <p:sp>
          <p:nvSpPr>
            <p:cNvPr id="15" name="Freeform 188">
              <a:extLst>
                <a:ext uri="{FF2B5EF4-FFF2-40B4-BE49-F238E27FC236}">
                  <a16:creationId xmlns:a16="http://schemas.microsoft.com/office/drawing/2014/main" id="{80073C3B-FC5A-433A-81D9-BF117B11714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8413" y="925513"/>
              <a:ext cx="503238" cy="877888"/>
            </a:xfrm>
            <a:custGeom>
              <a:avLst/>
              <a:gdLst>
                <a:gd name="T0" fmla="*/ 153 w 184"/>
                <a:gd name="T1" fmla="*/ 317 h 321"/>
                <a:gd name="T2" fmla="*/ 138 w 184"/>
                <a:gd name="T3" fmla="*/ 0 h 321"/>
                <a:gd name="T4" fmla="*/ 44 w 184"/>
                <a:gd name="T5" fmla="*/ 0 h 321"/>
                <a:gd name="T6" fmla="*/ 29 w 184"/>
                <a:gd name="T7" fmla="*/ 314 h 321"/>
                <a:gd name="T8" fmla="*/ 35 w 184"/>
                <a:gd name="T9" fmla="*/ 321 h 321"/>
                <a:gd name="T10" fmla="*/ 151 w 184"/>
                <a:gd name="T11" fmla="*/ 321 h 321"/>
                <a:gd name="T12" fmla="*/ 153 w 184"/>
                <a:gd name="T13" fmla="*/ 3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321">
                  <a:moveTo>
                    <a:pt x="153" y="317"/>
                  </a:moveTo>
                  <a:cubicBezTo>
                    <a:pt x="157" y="317"/>
                    <a:pt x="184" y="125"/>
                    <a:pt x="1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118"/>
                    <a:pt x="24" y="273"/>
                    <a:pt x="29" y="314"/>
                  </a:cubicBezTo>
                  <a:cubicBezTo>
                    <a:pt x="29" y="314"/>
                    <a:pt x="33" y="319"/>
                    <a:pt x="35" y="321"/>
                  </a:cubicBezTo>
                  <a:cubicBezTo>
                    <a:pt x="151" y="321"/>
                    <a:pt x="151" y="321"/>
                    <a:pt x="151" y="321"/>
                  </a:cubicBezTo>
                  <a:cubicBezTo>
                    <a:pt x="152" y="320"/>
                    <a:pt x="153" y="319"/>
                    <a:pt x="153" y="3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18" name="Line 189">
              <a:extLst>
                <a:ext uri="{FF2B5EF4-FFF2-40B4-BE49-F238E27FC236}">
                  <a16:creationId xmlns:a16="http://schemas.microsoft.com/office/drawing/2014/main" id="{4C7FFA62-65DE-402B-996E-6263053E8FAA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797300" y="1028701"/>
              <a:ext cx="471488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1" name="Line 190">
              <a:extLst>
                <a:ext uri="{FF2B5EF4-FFF2-40B4-BE49-F238E27FC236}">
                  <a16:creationId xmlns:a16="http://schemas.microsoft.com/office/drawing/2014/main" id="{01FC149E-DB29-40F8-B2CB-F7BF3060E4E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854450" y="1258888"/>
              <a:ext cx="468313" cy="471488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3" name="Line 191">
              <a:extLst>
                <a:ext uri="{FF2B5EF4-FFF2-40B4-BE49-F238E27FC236}">
                  <a16:creationId xmlns:a16="http://schemas.microsoft.com/office/drawing/2014/main" id="{04397242-799A-4544-8935-A2947A96042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911600" y="1492251"/>
              <a:ext cx="468313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4" name="Line 192">
              <a:extLst>
                <a:ext uri="{FF2B5EF4-FFF2-40B4-BE49-F238E27FC236}">
                  <a16:creationId xmlns:a16="http://schemas.microsoft.com/office/drawing/2014/main" id="{D35F7497-E56B-4FDE-B922-8C3E7564AF3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740150" y="800101"/>
              <a:ext cx="469900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5" name="Line 193">
              <a:extLst>
                <a:ext uri="{FF2B5EF4-FFF2-40B4-BE49-F238E27FC236}">
                  <a16:creationId xmlns:a16="http://schemas.microsoft.com/office/drawing/2014/main" id="{462E0116-FA12-468B-B9F2-3433C43D0BB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81438" y="1087438"/>
              <a:ext cx="468313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6" name="Line 194">
              <a:extLst>
                <a:ext uri="{FF2B5EF4-FFF2-40B4-BE49-F238E27FC236}">
                  <a16:creationId xmlns:a16="http://schemas.microsoft.com/office/drawing/2014/main" id="{9474EFCA-D057-47A5-8D12-4C155CD1E5C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24288" y="1316038"/>
              <a:ext cx="468313" cy="471488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7" name="Line 195">
              <a:extLst>
                <a:ext uri="{FF2B5EF4-FFF2-40B4-BE49-F238E27FC236}">
                  <a16:creationId xmlns:a16="http://schemas.microsoft.com/office/drawing/2014/main" id="{5DFB686F-3146-4F80-A6FA-70ABC1D3083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767138" y="1549401"/>
              <a:ext cx="468313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8" name="Line 196">
              <a:extLst>
                <a:ext uri="{FF2B5EF4-FFF2-40B4-BE49-F238E27FC236}">
                  <a16:creationId xmlns:a16="http://schemas.microsoft.com/office/drawing/2014/main" id="{7E042259-AE04-4FC7-A4F6-6B23A284A5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40175" y="857251"/>
              <a:ext cx="468313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9" name="Line 197">
              <a:extLst>
                <a:ext uri="{FF2B5EF4-FFF2-40B4-BE49-F238E27FC236}">
                  <a16:creationId xmlns:a16="http://schemas.microsoft.com/office/drawing/2014/main" id="{372E4C73-018F-4FF6-AC27-197917DECC32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800475" y="898526"/>
              <a:ext cx="469900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30" name="Line 198">
              <a:extLst>
                <a:ext uri="{FF2B5EF4-FFF2-40B4-BE49-F238E27FC236}">
                  <a16:creationId xmlns:a16="http://schemas.microsoft.com/office/drawing/2014/main" id="{6123468B-1A62-48C6-8148-3F03DD82EF17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857625" y="1128713"/>
              <a:ext cx="469900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31" name="Line 199">
              <a:extLst>
                <a:ext uri="{FF2B5EF4-FFF2-40B4-BE49-F238E27FC236}">
                  <a16:creationId xmlns:a16="http://schemas.microsoft.com/office/drawing/2014/main" id="{0B1B1770-DADE-4526-9306-77FEA1AB520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914775" y="1357313"/>
              <a:ext cx="471488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32" name="Line 201">
              <a:extLst>
                <a:ext uri="{FF2B5EF4-FFF2-40B4-BE49-F238E27FC236}">
                  <a16:creationId xmlns:a16="http://schemas.microsoft.com/office/drawing/2014/main" id="{A5618F1C-6199-4CCA-9E70-808AB6B09ED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84613" y="955676"/>
              <a:ext cx="468313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33" name="Line 202">
              <a:extLst>
                <a:ext uri="{FF2B5EF4-FFF2-40B4-BE49-F238E27FC236}">
                  <a16:creationId xmlns:a16="http://schemas.microsoft.com/office/drawing/2014/main" id="{9F3B86D8-8B92-4382-B5E2-CD6977BB3C2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27463" y="1185863"/>
              <a:ext cx="471488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34" name="Line 203">
              <a:extLst>
                <a:ext uri="{FF2B5EF4-FFF2-40B4-BE49-F238E27FC236}">
                  <a16:creationId xmlns:a16="http://schemas.microsoft.com/office/drawing/2014/main" id="{F7F685D1-F09A-414D-B011-6B330E5C3B8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770313" y="1414463"/>
              <a:ext cx="469900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35" name="Line 204">
              <a:extLst>
                <a:ext uri="{FF2B5EF4-FFF2-40B4-BE49-F238E27FC236}">
                  <a16:creationId xmlns:a16="http://schemas.microsoft.com/office/drawing/2014/main" id="{DF6865DA-6D29-4B0A-9754-AFB0EA7279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41763" y="722313"/>
              <a:ext cx="468313" cy="471488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36" name="Freeform 205">
              <a:extLst>
                <a:ext uri="{FF2B5EF4-FFF2-40B4-BE49-F238E27FC236}">
                  <a16:creationId xmlns:a16="http://schemas.microsoft.com/office/drawing/2014/main" id="{3D0EAB3B-5832-4562-9E74-451E1863282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37000" y="717551"/>
              <a:ext cx="241300" cy="188913"/>
            </a:xfrm>
            <a:custGeom>
              <a:avLst/>
              <a:gdLst>
                <a:gd name="T0" fmla="*/ 48 w 88"/>
                <a:gd name="T1" fmla="*/ 5 h 69"/>
                <a:gd name="T2" fmla="*/ 38 w 88"/>
                <a:gd name="T3" fmla="*/ 6 h 69"/>
                <a:gd name="T4" fmla="*/ 0 w 88"/>
                <a:gd name="T5" fmla="*/ 69 h 69"/>
                <a:gd name="T6" fmla="*/ 88 w 88"/>
                <a:gd name="T7" fmla="*/ 69 h 69"/>
                <a:gd name="T8" fmla="*/ 48 w 88"/>
                <a:gd name="T9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9">
                  <a:moveTo>
                    <a:pt x="48" y="5"/>
                  </a:moveTo>
                  <a:cubicBezTo>
                    <a:pt x="48" y="5"/>
                    <a:pt x="43" y="0"/>
                    <a:pt x="38" y="6"/>
                  </a:cubicBezTo>
                  <a:cubicBezTo>
                    <a:pt x="22" y="25"/>
                    <a:pt x="10" y="46"/>
                    <a:pt x="0" y="69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78" y="44"/>
                    <a:pt x="65" y="22"/>
                    <a:pt x="4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07084C-A15C-4AD8-9619-6441E36B5467}"/>
              </a:ext>
            </a:extLst>
          </p:cNvPr>
          <p:cNvGrpSpPr/>
          <p:nvPr/>
        </p:nvGrpSpPr>
        <p:grpSpPr bwMode="gray">
          <a:xfrm>
            <a:off x="11445597" y="2063874"/>
            <a:ext cx="412545" cy="1934499"/>
            <a:chOff x="5237163" y="701676"/>
            <a:chExt cx="234950" cy="1101725"/>
          </a:xfrm>
          <a:solidFill>
            <a:schemeClr val="accent6">
              <a:lumMod val="75000"/>
            </a:schemeClr>
          </a:solidFill>
        </p:grpSpPr>
        <p:sp>
          <p:nvSpPr>
            <p:cNvPr id="38" name="Rectangle 206">
              <a:extLst>
                <a:ext uri="{FF2B5EF4-FFF2-40B4-BE49-F238E27FC236}">
                  <a16:creationId xmlns:a16="http://schemas.microsoft.com/office/drawing/2014/main" id="{68893059-DCE7-4CAB-A08F-A84FCFC8AC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56213" y="1108076"/>
              <a:ext cx="196850" cy="695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39" name="Freeform 207">
              <a:extLst>
                <a:ext uri="{FF2B5EF4-FFF2-40B4-BE49-F238E27FC236}">
                  <a16:creationId xmlns:a16="http://schemas.microsoft.com/office/drawing/2014/main" id="{5B8D1322-BF96-4BB4-B280-8283887E8B5A}"/>
                </a:ext>
              </a:extLst>
            </p:cNvPr>
            <p:cNvSpPr>
              <a:spLocks/>
            </p:cNvSpPr>
            <p:nvPr/>
          </p:nvSpPr>
          <p:spPr bwMode="gray">
            <a:xfrm>
              <a:off x="5256213" y="701676"/>
              <a:ext cx="196850" cy="177800"/>
            </a:xfrm>
            <a:custGeom>
              <a:avLst/>
              <a:gdLst>
                <a:gd name="T0" fmla="*/ 72 w 72"/>
                <a:gd name="T1" fmla="*/ 65 h 65"/>
                <a:gd name="T2" fmla="*/ 72 w 72"/>
                <a:gd name="T3" fmla="*/ 56 h 65"/>
                <a:gd name="T4" fmla="*/ 71 w 72"/>
                <a:gd name="T5" fmla="*/ 54 h 65"/>
                <a:gd name="T6" fmla="*/ 55 w 72"/>
                <a:gd name="T7" fmla="*/ 42 h 65"/>
                <a:gd name="T8" fmla="*/ 55 w 72"/>
                <a:gd name="T9" fmla="*/ 31 h 65"/>
                <a:gd name="T10" fmla="*/ 55 w 72"/>
                <a:gd name="T11" fmla="*/ 30 h 65"/>
                <a:gd name="T12" fmla="*/ 55 w 72"/>
                <a:gd name="T13" fmla="*/ 29 h 65"/>
                <a:gd name="T14" fmla="*/ 38 w 72"/>
                <a:gd name="T15" fmla="*/ 1 h 65"/>
                <a:gd name="T16" fmla="*/ 36 w 72"/>
                <a:gd name="T17" fmla="*/ 0 h 65"/>
                <a:gd name="T18" fmla="*/ 34 w 72"/>
                <a:gd name="T19" fmla="*/ 1 h 65"/>
                <a:gd name="T20" fmla="*/ 18 w 72"/>
                <a:gd name="T21" fmla="*/ 29 h 65"/>
                <a:gd name="T22" fmla="*/ 17 w 72"/>
                <a:gd name="T23" fmla="*/ 31 h 65"/>
                <a:gd name="T24" fmla="*/ 17 w 72"/>
                <a:gd name="T25" fmla="*/ 42 h 65"/>
                <a:gd name="T26" fmla="*/ 1 w 72"/>
                <a:gd name="T27" fmla="*/ 54 h 65"/>
                <a:gd name="T28" fmla="*/ 0 w 72"/>
                <a:gd name="T29" fmla="*/ 56 h 65"/>
                <a:gd name="T30" fmla="*/ 0 w 72"/>
                <a:gd name="T31" fmla="*/ 65 h 65"/>
                <a:gd name="T32" fmla="*/ 72 w 72"/>
                <a:gd name="T3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5">
                  <a:moveTo>
                    <a:pt x="72" y="65"/>
                  </a:moveTo>
                  <a:cubicBezTo>
                    <a:pt x="72" y="65"/>
                    <a:pt x="72" y="56"/>
                    <a:pt x="72" y="56"/>
                  </a:cubicBezTo>
                  <a:cubicBezTo>
                    <a:pt x="72" y="56"/>
                    <a:pt x="72" y="55"/>
                    <a:pt x="71" y="54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0"/>
                    <a:pt x="55" y="30"/>
                  </a:cubicBezTo>
                  <a:cubicBezTo>
                    <a:pt x="55" y="30"/>
                    <a:pt x="55" y="29"/>
                    <a:pt x="55" y="29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5" y="0"/>
                    <a:pt x="35" y="0"/>
                    <a:pt x="34" y="1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5"/>
                    <a:pt x="0" y="55"/>
                    <a:pt x="0" y="56"/>
                  </a:cubicBezTo>
                  <a:cubicBezTo>
                    <a:pt x="0" y="56"/>
                    <a:pt x="0" y="65"/>
                    <a:pt x="0" y="65"/>
                  </a:cubicBezTo>
                  <a:lnTo>
                    <a:pt x="72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40" name="Freeform 208">
              <a:extLst>
                <a:ext uri="{FF2B5EF4-FFF2-40B4-BE49-F238E27FC236}">
                  <a16:creationId xmlns:a16="http://schemas.microsoft.com/office/drawing/2014/main" id="{25F2BE9C-C007-48B3-B536-E937A55AE4C3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7163" y="895351"/>
              <a:ext cx="234950" cy="196850"/>
            </a:xfrm>
            <a:custGeom>
              <a:avLst/>
              <a:gdLst>
                <a:gd name="T0" fmla="*/ 84 w 86"/>
                <a:gd name="T1" fmla="*/ 72 h 72"/>
                <a:gd name="T2" fmla="*/ 86 w 86"/>
                <a:gd name="T3" fmla="*/ 69 h 72"/>
                <a:gd name="T4" fmla="*/ 86 w 86"/>
                <a:gd name="T5" fmla="*/ 2 h 72"/>
                <a:gd name="T6" fmla="*/ 84 w 86"/>
                <a:gd name="T7" fmla="*/ 0 h 72"/>
                <a:gd name="T8" fmla="*/ 3 w 86"/>
                <a:gd name="T9" fmla="*/ 0 h 72"/>
                <a:gd name="T10" fmla="*/ 0 w 86"/>
                <a:gd name="T11" fmla="*/ 2 h 72"/>
                <a:gd name="T12" fmla="*/ 0 w 86"/>
                <a:gd name="T13" fmla="*/ 69 h 72"/>
                <a:gd name="T14" fmla="*/ 3 w 86"/>
                <a:gd name="T15" fmla="*/ 72 h 72"/>
                <a:gd name="T16" fmla="*/ 84 w 86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2">
                  <a:moveTo>
                    <a:pt x="84" y="72"/>
                  </a:moveTo>
                  <a:cubicBezTo>
                    <a:pt x="85" y="72"/>
                    <a:pt x="86" y="71"/>
                    <a:pt x="86" y="69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2"/>
                    <a:pt x="3" y="72"/>
                  </a:cubicBezTo>
                  <a:lnTo>
                    <a:pt x="8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41" name="Freeform 209">
              <a:extLst>
                <a:ext uri="{FF2B5EF4-FFF2-40B4-BE49-F238E27FC236}">
                  <a16:creationId xmlns:a16="http://schemas.microsoft.com/office/drawing/2014/main" id="{F8C2A018-3C90-480D-8C82-8FE8F37F270E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3525" y="944563"/>
              <a:ext cx="41275" cy="84138"/>
            </a:xfrm>
            <a:custGeom>
              <a:avLst/>
              <a:gdLst>
                <a:gd name="T0" fmla="*/ 11 w 15"/>
                <a:gd name="T1" fmla="*/ 31 h 31"/>
                <a:gd name="T2" fmla="*/ 13 w 15"/>
                <a:gd name="T3" fmla="*/ 30 h 31"/>
                <a:gd name="T4" fmla="*/ 13 w 15"/>
                <a:gd name="T5" fmla="*/ 26 h 31"/>
                <a:gd name="T6" fmla="*/ 6 w 15"/>
                <a:gd name="T7" fmla="*/ 19 h 31"/>
                <a:gd name="T8" fmla="*/ 6 w 15"/>
                <a:gd name="T9" fmla="*/ 3 h 31"/>
                <a:gd name="T10" fmla="*/ 3 w 15"/>
                <a:gd name="T11" fmla="*/ 0 h 31"/>
                <a:gd name="T12" fmla="*/ 0 w 15"/>
                <a:gd name="T13" fmla="*/ 3 h 31"/>
                <a:gd name="T14" fmla="*/ 0 w 15"/>
                <a:gd name="T15" fmla="*/ 20 h 31"/>
                <a:gd name="T16" fmla="*/ 1 w 15"/>
                <a:gd name="T17" fmla="*/ 22 h 31"/>
                <a:gd name="T18" fmla="*/ 9 w 15"/>
                <a:gd name="T19" fmla="*/ 30 h 31"/>
                <a:gd name="T20" fmla="*/ 11 w 15"/>
                <a:gd name="T2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1">
                  <a:moveTo>
                    <a:pt x="11" y="31"/>
                  </a:moveTo>
                  <a:cubicBezTo>
                    <a:pt x="12" y="31"/>
                    <a:pt x="13" y="31"/>
                    <a:pt x="13" y="30"/>
                  </a:cubicBezTo>
                  <a:cubicBezTo>
                    <a:pt x="15" y="29"/>
                    <a:pt x="15" y="27"/>
                    <a:pt x="13" y="2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3"/>
                    <a:pt x="0" y="20"/>
                    <a:pt x="0" y="20"/>
                  </a:cubicBezTo>
                  <a:cubicBezTo>
                    <a:pt x="0" y="21"/>
                    <a:pt x="1" y="22"/>
                    <a:pt x="1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1"/>
                    <a:pt x="10" y="31"/>
                    <a:pt x="11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42" name="Oval 210">
              <a:extLst>
                <a:ext uri="{FF2B5EF4-FFF2-40B4-BE49-F238E27FC236}">
                  <a16:creationId xmlns:a16="http://schemas.microsoft.com/office/drawing/2014/main" id="{6A401F80-249C-45A1-A723-61863FFBA5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92725" y="930276"/>
              <a:ext cx="128588" cy="127000"/>
            </a:xfrm>
            <a:prstGeom prst="ellipse">
              <a:avLst/>
            </a:prstGeom>
            <a:grp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</p:grpSp>
      <p:sp>
        <p:nvSpPr>
          <p:cNvPr id="43" name="Freeform 9">
            <a:extLst>
              <a:ext uri="{FF2B5EF4-FFF2-40B4-BE49-F238E27FC236}">
                <a16:creationId xmlns:a16="http://schemas.microsoft.com/office/drawing/2014/main" id="{2793DB5B-4E52-4FC3-AFC7-22E0FB801C94}"/>
              </a:ext>
            </a:extLst>
          </p:cNvPr>
          <p:cNvSpPr>
            <a:spLocks/>
          </p:cNvSpPr>
          <p:nvPr/>
        </p:nvSpPr>
        <p:spPr bwMode="gray">
          <a:xfrm>
            <a:off x="0" y="4024735"/>
            <a:ext cx="12192000" cy="1038225"/>
          </a:xfrm>
          <a:custGeom>
            <a:avLst/>
            <a:gdLst>
              <a:gd name="T0" fmla="*/ 3840 w 3840"/>
              <a:gd name="T1" fmla="*/ 0 h 324"/>
              <a:gd name="T2" fmla="*/ 2944 w 3840"/>
              <a:gd name="T3" fmla="*/ 0 h 324"/>
              <a:gd name="T4" fmla="*/ 2870 w 3840"/>
              <a:gd name="T5" fmla="*/ 71 h 324"/>
              <a:gd name="T6" fmla="*/ 2870 w 3840"/>
              <a:gd name="T7" fmla="*/ 251 h 324"/>
              <a:gd name="T8" fmla="*/ 2800 w 3840"/>
              <a:gd name="T9" fmla="*/ 324 h 324"/>
              <a:gd name="T10" fmla="*/ 0 w 3840"/>
              <a:gd name="T11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0" h="324">
                <a:moveTo>
                  <a:pt x="3840" y="0"/>
                </a:moveTo>
                <a:cubicBezTo>
                  <a:pt x="2944" y="0"/>
                  <a:pt x="2944" y="0"/>
                  <a:pt x="2944" y="0"/>
                </a:cubicBezTo>
                <a:cubicBezTo>
                  <a:pt x="2904" y="0"/>
                  <a:pt x="2870" y="32"/>
                  <a:pt x="2870" y="71"/>
                </a:cubicBezTo>
                <a:cubicBezTo>
                  <a:pt x="2870" y="251"/>
                  <a:pt x="2870" y="251"/>
                  <a:pt x="2870" y="251"/>
                </a:cubicBezTo>
                <a:cubicBezTo>
                  <a:pt x="2870" y="291"/>
                  <a:pt x="2840" y="324"/>
                  <a:pt x="2800" y="324"/>
                </a:cubicBezTo>
                <a:cubicBezTo>
                  <a:pt x="0" y="324"/>
                  <a:pt x="0" y="324"/>
                  <a:pt x="0" y="324"/>
                </a:cubicBezTo>
              </a:path>
            </a:pathLst>
          </a:custGeom>
          <a:noFill/>
          <a:ln w="1143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NJFon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85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066" y="1594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" y="1594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623" y="-2391"/>
            <a:ext cx="5349632" cy="3825099"/>
          </a:xfrm>
          <a:custGeom>
            <a:avLst/>
            <a:gdLst>
              <a:gd name="connsiteX0" fmla="*/ 0 w 4346576"/>
              <a:gd name="connsiteY0" fmla="*/ 0 h 3825098"/>
              <a:gd name="connsiteX1" fmla="*/ 4014891 w 4346576"/>
              <a:gd name="connsiteY1" fmla="*/ 0 h 3825098"/>
              <a:gd name="connsiteX2" fmla="*/ 4036892 w 4346576"/>
              <a:gd name="connsiteY2" fmla="*/ 36214 h 3825098"/>
              <a:gd name="connsiteX3" fmla="*/ 4346576 w 4346576"/>
              <a:gd name="connsiteY3" fmla="*/ 1259250 h 3825098"/>
              <a:gd name="connsiteX4" fmla="*/ 1780728 w 4346576"/>
              <a:gd name="connsiteY4" fmla="*/ 3825098 h 3825098"/>
              <a:gd name="connsiteX5" fmla="*/ 148610 w 4346576"/>
              <a:gd name="connsiteY5" fmla="*/ 3239183 h 3825098"/>
              <a:gd name="connsiteX6" fmla="*/ 0 w 4346576"/>
              <a:gd name="connsiteY6" fmla="*/ 3104117 h 382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6576" h="3825098">
                <a:moveTo>
                  <a:pt x="0" y="0"/>
                </a:moveTo>
                <a:lnTo>
                  <a:pt x="4014891" y="0"/>
                </a:lnTo>
                <a:lnTo>
                  <a:pt x="4036892" y="36214"/>
                </a:lnTo>
                <a:cubicBezTo>
                  <a:pt x="4234392" y="399778"/>
                  <a:pt x="4346576" y="816413"/>
                  <a:pt x="4346576" y="1259250"/>
                </a:cubicBezTo>
                <a:cubicBezTo>
                  <a:pt x="4346576" y="2676329"/>
                  <a:pt x="3197807" y="3825098"/>
                  <a:pt x="1780728" y="3825098"/>
                </a:cubicBezTo>
                <a:cubicBezTo>
                  <a:pt x="1160756" y="3825098"/>
                  <a:pt x="592140" y="3605217"/>
                  <a:pt x="148610" y="3239183"/>
                </a:cubicBezTo>
                <a:lnTo>
                  <a:pt x="0" y="3104117"/>
                </a:lnTo>
                <a:close/>
              </a:path>
            </a:pathLst>
          </a:custGeom>
          <a:solidFill>
            <a:srgbClr val="113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4350" bIns="0" rtlCol="0" anchor="ctr"/>
          <a:lstStyle/>
          <a:p>
            <a:pPr algn="ctr" defTabSz="843524"/>
            <a:endParaRPr lang="en-GB" sz="1662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9193" y="695526"/>
            <a:ext cx="3755520" cy="1510101"/>
          </a:xfrm>
        </p:spPr>
        <p:txBody>
          <a:bodyPr lIns="0" tIns="45691" rIns="91379" bIns="45691" anchor="t">
            <a:normAutofit/>
          </a:bodyPr>
          <a:lstStyle>
            <a:lvl1pPr marL="0" marR="0" indent="0" algn="l" defTabSz="8435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585" b="0" kern="1200" baseline="0" dirty="0" smtClean="0">
                <a:solidFill>
                  <a:schemeClr val="bg1"/>
                </a:solidFill>
                <a:latin typeface="NJFont Medium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843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+mj-lt"/>
              </a:rPr>
              <a:t>Presentation Title</a:t>
            </a:r>
            <a:br>
              <a:rPr lang="en-GB">
                <a:latin typeface="+mj-lt"/>
              </a:rPr>
            </a:br>
            <a:r>
              <a:rPr lang="en-GB">
                <a:latin typeface="+mj-lt"/>
              </a:rPr>
              <a:t>28pt </a:t>
            </a:r>
            <a:r>
              <a:rPr lang="en-GB" err="1">
                <a:latin typeface="+mj-lt"/>
              </a:rPr>
              <a:t>NJFont</a:t>
            </a:r>
            <a:r>
              <a:rPr lang="en-GB">
                <a:latin typeface="+mj-lt"/>
              </a:rPr>
              <a:t> Medium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06707" y="2354012"/>
            <a:ext cx="3334144" cy="858108"/>
          </a:xfrm>
        </p:spPr>
        <p:txBody>
          <a:bodyPr lIns="0" tIns="45691" rIns="91379" bIns="45691">
            <a:normAutofit/>
          </a:bodyPr>
          <a:lstStyle>
            <a:lvl1pPr marL="0" marR="0" indent="0" algn="l" defTabSz="843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77" b="0" kern="1200" dirty="0" smtClean="0">
                <a:solidFill>
                  <a:schemeClr val="bg1"/>
                </a:solidFill>
                <a:latin typeface="NJFont Medium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843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The smaller text goes here 16pt </a:t>
            </a:r>
            <a:r>
              <a:rPr lang="en-GB" err="1"/>
              <a:t>NJFont</a:t>
            </a:r>
            <a:r>
              <a:rPr lang="en-GB"/>
              <a:t> Medium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56973" y="5518539"/>
            <a:ext cx="8478060" cy="5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350" tIns="42176" rIns="84350" bIns="4217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3524" fontAlgn="base">
              <a:spcBef>
                <a:spcPct val="0"/>
              </a:spcBef>
              <a:spcAft>
                <a:spcPct val="0"/>
              </a:spcAft>
            </a:pPr>
            <a:r>
              <a:rPr lang="en-US" sz="1108">
                <a:solidFill>
                  <a:srgbClr val="4D6C71"/>
                </a:solidFill>
                <a:latin typeface="NJFont Medium"/>
                <a:ea typeface="Calibri" pitchFamily="34" charset="0"/>
                <a:cs typeface="Times New Roman" pitchFamily="18" charset="0"/>
              </a:rPr>
              <a:t>This document reflects ongoing work and discussions within TfL on options for the future of TfL/LU. It is not intended to reflect or represent any formal TfL/LU views or policy. Its subject matter may relate to issues which would be subject to consultation. Its contents are confidential and should not be disclosed to any unauthorised persons</a:t>
            </a:r>
            <a:endParaRPr lang="en-GB" sz="1108">
              <a:solidFill>
                <a:srgbClr val="4D6C71"/>
              </a:solidFill>
              <a:latin typeface="NJFont Medium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9576" y="119007"/>
            <a:ext cx="2243123" cy="39720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 defTabSz="843524"/>
            <a:r>
              <a:rPr lang="en-GB" sz="1292" b="1">
                <a:solidFill>
                  <a:srgbClr val="C00000"/>
                </a:solidFill>
                <a:latin typeface="NJFont Medium"/>
                <a:cs typeface="Arial" pitchFamily="34" charset="0"/>
              </a:rPr>
              <a:t>TfL Restricted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7DD91C-F7D9-4957-834A-EEA39483FC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1" y="5962139"/>
            <a:ext cx="11074087" cy="767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08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[Option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35074"/>
            <a:ext cx="9144000" cy="2373313"/>
          </a:xfrm>
          <a:prstGeom prst="rect">
            <a:avLst/>
          </a:prstGeom>
        </p:spPr>
        <p:txBody>
          <a:bodyPr anchor="b"/>
          <a:lstStyle>
            <a:lvl1pPr algn="l">
              <a:defRPr lang="en-US" sz="2200" b="1" i="0" kern="1200" dirty="0">
                <a:solidFill>
                  <a:schemeClr val="tx2"/>
                </a:solidFill>
                <a:latin typeface="NJFont Book"/>
                <a:ea typeface="+mj-ea"/>
                <a:cs typeface="NJFont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4288"/>
            <a:ext cx="9144000" cy="1433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845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162000"/>
            <a:ext cx="11068061" cy="831600"/>
          </a:xfrm>
          <a:prstGeom prst="rect">
            <a:avLst/>
          </a:prstGeom>
        </p:spPr>
        <p:txBody>
          <a:bodyPr vert="horz" lIns="0" tIns="45691" rIns="0" bIns="45691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12" y="1508760"/>
            <a:ext cx="11074088" cy="4389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200">
                <a:latin typeface="NJFont Book" panose="020B0503020304020204" pitchFamily="34" charset="0"/>
              </a:defRPr>
            </a:lvl1pPr>
            <a:lvl2pPr>
              <a:buClrTx/>
              <a:defRPr sz="1200">
                <a:latin typeface="NJFont Book" panose="020B0503020304020204" pitchFamily="34" charset="0"/>
              </a:defRPr>
            </a:lvl2pPr>
            <a:lvl3pPr>
              <a:buClr>
                <a:schemeClr val="tx1"/>
              </a:buClr>
              <a:defRPr sz="1200">
                <a:latin typeface="NJFont Book" panose="020B0503020304020204" pitchFamily="34" charset="0"/>
              </a:defRPr>
            </a:lvl3pPr>
            <a:lvl4pPr>
              <a:buClrTx/>
              <a:defRPr sz="1200">
                <a:latin typeface="NJFont Book" panose="020B0503020304020204" pitchFamily="34" charset="0"/>
              </a:defRPr>
            </a:lvl4pPr>
            <a:lvl5pPr>
              <a:buClr>
                <a:schemeClr val="tx1"/>
              </a:buClr>
              <a:defRPr sz="1200">
                <a:latin typeface="NJFont Book" panose="020B05030203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209817-12D3-435A-8A77-3D043A997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5" y="747537"/>
            <a:ext cx="11068050" cy="492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200" b="0" kern="1200" dirty="0">
                <a:solidFill>
                  <a:srgbClr val="000000"/>
                </a:solidFill>
                <a:latin typeface="NJFont Medium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Strapline</a:t>
            </a:r>
          </a:p>
        </p:txBody>
      </p:sp>
    </p:spTree>
    <p:extLst>
      <p:ext uri="{BB962C8B-B14F-4D97-AF65-F5344CB8AC3E}">
        <p14:creationId xmlns:p14="http://schemas.microsoft.com/office/powerpoint/2010/main" val="78718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162000"/>
            <a:ext cx="11068061" cy="831600"/>
          </a:xfrm>
          <a:prstGeom prst="rect">
            <a:avLst/>
          </a:prstGeom>
        </p:spPr>
        <p:txBody>
          <a:bodyPr vert="horz" lIns="0" tIns="45691" rIns="0" bIns="45691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209817-12D3-435A-8A77-3D043A997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5" y="747537"/>
            <a:ext cx="11068050" cy="492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200" b="0" kern="1200" dirty="0">
                <a:solidFill>
                  <a:srgbClr val="000000"/>
                </a:solidFill>
                <a:latin typeface="NJFont Medium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Strapline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06A180B-33FF-4383-A670-E337B7634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9138" y="1508760"/>
            <a:ext cx="5292000" cy="40772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lvl1pPr algn="ctr">
              <a:def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>
                <a:solidFill>
                  <a:schemeClr val="lt1"/>
                </a:solidFill>
              </a:defRPr>
            </a:lvl2pPr>
            <a:lvl3pPr>
              <a:defRPr lang="en-US" sz="1800" dirty="0">
                <a:solidFill>
                  <a:schemeClr val="lt1"/>
                </a:solidFill>
              </a:defRPr>
            </a:lvl3pPr>
            <a:lvl4pPr>
              <a:defRPr lang="en-US" sz="1800" dirty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lvl="0" algn="ctr" defTabSz="914400"/>
            <a:r>
              <a:rPr lang="en-US"/>
              <a:t>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7C984B5-C546-47D8-9196-7812DB8E7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427" y="1916483"/>
            <a:ext cx="5290711" cy="195677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lIns="36000" tIns="36000" rIns="36000" bIns="36000"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200">
                <a:latin typeface="NJFont Book" panose="020B0503020304020204" pitchFamily="34" charset="0"/>
              </a:defRPr>
            </a:lvl1pPr>
            <a:lvl2pPr>
              <a:buClrTx/>
              <a:defRPr sz="1200">
                <a:latin typeface="NJFont Book" panose="020B0503020304020204" pitchFamily="34" charset="0"/>
              </a:defRPr>
            </a:lvl2pPr>
            <a:lvl3pPr>
              <a:buClr>
                <a:schemeClr val="tx1"/>
              </a:buClr>
              <a:defRPr sz="1200">
                <a:latin typeface="NJFont Book" panose="020B0503020304020204" pitchFamily="34" charset="0"/>
              </a:defRPr>
            </a:lvl3pPr>
            <a:lvl4pPr>
              <a:buClrTx/>
              <a:defRPr sz="1200">
                <a:latin typeface="NJFont Book" panose="020B0503020304020204" pitchFamily="34" charset="0"/>
              </a:defRPr>
            </a:lvl4pPr>
            <a:lvl5pPr>
              <a:buClr>
                <a:schemeClr val="tx1"/>
              </a:buClr>
              <a:defRPr sz="1200">
                <a:latin typeface="NJFont Book" panose="020B05030203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877AD2-1AF7-4D68-B19E-F3CAE5ADE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419" y="1508760"/>
            <a:ext cx="5292000" cy="40772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lvl1pPr algn="ctr">
              <a:def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>
                <a:solidFill>
                  <a:schemeClr val="lt1"/>
                </a:solidFill>
              </a:defRPr>
            </a:lvl2pPr>
            <a:lvl3pPr>
              <a:defRPr lang="en-US" sz="1800" dirty="0">
                <a:solidFill>
                  <a:schemeClr val="lt1"/>
                </a:solidFill>
              </a:defRPr>
            </a:lvl3pPr>
            <a:lvl4pPr>
              <a:defRPr lang="en-US" sz="1800" dirty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lvl="0" algn="ctr" defTabSz="914400"/>
            <a:r>
              <a:rPr lang="en-US"/>
              <a:t>Subtitle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C06F96E-6B9C-4CEC-A516-1024D41CFA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708" y="1916483"/>
            <a:ext cx="5290711" cy="195677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lIns="36000" tIns="36000" rIns="36000" bIns="36000"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200">
                <a:latin typeface="NJFont Book" panose="020B0503020304020204" pitchFamily="34" charset="0"/>
              </a:defRPr>
            </a:lvl1pPr>
            <a:lvl2pPr>
              <a:buClrTx/>
              <a:defRPr sz="1200">
                <a:latin typeface="NJFont Book" panose="020B0503020304020204" pitchFamily="34" charset="0"/>
              </a:defRPr>
            </a:lvl2pPr>
            <a:lvl3pPr>
              <a:buClr>
                <a:schemeClr val="tx1"/>
              </a:buClr>
              <a:defRPr sz="1200">
                <a:latin typeface="NJFont Book" panose="020B0503020304020204" pitchFamily="34" charset="0"/>
              </a:defRPr>
            </a:lvl3pPr>
            <a:lvl4pPr>
              <a:buClrTx/>
              <a:defRPr sz="1200">
                <a:latin typeface="NJFont Book" panose="020B0503020304020204" pitchFamily="34" charset="0"/>
              </a:defRPr>
            </a:lvl4pPr>
            <a:lvl5pPr>
              <a:buClr>
                <a:schemeClr val="tx1"/>
              </a:buClr>
              <a:defRPr sz="1200">
                <a:latin typeface="NJFont Book" panose="020B05030203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43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162000"/>
            <a:ext cx="11068061" cy="831600"/>
          </a:xfrm>
          <a:prstGeom prst="rect">
            <a:avLst/>
          </a:prstGeom>
        </p:spPr>
        <p:txBody>
          <a:bodyPr vert="horz" lIns="0" tIns="45691" rIns="0" bIns="45691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209817-12D3-435A-8A77-3D043A997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5" y="747537"/>
            <a:ext cx="11068050" cy="492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200" b="0" kern="1200" dirty="0">
                <a:solidFill>
                  <a:srgbClr val="000000"/>
                </a:solidFill>
                <a:latin typeface="NJFont Medium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Strapline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5A290-5362-4AD5-A793-467E6A190588}"/>
              </a:ext>
            </a:extLst>
          </p:cNvPr>
          <p:cNvSpPr/>
          <p:nvPr/>
        </p:nvSpPr>
        <p:spPr>
          <a:xfrm>
            <a:off x="6350427" y="1916482"/>
            <a:ext cx="5288387" cy="398108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06A180B-33FF-4383-A670-E337B7634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9138" y="1508760"/>
            <a:ext cx="5292000" cy="40772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lvl1pPr algn="ctr">
              <a:def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>
                <a:solidFill>
                  <a:schemeClr val="lt1"/>
                </a:solidFill>
              </a:defRPr>
            </a:lvl2pPr>
            <a:lvl3pPr>
              <a:defRPr lang="en-US" sz="1800" dirty="0">
                <a:solidFill>
                  <a:schemeClr val="lt1"/>
                </a:solidFill>
              </a:defRPr>
            </a:lvl3pPr>
            <a:lvl4pPr>
              <a:defRPr lang="en-US" sz="1800" dirty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lvl="0" algn="ctr" defTabSz="914400"/>
            <a:r>
              <a:rPr lang="en-US"/>
              <a:t>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7C984B5-C546-47D8-9196-7812DB8E7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427" y="1916482"/>
            <a:ext cx="5290711" cy="398108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lIns="36000" tIns="36000" rIns="36000" bIns="36000"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200">
                <a:latin typeface="NJFont Book" panose="020B0503020304020204" pitchFamily="34" charset="0"/>
              </a:defRPr>
            </a:lvl1pPr>
            <a:lvl2pPr>
              <a:buClrTx/>
              <a:defRPr sz="1200">
                <a:latin typeface="NJFont Book" panose="020B0503020304020204" pitchFamily="34" charset="0"/>
              </a:defRPr>
            </a:lvl2pPr>
            <a:lvl3pPr>
              <a:buClr>
                <a:schemeClr val="tx1"/>
              </a:buClr>
              <a:defRPr sz="1200">
                <a:latin typeface="NJFont Book" panose="020B0503020304020204" pitchFamily="34" charset="0"/>
              </a:defRPr>
            </a:lvl3pPr>
            <a:lvl4pPr>
              <a:buClrTx/>
              <a:defRPr sz="1200">
                <a:latin typeface="NJFont Book" panose="020B0503020304020204" pitchFamily="34" charset="0"/>
              </a:defRPr>
            </a:lvl4pPr>
            <a:lvl5pPr>
              <a:buClr>
                <a:schemeClr val="tx1"/>
              </a:buClr>
              <a:defRPr sz="1200">
                <a:latin typeface="NJFont Book" panose="020B05030203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877AD2-1AF7-4D68-B19E-F3CAE5ADE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419" y="1508760"/>
            <a:ext cx="5292000" cy="40772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lvl1pPr algn="ctr">
              <a:def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>
                <a:solidFill>
                  <a:schemeClr val="lt1"/>
                </a:solidFill>
              </a:defRPr>
            </a:lvl2pPr>
            <a:lvl3pPr>
              <a:defRPr lang="en-US" sz="1800" dirty="0">
                <a:solidFill>
                  <a:schemeClr val="lt1"/>
                </a:solidFill>
              </a:defRPr>
            </a:lvl3pPr>
            <a:lvl4pPr>
              <a:defRPr lang="en-US" sz="1800" dirty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lvl="0" algn="ctr" defTabSz="914400"/>
            <a:r>
              <a:rPr lang="en-US"/>
              <a:t>Subtitle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C06F96E-6B9C-4CEC-A516-1024D41CFA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708" y="1916482"/>
            <a:ext cx="5290711" cy="398108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lIns="36000" tIns="36000" rIns="36000" bIns="36000"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200">
                <a:latin typeface="NJFont Book" panose="020B0503020304020204" pitchFamily="34" charset="0"/>
              </a:defRPr>
            </a:lvl1pPr>
            <a:lvl2pPr>
              <a:buClrTx/>
              <a:defRPr sz="1200">
                <a:latin typeface="NJFont Book" panose="020B0503020304020204" pitchFamily="34" charset="0"/>
              </a:defRPr>
            </a:lvl2pPr>
            <a:lvl3pPr>
              <a:buClr>
                <a:schemeClr val="tx1"/>
              </a:buClr>
              <a:defRPr sz="1200">
                <a:latin typeface="NJFont Book" panose="020B0503020304020204" pitchFamily="34" charset="0"/>
              </a:defRPr>
            </a:lvl3pPr>
            <a:lvl4pPr>
              <a:buClrTx/>
              <a:defRPr sz="1200">
                <a:latin typeface="NJFont Book" panose="020B0503020304020204" pitchFamily="34" charset="0"/>
              </a:defRPr>
            </a:lvl4pPr>
            <a:lvl5pPr>
              <a:buClr>
                <a:schemeClr val="tx1"/>
              </a:buClr>
              <a:defRPr sz="1200">
                <a:latin typeface="NJFont Book" panose="020B05030203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7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6086827-CA89-487E-B822-30B61E8B1E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9193" y="2688267"/>
            <a:ext cx="4308066" cy="920122"/>
          </a:xfrm>
        </p:spPr>
        <p:txBody>
          <a:bodyPr lIns="0" tIns="0" bIns="0"/>
          <a:lstStyle>
            <a:lvl1pPr>
              <a:defRPr lang="en-GB" sz="2400" b="0" dirty="0">
                <a:solidFill>
                  <a:srgbClr val="113B9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z="280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8A47F8-29AC-4A5B-8FB0-FFB28E9E7A0D}"/>
              </a:ext>
            </a:extLst>
          </p:cNvPr>
          <p:cNvGrpSpPr/>
          <p:nvPr/>
        </p:nvGrpSpPr>
        <p:grpSpPr bwMode="gray">
          <a:xfrm>
            <a:off x="9518038" y="1687889"/>
            <a:ext cx="696865" cy="2316383"/>
            <a:chOff x="2557463" y="506413"/>
            <a:chExt cx="396875" cy="1319213"/>
          </a:xfrm>
          <a:solidFill>
            <a:srgbClr val="4D6C71"/>
          </a:solidFill>
        </p:grpSpPr>
        <p:sp>
          <p:nvSpPr>
            <p:cNvPr id="7" name="Freeform 186">
              <a:extLst>
                <a:ext uri="{FF2B5EF4-FFF2-40B4-BE49-F238E27FC236}">
                  <a16:creationId xmlns:a16="http://schemas.microsoft.com/office/drawing/2014/main" id="{A1819E76-A1F7-49CB-A191-BFE33DE32FCB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7463" y="536576"/>
              <a:ext cx="238125" cy="1289050"/>
            </a:xfrm>
            <a:custGeom>
              <a:avLst/>
              <a:gdLst>
                <a:gd name="T0" fmla="*/ 93 w 150"/>
                <a:gd name="T1" fmla="*/ 123 h 812"/>
                <a:gd name="T2" fmla="*/ 74 w 150"/>
                <a:gd name="T3" fmla="*/ 123 h 812"/>
                <a:gd name="T4" fmla="*/ 0 w 150"/>
                <a:gd name="T5" fmla="*/ 810 h 812"/>
                <a:gd name="T6" fmla="*/ 150 w 150"/>
                <a:gd name="T7" fmla="*/ 812 h 812"/>
                <a:gd name="T8" fmla="*/ 117 w 150"/>
                <a:gd name="T9" fmla="*/ 0 h 812"/>
                <a:gd name="T10" fmla="*/ 93 w 150"/>
                <a:gd name="T11" fmla="*/ 123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812">
                  <a:moveTo>
                    <a:pt x="93" y="123"/>
                  </a:moveTo>
                  <a:lnTo>
                    <a:pt x="74" y="123"/>
                  </a:lnTo>
                  <a:lnTo>
                    <a:pt x="0" y="810"/>
                  </a:lnTo>
                  <a:lnTo>
                    <a:pt x="150" y="812"/>
                  </a:lnTo>
                  <a:lnTo>
                    <a:pt x="117" y="0"/>
                  </a:lnTo>
                  <a:lnTo>
                    <a:pt x="93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8" name="Freeform 187">
              <a:extLst>
                <a:ext uri="{FF2B5EF4-FFF2-40B4-BE49-F238E27FC236}">
                  <a16:creationId xmlns:a16="http://schemas.microsoft.com/office/drawing/2014/main" id="{4B7DCD97-2F41-4D52-88DE-95D5A6967A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51138" y="506413"/>
              <a:ext cx="203200" cy="1319213"/>
            </a:xfrm>
            <a:custGeom>
              <a:avLst/>
              <a:gdLst>
                <a:gd name="T0" fmla="*/ 2 w 128"/>
                <a:gd name="T1" fmla="*/ 0 h 831"/>
                <a:gd name="T2" fmla="*/ 0 w 128"/>
                <a:gd name="T3" fmla="*/ 9 h 831"/>
                <a:gd name="T4" fmla="*/ 35 w 128"/>
                <a:gd name="T5" fmla="*/ 831 h 831"/>
                <a:gd name="T6" fmla="*/ 128 w 128"/>
                <a:gd name="T7" fmla="*/ 831 h 831"/>
                <a:gd name="T8" fmla="*/ 2 w 128"/>
                <a:gd name="T9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831">
                  <a:moveTo>
                    <a:pt x="2" y="0"/>
                  </a:moveTo>
                  <a:lnTo>
                    <a:pt x="0" y="9"/>
                  </a:lnTo>
                  <a:lnTo>
                    <a:pt x="35" y="831"/>
                  </a:lnTo>
                  <a:lnTo>
                    <a:pt x="128" y="83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924AB9-3EAC-4078-B85C-13B81202802E}"/>
              </a:ext>
            </a:extLst>
          </p:cNvPr>
          <p:cNvGrpSpPr/>
          <p:nvPr/>
        </p:nvGrpSpPr>
        <p:grpSpPr bwMode="gray">
          <a:xfrm>
            <a:off x="10249513" y="2091748"/>
            <a:ext cx="1176311" cy="2282933"/>
            <a:chOff x="3740150" y="717551"/>
            <a:chExt cx="669926" cy="1300163"/>
          </a:xfrm>
          <a:solidFill>
            <a:schemeClr val="accent6"/>
          </a:solidFill>
        </p:grpSpPr>
        <p:sp>
          <p:nvSpPr>
            <p:cNvPr id="10" name="Freeform 188">
              <a:extLst>
                <a:ext uri="{FF2B5EF4-FFF2-40B4-BE49-F238E27FC236}">
                  <a16:creationId xmlns:a16="http://schemas.microsoft.com/office/drawing/2014/main" id="{0AF37E10-FDE9-4A16-AE72-38B564CD832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8413" y="925513"/>
              <a:ext cx="503238" cy="877888"/>
            </a:xfrm>
            <a:custGeom>
              <a:avLst/>
              <a:gdLst>
                <a:gd name="T0" fmla="*/ 153 w 184"/>
                <a:gd name="T1" fmla="*/ 317 h 321"/>
                <a:gd name="T2" fmla="*/ 138 w 184"/>
                <a:gd name="T3" fmla="*/ 0 h 321"/>
                <a:gd name="T4" fmla="*/ 44 w 184"/>
                <a:gd name="T5" fmla="*/ 0 h 321"/>
                <a:gd name="T6" fmla="*/ 29 w 184"/>
                <a:gd name="T7" fmla="*/ 314 h 321"/>
                <a:gd name="T8" fmla="*/ 35 w 184"/>
                <a:gd name="T9" fmla="*/ 321 h 321"/>
                <a:gd name="T10" fmla="*/ 151 w 184"/>
                <a:gd name="T11" fmla="*/ 321 h 321"/>
                <a:gd name="T12" fmla="*/ 153 w 184"/>
                <a:gd name="T13" fmla="*/ 3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321">
                  <a:moveTo>
                    <a:pt x="153" y="317"/>
                  </a:moveTo>
                  <a:cubicBezTo>
                    <a:pt x="157" y="317"/>
                    <a:pt x="184" y="125"/>
                    <a:pt x="1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118"/>
                    <a:pt x="24" y="273"/>
                    <a:pt x="29" y="314"/>
                  </a:cubicBezTo>
                  <a:cubicBezTo>
                    <a:pt x="29" y="314"/>
                    <a:pt x="33" y="319"/>
                    <a:pt x="35" y="321"/>
                  </a:cubicBezTo>
                  <a:cubicBezTo>
                    <a:pt x="151" y="321"/>
                    <a:pt x="151" y="321"/>
                    <a:pt x="151" y="321"/>
                  </a:cubicBezTo>
                  <a:cubicBezTo>
                    <a:pt x="152" y="320"/>
                    <a:pt x="153" y="319"/>
                    <a:pt x="153" y="3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11" name="Line 189">
              <a:extLst>
                <a:ext uri="{FF2B5EF4-FFF2-40B4-BE49-F238E27FC236}">
                  <a16:creationId xmlns:a16="http://schemas.microsoft.com/office/drawing/2014/main" id="{30999548-ACDF-487F-8A88-87198CF70ED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797300" y="1028701"/>
              <a:ext cx="471488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12" name="Line 190">
              <a:extLst>
                <a:ext uri="{FF2B5EF4-FFF2-40B4-BE49-F238E27FC236}">
                  <a16:creationId xmlns:a16="http://schemas.microsoft.com/office/drawing/2014/main" id="{CC1A1FCB-0D97-4CE0-8F56-7777ED78015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854450" y="1258888"/>
              <a:ext cx="468313" cy="471488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13" name="Line 191">
              <a:extLst>
                <a:ext uri="{FF2B5EF4-FFF2-40B4-BE49-F238E27FC236}">
                  <a16:creationId xmlns:a16="http://schemas.microsoft.com/office/drawing/2014/main" id="{AF92BA20-1A89-4B03-9539-61DDA38D959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911600" y="1492251"/>
              <a:ext cx="468313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14" name="Line 192">
              <a:extLst>
                <a:ext uri="{FF2B5EF4-FFF2-40B4-BE49-F238E27FC236}">
                  <a16:creationId xmlns:a16="http://schemas.microsoft.com/office/drawing/2014/main" id="{F53427FA-38B4-41A6-9CC7-C0CA8BAC006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740150" y="800101"/>
              <a:ext cx="469900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15" name="Line 193">
              <a:extLst>
                <a:ext uri="{FF2B5EF4-FFF2-40B4-BE49-F238E27FC236}">
                  <a16:creationId xmlns:a16="http://schemas.microsoft.com/office/drawing/2014/main" id="{A33F8B64-4063-41F7-926A-AA567D640F8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81438" y="1087438"/>
              <a:ext cx="468313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16" name="Line 194">
              <a:extLst>
                <a:ext uri="{FF2B5EF4-FFF2-40B4-BE49-F238E27FC236}">
                  <a16:creationId xmlns:a16="http://schemas.microsoft.com/office/drawing/2014/main" id="{772CA1B1-EA4A-48A9-81AA-6BCE9ECB85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24288" y="1316038"/>
              <a:ext cx="468313" cy="471488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17" name="Line 195">
              <a:extLst>
                <a:ext uri="{FF2B5EF4-FFF2-40B4-BE49-F238E27FC236}">
                  <a16:creationId xmlns:a16="http://schemas.microsoft.com/office/drawing/2014/main" id="{6415A6B3-3E63-4D05-AE93-12E3F5899D4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767138" y="1549401"/>
              <a:ext cx="468313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18" name="Line 196">
              <a:extLst>
                <a:ext uri="{FF2B5EF4-FFF2-40B4-BE49-F238E27FC236}">
                  <a16:creationId xmlns:a16="http://schemas.microsoft.com/office/drawing/2014/main" id="{7B0D1AFC-1C18-4159-803B-A5BE07D9D60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40175" y="857251"/>
              <a:ext cx="468313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19" name="Line 197">
              <a:extLst>
                <a:ext uri="{FF2B5EF4-FFF2-40B4-BE49-F238E27FC236}">
                  <a16:creationId xmlns:a16="http://schemas.microsoft.com/office/drawing/2014/main" id="{771C74F7-7E34-42BD-A6AF-90A45A12961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800475" y="898526"/>
              <a:ext cx="469900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0" name="Line 198">
              <a:extLst>
                <a:ext uri="{FF2B5EF4-FFF2-40B4-BE49-F238E27FC236}">
                  <a16:creationId xmlns:a16="http://schemas.microsoft.com/office/drawing/2014/main" id="{1B1F0A1F-A000-4D1E-9504-182F9D54AD5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857625" y="1128713"/>
              <a:ext cx="469900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1" name="Line 199">
              <a:extLst>
                <a:ext uri="{FF2B5EF4-FFF2-40B4-BE49-F238E27FC236}">
                  <a16:creationId xmlns:a16="http://schemas.microsoft.com/office/drawing/2014/main" id="{5C3520A2-92B7-4AA0-BE16-3463A3ABA1E2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914775" y="1357313"/>
              <a:ext cx="471488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2" name="Line 201">
              <a:extLst>
                <a:ext uri="{FF2B5EF4-FFF2-40B4-BE49-F238E27FC236}">
                  <a16:creationId xmlns:a16="http://schemas.microsoft.com/office/drawing/2014/main" id="{D9E377F9-BE54-4142-B4AC-A3B86AAE672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84613" y="955676"/>
              <a:ext cx="468313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3" name="Line 202">
              <a:extLst>
                <a:ext uri="{FF2B5EF4-FFF2-40B4-BE49-F238E27FC236}">
                  <a16:creationId xmlns:a16="http://schemas.microsoft.com/office/drawing/2014/main" id="{FF203DD5-021E-4B87-ABC3-E14596AFADA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27463" y="1185863"/>
              <a:ext cx="471488" cy="466725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4" name="Line 203">
              <a:extLst>
                <a:ext uri="{FF2B5EF4-FFF2-40B4-BE49-F238E27FC236}">
                  <a16:creationId xmlns:a16="http://schemas.microsoft.com/office/drawing/2014/main" id="{2A628657-E670-4AC1-9B1F-0C03F8B8B04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770313" y="1414463"/>
              <a:ext cx="469900" cy="468313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5" name="Line 204">
              <a:extLst>
                <a:ext uri="{FF2B5EF4-FFF2-40B4-BE49-F238E27FC236}">
                  <a16:creationId xmlns:a16="http://schemas.microsoft.com/office/drawing/2014/main" id="{E0AA667E-DCF0-4E76-A8A0-70594D7A15D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41763" y="722313"/>
              <a:ext cx="468313" cy="471488"/>
            </a:xfrm>
            <a:prstGeom prst="line">
              <a:avLst/>
            </a:pr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6" name="Freeform 205">
              <a:extLst>
                <a:ext uri="{FF2B5EF4-FFF2-40B4-BE49-F238E27FC236}">
                  <a16:creationId xmlns:a16="http://schemas.microsoft.com/office/drawing/2014/main" id="{DCE6A1F7-BE2E-4618-817C-F3E3CF541C7D}"/>
                </a:ext>
              </a:extLst>
            </p:cNvPr>
            <p:cNvSpPr>
              <a:spLocks/>
            </p:cNvSpPr>
            <p:nvPr/>
          </p:nvSpPr>
          <p:spPr bwMode="gray">
            <a:xfrm>
              <a:off x="3937000" y="717551"/>
              <a:ext cx="241300" cy="188913"/>
            </a:xfrm>
            <a:custGeom>
              <a:avLst/>
              <a:gdLst>
                <a:gd name="T0" fmla="*/ 48 w 88"/>
                <a:gd name="T1" fmla="*/ 5 h 69"/>
                <a:gd name="T2" fmla="*/ 38 w 88"/>
                <a:gd name="T3" fmla="*/ 6 h 69"/>
                <a:gd name="T4" fmla="*/ 0 w 88"/>
                <a:gd name="T5" fmla="*/ 69 h 69"/>
                <a:gd name="T6" fmla="*/ 88 w 88"/>
                <a:gd name="T7" fmla="*/ 69 h 69"/>
                <a:gd name="T8" fmla="*/ 48 w 88"/>
                <a:gd name="T9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9">
                  <a:moveTo>
                    <a:pt x="48" y="5"/>
                  </a:moveTo>
                  <a:cubicBezTo>
                    <a:pt x="48" y="5"/>
                    <a:pt x="43" y="0"/>
                    <a:pt x="38" y="6"/>
                  </a:cubicBezTo>
                  <a:cubicBezTo>
                    <a:pt x="22" y="25"/>
                    <a:pt x="10" y="46"/>
                    <a:pt x="0" y="69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78" y="44"/>
                    <a:pt x="65" y="22"/>
                    <a:pt x="4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353F09-A4DB-43B9-8C59-5D6B6AFB4B1A}"/>
              </a:ext>
            </a:extLst>
          </p:cNvPr>
          <p:cNvGrpSpPr/>
          <p:nvPr/>
        </p:nvGrpSpPr>
        <p:grpSpPr bwMode="gray">
          <a:xfrm>
            <a:off x="11445597" y="2063874"/>
            <a:ext cx="412545" cy="1934499"/>
            <a:chOff x="5237163" y="701676"/>
            <a:chExt cx="234950" cy="1101725"/>
          </a:xfrm>
          <a:solidFill>
            <a:schemeClr val="accent6">
              <a:lumMod val="75000"/>
            </a:schemeClr>
          </a:solidFill>
        </p:grpSpPr>
        <p:sp>
          <p:nvSpPr>
            <p:cNvPr id="28" name="Rectangle 206">
              <a:extLst>
                <a:ext uri="{FF2B5EF4-FFF2-40B4-BE49-F238E27FC236}">
                  <a16:creationId xmlns:a16="http://schemas.microsoft.com/office/drawing/2014/main" id="{3A18D388-B80E-4128-A008-AC3DAC4B53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56213" y="1108076"/>
              <a:ext cx="196850" cy="695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29" name="Freeform 207">
              <a:extLst>
                <a:ext uri="{FF2B5EF4-FFF2-40B4-BE49-F238E27FC236}">
                  <a16:creationId xmlns:a16="http://schemas.microsoft.com/office/drawing/2014/main" id="{F177DF95-D065-4B8D-B5DF-840A4F84702C}"/>
                </a:ext>
              </a:extLst>
            </p:cNvPr>
            <p:cNvSpPr>
              <a:spLocks/>
            </p:cNvSpPr>
            <p:nvPr/>
          </p:nvSpPr>
          <p:spPr bwMode="gray">
            <a:xfrm>
              <a:off x="5256213" y="701676"/>
              <a:ext cx="196850" cy="177800"/>
            </a:xfrm>
            <a:custGeom>
              <a:avLst/>
              <a:gdLst>
                <a:gd name="T0" fmla="*/ 72 w 72"/>
                <a:gd name="T1" fmla="*/ 65 h 65"/>
                <a:gd name="T2" fmla="*/ 72 w 72"/>
                <a:gd name="T3" fmla="*/ 56 h 65"/>
                <a:gd name="T4" fmla="*/ 71 w 72"/>
                <a:gd name="T5" fmla="*/ 54 h 65"/>
                <a:gd name="T6" fmla="*/ 55 w 72"/>
                <a:gd name="T7" fmla="*/ 42 h 65"/>
                <a:gd name="T8" fmla="*/ 55 w 72"/>
                <a:gd name="T9" fmla="*/ 31 h 65"/>
                <a:gd name="T10" fmla="*/ 55 w 72"/>
                <a:gd name="T11" fmla="*/ 30 h 65"/>
                <a:gd name="T12" fmla="*/ 55 w 72"/>
                <a:gd name="T13" fmla="*/ 29 h 65"/>
                <a:gd name="T14" fmla="*/ 38 w 72"/>
                <a:gd name="T15" fmla="*/ 1 h 65"/>
                <a:gd name="T16" fmla="*/ 36 w 72"/>
                <a:gd name="T17" fmla="*/ 0 h 65"/>
                <a:gd name="T18" fmla="*/ 34 w 72"/>
                <a:gd name="T19" fmla="*/ 1 h 65"/>
                <a:gd name="T20" fmla="*/ 18 w 72"/>
                <a:gd name="T21" fmla="*/ 29 h 65"/>
                <a:gd name="T22" fmla="*/ 17 w 72"/>
                <a:gd name="T23" fmla="*/ 31 h 65"/>
                <a:gd name="T24" fmla="*/ 17 w 72"/>
                <a:gd name="T25" fmla="*/ 42 h 65"/>
                <a:gd name="T26" fmla="*/ 1 w 72"/>
                <a:gd name="T27" fmla="*/ 54 h 65"/>
                <a:gd name="T28" fmla="*/ 0 w 72"/>
                <a:gd name="T29" fmla="*/ 56 h 65"/>
                <a:gd name="T30" fmla="*/ 0 w 72"/>
                <a:gd name="T31" fmla="*/ 65 h 65"/>
                <a:gd name="T32" fmla="*/ 72 w 72"/>
                <a:gd name="T3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5">
                  <a:moveTo>
                    <a:pt x="72" y="65"/>
                  </a:moveTo>
                  <a:cubicBezTo>
                    <a:pt x="72" y="65"/>
                    <a:pt x="72" y="56"/>
                    <a:pt x="72" y="56"/>
                  </a:cubicBezTo>
                  <a:cubicBezTo>
                    <a:pt x="72" y="56"/>
                    <a:pt x="72" y="55"/>
                    <a:pt x="71" y="54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0"/>
                    <a:pt x="55" y="30"/>
                  </a:cubicBezTo>
                  <a:cubicBezTo>
                    <a:pt x="55" y="30"/>
                    <a:pt x="55" y="29"/>
                    <a:pt x="55" y="29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5" y="0"/>
                    <a:pt x="35" y="0"/>
                    <a:pt x="34" y="1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5"/>
                    <a:pt x="0" y="55"/>
                    <a:pt x="0" y="56"/>
                  </a:cubicBezTo>
                  <a:cubicBezTo>
                    <a:pt x="0" y="56"/>
                    <a:pt x="0" y="65"/>
                    <a:pt x="0" y="65"/>
                  </a:cubicBezTo>
                  <a:lnTo>
                    <a:pt x="72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30" name="Freeform 208">
              <a:extLst>
                <a:ext uri="{FF2B5EF4-FFF2-40B4-BE49-F238E27FC236}">
                  <a16:creationId xmlns:a16="http://schemas.microsoft.com/office/drawing/2014/main" id="{BBAD6F05-882E-48B7-8056-7183AF46AEB7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7163" y="895351"/>
              <a:ext cx="234950" cy="196850"/>
            </a:xfrm>
            <a:custGeom>
              <a:avLst/>
              <a:gdLst>
                <a:gd name="T0" fmla="*/ 84 w 86"/>
                <a:gd name="T1" fmla="*/ 72 h 72"/>
                <a:gd name="T2" fmla="*/ 86 w 86"/>
                <a:gd name="T3" fmla="*/ 69 h 72"/>
                <a:gd name="T4" fmla="*/ 86 w 86"/>
                <a:gd name="T5" fmla="*/ 2 h 72"/>
                <a:gd name="T6" fmla="*/ 84 w 86"/>
                <a:gd name="T7" fmla="*/ 0 h 72"/>
                <a:gd name="T8" fmla="*/ 3 w 86"/>
                <a:gd name="T9" fmla="*/ 0 h 72"/>
                <a:gd name="T10" fmla="*/ 0 w 86"/>
                <a:gd name="T11" fmla="*/ 2 h 72"/>
                <a:gd name="T12" fmla="*/ 0 w 86"/>
                <a:gd name="T13" fmla="*/ 69 h 72"/>
                <a:gd name="T14" fmla="*/ 3 w 86"/>
                <a:gd name="T15" fmla="*/ 72 h 72"/>
                <a:gd name="T16" fmla="*/ 84 w 86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2">
                  <a:moveTo>
                    <a:pt x="84" y="72"/>
                  </a:moveTo>
                  <a:cubicBezTo>
                    <a:pt x="85" y="72"/>
                    <a:pt x="86" y="71"/>
                    <a:pt x="86" y="69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2"/>
                    <a:pt x="3" y="72"/>
                  </a:cubicBezTo>
                  <a:lnTo>
                    <a:pt x="8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31" name="Freeform 209">
              <a:extLst>
                <a:ext uri="{FF2B5EF4-FFF2-40B4-BE49-F238E27FC236}">
                  <a16:creationId xmlns:a16="http://schemas.microsoft.com/office/drawing/2014/main" id="{DF8CEAAB-30F9-4C92-BB2E-4C45E7AD7EE0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3525" y="944563"/>
              <a:ext cx="41275" cy="84138"/>
            </a:xfrm>
            <a:custGeom>
              <a:avLst/>
              <a:gdLst>
                <a:gd name="T0" fmla="*/ 11 w 15"/>
                <a:gd name="T1" fmla="*/ 31 h 31"/>
                <a:gd name="T2" fmla="*/ 13 w 15"/>
                <a:gd name="T3" fmla="*/ 30 h 31"/>
                <a:gd name="T4" fmla="*/ 13 w 15"/>
                <a:gd name="T5" fmla="*/ 26 h 31"/>
                <a:gd name="T6" fmla="*/ 6 w 15"/>
                <a:gd name="T7" fmla="*/ 19 h 31"/>
                <a:gd name="T8" fmla="*/ 6 w 15"/>
                <a:gd name="T9" fmla="*/ 3 h 31"/>
                <a:gd name="T10" fmla="*/ 3 w 15"/>
                <a:gd name="T11" fmla="*/ 0 h 31"/>
                <a:gd name="T12" fmla="*/ 0 w 15"/>
                <a:gd name="T13" fmla="*/ 3 h 31"/>
                <a:gd name="T14" fmla="*/ 0 w 15"/>
                <a:gd name="T15" fmla="*/ 20 h 31"/>
                <a:gd name="T16" fmla="*/ 1 w 15"/>
                <a:gd name="T17" fmla="*/ 22 h 31"/>
                <a:gd name="T18" fmla="*/ 9 w 15"/>
                <a:gd name="T19" fmla="*/ 30 h 31"/>
                <a:gd name="T20" fmla="*/ 11 w 15"/>
                <a:gd name="T2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1">
                  <a:moveTo>
                    <a:pt x="11" y="31"/>
                  </a:moveTo>
                  <a:cubicBezTo>
                    <a:pt x="12" y="31"/>
                    <a:pt x="13" y="31"/>
                    <a:pt x="13" y="30"/>
                  </a:cubicBezTo>
                  <a:cubicBezTo>
                    <a:pt x="15" y="29"/>
                    <a:pt x="15" y="27"/>
                    <a:pt x="13" y="2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3"/>
                    <a:pt x="0" y="20"/>
                    <a:pt x="0" y="20"/>
                  </a:cubicBezTo>
                  <a:cubicBezTo>
                    <a:pt x="0" y="21"/>
                    <a:pt x="1" y="22"/>
                    <a:pt x="1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1"/>
                    <a:pt x="10" y="31"/>
                    <a:pt x="11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  <p:sp>
          <p:nvSpPr>
            <p:cNvPr id="32" name="Oval 210">
              <a:extLst>
                <a:ext uri="{FF2B5EF4-FFF2-40B4-BE49-F238E27FC236}">
                  <a16:creationId xmlns:a16="http://schemas.microsoft.com/office/drawing/2014/main" id="{078E675E-97FC-4DBF-94B6-37EE57405E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92725" y="930276"/>
              <a:ext cx="128588" cy="127000"/>
            </a:xfrm>
            <a:prstGeom prst="ellipse">
              <a:avLst/>
            </a:prstGeom>
            <a:grp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NJFont Book"/>
                <a:ea typeface="+mn-ea"/>
                <a:cs typeface="+mn-cs"/>
              </a:endParaRPr>
            </a:p>
          </p:txBody>
        </p:sp>
      </p:grpSp>
      <p:sp>
        <p:nvSpPr>
          <p:cNvPr id="33" name="Freeform 9">
            <a:extLst>
              <a:ext uri="{FF2B5EF4-FFF2-40B4-BE49-F238E27FC236}">
                <a16:creationId xmlns:a16="http://schemas.microsoft.com/office/drawing/2014/main" id="{A4716091-C794-46F0-B2DD-69F533FBB29E}"/>
              </a:ext>
            </a:extLst>
          </p:cNvPr>
          <p:cNvSpPr>
            <a:spLocks/>
          </p:cNvSpPr>
          <p:nvPr/>
        </p:nvSpPr>
        <p:spPr bwMode="gray">
          <a:xfrm>
            <a:off x="0" y="4024735"/>
            <a:ext cx="12192000" cy="1038225"/>
          </a:xfrm>
          <a:custGeom>
            <a:avLst/>
            <a:gdLst>
              <a:gd name="T0" fmla="*/ 3840 w 3840"/>
              <a:gd name="T1" fmla="*/ 0 h 324"/>
              <a:gd name="T2" fmla="*/ 2944 w 3840"/>
              <a:gd name="T3" fmla="*/ 0 h 324"/>
              <a:gd name="T4" fmla="*/ 2870 w 3840"/>
              <a:gd name="T5" fmla="*/ 71 h 324"/>
              <a:gd name="T6" fmla="*/ 2870 w 3840"/>
              <a:gd name="T7" fmla="*/ 251 h 324"/>
              <a:gd name="T8" fmla="*/ 2800 w 3840"/>
              <a:gd name="T9" fmla="*/ 324 h 324"/>
              <a:gd name="T10" fmla="*/ 0 w 3840"/>
              <a:gd name="T11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0" h="324">
                <a:moveTo>
                  <a:pt x="3840" y="0"/>
                </a:moveTo>
                <a:cubicBezTo>
                  <a:pt x="2944" y="0"/>
                  <a:pt x="2944" y="0"/>
                  <a:pt x="2944" y="0"/>
                </a:cubicBezTo>
                <a:cubicBezTo>
                  <a:pt x="2904" y="0"/>
                  <a:pt x="2870" y="32"/>
                  <a:pt x="2870" y="71"/>
                </a:cubicBezTo>
                <a:cubicBezTo>
                  <a:pt x="2870" y="251"/>
                  <a:pt x="2870" y="251"/>
                  <a:pt x="2870" y="251"/>
                </a:cubicBezTo>
                <a:cubicBezTo>
                  <a:pt x="2870" y="291"/>
                  <a:pt x="2840" y="324"/>
                  <a:pt x="2800" y="324"/>
                </a:cubicBezTo>
                <a:cubicBezTo>
                  <a:pt x="0" y="324"/>
                  <a:pt x="0" y="324"/>
                  <a:pt x="0" y="324"/>
                </a:cubicBezTo>
              </a:path>
            </a:pathLst>
          </a:custGeom>
          <a:noFill/>
          <a:ln w="1143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NJFon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5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6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apline Only, 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B5B2-DDDD-4E33-BFF9-956F0818E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1" y="5962139"/>
            <a:ext cx="11074087" cy="7673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708" y="162000"/>
            <a:ext cx="11068061" cy="831600"/>
          </a:xfrm>
          <a:prstGeom prst="rect">
            <a:avLst/>
          </a:prstGeom>
        </p:spPr>
        <p:txBody>
          <a:bodyPr vert="horz" lIns="0" tIns="45691" rIns="0" bIns="45691" rtlCol="0"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347938" y="6492877"/>
            <a:ext cx="844063" cy="365125"/>
          </a:xfrm>
          <a:prstGeom prst="rect">
            <a:avLst/>
          </a:prstGeom>
        </p:spPr>
        <p:txBody>
          <a:bodyPr lIns="84330" tIns="42166" rIns="84330" bIns="42166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NJFont Book" panose="020B05030203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2771-82F9-43FA-B61E-B24C707CFF61}" type="slidenum">
              <a:rPr lang="en-GB" sz="738" smtClean="0">
                <a:solidFill>
                  <a:prstClr val="black"/>
                </a:solidFill>
              </a:rPr>
              <a:pPr/>
              <a:t>‹#›</a:t>
            </a:fld>
            <a:endParaRPr lang="en-GB" sz="738">
              <a:solidFill>
                <a:prstClr val="black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1580659-D7BA-4C9D-8193-8E6A02E60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5" y="747537"/>
            <a:ext cx="11068050" cy="492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200" b="0" kern="1200" dirty="0">
                <a:solidFill>
                  <a:srgbClr val="000000"/>
                </a:solidFill>
                <a:latin typeface="NJFont Medium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Strapline</a:t>
            </a:r>
          </a:p>
        </p:txBody>
      </p:sp>
    </p:spTree>
    <p:extLst>
      <p:ext uri="{BB962C8B-B14F-4D97-AF65-F5344CB8AC3E}">
        <p14:creationId xmlns:p14="http://schemas.microsoft.com/office/powerpoint/2010/main" val="79777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38A2-88FF-420E-8519-3D58BCE3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9FE66-514D-4E60-8D6B-D4503C79E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268413"/>
            <a:ext cx="11074088" cy="4629467"/>
          </a:xfrm>
        </p:spPr>
        <p:txBody>
          <a:bodyPr>
            <a:normAutofit/>
          </a:bodyPr>
          <a:lstStyle>
            <a:lvl1pPr>
              <a:defRPr sz="16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4988" indent="-174625">
              <a:defRPr sz="1600"/>
            </a:lvl3pPr>
            <a:lvl4pPr marL="720725" indent="-185738" defTabSz="895350">
              <a:defRPr sz="1600"/>
            </a:lvl4pPr>
            <a:lvl5pPr marL="895350" indent="-174625"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8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87060531"/>
              </p:ext>
            </p:extLst>
          </p:nvPr>
        </p:nvGraphicFramePr>
        <p:xfrm>
          <a:off x="2066" y="1594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" y="1594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708" y="162000"/>
            <a:ext cx="11068061" cy="831600"/>
          </a:xfrm>
          <a:prstGeom prst="rect">
            <a:avLst/>
          </a:prstGeom>
        </p:spPr>
        <p:txBody>
          <a:bodyPr vert="horz" lIns="0" tIns="45691" rIns="0" bIns="45691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2712" y="1508760"/>
            <a:ext cx="11074088" cy="4389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1" y="5962139"/>
            <a:ext cx="11074087" cy="76734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033C7F9-A732-4B6E-B31C-B1B7108D522D}"/>
              </a:ext>
            </a:extLst>
          </p:cNvPr>
          <p:cNvSpPr txBox="1">
            <a:spLocks/>
          </p:cNvSpPr>
          <p:nvPr/>
        </p:nvSpPr>
        <p:spPr>
          <a:xfrm>
            <a:off x="11347938" y="6492877"/>
            <a:ext cx="844063" cy="365125"/>
          </a:xfrm>
          <a:prstGeom prst="rect">
            <a:avLst/>
          </a:prstGeom>
        </p:spPr>
        <p:txBody>
          <a:bodyPr lIns="84330" tIns="42166" rIns="84330" bIns="42166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NJFont Book" panose="020B05030203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32771-82F9-43FA-B61E-B24C707CFF61}" type="slidenum">
              <a:rPr lang="en-GB" sz="738" smtClean="0">
                <a:solidFill>
                  <a:prstClr val="black"/>
                </a:solidFill>
              </a:rPr>
              <a:pPr/>
              <a:t>‹#›</a:t>
            </a:fld>
            <a:endParaRPr lang="en-GB" sz="73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1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71" r:id="rId10"/>
  </p:sldLayoutIdLst>
  <p:txStyles>
    <p:titleStyle>
      <a:lvl1pPr algn="l" defTabSz="843524" rtl="0" eaLnBrk="1" latinLnBrk="0" hangingPunct="1">
        <a:spcBef>
          <a:spcPct val="0"/>
        </a:spcBef>
        <a:buNone/>
        <a:defRPr sz="2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3524" rtl="0" eaLnBrk="1" latinLnBrk="0" hangingPunct="1">
        <a:spcBef>
          <a:spcPct val="20000"/>
        </a:spcBef>
        <a:buFontTx/>
        <a:buNone/>
        <a:defRPr sz="147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1762" indent="-210882" algn="l" defTabSz="84352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843524" indent="-210882" algn="l" defTabSz="84352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269682" indent="-215274" algn="l" defTabSz="84352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899396" indent="-212346" algn="l" defTabSz="84352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2319694" indent="-210882" algn="l" defTabSz="84352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6" indent="-210882" algn="l" defTabSz="84352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3219" indent="-210882" algn="l" defTabSz="84352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4981" indent="-210882" algn="l" defTabSz="84352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52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762" algn="l" defTabSz="84352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524" algn="l" defTabSz="84352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287" algn="l" defTabSz="84352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049" algn="l" defTabSz="84352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8813" algn="l" defTabSz="84352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0574" algn="l" defTabSz="84352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2337" algn="l" defTabSz="84352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4098" algn="l" defTabSz="84352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15">
          <p15:clr>
            <a:srgbClr val="F26B43"/>
          </p15:clr>
        </p15:guide>
        <p15:guide id="2" pos="7333">
          <p15:clr>
            <a:srgbClr val="F26B43"/>
          </p15:clr>
        </p15:guide>
        <p15:guide id="3" pos="347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634">
          <p15:clr>
            <a:srgbClr val="F26B43"/>
          </p15:clr>
        </p15:guide>
        <p15:guide id="7" orient="horz" pos="101">
          <p15:clr>
            <a:srgbClr val="F26B43"/>
          </p15:clr>
        </p15:guide>
        <p15:guide id="8" orient="horz" pos="3953">
          <p15:clr>
            <a:srgbClr val="F26B43"/>
          </p15:clr>
        </p15:guide>
        <p15:guide id="9" pos="3840">
          <p15:clr>
            <a:srgbClr val="F26B43"/>
          </p15:clr>
        </p15:guide>
        <p15:guide id="10" pos="3681">
          <p15:clr>
            <a:srgbClr val="F26B43"/>
          </p15:clr>
        </p15:guide>
        <p15:guide id="11" pos="3999">
          <p15:clr>
            <a:srgbClr val="F26B43"/>
          </p15:clr>
        </p15:guide>
        <p15:guide id="12" orient="horz" pos="2341">
          <p15:clr>
            <a:srgbClr val="F26B43"/>
          </p15:clr>
        </p15:guide>
        <p15:guide id="13" orient="horz" pos="2273">
          <p15:clr>
            <a:srgbClr val="F26B43"/>
          </p15:clr>
        </p15:guide>
        <p15:guide id="14" orient="horz" pos="2409">
          <p15:clr>
            <a:srgbClr val="F26B43"/>
          </p15:clr>
        </p15:guide>
        <p15:guide id="15" orient="horz" pos="7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4system-prodeu+TfL.Doc1151546327@eusmtp.ariba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riba_Supplier_Enablement@tfl.gov.uk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C07D28-7F4D-4301-8965-DC340660D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/>
              <a:t>Event Participation guidance for Suppliers -  Transport for London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16592-D0B8-4274-9DBA-0A6DDE9F0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406709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7E66-3A23-4878-B9FE-F18A6BC170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Email Confirmation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210C7-2530-4946-9B28-DA3AB2587F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1971" y="747540"/>
            <a:ext cx="11068053" cy="49212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E10A741-C475-4C84-B598-DB02959114E6}"/>
              </a:ext>
            </a:extLst>
          </p:cNvPr>
          <p:cNvSpPr txBox="1"/>
          <p:nvPr/>
        </p:nvSpPr>
        <p:spPr>
          <a:xfrm>
            <a:off x="8940487" y="1765229"/>
            <a:ext cx="2773045" cy="2643978"/>
          </a:xfrm>
          <a:prstGeom prst="rect">
            <a:avLst/>
          </a:prstGeom>
          <a:noFill/>
          <a:ln w="15873" cap="flat">
            <a:solidFill>
              <a:srgbClr val="002060"/>
            </a:solidFill>
            <a:prstDash val="solid"/>
          </a:ln>
        </p:spPr>
        <p:txBody>
          <a:bodyPr vert="horz" wrap="square" lIns="91440" tIns="90004" rIns="91440" bIns="90004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You may get a warning about suspected duplicate accounts for your company.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Please check to ensure your legal entity does not already have an Ariba Account.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Click Review accounts to see the accounts your company or email address already have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50F26A-26A9-4514-B5D4-1A9F4EE5E061}"/>
              </a:ext>
            </a:extLst>
          </p:cNvPr>
          <p:cNvSpPr/>
          <p:nvPr/>
        </p:nvSpPr>
        <p:spPr>
          <a:xfrm>
            <a:off x="4340646" y="3703998"/>
            <a:ext cx="2456761" cy="5044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F37C9-7F06-4715-A181-EBEA4A8F4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8" y="1181100"/>
            <a:ext cx="7991475" cy="4495800"/>
          </a:xfrm>
          <a:prstGeom prst="rect">
            <a:avLst/>
          </a:prstGeom>
          <a:ln w="19050">
            <a:solidFill>
              <a:srgbClr val="0D2C6D"/>
            </a:solidFill>
          </a:ln>
        </p:spPr>
      </p:pic>
    </p:spTree>
    <p:extLst>
      <p:ext uri="{BB962C8B-B14F-4D97-AF65-F5344CB8AC3E}">
        <p14:creationId xmlns:p14="http://schemas.microsoft.com/office/powerpoint/2010/main" val="283583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7E66-3A23-4878-B9FE-F18A6BC170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Email Confirmation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210C7-2530-4946-9B28-DA3AB2587F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1971" y="747540"/>
            <a:ext cx="11068053" cy="49212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E10A741-C475-4C84-B598-DB02959114E6}"/>
              </a:ext>
            </a:extLst>
          </p:cNvPr>
          <p:cNvSpPr txBox="1"/>
          <p:nvPr/>
        </p:nvSpPr>
        <p:spPr>
          <a:xfrm>
            <a:off x="7420159" y="1765229"/>
            <a:ext cx="2773045" cy="1166651"/>
          </a:xfrm>
          <a:prstGeom prst="rect">
            <a:avLst/>
          </a:prstGeom>
          <a:noFill/>
          <a:ln w="15873" cap="flat">
            <a:solidFill>
              <a:srgbClr val="002060"/>
            </a:solidFill>
            <a:prstDash val="solid"/>
          </a:ln>
        </p:spPr>
        <p:txBody>
          <a:bodyPr vert="horz" wrap="square" lIns="91440" tIns="90004" rIns="91440" bIns="90004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To complete the account creation go to the inbox of the email you stated in account creation– click ‘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Confirm Email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32B80-8273-4B27-A2CD-69CE292EF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8" y="993600"/>
            <a:ext cx="6010467" cy="4896134"/>
          </a:xfrm>
          <a:prstGeom prst="rect">
            <a:avLst/>
          </a:prstGeom>
          <a:ln w="19050">
            <a:solidFill>
              <a:srgbClr val="0D2C6D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5B700C-E010-4602-9503-0C86C0965F7C}"/>
              </a:ext>
            </a:extLst>
          </p:cNvPr>
          <p:cNvSpPr/>
          <p:nvPr/>
        </p:nvSpPr>
        <p:spPr>
          <a:xfrm>
            <a:off x="478468" y="3717345"/>
            <a:ext cx="2044395" cy="69186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6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7E66-3A23-4878-B9FE-F18A6BC170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Email Confirmation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210C7-2530-4946-9B28-DA3AB2587F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1971" y="747540"/>
            <a:ext cx="11068053" cy="49212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E10A741-C475-4C84-B598-DB02959114E6}"/>
              </a:ext>
            </a:extLst>
          </p:cNvPr>
          <p:cNvSpPr txBox="1"/>
          <p:nvPr/>
        </p:nvSpPr>
        <p:spPr>
          <a:xfrm>
            <a:off x="9022982" y="1794680"/>
            <a:ext cx="2773045" cy="920430"/>
          </a:xfrm>
          <a:prstGeom prst="rect">
            <a:avLst/>
          </a:prstGeom>
          <a:noFill/>
          <a:ln w="15873" cap="flat">
            <a:solidFill>
              <a:srgbClr val="002060"/>
            </a:solidFill>
            <a:prstDash val="solid"/>
          </a:ln>
        </p:spPr>
        <p:txBody>
          <a:bodyPr vert="horz" wrap="square" lIns="91440" tIns="90004" rIns="91440" bIns="90004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Non mandatory step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: Confirm with Ariba the type of goods / services you supply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B9A7EE-CD03-483A-9FDD-2208AAD7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3" y="1456980"/>
            <a:ext cx="8472886" cy="394404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5389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D2C62-8440-4C5D-93DD-C3BBC6046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How will I receive the event details?</a:t>
            </a:r>
          </a:p>
        </p:txBody>
      </p:sp>
    </p:spTree>
    <p:extLst>
      <p:ext uri="{BB962C8B-B14F-4D97-AF65-F5344CB8AC3E}">
        <p14:creationId xmlns:p14="http://schemas.microsoft.com/office/powerpoint/2010/main" val="348158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BBAD-0039-4585-8354-11D93485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Event Participation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8204F-BBFF-4766-A9D3-536FD1DBC3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Once the event has been launched you will receive an email requesting you to participate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E813E-A6F7-48AF-A1FE-0C9C88CE4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03" y="1042015"/>
            <a:ext cx="4723206" cy="5068448"/>
          </a:xfrm>
          <a:prstGeom prst="rect">
            <a:avLst/>
          </a:prstGeom>
          <a:ln w="25400">
            <a:solidFill>
              <a:srgbClr val="353A8C"/>
            </a:solidFill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19D9BC-555A-48A2-A813-3D32A6895FA5}"/>
              </a:ext>
            </a:extLst>
          </p:cNvPr>
          <p:cNvSpPr txBox="1">
            <a:spLocks/>
          </p:cNvSpPr>
          <p:nvPr/>
        </p:nvSpPr>
        <p:spPr>
          <a:xfrm>
            <a:off x="7337234" y="1239662"/>
            <a:ext cx="4116521" cy="3297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43524" rtl="0" eaLnBrk="1" latinLnBrk="0" hangingPunct="1">
              <a:spcBef>
                <a:spcPct val="20000"/>
              </a:spcBef>
              <a:buFontTx/>
              <a:buNone/>
              <a:defRPr lang="en-US" sz="1200" b="0" kern="1200" dirty="0">
                <a:solidFill>
                  <a:srgbClr val="000000"/>
                </a:solidFill>
                <a:latin typeface="NJFont Medium"/>
                <a:ea typeface="+mn-ea"/>
                <a:cs typeface="+mn-cs"/>
              </a:defRPr>
            </a:lvl1pPr>
            <a:lvl2pPr marL="421762" indent="-210882" algn="l" defTabSz="843524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524" indent="-210882" algn="l" defTabSz="843524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9682" indent="-215274" algn="l" defTabSz="843524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9396" indent="-212346" algn="l" defTabSz="843524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694" indent="-210882" algn="l" defTabSz="843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56" indent="-210882" algn="l" defTabSz="843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3219" indent="-210882" algn="l" defTabSz="843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4981" indent="-210882" algn="l" defTabSz="843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email will be received from the TfL commercial contact with sender email address </a:t>
            </a:r>
            <a:r>
              <a:rPr lang="en-US" sz="1600" b="1" u="sng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s4system-prodeu+TfL.Doc1151546327@eusmtp.ariba.com</a:t>
            </a:r>
            <a:r>
              <a:rPr lang="en-US" sz="1600" b="1" u="sng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sz="16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(please add this to your safe senders list)</a:t>
            </a:r>
          </a:p>
          <a:p>
            <a:endParaRPr lang="en-US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invitation contains the event information. To view this, click on the link and enter your username and password previously created. Note: if you have not managed to complete the account set up you will be prompted to do this upon receiving the invite. ,</a:t>
            </a:r>
          </a:p>
          <a:p>
            <a:endParaRPr lang="en-US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Note: </a:t>
            </a:r>
            <a:r>
              <a:rPr lang="en-US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will not be able to be invited unless you have registered interest (via email to </a:t>
            </a:r>
            <a:r>
              <a:rPr lang="en-US" sz="160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TfL</a:t>
            </a:r>
            <a:r>
              <a:rPr lang="en-US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commercial team) and have a supplier contact held within </a:t>
            </a:r>
            <a:r>
              <a:rPr lang="en-US" sz="160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TfL’s</a:t>
            </a:r>
            <a:r>
              <a:rPr lang="en-US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Ariba system.</a:t>
            </a:r>
            <a:endParaRPr lang="en-GB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A0AC89-5ECE-4301-9FA9-0B3BE361A888}"/>
              </a:ext>
            </a:extLst>
          </p:cNvPr>
          <p:cNvSpPr/>
          <p:nvPr/>
        </p:nvSpPr>
        <p:spPr>
          <a:xfrm>
            <a:off x="2291508" y="3429000"/>
            <a:ext cx="815249" cy="60317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4CA6-AE58-4287-A8A9-6B0A2AD9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Accessing the event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961A5-D00F-4FC5-A06B-C4643AF94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75" y="993600"/>
            <a:ext cx="11074088" cy="438912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9B9DD-932D-4E5A-9781-E673D19591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Log on to the Ariba Business Network account previously created. If you are still to create an account you do so from this page using the ‘sign up’ link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609A0-F252-42B2-B041-6A0A28C10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87" y="1485725"/>
            <a:ext cx="10599226" cy="4194236"/>
          </a:xfrm>
          <a:prstGeom prst="rect">
            <a:avLst/>
          </a:prstGeom>
          <a:ln w="22225">
            <a:solidFill>
              <a:srgbClr val="00206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EF400C-72D0-4CFF-92B4-E83E33B0007F}"/>
              </a:ext>
            </a:extLst>
          </p:cNvPr>
          <p:cNvSpPr/>
          <p:nvPr/>
        </p:nvSpPr>
        <p:spPr>
          <a:xfrm>
            <a:off x="1949985" y="2071262"/>
            <a:ext cx="2225408" cy="39651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4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C9C7-A8A3-4D68-80BC-BB1C3FA3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Ariba Business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0C602-2354-44AC-8724-50A46CA35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C0D4D-40F7-4E71-A128-FEB3A4B226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Use the forgotten Username / Password link – a reset email will be sent to contact email address used in the account creation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C7F2C-D53F-4F21-ADDD-3D597872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8" y="1825199"/>
            <a:ext cx="10526815" cy="4102788"/>
          </a:xfrm>
          <a:prstGeom prst="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8AF76E-71F0-415A-8B66-5EA1F128E44D}"/>
              </a:ext>
            </a:extLst>
          </p:cNvPr>
          <p:cNvSpPr/>
          <p:nvPr/>
        </p:nvSpPr>
        <p:spPr>
          <a:xfrm>
            <a:off x="3734718" y="3876593"/>
            <a:ext cx="2159306" cy="30981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9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05F3C-AA98-4249-AE66-1E7A1DE5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Viewing the event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89A1A-EAF3-4121-921D-744819CDF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764" y="4343475"/>
            <a:ext cx="4211431" cy="1554404"/>
          </a:xfrm>
        </p:spPr>
        <p:txBody>
          <a:bodyPr>
            <a:normAutofit/>
          </a:bodyPr>
          <a:lstStyle/>
          <a:p>
            <a:r>
              <a:rPr lang="en-GB" sz="1800">
                <a:latin typeface="Calibri Light" panose="020F0302020204030204" pitchFamily="34" charset="0"/>
                <a:cs typeface="Calibri Light" panose="020F0302020204030204" pitchFamily="34" charset="0"/>
              </a:rPr>
              <a:t>View the event on the Ariba Proposal and Questionnaires page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ED8AC-F1E1-4685-AE32-877978427C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E1D5E-A1DF-4186-81AE-99A36F8E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19" y="869320"/>
            <a:ext cx="10051665" cy="3352372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D610E6-1FD3-47C7-B78F-8B5D725D1A85}"/>
              </a:ext>
            </a:extLst>
          </p:cNvPr>
          <p:cNvSpPr/>
          <p:nvPr/>
        </p:nvSpPr>
        <p:spPr>
          <a:xfrm>
            <a:off x="1079653" y="830186"/>
            <a:ext cx="2258458" cy="492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C2B337-2211-4035-83B6-BEF50E986929}"/>
              </a:ext>
            </a:extLst>
          </p:cNvPr>
          <p:cNvSpPr/>
          <p:nvPr/>
        </p:nvSpPr>
        <p:spPr>
          <a:xfrm>
            <a:off x="3266445" y="3040655"/>
            <a:ext cx="7078394" cy="12201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605D0B-0AE5-4917-AA85-0B4A75E90C76}"/>
              </a:ext>
            </a:extLst>
          </p:cNvPr>
          <p:cNvSpPr txBox="1">
            <a:spLocks/>
          </p:cNvSpPr>
          <p:nvPr/>
        </p:nvSpPr>
        <p:spPr>
          <a:xfrm>
            <a:off x="5458551" y="5120677"/>
            <a:ext cx="4211431" cy="1554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43524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None/>
              <a:defRPr sz="1200" b="1" kern="1200">
                <a:solidFill>
                  <a:schemeClr val="tx1"/>
                </a:solidFill>
                <a:latin typeface="NJFont Book" panose="020B0503020304020204" pitchFamily="34" charset="0"/>
                <a:ea typeface="+mn-ea"/>
                <a:cs typeface="+mn-cs"/>
              </a:defRPr>
            </a:lvl1pPr>
            <a:lvl2pPr marL="421762" indent="-210882" algn="l" defTabSz="843524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NJFont Book" panose="020B0503020304020204" pitchFamily="34" charset="0"/>
                <a:ea typeface="+mn-ea"/>
                <a:cs typeface="+mn-cs"/>
              </a:defRPr>
            </a:lvl2pPr>
            <a:lvl3pPr marL="843524" indent="-210882" algn="l" defTabSz="843524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NJFont Book" panose="020B0503020304020204" pitchFamily="34" charset="0"/>
                <a:ea typeface="+mn-ea"/>
                <a:cs typeface="+mn-cs"/>
              </a:defRPr>
            </a:lvl3pPr>
            <a:lvl4pPr marL="1269682" indent="-215274" algn="l" defTabSz="843524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NJFont Book" panose="020B0503020304020204" pitchFamily="34" charset="0"/>
                <a:ea typeface="+mn-ea"/>
                <a:cs typeface="+mn-cs"/>
              </a:defRPr>
            </a:lvl4pPr>
            <a:lvl5pPr marL="1899396" indent="-212346" algn="l" defTabSz="843524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NJFont Book" panose="020B0503020304020204" pitchFamily="34" charset="0"/>
                <a:ea typeface="+mn-ea"/>
                <a:cs typeface="+mn-cs"/>
              </a:defRPr>
            </a:lvl5pPr>
            <a:lvl6pPr marL="2319694" indent="-210882" algn="l" defTabSz="843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56" indent="-210882" algn="l" defTabSz="843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3219" indent="-210882" algn="l" defTabSz="843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4981" indent="-210882" algn="l" defTabSz="843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latin typeface="Calibri Light" panose="020F0302020204030204" pitchFamily="34" charset="0"/>
                <a:cs typeface="Calibri Light" panose="020F0302020204030204" pitchFamily="34" charset="0"/>
              </a:rPr>
              <a:t>To access the event click on event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9FCC6D-32CD-45AF-83FA-A1B93477DDF6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851918" y="4010140"/>
            <a:ext cx="2712349" cy="1110537"/>
          </a:xfrm>
          <a:prstGeom prst="straightConnector1">
            <a:avLst/>
          </a:prstGeom>
          <a:ln w="857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9C1971-1CD5-4038-B102-F98C316C076C}"/>
              </a:ext>
            </a:extLst>
          </p:cNvPr>
          <p:cNvCxnSpPr>
            <a:cxnSpLocks/>
          </p:cNvCxnSpPr>
          <p:nvPr/>
        </p:nvCxnSpPr>
        <p:spPr>
          <a:xfrm flipV="1">
            <a:off x="2018191" y="1404930"/>
            <a:ext cx="0" cy="2796654"/>
          </a:xfrm>
          <a:prstGeom prst="straightConnector1">
            <a:avLst/>
          </a:prstGeom>
          <a:ln w="857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185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DB45-B526-4BAC-90D6-6A6386E9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Participation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8402D-0614-42CC-BAF5-A2C57BD81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5AEE8-0962-4A94-AD6F-7B29396D2E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Click Intend to Participate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D8A03-E158-4BC6-B477-65FC3BCA3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59" y="1402468"/>
            <a:ext cx="9798677" cy="4601703"/>
          </a:xfrm>
          <a:prstGeom prst="rect">
            <a:avLst/>
          </a:prstGeom>
          <a:ln w="22225">
            <a:solidFill>
              <a:srgbClr val="00206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523D9D-3D45-43FB-93B2-2E368F851632}"/>
              </a:ext>
            </a:extLst>
          </p:cNvPr>
          <p:cNvSpPr/>
          <p:nvPr/>
        </p:nvSpPr>
        <p:spPr>
          <a:xfrm>
            <a:off x="4406747" y="2504750"/>
            <a:ext cx="1344058" cy="535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166D9-EC40-401D-85C3-5E1FA9BB6727}"/>
              </a:ext>
            </a:extLst>
          </p:cNvPr>
          <p:cNvSpPr txBox="1"/>
          <p:nvPr/>
        </p:nvSpPr>
        <p:spPr>
          <a:xfrm>
            <a:off x="9287244" y="3018621"/>
            <a:ext cx="2148290" cy="612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 of days left </a:t>
            </a:r>
            <a:r>
              <a:rPr lang="en-GB" sz="140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tp</a:t>
            </a:r>
            <a:r>
              <a:rPr lang="en-GB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participate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143636-608E-47E9-BF12-9015DBAF81AF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750806" y="2688118"/>
            <a:ext cx="3525396" cy="2281499"/>
          </a:xfrm>
          <a:prstGeom prst="straightConnector1">
            <a:avLst/>
          </a:prstGeom>
          <a:ln w="857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4D0975-E7B6-486A-96DE-E7C3BCA95345}"/>
              </a:ext>
            </a:extLst>
          </p:cNvPr>
          <p:cNvSpPr txBox="1"/>
          <p:nvPr/>
        </p:nvSpPr>
        <p:spPr>
          <a:xfrm>
            <a:off x="404993" y="4815183"/>
            <a:ext cx="2148290" cy="8280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 on ‘Intend to Participate’ to inform the TfL lead of your intention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C194D-85AE-4708-BC87-8AC1B2F54D99}"/>
              </a:ext>
            </a:extLst>
          </p:cNvPr>
          <p:cNvSpPr txBox="1"/>
          <p:nvPr/>
        </p:nvSpPr>
        <p:spPr>
          <a:xfrm>
            <a:off x="9276202" y="3909242"/>
            <a:ext cx="2148290" cy="2120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 on ‘Intend to Participate’ to inform the TfL lead of your intention. Note – it is important that you click intend to participate to ensure you receive all event relevant communications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1BB352-C33E-493E-8C54-64BE88069816}"/>
              </a:ext>
            </a:extLst>
          </p:cNvPr>
          <p:cNvCxnSpPr>
            <a:cxnSpLocks/>
          </p:cNvCxnSpPr>
          <p:nvPr/>
        </p:nvCxnSpPr>
        <p:spPr>
          <a:xfrm flipH="1" flipV="1">
            <a:off x="9578358" y="2211688"/>
            <a:ext cx="936106" cy="817585"/>
          </a:xfrm>
          <a:prstGeom prst="straightConnector1">
            <a:avLst/>
          </a:prstGeom>
          <a:ln w="857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260CAB-E927-4858-99E8-A2238BE1599A}"/>
              </a:ext>
            </a:extLst>
          </p:cNvPr>
          <p:cNvCxnSpPr>
            <a:cxnSpLocks/>
          </p:cNvCxnSpPr>
          <p:nvPr/>
        </p:nvCxnSpPr>
        <p:spPr>
          <a:xfrm flipH="1" flipV="1">
            <a:off x="876595" y="2507359"/>
            <a:ext cx="379328" cy="2307824"/>
          </a:xfrm>
          <a:prstGeom prst="straightConnector1">
            <a:avLst/>
          </a:prstGeom>
          <a:ln w="857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6EA2FFD-CC3B-4C9A-90F4-F9D6B2F870B1}"/>
              </a:ext>
            </a:extLst>
          </p:cNvPr>
          <p:cNvSpPr/>
          <p:nvPr/>
        </p:nvSpPr>
        <p:spPr>
          <a:xfrm>
            <a:off x="8939519" y="1754822"/>
            <a:ext cx="1344058" cy="535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622F4E-0739-4515-8576-438576038EC0}"/>
              </a:ext>
            </a:extLst>
          </p:cNvPr>
          <p:cNvSpPr/>
          <p:nvPr/>
        </p:nvSpPr>
        <p:spPr>
          <a:xfrm>
            <a:off x="404993" y="2290726"/>
            <a:ext cx="1344058" cy="3973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47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3181C-618D-4090-B342-80E51F44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Message functionality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EB48E-4248-4407-BC08-AE33B8028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F556B-CD7D-4B9E-824B-0BA34CFE7D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You can view sent by TfL or compose messages to request information or ask questions of the TfL contact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5ED6C-7165-45DD-B7F6-0F8C4E3C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6" y="1094395"/>
            <a:ext cx="10523690" cy="2821409"/>
          </a:xfrm>
          <a:prstGeom prst="rect">
            <a:avLst/>
          </a:prstGeom>
          <a:ln w="22225"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D215CC-797E-49D0-B781-01D4CDBD0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566" y="3569597"/>
            <a:ext cx="9747948" cy="2674490"/>
          </a:xfrm>
          <a:prstGeom prst="rect">
            <a:avLst/>
          </a:prstGeom>
          <a:ln w="22225">
            <a:solidFill>
              <a:srgbClr val="00206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3A9258-5B41-4928-8FB6-B85B75D82EE0}"/>
              </a:ext>
            </a:extLst>
          </p:cNvPr>
          <p:cNvSpPr/>
          <p:nvPr/>
        </p:nvSpPr>
        <p:spPr>
          <a:xfrm>
            <a:off x="2060154" y="3020450"/>
            <a:ext cx="1344058" cy="535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7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11BF8-FD16-4FC5-A2D4-7459AE7D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Event participation for suppliers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DC869-AEA6-4C39-B4DF-9902A60D7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sz="1800" b="0">
                <a:latin typeface="Calibri Light" panose="020F0302020204030204" pitchFamily="34" charset="0"/>
                <a:cs typeface="Calibri Light" panose="020F0302020204030204" pitchFamily="34" charset="0"/>
              </a:rPr>
              <a:t>TfL’s e-sourcing tool is SAP Ariba- digitising and managing our sourcing and supplier collaboration via SAP Ariba.</a:t>
            </a:r>
          </a:p>
          <a:p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GB" sz="2000" i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Supplier benefits of e-sourcing</a:t>
            </a:r>
          </a:p>
          <a:p>
            <a:pPr algn="l"/>
            <a:endParaRPr lang="en-GB" sz="2000" i="0">
              <a:solidFill>
                <a:srgbClr val="333333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GB" sz="1900" b="0" i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There are multiple benefits for our suppliers, such as:</a:t>
            </a:r>
          </a:p>
          <a:p>
            <a:pPr lvl="1"/>
            <a:r>
              <a:rPr lang="en-GB" sz="1900" b="0" i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Online collaboration</a:t>
            </a:r>
          </a:p>
          <a:p>
            <a:pPr lvl="1"/>
            <a:r>
              <a:rPr lang="en-GB" sz="1900" b="0" i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Opportunity to bid on TfL business</a:t>
            </a:r>
          </a:p>
          <a:p>
            <a:pPr lvl="1"/>
            <a:r>
              <a:rPr lang="en-GB" sz="1900" b="0" i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Transparent bidding process with clear requirements</a:t>
            </a:r>
          </a:p>
          <a:p>
            <a:pPr lvl="1"/>
            <a:r>
              <a:rPr lang="en-GB" sz="1900" b="0" i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Structured, recognisable format</a:t>
            </a:r>
          </a:p>
          <a:p>
            <a:pPr lvl="1"/>
            <a:r>
              <a:rPr lang="en-GB" sz="1900" b="0" i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Faster evaluation and feedback</a:t>
            </a:r>
          </a:p>
          <a:p>
            <a:pPr lvl="1"/>
            <a:r>
              <a:rPr lang="en-GB" sz="1900" b="0" i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Improved certificate, contract (incl. electronic signatures) and audit management</a:t>
            </a:r>
          </a:p>
          <a:p>
            <a:pPr marL="210880" lvl="1" indent="0">
              <a:buNone/>
            </a:pPr>
            <a:endParaRPr lang="en-GB" sz="2800" b="0" i="0">
              <a:solidFill>
                <a:srgbClr val="333333"/>
              </a:solidFill>
              <a:effectLst/>
              <a:latin typeface="VELUXGothicLight"/>
            </a:endParaRPr>
          </a:p>
          <a:p>
            <a:r>
              <a:rPr lang="en-GB" sz="1800" b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EEA77-1F19-4540-9F0C-10341958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4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959D-D963-45DA-914B-E7B0F0CA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Messages – Ariba Business Network &amp; Email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15E0-1908-49B0-B54E-5D5D01F2C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36E25-A79F-4041-9F7A-F1F717596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You will receive notification of  a response to your message via email as well as in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4B525-7FCE-4E1F-B86F-1660B02F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16" y="3496362"/>
            <a:ext cx="10642179" cy="2401518"/>
          </a:xfrm>
          <a:prstGeom prst="rect">
            <a:avLst/>
          </a:prstGeom>
          <a:ln w="22225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6FE865-D5BA-4A53-9286-8C5615A56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0" y="1754822"/>
            <a:ext cx="10939749" cy="2859840"/>
          </a:xfrm>
          <a:prstGeom prst="rect">
            <a:avLst/>
          </a:prstGeom>
          <a:ln w="22225">
            <a:solidFill>
              <a:srgbClr val="00206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EC4B42-9AB3-49D2-B407-F72D2E84B785}"/>
              </a:ext>
            </a:extLst>
          </p:cNvPr>
          <p:cNvSpPr/>
          <p:nvPr/>
        </p:nvSpPr>
        <p:spPr>
          <a:xfrm>
            <a:off x="2192357" y="5530467"/>
            <a:ext cx="1112703" cy="275422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9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7DC8-66A1-44EA-B316-DFBBAE7F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EFC4A-7B29-4CCB-A6C3-6C9A87F09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have any queries regarding your registration, please email: </a:t>
            </a:r>
            <a:r>
              <a:rPr lang="fr-FR" sz="1800" b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Ariba_Supplier_Enablement@tfl.gov.uk</a:t>
            </a:r>
            <a:endParaRPr lang="fr-FR" sz="1800" b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1800" b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800" b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0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BF88-672A-4542-AC0C-C72EEBC1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Collaboration with TfL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5CE81-BA9B-48F4-B3C0-36DDE453D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 sz="1800" b="0" i="0">
                <a:solidFill>
                  <a:srgbClr val="333333"/>
                </a:solidFill>
                <a:effectLst/>
                <a:latin typeface="Calibri Light"/>
                <a:cs typeface="Calibri Light"/>
              </a:rPr>
              <a:t>To collaborate with TfL on SAP Ariba you must be </a:t>
            </a:r>
            <a:r>
              <a:rPr lang="en-GB" sz="1800" i="0">
                <a:solidFill>
                  <a:srgbClr val="333333"/>
                </a:solidFill>
                <a:effectLst/>
                <a:latin typeface="Calibri Light"/>
                <a:cs typeface="Calibri Light"/>
              </a:rPr>
              <a:t>registered</a:t>
            </a:r>
            <a:r>
              <a:rPr lang="en-GB" sz="1800" b="0" i="0">
                <a:solidFill>
                  <a:srgbClr val="333333"/>
                </a:solidFill>
                <a:effectLst/>
                <a:latin typeface="Calibri Light"/>
                <a:cs typeface="Calibri Light"/>
              </a:rPr>
              <a:t> on the platform, and your profile and data must be up-to-date. The following pages detail how to register on Ariba Business Network.</a:t>
            </a:r>
          </a:p>
          <a:p>
            <a:endParaRPr lang="en-GB" sz="1800" b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800" b="0">
                <a:solidFill>
                  <a:srgbClr val="333333"/>
                </a:solidFill>
                <a:latin typeface="Calibri Light"/>
                <a:cs typeface="Calibri Light"/>
              </a:rPr>
              <a:t>To Participate in events complete the following steps</a:t>
            </a:r>
          </a:p>
          <a:p>
            <a:pPr marL="342900" indent="-342900">
              <a:buAutoNum type="arabicPeriod"/>
            </a:pPr>
            <a:r>
              <a:rPr lang="en-GB" sz="1800" b="0">
                <a:solidFill>
                  <a:srgbClr val="333333"/>
                </a:solidFill>
                <a:latin typeface="Calibri Light"/>
                <a:cs typeface="Calibri Light"/>
              </a:rPr>
              <a:t>Register Interest for the event by contacting the Commercial contact listed on Find a Tender/ Contract Finder posting </a:t>
            </a:r>
            <a:endParaRPr lang="en-GB" sz="1800" b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1800" b="0">
                <a:solidFill>
                  <a:srgbClr val="333333"/>
                </a:solidFill>
                <a:latin typeface="Calibri Light"/>
                <a:cs typeface="Calibri Light"/>
              </a:rPr>
              <a:t>If you have never done business before with TfL and are not a known supplier complete the request form at the following link </a:t>
            </a:r>
            <a:r>
              <a:rPr lang="en-GB" sz="1800" u="sng">
                <a:solidFill>
                  <a:srgbClr val="0563C1"/>
                </a:solidFill>
                <a:latin typeface="NJFont Book (Body)"/>
              </a:rPr>
              <a:t> </a:t>
            </a:r>
            <a:r>
              <a:rPr lang="en-GB" sz="1800" b="0">
                <a:effectLst/>
                <a:latin typeface="NJFont Book (Body)"/>
                <a:ea typeface="Calibri" panose="020F0502020204030204" pitchFamily="34" charset="0"/>
              </a:rPr>
              <a:t>. This will create the contact within Ariba to enable invite participation.</a:t>
            </a:r>
          </a:p>
          <a:p>
            <a:pPr marL="342900" indent="-342900">
              <a:buFontTx/>
              <a:buAutoNum type="arabicPeriod"/>
            </a:pPr>
            <a:r>
              <a:rPr lang="en-GB" sz="1800" b="0">
                <a:latin typeface="NJFont Book (Body)"/>
                <a:cs typeface="Arial"/>
              </a:rPr>
              <a:t>Create your Ariba Business Network account (see steps in subsequent pages)</a:t>
            </a:r>
          </a:p>
          <a:p>
            <a:pPr marL="342900" indent="-342900">
              <a:buAutoNum type="arabicPeriod"/>
            </a:pPr>
            <a:endParaRPr lang="en-GB" sz="1800" b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E4DD-1C48-43F5-9C69-E1680C7738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9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7233-80B5-46E4-9754-2243AD56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an Ariba Business Network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D26F5-8791-45D1-94C8-F1A41045D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5185" y="1464693"/>
            <a:ext cx="2475124" cy="4389120"/>
          </a:xfrm>
        </p:spPr>
        <p:txBody>
          <a:bodyPr vert="horz" lIns="0" tIns="0" rIns="0" bIns="0" rtlCol="0" anchor="t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>
                <a:latin typeface="Calibri Light"/>
                <a:cs typeface="Calibri Light"/>
              </a:rPr>
              <a:t>Visit URL </a:t>
            </a:r>
            <a:endParaRPr lang="en-GB" sz="1400">
              <a:latin typeface="Calibri Light"/>
              <a:cs typeface="Calibri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>
                <a:latin typeface="Calibri Light"/>
                <a:cs typeface="Calibri Light"/>
              </a:rPr>
              <a:t>Select </a:t>
            </a:r>
            <a:r>
              <a:rPr lang="en-GB" sz="1400">
                <a:latin typeface="Calibri Light"/>
                <a:cs typeface="Calibri Light"/>
              </a:rPr>
              <a:t>‘Register Now’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latin typeface="Calibri Light"/>
                <a:cs typeface="Calibri Light"/>
              </a:rPr>
              <a:t>Note: </a:t>
            </a:r>
            <a:r>
              <a:rPr lang="en-GB" sz="1400" b="0">
                <a:latin typeface="Calibri Light"/>
                <a:cs typeface="Calibri Light"/>
              </a:rPr>
              <a:t>there are two types of accounts. Standard and Enterprise. TfL only requires the use of </a:t>
            </a:r>
            <a:r>
              <a:rPr lang="en-GB" sz="1400">
                <a:latin typeface="Calibri Light"/>
                <a:cs typeface="Calibri Light"/>
              </a:rPr>
              <a:t>standard account</a:t>
            </a:r>
            <a:r>
              <a:rPr lang="en-GB" sz="1400" b="0">
                <a:latin typeface="Calibri Light"/>
                <a:cs typeface="Calibri Light"/>
              </a:rPr>
              <a:t>. This is a </a:t>
            </a:r>
            <a:r>
              <a:rPr lang="en-GB" sz="1400">
                <a:latin typeface="Calibri Light"/>
                <a:cs typeface="Calibri Light"/>
              </a:rPr>
              <a:t>fee free </a:t>
            </a:r>
            <a:r>
              <a:rPr lang="en-GB" sz="1400" b="0">
                <a:latin typeface="Calibri Light"/>
                <a:cs typeface="Calibri Light"/>
              </a:rPr>
              <a:t>account.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FA0EE-D419-4DA7-A928-D096DFE82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08761-134A-454C-9FAD-337E484B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" y="1464693"/>
            <a:ext cx="9000781" cy="3982941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0331D2-B912-4A4A-BD2F-970186712A12}"/>
              </a:ext>
            </a:extLst>
          </p:cNvPr>
          <p:cNvSpPr/>
          <p:nvPr/>
        </p:nvSpPr>
        <p:spPr>
          <a:xfrm>
            <a:off x="451692" y="4990641"/>
            <a:ext cx="683045" cy="2974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6AA20B-7E20-8FBF-5E3F-CEBA116CEB8A}"/>
              </a:ext>
            </a:extLst>
          </p:cNvPr>
          <p:cNvGraphicFramePr>
            <a:graphicFrameLocks noGrp="1"/>
          </p:cNvGraphicFramePr>
          <p:nvPr/>
        </p:nvGraphicFramePr>
        <p:xfrm>
          <a:off x="1" y="2922397"/>
          <a:ext cx="12191998" cy="101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49238660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0898328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796124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09006661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0907575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181965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0885249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SF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PendingReview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14,282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Ferrytoll Park and Ride,Inverkeithing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Fife Council 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2 to 5 mins from Strategic Road (A90 - Busynon-strategic)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Would be an M90 hub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37992184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7036B4-7CF1-FB07-FDFE-CBB637E1A907}"/>
              </a:ext>
            </a:extLst>
          </p:cNvPr>
          <p:cNvSpPr txBox="1"/>
          <p:nvPr/>
        </p:nvSpPr>
        <p:spPr>
          <a:xfrm>
            <a:off x="4724400" y="3200400"/>
            <a:ext cx="2743200" cy="735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0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50CB-EFDE-4C46-9202-0AB3D56277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Create an Ariba Account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88ABAF-0466-4F57-9759-D8319D66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96" y="933219"/>
            <a:ext cx="10370445" cy="499156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0E031687-2620-4569-A6C8-00C95ED862F7}"/>
              </a:ext>
            </a:extLst>
          </p:cNvPr>
          <p:cNvSpPr/>
          <p:nvPr/>
        </p:nvSpPr>
        <p:spPr>
          <a:xfrm>
            <a:off x="5211089" y="2631212"/>
            <a:ext cx="3999012" cy="3293567"/>
          </a:xfrm>
          <a:prstGeom prst="rect">
            <a:avLst/>
          </a:prstGeom>
          <a:noFill/>
          <a:ln w="38103" cap="flat">
            <a:solidFill>
              <a:srgbClr val="FF0000"/>
            </a:solidFill>
            <a:prstDash val="solid"/>
          </a:ln>
        </p:spPr>
        <p:txBody>
          <a:bodyPr vert="horz" wrap="square" lIns="91440" tIns="90004" rIns="91440" bIns="900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3E25FDD-425C-42AB-B795-46D0AD728168}"/>
              </a:ext>
            </a:extLst>
          </p:cNvPr>
          <p:cNvSpPr txBox="1"/>
          <p:nvPr/>
        </p:nvSpPr>
        <p:spPr>
          <a:xfrm>
            <a:off x="10069417" y="1071226"/>
            <a:ext cx="1726779" cy="1098589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000000"/>
            </a:solidFill>
            <a:prstDash val="solid"/>
          </a:ln>
        </p:spPr>
        <p:txBody>
          <a:bodyPr vert="horz" wrap="square" lIns="0" tIns="90004" rIns="0" bIns="90004" anchor="ctr" anchorCtr="1" compatLnSpc="1">
            <a:normAutofit/>
          </a:bodyPr>
          <a:lstStyle/>
          <a:p>
            <a:pPr marL="0" marR="0" lvl="0" indent="0" algn="ctr" defTabSz="843524" rtl="0" fontAlgn="auto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0" i="0" u="none" strike="noStrike" kern="1200" cap="none" spc="0" baseline="0">
                <a:solidFill>
                  <a:srgbClr val="000000"/>
                </a:solidFill>
                <a:uFillTx/>
                <a:latin typeface="NJFont Book" pitchFamily="34"/>
              </a:rPr>
              <a:t>Fill out company information, such as company name, address, etc.</a:t>
            </a:r>
            <a:endParaRPr lang="en-GB" sz="7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7FE0D6-D2DF-4061-BD37-06C7BE00CA5A}"/>
              </a:ext>
            </a:extLst>
          </p:cNvPr>
          <p:cNvCxnSpPr>
            <a:cxnSpLocks/>
          </p:cNvCxnSpPr>
          <p:nvPr/>
        </p:nvCxnSpPr>
        <p:spPr>
          <a:xfrm flipH="1">
            <a:off x="9210101" y="2247441"/>
            <a:ext cx="1718632" cy="2148289"/>
          </a:xfrm>
          <a:prstGeom prst="straightConnector1">
            <a:avLst/>
          </a:prstGeom>
          <a:ln w="1174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1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50CB-EFDE-4C46-9202-0AB3D56277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Create an Ariba Account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F1979D-8298-4945-B313-B17E8595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8" y="1015409"/>
            <a:ext cx="4524302" cy="4502472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1B8EE4D6-8BAD-4535-B8AD-969DA69D00C2}"/>
              </a:ext>
            </a:extLst>
          </p:cNvPr>
          <p:cNvSpPr/>
          <p:nvPr/>
        </p:nvSpPr>
        <p:spPr>
          <a:xfrm>
            <a:off x="424968" y="898142"/>
            <a:ext cx="4290251" cy="4474662"/>
          </a:xfrm>
          <a:prstGeom prst="rect">
            <a:avLst/>
          </a:prstGeom>
          <a:noFill/>
          <a:ln w="38103" cap="flat">
            <a:solidFill>
              <a:srgbClr val="FF0000"/>
            </a:solidFill>
            <a:prstDash val="solid"/>
          </a:ln>
        </p:spPr>
        <p:txBody>
          <a:bodyPr vert="horz" wrap="square" lIns="91440" tIns="90004" rIns="91440" bIns="900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A798F29-7BC7-496B-856A-25750AD8B55E}"/>
              </a:ext>
            </a:extLst>
          </p:cNvPr>
          <p:cNvSpPr txBox="1"/>
          <p:nvPr/>
        </p:nvSpPr>
        <p:spPr>
          <a:xfrm>
            <a:off x="8896361" y="1485195"/>
            <a:ext cx="2495079" cy="2315623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</a:ln>
        </p:spPr>
        <p:txBody>
          <a:bodyPr vert="horz" wrap="square" lIns="0" tIns="90004" rIns="0" bIns="90004" anchor="ctr" anchorCtr="1" compatLnSpc="1">
            <a:normAutofit/>
          </a:bodyPr>
          <a:lstStyle/>
          <a:p>
            <a:pPr marL="0" marR="0" lvl="0" indent="0" algn="ctr" defTabSz="843524" rtl="0" fontAlgn="auto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NJFont Book" pitchFamily="34"/>
              </a:rPr>
              <a:t>Fill out user account information, such as name, email, password, etc.</a:t>
            </a:r>
          </a:p>
          <a:p>
            <a:pPr marL="0" marR="0" lvl="0" indent="0" algn="ctr" defTabSz="843524" rtl="0" fontAlgn="auto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>
              <a:solidFill>
                <a:srgbClr val="000000"/>
              </a:solidFill>
              <a:latin typeface="NJFont Book" pitchFamily="34"/>
              <a:cs typeface="Arial" pitchFamily="34"/>
            </a:endParaRPr>
          </a:p>
          <a:p>
            <a:pPr marL="0" marR="0" lvl="0" indent="0" algn="ctr" defTabSz="843524" rtl="0" fontAlgn="auto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NJFont Book" pitchFamily="34"/>
                <a:cs typeface="Arial" pitchFamily="34"/>
              </a:rPr>
              <a:t>This will be the administrator account details</a:t>
            </a:r>
            <a:endParaRPr lang="en-GB" sz="5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786218-CA54-40EC-8091-7B180F338ED8}"/>
              </a:ext>
            </a:extLst>
          </p:cNvPr>
          <p:cNvCxnSpPr>
            <a:cxnSpLocks/>
          </p:cNvCxnSpPr>
          <p:nvPr/>
        </p:nvCxnSpPr>
        <p:spPr>
          <a:xfrm flipH="1">
            <a:off x="4715219" y="2154471"/>
            <a:ext cx="4181145" cy="974319"/>
          </a:xfrm>
          <a:prstGeom prst="straightConnector1">
            <a:avLst/>
          </a:prstGeom>
          <a:ln w="1174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3ECB172-032C-4044-91A0-DAE28AA6B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56" y="4598929"/>
            <a:ext cx="4036863" cy="1482207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D4C5CF5F-3F97-409F-9E27-B53B181CC808}"/>
              </a:ext>
            </a:extLst>
          </p:cNvPr>
          <p:cNvSpPr/>
          <p:nvPr/>
        </p:nvSpPr>
        <p:spPr>
          <a:xfrm>
            <a:off x="4204262" y="4577119"/>
            <a:ext cx="4085757" cy="1504017"/>
          </a:xfrm>
          <a:prstGeom prst="rect">
            <a:avLst/>
          </a:prstGeom>
          <a:noFill/>
          <a:ln w="38103" cap="flat">
            <a:solidFill>
              <a:srgbClr val="FF0000"/>
            </a:solidFill>
            <a:prstDash val="solid"/>
          </a:ln>
        </p:spPr>
        <p:txBody>
          <a:bodyPr vert="horz" wrap="square" lIns="91440" tIns="90004" rIns="91440" bIns="900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591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7E66-3A23-4878-B9FE-F18A6BC170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Check for Duplicates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B0530-3BD1-471B-A284-A699F1D416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2712" y="1786271"/>
            <a:ext cx="6997034" cy="3645877"/>
          </a:xfrm>
          <a:ln w="38103">
            <a:solidFill>
              <a:srgbClr val="0D2C6D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210C7-2530-4946-9B28-DA3AB2587F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1971" y="747540"/>
            <a:ext cx="11068053" cy="49212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E10A741-C475-4C84-B598-DB02959114E6}"/>
              </a:ext>
            </a:extLst>
          </p:cNvPr>
          <p:cNvSpPr txBox="1"/>
          <p:nvPr/>
        </p:nvSpPr>
        <p:spPr>
          <a:xfrm>
            <a:off x="8940487" y="1765229"/>
            <a:ext cx="2773045" cy="2643978"/>
          </a:xfrm>
          <a:prstGeom prst="rect">
            <a:avLst/>
          </a:prstGeom>
          <a:noFill/>
          <a:ln w="15873" cap="flat">
            <a:solidFill>
              <a:srgbClr val="002060"/>
            </a:solidFill>
            <a:prstDash val="solid"/>
          </a:ln>
        </p:spPr>
        <p:txBody>
          <a:bodyPr vert="horz" wrap="square" lIns="91440" tIns="90004" rIns="91440" bIns="90004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You may get a warning about suspected duplicate accounts for your company.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Please check to ensure your legal entity does not already have an Ariba Account.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Click Review accounts to see the accounts your company or email address already have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B55F3E-F43A-46DE-824C-176D65503DB4}"/>
              </a:ext>
            </a:extLst>
          </p:cNvPr>
          <p:cNvSpPr/>
          <p:nvPr/>
        </p:nvSpPr>
        <p:spPr>
          <a:xfrm>
            <a:off x="478468" y="1786271"/>
            <a:ext cx="7081287" cy="3645877"/>
          </a:xfrm>
          <a:prstGeom prst="rect">
            <a:avLst/>
          </a:prstGeom>
          <a:noFill/>
          <a:ln w="22229" cap="flat">
            <a:solidFill>
              <a:srgbClr val="0D2C6D"/>
            </a:solidFill>
            <a:prstDash val="solid"/>
          </a:ln>
        </p:spPr>
        <p:txBody>
          <a:bodyPr vert="horz" wrap="square" lIns="91440" tIns="90004" rIns="91440" bIns="900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7EC7-101B-40B5-ABC4-D51ED6091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11" y="1657192"/>
            <a:ext cx="8182488" cy="4093613"/>
          </a:xfrm>
          <a:prstGeom prst="rect">
            <a:avLst/>
          </a:prstGeom>
          <a:ln w="22225">
            <a:solidFill>
              <a:srgbClr val="002060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50F26A-26A9-4514-B5D4-1A9F4EE5E061}"/>
              </a:ext>
            </a:extLst>
          </p:cNvPr>
          <p:cNvSpPr/>
          <p:nvPr/>
        </p:nvSpPr>
        <p:spPr>
          <a:xfrm>
            <a:off x="4340646" y="3703998"/>
            <a:ext cx="2456761" cy="5044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0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7E66-3A23-4878-B9FE-F18A6BC170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Check for Duplicates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210C7-2530-4946-9B28-DA3AB2587F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1971" y="747540"/>
            <a:ext cx="11068053" cy="49212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E10A741-C475-4C84-B598-DB02959114E6}"/>
              </a:ext>
            </a:extLst>
          </p:cNvPr>
          <p:cNvSpPr txBox="1"/>
          <p:nvPr/>
        </p:nvSpPr>
        <p:spPr>
          <a:xfrm>
            <a:off x="8940487" y="1765229"/>
            <a:ext cx="2773045" cy="1659093"/>
          </a:xfrm>
          <a:prstGeom prst="rect">
            <a:avLst/>
          </a:prstGeom>
          <a:noFill/>
          <a:ln w="15873" cap="flat">
            <a:solidFill>
              <a:srgbClr val="002060"/>
            </a:solidFill>
            <a:prstDash val="solid"/>
          </a:ln>
        </p:spPr>
        <p:txBody>
          <a:bodyPr vert="horz" wrap="square" lIns="91440" tIns="90004" rIns="91440" bIns="90004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The accounts that are a match to the information you hav</a:t>
            </a:r>
            <a:r>
              <a:rPr lang="en-GB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entered on the first screen will be displayed.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contact administrator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50F26A-26A9-4514-B5D4-1A9F4EE5E061}"/>
              </a:ext>
            </a:extLst>
          </p:cNvPr>
          <p:cNvSpPr/>
          <p:nvPr/>
        </p:nvSpPr>
        <p:spPr>
          <a:xfrm>
            <a:off x="4340646" y="3703998"/>
            <a:ext cx="2456761" cy="5044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0817C-2974-4882-9C18-D9F0746F6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07" y="2032331"/>
            <a:ext cx="8407537" cy="3512299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4E1B9460-BA6D-4A7A-9C7D-6A823EC8AF4F}"/>
              </a:ext>
            </a:extLst>
          </p:cNvPr>
          <p:cNvSpPr/>
          <p:nvPr/>
        </p:nvSpPr>
        <p:spPr>
          <a:xfrm>
            <a:off x="269106" y="1938671"/>
            <a:ext cx="8407537" cy="3645877"/>
          </a:xfrm>
          <a:prstGeom prst="rect">
            <a:avLst/>
          </a:prstGeom>
          <a:noFill/>
          <a:ln w="22229" cap="flat">
            <a:solidFill>
              <a:srgbClr val="0D2C6D"/>
            </a:solidFill>
            <a:prstDash val="solid"/>
          </a:ln>
        </p:spPr>
        <p:txBody>
          <a:bodyPr vert="horz" wrap="square" lIns="91440" tIns="90004" rIns="91440" bIns="900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EBB1F2-2873-4540-BDD2-DCF7476D34FB}"/>
              </a:ext>
            </a:extLst>
          </p:cNvPr>
          <p:cNvSpPr/>
          <p:nvPr/>
        </p:nvSpPr>
        <p:spPr>
          <a:xfrm>
            <a:off x="478468" y="3040655"/>
            <a:ext cx="292713" cy="15423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9CFC64-D130-4A75-86D8-7EC45DC6D0B8}"/>
              </a:ext>
            </a:extLst>
          </p:cNvPr>
          <p:cNvSpPr/>
          <p:nvPr/>
        </p:nvSpPr>
        <p:spPr>
          <a:xfrm>
            <a:off x="1930858" y="3010099"/>
            <a:ext cx="1230983" cy="18479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17DFFF-EDEB-4BAF-BC75-875461ACACF5}"/>
              </a:ext>
            </a:extLst>
          </p:cNvPr>
          <p:cNvSpPr/>
          <p:nvPr/>
        </p:nvSpPr>
        <p:spPr>
          <a:xfrm>
            <a:off x="316079" y="4409207"/>
            <a:ext cx="1230983" cy="18479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BE4CC2-A94B-4D88-A8AF-BE01FC791793}"/>
              </a:ext>
            </a:extLst>
          </p:cNvPr>
          <p:cNvSpPr/>
          <p:nvPr/>
        </p:nvSpPr>
        <p:spPr>
          <a:xfrm>
            <a:off x="316079" y="4792125"/>
            <a:ext cx="1230983" cy="18479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E65381-6D9A-4B56-9C9D-B437C71918F5}"/>
              </a:ext>
            </a:extLst>
          </p:cNvPr>
          <p:cNvSpPr/>
          <p:nvPr/>
        </p:nvSpPr>
        <p:spPr>
          <a:xfrm>
            <a:off x="335206" y="5200614"/>
            <a:ext cx="1515628" cy="18479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0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7E66-3A23-4878-B9FE-F18A6BC170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Check for Duplicates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210C7-2530-4946-9B28-DA3AB2587F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1971" y="747540"/>
            <a:ext cx="11068053" cy="49212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E10A741-C475-4C84-B598-DB02959114E6}"/>
              </a:ext>
            </a:extLst>
          </p:cNvPr>
          <p:cNvSpPr txBox="1"/>
          <p:nvPr/>
        </p:nvSpPr>
        <p:spPr>
          <a:xfrm>
            <a:off x="6560844" y="1693955"/>
            <a:ext cx="5172120" cy="3628863"/>
          </a:xfrm>
          <a:prstGeom prst="rect">
            <a:avLst/>
          </a:prstGeom>
          <a:noFill/>
          <a:ln w="15873" cap="flat">
            <a:solidFill>
              <a:srgbClr val="002060"/>
            </a:solidFill>
            <a:prstDash val="solid"/>
          </a:ln>
        </p:spPr>
        <p:txBody>
          <a:bodyPr vert="horz" wrap="square" lIns="91440" tIns="90004" rIns="91440" bIns="90004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You can send a request to the administrator to gain access to the username and password.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Note: Ariba accounts can be used across multiple customers.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If you require one account for access to TfL events then please select ‘ cancel’ and select ‘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continue account creation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’ on the previous page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52620-91E3-4124-9277-63A4A7DA4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11" y="1121530"/>
            <a:ext cx="5434985" cy="517074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551B063-6935-4B8F-BFBD-A9EC069DBD9B}"/>
              </a:ext>
            </a:extLst>
          </p:cNvPr>
          <p:cNvSpPr/>
          <p:nvPr/>
        </p:nvSpPr>
        <p:spPr>
          <a:xfrm>
            <a:off x="986271" y="2336172"/>
            <a:ext cx="1139983" cy="224986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7C2E32-F36C-4251-8DD1-AF506CF469DF}"/>
              </a:ext>
            </a:extLst>
          </p:cNvPr>
          <p:cNvSpPr/>
          <p:nvPr/>
        </p:nvSpPr>
        <p:spPr>
          <a:xfrm>
            <a:off x="3378503" y="2327685"/>
            <a:ext cx="1139983" cy="224986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F7CF1F-162C-4529-B058-61D88F3846E3}"/>
              </a:ext>
            </a:extLst>
          </p:cNvPr>
          <p:cNvSpPr/>
          <p:nvPr/>
        </p:nvSpPr>
        <p:spPr>
          <a:xfrm>
            <a:off x="986271" y="3054796"/>
            <a:ext cx="1935034" cy="298252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00F9E7-D034-4DC1-8021-78EFFF4C5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930" y="4061893"/>
            <a:ext cx="24669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56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SCIP Standard Format [Non- Restricted]">
  <a:themeElements>
    <a:clrScheme name="PSCIP Standard Update">
      <a:dk1>
        <a:srgbClr val="000000"/>
      </a:dk1>
      <a:lt1>
        <a:srgbClr val="FFFFFF"/>
      </a:lt1>
      <a:dk2>
        <a:srgbClr val="113B92"/>
      </a:dk2>
      <a:lt2>
        <a:srgbClr val="808080"/>
      </a:lt2>
      <a:accent1>
        <a:srgbClr val="E2E2E2"/>
      </a:accent1>
      <a:accent2>
        <a:srgbClr val="C3CEE3"/>
      </a:accent2>
      <a:accent3>
        <a:srgbClr val="FFFFFF"/>
      </a:accent3>
      <a:accent4>
        <a:srgbClr val="4D6C71"/>
      </a:accent4>
      <a:accent5>
        <a:srgbClr val="EEEEEE"/>
      </a:accent5>
      <a:accent6>
        <a:srgbClr val="B2C7CA"/>
      </a:accent6>
      <a:hlink>
        <a:srgbClr val="4C6CAD"/>
      </a:hlink>
      <a:folHlink>
        <a:srgbClr val="889DC8"/>
      </a:folHlink>
    </a:clrScheme>
    <a:fontScheme name="Custom 1">
      <a:majorFont>
        <a:latin typeface="NJFont Medium"/>
        <a:ea typeface=""/>
        <a:cs typeface=""/>
      </a:majorFont>
      <a:minorFont>
        <a:latin typeface="NJFon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L Confidential Strapline wide" id="{A1C73451-F330-4992-A0A8-CBE47242592B}" vid="{44226C73-2E77-4760-86D1-0D628E151D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b3dca1f-2e4d-48da-8ad0-87d2a06fc5c5">
      <UserInfo>
        <DisplayName>Udrea Mihai</DisplayName>
        <AccountId>94</AccountId>
        <AccountType/>
      </UserInfo>
      <UserInfo>
        <DisplayName>Olorunfemi Tunde</DisplayName>
        <AccountId>106</AccountId>
        <AccountType/>
      </UserInfo>
      <UserInfo>
        <DisplayName>Lavsi Ashray</DisplayName>
        <AccountId>16</AccountId>
        <AccountType/>
      </UserInfo>
      <UserInfo>
        <DisplayName>Bantin Hugh</DisplayName>
        <AccountId>62</AccountId>
        <AccountType/>
      </UserInfo>
      <UserInfo>
        <DisplayName>Tutty Sarah</DisplayName>
        <AccountId>9</AccountId>
        <AccountType/>
      </UserInfo>
      <UserInfo>
        <DisplayName>Suriyaarachchi Sampath</DisplayName>
        <AccountId>30</AccountId>
        <AccountType/>
      </UserInfo>
      <UserInfo>
        <DisplayName>Minott Sonia</DisplayName>
        <AccountId>18</AccountId>
        <AccountType/>
      </UserInfo>
      <UserInfo>
        <DisplayName>Taylor Steven</DisplayName>
        <AccountId>216</AccountId>
        <AccountType/>
      </UserInfo>
      <UserInfo>
        <DisplayName>Myers Michael</DisplayName>
        <AccountId>12</AccountId>
        <AccountType/>
      </UserInfo>
      <UserInfo>
        <DisplayName>Sayles John</DisplayName>
        <AccountId>693</AccountId>
        <AccountType/>
      </UserInfo>
      <UserInfo>
        <DisplayName>Wilson David</DisplayName>
        <AccountId>102</AccountId>
        <AccountType/>
      </UserInfo>
      <UserInfo>
        <DisplayName>Basnayake Himali (ST)</DisplayName>
        <AccountId>103</AccountId>
        <AccountType/>
      </UserInfo>
      <UserInfo>
        <DisplayName>Gayle Dawnette</DisplayName>
        <AccountId>192</AccountId>
        <AccountType/>
      </UserInfo>
      <UserInfo>
        <DisplayName>Stelling Dawn (CPT)</DisplayName>
        <AccountId>397</AccountId>
        <AccountType/>
      </UserInfo>
      <UserInfo>
        <DisplayName>Jon Browse</DisplayName>
        <AccountId>864</AccountId>
        <AccountType/>
      </UserInfo>
      <UserInfo>
        <DisplayName>Thahrima Haque</DisplayName>
        <AccountId>865</AccountId>
        <AccountType/>
      </UserInfo>
      <UserInfo>
        <DisplayName>Keilah Ami</DisplayName>
        <AccountId>866</AccountId>
        <AccountType/>
      </UserInfo>
      <UserInfo>
        <DisplayName>thomas</DisplayName>
        <AccountId>881</AccountId>
        <AccountType/>
      </UserInfo>
      <UserInfo>
        <DisplayName>simon.rooke</DisplayName>
        <AccountId>882</AccountId>
        <AccountType/>
      </UserInfo>
      <UserInfo>
        <DisplayName>terry</DisplayName>
        <AccountId>883</AccountId>
        <AccountType/>
      </UserInfo>
      <UserInfo>
        <DisplayName>roger.marsh</DisplayName>
        <AccountId>884</AccountId>
        <AccountType/>
      </UserInfo>
      <UserInfo>
        <DisplayName>uk-tenders</DisplayName>
        <AccountId>885</AccountId>
        <AccountType/>
      </UserInfo>
      <UserInfo>
        <DisplayName>julie.prowse</DisplayName>
        <AccountId>886</AccountId>
        <AccountType/>
      </UserInfo>
      <UserInfo>
        <DisplayName>Philip.Hargreaves</DisplayName>
        <AccountId>887</AccountId>
        <AccountType/>
      </UserInfo>
      <UserInfo>
        <DisplayName>centricatenders</DisplayName>
        <AccountId>888</AccountId>
        <AccountType/>
      </UserInfo>
      <UserInfo>
        <DisplayName>sales</DisplayName>
        <AccountId>889</AccountId>
        <AccountType/>
      </UserInfo>
      <UserInfo>
        <DisplayName>bpCMTenders</DisplayName>
        <AccountId>890</AccountId>
        <AccountType/>
      </UserInfo>
      <UserInfo>
        <DisplayName>stephen.rennie</DisplayName>
        <AccountId>891</AccountId>
        <AccountType/>
      </UserInfo>
      <UserInfo>
        <DisplayName>accounts</DisplayName>
        <AccountId>892</AccountId>
        <AccountType/>
      </UserInfo>
      <UserInfo>
        <DisplayName>warren.kew</DisplayName>
        <AccountId>893</AccountId>
        <AccountType/>
      </UserInfo>
      <UserInfo>
        <DisplayName>info</DisplayName>
        <AccountId>894</AccountId>
        <AccountType/>
      </UserInfo>
      <UserInfo>
        <DisplayName>simon.tate</DisplayName>
        <AccountId>895</AccountId>
        <AccountType/>
      </UserInfo>
      <UserInfo>
        <DisplayName>info</DisplayName>
        <AccountId>896</AccountId>
        <AccountType/>
      </UserInfo>
      <UserInfo>
        <DisplayName>martin.dennett</DisplayName>
        <AccountId>897</AccountId>
        <AccountType/>
      </UserInfo>
      <UserInfo>
        <DisplayName>bid.management</DisplayName>
        <AccountId>898</AccountId>
        <AccountType/>
      </UserInfo>
      <UserInfo>
        <DisplayName>lindsay</DisplayName>
        <AccountId>899</AccountId>
        <AccountType/>
      </UserInfo>
      <UserInfo>
        <DisplayName>bd</DisplayName>
        <AccountId>900</AccountId>
        <AccountType/>
      </UserInfo>
      <UserInfo>
        <DisplayName>mike.rogers</DisplayName>
        <AccountId>901</AccountId>
        <AccountType/>
      </UserInfo>
      <UserInfo>
        <DisplayName>davidpratt</DisplayName>
        <AccountId>902</AccountId>
        <AccountType/>
      </UserInfo>
      <UserInfo>
        <DisplayName>g.unwin</DisplayName>
        <AccountId>903</AccountId>
        <AccountType/>
      </UserInfo>
      <UserInfo>
        <DisplayName>gavin</DisplayName>
        <AccountId>904</AccountId>
        <AccountType/>
      </UserInfo>
      <UserInfo>
        <DisplayName>alexis.rowell</DisplayName>
        <AccountId>905</AccountId>
        <AccountType/>
      </UserInfo>
      <UserInfo>
        <DisplayName>john.rainford</DisplayName>
        <AccountId>906</AccountId>
        <AccountType/>
      </UserInfo>
      <UserInfo>
        <DisplayName>charlie.jardine</DisplayName>
        <AccountId>907</AccountId>
        <AccountType/>
      </UserInfo>
      <UserInfo>
        <DisplayName>kisproposals</DisplayName>
        <AccountId>908</AccountId>
        <AccountType/>
      </UserInfo>
      <UserInfo>
        <DisplayName>gail.rowe</DisplayName>
        <AccountId>909</AccountId>
        <AccountType/>
      </UserInfo>
      <UserInfo>
        <DisplayName>tenders</DisplayName>
        <AccountId>910</AccountId>
        <AccountType/>
      </UserInfo>
      <UserInfo>
        <DisplayName>Carl.williams</DisplayName>
        <AccountId>911</AccountId>
        <AccountType/>
      </UserInfo>
      <UserInfo>
        <DisplayName>sam.illsley</DisplayName>
        <AccountId>912</AccountId>
        <AccountType/>
      </UserInfo>
      <UserInfo>
        <DisplayName>gordon.christison</DisplayName>
        <AccountId>913</AccountId>
        <AccountType/>
      </UserInfo>
      <UserInfo>
        <DisplayName>ricky.manro</DisplayName>
        <AccountId>914</AccountId>
        <AccountType/>
      </UserInfo>
      <UserInfo>
        <DisplayName>richard.spencer2</DisplayName>
        <AccountId>915</AccountId>
        <AccountType/>
      </UserInfo>
      <UserInfo>
        <DisplayName>steve.forster</DisplayName>
        <AccountId>916</AccountId>
        <AccountType/>
      </UserInfo>
      <UserInfo>
        <DisplayName>uk.procurement</DisplayName>
        <AccountId>917</AccountId>
        <AccountType/>
      </UserInfo>
      <UserInfo>
        <DisplayName>tenders</DisplayName>
        <AccountId>918</AccountId>
        <AccountType/>
      </UserInfo>
      <UserInfo>
        <DisplayName>lewys.pates</DisplayName>
        <AccountId>919</AccountId>
        <AccountType/>
      </UserInfo>
      <UserInfo>
        <DisplayName>simon.pickett</DisplayName>
        <AccountId>920</AccountId>
        <AccountType/>
      </UserInfo>
      <UserInfo>
        <DisplayName>Oli F-Wilkinson</DisplayName>
        <AccountId>921</AccountId>
        <AccountType/>
      </UserInfo>
      <UserInfo>
        <DisplayName>office</DisplayName>
        <AccountId>922</AccountId>
        <AccountType/>
      </UserInfo>
      <UserInfo>
        <DisplayName>bids</DisplayName>
        <AccountId>923</AccountId>
        <AccountType/>
      </UserInfo>
      <UserInfo>
        <DisplayName>evolttenders</DisplayName>
        <AccountId>924</AccountId>
        <AccountType/>
      </UserInfo>
      <UserInfo>
        <DisplayName>mark</DisplayName>
        <AccountId>925</AccountId>
        <AccountType/>
      </UserInfo>
      <UserInfo>
        <DisplayName>nash.ansar</DisplayName>
        <AccountId>926</AccountId>
        <AccountType/>
      </UserInfo>
      <UserInfo>
        <DisplayName>Rowan.Watson</DisplayName>
        <AccountId>927</AccountId>
        <AccountType/>
      </UserInfo>
      <UserInfo>
        <DisplayName>evsolutions</DisplayName>
        <AccountId>928</AccountId>
        <AccountType/>
      </UserInfo>
      <UserInfo>
        <DisplayName>carl.buckingham</DisplayName>
        <AccountId>929</AccountId>
        <AccountType/>
      </UserInfo>
      <UserInfo>
        <DisplayName>hello</DisplayName>
        <AccountId>930</AccountId>
        <AccountType/>
      </UserInfo>
      <UserInfo>
        <DisplayName>Ahmed Mohammed Mezan</DisplayName>
        <AccountId>32</AccountId>
        <AccountType/>
      </UserInfo>
      <UserInfo>
        <DisplayName>Shermer Madeleine</DisplayName>
        <AccountId>577</AccountId>
        <AccountType/>
      </UserInfo>
      <UserInfo>
        <DisplayName>Marlene.Munyanyi</DisplayName>
        <AccountId>931</AccountId>
        <AccountType/>
      </UserInfo>
    </SharedWithUsers>
    <TaxCatchAll xmlns="801ea4e6-356c-4d90-aef9-664fc2866395" xsi:nil="true"/>
    <lcf76f155ced4ddcb4097134ff3c332f xmlns="92611e8f-3bfd-4d10-afae-97fb7357f30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517EC4FD2F76439E76DD5735277483" ma:contentTypeVersion="12" ma:contentTypeDescription="Create a new document." ma:contentTypeScope="" ma:versionID="21661f4fb4486df6ced294d621fe4a2e">
  <xsd:schema xmlns:xsd="http://www.w3.org/2001/XMLSchema" xmlns:xs="http://www.w3.org/2001/XMLSchema" xmlns:p="http://schemas.microsoft.com/office/2006/metadata/properties" xmlns:ns2="92611e8f-3bfd-4d10-afae-97fb7357f30e" xmlns:ns3="bb3dca1f-2e4d-48da-8ad0-87d2a06fc5c5" xmlns:ns4="801ea4e6-356c-4d90-aef9-664fc2866395" targetNamespace="http://schemas.microsoft.com/office/2006/metadata/properties" ma:root="true" ma:fieldsID="9ea4dbe172e5c20a82f1651f4b630181" ns2:_="" ns3:_="" ns4:_="">
    <xsd:import namespace="92611e8f-3bfd-4d10-afae-97fb7357f30e"/>
    <xsd:import namespace="bb3dca1f-2e4d-48da-8ad0-87d2a06fc5c5"/>
    <xsd:import namespace="801ea4e6-356c-4d90-aef9-664fc28663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11e8f-3bfd-4d10-afae-97fb7357f3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c4632c-c0dc-4527-9b44-4e2626a7d4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dca1f-2e4d-48da-8ad0-87d2a06fc5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ea4e6-356c-4d90-aef9-664fc286639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4cd3d93-2a56-4e55-af6e-c03528b9af87}" ma:internalName="TaxCatchAll" ma:showField="CatchAllData" ma:web="bb3dca1f-2e4d-48da-8ad0-87d2a06fc5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C52083-E879-4862-954A-53717465C795}">
  <ds:schemaRefs>
    <ds:schemaRef ds:uri="92611e8f-3bfd-4d10-afae-97fb7357f30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801ea4e6-356c-4d90-aef9-664fc2866395"/>
    <ds:schemaRef ds:uri="bb3dca1f-2e4d-48da-8ad0-87d2a06fc5c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8DE062-A812-4069-BAA2-1B92E8DA5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6CCC4-EC7C-4EE2-8E5B-221DEB685297}">
  <ds:schemaRefs>
    <ds:schemaRef ds:uri="801ea4e6-356c-4d90-aef9-664fc2866395"/>
    <ds:schemaRef ds:uri="92611e8f-3bfd-4d10-afae-97fb7357f30e"/>
    <ds:schemaRef ds:uri="bb3dca1f-2e4d-48da-8ad0-87d2a06fc5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Microsoft Office PowerPoint</Application>
  <PresentationFormat>Widescreen</PresentationFormat>
  <Paragraphs>106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NJFont Book</vt:lpstr>
      <vt:lpstr>NJFont Book (Body)</vt:lpstr>
      <vt:lpstr>NJFont Medium</vt:lpstr>
      <vt:lpstr>VELUXGothicLight</vt:lpstr>
      <vt:lpstr>Wingdings</vt:lpstr>
      <vt:lpstr>PSCIP Standard Format [Non- Restricted]</vt:lpstr>
      <vt:lpstr>think-cell Slide</vt:lpstr>
      <vt:lpstr>PowerPoint Presentation</vt:lpstr>
      <vt:lpstr>Event participation for suppliers </vt:lpstr>
      <vt:lpstr>Collaboration with TfL </vt:lpstr>
      <vt:lpstr>Create an Ariba Business Network account</vt:lpstr>
      <vt:lpstr>Create an Ariba Account </vt:lpstr>
      <vt:lpstr>Create an Ariba Account </vt:lpstr>
      <vt:lpstr>Check for Duplicates </vt:lpstr>
      <vt:lpstr>Check for Duplicates </vt:lpstr>
      <vt:lpstr>Check for Duplicates </vt:lpstr>
      <vt:lpstr>Email Confirmation</vt:lpstr>
      <vt:lpstr>Email Confirmation</vt:lpstr>
      <vt:lpstr>Email Confirmation</vt:lpstr>
      <vt:lpstr>PowerPoint Presentation</vt:lpstr>
      <vt:lpstr>Event Participation</vt:lpstr>
      <vt:lpstr>Accessing the event </vt:lpstr>
      <vt:lpstr>Ariba Business Network</vt:lpstr>
      <vt:lpstr>Viewing the event details</vt:lpstr>
      <vt:lpstr>Participation</vt:lpstr>
      <vt:lpstr>Message functionality</vt:lpstr>
      <vt:lpstr>Messages – Ariba Business Network &amp; Email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SarahTutty@tfl.gov.uk</dc:creator>
  <cp:lastModifiedBy>Davies Steven (LO)</cp:lastModifiedBy>
  <cp:revision>2</cp:revision>
  <dcterms:created xsi:type="dcterms:W3CDTF">2022-03-04T16:40:50Z</dcterms:created>
  <dcterms:modified xsi:type="dcterms:W3CDTF">2022-11-24T13:57:53Z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0x01010015517EC4FD2F76439E76DD5735277483</vt:lpwstr>
  </property>
  <property fmtid="{D5CDD505-2E9C-101B-9397-08002B2CF9AE}" pid="3" name="MSIP_Label_1384b6f1-2a55-4aeb-ad8e-a7fb5468eb36_SiteId">
    <vt:lpwstr>1fbd65bf-5def-4eea-a692-a089c255346b</vt:lpwstr>
  </property>
  <property fmtid="{D5CDD505-2E9C-101B-9397-08002B2CF9AE}" pid="4" name="MSIP_Label_1384b6f1-2a55-4aeb-ad8e-a7fb5468eb36_Method">
    <vt:lpwstr>Privileged</vt:lpwstr>
  </property>
  <property fmtid="{D5CDD505-2E9C-101B-9397-08002B2CF9AE}" pid="5" name="MSIP_Label_1384b6f1-2a55-4aeb-ad8e-a7fb5468eb36_Enabled">
    <vt:lpwstr>true</vt:lpwstr>
  </property>
  <property fmtid="{D5CDD505-2E9C-101B-9397-08002B2CF9AE}" pid="6" name="MSIP_Label_1384b6f1-2a55-4aeb-ad8e-a7fb5468eb36_Name">
    <vt:lpwstr>TfL Unclassified</vt:lpwstr>
  </property>
  <property fmtid="{D5CDD505-2E9C-101B-9397-08002B2CF9AE}" pid="7" name="MSIP_Label_1384b6f1-2a55-4aeb-ad8e-a7fb5468eb36_SetDate">
    <vt:lpwstr>2022-06-07T10:54:16Z</vt:lpwstr>
  </property>
  <property fmtid="{D5CDD505-2E9C-101B-9397-08002B2CF9AE}" pid="8" name="MSIP_Label_1384b6f1-2a55-4aeb-ad8e-a7fb5468eb36_ContentBits">
    <vt:lpwstr>0</vt:lpwstr>
  </property>
  <property fmtid="{D5CDD505-2E9C-101B-9397-08002B2CF9AE}" pid="9" name="MSIP_Label_1384b6f1-2a55-4aeb-ad8e-a7fb5468eb36_ActionId">
    <vt:lpwstr>4440dc49-ecb7-4689-b15d-8f79dd11235c</vt:lpwstr>
  </property>
  <property fmtid="{D5CDD505-2E9C-101B-9397-08002B2CF9AE}" pid="10" name="MediaServiceImageTags">
    <vt:lpwstr/>
  </property>
</Properties>
</file>