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672" r:id="rId6"/>
    <p:sldMasterId id="2147483684" r:id="rId7"/>
    <p:sldMasterId id="2147483696" r:id="rId8"/>
    <p:sldMasterId id="2147483708" r:id="rId9"/>
    <p:sldMasterId id="2147483723" r:id="rId10"/>
    <p:sldMasterId id="2147483735" r:id="rId11"/>
    <p:sldMasterId id="2147483743" r:id="rId12"/>
    <p:sldMasterId id="2147483750" r:id="rId13"/>
    <p:sldMasterId id="2147483757" r:id="rId14"/>
    <p:sldMasterId id="2147483764" r:id="rId15"/>
  </p:sldMasterIdLst>
  <p:notesMasterIdLst>
    <p:notesMasterId r:id="rId29"/>
  </p:notesMasterIdLst>
  <p:sldIdLst>
    <p:sldId id="271" r:id="rId16"/>
    <p:sldId id="266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B6F"/>
    <a:srgbClr val="00A09D"/>
    <a:srgbClr val="469DA0"/>
    <a:srgbClr val="3DA1A0"/>
    <a:srgbClr val="1EA18B"/>
    <a:srgbClr val="1C816F"/>
    <a:srgbClr val="4C9789"/>
    <a:srgbClr val="00584A"/>
    <a:srgbClr val="00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90F4-40CE-42AD-9343-034BD1010F74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E390E-87A0-4476-AA45-92A3E792E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4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B0BAF-92F2-8D6D-0711-BB21296CD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377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6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608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75B64-CED8-9CBD-DEF8-A3DD821E36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72A5E-56D9-E1D0-79DD-D35DF6F46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BFD98-F6E8-31FB-BF14-ABD6DF9302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3D3ECFC-7875-34E3-BFFB-2F853337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81469F-DB04-C8D0-18C1-B9E88FF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F7C3466-6929-588E-83D1-3589F10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55C3819-4996-0778-2A61-B312CB6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66B28D-14BE-F166-0F37-B5DC680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0968C2-2062-54F3-39F2-C153A2F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9F56-C028-AC95-9ED5-5CE4A747E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691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3531CD-B00B-8CAD-A885-E2A4FDEE6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A9729A-281F-090F-FE8D-0DBB37BD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17FA06-F3B3-0D05-52F2-AAA8B76135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BA19EB6-D566-356C-F7BA-9D4E458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C7D30C-B1FB-6A9B-6637-C0551389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C588803-E177-8083-8713-E9883DF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C676-1C92-C67B-2DEC-7A445A4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778A-DEB7-6BBD-E0FB-C142204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8650-474C-903E-B689-10DA46D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A5E68F-8AC3-0258-E598-E3440882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2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D485D-EC88-2D39-2BAD-CE042978E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C632D-556F-1C18-C6CF-1B211BB3554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5CF446-0959-1D4A-11D4-13F8A7B3BC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953F2A7-5F6A-E282-65B8-5700716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184DB14-4472-6338-DD7C-5C2C6D7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16517-90B4-043C-4345-08E1CD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A27693-4281-04B3-6900-619F6E3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795BC-A318-CDBB-A7F7-87F4C2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BBC203-099B-4735-4385-BB52F92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85B58-60FF-41AA-10DB-5929162BD9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57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08EF52-53F1-3DBF-ABF9-6DC9A7364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7A721-7A05-872A-2F6D-8ED07797A6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9CEA430-7C77-F26A-50C7-DF981A407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A41EE53-FE4B-B6A3-A741-17CAD366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E4524F0-E8D0-2065-90A8-F2BB9C9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E5A5E1F-2B0E-C132-2220-94D7BCDE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4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50625-E30D-D433-76AA-FAFE2F485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98FF413-49A9-ED2E-6030-53FE6856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976C1-4742-DC96-2776-6CC84316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3D91F-0DE2-D689-3791-81599500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7EF8D6-44EC-D869-BEC0-3460C1F55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BBBE0-C1DB-02AA-7EBF-47163FB45A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71CBDC-091F-5391-D66C-F7438E8CF4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AC6AE9B-2D05-C9AD-E913-F333D57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EF3E08-6E58-8F5C-476C-055A8FA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FEE898-BFE2-BE2D-2B6C-1B2FC8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1EA330-F833-377E-4AB0-3165C864F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E8D7B34-53CD-97CF-BB84-9A1BB83D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3B4CB-FD3A-6A54-41B6-34172B1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B2E47-BD3E-5669-88C4-1B043D2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6377" y="258425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3AEE-DBB6-43A9-48B4-E0445F76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5FCC7-113F-B2C3-4A45-7988414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D3BBC0-71C2-254C-3C9C-DD3F2C9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9BF2-DA83-036B-9B26-2514B606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CBA4C7-EDEC-8500-075E-1F25D19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D76559-B111-9980-59CB-6F09451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5E0C-A36D-C25C-A919-1EF4544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EF69-E433-998D-2198-11990323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09A-62B2-B30E-2698-2DCC7CA1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E120-ABE2-1849-BDFB-5A3FE363C0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07E4-6D7F-DFFB-E805-0AA1ABD0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4B9C-F5C1-0312-CA0B-B3C6A5B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8695-359E-354F-9F13-8FAE855858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4FF6C2-F287-FC72-1ED7-AFA2AB6667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8B53-3CF2-1259-3356-1C0966B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33F-7506-3EED-B426-146A9635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6044-4B52-CE3D-3716-389C73A10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812D-5D9E-D34F-BEE5-4C0D77F448A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E244-86F1-627E-5B1D-7DC09BFE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CF-D6A8-7947-9324-F99CB212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605-38C8-4747-BCA7-9DB64EFB0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47CAE45-2CF7-7AE3-9183-2F7E103820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504FA0-4882-C149-995A-7CADA0E27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4A07C-DEB0-05BD-9881-42718FB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2C4E-C9A1-45E9-0BA1-47E2D1F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6CB-FAC9-15A6-2C78-0D4B999E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CE8C-2B5A-4A4E-93A0-4C1D53B6AA0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1453-E010-D269-B368-755BBF5D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0F4B-F16D-5CC3-BC69-ADFA0DE7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021-AC8B-8E46-8879-D3B3634E6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square with white text&#10;&#10;Description automatically generated">
            <a:extLst>
              <a:ext uri="{FF2B5EF4-FFF2-40B4-BE49-F238E27FC236}">
                <a16:creationId xmlns:a16="http://schemas.microsoft.com/office/drawing/2014/main" id="{FB8D840F-D7A8-E771-B564-FEEA5E791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B5D1A-2398-CDFD-1626-B885FC3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47EE4-6AF5-7440-3900-17C93A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7C-AFDB-D10F-95B8-EE0E79BF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AFF-2910-6A40-8E89-C10FF5408B0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402B-9B90-EF0E-CB88-17C17CB9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C295-E9C4-FB4E-BEEE-18E4674B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5A65D6DA-076B-F73C-8E06-A4C11C60E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F3318-05F3-3B21-5F5C-EFD454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10FB2-F14A-6AE5-2093-CE0B4ABA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CD04-6202-9499-3027-F8BCC54D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FA-3DBA-2E4A-8CCC-02DA1EA48AD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991-8284-577E-C024-F754773E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B059-641A-3F0C-7539-03EE85A0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DD8-C413-2C44-8FAD-C1E061126E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F4B28E-38DF-8925-EA41-E7E887612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80CF-ED64-8684-EDA6-4ACA25DC2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42" y="2940479"/>
            <a:ext cx="11611906" cy="9365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an accommodation </a:t>
            </a:r>
            <a:r>
              <a:rPr lang="en-US" dirty="0"/>
              <a:t>b</a:t>
            </a:r>
            <a:r>
              <a:rPr lang="en-US" dirty="0" smtClean="0"/>
              <a:t>ooking </a:t>
            </a:r>
            <a:r>
              <a:rPr lang="en-US" dirty="0"/>
              <a:t>s</a:t>
            </a:r>
            <a:r>
              <a:rPr lang="en-US" dirty="0" smtClean="0"/>
              <a:t>ystem at Newham Council</a:t>
            </a:r>
            <a:br>
              <a:rPr lang="en-US" dirty="0" smtClean="0"/>
            </a:br>
            <a:r>
              <a:rPr lang="en-US" sz="3300" dirty="0" smtClean="0"/>
              <a:t>April 2024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7675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616984"/>
          </a:xfrm>
        </p:spPr>
        <p:txBody>
          <a:bodyPr>
            <a:noAutofit/>
          </a:bodyPr>
          <a:lstStyle/>
          <a:p>
            <a:r>
              <a:rPr lang="en-GB" sz="2400" dirty="0" smtClean="0"/>
              <a:t>4. What </a:t>
            </a:r>
            <a:r>
              <a:rPr lang="en-GB" sz="2400" dirty="0"/>
              <a:t>level of </a:t>
            </a:r>
            <a:r>
              <a:rPr lang="en-GB" sz="2400" dirty="0" smtClean="0"/>
              <a:t>customisation </a:t>
            </a:r>
            <a:r>
              <a:rPr lang="en-GB" sz="2400" dirty="0"/>
              <a:t>and integration with existing systems is possible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5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524219"/>
          </a:xfrm>
        </p:spPr>
        <p:txBody>
          <a:bodyPr>
            <a:noAutofit/>
          </a:bodyPr>
          <a:lstStyle/>
          <a:p>
            <a:r>
              <a:rPr lang="en-GB" sz="2400" dirty="0" smtClean="0"/>
              <a:t>5. What </a:t>
            </a:r>
            <a:r>
              <a:rPr lang="en-GB" sz="2400" dirty="0"/>
              <a:t>security measures do you have in place to protect data privacy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583853"/>
          </a:xfrm>
        </p:spPr>
        <p:txBody>
          <a:bodyPr>
            <a:noAutofit/>
          </a:bodyPr>
          <a:lstStyle/>
          <a:p>
            <a:r>
              <a:rPr lang="en-GB" sz="2400" dirty="0" smtClean="0"/>
              <a:t>6. What </a:t>
            </a:r>
            <a:r>
              <a:rPr lang="en-GB" sz="2400" dirty="0"/>
              <a:t>is your approach to user training and support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6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557349"/>
          </a:xfrm>
        </p:spPr>
        <p:txBody>
          <a:bodyPr>
            <a:noAutofit/>
          </a:bodyPr>
          <a:lstStyle/>
          <a:p>
            <a:r>
              <a:rPr lang="en-GB" sz="2400" dirty="0" smtClean="0"/>
              <a:t>7. What </a:t>
            </a:r>
            <a:r>
              <a:rPr lang="en-GB" sz="2400" dirty="0"/>
              <a:t>is your pricing model and implementation timeframe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4263516"/>
          </a:xfrm>
        </p:spPr>
        <p:txBody>
          <a:bodyPr>
            <a:noAutofit/>
          </a:bodyPr>
          <a:lstStyle/>
          <a:p>
            <a:r>
              <a:rPr lang="en-GB" sz="2400" dirty="0" smtClean="0"/>
              <a:t>Newham Council is </a:t>
            </a:r>
            <a:r>
              <a:rPr lang="en-GB" sz="2400" dirty="0"/>
              <a:t>looking to acquire and implement an accommodation booking system to help </a:t>
            </a:r>
            <a:r>
              <a:rPr lang="en-GB" sz="2400" dirty="0" smtClean="0"/>
              <a:t>deliver, monitor and manage </a:t>
            </a:r>
            <a:r>
              <a:rPr lang="en-GB" sz="2400" dirty="0"/>
              <a:t>our </a:t>
            </a:r>
            <a:r>
              <a:rPr lang="en-GB" sz="2400" dirty="0" smtClean="0"/>
              <a:t>accommodation-based services </a:t>
            </a:r>
            <a:r>
              <a:rPr lang="en-GB" sz="2400" dirty="0"/>
              <a:t>more </a:t>
            </a:r>
            <a:r>
              <a:rPr lang="en-GB" sz="2400" dirty="0" smtClean="0"/>
              <a:t>efficiently and effectively.</a:t>
            </a:r>
          </a:p>
          <a:p>
            <a:endParaRPr lang="en-GB" sz="2400" dirty="0"/>
          </a:p>
          <a:p>
            <a:r>
              <a:rPr lang="en-GB" sz="2400" dirty="0" smtClean="0"/>
              <a:t>We </a:t>
            </a:r>
            <a:r>
              <a:rPr lang="en-GB" sz="2400" dirty="0"/>
              <a:t>are </a:t>
            </a:r>
            <a:r>
              <a:rPr lang="en-GB" sz="2400" dirty="0" smtClean="0"/>
              <a:t>inviting market </a:t>
            </a:r>
            <a:r>
              <a:rPr lang="en-GB" sz="2400" dirty="0"/>
              <a:t>providers with relevant experience </a:t>
            </a:r>
            <a:r>
              <a:rPr lang="en-GB" sz="2400" dirty="0" smtClean="0"/>
              <a:t>to talk to local authority commissioners in order to share their knowledge regarding the development of software of this nature – from pre-existing ‘off the shelf’ technology to more bespoke solutions.</a:t>
            </a:r>
          </a:p>
          <a:p>
            <a:endParaRPr lang="en-GB" sz="2400" dirty="0"/>
          </a:p>
          <a:p>
            <a:r>
              <a:rPr lang="en-GB" sz="2400" dirty="0" smtClean="0"/>
              <a:t>This market research will help inform commissioners’ intentions for an accommodation booking system, in turn informing Newham Council’s specification when procuring this software.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68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4263516"/>
          </a:xfrm>
        </p:spPr>
        <p:txBody>
          <a:bodyPr>
            <a:normAutofit/>
          </a:bodyPr>
          <a:lstStyle/>
          <a:p>
            <a:r>
              <a:rPr lang="en-GB" sz="2400" dirty="0"/>
              <a:t>Our </a:t>
            </a:r>
            <a:r>
              <a:rPr lang="en-GB" sz="2400" dirty="0" smtClean="0"/>
              <a:t>accommodation-based support services currently provide accommodation </a:t>
            </a:r>
            <a:r>
              <a:rPr lang="en-GB" sz="2400" dirty="0"/>
              <a:t>and support to vulnerable individuals who require varying levels of assistance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We want to implement a centralised </a:t>
            </a:r>
            <a:r>
              <a:rPr lang="en-GB" sz="2400" dirty="0"/>
              <a:t>system </a:t>
            </a:r>
            <a:r>
              <a:rPr lang="en-GB" sz="2400" dirty="0"/>
              <a:t>for overseeing and </a:t>
            </a:r>
            <a:r>
              <a:rPr lang="en-GB" sz="2400" dirty="0"/>
              <a:t>managing accommodation placements, </a:t>
            </a:r>
            <a:r>
              <a:rPr lang="en-GB" sz="2400" dirty="0"/>
              <a:t>repairs and maintenance issues, as well as the contact details of providers and landlords. </a:t>
            </a:r>
            <a:r>
              <a:rPr lang="en-GB" sz="2400" dirty="0"/>
              <a:t>We want to improve data collection and consistency to optimise efficiencies.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We </a:t>
            </a:r>
            <a:r>
              <a:rPr lang="en-GB" sz="2400" dirty="0"/>
              <a:t>also aim </a:t>
            </a:r>
            <a:r>
              <a:rPr lang="en-GB" sz="2400" dirty="0"/>
              <a:t>to implement a system that will improve communication and collaboration between professionals, </a:t>
            </a:r>
            <a:r>
              <a:rPr lang="en-GB" sz="2400" dirty="0"/>
              <a:t>optimise </a:t>
            </a:r>
            <a:r>
              <a:rPr lang="en-GB" sz="2400" dirty="0"/>
              <a:t>service delivery, and enhance transparency and data accuracy.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7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Indicative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426351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Accommodation management</a:t>
            </a:r>
            <a:r>
              <a:rPr lang="en-GB" sz="2800" dirty="0" smtClean="0"/>
              <a:t>:</a:t>
            </a:r>
          </a:p>
          <a:p>
            <a:endParaRPr lang="en-GB" dirty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Secure login and access control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authorised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professionals.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scheme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profiles with relevant information 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support provider, landlord, needs met by scheme, eligibility criteria, housing management documentation).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Real-time availability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placements and information about short term and longer term voids across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schemes.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Track and monitor length of occupancy to be able to understand when property may become available for new residents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transition to independent living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relating to tenancy agreements.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Indicative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4263516"/>
          </a:xfrm>
        </p:spPr>
        <p:txBody>
          <a:bodyPr>
            <a:normAutofit/>
          </a:bodyPr>
          <a:lstStyle/>
          <a:p>
            <a:r>
              <a:rPr lang="en-GB" sz="2400" dirty="0"/>
              <a:t>Maintenance and repairs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 for logging and tracking repairs and maintenance requests.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Communication and workflow management for repair and maintenance processes.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Integration with contractor management systems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31209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Indicative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4263516"/>
          </a:xfrm>
        </p:spPr>
        <p:txBody>
          <a:bodyPr/>
          <a:lstStyle/>
          <a:p>
            <a:r>
              <a:rPr lang="en-GB" sz="2400" dirty="0"/>
              <a:t>Additional considerations</a:t>
            </a:r>
            <a:r>
              <a:rPr lang="en-GB" sz="2400" dirty="0" smtClean="0"/>
              <a:t>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Scalability to accommodate future growth in </a:t>
            </a:r>
            <a:r>
              <a:rPr lang="en-GB" sz="2400" dirty="0" smtClean="0"/>
              <a:t>accommodation-based services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User-friendly interface for professionals with varying technical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Data security and privacy compliance with relevant regulations.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Integration with existing local authority systems (</a:t>
            </a:r>
            <a:r>
              <a:rPr lang="en-GB" sz="2400" dirty="0" smtClean="0"/>
              <a:t>e.g. </a:t>
            </a:r>
            <a:r>
              <a:rPr lang="en-GB" sz="2400" dirty="0" err="1" smtClean="0"/>
              <a:t>Azeus</a:t>
            </a:r>
            <a:r>
              <a:rPr lang="en-GB" sz="2400" dirty="0" smtClean="0"/>
              <a:t>, </a:t>
            </a:r>
            <a:r>
              <a:rPr lang="en-GB" sz="2400" dirty="0" err="1" smtClean="0"/>
              <a:t>PowerBI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Ongoing </a:t>
            </a:r>
            <a:r>
              <a:rPr lang="en-GB" sz="2400" dirty="0"/>
              <a:t>support and maintenance services.</a:t>
            </a:r>
          </a:p>
        </p:txBody>
      </p:sp>
    </p:spTree>
    <p:extLst>
      <p:ext uri="{BB962C8B-B14F-4D97-AF65-F5344CB8AC3E}">
        <p14:creationId xmlns:p14="http://schemas.microsoft.com/office/powerpoint/2010/main" val="44063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8820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Describe your experience in developing and delivering accommodation booking systems for local authorities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2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530845"/>
          </a:xfrm>
        </p:spPr>
        <p:txBody>
          <a:bodyPr>
            <a:noAutofit/>
          </a:bodyPr>
          <a:lstStyle/>
          <a:p>
            <a:r>
              <a:rPr lang="en-GB" sz="2400" dirty="0" smtClean="0"/>
              <a:t>2. Provide </a:t>
            </a:r>
            <a:r>
              <a:rPr lang="en-GB" sz="2400" dirty="0"/>
              <a:t>examples of similar projects </a:t>
            </a:r>
            <a:r>
              <a:rPr lang="en-GB" sz="2400" dirty="0" smtClean="0"/>
              <a:t>undertaken </a:t>
            </a:r>
            <a:r>
              <a:rPr lang="en-GB" sz="2400" dirty="0"/>
              <a:t>and their outcomes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2803130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</a:t>
            </a:r>
            <a:r>
              <a:rPr lang="en-GB" sz="1600" dirty="0" smtClean="0">
                <a:solidFill>
                  <a:srgbClr val="FF0000"/>
                </a:solidFill>
              </a:rPr>
              <a:t>here</a:t>
            </a:r>
            <a:r>
              <a:rPr lang="en-GB" sz="1600" dirty="0" smtClean="0">
                <a:solidFill>
                  <a:srgbClr val="FF0000"/>
                </a:solidFill>
              </a:rPr>
              <a:t>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8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540" y="1423851"/>
            <a:ext cx="11113979" cy="855523"/>
          </a:xfrm>
        </p:spPr>
        <p:txBody>
          <a:bodyPr>
            <a:noAutofit/>
          </a:bodyPr>
          <a:lstStyle/>
          <a:p>
            <a:r>
              <a:rPr lang="en-GB" sz="2400" dirty="0" smtClean="0"/>
              <a:t>3. How </a:t>
            </a:r>
            <a:r>
              <a:rPr lang="en-GB" sz="2400" dirty="0"/>
              <a:t>would </a:t>
            </a:r>
            <a:r>
              <a:rPr lang="en-GB" sz="2400" dirty="0" smtClean="0"/>
              <a:t>a </a:t>
            </a:r>
            <a:r>
              <a:rPr lang="en-GB" sz="2400" dirty="0"/>
              <a:t>proposed solution meet the specific requirements outlined above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133" y="2265827"/>
            <a:ext cx="11113979" cy="3730782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Insert response here: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0EF97546-A04C-4908-BD1E-5122638CC08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18CA828D87344903B8FB2D5777BA4" ma:contentTypeVersion="11" ma:contentTypeDescription="Create a new document." ma:contentTypeScope="" ma:versionID="46122219d83cd116ab8303ebeb798844">
  <xsd:schema xmlns:xsd="http://www.w3.org/2001/XMLSchema" xmlns:xs="http://www.w3.org/2001/XMLSchema" xmlns:p="http://schemas.microsoft.com/office/2006/metadata/properties" xmlns:ns3="879026a5-3f78-4e7d-b27b-a2b12a1c47c5" xmlns:ns4="1c689b4e-ce6e-4f6d-a6a3-3c28e4cd6e6e" targetNamespace="http://schemas.microsoft.com/office/2006/metadata/properties" ma:root="true" ma:fieldsID="809ce431f6f0d5c82cf2b49e84d456b5" ns3:_="" ns4:_="">
    <xsd:import namespace="879026a5-3f78-4e7d-b27b-a2b12a1c47c5"/>
    <xsd:import namespace="1c689b4e-ce6e-4f6d-a6a3-3c28e4cd6e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26a5-3f78-4e7d-b27b-a2b12a1c4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89b4e-ce6e-4f6d-a6a3-3c28e4cd6e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9026a5-3f78-4e7d-b27b-a2b12a1c47c5" xsi:nil="true"/>
  </documentManagement>
</p:properties>
</file>

<file path=customXml/itemProps1.xml><?xml version="1.0" encoding="utf-8"?>
<ds:datastoreItem xmlns:ds="http://schemas.openxmlformats.org/officeDocument/2006/customXml" ds:itemID="{092A6C89-68CF-48D1-9023-7FF67B1D1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026a5-3f78-4e7d-b27b-a2b12a1c47c5"/>
    <ds:schemaRef ds:uri="1c689b4e-ce6e-4f6d-a6a3-3c28e4cd6e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7D5166-84A9-4705-97CC-DFA80695D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02317-CF5E-42A8-B3B9-6A2C8BE8E29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79026a5-3f78-4e7d-b27b-a2b12a1c47c5"/>
    <ds:schemaRef ds:uri="1c689b4e-ce6e-4f6d-a6a3-3c28e4cd6e6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1939</TotalTime>
  <Words>515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Developing an accommodation booking system at Newham Council April 2024</vt:lpstr>
      <vt:lpstr>Introduction</vt:lpstr>
      <vt:lpstr>Project context</vt:lpstr>
      <vt:lpstr>Indicative system requirements</vt:lpstr>
      <vt:lpstr>Indicative system requirements</vt:lpstr>
      <vt:lpstr>Indicative system requirements</vt:lpstr>
      <vt:lpstr>Market research questions</vt:lpstr>
      <vt:lpstr>Market research questions</vt:lpstr>
      <vt:lpstr>Market research questions</vt:lpstr>
      <vt:lpstr>Market research questions</vt:lpstr>
      <vt:lpstr>Market research questions</vt:lpstr>
      <vt:lpstr>Market research questions</vt:lpstr>
      <vt:lpstr>Market research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</dc:title>
  <dc:creator>Inderjit Puaar</dc:creator>
  <cp:lastModifiedBy>Stacey Sangha</cp:lastModifiedBy>
  <cp:revision>52</cp:revision>
  <dcterms:created xsi:type="dcterms:W3CDTF">2023-10-09T13:23:20Z</dcterms:created>
  <dcterms:modified xsi:type="dcterms:W3CDTF">2024-04-16T08:33:22Z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0x01010021E18CA828D87344903B8FB2D5777BA4</vt:lpwstr>
  </property>
  <property fmtid="{D5CDD505-2E9C-101B-9397-08002B2CF9AE}" pid="3" name="MediaServiceImageTags">
    <vt:lpwstr/>
  </property>
  <property fmtid="{D5CDD505-2E9C-101B-9397-08002B2CF9AE}" pid="4" name="IntranetKeywords">
    <vt:lpwstr/>
  </property>
  <property fmtid="{D5CDD505-2E9C-101B-9397-08002B2CF9AE}" pid="5" name="NeedHelpWithTopic">
    <vt:lpwstr/>
  </property>
</Properties>
</file>