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1" r:id="rId5"/>
    <p:sldId id="269" r:id="rId6"/>
    <p:sldId id="273" r:id="rId7"/>
    <p:sldId id="270" r:id="rId8"/>
    <p:sldId id="271"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B2261B-E3A1-2ABA-351F-590DAC4D343E}" name="KAY, Louise" initials="KL" userId="S::louise.kay@education.gov.uk::883ee5b2-2519-408f-8c67-525ff1c46c2d" providerId="AD"/>
  <p188:author id="{F3B99E1C-C89D-AE5D-DDD5-481EE6305421}" name="PALLAS, Dan" initials="" userId="S::Dan.PALLAS@education.gov.uk::2753b093-71ba-49ef-a9d5-e7750deaaa38" providerId="AD"/>
  <p188:author id="{04F21B29-B46D-97C4-563E-686EFE2FFB37}" name="GERRIETTY, April" initials="GA" userId="S::April.GERRIETTY@education.gov.uk::9f948171-2040-47d3-a198-06370cc049e5" providerId="AD"/>
  <p188:author id="{9C793980-47F1-397C-50CC-3613E2BD3C83}" name="PALLAS, Dan" initials="PD" userId="S::Dan.PALLAS@EDUCATION.GOV.UK::2753b093-71ba-49ef-a9d5-e7750deaaa38" providerId="AD"/>
  <p188:author id="{B012609E-F17B-3A9A-9042-3785E1C2DF82}" name="GREENOUGH, Amy" initials="GA" userId="S::amy.greenough@education.gov.uk::54db0497-fb7a-40ba-96ea-3cbc3f289380" providerId="AD"/>
  <p188:author id="{D5CEF6C8-BFBE-37F0-8961-B26301294C5D}" name="GREENOUGH, Amy" initials="GA" userId="S::Amy.GREENOUGH@EDUCATION.GOV.UK::54db0497-fb7a-40ba-96ea-3cbc3f289380" providerId="AD"/>
  <p188:author id="{8C923DF5-1F35-02D9-4F8C-EB460D09B748}" name="OLADIRAN, Oladoke" initials="OO" userId="S::Oladoke.OLADIRAN@EDUCATION.GOV.UK::ce16fd7f-dae3-4804-b373-b224b93e4a1d" providerId="AD"/>
  <p188:author id="{1BA47DFD-E367-79EB-2AAE-9CF8A45F6C9F}" name="KAY, Louise" initials="LK" userId="S::Louise.KAY@EDUCATION.GOV.UK::883ee5b2-2519-408f-8c67-525ff1c46c2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A0F53-4147-4229-BCF3-7E116AC49D76}" v="50" dt="2024-07-17T11:25:30.506"/>
    <p1510:client id="{475FF9AF-074C-4C9D-8E3F-36C284793AA8}" v="2130" dt="2024-07-16T17:14:57.362"/>
    <p1510:client id="{4ADDDF10-B32D-4E32-A564-69AAC890E28C}" v="186" dt="2024-07-17T15:09:00.383"/>
    <p1510:client id="{4E70D3B9-9751-8BFF-4717-FCEF903A8389}" v="16" dt="2024-07-17T10:49:37.099"/>
    <p1510:client id="{625925F4-7B24-4C71-870F-80FF3E667517}" v="1132" dt="2024-07-17T15:07:44.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E1049-824E-4325-856F-9D2042CB9299}" type="doc">
      <dgm:prSet loTypeId="urn:microsoft.com/office/officeart/2005/8/layout/chevron1" loCatId="process" qsTypeId="urn:microsoft.com/office/officeart/2005/8/quickstyle/simple5" qsCatId="simple" csTypeId="urn:microsoft.com/office/officeart/2005/8/colors/accent1_2" csCatId="accent1" phldr="1"/>
      <dgm:spPr/>
    </dgm:pt>
    <dgm:pt modelId="{3A139E32-7A74-4B44-ABA4-47B474402584}">
      <dgm:prSet phldrT="[Text]"/>
      <dgm:spPr/>
      <dgm:t>
        <a:bodyPr/>
        <a:lstStyle/>
        <a:p>
          <a:r>
            <a:rPr lang="en-GB"/>
            <a:t>Review the questions in the Microsoft Form (linked below) </a:t>
          </a:r>
        </a:p>
      </dgm:t>
    </dgm:pt>
    <dgm:pt modelId="{3C076EAE-0609-4558-B092-19926EFC9936}" type="parTrans" cxnId="{F2230527-1C9E-4248-A830-A35744FD912D}">
      <dgm:prSet/>
      <dgm:spPr/>
      <dgm:t>
        <a:bodyPr/>
        <a:lstStyle/>
        <a:p>
          <a:endParaRPr lang="en-GB"/>
        </a:p>
      </dgm:t>
    </dgm:pt>
    <dgm:pt modelId="{CB2A6297-C585-4205-9224-6EB17C828DC9}" type="sibTrans" cxnId="{F2230527-1C9E-4248-A830-A35744FD912D}">
      <dgm:prSet/>
      <dgm:spPr/>
      <dgm:t>
        <a:bodyPr/>
        <a:lstStyle/>
        <a:p>
          <a:endParaRPr lang="en-GB"/>
        </a:p>
      </dgm:t>
    </dgm:pt>
    <dgm:pt modelId="{1AD5DE39-79DB-4CF7-9523-17C26E5382D2}">
      <dgm:prSet phldrT="[Text]"/>
      <dgm:spPr/>
      <dgm:t>
        <a:bodyPr/>
        <a:lstStyle/>
        <a:p>
          <a:r>
            <a:rPr lang="en-GB"/>
            <a:t>Collate your answers to submit via the Microsoft Form</a:t>
          </a:r>
        </a:p>
      </dgm:t>
    </dgm:pt>
    <dgm:pt modelId="{D976D889-834F-4490-B875-DA650653CB20}" type="parTrans" cxnId="{6405C0E7-A8E1-4B9B-9064-88E56D368AF2}">
      <dgm:prSet/>
      <dgm:spPr/>
      <dgm:t>
        <a:bodyPr/>
        <a:lstStyle/>
        <a:p>
          <a:endParaRPr lang="en-GB"/>
        </a:p>
      </dgm:t>
    </dgm:pt>
    <dgm:pt modelId="{B040FB6D-EE3E-49DA-9F3F-DFA17A7D4D62}" type="sibTrans" cxnId="{6405C0E7-A8E1-4B9B-9064-88E56D368AF2}">
      <dgm:prSet/>
      <dgm:spPr/>
      <dgm:t>
        <a:bodyPr/>
        <a:lstStyle/>
        <a:p>
          <a:endParaRPr lang="en-GB"/>
        </a:p>
      </dgm:t>
    </dgm:pt>
    <dgm:pt modelId="{E067D809-64A2-42C2-804F-480D0DFEF31F}">
      <dgm:prSet phldrT="[Text]"/>
      <dgm:spPr/>
      <dgm:t>
        <a:bodyPr/>
        <a:lstStyle/>
        <a:p>
          <a:r>
            <a:rPr lang="en-GB" dirty="0"/>
            <a:t>Any queries must be submitted to the SWS mailbox below by 31/07/2024</a:t>
          </a:r>
        </a:p>
      </dgm:t>
    </dgm:pt>
    <dgm:pt modelId="{3677613A-6669-486E-8CB6-8E8A495FCC1A}" type="parTrans" cxnId="{D3E68EAF-64FC-4BD5-AC81-D43A3A7F566C}">
      <dgm:prSet/>
      <dgm:spPr/>
      <dgm:t>
        <a:bodyPr/>
        <a:lstStyle/>
        <a:p>
          <a:endParaRPr lang="en-GB"/>
        </a:p>
      </dgm:t>
    </dgm:pt>
    <dgm:pt modelId="{27045302-20C9-4BB4-9EDC-24C9AE7C6545}" type="sibTrans" cxnId="{D3E68EAF-64FC-4BD5-AC81-D43A3A7F566C}">
      <dgm:prSet/>
      <dgm:spPr/>
      <dgm:t>
        <a:bodyPr/>
        <a:lstStyle/>
        <a:p>
          <a:endParaRPr lang="en-GB"/>
        </a:p>
      </dgm:t>
    </dgm:pt>
    <dgm:pt modelId="{245EAB32-9EE6-4F43-992D-F5CB69B3202C}">
      <dgm:prSet phldrT="[Text]"/>
      <dgm:spPr/>
      <dgm:t>
        <a:bodyPr/>
        <a:lstStyle/>
        <a:p>
          <a:r>
            <a:rPr lang="en-GB" dirty="0"/>
            <a:t>Final responses must be submitted via the Microsoft form below by 07/08/2024</a:t>
          </a:r>
        </a:p>
      </dgm:t>
    </dgm:pt>
    <dgm:pt modelId="{9BA18D9C-A79E-44A2-8B7F-E434AF946FD0}" type="parTrans" cxnId="{AE883062-83FA-42E8-8573-2E6004870E43}">
      <dgm:prSet/>
      <dgm:spPr/>
      <dgm:t>
        <a:bodyPr/>
        <a:lstStyle/>
        <a:p>
          <a:endParaRPr lang="en-GB"/>
        </a:p>
      </dgm:t>
    </dgm:pt>
    <dgm:pt modelId="{F4BB141A-8DA0-4BF4-BCB5-EBE9A66D58BA}" type="sibTrans" cxnId="{AE883062-83FA-42E8-8573-2E6004870E43}">
      <dgm:prSet/>
      <dgm:spPr/>
      <dgm:t>
        <a:bodyPr/>
        <a:lstStyle/>
        <a:p>
          <a:endParaRPr lang="en-GB"/>
        </a:p>
      </dgm:t>
    </dgm:pt>
    <dgm:pt modelId="{0712B242-0ADF-43C5-95FE-20614474C0DF}">
      <dgm:prSet/>
      <dgm:spPr/>
      <dgm:t>
        <a:bodyPr/>
        <a:lstStyle/>
        <a:p>
          <a:r>
            <a:rPr lang="en-GB"/>
            <a:t>Where attachments are requested, please submit these to the SWS mailbox (details below)</a:t>
          </a:r>
        </a:p>
      </dgm:t>
    </dgm:pt>
    <dgm:pt modelId="{5C1B6CC5-D7BE-461F-93FB-C7F4A67A7C34}" type="parTrans" cxnId="{C4C75F22-7B57-4040-A13D-3C2BAA75B60F}">
      <dgm:prSet/>
      <dgm:spPr/>
      <dgm:t>
        <a:bodyPr/>
        <a:lstStyle/>
        <a:p>
          <a:endParaRPr lang="en-GB"/>
        </a:p>
      </dgm:t>
    </dgm:pt>
    <dgm:pt modelId="{A32531E7-B048-4C00-8620-E64F1AB28D1C}" type="sibTrans" cxnId="{C4C75F22-7B57-4040-A13D-3C2BAA75B60F}">
      <dgm:prSet/>
      <dgm:spPr/>
      <dgm:t>
        <a:bodyPr/>
        <a:lstStyle/>
        <a:p>
          <a:endParaRPr lang="en-GB"/>
        </a:p>
      </dgm:t>
    </dgm:pt>
    <dgm:pt modelId="{39B20232-0C81-4BAF-8187-AB163267F54A}" type="pres">
      <dgm:prSet presAssocID="{1F5E1049-824E-4325-856F-9D2042CB9299}" presName="Name0" presStyleCnt="0">
        <dgm:presLayoutVars>
          <dgm:dir/>
          <dgm:animLvl val="lvl"/>
          <dgm:resizeHandles val="exact"/>
        </dgm:presLayoutVars>
      </dgm:prSet>
      <dgm:spPr/>
    </dgm:pt>
    <dgm:pt modelId="{DFE854F9-BB99-4FD6-BCAA-792D0F7DD769}" type="pres">
      <dgm:prSet presAssocID="{3A139E32-7A74-4B44-ABA4-47B474402584}" presName="parTxOnly" presStyleLbl="node1" presStyleIdx="0" presStyleCnt="5">
        <dgm:presLayoutVars>
          <dgm:chMax val="0"/>
          <dgm:chPref val="0"/>
          <dgm:bulletEnabled val="1"/>
        </dgm:presLayoutVars>
      </dgm:prSet>
      <dgm:spPr/>
    </dgm:pt>
    <dgm:pt modelId="{5C0DEB53-031F-4132-9033-AD904AED1721}" type="pres">
      <dgm:prSet presAssocID="{CB2A6297-C585-4205-9224-6EB17C828DC9}" presName="parTxOnlySpace" presStyleCnt="0"/>
      <dgm:spPr/>
    </dgm:pt>
    <dgm:pt modelId="{4FBE1BBF-A43B-4211-A031-AD7A330276AB}" type="pres">
      <dgm:prSet presAssocID="{1AD5DE39-79DB-4CF7-9523-17C26E5382D2}" presName="parTxOnly" presStyleLbl="node1" presStyleIdx="1" presStyleCnt="5">
        <dgm:presLayoutVars>
          <dgm:chMax val="0"/>
          <dgm:chPref val="0"/>
          <dgm:bulletEnabled val="1"/>
        </dgm:presLayoutVars>
      </dgm:prSet>
      <dgm:spPr/>
    </dgm:pt>
    <dgm:pt modelId="{2EDEA70A-9C35-490D-9D65-0129FB3FFEF5}" type="pres">
      <dgm:prSet presAssocID="{B040FB6D-EE3E-49DA-9F3F-DFA17A7D4D62}" presName="parTxOnlySpace" presStyleCnt="0"/>
      <dgm:spPr/>
    </dgm:pt>
    <dgm:pt modelId="{BE557127-FB55-443F-B774-E7DC22B0714D}" type="pres">
      <dgm:prSet presAssocID="{0712B242-0ADF-43C5-95FE-20614474C0DF}" presName="parTxOnly" presStyleLbl="node1" presStyleIdx="2" presStyleCnt="5">
        <dgm:presLayoutVars>
          <dgm:chMax val="0"/>
          <dgm:chPref val="0"/>
          <dgm:bulletEnabled val="1"/>
        </dgm:presLayoutVars>
      </dgm:prSet>
      <dgm:spPr/>
    </dgm:pt>
    <dgm:pt modelId="{8C2E2E5E-64BC-4A89-9F9C-664B1E6EF4DD}" type="pres">
      <dgm:prSet presAssocID="{A32531E7-B048-4C00-8620-E64F1AB28D1C}" presName="parTxOnlySpace" presStyleCnt="0"/>
      <dgm:spPr/>
    </dgm:pt>
    <dgm:pt modelId="{205EF873-BC7A-4174-934D-D1692007CA72}" type="pres">
      <dgm:prSet presAssocID="{E067D809-64A2-42C2-804F-480D0DFEF31F}" presName="parTxOnly" presStyleLbl="node1" presStyleIdx="3" presStyleCnt="5">
        <dgm:presLayoutVars>
          <dgm:chMax val="0"/>
          <dgm:chPref val="0"/>
          <dgm:bulletEnabled val="1"/>
        </dgm:presLayoutVars>
      </dgm:prSet>
      <dgm:spPr/>
    </dgm:pt>
    <dgm:pt modelId="{156A826A-E46A-4D25-9B11-F3824BF0A386}" type="pres">
      <dgm:prSet presAssocID="{27045302-20C9-4BB4-9EDC-24C9AE7C6545}" presName="parTxOnlySpace" presStyleCnt="0"/>
      <dgm:spPr/>
    </dgm:pt>
    <dgm:pt modelId="{9EB9A4E1-5B06-4103-96FC-9F710A307097}" type="pres">
      <dgm:prSet presAssocID="{245EAB32-9EE6-4F43-992D-F5CB69B3202C}" presName="parTxOnly" presStyleLbl="node1" presStyleIdx="4" presStyleCnt="5">
        <dgm:presLayoutVars>
          <dgm:chMax val="0"/>
          <dgm:chPref val="0"/>
          <dgm:bulletEnabled val="1"/>
        </dgm:presLayoutVars>
      </dgm:prSet>
      <dgm:spPr/>
    </dgm:pt>
  </dgm:ptLst>
  <dgm:cxnLst>
    <dgm:cxn modelId="{C4C75F22-7B57-4040-A13D-3C2BAA75B60F}" srcId="{1F5E1049-824E-4325-856F-9D2042CB9299}" destId="{0712B242-0ADF-43C5-95FE-20614474C0DF}" srcOrd="2" destOrd="0" parTransId="{5C1B6CC5-D7BE-461F-93FB-C7F4A67A7C34}" sibTransId="{A32531E7-B048-4C00-8620-E64F1AB28D1C}"/>
    <dgm:cxn modelId="{DA3F3A24-9D4C-4C45-AFDC-0E1889DDD236}" type="presOf" srcId="{E067D809-64A2-42C2-804F-480D0DFEF31F}" destId="{205EF873-BC7A-4174-934D-D1692007CA72}" srcOrd="0" destOrd="0" presId="urn:microsoft.com/office/officeart/2005/8/layout/chevron1"/>
    <dgm:cxn modelId="{F2230527-1C9E-4248-A830-A35744FD912D}" srcId="{1F5E1049-824E-4325-856F-9D2042CB9299}" destId="{3A139E32-7A74-4B44-ABA4-47B474402584}" srcOrd="0" destOrd="0" parTransId="{3C076EAE-0609-4558-B092-19926EFC9936}" sibTransId="{CB2A6297-C585-4205-9224-6EB17C828DC9}"/>
    <dgm:cxn modelId="{F2888B5D-C696-47D7-8D86-BB66DE095CF2}" type="presOf" srcId="{245EAB32-9EE6-4F43-992D-F5CB69B3202C}" destId="{9EB9A4E1-5B06-4103-96FC-9F710A307097}" srcOrd="0" destOrd="0" presId="urn:microsoft.com/office/officeart/2005/8/layout/chevron1"/>
    <dgm:cxn modelId="{AE883062-83FA-42E8-8573-2E6004870E43}" srcId="{1F5E1049-824E-4325-856F-9D2042CB9299}" destId="{245EAB32-9EE6-4F43-992D-F5CB69B3202C}" srcOrd="4" destOrd="0" parTransId="{9BA18D9C-A79E-44A2-8B7F-E434AF946FD0}" sibTransId="{F4BB141A-8DA0-4BF4-BCB5-EBE9A66D58BA}"/>
    <dgm:cxn modelId="{61534762-8BFD-4B35-B171-99E01B722B9E}" type="presOf" srcId="{1AD5DE39-79DB-4CF7-9523-17C26E5382D2}" destId="{4FBE1BBF-A43B-4211-A031-AD7A330276AB}" srcOrd="0" destOrd="0" presId="urn:microsoft.com/office/officeart/2005/8/layout/chevron1"/>
    <dgm:cxn modelId="{AB349143-5DF0-40D1-9D8A-C8DA5F5CD0FE}" type="presOf" srcId="{0712B242-0ADF-43C5-95FE-20614474C0DF}" destId="{BE557127-FB55-443F-B774-E7DC22B0714D}" srcOrd="0" destOrd="0" presId="urn:microsoft.com/office/officeart/2005/8/layout/chevron1"/>
    <dgm:cxn modelId="{621F4D58-C2C2-4241-9DFD-291FE469F87B}" type="presOf" srcId="{3A139E32-7A74-4B44-ABA4-47B474402584}" destId="{DFE854F9-BB99-4FD6-BCAA-792D0F7DD769}" srcOrd="0" destOrd="0" presId="urn:microsoft.com/office/officeart/2005/8/layout/chevron1"/>
    <dgm:cxn modelId="{D3E68EAF-64FC-4BD5-AC81-D43A3A7F566C}" srcId="{1F5E1049-824E-4325-856F-9D2042CB9299}" destId="{E067D809-64A2-42C2-804F-480D0DFEF31F}" srcOrd="3" destOrd="0" parTransId="{3677613A-6669-486E-8CB6-8E8A495FCC1A}" sibTransId="{27045302-20C9-4BB4-9EDC-24C9AE7C6545}"/>
    <dgm:cxn modelId="{6405C0E7-A8E1-4B9B-9064-88E56D368AF2}" srcId="{1F5E1049-824E-4325-856F-9D2042CB9299}" destId="{1AD5DE39-79DB-4CF7-9523-17C26E5382D2}" srcOrd="1" destOrd="0" parTransId="{D976D889-834F-4490-B875-DA650653CB20}" sibTransId="{B040FB6D-EE3E-49DA-9F3F-DFA17A7D4D62}"/>
    <dgm:cxn modelId="{F02330FA-B67F-4911-9046-4CCF8ECEA617}" type="presOf" srcId="{1F5E1049-824E-4325-856F-9D2042CB9299}" destId="{39B20232-0C81-4BAF-8187-AB163267F54A}" srcOrd="0" destOrd="0" presId="urn:microsoft.com/office/officeart/2005/8/layout/chevron1"/>
    <dgm:cxn modelId="{B264C4E2-CC2C-4C85-B18A-BED3C2DC0EAA}" type="presParOf" srcId="{39B20232-0C81-4BAF-8187-AB163267F54A}" destId="{DFE854F9-BB99-4FD6-BCAA-792D0F7DD769}" srcOrd="0" destOrd="0" presId="urn:microsoft.com/office/officeart/2005/8/layout/chevron1"/>
    <dgm:cxn modelId="{C5759F87-D451-49A5-9F40-FA0F2BFCE329}" type="presParOf" srcId="{39B20232-0C81-4BAF-8187-AB163267F54A}" destId="{5C0DEB53-031F-4132-9033-AD904AED1721}" srcOrd="1" destOrd="0" presId="urn:microsoft.com/office/officeart/2005/8/layout/chevron1"/>
    <dgm:cxn modelId="{1606F314-9557-4102-A4A3-B074B9F8623D}" type="presParOf" srcId="{39B20232-0C81-4BAF-8187-AB163267F54A}" destId="{4FBE1BBF-A43B-4211-A031-AD7A330276AB}" srcOrd="2" destOrd="0" presId="urn:microsoft.com/office/officeart/2005/8/layout/chevron1"/>
    <dgm:cxn modelId="{5CEA1CA5-E2D9-4F1F-9CF6-4166E6717612}" type="presParOf" srcId="{39B20232-0C81-4BAF-8187-AB163267F54A}" destId="{2EDEA70A-9C35-490D-9D65-0129FB3FFEF5}" srcOrd="3" destOrd="0" presId="urn:microsoft.com/office/officeart/2005/8/layout/chevron1"/>
    <dgm:cxn modelId="{E954ECAB-319F-401E-A97A-93A4FFA44553}" type="presParOf" srcId="{39B20232-0C81-4BAF-8187-AB163267F54A}" destId="{BE557127-FB55-443F-B774-E7DC22B0714D}" srcOrd="4" destOrd="0" presId="urn:microsoft.com/office/officeart/2005/8/layout/chevron1"/>
    <dgm:cxn modelId="{C53E5A7D-D819-4B61-B42E-581BE30CFADC}" type="presParOf" srcId="{39B20232-0C81-4BAF-8187-AB163267F54A}" destId="{8C2E2E5E-64BC-4A89-9F9C-664B1E6EF4DD}" srcOrd="5" destOrd="0" presId="urn:microsoft.com/office/officeart/2005/8/layout/chevron1"/>
    <dgm:cxn modelId="{A27DDF54-8235-4669-B6EB-320AF6B6B447}" type="presParOf" srcId="{39B20232-0C81-4BAF-8187-AB163267F54A}" destId="{205EF873-BC7A-4174-934D-D1692007CA72}" srcOrd="6" destOrd="0" presId="urn:microsoft.com/office/officeart/2005/8/layout/chevron1"/>
    <dgm:cxn modelId="{390E2A15-81B4-48B3-82A8-D1C69664712A}" type="presParOf" srcId="{39B20232-0C81-4BAF-8187-AB163267F54A}" destId="{156A826A-E46A-4D25-9B11-F3824BF0A386}" srcOrd="7" destOrd="0" presId="urn:microsoft.com/office/officeart/2005/8/layout/chevron1"/>
    <dgm:cxn modelId="{FCF2BF41-C4CB-475D-B727-2DE553A952D4}" type="presParOf" srcId="{39B20232-0C81-4BAF-8187-AB163267F54A}" destId="{9EB9A4E1-5B06-4103-96FC-9F710A307097}" srcOrd="8"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54F9-BB99-4FD6-BCAA-792D0F7DD769}">
      <dsp:nvSpPr>
        <dsp:cNvPr id="0" name=""/>
        <dsp:cNvSpPr/>
      </dsp:nvSpPr>
      <dsp:spPr>
        <a:xfrm>
          <a:off x="2925"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Review the questions in the Microsoft Form (linked below) </a:t>
          </a:r>
        </a:p>
      </dsp:txBody>
      <dsp:txXfrm>
        <a:off x="523675" y="652885"/>
        <a:ext cx="1562251" cy="1041500"/>
      </dsp:txXfrm>
    </dsp:sp>
    <dsp:sp modelId="{4FBE1BBF-A43B-4211-A031-AD7A330276AB}">
      <dsp:nvSpPr>
        <dsp:cNvPr id="0" name=""/>
        <dsp:cNvSpPr/>
      </dsp:nvSpPr>
      <dsp:spPr>
        <a:xfrm>
          <a:off x="2346301"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Collate your answers to submit via the Microsoft Form</a:t>
          </a:r>
        </a:p>
      </dsp:txBody>
      <dsp:txXfrm>
        <a:off x="2867051" y="652885"/>
        <a:ext cx="1562251" cy="1041500"/>
      </dsp:txXfrm>
    </dsp:sp>
    <dsp:sp modelId="{BE557127-FB55-443F-B774-E7DC22B0714D}">
      <dsp:nvSpPr>
        <dsp:cNvPr id="0" name=""/>
        <dsp:cNvSpPr/>
      </dsp:nvSpPr>
      <dsp:spPr>
        <a:xfrm>
          <a:off x="4689678"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Where attachments are requested, please submit these to the SWS mailbox (details below)</a:t>
          </a:r>
        </a:p>
      </dsp:txBody>
      <dsp:txXfrm>
        <a:off x="5210428" y="652885"/>
        <a:ext cx="1562251" cy="1041500"/>
      </dsp:txXfrm>
    </dsp:sp>
    <dsp:sp modelId="{205EF873-BC7A-4174-934D-D1692007CA72}">
      <dsp:nvSpPr>
        <dsp:cNvPr id="0" name=""/>
        <dsp:cNvSpPr/>
      </dsp:nvSpPr>
      <dsp:spPr>
        <a:xfrm>
          <a:off x="7033054"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Any queries must be submitted to the SWS mailbox below by 31/07/2024</a:t>
          </a:r>
        </a:p>
      </dsp:txBody>
      <dsp:txXfrm>
        <a:off x="7553804" y="652885"/>
        <a:ext cx="1562251" cy="1041500"/>
      </dsp:txXfrm>
    </dsp:sp>
    <dsp:sp modelId="{9EB9A4E1-5B06-4103-96FC-9F710A307097}">
      <dsp:nvSpPr>
        <dsp:cNvPr id="0" name=""/>
        <dsp:cNvSpPr/>
      </dsp:nvSpPr>
      <dsp:spPr>
        <a:xfrm>
          <a:off x="9376430"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Final responses must be submitted via the Microsoft form below by 07/08/2024</a:t>
          </a:r>
        </a:p>
      </dsp:txBody>
      <dsp:txXfrm>
        <a:off x="9897180" y="652885"/>
        <a:ext cx="1562251" cy="1041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8498B-E593-41C2-948D-B18B9E21F284}" type="datetimeFigureOut">
              <a:rPr lang="en-GB" smtClean="0"/>
              <a:t>17/07/2024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F4E41-8909-49E1-BF84-663B236C8887}" type="slidenum">
              <a:rPr lang="en-GB" smtClean="0"/>
              <a:t>‹#›</a:t>
            </a:fld>
            <a:endParaRPr lang="en-GB"/>
          </a:p>
        </p:txBody>
      </p:sp>
    </p:spTree>
    <p:extLst>
      <p:ext uri="{BB962C8B-B14F-4D97-AF65-F5344CB8AC3E}">
        <p14:creationId xmlns:p14="http://schemas.microsoft.com/office/powerpoint/2010/main" val="224638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0F4E41-8909-49E1-BF84-663B236C8887}" type="slidenum">
              <a:rPr lang="en-GB" smtClean="0"/>
              <a:t>2</a:t>
            </a:fld>
            <a:endParaRPr lang="en-GB"/>
          </a:p>
        </p:txBody>
      </p:sp>
    </p:spTree>
    <p:extLst>
      <p:ext uri="{BB962C8B-B14F-4D97-AF65-F5344CB8AC3E}">
        <p14:creationId xmlns:p14="http://schemas.microsoft.com/office/powerpoint/2010/main" val="274712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0F4E41-8909-49E1-BF84-663B236C8887}" type="slidenum">
              <a:rPr lang="en-GB" smtClean="0"/>
              <a:t>3</a:t>
            </a:fld>
            <a:endParaRPr lang="en-GB"/>
          </a:p>
        </p:txBody>
      </p:sp>
    </p:spTree>
    <p:extLst>
      <p:ext uri="{BB962C8B-B14F-4D97-AF65-F5344CB8AC3E}">
        <p14:creationId xmlns:p14="http://schemas.microsoft.com/office/powerpoint/2010/main" val="215028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0F4E41-8909-49E1-BF84-663B236C8887}" type="slidenum">
              <a:rPr lang="en-GB" smtClean="0"/>
              <a:t>4</a:t>
            </a:fld>
            <a:endParaRPr lang="en-GB"/>
          </a:p>
        </p:txBody>
      </p:sp>
    </p:spTree>
    <p:extLst>
      <p:ext uri="{BB962C8B-B14F-4D97-AF65-F5344CB8AC3E}">
        <p14:creationId xmlns:p14="http://schemas.microsoft.com/office/powerpoint/2010/main" val="344631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1D68-677A-5012-1E63-9BED2EBA8C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67A20B-8F42-0B2D-CE61-DBDAB4401E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81A3EF-2953-7901-7D9B-977816A46DCF}"/>
              </a:ext>
            </a:extLst>
          </p:cNvPr>
          <p:cNvSpPr>
            <a:spLocks noGrp="1"/>
          </p:cNvSpPr>
          <p:nvPr>
            <p:ph type="dt" sz="half" idx="10"/>
          </p:nvPr>
        </p:nvSpPr>
        <p:spPr/>
        <p:txBody>
          <a:bodyPr/>
          <a:lstStyle/>
          <a:p>
            <a:fld id="{A95CE57B-499F-4A05-A60A-6185BE73D622}" type="datetime1">
              <a:rPr lang="en-GB" smtClean="0"/>
              <a:t>17/07/2024</a:t>
            </a:fld>
            <a:endParaRPr lang="en-GB"/>
          </a:p>
        </p:txBody>
      </p:sp>
      <p:sp>
        <p:nvSpPr>
          <p:cNvPr id="5" name="Footer Placeholder 4">
            <a:extLst>
              <a:ext uri="{FF2B5EF4-FFF2-40B4-BE49-F238E27FC236}">
                <a16:creationId xmlns:a16="http://schemas.microsoft.com/office/drawing/2014/main" id="{F6AB8C4C-D521-7CE3-7EEA-14CFC98712F2}"/>
              </a:ext>
            </a:extLst>
          </p:cNvPr>
          <p:cNvSpPr>
            <a:spLocks noGrp="1"/>
          </p:cNvSpPr>
          <p:nvPr>
            <p:ph type="ftr" sz="quarter" idx="11"/>
          </p:nvPr>
        </p:nvSpPr>
        <p:spPr/>
        <p:txBody>
          <a:bodyPr/>
          <a:lstStyle/>
          <a:p>
            <a:r>
              <a:rPr lang="en-GB"/>
              <a:t>1 https://www.gov.uk/government/publications/sustainability-and-climate-change-strategy</a:t>
            </a:r>
          </a:p>
        </p:txBody>
      </p:sp>
      <p:sp>
        <p:nvSpPr>
          <p:cNvPr id="6" name="Slide Number Placeholder 5">
            <a:extLst>
              <a:ext uri="{FF2B5EF4-FFF2-40B4-BE49-F238E27FC236}">
                <a16:creationId xmlns:a16="http://schemas.microsoft.com/office/drawing/2014/main" id="{3B21EEEC-5E72-E6DF-018D-F56B32EB23ED}"/>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0949046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B2407-BE7E-2D7C-32AF-AE2FC2E29B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9DFCE9-BACA-E0E4-CEFE-AFB16BCFD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51393-5B1E-8AFB-A936-7997A9717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21815-BE7A-4971-8EBD-8BF91429CFCF}" type="datetime1">
              <a:rPr lang="en-GB" smtClean="0"/>
              <a:t>17/07/2024</a:t>
            </a:fld>
            <a:endParaRPr lang="en-GB"/>
          </a:p>
        </p:txBody>
      </p:sp>
      <p:sp>
        <p:nvSpPr>
          <p:cNvPr id="5" name="Footer Placeholder 4">
            <a:extLst>
              <a:ext uri="{FF2B5EF4-FFF2-40B4-BE49-F238E27FC236}">
                <a16:creationId xmlns:a16="http://schemas.microsoft.com/office/drawing/2014/main" id="{14B31256-BF60-8A8B-247E-85C331BEB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1 https://www.gov.uk/government/publications/sustainability-and-climate-change-strategy</a:t>
            </a:r>
          </a:p>
        </p:txBody>
      </p:sp>
      <p:sp>
        <p:nvSpPr>
          <p:cNvPr id="6" name="Slide Number Placeholder 5">
            <a:extLst>
              <a:ext uri="{FF2B5EF4-FFF2-40B4-BE49-F238E27FC236}">
                <a16:creationId xmlns:a16="http://schemas.microsoft.com/office/drawing/2014/main" id="{2C436DBC-6B63-E164-3412-C5344A148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8893-61BB-4EA0-BF48-44C78AAD634B}" type="slidenum">
              <a:rPr lang="en-GB" smtClean="0"/>
              <a:t>‹#›</a:t>
            </a:fld>
            <a:endParaRPr lang="en-GB"/>
          </a:p>
        </p:txBody>
      </p:sp>
    </p:spTree>
    <p:extLst>
      <p:ext uri="{BB962C8B-B14F-4D97-AF65-F5344CB8AC3E}">
        <p14:creationId xmlns:p14="http://schemas.microsoft.com/office/powerpoint/2010/main" val="4178241674"/>
      </p:ext>
    </p:extLst>
  </p:cSld>
  <p:clrMap bg1="lt1" tx1="dk1" bg2="lt2" tx2="dk2" accent1="accent1" accent2="accent2" accent3="accent3" accent4="accent4" accent5="accent5" accent6="accent6" hlink="hlink" folHlink="folHlink"/>
  <p:sldLayoutIdLst>
    <p:sldLayoutId id="214748365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www.gov.uk/flood-and-coastal-erosion-risk-management-research-reports/update-to-the-suds-manu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hyperlink" Target="https://www.gov.uk/government/publications/sustainability-and-climate-change-strategy" TargetMode="External"/><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7.svg"/><Relationship Id="rId9" Type="http://schemas.openxmlformats.org/officeDocument/2006/relationships/image" Target="../media/image14.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hyperlink" Target="https://www.find-government-grants.service.gov.uk/"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diagramLayout" Target="../diagrams/layout1.xml"/><Relationship Id="rId18" Type="http://schemas.openxmlformats.org/officeDocument/2006/relationships/image" Target="../media/image13.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diagramData" Target="../diagrams/data1.xml"/><Relationship Id="rId17" Type="http://schemas.openxmlformats.org/officeDocument/2006/relationships/image" Target="../media/image12.png"/><Relationship Id="rId2" Type="http://schemas.openxmlformats.org/officeDocument/2006/relationships/image" Target="../media/image6.png"/><Relationship Id="rId16" Type="http://schemas.microsoft.com/office/2007/relationships/diagramDrawing" Target="../diagrams/drawing1.xml"/><Relationship Id="rId20"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hyperlink" Target="https://forms.office.com/Pages/DesignPageV2.aspx?prevorigin=shell&amp;origin=NeoPortalPage&amp;subpage=design&amp;id=yXfS-grGoU2187O4s0qC-bLlPogZJY9AjGdSX_HEbC1UNUtWTVRCSUJaVzBNVUY1UFJCVVUxQk5DRC4u" TargetMode="External"/><Relationship Id="rId5" Type="http://schemas.openxmlformats.org/officeDocument/2006/relationships/image" Target="../media/image9.svg"/><Relationship Id="rId15" Type="http://schemas.openxmlformats.org/officeDocument/2006/relationships/diagramColors" Target="../diagrams/colors1.xml"/><Relationship Id="rId10" Type="http://schemas.openxmlformats.org/officeDocument/2006/relationships/hyperlink" Target="mailto:SWS.Commercial@education.gov.uk" TargetMode="External"/><Relationship Id="rId19" Type="http://schemas.openxmlformats.org/officeDocument/2006/relationships/package" Target="../embeddings/Microsoft_Excel_Worksheet.xlsx"/><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9.svg"/><Relationship Id="rId10" Type="http://schemas.openxmlformats.org/officeDocument/2006/relationships/hyperlink" Target="mailto:SWS.Commercial@education.gov.uk" TargetMode="External"/><Relationship Id="rId4" Type="http://schemas.openxmlformats.org/officeDocument/2006/relationships/image" Target="../media/image8.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2" name="Diamond 51">
            <a:extLst>
              <a:ext uri="{FF2B5EF4-FFF2-40B4-BE49-F238E27FC236}">
                <a16:creationId xmlns:a16="http://schemas.microsoft.com/office/drawing/2014/main" id="{E037477C-4AC9-EE0D-D4B1-4CDBB30BBF4C}"/>
              </a:ext>
              <a:ext uri="{C183D7F6-B498-43B3-948B-1728B52AA6E4}">
                <adec:decorative xmlns:adec="http://schemas.microsoft.com/office/drawing/2017/decorative" val="1"/>
              </a:ext>
            </a:extLst>
          </p:cNvPr>
          <p:cNvSpPr/>
          <p:nvPr/>
        </p:nvSpPr>
        <p:spPr>
          <a:xfrm>
            <a:off x="-3688300" y="-966354"/>
            <a:ext cx="10601499" cy="8790709"/>
          </a:xfrm>
          <a:prstGeom prst="diamond">
            <a:avLst/>
          </a:prstGeom>
          <a:blipFill>
            <a:blip r:embed="rId3">
              <a:extLst>
                <a:ext uri="{28A0092B-C50C-407E-A947-70E740481C1C}">
                  <a14:useLocalDpi xmlns:a14="http://schemas.microsoft.com/office/drawing/2010/main" val="0"/>
                </a:ext>
              </a:extLst>
            </a:blip>
            <a:stretch>
              <a:fillRect/>
            </a:stretch>
          </a:blipFill>
          <a:ln w="254000" cap="rnd">
            <a:solidFill>
              <a:srgbClr val="A684BB">
                <a:alpha val="8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Diamond 65">
            <a:extLst>
              <a:ext uri="{FF2B5EF4-FFF2-40B4-BE49-F238E27FC236}">
                <a16:creationId xmlns:a16="http://schemas.microsoft.com/office/drawing/2014/main" id="{A37D271F-8A38-0230-8C2F-1D191ACFB6C8}"/>
              </a:ext>
              <a:ext uri="{C183D7F6-B498-43B3-948B-1728B52AA6E4}">
                <adec:decorative xmlns:adec="http://schemas.microsoft.com/office/drawing/2017/decorative" val="1"/>
              </a:ext>
            </a:extLst>
          </p:cNvPr>
          <p:cNvSpPr/>
          <p:nvPr/>
        </p:nvSpPr>
        <p:spPr>
          <a:xfrm rot="166080">
            <a:off x="6350191" y="744250"/>
            <a:ext cx="11089935" cy="9647561"/>
          </a:xfrm>
          <a:prstGeom prst="diamond">
            <a:avLst/>
          </a:prstGeom>
          <a:blipFill>
            <a:blip r:embed="rId4">
              <a:extLst>
                <a:ext uri="{28A0092B-C50C-407E-A947-70E740481C1C}">
                  <a14:useLocalDpi xmlns:a14="http://schemas.microsoft.com/office/drawing/2010/main" val="0"/>
                </a:ext>
              </a:extLst>
            </a:blip>
            <a:stretch>
              <a:fillRect/>
            </a:stretch>
          </a:blipFill>
          <a:ln w="250825" cap="rnd">
            <a:solidFill>
              <a:srgbClr val="A684BB">
                <a:alpha val="8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CE4B5DB-D886-0BEB-7DD1-D1D85AF115AF}"/>
              </a:ext>
            </a:extLst>
          </p:cNvPr>
          <p:cNvSpPr txBox="1"/>
          <p:nvPr/>
        </p:nvSpPr>
        <p:spPr>
          <a:xfrm>
            <a:off x="5252956" y="342985"/>
            <a:ext cx="4962525" cy="1323439"/>
          </a:xfrm>
          <a:prstGeom prst="rect">
            <a:avLst/>
          </a:prstGeom>
          <a:noFill/>
        </p:spPr>
        <p:txBody>
          <a:bodyPr wrap="square" rtlCol="0">
            <a:spAutoFit/>
          </a:bodyPr>
          <a:lstStyle/>
          <a:p>
            <a:pPr algn="ctr"/>
            <a:r>
              <a:rPr lang="en-GB" sz="3200" b="1">
                <a:solidFill>
                  <a:schemeClr val="bg1"/>
                </a:solidFill>
              </a:rPr>
              <a:t>Department for Education</a:t>
            </a:r>
          </a:p>
          <a:p>
            <a:pPr algn="ctr"/>
            <a:r>
              <a:rPr lang="en-GB" sz="2800" b="1">
                <a:solidFill>
                  <a:schemeClr val="bg1"/>
                </a:solidFill>
              </a:rPr>
              <a:t>Schools Water Strategy </a:t>
            </a:r>
          </a:p>
          <a:p>
            <a:pPr algn="ctr"/>
            <a:r>
              <a:rPr lang="en-GB" b="1">
                <a:solidFill>
                  <a:schemeClr val="bg1"/>
                </a:solidFill>
              </a:rPr>
              <a:t>Early Supplier Engagement</a:t>
            </a:r>
          </a:p>
        </p:txBody>
      </p:sp>
      <p:pic>
        <p:nvPicPr>
          <p:cNvPr id="3" name="Graphic 2" descr="Ripple with solid fill">
            <a:extLst>
              <a:ext uri="{FF2B5EF4-FFF2-40B4-BE49-F238E27FC236}">
                <a16:creationId xmlns:a16="http://schemas.microsoft.com/office/drawing/2014/main" id="{6B2F89A1-2FED-BF3A-FF29-7A2A28CF50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p:blipFill>
        <p:spPr>
          <a:xfrm>
            <a:off x="6893081" y="1501053"/>
            <a:ext cx="1781744" cy="1781744"/>
          </a:xfrm>
          <a:prstGeom prst="rect">
            <a:avLst/>
          </a:prstGeom>
        </p:spPr>
      </p:pic>
    </p:spTree>
    <p:extLst>
      <p:ext uri="{BB962C8B-B14F-4D97-AF65-F5344CB8AC3E}">
        <p14:creationId xmlns:p14="http://schemas.microsoft.com/office/powerpoint/2010/main" val="45739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29516" y="190472"/>
            <a:ext cx="10923741" cy="707886"/>
          </a:xfrm>
          <a:prstGeom prst="rect">
            <a:avLst/>
          </a:prstGeom>
          <a:noFill/>
        </p:spPr>
        <p:txBody>
          <a:bodyPr wrap="square">
            <a:spAutoFit/>
          </a:bodyPr>
          <a:lstStyle/>
          <a:p>
            <a:r>
              <a:rPr lang="en-GB" sz="4000">
                <a:solidFill>
                  <a:schemeClr val="bg1"/>
                </a:solidFill>
                <a:latin typeface="Arial"/>
                <a:cs typeface="Calibri Light"/>
              </a:rPr>
              <a:t>Schools Water Strategy Background</a:t>
            </a:r>
            <a:endParaRPr lang="en-GB" sz="4000"/>
          </a:p>
        </p:txBody>
      </p:sp>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34E1D5-F5B2-7CCE-5E41-5076A2A51A7B}"/>
              </a:ext>
            </a:extLst>
          </p:cNvPr>
          <p:cNvSpPr txBox="1"/>
          <p:nvPr/>
        </p:nvSpPr>
        <p:spPr>
          <a:xfrm>
            <a:off x="59585" y="1152593"/>
            <a:ext cx="12195174" cy="5230663"/>
          </a:xfrm>
          <a:prstGeom prst="rect">
            <a:avLst/>
          </a:prstGeom>
          <a:noFill/>
        </p:spPr>
        <p:txBody>
          <a:bodyPr wrap="square" lIns="91440" tIns="45720" rIns="91440" bIns="45720" rtlCol="0" anchor="t">
            <a:spAutoFit/>
          </a:bodyPr>
          <a:lstStyle/>
          <a:p>
            <a:r>
              <a:rPr lang="en-GB" sz="1670" dirty="0"/>
              <a:t>The Schools Water Strategy (SWS) is an invest to save strategy aimed at reducing the risk of flooding in schools.</a:t>
            </a:r>
          </a:p>
          <a:p>
            <a:endParaRPr lang="en-GB" sz="1670" dirty="0"/>
          </a:p>
          <a:p>
            <a:r>
              <a:rPr lang="en-GB" sz="1670" dirty="0"/>
              <a:t>In April 2022 the Department for Education (DfE) Sustainability and Climate Change Strategy (SSCS)</a:t>
            </a:r>
            <a:r>
              <a:rPr lang="en-GB" sz="800" dirty="0"/>
              <a:t>1</a:t>
            </a:r>
            <a:r>
              <a:rPr lang="en-GB" sz="1670" dirty="0"/>
              <a:t> was announced. Two of the </a:t>
            </a:r>
            <a:r>
              <a:rPr lang="en-GB" sz="1670" dirty="0">
                <a:highlight>
                  <a:srgbClr val="FFFFFF"/>
                </a:highlight>
                <a:latin typeface="GDS Transport"/>
              </a:rPr>
              <a:t>S</a:t>
            </a:r>
            <a:r>
              <a:rPr lang="en-GB" sz="1670" b="0" i="0" dirty="0">
                <a:effectLst/>
                <a:highlight>
                  <a:srgbClr val="FFFFFF"/>
                </a:highlight>
                <a:latin typeface="GDS Transport"/>
              </a:rPr>
              <a:t>trategic aims in this strategy </a:t>
            </a:r>
            <a:r>
              <a:rPr lang="en-GB" sz="1670" dirty="0">
                <a:highlight>
                  <a:srgbClr val="FFFFFF"/>
                </a:highlight>
                <a:latin typeface="GDS Transport"/>
              </a:rPr>
              <a:t>are:</a:t>
            </a:r>
          </a:p>
          <a:p>
            <a:pPr marL="285750" indent="-285750">
              <a:buFont typeface="Arial" panose="020B0604020202020204" pitchFamily="34" charset="0"/>
              <a:buChar char="•"/>
            </a:pPr>
            <a:r>
              <a:rPr lang="en-GB" sz="1670" b="0" i="0" dirty="0">
                <a:effectLst/>
                <a:highlight>
                  <a:srgbClr val="FFFFFF"/>
                </a:highlight>
                <a:latin typeface="GDS Transport"/>
              </a:rPr>
              <a:t>Resilience to climate change: adapting our education and care buildings and system to prepare for the effects of climate change as well as a better environment for future generations</a:t>
            </a:r>
            <a:r>
              <a:rPr lang="en-GB" sz="1670" dirty="0">
                <a:highlight>
                  <a:srgbClr val="FFFFFF"/>
                </a:highlight>
                <a:latin typeface="GDS Transport"/>
              </a:rPr>
              <a:t> </a:t>
            </a:r>
          </a:p>
          <a:p>
            <a:pPr marL="285750" indent="-285750">
              <a:buFont typeface="Arial" panose="020B0604020202020204" pitchFamily="34" charset="0"/>
              <a:buChar char="•"/>
            </a:pPr>
            <a:r>
              <a:rPr lang="en-GB" sz="1670" dirty="0">
                <a:highlight>
                  <a:srgbClr val="FFFFFF"/>
                </a:highlight>
                <a:latin typeface="GDS Transport"/>
              </a:rPr>
              <a:t>E</a:t>
            </a:r>
            <a:r>
              <a:rPr lang="en-GB" sz="1670" b="0" i="0" dirty="0">
                <a:effectLst/>
                <a:highlight>
                  <a:srgbClr val="FFFFFF"/>
                </a:highlight>
                <a:latin typeface="GDS Transport"/>
              </a:rPr>
              <a:t>nhancing biodiversity, improving air quality and increasing access to, and connection with, nature in and around education and care settings.</a:t>
            </a:r>
            <a:r>
              <a:rPr lang="en-GB" sz="1670" dirty="0">
                <a:highlight>
                  <a:srgbClr val="FFFFFF"/>
                </a:highlight>
                <a:latin typeface="GDS Transport"/>
              </a:rPr>
              <a:t> </a:t>
            </a:r>
            <a:endParaRPr lang="en-GB" sz="1670" b="0" i="0" dirty="0">
              <a:effectLst/>
              <a:highlight>
                <a:srgbClr val="FFFFFF"/>
              </a:highlight>
              <a:latin typeface="GDS Transport"/>
            </a:endParaRPr>
          </a:p>
          <a:p>
            <a:r>
              <a:rPr lang="en-GB" sz="1670" dirty="0">
                <a:highlight>
                  <a:srgbClr val="FFFFFF"/>
                </a:highlight>
                <a:latin typeface="GDS Transport"/>
              </a:rPr>
              <a:t>The current SWS goal is to reduce the risk of flooding in 800 schools by 2026, which we have been working towards for a number of  years.</a:t>
            </a:r>
          </a:p>
          <a:p>
            <a:pPr algn="l"/>
            <a:endParaRPr lang="en-GB" sz="1670" b="0" i="0" dirty="0">
              <a:effectLst/>
              <a:highlight>
                <a:srgbClr val="FFFFFF"/>
              </a:highlight>
              <a:latin typeface="GDS Transport"/>
            </a:endParaRPr>
          </a:p>
          <a:p>
            <a:r>
              <a:rPr lang="en-GB" sz="1670" dirty="0"/>
              <a:t>One element of the strategy is to reduce surface water flooding in the school estate. We currently achieve this by awarding match funded grants to delivery providers such as Lead Local Flood Authorities (LLFA), Water Companies and Charities / Non-Profit organisations to install Sustainable Drainage Systems (SuDS)</a:t>
            </a:r>
            <a:r>
              <a:rPr lang="en-GB" sz="800" dirty="0"/>
              <a:t>2 </a:t>
            </a:r>
            <a:r>
              <a:rPr lang="en-GB" sz="1670" dirty="0"/>
              <a:t>within the grounds of Schools that are at risk of flooding. Schools who can provide match funding are also eligible to apply and deliver their own project</a:t>
            </a:r>
            <a:r>
              <a:rPr lang="en-GB" sz="1670" dirty="0">
                <a:effectLst/>
                <a:latin typeface="Aptos" panose="020B0004020202020204" pitchFamily="34" charset="0"/>
                <a:ea typeface="Aptos" panose="020B0004020202020204" pitchFamily="34" charset="0"/>
                <a:cs typeface="Times New Roman" panose="02020603050405020304" pitchFamily="18" charset="0"/>
              </a:rPr>
              <a:t>. </a:t>
            </a:r>
            <a:r>
              <a:rPr lang="en-GB" sz="1670" dirty="0"/>
              <a:t>The SuDS in schools' scheme is a match funded scheme where the DfE, at their discretion and where the criteria allows can fund </a:t>
            </a:r>
            <a:r>
              <a:rPr lang="en-GB" sz="1670" b="1" dirty="0"/>
              <a:t>up to </a:t>
            </a:r>
            <a:r>
              <a:rPr lang="en-GB" sz="1670" dirty="0"/>
              <a:t>50% of the SuDS design and construction project costs. </a:t>
            </a:r>
          </a:p>
          <a:p>
            <a:endParaRPr lang="en-GB" sz="1670" dirty="0">
              <a:ea typeface="Calibri"/>
              <a:cs typeface="Calibri"/>
            </a:endParaRPr>
          </a:p>
          <a:p>
            <a:r>
              <a:rPr lang="en-GB" sz="1670" b="1" dirty="0">
                <a:ea typeface="Calibri"/>
                <a:cs typeface="Calibri"/>
              </a:rPr>
              <a:t>The whole grant management life cycle is currently managed internally by the SWS SuDS Project Team. </a:t>
            </a:r>
            <a:r>
              <a:rPr lang="en-GB" sz="1600" b="1" dirty="0"/>
              <a:t>The aim of this notice is to gather initial information around the capability and interest of external grant management suppliers in providing the grant management services set out on slide 4 ‘Scope of Requirements’. </a:t>
            </a:r>
            <a:endParaRPr lang="en-GB" dirty="0">
              <a:solidFill>
                <a:srgbClr val="FF0000"/>
              </a:solidFill>
              <a:cs typeface="Calibri"/>
            </a:endParaRPr>
          </a:p>
          <a:p>
            <a:endParaRPr lang="en-GB" dirty="0">
              <a:solidFill>
                <a:srgbClr val="FF0000"/>
              </a:solidFill>
              <a:cs typeface="Calibri"/>
            </a:endParaRPr>
          </a:p>
        </p:txBody>
      </p:sp>
      <p:grpSp>
        <p:nvGrpSpPr>
          <p:cNvPr id="9" name="Group 8">
            <a:extLst>
              <a:ext uri="{FF2B5EF4-FFF2-40B4-BE49-F238E27FC236}">
                <a16:creationId xmlns:a16="http://schemas.microsoft.com/office/drawing/2014/main" id="{E1BB6D76-D9DB-175B-FAF6-FD3658E3F508}"/>
              </a:ext>
            </a:extLst>
          </p:cNvPr>
          <p:cNvGrpSpPr/>
          <p:nvPr/>
        </p:nvGrpSpPr>
        <p:grpSpPr>
          <a:xfrm>
            <a:off x="-15925" y="6389143"/>
            <a:ext cx="12198983" cy="486237"/>
            <a:chOff x="-15925" y="6389143"/>
            <a:chExt cx="12198983" cy="486237"/>
          </a:xfrm>
        </p:grpSpPr>
        <p:pic>
          <p:nvPicPr>
            <p:cNvPr id="7" name="Picture 6" descr="Footer">
              <a:extLst>
                <a:ext uri="{FF2B5EF4-FFF2-40B4-BE49-F238E27FC236}">
                  <a16:creationId xmlns:a16="http://schemas.microsoft.com/office/drawing/2014/main" id="{50B0B0B3-9D8D-9D1D-5FFC-4C7821ABC3F3}"/>
                </a:ext>
              </a:extLst>
            </p:cNvPr>
            <p:cNvPicPr>
              <a:picLocks noChangeAspect="1"/>
            </p:cNvPicPr>
            <p:nvPr/>
          </p:nvPicPr>
          <p:blipFill rotWithShape="1">
            <a:blip r:embed="rId9"/>
            <a:srcRect r="125" b="2988"/>
            <a:stretch/>
          </p:blipFill>
          <p:spPr>
            <a:xfrm>
              <a:off x="-15925" y="6389143"/>
              <a:ext cx="12198983" cy="484608"/>
            </a:xfrm>
            <a:prstGeom prst="rect">
              <a:avLst/>
            </a:prstGeom>
          </p:spPr>
        </p:pic>
        <p:pic>
          <p:nvPicPr>
            <p:cNvPr id="8" name="Picture 7">
              <a:extLst>
                <a:ext uri="{FF2B5EF4-FFF2-40B4-BE49-F238E27FC236}">
                  <a16:creationId xmlns:a16="http://schemas.microsoft.com/office/drawing/2014/main" id="{60F66F1E-D205-BCCE-1169-31E7FB3D78A8}"/>
                </a:ext>
              </a:extLst>
            </p:cNvPr>
            <p:cNvPicPr>
              <a:picLocks noChangeAspect="1"/>
            </p:cNvPicPr>
            <p:nvPr/>
          </p:nvPicPr>
          <p:blipFill>
            <a:blip r:embed="rId10"/>
            <a:stretch>
              <a:fillRect/>
            </a:stretch>
          </p:blipFill>
          <p:spPr>
            <a:xfrm>
              <a:off x="-15924" y="6389712"/>
              <a:ext cx="5921424" cy="485668"/>
            </a:xfrm>
            <a:prstGeom prst="rect">
              <a:avLst/>
            </a:prstGeom>
          </p:spPr>
        </p:pic>
      </p:grpSp>
      <p:sp>
        <p:nvSpPr>
          <p:cNvPr id="4" name="TextBox 3">
            <a:extLst>
              <a:ext uri="{FF2B5EF4-FFF2-40B4-BE49-F238E27FC236}">
                <a16:creationId xmlns:a16="http://schemas.microsoft.com/office/drawing/2014/main" id="{D956F244-44FF-DA4F-D653-9B97F1892C67}"/>
              </a:ext>
            </a:extLst>
          </p:cNvPr>
          <p:cNvSpPr txBox="1"/>
          <p:nvPr/>
        </p:nvSpPr>
        <p:spPr>
          <a:xfrm>
            <a:off x="659" y="6354304"/>
            <a:ext cx="5669280" cy="540148"/>
          </a:xfrm>
          <a:prstGeom prst="rect">
            <a:avLst/>
          </a:prstGeom>
          <a:noFill/>
        </p:spPr>
        <p:txBody>
          <a:bodyPr wrap="square" rtlCol="0">
            <a:spAutoFit/>
          </a:bodyPr>
          <a:lstStyle/>
          <a:p>
            <a:pPr>
              <a:lnSpc>
                <a:spcPct val="115000"/>
              </a:lnSpc>
              <a:spcAft>
                <a:spcPts val="800"/>
              </a:spcAft>
            </a:pPr>
            <a:r>
              <a:rPr lang="en-GB" sz="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1</a:t>
            </a:r>
            <a:r>
              <a:rPr lang="en-GB" sz="1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GB"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https://www.gov.uk/government/publications/sustainability-and-climate-change-strategy</a:t>
            </a:r>
          </a:p>
          <a:p>
            <a:pPr>
              <a:lnSpc>
                <a:spcPct val="115000"/>
              </a:lnSpc>
              <a:spcAft>
                <a:spcPts val="800"/>
              </a:spcAft>
            </a:pPr>
            <a:r>
              <a:rPr lang="en-GB" sz="800" u="sng"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2</a:t>
            </a:r>
            <a:r>
              <a:rPr lang="en-GB" sz="1000" u="sng"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 Update to the SuDS Manual - GOV.UK (www.gov.uk)</a:t>
            </a:r>
            <a:endParaRPr lang="en-GB"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A00E9A1-0BE4-6D93-73F7-52C003398EBC}"/>
              </a:ext>
            </a:extLst>
          </p:cNvPr>
          <p:cNvSpPr txBox="1"/>
          <p:nvPr/>
        </p:nvSpPr>
        <p:spPr>
          <a:xfrm>
            <a:off x="11606134" y="6434303"/>
            <a:ext cx="301686" cy="369332"/>
          </a:xfrm>
          <a:prstGeom prst="rect">
            <a:avLst/>
          </a:prstGeom>
          <a:noFill/>
        </p:spPr>
        <p:txBody>
          <a:bodyPr wrap="none" rtlCol="0">
            <a:spAutoFit/>
          </a:bodyPr>
          <a:lstStyle/>
          <a:p>
            <a:r>
              <a:rPr lang="en-GB" dirty="0">
                <a:solidFill>
                  <a:schemeClr val="bg1"/>
                </a:solidFill>
              </a:rPr>
              <a:t>2</a:t>
            </a:r>
          </a:p>
        </p:txBody>
      </p:sp>
    </p:spTree>
    <p:extLst>
      <p:ext uri="{BB962C8B-B14F-4D97-AF65-F5344CB8AC3E}">
        <p14:creationId xmlns:p14="http://schemas.microsoft.com/office/powerpoint/2010/main" val="252988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10466" y="193582"/>
            <a:ext cx="10923741" cy="707886"/>
          </a:xfrm>
          <a:prstGeom prst="rect">
            <a:avLst/>
          </a:prstGeom>
          <a:noFill/>
        </p:spPr>
        <p:txBody>
          <a:bodyPr wrap="square">
            <a:spAutoFit/>
          </a:bodyPr>
          <a:lstStyle/>
          <a:p>
            <a:r>
              <a:rPr lang="en-GB" sz="4000">
                <a:solidFill>
                  <a:schemeClr val="bg1"/>
                </a:solidFill>
                <a:latin typeface="Arial"/>
                <a:cs typeface="Calibri Light"/>
              </a:rPr>
              <a:t>SuDS Solutions</a:t>
            </a:r>
            <a:endParaRPr lang="en-GB" sz="4000"/>
          </a:p>
        </p:txBody>
      </p:sp>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C76ABC3-1B79-41A4-78D7-7F10DDAFB748}"/>
              </a:ext>
            </a:extLst>
          </p:cNvPr>
          <p:cNvSpPr txBox="1"/>
          <p:nvPr/>
        </p:nvSpPr>
        <p:spPr>
          <a:xfrm>
            <a:off x="310466" y="1160013"/>
            <a:ext cx="11207329" cy="1634294"/>
          </a:xfrm>
          <a:prstGeom prst="rect">
            <a:avLst/>
          </a:prstGeom>
          <a:noFill/>
        </p:spPr>
        <p:txBody>
          <a:bodyPr wrap="square" lIns="91440" tIns="45720" rIns="91440" bIns="45720" anchor="t">
            <a:spAutoFit/>
          </a:bodyPr>
          <a:lstStyle/>
          <a:p>
            <a:r>
              <a:rPr lang="en-GB" sz="1650"/>
              <a:t>The grants that are managed are for the delivery/installation of SuDS solutions. SuDS mimic nature and typically manage rainfall close to where it falls. SuDS can be designed to transport (convey) surface water, slow runoff down (attenuate) before it enters watercourses, they provide areas to store water in natural contours and can be used to allow water to soak (infiltrate) into the ground or evaporated from surface water and lost or transpired from vegetation (known as evapotranspiration</a:t>
            </a:r>
            <a:r>
              <a:rPr lang="en-GB" sz="1650">
                <a:solidFill>
                  <a:srgbClr val="333333"/>
                </a:solidFill>
                <a:latin typeface="Segoe UI"/>
                <a:cs typeface="Segoe UI"/>
              </a:rPr>
              <a:t>).</a:t>
            </a:r>
          </a:p>
          <a:p>
            <a:endParaRPr lang="en-GB" sz="1670">
              <a:solidFill>
                <a:srgbClr val="333333"/>
              </a:solidFill>
              <a:latin typeface="Segoe UI"/>
              <a:cs typeface="Segoe UI"/>
            </a:endParaRPr>
          </a:p>
          <a:p>
            <a:r>
              <a:rPr lang="en-GB" sz="1650"/>
              <a:t>SuDS projects are retro fit minor construction works the value of the grant being managed is typically from £50K to £900K.</a:t>
            </a:r>
            <a:endParaRPr lang="en-US" sz="1650"/>
          </a:p>
        </p:txBody>
      </p:sp>
      <p:sp>
        <p:nvSpPr>
          <p:cNvPr id="11" name="TextBox 10">
            <a:extLst>
              <a:ext uri="{FF2B5EF4-FFF2-40B4-BE49-F238E27FC236}">
                <a16:creationId xmlns:a16="http://schemas.microsoft.com/office/drawing/2014/main" id="{AD25A8C1-1DC2-0C03-78F1-3002CE08F15D}"/>
              </a:ext>
            </a:extLst>
          </p:cNvPr>
          <p:cNvSpPr txBox="1"/>
          <p:nvPr/>
        </p:nvSpPr>
        <p:spPr>
          <a:xfrm>
            <a:off x="310466" y="3423644"/>
            <a:ext cx="7790600" cy="369332"/>
          </a:xfrm>
          <a:prstGeom prst="rect">
            <a:avLst/>
          </a:prstGeom>
          <a:noFill/>
        </p:spPr>
        <p:txBody>
          <a:bodyPr wrap="square">
            <a:spAutoFit/>
          </a:bodyPr>
          <a:lstStyle/>
          <a:p>
            <a:pPr lvl="1" fontAlgn="base"/>
            <a:r>
              <a:rPr lang="en-GB"/>
              <a:t> </a:t>
            </a:r>
          </a:p>
        </p:txBody>
      </p:sp>
      <p:pic>
        <p:nvPicPr>
          <p:cNvPr id="4" name="Picture 3" descr="A brick planter with plants in it&#10;&#10;Description automatically generated">
            <a:extLst>
              <a:ext uri="{FF2B5EF4-FFF2-40B4-BE49-F238E27FC236}">
                <a16:creationId xmlns:a16="http://schemas.microsoft.com/office/drawing/2014/main" id="{AAA4ED08-938A-4D1F-A859-F46EB5BAB487}"/>
              </a:ext>
            </a:extLst>
          </p:cNvPr>
          <p:cNvPicPr>
            <a:picLocks noGrp="1" noRot="1" noChangeAspect="1" noMove="1" noResize="1" noEditPoints="1" noAdjustHandles="1" noChangeArrowheads="1" noChangeShapeType="1" noCrop="1"/>
          </p:cNvPicPr>
          <p:nvPr/>
        </p:nvPicPr>
        <p:blipFill>
          <a:blip r:embed="rId9"/>
          <a:stretch>
            <a:fillRect/>
          </a:stretch>
        </p:blipFill>
        <p:spPr>
          <a:xfrm>
            <a:off x="6825079" y="3445227"/>
            <a:ext cx="2554996" cy="2794472"/>
          </a:xfrm>
          <a:prstGeom prst="rect">
            <a:avLst/>
          </a:prstGeom>
        </p:spPr>
      </p:pic>
      <p:pic>
        <p:nvPicPr>
          <p:cNvPr id="2" name="Picture 1">
            <a:extLst>
              <a:ext uri="{FF2B5EF4-FFF2-40B4-BE49-F238E27FC236}">
                <a16:creationId xmlns:a16="http://schemas.microsoft.com/office/drawing/2014/main" id="{0B8496E5-8131-B54A-B91B-1DFADFA7A8CF}"/>
              </a:ext>
            </a:extLst>
          </p:cNvPr>
          <p:cNvPicPr>
            <a:picLocks noGrp="1" noRot="1" noChangeAspect="1" noMove="1" noResize="1" noEditPoints="1" noAdjustHandles="1" noChangeArrowheads="1" noChangeShapeType="1" noCrop="1"/>
          </p:cNvPicPr>
          <p:nvPr/>
        </p:nvPicPr>
        <p:blipFill>
          <a:blip r:embed="rId10"/>
          <a:stretch>
            <a:fillRect/>
          </a:stretch>
        </p:blipFill>
        <p:spPr>
          <a:xfrm>
            <a:off x="363780" y="3471201"/>
            <a:ext cx="2862412" cy="2686389"/>
          </a:xfrm>
          <a:prstGeom prst="rect">
            <a:avLst/>
          </a:prstGeom>
        </p:spPr>
      </p:pic>
      <p:pic>
        <p:nvPicPr>
          <p:cNvPr id="3" name="Picture 2">
            <a:extLst>
              <a:ext uri="{FF2B5EF4-FFF2-40B4-BE49-F238E27FC236}">
                <a16:creationId xmlns:a16="http://schemas.microsoft.com/office/drawing/2014/main" id="{EE52C1D6-3E07-D997-57A7-C83163DCC09A}"/>
              </a:ext>
            </a:extLst>
          </p:cNvPr>
          <p:cNvPicPr>
            <a:picLocks noGrp="1" noRot="1" noChangeAspect="1" noMove="1" noResize="1" noEditPoints="1" noAdjustHandles="1" noChangeArrowheads="1" noChangeShapeType="1" noCrop="1"/>
          </p:cNvPicPr>
          <p:nvPr/>
        </p:nvPicPr>
        <p:blipFill>
          <a:blip r:embed="rId11"/>
          <a:stretch>
            <a:fillRect/>
          </a:stretch>
        </p:blipFill>
        <p:spPr>
          <a:xfrm>
            <a:off x="3671878" y="3471201"/>
            <a:ext cx="2605856" cy="2794471"/>
          </a:xfrm>
          <a:prstGeom prst="rect">
            <a:avLst/>
          </a:prstGeom>
        </p:spPr>
      </p:pic>
      <p:pic>
        <p:nvPicPr>
          <p:cNvPr id="8" name="Picture 7">
            <a:extLst>
              <a:ext uri="{FF2B5EF4-FFF2-40B4-BE49-F238E27FC236}">
                <a16:creationId xmlns:a16="http://schemas.microsoft.com/office/drawing/2014/main" id="{2CF70E11-0448-A540-BCEB-C838D5821B17}"/>
              </a:ext>
            </a:extLst>
          </p:cNvPr>
          <p:cNvPicPr>
            <a:picLocks noGrp="1" noRot="1" noChangeAspect="1" noMove="1" noResize="1" noEditPoints="1" noAdjustHandles="1" noChangeArrowheads="1" noChangeShapeType="1" noCrop="1"/>
          </p:cNvPicPr>
          <p:nvPr/>
        </p:nvPicPr>
        <p:blipFill>
          <a:blip r:embed="rId12"/>
          <a:stretch>
            <a:fillRect/>
          </a:stretch>
        </p:blipFill>
        <p:spPr>
          <a:xfrm>
            <a:off x="10075387" y="3216879"/>
            <a:ext cx="1219306" cy="2810500"/>
          </a:xfrm>
          <a:prstGeom prst="rect">
            <a:avLst/>
          </a:prstGeom>
        </p:spPr>
      </p:pic>
      <p:sp>
        <p:nvSpPr>
          <p:cNvPr id="12" name="TextBox 11">
            <a:extLst>
              <a:ext uri="{FF2B5EF4-FFF2-40B4-BE49-F238E27FC236}">
                <a16:creationId xmlns:a16="http://schemas.microsoft.com/office/drawing/2014/main" id="{2E22AA1C-C47C-FC11-E3F6-8A5C982DBE3B}"/>
              </a:ext>
            </a:extLst>
          </p:cNvPr>
          <p:cNvSpPr txBox="1"/>
          <p:nvPr/>
        </p:nvSpPr>
        <p:spPr>
          <a:xfrm>
            <a:off x="10313931" y="6062817"/>
            <a:ext cx="65888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Tree Pit</a:t>
            </a:r>
          </a:p>
        </p:txBody>
      </p:sp>
      <p:sp>
        <p:nvSpPr>
          <p:cNvPr id="14" name="TextBox 13">
            <a:extLst>
              <a:ext uri="{FF2B5EF4-FFF2-40B4-BE49-F238E27FC236}">
                <a16:creationId xmlns:a16="http://schemas.microsoft.com/office/drawing/2014/main" id="{F7344181-65BD-766F-2D82-C08546CFBDA8}"/>
              </a:ext>
            </a:extLst>
          </p:cNvPr>
          <p:cNvSpPr txBox="1"/>
          <p:nvPr/>
        </p:nvSpPr>
        <p:spPr>
          <a:xfrm>
            <a:off x="310466" y="2838450"/>
            <a:ext cx="2944444" cy="369332"/>
          </a:xfrm>
          <a:prstGeom prst="rect">
            <a:avLst/>
          </a:prstGeom>
          <a:noFill/>
        </p:spPr>
        <p:txBody>
          <a:bodyPr wrap="square" rtlCol="0">
            <a:spAutoFit/>
          </a:bodyPr>
          <a:lstStyle/>
          <a:p>
            <a:r>
              <a:rPr lang="en-GB" sz="1670"/>
              <a:t>Examples of SuDS Solutions</a:t>
            </a:r>
            <a:r>
              <a:rPr lang="en-GB"/>
              <a:t>:</a:t>
            </a:r>
          </a:p>
        </p:txBody>
      </p:sp>
      <p:grpSp>
        <p:nvGrpSpPr>
          <p:cNvPr id="15" name="Group 14">
            <a:extLst>
              <a:ext uri="{FF2B5EF4-FFF2-40B4-BE49-F238E27FC236}">
                <a16:creationId xmlns:a16="http://schemas.microsoft.com/office/drawing/2014/main" id="{928A55ED-786A-A569-0288-80A9F91094FA}"/>
              </a:ext>
            </a:extLst>
          </p:cNvPr>
          <p:cNvGrpSpPr/>
          <p:nvPr/>
        </p:nvGrpSpPr>
        <p:grpSpPr>
          <a:xfrm>
            <a:off x="0" y="6379849"/>
            <a:ext cx="12204080" cy="492124"/>
            <a:chOff x="-8906" y="6369569"/>
            <a:chExt cx="12204080" cy="492124"/>
          </a:xfrm>
        </p:grpSpPr>
        <p:pic>
          <p:nvPicPr>
            <p:cNvPr id="16" name="Picture 15" descr="Footer">
              <a:extLst>
                <a:ext uri="{FF2B5EF4-FFF2-40B4-BE49-F238E27FC236}">
                  <a16:creationId xmlns:a16="http://schemas.microsoft.com/office/drawing/2014/main" id="{04AF8870-96D9-D765-75FB-648DB3019E03}"/>
                </a:ext>
              </a:extLst>
            </p:cNvPr>
            <p:cNvPicPr>
              <a:picLocks noChangeAspect="1"/>
            </p:cNvPicPr>
            <p:nvPr/>
          </p:nvPicPr>
          <p:blipFill rotWithShape="1">
            <a:blip r:embed="rId13"/>
            <a:srcRect r="125" b="2988"/>
            <a:stretch/>
          </p:blipFill>
          <p:spPr>
            <a:xfrm>
              <a:off x="-8906" y="6375254"/>
              <a:ext cx="12204080" cy="484810"/>
            </a:xfrm>
            <a:prstGeom prst="rect">
              <a:avLst/>
            </a:prstGeom>
          </p:spPr>
        </p:pic>
        <p:pic>
          <p:nvPicPr>
            <p:cNvPr id="19" name="Picture 18">
              <a:extLst>
                <a:ext uri="{FF2B5EF4-FFF2-40B4-BE49-F238E27FC236}">
                  <a16:creationId xmlns:a16="http://schemas.microsoft.com/office/drawing/2014/main" id="{05A5482A-C2A9-6AC0-2F4D-A922DC25750E}"/>
                </a:ext>
              </a:extLst>
            </p:cNvPr>
            <p:cNvPicPr>
              <a:picLocks noChangeAspect="1"/>
            </p:cNvPicPr>
            <p:nvPr/>
          </p:nvPicPr>
          <p:blipFill>
            <a:blip r:embed="rId14"/>
            <a:stretch>
              <a:fillRect/>
            </a:stretch>
          </p:blipFill>
          <p:spPr>
            <a:xfrm>
              <a:off x="-8905" y="6369569"/>
              <a:ext cx="6000130" cy="492124"/>
            </a:xfrm>
            <a:prstGeom prst="rect">
              <a:avLst/>
            </a:prstGeom>
          </p:spPr>
        </p:pic>
      </p:grpSp>
      <p:sp>
        <p:nvSpPr>
          <p:cNvPr id="10" name="TextBox 9">
            <a:extLst>
              <a:ext uri="{FF2B5EF4-FFF2-40B4-BE49-F238E27FC236}">
                <a16:creationId xmlns:a16="http://schemas.microsoft.com/office/drawing/2014/main" id="{A6E8C756-FE1F-F20D-94F2-D0DF13F1DC0F}"/>
              </a:ext>
            </a:extLst>
          </p:cNvPr>
          <p:cNvSpPr txBox="1"/>
          <p:nvPr/>
        </p:nvSpPr>
        <p:spPr>
          <a:xfrm>
            <a:off x="11606134" y="6434303"/>
            <a:ext cx="301686" cy="369332"/>
          </a:xfrm>
          <a:prstGeom prst="rect">
            <a:avLst/>
          </a:prstGeom>
          <a:noFill/>
        </p:spPr>
        <p:txBody>
          <a:bodyPr wrap="none" rtlCol="0">
            <a:spAutoFit/>
          </a:bodyPr>
          <a:lstStyle/>
          <a:p>
            <a:r>
              <a:rPr lang="en-GB" dirty="0">
                <a:solidFill>
                  <a:schemeClr val="bg1"/>
                </a:solidFill>
              </a:rPr>
              <a:t>3</a:t>
            </a:r>
          </a:p>
        </p:txBody>
      </p:sp>
    </p:spTree>
    <p:extLst>
      <p:ext uri="{BB962C8B-B14F-4D97-AF65-F5344CB8AC3E}">
        <p14:creationId xmlns:p14="http://schemas.microsoft.com/office/powerpoint/2010/main" val="317773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29516" y="190472"/>
            <a:ext cx="10923741" cy="707886"/>
          </a:xfrm>
          <a:prstGeom prst="rect">
            <a:avLst/>
          </a:prstGeom>
          <a:noFill/>
        </p:spPr>
        <p:txBody>
          <a:bodyPr wrap="square">
            <a:spAutoFit/>
          </a:bodyPr>
          <a:lstStyle/>
          <a:p>
            <a:r>
              <a:rPr lang="en-GB" sz="4000">
                <a:solidFill>
                  <a:schemeClr val="bg1"/>
                </a:solidFill>
                <a:latin typeface="Arial"/>
                <a:cs typeface="Calibri Light"/>
              </a:rPr>
              <a:t>Scope of Requirement</a:t>
            </a:r>
            <a:endParaRPr lang="en-GB" sz="4000"/>
          </a:p>
        </p:txBody>
      </p:sp>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34E1D5-F5B2-7CCE-5E41-5076A2A51A7B}"/>
              </a:ext>
            </a:extLst>
          </p:cNvPr>
          <p:cNvSpPr txBox="1"/>
          <p:nvPr/>
        </p:nvSpPr>
        <p:spPr>
          <a:xfrm>
            <a:off x="61454" y="908404"/>
            <a:ext cx="12051279" cy="5649239"/>
          </a:xfrm>
          <a:prstGeom prst="rect">
            <a:avLst/>
          </a:prstGeom>
          <a:noFill/>
        </p:spPr>
        <p:txBody>
          <a:bodyPr wrap="square" lIns="91440" tIns="45720" rIns="91440" bIns="45720" rtlCol="0" anchor="t">
            <a:spAutoFit/>
          </a:bodyPr>
          <a:lstStyle/>
          <a:p>
            <a:endParaRPr lang="en-GB"/>
          </a:p>
          <a:p>
            <a:r>
              <a:rPr lang="en-GB" sz="1670"/>
              <a:t>The Schools Water Strategy is reviewing delivery options to provide flexibility around the number of grants delivered, which may be through utilising a 3</a:t>
            </a:r>
            <a:r>
              <a:rPr lang="en-GB" sz="1670" baseline="30000"/>
              <a:t>rd</a:t>
            </a:r>
            <a:r>
              <a:rPr lang="en-GB" sz="1670"/>
              <a:t> party to provide Grant Management services. The aim of this notice is to gather initial information around Grant Management suppliers and what services are available in the market.</a:t>
            </a:r>
            <a:endParaRPr lang="en-GB" sz="1670">
              <a:highlight>
                <a:srgbClr val="FFFF00"/>
              </a:highlight>
            </a:endParaRPr>
          </a:p>
          <a:p>
            <a:endParaRPr lang="en-GB" sz="1670" b="1"/>
          </a:p>
          <a:p>
            <a:endParaRPr lang="en-GB" sz="1670" b="1"/>
          </a:p>
          <a:p>
            <a:r>
              <a:rPr lang="en-GB" sz="1670" b="1"/>
              <a:t>Potential scope of the DfE requirements</a:t>
            </a:r>
            <a:endParaRPr lang="en-GB" sz="1670">
              <a:cs typeface="Calibri"/>
            </a:endParaRPr>
          </a:p>
          <a:p>
            <a:endParaRPr lang="en-GB" sz="1670" b="1"/>
          </a:p>
          <a:p>
            <a:pPr marL="285750" indent="-285750" algn="l" rtl="0" fontAlgn="base">
              <a:buFont typeface="Arial" panose="020B0604020202020204" pitchFamily="34" charset="0"/>
              <a:buChar char="•"/>
            </a:pPr>
            <a:r>
              <a:rPr lang="en-GB" sz="1670"/>
              <a:t>Grant advertisement (Find a Grant - </a:t>
            </a:r>
            <a:r>
              <a:rPr lang="en-GB" sz="1600">
                <a:hlinkClick r:id="rId9"/>
              </a:rPr>
              <a:t> Home - Find a grant (find-government-grants.service.gov.uk)</a:t>
            </a:r>
            <a:r>
              <a:rPr lang="en-GB" sz="1600"/>
              <a:t>)</a:t>
            </a:r>
            <a:endParaRPr lang="en-GB" sz="1670"/>
          </a:p>
          <a:p>
            <a:pPr marL="285750" indent="-285750" algn="l" rtl="0" fontAlgn="base">
              <a:buFont typeface="Arial" panose="020B0604020202020204" pitchFamily="34" charset="0"/>
              <a:buChar char="•"/>
            </a:pPr>
            <a:r>
              <a:rPr lang="en-GB" sz="1670"/>
              <a:t>Grant application assessment and evaluation against DfE specified criteria </a:t>
            </a:r>
          </a:p>
          <a:p>
            <a:pPr marL="285750" indent="-285750" algn="l" rtl="0" fontAlgn="base">
              <a:buFont typeface="Arial" panose="020B0604020202020204" pitchFamily="34" charset="0"/>
              <a:buChar char="•"/>
            </a:pPr>
            <a:r>
              <a:rPr lang="en-GB" sz="1670"/>
              <a:t>Grant Offer Letter drafting and issuing</a:t>
            </a:r>
          </a:p>
          <a:p>
            <a:pPr marL="285750" indent="-285750" algn="l" rtl="0" fontAlgn="base">
              <a:buFont typeface="Arial" panose="020B0604020202020204" pitchFamily="34" charset="0"/>
              <a:buChar char="•"/>
            </a:pPr>
            <a:r>
              <a:rPr lang="en-GB" sz="1670"/>
              <a:t>Grant performance and query management </a:t>
            </a:r>
          </a:p>
          <a:p>
            <a:pPr marL="285750" indent="-285750" algn="l" rtl="0" fontAlgn="base">
              <a:buFont typeface="Arial" panose="020B0604020202020204" pitchFamily="34" charset="0"/>
              <a:buChar char="•"/>
            </a:pPr>
            <a:r>
              <a:rPr lang="en-GB" sz="1670"/>
              <a:t>Grant payment claim processing and payment </a:t>
            </a:r>
          </a:p>
          <a:p>
            <a:pPr marL="285750" indent="-285750" algn="l" rtl="0" fontAlgn="base">
              <a:buFont typeface="Arial" panose="020B0604020202020204" pitchFamily="34" charset="0"/>
              <a:buChar char="•"/>
            </a:pPr>
            <a:r>
              <a:rPr lang="en-GB" sz="1670"/>
              <a:t>Grant assurance management (see slide 5)</a:t>
            </a:r>
          </a:p>
          <a:p>
            <a:endParaRPr lang="en-GB" b="1"/>
          </a:p>
          <a:p>
            <a:endParaRPr lang="en-GB" b="1"/>
          </a:p>
          <a:p>
            <a:endParaRPr lang="en-GB" b="1"/>
          </a:p>
          <a:p>
            <a:r>
              <a:rPr lang="en-GB" sz="1200"/>
              <a:t>*Nb: the final scope of requirements have not yet been confirmed. If any procurement activity does arise the requirements will be refined pending the results of market research.</a:t>
            </a:r>
          </a:p>
          <a:p>
            <a:r>
              <a:rPr lang="en-GB" sz="1200"/>
              <a:t>If the Department for Education does conduct any procurement activity for Grant Management services, this would likely be via the Crown Commercial Services - Fund Administration &amp; Disbursement Services DPS (FAADS) framework. </a:t>
            </a:r>
          </a:p>
          <a:p>
            <a:endParaRPr lang="en-GB" b="1"/>
          </a:p>
          <a:p>
            <a:endParaRPr lang="en-GB">
              <a:solidFill>
                <a:srgbClr val="FF0000"/>
              </a:solidFill>
              <a:cs typeface="Calibri"/>
            </a:endParaRPr>
          </a:p>
        </p:txBody>
      </p:sp>
      <p:grpSp>
        <p:nvGrpSpPr>
          <p:cNvPr id="7" name="Group 6">
            <a:extLst>
              <a:ext uri="{FF2B5EF4-FFF2-40B4-BE49-F238E27FC236}">
                <a16:creationId xmlns:a16="http://schemas.microsoft.com/office/drawing/2014/main" id="{1BF3853A-3A06-2EE6-CF1A-D41B606C8FDD}"/>
              </a:ext>
            </a:extLst>
          </p:cNvPr>
          <p:cNvGrpSpPr/>
          <p:nvPr/>
        </p:nvGrpSpPr>
        <p:grpSpPr>
          <a:xfrm>
            <a:off x="0" y="6414773"/>
            <a:ext cx="12204080" cy="492124"/>
            <a:chOff x="-8906" y="6369569"/>
            <a:chExt cx="12204080" cy="492124"/>
          </a:xfrm>
        </p:grpSpPr>
        <p:pic>
          <p:nvPicPr>
            <p:cNvPr id="17" name="Picture 16" descr="Footer">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204080" cy="484810"/>
            </a:xfrm>
            <a:prstGeom prst="rect">
              <a:avLst/>
            </a:prstGeom>
          </p:spPr>
        </p:pic>
        <p:pic>
          <p:nvPicPr>
            <p:cNvPr id="6" name="Picture 5">
              <a:extLst>
                <a:ext uri="{FF2B5EF4-FFF2-40B4-BE49-F238E27FC236}">
                  <a16:creationId xmlns:a16="http://schemas.microsoft.com/office/drawing/2014/main" id="{C5048BD1-07F2-A6D0-49E3-5CCE48348651}"/>
                </a:ext>
              </a:extLst>
            </p:cNvPr>
            <p:cNvPicPr>
              <a:picLocks noChangeAspect="1"/>
            </p:cNvPicPr>
            <p:nvPr/>
          </p:nvPicPr>
          <p:blipFill>
            <a:blip r:embed="rId11"/>
            <a:stretch>
              <a:fillRect/>
            </a:stretch>
          </p:blipFill>
          <p:spPr>
            <a:xfrm>
              <a:off x="-8905" y="6369569"/>
              <a:ext cx="6000130" cy="492124"/>
            </a:xfrm>
            <a:prstGeom prst="rect">
              <a:avLst/>
            </a:prstGeom>
          </p:spPr>
        </p:pic>
      </p:grpSp>
      <p:sp>
        <p:nvSpPr>
          <p:cNvPr id="8" name="TextBox 7">
            <a:extLst>
              <a:ext uri="{FF2B5EF4-FFF2-40B4-BE49-F238E27FC236}">
                <a16:creationId xmlns:a16="http://schemas.microsoft.com/office/drawing/2014/main" id="{F32EE223-B74F-B33D-DB1E-297CC5CF87A1}"/>
              </a:ext>
            </a:extLst>
          </p:cNvPr>
          <p:cNvSpPr txBox="1"/>
          <p:nvPr/>
        </p:nvSpPr>
        <p:spPr>
          <a:xfrm>
            <a:off x="11606134" y="6434303"/>
            <a:ext cx="301686" cy="369332"/>
          </a:xfrm>
          <a:prstGeom prst="rect">
            <a:avLst/>
          </a:prstGeom>
          <a:noFill/>
        </p:spPr>
        <p:txBody>
          <a:bodyPr wrap="none" rtlCol="0">
            <a:spAutoFit/>
          </a:bodyPr>
          <a:lstStyle/>
          <a:p>
            <a:r>
              <a:rPr lang="en-GB" dirty="0">
                <a:solidFill>
                  <a:schemeClr val="bg1"/>
                </a:solidFill>
              </a:rPr>
              <a:t>4</a:t>
            </a:r>
          </a:p>
        </p:txBody>
      </p:sp>
    </p:spTree>
    <p:extLst>
      <p:ext uri="{BB962C8B-B14F-4D97-AF65-F5344CB8AC3E}">
        <p14:creationId xmlns:p14="http://schemas.microsoft.com/office/powerpoint/2010/main" val="365608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139638" y="145105"/>
            <a:ext cx="10923741" cy="707886"/>
          </a:xfrm>
          <a:prstGeom prst="rect">
            <a:avLst/>
          </a:prstGeom>
          <a:noFill/>
        </p:spPr>
        <p:txBody>
          <a:bodyPr wrap="square">
            <a:spAutoFit/>
          </a:bodyPr>
          <a:lstStyle/>
          <a:p>
            <a:r>
              <a:rPr lang="en-GB" sz="4000">
                <a:solidFill>
                  <a:schemeClr val="bg1"/>
                </a:solidFill>
                <a:latin typeface="Arial"/>
                <a:cs typeface="Calibri Light"/>
              </a:rPr>
              <a:t>Government Funding Payment Assurance</a:t>
            </a:r>
            <a:endParaRPr lang="en-GB" sz="4000"/>
          </a:p>
        </p:txBody>
      </p:sp>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34E1D5-F5B2-7CCE-5E41-5076A2A51A7B}"/>
              </a:ext>
            </a:extLst>
          </p:cNvPr>
          <p:cNvSpPr txBox="1"/>
          <p:nvPr/>
        </p:nvSpPr>
        <p:spPr>
          <a:xfrm>
            <a:off x="76200" y="1080584"/>
            <a:ext cx="11969712" cy="5589222"/>
          </a:xfrm>
          <a:prstGeom prst="rect">
            <a:avLst/>
          </a:prstGeom>
          <a:noFill/>
        </p:spPr>
        <p:txBody>
          <a:bodyPr wrap="square" lIns="91440" tIns="45720" rIns="91440" bIns="45720" rtlCol="0" anchor="t">
            <a:spAutoFit/>
          </a:bodyPr>
          <a:lstStyle/>
          <a:p>
            <a:r>
              <a:rPr lang="en-GB" sz="1670" dirty="0"/>
              <a:t>HM Treasury rules mandate when Government Funding is issued by an Authority, the Authority is required to obtain assurance to ensure the public funds are being spent in accordance with the terms of the grant agreement. </a:t>
            </a:r>
          </a:p>
          <a:p>
            <a:endParaRPr lang="en-GB" sz="1670" dirty="0"/>
          </a:p>
          <a:p>
            <a:r>
              <a:rPr lang="en-GB" sz="1670" dirty="0"/>
              <a:t>When the Department for Education (Authority) issues a grant agreement, we seek assurance from the Grant Recipient that:</a:t>
            </a:r>
          </a:p>
          <a:p>
            <a:pPr marL="285750" indent="-285750">
              <a:buFont typeface="Arial" panose="020B0604020202020204" pitchFamily="34" charset="0"/>
              <a:buChar char="•"/>
            </a:pPr>
            <a:r>
              <a:rPr lang="en-GB" sz="1670" dirty="0"/>
              <a:t>the money has been spent for the intended purpose of the grant agreement</a:t>
            </a:r>
          </a:p>
          <a:p>
            <a:pPr marL="285750" indent="-285750" algn="l">
              <a:buFont typeface="Arial" panose="020B0604020202020204" pitchFamily="34" charset="0"/>
              <a:buChar char="•"/>
            </a:pPr>
            <a:r>
              <a:rPr lang="en-GB" sz="1670" dirty="0"/>
              <a:t>the money has been spent in a regular &amp; proper way and represents value for money</a:t>
            </a:r>
          </a:p>
          <a:p>
            <a:pPr algn="l">
              <a:buFont typeface="Arial" panose="020B0604020202020204" pitchFamily="34" charset="0"/>
              <a:buChar char="•"/>
            </a:pPr>
            <a:endParaRPr lang="en-GB" sz="1670" dirty="0"/>
          </a:p>
          <a:p>
            <a:pPr algn="l"/>
            <a:r>
              <a:rPr lang="en-GB" sz="1670" dirty="0"/>
              <a:t>As some of the </a:t>
            </a:r>
            <a:r>
              <a:rPr lang="en-GB" sz="1670" dirty="0" err="1"/>
              <a:t>SuDs</a:t>
            </a:r>
            <a:r>
              <a:rPr lang="en-GB" sz="1670" dirty="0"/>
              <a:t> grants are issued to private Water Companies this grant programme operates a 100% assurance check on every grant payment claim that is made. Payment assurance is carried out by asking the Grant Recipient to submit evidence for the value of the payment claim. The typical of evidence we ask for (list is not exhaustive):</a:t>
            </a:r>
          </a:p>
          <a:p>
            <a:pPr marL="285750" indent="-285750" algn="l">
              <a:buFont typeface="Arial" panose="020B0604020202020204" pitchFamily="34" charset="0"/>
              <a:buChar char="•"/>
            </a:pPr>
            <a:r>
              <a:rPr lang="en-GB" sz="1670" dirty="0"/>
              <a:t>Contractor invoices – e.g. Design Consultants, Construction Contractors or,</a:t>
            </a:r>
          </a:p>
          <a:p>
            <a:pPr marL="285750" indent="-285750">
              <a:buFont typeface="Arial" panose="020B0604020202020204" pitchFamily="34" charset="0"/>
              <a:buChar char="•"/>
            </a:pPr>
            <a:r>
              <a:rPr lang="en-GB" sz="1670" dirty="0"/>
              <a:t>Confirmation of internal overhead costs</a:t>
            </a:r>
          </a:p>
          <a:p>
            <a:pPr marL="285750" indent="-285750" algn="l">
              <a:buFont typeface="Arial" panose="020B0604020202020204" pitchFamily="34" charset="0"/>
              <a:buChar char="•"/>
            </a:pPr>
            <a:r>
              <a:rPr lang="en-GB" sz="1670" dirty="0"/>
              <a:t>Copies of final designs.</a:t>
            </a:r>
          </a:p>
          <a:p>
            <a:pPr marL="285750" indent="-285750" algn="l">
              <a:buFont typeface="Arial" panose="020B0604020202020204" pitchFamily="34" charset="0"/>
              <a:buChar char="•"/>
            </a:pPr>
            <a:r>
              <a:rPr lang="en-GB" sz="1670" dirty="0"/>
              <a:t>Email evidence from the school to confirm they are happy to procedure with the design.</a:t>
            </a:r>
          </a:p>
          <a:p>
            <a:pPr marL="285750" indent="-285750" algn="l">
              <a:buFont typeface="Arial" panose="020B0604020202020204" pitchFamily="34" charset="0"/>
              <a:buChar char="•"/>
            </a:pPr>
            <a:r>
              <a:rPr lang="en-GB" sz="1670" dirty="0"/>
              <a:t>Pictures of the installed solutions</a:t>
            </a:r>
          </a:p>
          <a:p>
            <a:pPr marL="285750" indent="-285750" algn="l">
              <a:buFont typeface="Arial" panose="020B0604020202020204" pitchFamily="34" charset="0"/>
              <a:buChar char="•"/>
            </a:pPr>
            <a:r>
              <a:rPr lang="en-GB" sz="1670" dirty="0"/>
              <a:t>Email evidence from the school to confirm the SuDS solutions have been installed as agreed</a:t>
            </a:r>
            <a:r>
              <a:rPr lang="en-GB" sz="1670" dirty="0">
                <a:solidFill>
                  <a:srgbClr val="323130"/>
                </a:solidFill>
                <a:highlight>
                  <a:srgbClr val="FAF9F8"/>
                </a:highlight>
                <a:latin typeface="Segoe UI" panose="020B0502040204020203" pitchFamily="34" charset="0"/>
                <a:cs typeface="Calibri"/>
              </a:rPr>
              <a:t>. </a:t>
            </a:r>
          </a:p>
          <a:p>
            <a:endParaRPr lang="en-GB" dirty="0">
              <a:solidFill>
                <a:srgbClr val="FF0000"/>
              </a:solidFill>
              <a:cs typeface="Calibri"/>
            </a:endParaRPr>
          </a:p>
          <a:p>
            <a:r>
              <a:rPr lang="en-GB" sz="1670" dirty="0">
                <a:cs typeface="Calibri"/>
              </a:rPr>
              <a:t>The payment assurance process is essential in ensuring public funds are spent as per the grant agreement and that value for money is being achieved. The DfE expects any 3</a:t>
            </a:r>
            <a:r>
              <a:rPr lang="en-GB" sz="1670" baseline="30000" dirty="0">
                <a:cs typeface="Calibri"/>
              </a:rPr>
              <a:t>rd</a:t>
            </a:r>
            <a:r>
              <a:rPr lang="en-GB" sz="1670" dirty="0">
                <a:cs typeface="Calibri"/>
              </a:rPr>
              <a:t> party who are grant managing grants on their behalf to fulfil the necessary assurance requirements, with the same level of due-diligence for every payment claim. </a:t>
            </a:r>
          </a:p>
          <a:p>
            <a:endParaRPr lang="en-GB" dirty="0">
              <a:solidFill>
                <a:srgbClr val="FF0000"/>
              </a:solidFill>
              <a:cs typeface="Calibri"/>
            </a:endParaRPr>
          </a:p>
        </p:txBody>
      </p:sp>
      <p:grpSp>
        <p:nvGrpSpPr>
          <p:cNvPr id="6" name="Group 5">
            <a:extLst>
              <a:ext uri="{FF2B5EF4-FFF2-40B4-BE49-F238E27FC236}">
                <a16:creationId xmlns:a16="http://schemas.microsoft.com/office/drawing/2014/main" id="{78313B1F-B9E9-9E2B-7AA3-B77D0F97AED2}"/>
              </a:ext>
            </a:extLst>
          </p:cNvPr>
          <p:cNvGrpSpPr/>
          <p:nvPr/>
        </p:nvGrpSpPr>
        <p:grpSpPr>
          <a:xfrm>
            <a:off x="0" y="6414773"/>
            <a:ext cx="12204080" cy="492124"/>
            <a:chOff x="-8906" y="6369569"/>
            <a:chExt cx="12204080" cy="492124"/>
          </a:xfrm>
        </p:grpSpPr>
        <p:pic>
          <p:nvPicPr>
            <p:cNvPr id="7" name="Picture 6" descr="Footer">
              <a:extLst>
                <a:ext uri="{FF2B5EF4-FFF2-40B4-BE49-F238E27FC236}">
                  <a16:creationId xmlns:a16="http://schemas.microsoft.com/office/drawing/2014/main" id="{5EFA93D7-C968-A7D9-B6BC-DEE7EFACD6DF}"/>
                </a:ext>
              </a:extLst>
            </p:cNvPr>
            <p:cNvPicPr>
              <a:picLocks noChangeAspect="1"/>
            </p:cNvPicPr>
            <p:nvPr/>
          </p:nvPicPr>
          <p:blipFill rotWithShape="1">
            <a:blip r:embed="rId8"/>
            <a:srcRect r="125" b="2988"/>
            <a:stretch/>
          </p:blipFill>
          <p:spPr>
            <a:xfrm>
              <a:off x="-8906" y="6375254"/>
              <a:ext cx="12204080" cy="484810"/>
            </a:xfrm>
            <a:prstGeom prst="rect">
              <a:avLst/>
            </a:prstGeom>
          </p:spPr>
        </p:pic>
        <p:pic>
          <p:nvPicPr>
            <p:cNvPr id="8" name="Picture 7">
              <a:extLst>
                <a:ext uri="{FF2B5EF4-FFF2-40B4-BE49-F238E27FC236}">
                  <a16:creationId xmlns:a16="http://schemas.microsoft.com/office/drawing/2014/main" id="{D94B32AF-5589-F6B1-1126-C6BB5FEDA1EB}"/>
                </a:ext>
              </a:extLst>
            </p:cNvPr>
            <p:cNvPicPr>
              <a:picLocks noChangeAspect="1"/>
            </p:cNvPicPr>
            <p:nvPr/>
          </p:nvPicPr>
          <p:blipFill>
            <a:blip r:embed="rId9"/>
            <a:stretch>
              <a:fillRect/>
            </a:stretch>
          </p:blipFill>
          <p:spPr>
            <a:xfrm>
              <a:off x="-8905" y="6369569"/>
              <a:ext cx="6000130" cy="492124"/>
            </a:xfrm>
            <a:prstGeom prst="rect">
              <a:avLst/>
            </a:prstGeom>
          </p:spPr>
        </p:pic>
      </p:grpSp>
      <p:sp>
        <p:nvSpPr>
          <p:cNvPr id="9" name="TextBox 8">
            <a:extLst>
              <a:ext uri="{FF2B5EF4-FFF2-40B4-BE49-F238E27FC236}">
                <a16:creationId xmlns:a16="http://schemas.microsoft.com/office/drawing/2014/main" id="{6C32A0CB-BB4A-FC39-B196-4715470EDCD9}"/>
              </a:ext>
            </a:extLst>
          </p:cNvPr>
          <p:cNvSpPr txBox="1"/>
          <p:nvPr/>
        </p:nvSpPr>
        <p:spPr>
          <a:xfrm>
            <a:off x="11606134" y="6434303"/>
            <a:ext cx="301686" cy="369332"/>
          </a:xfrm>
          <a:prstGeom prst="rect">
            <a:avLst/>
          </a:prstGeom>
          <a:noFill/>
        </p:spPr>
        <p:txBody>
          <a:bodyPr wrap="none" rtlCol="0">
            <a:spAutoFit/>
          </a:bodyPr>
          <a:lstStyle/>
          <a:p>
            <a:r>
              <a:rPr lang="en-GB" dirty="0">
                <a:solidFill>
                  <a:schemeClr val="bg1"/>
                </a:solidFill>
              </a:rPr>
              <a:t>5</a:t>
            </a:r>
          </a:p>
        </p:txBody>
      </p:sp>
    </p:spTree>
    <p:extLst>
      <p:ext uri="{BB962C8B-B14F-4D97-AF65-F5344CB8AC3E}">
        <p14:creationId xmlns:p14="http://schemas.microsoft.com/office/powerpoint/2010/main" val="100145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14501" y="172550"/>
            <a:ext cx="10923741" cy="707886"/>
          </a:xfrm>
          <a:prstGeom prst="rect">
            <a:avLst/>
          </a:prstGeom>
          <a:noFill/>
        </p:spPr>
        <p:txBody>
          <a:bodyPr wrap="square">
            <a:spAutoFit/>
          </a:bodyPr>
          <a:lstStyle/>
          <a:p>
            <a:r>
              <a:rPr lang="en-GB" sz="4000">
                <a:solidFill>
                  <a:schemeClr val="bg1"/>
                </a:solidFill>
                <a:latin typeface="Arial"/>
                <a:cs typeface="Calibri Light"/>
              </a:rPr>
              <a:t>Response Required</a:t>
            </a:r>
            <a:endParaRPr lang="en-GB" sz="4000"/>
          </a:p>
        </p:txBody>
      </p:sp>
      <p:pic>
        <p:nvPicPr>
          <p:cNvPr id="96" name="Picture 95" descr="Logo">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A01AED-8EAF-9707-489E-2923245D6933}"/>
              </a:ext>
            </a:extLst>
          </p:cNvPr>
          <p:cNvSpPr txBox="1"/>
          <p:nvPr/>
        </p:nvSpPr>
        <p:spPr>
          <a:xfrm>
            <a:off x="27606" y="5693113"/>
            <a:ext cx="11654516" cy="830997"/>
          </a:xfrm>
          <a:prstGeom prst="rect">
            <a:avLst/>
          </a:prstGeom>
          <a:noFill/>
        </p:spPr>
        <p:txBody>
          <a:bodyPr wrap="square" rtlCol="0">
            <a:spAutoFit/>
          </a:bodyPr>
          <a:lstStyle/>
          <a:p>
            <a:r>
              <a:rPr lang="en-GB" sz="1200" b="1" u="sng"/>
              <a:t>Please Note: </a:t>
            </a:r>
            <a:r>
              <a:rPr lang="en-GB" sz="1200" b="1"/>
              <a:t>Attachments cannot be submitted to the Department via the Microsoft Forms, there are certain questions in the Microsoft Form that require attachment submissions and these attachments should be sent by email submission to the following mailbox: </a:t>
            </a:r>
            <a:r>
              <a:rPr lang="en-GB" sz="1200" b="1">
                <a:latin typeface="Arial" panose="020B0604020202020204" pitchFamily="34" charset="0"/>
                <a:ea typeface="Times New Roman" panose="02020603050405020304" pitchFamily="18" charset="0"/>
                <a:hlinkClick r:id="rId10"/>
              </a:rPr>
              <a:t>SWS.Commercial@education.gov.uk</a:t>
            </a:r>
            <a:r>
              <a:rPr lang="en-GB" sz="1200" b="1">
                <a:latin typeface="Arial" panose="020B0604020202020204" pitchFamily="34" charset="0"/>
                <a:ea typeface="Times New Roman" panose="02020603050405020304" pitchFamily="18" charset="0"/>
              </a:rPr>
              <a:t>. </a:t>
            </a:r>
          </a:p>
          <a:p>
            <a:r>
              <a:rPr lang="en-GB" sz="1200" b="1"/>
              <a:t>Please state GM- your company name as written in question 3 of the Microsoft form as the subject of the email.</a:t>
            </a:r>
          </a:p>
          <a:p>
            <a:pPr marL="285750" indent="-285750">
              <a:buFont typeface="Arial" panose="020B0604020202020204" pitchFamily="34" charset="0"/>
              <a:buChar char="•"/>
            </a:pPr>
            <a:endParaRPr lang="en-GB" sz="1200"/>
          </a:p>
        </p:txBody>
      </p:sp>
      <p:sp>
        <p:nvSpPr>
          <p:cNvPr id="4" name="TextBox 3">
            <a:extLst>
              <a:ext uri="{FF2B5EF4-FFF2-40B4-BE49-F238E27FC236}">
                <a16:creationId xmlns:a16="http://schemas.microsoft.com/office/drawing/2014/main" id="{638307A3-AC8D-DE36-3F02-541FE6211934}"/>
              </a:ext>
            </a:extLst>
          </p:cNvPr>
          <p:cNvSpPr txBox="1"/>
          <p:nvPr/>
        </p:nvSpPr>
        <p:spPr>
          <a:xfrm>
            <a:off x="366514" y="1329509"/>
            <a:ext cx="11581315" cy="863313"/>
          </a:xfrm>
          <a:prstGeom prst="rect">
            <a:avLst/>
          </a:prstGeom>
          <a:noFill/>
        </p:spPr>
        <p:txBody>
          <a:bodyPr wrap="square" rtlCol="0">
            <a:spAutoFit/>
          </a:bodyPr>
          <a:lstStyle/>
          <a:p>
            <a:r>
              <a:rPr lang="en-GB" sz="1670"/>
              <a:t>If your organisation has capabilities to deliver the type of Grant Management described in the previous slides, the Department welcomes your response to the set questions in the Microsoft Teams form linked below. Please submit your response following the below process, any responses submitted outside of the below process may not be reviewed.</a:t>
            </a:r>
          </a:p>
        </p:txBody>
      </p:sp>
      <p:sp>
        <p:nvSpPr>
          <p:cNvPr id="7" name="TextBox 6">
            <a:extLst>
              <a:ext uri="{FF2B5EF4-FFF2-40B4-BE49-F238E27FC236}">
                <a16:creationId xmlns:a16="http://schemas.microsoft.com/office/drawing/2014/main" id="{D30C639B-F67D-A5B3-9C01-03AD1B14611F}"/>
              </a:ext>
            </a:extLst>
          </p:cNvPr>
          <p:cNvSpPr txBox="1"/>
          <p:nvPr/>
        </p:nvSpPr>
        <p:spPr>
          <a:xfrm>
            <a:off x="2309031" y="4299637"/>
            <a:ext cx="8609774" cy="369332"/>
          </a:xfrm>
          <a:prstGeom prst="rect">
            <a:avLst/>
          </a:prstGeom>
          <a:noFill/>
        </p:spPr>
        <p:txBody>
          <a:bodyPr wrap="square">
            <a:spAutoFit/>
          </a:bodyPr>
          <a:lstStyle/>
          <a:p>
            <a:r>
              <a:rPr lang="fr-FR" dirty="0">
                <a:solidFill>
                  <a:srgbClr val="0563C1"/>
                </a:solidFill>
                <a:hlinkClick r:id="rId11">
                  <a:extLst>
                    <a:ext uri="{A12FA001-AC4F-418D-AE19-62706E023703}">
                      <ahyp:hlinkClr xmlns:ahyp="http://schemas.microsoft.com/office/drawing/2018/hyperlinkcolor" val="tx"/>
                    </a:ext>
                  </a:extLst>
                </a:hlinkClick>
              </a:rPr>
              <a:t>DfE - SWS Grant Management Services </a:t>
            </a:r>
            <a:r>
              <a:rPr lang="fr-FR" dirty="0" err="1">
                <a:solidFill>
                  <a:srgbClr val="0563C1"/>
                </a:solidFill>
                <a:hlinkClick r:id="rId11">
                  <a:extLst>
                    <a:ext uri="{A12FA001-AC4F-418D-AE19-62706E023703}">
                      <ahyp:hlinkClr xmlns:ahyp="http://schemas.microsoft.com/office/drawing/2018/hyperlinkcolor" val="tx"/>
                    </a:ext>
                  </a:extLst>
                </a:hlinkClick>
              </a:rPr>
              <a:t>Market</a:t>
            </a:r>
            <a:r>
              <a:rPr lang="fr-FR" dirty="0">
                <a:solidFill>
                  <a:srgbClr val="0563C1"/>
                </a:solidFill>
                <a:hlinkClick r:id="rId11">
                  <a:extLst>
                    <a:ext uri="{A12FA001-AC4F-418D-AE19-62706E023703}">
                      <ahyp:hlinkClr xmlns:ahyp="http://schemas.microsoft.com/office/drawing/2018/hyperlinkcolor" val="tx"/>
                    </a:ext>
                  </a:extLst>
                </a:hlinkClick>
              </a:rPr>
              <a:t> Engagement  (office.com)</a:t>
            </a:r>
            <a:endParaRPr lang="en-GB" dirty="0"/>
          </a:p>
        </p:txBody>
      </p:sp>
      <p:sp>
        <p:nvSpPr>
          <p:cNvPr id="8" name="TextBox 7">
            <a:extLst>
              <a:ext uri="{FF2B5EF4-FFF2-40B4-BE49-F238E27FC236}">
                <a16:creationId xmlns:a16="http://schemas.microsoft.com/office/drawing/2014/main" id="{0811ED77-3D55-BBF7-6894-13361315B569}"/>
              </a:ext>
            </a:extLst>
          </p:cNvPr>
          <p:cNvSpPr txBox="1"/>
          <p:nvPr/>
        </p:nvSpPr>
        <p:spPr>
          <a:xfrm>
            <a:off x="85089" y="4299637"/>
            <a:ext cx="1615699" cy="369332"/>
          </a:xfrm>
          <a:prstGeom prst="rect">
            <a:avLst/>
          </a:prstGeom>
          <a:noFill/>
        </p:spPr>
        <p:txBody>
          <a:bodyPr wrap="none" rtlCol="0">
            <a:spAutoFit/>
          </a:bodyPr>
          <a:lstStyle/>
          <a:p>
            <a:r>
              <a:rPr lang="en-GB" sz="1670" b="1" u="sng"/>
              <a:t>Microsoft Form</a:t>
            </a:r>
            <a:r>
              <a:rPr lang="en-GB"/>
              <a:t>:</a:t>
            </a:r>
          </a:p>
        </p:txBody>
      </p:sp>
      <p:graphicFrame>
        <p:nvGraphicFramePr>
          <p:cNvPr id="6" name="Diagram 5">
            <a:extLst>
              <a:ext uri="{FF2B5EF4-FFF2-40B4-BE49-F238E27FC236}">
                <a16:creationId xmlns:a16="http://schemas.microsoft.com/office/drawing/2014/main" id="{29D83B39-732E-2A74-B2A7-B04F691DBEE7}"/>
              </a:ext>
            </a:extLst>
          </p:cNvPr>
          <p:cNvGraphicFramePr/>
          <p:nvPr>
            <p:extLst>
              <p:ext uri="{D42A27DB-BD31-4B8C-83A1-F6EECF244321}">
                <p14:modId xmlns:p14="http://schemas.microsoft.com/office/powerpoint/2010/main" val="1521308040"/>
              </p:ext>
            </p:extLst>
          </p:nvPr>
        </p:nvGraphicFramePr>
        <p:xfrm>
          <a:off x="85089" y="1996119"/>
          <a:ext cx="11983108" cy="23472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TextBox 9">
            <a:extLst>
              <a:ext uri="{FF2B5EF4-FFF2-40B4-BE49-F238E27FC236}">
                <a16:creationId xmlns:a16="http://schemas.microsoft.com/office/drawing/2014/main" id="{143B3C4F-367D-0CCC-80CA-B1F9417C1212}"/>
              </a:ext>
            </a:extLst>
          </p:cNvPr>
          <p:cNvSpPr txBox="1"/>
          <p:nvPr/>
        </p:nvSpPr>
        <p:spPr>
          <a:xfrm>
            <a:off x="135286" y="4937359"/>
            <a:ext cx="4270288" cy="338554"/>
          </a:xfrm>
          <a:prstGeom prst="rect">
            <a:avLst/>
          </a:prstGeom>
          <a:noFill/>
        </p:spPr>
        <p:txBody>
          <a:bodyPr wrap="square" rtlCol="0">
            <a:spAutoFit/>
          </a:bodyPr>
          <a:lstStyle/>
          <a:p>
            <a:r>
              <a:rPr lang="en-GB" sz="1600" b="1" u="sng"/>
              <a:t>Q16 Grant Management Average Cost Exercise:</a:t>
            </a:r>
          </a:p>
        </p:txBody>
      </p:sp>
      <p:grpSp>
        <p:nvGrpSpPr>
          <p:cNvPr id="12" name="Group 11">
            <a:extLst>
              <a:ext uri="{FF2B5EF4-FFF2-40B4-BE49-F238E27FC236}">
                <a16:creationId xmlns:a16="http://schemas.microsoft.com/office/drawing/2014/main" id="{68CF67D2-65F4-23B9-8D23-260BF2D9B11B}"/>
              </a:ext>
            </a:extLst>
          </p:cNvPr>
          <p:cNvGrpSpPr/>
          <p:nvPr/>
        </p:nvGrpSpPr>
        <p:grpSpPr>
          <a:xfrm>
            <a:off x="0" y="6414773"/>
            <a:ext cx="12204080" cy="492124"/>
            <a:chOff x="-8906" y="6369569"/>
            <a:chExt cx="12204080" cy="492124"/>
          </a:xfrm>
        </p:grpSpPr>
        <p:pic>
          <p:nvPicPr>
            <p:cNvPr id="13" name="Picture 12" descr="Footer">
              <a:extLst>
                <a:ext uri="{FF2B5EF4-FFF2-40B4-BE49-F238E27FC236}">
                  <a16:creationId xmlns:a16="http://schemas.microsoft.com/office/drawing/2014/main" id="{6E080D53-7B3D-094A-7DBA-E68152E45308}"/>
                </a:ext>
              </a:extLst>
            </p:cNvPr>
            <p:cNvPicPr>
              <a:picLocks noChangeAspect="1"/>
            </p:cNvPicPr>
            <p:nvPr/>
          </p:nvPicPr>
          <p:blipFill rotWithShape="1">
            <a:blip r:embed="rId17"/>
            <a:srcRect r="125" b="2988"/>
            <a:stretch/>
          </p:blipFill>
          <p:spPr>
            <a:xfrm>
              <a:off x="-8906" y="6375254"/>
              <a:ext cx="12204080" cy="484810"/>
            </a:xfrm>
            <a:prstGeom prst="rect">
              <a:avLst/>
            </a:prstGeom>
          </p:spPr>
        </p:pic>
        <p:pic>
          <p:nvPicPr>
            <p:cNvPr id="14" name="Picture 13">
              <a:extLst>
                <a:ext uri="{FF2B5EF4-FFF2-40B4-BE49-F238E27FC236}">
                  <a16:creationId xmlns:a16="http://schemas.microsoft.com/office/drawing/2014/main" id="{A5958C54-7B62-635A-5A63-E06A92AA8A0E}"/>
                </a:ext>
              </a:extLst>
            </p:cNvPr>
            <p:cNvPicPr>
              <a:picLocks noChangeAspect="1"/>
            </p:cNvPicPr>
            <p:nvPr/>
          </p:nvPicPr>
          <p:blipFill>
            <a:blip r:embed="rId18"/>
            <a:stretch>
              <a:fillRect/>
            </a:stretch>
          </p:blipFill>
          <p:spPr>
            <a:xfrm>
              <a:off x="-8905" y="6369569"/>
              <a:ext cx="6000130" cy="492124"/>
            </a:xfrm>
            <a:prstGeom prst="rect">
              <a:avLst/>
            </a:prstGeom>
          </p:spPr>
        </p:pic>
      </p:grpSp>
      <p:sp>
        <p:nvSpPr>
          <p:cNvPr id="15" name="TextBox 14">
            <a:extLst>
              <a:ext uri="{FF2B5EF4-FFF2-40B4-BE49-F238E27FC236}">
                <a16:creationId xmlns:a16="http://schemas.microsoft.com/office/drawing/2014/main" id="{BC34B127-8AC2-C489-345F-2CB44E635B0B}"/>
              </a:ext>
            </a:extLst>
          </p:cNvPr>
          <p:cNvSpPr txBox="1"/>
          <p:nvPr/>
        </p:nvSpPr>
        <p:spPr>
          <a:xfrm>
            <a:off x="11606134" y="6434303"/>
            <a:ext cx="301686" cy="369332"/>
          </a:xfrm>
          <a:prstGeom prst="rect">
            <a:avLst/>
          </a:prstGeom>
          <a:noFill/>
        </p:spPr>
        <p:txBody>
          <a:bodyPr wrap="none" rtlCol="0">
            <a:spAutoFit/>
          </a:bodyPr>
          <a:lstStyle/>
          <a:p>
            <a:r>
              <a:rPr lang="en-GB" dirty="0">
                <a:solidFill>
                  <a:schemeClr val="bg1"/>
                </a:solidFill>
              </a:rPr>
              <a:t>6</a:t>
            </a:r>
          </a:p>
        </p:txBody>
      </p:sp>
      <p:graphicFrame>
        <p:nvGraphicFramePr>
          <p:cNvPr id="16" name="Object 15">
            <a:extLst>
              <a:ext uri="{FF2B5EF4-FFF2-40B4-BE49-F238E27FC236}">
                <a16:creationId xmlns:a16="http://schemas.microsoft.com/office/drawing/2014/main" id="{902F56D5-905A-54C8-BC9D-0BF1ECC459EC}"/>
              </a:ext>
            </a:extLst>
          </p:cNvPr>
          <p:cNvGraphicFramePr>
            <a:graphicFrameLocks noChangeAspect="1"/>
          </p:cNvGraphicFramePr>
          <p:nvPr>
            <p:extLst>
              <p:ext uri="{D42A27DB-BD31-4B8C-83A1-F6EECF244321}">
                <p14:modId xmlns:p14="http://schemas.microsoft.com/office/powerpoint/2010/main" val="4188502582"/>
              </p:ext>
            </p:extLst>
          </p:nvPr>
        </p:nvGraphicFramePr>
        <p:xfrm>
          <a:off x="4446588" y="5040313"/>
          <a:ext cx="654050" cy="577850"/>
        </p:xfrm>
        <a:graphic>
          <a:graphicData uri="http://schemas.openxmlformats.org/presentationml/2006/ole">
            <mc:AlternateContent xmlns:mc="http://schemas.openxmlformats.org/markup-compatibility/2006">
              <mc:Choice xmlns:v="urn:schemas-microsoft-com:vml" Requires="v">
                <p:oleObj name="Worksheet" showAsIcon="1" r:id="rId19" imgW="654840" imgH="577440" progId="Excel.Sheet.12">
                  <p:embed/>
                </p:oleObj>
              </mc:Choice>
              <mc:Fallback>
                <p:oleObj name="Worksheet" showAsIcon="1" r:id="rId19" imgW="654840" imgH="577440" progId="Excel.Sheet.12">
                  <p:embed/>
                  <p:pic>
                    <p:nvPicPr>
                      <p:cNvPr id="16" name="Object 15">
                        <a:extLst>
                          <a:ext uri="{FF2B5EF4-FFF2-40B4-BE49-F238E27FC236}">
                            <a16:creationId xmlns:a16="http://schemas.microsoft.com/office/drawing/2014/main" id="{902F56D5-905A-54C8-BC9D-0BF1ECC459EC}"/>
                          </a:ext>
                        </a:extLst>
                      </p:cNvPr>
                      <p:cNvPicPr/>
                      <p:nvPr/>
                    </p:nvPicPr>
                    <p:blipFill>
                      <a:blip r:embed="rId20"/>
                      <a:stretch>
                        <a:fillRect/>
                      </a:stretch>
                    </p:blipFill>
                    <p:spPr>
                      <a:xfrm>
                        <a:off x="4446588" y="5040313"/>
                        <a:ext cx="654050" cy="577850"/>
                      </a:xfrm>
                      <a:prstGeom prst="rect">
                        <a:avLst/>
                      </a:prstGeom>
                    </p:spPr>
                  </p:pic>
                </p:oleObj>
              </mc:Fallback>
            </mc:AlternateContent>
          </a:graphicData>
        </a:graphic>
      </p:graphicFrame>
    </p:spTree>
    <p:extLst>
      <p:ext uri="{BB962C8B-B14F-4D97-AF65-F5344CB8AC3E}">
        <p14:creationId xmlns:p14="http://schemas.microsoft.com/office/powerpoint/2010/main" val="35355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15216" y="227684"/>
            <a:ext cx="10923741" cy="707886"/>
          </a:xfrm>
          <a:prstGeom prst="rect">
            <a:avLst/>
          </a:prstGeom>
          <a:noFill/>
        </p:spPr>
        <p:txBody>
          <a:bodyPr wrap="square">
            <a:spAutoFit/>
          </a:bodyPr>
          <a:lstStyle/>
          <a:p>
            <a:r>
              <a:rPr lang="en-GB" sz="4000">
                <a:solidFill>
                  <a:schemeClr val="bg1"/>
                </a:solidFill>
                <a:latin typeface="Arial"/>
                <a:cs typeface="Calibri Light"/>
              </a:rPr>
              <a:t>To note</a:t>
            </a:r>
          </a:p>
        </p:txBody>
      </p:sp>
      <p:pic>
        <p:nvPicPr>
          <p:cNvPr id="96" name="Picture 95" descr="Logo">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A01AED-8EAF-9707-489E-2923245D6933}"/>
              </a:ext>
            </a:extLst>
          </p:cNvPr>
          <p:cNvSpPr txBox="1"/>
          <p:nvPr/>
        </p:nvSpPr>
        <p:spPr>
          <a:xfrm>
            <a:off x="228899" y="1203781"/>
            <a:ext cx="11581315" cy="646331"/>
          </a:xfrm>
          <a:prstGeom prst="rect">
            <a:avLst/>
          </a:prstGeom>
          <a:noFill/>
        </p:spPr>
        <p:txBody>
          <a:bodyPr wrap="square" rtlCol="0">
            <a:spAutoFit/>
          </a:bodyPr>
          <a:lstStyle/>
          <a:p>
            <a:pPr marL="285750" indent="-285750">
              <a:buFont typeface="Arial" panose="020B0604020202020204" pitchFamily="34" charset="0"/>
              <a:buChar char="•"/>
            </a:pPr>
            <a:endParaRPr lang="en-GB">
              <a:solidFill>
                <a:srgbClr val="FF0000"/>
              </a:solidFill>
            </a:endParaRPr>
          </a:p>
          <a:p>
            <a:pPr marL="285750" indent="-285750">
              <a:buFont typeface="Arial" panose="020B0604020202020204" pitchFamily="34" charset="0"/>
              <a:buChar char="•"/>
            </a:pPr>
            <a:endParaRPr lang="en-GB"/>
          </a:p>
        </p:txBody>
      </p:sp>
      <p:sp>
        <p:nvSpPr>
          <p:cNvPr id="4" name="TextBox 3">
            <a:extLst>
              <a:ext uri="{FF2B5EF4-FFF2-40B4-BE49-F238E27FC236}">
                <a16:creationId xmlns:a16="http://schemas.microsoft.com/office/drawing/2014/main" id="{D8B1ADB1-F8A1-CADC-2AA0-F4A74E9B86CE}"/>
              </a:ext>
            </a:extLst>
          </p:cNvPr>
          <p:cNvSpPr txBox="1"/>
          <p:nvPr/>
        </p:nvSpPr>
        <p:spPr>
          <a:xfrm>
            <a:off x="228898" y="1261018"/>
            <a:ext cx="11766551" cy="1754326"/>
          </a:xfrm>
          <a:prstGeom prst="rect">
            <a:avLst/>
          </a:prstGeom>
          <a:noFill/>
        </p:spPr>
        <p:txBody>
          <a:bodyPr wrap="square">
            <a:spAutoFit/>
          </a:bodyPr>
          <a:lstStyle/>
          <a:p>
            <a:r>
              <a:rPr lang="en-GB"/>
              <a:t>This notice and document do not constitute a call for competition to procure any services for the Department. The procurement of any services will be carried out in accordance with the relevant Government Procurement Regulations. The purpose of this PIN is to gather feedback from interested and capable parties only, future market engagement and/or opportunities will be advertised accordingly.</a:t>
            </a:r>
          </a:p>
          <a:p>
            <a:endParaRPr lang="en-GB"/>
          </a:p>
          <a:p>
            <a:r>
              <a:rPr lang="en-GB"/>
              <a:t>Please submit any queries to the SWS mailbox – </a:t>
            </a:r>
            <a:r>
              <a:rPr lang="en-GB" sz="1800" b="1">
                <a:latin typeface="Arial" panose="020B0604020202020204" pitchFamily="34" charset="0"/>
                <a:ea typeface="Times New Roman" panose="02020603050405020304" pitchFamily="18" charset="0"/>
                <a:hlinkClick r:id="rId10"/>
              </a:rPr>
              <a:t>SWS.Commercial@education.gov.uk</a:t>
            </a:r>
            <a:endParaRPr lang="en-GB"/>
          </a:p>
        </p:txBody>
      </p:sp>
      <p:grpSp>
        <p:nvGrpSpPr>
          <p:cNvPr id="6" name="Group 5">
            <a:extLst>
              <a:ext uri="{FF2B5EF4-FFF2-40B4-BE49-F238E27FC236}">
                <a16:creationId xmlns:a16="http://schemas.microsoft.com/office/drawing/2014/main" id="{AE3B4930-FFE0-4CD9-9B49-EC5CCD726135}"/>
              </a:ext>
            </a:extLst>
          </p:cNvPr>
          <p:cNvGrpSpPr/>
          <p:nvPr/>
        </p:nvGrpSpPr>
        <p:grpSpPr>
          <a:xfrm>
            <a:off x="0" y="6414773"/>
            <a:ext cx="12204080" cy="492124"/>
            <a:chOff x="-8906" y="6369569"/>
            <a:chExt cx="12204080" cy="492124"/>
          </a:xfrm>
        </p:grpSpPr>
        <p:pic>
          <p:nvPicPr>
            <p:cNvPr id="7" name="Picture 6" descr="Footer">
              <a:extLst>
                <a:ext uri="{FF2B5EF4-FFF2-40B4-BE49-F238E27FC236}">
                  <a16:creationId xmlns:a16="http://schemas.microsoft.com/office/drawing/2014/main" id="{E615B7B8-46C0-57D1-3F02-68D852DF8FC3}"/>
                </a:ext>
              </a:extLst>
            </p:cNvPr>
            <p:cNvPicPr>
              <a:picLocks noChangeAspect="1"/>
            </p:cNvPicPr>
            <p:nvPr/>
          </p:nvPicPr>
          <p:blipFill rotWithShape="1">
            <a:blip r:embed="rId11"/>
            <a:srcRect r="125" b="2988"/>
            <a:stretch/>
          </p:blipFill>
          <p:spPr>
            <a:xfrm>
              <a:off x="-8906" y="6375254"/>
              <a:ext cx="12204080" cy="484810"/>
            </a:xfrm>
            <a:prstGeom prst="rect">
              <a:avLst/>
            </a:prstGeom>
          </p:spPr>
        </p:pic>
        <p:pic>
          <p:nvPicPr>
            <p:cNvPr id="8" name="Picture 7">
              <a:extLst>
                <a:ext uri="{FF2B5EF4-FFF2-40B4-BE49-F238E27FC236}">
                  <a16:creationId xmlns:a16="http://schemas.microsoft.com/office/drawing/2014/main" id="{EC194DB2-B06F-8406-EC1D-04FA7A658876}"/>
                </a:ext>
              </a:extLst>
            </p:cNvPr>
            <p:cNvPicPr>
              <a:picLocks noChangeAspect="1"/>
            </p:cNvPicPr>
            <p:nvPr/>
          </p:nvPicPr>
          <p:blipFill>
            <a:blip r:embed="rId12"/>
            <a:stretch>
              <a:fillRect/>
            </a:stretch>
          </p:blipFill>
          <p:spPr>
            <a:xfrm>
              <a:off x="-8905" y="6369569"/>
              <a:ext cx="6000130" cy="492124"/>
            </a:xfrm>
            <a:prstGeom prst="rect">
              <a:avLst/>
            </a:prstGeom>
          </p:spPr>
        </p:pic>
      </p:grpSp>
      <p:sp>
        <p:nvSpPr>
          <p:cNvPr id="9" name="TextBox 8">
            <a:extLst>
              <a:ext uri="{FF2B5EF4-FFF2-40B4-BE49-F238E27FC236}">
                <a16:creationId xmlns:a16="http://schemas.microsoft.com/office/drawing/2014/main" id="{12F58814-E113-9C98-94FF-CB395609AF4D}"/>
              </a:ext>
            </a:extLst>
          </p:cNvPr>
          <p:cNvSpPr txBox="1"/>
          <p:nvPr/>
        </p:nvSpPr>
        <p:spPr>
          <a:xfrm>
            <a:off x="11606134" y="6434303"/>
            <a:ext cx="301686" cy="369332"/>
          </a:xfrm>
          <a:prstGeom prst="rect">
            <a:avLst/>
          </a:prstGeom>
          <a:noFill/>
        </p:spPr>
        <p:txBody>
          <a:bodyPr wrap="none" rtlCol="0">
            <a:spAutoFit/>
          </a:bodyPr>
          <a:lstStyle/>
          <a:p>
            <a:r>
              <a:rPr lang="en-GB" dirty="0">
                <a:solidFill>
                  <a:schemeClr val="bg1"/>
                </a:solidFill>
              </a:rPr>
              <a:t>7</a:t>
            </a:r>
          </a:p>
        </p:txBody>
      </p:sp>
    </p:spTree>
    <p:extLst>
      <p:ext uri="{BB962C8B-B14F-4D97-AF65-F5344CB8AC3E}">
        <p14:creationId xmlns:p14="http://schemas.microsoft.com/office/powerpoint/2010/main" val="3108696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86C9983C2E294583D0257E2A040A9F" ma:contentTypeVersion="19" ma:contentTypeDescription="Create a new document." ma:contentTypeScope="" ma:versionID="7f8168c419123a40d2d704b1c1230c06">
  <xsd:schema xmlns:xsd="http://www.w3.org/2001/XMLSchema" xmlns:xs="http://www.w3.org/2001/XMLSchema" xmlns:p="http://schemas.microsoft.com/office/2006/metadata/properties" xmlns:ns2="319ad91e-88ea-482d-a2ba-4b7c2efed969" xmlns:ns3="9fece3d2-06b2-4b3a-ac75-82efb23ff658" xmlns:ns4="8c566321-f672-4e06-a901-b5e72b4c4357" targetNamespace="http://schemas.microsoft.com/office/2006/metadata/properties" ma:root="true" ma:fieldsID="07264945300fc77ce5698772de65de95" ns2:_="" ns3:_="" ns4:_="">
    <xsd:import namespace="319ad91e-88ea-482d-a2ba-4b7c2efed969"/>
    <xsd:import namespace="9fece3d2-06b2-4b3a-ac75-82efb23ff658"/>
    <xsd:import namespace="8c566321-f672-4e06-a901-b5e72b4c43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Detail"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ad91e-88ea-482d-a2ba-4b7c2efed9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Detail" ma:index="21" nillable="true" ma:displayName="Date" ma:description="Date email sent or received" ma:format="DateOnly" ma:internalName="Detail">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ece3d2-06b2-4b3a-ac75-82efb23ff65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ffe7e85-7cb6-4a4e-a5cd-96d76546ffdf}" ma:internalName="TaxCatchAll" ma:showField="CatchAllData" ma:web="9fece3d2-06b2-4b3a-ac75-82efb23ff6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566321-f672-4e06-a901-b5e72b4c4357" xsi:nil="true"/>
    <Detail xmlns="319ad91e-88ea-482d-a2ba-4b7c2efed969" xsi:nil="true"/>
    <lcf76f155ced4ddcb4097134ff3c332f xmlns="319ad91e-88ea-482d-a2ba-4b7c2efed9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90B6D4-BCA9-40C0-9772-9F626595C6D3}">
  <ds:schemaRefs>
    <ds:schemaRef ds:uri="319ad91e-88ea-482d-a2ba-4b7c2efed969"/>
    <ds:schemaRef ds:uri="8c566321-f672-4e06-a901-b5e72b4c4357"/>
    <ds:schemaRef ds:uri="9fece3d2-06b2-4b3a-ac75-82efb23ff6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F32126-E824-4311-9C0F-C49F7CE1BFF4}">
  <ds:schemaRefs>
    <ds:schemaRef ds:uri="http://schemas.microsoft.com/sharepoint/v3/contenttype/forms"/>
  </ds:schemaRefs>
</ds:datastoreItem>
</file>

<file path=customXml/itemProps3.xml><?xml version="1.0" encoding="utf-8"?>
<ds:datastoreItem xmlns:ds="http://schemas.openxmlformats.org/officeDocument/2006/customXml" ds:itemID="{7BC52E39-1682-462B-8F68-50182DB85698}">
  <ds:schemaRefs>
    <ds:schemaRef ds:uri="8c566321-f672-4e06-a901-b5e72b4c4357"/>
    <ds:schemaRef ds:uri="http://schemas.microsoft.com/office/2006/metadata/properties"/>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9fece3d2-06b2-4b3a-ac75-82efb23ff658"/>
    <ds:schemaRef ds:uri="319ad91e-88ea-482d-a2ba-4b7c2efed969"/>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1294</Words>
  <Application>Microsoft Office PowerPoint</Application>
  <PresentationFormat>Widescreen</PresentationFormat>
  <Paragraphs>106</Paragraphs>
  <Slides>7</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Aptos</vt:lpstr>
      <vt:lpstr>Arial</vt:lpstr>
      <vt:lpstr>Calibri</vt:lpstr>
      <vt:lpstr>Calibri Light</vt:lpstr>
      <vt:lpstr>GDS Transport</vt:lpstr>
      <vt:lpstr>Segoe UI</vt:lpstr>
      <vt:lpstr>Office Theme</vt:lpstr>
      <vt:lpstr>Microsoft Excel Worksheet</vt:lpstr>
      <vt:lpstr>PowerPoint Presentation</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GERRIETTY, April</dc:creator>
  <cp:lastModifiedBy>KAY, Louise</cp:lastModifiedBy>
  <cp:revision>2</cp:revision>
  <dcterms:created xsi:type="dcterms:W3CDTF">2024-04-24T10:46:08Z</dcterms:created>
  <dcterms:modified xsi:type="dcterms:W3CDTF">2024-07-17T15:09:01Z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0x0101000F86C9983C2E294583D0257E2A040A9F</vt:lpwstr>
  </property>
  <property fmtid="{D5CDD505-2E9C-101B-9397-08002B2CF9AE}" pid="3" name="MediaServiceImageTags">
    <vt:lpwstr/>
  </property>
</Properties>
</file>