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04" r:id="rId6"/>
  </p:sldMasterIdLst>
  <p:notesMasterIdLst>
    <p:notesMasterId r:id="rId20"/>
  </p:notesMasterIdLst>
  <p:handoutMasterIdLst>
    <p:handoutMasterId r:id="rId21"/>
  </p:handoutMasterIdLst>
  <p:sldIdLst>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420"/>
            <p14:sldId id="421"/>
            <p14:sldId id="422"/>
            <p14:sldId id="423"/>
            <p14:sldId id="424"/>
            <p14:sldId id="425"/>
            <p14:sldId id="426"/>
            <p14:sldId id="427"/>
            <p14:sldId id="428"/>
            <p14:sldId id="429"/>
            <p14:sldId id="430"/>
            <p14:sldId id="431"/>
            <p14:sldId id="432"/>
          </p14:sldIdLst>
        </p14:section>
      </p14:sectionLst>
    </p:ext>
    <p:ext uri="{EFAFB233-063F-42B5-8137-9DF3F51BA10A}">
      <p15:sldGuideLst xmlns="" xmlns:p15="http://schemas.microsoft.com/office/powerpoint/2012/main">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hony Sarah " initials="MS" lastIdx="3" clrIdx="0"/>
  <p:cmAuthor id="1" name="Fuller Chris" initials="F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CE02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7609" autoAdjust="0"/>
  </p:normalViewPr>
  <p:slideViewPr>
    <p:cSldViewPr snapToGrid="0" snapToObjects="1">
      <p:cViewPr varScale="1">
        <p:scale>
          <a:sx n="98" d="100"/>
          <a:sy n="98" d="100"/>
        </p:scale>
        <p:origin x="-2166" y="-102"/>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22317" cy="4929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227" y="0"/>
            <a:ext cx="2922317" cy="492918"/>
          </a:xfrm>
          <a:prstGeom prst="rect">
            <a:avLst/>
          </a:prstGeom>
        </p:spPr>
        <p:txBody>
          <a:bodyPr vert="horz" lIns="91440" tIns="45720" rIns="91440" bIns="45720" rtlCol="0"/>
          <a:lstStyle>
            <a:lvl1pPr algn="r">
              <a:defRPr sz="1200"/>
            </a:lvl1pPr>
          </a:lstStyle>
          <a:p>
            <a:fld id="{A291D71F-2657-BF40-9BA8-1341E8D62F20}" type="datetime1">
              <a:rPr lang="en-GB" smtClean="0"/>
              <a:t>01/07/2019</a:t>
            </a:fld>
            <a:endParaRPr lang="en-US"/>
          </a:p>
        </p:txBody>
      </p:sp>
      <p:sp>
        <p:nvSpPr>
          <p:cNvPr id="4" name="Footer Placeholder 3"/>
          <p:cNvSpPr>
            <a:spLocks noGrp="1"/>
          </p:cNvSpPr>
          <p:nvPr>
            <p:ph type="ftr" sz="quarter" idx="2"/>
          </p:nvPr>
        </p:nvSpPr>
        <p:spPr>
          <a:xfrm>
            <a:off x="6" y="9376576"/>
            <a:ext cx="2922317" cy="4945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227" y="9376576"/>
            <a:ext cx="2922317" cy="494507"/>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22317" cy="4929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8227" y="0"/>
            <a:ext cx="2922317" cy="492918"/>
          </a:xfrm>
          <a:prstGeom prst="rect">
            <a:avLst/>
          </a:prstGeom>
        </p:spPr>
        <p:txBody>
          <a:bodyPr vert="horz" lIns="91440" tIns="45720" rIns="91440" bIns="45720" rtlCol="0"/>
          <a:lstStyle>
            <a:lvl1pPr algn="r">
              <a:defRPr sz="1200"/>
            </a:lvl1pPr>
          </a:lstStyle>
          <a:p>
            <a:fld id="{937A70F4-2FAD-3E41-BF6C-C5B1EEDE06E7}" type="datetime1">
              <a:rPr lang="en-GB" smtClean="0"/>
              <a:t>01/07/2019</a:t>
            </a:fld>
            <a:endParaRPr lang="en-US"/>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903" y="4689089"/>
            <a:ext cx="5394320" cy="444261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6" y="9376576"/>
            <a:ext cx="2922317" cy="4945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8227" y="9376576"/>
            <a:ext cx="2922317" cy="494507"/>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9778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 </a:t>
            </a:r>
          </a:p>
          <a:p>
            <a:r>
              <a:rPr lang="en-GB" dirty="0" smtClean="0"/>
              <a:t>Can send a message/clarification</a:t>
            </a:r>
            <a:r>
              <a:rPr lang="en-GB" baseline="0" dirty="0" smtClean="0"/>
              <a:t> question</a:t>
            </a:r>
            <a:r>
              <a:rPr lang="en-GB" dirty="0" smtClean="0"/>
              <a:t> through the Correspondence</a:t>
            </a:r>
            <a:r>
              <a:rPr lang="en-GB" baseline="0" dirty="0" smtClean="0"/>
              <a:t> tab</a:t>
            </a:r>
          </a:p>
          <a:p>
            <a:r>
              <a:rPr lang="en-GB" baseline="0" dirty="0" smtClean="0"/>
              <a:t>Any clarification logs we send can be viewed in clarification tab </a:t>
            </a:r>
          </a:p>
          <a:p>
            <a:r>
              <a:rPr lang="en-GB" baseline="0" dirty="0" smtClean="0"/>
              <a:t>Email notification on receipt of any message from us </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4496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p>
          <a:p>
            <a:r>
              <a:rPr lang="en-GB" dirty="0" smtClean="0"/>
              <a:t>Once you have finished the</a:t>
            </a:r>
            <a:r>
              <a:rPr lang="en-GB" baseline="0" dirty="0" smtClean="0"/>
              <a:t> questionnaire, attached all documents and double checked submission </a:t>
            </a:r>
          </a:p>
          <a:p>
            <a:r>
              <a:rPr lang="en-GB" baseline="0" dirty="0" smtClean="0"/>
              <a:t>Click submit return (red box)</a:t>
            </a:r>
          </a:p>
          <a:p>
            <a:r>
              <a:rPr lang="en-GB" baseline="0" dirty="0" smtClean="0"/>
              <a:t>You can go back and make any changes up until close deadline</a:t>
            </a:r>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8857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p>
          <a:p>
            <a:r>
              <a:rPr lang="en-GB" dirty="0" smtClean="0"/>
              <a:t>In-Tend</a:t>
            </a:r>
            <a:r>
              <a:rPr lang="en-GB" baseline="0" dirty="0" smtClean="0"/>
              <a:t> system, link to registration</a:t>
            </a:r>
          </a:p>
          <a:p>
            <a:r>
              <a:rPr lang="en-GB" baseline="0" dirty="0" smtClean="0"/>
              <a:t>Mandatory fields in yellow</a:t>
            </a:r>
          </a:p>
          <a:p>
            <a:r>
              <a:rPr lang="en-GB" baseline="0" dirty="0" smtClean="0"/>
              <a:t>3 users</a:t>
            </a:r>
          </a:p>
          <a:p>
            <a:r>
              <a:rPr lang="en-GB" baseline="0" dirty="0" smtClean="0"/>
              <a:t>Email confirmation</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037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r>
              <a:rPr lang="en-GB" baseline="0" dirty="0" smtClean="0"/>
              <a:t> </a:t>
            </a:r>
          </a:p>
          <a:p>
            <a:r>
              <a:rPr lang="en-GB" baseline="0" dirty="0" smtClean="0"/>
              <a:t>Once registered, go to Tenders</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6564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 </a:t>
            </a:r>
          </a:p>
          <a:p>
            <a:r>
              <a:rPr lang="en-GB" dirty="0" smtClean="0"/>
              <a:t>Full list of any live tenders, search box to your left, find relevant one,</a:t>
            </a:r>
            <a:r>
              <a:rPr lang="en-GB" baseline="0" dirty="0" smtClean="0"/>
              <a:t> click view details.</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0804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p>
          <a:p>
            <a:r>
              <a:rPr lang="en-GB" dirty="0" smtClean="0"/>
              <a:t>Express interest to see full details</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8277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p>
          <a:p>
            <a:r>
              <a:rPr lang="en-GB" dirty="0" smtClean="0"/>
              <a:t>Scroll</a:t>
            </a:r>
            <a:r>
              <a:rPr lang="en-GB" baseline="0" dirty="0" smtClean="0"/>
              <a:t> to view/download document set</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0574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p>
          <a:p>
            <a:r>
              <a:rPr lang="en-GB" dirty="0" smtClean="0"/>
              <a:t>Opt in to view questionnaire/placeholders</a:t>
            </a:r>
          </a:p>
          <a:p>
            <a:r>
              <a:rPr lang="en-GB" dirty="0" smtClean="0"/>
              <a:t>View</a:t>
            </a:r>
            <a:r>
              <a:rPr lang="en-GB" baseline="0" dirty="0" smtClean="0"/>
              <a:t> questionnaire button</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3848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t>
            </a:r>
          </a:p>
          <a:p>
            <a:r>
              <a:rPr lang="en-GB" dirty="0" smtClean="0"/>
              <a:t>This is what questionnaire format will look</a:t>
            </a:r>
            <a:r>
              <a:rPr lang="en-GB" baseline="0" dirty="0" smtClean="0"/>
              <a:t> like</a:t>
            </a:r>
          </a:p>
          <a:p>
            <a:r>
              <a:rPr lang="en-GB" dirty="0" smtClean="0"/>
              <a:t>Yellow boxes are mandatory</a:t>
            </a:r>
          </a:p>
          <a:p>
            <a:r>
              <a:rPr lang="en-GB" dirty="0" smtClean="0"/>
              <a:t>Click</a:t>
            </a:r>
            <a:r>
              <a:rPr lang="en-GB" baseline="0" dirty="0" smtClean="0"/>
              <a:t> save as you go through</a:t>
            </a:r>
            <a:endParaRPr lang="en-GB" dirty="0" smtClean="0"/>
          </a:p>
          <a:p>
            <a:r>
              <a:rPr lang="en-GB" dirty="0" smtClean="0"/>
              <a:t>If </a:t>
            </a:r>
            <a:r>
              <a:rPr lang="en-GB" dirty="0"/>
              <a:t>multiple users are logged into the site at one time, only one user can access the online questionnaire and enter data. The system will overwrite anything the second user completes, any data the first users has input will be lost.</a:t>
            </a:r>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3665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
            </a:r>
            <a:r>
              <a:rPr lang="en-GB" dirty="0" smtClean="0"/>
              <a:t>R </a:t>
            </a:r>
            <a:r>
              <a:rPr lang="en-GB" dirty="0"/>
              <a:t>– Placeholders will</a:t>
            </a:r>
            <a:r>
              <a:rPr lang="en-GB" baseline="0" dirty="0"/>
              <a:t> be used for mandatory </a:t>
            </a:r>
            <a:r>
              <a:rPr lang="en-GB" baseline="0" dirty="0" smtClean="0"/>
              <a:t>attachments (red box)</a:t>
            </a:r>
            <a:endParaRPr lang="en-GB" baseline="0" dirty="0"/>
          </a:p>
          <a:p>
            <a:r>
              <a:rPr lang="en-GB" baseline="0" dirty="0"/>
              <a:t>Additional attachments can be uploading using the relevant button but refer to ITT for use</a:t>
            </a:r>
            <a:r>
              <a:rPr lang="en-GB" baseline="0" dirty="0" smtClean="0"/>
              <a:t>. (blue box)</a:t>
            </a:r>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33616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3062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37615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328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gradFill>
          <a:gsLst>
            <a:gs pos="0">
              <a:srgbClr val="5E9EFF">
                <a:alpha val="28000"/>
              </a:srgbClr>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98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637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13875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07958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74013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21820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a:solidFill>
                  <a:schemeClr val="tx1"/>
                </a:solidFill>
                <a:latin typeface="Arial"/>
                <a:ea typeface="+mn-ea"/>
                <a:cs typeface="Arial"/>
              </a:rPr>
              <a:t>www.england.nhs.uk</a:t>
            </a:r>
            <a:endParaRPr lang="en-GB" sz="12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90" r:id="rId3"/>
    <p:sldLayoutId id="2147483691" r:id="rId4"/>
    <p:sldLayoutId id="2147483689" r:id="rId5"/>
    <p:sldLayoutId id="2147483681" r:id="rId6"/>
    <p:sldLayoutId id="2147483684" r:id="rId7"/>
    <p:sldLayoutId id="2147483683" r:id="rId8"/>
    <p:sldLayoutId id="2147483685" r:id="rId9"/>
    <p:sldLayoutId id="2147483686" r:id="rId10"/>
    <p:sldLayoutId id="2147483687" r:id="rId11"/>
    <p:sldLayoutId id="2147483688" r:id="rId12"/>
    <p:sldLayoutId id="2147483680" r:id="rId13"/>
    <p:sldLayoutId id="2147483672" r:id="rId14"/>
    <p:sldLayoutId id="2147483679" r:id="rId15"/>
    <p:sldLayoutId id="2147483677" r:id="rId16"/>
    <p:sldLayoutId id="2147483650" r:id="rId17"/>
    <p:sldLayoutId id="2147483678" r:id="rId18"/>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I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5" y="0"/>
            <a:ext cx="9141885"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14627332"/>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457200" rtl="0" eaLnBrk="1" latinLnBrk="0" hangingPunct="1">
        <a:spcBef>
          <a:spcPct val="0"/>
        </a:spcBef>
        <a:buNone/>
        <a:defRPr sz="4400" b="1" kern="1200">
          <a:solidFill>
            <a:srgbClr val="3BA5D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in-tendhost.co.uk/scwcsu/aspx/Registration"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Title 2"/>
          <p:cNvSpPr>
            <a:spLocks noGrp="1"/>
          </p:cNvSpPr>
          <p:nvPr>
            <p:ph type="title"/>
          </p:nvPr>
        </p:nvSpPr>
        <p:spPr/>
        <p:txBody>
          <a:bodyPr/>
          <a:lstStyle/>
          <a:p>
            <a:r>
              <a:rPr lang="en-GB" dirty="0"/>
              <a:t>E-procurement System In-Tend</a:t>
            </a:r>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2631411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10</a:t>
            </a:fld>
            <a:endParaRPr lang="en-US" dirty="0">
              <a:solidFill>
                <a:srgbClr val="005EB8"/>
              </a:solidFill>
            </a:endParaRPr>
          </a:p>
        </p:txBody>
      </p:sp>
      <p:sp>
        <p:nvSpPr>
          <p:cNvPr id="4" name="Title 3"/>
          <p:cNvSpPr>
            <a:spLocks noGrp="1"/>
          </p:cNvSpPr>
          <p:nvPr>
            <p:ph type="title"/>
          </p:nvPr>
        </p:nvSpPr>
        <p:spPr/>
        <p:txBody>
          <a:bodyPr>
            <a:normAutofit fontScale="90000"/>
          </a:bodyPr>
          <a:lstStyle/>
          <a:p>
            <a:r>
              <a:rPr lang="en-GB" dirty="0"/>
              <a:t>Adding documents to your return</a:t>
            </a:r>
          </a:p>
        </p:txBody>
      </p:sp>
      <p:grpSp>
        <p:nvGrpSpPr>
          <p:cNvPr id="5" name="Group 4"/>
          <p:cNvGrpSpPr/>
          <p:nvPr/>
        </p:nvGrpSpPr>
        <p:grpSpPr>
          <a:xfrm>
            <a:off x="164840" y="1417637"/>
            <a:ext cx="8762486" cy="3912900"/>
            <a:chOff x="-230419" y="1254134"/>
            <a:chExt cx="9805029" cy="388936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60" t="32304" r="56232" b="4000"/>
            <a:stretch/>
          </p:blipFill>
          <p:spPr bwMode="auto">
            <a:xfrm>
              <a:off x="-4758" y="1254134"/>
              <a:ext cx="9148758" cy="388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8" idx="3"/>
            </p:cNvCxnSpPr>
            <p:nvPr/>
          </p:nvCxnSpPr>
          <p:spPr>
            <a:xfrm flipV="1">
              <a:off x="2577892" y="3505866"/>
              <a:ext cx="1122253" cy="94930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0419" y="3980983"/>
              <a:ext cx="2808311" cy="948369"/>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To upload a document that doesn’t have a placeholder click ‘Attach Documents’ to upload them</a:t>
              </a:r>
            </a:p>
          </p:txBody>
        </p:sp>
        <p:sp>
          <p:nvSpPr>
            <p:cNvPr id="9" name="Double Brace 8"/>
            <p:cNvSpPr/>
            <p:nvPr/>
          </p:nvSpPr>
          <p:spPr>
            <a:xfrm>
              <a:off x="185699" y="1846134"/>
              <a:ext cx="7755512" cy="424963"/>
            </a:xfrm>
            <a:prstGeom prst="bracePair">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sp>
          <p:nvSpPr>
            <p:cNvPr id="10" name="TextBox 9"/>
            <p:cNvSpPr txBox="1"/>
            <p:nvPr/>
          </p:nvSpPr>
          <p:spPr>
            <a:xfrm>
              <a:off x="7985702" y="1898410"/>
              <a:ext cx="1588908" cy="305926"/>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Placeholders</a:t>
              </a:r>
              <a:endParaRPr lang="en-GB" sz="1100" b="1" dirty="0">
                <a:solidFill>
                  <a:srgbClr val="000000"/>
                </a:solidFill>
              </a:endParaRPr>
            </a:p>
          </p:txBody>
        </p:sp>
        <p:sp>
          <p:nvSpPr>
            <p:cNvPr id="11" name="TextBox 10"/>
            <p:cNvSpPr txBox="1"/>
            <p:nvPr/>
          </p:nvSpPr>
          <p:spPr>
            <a:xfrm>
              <a:off x="7332165" y="3154334"/>
              <a:ext cx="2242445" cy="1804960"/>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Where you are asked to upload specific documents there will be placeholders for them in the system to remind you – click on them to attach your response</a:t>
              </a:r>
            </a:p>
          </p:txBody>
        </p:sp>
        <p:cxnSp>
          <p:nvCxnSpPr>
            <p:cNvPr id="12" name="Straight Arrow Connector 11"/>
            <p:cNvCxnSpPr/>
            <p:nvPr/>
          </p:nvCxnSpPr>
          <p:spPr>
            <a:xfrm flipH="1" flipV="1">
              <a:off x="8616140" y="2204335"/>
              <a:ext cx="432049" cy="95289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70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11</a:t>
            </a:fld>
            <a:endParaRPr lang="en-US" dirty="0">
              <a:solidFill>
                <a:srgbClr val="005EB8"/>
              </a:solidFill>
            </a:endParaRPr>
          </a:p>
        </p:txBody>
      </p:sp>
      <p:sp>
        <p:nvSpPr>
          <p:cNvPr id="4" name="Title 3"/>
          <p:cNvSpPr>
            <a:spLocks noGrp="1"/>
          </p:cNvSpPr>
          <p:nvPr>
            <p:ph type="title"/>
          </p:nvPr>
        </p:nvSpPr>
        <p:spPr>
          <a:xfrm>
            <a:off x="285008" y="866899"/>
            <a:ext cx="8013900" cy="550738"/>
          </a:xfrm>
        </p:spPr>
        <p:txBody>
          <a:bodyPr>
            <a:noAutofit/>
          </a:bodyPr>
          <a:lstStyle/>
          <a:p>
            <a:r>
              <a:rPr lang="en-GB" sz="2800" dirty="0"/>
              <a:t>Sending Correspondence/ Reading Clarifications</a:t>
            </a:r>
          </a:p>
        </p:txBody>
      </p:sp>
      <p:pic>
        <p:nvPicPr>
          <p:cNvPr id="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584" t="26118" r="23986" b="8540"/>
          <a:stretch/>
        </p:blipFill>
        <p:spPr bwMode="auto">
          <a:xfrm>
            <a:off x="1489525" y="1679575"/>
            <a:ext cx="5777600"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7884" y="1964954"/>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030" y="3182390"/>
            <a:ext cx="2517165" cy="954107"/>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Questions regarding the tender must be sent through the ‘Correspondence’ tab</a:t>
            </a:r>
          </a:p>
        </p:txBody>
      </p:sp>
      <p:sp>
        <p:nvSpPr>
          <p:cNvPr id="8" name="TextBox 7"/>
          <p:cNvSpPr txBox="1"/>
          <p:nvPr/>
        </p:nvSpPr>
        <p:spPr>
          <a:xfrm>
            <a:off x="0" y="4868319"/>
            <a:ext cx="2523599" cy="761282"/>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To compose a message click ‘Create Correspondence ’</a:t>
            </a:r>
          </a:p>
        </p:txBody>
      </p:sp>
      <p:cxnSp>
        <p:nvCxnSpPr>
          <p:cNvPr id="9" name="Straight Arrow Connector 8"/>
          <p:cNvCxnSpPr/>
          <p:nvPr/>
        </p:nvCxnSpPr>
        <p:spPr>
          <a:xfrm flipV="1">
            <a:off x="1033153" y="4485260"/>
            <a:ext cx="575479" cy="38305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800" y="2447124"/>
            <a:ext cx="1469799" cy="75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3413566" y="2300244"/>
            <a:ext cx="2523684" cy="26161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846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12</a:t>
            </a:fld>
            <a:endParaRPr lang="en-US" dirty="0">
              <a:solidFill>
                <a:srgbClr val="005EB8"/>
              </a:solidFill>
            </a:endParaRPr>
          </a:p>
        </p:txBody>
      </p:sp>
      <p:sp>
        <p:nvSpPr>
          <p:cNvPr id="4" name="Title 3"/>
          <p:cNvSpPr>
            <a:spLocks noGrp="1"/>
          </p:cNvSpPr>
          <p:nvPr>
            <p:ph type="title"/>
          </p:nvPr>
        </p:nvSpPr>
        <p:spPr/>
        <p:txBody>
          <a:bodyPr/>
          <a:lstStyle/>
          <a:p>
            <a:r>
              <a:rPr lang="en-GB" dirty="0"/>
              <a:t>Submitting your return</a:t>
            </a:r>
          </a:p>
        </p:txBody>
      </p:sp>
      <p:grpSp>
        <p:nvGrpSpPr>
          <p:cNvPr id="5" name="Group 4"/>
          <p:cNvGrpSpPr/>
          <p:nvPr/>
        </p:nvGrpSpPr>
        <p:grpSpPr>
          <a:xfrm>
            <a:off x="74959" y="1589984"/>
            <a:ext cx="8850352" cy="4224962"/>
            <a:chOff x="-4758" y="812383"/>
            <a:chExt cx="9148758" cy="4224962"/>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60" t="45657" r="56232" b="7069"/>
            <a:stretch/>
          </p:blipFill>
          <p:spPr bwMode="auto">
            <a:xfrm>
              <a:off x="-4758" y="812383"/>
              <a:ext cx="9148758" cy="363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8" idx="3"/>
            </p:cNvCxnSpPr>
            <p:nvPr/>
          </p:nvCxnSpPr>
          <p:spPr>
            <a:xfrm flipV="1">
              <a:off x="3391785" y="4165265"/>
              <a:ext cx="427366" cy="395027"/>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0372" y="4083238"/>
              <a:ext cx="3001413" cy="954107"/>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Once you have completed your submission and are ready to return your tender, click the ‘Submit Return’ button.</a:t>
              </a:r>
            </a:p>
          </p:txBody>
        </p:sp>
      </p:grpSp>
    </p:spTree>
    <p:extLst>
      <p:ext uri="{BB962C8B-B14F-4D97-AF65-F5344CB8AC3E}">
        <p14:creationId xmlns:p14="http://schemas.microsoft.com/office/powerpoint/2010/main" val="1768022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Aft>
                <a:spcPts val="600"/>
              </a:spcAft>
            </a:pPr>
            <a:r>
              <a:rPr lang="en-GB" dirty="0" smtClean="0"/>
              <a:t>If you intend to copy and paste information from another document </a:t>
            </a:r>
            <a:r>
              <a:rPr lang="en-GB" dirty="0" err="1" smtClean="0"/>
              <a:t>e.g</a:t>
            </a:r>
            <a:r>
              <a:rPr lang="en-GB" dirty="0" smtClean="0"/>
              <a:t> Word document into the online questionnaire check that the text does not exceed the word count as In-Tend will cut the text short</a:t>
            </a:r>
          </a:p>
          <a:p>
            <a:pPr>
              <a:spcAft>
                <a:spcPts val="600"/>
              </a:spcAft>
            </a:pPr>
            <a:r>
              <a:rPr lang="en-GB" dirty="0"/>
              <a:t>Please note that In-Tend may not calculate word count in the same way as, for example, a MS Word </a:t>
            </a:r>
            <a:r>
              <a:rPr lang="en-GB" dirty="0" smtClean="0"/>
              <a:t>document</a:t>
            </a:r>
          </a:p>
          <a:p>
            <a:pPr>
              <a:spcAft>
                <a:spcPts val="600"/>
              </a:spcAft>
            </a:pPr>
            <a:r>
              <a:rPr lang="en-GB" dirty="0" smtClean="0"/>
              <a:t>In-Tend online questionnaire only accepts plain text</a:t>
            </a:r>
          </a:p>
          <a:p>
            <a:pPr>
              <a:spcAft>
                <a:spcPts val="600"/>
              </a:spcAft>
            </a:pPr>
            <a:r>
              <a:rPr lang="en-GB" dirty="0"/>
              <a:t>If you have multiple bid writers working within In-Tend at the same time, please note that In-Tend will be unable to save both </a:t>
            </a:r>
            <a:r>
              <a:rPr lang="en-GB" dirty="0" smtClean="0"/>
              <a:t>versions</a:t>
            </a:r>
          </a:p>
          <a:p>
            <a:pPr>
              <a:spcAft>
                <a:spcPts val="600"/>
              </a:spcAft>
            </a:pPr>
            <a:r>
              <a:rPr lang="en-GB" dirty="0" smtClean="0"/>
              <a:t>Leave yourself sufficient time to upload your bid prior to the call for competition closing time </a:t>
            </a: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13</a:t>
            </a:fld>
            <a:endParaRPr lang="en-US" dirty="0">
              <a:solidFill>
                <a:srgbClr val="005EB8"/>
              </a:solidFill>
            </a:endParaRPr>
          </a:p>
        </p:txBody>
      </p:sp>
      <p:sp>
        <p:nvSpPr>
          <p:cNvPr id="4" name="Title 3"/>
          <p:cNvSpPr>
            <a:spLocks noGrp="1"/>
          </p:cNvSpPr>
          <p:nvPr>
            <p:ph type="title"/>
          </p:nvPr>
        </p:nvSpPr>
        <p:spPr/>
        <p:txBody>
          <a:bodyPr/>
          <a:lstStyle/>
          <a:p>
            <a:r>
              <a:rPr lang="en-GB" dirty="0" smtClean="0"/>
              <a:t>In-Tend Tips</a:t>
            </a:r>
            <a:endParaRPr lang="en-GB" dirty="0"/>
          </a:p>
        </p:txBody>
      </p:sp>
    </p:spTree>
    <p:extLst>
      <p:ext uri="{BB962C8B-B14F-4D97-AF65-F5344CB8AC3E}">
        <p14:creationId xmlns:p14="http://schemas.microsoft.com/office/powerpoint/2010/main" val="540431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GB" dirty="0"/>
              <a:t>The Commissioner will be using the e-procurement system In-Tend for this procurement process.</a:t>
            </a:r>
          </a:p>
          <a:p>
            <a:endParaRPr lang="en-GB" dirty="0"/>
          </a:p>
          <a:p>
            <a:r>
              <a:rPr lang="en-GB" dirty="0"/>
              <a:t>To register for the In-Tend system please use the link below:</a:t>
            </a:r>
          </a:p>
          <a:p>
            <a:pPr marL="0" indent="0">
              <a:buNone/>
            </a:pPr>
            <a:r>
              <a:rPr lang="en-GB" dirty="0">
                <a:hlinkClick r:id="rId3"/>
              </a:rPr>
              <a:t>https://in-tendhost.co.uk/scwcsu/aspx/Registration</a:t>
            </a:r>
            <a:r>
              <a:rPr lang="en-GB" dirty="0"/>
              <a:t> </a:t>
            </a:r>
          </a:p>
          <a:p>
            <a:pPr marL="0" indent="0">
              <a:buNone/>
            </a:pPr>
            <a:endParaRPr lang="en-GB" dirty="0"/>
          </a:p>
          <a:p>
            <a:r>
              <a:rPr lang="en-GB" dirty="0"/>
              <a:t>Mandatory fields are in yellow and must be completed to register.</a:t>
            </a:r>
          </a:p>
          <a:p>
            <a:endParaRPr lang="en-GB" dirty="0"/>
          </a:p>
          <a:p>
            <a:r>
              <a:rPr lang="en-GB" dirty="0"/>
              <a:t>A minimum of 3 users should be added to your Bidder account in case of sickness or absence, any additional users can be added at the point of registration and at any point there after.</a:t>
            </a:r>
          </a:p>
          <a:p>
            <a:endParaRPr lang="en-GB" dirty="0"/>
          </a:p>
          <a:p>
            <a:r>
              <a:rPr lang="en-GB" dirty="0"/>
              <a:t>Once you have completed your registration you will receive an email confirming your email and password.</a:t>
            </a:r>
          </a:p>
          <a:p>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a:t>
            </a:fld>
            <a:endParaRPr lang="en-US" dirty="0">
              <a:solidFill>
                <a:srgbClr val="005EB8"/>
              </a:solidFill>
            </a:endParaRPr>
          </a:p>
        </p:txBody>
      </p:sp>
      <p:sp>
        <p:nvSpPr>
          <p:cNvPr id="4" name="Title 3"/>
          <p:cNvSpPr>
            <a:spLocks noGrp="1"/>
          </p:cNvSpPr>
          <p:nvPr>
            <p:ph type="title"/>
          </p:nvPr>
        </p:nvSpPr>
        <p:spPr/>
        <p:txBody>
          <a:bodyPr/>
          <a:lstStyle/>
          <a:p>
            <a:r>
              <a:rPr lang="en-GB" dirty="0"/>
              <a:t>E-procurement System In-Tend</a:t>
            </a:r>
          </a:p>
        </p:txBody>
      </p:sp>
    </p:spTree>
    <p:extLst>
      <p:ext uri="{BB962C8B-B14F-4D97-AF65-F5344CB8AC3E}">
        <p14:creationId xmlns:p14="http://schemas.microsoft.com/office/powerpoint/2010/main" val="244940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3</a:t>
            </a:fld>
            <a:endParaRPr lang="en-US" dirty="0">
              <a:solidFill>
                <a:srgbClr val="005EB8"/>
              </a:solidFill>
            </a:endParaRPr>
          </a:p>
        </p:txBody>
      </p:sp>
      <p:sp>
        <p:nvSpPr>
          <p:cNvPr id="4" name="Title 3"/>
          <p:cNvSpPr>
            <a:spLocks noGrp="1"/>
          </p:cNvSpPr>
          <p:nvPr>
            <p:ph type="title"/>
          </p:nvPr>
        </p:nvSpPr>
        <p:spPr/>
        <p:txBody>
          <a:bodyPr/>
          <a:lstStyle/>
          <a:p>
            <a:r>
              <a:rPr lang="en-GB" dirty="0"/>
              <a:t>Accessing the Opportunity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49028" y="1762247"/>
            <a:ext cx="6858594" cy="3785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654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4</a:t>
            </a:fld>
            <a:endParaRPr lang="en-US" dirty="0">
              <a:solidFill>
                <a:srgbClr val="005EB8"/>
              </a:solidFill>
            </a:endParaRPr>
          </a:p>
        </p:txBody>
      </p:sp>
      <p:sp>
        <p:nvSpPr>
          <p:cNvPr id="4" name="Title 3"/>
          <p:cNvSpPr>
            <a:spLocks noGrp="1"/>
          </p:cNvSpPr>
          <p:nvPr>
            <p:ph type="title"/>
          </p:nvPr>
        </p:nvSpPr>
        <p:spPr/>
        <p:txBody>
          <a:bodyPr/>
          <a:lstStyle/>
          <a:p>
            <a:r>
              <a:rPr lang="en-GB" dirty="0"/>
              <a:t>Accessing the Opportunity</a:t>
            </a:r>
          </a:p>
        </p:txBody>
      </p:sp>
      <p:grpSp>
        <p:nvGrpSpPr>
          <p:cNvPr id="10" name="Group 9"/>
          <p:cNvGrpSpPr/>
          <p:nvPr/>
        </p:nvGrpSpPr>
        <p:grpSpPr>
          <a:xfrm>
            <a:off x="374074" y="1680295"/>
            <a:ext cx="7439942" cy="4055425"/>
            <a:chOff x="323528" y="116632"/>
            <a:chExt cx="8388424" cy="6659743"/>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82" t="16552" r="56494" b="16873"/>
            <a:stretch/>
          </p:blipFill>
          <p:spPr bwMode="auto">
            <a:xfrm>
              <a:off x="323528" y="116632"/>
              <a:ext cx="8388424" cy="629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329194" y="6270949"/>
              <a:ext cx="5642164" cy="505426"/>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To view a tender click on ‘View Details’</a:t>
              </a:r>
            </a:p>
          </p:txBody>
        </p:sp>
      </p:gr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270232" y="5124591"/>
            <a:ext cx="792549" cy="45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252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5</a:t>
            </a:fld>
            <a:endParaRPr lang="en-US" dirty="0">
              <a:solidFill>
                <a:srgbClr val="005EB8"/>
              </a:solidFill>
            </a:endParaRPr>
          </a:p>
        </p:txBody>
      </p:sp>
      <p:sp>
        <p:nvSpPr>
          <p:cNvPr id="4" name="Title 3"/>
          <p:cNvSpPr>
            <a:spLocks noGrp="1"/>
          </p:cNvSpPr>
          <p:nvPr>
            <p:ph type="title"/>
          </p:nvPr>
        </p:nvSpPr>
        <p:spPr/>
        <p:txBody>
          <a:bodyPr/>
          <a:lstStyle/>
          <a:p>
            <a:r>
              <a:rPr lang="en-GB" dirty="0"/>
              <a:t>Accessing the Opportunity</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529" t="26198" r="23209" b="15582"/>
          <a:stretch/>
        </p:blipFill>
        <p:spPr bwMode="auto">
          <a:xfrm>
            <a:off x="1084691" y="1679575"/>
            <a:ext cx="6587268"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84691" y="4422679"/>
            <a:ext cx="5031101" cy="523220"/>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Click on the ‘Express Interest’ button to access all the tender information including the online questionnaire.</a:t>
            </a:r>
          </a:p>
        </p:txBody>
      </p:sp>
      <p:cxnSp>
        <p:nvCxnSpPr>
          <p:cNvPr id="7" name="Straight Arrow Connector 6"/>
          <p:cNvCxnSpPr>
            <a:stCxn id="6" idx="3"/>
          </p:cNvCxnSpPr>
          <p:nvPr/>
        </p:nvCxnSpPr>
        <p:spPr>
          <a:xfrm>
            <a:off x="6115792" y="4684289"/>
            <a:ext cx="773618" cy="53363"/>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53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6</a:t>
            </a:fld>
            <a:endParaRPr lang="en-US" dirty="0">
              <a:solidFill>
                <a:srgbClr val="005EB8"/>
              </a:solidFill>
            </a:endParaRPr>
          </a:p>
        </p:txBody>
      </p:sp>
      <p:sp>
        <p:nvSpPr>
          <p:cNvPr id="4" name="Title 3"/>
          <p:cNvSpPr>
            <a:spLocks noGrp="1"/>
          </p:cNvSpPr>
          <p:nvPr>
            <p:ph type="title"/>
          </p:nvPr>
        </p:nvSpPr>
        <p:spPr/>
        <p:txBody>
          <a:bodyPr/>
          <a:lstStyle/>
          <a:p>
            <a:r>
              <a:rPr lang="en-GB" dirty="0"/>
              <a:t>Viewing Documents</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023" t="21052" r="56854" b="43285"/>
          <a:stretch/>
        </p:blipFill>
        <p:spPr bwMode="auto">
          <a:xfrm>
            <a:off x="457200" y="1417637"/>
            <a:ext cx="7842250" cy="248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53195" y="3900938"/>
            <a:ext cx="2945080" cy="1600438"/>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As you scroll down the page you will be able to see all the documents associated with the tender and be able to view, download and (where necessary) complete the required information</a:t>
            </a:r>
          </a:p>
        </p:txBody>
      </p:sp>
      <p:cxnSp>
        <p:nvCxnSpPr>
          <p:cNvPr id="7" name="Straight Arrow Connector 6"/>
          <p:cNvCxnSpPr/>
          <p:nvPr/>
        </p:nvCxnSpPr>
        <p:spPr>
          <a:xfrm flipV="1">
            <a:off x="5498275" y="3420094"/>
            <a:ext cx="926276" cy="89918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250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7</a:t>
            </a:fld>
            <a:endParaRPr lang="en-US" dirty="0">
              <a:solidFill>
                <a:srgbClr val="005EB8"/>
              </a:solidFill>
            </a:endParaRPr>
          </a:p>
        </p:txBody>
      </p:sp>
      <p:sp>
        <p:nvSpPr>
          <p:cNvPr id="4" name="Title 3"/>
          <p:cNvSpPr>
            <a:spLocks noGrp="1"/>
          </p:cNvSpPr>
          <p:nvPr>
            <p:ph type="title"/>
          </p:nvPr>
        </p:nvSpPr>
        <p:spPr/>
        <p:txBody>
          <a:bodyPr/>
          <a:lstStyle/>
          <a:p>
            <a:r>
              <a:rPr lang="en-GB" dirty="0"/>
              <a:t>Accessing the Questionnaire</a:t>
            </a:r>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960" t="12138" r="56232" b="4000"/>
          <a:stretch/>
        </p:blipFill>
        <p:spPr bwMode="auto">
          <a:xfrm>
            <a:off x="457201" y="1417637"/>
            <a:ext cx="5407055" cy="39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36426" y="1284614"/>
            <a:ext cx="2015076" cy="1815882"/>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At the bottom of the page you will need to ensure that you click ‘Opt In’ to view the  ‘My Tender Return – Main’ Box. This will give access to the questionnaire. </a:t>
            </a:r>
          </a:p>
        </p:txBody>
      </p:sp>
      <p:cxnSp>
        <p:nvCxnSpPr>
          <p:cNvPr id="7" name="Straight Arrow Connector 6"/>
          <p:cNvCxnSpPr/>
          <p:nvPr/>
        </p:nvCxnSpPr>
        <p:spPr>
          <a:xfrm flipH="1">
            <a:off x="3063061" y="1762915"/>
            <a:ext cx="3373365" cy="43171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0628" y="3983930"/>
            <a:ext cx="1876301" cy="1609348"/>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To view and start completing the online questionnaire click on the ‘View Questionnaire’ button.</a:t>
            </a:r>
          </a:p>
        </p:txBody>
      </p:sp>
      <p:cxnSp>
        <p:nvCxnSpPr>
          <p:cNvPr id="10" name="Straight Arrow Connector 9"/>
          <p:cNvCxnSpPr/>
          <p:nvPr/>
        </p:nvCxnSpPr>
        <p:spPr>
          <a:xfrm flipV="1">
            <a:off x="2006929" y="2719449"/>
            <a:ext cx="1971305" cy="154494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83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8</a:t>
            </a:fld>
            <a:endParaRPr lang="en-US" dirty="0">
              <a:solidFill>
                <a:srgbClr val="005EB8"/>
              </a:solidFill>
            </a:endParaRPr>
          </a:p>
        </p:txBody>
      </p:sp>
      <p:sp>
        <p:nvSpPr>
          <p:cNvPr id="4" name="Title 3"/>
          <p:cNvSpPr>
            <a:spLocks noGrp="1"/>
          </p:cNvSpPr>
          <p:nvPr>
            <p:ph type="title"/>
          </p:nvPr>
        </p:nvSpPr>
        <p:spPr/>
        <p:txBody>
          <a:bodyPr/>
          <a:lstStyle/>
          <a:p>
            <a:r>
              <a:rPr lang="en-GB" dirty="0" smtClean="0"/>
              <a:t>Bidding for Lots</a:t>
            </a:r>
            <a:endParaRPr lang="en-GB" dirty="0"/>
          </a:p>
        </p:txBody>
      </p:sp>
      <p:grpSp>
        <p:nvGrpSpPr>
          <p:cNvPr id="5" name="Group 4"/>
          <p:cNvGrpSpPr/>
          <p:nvPr/>
        </p:nvGrpSpPr>
        <p:grpSpPr>
          <a:xfrm>
            <a:off x="457201" y="1680295"/>
            <a:ext cx="7963573" cy="3660683"/>
            <a:chOff x="299645" y="1109888"/>
            <a:chExt cx="7963573" cy="3660683"/>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59" t="19716" r="52091" b="44662"/>
            <a:stretch/>
          </p:blipFill>
          <p:spPr bwMode="auto">
            <a:xfrm>
              <a:off x="299645" y="1109888"/>
              <a:ext cx="7318064" cy="227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30154" y="3385576"/>
              <a:ext cx="2333064" cy="1384995"/>
            </a:xfrm>
            <a:prstGeom prst="rect">
              <a:avLst/>
            </a:prstGeom>
            <a:solidFill>
              <a:sysClr val="window" lastClr="FFFFFF"/>
            </a:solidFill>
            <a:ln w="38100">
              <a:solidFill>
                <a:srgbClr val="7030A0"/>
              </a:solidFill>
            </a:ln>
          </p:spPr>
          <p:txBody>
            <a:bodyPr wrap="square" rtlCol="0">
              <a:spAutoFit/>
            </a:bodyPr>
            <a:lstStyle/>
            <a:p>
              <a:pPr defTabSz="914400"/>
              <a:r>
                <a:rPr lang="en-GB" sz="1400" b="1" kern="0" dirty="0" smtClean="0">
                  <a:solidFill>
                    <a:srgbClr val="4C4C4C"/>
                  </a:solidFill>
                  <a:latin typeface="Calibri"/>
                </a:rPr>
                <a:t>For each Lot you can select ‘Yes’ or ‘No’ depending on whether you wish to submit for that Lot. This may alter the documents and question set you see.</a:t>
              </a:r>
            </a:p>
          </p:txBody>
        </p:sp>
        <p:cxnSp>
          <p:nvCxnSpPr>
            <p:cNvPr id="8" name="Straight Arrow Connector 7"/>
            <p:cNvCxnSpPr>
              <a:stCxn id="7" idx="1"/>
            </p:cNvCxnSpPr>
            <p:nvPr/>
          </p:nvCxnSpPr>
          <p:spPr>
            <a:xfrm flipH="1" flipV="1">
              <a:off x="5499848" y="3278474"/>
              <a:ext cx="430306" cy="799600"/>
            </a:xfrm>
            <a:prstGeom prst="straightConnector1">
              <a:avLst/>
            </a:prstGeom>
            <a:noFill/>
            <a:ln w="38100" cap="flat" cmpd="sng" algn="ctr">
              <a:solidFill>
                <a:srgbClr val="7030A0"/>
              </a:solidFill>
              <a:prstDash val="solid"/>
              <a:tailEnd type="arrow"/>
            </a:ln>
            <a:effectLst/>
          </p:spPr>
        </p:cxnSp>
      </p:grpSp>
    </p:spTree>
    <p:extLst>
      <p:ext uri="{BB962C8B-B14F-4D97-AF65-F5344CB8AC3E}">
        <p14:creationId xmlns:p14="http://schemas.microsoft.com/office/powerpoint/2010/main" val="3014280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9</a:t>
            </a:fld>
            <a:endParaRPr lang="en-US" dirty="0">
              <a:solidFill>
                <a:srgbClr val="005EB8"/>
              </a:solidFill>
            </a:endParaRPr>
          </a:p>
        </p:txBody>
      </p:sp>
      <p:sp>
        <p:nvSpPr>
          <p:cNvPr id="4" name="Title 3"/>
          <p:cNvSpPr>
            <a:spLocks noGrp="1"/>
          </p:cNvSpPr>
          <p:nvPr>
            <p:ph type="title"/>
          </p:nvPr>
        </p:nvSpPr>
        <p:spPr/>
        <p:txBody>
          <a:bodyPr/>
          <a:lstStyle/>
          <a:p>
            <a:r>
              <a:rPr lang="en-GB" dirty="0"/>
              <a:t>Completing the Questionnaire</a:t>
            </a:r>
          </a:p>
        </p:txBody>
      </p:sp>
      <p:grpSp>
        <p:nvGrpSpPr>
          <p:cNvPr id="5" name="Group 4"/>
          <p:cNvGrpSpPr/>
          <p:nvPr/>
        </p:nvGrpSpPr>
        <p:grpSpPr>
          <a:xfrm>
            <a:off x="457201" y="1561541"/>
            <a:ext cx="7957112" cy="4077844"/>
            <a:chOff x="-1" y="-218970"/>
            <a:chExt cx="9444048" cy="536247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105" r="49222" b="7368"/>
            <a:stretch/>
          </p:blipFill>
          <p:spPr bwMode="auto">
            <a:xfrm>
              <a:off x="-1" y="0"/>
              <a:ext cx="914400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905764" y="-218970"/>
              <a:ext cx="2538283" cy="1561120"/>
            </a:xfrm>
            <a:prstGeom prst="rect">
              <a:avLst/>
            </a:prstGeom>
            <a:solidFill>
              <a:schemeClr val="bg1"/>
            </a:solidFill>
            <a:ln w="38100">
              <a:solidFill>
                <a:srgbClr val="7030A0"/>
              </a:solidFill>
            </a:ln>
          </p:spPr>
          <p:txBody>
            <a:bodyPr wrap="square" rtlCol="0">
              <a:spAutoFit/>
            </a:bodyPr>
            <a:lstStyle/>
            <a:p>
              <a:r>
                <a:rPr lang="en-GB" sz="1400" b="1" dirty="0">
                  <a:solidFill>
                    <a:srgbClr val="000000"/>
                  </a:solidFill>
                </a:rPr>
                <a:t>Your responses can be typed directly in the boxes provided.  Remember to save as you go.</a:t>
              </a:r>
            </a:p>
          </p:txBody>
        </p:sp>
        <p:cxnSp>
          <p:nvCxnSpPr>
            <p:cNvPr id="8" name="Straight Arrow Connector 7"/>
            <p:cNvCxnSpPr/>
            <p:nvPr/>
          </p:nvCxnSpPr>
          <p:spPr>
            <a:xfrm flipH="1">
              <a:off x="6559225" y="1342150"/>
              <a:ext cx="693077" cy="133622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59632" y="195485"/>
              <a:ext cx="5646131"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9389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SCW PowerPoint">
      <a:dk1>
        <a:srgbClr val="595959"/>
      </a:dk1>
      <a:lt1>
        <a:srgbClr val="FFFFFF"/>
      </a:lt1>
      <a:dk2>
        <a:srgbClr val="002060"/>
      </a:dk2>
      <a:lt2>
        <a:srgbClr val="FFFFFF"/>
      </a:lt2>
      <a:accent1>
        <a:srgbClr val="800080"/>
      </a:accent1>
      <a:accent2>
        <a:srgbClr val="76923C"/>
      </a:accent2>
      <a:accent3>
        <a:srgbClr val="009900"/>
      </a:accent3>
      <a:accent4>
        <a:srgbClr val="0066CC"/>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9" ma:contentTypeDescription="Content Type for all the documents with a classification attached" ma:contentTypeScope="" ma:versionID="1c16e52bc33355676c77a00adbc6d230">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878608f0cadb484a640ca55c76b8bda4"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element ref="ns2:LastSharedByUser" minOccurs="0"/>
                <xsd:element ref="ns2:LastSharedByTime"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3" nillable="true" ma:displayName="Last Shared By User" ma:description="" ma:internalName="LastSharedByUser" ma:readOnly="true">
      <xsd:simpleType>
        <xsd:restriction base="dms:Note">
          <xsd:maxLength value="255"/>
        </xsd:restriction>
      </xsd:simpleType>
    </xsd:element>
    <xsd:element name="LastSharedByTime" ma:index="3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element name="MediaServiceMetadata" ma:index="35" nillable="true" ma:displayName="MediaServiceMetadata" ma:description="" ma:hidden="true" ma:internalName="MediaServiceMetadata" ma:readOnly="true">
      <xsd:simpleType>
        <xsd:restriction base="dms:Note"/>
      </xsd:simpleType>
    </xsd:element>
    <xsd:element name="MediaServiceFastMetadata" ma:index="3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Powerpoint Template-normal</sub_x0020_topic>
    <Topic xmlns="ddfc0607-48e1-4f98-8c6f-3287da82a77f">PowerPoint Templates</Topic>
    <FOIClass xmlns="51367701-27c8-403e-a234-85855c5cd73e"/>
    <Classification xmlns="51367701-27c8-403e-a234-85855c5cd73e" xsi:nil="true"/>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7856e9ed-4ffd-42b3-a2c4-c807c79d267a</TermId>
        </TermInfo>
      </Term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K57F673QWXRZ-1160-169</_dlc_DocId>
    <_dlc_DocIdUrl xmlns="cccaf3ac-2de9-44d4-aa31-54302fceb5f7">
      <Url>https://nhsengland.sharepoint.com/TeamCentre/VisionandValues/_layouts/15/DocIdRedir.aspx?ID=K57F673QWXRZ-1160-169</Url>
      <Description>K57F673QWXRZ-1160-169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F80986B-F8DA-473A-8F96-39A61F8C3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6A3573-1498-4B62-A9B1-17B380EF2349}">
  <ds:schemaRefs>
    <ds:schemaRef ds:uri="http://schemas.microsoft.com/sharepoint/v3/contenttype/forms"/>
  </ds:schemaRefs>
</ds:datastoreItem>
</file>

<file path=customXml/itemProps3.xml><?xml version="1.0" encoding="utf-8"?>
<ds:datastoreItem xmlns:ds="http://schemas.openxmlformats.org/officeDocument/2006/customXml" ds:itemID="{009FDAB3-3841-4F9C-A8AC-199ABF6990DA}">
  <ds:schemaRefs>
    <ds:schemaRef ds:uri="http://purl.org/dc/dcmitype/"/>
    <ds:schemaRef ds:uri="cccaf3ac-2de9-44d4-aa31-54302fceb5f7"/>
    <ds:schemaRef ds:uri="http://schemas.microsoft.com/office/2006/documentManagement/types"/>
    <ds:schemaRef ds:uri="http://purl.org/dc/elements/1.1/"/>
    <ds:schemaRef ds:uri="http://schemas.microsoft.com/office/2006/metadata/properties"/>
    <ds:schemaRef ds:uri="51367701-27c8-403e-a234-85855c5cd73e"/>
    <ds:schemaRef ds:uri="http://purl.org/dc/terms/"/>
    <ds:schemaRef ds:uri="http://schemas.microsoft.com/office/infopath/2007/PartnerControls"/>
    <ds:schemaRef ds:uri="http://schemas.openxmlformats.org/package/2006/metadata/core-properties"/>
    <ds:schemaRef ds:uri="ddfc0607-48e1-4f98-8c6f-3287da82a77f"/>
    <ds:schemaRef ds:uri="http://www.w3.org/XML/1998/namespace"/>
  </ds:schemaRefs>
</ds:datastoreItem>
</file>

<file path=customXml/itemProps4.xml><?xml version="1.0" encoding="utf-8"?>
<ds:datastoreItem xmlns:ds="http://schemas.openxmlformats.org/officeDocument/2006/customXml" ds:itemID="{02C29732-89A0-4170-87A2-752588BF7D9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6976</TotalTime>
  <Words>753</Words>
  <Application>Microsoft Office PowerPoint</Application>
  <PresentationFormat>On-screen Show (4:3)</PresentationFormat>
  <Paragraphs>95</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2_Office Theme</vt:lpstr>
      <vt:lpstr>E-procurement System In-Tend</vt:lpstr>
      <vt:lpstr>E-procurement System In-Tend</vt:lpstr>
      <vt:lpstr>Accessing the Opportunity</vt:lpstr>
      <vt:lpstr>Accessing the Opportunity</vt:lpstr>
      <vt:lpstr>Accessing the Opportunity</vt:lpstr>
      <vt:lpstr>Viewing Documents</vt:lpstr>
      <vt:lpstr>Accessing the Questionnaire</vt:lpstr>
      <vt:lpstr>Bidding for Lots</vt:lpstr>
      <vt:lpstr>Completing the Questionnaire</vt:lpstr>
      <vt:lpstr>Adding documents to your return</vt:lpstr>
      <vt:lpstr>Sending Correspondence/ Reading Clarifications</vt:lpstr>
      <vt:lpstr>Submitting your return</vt:lpstr>
      <vt:lpstr>In-Tend Tips</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keywords>powerpoint template</cp:keywords>
  <cp:lastModifiedBy>Harris Rebecca (South Central &amp; West CSU)</cp:lastModifiedBy>
  <cp:revision>309</cp:revision>
  <cp:lastPrinted>2019-03-14T10:53:37Z</cp:lastPrinted>
  <dcterms:created xsi:type="dcterms:W3CDTF">2014-04-08T10:27:44Z</dcterms:created>
  <dcterms:modified xsi:type="dcterms:W3CDTF">2019-07-01T14:01:27Z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0x0101009D2CD717CE7D2F4286D7A03A531D5A9C0200AE76E6465EBEB5438FF0151AFBA56FA9</vt:lpwstr>
  </property>
  <property fmtid="{D5CDD505-2E9C-101B-9397-08002B2CF9AE}" pid="3" name="_dlc_DocIdItemGuid">
    <vt:lpwstr>9a031f4c-1e50-4afa-b792-42f1a0ec41b3</vt:lpwstr>
  </property>
  <property fmtid="{D5CDD505-2E9C-101B-9397-08002B2CF9AE}" pid="4" name="TaxKeyword">
    <vt:lpwstr>2164;#powerpoint template|7856e9ed-4ffd-42b3-a2c4-c807c79d267a</vt:lpwstr>
  </property>
</Properties>
</file>