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1"/>
  </p:notesMasterIdLst>
  <p:sldIdLst>
    <p:sldId id="257" r:id="rId5"/>
    <p:sldId id="397" r:id="rId6"/>
    <p:sldId id="417" r:id="rId7"/>
    <p:sldId id="306" r:id="rId8"/>
    <p:sldId id="403" r:id="rId9"/>
    <p:sldId id="415" r:id="rId10"/>
    <p:sldId id="367" r:id="rId11"/>
    <p:sldId id="361" r:id="rId12"/>
    <p:sldId id="362" r:id="rId13"/>
    <p:sldId id="364" r:id="rId14"/>
    <p:sldId id="374" r:id="rId15"/>
    <p:sldId id="378" r:id="rId16"/>
    <p:sldId id="386" r:id="rId17"/>
    <p:sldId id="390" r:id="rId18"/>
    <p:sldId id="391" r:id="rId19"/>
    <p:sldId id="389" r:id="rId20"/>
    <p:sldId id="392" r:id="rId21"/>
    <p:sldId id="393" r:id="rId22"/>
    <p:sldId id="385" r:id="rId23"/>
    <p:sldId id="260" r:id="rId24"/>
    <p:sldId id="371" r:id="rId25"/>
    <p:sldId id="354" r:id="rId26"/>
    <p:sldId id="373" r:id="rId27"/>
    <p:sldId id="404" r:id="rId28"/>
    <p:sldId id="395" r:id="rId29"/>
    <p:sldId id="388"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rlow, Jasmin" initials="BJ" lastIdx="32" clrIdx="0">
    <p:extLst>
      <p:ext uri="{19B8F6BF-5375-455C-9EA6-DF929625EA0E}">
        <p15:presenceInfo xmlns:p15="http://schemas.microsoft.com/office/powerpoint/2012/main" userId="S::Jasmin.Barlow@justice.gov.uk::ff1e70a5-3592-4b93-b7d0-5ab4dc36da5b" providerId="AD"/>
      </p:ext>
    </p:extLst>
  </p:cmAuthor>
  <p:cmAuthor id="2" name="Hart, Lois" initials="HL" lastIdx="1" clrIdx="1">
    <p:extLst>
      <p:ext uri="{19B8F6BF-5375-455C-9EA6-DF929625EA0E}">
        <p15:presenceInfo xmlns:p15="http://schemas.microsoft.com/office/powerpoint/2012/main" userId="S::lois.hart@justice.gov.uk::c0e938e2-1d93-498c-9daa-0967c2e26ae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E6E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E935C2-3FA7-43AA-87DB-6F55C6307E3E}" v="53" dt="2021-08-26T15:10:02.0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664" autoAdjust="0"/>
  </p:normalViewPr>
  <p:slideViewPr>
    <p:cSldViewPr snapToGrid="0">
      <p:cViewPr varScale="1">
        <p:scale>
          <a:sx n="62" d="100"/>
          <a:sy n="62" d="100"/>
        </p:scale>
        <p:origin x="82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5BD5AE-52BF-4375-9A94-29E4A43B976B}" type="datetimeFigureOut">
              <a:rPr lang="en-GB" smtClean="0"/>
              <a:t>30/08/2021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28E861-B6C4-4403-B604-DE05B8AB6021}" type="slidenum">
              <a:rPr lang="en-GB" smtClean="0"/>
              <a:t>‹#›</a:t>
            </a:fld>
            <a:endParaRPr lang="en-GB"/>
          </a:p>
        </p:txBody>
      </p:sp>
    </p:spTree>
    <p:extLst>
      <p:ext uri="{BB962C8B-B14F-4D97-AF65-F5344CB8AC3E}">
        <p14:creationId xmlns:p14="http://schemas.microsoft.com/office/powerpoint/2010/main" val="2386414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B643C428-1DC8-4A25-8AA5-9E8021C3D9E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429000"/>
            <a:ext cx="1219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a:extLst>
              <a:ext uri="{FF2B5EF4-FFF2-40B4-BE49-F238E27FC236}">
                <a16:creationId xmlns:a16="http://schemas.microsoft.com/office/drawing/2014/main" id="{E3CE402B-301A-4F31-8938-25A2FB97515A}"/>
              </a:ext>
            </a:extLst>
          </p:cNvPr>
          <p:cNvPicPr>
            <a:picLocks noChangeAspect="1"/>
          </p:cNvPicPr>
          <p:nvPr/>
        </p:nvPicPr>
        <p:blipFill>
          <a:blip r:embed="rId3">
            <a:extLst>
              <a:ext uri="{28A0092B-C50C-407E-A947-70E740481C1C}">
                <a14:useLocalDpi xmlns:a14="http://schemas.microsoft.com/office/drawing/2010/main" val="0"/>
              </a:ext>
            </a:extLst>
          </a:blip>
          <a:srcRect l="15434" t="20029"/>
          <a:stretch>
            <a:fillRect/>
          </a:stretch>
        </p:blipFill>
        <p:spPr bwMode="auto">
          <a:xfrm>
            <a:off x="541263" y="348116"/>
            <a:ext cx="3463774" cy="139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78928" y="1981200"/>
            <a:ext cx="10622850" cy="1073150"/>
          </a:xfrm>
        </p:spPr>
        <p:txBody>
          <a:bodyPr anchor="b">
            <a:normAutofit/>
          </a:bodyPr>
          <a:lstStyle>
            <a:lvl1pPr algn="l">
              <a:defRPr sz="33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778929" y="3176059"/>
            <a:ext cx="9025467" cy="520900"/>
          </a:xfrm>
        </p:spPr>
        <p:txBody>
          <a:bodyPr>
            <a:normAutofit/>
          </a:bodyPr>
          <a:lstStyle>
            <a:lvl1pPr marL="0" indent="0" algn="l">
              <a:buNone/>
              <a:defRPr sz="2700"/>
            </a:lvl1pPr>
            <a:lvl2pPr marL="457209" indent="0" algn="ctr">
              <a:buNone/>
              <a:defRPr sz="2000"/>
            </a:lvl2pPr>
            <a:lvl3pPr marL="914418" indent="0" algn="ctr">
              <a:buNone/>
              <a:defRPr sz="1800"/>
            </a:lvl3pPr>
            <a:lvl4pPr marL="1371627" indent="0" algn="ctr">
              <a:buNone/>
              <a:defRPr sz="1600"/>
            </a:lvl4pPr>
            <a:lvl5pPr marL="1828837" indent="0" algn="ctr">
              <a:buNone/>
              <a:defRPr sz="1600"/>
            </a:lvl5pPr>
            <a:lvl6pPr marL="2286046" indent="0" algn="ctr">
              <a:buNone/>
              <a:defRPr sz="1600"/>
            </a:lvl6pPr>
            <a:lvl7pPr marL="2743255" indent="0" algn="ctr">
              <a:buNone/>
              <a:defRPr sz="1600"/>
            </a:lvl7pPr>
            <a:lvl8pPr marL="3200464" indent="0" algn="ctr">
              <a:buNone/>
              <a:defRPr sz="1600"/>
            </a:lvl8pPr>
            <a:lvl9pPr marL="3657673"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7766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8001" y="432000"/>
            <a:ext cx="11131200" cy="511174"/>
          </a:xfr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ED566105-B453-497E-A013-14B7A07EB240}"/>
              </a:ext>
            </a:extLst>
          </p:cNvPr>
          <p:cNvSpPr>
            <a:spLocks noGrp="1"/>
          </p:cNvSpPr>
          <p:nvPr>
            <p:ph type="sldNum" sz="quarter" idx="10"/>
          </p:nvPr>
        </p:nvSpPr>
        <p:spPr/>
        <p:txBody>
          <a:bodyPr/>
          <a:lstStyle>
            <a:lvl1pPr>
              <a:defRPr/>
            </a:lvl1pPr>
          </a:lstStyle>
          <a:p>
            <a:fld id="{248FA2B9-6167-4ACB-9D67-05C918B68009}" type="slidenum">
              <a:rPr lang="en-GB" altLang="en-US"/>
              <a:pPr/>
              <a:t>‹#›</a:t>
            </a:fld>
            <a:endParaRPr lang="en-GB" altLang="en-US"/>
          </a:p>
        </p:txBody>
      </p:sp>
    </p:spTree>
    <p:extLst>
      <p:ext uri="{BB962C8B-B14F-4D97-AF65-F5344CB8AC3E}">
        <p14:creationId xmlns:p14="http://schemas.microsoft.com/office/powerpoint/2010/main" val="724853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27999" y="1303200"/>
            <a:ext cx="5491801" cy="4586400"/>
          </a:xfrm>
        </p:spPr>
        <p:txBody>
          <a:body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6172200" y="1303200"/>
            <a:ext cx="5488526" cy="4586400"/>
          </a:xfrm>
        </p:spPr>
        <p:txBody>
          <a:bodyPr/>
          <a:lstStyle/>
          <a:p>
            <a:pPr lvl="0"/>
            <a:r>
              <a:rPr lang="en-US"/>
              <a:t>Click to 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601DD13B-EA8A-4740-9E76-7022BFBA296E}"/>
              </a:ext>
            </a:extLst>
          </p:cNvPr>
          <p:cNvSpPr>
            <a:spLocks noGrp="1"/>
          </p:cNvSpPr>
          <p:nvPr>
            <p:ph type="sldNum" sz="quarter" idx="10"/>
          </p:nvPr>
        </p:nvSpPr>
        <p:spPr/>
        <p:txBody>
          <a:bodyPr/>
          <a:lstStyle>
            <a:lvl1pPr>
              <a:defRPr/>
            </a:lvl1pPr>
          </a:lstStyle>
          <a:p>
            <a:fld id="{F56B9096-B5FC-4F94-8A41-2B63C884D63B}" type="slidenum">
              <a:rPr lang="en-GB" altLang="en-US"/>
              <a:pPr/>
              <a:t>‹#›</a:t>
            </a:fld>
            <a:endParaRPr lang="en-GB" altLang="en-US"/>
          </a:p>
        </p:txBody>
      </p:sp>
    </p:spTree>
    <p:extLst>
      <p:ext uri="{BB962C8B-B14F-4D97-AF65-F5344CB8AC3E}">
        <p14:creationId xmlns:p14="http://schemas.microsoft.com/office/powerpoint/2010/main" val="1718814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Slide Number Placeholder 5">
            <a:extLst>
              <a:ext uri="{FF2B5EF4-FFF2-40B4-BE49-F238E27FC236}">
                <a16:creationId xmlns:a16="http://schemas.microsoft.com/office/drawing/2014/main" id="{C8A517BC-BA73-45EE-BE16-FF99313045B3}"/>
              </a:ext>
            </a:extLst>
          </p:cNvPr>
          <p:cNvSpPr>
            <a:spLocks noGrp="1"/>
          </p:cNvSpPr>
          <p:nvPr>
            <p:ph type="sldNum" sz="quarter" idx="10"/>
          </p:nvPr>
        </p:nvSpPr>
        <p:spPr/>
        <p:txBody>
          <a:bodyPr/>
          <a:lstStyle>
            <a:lvl1pPr>
              <a:defRPr/>
            </a:lvl1pPr>
          </a:lstStyle>
          <a:p>
            <a:fld id="{92973221-E887-4D94-BB2A-21254F6B49ED}" type="slidenum">
              <a:rPr lang="en-GB" altLang="en-US"/>
              <a:pPr/>
              <a:t>‹#›</a:t>
            </a:fld>
            <a:endParaRPr lang="en-GB" altLang="en-US"/>
          </a:p>
        </p:txBody>
      </p:sp>
    </p:spTree>
    <p:extLst>
      <p:ext uri="{BB962C8B-B14F-4D97-AF65-F5344CB8AC3E}">
        <p14:creationId xmlns:p14="http://schemas.microsoft.com/office/powerpoint/2010/main" val="3790662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5355DBAC-B280-4D8C-A872-6EA8175A7AAE}"/>
              </a:ext>
            </a:extLst>
          </p:cNvPr>
          <p:cNvSpPr>
            <a:spLocks noGrp="1"/>
          </p:cNvSpPr>
          <p:nvPr>
            <p:ph type="sldNum" sz="quarter" idx="10"/>
          </p:nvPr>
        </p:nvSpPr>
        <p:spPr/>
        <p:txBody>
          <a:bodyPr/>
          <a:lstStyle>
            <a:lvl1pPr>
              <a:defRPr/>
            </a:lvl1pPr>
          </a:lstStyle>
          <a:p>
            <a:fld id="{F61C3B8B-6C51-44B8-9649-EC551763FD68}" type="slidenum">
              <a:rPr lang="en-GB" altLang="en-US"/>
              <a:pPr/>
              <a:t>‹#›</a:t>
            </a:fld>
            <a:endParaRPr lang="en-GB" altLang="en-US"/>
          </a:p>
        </p:txBody>
      </p:sp>
    </p:spTree>
    <p:extLst>
      <p:ext uri="{BB962C8B-B14F-4D97-AF65-F5344CB8AC3E}">
        <p14:creationId xmlns:p14="http://schemas.microsoft.com/office/powerpoint/2010/main" val="345913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large text)">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21C5D65D-CBA4-4A53-BF8E-BC694D32E9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912000" y="1439999"/>
            <a:ext cx="10608000" cy="4320000"/>
          </a:xfrm>
          <a:prstGeom prst="rect">
            <a:avLst/>
          </a:prstGeom>
        </p:spPr>
        <p:txBody>
          <a:bodyPr lIns="72000" tIns="72000" rIns="72000" bIns="72000">
            <a:noAutofit/>
          </a:bodyPr>
          <a:lstStyle>
            <a:lvl1pPr>
              <a:defRPr sz="3200">
                <a:solidFill>
                  <a:srgbClr val="1D619D"/>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4" name="Slide Number Placeholder 5">
            <a:extLst>
              <a:ext uri="{FF2B5EF4-FFF2-40B4-BE49-F238E27FC236}">
                <a16:creationId xmlns:a16="http://schemas.microsoft.com/office/drawing/2014/main" id="{A192DF0E-AE93-4DA6-925B-17CA17F92FEB}"/>
              </a:ext>
            </a:extLst>
          </p:cNvPr>
          <p:cNvSpPr>
            <a:spLocks noGrp="1"/>
          </p:cNvSpPr>
          <p:nvPr>
            <p:ph type="sldNum" sz="quarter" idx="10"/>
          </p:nvPr>
        </p:nvSpPr>
        <p:spPr>
          <a:xfrm>
            <a:off x="238882" y="6335259"/>
            <a:ext cx="2066774" cy="252866"/>
          </a:xfrm>
        </p:spPr>
        <p:txBody>
          <a:bodyPr lIns="72000" tIns="72000" rIns="72000" bIns="72000"/>
          <a:lstStyle>
            <a:lvl1pPr>
              <a:defRPr>
                <a:cs typeface="Arial" panose="020B0604020202020204" pitchFamily="34" charset="0"/>
              </a:defRPr>
            </a:lvl1pPr>
          </a:lstStyle>
          <a:p>
            <a:fld id="{C2BF8FD7-A197-4DB0-93D7-86CEB0483873}" type="slidenum">
              <a:rPr lang="en-GB" altLang="en-US"/>
              <a:pPr/>
              <a:t>‹#›</a:t>
            </a:fld>
            <a:endParaRPr lang="en-GB" altLang="en-US"/>
          </a:p>
        </p:txBody>
      </p:sp>
    </p:spTree>
    <p:extLst>
      <p:ext uri="{BB962C8B-B14F-4D97-AF65-F5344CB8AC3E}">
        <p14:creationId xmlns:p14="http://schemas.microsoft.com/office/powerpoint/2010/main" val="3460413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5DABAE03-5725-466D-AC8C-E500FEA00F1A}"/>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64584" y="0"/>
            <a:ext cx="103263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B4F8F49C-8D4C-40D6-98AF-B882AFA13956}"/>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0906881" y="0"/>
            <a:ext cx="1285119" cy="1163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9">
            <a:extLst>
              <a:ext uri="{FF2B5EF4-FFF2-40B4-BE49-F238E27FC236}">
                <a16:creationId xmlns:a16="http://schemas.microsoft.com/office/drawing/2014/main" id="{026CEABA-AE96-4581-8D7C-32334D735207}"/>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0" y="6134554"/>
            <a:ext cx="12192000" cy="72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itle Placeholder 1">
            <a:extLst>
              <a:ext uri="{FF2B5EF4-FFF2-40B4-BE49-F238E27FC236}">
                <a16:creationId xmlns:a16="http://schemas.microsoft.com/office/drawing/2014/main" id="{663AC46F-072C-4329-9453-B04CC88003F5}"/>
              </a:ext>
            </a:extLst>
          </p:cNvPr>
          <p:cNvSpPr>
            <a:spLocks noGrp="1"/>
          </p:cNvSpPr>
          <p:nvPr>
            <p:ph type="title"/>
          </p:nvPr>
        </p:nvSpPr>
        <p:spPr bwMode="auto">
          <a:xfrm>
            <a:off x="527655" y="432027"/>
            <a:ext cx="11133667" cy="511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30" name="Text Placeholder 2">
            <a:extLst>
              <a:ext uri="{FF2B5EF4-FFF2-40B4-BE49-F238E27FC236}">
                <a16:creationId xmlns:a16="http://schemas.microsoft.com/office/drawing/2014/main" id="{A1CDE143-6F12-4831-A656-BC1CEA296A16}"/>
              </a:ext>
            </a:extLst>
          </p:cNvPr>
          <p:cNvSpPr>
            <a:spLocks noGrp="1"/>
          </p:cNvSpPr>
          <p:nvPr>
            <p:ph type="body" idx="1"/>
          </p:nvPr>
        </p:nvSpPr>
        <p:spPr bwMode="auto">
          <a:xfrm>
            <a:off x="527655" y="1302884"/>
            <a:ext cx="11133667" cy="4586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p:txBody>
      </p:sp>
      <p:sp>
        <p:nvSpPr>
          <p:cNvPr id="6" name="Slide Number Placeholder 5">
            <a:extLst>
              <a:ext uri="{FF2B5EF4-FFF2-40B4-BE49-F238E27FC236}">
                <a16:creationId xmlns:a16="http://schemas.microsoft.com/office/drawing/2014/main" id="{FA615C9D-2691-4E6A-ADAB-B5FEAC17D10E}"/>
              </a:ext>
            </a:extLst>
          </p:cNvPr>
          <p:cNvSpPr>
            <a:spLocks noGrp="1"/>
          </p:cNvSpPr>
          <p:nvPr>
            <p:ph type="sldNum" sz="quarter" idx="4"/>
          </p:nvPr>
        </p:nvSpPr>
        <p:spPr>
          <a:xfrm>
            <a:off x="527655" y="6356804"/>
            <a:ext cx="1034143"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143" b="1">
                <a:solidFill>
                  <a:schemeClr val="bg1"/>
                </a:solidFill>
              </a:defRPr>
            </a:lvl1pPr>
          </a:lstStyle>
          <a:p>
            <a:fld id="{CA816428-E087-457A-9C9A-20ED2ED8D581}" type="slidenum">
              <a:rPr lang="en-GB" altLang="en-US"/>
              <a:pPr/>
              <a:t>‹#›</a:t>
            </a:fld>
            <a:endParaRPr lang="en-GB" altLang="en-US"/>
          </a:p>
        </p:txBody>
      </p:sp>
    </p:spTree>
    <p:extLst>
      <p:ext uri="{BB962C8B-B14F-4D97-AF65-F5344CB8AC3E}">
        <p14:creationId xmlns:p14="http://schemas.microsoft.com/office/powerpoint/2010/main" val="36468752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hdr="0" ftr="0" dt="0"/>
  <p:txStyles>
    <p:titleStyle>
      <a:lvl1pPr algn="l" rtl="0" eaLnBrk="0" fontAlgn="base" hangingPunct="0">
        <a:lnSpc>
          <a:spcPct val="90000"/>
        </a:lnSpc>
        <a:spcBef>
          <a:spcPct val="0"/>
        </a:spcBef>
        <a:spcAft>
          <a:spcPct val="0"/>
        </a:spcAft>
        <a:defRPr sz="2500" b="1" kern="1200">
          <a:solidFill>
            <a:schemeClr val="tx2"/>
          </a:solidFill>
          <a:latin typeface="+mj-lt"/>
          <a:ea typeface="+mj-ea"/>
          <a:cs typeface="+mj-cs"/>
        </a:defRPr>
      </a:lvl1pPr>
      <a:lvl2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2pPr>
      <a:lvl3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3pPr>
      <a:lvl4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4pPr>
      <a:lvl5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5pPr>
      <a:lvl6pPr marL="457209" algn="l" rtl="0" eaLnBrk="1" fontAlgn="base" hangingPunct="1">
        <a:lnSpc>
          <a:spcPct val="90000"/>
        </a:lnSpc>
        <a:spcBef>
          <a:spcPct val="0"/>
        </a:spcBef>
        <a:spcAft>
          <a:spcPct val="0"/>
        </a:spcAft>
        <a:defRPr sz="2500" b="1">
          <a:solidFill>
            <a:schemeClr val="tx2"/>
          </a:solidFill>
          <a:latin typeface="Arial" panose="020B0604020202020204" pitchFamily="34" charset="0"/>
        </a:defRPr>
      </a:lvl6pPr>
      <a:lvl7pPr marL="914418" algn="l" rtl="0" eaLnBrk="1" fontAlgn="base" hangingPunct="1">
        <a:lnSpc>
          <a:spcPct val="90000"/>
        </a:lnSpc>
        <a:spcBef>
          <a:spcPct val="0"/>
        </a:spcBef>
        <a:spcAft>
          <a:spcPct val="0"/>
        </a:spcAft>
        <a:defRPr sz="2500" b="1">
          <a:solidFill>
            <a:schemeClr val="tx2"/>
          </a:solidFill>
          <a:latin typeface="Arial" panose="020B0604020202020204" pitchFamily="34" charset="0"/>
        </a:defRPr>
      </a:lvl7pPr>
      <a:lvl8pPr marL="1371627" algn="l" rtl="0" eaLnBrk="1" fontAlgn="base" hangingPunct="1">
        <a:lnSpc>
          <a:spcPct val="90000"/>
        </a:lnSpc>
        <a:spcBef>
          <a:spcPct val="0"/>
        </a:spcBef>
        <a:spcAft>
          <a:spcPct val="0"/>
        </a:spcAft>
        <a:defRPr sz="2500" b="1">
          <a:solidFill>
            <a:schemeClr val="tx2"/>
          </a:solidFill>
          <a:latin typeface="Arial" panose="020B0604020202020204" pitchFamily="34" charset="0"/>
        </a:defRPr>
      </a:lvl8pPr>
      <a:lvl9pPr marL="1828837" algn="l" rtl="0" eaLnBrk="1" fontAlgn="base" hangingPunct="1">
        <a:lnSpc>
          <a:spcPct val="90000"/>
        </a:lnSpc>
        <a:spcBef>
          <a:spcPct val="0"/>
        </a:spcBef>
        <a:spcAft>
          <a:spcPct val="0"/>
        </a:spcAft>
        <a:defRPr sz="2500" b="1">
          <a:solidFill>
            <a:schemeClr val="tx2"/>
          </a:solidFill>
          <a:latin typeface="Arial" panose="020B0604020202020204" pitchFamily="34" charset="0"/>
        </a:defRPr>
      </a:lvl9pPr>
    </p:titleStyle>
    <p:bodyStyle>
      <a:lvl1pPr marL="179164" indent="-179164" algn="l" rtl="0" eaLnBrk="0" fontAlgn="base" hangingPunct="0">
        <a:lnSpc>
          <a:spcPct val="90000"/>
        </a:lnSpc>
        <a:spcBef>
          <a:spcPts val="1000"/>
        </a:spcBef>
        <a:spcAft>
          <a:spcPct val="0"/>
        </a:spcAft>
        <a:buFont typeface="Arial" panose="020B0604020202020204" pitchFamily="34" charset="0"/>
        <a:buChar char="•"/>
        <a:defRPr sz="2000" kern="1200">
          <a:solidFill>
            <a:schemeClr val="tx1"/>
          </a:solidFill>
          <a:latin typeface="+mn-lt"/>
          <a:ea typeface="+mn-ea"/>
          <a:cs typeface="+mn-cs"/>
        </a:defRPr>
      </a:lvl1pPr>
      <a:lvl2pPr marL="358329" indent="-179164"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2pPr>
      <a:lvl3pPr marL="539761" indent="-179164"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006" indent="-227925" algn="l" rtl="0" eaLnBrk="0" fontAlgn="base" hangingPunct="0">
        <a:lnSpc>
          <a:spcPct val="90000"/>
        </a:lnSpc>
        <a:spcBef>
          <a:spcPts val="500"/>
        </a:spcBef>
        <a:spcAft>
          <a:spcPct val="0"/>
        </a:spcAft>
        <a:buFont typeface="Arial" panose="020B0604020202020204" pitchFamily="34" charset="0"/>
        <a:buChar char="•"/>
        <a:defRPr sz="1143" kern="1200">
          <a:solidFill>
            <a:schemeClr val="tx1"/>
          </a:solidFill>
          <a:latin typeface="+mn-lt"/>
          <a:ea typeface="+mn-ea"/>
          <a:cs typeface="+mn-cs"/>
        </a:defRPr>
      </a:lvl4pPr>
      <a:lvl5pPr marL="2056988" indent="-227925" algn="l" rtl="0" eaLnBrk="0" fontAlgn="base" hangingPunct="0">
        <a:lnSpc>
          <a:spcPct val="90000"/>
        </a:lnSpc>
        <a:spcBef>
          <a:spcPts val="500"/>
        </a:spcBef>
        <a:spcAft>
          <a:spcPct val="0"/>
        </a:spcAft>
        <a:buFont typeface="Arial" panose="020B0604020202020204" pitchFamily="34" charset="0"/>
        <a:buChar char="•"/>
        <a:defRPr sz="1143" kern="1200">
          <a:solidFill>
            <a:schemeClr val="tx1"/>
          </a:solidFill>
          <a:latin typeface="+mn-lt"/>
          <a:ea typeface="+mn-ea"/>
          <a:cs typeface="+mn-cs"/>
        </a:defRPr>
      </a:lvl5pPr>
      <a:lvl6pPr marL="2514650" indent="-228605" algn="l" defTabSz="91441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59" indent="-228605" algn="l" defTabSz="91441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69" indent="-228605" algn="l" defTabSz="91441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78" indent="-228605" algn="l" defTabSz="91441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18" rtl="0" eaLnBrk="1" latinLnBrk="0" hangingPunct="1">
        <a:defRPr sz="1800" kern="1200">
          <a:solidFill>
            <a:schemeClr val="tx1"/>
          </a:solidFill>
          <a:latin typeface="+mn-lt"/>
          <a:ea typeface="+mn-ea"/>
          <a:cs typeface="+mn-cs"/>
        </a:defRPr>
      </a:lvl1pPr>
      <a:lvl2pPr marL="457209" algn="l" defTabSz="914418" rtl="0" eaLnBrk="1" latinLnBrk="0" hangingPunct="1">
        <a:defRPr sz="1800" kern="1200">
          <a:solidFill>
            <a:schemeClr val="tx1"/>
          </a:solidFill>
          <a:latin typeface="+mn-lt"/>
          <a:ea typeface="+mn-ea"/>
          <a:cs typeface="+mn-cs"/>
        </a:defRPr>
      </a:lvl2pPr>
      <a:lvl3pPr marL="914418" algn="l" defTabSz="914418" rtl="0" eaLnBrk="1" latinLnBrk="0" hangingPunct="1">
        <a:defRPr sz="1800" kern="1200">
          <a:solidFill>
            <a:schemeClr val="tx1"/>
          </a:solidFill>
          <a:latin typeface="+mn-lt"/>
          <a:ea typeface="+mn-ea"/>
          <a:cs typeface="+mn-cs"/>
        </a:defRPr>
      </a:lvl3pPr>
      <a:lvl4pPr marL="1371627" algn="l" defTabSz="914418" rtl="0" eaLnBrk="1" latinLnBrk="0" hangingPunct="1">
        <a:defRPr sz="1800" kern="1200">
          <a:solidFill>
            <a:schemeClr val="tx1"/>
          </a:solidFill>
          <a:latin typeface="+mn-lt"/>
          <a:ea typeface="+mn-ea"/>
          <a:cs typeface="+mn-cs"/>
        </a:defRPr>
      </a:lvl4pPr>
      <a:lvl5pPr marL="1828837" algn="l" defTabSz="914418" rtl="0" eaLnBrk="1" latinLnBrk="0" hangingPunct="1">
        <a:defRPr sz="1800" kern="1200">
          <a:solidFill>
            <a:schemeClr val="tx1"/>
          </a:solidFill>
          <a:latin typeface="+mn-lt"/>
          <a:ea typeface="+mn-ea"/>
          <a:cs typeface="+mn-cs"/>
        </a:defRPr>
      </a:lvl5pPr>
      <a:lvl6pPr marL="2286046" algn="l" defTabSz="914418" rtl="0" eaLnBrk="1" latinLnBrk="0" hangingPunct="1">
        <a:defRPr sz="1800" kern="1200">
          <a:solidFill>
            <a:schemeClr val="tx1"/>
          </a:solidFill>
          <a:latin typeface="+mn-lt"/>
          <a:ea typeface="+mn-ea"/>
          <a:cs typeface="+mn-cs"/>
        </a:defRPr>
      </a:lvl6pPr>
      <a:lvl7pPr marL="2743255" algn="l" defTabSz="914418" rtl="0" eaLnBrk="1" latinLnBrk="0" hangingPunct="1">
        <a:defRPr sz="1800" kern="1200">
          <a:solidFill>
            <a:schemeClr val="tx1"/>
          </a:solidFill>
          <a:latin typeface="+mn-lt"/>
          <a:ea typeface="+mn-ea"/>
          <a:cs typeface="+mn-cs"/>
        </a:defRPr>
      </a:lvl7pPr>
      <a:lvl8pPr marL="3200464" algn="l" defTabSz="914418" rtl="0" eaLnBrk="1" latinLnBrk="0" hangingPunct="1">
        <a:defRPr sz="1800" kern="1200">
          <a:solidFill>
            <a:schemeClr val="tx1"/>
          </a:solidFill>
          <a:latin typeface="+mn-lt"/>
          <a:ea typeface="+mn-ea"/>
          <a:cs typeface="+mn-cs"/>
        </a:defRPr>
      </a:lvl8pPr>
      <a:lvl9pPr marL="3657673" algn="l" defTabSz="91441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tmp"/><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tmp"/><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tmp"/><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ministryofjusticecommercial.bravosolution.co.uk/web/logi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2BC539B1-7294-4DC7-A394-611EB4C92825}"/>
              </a:ext>
            </a:extLst>
          </p:cNvPr>
          <p:cNvSpPr>
            <a:spLocks noGrp="1"/>
          </p:cNvSpPr>
          <p:nvPr>
            <p:ph type="ctrTitle"/>
          </p:nvPr>
        </p:nvSpPr>
        <p:spPr>
          <a:xfrm>
            <a:off x="1670277" y="1910670"/>
            <a:ext cx="8352518" cy="2948214"/>
          </a:xfrm>
        </p:spPr>
        <p:txBody>
          <a:bodyPr/>
          <a:lstStyle/>
          <a:p>
            <a:pPr algn="ctr" eaLnBrk="1" hangingPunct="1"/>
            <a:r>
              <a:rPr lang="en-GB" altLang="en-US" sz="3429" dirty="0"/>
              <a:t>Probation Dynamic Framework</a:t>
            </a:r>
            <a:br>
              <a:rPr lang="en-GB" altLang="en-US" sz="3429" dirty="0"/>
            </a:br>
            <a:br>
              <a:rPr lang="en-GB" altLang="en-US" sz="3429"/>
            </a:br>
            <a:r>
              <a:rPr lang="en-GB" altLang="en-US" sz="3429" b="0"/>
              <a:t>September </a:t>
            </a:r>
            <a:r>
              <a:rPr lang="en-GB" altLang="en-US" sz="3429" b="0" dirty="0"/>
              <a:t>2021</a:t>
            </a:r>
            <a:br>
              <a:rPr lang="en-GB" altLang="en-US" sz="3429" dirty="0"/>
            </a:br>
            <a:endParaRPr lang="en-GB" altLang="en-US" sz="3429"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57DFCAA1-3CCA-49F1-8AAD-D890F4B45426}"/>
              </a:ext>
            </a:extLst>
          </p:cNvPr>
          <p:cNvSpPr>
            <a:spLocks noGrp="1"/>
          </p:cNvSpPr>
          <p:nvPr>
            <p:ph type="title"/>
          </p:nvPr>
        </p:nvSpPr>
        <p:spPr>
          <a:xfrm>
            <a:off x="714374" y="479653"/>
            <a:ext cx="10391776" cy="365125"/>
          </a:xfrm>
        </p:spPr>
        <p:txBody>
          <a:bodyPr/>
          <a:lstStyle/>
          <a:p>
            <a:r>
              <a:rPr lang="en-GB" altLang="en-US" dirty="0">
                <a:solidFill>
                  <a:schemeClr val="tx1"/>
                </a:solidFill>
              </a:rPr>
              <a:t>SQ Overview</a:t>
            </a:r>
          </a:p>
        </p:txBody>
      </p:sp>
      <p:sp>
        <p:nvSpPr>
          <p:cNvPr id="3" name="Content Placeholder 2">
            <a:extLst>
              <a:ext uri="{FF2B5EF4-FFF2-40B4-BE49-F238E27FC236}">
                <a16:creationId xmlns:a16="http://schemas.microsoft.com/office/drawing/2014/main" id="{8E3243AE-EF3A-4CC1-85FD-3B50BC4F05AA}"/>
              </a:ext>
            </a:extLst>
          </p:cNvPr>
          <p:cNvSpPr>
            <a:spLocks noGrp="1"/>
          </p:cNvSpPr>
          <p:nvPr>
            <p:ph idx="1"/>
          </p:nvPr>
        </p:nvSpPr>
        <p:spPr>
          <a:xfrm>
            <a:off x="692964" y="1119186"/>
            <a:ext cx="5217298" cy="5058329"/>
          </a:xfrm>
        </p:spPr>
        <p:txBody>
          <a:bodyPr/>
          <a:lstStyle/>
          <a:p>
            <a:pPr marL="0" indent="0">
              <a:lnSpc>
                <a:spcPct val="110000"/>
              </a:lnSpc>
              <a:spcBef>
                <a:spcPts val="0"/>
              </a:spcBef>
              <a:spcAft>
                <a:spcPts val="825"/>
              </a:spcAft>
              <a:buNone/>
              <a:defRPr/>
            </a:pPr>
            <a:r>
              <a:rPr lang="en-GB" sz="1400" dirty="0"/>
              <a:t>There are three parts in the SQ that Bidders need to successfully complete in order to qualify onto the DF. Parts 1 and 2 are based on standard Cabinet Office SQ questions. Part 3 onwards is bespoke to the DF: </a:t>
            </a:r>
          </a:p>
          <a:p>
            <a:pPr marL="0" indent="0">
              <a:lnSpc>
                <a:spcPct val="110000"/>
              </a:lnSpc>
              <a:spcBef>
                <a:spcPts val="0"/>
              </a:spcBef>
              <a:spcAft>
                <a:spcPts val="825"/>
              </a:spcAft>
              <a:buNone/>
              <a:defRPr/>
            </a:pPr>
            <a:r>
              <a:rPr lang="en-GB" sz="1400" dirty="0"/>
              <a:t>1. </a:t>
            </a:r>
            <a:r>
              <a:rPr lang="en-GB" sz="1400" u="sng" dirty="0"/>
              <a:t>Potential supplier information</a:t>
            </a:r>
          </a:p>
          <a:p>
            <a:pPr marL="0" indent="0">
              <a:lnSpc>
                <a:spcPct val="110000"/>
              </a:lnSpc>
              <a:spcBef>
                <a:spcPts val="0"/>
              </a:spcBef>
              <a:spcAft>
                <a:spcPts val="825"/>
              </a:spcAft>
              <a:buNone/>
              <a:defRPr/>
            </a:pPr>
            <a:r>
              <a:rPr lang="en-GB" sz="1400" dirty="0"/>
              <a:t>2. </a:t>
            </a:r>
            <a:r>
              <a:rPr lang="en-GB" sz="1400" u="sng" dirty="0"/>
              <a:t>Grounds for mandatory and discretionary exclusion</a:t>
            </a:r>
          </a:p>
          <a:p>
            <a:pPr marL="0" indent="0">
              <a:lnSpc>
                <a:spcPct val="110000"/>
              </a:lnSpc>
              <a:spcBef>
                <a:spcPts val="0"/>
              </a:spcBef>
              <a:spcAft>
                <a:spcPts val="825"/>
              </a:spcAft>
              <a:buNone/>
              <a:defRPr/>
            </a:pPr>
            <a:r>
              <a:rPr lang="en-GB" sz="1400" dirty="0"/>
              <a:t>3. </a:t>
            </a:r>
            <a:r>
              <a:rPr lang="en-GB" sz="1400" u="sng" dirty="0"/>
              <a:t>Selection Questions</a:t>
            </a:r>
          </a:p>
          <a:p>
            <a:pPr marL="0" indent="0">
              <a:lnSpc>
                <a:spcPct val="110000"/>
              </a:lnSpc>
              <a:spcBef>
                <a:spcPts val="0"/>
              </a:spcBef>
              <a:spcAft>
                <a:spcPts val="825"/>
              </a:spcAft>
              <a:buNone/>
              <a:defRPr/>
            </a:pPr>
            <a:r>
              <a:rPr lang="en-GB" sz="1400" dirty="0"/>
              <a:t>4. </a:t>
            </a:r>
            <a:r>
              <a:rPr lang="en-GB" sz="1400" u="sng" dirty="0"/>
              <a:t>Category specific questions</a:t>
            </a:r>
            <a:r>
              <a:rPr lang="en-GB" sz="1400" dirty="0"/>
              <a:t>:</a:t>
            </a:r>
            <a:endParaRPr lang="en-GB" sz="1400" dirty="0">
              <a:highlight>
                <a:srgbClr val="FFFF00"/>
              </a:highlight>
            </a:endParaRPr>
          </a:p>
          <a:p>
            <a:pPr lvl="1">
              <a:lnSpc>
                <a:spcPct val="110000"/>
              </a:lnSpc>
              <a:spcBef>
                <a:spcPts val="0"/>
              </a:spcBef>
              <a:spcAft>
                <a:spcPts val="825"/>
              </a:spcAft>
              <a:buFont typeface="Wingdings" panose="05000000000000000000" pitchFamily="2" charset="2"/>
              <a:buChar char="Ø"/>
              <a:defRPr/>
            </a:pPr>
            <a:r>
              <a:rPr lang="en-GB" sz="1400" u="sng" dirty="0"/>
              <a:t>Two</a:t>
            </a:r>
            <a:r>
              <a:rPr lang="en-GB" sz="1400" dirty="0"/>
              <a:t> case studies and one question relating to outcomes achieved and services delivered.                                                                                                                                                                            - For non-cohort Category questions and case studies, each response will have a 250 word limit                                                                                             - For cohort Category questions and case studies, there will be a response limit of one side of A4. Where Bidders are unable to provide case studies, they may submit a 500 word explanation.</a:t>
            </a:r>
          </a:p>
          <a:p>
            <a:pPr marL="0" lvl="1" indent="0">
              <a:lnSpc>
                <a:spcPct val="110000"/>
              </a:lnSpc>
              <a:spcBef>
                <a:spcPts val="0"/>
              </a:spcBef>
              <a:spcAft>
                <a:spcPts val="825"/>
              </a:spcAft>
              <a:buNone/>
              <a:defRPr/>
            </a:pPr>
            <a:r>
              <a:rPr lang="en-GB" sz="1400" dirty="0"/>
              <a:t>5. </a:t>
            </a:r>
            <a:r>
              <a:rPr lang="en-GB" sz="1400" u="sng" dirty="0"/>
              <a:t>Acceptance of terms and conditions</a:t>
            </a:r>
          </a:p>
          <a:p>
            <a:pPr marL="0" indent="0">
              <a:buNone/>
              <a:defRPr/>
            </a:pPr>
            <a:endParaRPr lang="en-GB" sz="1275" dirty="0"/>
          </a:p>
        </p:txBody>
      </p:sp>
      <p:sp>
        <p:nvSpPr>
          <p:cNvPr id="4" name="Slide Number Placeholder 3">
            <a:extLst>
              <a:ext uri="{FF2B5EF4-FFF2-40B4-BE49-F238E27FC236}">
                <a16:creationId xmlns:a16="http://schemas.microsoft.com/office/drawing/2014/main" id="{F5C3B876-61B0-490F-9444-BBC33CF85D85}"/>
              </a:ext>
            </a:extLst>
          </p:cNvPr>
          <p:cNvSpPr>
            <a:spLocks noGrp="1"/>
          </p:cNvSpPr>
          <p:nvPr>
            <p:ph type="sldNum" sz="quarter" idx="10"/>
          </p:nvPr>
        </p:nvSpPr>
        <p:spPr/>
        <p:txBody>
          <a:bodyPr/>
          <a:lstStyle/>
          <a:p>
            <a:pPr defTabSz="653156" fontAlgn="base">
              <a:spcBef>
                <a:spcPct val="0"/>
              </a:spcBef>
              <a:spcAft>
                <a:spcPct val="0"/>
              </a:spcAft>
            </a:pPr>
            <a:fld id="{29F7ECC6-5E81-43C0-A82D-206A4742A740}" type="slidenum">
              <a:rPr lang="en-GB" altLang="en-US" sz="1000">
                <a:solidFill>
                  <a:prstClr val="white"/>
                </a:solidFill>
                <a:latin typeface="Arial" panose="020B0604020202020204" pitchFamily="34" charset="0"/>
              </a:rPr>
              <a:pPr defTabSz="653156" fontAlgn="base">
                <a:spcBef>
                  <a:spcPct val="0"/>
                </a:spcBef>
                <a:spcAft>
                  <a:spcPct val="0"/>
                </a:spcAft>
              </a:pPr>
              <a:t>10</a:t>
            </a:fld>
            <a:endParaRPr lang="en-GB" altLang="en-US" sz="1000">
              <a:solidFill>
                <a:prstClr val="white"/>
              </a:solidFill>
              <a:latin typeface="Arial" panose="020B0604020202020204" pitchFamily="34" charset="0"/>
            </a:endParaRPr>
          </a:p>
        </p:txBody>
      </p:sp>
      <p:graphicFrame>
        <p:nvGraphicFramePr>
          <p:cNvPr id="7" name="Table 6">
            <a:extLst>
              <a:ext uri="{FF2B5EF4-FFF2-40B4-BE49-F238E27FC236}">
                <a16:creationId xmlns:a16="http://schemas.microsoft.com/office/drawing/2014/main" id="{1902BD1B-E725-4885-8659-56F296E9C0A6}"/>
              </a:ext>
            </a:extLst>
          </p:cNvPr>
          <p:cNvGraphicFramePr>
            <a:graphicFrameLocks noGrp="1"/>
          </p:cNvGraphicFramePr>
          <p:nvPr>
            <p:extLst>
              <p:ext uri="{D42A27DB-BD31-4B8C-83A1-F6EECF244321}">
                <p14:modId xmlns:p14="http://schemas.microsoft.com/office/powerpoint/2010/main" val="1193040641"/>
              </p:ext>
            </p:extLst>
          </p:nvPr>
        </p:nvGraphicFramePr>
        <p:xfrm>
          <a:off x="6605134" y="1403053"/>
          <a:ext cx="4914900" cy="3862070"/>
        </p:xfrm>
        <a:graphic>
          <a:graphicData uri="http://schemas.openxmlformats.org/drawingml/2006/table">
            <a:tbl>
              <a:tblPr/>
              <a:tblGrid>
                <a:gridCol w="606699">
                  <a:extLst>
                    <a:ext uri="{9D8B030D-6E8A-4147-A177-3AD203B41FA5}">
                      <a16:colId xmlns:a16="http://schemas.microsoft.com/office/drawing/2014/main" val="1393632044"/>
                    </a:ext>
                  </a:extLst>
                </a:gridCol>
                <a:gridCol w="2796901">
                  <a:extLst>
                    <a:ext uri="{9D8B030D-6E8A-4147-A177-3AD203B41FA5}">
                      <a16:colId xmlns:a16="http://schemas.microsoft.com/office/drawing/2014/main" val="3536917313"/>
                    </a:ext>
                  </a:extLst>
                </a:gridCol>
                <a:gridCol w="1511300">
                  <a:extLst>
                    <a:ext uri="{9D8B030D-6E8A-4147-A177-3AD203B41FA5}">
                      <a16:colId xmlns:a16="http://schemas.microsoft.com/office/drawing/2014/main" val="3849621559"/>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en-GB" sz="1100" b="1" i="0" u="none" strike="noStrike">
                          <a:solidFill>
                            <a:srgbClr val="000000"/>
                          </a:solidFill>
                          <a:effectLst/>
                          <a:latin typeface="Calibri" panose="020F0502020204030204" pitchFamily="34" charset="0"/>
                        </a:rPr>
                        <a:t>Question Title</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fontAlgn="b"/>
                      <a:r>
                        <a:rPr lang="en-GB" sz="1100" b="1" i="0" u="none" strike="noStrike">
                          <a:solidFill>
                            <a:srgbClr val="000000"/>
                          </a:solidFill>
                          <a:effectLst/>
                          <a:latin typeface="Calibri" panose="020F0502020204030204" pitchFamily="34" charset="0"/>
                        </a:rPr>
                        <a:t>Evaluation</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2586516162"/>
                  </a:ext>
                </a:extLst>
              </a:tr>
              <a:tr h="184150">
                <a:tc rowSpan="3">
                  <a:txBody>
                    <a:bodyPr/>
                    <a:lstStyle/>
                    <a:p>
                      <a:pPr algn="ctr" fontAlgn="ctr"/>
                      <a:r>
                        <a:rPr lang="en-GB" sz="1100" b="1" i="0" u="none" strike="noStrike">
                          <a:solidFill>
                            <a:srgbClr val="000000"/>
                          </a:solidFill>
                          <a:effectLst/>
                          <a:latin typeface="Calibri" panose="020F0502020204030204" pitchFamily="34" charset="0"/>
                        </a:rPr>
                        <a:t>Part 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fontAlgn="b"/>
                      <a:r>
                        <a:rPr lang="en-GB" sz="1100" b="0" i="0" u="none" strike="noStrike">
                          <a:solidFill>
                            <a:srgbClr val="000000"/>
                          </a:solidFill>
                          <a:effectLst/>
                          <a:latin typeface="Calibri" panose="020F0502020204030204" pitchFamily="34" charset="0"/>
                        </a:rPr>
                        <a:t>Potential Supplier Information </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Mandatory Information</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322760264"/>
                  </a:ext>
                </a:extLst>
              </a:tr>
              <a:tr h="184150">
                <a:tc vMerge="1">
                  <a:txBody>
                    <a:bodyPr/>
                    <a:lstStyle/>
                    <a:p>
                      <a:endParaRPr lang="en-GB"/>
                    </a:p>
                  </a:txBody>
                  <a:tcPr/>
                </a:tc>
                <a:tc>
                  <a:txBody>
                    <a:bodyPr/>
                    <a:lstStyle/>
                    <a:p>
                      <a:pPr algn="l" fontAlgn="b"/>
                      <a:r>
                        <a:rPr lang="en-GB" sz="1100" b="0" i="0" u="none" strike="noStrike">
                          <a:solidFill>
                            <a:srgbClr val="000000"/>
                          </a:solidFill>
                          <a:effectLst/>
                          <a:latin typeface="Calibri" panose="020F0502020204030204" pitchFamily="34" charset="0"/>
                        </a:rPr>
                        <a:t>Bidding Model Details </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Mandatory Information</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297990156"/>
                  </a:ext>
                </a:extLst>
              </a:tr>
              <a:tr h="190500">
                <a:tc vMerge="1">
                  <a:txBody>
                    <a:bodyPr/>
                    <a:lstStyle/>
                    <a:p>
                      <a:endParaRPr lang="en-GB"/>
                    </a:p>
                  </a:txBody>
                  <a:tcPr/>
                </a:tc>
                <a:tc>
                  <a:txBody>
                    <a:bodyPr/>
                    <a:lstStyle/>
                    <a:p>
                      <a:pPr algn="l" fontAlgn="b"/>
                      <a:r>
                        <a:rPr lang="en-GB" sz="1100" b="0" i="0" u="none" strike="noStrike">
                          <a:solidFill>
                            <a:srgbClr val="000000"/>
                          </a:solidFill>
                          <a:effectLst/>
                          <a:latin typeface="Calibri" panose="020F0502020204030204" pitchFamily="34" charset="0"/>
                        </a:rPr>
                        <a:t>Contact details and declaration </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Mandatory Information</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405606301"/>
                  </a:ext>
                </a:extLst>
              </a:tr>
              <a:tr h="184150">
                <a:tc rowSpan="2">
                  <a:txBody>
                    <a:bodyPr/>
                    <a:lstStyle/>
                    <a:p>
                      <a:pPr algn="ctr" fontAlgn="ctr"/>
                      <a:r>
                        <a:rPr lang="en-GB" sz="1100" b="1" i="0" u="none" strike="noStrike">
                          <a:solidFill>
                            <a:srgbClr val="000000"/>
                          </a:solidFill>
                          <a:effectLst/>
                          <a:latin typeface="Calibri" panose="020F0502020204030204" pitchFamily="34" charset="0"/>
                        </a:rPr>
                        <a:t>Part 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fontAlgn="b"/>
                      <a:r>
                        <a:rPr lang="en-GB" sz="1100" b="0" i="0" u="none" strike="noStrike">
                          <a:solidFill>
                            <a:srgbClr val="000000"/>
                          </a:solidFill>
                          <a:effectLst/>
                          <a:latin typeface="Calibri" panose="020F0502020204030204" pitchFamily="34" charset="0"/>
                        </a:rPr>
                        <a:t>Grounds for mandatory exclusion </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Pass / Fail</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234638792"/>
                  </a:ext>
                </a:extLst>
              </a:tr>
              <a:tr h="190500">
                <a:tc vMerge="1">
                  <a:txBody>
                    <a:bodyPr/>
                    <a:lstStyle/>
                    <a:p>
                      <a:endParaRPr lang="en-GB"/>
                    </a:p>
                  </a:txBody>
                  <a:tcPr/>
                </a:tc>
                <a:tc>
                  <a:txBody>
                    <a:bodyPr/>
                    <a:lstStyle/>
                    <a:p>
                      <a:pPr algn="l" fontAlgn="b"/>
                      <a:r>
                        <a:rPr lang="en-GB" sz="1100" b="0" i="0" u="none" strike="noStrike">
                          <a:solidFill>
                            <a:srgbClr val="000000"/>
                          </a:solidFill>
                          <a:effectLst/>
                          <a:latin typeface="Calibri" panose="020F0502020204030204" pitchFamily="34" charset="0"/>
                        </a:rPr>
                        <a:t>Grounds for discretionary exclusion </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Pass / Fail</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472402323"/>
                  </a:ext>
                </a:extLst>
              </a:tr>
              <a:tr h="184150">
                <a:tc rowSpan="7">
                  <a:txBody>
                    <a:bodyPr/>
                    <a:lstStyle/>
                    <a:p>
                      <a:pPr algn="ctr" fontAlgn="ctr"/>
                      <a:r>
                        <a:rPr lang="en-GB" sz="1100" b="1" i="0" u="none" strike="noStrike">
                          <a:solidFill>
                            <a:srgbClr val="000000"/>
                          </a:solidFill>
                          <a:effectLst/>
                          <a:latin typeface="Calibri" panose="020F0502020204030204" pitchFamily="34" charset="0"/>
                        </a:rPr>
                        <a:t>Part 3</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fontAlgn="b"/>
                      <a:r>
                        <a:rPr lang="en-GB" sz="1100" b="0" i="0" u="none" strike="noStrike">
                          <a:solidFill>
                            <a:srgbClr val="000000"/>
                          </a:solidFill>
                          <a:effectLst/>
                          <a:latin typeface="Calibri" panose="020F0502020204030204" pitchFamily="34" charset="0"/>
                        </a:rPr>
                        <a:t>Economic and Financial Standing </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Pass / Fail</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391053575"/>
                  </a:ext>
                </a:extLst>
              </a:tr>
              <a:tr h="184150">
                <a:tc vMerge="1">
                  <a:txBody>
                    <a:bodyPr/>
                    <a:lstStyle/>
                    <a:p>
                      <a:endParaRPr lang="en-GB"/>
                    </a:p>
                  </a:txBody>
                  <a:tcPr/>
                </a:tc>
                <a:tc>
                  <a:txBody>
                    <a:bodyPr/>
                    <a:lstStyle/>
                    <a:p>
                      <a:pPr algn="l" fontAlgn="b"/>
                      <a:r>
                        <a:rPr lang="en-GB" sz="1100" b="0" i="0" u="none" strike="noStrike">
                          <a:solidFill>
                            <a:srgbClr val="000000"/>
                          </a:solidFill>
                          <a:effectLst/>
                          <a:latin typeface="Calibri" panose="020F0502020204030204" pitchFamily="34" charset="0"/>
                        </a:rPr>
                        <a:t>Modern Slavery Act </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Pass / Fail</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031789272"/>
                  </a:ext>
                </a:extLst>
              </a:tr>
              <a:tr h="184150">
                <a:tc vMerge="1">
                  <a:txBody>
                    <a:bodyPr/>
                    <a:lstStyle/>
                    <a:p>
                      <a:endParaRPr lang="en-GB"/>
                    </a:p>
                  </a:txBody>
                  <a:tcPr/>
                </a:tc>
                <a:tc>
                  <a:txBody>
                    <a:bodyPr/>
                    <a:lstStyle/>
                    <a:p>
                      <a:pPr algn="l" fontAlgn="b"/>
                      <a:r>
                        <a:rPr lang="en-GB" sz="1100" b="0" i="0" u="none" strike="noStrike">
                          <a:solidFill>
                            <a:srgbClr val="000000"/>
                          </a:solidFill>
                          <a:effectLst/>
                          <a:latin typeface="Calibri" panose="020F0502020204030204" pitchFamily="34" charset="0"/>
                        </a:rPr>
                        <a:t>Insurance</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Pass / Fail</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629840808"/>
                  </a:ext>
                </a:extLst>
              </a:tr>
              <a:tr h="184150">
                <a:tc vMerge="1">
                  <a:txBody>
                    <a:bodyPr/>
                    <a:lstStyle/>
                    <a:p>
                      <a:endParaRPr lang="en-GB"/>
                    </a:p>
                  </a:txBody>
                  <a:tcPr/>
                </a:tc>
                <a:tc>
                  <a:txBody>
                    <a:bodyPr/>
                    <a:lstStyle/>
                    <a:p>
                      <a:pPr algn="l" fontAlgn="b"/>
                      <a:r>
                        <a:rPr lang="en-GB" sz="1100" b="0" i="0" u="none" strike="noStrike">
                          <a:solidFill>
                            <a:srgbClr val="000000"/>
                          </a:solidFill>
                          <a:effectLst/>
                          <a:latin typeface="Calibri" panose="020F0502020204030204" pitchFamily="34" charset="0"/>
                        </a:rPr>
                        <a:t>Cyber Essentials Plus</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Pass / Fail</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140378519"/>
                  </a:ext>
                </a:extLst>
              </a:tr>
              <a:tr h="184150">
                <a:tc vMerge="1">
                  <a:txBody>
                    <a:bodyPr/>
                    <a:lstStyle/>
                    <a:p>
                      <a:endParaRPr lang="en-GB"/>
                    </a:p>
                  </a:txBody>
                  <a:tcPr/>
                </a:tc>
                <a:tc>
                  <a:txBody>
                    <a:bodyPr/>
                    <a:lstStyle/>
                    <a:p>
                      <a:pPr algn="l" fontAlgn="b"/>
                      <a:r>
                        <a:rPr lang="en-GB" sz="1100" b="0" i="0" u="none" strike="noStrike">
                          <a:solidFill>
                            <a:srgbClr val="000000"/>
                          </a:solidFill>
                          <a:effectLst/>
                          <a:latin typeface="Calibri" panose="020F0502020204030204" pitchFamily="34" charset="0"/>
                        </a:rPr>
                        <a:t>GDPR</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Mandatory Information</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926737650"/>
                  </a:ext>
                </a:extLst>
              </a:tr>
              <a:tr h="184150">
                <a:tc vMerge="1">
                  <a:txBody>
                    <a:bodyPr/>
                    <a:lstStyle/>
                    <a:p>
                      <a:endParaRPr lang="en-GB"/>
                    </a:p>
                  </a:txBody>
                  <a:tcPr/>
                </a:tc>
                <a:tc>
                  <a:txBody>
                    <a:bodyPr/>
                    <a:lstStyle/>
                    <a:p>
                      <a:pPr algn="l" fontAlgn="b"/>
                      <a:r>
                        <a:rPr lang="en-GB" sz="1100" b="0" i="0" u="none" strike="noStrike">
                          <a:solidFill>
                            <a:srgbClr val="000000"/>
                          </a:solidFill>
                          <a:effectLst/>
                          <a:latin typeface="Calibri" panose="020F0502020204030204" pitchFamily="34" charset="0"/>
                        </a:rPr>
                        <a:t>SME Classification</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Mandatory Information</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70058523"/>
                  </a:ext>
                </a:extLst>
              </a:tr>
              <a:tr h="190500">
                <a:tc vMerge="1">
                  <a:txBody>
                    <a:bodyPr/>
                    <a:lstStyle/>
                    <a:p>
                      <a:endParaRPr lang="en-GB"/>
                    </a:p>
                  </a:txBody>
                  <a:tcPr/>
                </a:tc>
                <a:tc>
                  <a:txBody>
                    <a:bodyPr/>
                    <a:lstStyle/>
                    <a:p>
                      <a:pPr algn="l" fontAlgn="b"/>
                      <a:r>
                        <a:rPr lang="en-GB" sz="1100" b="0" i="0" u="none" strike="noStrike">
                          <a:solidFill>
                            <a:srgbClr val="000000"/>
                          </a:solidFill>
                          <a:effectLst/>
                          <a:latin typeface="Calibri" panose="020F0502020204030204" pitchFamily="34" charset="0"/>
                        </a:rPr>
                        <a:t>Group Structure</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Mandatory Information</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178503414"/>
                  </a:ext>
                </a:extLst>
              </a:tr>
              <a:tr h="184150">
                <a:tc rowSpan="4">
                  <a:txBody>
                    <a:bodyPr/>
                    <a:lstStyle/>
                    <a:p>
                      <a:pPr algn="ctr" fontAlgn="ctr"/>
                      <a:r>
                        <a:rPr lang="en-GB" sz="1100" b="1" i="0" u="none" strike="noStrike">
                          <a:solidFill>
                            <a:srgbClr val="000000"/>
                          </a:solidFill>
                          <a:effectLst/>
                          <a:latin typeface="Calibri" panose="020F0502020204030204" pitchFamily="34" charset="0"/>
                        </a:rPr>
                        <a:t>Part 4</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fontAlgn="b"/>
                      <a:r>
                        <a:rPr lang="en-GB" sz="1100" b="0" i="0" u="none" strike="noStrike">
                          <a:solidFill>
                            <a:srgbClr val="000000"/>
                          </a:solidFill>
                          <a:effectLst/>
                          <a:latin typeface="Calibri" panose="020F0502020204030204" pitchFamily="34" charset="0"/>
                        </a:rPr>
                        <a:t>Category Selection </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Yes / NA</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640998853"/>
                  </a:ext>
                </a:extLst>
              </a:tr>
              <a:tr h="342900">
                <a:tc vMerge="1">
                  <a:txBody>
                    <a:bodyPr/>
                    <a:lstStyle/>
                    <a:p>
                      <a:endParaRPr lang="en-GB"/>
                    </a:p>
                  </a:txBody>
                  <a:tcPr/>
                </a:tc>
                <a:tc>
                  <a:txBody>
                    <a:bodyPr/>
                    <a:lstStyle/>
                    <a:p>
                      <a:pPr algn="l" fontAlgn="b"/>
                      <a:r>
                        <a:rPr lang="en-GB" sz="1100" b="0" i="0" u="none" strike="noStrike">
                          <a:solidFill>
                            <a:srgbClr val="000000"/>
                          </a:solidFill>
                          <a:effectLst/>
                          <a:latin typeface="Calibri" panose="020F0502020204030204" pitchFamily="34" charset="0"/>
                        </a:rPr>
                        <a:t>Service Offering</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Pass / Fail (Service Description + 2 Case Studies)</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65966548"/>
                  </a:ext>
                </a:extLst>
              </a:tr>
              <a:tr h="184150">
                <a:tc vMerge="1">
                  <a:txBody>
                    <a:bodyPr/>
                    <a:lstStyle/>
                    <a:p>
                      <a:endParaRPr lang="en-GB"/>
                    </a:p>
                  </a:txBody>
                  <a:tcPr/>
                </a:tc>
                <a:tc>
                  <a:txBody>
                    <a:bodyPr/>
                    <a:lstStyle/>
                    <a:p>
                      <a:pPr algn="l" fontAlgn="b"/>
                      <a:r>
                        <a:rPr lang="en-GB" sz="1100" b="0" i="0" u="none" strike="noStrike">
                          <a:solidFill>
                            <a:srgbClr val="000000"/>
                          </a:solidFill>
                          <a:effectLst/>
                          <a:latin typeface="Calibri" panose="020F0502020204030204" pitchFamily="34" charset="0"/>
                        </a:rPr>
                        <a:t>Self - Cleaning (if unable to provide case study)</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Pass / Fail</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918011298"/>
                  </a:ext>
                </a:extLst>
              </a:tr>
              <a:tr h="190500">
                <a:tc vMerge="1">
                  <a:txBody>
                    <a:bodyPr/>
                    <a:lstStyle/>
                    <a:p>
                      <a:endParaRPr lang="en-GB"/>
                    </a:p>
                  </a:txBody>
                  <a:tcPr/>
                </a:tc>
                <a:tc>
                  <a:txBody>
                    <a:bodyPr/>
                    <a:lstStyle/>
                    <a:p>
                      <a:pPr algn="l" fontAlgn="b"/>
                      <a:r>
                        <a:rPr lang="en-GB" sz="1100" b="0" i="0" u="none" strike="noStrike">
                          <a:solidFill>
                            <a:srgbClr val="000000"/>
                          </a:solidFill>
                          <a:effectLst/>
                          <a:latin typeface="Calibri" panose="020F0502020204030204" pitchFamily="34" charset="0"/>
                        </a:rPr>
                        <a:t>Reliance on Key Sub-contractors</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Mandatory Information</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227610423"/>
                  </a:ext>
                </a:extLst>
              </a:tr>
              <a:tr h="184150">
                <a:tc rowSpan="2">
                  <a:txBody>
                    <a:bodyPr/>
                    <a:lstStyle/>
                    <a:p>
                      <a:pPr algn="ctr" fontAlgn="ctr"/>
                      <a:r>
                        <a:rPr lang="en-GB" sz="1100" b="1" i="0" u="none" strike="noStrike">
                          <a:solidFill>
                            <a:srgbClr val="000000"/>
                          </a:solidFill>
                          <a:effectLst/>
                          <a:latin typeface="Calibri" panose="020F0502020204030204" pitchFamily="34" charset="0"/>
                        </a:rPr>
                        <a:t>Part 5</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fontAlgn="b"/>
                      <a:r>
                        <a:rPr lang="en-GB" sz="1100" b="0" i="0" u="none" strike="noStrike">
                          <a:solidFill>
                            <a:srgbClr val="000000"/>
                          </a:solidFill>
                          <a:effectLst/>
                          <a:latin typeface="Calibri" panose="020F0502020204030204" pitchFamily="34" charset="0"/>
                        </a:rPr>
                        <a:t>Accept the Framework Agreement T&amp;Cs</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panose="020F0502020204030204" pitchFamily="34" charset="0"/>
                        </a:rPr>
                        <a:t>Pass / Fail</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578037442"/>
                  </a:ext>
                </a:extLst>
              </a:tr>
              <a:tr h="190500">
                <a:tc vMerge="1">
                  <a:txBody>
                    <a:bodyPr/>
                    <a:lstStyle/>
                    <a:p>
                      <a:endParaRPr lang="en-GB"/>
                    </a:p>
                  </a:txBody>
                  <a:tcPr/>
                </a:tc>
                <a:tc>
                  <a:txBody>
                    <a:bodyPr/>
                    <a:lstStyle/>
                    <a:p>
                      <a:pPr algn="l" fontAlgn="b"/>
                      <a:r>
                        <a:rPr lang="en-GB" sz="1100" b="0" i="0" u="none" strike="noStrike">
                          <a:solidFill>
                            <a:srgbClr val="000000"/>
                          </a:solidFill>
                          <a:effectLst/>
                          <a:latin typeface="Calibri" panose="020F0502020204030204" pitchFamily="34" charset="0"/>
                        </a:rPr>
                        <a:t>Confirm update of Category Tree Information </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panose="020F0502020204030204" pitchFamily="34" charset="0"/>
                        </a:rPr>
                        <a:t>Confirm Acceptance</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29123131"/>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8BB35-F5E1-4779-9E3C-921245CE61AB}"/>
              </a:ext>
            </a:extLst>
          </p:cNvPr>
          <p:cNvSpPr>
            <a:spLocks noGrp="1"/>
          </p:cNvSpPr>
          <p:nvPr>
            <p:ph type="title"/>
          </p:nvPr>
        </p:nvSpPr>
        <p:spPr>
          <a:xfrm>
            <a:off x="656017" y="457201"/>
            <a:ext cx="10837991" cy="378504"/>
          </a:xfrm>
        </p:spPr>
        <p:txBody>
          <a:bodyPr/>
          <a:lstStyle/>
          <a:p>
            <a:r>
              <a:rPr lang="en-GB" dirty="0">
                <a:solidFill>
                  <a:schemeClr val="tx1"/>
                </a:solidFill>
              </a:rPr>
              <a:t>Category Specific Questions </a:t>
            </a:r>
          </a:p>
        </p:txBody>
      </p:sp>
      <p:sp>
        <p:nvSpPr>
          <p:cNvPr id="3" name="Content Placeholder 2">
            <a:extLst>
              <a:ext uri="{FF2B5EF4-FFF2-40B4-BE49-F238E27FC236}">
                <a16:creationId xmlns:a16="http://schemas.microsoft.com/office/drawing/2014/main" id="{DF5F38D9-2C34-4F53-B43B-4E56C01A8E68}"/>
              </a:ext>
            </a:extLst>
          </p:cNvPr>
          <p:cNvSpPr>
            <a:spLocks noGrp="1"/>
          </p:cNvSpPr>
          <p:nvPr>
            <p:ph idx="1"/>
          </p:nvPr>
        </p:nvSpPr>
        <p:spPr>
          <a:xfrm>
            <a:off x="508178" y="1026772"/>
            <a:ext cx="11102575" cy="5203907"/>
          </a:xfrm>
        </p:spPr>
        <p:txBody>
          <a:bodyPr/>
          <a:lstStyle/>
          <a:p>
            <a:r>
              <a:rPr lang="en-GB" sz="1400" dirty="0"/>
              <a:t>The Bidders SQ response should be in relation to services that have been delivered or that are currently being delivered.</a:t>
            </a:r>
          </a:p>
          <a:p>
            <a:r>
              <a:rPr lang="en-GB" sz="1400" dirty="0"/>
              <a:t>Bidders need to provide two case studies.</a:t>
            </a:r>
          </a:p>
          <a:p>
            <a:r>
              <a:rPr lang="en-GB" sz="1400" dirty="0"/>
              <a:t>Services described in the case studies should demonstrate the delivery of an intervention that has lead to one or more of the outcomes as described in the relevant service category description in Schedule 2.1 of the Framework Agreement, being achieved. </a:t>
            </a:r>
          </a:p>
          <a:p>
            <a:r>
              <a:rPr lang="en-GB" sz="1400" dirty="0"/>
              <a:t>It is acceptable to use the same contract or grant example for multiple categories. Neither case study should however use elements from different contracts or grants to form a single case study. </a:t>
            </a:r>
          </a:p>
          <a:p>
            <a:r>
              <a:rPr lang="en-GB" sz="1400" dirty="0"/>
              <a:t>A template for the case study questions is provided.  All Bidders must submit case study examples using this template, failure to follow this process may result in a request for resubmission.</a:t>
            </a:r>
          </a:p>
          <a:p>
            <a:r>
              <a:rPr lang="en-GB" sz="1400" dirty="0"/>
              <a:t>Where Bidders are unable to provide case studies, they may submit a 500 word explanation in relation to each service category within the SQ.</a:t>
            </a:r>
          </a:p>
        </p:txBody>
      </p:sp>
      <p:sp>
        <p:nvSpPr>
          <p:cNvPr id="4" name="Slide Number Placeholder 3">
            <a:extLst>
              <a:ext uri="{FF2B5EF4-FFF2-40B4-BE49-F238E27FC236}">
                <a16:creationId xmlns:a16="http://schemas.microsoft.com/office/drawing/2014/main" id="{1AB32B35-9FEE-453E-A60E-FB1F6C28D51C}"/>
              </a:ext>
            </a:extLst>
          </p:cNvPr>
          <p:cNvSpPr>
            <a:spLocks noGrp="1"/>
          </p:cNvSpPr>
          <p:nvPr>
            <p:ph type="sldNum" sz="quarter" idx="10"/>
          </p:nvPr>
        </p:nvSpPr>
        <p:spPr/>
        <p:txBody>
          <a:bodyPr/>
          <a:lstStyle/>
          <a:p>
            <a:fld id="{248FA2B9-6167-4ACB-9D67-05C918B68009}" type="slidenum">
              <a:rPr lang="en-GB" altLang="en-US" smtClean="0"/>
              <a:pPr/>
              <a:t>11</a:t>
            </a:fld>
            <a:endParaRPr lang="en-GB" altLang="en-US"/>
          </a:p>
        </p:txBody>
      </p:sp>
    </p:spTree>
    <p:extLst>
      <p:ext uri="{BB962C8B-B14F-4D97-AF65-F5344CB8AC3E}">
        <p14:creationId xmlns:p14="http://schemas.microsoft.com/office/powerpoint/2010/main" val="3656554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DC68B-F5F7-4AF3-9847-D53026D83092}"/>
              </a:ext>
            </a:extLst>
          </p:cNvPr>
          <p:cNvSpPr>
            <a:spLocks noGrp="1"/>
          </p:cNvSpPr>
          <p:nvPr>
            <p:ph type="title"/>
          </p:nvPr>
        </p:nvSpPr>
        <p:spPr>
          <a:xfrm>
            <a:off x="647700" y="432000"/>
            <a:ext cx="10922000" cy="317300"/>
          </a:xfrm>
        </p:spPr>
        <p:txBody>
          <a:bodyPr/>
          <a:lstStyle/>
          <a:p>
            <a:r>
              <a:rPr lang="en-GB" dirty="0">
                <a:solidFill>
                  <a:schemeClr val="tx1"/>
                </a:solidFill>
              </a:rPr>
              <a:t>SQ Financial Evaluation </a:t>
            </a:r>
            <a:endParaRPr lang="en-GB" dirty="0"/>
          </a:p>
        </p:txBody>
      </p:sp>
      <p:sp>
        <p:nvSpPr>
          <p:cNvPr id="3" name="Content Placeholder 2">
            <a:extLst>
              <a:ext uri="{FF2B5EF4-FFF2-40B4-BE49-F238E27FC236}">
                <a16:creationId xmlns:a16="http://schemas.microsoft.com/office/drawing/2014/main" id="{32CFEAF2-8387-4507-A7A9-1165C1E443A7}"/>
              </a:ext>
            </a:extLst>
          </p:cNvPr>
          <p:cNvSpPr>
            <a:spLocks noGrp="1"/>
          </p:cNvSpPr>
          <p:nvPr>
            <p:ph idx="1"/>
          </p:nvPr>
        </p:nvSpPr>
        <p:spPr>
          <a:xfrm>
            <a:off x="340242" y="925032"/>
            <a:ext cx="11737458" cy="5290833"/>
          </a:xfrm>
        </p:spPr>
        <p:txBody>
          <a:bodyPr/>
          <a:lstStyle/>
          <a:p>
            <a:pPr algn="just">
              <a:lnSpc>
                <a:spcPct val="100000"/>
              </a:lnSpc>
              <a:spcAft>
                <a:spcPts val="800"/>
              </a:spcAft>
            </a:pPr>
            <a:r>
              <a:rPr lang="en-GB" sz="1200" dirty="0">
                <a:latin typeface="Arial" panose="020B0604020202020204" pitchFamily="34" charset="0"/>
                <a:ea typeface="Calibri" panose="020F0502020204030204" pitchFamily="34" charset="0"/>
                <a:cs typeface="Times New Roman" panose="02020603050405020304" pitchFamily="18" charset="0"/>
              </a:rPr>
              <a:t>The Authority will test a Bidder’s Economic and Financial Standing within the SQ, however, the level at which it will be tested will be based on the contract value thresholds. There will be three tiers of testing and these are as follows:</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marL="522065" lvl="1" indent="-342900" algn="just">
              <a:lnSpc>
                <a:spcPct val="100000"/>
              </a:lnSpc>
              <a:spcAft>
                <a:spcPts val="800"/>
              </a:spcAft>
              <a:buFont typeface="+mj-lt"/>
              <a:buAutoNum type="romanUcPeriod"/>
            </a:pPr>
            <a:r>
              <a:rPr lang="en-GB" sz="1200" dirty="0">
                <a:latin typeface="Arial" panose="020B0604020202020204" pitchFamily="34" charset="0"/>
                <a:ea typeface="Calibri" panose="020F0502020204030204" pitchFamily="34" charset="0"/>
                <a:cs typeface="Times New Roman" panose="02020603050405020304" pitchFamily="18" charset="0"/>
              </a:rPr>
              <a:t>Bidders that wish to bid for a call-off contract worth under £100,000, or that wish to bid for multiple contracts with an aggregated total of under £100,000 self-certify that they have sufficient working capital &amp; cashflow to deliver the services under any ensuing call(as) off with an aggregate value of up to £100,000’</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marL="522065" lvl="1" indent="-342900" algn="just">
              <a:lnSpc>
                <a:spcPct val="100000"/>
              </a:lnSpc>
              <a:spcAft>
                <a:spcPts val="800"/>
              </a:spcAft>
              <a:buFont typeface="+mj-lt"/>
              <a:buAutoNum type="romanUcPeriod"/>
            </a:pPr>
            <a:r>
              <a:rPr lang="en-GB" sz="1200" dirty="0">
                <a:latin typeface="Arial" panose="020B0604020202020204" pitchFamily="34" charset="0"/>
                <a:ea typeface="Calibri" panose="020F0502020204030204" pitchFamily="34" charset="0"/>
                <a:cs typeface="Times New Roman" panose="02020603050405020304" pitchFamily="18" charset="0"/>
              </a:rPr>
              <a:t>Bidders that wish to bid for a call-off contract worth between £100,000 and £1,000,000 or that wish to bid for multiple DF contracts with an aggregated total of £100,000 to £1,000,000 must provide a credit rating report at SQ</a:t>
            </a:r>
          </a:p>
          <a:p>
            <a:pPr marL="522065" lvl="1" indent="-342900" algn="just">
              <a:lnSpc>
                <a:spcPct val="100000"/>
              </a:lnSpc>
              <a:spcAft>
                <a:spcPts val="800"/>
              </a:spcAft>
              <a:buFont typeface="+mj-lt"/>
              <a:buAutoNum type="romanUcPeriod"/>
            </a:pPr>
            <a:r>
              <a:rPr lang="en-GB" sz="1200" dirty="0">
                <a:latin typeface="Arial" panose="020B0604020202020204" pitchFamily="34" charset="0"/>
                <a:ea typeface="Calibri" panose="020F0502020204030204" pitchFamily="34" charset="0"/>
                <a:cs typeface="Times New Roman" panose="02020603050405020304" pitchFamily="18" charset="0"/>
              </a:rPr>
              <a:t>Bidders that wish to bid for a call-off contract worth more than £1,000,000, or that wish to bid for multiple contracts with an aggregate total value of over £1,000,000 must submit an FVRA template and two years of audited accounts at SQ stage</a:t>
            </a:r>
          </a:p>
          <a:p>
            <a:r>
              <a:rPr lang="en-GB" sz="1200" dirty="0"/>
              <a:t>The FVRA is a standard template and will be provided for completion. The FVRA should be able to be filled in by directly copying financial metrics from annual accounts.</a:t>
            </a:r>
          </a:p>
          <a:p>
            <a:pPr algn="just">
              <a:lnSpc>
                <a:spcPct val="107000"/>
              </a:lnSpc>
              <a:spcAft>
                <a:spcPts val="800"/>
              </a:spcAft>
            </a:pPr>
            <a:r>
              <a:rPr lang="en-GB" sz="1200" dirty="0"/>
              <a:t>It is the Bidder’s decision as to which threshold they bid at. If a Bidder qualifies at the highest threshold, they will still be able to bid for call-offs with an aggregate value of under £1m.</a:t>
            </a:r>
          </a:p>
          <a:p>
            <a:pPr algn="just">
              <a:lnSpc>
                <a:spcPct val="107000"/>
              </a:lnSpc>
              <a:spcAft>
                <a:spcPts val="800"/>
              </a:spcAft>
            </a:pPr>
            <a:r>
              <a:rPr lang="en-GB" sz="1200" dirty="0"/>
              <a:t>There is not a minimum turnover required to be appointed to the DF. There are requirements to demonstrate financial standing which will differ depending on the call-off contract/s that Bidders are seeking to tender for. </a:t>
            </a:r>
          </a:p>
          <a:p>
            <a:pPr algn="just">
              <a:lnSpc>
                <a:spcPct val="107000"/>
              </a:lnSpc>
              <a:spcAft>
                <a:spcPts val="800"/>
              </a:spcAft>
            </a:pPr>
            <a:r>
              <a:rPr lang="en-GB" sz="1200" dirty="0"/>
              <a:t>Where a Lead Entity is relying on Key Sub-contractors to meet the Economic and Financial Standing thresholds to qualify onto the DF, Key Sub-contractors will have their Economic and Financial Standing tested as appropriate.</a:t>
            </a:r>
          </a:p>
          <a:p>
            <a:pPr algn="just">
              <a:lnSpc>
                <a:spcPct val="107000"/>
              </a:lnSpc>
              <a:spcAft>
                <a:spcPts val="800"/>
              </a:spcAft>
            </a:pPr>
            <a:r>
              <a:rPr lang="en-GB" sz="1200" dirty="0"/>
              <a:t>The SQ can be completed as a lead Bidder on behalf of a Consortium, in which case, the bidder should name the other entities they wish to rely on as part of the Consortium, and provide the relevant self-certifications as part of a single composite response. If bidding on behalf of a group (consortium) all of the selection questions, should be completed, on behalf of all members of the consortium.</a:t>
            </a:r>
          </a:p>
          <a:p>
            <a:pPr algn="just">
              <a:lnSpc>
                <a:spcPct val="107000"/>
              </a:lnSpc>
              <a:spcAft>
                <a:spcPts val="800"/>
              </a:spcAft>
            </a:pPr>
            <a:endParaRPr lang="en-GB" sz="1200" dirty="0"/>
          </a:p>
          <a:p>
            <a:pPr algn="just">
              <a:lnSpc>
                <a:spcPct val="107000"/>
              </a:lnSpc>
              <a:spcAft>
                <a:spcPts val="800"/>
              </a:spcAft>
            </a:pPr>
            <a:endParaRPr lang="en-GB" sz="1200" dirty="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FC6B82AD-33BC-4D45-8D4A-584486557757}"/>
              </a:ext>
            </a:extLst>
          </p:cNvPr>
          <p:cNvSpPr>
            <a:spLocks noGrp="1"/>
          </p:cNvSpPr>
          <p:nvPr>
            <p:ph type="sldNum" sz="quarter" idx="10"/>
          </p:nvPr>
        </p:nvSpPr>
        <p:spPr/>
        <p:txBody>
          <a:bodyPr/>
          <a:lstStyle/>
          <a:p>
            <a:fld id="{248FA2B9-6167-4ACB-9D67-05C918B68009}" type="slidenum">
              <a:rPr lang="en-GB" altLang="en-US" smtClean="0"/>
              <a:pPr/>
              <a:t>12</a:t>
            </a:fld>
            <a:endParaRPr lang="en-GB" altLang="en-US"/>
          </a:p>
        </p:txBody>
      </p:sp>
    </p:spTree>
    <p:extLst>
      <p:ext uri="{BB962C8B-B14F-4D97-AF65-F5344CB8AC3E}">
        <p14:creationId xmlns:p14="http://schemas.microsoft.com/office/powerpoint/2010/main" val="443818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B93DB-7C80-453B-BE4C-75F3B63FE21C}"/>
              </a:ext>
            </a:extLst>
          </p:cNvPr>
          <p:cNvSpPr>
            <a:spLocks noGrp="1"/>
          </p:cNvSpPr>
          <p:nvPr>
            <p:ph type="title"/>
          </p:nvPr>
        </p:nvSpPr>
        <p:spPr>
          <a:xfrm>
            <a:off x="650316" y="425225"/>
            <a:ext cx="10891367" cy="426846"/>
          </a:xfrm>
        </p:spPr>
        <p:txBody>
          <a:bodyPr/>
          <a:lstStyle/>
          <a:p>
            <a:r>
              <a:rPr lang="en-GB" dirty="0">
                <a:solidFill>
                  <a:schemeClr val="tx1"/>
                </a:solidFill>
              </a:rPr>
              <a:t>Bidding Models - Overview</a:t>
            </a:r>
          </a:p>
        </p:txBody>
      </p:sp>
      <p:sp>
        <p:nvSpPr>
          <p:cNvPr id="3" name="Content Placeholder 2">
            <a:extLst>
              <a:ext uri="{FF2B5EF4-FFF2-40B4-BE49-F238E27FC236}">
                <a16:creationId xmlns:a16="http://schemas.microsoft.com/office/drawing/2014/main" id="{C018A09A-6F02-4F58-B7AB-2AAD39D3E6B2}"/>
              </a:ext>
            </a:extLst>
          </p:cNvPr>
          <p:cNvSpPr>
            <a:spLocks noGrp="1"/>
          </p:cNvSpPr>
          <p:nvPr>
            <p:ph idx="1"/>
          </p:nvPr>
        </p:nvSpPr>
        <p:spPr>
          <a:xfrm>
            <a:off x="363063" y="1020726"/>
            <a:ext cx="11215793" cy="5167423"/>
          </a:xfrm>
        </p:spPr>
        <p:txBody>
          <a:bodyPr/>
          <a:lstStyle/>
          <a:p>
            <a:pPr marL="0" indent="0">
              <a:lnSpc>
                <a:spcPct val="107000"/>
              </a:lnSpc>
              <a:spcAft>
                <a:spcPts val="800"/>
              </a:spcAft>
              <a:buNone/>
            </a:pPr>
            <a:r>
              <a:rPr lang="en-GB" sz="1400" b="1" u="sng" dirty="0">
                <a:latin typeface="Arial" panose="020B0604020202020204" pitchFamily="34" charset="0"/>
                <a:ea typeface="Calibri" panose="020F0502020204030204" pitchFamily="34" charset="0"/>
                <a:cs typeface="Times New Roman" panose="02020603050405020304" pitchFamily="18" charset="0"/>
              </a:rPr>
              <a:t>1. Single Entity </a:t>
            </a:r>
            <a:r>
              <a:rPr lang="en-GB" sz="1400" dirty="0">
                <a:latin typeface="Arial" panose="020B0604020202020204" pitchFamily="34" charset="0"/>
                <a:ea typeface="Calibri" panose="020F0502020204030204" pitchFamily="34" charset="0"/>
                <a:cs typeface="Times New Roman" panose="02020603050405020304" pitchFamily="18" charset="0"/>
              </a:rPr>
              <a:t>– In this model, a single entity c</a:t>
            </a:r>
            <a:r>
              <a:rPr lang="en-GB" sz="1400" dirty="0"/>
              <a:t>ompletes the selection questionnaire and qualifies onto the Dynamic Framework based on their own experience. A single Entity may decide to use Key Sub-contractors to bid for a Call-off competition.</a:t>
            </a:r>
            <a:endParaRPr lang="en-GB" sz="1400" b="1" u="sng" dirty="0">
              <a:latin typeface="Arial" panose="020B060402020202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GB" sz="1400" b="1" u="sng" dirty="0">
                <a:latin typeface="Arial" panose="020B0604020202020204" pitchFamily="34" charset="0"/>
                <a:ea typeface="Calibri" panose="020F0502020204030204" pitchFamily="34" charset="0"/>
                <a:cs typeface="Times New Roman" panose="02020603050405020304" pitchFamily="18" charset="0"/>
              </a:rPr>
              <a:t>2. Lead Entity</a:t>
            </a:r>
            <a:r>
              <a:rPr lang="en-GB" sz="1400" u="sng" dirty="0">
                <a:latin typeface="Arial" panose="020B0604020202020204" pitchFamily="34" charset="0"/>
                <a:ea typeface="Calibri" panose="020F0502020204030204" pitchFamily="34" charset="0"/>
                <a:cs typeface="Times New Roman" panose="02020603050405020304" pitchFamily="18" charset="0"/>
              </a:rPr>
              <a:t> with Key Sub Contractor(s) </a:t>
            </a:r>
            <a:r>
              <a:rPr lang="en-GB" sz="1400" dirty="0">
                <a:latin typeface="Arial" panose="020B0604020202020204" pitchFamily="34" charset="0"/>
                <a:ea typeface="Calibri" panose="020F0502020204030204" pitchFamily="34" charset="0"/>
                <a:cs typeface="Times New Roman" panose="02020603050405020304" pitchFamily="18" charset="0"/>
              </a:rPr>
              <a:t>– I</a:t>
            </a:r>
            <a:r>
              <a:rPr lang="en-GB" sz="1400" dirty="0"/>
              <a:t>s the most traditional model of collaborating when bidding. The lead entity leads the bid on behalf of the supply chain (which includes sub-contractors) and is the single point of contact for the contracting authority. </a:t>
            </a:r>
          </a:p>
          <a:p>
            <a:pPr marL="0" indent="0">
              <a:lnSpc>
                <a:spcPct val="100000"/>
              </a:lnSpc>
              <a:spcAft>
                <a:spcPts val="800"/>
              </a:spcAft>
              <a:buNone/>
            </a:pPr>
            <a:r>
              <a:rPr lang="en-GB" sz="1400" dirty="0"/>
              <a:t>	- In this model, a lead entity coordinates the participants and bids on behalf of the supply chain members (which are usually the 	lead entity’s principal sub-contractors). It will be the only party to the contract with the contracting authority. It will be solely 	responsible for the performance of the contract and liable to the contracting authority for sub-contractors’ acts under that 	contract. </a:t>
            </a:r>
            <a:r>
              <a:rPr lang="en-GB" sz="1400" b="1" dirty="0"/>
              <a:t>Note: </a:t>
            </a:r>
            <a:r>
              <a:rPr lang="en-GB" sz="1400" dirty="0"/>
              <a:t>Sub-contractor relationships may be different for each call-off.</a:t>
            </a:r>
          </a:p>
          <a:p>
            <a:pPr marL="0" indent="0">
              <a:lnSpc>
                <a:spcPct val="100000"/>
              </a:lnSpc>
              <a:spcAft>
                <a:spcPts val="800"/>
              </a:spcAft>
              <a:buNone/>
            </a:pPr>
            <a:r>
              <a:rPr lang="en-GB" sz="1400" dirty="0"/>
              <a:t>	- The Lead Bidder must indicate when completing the SQ where they are relying on a Key Sub-contractor to qualify into a 	Service Category. by competing the; ‘Reliance on Key Sub-contractor(s) template’. For the avoidance of doubt you only need to 	include Key-Subcontractors that you rely on to pass the SQ.</a:t>
            </a:r>
            <a:endParaRPr lang="en-GB" sz="1400" b="1" dirty="0"/>
          </a:p>
          <a:p>
            <a:pPr marL="0" indent="0">
              <a:lnSpc>
                <a:spcPct val="107000"/>
              </a:lnSpc>
              <a:spcAft>
                <a:spcPts val="800"/>
              </a:spcAft>
              <a:buNone/>
            </a:pPr>
            <a:r>
              <a:rPr lang="en-GB" sz="1400" dirty="0">
                <a:latin typeface="Arial" panose="020B0604020202020204" pitchFamily="34" charset="0"/>
                <a:ea typeface="Calibri" panose="020F0502020204030204" pitchFamily="34" charset="0"/>
                <a:cs typeface="Times New Roman" panose="02020603050405020304" pitchFamily="18" charset="0"/>
              </a:rPr>
              <a:t>	- This is not a formal consortium but organisations should bear in mind that they can collaborate as a lead entity with a supply 	chain rather than entering into a formal Special Purpose Vehicle; this model can be used either at qualification or for individual 	Call-offs.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00000"/>
              </a:lnSpc>
              <a:spcAft>
                <a:spcPts val="1260"/>
              </a:spcAft>
              <a:buNone/>
              <a:defRPr/>
            </a:pPr>
            <a:r>
              <a:rPr lang="en-GB" sz="1400" b="1" u="sng" dirty="0">
                <a:ea typeface="Calibri" panose="020F0502020204030204" pitchFamily="34" charset="0"/>
                <a:cs typeface="Times New Roman" panose="02020603050405020304" pitchFamily="18" charset="0"/>
              </a:rPr>
              <a:t>3. Consortium</a:t>
            </a:r>
            <a:r>
              <a:rPr lang="en-GB" sz="1400" dirty="0">
                <a:ea typeface="Calibri" panose="020F0502020204030204" pitchFamily="34" charset="0"/>
                <a:cs typeface="Times New Roman" panose="02020603050405020304" pitchFamily="18" charset="0"/>
              </a:rPr>
              <a:t> – </a:t>
            </a:r>
            <a:r>
              <a:rPr lang="en-GB" sz="1400" dirty="0">
                <a:solidFill>
                  <a:srgbClr val="000000"/>
                </a:solidFill>
              </a:rPr>
              <a:t>A </a:t>
            </a:r>
            <a:r>
              <a:rPr lang="en-GB" sz="1400" dirty="0"/>
              <a:t>Consortium is defined as two or more entities coming together to submit an SQ response for the purposes of the Framework Agreement, with the intention of being appointed to the Framework and performing any resulting Call-Off Contracts as a single legal entity in the form of a Special Purpose Vehicle (SPV). </a:t>
            </a:r>
            <a:r>
              <a:rPr lang="en-GB" sz="1400" b="1" dirty="0"/>
              <a:t>Note</a:t>
            </a:r>
            <a:r>
              <a:rPr lang="en-GB" sz="1400" dirty="0"/>
              <a:t>: If you are forming an SPV, this must be in place in order to sign the Framework Agreement, however you do not need to form an SPV in order to fill in the SQ. </a:t>
            </a:r>
            <a:endParaRPr lang="en-GB" sz="1400" dirty="0">
              <a:ea typeface="Calibri" panose="020F0502020204030204" pitchFamily="34" charset="0"/>
              <a:cs typeface="Times New Roman" panose="02020603050405020304" pitchFamily="18" charset="0"/>
            </a:endParaRPr>
          </a:p>
          <a:p>
            <a:endParaRPr lang="en-GB" dirty="0"/>
          </a:p>
        </p:txBody>
      </p:sp>
      <p:sp>
        <p:nvSpPr>
          <p:cNvPr id="4" name="Slide Number Placeholder 3">
            <a:extLst>
              <a:ext uri="{FF2B5EF4-FFF2-40B4-BE49-F238E27FC236}">
                <a16:creationId xmlns:a16="http://schemas.microsoft.com/office/drawing/2014/main" id="{DAE3EDEA-FBBA-4AEF-98FC-8C6DC67F7B42}"/>
              </a:ext>
            </a:extLst>
          </p:cNvPr>
          <p:cNvSpPr>
            <a:spLocks noGrp="1"/>
          </p:cNvSpPr>
          <p:nvPr>
            <p:ph type="sldNum" sz="quarter" idx="10"/>
          </p:nvPr>
        </p:nvSpPr>
        <p:spPr/>
        <p:txBody>
          <a:bodyPr/>
          <a:lstStyle/>
          <a:p>
            <a:fld id="{248FA2B9-6167-4ACB-9D67-05C918B68009}" type="slidenum">
              <a:rPr lang="en-GB" altLang="en-US" smtClean="0"/>
              <a:pPr/>
              <a:t>13</a:t>
            </a:fld>
            <a:endParaRPr lang="en-GB" altLang="en-US"/>
          </a:p>
        </p:txBody>
      </p:sp>
    </p:spTree>
    <p:extLst>
      <p:ext uri="{BB962C8B-B14F-4D97-AF65-F5344CB8AC3E}">
        <p14:creationId xmlns:p14="http://schemas.microsoft.com/office/powerpoint/2010/main" val="884922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09627701-1A3F-4E3F-9A07-266463DD3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1798" y="642312"/>
            <a:ext cx="8236470" cy="5529888"/>
          </a:xfrm>
          <a:prstGeom prst="rect">
            <a:avLst/>
          </a:prstGeom>
          <a:noFill/>
        </p:spPr>
      </p:pic>
      <p:sp>
        <p:nvSpPr>
          <p:cNvPr id="10" name="Title 1">
            <a:extLst>
              <a:ext uri="{FF2B5EF4-FFF2-40B4-BE49-F238E27FC236}">
                <a16:creationId xmlns:a16="http://schemas.microsoft.com/office/drawing/2014/main" id="{63DFA2F6-5972-46F9-B078-BB862295F303}"/>
              </a:ext>
            </a:extLst>
          </p:cNvPr>
          <p:cNvSpPr>
            <a:spLocks noGrp="1"/>
          </p:cNvSpPr>
          <p:nvPr>
            <p:ph type="title"/>
          </p:nvPr>
        </p:nvSpPr>
        <p:spPr>
          <a:xfrm>
            <a:off x="663580" y="411965"/>
            <a:ext cx="10803490" cy="365125"/>
          </a:xfrm>
        </p:spPr>
        <p:txBody>
          <a:bodyPr/>
          <a:lstStyle/>
          <a:p>
            <a:br>
              <a:rPr lang="en-GB" u="sng" dirty="0">
                <a:solidFill>
                  <a:schemeClr val="tx1"/>
                </a:solidFill>
              </a:rPr>
            </a:br>
            <a:r>
              <a:rPr lang="en-GB" u="sng" dirty="0">
                <a:solidFill>
                  <a:schemeClr val="tx1"/>
                </a:solidFill>
              </a:rPr>
              <a:t>Bidding as: A Single Entity</a:t>
            </a:r>
            <a:br>
              <a:rPr lang="en-GB" u="sng" dirty="0"/>
            </a:br>
            <a:endParaRPr lang="en-US" dirty="0"/>
          </a:p>
        </p:txBody>
      </p:sp>
      <p:sp>
        <p:nvSpPr>
          <p:cNvPr id="4" name="Slide Number Placeholder 3">
            <a:extLst>
              <a:ext uri="{FF2B5EF4-FFF2-40B4-BE49-F238E27FC236}">
                <a16:creationId xmlns:a16="http://schemas.microsoft.com/office/drawing/2014/main" id="{D2D1891E-0A6C-41AE-9B4A-DA249839EAD9}"/>
              </a:ext>
            </a:extLst>
          </p:cNvPr>
          <p:cNvSpPr>
            <a:spLocks noGrp="1"/>
          </p:cNvSpPr>
          <p:nvPr>
            <p:ph type="sldNum" sz="quarter" idx="10"/>
          </p:nvPr>
        </p:nvSpPr>
        <p:spPr>
          <a:xfrm>
            <a:off x="527655" y="6356804"/>
            <a:ext cx="1034143" cy="365125"/>
          </a:xfrm>
        </p:spPr>
        <p:txBody>
          <a:bodyPr wrap="square" anchor="ctr">
            <a:normAutofit/>
          </a:bodyPr>
          <a:lstStyle/>
          <a:p>
            <a:pPr>
              <a:spcAft>
                <a:spcPts val="600"/>
              </a:spcAft>
            </a:pPr>
            <a:fld id="{248FA2B9-6167-4ACB-9D67-05C918B68009}" type="slidenum">
              <a:rPr lang="en-GB" altLang="en-US" smtClean="0"/>
              <a:pPr>
                <a:spcAft>
                  <a:spcPts val="600"/>
                </a:spcAft>
              </a:pPr>
              <a:t>14</a:t>
            </a:fld>
            <a:endParaRPr lang="en-GB" altLang="en-US"/>
          </a:p>
        </p:txBody>
      </p:sp>
      <p:pic>
        <p:nvPicPr>
          <p:cNvPr id="6" name="Picture 5">
            <a:extLst>
              <a:ext uri="{FF2B5EF4-FFF2-40B4-BE49-F238E27FC236}">
                <a16:creationId xmlns:a16="http://schemas.microsoft.com/office/drawing/2014/main" id="{BE5EDDC9-9906-41D5-AE6A-EBEB1366EEFA}"/>
              </a:ext>
            </a:extLst>
          </p:cNvPr>
          <p:cNvPicPr>
            <a:picLocks noChangeAspect="1"/>
          </p:cNvPicPr>
          <p:nvPr/>
        </p:nvPicPr>
        <p:blipFill rotWithShape="1">
          <a:blip r:embed="rId3"/>
          <a:srcRect l="22941" t="35349" r="58226" b="56581"/>
          <a:stretch/>
        </p:blipFill>
        <p:spPr>
          <a:xfrm>
            <a:off x="2480930" y="961694"/>
            <a:ext cx="2920409" cy="704073"/>
          </a:xfrm>
          <a:prstGeom prst="rect">
            <a:avLst/>
          </a:prstGeom>
        </p:spPr>
      </p:pic>
      <p:pic>
        <p:nvPicPr>
          <p:cNvPr id="7" name="Picture 6">
            <a:extLst>
              <a:ext uri="{FF2B5EF4-FFF2-40B4-BE49-F238E27FC236}">
                <a16:creationId xmlns:a16="http://schemas.microsoft.com/office/drawing/2014/main" id="{63CD703C-C027-41B0-AD83-CFC7F9EF494B}"/>
              </a:ext>
            </a:extLst>
          </p:cNvPr>
          <p:cNvPicPr/>
          <p:nvPr/>
        </p:nvPicPr>
        <p:blipFill rotWithShape="1">
          <a:blip r:embed="rId4"/>
          <a:srcRect l="45539" t="63727" r="47592" b="31964"/>
          <a:stretch/>
        </p:blipFill>
        <p:spPr bwMode="auto">
          <a:xfrm>
            <a:off x="3354512" y="2647666"/>
            <a:ext cx="537435" cy="233773"/>
          </a:xfrm>
          <a:prstGeom prst="rect">
            <a:avLst/>
          </a:prstGeom>
          <a:ln>
            <a:noFill/>
          </a:ln>
          <a:extLst>
            <a:ext uri="{53640926-AAD7-44D8-BBD7-CCE9431645EC}">
              <a14:shadowObscured xmlns:a14="http://schemas.microsoft.com/office/drawing/2010/main"/>
            </a:ext>
          </a:extLst>
        </p:spPr>
      </p:pic>
      <p:pic>
        <p:nvPicPr>
          <p:cNvPr id="14" name="Picture 13">
            <a:extLst>
              <a:ext uri="{FF2B5EF4-FFF2-40B4-BE49-F238E27FC236}">
                <a16:creationId xmlns:a16="http://schemas.microsoft.com/office/drawing/2014/main" id="{9F7299FB-2A2A-482A-A43C-483D00E32719}"/>
              </a:ext>
            </a:extLst>
          </p:cNvPr>
          <p:cNvPicPr>
            <a:picLocks noChangeAspect="1"/>
          </p:cNvPicPr>
          <p:nvPr/>
        </p:nvPicPr>
        <p:blipFill rotWithShape="1">
          <a:blip r:embed="rId5"/>
          <a:srcRect l="1" t="22221" r="4844"/>
          <a:stretch/>
        </p:blipFill>
        <p:spPr>
          <a:xfrm>
            <a:off x="3433109" y="2627943"/>
            <a:ext cx="525789" cy="158528"/>
          </a:xfrm>
          <a:prstGeom prst="rect">
            <a:avLst/>
          </a:prstGeom>
        </p:spPr>
      </p:pic>
      <p:pic>
        <p:nvPicPr>
          <p:cNvPr id="15" name="Picture 14">
            <a:extLst>
              <a:ext uri="{FF2B5EF4-FFF2-40B4-BE49-F238E27FC236}">
                <a16:creationId xmlns:a16="http://schemas.microsoft.com/office/drawing/2014/main" id="{3F781A77-0A4C-4998-BE29-1EBB3CD54AE3}"/>
              </a:ext>
            </a:extLst>
          </p:cNvPr>
          <p:cNvPicPr>
            <a:picLocks noChangeAspect="1"/>
          </p:cNvPicPr>
          <p:nvPr/>
        </p:nvPicPr>
        <p:blipFill>
          <a:blip r:embed="rId6"/>
          <a:stretch>
            <a:fillRect/>
          </a:stretch>
        </p:blipFill>
        <p:spPr>
          <a:xfrm>
            <a:off x="3676395" y="3298666"/>
            <a:ext cx="431104" cy="130334"/>
          </a:xfrm>
          <a:prstGeom prst="rect">
            <a:avLst/>
          </a:prstGeom>
        </p:spPr>
      </p:pic>
    </p:spTree>
    <p:extLst>
      <p:ext uri="{BB962C8B-B14F-4D97-AF65-F5344CB8AC3E}">
        <p14:creationId xmlns:p14="http://schemas.microsoft.com/office/powerpoint/2010/main" val="2235307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3CF15CE-A0C0-4745-A845-577CD8F06CD1}"/>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353" b="2082"/>
          <a:stretch/>
        </p:blipFill>
        <p:spPr>
          <a:xfrm>
            <a:off x="1856762" y="722376"/>
            <a:ext cx="7726150" cy="5486400"/>
          </a:xfrm>
          <a:prstGeom prst="rect">
            <a:avLst/>
          </a:prstGeom>
        </p:spPr>
      </p:pic>
      <p:sp>
        <p:nvSpPr>
          <p:cNvPr id="2" name="Title 1">
            <a:extLst>
              <a:ext uri="{FF2B5EF4-FFF2-40B4-BE49-F238E27FC236}">
                <a16:creationId xmlns:a16="http://schemas.microsoft.com/office/drawing/2014/main" id="{AAF1DAC9-F6FD-4E9D-B97D-70511E61B70A}"/>
              </a:ext>
            </a:extLst>
          </p:cNvPr>
          <p:cNvSpPr>
            <a:spLocks noGrp="1"/>
          </p:cNvSpPr>
          <p:nvPr>
            <p:ph type="title"/>
          </p:nvPr>
        </p:nvSpPr>
        <p:spPr>
          <a:xfrm>
            <a:off x="621967" y="413220"/>
            <a:ext cx="10948065" cy="365125"/>
          </a:xfrm>
        </p:spPr>
        <p:txBody>
          <a:bodyPr/>
          <a:lstStyle/>
          <a:p>
            <a:br>
              <a:rPr lang="en-GB" u="sng" dirty="0">
                <a:solidFill>
                  <a:schemeClr val="tx1"/>
                </a:solidFill>
              </a:rPr>
            </a:br>
            <a:r>
              <a:rPr lang="en-GB" u="sng" dirty="0">
                <a:solidFill>
                  <a:schemeClr val="tx1"/>
                </a:solidFill>
              </a:rPr>
              <a:t>Bidding as: A Lead Bidder</a:t>
            </a:r>
            <a:br>
              <a:rPr lang="en-GB" u="sng" dirty="0"/>
            </a:br>
            <a:endParaRPr lang="en-GB" dirty="0"/>
          </a:p>
        </p:txBody>
      </p:sp>
      <p:sp>
        <p:nvSpPr>
          <p:cNvPr id="4" name="Slide Number Placeholder 3">
            <a:extLst>
              <a:ext uri="{FF2B5EF4-FFF2-40B4-BE49-F238E27FC236}">
                <a16:creationId xmlns:a16="http://schemas.microsoft.com/office/drawing/2014/main" id="{218321DF-4448-4C8C-88A5-E625F4B82253}"/>
              </a:ext>
            </a:extLst>
          </p:cNvPr>
          <p:cNvSpPr>
            <a:spLocks noGrp="1"/>
          </p:cNvSpPr>
          <p:nvPr>
            <p:ph type="sldNum" sz="quarter" idx="10"/>
          </p:nvPr>
        </p:nvSpPr>
        <p:spPr/>
        <p:txBody>
          <a:bodyPr/>
          <a:lstStyle/>
          <a:p>
            <a:fld id="{248FA2B9-6167-4ACB-9D67-05C918B68009}" type="slidenum">
              <a:rPr lang="en-GB" altLang="en-US" smtClean="0"/>
              <a:pPr/>
              <a:t>15</a:t>
            </a:fld>
            <a:endParaRPr lang="en-GB" altLang="en-US"/>
          </a:p>
        </p:txBody>
      </p:sp>
      <p:pic>
        <p:nvPicPr>
          <p:cNvPr id="3" name="Picture 2">
            <a:extLst>
              <a:ext uri="{FF2B5EF4-FFF2-40B4-BE49-F238E27FC236}">
                <a16:creationId xmlns:a16="http://schemas.microsoft.com/office/drawing/2014/main" id="{3B635B2E-E761-4146-AEDD-D360CDE7C46E}"/>
              </a:ext>
            </a:extLst>
          </p:cNvPr>
          <p:cNvPicPr>
            <a:picLocks noChangeAspect="1"/>
          </p:cNvPicPr>
          <p:nvPr/>
        </p:nvPicPr>
        <p:blipFill rotWithShape="1">
          <a:blip r:embed="rId3"/>
          <a:srcRect t="2" r="5790" b="11329"/>
          <a:stretch/>
        </p:blipFill>
        <p:spPr>
          <a:xfrm>
            <a:off x="2336434" y="4315333"/>
            <a:ext cx="404281" cy="115036"/>
          </a:xfrm>
          <a:prstGeom prst="rect">
            <a:avLst/>
          </a:prstGeom>
        </p:spPr>
      </p:pic>
      <p:pic>
        <p:nvPicPr>
          <p:cNvPr id="6" name="Picture 5">
            <a:extLst>
              <a:ext uri="{FF2B5EF4-FFF2-40B4-BE49-F238E27FC236}">
                <a16:creationId xmlns:a16="http://schemas.microsoft.com/office/drawing/2014/main" id="{22B2AA76-06CE-4946-9618-8A2534F028DB}"/>
              </a:ext>
            </a:extLst>
          </p:cNvPr>
          <p:cNvPicPr>
            <a:picLocks noChangeAspect="1"/>
          </p:cNvPicPr>
          <p:nvPr/>
        </p:nvPicPr>
        <p:blipFill rotWithShape="1">
          <a:blip r:embed="rId4"/>
          <a:srcRect l="-40801" b="11680"/>
          <a:stretch/>
        </p:blipFill>
        <p:spPr>
          <a:xfrm>
            <a:off x="2609088" y="880019"/>
            <a:ext cx="2726239" cy="806183"/>
          </a:xfrm>
          <a:prstGeom prst="rect">
            <a:avLst/>
          </a:prstGeom>
        </p:spPr>
      </p:pic>
      <p:sp>
        <p:nvSpPr>
          <p:cNvPr id="7" name="TextBox 6">
            <a:extLst>
              <a:ext uri="{FF2B5EF4-FFF2-40B4-BE49-F238E27FC236}">
                <a16:creationId xmlns:a16="http://schemas.microsoft.com/office/drawing/2014/main" id="{FAF7C84D-22D3-4634-B0E4-41479176AA79}"/>
              </a:ext>
            </a:extLst>
          </p:cNvPr>
          <p:cNvSpPr txBox="1"/>
          <p:nvPr/>
        </p:nvSpPr>
        <p:spPr>
          <a:xfrm>
            <a:off x="2609088" y="1063487"/>
            <a:ext cx="805003" cy="556591"/>
          </a:xfrm>
          <a:prstGeom prst="rect">
            <a:avLst/>
          </a:prstGeom>
          <a:solidFill>
            <a:schemeClr val="bg1"/>
          </a:solidFill>
        </p:spPr>
        <p:txBody>
          <a:bodyPr wrap="square" rtlCol="0">
            <a:spAutoFit/>
          </a:bodyPr>
          <a:lstStyle/>
          <a:p>
            <a:endParaRPr lang="en-GB" dirty="0"/>
          </a:p>
        </p:txBody>
      </p:sp>
      <p:pic>
        <p:nvPicPr>
          <p:cNvPr id="8" name="Picture 7">
            <a:extLst>
              <a:ext uri="{FF2B5EF4-FFF2-40B4-BE49-F238E27FC236}">
                <a16:creationId xmlns:a16="http://schemas.microsoft.com/office/drawing/2014/main" id="{407DE71D-4366-45FD-BC69-B8C6E938DA60}"/>
              </a:ext>
            </a:extLst>
          </p:cNvPr>
          <p:cNvPicPr>
            <a:picLocks noChangeAspect="1"/>
          </p:cNvPicPr>
          <p:nvPr/>
        </p:nvPicPr>
        <p:blipFill>
          <a:blip r:embed="rId5"/>
          <a:stretch>
            <a:fillRect/>
          </a:stretch>
        </p:blipFill>
        <p:spPr>
          <a:xfrm>
            <a:off x="1971423" y="2256485"/>
            <a:ext cx="1701086" cy="801141"/>
          </a:xfrm>
          <a:prstGeom prst="rect">
            <a:avLst/>
          </a:prstGeom>
        </p:spPr>
      </p:pic>
    </p:spTree>
    <p:extLst>
      <p:ext uri="{BB962C8B-B14F-4D97-AF65-F5344CB8AC3E}">
        <p14:creationId xmlns:p14="http://schemas.microsoft.com/office/powerpoint/2010/main" val="15713184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243E97C-1252-4BF2-A09B-BED71F3B610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 r="43" b="1626"/>
          <a:stretch/>
        </p:blipFill>
        <p:spPr>
          <a:xfrm>
            <a:off x="1993391" y="662749"/>
            <a:ext cx="7293731" cy="5532502"/>
          </a:xfrm>
          <a:prstGeom prst="rect">
            <a:avLst/>
          </a:prstGeom>
        </p:spPr>
      </p:pic>
      <p:sp>
        <p:nvSpPr>
          <p:cNvPr id="2" name="Title 1">
            <a:extLst>
              <a:ext uri="{FF2B5EF4-FFF2-40B4-BE49-F238E27FC236}">
                <a16:creationId xmlns:a16="http://schemas.microsoft.com/office/drawing/2014/main" id="{30BCDB15-95F6-4842-A1BD-3CE6378A7AFD}"/>
              </a:ext>
            </a:extLst>
          </p:cNvPr>
          <p:cNvSpPr>
            <a:spLocks noGrp="1"/>
          </p:cNvSpPr>
          <p:nvPr>
            <p:ph type="title"/>
          </p:nvPr>
        </p:nvSpPr>
        <p:spPr>
          <a:xfrm>
            <a:off x="577370" y="304225"/>
            <a:ext cx="10789800" cy="553214"/>
          </a:xfrm>
        </p:spPr>
        <p:txBody>
          <a:bodyPr/>
          <a:lstStyle/>
          <a:p>
            <a:br>
              <a:rPr lang="en-GB" u="sng" dirty="0">
                <a:solidFill>
                  <a:schemeClr val="tx1"/>
                </a:solidFill>
              </a:rPr>
            </a:br>
            <a:r>
              <a:rPr lang="en-GB" u="sng" dirty="0">
                <a:solidFill>
                  <a:schemeClr val="tx1"/>
                </a:solidFill>
              </a:rPr>
              <a:t>Bidding as: A Consortia</a:t>
            </a:r>
            <a:br>
              <a:rPr lang="en-GB" u="sng" dirty="0"/>
            </a:br>
            <a:endParaRPr lang="en-GB" dirty="0"/>
          </a:p>
        </p:txBody>
      </p:sp>
      <p:sp>
        <p:nvSpPr>
          <p:cNvPr id="4" name="Slide Number Placeholder 3">
            <a:extLst>
              <a:ext uri="{FF2B5EF4-FFF2-40B4-BE49-F238E27FC236}">
                <a16:creationId xmlns:a16="http://schemas.microsoft.com/office/drawing/2014/main" id="{E4A4BAA6-8C34-4F3A-9313-1A8D988DC9DD}"/>
              </a:ext>
            </a:extLst>
          </p:cNvPr>
          <p:cNvSpPr>
            <a:spLocks noGrp="1"/>
          </p:cNvSpPr>
          <p:nvPr>
            <p:ph type="sldNum" sz="quarter" idx="10"/>
          </p:nvPr>
        </p:nvSpPr>
        <p:spPr/>
        <p:txBody>
          <a:bodyPr/>
          <a:lstStyle/>
          <a:p>
            <a:fld id="{248FA2B9-6167-4ACB-9D67-05C918B68009}" type="slidenum">
              <a:rPr lang="en-GB" altLang="en-US" smtClean="0"/>
              <a:pPr/>
              <a:t>16</a:t>
            </a:fld>
            <a:endParaRPr lang="en-GB" altLang="en-US"/>
          </a:p>
        </p:txBody>
      </p:sp>
      <p:pic>
        <p:nvPicPr>
          <p:cNvPr id="3" name="Picture 2">
            <a:extLst>
              <a:ext uri="{FF2B5EF4-FFF2-40B4-BE49-F238E27FC236}">
                <a16:creationId xmlns:a16="http://schemas.microsoft.com/office/drawing/2014/main" id="{650CF7EE-ACA1-4537-AE48-A87B769E663B}"/>
              </a:ext>
            </a:extLst>
          </p:cNvPr>
          <p:cNvPicPr>
            <a:picLocks noChangeAspect="1"/>
          </p:cNvPicPr>
          <p:nvPr/>
        </p:nvPicPr>
        <p:blipFill rotWithShape="1">
          <a:blip r:embed="rId3"/>
          <a:srcRect t="1" r="6952" b="14466"/>
          <a:stretch/>
        </p:blipFill>
        <p:spPr>
          <a:xfrm>
            <a:off x="2422212" y="4168654"/>
            <a:ext cx="430947" cy="119766"/>
          </a:xfrm>
          <a:prstGeom prst="rect">
            <a:avLst/>
          </a:prstGeom>
        </p:spPr>
      </p:pic>
      <p:pic>
        <p:nvPicPr>
          <p:cNvPr id="7" name="Picture 6">
            <a:extLst>
              <a:ext uri="{FF2B5EF4-FFF2-40B4-BE49-F238E27FC236}">
                <a16:creationId xmlns:a16="http://schemas.microsoft.com/office/drawing/2014/main" id="{124B8225-C0EE-460C-B017-5DE609C39EAB}"/>
              </a:ext>
            </a:extLst>
          </p:cNvPr>
          <p:cNvPicPr>
            <a:picLocks noChangeAspect="1"/>
          </p:cNvPicPr>
          <p:nvPr/>
        </p:nvPicPr>
        <p:blipFill>
          <a:blip r:embed="rId4"/>
          <a:stretch>
            <a:fillRect/>
          </a:stretch>
        </p:blipFill>
        <p:spPr>
          <a:xfrm>
            <a:off x="1571746" y="857439"/>
            <a:ext cx="2165367" cy="2076592"/>
          </a:xfrm>
          <a:prstGeom prst="rect">
            <a:avLst/>
          </a:prstGeom>
        </p:spPr>
      </p:pic>
      <p:pic>
        <p:nvPicPr>
          <p:cNvPr id="6" name="Picture 5">
            <a:extLst>
              <a:ext uri="{FF2B5EF4-FFF2-40B4-BE49-F238E27FC236}">
                <a16:creationId xmlns:a16="http://schemas.microsoft.com/office/drawing/2014/main" id="{12D743B2-77C5-4D67-94CB-AB7C00AB7B60}"/>
              </a:ext>
            </a:extLst>
          </p:cNvPr>
          <p:cNvPicPr>
            <a:picLocks noChangeAspect="1"/>
          </p:cNvPicPr>
          <p:nvPr/>
        </p:nvPicPr>
        <p:blipFill rotWithShape="1">
          <a:blip r:embed="rId5"/>
          <a:srcRect t="1" b="2826"/>
          <a:stretch/>
        </p:blipFill>
        <p:spPr>
          <a:xfrm>
            <a:off x="2576450" y="768504"/>
            <a:ext cx="2725148" cy="787922"/>
          </a:xfrm>
          <a:prstGeom prst="rect">
            <a:avLst/>
          </a:prstGeom>
        </p:spPr>
      </p:pic>
    </p:spTree>
    <p:extLst>
      <p:ext uri="{BB962C8B-B14F-4D97-AF65-F5344CB8AC3E}">
        <p14:creationId xmlns:p14="http://schemas.microsoft.com/office/powerpoint/2010/main" val="362390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A39B5-E475-40FC-8A1C-2B8A7F7B9D4F}"/>
              </a:ext>
            </a:extLst>
          </p:cNvPr>
          <p:cNvSpPr>
            <a:spLocks noGrp="1"/>
          </p:cNvSpPr>
          <p:nvPr>
            <p:ph type="title"/>
          </p:nvPr>
        </p:nvSpPr>
        <p:spPr>
          <a:xfrm>
            <a:off x="637127" y="395415"/>
            <a:ext cx="10867014" cy="464122"/>
          </a:xfrm>
        </p:spPr>
        <p:txBody>
          <a:bodyPr/>
          <a:lstStyle/>
          <a:p>
            <a:r>
              <a:rPr lang="en-GB" dirty="0">
                <a:solidFill>
                  <a:schemeClr val="tx1"/>
                </a:solidFill>
              </a:rPr>
              <a:t>Bidding Model Checklist </a:t>
            </a:r>
          </a:p>
        </p:txBody>
      </p:sp>
      <p:sp>
        <p:nvSpPr>
          <p:cNvPr id="4" name="Slide Number Placeholder 3">
            <a:extLst>
              <a:ext uri="{FF2B5EF4-FFF2-40B4-BE49-F238E27FC236}">
                <a16:creationId xmlns:a16="http://schemas.microsoft.com/office/drawing/2014/main" id="{0D2CA58D-1358-421C-B0E4-B9B832305304}"/>
              </a:ext>
            </a:extLst>
          </p:cNvPr>
          <p:cNvSpPr>
            <a:spLocks noGrp="1"/>
          </p:cNvSpPr>
          <p:nvPr>
            <p:ph type="sldNum" sz="quarter" idx="10"/>
          </p:nvPr>
        </p:nvSpPr>
        <p:spPr/>
        <p:txBody>
          <a:bodyPr/>
          <a:lstStyle/>
          <a:p>
            <a:fld id="{248FA2B9-6167-4ACB-9D67-05C918B68009}" type="slidenum">
              <a:rPr lang="en-GB" altLang="en-US" smtClean="0"/>
              <a:pPr/>
              <a:t>17</a:t>
            </a:fld>
            <a:endParaRPr lang="en-GB" altLang="en-US"/>
          </a:p>
        </p:txBody>
      </p:sp>
      <p:graphicFrame>
        <p:nvGraphicFramePr>
          <p:cNvPr id="8" name="Content Placeholder 7">
            <a:extLst>
              <a:ext uri="{FF2B5EF4-FFF2-40B4-BE49-F238E27FC236}">
                <a16:creationId xmlns:a16="http://schemas.microsoft.com/office/drawing/2014/main" id="{3BE99B35-DBE1-4CAA-8B5A-173464A34E61}"/>
              </a:ext>
            </a:extLst>
          </p:cNvPr>
          <p:cNvGraphicFramePr>
            <a:graphicFrameLocks noGrp="1"/>
          </p:cNvGraphicFramePr>
          <p:nvPr>
            <p:ph idx="1"/>
            <p:extLst>
              <p:ext uri="{D42A27DB-BD31-4B8C-83A1-F6EECF244321}">
                <p14:modId xmlns:p14="http://schemas.microsoft.com/office/powerpoint/2010/main" val="2175781682"/>
              </p:ext>
            </p:extLst>
          </p:nvPr>
        </p:nvGraphicFramePr>
        <p:xfrm>
          <a:off x="201168" y="1106424"/>
          <a:ext cx="11567159" cy="4892039"/>
        </p:xfrm>
        <a:graphic>
          <a:graphicData uri="http://schemas.openxmlformats.org/drawingml/2006/table">
            <a:tbl>
              <a:tblPr/>
              <a:tblGrid>
                <a:gridCol w="261701">
                  <a:extLst>
                    <a:ext uri="{9D8B030D-6E8A-4147-A177-3AD203B41FA5}">
                      <a16:colId xmlns:a16="http://schemas.microsoft.com/office/drawing/2014/main" val="1298909891"/>
                    </a:ext>
                  </a:extLst>
                </a:gridCol>
                <a:gridCol w="1400097">
                  <a:extLst>
                    <a:ext uri="{9D8B030D-6E8A-4147-A177-3AD203B41FA5}">
                      <a16:colId xmlns:a16="http://schemas.microsoft.com/office/drawing/2014/main" val="1622537003"/>
                    </a:ext>
                  </a:extLst>
                </a:gridCol>
                <a:gridCol w="1400097">
                  <a:extLst>
                    <a:ext uri="{9D8B030D-6E8A-4147-A177-3AD203B41FA5}">
                      <a16:colId xmlns:a16="http://schemas.microsoft.com/office/drawing/2014/main" val="289746838"/>
                    </a:ext>
                  </a:extLst>
                </a:gridCol>
                <a:gridCol w="1400097">
                  <a:extLst>
                    <a:ext uri="{9D8B030D-6E8A-4147-A177-3AD203B41FA5}">
                      <a16:colId xmlns:a16="http://schemas.microsoft.com/office/drawing/2014/main" val="2976771600"/>
                    </a:ext>
                  </a:extLst>
                </a:gridCol>
                <a:gridCol w="1818819">
                  <a:extLst>
                    <a:ext uri="{9D8B030D-6E8A-4147-A177-3AD203B41FA5}">
                      <a16:colId xmlns:a16="http://schemas.microsoft.com/office/drawing/2014/main" val="4181439849"/>
                    </a:ext>
                  </a:extLst>
                </a:gridCol>
                <a:gridCol w="2486154">
                  <a:extLst>
                    <a:ext uri="{9D8B030D-6E8A-4147-A177-3AD203B41FA5}">
                      <a16:colId xmlns:a16="http://schemas.microsoft.com/office/drawing/2014/main" val="3434428239"/>
                    </a:ext>
                  </a:extLst>
                </a:gridCol>
                <a:gridCol w="1400097">
                  <a:extLst>
                    <a:ext uri="{9D8B030D-6E8A-4147-A177-3AD203B41FA5}">
                      <a16:colId xmlns:a16="http://schemas.microsoft.com/office/drawing/2014/main" val="3382782295"/>
                    </a:ext>
                  </a:extLst>
                </a:gridCol>
                <a:gridCol w="1400097">
                  <a:extLst>
                    <a:ext uri="{9D8B030D-6E8A-4147-A177-3AD203B41FA5}">
                      <a16:colId xmlns:a16="http://schemas.microsoft.com/office/drawing/2014/main" val="3385461985"/>
                    </a:ext>
                  </a:extLst>
                </a:gridCol>
              </a:tblGrid>
              <a:tr h="666727">
                <a:tc gridSpan="2">
                  <a:txBody>
                    <a:bodyPr/>
                    <a:lstStyle/>
                    <a:p>
                      <a:pPr algn="ctr" fontAlgn="ctr"/>
                      <a:r>
                        <a:rPr lang="en-GB" sz="1100" b="1" i="0" u="none" strike="noStrike">
                          <a:solidFill>
                            <a:srgbClr val="000000"/>
                          </a:solidFill>
                          <a:effectLst/>
                          <a:latin typeface="Arial" panose="020B0604020202020204" pitchFamily="34" charset="0"/>
                        </a:rPr>
                        <a:t>Bidding Model</a:t>
                      </a:r>
                    </a:p>
                  </a:txBody>
                  <a:tcPr marL="6298" marR="6298" marT="6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hMerge="1">
                  <a:txBody>
                    <a:bodyPr/>
                    <a:lstStyle/>
                    <a:p>
                      <a:endParaRPr lang="en-GB"/>
                    </a:p>
                  </a:txBody>
                  <a:tcPr/>
                </a:tc>
                <a:tc>
                  <a:txBody>
                    <a:bodyPr/>
                    <a:lstStyle/>
                    <a:p>
                      <a:pPr algn="ctr" fontAlgn="ctr"/>
                      <a:r>
                        <a:rPr lang="en-GB" sz="1100" b="1" i="0" u="none" strike="noStrike">
                          <a:solidFill>
                            <a:srgbClr val="000000"/>
                          </a:solidFill>
                          <a:effectLst/>
                          <a:latin typeface="Arial" panose="020B0604020202020204" pitchFamily="34" charset="0"/>
                        </a:rPr>
                        <a:t>Completed Part 1 and Declaration required?</a:t>
                      </a:r>
                    </a:p>
                  </a:txBody>
                  <a:tcPr marL="6298" marR="6298" marT="6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n-GB" sz="1100" b="1" i="0" u="none" strike="noStrike">
                          <a:solidFill>
                            <a:srgbClr val="000000"/>
                          </a:solidFill>
                          <a:effectLst/>
                          <a:latin typeface="Arial" panose="020B0604020202020204" pitchFamily="34" charset="0"/>
                        </a:rPr>
                        <a:t>Completed Part 2 required?</a:t>
                      </a:r>
                    </a:p>
                  </a:txBody>
                  <a:tcPr marL="6298" marR="6298" marT="6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n-GB" sz="1100" b="1" i="0" u="none" strike="noStrike">
                          <a:solidFill>
                            <a:srgbClr val="000000"/>
                          </a:solidFill>
                          <a:effectLst/>
                          <a:latin typeface="Arial" panose="020B0604020202020204" pitchFamily="34" charset="0"/>
                        </a:rPr>
                        <a:t>Completed part 3 required?</a:t>
                      </a:r>
                    </a:p>
                  </a:txBody>
                  <a:tcPr marL="6298" marR="6298" marT="6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n-GB" sz="1100" b="1" i="0" u="none" strike="noStrike">
                          <a:solidFill>
                            <a:srgbClr val="000000"/>
                          </a:solidFill>
                          <a:effectLst/>
                          <a:latin typeface="Arial" panose="020B0604020202020204" pitchFamily="34" charset="0"/>
                        </a:rPr>
                        <a:t>Completed Part 4 required?</a:t>
                      </a:r>
                    </a:p>
                  </a:txBody>
                  <a:tcPr marL="6298" marR="6298" marT="6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n-GB" sz="1100" b="1" i="0" u="none" strike="noStrike">
                          <a:solidFill>
                            <a:srgbClr val="000000"/>
                          </a:solidFill>
                          <a:effectLst/>
                          <a:latin typeface="Arial" panose="020B0604020202020204" pitchFamily="34" charset="0"/>
                        </a:rPr>
                        <a:t>Completed Part 5 required?</a:t>
                      </a:r>
                    </a:p>
                  </a:txBody>
                  <a:tcPr marL="6298" marR="6298" marT="6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n-GB" sz="1100" b="1" i="0" u="none" strike="noStrike">
                          <a:solidFill>
                            <a:srgbClr val="000000"/>
                          </a:solidFill>
                          <a:effectLst/>
                          <a:latin typeface="Arial" panose="020B0604020202020204" pitchFamily="34" charset="0"/>
                        </a:rPr>
                        <a:t>Detailed Instructions</a:t>
                      </a:r>
                    </a:p>
                  </a:txBody>
                  <a:tcPr marL="6298" marR="6298" marT="6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4263590426"/>
                  </a:ext>
                </a:extLst>
              </a:tr>
              <a:tr h="266690">
                <a:tc>
                  <a:txBody>
                    <a:bodyPr/>
                    <a:lstStyle/>
                    <a:p>
                      <a:pPr algn="ctr" rtl="0" fontAlgn="ctr"/>
                      <a:r>
                        <a:rPr lang="en-GB" sz="800" b="0" i="0" u="none" strike="noStrike">
                          <a:solidFill>
                            <a:srgbClr val="000000"/>
                          </a:solidFill>
                          <a:effectLst/>
                          <a:latin typeface="Arial" panose="020B0604020202020204" pitchFamily="34" charset="0"/>
                        </a:rPr>
                        <a:t>1</a:t>
                      </a:r>
                    </a:p>
                  </a:txBody>
                  <a:tcPr marL="6298" marR="6298" marT="6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rtl="0" fontAlgn="ctr"/>
                      <a:r>
                        <a:rPr lang="en-GB" sz="800" b="1" i="0" u="none" strike="noStrike">
                          <a:solidFill>
                            <a:srgbClr val="000000"/>
                          </a:solidFill>
                          <a:effectLst/>
                          <a:latin typeface="Arial" panose="020B0604020202020204" pitchFamily="34" charset="0"/>
                        </a:rPr>
                        <a:t>Single bidding entity</a:t>
                      </a:r>
                    </a:p>
                  </a:txBody>
                  <a:tcPr marL="6298" marR="6298" marT="629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7202091"/>
                  </a:ext>
                </a:extLst>
              </a:tr>
              <a:tr h="1979311">
                <a:tc>
                  <a:txBody>
                    <a:bodyPr/>
                    <a:lstStyle/>
                    <a:p>
                      <a:pPr algn="ctr" rtl="0" fontAlgn="ctr"/>
                      <a:r>
                        <a:rPr lang="en-GB" sz="800" b="0" i="0" u="none" strike="noStrike">
                          <a:solidFill>
                            <a:srgbClr val="000000"/>
                          </a:solidFill>
                          <a:effectLst/>
                          <a:latin typeface="Arial" panose="020B0604020202020204" pitchFamily="34" charset="0"/>
                        </a:rPr>
                        <a:t>2</a:t>
                      </a:r>
                    </a:p>
                  </a:txBody>
                  <a:tcPr marL="6298" marR="6298" marT="6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rtl="0" fontAlgn="ctr"/>
                      <a:r>
                        <a:rPr lang="en-GB" sz="800" b="1" i="0" u="none" strike="noStrike">
                          <a:solidFill>
                            <a:srgbClr val="000000"/>
                          </a:solidFill>
                          <a:effectLst/>
                          <a:latin typeface="Arial" panose="020B0604020202020204" pitchFamily="34" charset="0"/>
                        </a:rPr>
                        <a:t>Lead bidder relying on the experience of Key Sub-contractor to qualify</a:t>
                      </a:r>
                    </a:p>
                  </a:txBody>
                  <a:tcPr marL="6298" marR="6298" marT="629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 for Lead bidder and the Key Sub-contractor being relied on to qualify, with the Lead bidder submitting the Key Subcontractor’s signed Self declaration (to form a composite response).</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 for Lead bidder and the Key Sub-contractor being relied on to qualify, with the Lead bidder submitting the Key Subcontractor’s signed Self declaration (to form a composite response).</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 for Lead bidder - For EFS section (Q4) the Key Subcontractor being relied on to qualify will be required to complete the EFS section in the Self Declaration Annex, with the Lead Bidder submitting this as part of a composite response.</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 where this relates to your own experience. Where you are relying on a Key Sub-contractor for its professional experience in a certain Service Category, you must indicate this in the SQ response as instructed and use examples of their experience to respond to the question as relevant. As you are relying on a Key Sub-contractor to qualify onto a category, only their evidence can be submitted in relation to that category.</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 for Lead bidder only.</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dirty="0">
                          <a:solidFill>
                            <a:srgbClr val="000000"/>
                          </a:solidFill>
                          <a:effectLst/>
                          <a:latin typeface="Arial" panose="020B0604020202020204" pitchFamily="34" charset="0"/>
                        </a:rPr>
                        <a:t>See 5 and 8.1.1 in ITP Part B.</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2723661"/>
                  </a:ext>
                </a:extLst>
              </a:tr>
              <a:tr h="1979311">
                <a:tc>
                  <a:txBody>
                    <a:bodyPr/>
                    <a:lstStyle/>
                    <a:p>
                      <a:pPr algn="ctr" rtl="0" fontAlgn="ctr"/>
                      <a:r>
                        <a:rPr lang="en-GB" sz="800" b="0" i="0" u="none" strike="noStrike">
                          <a:solidFill>
                            <a:srgbClr val="000000"/>
                          </a:solidFill>
                          <a:effectLst/>
                          <a:latin typeface="Arial" panose="020B0604020202020204" pitchFamily="34" charset="0"/>
                        </a:rPr>
                        <a:t>3</a:t>
                      </a:r>
                    </a:p>
                  </a:txBody>
                  <a:tcPr marL="6298" marR="6298" marT="6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rtl="0" fontAlgn="ctr"/>
                      <a:r>
                        <a:rPr lang="en-GB" sz="800" b="1" i="0" u="none" strike="noStrike">
                          <a:solidFill>
                            <a:srgbClr val="000000"/>
                          </a:solidFill>
                          <a:effectLst/>
                          <a:latin typeface="Arial" panose="020B0604020202020204" pitchFamily="34" charset="0"/>
                        </a:rPr>
                        <a:t>Consortium</a:t>
                      </a:r>
                    </a:p>
                  </a:txBody>
                  <a:tcPr marL="6298" marR="6298" marT="629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 for all Consortium members with the Lead Bidder submitting signed self declarations from all Consortium members (to form a single composite response).</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 for all Consortium members, with the Lead bidder submitting signed self declarations from all Consortium members (to form a single composite response).</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Where Consortium is newly formed: each member must complete Part 3 (including the EFS section in the Self Declaration Annex) with Lead bidder submitting one composite response. Where Consortium has a trading history, Part 3 can be completed as relevant to the Consortium as a single entity.</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 as relevant to the Consortium's experience, OR if the Consortium is newly formed, you can provide examples of individual members' experience as relevant to the Service Category to demonstrate that the Consortium has the required level of experience.</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a:solidFill>
                            <a:srgbClr val="000000"/>
                          </a:solidFill>
                          <a:effectLst/>
                          <a:latin typeface="Arial" panose="020B0604020202020204" pitchFamily="34" charset="0"/>
                        </a:rPr>
                        <a:t>Yes, for Lead bidder only.</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000" b="0" i="0" u="none" strike="noStrike" dirty="0">
                          <a:solidFill>
                            <a:srgbClr val="000000"/>
                          </a:solidFill>
                          <a:effectLst/>
                          <a:latin typeface="Arial" panose="020B0604020202020204" pitchFamily="34" charset="0"/>
                        </a:rPr>
                        <a:t>See 8.2 in ITP Part B, noting the requirement to ultimately form an SPV to enter the Framework Agreement.</a:t>
                      </a:r>
                    </a:p>
                  </a:txBody>
                  <a:tcPr marL="6298" marR="6298" marT="62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2779480"/>
                  </a:ext>
                </a:extLst>
              </a:tr>
            </a:tbl>
          </a:graphicData>
        </a:graphic>
      </p:graphicFrame>
    </p:spTree>
    <p:extLst>
      <p:ext uri="{BB962C8B-B14F-4D97-AF65-F5344CB8AC3E}">
        <p14:creationId xmlns:p14="http://schemas.microsoft.com/office/powerpoint/2010/main" val="36071722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4681C-85B4-4050-80BE-ED25B8C304D7}"/>
              </a:ext>
            </a:extLst>
          </p:cNvPr>
          <p:cNvSpPr>
            <a:spLocks noGrp="1"/>
          </p:cNvSpPr>
          <p:nvPr>
            <p:ph type="title"/>
          </p:nvPr>
        </p:nvSpPr>
        <p:spPr>
          <a:xfrm>
            <a:off x="663925" y="395416"/>
            <a:ext cx="10852572" cy="457199"/>
          </a:xfrm>
        </p:spPr>
        <p:txBody>
          <a:bodyPr/>
          <a:lstStyle/>
          <a:p>
            <a:r>
              <a:rPr lang="en-GB" dirty="0">
                <a:solidFill>
                  <a:schemeClr val="tx1"/>
                </a:solidFill>
              </a:rPr>
              <a:t>SQ Checklist </a:t>
            </a:r>
          </a:p>
        </p:txBody>
      </p:sp>
      <p:graphicFrame>
        <p:nvGraphicFramePr>
          <p:cNvPr id="5" name="Content Placeholder 4">
            <a:extLst>
              <a:ext uri="{FF2B5EF4-FFF2-40B4-BE49-F238E27FC236}">
                <a16:creationId xmlns:a16="http://schemas.microsoft.com/office/drawing/2014/main" id="{982E2A51-FE19-4ACB-B8FC-D4803EC7C6DA}"/>
              </a:ext>
            </a:extLst>
          </p:cNvPr>
          <p:cNvGraphicFramePr>
            <a:graphicFrameLocks noGrp="1"/>
          </p:cNvGraphicFramePr>
          <p:nvPr>
            <p:ph idx="1"/>
            <p:extLst>
              <p:ext uri="{D42A27DB-BD31-4B8C-83A1-F6EECF244321}">
                <p14:modId xmlns:p14="http://schemas.microsoft.com/office/powerpoint/2010/main" val="908455855"/>
              </p:ext>
            </p:extLst>
          </p:nvPr>
        </p:nvGraphicFramePr>
        <p:xfrm>
          <a:off x="527654" y="1179576"/>
          <a:ext cx="11131198" cy="4681726"/>
        </p:xfrm>
        <a:graphic>
          <a:graphicData uri="http://schemas.openxmlformats.org/drawingml/2006/table">
            <a:tbl>
              <a:tblPr firstRow="1" bandRow="1"/>
              <a:tblGrid>
                <a:gridCol w="3754154">
                  <a:extLst>
                    <a:ext uri="{9D8B030D-6E8A-4147-A177-3AD203B41FA5}">
                      <a16:colId xmlns:a16="http://schemas.microsoft.com/office/drawing/2014/main" val="175151413"/>
                    </a:ext>
                  </a:extLst>
                </a:gridCol>
                <a:gridCol w="1811445">
                  <a:extLst>
                    <a:ext uri="{9D8B030D-6E8A-4147-A177-3AD203B41FA5}">
                      <a16:colId xmlns:a16="http://schemas.microsoft.com/office/drawing/2014/main" val="2361840724"/>
                    </a:ext>
                  </a:extLst>
                </a:gridCol>
                <a:gridCol w="1811445">
                  <a:extLst>
                    <a:ext uri="{9D8B030D-6E8A-4147-A177-3AD203B41FA5}">
                      <a16:colId xmlns:a16="http://schemas.microsoft.com/office/drawing/2014/main" val="3461237114"/>
                    </a:ext>
                  </a:extLst>
                </a:gridCol>
                <a:gridCol w="1811445">
                  <a:extLst>
                    <a:ext uri="{9D8B030D-6E8A-4147-A177-3AD203B41FA5}">
                      <a16:colId xmlns:a16="http://schemas.microsoft.com/office/drawing/2014/main" val="2117485061"/>
                    </a:ext>
                  </a:extLst>
                </a:gridCol>
                <a:gridCol w="1942709">
                  <a:extLst>
                    <a:ext uri="{9D8B030D-6E8A-4147-A177-3AD203B41FA5}">
                      <a16:colId xmlns:a16="http://schemas.microsoft.com/office/drawing/2014/main" val="787650449"/>
                    </a:ext>
                  </a:extLst>
                </a:gridCol>
              </a:tblGrid>
              <a:tr h="1146266">
                <a:tc>
                  <a:txBody>
                    <a:bodyPr/>
                    <a:lstStyle/>
                    <a:p>
                      <a:pPr algn="l" fontAlgn="ctr"/>
                      <a:r>
                        <a:rPr lang="en-GB" sz="1100" b="1"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n-GB" sz="1100" b="1" i="0" u="none" strike="noStrike">
                          <a:solidFill>
                            <a:srgbClr val="000000"/>
                          </a:solidFill>
                          <a:effectLst/>
                          <a:latin typeface="Arial" panose="020B0604020202020204" pitchFamily="34" charset="0"/>
                        </a:rPr>
                        <a:t>Single Entity</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n-GB" sz="1100" b="1" i="0" u="none" strike="noStrike">
                          <a:solidFill>
                            <a:srgbClr val="000000"/>
                          </a:solidFill>
                          <a:effectLst/>
                          <a:latin typeface="Arial" panose="020B0604020202020204" pitchFamily="34" charset="0"/>
                        </a:rPr>
                        <a:t>Lead bidder relying on the experience of Key Sub-contractor to qualify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n-GB" sz="1100" b="1" i="0" u="none" strike="noStrike">
                          <a:solidFill>
                            <a:srgbClr val="000000"/>
                          </a:solidFill>
                          <a:effectLst/>
                          <a:latin typeface="Arial" panose="020B0604020202020204" pitchFamily="34" charset="0"/>
                        </a:rPr>
                        <a:t>Consortium</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n-GB" sz="1100" b="1" i="0" u="none" strike="noStrike" dirty="0">
                          <a:solidFill>
                            <a:srgbClr val="000000"/>
                          </a:solidFill>
                          <a:effectLst/>
                          <a:latin typeface="Arial" panose="020B0604020202020204" pitchFamily="34" charset="0"/>
                        </a:rPr>
                        <a:t>Individual Consortium member</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1172650813"/>
                  </a:ext>
                </a:extLst>
              </a:tr>
              <a:tr h="491304">
                <a:tc>
                  <a:txBody>
                    <a:bodyPr/>
                    <a:lstStyle/>
                    <a:p>
                      <a:pPr algn="l" fontAlgn="ctr"/>
                      <a:r>
                        <a:rPr lang="en-GB" sz="1100" b="1" i="0" u="none" strike="noStrike">
                          <a:solidFill>
                            <a:srgbClr val="000000"/>
                          </a:solidFill>
                          <a:effectLst/>
                          <a:latin typeface="Arial" panose="020B0604020202020204" pitchFamily="34" charset="0"/>
                        </a:rPr>
                        <a:t>Register on DF eSourcing Portal</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3513696"/>
                  </a:ext>
                </a:extLst>
              </a:tr>
              <a:tr h="289002">
                <a:tc>
                  <a:txBody>
                    <a:bodyPr/>
                    <a:lstStyle/>
                    <a:p>
                      <a:pPr algn="l" fontAlgn="ctr"/>
                      <a:r>
                        <a:rPr lang="en-GB" sz="1100" b="1" i="0" u="none" strike="noStrike">
                          <a:solidFill>
                            <a:srgbClr val="000000"/>
                          </a:solidFill>
                          <a:effectLst/>
                          <a:latin typeface="Arial" panose="020B0604020202020204" pitchFamily="34" charset="0"/>
                        </a:rPr>
                        <a:t>Complete the Category Tree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796317"/>
                  </a:ext>
                </a:extLst>
              </a:tr>
              <a:tr h="289002">
                <a:tc>
                  <a:txBody>
                    <a:bodyPr/>
                    <a:lstStyle/>
                    <a:p>
                      <a:pPr algn="l" fontAlgn="ctr"/>
                      <a:r>
                        <a:rPr lang="en-GB" sz="1100" b="1" i="0" u="none" strike="noStrike">
                          <a:solidFill>
                            <a:srgbClr val="000000"/>
                          </a:solidFill>
                          <a:effectLst/>
                          <a:latin typeface="Arial" panose="020B0604020202020204" pitchFamily="34" charset="0"/>
                        </a:rPr>
                        <a:t>Request Data Room Access</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 Recommended</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4355313"/>
                  </a:ext>
                </a:extLst>
              </a:tr>
              <a:tr h="703238">
                <a:tc>
                  <a:txBody>
                    <a:bodyPr/>
                    <a:lstStyle/>
                    <a:p>
                      <a:pPr algn="l" fontAlgn="ctr"/>
                      <a:r>
                        <a:rPr lang="en-GB" sz="1100" b="1" i="0" u="none" strike="noStrike">
                          <a:solidFill>
                            <a:srgbClr val="000000"/>
                          </a:solidFill>
                          <a:effectLst/>
                          <a:latin typeface="Arial" panose="020B0604020202020204" pitchFamily="34" charset="0"/>
                        </a:rPr>
                        <a:t>Submit a Reliance on Key Sub-contractor(s) template; if applicable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 If applicable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3156658"/>
                  </a:ext>
                </a:extLst>
              </a:tr>
              <a:tr h="491304">
                <a:tc>
                  <a:txBody>
                    <a:bodyPr/>
                    <a:lstStyle/>
                    <a:p>
                      <a:pPr algn="l" fontAlgn="ctr"/>
                      <a:r>
                        <a:rPr lang="en-GB" sz="1100" b="1" i="0" u="none" strike="noStrike">
                          <a:solidFill>
                            <a:srgbClr val="000000"/>
                          </a:solidFill>
                          <a:effectLst/>
                          <a:latin typeface="Arial" panose="020B0604020202020204" pitchFamily="34" charset="0"/>
                        </a:rPr>
                        <a:t>Detail Group of Economic Operators in SQ</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6199238"/>
                  </a:ext>
                </a:extLst>
              </a:tr>
              <a:tr h="491304">
                <a:tc>
                  <a:txBody>
                    <a:bodyPr/>
                    <a:lstStyle/>
                    <a:p>
                      <a:pPr algn="l" fontAlgn="ctr"/>
                      <a:r>
                        <a:rPr lang="en-GB" sz="1100" b="1" i="0" u="none" strike="noStrike">
                          <a:solidFill>
                            <a:srgbClr val="000000"/>
                          </a:solidFill>
                          <a:effectLst/>
                          <a:latin typeface="Arial" panose="020B0604020202020204" pitchFamily="34" charset="0"/>
                        </a:rPr>
                        <a:t>Form a legal entity with partners (i.e. a SPV)</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2993565"/>
                  </a:ext>
                </a:extLst>
              </a:tr>
              <a:tr h="491304">
                <a:tc>
                  <a:txBody>
                    <a:bodyPr/>
                    <a:lstStyle/>
                    <a:p>
                      <a:pPr algn="l" fontAlgn="ctr"/>
                      <a:r>
                        <a:rPr lang="en-GB" sz="1100" b="1" i="0" u="none" strike="noStrike">
                          <a:solidFill>
                            <a:srgbClr val="000000"/>
                          </a:solidFill>
                          <a:effectLst/>
                          <a:latin typeface="Arial" panose="020B0604020202020204" pitchFamily="34" charset="0"/>
                        </a:rPr>
                        <a:t>Sign the Framework Agreement</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9108443"/>
                  </a:ext>
                </a:extLst>
              </a:tr>
              <a:tr h="289002">
                <a:tc>
                  <a:txBody>
                    <a:bodyPr/>
                    <a:lstStyle/>
                    <a:p>
                      <a:pPr algn="l" fontAlgn="ctr"/>
                      <a:r>
                        <a:rPr lang="en-GB" sz="1100" b="1" i="0" u="none" strike="noStrike" dirty="0">
                          <a:solidFill>
                            <a:srgbClr val="000000"/>
                          </a:solidFill>
                          <a:effectLst/>
                          <a:latin typeface="Arial" panose="020B0604020202020204" pitchFamily="34" charset="0"/>
                        </a:rPr>
                        <a:t>Invited to Call-Off competitions</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ctr"/>
                      <a:r>
                        <a:rPr lang="en-GB" sz="1100" b="0" i="0" u="none" strike="noStrike" dirty="0">
                          <a:solidFill>
                            <a:srgbClr val="000000"/>
                          </a:solidFill>
                          <a:effectLst/>
                          <a:latin typeface="Arial" panose="020B06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7094926"/>
                  </a:ext>
                </a:extLst>
              </a:tr>
            </a:tbl>
          </a:graphicData>
        </a:graphic>
      </p:graphicFrame>
      <p:sp>
        <p:nvSpPr>
          <p:cNvPr id="4" name="Slide Number Placeholder 3">
            <a:extLst>
              <a:ext uri="{FF2B5EF4-FFF2-40B4-BE49-F238E27FC236}">
                <a16:creationId xmlns:a16="http://schemas.microsoft.com/office/drawing/2014/main" id="{8D029C48-64D3-4921-930C-6BE78F4C1A42}"/>
              </a:ext>
            </a:extLst>
          </p:cNvPr>
          <p:cNvSpPr>
            <a:spLocks noGrp="1"/>
          </p:cNvSpPr>
          <p:nvPr>
            <p:ph type="sldNum" sz="quarter" idx="10"/>
          </p:nvPr>
        </p:nvSpPr>
        <p:spPr/>
        <p:txBody>
          <a:bodyPr/>
          <a:lstStyle/>
          <a:p>
            <a:fld id="{248FA2B9-6167-4ACB-9D67-05C918B68009}" type="slidenum">
              <a:rPr lang="en-GB" altLang="en-US" smtClean="0"/>
              <a:pPr/>
              <a:t>18</a:t>
            </a:fld>
            <a:endParaRPr lang="en-GB" altLang="en-US"/>
          </a:p>
        </p:txBody>
      </p:sp>
    </p:spTree>
    <p:extLst>
      <p:ext uri="{BB962C8B-B14F-4D97-AF65-F5344CB8AC3E}">
        <p14:creationId xmlns:p14="http://schemas.microsoft.com/office/powerpoint/2010/main" val="9593068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4D8F0-818D-4AFE-ADA8-6D9CA8286C5E}"/>
              </a:ext>
            </a:extLst>
          </p:cNvPr>
          <p:cNvSpPr>
            <a:spLocks noGrp="1"/>
          </p:cNvSpPr>
          <p:nvPr>
            <p:ph type="title"/>
          </p:nvPr>
        </p:nvSpPr>
        <p:spPr>
          <a:xfrm>
            <a:off x="527655" y="451464"/>
            <a:ext cx="11133667" cy="311033"/>
          </a:xfrm>
        </p:spPr>
        <p:txBody>
          <a:bodyPr/>
          <a:lstStyle/>
          <a:p>
            <a:pPr algn="ctr"/>
            <a:r>
              <a:rPr lang="en-GB" sz="2200" dirty="0">
                <a:solidFill>
                  <a:schemeClr val="tx1"/>
                </a:solidFill>
              </a:rPr>
              <a:t>Key Steps to becoming a provider on the Probation Services Dynamic Framework</a:t>
            </a:r>
          </a:p>
        </p:txBody>
      </p:sp>
      <p:sp>
        <p:nvSpPr>
          <p:cNvPr id="3" name="Content Placeholder 2">
            <a:extLst>
              <a:ext uri="{FF2B5EF4-FFF2-40B4-BE49-F238E27FC236}">
                <a16:creationId xmlns:a16="http://schemas.microsoft.com/office/drawing/2014/main" id="{4FB79E0C-28F8-4A87-B47A-4B02FE91AB91}"/>
              </a:ext>
            </a:extLst>
          </p:cNvPr>
          <p:cNvSpPr>
            <a:spLocks noGrp="1"/>
          </p:cNvSpPr>
          <p:nvPr>
            <p:ph idx="1"/>
          </p:nvPr>
        </p:nvSpPr>
        <p:spPr>
          <a:xfrm>
            <a:off x="529166" y="865312"/>
            <a:ext cx="11467762" cy="5127376"/>
          </a:xfrm>
        </p:spPr>
        <p:txBody>
          <a:bodyPr/>
          <a:lstStyle/>
          <a:p>
            <a:pPr marL="0" lvl="0" indent="0">
              <a:buNone/>
            </a:pPr>
            <a:r>
              <a:rPr lang="en-GB" sz="1100" b="1" dirty="0"/>
              <a:t>1. Registering interest in the framework</a:t>
            </a:r>
          </a:p>
          <a:p>
            <a:pPr lvl="0"/>
            <a:r>
              <a:rPr lang="en-GB" sz="1100" dirty="0"/>
              <a:t>Register on the e-sourcing portal</a:t>
            </a:r>
          </a:p>
          <a:p>
            <a:r>
              <a:rPr lang="en-GB" sz="1100" u="sng" dirty="0">
                <a:solidFill>
                  <a:schemeClr val="accent4"/>
                </a:solidFill>
                <a:hlinkClick r:id="rId2">
                  <a:extLst>
                    <a:ext uri="{A12FA001-AC4F-418D-AE19-62706E023703}">
                      <ahyp:hlinkClr xmlns:ahyp="http://schemas.microsoft.com/office/drawing/2018/hyperlinkcolor" val="tx"/>
                    </a:ext>
                  </a:extLst>
                </a:hlinkClick>
              </a:rPr>
              <a:t>https://ministryofjusticecommercial.bravosolution.co.uk/web/login</a:t>
            </a:r>
            <a:r>
              <a:rPr lang="en-GB" sz="1100" u="sng" dirty="0">
                <a:solidFill>
                  <a:schemeClr val="accent4"/>
                </a:solidFill>
              </a:rPr>
              <a:t> </a:t>
            </a:r>
            <a:endParaRPr lang="en-GB" sz="1100" dirty="0">
              <a:solidFill>
                <a:schemeClr val="accent4"/>
              </a:solidFill>
            </a:endParaRPr>
          </a:p>
          <a:p>
            <a:pPr lvl="0"/>
            <a:r>
              <a:rPr lang="en-GB" sz="1100" dirty="0"/>
              <a:t>Register interest in the Probation Services Dynamic Framework by searching for PQQ 205. </a:t>
            </a:r>
          </a:p>
          <a:p>
            <a:pPr marL="0" lvl="0" indent="0">
              <a:buNone/>
            </a:pPr>
            <a:endParaRPr lang="en-GB" sz="400" dirty="0"/>
          </a:p>
          <a:p>
            <a:pPr marL="0" lvl="0" indent="0">
              <a:buNone/>
            </a:pPr>
            <a:r>
              <a:rPr lang="en-GB" sz="1100" b="1" dirty="0"/>
              <a:t>2. Understanding the Probation Dynamic Framework Selection Questionnaire - PQQ 205</a:t>
            </a:r>
          </a:p>
          <a:p>
            <a:r>
              <a:rPr lang="en-GB" sz="1100" dirty="0"/>
              <a:t>We have designed a suit of documents to help bidders complete the selection questionnaire. We advise you read the following documents:</a:t>
            </a:r>
          </a:p>
          <a:p>
            <a:pPr lvl="2"/>
            <a:r>
              <a:rPr lang="en-GB" sz="1100" u="sng" dirty="0"/>
              <a:t>‘Dynamic Framework ITP - Part A’</a:t>
            </a:r>
          </a:p>
          <a:p>
            <a:pPr marL="1420842" lvl="3" indent="0" algn="just">
              <a:buNone/>
            </a:pPr>
            <a:r>
              <a:rPr lang="en-GB" sz="1100" dirty="0"/>
              <a:t>This document explains the authorities aims and the process we are going to run to award providers onto the framework. It gives an overview of what we are testing at Selection Questionnaire stage.</a:t>
            </a:r>
          </a:p>
          <a:p>
            <a:pPr lvl="2"/>
            <a:r>
              <a:rPr lang="en-GB" sz="1100" u="sng" dirty="0"/>
              <a:t>‘Dynamic Framework ITP - Part C’ </a:t>
            </a:r>
            <a:r>
              <a:rPr lang="en-GB" sz="1100" dirty="0"/>
              <a:t>	</a:t>
            </a:r>
          </a:p>
          <a:p>
            <a:pPr marL="1372081" lvl="3" indent="0">
              <a:buNone/>
            </a:pPr>
            <a:r>
              <a:rPr lang="en-GB" sz="1100" dirty="0"/>
              <a:t>This document provides you with guidance on how to follow the process on the Jaggaer system. Please note, pages 11-14 give guidance on the category tree. The category tree is our way of understanding which services you wish to bid for.</a:t>
            </a:r>
          </a:p>
          <a:p>
            <a:pPr lvl="2"/>
            <a:r>
              <a:rPr lang="en-GB" sz="1100" u="sng" dirty="0"/>
              <a:t>‘Dynamic Framework Agreement’</a:t>
            </a:r>
          </a:p>
          <a:p>
            <a:pPr marL="1420842" lvl="3" indent="0">
              <a:buNone/>
            </a:pPr>
            <a:r>
              <a:rPr lang="en-GB" sz="1100" dirty="0"/>
              <a:t>This document is the terms and conditions of the Dynamic Framework, and must be signed, if a potential provider is awarded onto the Dynamic Framework. It should be noted that when a call-off competition/service is procured in the future there may be amends to these conditions, that will be agreed by both parties. There are 22 schedules in the framework agreement, please note that these are for review only at this stage in the process.</a:t>
            </a:r>
          </a:p>
          <a:p>
            <a:pPr lvl="2"/>
            <a:r>
              <a:rPr lang="en-GB" sz="1100" u="sng" dirty="0"/>
              <a:t>‘FAQ Document’</a:t>
            </a:r>
          </a:p>
          <a:p>
            <a:pPr marL="1372081" lvl="3" indent="0">
              <a:buNone/>
            </a:pPr>
            <a:r>
              <a:rPr lang="en-GB" sz="1100" dirty="0"/>
              <a:t>This document should answer all of your queries, and provides more information on the build of the Dynamic Framework, Consortia, sub-contractors etc.</a:t>
            </a:r>
          </a:p>
          <a:p>
            <a:pPr marL="0" indent="0">
              <a:buNone/>
            </a:pPr>
            <a:endParaRPr lang="en-GB" sz="100" dirty="0"/>
          </a:p>
          <a:p>
            <a:pPr marL="0" indent="0">
              <a:buNone/>
            </a:pPr>
            <a:r>
              <a:rPr lang="en-GB" sz="1100" b="1" dirty="0"/>
              <a:t> 3. Completing the Probation Dynamic Framework Selection Questionnaire - PQQ 205</a:t>
            </a:r>
          </a:p>
          <a:p>
            <a:pPr lvl="2"/>
            <a:r>
              <a:rPr lang="en-GB" sz="1100" u="sng" dirty="0"/>
              <a:t>Dynamic Framework ITP - Part B – Annex 3 (page 10) is to be completed online by the potential provider. </a:t>
            </a:r>
            <a:r>
              <a:rPr lang="en-GB" sz="1100" dirty="0"/>
              <a:t>- The first section of the document (pages 1-9) provides 	instructions on how to complete the selection questionnaire.</a:t>
            </a:r>
          </a:p>
          <a:p>
            <a:pPr marL="0" indent="0">
              <a:buNone/>
            </a:pPr>
            <a:r>
              <a:rPr lang="en-GB" sz="1100" i="1" dirty="0"/>
              <a:t>Please note that when completing the selection questionnaire, you are required to complete question 1 to 11.1 on your organisation and then part 4 of the selection questionnaire 	is in relation to the services which you would like to deliver.</a:t>
            </a:r>
          </a:p>
          <a:p>
            <a:pPr marL="0" indent="0">
              <a:buNone/>
            </a:pPr>
            <a:endParaRPr lang="en-GB" sz="1000" dirty="0"/>
          </a:p>
          <a:p>
            <a:pPr marL="0" indent="0">
              <a:buNone/>
            </a:pPr>
            <a:endParaRPr lang="en-GB" dirty="0"/>
          </a:p>
        </p:txBody>
      </p:sp>
      <p:sp>
        <p:nvSpPr>
          <p:cNvPr id="4" name="Slide Number Placeholder 3">
            <a:extLst>
              <a:ext uri="{FF2B5EF4-FFF2-40B4-BE49-F238E27FC236}">
                <a16:creationId xmlns:a16="http://schemas.microsoft.com/office/drawing/2014/main" id="{D463DE87-B2BA-4918-AF0F-64C10D3DEE07}"/>
              </a:ext>
            </a:extLst>
          </p:cNvPr>
          <p:cNvSpPr>
            <a:spLocks noGrp="1"/>
          </p:cNvSpPr>
          <p:nvPr>
            <p:ph type="sldNum" sz="quarter" idx="10"/>
          </p:nvPr>
        </p:nvSpPr>
        <p:spPr/>
        <p:txBody>
          <a:bodyPr/>
          <a:lstStyle/>
          <a:p>
            <a:fld id="{248FA2B9-6167-4ACB-9D67-05C918B68009}" type="slidenum">
              <a:rPr lang="en-GB" altLang="en-US" smtClean="0"/>
              <a:pPr/>
              <a:t>19</a:t>
            </a:fld>
            <a:endParaRPr lang="en-GB" altLang="en-US"/>
          </a:p>
        </p:txBody>
      </p:sp>
    </p:spTree>
    <p:extLst>
      <p:ext uri="{BB962C8B-B14F-4D97-AF65-F5344CB8AC3E}">
        <p14:creationId xmlns:p14="http://schemas.microsoft.com/office/powerpoint/2010/main" val="1990282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3D29A-6AEF-4549-BBF1-511B4F92B0EE}"/>
              </a:ext>
            </a:extLst>
          </p:cNvPr>
          <p:cNvSpPr>
            <a:spLocks noGrp="1"/>
          </p:cNvSpPr>
          <p:nvPr>
            <p:ph type="title"/>
          </p:nvPr>
        </p:nvSpPr>
        <p:spPr>
          <a:xfrm>
            <a:off x="644960" y="457201"/>
            <a:ext cx="10891366" cy="378504"/>
          </a:xfrm>
        </p:spPr>
        <p:txBody>
          <a:bodyPr/>
          <a:lstStyle/>
          <a:p>
            <a:r>
              <a:rPr lang="de-DE" altLang="en-US" dirty="0">
                <a:solidFill>
                  <a:schemeClr val="tx1"/>
                </a:solidFill>
              </a:rPr>
              <a:t>Disclaimer</a:t>
            </a:r>
            <a:endParaRPr lang="en-GB" dirty="0">
              <a:solidFill>
                <a:schemeClr val="tx1"/>
              </a:solidFill>
            </a:endParaRPr>
          </a:p>
        </p:txBody>
      </p:sp>
      <p:sp>
        <p:nvSpPr>
          <p:cNvPr id="3" name="Content Placeholder 2">
            <a:extLst>
              <a:ext uri="{FF2B5EF4-FFF2-40B4-BE49-F238E27FC236}">
                <a16:creationId xmlns:a16="http://schemas.microsoft.com/office/drawing/2014/main" id="{44368CDF-2D79-453E-AD87-C72EE8B2883C}"/>
              </a:ext>
            </a:extLst>
          </p:cNvPr>
          <p:cNvSpPr>
            <a:spLocks noGrp="1"/>
          </p:cNvSpPr>
          <p:nvPr>
            <p:ph idx="1"/>
          </p:nvPr>
        </p:nvSpPr>
        <p:spPr/>
        <p:txBody>
          <a:bodyPr/>
          <a:lstStyle/>
          <a:p>
            <a:pPr marL="0" indent="0">
              <a:lnSpc>
                <a:spcPct val="100000"/>
              </a:lnSpc>
              <a:buNone/>
              <a:defRPr/>
            </a:pPr>
            <a:r>
              <a:rPr lang="en-GB" sz="1400" dirty="0"/>
              <a:t>Please note that the Authority:</a:t>
            </a:r>
          </a:p>
          <a:p>
            <a:pPr marL="378000" indent="-226800">
              <a:lnSpc>
                <a:spcPct val="100000"/>
              </a:lnSpc>
              <a:buSzPct val="80000"/>
              <a:buFont typeface="Wingdings" panose="05000000000000000000" pitchFamily="2" charset="2"/>
              <a:buChar char="§"/>
              <a:defRPr/>
            </a:pPr>
            <a:r>
              <a:rPr lang="en-GB" sz="1400" dirty="0"/>
              <a:t>is not liable for any costs incurred by anyone who chooses to participate in this market warming and/or any subsequent procurement process;</a:t>
            </a:r>
          </a:p>
          <a:p>
            <a:pPr marL="378000" indent="-226800">
              <a:lnSpc>
                <a:spcPct val="100000"/>
              </a:lnSpc>
              <a:buSzPct val="80000"/>
              <a:buFont typeface="Wingdings" panose="05000000000000000000" pitchFamily="2" charset="2"/>
              <a:buChar char="§"/>
              <a:defRPr/>
            </a:pPr>
            <a:r>
              <a:rPr lang="en-GB" sz="1400" dirty="0"/>
              <a:t>may choose and/or be obliged to disclose information submitted to it as part of this market warming. In particular please note the Authority is subject to the Freedom of Information Act 2000 (as amended) and the Public Contracts Regulations 2015 (as amended);</a:t>
            </a:r>
          </a:p>
          <a:p>
            <a:pPr marL="378000" indent="-226800">
              <a:lnSpc>
                <a:spcPct val="100000"/>
              </a:lnSpc>
              <a:buSzPct val="80000"/>
              <a:buFont typeface="Wingdings" panose="05000000000000000000" pitchFamily="2" charset="2"/>
              <a:buChar char="§"/>
              <a:defRPr/>
            </a:pPr>
            <a:r>
              <a:rPr lang="en-GB" sz="1400" dirty="0"/>
              <a:t>makes no guarantee, representation nor warranty (express or implied) with respect to any information disclosed as part of this market warming; and</a:t>
            </a:r>
          </a:p>
          <a:p>
            <a:pPr marL="378000" indent="-226800">
              <a:lnSpc>
                <a:spcPct val="100000"/>
              </a:lnSpc>
              <a:buSzPct val="80000"/>
              <a:buFont typeface="Wingdings" panose="05000000000000000000" pitchFamily="2" charset="2"/>
              <a:buChar char="§"/>
              <a:defRPr/>
            </a:pPr>
            <a:r>
              <a:rPr lang="en-GB" sz="1400" dirty="0"/>
              <a:t>shall not be liable for any loss or damage arising as a result of reliance on information disclosed as part of this market warming and/or from any participation in the market warming and/or any subsequent procurement process.</a:t>
            </a:r>
          </a:p>
          <a:p>
            <a:pPr marL="0" indent="0">
              <a:lnSpc>
                <a:spcPct val="100000"/>
              </a:lnSpc>
              <a:spcBef>
                <a:spcPts val="1890"/>
              </a:spcBef>
              <a:buNone/>
              <a:defRPr/>
            </a:pPr>
            <a:r>
              <a:rPr lang="en-GB" sz="1400" dirty="0"/>
              <a:t>Further, please note that it is at the Authority’s complete discretion to be able to change, adapt or amend any section or all of the documentation supplied as part of this market warming and the Authority is not committed to </a:t>
            </a:r>
            <a:r>
              <a:rPr lang="en-GB" sz="1400" u="sng" dirty="0"/>
              <a:t>any</a:t>
            </a:r>
            <a:r>
              <a:rPr lang="en-GB" sz="1400" dirty="0"/>
              <a:t> course of action as a result of this market warming. </a:t>
            </a:r>
          </a:p>
          <a:p>
            <a:endParaRPr lang="en-GB" dirty="0"/>
          </a:p>
        </p:txBody>
      </p:sp>
      <p:sp>
        <p:nvSpPr>
          <p:cNvPr id="4" name="Slide Number Placeholder 3">
            <a:extLst>
              <a:ext uri="{FF2B5EF4-FFF2-40B4-BE49-F238E27FC236}">
                <a16:creationId xmlns:a16="http://schemas.microsoft.com/office/drawing/2014/main" id="{1A69FDE3-7B4D-41BF-871C-ABDB162DFE07}"/>
              </a:ext>
            </a:extLst>
          </p:cNvPr>
          <p:cNvSpPr>
            <a:spLocks noGrp="1"/>
          </p:cNvSpPr>
          <p:nvPr>
            <p:ph type="sldNum" sz="quarter" idx="10"/>
          </p:nvPr>
        </p:nvSpPr>
        <p:spPr/>
        <p:txBody>
          <a:bodyPr/>
          <a:lstStyle/>
          <a:p>
            <a:fld id="{248FA2B9-6167-4ACB-9D67-05C918B68009}" type="slidenum">
              <a:rPr lang="en-GB" altLang="en-US" smtClean="0"/>
              <a:pPr/>
              <a:t>2</a:t>
            </a:fld>
            <a:endParaRPr lang="en-GB" altLang="en-US"/>
          </a:p>
        </p:txBody>
      </p:sp>
    </p:spTree>
    <p:extLst>
      <p:ext uri="{BB962C8B-B14F-4D97-AF65-F5344CB8AC3E}">
        <p14:creationId xmlns:p14="http://schemas.microsoft.com/office/powerpoint/2010/main" val="32862278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927FACED-5108-47AA-8472-E11BDD75A5B7}"/>
              </a:ext>
            </a:extLst>
          </p:cNvPr>
          <p:cNvSpPr>
            <a:spLocks noGrp="1"/>
          </p:cNvSpPr>
          <p:nvPr>
            <p:ph type="ctrTitle"/>
          </p:nvPr>
        </p:nvSpPr>
        <p:spPr>
          <a:xfrm>
            <a:off x="1818559" y="1818969"/>
            <a:ext cx="8035698" cy="3506794"/>
          </a:xfrm>
        </p:spPr>
        <p:txBody>
          <a:bodyPr>
            <a:normAutofit/>
          </a:bodyPr>
          <a:lstStyle/>
          <a:p>
            <a:pPr algn="ctr" eaLnBrk="1" hangingPunct="1"/>
            <a:br>
              <a:rPr lang="en-GB" altLang="en-US" sz="4286" dirty="0"/>
            </a:br>
            <a:br>
              <a:rPr lang="en-GB" altLang="en-US" sz="4000" dirty="0"/>
            </a:br>
            <a:r>
              <a:rPr lang="en-GB" altLang="en-US" sz="4000" dirty="0"/>
              <a:t>Call-off Competitions</a:t>
            </a:r>
            <a:br>
              <a:rPr lang="en-GB" altLang="en-US" sz="4286" dirty="0"/>
            </a:br>
            <a:br>
              <a:rPr lang="en-GB" altLang="en-US" sz="4286" dirty="0"/>
            </a:br>
            <a:br>
              <a:rPr lang="en-GB" altLang="en-US" sz="3429" dirty="0"/>
            </a:br>
            <a:endParaRPr lang="en-GB" altLang="en-US" sz="3429"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D5BA7-5C45-4A0E-95E0-0080EEB91ED2}"/>
              </a:ext>
            </a:extLst>
          </p:cNvPr>
          <p:cNvSpPr>
            <a:spLocks noGrp="1"/>
          </p:cNvSpPr>
          <p:nvPr>
            <p:ph type="title"/>
          </p:nvPr>
        </p:nvSpPr>
        <p:spPr>
          <a:xfrm>
            <a:off x="699451" y="415570"/>
            <a:ext cx="10787699" cy="365479"/>
          </a:xfrm>
        </p:spPr>
        <p:txBody>
          <a:bodyPr/>
          <a:lstStyle/>
          <a:p>
            <a:r>
              <a:rPr lang="en-GB" dirty="0">
                <a:solidFill>
                  <a:schemeClr val="tx1"/>
                </a:solidFill>
              </a:rPr>
              <a:t>What is a Call Off Competition?</a:t>
            </a:r>
          </a:p>
        </p:txBody>
      </p:sp>
      <p:sp>
        <p:nvSpPr>
          <p:cNvPr id="3" name="Content Placeholder 2">
            <a:extLst>
              <a:ext uri="{FF2B5EF4-FFF2-40B4-BE49-F238E27FC236}">
                <a16:creationId xmlns:a16="http://schemas.microsoft.com/office/drawing/2014/main" id="{61ECCB8E-3E4F-4B62-AB0F-9FC30445BCB2}"/>
              </a:ext>
            </a:extLst>
          </p:cNvPr>
          <p:cNvSpPr>
            <a:spLocks noGrp="1"/>
          </p:cNvSpPr>
          <p:nvPr>
            <p:ph idx="1"/>
          </p:nvPr>
        </p:nvSpPr>
        <p:spPr>
          <a:xfrm>
            <a:off x="311327" y="1065439"/>
            <a:ext cx="11563946" cy="5291365"/>
          </a:xfrm>
        </p:spPr>
        <p:txBody>
          <a:bodyPr/>
          <a:lstStyle/>
          <a:p>
            <a:pPr>
              <a:buSzPct val="90000"/>
              <a:buFont typeface="Wingdings" panose="05000000000000000000" pitchFamily="2" charset="2"/>
              <a:buChar char="§"/>
              <a:defRPr/>
            </a:pPr>
            <a:r>
              <a:rPr lang="en-GB" sz="1400" dirty="0"/>
              <a:t>If the Authority or any Participating Body decides to source Services through this Framework Agreement then it shall, through a Call-Off Competition, award a Call-Off Contract (in accordance with the procedure in this Schedule 5 (Call-Off Procedure) and in accordance with the Call-Off Procedure Guidance).</a:t>
            </a:r>
          </a:p>
          <a:p>
            <a:pPr>
              <a:buSzPct val="90000"/>
              <a:buFont typeface="Wingdings" panose="05000000000000000000" pitchFamily="2" charset="2"/>
              <a:buChar char="§"/>
              <a:defRPr/>
            </a:pPr>
            <a:r>
              <a:rPr lang="en-GB" sz="1400" dirty="0"/>
              <a:t>A call-off competition is the actual bidding/tendering process for the delivery of any required services from within any of the 14 services categories.</a:t>
            </a:r>
          </a:p>
          <a:p>
            <a:pPr>
              <a:buSzPct val="90000"/>
              <a:buFont typeface="Wingdings" panose="05000000000000000000" pitchFamily="2" charset="2"/>
              <a:buChar char="§"/>
              <a:defRPr/>
            </a:pPr>
            <a:r>
              <a:rPr lang="en-GB" sz="1400" dirty="0"/>
              <a:t>The call-off competitions will define the needs of the Authority. Potential providers will be asked to respond to a set of questions and provide costs relevant to delivering the services. This will vary across each call-off competition.</a:t>
            </a:r>
          </a:p>
          <a:p>
            <a:pPr>
              <a:buSzPct val="90000"/>
              <a:buFont typeface="Wingdings" panose="05000000000000000000" pitchFamily="2" charset="2"/>
              <a:buChar char="§"/>
              <a:defRPr/>
            </a:pPr>
            <a:r>
              <a:rPr lang="en-GB" sz="1400" dirty="0"/>
              <a:t>Commissioners will set out their requirements and the call-off terms and conditions, and invite bids from all potential providers who are appointed for that service category and geographic location. The pre-announcement of intended call-offs is vital to give any potential providers who are not yet appointed the opportunity to submit an SQ (for that service category and geographic area) before the call-off is launched. </a:t>
            </a:r>
          </a:p>
          <a:p>
            <a:pPr>
              <a:buSzPct val="90000"/>
              <a:buFont typeface="Wingdings" panose="05000000000000000000" pitchFamily="2" charset="2"/>
              <a:buChar char="§"/>
              <a:defRPr/>
            </a:pPr>
            <a:r>
              <a:rPr lang="en-GB" sz="1400" dirty="0">
                <a:latin typeface="Arial" panose="020B0604020202020204" pitchFamily="34" charset="0"/>
                <a:ea typeface="Calibri" panose="020F0502020204030204" pitchFamily="34" charset="0"/>
                <a:cs typeface="Times New Roman" panose="02020603050405020304" pitchFamily="18" charset="0"/>
              </a:rPr>
              <a:t>In order to bid for a call-off competition, potential providers must ensure that they can deliver across the whole geographic location. This can be done by collaborating with other potential providers for the call-off competition - the Authority does not have a preference on whether bids are from individual entities or collaborations.</a:t>
            </a:r>
          </a:p>
          <a:p>
            <a:pPr>
              <a:buSzPct val="90000"/>
              <a:buFont typeface="Wingdings" panose="05000000000000000000" pitchFamily="2" charset="2"/>
              <a:buChar char="§"/>
              <a:defRPr/>
            </a:pPr>
            <a:r>
              <a:rPr lang="en-GB" sz="1400" dirty="0"/>
              <a:t>Questions will be forward-looking, focusing on the Bidder’s solution in relation to the Call-Off contract.</a:t>
            </a:r>
            <a:endParaRPr lang="de-DE" sz="1400" dirty="0"/>
          </a:p>
          <a:p>
            <a:pPr>
              <a:buSzPct val="90000"/>
              <a:buFont typeface="Wingdings" panose="05000000000000000000" pitchFamily="2" charset="2"/>
              <a:buChar char="§"/>
              <a:defRPr/>
            </a:pPr>
            <a:r>
              <a:rPr lang="de-DE" sz="1400" dirty="0"/>
              <a:t>B</a:t>
            </a:r>
            <a:r>
              <a:rPr lang="en-GB" sz="1400" dirty="0"/>
              <a:t>ids will then be evaluated, and call-off contracts awarded, in line with the requirements and methodology options contained within the framework agreement.  Full details of technical and financial evaluation methodologies will be set out in the relevant call-off competition Invitation To Tender (ITT) documents.</a:t>
            </a:r>
          </a:p>
          <a:p>
            <a:pPr>
              <a:buSzPct val="90000"/>
              <a:buFont typeface="Wingdings" panose="05000000000000000000" pitchFamily="2" charset="2"/>
              <a:buChar char="§"/>
              <a:defRPr/>
            </a:pPr>
            <a:r>
              <a:rPr lang="en-GB" sz="1400" dirty="0"/>
              <a:t>There is no maximum or minimum contract length for any call-off contracts that are commissioned through the DF, each call off length will vary depending on the individual requirements of the Call-Off Contracts. </a:t>
            </a:r>
          </a:p>
          <a:p>
            <a:pPr marL="0" indent="0">
              <a:buNone/>
            </a:pPr>
            <a:endParaRPr lang="en-GB" sz="1150" dirty="0"/>
          </a:p>
          <a:p>
            <a:pPr marL="171450" lvl="0" indent="-171450" eaLnBrk="1" fontAlgn="auto" hangingPunct="1">
              <a:lnSpc>
                <a:spcPct val="100000"/>
              </a:lnSpc>
              <a:spcBef>
                <a:spcPts val="0"/>
              </a:spcBef>
              <a:spcAft>
                <a:spcPts val="0"/>
              </a:spcAft>
              <a:defRPr/>
            </a:pPr>
            <a:endParaRPr lang="en-GB" sz="1100" dirty="0">
              <a:solidFill>
                <a:prstClr val="black"/>
              </a:solidFill>
            </a:endParaRPr>
          </a:p>
          <a:p>
            <a:pPr marL="0" indent="0">
              <a:buNone/>
            </a:pPr>
            <a:endParaRPr lang="en-GB" dirty="0"/>
          </a:p>
        </p:txBody>
      </p:sp>
      <p:sp>
        <p:nvSpPr>
          <p:cNvPr id="4" name="Slide Number Placeholder 3">
            <a:extLst>
              <a:ext uri="{FF2B5EF4-FFF2-40B4-BE49-F238E27FC236}">
                <a16:creationId xmlns:a16="http://schemas.microsoft.com/office/drawing/2014/main" id="{67E845BB-3934-4243-9B84-E621B2AB71EE}"/>
              </a:ext>
            </a:extLst>
          </p:cNvPr>
          <p:cNvSpPr>
            <a:spLocks noGrp="1"/>
          </p:cNvSpPr>
          <p:nvPr>
            <p:ph type="sldNum" sz="quarter" idx="10"/>
          </p:nvPr>
        </p:nvSpPr>
        <p:spPr/>
        <p:txBody>
          <a:bodyPr/>
          <a:lstStyle/>
          <a:p>
            <a:fld id="{248FA2B9-6167-4ACB-9D67-05C918B68009}" type="slidenum">
              <a:rPr lang="en-GB" altLang="en-US" smtClean="0"/>
              <a:pPr/>
              <a:t>21</a:t>
            </a:fld>
            <a:endParaRPr lang="en-GB" altLang="en-US"/>
          </a:p>
        </p:txBody>
      </p:sp>
    </p:spTree>
    <p:extLst>
      <p:ext uri="{BB962C8B-B14F-4D97-AF65-F5344CB8AC3E}">
        <p14:creationId xmlns:p14="http://schemas.microsoft.com/office/powerpoint/2010/main" val="27041675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29A16E-1527-4D3A-A3B4-BE7C1BB7DD15}"/>
              </a:ext>
            </a:extLst>
          </p:cNvPr>
          <p:cNvSpPr>
            <a:spLocks noGrp="1"/>
          </p:cNvSpPr>
          <p:nvPr>
            <p:ph idx="1"/>
          </p:nvPr>
        </p:nvSpPr>
        <p:spPr>
          <a:xfrm>
            <a:off x="596900" y="5153025"/>
            <a:ext cx="10795000" cy="933449"/>
          </a:xfrm>
        </p:spPr>
        <p:txBody>
          <a:bodyPr/>
          <a:lstStyle/>
          <a:p>
            <a:pPr>
              <a:defRPr/>
            </a:pPr>
            <a:endParaRPr lang="en-GB" sz="1400" dirty="0"/>
          </a:p>
          <a:p>
            <a:pPr marL="0" indent="0">
              <a:buNone/>
              <a:defRPr/>
            </a:pPr>
            <a:endParaRPr lang="en-GB" dirty="0"/>
          </a:p>
        </p:txBody>
      </p:sp>
      <p:sp>
        <p:nvSpPr>
          <p:cNvPr id="4" name="Slide Number Placeholder 3">
            <a:extLst>
              <a:ext uri="{FF2B5EF4-FFF2-40B4-BE49-F238E27FC236}">
                <a16:creationId xmlns:a16="http://schemas.microsoft.com/office/drawing/2014/main" id="{64539122-4027-4FD7-A9D9-B7460433D4A5}"/>
              </a:ext>
            </a:extLst>
          </p:cNvPr>
          <p:cNvSpPr>
            <a:spLocks noGrp="1"/>
          </p:cNvSpPr>
          <p:nvPr>
            <p:ph type="sldNum" sz="quarter" idx="10"/>
          </p:nvPr>
        </p:nvSpPr>
        <p:spPr/>
        <p:txBody>
          <a:bodyPr/>
          <a:lstStyle/>
          <a:p>
            <a:pPr defTabSz="653156" fontAlgn="base">
              <a:spcBef>
                <a:spcPct val="0"/>
              </a:spcBef>
              <a:spcAft>
                <a:spcPct val="0"/>
              </a:spcAft>
            </a:pPr>
            <a:fld id="{56234B01-E73A-4251-89EF-157016900FAB}" type="slidenum">
              <a:rPr lang="en-GB" altLang="en-US">
                <a:solidFill>
                  <a:prstClr val="white"/>
                </a:solidFill>
                <a:latin typeface="Arial" panose="020B0604020202020204" pitchFamily="34" charset="0"/>
              </a:rPr>
              <a:pPr defTabSz="653156" fontAlgn="base">
                <a:spcBef>
                  <a:spcPct val="0"/>
                </a:spcBef>
                <a:spcAft>
                  <a:spcPct val="0"/>
                </a:spcAft>
              </a:pPr>
              <a:t>22</a:t>
            </a:fld>
            <a:endParaRPr lang="en-GB" altLang="en-US">
              <a:solidFill>
                <a:prstClr val="white"/>
              </a:solidFill>
              <a:latin typeface="Arial" panose="020B0604020202020204" pitchFamily="34" charset="0"/>
            </a:endParaRPr>
          </a:p>
        </p:txBody>
      </p:sp>
      <p:sp>
        <p:nvSpPr>
          <p:cNvPr id="5" name="Title 1">
            <a:extLst>
              <a:ext uri="{FF2B5EF4-FFF2-40B4-BE49-F238E27FC236}">
                <a16:creationId xmlns:a16="http://schemas.microsoft.com/office/drawing/2014/main" id="{23F1C614-7534-4BA5-8846-4F35E384715F}"/>
              </a:ext>
            </a:extLst>
          </p:cNvPr>
          <p:cNvSpPr txBox="1">
            <a:spLocks/>
          </p:cNvSpPr>
          <p:nvPr/>
        </p:nvSpPr>
        <p:spPr bwMode="auto">
          <a:xfrm>
            <a:off x="596900" y="434975"/>
            <a:ext cx="10795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2500" b="1" kern="1200">
                <a:solidFill>
                  <a:schemeClr val="tx2"/>
                </a:solidFill>
                <a:latin typeface="+mj-lt"/>
                <a:ea typeface="+mj-ea"/>
                <a:cs typeface="+mj-cs"/>
              </a:defRPr>
            </a:lvl1pPr>
            <a:lvl2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2pPr>
            <a:lvl3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3pPr>
            <a:lvl4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4pPr>
            <a:lvl5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5pPr>
            <a:lvl6pPr marL="457209" algn="l" rtl="0" eaLnBrk="1" fontAlgn="base" hangingPunct="1">
              <a:lnSpc>
                <a:spcPct val="90000"/>
              </a:lnSpc>
              <a:spcBef>
                <a:spcPct val="0"/>
              </a:spcBef>
              <a:spcAft>
                <a:spcPct val="0"/>
              </a:spcAft>
              <a:defRPr sz="2500" b="1">
                <a:solidFill>
                  <a:schemeClr val="tx2"/>
                </a:solidFill>
                <a:latin typeface="Arial" panose="020B0604020202020204" pitchFamily="34" charset="0"/>
              </a:defRPr>
            </a:lvl6pPr>
            <a:lvl7pPr marL="914418" algn="l" rtl="0" eaLnBrk="1" fontAlgn="base" hangingPunct="1">
              <a:lnSpc>
                <a:spcPct val="90000"/>
              </a:lnSpc>
              <a:spcBef>
                <a:spcPct val="0"/>
              </a:spcBef>
              <a:spcAft>
                <a:spcPct val="0"/>
              </a:spcAft>
              <a:defRPr sz="2500" b="1">
                <a:solidFill>
                  <a:schemeClr val="tx2"/>
                </a:solidFill>
                <a:latin typeface="Arial" panose="020B0604020202020204" pitchFamily="34" charset="0"/>
              </a:defRPr>
            </a:lvl7pPr>
            <a:lvl8pPr marL="1371627" algn="l" rtl="0" eaLnBrk="1" fontAlgn="base" hangingPunct="1">
              <a:lnSpc>
                <a:spcPct val="90000"/>
              </a:lnSpc>
              <a:spcBef>
                <a:spcPct val="0"/>
              </a:spcBef>
              <a:spcAft>
                <a:spcPct val="0"/>
              </a:spcAft>
              <a:defRPr sz="2500" b="1">
                <a:solidFill>
                  <a:schemeClr val="tx2"/>
                </a:solidFill>
                <a:latin typeface="Arial" panose="020B0604020202020204" pitchFamily="34" charset="0"/>
              </a:defRPr>
            </a:lvl8pPr>
            <a:lvl9pPr marL="1828837" algn="l" rtl="0" eaLnBrk="1" fontAlgn="base" hangingPunct="1">
              <a:lnSpc>
                <a:spcPct val="90000"/>
              </a:lnSpc>
              <a:spcBef>
                <a:spcPct val="0"/>
              </a:spcBef>
              <a:spcAft>
                <a:spcPct val="0"/>
              </a:spcAft>
              <a:defRPr sz="2500" b="1">
                <a:solidFill>
                  <a:schemeClr val="tx2"/>
                </a:solidFill>
                <a:latin typeface="Arial" panose="020B0604020202020204" pitchFamily="34" charset="0"/>
              </a:defRPr>
            </a:lvl9pPr>
          </a:lstStyle>
          <a:p>
            <a:r>
              <a:rPr lang="en-GB" altLang="en-US" dirty="0">
                <a:solidFill>
                  <a:schemeClr val="tx1"/>
                </a:solidFill>
              </a:rPr>
              <a:t>How does the Call Off Process work for the DF?</a:t>
            </a:r>
          </a:p>
        </p:txBody>
      </p:sp>
      <p:sp>
        <p:nvSpPr>
          <p:cNvPr id="2" name="Rectangle 1">
            <a:extLst>
              <a:ext uri="{FF2B5EF4-FFF2-40B4-BE49-F238E27FC236}">
                <a16:creationId xmlns:a16="http://schemas.microsoft.com/office/drawing/2014/main" id="{702BA42C-0B3D-4599-AFFF-BE0A14699FBF}"/>
              </a:ext>
            </a:extLst>
          </p:cNvPr>
          <p:cNvSpPr/>
          <p:nvPr/>
        </p:nvSpPr>
        <p:spPr>
          <a:xfrm>
            <a:off x="434975" y="954848"/>
            <a:ext cx="11325225" cy="4829014"/>
          </a:xfrm>
          <a:prstGeom prst="rect">
            <a:avLst/>
          </a:prstGeom>
        </p:spPr>
        <p:txBody>
          <a:bodyPr wrap="square">
            <a:spAutoFit/>
          </a:bodyPr>
          <a:lstStyle/>
          <a:p>
            <a:pPr marL="179164" lvl="0" indent="-179164" eaLnBrk="0" fontAlgn="base" hangingPunct="0">
              <a:lnSpc>
                <a:spcPct val="90000"/>
              </a:lnSpc>
              <a:spcBef>
                <a:spcPts val="1000"/>
              </a:spcBef>
              <a:spcAft>
                <a:spcPct val="0"/>
              </a:spcAft>
              <a:buFont typeface="Arial" panose="020B0604020202020204" pitchFamily="34" charset="0"/>
              <a:buChar char="•"/>
            </a:pPr>
            <a:r>
              <a:rPr lang="en-GB" sz="1400" dirty="0">
                <a:solidFill>
                  <a:prstClr val="black"/>
                </a:solidFill>
              </a:rPr>
              <a:t>The Authority or a Participating Body shall announce the intention to operate a Call-Off Competition through the e-Sourcing System.</a:t>
            </a:r>
          </a:p>
          <a:p>
            <a:pPr marL="179164" lvl="0" indent="-179164" eaLnBrk="0" fontAlgn="base" hangingPunct="0">
              <a:lnSpc>
                <a:spcPct val="90000"/>
              </a:lnSpc>
              <a:spcBef>
                <a:spcPts val="1000"/>
              </a:spcBef>
              <a:spcAft>
                <a:spcPct val="0"/>
              </a:spcAft>
              <a:buFont typeface="Arial" panose="020B0604020202020204" pitchFamily="34" charset="0"/>
              <a:buChar char="•"/>
            </a:pPr>
            <a:r>
              <a:rPr lang="en-GB" sz="1400" dirty="0">
                <a:solidFill>
                  <a:prstClr val="black"/>
                </a:solidFill>
              </a:rPr>
              <a:t>Prior to launching a Call-Off Competition, the Authority or Participating Body shall determine which of the Procurement Routes is appropriate for the Call-Off Competition based on the complexity of the requirements, (i.e. a 1,2, or 4 stage procurement route), and potential provider responses shall be evaluated and subsequent contract(s) awarded in line with the procurement route identified and as outlined in the Authority documentation. </a:t>
            </a:r>
          </a:p>
          <a:p>
            <a:pPr marL="179164" lvl="0" indent="-179164" eaLnBrk="0" fontAlgn="base" hangingPunct="0">
              <a:lnSpc>
                <a:spcPct val="90000"/>
              </a:lnSpc>
              <a:spcBef>
                <a:spcPts val="1000"/>
              </a:spcBef>
              <a:spcAft>
                <a:spcPct val="0"/>
              </a:spcAft>
              <a:buFont typeface="Arial" panose="020B0604020202020204" pitchFamily="34" charset="0"/>
              <a:buChar char="•"/>
            </a:pPr>
            <a:r>
              <a:rPr lang="en-GB" sz="1400" dirty="0">
                <a:solidFill>
                  <a:prstClr val="black"/>
                </a:solidFill>
              </a:rPr>
              <a:t>All potential providers who are appointed to the DF within the required service category, geographical location and financial threshold will automatically invited to the call-off competition. </a:t>
            </a:r>
          </a:p>
          <a:p>
            <a:pPr marL="179164" lvl="0" indent="-179164" eaLnBrk="0" fontAlgn="base" hangingPunct="0">
              <a:lnSpc>
                <a:spcPct val="90000"/>
              </a:lnSpc>
              <a:spcBef>
                <a:spcPts val="1000"/>
              </a:spcBef>
              <a:spcAft>
                <a:spcPct val="0"/>
              </a:spcAft>
              <a:buFont typeface="Arial" panose="020B0604020202020204" pitchFamily="34" charset="0"/>
              <a:buChar char="•"/>
            </a:pPr>
            <a:endParaRPr lang="en-GB" sz="1400" u="sng" dirty="0">
              <a:solidFill>
                <a:prstClr val="black"/>
              </a:solidFill>
            </a:endParaRPr>
          </a:p>
          <a:p>
            <a:pPr lvl="0">
              <a:defRPr/>
            </a:pPr>
            <a:r>
              <a:rPr lang="en-GB" sz="1400" u="sng" dirty="0">
                <a:solidFill>
                  <a:prstClr val="black"/>
                </a:solidFill>
              </a:rPr>
              <a:t>The call-off competition will be documented within an ITT and it will include:</a:t>
            </a:r>
          </a:p>
          <a:p>
            <a:pPr lvl="0">
              <a:defRPr/>
            </a:pPr>
            <a:endParaRPr lang="en-GB" sz="1400" u="sng" dirty="0">
              <a:solidFill>
                <a:prstClr val="black"/>
              </a:solidFill>
            </a:endParaRPr>
          </a:p>
          <a:p>
            <a:pPr marL="628650" lvl="1" indent="-171450">
              <a:buFont typeface="Arial" panose="020B0604020202020204" pitchFamily="34" charset="0"/>
              <a:buChar char="•"/>
              <a:defRPr/>
            </a:pPr>
            <a:r>
              <a:rPr lang="en-GB" sz="1400" dirty="0">
                <a:solidFill>
                  <a:prstClr val="black"/>
                </a:solidFill>
              </a:rPr>
              <a:t>The services specification.</a:t>
            </a:r>
          </a:p>
          <a:p>
            <a:pPr marL="628650" lvl="1" indent="-171450">
              <a:buFont typeface="Arial" panose="020B0604020202020204" pitchFamily="34" charset="0"/>
              <a:buChar char="•"/>
              <a:defRPr/>
            </a:pPr>
            <a:r>
              <a:rPr lang="en-GB" sz="1400" dirty="0">
                <a:solidFill>
                  <a:prstClr val="black"/>
                </a:solidFill>
              </a:rPr>
              <a:t>Information on the geographical area relevant to the call-off competition.</a:t>
            </a:r>
          </a:p>
          <a:p>
            <a:pPr marL="628650" lvl="1" indent="-171450">
              <a:buFont typeface="Arial" panose="020B0604020202020204" pitchFamily="34" charset="0"/>
              <a:buChar char="•"/>
              <a:defRPr/>
            </a:pPr>
            <a:r>
              <a:rPr lang="en-GB" sz="1400" dirty="0">
                <a:solidFill>
                  <a:prstClr val="black"/>
                </a:solidFill>
              </a:rPr>
              <a:t>Timescales for the call-off competition.</a:t>
            </a:r>
          </a:p>
          <a:p>
            <a:pPr marL="628650" lvl="1" indent="-171450">
              <a:buFont typeface="Arial" panose="020B0604020202020204" pitchFamily="34" charset="0"/>
              <a:buChar char="•"/>
              <a:defRPr/>
            </a:pPr>
            <a:r>
              <a:rPr lang="en-GB" sz="1400" dirty="0">
                <a:solidFill>
                  <a:prstClr val="black"/>
                </a:solidFill>
              </a:rPr>
              <a:t>Technical quality questions that potential providers will respond to and be evaluated against.</a:t>
            </a:r>
          </a:p>
          <a:p>
            <a:pPr marL="628650" lvl="1" indent="-171450">
              <a:buFont typeface="Arial" panose="020B0604020202020204" pitchFamily="34" charset="0"/>
              <a:buChar char="•"/>
              <a:defRPr/>
            </a:pPr>
            <a:r>
              <a:rPr lang="en-GB" sz="1400" dirty="0">
                <a:solidFill>
                  <a:prstClr val="black"/>
                </a:solidFill>
              </a:rPr>
              <a:t>Financial evaluation where potential providers will provide a cost for the services and will be evaluated against it.  Volumetric information will be included in the data provided.</a:t>
            </a:r>
          </a:p>
          <a:p>
            <a:pPr marL="628650" lvl="1" indent="-171450">
              <a:buFont typeface="Arial" panose="020B0604020202020204" pitchFamily="34" charset="0"/>
              <a:buChar char="•"/>
              <a:defRPr/>
            </a:pPr>
            <a:r>
              <a:rPr lang="en-GB" sz="1400" dirty="0">
                <a:solidFill>
                  <a:prstClr val="black"/>
                </a:solidFill>
              </a:rPr>
              <a:t>An evaluation criteria so potential providers understand how they will be evaluated.</a:t>
            </a:r>
            <a:endParaRPr lang="en-GB" sz="1400" dirty="0">
              <a:solidFill>
                <a:srgbClr val="FF0000"/>
              </a:solidFill>
            </a:endParaRPr>
          </a:p>
          <a:p>
            <a:pPr marL="628650" lvl="1" indent="-171450">
              <a:buFont typeface="Arial" panose="020B0604020202020204" pitchFamily="34" charset="0"/>
              <a:buChar char="•"/>
              <a:defRPr/>
            </a:pPr>
            <a:r>
              <a:rPr lang="en-GB" sz="1400" dirty="0">
                <a:solidFill>
                  <a:prstClr val="black"/>
                </a:solidFill>
              </a:rPr>
              <a:t>Framework agreement with all relevant schedules.</a:t>
            </a:r>
          </a:p>
          <a:p>
            <a:pPr lvl="1">
              <a:defRPr/>
            </a:pPr>
            <a:endParaRPr lang="en-GB" sz="1400" dirty="0">
              <a:solidFill>
                <a:prstClr val="black"/>
              </a:solidFill>
            </a:endParaRPr>
          </a:p>
          <a:p>
            <a:pPr lvl="0">
              <a:defRPr/>
            </a:pPr>
            <a:r>
              <a:rPr lang="en-GB" sz="1400" dirty="0">
                <a:solidFill>
                  <a:prstClr val="black"/>
                </a:solidFill>
              </a:rPr>
              <a:t>The main focus of the ITT is for the potential providers to provide information in relation to how they will deliver the services and how they will price the service. This is a high-level overview and may change for each call-off competition.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758FF-6FAF-47CF-A614-0C197BA5AA2B}"/>
              </a:ext>
            </a:extLst>
          </p:cNvPr>
          <p:cNvSpPr>
            <a:spLocks noGrp="1"/>
          </p:cNvSpPr>
          <p:nvPr>
            <p:ph type="title"/>
          </p:nvPr>
        </p:nvSpPr>
        <p:spPr>
          <a:xfrm>
            <a:off x="733954" y="490870"/>
            <a:ext cx="10896600" cy="310922"/>
          </a:xfrm>
        </p:spPr>
        <p:txBody>
          <a:bodyPr/>
          <a:lstStyle/>
          <a:p>
            <a:r>
              <a:rPr lang="en-GB" dirty="0">
                <a:solidFill>
                  <a:schemeClr val="tx1"/>
                </a:solidFill>
              </a:rPr>
              <a:t>Call Off Overview</a:t>
            </a:r>
            <a:endParaRPr lang="en-GB" dirty="0"/>
          </a:p>
        </p:txBody>
      </p:sp>
      <p:sp>
        <p:nvSpPr>
          <p:cNvPr id="3" name="Slide Number Placeholder 2">
            <a:extLst>
              <a:ext uri="{FF2B5EF4-FFF2-40B4-BE49-F238E27FC236}">
                <a16:creationId xmlns:a16="http://schemas.microsoft.com/office/drawing/2014/main" id="{B2771F68-648A-411C-8433-78BC7E88D48F}"/>
              </a:ext>
            </a:extLst>
          </p:cNvPr>
          <p:cNvSpPr>
            <a:spLocks noGrp="1"/>
          </p:cNvSpPr>
          <p:nvPr>
            <p:ph type="sldNum" sz="quarter" idx="10"/>
          </p:nvPr>
        </p:nvSpPr>
        <p:spPr/>
        <p:txBody>
          <a:bodyPr/>
          <a:lstStyle/>
          <a:p>
            <a:fld id="{92973221-E887-4D94-BB2A-21254F6B49ED}" type="slidenum">
              <a:rPr lang="en-GB" altLang="en-US" smtClean="0"/>
              <a:pPr/>
              <a:t>23</a:t>
            </a:fld>
            <a:endParaRPr lang="en-GB" altLang="en-US"/>
          </a:p>
        </p:txBody>
      </p:sp>
      <p:sp>
        <p:nvSpPr>
          <p:cNvPr id="4" name="Rectangle 3">
            <a:extLst>
              <a:ext uri="{FF2B5EF4-FFF2-40B4-BE49-F238E27FC236}">
                <a16:creationId xmlns:a16="http://schemas.microsoft.com/office/drawing/2014/main" id="{1C65FC47-8652-4672-AD58-0155339282F5}"/>
              </a:ext>
            </a:extLst>
          </p:cNvPr>
          <p:cNvSpPr/>
          <p:nvPr/>
        </p:nvSpPr>
        <p:spPr>
          <a:xfrm>
            <a:off x="410633" y="948690"/>
            <a:ext cx="11543242" cy="5109091"/>
          </a:xfrm>
          <a:prstGeom prst="rect">
            <a:avLst/>
          </a:prstGeom>
        </p:spPr>
        <p:txBody>
          <a:bodyPr wrap="square">
            <a:spAutoFit/>
          </a:bodyPr>
          <a:lstStyle/>
          <a:p>
            <a:r>
              <a:rPr lang="en-GB" sz="1300" dirty="0"/>
              <a:t>Call-Off Competitions can be for any of the following categories/cohorts:</a:t>
            </a:r>
          </a:p>
          <a:p>
            <a:endParaRPr lang="en-GB" sz="1300" dirty="0"/>
          </a:p>
          <a:p>
            <a:pPr marL="342900" lvl="0" indent="-342900">
              <a:buAutoNum type="arabicPeriod"/>
            </a:pPr>
            <a:r>
              <a:rPr lang="en-GB" sz="1300" b="1" u="sng" dirty="0"/>
              <a:t>A single category; </a:t>
            </a:r>
            <a:r>
              <a:rPr lang="en-GB" sz="1300" dirty="0"/>
              <a:t>(such as Accommodation or ETE)</a:t>
            </a:r>
          </a:p>
          <a:p>
            <a:pPr lvl="0"/>
            <a:endParaRPr lang="en-GB" sz="1300" dirty="0"/>
          </a:p>
          <a:p>
            <a:pPr marL="342900" indent="-342900">
              <a:buFont typeface="+mj-lt"/>
              <a:buAutoNum type="arabicPeriod" startAt="2"/>
            </a:pPr>
            <a:r>
              <a:rPr lang="en-GB" sz="1300" b="1" u="sng" dirty="0"/>
              <a:t>Multi Call-Off categories; </a:t>
            </a:r>
            <a:r>
              <a:rPr lang="en-GB" sz="1300" dirty="0"/>
              <a:t>(such as Personal Wellbeing which are 4 individual categories in 1 competition); Each Call-Off Competition may comprise of one or more Service Categories to be provided in one or more Geographical Locations. Where a Call-Off Competition has one or more Service Categories </a:t>
            </a:r>
            <a:r>
              <a:rPr lang="en-GB" sz="1300" b="1" dirty="0"/>
              <a:t>combined</a:t>
            </a:r>
            <a:r>
              <a:rPr lang="en-GB" sz="1300" dirty="0"/>
              <a:t>, in one or more Geographical Locations, this is known as a "Multi-Service Category Call-Off Competition”. </a:t>
            </a:r>
          </a:p>
          <a:p>
            <a:endParaRPr lang="en-GB" sz="1300" dirty="0"/>
          </a:p>
          <a:p>
            <a:r>
              <a:rPr lang="en-GB" sz="1300" dirty="0"/>
              <a:t>If the call-off competition does not include a cohort service category then providers that are qualified into one or more of the services categories will be invited to the competition.</a:t>
            </a:r>
          </a:p>
          <a:p>
            <a:endParaRPr lang="en-GB" sz="1300" dirty="0"/>
          </a:p>
          <a:p>
            <a:r>
              <a:rPr lang="en-GB" sz="1300" dirty="0"/>
              <a:t>If the call-off competition includes a cohort service category then all potential providers who are qualified into the relevant cohort service category and one or more of the other services service categories will be invited to the call-off competition in the relevant geographical area. Further details may be found in paragraph 1.11 in ITP A. </a:t>
            </a:r>
          </a:p>
          <a:p>
            <a:endParaRPr lang="en-GB" sz="1300" dirty="0"/>
          </a:p>
          <a:p>
            <a:r>
              <a:rPr lang="en-GB" sz="1300" dirty="0"/>
              <a:t>When a multi-service call-off competition is published, potential providers do not need to be qualified into all of the service categories to be invited to the competition however by the tender response submission date, the Bidder(s) / consortium must be qualified into all of the relevant service categories.</a:t>
            </a:r>
          </a:p>
          <a:p>
            <a:endParaRPr lang="en-GB" sz="1300" dirty="0"/>
          </a:p>
          <a:p>
            <a:pPr marL="342900" indent="-342900">
              <a:buFont typeface="+mj-lt"/>
              <a:buAutoNum type="arabicPeriod" startAt="3"/>
            </a:pPr>
            <a:r>
              <a:rPr lang="en-GB" sz="1300" b="1" u="sng" dirty="0"/>
              <a:t>Cohorts </a:t>
            </a:r>
            <a:r>
              <a:rPr lang="en-GB" sz="1300" dirty="0"/>
              <a:t>(which are for identified groups of People on Probation, such as Women, and comprise all 14 categories); A cohort is a group of people with shared characteristics, in the DF we have defined the cohorts as service categories.  </a:t>
            </a:r>
          </a:p>
          <a:p>
            <a:endParaRPr lang="en-GB" sz="1300" dirty="0"/>
          </a:p>
          <a:p>
            <a:r>
              <a:rPr lang="en-GB" sz="1300" dirty="0"/>
              <a:t>When a cohort call-off competition is published, potential providers will need to be appointed to the DF under the cohort service category </a:t>
            </a:r>
            <a:r>
              <a:rPr lang="en-GB" sz="1300" b="1" u="sng" dirty="0"/>
              <a:t>and</a:t>
            </a:r>
            <a:r>
              <a:rPr lang="en-GB" sz="1300" dirty="0"/>
              <a:t> the need service category being competed.  E.g. A BAME accommodation service, would require potential providers to be appointed to both the BAME and accommodation service categories in order to be invited to tender.</a:t>
            </a:r>
          </a:p>
          <a:p>
            <a:r>
              <a:rPr lang="en-GB" sz="1400" dirty="0"/>
              <a:t>	</a:t>
            </a:r>
          </a:p>
        </p:txBody>
      </p:sp>
    </p:spTree>
    <p:extLst>
      <p:ext uri="{BB962C8B-B14F-4D97-AF65-F5344CB8AC3E}">
        <p14:creationId xmlns:p14="http://schemas.microsoft.com/office/powerpoint/2010/main" val="9520093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392AC-EF7D-4D8F-A8FE-EE31ACECD897}"/>
              </a:ext>
            </a:extLst>
          </p:cNvPr>
          <p:cNvSpPr>
            <a:spLocks noGrp="1"/>
          </p:cNvSpPr>
          <p:nvPr>
            <p:ph type="title"/>
          </p:nvPr>
        </p:nvSpPr>
        <p:spPr>
          <a:xfrm>
            <a:off x="694427" y="472806"/>
            <a:ext cx="10803145" cy="362899"/>
          </a:xfrm>
        </p:spPr>
        <p:txBody>
          <a:bodyPr/>
          <a:lstStyle/>
          <a:p>
            <a:r>
              <a:rPr lang="en-GB" dirty="0">
                <a:solidFill>
                  <a:schemeClr val="tx1"/>
                </a:solidFill>
              </a:rPr>
              <a:t>What is a Multi-Service Category Call-Off Competition?</a:t>
            </a:r>
          </a:p>
        </p:txBody>
      </p:sp>
      <p:sp>
        <p:nvSpPr>
          <p:cNvPr id="3" name="Content Placeholder 2">
            <a:extLst>
              <a:ext uri="{FF2B5EF4-FFF2-40B4-BE49-F238E27FC236}">
                <a16:creationId xmlns:a16="http://schemas.microsoft.com/office/drawing/2014/main" id="{096A4B6B-AAE3-48EE-AEAF-5D4E39F29B01}"/>
              </a:ext>
            </a:extLst>
          </p:cNvPr>
          <p:cNvSpPr>
            <a:spLocks noGrp="1"/>
          </p:cNvSpPr>
          <p:nvPr>
            <p:ph idx="1"/>
          </p:nvPr>
        </p:nvSpPr>
        <p:spPr>
          <a:xfrm>
            <a:off x="363905" y="1302884"/>
            <a:ext cx="11133667" cy="4586741"/>
          </a:xfrm>
        </p:spPr>
        <p:txBody>
          <a:bodyPr/>
          <a:lstStyle/>
          <a:p>
            <a:pPr>
              <a:lnSpc>
                <a:spcPct val="100000"/>
              </a:lnSpc>
              <a:spcBef>
                <a:spcPts val="0"/>
              </a:spcBef>
              <a:spcAft>
                <a:spcPts val="750"/>
              </a:spcAft>
              <a:defRPr/>
            </a:pPr>
            <a:r>
              <a:rPr lang="en-GB" sz="1400" dirty="0"/>
              <a:t>Each Call-Off Competition may comprise of one or more Service Categories to be provided in one or more Geographical Locations. Where a Call-Off Competition has one or more Service Categories </a:t>
            </a:r>
            <a:r>
              <a:rPr lang="en-GB" sz="1400" b="1" dirty="0"/>
              <a:t>combined</a:t>
            </a:r>
            <a:r>
              <a:rPr lang="en-GB" sz="1400" dirty="0"/>
              <a:t>, in one or more Geographical Locations, this is known as a "Multi-Service Category Call-Off Competition”. </a:t>
            </a:r>
          </a:p>
          <a:p>
            <a:pPr>
              <a:lnSpc>
                <a:spcPct val="100000"/>
              </a:lnSpc>
            </a:pPr>
            <a:r>
              <a:rPr lang="en-GB" sz="1400" dirty="0"/>
              <a:t>To be invited to tender in future Multi Service Category Call-Off Competitions, potential providers will need to have qualified for at least one Service Category within the Call-Off Competition (and have indicated they would be able to deliver the Services in the relevant Geographical Location(s)). </a:t>
            </a:r>
          </a:p>
          <a:p>
            <a:pPr>
              <a:lnSpc>
                <a:spcPct val="100000"/>
              </a:lnSpc>
            </a:pPr>
            <a:r>
              <a:rPr lang="en-GB" sz="1400" dirty="0"/>
              <a:t>Where a potential provider has not qualified into all of the Service Categories under that Call-Off Competition it will need to collaborate with other potential providers who are qualified in those Service Categories, in order to submit a tender and subsequently deliver that Call-Off Contract. This would be either with one potential provider as a Lead bidder and the other(s) as a Key Sub-contractor, or where the potential providers bid as a Consortium (with one potential provider acting as a Lead bidder). For the avoidance of doubt, in either case, it is not necessary for the Lead bidder to have qualified itself in all categories of a Multi Service Category Call-Off Competition in order to tender (but </a:t>
            </a:r>
            <a:r>
              <a:rPr lang="en-GB" sz="1400" b="1" dirty="0"/>
              <a:t>only a </a:t>
            </a:r>
            <a:r>
              <a:rPr lang="en-GB" sz="1400" dirty="0"/>
              <a:t>qualified Key Sub-contractor/s or Consortium member/s </a:t>
            </a:r>
            <a:r>
              <a:rPr lang="en-GB" sz="1400" b="1" dirty="0"/>
              <a:t>can </a:t>
            </a:r>
            <a:r>
              <a:rPr lang="en-GB" sz="1400" dirty="0"/>
              <a:t>deliver Services </a:t>
            </a:r>
            <a:r>
              <a:rPr lang="en-GB" sz="1400" b="1" dirty="0"/>
              <a:t>if </a:t>
            </a:r>
            <a:r>
              <a:rPr lang="en-GB" sz="1400" dirty="0"/>
              <a:t>the Lead bidder is not qualified). </a:t>
            </a:r>
          </a:p>
          <a:p>
            <a:endParaRPr lang="en-GB" dirty="0"/>
          </a:p>
        </p:txBody>
      </p:sp>
      <p:sp>
        <p:nvSpPr>
          <p:cNvPr id="4" name="Slide Number Placeholder 3">
            <a:extLst>
              <a:ext uri="{FF2B5EF4-FFF2-40B4-BE49-F238E27FC236}">
                <a16:creationId xmlns:a16="http://schemas.microsoft.com/office/drawing/2014/main" id="{59D9B2BA-FB03-4B99-894A-1B65F03D9F6B}"/>
              </a:ext>
            </a:extLst>
          </p:cNvPr>
          <p:cNvSpPr>
            <a:spLocks noGrp="1"/>
          </p:cNvSpPr>
          <p:nvPr>
            <p:ph type="sldNum" sz="quarter" idx="10"/>
          </p:nvPr>
        </p:nvSpPr>
        <p:spPr/>
        <p:txBody>
          <a:bodyPr/>
          <a:lstStyle/>
          <a:p>
            <a:fld id="{248FA2B9-6167-4ACB-9D67-05C918B68009}" type="slidenum">
              <a:rPr lang="en-GB" altLang="en-US" smtClean="0"/>
              <a:pPr/>
              <a:t>24</a:t>
            </a:fld>
            <a:endParaRPr lang="en-GB" altLang="en-US"/>
          </a:p>
        </p:txBody>
      </p:sp>
    </p:spTree>
    <p:extLst>
      <p:ext uri="{BB962C8B-B14F-4D97-AF65-F5344CB8AC3E}">
        <p14:creationId xmlns:p14="http://schemas.microsoft.com/office/powerpoint/2010/main" val="12587685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38EC5-BF15-45C0-B596-3D05551AED67}"/>
              </a:ext>
            </a:extLst>
          </p:cNvPr>
          <p:cNvSpPr>
            <a:spLocks noGrp="1"/>
          </p:cNvSpPr>
          <p:nvPr>
            <p:ph type="title"/>
          </p:nvPr>
        </p:nvSpPr>
        <p:spPr>
          <a:xfrm>
            <a:off x="674305" y="457201"/>
            <a:ext cx="10892855" cy="378958"/>
          </a:xfrm>
        </p:spPr>
        <p:txBody>
          <a:bodyPr/>
          <a:lstStyle/>
          <a:p>
            <a:r>
              <a:rPr lang="en-GB" dirty="0">
                <a:solidFill>
                  <a:schemeClr val="tx1"/>
                </a:solidFill>
              </a:rPr>
              <a:t>Bidding Models at Multi-Service Call Off Competition </a:t>
            </a:r>
          </a:p>
        </p:txBody>
      </p:sp>
      <p:sp>
        <p:nvSpPr>
          <p:cNvPr id="4" name="Slide Number Placeholder 3">
            <a:extLst>
              <a:ext uri="{FF2B5EF4-FFF2-40B4-BE49-F238E27FC236}">
                <a16:creationId xmlns:a16="http://schemas.microsoft.com/office/drawing/2014/main" id="{A4218757-9220-4FDF-B4E9-C4EB2AC3ECE2}"/>
              </a:ext>
            </a:extLst>
          </p:cNvPr>
          <p:cNvSpPr>
            <a:spLocks noGrp="1"/>
          </p:cNvSpPr>
          <p:nvPr>
            <p:ph type="sldNum" sz="quarter" idx="10"/>
          </p:nvPr>
        </p:nvSpPr>
        <p:spPr/>
        <p:txBody>
          <a:bodyPr/>
          <a:lstStyle/>
          <a:p>
            <a:fld id="{248FA2B9-6167-4ACB-9D67-05C918B68009}" type="slidenum">
              <a:rPr lang="en-GB" altLang="en-US" smtClean="0"/>
              <a:pPr/>
              <a:t>25</a:t>
            </a:fld>
            <a:endParaRPr lang="en-GB" altLang="en-US"/>
          </a:p>
        </p:txBody>
      </p:sp>
      <p:sp>
        <p:nvSpPr>
          <p:cNvPr id="5" name="Content Placeholder 2">
            <a:extLst>
              <a:ext uri="{FF2B5EF4-FFF2-40B4-BE49-F238E27FC236}">
                <a16:creationId xmlns:a16="http://schemas.microsoft.com/office/drawing/2014/main" id="{C2988599-7E27-4277-952E-712F96B3E555}"/>
              </a:ext>
            </a:extLst>
          </p:cNvPr>
          <p:cNvSpPr>
            <a:spLocks noGrp="1"/>
          </p:cNvSpPr>
          <p:nvPr>
            <p:ph idx="1"/>
          </p:nvPr>
        </p:nvSpPr>
        <p:spPr>
          <a:xfrm>
            <a:off x="179832" y="973319"/>
            <a:ext cx="11832335" cy="5528065"/>
          </a:xfrm>
        </p:spPr>
        <p:txBody>
          <a:bodyPr>
            <a:noAutofit/>
          </a:bodyPr>
          <a:lstStyle/>
          <a:p>
            <a:pPr>
              <a:lnSpc>
                <a:spcPct val="110000"/>
              </a:lnSpc>
            </a:pPr>
            <a:r>
              <a:rPr lang="en-GB" sz="1050" dirty="0"/>
              <a:t>The aim of a multi-service category call-off competitions is to provide an holistic service to the Authority. All bids submitted at call-off competition need to provide a service covering all listed service categories and the bidding model utilised by potential providers needs to ensure this is deliverable.</a:t>
            </a:r>
          </a:p>
          <a:p>
            <a:pPr marL="0" indent="0">
              <a:lnSpc>
                <a:spcPct val="110000"/>
              </a:lnSpc>
              <a:buNone/>
            </a:pPr>
            <a:r>
              <a:rPr lang="en-GB" sz="1050" u="sng" dirty="0"/>
              <a:t>Single Entity model</a:t>
            </a:r>
          </a:p>
          <a:p>
            <a:pPr marL="516150" lvl="3" indent="-285750">
              <a:lnSpc>
                <a:spcPct val="110000"/>
              </a:lnSpc>
            </a:pPr>
            <a:r>
              <a:rPr lang="en-GB" sz="1050" dirty="0"/>
              <a:t>Appointed onto the Dynamic Framework for all categories listed in a Multi-Service Call-off Competition.</a:t>
            </a:r>
          </a:p>
          <a:p>
            <a:pPr marL="516150" lvl="3" indent="-285750">
              <a:lnSpc>
                <a:spcPct val="110000"/>
              </a:lnSpc>
            </a:pPr>
            <a:r>
              <a:rPr lang="en-GB" sz="1050" dirty="0"/>
              <a:t>Contracts directly with the Authority.</a:t>
            </a:r>
          </a:p>
          <a:p>
            <a:pPr marL="0" indent="0">
              <a:lnSpc>
                <a:spcPct val="110000"/>
              </a:lnSpc>
              <a:buNone/>
            </a:pPr>
            <a:r>
              <a:rPr lang="en-GB" sz="1050" u="sng" dirty="0"/>
              <a:t>Lead Bidder model (with Key Sub Contractors)</a:t>
            </a:r>
          </a:p>
          <a:p>
            <a:pPr marL="516150" lvl="3" indent="-285750">
              <a:lnSpc>
                <a:spcPct val="110000"/>
              </a:lnSpc>
            </a:pPr>
            <a:r>
              <a:rPr lang="en-GB" sz="1050" dirty="0"/>
              <a:t>Appointed onto the Dynamic Framework for one or more of service categories listed in a Multi-Service Call-off Competition</a:t>
            </a:r>
          </a:p>
          <a:p>
            <a:pPr marL="516150" lvl="3" indent="-285750">
              <a:lnSpc>
                <a:spcPct val="110000"/>
              </a:lnSpc>
            </a:pPr>
            <a:r>
              <a:rPr lang="en-GB" sz="1050" dirty="0"/>
              <a:t>A Lead bidder at call-off competition may have been awarded onto the Dynamic Framework in two ways:</a:t>
            </a:r>
          </a:p>
          <a:p>
            <a:pPr marL="457200" lvl="4" indent="0">
              <a:lnSpc>
                <a:spcPct val="110000"/>
              </a:lnSpc>
              <a:buNone/>
            </a:pPr>
            <a:r>
              <a:rPr lang="en-GB" sz="1050" dirty="0"/>
              <a:t>	1. A single entity bidder that replied upon their own experience of delivering a service category: A single entity provider may become a lead bidder at call-off stage, this allows them to 	develop a supply chain of sub-contractors to meet the requirements of the service category specification.</a:t>
            </a:r>
          </a:p>
          <a:p>
            <a:pPr marL="457200" lvl="4" indent="0">
              <a:lnSpc>
                <a:spcPct val="110000"/>
              </a:lnSpc>
              <a:buNone/>
            </a:pPr>
            <a:r>
              <a:rPr lang="en-GB" sz="1050" dirty="0"/>
              <a:t>	2. Lead bidder with Key sub-contractors that replied upon the experience of a Key-subcontractor to be awarded onto a service category for the Dynamic Framework; Where a lead 	bidder has used the experience of a key sub-contractor to be awarded onto the Dynamic Framework ,then the key-subcontractor that was defined needs to be the provider delivering 	the service at call-off competition.  Additional sub-contractors can be utilised to deliver elements of the service category specification along side the key-subcontractor, the additional 	sub-contractors don’t need to be qualified onto the Dynamic Framework.</a:t>
            </a:r>
          </a:p>
          <a:p>
            <a:pPr marL="457200" lvl="4" indent="0">
              <a:lnSpc>
                <a:spcPct val="110000"/>
              </a:lnSpc>
              <a:buNone/>
            </a:pPr>
            <a:endParaRPr lang="en-GB" sz="1050" dirty="0"/>
          </a:p>
          <a:p>
            <a:pPr marL="516150" lvl="3" indent="-285750">
              <a:lnSpc>
                <a:spcPct val="110000"/>
              </a:lnSpc>
            </a:pPr>
            <a:r>
              <a:rPr lang="en-GB" sz="1050" dirty="0"/>
              <a:t>If the lead bidder is only qualified onto the Dynamic Framework for some of the service categories they would need to partner with other bidders that are appointed onto the Dynamic Framework for the other service categories to provide all service categories. </a:t>
            </a:r>
          </a:p>
          <a:p>
            <a:pPr marL="516150" lvl="3" indent="-285750">
              <a:lnSpc>
                <a:spcPct val="110000"/>
              </a:lnSpc>
            </a:pPr>
            <a:r>
              <a:rPr lang="en-GB" sz="1050" dirty="0"/>
              <a:t>Sub-contractors to lead bidders don’t need to be on the dynamic framework in their own right if they are delivering an element of the service category that the lead bidder was appointed onto. Sub-contractors do need to be qualified onto the dynamic framework in their own right if they are delivering an additional service category that the lead bidder did not qualify in.</a:t>
            </a:r>
          </a:p>
          <a:p>
            <a:pPr marL="516150" lvl="3" indent="-285750">
              <a:lnSpc>
                <a:spcPct val="110000"/>
              </a:lnSpc>
            </a:pPr>
            <a:r>
              <a:rPr lang="en-GB" sz="1050" dirty="0"/>
              <a:t>Can engage with Key Sub Contractors at Call-Off Competition to deliver required Service Categories. </a:t>
            </a:r>
          </a:p>
          <a:p>
            <a:pPr marL="516150" lvl="3" indent="-285750">
              <a:lnSpc>
                <a:spcPct val="110000"/>
              </a:lnSpc>
            </a:pPr>
            <a:r>
              <a:rPr lang="en-GB" sz="1050" dirty="0"/>
              <a:t>Contracts directly with the Authority.</a:t>
            </a:r>
          </a:p>
          <a:p>
            <a:pPr marL="230400" lvl="3" indent="0">
              <a:lnSpc>
                <a:spcPct val="110000"/>
              </a:lnSpc>
              <a:buNone/>
            </a:pPr>
            <a:endParaRPr lang="en-GB" sz="1050" i="1" dirty="0"/>
          </a:p>
          <a:p>
            <a:pPr marL="230400" lvl="3" indent="0" algn="ctr">
              <a:lnSpc>
                <a:spcPct val="110000"/>
              </a:lnSpc>
              <a:buNone/>
            </a:pPr>
            <a:r>
              <a:rPr lang="en-GB" sz="1050" i="1" dirty="0"/>
              <a:t>Please note that if you have bid onto the Dynamic framework as a consortia, a consortia at call-off competition is then a single bidder if the consortia can deliver all services or a lead bidder if the consortia will utilise sub-contractors.</a:t>
            </a:r>
          </a:p>
          <a:p>
            <a:pPr>
              <a:lnSpc>
                <a:spcPct val="110000"/>
              </a:lnSpc>
            </a:pPr>
            <a:endParaRPr lang="en-GB" sz="1050" i="1" dirty="0">
              <a:solidFill>
                <a:schemeClr val="accent1"/>
              </a:solidFill>
            </a:endParaRPr>
          </a:p>
        </p:txBody>
      </p:sp>
    </p:spTree>
    <p:extLst>
      <p:ext uri="{BB962C8B-B14F-4D97-AF65-F5344CB8AC3E}">
        <p14:creationId xmlns:p14="http://schemas.microsoft.com/office/powerpoint/2010/main" val="7666570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2EEE1CC-BA21-4CDB-9DDE-2A33662AD6F7}"/>
              </a:ext>
            </a:extLst>
          </p:cNvPr>
          <p:cNvSpPr txBox="1"/>
          <p:nvPr/>
        </p:nvSpPr>
        <p:spPr>
          <a:xfrm>
            <a:off x="1561798" y="1233302"/>
            <a:ext cx="2997845" cy="790832"/>
          </a:xfrm>
          <a:prstGeom prst="rect">
            <a:avLst/>
          </a:prstGeom>
          <a:solidFill>
            <a:schemeClr val="bg1"/>
          </a:solidFill>
        </p:spPr>
        <p:txBody>
          <a:bodyPr wrap="square" rtlCol="0">
            <a:spAutoFit/>
          </a:bodyPr>
          <a:lstStyle/>
          <a:p>
            <a:endParaRPr lang="en-GB" dirty="0"/>
          </a:p>
        </p:txBody>
      </p:sp>
      <p:sp>
        <p:nvSpPr>
          <p:cNvPr id="2" name="Title 1">
            <a:extLst>
              <a:ext uri="{FF2B5EF4-FFF2-40B4-BE49-F238E27FC236}">
                <a16:creationId xmlns:a16="http://schemas.microsoft.com/office/drawing/2014/main" id="{C0C91289-F0D3-4E2A-866D-22D9C74D64EC}"/>
              </a:ext>
            </a:extLst>
          </p:cNvPr>
          <p:cNvSpPr>
            <a:spLocks noGrp="1"/>
          </p:cNvSpPr>
          <p:nvPr>
            <p:ph type="title"/>
          </p:nvPr>
        </p:nvSpPr>
        <p:spPr>
          <a:xfrm>
            <a:off x="694944" y="432000"/>
            <a:ext cx="10789920" cy="355339"/>
          </a:xfrm>
        </p:spPr>
        <p:txBody>
          <a:bodyPr/>
          <a:lstStyle/>
          <a:p>
            <a:r>
              <a:rPr lang="en-GB" u="sng" dirty="0">
                <a:solidFill>
                  <a:schemeClr val="tx1"/>
                </a:solidFill>
              </a:rPr>
              <a:t>Bidding Model Decision Flowchart</a:t>
            </a:r>
            <a:endParaRPr lang="en-GB" dirty="0">
              <a:solidFill>
                <a:schemeClr val="tx1"/>
              </a:solidFill>
            </a:endParaRPr>
          </a:p>
        </p:txBody>
      </p:sp>
      <p:sp>
        <p:nvSpPr>
          <p:cNvPr id="4" name="Slide Number Placeholder 3">
            <a:extLst>
              <a:ext uri="{FF2B5EF4-FFF2-40B4-BE49-F238E27FC236}">
                <a16:creationId xmlns:a16="http://schemas.microsoft.com/office/drawing/2014/main" id="{D57C209D-FE66-4663-9BBD-28C16FAB3F5A}"/>
              </a:ext>
            </a:extLst>
          </p:cNvPr>
          <p:cNvSpPr>
            <a:spLocks noGrp="1"/>
          </p:cNvSpPr>
          <p:nvPr>
            <p:ph type="sldNum" sz="quarter" idx="10"/>
          </p:nvPr>
        </p:nvSpPr>
        <p:spPr/>
        <p:txBody>
          <a:bodyPr/>
          <a:lstStyle/>
          <a:p>
            <a:fld id="{248FA2B9-6167-4ACB-9D67-05C918B68009}" type="slidenum">
              <a:rPr lang="en-GB" altLang="en-US" smtClean="0"/>
              <a:pPr/>
              <a:t>26</a:t>
            </a:fld>
            <a:endParaRPr lang="en-GB" altLang="en-US"/>
          </a:p>
        </p:txBody>
      </p:sp>
      <p:pic>
        <p:nvPicPr>
          <p:cNvPr id="6" name="Content Placeholder 4">
            <a:extLst>
              <a:ext uri="{FF2B5EF4-FFF2-40B4-BE49-F238E27FC236}">
                <a16:creationId xmlns:a16="http://schemas.microsoft.com/office/drawing/2014/main" id="{63B37BF8-6DFD-4C9B-A57F-595ACBFA15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769364" y="963557"/>
            <a:ext cx="8641079" cy="493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914BD45F-832F-4F92-BFE4-779AAF3EDB09}"/>
              </a:ext>
            </a:extLst>
          </p:cNvPr>
          <p:cNvPicPr>
            <a:picLocks noChangeAspect="1"/>
          </p:cNvPicPr>
          <p:nvPr/>
        </p:nvPicPr>
        <p:blipFill rotWithShape="1">
          <a:blip r:embed="rId3"/>
          <a:srcRect l="6908" t="6549" r="24331" b="49163"/>
          <a:stretch/>
        </p:blipFill>
        <p:spPr>
          <a:xfrm>
            <a:off x="1769363" y="978006"/>
            <a:ext cx="2745841" cy="1075134"/>
          </a:xfrm>
          <a:prstGeom prst="rect">
            <a:avLst/>
          </a:prstGeom>
        </p:spPr>
      </p:pic>
    </p:spTree>
    <p:extLst>
      <p:ext uri="{BB962C8B-B14F-4D97-AF65-F5344CB8AC3E}">
        <p14:creationId xmlns:p14="http://schemas.microsoft.com/office/powerpoint/2010/main" val="594722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4D675D-1173-4E5D-85F9-BD49B80581BA}"/>
              </a:ext>
            </a:extLst>
          </p:cNvPr>
          <p:cNvSpPr txBox="1">
            <a:spLocks/>
          </p:cNvSpPr>
          <p:nvPr/>
        </p:nvSpPr>
        <p:spPr bwMode="auto">
          <a:xfrm>
            <a:off x="1574583" y="1880465"/>
            <a:ext cx="8352518" cy="2948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rmAutofit/>
          </a:bodyPr>
          <a:lstStyle>
            <a:lvl1pPr algn="l" rtl="0" eaLnBrk="0" fontAlgn="base" hangingPunct="0">
              <a:lnSpc>
                <a:spcPct val="90000"/>
              </a:lnSpc>
              <a:spcBef>
                <a:spcPct val="0"/>
              </a:spcBef>
              <a:spcAft>
                <a:spcPct val="0"/>
              </a:spcAft>
              <a:defRPr sz="3300" b="1" kern="1200">
                <a:solidFill>
                  <a:schemeClr val="tx1"/>
                </a:solidFill>
                <a:latin typeface="+mj-lt"/>
                <a:ea typeface="+mj-ea"/>
                <a:cs typeface="+mj-cs"/>
              </a:defRPr>
            </a:lvl1pPr>
            <a:lvl2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2pPr>
            <a:lvl3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3pPr>
            <a:lvl4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4pPr>
            <a:lvl5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5pPr>
            <a:lvl6pPr marL="457209" algn="l" rtl="0" eaLnBrk="1" fontAlgn="base" hangingPunct="1">
              <a:lnSpc>
                <a:spcPct val="90000"/>
              </a:lnSpc>
              <a:spcBef>
                <a:spcPct val="0"/>
              </a:spcBef>
              <a:spcAft>
                <a:spcPct val="0"/>
              </a:spcAft>
              <a:defRPr sz="2500" b="1">
                <a:solidFill>
                  <a:schemeClr val="tx2"/>
                </a:solidFill>
                <a:latin typeface="Arial" panose="020B0604020202020204" pitchFamily="34" charset="0"/>
              </a:defRPr>
            </a:lvl6pPr>
            <a:lvl7pPr marL="914418" algn="l" rtl="0" eaLnBrk="1" fontAlgn="base" hangingPunct="1">
              <a:lnSpc>
                <a:spcPct val="90000"/>
              </a:lnSpc>
              <a:spcBef>
                <a:spcPct val="0"/>
              </a:spcBef>
              <a:spcAft>
                <a:spcPct val="0"/>
              </a:spcAft>
              <a:defRPr sz="2500" b="1">
                <a:solidFill>
                  <a:schemeClr val="tx2"/>
                </a:solidFill>
                <a:latin typeface="Arial" panose="020B0604020202020204" pitchFamily="34" charset="0"/>
              </a:defRPr>
            </a:lvl7pPr>
            <a:lvl8pPr marL="1371627" algn="l" rtl="0" eaLnBrk="1" fontAlgn="base" hangingPunct="1">
              <a:lnSpc>
                <a:spcPct val="90000"/>
              </a:lnSpc>
              <a:spcBef>
                <a:spcPct val="0"/>
              </a:spcBef>
              <a:spcAft>
                <a:spcPct val="0"/>
              </a:spcAft>
              <a:defRPr sz="2500" b="1">
                <a:solidFill>
                  <a:schemeClr val="tx2"/>
                </a:solidFill>
                <a:latin typeface="Arial" panose="020B0604020202020204" pitchFamily="34" charset="0"/>
              </a:defRPr>
            </a:lvl8pPr>
            <a:lvl9pPr marL="1828837" algn="l" rtl="0" eaLnBrk="1" fontAlgn="base" hangingPunct="1">
              <a:lnSpc>
                <a:spcPct val="90000"/>
              </a:lnSpc>
              <a:spcBef>
                <a:spcPct val="0"/>
              </a:spcBef>
              <a:spcAft>
                <a:spcPct val="0"/>
              </a:spcAft>
              <a:defRPr sz="2500" b="1">
                <a:solidFill>
                  <a:schemeClr val="tx2"/>
                </a:solidFill>
                <a:latin typeface="Arial" panose="020B0604020202020204" pitchFamily="34" charset="0"/>
              </a:defRPr>
            </a:lvl9pPr>
          </a:lstStyle>
          <a:p>
            <a:pPr algn="ctr" eaLnBrk="1" hangingPunct="1"/>
            <a:r>
              <a:rPr lang="en-GB" altLang="en-US" sz="3429" dirty="0"/>
              <a:t>Overview</a:t>
            </a:r>
            <a:br>
              <a:rPr lang="en-GB" altLang="en-US" sz="3429" dirty="0"/>
            </a:br>
            <a:br>
              <a:rPr lang="en-GB" altLang="en-US" sz="3429" dirty="0"/>
            </a:br>
            <a:br>
              <a:rPr lang="en-GB" altLang="en-US" sz="3429" dirty="0"/>
            </a:br>
            <a:endParaRPr lang="en-GB" altLang="en-US" sz="3429" dirty="0"/>
          </a:p>
        </p:txBody>
      </p:sp>
    </p:spTree>
    <p:extLst>
      <p:ext uri="{BB962C8B-B14F-4D97-AF65-F5344CB8AC3E}">
        <p14:creationId xmlns:p14="http://schemas.microsoft.com/office/powerpoint/2010/main" val="4038416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AD142F5-2489-4823-AD59-2F0F8A64A498}"/>
              </a:ext>
            </a:extLst>
          </p:cNvPr>
          <p:cNvSpPr>
            <a:spLocks noGrp="1"/>
          </p:cNvSpPr>
          <p:nvPr>
            <p:ph type="title"/>
          </p:nvPr>
        </p:nvSpPr>
        <p:spPr>
          <a:xfrm>
            <a:off x="704850" y="486644"/>
            <a:ext cx="10764821" cy="324609"/>
          </a:xfrm>
        </p:spPr>
        <p:txBody>
          <a:bodyPr/>
          <a:lstStyle/>
          <a:p>
            <a:r>
              <a:rPr lang="en-GB" altLang="en-US" dirty="0">
                <a:solidFill>
                  <a:schemeClr val="tx1"/>
                </a:solidFill>
              </a:rPr>
              <a:t>The Dynamic Framework Overview</a:t>
            </a:r>
          </a:p>
        </p:txBody>
      </p:sp>
      <p:sp>
        <p:nvSpPr>
          <p:cNvPr id="3" name="Content Placeholder 2">
            <a:extLst>
              <a:ext uri="{FF2B5EF4-FFF2-40B4-BE49-F238E27FC236}">
                <a16:creationId xmlns:a16="http://schemas.microsoft.com/office/drawing/2014/main" id="{79365C22-D5E2-4AA3-A564-895ED0616C99}"/>
              </a:ext>
            </a:extLst>
          </p:cNvPr>
          <p:cNvSpPr>
            <a:spLocks noGrp="1"/>
          </p:cNvSpPr>
          <p:nvPr>
            <p:ph idx="1"/>
          </p:nvPr>
        </p:nvSpPr>
        <p:spPr>
          <a:xfrm>
            <a:off x="375255" y="886808"/>
            <a:ext cx="6961281" cy="5398823"/>
          </a:xfrm>
        </p:spPr>
        <p:txBody>
          <a:bodyPr/>
          <a:lstStyle/>
          <a:p>
            <a:pPr lvl="0"/>
            <a:r>
              <a:rPr lang="en-GB" sz="1400" dirty="0"/>
              <a:t>The Dynamic Framework (DF) is a hybrid of a framework agreement and a dynamic purchasing system (DPS). </a:t>
            </a:r>
          </a:p>
          <a:p>
            <a:pPr lvl="0"/>
            <a:r>
              <a:rPr lang="en-GB" sz="1400" dirty="0"/>
              <a:t>The DF is the commercial vehicle that regional probation directors and other authorities may use to commission probation services.</a:t>
            </a:r>
          </a:p>
          <a:p>
            <a:pPr lvl="0"/>
            <a:r>
              <a:rPr lang="de-DE" sz="1400" dirty="0">
                <a:effectLst>
                  <a:outerShdw sx="0" sy="0">
                    <a:srgbClr val="000000"/>
                  </a:outerShdw>
                </a:effectLst>
              </a:rPr>
              <a:t>The DF was launched in June 2020, and will </a:t>
            </a:r>
            <a:r>
              <a:rPr lang="en-GB" sz="1400" dirty="0"/>
              <a:t>run for 7 years with the option to extend at yearly internals for the subsequent 3 years. The DF could therefore potentially be in place for 10 years.</a:t>
            </a:r>
          </a:p>
          <a:p>
            <a:pPr lvl="0"/>
            <a:r>
              <a:rPr lang="en-GB" sz="1400" dirty="0"/>
              <a:t>As the DF is dynamic, Bidders can apply to join the DF at any time throughout the term of the DF by qualifying against the Selection Criteria contained within the Selection Questionnaire (SQ). There is no maximum number of suppliers that can be appointed to the DF. </a:t>
            </a:r>
          </a:p>
          <a:p>
            <a:pPr lvl="0"/>
            <a:r>
              <a:rPr lang="en-GB" sz="1400" dirty="0"/>
              <a:t>As part of the selection questionnaire process, Bidders will be asked to advise which service categories they can deliver, in which regions and at what financial threshold. </a:t>
            </a:r>
            <a:r>
              <a:rPr lang="de-DE" sz="1400" dirty="0">
                <a:effectLst>
                  <a:outerShdw sx="0" sy="0">
                    <a:srgbClr val="000000"/>
                  </a:outerShdw>
                </a:effectLst>
              </a:rPr>
              <a:t>There are 14 service categories, that aim to deliver probation services, which are fixed for the life of the framework. Only services falling within these categories can be commissioned via the framework. </a:t>
            </a:r>
            <a:endParaRPr lang="en-GB" sz="1400" dirty="0"/>
          </a:p>
          <a:p>
            <a:pPr lvl="0"/>
            <a:r>
              <a:rPr lang="en-GB" sz="1400" dirty="0"/>
              <a:t>All public bodies can utilise the DF including HM Prisons and Probation Service, Local Authorities and police forces.</a:t>
            </a:r>
          </a:p>
          <a:p>
            <a:pPr lvl="0"/>
            <a:r>
              <a:rPr lang="en-GB" sz="1400" dirty="0">
                <a:effectLst>
                  <a:outerShdw sx="0" sy="0">
                    <a:srgbClr val="000000"/>
                  </a:outerShdw>
                </a:effectLst>
              </a:rPr>
              <a:t>All Bidders who successfully meet the Selection Criteria outlined in the SQ will be appointed to the DF.</a:t>
            </a:r>
            <a:endParaRPr lang="de-DE" sz="1400" dirty="0">
              <a:effectLst>
                <a:outerShdw sx="0" sy="0">
                  <a:srgbClr val="000000"/>
                </a:outerShdw>
              </a:effectLst>
            </a:endParaRPr>
          </a:p>
          <a:p>
            <a:pPr>
              <a:defRPr/>
            </a:pPr>
            <a:r>
              <a:rPr lang="en-GB" sz="1400" dirty="0"/>
              <a:t>Once Bidders are appointed to the DF, they may then be invited to bid for contracts in applicable Service Categories and Geographical Locations through Call-Off Competitions.</a:t>
            </a:r>
          </a:p>
          <a:p>
            <a:pPr>
              <a:defRPr/>
            </a:pPr>
            <a:endParaRPr lang="en-GB" sz="643" dirty="0"/>
          </a:p>
          <a:p>
            <a:pPr marL="179165" lvl="1" indent="0">
              <a:buNone/>
              <a:defRPr/>
            </a:pPr>
            <a:endParaRPr lang="en-GB" dirty="0"/>
          </a:p>
          <a:p>
            <a:pPr marL="134543" lvl="1" indent="0">
              <a:buNone/>
              <a:defRPr/>
            </a:pPr>
            <a:endParaRPr lang="en-GB" dirty="0"/>
          </a:p>
        </p:txBody>
      </p:sp>
      <p:sp>
        <p:nvSpPr>
          <p:cNvPr id="4" name="Slide Number Placeholder 3">
            <a:extLst>
              <a:ext uri="{FF2B5EF4-FFF2-40B4-BE49-F238E27FC236}">
                <a16:creationId xmlns:a16="http://schemas.microsoft.com/office/drawing/2014/main" id="{573E9A1E-E47A-46C6-BCBF-DFC7A40F2F89}"/>
              </a:ext>
            </a:extLst>
          </p:cNvPr>
          <p:cNvSpPr>
            <a:spLocks noGrp="1"/>
          </p:cNvSpPr>
          <p:nvPr>
            <p:ph type="sldNum" sz="quarter" idx="10"/>
          </p:nvPr>
        </p:nvSpPr>
        <p:spPr/>
        <p:txBody>
          <a:bodyPr/>
          <a:lstStyle/>
          <a:p>
            <a:pPr defTabSz="653156" fontAlgn="base">
              <a:spcBef>
                <a:spcPct val="0"/>
              </a:spcBef>
              <a:spcAft>
                <a:spcPct val="0"/>
              </a:spcAft>
            </a:pPr>
            <a:fld id="{3004A12D-2866-4F3D-8999-ECF7546098B2}" type="slidenum">
              <a:rPr lang="en-GB" altLang="en-US">
                <a:solidFill>
                  <a:prstClr val="white"/>
                </a:solidFill>
                <a:latin typeface="Arial" panose="020B0604020202020204" pitchFamily="34" charset="0"/>
              </a:rPr>
              <a:pPr defTabSz="653156" fontAlgn="base">
                <a:spcBef>
                  <a:spcPct val="0"/>
                </a:spcBef>
                <a:spcAft>
                  <a:spcPct val="0"/>
                </a:spcAft>
              </a:pPr>
              <a:t>4</a:t>
            </a:fld>
            <a:endParaRPr lang="en-GB" altLang="en-US">
              <a:solidFill>
                <a:prstClr val="white"/>
              </a:solidFill>
              <a:latin typeface="Arial" panose="020B0604020202020204" pitchFamily="34" charset="0"/>
            </a:endParaRPr>
          </a:p>
        </p:txBody>
      </p:sp>
      <p:pic>
        <p:nvPicPr>
          <p:cNvPr id="5" name="Picture 4">
            <a:extLst>
              <a:ext uri="{FF2B5EF4-FFF2-40B4-BE49-F238E27FC236}">
                <a16:creationId xmlns:a16="http://schemas.microsoft.com/office/drawing/2014/main" id="{5D3DA735-5806-4969-8089-377540870F89}"/>
              </a:ext>
            </a:extLst>
          </p:cNvPr>
          <p:cNvPicPr>
            <a:picLocks noChangeAspect="1"/>
          </p:cNvPicPr>
          <p:nvPr/>
        </p:nvPicPr>
        <p:blipFill rotWithShape="1">
          <a:blip r:embed="rId2"/>
          <a:srcRect l="33935" t="39593" r="42410" b="22926"/>
          <a:stretch/>
        </p:blipFill>
        <p:spPr>
          <a:xfrm>
            <a:off x="7558882" y="1161288"/>
            <a:ext cx="4191157" cy="4578199"/>
          </a:xfrm>
          <a:prstGeom prst="rect">
            <a:avLst/>
          </a:prstGeom>
          <a:solidFill>
            <a:schemeClr val="accent4">
              <a:lumMod val="40000"/>
              <a:lumOff val="60000"/>
            </a:schemeClr>
          </a:solidFill>
        </p:spPr>
      </p:pic>
      <p:sp>
        <p:nvSpPr>
          <p:cNvPr id="7" name="Star: 5 Points 6">
            <a:extLst>
              <a:ext uri="{FF2B5EF4-FFF2-40B4-BE49-F238E27FC236}">
                <a16:creationId xmlns:a16="http://schemas.microsoft.com/office/drawing/2014/main" id="{6DD33420-6C80-4F2D-A023-5FDA05E1808E}"/>
              </a:ext>
            </a:extLst>
          </p:cNvPr>
          <p:cNvSpPr/>
          <p:nvPr/>
        </p:nvSpPr>
        <p:spPr>
          <a:xfrm>
            <a:off x="11130088" y="4275645"/>
            <a:ext cx="265303" cy="226505"/>
          </a:xfrm>
          <a:prstGeom prst="star5">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 name="Star: 5 Points 7">
            <a:extLst>
              <a:ext uri="{FF2B5EF4-FFF2-40B4-BE49-F238E27FC236}">
                <a16:creationId xmlns:a16="http://schemas.microsoft.com/office/drawing/2014/main" id="{4D932278-57BA-4623-A86C-0CF593A28AA2}"/>
              </a:ext>
            </a:extLst>
          </p:cNvPr>
          <p:cNvSpPr/>
          <p:nvPr/>
        </p:nvSpPr>
        <p:spPr>
          <a:xfrm>
            <a:off x="11130088" y="4566152"/>
            <a:ext cx="265303" cy="226505"/>
          </a:xfrm>
          <a:prstGeom prst="star5">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 name="Star: 5 Points 8">
            <a:extLst>
              <a:ext uri="{FF2B5EF4-FFF2-40B4-BE49-F238E27FC236}">
                <a16:creationId xmlns:a16="http://schemas.microsoft.com/office/drawing/2014/main" id="{FC90CA8D-329A-48C3-8F51-E11AEC64E941}"/>
              </a:ext>
            </a:extLst>
          </p:cNvPr>
          <p:cNvSpPr/>
          <p:nvPr/>
        </p:nvSpPr>
        <p:spPr>
          <a:xfrm>
            <a:off x="11130088" y="4881474"/>
            <a:ext cx="265303" cy="226505"/>
          </a:xfrm>
          <a:prstGeom prst="star5">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 name="Star: 5 Points 9">
            <a:extLst>
              <a:ext uri="{FF2B5EF4-FFF2-40B4-BE49-F238E27FC236}">
                <a16:creationId xmlns:a16="http://schemas.microsoft.com/office/drawing/2014/main" id="{57E075E6-B5B2-4E4B-A687-E171CF286BC2}"/>
              </a:ext>
            </a:extLst>
          </p:cNvPr>
          <p:cNvSpPr/>
          <p:nvPr/>
        </p:nvSpPr>
        <p:spPr>
          <a:xfrm>
            <a:off x="11130088" y="5803489"/>
            <a:ext cx="265303" cy="226505"/>
          </a:xfrm>
          <a:prstGeom prst="star5">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 name="TextBox 1">
            <a:extLst>
              <a:ext uri="{FF2B5EF4-FFF2-40B4-BE49-F238E27FC236}">
                <a16:creationId xmlns:a16="http://schemas.microsoft.com/office/drawing/2014/main" id="{ACDB4045-B805-48B2-8BEF-DD02236B604C}"/>
              </a:ext>
            </a:extLst>
          </p:cNvPr>
          <p:cNvSpPr txBox="1"/>
          <p:nvPr/>
        </p:nvSpPr>
        <p:spPr>
          <a:xfrm>
            <a:off x="10296906" y="5805177"/>
            <a:ext cx="882585" cy="276999"/>
          </a:xfrm>
          <a:prstGeom prst="rect">
            <a:avLst/>
          </a:prstGeom>
          <a:noFill/>
        </p:spPr>
        <p:txBody>
          <a:bodyPr wrap="square" rtlCol="0">
            <a:spAutoFit/>
          </a:bodyPr>
          <a:lstStyle/>
          <a:p>
            <a:r>
              <a:rPr lang="en-GB" sz="1200" dirty="0"/>
              <a:t>Cohorts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5C88C-3069-4879-BC5A-817A1BF85D84}"/>
              </a:ext>
            </a:extLst>
          </p:cNvPr>
          <p:cNvSpPr>
            <a:spLocks noGrp="1"/>
          </p:cNvSpPr>
          <p:nvPr>
            <p:ph type="title"/>
          </p:nvPr>
        </p:nvSpPr>
        <p:spPr>
          <a:xfrm>
            <a:off x="674713" y="432000"/>
            <a:ext cx="10872245" cy="435139"/>
          </a:xfrm>
        </p:spPr>
        <p:txBody>
          <a:bodyPr/>
          <a:lstStyle/>
          <a:p>
            <a:r>
              <a:rPr lang="en-GB" dirty="0">
                <a:solidFill>
                  <a:schemeClr val="tx1"/>
                </a:solidFill>
              </a:rPr>
              <a:t>Example of being invited to a Call Off Competition 1:</a:t>
            </a:r>
          </a:p>
        </p:txBody>
      </p:sp>
      <p:graphicFrame>
        <p:nvGraphicFramePr>
          <p:cNvPr id="5" name="Table 5">
            <a:extLst>
              <a:ext uri="{FF2B5EF4-FFF2-40B4-BE49-F238E27FC236}">
                <a16:creationId xmlns:a16="http://schemas.microsoft.com/office/drawing/2014/main" id="{E2BC7734-51BD-4BBD-8DC2-3C153ACCD259}"/>
              </a:ext>
            </a:extLst>
          </p:cNvPr>
          <p:cNvGraphicFramePr>
            <a:graphicFrameLocks noGrp="1"/>
          </p:cNvGraphicFramePr>
          <p:nvPr>
            <p:ph idx="1"/>
            <p:extLst>
              <p:ext uri="{D42A27DB-BD31-4B8C-83A1-F6EECF244321}">
                <p14:modId xmlns:p14="http://schemas.microsoft.com/office/powerpoint/2010/main" val="2658711039"/>
              </p:ext>
            </p:extLst>
          </p:nvPr>
        </p:nvGraphicFramePr>
        <p:xfrm>
          <a:off x="903513" y="2086428"/>
          <a:ext cx="9950077" cy="1921696"/>
        </p:xfrm>
        <a:graphic>
          <a:graphicData uri="http://schemas.openxmlformats.org/drawingml/2006/table">
            <a:tbl>
              <a:tblPr firstRow="1" bandRow="1">
                <a:tableStyleId>{5C22544A-7EE6-4342-B048-85BDC9FD1C3A}</a:tableStyleId>
              </a:tblPr>
              <a:tblGrid>
                <a:gridCol w="3270893">
                  <a:extLst>
                    <a:ext uri="{9D8B030D-6E8A-4147-A177-3AD203B41FA5}">
                      <a16:colId xmlns:a16="http://schemas.microsoft.com/office/drawing/2014/main" val="484327274"/>
                    </a:ext>
                  </a:extLst>
                </a:gridCol>
                <a:gridCol w="3362491">
                  <a:extLst>
                    <a:ext uri="{9D8B030D-6E8A-4147-A177-3AD203B41FA5}">
                      <a16:colId xmlns:a16="http://schemas.microsoft.com/office/drawing/2014/main" val="2364719155"/>
                    </a:ext>
                  </a:extLst>
                </a:gridCol>
                <a:gridCol w="3316693">
                  <a:extLst>
                    <a:ext uri="{9D8B030D-6E8A-4147-A177-3AD203B41FA5}">
                      <a16:colId xmlns:a16="http://schemas.microsoft.com/office/drawing/2014/main" val="531518071"/>
                    </a:ext>
                  </a:extLst>
                </a:gridCol>
              </a:tblGrid>
              <a:tr h="472174">
                <a:tc>
                  <a:txBody>
                    <a:bodyPr/>
                    <a:lstStyle/>
                    <a:p>
                      <a:pPr algn="ctr"/>
                      <a:r>
                        <a:rPr lang="en-GB" dirty="0"/>
                        <a:t>Category </a:t>
                      </a:r>
                    </a:p>
                  </a:txBody>
                  <a:tcPr/>
                </a:tc>
                <a:tc>
                  <a:txBody>
                    <a:bodyPr/>
                    <a:lstStyle/>
                    <a:p>
                      <a:pPr lvl="0" algn="ctr">
                        <a:buNone/>
                      </a:pPr>
                      <a:r>
                        <a:rPr lang="en-GB" dirty="0"/>
                        <a:t>Region</a:t>
                      </a:r>
                    </a:p>
                  </a:txBody>
                  <a:tcPr/>
                </a:tc>
                <a:tc>
                  <a:txBody>
                    <a:bodyPr/>
                    <a:lstStyle/>
                    <a:p>
                      <a:pPr algn="ctr"/>
                      <a:r>
                        <a:rPr lang="en-GB" dirty="0"/>
                        <a:t>Financial Threshold</a:t>
                      </a:r>
                    </a:p>
                  </a:txBody>
                  <a:tcPr/>
                </a:tc>
                <a:extLst>
                  <a:ext uri="{0D108BD9-81ED-4DB2-BD59-A6C34878D82A}">
                    <a16:rowId xmlns:a16="http://schemas.microsoft.com/office/drawing/2014/main" val="803101243"/>
                  </a:ext>
                </a:extLst>
              </a:tr>
              <a:tr h="404721">
                <a:tc>
                  <a:txBody>
                    <a:bodyPr/>
                    <a:lstStyle/>
                    <a:p>
                      <a:r>
                        <a:rPr lang="en-GB" dirty="0"/>
                        <a:t>Accommodation </a:t>
                      </a:r>
                    </a:p>
                  </a:txBody>
                  <a:tcPr/>
                </a:tc>
                <a:tc>
                  <a:txBody>
                    <a:bodyPr/>
                    <a:lstStyle/>
                    <a:p>
                      <a:r>
                        <a:rPr lang="en-GB" dirty="0"/>
                        <a:t>Wales</a:t>
                      </a:r>
                    </a:p>
                  </a:txBody>
                  <a:tcPr/>
                </a:tc>
                <a:tc>
                  <a:txBody>
                    <a:bodyPr/>
                    <a:lstStyle/>
                    <a:p>
                      <a:pPr marL="0" indent="0">
                        <a:buNone/>
                      </a:pPr>
                      <a:r>
                        <a:rPr lang="en-GB" dirty="0"/>
                        <a:t>£100k-£1m</a:t>
                      </a:r>
                    </a:p>
                  </a:txBody>
                  <a:tcPr/>
                </a:tc>
                <a:extLst>
                  <a:ext uri="{0D108BD9-81ED-4DB2-BD59-A6C34878D82A}">
                    <a16:rowId xmlns:a16="http://schemas.microsoft.com/office/drawing/2014/main" val="3383727214"/>
                  </a:ext>
                </a:extLst>
              </a:tr>
              <a:tr h="404721">
                <a:tc>
                  <a:txBody>
                    <a:bodyPr/>
                    <a:lstStyle/>
                    <a:p>
                      <a:r>
                        <a:rPr lang="en-GB" dirty="0"/>
                        <a:t>ETE </a:t>
                      </a:r>
                    </a:p>
                  </a:txBody>
                  <a:tcPr/>
                </a:tc>
                <a:tc>
                  <a:txBody>
                    <a:bodyPr/>
                    <a:lstStyle/>
                    <a:p>
                      <a:r>
                        <a:rPr lang="en-GB" dirty="0"/>
                        <a:t>Wales; Gwent; Dyfed Powys; North Wales; South Wales</a:t>
                      </a:r>
                    </a:p>
                  </a:txBody>
                  <a:tcPr/>
                </a:tc>
                <a:tc>
                  <a:txBody>
                    <a:bodyPr/>
                    <a:lstStyle/>
                    <a:p>
                      <a:pPr lvl="0">
                        <a:buNone/>
                      </a:pPr>
                      <a:r>
                        <a:rPr lang="en-GB" sz="1800" b="0" i="0" u="none" strike="noStrike" noProof="0" dirty="0">
                          <a:latin typeface="Arial"/>
                        </a:rPr>
                        <a:t>£100k-£1m</a:t>
                      </a:r>
                      <a:endParaRPr lang="en-US" dirty="0"/>
                    </a:p>
                  </a:txBody>
                  <a:tcPr/>
                </a:tc>
                <a:extLst>
                  <a:ext uri="{0D108BD9-81ED-4DB2-BD59-A6C34878D82A}">
                    <a16:rowId xmlns:a16="http://schemas.microsoft.com/office/drawing/2014/main" val="768629137"/>
                  </a:ext>
                </a:extLst>
              </a:tr>
              <a:tr h="404721">
                <a:tc>
                  <a:txBody>
                    <a:bodyPr/>
                    <a:lstStyle/>
                    <a:p>
                      <a:pPr lvl="0">
                        <a:buNone/>
                      </a:pPr>
                      <a:r>
                        <a:rPr lang="en-GB" dirty="0"/>
                        <a:t>Service User Involvement </a:t>
                      </a:r>
                    </a:p>
                  </a:txBody>
                  <a:tcPr/>
                </a:tc>
                <a:tc>
                  <a:txBody>
                    <a:bodyPr/>
                    <a:lstStyle/>
                    <a:p>
                      <a:pPr lvl="0">
                        <a:buNone/>
                      </a:pPr>
                      <a:r>
                        <a:rPr lang="en-GB" dirty="0"/>
                        <a:t>North Wales </a:t>
                      </a:r>
                    </a:p>
                  </a:txBody>
                  <a:tcPr/>
                </a:tc>
                <a:tc>
                  <a:txBody>
                    <a:bodyPr/>
                    <a:lstStyle/>
                    <a:p>
                      <a:pPr lvl="0">
                        <a:buNone/>
                      </a:pPr>
                      <a:r>
                        <a:rPr lang="en-GB" dirty="0"/>
                        <a:t>Up to £100k</a:t>
                      </a:r>
                    </a:p>
                  </a:txBody>
                  <a:tcPr/>
                </a:tc>
                <a:extLst>
                  <a:ext uri="{0D108BD9-81ED-4DB2-BD59-A6C34878D82A}">
                    <a16:rowId xmlns:a16="http://schemas.microsoft.com/office/drawing/2014/main" val="2278818581"/>
                  </a:ext>
                </a:extLst>
              </a:tr>
            </a:tbl>
          </a:graphicData>
        </a:graphic>
      </p:graphicFrame>
      <p:sp>
        <p:nvSpPr>
          <p:cNvPr id="4" name="Slide Number Placeholder 3">
            <a:extLst>
              <a:ext uri="{FF2B5EF4-FFF2-40B4-BE49-F238E27FC236}">
                <a16:creationId xmlns:a16="http://schemas.microsoft.com/office/drawing/2014/main" id="{A7CD7BCF-7B3A-4A67-ABFA-9E310F105AB9}"/>
              </a:ext>
            </a:extLst>
          </p:cNvPr>
          <p:cNvSpPr>
            <a:spLocks noGrp="1"/>
          </p:cNvSpPr>
          <p:nvPr>
            <p:ph type="sldNum" sz="quarter" idx="10"/>
          </p:nvPr>
        </p:nvSpPr>
        <p:spPr/>
        <p:txBody>
          <a:bodyPr/>
          <a:lstStyle/>
          <a:p>
            <a:fld id="{248FA2B9-6167-4ACB-9D67-05C918B68009}" type="slidenum">
              <a:rPr lang="en-GB" altLang="en-US" smtClean="0"/>
              <a:pPr/>
              <a:t>5</a:t>
            </a:fld>
            <a:endParaRPr lang="en-GB" altLang="en-US"/>
          </a:p>
        </p:txBody>
      </p:sp>
      <p:sp>
        <p:nvSpPr>
          <p:cNvPr id="3" name="TextBox 2">
            <a:extLst>
              <a:ext uri="{FF2B5EF4-FFF2-40B4-BE49-F238E27FC236}">
                <a16:creationId xmlns:a16="http://schemas.microsoft.com/office/drawing/2014/main" id="{135154E8-404C-43F8-A904-B01131B3AD07}"/>
              </a:ext>
            </a:extLst>
          </p:cNvPr>
          <p:cNvSpPr txBox="1"/>
          <p:nvPr/>
        </p:nvSpPr>
        <p:spPr>
          <a:xfrm>
            <a:off x="719667" y="1151467"/>
            <a:ext cx="952499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Solution Corp Ltd has been appointed on to the DF for the following, according to what services they can deliver, where they can geographically deliver them and at which financial thresholds: </a:t>
            </a:r>
          </a:p>
        </p:txBody>
      </p:sp>
      <p:sp>
        <p:nvSpPr>
          <p:cNvPr id="6" name="TextBox 5">
            <a:extLst>
              <a:ext uri="{FF2B5EF4-FFF2-40B4-BE49-F238E27FC236}">
                <a16:creationId xmlns:a16="http://schemas.microsoft.com/office/drawing/2014/main" id="{2201D17A-7E67-4352-AC5D-70B658ED31EA}"/>
              </a:ext>
            </a:extLst>
          </p:cNvPr>
          <p:cNvSpPr txBox="1"/>
          <p:nvPr/>
        </p:nvSpPr>
        <p:spPr>
          <a:xfrm>
            <a:off x="795867" y="4614333"/>
            <a:ext cx="944879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This means that when Call Off Competitions are launched, Solution Corp Ltd will be invited to tender for the competitions which fall within the areas they have qualified for. An example of this has been provided on the next slide</a:t>
            </a:r>
          </a:p>
        </p:txBody>
      </p:sp>
    </p:spTree>
    <p:extLst>
      <p:ext uri="{BB962C8B-B14F-4D97-AF65-F5344CB8AC3E}">
        <p14:creationId xmlns:p14="http://schemas.microsoft.com/office/powerpoint/2010/main" val="1927202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5C88C-3069-4879-BC5A-817A1BF85D84}"/>
              </a:ext>
            </a:extLst>
          </p:cNvPr>
          <p:cNvSpPr>
            <a:spLocks noGrp="1"/>
          </p:cNvSpPr>
          <p:nvPr>
            <p:ph type="title"/>
          </p:nvPr>
        </p:nvSpPr>
        <p:spPr>
          <a:xfrm>
            <a:off x="674713" y="432000"/>
            <a:ext cx="10872245" cy="435139"/>
          </a:xfrm>
        </p:spPr>
        <p:txBody>
          <a:bodyPr/>
          <a:lstStyle/>
          <a:p>
            <a:r>
              <a:rPr lang="en-GB" dirty="0">
                <a:solidFill>
                  <a:schemeClr val="tx1"/>
                </a:solidFill>
              </a:rPr>
              <a:t>Example of being invited to a Call Off Competition 2:</a:t>
            </a:r>
          </a:p>
        </p:txBody>
      </p:sp>
      <p:graphicFrame>
        <p:nvGraphicFramePr>
          <p:cNvPr id="5" name="Table 5">
            <a:extLst>
              <a:ext uri="{FF2B5EF4-FFF2-40B4-BE49-F238E27FC236}">
                <a16:creationId xmlns:a16="http://schemas.microsoft.com/office/drawing/2014/main" id="{E2BC7734-51BD-4BBD-8DC2-3C153ACCD259}"/>
              </a:ext>
            </a:extLst>
          </p:cNvPr>
          <p:cNvGraphicFramePr>
            <a:graphicFrameLocks noGrp="1"/>
          </p:cNvGraphicFramePr>
          <p:nvPr>
            <p:ph idx="1"/>
            <p:extLst>
              <p:ext uri="{D42A27DB-BD31-4B8C-83A1-F6EECF244321}">
                <p14:modId xmlns:p14="http://schemas.microsoft.com/office/powerpoint/2010/main" val="286048319"/>
              </p:ext>
            </p:extLst>
          </p:nvPr>
        </p:nvGraphicFramePr>
        <p:xfrm>
          <a:off x="530980" y="1883228"/>
          <a:ext cx="11307871" cy="3733534"/>
        </p:xfrm>
        <a:graphic>
          <a:graphicData uri="http://schemas.openxmlformats.org/drawingml/2006/table">
            <a:tbl>
              <a:tblPr firstRow="1" bandRow="1">
                <a:tableStyleId>{5C22544A-7EE6-4342-B048-85BDC9FD1C3A}</a:tableStyleId>
              </a:tblPr>
              <a:tblGrid>
                <a:gridCol w="2349499">
                  <a:extLst>
                    <a:ext uri="{9D8B030D-6E8A-4147-A177-3AD203B41FA5}">
                      <a16:colId xmlns:a16="http://schemas.microsoft.com/office/drawing/2014/main" val="484327274"/>
                    </a:ext>
                  </a:extLst>
                </a:gridCol>
                <a:gridCol w="1735666">
                  <a:extLst>
                    <a:ext uri="{9D8B030D-6E8A-4147-A177-3AD203B41FA5}">
                      <a16:colId xmlns:a16="http://schemas.microsoft.com/office/drawing/2014/main" val="2364719155"/>
                    </a:ext>
                  </a:extLst>
                </a:gridCol>
                <a:gridCol w="1534583">
                  <a:extLst>
                    <a:ext uri="{9D8B030D-6E8A-4147-A177-3AD203B41FA5}">
                      <a16:colId xmlns:a16="http://schemas.microsoft.com/office/drawing/2014/main" val="531518071"/>
                    </a:ext>
                  </a:extLst>
                </a:gridCol>
                <a:gridCol w="5688123">
                  <a:extLst>
                    <a:ext uri="{9D8B030D-6E8A-4147-A177-3AD203B41FA5}">
                      <a16:colId xmlns:a16="http://schemas.microsoft.com/office/drawing/2014/main" val="3888454106"/>
                    </a:ext>
                  </a:extLst>
                </a:gridCol>
              </a:tblGrid>
              <a:tr h="472174">
                <a:tc>
                  <a:txBody>
                    <a:bodyPr/>
                    <a:lstStyle/>
                    <a:p>
                      <a:pPr algn="ctr"/>
                      <a:r>
                        <a:rPr lang="en-GB" sz="1400" dirty="0"/>
                        <a:t>Category </a:t>
                      </a:r>
                    </a:p>
                  </a:txBody>
                  <a:tcPr/>
                </a:tc>
                <a:tc>
                  <a:txBody>
                    <a:bodyPr/>
                    <a:lstStyle/>
                    <a:p>
                      <a:pPr lvl="0" algn="ctr">
                        <a:buNone/>
                      </a:pPr>
                      <a:r>
                        <a:rPr lang="en-GB" sz="1400" dirty="0"/>
                        <a:t>Region</a:t>
                      </a:r>
                    </a:p>
                  </a:txBody>
                  <a:tcPr/>
                </a:tc>
                <a:tc>
                  <a:txBody>
                    <a:bodyPr/>
                    <a:lstStyle/>
                    <a:p>
                      <a:pPr algn="ctr"/>
                      <a:r>
                        <a:rPr lang="en-GB" sz="1400" dirty="0"/>
                        <a:t>Contract Value </a:t>
                      </a:r>
                    </a:p>
                  </a:txBody>
                  <a:tcPr/>
                </a:tc>
                <a:tc>
                  <a:txBody>
                    <a:bodyPr/>
                    <a:lstStyle/>
                    <a:p>
                      <a:pPr lvl="0" algn="ctr">
                        <a:buNone/>
                      </a:pPr>
                      <a:r>
                        <a:rPr lang="en-GB" sz="1400" dirty="0"/>
                        <a:t>Does Solution Corp Ltd Qualify?</a:t>
                      </a:r>
                    </a:p>
                  </a:txBody>
                  <a:tcPr/>
                </a:tc>
                <a:extLst>
                  <a:ext uri="{0D108BD9-81ED-4DB2-BD59-A6C34878D82A}">
                    <a16:rowId xmlns:a16="http://schemas.microsoft.com/office/drawing/2014/main" val="803101243"/>
                  </a:ext>
                </a:extLst>
              </a:tr>
              <a:tr h="404721">
                <a:tc>
                  <a:txBody>
                    <a:bodyPr/>
                    <a:lstStyle/>
                    <a:p>
                      <a:r>
                        <a:rPr lang="en-GB" sz="1400" dirty="0"/>
                        <a:t>Accommodation </a:t>
                      </a:r>
                    </a:p>
                  </a:txBody>
                  <a:tcPr/>
                </a:tc>
                <a:tc>
                  <a:txBody>
                    <a:bodyPr/>
                    <a:lstStyle/>
                    <a:p>
                      <a:r>
                        <a:rPr lang="en-GB" sz="1400" dirty="0"/>
                        <a:t>Wales</a:t>
                      </a:r>
                    </a:p>
                  </a:txBody>
                  <a:tcPr/>
                </a:tc>
                <a:tc>
                  <a:txBody>
                    <a:bodyPr/>
                    <a:lstStyle/>
                    <a:p>
                      <a:pPr marL="0" indent="0">
                        <a:buNone/>
                      </a:pPr>
                      <a:r>
                        <a:rPr lang="en-GB" sz="1400" dirty="0"/>
                        <a:t>£500,000</a:t>
                      </a:r>
                    </a:p>
                  </a:txBody>
                  <a:tcPr/>
                </a:tc>
                <a:tc>
                  <a:txBody>
                    <a:bodyPr/>
                    <a:lstStyle/>
                    <a:p>
                      <a:pPr marL="0" lvl="0" indent="0">
                        <a:buNone/>
                      </a:pPr>
                      <a:r>
                        <a:rPr lang="en-GB" sz="1400" dirty="0"/>
                        <a:t>They have met all criteria (service category/region and financial threshold) and therefore would be invited to this Call Off Competition. The contract value falls within their financial threshold as they have qualified within the £100k-£1m threshold</a:t>
                      </a:r>
                    </a:p>
                  </a:txBody>
                  <a:tcPr/>
                </a:tc>
                <a:extLst>
                  <a:ext uri="{0D108BD9-81ED-4DB2-BD59-A6C34878D82A}">
                    <a16:rowId xmlns:a16="http://schemas.microsoft.com/office/drawing/2014/main" val="3383727214"/>
                  </a:ext>
                </a:extLst>
              </a:tr>
              <a:tr h="404721">
                <a:tc>
                  <a:txBody>
                    <a:bodyPr/>
                    <a:lstStyle/>
                    <a:p>
                      <a:r>
                        <a:rPr lang="en-GB" sz="1400" dirty="0"/>
                        <a:t>ETE </a:t>
                      </a:r>
                    </a:p>
                  </a:txBody>
                  <a:tcPr/>
                </a:tc>
                <a:tc>
                  <a:txBody>
                    <a:bodyPr/>
                    <a:lstStyle/>
                    <a:p>
                      <a:r>
                        <a:rPr lang="en-GB" sz="1400" dirty="0"/>
                        <a:t>London</a:t>
                      </a:r>
                    </a:p>
                  </a:txBody>
                  <a:tcPr/>
                </a:tc>
                <a:tc>
                  <a:txBody>
                    <a:bodyPr/>
                    <a:lstStyle/>
                    <a:p>
                      <a:pPr lvl="0">
                        <a:buNone/>
                      </a:pPr>
                      <a:r>
                        <a:rPr lang="en-GB" sz="1400" b="0" i="0" u="none" strike="noStrike" noProof="0" dirty="0">
                          <a:latin typeface="Arial"/>
                        </a:rPr>
                        <a:t>£1m</a:t>
                      </a:r>
                      <a:endParaRPr lang="en-US" sz="1400"/>
                    </a:p>
                  </a:txBody>
                  <a:tcPr/>
                </a:tc>
                <a:tc>
                  <a:txBody>
                    <a:bodyPr/>
                    <a:lstStyle/>
                    <a:p>
                      <a:pPr lvl="0">
                        <a:buNone/>
                      </a:pPr>
                      <a:r>
                        <a:rPr lang="en-GB" sz="1400" b="0" i="0" u="none" strike="noStrike" noProof="0" dirty="0">
                          <a:latin typeface="Arial"/>
                        </a:rPr>
                        <a:t>Whilst Solution Corp Ltd have been appointed in this service category, and have met the financial threshold required for this competition, they have only been appointed for the Probation Service/PCC regions in Wales, and therefore would not be invited to this Call Off Competition. </a:t>
                      </a:r>
                    </a:p>
                  </a:txBody>
                  <a:tcPr/>
                </a:tc>
                <a:extLst>
                  <a:ext uri="{0D108BD9-81ED-4DB2-BD59-A6C34878D82A}">
                    <a16:rowId xmlns:a16="http://schemas.microsoft.com/office/drawing/2014/main" val="768629137"/>
                  </a:ext>
                </a:extLst>
              </a:tr>
              <a:tr h="404721">
                <a:tc>
                  <a:txBody>
                    <a:bodyPr/>
                    <a:lstStyle/>
                    <a:p>
                      <a:pPr lvl="0">
                        <a:buNone/>
                      </a:pPr>
                      <a:r>
                        <a:rPr lang="en-GB" sz="1400" dirty="0"/>
                        <a:t>Service User Involvement </a:t>
                      </a:r>
                    </a:p>
                  </a:txBody>
                  <a:tcPr/>
                </a:tc>
                <a:tc>
                  <a:txBody>
                    <a:bodyPr/>
                    <a:lstStyle/>
                    <a:p>
                      <a:pPr lvl="0">
                        <a:buNone/>
                      </a:pPr>
                      <a:r>
                        <a:rPr lang="en-GB" sz="1400" dirty="0"/>
                        <a:t>North Wales </a:t>
                      </a:r>
                    </a:p>
                  </a:txBody>
                  <a:tcPr/>
                </a:tc>
                <a:tc>
                  <a:txBody>
                    <a:bodyPr/>
                    <a:lstStyle/>
                    <a:p>
                      <a:pPr lvl="0">
                        <a:buNone/>
                      </a:pPr>
                      <a:r>
                        <a:rPr lang="en-GB" sz="1400" dirty="0"/>
                        <a:t>£50k</a:t>
                      </a:r>
                    </a:p>
                  </a:txBody>
                  <a:tcPr/>
                </a:tc>
                <a:tc>
                  <a:txBody>
                    <a:bodyPr/>
                    <a:lstStyle/>
                    <a:p>
                      <a:pPr lvl="0">
                        <a:buNone/>
                      </a:pPr>
                      <a:r>
                        <a:rPr lang="en-GB" sz="1400" dirty="0"/>
                        <a:t>Solution Corp Ltd have been appointed in all 3 of the criteria </a:t>
                      </a:r>
                      <a:r>
                        <a:rPr lang="en-GB" sz="1400" b="0" i="0" u="none" strike="noStrike" noProof="0" dirty="0">
                          <a:latin typeface="Arial"/>
                        </a:rPr>
                        <a:t>(service category, region and financial threshold) and would therefore be invited to the Call Off Competition here. They've selected that they could provide services in this specific PCC region, and it comes under the £100k threshold they have been appointed for. </a:t>
                      </a:r>
                      <a:endParaRPr lang="en-GB" sz="1400" dirty="0"/>
                    </a:p>
                  </a:txBody>
                  <a:tcPr/>
                </a:tc>
                <a:extLst>
                  <a:ext uri="{0D108BD9-81ED-4DB2-BD59-A6C34878D82A}">
                    <a16:rowId xmlns:a16="http://schemas.microsoft.com/office/drawing/2014/main" val="2278818581"/>
                  </a:ext>
                </a:extLst>
              </a:tr>
            </a:tbl>
          </a:graphicData>
        </a:graphic>
      </p:graphicFrame>
      <p:sp>
        <p:nvSpPr>
          <p:cNvPr id="4" name="Slide Number Placeholder 3">
            <a:extLst>
              <a:ext uri="{FF2B5EF4-FFF2-40B4-BE49-F238E27FC236}">
                <a16:creationId xmlns:a16="http://schemas.microsoft.com/office/drawing/2014/main" id="{A7CD7BCF-7B3A-4A67-ABFA-9E310F105AB9}"/>
              </a:ext>
            </a:extLst>
          </p:cNvPr>
          <p:cNvSpPr>
            <a:spLocks noGrp="1"/>
          </p:cNvSpPr>
          <p:nvPr>
            <p:ph type="sldNum" sz="quarter" idx="10"/>
          </p:nvPr>
        </p:nvSpPr>
        <p:spPr/>
        <p:txBody>
          <a:bodyPr/>
          <a:lstStyle/>
          <a:p>
            <a:fld id="{248FA2B9-6167-4ACB-9D67-05C918B68009}" type="slidenum">
              <a:rPr lang="en-GB" altLang="en-US" smtClean="0"/>
              <a:pPr/>
              <a:t>6</a:t>
            </a:fld>
            <a:endParaRPr lang="en-GB" altLang="en-US"/>
          </a:p>
        </p:txBody>
      </p:sp>
      <p:sp>
        <p:nvSpPr>
          <p:cNvPr id="3" name="TextBox 2">
            <a:extLst>
              <a:ext uri="{FF2B5EF4-FFF2-40B4-BE49-F238E27FC236}">
                <a16:creationId xmlns:a16="http://schemas.microsoft.com/office/drawing/2014/main" id="{135154E8-404C-43F8-A904-B01131B3AD07}"/>
              </a:ext>
            </a:extLst>
          </p:cNvPr>
          <p:cNvSpPr txBox="1"/>
          <p:nvPr/>
        </p:nvSpPr>
        <p:spPr>
          <a:xfrm>
            <a:off x="719667" y="1151467"/>
            <a:ext cx="95249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The following competitions are all about to be launched for the following </a:t>
            </a:r>
          </a:p>
        </p:txBody>
      </p:sp>
    </p:spTree>
    <p:extLst>
      <p:ext uri="{BB962C8B-B14F-4D97-AF65-F5344CB8AC3E}">
        <p14:creationId xmlns:p14="http://schemas.microsoft.com/office/powerpoint/2010/main" val="4098649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4D675D-1173-4E5D-85F9-BD49B80581BA}"/>
              </a:ext>
            </a:extLst>
          </p:cNvPr>
          <p:cNvSpPr txBox="1">
            <a:spLocks/>
          </p:cNvSpPr>
          <p:nvPr/>
        </p:nvSpPr>
        <p:spPr bwMode="auto">
          <a:xfrm>
            <a:off x="1574583" y="1880465"/>
            <a:ext cx="8352518" cy="432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l" rtl="0" eaLnBrk="0" fontAlgn="base" hangingPunct="0">
              <a:lnSpc>
                <a:spcPct val="90000"/>
              </a:lnSpc>
              <a:spcBef>
                <a:spcPct val="0"/>
              </a:spcBef>
              <a:spcAft>
                <a:spcPct val="0"/>
              </a:spcAft>
              <a:defRPr sz="3300" b="1" kern="1200">
                <a:solidFill>
                  <a:schemeClr val="tx1"/>
                </a:solidFill>
                <a:latin typeface="+mj-lt"/>
                <a:ea typeface="+mj-ea"/>
                <a:cs typeface="+mj-cs"/>
              </a:defRPr>
            </a:lvl1pPr>
            <a:lvl2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2pPr>
            <a:lvl3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3pPr>
            <a:lvl4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4pPr>
            <a:lvl5pPr algn="l" rtl="0" eaLnBrk="0" fontAlgn="base" hangingPunct="0">
              <a:lnSpc>
                <a:spcPct val="90000"/>
              </a:lnSpc>
              <a:spcBef>
                <a:spcPct val="0"/>
              </a:spcBef>
              <a:spcAft>
                <a:spcPct val="0"/>
              </a:spcAft>
              <a:defRPr sz="2500" b="1">
                <a:solidFill>
                  <a:schemeClr val="tx2"/>
                </a:solidFill>
                <a:latin typeface="Arial" panose="020B0604020202020204" pitchFamily="34" charset="0"/>
              </a:defRPr>
            </a:lvl5pPr>
            <a:lvl6pPr marL="457209" algn="l" rtl="0" eaLnBrk="1" fontAlgn="base" hangingPunct="1">
              <a:lnSpc>
                <a:spcPct val="90000"/>
              </a:lnSpc>
              <a:spcBef>
                <a:spcPct val="0"/>
              </a:spcBef>
              <a:spcAft>
                <a:spcPct val="0"/>
              </a:spcAft>
              <a:defRPr sz="2500" b="1">
                <a:solidFill>
                  <a:schemeClr val="tx2"/>
                </a:solidFill>
                <a:latin typeface="Arial" panose="020B0604020202020204" pitchFamily="34" charset="0"/>
              </a:defRPr>
            </a:lvl6pPr>
            <a:lvl7pPr marL="914418" algn="l" rtl="0" eaLnBrk="1" fontAlgn="base" hangingPunct="1">
              <a:lnSpc>
                <a:spcPct val="90000"/>
              </a:lnSpc>
              <a:spcBef>
                <a:spcPct val="0"/>
              </a:spcBef>
              <a:spcAft>
                <a:spcPct val="0"/>
              </a:spcAft>
              <a:defRPr sz="2500" b="1">
                <a:solidFill>
                  <a:schemeClr val="tx2"/>
                </a:solidFill>
                <a:latin typeface="Arial" panose="020B0604020202020204" pitchFamily="34" charset="0"/>
              </a:defRPr>
            </a:lvl7pPr>
            <a:lvl8pPr marL="1371627" algn="l" rtl="0" eaLnBrk="1" fontAlgn="base" hangingPunct="1">
              <a:lnSpc>
                <a:spcPct val="90000"/>
              </a:lnSpc>
              <a:spcBef>
                <a:spcPct val="0"/>
              </a:spcBef>
              <a:spcAft>
                <a:spcPct val="0"/>
              </a:spcAft>
              <a:defRPr sz="2500" b="1">
                <a:solidFill>
                  <a:schemeClr val="tx2"/>
                </a:solidFill>
                <a:latin typeface="Arial" panose="020B0604020202020204" pitchFamily="34" charset="0"/>
              </a:defRPr>
            </a:lvl8pPr>
            <a:lvl9pPr marL="1828837" algn="l" rtl="0" eaLnBrk="1" fontAlgn="base" hangingPunct="1">
              <a:lnSpc>
                <a:spcPct val="90000"/>
              </a:lnSpc>
              <a:spcBef>
                <a:spcPct val="0"/>
              </a:spcBef>
              <a:spcAft>
                <a:spcPct val="0"/>
              </a:spcAft>
              <a:defRPr sz="2500" b="1">
                <a:solidFill>
                  <a:schemeClr val="tx2"/>
                </a:solidFill>
                <a:latin typeface="Arial" panose="020B0604020202020204" pitchFamily="34" charset="0"/>
              </a:defRPr>
            </a:lvl9pPr>
          </a:lstStyle>
          <a:p>
            <a:pPr algn="ctr" eaLnBrk="1" hangingPunct="1"/>
            <a:r>
              <a:rPr lang="en-GB" altLang="en-US" sz="3429" dirty="0"/>
              <a:t>Qualification Process</a:t>
            </a:r>
          </a:p>
          <a:p>
            <a:pPr algn="ctr" eaLnBrk="1" hangingPunct="1"/>
            <a:endParaRPr lang="en-GB" altLang="en-US" sz="3429" dirty="0"/>
          </a:p>
          <a:p>
            <a:pPr algn="ctr" eaLnBrk="1" hangingPunct="1"/>
            <a:r>
              <a:rPr lang="en-GB" altLang="en-US" sz="3429" dirty="0"/>
              <a:t>Selection Questionnaire</a:t>
            </a:r>
            <a:br>
              <a:rPr lang="en-GB" altLang="en-US" sz="3429" dirty="0"/>
            </a:br>
            <a:br>
              <a:rPr lang="en-GB" altLang="en-US" sz="3429" dirty="0"/>
            </a:br>
            <a:br>
              <a:rPr lang="en-GB" altLang="en-US" sz="3429" dirty="0"/>
            </a:br>
            <a:endParaRPr lang="en-GB" altLang="en-US" sz="3429" dirty="0"/>
          </a:p>
        </p:txBody>
      </p:sp>
    </p:spTree>
    <p:extLst>
      <p:ext uri="{BB962C8B-B14F-4D97-AF65-F5344CB8AC3E}">
        <p14:creationId xmlns:p14="http://schemas.microsoft.com/office/powerpoint/2010/main" val="22877416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75E12A52-07EB-46C0-8956-D44DEF508CF3}"/>
              </a:ext>
            </a:extLst>
          </p:cNvPr>
          <p:cNvSpPr>
            <a:spLocks noGrp="1"/>
          </p:cNvSpPr>
          <p:nvPr>
            <p:ph type="title"/>
          </p:nvPr>
        </p:nvSpPr>
        <p:spPr>
          <a:xfrm>
            <a:off x="700540" y="436155"/>
            <a:ext cx="10853284" cy="341085"/>
          </a:xfrm>
        </p:spPr>
        <p:txBody>
          <a:bodyPr/>
          <a:lstStyle/>
          <a:p>
            <a:r>
              <a:rPr lang="en-GB" altLang="en-US" dirty="0">
                <a:solidFill>
                  <a:schemeClr val="tx1"/>
                </a:solidFill>
              </a:rPr>
              <a:t>What is a Selection Questionnaire?</a:t>
            </a:r>
          </a:p>
        </p:txBody>
      </p:sp>
      <p:sp>
        <p:nvSpPr>
          <p:cNvPr id="3" name="Content Placeholder 2">
            <a:extLst>
              <a:ext uri="{FF2B5EF4-FFF2-40B4-BE49-F238E27FC236}">
                <a16:creationId xmlns:a16="http://schemas.microsoft.com/office/drawing/2014/main" id="{3F65A760-7CF9-4D9F-984F-3B04329C56E9}"/>
              </a:ext>
            </a:extLst>
          </p:cNvPr>
          <p:cNvSpPr>
            <a:spLocks noGrp="1"/>
          </p:cNvSpPr>
          <p:nvPr>
            <p:ph idx="1"/>
          </p:nvPr>
        </p:nvSpPr>
        <p:spPr>
          <a:xfrm>
            <a:off x="527654" y="1131617"/>
            <a:ext cx="11026169" cy="4870810"/>
          </a:xfrm>
        </p:spPr>
        <p:txBody>
          <a:bodyPr/>
          <a:lstStyle/>
          <a:p>
            <a:pPr>
              <a:buSzPct val="90000"/>
              <a:defRPr/>
            </a:pPr>
            <a:r>
              <a:rPr lang="en-GB" sz="1400" dirty="0"/>
              <a:t>In order to be appointed to the DF, Bidders </a:t>
            </a:r>
            <a:r>
              <a:rPr lang="en-GB" sz="1400" u="sng" dirty="0"/>
              <a:t>must</a:t>
            </a:r>
            <a:r>
              <a:rPr lang="en-GB" sz="1400" dirty="0"/>
              <a:t> complete a Selection Questionnaire (SQ), which will then be evaluated by the Authority. </a:t>
            </a:r>
          </a:p>
          <a:p>
            <a:pPr lvl="0">
              <a:lnSpc>
                <a:spcPct val="100000"/>
              </a:lnSpc>
              <a:defRPr/>
            </a:pPr>
            <a:r>
              <a:rPr lang="en-GB" sz="1400" dirty="0">
                <a:solidFill>
                  <a:prstClr val="black"/>
                </a:solidFill>
              </a:rPr>
              <a:t>The SQ enables the Authority to gather information on, and make assessments of, the prospective Bidders’ capability to deliver the services, before considering whether to invite Bidders to tender. This includes, as examples, gathering information about a Bidders’ previous experience, financial health, whether there are any mandatory exclusion grounds (e.g. corruption).</a:t>
            </a:r>
            <a:endParaRPr lang="en-GB" sz="1400" dirty="0">
              <a:highlight>
                <a:srgbClr val="FFFF00"/>
              </a:highlight>
            </a:endParaRPr>
          </a:p>
          <a:p>
            <a:pPr>
              <a:buSzPct val="90000"/>
              <a:defRPr/>
            </a:pPr>
            <a:r>
              <a:rPr lang="en-GB" sz="1400" dirty="0"/>
              <a:t>Bidders are given the opportunity to demonstrate their experience through the use of case studies relevant to the service category that they are interested in, in addition to answering standard selection criteria questions (e.g. essential information about the organisation; whether there have been convictions for fraud or corruption).</a:t>
            </a:r>
          </a:p>
          <a:p>
            <a:pPr>
              <a:buSzPct val="90000"/>
              <a:defRPr/>
            </a:pPr>
            <a:r>
              <a:rPr lang="en-GB" sz="1400" dirty="0"/>
              <a:t>It is a requirement that Bidders accept the standard framework agreement which contains various terms and conditions which will apply to any Call-Off contracts from the framework.</a:t>
            </a:r>
          </a:p>
          <a:p>
            <a:pPr>
              <a:buSzPct val="90000"/>
              <a:defRPr/>
            </a:pPr>
            <a:r>
              <a:rPr lang="de-DE" sz="1400" dirty="0"/>
              <a:t>When </a:t>
            </a:r>
            <a:r>
              <a:rPr lang="en-GB" sz="1400" dirty="0"/>
              <a:t>qualifying, Bidders will also state (but this will not be assessed) the geographic area(s) they are able to deliver the services in.</a:t>
            </a:r>
          </a:p>
          <a:p>
            <a:pPr>
              <a:lnSpc>
                <a:spcPct val="100000"/>
              </a:lnSpc>
              <a:defRPr/>
            </a:pPr>
            <a:r>
              <a:rPr lang="en-GB" sz="1400" dirty="0"/>
              <a:t>Parts 1 and 2 of the SQ cover Bidders’ information and standard </a:t>
            </a:r>
            <a:r>
              <a:rPr lang="en-GB" sz="1400" b="1" dirty="0"/>
              <a:t>mandatory and discretionary exclusion grounds.</a:t>
            </a:r>
          </a:p>
          <a:p>
            <a:pPr>
              <a:lnSpc>
                <a:spcPct val="100000"/>
              </a:lnSpc>
              <a:defRPr/>
            </a:pPr>
            <a:r>
              <a:rPr lang="en-GB" sz="1400" dirty="0"/>
              <a:t>Parts 3 and 4 of the DF SQ tests Bidders’ </a:t>
            </a:r>
            <a:r>
              <a:rPr lang="en-GB" sz="1400" b="1" dirty="0"/>
              <a:t>technical ability / selection questions</a:t>
            </a:r>
            <a:r>
              <a:rPr lang="en-GB" sz="1400" dirty="0"/>
              <a:t>.</a:t>
            </a:r>
          </a:p>
          <a:p>
            <a:pPr>
              <a:lnSpc>
                <a:spcPct val="100000"/>
              </a:lnSpc>
              <a:defRPr/>
            </a:pPr>
            <a:r>
              <a:rPr lang="en-GB" sz="1400" dirty="0"/>
              <a:t>SQs are </a:t>
            </a:r>
            <a:r>
              <a:rPr lang="en-GB" sz="1400" b="1" dirty="0"/>
              <a:t>backward-looking</a:t>
            </a:r>
            <a:r>
              <a:rPr lang="en-GB" sz="1400" dirty="0"/>
              <a:t>, so will test Bidders on their experience and existing capabilities.</a:t>
            </a:r>
          </a:p>
          <a:p>
            <a:pPr>
              <a:defRPr/>
            </a:pPr>
            <a:endParaRPr lang="en-GB" sz="1350" dirty="0">
              <a:solidFill>
                <a:srgbClr val="FF0000"/>
              </a:solidFill>
            </a:endParaRPr>
          </a:p>
        </p:txBody>
      </p:sp>
      <p:sp>
        <p:nvSpPr>
          <p:cNvPr id="4" name="Slide Number Placeholder 3">
            <a:extLst>
              <a:ext uri="{FF2B5EF4-FFF2-40B4-BE49-F238E27FC236}">
                <a16:creationId xmlns:a16="http://schemas.microsoft.com/office/drawing/2014/main" id="{4BE135F3-536D-4C5A-BA58-17D0DBC8B732}"/>
              </a:ext>
            </a:extLst>
          </p:cNvPr>
          <p:cNvSpPr>
            <a:spLocks noGrp="1"/>
          </p:cNvSpPr>
          <p:nvPr>
            <p:ph type="sldNum" sz="quarter" idx="10"/>
          </p:nvPr>
        </p:nvSpPr>
        <p:spPr/>
        <p:txBody>
          <a:bodyPr/>
          <a:lstStyle/>
          <a:p>
            <a:pPr defTabSz="653156" fontAlgn="base">
              <a:spcBef>
                <a:spcPct val="0"/>
              </a:spcBef>
              <a:spcAft>
                <a:spcPct val="0"/>
              </a:spcAft>
            </a:pPr>
            <a:fld id="{52F3BBA0-05CF-49D5-862F-3536971F4DB1}" type="slidenum">
              <a:rPr lang="en-GB" altLang="en-US">
                <a:solidFill>
                  <a:prstClr val="white"/>
                </a:solidFill>
                <a:latin typeface="Arial" panose="020B0604020202020204" pitchFamily="34" charset="0"/>
              </a:rPr>
              <a:pPr defTabSz="653156" fontAlgn="base">
                <a:spcBef>
                  <a:spcPct val="0"/>
                </a:spcBef>
                <a:spcAft>
                  <a:spcPct val="0"/>
                </a:spcAft>
              </a:pPr>
              <a:t>8</a:t>
            </a:fld>
            <a:endParaRPr lang="en-GB" altLang="en-US">
              <a:solidFill>
                <a:prstClr val="white"/>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24B6B87E-2713-45D2-8299-D62A069FC444}"/>
              </a:ext>
            </a:extLst>
          </p:cNvPr>
          <p:cNvSpPr>
            <a:spLocks noGrp="1"/>
          </p:cNvSpPr>
          <p:nvPr>
            <p:ph type="title"/>
          </p:nvPr>
        </p:nvSpPr>
        <p:spPr>
          <a:xfrm>
            <a:off x="659512" y="386642"/>
            <a:ext cx="10858498" cy="399741"/>
          </a:xfrm>
        </p:spPr>
        <p:txBody>
          <a:bodyPr/>
          <a:lstStyle/>
          <a:p>
            <a:r>
              <a:rPr lang="en-GB" altLang="en-US" dirty="0">
                <a:solidFill>
                  <a:schemeClr val="tx1"/>
                </a:solidFill>
              </a:rPr>
              <a:t>How does the Selection Questionnaire Process work for the DF?</a:t>
            </a:r>
          </a:p>
        </p:txBody>
      </p:sp>
      <p:sp>
        <p:nvSpPr>
          <p:cNvPr id="3" name="Content Placeholder 2">
            <a:extLst>
              <a:ext uri="{FF2B5EF4-FFF2-40B4-BE49-F238E27FC236}">
                <a16:creationId xmlns:a16="http://schemas.microsoft.com/office/drawing/2014/main" id="{DA0AFA26-B6D0-4534-987B-D179A7E953CA}"/>
              </a:ext>
            </a:extLst>
          </p:cNvPr>
          <p:cNvSpPr>
            <a:spLocks noGrp="1"/>
          </p:cNvSpPr>
          <p:nvPr>
            <p:ph idx="1"/>
          </p:nvPr>
        </p:nvSpPr>
        <p:spPr>
          <a:xfrm>
            <a:off x="427071" y="1127051"/>
            <a:ext cx="11173050" cy="5050465"/>
          </a:xfrm>
        </p:spPr>
        <p:txBody>
          <a:bodyPr/>
          <a:lstStyle/>
          <a:p>
            <a:pPr marL="108002" indent="-108002">
              <a:lnSpc>
                <a:spcPct val="100000"/>
              </a:lnSpc>
              <a:spcBef>
                <a:spcPts val="0"/>
              </a:spcBef>
              <a:spcAft>
                <a:spcPts val="750"/>
              </a:spcAft>
              <a:defRPr/>
            </a:pPr>
            <a:r>
              <a:rPr lang="en-GB" sz="1200" dirty="0">
                <a:latin typeface="Arial" panose="020B0604020202020204" pitchFamily="34" charset="0"/>
                <a:ea typeface="Calibri" panose="020F0502020204030204" pitchFamily="34" charset="0"/>
                <a:cs typeface="Times New Roman" panose="02020603050405020304" pitchFamily="18" charset="0"/>
              </a:rPr>
              <a:t>In order to be appointed to the DF, Bidders must be able to deliver services at Local Authority (LAU1) level as a minimum. This is because the Authority and other Commissioning bodies may wish to procure services at this level in future. When completing the SQ, Bidders should indicate where they can deliver services currently AND where they would be interested in delivering services in future.</a:t>
            </a:r>
            <a:endParaRPr lang="en-GB" sz="1200" dirty="0"/>
          </a:p>
          <a:p>
            <a:pPr marL="108002" indent="-108002">
              <a:lnSpc>
                <a:spcPct val="100000"/>
              </a:lnSpc>
              <a:spcBef>
                <a:spcPts val="0"/>
              </a:spcBef>
              <a:spcAft>
                <a:spcPts val="750"/>
              </a:spcAft>
              <a:defRPr/>
            </a:pPr>
            <a:r>
              <a:rPr lang="en-GB" sz="1200" dirty="0">
                <a:latin typeface="Arial" panose="020B0604020202020204" pitchFamily="34" charset="0"/>
                <a:ea typeface="Calibri" panose="020F0502020204030204" pitchFamily="34" charset="0"/>
                <a:cs typeface="Times New Roman" panose="02020603050405020304" pitchFamily="18" charset="0"/>
              </a:rPr>
              <a:t>To be invited to a competition, the SQ response deadline is 30 days in advance of the published call-off competition that they are interested in bidding for. Bidders that have submitted their SQ 30 days before the call-off competition is published will be invited to bid for the call-off competition.</a:t>
            </a:r>
          </a:p>
          <a:p>
            <a:pPr marL="108002" indent="-108002">
              <a:lnSpc>
                <a:spcPct val="100000"/>
              </a:lnSpc>
              <a:spcBef>
                <a:spcPts val="0"/>
              </a:spcBef>
              <a:spcAft>
                <a:spcPts val="750"/>
              </a:spcAft>
              <a:defRPr/>
            </a:pPr>
            <a:r>
              <a:rPr lang="en-GB" sz="1200" dirty="0"/>
              <a:t>The Authority will aim to evaluate responses to the SQ within one month of the SQ submission.                   </a:t>
            </a:r>
          </a:p>
          <a:p>
            <a:pPr marL="108002" indent="-108002">
              <a:lnSpc>
                <a:spcPct val="100000"/>
              </a:lnSpc>
              <a:spcBef>
                <a:spcPts val="0"/>
              </a:spcBef>
              <a:spcAft>
                <a:spcPts val="750"/>
              </a:spcAft>
              <a:defRPr/>
            </a:pPr>
            <a:r>
              <a:rPr lang="en-GB" sz="1200" dirty="0"/>
              <a:t>If a Bidder is unsuccessful in their first attempt to be appointed to the DF, two more attempts to bid are permitted. If the Bidder is unsuccessful after the third attempt, the Bidder will not be able to submit any further SQs for a period of six-months.</a:t>
            </a:r>
          </a:p>
          <a:p>
            <a:pPr marL="108002" indent="-108002">
              <a:lnSpc>
                <a:spcPct val="100000"/>
              </a:lnSpc>
              <a:spcBef>
                <a:spcPts val="0"/>
              </a:spcBef>
              <a:spcAft>
                <a:spcPts val="750"/>
              </a:spcAft>
              <a:defRPr/>
            </a:pPr>
            <a:r>
              <a:rPr lang="en-GB" sz="1200" dirty="0"/>
              <a:t>Bidders will be able to select which Service Categories they wish to be appointed for and their technical ability to do so will be assessed through the SQ on each Category. Bidders can apply for as many or as few Service Categories as they like.</a:t>
            </a:r>
          </a:p>
          <a:p>
            <a:pPr marL="108002" indent="-108002">
              <a:lnSpc>
                <a:spcPct val="100000"/>
              </a:lnSpc>
              <a:spcBef>
                <a:spcPts val="0"/>
              </a:spcBef>
              <a:spcAft>
                <a:spcPts val="750"/>
              </a:spcAft>
              <a:defRPr/>
            </a:pPr>
            <a:r>
              <a:rPr lang="en-GB" sz="1200" dirty="0"/>
              <a:t>Bidders will be asked to select in which geographical locations they can deliver services. This will be a self-certification and will not be tested by the Authority at this SQ stage.</a:t>
            </a:r>
          </a:p>
          <a:p>
            <a:r>
              <a:rPr lang="en-GB" sz="1200" dirty="0"/>
              <a:t>By accepting the Declaration on the SQ, Bidders understand that if successfully appointed to the DF, the lead Provider's and Key Sub-contractor's name, contact details and the Service Category/Service Categories they have qualified for will be made available to other Providers during the term of the Framework Agreement.</a:t>
            </a:r>
            <a:r>
              <a:rPr lang="en-GB" sz="1200" dirty="0">
                <a:latin typeface="Arial" panose="020B0604020202020204" pitchFamily="34" charset="0"/>
                <a:ea typeface="Calibri" panose="020F0502020204030204" pitchFamily="34" charset="0"/>
                <a:cs typeface="Times New Roman" panose="02020603050405020304" pitchFamily="18" charset="0"/>
              </a:rPr>
              <a:t> Bidders are encouraged to submit SQ responses at the earliest opportunity to enable the Authority to evaluate SQ responses and to allow time to resolve any issues with qualification. </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r>
              <a:rPr lang="en-GB" sz="1200" dirty="0"/>
              <a:t>Bidders are encouraged to qualify for all Service Categories they are interested in bidding for in a single SQ response however it is possible to add additional service categories at any point during the lifetime of the DF.</a:t>
            </a:r>
          </a:p>
          <a:p>
            <a:r>
              <a:rPr lang="en-GB" sz="1200" dirty="0"/>
              <a:t>Where a Bidder wishes to apply for an additional Service Category/Categories after having already qualified onto the Framework Agreement, the Bidder will not be required to submit a new full SQ response. Bidders will only be required to submit an updated SQ response for the new Service Category/Categories which they wish to apply for.</a:t>
            </a:r>
          </a:p>
          <a:p>
            <a:pPr marL="0" indent="0">
              <a:lnSpc>
                <a:spcPct val="100000"/>
              </a:lnSpc>
              <a:spcBef>
                <a:spcPts val="0"/>
              </a:spcBef>
              <a:spcAft>
                <a:spcPts val="750"/>
              </a:spcAft>
              <a:buNone/>
              <a:defRPr/>
            </a:pPr>
            <a:endParaRPr lang="en-GB" sz="1300" dirty="0"/>
          </a:p>
          <a:p>
            <a:pPr marL="108002" indent="-108002">
              <a:lnSpc>
                <a:spcPct val="100000"/>
              </a:lnSpc>
              <a:spcBef>
                <a:spcPts val="0"/>
              </a:spcBef>
              <a:spcAft>
                <a:spcPts val="750"/>
              </a:spcAft>
              <a:defRPr/>
            </a:pPr>
            <a:endParaRPr lang="en-GB" sz="1300" dirty="0"/>
          </a:p>
        </p:txBody>
      </p:sp>
      <p:sp>
        <p:nvSpPr>
          <p:cNvPr id="4" name="Slide Number Placeholder 3">
            <a:extLst>
              <a:ext uri="{FF2B5EF4-FFF2-40B4-BE49-F238E27FC236}">
                <a16:creationId xmlns:a16="http://schemas.microsoft.com/office/drawing/2014/main" id="{375BC1B0-8C19-4066-A9FF-9164B78EB250}"/>
              </a:ext>
            </a:extLst>
          </p:cNvPr>
          <p:cNvSpPr>
            <a:spLocks noGrp="1"/>
          </p:cNvSpPr>
          <p:nvPr>
            <p:ph type="sldNum" sz="quarter" idx="10"/>
          </p:nvPr>
        </p:nvSpPr>
        <p:spPr/>
        <p:txBody>
          <a:bodyPr/>
          <a:lstStyle/>
          <a:p>
            <a:pPr defTabSz="653156" fontAlgn="base">
              <a:spcBef>
                <a:spcPct val="0"/>
              </a:spcBef>
              <a:spcAft>
                <a:spcPct val="0"/>
              </a:spcAft>
            </a:pPr>
            <a:fld id="{54D9D183-DCFF-42C4-BE0B-00E3411DFB41}" type="slidenum">
              <a:rPr lang="en-GB" altLang="en-US">
                <a:solidFill>
                  <a:prstClr val="white"/>
                </a:solidFill>
                <a:latin typeface="Arial" panose="020B0604020202020204" pitchFamily="34" charset="0"/>
              </a:rPr>
              <a:pPr defTabSz="653156" fontAlgn="base">
                <a:spcBef>
                  <a:spcPct val="0"/>
                </a:spcBef>
                <a:spcAft>
                  <a:spcPct val="0"/>
                </a:spcAft>
              </a:pPr>
              <a:t>9</a:t>
            </a:fld>
            <a:endParaRPr lang="en-GB" altLang="en-US">
              <a:solidFill>
                <a:prstClr val="white"/>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1_Office Theme">
  <a:themeElements>
    <a:clrScheme name="HMPPS Colours">
      <a:dk1>
        <a:sysClr val="windowText" lastClr="000000"/>
      </a:dk1>
      <a:lt1>
        <a:sysClr val="window" lastClr="FFFFFF"/>
      </a:lt1>
      <a:dk2>
        <a:srgbClr val="7F4098"/>
      </a:dk2>
      <a:lt2>
        <a:srgbClr val="E7E6E6"/>
      </a:lt2>
      <a:accent1>
        <a:srgbClr val="7F4098"/>
      </a:accent1>
      <a:accent2>
        <a:srgbClr val="D0B9DA"/>
      </a:accent2>
      <a:accent3>
        <a:srgbClr val="F3EEF6"/>
      </a:accent3>
      <a:accent4>
        <a:srgbClr val="0096D7"/>
      </a:accent4>
      <a:accent5>
        <a:srgbClr val="A3D9F0"/>
      </a:accent5>
      <a:accent6>
        <a:srgbClr val="E8F5FB"/>
      </a:accent6>
      <a:hlink>
        <a:srgbClr val="0563C1"/>
      </a:hlink>
      <a:folHlink>
        <a:srgbClr val="954F72"/>
      </a:folHlink>
    </a:clrScheme>
    <a:fontScheme name="Arial Fonts">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6-3162_HMPPS_CAP_HMPPS-PowerPoint-Template-Standard-v1-300317.pot [Read-Only] [Compatibility Mode]" id="{999034AB-6EC5-478C-BE3C-D441DA6ED654}" vid="{B4A5A2D8-2882-4B24-8A7F-A101BA682FB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ge_x0020_of_x0020_File xmlns="28eb03e6-c25e-415d-83cf-b36595f1eb11" xsi:nil="true"/>
    <PRJ_x0020_Number xmlns="28eb03e6-c25e-415d-83cf-b36595f1eb1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C8F0647E1ED7544948EC0E6D955D8C1" ma:contentTypeVersion="37" ma:contentTypeDescription="Create a new document." ma:contentTypeScope="" ma:versionID="4f50296dd5d5e51dd2eae172656b5ab1">
  <xsd:schema xmlns:xsd="http://www.w3.org/2001/XMLSchema" xmlns:xs="http://www.w3.org/2001/XMLSchema" xmlns:p="http://schemas.microsoft.com/office/2006/metadata/properties" xmlns:ns2="28eb03e6-c25e-415d-83cf-b36595f1eb11" xmlns:ns3="c3bfd9a3-5d66-4391-a975-be6409f77f77" targetNamespace="http://schemas.microsoft.com/office/2006/metadata/properties" ma:root="true" ma:fieldsID="707999afc7a0243a95fc0cd9a6a643ab" ns2:_="" ns3:_="">
    <xsd:import namespace="28eb03e6-c25e-415d-83cf-b36595f1eb11"/>
    <xsd:import namespace="c3bfd9a3-5d66-4391-a975-be6409f77f77"/>
    <xsd:element name="properties">
      <xsd:complexType>
        <xsd:sequence>
          <xsd:element name="documentManagement">
            <xsd:complexType>
              <xsd:all>
                <xsd:element ref="ns2:PRJ_x0020_Number" minOccurs="0"/>
                <xsd:element ref="ns2:Stage_x0020_of_x0020_File" minOccurs="0"/>
                <xsd:element ref="ns2:MediaServiceMetadata" minOccurs="0"/>
                <xsd:element ref="ns2:MediaServiceFastMetadata" minOccurs="0"/>
                <xsd:element ref="ns2:MediaServiceAutoKeyPoints" minOccurs="0"/>
                <xsd:element ref="ns2:MediaServiceKeyPoints" minOccurs="0"/>
                <xsd:element ref="ns2:PRJ_x0020_Number_x003a_Title" minOccurs="0"/>
                <xsd:element ref="ns2:PRJ_x0020_Number_x003a_Project_x0020_Code" minOccurs="0"/>
                <xsd:element ref="ns2:PRJ_x0020_Number_x003a_ITT_x0020_Code" minOccurs="0"/>
                <xsd:element ref="ns2:PRJ_x0020_Number_x003a_ITT_x0020_Title" minOccurs="0"/>
                <xsd:element ref="ns2:PRJ_x0020_Number_x003a_NPS" minOccurs="0"/>
                <xsd:element ref="ns2:PRJ_x0020_Number_x003a_PCC"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eb03e6-c25e-415d-83cf-b36595f1eb11" elementFormDefault="qualified">
    <xsd:import namespace="http://schemas.microsoft.com/office/2006/documentManagement/types"/>
    <xsd:import namespace="http://schemas.microsoft.com/office/infopath/2007/PartnerControls"/>
    <xsd:element name="PRJ_x0020_Number" ma:index="2" nillable="true" ma:displayName="PRJ Number" ma:list="{0c3523c0-edb2-4f12-a11e-3eb8cc9ce2f5}" ma:internalName="PRJ_x0020_Number" ma:readOnly="false" ma:showField="Title">
      <xsd:simpleType>
        <xsd:restriction base="dms:Lookup"/>
      </xsd:simpleType>
    </xsd:element>
    <xsd:element name="Stage_x0020_of_x0020_File" ma:index="3" nillable="true" ma:displayName="Stage of File" ma:list="{fe531977-5179-4e5b-ac06-d2b72ab10efc}" ma:internalName="Stage_x0020_of_x0020_File" ma:readOnly="false" ma:showField="Title">
      <xsd:simpleType>
        <xsd:restriction base="dms:Lookup"/>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hidden="true" ma:internalName="MediaServiceKeyPoints" ma:readOnly="true">
      <xsd:simpleType>
        <xsd:restriction base="dms:Note"/>
      </xsd:simpleType>
    </xsd:element>
    <xsd:element name="PRJ_x0020_Number_x003a_Title" ma:index="13" nillable="true" ma:displayName="PRJ Number:Title" ma:list="{0c3523c0-edb2-4f12-a11e-3eb8cc9ce2f5}" ma:internalName="PRJ_x0020_Number_x003a_Title" ma:readOnly="true" ma:showField="Title" ma:web="c3bfd9a3-5d66-4391-a975-be6409f77f77">
      <xsd:simpleType>
        <xsd:restriction base="dms:Lookup"/>
      </xsd:simpleType>
    </xsd:element>
    <xsd:element name="PRJ_x0020_Number_x003a_Project_x0020_Code" ma:index="14" nillable="true" ma:displayName="Project Code" ma:list="{0c3523c0-edb2-4f12-a11e-3eb8cc9ce2f5}" ma:internalName="PRJ_x0020_Number_x003a_Project_x0020_Code" ma:readOnly="true" ma:showField="Project_x0020_Code2" ma:web="c3bfd9a3-5d66-4391-a975-be6409f77f77">
      <xsd:simpleType>
        <xsd:restriction base="dms:Lookup"/>
      </xsd:simpleType>
    </xsd:element>
    <xsd:element name="PRJ_x0020_Number_x003a_ITT_x0020_Code" ma:index="15" nillable="true" ma:displayName="ITT Code" ma:list="{0c3523c0-edb2-4f12-a11e-3eb8cc9ce2f5}" ma:internalName="PRJ_x0020_Number_x003a_ITT_x0020_Code" ma:readOnly="true" ma:showField="ITT_x0020_Code" ma:web="c3bfd9a3-5d66-4391-a975-be6409f77f77">
      <xsd:simpleType>
        <xsd:restriction base="dms:Lookup"/>
      </xsd:simpleType>
    </xsd:element>
    <xsd:element name="PRJ_x0020_Number_x003a_ITT_x0020_Title" ma:index="16" nillable="true" ma:displayName="ITT Title" ma:list="{0c3523c0-edb2-4f12-a11e-3eb8cc9ce2f5}" ma:internalName="PRJ_x0020_Number_x003a_ITT_x0020_Title" ma:readOnly="true" ma:showField="ITT_x0020_Title" ma:web="c3bfd9a3-5d66-4391-a975-be6409f77f77">
      <xsd:simpleType>
        <xsd:restriction base="dms:Lookup"/>
      </xsd:simpleType>
    </xsd:element>
    <xsd:element name="PRJ_x0020_Number_x003a_NPS" ma:index="17" nillable="true" ma:displayName="NPS" ma:list="{0c3523c0-edb2-4f12-a11e-3eb8cc9ce2f5}" ma:internalName="PRJ_x0020_Number_x003a_NPS" ma:readOnly="true" ma:showField="NPS" ma:web="c3bfd9a3-5d66-4391-a975-be6409f77f77">
      <xsd:simpleType>
        <xsd:restriction base="dms:Lookup"/>
      </xsd:simpleType>
    </xsd:element>
    <xsd:element name="PRJ_x0020_Number_x003a_PCC" ma:index="18" nillable="true" ma:displayName="PCC" ma:list="{0c3523c0-edb2-4f12-a11e-3eb8cc9ce2f5}" ma:internalName="PRJ_x0020_Number_x003a_PCC" ma:readOnly="true" ma:showField="PCC" ma:web="c3bfd9a3-5d66-4391-a975-be6409f77f77">
      <xsd:simpleType>
        <xsd:restriction base="dms:Lookup"/>
      </xsd:simpleType>
    </xsd:element>
    <xsd:element name="MediaServiceDateTaken" ma:index="20" nillable="true" ma:displayName="MediaServiceDateTaken" ma:hidden="true" ma:internalName="MediaServiceDateTaken" ma:readOnly="true">
      <xsd:simpleType>
        <xsd:restriction base="dms:Text"/>
      </xsd:simpleType>
    </xsd:element>
    <xsd:element name="MediaServiceAutoTags" ma:index="21" nillable="true" ma:displayName="Tags" ma:internalName="MediaServiceAutoTags"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GenerationTime" ma:index="23" nillable="true" ma:displayName="MediaServiceGenerationTime" ma:hidden="true" ma:internalName="MediaServiceGenerationTime" ma:readOnly="true">
      <xsd:simpleType>
        <xsd:restriction base="dms:Text"/>
      </xsd:simpleType>
    </xsd:element>
    <xsd:element name="MediaServiceEventHashCode" ma:index="24" nillable="true" ma:displayName="MediaServiceEventHashCode" ma:hidden="true" ma:internalName="MediaServiceEventHashCode"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3bfd9a3-5d66-4391-a975-be6409f77f77" elementFormDefault="qualified">
    <xsd:import namespace="http://schemas.microsoft.com/office/2006/documentManagement/types"/>
    <xsd:import namespace="http://schemas.microsoft.com/office/infopath/2007/PartnerControls"/>
    <xsd:element name="SharedWithUsers" ma:index="2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6ABAE4-3D11-431A-9499-FAEB0DE4AC37}">
  <ds:schemaRefs>
    <ds:schemaRef ds:uri="http://schemas.microsoft.com/sharepoint/v3/contenttype/forms"/>
  </ds:schemaRefs>
</ds:datastoreItem>
</file>

<file path=customXml/itemProps2.xml><?xml version="1.0" encoding="utf-8"?>
<ds:datastoreItem xmlns:ds="http://schemas.openxmlformats.org/officeDocument/2006/customXml" ds:itemID="{B2F4BBC3-9B65-42CD-ACFB-3A809C9AFC01}">
  <ds:schemaRefs>
    <ds:schemaRef ds:uri="http://schemas.openxmlformats.org/package/2006/metadata/core-properties"/>
    <ds:schemaRef ds:uri="9dd3b423-99da-4579-b1f9-c1b9d8af20fb"/>
    <ds:schemaRef ds:uri="http://schemas.microsoft.com/office/infopath/2007/PartnerControls"/>
    <ds:schemaRef ds:uri="http://purl.org/dc/terms/"/>
    <ds:schemaRef ds:uri="http://schemas.microsoft.com/office/2006/metadata/properties"/>
    <ds:schemaRef ds:uri="http://purl.org/dc/dcmitype/"/>
    <ds:schemaRef ds:uri="http://schemas.microsoft.com/office/2006/documentManagement/types"/>
    <ds:schemaRef ds:uri="http://purl.org/dc/elements/1.1/"/>
    <ds:schemaRef ds:uri="af6c2d5d-b8d8-4932-b1f6-914044088fc1"/>
    <ds:schemaRef ds:uri="http://www.w3.org/XML/1998/namespace"/>
  </ds:schemaRefs>
</ds:datastoreItem>
</file>

<file path=customXml/itemProps3.xml><?xml version="1.0" encoding="utf-8"?>
<ds:datastoreItem xmlns:ds="http://schemas.openxmlformats.org/officeDocument/2006/customXml" ds:itemID="{CFC25EE9-302A-471A-8487-3438CD6DA143}"/>
</file>

<file path=docProps/app.xml><?xml version="1.0" encoding="utf-8"?>
<Properties xmlns="http://schemas.openxmlformats.org/officeDocument/2006/extended-properties" xmlns:vt="http://schemas.openxmlformats.org/officeDocument/2006/docPropsVTypes">
  <TotalTime>3971</TotalTime>
  <Words>5505</Words>
  <Application>Microsoft Office PowerPoint</Application>
  <PresentationFormat>Widescreen</PresentationFormat>
  <Paragraphs>339</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Wingdings</vt:lpstr>
      <vt:lpstr>1_Office Theme</vt:lpstr>
      <vt:lpstr>Probation Dynamic Framework  September 2021 </vt:lpstr>
      <vt:lpstr>Disclaimer</vt:lpstr>
      <vt:lpstr>PowerPoint Presentation</vt:lpstr>
      <vt:lpstr>The Dynamic Framework Overview</vt:lpstr>
      <vt:lpstr>Example of being invited to a Call Off Competition 1:</vt:lpstr>
      <vt:lpstr>Example of being invited to a Call Off Competition 2:</vt:lpstr>
      <vt:lpstr>PowerPoint Presentation</vt:lpstr>
      <vt:lpstr>What is a Selection Questionnaire?</vt:lpstr>
      <vt:lpstr>How does the Selection Questionnaire Process work for the DF?</vt:lpstr>
      <vt:lpstr>SQ Overview</vt:lpstr>
      <vt:lpstr>Category Specific Questions </vt:lpstr>
      <vt:lpstr>SQ Financial Evaluation </vt:lpstr>
      <vt:lpstr>Bidding Models - Overview</vt:lpstr>
      <vt:lpstr> Bidding as: A Single Entity </vt:lpstr>
      <vt:lpstr> Bidding as: A Lead Bidder </vt:lpstr>
      <vt:lpstr> Bidding as: A Consortia </vt:lpstr>
      <vt:lpstr>Bidding Model Checklist </vt:lpstr>
      <vt:lpstr>SQ Checklist </vt:lpstr>
      <vt:lpstr>Key Steps to becoming a provider on the Probation Services Dynamic Framework</vt:lpstr>
      <vt:lpstr>  Call-off Competitions   </vt:lpstr>
      <vt:lpstr>What is a Call Off Competition?</vt:lpstr>
      <vt:lpstr>PowerPoint Presentation</vt:lpstr>
      <vt:lpstr>Call Off Overview</vt:lpstr>
      <vt:lpstr>What is a Multi-Service Category Call-Off Competition?</vt:lpstr>
      <vt:lpstr>Bidding Models at Multi-Service Call Off Competition </vt:lpstr>
      <vt:lpstr>Bidding Model Decision Flowchart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Dynamic Framework and Commissioning of Rehabilitation &amp; Resettlement Services Overview  April 2021</dc:title>
  <dc:creator>Barlow, Jasmin</dc:creator>
  <cp:lastModifiedBy>Kennett, Charlotte</cp:lastModifiedBy>
  <cp:revision>241</cp:revision>
  <dcterms:created xsi:type="dcterms:W3CDTF">2021-05-13T14:27:32Z</dcterms:created>
  <dcterms:modified xsi:type="dcterms:W3CDTF">2021-08-30T05:36:06Z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0x0101004C8F0647E1ED7544948EC0E6D955D8C1</vt:lpwstr>
  </property>
</Properties>
</file>