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1685FC-0F69-4472-8F87-B1FA27F9C7E9}" v="7" dt="2018-09-19T13:11:50.4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20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uncan Ross Russell" userId="9c226aad-605f-45e2-9d04-b4237f898b16" providerId="ADAL" clId="{B11685FC-0F69-4472-8F87-B1FA27F9C7E9}"/>
    <pc:docChg chg="modSld">
      <pc:chgData name="Duncan Ross Russell" userId="9c226aad-605f-45e2-9d04-b4237f898b16" providerId="ADAL" clId="{B11685FC-0F69-4472-8F87-B1FA27F9C7E9}" dt="2018-09-19T13:11:50.486" v="6" actId="14100"/>
      <pc:docMkLst>
        <pc:docMk/>
      </pc:docMkLst>
      <pc:sldChg chg="modSp">
        <pc:chgData name="Duncan Ross Russell" userId="9c226aad-605f-45e2-9d04-b4237f898b16" providerId="ADAL" clId="{B11685FC-0F69-4472-8F87-B1FA27F9C7E9}" dt="2018-09-19T13:10:28.861" v="1" actId="14100"/>
        <pc:sldMkLst>
          <pc:docMk/>
          <pc:sldMk cId="3922147239" sldId="257"/>
        </pc:sldMkLst>
        <pc:graphicFrameChg chg="modGraphic">
          <ac:chgData name="Duncan Ross Russell" userId="9c226aad-605f-45e2-9d04-b4237f898b16" providerId="ADAL" clId="{B11685FC-0F69-4472-8F87-B1FA27F9C7E9}" dt="2018-09-19T13:10:28.861" v="1" actId="14100"/>
          <ac:graphicFrameMkLst>
            <pc:docMk/>
            <pc:sldMk cId="3922147239" sldId="257"/>
            <ac:graphicFrameMk id="3" creationId="{00000000-0000-0000-0000-000000000000}"/>
          </ac:graphicFrameMkLst>
        </pc:graphicFrameChg>
      </pc:sldChg>
      <pc:sldChg chg="modSp">
        <pc:chgData name="Duncan Ross Russell" userId="9c226aad-605f-45e2-9d04-b4237f898b16" providerId="ADAL" clId="{B11685FC-0F69-4472-8F87-B1FA27F9C7E9}" dt="2018-09-19T13:11:34.101" v="4" actId="14100"/>
        <pc:sldMkLst>
          <pc:docMk/>
          <pc:sldMk cId="634166501" sldId="259"/>
        </pc:sldMkLst>
        <pc:graphicFrameChg chg="mod modGraphic">
          <ac:chgData name="Duncan Ross Russell" userId="9c226aad-605f-45e2-9d04-b4237f898b16" providerId="ADAL" clId="{B11685FC-0F69-4472-8F87-B1FA27F9C7E9}" dt="2018-09-19T13:11:34.101" v="4" actId="14100"/>
          <ac:graphicFrameMkLst>
            <pc:docMk/>
            <pc:sldMk cId="634166501" sldId="259"/>
            <ac:graphicFrameMk id="2" creationId="{00000000-0000-0000-0000-000000000000}"/>
          </ac:graphicFrameMkLst>
        </pc:graphicFrameChg>
      </pc:sldChg>
      <pc:sldChg chg="modSp">
        <pc:chgData name="Duncan Ross Russell" userId="9c226aad-605f-45e2-9d04-b4237f898b16" providerId="ADAL" clId="{B11685FC-0F69-4472-8F87-B1FA27F9C7E9}" dt="2018-09-19T13:11:50.486" v="6" actId="14100"/>
        <pc:sldMkLst>
          <pc:docMk/>
          <pc:sldMk cId="24965904" sldId="260"/>
        </pc:sldMkLst>
        <pc:graphicFrameChg chg="mod modGraphic">
          <ac:chgData name="Duncan Ross Russell" userId="9c226aad-605f-45e2-9d04-b4237f898b16" providerId="ADAL" clId="{B11685FC-0F69-4472-8F87-B1FA27F9C7E9}" dt="2018-09-19T13:11:50.486" v="6" actId="14100"/>
          <ac:graphicFrameMkLst>
            <pc:docMk/>
            <pc:sldMk cId="24965904" sldId="260"/>
            <ac:graphicFrameMk id="3" creationId="{00000000-0000-0000-0000-000000000000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1542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43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5191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7462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39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3878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464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933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197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318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6327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22934-08F9-4115-89F4-ED00F3DA2FDA}" type="datetimeFigureOut">
              <a:rPr lang="en-GB" smtClean="0"/>
              <a:t>05/10/2018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1D7AD-EC24-4098-985D-ABF904F4121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935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mtClean="0"/>
              <a:t>South </a:t>
            </a:r>
            <a:r>
              <a:rPr lang="en-GB" dirty="0"/>
              <a:t>Bank Coke Ovens (SBCO)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Decontamination Project </a:t>
            </a:r>
          </a:p>
          <a:p>
            <a:r>
              <a:rPr lang="en-GB" dirty="0">
                <a:solidFill>
                  <a:schemeClr val="tx1"/>
                </a:solidFill>
              </a:rPr>
              <a:t>By Products</a:t>
            </a:r>
          </a:p>
        </p:txBody>
      </p:sp>
    </p:spTree>
    <p:extLst>
      <p:ext uri="{BB962C8B-B14F-4D97-AF65-F5344CB8AC3E}">
        <p14:creationId xmlns:p14="http://schemas.microsoft.com/office/powerpoint/2010/main" val="3391580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19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10" y="1314517"/>
            <a:ext cx="7099201" cy="53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412064" y="18008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07243" y="816524"/>
            <a:ext cx="37719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Base of  Primary Coke Oven Gas Cooler</a:t>
            </a:r>
          </a:p>
        </p:txBody>
      </p:sp>
    </p:spTree>
    <p:extLst>
      <p:ext uri="{BB962C8B-B14F-4D97-AF65-F5344CB8AC3E}">
        <p14:creationId xmlns:p14="http://schemas.microsoft.com/office/powerpoint/2010/main" val="381536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989" y="1225049"/>
            <a:ext cx="5828899" cy="5349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679208" y="799156"/>
            <a:ext cx="33204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Secondary Coke Oven Gas Cooler</a:t>
            </a:r>
          </a:p>
        </p:txBody>
      </p:sp>
    </p:spTree>
    <p:extLst>
      <p:ext uri="{BB962C8B-B14F-4D97-AF65-F5344CB8AC3E}">
        <p14:creationId xmlns:p14="http://schemas.microsoft.com/office/powerpoint/2010/main" val="36615225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376969" y="790530"/>
            <a:ext cx="23865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Naphthalene Washers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38" y="1220005"/>
            <a:ext cx="8226613" cy="5431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4201341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218595" y="773278"/>
            <a:ext cx="26307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Benzole Distillation Plant</a:t>
            </a:r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196752"/>
            <a:ext cx="7988866" cy="5105549"/>
          </a:xfrm>
          <a:prstGeom prst="rect">
            <a:avLst/>
          </a:prstGeom>
        </p:spPr>
      </p:pic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7145195" y="5254361"/>
            <a:ext cx="8178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Oil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regenerator</a:t>
            </a: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4211962" y="5057785"/>
            <a:ext cx="8899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Benzole Rich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Oil Heaters</a:t>
            </a:r>
          </a:p>
        </p:txBody>
      </p:sp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1147400" y="1977825"/>
            <a:ext cx="1191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/>
              <a:t>East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/>
              <a:t>Distillation column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/>
              <a:t>(Still)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03225" y="5454387"/>
            <a:ext cx="133985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Reclaim oil tank</a:t>
            </a:r>
          </a:p>
        </p:txBody>
      </p:sp>
      <p:sp>
        <p:nvSpPr>
          <p:cNvPr id="14" name="TextBox 17"/>
          <p:cNvSpPr txBox="1">
            <a:spLocks noChangeArrowheads="1"/>
          </p:cNvSpPr>
          <p:nvPr/>
        </p:nvSpPr>
        <p:spPr bwMode="auto">
          <a:xfrm>
            <a:off x="6693632" y="1695532"/>
            <a:ext cx="11913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West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Distillation column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(Still)</a:t>
            </a: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5673866" y="4619361"/>
            <a:ext cx="19078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Oil to Oil heaters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Crude Benzole /Water separator</a:t>
            </a:r>
          </a:p>
        </p:txBody>
      </p:sp>
      <p:sp>
        <p:nvSpPr>
          <p:cNvPr id="16" name="TextBox 17"/>
          <p:cNvSpPr txBox="1">
            <a:spLocks noChangeArrowheads="1"/>
          </p:cNvSpPr>
          <p:nvPr/>
        </p:nvSpPr>
        <p:spPr bwMode="auto">
          <a:xfrm>
            <a:off x="3245475" y="3212976"/>
            <a:ext cx="150233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Oil to Oil Vapour Coolers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Distillation columns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Depghlegmator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00" b="1" dirty="0">
                <a:solidFill>
                  <a:schemeClr val="bg1"/>
                </a:solidFill>
              </a:rPr>
              <a:t>Condensers</a:t>
            </a:r>
          </a:p>
        </p:txBody>
      </p:sp>
    </p:spTree>
    <p:extLst>
      <p:ext uri="{BB962C8B-B14F-4D97-AF65-F5344CB8AC3E}">
        <p14:creationId xmlns:p14="http://schemas.microsoft.com/office/powerpoint/2010/main" val="10681946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28019"/>
            <a:ext cx="7164288" cy="5373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45103" y="842286"/>
            <a:ext cx="4706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Primary COG Cooler Shell/Tube Heat Exchangers  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2660324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96753"/>
            <a:ext cx="7308304" cy="5481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45103" y="842286"/>
            <a:ext cx="47068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Primary COG Cooler Shell/Tube Heat Exchangers  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7431494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803985" y="873547"/>
            <a:ext cx="2883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Coal Tar &amp; Nh3 Liquor Tanks</a:t>
            </a:r>
          </a:p>
        </p:txBody>
      </p:sp>
      <p:pic>
        <p:nvPicPr>
          <p:cNvPr id="9" name="Picture 2" descr="S:\Site Closure\Project BMW\RISK MATRIX MASTER\PROJECTS\New folder\IMG_11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595" y="1419125"/>
            <a:ext cx="6876256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882922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48022" y="873547"/>
            <a:ext cx="21682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Heavy Fuel Oil Tank</a:t>
            </a:r>
          </a:p>
        </p:txBody>
      </p:sp>
      <p:pic>
        <p:nvPicPr>
          <p:cNvPr id="9" name="Picture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105" y="1268760"/>
            <a:ext cx="4197214" cy="547260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35084567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373110" y="873547"/>
            <a:ext cx="2174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Crude Benzole Tank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1112" y="1340934"/>
            <a:ext cx="3818181" cy="523865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786737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00639"/>
            <a:ext cx="5904656" cy="53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556918" y="873547"/>
            <a:ext cx="217418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Crude Benzole Tank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2331918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810816"/>
              </p:ext>
            </p:extLst>
          </p:nvPr>
        </p:nvGraphicFramePr>
        <p:xfrm>
          <a:off x="536418" y="1280123"/>
          <a:ext cx="8860120" cy="580681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90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39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415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38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0028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0512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202963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2160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Substance Locale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Primary Cooler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10493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3.8 dia x 24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Exhausters x 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CO6233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 dia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Casing &amp; Turbo blades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Secondary Cooler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9098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 dia x 21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 + 6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Top stage + 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Primary Naphtha plant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 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5 small vessels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Primary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11568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3.5 dia x 30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Secondary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+ 6 + 6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4349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4349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3 NH</a:t>
                      </a:r>
                      <a:r>
                        <a:rPr lang="en-GB" sz="1100" baseline="30000" dirty="0">
                          <a:effectLst/>
                          <a:latin typeface="+mn-lt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+mn-lt"/>
                        </a:rPr>
                        <a:t>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4349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4.87 dia x 42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+ 6 + 6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Middle &amp; Top stage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Benzole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4.57 dia x 38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15 + 207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26 stages + shell residue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Benzole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4.57 dia x 38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15 + 207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26 stages + shell residue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3 Benzole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5039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4.57 dia x 38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15 + 207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 26 stages + shell residue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Final Naph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295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x 2.75  x 5.4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Final Naph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295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x 2.75  x 5.4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3 Final Naph washer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295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x 2.75  x 5.4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Tar decanter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11571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 x 3.3 x 15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Tar decanter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11571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4.5 x 3.3 x 15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 pump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 dia x 6.5 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1 Liquor pump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dia x 4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 2 Liquor pump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11565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6 dia x 4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Base,+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North Tar storage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11782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cone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South Tar storage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11782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4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cone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Virgin liquor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11588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10 dia x 10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cone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North Weak Liq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2.6 dia x 9.5 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Ind water silt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South Weak Liq tank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2.6 dia x 9.5 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Ind water silt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1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11830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105 [liq] +  27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2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11733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105 [liq] +  29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3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11830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105 [liq] +  62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Effluent storage tank No 4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CO 11830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 dia x 12 H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114 [liq] + 105 [Tar]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</a:tbl>
          </a:graphicData>
        </a:graphic>
      </p:graphicFrame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2" name="Rectangle 1"/>
          <p:cNvSpPr/>
          <p:nvPr/>
        </p:nvSpPr>
        <p:spPr>
          <a:xfrm>
            <a:off x="2287289" y="7986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21472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10" y="1282151"/>
            <a:ext cx="8352928" cy="5400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85636" y="861059"/>
            <a:ext cx="2883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Coal Tar &amp; Nh3 Liquor Tanks</a:t>
            </a: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29739114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88" y="1173501"/>
            <a:ext cx="7428317" cy="5571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082006" y="800678"/>
            <a:ext cx="288341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Coal Tar &amp; Nh3 Liquor Tanks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652286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10" y="1196753"/>
            <a:ext cx="7293309" cy="5469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682152" y="800678"/>
            <a:ext cx="20162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Nh3 Liquor Tanks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5384259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48323"/>
            <a:ext cx="7200800" cy="54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419872" y="800678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Benzole Plant Make Tanks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630773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80" y="1236883"/>
            <a:ext cx="7356309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945564" y="800678"/>
            <a:ext cx="35706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Benzole Plant Secondary Water  Tank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3066466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14119" y="764704"/>
            <a:ext cx="1936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Tar Decant Tanks</a:t>
            </a:r>
          </a:p>
        </p:txBody>
      </p:sp>
      <p:pic>
        <p:nvPicPr>
          <p:cNvPr id="12" name="Picture 2" descr="S:\Site Closure\Project BMW\RISK MATRIX MASTER\PROJECTS\New folder\IMG_11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4" y="1077192"/>
            <a:ext cx="7565157" cy="567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34253732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268760"/>
            <a:ext cx="6929338" cy="5196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785613" y="764704"/>
            <a:ext cx="1733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Tar Make Tank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40911644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19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93" y="1143605"/>
            <a:ext cx="7284300" cy="546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44092" y="764704"/>
            <a:ext cx="18523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Nh3 liquor Tank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35704964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915" y="1223577"/>
            <a:ext cx="6868464" cy="5137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408922" y="764704"/>
            <a:ext cx="26004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Gas Holder Sealant Tanks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8774389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6" y="1196752"/>
            <a:ext cx="6972267" cy="52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960006" y="764704"/>
            <a:ext cx="14275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Diesel Oil Tank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528834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337937"/>
              </p:ext>
            </p:extLst>
          </p:nvPr>
        </p:nvGraphicFramePr>
        <p:xfrm>
          <a:off x="430243" y="1350068"/>
          <a:ext cx="7884000" cy="7711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00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000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72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760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9600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Substance Locale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NWL effluent surge vessel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“L” Tar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248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“M” Tar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251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“N” Tar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Base cone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storage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10996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 dia x 9.4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Benzole sludge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distillation still [west]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CO10348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 dia x 9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make tank North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3562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2.75 dia x 6.1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make tank South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3562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2.75 dia x 6.1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Bz/Water separator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A95893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5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phlegm oil/water separator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 6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primary foul water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A116907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 dia x 3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secondary foul water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CO11556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6.5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.75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oil buffer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reclaim oil tank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make tanks Annulus pot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Mineral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East Debenzolised oil tank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CO4533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 dia x 9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West Debenzolised oil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CO4533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2.7 dia x 9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Rich Oil heater No 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CO4088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6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Rich Oil heater No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CO4088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6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Oil/Oil heat exchrs x 13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CO4077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0.23 dia x 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Oil/Vapour heat exchrs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CO3554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0.7 dia x 3.5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Dephlegmator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CO3554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0.7 dia x 3.5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condensers x 2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CO3554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0.7 dia x 3.5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.4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Shell &amp; Tube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regen vessel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0.7 dia x 3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oil plate coolers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2 H x .3 W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Plates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spiral oil cooler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1 dia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storage tank drain pot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1 dia x 2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Coal oiling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2.6 dia x 7.7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Processed Fuel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869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Boiler plant HFO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10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Heavy Fuel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</a:tbl>
          </a:graphicData>
        </a:graphic>
      </p:graphicFrame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3" name="Rectangle 2"/>
          <p:cNvSpPr/>
          <p:nvPr/>
        </p:nvSpPr>
        <p:spPr>
          <a:xfrm>
            <a:off x="2281728" y="8367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03646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080656" y="704270"/>
            <a:ext cx="48899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Coke Oven Gas cleaning by product recovery sumps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1" y="1196753"/>
            <a:ext cx="4552950" cy="2414721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19"/>
          <a:stretch/>
        </p:blipFill>
        <p:spPr bwMode="auto">
          <a:xfrm>
            <a:off x="4764904" y="1196752"/>
            <a:ext cx="4247183" cy="241472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S:\Operations\Engineering\SBCO Project\0 STSC\ch2m\The secondary sump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48" r="14892" b="12142"/>
          <a:stretch/>
        </p:blipFill>
        <p:spPr bwMode="auto">
          <a:xfrm>
            <a:off x="2361753" y="3717033"/>
            <a:ext cx="4687838" cy="2893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75436" y="3140968"/>
            <a:ext cx="1885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Calibri" pitchFamily="34" charset="0"/>
              </a:rPr>
              <a:t>Debenzolised Oil Pit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34518" y="5949280"/>
            <a:ext cx="15871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Calibri" pitchFamily="34" charset="0"/>
              </a:rPr>
              <a:t>Low Level ponds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41712" y="3121096"/>
            <a:ext cx="1174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Calibri" pitchFamily="34" charset="0"/>
              </a:rPr>
              <a:t> Effluent Pit</a:t>
            </a:r>
          </a:p>
        </p:txBody>
      </p:sp>
    </p:spTree>
    <p:extLst>
      <p:ext uri="{BB962C8B-B14F-4D97-AF65-F5344CB8AC3E}">
        <p14:creationId xmlns:p14="http://schemas.microsoft.com/office/powerpoint/2010/main" val="118067164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052737"/>
            <a:ext cx="7344816" cy="550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600611" y="3637766"/>
            <a:ext cx="18851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Calibri" pitchFamily="34" charset="0"/>
              </a:rPr>
              <a:t>Debenzolised Oil Pit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014120" y="704270"/>
            <a:ext cx="48899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Coke Oven Gas cleaning by product recovery sumps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53753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8031898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21548"/>
              </p:ext>
            </p:extLst>
          </p:nvPr>
        </p:nvGraphicFramePr>
        <p:xfrm>
          <a:off x="179512" y="1254871"/>
          <a:ext cx="8130897" cy="75186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40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04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917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830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7480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1071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31071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Substance Locale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Boiler plant Hot well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x 2 x 4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Boiler plant Blow Down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x 2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 holder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10176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41 dia x 74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sealant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Solids removed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Piston 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oil storage tanks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2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sealant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Solids removed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oil pump tanks x 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x 1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Gasholder sealant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Solids removed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Wagon shop diesel 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Diesel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Solids removed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Silicate tank East battery square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4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Sodium Silicate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Bz plant firefighting water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 dia x 12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Bunker hydrant water tank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x 3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Neckar 1</a:t>
                      </a:r>
                      <a:r>
                        <a:rPr lang="en-GB" sz="1100" baseline="30000" dirty="0">
                          <a:effectLst/>
                        </a:rPr>
                        <a:t>o</a:t>
                      </a:r>
                      <a:r>
                        <a:rPr lang="en-GB" sz="1100" dirty="0">
                          <a:effectLst/>
                        </a:rPr>
                        <a:t> water filter vessel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Simons quencher header 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dia x 2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Exhauster bearings oil tanks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x 1 x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Mineral lube oil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COG main condensate pots x 15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1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3.5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Primary heat exchangers x 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 dia x9 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Shell &amp; Tubes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</a:t>
                      </a:r>
                      <a:r>
                        <a:rPr lang="en-GB" sz="1100" baseline="30000" dirty="0">
                          <a:effectLst/>
                        </a:rPr>
                        <a:t>0</a:t>
                      </a:r>
                      <a:r>
                        <a:rPr lang="en-GB" sz="1100" dirty="0">
                          <a:effectLst/>
                        </a:rPr>
                        <a:t> cooler heat exchanger x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1.5 dia x 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Shell &amp; Tubes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East Low Level Pond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4264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 x 3.6 x 2.6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West Low Level Pond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 4264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 x 3.6 x 2.6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Benzole plant drains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7.5 x 21 x  1.4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Oil/Bz/lNh3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221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Debenzolised oil tank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 x 12 x 1.2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130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Blow down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3.6 x 8 x 2.5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Creosote Oil/Benzole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79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Primary Naphtha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11 x  8 x 2.5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Effluent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CO5287A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11 x  8 x 2.5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Tar pump house sump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3 x 2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COG Booster drain pit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x 2  x 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83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Primary cooler sump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 x 2 x 1.1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84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East interceptor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4.7 x 2 x  2.7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West interceptor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6 x 2 x 1.4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  <a:tr h="37498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86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Ex &amp; 2</a:t>
                      </a:r>
                      <a:r>
                        <a:rPr lang="en-GB" sz="1100" baseline="30000" dirty="0">
                          <a:effectLst/>
                        </a:rPr>
                        <a:t>0</a:t>
                      </a:r>
                      <a:r>
                        <a:rPr lang="en-GB" sz="1100" dirty="0">
                          <a:effectLst/>
                        </a:rPr>
                        <a:t> cooler drains tanks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1 x 1 x 1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shell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8"/>
                  </a:ext>
                </a:extLst>
              </a:tr>
              <a:tr h="1873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87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Nh</a:t>
                      </a:r>
                      <a:r>
                        <a:rPr lang="en-GB" sz="1100" baseline="30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washer water heater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1.5 dia x 6 H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Industrial water silt</a:t>
                      </a:r>
                      <a:endParaRPr lang="en-GB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Cleaned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residue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29"/>
                  </a:ext>
                </a:extLst>
              </a:tr>
            </a:tbl>
          </a:graphicData>
        </a:graphic>
      </p:graphicFrame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3" name="Rectangle 2"/>
          <p:cNvSpPr/>
          <p:nvPr/>
        </p:nvSpPr>
        <p:spPr>
          <a:xfrm>
            <a:off x="2300406" y="7986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416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959577"/>
              </p:ext>
            </p:extLst>
          </p:nvPr>
        </p:nvGraphicFramePr>
        <p:xfrm>
          <a:off x="323528" y="1395200"/>
          <a:ext cx="8204198" cy="2120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82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27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65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73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64800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9722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8974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4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item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Dwg No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Dimensions (m)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Substance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Estimated Residue [t]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Substance Locale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3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88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BOC N2 cryogen tank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5 dia x 7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Liquid Nitrogen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4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89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BOC N2 cryogen vaporisers x 3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x 3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Liquid Nitrogen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42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90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BOC N2 cryogen condensers  x 5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2 dia x 3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Liquid Nitrogen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3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91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air receivers x 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3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Air /Water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83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92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Plant Air dryers  x 3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N/A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1 dia x 3 H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Air/water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Cleaned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Base + shell residue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4269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/>
                        <a:t>93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Gullies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</a:rPr>
                        <a:t> X- 88627a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</a:rPr>
                        <a:t>Tar/Naphtha/Nh3 Liquor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375 solids  + 1125 liquor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Base + wall </a:t>
                      </a:r>
                      <a:endParaRPr lang="en-GB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2" name="Rectangle 1"/>
          <p:cNvSpPr/>
          <p:nvPr/>
        </p:nvSpPr>
        <p:spPr>
          <a:xfrm>
            <a:off x="2115454" y="836712"/>
            <a:ext cx="4580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/>
              <a:t>Details &amp; contents of Vessels, Tanks, &amp; Sumps 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2990869" y="2856705"/>
            <a:ext cx="28297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Gullies estimate based on: </a:t>
            </a:r>
          </a:p>
          <a:p>
            <a:pPr algn="ctr"/>
            <a:r>
              <a:rPr lang="en-GB" sz="1200" dirty="0"/>
              <a:t>2000m L x 1m W x 0.75m D = 1500m3</a:t>
            </a:r>
          </a:p>
          <a:p>
            <a:pPr algn="ctr"/>
            <a:r>
              <a:rPr lang="en-GB" sz="1200" dirty="0"/>
              <a:t>Split : 25% Residue + 75%  Liquor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213551"/>
              </p:ext>
            </p:extLst>
          </p:nvPr>
        </p:nvGraphicFramePr>
        <p:xfrm>
          <a:off x="2749542" y="3793881"/>
          <a:ext cx="3312368" cy="27944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87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8358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3293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Item  no.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Estimated Residue [t]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1 - 29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1,669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30 - 56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628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57 - 82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1,203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83 - 92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93 [Gullies]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375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691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Coal Tar Mix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5,250</a:t>
                      </a:r>
                    </a:p>
                  </a:txBody>
                  <a:tcPr marL="68580" marR="68580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TOTAL</a:t>
                      </a:r>
                    </a:p>
                  </a:txBody>
                  <a:tcPr marL="56944" marR="56944" marT="0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9,183</a:t>
                      </a: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96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499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768835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13"/>
          <p:cNvGrpSpPr>
            <a:grpSpLocks/>
          </p:cNvGrpSpPr>
          <p:nvPr/>
        </p:nvGrpSpPr>
        <p:grpSpPr bwMode="auto">
          <a:xfrm>
            <a:off x="15692" y="811965"/>
            <a:ext cx="9109102" cy="6054163"/>
            <a:chOff x="28799" y="243830"/>
            <a:chExt cx="9108504" cy="6397206"/>
          </a:xfrm>
        </p:grpSpPr>
        <p:pic>
          <p:nvPicPr>
            <p:cNvPr id="15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8"/>
            <a:stretch>
              <a:fillRect/>
            </a:stretch>
          </p:blipFill>
          <p:spPr bwMode="auto">
            <a:xfrm>
              <a:off x="28799" y="243830"/>
              <a:ext cx="9108504" cy="6397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0" name="TextBox 48"/>
            <p:cNvSpPr txBox="1">
              <a:spLocks noChangeArrowheads="1"/>
            </p:cNvSpPr>
            <p:nvPr/>
          </p:nvSpPr>
          <p:spPr bwMode="auto">
            <a:xfrm>
              <a:off x="2804734" y="3007588"/>
              <a:ext cx="45719" cy="260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14205" y="3193730"/>
            <a:ext cx="936475" cy="370508"/>
            <a:chOff x="683568" y="3076597"/>
            <a:chExt cx="936475" cy="370508"/>
          </a:xfrm>
        </p:grpSpPr>
        <p:sp>
          <p:nvSpPr>
            <p:cNvPr id="5" name="Rectangle 4"/>
            <p:cNvSpPr/>
            <p:nvPr/>
          </p:nvSpPr>
          <p:spPr>
            <a:xfrm>
              <a:off x="690461" y="3076597"/>
              <a:ext cx="922688" cy="370508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83568" y="3077185"/>
              <a:ext cx="93647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900" b="1" dirty="0">
                  <a:solidFill>
                    <a:srgbClr val="FF0000"/>
                  </a:solidFill>
                </a:rPr>
                <a:t>Benzole Plant</a:t>
              </a:r>
            </a:p>
            <a:p>
              <a:pPr algn="ctr"/>
              <a:r>
                <a:rPr lang="en-GB" sz="900" b="1" dirty="0">
                  <a:solidFill>
                    <a:srgbClr val="FF0000"/>
                  </a:solidFill>
                </a:rPr>
                <a:t>Items  35-55 inc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491880" y="4080292"/>
            <a:ext cx="242374" cy="230832"/>
            <a:chOff x="6053890" y="3609491"/>
            <a:chExt cx="242374" cy="230832"/>
          </a:xfrm>
        </p:grpSpPr>
        <p:sp>
          <p:nvSpPr>
            <p:cNvPr id="24" name="Oval 23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096212" y="3978617"/>
            <a:ext cx="242374" cy="230832"/>
            <a:chOff x="6053890" y="3609491"/>
            <a:chExt cx="242374" cy="230832"/>
          </a:xfrm>
        </p:grpSpPr>
        <p:sp>
          <p:nvSpPr>
            <p:cNvPr id="167" name="Oval 166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8" name="TextBox 167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3176516" y="3794205"/>
            <a:ext cx="242374" cy="230832"/>
            <a:chOff x="6053890" y="3609491"/>
            <a:chExt cx="242374" cy="230832"/>
          </a:xfrm>
        </p:grpSpPr>
        <p:sp>
          <p:nvSpPr>
            <p:cNvPr id="170" name="Oval 169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1" name="TextBox 170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984359" y="3635021"/>
            <a:ext cx="242374" cy="230832"/>
            <a:chOff x="6053890" y="3609491"/>
            <a:chExt cx="242374" cy="230832"/>
          </a:xfrm>
        </p:grpSpPr>
        <p:sp>
          <p:nvSpPr>
            <p:cNvPr id="173" name="Oval 172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4" name="TextBox 173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2788982" y="3571811"/>
            <a:ext cx="242374" cy="230832"/>
            <a:chOff x="6053890" y="3609491"/>
            <a:chExt cx="242374" cy="230832"/>
          </a:xfrm>
        </p:grpSpPr>
        <p:sp>
          <p:nvSpPr>
            <p:cNvPr id="176" name="Oval 175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7" name="TextBox 176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5</a:t>
              </a:r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917157" y="3789351"/>
            <a:ext cx="242374" cy="230832"/>
            <a:chOff x="6053890" y="3609491"/>
            <a:chExt cx="242374" cy="230832"/>
          </a:xfrm>
        </p:grpSpPr>
        <p:sp>
          <p:nvSpPr>
            <p:cNvPr id="179" name="Oval 178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0" name="TextBox 179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</a:t>
              </a:r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783247" y="3750437"/>
            <a:ext cx="242374" cy="230832"/>
            <a:chOff x="6053890" y="3609491"/>
            <a:chExt cx="242374" cy="230832"/>
          </a:xfrm>
        </p:grpSpPr>
        <p:sp>
          <p:nvSpPr>
            <p:cNvPr id="182" name="Oval 181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3" name="TextBox 182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</a:t>
              </a:r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2661337" y="3755240"/>
            <a:ext cx="242374" cy="230832"/>
            <a:chOff x="6053890" y="3609491"/>
            <a:chExt cx="242374" cy="230832"/>
          </a:xfrm>
        </p:grpSpPr>
        <p:sp>
          <p:nvSpPr>
            <p:cNvPr id="185" name="Oval 184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6" name="TextBox 185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</a:t>
              </a:r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2759503" y="3849511"/>
            <a:ext cx="242374" cy="230832"/>
            <a:chOff x="6053890" y="3609491"/>
            <a:chExt cx="242374" cy="230832"/>
          </a:xfrm>
        </p:grpSpPr>
        <p:sp>
          <p:nvSpPr>
            <p:cNvPr id="188" name="Oval 187"/>
            <p:cNvSpPr/>
            <p:nvPr/>
          </p:nvSpPr>
          <p:spPr>
            <a:xfrm>
              <a:off x="6103069" y="3664798"/>
              <a:ext cx="144016" cy="1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9" name="TextBox 188"/>
            <p:cNvSpPr txBox="1"/>
            <p:nvPr/>
          </p:nvSpPr>
          <p:spPr>
            <a:xfrm>
              <a:off x="6053890" y="3609491"/>
              <a:ext cx="24237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9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591408" y="4052665"/>
            <a:ext cx="300082" cy="230832"/>
            <a:chOff x="6539982" y="3707852"/>
            <a:chExt cx="300082" cy="230832"/>
          </a:xfrm>
        </p:grpSpPr>
        <p:sp>
          <p:nvSpPr>
            <p:cNvPr id="28" name="Oval 2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11</a:t>
              </a:r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2410434" y="3964927"/>
            <a:ext cx="300082" cy="230832"/>
            <a:chOff x="6539982" y="3707852"/>
            <a:chExt cx="300082" cy="230832"/>
          </a:xfrm>
        </p:grpSpPr>
        <p:sp>
          <p:nvSpPr>
            <p:cNvPr id="203" name="Oval 20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10</a:t>
              </a: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2847493" y="4107921"/>
            <a:ext cx="300082" cy="230832"/>
            <a:chOff x="6539982" y="3707852"/>
            <a:chExt cx="300082" cy="230832"/>
          </a:xfrm>
        </p:grpSpPr>
        <p:sp>
          <p:nvSpPr>
            <p:cNvPr id="206" name="Oval 20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13</a:t>
              </a:r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2410434" y="4135599"/>
            <a:ext cx="300082" cy="230832"/>
            <a:chOff x="6539982" y="3707852"/>
            <a:chExt cx="300082" cy="230832"/>
          </a:xfrm>
        </p:grpSpPr>
        <p:sp>
          <p:nvSpPr>
            <p:cNvPr id="209" name="Oval 20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12</a:t>
              </a:r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2888303" y="4223337"/>
            <a:ext cx="300082" cy="230832"/>
            <a:chOff x="6539982" y="3707852"/>
            <a:chExt cx="300082" cy="230832"/>
          </a:xfrm>
        </p:grpSpPr>
        <p:sp>
          <p:nvSpPr>
            <p:cNvPr id="212" name="Oval 21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3" name="TextBox 21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14</a:t>
              </a:r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2697452" y="4255819"/>
            <a:ext cx="300082" cy="230832"/>
            <a:chOff x="6539982" y="3707852"/>
            <a:chExt cx="300082" cy="230832"/>
          </a:xfrm>
        </p:grpSpPr>
        <p:sp>
          <p:nvSpPr>
            <p:cNvPr id="215" name="Oval 21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6" name="TextBox 21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15</a:t>
              </a: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974709" y="4531623"/>
            <a:ext cx="300082" cy="230832"/>
            <a:chOff x="6539982" y="3707852"/>
            <a:chExt cx="300082" cy="230832"/>
          </a:xfrm>
        </p:grpSpPr>
        <p:sp>
          <p:nvSpPr>
            <p:cNvPr id="218" name="Oval 21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9" name="TextBox 21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17</a:t>
              </a:r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4127324" y="4653689"/>
            <a:ext cx="300082" cy="230832"/>
            <a:chOff x="6539982" y="3707852"/>
            <a:chExt cx="300082" cy="230832"/>
          </a:xfrm>
        </p:grpSpPr>
        <p:sp>
          <p:nvSpPr>
            <p:cNvPr id="221" name="Oval 22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2" name="TextBox 22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16</a:t>
              </a:r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3869271" y="4371235"/>
            <a:ext cx="300082" cy="230832"/>
            <a:chOff x="6539982" y="3707852"/>
            <a:chExt cx="300082" cy="230832"/>
          </a:xfrm>
        </p:grpSpPr>
        <p:sp>
          <p:nvSpPr>
            <p:cNvPr id="224" name="Oval 22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18</a:t>
              </a:r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3146356" y="4643923"/>
            <a:ext cx="300082" cy="230832"/>
            <a:chOff x="6539982" y="3707852"/>
            <a:chExt cx="300082" cy="230832"/>
          </a:xfrm>
        </p:grpSpPr>
        <p:sp>
          <p:nvSpPr>
            <p:cNvPr id="227" name="Oval 22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8" name="TextBox 22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21</a:t>
              </a:r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3734254" y="4519871"/>
            <a:ext cx="300082" cy="230832"/>
            <a:chOff x="6539982" y="3707852"/>
            <a:chExt cx="300082" cy="230832"/>
          </a:xfrm>
        </p:grpSpPr>
        <p:sp>
          <p:nvSpPr>
            <p:cNvPr id="230" name="Oval 22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1" name="TextBox 23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20</a:t>
              </a: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3674627" y="4371235"/>
            <a:ext cx="300082" cy="230832"/>
            <a:chOff x="6539982" y="3707852"/>
            <a:chExt cx="300082" cy="230832"/>
          </a:xfrm>
        </p:grpSpPr>
        <p:sp>
          <p:nvSpPr>
            <p:cNvPr id="233" name="Oval 23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4" name="TextBox 23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19</a:t>
              </a:r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3246166" y="4924259"/>
            <a:ext cx="300082" cy="230832"/>
            <a:chOff x="6539982" y="3707852"/>
            <a:chExt cx="300082" cy="230832"/>
          </a:xfrm>
        </p:grpSpPr>
        <p:sp>
          <p:nvSpPr>
            <p:cNvPr id="236" name="Oval 23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7" name="TextBox 23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23</a:t>
              </a:r>
            </a:p>
          </p:txBody>
        </p:sp>
      </p:grpSp>
      <p:grpSp>
        <p:nvGrpSpPr>
          <p:cNvPr id="238" name="Group 237"/>
          <p:cNvGrpSpPr/>
          <p:nvPr/>
        </p:nvGrpSpPr>
        <p:grpSpPr>
          <a:xfrm>
            <a:off x="3121912" y="4797527"/>
            <a:ext cx="300082" cy="230832"/>
            <a:chOff x="6539982" y="3707852"/>
            <a:chExt cx="300082" cy="230832"/>
          </a:xfrm>
        </p:grpSpPr>
        <p:sp>
          <p:nvSpPr>
            <p:cNvPr id="239" name="Oval 23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0" name="TextBox 23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22</a:t>
              </a:r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3131840" y="3504031"/>
            <a:ext cx="300082" cy="230832"/>
            <a:chOff x="6539982" y="3707852"/>
            <a:chExt cx="300082" cy="230832"/>
          </a:xfrm>
        </p:grpSpPr>
        <p:sp>
          <p:nvSpPr>
            <p:cNvPr id="242" name="Oval 24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3" name="TextBox 24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25</a:t>
              </a:r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3181019" y="3620495"/>
            <a:ext cx="300082" cy="230832"/>
            <a:chOff x="6539982" y="3707852"/>
            <a:chExt cx="300082" cy="230832"/>
          </a:xfrm>
        </p:grpSpPr>
        <p:sp>
          <p:nvSpPr>
            <p:cNvPr id="245" name="Oval 24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6" name="TextBox 24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24</a:t>
              </a:r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1816542" y="1708051"/>
            <a:ext cx="300082" cy="230832"/>
            <a:chOff x="6539982" y="3707852"/>
            <a:chExt cx="300082" cy="230832"/>
          </a:xfrm>
        </p:grpSpPr>
        <p:sp>
          <p:nvSpPr>
            <p:cNvPr id="248" name="Oval 24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26</a:t>
              </a:r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1924554" y="1911205"/>
            <a:ext cx="300082" cy="230832"/>
            <a:chOff x="6539982" y="3707852"/>
            <a:chExt cx="300082" cy="230832"/>
          </a:xfrm>
        </p:grpSpPr>
        <p:sp>
          <p:nvSpPr>
            <p:cNvPr id="251" name="Oval 25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2" name="TextBox 25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27</a:t>
              </a:r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2074595" y="2026621"/>
            <a:ext cx="300082" cy="230832"/>
            <a:chOff x="6539982" y="3707852"/>
            <a:chExt cx="300082" cy="230832"/>
          </a:xfrm>
        </p:grpSpPr>
        <p:sp>
          <p:nvSpPr>
            <p:cNvPr id="254" name="Oval 25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5" name="TextBox 25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28</a:t>
              </a:r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2281940" y="1918403"/>
            <a:ext cx="300082" cy="230832"/>
            <a:chOff x="6539982" y="3707852"/>
            <a:chExt cx="300082" cy="230832"/>
          </a:xfrm>
        </p:grpSpPr>
        <p:sp>
          <p:nvSpPr>
            <p:cNvPr id="257" name="Oval 25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8" name="TextBox 25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29</a:t>
              </a:r>
            </a:p>
          </p:txBody>
        </p:sp>
      </p:grpSp>
      <p:grpSp>
        <p:nvGrpSpPr>
          <p:cNvPr id="259" name="Group 258"/>
          <p:cNvGrpSpPr/>
          <p:nvPr/>
        </p:nvGrpSpPr>
        <p:grpSpPr>
          <a:xfrm>
            <a:off x="2239911" y="2223433"/>
            <a:ext cx="300082" cy="230832"/>
            <a:chOff x="6539982" y="3707852"/>
            <a:chExt cx="300082" cy="230832"/>
          </a:xfrm>
        </p:grpSpPr>
        <p:sp>
          <p:nvSpPr>
            <p:cNvPr id="260" name="Oval 25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1" name="TextBox 26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30</a:t>
              </a:r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2178704" y="1742687"/>
            <a:ext cx="300082" cy="230832"/>
            <a:chOff x="6539982" y="3707852"/>
            <a:chExt cx="300082" cy="230832"/>
          </a:xfrm>
        </p:grpSpPr>
        <p:sp>
          <p:nvSpPr>
            <p:cNvPr id="263" name="Oval 26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4" name="TextBox 26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31</a:t>
              </a:r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2140528" y="1589043"/>
            <a:ext cx="300082" cy="230832"/>
            <a:chOff x="6539982" y="3707852"/>
            <a:chExt cx="300082" cy="230832"/>
          </a:xfrm>
        </p:grpSpPr>
        <p:sp>
          <p:nvSpPr>
            <p:cNvPr id="266" name="Oval 26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7" name="TextBox 26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32</a:t>
              </a:r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3004200" y="4549803"/>
            <a:ext cx="300082" cy="230832"/>
            <a:chOff x="6539982" y="3707852"/>
            <a:chExt cx="300082" cy="230832"/>
          </a:xfrm>
        </p:grpSpPr>
        <p:sp>
          <p:nvSpPr>
            <p:cNvPr id="269" name="Oval 26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0" name="TextBox 26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33</a:t>
              </a: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1560445" y="1242015"/>
            <a:ext cx="300082" cy="230832"/>
            <a:chOff x="6539982" y="3707852"/>
            <a:chExt cx="300082" cy="230832"/>
          </a:xfrm>
        </p:grpSpPr>
        <p:sp>
          <p:nvSpPr>
            <p:cNvPr id="272" name="Oval 27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3" name="TextBox 27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56</a:t>
              </a:r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1729430" y="1359135"/>
            <a:ext cx="300082" cy="230832"/>
            <a:chOff x="6539982" y="3707852"/>
            <a:chExt cx="300082" cy="230832"/>
          </a:xfrm>
        </p:grpSpPr>
        <p:sp>
          <p:nvSpPr>
            <p:cNvPr id="275" name="Oval 27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6" name="TextBox 27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34</a:t>
              </a:r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4565033" y="4687195"/>
            <a:ext cx="300082" cy="230832"/>
            <a:chOff x="6539982" y="3707852"/>
            <a:chExt cx="300082" cy="230832"/>
          </a:xfrm>
        </p:grpSpPr>
        <p:sp>
          <p:nvSpPr>
            <p:cNvPr id="278" name="Oval 27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9" name="TextBox 27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57</a:t>
              </a:r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3898861" y="3844659"/>
            <a:ext cx="300082" cy="230832"/>
            <a:chOff x="6539982" y="3707852"/>
            <a:chExt cx="300082" cy="230832"/>
          </a:xfrm>
        </p:grpSpPr>
        <p:sp>
          <p:nvSpPr>
            <p:cNvPr id="281" name="Oval 28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2" name="TextBox 28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58</a:t>
              </a:r>
            </a:p>
          </p:txBody>
        </p:sp>
      </p:grpSp>
      <p:grpSp>
        <p:nvGrpSpPr>
          <p:cNvPr id="283" name="Group 282"/>
          <p:cNvGrpSpPr/>
          <p:nvPr/>
        </p:nvGrpSpPr>
        <p:grpSpPr>
          <a:xfrm>
            <a:off x="3734254" y="3620495"/>
            <a:ext cx="300082" cy="230832"/>
            <a:chOff x="6539982" y="3707852"/>
            <a:chExt cx="300082" cy="230832"/>
          </a:xfrm>
        </p:grpSpPr>
        <p:sp>
          <p:nvSpPr>
            <p:cNvPr id="284" name="Oval 28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5" name="TextBox 28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60</a:t>
              </a:r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3504219" y="3904767"/>
            <a:ext cx="300082" cy="230832"/>
            <a:chOff x="6539982" y="3707852"/>
            <a:chExt cx="300082" cy="230832"/>
          </a:xfrm>
        </p:grpSpPr>
        <p:sp>
          <p:nvSpPr>
            <p:cNvPr id="287" name="Oval 28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8" name="TextBox 28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59</a:t>
              </a:r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2070692" y="4195759"/>
            <a:ext cx="300082" cy="230832"/>
            <a:chOff x="6539982" y="3707852"/>
            <a:chExt cx="300082" cy="230832"/>
          </a:xfrm>
        </p:grpSpPr>
        <p:sp>
          <p:nvSpPr>
            <p:cNvPr id="290" name="Oval 28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1" name="TextBox 29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61</a:t>
              </a:r>
            </a:p>
          </p:txBody>
        </p:sp>
      </p:grpSp>
      <p:grpSp>
        <p:nvGrpSpPr>
          <p:cNvPr id="292" name="Group 291"/>
          <p:cNvGrpSpPr/>
          <p:nvPr/>
        </p:nvGrpSpPr>
        <p:grpSpPr>
          <a:xfrm>
            <a:off x="2048049" y="3901067"/>
            <a:ext cx="300082" cy="230832"/>
            <a:chOff x="6539982" y="3707852"/>
            <a:chExt cx="300082" cy="230832"/>
          </a:xfrm>
        </p:grpSpPr>
        <p:sp>
          <p:nvSpPr>
            <p:cNvPr id="293" name="Oval 29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4" name="TextBox 29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62</a:t>
              </a:r>
            </a:p>
          </p:txBody>
        </p:sp>
      </p:grpSp>
      <p:grpSp>
        <p:nvGrpSpPr>
          <p:cNvPr id="295" name="Group 294"/>
          <p:cNvGrpSpPr/>
          <p:nvPr/>
        </p:nvGrpSpPr>
        <p:grpSpPr>
          <a:xfrm>
            <a:off x="2448171" y="4462065"/>
            <a:ext cx="300082" cy="230832"/>
            <a:chOff x="6539982" y="3707852"/>
            <a:chExt cx="300082" cy="230832"/>
          </a:xfrm>
        </p:grpSpPr>
        <p:sp>
          <p:nvSpPr>
            <p:cNvPr id="296" name="Oval 29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7" name="TextBox 29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63</a:t>
              </a:r>
            </a:p>
          </p:txBody>
        </p:sp>
      </p:grpSp>
      <p:grpSp>
        <p:nvGrpSpPr>
          <p:cNvPr id="298" name="Group 297"/>
          <p:cNvGrpSpPr/>
          <p:nvPr/>
        </p:nvGrpSpPr>
        <p:grpSpPr>
          <a:xfrm>
            <a:off x="2095629" y="3701615"/>
            <a:ext cx="300082" cy="230832"/>
            <a:chOff x="6539982" y="3707852"/>
            <a:chExt cx="300082" cy="230832"/>
          </a:xfrm>
        </p:grpSpPr>
        <p:sp>
          <p:nvSpPr>
            <p:cNvPr id="299" name="Oval 29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0" name="TextBox 29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64</a:t>
              </a:r>
            </a:p>
          </p:txBody>
        </p:sp>
      </p:grpSp>
      <p:grpSp>
        <p:nvGrpSpPr>
          <p:cNvPr id="301" name="Group 300"/>
          <p:cNvGrpSpPr/>
          <p:nvPr/>
        </p:nvGrpSpPr>
        <p:grpSpPr>
          <a:xfrm>
            <a:off x="7141437" y="4929649"/>
            <a:ext cx="300082" cy="230832"/>
            <a:chOff x="6539982" y="3707852"/>
            <a:chExt cx="300082" cy="230832"/>
          </a:xfrm>
        </p:grpSpPr>
        <p:sp>
          <p:nvSpPr>
            <p:cNvPr id="302" name="Oval 30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5" name="TextBox 30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65</a:t>
              </a:r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2156061" y="3448824"/>
            <a:ext cx="300082" cy="230832"/>
            <a:chOff x="6539982" y="3707852"/>
            <a:chExt cx="300082" cy="230832"/>
          </a:xfrm>
        </p:grpSpPr>
        <p:sp>
          <p:nvSpPr>
            <p:cNvPr id="308" name="Oval 30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9" name="TextBox 30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66</a:t>
              </a:r>
            </a:p>
          </p:txBody>
        </p:sp>
      </p:grpSp>
      <p:grpSp>
        <p:nvGrpSpPr>
          <p:cNvPr id="310" name="Group 309"/>
          <p:cNvGrpSpPr/>
          <p:nvPr/>
        </p:nvGrpSpPr>
        <p:grpSpPr>
          <a:xfrm>
            <a:off x="2345966" y="2572147"/>
            <a:ext cx="300082" cy="230832"/>
            <a:chOff x="6539982" y="3707852"/>
            <a:chExt cx="300082" cy="230832"/>
          </a:xfrm>
        </p:grpSpPr>
        <p:sp>
          <p:nvSpPr>
            <p:cNvPr id="311" name="Oval 31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2" name="TextBox 31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67</a:t>
              </a:r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2633437" y="2544469"/>
            <a:ext cx="300082" cy="230832"/>
            <a:chOff x="6539982" y="3707852"/>
            <a:chExt cx="300082" cy="230832"/>
          </a:xfrm>
        </p:grpSpPr>
        <p:sp>
          <p:nvSpPr>
            <p:cNvPr id="314" name="Oval 31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5" name="TextBox 31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68</a:t>
              </a:r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5436096" y="5452467"/>
            <a:ext cx="300082" cy="230832"/>
            <a:chOff x="6539982" y="3707852"/>
            <a:chExt cx="300082" cy="230832"/>
          </a:xfrm>
        </p:grpSpPr>
        <p:sp>
          <p:nvSpPr>
            <p:cNvPr id="317" name="Oval 31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8" name="TextBox 31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69</a:t>
              </a:r>
            </a:p>
          </p:txBody>
        </p:sp>
      </p:grpSp>
      <p:grpSp>
        <p:nvGrpSpPr>
          <p:cNvPr id="319" name="Group 318"/>
          <p:cNvGrpSpPr/>
          <p:nvPr/>
        </p:nvGrpSpPr>
        <p:grpSpPr>
          <a:xfrm>
            <a:off x="3213493" y="4030828"/>
            <a:ext cx="300082" cy="230832"/>
            <a:chOff x="6539982" y="3707852"/>
            <a:chExt cx="300082" cy="230832"/>
          </a:xfrm>
        </p:grpSpPr>
        <p:sp>
          <p:nvSpPr>
            <p:cNvPr id="320" name="Oval 31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2" name="TextBox 32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70</a:t>
              </a:r>
            </a:p>
          </p:txBody>
        </p:sp>
      </p:grpSp>
      <p:cxnSp>
        <p:nvCxnSpPr>
          <p:cNvPr id="325" name="Straight Arrow Connector 324"/>
          <p:cNvCxnSpPr/>
          <p:nvPr/>
        </p:nvCxnSpPr>
        <p:spPr>
          <a:xfrm>
            <a:off x="1753968" y="3371389"/>
            <a:ext cx="849475" cy="0"/>
          </a:xfrm>
          <a:prstGeom prst="straightConnector1">
            <a:avLst/>
          </a:prstGeom>
          <a:ln>
            <a:solidFill>
              <a:schemeClr val="bg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9" name="Group 328"/>
          <p:cNvGrpSpPr/>
          <p:nvPr/>
        </p:nvGrpSpPr>
        <p:grpSpPr>
          <a:xfrm>
            <a:off x="5004048" y="5011997"/>
            <a:ext cx="300082" cy="230832"/>
            <a:chOff x="6539982" y="3707852"/>
            <a:chExt cx="300082" cy="230832"/>
          </a:xfrm>
        </p:grpSpPr>
        <p:sp>
          <p:nvSpPr>
            <p:cNvPr id="330" name="Oval 32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1" name="TextBox 33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71</a:t>
              </a:r>
            </a:p>
          </p:txBody>
        </p:sp>
      </p:grpSp>
      <p:grpSp>
        <p:nvGrpSpPr>
          <p:cNvPr id="332" name="Group 331"/>
          <p:cNvGrpSpPr/>
          <p:nvPr/>
        </p:nvGrpSpPr>
        <p:grpSpPr>
          <a:xfrm>
            <a:off x="3640808" y="4118567"/>
            <a:ext cx="300082" cy="230832"/>
            <a:chOff x="6539982" y="3707852"/>
            <a:chExt cx="300082" cy="230832"/>
          </a:xfrm>
        </p:grpSpPr>
        <p:sp>
          <p:nvSpPr>
            <p:cNvPr id="333" name="Oval 33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4" name="TextBox 33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72</a:t>
              </a:r>
            </a:p>
          </p:txBody>
        </p:sp>
      </p:grpSp>
      <p:grpSp>
        <p:nvGrpSpPr>
          <p:cNvPr id="335" name="Group 334"/>
          <p:cNvGrpSpPr/>
          <p:nvPr/>
        </p:nvGrpSpPr>
        <p:grpSpPr>
          <a:xfrm>
            <a:off x="3314374" y="3860877"/>
            <a:ext cx="300082" cy="230832"/>
            <a:chOff x="6539982" y="3707852"/>
            <a:chExt cx="300082" cy="230832"/>
          </a:xfrm>
        </p:grpSpPr>
        <p:sp>
          <p:nvSpPr>
            <p:cNvPr id="336" name="Oval 33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7" name="TextBox 33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73</a:t>
              </a:r>
            </a:p>
          </p:txBody>
        </p:sp>
      </p:grpSp>
      <p:grpSp>
        <p:nvGrpSpPr>
          <p:cNvPr id="338" name="Group 337"/>
          <p:cNvGrpSpPr/>
          <p:nvPr/>
        </p:nvGrpSpPr>
        <p:grpSpPr>
          <a:xfrm>
            <a:off x="3376715" y="4406615"/>
            <a:ext cx="300082" cy="230832"/>
            <a:chOff x="6539982" y="3707852"/>
            <a:chExt cx="300082" cy="230832"/>
          </a:xfrm>
        </p:grpSpPr>
        <p:sp>
          <p:nvSpPr>
            <p:cNvPr id="342" name="Oval 34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3" name="TextBox 34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74</a:t>
              </a:r>
            </a:p>
          </p:txBody>
        </p:sp>
      </p:grpSp>
      <p:grpSp>
        <p:nvGrpSpPr>
          <p:cNvPr id="344" name="Group 343"/>
          <p:cNvGrpSpPr/>
          <p:nvPr/>
        </p:nvGrpSpPr>
        <p:grpSpPr>
          <a:xfrm>
            <a:off x="3185332" y="4422857"/>
            <a:ext cx="300082" cy="230832"/>
            <a:chOff x="6539982" y="3707852"/>
            <a:chExt cx="300082" cy="230832"/>
          </a:xfrm>
        </p:grpSpPr>
        <p:sp>
          <p:nvSpPr>
            <p:cNvPr id="345" name="Oval 344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6" name="TextBox 345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75</a:t>
              </a:r>
            </a:p>
          </p:txBody>
        </p:sp>
      </p:grpSp>
      <p:grpSp>
        <p:nvGrpSpPr>
          <p:cNvPr id="347" name="Group 346"/>
          <p:cNvGrpSpPr/>
          <p:nvPr/>
        </p:nvGrpSpPr>
        <p:grpSpPr>
          <a:xfrm>
            <a:off x="2539993" y="3140557"/>
            <a:ext cx="300082" cy="230832"/>
            <a:chOff x="6539982" y="3707852"/>
            <a:chExt cx="300082" cy="230832"/>
          </a:xfrm>
        </p:grpSpPr>
        <p:sp>
          <p:nvSpPr>
            <p:cNvPr id="366" name="Oval 36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7" name="TextBox 36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76</a:t>
              </a:r>
            </a:p>
          </p:txBody>
        </p:sp>
      </p:grpSp>
      <p:grpSp>
        <p:nvGrpSpPr>
          <p:cNvPr id="368" name="Group 367"/>
          <p:cNvGrpSpPr/>
          <p:nvPr/>
        </p:nvGrpSpPr>
        <p:grpSpPr>
          <a:xfrm>
            <a:off x="2922258" y="3909351"/>
            <a:ext cx="300082" cy="230832"/>
            <a:chOff x="6539982" y="3707852"/>
            <a:chExt cx="300082" cy="230832"/>
          </a:xfrm>
        </p:grpSpPr>
        <p:sp>
          <p:nvSpPr>
            <p:cNvPr id="372" name="Oval 371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3" name="TextBox 37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77</a:t>
              </a:r>
            </a:p>
          </p:txBody>
        </p:sp>
      </p:grpSp>
      <p:grpSp>
        <p:nvGrpSpPr>
          <p:cNvPr id="374" name="Group 373"/>
          <p:cNvGrpSpPr/>
          <p:nvPr/>
        </p:nvGrpSpPr>
        <p:grpSpPr>
          <a:xfrm>
            <a:off x="2175309" y="2814796"/>
            <a:ext cx="300082" cy="230832"/>
            <a:chOff x="6539982" y="3707852"/>
            <a:chExt cx="300082" cy="230832"/>
          </a:xfrm>
        </p:grpSpPr>
        <p:sp>
          <p:nvSpPr>
            <p:cNvPr id="378" name="Oval 37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9" name="TextBox 37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78</a:t>
              </a:r>
            </a:p>
          </p:txBody>
        </p:sp>
      </p:grpSp>
      <p:grpSp>
        <p:nvGrpSpPr>
          <p:cNvPr id="380" name="Group 379"/>
          <p:cNvGrpSpPr/>
          <p:nvPr/>
        </p:nvGrpSpPr>
        <p:grpSpPr>
          <a:xfrm>
            <a:off x="2328745" y="3041164"/>
            <a:ext cx="300082" cy="230832"/>
            <a:chOff x="6539982" y="3707852"/>
            <a:chExt cx="300082" cy="230832"/>
          </a:xfrm>
        </p:grpSpPr>
        <p:sp>
          <p:nvSpPr>
            <p:cNvPr id="381" name="Oval 38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2" name="TextBox 38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80</a:t>
              </a:r>
            </a:p>
          </p:txBody>
        </p:sp>
      </p:grpSp>
      <p:grpSp>
        <p:nvGrpSpPr>
          <p:cNvPr id="383" name="Group 382"/>
          <p:cNvGrpSpPr/>
          <p:nvPr/>
        </p:nvGrpSpPr>
        <p:grpSpPr>
          <a:xfrm>
            <a:off x="3030978" y="3742403"/>
            <a:ext cx="300082" cy="230832"/>
            <a:chOff x="6539982" y="3707852"/>
            <a:chExt cx="300082" cy="230832"/>
          </a:xfrm>
        </p:grpSpPr>
        <p:sp>
          <p:nvSpPr>
            <p:cNvPr id="384" name="Oval 38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5" name="TextBox 38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79</a:t>
              </a:r>
            </a:p>
          </p:txBody>
        </p:sp>
      </p:grpSp>
      <p:grpSp>
        <p:nvGrpSpPr>
          <p:cNvPr id="386" name="Group 385"/>
          <p:cNvGrpSpPr/>
          <p:nvPr/>
        </p:nvGrpSpPr>
        <p:grpSpPr>
          <a:xfrm>
            <a:off x="1981858" y="1441103"/>
            <a:ext cx="300082" cy="230832"/>
            <a:chOff x="6539982" y="3707852"/>
            <a:chExt cx="300082" cy="230832"/>
          </a:xfrm>
        </p:grpSpPr>
        <p:sp>
          <p:nvSpPr>
            <p:cNvPr id="387" name="Oval 38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8" name="TextBox 38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81</a:t>
              </a:r>
            </a:p>
          </p:txBody>
        </p:sp>
      </p:grpSp>
      <p:grpSp>
        <p:nvGrpSpPr>
          <p:cNvPr id="389" name="Group 388"/>
          <p:cNvGrpSpPr/>
          <p:nvPr/>
        </p:nvGrpSpPr>
        <p:grpSpPr>
          <a:xfrm>
            <a:off x="3063944" y="4131899"/>
            <a:ext cx="300082" cy="230832"/>
            <a:chOff x="6539982" y="3707852"/>
            <a:chExt cx="300082" cy="230832"/>
          </a:xfrm>
        </p:grpSpPr>
        <p:sp>
          <p:nvSpPr>
            <p:cNvPr id="390" name="Oval 38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1" name="TextBox 39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82</a:t>
              </a:r>
            </a:p>
          </p:txBody>
        </p:sp>
      </p:grpSp>
      <p:grpSp>
        <p:nvGrpSpPr>
          <p:cNvPr id="392" name="Group 391"/>
          <p:cNvGrpSpPr/>
          <p:nvPr/>
        </p:nvGrpSpPr>
        <p:grpSpPr>
          <a:xfrm>
            <a:off x="3504219" y="4233983"/>
            <a:ext cx="300082" cy="230832"/>
            <a:chOff x="6539982" y="3707852"/>
            <a:chExt cx="300082" cy="230832"/>
          </a:xfrm>
        </p:grpSpPr>
        <p:sp>
          <p:nvSpPr>
            <p:cNvPr id="393" name="Oval 39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4" name="TextBox 39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83</a:t>
              </a:r>
            </a:p>
          </p:txBody>
        </p:sp>
      </p:grpSp>
      <p:grpSp>
        <p:nvGrpSpPr>
          <p:cNvPr id="395" name="Group 394"/>
          <p:cNvGrpSpPr/>
          <p:nvPr/>
        </p:nvGrpSpPr>
        <p:grpSpPr>
          <a:xfrm>
            <a:off x="2969062" y="3396719"/>
            <a:ext cx="300082" cy="230832"/>
            <a:chOff x="6539982" y="3707852"/>
            <a:chExt cx="300082" cy="230832"/>
          </a:xfrm>
        </p:grpSpPr>
        <p:sp>
          <p:nvSpPr>
            <p:cNvPr id="396" name="Oval 39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7" name="TextBox 39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84</a:t>
              </a:r>
            </a:p>
          </p:txBody>
        </p:sp>
      </p:grpSp>
      <p:grpSp>
        <p:nvGrpSpPr>
          <p:cNvPr id="398" name="Group 397"/>
          <p:cNvGrpSpPr/>
          <p:nvPr/>
        </p:nvGrpSpPr>
        <p:grpSpPr>
          <a:xfrm>
            <a:off x="2448171" y="3729196"/>
            <a:ext cx="300082" cy="230832"/>
            <a:chOff x="6539982" y="3707852"/>
            <a:chExt cx="300082" cy="230832"/>
          </a:xfrm>
        </p:grpSpPr>
        <p:sp>
          <p:nvSpPr>
            <p:cNvPr id="399" name="Oval 39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0" name="TextBox 39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85</a:t>
              </a:r>
            </a:p>
          </p:txBody>
        </p:sp>
      </p:grpSp>
      <p:grpSp>
        <p:nvGrpSpPr>
          <p:cNvPr id="401" name="Group 400"/>
          <p:cNvGrpSpPr/>
          <p:nvPr/>
        </p:nvGrpSpPr>
        <p:grpSpPr>
          <a:xfrm>
            <a:off x="3445783" y="3742403"/>
            <a:ext cx="300082" cy="230832"/>
            <a:chOff x="6539982" y="3707852"/>
            <a:chExt cx="300082" cy="230832"/>
          </a:xfrm>
        </p:grpSpPr>
        <p:sp>
          <p:nvSpPr>
            <p:cNvPr id="417" name="Oval 41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8" name="TextBox 41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86</a:t>
              </a:r>
            </a:p>
          </p:txBody>
        </p:sp>
      </p:grpSp>
      <p:grpSp>
        <p:nvGrpSpPr>
          <p:cNvPr id="422" name="Group 421"/>
          <p:cNvGrpSpPr/>
          <p:nvPr/>
        </p:nvGrpSpPr>
        <p:grpSpPr>
          <a:xfrm>
            <a:off x="2746147" y="3963497"/>
            <a:ext cx="300082" cy="230832"/>
            <a:chOff x="6539982" y="3707852"/>
            <a:chExt cx="300082" cy="230832"/>
          </a:xfrm>
        </p:grpSpPr>
        <p:sp>
          <p:nvSpPr>
            <p:cNvPr id="424" name="Oval 42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5" name="TextBox 42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87</a:t>
              </a:r>
            </a:p>
          </p:txBody>
        </p:sp>
      </p:grpSp>
      <p:grpSp>
        <p:nvGrpSpPr>
          <p:cNvPr id="426" name="Group 425"/>
          <p:cNvGrpSpPr/>
          <p:nvPr/>
        </p:nvGrpSpPr>
        <p:grpSpPr>
          <a:xfrm>
            <a:off x="3382755" y="3586199"/>
            <a:ext cx="300082" cy="230832"/>
            <a:chOff x="6539982" y="3707852"/>
            <a:chExt cx="300082" cy="230832"/>
          </a:xfrm>
        </p:grpSpPr>
        <p:sp>
          <p:nvSpPr>
            <p:cNvPr id="427" name="Oval 42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8" name="TextBox 42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88</a:t>
              </a:r>
            </a:p>
          </p:txBody>
        </p:sp>
      </p:grpSp>
      <p:grpSp>
        <p:nvGrpSpPr>
          <p:cNvPr id="430" name="Group 429"/>
          <p:cNvGrpSpPr/>
          <p:nvPr/>
        </p:nvGrpSpPr>
        <p:grpSpPr>
          <a:xfrm>
            <a:off x="4366327" y="5000681"/>
            <a:ext cx="300082" cy="230832"/>
            <a:chOff x="6539982" y="3707852"/>
            <a:chExt cx="300082" cy="230832"/>
          </a:xfrm>
        </p:grpSpPr>
        <p:sp>
          <p:nvSpPr>
            <p:cNvPr id="431" name="Oval 43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2" name="TextBox 431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89</a:t>
              </a:r>
            </a:p>
          </p:txBody>
        </p:sp>
      </p:grpSp>
      <p:grpSp>
        <p:nvGrpSpPr>
          <p:cNvPr id="433" name="Group 432"/>
          <p:cNvGrpSpPr/>
          <p:nvPr/>
        </p:nvGrpSpPr>
        <p:grpSpPr>
          <a:xfrm>
            <a:off x="4211940" y="5088419"/>
            <a:ext cx="300082" cy="230832"/>
            <a:chOff x="6539982" y="3707852"/>
            <a:chExt cx="300082" cy="230832"/>
          </a:xfrm>
        </p:grpSpPr>
        <p:sp>
          <p:nvSpPr>
            <p:cNvPr id="434" name="Oval 433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5" name="TextBox 434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90</a:t>
              </a:r>
            </a:p>
          </p:txBody>
        </p:sp>
      </p:grpSp>
      <p:grpSp>
        <p:nvGrpSpPr>
          <p:cNvPr id="436" name="Group 435"/>
          <p:cNvGrpSpPr/>
          <p:nvPr/>
        </p:nvGrpSpPr>
        <p:grpSpPr>
          <a:xfrm>
            <a:off x="4193151" y="4914743"/>
            <a:ext cx="300082" cy="230832"/>
            <a:chOff x="6539982" y="3707852"/>
            <a:chExt cx="300082" cy="230832"/>
          </a:xfrm>
        </p:grpSpPr>
        <p:sp>
          <p:nvSpPr>
            <p:cNvPr id="437" name="Oval 436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8" name="TextBox 437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91</a:t>
              </a:r>
            </a:p>
          </p:txBody>
        </p:sp>
      </p:grpSp>
      <p:grpSp>
        <p:nvGrpSpPr>
          <p:cNvPr id="439" name="Group 438"/>
          <p:cNvGrpSpPr/>
          <p:nvPr/>
        </p:nvGrpSpPr>
        <p:grpSpPr>
          <a:xfrm>
            <a:off x="3321965" y="4148229"/>
            <a:ext cx="300082" cy="230832"/>
            <a:chOff x="6539982" y="3707852"/>
            <a:chExt cx="300082" cy="230832"/>
          </a:xfrm>
        </p:grpSpPr>
        <p:sp>
          <p:nvSpPr>
            <p:cNvPr id="440" name="Oval 439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1" name="TextBox 440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92</a:t>
              </a:r>
            </a:p>
          </p:txBody>
        </p:sp>
      </p:grpSp>
      <p:grpSp>
        <p:nvGrpSpPr>
          <p:cNvPr id="442" name="Group 441"/>
          <p:cNvGrpSpPr/>
          <p:nvPr/>
        </p:nvGrpSpPr>
        <p:grpSpPr>
          <a:xfrm>
            <a:off x="3199794" y="4235967"/>
            <a:ext cx="300082" cy="230832"/>
            <a:chOff x="6539982" y="3707852"/>
            <a:chExt cx="300082" cy="230832"/>
          </a:xfrm>
        </p:grpSpPr>
        <p:sp>
          <p:nvSpPr>
            <p:cNvPr id="443" name="Oval 442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4" name="TextBox 443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93</a:t>
              </a:r>
            </a:p>
          </p:txBody>
        </p:sp>
      </p:grpSp>
      <p:sp>
        <p:nvSpPr>
          <p:cNvPr id="304" name="TextBox 303"/>
          <p:cNvSpPr txBox="1"/>
          <p:nvPr/>
        </p:nvSpPr>
        <p:spPr>
          <a:xfrm>
            <a:off x="2618814" y="916650"/>
            <a:ext cx="39028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solidFill>
                  <a:schemeClr val="bg1"/>
                </a:solidFill>
                <a:latin typeface="Calibri" pitchFamily="34" charset="0"/>
              </a:rPr>
              <a:t>Location of Process  Vessels, Tanks &amp; Sumps</a:t>
            </a:r>
          </a:p>
        </p:txBody>
      </p:sp>
      <p:grpSp>
        <p:nvGrpSpPr>
          <p:cNvPr id="306" name="Group 305"/>
          <p:cNvGrpSpPr/>
          <p:nvPr/>
        </p:nvGrpSpPr>
        <p:grpSpPr>
          <a:xfrm>
            <a:off x="7291478" y="4613039"/>
            <a:ext cx="300082" cy="230832"/>
            <a:chOff x="6539982" y="3707852"/>
            <a:chExt cx="300082" cy="230832"/>
          </a:xfrm>
        </p:grpSpPr>
        <p:sp>
          <p:nvSpPr>
            <p:cNvPr id="321" name="Oval 320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3" name="TextBox 322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71</a:t>
              </a:r>
            </a:p>
          </p:txBody>
        </p:sp>
      </p:grpSp>
      <p:grpSp>
        <p:nvGrpSpPr>
          <p:cNvPr id="324" name="Group 323"/>
          <p:cNvGrpSpPr/>
          <p:nvPr/>
        </p:nvGrpSpPr>
        <p:grpSpPr>
          <a:xfrm>
            <a:off x="5952846" y="4813008"/>
            <a:ext cx="300082" cy="230832"/>
            <a:chOff x="6539982" y="3707852"/>
            <a:chExt cx="300082" cy="230832"/>
          </a:xfrm>
        </p:grpSpPr>
        <p:sp>
          <p:nvSpPr>
            <p:cNvPr id="326" name="Oval 325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7" name="TextBox 326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71</a:t>
              </a:r>
            </a:p>
          </p:txBody>
        </p:sp>
      </p:grpSp>
      <p:grpSp>
        <p:nvGrpSpPr>
          <p:cNvPr id="328" name="Group 327"/>
          <p:cNvGrpSpPr/>
          <p:nvPr/>
        </p:nvGrpSpPr>
        <p:grpSpPr>
          <a:xfrm>
            <a:off x="4641368" y="5030159"/>
            <a:ext cx="300082" cy="230832"/>
            <a:chOff x="6539982" y="3707852"/>
            <a:chExt cx="300082" cy="230832"/>
          </a:xfrm>
        </p:grpSpPr>
        <p:sp>
          <p:nvSpPr>
            <p:cNvPr id="339" name="Oval 338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0" name="TextBox 339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71</a:t>
              </a:r>
            </a:p>
          </p:txBody>
        </p:sp>
      </p:grpSp>
      <p:grpSp>
        <p:nvGrpSpPr>
          <p:cNvPr id="341" name="Group 340"/>
          <p:cNvGrpSpPr/>
          <p:nvPr/>
        </p:nvGrpSpPr>
        <p:grpSpPr>
          <a:xfrm>
            <a:off x="5394067" y="4957328"/>
            <a:ext cx="300082" cy="230832"/>
            <a:chOff x="6539982" y="3707852"/>
            <a:chExt cx="300082" cy="230832"/>
          </a:xfrm>
        </p:grpSpPr>
        <p:sp>
          <p:nvSpPr>
            <p:cNvPr id="348" name="Oval 347"/>
            <p:cNvSpPr/>
            <p:nvPr/>
          </p:nvSpPr>
          <p:spPr>
            <a:xfrm>
              <a:off x="6582011" y="3735531"/>
              <a:ext cx="216024" cy="17547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9" name="TextBox 348"/>
            <p:cNvSpPr txBox="1"/>
            <p:nvPr/>
          </p:nvSpPr>
          <p:spPr>
            <a:xfrm>
              <a:off x="6539982" y="3707852"/>
              <a:ext cx="300082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b="1" dirty="0">
                  <a:solidFill>
                    <a:schemeClr val="bg1"/>
                  </a:solidFill>
                </a:rPr>
                <a:t>71</a:t>
              </a:r>
            </a:p>
          </p:txBody>
        </p:sp>
      </p:grpSp>
      <p:sp>
        <p:nvSpPr>
          <p:cNvPr id="350" name="TextBox 4"/>
          <p:cNvSpPr txBox="1">
            <a:spLocks noChangeArrowheads="1"/>
          </p:cNvSpPr>
          <p:nvPr/>
        </p:nvSpPr>
        <p:spPr bwMode="auto">
          <a:xfrm>
            <a:off x="1389099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2798316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74" y="1084581"/>
            <a:ext cx="8796655" cy="5730875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127453" y="704270"/>
            <a:ext cx="4935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Coke Oven Gas cleaning by product recovery vessels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1390855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</p:spTree>
    <p:extLst>
      <p:ext uri="{BB962C8B-B14F-4D97-AF65-F5344CB8AC3E}">
        <p14:creationId xmlns:p14="http://schemas.microsoft.com/office/powerpoint/2010/main" val="1283938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91293" y="1042824"/>
            <a:ext cx="6486017" cy="5200651"/>
            <a:chOff x="0" y="0"/>
            <a:chExt cx="3571875" cy="47625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571875" cy="4762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</p:pic>
        <p:sp>
          <p:nvSpPr>
            <p:cNvPr id="7" name="Rectangle 6"/>
            <p:cNvSpPr/>
            <p:nvPr/>
          </p:nvSpPr>
          <p:spPr>
            <a:xfrm>
              <a:off x="1404494" y="4210518"/>
              <a:ext cx="726150" cy="319932"/>
            </a:xfrm>
            <a:prstGeom prst="rect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just">
                <a:lnSpc>
                  <a:spcPct val="150000"/>
                </a:lnSpc>
                <a:spcAft>
                  <a:spcPts val="600"/>
                </a:spcAft>
              </a:pPr>
              <a:r>
                <a:rPr lang="en-US" sz="1100" b="1" dirty="0">
                  <a:effectLst/>
                  <a:ea typeface="Times New Roman"/>
                  <a:cs typeface="Times New Roman"/>
                </a:rPr>
                <a:t>  Benzole washers</a:t>
              </a:r>
              <a:endParaRPr lang="en-GB" sz="1100" b="1" dirty="0">
                <a:effectLst/>
                <a:ea typeface="Times New Roman"/>
                <a:cs typeface="Times New Roman"/>
              </a:endParaRPr>
            </a:p>
          </p:txBody>
        </p:sp>
      </p:grpSp>
      <p:pic>
        <p:nvPicPr>
          <p:cNvPr id="9" name="Picture 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56398" y="704270"/>
            <a:ext cx="49355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Coke Oven Gas cleaning by product recovery vessels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1138828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1178123" y="6331422"/>
            <a:ext cx="7045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i="1" dirty="0">
                <a:solidFill>
                  <a:srgbClr val="FF0000"/>
                </a:solidFill>
              </a:rPr>
              <a:t>### Due to the Occupational health risks associated with cleaning out Benzole washers, would recommend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 b="1" i="1" dirty="0">
                <a:solidFill>
                  <a:srgbClr val="FF0000"/>
                </a:solidFill>
              </a:rPr>
              <a:t>they are laid down on the floor and cold cut into smaller sections prior to cleaning ###</a:t>
            </a:r>
          </a:p>
        </p:txBody>
      </p:sp>
    </p:spTree>
    <p:extLst>
      <p:ext uri="{BB962C8B-B14F-4D97-AF65-F5344CB8AC3E}">
        <p14:creationId xmlns:p14="http://schemas.microsoft.com/office/powerpoint/2010/main" val="1424984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S:\Site Closure\Project BMW\RISK MATRIX MASTER\PROJECTS\New folder\IMG_12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14"/>
          <a:stretch>
            <a:fillRect/>
          </a:stretch>
        </p:blipFill>
        <p:spPr bwMode="auto">
          <a:xfrm>
            <a:off x="1244966" y="1271715"/>
            <a:ext cx="6188940" cy="5415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5" t="10916" r="20024" b="5090"/>
          <a:stretch/>
        </p:blipFill>
        <p:spPr bwMode="auto">
          <a:xfrm>
            <a:off x="7916350" y="11858"/>
            <a:ext cx="1224136" cy="68390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711684"/>
            <a:ext cx="914048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158292" y="188597"/>
            <a:ext cx="636228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000" b="1" dirty="0"/>
              <a:t>SBCO By-product Recovery Plant Decontamination Project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88501" y="790530"/>
            <a:ext cx="31018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b="1" dirty="0">
                <a:latin typeface="Calibri" pitchFamily="34" charset="0"/>
              </a:rPr>
              <a:t>       Primary Coke Oven Gas Cooler</a:t>
            </a:r>
          </a:p>
        </p:txBody>
      </p:sp>
    </p:spTree>
    <p:extLst>
      <p:ext uri="{BB962C8B-B14F-4D97-AF65-F5344CB8AC3E}">
        <p14:creationId xmlns:p14="http://schemas.microsoft.com/office/powerpoint/2010/main" val="875891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A8CB082A131245A1E8C5E3C5AA0FCF" ma:contentTypeVersion="0" ma:contentTypeDescription="Create a new document." ma:contentTypeScope="" ma:versionID="65a33710b43d9dbbd9533dff64f2810a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0A24732F-3429-439B-AAB8-42167B411ADD}"/>
</file>

<file path=customXml/itemProps2.xml><?xml version="1.0" encoding="utf-8"?>
<ds:datastoreItem xmlns:ds="http://schemas.openxmlformats.org/officeDocument/2006/customXml" ds:itemID="{900F54C7-AC93-4B9F-8410-EA8476A5C3DC}"/>
</file>

<file path=customXml/itemProps3.xml><?xml version="1.0" encoding="utf-8"?>
<ds:datastoreItem xmlns:ds="http://schemas.openxmlformats.org/officeDocument/2006/customXml" ds:itemID="{EEA34FF7-FB8C-489F-B048-0F832469FFF5}"/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2352</Words>
  <Application>Microsoft Office PowerPoint</Application>
  <PresentationFormat>On-screen Show (4:3)</PresentationFormat>
  <Paragraphs>863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South Bank Coke Ovens (SBCO)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South Bank Coke Ovens (SBCO)</dc:title>
  <dc:creator>Nigel Beard</dc:creator>
  <cp:lastModifiedBy>Nigel Beard</cp:lastModifiedBy>
  <cp:revision>5</cp:revision>
  <dcterms:created xsi:type="dcterms:W3CDTF">2018-09-03T13:25:09Z</dcterms:created>
  <dcterms:modified xsi:type="dcterms:W3CDTF">2018-10-05T08:07:08Z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STOREService">
    <vt:lpwstr>162;#Response Planning|14660456-f1bc-448c-9e40-4f051f8bb7e8;#250;#Monitoring ＆ Control|85342720-da94-4b37-bb8f-7826fd19474e;#57;#Activity Definition|21e7c860-9db6-4294-b2e2-79b74575a446;#109;#Activity Sequencing|dd312a58-bad4-4524-8daa-e8636b61c157;#61;#S</vt:lpwstr>
  </property>
  <property fmtid="{D5CDD505-2E9C-101B-9397-08002B2CF9AE}" pid="3" name="ContentTypeId">
    <vt:lpwstr>0x01010062A8CB082A131245A1E8C5E3C5AA0FCF</vt:lpwstr>
  </property>
  <property fmtid="{D5CDD505-2E9C-101B-9397-08002B2CF9AE}" pid="4" name="iNSTOREFGDivision">
    <vt:lpwstr>8;#UK ＆ Europe|2df4253f-6204-4d18-8c90-428a769a6364</vt:lpwstr>
  </property>
  <property fmtid="{D5CDD505-2E9C-101B-9397-08002B2CF9AE}" pid="5" name="iNSTOREOffices">
    <vt:lpwstr>419;#Stockton|f451ccb8-a180-48c5-a09f-95781e0c222a</vt:lpwstr>
  </property>
  <property fmtid="{D5CDD505-2E9C-101B-9397-08002B2CF9AE}" pid="6" name="iNSTOREFGMarketSector">
    <vt:lpwstr>446;#Manufacturing - Heavy Industrial|cd2cd648-ca66-471b-afd6-f1cbb5adfa01</vt:lpwstr>
  </property>
  <property fmtid="{D5CDD505-2E9C-101B-9397-08002B2CF9AE}" pid="7" name="instoreDWPDDocumentType">
    <vt:lpwstr/>
  </property>
  <property fmtid="{D5CDD505-2E9C-101B-9397-08002B2CF9AE}" pid="8" name="Order">
    <vt:r8>59600</vt:r8>
  </property>
  <property fmtid="{D5CDD505-2E9C-101B-9397-08002B2CF9AE}" pid="10" name="instoreSiteStage">
    <vt:lpwstr>Active</vt:lpwstr>
  </property>
  <property fmtid="{D5CDD505-2E9C-101B-9397-08002B2CF9AE}" pid="11" name="iNSTOREProjectTitle">
    <vt:lpwstr>5169421 - Decontamination Project Management</vt:lpwstr>
  </property>
  <property fmtid="{D5CDD505-2E9C-101B-9397-08002B2CF9AE}" pid="12" name="iNSTOREProjectDirector">
    <vt:lpwstr>Gardner, David3548</vt:lpwstr>
  </property>
  <property fmtid="{D5CDD505-2E9C-101B-9397-08002B2CF9AE}" pid="13" name="iNSTOREIndependentReviewer">
    <vt:lpwstr/>
  </property>
  <property fmtid="{D5CDD505-2E9C-101B-9397-08002B2CF9AE}" pid="16" name="iNSTOREAuthorizer">
    <vt:lpwstr/>
  </property>
  <property fmtid="{D5CDD505-2E9C-101B-9397-08002B2CF9AE}" pid="17" name="iNSTOREChecker">
    <vt:lpwstr/>
  </property>
  <property fmtid="{D5CDD505-2E9C-101B-9397-08002B2CF9AE}" pid="19" name="h6996d42d8e648e5978b3895d3bbfa27">
    <vt:lpwstr>Manufacturing - Heavy Industrialcd2cd648-ca66-471b-afd6-f1cbb5adfa01</vt:lpwstr>
  </property>
  <property fmtid="{D5CDD505-2E9C-101B-9397-08002B2CF9AE}" pid="20" name="instoreWFEmailSent">
    <vt:lpwstr>No</vt:lpwstr>
  </property>
  <property fmtid="{D5CDD505-2E9C-101B-9397-08002B2CF9AE}" pid="22" name="pa103e6408ec4146898daa70bb1512f1">
    <vt:lpwstr>Response Planning14660456-f1bc-448c-9e40-4f051f8bb7e8Monitoring ＆ Control85342720-da94-4b37-bb8f-7826fd19474eActivity Definition21e7c860-9db6-4294-b2e2-79b74575a446Activity Sequencingdd312a58-bad4-4524-8daa-e8636b61c157Schedule Developmentaceb0672-8ed8-49ee-90bb-02aee9414744Schedule Control0c22c09f-809d-42ba-9d17-5e1d749f96efChange Management (Change Control)e98276b2-c1d3-4a74-89b9-4b71f08705dbRisk Management72e6d4e2-2b6d-4328-b3a8-b2d5b354c55aInformation Management ＆ Reporting (Project Reporting)c3ace9f7-2f93-4f3b-8663-f8194d7809baProject Controls Generally851e08da-2abe-48ce-ae19-b2910dd151fbRisk Identification672f2506-1d14-4f12-8bc3-d5b202fbb225Risk Analysis9f73af55-6659-4ff2-b665-2c3417521c8dSafety Advice ＆ Planning5df62271-90cb-4e49-a3c6-d9516e82e107Activity Definition (WBS Creation)6e0ff9d2-6523-4a92-a9d1-09bd909fd7ddActivity Sequencing (Project Planning)21c38d83-2a89-48dc-8afc-23554731e39fEstimating00dd8bfc-3078-4942-9f3e-ba8f6e258019Cost Controlf14b80cb-43ed-4f5a-a679-8fb084587439Project Management9a9b7133-d397-47a6-9e30-5ff5d8dd4f57Construction Management0fa6833e-f1a5-41e5-a805-cc03106a3591Employer's Agent7ce13101-fb32-4c0c-921e-75e00e90f013Cost Planning8d58a206-accd-4cf3-9e4a-b7d0e5a66436Cost Estimatingf455027a-2679-4630-b861-ce7db2731424Cost Controlcae3f58f-3885-4e35-91c8-8fd795d460fd</vt:lpwstr>
  </property>
  <property fmtid="{D5CDD505-2E9C-101B-9397-08002B2CF9AE}" pid="23" name="Update Document Type And Group">
    <vt:lpwstr/>
  </property>
  <property fmtid="{D5CDD505-2E9C-101B-9397-08002B2CF9AE}" pid="24" name="oc2c6425cdae410c8ef5d2dc48d80583">
    <vt:lpwstr/>
  </property>
  <property fmtid="{D5CDD505-2E9C-101B-9397-08002B2CF9AE}" pid="25" name="i51536457a5d4e71b3e0197979b8cd19">
    <vt:lpwstr>UK ＆ Europe2df4253f-6204-4d18-8c90-428a769a6364</vt:lpwstr>
  </property>
  <property fmtid="{D5CDD505-2E9C-101B-9397-08002B2CF9AE}" pid="26" name="iNSTOREWorkflowOriginator">
    <vt:lpwstr/>
  </property>
  <property fmtid="{D5CDD505-2E9C-101B-9397-08002B2CF9AE}" pid="27" name="instoreDocumentOwner">
    <vt:lpwstr/>
  </property>
  <property fmtid="{D5CDD505-2E9C-101B-9397-08002B2CF9AE}" pid="30" name="TaxCatchAll">
    <vt:lpwstr>73109389616725018199394467572042031716162134197647453193202844636</vt:lpwstr>
  </property>
  <property fmtid="{D5CDD505-2E9C-101B-9397-08002B2CF9AE}" pid="31" name="iNSTOREJDEJobNumber">
    <vt:lpwstr>5169421</vt:lpwstr>
  </property>
  <property fmtid="{D5CDD505-2E9C-101B-9397-08002B2CF9AE}" pid="34" name="instoreReceivedFromThirdParty">
    <vt:lpwstr>No</vt:lpwstr>
  </property>
  <property fmtid="{D5CDD505-2E9C-101B-9397-08002B2CF9AE}" pid="35" name="iNSTOREDWDocumentStatus">
    <vt:lpwstr>Work in progress</vt:lpwstr>
  </property>
  <property fmtid="{D5CDD505-2E9C-101B-9397-08002B2CF9AE}" pid="37" name="instoreServiceDocumentGroup">
    <vt:lpwstr>Project Services &amp; Advisory Services (BS&amp;A) -&gt; 04. Tender Documents</vt:lpwstr>
  </property>
  <property fmtid="{D5CDD505-2E9C-101B-9397-08002B2CF9AE}" pid="38" name="iNSTOREExemplar">
    <vt:lpwstr>Yes</vt:lpwstr>
  </property>
  <property fmtid="{D5CDD505-2E9C-101B-9397-08002B2CF9AE}" pid="40" name="instoreEndDate">
    <vt:lpwstr>2021-07-31T23:00:00+00:00</vt:lpwstr>
  </property>
  <property fmtid="{D5CDD505-2E9C-101B-9397-08002B2CF9AE}" pid="41" name="iNSTOREVersion">
    <vt:lpwstr>0.1</vt:lpwstr>
  </property>
  <property fmtid="{D5CDD505-2E9C-101B-9397-08002B2CF9AE}" pid="42" name="iNSTOREClient">
    <vt:lpwstr>South Tees Site Company Ltd</vt:lpwstr>
  </property>
  <property fmtid="{D5CDD505-2E9C-101B-9397-08002B2CF9AE}" pid="43" name="iNSTOREProjectManager">
    <vt:lpwstr>Ross Russell, Duncan683</vt:lpwstr>
  </property>
  <property fmtid="{D5CDD505-2E9C-101B-9397-08002B2CF9AE}" pid="44" name="g877beeba1ad4cb68341dc5c55876751">
    <vt:lpwstr>Stocktonf451ccb8-a180-48c5-a09f-95781e0c222a</vt:lpwstr>
  </property>
  <property fmtid="{D5CDD505-2E9C-101B-9397-08002B2CF9AE}" pid="46" name="iNSTORESiteTemplate">
    <vt:lpwstr>Deliver Work Template</vt:lpwstr>
  </property>
  <property fmtid="{D5CDD505-2E9C-101B-9397-08002B2CF9AE}" pid="47" name="instoreDWDocumentGroup">
    <vt:lpwstr>04. Tender Documents</vt:lpwstr>
  </property>
  <property fmtid="{D5CDD505-2E9C-101B-9397-08002B2CF9AE}" pid="48" name="instoreStartDate">
    <vt:lpwstr>2018-08-27T23:00:00+00:00</vt:lpwstr>
  </property>
  <property fmtid="{D5CDD505-2E9C-101B-9397-08002B2CF9AE}" pid="50" name="Update Project Documents Metadata">
    <vt:lpwstr/>
  </property>
</Properties>
</file>