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
  </p:notesMasterIdLst>
  <p:handoutMasterIdLst>
    <p:handoutMasterId r:id="rId23"/>
  </p:handoutMasterIdLst>
  <p:sldIdLst>
    <p:sldId id="275" r:id="rId5"/>
    <p:sldId id="278" r:id="rId6"/>
    <p:sldId id="282" r:id="rId7"/>
    <p:sldId id="304" r:id="rId8"/>
    <p:sldId id="319" r:id="rId9"/>
    <p:sldId id="298" r:id="rId10"/>
    <p:sldId id="344" r:id="rId11"/>
    <p:sldId id="347" r:id="rId12"/>
    <p:sldId id="343" r:id="rId13"/>
    <p:sldId id="338" r:id="rId14"/>
    <p:sldId id="339" r:id="rId15"/>
    <p:sldId id="316" r:id="rId16"/>
    <p:sldId id="340" r:id="rId17"/>
    <p:sldId id="341" r:id="rId18"/>
    <p:sldId id="342" r:id="rId19"/>
    <p:sldId id="297" r:id="rId20"/>
    <p:sldId id="321" r:id="rId21"/>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758">
          <p15:clr>
            <a:srgbClr val="A4A3A4"/>
          </p15:clr>
        </p15:guide>
        <p15:guide id="2" orient="horz" pos="3725">
          <p15:clr>
            <a:srgbClr val="A4A3A4"/>
          </p15:clr>
        </p15:guide>
        <p15:guide id="3" pos="340">
          <p15:clr>
            <a:srgbClr val="A4A3A4"/>
          </p15:clr>
        </p15:guide>
        <p15:guide id="4" pos="5375">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064ABAC-7D07-A768-D19D-9283FD8C9DA4}" name="Tom Redfearn" initials="TR" userId="S::Tom.Redfearn@defra.gov.uk::edd2aeee-55c8-4135-8c0d-5d2ada990576" providerId="AD"/>
  <p188:author id="{FAE3DBBF-DA8A-D5B2-D7C8-CFF76BF60F3E}" name="Holloway, Chris" initials="HC" userId="S::Chris.Holloway@apha.gov.uk::26bd9b49-120d-4670-827d-affcffcf090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rice, David" initials="" lastIdx="1" clrIdx="0"/>
  <p:cmAuthor id="2" name="Holloway, Chris" initials="HC" lastIdx="22" clrIdx="1"/>
  <p:cmAuthor id="3" name="Sagar, Steve" initials="SS" lastIdx="1" clrIdx="2">
    <p:extLst>
      <p:ext uri="{19B8F6BF-5375-455C-9EA6-DF929625EA0E}">
        <p15:presenceInfo xmlns:p15="http://schemas.microsoft.com/office/powerpoint/2012/main" userId="S::Stephen.Sagar@apha.gov.uk::205c24b0-72a2-4f44-854b-c05884ecc1a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E3CF"/>
    <a:srgbClr val="4F81BD"/>
    <a:srgbClr val="E7F2E8"/>
    <a:srgbClr val="00AF41"/>
    <a:srgbClr val="41C0F0"/>
    <a:srgbClr val="8FB521"/>
    <a:srgbClr val="FFD500"/>
    <a:srgbClr val="8FBF21"/>
    <a:srgbClr val="81BB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13B400-B043-4563-969B-B0429B28474F}" v="4" dt="2024-05-13T12:42:30.6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4" autoAdjust="0"/>
    <p:restoredTop sz="94579" autoAdjust="0"/>
  </p:normalViewPr>
  <p:slideViewPr>
    <p:cSldViewPr snapToGrid="0">
      <p:cViewPr varScale="1">
        <p:scale>
          <a:sx n="110" d="100"/>
          <a:sy n="110" d="100"/>
        </p:scale>
        <p:origin x="1626" y="102"/>
      </p:cViewPr>
      <p:guideLst>
        <p:guide orient="horz" pos="1758"/>
        <p:guide orient="horz" pos="3725"/>
        <p:guide pos="340"/>
        <p:guide pos="5375"/>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0"/>
    </p:cViewPr>
  </p:sorterViewPr>
  <p:notesViewPr>
    <p:cSldViewPr snapToGrid="0">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BE5637E-4870-4511-86E8-736E8EECEBF3}"/>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eaLnBrk="0" hangingPunct="0">
              <a:defRPr sz="1200">
                <a:cs typeface="+mn-cs"/>
              </a:defRPr>
            </a:lvl1pPr>
          </a:lstStyle>
          <a:p>
            <a:pPr>
              <a:defRPr/>
            </a:pPr>
            <a:endParaRPr lang="en-GB"/>
          </a:p>
        </p:txBody>
      </p:sp>
      <p:sp>
        <p:nvSpPr>
          <p:cNvPr id="3" name="Date Placeholder 2">
            <a:extLst>
              <a:ext uri="{FF2B5EF4-FFF2-40B4-BE49-F238E27FC236}">
                <a16:creationId xmlns:a16="http://schemas.microsoft.com/office/drawing/2014/main" id="{46BAF573-54E9-48F4-B296-FD00273DAA7E}"/>
              </a:ext>
            </a:extLst>
          </p:cNvPr>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eaLnBrk="0" hangingPunct="0">
              <a:defRPr sz="1200">
                <a:cs typeface="+mn-cs"/>
              </a:defRPr>
            </a:lvl1pPr>
          </a:lstStyle>
          <a:p>
            <a:pPr>
              <a:defRPr/>
            </a:pPr>
            <a:fld id="{1F2210F1-38BD-403E-AC03-295C1965AB5E}" type="datetimeFigureOut">
              <a:rPr lang="en-GB"/>
              <a:pPr>
                <a:defRPr/>
              </a:pPr>
              <a:t>13/05/2024</a:t>
            </a:fld>
            <a:endParaRPr lang="en-GB" dirty="0"/>
          </a:p>
        </p:txBody>
      </p:sp>
      <p:sp>
        <p:nvSpPr>
          <p:cNvPr id="4" name="Footer Placeholder 3">
            <a:extLst>
              <a:ext uri="{FF2B5EF4-FFF2-40B4-BE49-F238E27FC236}">
                <a16:creationId xmlns:a16="http://schemas.microsoft.com/office/drawing/2014/main" id="{70B99CD6-F9CB-43D3-9818-D461BD5FDC89}"/>
              </a:ext>
            </a:extLst>
          </p:cNvPr>
          <p:cNvSpPr>
            <a:spLocks noGrp="1"/>
          </p:cNvSpPr>
          <p:nvPr>
            <p:ph type="ftr" sz="quarter" idx="2"/>
          </p:nvPr>
        </p:nvSpPr>
        <p:spPr>
          <a:xfrm>
            <a:off x="0" y="9428163"/>
            <a:ext cx="2946400" cy="498475"/>
          </a:xfrm>
          <a:prstGeom prst="rect">
            <a:avLst/>
          </a:prstGeom>
        </p:spPr>
        <p:txBody>
          <a:bodyPr vert="horz" lIns="91440" tIns="45720" rIns="91440" bIns="45720" rtlCol="0" anchor="b"/>
          <a:lstStyle>
            <a:lvl1pPr algn="l" eaLnBrk="0" hangingPunct="0">
              <a:defRPr sz="1200">
                <a:cs typeface="+mn-cs"/>
              </a:defRPr>
            </a:lvl1pPr>
          </a:lstStyle>
          <a:p>
            <a:pPr>
              <a:defRPr/>
            </a:pPr>
            <a:endParaRPr lang="en-GB"/>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3368A59-16C7-4DFA-B7D1-005454B82738}"/>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eaLnBrk="0" hangingPunct="0">
              <a:defRPr sz="1200">
                <a:cs typeface="+mn-cs"/>
              </a:defRPr>
            </a:lvl1pPr>
          </a:lstStyle>
          <a:p>
            <a:pPr>
              <a:defRPr/>
            </a:pPr>
            <a:endParaRPr lang="en-GB"/>
          </a:p>
        </p:txBody>
      </p:sp>
      <p:sp>
        <p:nvSpPr>
          <p:cNvPr id="3" name="Date Placeholder 2">
            <a:extLst>
              <a:ext uri="{FF2B5EF4-FFF2-40B4-BE49-F238E27FC236}">
                <a16:creationId xmlns:a16="http://schemas.microsoft.com/office/drawing/2014/main" id="{2E0D3C62-C06E-4A27-8AB6-812D8A562B53}"/>
              </a:ext>
            </a:extLst>
          </p:cNvPr>
          <p:cNvSpPr>
            <a:spLocks noGrp="1"/>
          </p:cNvSpPr>
          <p:nvPr>
            <p:ph type="dt" idx="1"/>
          </p:nvPr>
        </p:nvSpPr>
        <p:spPr>
          <a:xfrm>
            <a:off x="3849688" y="0"/>
            <a:ext cx="2946400" cy="498475"/>
          </a:xfrm>
          <a:prstGeom prst="rect">
            <a:avLst/>
          </a:prstGeom>
        </p:spPr>
        <p:txBody>
          <a:bodyPr vert="horz" lIns="91440" tIns="45720" rIns="91440" bIns="45720" rtlCol="0"/>
          <a:lstStyle>
            <a:lvl1pPr algn="r" eaLnBrk="0" hangingPunct="0">
              <a:defRPr sz="1200">
                <a:cs typeface="+mn-cs"/>
              </a:defRPr>
            </a:lvl1pPr>
          </a:lstStyle>
          <a:p>
            <a:pPr>
              <a:defRPr/>
            </a:pPr>
            <a:fld id="{3DE83BE6-0479-4C03-BC93-09186104115A}" type="datetimeFigureOut">
              <a:rPr lang="en-GB"/>
              <a:pPr>
                <a:defRPr/>
              </a:pPr>
              <a:t>13/05/2024</a:t>
            </a:fld>
            <a:endParaRPr lang="en-GB" dirty="0"/>
          </a:p>
        </p:txBody>
      </p:sp>
      <p:sp>
        <p:nvSpPr>
          <p:cNvPr id="4" name="Slide Image Placeholder 3">
            <a:extLst>
              <a:ext uri="{FF2B5EF4-FFF2-40B4-BE49-F238E27FC236}">
                <a16:creationId xmlns:a16="http://schemas.microsoft.com/office/drawing/2014/main" id="{ACABFCB7-2BC9-469E-B8AC-7920D3364FE6}"/>
              </a:ext>
            </a:extLst>
          </p:cNvPr>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a:extLst>
              <a:ext uri="{FF2B5EF4-FFF2-40B4-BE49-F238E27FC236}">
                <a16:creationId xmlns:a16="http://schemas.microsoft.com/office/drawing/2014/main" id="{5DFA9807-B518-42C6-BF98-7AEB9B97846D}"/>
              </a:ext>
            </a:extLst>
          </p:cNvPr>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F115FFD0-D00D-4076-B023-36C8F532D569}"/>
              </a:ext>
            </a:extLst>
          </p:cNvPr>
          <p:cNvSpPr>
            <a:spLocks noGrp="1"/>
          </p:cNvSpPr>
          <p:nvPr>
            <p:ph type="ftr" sz="quarter" idx="4"/>
          </p:nvPr>
        </p:nvSpPr>
        <p:spPr>
          <a:xfrm>
            <a:off x="0" y="9428163"/>
            <a:ext cx="2946400" cy="498475"/>
          </a:xfrm>
          <a:prstGeom prst="rect">
            <a:avLst/>
          </a:prstGeom>
        </p:spPr>
        <p:txBody>
          <a:bodyPr vert="horz" lIns="91440" tIns="45720" rIns="91440" bIns="45720" rtlCol="0" anchor="b"/>
          <a:lstStyle>
            <a:lvl1pPr algn="l" eaLnBrk="0" hangingPunct="0">
              <a:defRPr sz="1200">
                <a:cs typeface="+mn-cs"/>
              </a:defRPr>
            </a:lvl1pPr>
          </a:lstStyle>
          <a:p>
            <a:pPr>
              <a:defRPr/>
            </a:pPr>
            <a:endParaRPr lang="en-GB"/>
          </a:p>
        </p:txBody>
      </p:sp>
      <p:sp>
        <p:nvSpPr>
          <p:cNvPr id="7" name="Slide Number Placeholder 6">
            <a:extLst>
              <a:ext uri="{FF2B5EF4-FFF2-40B4-BE49-F238E27FC236}">
                <a16:creationId xmlns:a16="http://schemas.microsoft.com/office/drawing/2014/main" id="{31B946A1-C324-4633-952F-68EEED7C0DF5}"/>
              </a:ext>
            </a:extLst>
          </p:cNvPr>
          <p:cNvSpPr>
            <a:spLocks noGrp="1"/>
          </p:cNvSpPr>
          <p:nvPr>
            <p:ph type="sldNum" sz="quarter" idx="5"/>
          </p:nvPr>
        </p:nvSpPr>
        <p:spPr>
          <a:xfrm>
            <a:off x="3849688" y="9428163"/>
            <a:ext cx="2946400" cy="49847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75D3BE73-89A8-45D3-9947-DDD7044D09CB}"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 Green">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53FE0732-4C54-4275-AC28-BE841000A36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31800" y="1735668"/>
            <a:ext cx="6081104" cy="1215495"/>
          </a:xfrm>
        </p:spPr>
        <p:txBody>
          <a:bodyPr anchor="b"/>
          <a:lstStyle>
            <a:lvl1pPr algn="l">
              <a:defRPr sz="42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431800" y="3043239"/>
            <a:ext cx="6081104" cy="986894"/>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48339513"/>
      </p:ext>
    </p:extLst>
  </p:cSld>
  <p:clrMapOvr>
    <a:masterClrMapping/>
  </p:clrMapOvr>
  <p:transition spd="slow">
    <p:push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title and Content and Ic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B050"/>
                </a:solidFill>
              </a:defRPr>
            </a:lvl1pPr>
          </a:lstStyle>
          <a:p>
            <a:r>
              <a:rPr lang="en-US" dirty="0"/>
              <a:t>Click to edit Master title style</a:t>
            </a:r>
          </a:p>
        </p:txBody>
      </p:sp>
      <p:sp>
        <p:nvSpPr>
          <p:cNvPr id="3" name="Content Placeholder 2"/>
          <p:cNvSpPr>
            <a:spLocks noGrp="1"/>
          </p:cNvSpPr>
          <p:nvPr>
            <p:ph idx="1"/>
          </p:nvPr>
        </p:nvSpPr>
        <p:spPr>
          <a:xfrm>
            <a:off x="439738" y="1540800"/>
            <a:ext cx="6940800" cy="464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p:nvPr>
        </p:nvSpPr>
        <p:spPr>
          <a:xfrm>
            <a:off x="439738" y="1130400"/>
            <a:ext cx="8264525" cy="300247"/>
          </a:xfrm>
        </p:spPr>
        <p:txBody>
          <a:bodyPr/>
          <a:lstStyle>
            <a:lvl1pPr marL="0" indent="0">
              <a:buNone/>
              <a:defRPr sz="2200" b="0">
                <a:solidFill>
                  <a:srgbClr val="00B050"/>
                </a:solidFill>
              </a:defRPr>
            </a:lvl1pPr>
          </a:lstStyle>
          <a:p>
            <a:pPr lvl="0"/>
            <a:r>
              <a:rPr lang="en-US" dirty="0"/>
              <a:t>Click to edit Master text styles</a:t>
            </a:r>
          </a:p>
        </p:txBody>
      </p:sp>
      <p:sp>
        <p:nvSpPr>
          <p:cNvPr id="5" name="Footer Placeholder 4">
            <a:extLst>
              <a:ext uri="{FF2B5EF4-FFF2-40B4-BE49-F238E27FC236}">
                <a16:creationId xmlns:a16="http://schemas.microsoft.com/office/drawing/2014/main" id="{EE554B65-6B36-4E96-AC6D-59E8849A80A0}"/>
              </a:ext>
            </a:extLst>
          </p:cNvPr>
          <p:cNvSpPr>
            <a:spLocks noGrp="1"/>
          </p:cNvSpPr>
          <p:nvPr>
            <p:ph type="ftr" sz="quarter" idx="14"/>
          </p:nvPr>
        </p:nvSpPr>
        <p:spPr/>
        <p:txBody>
          <a:bodyPr/>
          <a:lstStyle>
            <a:lvl1pPr>
              <a:defRPr/>
            </a:lvl1pPr>
          </a:lstStyle>
          <a:p>
            <a:pPr>
              <a:defRPr/>
            </a:pPr>
            <a:r>
              <a:rPr lang="en-GB"/>
              <a:t>Text in footer</a:t>
            </a:r>
          </a:p>
        </p:txBody>
      </p:sp>
      <p:sp>
        <p:nvSpPr>
          <p:cNvPr id="6" name="Slide Number Placeholder 5">
            <a:extLst>
              <a:ext uri="{FF2B5EF4-FFF2-40B4-BE49-F238E27FC236}">
                <a16:creationId xmlns:a16="http://schemas.microsoft.com/office/drawing/2014/main" id="{9352487D-DC8F-48CF-A142-D5297C4672BB}"/>
              </a:ext>
            </a:extLst>
          </p:cNvPr>
          <p:cNvSpPr>
            <a:spLocks noGrp="1"/>
          </p:cNvSpPr>
          <p:nvPr>
            <p:ph type="sldNum" sz="quarter" idx="15"/>
          </p:nvPr>
        </p:nvSpPr>
        <p:spPr/>
        <p:txBody>
          <a:bodyPr/>
          <a:lstStyle>
            <a:lvl1pPr>
              <a:defRPr/>
            </a:lvl1pPr>
          </a:lstStyle>
          <a:p>
            <a:pPr>
              <a:defRPr/>
            </a:pPr>
            <a:fld id="{AB6DB890-41CD-4B12-83C3-10AFD351DA0E}" type="slidenum">
              <a:rPr lang="en-GB" altLang="en-US"/>
              <a:pPr>
                <a:defRPr/>
              </a:pPr>
              <a:t>‹#›</a:t>
            </a:fld>
            <a:endParaRPr lang="en-GB" altLang="en-US"/>
          </a:p>
        </p:txBody>
      </p:sp>
    </p:spTree>
    <p:extLst>
      <p:ext uri="{BB962C8B-B14F-4D97-AF65-F5344CB8AC3E}">
        <p14:creationId xmlns:p14="http://schemas.microsoft.com/office/powerpoint/2010/main" val="2552558201"/>
      </p:ext>
    </p:extLst>
  </p:cSld>
  <p:clrMapOvr>
    <a:masterClrMapping/>
  </p:clrMapOvr>
  <p:transition spd="slow">
    <p:push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39738" y="1540800"/>
            <a:ext cx="4075112" cy="464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49" y="1540800"/>
            <a:ext cx="4075113" cy="464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F884A6AE-B00C-4A0E-ABE6-4521A2732C2F}"/>
              </a:ext>
            </a:extLst>
          </p:cNvPr>
          <p:cNvSpPr>
            <a:spLocks noGrp="1"/>
          </p:cNvSpPr>
          <p:nvPr>
            <p:ph type="ftr" sz="quarter" idx="10"/>
          </p:nvPr>
        </p:nvSpPr>
        <p:spPr/>
        <p:txBody>
          <a:bodyPr/>
          <a:lstStyle>
            <a:lvl1pPr>
              <a:defRPr/>
            </a:lvl1pPr>
          </a:lstStyle>
          <a:p>
            <a:pPr>
              <a:defRPr/>
            </a:pPr>
            <a:r>
              <a:rPr lang="en-GB"/>
              <a:t>Text in footer</a:t>
            </a:r>
          </a:p>
        </p:txBody>
      </p:sp>
      <p:sp>
        <p:nvSpPr>
          <p:cNvPr id="6" name="Slide Number Placeholder 5">
            <a:extLst>
              <a:ext uri="{FF2B5EF4-FFF2-40B4-BE49-F238E27FC236}">
                <a16:creationId xmlns:a16="http://schemas.microsoft.com/office/drawing/2014/main" id="{B22A9A81-7A7B-43BB-8204-A4D93A133523}"/>
              </a:ext>
            </a:extLst>
          </p:cNvPr>
          <p:cNvSpPr>
            <a:spLocks noGrp="1"/>
          </p:cNvSpPr>
          <p:nvPr>
            <p:ph type="sldNum" sz="quarter" idx="11"/>
          </p:nvPr>
        </p:nvSpPr>
        <p:spPr/>
        <p:txBody>
          <a:bodyPr/>
          <a:lstStyle>
            <a:lvl1pPr>
              <a:defRPr/>
            </a:lvl1pPr>
          </a:lstStyle>
          <a:p>
            <a:pPr>
              <a:defRPr/>
            </a:pPr>
            <a:fld id="{82DD5900-1252-4A53-91CB-C9506453BBE1}" type="slidenum">
              <a:rPr lang="en-GB" altLang="en-US"/>
              <a:pPr>
                <a:defRPr/>
              </a:pPr>
              <a:t>‹#›</a:t>
            </a:fld>
            <a:endParaRPr lang="en-GB" altLang="en-US"/>
          </a:p>
        </p:txBody>
      </p:sp>
    </p:spTree>
    <p:extLst>
      <p:ext uri="{BB962C8B-B14F-4D97-AF65-F5344CB8AC3E}">
        <p14:creationId xmlns:p14="http://schemas.microsoft.com/office/powerpoint/2010/main" val="1776830491"/>
      </p:ext>
    </p:extLst>
  </p:cSld>
  <p:clrMapOvr>
    <a:masterClrMapping/>
  </p:clrMapOvr>
  <p:transition spd="slow">
    <p:push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9200" y="471896"/>
            <a:ext cx="8265600" cy="482720"/>
          </a:xfrm>
        </p:spPr>
        <p:txBody>
          <a:bodyPr/>
          <a:lstStyle/>
          <a:p>
            <a:r>
              <a:rPr lang="en-US"/>
              <a:t>Click to edit Master title style</a:t>
            </a:r>
            <a:endParaRPr lang="en-US" dirty="0"/>
          </a:p>
        </p:txBody>
      </p:sp>
      <p:sp>
        <p:nvSpPr>
          <p:cNvPr id="3" name="Text Placeholder 2"/>
          <p:cNvSpPr>
            <a:spLocks noGrp="1"/>
          </p:cNvSpPr>
          <p:nvPr>
            <p:ph type="body" idx="1"/>
          </p:nvPr>
        </p:nvSpPr>
        <p:spPr>
          <a:xfrm>
            <a:off x="439200" y="1130400"/>
            <a:ext cx="4039394" cy="298800"/>
          </a:xfrm>
        </p:spPr>
        <p:txBody>
          <a:bodyPr/>
          <a:lstStyle>
            <a:lvl1pPr marL="0" indent="0">
              <a:buNone/>
              <a:defRPr sz="2400" b="0">
                <a:solidFill>
                  <a:srgbClr val="00B05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39200" y="1540800"/>
            <a:ext cx="4039394" cy="464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130400"/>
            <a:ext cx="4075650" cy="298800"/>
          </a:xfrm>
        </p:spPr>
        <p:txBody>
          <a:bodyPr/>
          <a:lstStyle>
            <a:lvl1pPr marL="0" indent="0">
              <a:buNone/>
              <a:defRPr sz="2400" b="0">
                <a:solidFill>
                  <a:srgbClr val="00B05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1540800"/>
            <a:ext cx="4075650" cy="464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a:extLst>
              <a:ext uri="{FF2B5EF4-FFF2-40B4-BE49-F238E27FC236}">
                <a16:creationId xmlns:a16="http://schemas.microsoft.com/office/drawing/2014/main" id="{08AC3239-B122-487C-98FE-BA05EA6DCA78}"/>
              </a:ext>
            </a:extLst>
          </p:cNvPr>
          <p:cNvSpPr>
            <a:spLocks noGrp="1"/>
          </p:cNvSpPr>
          <p:nvPr>
            <p:ph type="ftr" sz="quarter" idx="10"/>
          </p:nvPr>
        </p:nvSpPr>
        <p:spPr/>
        <p:txBody>
          <a:bodyPr/>
          <a:lstStyle>
            <a:lvl1pPr>
              <a:defRPr/>
            </a:lvl1pPr>
          </a:lstStyle>
          <a:p>
            <a:pPr>
              <a:defRPr/>
            </a:pPr>
            <a:r>
              <a:rPr lang="en-GB"/>
              <a:t>Text in footer</a:t>
            </a:r>
          </a:p>
        </p:txBody>
      </p:sp>
      <p:sp>
        <p:nvSpPr>
          <p:cNvPr id="8" name="Slide Number Placeholder 5">
            <a:extLst>
              <a:ext uri="{FF2B5EF4-FFF2-40B4-BE49-F238E27FC236}">
                <a16:creationId xmlns:a16="http://schemas.microsoft.com/office/drawing/2014/main" id="{20677C7E-F941-4C2A-87C5-A7067D468826}"/>
              </a:ext>
            </a:extLst>
          </p:cNvPr>
          <p:cNvSpPr>
            <a:spLocks noGrp="1"/>
          </p:cNvSpPr>
          <p:nvPr>
            <p:ph type="sldNum" sz="quarter" idx="11"/>
          </p:nvPr>
        </p:nvSpPr>
        <p:spPr/>
        <p:txBody>
          <a:bodyPr/>
          <a:lstStyle>
            <a:lvl1pPr>
              <a:defRPr/>
            </a:lvl1pPr>
          </a:lstStyle>
          <a:p>
            <a:pPr>
              <a:defRPr/>
            </a:pPr>
            <a:fld id="{546DE42E-CA11-4061-B26E-AEB816A766EE}" type="slidenum">
              <a:rPr lang="en-GB" altLang="en-US"/>
              <a:pPr>
                <a:defRPr/>
              </a:pPr>
              <a:t>‹#›</a:t>
            </a:fld>
            <a:endParaRPr lang="en-GB" altLang="en-US"/>
          </a:p>
        </p:txBody>
      </p:sp>
    </p:spTree>
    <p:extLst>
      <p:ext uri="{BB962C8B-B14F-4D97-AF65-F5344CB8AC3E}">
        <p14:creationId xmlns:p14="http://schemas.microsoft.com/office/powerpoint/2010/main" val="1147662881"/>
      </p:ext>
    </p:extLst>
  </p:cSld>
  <p:clrMapOvr>
    <a:masterClrMapping/>
  </p:clrMapOvr>
  <p:transition spd="slow">
    <p:push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Side Bar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9739" y="480363"/>
            <a:ext cx="2592000" cy="4320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39738" y="1520825"/>
            <a:ext cx="2592000" cy="4651637"/>
          </a:xfrm>
        </p:spPr>
        <p:txBody>
          <a:bodyPr/>
          <a:lstStyle>
            <a:lvl1pPr marL="0" indent="0">
              <a:buNone/>
              <a:defRPr sz="1800"/>
            </a:lvl1pPr>
          </a:lstStyle>
          <a:p>
            <a:pPr lvl="0"/>
            <a:r>
              <a:rPr lang="en-US"/>
              <a:t>Click to edit Master text styles</a:t>
            </a:r>
          </a:p>
        </p:txBody>
      </p:sp>
      <p:sp>
        <p:nvSpPr>
          <p:cNvPr id="4" name="Content Placeholder 3"/>
          <p:cNvSpPr>
            <a:spLocks noGrp="1"/>
          </p:cNvSpPr>
          <p:nvPr>
            <p:ph sz="half" idx="2"/>
          </p:nvPr>
        </p:nvSpPr>
        <p:spPr>
          <a:xfrm>
            <a:off x="3187057" y="476251"/>
            <a:ext cx="5517206" cy="5696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4ABECF2-1EEF-4BAC-A8CC-BB6900821C1E}"/>
              </a:ext>
            </a:extLst>
          </p:cNvPr>
          <p:cNvSpPr>
            <a:spLocks noGrp="1"/>
          </p:cNvSpPr>
          <p:nvPr>
            <p:ph type="ftr" sz="quarter" idx="10"/>
          </p:nvPr>
        </p:nvSpPr>
        <p:spPr/>
        <p:txBody>
          <a:bodyPr/>
          <a:lstStyle>
            <a:lvl1pPr>
              <a:defRPr/>
            </a:lvl1pPr>
          </a:lstStyle>
          <a:p>
            <a:pPr>
              <a:defRPr/>
            </a:pPr>
            <a:r>
              <a:rPr lang="en-GB"/>
              <a:t>Text in footer</a:t>
            </a:r>
          </a:p>
        </p:txBody>
      </p:sp>
      <p:sp>
        <p:nvSpPr>
          <p:cNvPr id="6" name="Slide Number Placeholder 5">
            <a:extLst>
              <a:ext uri="{FF2B5EF4-FFF2-40B4-BE49-F238E27FC236}">
                <a16:creationId xmlns:a16="http://schemas.microsoft.com/office/drawing/2014/main" id="{CFAB7B0F-1524-40E8-9FF1-1FB5A3A2F3BF}"/>
              </a:ext>
            </a:extLst>
          </p:cNvPr>
          <p:cNvSpPr>
            <a:spLocks noGrp="1"/>
          </p:cNvSpPr>
          <p:nvPr>
            <p:ph type="sldNum" sz="quarter" idx="11"/>
          </p:nvPr>
        </p:nvSpPr>
        <p:spPr/>
        <p:txBody>
          <a:bodyPr/>
          <a:lstStyle>
            <a:lvl1pPr>
              <a:defRPr/>
            </a:lvl1pPr>
          </a:lstStyle>
          <a:p>
            <a:pPr>
              <a:defRPr/>
            </a:pPr>
            <a:fld id="{E49B506A-92EE-4C01-8AC4-5442DD2A04D1}" type="slidenum">
              <a:rPr lang="en-GB" altLang="en-US"/>
              <a:pPr>
                <a:defRPr/>
              </a:pPr>
              <a:t>‹#›</a:t>
            </a:fld>
            <a:endParaRPr lang="en-GB" altLang="en-US"/>
          </a:p>
        </p:txBody>
      </p:sp>
    </p:spTree>
    <p:extLst>
      <p:ext uri="{BB962C8B-B14F-4D97-AF65-F5344CB8AC3E}">
        <p14:creationId xmlns:p14="http://schemas.microsoft.com/office/powerpoint/2010/main" val="3902343215"/>
      </p:ext>
    </p:extLst>
  </p:cSld>
  <p:clrMapOvr>
    <a:masterClrMapping/>
  </p:clrMapOvr>
  <p:transition spd="slow">
    <p:push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de Bar Sub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9200" y="479483"/>
            <a:ext cx="2592000" cy="4320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439200" y="1130400"/>
            <a:ext cx="2592000" cy="298800"/>
          </a:xfrm>
        </p:spPr>
        <p:txBody>
          <a:bodyPr/>
          <a:lstStyle>
            <a:lvl1pPr marL="0" indent="0">
              <a:buNone/>
              <a:defRPr sz="2400" b="0">
                <a:solidFill>
                  <a:srgbClr val="00B05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39200" y="1540800"/>
            <a:ext cx="2592000" cy="4668837"/>
          </a:xfrm>
        </p:spPr>
        <p:txBody>
          <a:bodyPr/>
          <a:lstStyle>
            <a:lvl1pPr marL="0" indent="0">
              <a:buNone/>
              <a:defRPr sz="1800"/>
            </a:lvl1pPr>
            <a:lvl2pPr>
              <a:defRPr b="1"/>
            </a:lvl2pPr>
          </a:lstStyle>
          <a:p>
            <a:pPr lvl="0"/>
            <a:r>
              <a:rPr lang="en-US"/>
              <a:t>Click to edit Master text styles</a:t>
            </a:r>
          </a:p>
        </p:txBody>
      </p:sp>
      <p:sp>
        <p:nvSpPr>
          <p:cNvPr id="6" name="Content Placeholder 5"/>
          <p:cNvSpPr>
            <a:spLocks noGrp="1"/>
          </p:cNvSpPr>
          <p:nvPr>
            <p:ph sz="quarter" idx="4"/>
          </p:nvPr>
        </p:nvSpPr>
        <p:spPr>
          <a:xfrm>
            <a:off x="3181756" y="476250"/>
            <a:ext cx="5523044" cy="57134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a:extLst>
              <a:ext uri="{FF2B5EF4-FFF2-40B4-BE49-F238E27FC236}">
                <a16:creationId xmlns:a16="http://schemas.microsoft.com/office/drawing/2014/main" id="{9DF64193-CDE0-42A3-B418-2F41F3308FB4}"/>
              </a:ext>
            </a:extLst>
          </p:cNvPr>
          <p:cNvSpPr>
            <a:spLocks noGrp="1"/>
          </p:cNvSpPr>
          <p:nvPr>
            <p:ph type="ftr" sz="quarter" idx="10"/>
          </p:nvPr>
        </p:nvSpPr>
        <p:spPr/>
        <p:txBody>
          <a:bodyPr/>
          <a:lstStyle>
            <a:lvl1pPr>
              <a:defRPr/>
            </a:lvl1pPr>
          </a:lstStyle>
          <a:p>
            <a:pPr>
              <a:defRPr/>
            </a:pPr>
            <a:r>
              <a:rPr lang="en-GB"/>
              <a:t>Text in footer</a:t>
            </a:r>
          </a:p>
        </p:txBody>
      </p:sp>
      <p:sp>
        <p:nvSpPr>
          <p:cNvPr id="8" name="Slide Number Placeholder 5">
            <a:extLst>
              <a:ext uri="{FF2B5EF4-FFF2-40B4-BE49-F238E27FC236}">
                <a16:creationId xmlns:a16="http://schemas.microsoft.com/office/drawing/2014/main" id="{2B3243CC-C9A0-4D39-973D-8E3C689F6A7C}"/>
              </a:ext>
            </a:extLst>
          </p:cNvPr>
          <p:cNvSpPr>
            <a:spLocks noGrp="1"/>
          </p:cNvSpPr>
          <p:nvPr>
            <p:ph type="sldNum" sz="quarter" idx="11"/>
          </p:nvPr>
        </p:nvSpPr>
        <p:spPr/>
        <p:txBody>
          <a:bodyPr/>
          <a:lstStyle>
            <a:lvl1pPr>
              <a:defRPr/>
            </a:lvl1pPr>
          </a:lstStyle>
          <a:p>
            <a:pPr>
              <a:defRPr/>
            </a:pPr>
            <a:fld id="{56EE5C5A-D107-42EF-9BF4-D465150FB063}" type="slidenum">
              <a:rPr lang="en-GB" altLang="en-US"/>
              <a:pPr>
                <a:defRPr/>
              </a:pPr>
              <a:t>‹#›</a:t>
            </a:fld>
            <a:endParaRPr lang="en-GB" altLang="en-US"/>
          </a:p>
        </p:txBody>
      </p:sp>
    </p:spTree>
    <p:extLst>
      <p:ext uri="{BB962C8B-B14F-4D97-AF65-F5344CB8AC3E}">
        <p14:creationId xmlns:p14="http://schemas.microsoft.com/office/powerpoint/2010/main" val="2516792509"/>
      </p:ext>
    </p:extLst>
  </p:cSld>
  <p:clrMapOvr>
    <a:masterClrMapping/>
  </p:clrMapOvr>
  <p:transition spd="slow">
    <p:push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aption and Content">
    <p:spTree>
      <p:nvGrpSpPr>
        <p:cNvPr id="1" name=""/>
        <p:cNvGrpSpPr/>
        <p:nvPr/>
      </p:nvGrpSpPr>
      <p:grpSpPr>
        <a:xfrm>
          <a:off x="0" y="0"/>
          <a:ext cx="0" cy="0"/>
          <a:chOff x="0" y="0"/>
          <a:chExt cx="0" cy="0"/>
        </a:xfrm>
      </p:grpSpPr>
      <p:sp>
        <p:nvSpPr>
          <p:cNvPr id="5" name="Isosceles Triangle 7">
            <a:extLst>
              <a:ext uri="{FF2B5EF4-FFF2-40B4-BE49-F238E27FC236}">
                <a16:creationId xmlns:a16="http://schemas.microsoft.com/office/drawing/2014/main" id="{95D807B1-F4B7-48A7-A0E9-9A3CBD855926}"/>
              </a:ext>
            </a:extLst>
          </p:cNvPr>
          <p:cNvSpPr/>
          <p:nvPr userDrawn="1"/>
        </p:nvSpPr>
        <p:spPr>
          <a:xfrm rot="10800000">
            <a:off x="441325" y="5597525"/>
            <a:ext cx="727075" cy="396875"/>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3" name="Content Placeholder 2"/>
          <p:cNvSpPr>
            <a:spLocks noGrp="1"/>
          </p:cNvSpPr>
          <p:nvPr>
            <p:ph sz="half" idx="1"/>
          </p:nvPr>
        </p:nvSpPr>
        <p:spPr>
          <a:xfrm>
            <a:off x="449263" y="476250"/>
            <a:ext cx="2077200" cy="5334000"/>
          </a:xfrm>
          <a:solidFill>
            <a:schemeClr val="tx2"/>
          </a:solidFill>
        </p:spPr>
        <p:txBody>
          <a:bodyPr/>
          <a:lstStyle>
            <a:lvl1pPr marL="0" indent="0">
              <a:buNone/>
              <a:defRPr b="0">
                <a:solidFill>
                  <a:schemeClr val="bg1"/>
                </a:solidFill>
              </a:defRPr>
            </a:lvl1pPr>
          </a:lstStyle>
          <a:p>
            <a:pPr lvl="0"/>
            <a:r>
              <a:rPr lang="en-US"/>
              <a:t>Click to edit Master text styles</a:t>
            </a:r>
          </a:p>
        </p:txBody>
      </p:sp>
      <p:sp>
        <p:nvSpPr>
          <p:cNvPr id="4" name="Content Placeholder 3"/>
          <p:cNvSpPr>
            <a:spLocks noGrp="1"/>
          </p:cNvSpPr>
          <p:nvPr>
            <p:ph sz="half" idx="2"/>
          </p:nvPr>
        </p:nvSpPr>
        <p:spPr>
          <a:xfrm>
            <a:off x="2674621" y="476250"/>
            <a:ext cx="6029642" cy="5695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551E566D-0C91-4020-ABF8-632E21CA5108}"/>
              </a:ext>
            </a:extLst>
          </p:cNvPr>
          <p:cNvSpPr>
            <a:spLocks noGrp="1"/>
          </p:cNvSpPr>
          <p:nvPr>
            <p:ph type="ftr" sz="quarter" idx="10"/>
          </p:nvPr>
        </p:nvSpPr>
        <p:spPr/>
        <p:txBody>
          <a:bodyPr/>
          <a:lstStyle>
            <a:lvl1pPr>
              <a:defRPr/>
            </a:lvl1pPr>
          </a:lstStyle>
          <a:p>
            <a:pPr>
              <a:defRPr/>
            </a:pPr>
            <a:r>
              <a:rPr lang="en-GB"/>
              <a:t>Text in footer</a:t>
            </a:r>
          </a:p>
        </p:txBody>
      </p:sp>
      <p:sp>
        <p:nvSpPr>
          <p:cNvPr id="7" name="Slide Number Placeholder 6">
            <a:extLst>
              <a:ext uri="{FF2B5EF4-FFF2-40B4-BE49-F238E27FC236}">
                <a16:creationId xmlns:a16="http://schemas.microsoft.com/office/drawing/2014/main" id="{98130D86-4ABB-446E-A5A8-E6DB4611DF5C}"/>
              </a:ext>
            </a:extLst>
          </p:cNvPr>
          <p:cNvSpPr>
            <a:spLocks noGrp="1"/>
          </p:cNvSpPr>
          <p:nvPr>
            <p:ph type="sldNum" sz="quarter" idx="11"/>
          </p:nvPr>
        </p:nvSpPr>
        <p:spPr/>
        <p:txBody>
          <a:bodyPr/>
          <a:lstStyle>
            <a:lvl1pPr>
              <a:defRPr/>
            </a:lvl1pPr>
          </a:lstStyle>
          <a:p>
            <a:pPr>
              <a:defRPr/>
            </a:pPr>
            <a:fld id="{D64E5C3A-34EE-438B-A8AA-A887EDF07FD7}" type="slidenum">
              <a:rPr lang="en-GB" altLang="en-US"/>
              <a:pPr>
                <a:defRPr/>
              </a:pPr>
              <a:t>‹#›</a:t>
            </a:fld>
            <a:endParaRPr lang="en-GB" altLang="en-US"/>
          </a:p>
        </p:txBody>
      </p:sp>
    </p:spTree>
    <p:extLst>
      <p:ext uri="{BB962C8B-B14F-4D97-AF65-F5344CB8AC3E}">
        <p14:creationId xmlns:p14="http://schemas.microsoft.com/office/powerpoint/2010/main" val="1001957276"/>
      </p:ext>
    </p:extLst>
  </p:cSld>
  <p:clrMapOvr>
    <a:masterClrMapping/>
  </p:clrMapOvr>
  <p:transition spd="slow">
    <p:push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4">
            <a:extLst>
              <a:ext uri="{FF2B5EF4-FFF2-40B4-BE49-F238E27FC236}">
                <a16:creationId xmlns:a16="http://schemas.microsoft.com/office/drawing/2014/main" id="{DAEB4462-5CD6-4D4B-B4CC-CAF7C274602E}"/>
              </a:ext>
            </a:extLst>
          </p:cNvPr>
          <p:cNvSpPr>
            <a:spLocks noGrp="1"/>
          </p:cNvSpPr>
          <p:nvPr>
            <p:ph type="ftr" sz="quarter" idx="10"/>
          </p:nvPr>
        </p:nvSpPr>
        <p:spPr/>
        <p:txBody>
          <a:bodyPr/>
          <a:lstStyle>
            <a:lvl1pPr>
              <a:defRPr/>
            </a:lvl1pPr>
          </a:lstStyle>
          <a:p>
            <a:pPr>
              <a:defRPr/>
            </a:pPr>
            <a:r>
              <a:rPr lang="en-GB"/>
              <a:t>Text in footer</a:t>
            </a:r>
          </a:p>
        </p:txBody>
      </p:sp>
      <p:sp>
        <p:nvSpPr>
          <p:cNvPr id="4" name="Slide Number Placeholder 5">
            <a:extLst>
              <a:ext uri="{FF2B5EF4-FFF2-40B4-BE49-F238E27FC236}">
                <a16:creationId xmlns:a16="http://schemas.microsoft.com/office/drawing/2014/main" id="{C83DB952-0510-4CB0-B184-6AB3A63A424D}"/>
              </a:ext>
            </a:extLst>
          </p:cNvPr>
          <p:cNvSpPr>
            <a:spLocks noGrp="1"/>
          </p:cNvSpPr>
          <p:nvPr>
            <p:ph type="sldNum" sz="quarter" idx="11"/>
          </p:nvPr>
        </p:nvSpPr>
        <p:spPr/>
        <p:txBody>
          <a:bodyPr/>
          <a:lstStyle>
            <a:lvl1pPr>
              <a:defRPr/>
            </a:lvl1pPr>
          </a:lstStyle>
          <a:p>
            <a:pPr>
              <a:defRPr/>
            </a:pPr>
            <a:fld id="{1D983686-2778-4979-8C0F-B60F91325201}" type="slidenum">
              <a:rPr lang="en-GB" altLang="en-US"/>
              <a:pPr>
                <a:defRPr/>
              </a:pPr>
              <a:t>‹#›</a:t>
            </a:fld>
            <a:endParaRPr lang="en-GB" altLang="en-US"/>
          </a:p>
        </p:txBody>
      </p:sp>
    </p:spTree>
    <p:extLst>
      <p:ext uri="{BB962C8B-B14F-4D97-AF65-F5344CB8AC3E}">
        <p14:creationId xmlns:p14="http://schemas.microsoft.com/office/powerpoint/2010/main" val="3249099187"/>
      </p:ext>
    </p:extLst>
  </p:cSld>
  <p:clrMapOvr>
    <a:masterClrMapping/>
  </p:clrMapOvr>
  <p:transition spd="slow">
    <p:push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A0A2986-4C63-4E51-A237-4A83A534681F}"/>
              </a:ext>
            </a:extLst>
          </p:cNvPr>
          <p:cNvSpPr>
            <a:spLocks noGrp="1"/>
          </p:cNvSpPr>
          <p:nvPr>
            <p:ph type="ftr" sz="quarter" idx="10"/>
          </p:nvPr>
        </p:nvSpPr>
        <p:spPr/>
        <p:txBody>
          <a:bodyPr/>
          <a:lstStyle>
            <a:lvl1pPr>
              <a:defRPr/>
            </a:lvl1pPr>
          </a:lstStyle>
          <a:p>
            <a:pPr>
              <a:defRPr/>
            </a:pPr>
            <a:r>
              <a:rPr lang="en-GB"/>
              <a:t>Text in footer</a:t>
            </a:r>
          </a:p>
        </p:txBody>
      </p:sp>
      <p:sp>
        <p:nvSpPr>
          <p:cNvPr id="3" name="Slide Number Placeholder 5">
            <a:extLst>
              <a:ext uri="{FF2B5EF4-FFF2-40B4-BE49-F238E27FC236}">
                <a16:creationId xmlns:a16="http://schemas.microsoft.com/office/drawing/2014/main" id="{B5D88FA5-07F6-42E2-9632-E9758D60B886}"/>
              </a:ext>
            </a:extLst>
          </p:cNvPr>
          <p:cNvSpPr>
            <a:spLocks noGrp="1"/>
          </p:cNvSpPr>
          <p:nvPr>
            <p:ph type="sldNum" sz="quarter" idx="11"/>
          </p:nvPr>
        </p:nvSpPr>
        <p:spPr/>
        <p:txBody>
          <a:bodyPr/>
          <a:lstStyle>
            <a:lvl1pPr>
              <a:defRPr/>
            </a:lvl1pPr>
          </a:lstStyle>
          <a:p>
            <a:pPr>
              <a:defRPr/>
            </a:pPr>
            <a:fld id="{50D55765-2076-4E02-A232-C5967D39AB7A}" type="slidenum">
              <a:rPr lang="en-GB" altLang="en-US"/>
              <a:pPr>
                <a:defRPr/>
              </a:pPr>
              <a:t>‹#›</a:t>
            </a:fld>
            <a:endParaRPr lang="en-GB" altLang="en-US"/>
          </a:p>
        </p:txBody>
      </p:sp>
    </p:spTree>
    <p:extLst>
      <p:ext uri="{BB962C8B-B14F-4D97-AF65-F5344CB8AC3E}">
        <p14:creationId xmlns:p14="http://schemas.microsoft.com/office/powerpoint/2010/main" val="1307435348"/>
      </p:ext>
    </p:extLst>
  </p:cSld>
  <p:clrMapOvr>
    <a:masterClrMapping/>
  </p:clrMapOvr>
  <p:transition spd="slow">
    <p:push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no graphics) - Green">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3ED56404-4C5C-47A9-A8A5-28822FD4E35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31800" y="1735668"/>
            <a:ext cx="6081104" cy="1215495"/>
          </a:xfrm>
        </p:spPr>
        <p:txBody>
          <a:bodyPr anchor="b"/>
          <a:lstStyle>
            <a:lvl1pPr algn="l">
              <a:defRPr sz="42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431800" y="3043239"/>
            <a:ext cx="6081104" cy="986894"/>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29062517"/>
      </p:ext>
    </p:extLst>
  </p:cSld>
  <p:clrMapOvr>
    <a:masterClrMapping/>
  </p:clrMapOvr>
  <p:transition spd="slow">
    <p:push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 White">
    <p:bg>
      <p:bgPr>
        <a:solidFill>
          <a:schemeClr val="bg1">
            <a:alpha val="98822"/>
          </a:schemeClr>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FFE85D30-A376-42C8-A849-CE462BBE4261}"/>
              </a:ext>
            </a:extLst>
          </p:cNvPr>
          <p:cNvCxnSpPr/>
          <p:nvPr userDrawn="1"/>
        </p:nvCxnSpPr>
        <p:spPr>
          <a:xfrm>
            <a:off x="3532188" y="6215063"/>
            <a:ext cx="0" cy="52705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0B20C07-6E56-4B70-88A4-A99A8670E46A}"/>
              </a:ext>
            </a:extLst>
          </p:cNvPr>
          <p:cNvCxnSpPr/>
          <p:nvPr userDrawn="1"/>
        </p:nvCxnSpPr>
        <p:spPr>
          <a:xfrm>
            <a:off x="2632075" y="6216650"/>
            <a:ext cx="0" cy="52705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45FEC9E-7F63-4DD9-B5F4-91CD46B4389D}"/>
              </a:ext>
            </a:extLst>
          </p:cNvPr>
          <p:cNvCxnSpPr/>
          <p:nvPr userDrawn="1"/>
        </p:nvCxnSpPr>
        <p:spPr>
          <a:xfrm>
            <a:off x="544513" y="6216650"/>
            <a:ext cx="0" cy="52705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10">
            <a:extLst>
              <a:ext uri="{FF2B5EF4-FFF2-40B4-BE49-F238E27FC236}">
                <a16:creationId xmlns:a16="http://schemas.microsoft.com/office/drawing/2014/main" id="{974E1065-676D-463E-92D3-5553525EBAF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76650" y="6356350"/>
            <a:ext cx="909638"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a:extLst>
              <a:ext uri="{FF2B5EF4-FFF2-40B4-BE49-F238E27FC236}">
                <a16:creationId xmlns:a16="http://schemas.microsoft.com/office/drawing/2014/main" id="{6F6FAA57-D436-4533-92D6-E54E9DA47BA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84475" y="6259513"/>
            <a:ext cx="434975"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a:extLst>
              <a:ext uri="{FF2B5EF4-FFF2-40B4-BE49-F238E27FC236}">
                <a16:creationId xmlns:a16="http://schemas.microsoft.com/office/drawing/2014/main" id="{88C77104-C3B4-4664-8D75-7F742A23BE0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74688" y="6288088"/>
            <a:ext cx="1643062"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a:extLst>
              <a:ext uri="{FF2B5EF4-FFF2-40B4-BE49-F238E27FC236}">
                <a16:creationId xmlns:a16="http://schemas.microsoft.com/office/drawing/2014/main" id="{87A41712-5168-4A3A-85D8-CE986482EB53}"/>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25463" y="538163"/>
            <a:ext cx="142240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31800" y="1735668"/>
            <a:ext cx="6081104" cy="1215495"/>
          </a:xfrm>
        </p:spPr>
        <p:txBody>
          <a:bodyPr anchor="b"/>
          <a:lstStyle>
            <a:lvl1pPr algn="l">
              <a:defRPr sz="42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431800" y="3043239"/>
            <a:ext cx="6081104" cy="986894"/>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975823052"/>
      </p:ext>
    </p:extLst>
  </p:cSld>
  <p:clrMapOvr>
    <a:masterClrMapping/>
  </p:clrMapOvr>
  <p:transition spd="slow">
    <p:push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no graphics) - Whit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302B8E13-FD94-4789-9A8E-CE8B181F48D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7050" y="538163"/>
            <a:ext cx="142240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31800" y="1735668"/>
            <a:ext cx="6081104" cy="1215495"/>
          </a:xfrm>
        </p:spPr>
        <p:txBody>
          <a:bodyPr anchor="b"/>
          <a:lstStyle>
            <a:lvl1pPr algn="l">
              <a:defRPr sz="42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431800" y="3043239"/>
            <a:ext cx="6081104" cy="986894"/>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90447999"/>
      </p:ext>
    </p:extLst>
  </p:cSld>
  <p:clrMapOvr>
    <a:masterClrMapping/>
  </p:clrMapOvr>
  <p:transition spd="slow">
    <p:push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Quote or Statistic">
    <p:bg>
      <p:bgPr>
        <a:solidFill>
          <a:schemeClr val="tx2"/>
        </a:solidFill>
        <a:effectLst/>
      </p:bgPr>
    </p:bg>
    <p:spTree>
      <p:nvGrpSpPr>
        <p:cNvPr id="1" name=""/>
        <p:cNvGrpSpPr/>
        <p:nvPr/>
      </p:nvGrpSpPr>
      <p:grpSpPr>
        <a:xfrm>
          <a:off x="0" y="0"/>
          <a:ext cx="0" cy="0"/>
          <a:chOff x="0" y="0"/>
          <a:chExt cx="0" cy="0"/>
        </a:xfrm>
      </p:grpSpPr>
      <p:grpSp>
        <p:nvGrpSpPr>
          <p:cNvPr id="3" name="Group 16">
            <a:extLst>
              <a:ext uri="{FF2B5EF4-FFF2-40B4-BE49-F238E27FC236}">
                <a16:creationId xmlns:a16="http://schemas.microsoft.com/office/drawing/2014/main" id="{945FB4DB-C970-4805-B11F-0D36348F6270}"/>
              </a:ext>
            </a:extLst>
          </p:cNvPr>
          <p:cNvGrpSpPr>
            <a:grpSpLocks/>
          </p:cNvGrpSpPr>
          <p:nvPr userDrawn="1"/>
        </p:nvGrpSpPr>
        <p:grpSpPr bwMode="auto">
          <a:xfrm>
            <a:off x="0" y="0"/>
            <a:ext cx="9144000" cy="6858000"/>
            <a:chOff x="0" y="0"/>
            <a:chExt cx="9144000" cy="6858001"/>
          </a:xfrm>
        </p:grpSpPr>
        <p:sp>
          <p:nvSpPr>
            <p:cNvPr id="4" name="Rectangle 9">
              <a:extLst>
                <a:ext uri="{FF2B5EF4-FFF2-40B4-BE49-F238E27FC236}">
                  <a16:creationId xmlns:a16="http://schemas.microsoft.com/office/drawing/2014/main" id="{C981298C-9294-42DD-9557-24CFB30A95B6}"/>
                </a:ext>
              </a:extLst>
            </p:cNvPr>
            <p:cNvSpPr/>
            <p:nvPr userDrawn="1"/>
          </p:nvSpPr>
          <p:spPr>
            <a:xfrm>
              <a:off x="0" y="5749926"/>
              <a:ext cx="7342188" cy="1108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 name="Rectangle 4">
              <a:extLst>
                <a:ext uri="{FF2B5EF4-FFF2-40B4-BE49-F238E27FC236}">
                  <a16:creationId xmlns:a16="http://schemas.microsoft.com/office/drawing/2014/main" id="{392C5442-BC9B-4E56-AF11-DAC27D4DC5D5}"/>
                </a:ext>
              </a:extLst>
            </p:cNvPr>
            <p:cNvSpPr/>
            <p:nvPr userDrawn="1"/>
          </p:nvSpPr>
          <p:spPr>
            <a:xfrm>
              <a:off x="7342188" y="0"/>
              <a:ext cx="180181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6" name="Isosceles Triangle 11">
              <a:extLst>
                <a:ext uri="{FF2B5EF4-FFF2-40B4-BE49-F238E27FC236}">
                  <a16:creationId xmlns:a16="http://schemas.microsoft.com/office/drawing/2014/main" id="{2843A839-8A8B-42A9-A69E-901F80658A65}"/>
                </a:ext>
              </a:extLst>
            </p:cNvPr>
            <p:cNvSpPr/>
            <p:nvPr userDrawn="1"/>
          </p:nvSpPr>
          <p:spPr>
            <a:xfrm rot="10800000">
              <a:off x="644525" y="5527676"/>
              <a:ext cx="727075" cy="396875"/>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pSp>
      <p:pic>
        <p:nvPicPr>
          <p:cNvPr id="7" name="Picture 13">
            <a:extLst>
              <a:ext uri="{FF2B5EF4-FFF2-40B4-BE49-F238E27FC236}">
                <a16:creationId xmlns:a16="http://schemas.microsoft.com/office/drawing/2014/main" id="{64A83548-E411-491A-BF68-17DB5BAF08B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78750" y="4337050"/>
            <a:ext cx="823913"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15">
            <a:extLst>
              <a:ext uri="{FF2B5EF4-FFF2-40B4-BE49-F238E27FC236}">
                <a16:creationId xmlns:a16="http://schemas.microsoft.com/office/drawing/2014/main" id="{FE303F88-DBAD-47D6-B2FB-48A46B295710}"/>
              </a:ext>
            </a:extLst>
          </p:cNvPr>
          <p:cNvCxnSpPr/>
          <p:nvPr userDrawn="1"/>
        </p:nvCxnSpPr>
        <p:spPr>
          <a:xfrm>
            <a:off x="554038" y="6386513"/>
            <a:ext cx="8142287"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14338" y="1443039"/>
            <a:ext cx="6388309" cy="3948556"/>
          </a:xfrm>
        </p:spPr>
        <p:txBody>
          <a:bodyPr/>
          <a:lstStyle>
            <a:lvl1pPr>
              <a:defRPr sz="5000" b="0">
                <a:solidFill>
                  <a:schemeClr val="bg1"/>
                </a:solidFill>
              </a:defRPr>
            </a:lvl1pPr>
          </a:lstStyle>
          <a:p>
            <a:r>
              <a:rPr lang="en-US"/>
              <a:t>Click to edit Master title style</a:t>
            </a:r>
            <a:endParaRPr lang="en-US" dirty="0"/>
          </a:p>
        </p:txBody>
      </p:sp>
      <p:sp>
        <p:nvSpPr>
          <p:cNvPr id="9" name="Footer Placeholder 4">
            <a:extLst>
              <a:ext uri="{FF2B5EF4-FFF2-40B4-BE49-F238E27FC236}">
                <a16:creationId xmlns:a16="http://schemas.microsoft.com/office/drawing/2014/main" id="{FE8B3AF2-63DE-4822-A93D-0BBCCE4BB3C6}"/>
              </a:ext>
            </a:extLst>
          </p:cNvPr>
          <p:cNvSpPr>
            <a:spLocks noGrp="1"/>
          </p:cNvSpPr>
          <p:nvPr>
            <p:ph type="ftr" sz="quarter" idx="10"/>
          </p:nvPr>
        </p:nvSpPr>
        <p:spPr/>
        <p:txBody>
          <a:bodyPr/>
          <a:lstStyle>
            <a:lvl1pPr>
              <a:defRPr/>
            </a:lvl1pPr>
          </a:lstStyle>
          <a:p>
            <a:pPr>
              <a:defRPr/>
            </a:pPr>
            <a:r>
              <a:rPr lang="en-GB"/>
              <a:t>Text in footer</a:t>
            </a:r>
          </a:p>
        </p:txBody>
      </p:sp>
      <p:sp>
        <p:nvSpPr>
          <p:cNvPr id="10" name="Slide Number Placeholder 5">
            <a:extLst>
              <a:ext uri="{FF2B5EF4-FFF2-40B4-BE49-F238E27FC236}">
                <a16:creationId xmlns:a16="http://schemas.microsoft.com/office/drawing/2014/main" id="{06C5E52B-1810-44F1-80A2-77A691DB2C46}"/>
              </a:ext>
            </a:extLst>
          </p:cNvPr>
          <p:cNvSpPr>
            <a:spLocks noGrp="1"/>
          </p:cNvSpPr>
          <p:nvPr>
            <p:ph type="sldNum" sz="quarter" idx="11"/>
          </p:nvPr>
        </p:nvSpPr>
        <p:spPr/>
        <p:txBody>
          <a:bodyPr/>
          <a:lstStyle>
            <a:lvl1pPr>
              <a:defRPr/>
            </a:lvl1pPr>
          </a:lstStyle>
          <a:p>
            <a:pPr>
              <a:defRPr/>
            </a:pPr>
            <a:fld id="{329103C9-412D-4294-BC4A-5EEC041141D0}" type="slidenum">
              <a:rPr lang="en-GB" altLang="en-US"/>
              <a:pPr>
                <a:defRPr/>
              </a:pPr>
              <a:t>‹#›</a:t>
            </a:fld>
            <a:endParaRPr lang="en-GB" altLang="en-US"/>
          </a:p>
        </p:txBody>
      </p:sp>
    </p:spTree>
    <p:extLst>
      <p:ext uri="{BB962C8B-B14F-4D97-AF65-F5344CB8AC3E}">
        <p14:creationId xmlns:p14="http://schemas.microsoft.com/office/powerpoint/2010/main" val="3181933015"/>
      </p:ext>
    </p:extLst>
  </p:cSld>
  <p:clrMapOvr>
    <a:masterClrMapping/>
  </p:clrMapOvr>
  <p:transition spd="slow">
    <p:push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or Statistic Outline">
    <p:spTree>
      <p:nvGrpSpPr>
        <p:cNvPr id="1" name=""/>
        <p:cNvGrpSpPr/>
        <p:nvPr/>
      </p:nvGrpSpPr>
      <p:grpSpPr>
        <a:xfrm>
          <a:off x="0" y="0"/>
          <a:ext cx="0" cy="0"/>
          <a:chOff x="0" y="0"/>
          <a:chExt cx="0" cy="0"/>
        </a:xfrm>
      </p:grpSpPr>
      <p:sp>
        <p:nvSpPr>
          <p:cNvPr id="3" name="Freeform 14">
            <a:extLst>
              <a:ext uri="{FF2B5EF4-FFF2-40B4-BE49-F238E27FC236}">
                <a16:creationId xmlns:a16="http://schemas.microsoft.com/office/drawing/2014/main" id="{442A3479-2D8B-4058-A020-3D4B1466A6C8}"/>
              </a:ext>
            </a:extLst>
          </p:cNvPr>
          <p:cNvSpPr/>
          <p:nvPr userDrawn="1"/>
        </p:nvSpPr>
        <p:spPr>
          <a:xfrm rot="10800000">
            <a:off x="0" y="0"/>
            <a:ext cx="7340600" cy="5924550"/>
          </a:xfrm>
          <a:custGeom>
            <a:avLst/>
            <a:gdLst>
              <a:gd name="connsiteX0" fmla="*/ 7340600 w 7340600"/>
              <a:gd name="connsiteY0" fmla="*/ 5925324 h 5925324"/>
              <a:gd name="connsiteX1" fmla="*/ 0 w 7340600"/>
              <a:gd name="connsiteY1" fmla="*/ 5925324 h 5925324"/>
              <a:gd name="connsiteX2" fmla="*/ 0 w 7340600"/>
              <a:gd name="connsiteY2" fmla="*/ 174789 h 5925324"/>
              <a:gd name="connsiteX3" fmla="*/ 6172563 w 7340600"/>
              <a:gd name="connsiteY3" fmla="*/ 174789 h 5925324"/>
              <a:gd name="connsiteX4" fmla="*/ 6332537 w 7340600"/>
              <a:gd name="connsiteY4" fmla="*/ 0 h 5925324"/>
              <a:gd name="connsiteX5" fmla="*/ 6492511 w 7340600"/>
              <a:gd name="connsiteY5" fmla="*/ 174789 h 5925324"/>
              <a:gd name="connsiteX6" fmla="*/ 7340600 w 7340600"/>
              <a:gd name="connsiteY6" fmla="*/ 174789 h 592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40600" h="5925324">
                <a:moveTo>
                  <a:pt x="7340600" y="5925324"/>
                </a:moveTo>
                <a:lnTo>
                  <a:pt x="0" y="5925324"/>
                </a:lnTo>
                <a:lnTo>
                  <a:pt x="0" y="174789"/>
                </a:lnTo>
                <a:lnTo>
                  <a:pt x="6172563" y="174789"/>
                </a:lnTo>
                <a:lnTo>
                  <a:pt x="6332537" y="0"/>
                </a:lnTo>
                <a:lnTo>
                  <a:pt x="6492511" y="174789"/>
                </a:lnTo>
                <a:lnTo>
                  <a:pt x="7340600" y="174789"/>
                </a:lnTo>
                <a:close/>
              </a:path>
            </a:pathLst>
          </a:cu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4" name="Picture 13">
            <a:extLst>
              <a:ext uri="{FF2B5EF4-FFF2-40B4-BE49-F238E27FC236}">
                <a16:creationId xmlns:a16="http://schemas.microsoft.com/office/drawing/2014/main" id="{739088A8-4A22-499A-898C-B27BCB9C4EC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78750" y="4337050"/>
            <a:ext cx="823913"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15">
            <a:extLst>
              <a:ext uri="{FF2B5EF4-FFF2-40B4-BE49-F238E27FC236}">
                <a16:creationId xmlns:a16="http://schemas.microsoft.com/office/drawing/2014/main" id="{9148D7C1-9F52-4231-8F63-A0944871719B}"/>
              </a:ext>
            </a:extLst>
          </p:cNvPr>
          <p:cNvCxnSpPr/>
          <p:nvPr userDrawn="1"/>
        </p:nvCxnSpPr>
        <p:spPr>
          <a:xfrm>
            <a:off x="554038" y="6386513"/>
            <a:ext cx="8142287"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14338" y="1443039"/>
            <a:ext cx="6388309" cy="3948556"/>
          </a:xfrm>
        </p:spPr>
        <p:txBody>
          <a:bodyPr/>
          <a:lstStyle>
            <a:lvl1pPr>
              <a:defRPr sz="5000" b="0">
                <a:solidFill>
                  <a:schemeClr val="tx2"/>
                </a:solidFill>
              </a:defRPr>
            </a:lvl1pPr>
          </a:lstStyle>
          <a:p>
            <a:r>
              <a:rPr lang="en-US"/>
              <a:t>Click to edit Master title style</a:t>
            </a:r>
            <a:endParaRPr lang="en-US" dirty="0"/>
          </a:p>
        </p:txBody>
      </p:sp>
      <p:sp>
        <p:nvSpPr>
          <p:cNvPr id="6" name="Footer Placeholder 4">
            <a:extLst>
              <a:ext uri="{FF2B5EF4-FFF2-40B4-BE49-F238E27FC236}">
                <a16:creationId xmlns:a16="http://schemas.microsoft.com/office/drawing/2014/main" id="{856407BD-DFF5-425E-9990-5F4A2417972A}"/>
              </a:ext>
            </a:extLst>
          </p:cNvPr>
          <p:cNvSpPr>
            <a:spLocks noGrp="1"/>
          </p:cNvSpPr>
          <p:nvPr>
            <p:ph type="ftr" sz="quarter" idx="10"/>
          </p:nvPr>
        </p:nvSpPr>
        <p:spPr/>
        <p:txBody>
          <a:bodyPr/>
          <a:lstStyle>
            <a:lvl1pPr>
              <a:defRPr/>
            </a:lvl1pPr>
          </a:lstStyle>
          <a:p>
            <a:pPr>
              <a:defRPr/>
            </a:pPr>
            <a:r>
              <a:rPr lang="en-GB"/>
              <a:t>Text in footer</a:t>
            </a:r>
          </a:p>
        </p:txBody>
      </p:sp>
      <p:sp>
        <p:nvSpPr>
          <p:cNvPr id="7" name="Slide Number Placeholder 5">
            <a:extLst>
              <a:ext uri="{FF2B5EF4-FFF2-40B4-BE49-F238E27FC236}">
                <a16:creationId xmlns:a16="http://schemas.microsoft.com/office/drawing/2014/main" id="{138A11DC-C582-45F9-8C05-D79EAAED4A2C}"/>
              </a:ext>
            </a:extLst>
          </p:cNvPr>
          <p:cNvSpPr>
            <a:spLocks noGrp="1"/>
          </p:cNvSpPr>
          <p:nvPr>
            <p:ph type="sldNum" sz="quarter" idx="11"/>
          </p:nvPr>
        </p:nvSpPr>
        <p:spPr/>
        <p:txBody>
          <a:bodyPr/>
          <a:lstStyle>
            <a:lvl1pPr>
              <a:defRPr/>
            </a:lvl1pPr>
          </a:lstStyle>
          <a:p>
            <a:pPr>
              <a:defRPr/>
            </a:pPr>
            <a:fld id="{000F3621-3F69-4E39-B4DD-18C49C8499BB}" type="slidenum">
              <a:rPr lang="en-GB" altLang="en-US"/>
              <a:pPr>
                <a:defRPr/>
              </a:pPr>
              <a:t>‹#›</a:t>
            </a:fld>
            <a:endParaRPr lang="en-GB" altLang="en-US"/>
          </a:p>
        </p:txBody>
      </p:sp>
    </p:spTree>
    <p:extLst>
      <p:ext uri="{BB962C8B-B14F-4D97-AF65-F5344CB8AC3E}">
        <p14:creationId xmlns:p14="http://schemas.microsoft.com/office/powerpoint/2010/main" val="760783815"/>
      </p:ext>
    </p:extLst>
  </p:cSld>
  <p:clrMapOvr>
    <a:masterClrMapping/>
  </p:clrMapOvr>
  <p:transition spd="slow">
    <p:push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39738" y="1540800"/>
            <a:ext cx="8264525" cy="4640400"/>
          </a:xfrm>
        </p:spPr>
        <p:txBody>
          <a:bodyPr/>
          <a:lstStyle>
            <a:lvl1pPr>
              <a:lnSpc>
                <a:spcPct val="9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4">
            <a:extLst>
              <a:ext uri="{FF2B5EF4-FFF2-40B4-BE49-F238E27FC236}">
                <a16:creationId xmlns:a16="http://schemas.microsoft.com/office/drawing/2014/main" id="{74D4281D-0D07-4F14-A260-3C144C9618D9}"/>
              </a:ext>
            </a:extLst>
          </p:cNvPr>
          <p:cNvSpPr>
            <a:spLocks noGrp="1"/>
          </p:cNvSpPr>
          <p:nvPr>
            <p:ph type="ftr" sz="quarter" idx="10"/>
          </p:nvPr>
        </p:nvSpPr>
        <p:spPr/>
        <p:txBody>
          <a:bodyPr/>
          <a:lstStyle>
            <a:lvl1pPr>
              <a:defRPr/>
            </a:lvl1pPr>
          </a:lstStyle>
          <a:p>
            <a:pPr>
              <a:defRPr/>
            </a:pPr>
            <a:r>
              <a:rPr lang="en-GB"/>
              <a:t>Text in footer</a:t>
            </a:r>
          </a:p>
        </p:txBody>
      </p:sp>
      <p:sp>
        <p:nvSpPr>
          <p:cNvPr id="5" name="Slide Number Placeholder 5">
            <a:extLst>
              <a:ext uri="{FF2B5EF4-FFF2-40B4-BE49-F238E27FC236}">
                <a16:creationId xmlns:a16="http://schemas.microsoft.com/office/drawing/2014/main" id="{09930D41-8466-498F-8229-8DA0365A8A92}"/>
              </a:ext>
            </a:extLst>
          </p:cNvPr>
          <p:cNvSpPr>
            <a:spLocks noGrp="1"/>
          </p:cNvSpPr>
          <p:nvPr>
            <p:ph type="sldNum" sz="quarter" idx="11"/>
          </p:nvPr>
        </p:nvSpPr>
        <p:spPr/>
        <p:txBody>
          <a:bodyPr/>
          <a:lstStyle>
            <a:lvl1pPr>
              <a:defRPr/>
            </a:lvl1pPr>
          </a:lstStyle>
          <a:p>
            <a:pPr>
              <a:defRPr/>
            </a:pPr>
            <a:fld id="{E07EF244-497C-4E5A-B15B-BE95661C5584}" type="slidenum">
              <a:rPr lang="en-GB" altLang="en-US"/>
              <a:pPr>
                <a:defRPr/>
              </a:pPr>
              <a:t>‹#›</a:t>
            </a:fld>
            <a:endParaRPr lang="en-GB" altLang="en-US"/>
          </a:p>
        </p:txBody>
      </p:sp>
    </p:spTree>
    <p:extLst>
      <p:ext uri="{BB962C8B-B14F-4D97-AF65-F5344CB8AC3E}">
        <p14:creationId xmlns:p14="http://schemas.microsoft.com/office/powerpoint/2010/main" val="1095201929"/>
      </p:ext>
    </p:extLst>
  </p:cSld>
  <p:clrMapOvr>
    <a:masterClrMapping/>
  </p:clrMapOvr>
  <p:transition spd="slow">
    <p:push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AF41"/>
                </a:solidFill>
              </a:defRPr>
            </a:lvl1pPr>
          </a:lstStyle>
          <a:p>
            <a:r>
              <a:rPr lang="en-US" dirty="0"/>
              <a:t>Click to edit Master title style</a:t>
            </a:r>
          </a:p>
        </p:txBody>
      </p:sp>
      <p:sp>
        <p:nvSpPr>
          <p:cNvPr id="3" name="Content Placeholder 2"/>
          <p:cNvSpPr>
            <a:spLocks noGrp="1"/>
          </p:cNvSpPr>
          <p:nvPr>
            <p:ph idx="1"/>
          </p:nvPr>
        </p:nvSpPr>
        <p:spPr>
          <a:xfrm>
            <a:off x="439738" y="1540800"/>
            <a:ext cx="8264525" cy="4640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439738" y="1129554"/>
            <a:ext cx="8264525" cy="300247"/>
          </a:xfrm>
        </p:spPr>
        <p:txBody>
          <a:bodyPr/>
          <a:lstStyle>
            <a:lvl1pPr marL="0" indent="0">
              <a:buNone/>
              <a:defRPr sz="2200" b="0">
                <a:solidFill>
                  <a:srgbClr val="00AF41"/>
                </a:solidFill>
              </a:defRPr>
            </a:lvl1pPr>
          </a:lstStyle>
          <a:p>
            <a:pPr lvl="0"/>
            <a:r>
              <a:rPr lang="en-US" dirty="0"/>
              <a:t>Click to edit Master text styles</a:t>
            </a:r>
          </a:p>
        </p:txBody>
      </p:sp>
      <p:sp>
        <p:nvSpPr>
          <p:cNvPr id="5" name="Footer Placeholder 4">
            <a:extLst>
              <a:ext uri="{FF2B5EF4-FFF2-40B4-BE49-F238E27FC236}">
                <a16:creationId xmlns:a16="http://schemas.microsoft.com/office/drawing/2014/main" id="{B7B98205-7E29-4901-A305-12BDCFDA6C3F}"/>
              </a:ext>
            </a:extLst>
          </p:cNvPr>
          <p:cNvSpPr>
            <a:spLocks noGrp="1"/>
          </p:cNvSpPr>
          <p:nvPr>
            <p:ph type="ftr" sz="quarter" idx="14"/>
          </p:nvPr>
        </p:nvSpPr>
        <p:spPr/>
        <p:txBody>
          <a:bodyPr/>
          <a:lstStyle>
            <a:lvl1pPr>
              <a:defRPr/>
            </a:lvl1pPr>
          </a:lstStyle>
          <a:p>
            <a:pPr>
              <a:defRPr/>
            </a:pPr>
            <a:r>
              <a:rPr lang="en-GB"/>
              <a:t>Text in footer</a:t>
            </a:r>
          </a:p>
        </p:txBody>
      </p:sp>
      <p:sp>
        <p:nvSpPr>
          <p:cNvPr id="6" name="Slide Number Placeholder 5">
            <a:extLst>
              <a:ext uri="{FF2B5EF4-FFF2-40B4-BE49-F238E27FC236}">
                <a16:creationId xmlns:a16="http://schemas.microsoft.com/office/drawing/2014/main" id="{0C247BA0-EEDB-4BE5-927B-1C451862E0DB}"/>
              </a:ext>
            </a:extLst>
          </p:cNvPr>
          <p:cNvSpPr>
            <a:spLocks noGrp="1"/>
          </p:cNvSpPr>
          <p:nvPr>
            <p:ph type="sldNum" sz="quarter" idx="15"/>
          </p:nvPr>
        </p:nvSpPr>
        <p:spPr/>
        <p:txBody>
          <a:bodyPr/>
          <a:lstStyle>
            <a:lvl1pPr>
              <a:defRPr/>
            </a:lvl1pPr>
          </a:lstStyle>
          <a:p>
            <a:pPr>
              <a:defRPr/>
            </a:pPr>
            <a:fld id="{3C8D4F9D-94F5-487B-B6F7-D6759E904A2F}" type="slidenum">
              <a:rPr lang="en-GB" altLang="en-US"/>
              <a:pPr>
                <a:defRPr/>
              </a:pPr>
              <a:t>‹#›</a:t>
            </a:fld>
            <a:endParaRPr lang="en-GB" altLang="en-US"/>
          </a:p>
        </p:txBody>
      </p:sp>
    </p:spTree>
    <p:extLst>
      <p:ext uri="{BB962C8B-B14F-4D97-AF65-F5344CB8AC3E}">
        <p14:creationId xmlns:p14="http://schemas.microsoft.com/office/powerpoint/2010/main" val="2105151298"/>
      </p:ext>
    </p:extLst>
  </p:cSld>
  <p:clrMapOvr>
    <a:masterClrMapping/>
  </p:clrMapOvr>
  <p:transition spd="slow">
    <p:push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and Ic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39738" y="1540800"/>
            <a:ext cx="6940800" cy="4640400"/>
          </a:xfrm>
        </p:spPr>
        <p:txBody>
          <a:bodyPr/>
          <a:lstStyle>
            <a:lvl1pPr>
              <a:lnSpc>
                <a:spcPct val="9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4">
            <a:extLst>
              <a:ext uri="{FF2B5EF4-FFF2-40B4-BE49-F238E27FC236}">
                <a16:creationId xmlns:a16="http://schemas.microsoft.com/office/drawing/2014/main" id="{2607DD50-F95C-42A3-B017-700F5157A817}"/>
              </a:ext>
            </a:extLst>
          </p:cNvPr>
          <p:cNvSpPr>
            <a:spLocks noGrp="1"/>
          </p:cNvSpPr>
          <p:nvPr>
            <p:ph type="ftr" sz="quarter" idx="10"/>
          </p:nvPr>
        </p:nvSpPr>
        <p:spPr/>
        <p:txBody>
          <a:bodyPr/>
          <a:lstStyle>
            <a:lvl1pPr>
              <a:defRPr/>
            </a:lvl1pPr>
          </a:lstStyle>
          <a:p>
            <a:pPr>
              <a:defRPr/>
            </a:pPr>
            <a:r>
              <a:rPr lang="en-GB"/>
              <a:t>Text in footer</a:t>
            </a:r>
          </a:p>
        </p:txBody>
      </p:sp>
      <p:sp>
        <p:nvSpPr>
          <p:cNvPr id="5" name="Slide Number Placeholder 5">
            <a:extLst>
              <a:ext uri="{FF2B5EF4-FFF2-40B4-BE49-F238E27FC236}">
                <a16:creationId xmlns:a16="http://schemas.microsoft.com/office/drawing/2014/main" id="{FEF3F8CE-A66B-4205-B7E7-8E42EBDC82BA}"/>
              </a:ext>
            </a:extLst>
          </p:cNvPr>
          <p:cNvSpPr>
            <a:spLocks noGrp="1"/>
          </p:cNvSpPr>
          <p:nvPr>
            <p:ph type="sldNum" sz="quarter" idx="11"/>
          </p:nvPr>
        </p:nvSpPr>
        <p:spPr/>
        <p:txBody>
          <a:bodyPr/>
          <a:lstStyle>
            <a:lvl1pPr>
              <a:defRPr/>
            </a:lvl1pPr>
          </a:lstStyle>
          <a:p>
            <a:pPr>
              <a:defRPr/>
            </a:pPr>
            <a:fld id="{50D55086-77FA-4D72-9285-8F66B62FE9EC}" type="slidenum">
              <a:rPr lang="en-GB" altLang="en-US"/>
              <a:pPr>
                <a:defRPr/>
              </a:pPr>
              <a:t>‹#›</a:t>
            </a:fld>
            <a:endParaRPr lang="en-GB" altLang="en-US"/>
          </a:p>
        </p:txBody>
      </p:sp>
    </p:spTree>
    <p:extLst>
      <p:ext uri="{BB962C8B-B14F-4D97-AF65-F5344CB8AC3E}">
        <p14:creationId xmlns:p14="http://schemas.microsoft.com/office/powerpoint/2010/main" val="4008071330"/>
      </p:ext>
    </p:extLst>
  </p:cSld>
  <p:clrMapOvr>
    <a:masterClrMapping/>
  </p:clrMapOvr>
  <p:transition spd="slow">
    <p:push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2894EB7-09C5-4F52-BB91-A8EC6A6E3006}"/>
              </a:ext>
            </a:extLst>
          </p:cNvPr>
          <p:cNvSpPr>
            <a:spLocks noGrp="1"/>
          </p:cNvSpPr>
          <p:nvPr>
            <p:ph type="title"/>
          </p:nvPr>
        </p:nvSpPr>
        <p:spPr bwMode="auto">
          <a:xfrm>
            <a:off x="439738" y="466725"/>
            <a:ext cx="82645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164F468F-850F-4A09-949B-5133BDAB813D}"/>
              </a:ext>
            </a:extLst>
          </p:cNvPr>
          <p:cNvSpPr>
            <a:spLocks noGrp="1"/>
          </p:cNvSpPr>
          <p:nvPr>
            <p:ph type="body" idx="1"/>
          </p:nvPr>
        </p:nvSpPr>
        <p:spPr bwMode="auto">
          <a:xfrm>
            <a:off x="439738" y="1539875"/>
            <a:ext cx="8264525"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a:extLst>
              <a:ext uri="{FF2B5EF4-FFF2-40B4-BE49-F238E27FC236}">
                <a16:creationId xmlns:a16="http://schemas.microsoft.com/office/drawing/2014/main" id="{FDF96BC7-86A2-4272-9F3C-4D9653DAF812}"/>
              </a:ext>
            </a:extLst>
          </p:cNvPr>
          <p:cNvSpPr>
            <a:spLocks noGrp="1"/>
          </p:cNvSpPr>
          <p:nvPr>
            <p:ph type="ftr" sz="quarter" idx="3"/>
          </p:nvPr>
        </p:nvSpPr>
        <p:spPr>
          <a:xfrm>
            <a:off x="458788" y="6356350"/>
            <a:ext cx="5675312" cy="36512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2"/>
                </a:solidFill>
                <a:latin typeface="Arial" panose="020B0604020202020204" pitchFamily="34" charset="0"/>
                <a:cs typeface="Arial" panose="020B0604020202020204" pitchFamily="34" charset="0"/>
              </a:defRPr>
            </a:lvl1pPr>
          </a:lstStyle>
          <a:p>
            <a:pPr>
              <a:defRPr/>
            </a:pPr>
            <a:r>
              <a:rPr lang="en-GB"/>
              <a:t>Text in footer</a:t>
            </a:r>
          </a:p>
        </p:txBody>
      </p:sp>
      <p:sp>
        <p:nvSpPr>
          <p:cNvPr id="6" name="Slide Number Placeholder 5">
            <a:extLst>
              <a:ext uri="{FF2B5EF4-FFF2-40B4-BE49-F238E27FC236}">
                <a16:creationId xmlns:a16="http://schemas.microsoft.com/office/drawing/2014/main" id="{B7D8F0A8-AA62-4AE9-8F96-CF15E03611CA}"/>
              </a:ext>
            </a:extLst>
          </p:cNvPr>
          <p:cNvSpPr>
            <a:spLocks noGrp="1"/>
          </p:cNvSpPr>
          <p:nvPr>
            <p:ph type="sldNum" sz="quarter" idx="4"/>
          </p:nvPr>
        </p:nvSpPr>
        <p:spPr>
          <a:xfrm>
            <a:off x="8391525" y="6356350"/>
            <a:ext cx="41116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chemeClr val="tx2"/>
                </a:solidFill>
                <a:latin typeface="Arial" panose="020B0604020202020204" pitchFamily="34" charset="0"/>
              </a:defRPr>
            </a:lvl1pPr>
          </a:lstStyle>
          <a:p>
            <a:pPr>
              <a:defRPr/>
            </a:pPr>
            <a:fld id="{0514F72D-74FF-4486-BA0C-3C1B47C7A6BF}" type="slidenum">
              <a:rPr lang="en-GB" altLang="en-US"/>
              <a:pPr>
                <a:defRPr/>
              </a:pPr>
              <a:t>‹#›</a:t>
            </a:fld>
            <a:endParaRPr lang="en-GB" altLang="en-US"/>
          </a:p>
        </p:txBody>
      </p:sp>
      <p:cxnSp>
        <p:nvCxnSpPr>
          <p:cNvPr id="10" name="Straight Connector 9">
            <a:extLst>
              <a:ext uri="{FF2B5EF4-FFF2-40B4-BE49-F238E27FC236}">
                <a16:creationId xmlns:a16="http://schemas.microsoft.com/office/drawing/2014/main" id="{FA54BA4D-F853-4E97-B2B8-1DB4C140A289}"/>
              </a:ext>
            </a:extLst>
          </p:cNvPr>
          <p:cNvCxnSpPr/>
          <p:nvPr/>
        </p:nvCxnSpPr>
        <p:spPr>
          <a:xfrm>
            <a:off x="554038" y="6386513"/>
            <a:ext cx="8142287" cy="0"/>
          </a:xfrm>
          <a:prstGeom prst="line">
            <a:avLst/>
          </a:prstGeom>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215" r:id="rId1"/>
    <p:sldLayoutId id="2147484216" r:id="rId2"/>
    <p:sldLayoutId id="2147484217" r:id="rId3"/>
    <p:sldLayoutId id="2147484218" r:id="rId4"/>
    <p:sldLayoutId id="2147484219" r:id="rId5"/>
    <p:sldLayoutId id="2147484220" r:id="rId6"/>
    <p:sldLayoutId id="2147484205" r:id="rId7"/>
    <p:sldLayoutId id="2147484206" r:id="rId8"/>
    <p:sldLayoutId id="2147484207" r:id="rId9"/>
    <p:sldLayoutId id="2147484208" r:id="rId10"/>
    <p:sldLayoutId id="2147484209" r:id="rId11"/>
    <p:sldLayoutId id="2147484210" r:id="rId12"/>
    <p:sldLayoutId id="2147484211" r:id="rId13"/>
    <p:sldLayoutId id="2147484212" r:id="rId14"/>
    <p:sldLayoutId id="2147484221" r:id="rId15"/>
    <p:sldLayoutId id="2147484213" r:id="rId16"/>
    <p:sldLayoutId id="2147484214" r:id="rId17"/>
  </p:sldLayoutIdLst>
  <p:transition spd="slow">
    <p:push dir="r"/>
  </p:transition>
  <p:hf hdr="0" dt="0"/>
  <p:txStyles>
    <p:titleStyle>
      <a:lvl1pPr algn="l" rtl="0" eaLnBrk="0" fontAlgn="base" hangingPunct="0">
        <a:lnSpc>
          <a:spcPct val="90000"/>
        </a:lnSpc>
        <a:spcBef>
          <a:spcPct val="0"/>
        </a:spcBef>
        <a:spcAft>
          <a:spcPct val="0"/>
        </a:spcAft>
        <a:defRPr sz="3200" kern="1200">
          <a:solidFill>
            <a:schemeClr val="tx2"/>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3200">
          <a:solidFill>
            <a:schemeClr val="tx2"/>
          </a:solidFill>
          <a:latin typeface="Arial" charset="0"/>
          <a:cs typeface="Arial" charset="0"/>
        </a:defRPr>
      </a:lvl2pPr>
      <a:lvl3pPr algn="l" rtl="0" eaLnBrk="0" fontAlgn="base" hangingPunct="0">
        <a:lnSpc>
          <a:spcPct val="90000"/>
        </a:lnSpc>
        <a:spcBef>
          <a:spcPct val="0"/>
        </a:spcBef>
        <a:spcAft>
          <a:spcPct val="0"/>
        </a:spcAft>
        <a:defRPr sz="3200">
          <a:solidFill>
            <a:schemeClr val="tx2"/>
          </a:solidFill>
          <a:latin typeface="Arial" charset="0"/>
          <a:cs typeface="Arial" charset="0"/>
        </a:defRPr>
      </a:lvl3pPr>
      <a:lvl4pPr algn="l" rtl="0" eaLnBrk="0" fontAlgn="base" hangingPunct="0">
        <a:lnSpc>
          <a:spcPct val="90000"/>
        </a:lnSpc>
        <a:spcBef>
          <a:spcPct val="0"/>
        </a:spcBef>
        <a:spcAft>
          <a:spcPct val="0"/>
        </a:spcAft>
        <a:defRPr sz="3200">
          <a:solidFill>
            <a:schemeClr val="tx2"/>
          </a:solidFill>
          <a:latin typeface="Arial" charset="0"/>
          <a:cs typeface="Arial" charset="0"/>
        </a:defRPr>
      </a:lvl4pPr>
      <a:lvl5pPr algn="l" rtl="0" eaLnBrk="0" fontAlgn="base" hangingPunct="0">
        <a:lnSpc>
          <a:spcPct val="90000"/>
        </a:lnSpc>
        <a:spcBef>
          <a:spcPct val="0"/>
        </a:spcBef>
        <a:spcAft>
          <a:spcPct val="0"/>
        </a:spcAft>
        <a:defRPr sz="3200">
          <a:solidFill>
            <a:schemeClr val="tx2"/>
          </a:solidFill>
          <a:latin typeface="Arial" charset="0"/>
          <a:cs typeface="Arial"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000" kern="1200">
          <a:solidFill>
            <a:srgbClr val="595959"/>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200" kern="1200">
          <a:solidFill>
            <a:srgbClr val="59595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hyperlink" Target="mailto:contractmanagement@apha.gov.uk"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a:extLst>
              <a:ext uri="{FF2B5EF4-FFF2-40B4-BE49-F238E27FC236}">
                <a16:creationId xmlns:a16="http://schemas.microsoft.com/office/drawing/2014/main" id="{5E947DAB-D3A9-42E5-B9EC-F49C76B4B174}"/>
              </a:ext>
            </a:extLst>
          </p:cNvPr>
          <p:cNvSpPr>
            <a:spLocks noGrp="1"/>
          </p:cNvSpPr>
          <p:nvPr>
            <p:ph type="ctrTitle"/>
          </p:nvPr>
        </p:nvSpPr>
        <p:spPr>
          <a:xfrm>
            <a:off x="431800" y="1717675"/>
            <a:ext cx="8128000" cy="1216025"/>
          </a:xfrm>
        </p:spPr>
        <p:txBody>
          <a:bodyPr/>
          <a:lstStyle/>
          <a:p>
            <a:pPr eaLnBrk="1" hangingPunct="1"/>
            <a:r>
              <a:rPr lang="en-GB" altLang="en-US"/>
              <a:t>TB Reactor Removal Framework </a:t>
            </a:r>
          </a:p>
        </p:txBody>
      </p:sp>
      <p:sp>
        <p:nvSpPr>
          <p:cNvPr id="11267" name="Subtitle 4">
            <a:extLst>
              <a:ext uri="{FF2B5EF4-FFF2-40B4-BE49-F238E27FC236}">
                <a16:creationId xmlns:a16="http://schemas.microsoft.com/office/drawing/2014/main" id="{B787C41F-5745-40F2-9A2F-53C1EE7B1695}"/>
              </a:ext>
            </a:extLst>
          </p:cNvPr>
          <p:cNvSpPr>
            <a:spLocks noGrp="1"/>
          </p:cNvSpPr>
          <p:nvPr>
            <p:ph type="subTitle" idx="1"/>
          </p:nvPr>
        </p:nvSpPr>
        <p:spPr>
          <a:xfrm>
            <a:off x="431800" y="3043238"/>
            <a:ext cx="8059738" cy="987425"/>
          </a:xfrm>
        </p:spPr>
        <p:txBody>
          <a:bodyPr/>
          <a:lstStyle/>
          <a:p>
            <a:pPr eaLnBrk="1" hangingPunct="1"/>
            <a:r>
              <a:rPr lang="en-GB" altLang="en-US" dirty="0"/>
              <a:t>Early Re-tender Proposals</a:t>
            </a:r>
          </a:p>
          <a:p>
            <a:pPr eaLnBrk="1" hangingPunct="1"/>
            <a:r>
              <a:rPr lang="en-GB" altLang="en-US" dirty="0"/>
              <a:t>Supplier engagement information</a:t>
            </a:r>
          </a:p>
          <a:p>
            <a:pPr eaLnBrk="1" hangingPunct="1"/>
            <a:r>
              <a:rPr lang="en-GB" altLang="en-US" dirty="0"/>
              <a:t>May 2024</a:t>
            </a:r>
          </a:p>
        </p:txBody>
      </p:sp>
      <p:pic>
        <p:nvPicPr>
          <p:cNvPr id="11268" name="Picture 11" descr="A&amp;PHA_582_AW">
            <a:extLst>
              <a:ext uri="{FF2B5EF4-FFF2-40B4-BE49-F238E27FC236}">
                <a16:creationId xmlns:a16="http://schemas.microsoft.com/office/drawing/2014/main" id="{673F19B5-6FE3-4EEE-A68A-9372930A25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6350" y="428625"/>
            <a:ext cx="104775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descr="https://upload.wikimedia.org/wikipedia/commons/thumb/0/01/Scottish_Government_Logo.svg/220px-Scottish_Government_Logo.svg.png">
            <a:extLst>
              <a:ext uri="{FF2B5EF4-FFF2-40B4-BE49-F238E27FC236}">
                <a16:creationId xmlns:a16="http://schemas.microsoft.com/office/drawing/2014/main" id="{56F93C7C-CD7E-4FF4-B65D-B7C66A31FC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4786" y="6247811"/>
            <a:ext cx="20955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Image result for welsh government">
            <a:extLst>
              <a:ext uri="{FF2B5EF4-FFF2-40B4-BE49-F238E27FC236}">
                <a16:creationId xmlns:a16="http://schemas.microsoft.com/office/drawing/2014/main" id="{F3139435-DC60-4077-B627-F3B923A433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6830" t="6215" r="18477" b="3966"/>
          <a:stretch>
            <a:fillRect/>
          </a:stretch>
        </p:blipFill>
        <p:spPr bwMode="auto">
          <a:xfrm>
            <a:off x="133714" y="5608638"/>
            <a:ext cx="1270000"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09609C99-696B-4887-9665-E69EEE6696A5}"/>
              </a:ext>
            </a:extLst>
          </p:cNvPr>
          <p:cNvSpPr>
            <a:spLocks noGrp="1"/>
          </p:cNvSpPr>
          <p:nvPr>
            <p:ph type="title"/>
          </p:nvPr>
        </p:nvSpPr>
        <p:spPr/>
        <p:txBody>
          <a:bodyPr/>
          <a:lstStyle/>
          <a:p>
            <a:r>
              <a:rPr lang="en-GB" altLang="en-US" dirty="0"/>
              <a:t>Proposal 1 – Order Allocation Supplier Catchment Areas</a:t>
            </a:r>
          </a:p>
        </p:txBody>
      </p:sp>
      <p:sp>
        <p:nvSpPr>
          <p:cNvPr id="3" name="Content Placeholder 2">
            <a:extLst>
              <a:ext uri="{FF2B5EF4-FFF2-40B4-BE49-F238E27FC236}">
                <a16:creationId xmlns:a16="http://schemas.microsoft.com/office/drawing/2014/main" id="{AB21AF03-FE12-4046-8D0C-C4EFEDD78824}"/>
              </a:ext>
            </a:extLst>
          </p:cNvPr>
          <p:cNvSpPr>
            <a:spLocks noGrp="1"/>
          </p:cNvSpPr>
          <p:nvPr>
            <p:ph idx="1"/>
          </p:nvPr>
        </p:nvSpPr>
        <p:spPr>
          <a:xfrm>
            <a:off x="332581" y="1565133"/>
            <a:ext cx="8264525" cy="682625"/>
          </a:xfrm>
        </p:spPr>
        <p:txBody>
          <a:bodyPr/>
          <a:lstStyle/>
          <a:p>
            <a:r>
              <a:rPr lang="en-GB" altLang="en-US" sz="1300" dirty="0">
                <a:solidFill>
                  <a:schemeClr val="tx1"/>
                </a:solidFill>
              </a:rPr>
              <a:t>It is proposed that geographical regions are replaced by </a:t>
            </a:r>
            <a:r>
              <a:rPr lang="en-GB" altLang="en-US" sz="1300" b="1" dirty="0">
                <a:solidFill>
                  <a:schemeClr val="tx1"/>
                </a:solidFill>
              </a:rPr>
              <a:t>Defined Supplier Catchment Areas</a:t>
            </a:r>
            <a:r>
              <a:rPr lang="en-GB" altLang="en-US" sz="1300" dirty="0">
                <a:solidFill>
                  <a:schemeClr val="tx1"/>
                </a:solidFill>
              </a:rPr>
              <a:t>, whereby orders are allocated based on </a:t>
            </a:r>
            <a:r>
              <a:rPr lang="en-GB" altLang="en-US" sz="1300" b="1" dirty="0">
                <a:solidFill>
                  <a:schemeClr val="tx1"/>
                </a:solidFill>
              </a:rPr>
              <a:t>two distance parameters </a:t>
            </a:r>
            <a:r>
              <a:rPr lang="en-GB" altLang="en-US" sz="1300" dirty="0">
                <a:solidFill>
                  <a:schemeClr val="tx1"/>
                </a:solidFill>
              </a:rPr>
              <a:t>from a slaughterhouse. Any removals outside of these catchment areas would then be awarded based on the best Net Salvage return to the Authority.</a:t>
            </a:r>
          </a:p>
          <a:p>
            <a:r>
              <a:rPr lang="en-GB" altLang="en-US" sz="1300" dirty="0">
                <a:solidFill>
                  <a:schemeClr val="tx1"/>
                </a:solidFill>
              </a:rPr>
              <a:t>1) First Preference Supplier Area:</a:t>
            </a:r>
          </a:p>
          <a:p>
            <a:pPr lvl="1"/>
            <a:r>
              <a:rPr lang="en-GB" altLang="en-US" sz="1300" dirty="0">
                <a:solidFill>
                  <a:schemeClr val="tx1"/>
                </a:solidFill>
              </a:rPr>
              <a:t>Each supplier would be given a defined catchment area upon appointment to the framework around each of their slaughterhouse facilities within which all orders would by default be allocated to them.</a:t>
            </a:r>
          </a:p>
          <a:p>
            <a:pPr lvl="1"/>
            <a:r>
              <a:rPr lang="en-GB" altLang="en-US" sz="1300" dirty="0">
                <a:solidFill>
                  <a:schemeClr val="tx1"/>
                </a:solidFill>
              </a:rPr>
              <a:t>The proposed size of these catchment areas is not currently confirmed. Any feedback on the size of this area is welcomed.</a:t>
            </a:r>
          </a:p>
          <a:p>
            <a:pPr lvl="1"/>
            <a:r>
              <a:rPr lang="en-GB" altLang="en-US" sz="1300" dirty="0">
                <a:solidFill>
                  <a:schemeClr val="tx1"/>
                </a:solidFill>
              </a:rPr>
              <a:t>Where supplier catchment areas potentially overlap, they would be adjusted on the basis of an even split between each supplier.</a:t>
            </a:r>
          </a:p>
          <a:p>
            <a:r>
              <a:rPr lang="en-GB" altLang="en-US" sz="1300" dirty="0">
                <a:solidFill>
                  <a:schemeClr val="tx1"/>
                </a:solidFill>
              </a:rPr>
              <a:t>2) Maximum Travel distances:</a:t>
            </a:r>
          </a:p>
          <a:p>
            <a:pPr lvl="1"/>
            <a:r>
              <a:rPr lang="en-GB" altLang="en-US" sz="1300" dirty="0">
                <a:solidFill>
                  <a:schemeClr val="tx1"/>
                </a:solidFill>
              </a:rPr>
              <a:t>Priority Reactors would continue to be allocated to the nearest slaughterhouse.</a:t>
            </a:r>
          </a:p>
          <a:p>
            <a:pPr lvl="1"/>
            <a:r>
              <a:rPr lang="en-GB" altLang="en-US" sz="1300" dirty="0">
                <a:solidFill>
                  <a:schemeClr val="tx1"/>
                </a:solidFill>
              </a:rPr>
              <a:t>Any orders that are over a set maximum mileage from </a:t>
            </a:r>
            <a:r>
              <a:rPr lang="en-GB" altLang="en-US" sz="1300" b="1" dirty="0">
                <a:solidFill>
                  <a:schemeClr val="tx1"/>
                </a:solidFill>
              </a:rPr>
              <a:t>all suppliers</a:t>
            </a:r>
            <a:r>
              <a:rPr lang="en-GB" altLang="en-US" sz="1300" dirty="0">
                <a:solidFill>
                  <a:schemeClr val="tx1"/>
                </a:solidFill>
              </a:rPr>
              <a:t>, will automatically be allocated to the closest available supplier.</a:t>
            </a:r>
          </a:p>
          <a:p>
            <a:pPr lvl="1"/>
            <a:r>
              <a:rPr lang="en-GB" altLang="en-US" sz="1300" dirty="0">
                <a:solidFill>
                  <a:schemeClr val="tx1"/>
                </a:solidFill>
              </a:rPr>
              <a:t>The defined maximum mileage is not currently confirmed. Any feedback on the potential maximum travel distance is welcomed.</a:t>
            </a:r>
          </a:p>
          <a:p>
            <a:r>
              <a:rPr lang="en-GB" altLang="en-US" sz="1300" dirty="0">
                <a:solidFill>
                  <a:schemeClr val="tx1"/>
                </a:solidFill>
              </a:rPr>
              <a:t>Any animals outside of these two parameters, and that do not contain priority reactors, would then be allocated based on the best Net Salvage Return to the Authority.</a:t>
            </a:r>
          </a:p>
          <a:p>
            <a:r>
              <a:rPr lang="en-GB" altLang="en-US" sz="1300" dirty="0">
                <a:solidFill>
                  <a:schemeClr val="tx1"/>
                </a:solidFill>
              </a:rPr>
              <a:t>The aim is that those animals closest to a slaughterhouse location and those that are the furthest away from all suppliers do not travel further than necessary.</a:t>
            </a:r>
          </a:p>
        </p:txBody>
      </p:sp>
      <p:sp>
        <p:nvSpPr>
          <p:cNvPr id="21508" name="Slide Number Placeholder 4">
            <a:extLst>
              <a:ext uri="{FF2B5EF4-FFF2-40B4-BE49-F238E27FC236}">
                <a16:creationId xmlns:a16="http://schemas.microsoft.com/office/drawing/2014/main" id="{1ECCEAC2-3317-4473-9256-A602A0AA2502}"/>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a:lnSpc>
                <a:spcPct val="100000"/>
              </a:lnSpc>
              <a:spcBef>
                <a:spcPct val="0"/>
              </a:spcBef>
              <a:buFontTx/>
              <a:buNone/>
            </a:pPr>
            <a:fld id="{775482C6-1D4D-4795-BC36-0F3C5DC0BEC9}" type="slidenum">
              <a:rPr lang="en-GB" altLang="en-US" sz="1000" smtClean="0">
                <a:solidFill>
                  <a:schemeClr val="tx2"/>
                </a:solidFill>
              </a:rPr>
              <a:pPr>
                <a:lnSpc>
                  <a:spcPct val="100000"/>
                </a:lnSpc>
                <a:spcBef>
                  <a:spcPct val="0"/>
                </a:spcBef>
                <a:buFontTx/>
                <a:buNone/>
              </a:pPr>
              <a:t>10</a:t>
            </a:fld>
            <a:endParaRPr lang="en-GB" altLang="en-US" sz="1000">
              <a:solidFill>
                <a:schemeClr val="tx2"/>
              </a:solidFill>
            </a:endParaRPr>
          </a:p>
        </p:txBody>
      </p:sp>
    </p:spTree>
    <p:extLst>
      <p:ext uri="{BB962C8B-B14F-4D97-AF65-F5344CB8AC3E}">
        <p14:creationId xmlns:p14="http://schemas.microsoft.com/office/powerpoint/2010/main" val="1324650523"/>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09609C99-696B-4887-9665-E69EEE6696A5}"/>
              </a:ext>
            </a:extLst>
          </p:cNvPr>
          <p:cNvSpPr>
            <a:spLocks noGrp="1"/>
          </p:cNvSpPr>
          <p:nvPr>
            <p:ph type="title"/>
          </p:nvPr>
        </p:nvSpPr>
        <p:spPr/>
        <p:txBody>
          <a:bodyPr/>
          <a:lstStyle/>
          <a:p>
            <a:r>
              <a:rPr lang="en-GB" altLang="en-US" dirty="0"/>
              <a:t>Proposal 2a - Pricing Structure: Costs</a:t>
            </a:r>
          </a:p>
        </p:txBody>
      </p:sp>
      <p:sp>
        <p:nvSpPr>
          <p:cNvPr id="3" name="Content Placeholder 2">
            <a:extLst>
              <a:ext uri="{FF2B5EF4-FFF2-40B4-BE49-F238E27FC236}">
                <a16:creationId xmlns:a16="http://schemas.microsoft.com/office/drawing/2014/main" id="{AB21AF03-FE12-4046-8D0C-C4EFEDD78824}"/>
              </a:ext>
            </a:extLst>
          </p:cNvPr>
          <p:cNvSpPr>
            <a:spLocks noGrp="1"/>
          </p:cNvSpPr>
          <p:nvPr>
            <p:ph idx="1"/>
          </p:nvPr>
        </p:nvSpPr>
        <p:spPr>
          <a:xfrm>
            <a:off x="332581" y="949325"/>
            <a:ext cx="8264525" cy="682625"/>
          </a:xfrm>
        </p:spPr>
        <p:txBody>
          <a:bodyPr/>
          <a:lstStyle/>
          <a:p>
            <a:r>
              <a:rPr lang="en-GB" altLang="en-US" sz="1200" dirty="0">
                <a:solidFill>
                  <a:schemeClr val="tx1"/>
                </a:solidFill>
              </a:rPr>
              <a:t>The Authority would like to ensure that the pricing structure of the framework is both realistic and transparent. The Authority intends to apply a mixture of restrictions and increased flexibility to the Pricing Structure to ensure that:</a:t>
            </a:r>
          </a:p>
          <a:p>
            <a:pPr lvl="1"/>
            <a:r>
              <a:rPr lang="en-GB" altLang="en-US" sz="1200" dirty="0">
                <a:solidFill>
                  <a:schemeClr val="tx1"/>
                </a:solidFill>
              </a:rPr>
              <a:t>Rates that should represent a cost (e.g. slaughter, haulage and disposal) should be a realistic and positive rate;</a:t>
            </a:r>
          </a:p>
          <a:p>
            <a:pPr lvl="1"/>
            <a:r>
              <a:rPr lang="en-GB" altLang="en-US" sz="1200" dirty="0">
                <a:solidFill>
                  <a:schemeClr val="tx1"/>
                </a:solidFill>
              </a:rPr>
              <a:t>A minimum level of Salvage Return is achieved, but that this rate becomes flexible for suppliers to ‘improve’ upon (i.e. provide a higher level of salvage return to the Authority) at their discretion;</a:t>
            </a:r>
          </a:p>
          <a:p>
            <a:r>
              <a:rPr lang="en-GB" altLang="en-US" sz="1200" dirty="0">
                <a:solidFill>
                  <a:schemeClr val="tx1"/>
                </a:solidFill>
              </a:rPr>
              <a:t>The Authority’s intent is that suppliers use their discretion to be more competitive by improving the Net Salvage Return to the Authority, rather than artificially lowering cost rates that then do not represent a transparent and properly reflective price.</a:t>
            </a:r>
          </a:p>
          <a:p>
            <a:r>
              <a:rPr lang="en-GB" altLang="en-US" sz="1200" dirty="0">
                <a:solidFill>
                  <a:schemeClr val="tx1"/>
                </a:solidFill>
              </a:rPr>
              <a:t>This proposal is therefore seeking to re-balance the current Framework Pricing Structure, and is linked to Proposal 2b.</a:t>
            </a:r>
          </a:p>
          <a:p>
            <a:r>
              <a:rPr lang="en-GB" altLang="en-US" sz="1200" dirty="0">
                <a:solidFill>
                  <a:schemeClr val="tx1"/>
                </a:solidFill>
              </a:rPr>
              <a:t>The Prices tendered will be subject to a yet to be defined form of review / benchmarking to ensure they are realistic and not artificially low before suppliers are appointed onto the framework.</a:t>
            </a:r>
          </a:p>
          <a:p>
            <a:r>
              <a:rPr lang="en-GB" altLang="en-US" sz="1200" dirty="0">
                <a:solidFill>
                  <a:schemeClr val="tx1"/>
                </a:solidFill>
              </a:rPr>
              <a:t>The current rates that can be tendered are proposed to remain the same as the current framework, detailed below:</a:t>
            </a:r>
          </a:p>
          <a:p>
            <a:endParaRPr lang="en-GB" altLang="en-US" sz="1200" dirty="0">
              <a:solidFill>
                <a:schemeClr val="tx1"/>
              </a:solidFill>
            </a:endParaRPr>
          </a:p>
          <a:p>
            <a:pPr marL="0" indent="0">
              <a:buNone/>
            </a:pPr>
            <a:endParaRPr lang="en-GB" altLang="en-US" sz="1200" dirty="0">
              <a:solidFill>
                <a:schemeClr val="tx1"/>
              </a:solidFill>
            </a:endParaRPr>
          </a:p>
          <a:p>
            <a:endParaRPr lang="en-GB" altLang="en-US" sz="1200" dirty="0"/>
          </a:p>
        </p:txBody>
      </p:sp>
      <p:sp>
        <p:nvSpPr>
          <p:cNvPr id="21508" name="Slide Number Placeholder 4">
            <a:extLst>
              <a:ext uri="{FF2B5EF4-FFF2-40B4-BE49-F238E27FC236}">
                <a16:creationId xmlns:a16="http://schemas.microsoft.com/office/drawing/2014/main" id="{1ECCEAC2-3317-4473-9256-A602A0AA2502}"/>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a:lnSpc>
                <a:spcPct val="100000"/>
              </a:lnSpc>
              <a:spcBef>
                <a:spcPct val="0"/>
              </a:spcBef>
              <a:buFontTx/>
              <a:buNone/>
            </a:pPr>
            <a:fld id="{775482C6-1D4D-4795-BC36-0F3C5DC0BEC9}" type="slidenum">
              <a:rPr lang="en-GB" altLang="en-US" sz="1000" smtClean="0">
                <a:solidFill>
                  <a:schemeClr val="tx2"/>
                </a:solidFill>
              </a:rPr>
              <a:pPr>
                <a:lnSpc>
                  <a:spcPct val="100000"/>
                </a:lnSpc>
                <a:spcBef>
                  <a:spcPct val="0"/>
                </a:spcBef>
                <a:buFontTx/>
                <a:buNone/>
              </a:pPr>
              <a:t>11</a:t>
            </a:fld>
            <a:endParaRPr lang="en-GB" altLang="en-US" sz="1000">
              <a:solidFill>
                <a:schemeClr val="tx2"/>
              </a:solidFill>
            </a:endParaRPr>
          </a:p>
        </p:txBody>
      </p:sp>
      <p:graphicFrame>
        <p:nvGraphicFramePr>
          <p:cNvPr id="11" name="Table 11">
            <a:extLst>
              <a:ext uri="{FF2B5EF4-FFF2-40B4-BE49-F238E27FC236}">
                <a16:creationId xmlns:a16="http://schemas.microsoft.com/office/drawing/2014/main" id="{F2DF0832-A39F-82E6-3E22-01E65EFCA618}"/>
              </a:ext>
            </a:extLst>
          </p:cNvPr>
          <p:cNvGraphicFramePr>
            <a:graphicFrameLocks noGrp="1"/>
          </p:cNvGraphicFramePr>
          <p:nvPr>
            <p:extLst>
              <p:ext uri="{D42A27DB-BD31-4B8C-83A1-F6EECF244321}">
                <p14:modId xmlns:p14="http://schemas.microsoft.com/office/powerpoint/2010/main" val="1523345931"/>
              </p:ext>
            </p:extLst>
          </p:nvPr>
        </p:nvGraphicFramePr>
        <p:xfrm>
          <a:off x="772288" y="4242574"/>
          <a:ext cx="7385109" cy="1854200"/>
        </p:xfrm>
        <a:graphic>
          <a:graphicData uri="http://schemas.openxmlformats.org/drawingml/2006/table">
            <a:tbl>
              <a:tblPr firstRow="1" bandRow="1">
                <a:tableStyleId>{5C22544A-7EE6-4342-B048-85BDC9FD1C3A}</a:tableStyleId>
              </a:tblPr>
              <a:tblGrid>
                <a:gridCol w="2461703">
                  <a:extLst>
                    <a:ext uri="{9D8B030D-6E8A-4147-A177-3AD203B41FA5}">
                      <a16:colId xmlns:a16="http://schemas.microsoft.com/office/drawing/2014/main" val="3606919129"/>
                    </a:ext>
                  </a:extLst>
                </a:gridCol>
                <a:gridCol w="2461703">
                  <a:extLst>
                    <a:ext uri="{9D8B030D-6E8A-4147-A177-3AD203B41FA5}">
                      <a16:colId xmlns:a16="http://schemas.microsoft.com/office/drawing/2014/main" val="1034773675"/>
                    </a:ext>
                  </a:extLst>
                </a:gridCol>
                <a:gridCol w="2461703">
                  <a:extLst>
                    <a:ext uri="{9D8B030D-6E8A-4147-A177-3AD203B41FA5}">
                      <a16:colId xmlns:a16="http://schemas.microsoft.com/office/drawing/2014/main" val="338699466"/>
                    </a:ext>
                  </a:extLst>
                </a:gridCol>
              </a:tblGrid>
              <a:tr h="370840">
                <a:tc rowSpan="5">
                  <a:txBody>
                    <a:bodyPr/>
                    <a:lstStyle/>
                    <a:p>
                      <a:pPr algn="ctr" rtl="0" eaLnBrk="0" fontAlgn="base" hangingPunct="0">
                        <a:spcBef>
                          <a:spcPct val="0"/>
                        </a:spcBef>
                        <a:spcAft>
                          <a:spcPct val="0"/>
                        </a:spcAft>
                        <a:defRPr/>
                      </a:pPr>
                      <a:r>
                        <a:rPr lang="en-GB" kern="1200" dirty="0">
                          <a:solidFill>
                            <a:schemeClr val="lt1"/>
                          </a:solidFill>
                          <a:latin typeface="+mn-lt"/>
                          <a:ea typeface="+mn-ea"/>
                          <a:cs typeface="+mn-cs"/>
                        </a:rPr>
                        <a:t>Rates</a:t>
                      </a:r>
                    </a:p>
                  </a:txBody>
                  <a:tcPr anchor="ctr">
                    <a:lnR w="38100" cap="flat" cmpd="sng" algn="ctr">
                      <a:solidFill>
                        <a:schemeClr val="bg1"/>
                      </a:solidFill>
                      <a:prstDash val="solid"/>
                      <a:round/>
                      <a:headEnd type="none" w="med" len="med"/>
                      <a:tailEnd type="none" w="med" len="med"/>
                    </a:lnR>
                  </a:tcPr>
                </a:tc>
                <a:tc rowSpan="4">
                  <a:txBody>
                    <a:bodyPr/>
                    <a:lstStyle/>
                    <a:p>
                      <a:pPr algn="ctr">
                        <a:defRPr/>
                      </a:pPr>
                      <a:r>
                        <a:rPr lang="en-GB" sz="1800" b="0" kern="1200" dirty="0">
                          <a:solidFill>
                            <a:schemeClr val="tx1"/>
                          </a:solidFill>
                          <a:latin typeface="+mn-lt"/>
                          <a:ea typeface="+mn-ea"/>
                          <a:cs typeface="+mn-cs"/>
                        </a:rPr>
                        <a:t>Haulage Rate</a:t>
                      </a:r>
                    </a:p>
                    <a:p>
                      <a:pPr algn="ctr">
                        <a:defRPr/>
                      </a:pPr>
                      <a:r>
                        <a:rPr lang="en-GB" sz="1800" b="0" kern="1200" dirty="0">
                          <a:solidFill>
                            <a:schemeClr val="tx1"/>
                          </a:solidFill>
                          <a:latin typeface="+mn-lt"/>
                          <a:ea typeface="+mn-ea"/>
                          <a:cs typeface="+mn-cs"/>
                        </a:rPr>
                        <a:t>(£ per loaded mile)</a:t>
                      </a:r>
                    </a:p>
                    <a:p>
                      <a:endParaRPr lang="en-GB" sz="1800" b="0" kern="1200" dirty="0">
                        <a:solidFill>
                          <a:schemeClr val="tx1"/>
                        </a:solidFill>
                        <a:latin typeface="+mn-lt"/>
                        <a:ea typeface="+mn-ea"/>
                        <a:cs typeface="+mn-cs"/>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CBE3C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solidFill>
                            <a:schemeClr val="tx1"/>
                          </a:solidFill>
                        </a:rPr>
                        <a:t>A : 1 – 5 animals</a:t>
                      </a:r>
                    </a:p>
                  </a:txBody>
                  <a:tcPr>
                    <a:lnL w="38100" cap="flat" cmpd="sng" algn="ctr">
                      <a:solidFill>
                        <a:schemeClr val="bg1"/>
                      </a:solidFill>
                      <a:prstDash val="solid"/>
                      <a:round/>
                      <a:headEnd type="none" w="med" len="med"/>
                      <a:tailEnd type="none" w="med" len="med"/>
                    </a:lnL>
                    <a:solidFill>
                      <a:srgbClr val="CBE3CF"/>
                    </a:solidFill>
                  </a:tcPr>
                </a:tc>
                <a:extLst>
                  <a:ext uri="{0D108BD9-81ED-4DB2-BD59-A6C34878D82A}">
                    <a16:rowId xmlns:a16="http://schemas.microsoft.com/office/drawing/2014/main" val="3496269624"/>
                  </a:ext>
                </a:extLst>
              </a:tr>
              <a:tr h="370840">
                <a:tc vMerge="1">
                  <a:txBody>
                    <a:bodyPr/>
                    <a:lstStyle/>
                    <a:p>
                      <a:endParaRPr lang="en-GB" dirty="0"/>
                    </a:p>
                  </a:txBody>
                  <a:tcPr/>
                </a:tc>
                <a:tc vMerge="1">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solidFill>
                            <a:schemeClr val="tx1"/>
                          </a:solidFill>
                        </a:rPr>
                        <a:t>B : 6 – 19 animals</a:t>
                      </a:r>
                    </a:p>
                  </a:txBody>
                  <a:tcP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CBE3CF"/>
                    </a:solidFill>
                  </a:tcPr>
                </a:tc>
                <a:extLst>
                  <a:ext uri="{0D108BD9-81ED-4DB2-BD59-A6C34878D82A}">
                    <a16:rowId xmlns:a16="http://schemas.microsoft.com/office/drawing/2014/main" val="69525737"/>
                  </a:ext>
                </a:extLst>
              </a:tr>
              <a:tr h="370840">
                <a:tc vMerge="1">
                  <a:txBody>
                    <a:bodyPr/>
                    <a:lstStyle/>
                    <a:p>
                      <a:endParaRPr lang="en-GB" dirty="0"/>
                    </a:p>
                  </a:txBody>
                  <a:tcPr/>
                </a:tc>
                <a:tc vMerge="1">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solidFill>
                            <a:schemeClr val="tx1"/>
                          </a:solidFill>
                        </a:rPr>
                        <a:t>C : 19 – 30 animals</a:t>
                      </a:r>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BE3CF"/>
                    </a:solidFill>
                  </a:tcPr>
                </a:tc>
                <a:extLst>
                  <a:ext uri="{0D108BD9-81ED-4DB2-BD59-A6C34878D82A}">
                    <a16:rowId xmlns:a16="http://schemas.microsoft.com/office/drawing/2014/main" val="1918451202"/>
                  </a:ext>
                </a:extLst>
              </a:tr>
              <a:tr h="370840">
                <a:tc vMerge="1">
                  <a:txBody>
                    <a:bodyPr/>
                    <a:lstStyle/>
                    <a:p>
                      <a:endParaRPr lang="en-GB" dirty="0"/>
                    </a:p>
                  </a:txBody>
                  <a:tcPr/>
                </a:tc>
                <a:tc vMerge="1">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solidFill>
                            <a:schemeClr val="tx1"/>
                          </a:solidFill>
                        </a:rPr>
                        <a:t>D : 31+ animals</a:t>
                      </a:r>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BE3CF"/>
                    </a:solidFill>
                  </a:tcPr>
                </a:tc>
                <a:extLst>
                  <a:ext uri="{0D108BD9-81ED-4DB2-BD59-A6C34878D82A}">
                    <a16:rowId xmlns:a16="http://schemas.microsoft.com/office/drawing/2014/main" val="3400730142"/>
                  </a:ext>
                </a:extLst>
              </a:tr>
              <a:tr h="370840">
                <a:tc vMerge="1">
                  <a:txBody>
                    <a:bodyPr/>
                    <a:lstStyle/>
                    <a:p>
                      <a:endParaRPr lang="en-GB" dirty="0"/>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latin typeface="+mn-lt"/>
                          <a:ea typeface="+mn-ea"/>
                          <a:cs typeface="+mn-cs"/>
                        </a:rPr>
                        <a:t>Slaughter Rate (£)</a:t>
                      </a:r>
                    </a:p>
                  </a:txBody>
                  <a:tcPr anchor="ctr">
                    <a:lnL w="38100" cap="flat" cmpd="sng" algn="ctr">
                      <a:solidFill>
                        <a:schemeClr val="bg1"/>
                      </a:solidFill>
                      <a:prstDash val="solid"/>
                      <a:round/>
                      <a:headEnd type="none" w="med" len="med"/>
                      <a:tailEnd type="none" w="med" len="med"/>
                    </a:lnL>
                    <a:solidFill>
                      <a:srgbClr val="CBE3CF"/>
                    </a:solidFill>
                  </a:tcPr>
                </a:tc>
                <a:tc hMerge="1">
                  <a:txBody>
                    <a:bodyPr/>
                    <a:lstStyle/>
                    <a:p>
                      <a:endParaRPr lang="en-GB" dirty="0"/>
                    </a:p>
                  </a:txBody>
                  <a:tcPr/>
                </a:tc>
                <a:extLst>
                  <a:ext uri="{0D108BD9-81ED-4DB2-BD59-A6C34878D82A}">
                    <a16:rowId xmlns:a16="http://schemas.microsoft.com/office/drawing/2014/main" val="1974690908"/>
                  </a:ext>
                </a:extLst>
              </a:tr>
            </a:tbl>
          </a:graphicData>
        </a:graphic>
      </p:graphicFrame>
    </p:spTree>
    <p:extLst>
      <p:ext uri="{BB962C8B-B14F-4D97-AF65-F5344CB8AC3E}">
        <p14:creationId xmlns:p14="http://schemas.microsoft.com/office/powerpoint/2010/main" val="173558393"/>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09609C99-696B-4887-9665-E69EEE6696A5}"/>
              </a:ext>
            </a:extLst>
          </p:cNvPr>
          <p:cNvSpPr>
            <a:spLocks noGrp="1"/>
          </p:cNvSpPr>
          <p:nvPr>
            <p:ph type="title"/>
          </p:nvPr>
        </p:nvSpPr>
        <p:spPr>
          <a:xfrm>
            <a:off x="439738" y="240390"/>
            <a:ext cx="8264525" cy="482600"/>
          </a:xfrm>
        </p:spPr>
        <p:txBody>
          <a:bodyPr/>
          <a:lstStyle/>
          <a:p>
            <a:r>
              <a:rPr lang="en-GB" altLang="en-US" dirty="0"/>
              <a:t>Proposal 2b - Pricing Structure: </a:t>
            </a:r>
            <a:br>
              <a:rPr lang="en-GB" altLang="en-US" dirty="0"/>
            </a:br>
            <a:r>
              <a:rPr lang="en-GB" altLang="en-US" dirty="0"/>
              <a:t>Salvage Return</a:t>
            </a:r>
          </a:p>
        </p:txBody>
      </p:sp>
      <p:sp>
        <p:nvSpPr>
          <p:cNvPr id="3" name="Content Placeholder 2">
            <a:extLst>
              <a:ext uri="{FF2B5EF4-FFF2-40B4-BE49-F238E27FC236}">
                <a16:creationId xmlns:a16="http://schemas.microsoft.com/office/drawing/2014/main" id="{AB21AF03-FE12-4046-8D0C-C4EFEDD78824}"/>
              </a:ext>
            </a:extLst>
          </p:cNvPr>
          <p:cNvSpPr>
            <a:spLocks noGrp="1"/>
          </p:cNvSpPr>
          <p:nvPr>
            <p:ph idx="1"/>
          </p:nvPr>
        </p:nvSpPr>
        <p:spPr>
          <a:xfrm>
            <a:off x="332581" y="1288708"/>
            <a:ext cx="8470107" cy="682625"/>
          </a:xfrm>
        </p:spPr>
        <p:txBody>
          <a:bodyPr/>
          <a:lstStyle/>
          <a:p>
            <a:r>
              <a:rPr lang="en-GB" altLang="en-US" sz="1400" dirty="0">
                <a:solidFill>
                  <a:schemeClr val="tx1"/>
                </a:solidFill>
              </a:rPr>
              <a:t>The current salvage rates are fixed for all suppliers, as detailed below.</a:t>
            </a:r>
          </a:p>
          <a:p>
            <a:r>
              <a:rPr lang="en-GB" altLang="en-US" sz="1400" dirty="0">
                <a:solidFill>
                  <a:schemeClr val="tx1"/>
                </a:solidFill>
              </a:rPr>
              <a:t>The proposal is that a minimum level of salvage return is set by the Authority, but that Suppliers are then permitted to improve upon these percentages if they wish. (i.e. offer a higher % return to the Authority to be more competitive).</a:t>
            </a:r>
          </a:p>
          <a:p>
            <a:r>
              <a:rPr lang="en-GB" altLang="en-US" sz="1400" dirty="0">
                <a:solidFill>
                  <a:schemeClr val="tx1"/>
                </a:solidFill>
              </a:rPr>
              <a:t>This would initially be a tendered rate above the minimum required Salvage Return, and then in accordance with the proposed 6-monthly pricing review, Suppliers will be invited to review their proposed rate of Salvage Return (at their discretion) at each Price Review point.</a:t>
            </a:r>
          </a:p>
          <a:p>
            <a:endParaRPr lang="en-GB" altLang="en-US" sz="1800" dirty="0">
              <a:solidFill>
                <a:schemeClr val="tx1"/>
              </a:solidFill>
            </a:endParaRPr>
          </a:p>
        </p:txBody>
      </p:sp>
      <p:sp>
        <p:nvSpPr>
          <p:cNvPr id="21508" name="Slide Number Placeholder 4">
            <a:extLst>
              <a:ext uri="{FF2B5EF4-FFF2-40B4-BE49-F238E27FC236}">
                <a16:creationId xmlns:a16="http://schemas.microsoft.com/office/drawing/2014/main" id="{1ECCEAC2-3317-4473-9256-A602A0AA2502}"/>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a:lnSpc>
                <a:spcPct val="100000"/>
              </a:lnSpc>
              <a:spcBef>
                <a:spcPct val="0"/>
              </a:spcBef>
              <a:buFontTx/>
              <a:buNone/>
            </a:pPr>
            <a:fld id="{775482C6-1D4D-4795-BC36-0F3C5DC0BEC9}" type="slidenum">
              <a:rPr lang="en-GB" altLang="en-US" sz="1000" smtClean="0">
                <a:solidFill>
                  <a:schemeClr val="tx2"/>
                </a:solidFill>
              </a:rPr>
              <a:pPr>
                <a:lnSpc>
                  <a:spcPct val="100000"/>
                </a:lnSpc>
                <a:spcBef>
                  <a:spcPct val="0"/>
                </a:spcBef>
                <a:buFontTx/>
                <a:buNone/>
              </a:pPr>
              <a:t>12</a:t>
            </a:fld>
            <a:endParaRPr lang="en-GB" altLang="en-US" sz="1000">
              <a:solidFill>
                <a:schemeClr val="tx2"/>
              </a:solidFill>
            </a:endParaRPr>
          </a:p>
        </p:txBody>
      </p:sp>
      <p:graphicFrame>
        <p:nvGraphicFramePr>
          <p:cNvPr id="6" name="Table 5">
            <a:extLst>
              <a:ext uri="{FF2B5EF4-FFF2-40B4-BE49-F238E27FC236}">
                <a16:creationId xmlns:a16="http://schemas.microsoft.com/office/drawing/2014/main" id="{B9511CA6-510B-4B62-BD92-B158BF617B05}"/>
              </a:ext>
            </a:extLst>
          </p:cNvPr>
          <p:cNvGraphicFramePr>
            <a:graphicFrameLocks noGrp="1"/>
          </p:cNvGraphicFramePr>
          <p:nvPr>
            <p:extLst>
              <p:ext uri="{D42A27DB-BD31-4B8C-83A1-F6EECF244321}">
                <p14:modId xmlns:p14="http://schemas.microsoft.com/office/powerpoint/2010/main" val="1010168252"/>
              </p:ext>
            </p:extLst>
          </p:nvPr>
        </p:nvGraphicFramePr>
        <p:xfrm>
          <a:off x="645952" y="3084987"/>
          <a:ext cx="7498149" cy="3209436"/>
        </p:xfrm>
        <a:graphic>
          <a:graphicData uri="http://schemas.openxmlformats.org/drawingml/2006/table">
            <a:tbl>
              <a:tblPr firstRow="1" firstCol="1" bandRow="1">
                <a:tableStyleId>{5C22544A-7EE6-4342-B048-85BDC9FD1C3A}</a:tableStyleId>
              </a:tblPr>
              <a:tblGrid>
                <a:gridCol w="992132">
                  <a:extLst>
                    <a:ext uri="{9D8B030D-6E8A-4147-A177-3AD203B41FA5}">
                      <a16:colId xmlns:a16="http://schemas.microsoft.com/office/drawing/2014/main" val="20000"/>
                    </a:ext>
                  </a:extLst>
                </a:gridCol>
                <a:gridCol w="1353052">
                  <a:extLst>
                    <a:ext uri="{9D8B030D-6E8A-4147-A177-3AD203B41FA5}">
                      <a16:colId xmlns:a16="http://schemas.microsoft.com/office/drawing/2014/main" val="20001"/>
                    </a:ext>
                  </a:extLst>
                </a:gridCol>
                <a:gridCol w="4107389">
                  <a:extLst>
                    <a:ext uri="{9D8B030D-6E8A-4147-A177-3AD203B41FA5}">
                      <a16:colId xmlns:a16="http://schemas.microsoft.com/office/drawing/2014/main" val="20002"/>
                    </a:ext>
                  </a:extLst>
                </a:gridCol>
                <a:gridCol w="1045576">
                  <a:extLst>
                    <a:ext uri="{9D8B030D-6E8A-4147-A177-3AD203B41FA5}">
                      <a16:colId xmlns:a16="http://schemas.microsoft.com/office/drawing/2014/main" val="20003"/>
                    </a:ext>
                  </a:extLst>
                </a:gridCol>
              </a:tblGrid>
              <a:tr h="270238">
                <a:tc>
                  <a:txBody>
                    <a:bodyPr/>
                    <a:lstStyle/>
                    <a:p>
                      <a:pPr algn="ctr">
                        <a:lnSpc>
                          <a:spcPct val="115000"/>
                        </a:lnSpc>
                        <a:spcBef>
                          <a:spcPts val="1200"/>
                        </a:spcBef>
                        <a:spcAft>
                          <a:spcPts val="0"/>
                        </a:spcAft>
                      </a:pPr>
                      <a:r>
                        <a:rPr lang="en-GB" sz="1600" dirty="0">
                          <a:effectLst/>
                        </a:rPr>
                        <a:t>Ref.</a:t>
                      </a:r>
                      <a:endParaRPr lang="en-GB"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78" marR="68578" marT="0" marB="0" anchor="ctr"/>
                </a:tc>
                <a:tc gridSpan="3">
                  <a:txBody>
                    <a:bodyPr/>
                    <a:lstStyle/>
                    <a:p>
                      <a:pPr>
                        <a:lnSpc>
                          <a:spcPct val="115000"/>
                        </a:lnSpc>
                        <a:spcBef>
                          <a:spcPts val="1200"/>
                        </a:spcBef>
                        <a:spcAft>
                          <a:spcPts val="0"/>
                        </a:spcAft>
                      </a:pPr>
                      <a:r>
                        <a:rPr lang="en-GB" sz="1600" dirty="0">
                          <a:effectLst/>
                        </a:rPr>
                        <a:t>Species</a:t>
                      </a:r>
                      <a:endParaRPr lang="en-GB"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78" marR="68578" marT="0" marB="0" anchor="ct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437086">
                <a:tc>
                  <a:txBody>
                    <a:bodyPr/>
                    <a:lstStyle/>
                    <a:p>
                      <a:pPr algn="ctr">
                        <a:lnSpc>
                          <a:spcPct val="115000"/>
                        </a:lnSpc>
                        <a:spcBef>
                          <a:spcPts val="1200"/>
                        </a:spcBef>
                        <a:spcAft>
                          <a:spcPts val="0"/>
                        </a:spcAft>
                      </a:pPr>
                      <a:r>
                        <a:rPr lang="en-GB" sz="1600">
                          <a:effectLst/>
                        </a:rPr>
                        <a:t>(i)</a:t>
                      </a:r>
                      <a:endParaRPr lang="en-GB" sz="2400">
                        <a:effectLst/>
                        <a:latin typeface="Arial" panose="020B0604020202020204" pitchFamily="34" charset="0"/>
                        <a:ea typeface="Calibri" panose="020F0502020204030204" pitchFamily="34" charset="0"/>
                        <a:cs typeface="Times New Roman" panose="02020603050405020304" pitchFamily="18" charset="0"/>
                      </a:endParaRPr>
                    </a:p>
                  </a:txBody>
                  <a:tcPr marL="68578" marR="68578" marT="0" marB="0" anchor="ctr"/>
                </a:tc>
                <a:tc rowSpan="6">
                  <a:txBody>
                    <a:bodyPr/>
                    <a:lstStyle/>
                    <a:p>
                      <a:pPr>
                        <a:lnSpc>
                          <a:spcPct val="115000"/>
                        </a:lnSpc>
                        <a:spcBef>
                          <a:spcPts val="1200"/>
                        </a:spcBef>
                        <a:spcAft>
                          <a:spcPts val="0"/>
                        </a:spcAft>
                      </a:pPr>
                      <a:r>
                        <a:rPr lang="en-GB" sz="1600" dirty="0">
                          <a:effectLst/>
                        </a:rPr>
                        <a:t>Bovine</a:t>
                      </a:r>
                      <a:endParaRPr lang="en-GB"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78" marR="68578" marT="0" marB="0" anchor="ctr"/>
                </a:tc>
                <a:tc>
                  <a:txBody>
                    <a:bodyPr/>
                    <a:lstStyle/>
                    <a:p>
                      <a:pPr>
                        <a:lnSpc>
                          <a:spcPct val="115000"/>
                        </a:lnSpc>
                        <a:spcBef>
                          <a:spcPts val="1200"/>
                        </a:spcBef>
                        <a:spcAft>
                          <a:spcPts val="0"/>
                        </a:spcAft>
                      </a:pPr>
                      <a:r>
                        <a:rPr lang="en-GB" sz="1600" dirty="0">
                          <a:effectLst/>
                        </a:rPr>
                        <a:t>Steers (animals aged 24-30 months)</a:t>
                      </a:r>
                      <a:endParaRPr lang="en-GB"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78" marR="68578" marT="0" marB="0" anchor="ctr"/>
                </a:tc>
                <a:tc>
                  <a:txBody>
                    <a:bodyPr/>
                    <a:lstStyle/>
                    <a:p>
                      <a:pPr marL="0" algn="l" defTabSz="914400" rtl="0" eaLnBrk="1" latinLnBrk="0" hangingPunct="1">
                        <a:lnSpc>
                          <a:spcPct val="115000"/>
                        </a:lnSpc>
                        <a:spcBef>
                          <a:spcPts val="1200"/>
                        </a:spcBef>
                        <a:spcAft>
                          <a:spcPts val="0"/>
                        </a:spcAft>
                      </a:pPr>
                      <a:r>
                        <a:rPr lang="en-GB" sz="1600" kern="1200" dirty="0">
                          <a:solidFill>
                            <a:schemeClr val="dk1"/>
                          </a:solidFill>
                          <a:effectLst/>
                          <a:latin typeface="+mn-lt"/>
                          <a:ea typeface="+mn-ea"/>
                          <a:cs typeface="+mn-cs"/>
                        </a:rPr>
                        <a:t>70%</a:t>
                      </a:r>
                    </a:p>
                  </a:txBody>
                  <a:tcPr marL="68578" marR="68578" marT="0" marB="0" anchor="ctr"/>
                </a:tc>
                <a:extLst>
                  <a:ext uri="{0D108BD9-81ED-4DB2-BD59-A6C34878D82A}">
                    <a16:rowId xmlns:a16="http://schemas.microsoft.com/office/drawing/2014/main" val="10001"/>
                  </a:ext>
                </a:extLst>
              </a:tr>
              <a:tr h="437086">
                <a:tc>
                  <a:txBody>
                    <a:bodyPr/>
                    <a:lstStyle/>
                    <a:p>
                      <a:pPr algn="ctr">
                        <a:lnSpc>
                          <a:spcPct val="115000"/>
                        </a:lnSpc>
                        <a:spcBef>
                          <a:spcPts val="1200"/>
                        </a:spcBef>
                        <a:spcAft>
                          <a:spcPts val="0"/>
                        </a:spcAft>
                      </a:pPr>
                      <a:r>
                        <a:rPr lang="en-GB" sz="1600" dirty="0">
                          <a:effectLst/>
                        </a:rPr>
                        <a:t>(ii)</a:t>
                      </a:r>
                      <a:endParaRPr lang="en-GB"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78" marR="68578" marT="0" marB="0" anchor="ctr"/>
                </a:tc>
                <a:tc vMerge="1">
                  <a:txBody>
                    <a:bodyPr/>
                    <a:lstStyle/>
                    <a:p>
                      <a:endParaRPr lang="en-GB"/>
                    </a:p>
                  </a:txBody>
                  <a:tcPr/>
                </a:tc>
                <a:tc>
                  <a:txBody>
                    <a:bodyPr/>
                    <a:lstStyle/>
                    <a:p>
                      <a:pPr>
                        <a:lnSpc>
                          <a:spcPct val="115000"/>
                        </a:lnSpc>
                        <a:spcBef>
                          <a:spcPts val="1200"/>
                        </a:spcBef>
                        <a:spcAft>
                          <a:spcPts val="0"/>
                        </a:spcAft>
                      </a:pPr>
                      <a:r>
                        <a:rPr lang="en-GB" sz="1600" b="0" dirty="0">
                          <a:effectLst/>
                        </a:rPr>
                        <a:t>Heifers (animals aged 24-30 months)</a:t>
                      </a:r>
                      <a:endParaRPr lang="en-GB"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78" marR="68578" marT="0" marB="0" anchor="ctr"/>
                </a:tc>
                <a:tc>
                  <a:txBody>
                    <a:bodyPr/>
                    <a:lstStyle/>
                    <a:p>
                      <a:pPr marL="0" algn="l" defTabSz="914400" rtl="0" eaLnBrk="1" latinLnBrk="0" hangingPunct="1">
                        <a:lnSpc>
                          <a:spcPct val="115000"/>
                        </a:lnSpc>
                        <a:spcBef>
                          <a:spcPts val="1200"/>
                        </a:spcBef>
                        <a:spcAft>
                          <a:spcPts val="0"/>
                        </a:spcAft>
                      </a:pPr>
                      <a:r>
                        <a:rPr lang="en-GB" sz="1600" kern="1200" dirty="0">
                          <a:solidFill>
                            <a:schemeClr val="dk1"/>
                          </a:solidFill>
                          <a:effectLst/>
                          <a:latin typeface="+mn-lt"/>
                          <a:ea typeface="+mn-ea"/>
                          <a:cs typeface="+mn-cs"/>
                        </a:rPr>
                        <a:t>75%</a:t>
                      </a:r>
                    </a:p>
                  </a:txBody>
                  <a:tcPr marL="68578" marR="68578" marT="0" marB="0" anchor="ctr"/>
                </a:tc>
                <a:extLst>
                  <a:ext uri="{0D108BD9-81ED-4DB2-BD59-A6C34878D82A}">
                    <a16:rowId xmlns:a16="http://schemas.microsoft.com/office/drawing/2014/main" val="10002"/>
                  </a:ext>
                </a:extLst>
              </a:tr>
              <a:tr h="437086">
                <a:tc>
                  <a:txBody>
                    <a:bodyPr/>
                    <a:lstStyle/>
                    <a:p>
                      <a:pPr algn="ctr">
                        <a:lnSpc>
                          <a:spcPct val="115000"/>
                        </a:lnSpc>
                        <a:spcBef>
                          <a:spcPts val="1200"/>
                        </a:spcBef>
                        <a:spcAft>
                          <a:spcPts val="0"/>
                        </a:spcAft>
                      </a:pPr>
                      <a:r>
                        <a:rPr lang="en-GB" sz="1600" dirty="0">
                          <a:effectLst/>
                        </a:rPr>
                        <a:t>(iii)</a:t>
                      </a:r>
                      <a:endParaRPr lang="en-GB"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78" marR="68578" marT="0" marB="0" anchor="ctr"/>
                </a:tc>
                <a:tc vMerge="1">
                  <a:txBody>
                    <a:bodyPr/>
                    <a:lstStyle/>
                    <a:p>
                      <a:endParaRPr lang="en-GB"/>
                    </a:p>
                  </a:txBody>
                  <a:tcPr/>
                </a:tc>
                <a:tc>
                  <a:txBody>
                    <a:bodyPr/>
                    <a:lstStyle/>
                    <a:p>
                      <a:pPr>
                        <a:lnSpc>
                          <a:spcPct val="115000"/>
                        </a:lnSpc>
                        <a:spcBef>
                          <a:spcPts val="1200"/>
                        </a:spcBef>
                        <a:spcAft>
                          <a:spcPts val="0"/>
                        </a:spcAft>
                      </a:pPr>
                      <a:r>
                        <a:rPr lang="en-GB" sz="1600" dirty="0">
                          <a:effectLst/>
                        </a:rPr>
                        <a:t>Young Bulls (animals aged 18-24 months)</a:t>
                      </a:r>
                      <a:endParaRPr lang="en-GB" sz="2400" b="0" dirty="0">
                        <a:effectLst/>
                        <a:latin typeface="Arial" panose="020B0604020202020204" pitchFamily="34" charset="0"/>
                        <a:ea typeface="Calibri" panose="020F0502020204030204" pitchFamily="34" charset="0"/>
                        <a:cs typeface="Times New Roman" panose="02020603050405020304" pitchFamily="18" charset="0"/>
                      </a:endParaRPr>
                    </a:p>
                  </a:txBody>
                  <a:tcPr marL="68578" marR="68578" marT="0" marB="0" anchor="ctr"/>
                </a:tc>
                <a:tc>
                  <a:txBody>
                    <a:bodyPr/>
                    <a:lstStyle/>
                    <a:p>
                      <a:pPr marL="0" algn="l" defTabSz="914400" rtl="0" eaLnBrk="1" latinLnBrk="0" hangingPunct="1">
                        <a:lnSpc>
                          <a:spcPct val="115000"/>
                        </a:lnSpc>
                        <a:spcBef>
                          <a:spcPts val="1200"/>
                        </a:spcBef>
                        <a:spcAft>
                          <a:spcPts val="0"/>
                        </a:spcAft>
                      </a:pPr>
                      <a:r>
                        <a:rPr lang="en-GB" sz="1600" kern="1200" dirty="0">
                          <a:solidFill>
                            <a:schemeClr val="dk1"/>
                          </a:solidFill>
                          <a:effectLst/>
                          <a:latin typeface="+mn-lt"/>
                          <a:ea typeface="+mn-ea"/>
                          <a:cs typeface="+mn-cs"/>
                        </a:rPr>
                        <a:t>65%</a:t>
                      </a:r>
                    </a:p>
                  </a:txBody>
                  <a:tcPr marL="68578" marR="68578" marT="0" marB="0" anchor="ctr"/>
                </a:tc>
                <a:extLst>
                  <a:ext uri="{0D108BD9-81ED-4DB2-BD59-A6C34878D82A}">
                    <a16:rowId xmlns:a16="http://schemas.microsoft.com/office/drawing/2014/main" val="10003"/>
                  </a:ext>
                </a:extLst>
              </a:tr>
              <a:tr h="271866">
                <a:tc>
                  <a:txBody>
                    <a:bodyPr/>
                    <a:lstStyle/>
                    <a:p>
                      <a:pPr algn="ctr">
                        <a:lnSpc>
                          <a:spcPct val="115000"/>
                        </a:lnSpc>
                        <a:spcBef>
                          <a:spcPts val="1200"/>
                        </a:spcBef>
                        <a:spcAft>
                          <a:spcPts val="0"/>
                        </a:spcAft>
                      </a:pPr>
                      <a:r>
                        <a:rPr lang="en-GB" sz="1600" dirty="0">
                          <a:effectLst/>
                        </a:rPr>
                        <a:t>(iv)</a:t>
                      </a:r>
                      <a:endParaRPr lang="en-GB"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78" marR="68578" marT="0" marB="0" anchor="ctr"/>
                </a:tc>
                <a:tc vMerge="1">
                  <a:txBody>
                    <a:bodyPr/>
                    <a:lstStyle/>
                    <a:p>
                      <a:endParaRPr lang="en-GB"/>
                    </a:p>
                  </a:txBody>
                  <a:tcPr/>
                </a:tc>
                <a:tc>
                  <a:txBody>
                    <a:bodyPr/>
                    <a:lstStyle/>
                    <a:p>
                      <a:pPr>
                        <a:lnSpc>
                          <a:spcPct val="115000"/>
                        </a:lnSpc>
                        <a:spcBef>
                          <a:spcPts val="1200"/>
                        </a:spcBef>
                        <a:spcAft>
                          <a:spcPts val="0"/>
                        </a:spcAft>
                      </a:pPr>
                      <a:r>
                        <a:rPr lang="en-GB" sz="1600" dirty="0">
                          <a:effectLst/>
                        </a:rPr>
                        <a:t>All Cows</a:t>
                      </a:r>
                      <a:endParaRPr lang="en-GB"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78" marR="68578" marT="0" marB="0" anchor="ctr"/>
                </a:tc>
                <a:tc>
                  <a:txBody>
                    <a:bodyPr/>
                    <a:lstStyle/>
                    <a:p>
                      <a:pPr marL="0" algn="l" defTabSz="914400" rtl="0" eaLnBrk="1" latinLnBrk="0" hangingPunct="1">
                        <a:lnSpc>
                          <a:spcPct val="115000"/>
                        </a:lnSpc>
                        <a:spcBef>
                          <a:spcPts val="1200"/>
                        </a:spcBef>
                        <a:spcAft>
                          <a:spcPts val="0"/>
                        </a:spcAft>
                      </a:pPr>
                      <a:r>
                        <a:rPr lang="en-GB" sz="1600" kern="1200" dirty="0">
                          <a:solidFill>
                            <a:schemeClr val="dk1"/>
                          </a:solidFill>
                          <a:effectLst/>
                          <a:latin typeface="+mn-lt"/>
                          <a:ea typeface="+mn-ea"/>
                          <a:cs typeface="+mn-cs"/>
                        </a:rPr>
                        <a:t>60%</a:t>
                      </a:r>
                    </a:p>
                  </a:txBody>
                  <a:tcPr marL="68578" marR="68578" marT="0" marB="0" anchor="ctr"/>
                </a:tc>
                <a:extLst>
                  <a:ext uri="{0D108BD9-81ED-4DB2-BD59-A6C34878D82A}">
                    <a16:rowId xmlns:a16="http://schemas.microsoft.com/office/drawing/2014/main" val="10004"/>
                  </a:ext>
                </a:extLst>
              </a:tr>
              <a:tr h="271866">
                <a:tc>
                  <a:txBody>
                    <a:bodyPr/>
                    <a:lstStyle/>
                    <a:p>
                      <a:pPr algn="ctr">
                        <a:lnSpc>
                          <a:spcPct val="115000"/>
                        </a:lnSpc>
                        <a:spcBef>
                          <a:spcPts val="1200"/>
                        </a:spcBef>
                        <a:spcAft>
                          <a:spcPts val="0"/>
                        </a:spcAft>
                      </a:pPr>
                      <a:r>
                        <a:rPr lang="en-GB" sz="1600" dirty="0">
                          <a:effectLst/>
                        </a:rPr>
                        <a:t>(v)</a:t>
                      </a:r>
                      <a:endParaRPr lang="en-GB"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78" marR="68578" marT="0" marB="0" anchor="ctr"/>
                </a:tc>
                <a:tc vMerge="1">
                  <a:txBody>
                    <a:bodyPr/>
                    <a:lstStyle/>
                    <a:p>
                      <a:endParaRPr lang="en-GB"/>
                    </a:p>
                  </a:txBody>
                  <a:tcPr/>
                </a:tc>
                <a:tc>
                  <a:txBody>
                    <a:bodyPr/>
                    <a:lstStyle/>
                    <a:p>
                      <a:pPr>
                        <a:lnSpc>
                          <a:spcPct val="115000"/>
                        </a:lnSpc>
                        <a:spcBef>
                          <a:spcPts val="1200"/>
                        </a:spcBef>
                        <a:spcAft>
                          <a:spcPts val="0"/>
                        </a:spcAft>
                      </a:pPr>
                      <a:r>
                        <a:rPr lang="en-GB" sz="1600" dirty="0">
                          <a:effectLst/>
                        </a:rPr>
                        <a:t>Calves (under 8 months)</a:t>
                      </a:r>
                      <a:endParaRPr lang="en-GB"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78" marR="68578" marT="0" marB="0" anchor="ctr"/>
                </a:tc>
                <a:tc>
                  <a:txBody>
                    <a:bodyPr/>
                    <a:lstStyle/>
                    <a:p>
                      <a:pPr marL="0" algn="l" defTabSz="914400" rtl="0" eaLnBrk="1" latinLnBrk="0" hangingPunct="1">
                        <a:lnSpc>
                          <a:spcPct val="115000"/>
                        </a:lnSpc>
                        <a:spcBef>
                          <a:spcPts val="1200"/>
                        </a:spcBef>
                        <a:spcAft>
                          <a:spcPts val="0"/>
                        </a:spcAft>
                      </a:pPr>
                      <a:r>
                        <a:rPr lang="en-GB" sz="1600" kern="1200" dirty="0">
                          <a:solidFill>
                            <a:schemeClr val="dk1"/>
                          </a:solidFill>
                          <a:effectLst/>
                          <a:latin typeface="+mn-lt"/>
                          <a:ea typeface="+mn-ea"/>
                          <a:cs typeface="+mn-cs"/>
                        </a:rPr>
                        <a:t>20%</a:t>
                      </a:r>
                    </a:p>
                  </a:txBody>
                  <a:tcPr marL="68578" marR="68578" marT="0" marB="0" anchor="ctr"/>
                </a:tc>
                <a:extLst>
                  <a:ext uri="{0D108BD9-81ED-4DB2-BD59-A6C34878D82A}">
                    <a16:rowId xmlns:a16="http://schemas.microsoft.com/office/drawing/2014/main" val="10005"/>
                  </a:ext>
                </a:extLst>
              </a:tr>
              <a:tr h="271866">
                <a:tc>
                  <a:txBody>
                    <a:bodyPr/>
                    <a:lstStyle/>
                    <a:p>
                      <a:pPr algn="ctr">
                        <a:lnSpc>
                          <a:spcPct val="115000"/>
                        </a:lnSpc>
                        <a:spcBef>
                          <a:spcPts val="1200"/>
                        </a:spcBef>
                        <a:spcAft>
                          <a:spcPts val="0"/>
                        </a:spcAft>
                      </a:pPr>
                      <a:r>
                        <a:rPr lang="en-GB" sz="1600" dirty="0">
                          <a:effectLst/>
                        </a:rPr>
                        <a:t>(vi)</a:t>
                      </a:r>
                      <a:endParaRPr lang="en-GB"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78" marR="68578" marT="0" marB="0" anchor="ctr"/>
                </a:tc>
                <a:tc vMerge="1">
                  <a:txBody>
                    <a:bodyPr/>
                    <a:lstStyle/>
                    <a:p>
                      <a:endParaRPr lang="en-GB"/>
                    </a:p>
                  </a:txBody>
                  <a:tcPr/>
                </a:tc>
                <a:tc>
                  <a:txBody>
                    <a:bodyPr/>
                    <a:lstStyle/>
                    <a:p>
                      <a:pPr>
                        <a:lnSpc>
                          <a:spcPct val="115000"/>
                        </a:lnSpc>
                        <a:spcBef>
                          <a:spcPts val="1200"/>
                        </a:spcBef>
                        <a:spcAft>
                          <a:spcPts val="0"/>
                        </a:spcAft>
                      </a:pPr>
                      <a:r>
                        <a:rPr lang="en-GB" sz="1600" dirty="0">
                          <a:effectLst/>
                        </a:rPr>
                        <a:t>All other bovine</a:t>
                      </a:r>
                      <a:endParaRPr lang="en-GB"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78" marR="68578" marT="0" marB="0" anchor="ctr"/>
                </a:tc>
                <a:tc>
                  <a:txBody>
                    <a:bodyPr/>
                    <a:lstStyle/>
                    <a:p>
                      <a:pPr marL="0" algn="l" defTabSz="914400" rtl="0" eaLnBrk="1" latinLnBrk="0" hangingPunct="1">
                        <a:lnSpc>
                          <a:spcPct val="115000"/>
                        </a:lnSpc>
                        <a:spcBef>
                          <a:spcPts val="1200"/>
                        </a:spcBef>
                        <a:spcAft>
                          <a:spcPts val="0"/>
                        </a:spcAft>
                      </a:pPr>
                      <a:r>
                        <a:rPr lang="en-GB" sz="1600" kern="1200" dirty="0">
                          <a:solidFill>
                            <a:schemeClr val="dk1"/>
                          </a:solidFill>
                          <a:effectLst/>
                          <a:latin typeface="+mn-lt"/>
                          <a:ea typeface="+mn-ea"/>
                          <a:cs typeface="+mn-cs"/>
                        </a:rPr>
                        <a:t>60%</a:t>
                      </a:r>
                    </a:p>
                  </a:txBody>
                  <a:tcPr marL="68578" marR="68578" marT="0" marB="0" anchor="ctr"/>
                </a:tc>
                <a:extLst>
                  <a:ext uri="{0D108BD9-81ED-4DB2-BD59-A6C34878D82A}">
                    <a16:rowId xmlns:a16="http://schemas.microsoft.com/office/drawing/2014/main" val="10006"/>
                  </a:ext>
                </a:extLst>
              </a:tr>
              <a:tr h="271866">
                <a:tc>
                  <a:txBody>
                    <a:bodyPr/>
                    <a:lstStyle/>
                    <a:p>
                      <a:pPr algn="ctr">
                        <a:lnSpc>
                          <a:spcPct val="115000"/>
                        </a:lnSpc>
                        <a:spcBef>
                          <a:spcPts val="1200"/>
                        </a:spcBef>
                        <a:spcAft>
                          <a:spcPts val="0"/>
                        </a:spcAft>
                      </a:pPr>
                      <a:r>
                        <a:rPr lang="en-GB" sz="1600" dirty="0">
                          <a:effectLst/>
                        </a:rPr>
                        <a:t>(vii)</a:t>
                      </a:r>
                      <a:endParaRPr lang="en-GB"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78" marR="68578" marT="0" marB="0" anchor="ctr"/>
                </a:tc>
                <a:tc rowSpan="3">
                  <a:txBody>
                    <a:bodyPr/>
                    <a:lstStyle/>
                    <a:p>
                      <a:pPr>
                        <a:lnSpc>
                          <a:spcPct val="115000"/>
                        </a:lnSpc>
                        <a:spcBef>
                          <a:spcPts val="1200"/>
                        </a:spcBef>
                        <a:spcAft>
                          <a:spcPts val="0"/>
                        </a:spcAft>
                      </a:pPr>
                      <a:r>
                        <a:rPr lang="en-GB" sz="1600" dirty="0">
                          <a:effectLst/>
                        </a:rPr>
                        <a:t>Non-Bovine</a:t>
                      </a:r>
                      <a:endParaRPr lang="en-GB"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78" marR="68578" marT="0" marB="0" anchor="ctr"/>
                </a:tc>
                <a:tc>
                  <a:txBody>
                    <a:bodyPr/>
                    <a:lstStyle/>
                    <a:p>
                      <a:pPr>
                        <a:lnSpc>
                          <a:spcPct val="115000"/>
                        </a:lnSpc>
                        <a:spcBef>
                          <a:spcPts val="1200"/>
                        </a:spcBef>
                        <a:spcAft>
                          <a:spcPts val="0"/>
                        </a:spcAft>
                      </a:pPr>
                      <a:r>
                        <a:rPr lang="en-GB" sz="1600" dirty="0">
                          <a:effectLst/>
                        </a:rPr>
                        <a:t>Pigs</a:t>
                      </a:r>
                      <a:endParaRPr lang="en-GB"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78" marR="68578" marT="0" marB="0" anchor="ctr"/>
                </a:tc>
                <a:tc>
                  <a:txBody>
                    <a:bodyPr/>
                    <a:lstStyle/>
                    <a:p>
                      <a:pPr marL="0" algn="l" defTabSz="914400" rtl="0" eaLnBrk="1" latinLnBrk="0" hangingPunct="1">
                        <a:lnSpc>
                          <a:spcPct val="115000"/>
                        </a:lnSpc>
                        <a:spcBef>
                          <a:spcPts val="1200"/>
                        </a:spcBef>
                        <a:spcAft>
                          <a:spcPts val="0"/>
                        </a:spcAft>
                      </a:pPr>
                      <a:r>
                        <a:rPr lang="en-GB" sz="1600" kern="1200" dirty="0">
                          <a:solidFill>
                            <a:schemeClr val="dk1"/>
                          </a:solidFill>
                          <a:effectLst/>
                          <a:latin typeface="+mn-lt"/>
                          <a:ea typeface="+mn-ea"/>
                          <a:cs typeface="+mn-cs"/>
                        </a:rPr>
                        <a:t>50%</a:t>
                      </a:r>
                    </a:p>
                  </a:txBody>
                  <a:tcPr marL="68578" marR="68578" marT="0" marB="0" anchor="ctr"/>
                </a:tc>
                <a:extLst>
                  <a:ext uri="{0D108BD9-81ED-4DB2-BD59-A6C34878D82A}">
                    <a16:rowId xmlns:a16="http://schemas.microsoft.com/office/drawing/2014/main" val="10007"/>
                  </a:ext>
                </a:extLst>
              </a:tr>
              <a:tr h="270238">
                <a:tc>
                  <a:txBody>
                    <a:bodyPr/>
                    <a:lstStyle/>
                    <a:p>
                      <a:pPr algn="ctr">
                        <a:lnSpc>
                          <a:spcPct val="115000"/>
                        </a:lnSpc>
                        <a:spcBef>
                          <a:spcPts val="1200"/>
                        </a:spcBef>
                        <a:spcAft>
                          <a:spcPts val="0"/>
                        </a:spcAft>
                      </a:pPr>
                      <a:r>
                        <a:rPr lang="en-GB" sz="1600" dirty="0">
                          <a:effectLst/>
                        </a:rPr>
                        <a:t>(viii)</a:t>
                      </a:r>
                      <a:endParaRPr lang="en-GB"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78" marR="68578" marT="0" marB="0" anchor="ctr"/>
                </a:tc>
                <a:tc vMerge="1">
                  <a:txBody>
                    <a:bodyPr/>
                    <a:lstStyle/>
                    <a:p>
                      <a:endParaRPr lang="en-GB"/>
                    </a:p>
                  </a:txBody>
                  <a:tcPr/>
                </a:tc>
                <a:tc>
                  <a:txBody>
                    <a:bodyPr/>
                    <a:lstStyle/>
                    <a:p>
                      <a:r>
                        <a:rPr lang="en-GB" sz="1600" dirty="0">
                          <a:effectLst/>
                        </a:rPr>
                        <a:t>Ovine (12 months and under)</a:t>
                      </a:r>
                      <a:endParaRPr lang="en-GB" sz="1600" dirty="0"/>
                    </a:p>
                  </a:txBody>
                  <a:tcPr marL="68578" marR="68578" marT="0" marB="0" anchor="ctr"/>
                </a:tc>
                <a:tc>
                  <a:txBody>
                    <a:bodyPr/>
                    <a:lstStyle/>
                    <a:p>
                      <a:r>
                        <a:rPr lang="en-GB" sz="1600" kern="1200" dirty="0">
                          <a:solidFill>
                            <a:schemeClr val="dk1"/>
                          </a:solidFill>
                          <a:effectLst/>
                          <a:latin typeface="+mn-lt"/>
                          <a:ea typeface="+mn-ea"/>
                          <a:cs typeface="+mn-cs"/>
                        </a:rPr>
                        <a:t>50%</a:t>
                      </a:r>
                      <a:endParaRPr lang="en-GB" sz="1600" dirty="0"/>
                    </a:p>
                  </a:txBody>
                  <a:tcPr marL="68578" marR="68578" marT="0" marB="0" anchor="ctr"/>
                </a:tc>
                <a:extLst>
                  <a:ext uri="{0D108BD9-81ED-4DB2-BD59-A6C34878D82A}">
                    <a16:rowId xmlns:a16="http://schemas.microsoft.com/office/drawing/2014/main" val="10008"/>
                  </a:ext>
                </a:extLst>
              </a:tr>
              <a:tr h="270238">
                <a:tc>
                  <a:txBody>
                    <a:bodyPr/>
                    <a:lstStyle/>
                    <a:p>
                      <a:pPr algn="ctr">
                        <a:lnSpc>
                          <a:spcPct val="115000"/>
                        </a:lnSpc>
                        <a:spcBef>
                          <a:spcPts val="1200"/>
                        </a:spcBef>
                        <a:spcAft>
                          <a:spcPts val="0"/>
                        </a:spcAft>
                      </a:pPr>
                      <a:r>
                        <a:rPr lang="en-GB" sz="1600" dirty="0">
                          <a:effectLst/>
                        </a:rPr>
                        <a:t>(ix)</a:t>
                      </a:r>
                      <a:endParaRPr lang="en-GB"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78" marR="68578" marT="0" marB="0" anchor="ctr"/>
                </a:tc>
                <a:tc vMerge="1">
                  <a:txBody>
                    <a:bodyPr/>
                    <a:lstStyle/>
                    <a:p>
                      <a:endParaRPr lang="en-GB"/>
                    </a:p>
                  </a:txBody>
                  <a:tcPr/>
                </a:tc>
                <a:tc>
                  <a:txBody>
                    <a:bodyPr/>
                    <a:lstStyle/>
                    <a:p>
                      <a:r>
                        <a:rPr lang="en-GB" sz="1600" dirty="0">
                          <a:effectLst/>
                        </a:rPr>
                        <a:t>All other Non-Bovine species</a:t>
                      </a:r>
                      <a:endParaRPr lang="en-GB" sz="1600" dirty="0"/>
                    </a:p>
                  </a:txBody>
                  <a:tcPr marL="68578" marR="68578" marT="0" marB="0" anchor="ctr"/>
                </a:tc>
                <a:tc>
                  <a:txBody>
                    <a:bodyPr/>
                    <a:lstStyle/>
                    <a:p>
                      <a:r>
                        <a:rPr lang="en-GB" sz="1600" kern="1200" dirty="0">
                          <a:solidFill>
                            <a:schemeClr val="dk1"/>
                          </a:solidFill>
                          <a:effectLst/>
                          <a:latin typeface="+mn-lt"/>
                          <a:ea typeface="+mn-ea"/>
                          <a:cs typeface="+mn-cs"/>
                        </a:rPr>
                        <a:t>0%</a:t>
                      </a:r>
                      <a:endParaRPr lang="en-GB" sz="1600" dirty="0"/>
                    </a:p>
                  </a:txBody>
                  <a:tcPr marL="68578" marR="68578" marT="0" marB="0" anchor="ctr"/>
                </a:tc>
                <a:extLst>
                  <a:ext uri="{0D108BD9-81ED-4DB2-BD59-A6C34878D82A}">
                    <a16:rowId xmlns:a16="http://schemas.microsoft.com/office/drawing/2014/main" val="10009"/>
                  </a:ext>
                </a:extLst>
              </a:tr>
            </a:tbl>
          </a:graphicData>
        </a:graphic>
      </p:graphicFrame>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09609C99-696B-4887-9665-E69EEE6696A5}"/>
              </a:ext>
            </a:extLst>
          </p:cNvPr>
          <p:cNvSpPr>
            <a:spLocks noGrp="1"/>
          </p:cNvSpPr>
          <p:nvPr>
            <p:ph type="title"/>
          </p:nvPr>
        </p:nvSpPr>
        <p:spPr/>
        <p:txBody>
          <a:bodyPr/>
          <a:lstStyle/>
          <a:p>
            <a:r>
              <a:rPr lang="en-GB" altLang="en-US" dirty="0"/>
              <a:t>Proposal 3 - Price Review Frequency</a:t>
            </a:r>
          </a:p>
        </p:txBody>
      </p:sp>
      <p:sp>
        <p:nvSpPr>
          <p:cNvPr id="3" name="Content Placeholder 2">
            <a:extLst>
              <a:ext uri="{FF2B5EF4-FFF2-40B4-BE49-F238E27FC236}">
                <a16:creationId xmlns:a16="http://schemas.microsoft.com/office/drawing/2014/main" id="{AB21AF03-FE12-4046-8D0C-C4EFEDD78824}"/>
              </a:ext>
            </a:extLst>
          </p:cNvPr>
          <p:cNvSpPr>
            <a:spLocks noGrp="1"/>
          </p:cNvSpPr>
          <p:nvPr>
            <p:ph idx="1"/>
          </p:nvPr>
        </p:nvSpPr>
        <p:spPr>
          <a:xfrm>
            <a:off x="332581" y="1489876"/>
            <a:ext cx="8264525" cy="682625"/>
          </a:xfrm>
        </p:spPr>
        <p:txBody>
          <a:bodyPr/>
          <a:lstStyle/>
          <a:p>
            <a:r>
              <a:rPr lang="en-GB" altLang="en-US" sz="1600" dirty="0">
                <a:solidFill>
                  <a:schemeClr val="tx1"/>
                </a:solidFill>
              </a:rPr>
              <a:t>In order to account for any fluctuations in prices throughout the year, and to promote healthy competition, the proposal is to move from an annual price review to a 6-monthly price review.</a:t>
            </a:r>
          </a:p>
          <a:p>
            <a:r>
              <a:rPr lang="en-GB" altLang="en-US" sz="1600" dirty="0">
                <a:solidFill>
                  <a:schemeClr val="tx1"/>
                </a:solidFill>
              </a:rPr>
              <a:t>This allows suppliers to be more dynamic and adapt to the changing market conditions more regularly, which the Authority acknowledges has proven to fluctuate significantly.</a:t>
            </a:r>
          </a:p>
          <a:p>
            <a:endParaRPr lang="en-GB" altLang="en-US" dirty="0"/>
          </a:p>
        </p:txBody>
      </p:sp>
      <p:sp>
        <p:nvSpPr>
          <p:cNvPr id="21508" name="Slide Number Placeholder 4">
            <a:extLst>
              <a:ext uri="{FF2B5EF4-FFF2-40B4-BE49-F238E27FC236}">
                <a16:creationId xmlns:a16="http://schemas.microsoft.com/office/drawing/2014/main" id="{1ECCEAC2-3317-4473-9256-A602A0AA2502}"/>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a:lnSpc>
                <a:spcPct val="100000"/>
              </a:lnSpc>
              <a:spcBef>
                <a:spcPct val="0"/>
              </a:spcBef>
              <a:buFontTx/>
              <a:buNone/>
            </a:pPr>
            <a:fld id="{775482C6-1D4D-4795-BC36-0F3C5DC0BEC9}" type="slidenum">
              <a:rPr lang="en-GB" altLang="en-US" sz="1000" smtClean="0">
                <a:solidFill>
                  <a:schemeClr val="tx2"/>
                </a:solidFill>
              </a:rPr>
              <a:pPr>
                <a:lnSpc>
                  <a:spcPct val="100000"/>
                </a:lnSpc>
                <a:spcBef>
                  <a:spcPct val="0"/>
                </a:spcBef>
                <a:buFontTx/>
                <a:buNone/>
              </a:pPr>
              <a:t>13</a:t>
            </a:fld>
            <a:endParaRPr lang="en-GB" altLang="en-US" sz="1000">
              <a:solidFill>
                <a:schemeClr val="tx2"/>
              </a:solidFill>
            </a:endParaRPr>
          </a:p>
        </p:txBody>
      </p:sp>
      <p:pic>
        <p:nvPicPr>
          <p:cNvPr id="4" name="Picture 3" descr="Red marker and calendar">
            <a:extLst>
              <a:ext uri="{FF2B5EF4-FFF2-40B4-BE49-F238E27FC236}">
                <a16:creationId xmlns:a16="http://schemas.microsoft.com/office/drawing/2014/main" id="{B89EBA09-7283-4971-3D23-9D1B2404B6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4928" y="3429000"/>
            <a:ext cx="3506597" cy="2337732"/>
          </a:xfrm>
          <a:prstGeom prst="rect">
            <a:avLst/>
          </a:prstGeom>
        </p:spPr>
      </p:pic>
    </p:spTree>
    <p:extLst>
      <p:ext uri="{BB962C8B-B14F-4D97-AF65-F5344CB8AC3E}">
        <p14:creationId xmlns:p14="http://schemas.microsoft.com/office/powerpoint/2010/main" val="303525432"/>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C9A6CDD-1E12-0B64-93F7-F7B2AFA391AD}"/>
              </a:ext>
            </a:extLst>
          </p:cNvPr>
          <p:cNvPicPr>
            <a:picLocks noChangeAspect="1"/>
          </p:cNvPicPr>
          <p:nvPr/>
        </p:nvPicPr>
        <p:blipFill rotWithShape="1">
          <a:blip r:embed="rId2"/>
          <a:srcRect l="39083" t="26235" r="54631" b="37382"/>
          <a:stretch/>
        </p:blipFill>
        <p:spPr>
          <a:xfrm>
            <a:off x="4164595" y="504802"/>
            <a:ext cx="4870763" cy="5848395"/>
          </a:xfrm>
          <a:prstGeom prst="rect">
            <a:avLst/>
          </a:prstGeom>
        </p:spPr>
      </p:pic>
      <p:sp>
        <p:nvSpPr>
          <p:cNvPr id="21506" name="Title 1">
            <a:extLst>
              <a:ext uri="{FF2B5EF4-FFF2-40B4-BE49-F238E27FC236}">
                <a16:creationId xmlns:a16="http://schemas.microsoft.com/office/drawing/2014/main" id="{09609C99-696B-4887-9665-E69EEE6696A5}"/>
              </a:ext>
            </a:extLst>
          </p:cNvPr>
          <p:cNvSpPr>
            <a:spLocks noGrp="1"/>
          </p:cNvSpPr>
          <p:nvPr>
            <p:ph type="title"/>
          </p:nvPr>
        </p:nvSpPr>
        <p:spPr/>
        <p:txBody>
          <a:bodyPr/>
          <a:lstStyle/>
          <a:p>
            <a:r>
              <a:rPr lang="en-GB" altLang="en-US" dirty="0"/>
              <a:t>Proposal 4 - Scotland Coverage</a:t>
            </a:r>
          </a:p>
        </p:txBody>
      </p:sp>
      <p:sp>
        <p:nvSpPr>
          <p:cNvPr id="3" name="Content Placeholder 2">
            <a:extLst>
              <a:ext uri="{FF2B5EF4-FFF2-40B4-BE49-F238E27FC236}">
                <a16:creationId xmlns:a16="http://schemas.microsoft.com/office/drawing/2014/main" id="{AB21AF03-FE12-4046-8D0C-C4EFEDD78824}"/>
              </a:ext>
            </a:extLst>
          </p:cNvPr>
          <p:cNvSpPr>
            <a:spLocks noGrp="1"/>
          </p:cNvSpPr>
          <p:nvPr>
            <p:ph idx="1"/>
          </p:nvPr>
        </p:nvSpPr>
        <p:spPr>
          <a:xfrm>
            <a:off x="332582" y="1313708"/>
            <a:ext cx="4465756" cy="1329904"/>
          </a:xfrm>
        </p:spPr>
        <p:txBody>
          <a:bodyPr/>
          <a:lstStyle/>
          <a:p>
            <a:r>
              <a:rPr lang="en-GB" altLang="en-US" sz="1600" dirty="0">
                <a:solidFill>
                  <a:schemeClr val="tx1"/>
                </a:solidFill>
              </a:rPr>
              <a:t>There is currently limited coverage in Scotland, with market feedback indicating that a number of slaughterhouses do not have their own haulage capability.</a:t>
            </a:r>
          </a:p>
          <a:p>
            <a:r>
              <a:rPr lang="en-GB" altLang="en-US" sz="1600" dirty="0">
                <a:solidFill>
                  <a:schemeClr val="tx1"/>
                </a:solidFill>
              </a:rPr>
              <a:t>It is therefore proposed that for Scotland only, there are distinct lots for Slaughter and Transport respectively.</a:t>
            </a:r>
          </a:p>
          <a:p>
            <a:r>
              <a:rPr lang="en-GB" altLang="en-US" sz="1600" dirty="0">
                <a:solidFill>
                  <a:schemeClr val="tx1"/>
                </a:solidFill>
              </a:rPr>
              <a:t>Suppliers may join one or both Lots depending on their capability.</a:t>
            </a:r>
          </a:p>
          <a:p>
            <a:endParaRPr lang="en-GB" altLang="en-US" dirty="0"/>
          </a:p>
        </p:txBody>
      </p:sp>
      <p:sp>
        <p:nvSpPr>
          <p:cNvPr id="21508" name="Slide Number Placeholder 4">
            <a:extLst>
              <a:ext uri="{FF2B5EF4-FFF2-40B4-BE49-F238E27FC236}">
                <a16:creationId xmlns:a16="http://schemas.microsoft.com/office/drawing/2014/main" id="{1ECCEAC2-3317-4473-9256-A602A0AA2502}"/>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a:lnSpc>
                <a:spcPct val="100000"/>
              </a:lnSpc>
              <a:spcBef>
                <a:spcPct val="0"/>
              </a:spcBef>
              <a:buFontTx/>
              <a:buNone/>
            </a:pPr>
            <a:fld id="{775482C6-1D4D-4795-BC36-0F3C5DC0BEC9}" type="slidenum">
              <a:rPr lang="en-GB" altLang="en-US" sz="1000" smtClean="0">
                <a:solidFill>
                  <a:schemeClr val="tx2"/>
                </a:solidFill>
              </a:rPr>
              <a:pPr>
                <a:lnSpc>
                  <a:spcPct val="100000"/>
                </a:lnSpc>
                <a:spcBef>
                  <a:spcPct val="0"/>
                </a:spcBef>
                <a:buFontTx/>
                <a:buNone/>
              </a:pPr>
              <a:t>14</a:t>
            </a:fld>
            <a:endParaRPr lang="en-GB" altLang="en-US" sz="1000">
              <a:solidFill>
                <a:schemeClr val="tx2"/>
              </a:solidFill>
            </a:endParaRPr>
          </a:p>
        </p:txBody>
      </p:sp>
    </p:spTree>
    <p:extLst>
      <p:ext uri="{BB962C8B-B14F-4D97-AF65-F5344CB8AC3E}">
        <p14:creationId xmlns:p14="http://schemas.microsoft.com/office/powerpoint/2010/main" val="544222844"/>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09609C99-696B-4887-9665-E69EEE6696A5}"/>
              </a:ext>
            </a:extLst>
          </p:cNvPr>
          <p:cNvSpPr>
            <a:spLocks noGrp="1"/>
          </p:cNvSpPr>
          <p:nvPr>
            <p:ph type="title"/>
          </p:nvPr>
        </p:nvSpPr>
        <p:spPr/>
        <p:txBody>
          <a:bodyPr/>
          <a:lstStyle/>
          <a:p>
            <a:r>
              <a:rPr lang="en-GB" altLang="en-US" dirty="0"/>
              <a:t>Proposal 5 - Live Animal Transport</a:t>
            </a:r>
          </a:p>
        </p:txBody>
      </p:sp>
      <p:sp>
        <p:nvSpPr>
          <p:cNvPr id="3" name="Content Placeholder 2">
            <a:extLst>
              <a:ext uri="{FF2B5EF4-FFF2-40B4-BE49-F238E27FC236}">
                <a16:creationId xmlns:a16="http://schemas.microsoft.com/office/drawing/2014/main" id="{AB21AF03-FE12-4046-8D0C-C4EFEDD78824}"/>
              </a:ext>
            </a:extLst>
          </p:cNvPr>
          <p:cNvSpPr>
            <a:spLocks noGrp="1"/>
          </p:cNvSpPr>
          <p:nvPr>
            <p:ph idx="1"/>
          </p:nvPr>
        </p:nvSpPr>
        <p:spPr>
          <a:xfrm>
            <a:off x="332581" y="1313708"/>
            <a:ext cx="8264525" cy="682625"/>
          </a:xfrm>
        </p:spPr>
        <p:txBody>
          <a:bodyPr/>
          <a:lstStyle/>
          <a:p>
            <a:r>
              <a:rPr lang="en-GB" altLang="en-US" sz="1600" dirty="0">
                <a:solidFill>
                  <a:schemeClr val="tx1"/>
                </a:solidFill>
              </a:rPr>
              <a:t>This would be a new addition to the Reactor Removal Framework.</a:t>
            </a:r>
          </a:p>
          <a:p>
            <a:r>
              <a:rPr lang="en-GB" altLang="en-US" sz="1600" dirty="0">
                <a:solidFill>
                  <a:schemeClr val="tx1"/>
                </a:solidFill>
              </a:rPr>
              <a:t>APHA would need a separate Live Animal Transport Lot for Scotland, as detailed in proposal 4, but there has also been an intermittent need for APHA to move live animals for reasons other than TB (e.g. border control work or in relation to animal welfare issues). This would therefore provide an opportunity to have a GB wide Live Animal Transport Lot.</a:t>
            </a:r>
          </a:p>
          <a:p>
            <a:r>
              <a:rPr lang="en-GB" altLang="en-US" sz="1600" dirty="0">
                <a:solidFill>
                  <a:schemeClr val="tx1"/>
                </a:solidFill>
              </a:rPr>
              <a:t>It is important to note that the Authority would not intend on commissioning under this Lot in England and Wales for transporting TB reactors, as these will be dealt with via the specific Lots for TB Reactor Removal only.</a:t>
            </a:r>
          </a:p>
          <a:p>
            <a:r>
              <a:rPr lang="en-GB" altLang="en-US" sz="1600" dirty="0">
                <a:solidFill>
                  <a:schemeClr val="tx1"/>
                </a:solidFill>
              </a:rPr>
              <a:t>Suppliers will be expected to be appropriately competent and licenced for the transportation of livestock.</a:t>
            </a:r>
          </a:p>
        </p:txBody>
      </p:sp>
      <p:sp>
        <p:nvSpPr>
          <p:cNvPr id="21508" name="Slide Number Placeholder 4">
            <a:extLst>
              <a:ext uri="{FF2B5EF4-FFF2-40B4-BE49-F238E27FC236}">
                <a16:creationId xmlns:a16="http://schemas.microsoft.com/office/drawing/2014/main" id="{1ECCEAC2-3317-4473-9256-A602A0AA2502}"/>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a:lnSpc>
                <a:spcPct val="100000"/>
              </a:lnSpc>
              <a:spcBef>
                <a:spcPct val="0"/>
              </a:spcBef>
              <a:buFontTx/>
              <a:buNone/>
            </a:pPr>
            <a:fld id="{775482C6-1D4D-4795-BC36-0F3C5DC0BEC9}" type="slidenum">
              <a:rPr lang="en-GB" altLang="en-US" sz="1000" smtClean="0">
                <a:solidFill>
                  <a:schemeClr val="tx2"/>
                </a:solidFill>
              </a:rPr>
              <a:pPr>
                <a:lnSpc>
                  <a:spcPct val="100000"/>
                </a:lnSpc>
                <a:spcBef>
                  <a:spcPct val="0"/>
                </a:spcBef>
                <a:buFontTx/>
                <a:buNone/>
              </a:pPr>
              <a:t>15</a:t>
            </a:fld>
            <a:endParaRPr lang="en-GB" altLang="en-US" sz="1000">
              <a:solidFill>
                <a:schemeClr val="tx2"/>
              </a:solidFill>
            </a:endParaRPr>
          </a:p>
        </p:txBody>
      </p:sp>
    </p:spTree>
    <p:extLst>
      <p:ext uri="{BB962C8B-B14F-4D97-AF65-F5344CB8AC3E}">
        <p14:creationId xmlns:p14="http://schemas.microsoft.com/office/powerpoint/2010/main" val="3134184552"/>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3">
            <a:extLst>
              <a:ext uri="{FF2B5EF4-FFF2-40B4-BE49-F238E27FC236}">
                <a16:creationId xmlns:a16="http://schemas.microsoft.com/office/drawing/2014/main" id="{BB5B7653-ADA1-4C85-8AAE-8ADBDDDC3602}"/>
              </a:ext>
            </a:extLst>
          </p:cNvPr>
          <p:cNvSpPr>
            <a:spLocks noGrp="1"/>
          </p:cNvSpPr>
          <p:nvPr>
            <p:ph type="ctrTitle"/>
          </p:nvPr>
        </p:nvSpPr>
        <p:spPr>
          <a:xfrm>
            <a:off x="431800" y="1735138"/>
            <a:ext cx="7335838" cy="1216025"/>
          </a:xfrm>
        </p:spPr>
        <p:txBody>
          <a:bodyPr/>
          <a:lstStyle/>
          <a:p>
            <a:pPr eaLnBrk="1" hangingPunct="1"/>
            <a:r>
              <a:rPr lang="en-GB" altLang="en-US" dirty="0"/>
              <a:t>Proposed Procurement Timeline and Next Steps</a:t>
            </a:r>
          </a:p>
        </p:txBody>
      </p:sp>
      <p:pic>
        <p:nvPicPr>
          <p:cNvPr id="3" name="Picture 11" descr="A&amp;PHA_582_AW">
            <a:extLst>
              <a:ext uri="{FF2B5EF4-FFF2-40B4-BE49-F238E27FC236}">
                <a16:creationId xmlns:a16="http://schemas.microsoft.com/office/drawing/2014/main" id="{6793FFBA-7E11-47EB-833A-E53A073A5B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6350" y="428625"/>
            <a:ext cx="104775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Image result for welsh government">
            <a:extLst>
              <a:ext uri="{FF2B5EF4-FFF2-40B4-BE49-F238E27FC236}">
                <a16:creationId xmlns:a16="http://schemas.microsoft.com/office/drawing/2014/main" id="{EC733767-44FF-45E2-A576-23852A0882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830" t="6215" r="18477" b="3966"/>
          <a:stretch>
            <a:fillRect/>
          </a:stretch>
        </p:blipFill>
        <p:spPr bwMode="auto">
          <a:xfrm>
            <a:off x="133714" y="5608638"/>
            <a:ext cx="1270000"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descr="https://upload.wikimedia.org/wikipedia/commons/thumb/0/01/Scottish_Government_Logo.svg/220px-Scottish_Government_Logo.svg.png">
            <a:extLst>
              <a:ext uri="{FF2B5EF4-FFF2-40B4-BE49-F238E27FC236}">
                <a16:creationId xmlns:a16="http://schemas.microsoft.com/office/drawing/2014/main" id="{9A2EA6C0-A54F-4C1F-8305-40708F6ED1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4786" y="6247811"/>
            <a:ext cx="20955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AAF19C37-1962-4244-8976-38ADB49965BE}"/>
              </a:ext>
            </a:extLst>
          </p:cNvPr>
          <p:cNvSpPr>
            <a:spLocks noGrp="1"/>
          </p:cNvSpPr>
          <p:nvPr>
            <p:ph type="title"/>
          </p:nvPr>
        </p:nvSpPr>
        <p:spPr/>
        <p:txBody>
          <a:bodyPr/>
          <a:lstStyle/>
          <a:p>
            <a:r>
              <a:rPr lang="en-GB" altLang="en-US" dirty="0"/>
              <a:t>Procurement and Framework Timescales</a:t>
            </a:r>
          </a:p>
        </p:txBody>
      </p:sp>
      <p:sp>
        <p:nvSpPr>
          <p:cNvPr id="41987" name="Content Placeholder 2">
            <a:extLst>
              <a:ext uri="{FF2B5EF4-FFF2-40B4-BE49-F238E27FC236}">
                <a16:creationId xmlns:a16="http://schemas.microsoft.com/office/drawing/2014/main" id="{9447862D-DB69-4FB7-8DA2-102C5D1E541D}"/>
              </a:ext>
            </a:extLst>
          </p:cNvPr>
          <p:cNvSpPr>
            <a:spLocks noGrp="1"/>
          </p:cNvSpPr>
          <p:nvPr>
            <p:ph idx="1"/>
          </p:nvPr>
        </p:nvSpPr>
        <p:spPr>
          <a:xfrm>
            <a:off x="439738" y="1095375"/>
            <a:ext cx="8469131" cy="2453168"/>
          </a:xfrm>
        </p:spPr>
        <p:txBody>
          <a:bodyPr/>
          <a:lstStyle/>
          <a:p>
            <a:pPr marL="0" indent="0">
              <a:buNone/>
            </a:pPr>
            <a:r>
              <a:rPr lang="en-GB" altLang="en-US" sz="1400" b="1" u="sng" dirty="0">
                <a:solidFill>
                  <a:schemeClr val="tx1"/>
                </a:solidFill>
              </a:rPr>
              <a:t>High level timeline</a:t>
            </a:r>
          </a:p>
          <a:p>
            <a:pPr marL="0" indent="0">
              <a:buNone/>
            </a:pPr>
            <a:endParaRPr lang="en-GB" altLang="en-US" sz="1400" b="1" dirty="0">
              <a:solidFill>
                <a:schemeClr val="tx1"/>
              </a:solidFill>
            </a:endParaRPr>
          </a:p>
          <a:p>
            <a:pPr marL="0" indent="0">
              <a:buNone/>
            </a:pPr>
            <a:r>
              <a:rPr lang="en-GB" altLang="en-US" sz="1400" b="1" dirty="0">
                <a:solidFill>
                  <a:schemeClr val="tx1"/>
                </a:solidFill>
              </a:rPr>
              <a:t>May 2024 				Market Engagement</a:t>
            </a:r>
          </a:p>
          <a:p>
            <a:pPr marL="0" indent="0">
              <a:buNone/>
            </a:pPr>
            <a:endParaRPr lang="en-GB" altLang="en-US" sz="1400" b="1" dirty="0">
              <a:solidFill>
                <a:schemeClr val="tx1"/>
              </a:solidFill>
            </a:endParaRPr>
          </a:p>
          <a:p>
            <a:pPr marL="0" indent="0">
              <a:buFont typeface="Arial" panose="020B0604020202020204" pitchFamily="34" charset="0"/>
              <a:buNone/>
            </a:pPr>
            <a:r>
              <a:rPr lang="en-GB" altLang="en-US" sz="1400" b="1" dirty="0">
                <a:solidFill>
                  <a:schemeClr val="tx1"/>
                </a:solidFill>
              </a:rPr>
              <a:t>Summer 2024			Invitation to Tender published</a:t>
            </a:r>
          </a:p>
          <a:p>
            <a:pPr marL="0" indent="0">
              <a:buFont typeface="Arial" panose="020B0604020202020204" pitchFamily="34" charset="0"/>
              <a:buNone/>
            </a:pPr>
            <a:endParaRPr lang="en-GB" altLang="en-US" sz="1400" dirty="0">
              <a:solidFill>
                <a:schemeClr val="tx1"/>
              </a:solidFill>
            </a:endParaRPr>
          </a:p>
          <a:p>
            <a:pPr marL="0" indent="0">
              <a:buFont typeface="Arial" panose="020B0604020202020204" pitchFamily="34" charset="0"/>
              <a:buNone/>
            </a:pPr>
            <a:r>
              <a:rPr lang="en-GB" altLang="en-US" sz="1400" b="1" dirty="0">
                <a:solidFill>
                  <a:schemeClr val="tx1"/>
                </a:solidFill>
              </a:rPr>
              <a:t>Autumn 2024</a:t>
            </a:r>
            <a:r>
              <a:rPr lang="en-GB" altLang="en-US" sz="1400" dirty="0">
                <a:solidFill>
                  <a:schemeClr val="tx1"/>
                </a:solidFill>
              </a:rPr>
              <a:t>			</a:t>
            </a:r>
            <a:r>
              <a:rPr lang="en-GB" altLang="en-US" sz="1400" b="1" dirty="0">
                <a:solidFill>
                  <a:schemeClr val="tx1"/>
                </a:solidFill>
              </a:rPr>
              <a:t>New Framework Commencement</a:t>
            </a:r>
          </a:p>
          <a:p>
            <a:pPr marL="0" indent="0">
              <a:buFont typeface="Arial" panose="020B0604020202020204" pitchFamily="34" charset="0"/>
              <a:buNone/>
            </a:pPr>
            <a:endParaRPr lang="en-GB" altLang="en-US" sz="1400" b="1" dirty="0">
              <a:solidFill>
                <a:schemeClr val="tx1"/>
              </a:solidFill>
            </a:endParaRPr>
          </a:p>
          <a:p>
            <a:pPr marL="0" indent="0">
              <a:buFont typeface="Arial" panose="020B0604020202020204" pitchFamily="34" charset="0"/>
              <a:buNone/>
            </a:pPr>
            <a:endParaRPr lang="en-GB" altLang="en-US" sz="1400" dirty="0">
              <a:solidFill>
                <a:schemeClr val="tx1"/>
              </a:solidFill>
            </a:endParaRPr>
          </a:p>
        </p:txBody>
      </p:sp>
      <p:sp>
        <p:nvSpPr>
          <p:cNvPr id="41989" name="Slide Number Placeholder 4">
            <a:extLst>
              <a:ext uri="{FF2B5EF4-FFF2-40B4-BE49-F238E27FC236}">
                <a16:creationId xmlns:a16="http://schemas.microsoft.com/office/drawing/2014/main" id="{AAB86891-5F50-45F2-9AEA-F812C3E40189}"/>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52AA1D9-D35D-483B-8B36-A99DBFA4BF1A}" type="slidenum">
              <a:rPr lang="en-GB" altLang="en-US" smtClean="0">
                <a:solidFill>
                  <a:schemeClr val="tx2"/>
                </a:solidFill>
                <a:latin typeface="Arial" panose="020B0604020202020204" pitchFamily="34" charset="0"/>
              </a:rPr>
              <a:pPr/>
              <a:t>17</a:t>
            </a:fld>
            <a:endParaRPr lang="en-GB" altLang="en-US">
              <a:solidFill>
                <a:schemeClr val="tx2"/>
              </a:solidFill>
              <a:latin typeface="Arial" panose="020B0604020202020204" pitchFamily="34" charset="0"/>
            </a:endParaRPr>
          </a:p>
        </p:txBody>
      </p:sp>
      <p:sp>
        <p:nvSpPr>
          <p:cNvPr id="2" name="Title 1">
            <a:extLst>
              <a:ext uri="{FF2B5EF4-FFF2-40B4-BE49-F238E27FC236}">
                <a16:creationId xmlns:a16="http://schemas.microsoft.com/office/drawing/2014/main" id="{16E30B80-B8B2-CEFC-0A6D-4336E76C362B}"/>
              </a:ext>
            </a:extLst>
          </p:cNvPr>
          <p:cNvSpPr txBox="1">
            <a:spLocks/>
          </p:cNvSpPr>
          <p:nvPr/>
        </p:nvSpPr>
        <p:spPr bwMode="auto">
          <a:xfrm>
            <a:off x="439737" y="3553349"/>
            <a:ext cx="82645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rtl="0" eaLnBrk="0" fontAlgn="base" hangingPunct="0">
              <a:lnSpc>
                <a:spcPct val="90000"/>
              </a:lnSpc>
              <a:spcBef>
                <a:spcPct val="0"/>
              </a:spcBef>
              <a:spcAft>
                <a:spcPct val="0"/>
              </a:spcAft>
              <a:defRPr sz="3200" kern="1200">
                <a:solidFill>
                  <a:schemeClr val="tx2"/>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3200">
                <a:solidFill>
                  <a:schemeClr val="tx2"/>
                </a:solidFill>
                <a:latin typeface="Arial" charset="0"/>
                <a:cs typeface="Arial" charset="0"/>
              </a:defRPr>
            </a:lvl2pPr>
            <a:lvl3pPr algn="l" rtl="0" eaLnBrk="0" fontAlgn="base" hangingPunct="0">
              <a:lnSpc>
                <a:spcPct val="90000"/>
              </a:lnSpc>
              <a:spcBef>
                <a:spcPct val="0"/>
              </a:spcBef>
              <a:spcAft>
                <a:spcPct val="0"/>
              </a:spcAft>
              <a:defRPr sz="3200">
                <a:solidFill>
                  <a:schemeClr val="tx2"/>
                </a:solidFill>
                <a:latin typeface="Arial" charset="0"/>
                <a:cs typeface="Arial" charset="0"/>
              </a:defRPr>
            </a:lvl3pPr>
            <a:lvl4pPr algn="l" rtl="0" eaLnBrk="0" fontAlgn="base" hangingPunct="0">
              <a:lnSpc>
                <a:spcPct val="90000"/>
              </a:lnSpc>
              <a:spcBef>
                <a:spcPct val="0"/>
              </a:spcBef>
              <a:spcAft>
                <a:spcPct val="0"/>
              </a:spcAft>
              <a:defRPr sz="3200">
                <a:solidFill>
                  <a:schemeClr val="tx2"/>
                </a:solidFill>
                <a:latin typeface="Arial" charset="0"/>
                <a:cs typeface="Arial" charset="0"/>
              </a:defRPr>
            </a:lvl4pPr>
            <a:lvl5pPr algn="l" rtl="0" eaLnBrk="0" fontAlgn="base" hangingPunct="0">
              <a:lnSpc>
                <a:spcPct val="90000"/>
              </a:lnSpc>
              <a:spcBef>
                <a:spcPct val="0"/>
              </a:spcBef>
              <a:spcAft>
                <a:spcPct val="0"/>
              </a:spcAft>
              <a:defRPr sz="3200">
                <a:solidFill>
                  <a:schemeClr val="tx2"/>
                </a:solidFill>
                <a:latin typeface="Arial" charset="0"/>
                <a:cs typeface="Arial"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r>
              <a:rPr lang="en-GB" dirty="0"/>
              <a:t>Next Steps . . .</a:t>
            </a:r>
          </a:p>
        </p:txBody>
      </p:sp>
      <p:sp>
        <p:nvSpPr>
          <p:cNvPr id="3" name="Subtitle 2">
            <a:extLst>
              <a:ext uri="{FF2B5EF4-FFF2-40B4-BE49-F238E27FC236}">
                <a16:creationId xmlns:a16="http://schemas.microsoft.com/office/drawing/2014/main" id="{F409F7C4-B748-7266-849B-6E23C85FB400}"/>
              </a:ext>
            </a:extLst>
          </p:cNvPr>
          <p:cNvSpPr txBox="1">
            <a:spLocks/>
          </p:cNvSpPr>
          <p:nvPr/>
        </p:nvSpPr>
        <p:spPr bwMode="auto">
          <a:xfrm>
            <a:off x="439737" y="4502670"/>
            <a:ext cx="6940800" cy="1386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000" kern="1200">
                <a:solidFill>
                  <a:srgbClr val="595959"/>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200" kern="1200">
                <a:solidFill>
                  <a:srgbClr val="59595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dirty="0">
                <a:solidFill>
                  <a:schemeClr val="tx1"/>
                </a:solidFill>
              </a:rPr>
              <a:t>To review the presentation information and proposals, and submit feedback or questions by </a:t>
            </a:r>
            <a:r>
              <a:rPr lang="en-GB" sz="1800" b="1" dirty="0">
                <a:solidFill>
                  <a:schemeClr val="tx1"/>
                </a:solidFill>
              </a:rPr>
              <a:t>Friday 31</a:t>
            </a:r>
            <a:r>
              <a:rPr lang="en-GB" sz="1800" b="1" baseline="30000" dirty="0">
                <a:solidFill>
                  <a:schemeClr val="tx1"/>
                </a:solidFill>
              </a:rPr>
              <a:t>st</a:t>
            </a:r>
            <a:r>
              <a:rPr lang="en-GB" sz="1800" b="1" dirty="0">
                <a:solidFill>
                  <a:schemeClr val="tx1"/>
                </a:solidFill>
              </a:rPr>
              <a:t> May 2024</a:t>
            </a:r>
            <a:r>
              <a:rPr lang="en-GB" sz="1800" dirty="0">
                <a:solidFill>
                  <a:schemeClr val="tx1"/>
                </a:solidFill>
              </a:rPr>
              <a:t>, via email to</a:t>
            </a:r>
          </a:p>
          <a:p>
            <a:pPr marL="0" indent="0">
              <a:buNone/>
            </a:pPr>
            <a:r>
              <a:rPr lang="en-GB" sz="1800" dirty="0">
                <a:solidFill>
                  <a:schemeClr val="tx1"/>
                </a:solidFill>
                <a:hlinkClick r:id="rId2"/>
              </a:rPr>
              <a:t>contractmanagement@apha.gov.uk</a:t>
            </a:r>
            <a:r>
              <a:rPr lang="en-GB" dirty="0">
                <a:solidFill>
                  <a:schemeClr val="tx1"/>
                </a:solidFill>
              </a:rPr>
              <a:t>    </a:t>
            </a:r>
            <a:endParaRPr lang="en-GB" dirty="0"/>
          </a:p>
          <a:p>
            <a:pPr marL="285750" indent="-285750"/>
            <a:endParaRPr lang="en-GB" dirty="0"/>
          </a:p>
        </p:txBody>
      </p:sp>
    </p:spTree>
  </p:cSld>
  <p:clrMapOvr>
    <a:masterClrMapping/>
  </p:clrMapOvr>
  <p:transition spd="slow">
    <p:push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44E4586F-19FB-4235-9CD2-D3E5989C8B3C}"/>
              </a:ext>
            </a:extLst>
          </p:cNvPr>
          <p:cNvSpPr>
            <a:spLocks noGrp="1"/>
          </p:cNvSpPr>
          <p:nvPr>
            <p:ph type="title"/>
          </p:nvPr>
        </p:nvSpPr>
        <p:spPr>
          <a:xfrm>
            <a:off x="439738" y="466725"/>
            <a:ext cx="8264525" cy="482600"/>
          </a:xfrm>
        </p:spPr>
        <p:txBody>
          <a:bodyPr wrap="square" anchor="t">
            <a:normAutofit fontScale="90000"/>
          </a:bodyPr>
          <a:lstStyle/>
          <a:p>
            <a:pPr eaLnBrk="1" hangingPunct="1"/>
            <a:r>
              <a:rPr lang="en-GB" altLang="en-US" sz="3600" dirty="0"/>
              <a:t>Introduction</a:t>
            </a:r>
          </a:p>
        </p:txBody>
      </p:sp>
      <p:sp>
        <p:nvSpPr>
          <p:cNvPr id="12291" name="Subtitle 2">
            <a:extLst>
              <a:ext uri="{FF2B5EF4-FFF2-40B4-BE49-F238E27FC236}">
                <a16:creationId xmlns:a16="http://schemas.microsoft.com/office/drawing/2014/main" id="{E1BDC5F4-A372-4200-8AEB-FD597A9BEF88}"/>
              </a:ext>
            </a:extLst>
          </p:cNvPr>
          <p:cNvSpPr>
            <a:spLocks noGrp="1"/>
          </p:cNvSpPr>
          <p:nvPr>
            <p:ph idx="1"/>
          </p:nvPr>
        </p:nvSpPr>
        <p:spPr>
          <a:xfrm>
            <a:off x="439738" y="1175912"/>
            <a:ext cx="8264525" cy="4640400"/>
          </a:xfrm>
        </p:spPr>
        <p:txBody>
          <a:bodyPr wrap="square" anchor="t">
            <a:normAutofit/>
          </a:bodyPr>
          <a:lstStyle/>
          <a:p>
            <a:pPr eaLnBrk="1" hangingPunct="1"/>
            <a:r>
              <a:rPr lang="en-GB" altLang="en-US" sz="1900" dirty="0">
                <a:solidFill>
                  <a:schemeClr val="tx1"/>
                </a:solidFill>
              </a:rPr>
              <a:t>The Animal and Plant Health Agency (APHA) have concluded that an early retender of the TB Reactor Removal Framework for services across Great Britain (GB) is necessary.</a:t>
            </a:r>
          </a:p>
          <a:p>
            <a:pPr eaLnBrk="1" hangingPunct="1"/>
            <a:r>
              <a:rPr lang="en-GB" altLang="en-US" sz="1900" dirty="0">
                <a:solidFill>
                  <a:schemeClr val="tx1"/>
                </a:solidFill>
              </a:rPr>
              <a:t>We are distributing this information to convey APHA’s rationale for the early retender, and current intentions for the prospective new framework. Feedback on any of the proposals outlined within this document are welcomed to help us finalise the forthcoming tender specification.</a:t>
            </a:r>
          </a:p>
          <a:p>
            <a:pPr eaLnBrk="1" hangingPunct="1"/>
            <a:r>
              <a:rPr lang="en-GB" altLang="en-US" sz="1900" dirty="0">
                <a:solidFill>
                  <a:schemeClr val="tx1"/>
                </a:solidFill>
              </a:rPr>
              <a:t>W</a:t>
            </a:r>
            <a:r>
              <a:rPr lang="en-GB" sz="1900" dirty="0">
                <a:solidFill>
                  <a:schemeClr val="tx1"/>
                </a:solidFill>
              </a:rPr>
              <a:t>e are sharing our initial planning and ideas with suppliers; however, these are subject to change and should not be considered finalised tender requirements until a formal Invitation to Tender is published.</a:t>
            </a:r>
            <a:endParaRPr lang="en-GB" altLang="en-US" sz="1900" dirty="0">
              <a:solidFill>
                <a:schemeClr val="tx1"/>
              </a:solidFill>
            </a:endParaRPr>
          </a:p>
          <a:p>
            <a:pPr eaLnBrk="1" hangingPunct="1"/>
            <a:r>
              <a:rPr lang="en-GB" altLang="en-US" sz="1900" dirty="0">
                <a:solidFill>
                  <a:schemeClr val="tx1"/>
                </a:solidFill>
              </a:rPr>
              <a:t>If you respond to the information, we ask that you include your name and the company you represent before providing feedback. This engagement does not represent an opportunity for formal clarification questions. The Authority may respond to feedback where possible.</a:t>
            </a:r>
          </a:p>
        </p:txBody>
      </p:sp>
      <p:sp>
        <p:nvSpPr>
          <p:cNvPr id="74" name="Slide Number Placeholder 4">
            <a:extLst>
              <a:ext uri="{FF2B5EF4-FFF2-40B4-BE49-F238E27FC236}">
                <a16:creationId xmlns:a16="http://schemas.microsoft.com/office/drawing/2014/main" id="{2F852AA6-BAAF-4204-A55B-DA0EF8F19844}"/>
              </a:ext>
            </a:extLst>
          </p:cNvPr>
          <p:cNvSpPr>
            <a:spLocks noGrp="1"/>
          </p:cNvSpPr>
          <p:nvPr>
            <p:ph type="sldNum" sz="quarter" idx="11"/>
          </p:nvPr>
        </p:nvSpPr>
        <p:spPr>
          <a:xfrm>
            <a:off x="8391525" y="6356350"/>
            <a:ext cx="411163" cy="365125"/>
          </a:xfrm>
        </p:spPr>
        <p:txBody>
          <a:bodyPr/>
          <a:lstStyle/>
          <a:p>
            <a:pPr>
              <a:spcAft>
                <a:spcPts val="600"/>
              </a:spcAft>
              <a:defRPr/>
            </a:pPr>
            <a:fld id="{E07EF244-497C-4E5A-B15B-BE95661C5584}" type="slidenum">
              <a:rPr lang="en-GB" altLang="en-US"/>
              <a:pPr>
                <a:spcAft>
                  <a:spcPts val="600"/>
                </a:spcAft>
                <a:defRPr/>
              </a:pPr>
              <a:t>2</a:t>
            </a:fld>
            <a:endParaRPr lang="en-GB" altLang="en-US"/>
          </a:p>
        </p:txBody>
      </p:sp>
    </p:spTree>
  </p:cSld>
  <p:clrMapOvr>
    <a:masterClrMapping/>
  </p:clrMapOvr>
  <p:transition spd="slow">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03D80269-2B83-40A1-8B77-54E370E4F9F4}"/>
              </a:ext>
            </a:extLst>
          </p:cNvPr>
          <p:cNvSpPr>
            <a:spLocks noGrp="1"/>
          </p:cNvSpPr>
          <p:nvPr>
            <p:ph type="title"/>
          </p:nvPr>
        </p:nvSpPr>
        <p:spPr>
          <a:xfrm>
            <a:off x="439738" y="466725"/>
            <a:ext cx="8264525" cy="482600"/>
          </a:xfrm>
        </p:spPr>
        <p:txBody>
          <a:bodyPr wrap="square" anchor="t">
            <a:noAutofit/>
          </a:bodyPr>
          <a:lstStyle/>
          <a:p>
            <a:pPr eaLnBrk="1" hangingPunct="1"/>
            <a:r>
              <a:rPr lang="en-GB" altLang="en-US" dirty="0"/>
              <a:t>Overview of the Reactor Removal Retender Framework</a:t>
            </a:r>
          </a:p>
        </p:txBody>
      </p:sp>
      <p:sp>
        <p:nvSpPr>
          <p:cNvPr id="11267" name="Subtitle 2">
            <a:extLst>
              <a:ext uri="{FF2B5EF4-FFF2-40B4-BE49-F238E27FC236}">
                <a16:creationId xmlns:a16="http://schemas.microsoft.com/office/drawing/2014/main" id="{346AC39B-6CFD-46CF-A0A3-B4406714DA97}"/>
              </a:ext>
            </a:extLst>
          </p:cNvPr>
          <p:cNvSpPr>
            <a:spLocks noGrp="1"/>
          </p:cNvSpPr>
          <p:nvPr>
            <p:ph idx="1"/>
          </p:nvPr>
        </p:nvSpPr>
        <p:spPr>
          <a:xfrm>
            <a:off x="439738" y="1540800"/>
            <a:ext cx="8264525" cy="4640400"/>
          </a:xfrm>
        </p:spPr>
        <p:txBody>
          <a:bodyPr wrap="square" anchor="t">
            <a:normAutofit fontScale="85000" lnSpcReduction="20000"/>
          </a:bodyPr>
          <a:lstStyle/>
          <a:p>
            <a:pPr marL="285750" indent="-285750" eaLnBrk="1" hangingPunct="1">
              <a:buFont typeface="Arial" panose="020B0604020202020204" pitchFamily="34" charset="0"/>
              <a:buChar char="•"/>
            </a:pPr>
            <a:r>
              <a:rPr lang="en-GB" altLang="en-US" dirty="0">
                <a:solidFill>
                  <a:schemeClr val="tx1"/>
                </a:solidFill>
              </a:rPr>
              <a:t>APHA has a critical role in the control and eradication of endemic and infectious diseases, particularly bovine TB and is responsible for managing TB testing and removal of reactor animals from farms on behalf of Defra, Scottish Government and Welsh Government.</a:t>
            </a:r>
          </a:p>
          <a:p>
            <a:pPr marL="285750" indent="-285750" eaLnBrk="1" hangingPunct="1">
              <a:buFont typeface="Arial" panose="020B0604020202020204" pitchFamily="34" charset="0"/>
              <a:buChar char="•"/>
            </a:pPr>
            <a:r>
              <a:rPr lang="en-GB" altLang="en-US" dirty="0">
                <a:solidFill>
                  <a:schemeClr val="tx1"/>
                </a:solidFill>
              </a:rPr>
              <a:t>TB reactor removals have been decreasing steadily as a result of measures introduced by government, meaning that there are currently less reactor animals being processed by suppliers on this Framework overall compared to when the current framework model was introduced in 2017. </a:t>
            </a:r>
          </a:p>
          <a:p>
            <a:pPr marL="285750" indent="-285750" eaLnBrk="1" hangingPunct="1">
              <a:buFont typeface="Arial" panose="020B0604020202020204" pitchFamily="34" charset="0"/>
              <a:buChar char="•"/>
            </a:pPr>
            <a:r>
              <a:rPr lang="en-GB" altLang="en-US" dirty="0">
                <a:solidFill>
                  <a:schemeClr val="tx1"/>
                </a:solidFill>
              </a:rPr>
              <a:t>APHA is looking to retender the framework earlier than its planned end date and welcomes feedback on any of the proposals detailed in this document. </a:t>
            </a:r>
          </a:p>
          <a:p>
            <a:pPr marL="285750" indent="-285750" eaLnBrk="1" hangingPunct="1"/>
            <a:r>
              <a:rPr lang="en-GB" altLang="en-US" dirty="0">
                <a:solidFill>
                  <a:schemeClr val="tx1"/>
                </a:solidFill>
              </a:rPr>
              <a:t>The following factors have influenced APHA’s decision to seek an early retender of the framework:</a:t>
            </a:r>
          </a:p>
          <a:p>
            <a:pPr marL="0" indent="0" eaLnBrk="1" hangingPunct="1">
              <a:buNone/>
            </a:pPr>
            <a:endParaRPr lang="en-GB" altLang="en-US" dirty="0">
              <a:solidFill>
                <a:schemeClr val="tx1"/>
              </a:solidFill>
            </a:endParaRPr>
          </a:p>
          <a:p>
            <a:pPr marL="800100" lvl="1" indent="-342900" eaLnBrk="1" hangingPunct="1">
              <a:buFont typeface="+mj-lt"/>
              <a:buAutoNum type="alphaLcParenR"/>
            </a:pPr>
            <a:r>
              <a:rPr lang="en-GB" altLang="en-US" dirty="0">
                <a:solidFill>
                  <a:schemeClr val="tx1"/>
                </a:solidFill>
              </a:rPr>
              <a:t>Maintaining the improved animal welfare standards now established;</a:t>
            </a:r>
          </a:p>
          <a:p>
            <a:pPr marL="800100" lvl="1" indent="-342900" eaLnBrk="1" hangingPunct="1">
              <a:buFont typeface="+mj-lt"/>
              <a:buAutoNum type="alphaLcParenR"/>
            </a:pPr>
            <a:r>
              <a:rPr lang="en-GB" altLang="en-US" dirty="0">
                <a:solidFill>
                  <a:schemeClr val="tx1"/>
                </a:solidFill>
              </a:rPr>
              <a:t>Ensure the continued operational effectiveness of the framework model;</a:t>
            </a:r>
          </a:p>
          <a:p>
            <a:pPr marL="800100" lvl="1" indent="-342900" eaLnBrk="1" hangingPunct="1">
              <a:buFont typeface="+mj-lt"/>
              <a:buAutoNum type="alphaLcParenR"/>
            </a:pPr>
            <a:r>
              <a:rPr lang="en-GB" altLang="en-US" dirty="0">
                <a:solidFill>
                  <a:schemeClr val="tx1"/>
                </a:solidFill>
              </a:rPr>
              <a:t>Ensure a sustainable operational and order allocation model for suppliers;</a:t>
            </a:r>
          </a:p>
          <a:p>
            <a:pPr marL="800100" lvl="1" indent="-342900" eaLnBrk="1" hangingPunct="1">
              <a:buFont typeface="+mj-lt"/>
              <a:buAutoNum type="alphaLcParenR"/>
            </a:pPr>
            <a:r>
              <a:rPr lang="en-GB" altLang="en-US" dirty="0">
                <a:solidFill>
                  <a:schemeClr val="tx1"/>
                </a:solidFill>
              </a:rPr>
              <a:t>Continued focus on sustainability;</a:t>
            </a:r>
          </a:p>
          <a:p>
            <a:pPr marL="800100" lvl="1" indent="-342900" eaLnBrk="1" hangingPunct="1">
              <a:buFont typeface="+mj-lt"/>
              <a:buAutoNum type="alphaLcParenR"/>
            </a:pPr>
            <a:r>
              <a:rPr lang="en-GB" altLang="en-US" dirty="0">
                <a:solidFill>
                  <a:schemeClr val="tx1"/>
                </a:solidFill>
              </a:rPr>
              <a:t>Redefining the framework cost model, including a re-balancing of costs vs income to ensure transparency;</a:t>
            </a:r>
          </a:p>
        </p:txBody>
      </p:sp>
      <p:sp>
        <p:nvSpPr>
          <p:cNvPr id="137" name="Slide Number Placeholder 4">
            <a:extLst>
              <a:ext uri="{FF2B5EF4-FFF2-40B4-BE49-F238E27FC236}">
                <a16:creationId xmlns:a16="http://schemas.microsoft.com/office/drawing/2014/main" id="{14A9F716-68DB-4B0C-8CB6-3F086E8EC3ED}"/>
              </a:ext>
            </a:extLst>
          </p:cNvPr>
          <p:cNvSpPr>
            <a:spLocks noGrp="1"/>
          </p:cNvSpPr>
          <p:nvPr>
            <p:ph type="sldNum" sz="quarter" idx="11"/>
          </p:nvPr>
        </p:nvSpPr>
        <p:spPr>
          <a:xfrm>
            <a:off x="8391525" y="6356350"/>
            <a:ext cx="411163" cy="365125"/>
          </a:xfrm>
        </p:spPr>
        <p:txBody>
          <a:bodyPr/>
          <a:lstStyle/>
          <a:p>
            <a:pPr>
              <a:spcAft>
                <a:spcPts val="600"/>
              </a:spcAft>
              <a:defRPr/>
            </a:pPr>
            <a:fld id="{E07EF244-497C-4E5A-B15B-BE95661C5584}" type="slidenum">
              <a:rPr lang="en-GB" altLang="en-US"/>
              <a:pPr>
                <a:spcAft>
                  <a:spcPts val="600"/>
                </a:spcAft>
                <a:defRPr/>
              </a:pPr>
              <a:t>3</a:t>
            </a:fld>
            <a:endParaRPr lang="en-GB" altLang="en-US"/>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500"/>
                                        <p:tgtEl>
                                          <p:spTgt spid="112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fade">
                                      <p:cBhvr>
                                        <p:cTn id="12" dur="500"/>
                                        <p:tgtEl>
                                          <p:spTgt spid="112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Effect transition="in" filter="fade">
                                      <p:cBhvr>
                                        <p:cTn id="17" dur="500"/>
                                        <p:tgtEl>
                                          <p:spTgt spid="112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267">
                                            <p:txEl>
                                              <p:pRg st="3" end="3"/>
                                            </p:txEl>
                                          </p:spTgt>
                                        </p:tgtEl>
                                        <p:attrNameLst>
                                          <p:attrName>style.visibility</p:attrName>
                                        </p:attrNameLst>
                                      </p:cBhvr>
                                      <p:to>
                                        <p:strVal val="visible"/>
                                      </p:to>
                                    </p:set>
                                    <p:animEffect transition="in" filter="fade">
                                      <p:cBhvr>
                                        <p:cTn id="22" dur="500"/>
                                        <p:tgtEl>
                                          <p:spTgt spid="11267">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267">
                                            <p:txEl>
                                              <p:pRg st="5" end="5"/>
                                            </p:txEl>
                                          </p:spTgt>
                                        </p:tgtEl>
                                        <p:attrNameLst>
                                          <p:attrName>style.visibility</p:attrName>
                                        </p:attrNameLst>
                                      </p:cBhvr>
                                      <p:to>
                                        <p:strVal val="visible"/>
                                      </p:to>
                                    </p:set>
                                    <p:animEffect transition="in" filter="fade">
                                      <p:cBhvr>
                                        <p:cTn id="25" dur="500"/>
                                        <p:tgtEl>
                                          <p:spTgt spid="11267">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267">
                                            <p:txEl>
                                              <p:pRg st="6" end="6"/>
                                            </p:txEl>
                                          </p:spTgt>
                                        </p:tgtEl>
                                        <p:attrNameLst>
                                          <p:attrName>style.visibility</p:attrName>
                                        </p:attrNameLst>
                                      </p:cBhvr>
                                      <p:to>
                                        <p:strVal val="visible"/>
                                      </p:to>
                                    </p:set>
                                    <p:animEffect transition="in" filter="fade">
                                      <p:cBhvr>
                                        <p:cTn id="28" dur="500"/>
                                        <p:tgtEl>
                                          <p:spTgt spid="11267">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267">
                                            <p:txEl>
                                              <p:pRg st="7" end="7"/>
                                            </p:txEl>
                                          </p:spTgt>
                                        </p:tgtEl>
                                        <p:attrNameLst>
                                          <p:attrName>style.visibility</p:attrName>
                                        </p:attrNameLst>
                                      </p:cBhvr>
                                      <p:to>
                                        <p:strVal val="visible"/>
                                      </p:to>
                                    </p:set>
                                    <p:animEffect transition="in" filter="fade">
                                      <p:cBhvr>
                                        <p:cTn id="31" dur="500"/>
                                        <p:tgtEl>
                                          <p:spTgt spid="11267">
                                            <p:txEl>
                                              <p:pRg st="7" end="7"/>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267">
                                            <p:txEl>
                                              <p:pRg st="8" end="8"/>
                                            </p:txEl>
                                          </p:spTgt>
                                        </p:tgtEl>
                                        <p:attrNameLst>
                                          <p:attrName>style.visibility</p:attrName>
                                        </p:attrNameLst>
                                      </p:cBhvr>
                                      <p:to>
                                        <p:strVal val="visible"/>
                                      </p:to>
                                    </p:set>
                                    <p:animEffect transition="in" filter="fade">
                                      <p:cBhvr>
                                        <p:cTn id="34" dur="500"/>
                                        <p:tgtEl>
                                          <p:spTgt spid="11267">
                                            <p:txEl>
                                              <p:pRg st="8" end="8"/>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1267">
                                            <p:txEl>
                                              <p:pRg st="9" end="9"/>
                                            </p:txEl>
                                          </p:spTgt>
                                        </p:tgtEl>
                                        <p:attrNameLst>
                                          <p:attrName>style.visibility</p:attrName>
                                        </p:attrNameLst>
                                      </p:cBhvr>
                                      <p:to>
                                        <p:strVal val="visible"/>
                                      </p:to>
                                    </p:set>
                                    <p:animEffect transition="in" filter="fade">
                                      <p:cBhvr>
                                        <p:cTn id="37" dur="500"/>
                                        <p:tgtEl>
                                          <p:spTgt spid="1126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B4CF5D80-6182-437C-AD01-421575A488C1}"/>
              </a:ext>
            </a:extLst>
          </p:cNvPr>
          <p:cNvSpPr>
            <a:spLocks noGrp="1"/>
          </p:cNvSpPr>
          <p:nvPr>
            <p:ph type="title"/>
          </p:nvPr>
        </p:nvSpPr>
        <p:spPr/>
        <p:txBody>
          <a:bodyPr/>
          <a:lstStyle/>
          <a:p>
            <a:r>
              <a:rPr lang="en-GB" altLang="en-US" dirty="0"/>
              <a:t>Scope of the Framework</a:t>
            </a:r>
          </a:p>
        </p:txBody>
      </p:sp>
      <p:sp>
        <p:nvSpPr>
          <p:cNvPr id="16387" name="Subtitle 2">
            <a:extLst>
              <a:ext uri="{FF2B5EF4-FFF2-40B4-BE49-F238E27FC236}">
                <a16:creationId xmlns:a16="http://schemas.microsoft.com/office/drawing/2014/main" id="{B3526C58-0FCD-48CF-AE0A-A6AB54988CDB}"/>
              </a:ext>
            </a:extLst>
          </p:cNvPr>
          <p:cNvSpPr txBox="1">
            <a:spLocks noChangeArrowheads="1"/>
          </p:cNvSpPr>
          <p:nvPr/>
        </p:nvSpPr>
        <p:spPr bwMode="auto">
          <a:xfrm>
            <a:off x="485775" y="1143000"/>
            <a:ext cx="8218488"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eaLnBrk="1" hangingPunct="1"/>
            <a:r>
              <a:rPr lang="en-GB" altLang="en-US" dirty="0">
                <a:solidFill>
                  <a:schemeClr val="tx1"/>
                </a:solidFill>
              </a:rPr>
              <a:t>This Framework is to manage the collection, slaughter, salvage and disposal of farmed livestock for TB control purposes in England, Scotland and Wales.</a:t>
            </a:r>
          </a:p>
          <a:p>
            <a:pPr eaLnBrk="1" hangingPunct="1"/>
            <a:r>
              <a:rPr lang="en-GB" altLang="en-US" dirty="0">
                <a:solidFill>
                  <a:schemeClr val="tx1"/>
                </a:solidFill>
              </a:rPr>
              <a:t>Following the distribution and any feedback from this presentation it is intended that the tender period will run during early Summer 2024.</a:t>
            </a:r>
          </a:p>
          <a:p>
            <a:pPr eaLnBrk="1" hangingPunct="1"/>
            <a:r>
              <a:rPr lang="en-GB" altLang="en-US" dirty="0">
                <a:solidFill>
                  <a:schemeClr val="tx1"/>
                </a:solidFill>
              </a:rPr>
              <a:t>Service provision via the new Framework will then likely commence in Autumn 2024.</a:t>
            </a:r>
          </a:p>
          <a:p>
            <a:pPr eaLnBrk="1" hangingPunct="1"/>
            <a:r>
              <a:rPr lang="en-GB" altLang="en-US" dirty="0">
                <a:solidFill>
                  <a:schemeClr val="tx1"/>
                </a:solidFill>
              </a:rPr>
              <a:t>The new Framework will continue to be for bovine and specified non-bovine livestock species, with each supplier asked to declare what species they are licenced to process.</a:t>
            </a:r>
          </a:p>
          <a:p>
            <a:pPr eaLnBrk="1" hangingPunct="1"/>
            <a:r>
              <a:rPr lang="en-GB" altLang="en-US" dirty="0">
                <a:solidFill>
                  <a:schemeClr val="tx1"/>
                </a:solidFill>
              </a:rPr>
              <a:t>Some animals will continue to be declared “Priority Reactors”, and Orders containing these animals will usually be allocated to the nearest available slaughterhouse. A definition of Priority Reactors is provided on the next slide.</a:t>
            </a:r>
          </a:p>
          <a:p>
            <a:pPr eaLnBrk="1" hangingPunct="1"/>
            <a:endParaRPr lang="en-GB" altLang="en-US" sz="1800" dirty="0">
              <a:solidFill>
                <a:schemeClr val="tx1"/>
              </a:solidFill>
            </a:endParaRPr>
          </a:p>
          <a:p>
            <a:pPr eaLnBrk="1" hangingPunct="1"/>
            <a:endParaRPr lang="en-GB" altLang="en-US" sz="1800" dirty="0">
              <a:solidFill>
                <a:schemeClr val="tx1"/>
              </a:solidFill>
            </a:endParaRPr>
          </a:p>
          <a:p>
            <a:pPr eaLnBrk="1" hangingPunct="1"/>
            <a:endParaRPr lang="en-GB" altLang="en-US" sz="1800" dirty="0">
              <a:solidFill>
                <a:schemeClr val="tx1"/>
              </a:solidFill>
            </a:endParaRPr>
          </a:p>
          <a:p>
            <a:pPr eaLnBrk="1" hangingPunct="1"/>
            <a:endParaRPr lang="en-GB" altLang="en-US" sz="1800" dirty="0">
              <a:solidFill>
                <a:schemeClr val="tx1"/>
              </a:solidFill>
            </a:endParaRPr>
          </a:p>
          <a:p>
            <a:pPr eaLnBrk="1" hangingPunct="1"/>
            <a:endParaRPr lang="en-GB" altLang="en-US" sz="1800" dirty="0">
              <a:solidFill>
                <a:schemeClr val="tx1"/>
              </a:solidFill>
            </a:endParaRPr>
          </a:p>
          <a:p>
            <a:pPr eaLnBrk="1" hangingPunct="1"/>
            <a:endParaRPr lang="en-GB" altLang="en-US" sz="1800" dirty="0">
              <a:solidFill>
                <a:schemeClr val="tx1"/>
              </a:solidFill>
            </a:endParaRPr>
          </a:p>
          <a:p>
            <a:pPr eaLnBrk="1" hangingPunct="1"/>
            <a:endParaRPr lang="en-GB" altLang="en-US" sz="1800" dirty="0">
              <a:solidFill>
                <a:schemeClr val="tx1"/>
              </a:solidFill>
            </a:endParaRPr>
          </a:p>
          <a:p>
            <a:pPr eaLnBrk="1" hangingPunct="1"/>
            <a:endParaRPr lang="en-GB" altLang="en-US" sz="1800" dirty="0">
              <a:solidFill>
                <a:schemeClr val="tx1"/>
              </a:solidFill>
            </a:endParaRPr>
          </a:p>
          <a:p>
            <a:pPr lvl="1" eaLnBrk="1" hangingPunct="1">
              <a:buFont typeface="Arial" panose="020B0604020202020204" pitchFamily="34" charset="0"/>
              <a:buNone/>
            </a:pPr>
            <a:endParaRPr lang="en-GB" altLang="en-US" dirty="0">
              <a:solidFill>
                <a:schemeClr val="tx1"/>
              </a:solidFill>
            </a:endParaRP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3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3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63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63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63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bldLvl="2"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1FAE0-03CA-4664-AAB5-F49505BE525E}"/>
              </a:ext>
            </a:extLst>
          </p:cNvPr>
          <p:cNvSpPr>
            <a:spLocks noGrp="1"/>
          </p:cNvSpPr>
          <p:nvPr>
            <p:ph type="title"/>
          </p:nvPr>
        </p:nvSpPr>
        <p:spPr/>
        <p:txBody>
          <a:bodyPr/>
          <a:lstStyle/>
          <a:p>
            <a:r>
              <a:rPr lang="en-GB" dirty="0"/>
              <a:t>Priority Reactors - Definition</a:t>
            </a:r>
          </a:p>
        </p:txBody>
      </p:sp>
      <p:sp>
        <p:nvSpPr>
          <p:cNvPr id="3" name="Content Placeholder 2">
            <a:extLst>
              <a:ext uri="{FF2B5EF4-FFF2-40B4-BE49-F238E27FC236}">
                <a16:creationId xmlns:a16="http://schemas.microsoft.com/office/drawing/2014/main" id="{551DECE1-B13B-4FC8-A08E-FEDE6A7D874D}"/>
              </a:ext>
            </a:extLst>
          </p:cNvPr>
          <p:cNvSpPr>
            <a:spLocks noGrp="1"/>
          </p:cNvSpPr>
          <p:nvPr>
            <p:ph idx="1"/>
          </p:nvPr>
        </p:nvSpPr>
        <p:spPr/>
        <p:txBody>
          <a:bodyPr/>
          <a:lstStyle/>
          <a:p>
            <a:r>
              <a:rPr lang="en-GB" dirty="0">
                <a:solidFill>
                  <a:schemeClr val="tx1"/>
                </a:solidFill>
              </a:rPr>
              <a:t>An animal is categorised as a Priority Reactor in any of the following circumstances:</a:t>
            </a:r>
          </a:p>
          <a:p>
            <a:pPr lvl="1"/>
            <a:r>
              <a:rPr lang="en-GB" dirty="0">
                <a:solidFill>
                  <a:schemeClr val="tx1"/>
                </a:solidFill>
              </a:rPr>
              <a:t>Any animal in the last 2 months of gestation;</a:t>
            </a:r>
          </a:p>
          <a:p>
            <a:pPr lvl="1"/>
            <a:r>
              <a:rPr lang="en-GB" dirty="0">
                <a:solidFill>
                  <a:schemeClr val="tx1"/>
                </a:solidFill>
              </a:rPr>
              <a:t>Dairy cattle in peak lactation;</a:t>
            </a:r>
          </a:p>
          <a:p>
            <a:pPr lvl="1"/>
            <a:r>
              <a:rPr lang="en-GB" dirty="0">
                <a:solidFill>
                  <a:schemeClr val="tx1"/>
                </a:solidFill>
              </a:rPr>
              <a:t>All animals under 6 months of age;</a:t>
            </a:r>
          </a:p>
          <a:p>
            <a:pPr lvl="1"/>
            <a:r>
              <a:rPr lang="en-GB" dirty="0">
                <a:solidFill>
                  <a:schemeClr val="tx1"/>
                </a:solidFill>
              </a:rPr>
              <a:t>Any animals considered more physiologically at risk;</a:t>
            </a:r>
          </a:p>
          <a:p>
            <a:pPr lvl="1"/>
            <a:r>
              <a:rPr lang="en-GB" dirty="0">
                <a:solidFill>
                  <a:schemeClr val="tx1"/>
                </a:solidFill>
              </a:rPr>
              <a:t>If further investigation is required for any animal in addition to the standard PME requirements, the animal can go to the nearest contracted slaughterhouse in order to enable those investigations to be carried out by the appropriate teams or individuals. </a:t>
            </a:r>
            <a:endParaRPr lang="en-GB" sz="2200" dirty="0">
              <a:solidFill>
                <a:schemeClr val="tx1"/>
              </a:solidFill>
            </a:endParaRPr>
          </a:p>
        </p:txBody>
      </p:sp>
      <p:sp>
        <p:nvSpPr>
          <p:cNvPr id="5" name="Slide Number Placeholder 4">
            <a:extLst>
              <a:ext uri="{FF2B5EF4-FFF2-40B4-BE49-F238E27FC236}">
                <a16:creationId xmlns:a16="http://schemas.microsoft.com/office/drawing/2014/main" id="{4262A429-64D4-4FED-AECF-B4D53966722A}"/>
              </a:ext>
            </a:extLst>
          </p:cNvPr>
          <p:cNvSpPr>
            <a:spLocks noGrp="1"/>
          </p:cNvSpPr>
          <p:nvPr>
            <p:ph type="sldNum" sz="quarter" idx="11"/>
          </p:nvPr>
        </p:nvSpPr>
        <p:spPr/>
        <p:txBody>
          <a:bodyPr/>
          <a:lstStyle/>
          <a:p>
            <a:pPr>
              <a:defRPr/>
            </a:pPr>
            <a:fld id="{E07EF244-497C-4E5A-B15B-BE95661C5584}" type="slidenum">
              <a:rPr lang="en-GB" altLang="en-US" smtClean="0"/>
              <a:pPr>
                <a:defRPr/>
              </a:pPr>
              <a:t>5</a:t>
            </a:fld>
            <a:endParaRPr lang="en-GB" altLang="en-US"/>
          </a:p>
        </p:txBody>
      </p:sp>
    </p:spTree>
    <p:extLst>
      <p:ext uri="{BB962C8B-B14F-4D97-AF65-F5344CB8AC3E}">
        <p14:creationId xmlns:p14="http://schemas.microsoft.com/office/powerpoint/2010/main" val="3322080548"/>
      </p:ext>
    </p:extLst>
  </p:cSld>
  <p:clrMapOvr>
    <a:masterClrMapping/>
  </p:clrMapOvr>
  <p:transition spd="slow">
    <p:push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a:extLst>
              <a:ext uri="{FF2B5EF4-FFF2-40B4-BE49-F238E27FC236}">
                <a16:creationId xmlns:a16="http://schemas.microsoft.com/office/drawing/2014/main" id="{89F9CE46-EE36-43F0-977D-A25157161731}"/>
              </a:ext>
            </a:extLst>
          </p:cNvPr>
          <p:cNvSpPr>
            <a:spLocks noGrp="1"/>
          </p:cNvSpPr>
          <p:nvPr>
            <p:ph type="ctrTitle"/>
          </p:nvPr>
        </p:nvSpPr>
        <p:spPr>
          <a:xfrm>
            <a:off x="431800" y="2585703"/>
            <a:ext cx="7335838" cy="1327383"/>
          </a:xfrm>
        </p:spPr>
        <p:txBody>
          <a:bodyPr/>
          <a:lstStyle/>
          <a:p>
            <a:pPr eaLnBrk="1" hangingPunct="1"/>
            <a:r>
              <a:rPr lang="en-GB" altLang="en-US" dirty="0"/>
              <a:t>Setting the Scene</a:t>
            </a:r>
            <a:br>
              <a:rPr lang="en-GB" altLang="en-US" dirty="0"/>
            </a:br>
            <a:br>
              <a:rPr lang="en-GB" altLang="en-US" dirty="0"/>
            </a:br>
            <a:r>
              <a:rPr lang="en-GB" altLang="en-US" sz="3200" dirty="0"/>
              <a:t>Proposed updates to the TB Reactor Removal Framework</a:t>
            </a:r>
          </a:p>
        </p:txBody>
      </p:sp>
      <p:pic>
        <p:nvPicPr>
          <p:cNvPr id="3" name="Picture 11" descr="A&amp;PHA_582_AW">
            <a:extLst>
              <a:ext uri="{FF2B5EF4-FFF2-40B4-BE49-F238E27FC236}">
                <a16:creationId xmlns:a16="http://schemas.microsoft.com/office/drawing/2014/main" id="{6AF0C051-29AB-4728-8966-4E280808D5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6350" y="428625"/>
            <a:ext cx="104775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Image result for welsh government">
            <a:extLst>
              <a:ext uri="{FF2B5EF4-FFF2-40B4-BE49-F238E27FC236}">
                <a16:creationId xmlns:a16="http://schemas.microsoft.com/office/drawing/2014/main" id="{28F091C1-E1C2-4C7A-9883-48A866DD52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830" t="6215" r="18477" b="3966"/>
          <a:stretch>
            <a:fillRect/>
          </a:stretch>
        </p:blipFill>
        <p:spPr bwMode="auto">
          <a:xfrm>
            <a:off x="133714" y="5608638"/>
            <a:ext cx="1270000"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descr="https://upload.wikimedia.org/wikipedia/commons/thumb/0/01/Scottish_Government_Logo.svg/220px-Scottish_Government_Logo.svg.png">
            <a:extLst>
              <a:ext uri="{FF2B5EF4-FFF2-40B4-BE49-F238E27FC236}">
                <a16:creationId xmlns:a16="http://schemas.microsoft.com/office/drawing/2014/main" id="{482D1CCE-81B5-4D92-A31C-5683D7A71F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4786" y="6247811"/>
            <a:ext cx="20955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DAB00-96A2-EACB-D768-4CC0B02ADA8D}"/>
              </a:ext>
            </a:extLst>
          </p:cNvPr>
          <p:cNvSpPr>
            <a:spLocks noGrp="1"/>
          </p:cNvSpPr>
          <p:nvPr>
            <p:ph type="title"/>
          </p:nvPr>
        </p:nvSpPr>
        <p:spPr/>
        <p:txBody>
          <a:bodyPr/>
          <a:lstStyle/>
          <a:p>
            <a:r>
              <a:rPr lang="en-GB" dirty="0"/>
              <a:t>Summary of Proposed Changes</a:t>
            </a:r>
          </a:p>
        </p:txBody>
      </p:sp>
      <p:graphicFrame>
        <p:nvGraphicFramePr>
          <p:cNvPr id="6" name="Table 6">
            <a:extLst>
              <a:ext uri="{FF2B5EF4-FFF2-40B4-BE49-F238E27FC236}">
                <a16:creationId xmlns:a16="http://schemas.microsoft.com/office/drawing/2014/main" id="{8CE02665-657E-8E73-9738-F839E2630432}"/>
              </a:ext>
            </a:extLst>
          </p:cNvPr>
          <p:cNvGraphicFramePr>
            <a:graphicFrameLocks noGrp="1"/>
          </p:cNvGraphicFramePr>
          <p:nvPr>
            <p:ph idx="1"/>
            <p:extLst>
              <p:ext uri="{D42A27DB-BD31-4B8C-83A1-F6EECF244321}">
                <p14:modId xmlns:p14="http://schemas.microsoft.com/office/powerpoint/2010/main" val="3621897921"/>
              </p:ext>
            </p:extLst>
          </p:nvPr>
        </p:nvGraphicFramePr>
        <p:xfrm>
          <a:off x="327169" y="1318566"/>
          <a:ext cx="8475519" cy="4944963"/>
        </p:xfrm>
        <a:graphic>
          <a:graphicData uri="http://schemas.openxmlformats.org/drawingml/2006/table">
            <a:tbl>
              <a:tblPr firstRow="1" bandRow="1">
                <a:tableStyleId>{5C22544A-7EE6-4342-B048-85BDC9FD1C3A}</a:tableStyleId>
              </a:tblPr>
              <a:tblGrid>
                <a:gridCol w="3649212">
                  <a:extLst>
                    <a:ext uri="{9D8B030D-6E8A-4147-A177-3AD203B41FA5}">
                      <a16:colId xmlns:a16="http://schemas.microsoft.com/office/drawing/2014/main" val="2100216948"/>
                    </a:ext>
                  </a:extLst>
                </a:gridCol>
                <a:gridCol w="3655690">
                  <a:extLst>
                    <a:ext uri="{9D8B030D-6E8A-4147-A177-3AD203B41FA5}">
                      <a16:colId xmlns:a16="http://schemas.microsoft.com/office/drawing/2014/main" val="2460586933"/>
                    </a:ext>
                  </a:extLst>
                </a:gridCol>
                <a:gridCol w="1170617">
                  <a:extLst>
                    <a:ext uri="{9D8B030D-6E8A-4147-A177-3AD203B41FA5}">
                      <a16:colId xmlns:a16="http://schemas.microsoft.com/office/drawing/2014/main" val="3667424755"/>
                    </a:ext>
                  </a:extLst>
                </a:gridCol>
              </a:tblGrid>
              <a:tr h="372057">
                <a:tc>
                  <a:txBody>
                    <a:bodyPr/>
                    <a:lstStyle/>
                    <a:p>
                      <a:r>
                        <a:rPr lang="en-GB" dirty="0"/>
                        <a:t>Current Framework</a:t>
                      </a:r>
                    </a:p>
                  </a:txBody>
                  <a:tcPr anchor="ctr"/>
                </a:tc>
                <a:tc>
                  <a:txBody>
                    <a:bodyPr/>
                    <a:lstStyle/>
                    <a:p>
                      <a:r>
                        <a:rPr lang="en-GB" dirty="0"/>
                        <a:t>Proposed Changes</a:t>
                      </a:r>
                    </a:p>
                  </a:txBody>
                  <a:tcPr anchor="ctr"/>
                </a:tc>
                <a:tc>
                  <a:txBody>
                    <a:bodyPr/>
                    <a:lstStyle/>
                    <a:p>
                      <a:pPr algn="ctr"/>
                      <a:r>
                        <a:rPr lang="en-GB" dirty="0"/>
                        <a:t>Proposal Number</a:t>
                      </a:r>
                    </a:p>
                  </a:txBody>
                  <a:tcPr/>
                </a:tc>
                <a:extLst>
                  <a:ext uri="{0D108BD9-81ED-4DB2-BD59-A6C34878D82A}">
                    <a16:rowId xmlns:a16="http://schemas.microsoft.com/office/drawing/2014/main" val="3019723679"/>
                  </a:ext>
                </a:extLst>
              </a:tr>
              <a:tr h="372057">
                <a:tc>
                  <a:txBody>
                    <a:bodyPr/>
                    <a:lstStyle/>
                    <a:p>
                      <a:r>
                        <a:rPr lang="en-GB" b="0" dirty="0"/>
                        <a:t>One or multiple contractors are appointed</a:t>
                      </a:r>
                    </a:p>
                  </a:txBody>
                  <a:tcPr anchor="ctr"/>
                </a:tc>
                <a:tc>
                  <a:txBody>
                    <a:bodyPr/>
                    <a:lstStyle/>
                    <a:p>
                      <a:r>
                        <a:rPr lang="en-GB" b="0" dirty="0"/>
                        <a:t>No Change</a:t>
                      </a:r>
                    </a:p>
                  </a:txBody>
                  <a:tcPr anchor="ctr"/>
                </a:tc>
                <a:tc>
                  <a:txBody>
                    <a:bodyPr/>
                    <a:lstStyle/>
                    <a:p>
                      <a:pPr algn="ctr"/>
                      <a:r>
                        <a:rPr lang="en-GB" b="0" dirty="0"/>
                        <a:t>N/A</a:t>
                      </a:r>
                    </a:p>
                  </a:txBody>
                  <a:tcPr/>
                </a:tc>
                <a:extLst>
                  <a:ext uri="{0D108BD9-81ED-4DB2-BD59-A6C34878D82A}">
                    <a16:rowId xmlns:a16="http://schemas.microsoft.com/office/drawing/2014/main" val="3731882566"/>
                  </a:ext>
                </a:extLst>
              </a:tr>
              <a:tr h="642181">
                <a:tc>
                  <a:txBody>
                    <a:bodyPr/>
                    <a:lstStyle/>
                    <a:p>
                      <a:r>
                        <a:rPr lang="en-GB" b="0" dirty="0"/>
                        <a:t>GB is split up into multiple regions</a:t>
                      </a:r>
                    </a:p>
                  </a:txBody>
                  <a:tcPr anchor="ctr"/>
                </a:tc>
                <a:tc>
                  <a:txBody>
                    <a:bodyPr/>
                    <a:lstStyle/>
                    <a:p>
                      <a:r>
                        <a:rPr lang="en-GB" b="0" dirty="0"/>
                        <a:t>Removal of regions</a:t>
                      </a:r>
                    </a:p>
                  </a:txBody>
                  <a:tcPr anchor="ctr"/>
                </a:tc>
                <a:tc>
                  <a:txBody>
                    <a:bodyPr/>
                    <a:lstStyle/>
                    <a:p>
                      <a:pPr algn="ctr"/>
                      <a:r>
                        <a:rPr lang="en-GB" b="0" dirty="0"/>
                        <a:t>1</a:t>
                      </a:r>
                    </a:p>
                  </a:txBody>
                  <a:tcPr/>
                </a:tc>
                <a:extLst>
                  <a:ext uri="{0D108BD9-81ED-4DB2-BD59-A6C34878D82A}">
                    <a16:rowId xmlns:a16="http://schemas.microsoft.com/office/drawing/2014/main" val="2522745704"/>
                  </a:ext>
                </a:extLst>
              </a:tr>
              <a:tr h="917401">
                <a:tc>
                  <a:txBody>
                    <a:bodyPr/>
                    <a:lstStyle/>
                    <a:p>
                      <a:r>
                        <a:rPr lang="en-GB" b="0" dirty="0"/>
                        <a:t>Direct delivery of services via the contractor’s own slaughterhouse or sub-contracted facility</a:t>
                      </a:r>
                    </a:p>
                  </a:txBody>
                  <a:tcPr anchor="ctr"/>
                </a:tc>
                <a:tc>
                  <a:txBody>
                    <a:bodyPr/>
                    <a:lstStyle/>
                    <a:p>
                      <a:r>
                        <a:rPr lang="en-GB" b="0" dirty="0"/>
                        <a:t>No Change</a:t>
                      </a:r>
                    </a:p>
                  </a:txBody>
                  <a:tcPr anchor="ctr"/>
                </a:tc>
                <a:tc>
                  <a:txBody>
                    <a:bodyPr/>
                    <a:lstStyle/>
                    <a:p>
                      <a:pPr algn="ctr"/>
                      <a:r>
                        <a:rPr lang="en-GB" b="0" dirty="0"/>
                        <a:t>N/A</a:t>
                      </a:r>
                    </a:p>
                  </a:txBody>
                  <a:tcPr/>
                </a:tc>
                <a:extLst>
                  <a:ext uri="{0D108BD9-81ED-4DB2-BD59-A6C34878D82A}">
                    <a16:rowId xmlns:a16="http://schemas.microsoft.com/office/drawing/2014/main" val="3685735692"/>
                  </a:ext>
                </a:extLst>
              </a:tr>
              <a:tr h="642181">
                <a:tc>
                  <a:txBody>
                    <a:bodyPr/>
                    <a:lstStyle/>
                    <a:p>
                      <a:r>
                        <a:rPr lang="en-GB" b="0" dirty="0"/>
                        <a:t>Orders allocated using a prescribed Selection Methodology</a:t>
                      </a:r>
                    </a:p>
                  </a:txBody>
                  <a:tcPr anchor="ctr"/>
                </a:tc>
                <a:tc>
                  <a:txBody>
                    <a:bodyPr/>
                    <a:lstStyle/>
                    <a:p>
                      <a:r>
                        <a:rPr lang="en-GB" b="0" dirty="0"/>
                        <a:t>Proposed introduction of new selection methodology</a:t>
                      </a:r>
                    </a:p>
                  </a:txBody>
                  <a:tcPr anchor="ctr"/>
                </a:tc>
                <a:tc>
                  <a:txBody>
                    <a:bodyPr/>
                    <a:lstStyle/>
                    <a:p>
                      <a:pPr algn="ctr"/>
                      <a:r>
                        <a:rPr lang="en-GB" b="0" dirty="0"/>
                        <a:t>1</a:t>
                      </a:r>
                    </a:p>
                  </a:txBody>
                  <a:tcPr/>
                </a:tc>
                <a:extLst>
                  <a:ext uri="{0D108BD9-81ED-4DB2-BD59-A6C34878D82A}">
                    <a16:rowId xmlns:a16="http://schemas.microsoft.com/office/drawing/2014/main" val="1869762051"/>
                  </a:ext>
                </a:extLst>
              </a:tr>
              <a:tr h="642181">
                <a:tc>
                  <a:txBody>
                    <a:bodyPr/>
                    <a:lstStyle/>
                    <a:p>
                      <a:r>
                        <a:rPr lang="en-GB" b="0" dirty="0"/>
                        <a:t>Contractor Fees are made up of a Haulage Rate, Slaughter Rate and Disposal Rate </a:t>
                      </a:r>
                    </a:p>
                  </a:txBody>
                  <a:tcPr anchor="ctr"/>
                </a:tc>
                <a:tc>
                  <a:txBody>
                    <a:bodyPr/>
                    <a:lstStyle/>
                    <a:p>
                      <a:r>
                        <a:rPr lang="en-GB" b="0" dirty="0"/>
                        <a:t>No Change to the pricing structure, however definitions and limitations to these rates are proposed to ensure transparency and realistic application of costs</a:t>
                      </a:r>
                    </a:p>
                  </a:txBody>
                  <a:tcPr anchor="ctr"/>
                </a:tc>
                <a:tc>
                  <a:txBody>
                    <a:bodyPr/>
                    <a:lstStyle/>
                    <a:p>
                      <a:pPr algn="ctr"/>
                      <a:r>
                        <a:rPr lang="en-GB" b="0" dirty="0"/>
                        <a:t>2a</a:t>
                      </a:r>
                    </a:p>
                  </a:txBody>
                  <a:tcPr/>
                </a:tc>
                <a:extLst>
                  <a:ext uri="{0D108BD9-81ED-4DB2-BD59-A6C34878D82A}">
                    <a16:rowId xmlns:a16="http://schemas.microsoft.com/office/drawing/2014/main" val="2102335952"/>
                  </a:ext>
                </a:extLst>
              </a:tr>
            </a:tbl>
          </a:graphicData>
        </a:graphic>
      </p:graphicFrame>
      <p:sp>
        <p:nvSpPr>
          <p:cNvPr id="5" name="Slide Number Placeholder 4">
            <a:extLst>
              <a:ext uri="{FF2B5EF4-FFF2-40B4-BE49-F238E27FC236}">
                <a16:creationId xmlns:a16="http://schemas.microsoft.com/office/drawing/2014/main" id="{E50E5779-A678-2B8C-32B7-3547920BE601}"/>
              </a:ext>
            </a:extLst>
          </p:cNvPr>
          <p:cNvSpPr>
            <a:spLocks noGrp="1"/>
          </p:cNvSpPr>
          <p:nvPr>
            <p:ph type="sldNum" sz="quarter" idx="11"/>
          </p:nvPr>
        </p:nvSpPr>
        <p:spPr/>
        <p:txBody>
          <a:bodyPr/>
          <a:lstStyle/>
          <a:p>
            <a:pPr>
              <a:defRPr/>
            </a:pPr>
            <a:fld id="{E07EF244-497C-4E5A-B15B-BE95661C5584}" type="slidenum">
              <a:rPr lang="en-GB" altLang="en-US" smtClean="0"/>
              <a:pPr>
                <a:defRPr/>
              </a:pPr>
              <a:t>7</a:t>
            </a:fld>
            <a:endParaRPr lang="en-GB" altLang="en-US"/>
          </a:p>
        </p:txBody>
      </p:sp>
    </p:spTree>
    <p:extLst>
      <p:ext uri="{BB962C8B-B14F-4D97-AF65-F5344CB8AC3E}">
        <p14:creationId xmlns:p14="http://schemas.microsoft.com/office/powerpoint/2010/main" val="3363326385"/>
      </p:ext>
    </p:extLst>
  </p:cSld>
  <p:clrMapOvr>
    <a:masterClrMapping/>
  </p:clrMapOvr>
  <p:transition spd="slow">
    <p:push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DAB00-96A2-EACB-D768-4CC0B02ADA8D}"/>
              </a:ext>
            </a:extLst>
          </p:cNvPr>
          <p:cNvSpPr>
            <a:spLocks noGrp="1"/>
          </p:cNvSpPr>
          <p:nvPr>
            <p:ph type="title"/>
          </p:nvPr>
        </p:nvSpPr>
        <p:spPr/>
        <p:txBody>
          <a:bodyPr/>
          <a:lstStyle/>
          <a:p>
            <a:r>
              <a:rPr lang="en-GB" dirty="0"/>
              <a:t>Summary of Proposed Changes (continued)</a:t>
            </a:r>
          </a:p>
        </p:txBody>
      </p:sp>
      <p:sp>
        <p:nvSpPr>
          <p:cNvPr id="5" name="Slide Number Placeholder 4">
            <a:extLst>
              <a:ext uri="{FF2B5EF4-FFF2-40B4-BE49-F238E27FC236}">
                <a16:creationId xmlns:a16="http://schemas.microsoft.com/office/drawing/2014/main" id="{E50E5779-A678-2B8C-32B7-3547920BE601}"/>
              </a:ext>
            </a:extLst>
          </p:cNvPr>
          <p:cNvSpPr>
            <a:spLocks noGrp="1"/>
          </p:cNvSpPr>
          <p:nvPr>
            <p:ph type="sldNum" sz="quarter" idx="11"/>
          </p:nvPr>
        </p:nvSpPr>
        <p:spPr/>
        <p:txBody>
          <a:bodyPr/>
          <a:lstStyle/>
          <a:p>
            <a:pPr>
              <a:defRPr/>
            </a:pPr>
            <a:fld id="{E07EF244-497C-4E5A-B15B-BE95661C5584}" type="slidenum">
              <a:rPr lang="en-GB" altLang="en-US" smtClean="0"/>
              <a:pPr>
                <a:defRPr/>
              </a:pPr>
              <a:t>8</a:t>
            </a:fld>
            <a:endParaRPr lang="en-GB" altLang="en-US"/>
          </a:p>
        </p:txBody>
      </p:sp>
      <p:graphicFrame>
        <p:nvGraphicFramePr>
          <p:cNvPr id="3" name="Table 6">
            <a:extLst>
              <a:ext uri="{FF2B5EF4-FFF2-40B4-BE49-F238E27FC236}">
                <a16:creationId xmlns:a16="http://schemas.microsoft.com/office/drawing/2014/main" id="{64A0D52B-013E-274F-A02F-28A8D2732EDB}"/>
              </a:ext>
            </a:extLst>
          </p:cNvPr>
          <p:cNvGraphicFramePr>
            <a:graphicFrameLocks/>
          </p:cNvGraphicFramePr>
          <p:nvPr>
            <p:extLst>
              <p:ext uri="{D42A27DB-BD31-4B8C-83A1-F6EECF244321}">
                <p14:modId xmlns:p14="http://schemas.microsoft.com/office/powerpoint/2010/main" val="576770647"/>
              </p:ext>
            </p:extLst>
          </p:nvPr>
        </p:nvGraphicFramePr>
        <p:xfrm>
          <a:off x="334240" y="1334710"/>
          <a:ext cx="8475519" cy="4668542"/>
        </p:xfrm>
        <a:graphic>
          <a:graphicData uri="http://schemas.openxmlformats.org/drawingml/2006/table">
            <a:tbl>
              <a:tblPr firstRow="1" bandRow="1">
                <a:tableStyleId>{5C22544A-7EE6-4342-B048-85BDC9FD1C3A}</a:tableStyleId>
              </a:tblPr>
              <a:tblGrid>
                <a:gridCol w="3649212">
                  <a:extLst>
                    <a:ext uri="{9D8B030D-6E8A-4147-A177-3AD203B41FA5}">
                      <a16:colId xmlns:a16="http://schemas.microsoft.com/office/drawing/2014/main" val="2100216948"/>
                    </a:ext>
                  </a:extLst>
                </a:gridCol>
                <a:gridCol w="3684833">
                  <a:extLst>
                    <a:ext uri="{9D8B030D-6E8A-4147-A177-3AD203B41FA5}">
                      <a16:colId xmlns:a16="http://schemas.microsoft.com/office/drawing/2014/main" val="2460586933"/>
                    </a:ext>
                  </a:extLst>
                </a:gridCol>
                <a:gridCol w="1141474">
                  <a:extLst>
                    <a:ext uri="{9D8B030D-6E8A-4147-A177-3AD203B41FA5}">
                      <a16:colId xmlns:a16="http://schemas.microsoft.com/office/drawing/2014/main" val="3667424755"/>
                    </a:ext>
                  </a:extLst>
                </a:gridCol>
              </a:tblGrid>
              <a:tr h="372057">
                <a:tc>
                  <a:txBody>
                    <a:bodyPr/>
                    <a:lstStyle/>
                    <a:p>
                      <a:r>
                        <a:rPr lang="en-GB" dirty="0"/>
                        <a:t>Current Framework</a:t>
                      </a:r>
                    </a:p>
                  </a:txBody>
                  <a:tcPr anchor="ctr"/>
                </a:tc>
                <a:tc>
                  <a:txBody>
                    <a:bodyPr/>
                    <a:lstStyle/>
                    <a:p>
                      <a:r>
                        <a:rPr lang="en-GB" dirty="0"/>
                        <a:t>Proposed Changes</a:t>
                      </a:r>
                    </a:p>
                  </a:txBody>
                  <a:tcPr anchor="ctr"/>
                </a:tc>
                <a:tc>
                  <a:txBody>
                    <a:bodyPr/>
                    <a:lstStyle/>
                    <a:p>
                      <a:pPr algn="ctr"/>
                      <a:r>
                        <a:rPr lang="en-GB" dirty="0"/>
                        <a:t>Proposal Number</a:t>
                      </a:r>
                    </a:p>
                  </a:txBody>
                  <a:tcPr anchor="ctr"/>
                </a:tc>
                <a:extLst>
                  <a:ext uri="{0D108BD9-81ED-4DB2-BD59-A6C34878D82A}">
                    <a16:rowId xmlns:a16="http://schemas.microsoft.com/office/drawing/2014/main" val="3019723679"/>
                  </a:ext>
                </a:extLst>
              </a:tr>
              <a:tr h="372057">
                <a:tc>
                  <a:txBody>
                    <a:bodyPr/>
                    <a:lstStyle/>
                    <a:p>
                      <a:r>
                        <a:rPr lang="en-GB" dirty="0"/>
                        <a:t>Salvage return</a:t>
                      </a:r>
                    </a:p>
                  </a:txBody>
                  <a:tcPr anchor="ctr"/>
                </a:tc>
                <a:tc>
                  <a:txBody>
                    <a:bodyPr/>
                    <a:lstStyle/>
                    <a:p>
                      <a:r>
                        <a:rPr lang="en-GB" dirty="0"/>
                        <a:t>A minimum % salvage return is set by APHA, however this can be improved upon by each supplier</a:t>
                      </a:r>
                    </a:p>
                  </a:txBody>
                  <a:tcPr anchor="ctr"/>
                </a:tc>
                <a:tc>
                  <a:txBody>
                    <a:bodyPr/>
                    <a:lstStyle/>
                    <a:p>
                      <a:pPr algn="ctr"/>
                      <a:r>
                        <a:rPr lang="en-GB" dirty="0"/>
                        <a:t>2b</a:t>
                      </a:r>
                    </a:p>
                  </a:txBody>
                  <a:tcPr anchor="ctr"/>
                </a:tc>
                <a:extLst>
                  <a:ext uri="{0D108BD9-81ED-4DB2-BD59-A6C34878D82A}">
                    <a16:rowId xmlns:a16="http://schemas.microsoft.com/office/drawing/2014/main" val="3084946066"/>
                  </a:ext>
                </a:extLst>
              </a:tr>
              <a:tr h="372057">
                <a:tc>
                  <a:txBody>
                    <a:bodyPr/>
                    <a:lstStyle/>
                    <a:p>
                      <a:r>
                        <a:rPr lang="en-GB" dirty="0"/>
                        <a:t>Annual Price Review</a:t>
                      </a:r>
                    </a:p>
                  </a:txBody>
                  <a:tcPr anchor="ctr"/>
                </a:tc>
                <a:tc>
                  <a:txBody>
                    <a:bodyPr/>
                    <a:lstStyle/>
                    <a:p>
                      <a:r>
                        <a:rPr lang="en-GB" dirty="0"/>
                        <a:t>Proposed change to 6-monthly price reviews</a:t>
                      </a:r>
                    </a:p>
                  </a:txBody>
                  <a:tcPr anchor="ctr"/>
                </a:tc>
                <a:tc>
                  <a:txBody>
                    <a:bodyPr/>
                    <a:lstStyle/>
                    <a:p>
                      <a:pPr algn="ctr"/>
                      <a:r>
                        <a:rPr lang="en-GB" b="0" dirty="0"/>
                        <a:t>3</a:t>
                      </a:r>
                    </a:p>
                  </a:txBody>
                  <a:tcPr anchor="ctr"/>
                </a:tc>
                <a:extLst>
                  <a:ext uri="{0D108BD9-81ED-4DB2-BD59-A6C34878D82A}">
                    <a16:rowId xmlns:a16="http://schemas.microsoft.com/office/drawing/2014/main" val="3731882566"/>
                  </a:ext>
                </a:extLst>
              </a:tr>
              <a:tr h="642181">
                <a:tc>
                  <a:txBody>
                    <a:bodyPr/>
                    <a:lstStyle/>
                    <a:p>
                      <a:r>
                        <a:rPr lang="en-GB" b="0" dirty="0"/>
                        <a:t>Contractor must accept all Orders received up to its tendered available capacity</a:t>
                      </a:r>
                    </a:p>
                  </a:txBody>
                  <a:tcPr anchor="ctr"/>
                </a:tc>
                <a:tc>
                  <a:txBody>
                    <a:bodyPr/>
                    <a:lstStyle/>
                    <a:p>
                      <a:r>
                        <a:rPr lang="en-GB" b="0" dirty="0"/>
                        <a:t>No Change</a:t>
                      </a:r>
                    </a:p>
                  </a:txBody>
                  <a:tcPr anchor="ctr"/>
                </a:tc>
                <a:tc>
                  <a:txBody>
                    <a:bodyPr/>
                    <a:lstStyle/>
                    <a:p>
                      <a:pPr algn="ctr"/>
                      <a:r>
                        <a:rPr lang="en-GB" b="0" dirty="0"/>
                        <a:t>N/A</a:t>
                      </a:r>
                    </a:p>
                  </a:txBody>
                  <a:tcPr anchor="ctr"/>
                </a:tc>
                <a:extLst>
                  <a:ext uri="{0D108BD9-81ED-4DB2-BD59-A6C34878D82A}">
                    <a16:rowId xmlns:a16="http://schemas.microsoft.com/office/drawing/2014/main" val="2522745704"/>
                  </a:ext>
                </a:extLst>
              </a:tr>
              <a:tr h="917401">
                <a:tc>
                  <a:txBody>
                    <a:bodyPr/>
                    <a:lstStyle/>
                    <a:p>
                      <a:r>
                        <a:rPr lang="en-GB" b="0" dirty="0"/>
                        <a:t>Limited Scotland Coverage</a:t>
                      </a:r>
                    </a:p>
                  </a:txBody>
                  <a:tcPr anchor="ctr"/>
                </a:tc>
                <a:tc>
                  <a:txBody>
                    <a:bodyPr/>
                    <a:lstStyle/>
                    <a:p>
                      <a:r>
                        <a:rPr lang="en-GB" b="0" dirty="0"/>
                        <a:t>Proposed to split Scotland into two service delivery Lots; one for haulage and one for slaughter respectively</a:t>
                      </a:r>
                    </a:p>
                  </a:txBody>
                  <a:tcPr anchor="ctr"/>
                </a:tc>
                <a:tc>
                  <a:txBody>
                    <a:bodyPr/>
                    <a:lstStyle/>
                    <a:p>
                      <a:pPr algn="ctr"/>
                      <a:r>
                        <a:rPr lang="en-GB" b="0" dirty="0"/>
                        <a:t>4</a:t>
                      </a:r>
                    </a:p>
                  </a:txBody>
                  <a:tcPr anchor="ctr"/>
                </a:tc>
                <a:extLst>
                  <a:ext uri="{0D108BD9-81ED-4DB2-BD59-A6C34878D82A}">
                    <a16:rowId xmlns:a16="http://schemas.microsoft.com/office/drawing/2014/main" val="3685735692"/>
                  </a:ext>
                </a:extLst>
              </a:tr>
              <a:tr h="642181">
                <a:tc>
                  <a:txBody>
                    <a:bodyPr/>
                    <a:lstStyle/>
                    <a:p>
                      <a:r>
                        <a:rPr lang="en-GB" b="0" dirty="0"/>
                        <a:t>No current provision for live animal transport (any animal)</a:t>
                      </a:r>
                    </a:p>
                  </a:txBody>
                  <a:tcPr anchor="ctr"/>
                </a:tc>
                <a:tc>
                  <a:txBody>
                    <a:bodyPr/>
                    <a:lstStyle/>
                    <a:p>
                      <a:r>
                        <a:rPr lang="en-GB" b="0" dirty="0"/>
                        <a:t>Proposed to introduce a new Lot for Live Animal Transport</a:t>
                      </a:r>
                    </a:p>
                  </a:txBody>
                  <a:tcPr anchor="ctr"/>
                </a:tc>
                <a:tc>
                  <a:txBody>
                    <a:bodyPr/>
                    <a:lstStyle/>
                    <a:p>
                      <a:pPr algn="ctr"/>
                      <a:r>
                        <a:rPr lang="en-GB" b="0" dirty="0"/>
                        <a:t>5</a:t>
                      </a:r>
                    </a:p>
                  </a:txBody>
                  <a:tcPr anchor="ctr"/>
                </a:tc>
                <a:extLst>
                  <a:ext uri="{0D108BD9-81ED-4DB2-BD59-A6C34878D82A}">
                    <a16:rowId xmlns:a16="http://schemas.microsoft.com/office/drawing/2014/main" val="1869762051"/>
                  </a:ext>
                </a:extLst>
              </a:tr>
            </a:tbl>
          </a:graphicData>
        </a:graphic>
      </p:graphicFrame>
    </p:spTree>
    <p:extLst>
      <p:ext uri="{BB962C8B-B14F-4D97-AF65-F5344CB8AC3E}">
        <p14:creationId xmlns:p14="http://schemas.microsoft.com/office/powerpoint/2010/main" val="1316882300"/>
      </p:ext>
    </p:extLst>
  </p:cSld>
  <p:clrMapOvr>
    <a:masterClrMapping/>
  </p:clrMapOvr>
  <p:transition spd="slow">
    <p:push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a:extLst>
              <a:ext uri="{FF2B5EF4-FFF2-40B4-BE49-F238E27FC236}">
                <a16:creationId xmlns:a16="http://schemas.microsoft.com/office/drawing/2014/main" id="{89F9CE46-EE36-43F0-977D-A25157161731}"/>
              </a:ext>
            </a:extLst>
          </p:cNvPr>
          <p:cNvSpPr>
            <a:spLocks noGrp="1"/>
          </p:cNvSpPr>
          <p:nvPr>
            <p:ph type="ctrTitle"/>
          </p:nvPr>
        </p:nvSpPr>
        <p:spPr>
          <a:xfrm>
            <a:off x="431800" y="1966618"/>
            <a:ext cx="7335838" cy="1216025"/>
          </a:xfrm>
        </p:spPr>
        <p:txBody>
          <a:bodyPr/>
          <a:lstStyle/>
          <a:p>
            <a:pPr eaLnBrk="1" hangingPunct="1"/>
            <a:r>
              <a:rPr lang="en-GB" altLang="en-US" dirty="0"/>
              <a:t>Detailed Proposals</a:t>
            </a:r>
            <a:endParaRPr lang="en-GB" altLang="en-US" sz="3200" dirty="0"/>
          </a:p>
        </p:txBody>
      </p:sp>
      <p:pic>
        <p:nvPicPr>
          <p:cNvPr id="3" name="Picture 11" descr="A&amp;PHA_582_AW">
            <a:extLst>
              <a:ext uri="{FF2B5EF4-FFF2-40B4-BE49-F238E27FC236}">
                <a16:creationId xmlns:a16="http://schemas.microsoft.com/office/drawing/2014/main" id="{6AF0C051-29AB-4728-8966-4E280808D5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6350" y="428625"/>
            <a:ext cx="104775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Image result for welsh government">
            <a:extLst>
              <a:ext uri="{FF2B5EF4-FFF2-40B4-BE49-F238E27FC236}">
                <a16:creationId xmlns:a16="http://schemas.microsoft.com/office/drawing/2014/main" id="{28F091C1-E1C2-4C7A-9883-48A866DD52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830" t="6215" r="18477" b="3966"/>
          <a:stretch>
            <a:fillRect/>
          </a:stretch>
        </p:blipFill>
        <p:spPr bwMode="auto">
          <a:xfrm>
            <a:off x="133714" y="5608638"/>
            <a:ext cx="1270000"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descr="https://upload.wikimedia.org/wikipedia/commons/thumb/0/01/Scottish_Government_Logo.svg/220px-Scottish_Government_Logo.svg.png">
            <a:extLst>
              <a:ext uri="{FF2B5EF4-FFF2-40B4-BE49-F238E27FC236}">
                <a16:creationId xmlns:a16="http://schemas.microsoft.com/office/drawing/2014/main" id="{482D1CCE-81B5-4D92-A31C-5683D7A71F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4786" y="6247811"/>
            <a:ext cx="20955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4008293"/>
      </p:ext>
    </p:extLst>
  </p:cSld>
  <p:clrMapOvr>
    <a:masterClrMapping/>
  </p:clrMapOvr>
  <p:transition spd="slow">
    <p:push dir="r"/>
  </p:transition>
</p:sld>
</file>

<file path=ppt/theme/theme1.xml><?xml version="1.0" encoding="utf-8"?>
<a:theme xmlns:a="http://schemas.openxmlformats.org/drawingml/2006/main" name="defra-powerpoint-template-3">
  <a:themeElements>
    <a:clrScheme name="Defra palette">
      <a:dk1>
        <a:sysClr val="windowText" lastClr="000000"/>
      </a:dk1>
      <a:lt1>
        <a:sysClr val="window" lastClr="FFFFFF"/>
      </a:lt1>
      <a:dk2>
        <a:srgbClr val="00B050"/>
      </a:dk2>
      <a:lt2>
        <a:srgbClr val="FFFFFF"/>
      </a:lt2>
      <a:accent1>
        <a:srgbClr val="00AF41"/>
      </a:accent1>
      <a:accent2>
        <a:srgbClr val="8FBF41"/>
      </a:accent2>
      <a:accent3>
        <a:srgbClr val="FFD500"/>
      </a:accent3>
      <a:accent4>
        <a:srgbClr val="DE2B29"/>
      </a:accent4>
      <a:accent5>
        <a:srgbClr val="F59A00"/>
      </a:accent5>
      <a:accent6>
        <a:srgbClr val="007BC4"/>
      </a:accent6>
      <a:hlink>
        <a:srgbClr val="007BC4"/>
      </a:hlink>
      <a:folHlink>
        <a:srgbClr val="6D3075"/>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6.1756_Defra_Powerpoint_template_v3.potx" id="{9FA114EF-0F28-45DA-BD28-1DBA18000EF3}" vid="{39D81AC2-6EAA-48ED-836F-6F337E5C2D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E8861D4DE96FA44870A20BEE8B99BDC" ma:contentTypeVersion="24" ma:contentTypeDescription="Create a new document." ma:contentTypeScope="" ma:versionID="54ba184f705686fb20dbcb2c2026d30d">
  <xsd:schema xmlns:xsd="http://www.w3.org/2001/XMLSchema" xmlns:xs="http://www.w3.org/2001/XMLSchema" xmlns:p="http://schemas.microsoft.com/office/2006/metadata/properties" xmlns:ns2="401f0bce-ef7e-49ad-be9a-601ca8ca2cd0" xmlns:ns3="c0d7303c-2457-4ecd-acfa-fa4d14236646" xmlns:ns4="662745e8-e224-48e8-a2e3-254862b8c2f5" targetNamespace="http://schemas.microsoft.com/office/2006/metadata/properties" ma:root="true" ma:fieldsID="a69515e071611bd52cdc081a60f965c1" ns2:_="" ns3:_="" ns4:_="">
    <xsd:import namespace="401f0bce-ef7e-49ad-be9a-601ca8ca2cd0"/>
    <xsd:import namespace="c0d7303c-2457-4ecd-acfa-fa4d14236646"/>
    <xsd:import namespace="662745e8-e224-48e8-a2e3-254862b8c2f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2:BriefDescription" minOccurs="0"/>
                <xsd:element ref="ns2:DateReceived" minOccurs="0"/>
                <xsd:element ref="ns2:PolicyTeam"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1f0bce-ef7e-49ad-be9a-601ca8ca2c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BriefDescription" ma:index="20" nillable="true" ma:displayName="Brief Description" ma:description="Contents" ma:format="Dropdown" ma:internalName="BriefDescription">
      <xsd:simpleType>
        <xsd:restriction base="dms:Text">
          <xsd:maxLength value="255"/>
        </xsd:restriction>
      </xsd:simpleType>
    </xsd:element>
    <xsd:element name="DateReceived" ma:index="21" nillable="true" ma:displayName="Date Received" ma:default="[today]" ma:format="DateOnly" ma:internalName="DateReceived">
      <xsd:simpleType>
        <xsd:restriction base="dms:DateTime"/>
      </xsd:simpleType>
    </xsd:element>
    <xsd:element name="PolicyTeam" ma:index="22" nillable="true" ma:displayName="Policy Team" ma:description="Enter here the Policy area " ma:format="Dropdown" ma:internalName="PolicyTeam">
      <xsd:simpleType>
        <xsd:restriction base="dms:Text">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d1117845-93f6-4da3-abaa-fcb4fa669c7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_Flow_SignoffStatus" ma:index="29"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0d7303c-2457-4ecd-acfa-fa4d1423664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62745e8-e224-48e8-a2e3-254862b8c2f5"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834d6d53-9f6c-4330-8618-24cb1478a9fa}" ma:internalName="TaxCatchAll" ma:showField="CatchAllData" ma:web="6e9034c5-c4d3-430a-9d00-615157b1ee5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Flow_SignoffStatus xmlns="401f0bce-ef7e-49ad-be9a-601ca8ca2cd0" xsi:nil="true"/>
    <lcf76f155ced4ddcb4097134ff3c332f xmlns="401f0bce-ef7e-49ad-be9a-601ca8ca2cd0">
      <Terms xmlns="http://schemas.microsoft.com/office/infopath/2007/PartnerControls"/>
    </lcf76f155ced4ddcb4097134ff3c332f>
    <DateReceived xmlns="401f0bce-ef7e-49ad-be9a-601ca8ca2cd0">2024-09-06T11:09:28+00:00</DateReceived>
    <PolicyTeam xmlns="401f0bce-ef7e-49ad-be9a-601ca8ca2cd0" xsi:nil="true"/>
    <TaxCatchAll xmlns="662745e8-e224-48e8-a2e3-254862b8c2f5" xsi:nil="true"/>
    <BriefDescription xmlns="401f0bce-ef7e-49ad-be9a-601ca8ca2cd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3265794-74E4-4241-923F-821BF34F1349}"/>
</file>

<file path=customXml/itemProps2.xml><?xml version="1.0" encoding="utf-8"?>
<ds:datastoreItem xmlns:ds="http://schemas.openxmlformats.org/officeDocument/2006/customXml" ds:itemID="{D83C1D83-E2D2-4F8D-8D2E-CF319F59D67D}">
  <ds:schemaRefs>
    <ds:schemaRef ds:uri="895bc46c-f2ca-4836-9f20-3e04a5259c85"/>
    <ds:schemaRef ds:uri="http://schemas.microsoft.com/office/2006/documentManagement/types"/>
    <ds:schemaRef ds:uri="http://schemas.microsoft.com/office/2006/metadata/properties"/>
    <ds:schemaRef ds:uri="http://www.w3.org/XML/1998/namespace"/>
    <ds:schemaRef ds:uri="http://purl.org/dc/terms/"/>
    <ds:schemaRef ds:uri="http://schemas.microsoft.com/office/infopath/2007/PartnerControls"/>
    <ds:schemaRef ds:uri="http://schemas.openxmlformats.org/package/2006/metadata/core-properties"/>
    <ds:schemaRef ds:uri="10243302-6108-40a9-8e82-fea739212bb7"/>
    <ds:schemaRef ds:uri="http://purl.org/dc/dcmitype/"/>
    <ds:schemaRef ds:uri="http://purl.org/dc/elements/1.1/"/>
  </ds:schemaRefs>
</ds:datastoreItem>
</file>

<file path=customXml/itemProps3.xml><?xml version="1.0" encoding="utf-8"?>
<ds:datastoreItem xmlns:ds="http://schemas.openxmlformats.org/officeDocument/2006/customXml" ds:itemID="{AE685A99-8358-45C4-8B46-AC12BE21F22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3213</TotalTime>
  <Words>1905</Words>
  <Application>Microsoft Office PowerPoint</Application>
  <PresentationFormat>On-screen Show (4:3)</PresentationFormat>
  <Paragraphs>180</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defra-powerpoint-template-3</vt:lpstr>
      <vt:lpstr>TB Reactor Removal Framework </vt:lpstr>
      <vt:lpstr>Introduction</vt:lpstr>
      <vt:lpstr>Overview of the Reactor Removal Retender Framework</vt:lpstr>
      <vt:lpstr>Scope of the Framework</vt:lpstr>
      <vt:lpstr>Priority Reactors - Definition</vt:lpstr>
      <vt:lpstr>Setting the Scene  Proposed updates to the TB Reactor Removal Framework</vt:lpstr>
      <vt:lpstr>Summary of Proposed Changes</vt:lpstr>
      <vt:lpstr>Summary of Proposed Changes (continued)</vt:lpstr>
      <vt:lpstr>Detailed Proposals</vt:lpstr>
      <vt:lpstr>Proposal 1 – Order Allocation Supplier Catchment Areas</vt:lpstr>
      <vt:lpstr>Proposal 2a - Pricing Structure: Costs</vt:lpstr>
      <vt:lpstr>Proposal 2b - Pricing Structure:  Salvage Return</vt:lpstr>
      <vt:lpstr>Proposal 3 - Price Review Frequency</vt:lpstr>
      <vt:lpstr>Proposal 4 - Scotland Coverage</vt:lpstr>
      <vt:lpstr>Proposal 5 - Live Animal Transport</vt:lpstr>
      <vt:lpstr>Proposed Procurement Timeline and Next Steps</vt:lpstr>
      <vt:lpstr>Procurement and Framework Timescales</vt:lpstr>
    </vt:vector>
  </TitlesOfParts>
  <Manager>DEFRA</Manager>
  <Company>Defra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Defra PowerPoint template</dc:title>
  <dc:subject>DEFRA PowerPoint Template</dc:subject>
  <dc:creator>Defra</dc:creator>
  <cp:lastModifiedBy>Redfearn, Tom</cp:lastModifiedBy>
  <cp:revision>176</cp:revision>
  <cp:lastPrinted>2016-01-28T16:32:45Z</cp:lastPrinted>
  <dcterms:created xsi:type="dcterms:W3CDTF">2016-01-29T13:27:10Z</dcterms:created>
  <dcterms:modified xsi:type="dcterms:W3CDTF">2024-05-13T12:45:41Z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eb8f3fab875401ca34a9f28cac46400">
    <vt:lpwstr/>
  </property>
  <property fmtid="{D5CDD505-2E9C-101B-9397-08002B2CF9AE}" pid="3" name="TaxCatchAll">
    <vt:lpwstr/>
  </property>
  <property fmtid="{D5CDD505-2E9C-101B-9397-08002B2CF9AE}" pid="4" name="bcb1675984d34ae3a1ed6b6e433c98de">
    <vt:lpwstr/>
  </property>
  <property fmtid="{D5CDD505-2E9C-101B-9397-08002B2CF9AE}" pid="5" name="ContentTypeId">
    <vt:lpwstr>0x0101008E8861D4DE96FA44870A20BEE8B99BDC</vt:lpwstr>
  </property>
</Properties>
</file>