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145706508" r:id="rId5"/>
    <p:sldId id="265" r:id="rId6"/>
    <p:sldId id="2145706509" r:id="rId7"/>
    <p:sldId id="264" r:id="rId8"/>
    <p:sldId id="2145706512" r:id="rId9"/>
    <p:sldId id="2145706511" r:id="rId10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5882B9-04FC-AEE3-E252-87DEF7760D35}" v="40" dt="2025-07-01T10:33:21.996"/>
    <p1510:client id="{CFB2385B-60A1-67B2-62F6-C97AA059B8CB}" v="4" dt="2025-07-01T10:27:53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97386-8040-4597-BC0A-72B580E093B4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FDC9A-5FA7-4EB3-A0DE-7C09005F7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8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FDC9A-5FA7-4EB3-A0DE-7C09005F78F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539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 of Defence Hierarchy Levels: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0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campaign requires to be undertaken.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1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Forces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designed to undertake a mission or activity (L1).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2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 Capability Groupings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used to organise capability outputs (L3). This includes coherently managing existing capabilities, and developing future ones.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3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Capability Outputs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the Force (L1) needs to successfully complete the mission or activity.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4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Solutions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which deliver capability outputs (L3), representing the integration of separate sub-systems and incorporating appropriate DLODs.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5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Sub-Systems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which integrate to form a system or system solution (L4). They cannot deliver a capability output (L3) on their own.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6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GB" sz="1800" b="1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Components, Commodities, Consumables, or Sub-contractors</a:t>
            </a:r>
            <a:r>
              <a:rPr lang="en-GB" sz="1800" kern="1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support sub-systems (L5). Usually, each one may focus on a particular DLOD.</a:t>
            </a:r>
            <a:endParaRPr lang="en-GB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FDC9A-5FA7-4EB3-A0DE-7C09005F78F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85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FE0E-7B4E-465A-99FB-6EA48253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D41894-A108-4076-B1AD-80E26578B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E98D2-A151-40D5-A3B8-D15A5B72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81A54-196C-4FE9-9078-75007D96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9FFCB-CEAD-4822-9A76-61C23BD4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30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D9D22-E785-404F-88A3-21CF4D2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4D24C8-3151-403A-8B8E-F034393C4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61C0B-8B48-4822-B7F9-B9625C010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DAED-2C8D-49D4-86D0-12B41A07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FA35-08EC-4791-B432-D67300896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20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5B3166-3DDE-46CD-BD61-152DD3592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CBEE3-FB0D-4075-9DD6-8E36FF608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DD64F-AADB-41EF-BF53-B52F39D8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0E6E-97CE-4216-A375-36781B89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C7B70-C21E-4D38-BC05-E7F09D57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4771-C874-46B1-800D-2CDCFCA2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EEF9A-E50D-4B3A-95E6-25D5361CC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01651-D8D0-4F1C-8497-83D5F3235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E012-6E1E-4160-8C6C-C577F9507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16721-0852-4786-997E-3378B01F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67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006B-FCD3-4AA9-805D-9966FD30A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92103-3328-41A4-A851-7B2F1C34B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D3A2-09AE-40B4-8F10-F787EF97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4DBD6F-F626-4D02-9699-70A0147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8D936-6353-4645-B5BA-0D5D132E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2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B55D-6ED0-42F7-83A5-C7D3196F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615F0-508F-4BFF-94FB-79182A22A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FCC4-AEDD-415C-88BE-7662E835F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DBF25-3C3A-4F7B-AD64-A577E975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11808-47E6-4C09-A43A-841FA628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D9AAF-B290-4DE6-9738-D19C97ED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7C88F-92D0-42FB-8B33-2BA38DD2E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60960-C157-4F5E-99BC-B7F15CDF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0D2B7-3E2E-408C-822F-A8BCDD36C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C20673-EE44-4554-B548-759B672F8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EDB1C-23C3-4772-A666-7974C11D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7CF7E-8646-4140-B322-A89BA7E6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9F293D-7890-42A2-9EDF-89649320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83F1A7-1143-43B0-8E8D-48C23219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2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1275-35E7-476B-A27F-DC112610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85F93-65E1-49B3-9330-AC5CC488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42D0-B476-4D7F-8291-18EE65DC5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532BC-8E08-4502-A642-311910DA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6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FD226C-D4EE-476B-838D-CB99F010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B821CD-C5A3-4A74-9932-CA136FF4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58E4B-DAC1-4213-B23B-641662B9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0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F1125-195B-4971-844F-F7044FC5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D948C-0F3B-4B3A-AEDA-632B157C9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2DD4B-DDE5-4E93-8913-4E3E771E4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9F9DB-E783-487E-B41F-A5B523BD6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7E2AE-3AB0-431C-91CB-A5881420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BABF-AD38-4190-B272-0E1CF8CF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18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6F170-BCCB-40D8-82D6-8A92BCF7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CE030-95DD-4563-8587-8CF91C5717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38D08-931D-40D2-A7A9-57BBDBE07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5B2E7-30B5-467B-8D64-E30B5CA5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8E124-4363-4E72-97E8-24B086642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9EE28-21F4-4EF5-92B4-9D8CDE7F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1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9E5A8F-1BBB-4596-AD3D-A6AAB6ED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E4199-55EB-463B-96CD-0DC02CD0C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38EEE-0457-46E1-BC36-FA107EC9F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69607-DD89-44D5-A845-A875EEA1E37E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7911F-098A-44F6-A615-15A7C95999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C52D1-1407-4F53-8358-39A4DDF79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A65C-F29D-4FBD-AF98-58136A1A5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7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sites/NavyDevelop-CapabilityDevelopment/Shared%20Documents/Forms/AllItems.aspx?ga=1&amp;id=%2Fsites%2FNavyDevelop%2DCapabilityDevelopment%2FShared%20Documents%2FCap%20Plans%2FNATO%20artefacts%2F20200128%5FNU%5FBISC%20CAPABILITY%20CODES%20AND%20CAPABILITY%20STATEMENTS%2EPDF&amp;parent=%2Fsites%2FNavyDevelop%2DCapabilityDevelopment%2FShared%20Documents%2FCap%20Plans%2FNATO%20artefacts" TargetMode="External"/><Relationship Id="rId2" Type="http://schemas.openxmlformats.org/officeDocument/2006/relationships/hyperlink" Target="https://modgovuk.sharepoint.com/sites/NavyDevelop-CapabilityDevelopment/Shared%20Documents/Forms/AllItems.aspx?id=%2Fsites%2FNavyDevelop%2DCapabilityDevelopment%2FShared%20Documents%2FCap%20Plans%2FNATO%20artefacts&amp;p=true&amp;ga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:x:/s/NavyDevelop-CapabilityDevelopment/ESfPZqsHAP9MsbzXmnbr72sBLvqM3lZO8MkDFrATxx_6ZA?email=Lucy.Finch102%40mod.gov.uk&amp;e=yge8W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dgovuk.sharepoint.com/sites/NavyDevelop-CapabilityDevelopment/Shared%20Documents/Forms/AllItems.aspx?ga=1&amp;id=%2Fsites%2FNavyDevelop%2DCapabilityDevelopment%2FShared%20Documents%2FCap%20Plans%2FNATO%20artefacts%2F20200128%5FNU%5FBISC%20CAPABILITY%20CODES%20AND%20CAPABILITY%20STATEMENTS%2EPDF&amp;parent=%2Fsites%2FNavyDevelop%2DCapabilityDevelopment%2FShared%20Documents%2FCap%20Plans%2FNATO%20artefacts" TargetMode="External"/><Relationship Id="rId2" Type="http://schemas.openxmlformats.org/officeDocument/2006/relationships/hyperlink" Target="https://modgovuk.sharepoint.com/sites/NavyDevelop-CapabilityDevelopment/Shared%20Documents/Forms/AllItems.aspx?id=%2Fsites%2FNavyDevelop%2DCapabilityDevelopment%2FShared%20Documents%2FCap%20Plans%2FNATO%20artefacts&amp;p=true&amp;ga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odgovuk.sharepoint.com/:x:/s/NavyDevelop-CapabilityDevelopment/ESfPZqsHAP9MsbzXmnbr72sBLvqM3lZO8MkDFrATxx_6ZA?email=Lucy.Finch102%40mod.gov.uk&amp;e=yge8W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F90779E-1E1E-4E70-9D91-639A57D29690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46AED-69BF-452C-A0C2-43CA4A1D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688681"/>
              </p:ext>
            </p:extLst>
          </p:nvPr>
        </p:nvGraphicFramePr>
        <p:xfrm>
          <a:off x="0" y="1"/>
          <a:ext cx="12192000" cy="6815252"/>
        </p:xfrm>
        <a:graphic>
          <a:graphicData uri="http://schemas.openxmlformats.org/drawingml/2006/table">
            <a:tbl>
              <a:tblPr/>
              <a:tblGrid>
                <a:gridCol w="1230923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2620176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1851490">
                  <a:extLst>
                    <a:ext uri="{9D8B030D-6E8A-4147-A177-3AD203B41FA5}">
                      <a16:colId xmlns:a16="http://schemas.microsoft.com/office/drawing/2014/main" val="2745235665"/>
                    </a:ext>
                  </a:extLst>
                </a:gridCol>
                <a:gridCol w="1333073">
                  <a:extLst>
                    <a:ext uri="{9D8B030D-6E8A-4147-A177-3AD203B41FA5}">
                      <a16:colId xmlns:a16="http://schemas.microsoft.com/office/drawing/2014/main" val="1645190141"/>
                    </a:ext>
                  </a:extLst>
                </a:gridCol>
                <a:gridCol w="240694">
                  <a:extLst>
                    <a:ext uri="{9D8B030D-6E8A-4147-A177-3AD203B41FA5}">
                      <a16:colId xmlns:a16="http://schemas.microsoft.com/office/drawing/2014/main" val="1331426078"/>
                    </a:ext>
                  </a:extLst>
                </a:gridCol>
                <a:gridCol w="1666017">
                  <a:extLst>
                    <a:ext uri="{9D8B030D-6E8A-4147-A177-3AD203B41FA5}">
                      <a16:colId xmlns:a16="http://schemas.microsoft.com/office/drawing/2014/main" val="3930770042"/>
                    </a:ext>
                  </a:extLst>
                </a:gridCol>
                <a:gridCol w="611316">
                  <a:extLst>
                    <a:ext uri="{9D8B030D-6E8A-4147-A177-3AD203B41FA5}">
                      <a16:colId xmlns:a16="http://schemas.microsoft.com/office/drawing/2014/main" val="1436537507"/>
                    </a:ext>
                  </a:extLst>
                </a:gridCol>
                <a:gridCol w="913239">
                  <a:extLst>
                    <a:ext uri="{9D8B030D-6E8A-4147-A177-3AD203B41FA5}">
                      <a16:colId xmlns:a16="http://schemas.microsoft.com/office/drawing/2014/main" val="2690789911"/>
                    </a:ext>
                  </a:extLst>
                </a:gridCol>
                <a:gridCol w="1725072">
                  <a:extLst>
                    <a:ext uri="{9D8B030D-6E8A-4147-A177-3AD203B41FA5}">
                      <a16:colId xmlns:a16="http://schemas.microsoft.com/office/drawing/2014/main" val="3117536252"/>
                    </a:ext>
                  </a:extLst>
                </a:gridCol>
              </a:tblGrid>
              <a:tr h="580541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latin typeface="Arial Narrow"/>
                        </a:rPr>
                        <a:t> 25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Arial Narrow"/>
                        </a:rPr>
                        <a:t>UK OFFICIAL SENSITIVE</a:t>
                      </a:r>
                    </a:p>
                    <a:p>
                      <a:pPr algn="ctr"/>
                      <a:r>
                        <a:rPr lang="en-GB" sz="1600" b="1" dirty="0">
                          <a:latin typeface="Arial Narrow"/>
                        </a:rPr>
                        <a:t>NAVY Develop Concept Card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Planned ISD: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1006873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i="1" dirty="0">
                          <a:latin typeface="Arial Narrow"/>
                        </a:rPr>
                        <a:t>[Project Title]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 err="1">
                          <a:solidFill>
                            <a:schemeClr val="tx1"/>
                          </a:solidFill>
                          <a:latin typeface="Arial Narrow"/>
                        </a:rPr>
                        <a:t>SoSA</a:t>
                      </a: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 Narrow"/>
                        </a:rPr>
                        <a:t> Level:</a:t>
                      </a:r>
                    </a:p>
                    <a:p>
                      <a:r>
                        <a:rPr lang="en-GB" sz="1000" i="1" dirty="0">
                          <a:solidFill>
                            <a:schemeClr val="tx1"/>
                          </a:solidFill>
                          <a:latin typeface="Arial Narrow"/>
                        </a:rPr>
                        <a:t>[Sense, Decide, Effect, Connect, Host, Enable/Cross Cutting]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DCH Level:</a:t>
                      </a:r>
                    </a:p>
                    <a:p>
                      <a:r>
                        <a:rPr lang="en-GB" sz="1000" b="0" i="1" dirty="0">
                          <a:latin typeface="Arial Narrow"/>
                        </a:rPr>
                        <a:t>[Level 0-6, refer to slide 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Concept Origin: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[UCR, </a:t>
                      </a:r>
                      <a:r>
                        <a:rPr lang="en-GB" sz="1000" b="0" i="1" u="none" strike="noStrike" kern="1200" noProof="0" dirty="0" err="1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RtL</a:t>
                      </a: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, Directed, Emergent, DI Threat, Industry]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2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 Narrow"/>
                        </a:rPr>
                        <a:t>Sponsoring CPG: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[AWB, UWB, </a:t>
                      </a:r>
                      <a:r>
                        <a:rPr kumimoji="0" lang="en-GB" sz="10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MAvn</a:t>
                      </a:r>
                      <a:r>
                        <a:rPr kumimoji="0" lang="en-GB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, CF-</a:t>
                      </a:r>
                      <a:r>
                        <a:rPr kumimoji="0" lang="en-GB" sz="10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LitS</a:t>
                      </a:r>
                      <a:r>
                        <a:rPr kumimoji="0" lang="en-GB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, Digital, Support, </a:t>
                      </a:r>
                      <a:r>
                        <a:rPr kumimoji="0" lang="en-GB" sz="10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FDev</a:t>
                      </a:r>
                      <a:r>
                        <a:rPr kumimoji="0" lang="en-GB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, DCTO, Healthcare, People]</a:t>
                      </a:r>
                    </a:p>
                    <a:p>
                      <a:pPr lvl="0">
                        <a:buNone/>
                      </a:pPr>
                      <a:endParaRPr lang="en-GB" sz="160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1124803">
                <a:tc rowSpan="2" gridSpan="3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Arial Narrow"/>
                        </a:rPr>
                        <a:t>Strategic Context: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Supporting strategic objectives, including references.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DCAR or CCAR risk reference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NATO capability objective (</a:t>
                      </a: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2"/>
                        </a:rPr>
                        <a:t>NATO blue book</a:t>
                      </a: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)]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i="0" dirty="0">
                          <a:solidFill>
                            <a:schemeClr val="tx1"/>
                          </a:solidFill>
                          <a:latin typeface="Arial Narrow"/>
                        </a:rPr>
                        <a:t>NATO Capability Code: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000" i="1" dirty="0">
                          <a:solidFill>
                            <a:schemeClr val="tx1"/>
                          </a:solidFill>
                          <a:latin typeface="Arial Narrow"/>
                          <a:hlinkClick r:id="rId3"/>
                        </a:rPr>
                        <a:t>Link</a:t>
                      </a:r>
                      <a:r>
                        <a:rPr lang="en-GB" sz="1000" i="1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  <a:endParaRPr lang="en-GB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Capability Target: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 [</a:t>
                      </a: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  <a:hlinkClick r:id="rId2"/>
                        </a:rPr>
                        <a:t>NATO blue book</a:t>
                      </a: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]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M 1501 N; M 3201 N; M 7204 N; A 3104 N; A 3201 N; A 4303 N;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u="none" strike="noStrike" baseline="0" noProof="0" dirty="0">
                          <a:solidFill>
                            <a:srgbClr val="000000"/>
                          </a:solidFill>
                          <a:latin typeface="Arial Narrow"/>
                        </a:rPr>
                        <a:t>A 5208 N; A 6205 N</a:t>
                      </a:r>
                      <a:endParaRPr lang="en-GB" sz="10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Arial Narrow"/>
                        </a:rPr>
                        <a:t>CC Name:</a:t>
                      </a:r>
                    </a:p>
                    <a:p>
                      <a:pPr lvl="0" algn="l">
                        <a:buNone/>
                      </a:pPr>
                      <a:endParaRPr lang="en-GB" sz="12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20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 Narrow"/>
                        </a:rPr>
                        <a:t>POC:</a:t>
                      </a:r>
                    </a:p>
                    <a:p>
                      <a:endParaRPr lang="en-GB" sz="1000"/>
                    </a:p>
                    <a:p>
                      <a:endParaRPr lang="en-GB" sz="100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807315">
                <a:tc gridSpan="3" vMerge="1"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7818010"/>
                  </a:ext>
                </a:extLst>
              </a:tr>
              <a:tr h="214981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 Narrow"/>
                        </a:rPr>
                        <a:t>Capability Description:</a:t>
                      </a: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[Outline the top-level requirements, likely to become Key Requirements, e.g. speed or range etc.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Include project scope of what it will/ won’t include. E.g. Sensor Decider or Effector. This should align with dependencies. In addition - </a:t>
                      </a: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Pre-CONEMP. A very brief description on how the capability could be used – Potential useability/applications.</a:t>
                      </a:r>
                      <a:r>
                        <a:rPr lang="en-GB" sz="1000" b="0" i="1" u="none" strike="noStrike" noProof="0" dirty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6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5174"/>
                  </a:ext>
                </a:extLst>
              </a:tr>
              <a:tr h="11429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 Narrow"/>
                        </a:rPr>
                        <a:t>Project Benefits:</a:t>
                      </a:r>
                      <a:endParaRPr lang="en-GB" sz="1400" b="1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i="1" dirty="0">
                          <a:latin typeface="Arial Narrow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Risks: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000" i="1" dirty="0">
                          <a:latin typeface="Arial Narrow"/>
                        </a:rPr>
                        <a:t>[Key Delivery Risks]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1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latin typeface="Arial Narrow"/>
                        </a:rPr>
                        <a:t>Current ROM Costings over 10:</a:t>
                      </a:r>
                      <a:endParaRPr lang="en-GB" sz="1400" b="1" i="1" dirty="0">
                        <a:latin typeface="Arial Narrow"/>
                      </a:endParaRPr>
                    </a:p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1" u="none" strike="noStrike" kern="1200" noProof="0" dirty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[VROM, ROM, ILR, FCR etc – also specify predicted Yr1 spend]</a:t>
                      </a:r>
                    </a:p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1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 dirty="0">
                          <a:latin typeface="Arial Narrow"/>
                        </a:rPr>
                        <a:t>Workforce Required: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000" i="1" dirty="0">
                          <a:latin typeface="Arial Narrow"/>
                        </a:rPr>
                        <a:t>[Total in number and Roles – Mil and </a:t>
                      </a:r>
                      <a:r>
                        <a:rPr lang="en-GB" sz="1000" i="1" dirty="0" err="1">
                          <a:latin typeface="Arial Narrow"/>
                        </a:rPr>
                        <a:t>Civ</a:t>
                      </a:r>
                      <a:r>
                        <a:rPr lang="en-GB" sz="1000" i="1" dirty="0">
                          <a:latin typeface="Arial Narrow"/>
                        </a:rPr>
                        <a:t>]</a:t>
                      </a:r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531336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A411D13C-E9C2-486C-B849-AB6A86E392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1608" y="2969036"/>
            <a:ext cx="1827402" cy="1827402"/>
          </a:xfrm>
          <a:prstGeom prst="rect">
            <a:avLst/>
          </a:prstGeom>
        </p:spPr>
      </p:pic>
      <p:pic>
        <p:nvPicPr>
          <p:cNvPr id="1026" name="Picture 8">
            <a:extLst>
              <a:ext uri="{FF2B5EF4-FFF2-40B4-BE49-F238E27FC236}">
                <a16:creationId xmlns:a16="http://schemas.microsoft.com/office/drawing/2014/main" id="{F67A7CCB-F4DD-4AC1-BD71-B6A4094B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159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8374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FF17EE-D7D2-4C31-82A2-AD35F6F2B825}"/>
              </a:ext>
            </a:extLst>
          </p:cNvPr>
          <p:cNvSpPr/>
          <p:nvPr/>
        </p:nvSpPr>
        <p:spPr>
          <a:xfrm>
            <a:off x="0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5F46A9-2C06-4D25-96AC-7DD9C2E4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426545"/>
              </p:ext>
            </p:extLst>
          </p:nvPr>
        </p:nvGraphicFramePr>
        <p:xfrm>
          <a:off x="1" y="0"/>
          <a:ext cx="12191999" cy="6857999"/>
        </p:xfrm>
        <a:graphic>
          <a:graphicData uri="http://schemas.openxmlformats.org/drawingml/2006/table">
            <a:tbl>
              <a:tblPr/>
              <a:tblGrid>
                <a:gridCol w="6053558">
                  <a:extLst>
                    <a:ext uri="{9D8B030D-6E8A-4147-A177-3AD203B41FA5}">
                      <a16:colId xmlns:a16="http://schemas.microsoft.com/office/drawing/2014/main" val="2420907451"/>
                    </a:ext>
                  </a:extLst>
                </a:gridCol>
                <a:gridCol w="6138441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62417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>
                          <a:latin typeface="Arial Narrow"/>
                        </a:rPr>
                        <a:t>NAVY Develop Concept Card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4657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DLOD Implications: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>
                          <a:latin typeface="Arial Narrow"/>
                        </a:rPr>
                        <a:t>[DLOD capability readiness levels are given in slide 4 and the </a:t>
                      </a:r>
                      <a:r>
                        <a:rPr lang="en-GB" sz="1000" i="1">
                          <a:latin typeface="Arial Narrow"/>
                          <a:hlinkClick r:id="rId3"/>
                        </a:rPr>
                        <a:t>link</a:t>
                      </a:r>
                      <a:r>
                        <a:rPr lang="en-GB" sz="1000" i="1">
                          <a:latin typeface="Arial Narrow"/>
                        </a:rPr>
                        <a:t> can be used to create a radar graph of readiness levels as shown below.]</a:t>
                      </a:r>
                    </a:p>
                    <a:p>
                      <a:pPr lvl="0" algn="l">
                        <a:buNone/>
                      </a:pPr>
                      <a:endParaRPr lang="en-GB" sz="1200" b="0" i="0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Safety: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Climate change and Sustainability Considerations: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Regulation and certification: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Test and evaluation: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Commercial: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Finance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Digital (including Autonomy and, Data and AI):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Infrastructure: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Other:</a:t>
                      </a:r>
                      <a:endParaRPr lang="en-GB" sz="1200" b="1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latin typeface="Arial Narrow"/>
                      </a:endParaRPr>
                    </a:p>
                    <a:p>
                      <a:endParaRPr lang="en-GB" sz="1000" i="1">
                        <a:latin typeface="Arial Narrow" panose="020B0606020202030204" pitchFamily="34" charset="0"/>
                      </a:endParaRPr>
                    </a:p>
                    <a:p>
                      <a:endParaRPr lang="en-GB" sz="1000" i="1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157584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r>
                        <a:rPr lang="en-GB" sz="1000" i="1">
                          <a:latin typeface="Arial Narrow" panose="020B0606020202030204" pitchFamily="34" charset="0"/>
                        </a:rPr>
                        <a:t>[Where the capability is reliant on an area outside of its control, this should be described within the dependencies.]</a:t>
                      </a:r>
                    </a:p>
                    <a:p>
                      <a:endParaRPr lang="en-GB" sz="1000" i="1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777426"/>
                  </a:ext>
                </a:extLst>
              </a:tr>
            </a:tbl>
          </a:graphicData>
        </a:graphic>
      </p:graphicFrame>
      <p:pic>
        <p:nvPicPr>
          <p:cNvPr id="10" name="Picture 8">
            <a:extLst>
              <a:ext uri="{FF2B5EF4-FFF2-40B4-BE49-F238E27FC236}">
                <a16:creationId xmlns:a16="http://schemas.microsoft.com/office/drawing/2014/main" id="{1386CE8D-3D14-4ABE-BBD9-6350A3D9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212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E587C4-DF5D-1FE6-B6BD-B34912DEEE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335" y="1362847"/>
            <a:ext cx="5239083" cy="374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89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6E49066-70FE-5268-1336-60015A727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1899"/>
            <a:ext cx="12192000" cy="652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828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AD8857A-4F4E-47E6-93D9-7E72DBD350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904741"/>
              </p:ext>
            </p:extLst>
          </p:nvPr>
        </p:nvGraphicFramePr>
        <p:xfrm>
          <a:off x="0" y="733425"/>
          <a:ext cx="12191997" cy="6117075"/>
        </p:xfrm>
        <a:graphic>
          <a:graphicData uri="http://schemas.openxmlformats.org/drawingml/2006/table">
            <a:tbl>
              <a:tblPr/>
              <a:tblGrid>
                <a:gridCol w="1287354">
                  <a:extLst>
                    <a:ext uri="{9D8B030D-6E8A-4147-A177-3AD203B41FA5}">
                      <a16:colId xmlns:a16="http://schemas.microsoft.com/office/drawing/2014/main" val="1839172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9780015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27531728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95566180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87140977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714083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3667469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3262113691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147524526"/>
                    </a:ext>
                  </a:extLst>
                </a:gridCol>
                <a:gridCol w="1211627">
                  <a:extLst>
                    <a:ext uri="{9D8B030D-6E8A-4147-A177-3AD203B41FA5}">
                      <a16:colId xmlns:a16="http://schemas.microsoft.com/office/drawing/2014/main" val="1684681064"/>
                    </a:ext>
                  </a:extLst>
                </a:gridCol>
              </a:tblGrid>
              <a:tr h="1402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987399"/>
                  </a:ext>
                </a:extLst>
              </a:tr>
              <a:tr h="2594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Training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Personnel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Interoperability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Doctrine &amp; Concepts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Organisation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Infrastructure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Logistics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350950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change required to existing training facilities or methods.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Actual technology qualified through successful mission operations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Could be fulfilled within current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and context is understood and established, requires minimal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Standalone solution.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interoperability with other capabilities through existing routes.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or minimal change required to accepted doctrine or concepts.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Fits within existing organisational structure.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change to current infrastructure required.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59612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Actual technology completed and qualified through test and demonstration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47376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Technology prototype demonstration in an operational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56262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change required to existing training facilities or methods. 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novel methods or bespoke facilities.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Technology model or prototype demonstration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changes to workforce planning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Limits in understanding  of supporting  data and context, requires some development.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interoperability with other capabilities required with minor changes.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Minimal operability requirements requiring some change.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change required, but not 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Requires some operational and/ or non-operational organisational change.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new infrastructure required, but within existing footprints.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Some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374558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Technology basic validation in a relevant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407641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Technology basic validation in a laboratory environment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01387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Significant change required to existing training facilities or methods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Development of novel training methods or bespoke facilities required.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Analytical and experimental critical function and/or characteristic proof of concept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Significant changes to workforce planning assumptions required.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Minimal understanding of data or context.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Significant interoperability requirements, requiring change.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Novel.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Requires significant operational and/ or non-operational organisational change. </a:t>
                      </a:r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Significant modification of existing infrastructure.</a:t>
                      </a:r>
                      <a:b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infrastructure required.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Significant change required to existing logistics requirements and assumptions.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145679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Technology concept and/or application formulated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254952"/>
                  </a:ext>
                </a:extLst>
              </a:tr>
              <a:tr h="61705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Basic principles observed and reported</a:t>
                      </a:r>
                    </a:p>
                  </a:txBody>
                  <a:tcPr marL="3417" marR="3417" marT="34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00643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2861CC-370C-405E-B02E-D5B2DB322EA4}"/>
              </a:ext>
            </a:extLst>
          </p:cNvPr>
          <p:cNvSpPr txBox="1"/>
          <p:nvPr/>
        </p:nvSpPr>
        <p:spPr>
          <a:xfrm>
            <a:off x="66675" y="7499"/>
            <a:ext cx="7029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/>
              <a:t>Capability Readiness Levels by DLOD</a:t>
            </a:r>
          </a:p>
        </p:txBody>
      </p:sp>
    </p:spTree>
    <p:extLst>
      <p:ext uri="{BB962C8B-B14F-4D97-AF65-F5344CB8AC3E}">
        <p14:creationId xmlns:p14="http://schemas.microsoft.com/office/powerpoint/2010/main" val="194812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F90779E-1E1E-4E70-9D91-639A57D29690}"/>
              </a:ext>
            </a:extLst>
          </p:cNvPr>
          <p:cNvSpPr/>
          <p:nvPr/>
        </p:nvSpPr>
        <p:spPr>
          <a:xfrm>
            <a:off x="-18662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44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F46AED-69BF-452C-A0C2-43CA4A1DF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408964"/>
              </p:ext>
            </p:extLst>
          </p:nvPr>
        </p:nvGraphicFramePr>
        <p:xfrm>
          <a:off x="0" y="1"/>
          <a:ext cx="12192000" cy="6876915"/>
        </p:xfrm>
        <a:graphic>
          <a:graphicData uri="http://schemas.openxmlformats.org/drawingml/2006/table">
            <a:tbl>
              <a:tblPr/>
              <a:tblGrid>
                <a:gridCol w="1230923">
                  <a:extLst>
                    <a:ext uri="{9D8B030D-6E8A-4147-A177-3AD203B41FA5}">
                      <a16:colId xmlns:a16="http://schemas.microsoft.com/office/drawing/2014/main" val="351744615"/>
                    </a:ext>
                  </a:extLst>
                </a:gridCol>
                <a:gridCol w="2620176">
                  <a:extLst>
                    <a:ext uri="{9D8B030D-6E8A-4147-A177-3AD203B41FA5}">
                      <a16:colId xmlns:a16="http://schemas.microsoft.com/office/drawing/2014/main" val="517092385"/>
                    </a:ext>
                  </a:extLst>
                </a:gridCol>
                <a:gridCol w="1851490">
                  <a:extLst>
                    <a:ext uri="{9D8B030D-6E8A-4147-A177-3AD203B41FA5}">
                      <a16:colId xmlns:a16="http://schemas.microsoft.com/office/drawing/2014/main" val="2745235665"/>
                    </a:ext>
                  </a:extLst>
                </a:gridCol>
                <a:gridCol w="1333073">
                  <a:extLst>
                    <a:ext uri="{9D8B030D-6E8A-4147-A177-3AD203B41FA5}">
                      <a16:colId xmlns:a16="http://schemas.microsoft.com/office/drawing/2014/main" val="1645190141"/>
                    </a:ext>
                  </a:extLst>
                </a:gridCol>
                <a:gridCol w="240694">
                  <a:extLst>
                    <a:ext uri="{9D8B030D-6E8A-4147-A177-3AD203B41FA5}">
                      <a16:colId xmlns:a16="http://schemas.microsoft.com/office/drawing/2014/main" val="1331426078"/>
                    </a:ext>
                  </a:extLst>
                </a:gridCol>
                <a:gridCol w="1666017">
                  <a:extLst>
                    <a:ext uri="{9D8B030D-6E8A-4147-A177-3AD203B41FA5}">
                      <a16:colId xmlns:a16="http://schemas.microsoft.com/office/drawing/2014/main" val="3930770042"/>
                    </a:ext>
                  </a:extLst>
                </a:gridCol>
                <a:gridCol w="611316">
                  <a:extLst>
                    <a:ext uri="{9D8B030D-6E8A-4147-A177-3AD203B41FA5}">
                      <a16:colId xmlns:a16="http://schemas.microsoft.com/office/drawing/2014/main" val="1436537507"/>
                    </a:ext>
                  </a:extLst>
                </a:gridCol>
                <a:gridCol w="913239">
                  <a:extLst>
                    <a:ext uri="{9D8B030D-6E8A-4147-A177-3AD203B41FA5}">
                      <a16:colId xmlns:a16="http://schemas.microsoft.com/office/drawing/2014/main" val="2690789911"/>
                    </a:ext>
                  </a:extLst>
                </a:gridCol>
                <a:gridCol w="1725072">
                  <a:extLst>
                    <a:ext uri="{9D8B030D-6E8A-4147-A177-3AD203B41FA5}">
                      <a16:colId xmlns:a16="http://schemas.microsoft.com/office/drawing/2014/main" val="3117536252"/>
                    </a:ext>
                  </a:extLst>
                </a:gridCol>
              </a:tblGrid>
              <a:tr h="575564">
                <a:tc>
                  <a:txBody>
                    <a:bodyPr/>
                    <a:lstStyle/>
                    <a:p>
                      <a:pPr algn="ctr"/>
                      <a:r>
                        <a:rPr lang="en-GB" sz="1600" b="0">
                          <a:solidFill>
                            <a:schemeClr val="bg1"/>
                          </a:solidFill>
                          <a:latin typeface="Arial Narrow"/>
                        </a:rPr>
                        <a:t>Last Updated: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600" b="0">
                          <a:solidFill>
                            <a:schemeClr val="bg1"/>
                          </a:solidFill>
                          <a:latin typeface="Arial Narrow"/>
                        </a:rPr>
                        <a:t>26 Mar 25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Arial Narrow"/>
                        </a:rPr>
                        <a:t>UK OFFICIAL SENSITIVE</a:t>
                      </a:r>
                    </a:p>
                    <a:p>
                      <a:pPr algn="ctr"/>
                      <a:r>
                        <a:rPr lang="en-GB" sz="1600" b="1">
                          <a:latin typeface="Arial Narrow"/>
                        </a:rPr>
                        <a:t>Industry/Academia Concept Card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 Narrow"/>
                        </a:rPr>
                        <a:t>Planned ISD: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29253487"/>
                  </a:ext>
                </a:extLst>
              </a:tr>
              <a:tr h="968236"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i="1">
                          <a:latin typeface="Arial Narrow"/>
                        </a:rPr>
                        <a:t>[Project Title]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 err="1">
                          <a:solidFill>
                            <a:schemeClr val="tx1"/>
                          </a:solidFill>
                          <a:latin typeface="Arial Narrow"/>
                        </a:rPr>
                        <a:t>SoSA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  <a:latin typeface="Arial Narrow"/>
                        </a:rPr>
                        <a:t> Level:</a:t>
                      </a:r>
                    </a:p>
                    <a:p>
                      <a:r>
                        <a:rPr lang="en-GB" sz="1000" i="1">
                          <a:solidFill>
                            <a:schemeClr val="tx1"/>
                          </a:solidFill>
                          <a:latin typeface="Arial Narrow"/>
                        </a:rPr>
                        <a:t>[Sense, Decide, Effect, Connect, Host, Enable/Cross Cutting]</a:t>
                      </a: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 Narrow" panose="020B0606020202030204" pitchFamily="34" charset="0"/>
                        </a:rPr>
                        <a:t>DCH Level:</a:t>
                      </a:r>
                    </a:p>
                    <a:p>
                      <a:r>
                        <a:rPr lang="en-GB" sz="1000" b="0" i="1">
                          <a:latin typeface="Arial Narrow" panose="020B0606020202030204" pitchFamily="34" charset="0"/>
                        </a:rPr>
                        <a:t>[Level 0-6, refer to slide 3]</a:t>
                      </a:r>
                      <a:endParaRPr lang="en-GB" sz="1000" b="0" i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>
                          <a:latin typeface="Arial Narrow" panose="020B0606020202030204" pitchFamily="34" charset="0"/>
                        </a:rPr>
                        <a:t>Concept Origin: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u="none" strike="noStrike" kern="1200" noProof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[UCR, </a:t>
                      </a:r>
                      <a:r>
                        <a:rPr lang="en-GB" sz="1000" b="0" i="1" u="none" strike="noStrike" kern="1200" noProof="0" err="1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RtL</a:t>
                      </a:r>
                      <a:r>
                        <a:rPr lang="en-GB" sz="1000" b="0" i="1" u="none" strike="noStrike" kern="1200" noProof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, Directed, Emergent, DI Threat, Industry]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200" i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Sponsoring CPG:</a:t>
                      </a:r>
                    </a:p>
                    <a:p>
                      <a:pPr lvl="0">
                        <a:buNone/>
                      </a:pPr>
                      <a:endParaRPr lang="en-GB" sz="160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837467"/>
                  </a:ext>
                </a:extLst>
              </a:tr>
              <a:tr h="1119523">
                <a:tc rowSpan="2" gridSpan="3">
                  <a:txBody>
                    <a:bodyPr/>
                    <a:lstStyle/>
                    <a:p>
                      <a:pPr algn="l"/>
                      <a:r>
                        <a:rPr lang="en-GB" sz="1400" b="1">
                          <a:latin typeface="Arial Narrow"/>
                        </a:rPr>
                        <a:t>Strategic Context: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[High-level background information detailing the need for the project, referencing one or multiple of the following: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Supporting strategic objectives, including references.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DCAR or CCAR risk reference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NATO capability objective (</a:t>
                      </a: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  <a:hlinkClick r:id="rId2"/>
                        </a:rPr>
                        <a:t>NATO blue book</a:t>
                      </a: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)]</a:t>
                      </a:r>
                    </a:p>
                    <a:p>
                      <a:pPr marL="171450" lvl="0" indent="-171450" algn="l">
                        <a:buFontTx/>
                        <a:buChar char="-"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i="0">
                          <a:solidFill>
                            <a:schemeClr val="tx1"/>
                          </a:solidFill>
                          <a:latin typeface="Arial Narrow"/>
                        </a:rPr>
                        <a:t>NATO Capability Code: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>
                          <a:solidFill>
                            <a:schemeClr val="tx1"/>
                          </a:solidFill>
                          <a:latin typeface="Arial Narrow"/>
                        </a:rPr>
                        <a:t>[As defined in </a:t>
                      </a:r>
                      <a:r>
                        <a:rPr lang="en-GB" sz="1000" i="1">
                          <a:solidFill>
                            <a:schemeClr val="tx1"/>
                          </a:solidFill>
                          <a:latin typeface="Arial Narrow"/>
                          <a:hlinkClick r:id="rId3"/>
                        </a:rPr>
                        <a:t>Link</a:t>
                      </a:r>
                      <a:r>
                        <a:rPr lang="en-GB" sz="1000" i="1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  <a:endParaRPr lang="en-GB" sz="10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 Narrow"/>
                        </a:rPr>
                        <a:t>Capability Target: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 [</a:t>
                      </a: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  <a:hlinkClick r:id="rId2"/>
                        </a:rPr>
                        <a:t>NATO blue book</a:t>
                      </a: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]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M 1501 N; M 3201 N; M 7204 N; A 3104 N; A 3201 N; A 4303 N;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u="none" strike="noStrike" baseline="0" noProof="0">
                          <a:solidFill>
                            <a:srgbClr val="000000"/>
                          </a:solidFill>
                          <a:latin typeface="Arial Narrow"/>
                        </a:rPr>
                        <a:t>A 5208 N; A 6205 N</a:t>
                      </a:r>
                      <a:endParaRPr lang="en-GB" sz="100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>
                          <a:latin typeface="Arial Narrow"/>
                        </a:rPr>
                        <a:t>CC Name:</a:t>
                      </a:r>
                    </a:p>
                    <a:p>
                      <a:pPr lvl="0" algn="l">
                        <a:buNone/>
                      </a:pPr>
                      <a:endParaRPr lang="en-GB" sz="1200" b="1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GB" sz="120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latin typeface="Arial Narrow"/>
                        </a:rPr>
                        <a:t>POC:</a:t>
                      </a:r>
                    </a:p>
                    <a:p>
                      <a:endParaRPr lang="en-GB" sz="1000"/>
                    </a:p>
                    <a:p>
                      <a:endParaRPr lang="en-GB" sz="100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772194"/>
                  </a:ext>
                </a:extLst>
              </a:tr>
              <a:tr h="821003">
                <a:tc gridSpan="3" vMerge="1"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endParaRPr lang="en-GB" sz="1200" b="0" i="1" u="none" strike="noStrike" baseline="0" noProof="0">
                        <a:solidFill>
                          <a:srgbClr val="000000"/>
                        </a:solidFill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47818010"/>
                  </a:ext>
                </a:extLst>
              </a:tr>
              <a:tr h="220166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Capability Description:</a:t>
                      </a:r>
                      <a:endParaRPr lang="en-GB" sz="1400" b="1" i="0" u="none" strike="noStrike" noProof="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b="0" i="1" u="none" strike="noStrike" noProof="0">
                          <a:solidFill>
                            <a:schemeClr val="tx1"/>
                          </a:solidFill>
                          <a:latin typeface="Arial Narrow"/>
                        </a:rPr>
                        <a:t>[Outline the top-level requirements, likely to become Key Requirements, e.g. speed or range etc.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b="0" i="1" u="none" strike="noStrike" noProof="0">
                          <a:solidFill>
                            <a:schemeClr val="tx1"/>
                          </a:solidFill>
                          <a:latin typeface="Arial Narrow"/>
                        </a:rPr>
                        <a:t>Include project scope of what it will/ won’t include. E.g. Sensor Decider or Effector. This should align with dependencies. In addition - </a:t>
                      </a:r>
                      <a:r>
                        <a:rPr lang="en-GB" sz="1000" b="0" i="1" u="none" strike="noStrike" kern="1200" noProof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Pre-CONEMP. A very brief description on how the capability could be used – Potential useability/applications.</a:t>
                      </a:r>
                      <a:r>
                        <a:rPr lang="en-GB" sz="1000" b="0" i="1" u="none" strike="noStrike" noProof="0">
                          <a:solidFill>
                            <a:schemeClr val="tx1"/>
                          </a:solidFill>
                          <a:latin typeface="Arial Narrow"/>
                        </a:rPr>
                        <a:t>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6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5174"/>
                  </a:ext>
                </a:extLst>
              </a:tr>
              <a:tr h="11720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Project Benefits:</a:t>
                      </a:r>
                      <a:endParaRPr lang="en-GB" sz="1400" b="1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en-GB" sz="1000" i="1">
                          <a:latin typeface="Arial Narrow"/>
                        </a:rPr>
                        <a:t>[Measurable improvement resulting from an outcome perceived as an advantage by one of more stakeholder, contributing to organisational objective. E.g. industrial strategy, international collaboration or improved lethality]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b="1">
                          <a:latin typeface="Arial Narrow"/>
                        </a:rPr>
                        <a:t>Risks: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000" i="1">
                          <a:latin typeface="Arial Narrow"/>
                        </a:rPr>
                        <a:t>[Key Delivery Risks]</a:t>
                      </a: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1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Current ROM Costings over 10:</a:t>
                      </a:r>
                      <a:endParaRPr lang="en-GB" sz="1400" b="1" i="1">
                        <a:latin typeface="Arial Narrow"/>
                      </a:endParaRPr>
                    </a:p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1" u="none" strike="noStrike" kern="1200" noProof="0">
                          <a:solidFill>
                            <a:schemeClr val="tx1"/>
                          </a:solidFill>
                          <a:latin typeface="Arial Narrow"/>
                          <a:ea typeface="+mn-ea"/>
                          <a:cs typeface="+mn-cs"/>
                        </a:rPr>
                        <a:t>[VROM, ROM, ILR, FCR etc – also specify predicted Yr1 spend]</a:t>
                      </a:r>
                    </a:p>
                    <a:p>
                      <a:pPr marL="0" lvl="0" algn="l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b="0" i="1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400" b="1">
                          <a:latin typeface="Arial Narrow"/>
                        </a:rPr>
                        <a:t>Resource Required:</a:t>
                      </a:r>
                    </a:p>
                    <a:p>
                      <a:pPr marL="0" lvl="0" indent="0">
                        <a:buFont typeface="Arial"/>
                        <a:buNone/>
                      </a:pPr>
                      <a:r>
                        <a:rPr lang="en-GB" sz="1000" i="1">
                          <a:latin typeface="Arial Narrow"/>
                        </a:rPr>
                        <a:t>[Total in number and Roles – Mil and Civ]</a:t>
                      </a:r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29531336"/>
                  </a:ext>
                </a:extLst>
              </a:tr>
            </a:tbl>
          </a:graphicData>
        </a:graphic>
      </p:graphicFrame>
      <p:pic>
        <p:nvPicPr>
          <p:cNvPr id="11" name="Graphic 10" descr="Image with solid fill">
            <a:extLst>
              <a:ext uri="{FF2B5EF4-FFF2-40B4-BE49-F238E27FC236}">
                <a16:creationId xmlns:a16="http://schemas.microsoft.com/office/drawing/2014/main" id="{A411D13C-E9C2-486C-B849-AB6A86E392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1608" y="2969036"/>
            <a:ext cx="1827402" cy="1827402"/>
          </a:xfrm>
          <a:prstGeom prst="rect">
            <a:avLst/>
          </a:prstGeom>
        </p:spPr>
      </p:pic>
      <p:pic>
        <p:nvPicPr>
          <p:cNvPr id="1026" name="Picture 8">
            <a:extLst>
              <a:ext uri="{FF2B5EF4-FFF2-40B4-BE49-F238E27FC236}">
                <a16:creationId xmlns:a16="http://schemas.microsoft.com/office/drawing/2014/main" id="{F67A7CCB-F4DD-4AC1-BD71-B6A4094BE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159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798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4FF17EE-D7D2-4C31-82A2-AD35F6F2B825}"/>
              </a:ext>
            </a:extLst>
          </p:cNvPr>
          <p:cNvSpPr/>
          <p:nvPr/>
        </p:nvSpPr>
        <p:spPr>
          <a:xfrm>
            <a:off x="0" y="0"/>
            <a:ext cx="12192000" cy="5746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84000">
                <a:schemeClr val="bg1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25F46A9-2C06-4D25-96AC-7DD9C2E4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968342"/>
              </p:ext>
            </p:extLst>
          </p:nvPr>
        </p:nvGraphicFramePr>
        <p:xfrm>
          <a:off x="1" y="0"/>
          <a:ext cx="12191999" cy="6812278"/>
        </p:xfrm>
        <a:graphic>
          <a:graphicData uri="http://schemas.openxmlformats.org/drawingml/2006/table">
            <a:tbl>
              <a:tblPr/>
              <a:tblGrid>
                <a:gridCol w="6751781">
                  <a:extLst>
                    <a:ext uri="{9D8B030D-6E8A-4147-A177-3AD203B41FA5}">
                      <a16:colId xmlns:a16="http://schemas.microsoft.com/office/drawing/2014/main" val="2420907451"/>
                    </a:ext>
                  </a:extLst>
                </a:gridCol>
                <a:gridCol w="5440218">
                  <a:extLst>
                    <a:ext uri="{9D8B030D-6E8A-4147-A177-3AD203B41FA5}">
                      <a16:colId xmlns:a16="http://schemas.microsoft.com/office/drawing/2014/main" val="766054039"/>
                    </a:ext>
                  </a:extLst>
                </a:gridCol>
              </a:tblGrid>
              <a:tr h="5994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>
                          <a:latin typeface="Arial Narrow"/>
                        </a:rPr>
                        <a:t>UK OFFICIAL SENSITIVE COMMERCIAL (when complete)</a:t>
                      </a:r>
                    </a:p>
                    <a:p>
                      <a:pPr algn="ctr"/>
                      <a:r>
                        <a:rPr lang="en-GB" sz="1600" b="1">
                          <a:latin typeface="Arial Narrow"/>
                        </a:rPr>
                        <a:t>Industry/Academia Concept Card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6679982"/>
                  </a:ext>
                </a:extLst>
              </a:tr>
              <a:tr h="421453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>
                          <a:latin typeface="Arial Narrow"/>
                        </a:rPr>
                        <a:t>DLOD Implications: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>
                          <a:latin typeface="Arial Narrow"/>
                        </a:rPr>
                        <a:t>[DLOD capability readiness levels are given in slide 4 and the </a:t>
                      </a:r>
                      <a:r>
                        <a:rPr lang="en-GB" sz="1000" i="1">
                          <a:latin typeface="Arial Narrow"/>
                          <a:hlinkClick r:id="rId2"/>
                        </a:rPr>
                        <a:t>link</a:t>
                      </a:r>
                      <a:r>
                        <a:rPr lang="en-GB" sz="1000" i="1">
                          <a:latin typeface="Arial Narrow"/>
                        </a:rPr>
                        <a:t> can be used to create a radar graph of readiness levels as shown below.]</a:t>
                      </a:r>
                    </a:p>
                    <a:p>
                      <a:pPr lvl="0" algn="l">
                        <a:buNone/>
                      </a:pPr>
                      <a:endParaRPr lang="en-GB" sz="1200" b="0" i="0" u="none" strike="noStrike" kern="1200" noProof="0">
                        <a:solidFill>
                          <a:schemeClr val="tx1"/>
                        </a:solidFill>
                        <a:latin typeface="Arial Narrow"/>
                        <a:ea typeface="+mn-ea"/>
                        <a:cs typeface="+mn-cs"/>
                      </a:endParaRPr>
                    </a:p>
                    <a:p>
                      <a:pPr lvl="0" algn="l">
                        <a:buNone/>
                      </a:pPr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Key Enablers and Assumptions: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Must include but not be limited to:</a:t>
                      </a:r>
                    </a:p>
                    <a:p>
                      <a:endParaRPr lang="en-GB" sz="1200">
                        <a:solidFill>
                          <a:schemeClr val="tx1"/>
                        </a:solidFill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Safety: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Climate change and Sustainability Considerations: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Regulation and certification: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Test and evaluation: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Commercial: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Finance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Digital (including Autonomy and, Data and AI):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Infrastructure: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Other:</a:t>
                      </a:r>
                      <a:endParaRPr lang="en-GB" sz="1200" b="1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latin typeface="Arial Narrow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>
                        <a:latin typeface="Arial Narrow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465413"/>
                  </a:ext>
                </a:extLst>
              </a:tr>
              <a:tr h="1998265">
                <a:tc vMerge="1">
                  <a:txBody>
                    <a:bodyPr/>
                    <a:lstStyle/>
                    <a:p>
                      <a:endParaRPr lang="en-GB" sz="160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/>
                          <a:ea typeface="+mn-ea"/>
                          <a:cs typeface="+mn-cs"/>
                        </a:rPr>
                        <a:t>Dependencies:</a:t>
                      </a:r>
                    </a:p>
                    <a:p>
                      <a:r>
                        <a:rPr lang="en-GB" sz="1000" i="1">
                          <a:latin typeface="Arial Narrow" panose="020B0606020202030204" pitchFamily="34" charset="0"/>
                        </a:rPr>
                        <a:t>[Where the capability is reliant on an area outside of its control, this should be described within the dependencies.]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10363"/>
                  </a:ext>
                </a:extLst>
              </a:tr>
            </a:tbl>
          </a:graphicData>
        </a:graphic>
      </p:graphicFrame>
      <p:pic>
        <p:nvPicPr>
          <p:cNvPr id="10" name="Picture 8">
            <a:extLst>
              <a:ext uri="{FF2B5EF4-FFF2-40B4-BE49-F238E27FC236}">
                <a16:creationId xmlns:a16="http://schemas.microsoft.com/office/drawing/2014/main" id="{1386CE8D-3D14-4ABE-BBD9-6350A3D9C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212" y="88871"/>
            <a:ext cx="914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E587C4-DF5D-1FE6-B6BD-B34912DEEE9F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123190" y="1336114"/>
            <a:ext cx="6298429" cy="445192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234153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738c6d-ecc8-46f1-821f-82e308eab3d9" xsi:nil="true"/>
    <SharedWithUsers xmlns="2848a3fa-1733-4c52-90d6-a4024b65ed51">
      <UserInfo>
        <DisplayName>Wise, Graham Contractor</DisplayName>
        <AccountId>727</AccountId>
        <AccountType/>
      </UserInfo>
      <UserInfo>
        <DisplayName>Tanner, Russell D</DisplayName>
        <AccountId>2256</AccountId>
        <AccountType/>
      </UserInfo>
      <UserInfo>
        <DisplayName>Bradbury, Penny B2 (Navy Dev-UWB Cap TL B2)</DisplayName>
        <AccountId>135</AccountId>
        <AccountType/>
      </UserInfo>
      <UserInfo>
        <DisplayName>Adams, Daisy Lt Cdr (ASWC-744NAS TO1)</DisplayName>
        <AccountId>176</AccountId>
        <AccountType/>
      </UserInfo>
      <UserInfo>
        <DisplayName>Sheffield, Jason Lt Col (Army Progs-IA-PgMgr)</DisplayName>
        <AccountId>2257</AccountId>
        <AccountType/>
      </UserInfo>
      <UserInfo>
        <DisplayName>Hanrahan, Christopher C1 (DCDC-Editor 3 SO1)</DisplayName>
        <AccountId>2258</AccountId>
        <AccountType/>
      </UserInfo>
      <UserInfo>
        <DisplayName>Taylor, Robert Cdr (NAVY PEOPLE-CM OF WAR AIR SO1)</DisplayName>
        <AccountId>348</AccountId>
        <AccountType/>
      </UserInfo>
      <UserInfo>
        <DisplayName>Morgan, Robert Lt Cdr</DisplayName>
        <AccountId>592</AccountId>
        <AccountType/>
      </UserInfo>
      <UserInfo>
        <DisplayName>Brown, Joe Maj (3CDOX-47CDO 539 OC)</DisplayName>
        <AccountId>836</AccountId>
        <AccountType/>
      </UserInfo>
      <UserInfo>
        <DisplayName>Smith, Chris Maj (3CDOX-30CDOIX HQ 2IC)</DisplayName>
        <AccountId>929</AccountId>
        <AccountType/>
      </UserInfo>
      <UserInfo>
        <DisplayName>Burlingham, Alexander Cdr (UKStratCom-IWC-AnalysisCI-SO1)</DisplayName>
        <AccountId>772</AccountId>
        <AccountType/>
      </UserInfo>
      <UserInfo>
        <DisplayName>Brown, Laurence SCS Pay Band 1 (NAVY DNS-ICG DD)</DisplayName>
        <AccountId>137</AccountId>
        <AccountType/>
      </UserInfo>
      <UserInfo>
        <DisplayName>Rynor, Ian WO1</DisplayName>
        <AccountId>115</AccountId>
        <AccountType/>
      </UserInfo>
      <UserInfo>
        <DisplayName>White, Neil B2 (Navy Dev-RCO-Aviation)</DisplayName>
        <AccountId>658</AccountId>
        <AccountType/>
      </UserInfo>
      <UserInfo>
        <DisplayName>Wallace, Scott Col (DES GTWY-CM-EP-DepHd-Navy)</DisplayName>
        <AccountId>820</AccountId>
        <AccountType/>
      </UserInfo>
      <UserInfo>
        <DisplayName>Trent, Thomas Cdr</DisplayName>
        <AccountId>578</AccountId>
        <AccountType/>
      </UserInfo>
      <UserInfo>
        <DisplayName>Hill, Christopher Cdr (Navy Dev-ASW Spearhead TL)</DisplayName>
        <AccountId>751</AccountId>
        <AccountType/>
      </UserInfo>
      <UserInfo>
        <DisplayName>Pollard, Alexandra Cdr</DisplayName>
        <AccountId>2259</AccountId>
        <AccountType/>
      </UserInfo>
      <UserInfo>
        <DisplayName>Hirons, Des Capt RN (JMSC-DDOPS)</DisplayName>
        <AccountId>1248</AccountId>
        <AccountType/>
      </UserInfo>
      <UserInfo>
        <DisplayName>Gibson, Terry B1 (Navy Digital-MDA Director)</DisplayName>
        <AccountId>2260</AccountId>
        <AccountType/>
      </UserInfo>
      <UserInfo>
        <DisplayName>Dean, Simon Col (3CDOX-HQ DCOMD)</DisplayName>
        <AccountId>555</AccountId>
        <AccountType/>
      </UserInfo>
      <UserInfo>
        <DisplayName>Floyd, Jennifer Cdr (NAVY DNS-ICG SO1)</DisplayName>
        <AccountId>709</AccountId>
        <AccountType/>
      </UserInfo>
      <UserInfo>
        <DisplayName>Singleton, Rachel Cdre (UKStratCom DD-DAIC-Hd)</DisplayName>
        <AccountId>760</AccountId>
        <AccountType/>
      </UserInfo>
      <UserInfo>
        <DisplayName>Palmer, Neil Mr (Navy Digital-MDA Capabilities)</DisplayName>
        <AccountId>2261</AccountId>
        <AccountType/>
      </UserInfo>
      <UserInfo>
        <DisplayName>Wood, Michael Cdre (Navy Dev-DD Shipbuilding)</DisplayName>
        <AccountId>891</AccountId>
        <AccountType/>
      </UserInfo>
      <UserInfo>
        <DisplayName>Marshall, David Cdr</DisplayName>
        <AccountId>999</AccountId>
        <AccountType/>
      </UserInfo>
      <UserInfo>
        <DisplayName>Smith, Jennifer Miss</DisplayName>
        <AccountId>2262</AccountId>
        <AccountType/>
      </UserInfo>
      <UserInfo>
        <DisplayName>Whybrow, Nigel Contractor (DNO-SubCap SSN AUKUS ADO2)</DisplayName>
        <AccountId>2263</AccountId>
        <AccountType/>
      </UserInfo>
      <UserInfo>
        <DisplayName>MOODY, ALISTAIR Capt RN (SDA-NP-Safety-DepHd)</DisplayName>
        <AccountId>2264</AccountId>
        <AccountType/>
      </UserInfo>
      <UserInfo>
        <DisplayName>Edwardson, Sarah B2 (DNO-AUKUS PDO PMO Manager)</DisplayName>
        <AccountId>2265</AccountId>
        <AccountType/>
      </UserInfo>
      <UserInfo>
        <DisplayName>Jess, Aran Col</DisplayName>
        <AccountId>645</AccountId>
        <AccountType/>
      </UserInfo>
      <UserInfo>
        <DisplayName>Sargent, Matthew Lt Col (NAVY FGEN-LitS FIRES SO1)</DisplayName>
        <AccountId>912</AccountId>
        <AccountType/>
      </UserInfo>
      <UserInfo>
        <DisplayName>Guest, Craig Cdr (Navy Dev-UWB SBW SO1)</DisplayName>
        <AccountId>1299</AccountId>
        <AccountType/>
      </UserInfo>
      <UserInfo>
        <DisplayName>Goral, Dawn B2 (NAVY DEV-HEAD CAP PLANS)</DisplayName>
        <AccountId>189</AccountId>
        <AccountType/>
      </UserInfo>
      <UserInfo>
        <DisplayName>Finch, Lucy B1 (FMC-StratProgs-CW-Strat DepHd)</DisplayName>
        <AccountId>882</AccountId>
        <AccountType/>
      </UserInfo>
      <UserInfo>
        <DisplayName>Bolton, Steve Cdre (Navy Dev-DD Avn ProgsFutures)</DisplayName>
        <AccountId>1272</AccountId>
        <AccountType/>
      </UserInfo>
      <UserInfo>
        <DisplayName>Valley, Hanna Contractor (UKStratCom DD-OPS-OSM-Pg-c 012)</DisplayName>
        <AccountId>2266</AccountId>
        <AccountType/>
      </UserInfo>
      <UserInfo>
        <DisplayName>Ussher, Jeremy Capt RN</DisplayName>
        <AccountId>1475</AccountId>
        <AccountType/>
      </UserInfo>
      <UserInfo>
        <DisplayName>Vincent, Daniel Capt RN (NAVY ACQ-SPT SHIPS-SPTN SRO)</DisplayName>
        <AccountId>656</AccountId>
        <AccountType/>
      </UserInfo>
      <UserInfo>
        <DisplayName>Atkinson, Richard Cdre</DisplayName>
        <AccountId>839</AccountId>
        <AccountType/>
      </UserInfo>
      <UserInfo>
        <DisplayName>Joyce, David SCS Pay Band 1 (NAVY PEOPLE-HQ STRAT DPTY DIR)</DisplayName>
        <AccountId>322</AccountId>
        <AccountType/>
      </UserInfo>
      <UserInfo>
        <DisplayName>Kelway, Jenna Cdr</DisplayName>
        <AccountId>1382</AccountId>
        <AccountType/>
      </UserInfo>
      <UserInfo>
        <DisplayName>Pyke, Hazel Contractor (Navy Dev-Spt SSL-F DPM)</DisplayName>
        <AccountId>1491</AccountId>
        <AccountType/>
      </UserInfo>
      <UserInfo>
        <DisplayName>Doyle, Eleanor B2 (NAVY DNS-ICG Asst Hd)</DisplayName>
        <AccountId>1208</AccountId>
        <AccountType/>
      </UserInfo>
      <UserInfo>
        <DisplayName>Stoneman, Nicky C1 (NAVY DNS-ICG ANALYST)</DisplayName>
        <AccountId>1656</AccountId>
        <AccountType/>
      </UserInfo>
    </SharedWithUsers>
    <lcf76f155ced4ddcb4097134ff3c332f xmlns="5bec9683-3d0f-4558-835d-0a227feaff59">
      <Terms xmlns="http://schemas.microsoft.com/office/infopath/2007/PartnerControls"/>
    </lcf76f155ced4ddcb4097134ff3c332f>
    <ABC26Format xmlns="5bec9683-3d0f-4558-835d-0a227feaff59">false</ABC26Forma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E525A1B571894283191FAC499D65A5" ma:contentTypeVersion="17" ma:contentTypeDescription="Create a new document." ma:contentTypeScope="" ma:versionID="605253df7c13756fc31bc36f170d0295">
  <xsd:schema xmlns:xsd="http://www.w3.org/2001/XMLSchema" xmlns:xs="http://www.w3.org/2001/XMLSchema" xmlns:p="http://schemas.microsoft.com/office/2006/metadata/properties" xmlns:ns2="5bec9683-3d0f-4558-835d-0a227feaff59" xmlns:ns3="2848a3fa-1733-4c52-90d6-a4024b65ed51" xmlns:ns4="04738c6d-ecc8-46f1-821f-82e308eab3d9" targetNamespace="http://schemas.microsoft.com/office/2006/metadata/properties" ma:root="true" ma:fieldsID="7800577815545503dac041bb5f05a188" ns2:_="" ns3:_="" ns4:_="">
    <xsd:import namespace="5bec9683-3d0f-4558-835d-0a227feaff59"/>
    <xsd:import namespace="2848a3fa-1733-4c52-90d6-a4024b65ed51"/>
    <xsd:import namespace="04738c6d-ecc8-46f1-821f-82e308eab3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SearchProperties" minOccurs="0"/>
                <xsd:element ref="ns2:ABC26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ec9683-3d0f-4558-835d-0a227feaff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9ff0b8c-5d72-4038-b2cd-f57bf310c6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BC26Format" ma:index="24" nillable="true" ma:displayName="ABC 26 Format" ma:default="0" ma:format="Dropdown" ma:internalName="ABC26Forma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8a3fa-1733-4c52-90d6-a4024b65ed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38c6d-ecc8-46f1-821f-82e308eab3d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e22f5b71-4511-4caa-a61b-1b9c1ce7aaf3}" ma:internalName="TaxCatchAll" ma:showField="CatchAllData" ma:web="2848a3fa-1733-4c52-90d6-a4024b65ed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60DFB6-0F15-4645-B57E-0C8F84D75C27}">
  <ds:schemaRefs>
    <ds:schemaRef ds:uri="04738c6d-ecc8-46f1-821f-82e308eab3d9"/>
    <ds:schemaRef ds:uri="2848a3fa-1733-4c52-90d6-a4024b65ed51"/>
    <ds:schemaRef ds:uri="5bec9683-3d0f-4558-835d-0a227feaff5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FE66CC-1CD2-4E13-860A-CEB6368AFE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C4198C-53C9-4032-BA7F-0A8559400D8B}">
  <ds:schemaRefs>
    <ds:schemaRef ds:uri="04738c6d-ecc8-46f1-821f-82e308eab3d9"/>
    <ds:schemaRef ds:uri="2848a3fa-1733-4c52-90d6-a4024b65ed51"/>
    <ds:schemaRef ds:uri="5bec9683-3d0f-4558-835d-0a227feaff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1414</Words>
  <Application>Microsoft Office PowerPoint</Application>
  <PresentationFormat>Widescreen</PresentationFormat>
  <Paragraphs>207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Finch, Lucy B2 (Navy Dev-AHd Cap Planning)</dc:creator>
  <cp:lastModifiedBy>Cole, Rachel C1 (Navy FD-COMRCL TL Define)</cp:lastModifiedBy>
  <cp:revision>12</cp:revision>
  <cp:lastPrinted>2025-03-05T08:52:17Z</cp:lastPrinted>
  <dcterms:created xsi:type="dcterms:W3CDTF">2022-10-05T12:20:31Z</dcterms:created>
  <dcterms:modified xsi:type="dcterms:W3CDTF">2025-10-09T13:54:23Z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a60473-494b-4586-a1bb-b0e663054676_Enabled">
    <vt:lpwstr>true</vt:lpwstr>
  </property>
  <property fmtid="{D5CDD505-2E9C-101B-9397-08002B2CF9AE}" pid="3" name="MSIP_Label_d8a60473-494b-4586-a1bb-b0e663054676_SetDate">
    <vt:lpwstr>2022-10-05T16:05:04Z</vt:lpwstr>
  </property>
  <property fmtid="{D5CDD505-2E9C-101B-9397-08002B2CF9AE}" pid="4" name="MSIP_Label_d8a60473-494b-4586-a1bb-b0e663054676_Method">
    <vt:lpwstr>Privileged</vt:lpwstr>
  </property>
  <property fmtid="{D5CDD505-2E9C-101B-9397-08002B2CF9AE}" pid="5" name="MSIP_Label_d8a60473-494b-4586-a1bb-b0e663054676_Name">
    <vt:lpwstr>MOD-1-O-‘UNMARKED’</vt:lpwstr>
  </property>
  <property fmtid="{D5CDD505-2E9C-101B-9397-08002B2CF9AE}" pid="6" name="MSIP_Label_d8a60473-494b-4586-a1bb-b0e663054676_SiteId">
    <vt:lpwstr>be7760ed-5953-484b-ae95-d0a16dfa09e5</vt:lpwstr>
  </property>
  <property fmtid="{D5CDD505-2E9C-101B-9397-08002B2CF9AE}" pid="7" name="MSIP_Label_d8a60473-494b-4586-a1bb-b0e663054676_ActionId">
    <vt:lpwstr>262418df-b944-4fa6-a347-fad50aab6f17</vt:lpwstr>
  </property>
  <property fmtid="{D5CDD505-2E9C-101B-9397-08002B2CF9AE}" pid="8" name="MSIP_Label_d8a60473-494b-4586-a1bb-b0e663054676_ContentBits">
    <vt:lpwstr>0</vt:lpwstr>
  </property>
  <property fmtid="{D5CDD505-2E9C-101B-9397-08002B2CF9AE}" pid="9" name="ContentTypeId">
    <vt:lpwstr>0x01010002E525A1B571894283191FAC499D65A5</vt:lpwstr>
  </property>
  <property fmtid="{D5CDD505-2E9C-101B-9397-08002B2CF9AE}" pid="10" name="MediaServiceImageTags">
    <vt:lpwstr/>
  </property>
  <property fmtid="{D5CDD505-2E9C-101B-9397-08002B2CF9AE}" pid="11" name="Order">
    <vt:r8>2039300</vt:r8>
  </property>
  <property fmtid="{D5CDD505-2E9C-101B-9397-08002B2CF9AE}" pid="12" name="xd_ProgID">
    <vt:lpwstr/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_ExtendedDescription">
    <vt:lpwstr/>
  </property>
  <property fmtid="{D5CDD505-2E9C-101B-9397-08002B2CF9AE}" pid="16" name="TriggerFlowInfo">
    <vt:lpwstr/>
  </property>
  <property fmtid="{D5CDD505-2E9C-101B-9397-08002B2CF9AE}" pid="17" name="xd_Signature">
    <vt:bool>false</vt:bool>
  </property>
</Properties>
</file>