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2" r:id="rId12"/>
    <p:sldId id="265" r:id="rId13"/>
    <p:sldId id="271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740400"/>
            <a:ext cx="9144000" cy="1117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6017"/>
            <a:ext cx="9154160" cy="1972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606" y="261620"/>
            <a:ext cx="2865351" cy="74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78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9AAD7FF9-2EA7-E54E-9CCE-D68EDACB6AE9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6FDA650D-C960-A148-8580-59E934F716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3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4EB5724-D843-7C4E-81D3-1CAB562FE0AA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1498261-C84C-9D4F-A4CF-72B5671F72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13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B49424BD-FB08-B649-AC6F-547C4E4CEFCA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D0ADA7D-1AAB-BA4B-8D7F-5CC57FBE52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4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87808E8-5ECD-4A41-828C-076444B3E62E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96D475A-7F52-4B45-988E-F21727A28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0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2F783031-5A06-174A-890D-24E3E0CCEC6A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987D71D-73C9-6544-99B9-693E1EA51A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D3CEF54-78FA-3A47-A8E7-A1113BD7173A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0058438D-1945-124B-90C1-B3F391AD34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45DEF3D5-DEB0-3D4F-8E93-10E519FC7E53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85026E3-CC86-9A4D-8595-A751CDD656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0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5D2BB4B7-C743-224F-A750-728DBABF5E59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CBB0DF62-060C-BB41-9111-D1219D8D59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9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F4F8F668-5D56-A644-8EEF-78413CC40E13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5913794-6D76-284C-84ED-2C34A92282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65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35BC6916-5992-4646-BB5C-FDC2BBB09F2C}" type="datetimeFigureOut">
              <a:rPr lang="en-US"/>
              <a:pPr>
                <a:defRPr/>
              </a:pPr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613B2727-3CCD-E440-A627-32CF3B1188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41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48107"/>
            <a:ext cx="9144000" cy="12098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actisplaza.com/SupplierPortal/?CID=NEC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  <a:cs typeface="Arial" charset="0"/>
              </a:rPr>
              <a:t>Primary Care – </a:t>
            </a:r>
            <a:r>
              <a:rPr lang="en-GB" dirty="0">
                <a:latin typeface="Arial" charset="0"/>
                <a:cs typeface="Arial" charset="0"/>
              </a:rPr>
              <a:t>Extended Access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 smtClean="0"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service model for South Tyneside will be based upon the following principles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endParaRPr lang="en-GB" sz="2000" dirty="0"/>
          </a:p>
          <a:p>
            <a:pPr lvl="0"/>
            <a:r>
              <a:rPr lang="en-GB" sz="2000" dirty="0"/>
              <a:t>integration with current local services,</a:t>
            </a:r>
          </a:p>
          <a:p>
            <a:pPr lvl="0"/>
            <a:r>
              <a:rPr lang="en-GB" sz="2000" dirty="0"/>
              <a:t>planned appointment times in localities based on perceived need (activity flows), </a:t>
            </a:r>
          </a:p>
          <a:p>
            <a:pPr lvl="0"/>
            <a:r>
              <a:rPr lang="en-GB" sz="2000" dirty="0"/>
              <a:t>equity of access,</a:t>
            </a:r>
          </a:p>
          <a:p>
            <a:pPr lvl="0"/>
            <a:r>
              <a:rPr lang="en-GB" sz="2000" dirty="0"/>
              <a:t>in-line with current local and national guidance,</a:t>
            </a:r>
          </a:p>
          <a:p>
            <a:pPr lvl="0"/>
            <a:r>
              <a:rPr lang="en-GB" sz="2000" dirty="0"/>
              <a:t>an extension of in-hours primary care, including skill-mixed professionals to provide the right care, right time in the right place.</a:t>
            </a:r>
          </a:p>
          <a:p>
            <a:pPr lvl="0"/>
            <a:r>
              <a:rPr lang="en-GB" sz="2000" dirty="0"/>
              <a:t>a</a:t>
            </a:r>
            <a:r>
              <a:rPr lang="en-GB" sz="2000" dirty="0" smtClean="0"/>
              <a:t>nd </a:t>
            </a:r>
            <a:r>
              <a:rPr lang="en-GB" sz="2000" dirty="0"/>
              <a:t>to be sustainable with the ability to expand the service if required in the future.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20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/>
              <a:t>The proposed model, to summarise:</a:t>
            </a:r>
          </a:p>
          <a:p>
            <a:endParaRPr lang="en-GB" sz="2000" dirty="0"/>
          </a:p>
          <a:p>
            <a:r>
              <a:rPr lang="en-GB" sz="2000" dirty="0" smtClean="0"/>
              <a:t>The service needs to be based from local ‘hubs’ in South Tyneside.</a:t>
            </a:r>
          </a:p>
          <a:p>
            <a:r>
              <a:rPr lang="en-GB" sz="2000" dirty="0" smtClean="0"/>
              <a:t>The service must be primary care led – with a good skill mix.</a:t>
            </a:r>
          </a:p>
          <a:p>
            <a:r>
              <a:rPr lang="en-GB" sz="2000" dirty="0" smtClean="0"/>
              <a:t>The service is an extended access service to provide South Tyneside patients with choice and equity of access to primary care.</a:t>
            </a:r>
          </a:p>
          <a:p>
            <a:r>
              <a:rPr lang="en-GB" sz="2000" dirty="0" smtClean="0"/>
              <a:t>The service must provide 78 hours extra from September 2017.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The following two slides show two examples of how the service could operate (from two hubs) and provides an example of the clinical skill-mix for the service.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3239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2312"/>
          </a:xfrm>
        </p:spPr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021"/>
            <a:ext cx="8229600" cy="398352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 smtClean="0"/>
              <a:t>Potential Model (which would provide 80 clinical hours):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57112"/>
              </p:ext>
            </p:extLst>
          </p:nvPr>
        </p:nvGraphicFramePr>
        <p:xfrm>
          <a:off x="153907" y="1756393"/>
          <a:ext cx="8845238" cy="4970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9400"/>
                <a:gridCol w="1060117"/>
                <a:gridCol w="1060117"/>
                <a:gridCol w="1016401"/>
                <a:gridCol w="1016401"/>
                <a:gridCol w="1016401"/>
                <a:gridCol w="1016401"/>
              </a:tblGrid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Hub 1</a:t>
                      </a:r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Hub 2</a:t>
                      </a:r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Weekday - Session One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22:00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22:00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Weekday - Session Two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Saturday - Session One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Saturday - Session Two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  <a:tr h="1183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1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58" marR="4558" marT="455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549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642"/>
            <a:ext cx="8229600" cy="1131683"/>
          </a:xfrm>
        </p:spPr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898935"/>
              </p:ext>
            </p:extLst>
          </p:nvPr>
        </p:nvGraphicFramePr>
        <p:xfrm>
          <a:off x="208230" y="1783547"/>
          <a:ext cx="8772807" cy="5006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7623"/>
                <a:gridCol w="1051436"/>
                <a:gridCol w="1051436"/>
                <a:gridCol w="1008078"/>
                <a:gridCol w="1008078"/>
                <a:gridCol w="1008078"/>
                <a:gridCol w="1008078"/>
              </a:tblGrid>
              <a:tr h="122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Hub 1</a:t>
                      </a:r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Hub 2</a:t>
                      </a:r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22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Weekday - Session One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22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22:00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22:00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08:00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Weekday - Session Two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20:30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Saturday - Session One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Saturday - Session Two</a:t>
                      </a:r>
                      <a:endParaRPr lang="en-GB" sz="700" b="1" i="1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GB" sz="7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GPs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1" i="0" u="none" strike="noStrike">
                        <a:solidFill>
                          <a:srgbClr val="366092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Practice Nurses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Pharmacist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  <a:tr h="1189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u="none" strike="noStrike">
                          <a:effectLst/>
                        </a:rPr>
                        <a:t>Receptionist Available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14:00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17:00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1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" marR="4572" marT="4572" marB="0" anchor="ctr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358021"/>
            <a:ext cx="8229600" cy="39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GB" sz="1800" dirty="0" smtClean="0"/>
              <a:t>Potential Model (which would provide 78 clinical hours):</a:t>
            </a:r>
          </a:p>
          <a:p>
            <a:pPr marL="0" indent="0">
              <a:buFont typeface="Arial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8226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Workshop:</a:t>
            </a:r>
          </a:p>
          <a:p>
            <a:pPr marL="514350" indent="-514350">
              <a:buAutoNum type="arabicPeriod"/>
            </a:pPr>
            <a:r>
              <a:rPr lang="en-GB" dirty="0" smtClean="0"/>
              <a:t>Delivery of Service and Recruitment</a:t>
            </a:r>
          </a:p>
          <a:p>
            <a:pPr marL="0" indent="0">
              <a:buNone/>
            </a:pPr>
            <a:r>
              <a:rPr lang="en-GB" dirty="0" smtClean="0"/>
              <a:t>Delivery of service would require new sessions, posts or roles outside of usual practice hours – ideas and issues bearing in mind workforce challenges – sessional/employed workforce etc.?</a:t>
            </a:r>
          </a:p>
        </p:txBody>
      </p:sp>
    </p:spTree>
    <p:extLst>
      <p:ext uri="{BB962C8B-B14F-4D97-AF65-F5344CB8AC3E}">
        <p14:creationId xmlns:p14="http://schemas.microsoft.com/office/powerpoint/2010/main" val="249705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2. Clinical </a:t>
            </a:r>
            <a:r>
              <a:rPr lang="en-GB" dirty="0"/>
              <a:t>Ways of Working</a:t>
            </a:r>
          </a:p>
          <a:p>
            <a:pPr marL="0" indent="0">
              <a:buNone/>
            </a:pPr>
            <a:r>
              <a:rPr lang="en-GB" dirty="0" smtClean="0"/>
              <a:t>Avoid handbacks to in-hours services – how could this be achieved? Does the service need to limit patient groups it can treat? </a:t>
            </a:r>
          </a:p>
          <a:p>
            <a:pPr marL="0" indent="0">
              <a:buNone/>
            </a:pPr>
            <a:r>
              <a:rPr lang="en-GB" dirty="0" smtClean="0"/>
              <a:t>Staff in the service are seeing and treating your patients – how do you want that to work? How can care be kept consistent across South Tyneside?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1956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. Access </a:t>
            </a:r>
            <a:r>
              <a:rPr lang="en-GB" dirty="0" smtClean="0"/>
              <a:t>Arrangement</a:t>
            </a:r>
          </a:p>
          <a:p>
            <a:pPr marL="0" indent="0">
              <a:buNone/>
            </a:pPr>
            <a:r>
              <a:rPr lang="en-GB" dirty="0" smtClean="0"/>
              <a:t>What times do you feel the service should operate? Early morning, late evenings, Saturdays and/or Sundays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r>
              <a:rPr lang="en-GB" dirty="0" smtClean="0"/>
              <a:t>How </a:t>
            </a:r>
            <a:r>
              <a:rPr lang="en-GB" smtClean="0"/>
              <a:t>many hubs – 2/3/4?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How would you use the appointments?</a:t>
            </a:r>
          </a:p>
          <a:p>
            <a:pPr marL="0" indent="0">
              <a:buNone/>
            </a:pPr>
            <a:r>
              <a:rPr lang="en-GB" dirty="0" smtClean="0"/>
              <a:t>How can it help in-hours GP’s?</a:t>
            </a:r>
          </a:p>
          <a:p>
            <a:pPr marL="0" indent="0">
              <a:buNone/>
            </a:pPr>
            <a:r>
              <a:rPr lang="en-GB" dirty="0" smtClean="0"/>
              <a:t>What issues can you see?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076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Summary and Next Steps</a:t>
            </a:r>
          </a:p>
          <a:p>
            <a:r>
              <a:rPr lang="en-GB" sz="2800" dirty="0" smtClean="0"/>
              <a:t>Service to commence in September 2017.</a:t>
            </a:r>
          </a:p>
          <a:p>
            <a:r>
              <a:rPr lang="en-GB" sz="2800" dirty="0" smtClean="0"/>
              <a:t>All ideas/issues from today will be reviewed by the Project Group and circulated as part of the model development.</a:t>
            </a:r>
          </a:p>
          <a:p>
            <a:r>
              <a:rPr lang="en-GB" sz="2800" dirty="0" smtClean="0"/>
              <a:t>Final model to be taken to the CCG Clinical Executive at end of April 2017.</a:t>
            </a:r>
          </a:p>
        </p:txBody>
      </p:sp>
    </p:spTree>
    <p:extLst>
      <p:ext uri="{BB962C8B-B14F-4D97-AF65-F5344CB8AC3E}">
        <p14:creationId xmlns:p14="http://schemas.microsoft.com/office/powerpoint/2010/main" val="1734473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Should the decision be made to procure the service, the tender process will be managed through an E-Tendering System (PROACTIS)</a:t>
            </a:r>
          </a:p>
          <a:p>
            <a:r>
              <a:rPr lang="en-GB" sz="2800" u="sng" dirty="0">
                <a:hlinkClick r:id="rId2"/>
              </a:rPr>
              <a:t>https://www.proactisplaza.com/SupplierPortal/?CID=NECS</a:t>
            </a:r>
            <a:endParaRPr lang="en-GB" sz="2800" dirty="0"/>
          </a:p>
          <a:p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8668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Aims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</a:p>
          <a:p>
            <a:r>
              <a:rPr lang="en-US" dirty="0" smtClean="0"/>
              <a:t>Background to Extended Access Requirements</a:t>
            </a:r>
          </a:p>
          <a:p>
            <a:r>
              <a:rPr lang="en-US" dirty="0" smtClean="0"/>
              <a:t>Summary of South Tyneside Practices Workload Review</a:t>
            </a:r>
          </a:p>
          <a:p>
            <a:r>
              <a:rPr lang="en-US" dirty="0" smtClean="0"/>
              <a:t>Draft Model</a:t>
            </a:r>
          </a:p>
          <a:p>
            <a:r>
              <a:rPr lang="en-US" dirty="0" smtClean="0"/>
              <a:t>Workshop to develop the model</a:t>
            </a:r>
          </a:p>
          <a:p>
            <a:r>
              <a:rPr lang="en-US" dirty="0" smtClean="0"/>
              <a:t>Summary and 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5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Extended Access </a:t>
            </a:r>
            <a:r>
              <a:rPr lang="en-GB" dirty="0"/>
              <a:t>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u="sng" dirty="0"/>
              <a:t>Extended access core requirements </a:t>
            </a:r>
            <a:r>
              <a:rPr lang="en-GB" sz="2000" u="sng" dirty="0" smtClean="0"/>
              <a:t>17/18</a:t>
            </a:r>
          </a:p>
          <a:p>
            <a:pPr marL="0" indent="0">
              <a:buNone/>
            </a:pPr>
            <a:endParaRPr lang="en-GB" sz="2000" u="sng" dirty="0"/>
          </a:p>
          <a:p>
            <a:pPr marL="0" indent="0">
              <a:buNone/>
            </a:pPr>
            <a:r>
              <a:rPr lang="en-GB" sz="2000" dirty="0"/>
              <a:t>Timing of appointments: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commission </a:t>
            </a:r>
            <a:r>
              <a:rPr lang="en-GB" sz="2000" dirty="0"/>
              <a:t>weekday provision of access to pre-bookable and same day appointments to general practice services in evenings (after 6:30pm) – to provide an additional </a:t>
            </a:r>
            <a:r>
              <a:rPr lang="en-GB" sz="2000" dirty="0" smtClean="0"/>
              <a:t>minimum 1.5 </a:t>
            </a:r>
            <a:r>
              <a:rPr lang="en-GB" sz="2000" dirty="0"/>
              <a:t>hours a day;</a:t>
            </a:r>
          </a:p>
          <a:p>
            <a:r>
              <a:rPr lang="en-GB" sz="2000" dirty="0" smtClean="0"/>
              <a:t>commission </a:t>
            </a:r>
            <a:r>
              <a:rPr lang="en-GB" sz="2000" dirty="0"/>
              <a:t>weekend provision of access to pre-bookable and same day appointments on both Saturdays and Sundays to meet local population needs;</a:t>
            </a:r>
          </a:p>
          <a:p>
            <a:r>
              <a:rPr lang="en-GB" sz="2000" dirty="0" smtClean="0"/>
              <a:t>provide </a:t>
            </a:r>
            <a:r>
              <a:rPr lang="en-GB" sz="2000" dirty="0"/>
              <a:t>robust evidence, based on utilisation rates, for the proposed disposition of services throughout the week; and</a:t>
            </a:r>
          </a:p>
          <a:p>
            <a:r>
              <a:rPr lang="en-GB" sz="2000" dirty="0" smtClean="0"/>
              <a:t>appointments </a:t>
            </a:r>
            <a:r>
              <a:rPr lang="en-GB" sz="2000" dirty="0"/>
              <a:t>can be provided on a hub basis with practices working at scale.</a:t>
            </a:r>
          </a:p>
        </p:txBody>
      </p:sp>
    </p:spTree>
    <p:extLst>
      <p:ext uri="{BB962C8B-B14F-4D97-AF65-F5344CB8AC3E}">
        <p14:creationId xmlns:p14="http://schemas.microsoft.com/office/powerpoint/2010/main" val="2787886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/>
              <a:t>The specific </a:t>
            </a:r>
            <a:r>
              <a:rPr lang="en-GB" sz="2000" dirty="0"/>
              <a:t>criteria </a:t>
            </a:r>
            <a:r>
              <a:rPr lang="en-GB" sz="2000" dirty="0" smtClean="0"/>
              <a:t>for South Tyneside being: </a:t>
            </a:r>
            <a:r>
              <a:rPr lang="en-GB" sz="2000" dirty="0"/>
              <a:t> </a:t>
            </a:r>
            <a:endParaRPr lang="en-GB" sz="2000" dirty="0" smtClean="0"/>
          </a:p>
          <a:p>
            <a:r>
              <a:rPr lang="en-GB" sz="2000" dirty="0" smtClean="0"/>
              <a:t>Providing at </a:t>
            </a:r>
            <a:r>
              <a:rPr lang="en-GB" sz="2000" dirty="0"/>
              <a:t>least 30 minutes per 1000 population rising to 45 minutes additional time to be provided, above and beyond the current in-hours capacity, and services procured through the existing DES on extended hours</a:t>
            </a:r>
            <a:r>
              <a:rPr lang="en-GB" sz="2000" dirty="0" smtClean="0"/>
              <a:t>. </a:t>
            </a:r>
          </a:p>
          <a:p>
            <a:r>
              <a:rPr lang="en-GB" sz="2000" dirty="0" smtClean="0"/>
              <a:t>This equates for South Tyneside to an additional 78 hours per week initially, rising to 117 hours. </a:t>
            </a:r>
          </a:p>
          <a:p>
            <a:pPr marL="0" indent="0">
              <a:buNone/>
            </a:pPr>
            <a:r>
              <a:rPr lang="en-GB" sz="2000" dirty="0" smtClean="0"/>
              <a:t>South Tyneside needs to ensure </a:t>
            </a:r>
            <a:r>
              <a:rPr lang="en-GB" sz="2000" dirty="0"/>
              <a:t>ease of access for patients including:</a:t>
            </a:r>
          </a:p>
          <a:p>
            <a:r>
              <a:rPr lang="en-GB" sz="2000" dirty="0" smtClean="0"/>
              <a:t>all </a:t>
            </a:r>
            <a:r>
              <a:rPr lang="en-GB" sz="2000" dirty="0"/>
              <a:t>practice receptionists able to direct patients to the service and offer appointments to extended hours service on the same basis as appointments to non-extended hours services</a:t>
            </a:r>
          </a:p>
          <a:p>
            <a:r>
              <a:rPr lang="en-GB" sz="2000" dirty="0" smtClean="0"/>
              <a:t>patients </a:t>
            </a:r>
            <a:r>
              <a:rPr lang="en-GB" sz="2000" dirty="0"/>
              <a:t>should be offered a choice of evening or weekend appointments on an equal footing to core hours appointments.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39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In order to ensure the service model can be developed and implemented effectively:</a:t>
            </a:r>
          </a:p>
          <a:p>
            <a:r>
              <a:rPr lang="en-GB" sz="2000" dirty="0"/>
              <a:t>appointments/support should be for </a:t>
            </a:r>
            <a:r>
              <a:rPr lang="en-GB" sz="2000" dirty="0" smtClean="0"/>
              <a:t>routine primary care issues (urgent needs are addressed via the Urgent Care Hub at STFT);</a:t>
            </a:r>
            <a:endParaRPr lang="en-GB" sz="2000" dirty="0"/>
          </a:p>
          <a:p>
            <a:r>
              <a:rPr lang="en-GB" sz="2000" dirty="0"/>
              <a:t>services must be integrated (between sites and services) as well as utilise full range of staff skills across sites/settings;</a:t>
            </a:r>
          </a:p>
          <a:p>
            <a:r>
              <a:rPr lang="en-GB" sz="2000" dirty="0"/>
              <a:t>the episode of care must be completed otherwise it requires further unnecessary contacts;</a:t>
            </a:r>
          </a:p>
          <a:p>
            <a:r>
              <a:rPr lang="en-GB" sz="2000" dirty="0"/>
              <a:t>Patients will be referred onwards if necessary, with follow up support to be provided by patients registered GP;</a:t>
            </a:r>
          </a:p>
          <a:p>
            <a:r>
              <a:rPr lang="en-GB" sz="2000" dirty="0"/>
              <a:t>the service must be supported by an IT infrastructure which enables real time and timely flows of data to provide continuity of care - regardless of where patients present.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51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/>
              <a:t>From Previous Workload Analysis, where patients expressed a preference, we know: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18099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57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From the Workload Analysis – Patients, who expressed a preference, are happy to receive telephone consultations: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79" y="2566610"/>
            <a:ext cx="4389437" cy="393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206" y="2444372"/>
            <a:ext cx="4316413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27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Workload analysis also indicated that many patients did not need to see a GP: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45</a:t>
            </a:r>
            <a:r>
              <a:rPr lang="en-GB" dirty="0"/>
              <a:t>% of patients </a:t>
            </a:r>
            <a:r>
              <a:rPr lang="en-GB" dirty="0" smtClean="0"/>
              <a:t>seen </a:t>
            </a:r>
            <a:r>
              <a:rPr lang="en-GB" dirty="0"/>
              <a:t>by GPs </a:t>
            </a:r>
            <a:r>
              <a:rPr lang="en-GB" dirty="0" smtClean="0"/>
              <a:t>(from the sample week workload analysis) could </a:t>
            </a:r>
            <a:r>
              <a:rPr lang="en-GB" dirty="0"/>
              <a:t>have been dealt with by another professional or by self care </a:t>
            </a:r>
            <a:r>
              <a:rPr lang="en-GB" dirty="0" smtClean="0"/>
              <a:t>(i.e. </a:t>
            </a:r>
            <a:r>
              <a:rPr lang="en-GB" dirty="0"/>
              <a:t>did not need to be seen at all</a:t>
            </a:r>
            <a:r>
              <a:rPr lang="en-GB" dirty="0" smtClean="0"/>
              <a:t>).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097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Extended Access Primary Care Service Model 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84" y="1600200"/>
            <a:ext cx="82124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065967"/>
      </p:ext>
    </p:extLst>
  </p:cSld>
  <p:clrMapOvr>
    <a:masterClrMapping/>
  </p:clrMapOvr>
</p:sld>
</file>

<file path=ppt/theme/theme1.xml><?xml version="1.0" encoding="utf-8"?>
<a:theme xmlns:a="http://schemas.openxmlformats.org/drawingml/2006/main" name="STCCG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STCCG Powerpoint template</Template>
  <TotalTime>361</TotalTime>
  <Words>1172</Words>
  <Application>Microsoft Office PowerPoint</Application>
  <PresentationFormat>On-screen Show (4:3)</PresentationFormat>
  <Paragraphs>365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STCCG Powerpoint template</vt:lpstr>
      <vt:lpstr>Primary Care – Extended Access</vt:lpstr>
      <vt:lpstr>Aims for Today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 </vt:lpstr>
      <vt:lpstr>Extended Access Primary Care Service Model</vt:lpstr>
    </vt:vector>
  </TitlesOfParts>
  <Company>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Care – Extended Access</dc:title>
  <dc:creator>Brand Charlotte</dc:creator>
  <cp:lastModifiedBy>Brand Charlotte</cp:lastModifiedBy>
  <cp:revision>15</cp:revision>
  <dcterms:created xsi:type="dcterms:W3CDTF">2017-03-31T09:09:26Z</dcterms:created>
  <dcterms:modified xsi:type="dcterms:W3CDTF">2017-04-07T13:49:46Z</dcterms:modified>
</cp:coreProperties>
</file>