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300" r:id="rId3"/>
    <p:sldId id="257" r:id="rId4"/>
    <p:sldId id="296" r:id="rId5"/>
    <p:sldId id="298" r:id="rId6"/>
    <p:sldId id="303" r:id="rId7"/>
    <p:sldId id="323" r:id="rId8"/>
    <p:sldId id="261" r:id="rId9"/>
    <p:sldId id="326" r:id="rId10"/>
    <p:sldId id="316" r:id="rId11"/>
    <p:sldId id="317" r:id="rId12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DECDB-987A-4B7E-AD98-063E1269EA2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74E10-6B8A-4042-B66D-AC52DF788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96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B096-AB71-4C3F-A183-E5E204457AE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FC4-71EF-42AA-A567-CB1E7933F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92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B096-AB71-4C3F-A183-E5E204457AE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FC4-71EF-42AA-A567-CB1E7933F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37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B096-AB71-4C3F-A183-E5E204457AE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FC4-71EF-42AA-A567-CB1E7933F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28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77267" y="6298958"/>
            <a:ext cx="3360016" cy="39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09903-A8DF-4469-9EA5-3B7F9DDDB4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86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B096-AB71-4C3F-A183-E5E204457AE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FC4-71EF-42AA-A567-CB1E7933F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83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B096-AB71-4C3F-A183-E5E204457AE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FC4-71EF-42AA-A567-CB1E7933F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05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B096-AB71-4C3F-A183-E5E204457AE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FC4-71EF-42AA-A567-CB1E7933F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2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B096-AB71-4C3F-A183-E5E204457AE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FC4-71EF-42AA-A567-CB1E7933F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B096-AB71-4C3F-A183-E5E204457AE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FC4-71EF-42AA-A567-CB1E7933F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2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B096-AB71-4C3F-A183-E5E204457AE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FC4-71EF-42AA-A567-CB1E7933F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4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B096-AB71-4C3F-A183-E5E204457AE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FC4-71EF-42AA-A567-CB1E7933F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10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B096-AB71-4C3F-A183-E5E204457AE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FC4-71EF-42AA-A567-CB1E7933F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8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2B096-AB71-4C3F-A183-E5E204457AE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F9FC4-71EF-42AA-A567-CB1E7933F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50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X:\Special Applications\Publications and Marketing\Marketing\Marketing &amp; Comms\Printed material\Departmental stuff\M&amp;C\Corporate brochure\Bentley Holland images\THE NATIONAL ARCHIVES copyright HUGH ALEXAN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26126"/>
            <a:ext cx="9144000" cy="61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38314" y="3338508"/>
            <a:ext cx="4498975" cy="2476733"/>
          </a:xfrm>
          <a:prstGeom prst="rect">
            <a:avLst/>
          </a:prstGeom>
          <a:solidFill>
            <a:srgbClr val="D600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latin typeface="Calibri" pitchFamily="34" charset="0"/>
            </a:endParaRPr>
          </a:p>
        </p:txBody>
      </p:sp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1868488" y="4838695"/>
            <a:ext cx="4191000" cy="89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ts val="2500"/>
              </a:lnSpc>
              <a:spcBef>
                <a:spcPct val="20000"/>
              </a:spcBef>
              <a:defRPr/>
            </a:pPr>
            <a:endParaRPr lang="en-GB" kern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1868487" y="3363908"/>
            <a:ext cx="4320382" cy="90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ts val="2600"/>
              </a:lnSpc>
              <a:defRPr/>
            </a:pPr>
            <a:r>
              <a:rPr lang="en-GB" sz="2000" b="1" kern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Public Space Programme </a:t>
            </a:r>
            <a:endParaRPr lang="en-GB" sz="2000" b="1" kern="0" dirty="0">
              <a:solidFill>
                <a:schemeClr val="bg1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1868488" y="4275131"/>
            <a:ext cx="4191000" cy="132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92075">
              <a:lnSpc>
                <a:spcPts val="2600"/>
              </a:lnSpc>
            </a:pPr>
            <a:r>
              <a:rPr lang="en-GB" sz="2000" i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Please note: the following gives an indication of the organisation’s masterplan. It is provisional and subject to funding.</a:t>
            </a:r>
            <a:endParaRPr lang="en-GB" sz="2000" i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76250"/>
            <a:ext cx="152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itle 1"/>
          <p:cNvSpPr>
            <a:spLocks noGrp="1"/>
          </p:cNvSpPr>
          <p:nvPr>
            <p:ph type="title"/>
          </p:nvPr>
        </p:nvSpPr>
        <p:spPr>
          <a:xfrm>
            <a:off x="1981200" y="620713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Our master plan – first floor</a:t>
            </a: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GB" altLang="en-US" sz="2800" b="1">
                <a:solidFill>
                  <a:srgbClr val="0084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altLang="en-US" sz="2800" b="1" smtClean="0">
                <a:solidFill>
                  <a:srgbClr val="0084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iving room and learning centre</a:t>
            </a:r>
            <a:endParaRPr lang="en-GB" altLang="en-US" sz="2800" b="1">
              <a:solidFill>
                <a:srgbClr val="0084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76" y="2212440"/>
            <a:ext cx="9130492" cy="383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76250"/>
            <a:ext cx="152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itle 1"/>
          <p:cNvSpPr>
            <a:spLocks noGrp="1"/>
          </p:cNvSpPr>
          <p:nvPr>
            <p:ph type="title"/>
          </p:nvPr>
        </p:nvSpPr>
        <p:spPr>
          <a:xfrm>
            <a:off x="1981200" y="620713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Our master plan – first floor</a:t>
            </a: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800" b="1" smtClean="0">
                <a:solidFill>
                  <a:srgbClr val="0084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 a classroom</a:t>
            </a:r>
            <a:endParaRPr lang="en-GB" altLang="en-US" sz="2800" b="1">
              <a:solidFill>
                <a:srgbClr val="0084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296" y="1763713"/>
            <a:ext cx="6377940" cy="4782312"/>
          </a:xfrm>
        </p:spPr>
      </p:pic>
    </p:spTree>
    <p:extLst>
      <p:ext uri="{BB962C8B-B14F-4D97-AF65-F5344CB8AC3E}">
        <p14:creationId xmlns:p14="http://schemas.microsoft.com/office/powerpoint/2010/main" val="24492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76250"/>
            <a:ext cx="152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itle 1"/>
          <p:cNvSpPr>
            <a:spLocks noGrp="1"/>
          </p:cNvSpPr>
          <p:nvPr>
            <p:ph type="title"/>
          </p:nvPr>
        </p:nvSpPr>
        <p:spPr>
          <a:xfrm>
            <a:off x="1981200" y="620713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Archives Inspire </a:t>
            </a: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800" b="1" smtClean="0">
                <a:solidFill>
                  <a:srgbClr val="0084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public</a:t>
            </a:r>
            <a:endParaRPr lang="en-GB" altLang="en-US" sz="2800" b="1">
              <a:solidFill>
                <a:srgbClr val="0084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5750" y="190817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en-US" b="1"/>
              <a:t>“We will inspire the public with new ways of using and experiencing our collection”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2159" y="2660085"/>
            <a:ext cx="83631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smtClean="0"/>
              <a:t>Goals</a:t>
            </a:r>
          </a:p>
          <a:p>
            <a:endParaRPr lang="en-GB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Grow our audience by connecting with new </a:t>
            </a:r>
            <a:r>
              <a:rPr lang="en-GB" smtClean="0"/>
              <a:t>users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Provide a joined-up experience on site and online and use technology to make our routine services more </a:t>
            </a:r>
            <a:r>
              <a:rPr lang="en-GB" smtClean="0"/>
              <a:t>efficient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Develop new and exciting public programmes and services which rival those of other pre-eminent </a:t>
            </a:r>
            <a:r>
              <a:rPr lang="en-GB" smtClean="0"/>
              <a:t>institution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Inspire curiosity about The National Archives and the hidden gems in our </a:t>
            </a:r>
            <a:r>
              <a:rPr lang="en-GB" smtClean="0"/>
              <a:t>collection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Re-imagine and reconfigure our Kew site to be a vibrant and welcoming learning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39263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6" y="3860800"/>
            <a:ext cx="2879725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1700214"/>
            <a:ext cx="3059112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6" y="1700214"/>
            <a:ext cx="1858963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700214"/>
            <a:ext cx="2892425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76250"/>
            <a:ext cx="152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8112126" y="3860800"/>
            <a:ext cx="2016125" cy="1954381"/>
          </a:xfrm>
          <a:prstGeom prst="rect">
            <a:avLst/>
          </a:prstGeom>
          <a:solidFill>
            <a:srgbClr val="0084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smtClean="0">
                <a:solidFill>
                  <a:schemeClr val="bg1"/>
                </a:solidFill>
                <a:latin typeface="Arial" panose="020B0604020202020204" pitchFamily="34" charset="0"/>
              </a:rPr>
              <a:t>Our </a:t>
            </a:r>
            <a:r>
              <a:rPr lang="en-GB" altLang="en-US" sz="1100">
                <a:solidFill>
                  <a:schemeClr val="bg1"/>
                </a:solidFill>
                <a:latin typeface="Arial" panose="020B0604020202020204" pitchFamily="34" charset="0"/>
              </a:rPr>
              <a:t>ambitious plans mean that the building no longer meets our needs.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bg1"/>
                </a:solidFill>
                <a:latin typeface="Arial" panose="020B0604020202020204" pitchFamily="34" charset="0"/>
              </a:rPr>
              <a:t>We require a space that will enable our traditional users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bg1"/>
                </a:solidFill>
                <a:latin typeface="Arial" panose="020B0604020202020204" pitchFamily="34" charset="0"/>
              </a:rPr>
              <a:t>to engage in research, while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bg1"/>
                </a:solidFill>
                <a:latin typeface="Arial" panose="020B0604020202020204" pitchFamily="34" charset="0"/>
              </a:rPr>
              <a:t>casual visitors can enjoy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bg1"/>
                </a:solidFill>
                <a:latin typeface="Arial" panose="020B0604020202020204" pitchFamily="34" charset="0"/>
              </a:rPr>
              <a:t>events, exhibitions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bg1"/>
                </a:solidFill>
                <a:latin typeface="Arial" panose="020B0604020202020204" pitchFamily="34" charset="0"/>
              </a:rPr>
              <a:t>learning, in a welcoming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bg1"/>
                </a:solidFill>
                <a:latin typeface="Arial" panose="020B0604020202020204" pitchFamily="34" charset="0"/>
              </a:rPr>
              <a:t>vibrant social environment.</a:t>
            </a:r>
          </a:p>
        </p:txBody>
      </p:sp>
      <p:sp>
        <p:nvSpPr>
          <p:cNvPr id="6152" name="Title 1"/>
          <p:cNvSpPr>
            <a:spLocks noGrp="1"/>
          </p:cNvSpPr>
          <p:nvPr>
            <p:ph type="title"/>
          </p:nvPr>
        </p:nvSpPr>
        <p:spPr>
          <a:xfrm>
            <a:off x="1981200" y="620713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Our building</a:t>
            </a: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800" b="1">
                <a:solidFill>
                  <a:srgbClr val="0084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ripe for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6412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76250"/>
            <a:ext cx="152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itle 1"/>
          <p:cNvSpPr>
            <a:spLocks noGrp="1"/>
          </p:cNvSpPr>
          <p:nvPr>
            <p:ph type="title"/>
          </p:nvPr>
        </p:nvSpPr>
        <p:spPr>
          <a:xfrm>
            <a:off x="1981200" y="620713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master plan so far </a:t>
            </a: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800" b="1" smtClean="0">
                <a:solidFill>
                  <a:srgbClr val="0084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better welcome </a:t>
            </a:r>
            <a:endParaRPr lang="en-GB" altLang="en-US" sz="2800" b="1">
              <a:solidFill>
                <a:srgbClr val="0084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9542" y="2019412"/>
            <a:ext cx="9452610" cy="318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8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76250"/>
            <a:ext cx="152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itle 1"/>
          <p:cNvSpPr>
            <a:spLocks noGrp="1"/>
          </p:cNvSpPr>
          <p:nvPr>
            <p:ph type="title"/>
          </p:nvPr>
        </p:nvSpPr>
        <p:spPr>
          <a:xfrm>
            <a:off x="1981199" y="620713"/>
            <a:ext cx="9672735" cy="1143000"/>
          </a:xfrm>
        </p:spPr>
        <p:txBody>
          <a:bodyPr/>
          <a:lstStyle/>
          <a:p>
            <a:pPr algn="l" eaLnBrk="1" hangingPunct="1"/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master plan so far </a:t>
            </a: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800" b="1" smtClean="0">
                <a:solidFill>
                  <a:srgbClr val="0084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flexible, multi purpose events and learning space</a:t>
            </a:r>
            <a:endParaRPr lang="en-GB" altLang="en-US" sz="2800" b="1">
              <a:solidFill>
                <a:srgbClr val="0084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36" y="3140133"/>
            <a:ext cx="4987637" cy="326066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2181156"/>
            <a:ext cx="6858000" cy="283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76250"/>
            <a:ext cx="152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itle 1"/>
          <p:cNvSpPr>
            <a:spLocks noGrp="1"/>
          </p:cNvSpPr>
          <p:nvPr>
            <p:ph type="title"/>
          </p:nvPr>
        </p:nvSpPr>
        <p:spPr>
          <a:xfrm>
            <a:off x="1981199" y="620713"/>
            <a:ext cx="9672735" cy="1143000"/>
          </a:xfrm>
        </p:spPr>
        <p:txBody>
          <a:bodyPr/>
          <a:lstStyle/>
          <a:p>
            <a:pPr algn="l" eaLnBrk="1" hangingPunct="1"/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Our master plan - external</a:t>
            </a: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800" b="1" smtClean="0">
                <a:solidFill>
                  <a:srgbClr val="0084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children’s play area </a:t>
            </a:r>
            <a:endParaRPr lang="en-GB" altLang="en-US" sz="2800" b="1">
              <a:solidFill>
                <a:srgbClr val="0084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85" y="1763713"/>
            <a:ext cx="6940296" cy="4791456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spect="1"/>
          </p:cNvSpPr>
          <p:nvPr/>
        </p:nvSpPr>
        <p:spPr>
          <a:xfrm>
            <a:off x="9759820" y="1763713"/>
            <a:ext cx="1894114" cy="954107"/>
          </a:xfrm>
          <a:prstGeom prst="rect">
            <a:avLst/>
          </a:prstGeom>
          <a:solidFill>
            <a:srgbClr val="C4D6E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Visible indications that children are welcome, and a sense of activity. 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76250"/>
            <a:ext cx="152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itle 1"/>
          <p:cNvSpPr>
            <a:spLocks noGrp="1"/>
          </p:cNvSpPr>
          <p:nvPr>
            <p:ph type="title"/>
          </p:nvPr>
        </p:nvSpPr>
        <p:spPr>
          <a:xfrm>
            <a:off x="1981200" y="620713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master plan – ground floor</a:t>
            </a: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altLang="en-US" sz="2800" b="1" smtClean="0">
                <a:solidFill>
                  <a:srgbClr val="0084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front room</a:t>
            </a:r>
            <a:endParaRPr lang="en-GB" altLang="en-US" sz="2800" b="1">
              <a:solidFill>
                <a:srgbClr val="0084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46" y="1548882"/>
            <a:ext cx="8569383" cy="5143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96704" y="5423688"/>
            <a:ext cx="3699296" cy="1169551"/>
          </a:xfrm>
          <a:prstGeom prst="rect">
            <a:avLst/>
          </a:prstGeom>
          <a:solidFill>
            <a:srgbClr val="7F475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Visitors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will walk from our lobby into the Front </a:t>
            </a:r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Room, 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a new </a:t>
            </a:r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open plan space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that brings together our cloakroom and secure storage lockers with a new-look shop </a:t>
            </a:r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designed to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help visitors feel more </a:t>
            </a:r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76250"/>
            <a:ext cx="152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9379275" y="1567543"/>
            <a:ext cx="1952625" cy="1954212"/>
          </a:xfrm>
          <a:prstGeom prst="rect">
            <a:avLst/>
          </a:prstGeom>
          <a:solidFill>
            <a:srgbClr val="0084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The Hall of Archives </a:t>
            </a:r>
            <a:r>
              <a:rPr lang="en-GB" altLang="en-US" sz="1100">
                <a:solidFill>
                  <a:schemeClr val="bg1"/>
                </a:solidFill>
                <a:latin typeface="Arial" panose="020B0604020202020204" pitchFamily="34" charset="0"/>
              </a:rPr>
              <a:t>will be the dazzling new centrepiece of our public area.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1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bg1"/>
                </a:solidFill>
                <a:latin typeface="Arial" panose="020B0604020202020204" pitchFamily="34" charset="0"/>
              </a:rPr>
              <a:t>By repurposing and exposing the incredible existing structure, we will develop a space that astonishes and inspires visitors. </a:t>
            </a:r>
          </a:p>
        </p:txBody>
      </p:sp>
      <p:sp>
        <p:nvSpPr>
          <p:cNvPr id="8197" name="Title 1"/>
          <p:cNvSpPr>
            <a:spLocks noGrp="1"/>
          </p:cNvSpPr>
          <p:nvPr>
            <p:ph type="title"/>
          </p:nvPr>
        </p:nvSpPr>
        <p:spPr>
          <a:xfrm>
            <a:off x="1981200" y="620713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master plan – first floor</a:t>
            </a: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800" b="1">
                <a:solidFill>
                  <a:srgbClr val="0084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hall of archives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07" y="1567543"/>
            <a:ext cx="64309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76250"/>
            <a:ext cx="152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itle 1"/>
          <p:cNvSpPr>
            <a:spLocks noGrp="1"/>
          </p:cNvSpPr>
          <p:nvPr>
            <p:ph type="title"/>
          </p:nvPr>
        </p:nvSpPr>
        <p:spPr>
          <a:xfrm>
            <a:off x="1981200" y="620713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master plan – above the first floor</a:t>
            </a: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800" b="1">
                <a:solidFill>
                  <a:srgbClr val="0084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hall of </a:t>
            </a:r>
            <a:r>
              <a:rPr lang="en-GB" altLang="en-US" sz="2800" b="1" smtClean="0">
                <a:solidFill>
                  <a:srgbClr val="0084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archives mezzanine </a:t>
            </a:r>
            <a:endParaRPr lang="en-GB" altLang="en-US" sz="2800" b="1">
              <a:solidFill>
                <a:srgbClr val="0084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94" y="1763713"/>
            <a:ext cx="9130492" cy="399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292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Archives Inspire   the public</vt:lpstr>
      <vt:lpstr>Our building  ripe for transformation</vt:lpstr>
      <vt:lpstr>Our master plan so far   a better welcome </vt:lpstr>
      <vt:lpstr>Our master plan so far   flexible, multi purpose events and learning space</vt:lpstr>
      <vt:lpstr>Our master plan - external  children’s play area </vt:lpstr>
      <vt:lpstr>Our master plan – ground floor  athe front room</vt:lpstr>
      <vt:lpstr>Our master plan – first floor  the hall of archives</vt:lpstr>
      <vt:lpstr>Our master plan – above the first floor  the hall of archives mezzanine </vt:lpstr>
      <vt:lpstr>Our master plan – first floor  Liliving room and learning centre</vt:lpstr>
      <vt:lpstr>Our master plan – first floor  inside a classroom</vt:lpstr>
    </vt:vector>
  </TitlesOfParts>
  <Company>The National Archives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Brooks, Delia</dc:creator>
  <cp:lastModifiedBy>Taylor, Julie</cp:lastModifiedBy>
  <cp:revision>58</cp:revision>
  <cp:lastPrinted>2018-08-22T09:44:09Z</cp:lastPrinted>
  <dcterms:created xsi:type="dcterms:W3CDTF">2017-10-24T13:56:59Z</dcterms:created>
  <dcterms:modified xsi:type="dcterms:W3CDTF">2018-12-11T16:04:42Z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A4971982</vt:lpwstr>
  </property>
  <property fmtid="{D5CDD505-2E9C-101B-9397-08002B2CF9AE}" pid="4" name="Objective-Title">
    <vt:lpwstr>masterplan overview</vt:lpwstr>
  </property>
  <property fmtid="{D5CDD505-2E9C-101B-9397-08002B2CF9AE}" pid="5" name="Objective-Comment">
    <vt:lpwstr/>
  </property>
  <property fmtid="{D5CDD505-2E9C-101B-9397-08002B2CF9AE}" pid="6" name="Objective-CreationStamp">
    <vt:filetime>2018-10-12T09:11:21Z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2018-11-14T14:59:57Z</vt:filetime>
  </property>
  <property fmtid="{D5CDD505-2E9C-101B-9397-08002B2CF9AE}" pid="10" name="Objective-ModificationStamp">
    <vt:filetime>2018-11-29T12:46:36Z</vt:filetime>
  </property>
  <property fmtid="{D5CDD505-2E9C-101B-9397-08002B2CF9AE}" pid="11" name="Objective-Owner">
    <vt:lpwstr>Delia Brooks</vt:lpwstr>
  </property>
  <property fmtid="{D5CDD505-2E9C-101B-9397-08002B2CF9AE}" pid="12" name="Objective-Path">
    <vt:lpwstr>File Plan:Programme Management Office:Corporate Programmes:Projects - Current:Public Space Programme:Comms:</vt:lpwstr>
  </property>
  <property fmtid="{D5CDD505-2E9C-101B-9397-08002B2CF9AE}" pid="13" name="Objective-Parent">
    <vt:lpwstr>Comms</vt:lpwstr>
  </property>
  <property fmtid="{D5CDD505-2E9C-101B-9397-08002B2CF9AE}" pid="14" name="Objective-State">
    <vt:lpwstr>Published</vt:lpwstr>
  </property>
  <property fmtid="{D5CDD505-2E9C-101B-9397-08002B2CF9AE}" pid="15" name="Objective-Version">
    <vt:lpwstr>4.0</vt:lpwstr>
  </property>
  <property fmtid="{D5CDD505-2E9C-101B-9397-08002B2CF9AE}" pid="16" name="Objective-VersionNumber">
    <vt:r8>4</vt:r8>
  </property>
  <property fmtid="{D5CDD505-2E9C-101B-9397-08002B2CF9AE}" pid="17" name="Objective-VersionComment">
    <vt:lpwstr/>
  </property>
  <property fmtid="{D5CDD505-2E9C-101B-9397-08002B2CF9AE}" pid="18" name="Objective-FileNumber">
    <vt:lpwstr/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/>
  </property>
  <property fmtid="{D5CDD505-2E9C-101B-9397-08002B2CF9AE}" pid="21" name="Objective-Protective Marking [system]">
    <vt:lpwstr/>
  </property>
  <property fmtid="{D5CDD505-2E9C-101B-9397-08002B2CF9AE}" pid="22" name="Objective-Creators Organisation [system]">
    <vt:lpwstr>The National Archives</vt:lpwstr>
  </property>
  <property fmtid="{D5CDD505-2E9C-101B-9397-08002B2CF9AE}" pid="23" name="Objective-TNA Department [system]">
    <vt:lpwstr/>
  </property>
  <property fmtid="{D5CDD505-2E9C-101B-9397-08002B2CF9AE}" pid="24" name="Objective-Sensitive personal data [system]">
    <vt:lpwstr>No</vt:lpwstr>
  </property>
  <property fmtid="{D5CDD505-2E9C-101B-9397-08002B2CF9AE}" pid="25" name="Objective-Disclosed to the data subject [system]">
    <vt:lpwstr>No</vt:lpwstr>
  </property>
  <property fmtid="{D5CDD505-2E9C-101B-9397-08002B2CF9AE}" pid="26" name="Objective-If Yes identify reference [system]">
    <vt:lpwstr/>
  </property>
  <property fmtid="{D5CDD505-2E9C-101B-9397-08002B2CF9AE}" pid="27" name="Objective-Disclosable under FOI [system]">
    <vt:lpwstr>Not specified</vt:lpwstr>
  </property>
  <property fmtid="{D5CDD505-2E9C-101B-9397-08002B2CF9AE}" pid="28" name="Objective-FOI exemptions [system]">
    <vt:lpwstr/>
  </property>
  <property fmtid="{D5CDD505-2E9C-101B-9397-08002B2CF9AE}" pid="29" name="Objective-Intranet Content [system]">
    <vt:lpwstr/>
  </property>
</Properties>
</file>