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4"/>
  </p:sldMasterIdLst>
  <p:notesMasterIdLst>
    <p:notesMasterId r:id="rId13"/>
  </p:notesMasterIdLst>
  <p:sldIdLst>
    <p:sldId id="2147471991" r:id="rId5"/>
    <p:sldId id="2147471992" r:id="rId6"/>
    <p:sldId id="2147471997" r:id="rId7"/>
    <p:sldId id="2147471994" r:id="rId8"/>
    <p:sldId id="2147471998" r:id="rId9"/>
    <p:sldId id="2147471996" r:id="rId10"/>
    <p:sldId id="2147471995" r:id="rId11"/>
    <p:sldId id="214747199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 Brewer" initials="NB" lastIdx="1" clrIdx="0">
    <p:extLst>
      <p:ext uri="{19B8F6BF-5375-455C-9EA6-DF929625EA0E}">
        <p15:presenceInfo xmlns:p15="http://schemas.microsoft.com/office/powerpoint/2012/main" userId="Nat Brew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8CA25F-847D-2B0A-1BFC-DF0E1061E727}" v="20" dt="2023-07-18T16:31:43.373"/>
    <p1510:client id="{0F1A59A4-D386-4F73-A43E-7778F7A887D3}" v="2" dt="2023-07-11T20:34:13.828"/>
    <p1510:client id="{144AAA38-8344-43F1-888A-63AF095BDAF4}" v="740" dt="2023-08-11T13:41:07.120"/>
    <p1510:client id="{2A3E10D1-370F-4ECB-8D30-BBBF2546B432}" v="3" dt="2023-07-12T07:26:40.113"/>
    <p1510:client id="{3EBDB8A9-B80E-3032-CD3F-A71C5E22C561}" v="921" dt="2023-08-11T14:30:40.532"/>
    <p1510:client id="{45D98FD8-E4B7-D37A-37C3-872F363CFD2B}" v="6" dt="2023-07-31T05:40:47.429"/>
    <p1510:client id="{4869C31E-E115-F745-066B-7662B810B777}" v="16" dt="2023-08-07T07:31:53.065"/>
    <p1510:client id="{651B5906-74BC-8C39-40E3-C70315EBC237}" v="2" dt="2023-07-24T07:23:18.522"/>
    <p1510:client id="{7F92CE28-441F-3869-6FB0-C0B6EB95364B}" v="3" dt="2023-09-01T16:38:10.693"/>
    <p1510:client id="{97F52DE2-F0FC-824D-1D30-4D81225871CB}" v="363" dt="2023-07-30T20:09:17.330"/>
    <p1510:client id="{A9E039DE-3A2C-2C4B-A96A-A99FB1C2668F}" v="5" dt="2023-07-10T07:38:14.459"/>
    <p1510:client id="{B173696E-9022-D052-5417-CE6C67AC7180}" v="79" dt="2023-08-14T08:04:45.868"/>
    <p1510:client id="{B8975C6F-4EA8-6F6B-0993-F00990EEC404}" v="2404" dt="2023-09-04T10:20:50.996"/>
    <p1510:client id="{CAD64B14-2E32-413D-8515-545415CCDA94}" v="1162" dt="2023-08-11T14:26:16.038"/>
    <p1510:client id="{D01D5983-53B6-9749-D2C6-3E4AA1A96102}" v="130" dt="2023-08-11T13:07:00.864"/>
    <p1510:client id="{D52A9F6C-BAA5-B558-4866-CF819FD18D7F}" v="617" dt="2023-08-11T14:22:57.572"/>
    <p1510:client id="{DCFCB3A7-6A64-BD02-0959-36143C684CC7}" v="37" dt="2023-08-14T08:02:18.2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E5045-6A4B-4028-8932-B8F53B5B090B}" type="datetimeFigureOut">
              <a:rPr lang="en-GB" smtClean="0"/>
              <a:t>02/10/2023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C06F17-D343-4138-B086-A71958C2E7E3}" type="slidenum">
              <a:rPr lang="en-GB" smtClean="0"/>
              <a:t>‹#›</a:t>
            </a:fld>
            <a:endParaRPr lang="en-GB"/>
          </a:p>
        </p:txBody>
      </p:sp>
    </p:spTree>
    <p:extLst>
      <p:ext uri="{BB962C8B-B14F-4D97-AF65-F5344CB8AC3E}">
        <p14:creationId xmlns:p14="http://schemas.microsoft.com/office/powerpoint/2010/main" val="3275251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1</a:t>
            </a:fld>
            <a:endParaRPr lang="en-US" altLang="en-US" dirty="0"/>
          </a:p>
        </p:txBody>
      </p:sp>
    </p:spTree>
    <p:extLst>
      <p:ext uri="{BB962C8B-B14F-4D97-AF65-F5344CB8AC3E}">
        <p14:creationId xmlns:p14="http://schemas.microsoft.com/office/powerpoint/2010/main" val="2999602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2</a:t>
            </a:fld>
            <a:endParaRPr lang="en-US" altLang="en-US" dirty="0"/>
          </a:p>
        </p:txBody>
      </p:sp>
    </p:spTree>
    <p:extLst>
      <p:ext uri="{BB962C8B-B14F-4D97-AF65-F5344CB8AC3E}">
        <p14:creationId xmlns:p14="http://schemas.microsoft.com/office/powerpoint/2010/main" val="3071971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3</a:t>
            </a:fld>
            <a:endParaRPr lang="en-US" altLang="en-US" dirty="0"/>
          </a:p>
        </p:txBody>
      </p:sp>
    </p:spTree>
    <p:extLst>
      <p:ext uri="{BB962C8B-B14F-4D97-AF65-F5344CB8AC3E}">
        <p14:creationId xmlns:p14="http://schemas.microsoft.com/office/powerpoint/2010/main" val="2543322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4</a:t>
            </a:fld>
            <a:endParaRPr lang="en-US" altLang="en-US" dirty="0"/>
          </a:p>
        </p:txBody>
      </p:sp>
    </p:spTree>
    <p:extLst>
      <p:ext uri="{BB962C8B-B14F-4D97-AF65-F5344CB8AC3E}">
        <p14:creationId xmlns:p14="http://schemas.microsoft.com/office/powerpoint/2010/main" val="4294687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5</a:t>
            </a:fld>
            <a:endParaRPr lang="en-US" altLang="en-US" dirty="0"/>
          </a:p>
        </p:txBody>
      </p:sp>
    </p:spTree>
    <p:extLst>
      <p:ext uri="{BB962C8B-B14F-4D97-AF65-F5344CB8AC3E}">
        <p14:creationId xmlns:p14="http://schemas.microsoft.com/office/powerpoint/2010/main" val="359093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6</a:t>
            </a:fld>
            <a:endParaRPr lang="en-US" altLang="en-US" dirty="0"/>
          </a:p>
        </p:txBody>
      </p:sp>
    </p:spTree>
    <p:extLst>
      <p:ext uri="{BB962C8B-B14F-4D97-AF65-F5344CB8AC3E}">
        <p14:creationId xmlns:p14="http://schemas.microsoft.com/office/powerpoint/2010/main" val="1237651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7</a:t>
            </a:fld>
            <a:endParaRPr lang="en-US" altLang="en-US" dirty="0"/>
          </a:p>
        </p:txBody>
      </p:sp>
    </p:spTree>
    <p:extLst>
      <p:ext uri="{BB962C8B-B14F-4D97-AF65-F5344CB8AC3E}">
        <p14:creationId xmlns:p14="http://schemas.microsoft.com/office/powerpoint/2010/main" val="771959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390A05-FD81-4D5F-B68C-30F03E23FE5F}" type="slidenum">
              <a:rPr lang="en-US" altLang="en-US" smtClean="0"/>
              <a:pPr/>
              <a:t>8</a:t>
            </a:fld>
            <a:endParaRPr lang="en-US" altLang="en-US" dirty="0"/>
          </a:p>
        </p:txBody>
      </p:sp>
    </p:spTree>
    <p:extLst>
      <p:ext uri="{BB962C8B-B14F-4D97-AF65-F5344CB8AC3E}">
        <p14:creationId xmlns:p14="http://schemas.microsoft.com/office/powerpoint/2010/main" val="29445263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106981-2EEE-4153-9DC9-2C9AC38EFD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5">
            <a:extLst>
              <a:ext uri="{FF2B5EF4-FFF2-40B4-BE49-F238E27FC236}">
                <a16:creationId xmlns:a16="http://schemas.microsoft.com/office/drawing/2014/main" id="{671D1185-27C7-49B1-8628-E2D562CC8952}"/>
              </a:ext>
            </a:extLst>
          </p:cNvPr>
          <p:cNvPicPr>
            <a:picLocks noChangeAspect="1"/>
          </p:cNvPicPr>
          <p:nvPr userDrawn="1"/>
        </p:nvPicPr>
        <p:blipFill>
          <a:blip r:embed="rId2"/>
          <a:srcRect/>
          <a:stretch>
            <a:fillRect/>
          </a:stretch>
        </p:blipFill>
        <p:spPr>
          <a:xfrm>
            <a:off x="10124890" y="283926"/>
            <a:ext cx="1796954" cy="719374"/>
          </a:xfrm>
          <a:prstGeom prst="rect">
            <a:avLst/>
          </a:prstGeom>
        </p:spPr>
      </p:pic>
      <p:sp>
        <p:nvSpPr>
          <p:cNvPr id="11" name="Title 10">
            <a:extLst>
              <a:ext uri="{FF2B5EF4-FFF2-40B4-BE49-F238E27FC236}">
                <a16:creationId xmlns:a16="http://schemas.microsoft.com/office/drawing/2014/main" id="{1E81A1AF-3911-4570-A478-896479D5C69F}"/>
              </a:ext>
            </a:extLst>
          </p:cNvPr>
          <p:cNvSpPr>
            <a:spLocks noGrp="1"/>
          </p:cNvSpPr>
          <p:nvPr>
            <p:ph type="title"/>
          </p:nvPr>
        </p:nvSpPr>
        <p:spPr/>
        <p:txBody>
          <a:bodyPr/>
          <a:lstStyle/>
          <a:p>
            <a:r>
              <a:rPr lang="en-US"/>
              <a:t>Click to edit Master title style</a:t>
            </a:r>
            <a:endParaRPr lang="en-GB"/>
          </a:p>
        </p:txBody>
      </p:sp>
      <p:sp>
        <p:nvSpPr>
          <p:cNvPr id="2" name="Date Placeholder 1">
            <a:extLst>
              <a:ext uri="{FF2B5EF4-FFF2-40B4-BE49-F238E27FC236}">
                <a16:creationId xmlns:a16="http://schemas.microsoft.com/office/drawing/2014/main" id="{FB3D6978-91BA-41E9-A230-FC344A8293B7}"/>
              </a:ext>
            </a:extLst>
          </p:cNvPr>
          <p:cNvSpPr>
            <a:spLocks noGrp="1"/>
          </p:cNvSpPr>
          <p:nvPr>
            <p:ph type="dt" sz="half" idx="10"/>
          </p:nvPr>
        </p:nvSpPr>
        <p:spPr/>
        <p:txBody>
          <a:bodyPr/>
          <a:lstStyle/>
          <a:p>
            <a:endParaRPr lang="en-GB"/>
          </a:p>
        </p:txBody>
      </p:sp>
      <p:sp>
        <p:nvSpPr>
          <p:cNvPr id="7" name="Slide Number Placeholder 6">
            <a:extLst>
              <a:ext uri="{FF2B5EF4-FFF2-40B4-BE49-F238E27FC236}">
                <a16:creationId xmlns:a16="http://schemas.microsoft.com/office/drawing/2014/main" id="{AC7419F7-C1B4-4A7E-B618-B871D76DD5B1}"/>
              </a:ext>
            </a:extLst>
          </p:cNvPr>
          <p:cNvSpPr>
            <a:spLocks noGrp="1"/>
          </p:cNvSpPr>
          <p:nvPr>
            <p:ph type="sldNum" sz="quarter" idx="11"/>
          </p:nvPr>
        </p:nvSpPr>
        <p:spPr/>
        <p:txBody>
          <a:bodyPr/>
          <a:lstStyle/>
          <a:p>
            <a:fld id="{577D5343-4D17-46B5-8939-002E6F00DD56}" type="slidenum">
              <a:rPr lang="en-GB" smtClean="0"/>
              <a:t>‹#›</a:t>
            </a:fld>
            <a:endParaRPr lang="en-GB"/>
          </a:p>
        </p:txBody>
      </p:sp>
    </p:spTree>
    <p:extLst>
      <p:ext uri="{BB962C8B-B14F-4D97-AF65-F5344CB8AC3E}">
        <p14:creationId xmlns:p14="http://schemas.microsoft.com/office/powerpoint/2010/main" val="1119440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17A06A-A553-4930-9FBB-62D141975293}"/>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E06B723-8C2F-4FD4-B520-DBA91CF5133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6A9AE2D5-65CD-457A-BE0F-34B729196FA9}"/>
              </a:ext>
            </a:extLst>
          </p:cNvPr>
          <p:cNvSpPr>
            <a:spLocks noGrp="1"/>
          </p:cNvSpPr>
          <p:nvPr>
            <p:ph type="sldNum" sz="quarter" idx="12"/>
          </p:nvPr>
        </p:nvSpPr>
        <p:spPr/>
        <p:txBody>
          <a:bodyPr/>
          <a:lstStyle/>
          <a:p>
            <a:fld id="{577D5343-4D17-46B5-8939-002E6F00DD56}" type="slidenum">
              <a:rPr lang="en-GB" smtClean="0"/>
              <a:t>‹#›</a:t>
            </a:fld>
            <a:endParaRPr lang="en-GB"/>
          </a:p>
        </p:txBody>
      </p:sp>
      <p:pic>
        <p:nvPicPr>
          <p:cNvPr id="5" name="Picture 5">
            <a:extLst>
              <a:ext uri="{FF2B5EF4-FFF2-40B4-BE49-F238E27FC236}">
                <a16:creationId xmlns:a16="http://schemas.microsoft.com/office/drawing/2014/main" id="{7E395A6D-C84A-4711-B2A6-4ECCA6009D5D}"/>
              </a:ext>
            </a:extLst>
          </p:cNvPr>
          <p:cNvPicPr>
            <a:picLocks noChangeAspect="1"/>
          </p:cNvPicPr>
          <p:nvPr userDrawn="1"/>
        </p:nvPicPr>
        <p:blipFill>
          <a:blip r:embed="rId2"/>
          <a:srcRect/>
          <a:stretch>
            <a:fillRect/>
          </a:stretch>
        </p:blipFill>
        <p:spPr>
          <a:xfrm>
            <a:off x="10124890" y="283926"/>
            <a:ext cx="1796954" cy="719374"/>
          </a:xfrm>
          <a:prstGeom prst="rect">
            <a:avLst/>
          </a:prstGeom>
        </p:spPr>
      </p:pic>
      <p:sp>
        <p:nvSpPr>
          <p:cNvPr id="7" name="Title 6">
            <a:extLst>
              <a:ext uri="{FF2B5EF4-FFF2-40B4-BE49-F238E27FC236}">
                <a16:creationId xmlns:a16="http://schemas.microsoft.com/office/drawing/2014/main" id="{CCA21F80-9A4A-4046-AB6F-94D812B3D69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98425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bg>
      <p:bgPr>
        <a:solidFill>
          <a:srgbClr val="005E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22152-E417-48F3-913B-3FD9C8148F3E}"/>
              </a:ext>
            </a:extLst>
          </p:cNvPr>
          <p:cNvSpPr>
            <a:spLocks noGrp="1"/>
          </p:cNvSpPr>
          <p:nvPr>
            <p:ph type="title"/>
          </p:nvPr>
        </p:nvSpPr>
        <p:spPr>
          <a:xfrm>
            <a:off x="831850" y="1709738"/>
            <a:ext cx="10515600" cy="2852737"/>
          </a:xfrm>
          <a:prstGeom prst="rect">
            <a:avLst/>
          </a:prstGeom>
        </p:spPr>
        <p:txBody>
          <a:bodyPr anchor="b">
            <a:normAutofit/>
          </a:bodyPr>
          <a:lstStyle>
            <a:lvl1pPr>
              <a:defRPr sz="5600" b="1">
                <a:solidFill>
                  <a:schemeClr val="bg1"/>
                </a:solidFill>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416DE2B-6026-49B9-B681-82360A51174B}"/>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DE1554-84B0-4128-890E-D6561B6BF18A}"/>
              </a:ext>
            </a:extLst>
          </p:cNvPr>
          <p:cNvSpPr>
            <a:spLocks noGrp="1"/>
          </p:cNvSpPr>
          <p:nvPr>
            <p:ph type="dt" sz="half" idx="10"/>
          </p:nvPr>
        </p:nvSpPr>
        <p:spPr/>
        <p:txBody>
          <a:bodyPr/>
          <a:lstStyle/>
          <a:p>
            <a:endParaRPr lang="en-GB"/>
          </a:p>
        </p:txBody>
      </p:sp>
      <p:sp>
        <p:nvSpPr>
          <p:cNvPr id="6" name="Slide Number Placeholder 5">
            <a:extLst>
              <a:ext uri="{FF2B5EF4-FFF2-40B4-BE49-F238E27FC236}">
                <a16:creationId xmlns:a16="http://schemas.microsoft.com/office/drawing/2014/main" id="{AADA98AE-F78C-43CC-9FF8-F0BAD62EA20F}"/>
              </a:ext>
            </a:extLst>
          </p:cNvPr>
          <p:cNvSpPr>
            <a:spLocks noGrp="1"/>
          </p:cNvSpPr>
          <p:nvPr>
            <p:ph type="sldNum" sz="quarter" idx="12"/>
          </p:nvPr>
        </p:nvSpPr>
        <p:spPr/>
        <p:txBody>
          <a:bodyPr/>
          <a:lstStyle/>
          <a:p>
            <a:fld id="{577D5343-4D17-46B5-8939-002E6F00DD56}" type="slidenum">
              <a:rPr lang="en-GB" smtClean="0"/>
              <a:t>‹#›</a:t>
            </a:fld>
            <a:endParaRPr lang="en-GB"/>
          </a:p>
        </p:txBody>
      </p:sp>
      <p:pic>
        <p:nvPicPr>
          <p:cNvPr id="7" name="Picture 5">
            <a:extLst>
              <a:ext uri="{FF2B5EF4-FFF2-40B4-BE49-F238E27FC236}">
                <a16:creationId xmlns:a16="http://schemas.microsoft.com/office/drawing/2014/main" id="{1CD5419D-15CC-489D-9588-108F399AC04B}"/>
              </a:ext>
            </a:extLst>
          </p:cNvPr>
          <p:cNvPicPr>
            <a:picLocks noChangeAspect="1"/>
          </p:cNvPicPr>
          <p:nvPr userDrawn="1"/>
        </p:nvPicPr>
        <p:blipFill>
          <a:blip r:embed="rId2"/>
          <a:srcRect/>
          <a:stretch>
            <a:fillRect/>
          </a:stretch>
        </p:blipFill>
        <p:spPr>
          <a:xfrm>
            <a:off x="10124890" y="283926"/>
            <a:ext cx="1796954" cy="719374"/>
          </a:xfrm>
          <a:prstGeom prst="rect">
            <a:avLst/>
          </a:prstGeom>
        </p:spPr>
      </p:pic>
    </p:spTree>
    <p:extLst>
      <p:ext uri="{BB962C8B-B14F-4D97-AF65-F5344CB8AC3E}">
        <p14:creationId xmlns:p14="http://schemas.microsoft.com/office/powerpoint/2010/main" val="1408552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52A2CB-6DFA-4C83-920D-9406E0F7CC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BE133B0-166E-4FBE-9399-41679CDCD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5">
            <a:extLst>
              <a:ext uri="{FF2B5EF4-FFF2-40B4-BE49-F238E27FC236}">
                <a16:creationId xmlns:a16="http://schemas.microsoft.com/office/drawing/2014/main" id="{F54A6CA8-B5B2-409D-A532-D8020A21B748}"/>
              </a:ext>
            </a:extLst>
          </p:cNvPr>
          <p:cNvPicPr>
            <a:picLocks noChangeAspect="1"/>
          </p:cNvPicPr>
          <p:nvPr userDrawn="1"/>
        </p:nvPicPr>
        <p:blipFill>
          <a:blip r:embed="rId2"/>
          <a:srcRect/>
          <a:stretch>
            <a:fillRect/>
          </a:stretch>
        </p:blipFill>
        <p:spPr>
          <a:xfrm>
            <a:off x="10124890" y="283926"/>
            <a:ext cx="1796954" cy="719374"/>
          </a:xfrm>
          <a:prstGeom prst="rect">
            <a:avLst/>
          </a:prstGeom>
        </p:spPr>
      </p:pic>
      <p:sp>
        <p:nvSpPr>
          <p:cNvPr id="14" name="Title 13">
            <a:extLst>
              <a:ext uri="{FF2B5EF4-FFF2-40B4-BE49-F238E27FC236}">
                <a16:creationId xmlns:a16="http://schemas.microsoft.com/office/drawing/2014/main" id="{198C4DC8-6DE9-467D-85D0-85F0E0407064}"/>
              </a:ext>
            </a:extLst>
          </p:cNvPr>
          <p:cNvSpPr>
            <a:spLocks noGrp="1"/>
          </p:cNvSpPr>
          <p:nvPr>
            <p:ph type="title"/>
          </p:nvPr>
        </p:nvSpPr>
        <p:spPr/>
        <p:txBody>
          <a:bodyPr/>
          <a:lstStyle/>
          <a:p>
            <a:r>
              <a:rPr lang="en-US"/>
              <a:t>Click to edit Master title style</a:t>
            </a:r>
            <a:endParaRPr lang="en-GB"/>
          </a:p>
        </p:txBody>
      </p:sp>
      <p:sp>
        <p:nvSpPr>
          <p:cNvPr id="2" name="Date Placeholder 1">
            <a:extLst>
              <a:ext uri="{FF2B5EF4-FFF2-40B4-BE49-F238E27FC236}">
                <a16:creationId xmlns:a16="http://schemas.microsoft.com/office/drawing/2014/main" id="{08BFC29B-5B1F-4DF6-9139-A95ADBC6C47E}"/>
              </a:ext>
            </a:extLst>
          </p:cNvPr>
          <p:cNvSpPr>
            <a:spLocks noGrp="1"/>
          </p:cNvSpPr>
          <p:nvPr>
            <p:ph type="dt" sz="half" idx="10"/>
          </p:nvPr>
        </p:nvSpPr>
        <p:spPr/>
        <p:txBody>
          <a:bodyPr/>
          <a:lstStyle/>
          <a:p>
            <a:endParaRPr lang="en-GB"/>
          </a:p>
        </p:txBody>
      </p:sp>
      <p:sp>
        <p:nvSpPr>
          <p:cNvPr id="9" name="Slide Number Placeholder 8">
            <a:extLst>
              <a:ext uri="{FF2B5EF4-FFF2-40B4-BE49-F238E27FC236}">
                <a16:creationId xmlns:a16="http://schemas.microsoft.com/office/drawing/2014/main" id="{12226604-8AA4-4D12-8B8D-DD11A0135896}"/>
              </a:ext>
            </a:extLst>
          </p:cNvPr>
          <p:cNvSpPr>
            <a:spLocks noGrp="1"/>
          </p:cNvSpPr>
          <p:nvPr>
            <p:ph type="sldNum" sz="quarter" idx="11"/>
          </p:nvPr>
        </p:nvSpPr>
        <p:spPr/>
        <p:txBody>
          <a:bodyPr/>
          <a:lstStyle/>
          <a:p>
            <a:fld id="{577D5343-4D17-46B5-8939-002E6F00DD56}" type="slidenum">
              <a:rPr lang="en-GB" smtClean="0"/>
              <a:t>‹#›</a:t>
            </a:fld>
            <a:endParaRPr lang="en-GB"/>
          </a:p>
        </p:txBody>
      </p:sp>
    </p:spTree>
    <p:extLst>
      <p:ext uri="{BB962C8B-B14F-4D97-AF65-F5344CB8AC3E}">
        <p14:creationId xmlns:p14="http://schemas.microsoft.com/office/powerpoint/2010/main" val="1591835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14920" y="1343804"/>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609601" y="548641"/>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endParaRPr lang="en-US"/>
          </a:p>
        </p:txBody>
      </p:sp>
    </p:spTree>
    <p:extLst>
      <p:ext uri="{BB962C8B-B14F-4D97-AF65-F5344CB8AC3E}">
        <p14:creationId xmlns:p14="http://schemas.microsoft.com/office/powerpoint/2010/main" val="2646983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8E3F70F-724B-46A1-9157-938B8D8DBF1F}"/>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9E4BDA-2F53-4C4F-BA3D-DBF87F815362}"/>
              </a:ext>
            </a:extLst>
          </p:cNvPr>
          <p:cNvSpPr>
            <a:spLocks noGrp="1"/>
          </p:cNvSpPr>
          <p:nvPr>
            <p:ph type="dt" sz="half" idx="2"/>
          </p:nvPr>
        </p:nvSpPr>
        <p:spPr>
          <a:xfrm>
            <a:off x="838200" y="6356352"/>
            <a:ext cx="4586057" cy="365125"/>
          </a:xfrm>
          <a:prstGeom prst="rect">
            <a:avLst/>
          </a:prstGeom>
        </p:spPr>
        <p:txBody>
          <a:bodyPr vert="horz" lIns="91440" tIns="45720" rIns="91440" bIns="45720" rtlCol="0" anchor="ctr"/>
          <a:lstStyle>
            <a:lvl1pPr algn="l">
              <a:defRPr sz="813">
                <a:solidFill>
                  <a:schemeClr val="tx1"/>
                </a:solidFill>
              </a:defRPr>
            </a:lvl1pPr>
          </a:lstStyle>
          <a:p>
            <a:endParaRPr lang="en-GB"/>
          </a:p>
        </p:txBody>
      </p:sp>
      <p:sp>
        <p:nvSpPr>
          <p:cNvPr id="6" name="Slide Number Placeholder 5">
            <a:extLst>
              <a:ext uri="{FF2B5EF4-FFF2-40B4-BE49-F238E27FC236}">
                <a16:creationId xmlns:a16="http://schemas.microsoft.com/office/drawing/2014/main" id="{45728FFA-1D13-4C7B-B32B-76E78B023DC5}"/>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77D5343-4D17-46B5-8939-002E6F00DD56}" type="slidenum">
              <a:rPr lang="en-GB" smtClean="0"/>
              <a:t>‹#›</a:t>
            </a:fld>
            <a:endParaRPr lang="en-GB"/>
          </a:p>
        </p:txBody>
      </p:sp>
      <p:sp>
        <p:nvSpPr>
          <p:cNvPr id="7" name="Title 1">
            <a:extLst>
              <a:ext uri="{FF2B5EF4-FFF2-40B4-BE49-F238E27FC236}">
                <a16:creationId xmlns:a16="http://schemas.microsoft.com/office/drawing/2014/main" id="{76C3074C-C2D5-4F6F-9D15-C3FC20EAE8B9}"/>
              </a:ext>
            </a:extLst>
          </p:cNvPr>
          <p:cNvSpPr txBox="1">
            <a:spLocks/>
          </p:cNvSpPr>
          <p:nvPr userDrawn="1"/>
        </p:nvSpPr>
        <p:spPr>
          <a:xfrm>
            <a:off x="0" y="2"/>
            <a:ext cx="12192000" cy="1325563"/>
          </a:xfrm>
          <a:prstGeom prst="rect">
            <a:avLst/>
          </a:prstGeom>
          <a:solidFill>
            <a:srgbClr val="005EB8"/>
          </a:solidFill>
        </p:spPr>
        <p:txBody>
          <a:bodyPr vert="horz" lIns="292500" tIns="37148" rIns="74295" bIns="37148"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GB" sz="3575"/>
          </a:p>
        </p:txBody>
      </p:sp>
      <p:pic>
        <p:nvPicPr>
          <p:cNvPr id="8" name="Picture 5">
            <a:extLst>
              <a:ext uri="{FF2B5EF4-FFF2-40B4-BE49-F238E27FC236}">
                <a16:creationId xmlns:a16="http://schemas.microsoft.com/office/drawing/2014/main" id="{507866D8-6CEE-4EC2-A403-C0D0893AF9A2}"/>
              </a:ext>
            </a:extLst>
          </p:cNvPr>
          <p:cNvPicPr>
            <a:picLocks noChangeAspect="1"/>
          </p:cNvPicPr>
          <p:nvPr userDrawn="1"/>
        </p:nvPicPr>
        <p:blipFill>
          <a:blip r:embed="rId7"/>
          <a:srcRect/>
          <a:stretch>
            <a:fillRect/>
          </a:stretch>
        </p:blipFill>
        <p:spPr>
          <a:xfrm>
            <a:off x="10124890" y="283926"/>
            <a:ext cx="1796954" cy="719374"/>
          </a:xfrm>
          <a:prstGeom prst="rect">
            <a:avLst/>
          </a:prstGeom>
        </p:spPr>
      </p:pic>
      <p:sp>
        <p:nvSpPr>
          <p:cNvPr id="9" name="Title 1">
            <a:extLst>
              <a:ext uri="{FF2B5EF4-FFF2-40B4-BE49-F238E27FC236}">
                <a16:creationId xmlns:a16="http://schemas.microsoft.com/office/drawing/2014/main" id="{D63DC1F1-6C8A-4D71-BA8D-DA2999A5D73A}"/>
              </a:ext>
            </a:extLst>
          </p:cNvPr>
          <p:cNvSpPr txBox="1">
            <a:spLocks/>
          </p:cNvSpPr>
          <p:nvPr userDrawn="1"/>
        </p:nvSpPr>
        <p:spPr>
          <a:xfrm>
            <a:off x="0" y="2"/>
            <a:ext cx="12192000" cy="1325563"/>
          </a:xfrm>
          <a:prstGeom prst="rect">
            <a:avLst/>
          </a:prstGeom>
          <a:noFill/>
        </p:spPr>
        <p:txBody>
          <a:bodyPr vert="horz" lIns="292500" tIns="37148" rIns="74295" bIns="37148"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GB" sz="3575"/>
          </a:p>
        </p:txBody>
      </p:sp>
      <p:sp>
        <p:nvSpPr>
          <p:cNvPr id="10" name="Title Placeholder 9">
            <a:extLst>
              <a:ext uri="{FF2B5EF4-FFF2-40B4-BE49-F238E27FC236}">
                <a16:creationId xmlns:a16="http://schemas.microsoft.com/office/drawing/2014/main" id="{86F0D027-1825-467F-96FA-8FDA50AA2360}"/>
              </a:ext>
            </a:extLst>
          </p:cNvPr>
          <p:cNvSpPr>
            <a:spLocks noGrp="1"/>
          </p:cNvSpPr>
          <p:nvPr>
            <p:ph type="title"/>
          </p:nvPr>
        </p:nvSpPr>
        <p:spPr>
          <a:xfrm>
            <a:off x="273613" y="18257"/>
            <a:ext cx="9721289" cy="1325563"/>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3000582525"/>
      </p:ext>
    </p:extLst>
  </p:cSld>
  <p:clrMap bg1="lt1" tx1="dk1" bg2="lt2" tx2="dk2" accent1="accent1" accent2="accent2" accent3="accent3" accent4="accent4" accent5="accent5" accent6="accent6" hlink="hlink" folHlink="folHlink"/>
  <p:sldLayoutIdLst>
    <p:sldLayoutId id="2147483663" r:id="rId1"/>
    <p:sldLayoutId id="2147483667" r:id="rId2"/>
    <p:sldLayoutId id="2147483668" r:id="rId3"/>
    <p:sldLayoutId id="2147483669" r:id="rId4"/>
    <p:sldLayoutId id="2147483670" r:id="rId5"/>
  </p:sldLayoutIdLst>
  <p:hf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125" y="707415"/>
            <a:ext cx="10515600" cy="2852737"/>
          </a:xfrm>
        </p:spPr>
        <p:txBody>
          <a:bodyPr/>
          <a:lstStyle/>
          <a:p>
            <a:r>
              <a:rPr lang="en-GB" sz="3200" b="1" dirty="0">
                <a:cs typeface="Arial" panose="020B0604020202020204" pitchFamily="34" charset="0"/>
              </a:rPr>
              <a:t>Electronic Health Record Solution for Sexual Health </a:t>
            </a:r>
          </a:p>
        </p:txBody>
      </p:sp>
      <p:sp>
        <p:nvSpPr>
          <p:cNvPr id="3" name="Subtitle 2"/>
          <p:cNvSpPr>
            <a:spLocks noGrp="1"/>
          </p:cNvSpPr>
          <p:nvPr>
            <p:ph type="body" idx="1"/>
          </p:nvPr>
        </p:nvSpPr>
        <p:spPr>
          <a:xfrm>
            <a:off x="831850" y="4672523"/>
            <a:ext cx="10462151" cy="432000"/>
          </a:xfrm>
        </p:spPr>
        <p:txBody>
          <a:bodyPr>
            <a:normAutofit fontScale="92500" lnSpcReduction="20000"/>
          </a:bodyPr>
          <a:lstStyle/>
          <a:p>
            <a:r>
              <a:rPr lang="en-GB" sz="3000" b="0" dirty="0">
                <a:latin typeface="+mj-lt"/>
                <a:cs typeface="Arial" panose="020B0604020202020204" pitchFamily="34" charset="0"/>
              </a:rPr>
              <a:t>North West London Integrated Care System</a:t>
            </a:r>
          </a:p>
          <a:p>
            <a:endParaRPr lang="en-GB" sz="3000" b="0" dirty="0">
              <a:latin typeface="+mj-lt"/>
              <a:cs typeface="Arial" panose="020B0604020202020204" pitchFamily="34" charset="0"/>
            </a:endParaRPr>
          </a:p>
        </p:txBody>
      </p:sp>
      <p:sp>
        <p:nvSpPr>
          <p:cNvPr id="7" name="Slide Number Placeholder 6"/>
          <p:cNvSpPr>
            <a:spLocks noGrp="1"/>
          </p:cNvSpPr>
          <p:nvPr>
            <p:ph type="sldNum" sz="quarter" idx="12"/>
          </p:nvPr>
        </p:nvSpPr>
        <p:spPr/>
        <p:txBody>
          <a:bodyPr/>
          <a:lstStyle/>
          <a:p>
            <a:fld id="{9D09DB64-F804-46D7-B97F-CE00FAC863BB}"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33833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t>NHS North West London </a:t>
            </a:r>
            <a:endParaRPr lang="en-GB"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3613" y="1728074"/>
            <a:ext cx="11034185" cy="4455940"/>
          </a:xfrm>
        </p:spPr>
        <p:txBody>
          <a:bodyPr>
            <a:normAutofit/>
          </a:bodyPr>
          <a:lstStyle/>
          <a:p>
            <a:pPr>
              <a:lnSpc>
                <a:spcPct val="100000"/>
              </a:lnSpc>
            </a:pPr>
            <a:r>
              <a:rPr lang="en-GB" sz="2000" dirty="0"/>
              <a:t>NHS NWL covers a population of over 2.1 million people who live across eight boroughs making it one of the largest integrated care systems in the country</a:t>
            </a:r>
          </a:p>
          <a:p>
            <a:pPr>
              <a:lnSpc>
                <a:spcPct val="100000"/>
              </a:lnSpc>
            </a:pPr>
            <a:r>
              <a:rPr lang="en-GB" sz="2000" dirty="0"/>
              <a:t>The three main providers of sexual health and HIV services across NWL (Chelsea and Westminster Hospital NHS Foundation Trust, Imperial College Healthcare NHS Trust and London North West University Healthcare NHS Trust) have come together to jointly procure a sexual health electronic health record (EHR) </a:t>
            </a:r>
          </a:p>
          <a:p>
            <a:pPr>
              <a:lnSpc>
                <a:spcPct val="100000"/>
              </a:lnSpc>
            </a:pPr>
            <a:r>
              <a:rPr lang="en-GB" sz="2000" dirty="0"/>
              <a:t>Together the Trusts deliver level 2 and 3 sexual health services from 13 sites across the sector and see over 250,000 patients per year.</a:t>
            </a:r>
          </a:p>
          <a:p>
            <a:pPr>
              <a:lnSpc>
                <a:spcPct val="100000"/>
              </a:lnSpc>
            </a:pPr>
            <a:r>
              <a:rPr lang="en-GB" sz="2000" dirty="0"/>
              <a:t>This is a unique opportunity to implement an innovative digital solution that will transform the way sexual health services are delivered across NWL.</a:t>
            </a:r>
          </a:p>
          <a:p>
            <a:pPr>
              <a:lnSpc>
                <a:spcPct val="100000"/>
              </a:lnSpc>
            </a:pPr>
            <a:endParaRPr lang="en-GB" sz="2000" dirty="0"/>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71267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t>NHS North West London </a:t>
            </a:r>
            <a:endParaRPr lang="en-GB"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3613" y="1728074"/>
            <a:ext cx="11034185" cy="4455940"/>
          </a:xfrm>
        </p:spPr>
        <p:txBody>
          <a:bodyPr>
            <a:noAutofit/>
          </a:bodyPr>
          <a:lstStyle/>
          <a:p>
            <a:pPr marL="0" indent="0">
              <a:lnSpc>
                <a:spcPct val="100000"/>
              </a:lnSpc>
              <a:buNone/>
            </a:pPr>
            <a:r>
              <a:rPr lang="en-GB" sz="2000" dirty="0"/>
              <a:t>Services provided include:</a:t>
            </a:r>
          </a:p>
          <a:p>
            <a:pPr lvl="0">
              <a:lnSpc>
                <a:spcPct val="100000"/>
              </a:lnSpc>
            </a:pPr>
            <a:r>
              <a:rPr lang="en-GB" sz="2000" dirty="0"/>
              <a:t>Advice and support for a range of sexual health related issues</a:t>
            </a:r>
          </a:p>
          <a:p>
            <a:pPr lvl="0">
              <a:lnSpc>
                <a:spcPct val="100000"/>
              </a:lnSpc>
            </a:pPr>
            <a:r>
              <a:rPr lang="en-GB" sz="2000" dirty="0"/>
              <a:t>Rapid asymptomatic screening for sexually transmitted infections (STIs) including HIV</a:t>
            </a:r>
          </a:p>
          <a:p>
            <a:pPr lvl="0">
              <a:lnSpc>
                <a:spcPct val="100000"/>
              </a:lnSpc>
            </a:pPr>
            <a:r>
              <a:rPr lang="en-GB" sz="2000" dirty="0"/>
              <a:t>Clinical evaluation and STI testing in individuals with genital or other symptoms suggestive of an STI</a:t>
            </a:r>
          </a:p>
          <a:p>
            <a:pPr lvl="0">
              <a:lnSpc>
                <a:spcPct val="100000"/>
              </a:lnSpc>
            </a:pPr>
            <a:r>
              <a:rPr lang="en-GB" sz="2000" dirty="0"/>
              <a:t>Diagnosis, treatment and management of STIs</a:t>
            </a:r>
          </a:p>
          <a:p>
            <a:pPr lvl="0">
              <a:lnSpc>
                <a:spcPct val="100000"/>
              </a:lnSpc>
            </a:pPr>
            <a:r>
              <a:rPr lang="en-GB" sz="2000" dirty="0"/>
              <a:t>HIV post-exposure prophylaxis (PEP) for HIV and associated clinical care</a:t>
            </a:r>
          </a:p>
          <a:p>
            <a:pPr lvl="0">
              <a:lnSpc>
                <a:spcPct val="100000"/>
              </a:lnSpc>
            </a:pPr>
            <a:r>
              <a:rPr lang="en-GB" sz="2000" dirty="0"/>
              <a:t>Pre-exposure prophylaxis (</a:t>
            </a:r>
            <a:r>
              <a:rPr lang="en-GB" sz="2000" dirty="0" err="1"/>
              <a:t>PrEP</a:t>
            </a:r>
            <a:r>
              <a:rPr lang="en-GB" sz="2000" dirty="0"/>
              <a:t>) for HIV and associated clinical care</a:t>
            </a:r>
          </a:p>
          <a:p>
            <a:pPr lvl="0">
              <a:lnSpc>
                <a:spcPct val="100000"/>
              </a:lnSpc>
            </a:pPr>
            <a:r>
              <a:rPr lang="en-GB" sz="2000" dirty="0"/>
              <a:t>Vaccination programmes – such as Hepatitis A,B and human papillomavirus (HPV)</a:t>
            </a:r>
          </a:p>
          <a:p>
            <a:pPr lvl="0">
              <a:lnSpc>
                <a:spcPct val="100000"/>
              </a:lnSpc>
            </a:pPr>
            <a:r>
              <a:rPr lang="en-GB" sz="2000" dirty="0"/>
              <a:t>A full range of contraceptive services including provision of emergency contraception and long-acting reversible contraception (LARC) </a:t>
            </a:r>
          </a:p>
          <a:p>
            <a:pPr>
              <a:lnSpc>
                <a:spcPct val="120000"/>
              </a:lnSpc>
            </a:pPr>
            <a:endParaRPr lang="en-GB" sz="2000" dirty="0"/>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76718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latin typeface="Arial" panose="020B0604020202020204" pitchFamily="34" charset="0"/>
                <a:cs typeface="Arial" panose="020B0604020202020204" pitchFamily="34" charset="0"/>
              </a:rPr>
              <a:t>Vision</a:t>
            </a:r>
          </a:p>
        </p:txBody>
      </p:sp>
      <p:sp>
        <p:nvSpPr>
          <p:cNvPr id="3" name="Content Placeholder 2"/>
          <p:cNvSpPr>
            <a:spLocks noGrp="1"/>
          </p:cNvSpPr>
          <p:nvPr>
            <p:ph idx="1"/>
          </p:nvPr>
        </p:nvSpPr>
        <p:spPr>
          <a:xfrm>
            <a:off x="319616" y="1622116"/>
            <a:ext cx="11034185" cy="4455940"/>
          </a:xfrm>
        </p:spPr>
        <p:txBody>
          <a:bodyPr>
            <a:noAutofit/>
          </a:bodyPr>
          <a:lstStyle/>
          <a:p>
            <a:pPr marL="0" lvl="0" indent="0">
              <a:lnSpc>
                <a:spcPct val="120000"/>
              </a:lnSpc>
              <a:buNone/>
            </a:pPr>
            <a:r>
              <a:rPr lang="en-GB" sz="2000" dirty="0"/>
              <a:t>The vision for the NWL EHR is: </a:t>
            </a:r>
          </a:p>
          <a:p>
            <a:pPr lvl="0">
              <a:lnSpc>
                <a:spcPct val="120000"/>
              </a:lnSpc>
            </a:pPr>
            <a:r>
              <a:rPr lang="en-GB" sz="2000" dirty="0"/>
              <a:t>Unify our sexual and reproductive health services onto a single, digital solution, ensuring a more joined-up approach to service delivery for both service users and our workforce</a:t>
            </a:r>
          </a:p>
          <a:p>
            <a:pPr lvl="0">
              <a:lnSpc>
                <a:spcPct val="120000"/>
              </a:lnSpc>
            </a:pPr>
            <a:r>
              <a:rPr lang="en-GB" sz="2000" dirty="0"/>
              <a:t>Simplify our technology reducing the burden on our workforce so that clinical staff can focus on delivering care</a:t>
            </a:r>
          </a:p>
          <a:p>
            <a:pPr lvl="0">
              <a:lnSpc>
                <a:spcPct val="120000"/>
              </a:lnSpc>
            </a:pPr>
            <a:r>
              <a:rPr lang="en-GB" sz="2000" dirty="0"/>
              <a:t>Exploit state of the art technology to support service delivery and transform user experience</a:t>
            </a:r>
          </a:p>
          <a:p>
            <a:pPr lvl="0">
              <a:lnSpc>
                <a:spcPct val="120000"/>
              </a:lnSpc>
            </a:pPr>
            <a:r>
              <a:rPr lang="en-GB" sz="2000" dirty="0"/>
              <a:t>Ensure systems can communicate enhancing safety, quality and efficiency and unlocking further digital opportunities </a:t>
            </a:r>
          </a:p>
          <a:p>
            <a:pPr lvl="0">
              <a:lnSpc>
                <a:spcPct val="120000"/>
              </a:lnSpc>
            </a:pPr>
            <a:r>
              <a:rPr lang="en-GB" sz="2000" dirty="0"/>
              <a:t>Develop a solution that has the flexibility to adapt to a rapidly changing business environment and sexual health landscape</a:t>
            </a:r>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404400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latin typeface="Arial" panose="020B0604020202020204" pitchFamily="34" charset="0"/>
                <a:cs typeface="Arial" panose="020B0604020202020204" pitchFamily="34" charset="0"/>
              </a:rPr>
              <a:t> Current EHR Providers</a:t>
            </a:r>
          </a:p>
        </p:txBody>
      </p:sp>
      <p:sp>
        <p:nvSpPr>
          <p:cNvPr id="3" name="Content Placeholder 2"/>
          <p:cNvSpPr>
            <a:spLocks noGrp="1"/>
          </p:cNvSpPr>
          <p:nvPr>
            <p:ph idx="1"/>
          </p:nvPr>
        </p:nvSpPr>
        <p:spPr>
          <a:xfrm>
            <a:off x="273613" y="1728074"/>
            <a:ext cx="11034185" cy="4455940"/>
          </a:xfrm>
        </p:spPr>
        <p:txBody>
          <a:bodyPr>
            <a:normAutofit/>
          </a:bodyPr>
          <a:lstStyle/>
          <a:p>
            <a:pPr>
              <a:lnSpc>
                <a:spcPct val="120000"/>
              </a:lnSpc>
            </a:pPr>
            <a:r>
              <a:rPr lang="en-GB" sz="2000" dirty="0">
                <a:latin typeface="+mj-lt"/>
              </a:rPr>
              <a:t>CWFT and LNWH currently use separate instances of </a:t>
            </a:r>
            <a:r>
              <a:rPr lang="en-GB" sz="2000" dirty="0" err="1">
                <a:latin typeface="+mj-lt"/>
              </a:rPr>
              <a:t>Lilie</a:t>
            </a:r>
            <a:r>
              <a:rPr lang="en-GB" sz="2000" dirty="0">
                <a:latin typeface="+mj-lt"/>
              </a:rPr>
              <a:t> </a:t>
            </a:r>
          </a:p>
          <a:p>
            <a:pPr>
              <a:lnSpc>
                <a:spcPct val="120000"/>
              </a:lnSpc>
            </a:pPr>
            <a:r>
              <a:rPr lang="en-GB" sz="2000" dirty="0">
                <a:latin typeface="+mj-lt"/>
              </a:rPr>
              <a:t>ICHT use </a:t>
            </a:r>
            <a:r>
              <a:rPr lang="en-GB" sz="2000" dirty="0" err="1">
                <a:latin typeface="+mj-lt"/>
              </a:rPr>
              <a:t>Millcare</a:t>
            </a:r>
            <a:r>
              <a:rPr lang="en-GB" sz="2000" dirty="0">
                <a:latin typeface="+mj-lt"/>
              </a:rPr>
              <a:t>/</a:t>
            </a:r>
            <a:r>
              <a:rPr lang="en-GB" sz="2000" dirty="0" err="1">
                <a:latin typeface="+mj-lt"/>
              </a:rPr>
              <a:t>Deadalus</a:t>
            </a:r>
            <a:r>
              <a:rPr lang="en-GB" sz="2000" dirty="0">
                <a:latin typeface="+mj-lt"/>
              </a:rPr>
              <a:t>. </a:t>
            </a:r>
          </a:p>
          <a:p>
            <a:pPr>
              <a:lnSpc>
                <a:spcPct val="120000"/>
              </a:lnSpc>
            </a:pPr>
            <a:r>
              <a:rPr lang="en-GB" sz="2000" dirty="0">
                <a:latin typeface="+mj-lt"/>
              </a:rPr>
              <a:t>Contracts for the existing systems have 1-2 years remaining, subject to extension </a:t>
            </a:r>
          </a:p>
          <a:p>
            <a:pPr>
              <a:lnSpc>
                <a:spcPct val="120000"/>
              </a:lnSpc>
            </a:pPr>
            <a:r>
              <a:rPr lang="en-GB" sz="2000" dirty="0">
                <a:latin typeface="+mj-lt"/>
                <a:ea typeface="Calibri" panose="020F0502020204030204" pitchFamily="34" charset="0"/>
                <a:cs typeface="Calibri" panose="020F0502020204030204" pitchFamily="34" charset="0"/>
              </a:rPr>
              <a:t>The intention is to take a risk-stratified approach and roll out the replacement EHR on a site-by-site basis</a:t>
            </a:r>
          </a:p>
          <a:p>
            <a:pPr>
              <a:lnSpc>
                <a:spcPct val="120000"/>
              </a:lnSpc>
            </a:pPr>
            <a:endParaRPr lang="en-GB" dirty="0"/>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404524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latin typeface="Arial" panose="020B0604020202020204" pitchFamily="34" charset="0"/>
                <a:cs typeface="Arial" panose="020B0604020202020204" pitchFamily="34" charset="0"/>
              </a:rPr>
              <a:t>Core Requirements</a:t>
            </a:r>
          </a:p>
        </p:txBody>
      </p:sp>
      <p:sp>
        <p:nvSpPr>
          <p:cNvPr id="3" name="Content Placeholder 2"/>
          <p:cNvSpPr>
            <a:spLocks noGrp="1"/>
          </p:cNvSpPr>
          <p:nvPr>
            <p:ph idx="1"/>
          </p:nvPr>
        </p:nvSpPr>
        <p:spPr>
          <a:xfrm>
            <a:off x="319616" y="1343820"/>
            <a:ext cx="11034185" cy="4455940"/>
          </a:xfrm>
        </p:spPr>
        <p:txBody>
          <a:bodyPr>
            <a:noAutofit/>
          </a:bodyPr>
          <a:lstStyle/>
          <a:p>
            <a:pPr>
              <a:lnSpc>
                <a:spcPct val="100000"/>
              </a:lnSpc>
            </a:pPr>
            <a:r>
              <a:rPr lang="en-GB" sz="1800" b="1" dirty="0"/>
              <a:t>Core EHR Platform</a:t>
            </a:r>
            <a:r>
              <a:rPr lang="en-GB" sz="1800" dirty="0"/>
              <a:t>:  a paperless health record encompassing consultations, assessments, prescribing results reporting, a comprehensive results management system, clinic template management, task management, order communications (laboratory integration), patient notifications (via SMS or other digital solution) and, compliance with statutory reporting (</a:t>
            </a:r>
            <a:r>
              <a:rPr lang="en-GB" sz="1800" dirty="0" err="1"/>
              <a:t>eg</a:t>
            </a:r>
            <a:r>
              <a:rPr lang="en-GB" sz="1800" dirty="0"/>
              <a:t>. GUMCAD STI Surveillance, SRHAD and to commissioners), </a:t>
            </a:r>
          </a:p>
          <a:p>
            <a:pPr lvl="0">
              <a:lnSpc>
                <a:spcPct val="100000"/>
              </a:lnSpc>
            </a:pPr>
            <a:r>
              <a:rPr lang="en-GB" sz="1800" b="1" dirty="0"/>
              <a:t>Online Booking and Triage</a:t>
            </a:r>
            <a:r>
              <a:rPr lang="en-GB" sz="1800" dirty="0"/>
              <a:t>:</a:t>
            </a:r>
            <a:r>
              <a:rPr lang="en-GB" sz="1800" b="1" dirty="0"/>
              <a:t> </a:t>
            </a:r>
            <a:r>
              <a:rPr lang="en-GB" sz="1800" dirty="0"/>
              <a:t> patient account self-management and appointment booking; patient completed pre-appointment assessments which triage patients into appropriate clinical pathways; dynamic referrals to home-testing services; results management which again directs patients to the appropriate care pathway</a:t>
            </a:r>
          </a:p>
          <a:p>
            <a:pPr lvl="0">
              <a:lnSpc>
                <a:spcPct val="100000"/>
              </a:lnSpc>
            </a:pPr>
            <a:r>
              <a:rPr lang="en-GB" sz="1800" b="1" dirty="0"/>
              <a:t>Clinic Flow:  </a:t>
            </a:r>
            <a:r>
              <a:rPr lang="en-GB" sz="1800" dirty="0"/>
              <a:t>self-registration &amp; check-in, pre-assessment questionnaire, system triggered ordering of tests based on responses to pre-assessment questionnaire, express service and testing. </a:t>
            </a:r>
          </a:p>
          <a:p>
            <a:pPr lvl="0">
              <a:lnSpc>
                <a:spcPct val="100000"/>
              </a:lnSpc>
            </a:pPr>
            <a:r>
              <a:rPr lang="en-GB" sz="1800" b="1" dirty="0"/>
              <a:t>Partner Notification:</a:t>
            </a:r>
            <a:r>
              <a:rPr lang="en-GB" sz="1800" dirty="0"/>
              <a:t>  anonymous partner notification, cross-clinic rate tracking, to facilitate demonstration of compliance with national clinical standards </a:t>
            </a:r>
          </a:p>
          <a:p>
            <a:pPr lvl="0">
              <a:lnSpc>
                <a:spcPct val="100000"/>
              </a:lnSpc>
            </a:pPr>
            <a:r>
              <a:rPr lang="en-GB" sz="1800" b="1" dirty="0"/>
              <a:t>Communications Provider:  </a:t>
            </a:r>
            <a:r>
              <a:rPr lang="en-GB" sz="1800" dirty="0"/>
              <a:t>single / bulk notifications (via SMS or other digital solution) both for appointments and results notification, vaccine reminders, review reminders, sexual health advice, campaigns, service user engagement and feedback</a:t>
            </a:r>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341707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latin typeface="Arial" panose="020B0604020202020204" pitchFamily="34" charset="0"/>
                <a:cs typeface="Arial" panose="020B0604020202020204" pitchFamily="34" charset="0"/>
              </a:rPr>
              <a:t>Expected Benefits</a:t>
            </a:r>
          </a:p>
        </p:txBody>
      </p:sp>
      <p:sp>
        <p:nvSpPr>
          <p:cNvPr id="3" name="Content Placeholder 2"/>
          <p:cNvSpPr>
            <a:spLocks noGrp="1"/>
          </p:cNvSpPr>
          <p:nvPr>
            <p:ph idx="1"/>
          </p:nvPr>
        </p:nvSpPr>
        <p:spPr>
          <a:xfrm>
            <a:off x="273613" y="1728074"/>
            <a:ext cx="11034185" cy="4455940"/>
          </a:xfrm>
        </p:spPr>
        <p:txBody>
          <a:bodyPr>
            <a:normAutofit/>
          </a:bodyPr>
          <a:lstStyle/>
          <a:p>
            <a:pPr>
              <a:lnSpc>
                <a:spcPct val="100000"/>
              </a:lnSpc>
            </a:pPr>
            <a:r>
              <a:rPr lang="en-GB" sz="2000" dirty="0"/>
              <a:t>Improved communication between systems and services across NWL will enhance quality and safety and unlock further operational improvements </a:t>
            </a:r>
          </a:p>
          <a:p>
            <a:pPr>
              <a:lnSpc>
                <a:spcPct val="100000"/>
              </a:lnSpc>
            </a:pPr>
            <a:r>
              <a:rPr lang="en-GB" sz="2000" dirty="0"/>
              <a:t>Productivity will improve by reducing the administrative burden on clinical staff so they can focus on delivering care </a:t>
            </a:r>
          </a:p>
          <a:p>
            <a:pPr lvl="0">
              <a:lnSpc>
                <a:spcPct val="100000"/>
              </a:lnSpc>
            </a:pPr>
            <a:r>
              <a:rPr lang="en-GB" sz="2000" dirty="0"/>
              <a:t>Service users will have more control over their information and be able to make informed decisions about the service(s) they access</a:t>
            </a:r>
          </a:p>
          <a:p>
            <a:pPr>
              <a:lnSpc>
                <a:spcPct val="100000"/>
              </a:lnSpc>
            </a:pPr>
            <a:r>
              <a:rPr lang="en-GB" sz="2000" dirty="0"/>
              <a:t>Technology-assisted processes will optimise service delivery by reducing manual data entry</a:t>
            </a:r>
          </a:p>
          <a:p>
            <a:pPr>
              <a:lnSpc>
                <a:spcPct val="100000"/>
              </a:lnSpc>
            </a:pPr>
            <a:r>
              <a:rPr lang="en-GB" sz="2000" dirty="0"/>
              <a:t>Services will be accessible from a variety of settings, including terrestrial clinics, remotely in the community and virtually</a:t>
            </a:r>
          </a:p>
          <a:p>
            <a:pPr>
              <a:lnSpc>
                <a:spcPct val="100000"/>
              </a:lnSpc>
            </a:pPr>
            <a:r>
              <a:rPr lang="en-GB" sz="2000" dirty="0"/>
              <a:t>Enhanced data analytics will inform care decisions across the population and at a service user level </a:t>
            </a:r>
          </a:p>
          <a:p>
            <a:endParaRPr lang="en-GB" sz="2000" dirty="0"/>
          </a:p>
          <a:p>
            <a:pPr lvl="0"/>
            <a:endParaRPr lang="en-GB" sz="2000" dirty="0"/>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106844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a:latin typeface="Arial" panose="020B0604020202020204" pitchFamily="34" charset="0"/>
                <a:cs typeface="Arial" panose="020B0604020202020204" pitchFamily="34" charset="0"/>
              </a:rPr>
              <a:t>Procurement </a:t>
            </a:r>
          </a:p>
        </p:txBody>
      </p:sp>
      <p:sp>
        <p:nvSpPr>
          <p:cNvPr id="3" name="Content Placeholder 2"/>
          <p:cNvSpPr>
            <a:spLocks noGrp="1"/>
          </p:cNvSpPr>
          <p:nvPr>
            <p:ph idx="1"/>
          </p:nvPr>
        </p:nvSpPr>
        <p:spPr>
          <a:xfrm>
            <a:off x="273613" y="1728074"/>
            <a:ext cx="11034185" cy="4455940"/>
          </a:xfrm>
        </p:spPr>
        <p:txBody>
          <a:bodyPr>
            <a:normAutofit/>
          </a:bodyPr>
          <a:lstStyle/>
          <a:p>
            <a:pPr marL="0" indent="0">
              <a:lnSpc>
                <a:spcPct val="120000"/>
              </a:lnSpc>
              <a:buNone/>
            </a:pPr>
            <a:r>
              <a:rPr lang="en-GB" sz="2000" dirty="0"/>
              <a:t>Draft Procurement timeline for Open Procedure Tender is as follows</a:t>
            </a:r>
            <a:r>
              <a:rPr lang="en-GB" sz="1400" dirty="0"/>
              <a:t>.</a:t>
            </a:r>
            <a:r>
              <a:rPr lang="en-GB" sz="2000" dirty="0"/>
              <a:t> Dates TBC in due course</a:t>
            </a:r>
            <a:endParaRPr lang="en-GB" sz="1400" dirty="0"/>
          </a:p>
          <a:p>
            <a:pPr marL="0" indent="0">
              <a:lnSpc>
                <a:spcPct val="120000"/>
              </a:lnSpc>
              <a:buNone/>
            </a:pPr>
            <a:endParaRPr lang="en-GB" sz="1400" dirty="0"/>
          </a:p>
        </p:txBody>
      </p:sp>
      <p:sp>
        <p:nvSpPr>
          <p:cNvPr id="7" name="Slide Number Placeholder 6"/>
          <p:cNvSpPr>
            <a:spLocks noGrp="1"/>
          </p:cNvSpPr>
          <p:nvPr>
            <p:ph type="sldNum" sz="quarter" idx="4294967295"/>
          </p:nvPr>
        </p:nvSpPr>
        <p:spPr/>
        <p:txBody>
          <a:bodyPr/>
          <a:lstStyle/>
          <a:p>
            <a:fld id="{9D09DB64-F804-46D7-B97F-CE00FAC863BB}" type="slidenum">
              <a:rPr lang="en-GB" smtClean="0">
                <a:solidFill>
                  <a:prstClr val="black"/>
                </a:solidFill>
              </a:rPr>
              <a:pPr/>
              <a:t>8</a:t>
            </a:fld>
            <a:endParaRPr lang="en-GB" dirty="0">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06089057"/>
              </p:ext>
            </p:extLst>
          </p:nvPr>
        </p:nvGraphicFramePr>
        <p:xfrm>
          <a:off x="4351655" y="2555399"/>
          <a:ext cx="3488690" cy="4171188"/>
        </p:xfrm>
        <a:graphic>
          <a:graphicData uri="http://schemas.openxmlformats.org/drawingml/2006/table">
            <a:tbl>
              <a:tblPr firstRow="1" firstCol="1" bandRow="1">
                <a:tableStyleId>{5C22544A-7EE6-4342-B048-85BDC9FD1C3A}</a:tableStyleId>
              </a:tblPr>
              <a:tblGrid>
                <a:gridCol w="2228850">
                  <a:extLst>
                    <a:ext uri="{9D8B030D-6E8A-4147-A177-3AD203B41FA5}">
                      <a16:colId xmlns:a16="http://schemas.microsoft.com/office/drawing/2014/main" val="4038027098"/>
                    </a:ext>
                  </a:extLst>
                </a:gridCol>
                <a:gridCol w="1259840">
                  <a:extLst>
                    <a:ext uri="{9D8B030D-6E8A-4147-A177-3AD203B41FA5}">
                      <a16:colId xmlns:a16="http://schemas.microsoft.com/office/drawing/2014/main" val="885221945"/>
                    </a:ext>
                  </a:extLst>
                </a:gridCol>
              </a:tblGrid>
              <a:tr h="190500">
                <a:tc>
                  <a:txBody>
                    <a:bodyPr/>
                    <a:lstStyle/>
                    <a:p>
                      <a:pPr>
                        <a:lnSpc>
                          <a:spcPct val="115000"/>
                        </a:lnSpc>
                        <a:spcAft>
                          <a:spcPts val="0"/>
                        </a:spcAft>
                      </a:pPr>
                      <a:r>
                        <a:rPr lang="en-GB" sz="1400">
                          <a:effectLst/>
                        </a:rPr>
                        <a:t>Activity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Duration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7613338"/>
                  </a:ext>
                </a:extLst>
              </a:tr>
              <a:tr h="190500">
                <a:tc>
                  <a:txBody>
                    <a:bodyPr/>
                    <a:lstStyle/>
                    <a:p>
                      <a:pPr>
                        <a:lnSpc>
                          <a:spcPct val="115000"/>
                        </a:lnSpc>
                        <a:spcAft>
                          <a:spcPts val="0"/>
                        </a:spcAft>
                      </a:pPr>
                      <a:r>
                        <a:rPr lang="en-GB" sz="1400">
                          <a:effectLst/>
                        </a:rPr>
                        <a:t>Market pre-engagement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3 weeks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7671560"/>
                  </a:ext>
                </a:extLst>
              </a:tr>
              <a:tr h="190500">
                <a:tc>
                  <a:txBody>
                    <a:bodyPr/>
                    <a:lstStyle/>
                    <a:p>
                      <a:pPr>
                        <a:lnSpc>
                          <a:spcPct val="115000"/>
                        </a:lnSpc>
                        <a:spcAft>
                          <a:spcPts val="0"/>
                        </a:spcAft>
                      </a:pPr>
                      <a:r>
                        <a:rPr lang="en-GB" sz="1400">
                          <a:effectLst/>
                        </a:rPr>
                        <a:t>Issue FTS notice and ITT documents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2 days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4758282"/>
                  </a:ext>
                </a:extLst>
              </a:tr>
              <a:tr h="190500">
                <a:tc>
                  <a:txBody>
                    <a:bodyPr/>
                    <a:lstStyle/>
                    <a:p>
                      <a:pPr>
                        <a:lnSpc>
                          <a:spcPct val="115000"/>
                        </a:lnSpc>
                        <a:spcAft>
                          <a:spcPts val="0"/>
                        </a:spcAft>
                      </a:pPr>
                      <a:r>
                        <a:rPr lang="en-GB" sz="1400">
                          <a:effectLst/>
                        </a:rPr>
                        <a:t>Deadline for bids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30 days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44027"/>
                  </a:ext>
                </a:extLst>
              </a:tr>
              <a:tr h="190500">
                <a:tc>
                  <a:txBody>
                    <a:bodyPr/>
                    <a:lstStyle/>
                    <a:p>
                      <a:pPr>
                        <a:lnSpc>
                          <a:spcPct val="115000"/>
                        </a:lnSpc>
                        <a:spcAft>
                          <a:spcPts val="0"/>
                        </a:spcAft>
                      </a:pPr>
                      <a:r>
                        <a:rPr lang="en-GB" sz="1400">
                          <a:effectLst/>
                        </a:rPr>
                        <a:t>Evaluation of bids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2-3 weeks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7788252"/>
                  </a:ext>
                </a:extLst>
              </a:tr>
              <a:tr h="190500">
                <a:tc>
                  <a:txBody>
                    <a:bodyPr/>
                    <a:lstStyle/>
                    <a:p>
                      <a:pPr>
                        <a:lnSpc>
                          <a:spcPct val="115000"/>
                        </a:lnSpc>
                        <a:spcAft>
                          <a:spcPts val="0"/>
                        </a:spcAft>
                      </a:pPr>
                      <a:r>
                        <a:rPr lang="en-GB" sz="1400">
                          <a:effectLst/>
                        </a:rPr>
                        <a:t>Demos/site visits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2-3 weeks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7568206"/>
                  </a:ext>
                </a:extLst>
              </a:tr>
              <a:tr h="190500">
                <a:tc>
                  <a:txBody>
                    <a:bodyPr/>
                    <a:lstStyle/>
                    <a:p>
                      <a:pPr>
                        <a:lnSpc>
                          <a:spcPct val="115000"/>
                        </a:lnSpc>
                        <a:spcAft>
                          <a:spcPts val="0"/>
                        </a:spcAft>
                      </a:pPr>
                      <a:r>
                        <a:rPr lang="en-GB" sz="1400">
                          <a:effectLst/>
                        </a:rPr>
                        <a:t>Moderation meeting</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1 day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1259103"/>
                  </a:ext>
                </a:extLst>
              </a:tr>
              <a:tr h="190500">
                <a:tc>
                  <a:txBody>
                    <a:bodyPr/>
                    <a:lstStyle/>
                    <a:p>
                      <a:pPr>
                        <a:lnSpc>
                          <a:spcPct val="115000"/>
                        </a:lnSpc>
                        <a:spcAft>
                          <a:spcPts val="0"/>
                        </a:spcAft>
                      </a:pPr>
                      <a:r>
                        <a:rPr lang="en-GB" sz="1400">
                          <a:effectLst/>
                        </a:rPr>
                        <a:t>Combined evaluation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1 week</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6268669"/>
                  </a:ext>
                </a:extLst>
              </a:tr>
              <a:tr h="190500">
                <a:tc>
                  <a:txBody>
                    <a:bodyPr/>
                    <a:lstStyle/>
                    <a:p>
                      <a:pPr>
                        <a:lnSpc>
                          <a:spcPct val="115000"/>
                        </a:lnSpc>
                        <a:spcAft>
                          <a:spcPts val="0"/>
                        </a:spcAft>
                      </a:pPr>
                      <a:r>
                        <a:rPr lang="en-GB" sz="1400">
                          <a:effectLst/>
                        </a:rPr>
                        <a:t>Award report sign off</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1 week</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361934"/>
                  </a:ext>
                </a:extLst>
              </a:tr>
              <a:tr h="190500">
                <a:tc>
                  <a:txBody>
                    <a:bodyPr/>
                    <a:lstStyle/>
                    <a:p>
                      <a:pPr>
                        <a:lnSpc>
                          <a:spcPct val="115000"/>
                        </a:lnSpc>
                        <a:spcAft>
                          <a:spcPts val="0"/>
                        </a:spcAft>
                      </a:pPr>
                      <a:r>
                        <a:rPr lang="en-GB" sz="1400">
                          <a:effectLst/>
                        </a:rPr>
                        <a:t>Letters to suppliers to be drafted and issued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1 week</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6145175"/>
                  </a:ext>
                </a:extLst>
              </a:tr>
              <a:tr h="190500">
                <a:tc>
                  <a:txBody>
                    <a:bodyPr/>
                    <a:lstStyle/>
                    <a:p>
                      <a:pPr>
                        <a:lnSpc>
                          <a:spcPct val="115000"/>
                        </a:lnSpc>
                        <a:spcAft>
                          <a:spcPts val="0"/>
                        </a:spcAft>
                      </a:pPr>
                      <a:r>
                        <a:rPr lang="en-GB" sz="1400">
                          <a:effectLst/>
                        </a:rPr>
                        <a:t>Standstill period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10 days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4365527"/>
                  </a:ext>
                </a:extLst>
              </a:tr>
              <a:tr h="190500">
                <a:tc>
                  <a:txBody>
                    <a:bodyPr/>
                    <a:lstStyle/>
                    <a:p>
                      <a:pPr>
                        <a:lnSpc>
                          <a:spcPct val="115000"/>
                        </a:lnSpc>
                        <a:spcAft>
                          <a:spcPts val="0"/>
                        </a:spcAft>
                      </a:pPr>
                      <a:r>
                        <a:rPr lang="en-GB" sz="1400">
                          <a:effectLst/>
                        </a:rPr>
                        <a:t>Contract drafting and sign off</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1 week</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266883"/>
                  </a:ext>
                </a:extLst>
              </a:tr>
              <a:tr h="190500">
                <a:tc>
                  <a:txBody>
                    <a:bodyPr/>
                    <a:lstStyle/>
                    <a:p>
                      <a:pPr>
                        <a:lnSpc>
                          <a:spcPct val="115000"/>
                        </a:lnSpc>
                        <a:spcAft>
                          <a:spcPts val="0"/>
                        </a:spcAft>
                      </a:pPr>
                      <a:r>
                        <a:rPr lang="en-GB" sz="1400">
                          <a:effectLst/>
                        </a:rPr>
                        <a:t>Implementation period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a:effectLst/>
                        </a:rPr>
                        <a:t>TBC</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5749838"/>
                  </a:ext>
                </a:extLst>
              </a:tr>
              <a:tr h="190500">
                <a:tc>
                  <a:txBody>
                    <a:bodyPr/>
                    <a:lstStyle/>
                    <a:p>
                      <a:pPr>
                        <a:lnSpc>
                          <a:spcPct val="115000"/>
                        </a:lnSpc>
                        <a:spcAft>
                          <a:spcPts val="0"/>
                        </a:spcAft>
                      </a:pPr>
                      <a:r>
                        <a:rPr lang="en-GB" sz="1400">
                          <a:effectLst/>
                        </a:rPr>
                        <a:t>Contract start date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400" dirty="0">
                          <a:effectLst/>
                        </a:rPr>
                        <a:t>TBC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5828709"/>
                  </a:ext>
                </a:extLst>
              </a:tr>
            </a:tbl>
          </a:graphicData>
        </a:graphic>
      </p:graphicFrame>
    </p:spTree>
    <p:extLst>
      <p:ext uri="{BB962C8B-B14F-4D97-AF65-F5344CB8AC3E}">
        <p14:creationId xmlns:p14="http://schemas.microsoft.com/office/powerpoint/2010/main" val="1777369584"/>
      </p:ext>
    </p:extLst>
  </p:cSld>
  <p:clrMapOvr>
    <a:masterClrMapping/>
  </p:clrMapOvr>
</p:sld>
</file>

<file path=ppt/theme/theme1.xml><?xml version="1.0" encoding="utf-8"?>
<a:theme xmlns:a="http://schemas.openxmlformats.org/drawingml/2006/main" name="1_Office Theme">
  <a:themeElements>
    <a:clrScheme name="NHS Scheme">
      <a:dk1>
        <a:sysClr val="windowText" lastClr="000000"/>
      </a:dk1>
      <a:lt1>
        <a:sysClr val="window" lastClr="FFFFFF"/>
      </a:lt1>
      <a:dk2>
        <a:srgbClr val="445EB8"/>
      </a:dk2>
      <a:lt2>
        <a:srgbClr val="E7E6E6"/>
      </a:lt2>
      <a:accent1>
        <a:srgbClr val="005EB8"/>
      </a:accent1>
      <a:accent2>
        <a:srgbClr val="ED8B00"/>
      </a:accent2>
      <a:accent3>
        <a:srgbClr val="E8EDEE"/>
      </a:accent3>
      <a:accent4>
        <a:srgbClr val="0795FF"/>
      </a:accent4>
      <a:accent5>
        <a:srgbClr val="00A499"/>
      </a:accent5>
      <a:accent6>
        <a:srgbClr val="768692"/>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AO slidepack template.potx" id="{B55FF09F-234D-43F2-A34D-2522F5FAD164}" vid="{59920E06-367A-437F-BDE7-F44455A1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1CC81A7C827B4AB8A0CE63D17B280D" ma:contentTypeVersion="5" ma:contentTypeDescription="Create a new document." ma:contentTypeScope="" ma:versionID="f1f0277091e0f1ef1cf0c3ad77096b4d">
  <xsd:schema xmlns:xsd="http://www.w3.org/2001/XMLSchema" xmlns:xs="http://www.w3.org/2001/XMLSchema" xmlns:p="http://schemas.microsoft.com/office/2006/metadata/properties" xmlns:ns2="a084eabc-56b9-4fa2-82ce-be15a153eeee" xmlns:ns3="4c4155d8-9f4b-455c-9314-489e7ad1ad0e" targetNamespace="http://schemas.microsoft.com/office/2006/metadata/properties" ma:root="true" ma:fieldsID="ef67039f1d3c3b1f8518fa2acb1f02bb" ns2:_="" ns3:_="">
    <xsd:import namespace="a084eabc-56b9-4fa2-82ce-be15a153eeee"/>
    <xsd:import namespace="4c4155d8-9f4b-455c-9314-489e7ad1ad0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84eabc-56b9-4fa2-82ce-be15a153ee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4155d8-9f4b-455c-9314-489e7ad1ad0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c4155d8-9f4b-455c-9314-489e7ad1ad0e">
      <UserInfo>
        <DisplayName>PINTO, Ines (CHELSEA AND WESTMINSTER HOSPITAL NHS FOUNDATION TRUST)</DisplayName>
        <AccountId>12</AccountId>
        <AccountType/>
      </UserInfo>
      <UserInfo>
        <DisplayName>BOTELHO, Bruno (CHELSEA AND WESTMINSTER HOSPITAL NHS FOUNDATION TRUST)</DisplayName>
        <AccountId>39</AccountId>
        <AccountType/>
      </UserInfo>
      <UserInfo>
        <DisplayName>SIVANATHAN, Sharanjit (CHELSEA AND WESTMINSTER HOSPITAL NHS FOUNDATION TRUST)</DisplayName>
        <AccountId>15</AccountId>
        <AccountType/>
      </UserInfo>
    </SharedWithUsers>
  </documentManagement>
</p:properties>
</file>

<file path=customXml/itemProps1.xml><?xml version="1.0" encoding="utf-8"?>
<ds:datastoreItem xmlns:ds="http://schemas.openxmlformats.org/officeDocument/2006/customXml" ds:itemID="{C9A7A358-545C-4E7B-864D-CB7F2A2980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84eabc-56b9-4fa2-82ce-be15a153eeee"/>
    <ds:schemaRef ds:uri="4c4155d8-9f4b-455c-9314-489e7ad1ad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63CB97-7D2D-46C3-8830-B354C292A887}">
  <ds:schemaRefs>
    <ds:schemaRef ds:uri="http://schemas.microsoft.com/sharepoint/v3/contenttype/forms"/>
  </ds:schemaRefs>
</ds:datastoreItem>
</file>

<file path=customXml/itemProps3.xml><?xml version="1.0" encoding="utf-8"?>
<ds:datastoreItem xmlns:ds="http://schemas.openxmlformats.org/officeDocument/2006/customXml" ds:itemID="{EC6D1263-CBAC-4CE4-A182-AEA2583C88AF}">
  <ds:schemaRefs>
    <ds:schemaRef ds:uri="http://schemas.microsoft.com/office/2006/metadata/properties"/>
    <ds:schemaRef ds:uri="http://purl.org/dc/dcmitype/"/>
    <ds:schemaRef ds:uri="http://purl.org/dc/terms/"/>
    <ds:schemaRef ds:uri="http://schemas.microsoft.com/office/2006/documentManagement/types"/>
    <ds:schemaRef ds:uri="http://schemas.openxmlformats.org/package/2006/metadata/core-properties"/>
    <ds:schemaRef ds:uri="http://www.w3.org/XML/1998/namespace"/>
    <ds:schemaRef ds:uri="http://purl.org/dc/elements/1.1/"/>
    <ds:schemaRef ds:uri="http://schemas.microsoft.com/office/infopath/2007/PartnerControls"/>
    <ds:schemaRef ds:uri="4c4155d8-9f4b-455c-9314-489e7ad1ad0e"/>
    <ds:schemaRef ds:uri="a084eabc-56b9-4fa2-82ce-be15a153eeee"/>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 id="{e0793d39-0939-496d-b129-198edd916feb}" enabled="0" method="" siteId="{e0793d39-0939-496d-b129-198edd916feb}" removed="1"/>
</clbl:labelList>
</file>

<file path=docProps/app.xml><?xml version="1.0" encoding="utf-8"?>
<Properties xmlns="http://schemas.openxmlformats.org/officeDocument/2006/extended-properties" xmlns:vt="http://schemas.openxmlformats.org/officeDocument/2006/docPropsVTypes">
  <TotalTime>1084</TotalTime>
  <Words>806</Words>
  <Application>Microsoft Office PowerPoint</Application>
  <PresentationFormat>Widescreen</PresentationFormat>
  <Paragraphs>88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1_Office Theme</vt:lpstr>
      <vt:lpstr>Electronic Health Record Solution for Sexual Health </vt:lpstr>
      <vt:lpstr>NHS North West London </vt:lpstr>
      <vt:lpstr>NHS North West London </vt:lpstr>
      <vt:lpstr>Vision</vt:lpstr>
      <vt:lpstr> Current EHR Providers</vt:lpstr>
      <vt:lpstr>Core Requirements</vt:lpstr>
      <vt:lpstr>Expected Benefits</vt:lpstr>
      <vt:lpstr>Procurement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IECCP Transition Exit Criteria – South</dc:title>
  <dc:creator>Dobbs, Alexander</dc:creator>
  <cp:lastModifiedBy>Crawford, Paulina</cp:lastModifiedBy>
  <cp:revision>18</cp:revision>
  <dcterms:created xsi:type="dcterms:W3CDTF">2022-12-05T17:21:34Z</dcterms:created>
  <dcterms:modified xsi:type="dcterms:W3CDTF">2023-10-02T08:51:17Z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0x010100401CC81A7C827B4AB8A0CE63D17B280D</vt:lpwstr>
  </property>
  <property fmtid="{D5CDD505-2E9C-101B-9397-08002B2CF9AE}" pid="3" name="MediaServiceImageTags">
    <vt:lpwstr/>
  </property>
</Properties>
</file>