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C521A-64D4-4805-A870-E05D8C2B95E7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6FE-86CE-44BC-A6F7-C08C7FB7F2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4474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C521A-64D4-4805-A870-E05D8C2B95E7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6FE-86CE-44BC-A6F7-C08C7FB7F2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011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C521A-64D4-4805-A870-E05D8C2B95E7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6FE-86CE-44BC-A6F7-C08C7FB7F2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7211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C521A-64D4-4805-A870-E05D8C2B95E7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6FE-86CE-44BC-A6F7-C08C7FB7F2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265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C521A-64D4-4805-A870-E05D8C2B95E7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6FE-86CE-44BC-A6F7-C08C7FB7F2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4490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C521A-64D4-4805-A870-E05D8C2B95E7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6FE-86CE-44BC-A6F7-C08C7FB7F2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7241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C521A-64D4-4805-A870-E05D8C2B95E7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6FE-86CE-44BC-A6F7-C08C7FB7F2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2822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C521A-64D4-4805-A870-E05D8C2B95E7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6FE-86CE-44BC-A6F7-C08C7FB7F2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7760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C521A-64D4-4805-A870-E05D8C2B95E7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6FE-86CE-44BC-A6F7-C08C7FB7F2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2092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C521A-64D4-4805-A870-E05D8C2B95E7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6FE-86CE-44BC-A6F7-C08C7FB7F2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3289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C521A-64D4-4805-A870-E05D8C2B95E7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6FE-86CE-44BC-A6F7-C08C7FB7F2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2184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C521A-64D4-4805-A870-E05D8C2B95E7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AE66FE-86CE-44BC-A6F7-C08C7FB7F2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9598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8486732" y="3573835"/>
            <a:ext cx="3308664" cy="52322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The youth sector has a stronger evidence base</a:t>
            </a:r>
            <a:endParaRPr lang="en-GB" sz="1400" dirty="0"/>
          </a:p>
        </p:txBody>
      </p:sp>
      <p:sp>
        <p:nvSpPr>
          <p:cNvPr id="34" name="TextBox 33"/>
          <p:cNvSpPr txBox="1"/>
          <p:nvPr/>
        </p:nvSpPr>
        <p:spPr>
          <a:xfrm>
            <a:off x="1223645" y="3578478"/>
            <a:ext cx="3293425" cy="52322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VCSE youth organisations deliver high quality and sustainable provision</a:t>
            </a:r>
            <a:endParaRPr lang="en-GB" sz="1400" dirty="0"/>
          </a:p>
        </p:txBody>
      </p:sp>
      <p:sp>
        <p:nvSpPr>
          <p:cNvPr id="35" name="TextBox 34"/>
          <p:cNvSpPr txBox="1"/>
          <p:nvPr/>
        </p:nvSpPr>
        <p:spPr>
          <a:xfrm>
            <a:off x="4922200" y="3573835"/>
            <a:ext cx="3293424" cy="52322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The VCSE youth sector is stronger and better connected</a:t>
            </a:r>
            <a:endParaRPr lang="en-GB" sz="1400" dirty="0"/>
          </a:p>
        </p:txBody>
      </p:sp>
      <p:sp>
        <p:nvSpPr>
          <p:cNvPr id="36" name="Text Box 70"/>
          <p:cNvSpPr txBox="1"/>
          <p:nvPr/>
        </p:nvSpPr>
        <p:spPr>
          <a:xfrm>
            <a:off x="8486732" y="4212013"/>
            <a:ext cx="3308664" cy="509371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youth sector understands and values the role of evidence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7" name="Text Box 67"/>
          <p:cNvSpPr txBox="1"/>
          <p:nvPr/>
        </p:nvSpPr>
        <p:spPr>
          <a:xfrm>
            <a:off x="1225729" y="4790389"/>
            <a:ext cx="3293424" cy="631711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Young people are meaningfully involved in developing and delivering provision (including as volunteers)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" name="Text Box 51"/>
          <p:cNvSpPr txBox="1"/>
          <p:nvPr/>
        </p:nvSpPr>
        <p:spPr>
          <a:xfrm>
            <a:off x="1208405" y="6189685"/>
            <a:ext cx="3293424" cy="537427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Youth organisations access additional resources and/or use existing resources more efficiently</a:t>
            </a:r>
            <a:endParaRPr lang="en-GB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Text Box 60"/>
          <p:cNvSpPr txBox="1"/>
          <p:nvPr/>
        </p:nvSpPr>
        <p:spPr>
          <a:xfrm>
            <a:off x="4922200" y="5250243"/>
            <a:ext cx="3293424" cy="416802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Youth services are well connected and coordinated locally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Text Box 56"/>
          <p:cNvSpPr txBox="1"/>
          <p:nvPr/>
        </p:nvSpPr>
        <p:spPr>
          <a:xfrm>
            <a:off x="4922200" y="4691981"/>
            <a:ext cx="3293424" cy="459139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youth sector has a reputation for providing distinct, high quality services that are valued</a:t>
            </a:r>
          </a:p>
        </p:txBody>
      </p:sp>
      <p:sp>
        <p:nvSpPr>
          <p:cNvPr id="41" name="Text Box 34"/>
          <p:cNvSpPr txBox="1"/>
          <p:nvPr/>
        </p:nvSpPr>
        <p:spPr>
          <a:xfrm>
            <a:off x="1223645" y="1716350"/>
            <a:ext cx="1904880" cy="928953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Other funders and commissioners value youth provision and invest in a coordinated way </a:t>
            </a:r>
            <a:endParaRPr lang="en-GB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328747" y="563355"/>
            <a:ext cx="11451409" cy="923330"/>
          </a:xfrm>
          <a:prstGeom prst="rect">
            <a:avLst/>
          </a:prstGeom>
          <a:noFill/>
          <a:ln w="254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b="1" dirty="0"/>
              <a:t>Context: The Youth Investment Fund seeks to build upon the assets within the youth sector to develop organisational capacity, develop the evidence base, and develop a coherent voice to enable the youth sector to work more effectively and adapt to seize opportunities in a new funding and policy environment.</a:t>
            </a:r>
            <a:endParaRPr lang="en-GB" dirty="0"/>
          </a:p>
        </p:txBody>
      </p:sp>
      <p:sp>
        <p:nvSpPr>
          <p:cNvPr id="43" name="Rectangle 42"/>
          <p:cNvSpPr/>
          <p:nvPr/>
        </p:nvSpPr>
        <p:spPr>
          <a:xfrm>
            <a:off x="1223644" y="2818054"/>
            <a:ext cx="10571752" cy="670691"/>
          </a:xfrm>
          <a:prstGeom prst="rect">
            <a:avLst/>
          </a:prstGeom>
          <a:noFill/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GB" b="1" dirty="0" smtClean="0"/>
              <a:t>VCSE </a:t>
            </a:r>
            <a:r>
              <a:rPr lang="en-GB" b="1" dirty="0"/>
              <a:t>youth organisations are better able to deliver, expand and create high quality local provision in targeted </a:t>
            </a:r>
            <a:r>
              <a:rPr lang="en-GB" b="1" dirty="0" smtClean="0"/>
              <a:t>communities</a:t>
            </a:r>
          </a:p>
        </p:txBody>
      </p:sp>
      <p:sp>
        <p:nvSpPr>
          <p:cNvPr id="44" name="Text Box 51"/>
          <p:cNvSpPr txBox="1"/>
          <p:nvPr/>
        </p:nvSpPr>
        <p:spPr>
          <a:xfrm>
            <a:off x="1223644" y="4203721"/>
            <a:ext cx="3293425" cy="490945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Provision responds to young peoples needs and interests</a:t>
            </a:r>
            <a:endParaRPr lang="en-GB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ext Box 67"/>
          <p:cNvSpPr txBox="1"/>
          <p:nvPr/>
        </p:nvSpPr>
        <p:spPr>
          <a:xfrm>
            <a:off x="1223645" y="5538451"/>
            <a:ext cx="3293424" cy="530734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Provision is informed by internal and external evidence and learning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Text Box 60"/>
          <p:cNvSpPr txBox="1"/>
          <p:nvPr/>
        </p:nvSpPr>
        <p:spPr>
          <a:xfrm>
            <a:off x="4922200" y="4202192"/>
            <a:ext cx="3293424" cy="416802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youth sector has a strong collective voice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7" name="Text Box 60"/>
          <p:cNvSpPr txBox="1"/>
          <p:nvPr/>
        </p:nvSpPr>
        <p:spPr>
          <a:xfrm>
            <a:off x="4922200" y="5769377"/>
            <a:ext cx="3293424" cy="416802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Youth services are well networked and connected acros</a:t>
            </a:r>
            <a:r>
              <a:rPr lang="en-GB" sz="1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 England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8" name="Text Box 70"/>
          <p:cNvSpPr txBox="1"/>
          <p:nvPr/>
        </p:nvSpPr>
        <p:spPr>
          <a:xfrm>
            <a:off x="8486732" y="5991565"/>
            <a:ext cx="3293424" cy="673922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youth sector continuously improves its practice based on evidence of what works in what context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9" name="Text Box 70"/>
          <p:cNvSpPr txBox="1"/>
          <p:nvPr/>
        </p:nvSpPr>
        <p:spPr>
          <a:xfrm>
            <a:off x="8486732" y="4803070"/>
            <a:ext cx="3308664" cy="494648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youth sector develops practical approaches to gathering and sharing evidence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0" name="Text Box 70"/>
          <p:cNvSpPr txBox="1"/>
          <p:nvPr/>
        </p:nvSpPr>
        <p:spPr>
          <a:xfrm>
            <a:off x="8486732" y="5383574"/>
            <a:ext cx="3308664" cy="506895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youth sector has a better understanding of its impact on young people’s lives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54635" y="3548162"/>
            <a:ext cx="1059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7030A0"/>
                </a:solidFill>
              </a:rPr>
              <a:t>Outcomes</a:t>
            </a:r>
            <a:endParaRPr lang="en-GB" sz="1400" b="1" dirty="0">
              <a:solidFill>
                <a:srgbClr val="7030A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254635" y="4158921"/>
            <a:ext cx="1059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/>
              <a:t>Indicators</a:t>
            </a:r>
            <a:endParaRPr lang="en-GB" sz="1400" b="1" dirty="0"/>
          </a:p>
        </p:txBody>
      </p:sp>
      <p:sp>
        <p:nvSpPr>
          <p:cNvPr id="53" name="TextBox 52"/>
          <p:cNvSpPr txBox="1"/>
          <p:nvPr/>
        </p:nvSpPr>
        <p:spPr>
          <a:xfrm>
            <a:off x="254635" y="46199"/>
            <a:ext cx="11451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Youth Investment Fund</a:t>
            </a:r>
            <a:endParaRPr lang="en-GB" sz="2400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926304" y="1816446"/>
            <a:ext cx="3166431" cy="64633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GB" b="1" i="1" dirty="0" smtClean="0"/>
              <a:t>Young people have improved outcomes/fulfil their potential</a:t>
            </a:r>
            <a:endParaRPr lang="en-GB" b="1" i="1" dirty="0"/>
          </a:p>
        </p:txBody>
      </p:sp>
      <p:sp>
        <p:nvSpPr>
          <p:cNvPr id="55" name="TextBox 54"/>
          <p:cNvSpPr txBox="1"/>
          <p:nvPr/>
        </p:nvSpPr>
        <p:spPr>
          <a:xfrm>
            <a:off x="117475" y="2797749"/>
            <a:ext cx="105949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400" b="1" dirty="0" smtClean="0">
                <a:solidFill>
                  <a:srgbClr val="0070C0"/>
                </a:solidFill>
              </a:rPr>
              <a:t>Youth Investment Fund aim</a:t>
            </a:r>
            <a:endParaRPr lang="en-GB" sz="1400" b="1" dirty="0">
              <a:solidFill>
                <a:srgbClr val="0070C0"/>
              </a:solidFill>
            </a:endParaRPr>
          </a:p>
        </p:txBody>
      </p:sp>
      <p:cxnSp>
        <p:nvCxnSpPr>
          <p:cNvPr id="56" name="Straight Arrow Connector 55"/>
          <p:cNvCxnSpPr>
            <a:stCxn id="43" idx="0"/>
            <a:endCxn id="54" idx="2"/>
          </p:cNvCxnSpPr>
          <p:nvPr/>
        </p:nvCxnSpPr>
        <p:spPr>
          <a:xfrm flipV="1">
            <a:off x="6509520" y="2462777"/>
            <a:ext cx="0" cy="35527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urved Connector 56"/>
          <p:cNvCxnSpPr/>
          <p:nvPr/>
        </p:nvCxnSpPr>
        <p:spPr>
          <a:xfrm rot="10800000" flipH="1">
            <a:off x="305928" y="2180826"/>
            <a:ext cx="953770" cy="1521224"/>
          </a:xfrm>
          <a:prstGeom prst="curvedConnector3">
            <a:avLst>
              <a:gd name="adj1" fmla="val -23968"/>
            </a:avLst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41" idx="3"/>
            <a:endCxn id="54" idx="1"/>
          </p:cNvCxnSpPr>
          <p:nvPr/>
        </p:nvCxnSpPr>
        <p:spPr>
          <a:xfrm flipV="1">
            <a:off x="3128525" y="2139612"/>
            <a:ext cx="1797779" cy="41215"/>
          </a:xfrm>
          <a:prstGeom prst="straightConnector1">
            <a:avLst/>
          </a:prstGeom>
          <a:ln w="146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 Box 34"/>
          <p:cNvSpPr txBox="1"/>
          <p:nvPr/>
        </p:nvSpPr>
        <p:spPr>
          <a:xfrm>
            <a:off x="3484222" y="1773163"/>
            <a:ext cx="652187" cy="269668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dirty="0"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GB" sz="12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 scale</a:t>
            </a:r>
            <a:endParaRPr lang="en-GB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0" name="Rectangle 59"/>
          <p:cNvSpPr/>
          <p:nvPr/>
        </p:nvSpPr>
        <p:spPr>
          <a:xfrm rot="19979118">
            <a:off x="-77946" y="1903046"/>
            <a:ext cx="12657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200" dirty="0">
                <a:solidFill>
                  <a:srgbClr val="703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Influencing </a:t>
            </a:r>
            <a:r>
              <a:rPr lang="en-GB" sz="1200" dirty="0" smtClean="0">
                <a:solidFill>
                  <a:srgbClr val="703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wider</a:t>
            </a:r>
          </a:p>
          <a:p>
            <a:pPr algn="ctr"/>
            <a:r>
              <a:rPr lang="en-GB" sz="1200" dirty="0" smtClean="0">
                <a:solidFill>
                  <a:srgbClr val="703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practice</a:t>
            </a:r>
            <a:endParaRPr lang="en-GB" sz="1200" dirty="0">
              <a:solidFill>
                <a:srgbClr val="7030A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1" name="Text Box 34"/>
          <p:cNvSpPr txBox="1"/>
          <p:nvPr/>
        </p:nvSpPr>
        <p:spPr>
          <a:xfrm>
            <a:off x="6603112" y="2505581"/>
            <a:ext cx="2175128" cy="253056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dirty="0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GB" sz="1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n targeted communities</a:t>
            </a:r>
            <a:endParaRPr lang="en-GB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2948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271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Iles, Alexander</dc:creator>
  <cp:lastModifiedBy>Keyes, Tracey</cp:lastModifiedBy>
  <cp:revision>1</cp:revision>
  <dcterms:created xsi:type="dcterms:W3CDTF">2016-12-12T13:45:28Z</dcterms:created>
  <dcterms:modified xsi:type="dcterms:W3CDTF">2016-12-13T11:25:12Z</dcterms:modified>
</cp:coreProperties>
</file>