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8" r:id="rId2"/>
  </p:sldMasterIdLst>
  <p:notesMasterIdLst>
    <p:notesMasterId r:id="rId63"/>
  </p:notesMasterIdLst>
  <p:handoutMasterIdLst>
    <p:handoutMasterId r:id="rId64"/>
  </p:handoutMasterIdLst>
  <p:sldIdLst>
    <p:sldId id="256" r:id="rId3"/>
    <p:sldId id="409" r:id="rId4"/>
    <p:sldId id="410" r:id="rId5"/>
    <p:sldId id="509" r:id="rId6"/>
    <p:sldId id="431" r:id="rId7"/>
    <p:sldId id="516" r:id="rId8"/>
    <p:sldId id="591" r:id="rId9"/>
    <p:sldId id="517" r:id="rId10"/>
    <p:sldId id="519" r:id="rId11"/>
    <p:sldId id="459" r:id="rId12"/>
    <p:sldId id="533" r:id="rId13"/>
    <p:sldId id="461" r:id="rId14"/>
    <p:sldId id="532" r:id="rId15"/>
    <p:sldId id="592" r:id="rId16"/>
    <p:sldId id="531" r:id="rId17"/>
    <p:sldId id="530" r:id="rId18"/>
    <p:sldId id="594" r:id="rId19"/>
    <p:sldId id="595" r:id="rId20"/>
    <p:sldId id="596" r:id="rId21"/>
    <p:sldId id="597" r:id="rId22"/>
    <p:sldId id="598" r:id="rId23"/>
    <p:sldId id="599" r:id="rId24"/>
    <p:sldId id="616" r:id="rId25"/>
    <p:sldId id="601" r:id="rId26"/>
    <p:sldId id="602" r:id="rId27"/>
    <p:sldId id="603" r:id="rId28"/>
    <p:sldId id="604" r:id="rId29"/>
    <p:sldId id="605" r:id="rId30"/>
    <p:sldId id="606" r:id="rId31"/>
    <p:sldId id="607" r:id="rId32"/>
    <p:sldId id="615" r:id="rId33"/>
    <p:sldId id="608" r:id="rId34"/>
    <p:sldId id="609" r:id="rId35"/>
    <p:sldId id="610" r:id="rId36"/>
    <p:sldId id="611" r:id="rId37"/>
    <p:sldId id="612" r:id="rId38"/>
    <p:sldId id="613" r:id="rId39"/>
    <p:sldId id="614" r:id="rId40"/>
    <p:sldId id="576" r:id="rId41"/>
    <p:sldId id="593" r:id="rId42"/>
    <p:sldId id="575" r:id="rId43"/>
    <p:sldId id="508" r:id="rId44"/>
    <p:sldId id="514" r:id="rId45"/>
    <p:sldId id="513" r:id="rId46"/>
    <p:sldId id="534" r:id="rId47"/>
    <p:sldId id="535" r:id="rId48"/>
    <p:sldId id="536" r:id="rId49"/>
    <p:sldId id="580" r:id="rId50"/>
    <p:sldId id="537" r:id="rId51"/>
    <p:sldId id="539" r:id="rId52"/>
    <p:sldId id="538" r:id="rId53"/>
    <p:sldId id="577" r:id="rId54"/>
    <p:sldId id="581" r:id="rId55"/>
    <p:sldId id="578" r:id="rId56"/>
    <p:sldId id="540" r:id="rId57"/>
    <p:sldId id="542" r:id="rId58"/>
    <p:sldId id="541" r:id="rId59"/>
    <p:sldId id="422" r:id="rId60"/>
    <p:sldId id="600" r:id="rId61"/>
    <p:sldId id="421" r:id="rId62"/>
  </p:sldIdLst>
  <p:sldSz cx="9144000" cy="6858000" type="screen4x3"/>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232">
          <p15:clr>
            <a:srgbClr val="A4A3A4"/>
          </p15:clr>
        </p15:guide>
        <p15:guide id="3" orient="horz" pos="4088">
          <p15:clr>
            <a:srgbClr val="A4A3A4"/>
          </p15:clr>
        </p15:guide>
        <p15:guide id="4" pos="4637">
          <p15:clr>
            <a:srgbClr val="A4A3A4"/>
          </p15:clr>
        </p15:guide>
        <p15:guide id="5" pos="226">
          <p15:clr>
            <a:srgbClr val="A4A3A4"/>
          </p15:clr>
        </p15:guide>
        <p15:guide id="6" pos="5534">
          <p15:clr>
            <a:srgbClr val="A4A3A4"/>
          </p15:clr>
        </p15:guide>
        <p15:guide id="7" pos="470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e" initials="J"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90" autoAdjust="0"/>
  </p:normalViewPr>
  <p:slideViewPr>
    <p:cSldViewPr snapToGrid="0" snapToObjects="1" showGuides="1">
      <p:cViewPr varScale="1">
        <p:scale>
          <a:sx n="65" d="100"/>
          <a:sy n="65" d="100"/>
        </p:scale>
        <p:origin x="1452" y="60"/>
      </p:cViewPr>
      <p:guideLst>
        <p:guide orient="horz" pos="2160"/>
        <p:guide orient="horz" pos="232"/>
        <p:guide orient="horz" pos="4088"/>
        <p:guide pos="4637"/>
        <p:guide pos="226"/>
        <p:guide pos="5534"/>
        <p:guide pos="4706"/>
      </p:guideLst>
    </p:cSldViewPr>
  </p:slideViewPr>
  <p:outlineViewPr>
    <p:cViewPr>
      <p:scale>
        <a:sx n="33" d="100"/>
        <a:sy n="33" d="100"/>
      </p:scale>
      <p:origin x="0" y="3888"/>
    </p:cViewPr>
  </p:outlineViewPr>
  <p:notesTextViewPr>
    <p:cViewPr>
      <p:scale>
        <a:sx n="100" d="100"/>
        <a:sy n="100" d="100"/>
      </p:scale>
      <p:origin x="0" y="0"/>
    </p:cViewPr>
  </p:notesTextViewPr>
  <p:sorterViewPr>
    <p:cViewPr>
      <p:scale>
        <a:sx n="190" d="100"/>
        <a:sy n="19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Farrelly" userId="aa75bff0-4d08-4651-be54-91e29d730610" providerId="ADAL" clId="{50940616-06E8-4379-A669-895F60AB5164}"/>
    <pc:docChg chg="modSld">
      <pc:chgData name="Ben  Farrelly" userId="aa75bff0-4d08-4651-be54-91e29d730610" providerId="ADAL" clId="{50940616-06E8-4379-A669-895F60AB5164}" dt="2018-03-09T14:06:07.254" v="209" actId="6549"/>
      <pc:docMkLst>
        <pc:docMk/>
      </pc:docMkLst>
      <pc:sldChg chg="modSp">
        <pc:chgData name="Ben  Farrelly" userId="aa75bff0-4d08-4651-be54-91e29d730610" providerId="ADAL" clId="{50940616-06E8-4379-A669-895F60AB5164}" dt="2018-03-09T14:06:07.254" v="209" actId="6549"/>
        <pc:sldMkLst>
          <pc:docMk/>
          <pc:sldMk cId="1312197145" sldId="509"/>
        </pc:sldMkLst>
        <pc:spChg chg="mod">
          <ac:chgData name="Ben  Farrelly" userId="aa75bff0-4d08-4651-be54-91e29d730610" providerId="ADAL" clId="{50940616-06E8-4379-A669-895F60AB5164}" dt="2018-03-09T14:05:34.141" v="189" actId="1076"/>
          <ac:spMkLst>
            <pc:docMk/>
            <pc:sldMk cId="1312197145" sldId="509"/>
            <ac:spMk id="5" creationId="{00000000-0000-0000-0000-000000000000}"/>
          </ac:spMkLst>
        </pc:spChg>
        <pc:spChg chg="mod">
          <ac:chgData name="Ben  Farrelly" userId="aa75bff0-4d08-4651-be54-91e29d730610" providerId="ADAL" clId="{50940616-06E8-4379-A669-895F60AB5164}" dt="2018-03-09T14:06:07.254" v="209" actId="6549"/>
          <ac:spMkLst>
            <pc:docMk/>
            <pc:sldMk cId="1312197145" sldId="509"/>
            <ac:spMk id="6" creationId="{00000000-0000-0000-0000-000000000000}"/>
          </ac:spMkLst>
        </pc:spChg>
      </pc:sldChg>
      <pc:sldChg chg="modSp">
        <pc:chgData name="Ben  Farrelly" userId="aa75bff0-4d08-4651-be54-91e29d730610" providerId="ADAL" clId="{50940616-06E8-4379-A669-895F60AB5164}" dt="2018-03-09T13:36:58.022" v="130" actId="948"/>
        <pc:sldMkLst>
          <pc:docMk/>
          <pc:sldMk cId="3498260747" sldId="602"/>
        </pc:sldMkLst>
        <pc:spChg chg="mod">
          <ac:chgData name="Ben  Farrelly" userId="aa75bff0-4d08-4651-be54-91e29d730610" providerId="ADAL" clId="{50940616-06E8-4379-A669-895F60AB5164}" dt="2018-03-09T13:35:00.633" v="69" actId="1076"/>
          <ac:spMkLst>
            <pc:docMk/>
            <pc:sldMk cId="3498260747" sldId="602"/>
            <ac:spMk id="2" creationId="{00000000-0000-0000-0000-000000000000}"/>
          </ac:spMkLst>
        </pc:spChg>
        <pc:spChg chg="mod">
          <ac:chgData name="Ben  Farrelly" userId="aa75bff0-4d08-4651-be54-91e29d730610" providerId="ADAL" clId="{50940616-06E8-4379-A669-895F60AB5164}" dt="2018-03-09T13:36:58.022" v="130" actId="948"/>
          <ac:spMkLst>
            <pc:docMk/>
            <pc:sldMk cId="3498260747" sldId="602"/>
            <ac:spMk id="3" creationId="{00000000-0000-0000-0000-000000000000}"/>
          </ac:spMkLst>
        </pc:spChg>
      </pc:sldChg>
      <pc:sldChg chg="modSp">
        <pc:chgData name="Ben  Farrelly" userId="aa75bff0-4d08-4651-be54-91e29d730610" providerId="ADAL" clId="{50940616-06E8-4379-A669-895F60AB5164}" dt="2018-03-09T13:40:17.012" v="140" actId="20577"/>
        <pc:sldMkLst>
          <pc:docMk/>
          <pc:sldMk cId="2090140777" sldId="608"/>
        </pc:sldMkLst>
        <pc:spChg chg="mod">
          <ac:chgData name="Ben  Farrelly" userId="aa75bff0-4d08-4651-be54-91e29d730610" providerId="ADAL" clId="{50940616-06E8-4379-A669-895F60AB5164}" dt="2018-03-09T13:40:17.012" v="140" actId="20577"/>
          <ac:spMkLst>
            <pc:docMk/>
            <pc:sldMk cId="2090140777" sldId="608"/>
            <ac:spMk id="3" creationId="{00000000-0000-0000-0000-000000000000}"/>
          </ac:spMkLst>
        </pc:spChg>
      </pc:sldChg>
      <pc:sldChg chg="modSp">
        <pc:chgData name="Ben  Farrelly" userId="aa75bff0-4d08-4651-be54-91e29d730610" providerId="ADAL" clId="{50940616-06E8-4379-A669-895F60AB5164}" dt="2018-03-09T13:43:51.137" v="167" actId="14100"/>
        <pc:sldMkLst>
          <pc:docMk/>
          <pc:sldMk cId="2991546266" sldId="611"/>
        </pc:sldMkLst>
        <pc:spChg chg="mod">
          <ac:chgData name="Ben  Farrelly" userId="aa75bff0-4d08-4651-be54-91e29d730610" providerId="ADAL" clId="{50940616-06E8-4379-A669-895F60AB5164}" dt="2018-03-09T13:43:51.137" v="167" actId="14100"/>
          <ac:spMkLst>
            <pc:docMk/>
            <pc:sldMk cId="2991546266" sldId="611"/>
            <ac:spMk id="3" creationId="{00000000-0000-0000-0000-000000000000}"/>
          </ac:spMkLst>
        </pc:spChg>
      </pc:sldChg>
      <pc:sldChg chg="modSp">
        <pc:chgData name="Ben  Farrelly" userId="aa75bff0-4d08-4651-be54-91e29d730610" providerId="ADAL" clId="{50940616-06E8-4379-A669-895F60AB5164}" dt="2018-03-09T13:33:54.290" v="23" actId="20577"/>
        <pc:sldMkLst>
          <pc:docMk/>
          <pc:sldMk cId="4072883319" sldId="616"/>
        </pc:sldMkLst>
        <pc:spChg chg="mod">
          <ac:chgData name="Ben  Farrelly" userId="aa75bff0-4d08-4651-be54-91e29d730610" providerId="ADAL" clId="{50940616-06E8-4379-A669-895F60AB5164}" dt="2018-03-09T13:33:54.290" v="23" actId="20577"/>
          <ac:spMkLst>
            <pc:docMk/>
            <pc:sldMk cId="4072883319" sldId="616"/>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847152-F53E-42F1-B8A9-CBADD6DD5E5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A710DBEC-3212-45D0-AACB-5FE5CC1D6951}" type="pres">
      <dgm:prSet presAssocID="{C8847152-F53E-42F1-B8A9-CBADD6DD5E58}" presName="diagram" presStyleCnt="0">
        <dgm:presLayoutVars>
          <dgm:dir/>
          <dgm:resizeHandles val="exact"/>
        </dgm:presLayoutVars>
      </dgm:prSet>
      <dgm:spPr/>
    </dgm:pt>
  </dgm:ptLst>
  <dgm:cxnLst>
    <dgm:cxn modelId="{076FB223-FD6B-4B42-822D-E6E0E00BB3EF}" type="presOf" srcId="{C8847152-F53E-42F1-B8A9-CBADD6DD5E58}" destId="{A710DBEC-3212-45D0-AACB-5FE5CC1D6951}"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6AFFCD-48EA-4DD3-A2B7-94FBEC02083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DCAEEA50-2C2E-4535-A6A9-F895CD9F0D45}">
      <dgm:prSet phldrT="[Text]"/>
      <dgm:spPr>
        <a:solidFill>
          <a:srgbClr val="FF0000"/>
        </a:solidFill>
      </dgm:spPr>
      <dgm:t>
        <a:bodyPr/>
        <a:lstStyle/>
        <a:p>
          <a:r>
            <a:rPr lang="en-GB" dirty="0"/>
            <a:t>T6 APMS Procurement</a:t>
          </a:r>
        </a:p>
      </dgm:t>
    </dgm:pt>
    <dgm:pt modelId="{CFD85834-4C41-4836-B6A9-10D2734BEFCC}" type="parTrans" cxnId="{E91CFC54-77DF-4423-93E6-6EB238870241}">
      <dgm:prSet/>
      <dgm:spPr/>
      <dgm:t>
        <a:bodyPr/>
        <a:lstStyle/>
        <a:p>
          <a:endParaRPr lang="en-GB"/>
        </a:p>
      </dgm:t>
    </dgm:pt>
    <dgm:pt modelId="{45120776-B463-4DAC-9FE4-3E08390C9E84}" type="sibTrans" cxnId="{E91CFC54-77DF-4423-93E6-6EB238870241}">
      <dgm:prSet/>
      <dgm:spPr/>
      <dgm:t>
        <a:bodyPr/>
        <a:lstStyle/>
        <a:p>
          <a:endParaRPr lang="en-GB"/>
        </a:p>
      </dgm:t>
    </dgm:pt>
    <dgm:pt modelId="{3D34C20D-63F5-43AF-95B1-4277DD2DB139}">
      <dgm:prSet phldrT="[Text]"/>
      <dgm:spPr>
        <a:solidFill>
          <a:srgbClr val="00B050"/>
        </a:solidFill>
      </dgm:spPr>
      <dgm:t>
        <a:bodyPr/>
        <a:lstStyle/>
        <a:p>
          <a:r>
            <a:rPr lang="en-GB" dirty="0"/>
            <a:t>NWL</a:t>
          </a:r>
        </a:p>
      </dgm:t>
    </dgm:pt>
    <dgm:pt modelId="{D0D0828B-B039-499B-AC8B-9593A47576E8}" type="parTrans" cxnId="{CDD193D7-EF6A-463F-B0B8-C945B3165BC7}">
      <dgm:prSet/>
      <dgm:spPr/>
      <dgm:t>
        <a:bodyPr/>
        <a:lstStyle/>
        <a:p>
          <a:endParaRPr lang="en-GB"/>
        </a:p>
      </dgm:t>
    </dgm:pt>
    <dgm:pt modelId="{35277C1B-3F30-469A-81B7-413F8B7D5C1B}" type="sibTrans" cxnId="{CDD193D7-EF6A-463F-B0B8-C945B3165BC7}">
      <dgm:prSet/>
      <dgm:spPr/>
      <dgm:t>
        <a:bodyPr/>
        <a:lstStyle/>
        <a:p>
          <a:endParaRPr lang="en-GB"/>
        </a:p>
      </dgm:t>
    </dgm:pt>
    <dgm:pt modelId="{0A0991AA-7FB5-493F-8F7C-D5A36B97B660}">
      <dgm:prSet phldrT="[Text]"/>
      <dgm:spPr/>
      <dgm:t>
        <a:bodyPr/>
        <a:lstStyle/>
        <a:p>
          <a:r>
            <a:rPr lang="en-GB" dirty="0"/>
            <a:t>SEL</a:t>
          </a:r>
        </a:p>
      </dgm:t>
    </dgm:pt>
    <dgm:pt modelId="{4E03D169-1B42-4FBB-9AF8-C29840DC7988}" type="parTrans" cxnId="{FDD02BF8-87DD-4033-BBCA-1B2644603D56}">
      <dgm:prSet/>
      <dgm:spPr/>
      <dgm:t>
        <a:bodyPr/>
        <a:lstStyle/>
        <a:p>
          <a:endParaRPr lang="en-GB"/>
        </a:p>
      </dgm:t>
    </dgm:pt>
    <dgm:pt modelId="{5AE32375-5B23-4F8C-BA47-9EB61046C3F4}" type="sibTrans" cxnId="{FDD02BF8-87DD-4033-BBCA-1B2644603D56}">
      <dgm:prSet/>
      <dgm:spPr/>
      <dgm:t>
        <a:bodyPr/>
        <a:lstStyle/>
        <a:p>
          <a:endParaRPr lang="en-GB"/>
        </a:p>
      </dgm:t>
    </dgm:pt>
    <dgm:pt modelId="{C7163A65-305F-42B4-AE6F-FF10968FE895}">
      <dgm:prSet phldrT="[Text]"/>
      <dgm:spPr>
        <a:solidFill>
          <a:srgbClr val="FF9900"/>
        </a:solidFill>
      </dgm:spPr>
      <dgm:t>
        <a:bodyPr/>
        <a:lstStyle/>
        <a:p>
          <a:r>
            <a:rPr lang="en-GB" dirty="0"/>
            <a:t>NEL</a:t>
          </a:r>
        </a:p>
      </dgm:t>
    </dgm:pt>
    <dgm:pt modelId="{C1B57B2D-7355-4E3A-96A9-3E32F800BF21}" type="parTrans" cxnId="{79EF1644-1A8B-4AC9-B263-41C6B9428E19}">
      <dgm:prSet/>
      <dgm:spPr/>
      <dgm:t>
        <a:bodyPr/>
        <a:lstStyle/>
        <a:p>
          <a:endParaRPr lang="en-GB"/>
        </a:p>
      </dgm:t>
    </dgm:pt>
    <dgm:pt modelId="{823257D2-292B-4308-B41C-C1209E3D7B95}" type="sibTrans" cxnId="{79EF1644-1A8B-4AC9-B263-41C6B9428E19}">
      <dgm:prSet/>
      <dgm:spPr/>
      <dgm:t>
        <a:bodyPr/>
        <a:lstStyle/>
        <a:p>
          <a:endParaRPr lang="en-GB"/>
        </a:p>
      </dgm:t>
    </dgm:pt>
    <dgm:pt modelId="{3FDA94D5-918C-40CF-820B-B06CF721322A}">
      <dgm:prSet/>
      <dgm:spPr>
        <a:solidFill>
          <a:srgbClr val="00B050"/>
        </a:solidFill>
      </dgm:spPr>
      <dgm:t>
        <a:bodyPr/>
        <a:lstStyle/>
        <a:p>
          <a:r>
            <a:rPr lang="en-GB" dirty="0" err="1"/>
            <a:t>Bedfont</a:t>
          </a:r>
          <a:r>
            <a:rPr lang="en-GB" dirty="0"/>
            <a:t> Practice</a:t>
          </a:r>
        </a:p>
      </dgm:t>
    </dgm:pt>
    <dgm:pt modelId="{6BE92A1E-539C-4154-A2AA-918C26DAF4FF}" type="parTrans" cxnId="{E05407F6-DC62-42F0-A35C-5BD1EC47D8D3}">
      <dgm:prSet/>
      <dgm:spPr/>
      <dgm:t>
        <a:bodyPr/>
        <a:lstStyle/>
        <a:p>
          <a:endParaRPr lang="en-GB"/>
        </a:p>
      </dgm:t>
    </dgm:pt>
    <dgm:pt modelId="{533F12A7-96E9-4305-A010-32830D17361D}" type="sibTrans" cxnId="{E05407F6-DC62-42F0-A35C-5BD1EC47D8D3}">
      <dgm:prSet/>
      <dgm:spPr/>
      <dgm:t>
        <a:bodyPr/>
        <a:lstStyle/>
        <a:p>
          <a:endParaRPr lang="en-GB"/>
        </a:p>
      </dgm:t>
    </dgm:pt>
    <dgm:pt modelId="{D802755D-D395-4F82-9B5F-22BD33111E3A}">
      <dgm:prSet/>
      <dgm:spPr>
        <a:solidFill>
          <a:srgbClr val="00B050"/>
        </a:solidFill>
      </dgm:spPr>
      <dgm:t>
        <a:bodyPr/>
        <a:lstStyle/>
        <a:p>
          <a:r>
            <a:rPr lang="en-GB" dirty="0"/>
            <a:t>The Feltham Centre GP Practice </a:t>
          </a:r>
        </a:p>
      </dgm:t>
    </dgm:pt>
    <dgm:pt modelId="{17746081-AB3F-4B00-9475-80369DFE2219}" type="parTrans" cxnId="{9F95BE94-D75E-4317-9A87-0EA63CCC1203}">
      <dgm:prSet/>
      <dgm:spPr/>
      <dgm:t>
        <a:bodyPr/>
        <a:lstStyle/>
        <a:p>
          <a:endParaRPr lang="en-GB"/>
        </a:p>
      </dgm:t>
    </dgm:pt>
    <dgm:pt modelId="{2CF181A7-28D1-4B29-8EED-810FB4F95546}" type="sibTrans" cxnId="{9F95BE94-D75E-4317-9A87-0EA63CCC1203}">
      <dgm:prSet/>
      <dgm:spPr/>
      <dgm:t>
        <a:bodyPr/>
        <a:lstStyle/>
        <a:p>
          <a:endParaRPr lang="en-GB"/>
        </a:p>
      </dgm:t>
    </dgm:pt>
    <dgm:pt modelId="{FFBDC251-D994-4B19-ACAC-3DC1325EE36E}">
      <dgm:prSet/>
      <dgm:spPr>
        <a:solidFill>
          <a:srgbClr val="00B050"/>
        </a:solidFill>
      </dgm:spPr>
      <dgm:t>
        <a:bodyPr/>
        <a:lstStyle/>
        <a:p>
          <a:r>
            <a:rPr lang="en-GB" dirty="0"/>
            <a:t>The Heart of Hounslow Practice </a:t>
          </a:r>
        </a:p>
      </dgm:t>
    </dgm:pt>
    <dgm:pt modelId="{D58E7B5D-BF4B-4CE7-9B51-9861BE08F96A}" type="parTrans" cxnId="{CB79EE7A-C8C0-45A7-BECA-97F689A1AD23}">
      <dgm:prSet/>
      <dgm:spPr/>
      <dgm:t>
        <a:bodyPr/>
        <a:lstStyle/>
        <a:p>
          <a:endParaRPr lang="en-GB"/>
        </a:p>
      </dgm:t>
    </dgm:pt>
    <dgm:pt modelId="{E1C442ED-21C5-4055-9E7E-4BEAEA1AF9BE}" type="sibTrans" cxnId="{CB79EE7A-C8C0-45A7-BECA-97F689A1AD23}">
      <dgm:prSet/>
      <dgm:spPr/>
      <dgm:t>
        <a:bodyPr/>
        <a:lstStyle/>
        <a:p>
          <a:endParaRPr lang="en-GB"/>
        </a:p>
      </dgm:t>
    </dgm:pt>
    <dgm:pt modelId="{76CD5B57-D0BB-4593-8BC6-FF41B24BB7F8}">
      <dgm:prSet/>
      <dgm:spPr/>
      <dgm:t>
        <a:bodyPr/>
        <a:lstStyle/>
        <a:p>
          <a:r>
            <a:rPr lang="en-GB" dirty="0"/>
            <a:t>Clover Health Centre</a:t>
          </a:r>
        </a:p>
      </dgm:t>
    </dgm:pt>
    <dgm:pt modelId="{1CED99FD-DE3C-419E-B6A0-682BBE91C028}" type="parTrans" cxnId="{C734C177-7E18-40F0-8A7B-403874098171}">
      <dgm:prSet/>
      <dgm:spPr/>
      <dgm:t>
        <a:bodyPr/>
        <a:lstStyle/>
        <a:p>
          <a:endParaRPr lang="en-GB"/>
        </a:p>
      </dgm:t>
    </dgm:pt>
    <dgm:pt modelId="{2E86C69F-21E2-4832-BD45-57BE8BBA2C45}" type="sibTrans" cxnId="{C734C177-7E18-40F0-8A7B-403874098171}">
      <dgm:prSet/>
      <dgm:spPr/>
      <dgm:t>
        <a:bodyPr/>
        <a:lstStyle/>
        <a:p>
          <a:endParaRPr lang="en-GB"/>
        </a:p>
      </dgm:t>
    </dgm:pt>
    <dgm:pt modelId="{D56F61B8-5CDF-4AB8-B9BD-1D14AAC6B072}">
      <dgm:prSet/>
      <dgm:spPr/>
      <dgm:t>
        <a:bodyPr/>
        <a:lstStyle/>
        <a:p>
          <a:r>
            <a:rPr lang="en-GB" dirty="0"/>
            <a:t>The Lister GP Practice </a:t>
          </a:r>
        </a:p>
        <a:p>
          <a:r>
            <a:rPr lang="en-GB" dirty="0"/>
            <a:t>(</a:t>
          </a:r>
          <a:r>
            <a:rPr lang="en-GB" dirty="0">
              <a:solidFill>
                <a:schemeClr val="bg2"/>
              </a:solidFill>
            </a:rPr>
            <a:t>Merged list</a:t>
          </a:r>
          <a:r>
            <a:rPr lang="en-GB" dirty="0"/>
            <a:t>) </a:t>
          </a:r>
        </a:p>
      </dgm:t>
    </dgm:pt>
    <dgm:pt modelId="{914F0592-5A57-4D05-9CC5-B966E5D01C53}" type="parTrans" cxnId="{56EDE20F-EE13-4A49-9E6F-1D0D79A6644E}">
      <dgm:prSet/>
      <dgm:spPr/>
      <dgm:t>
        <a:bodyPr/>
        <a:lstStyle/>
        <a:p>
          <a:endParaRPr lang="en-GB"/>
        </a:p>
      </dgm:t>
    </dgm:pt>
    <dgm:pt modelId="{ED515A71-DBD5-4D57-9FA0-8EF5C1BA1793}" type="sibTrans" cxnId="{56EDE20F-EE13-4A49-9E6F-1D0D79A6644E}">
      <dgm:prSet/>
      <dgm:spPr/>
      <dgm:t>
        <a:bodyPr/>
        <a:lstStyle/>
        <a:p>
          <a:endParaRPr lang="en-GB"/>
        </a:p>
      </dgm:t>
    </dgm:pt>
    <dgm:pt modelId="{762191B5-A87B-4CDE-BF5E-2FB042922147}">
      <dgm:prSet/>
      <dgm:spPr/>
      <dgm:t>
        <a:bodyPr/>
        <a:lstStyle/>
        <a:p>
          <a:r>
            <a:rPr lang="en-GB" dirty="0"/>
            <a:t>Pavilion Medical Centre</a:t>
          </a:r>
        </a:p>
      </dgm:t>
    </dgm:pt>
    <dgm:pt modelId="{E78CD7DB-1431-4F1A-86CC-5564E4CD6BED}" type="parTrans" cxnId="{2300203B-366B-4E9A-B27D-B8F9242E34ED}">
      <dgm:prSet/>
      <dgm:spPr/>
      <dgm:t>
        <a:bodyPr/>
        <a:lstStyle/>
        <a:p>
          <a:endParaRPr lang="en-GB"/>
        </a:p>
      </dgm:t>
    </dgm:pt>
    <dgm:pt modelId="{C5D0F99A-D1B9-4A38-B78A-5ED1353221E2}" type="sibTrans" cxnId="{2300203B-366B-4E9A-B27D-B8F9242E34ED}">
      <dgm:prSet/>
      <dgm:spPr/>
      <dgm:t>
        <a:bodyPr/>
        <a:lstStyle/>
        <a:p>
          <a:endParaRPr lang="en-GB"/>
        </a:p>
      </dgm:t>
    </dgm:pt>
    <dgm:pt modelId="{1FDD9C36-A5A9-4D17-868B-0D92F1124C60}">
      <dgm:prSet/>
      <dgm:spPr/>
      <dgm:t>
        <a:bodyPr/>
        <a:lstStyle/>
        <a:p>
          <a:r>
            <a:rPr lang="en-GB" dirty="0"/>
            <a:t>Falmouth Road Surgery </a:t>
          </a:r>
        </a:p>
      </dgm:t>
    </dgm:pt>
    <dgm:pt modelId="{7EB14D96-0FBB-4E30-81F1-F059A25BDF33}" type="parTrans" cxnId="{114D6ED5-20F0-4F42-969B-58BB03F421F2}">
      <dgm:prSet/>
      <dgm:spPr/>
      <dgm:t>
        <a:bodyPr/>
        <a:lstStyle/>
        <a:p>
          <a:endParaRPr lang="en-GB"/>
        </a:p>
      </dgm:t>
    </dgm:pt>
    <dgm:pt modelId="{6DD6990C-0507-4566-A073-24DEAF133DD8}" type="sibTrans" cxnId="{114D6ED5-20F0-4F42-969B-58BB03F421F2}">
      <dgm:prSet/>
      <dgm:spPr/>
      <dgm:t>
        <a:bodyPr/>
        <a:lstStyle/>
        <a:p>
          <a:endParaRPr lang="en-GB"/>
        </a:p>
      </dgm:t>
    </dgm:pt>
    <dgm:pt modelId="{A1C06E7D-DF67-4076-8280-4DF2D725C802}">
      <dgm:prSet/>
      <dgm:spPr>
        <a:solidFill>
          <a:srgbClr val="FF9900"/>
        </a:solidFill>
      </dgm:spPr>
      <dgm:t>
        <a:bodyPr/>
        <a:lstStyle/>
        <a:p>
          <a:r>
            <a:rPr lang="en-GB" dirty="0"/>
            <a:t>Child and Family Doctors &amp; Porters Avenue Surgery  (</a:t>
          </a:r>
          <a:r>
            <a:rPr lang="en-GB" dirty="0">
              <a:solidFill>
                <a:schemeClr val="bg2"/>
              </a:solidFill>
            </a:rPr>
            <a:t>Merged list)</a:t>
          </a:r>
        </a:p>
      </dgm:t>
    </dgm:pt>
    <dgm:pt modelId="{C0C1C909-1215-40CF-A3D4-5633C4AA32F8}" type="parTrans" cxnId="{1BE22F68-D645-4BEA-9C6D-55A696D70150}">
      <dgm:prSet/>
      <dgm:spPr/>
      <dgm:t>
        <a:bodyPr/>
        <a:lstStyle/>
        <a:p>
          <a:endParaRPr lang="en-GB"/>
        </a:p>
      </dgm:t>
    </dgm:pt>
    <dgm:pt modelId="{24461580-261B-4B8D-8465-79A16C3280A2}" type="sibTrans" cxnId="{1BE22F68-D645-4BEA-9C6D-55A696D70150}">
      <dgm:prSet/>
      <dgm:spPr/>
      <dgm:t>
        <a:bodyPr/>
        <a:lstStyle/>
        <a:p>
          <a:endParaRPr lang="en-GB"/>
        </a:p>
      </dgm:t>
    </dgm:pt>
    <dgm:pt modelId="{B5F6A13F-000F-45F6-A5A3-A852EA81C756}">
      <dgm:prSet/>
      <dgm:spPr>
        <a:solidFill>
          <a:srgbClr val="FF9900"/>
        </a:solidFill>
      </dgm:spPr>
      <dgm:t>
        <a:bodyPr/>
        <a:lstStyle/>
        <a:p>
          <a:r>
            <a:rPr lang="en-GB" dirty="0" err="1"/>
            <a:t>Aldersbrook</a:t>
          </a:r>
          <a:r>
            <a:rPr lang="en-GB" dirty="0"/>
            <a:t> Medical Practice</a:t>
          </a:r>
        </a:p>
      </dgm:t>
    </dgm:pt>
    <dgm:pt modelId="{A2A222E9-D6F1-4A2A-AB2D-5A61F9204CC8}" type="parTrans" cxnId="{4D3D468F-5B0C-4169-8B59-FFED72EB71F2}">
      <dgm:prSet/>
      <dgm:spPr/>
      <dgm:t>
        <a:bodyPr/>
        <a:lstStyle/>
        <a:p>
          <a:endParaRPr lang="en-GB"/>
        </a:p>
      </dgm:t>
    </dgm:pt>
    <dgm:pt modelId="{8A87FB06-F5B6-45FC-A5C4-4A69F1438DA6}" type="sibTrans" cxnId="{4D3D468F-5B0C-4169-8B59-FFED72EB71F2}">
      <dgm:prSet/>
      <dgm:spPr/>
      <dgm:t>
        <a:bodyPr/>
        <a:lstStyle/>
        <a:p>
          <a:endParaRPr lang="en-GB"/>
        </a:p>
      </dgm:t>
    </dgm:pt>
    <dgm:pt modelId="{FD51DB91-F473-4FB9-BDA1-8D5C6A0C8A1D}">
      <dgm:prSet/>
      <dgm:spPr/>
      <dgm:t>
        <a:bodyPr/>
        <a:lstStyle/>
        <a:p>
          <a:r>
            <a:rPr lang="en-GB" dirty="0" err="1"/>
            <a:t>Cairngall</a:t>
          </a:r>
          <a:r>
            <a:rPr lang="en-GB" dirty="0"/>
            <a:t> Medical Practice</a:t>
          </a:r>
        </a:p>
      </dgm:t>
    </dgm:pt>
    <dgm:pt modelId="{BC0F2AB2-A94B-4DAD-9B03-77351D09855B}" type="parTrans" cxnId="{4DFACE5C-5B25-4465-AAC0-2236FFED5F81}">
      <dgm:prSet/>
      <dgm:spPr/>
      <dgm:t>
        <a:bodyPr/>
        <a:lstStyle/>
        <a:p>
          <a:endParaRPr lang="en-GB"/>
        </a:p>
      </dgm:t>
    </dgm:pt>
    <dgm:pt modelId="{C6D8B07F-BC7D-4B5F-BBCE-A725C1D4BADF}" type="sibTrans" cxnId="{4DFACE5C-5B25-4465-AAC0-2236FFED5F81}">
      <dgm:prSet/>
      <dgm:spPr/>
      <dgm:t>
        <a:bodyPr/>
        <a:lstStyle/>
        <a:p>
          <a:endParaRPr lang="en-GB"/>
        </a:p>
      </dgm:t>
    </dgm:pt>
    <dgm:pt modelId="{C088E477-CE96-4335-8A3A-F548B0373357}" type="pres">
      <dgm:prSet presAssocID="{D36AFFCD-48EA-4DD3-A2B7-94FBEC020832}" presName="hierChild1" presStyleCnt="0">
        <dgm:presLayoutVars>
          <dgm:orgChart val="1"/>
          <dgm:chPref val="1"/>
          <dgm:dir/>
          <dgm:animOne val="branch"/>
          <dgm:animLvl val="lvl"/>
          <dgm:resizeHandles/>
        </dgm:presLayoutVars>
      </dgm:prSet>
      <dgm:spPr/>
    </dgm:pt>
    <dgm:pt modelId="{219FD480-D152-436C-AC08-B19E46DADA37}" type="pres">
      <dgm:prSet presAssocID="{DCAEEA50-2C2E-4535-A6A9-F895CD9F0D45}" presName="hierRoot1" presStyleCnt="0">
        <dgm:presLayoutVars>
          <dgm:hierBranch val="init"/>
        </dgm:presLayoutVars>
      </dgm:prSet>
      <dgm:spPr/>
    </dgm:pt>
    <dgm:pt modelId="{D13A0F9B-19B7-43FD-8560-AABABC1C91FF}" type="pres">
      <dgm:prSet presAssocID="{DCAEEA50-2C2E-4535-A6A9-F895CD9F0D45}" presName="rootComposite1" presStyleCnt="0"/>
      <dgm:spPr/>
    </dgm:pt>
    <dgm:pt modelId="{0C96B0A4-B414-48A2-B0AC-A5FB2C8D5BAE}" type="pres">
      <dgm:prSet presAssocID="{DCAEEA50-2C2E-4535-A6A9-F895CD9F0D45}" presName="rootText1" presStyleLbl="node0" presStyleIdx="0" presStyleCnt="1" custScaleX="223336">
        <dgm:presLayoutVars>
          <dgm:chPref val="3"/>
        </dgm:presLayoutVars>
      </dgm:prSet>
      <dgm:spPr/>
    </dgm:pt>
    <dgm:pt modelId="{B6CE6815-B5D9-4195-ABB0-9CD21D93ABCE}" type="pres">
      <dgm:prSet presAssocID="{DCAEEA50-2C2E-4535-A6A9-F895CD9F0D45}" presName="rootConnector1" presStyleLbl="node1" presStyleIdx="0" presStyleCnt="0"/>
      <dgm:spPr/>
    </dgm:pt>
    <dgm:pt modelId="{5100B9FC-BA9D-476C-BC56-F270F91D1163}" type="pres">
      <dgm:prSet presAssocID="{DCAEEA50-2C2E-4535-A6A9-F895CD9F0D45}" presName="hierChild2" presStyleCnt="0"/>
      <dgm:spPr/>
    </dgm:pt>
    <dgm:pt modelId="{E0471205-A362-4B01-A7EF-E9DD2BB01413}" type="pres">
      <dgm:prSet presAssocID="{D0D0828B-B039-499B-AC8B-9593A47576E8}" presName="Name37" presStyleLbl="parChTrans1D2" presStyleIdx="0" presStyleCnt="3"/>
      <dgm:spPr/>
    </dgm:pt>
    <dgm:pt modelId="{B6AD32AE-D2CA-472C-93A6-175E8EBBB737}" type="pres">
      <dgm:prSet presAssocID="{3D34C20D-63F5-43AF-95B1-4277DD2DB139}" presName="hierRoot2" presStyleCnt="0">
        <dgm:presLayoutVars>
          <dgm:hierBranch val="init"/>
        </dgm:presLayoutVars>
      </dgm:prSet>
      <dgm:spPr/>
    </dgm:pt>
    <dgm:pt modelId="{D0279DEB-9664-4E9C-A1E8-7BF96ED6EC4D}" type="pres">
      <dgm:prSet presAssocID="{3D34C20D-63F5-43AF-95B1-4277DD2DB139}" presName="rootComposite" presStyleCnt="0"/>
      <dgm:spPr/>
    </dgm:pt>
    <dgm:pt modelId="{F8EF1BC8-C2E9-48C4-8AA3-66EB1CB4BE29}" type="pres">
      <dgm:prSet presAssocID="{3D34C20D-63F5-43AF-95B1-4277DD2DB139}" presName="rootText" presStyleLbl="node2" presStyleIdx="0" presStyleCnt="3">
        <dgm:presLayoutVars>
          <dgm:chPref val="3"/>
        </dgm:presLayoutVars>
      </dgm:prSet>
      <dgm:spPr/>
    </dgm:pt>
    <dgm:pt modelId="{AAC4F88C-8DA1-43D8-9CEE-09B55915DA31}" type="pres">
      <dgm:prSet presAssocID="{3D34C20D-63F5-43AF-95B1-4277DD2DB139}" presName="rootConnector" presStyleLbl="node2" presStyleIdx="0" presStyleCnt="3"/>
      <dgm:spPr/>
    </dgm:pt>
    <dgm:pt modelId="{C412793F-E3DB-48E0-AC63-C7C3E9D8EDB1}" type="pres">
      <dgm:prSet presAssocID="{3D34C20D-63F5-43AF-95B1-4277DD2DB139}" presName="hierChild4" presStyleCnt="0"/>
      <dgm:spPr/>
    </dgm:pt>
    <dgm:pt modelId="{0B789555-7B1D-4063-9D8B-31E79A16C9D0}" type="pres">
      <dgm:prSet presAssocID="{6BE92A1E-539C-4154-A2AA-918C26DAF4FF}" presName="Name37" presStyleLbl="parChTrans1D3" presStyleIdx="0" presStyleCnt="10"/>
      <dgm:spPr/>
    </dgm:pt>
    <dgm:pt modelId="{4470D0E6-DCBF-4529-A74D-BEFEBFECFF36}" type="pres">
      <dgm:prSet presAssocID="{3FDA94D5-918C-40CF-820B-B06CF721322A}" presName="hierRoot2" presStyleCnt="0">
        <dgm:presLayoutVars>
          <dgm:hierBranch val="init"/>
        </dgm:presLayoutVars>
      </dgm:prSet>
      <dgm:spPr/>
    </dgm:pt>
    <dgm:pt modelId="{BE6D122F-2F8B-4AB4-9C75-6AA33984AA11}" type="pres">
      <dgm:prSet presAssocID="{3FDA94D5-918C-40CF-820B-B06CF721322A}" presName="rootComposite" presStyleCnt="0"/>
      <dgm:spPr/>
    </dgm:pt>
    <dgm:pt modelId="{F0C6530C-B438-4360-8C3C-B91B486B95D5}" type="pres">
      <dgm:prSet presAssocID="{3FDA94D5-918C-40CF-820B-B06CF721322A}" presName="rootText" presStyleLbl="node3" presStyleIdx="0" presStyleCnt="10">
        <dgm:presLayoutVars>
          <dgm:chPref val="3"/>
        </dgm:presLayoutVars>
      </dgm:prSet>
      <dgm:spPr/>
    </dgm:pt>
    <dgm:pt modelId="{835C34AA-791E-46D8-AD70-61309DD5522E}" type="pres">
      <dgm:prSet presAssocID="{3FDA94D5-918C-40CF-820B-B06CF721322A}" presName="rootConnector" presStyleLbl="node3" presStyleIdx="0" presStyleCnt="10"/>
      <dgm:spPr/>
    </dgm:pt>
    <dgm:pt modelId="{446840B6-4737-4F6F-B0FC-79C0CE794EB4}" type="pres">
      <dgm:prSet presAssocID="{3FDA94D5-918C-40CF-820B-B06CF721322A}" presName="hierChild4" presStyleCnt="0"/>
      <dgm:spPr/>
    </dgm:pt>
    <dgm:pt modelId="{8A8EF062-3CCD-494E-A096-91C0D4F149AC}" type="pres">
      <dgm:prSet presAssocID="{3FDA94D5-918C-40CF-820B-B06CF721322A}" presName="hierChild5" presStyleCnt="0"/>
      <dgm:spPr/>
    </dgm:pt>
    <dgm:pt modelId="{AED1EF3D-FDA9-4F34-9993-79B9E16FFE5B}" type="pres">
      <dgm:prSet presAssocID="{17746081-AB3F-4B00-9475-80369DFE2219}" presName="Name37" presStyleLbl="parChTrans1D3" presStyleIdx="1" presStyleCnt="10"/>
      <dgm:spPr/>
    </dgm:pt>
    <dgm:pt modelId="{4D751088-403C-4268-A40C-95895C311024}" type="pres">
      <dgm:prSet presAssocID="{D802755D-D395-4F82-9B5F-22BD33111E3A}" presName="hierRoot2" presStyleCnt="0">
        <dgm:presLayoutVars>
          <dgm:hierBranch val="init"/>
        </dgm:presLayoutVars>
      </dgm:prSet>
      <dgm:spPr/>
    </dgm:pt>
    <dgm:pt modelId="{6EB6D335-A560-445A-A460-44D4B8E3AEA3}" type="pres">
      <dgm:prSet presAssocID="{D802755D-D395-4F82-9B5F-22BD33111E3A}" presName="rootComposite" presStyleCnt="0"/>
      <dgm:spPr/>
    </dgm:pt>
    <dgm:pt modelId="{388D4565-EE69-47AE-81C3-7CF61A2300EF}" type="pres">
      <dgm:prSet presAssocID="{D802755D-D395-4F82-9B5F-22BD33111E3A}" presName="rootText" presStyleLbl="node3" presStyleIdx="1" presStyleCnt="10">
        <dgm:presLayoutVars>
          <dgm:chPref val="3"/>
        </dgm:presLayoutVars>
      </dgm:prSet>
      <dgm:spPr/>
    </dgm:pt>
    <dgm:pt modelId="{8B9B3251-646B-4E7A-BF36-E371803FE7D0}" type="pres">
      <dgm:prSet presAssocID="{D802755D-D395-4F82-9B5F-22BD33111E3A}" presName="rootConnector" presStyleLbl="node3" presStyleIdx="1" presStyleCnt="10"/>
      <dgm:spPr/>
    </dgm:pt>
    <dgm:pt modelId="{104CC5DF-B854-4B94-91AA-F070129A33C6}" type="pres">
      <dgm:prSet presAssocID="{D802755D-D395-4F82-9B5F-22BD33111E3A}" presName="hierChild4" presStyleCnt="0"/>
      <dgm:spPr/>
    </dgm:pt>
    <dgm:pt modelId="{77812533-CB6F-4F9C-922B-3C34937C00E0}" type="pres">
      <dgm:prSet presAssocID="{D802755D-D395-4F82-9B5F-22BD33111E3A}" presName="hierChild5" presStyleCnt="0"/>
      <dgm:spPr/>
    </dgm:pt>
    <dgm:pt modelId="{468429A7-B79B-4449-8FFF-146ECDC7EE6D}" type="pres">
      <dgm:prSet presAssocID="{D58E7B5D-BF4B-4CE7-9B51-9861BE08F96A}" presName="Name37" presStyleLbl="parChTrans1D3" presStyleIdx="2" presStyleCnt="10"/>
      <dgm:spPr/>
    </dgm:pt>
    <dgm:pt modelId="{D4D40F2C-3489-45D9-8C8C-609D361E5891}" type="pres">
      <dgm:prSet presAssocID="{FFBDC251-D994-4B19-ACAC-3DC1325EE36E}" presName="hierRoot2" presStyleCnt="0">
        <dgm:presLayoutVars>
          <dgm:hierBranch val="init"/>
        </dgm:presLayoutVars>
      </dgm:prSet>
      <dgm:spPr/>
    </dgm:pt>
    <dgm:pt modelId="{0BDD8D80-5E43-4389-BD49-956D21B76224}" type="pres">
      <dgm:prSet presAssocID="{FFBDC251-D994-4B19-ACAC-3DC1325EE36E}" presName="rootComposite" presStyleCnt="0"/>
      <dgm:spPr/>
    </dgm:pt>
    <dgm:pt modelId="{B938FE99-FCBB-4433-8A5F-19AF70012D9C}" type="pres">
      <dgm:prSet presAssocID="{FFBDC251-D994-4B19-ACAC-3DC1325EE36E}" presName="rootText" presStyleLbl="node3" presStyleIdx="2" presStyleCnt="10">
        <dgm:presLayoutVars>
          <dgm:chPref val="3"/>
        </dgm:presLayoutVars>
      </dgm:prSet>
      <dgm:spPr/>
    </dgm:pt>
    <dgm:pt modelId="{2791026D-9C25-4B74-9711-9EE4D253F135}" type="pres">
      <dgm:prSet presAssocID="{FFBDC251-D994-4B19-ACAC-3DC1325EE36E}" presName="rootConnector" presStyleLbl="node3" presStyleIdx="2" presStyleCnt="10"/>
      <dgm:spPr/>
    </dgm:pt>
    <dgm:pt modelId="{B1DC0079-B5B4-4EE6-878D-6FBB9DE15A0F}" type="pres">
      <dgm:prSet presAssocID="{FFBDC251-D994-4B19-ACAC-3DC1325EE36E}" presName="hierChild4" presStyleCnt="0"/>
      <dgm:spPr/>
    </dgm:pt>
    <dgm:pt modelId="{5B72C227-8009-4331-B563-14E2123F95FF}" type="pres">
      <dgm:prSet presAssocID="{FFBDC251-D994-4B19-ACAC-3DC1325EE36E}" presName="hierChild5" presStyleCnt="0"/>
      <dgm:spPr/>
    </dgm:pt>
    <dgm:pt modelId="{1E26A978-7BA2-4F0E-83AA-EC063D947850}" type="pres">
      <dgm:prSet presAssocID="{3D34C20D-63F5-43AF-95B1-4277DD2DB139}" presName="hierChild5" presStyleCnt="0"/>
      <dgm:spPr/>
    </dgm:pt>
    <dgm:pt modelId="{DAA87855-D939-42CD-8DE0-896F7446539C}" type="pres">
      <dgm:prSet presAssocID="{4E03D169-1B42-4FBB-9AF8-C29840DC7988}" presName="Name37" presStyleLbl="parChTrans1D2" presStyleIdx="1" presStyleCnt="3"/>
      <dgm:spPr/>
    </dgm:pt>
    <dgm:pt modelId="{E91B6CA3-6F89-4B38-8185-61B080BDFA89}" type="pres">
      <dgm:prSet presAssocID="{0A0991AA-7FB5-493F-8F7C-D5A36B97B660}" presName="hierRoot2" presStyleCnt="0">
        <dgm:presLayoutVars>
          <dgm:hierBranch val="init"/>
        </dgm:presLayoutVars>
      </dgm:prSet>
      <dgm:spPr/>
    </dgm:pt>
    <dgm:pt modelId="{44F03EC8-C210-41B2-AAC2-2269E85DDD38}" type="pres">
      <dgm:prSet presAssocID="{0A0991AA-7FB5-493F-8F7C-D5A36B97B660}" presName="rootComposite" presStyleCnt="0"/>
      <dgm:spPr/>
    </dgm:pt>
    <dgm:pt modelId="{68953DE7-1E3B-41C7-81D3-3EF99E21AD10}" type="pres">
      <dgm:prSet presAssocID="{0A0991AA-7FB5-493F-8F7C-D5A36B97B660}" presName="rootText" presStyleLbl="node2" presStyleIdx="1" presStyleCnt="3" custLinFactNeighborY="4996">
        <dgm:presLayoutVars>
          <dgm:chPref val="3"/>
        </dgm:presLayoutVars>
      </dgm:prSet>
      <dgm:spPr/>
    </dgm:pt>
    <dgm:pt modelId="{537DBF67-EF77-432E-9DBC-EC61084D7E32}" type="pres">
      <dgm:prSet presAssocID="{0A0991AA-7FB5-493F-8F7C-D5A36B97B660}" presName="rootConnector" presStyleLbl="node2" presStyleIdx="1" presStyleCnt="3"/>
      <dgm:spPr/>
    </dgm:pt>
    <dgm:pt modelId="{7EC33CF8-5831-434D-B5FF-2630C74F361D}" type="pres">
      <dgm:prSet presAssocID="{0A0991AA-7FB5-493F-8F7C-D5A36B97B660}" presName="hierChild4" presStyleCnt="0"/>
      <dgm:spPr/>
    </dgm:pt>
    <dgm:pt modelId="{FB5F41E4-F243-41AF-B45E-1212F8413F5D}" type="pres">
      <dgm:prSet presAssocID="{1CED99FD-DE3C-419E-B6A0-682BBE91C028}" presName="Name37" presStyleLbl="parChTrans1D3" presStyleIdx="3" presStyleCnt="10"/>
      <dgm:spPr/>
    </dgm:pt>
    <dgm:pt modelId="{33C41E16-5D1F-4C92-8530-181756463880}" type="pres">
      <dgm:prSet presAssocID="{76CD5B57-D0BB-4593-8BC6-FF41B24BB7F8}" presName="hierRoot2" presStyleCnt="0">
        <dgm:presLayoutVars>
          <dgm:hierBranch val="init"/>
        </dgm:presLayoutVars>
      </dgm:prSet>
      <dgm:spPr/>
    </dgm:pt>
    <dgm:pt modelId="{0DD4420C-96C8-4E31-9AD7-2EAB68FFEFEE}" type="pres">
      <dgm:prSet presAssocID="{76CD5B57-D0BB-4593-8BC6-FF41B24BB7F8}" presName="rootComposite" presStyleCnt="0"/>
      <dgm:spPr/>
    </dgm:pt>
    <dgm:pt modelId="{7D5BE597-A494-4061-9B20-1B40B16141E6}" type="pres">
      <dgm:prSet presAssocID="{76CD5B57-D0BB-4593-8BC6-FF41B24BB7F8}" presName="rootText" presStyleLbl="node3" presStyleIdx="3" presStyleCnt="10" custLinFactNeighborY="4996">
        <dgm:presLayoutVars>
          <dgm:chPref val="3"/>
        </dgm:presLayoutVars>
      </dgm:prSet>
      <dgm:spPr/>
    </dgm:pt>
    <dgm:pt modelId="{088CE577-9862-4902-8DD5-478B068959C0}" type="pres">
      <dgm:prSet presAssocID="{76CD5B57-D0BB-4593-8BC6-FF41B24BB7F8}" presName="rootConnector" presStyleLbl="node3" presStyleIdx="3" presStyleCnt="10"/>
      <dgm:spPr/>
    </dgm:pt>
    <dgm:pt modelId="{B4D0AC86-E51C-48A8-BD96-A8819342F9C3}" type="pres">
      <dgm:prSet presAssocID="{76CD5B57-D0BB-4593-8BC6-FF41B24BB7F8}" presName="hierChild4" presStyleCnt="0"/>
      <dgm:spPr/>
    </dgm:pt>
    <dgm:pt modelId="{2E22F38C-A9AB-4AEC-83E4-174D870EF520}" type="pres">
      <dgm:prSet presAssocID="{76CD5B57-D0BB-4593-8BC6-FF41B24BB7F8}" presName="hierChild5" presStyleCnt="0"/>
      <dgm:spPr/>
    </dgm:pt>
    <dgm:pt modelId="{E665454C-2261-4CDD-8703-3B3E6CA2D2A3}" type="pres">
      <dgm:prSet presAssocID="{BC0F2AB2-A94B-4DAD-9B03-77351D09855B}" presName="Name37" presStyleLbl="parChTrans1D3" presStyleIdx="4" presStyleCnt="10"/>
      <dgm:spPr/>
    </dgm:pt>
    <dgm:pt modelId="{D5A7990A-CDF7-449C-B098-5ADB06C41224}" type="pres">
      <dgm:prSet presAssocID="{FD51DB91-F473-4FB9-BDA1-8D5C6A0C8A1D}" presName="hierRoot2" presStyleCnt="0">
        <dgm:presLayoutVars>
          <dgm:hierBranch val="init"/>
        </dgm:presLayoutVars>
      </dgm:prSet>
      <dgm:spPr/>
    </dgm:pt>
    <dgm:pt modelId="{AFF41030-7F6F-4241-88B5-CA329F6BC576}" type="pres">
      <dgm:prSet presAssocID="{FD51DB91-F473-4FB9-BDA1-8D5C6A0C8A1D}" presName="rootComposite" presStyleCnt="0"/>
      <dgm:spPr/>
    </dgm:pt>
    <dgm:pt modelId="{5CA4ACBD-5218-4250-A693-CC0A253682F4}" type="pres">
      <dgm:prSet presAssocID="{FD51DB91-F473-4FB9-BDA1-8D5C6A0C8A1D}" presName="rootText" presStyleLbl="node3" presStyleIdx="4" presStyleCnt="10" custLinFactNeighborY="4996">
        <dgm:presLayoutVars>
          <dgm:chPref val="3"/>
        </dgm:presLayoutVars>
      </dgm:prSet>
      <dgm:spPr/>
    </dgm:pt>
    <dgm:pt modelId="{C41FF211-1DB6-49A5-B31A-0B46879CD8AD}" type="pres">
      <dgm:prSet presAssocID="{FD51DB91-F473-4FB9-BDA1-8D5C6A0C8A1D}" presName="rootConnector" presStyleLbl="node3" presStyleIdx="4" presStyleCnt="10"/>
      <dgm:spPr/>
    </dgm:pt>
    <dgm:pt modelId="{AB1361E4-F832-4927-9663-3007B1A2FE2C}" type="pres">
      <dgm:prSet presAssocID="{FD51DB91-F473-4FB9-BDA1-8D5C6A0C8A1D}" presName="hierChild4" presStyleCnt="0"/>
      <dgm:spPr/>
    </dgm:pt>
    <dgm:pt modelId="{AADF08C9-6663-41AD-B566-235716F428AA}" type="pres">
      <dgm:prSet presAssocID="{FD51DB91-F473-4FB9-BDA1-8D5C6A0C8A1D}" presName="hierChild5" presStyleCnt="0"/>
      <dgm:spPr/>
    </dgm:pt>
    <dgm:pt modelId="{7D806CC3-1A6A-4123-8A9B-7407FDD51720}" type="pres">
      <dgm:prSet presAssocID="{7EB14D96-0FBB-4E30-81F1-F059A25BDF33}" presName="Name37" presStyleLbl="parChTrans1D3" presStyleIdx="5" presStyleCnt="10"/>
      <dgm:spPr/>
    </dgm:pt>
    <dgm:pt modelId="{3AB027B2-29E5-432B-ADF6-4D8872DAB5D4}" type="pres">
      <dgm:prSet presAssocID="{1FDD9C36-A5A9-4D17-868B-0D92F1124C60}" presName="hierRoot2" presStyleCnt="0">
        <dgm:presLayoutVars>
          <dgm:hierBranch val="init"/>
        </dgm:presLayoutVars>
      </dgm:prSet>
      <dgm:spPr/>
    </dgm:pt>
    <dgm:pt modelId="{4FA9999B-9DBA-449C-ABBC-5E12FB4D029C}" type="pres">
      <dgm:prSet presAssocID="{1FDD9C36-A5A9-4D17-868B-0D92F1124C60}" presName="rootComposite" presStyleCnt="0"/>
      <dgm:spPr/>
    </dgm:pt>
    <dgm:pt modelId="{F642E522-59D3-4EF2-9712-41FD6CC415B9}" type="pres">
      <dgm:prSet presAssocID="{1FDD9C36-A5A9-4D17-868B-0D92F1124C60}" presName="rootText" presStyleLbl="node3" presStyleIdx="5" presStyleCnt="10" custLinFactNeighborY="4996">
        <dgm:presLayoutVars>
          <dgm:chPref val="3"/>
        </dgm:presLayoutVars>
      </dgm:prSet>
      <dgm:spPr/>
    </dgm:pt>
    <dgm:pt modelId="{FDA1A4C4-E08A-401E-B8B0-71B863267B0A}" type="pres">
      <dgm:prSet presAssocID="{1FDD9C36-A5A9-4D17-868B-0D92F1124C60}" presName="rootConnector" presStyleLbl="node3" presStyleIdx="5" presStyleCnt="10"/>
      <dgm:spPr/>
    </dgm:pt>
    <dgm:pt modelId="{8FF1B0FA-DDB1-42C2-9A31-7587EB36EA04}" type="pres">
      <dgm:prSet presAssocID="{1FDD9C36-A5A9-4D17-868B-0D92F1124C60}" presName="hierChild4" presStyleCnt="0"/>
      <dgm:spPr/>
    </dgm:pt>
    <dgm:pt modelId="{E27D1045-A1D3-4998-9438-5C71C4EADEAE}" type="pres">
      <dgm:prSet presAssocID="{1FDD9C36-A5A9-4D17-868B-0D92F1124C60}" presName="hierChild5" presStyleCnt="0"/>
      <dgm:spPr/>
    </dgm:pt>
    <dgm:pt modelId="{72763D18-4975-49E5-ADE1-1DC0B31CB6DA}" type="pres">
      <dgm:prSet presAssocID="{914F0592-5A57-4D05-9CC5-B966E5D01C53}" presName="Name37" presStyleLbl="parChTrans1D3" presStyleIdx="6" presStyleCnt="10"/>
      <dgm:spPr/>
    </dgm:pt>
    <dgm:pt modelId="{B1C77DFA-80E4-476E-8CD6-07AFB97455F2}" type="pres">
      <dgm:prSet presAssocID="{D56F61B8-5CDF-4AB8-B9BD-1D14AAC6B072}" presName="hierRoot2" presStyleCnt="0">
        <dgm:presLayoutVars>
          <dgm:hierBranch val="init"/>
        </dgm:presLayoutVars>
      </dgm:prSet>
      <dgm:spPr/>
    </dgm:pt>
    <dgm:pt modelId="{F041F66A-11C1-4117-86DB-11D7CE7046EB}" type="pres">
      <dgm:prSet presAssocID="{D56F61B8-5CDF-4AB8-B9BD-1D14AAC6B072}" presName="rootComposite" presStyleCnt="0"/>
      <dgm:spPr/>
    </dgm:pt>
    <dgm:pt modelId="{3BF022DA-FA1B-4C04-B837-D2EB316525FF}" type="pres">
      <dgm:prSet presAssocID="{D56F61B8-5CDF-4AB8-B9BD-1D14AAC6B072}" presName="rootText" presStyleLbl="node3" presStyleIdx="6" presStyleCnt="10" custScaleX="123759" custLinFactNeighborY="4996">
        <dgm:presLayoutVars>
          <dgm:chPref val="3"/>
        </dgm:presLayoutVars>
      </dgm:prSet>
      <dgm:spPr/>
    </dgm:pt>
    <dgm:pt modelId="{E87E3E78-0CE8-4D4A-8C14-1292A96F00EA}" type="pres">
      <dgm:prSet presAssocID="{D56F61B8-5CDF-4AB8-B9BD-1D14AAC6B072}" presName="rootConnector" presStyleLbl="node3" presStyleIdx="6" presStyleCnt="10"/>
      <dgm:spPr/>
    </dgm:pt>
    <dgm:pt modelId="{8CDE9572-BD30-46E4-A480-716940D835F7}" type="pres">
      <dgm:prSet presAssocID="{D56F61B8-5CDF-4AB8-B9BD-1D14AAC6B072}" presName="hierChild4" presStyleCnt="0"/>
      <dgm:spPr/>
    </dgm:pt>
    <dgm:pt modelId="{40874984-AE7A-4491-B4A4-05ADBF81CD88}" type="pres">
      <dgm:prSet presAssocID="{D56F61B8-5CDF-4AB8-B9BD-1D14AAC6B072}" presName="hierChild5" presStyleCnt="0"/>
      <dgm:spPr/>
    </dgm:pt>
    <dgm:pt modelId="{9B06D3FE-4F92-4CDB-91DF-1654D717E986}" type="pres">
      <dgm:prSet presAssocID="{E78CD7DB-1431-4F1A-86CC-5564E4CD6BED}" presName="Name37" presStyleLbl="parChTrans1D3" presStyleIdx="7" presStyleCnt="10"/>
      <dgm:spPr/>
    </dgm:pt>
    <dgm:pt modelId="{1A40570C-5279-43D4-A26E-A530763C5FBE}" type="pres">
      <dgm:prSet presAssocID="{762191B5-A87B-4CDE-BF5E-2FB042922147}" presName="hierRoot2" presStyleCnt="0">
        <dgm:presLayoutVars>
          <dgm:hierBranch val="init"/>
        </dgm:presLayoutVars>
      </dgm:prSet>
      <dgm:spPr/>
    </dgm:pt>
    <dgm:pt modelId="{A675E6DA-5D64-46F5-A196-34461E79E85B}" type="pres">
      <dgm:prSet presAssocID="{762191B5-A87B-4CDE-BF5E-2FB042922147}" presName="rootComposite" presStyleCnt="0"/>
      <dgm:spPr/>
    </dgm:pt>
    <dgm:pt modelId="{68EFD943-0C58-4A30-8470-7F32047CF0DB}" type="pres">
      <dgm:prSet presAssocID="{762191B5-A87B-4CDE-BF5E-2FB042922147}" presName="rootText" presStyleLbl="node3" presStyleIdx="7" presStyleCnt="10">
        <dgm:presLayoutVars>
          <dgm:chPref val="3"/>
        </dgm:presLayoutVars>
      </dgm:prSet>
      <dgm:spPr/>
    </dgm:pt>
    <dgm:pt modelId="{EE28EA18-BFB5-4A82-AFE9-CB1F0040AF72}" type="pres">
      <dgm:prSet presAssocID="{762191B5-A87B-4CDE-BF5E-2FB042922147}" presName="rootConnector" presStyleLbl="node3" presStyleIdx="7" presStyleCnt="10"/>
      <dgm:spPr/>
    </dgm:pt>
    <dgm:pt modelId="{74FF880E-3D46-483B-A2A6-785E45D65A0C}" type="pres">
      <dgm:prSet presAssocID="{762191B5-A87B-4CDE-BF5E-2FB042922147}" presName="hierChild4" presStyleCnt="0"/>
      <dgm:spPr/>
    </dgm:pt>
    <dgm:pt modelId="{82DCB952-B8D3-45FA-8C33-AB68E06A7187}" type="pres">
      <dgm:prSet presAssocID="{762191B5-A87B-4CDE-BF5E-2FB042922147}" presName="hierChild5" presStyleCnt="0"/>
      <dgm:spPr/>
    </dgm:pt>
    <dgm:pt modelId="{CF6D6DE0-022D-4440-9559-DCA5995D13BD}" type="pres">
      <dgm:prSet presAssocID="{0A0991AA-7FB5-493F-8F7C-D5A36B97B660}" presName="hierChild5" presStyleCnt="0"/>
      <dgm:spPr/>
    </dgm:pt>
    <dgm:pt modelId="{A0997338-01DE-4A4D-86B3-B2444DBD8398}" type="pres">
      <dgm:prSet presAssocID="{C1B57B2D-7355-4E3A-96A9-3E32F800BF21}" presName="Name37" presStyleLbl="parChTrans1D2" presStyleIdx="2" presStyleCnt="3"/>
      <dgm:spPr/>
    </dgm:pt>
    <dgm:pt modelId="{3339F953-D87D-444A-A190-C471E1481FC9}" type="pres">
      <dgm:prSet presAssocID="{C7163A65-305F-42B4-AE6F-FF10968FE895}" presName="hierRoot2" presStyleCnt="0">
        <dgm:presLayoutVars>
          <dgm:hierBranch val="init"/>
        </dgm:presLayoutVars>
      </dgm:prSet>
      <dgm:spPr/>
    </dgm:pt>
    <dgm:pt modelId="{C5E4F3C4-485C-4EB5-B813-FD0E9334F976}" type="pres">
      <dgm:prSet presAssocID="{C7163A65-305F-42B4-AE6F-FF10968FE895}" presName="rootComposite" presStyleCnt="0"/>
      <dgm:spPr/>
    </dgm:pt>
    <dgm:pt modelId="{05705A7A-83F7-447D-9051-AD79FA73896F}" type="pres">
      <dgm:prSet presAssocID="{C7163A65-305F-42B4-AE6F-FF10968FE895}" presName="rootText" presStyleLbl="node2" presStyleIdx="2" presStyleCnt="3">
        <dgm:presLayoutVars>
          <dgm:chPref val="3"/>
        </dgm:presLayoutVars>
      </dgm:prSet>
      <dgm:spPr/>
    </dgm:pt>
    <dgm:pt modelId="{DD4216EE-451C-4A0A-AF31-75552B9C8BC0}" type="pres">
      <dgm:prSet presAssocID="{C7163A65-305F-42B4-AE6F-FF10968FE895}" presName="rootConnector" presStyleLbl="node2" presStyleIdx="2" presStyleCnt="3"/>
      <dgm:spPr/>
    </dgm:pt>
    <dgm:pt modelId="{D0540510-53B1-409B-89C7-FC83B0825252}" type="pres">
      <dgm:prSet presAssocID="{C7163A65-305F-42B4-AE6F-FF10968FE895}" presName="hierChild4" presStyleCnt="0"/>
      <dgm:spPr/>
    </dgm:pt>
    <dgm:pt modelId="{6E8E2CBC-94C9-488A-93F1-E92B73A70E61}" type="pres">
      <dgm:prSet presAssocID="{C0C1C909-1215-40CF-A3D4-5633C4AA32F8}" presName="Name37" presStyleLbl="parChTrans1D3" presStyleIdx="8" presStyleCnt="10"/>
      <dgm:spPr/>
    </dgm:pt>
    <dgm:pt modelId="{32A740BD-9A5A-49FD-B6BF-605C0A345EFC}" type="pres">
      <dgm:prSet presAssocID="{A1C06E7D-DF67-4076-8280-4DF2D725C802}" presName="hierRoot2" presStyleCnt="0">
        <dgm:presLayoutVars>
          <dgm:hierBranch val="init"/>
        </dgm:presLayoutVars>
      </dgm:prSet>
      <dgm:spPr/>
    </dgm:pt>
    <dgm:pt modelId="{32233CBE-651B-47F7-B284-B69281136DCF}" type="pres">
      <dgm:prSet presAssocID="{A1C06E7D-DF67-4076-8280-4DF2D725C802}" presName="rootComposite" presStyleCnt="0"/>
      <dgm:spPr/>
    </dgm:pt>
    <dgm:pt modelId="{D26806C4-D0FD-435F-A682-C7B8466B7311}" type="pres">
      <dgm:prSet presAssocID="{A1C06E7D-DF67-4076-8280-4DF2D725C802}" presName="rootText" presStyleLbl="node3" presStyleIdx="8" presStyleCnt="10" custScaleX="153424">
        <dgm:presLayoutVars>
          <dgm:chPref val="3"/>
        </dgm:presLayoutVars>
      </dgm:prSet>
      <dgm:spPr/>
    </dgm:pt>
    <dgm:pt modelId="{D510FA50-C875-47E4-BEB4-ADB124374167}" type="pres">
      <dgm:prSet presAssocID="{A1C06E7D-DF67-4076-8280-4DF2D725C802}" presName="rootConnector" presStyleLbl="node3" presStyleIdx="8" presStyleCnt="10"/>
      <dgm:spPr/>
    </dgm:pt>
    <dgm:pt modelId="{B5EC89D8-E552-40F0-8FA6-FCBCAFC89DF5}" type="pres">
      <dgm:prSet presAssocID="{A1C06E7D-DF67-4076-8280-4DF2D725C802}" presName="hierChild4" presStyleCnt="0"/>
      <dgm:spPr/>
    </dgm:pt>
    <dgm:pt modelId="{81351EEC-6A73-479E-B4BC-F92F6493CEB2}" type="pres">
      <dgm:prSet presAssocID="{A1C06E7D-DF67-4076-8280-4DF2D725C802}" presName="hierChild5" presStyleCnt="0"/>
      <dgm:spPr/>
    </dgm:pt>
    <dgm:pt modelId="{BDAB4891-E997-4E08-B579-FCFB2F901F69}" type="pres">
      <dgm:prSet presAssocID="{A2A222E9-D6F1-4A2A-AB2D-5A61F9204CC8}" presName="Name37" presStyleLbl="parChTrans1D3" presStyleIdx="9" presStyleCnt="10"/>
      <dgm:spPr/>
    </dgm:pt>
    <dgm:pt modelId="{F8850FCF-0855-477C-86D9-93CCED97E2FE}" type="pres">
      <dgm:prSet presAssocID="{B5F6A13F-000F-45F6-A5A3-A852EA81C756}" presName="hierRoot2" presStyleCnt="0">
        <dgm:presLayoutVars>
          <dgm:hierBranch val="init"/>
        </dgm:presLayoutVars>
      </dgm:prSet>
      <dgm:spPr/>
    </dgm:pt>
    <dgm:pt modelId="{1D99F49E-BDCE-45B7-B12E-9E1F36FC956E}" type="pres">
      <dgm:prSet presAssocID="{B5F6A13F-000F-45F6-A5A3-A852EA81C756}" presName="rootComposite" presStyleCnt="0"/>
      <dgm:spPr/>
    </dgm:pt>
    <dgm:pt modelId="{8DF4425B-171E-47D7-AB1C-F3AD7D8D6484}" type="pres">
      <dgm:prSet presAssocID="{B5F6A13F-000F-45F6-A5A3-A852EA81C756}" presName="rootText" presStyleLbl="node3" presStyleIdx="9" presStyleCnt="10">
        <dgm:presLayoutVars>
          <dgm:chPref val="3"/>
        </dgm:presLayoutVars>
      </dgm:prSet>
      <dgm:spPr/>
    </dgm:pt>
    <dgm:pt modelId="{6A459A81-7EB9-4F5C-BCB8-348FF72F8870}" type="pres">
      <dgm:prSet presAssocID="{B5F6A13F-000F-45F6-A5A3-A852EA81C756}" presName="rootConnector" presStyleLbl="node3" presStyleIdx="9" presStyleCnt="10"/>
      <dgm:spPr/>
    </dgm:pt>
    <dgm:pt modelId="{659F06C5-33E3-4375-BDDA-26A2FF213A6E}" type="pres">
      <dgm:prSet presAssocID="{B5F6A13F-000F-45F6-A5A3-A852EA81C756}" presName="hierChild4" presStyleCnt="0"/>
      <dgm:spPr/>
    </dgm:pt>
    <dgm:pt modelId="{263A9826-FF40-40B3-8EF9-C9637AF715D2}" type="pres">
      <dgm:prSet presAssocID="{B5F6A13F-000F-45F6-A5A3-A852EA81C756}" presName="hierChild5" presStyleCnt="0"/>
      <dgm:spPr/>
    </dgm:pt>
    <dgm:pt modelId="{903EA5A8-720B-4753-B8E4-9DA0D9776383}" type="pres">
      <dgm:prSet presAssocID="{C7163A65-305F-42B4-AE6F-FF10968FE895}" presName="hierChild5" presStyleCnt="0"/>
      <dgm:spPr/>
    </dgm:pt>
    <dgm:pt modelId="{9A3D3440-ECD1-4C9E-B7F7-21A6C2CCC96F}" type="pres">
      <dgm:prSet presAssocID="{DCAEEA50-2C2E-4535-A6A9-F895CD9F0D45}" presName="hierChild3" presStyleCnt="0"/>
      <dgm:spPr/>
    </dgm:pt>
  </dgm:ptLst>
  <dgm:cxnLst>
    <dgm:cxn modelId="{51FCC002-FE1B-4B86-A0AE-357C302FA267}" type="presOf" srcId="{C0C1C909-1215-40CF-A3D4-5633C4AA32F8}" destId="{6E8E2CBC-94C9-488A-93F1-E92B73A70E61}" srcOrd="0" destOrd="0" presId="urn:microsoft.com/office/officeart/2005/8/layout/orgChart1"/>
    <dgm:cxn modelId="{2C556E03-C1B3-4874-BF2D-F1CEBAF91565}" type="presOf" srcId="{17746081-AB3F-4B00-9475-80369DFE2219}" destId="{AED1EF3D-FDA9-4F34-9993-79B9E16FFE5B}" srcOrd="0" destOrd="0" presId="urn:microsoft.com/office/officeart/2005/8/layout/orgChart1"/>
    <dgm:cxn modelId="{FDD2BF05-E451-4BEC-BB5F-0BDA400BE327}" type="presOf" srcId="{C7163A65-305F-42B4-AE6F-FF10968FE895}" destId="{DD4216EE-451C-4A0A-AF31-75552B9C8BC0}" srcOrd="1" destOrd="0" presId="urn:microsoft.com/office/officeart/2005/8/layout/orgChart1"/>
    <dgm:cxn modelId="{969A1807-33B9-4050-9A26-0D62D52B2EB8}" type="presOf" srcId="{DCAEEA50-2C2E-4535-A6A9-F895CD9F0D45}" destId="{B6CE6815-B5D9-4195-ABB0-9CD21D93ABCE}" srcOrd="1" destOrd="0" presId="urn:microsoft.com/office/officeart/2005/8/layout/orgChart1"/>
    <dgm:cxn modelId="{9EA7B10A-8CAF-497D-A8E8-7833A087DE05}" type="presOf" srcId="{D36AFFCD-48EA-4DD3-A2B7-94FBEC020832}" destId="{C088E477-CE96-4335-8A3A-F548B0373357}" srcOrd="0" destOrd="0" presId="urn:microsoft.com/office/officeart/2005/8/layout/orgChart1"/>
    <dgm:cxn modelId="{4DAA100E-04A6-4E3E-BF8A-26BA67E30043}" type="presOf" srcId="{0A0991AA-7FB5-493F-8F7C-D5A36B97B660}" destId="{537DBF67-EF77-432E-9DBC-EC61084D7E32}" srcOrd="1" destOrd="0" presId="urn:microsoft.com/office/officeart/2005/8/layout/orgChart1"/>
    <dgm:cxn modelId="{56EDE20F-EE13-4A49-9E6F-1D0D79A6644E}" srcId="{0A0991AA-7FB5-493F-8F7C-D5A36B97B660}" destId="{D56F61B8-5CDF-4AB8-B9BD-1D14AAC6B072}" srcOrd="3" destOrd="0" parTransId="{914F0592-5A57-4D05-9CC5-B966E5D01C53}" sibTransId="{ED515A71-DBD5-4D57-9FA0-8EF5C1BA1793}"/>
    <dgm:cxn modelId="{BE6ADA13-0B0B-46C3-B8F1-EF1B59244C6D}" type="presOf" srcId="{4E03D169-1B42-4FBB-9AF8-C29840DC7988}" destId="{DAA87855-D939-42CD-8DE0-896F7446539C}" srcOrd="0" destOrd="0" presId="urn:microsoft.com/office/officeart/2005/8/layout/orgChart1"/>
    <dgm:cxn modelId="{95D1A214-275B-42F3-B47E-5FAF8B7D333F}" type="presOf" srcId="{D0D0828B-B039-499B-AC8B-9593A47576E8}" destId="{E0471205-A362-4B01-A7EF-E9DD2BB01413}" srcOrd="0" destOrd="0" presId="urn:microsoft.com/office/officeart/2005/8/layout/orgChart1"/>
    <dgm:cxn modelId="{6A77A714-4B99-4C4D-BE4D-5528AC63A76A}" type="presOf" srcId="{C7163A65-305F-42B4-AE6F-FF10968FE895}" destId="{05705A7A-83F7-447D-9051-AD79FA73896F}" srcOrd="0" destOrd="0" presId="urn:microsoft.com/office/officeart/2005/8/layout/orgChart1"/>
    <dgm:cxn modelId="{C242401D-94F6-4F85-9C49-67F701FBDDBF}" type="presOf" srcId="{B5F6A13F-000F-45F6-A5A3-A852EA81C756}" destId="{8DF4425B-171E-47D7-AB1C-F3AD7D8D6484}" srcOrd="0" destOrd="0" presId="urn:microsoft.com/office/officeart/2005/8/layout/orgChart1"/>
    <dgm:cxn modelId="{7619DE20-8ADA-4264-8024-08AAF94F1129}" type="presOf" srcId="{FD51DB91-F473-4FB9-BDA1-8D5C6A0C8A1D}" destId="{C41FF211-1DB6-49A5-B31A-0B46879CD8AD}" srcOrd="1" destOrd="0" presId="urn:microsoft.com/office/officeart/2005/8/layout/orgChart1"/>
    <dgm:cxn modelId="{76DC9F25-C1FA-493E-A84A-160DD2C00AC8}" type="presOf" srcId="{762191B5-A87B-4CDE-BF5E-2FB042922147}" destId="{68EFD943-0C58-4A30-8470-7F32047CF0DB}" srcOrd="0" destOrd="0" presId="urn:microsoft.com/office/officeart/2005/8/layout/orgChart1"/>
    <dgm:cxn modelId="{B6FF8F27-DEB6-4CC0-9E1A-2466C8BFB579}" type="presOf" srcId="{E78CD7DB-1431-4F1A-86CC-5564E4CD6BED}" destId="{9B06D3FE-4F92-4CDB-91DF-1654D717E986}" srcOrd="0" destOrd="0" presId="urn:microsoft.com/office/officeart/2005/8/layout/orgChart1"/>
    <dgm:cxn modelId="{B849B229-134D-4C80-9FD0-3132300267D2}" type="presOf" srcId="{BC0F2AB2-A94B-4DAD-9B03-77351D09855B}" destId="{E665454C-2261-4CDD-8703-3B3E6CA2D2A3}" srcOrd="0" destOrd="0" presId="urn:microsoft.com/office/officeart/2005/8/layout/orgChart1"/>
    <dgm:cxn modelId="{DD88B82A-8E19-4943-AFA8-ECB125AA475E}" type="presOf" srcId="{A2A222E9-D6F1-4A2A-AB2D-5A61F9204CC8}" destId="{BDAB4891-E997-4E08-B579-FCFB2F901F69}" srcOrd="0" destOrd="0" presId="urn:microsoft.com/office/officeart/2005/8/layout/orgChart1"/>
    <dgm:cxn modelId="{EF21A932-38B4-4DA2-A670-49F605B6EA67}" type="presOf" srcId="{0A0991AA-7FB5-493F-8F7C-D5A36B97B660}" destId="{68953DE7-1E3B-41C7-81D3-3EF99E21AD10}" srcOrd="0" destOrd="0" presId="urn:microsoft.com/office/officeart/2005/8/layout/orgChart1"/>
    <dgm:cxn modelId="{751DC734-165D-472A-A106-8E955D8CB8FD}" type="presOf" srcId="{7EB14D96-0FBB-4E30-81F1-F059A25BDF33}" destId="{7D806CC3-1A6A-4123-8A9B-7407FDD51720}" srcOrd="0" destOrd="0" presId="urn:microsoft.com/office/officeart/2005/8/layout/orgChart1"/>
    <dgm:cxn modelId="{2300203B-366B-4E9A-B27D-B8F9242E34ED}" srcId="{0A0991AA-7FB5-493F-8F7C-D5A36B97B660}" destId="{762191B5-A87B-4CDE-BF5E-2FB042922147}" srcOrd="4" destOrd="0" parTransId="{E78CD7DB-1431-4F1A-86CC-5564E4CD6BED}" sibTransId="{C5D0F99A-D1B9-4A38-B78A-5ED1353221E2}"/>
    <dgm:cxn modelId="{2AB45A5B-D40A-4CD9-AF37-11AA385E129A}" type="presOf" srcId="{FD51DB91-F473-4FB9-BDA1-8D5C6A0C8A1D}" destId="{5CA4ACBD-5218-4250-A693-CC0A253682F4}" srcOrd="0" destOrd="0" presId="urn:microsoft.com/office/officeart/2005/8/layout/orgChart1"/>
    <dgm:cxn modelId="{4DFACE5C-5B25-4465-AAC0-2236FFED5F81}" srcId="{0A0991AA-7FB5-493F-8F7C-D5A36B97B660}" destId="{FD51DB91-F473-4FB9-BDA1-8D5C6A0C8A1D}" srcOrd="1" destOrd="0" parTransId="{BC0F2AB2-A94B-4DAD-9B03-77351D09855B}" sibTransId="{C6D8B07F-BC7D-4B5F-BBCE-A725C1D4BADF}"/>
    <dgm:cxn modelId="{8A65B95E-F4DC-4A68-9D3C-A3A90E4FD8F6}" type="presOf" srcId="{FFBDC251-D994-4B19-ACAC-3DC1325EE36E}" destId="{2791026D-9C25-4B74-9711-9EE4D253F135}" srcOrd="1" destOrd="0" presId="urn:microsoft.com/office/officeart/2005/8/layout/orgChart1"/>
    <dgm:cxn modelId="{79EF1644-1A8B-4AC9-B263-41C6B9428E19}" srcId="{DCAEEA50-2C2E-4535-A6A9-F895CD9F0D45}" destId="{C7163A65-305F-42B4-AE6F-FF10968FE895}" srcOrd="2" destOrd="0" parTransId="{C1B57B2D-7355-4E3A-96A9-3E32F800BF21}" sibTransId="{823257D2-292B-4308-B41C-C1209E3D7B95}"/>
    <dgm:cxn modelId="{6E1F4666-7525-4800-A8FD-C728DAF161A5}" type="presOf" srcId="{B5F6A13F-000F-45F6-A5A3-A852EA81C756}" destId="{6A459A81-7EB9-4F5C-BCB8-348FF72F8870}" srcOrd="1" destOrd="0" presId="urn:microsoft.com/office/officeart/2005/8/layout/orgChart1"/>
    <dgm:cxn modelId="{0195D966-4FBF-4457-9547-81D088648188}" type="presOf" srcId="{76CD5B57-D0BB-4593-8BC6-FF41B24BB7F8}" destId="{7D5BE597-A494-4061-9B20-1B40B16141E6}" srcOrd="0" destOrd="0" presId="urn:microsoft.com/office/officeart/2005/8/layout/orgChart1"/>
    <dgm:cxn modelId="{1BE22F68-D645-4BEA-9C6D-55A696D70150}" srcId="{C7163A65-305F-42B4-AE6F-FF10968FE895}" destId="{A1C06E7D-DF67-4076-8280-4DF2D725C802}" srcOrd="0" destOrd="0" parTransId="{C0C1C909-1215-40CF-A3D4-5633C4AA32F8}" sibTransId="{24461580-261B-4B8D-8465-79A16C3280A2}"/>
    <dgm:cxn modelId="{37606569-20B8-4EA5-B34B-53EAF80C61E9}" type="presOf" srcId="{1FDD9C36-A5A9-4D17-868B-0D92F1124C60}" destId="{FDA1A4C4-E08A-401E-B8B0-71B863267B0A}" srcOrd="1" destOrd="0" presId="urn:microsoft.com/office/officeart/2005/8/layout/orgChart1"/>
    <dgm:cxn modelId="{BBF15869-E5E2-4AB3-B96B-A0DE7EE4681F}" type="presOf" srcId="{6BE92A1E-539C-4154-A2AA-918C26DAF4FF}" destId="{0B789555-7B1D-4063-9D8B-31E79A16C9D0}" srcOrd="0" destOrd="0" presId="urn:microsoft.com/office/officeart/2005/8/layout/orgChart1"/>
    <dgm:cxn modelId="{15BE9352-75F6-430B-9D3B-2201840581D7}" type="presOf" srcId="{3FDA94D5-918C-40CF-820B-B06CF721322A}" destId="{835C34AA-791E-46D8-AD70-61309DD5522E}" srcOrd="1" destOrd="0" presId="urn:microsoft.com/office/officeart/2005/8/layout/orgChart1"/>
    <dgm:cxn modelId="{E91CFC54-77DF-4423-93E6-6EB238870241}" srcId="{D36AFFCD-48EA-4DD3-A2B7-94FBEC020832}" destId="{DCAEEA50-2C2E-4535-A6A9-F895CD9F0D45}" srcOrd="0" destOrd="0" parTransId="{CFD85834-4C41-4836-B6A9-10D2734BEFCC}" sibTransId="{45120776-B463-4DAC-9FE4-3E08390C9E84}"/>
    <dgm:cxn modelId="{C734C177-7E18-40F0-8A7B-403874098171}" srcId="{0A0991AA-7FB5-493F-8F7C-D5A36B97B660}" destId="{76CD5B57-D0BB-4593-8BC6-FF41B24BB7F8}" srcOrd="0" destOrd="0" parTransId="{1CED99FD-DE3C-419E-B6A0-682BBE91C028}" sibTransId="{2E86C69F-21E2-4832-BD45-57BE8BBA2C45}"/>
    <dgm:cxn modelId="{CB79EE7A-C8C0-45A7-BECA-97F689A1AD23}" srcId="{3D34C20D-63F5-43AF-95B1-4277DD2DB139}" destId="{FFBDC251-D994-4B19-ACAC-3DC1325EE36E}" srcOrd="2" destOrd="0" parTransId="{D58E7B5D-BF4B-4CE7-9B51-9861BE08F96A}" sibTransId="{E1C442ED-21C5-4055-9E7E-4BEAEA1AF9BE}"/>
    <dgm:cxn modelId="{6277407F-C6B9-4CAF-B518-444A4C0A52F0}" type="presOf" srcId="{762191B5-A87B-4CDE-BF5E-2FB042922147}" destId="{EE28EA18-BFB5-4A82-AFE9-CB1F0040AF72}" srcOrd="1" destOrd="0" presId="urn:microsoft.com/office/officeart/2005/8/layout/orgChart1"/>
    <dgm:cxn modelId="{926DF484-5010-459F-B2A4-36B8F9C74D49}" type="presOf" srcId="{3D34C20D-63F5-43AF-95B1-4277DD2DB139}" destId="{AAC4F88C-8DA1-43D8-9CEE-09B55915DA31}" srcOrd="1" destOrd="0" presId="urn:microsoft.com/office/officeart/2005/8/layout/orgChart1"/>
    <dgm:cxn modelId="{57491D8B-336F-44BF-8E07-CCF100F21233}" type="presOf" srcId="{D58E7B5D-BF4B-4CE7-9B51-9861BE08F96A}" destId="{468429A7-B79B-4449-8FFF-146ECDC7EE6D}" srcOrd="0" destOrd="0" presId="urn:microsoft.com/office/officeart/2005/8/layout/orgChart1"/>
    <dgm:cxn modelId="{4D3D468F-5B0C-4169-8B59-FFED72EB71F2}" srcId="{C7163A65-305F-42B4-AE6F-FF10968FE895}" destId="{B5F6A13F-000F-45F6-A5A3-A852EA81C756}" srcOrd="1" destOrd="0" parTransId="{A2A222E9-D6F1-4A2A-AB2D-5A61F9204CC8}" sibTransId="{8A87FB06-F5B6-45FC-A5C4-4A69F1438DA6}"/>
    <dgm:cxn modelId="{9F95BE94-D75E-4317-9A87-0EA63CCC1203}" srcId="{3D34C20D-63F5-43AF-95B1-4277DD2DB139}" destId="{D802755D-D395-4F82-9B5F-22BD33111E3A}" srcOrd="1" destOrd="0" parTransId="{17746081-AB3F-4B00-9475-80369DFE2219}" sibTransId="{2CF181A7-28D1-4B29-8EED-810FB4F95546}"/>
    <dgm:cxn modelId="{17E14D97-C7AF-4A5C-8844-637E8955381A}" type="presOf" srcId="{A1C06E7D-DF67-4076-8280-4DF2D725C802}" destId="{D26806C4-D0FD-435F-A682-C7B8466B7311}" srcOrd="0" destOrd="0" presId="urn:microsoft.com/office/officeart/2005/8/layout/orgChart1"/>
    <dgm:cxn modelId="{1660D7A6-0CAA-41E9-B628-AF7DB1C52052}" type="presOf" srcId="{1FDD9C36-A5A9-4D17-868B-0D92F1124C60}" destId="{F642E522-59D3-4EF2-9712-41FD6CC415B9}" srcOrd="0" destOrd="0" presId="urn:microsoft.com/office/officeart/2005/8/layout/orgChart1"/>
    <dgm:cxn modelId="{6BAE68B4-0269-43AC-A582-C545DCD6D699}" type="presOf" srcId="{A1C06E7D-DF67-4076-8280-4DF2D725C802}" destId="{D510FA50-C875-47E4-BEB4-ADB124374167}" srcOrd="1" destOrd="0" presId="urn:microsoft.com/office/officeart/2005/8/layout/orgChart1"/>
    <dgm:cxn modelId="{D73F41B5-3E1B-4DC4-82F1-7944E2AB03F3}" type="presOf" srcId="{D56F61B8-5CDF-4AB8-B9BD-1D14AAC6B072}" destId="{E87E3E78-0CE8-4D4A-8C14-1292A96F00EA}" srcOrd="1" destOrd="0" presId="urn:microsoft.com/office/officeart/2005/8/layout/orgChart1"/>
    <dgm:cxn modelId="{DCAD92BA-EBE2-439F-8778-D42E9261E361}" type="presOf" srcId="{D56F61B8-5CDF-4AB8-B9BD-1D14AAC6B072}" destId="{3BF022DA-FA1B-4C04-B837-D2EB316525FF}" srcOrd="0" destOrd="0" presId="urn:microsoft.com/office/officeart/2005/8/layout/orgChart1"/>
    <dgm:cxn modelId="{3D515ABB-D4D9-4702-BAC8-4CEAB8BEF2A7}" type="presOf" srcId="{76CD5B57-D0BB-4593-8BC6-FF41B24BB7F8}" destId="{088CE577-9862-4902-8DD5-478B068959C0}" srcOrd="1" destOrd="0" presId="urn:microsoft.com/office/officeart/2005/8/layout/orgChart1"/>
    <dgm:cxn modelId="{C57C79CB-B190-41F5-881C-FAB0084896D3}" type="presOf" srcId="{1CED99FD-DE3C-419E-B6A0-682BBE91C028}" destId="{FB5F41E4-F243-41AF-B45E-1212F8413F5D}" srcOrd="0" destOrd="0" presId="urn:microsoft.com/office/officeart/2005/8/layout/orgChart1"/>
    <dgm:cxn modelId="{164C51CC-9D98-4A6A-AFC6-31C580EF3920}" type="presOf" srcId="{DCAEEA50-2C2E-4535-A6A9-F895CD9F0D45}" destId="{0C96B0A4-B414-48A2-B0AC-A5FB2C8D5BAE}" srcOrd="0" destOrd="0" presId="urn:microsoft.com/office/officeart/2005/8/layout/orgChart1"/>
    <dgm:cxn modelId="{0CF7BBD1-92D7-49B9-B518-E6DF803DA411}" type="presOf" srcId="{3FDA94D5-918C-40CF-820B-B06CF721322A}" destId="{F0C6530C-B438-4360-8C3C-B91B486B95D5}" srcOrd="0" destOrd="0" presId="urn:microsoft.com/office/officeart/2005/8/layout/orgChart1"/>
    <dgm:cxn modelId="{114D6ED5-20F0-4F42-969B-58BB03F421F2}" srcId="{0A0991AA-7FB5-493F-8F7C-D5A36B97B660}" destId="{1FDD9C36-A5A9-4D17-868B-0D92F1124C60}" srcOrd="2" destOrd="0" parTransId="{7EB14D96-0FBB-4E30-81F1-F059A25BDF33}" sibTransId="{6DD6990C-0507-4566-A073-24DEAF133DD8}"/>
    <dgm:cxn modelId="{CDD193D7-EF6A-463F-B0B8-C945B3165BC7}" srcId="{DCAEEA50-2C2E-4535-A6A9-F895CD9F0D45}" destId="{3D34C20D-63F5-43AF-95B1-4277DD2DB139}" srcOrd="0" destOrd="0" parTransId="{D0D0828B-B039-499B-AC8B-9593A47576E8}" sibTransId="{35277C1B-3F30-469A-81B7-413F8B7D5C1B}"/>
    <dgm:cxn modelId="{8ED843D9-8DCA-4465-9EE1-D43F39BE0919}" type="presOf" srcId="{914F0592-5A57-4D05-9CC5-B966E5D01C53}" destId="{72763D18-4975-49E5-ADE1-1DC0B31CB6DA}" srcOrd="0" destOrd="0" presId="urn:microsoft.com/office/officeart/2005/8/layout/orgChart1"/>
    <dgm:cxn modelId="{969045D9-8434-476F-B96A-3385267CA7CE}" type="presOf" srcId="{C1B57B2D-7355-4E3A-96A9-3E32F800BF21}" destId="{A0997338-01DE-4A4D-86B3-B2444DBD8398}" srcOrd="0" destOrd="0" presId="urn:microsoft.com/office/officeart/2005/8/layout/orgChart1"/>
    <dgm:cxn modelId="{A23325DA-0CDA-4E89-ADE2-F4AB439C5054}" type="presOf" srcId="{D802755D-D395-4F82-9B5F-22BD33111E3A}" destId="{388D4565-EE69-47AE-81C3-7CF61A2300EF}" srcOrd="0" destOrd="0" presId="urn:microsoft.com/office/officeart/2005/8/layout/orgChart1"/>
    <dgm:cxn modelId="{BE0C18E1-1936-47E5-ACE1-66D070E747EE}" type="presOf" srcId="{FFBDC251-D994-4B19-ACAC-3DC1325EE36E}" destId="{B938FE99-FCBB-4433-8A5F-19AF70012D9C}" srcOrd="0" destOrd="0" presId="urn:microsoft.com/office/officeart/2005/8/layout/orgChart1"/>
    <dgm:cxn modelId="{09CDEAEB-11FF-4839-9686-5EFB402E41E4}" type="presOf" srcId="{3D34C20D-63F5-43AF-95B1-4277DD2DB139}" destId="{F8EF1BC8-C2E9-48C4-8AA3-66EB1CB4BE29}" srcOrd="0" destOrd="0" presId="urn:microsoft.com/office/officeart/2005/8/layout/orgChart1"/>
    <dgm:cxn modelId="{E05407F6-DC62-42F0-A35C-5BD1EC47D8D3}" srcId="{3D34C20D-63F5-43AF-95B1-4277DD2DB139}" destId="{3FDA94D5-918C-40CF-820B-B06CF721322A}" srcOrd="0" destOrd="0" parTransId="{6BE92A1E-539C-4154-A2AA-918C26DAF4FF}" sibTransId="{533F12A7-96E9-4305-A010-32830D17361D}"/>
    <dgm:cxn modelId="{7A4DE5F7-A67C-43A9-B39F-A8653C940858}" type="presOf" srcId="{D802755D-D395-4F82-9B5F-22BD33111E3A}" destId="{8B9B3251-646B-4E7A-BF36-E371803FE7D0}" srcOrd="1" destOrd="0" presId="urn:microsoft.com/office/officeart/2005/8/layout/orgChart1"/>
    <dgm:cxn modelId="{FDD02BF8-87DD-4033-BBCA-1B2644603D56}" srcId="{DCAEEA50-2C2E-4535-A6A9-F895CD9F0D45}" destId="{0A0991AA-7FB5-493F-8F7C-D5A36B97B660}" srcOrd="1" destOrd="0" parTransId="{4E03D169-1B42-4FBB-9AF8-C29840DC7988}" sibTransId="{5AE32375-5B23-4F8C-BA47-9EB61046C3F4}"/>
    <dgm:cxn modelId="{0EC17863-F2FA-4327-93AD-0D401BBFF1E4}" type="presParOf" srcId="{C088E477-CE96-4335-8A3A-F548B0373357}" destId="{219FD480-D152-436C-AC08-B19E46DADA37}" srcOrd="0" destOrd="0" presId="urn:microsoft.com/office/officeart/2005/8/layout/orgChart1"/>
    <dgm:cxn modelId="{09FF1BBB-1512-4ECB-A2EB-5AEF1F365528}" type="presParOf" srcId="{219FD480-D152-436C-AC08-B19E46DADA37}" destId="{D13A0F9B-19B7-43FD-8560-AABABC1C91FF}" srcOrd="0" destOrd="0" presId="urn:microsoft.com/office/officeart/2005/8/layout/orgChart1"/>
    <dgm:cxn modelId="{68C7C3B0-CB14-4D6B-846E-727553BDCD7C}" type="presParOf" srcId="{D13A0F9B-19B7-43FD-8560-AABABC1C91FF}" destId="{0C96B0A4-B414-48A2-B0AC-A5FB2C8D5BAE}" srcOrd="0" destOrd="0" presId="urn:microsoft.com/office/officeart/2005/8/layout/orgChart1"/>
    <dgm:cxn modelId="{DFC7AA39-0611-490C-887E-76B30340450D}" type="presParOf" srcId="{D13A0F9B-19B7-43FD-8560-AABABC1C91FF}" destId="{B6CE6815-B5D9-4195-ABB0-9CD21D93ABCE}" srcOrd="1" destOrd="0" presId="urn:microsoft.com/office/officeart/2005/8/layout/orgChart1"/>
    <dgm:cxn modelId="{2222EBF9-F440-4E60-848F-4EDBC5D827AC}" type="presParOf" srcId="{219FD480-D152-436C-AC08-B19E46DADA37}" destId="{5100B9FC-BA9D-476C-BC56-F270F91D1163}" srcOrd="1" destOrd="0" presId="urn:microsoft.com/office/officeart/2005/8/layout/orgChart1"/>
    <dgm:cxn modelId="{D55E3173-DDE5-47C5-80A3-28C828F91117}" type="presParOf" srcId="{5100B9FC-BA9D-476C-BC56-F270F91D1163}" destId="{E0471205-A362-4B01-A7EF-E9DD2BB01413}" srcOrd="0" destOrd="0" presId="urn:microsoft.com/office/officeart/2005/8/layout/orgChart1"/>
    <dgm:cxn modelId="{18082401-9E62-47BC-A4FF-EFAACD8A43AF}" type="presParOf" srcId="{5100B9FC-BA9D-476C-BC56-F270F91D1163}" destId="{B6AD32AE-D2CA-472C-93A6-175E8EBBB737}" srcOrd="1" destOrd="0" presId="urn:microsoft.com/office/officeart/2005/8/layout/orgChart1"/>
    <dgm:cxn modelId="{4AA45E76-4160-49C8-8EDE-751E9158BCD6}" type="presParOf" srcId="{B6AD32AE-D2CA-472C-93A6-175E8EBBB737}" destId="{D0279DEB-9664-4E9C-A1E8-7BF96ED6EC4D}" srcOrd="0" destOrd="0" presId="urn:microsoft.com/office/officeart/2005/8/layout/orgChart1"/>
    <dgm:cxn modelId="{C840536F-A2FF-44F4-92D8-C3B515AA418B}" type="presParOf" srcId="{D0279DEB-9664-4E9C-A1E8-7BF96ED6EC4D}" destId="{F8EF1BC8-C2E9-48C4-8AA3-66EB1CB4BE29}" srcOrd="0" destOrd="0" presId="urn:microsoft.com/office/officeart/2005/8/layout/orgChart1"/>
    <dgm:cxn modelId="{DE40C0D7-E19E-4C25-8B1A-1201C34F7AB0}" type="presParOf" srcId="{D0279DEB-9664-4E9C-A1E8-7BF96ED6EC4D}" destId="{AAC4F88C-8DA1-43D8-9CEE-09B55915DA31}" srcOrd="1" destOrd="0" presId="urn:microsoft.com/office/officeart/2005/8/layout/orgChart1"/>
    <dgm:cxn modelId="{9A22AB99-629A-43B5-A405-5EA712D87798}" type="presParOf" srcId="{B6AD32AE-D2CA-472C-93A6-175E8EBBB737}" destId="{C412793F-E3DB-48E0-AC63-C7C3E9D8EDB1}" srcOrd="1" destOrd="0" presId="urn:microsoft.com/office/officeart/2005/8/layout/orgChart1"/>
    <dgm:cxn modelId="{DBC8B9AD-50EC-471B-93C1-3FDD44A4DDC3}" type="presParOf" srcId="{C412793F-E3DB-48E0-AC63-C7C3E9D8EDB1}" destId="{0B789555-7B1D-4063-9D8B-31E79A16C9D0}" srcOrd="0" destOrd="0" presId="urn:microsoft.com/office/officeart/2005/8/layout/orgChart1"/>
    <dgm:cxn modelId="{826E995B-D112-49C4-A6E4-C637D104052F}" type="presParOf" srcId="{C412793F-E3DB-48E0-AC63-C7C3E9D8EDB1}" destId="{4470D0E6-DCBF-4529-A74D-BEFEBFECFF36}" srcOrd="1" destOrd="0" presId="urn:microsoft.com/office/officeart/2005/8/layout/orgChart1"/>
    <dgm:cxn modelId="{FE163CE4-981B-421F-9537-E69E528137AF}" type="presParOf" srcId="{4470D0E6-DCBF-4529-A74D-BEFEBFECFF36}" destId="{BE6D122F-2F8B-4AB4-9C75-6AA33984AA11}" srcOrd="0" destOrd="0" presId="urn:microsoft.com/office/officeart/2005/8/layout/orgChart1"/>
    <dgm:cxn modelId="{DDBB6652-DE97-45BD-A1AA-B7D5A3387428}" type="presParOf" srcId="{BE6D122F-2F8B-4AB4-9C75-6AA33984AA11}" destId="{F0C6530C-B438-4360-8C3C-B91B486B95D5}" srcOrd="0" destOrd="0" presId="urn:microsoft.com/office/officeart/2005/8/layout/orgChart1"/>
    <dgm:cxn modelId="{B253FE2A-4B48-4476-AF95-6271AE27D575}" type="presParOf" srcId="{BE6D122F-2F8B-4AB4-9C75-6AA33984AA11}" destId="{835C34AA-791E-46D8-AD70-61309DD5522E}" srcOrd="1" destOrd="0" presId="urn:microsoft.com/office/officeart/2005/8/layout/orgChart1"/>
    <dgm:cxn modelId="{D1A530D1-8D2D-4200-A382-4CAF49E743CA}" type="presParOf" srcId="{4470D0E6-DCBF-4529-A74D-BEFEBFECFF36}" destId="{446840B6-4737-4F6F-B0FC-79C0CE794EB4}" srcOrd="1" destOrd="0" presId="urn:microsoft.com/office/officeart/2005/8/layout/orgChart1"/>
    <dgm:cxn modelId="{7405B152-3158-49B3-83C4-B8B88880A27C}" type="presParOf" srcId="{4470D0E6-DCBF-4529-A74D-BEFEBFECFF36}" destId="{8A8EF062-3CCD-494E-A096-91C0D4F149AC}" srcOrd="2" destOrd="0" presId="urn:microsoft.com/office/officeart/2005/8/layout/orgChart1"/>
    <dgm:cxn modelId="{C71397DC-C508-4C92-B4D4-8469FB8E14A7}" type="presParOf" srcId="{C412793F-E3DB-48E0-AC63-C7C3E9D8EDB1}" destId="{AED1EF3D-FDA9-4F34-9993-79B9E16FFE5B}" srcOrd="2" destOrd="0" presId="urn:microsoft.com/office/officeart/2005/8/layout/orgChart1"/>
    <dgm:cxn modelId="{09592D17-2393-4B9F-B4DF-B7842C5F7E51}" type="presParOf" srcId="{C412793F-E3DB-48E0-AC63-C7C3E9D8EDB1}" destId="{4D751088-403C-4268-A40C-95895C311024}" srcOrd="3" destOrd="0" presId="urn:microsoft.com/office/officeart/2005/8/layout/orgChart1"/>
    <dgm:cxn modelId="{5464EBE8-F1D7-4E1D-BFB8-C90A1F3E28C6}" type="presParOf" srcId="{4D751088-403C-4268-A40C-95895C311024}" destId="{6EB6D335-A560-445A-A460-44D4B8E3AEA3}" srcOrd="0" destOrd="0" presId="urn:microsoft.com/office/officeart/2005/8/layout/orgChart1"/>
    <dgm:cxn modelId="{C144704C-C89A-4E07-99FB-1BE72B6D07B7}" type="presParOf" srcId="{6EB6D335-A560-445A-A460-44D4B8E3AEA3}" destId="{388D4565-EE69-47AE-81C3-7CF61A2300EF}" srcOrd="0" destOrd="0" presId="urn:microsoft.com/office/officeart/2005/8/layout/orgChart1"/>
    <dgm:cxn modelId="{FD21E886-6A6D-40C8-827B-9D9258CC7159}" type="presParOf" srcId="{6EB6D335-A560-445A-A460-44D4B8E3AEA3}" destId="{8B9B3251-646B-4E7A-BF36-E371803FE7D0}" srcOrd="1" destOrd="0" presId="urn:microsoft.com/office/officeart/2005/8/layout/orgChart1"/>
    <dgm:cxn modelId="{E8D099F6-3C22-433B-B4A1-F72691D659E0}" type="presParOf" srcId="{4D751088-403C-4268-A40C-95895C311024}" destId="{104CC5DF-B854-4B94-91AA-F070129A33C6}" srcOrd="1" destOrd="0" presId="urn:microsoft.com/office/officeart/2005/8/layout/orgChart1"/>
    <dgm:cxn modelId="{3523A5A3-F8D4-4CFD-98AF-B665C05A8932}" type="presParOf" srcId="{4D751088-403C-4268-A40C-95895C311024}" destId="{77812533-CB6F-4F9C-922B-3C34937C00E0}" srcOrd="2" destOrd="0" presId="urn:microsoft.com/office/officeart/2005/8/layout/orgChart1"/>
    <dgm:cxn modelId="{F32764F3-2D8E-47FB-A3E7-D8D91A37CFAE}" type="presParOf" srcId="{C412793F-E3DB-48E0-AC63-C7C3E9D8EDB1}" destId="{468429A7-B79B-4449-8FFF-146ECDC7EE6D}" srcOrd="4" destOrd="0" presId="urn:microsoft.com/office/officeart/2005/8/layout/orgChart1"/>
    <dgm:cxn modelId="{7F231B95-0A2A-48ED-AE71-EE7374131F31}" type="presParOf" srcId="{C412793F-E3DB-48E0-AC63-C7C3E9D8EDB1}" destId="{D4D40F2C-3489-45D9-8C8C-609D361E5891}" srcOrd="5" destOrd="0" presId="urn:microsoft.com/office/officeart/2005/8/layout/orgChart1"/>
    <dgm:cxn modelId="{184AA113-9234-475E-9D39-1733BB703A0C}" type="presParOf" srcId="{D4D40F2C-3489-45D9-8C8C-609D361E5891}" destId="{0BDD8D80-5E43-4389-BD49-956D21B76224}" srcOrd="0" destOrd="0" presId="urn:microsoft.com/office/officeart/2005/8/layout/orgChart1"/>
    <dgm:cxn modelId="{85A2BB13-4E61-4EA0-826C-F4AA9ABEB3C9}" type="presParOf" srcId="{0BDD8D80-5E43-4389-BD49-956D21B76224}" destId="{B938FE99-FCBB-4433-8A5F-19AF70012D9C}" srcOrd="0" destOrd="0" presId="urn:microsoft.com/office/officeart/2005/8/layout/orgChart1"/>
    <dgm:cxn modelId="{4F67B3A4-2C5C-4A17-82B3-471845E312AC}" type="presParOf" srcId="{0BDD8D80-5E43-4389-BD49-956D21B76224}" destId="{2791026D-9C25-4B74-9711-9EE4D253F135}" srcOrd="1" destOrd="0" presId="urn:microsoft.com/office/officeart/2005/8/layout/orgChart1"/>
    <dgm:cxn modelId="{5CEDC918-6038-4ECD-A5BB-37BC600580B8}" type="presParOf" srcId="{D4D40F2C-3489-45D9-8C8C-609D361E5891}" destId="{B1DC0079-B5B4-4EE6-878D-6FBB9DE15A0F}" srcOrd="1" destOrd="0" presId="urn:microsoft.com/office/officeart/2005/8/layout/orgChart1"/>
    <dgm:cxn modelId="{C2816AEA-8214-4EB7-AA82-DDA2F28F8AA5}" type="presParOf" srcId="{D4D40F2C-3489-45D9-8C8C-609D361E5891}" destId="{5B72C227-8009-4331-B563-14E2123F95FF}" srcOrd="2" destOrd="0" presId="urn:microsoft.com/office/officeart/2005/8/layout/orgChart1"/>
    <dgm:cxn modelId="{F4EDAE75-FE4B-4F7B-9FAB-C7AF04F70BBD}" type="presParOf" srcId="{B6AD32AE-D2CA-472C-93A6-175E8EBBB737}" destId="{1E26A978-7BA2-4F0E-83AA-EC063D947850}" srcOrd="2" destOrd="0" presId="urn:microsoft.com/office/officeart/2005/8/layout/orgChart1"/>
    <dgm:cxn modelId="{FF627774-03B7-4EA6-8D84-3EE22C3C7FEA}" type="presParOf" srcId="{5100B9FC-BA9D-476C-BC56-F270F91D1163}" destId="{DAA87855-D939-42CD-8DE0-896F7446539C}" srcOrd="2" destOrd="0" presId="urn:microsoft.com/office/officeart/2005/8/layout/orgChart1"/>
    <dgm:cxn modelId="{2E683AA8-2431-47C5-B613-41E0ECD71EC4}" type="presParOf" srcId="{5100B9FC-BA9D-476C-BC56-F270F91D1163}" destId="{E91B6CA3-6F89-4B38-8185-61B080BDFA89}" srcOrd="3" destOrd="0" presId="urn:microsoft.com/office/officeart/2005/8/layout/orgChart1"/>
    <dgm:cxn modelId="{BA705C4C-2375-47AE-875D-983236A5E628}" type="presParOf" srcId="{E91B6CA3-6F89-4B38-8185-61B080BDFA89}" destId="{44F03EC8-C210-41B2-AAC2-2269E85DDD38}" srcOrd="0" destOrd="0" presId="urn:microsoft.com/office/officeart/2005/8/layout/orgChart1"/>
    <dgm:cxn modelId="{9F89AFE9-612C-4D5E-8738-CA06D321E499}" type="presParOf" srcId="{44F03EC8-C210-41B2-AAC2-2269E85DDD38}" destId="{68953DE7-1E3B-41C7-81D3-3EF99E21AD10}" srcOrd="0" destOrd="0" presId="urn:microsoft.com/office/officeart/2005/8/layout/orgChart1"/>
    <dgm:cxn modelId="{860CFEC3-CE0F-42D9-B4B4-1D26EE439029}" type="presParOf" srcId="{44F03EC8-C210-41B2-AAC2-2269E85DDD38}" destId="{537DBF67-EF77-432E-9DBC-EC61084D7E32}" srcOrd="1" destOrd="0" presId="urn:microsoft.com/office/officeart/2005/8/layout/orgChart1"/>
    <dgm:cxn modelId="{E8D13B57-5DE0-43A0-9F49-6F0AB6A70FAE}" type="presParOf" srcId="{E91B6CA3-6F89-4B38-8185-61B080BDFA89}" destId="{7EC33CF8-5831-434D-B5FF-2630C74F361D}" srcOrd="1" destOrd="0" presId="urn:microsoft.com/office/officeart/2005/8/layout/orgChart1"/>
    <dgm:cxn modelId="{E061A3A0-86D2-4973-B9ED-4082C69B074B}" type="presParOf" srcId="{7EC33CF8-5831-434D-B5FF-2630C74F361D}" destId="{FB5F41E4-F243-41AF-B45E-1212F8413F5D}" srcOrd="0" destOrd="0" presId="urn:microsoft.com/office/officeart/2005/8/layout/orgChart1"/>
    <dgm:cxn modelId="{C3D7DD95-326D-4CC3-B572-0979362324A3}" type="presParOf" srcId="{7EC33CF8-5831-434D-B5FF-2630C74F361D}" destId="{33C41E16-5D1F-4C92-8530-181756463880}" srcOrd="1" destOrd="0" presId="urn:microsoft.com/office/officeart/2005/8/layout/orgChart1"/>
    <dgm:cxn modelId="{C827574E-CC4F-468A-B8B0-0A6403E631CA}" type="presParOf" srcId="{33C41E16-5D1F-4C92-8530-181756463880}" destId="{0DD4420C-96C8-4E31-9AD7-2EAB68FFEFEE}" srcOrd="0" destOrd="0" presId="urn:microsoft.com/office/officeart/2005/8/layout/orgChart1"/>
    <dgm:cxn modelId="{83913467-9305-428C-B049-D95FD7F81A3A}" type="presParOf" srcId="{0DD4420C-96C8-4E31-9AD7-2EAB68FFEFEE}" destId="{7D5BE597-A494-4061-9B20-1B40B16141E6}" srcOrd="0" destOrd="0" presId="urn:microsoft.com/office/officeart/2005/8/layout/orgChart1"/>
    <dgm:cxn modelId="{0CE067A8-8FF7-45FF-8048-C0315DC50270}" type="presParOf" srcId="{0DD4420C-96C8-4E31-9AD7-2EAB68FFEFEE}" destId="{088CE577-9862-4902-8DD5-478B068959C0}" srcOrd="1" destOrd="0" presId="urn:microsoft.com/office/officeart/2005/8/layout/orgChart1"/>
    <dgm:cxn modelId="{26CD98A7-A1F8-4F8C-B3FA-7304E913CE39}" type="presParOf" srcId="{33C41E16-5D1F-4C92-8530-181756463880}" destId="{B4D0AC86-E51C-48A8-BD96-A8819342F9C3}" srcOrd="1" destOrd="0" presId="urn:microsoft.com/office/officeart/2005/8/layout/orgChart1"/>
    <dgm:cxn modelId="{E68C93D0-D67B-4611-B0DF-93228E52577D}" type="presParOf" srcId="{33C41E16-5D1F-4C92-8530-181756463880}" destId="{2E22F38C-A9AB-4AEC-83E4-174D870EF520}" srcOrd="2" destOrd="0" presId="urn:microsoft.com/office/officeart/2005/8/layout/orgChart1"/>
    <dgm:cxn modelId="{8E242720-C5A8-435B-A238-83EEA3142627}" type="presParOf" srcId="{7EC33CF8-5831-434D-B5FF-2630C74F361D}" destId="{E665454C-2261-4CDD-8703-3B3E6CA2D2A3}" srcOrd="2" destOrd="0" presId="urn:microsoft.com/office/officeart/2005/8/layout/orgChart1"/>
    <dgm:cxn modelId="{BD8AA3E5-3479-4DF9-9143-375361F2E2F7}" type="presParOf" srcId="{7EC33CF8-5831-434D-B5FF-2630C74F361D}" destId="{D5A7990A-CDF7-449C-B098-5ADB06C41224}" srcOrd="3" destOrd="0" presId="urn:microsoft.com/office/officeart/2005/8/layout/orgChart1"/>
    <dgm:cxn modelId="{59F3AACB-D278-459E-8C3E-EEF4A6634D65}" type="presParOf" srcId="{D5A7990A-CDF7-449C-B098-5ADB06C41224}" destId="{AFF41030-7F6F-4241-88B5-CA329F6BC576}" srcOrd="0" destOrd="0" presId="urn:microsoft.com/office/officeart/2005/8/layout/orgChart1"/>
    <dgm:cxn modelId="{63DB00DB-699E-423F-85DC-36E53552C031}" type="presParOf" srcId="{AFF41030-7F6F-4241-88B5-CA329F6BC576}" destId="{5CA4ACBD-5218-4250-A693-CC0A253682F4}" srcOrd="0" destOrd="0" presId="urn:microsoft.com/office/officeart/2005/8/layout/orgChart1"/>
    <dgm:cxn modelId="{FD61D2A3-B759-4E9E-B0E5-3478777ACB65}" type="presParOf" srcId="{AFF41030-7F6F-4241-88B5-CA329F6BC576}" destId="{C41FF211-1DB6-49A5-B31A-0B46879CD8AD}" srcOrd="1" destOrd="0" presId="urn:microsoft.com/office/officeart/2005/8/layout/orgChart1"/>
    <dgm:cxn modelId="{1A68E0D4-A129-4F42-BDE7-F8DFFCB1E3E1}" type="presParOf" srcId="{D5A7990A-CDF7-449C-B098-5ADB06C41224}" destId="{AB1361E4-F832-4927-9663-3007B1A2FE2C}" srcOrd="1" destOrd="0" presId="urn:microsoft.com/office/officeart/2005/8/layout/orgChart1"/>
    <dgm:cxn modelId="{FB2A7A06-FE44-48F8-86D9-3F3754AA1D41}" type="presParOf" srcId="{D5A7990A-CDF7-449C-B098-5ADB06C41224}" destId="{AADF08C9-6663-41AD-B566-235716F428AA}" srcOrd="2" destOrd="0" presId="urn:microsoft.com/office/officeart/2005/8/layout/orgChart1"/>
    <dgm:cxn modelId="{C7460C29-2285-45B5-97BE-5356F8AF1014}" type="presParOf" srcId="{7EC33CF8-5831-434D-B5FF-2630C74F361D}" destId="{7D806CC3-1A6A-4123-8A9B-7407FDD51720}" srcOrd="4" destOrd="0" presId="urn:microsoft.com/office/officeart/2005/8/layout/orgChart1"/>
    <dgm:cxn modelId="{73045506-CD8A-46CE-8BBA-A33F7186E3D4}" type="presParOf" srcId="{7EC33CF8-5831-434D-B5FF-2630C74F361D}" destId="{3AB027B2-29E5-432B-ADF6-4D8872DAB5D4}" srcOrd="5" destOrd="0" presId="urn:microsoft.com/office/officeart/2005/8/layout/orgChart1"/>
    <dgm:cxn modelId="{97F7B5D6-D684-4B8D-BDD5-DB231570747B}" type="presParOf" srcId="{3AB027B2-29E5-432B-ADF6-4D8872DAB5D4}" destId="{4FA9999B-9DBA-449C-ABBC-5E12FB4D029C}" srcOrd="0" destOrd="0" presId="urn:microsoft.com/office/officeart/2005/8/layout/orgChart1"/>
    <dgm:cxn modelId="{6C3EEF75-86B8-4DD8-BF42-D68467E3C475}" type="presParOf" srcId="{4FA9999B-9DBA-449C-ABBC-5E12FB4D029C}" destId="{F642E522-59D3-4EF2-9712-41FD6CC415B9}" srcOrd="0" destOrd="0" presId="urn:microsoft.com/office/officeart/2005/8/layout/orgChart1"/>
    <dgm:cxn modelId="{8DD66FF4-1133-4A0C-AC8C-040B70C69A22}" type="presParOf" srcId="{4FA9999B-9DBA-449C-ABBC-5E12FB4D029C}" destId="{FDA1A4C4-E08A-401E-B8B0-71B863267B0A}" srcOrd="1" destOrd="0" presId="urn:microsoft.com/office/officeart/2005/8/layout/orgChart1"/>
    <dgm:cxn modelId="{54034427-06BF-4104-8FAD-7CBB0D493FD2}" type="presParOf" srcId="{3AB027B2-29E5-432B-ADF6-4D8872DAB5D4}" destId="{8FF1B0FA-DDB1-42C2-9A31-7587EB36EA04}" srcOrd="1" destOrd="0" presId="urn:microsoft.com/office/officeart/2005/8/layout/orgChart1"/>
    <dgm:cxn modelId="{516F279F-BD2F-405C-886F-E323C654E24A}" type="presParOf" srcId="{3AB027B2-29E5-432B-ADF6-4D8872DAB5D4}" destId="{E27D1045-A1D3-4998-9438-5C71C4EADEAE}" srcOrd="2" destOrd="0" presId="urn:microsoft.com/office/officeart/2005/8/layout/orgChart1"/>
    <dgm:cxn modelId="{36D49315-EBCB-4C36-B18A-5983DB78CCEF}" type="presParOf" srcId="{7EC33CF8-5831-434D-B5FF-2630C74F361D}" destId="{72763D18-4975-49E5-ADE1-1DC0B31CB6DA}" srcOrd="6" destOrd="0" presId="urn:microsoft.com/office/officeart/2005/8/layout/orgChart1"/>
    <dgm:cxn modelId="{9F73EAA2-5ED8-4E0F-93D9-D618F7490690}" type="presParOf" srcId="{7EC33CF8-5831-434D-B5FF-2630C74F361D}" destId="{B1C77DFA-80E4-476E-8CD6-07AFB97455F2}" srcOrd="7" destOrd="0" presId="urn:microsoft.com/office/officeart/2005/8/layout/orgChart1"/>
    <dgm:cxn modelId="{53C0FFBF-CA95-4EEC-9B39-254B38CFB903}" type="presParOf" srcId="{B1C77DFA-80E4-476E-8CD6-07AFB97455F2}" destId="{F041F66A-11C1-4117-86DB-11D7CE7046EB}" srcOrd="0" destOrd="0" presId="urn:microsoft.com/office/officeart/2005/8/layout/orgChart1"/>
    <dgm:cxn modelId="{E8CE8280-87A6-4C2F-B35B-824D9FF31708}" type="presParOf" srcId="{F041F66A-11C1-4117-86DB-11D7CE7046EB}" destId="{3BF022DA-FA1B-4C04-B837-D2EB316525FF}" srcOrd="0" destOrd="0" presId="urn:microsoft.com/office/officeart/2005/8/layout/orgChart1"/>
    <dgm:cxn modelId="{877D6716-E3EC-4A4C-9915-686EF9B875E7}" type="presParOf" srcId="{F041F66A-11C1-4117-86DB-11D7CE7046EB}" destId="{E87E3E78-0CE8-4D4A-8C14-1292A96F00EA}" srcOrd="1" destOrd="0" presId="urn:microsoft.com/office/officeart/2005/8/layout/orgChart1"/>
    <dgm:cxn modelId="{1A333CEE-BB49-4D3B-BAC2-06033839B519}" type="presParOf" srcId="{B1C77DFA-80E4-476E-8CD6-07AFB97455F2}" destId="{8CDE9572-BD30-46E4-A480-716940D835F7}" srcOrd="1" destOrd="0" presId="urn:microsoft.com/office/officeart/2005/8/layout/orgChart1"/>
    <dgm:cxn modelId="{330E81B2-EEAC-4320-9BE8-08CD806715F0}" type="presParOf" srcId="{B1C77DFA-80E4-476E-8CD6-07AFB97455F2}" destId="{40874984-AE7A-4491-B4A4-05ADBF81CD88}" srcOrd="2" destOrd="0" presId="urn:microsoft.com/office/officeart/2005/8/layout/orgChart1"/>
    <dgm:cxn modelId="{6C36E168-40FD-485C-A445-F6FCCD3981ED}" type="presParOf" srcId="{7EC33CF8-5831-434D-B5FF-2630C74F361D}" destId="{9B06D3FE-4F92-4CDB-91DF-1654D717E986}" srcOrd="8" destOrd="0" presId="urn:microsoft.com/office/officeart/2005/8/layout/orgChart1"/>
    <dgm:cxn modelId="{AAA85695-4D20-489C-A24C-9015BAE99A8A}" type="presParOf" srcId="{7EC33CF8-5831-434D-B5FF-2630C74F361D}" destId="{1A40570C-5279-43D4-A26E-A530763C5FBE}" srcOrd="9" destOrd="0" presId="urn:microsoft.com/office/officeart/2005/8/layout/orgChart1"/>
    <dgm:cxn modelId="{3BE2EA3B-8341-49E2-B451-2D5EF23BD79A}" type="presParOf" srcId="{1A40570C-5279-43D4-A26E-A530763C5FBE}" destId="{A675E6DA-5D64-46F5-A196-34461E79E85B}" srcOrd="0" destOrd="0" presId="urn:microsoft.com/office/officeart/2005/8/layout/orgChart1"/>
    <dgm:cxn modelId="{479D3467-B3DC-41D8-A9CD-47FA0BC09302}" type="presParOf" srcId="{A675E6DA-5D64-46F5-A196-34461E79E85B}" destId="{68EFD943-0C58-4A30-8470-7F32047CF0DB}" srcOrd="0" destOrd="0" presId="urn:microsoft.com/office/officeart/2005/8/layout/orgChart1"/>
    <dgm:cxn modelId="{5F864AD7-9DE0-4E85-83F8-7EDB29720850}" type="presParOf" srcId="{A675E6DA-5D64-46F5-A196-34461E79E85B}" destId="{EE28EA18-BFB5-4A82-AFE9-CB1F0040AF72}" srcOrd="1" destOrd="0" presId="urn:microsoft.com/office/officeart/2005/8/layout/orgChart1"/>
    <dgm:cxn modelId="{F3B7F323-8BBB-4F97-9923-805A18C1235C}" type="presParOf" srcId="{1A40570C-5279-43D4-A26E-A530763C5FBE}" destId="{74FF880E-3D46-483B-A2A6-785E45D65A0C}" srcOrd="1" destOrd="0" presId="urn:microsoft.com/office/officeart/2005/8/layout/orgChart1"/>
    <dgm:cxn modelId="{09F953C0-11B3-40EB-BB90-CBE7E0AAEA86}" type="presParOf" srcId="{1A40570C-5279-43D4-A26E-A530763C5FBE}" destId="{82DCB952-B8D3-45FA-8C33-AB68E06A7187}" srcOrd="2" destOrd="0" presId="urn:microsoft.com/office/officeart/2005/8/layout/orgChart1"/>
    <dgm:cxn modelId="{43E8DB36-036D-470A-BBEA-C63C76118BAD}" type="presParOf" srcId="{E91B6CA3-6F89-4B38-8185-61B080BDFA89}" destId="{CF6D6DE0-022D-4440-9559-DCA5995D13BD}" srcOrd="2" destOrd="0" presId="urn:microsoft.com/office/officeart/2005/8/layout/orgChart1"/>
    <dgm:cxn modelId="{DB82E823-F160-4921-AAEC-0C3C72EE26FA}" type="presParOf" srcId="{5100B9FC-BA9D-476C-BC56-F270F91D1163}" destId="{A0997338-01DE-4A4D-86B3-B2444DBD8398}" srcOrd="4" destOrd="0" presId="urn:microsoft.com/office/officeart/2005/8/layout/orgChart1"/>
    <dgm:cxn modelId="{FA77BEF9-426B-4F14-AB9F-F53FC7935ABF}" type="presParOf" srcId="{5100B9FC-BA9D-476C-BC56-F270F91D1163}" destId="{3339F953-D87D-444A-A190-C471E1481FC9}" srcOrd="5" destOrd="0" presId="urn:microsoft.com/office/officeart/2005/8/layout/orgChart1"/>
    <dgm:cxn modelId="{89E32414-A223-4379-9BE3-528EDEA5494E}" type="presParOf" srcId="{3339F953-D87D-444A-A190-C471E1481FC9}" destId="{C5E4F3C4-485C-4EB5-B813-FD0E9334F976}" srcOrd="0" destOrd="0" presId="urn:microsoft.com/office/officeart/2005/8/layout/orgChart1"/>
    <dgm:cxn modelId="{6CA63C5E-FCB4-44A6-BF45-A160239DEDDD}" type="presParOf" srcId="{C5E4F3C4-485C-4EB5-B813-FD0E9334F976}" destId="{05705A7A-83F7-447D-9051-AD79FA73896F}" srcOrd="0" destOrd="0" presId="urn:microsoft.com/office/officeart/2005/8/layout/orgChart1"/>
    <dgm:cxn modelId="{057CBC26-6C9A-4878-85FF-2A0B07FC13D2}" type="presParOf" srcId="{C5E4F3C4-485C-4EB5-B813-FD0E9334F976}" destId="{DD4216EE-451C-4A0A-AF31-75552B9C8BC0}" srcOrd="1" destOrd="0" presId="urn:microsoft.com/office/officeart/2005/8/layout/orgChart1"/>
    <dgm:cxn modelId="{5DF5FFCC-E742-4E2A-B314-AE25DE872664}" type="presParOf" srcId="{3339F953-D87D-444A-A190-C471E1481FC9}" destId="{D0540510-53B1-409B-89C7-FC83B0825252}" srcOrd="1" destOrd="0" presId="urn:microsoft.com/office/officeart/2005/8/layout/orgChart1"/>
    <dgm:cxn modelId="{5B812D95-058E-43FA-A153-08BE34F4254D}" type="presParOf" srcId="{D0540510-53B1-409B-89C7-FC83B0825252}" destId="{6E8E2CBC-94C9-488A-93F1-E92B73A70E61}" srcOrd="0" destOrd="0" presId="urn:microsoft.com/office/officeart/2005/8/layout/orgChart1"/>
    <dgm:cxn modelId="{2056C6E8-D853-40EE-8A80-366234F917F9}" type="presParOf" srcId="{D0540510-53B1-409B-89C7-FC83B0825252}" destId="{32A740BD-9A5A-49FD-B6BF-605C0A345EFC}" srcOrd="1" destOrd="0" presId="urn:microsoft.com/office/officeart/2005/8/layout/orgChart1"/>
    <dgm:cxn modelId="{C7031E3C-B747-4C0E-8E70-BBB8ED671DF1}" type="presParOf" srcId="{32A740BD-9A5A-49FD-B6BF-605C0A345EFC}" destId="{32233CBE-651B-47F7-B284-B69281136DCF}" srcOrd="0" destOrd="0" presId="urn:microsoft.com/office/officeart/2005/8/layout/orgChart1"/>
    <dgm:cxn modelId="{98852030-036E-487F-8092-AD665C11165D}" type="presParOf" srcId="{32233CBE-651B-47F7-B284-B69281136DCF}" destId="{D26806C4-D0FD-435F-A682-C7B8466B7311}" srcOrd="0" destOrd="0" presId="urn:microsoft.com/office/officeart/2005/8/layout/orgChart1"/>
    <dgm:cxn modelId="{2953037D-171D-4DAA-8AC7-0110A6224295}" type="presParOf" srcId="{32233CBE-651B-47F7-B284-B69281136DCF}" destId="{D510FA50-C875-47E4-BEB4-ADB124374167}" srcOrd="1" destOrd="0" presId="urn:microsoft.com/office/officeart/2005/8/layout/orgChart1"/>
    <dgm:cxn modelId="{54C863AC-7D76-42E5-A627-1C2E270648AF}" type="presParOf" srcId="{32A740BD-9A5A-49FD-B6BF-605C0A345EFC}" destId="{B5EC89D8-E552-40F0-8FA6-FCBCAFC89DF5}" srcOrd="1" destOrd="0" presId="urn:microsoft.com/office/officeart/2005/8/layout/orgChart1"/>
    <dgm:cxn modelId="{AE38A650-292C-4B5B-810A-EBD12C0ED6CE}" type="presParOf" srcId="{32A740BD-9A5A-49FD-B6BF-605C0A345EFC}" destId="{81351EEC-6A73-479E-B4BC-F92F6493CEB2}" srcOrd="2" destOrd="0" presId="urn:microsoft.com/office/officeart/2005/8/layout/orgChart1"/>
    <dgm:cxn modelId="{0E31ACA5-2274-4A3E-9CA0-300DC8014775}" type="presParOf" srcId="{D0540510-53B1-409B-89C7-FC83B0825252}" destId="{BDAB4891-E997-4E08-B579-FCFB2F901F69}" srcOrd="2" destOrd="0" presId="urn:microsoft.com/office/officeart/2005/8/layout/orgChart1"/>
    <dgm:cxn modelId="{B2298E9D-606D-4D3D-A55F-297A61495FA9}" type="presParOf" srcId="{D0540510-53B1-409B-89C7-FC83B0825252}" destId="{F8850FCF-0855-477C-86D9-93CCED97E2FE}" srcOrd="3" destOrd="0" presId="urn:microsoft.com/office/officeart/2005/8/layout/orgChart1"/>
    <dgm:cxn modelId="{02C3DB82-BD52-453C-BA5B-4B877D50778A}" type="presParOf" srcId="{F8850FCF-0855-477C-86D9-93CCED97E2FE}" destId="{1D99F49E-BDCE-45B7-B12E-9E1F36FC956E}" srcOrd="0" destOrd="0" presId="urn:microsoft.com/office/officeart/2005/8/layout/orgChart1"/>
    <dgm:cxn modelId="{65EFDA72-363D-498C-9D5B-C8092CCB13C4}" type="presParOf" srcId="{1D99F49E-BDCE-45B7-B12E-9E1F36FC956E}" destId="{8DF4425B-171E-47D7-AB1C-F3AD7D8D6484}" srcOrd="0" destOrd="0" presId="urn:microsoft.com/office/officeart/2005/8/layout/orgChart1"/>
    <dgm:cxn modelId="{51E44102-2433-414D-845F-6A58654C8D93}" type="presParOf" srcId="{1D99F49E-BDCE-45B7-B12E-9E1F36FC956E}" destId="{6A459A81-7EB9-4F5C-BCB8-348FF72F8870}" srcOrd="1" destOrd="0" presId="urn:microsoft.com/office/officeart/2005/8/layout/orgChart1"/>
    <dgm:cxn modelId="{679430AE-6D64-41E1-AF2E-C36699A21457}" type="presParOf" srcId="{F8850FCF-0855-477C-86D9-93CCED97E2FE}" destId="{659F06C5-33E3-4375-BDDA-26A2FF213A6E}" srcOrd="1" destOrd="0" presId="urn:microsoft.com/office/officeart/2005/8/layout/orgChart1"/>
    <dgm:cxn modelId="{CA48FEC7-08AE-46FD-B63C-E04CE5DCFDF3}" type="presParOf" srcId="{F8850FCF-0855-477C-86D9-93CCED97E2FE}" destId="{263A9826-FF40-40B3-8EF9-C9637AF715D2}" srcOrd="2" destOrd="0" presId="urn:microsoft.com/office/officeart/2005/8/layout/orgChart1"/>
    <dgm:cxn modelId="{30ED0CFC-6789-4374-A43F-BB2AC9467205}" type="presParOf" srcId="{3339F953-D87D-444A-A190-C471E1481FC9}" destId="{903EA5A8-720B-4753-B8E4-9DA0D9776383}" srcOrd="2" destOrd="0" presId="urn:microsoft.com/office/officeart/2005/8/layout/orgChart1"/>
    <dgm:cxn modelId="{9BB3243A-F427-4F45-8F1F-3E8B667FDCA7}" type="presParOf" srcId="{219FD480-D152-436C-AC08-B19E46DADA37}" destId="{9A3D3440-ECD1-4C9E-B7F7-21A6C2CCC96F}"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AB4891-E997-4E08-B579-FCFB2F901F69}">
      <dsp:nvSpPr>
        <dsp:cNvPr id="0" name=""/>
        <dsp:cNvSpPr/>
      </dsp:nvSpPr>
      <dsp:spPr>
        <a:xfrm>
          <a:off x="4961380" y="1305380"/>
          <a:ext cx="161497" cy="1259681"/>
        </a:xfrm>
        <a:custGeom>
          <a:avLst/>
          <a:gdLst/>
          <a:ahLst/>
          <a:cxnLst/>
          <a:rect l="0" t="0" r="0" b="0"/>
          <a:pathLst>
            <a:path>
              <a:moveTo>
                <a:pt x="0" y="0"/>
              </a:moveTo>
              <a:lnTo>
                <a:pt x="0" y="1259681"/>
              </a:lnTo>
              <a:lnTo>
                <a:pt x="161497" y="12596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8E2CBC-94C9-488A-93F1-E92B73A70E61}">
      <dsp:nvSpPr>
        <dsp:cNvPr id="0" name=""/>
        <dsp:cNvSpPr/>
      </dsp:nvSpPr>
      <dsp:spPr>
        <a:xfrm>
          <a:off x="4961380" y="1305380"/>
          <a:ext cx="161497" cy="495259"/>
        </a:xfrm>
        <a:custGeom>
          <a:avLst/>
          <a:gdLst/>
          <a:ahLst/>
          <a:cxnLst/>
          <a:rect l="0" t="0" r="0" b="0"/>
          <a:pathLst>
            <a:path>
              <a:moveTo>
                <a:pt x="0" y="0"/>
              </a:moveTo>
              <a:lnTo>
                <a:pt x="0" y="495259"/>
              </a:lnTo>
              <a:lnTo>
                <a:pt x="161497" y="49525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997338-01DE-4A4D-86B3-B2444DBD8398}">
      <dsp:nvSpPr>
        <dsp:cNvPr id="0" name=""/>
        <dsp:cNvSpPr/>
      </dsp:nvSpPr>
      <dsp:spPr>
        <a:xfrm>
          <a:off x="4089293" y="540958"/>
          <a:ext cx="1302747" cy="226096"/>
        </a:xfrm>
        <a:custGeom>
          <a:avLst/>
          <a:gdLst/>
          <a:ahLst/>
          <a:cxnLst/>
          <a:rect l="0" t="0" r="0" b="0"/>
          <a:pathLst>
            <a:path>
              <a:moveTo>
                <a:pt x="0" y="0"/>
              </a:moveTo>
              <a:lnTo>
                <a:pt x="0" y="113048"/>
              </a:lnTo>
              <a:lnTo>
                <a:pt x="1302747" y="113048"/>
              </a:lnTo>
              <a:lnTo>
                <a:pt x="1302747" y="22609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06D3FE-4F92-4CDB-91DF-1654D717E986}">
      <dsp:nvSpPr>
        <dsp:cNvPr id="0" name=""/>
        <dsp:cNvSpPr/>
      </dsp:nvSpPr>
      <dsp:spPr>
        <a:xfrm>
          <a:off x="3658633" y="1332275"/>
          <a:ext cx="161497" cy="3526053"/>
        </a:xfrm>
        <a:custGeom>
          <a:avLst/>
          <a:gdLst/>
          <a:ahLst/>
          <a:cxnLst/>
          <a:rect l="0" t="0" r="0" b="0"/>
          <a:pathLst>
            <a:path>
              <a:moveTo>
                <a:pt x="0" y="0"/>
              </a:moveTo>
              <a:lnTo>
                <a:pt x="0" y="3526053"/>
              </a:lnTo>
              <a:lnTo>
                <a:pt x="161497" y="352605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763D18-4975-49E5-ADE1-1DC0B31CB6DA}">
      <dsp:nvSpPr>
        <dsp:cNvPr id="0" name=""/>
        <dsp:cNvSpPr/>
      </dsp:nvSpPr>
      <dsp:spPr>
        <a:xfrm>
          <a:off x="3658633" y="1332275"/>
          <a:ext cx="161497" cy="2788525"/>
        </a:xfrm>
        <a:custGeom>
          <a:avLst/>
          <a:gdLst/>
          <a:ahLst/>
          <a:cxnLst/>
          <a:rect l="0" t="0" r="0" b="0"/>
          <a:pathLst>
            <a:path>
              <a:moveTo>
                <a:pt x="0" y="0"/>
              </a:moveTo>
              <a:lnTo>
                <a:pt x="0" y="2788525"/>
              </a:lnTo>
              <a:lnTo>
                <a:pt x="161497" y="278852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06CC3-1A6A-4123-8A9B-7407FDD51720}">
      <dsp:nvSpPr>
        <dsp:cNvPr id="0" name=""/>
        <dsp:cNvSpPr/>
      </dsp:nvSpPr>
      <dsp:spPr>
        <a:xfrm>
          <a:off x="3658633" y="1332275"/>
          <a:ext cx="161497" cy="2024103"/>
        </a:xfrm>
        <a:custGeom>
          <a:avLst/>
          <a:gdLst/>
          <a:ahLst/>
          <a:cxnLst/>
          <a:rect l="0" t="0" r="0" b="0"/>
          <a:pathLst>
            <a:path>
              <a:moveTo>
                <a:pt x="0" y="0"/>
              </a:moveTo>
              <a:lnTo>
                <a:pt x="0" y="2024103"/>
              </a:lnTo>
              <a:lnTo>
                <a:pt x="161497" y="20241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65454C-2261-4CDD-8703-3B3E6CA2D2A3}">
      <dsp:nvSpPr>
        <dsp:cNvPr id="0" name=""/>
        <dsp:cNvSpPr/>
      </dsp:nvSpPr>
      <dsp:spPr>
        <a:xfrm>
          <a:off x="3658633" y="1332275"/>
          <a:ext cx="161497" cy="1259681"/>
        </a:xfrm>
        <a:custGeom>
          <a:avLst/>
          <a:gdLst/>
          <a:ahLst/>
          <a:cxnLst/>
          <a:rect l="0" t="0" r="0" b="0"/>
          <a:pathLst>
            <a:path>
              <a:moveTo>
                <a:pt x="0" y="0"/>
              </a:moveTo>
              <a:lnTo>
                <a:pt x="0" y="1259681"/>
              </a:lnTo>
              <a:lnTo>
                <a:pt x="161497" y="12596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5F41E4-F243-41AF-B45E-1212F8413F5D}">
      <dsp:nvSpPr>
        <dsp:cNvPr id="0" name=""/>
        <dsp:cNvSpPr/>
      </dsp:nvSpPr>
      <dsp:spPr>
        <a:xfrm>
          <a:off x="3658633" y="1332275"/>
          <a:ext cx="161497" cy="495259"/>
        </a:xfrm>
        <a:custGeom>
          <a:avLst/>
          <a:gdLst/>
          <a:ahLst/>
          <a:cxnLst/>
          <a:rect l="0" t="0" r="0" b="0"/>
          <a:pathLst>
            <a:path>
              <a:moveTo>
                <a:pt x="0" y="0"/>
              </a:moveTo>
              <a:lnTo>
                <a:pt x="0" y="495259"/>
              </a:lnTo>
              <a:lnTo>
                <a:pt x="161497" y="49525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A87855-D939-42CD-8DE0-896F7446539C}">
      <dsp:nvSpPr>
        <dsp:cNvPr id="0" name=""/>
        <dsp:cNvSpPr/>
      </dsp:nvSpPr>
      <dsp:spPr>
        <a:xfrm>
          <a:off x="4043573" y="540958"/>
          <a:ext cx="91440" cy="252991"/>
        </a:xfrm>
        <a:custGeom>
          <a:avLst/>
          <a:gdLst/>
          <a:ahLst/>
          <a:cxnLst/>
          <a:rect l="0" t="0" r="0" b="0"/>
          <a:pathLst>
            <a:path>
              <a:moveTo>
                <a:pt x="45720" y="0"/>
              </a:moveTo>
              <a:lnTo>
                <a:pt x="45720" y="2529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8429A7-B79B-4449-8FFF-146ECDC7EE6D}">
      <dsp:nvSpPr>
        <dsp:cNvPr id="0" name=""/>
        <dsp:cNvSpPr/>
      </dsp:nvSpPr>
      <dsp:spPr>
        <a:xfrm>
          <a:off x="2355885" y="1305380"/>
          <a:ext cx="161497" cy="2024103"/>
        </a:xfrm>
        <a:custGeom>
          <a:avLst/>
          <a:gdLst/>
          <a:ahLst/>
          <a:cxnLst/>
          <a:rect l="0" t="0" r="0" b="0"/>
          <a:pathLst>
            <a:path>
              <a:moveTo>
                <a:pt x="0" y="0"/>
              </a:moveTo>
              <a:lnTo>
                <a:pt x="0" y="2024103"/>
              </a:lnTo>
              <a:lnTo>
                <a:pt x="161497" y="20241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D1EF3D-FDA9-4F34-9993-79B9E16FFE5B}">
      <dsp:nvSpPr>
        <dsp:cNvPr id="0" name=""/>
        <dsp:cNvSpPr/>
      </dsp:nvSpPr>
      <dsp:spPr>
        <a:xfrm>
          <a:off x="2355885" y="1305380"/>
          <a:ext cx="161497" cy="1259681"/>
        </a:xfrm>
        <a:custGeom>
          <a:avLst/>
          <a:gdLst/>
          <a:ahLst/>
          <a:cxnLst/>
          <a:rect l="0" t="0" r="0" b="0"/>
          <a:pathLst>
            <a:path>
              <a:moveTo>
                <a:pt x="0" y="0"/>
              </a:moveTo>
              <a:lnTo>
                <a:pt x="0" y="1259681"/>
              </a:lnTo>
              <a:lnTo>
                <a:pt x="161497" y="12596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789555-7B1D-4063-9D8B-31E79A16C9D0}">
      <dsp:nvSpPr>
        <dsp:cNvPr id="0" name=""/>
        <dsp:cNvSpPr/>
      </dsp:nvSpPr>
      <dsp:spPr>
        <a:xfrm>
          <a:off x="2355885" y="1305380"/>
          <a:ext cx="161497" cy="495259"/>
        </a:xfrm>
        <a:custGeom>
          <a:avLst/>
          <a:gdLst/>
          <a:ahLst/>
          <a:cxnLst/>
          <a:rect l="0" t="0" r="0" b="0"/>
          <a:pathLst>
            <a:path>
              <a:moveTo>
                <a:pt x="0" y="0"/>
              </a:moveTo>
              <a:lnTo>
                <a:pt x="0" y="495259"/>
              </a:lnTo>
              <a:lnTo>
                <a:pt x="161497" y="49525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471205-A362-4B01-A7EF-E9DD2BB01413}">
      <dsp:nvSpPr>
        <dsp:cNvPr id="0" name=""/>
        <dsp:cNvSpPr/>
      </dsp:nvSpPr>
      <dsp:spPr>
        <a:xfrm>
          <a:off x="2786546" y="540958"/>
          <a:ext cx="1302747" cy="226096"/>
        </a:xfrm>
        <a:custGeom>
          <a:avLst/>
          <a:gdLst/>
          <a:ahLst/>
          <a:cxnLst/>
          <a:rect l="0" t="0" r="0" b="0"/>
          <a:pathLst>
            <a:path>
              <a:moveTo>
                <a:pt x="1302747" y="0"/>
              </a:moveTo>
              <a:lnTo>
                <a:pt x="1302747" y="113048"/>
              </a:lnTo>
              <a:lnTo>
                <a:pt x="0" y="113048"/>
              </a:lnTo>
              <a:lnTo>
                <a:pt x="0" y="22609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96B0A4-B414-48A2-B0AC-A5FB2C8D5BAE}">
      <dsp:nvSpPr>
        <dsp:cNvPr id="0" name=""/>
        <dsp:cNvSpPr/>
      </dsp:nvSpPr>
      <dsp:spPr>
        <a:xfrm>
          <a:off x="2887019" y="2633"/>
          <a:ext cx="2404548" cy="538325"/>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T6 APMS Procurement</a:t>
          </a:r>
        </a:p>
      </dsp:txBody>
      <dsp:txXfrm>
        <a:off x="2887019" y="2633"/>
        <a:ext cx="2404548" cy="538325"/>
      </dsp:txXfrm>
    </dsp:sp>
    <dsp:sp modelId="{F8EF1BC8-C2E9-48C4-8AA3-66EB1CB4BE29}">
      <dsp:nvSpPr>
        <dsp:cNvPr id="0" name=""/>
        <dsp:cNvSpPr/>
      </dsp:nvSpPr>
      <dsp:spPr>
        <a:xfrm>
          <a:off x="2248220" y="767055"/>
          <a:ext cx="1076650" cy="538325"/>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NWL</a:t>
          </a:r>
        </a:p>
      </dsp:txBody>
      <dsp:txXfrm>
        <a:off x="2248220" y="767055"/>
        <a:ext cx="1076650" cy="538325"/>
      </dsp:txXfrm>
    </dsp:sp>
    <dsp:sp modelId="{F0C6530C-B438-4360-8C3C-B91B486B95D5}">
      <dsp:nvSpPr>
        <dsp:cNvPr id="0" name=""/>
        <dsp:cNvSpPr/>
      </dsp:nvSpPr>
      <dsp:spPr>
        <a:xfrm>
          <a:off x="2517383" y="1531477"/>
          <a:ext cx="1076650" cy="538325"/>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err="1"/>
            <a:t>Bedfont</a:t>
          </a:r>
          <a:r>
            <a:rPr lang="en-GB" sz="1100" kern="1200" dirty="0"/>
            <a:t> Practice</a:t>
          </a:r>
        </a:p>
      </dsp:txBody>
      <dsp:txXfrm>
        <a:off x="2517383" y="1531477"/>
        <a:ext cx="1076650" cy="538325"/>
      </dsp:txXfrm>
    </dsp:sp>
    <dsp:sp modelId="{388D4565-EE69-47AE-81C3-7CF61A2300EF}">
      <dsp:nvSpPr>
        <dsp:cNvPr id="0" name=""/>
        <dsp:cNvSpPr/>
      </dsp:nvSpPr>
      <dsp:spPr>
        <a:xfrm>
          <a:off x="2517383" y="2295899"/>
          <a:ext cx="1076650" cy="538325"/>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The Feltham Centre GP Practice </a:t>
          </a:r>
        </a:p>
      </dsp:txBody>
      <dsp:txXfrm>
        <a:off x="2517383" y="2295899"/>
        <a:ext cx="1076650" cy="538325"/>
      </dsp:txXfrm>
    </dsp:sp>
    <dsp:sp modelId="{B938FE99-FCBB-4433-8A5F-19AF70012D9C}">
      <dsp:nvSpPr>
        <dsp:cNvPr id="0" name=""/>
        <dsp:cNvSpPr/>
      </dsp:nvSpPr>
      <dsp:spPr>
        <a:xfrm>
          <a:off x="2517383" y="3060321"/>
          <a:ext cx="1076650" cy="538325"/>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The Heart of Hounslow Practice </a:t>
          </a:r>
        </a:p>
      </dsp:txBody>
      <dsp:txXfrm>
        <a:off x="2517383" y="3060321"/>
        <a:ext cx="1076650" cy="538325"/>
      </dsp:txXfrm>
    </dsp:sp>
    <dsp:sp modelId="{68953DE7-1E3B-41C7-81D3-3EF99E21AD10}">
      <dsp:nvSpPr>
        <dsp:cNvPr id="0" name=""/>
        <dsp:cNvSpPr/>
      </dsp:nvSpPr>
      <dsp:spPr>
        <a:xfrm>
          <a:off x="3550968" y="793950"/>
          <a:ext cx="1076650"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SEL</a:t>
          </a:r>
        </a:p>
      </dsp:txBody>
      <dsp:txXfrm>
        <a:off x="3550968" y="793950"/>
        <a:ext cx="1076650" cy="538325"/>
      </dsp:txXfrm>
    </dsp:sp>
    <dsp:sp modelId="{7D5BE597-A494-4061-9B20-1B40B16141E6}">
      <dsp:nvSpPr>
        <dsp:cNvPr id="0" name=""/>
        <dsp:cNvSpPr/>
      </dsp:nvSpPr>
      <dsp:spPr>
        <a:xfrm>
          <a:off x="3820130" y="1558372"/>
          <a:ext cx="1076650"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Clover Health Centre</a:t>
          </a:r>
        </a:p>
      </dsp:txBody>
      <dsp:txXfrm>
        <a:off x="3820130" y="1558372"/>
        <a:ext cx="1076650" cy="538325"/>
      </dsp:txXfrm>
    </dsp:sp>
    <dsp:sp modelId="{5CA4ACBD-5218-4250-A693-CC0A253682F4}">
      <dsp:nvSpPr>
        <dsp:cNvPr id="0" name=""/>
        <dsp:cNvSpPr/>
      </dsp:nvSpPr>
      <dsp:spPr>
        <a:xfrm>
          <a:off x="3820130" y="2322794"/>
          <a:ext cx="1076650"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err="1"/>
            <a:t>Cairngall</a:t>
          </a:r>
          <a:r>
            <a:rPr lang="en-GB" sz="1100" kern="1200" dirty="0"/>
            <a:t> Medical Practice</a:t>
          </a:r>
        </a:p>
      </dsp:txBody>
      <dsp:txXfrm>
        <a:off x="3820130" y="2322794"/>
        <a:ext cx="1076650" cy="538325"/>
      </dsp:txXfrm>
    </dsp:sp>
    <dsp:sp modelId="{F642E522-59D3-4EF2-9712-41FD6CC415B9}">
      <dsp:nvSpPr>
        <dsp:cNvPr id="0" name=""/>
        <dsp:cNvSpPr/>
      </dsp:nvSpPr>
      <dsp:spPr>
        <a:xfrm>
          <a:off x="3820130" y="3087216"/>
          <a:ext cx="1076650"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Falmouth Road Surgery </a:t>
          </a:r>
        </a:p>
      </dsp:txBody>
      <dsp:txXfrm>
        <a:off x="3820130" y="3087216"/>
        <a:ext cx="1076650" cy="538325"/>
      </dsp:txXfrm>
    </dsp:sp>
    <dsp:sp modelId="{3BF022DA-FA1B-4C04-B837-D2EB316525FF}">
      <dsp:nvSpPr>
        <dsp:cNvPr id="0" name=""/>
        <dsp:cNvSpPr/>
      </dsp:nvSpPr>
      <dsp:spPr>
        <a:xfrm>
          <a:off x="3820130" y="3851638"/>
          <a:ext cx="1332452"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The Lister GP Practice </a:t>
          </a:r>
        </a:p>
        <a:p>
          <a:pPr marL="0" lvl="0" indent="0" algn="ctr" defTabSz="488950">
            <a:lnSpc>
              <a:spcPct val="90000"/>
            </a:lnSpc>
            <a:spcBef>
              <a:spcPct val="0"/>
            </a:spcBef>
            <a:spcAft>
              <a:spcPct val="35000"/>
            </a:spcAft>
            <a:buNone/>
          </a:pPr>
          <a:r>
            <a:rPr lang="en-GB" sz="1100" kern="1200" dirty="0"/>
            <a:t>(</a:t>
          </a:r>
          <a:r>
            <a:rPr lang="en-GB" sz="1100" kern="1200" dirty="0">
              <a:solidFill>
                <a:schemeClr val="bg2"/>
              </a:solidFill>
            </a:rPr>
            <a:t>Merged list</a:t>
          </a:r>
          <a:r>
            <a:rPr lang="en-GB" sz="1100" kern="1200" dirty="0"/>
            <a:t>) </a:t>
          </a:r>
        </a:p>
      </dsp:txBody>
      <dsp:txXfrm>
        <a:off x="3820130" y="3851638"/>
        <a:ext cx="1332452" cy="538325"/>
      </dsp:txXfrm>
    </dsp:sp>
    <dsp:sp modelId="{68EFD943-0C58-4A30-8470-7F32047CF0DB}">
      <dsp:nvSpPr>
        <dsp:cNvPr id="0" name=""/>
        <dsp:cNvSpPr/>
      </dsp:nvSpPr>
      <dsp:spPr>
        <a:xfrm>
          <a:off x="3820130" y="4589166"/>
          <a:ext cx="1076650" cy="538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Pavilion Medical Centre</a:t>
          </a:r>
        </a:p>
      </dsp:txBody>
      <dsp:txXfrm>
        <a:off x="3820130" y="4589166"/>
        <a:ext cx="1076650" cy="538325"/>
      </dsp:txXfrm>
    </dsp:sp>
    <dsp:sp modelId="{05705A7A-83F7-447D-9051-AD79FA73896F}">
      <dsp:nvSpPr>
        <dsp:cNvPr id="0" name=""/>
        <dsp:cNvSpPr/>
      </dsp:nvSpPr>
      <dsp:spPr>
        <a:xfrm>
          <a:off x="4853715" y="767055"/>
          <a:ext cx="1076650" cy="538325"/>
        </a:xfrm>
        <a:prstGeom prst="rect">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NEL</a:t>
          </a:r>
        </a:p>
      </dsp:txBody>
      <dsp:txXfrm>
        <a:off x="4853715" y="767055"/>
        <a:ext cx="1076650" cy="538325"/>
      </dsp:txXfrm>
    </dsp:sp>
    <dsp:sp modelId="{D26806C4-D0FD-435F-A682-C7B8466B7311}">
      <dsp:nvSpPr>
        <dsp:cNvPr id="0" name=""/>
        <dsp:cNvSpPr/>
      </dsp:nvSpPr>
      <dsp:spPr>
        <a:xfrm>
          <a:off x="5122878" y="1531477"/>
          <a:ext cx="1651840" cy="538325"/>
        </a:xfrm>
        <a:prstGeom prst="rect">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Child and Family Doctors &amp; Porters Avenue Surgery  (</a:t>
          </a:r>
          <a:r>
            <a:rPr lang="en-GB" sz="1100" kern="1200" dirty="0">
              <a:solidFill>
                <a:schemeClr val="bg2"/>
              </a:solidFill>
            </a:rPr>
            <a:t>Merged list)</a:t>
          </a:r>
        </a:p>
      </dsp:txBody>
      <dsp:txXfrm>
        <a:off x="5122878" y="1531477"/>
        <a:ext cx="1651840" cy="538325"/>
      </dsp:txXfrm>
    </dsp:sp>
    <dsp:sp modelId="{8DF4425B-171E-47D7-AB1C-F3AD7D8D6484}">
      <dsp:nvSpPr>
        <dsp:cNvPr id="0" name=""/>
        <dsp:cNvSpPr/>
      </dsp:nvSpPr>
      <dsp:spPr>
        <a:xfrm>
          <a:off x="5122878" y="2295899"/>
          <a:ext cx="1076650" cy="538325"/>
        </a:xfrm>
        <a:prstGeom prst="rect">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err="1"/>
            <a:t>Aldersbrook</a:t>
          </a:r>
          <a:r>
            <a:rPr lang="en-GB" sz="1100" kern="1200" dirty="0"/>
            <a:t> Medical Practice</a:t>
          </a:r>
        </a:p>
      </dsp:txBody>
      <dsp:txXfrm>
        <a:off x="5122878" y="2295899"/>
        <a:ext cx="1076650" cy="53832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038" y="0"/>
            <a:ext cx="2951162" cy="496888"/>
          </a:xfrm>
          <a:prstGeom prst="rect">
            <a:avLst/>
          </a:prstGeom>
        </p:spPr>
        <p:txBody>
          <a:bodyPr vert="horz" lIns="91440" tIns="45720" rIns="91440" bIns="45720" rtlCol="0"/>
          <a:lstStyle>
            <a:lvl1pPr algn="r">
              <a:defRPr sz="1200"/>
            </a:lvl1pPr>
          </a:lstStyle>
          <a:p>
            <a:fld id="{7688769C-B551-4052-A63F-30203460A56A}" type="datetimeFigureOut">
              <a:rPr lang="en-GB" smtClean="0"/>
              <a:t>09/03/2018</a:t>
            </a:fld>
            <a:endParaRPr lang="en-GB"/>
          </a:p>
        </p:txBody>
      </p:sp>
      <p:sp>
        <p:nvSpPr>
          <p:cNvPr id="4" name="Footer Placeholder 3"/>
          <p:cNvSpPr>
            <a:spLocks noGrp="1"/>
          </p:cNvSpPr>
          <p:nvPr>
            <p:ph type="ftr" sz="quarter" idx="2"/>
          </p:nvPr>
        </p:nvSpPr>
        <p:spPr>
          <a:xfrm>
            <a:off x="0" y="9442450"/>
            <a:ext cx="2951163"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038" y="9442450"/>
            <a:ext cx="2951162" cy="496888"/>
          </a:xfrm>
          <a:prstGeom prst="rect">
            <a:avLst/>
          </a:prstGeom>
        </p:spPr>
        <p:txBody>
          <a:bodyPr vert="horz" lIns="91440" tIns="45720" rIns="91440" bIns="45720" rtlCol="0" anchor="b"/>
          <a:lstStyle>
            <a:lvl1pPr algn="r">
              <a:defRPr sz="1200"/>
            </a:lvl1pPr>
          </a:lstStyle>
          <a:p>
            <a:fld id="{0FBD5F99-D733-450C-92C2-C6DB48D1AC4D}" type="slidenum">
              <a:rPr lang="en-GB" smtClean="0"/>
              <a:t>‹#›</a:t>
            </a:fld>
            <a:endParaRPr lang="en-GB"/>
          </a:p>
        </p:txBody>
      </p:sp>
    </p:spTree>
    <p:extLst>
      <p:ext uri="{BB962C8B-B14F-4D97-AF65-F5344CB8AC3E}">
        <p14:creationId xmlns:p14="http://schemas.microsoft.com/office/powerpoint/2010/main" val="7826633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6A3B31CC-ACDF-4992-8942-2399B4124EF8}" type="datetimeFigureOut">
              <a:rPr lang="en-GB" smtClean="0"/>
              <a:pPr/>
              <a:t>09/03/2018</a:t>
            </a:fld>
            <a:endParaRPr lang="en-GB"/>
          </a:p>
        </p:txBody>
      </p:sp>
      <p:sp>
        <p:nvSpPr>
          <p:cNvPr id="4" name="Slide Image Placeholder 3"/>
          <p:cNvSpPr>
            <a:spLocks noGrp="1" noRot="1" noChangeAspect="1"/>
          </p:cNvSpPr>
          <p:nvPr>
            <p:ph type="sldImg" idx="2"/>
          </p:nvPr>
        </p:nvSpPr>
        <p:spPr>
          <a:xfrm>
            <a:off x="920750" y="746125"/>
            <a:ext cx="4967288" cy="37274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373B49BE-1BCC-4EBA-A172-DFC96FF8EAFE}" type="slidenum">
              <a:rPr lang="en-GB" smtClean="0"/>
              <a:pPr/>
              <a:t>‹#›</a:t>
            </a:fld>
            <a:endParaRPr lang="en-GB"/>
          </a:p>
        </p:txBody>
      </p:sp>
    </p:spTree>
    <p:extLst>
      <p:ext uri="{BB962C8B-B14F-4D97-AF65-F5344CB8AC3E}">
        <p14:creationId xmlns:p14="http://schemas.microsoft.com/office/powerpoint/2010/main" val="339912945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73B49BE-1BCC-4EBA-A172-DFC96FF8EAFE}" type="slidenum">
              <a:rPr lang="en-GB" smtClean="0"/>
              <a:pPr/>
              <a:t>1</a:t>
            </a:fld>
            <a:endParaRPr lang="en-GB"/>
          </a:p>
        </p:txBody>
      </p:sp>
    </p:spTree>
    <p:extLst>
      <p:ext uri="{BB962C8B-B14F-4D97-AF65-F5344CB8AC3E}">
        <p14:creationId xmlns:p14="http://schemas.microsoft.com/office/powerpoint/2010/main" val="4240556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27FAD955-AF7A-4269-8F8D-03D23C05B11A}" type="slidenum">
              <a:rPr lang="en-US" smtClean="0"/>
              <a:pPr>
                <a:defRPr/>
              </a:pPr>
              <a:t>58</a:t>
            </a:fld>
            <a:endParaRPr lang="en-US"/>
          </a:p>
        </p:txBody>
      </p:sp>
    </p:spTree>
    <p:extLst>
      <p:ext uri="{BB962C8B-B14F-4D97-AF65-F5344CB8AC3E}">
        <p14:creationId xmlns:p14="http://schemas.microsoft.com/office/powerpoint/2010/main" val="163660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27FAD955-AF7A-4269-8F8D-03D23C05B11A}" type="slidenum">
              <a:rPr lang="en-US" smtClean="0"/>
              <a:pPr>
                <a:defRPr/>
              </a:pPr>
              <a:t>60</a:t>
            </a:fld>
            <a:endParaRPr lang="en-US"/>
          </a:p>
        </p:txBody>
      </p:sp>
    </p:spTree>
    <p:extLst>
      <p:ext uri="{BB962C8B-B14F-4D97-AF65-F5344CB8AC3E}">
        <p14:creationId xmlns:p14="http://schemas.microsoft.com/office/powerpoint/2010/main" val="1702495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27FAD955-AF7A-4269-8F8D-03D23C05B11A}" type="slidenum">
              <a:rPr lang="en-US" smtClean="0"/>
              <a:pPr>
                <a:defRPr/>
              </a:pPr>
              <a:t>2</a:t>
            </a:fld>
            <a:endParaRPr lang="en-US"/>
          </a:p>
        </p:txBody>
      </p:sp>
      <p:sp>
        <p:nvSpPr>
          <p:cNvPr id="5" name="Notes Placeholder 2"/>
          <p:cNvSpPr>
            <a:spLocks noGrp="1"/>
          </p:cNvSpPr>
          <p:nvPr>
            <p:ph type="body" idx="1"/>
          </p:nvPr>
        </p:nvSpPr>
        <p:spPr/>
        <p:txBody>
          <a:bodyPr>
            <a:normAutofit/>
          </a:bodyPr>
          <a:lstStyle/>
          <a:p>
            <a:pPr marL="228600" indent="-228600"/>
            <a:endParaRPr lang="en-GB" dirty="0"/>
          </a:p>
        </p:txBody>
      </p:sp>
    </p:spTree>
    <p:extLst>
      <p:ext uri="{BB962C8B-B14F-4D97-AF65-F5344CB8AC3E}">
        <p14:creationId xmlns:p14="http://schemas.microsoft.com/office/powerpoint/2010/main" val="1357204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27FAD955-AF7A-4269-8F8D-03D23C05B11A}" type="slidenum">
              <a:rPr lang="en-US" smtClean="0"/>
              <a:pPr>
                <a:defRPr/>
              </a:pPr>
              <a:t>3</a:t>
            </a:fld>
            <a:endParaRPr lang="en-US"/>
          </a:p>
        </p:txBody>
      </p:sp>
      <p:sp>
        <p:nvSpPr>
          <p:cNvPr id="5"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447653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3B49BE-1BCC-4EBA-A172-DFC96FF8EAFE}" type="slidenum">
              <a:rPr lang="en-GB" smtClean="0">
                <a:solidFill>
                  <a:prstClr val="black"/>
                </a:solidFill>
              </a:rPr>
              <a:pPr/>
              <a:t>6</a:t>
            </a:fld>
            <a:endParaRPr lang="en-GB" dirty="0">
              <a:solidFill>
                <a:prstClr val="black"/>
              </a:solidFill>
            </a:endParaRPr>
          </a:p>
        </p:txBody>
      </p:sp>
    </p:spTree>
    <p:extLst>
      <p:ext uri="{BB962C8B-B14F-4D97-AF65-F5344CB8AC3E}">
        <p14:creationId xmlns:p14="http://schemas.microsoft.com/office/powerpoint/2010/main" val="1524266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27FAD955-AF7A-4269-8F8D-03D23C05B11A}" type="slidenum">
              <a:rPr lang="en-US" smtClean="0">
                <a:solidFill>
                  <a:prstClr val="black"/>
                </a:solidFill>
              </a:rPr>
              <a:pPr>
                <a:defRPr/>
              </a:pPr>
              <a:t>8</a:t>
            </a:fld>
            <a:endParaRPr lang="en-US" dirty="0">
              <a:solidFill>
                <a:prstClr val="black"/>
              </a:solidFill>
            </a:endParaRPr>
          </a:p>
        </p:txBody>
      </p:sp>
      <p:sp>
        <p:nvSpPr>
          <p:cNvPr id="5"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029495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73B49BE-1BCC-4EBA-A172-DFC96FF8EAFE}" type="slidenum">
              <a:rPr lang="en-GB" smtClean="0"/>
              <a:pPr/>
              <a:t>26</a:t>
            </a:fld>
            <a:endParaRPr lang="en-GB"/>
          </a:p>
        </p:txBody>
      </p:sp>
    </p:spTree>
    <p:extLst>
      <p:ext uri="{BB962C8B-B14F-4D97-AF65-F5344CB8AC3E}">
        <p14:creationId xmlns:p14="http://schemas.microsoft.com/office/powerpoint/2010/main" val="2799165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9A0D143-8F6E-1E49-A359-EBE3A3DEE788}" type="slidenum">
              <a:rPr lang="en-US" smtClean="0"/>
              <a:t>30</a:t>
            </a:fld>
            <a:endParaRPr lang="en-US"/>
          </a:p>
        </p:txBody>
      </p:sp>
    </p:spTree>
    <p:extLst>
      <p:ext uri="{BB962C8B-B14F-4D97-AF65-F5344CB8AC3E}">
        <p14:creationId xmlns:p14="http://schemas.microsoft.com/office/powerpoint/2010/main" val="105477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27FAD955-AF7A-4269-8F8D-03D23C05B11A}" type="slidenum">
              <a:rPr lang="en-US" smtClean="0">
                <a:solidFill>
                  <a:prstClr val="black"/>
                </a:solidFill>
              </a:rPr>
              <a:pPr>
                <a:defRPr/>
              </a:pPr>
              <a:t>39</a:t>
            </a:fld>
            <a:endParaRPr lang="en-US">
              <a:solidFill>
                <a:prstClr val="black"/>
              </a:solidFill>
            </a:endParaRPr>
          </a:p>
        </p:txBody>
      </p:sp>
    </p:spTree>
    <p:extLst>
      <p:ext uri="{BB962C8B-B14F-4D97-AF65-F5344CB8AC3E}">
        <p14:creationId xmlns:p14="http://schemas.microsoft.com/office/powerpoint/2010/main" val="163660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a:t>Cohesion when you are writing responses make sure that are not isolated when you talk about clinical governance make sure you are mention clinical leadership which no doubt will be in another question. When you talk about HR and structure make sure that reflects what you are saying about service  delivery and the staff required to deliver it.   </a:t>
            </a:r>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2DDDF39-C2E1-4A43-80E5-7091C0F6BF44}" type="slidenum">
              <a:rPr lang="en-GB" smtClean="0"/>
              <a:pPr>
                <a:defRPr/>
              </a:pPr>
              <a:t>53</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gif"/><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31" name="Picture 7" descr="J:\NHS CB\Communication\Branding\Templates\Template photos\Elderly lady in chair.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048375" y="4902100"/>
            <a:ext cx="1314000" cy="1587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J:\NHS CB\Communication\Branding\Templates\Template photos\Patient in bed.JP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t="-3" b="-3"/>
          <a:stretch/>
        </p:blipFill>
        <p:spPr bwMode="auto">
          <a:xfrm>
            <a:off x="7481615" y="3194730"/>
            <a:ext cx="1314000" cy="1587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J:\NHS CB\Communication\Branding\Templates\Template photos\3 elderly ladies.JP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3203576" y="3198049"/>
            <a:ext cx="2736000" cy="1587600"/>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a:xfrm>
            <a:off x="7895615" y="6678000"/>
            <a:ext cx="900000" cy="180000"/>
          </a:xfrm>
        </p:spPr>
        <p:txBody>
          <a:bodyPr/>
          <a:lstStyle/>
          <a:p>
            <a:r>
              <a:rPr lang="en-US" noProof="0"/>
              <a:t>24/10/2013</a:t>
            </a:r>
            <a:endParaRPr lang="en-GB" noProof="0"/>
          </a:p>
        </p:txBody>
      </p:sp>
      <p:sp>
        <p:nvSpPr>
          <p:cNvPr id="5" name="Footer Placeholder 4"/>
          <p:cNvSpPr>
            <a:spLocks noGrp="1"/>
          </p:cNvSpPr>
          <p:nvPr>
            <p:ph type="ftr" sz="quarter" idx="11"/>
          </p:nvPr>
        </p:nvSpPr>
        <p:spPr>
          <a:xfrm>
            <a:off x="655199" y="6678000"/>
            <a:ext cx="7240415" cy="180000"/>
          </a:xfrm>
        </p:spPr>
        <p:txBody>
          <a:bodyPr/>
          <a:lstStyle>
            <a:lvl1pPr>
              <a:defRPr>
                <a:solidFill>
                  <a:schemeClr val="bg1"/>
                </a:solidFill>
              </a:defRPr>
            </a:lvl1pPr>
          </a:lstStyle>
          <a:p>
            <a:endParaRPr lang="en-GB" noProof="0"/>
          </a:p>
        </p:txBody>
      </p:sp>
      <p:sp>
        <p:nvSpPr>
          <p:cNvPr id="6" name="Slide Number Placeholder 5"/>
          <p:cNvSpPr>
            <a:spLocks noGrp="1"/>
          </p:cNvSpPr>
          <p:nvPr>
            <p:ph type="sldNum" sz="quarter" idx="12"/>
          </p:nvPr>
        </p:nvSpPr>
        <p:spPr>
          <a:xfrm>
            <a:off x="237600" y="6678000"/>
            <a:ext cx="301175" cy="180000"/>
          </a:xfrm>
        </p:spPr>
        <p:txBody>
          <a:bodyPr/>
          <a:lstStyle>
            <a:lvl1pPr>
              <a:defRPr>
                <a:solidFill>
                  <a:schemeClr val="bg1"/>
                </a:solidFill>
              </a:defRPr>
            </a:lvl1pPr>
          </a:lstStyle>
          <a:p>
            <a:fld id="{23134A5E-8B9A-4F1B-8A1C-D54727A06F98}" type="slidenum">
              <a:rPr lang="en-GB" noProof="0" smtClean="0"/>
              <a:pPr/>
              <a:t>‹#›</a:t>
            </a:fld>
            <a:endParaRPr lang="en-GB" noProof="0"/>
          </a:p>
        </p:txBody>
      </p:sp>
      <p:sp>
        <p:nvSpPr>
          <p:cNvPr id="2" name="Title 1"/>
          <p:cNvSpPr>
            <a:spLocks noGrp="1"/>
          </p:cNvSpPr>
          <p:nvPr>
            <p:ph type="ctrTitle"/>
          </p:nvPr>
        </p:nvSpPr>
        <p:spPr>
          <a:xfrm>
            <a:off x="358775" y="1494000"/>
            <a:ext cx="5580000" cy="1587600"/>
          </a:xfrm>
        </p:spPr>
        <p:txBody>
          <a:bodyPr lIns="108000" tIns="72000"/>
          <a:lstStyle>
            <a:lvl1pPr>
              <a:lnSpc>
                <a:spcPts val="4800"/>
              </a:lnSpc>
              <a:defRPr sz="4000"/>
            </a:lvl1pPr>
          </a:lstStyle>
          <a:p>
            <a:r>
              <a:rPr lang="en-US" noProof="0"/>
              <a:t>Click to edit Master title style</a:t>
            </a:r>
            <a:endParaRPr lang="en-GB" noProof="0"/>
          </a:p>
        </p:txBody>
      </p:sp>
      <p:sp>
        <p:nvSpPr>
          <p:cNvPr id="3" name="Subtitle 2"/>
          <p:cNvSpPr>
            <a:spLocks noGrp="1"/>
          </p:cNvSpPr>
          <p:nvPr>
            <p:ph type="subTitle" idx="1"/>
          </p:nvPr>
        </p:nvSpPr>
        <p:spPr>
          <a:xfrm>
            <a:off x="358775" y="2160000"/>
            <a:ext cx="5580000" cy="921600"/>
          </a:xfrm>
          <a:noFill/>
        </p:spPr>
        <p:txBody>
          <a:bodyPr lIns="108000"/>
          <a:lstStyle>
            <a:lvl1pPr marL="0" indent="0" algn="l">
              <a:lnSpc>
                <a:spcPts val="3000"/>
              </a:lnSpc>
              <a:spcBef>
                <a:spcPts val="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7" name="Rectangle 6"/>
          <p:cNvSpPr/>
          <p:nvPr userDrawn="1"/>
        </p:nvSpPr>
        <p:spPr>
          <a:xfrm>
            <a:off x="7470775" y="1494000"/>
            <a:ext cx="1314000" cy="1587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n>
                <a:noFill/>
              </a:ln>
            </a:endParaRPr>
          </a:p>
        </p:txBody>
      </p:sp>
      <p:sp>
        <p:nvSpPr>
          <p:cNvPr id="8" name="Rectangle 7"/>
          <p:cNvSpPr/>
          <p:nvPr userDrawn="1"/>
        </p:nvSpPr>
        <p:spPr>
          <a:xfrm>
            <a:off x="6048375" y="3198049"/>
            <a:ext cx="1314000" cy="15894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n>
                <a:noFill/>
              </a:ln>
            </a:endParaRPr>
          </a:p>
        </p:txBody>
      </p:sp>
      <p:sp>
        <p:nvSpPr>
          <p:cNvPr id="10" name="Rectangle 9"/>
          <p:cNvSpPr/>
          <p:nvPr userDrawn="1"/>
        </p:nvSpPr>
        <p:spPr>
          <a:xfrm>
            <a:off x="3203575" y="4902100"/>
            <a:ext cx="1314000" cy="1587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n>
                <a:noFill/>
              </a:ln>
            </a:endParaRPr>
          </a:p>
        </p:txBody>
      </p:sp>
      <p:pic>
        <p:nvPicPr>
          <p:cNvPr id="16" name="Picture 15" descr="NHS_Constitution_RGB.gif"/>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715919" y="5427700"/>
            <a:ext cx="1106952" cy="1062000"/>
          </a:xfrm>
          <a:prstGeom prst="rect">
            <a:avLst/>
          </a:prstGeom>
        </p:spPr>
      </p:pic>
      <p:sp>
        <p:nvSpPr>
          <p:cNvPr id="18" name="Rectangle 17"/>
          <p:cNvSpPr/>
          <p:nvPr userDrawn="1"/>
        </p:nvSpPr>
        <p:spPr>
          <a:xfrm>
            <a:off x="358775" y="4902100"/>
            <a:ext cx="2736400" cy="1587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Text Placeholder 19"/>
          <p:cNvSpPr>
            <a:spLocks noGrp="1"/>
          </p:cNvSpPr>
          <p:nvPr>
            <p:ph type="body" sz="quarter" idx="13" hasCustomPrompt="1"/>
          </p:nvPr>
        </p:nvSpPr>
        <p:spPr>
          <a:xfrm>
            <a:off x="358775" y="6019201"/>
            <a:ext cx="2736850" cy="470500"/>
          </a:xfrm>
        </p:spPr>
        <p:txBody>
          <a:bodyPr lIns="108000"/>
          <a:lstStyle>
            <a:lvl1pPr marL="0" indent="0">
              <a:lnSpc>
                <a:spcPts val="1600"/>
              </a:lnSpc>
              <a:spcBef>
                <a:spcPts val="800"/>
              </a:spcBef>
              <a:buFontTx/>
              <a:buNone/>
              <a:defRPr sz="1400">
                <a:solidFill>
                  <a:schemeClr val="bg1"/>
                </a:solidFill>
              </a:defRPr>
            </a:lvl1pPr>
            <a:lvl2pPr marL="0" indent="0">
              <a:lnSpc>
                <a:spcPts val="1600"/>
              </a:lnSpc>
              <a:spcBef>
                <a:spcPts val="800"/>
              </a:spcBef>
              <a:buFontTx/>
              <a:buNone/>
              <a:defRPr sz="1400">
                <a:solidFill>
                  <a:schemeClr val="bg1"/>
                </a:solidFill>
              </a:defRPr>
            </a:lvl2pPr>
            <a:lvl3pPr marL="0" indent="0">
              <a:lnSpc>
                <a:spcPts val="1600"/>
              </a:lnSpc>
              <a:spcBef>
                <a:spcPts val="800"/>
              </a:spcBef>
              <a:buFontTx/>
              <a:buNone/>
              <a:defRPr sz="1400">
                <a:solidFill>
                  <a:schemeClr val="bg1"/>
                </a:solidFill>
              </a:defRPr>
            </a:lvl3pPr>
            <a:lvl4pPr marL="0" indent="0">
              <a:lnSpc>
                <a:spcPts val="1600"/>
              </a:lnSpc>
              <a:spcBef>
                <a:spcPts val="800"/>
              </a:spcBef>
              <a:buFontTx/>
              <a:buNone/>
              <a:defRPr sz="1400">
                <a:solidFill>
                  <a:schemeClr val="bg1"/>
                </a:solidFill>
              </a:defRPr>
            </a:lvl4pPr>
            <a:lvl5pPr marL="0" indent="0">
              <a:lnSpc>
                <a:spcPts val="1600"/>
              </a:lnSpc>
              <a:spcBef>
                <a:spcPts val="800"/>
              </a:spcBef>
              <a:buFontTx/>
              <a:buNone/>
              <a:defRPr sz="1400">
                <a:solidFill>
                  <a:schemeClr val="bg1"/>
                </a:solidFill>
              </a:defRPr>
            </a:lvl5pPr>
          </a:lstStyle>
          <a:p>
            <a:pPr lvl="0"/>
            <a:r>
              <a:rPr lang="en-GB" noProof="0" dirty="0"/>
              <a:t>Click to add organisation / date</a:t>
            </a:r>
          </a:p>
        </p:txBody>
      </p:sp>
      <p:pic>
        <p:nvPicPr>
          <p:cNvPr id="1027" name="Picture 3" descr="J:\NHS CB\Communication\Branding\Templates\Template photos\Running child.JPG"/>
          <p:cNvPicPr>
            <a:picLocks noChangeAspect="1" noChangeArrowheads="1"/>
          </p:cNvPicPr>
          <p:nvPr userDrawn="1"/>
        </p:nvPicPr>
        <p:blipFill rotWithShape="1">
          <a:blip r:embed="rId6" cstate="screen">
            <a:extLst>
              <a:ext uri="{28A0092B-C50C-407E-A947-70E740481C1C}">
                <a14:useLocalDpi xmlns:a14="http://schemas.microsoft.com/office/drawing/2010/main"/>
              </a:ext>
            </a:extLst>
          </a:blip>
          <a:srcRect/>
          <a:stretch/>
        </p:blipFill>
        <p:spPr bwMode="auto">
          <a:xfrm>
            <a:off x="358775" y="3172926"/>
            <a:ext cx="1314000" cy="1587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79735" y="1144666"/>
            <a:ext cx="8447135" cy="5030264"/>
          </a:xfrm>
          <a:prstGeom prst="rect">
            <a:avLst/>
          </a:prstGeom>
        </p:spPr>
        <p:txBody>
          <a:bodyPr lIns="78903" tIns="78903" rIns="78903" bIns="78903" numCol="1" spcCol="189367">
            <a:normAutofit/>
          </a:bodyPr>
          <a:lstStyle>
            <a:lvl1pPr marL="0" indent="0">
              <a:lnSpc>
                <a:spcPct val="100000"/>
              </a:lnSpc>
              <a:spcBef>
                <a:spcPts val="0"/>
              </a:spcBef>
              <a:spcAft>
                <a:spcPts val="186"/>
              </a:spcAft>
              <a:buNone/>
              <a:defRPr sz="1000" b="1">
                <a:solidFill>
                  <a:schemeClr val="accent2"/>
                </a:solidFill>
                <a:latin typeface="Arial" panose="020B0604020202020204" pitchFamily="34" charset="0"/>
              </a:defRPr>
            </a:lvl1pPr>
            <a:lvl2pPr marL="0" indent="0">
              <a:lnSpc>
                <a:spcPct val="100000"/>
              </a:lnSpc>
              <a:spcBef>
                <a:spcPts val="0"/>
              </a:spcBef>
              <a:spcAft>
                <a:spcPts val="186"/>
              </a:spcAft>
              <a:buNone/>
              <a:defRPr sz="1000">
                <a:latin typeface="Arial" panose="020B0604020202020204" pitchFamily="34" charset="0"/>
              </a:defRPr>
            </a:lvl2pPr>
            <a:lvl3pPr marL="117133" indent="-117133">
              <a:lnSpc>
                <a:spcPct val="100000"/>
              </a:lnSpc>
              <a:spcBef>
                <a:spcPts val="0"/>
              </a:spcBef>
              <a:spcAft>
                <a:spcPts val="186"/>
              </a:spcAft>
              <a:defRPr sz="1000">
                <a:latin typeface="Arial" panose="020B0604020202020204" pitchFamily="34" charset="0"/>
              </a:defRPr>
            </a:lvl3pPr>
            <a:lvl4pPr marL="221473" indent="-103352">
              <a:lnSpc>
                <a:spcPct val="100000"/>
              </a:lnSpc>
              <a:spcBef>
                <a:spcPts val="0"/>
              </a:spcBef>
              <a:spcAft>
                <a:spcPts val="186"/>
              </a:spcAft>
              <a:defRPr sz="1000">
                <a:latin typeface="Arial" panose="020B0604020202020204" pitchFamily="34" charset="0"/>
              </a:defRPr>
            </a:lvl4pPr>
            <a:lvl5pPr marL="335415" indent="-116908">
              <a:lnSpc>
                <a:spcPct val="100000"/>
              </a:lnSpc>
              <a:spcBef>
                <a:spcPts val="0"/>
              </a:spcBef>
              <a:spcAft>
                <a:spcPts val="186"/>
              </a:spcAft>
              <a:defRPr sz="10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5"/>
          <p:cNvSpPr>
            <a:spLocks noGrp="1"/>
          </p:cNvSpPr>
          <p:nvPr>
            <p:ph type="body" sz="quarter" idx="15" hasCustomPrompt="1"/>
          </p:nvPr>
        </p:nvSpPr>
        <p:spPr>
          <a:xfrm>
            <a:off x="279736" y="723818"/>
            <a:ext cx="8447135" cy="270387"/>
          </a:xfrm>
          <a:prstGeom prst="rect">
            <a:avLst/>
          </a:prstGeom>
        </p:spPr>
        <p:txBody>
          <a:bodyPr>
            <a:noAutofit/>
          </a:bodyPr>
          <a:lstStyle>
            <a:lvl1pPr marL="0" indent="0">
              <a:buNone/>
              <a:defRPr sz="1600" b="1" baseline="0">
                <a:solidFill>
                  <a:schemeClr val="tx2"/>
                </a:solidFill>
                <a:latin typeface="Arial" panose="020B0604020202020204" pitchFamily="34" charset="0"/>
              </a:defRPr>
            </a:lvl1pPr>
            <a:lvl2pPr marL="234355" indent="0">
              <a:buNone/>
              <a:defRPr b="1">
                <a:solidFill>
                  <a:schemeClr val="accent5">
                    <a:lumMod val="50000"/>
                  </a:schemeClr>
                </a:solidFill>
              </a:defRPr>
            </a:lvl2pPr>
            <a:lvl3pPr marL="468711" indent="0">
              <a:buNone/>
              <a:defRPr b="1">
                <a:solidFill>
                  <a:schemeClr val="accent5">
                    <a:lumMod val="50000"/>
                  </a:schemeClr>
                </a:solidFill>
              </a:defRPr>
            </a:lvl3pPr>
            <a:lvl4pPr marL="703065" indent="0">
              <a:buNone/>
              <a:defRPr b="1">
                <a:solidFill>
                  <a:schemeClr val="accent5">
                    <a:lumMod val="50000"/>
                  </a:schemeClr>
                </a:solidFill>
              </a:defRPr>
            </a:lvl4pPr>
            <a:lvl5pPr marL="937424" indent="0">
              <a:buNone/>
              <a:defRPr b="1">
                <a:solidFill>
                  <a:schemeClr val="accent5">
                    <a:lumMod val="50000"/>
                  </a:schemeClr>
                </a:solidFill>
              </a:defRPr>
            </a:lvl5pPr>
          </a:lstStyle>
          <a:p>
            <a:pPr lvl="0"/>
            <a:r>
              <a:rPr lang="en-US" dirty="0"/>
              <a:t>Click to add title</a:t>
            </a:r>
            <a:endParaRPr lang="en-GB" dirty="0"/>
          </a:p>
        </p:txBody>
      </p:sp>
    </p:spTree>
    <p:extLst>
      <p:ext uri="{BB962C8B-B14F-4D97-AF65-F5344CB8AC3E}">
        <p14:creationId xmlns:p14="http://schemas.microsoft.com/office/powerpoint/2010/main" val="740337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344934" y="6328098"/>
            <a:ext cx="2057400" cy="365125"/>
          </a:xfrm>
        </p:spPr>
        <p:txBody>
          <a:bodyPr/>
          <a:lstStyle/>
          <a:p>
            <a:r>
              <a:rPr lang="en-US">
                <a:solidFill>
                  <a:srgbClr val="1E6482">
                    <a:tint val="75000"/>
                  </a:srgbClr>
                </a:solidFill>
              </a:rPr>
              <a:t>24/10/2013</a:t>
            </a:r>
            <a:endParaRPr lang="en-GB" dirty="0">
              <a:solidFill>
                <a:srgbClr val="1E6482">
                  <a:tint val="75000"/>
                </a:srgbClr>
              </a:solidFill>
            </a:endParaRPr>
          </a:p>
        </p:txBody>
      </p:sp>
      <p:sp>
        <p:nvSpPr>
          <p:cNvPr id="4" name="Footer Placeholder 3"/>
          <p:cNvSpPr>
            <a:spLocks noGrp="1"/>
          </p:cNvSpPr>
          <p:nvPr>
            <p:ph type="ftr" sz="quarter" idx="11"/>
          </p:nvPr>
        </p:nvSpPr>
        <p:spPr>
          <a:xfrm>
            <a:off x="3028951" y="6328096"/>
            <a:ext cx="3086099" cy="365125"/>
          </a:xfrm>
        </p:spPr>
        <p:txBody>
          <a:bodyPr/>
          <a:lstStyle/>
          <a:p>
            <a:endParaRPr lang="en-GB" dirty="0">
              <a:solidFill>
                <a:srgbClr val="1E6482">
                  <a:tint val="75000"/>
                </a:srgbClr>
              </a:solidFill>
            </a:endParaRPr>
          </a:p>
        </p:txBody>
      </p:sp>
      <p:sp>
        <p:nvSpPr>
          <p:cNvPr id="5" name="Slide Number Placeholder 4"/>
          <p:cNvSpPr>
            <a:spLocks noGrp="1"/>
          </p:cNvSpPr>
          <p:nvPr>
            <p:ph type="sldNum" sz="quarter" idx="12"/>
          </p:nvPr>
        </p:nvSpPr>
        <p:spPr>
          <a:xfrm>
            <a:off x="6741667" y="6328097"/>
            <a:ext cx="2057400" cy="365125"/>
          </a:xfrm>
        </p:spPr>
        <p:txBody>
          <a:bodyPr/>
          <a:lstStyle/>
          <a:p>
            <a:fld id="{9E392B69-7F34-4833-A48A-1472ED9D6EC6}" type="slidenum">
              <a:rPr lang="en-GB" smtClean="0">
                <a:solidFill>
                  <a:srgbClr val="1E6482">
                    <a:tint val="75000"/>
                  </a:srgbClr>
                </a:solidFill>
              </a:rPr>
              <a:pPr/>
              <a:t>‹#›</a:t>
            </a:fld>
            <a:endParaRPr lang="en-GB" dirty="0">
              <a:solidFill>
                <a:srgbClr val="1E6482">
                  <a:tint val="75000"/>
                </a:srgbClr>
              </a:solidFill>
            </a:endParaRPr>
          </a:p>
        </p:txBody>
      </p:sp>
      <p:sp>
        <p:nvSpPr>
          <p:cNvPr id="6" name="Content Placeholder 2"/>
          <p:cNvSpPr>
            <a:spLocks noGrp="1"/>
          </p:cNvSpPr>
          <p:nvPr>
            <p:ph idx="1"/>
          </p:nvPr>
        </p:nvSpPr>
        <p:spPr>
          <a:xfrm>
            <a:off x="344934" y="1206084"/>
            <a:ext cx="8447135" cy="5030264"/>
          </a:xfrm>
          <a:prstGeom prst="rect">
            <a:avLst/>
          </a:prstGeom>
        </p:spPr>
        <p:txBody>
          <a:bodyPr lIns="78903" tIns="78903" rIns="78903" bIns="78903" numCol="1" spcCol="189367">
            <a:normAutofit/>
          </a:bodyPr>
          <a:lstStyle>
            <a:lvl1pPr marL="0" indent="0">
              <a:lnSpc>
                <a:spcPct val="100000"/>
              </a:lnSpc>
              <a:spcBef>
                <a:spcPts val="0"/>
              </a:spcBef>
              <a:spcAft>
                <a:spcPts val="186"/>
              </a:spcAft>
              <a:buNone/>
              <a:defRPr sz="1000" b="1">
                <a:solidFill>
                  <a:srgbClr val="1E6482"/>
                </a:solidFill>
                <a:latin typeface="Arial" panose="020B0604020202020204" pitchFamily="34" charset="0"/>
              </a:defRPr>
            </a:lvl1pPr>
            <a:lvl2pPr marL="0" indent="0">
              <a:lnSpc>
                <a:spcPct val="100000"/>
              </a:lnSpc>
              <a:spcBef>
                <a:spcPts val="0"/>
              </a:spcBef>
              <a:spcAft>
                <a:spcPts val="186"/>
              </a:spcAft>
              <a:buNone/>
              <a:defRPr sz="1000">
                <a:latin typeface="Arial" panose="020B0604020202020204" pitchFamily="34" charset="0"/>
              </a:defRPr>
            </a:lvl2pPr>
            <a:lvl3pPr marL="117133" indent="-117133">
              <a:lnSpc>
                <a:spcPct val="100000"/>
              </a:lnSpc>
              <a:spcBef>
                <a:spcPts val="0"/>
              </a:spcBef>
              <a:spcAft>
                <a:spcPts val="186"/>
              </a:spcAft>
              <a:defRPr sz="1000">
                <a:latin typeface="Arial" panose="020B0604020202020204" pitchFamily="34" charset="0"/>
              </a:defRPr>
            </a:lvl3pPr>
            <a:lvl4pPr marL="221473" indent="-103352">
              <a:lnSpc>
                <a:spcPct val="100000"/>
              </a:lnSpc>
              <a:spcBef>
                <a:spcPts val="0"/>
              </a:spcBef>
              <a:spcAft>
                <a:spcPts val="186"/>
              </a:spcAft>
              <a:defRPr sz="1000">
                <a:latin typeface="Arial" panose="020B0604020202020204" pitchFamily="34" charset="0"/>
              </a:defRPr>
            </a:lvl4pPr>
            <a:lvl5pPr marL="335415" indent="-116908">
              <a:lnSpc>
                <a:spcPct val="100000"/>
              </a:lnSpc>
              <a:spcBef>
                <a:spcPts val="0"/>
              </a:spcBef>
              <a:spcAft>
                <a:spcPts val="186"/>
              </a:spcAft>
              <a:defRPr sz="10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1477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2052" name="Picture 4" descr="J:\NHS CB\Communication\Branding\Templates\Template photos\3 elderly people.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047237" y="4902101"/>
            <a:ext cx="1314000" cy="15876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J:\NHS CB\Communication\Branding\Templates\Template photos\Child patient.JP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3206347" y="4900259"/>
            <a:ext cx="1314000" cy="1587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J:\NHS CB\Communication\Branding\Templates\Template photos\Nurse reading to patient.JP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7470774" y="3205038"/>
            <a:ext cx="1314000" cy="1587600"/>
          </a:xfrm>
          <a:prstGeom prst="rect">
            <a:avLst/>
          </a:prstGeom>
          <a:noFill/>
          <a:extLst>
            <a:ext uri="{909E8E84-426E-40DD-AFC4-6F175D3DCCD1}">
              <a14:hiddenFill xmlns:a14="http://schemas.microsoft.com/office/drawing/2010/main">
                <a:solidFill>
                  <a:srgbClr val="FFFFFF"/>
                </a:solidFill>
              </a14:hiddenFill>
            </a:ext>
          </a:extLst>
        </p:spPr>
      </p:pic>
      <p:sp>
        <p:nvSpPr>
          <p:cNvPr id="7" name="Date Placeholder 3"/>
          <p:cNvSpPr>
            <a:spLocks noGrp="1"/>
          </p:cNvSpPr>
          <p:nvPr>
            <p:ph type="dt" sz="half" idx="10"/>
          </p:nvPr>
        </p:nvSpPr>
        <p:spPr>
          <a:xfrm>
            <a:off x="7895615" y="6678000"/>
            <a:ext cx="900000" cy="180000"/>
          </a:xfrm>
        </p:spPr>
        <p:txBody>
          <a:bodyPr/>
          <a:lstStyle/>
          <a:p>
            <a:r>
              <a:rPr lang="en-US" noProof="0"/>
              <a:t>24/10/2013</a:t>
            </a:r>
            <a:endParaRPr lang="en-GB" noProof="0"/>
          </a:p>
        </p:txBody>
      </p:sp>
      <p:sp>
        <p:nvSpPr>
          <p:cNvPr id="8" name="Footer Placeholder 4"/>
          <p:cNvSpPr>
            <a:spLocks noGrp="1"/>
          </p:cNvSpPr>
          <p:nvPr>
            <p:ph type="ftr" sz="quarter" idx="11"/>
          </p:nvPr>
        </p:nvSpPr>
        <p:spPr>
          <a:xfrm>
            <a:off x="655199" y="6678000"/>
            <a:ext cx="7240415" cy="180000"/>
          </a:xfrm>
        </p:spPr>
        <p:txBody>
          <a:bodyPr/>
          <a:lstStyle>
            <a:lvl1pPr>
              <a:defRPr>
                <a:solidFill>
                  <a:schemeClr val="bg1"/>
                </a:solidFill>
              </a:defRPr>
            </a:lvl1pPr>
          </a:lstStyle>
          <a:p>
            <a:endParaRPr lang="en-GB" noProof="0"/>
          </a:p>
        </p:txBody>
      </p:sp>
      <p:sp>
        <p:nvSpPr>
          <p:cNvPr id="9" name="Slide Number Placeholder 5"/>
          <p:cNvSpPr>
            <a:spLocks noGrp="1"/>
          </p:cNvSpPr>
          <p:nvPr>
            <p:ph type="sldNum" sz="quarter" idx="12"/>
          </p:nvPr>
        </p:nvSpPr>
        <p:spPr>
          <a:xfrm>
            <a:off x="237600" y="6678000"/>
            <a:ext cx="301175" cy="180000"/>
          </a:xfrm>
        </p:spPr>
        <p:txBody>
          <a:bodyPr/>
          <a:lstStyle>
            <a:lvl1pPr>
              <a:defRPr>
                <a:solidFill>
                  <a:schemeClr val="bg1"/>
                </a:solidFill>
              </a:defRPr>
            </a:lvl1pPr>
          </a:lstStyle>
          <a:p>
            <a:fld id="{23134A5E-8B9A-4F1B-8A1C-D54727A06F98}" type="slidenum">
              <a:rPr lang="en-GB" noProof="0" smtClean="0"/>
              <a:pPr/>
              <a:t>‹#›</a:t>
            </a:fld>
            <a:endParaRPr lang="en-GB" noProof="0"/>
          </a:p>
        </p:txBody>
      </p:sp>
      <p:sp>
        <p:nvSpPr>
          <p:cNvPr id="10" name="Title 1"/>
          <p:cNvSpPr>
            <a:spLocks noGrp="1"/>
          </p:cNvSpPr>
          <p:nvPr>
            <p:ph type="ctrTitle" hasCustomPrompt="1"/>
          </p:nvPr>
        </p:nvSpPr>
        <p:spPr>
          <a:xfrm>
            <a:off x="358774" y="1493999"/>
            <a:ext cx="7002463" cy="3293491"/>
          </a:xfrm>
        </p:spPr>
        <p:txBody>
          <a:bodyPr lIns="108000" tIns="72000"/>
          <a:lstStyle>
            <a:lvl1pPr>
              <a:lnSpc>
                <a:spcPts val="4800"/>
              </a:lnSpc>
              <a:defRPr sz="4000"/>
            </a:lvl1pPr>
          </a:lstStyle>
          <a:p>
            <a:r>
              <a:rPr lang="en-GB" noProof="0" dirty="0"/>
              <a:t>Click to edit Section title</a:t>
            </a:r>
          </a:p>
        </p:txBody>
      </p:sp>
      <p:sp>
        <p:nvSpPr>
          <p:cNvPr id="11" name="Subtitle 2"/>
          <p:cNvSpPr>
            <a:spLocks noGrp="1"/>
          </p:cNvSpPr>
          <p:nvPr>
            <p:ph type="subTitle" idx="1" hasCustomPrompt="1"/>
          </p:nvPr>
        </p:nvSpPr>
        <p:spPr>
          <a:xfrm>
            <a:off x="358775" y="2160000"/>
            <a:ext cx="5580000" cy="921600"/>
          </a:xfrm>
          <a:noFill/>
        </p:spPr>
        <p:txBody>
          <a:bodyPr lIns="108000"/>
          <a:lstStyle>
            <a:lvl1pPr marL="0" indent="0" algn="l">
              <a:lnSpc>
                <a:spcPts val="3000"/>
              </a:lnSpc>
              <a:spcBef>
                <a:spcPts val="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dirty="0"/>
              <a:t>Click to edit Section subtitle</a:t>
            </a:r>
          </a:p>
        </p:txBody>
      </p:sp>
      <p:sp>
        <p:nvSpPr>
          <p:cNvPr id="12" name="Rectangle 11"/>
          <p:cNvSpPr/>
          <p:nvPr userDrawn="1"/>
        </p:nvSpPr>
        <p:spPr>
          <a:xfrm>
            <a:off x="7470775" y="1494000"/>
            <a:ext cx="1314000" cy="1587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n>
                <a:noFill/>
              </a:ln>
            </a:endParaRPr>
          </a:p>
        </p:txBody>
      </p:sp>
      <p:sp>
        <p:nvSpPr>
          <p:cNvPr id="20" name="Rectangle 19"/>
          <p:cNvSpPr/>
          <p:nvPr userDrawn="1"/>
        </p:nvSpPr>
        <p:spPr>
          <a:xfrm>
            <a:off x="358775" y="4902100"/>
            <a:ext cx="2736400" cy="1587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Text Placeholder 19"/>
          <p:cNvSpPr>
            <a:spLocks noGrp="1"/>
          </p:cNvSpPr>
          <p:nvPr>
            <p:ph type="body" sz="quarter" idx="13" hasCustomPrompt="1"/>
          </p:nvPr>
        </p:nvSpPr>
        <p:spPr>
          <a:xfrm>
            <a:off x="358775" y="6019201"/>
            <a:ext cx="2736850" cy="470500"/>
          </a:xfrm>
        </p:spPr>
        <p:txBody>
          <a:bodyPr lIns="108000"/>
          <a:lstStyle>
            <a:lvl1pPr marL="0" indent="0">
              <a:lnSpc>
                <a:spcPts val="1600"/>
              </a:lnSpc>
              <a:spcBef>
                <a:spcPts val="800"/>
              </a:spcBef>
              <a:buFontTx/>
              <a:buNone/>
              <a:defRPr sz="1400">
                <a:solidFill>
                  <a:schemeClr val="bg1"/>
                </a:solidFill>
              </a:defRPr>
            </a:lvl1pPr>
            <a:lvl2pPr marL="0" indent="0">
              <a:lnSpc>
                <a:spcPts val="1600"/>
              </a:lnSpc>
              <a:spcBef>
                <a:spcPts val="800"/>
              </a:spcBef>
              <a:buFontTx/>
              <a:buNone/>
              <a:defRPr sz="1400">
                <a:solidFill>
                  <a:schemeClr val="bg1"/>
                </a:solidFill>
              </a:defRPr>
            </a:lvl2pPr>
            <a:lvl3pPr marL="0" indent="0">
              <a:lnSpc>
                <a:spcPts val="1600"/>
              </a:lnSpc>
              <a:spcBef>
                <a:spcPts val="800"/>
              </a:spcBef>
              <a:buFontTx/>
              <a:buNone/>
              <a:defRPr sz="1400">
                <a:solidFill>
                  <a:schemeClr val="bg1"/>
                </a:solidFill>
              </a:defRPr>
            </a:lvl3pPr>
            <a:lvl4pPr marL="0" indent="0">
              <a:lnSpc>
                <a:spcPts val="1600"/>
              </a:lnSpc>
              <a:spcBef>
                <a:spcPts val="800"/>
              </a:spcBef>
              <a:buFontTx/>
              <a:buNone/>
              <a:defRPr sz="1400">
                <a:solidFill>
                  <a:schemeClr val="bg1"/>
                </a:solidFill>
              </a:defRPr>
            </a:lvl4pPr>
            <a:lvl5pPr marL="0" indent="0">
              <a:lnSpc>
                <a:spcPts val="1600"/>
              </a:lnSpc>
              <a:spcBef>
                <a:spcPts val="800"/>
              </a:spcBef>
              <a:buFontTx/>
              <a:buNone/>
              <a:defRPr sz="1400">
                <a:solidFill>
                  <a:schemeClr val="bg1"/>
                </a:solidFill>
              </a:defRPr>
            </a:lvl5pPr>
          </a:lstStyle>
          <a:p>
            <a:pPr lvl="0"/>
            <a:r>
              <a:rPr lang="en-GB" noProof="0" dirty="0"/>
              <a:t>Click to add section number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Date Placeholder 3"/>
          <p:cNvSpPr>
            <a:spLocks noGrp="1"/>
          </p:cNvSpPr>
          <p:nvPr>
            <p:ph type="dt" sz="half" idx="10"/>
          </p:nvPr>
        </p:nvSpPr>
        <p:spPr/>
        <p:txBody>
          <a:bodyPr/>
          <a:lstStyle/>
          <a:p>
            <a:r>
              <a:rPr lang="en-US" noProof="0"/>
              <a:t>24/10/2013</a:t>
            </a:r>
            <a:endParaRPr lang="en-GB" noProof="0"/>
          </a:p>
        </p:txBody>
      </p:sp>
      <p:sp>
        <p:nvSpPr>
          <p:cNvPr id="5" name="Footer Placeholder 4"/>
          <p:cNvSpPr>
            <a:spLocks noGrp="1"/>
          </p:cNvSpPr>
          <p:nvPr>
            <p:ph type="ftr" sz="quarter" idx="11"/>
          </p:nvPr>
        </p:nvSpPr>
        <p:spPr/>
        <p:txBody>
          <a:bodyPr/>
          <a:lstStyle/>
          <a:p>
            <a:endParaRPr lang="en-GB" noProof="0"/>
          </a:p>
        </p:txBody>
      </p:sp>
      <p:sp>
        <p:nvSpPr>
          <p:cNvPr id="6" name="Slide Number Placeholder 5"/>
          <p:cNvSpPr>
            <a:spLocks noGrp="1"/>
          </p:cNvSpPr>
          <p:nvPr>
            <p:ph type="sldNum" sz="quarter" idx="12"/>
          </p:nvPr>
        </p:nvSpPr>
        <p:spPr/>
        <p:txBody>
          <a:bodyPr/>
          <a:lstStyle/>
          <a:p>
            <a:fld id="{23134A5E-8B9A-4F1B-8A1C-D54727A06F98}" type="slidenum">
              <a:rPr lang="en-GB" noProof="0" smtClean="0"/>
              <a:pPr/>
              <a:t>‹#›</a:t>
            </a:fld>
            <a:endParaRPr lang="en-GB"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idx="1"/>
          </p:nvPr>
        </p:nvSpPr>
        <p:spPr>
          <a:xfrm>
            <a:off x="358775" y="2052001"/>
            <a:ext cx="7002463" cy="20879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Date Placeholder 3"/>
          <p:cNvSpPr>
            <a:spLocks noGrp="1"/>
          </p:cNvSpPr>
          <p:nvPr>
            <p:ph type="dt" sz="half" idx="10"/>
          </p:nvPr>
        </p:nvSpPr>
        <p:spPr/>
        <p:txBody>
          <a:bodyPr/>
          <a:lstStyle/>
          <a:p>
            <a:r>
              <a:rPr lang="en-US" noProof="0"/>
              <a:t>24/10/2013</a:t>
            </a:r>
            <a:endParaRPr lang="en-GB" noProof="0"/>
          </a:p>
        </p:txBody>
      </p:sp>
      <p:sp>
        <p:nvSpPr>
          <p:cNvPr id="5" name="Footer Placeholder 4"/>
          <p:cNvSpPr>
            <a:spLocks noGrp="1"/>
          </p:cNvSpPr>
          <p:nvPr>
            <p:ph type="ftr" sz="quarter" idx="11"/>
          </p:nvPr>
        </p:nvSpPr>
        <p:spPr/>
        <p:txBody>
          <a:bodyPr/>
          <a:lstStyle/>
          <a:p>
            <a:endParaRPr lang="en-GB" noProof="0"/>
          </a:p>
        </p:txBody>
      </p:sp>
      <p:sp>
        <p:nvSpPr>
          <p:cNvPr id="6" name="Slide Number Placeholder 5"/>
          <p:cNvSpPr>
            <a:spLocks noGrp="1"/>
          </p:cNvSpPr>
          <p:nvPr>
            <p:ph type="sldNum" sz="quarter" idx="12"/>
          </p:nvPr>
        </p:nvSpPr>
        <p:spPr/>
        <p:txBody>
          <a:bodyPr/>
          <a:lstStyle/>
          <a:p>
            <a:fld id="{23134A5E-8B9A-4F1B-8A1C-D54727A06F98}" type="slidenum">
              <a:rPr lang="en-GB" noProof="0" smtClean="0"/>
              <a:pPr/>
              <a:t>‹#›</a:t>
            </a:fld>
            <a:endParaRPr lang="en-GB" noProof="0"/>
          </a:p>
        </p:txBody>
      </p:sp>
      <p:sp>
        <p:nvSpPr>
          <p:cNvPr id="7" name="Picture Placeholder 21"/>
          <p:cNvSpPr>
            <a:spLocks noGrp="1"/>
          </p:cNvSpPr>
          <p:nvPr>
            <p:ph type="pic" sz="quarter" idx="14"/>
          </p:nvPr>
        </p:nvSpPr>
        <p:spPr>
          <a:xfrm>
            <a:off x="358775" y="4320000"/>
            <a:ext cx="1314450" cy="1587500"/>
          </a:xfrm>
        </p:spPr>
        <p:txBody>
          <a:bodyPr/>
          <a:lstStyle>
            <a:lvl1pPr>
              <a:buFontTx/>
              <a:buNone/>
              <a:defRPr/>
            </a:lvl1pPr>
          </a:lstStyle>
          <a:p>
            <a:r>
              <a:rPr lang="en-US"/>
              <a:t>Click icon to add picture</a:t>
            </a:r>
            <a:endParaRPr lang="en-GB"/>
          </a:p>
        </p:txBody>
      </p:sp>
      <p:sp>
        <p:nvSpPr>
          <p:cNvPr id="8" name="Picture Placeholder 21"/>
          <p:cNvSpPr>
            <a:spLocks noGrp="1"/>
          </p:cNvSpPr>
          <p:nvPr>
            <p:ph type="pic" sz="quarter" idx="15"/>
          </p:nvPr>
        </p:nvSpPr>
        <p:spPr>
          <a:xfrm>
            <a:off x="1780725" y="4320000"/>
            <a:ext cx="2736850" cy="1587500"/>
          </a:xfrm>
        </p:spPr>
        <p:txBody>
          <a:bodyPr/>
          <a:lstStyle>
            <a:lvl1pPr>
              <a:buFontTx/>
              <a:buNone/>
              <a:defRPr/>
            </a:lvl1pPr>
          </a:lstStyle>
          <a:p>
            <a:r>
              <a:rPr lang="en-US"/>
              <a:t>Click icon to add picture</a:t>
            </a:r>
            <a:endParaRPr lang="en-GB"/>
          </a:p>
        </p:txBody>
      </p:sp>
      <p:sp>
        <p:nvSpPr>
          <p:cNvPr id="9" name="Picture Placeholder 21"/>
          <p:cNvSpPr>
            <a:spLocks noGrp="1"/>
          </p:cNvSpPr>
          <p:nvPr>
            <p:ph type="pic" sz="quarter" idx="16"/>
          </p:nvPr>
        </p:nvSpPr>
        <p:spPr>
          <a:xfrm>
            <a:off x="4624326" y="4320000"/>
            <a:ext cx="1314450" cy="1587500"/>
          </a:xfrm>
        </p:spPr>
        <p:txBody>
          <a:bodyPr/>
          <a:lstStyle>
            <a:lvl1pPr>
              <a:buFontTx/>
              <a:buNone/>
              <a:defRPr/>
            </a:lvl1pPr>
          </a:lstStyle>
          <a:p>
            <a:r>
              <a:rPr lang="en-US"/>
              <a:t>Click icon to add picture</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idx="1" hasCustomPrompt="1"/>
          </p:nvPr>
        </p:nvSpPr>
        <p:spPr>
          <a:xfrm>
            <a:off x="358775" y="2052001"/>
            <a:ext cx="8426449" cy="424799"/>
          </a:xfrm>
        </p:spPr>
        <p:txBody>
          <a:bodyPr/>
          <a:lstStyle>
            <a:lvl1pPr marL="216000" indent="0">
              <a:buFontTx/>
              <a:buNone/>
              <a:defRPr baseline="0"/>
            </a:lvl1pPr>
          </a:lstStyle>
          <a:p>
            <a:pPr lvl="0"/>
            <a:r>
              <a:rPr lang="en-GB" noProof="0" dirty="0"/>
              <a:t>Click to add subtitle / further information</a:t>
            </a:r>
          </a:p>
        </p:txBody>
      </p:sp>
      <p:sp>
        <p:nvSpPr>
          <p:cNvPr id="4" name="Date Placeholder 3"/>
          <p:cNvSpPr>
            <a:spLocks noGrp="1"/>
          </p:cNvSpPr>
          <p:nvPr>
            <p:ph type="dt" sz="half" idx="10"/>
          </p:nvPr>
        </p:nvSpPr>
        <p:spPr/>
        <p:txBody>
          <a:bodyPr/>
          <a:lstStyle/>
          <a:p>
            <a:r>
              <a:rPr lang="en-US" noProof="0"/>
              <a:t>24/10/2013</a:t>
            </a:r>
            <a:endParaRPr lang="en-GB" noProof="0"/>
          </a:p>
        </p:txBody>
      </p:sp>
      <p:sp>
        <p:nvSpPr>
          <p:cNvPr id="5" name="Footer Placeholder 4"/>
          <p:cNvSpPr>
            <a:spLocks noGrp="1"/>
          </p:cNvSpPr>
          <p:nvPr>
            <p:ph type="ftr" sz="quarter" idx="11"/>
          </p:nvPr>
        </p:nvSpPr>
        <p:spPr/>
        <p:txBody>
          <a:bodyPr/>
          <a:lstStyle/>
          <a:p>
            <a:endParaRPr lang="en-GB" noProof="0"/>
          </a:p>
        </p:txBody>
      </p:sp>
      <p:sp>
        <p:nvSpPr>
          <p:cNvPr id="6" name="Slide Number Placeholder 5"/>
          <p:cNvSpPr>
            <a:spLocks noGrp="1"/>
          </p:cNvSpPr>
          <p:nvPr>
            <p:ph type="sldNum" sz="quarter" idx="12"/>
          </p:nvPr>
        </p:nvSpPr>
        <p:spPr/>
        <p:txBody>
          <a:bodyPr/>
          <a:lstStyle/>
          <a:p>
            <a:fld id="{23134A5E-8B9A-4F1B-8A1C-D54727A06F98}" type="slidenum">
              <a:rPr lang="en-GB" noProof="0" smtClean="0"/>
              <a:pPr/>
              <a:t>‹#›</a:t>
            </a:fld>
            <a:endParaRPr lang="en-GB" noProof="0"/>
          </a:p>
        </p:txBody>
      </p:sp>
      <p:sp>
        <p:nvSpPr>
          <p:cNvPr id="8" name="Chart Placeholder 7"/>
          <p:cNvSpPr>
            <a:spLocks noGrp="1"/>
          </p:cNvSpPr>
          <p:nvPr>
            <p:ph type="chart" sz="quarter" idx="13"/>
          </p:nvPr>
        </p:nvSpPr>
        <p:spPr>
          <a:xfrm>
            <a:off x="179512" y="2385060"/>
            <a:ext cx="8616827" cy="3710939"/>
          </a:xfrm>
        </p:spPr>
        <p:txBody>
          <a:bodyPr/>
          <a:lstStyle/>
          <a:p>
            <a:r>
              <a:rPr lang="en-US"/>
              <a:t>Click icon to add chart</a:t>
            </a:r>
            <a:endParaRPr lang="en-GB"/>
          </a:p>
        </p:txBody>
      </p:sp>
      <p:sp>
        <p:nvSpPr>
          <p:cNvPr id="10" name="Text Placeholder 9"/>
          <p:cNvSpPr>
            <a:spLocks noGrp="1"/>
          </p:cNvSpPr>
          <p:nvPr>
            <p:ph type="body" sz="quarter" idx="14" hasCustomPrompt="1"/>
          </p:nvPr>
        </p:nvSpPr>
        <p:spPr>
          <a:xfrm>
            <a:off x="358775" y="5849937"/>
            <a:ext cx="8426450" cy="246062"/>
          </a:xfrm>
        </p:spPr>
        <p:txBody>
          <a:bodyPr anchor="b" anchorCtr="0"/>
          <a:lstStyle>
            <a:lvl1pPr indent="0" algn="r">
              <a:lnSpc>
                <a:spcPct val="100000"/>
              </a:lnSpc>
              <a:buFontTx/>
              <a:buNone/>
              <a:defRPr sz="1200">
                <a:solidFill>
                  <a:schemeClr val="tx2"/>
                </a:solidFill>
              </a:defRPr>
            </a:lvl1pPr>
            <a:lvl2pPr indent="0" algn="r">
              <a:lnSpc>
                <a:spcPct val="100000"/>
              </a:lnSpc>
              <a:buFontTx/>
              <a:buNone/>
              <a:defRPr sz="1200"/>
            </a:lvl2pPr>
            <a:lvl3pPr indent="0" algn="r">
              <a:lnSpc>
                <a:spcPct val="100000"/>
              </a:lnSpc>
              <a:buFontTx/>
              <a:buNone/>
              <a:defRPr sz="1200"/>
            </a:lvl3pPr>
            <a:lvl4pPr indent="0" algn="r">
              <a:lnSpc>
                <a:spcPct val="100000"/>
              </a:lnSpc>
              <a:buFontTx/>
              <a:buNone/>
              <a:defRPr sz="1200"/>
            </a:lvl4pPr>
            <a:lvl5pPr indent="0" algn="r">
              <a:lnSpc>
                <a:spcPct val="100000"/>
              </a:lnSpc>
              <a:buFontTx/>
              <a:buNone/>
              <a:defRPr sz="1200"/>
            </a:lvl5pPr>
          </a:lstStyle>
          <a:p>
            <a:pPr lvl="0"/>
            <a:r>
              <a:rPr lang="en-US" dirty="0"/>
              <a:t>Click to add source/notes</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Date Placeholder 2"/>
          <p:cNvSpPr>
            <a:spLocks noGrp="1"/>
          </p:cNvSpPr>
          <p:nvPr>
            <p:ph type="dt" sz="half" idx="10"/>
          </p:nvPr>
        </p:nvSpPr>
        <p:spPr/>
        <p:txBody>
          <a:bodyPr/>
          <a:lstStyle/>
          <a:p>
            <a:r>
              <a:rPr lang="en-US" noProof="0"/>
              <a:t>24/10/2013</a:t>
            </a:r>
            <a:endParaRPr lang="en-GB" noProof="0"/>
          </a:p>
        </p:txBody>
      </p:sp>
      <p:sp>
        <p:nvSpPr>
          <p:cNvPr id="4" name="Footer Placeholder 3"/>
          <p:cNvSpPr>
            <a:spLocks noGrp="1"/>
          </p:cNvSpPr>
          <p:nvPr>
            <p:ph type="ftr" sz="quarter" idx="11"/>
          </p:nvPr>
        </p:nvSpPr>
        <p:spPr/>
        <p:txBody>
          <a:bodyPr/>
          <a:lstStyle/>
          <a:p>
            <a:endParaRPr lang="en-GB" noProof="0"/>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a:t>
            </a:fld>
            <a:endParaRPr lang="en-GB"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noProof="0"/>
              <a:t>24/10/2013</a:t>
            </a:r>
            <a:endParaRPr lang="en-GB" noProof="0"/>
          </a:p>
        </p:txBody>
      </p:sp>
      <p:sp>
        <p:nvSpPr>
          <p:cNvPr id="3" name="Footer Placeholder 2"/>
          <p:cNvSpPr>
            <a:spLocks noGrp="1"/>
          </p:cNvSpPr>
          <p:nvPr>
            <p:ph type="ftr" sz="quarter" idx="11"/>
          </p:nvPr>
        </p:nvSpPr>
        <p:spPr/>
        <p:txBody>
          <a:bodyPr/>
          <a:lstStyle/>
          <a:p>
            <a:endParaRPr lang="en-GB" noProof="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a:t>
            </a:fld>
            <a:endParaRPr lang="en-GB"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r>
              <a:rPr lang="en-US"/>
              <a:t>24/10/2013</a:t>
            </a:r>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053EFBC-FA8C-4912-9E40-14E639F007CA}" type="slidenum">
              <a:rPr lang="en-GB" smtClean="0"/>
              <a:t>‹#›</a:t>
            </a:fld>
            <a:endParaRPr lang="en-GB" dirty="0"/>
          </a:p>
        </p:txBody>
      </p:sp>
    </p:spTree>
    <p:extLst>
      <p:ext uri="{BB962C8B-B14F-4D97-AF65-F5344CB8AC3E}">
        <p14:creationId xmlns:p14="http://schemas.microsoft.com/office/powerpoint/2010/main" val="129942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2" y="1825626"/>
            <a:ext cx="387301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2339" y="1825626"/>
            <a:ext cx="387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solidFill>
                  <a:srgbClr val="1E6482">
                    <a:tint val="75000"/>
                  </a:srgbClr>
                </a:solidFill>
              </a:rPr>
              <a:t>24/10/2013</a:t>
            </a:r>
            <a:endParaRPr lang="en-GB">
              <a:solidFill>
                <a:srgbClr val="1E6482">
                  <a:tint val="75000"/>
                </a:srgbClr>
              </a:solidFill>
            </a:endParaRPr>
          </a:p>
        </p:txBody>
      </p:sp>
      <p:sp>
        <p:nvSpPr>
          <p:cNvPr id="6" name="Footer Placeholder 5"/>
          <p:cNvSpPr>
            <a:spLocks noGrp="1"/>
          </p:cNvSpPr>
          <p:nvPr>
            <p:ph type="ftr" sz="quarter" idx="11"/>
          </p:nvPr>
        </p:nvSpPr>
        <p:spPr/>
        <p:txBody>
          <a:bodyPr/>
          <a:lstStyle/>
          <a:p>
            <a:endParaRPr lang="en-GB">
              <a:solidFill>
                <a:srgbClr val="1E6482">
                  <a:tint val="75000"/>
                </a:srgbClr>
              </a:solidFill>
            </a:endParaRPr>
          </a:p>
        </p:txBody>
      </p:sp>
      <p:sp>
        <p:nvSpPr>
          <p:cNvPr id="7" name="Slide Number Placeholder 6"/>
          <p:cNvSpPr>
            <a:spLocks noGrp="1"/>
          </p:cNvSpPr>
          <p:nvPr>
            <p:ph type="sldNum" sz="quarter" idx="12"/>
          </p:nvPr>
        </p:nvSpPr>
        <p:spPr/>
        <p:txBody>
          <a:bodyPr/>
          <a:lstStyle/>
          <a:p>
            <a:fld id="{9E392B69-7F34-4833-A48A-1472ED9D6EC6}" type="slidenum">
              <a:rPr lang="en-GB" smtClean="0">
                <a:solidFill>
                  <a:srgbClr val="1E6482">
                    <a:tint val="75000"/>
                  </a:srgbClr>
                </a:solidFill>
              </a:rPr>
              <a:pPr/>
              <a:t>‹#›</a:t>
            </a:fld>
            <a:endParaRPr lang="en-GB">
              <a:solidFill>
                <a:srgbClr val="1E6482">
                  <a:tint val="75000"/>
                </a:srgbClr>
              </a:solidFill>
            </a:endParaRPr>
          </a:p>
        </p:txBody>
      </p:sp>
    </p:spTree>
    <p:extLst>
      <p:ext uri="{BB962C8B-B14F-4D97-AF65-F5344CB8AC3E}">
        <p14:creationId xmlns:p14="http://schemas.microsoft.com/office/powerpoint/2010/main" val="906980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Layout" Target="../slideLayouts/slideLayout11.xml"/><Relationship Id="rId7"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ags" Target="../tags/tag1.xml"/><Relationship Id="rId5" Type="http://schemas.openxmlformats.org/officeDocument/2006/relationships/vmlDrawing" Target="../drawings/vmlDrawing1.vml"/><Relationship Id="rId10" Type="http://schemas.openxmlformats.org/officeDocument/2006/relationships/image" Target="../media/image12.jpeg"/><Relationship Id="rId4" Type="http://schemas.openxmlformats.org/officeDocument/2006/relationships/theme" Target="../theme/theme2.xml"/><Relationship Id="rId9"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8775" y="1386000"/>
            <a:ext cx="8426449" cy="565200"/>
          </a:xfrm>
          <a:prstGeom prst="rect">
            <a:avLst/>
          </a:prstGeom>
          <a:solidFill>
            <a:schemeClr val="accent1"/>
          </a:solidFill>
        </p:spPr>
        <p:txBody>
          <a:bodyPr vert="horz" lIns="216000" tIns="0" rIns="0" bIns="0" rtlCol="0" anchor="t" anchorCtr="0">
            <a:noAutofit/>
          </a:bodyPr>
          <a:lstStyle/>
          <a:p>
            <a:r>
              <a:rPr lang="en-US" noProof="0"/>
              <a:t>Click to edit Master title style</a:t>
            </a:r>
            <a:endParaRPr lang="en-GB" noProof="0" dirty="0"/>
          </a:p>
        </p:txBody>
      </p:sp>
      <p:sp>
        <p:nvSpPr>
          <p:cNvPr id="3" name="Text Placeholder 2"/>
          <p:cNvSpPr>
            <a:spLocks noGrp="1"/>
          </p:cNvSpPr>
          <p:nvPr>
            <p:ph type="body" idx="1"/>
          </p:nvPr>
        </p:nvSpPr>
        <p:spPr>
          <a:xfrm>
            <a:off x="358775" y="2052001"/>
            <a:ext cx="7002463" cy="3780000"/>
          </a:xfrm>
          <a:prstGeom prst="rect">
            <a:avLst/>
          </a:prstGeom>
        </p:spPr>
        <p:txBody>
          <a:bodyPr vert="horz"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Date Placeholder 3"/>
          <p:cNvSpPr>
            <a:spLocks noGrp="1"/>
          </p:cNvSpPr>
          <p:nvPr>
            <p:ph type="dt" sz="half" idx="2"/>
          </p:nvPr>
        </p:nvSpPr>
        <p:spPr>
          <a:xfrm>
            <a:off x="7895615" y="6309700"/>
            <a:ext cx="900000" cy="180000"/>
          </a:xfrm>
          <a:prstGeom prst="rect">
            <a:avLst/>
          </a:prstGeom>
        </p:spPr>
        <p:txBody>
          <a:bodyPr vert="horz" lIns="0" tIns="0" rIns="0" bIns="0" rtlCol="0" anchor="b" anchorCtr="0">
            <a:noAutofit/>
          </a:bodyPr>
          <a:lstStyle>
            <a:lvl1pPr algn="r">
              <a:defRPr sz="1200">
                <a:solidFill>
                  <a:schemeClr val="bg1"/>
                </a:solidFill>
                <a:latin typeface="Arial" pitchFamily="34" charset="0"/>
                <a:cs typeface="Arial" pitchFamily="34" charset="0"/>
              </a:defRPr>
            </a:lvl1pPr>
          </a:lstStyle>
          <a:p>
            <a:r>
              <a:rPr lang="en-US" noProof="0"/>
              <a:t>24/10/2013</a:t>
            </a:r>
            <a:endParaRPr lang="en-GB" noProof="0"/>
          </a:p>
        </p:txBody>
      </p:sp>
      <p:sp>
        <p:nvSpPr>
          <p:cNvPr id="5" name="Footer Placeholder 4"/>
          <p:cNvSpPr>
            <a:spLocks noGrp="1"/>
          </p:cNvSpPr>
          <p:nvPr>
            <p:ph type="ftr" sz="quarter" idx="3"/>
          </p:nvPr>
        </p:nvSpPr>
        <p:spPr>
          <a:xfrm>
            <a:off x="655199" y="6309700"/>
            <a:ext cx="7240415" cy="180000"/>
          </a:xfrm>
          <a:prstGeom prst="rect">
            <a:avLst/>
          </a:prstGeom>
        </p:spPr>
        <p:txBody>
          <a:bodyPr vert="horz" lIns="0" tIns="0" rIns="0" bIns="0" rtlCol="0" anchor="b" anchorCtr="0">
            <a:noAutofit/>
          </a:bodyPr>
          <a:lstStyle>
            <a:lvl1pPr algn="l">
              <a:defRPr sz="1200">
                <a:solidFill>
                  <a:schemeClr val="tx1"/>
                </a:solidFill>
                <a:latin typeface="Arial" pitchFamily="34" charset="0"/>
                <a:cs typeface="Arial" pitchFamily="34" charset="0"/>
              </a:defRPr>
            </a:lvl1pPr>
          </a:lstStyle>
          <a:p>
            <a:endParaRPr lang="en-GB" noProof="0"/>
          </a:p>
        </p:txBody>
      </p:sp>
      <p:sp>
        <p:nvSpPr>
          <p:cNvPr id="6" name="Slide Number Placeholder 5"/>
          <p:cNvSpPr>
            <a:spLocks noGrp="1"/>
          </p:cNvSpPr>
          <p:nvPr>
            <p:ph type="sldNum" sz="quarter" idx="4"/>
          </p:nvPr>
        </p:nvSpPr>
        <p:spPr>
          <a:xfrm>
            <a:off x="237600" y="6309700"/>
            <a:ext cx="301175" cy="180000"/>
          </a:xfrm>
          <a:prstGeom prst="rect">
            <a:avLst/>
          </a:prstGeom>
        </p:spPr>
        <p:txBody>
          <a:bodyPr vert="horz" lIns="0" tIns="0" rIns="0" bIns="0" rtlCol="0" anchor="b" anchorCtr="0">
            <a:noAutofit/>
          </a:bodyPr>
          <a:lstStyle>
            <a:lvl1pPr algn="r">
              <a:defRPr sz="1200" b="1">
                <a:solidFill>
                  <a:schemeClr val="tx1"/>
                </a:solidFill>
                <a:latin typeface="Arial" pitchFamily="34" charset="0"/>
                <a:cs typeface="Arial" pitchFamily="34" charset="0"/>
              </a:defRPr>
            </a:lvl1pPr>
          </a:lstStyle>
          <a:p>
            <a:fld id="{23134A5E-8B9A-4F1B-8A1C-D54727A06F98}" type="slidenum">
              <a:rPr lang="en-GB" noProof="0" smtClean="0"/>
              <a:pPr/>
              <a:t>‹#›</a:t>
            </a:fld>
            <a:endParaRPr lang="en-GB" noProof="0"/>
          </a:p>
        </p:txBody>
      </p:sp>
      <p:pic>
        <p:nvPicPr>
          <p:cNvPr id="8" name="Picture 7" descr="J:\NHS CB\Communication\Branding\Logos\NHS England\NHS England col.jp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7817715" y="488113"/>
            <a:ext cx="977900" cy="609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6" r:id="rId4"/>
    <p:sldLayoutId id="2147483657" r:id="rId5"/>
    <p:sldLayoutId id="2147483654" r:id="rId6"/>
    <p:sldLayoutId id="2147483655" r:id="rId7"/>
    <p:sldLayoutId id="2147483662" r:id="rId8"/>
  </p:sldLayoutIdLst>
  <p:hf hdr="0" ftr="0" dt="0"/>
  <p:txStyles>
    <p:titleStyle>
      <a:lvl1pPr algn="l" defTabSz="914400" rtl="0" eaLnBrk="1" latinLnBrk="0" hangingPunct="1">
        <a:spcBef>
          <a:spcPct val="0"/>
        </a:spcBef>
        <a:buNone/>
        <a:defRPr sz="3400" kern="1200">
          <a:solidFill>
            <a:schemeClr val="bg1"/>
          </a:solidFill>
          <a:latin typeface="Arial" pitchFamily="34" charset="0"/>
          <a:ea typeface="+mj-ea"/>
          <a:cs typeface="Arial" pitchFamily="34" charset="0"/>
        </a:defRPr>
      </a:lvl1pPr>
    </p:titleStyle>
    <p:bodyStyle>
      <a:lvl1pPr marL="216000" indent="-216000" algn="l" defTabSz="216000" rtl="0" eaLnBrk="1" latinLnBrk="0" hangingPunct="1">
        <a:lnSpc>
          <a:spcPts val="2400"/>
        </a:lnSpc>
        <a:spcBef>
          <a:spcPts val="1200"/>
        </a:spcBef>
        <a:buClr>
          <a:schemeClr val="accent1"/>
        </a:buClr>
        <a:buFont typeface="Arial" pitchFamily="34" charset="0"/>
        <a:buChar char="•"/>
        <a:defRPr sz="2400" kern="1200">
          <a:solidFill>
            <a:schemeClr val="tx1"/>
          </a:solidFill>
          <a:latin typeface="Arial" pitchFamily="34" charset="0"/>
          <a:ea typeface="+mn-ea"/>
          <a:cs typeface="Arial" pitchFamily="34" charset="0"/>
        </a:defRPr>
      </a:lvl1pPr>
      <a:lvl2pPr marL="432000" indent="-216000" algn="l" defTabSz="216000" rtl="0" eaLnBrk="1" latinLnBrk="0" hangingPunct="1">
        <a:lnSpc>
          <a:spcPts val="2400"/>
        </a:lnSpc>
        <a:spcBef>
          <a:spcPts val="1200"/>
        </a:spcBef>
        <a:buClr>
          <a:schemeClr val="accent1"/>
        </a:buClr>
        <a:buFont typeface="Arial" pitchFamily="34" charset="0"/>
        <a:buChar char="•"/>
        <a:defRPr sz="2400" kern="1200">
          <a:solidFill>
            <a:schemeClr val="tx1"/>
          </a:solidFill>
          <a:latin typeface="Arial" pitchFamily="34" charset="0"/>
          <a:ea typeface="+mn-ea"/>
          <a:cs typeface="Arial" pitchFamily="34" charset="0"/>
        </a:defRPr>
      </a:lvl2pPr>
      <a:lvl3pPr marL="648000" indent="-216000" algn="l" defTabSz="216000" rtl="0" eaLnBrk="1" latinLnBrk="0" hangingPunct="1">
        <a:lnSpc>
          <a:spcPts val="2400"/>
        </a:lnSpc>
        <a:spcBef>
          <a:spcPts val="1200"/>
        </a:spcBef>
        <a:buClr>
          <a:schemeClr val="accent1"/>
        </a:buClr>
        <a:buFont typeface="Arial" pitchFamily="34" charset="0"/>
        <a:buChar char="•"/>
        <a:defRPr sz="2400" kern="1200">
          <a:solidFill>
            <a:schemeClr val="tx1"/>
          </a:solidFill>
          <a:latin typeface="Arial" pitchFamily="34" charset="0"/>
          <a:ea typeface="+mn-ea"/>
          <a:cs typeface="Arial" pitchFamily="34" charset="0"/>
        </a:defRPr>
      </a:lvl3pPr>
      <a:lvl4pPr marL="864000" indent="-216000" algn="l" defTabSz="216000" rtl="0" eaLnBrk="1" latinLnBrk="0" hangingPunct="1">
        <a:lnSpc>
          <a:spcPts val="2400"/>
        </a:lnSpc>
        <a:spcBef>
          <a:spcPts val="1200"/>
        </a:spcBef>
        <a:buClr>
          <a:schemeClr val="accent1"/>
        </a:buClr>
        <a:buFont typeface="Arial" pitchFamily="34" charset="0"/>
        <a:buChar char="•"/>
        <a:defRPr sz="2400" kern="1200">
          <a:solidFill>
            <a:schemeClr val="tx1"/>
          </a:solidFill>
          <a:latin typeface="Arial" pitchFamily="34" charset="0"/>
          <a:ea typeface="+mn-ea"/>
          <a:cs typeface="Arial" pitchFamily="34" charset="0"/>
        </a:defRPr>
      </a:lvl4pPr>
      <a:lvl5pPr marL="1080000" indent="-216000" algn="l" defTabSz="216000" rtl="0" eaLnBrk="1" latinLnBrk="0" hangingPunct="1">
        <a:lnSpc>
          <a:spcPts val="2400"/>
        </a:lnSpc>
        <a:spcBef>
          <a:spcPts val="1200"/>
        </a:spcBef>
        <a:buClr>
          <a:schemeClr val="accent1"/>
        </a:buClr>
        <a:buFont typeface="Arial" pitchFamily="34" charset="0"/>
        <a:buChar char="•"/>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4934" y="528538"/>
            <a:ext cx="8454132" cy="557541"/>
          </a:xfrm>
          <a:prstGeom prst="rect">
            <a:avLst/>
          </a:prstGeom>
        </p:spPr>
        <p:txBody>
          <a:bodyPr vert="horz" lIns="80165" tIns="40083" rIns="80165" bIns="40083"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344935" y="1208053"/>
            <a:ext cx="8454130" cy="4968911"/>
          </a:xfrm>
          <a:prstGeom prst="rect">
            <a:avLst/>
          </a:prstGeom>
        </p:spPr>
        <p:txBody>
          <a:bodyPr vert="horz" lIns="80165" tIns="40083" rIns="80165" bIns="40083"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276803" y="6356352"/>
            <a:ext cx="2057400" cy="365125"/>
          </a:xfrm>
          <a:prstGeom prst="rect">
            <a:avLst/>
          </a:prstGeom>
        </p:spPr>
        <p:txBody>
          <a:bodyPr vert="horz" lIns="80165" tIns="40083" rIns="80165" bIns="40083" rtlCol="0" anchor="ctr"/>
          <a:lstStyle>
            <a:lvl1pPr algn="l">
              <a:defRPr sz="600">
                <a:solidFill>
                  <a:schemeClr val="tx1">
                    <a:tint val="75000"/>
                  </a:schemeClr>
                </a:solidFill>
              </a:defRPr>
            </a:lvl1pPr>
          </a:lstStyle>
          <a:p>
            <a:pPr defTabSz="801654"/>
            <a:r>
              <a:rPr lang="en-US">
                <a:solidFill>
                  <a:srgbClr val="1E6482">
                    <a:tint val="75000"/>
                  </a:srgbClr>
                </a:solidFill>
              </a:rPr>
              <a:t>24/10/2013</a:t>
            </a:r>
            <a:endParaRPr lang="en-GB" dirty="0">
              <a:solidFill>
                <a:srgbClr val="1E6482">
                  <a:tint val="75000"/>
                </a:srgbClr>
              </a:solidFill>
            </a:endParaRPr>
          </a:p>
        </p:txBody>
      </p:sp>
      <p:sp>
        <p:nvSpPr>
          <p:cNvPr id="5" name="Footer Placeholder 4"/>
          <p:cNvSpPr>
            <a:spLocks noGrp="1"/>
          </p:cNvSpPr>
          <p:nvPr>
            <p:ph type="ftr" sz="quarter" idx="3"/>
          </p:nvPr>
        </p:nvSpPr>
        <p:spPr>
          <a:xfrm>
            <a:off x="3028951" y="6356352"/>
            <a:ext cx="3086099" cy="365125"/>
          </a:xfrm>
          <a:prstGeom prst="rect">
            <a:avLst/>
          </a:prstGeom>
        </p:spPr>
        <p:txBody>
          <a:bodyPr vert="horz" lIns="80165" tIns="40083" rIns="80165" bIns="40083" rtlCol="0" anchor="ctr"/>
          <a:lstStyle>
            <a:lvl1pPr algn="ctr">
              <a:defRPr sz="600">
                <a:solidFill>
                  <a:schemeClr val="tx1">
                    <a:tint val="75000"/>
                  </a:schemeClr>
                </a:solidFill>
              </a:defRPr>
            </a:lvl1pPr>
          </a:lstStyle>
          <a:p>
            <a:pPr defTabSz="801654"/>
            <a:endParaRPr lang="en-GB" dirty="0">
              <a:solidFill>
                <a:srgbClr val="1E6482">
                  <a:tint val="75000"/>
                </a:srgbClr>
              </a:solidFill>
            </a:endParaRPr>
          </a:p>
        </p:txBody>
      </p:sp>
      <p:sp>
        <p:nvSpPr>
          <p:cNvPr id="6" name="Slide Number Placeholder 5"/>
          <p:cNvSpPr>
            <a:spLocks noGrp="1"/>
          </p:cNvSpPr>
          <p:nvPr>
            <p:ph type="sldNum" sz="quarter" idx="4"/>
          </p:nvPr>
        </p:nvSpPr>
        <p:spPr>
          <a:xfrm>
            <a:off x="6673535" y="6356352"/>
            <a:ext cx="2057400" cy="365125"/>
          </a:xfrm>
          <a:prstGeom prst="rect">
            <a:avLst/>
          </a:prstGeom>
        </p:spPr>
        <p:txBody>
          <a:bodyPr vert="horz" lIns="80165" tIns="40083" rIns="80165" bIns="40083" rtlCol="0" anchor="ctr"/>
          <a:lstStyle>
            <a:lvl1pPr algn="r">
              <a:defRPr sz="600">
                <a:solidFill>
                  <a:schemeClr val="tx1">
                    <a:tint val="75000"/>
                  </a:schemeClr>
                </a:solidFill>
              </a:defRPr>
            </a:lvl1pPr>
          </a:lstStyle>
          <a:p>
            <a:pPr defTabSz="801654"/>
            <a:fld id="{9E392B69-7F34-4833-A48A-1472ED9D6EC6}" type="slidenum">
              <a:rPr lang="en-GB" smtClean="0">
                <a:solidFill>
                  <a:srgbClr val="1E6482">
                    <a:tint val="75000"/>
                  </a:srgbClr>
                </a:solidFill>
              </a:rPr>
              <a:pPr defTabSz="801654"/>
              <a:t>‹#›</a:t>
            </a:fld>
            <a:endParaRPr lang="en-GB" dirty="0">
              <a:solidFill>
                <a:srgbClr val="1E6482">
                  <a:tint val="75000"/>
                </a:srgbClr>
              </a:solidFill>
            </a:endParaRPr>
          </a:p>
        </p:txBody>
      </p:sp>
      <p:graphicFrame>
        <p:nvGraphicFramePr>
          <p:cNvPr id="7" name="Object 6" hidden="1"/>
          <p:cNvGraphicFramePr>
            <a:graphicFrameLocks noChangeAspect="1"/>
          </p:cNvGraphicFramePr>
          <p:nvPr userDrawn="1">
            <p:custDataLst>
              <p:tags r:id="rId6"/>
            </p:custDataLst>
            <p:extLst>
              <p:ext uri="{D42A27DB-BD31-4B8C-83A1-F6EECF244321}">
                <p14:modId xmlns:p14="http://schemas.microsoft.com/office/powerpoint/2010/main" val="4020753408"/>
              </p:ext>
            </p:extLst>
          </p:nvPr>
        </p:nvGraphicFramePr>
        <p:xfrm>
          <a:off x="1926" y="1019"/>
          <a:ext cx="1920" cy="1018"/>
        </p:xfrm>
        <a:graphic>
          <a:graphicData uri="http://schemas.openxmlformats.org/presentationml/2006/ole">
            <mc:AlternateContent xmlns:mc="http://schemas.openxmlformats.org/markup-compatibility/2006">
              <mc:Choice xmlns:v="urn:schemas-microsoft-com:vml" Requires="v">
                <p:oleObj spid="_x0000_s1026" name="think-cell Slide" r:id="rId7" imgW="216" imgH="216" progId="TCLayout.ActiveDocument.1">
                  <p:embed/>
                </p:oleObj>
              </mc:Choice>
              <mc:Fallback>
                <p:oleObj name="think-cell Slide" r:id="rId7" imgW="216" imgH="216" progId="TCLayout.ActiveDocument.1">
                  <p:embed/>
                  <p:pic>
                    <p:nvPicPr>
                      <p:cNvPr id="7" name="Object 6" hidden="1"/>
                      <p:cNvPicPr/>
                      <p:nvPr/>
                    </p:nvPicPr>
                    <p:blipFill>
                      <a:blip r:embed="rId8"/>
                      <a:stretch>
                        <a:fillRect/>
                      </a:stretch>
                    </p:blipFill>
                    <p:spPr>
                      <a:xfrm>
                        <a:off x="1926" y="1019"/>
                        <a:ext cx="1920" cy="1018"/>
                      </a:xfrm>
                      <a:prstGeom prst="rect">
                        <a:avLst/>
                      </a:prstGeom>
                    </p:spPr>
                  </p:pic>
                </p:oleObj>
              </mc:Fallback>
            </mc:AlternateContent>
          </a:graphicData>
        </a:graphic>
      </p:graphicFrame>
      <p:sp>
        <p:nvSpPr>
          <p:cNvPr id="9" name="Footer Placeholder 2"/>
          <p:cNvSpPr txBox="1">
            <a:spLocks/>
          </p:cNvSpPr>
          <p:nvPr userDrawn="1"/>
        </p:nvSpPr>
        <p:spPr>
          <a:xfrm>
            <a:off x="5611529" y="6327714"/>
            <a:ext cx="2620286" cy="326351"/>
          </a:xfrm>
          <a:prstGeom prst="rect">
            <a:avLst/>
          </a:prstGeom>
        </p:spPr>
        <p:txBody>
          <a:bodyPr vert="horz" lIns="0" tIns="0" rIns="0" bIns="0" rtlCol="0" anchor="b" anchorCtr="0"/>
          <a:lstStyle>
            <a:defPPr>
              <a:defRPr lang="en-US"/>
            </a:defPPr>
            <a:lvl1pPr algn="r" defTabSz="496888" rtl="0" fontAlgn="base">
              <a:spcBef>
                <a:spcPct val="0"/>
              </a:spcBef>
              <a:spcAft>
                <a:spcPct val="0"/>
              </a:spcAft>
              <a:defRPr sz="916" kern="1200">
                <a:solidFill>
                  <a:srgbClr val="007DB8"/>
                </a:solidFill>
                <a:latin typeface="Arial" panose="020B0604020202020204" pitchFamily="34" charset="0"/>
                <a:ea typeface="ヒラギノ角ゴ Pro W3" charset="0"/>
                <a:cs typeface="Arial" panose="020B0604020202020204" pitchFamily="34" charset="0"/>
              </a:defRPr>
            </a:lvl1pPr>
            <a:lvl2pPr marL="496888" indent="-39688" algn="l" defTabSz="496888" rtl="0" fontAlgn="base">
              <a:spcBef>
                <a:spcPct val="0"/>
              </a:spcBef>
              <a:spcAft>
                <a:spcPct val="0"/>
              </a:spcAft>
              <a:defRPr kern="1200">
                <a:solidFill>
                  <a:schemeClr val="tx1"/>
                </a:solidFill>
                <a:latin typeface="Calibri" charset="0"/>
                <a:ea typeface="ヒラギノ角ゴ Pro W3" charset="0"/>
                <a:cs typeface="ヒラギノ角ゴ Pro W3" charset="0"/>
              </a:defRPr>
            </a:lvl2pPr>
            <a:lvl3pPr marL="995363" indent="-80963" algn="l" defTabSz="496888" rtl="0" fontAlgn="base">
              <a:spcBef>
                <a:spcPct val="0"/>
              </a:spcBef>
              <a:spcAft>
                <a:spcPct val="0"/>
              </a:spcAft>
              <a:defRPr kern="1200">
                <a:solidFill>
                  <a:schemeClr val="tx1"/>
                </a:solidFill>
                <a:latin typeface="Calibri" charset="0"/>
                <a:ea typeface="ヒラギノ角ゴ Pro W3" charset="0"/>
                <a:cs typeface="ヒラギノ角ゴ Pro W3" charset="0"/>
              </a:defRPr>
            </a:lvl3pPr>
            <a:lvl4pPr marL="1492250" indent="-120650" algn="l" defTabSz="496888" rtl="0" fontAlgn="base">
              <a:spcBef>
                <a:spcPct val="0"/>
              </a:spcBef>
              <a:spcAft>
                <a:spcPct val="0"/>
              </a:spcAft>
              <a:defRPr kern="1200">
                <a:solidFill>
                  <a:schemeClr val="tx1"/>
                </a:solidFill>
                <a:latin typeface="Calibri" charset="0"/>
                <a:ea typeface="ヒラギノ角ゴ Pro W3" charset="0"/>
                <a:cs typeface="ヒラギノ角ゴ Pro W3" charset="0"/>
              </a:defRPr>
            </a:lvl4pPr>
            <a:lvl5pPr marL="1990725" indent="-161925" algn="l" defTabSz="496888" rtl="0" fontAlgn="base">
              <a:spcBef>
                <a:spcPct val="0"/>
              </a:spcBef>
              <a:spcAft>
                <a:spcPct val="0"/>
              </a:spcAft>
              <a:defRPr kern="1200">
                <a:solidFill>
                  <a:schemeClr val="tx1"/>
                </a:solidFill>
                <a:latin typeface="Calibri" charset="0"/>
                <a:ea typeface="ヒラギノ角ゴ Pro W3" charset="0"/>
                <a:cs typeface="ヒラギノ角ゴ Pro W3" charset="0"/>
              </a:defRPr>
            </a:lvl5pPr>
            <a:lvl6pPr marL="2286000" algn="l" defTabSz="457200" rtl="0" eaLnBrk="1" latinLnBrk="0" hangingPunct="1">
              <a:defRPr kern="1200">
                <a:solidFill>
                  <a:schemeClr val="tx1"/>
                </a:solidFill>
                <a:latin typeface="Calibri" charset="0"/>
                <a:ea typeface="ヒラギノ角ゴ Pro W3" charset="0"/>
                <a:cs typeface="ヒラギノ角ゴ Pro W3" charset="0"/>
              </a:defRPr>
            </a:lvl6pPr>
            <a:lvl7pPr marL="2743200" algn="l" defTabSz="457200" rtl="0" eaLnBrk="1" latinLnBrk="0" hangingPunct="1">
              <a:defRPr kern="1200">
                <a:solidFill>
                  <a:schemeClr val="tx1"/>
                </a:solidFill>
                <a:latin typeface="Calibri" charset="0"/>
                <a:ea typeface="ヒラギノ角ゴ Pro W3" charset="0"/>
                <a:cs typeface="ヒラギノ角ゴ Pro W3" charset="0"/>
              </a:defRPr>
            </a:lvl7pPr>
            <a:lvl8pPr marL="3200400" algn="l" defTabSz="457200" rtl="0" eaLnBrk="1" latinLnBrk="0" hangingPunct="1">
              <a:defRPr kern="1200">
                <a:solidFill>
                  <a:schemeClr val="tx1"/>
                </a:solidFill>
                <a:latin typeface="Calibri" charset="0"/>
                <a:ea typeface="ヒラギノ角ゴ Pro W3" charset="0"/>
                <a:cs typeface="ヒラギノ角ゴ Pro W3" charset="0"/>
              </a:defRPr>
            </a:lvl8pPr>
            <a:lvl9pPr marL="3657600" algn="l" defTabSz="457200" rtl="0" eaLnBrk="1" latinLnBrk="0" hangingPunct="1">
              <a:defRPr kern="1200">
                <a:solidFill>
                  <a:schemeClr val="tx1"/>
                </a:solidFill>
                <a:latin typeface="Calibri" charset="0"/>
                <a:ea typeface="ヒラギノ角ゴ Pro W3" charset="0"/>
                <a:cs typeface="ヒラギノ角ゴ Pro W3" charset="0"/>
              </a:defRPr>
            </a:lvl9pPr>
          </a:lstStyle>
          <a:p>
            <a:pPr defTabSz="216067"/>
            <a:r>
              <a:rPr lang="en-US" sz="600" dirty="0">
                <a:solidFill>
                  <a:srgbClr val="FF0000"/>
                </a:solidFill>
              </a:rPr>
              <a:t>Draft policy in development</a:t>
            </a:r>
          </a:p>
        </p:txBody>
      </p:sp>
      <p:sp>
        <p:nvSpPr>
          <p:cNvPr id="11" name="Rectangle 10"/>
          <p:cNvSpPr/>
          <p:nvPr userDrawn="1"/>
        </p:nvSpPr>
        <p:spPr>
          <a:xfrm>
            <a:off x="344934" y="1028666"/>
            <a:ext cx="8454132" cy="73388"/>
          </a:xfrm>
          <a:prstGeom prst="rect">
            <a:avLst/>
          </a:prstGeom>
          <a:gradFill>
            <a:gsLst>
              <a:gs pos="0">
                <a:srgbClr val="1E6482"/>
              </a:gs>
              <a:gs pos="33000">
                <a:srgbClr val="54AF8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rtlCol="0" anchor="ctr"/>
          <a:lstStyle/>
          <a:p>
            <a:pPr algn="ctr" defTabSz="801654"/>
            <a:endParaRPr lang="en-GB" sz="600" dirty="0">
              <a:solidFill>
                <a:prstClr val="white"/>
              </a:solidFill>
              <a:latin typeface="Arial" panose="020B0604020202020204" pitchFamily="34" charset="0"/>
            </a:endParaRPr>
          </a:p>
        </p:txBody>
      </p:sp>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890533" y="410712"/>
            <a:ext cx="748159" cy="329851"/>
          </a:xfrm>
          <a:prstGeom prst="rect">
            <a:avLst/>
          </a:prstGeom>
        </p:spPr>
      </p:pic>
      <p:pic>
        <p:nvPicPr>
          <p:cNvPr id="14" name="Picture 13"/>
          <p:cNvPicPr>
            <a:picLocks noChangeAspect="1"/>
          </p:cNvPicPr>
          <p:nvPr userDrawn="1"/>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54275" y="242269"/>
            <a:ext cx="945956" cy="629677"/>
          </a:xfrm>
          <a:prstGeom prst="rect">
            <a:avLst/>
          </a:prstGeom>
        </p:spPr>
      </p:pic>
      <p:sp>
        <p:nvSpPr>
          <p:cNvPr id="15" name="Rectangle 14"/>
          <p:cNvSpPr/>
          <p:nvPr userDrawn="1"/>
        </p:nvSpPr>
        <p:spPr>
          <a:xfrm>
            <a:off x="0" y="230868"/>
            <a:ext cx="3571456" cy="354509"/>
          </a:xfrm>
          <a:prstGeom prst="rect">
            <a:avLst/>
          </a:prstGeom>
          <a:gradFill>
            <a:gsLst>
              <a:gs pos="0">
                <a:srgbClr val="1E6482"/>
              </a:gs>
              <a:gs pos="33000">
                <a:srgbClr val="54AF8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rtlCol="0" anchor="ctr"/>
          <a:lstStyle/>
          <a:p>
            <a:pPr defTabSz="801654"/>
            <a:endParaRPr lang="en-GB" sz="900" dirty="0">
              <a:solidFill>
                <a:prstClr val="white"/>
              </a:solidFill>
            </a:endParaRPr>
          </a:p>
        </p:txBody>
      </p:sp>
    </p:spTree>
    <p:extLst>
      <p:ext uri="{BB962C8B-B14F-4D97-AF65-F5344CB8AC3E}">
        <p14:creationId xmlns:p14="http://schemas.microsoft.com/office/powerpoint/2010/main" val="46295902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hf hdr="0" ftr="0" dt="0"/>
  <p:txStyles>
    <p:titleStyle>
      <a:lvl1pPr algn="l" defTabSz="432654"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08164" indent="-108164" algn="l" defTabSz="432654" rtl="0" eaLnBrk="1" latinLnBrk="0" hangingPunct="1">
        <a:lnSpc>
          <a:spcPct val="90000"/>
        </a:lnSpc>
        <a:spcBef>
          <a:spcPts val="473"/>
        </a:spcBef>
        <a:buFont typeface="Arial" panose="020B0604020202020204" pitchFamily="34" charset="0"/>
        <a:buChar char="•"/>
        <a:defRPr sz="1300" kern="1200">
          <a:solidFill>
            <a:schemeClr val="tx1"/>
          </a:solidFill>
          <a:latin typeface="+mn-lt"/>
          <a:ea typeface="+mn-ea"/>
          <a:cs typeface="+mn-cs"/>
        </a:defRPr>
      </a:lvl1pPr>
      <a:lvl2pPr marL="324489" indent="-108164" algn="l" defTabSz="432654" rtl="0" eaLnBrk="1" latinLnBrk="0" hangingPunct="1">
        <a:lnSpc>
          <a:spcPct val="90000"/>
        </a:lnSpc>
        <a:spcBef>
          <a:spcPts val="237"/>
        </a:spcBef>
        <a:buFont typeface="Arial" panose="020B0604020202020204" pitchFamily="34" charset="0"/>
        <a:buChar char="•"/>
        <a:defRPr sz="1100" kern="1200">
          <a:solidFill>
            <a:schemeClr val="tx1"/>
          </a:solidFill>
          <a:latin typeface="+mn-lt"/>
          <a:ea typeface="+mn-ea"/>
          <a:cs typeface="+mn-cs"/>
        </a:defRPr>
      </a:lvl2pPr>
      <a:lvl3pPr marL="540816"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3pPr>
      <a:lvl4pPr marL="757142"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4pPr>
      <a:lvl5pPr marL="973468"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5pPr>
      <a:lvl6pPr marL="1189794"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6pPr>
      <a:lvl7pPr marL="1406119"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7pPr>
      <a:lvl8pPr marL="1622446"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8pPr>
      <a:lvl9pPr marL="1838771" indent="-108164" algn="l" defTabSz="432654" rtl="0" eaLnBrk="1" latinLnBrk="0" hangingPunct="1">
        <a:lnSpc>
          <a:spcPct val="90000"/>
        </a:lnSpc>
        <a:spcBef>
          <a:spcPts val="237"/>
        </a:spcBef>
        <a:buFont typeface="Arial" panose="020B0604020202020204" pitchFamily="34" charset="0"/>
        <a:buChar char="•"/>
        <a:defRPr sz="900" kern="1200">
          <a:solidFill>
            <a:schemeClr val="tx1"/>
          </a:solidFill>
          <a:latin typeface="+mn-lt"/>
          <a:ea typeface="+mn-ea"/>
          <a:cs typeface="+mn-cs"/>
        </a:defRPr>
      </a:lvl9pPr>
    </p:bodyStyle>
    <p:otherStyle>
      <a:defPPr>
        <a:defRPr lang="en-US"/>
      </a:defPPr>
      <a:lvl1pPr marL="0" algn="l" defTabSz="432654" rtl="0" eaLnBrk="1" latinLnBrk="0" hangingPunct="1">
        <a:defRPr sz="900" kern="1200">
          <a:solidFill>
            <a:schemeClr val="tx1"/>
          </a:solidFill>
          <a:latin typeface="+mn-lt"/>
          <a:ea typeface="+mn-ea"/>
          <a:cs typeface="+mn-cs"/>
        </a:defRPr>
      </a:lvl1pPr>
      <a:lvl2pPr marL="216326" algn="l" defTabSz="432654" rtl="0" eaLnBrk="1" latinLnBrk="0" hangingPunct="1">
        <a:defRPr sz="900" kern="1200">
          <a:solidFill>
            <a:schemeClr val="tx1"/>
          </a:solidFill>
          <a:latin typeface="+mn-lt"/>
          <a:ea typeface="+mn-ea"/>
          <a:cs typeface="+mn-cs"/>
        </a:defRPr>
      </a:lvl2pPr>
      <a:lvl3pPr marL="432654" algn="l" defTabSz="432654" rtl="0" eaLnBrk="1" latinLnBrk="0" hangingPunct="1">
        <a:defRPr sz="900" kern="1200">
          <a:solidFill>
            <a:schemeClr val="tx1"/>
          </a:solidFill>
          <a:latin typeface="+mn-lt"/>
          <a:ea typeface="+mn-ea"/>
          <a:cs typeface="+mn-cs"/>
        </a:defRPr>
      </a:lvl3pPr>
      <a:lvl4pPr marL="648978" algn="l" defTabSz="432654" rtl="0" eaLnBrk="1" latinLnBrk="0" hangingPunct="1">
        <a:defRPr sz="900" kern="1200">
          <a:solidFill>
            <a:schemeClr val="tx1"/>
          </a:solidFill>
          <a:latin typeface="+mn-lt"/>
          <a:ea typeface="+mn-ea"/>
          <a:cs typeface="+mn-cs"/>
        </a:defRPr>
      </a:lvl4pPr>
      <a:lvl5pPr marL="865304" algn="l" defTabSz="432654" rtl="0" eaLnBrk="1" latinLnBrk="0" hangingPunct="1">
        <a:defRPr sz="900" kern="1200">
          <a:solidFill>
            <a:schemeClr val="tx1"/>
          </a:solidFill>
          <a:latin typeface="+mn-lt"/>
          <a:ea typeface="+mn-ea"/>
          <a:cs typeface="+mn-cs"/>
        </a:defRPr>
      </a:lvl5pPr>
      <a:lvl6pPr marL="1081630" algn="l" defTabSz="432654" rtl="0" eaLnBrk="1" latinLnBrk="0" hangingPunct="1">
        <a:defRPr sz="900" kern="1200">
          <a:solidFill>
            <a:schemeClr val="tx1"/>
          </a:solidFill>
          <a:latin typeface="+mn-lt"/>
          <a:ea typeface="+mn-ea"/>
          <a:cs typeface="+mn-cs"/>
        </a:defRPr>
      </a:lvl6pPr>
      <a:lvl7pPr marL="1297957" algn="l" defTabSz="432654" rtl="0" eaLnBrk="1" latinLnBrk="0" hangingPunct="1">
        <a:defRPr sz="900" kern="1200">
          <a:solidFill>
            <a:schemeClr val="tx1"/>
          </a:solidFill>
          <a:latin typeface="+mn-lt"/>
          <a:ea typeface="+mn-ea"/>
          <a:cs typeface="+mn-cs"/>
        </a:defRPr>
      </a:lvl7pPr>
      <a:lvl8pPr marL="1514283" algn="l" defTabSz="432654" rtl="0" eaLnBrk="1" latinLnBrk="0" hangingPunct="1">
        <a:defRPr sz="900" kern="1200">
          <a:solidFill>
            <a:schemeClr val="tx1"/>
          </a:solidFill>
          <a:latin typeface="+mn-lt"/>
          <a:ea typeface="+mn-ea"/>
          <a:cs typeface="+mn-cs"/>
        </a:defRPr>
      </a:lvl8pPr>
      <a:lvl9pPr marL="1730608" algn="l" defTabSz="432654"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procontract.due-north.com/register"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8775" y="1044056"/>
            <a:ext cx="5580000" cy="2037543"/>
          </a:xfrm>
        </p:spPr>
        <p:txBody>
          <a:bodyPr/>
          <a:lstStyle/>
          <a:p>
            <a:r>
              <a:rPr lang="en-GB" sz="3200" dirty="0"/>
              <a:t>NHS England London Region</a:t>
            </a:r>
            <a:br>
              <a:rPr lang="en-GB" sz="3200" dirty="0"/>
            </a:br>
            <a:r>
              <a:rPr lang="en-GB" sz="3200" dirty="0"/>
              <a:t>APMS GP Contracts</a:t>
            </a:r>
            <a:br>
              <a:rPr lang="en-GB" sz="2000" dirty="0"/>
            </a:br>
            <a:r>
              <a:rPr lang="en-GB" sz="2000" dirty="0"/>
              <a:t>9</a:t>
            </a:r>
            <a:r>
              <a:rPr lang="en-GB" sz="2000" baseline="30000" dirty="0"/>
              <a:t>th</a:t>
            </a:r>
            <a:r>
              <a:rPr lang="en-GB" sz="2000" dirty="0"/>
              <a:t> March 2018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London APMS Procurement</a:t>
            </a:r>
            <a:br>
              <a:rPr lang="en-GB" dirty="0"/>
            </a:br>
            <a:br>
              <a:rPr lang="en-GB" dirty="0"/>
            </a:br>
            <a:br>
              <a:rPr lang="en-GB" dirty="0"/>
            </a:br>
            <a:br>
              <a:rPr lang="en-GB" dirty="0"/>
            </a:br>
            <a:r>
              <a:rPr lang="en-GB" sz="3200" dirty="0"/>
              <a:t>Ben Farrelly</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10</a:t>
            </a:fld>
            <a:endParaRPr lang="en-GB" noProof="0"/>
          </a:p>
        </p:txBody>
      </p:sp>
    </p:spTree>
    <p:extLst>
      <p:ext uri="{BB962C8B-B14F-4D97-AF65-F5344CB8AC3E}">
        <p14:creationId xmlns:p14="http://schemas.microsoft.com/office/powerpoint/2010/main" val="2735234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05247"/>
            <a:ext cx="8426449" cy="565200"/>
          </a:xfrm>
        </p:spPr>
        <p:txBody>
          <a:bodyPr/>
          <a:lstStyle/>
          <a:p>
            <a:r>
              <a:rPr lang="en-GB" sz="3200" dirty="0"/>
              <a:t>Imperatives</a:t>
            </a:r>
          </a:p>
        </p:txBody>
      </p:sp>
      <p:sp>
        <p:nvSpPr>
          <p:cNvPr id="3" name="Content Placeholder 2"/>
          <p:cNvSpPr>
            <a:spLocks noGrp="1"/>
          </p:cNvSpPr>
          <p:nvPr>
            <p:ph idx="1"/>
          </p:nvPr>
        </p:nvSpPr>
        <p:spPr>
          <a:xfrm>
            <a:off x="358775" y="2052001"/>
            <a:ext cx="8426449" cy="3780000"/>
          </a:xfrm>
        </p:spPr>
        <p:txBody>
          <a:bodyPr/>
          <a:lstStyle/>
          <a:p>
            <a:pPr marL="501650" lvl="1" indent="-285750">
              <a:lnSpc>
                <a:spcPct val="100000"/>
              </a:lnSpc>
              <a:spcBef>
                <a:spcPts val="0"/>
              </a:spcBef>
              <a:buFont typeface="Courier New" panose="02070309020205020404" pitchFamily="49" charset="0"/>
              <a:buChar char="o"/>
            </a:pPr>
            <a:r>
              <a:rPr lang="en-GB" sz="1800" dirty="0"/>
              <a:t>Register on ProContract: </a:t>
            </a:r>
            <a:r>
              <a:rPr lang="en-GB" sz="1800" dirty="0">
                <a:hlinkClick r:id="rId2"/>
              </a:rPr>
              <a:t>https://procontract.due-north.com/register</a:t>
            </a:r>
            <a:endParaRPr lang="en-GB" sz="1800" dirty="0"/>
          </a:p>
          <a:p>
            <a:pPr marL="501650" lvl="1" indent="-285750">
              <a:lnSpc>
                <a:spcPct val="100000"/>
              </a:lnSpc>
              <a:spcBef>
                <a:spcPts val="0"/>
              </a:spcBef>
              <a:buFont typeface="Courier New" panose="02070309020205020404" pitchFamily="49" charset="0"/>
              <a:buChar char="o"/>
            </a:pPr>
            <a:endParaRPr lang="en-GB" sz="1800" dirty="0"/>
          </a:p>
          <a:p>
            <a:pPr marL="501650" lvl="1" indent="-285750">
              <a:lnSpc>
                <a:spcPct val="100000"/>
              </a:lnSpc>
              <a:spcBef>
                <a:spcPts val="0"/>
              </a:spcBef>
              <a:buFont typeface="Courier New" panose="02070309020205020404" pitchFamily="49" charset="0"/>
              <a:buChar char="o"/>
            </a:pPr>
            <a:r>
              <a:rPr lang="en-GB" sz="1800" dirty="0"/>
              <a:t>Read all of the ITT documentation, specifically the ITT Guidance and Draft APMS Contract</a:t>
            </a:r>
          </a:p>
          <a:p>
            <a:pPr marL="501650" lvl="1" indent="-285750">
              <a:lnSpc>
                <a:spcPct val="100000"/>
              </a:lnSpc>
              <a:spcBef>
                <a:spcPts val="0"/>
              </a:spcBef>
              <a:buFont typeface="Courier New" panose="02070309020205020404" pitchFamily="49" charset="0"/>
              <a:buChar char="o"/>
            </a:pPr>
            <a:endParaRPr lang="en-GB" sz="1800" dirty="0"/>
          </a:p>
          <a:p>
            <a:pPr marL="501650" lvl="1" indent="-285750">
              <a:lnSpc>
                <a:spcPct val="100000"/>
              </a:lnSpc>
              <a:spcBef>
                <a:spcPts val="0"/>
              </a:spcBef>
              <a:buFont typeface="Courier New" panose="02070309020205020404" pitchFamily="49" charset="0"/>
              <a:buChar char="o"/>
            </a:pPr>
            <a:r>
              <a:rPr lang="en-GB" sz="1800" dirty="0"/>
              <a:t>Read the Practice Specific Memorandum of Information (</a:t>
            </a:r>
            <a:r>
              <a:rPr lang="en-GB" sz="1800" dirty="0" err="1"/>
              <a:t>MoI</a:t>
            </a:r>
            <a:r>
              <a:rPr lang="en-GB" sz="1800" dirty="0"/>
              <a:t>). It is impossible to achieve high scores unless you acknowledge and reference the local contextual information provided within responses</a:t>
            </a:r>
          </a:p>
          <a:p>
            <a:pPr marL="501650" lvl="1" indent="-285750">
              <a:lnSpc>
                <a:spcPct val="100000"/>
              </a:lnSpc>
              <a:spcBef>
                <a:spcPts val="0"/>
              </a:spcBef>
              <a:buFont typeface="Courier New" panose="02070309020205020404" pitchFamily="49" charset="0"/>
              <a:buChar char="o"/>
            </a:pPr>
            <a:endParaRPr lang="en-GB" sz="1800" dirty="0"/>
          </a:p>
          <a:p>
            <a:pPr marL="501650" lvl="1" indent="-285750">
              <a:lnSpc>
                <a:spcPct val="100000"/>
              </a:lnSpc>
              <a:spcBef>
                <a:spcPts val="0"/>
              </a:spcBef>
              <a:buFont typeface="Courier New" panose="02070309020205020404" pitchFamily="49" charset="0"/>
              <a:buChar char="o"/>
            </a:pPr>
            <a:r>
              <a:rPr lang="en-GB" sz="1800" dirty="0"/>
              <a:t>Submit Clarification Questions (via ProContract) and note the deadline for receipt (30</a:t>
            </a:r>
            <a:r>
              <a:rPr lang="en-GB" sz="1800" baseline="30000" dirty="0"/>
              <a:t>th</a:t>
            </a:r>
            <a:r>
              <a:rPr lang="en-GB" sz="1800" dirty="0"/>
              <a:t> April)</a:t>
            </a:r>
          </a:p>
          <a:p>
            <a:pPr marL="501650" lvl="1" indent="-285750">
              <a:lnSpc>
                <a:spcPct val="100000"/>
              </a:lnSpc>
              <a:spcBef>
                <a:spcPts val="0"/>
              </a:spcBef>
              <a:buFont typeface="Courier New" panose="02070309020205020404" pitchFamily="49" charset="0"/>
              <a:buChar char="o"/>
            </a:pPr>
            <a:endParaRPr lang="en-GB" sz="1800" dirty="0"/>
          </a:p>
          <a:p>
            <a:pPr marL="501650" lvl="1" indent="-285750">
              <a:lnSpc>
                <a:spcPct val="100000"/>
              </a:lnSpc>
              <a:spcBef>
                <a:spcPts val="0"/>
              </a:spcBef>
              <a:buFont typeface="Courier New" panose="02070309020205020404" pitchFamily="49" charset="0"/>
              <a:buChar char="o"/>
            </a:pPr>
            <a:r>
              <a:rPr lang="en-GB" sz="1800" dirty="0"/>
              <a:t>Submit your ITT response by the stated deadline (14</a:t>
            </a:r>
            <a:r>
              <a:rPr lang="en-GB" sz="1800" baseline="30000" dirty="0"/>
              <a:t>th</a:t>
            </a:r>
            <a:r>
              <a:rPr lang="en-GB" sz="1800" dirty="0"/>
              <a:t> May)</a:t>
            </a:r>
          </a:p>
          <a:p>
            <a:pPr marL="501650" lvl="1" indent="-285750">
              <a:lnSpc>
                <a:spcPct val="100000"/>
              </a:lnSpc>
              <a:spcBef>
                <a:spcPts val="0"/>
              </a:spcBef>
              <a:buFont typeface="Courier New" panose="02070309020205020404" pitchFamily="49" charset="0"/>
              <a:buChar char="o"/>
            </a:pPr>
            <a:endParaRPr lang="en-GB" sz="1600" dirty="0"/>
          </a:p>
          <a:p>
            <a:pPr marL="501650" lvl="1" indent="-285750">
              <a:lnSpc>
                <a:spcPct val="100000"/>
              </a:lnSpc>
              <a:spcBef>
                <a:spcPts val="0"/>
              </a:spcBef>
              <a:buFont typeface="Courier New" panose="02070309020205020404" pitchFamily="49" charset="0"/>
              <a:buChar char="o"/>
            </a:pPr>
            <a:endParaRPr lang="en-GB" sz="1600" dirty="0"/>
          </a:p>
          <a:p>
            <a:pPr marL="215900" lvl="1" indent="0">
              <a:lnSpc>
                <a:spcPct val="100000"/>
              </a:lnSpc>
              <a:spcBef>
                <a:spcPts val="0"/>
              </a:spcBef>
              <a:buNone/>
            </a:pPr>
            <a:endParaRPr lang="en-GB" sz="1600" dirty="0"/>
          </a:p>
          <a:p>
            <a:pPr marL="431900" lvl="2" indent="0">
              <a:lnSpc>
                <a:spcPct val="100000"/>
              </a:lnSpc>
              <a:spcBef>
                <a:spcPts val="0"/>
              </a:spcBef>
              <a:buNone/>
            </a:pPr>
            <a:endParaRPr lang="en-GB" sz="2000" dirty="0"/>
          </a:p>
          <a:p>
            <a:pPr marL="547688" lvl="1" indent="-285750">
              <a:lnSpc>
                <a:spcPct val="100000"/>
              </a:lnSpc>
              <a:spcBef>
                <a:spcPts val="0"/>
              </a:spcBef>
              <a:buFont typeface="Courier New" panose="02070309020205020404" pitchFamily="49" charset="0"/>
              <a:buChar char="o"/>
            </a:pPr>
            <a:endParaRPr lang="en-GB" sz="2000" dirty="0"/>
          </a:p>
        </p:txBody>
      </p:sp>
      <p:sp>
        <p:nvSpPr>
          <p:cNvPr id="4" name="Slide Number Placeholder 3"/>
          <p:cNvSpPr>
            <a:spLocks noGrp="1"/>
          </p:cNvSpPr>
          <p:nvPr>
            <p:ph type="sldNum" sz="quarter" idx="12"/>
          </p:nvPr>
        </p:nvSpPr>
        <p:spPr/>
        <p:txBody>
          <a:bodyPr/>
          <a:lstStyle/>
          <a:p>
            <a:fld id="{23134A5E-8B9A-4F1B-8A1C-D54727A06F98}" type="slidenum">
              <a:rPr lang="en-GB" smtClean="0">
                <a:solidFill>
                  <a:prstClr val="black"/>
                </a:solidFill>
              </a:rPr>
              <a:pPr/>
              <a:t>11</a:t>
            </a:fld>
            <a:endParaRPr lang="en-GB">
              <a:solidFill>
                <a:prstClr val="black"/>
              </a:solidFill>
            </a:endParaRPr>
          </a:p>
        </p:txBody>
      </p:sp>
    </p:spTree>
    <p:extLst>
      <p:ext uri="{BB962C8B-B14F-4D97-AF65-F5344CB8AC3E}">
        <p14:creationId xmlns:p14="http://schemas.microsoft.com/office/powerpoint/2010/main" val="3080282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Key Features</a:t>
            </a:r>
          </a:p>
        </p:txBody>
      </p:sp>
      <p:sp>
        <p:nvSpPr>
          <p:cNvPr id="3" name="Content Placeholder 2"/>
          <p:cNvSpPr>
            <a:spLocks noGrp="1"/>
          </p:cNvSpPr>
          <p:nvPr>
            <p:ph idx="1"/>
          </p:nvPr>
        </p:nvSpPr>
        <p:spPr>
          <a:xfrm>
            <a:off x="358775" y="2052001"/>
            <a:ext cx="8426449" cy="3780000"/>
          </a:xfrm>
        </p:spPr>
        <p:txBody>
          <a:bodyPr/>
          <a:lstStyle/>
          <a:p>
            <a:pPr marL="501650" lvl="1" indent="-285750">
              <a:lnSpc>
                <a:spcPct val="100000"/>
              </a:lnSpc>
              <a:spcBef>
                <a:spcPts val="0"/>
              </a:spcBef>
              <a:spcAft>
                <a:spcPts val="600"/>
              </a:spcAft>
              <a:buFont typeface="Courier New" panose="02070309020205020404" pitchFamily="49" charset="0"/>
              <a:buChar char="o"/>
            </a:pPr>
            <a:r>
              <a:rPr lang="en-GB" sz="1800" dirty="0"/>
              <a:t>Based on “Open” Procedure</a:t>
            </a:r>
          </a:p>
          <a:p>
            <a:pPr marL="501650" lvl="1" indent="-285750">
              <a:lnSpc>
                <a:spcPct val="100000"/>
              </a:lnSpc>
              <a:spcBef>
                <a:spcPts val="0"/>
              </a:spcBef>
              <a:spcAft>
                <a:spcPts val="600"/>
              </a:spcAft>
              <a:buFont typeface="Courier New" panose="02070309020205020404" pitchFamily="49" charset="0"/>
              <a:buChar char="o"/>
            </a:pPr>
            <a:r>
              <a:rPr lang="en-GB" sz="1800" dirty="0"/>
              <a:t>Conducted entirely online (via ProContract)</a:t>
            </a:r>
          </a:p>
          <a:p>
            <a:pPr marL="501650" lvl="1" indent="-285750">
              <a:lnSpc>
                <a:spcPct val="100000"/>
              </a:lnSpc>
              <a:spcBef>
                <a:spcPts val="0"/>
              </a:spcBef>
              <a:spcAft>
                <a:spcPts val="600"/>
              </a:spcAft>
              <a:buFont typeface="Courier New" panose="02070309020205020404" pitchFamily="49" charset="0"/>
              <a:buChar char="o"/>
            </a:pPr>
            <a:r>
              <a:rPr lang="en-GB" sz="1800" dirty="0"/>
              <a:t>Three Questionnaires:</a:t>
            </a:r>
          </a:p>
          <a:p>
            <a:pPr marL="717650" lvl="2" indent="-285750">
              <a:lnSpc>
                <a:spcPct val="100000"/>
              </a:lnSpc>
              <a:spcBef>
                <a:spcPts val="0"/>
              </a:spcBef>
            </a:pPr>
            <a:r>
              <a:rPr lang="en-GB" sz="1800" dirty="0"/>
              <a:t>Initial Eligibility</a:t>
            </a:r>
          </a:p>
          <a:p>
            <a:pPr marL="717650" lvl="2" indent="-285750">
              <a:lnSpc>
                <a:spcPct val="100000"/>
              </a:lnSpc>
              <a:spcBef>
                <a:spcPts val="0"/>
              </a:spcBef>
            </a:pPr>
            <a:r>
              <a:rPr lang="en-GB" sz="1800" dirty="0"/>
              <a:t>Generic Questions</a:t>
            </a:r>
          </a:p>
          <a:p>
            <a:pPr marL="717650" lvl="2" indent="-285750">
              <a:lnSpc>
                <a:spcPct val="100000"/>
              </a:lnSpc>
              <a:spcBef>
                <a:spcPts val="0"/>
              </a:spcBef>
            </a:pPr>
            <a:r>
              <a:rPr lang="en-GB" sz="1800" dirty="0"/>
              <a:t>Lot / Practice Specific Questions </a:t>
            </a:r>
          </a:p>
          <a:p>
            <a:pPr marL="717650" lvl="2" indent="-285750">
              <a:lnSpc>
                <a:spcPct val="100000"/>
              </a:lnSpc>
              <a:spcBef>
                <a:spcPts val="0"/>
              </a:spcBef>
            </a:pPr>
            <a:endParaRPr lang="en-GB" sz="500" dirty="0"/>
          </a:p>
          <a:p>
            <a:pPr marL="501650" lvl="1" indent="-285750">
              <a:lnSpc>
                <a:spcPct val="100000"/>
              </a:lnSpc>
              <a:spcBef>
                <a:spcPts val="0"/>
              </a:spcBef>
              <a:buFont typeface="Courier New" panose="02070309020205020404" pitchFamily="49" charset="0"/>
              <a:buChar char="o"/>
            </a:pPr>
            <a:r>
              <a:rPr lang="en-GB" sz="1800" dirty="0"/>
              <a:t>As in previous years there will be a restriction on the number of practices you can be awarded, There is no restriction on how many you can bid for.</a:t>
            </a:r>
          </a:p>
          <a:p>
            <a:pPr marL="501650" lvl="1" indent="-285750">
              <a:lnSpc>
                <a:spcPct val="100000"/>
              </a:lnSpc>
              <a:spcBef>
                <a:spcPts val="0"/>
              </a:spcBef>
              <a:buFont typeface="Courier New" panose="02070309020205020404" pitchFamily="49" charset="0"/>
              <a:buChar char="o"/>
            </a:pPr>
            <a:endParaRPr lang="en-GB" sz="600" dirty="0"/>
          </a:p>
          <a:p>
            <a:pPr marL="501650" lvl="1" indent="-285750">
              <a:lnSpc>
                <a:spcPct val="100000"/>
              </a:lnSpc>
              <a:spcBef>
                <a:spcPts val="0"/>
              </a:spcBef>
              <a:buFont typeface="Courier New" panose="02070309020205020404" pitchFamily="49" charset="0"/>
              <a:buChar char="o"/>
            </a:pPr>
            <a:r>
              <a:rPr lang="en-GB" sz="1800" dirty="0"/>
              <a:t>You will be asked to declare (when you submit your bids) What you are bidding for and what would be your preferences,  should you be successful. </a:t>
            </a:r>
          </a:p>
          <a:p>
            <a:pPr marL="431900" lvl="2" indent="0">
              <a:lnSpc>
                <a:spcPct val="100000"/>
              </a:lnSpc>
              <a:spcBef>
                <a:spcPts val="0"/>
              </a:spcBef>
              <a:buNone/>
            </a:pPr>
            <a:endParaRPr lang="en-GB" sz="2000" dirty="0"/>
          </a:p>
          <a:p>
            <a:pPr marL="547688" lvl="1" indent="-285750">
              <a:lnSpc>
                <a:spcPct val="100000"/>
              </a:lnSpc>
              <a:spcBef>
                <a:spcPts val="0"/>
              </a:spcBef>
              <a:buFont typeface="Courier New" panose="02070309020205020404" pitchFamily="49" charset="0"/>
              <a:buChar char="o"/>
            </a:pPr>
            <a:endParaRPr lang="en-GB" sz="2000"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12</a:t>
            </a:fld>
            <a:endParaRPr lang="en-GB" noProof="0"/>
          </a:p>
        </p:txBody>
      </p:sp>
    </p:spTree>
    <p:extLst>
      <p:ext uri="{BB962C8B-B14F-4D97-AF65-F5344CB8AC3E}">
        <p14:creationId xmlns:p14="http://schemas.microsoft.com/office/powerpoint/2010/main" val="1944262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452445"/>
          </a:xfrm>
        </p:spPr>
        <p:txBody>
          <a:bodyPr/>
          <a:lstStyle/>
          <a:p>
            <a:r>
              <a:rPr lang="en-GB" sz="3200" dirty="0"/>
              <a:t>Key Features</a:t>
            </a:r>
          </a:p>
        </p:txBody>
      </p:sp>
      <p:sp>
        <p:nvSpPr>
          <p:cNvPr id="3" name="Content Placeholder 2"/>
          <p:cNvSpPr>
            <a:spLocks noGrp="1"/>
          </p:cNvSpPr>
          <p:nvPr>
            <p:ph idx="1"/>
          </p:nvPr>
        </p:nvSpPr>
        <p:spPr>
          <a:xfrm>
            <a:off x="358775" y="1555845"/>
            <a:ext cx="8426449" cy="4933855"/>
          </a:xfrm>
        </p:spPr>
        <p:txBody>
          <a:bodyPr/>
          <a:lstStyle/>
          <a:p>
            <a:pPr marL="215900" lvl="1" indent="0">
              <a:lnSpc>
                <a:spcPct val="100000"/>
              </a:lnSpc>
              <a:spcBef>
                <a:spcPts val="0"/>
              </a:spcBef>
              <a:spcAft>
                <a:spcPts val="600"/>
              </a:spcAft>
              <a:buNone/>
            </a:pPr>
            <a:r>
              <a:rPr lang="en-GB" sz="1800" b="1" i="1" dirty="0"/>
              <a:t>6 Point scoring scale</a:t>
            </a: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spcAft>
                <a:spcPts val="600"/>
              </a:spcAft>
              <a:buFont typeface="Courier New" panose="02070309020205020404" pitchFamily="49" charset="0"/>
              <a:buChar char="o"/>
            </a:pPr>
            <a:endParaRPr lang="en-GB" sz="1800" b="1" i="1" dirty="0">
              <a:solidFill>
                <a:srgbClr val="FF0000"/>
              </a:solidFill>
            </a:endParaRPr>
          </a:p>
          <a:p>
            <a:pPr marL="501650" lvl="1" indent="-285750">
              <a:lnSpc>
                <a:spcPct val="100000"/>
              </a:lnSpc>
              <a:spcBef>
                <a:spcPts val="0"/>
              </a:spcBef>
              <a:buFont typeface="Courier New" panose="02070309020205020404" pitchFamily="49" charset="0"/>
              <a:buChar char="o"/>
            </a:pPr>
            <a:endParaRPr lang="en-GB" sz="1600" dirty="0"/>
          </a:p>
          <a:p>
            <a:pPr marL="215900" lvl="1" indent="0">
              <a:lnSpc>
                <a:spcPct val="100000"/>
              </a:lnSpc>
              <a:spcBef>
                <a:spcPts val="0"/>
              </a:spcBef>
              <a:buNone/>
            </a:pPr>
            <a:endParaRPr lang="en-GB" sz="1600" dirty="0"/>
          </a:p>
          <a:p>
            <a:pPr marL="215900" lvl="1" indent="0">
              <a:lnSpc>
                <a:spcPct val="100000"/>
              </a:lnSpc>
              <a:spcBef>
                <a:spcPts val="0"/>
              </a:spcBef>
              <a:buNone/>
            </a:pPr>
            <a:endParaRPr lang="en-GB" sz="1600" dirty="0"/>
          </a:p>
          <a:p>
            <a:pPr marL="215900" lvl="1" indent="0">
              <a:lnSpc>
                <a:spcPct val="100000"/>
              </a:lnSpc>
              <a:spcBef>
                <a:spcPts val="0"/>
              </a:spcBef>
              <a:buNone/>
            </a:pPr>
            <a:endParaRPr lang="en-GB" sz="1600" dirty="0"/>
          </a:p>
          <a:p>
            <a:pPr marL="431900" lvl="2" indent="0">
              <a:lnSpc>
                <a:spcPct val="100000"/>
              </a:lnSpc>
              <a:spcBef>
                <a:spcPts val="0"/>
              </a:spcBef>
              <a:buNone/>
            </a:pPr>
            <a:endParaRPr lang="en-GB" sz="2000" dirty="0"/>
          </a:p>
          <a:p>
            <a:pPr marL="547688" lvl="1" indent="-285750">
              <a:lnSpc>
                <a:spcPct val="100000"/>
              </a:lnSpc>
              <a:spcBef>
                <a:spcPts val="0"/>
              </a:spcBef>
              <a:buFont typeface="Courier New" panose="02070309020205020404" pitchFamily="49" charset="0"/>
              <a:buChar char="o"/>
            </a:pPr>
            <a:endParaRPr lang="en-GB" sz="2000" dirty="0"/>
          </a:p>
        </p:txBody>
      </p:sp>
      <p:sp>
        <p:nvSpPr>
          <p:cNvPr id="4" name="Slide Number Placeholder 3"/>
          <p:cNvSpPr>
            <a:spLocks noGrp="1"/>
          </p:cNvSpPr>
          <p:nvPr>
            <p:ph type="sldNum" sz="quarter" idx="12"/>
          </p:nvPr>
        </p:nvSpPr>
        <p:spPr/>
        <p:txBody>
          <a:bodyPr/>
          <a:lstStyle/>
          <a:p>
            <a:fld id="{23134A5E-8B9A-4F1B-8A1C-D54727A06F98}" type="slidenum">
              <a:rPr lang="en-GB" smtClean="0">
                <a:solidFill>
                  <a:prstClr val="black"/>
                </a:solidFill>
              </a:rPr>
              <a:pPr/>
              <a:t>13</a:t>
            </a:fld>
            <a:endParaRPr lang="en-GB">
              <a:solidFill>
                <a:prstClr val="black"/>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341500510"/>
              </p:ext>
            </p:extLst>
          </p:nvPr>
        </p:nvGraphicFramePr>
        <p:xfrm>
          <a:off x="832756" y="1844815"/>
          <a:ext cx="7396843" cy="4003119"/>
        </p:xfrm>
        <a:graphic>
          <a:graphicData uri="http://schemas.openxmlformats.org/drawingml/2006/table">
            <a:tbl>
              <a:tblPr firstRow="1" firstCol="1" bandRow="1">
                <a:tableStyleId>{5C22544A-7EE6-4342-B048-85BDC9FD1C3A}</a:tableStyleId>
              </a:tblPr>
              <a:tblGrid>
                <a:gridCol w="238941">
                  <a:extLst>
                    <a:ext uri="{9D8B030D-6E8A-4147-A177-3AD203B41FA5}">
                      <a16:colId xmlns:a16="http://schemas.microsoft.com/office/drawing/2014/main" val="20000"/>
                    </a:ext>
                  </a:extLst>
                </a:gridCol>
                <a:gridCol w="1232656">
                  <a:extLst>
                    <a:ext uri="{9D8B030D-6E8A-4147-A177-3AD203B41FA5}">
                      <a16:colId xmlns:a16="http://schemas.microsoft.com/office/drawing/2014/main" val="20001"/>
                    </a:ext>
                  </a:extLst>
                </a:gridCol>
                <a:gridCol w="5925246">
                  <a:extLst>
                    <a:ext uri="{9D8B030D-6E8A-4147-A177-3AD203B41FA5}">
                      <a16:colId xmlns:a16="http://schemas.microsoft.com/office/drawing/2014/main" val="20002"/>
                    </a:ext>
                  </a:extLst>
                </a:gridCol>
              </a:tblGrid>
              <a:tr h="261911">
                <a:tc gridSpan="2">
                  <a:txBody>
                    <a:bodyPr/>
                    <a:lstStyle/>
                    <a:p>
                      <a:pPr>
                        <a:spcAft>
                          <a:spcPts val="0"/>
                        </a:spcAft>
                      </a:pPr>
                      <a:r>
                        <a:rPr lang="en-US" sz="1000" dirty="0">
                          <a:effectLst/>
                        </a:rPr>
                        <a:t>Score</a:t>
                      </a:r>
                      <a:endParaRPr lang="en-GB" sz="1100" dirty="0">
                        <a:effectLst/>
                        <a:latin typeface="Calibri"/>
                        <a:ea typeface="Calibri"/>
                        <a:cs typeface="Times New Roman"/>
                      </a:endParaRPr>
                    </a:p>
                  </a:txBody>
                  <a:tcPr marL="68580" marR="68580" marT="0" marB="0"/>
                </a:tc>
                <a:tc hMerge="1">
                  <a:txBody>
                    <a:bodyPr/>
                    <a:lstStyle/>
                    <a:p>
                      <a:endParaRPr lang="en-GB"/>
                    </a:p>
                  </a:txBody>
                  <a:tcPr/>
                </a:tc>
                <a:tc>
                  <a:txBody>
                    <a:bodyPr/>
                    <a:lstStyle/>
                    <a:p>
                      <a:pPr>
                        <a:spcAft>
                          <a:spcPts val="0"/>
                        </a:spcAft>
                      </a:pPr>
                      <a:r>
                        <a:rPr lang="en-US" sz="1000">
                          <a:effectLst/>
                        </a:rPr>
                        <a:t>Definition</a:t>
                      </a:r>
                      <a:endParaRPr lang="en-GB" sz="110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523822">
                <a:tc>
                  <a:txBody>
                    <a:bodyPr/>
                    <a:lstStyle/>
                    <a:p>
                      <a:pPr>
                        <a:spcAft>
                          <a:spcPts val="0"/>
                        </a:spcAft>
                      </a:pPr>
                      <a:r>
                        <a:rPr lang="en-US" sz="1000">
                          <a:effectLst/>
                        </a:rPr>
                        <a:t>0</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Non-compliant</a:t>
                      </a:r>
                      <a:endParaRPr lang="en-GB" sz="1600">
                        <a:effectLst/>
                      </a:endParaRPr>
                    </a:p>
                    <a:p>
                      <a:pPr>
                        <a:spcAft>
                          <a:spcPts val="0"/>
                        </a:spcAft>
                      </a:pPr>
                      <a:r>
                        <a:rPr lang="en-US" sz="1200">
                          <a:effectLst/>
                        </a:rPr>
                        <a:t> </a:t>
                      </a:r>
                      <a:endParaRPr lang="en-GB" sz="1600">
                        <a:effectLst/>
                        <a:latin typeface="Calibri"/>
                        <a:ea typeface="Calibri"/>
                        <a:cs typeface="Times New Roman"/>
                      </a:endParaRPr>
                    </a:p>
                  </a:txBody>
                  <a:tcPr marL="68580" marR="68580" marT="0" marB="0"/>
                </a:tc>
                <a:tc>
                  <a:txBody>
                    <a:bodyPr/>
                    <a:lstStyle/>
                    <a:p>
                      <a:pPr>
                        <a:spcAft>
                          <a:spcPts val="0"/>
                        </a:spcAft>
                      </a:pPr>
                      <a:r>
                        <a:rPr lang="en-US" sz="1200">
                          <a:effectLst/>
                        </a:rPr>
                        <a:t>No response or partial response and poor evidence provided in support of it.  Does not give the commissioner confidence in the ability of the Bidder to deliver the Contract.</a:t>
                      </a:r>
                      <a:endParaRPr lang="en-GB" sz="160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523822">
                <a:tc>
                  <a:txBody>
                    <a:bodyPr/>
                    <a:lstStyle/>
                    <a:p>
                      <a:pPr>
                        <a:spcAft>
                          <a:spcPts val="0"/>
                        </a:spcAft>
                      </a:pPr>
                      <a:r>
                        <a:rPr lang="en-US" sz="1000">
                          <a:effectLst/>
                        </a:rPr>
                        <a:t>1</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Weak</a:t>
                      </a:r>
                      <a:endParaRPr lang="en-GB" sz="1600">
                        <a:effectLst/>
                      </a:endParaRPr>
                    </a:p>
                    <a:p>
                      <a:pPr>
                        <a:spcAft>
                          <a:spcPts val="0"/>
                        </a:spcAft>
                      </a:pPr>
                      <a:r>
                        <a:rPr lang="en-US" sz="1200">
                          <a:effectLst/>
                        </a:rPr>
                        <a:t> </a:t>
                      </a:r>
                      <a:endParaRPr lang="en-GB" sz="1600">
                        <a:effectLst/>
                        <a:latin typeface="Calibri"/>
                        <a:ea typeface="Calibri"/>
                        <a:cs typeface="Times New Roman"/>
                      </a:endParaRPr>
                    </a:p>
                  </a:txBody>
                  <a:tcPr marL="68580" marR="68580" marT="0" marB="0"/>
                </a:tc>
                <a:tc>
                  <a:txBody>
                    <a:bodyPr/>
                    <a:lstStyle/>
                    <a:p>
                      <a:pPr>
                        <a:spcAft>
                          <a:spcPts val="0"/>
                        </a:spcAft>
                      </a:pPr>
                      <a:r>
                        <a:rPr lang="en-US" sz="1200">
                          <a:effectLst/>
                        </a:rPr>
                        <a:t>Response is supported by a weak standard of evidence in several areas giving rise to concern about the ability of the Bidder to deliver the Contract.</a:t>
                      </a:r>
                      <a:endParaRPr lang="en-GB" sz="16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523822">
                <a:tc>
                  <a:txBody>
                    <a:bodyPr/>
                    <a:lstStyle/>
                    <a:p>
                      <a:pPr>
                        <a:spcAft>
                          <a:spcPts val="0"/>
                        </a:spcAft>
                      </a:pPr>
                      <a:r>
                        <a:rPr lang="en-US" sz="1000">
                          <a:effectLst/>
                        </a:rPr>
                        <a:t>2</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Minor reservations</a:t>
                      </a:r>
                      <a:endParaRPr lang="en-GB" sz="1600">
                        <a:effectLst/>
                      </a:endParaRPr>
                    </a:p>
                    <a:p>
                      <a:pPr>
                        <a:spcAft>
                          <a:spcPts val="0"/>
                        </a:spcAft>
                      </a:pPr>
                      <a:r>
                        <a:rPr lang="en-US" sz="1200">
                          <a:effectLst/>
                        </a:rPr>
                        <a:t> </a:t>
                      </a:r>
                      <a:endParaRPr lang="en-GB" sz="1600">
                        <a:effectLst/>
                        <a:latin typeface="Calibri"/>
                        <a:ea typeface="Calibri"/>
                        <a:cs typeface="Times New Roman"/>
                      </a:endParaRPr>
                    </a:p>
                  </a:txBody>
                  <a:tcPr marL="68580" marR="68580" marT="0" marB="0"/>
                </a:tc>
                <a:tc>
                  <a:txBody>
                    <a:bodyPr/>
                    <a:lstStyle/>
                    <a:p>
                      <a:pPr>
                        <a:spcAft>
                          <a:spcPts val="0"/>
                        </a:spcAft>
                      </a:pPr>
                      <a:r>
                        <a:rPr lang="en-US" sz="1200" dirty="0">
                          <a:effectLst/>
                        </a:rPr>
                        <a:t>Response is supported by a satisfactory standard of evidence in most areas but a few areas lacking detail/evidence giving rise to some concerns about the ability of the Bidder to deliver the Contract.</a:t>
                      </a:r>
                      <a:endParaRPr lang="en-GB"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523822">
                <a:tc>
                  <a:txBody>
                    <a:bodyPr/>
                    <a:lstStyle/>
                    <a:p>
                      <a:pPr>
                        <a:spcAft>
                          <a:spcPts val="0"/>
                        </a:spcAft>
                      </a:pPr>
                      <a:r>
                        <a:rPr lang="en-US" sz="1000">
                          <a:effectLst/>
                        </a:rPr>
                        <a:t>3</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Compliant</a:t>
                      </a:r>
                      <a:endParaRPr lang="en-GB" sz="1600">
                        <a:effectLst/>
                      </a:endParaRPr>
                    </a:p>
                    <a:p>
                      <a:pPr>
                        <a:spcAft>
                          <a:spcPts val="0"/>
                        </a:spcAft>
                      </a:pPr>
                      <a:r>
                        <a:rPr lang="en-US" sz="1200">
                          <a:effectLst/>
                        </a:rPr>
                        <a:t> </a:t>
                      </a:r>
                      <a:endParaRPr lang="en-GB" sz="1600">
                        <a:effectLst/>
                        <a:latin typeface="Calibri"/>
                        <a:ea typeface="Calibri"/>
                        <a:cs typeface="Times New Roman"/>
                      </a:endParaRPr>
                    </a:p>
                  </a:txBody>
                  <a:tcPr marL="68580" marR="68580" marT="0" marB="0"/>
                </a:tc>
                <a:tc>
                  <a:txBody>
                    <a:bodyPr/>
                    <a:lstStyle/>
                    <a:p>
                      <a:pPr>
                        <a:spcAft>
                          <a:spcPts val="0"/>
                        </a:spcAft>
                      </a:pPr>
                      <a:r>
                        <a:rPr lang="en-US" sz="1200" dirty="0">
                          <a:effectLst/>
                        </a:rPr>
                        <a:t>Response is good and supported by good standard of evidence. Gives the commissioner confidence in the ability of the Bidder to deliver the contract. Meets the Commissioner’s requirements.</a:t>
                      </a:r>
                      <a:endParaRPr lang="en-GB"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785733">
                <a:tc>
                  <a:txBody>
                    <a:bodyPr/>
                    <a:lstStyle/>
                    <a:p>
                      <a:pPr>
                        <a:spcAft>
                          <a:spcPts val="0"/>
                        </a:spcAft>
                      </a:pPr>
                      <a:r>
                        <a:rPr lang="en-US" sz="1000">
                          <a:effectLst/>
                        </a:rPr>
                        <a:t>4</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Very good</a:t>
                      </a:r>
                      <a:endParaRPr lang="en-GB" sz="1600">
                        <a:effectLst/>
                      </a:endParaRPr>
                    </a:p>
                    <a:p>
                      <a:pPr>
                        <a:spcAft>
                          <a:spcPts val="0"/>
                        </a:spcAft>
                      </a:pPr>
                      <a:r>
                        <a:rPr lang="en-US" sz="1200">
                          <a:effectLst/>
                        </a:rPr>
                        <a:t> </a:t>
                      </a:r>
                      <a:endParaRPr lang="en-GB" sz="1600">
                        <a:effectLst/>
                        <a:latin typeface="Calibri"/>
                        <a:ea typeface="Calibri"/>
                        <a:cs typeface="Times New Roman"/>
                      </a:endParaRPr>
                    </a:p>
                  </a:txBody>
                  <a:tcPr marL="68580" marR="68580" marT="0" marB="0"/>
                </a:tc>
                <a:tc>
                  <a:txBody>
                    <a:bodyPr/>
                    <a:lstStyle/>
                    <a:p>
                      <a:pPr>
                        <a:spcAft>
                          <a:spcPts val="0"/>
                        </a:spcAft>
                      </a:pPr>
                      <a:r>
                        <a:rPr lang="en-US" sz="1200" dirty="0">
                          <a:effectLst/>
                        </a:rPr>
                        <a:t>Response is comprehensive and supported by a high standard of evidence. Gives the Commissioner a high level of confidence in the ability of the Bidder to deliver the contract. Exceeds the commissioner’s requirements in some respects. </a:t>
                      </a:r>
                      <a:endParaRPr lang="en-GB"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785733">
                <a:tc>
                  <a:txBody>
                    <a:bodyPr/>
                    <a:lstStyle/>
                    <a:p>
                      <a:pPr>
                        <a:spcAft>
                          <a:spcPts val="0"/>
                        </a:spcAft>
                      </a:pPr>
                      <a:r>
                        <a:rPr lang="en-US" sz="1000">
                          <a:effectLst/>
                        </a:rPr>
                        <a:t>5</a:t>
                      </a:r>
                      <a:endParaRPr lang="en-GB" sz="1100">
                        <a:effectLst/>
                        <a:latin typeface="Calibri"/>
                        <a:ea typeface="Calibri"/>
                        <a:cs typeface="Times New Roman"/>
                      </a:endParaRPr>
                    </a:p>
                  </a:txBody>
                  <a:tcPr marL="68580" marR="68580" marT="0" marB="0"/>
                </a:tc>
                <a:tc>
                  <a:txBody>
                    <a:bodyPr/>
                    <a:lstStyle/>
                    <a:p>
                      <a:pPr>
                        <a:spcAft>
                          <a:spcPts val="0"/>
                        </a:spcAft>
                      </a:pPr>
                      <a:r>
                        <a:rPr lang="en-US" sz="1200">
                          <a:effectLst/>
                        </a:rPr>
                        <a:t>Excellent</a:t>
                      </a:r>
                      <a:endParaRPr lang="en-GB" sz="1600">
                        <a:effectLst/>
                        <a:latin typeface="Calibri"/>
                        <a:ea typeface="Calibri"/>
                        <a:cs typeface="Times New Roman"/>
                      </a:endParaRPr>
                    </a:p>
                  </a:txBody>
                  <a:tcPr marL="68580" marR="68580" marT="0" marB="0"/>
                </a:tc>
                <a:tc>
                  <a:txBody>
                    <a:bodyPr/>
                    <a:lstStyle/>
                    <a:p>
                      <a:pPr>
                        <a:spcAft>
                          <a:spcPts val="0"/>
                        </a:spcAft>
                      </a:pPr>
                      <a:r>
                        <a:rPr lang="en-US" sz="1200" dirty="0">
                          <a:effectLst/>
                        </a:rPr>
                        <a:t>Response is very comprehensive and supported by a very high standard of evidence. Gives the Commissioner a very high level of confidence the ability of the Bidder to deliver the contract. Exceeds the Commissioner’s requirements in most respects.</a:t>
                      </a:r>
                      <a:endParaRPr lang="en-GB"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43757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100" dirty="0"/>
              <a:t>Key Features </a:t>
            </a:r>
            <a:r>
              <a:rPr lang="en-GB" sz="2400" dirty="0" err="1"/>
              <a:t>Cont</a:t>
            </a:r>
            <a:r>
              <a:rPr lang="en-GB" sz="2400" dirty="0"/>
              <a:t>:-</a:t>
            </a:r>
            <a:endParaRPr lang="en-GB" dirty="0"/>
          </a:p>
        </p:txBody>
      </p:sp>
      <p:sp>
        <p:nvSpPr>
          <p:cNvPr id="3" name="Content Placeholder 2"/>
          <p:cNvSpPr>
            <a:spLocks noGrp="1"/>
          </p:cNvSpPr>
          <p:nvPr>
            <p:ph idx="1"/>
          </p:nvPr>
        </p:nvSpPr>
        <p:spPr/>
        <p:txBody>
          <a:bodyPr/>
          <a:lstStyle/>
          <a:p>
            <a:pPr marL="501650" lvl="1" indent="-285750">
              <a:lnSpc>
                <a:spcPct val="100000"/>
              </a:lnSpc>
              <a:spcBef>
                <a:spcPts val="0"/>
              </a:spcBef>
              <a:spcAft>
                <a:spcPts val="600"/>
              </a:spcAft>
              <a:buFont typeface="Courier New" panose="02070309020205020404" pitchFamily="49" charset="0"/>
              <a:buChar char="o"/>
            </a:pPr>
            <a:r>
              <a:rPr lang="en-GB" sz="1800" b="1" i="1" dirty="0"/>
              <a:t>Threshold Score (55%)</a:t>
            </a:r>
          </a:p>
          <a:p>
            <a:pPr marL="501650" lvl="1" indent="-285750">
              <a:lnSpc>
                <a:spcPct val="100000"/>
              </a:lnSpc>
              <a:spcBef>
                <a:spcPts val="0"/>
              </a:spcBef>
              <a:spcAft>
                <a:spcPts val="600"/>
              </a:spcAft>
              <a:buFont typeface="Courier New" panose="02070309020205020404" pitchFamily="49" charset="0"/>
              <a:buChar char="o"/>
            </a:pPr>
            <a:r>
              <a:rPr lang="en-GB" sz="1800" dirty="0"/>
              <a:t>Market Management Mechanism</a:t>
            </a:r>
          </a:p>
          <a:p>
            <a:pPr marL="717650" lvl="2" indent="-285750">
              <a:lnSpc>
                <a:spcPct val="100000"/>
              </a:lnSpc>
              <a:spcBef>
                <a:spcPts val="0"/>
              </a:spcBef>
              <a:spcAft>
                <a:spcPts val="1200"/>
              </a:spcAft>
            </a:pPr>
            <a:r>
              <a:rPr lang="en-GB" sz="1800" dirty="0"/>
              <a:t>Next best bid &gt; 10% below highest scoring bid, or scores between 50 and 54.9, award decision is deferred to relevant Primary Care Commissioning Committee.</a:t>
            </a:r>
          </a:p>
          <a:p>
            <a:pPr marL="717650" lvl="2" indent="-285750">
              <a:lnSpc>
                <a:spcPct val="100000"/>
              </a:lnSpc>
              <a:spcBef>
                <a:spcPts val="0"/>
              </a:spcBef>
              <a:spcAft>
                <a:spcPts val="1200"/>
              </a:spcAft>
            </a:pPr>
            <a:r>
              <a:rPr lang="en-GB" sz="1800" dirty="0"/>
              <a:t>If next best bid scores &lt; 50%, or there are no other bids, highest scoring bidder will be awarded contract regardless.</a:t>
            </a:r>
          </a:p>
          <a:p>
            <a:pPr marL="501650" lvl="1" indent="-285750">
              <a:lnSpc>
                <a:spcPct val="100000"/>
              </a:lnSpc>
              <a:spcBef>
                <a:spcPts val="0"/>
              </a:spcBef>
              <a:spcAft>
                <a:spcPts val="600"/>
              </a:spcAft>
            </a:pPr>
            <a:r>
              <a:rPr lang="en-GB" sz="1800" dirty="0"/>
              <a:t>Restriction of lots to win (5)</a:t>
            </a:r>
          </a:p>
          <a:p>
            <a:pPr marL="717650" lvl="2" indent="-285750">
              <a:lnSpc>
                <a:spcPct val="100000"/>
              </a:lnSpc>
              <a:spcBef>
                <a:spcPts val="0"/>
              </a:spcBef>
              <a:spcAft>
                <a:spcPts val="600"/>
              </a:spcAft>
            </a:pPr>
            <a:endParaRPr lang="en-GB" sz="1800" dirty="0"/>
          </a:p>
          <a:p>
            <a:endParaRPr lang="en-GB"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14</a:t>
            </a:fld>
            <a:endParaRPr lang="en-GB" noProof="0"/>
          </a:p>
        </p:txBody>
      </p:sp>
    </p:spTree>
    <p:extLst>
      <p:ext uri="{BB962C8B-B14F-4D97-AF65-F5344CB8AC3E}">
        <p14:creationId xmlns:p14="http://schemas.microsoft.com/office/powerpoint/2010/main" val="3425303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74" y="1167632"/>
            <a:ext cx="8192849" cy="565200"/>
          </a:xfrm>
        </p:spPr>
        <p:txBody>
          <a:bodyPr/>
          <a:lstStyle/>
          <a:p>
            <a:r>
              <a:rPr lang="en-GB" sz="3200" dirty="0"/>
              <a:t>Provisional Timetable </a:t>
            </a:r>
          </a:p>
        </p:txBody>
      </p:sp>
      <p:sp>
        <p:nvSpPr>
          <p:cNvPr id="3" name="Slide Number Placeholder 2"/>
          <p:cNvSpPr>
            <a:spLocks noGrp="1"/>
          </p:cNvSpPr>
          <p:nvPr>
            <p:ph type="sldNum" sz="quarter" idx="12"/>
          </p:nvPr>
        </p:nvSpPr>
        <p:spPr/>
        <p:txBody>
          <a:bodyPr/>
          <a:lstStyle/>
          <a:p>
            <a:fld id="{23134A5E-8B9A-4F1B-8A1C-D54727A06F98}" type="slidenum">
              <a:rPr lang="en-GB" smtClean="0">
                <a:solidFill>
                  <a:prstClr val="black"/>
                </a:solidFill>
              </a:rPr>
              <a:pPr/>
              <a:t>15</a:t>
            </a:fld>
            <a:endParaRPr lang="en-GB">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134010748"/>
              </p:ext>
            </p:extLst>
          </p:nvPr>
        </p:nvGraphicFramePr>
        <p:xfrm>
          <a:off x="538775" y="1956390"/>
          <a:ext cx="8192849" cy="4353309"/>
        </p:xfrm>
        <a:graphic>
          <a:graphicData uri="http://schemas.openxmlformats.org/drawingml/2006/table">
            <a:tbl>
              <a:tblPr/>
              <a:tblGrid>
                <a:gridCol w="5316636">
                  <a:extLst>
                    <a:ext uri="{9D8B030D-6E8A-4147-A177-3AD203B41FA5}">
                      <a16:colId xmlns:a16="http://schemas.microsoft.com/office/drawing/2014/main" val="20000"/>
                    </a:ext>
                  </a:extLst>
                </a:gridCol>
                <a:gridCol w="2876213">
                  <a:extLst>
                    <a:ext uri="{9D8B030D-6E8A-4147-A177-3AD203B41FA5}">
                      <a16:colId xmlns:a16="http://schemas.microsoft.com/office/drawing/2014/main" val="20001"/>
                    </a:ext>
                  </a:extLst>
                </a:gridCol>
              </a:tblGrid>
              <a:tr h="272617">
                <a:tc>
                  <a:txBody>
                    <a:bodyPr/>
                    <a:lstStyle/>
                    <a:p>
                      <a:pPr algn="l" fontAlgn="ctr"/>
                      <a:r>
                        <a:rPr lang="en-GB" sz="1050" b="1" i="0" u="none" strike="noStrike" dirty="0">
                          <a:solidFill>
                            <a:srgbClr val="FFFFFF"/>
                          </a:solidFill>
                          <a:effectLst/>
                          <a:latin typeface="Arial"/>
                        </a:rPr>
                        <a:t>Key Milestones </a:t>
                      </a:r>
                    </a:p>
                  </a:txBody>
                  <a:tcPr marL="6176" marR="6176" marT="6176" marB="0" anchor="ctr">
                    <a:lnL w="12700" cap="flat" cmpd="sng" algn="ctr">
                      <a:solidFill>
                        <a:srgbClr val="5B9BD5"/>
                      </a:solidFill>
                      <a:prstDash val="solid"/>
                      <a:round/>
                      <a:headEnd type="none" w="med" len="med"/>
                      <a:tailEnd type="none" w="med" len="med"/>
                    </a:lnL>
                    <a:lnR>
                      <a:noFill/>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B9BD5"/>
                    </a:solidFill>
                  </a:tcPr>
                </a:tc>
                <a:tc>
                  <a:txBody>
                    <a:bodyPr/>
                    <a:lstStyle/>
                    <a:p>
                      <a:pPr algn="ctr" fontAlgn="ctr"/>
                      <a:r>
                        <a:rPr lang="en-GB" sz="1050" b="1" i="0" u="none" strike="noStrike">
                          <a:solidFill>
                            <a:srgbClr val="FFFFFF"/>
                          </a:solidFill>
                          <a:effectLst/>
                          <a:latin typeface="Arial"/>
                        </a:rPr>
                        <a:t>Date </a:t>
                      </a:r>
                    </a:p>
                  </a:txBody>
                  <a:tcPr marL="6176" marR="6176" marT="6176" marB="0" anchor="ctr">
                    <a:lnL>
                      <a:noFill/>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B9BD5"/>
                    </a:solidFill>
                  </a:tcPr>
                </a:tc>
                <a:extLst>
                  <a:ext uri="{0D108BD9-81ED-4DB2-BD59-A6C34878D82A}">
                    <a16:rowId xmlns:a16="http://schemas.microsoft.com/office/drawing/2014/main" val="10000"/>
                  </a:ext>
                </a:extLst>
              </a:tr>
              <a:tr h="310339">
                <a:tc>
                  <a:txBody>
                    <a:bodyPr/>
                    <a:lstStyle/>
                    <a:p>
                      <a:pPr algn="l" fontAlgn="ctr"/>
                      <a:r>
                        <a:rPr lang="en-GB" sz="1100" b="1" i="0" u="none" strike="noStrike" dirty="0">
                          <a:effectLst/>
                          <a:latin typeface="Arial"/>
                        </a:rPr>
                        <a:t>Advert published on Contracts Finder / OJEU / </a:t>
                      </a:r>
                      <a:r>
                        <a:rPr lang="en-GB" sz="1100" b="1" i="0" u="none" strike="noStrike" dirty="0" err="1">
                          <a:effectLst/>
                          <a:latin typeface="Arial"/>
                        </a:rPr>
                        <a:t>ProContract</a:t>
                      </a:r>
                      <a:r>
                        <a:rPr lang="en-GB" sz="1100" b="1" i="0" u="none" strike="noStrike" dirty="0">
                          <a:effectLst/>
                          <a:latin typeface="Arial"/>
                        </a:rPr>
                        <a:t>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09-Apr-18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1"/>
                  </a:ext>
                </a:extLst>
              </a:tr>
              <a:tr h="272617">
                <a:tc>
                  <a:txBody>
                    <a:bodyPr/>
                    <a:lstStyle/>
                    <a:p>
                      <a:pPr algn="l" fontAlgn="ctr"/>
                      <a:r>
                        <a:rPr lang="en-GB" sz="1100" b="1" i="0" u="none" strike="noStrike">
                          <a:effectLst/>
                          <a:latin typeface="Arial"/>
                        </a:rPr>
                        <a:t>Invitation to Tender (ITT) issued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09-Apr-18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2"/>
                  </a:ext>
                </a:extLst>
              </a:tr>
              <a:tr h="310339">
                <a:tc>
                  <a:txBody>
                    <a:bodyPr/>
                    <a:lstStyle/>
                    <a:p>
                      <a:pPr algn="l" fontAlgn="ctr"/>
                      <a:r>
                        <a:rPr lang="en-GB" sz="1100" b="1" i="0" u="none" strike="noStrike" dirty="0">
                          <a:effectLst/>
                          <a:latin typeface="Arial"/>
                        </a:rPr>
                        <a:t>Deadline for receipt of ITT clarification questions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30-Apr-18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3"/>
                  </a:ext>
                </a:extLst>
              </a:tr>
              <a:tr h="310339">
                <a:tc>
                  <a:txBody>
                    <a:bodyPr/>
                    <a:lstStyle/>
                    <a:p>
                      <a:pPr algn="l" fontAlgn="ctr"/>
                      <a:r>
                        <a:rPr lang="en-GB" sz="1100" b="1" i="0" u="none" strike="noStrike" dirty="0">
                          <a:effectLst/>
                          <a:latin typeface="Arial"/>
                        </a:rPr>
                        <a:t>Deadline for receipt of ITT submissions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14-May-18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4"/>
                  </a:ext>
                </a:extLst>
              </a:tr>
              <a:tr h="310339">
                <a:tc>
                  <a:txBody>
                    <a:bodyPr/>
                    <a:lstStyle/>
                    <a:p>
                      <a:pPr algn="l" fontAlgn="ctr"/>
                      <a:r>
                        <a:rPr lang="en-GB" sz="1100" b="1" i="0" u="none" strike="noStrike">
                          <a:effectLst/>
                          <a:latin typeface="Arial"/>
                        </a:rPr>
                        <a:t>ITT Evaluation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17-May-18 to 7 June 2018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5"/>
                  </a:ext>
                </a:extLst>
              </a:tr>
              <a:tr h="310339">
                <a:tc>
                  <a:txBody>
                    <a:bodyPr/>
                    <a:lstStyle/>
                    <a:p>
                      <a:pPr algn="l" fontAlgn="ctr"/>
                      <a:r>
                        <a:rPr lang="en-GB" sz="1100" b="1" i="0" u="none" strike="noStrike">
                          <a:effectLst/>
                          <a:latin typeface="Arial"/>
                        </a:rPr>
                        <a:t>Moderation</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12-Jun-18 to 22-Jun-18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6"/>
                  </a:ext>
                </a:extLst>
              </a:tr>
              <a:tr h="272617">
                <a:tc>
                  <a:txBody>
                    <a:bodyPr/>
                    <a:lstStyle/>
                    <a:p>
                      <a:pPr algn="l" fontAlgn="ctr"/>
                      <a:r>
                        <a:rPr lang="en-GB" sz="1100" b="1" i="0" u="none" strike="noStrike" dirty="0">
                          <a:solidFill>
                            <a:schemeClr val="tx1"/>
                          </a:solidFill>
                          <a:effectLst/>
                          <a:latin typeface="Arial"/>
                        </a:rPr>
                        <a:t>Presentations/interviews</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w/c 25-Jun-18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7"/>
                  </a:ext>
                </a:extLst>
              </a:tr>
              <a:tr h="272617">
                <a:tc>
                  <a:txBody>
                    <a:bodyPr/>
                    <a:lstStyle/>
                    <a:p>
                      <a:pPr algn="l" fontAlgn="ctr"/>
                      <a:r>
                        <a:rPr lang="en-GB" sz="1100" b="1" i="0" u="none" strike="noStrike" dirty="0">
                          <a:effectLst/>
                          <a:latin typeface="Arial"/>
                        </a:rPr>
                        <a:t>Recommendation to PCCCs</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06-Jul-18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8"/>
                  </a:ext>
                </a:extLst>
              </a:tr>
              <a:tr h="272617">
                <a:tc>
                  <a:txBody>
                    <a:bodyPr/>
                    <a:lstStyle/>
                    <a:p>
                      <a:pPr algn="l" fontAlgn="ctr"/>
                      <a:r>
                        <a:rPr lang="en-GB" sz="1100" b="1" i="0" u="none" strike="noStrike" dirty="0">
                          <a:effectLst/>
                          <a:latin typeface="Arial"/>
                        </a:rPr>
                        <a:t>PCCC </a:t>
                      </a:r>
                      <a:r>
                        <a:rPr lang="en-GB" sz="1100" b="1" i="0" u="none" strike="noStrike" dirty="0">
                          <a:solidFill>
                            <a:schemeClr val="tx1"/>
                          </a:solidFill>
                          <a:effectLst/>
                          <a:latin typeface="Arial"/>
                        </a:rPr>
                        <a:t>approvals</a:t>
                      </a:r>
                      <a:endParaRPr lang="en-GB" sz="1100" b="1" i="0" u="none" strike="sngStrike" baseline="0" dirty="0">
                        <a:effectLst/>
                        <a:latin typeface="Arial"/>
                      </a:endParaRP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by 20-Jul-18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09"/>
                  </a:ext>
                </a:extLst>
              </a:tr>
              <a:tr h="310339">
                <a:tc>
                  <a:txBody>
                    <a:bodyPr/>
                    <a:lstStyle/>
                    <a:p>
                      <a:pPr algn="l" fontAlgn="ctr"/>
                      <a:r>
                        <a:rPr lang="en-GB" sz="1100" b="1" i="0" u="none" strike="noStrike" dirty="0">
                          <a:effectLst/>
                          <a:latin typeface="Arial"/>
                        </a:rPr>
                        <a:t>Inform bidders of outcome and observe standstill period </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23-Jul-18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10"/>
                  </a:ext>
                </a:extLst>
              </a:tr>
              <a:tr h="272617">
                <a:tc>
                  <a:txBody>
                    <a:bodyPr/>
                    <a:lstStyle/>
                    <a:p>
                      <a:pPr algn="l" fontAlgn="ctr"/>
                      <a:r>
                        <a:rPr lang="en-GB" sz="1100" b="1" i="0" u="none" strike="noStrike" dirty="0">
                          <a:effectLst/>
                          <a:latin typeface="Arial"/>
                        </a:rPr>
                        <a:t>Contract award</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06-Aug-18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11"/>
                  </a:ext>
                </a:extLst>
              </a:tr>
              <a:tr h="310339">
                <a:tc>
                  <a:txBody>
                    <a:bodyPr/>
                    <a:lstStyle/>
                    <a:p>
                      <a:pPr algn="l" fontAlgn="ctr"/>
                      <a:r>
                        <a:rPr lang="en-GB" sz="1100" b="1" i="0" u="none" strike="noStrike" dirty="0">
                          <a:effectLst/>
                          <a:latin typeface="Arial"/>
                        </a:rPr>
                        <a:t>Mobilisation</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06-Aug-18 to 30-Sep-18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12"/>
                  </a:ext>
                </a:extLst>
              </a:tr>
              <a:tr h="272617">
                <a:tc>
                  <a:txBody>
                    <a:bodyPr/>
                    <a:lstStyle/>
                    <a:p>
                      <a:pPr algn="l" fontAlgn="ctr"/>
                      <a:r>
                        <a:rPr lang="en-GB" sz="1100" b="1" i="0" u="none" strike="noStrike">
                          <a:effectLst/>
                          <a:latin typeface="Arial"/>
                        </a:rPr>
                        <a:t>Phase 1 Service Go-Live</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a:effectLst/>
                          <a:latin typeface="Arial"/>
                        </a:rPr>
                        <a:t>01-Oct-18</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13"/>
                  </a:ext>
                </a:extLst>
              </a:tr>
              <a:tr h="272617">
                <a:tc>
                  <a:txBody>
                    <a:bodyPr/>
                    <a:lstStyle/>
                    <a:p>
                      <a:pPr algn="l" fontAlgn="ctr"/>
                      <a:r>
                        <a:rPr lang="en-GB" sz="1100" b="1" i="0" u="none" strike="noStrike">
                          <a:effectLst/>
                          <a:latin typeface="Arial"/>
                        </a:rPr>
                        <a:t>Phase 2 Service Go-Live</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ctr" fontAlgn="ctr"/>
                      <a:r>
                        <a:rPr lang="en-GB" sz="1100" b="1" i="0" u="none" strike="noStrike" dirty="0">
                          <a:effectLst/>
                          <a:latin typeface="Arial"/>
                        </a:rPr>
                        <a:t>01-Apr-19</a:t>
                      </a:r>
                    </a:p>
                  </a:txBody>
                  <a:tcPr marL="6176" marR="6176" marT="6176" marB="0" anchor="ctr">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906946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Overview of each Contract</a:t>
            </a:r>
            <a:br>
              <a:rPr lang="en-GB" dirty="0"/>
            </a:br>
            <a:br>
              <a:rPr lang="en-GB" dirty="0"/>
            </a:br>
            <a:br>
              <a:rPr lang="en-GB" dirty="0"/>
            </a:br>
            <a:br>
              <a:rPr lang="en-GB" dirty="0"/>
            </a:br>
            <a:r>
              <a:rPr lang="en-GB" sz="3200" dirty="0"/>
              <a:t>CCG &amp; NHS England Commissioners</a:t>
            </a:r>
          </a:p>
        </p:txBody>
      </p:sp>
      <p:sp>
        <p:nvSpPr>
          <p:cNvPr id="3" name="Slide Number Placeholder 2"/>
          <p:cNvSpPr>
            <a:spLocks noGrp="1"/>
          </p:cNvSpPr>
          <p:nvPr>
            <p:ph type="sldNum" sz="quarter" idx="12"/>
          </p:nvPr>
        </p:nvSpPr>
        <p:spPr/>
        <p:txBody>
          <a:bodyPr/>
          <a:lstStyle/>
          <a:p>
            <a:fld id="{23134A5E-8B9A-4F1B-8A1C-D54727A06F98}" type="slidenum">
              <a:rPr lang="en-GB" smtClean="0">
                <a:solidFill>
                  <a:prstClr val="white"/>
                </a:solidFill>
              </a:rPr>
              <a:pPr/>
              <a:t>16</a:t>
            </a:fld>
            <a:endParaRPr lang="en-GB">
              <a:solidFill>
                <a:prstClr val="white"/>
              </a:solidFill>
            </a:endParaRPr>
          </a:p>
        </p:txBody>
      </p:sp>
    </p:spTree>
    <p:extLst>
      <p:ext uri="{BB962C8B-B14F-4D97-AF65-F5344CB8AC3E}">
        <p14:creationId xmlns:p14="http://schemas.microsoft.com/office/powerpoint/2010/main" val="2224243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3134A5E-8B9A-4F1B-8A1C-D54727A06F98}" type="slidenum">
              <a:rPr lang="en-GB" noProof="0" smtClean="0"/>
              <a:pPr/>
              <a:t>17</a:t>
            </a:fld>
            <a:endParaRPr lang="en-GB" noProof="0" dirty="0"/>
          </a:p>
        </p:txBody>
      </p:sp>
      <p:sp>
        <p:nvSpPr>
          <p:cNvPr id="3" name="Title 2"/>
          <p:cNvSpPr>
            <a:spLocks noGrp="1"/>
          </p:cNvSpPr>
          <p:nvPr>
            <p:ph type="ctrTitle"/>
          </p:nvPr>
        </p:nvSpPr>
        <p:spPr>
          <a:xfrm>
            <a:off x="388187" y="1497653"/>
            <a:ext cx="6851876" cy="3293491"/>
          </a:xfrm>
        </p:spPr>
        <p:txBody>
          <a:bodyPr/>
          <a:lstStyle/>
          <a:p>
            <a:r>
              <a:rPr lang="en-GB" sz="3100" dirty="0"/>
              <a:t>North East London NEL  STP</a:t>
            </a:r>
            <a:br>
              <a:rPr lang="en-GB" sz="3100" dirty="0"/>
            </a:br>
            <a:r>
              <a:rPr lang="en-GB" sz="3100" dirty="0"/>
              <a:t>Barking &amp; Dagenham and Redbridge CCG’s – part of BHR</a:t>
            </a:r>
          </a:p>
        </p:txBody>
      </p:sp>
      <p:sp>
        <p:nvSpPr>
          <p:cNvPr id="4" name="Subtitle 3"/>
          <p:cNvSpPr>
            <a:spLocks noGrp="1"/>
          </p:cNvSpPr>
          <p:nvPr>
            <p:ph type="subTitle" idx="1"/>
          </p:nvPr>
        </p:nvSpPr>
        <p:spPr>
          <a:xfrm>
            <a:off x="388187" y="5856121"/>
            <a:ext cx="5580000" cy="921600"/>
          </a:xfrm>
        </p:spPr>
        <p:txBody>
          <a:bodyPr/>
          <a:lstStyle/>
          <a:p>
            <a:r>
              <a:rPr lang="en-GB" sz="3200" dirty="0"/>
              <a:t>Tony Curtis </a:t>
            </a:r>
          </a:p>
        </p:txBody>
      </p:sp>
      <p:pic>
        <p:nvPicPr>
          <p:cNvPr id="5" name="Picture 4"/>
          <p:cNvPicPr>
            <a:picLocks noChangeAspect="1"/>
          </p:cNvPicPr>
          <p:nvPr/>
        </p:nvPicPr>
        <p:blipFill rotWithShape="1">
          <a:blip r:embed="rId2"/>
          <a:srcRect l="21323" t="29216" r="44265" b="31220"/>
          <a:stretch/>
        </p:blipFill>
        <p:spPr>
          <a:xfrm>
            <a:off x="3178187" y="3762010"/>
            <a:ext cx="4212463" cy="2724299"/>
          </a:xfrm>
          <a:prstGeom prst="rect">
            <a:avLst/>
          </a:prstGeom>
        </p:spPr>
      </p:pic>
    </p:spTree>
    <p:extLst>
      <p:ext uri="{BB962C8B-B14F-4D97-AF65-F5344CB8AC3E}">
        <p14:creationId xmlns:p14="http://schemas.microsoft.com/office/powerpoint/2010/main" val="348534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Barking &amp; Dagenham CCG  Priorities</a:t>
            </a:r>
          </a:p>
        </p:txBody>
      </p:sp>
      <p:sp>
        <p:nvSpPr>
          <p:cNvPr id="3" name="Content Placeholder 2"/>
          <p:cNvSpPr>
            <a:spLocks noGrp="1"/>
          </p:cNvSpPr>
          <p:nvPr>
            <p:ph idx="1"/>
          </p:nvPr>
        </p:nvSpPr>
        <p:spPr>
          <a:xfrm>
            <a:off x="358775" y="1668600"/>
            <a:ext cx="8426449" cy="4821100"/>
          </a:xfrm>
        </p:spPr>
        <p:txBody>
          <a:bodyPr/>
          <a:lstStyle/>
          <a:p>
            <a:pPr>
              <a:buFont typeface="Courier New" panose="02070309020205020404" pitchFamily="49" charset="0"/>
              <a:buChar char="o"/>
            </a:pPr>
            <a:r>
              <a:rPr lang="en-GB" sz="1800" dirty="0"/>
              <a:t>Combining general practice care with community-based H&amp;SC in a place-based locality (MCP) model with productive general practice at its foundation for a rapidly growing highly deprived population with changing health needs</a:t>
            </a:r>
          </a:p>
          <a:p>
            <a:pPr>
              <a:buFont typeface="Courier New" panose="02070309020205020404" pitchFamily="49" charset="0"/>
              <a:buChar char="o"/>
            </a:pPr>
            <a:r>
              <a:rPr lang="en-GB" sz="1800" dirty="0"/>
              <a:t>Systematically improve care quality, optimise use of GP time &amp; collective resources, reduce administrative costs, make best use of available IT solutions . </a:t>
            </a:r>
          </a:p>
          <a:p>
            <a:pPr>
              <a:buFont typeface="Courier New" panose="02070309020205020404" pitchFamily="49" charset="0"/>
              <a:buChar char="o"/>
            </a:pPr>
            <a:r>
              <a:rPr lang="en-GB" sz="1800" dirty="0"/>
              <a:t>Develop locality working at scale in networks and development of an ACO</a:t>
            </a:r>
          </a:p>
          <a:p>
            <a:pPr>
              <a:buFont typeface="Courier New" panose="02070309020205020404" pitchFamily="49" charset="0"/>
              <a:buChar char="o"/>
            </a:pPr>
            <a:r>
              <a:rPr lang="en-GB" sz="1800" dirty="0"/>
              <a:t>Arrest the challenge of health inequality (Life Expect. app. 4 yrs. &lt; v National) and reduce the variation in outcomes while increasing the uptake of health checks</a:t>
            </a:r>
          </a:p>
          <a:p>
            <a:pPr>
              <a:buFont typeface="Courier New" panose="02070309020205020404" pitchFamily="49" charset="0"/>
              <a:buChar char="o"/>
            </a:pPr>
            <a:r>
              <a:rPr lang="en-GB" sz="1800" dirty="0"/>
              <a:t>Tackle  the challenge of LTC with particular focus on the high rates of Diabetes and CVD mortality in under 75’s</a:t>
            </a:r>
          </a:p>
          <a:p>
            <a:pPr>
              <a:buFont typeface="Courier New" panose="02070309020205020404" pitchFamily="49" charset="0"/>
              <a:buChar char="o"/>
            </a:pPr>
            <a:r>
              <a:rPr lang="en-GB" sz="1800" dirty="0"/>
              <a:t>Support the CCG initiatives in achieving financial balance and reducing unnecessary A&amp;E attendance.</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18</a:t>
            </a:fld>
            <a:endParaRPr lang="en-GB" noProof="0" dirty="0"/>
          </a:p>
        </p:txBody>
      </p:sp>
    </p:spTree>
    <p:extLst>
      <p:ext uri="{BB962C8B-B14F-4D97-AF65-F5344CB8AC3E}">
        <p14:creationId xmlns:p14="http://schemas.microsoft.com/office/powerpoint/2010/main" val="1397674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Porters Avenue          </a:t>
            </a:r>
          </a:p>
        </p:txBody>
      </p:sp>
      <p:sp>
        <p:nvSpPr>
          <p:cNvPr id="3" name="Content Placeholder 2"/>
          <p:cNvSpPr>
            <a:spLocks noGrp="1"/>
          </p:cNvSpPr>
          <p:nvPr>
            <p:ph idx="1"/>
          </p:nvPr>
        </p:nvSpPr>
        <p:spPr>
          <a:xfrm>
            <a:off x="358775" y="1668600"/>
            <a:ext cx="8426449" cy="4821100"/>
          </a:xfrm>
        </p:spPr>
        <p:txBody>
          <a:bodyPr/>
          <a:lstStyle/>
          <a:p>
            <a:pPr>
              <a:spcBef>
                <a:spcPts val="0"/>
              </a:spcBef>
              <a:spcAft>
                <a:spcPts val="600"/>
              </a:spcAft>
              <a:buFont typeface="Courier New" panose="02070309020205020404" pitchFamily="49" charset="0"/>
              <a:buChar char="o"/>
            </a:pPr>
            <a:endParaRPr lang="en-GB" sz="1800" dirty="0"/>
          </a:p>
          <a:p>
            <a:pPr>
              <a:spcBef>
                <a:spcPts val="0"/>
              </a:spcBef>
              <a:spcAft>
                <a:spcPts val="600"/>
              </a:spcAft>
              <a:buFont typeface="Courier New" panose="02070309020205020404" pitchFamily="49" charset="0"/>
              <a:buChar char="o"/>
            </a:pPr>
            <a:r>
              <a:rPr lang="en-GB" sz="1800" dirty="0"/>
              <a:t>Part of Barking &amp; Dagenham CCG. Contract Expiry 31</a:t>
            </a:r>
            <a:r>
              <a:rPr lang="en-GB" sz="1800" baseline="30000" dirty="0"/>
              <a:t>st</a:t>
            </a:r>
            <a:r>
              <a:rPr lang="en-GB" sz="1800" dirty="0"/>
              <a:t> March 2019</a:t>
            </a:r>
          </a:p>
          <a:p>
            <a:pPr>
              <a:spcBef>
                <a:spcPts val="0"/>
              </a:spcBef>
              <a:spcAft>
                <a:spcPts val="600"/>
              </a:spcAft>
              <a:buFont typeface="Courier New" panose="02070309020205020404" pitchFamily="49" charset="0"/>
              <a:buChar char="o"/>
            </a:pPr>
            <a:r>
              <a:rPr lang="en-GB" sz="1800" dirty="0"/>
              <a:t>Current hours are 8-8 M-F and 9-12 Saturday reducing to 8-6.30 pm + 4 w/e hrs.</a:t>
            </a:r>
          </a:p>
          <a:p>
            <a:pPr>
              <a:spcBef>
                <a:spcPts val="0"/>
              </a:spcBef>
              <a:spcAft>
                <a:spcPts val="600"/>
              </a:spcAft>
              <a:buFont typeface="Courier New" panose="02070309020205020404" pitchFamily="49" charset="0"/>
              <a:buChar char="o"/>
            </a:pPr>
            <a:r>
              <a:rPr lang="en-GB" sz="1800" dirty="0"/>
              <a:t>List size 8439 raw and 7563 weighted (Oct 17) and expected to grow further due to ongoing housing and business development in the immediate vicinity.</a:t>
            </a:r>
          </a:p>
          <a:p>
            <a:pPr>
              <a:spcBef>
                <a:spcPts val="0"/>
              </a:spcBef>
              <a:spcAft>
                <a:spcPts val="600"/>
              </a:spcAft>
              <a:buFont typeface="Courier New" panose="02070309020205020404" pitchFamily="49" charset="0"/>
              <a:buChar char="o"/>
            </a:pPr>
            <a:r>
              <a:rPr lang="en-GB" sz="1800" dirty="0"/>
              <a:t> Current contract includes provision of primary medical service to a registered list and combining lists with the Child &amp; Family H C in the East of the area. </a:t>
            </a:r>
          </a:p>
          <a:p>
            <a:pPr>
              <a:spcBef>
                <a:spcPts val="0"/>
              </a:spcBef>
              <a:spcAft>
                <a:spcPts val="600"/>
              </a:spcAft>
              <a:buFont typeface="Courier New" panose="02070309020205020404" pitchFamily="49" charset="0"/>
              <a:buChar char="o"/>
            </a:pPr>
            <a:r>
              <a:rPr lang="en-GB" sz="1800" dirty="0"/>
              <a:t>Approximately 4.25 km between both sites – both are in reasonably close proximity to Barking Hospital which lies roughly equidistant between the two practice sites.</a:t>
            </a:r>
          </a:p>
          <a:p>
            <a:pPr>
              <a:spcBef>
                <a:spcPts val="0"/>
              </a:spcBef>
              <a:spcAft>
                <a:spcPts val="600"/>
              </a:spcAft>
              <a:buFont typeface="Courier New" panose="02070309020205020404" pitchFamily="49" charset="0"/>
              <a:buChar char="o"/>
            </a:pPr>
            <a:r>
              <a:rPr lang="en-GB" sz="1800" dirty="0"/>
              <a:t>Both services will be brought together under a single contract but remain in the 2 existing locations - the procurement applies to the combined list.</a:t>
            </a:r>
          </a:p>
          <a:p>
            <a:pPr>
              <a:spcBef>
                <a:spcPts val="0"/>
              </a:spcBef>
              <a:spcAft>
                <a:spcPts val="600"/>
              </a:spcAft>
              <a:buFont typeface="Courier New" panose="02070309020205020404" pitchFamily="49" charset="0"/>
              <a:buChar char="o"/>
            </a:pPr>
            <a:r>
              <a:rPr lang="en-GB" sz="1800" dirty="0"/>
              <a:t>CQC report published in 	March 2017 rates the practice as ‘Good’ and 96% of patients on the F&amp;F test would recommend it.</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19</a:t>
            </a:fld>
            <a:endParaRPr lang="en-GB" noProof="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6650" y="49350"/>
            <a:ext cx="3619500" cy="1619250"/>
          </a:xfrm>
          <a:prstGeom prst="rect">
            <a:avLst/>
          </a:prstGeom>
        </p:spPr>
      </p:pic>
    </p:spTree>
    <p:extLst>
      <p:ext uri="{BB962C8B-B14F-4D97-AF65-F5344CB8AC3E}">
        <p14:creationId xmlns:p14="http://schemas.microsoft.com/office/powerpoint/2010/main" val="969828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z="3200" dirty="0"/>
              <a:t>Agenda</a:t>
            </a:r>
          </a:p>
        </p:txBody>
      </p:sp>
      <p:sp>
        <p:nvSpPr>
          <p:cNvPr id="2" name="Slide Number Placeholder 1"/>
          <p:cNvSpPr>
            <a:spLocks noGrp="1"/>
          </p:cNvSpPr>
          <p:nvPr>
            <p:ph type="sldNum" sz="quarter" idx="12"/>
          </p:nvPr>
        </p:nvSpPr>
        <p:spPr/>
        <p:txBody>
          <a:bodyPr/>
          <a:lstStyle/>
          <a:p>
            <a:fld id="{23134A5E-8B9A-4F1B-8A1C-D54727A06F98}" type="slidenum">
              <a:rPr lang="en-GB" noProof="0" smtClean="0"/>
              <a:pPr/>
              <a:t>2</a:t>
            </a:fld>
            <a:endParaRPr lang="en-GB" noProof="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60836817"/>
              </p:ext>
            </p:extLst>
          </p:nvPr>
        </p:nvGraphicFramePr>
        <p:xfrm>
          <a:off x="1002795" y="2465292"/>
          <a:ext cx="6813177" cy="2571723"/>
        </p:xfrm>
        <a:graphic>
          <a:graphicData uri="http://schemas.openxmlformats.org/drawingml/2006/table">
            <a:tbl>
              <a:tblPr>
                <a:tableStyleId>{5C22544A-7EE6-4342-B048-85BDC9FD1C3A}</a:tableStyleId>
              </a:tblPr>
              <a:tblGrid>
                <a:gridCol w="1606385">
                  <a:extLst>
                    <a:ext uri="{9D8B030D-6E8A-4147-A177-3AD203B41FA5}">
                      <a16:colId xmlns:a16="http://schemas.microsoft.com/office/drawing/2014/main" val="20000"/>
                    </a:ext>
                  </a:extLst>
                </a:gridCol>
                <a:gridCol w="52086">
                  <a:extLst>
                    <a:ext uri="{9D8B030D-6E8A-4147-A177-3AD203B41FA5}">
                      <a16:colId xmlns:a16="http://schemas.microsoft.com/office/drawing/2014/main" val="20001"/>
                    </a:ext>
                  </a:extLst>
                </a:gridCol>
                <a:gridCol w="5154706">
                  <a:extLst>
                    <a:ext uri="{9D8B030D-6E8A-4147-A177-3AD203B41FA5}">
                      <a16:colId xmlns:a16="http://schemas.microsoft.com/office/drawing/2014/main" val="20002"/>
                    </a:ext>
                  </a:extLst>
                </a:gridCol>
              </a:tblGrid>
              <a:tr h="367389">
                <a:tc>
                  <a:txBody>
                    <a:bodyPr/>
                    <a:lstStyle/>
                    <a:p>
                      <a:pPr algn="l" rtl="0" fontAlgn="ctr">
                        <a:buClr>
                          <a:schemeClr val="accent1"/>
                        </a:buClr>
                        <a:buSzPts val="1600"/>
                        <a:buFont typeface="Courier New"/>
                        <a:buNone/>
                      </a:pPr>
                      <a:r>
                        <a:rPr lang="en-GB" sz="1300" u="none" strike="noStrike" dirty="0">
                          <a:effectLst/>
                        </a:rPr>
                        <a:t>14:00 – 14:10</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a:effectLst/>
                        </a:rPr>
                        <a:t>Introductions</a:t>
                      </a:r>
                      <a:endParaRPr lang="en-GB" sz="1300" b="0" i="0" u="none" strike="noStrike">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7389">
                <a:tc>
                  <a:txBody>
                    <a:bodyPr/>
                    <a:lstStyle/>
                    <a:p>
                      <a:pPr algn="l" rtl="0" fontAlgn="ctr">
                        <a:buClr>
                          <a:schemeClr val="accent1"/>
                        </a:buClr>
                        <a:buSzPts val="1600"/>
                        <a:buFont typeface="Courier New"/>
                        <a:buNone/>
                      </a:pPr>
                      <a:r>
                        <a:rPr lang="en-GB" sz="1300" u="none" strike="noStrike" dirty="0">
                          <a:effectLst/>
                        </a:rPr>
                        <a:t>14:10 – 14:30</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Overview of London APMS Programme - Contract and procurement </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7389">
                <a:tc>
                  <a:txBody>
                    <a:bodyPr/>
                    <a:lstStyle/>
                    <a:p>
                      <a:pPr algn="l" rtl="0" fontAlgn="ctr">
                        <a:buClr>
                          <a:schemeClr val="accent1"/>
                        </a:buClr>
                        <a:buSzPts val="1600"/>
                        <a:buFont typeface="Courier New"/>
                        <a:buNone/>
                      </a:pPr>
                      <a:r>
                        <a:rPr lang="en-GB" sz="1300" u="none" strike="noStrike" dirty="0">
                          <a:effectLst/>
                        </a:rPr>
                        <a:t>14:30 - 15:30</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Overview of each Contract within T6 Procurement Scheme</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67389">
                <a:tc>
                  <a:txBody>
                    <a:bodyPr/>
                    <a:lstStyle/>
                    <a:p>
                      <a:pPr algn="l" rtl="0" fontAlgn="ctr">
                        <a:buClr>
                          <a:schemeClr val="accent1"/>
                        </a:buClr>
                        <a:buSzPts val="1600"/>
                        <a:buFont typeface="Courier New"/>
                        <a:buNone/>
                      </a:pPr>
                      <a:r>
                        <a:rPr lang="en-GB" sz="1300" u="none" strike="noStrike" dirty="0">
                          <a:effectLst/>
                        </a:rPr>
                        <a:t>15:30 - 15:45</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Q&amp;A</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67389">
                <a:tc>
                  <a:txBody>
                    <a:bodyPr/>
                    <a:lstStyle/>
                    <a:p>
                      <a:pPr algn="l" rtl="0" fontAlgn="ctr">
                        <a:buClr>
                          <a:schemeClr val="accent1"/>
                        </a:buClr>
                        <a:buSzPts val="1600"/>
                        <a:buFont typeface="Courier New"/>
                        <a:buNone/>
                      </a:pPr>
                      <a:r>
                        <a:rPr lang="en-GB" sz="1300" u="none" strike="noStrike" dirty="0">
                          <a:effectLst/>
                        </a:rPr>
                        <a:t>16:00 - 16:15</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Break</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67389">
                <a:tc>
                  <a:txBody>
                    <a:bodyPr/>
                    <a:lstStyle/>
                    <a:p>
                      <a:pPr algn="l" rtl="0" fontAlgn="ctr">
                        <a:buClr>
                          <a:schemeClr val="accent1"/>
                        </a:buClr>
                        <a:buSzPts val="1600"/>
                        <a:buFont typeface="Courier New"/>
                        <a:buNone/>
                      </a:pPr>
                      <a:r>
                        <a:rPr lang="en-GB" sz="1300" u="none" strike="noStrike" dirty="0">
                          <a:effectLst/>
                        </a:rPr>
                        <a:t>16:15 - 17:00</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Bidder Education &amp; Training Module</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67389">
                <a:tc>
                  <a:txBody>
                    <a:bodyPr/>
                    <a:lstStyle/>
                    <a:p>
                      <a:pPr algn="l" rtl="0" fontAlgn="ctr">
                        <a:buClr>
                          <a:schemeClr val="accent1"/>
                        </a:buClr>
                        <a:buSzPts val="1600"/>
                        <a:buFont typeface="Courier New"/>
                        <a:buNone/>
                      </a:pPr>
                      <a:r>
                        <a:rPr lang="en-GB" sz="1300" u="none" strike="noStrike" dirty="0">
                          <a:effectLst/>
                        </a:rPr>
                        <a:t>      17:00</a:t>
                      </a:r>
                      <a:endParaRPr lang="en-GB" sz="1300" b="0" i="0" u="none" strike="noStrike" dirty="0">
                        <a:solidFill>
                          <a:srgbClr val="00ADC6"/>
                        </a:solidFill>
                        <a:effectLst/>
                        <a:latin typeface="Courier New"/>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900" b="0" i="0" u="none" strike="noStrike" dirty="0">
                        <a:solidFill>
                          <a:srgbClr val="000000"/>
                        </a:solidFill>
                        <a:effectLst/>
                        <a:latin typeface="Calibri"/>
                      </a:endParaRPr>
                    </a:p>
                  </a:txBody>
                  <a:tcPr marL="7600" marR="7600" marT="76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300" u="none" strike="noStrike" dirty="0">
                          <a:effectLst/>
                        </a:rPr>
                        <a:t>Close</a:t>
                      </a:r>
                      <a:endParaRPr lang="en-GB" sz="1300" b="0" i="0" u="none" strike="noStrike" dirty="0">
                        <a:solidFill>
                          <a:srgbClr val="000000"/>
                        </a:solidFill>
                        <a:effectLst/>
                        <a:latin typeface="Arial"/>
                      </a:endParaRPr>
                    </a:p>
                  </a:txBody>
                  <a:tcPr marL="136806" marR="7600" marT="76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223926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Child and Family H C </a:t>
            </a:r>
          </a:p>
        </p:txBody>
      </p:sp>
      <p:sp>
        <p:nvSpPr>
          <p:cNvPr id="3" name="Content Placeholder 2"/>
          <p:cNvSpPr>
            <a:spLocks noGrp="1"/>
          </p:cNvSpPr>
          <p:nvPr>
            <p:ph idx="1"/>
          </p:nvPr>
        </p:nvSpPr>
        <p:spPr>
          <a:xfrm>
            <a:off x="358775" y="1779046"/>
            <a:ext cx="8426449" cy="4403390"/>
          </a:xfrm>
        </p:spPr>
        <p:txBody>
          <a:bodyPr/>
          <a:lstStyle/>
          <a:p>
            <a:pPr>
              <a:spcBef>
                <a:spcPts val="0"/>
              </a:spcBef>
              <a:spcAft>
                <a:spcPts val="600"/>
              </a:spcAft>
              <a:buFont typeface="Courier New" panose="02070309020205020404" pitchFamily="49" charset="0"/>
              <a:buChar char="o"/>
            </a:pPr>
            <a:r>
              <a:rPr lang="en-GB" sz="1800" dirty="0"/>
              <a:t>The C&amp;F practice and Porters Avenue practice are both in the Eastern Ward.</a:t>
            </a:r>
          </a:p>
          <a:p>
            <a:pPr>
              <a:spcBef>
                <a:spcPts val="0"/>
              </a:spcBef>
              <a:spcAft>
                <a:spcPts val="600"/>
              </a:spcAft>
              <a:buFont typeface="Courier New" panose="02070309020205020404" pitchFamily="49" charset="0"/>
              <a:buChar char="o"/>
            </a:pPr>
            <a:r>
              <a:rPr lang="en-GB" sz="1800" dirty="0"/>
              <a:t>Located  at 2 different sites on 2 separate APMS contracts one  lies in the East and one in the West of the Ward approx.  4.25km /3m from each other. C&amp;F is in the West close to the Abbey Retail Park</a:t>
            </a:r>
          </a:p>
          <a:p>
            <a:pPr>
              <a:spcBef>
                <a:spcPts val="0"/>
              </a:spcBef>
              <a:spcAft>
                <a:spcPts val="600"/>
              </a:spcAft>
              <a:buFont typeface="Courier New" panose="02070309020205020404" pitchFamily="49" charset="0"/>
              <a:buChar char="o"/>
            </a:pPr>
            <a:r>
              <a:rPr lang="en-GB" sz="1800" dirty="0"/>
              <a:t>Strategic merger of 2 contracts into 1 to gain economy of scale for the purpose of procurement, with both remaining in their current premises.</a:t>
            </a:r>
          </a:p>
          <a:p>
            <a:pPr>
              <a:spcBef>
                <a:spcPts val="0"/>
              </a:spcBef>
              <a:spcAft>
                <a:spcPts val="600"/>
              </a:spcAft>
              <a:buFont typeface="Courier New" panose="02070309020205020404" pitchFamily="49" charset="0"/>
              <a:buChar char="o"/>
            </a:pPr>
            <a:r>
              <a:rPr lang="en-GB" sz="1800" dirty="0"/>
              <a:t>List size Oct. 2017 is 11042 raw 9207 weighted. </a:t>
            </a:r>
          </a:p>
          <a:p>
            <a:pPr>
              <a:spcBef>
                <a:spcPts val="0"/>
              </a:spcBef>
              <a:spcAft>
                <a:spcPts val="600"/>
              </a:spcAft>
              <a:buFont typeface="Courier New" panose="02070309020205020404" pitchFamily="49" charset="0"/>
              <a:buChar char="o"/>
            </a:pPr>
            <a:r>
              <a:rPr lang="en-GB" sz="1800" dirty="0"/>
              <a:t>Opening hours will be 8am to 6.30pm Monday to Friday and 4 w/e hrs. This is a slight reduction to the current contracted hours.  (8-8 M-Fri)</a:t>
            </a:r>
          </a:p>
          <a:p>
            <a:pPr>
              <a:spcBef>
                <a:spcPts val="0"/>
              </a:spcBef>
              <a:spcAft>
                <a:spcPts val="600"/>
              </a:spcAft>
              <a:buFont typeface="Courier New" panose="02070309020205020404" pitchFamily="49" charset="0"/>
              <a:buChar char="o"/>
            </a:pPr>
            <a:r>
              <a:rPr lang="en-GB" sz="1800" dirty="0"/>
              <a:t>The latest CQC report from March 2017 for C&amp;F rated them as ‘Good’</a:t>
            </a:r>
          </a:p>
          <a:p>
            <a:pPr>
              <a:spcBef>
                <a:spcPts val="0"/>
              </a:spcBef>
              <a:spcAft>
                <a:spcPts val="600"/>
              </a:spcAft>
              <a:buFont typeface="Courier New" panose="02070309020205020404" pitchFamily="49" charset="0"/>
              <a:buChar char="o"/>
            </a:pPr>
            <a:r>
              <a:rPr lang="en-GB" sz="1800" dirty="0"/>
              <a:t>Current  QOF 557/559</a:t>
            </a:r>
          </a:p>
        </p:txBody>
      </p:sp>
      <p:sp>
        <p:nvSpPr>
          <p:cNvPr id="4" name="Slide Number Placeholder 3"/>
          <p:cNvSpPr>
            <a:spLocks noGrp="1"/>
          </p:cNvSpPr>
          <p:nvPr>
            <p:ph type="sldNum" sz="quarter" idx="12"/>
          </p:nvPr>
        </p:nvSpPr>
        <p:spPr/>
        <p:txBody>
          <a:bodyPr/>
          <a:lstStyle/>
          <a:p>
            <a:fld id="{23134A5E-8B9A-4F1B-8A1C-D54727A06F98}" type="slidenum">
              <a:rPr lang="en-GB" smtClean="0">
                <a:solidFill>
                  <a:prstClr val="black"/>
                </a:solidFill>
              </a:rPr>
              <a:pPr/>
              <a:t>20</a:t>
            </a:fld>
            <a:endParaRPr lang="en-GB" dirty="0">
              <a:solidFill>
                <a:prstClr val="black"/>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1725" y="-12196"/>
            <a:ext cx="2241060" cy="1680796"/>
          </a:xfrm>
          <a:prstGeom prst="rect">
            <a:avLst/>
          </a:prstGeom>
        </p:spPr>
      </p:pic>
    </p:spTree>
    <p:extLst>
      <p:ext uri="{BB962C8B-B14F-4D97-AF65-F5344CB8AC3E}">
        <p14:creationId xmlns:p14="http://schemas.microsoft.com/office/powerpoint/2010/main" val="1110746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Redbridge CCG  Priorities</a:t>
            </a:r>
          </a:p>
        </p:txBody>
      </p:sp>
      <p:sp>
        <p:nvSpPr>
          <p:cNvPr id="3" name="Content Placeholder 2"/>
          <p:cNvSpPr>
            <a:spLocks noGrp="1"/>
          </p:cNvSpPr>
          <p:nvPr>
            <p:ph idx="1"/>
          </p:nvPr>
        </p:nvSpPr>
        <p:spPr>
          <a:xfrm>
            <a:off x="358775" y="1668600"/>
            <a:ext cx="8426449" cy="4821100"/>
          </a:xfrm>
        </p:spPr>
        <p:txBody>
          <a:bodyPr/>
          <a:lstStyle/>
          <a:p>
            <a:pPr>
              <a:buFont typeface="Courier New" panose="02070309020205020404" pitchFamily="49" charset="0"/>
              <a:buChar char="o"/>
            </a:pPr>
            <a:r>
              <a:rPr lang="en-GB" sz="1800" dirty="0"/>
              <a:t>Work with local GPs to align service delivery models into Primary Care Networks serving a min. registered population of 50,000.  These networks arrangements to work in collaboration for the delivery of pro-active and coordinated care.</a:t>
            </a:r>
          </a:p>
          <a:p>
            <a:pPr>
              <a:buFont typeface="Courier New" panose="02070309020205020404" pitchFamily="49" charset="0"/>
              <a:buChar char="o"/>
            </a:pPr>
            <a:r>
              <a:rPr lang="en-GB" sz="1800" dirty="0"/>
              <a:t>Between 2007 and 2013 prescribing for treatment drugs increased by 18% for asthma/COPD, 30% for hypertension and heart failure and CHD while diabetes remains a significant challenge alongside earlier detection of cancer</a:t>
            </a:r>
          </a:p>
          <a:p>
            <a:pPr>
              <a:buFont typeface="Courier New" panose="02070309020205020404" pitchFamily="49" charset="0"/>
              <a:buChar char="o"/>
            </a:pPr>
            <a:r>
              <a:rPr lang="en-GB" sz="1800" dirty="0"/>
              <a:t>Improved integrated care co-ordination is key to the strategy for the area</a:t>
            </a:r>
          </a:p>
          <a:p>
            <a:pPr>
              <a:buFont typeface="Courier New" panose="02070309020205020404" pitchFamily="49" charset="0"/>
              <a:buChar char="o"/>
            </a:pPr>
            <a:r>
              <a:rPr lang="en-GB" sz="1800" dirty="0"/>
              <a:t>The CCG are gradually realigning incentive payments so that they focus on supporting General Practice to manage long term conditions and deliver this support through federated models of working</a:t>
            </a:r>
          </a:p>
          <a:p>
            <a:pPr>
              <a:buFont typeface="Courier New" panose="02070309020205020404" pitchFamily="49" charset="0"/>
              <a:buChar char="o"/>
            </a:pPr>
            <a:r>
              <a:rPr lang="en-GB" sz="1800" dirty="0"/>
              <a:t>Better managed referrals and a reduction in inappropriate use of A&amp;E services.</a:t>
            </a:r>
          </a:p>
          <a:p>
            <a:pPr>
              <a:buFont typeface="Courier New" panose="02070309020205020404" pitchFamily="49" charset="0"/>
              <a:buChar char="o"/>
            </a:pPr>
            <a:r>
              <a:rPr lang="en-GB" sz="1800" dirty="0"/>
              <a:t>Redbridge CCG is a high growth area – the biggest growth will be in the 5-14 year old age group </a:t>
            </a:r>
          </a:p>
          <a:p>
            <a:pPr marL="0" indent="0">
              <a:buNone/>
            </a:pPr>
            <a:endParaRPr lang="en-GB" sz="1800"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21</a:t>
            </a:fld>
            <a:endParaRPr lang="en-GB" noProof="0" dirty="0"/>
          </a:p>
        </p:txBody>
      </p:sp>
    </p:spTree>
    <p:extLst>
      <p:ext uri="{BB962C8B-B14F-4D97-AF65-F5344CB8AC3E}">
        <p14:creationId xmlns:p14="http://schemas.microsoft.com/office/powerpoint/2010/main" val="4076528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Aldersbrook</a:t>
            </a:r>
          </a:p>
        </p:txBody>
      </p:sp>
      <p:sp>
        <p:nvSpPr>
          <p:cNvPr id="3" name="Content Placeholder 2"/>
          <p:cNvSpPr>
            <a:spLocks noGrp="1"/>
          </p:cNvSpPr>
          <p:nvPr>
            <p:ph idx="1"/>
          </p:nvPr>
        </p:nvSpPr>
        <p:spPr>
          <a:xfrm>
            <a:off x="358775" y="1668600"/>
            <a:ext cx="8426449" cy="4821100"/>
          </a:xfrm>
        </p:spPr>
        <p:txBody>
          <a:bodyPr/>
          <a:lstStyle/>
          <a:p>
            <a:pPr>
              <a:spcBef>
                <a:spcPts val="0"/>
              </a:spcBef>
              <a:spcAft>
                <a:spcPts val="600"/>
              </a:spcAft>
              <a:buFont typeface="Courier New" panose="02070309020205020404" pitchFamily="49" charset="0"/>
              <a:buChar char="o"/>
            </a:pPr>
            <a:r>
              <a:rPr lang="en-GB" sz="1800" dirty="0"/>
              <a:t>Part of Redbridge CCG – contract expires March 31</a:t>
            </a:r>
            <a:r>
              <a:rPr lang="en-GB" sz="1800" baseline="30000" dirty="0"/>
              <a:t>st</a:t>
            </a:r>
            <a:r>
              <a:rPr lang="en-GB" sz="1800" dirty="0"/>
              <a:t> 2019 </a:t>
            </a:r>
          </a:p>
          <a:p>
            <a:pPr>
              <a:spcBef>
                <a:spcPts val="0"/>
              </a:spcBef>
              <a:spcAft>
                <a:spcPts val="600"/>
              </a:spcAft>
              <a:buFont typeface="Courier New" panose="02070309020205020404" pitchFamily="49" charset="0"/>
              <a:buChar char="o"/>
            </a:pPr>
            <a:r>
              <a:rPr lang="en-GB" sz="1800" dirty="0"/>
              <a:t>Located in the Wanstead ward in the SW of Redbridge, converted residential</a:t>
            </a:r>
          </a:p>
          <a:p>
            <a:pPr>
              <a:spcBef>
                <a:spcPts val="0"/>
              </a:spcBef>
              <a:spcAft>
                <a:spcPts val="600"/>
              </a:spcAft>
              <a:buFont typeface="Courier New" panose="02070309020205020404" pitchFamily="49" charset="0"/>
              <a:buChar char="o"/>
            </a:pPr>
            <a:r>
              <a:rPr lang="en-GB" sz="1800" dirty="0"/>
              <a:t>List size 3835 raw 3372 weighted.</a:t>
            </a:r>
          </a:p>
          <a:p>
            <a:pPr>
              <a:spcBef>
                <a:spcPts val="0"/>
              </a:spcBef>
              <a:spcAft>
                <a:spcPts val="600"/>
              </a:spcAft>
              <a:buFont typeface="Courier New" panose="02070309020205020404" pitchFamily="49" charset="0"/>
              <a:buChar char="o"/>
            </a:pPr>
            <a:r>
              <a:rPr lang="en-GB" sz="1800" dirty="0"/>
              <a:t>Attracts Practice Support Supplement (PSS) – List size</a:t>
            </a:r>
          </a:p>
          <a:p>
            <a:pPr>
              <a:spcBef>
                <a:spcPts val="0"/>
              </a:spcBef>
              <a:spcAft>
                <a:spcPts val="600"/>
              </a:spcAft>
              <a:buFont typeface="Courier New" panose="02070309020205020404" pitchFamily="49" charset="0"/>
              <a:buChar char="o"/>
            </a:pPr>
            <a:r>
              <a:rPr lang="en-GB" sz="1800" dirty="0"/>
              <a:t>List size is expected to grow modestly due to cross-rail &amp; ongoing housing development in the area, population unusually is white (70%) and Asian (13%).  </a:t>
            </a:r>
          </a:p>
          <a:p>
            <a:pPr>
              <a:spcBef>
                <a:spcPts val="0"/>
              </a:spcBef>
              <a:spcAft>
                <a:spcPts val="600"/>
              </a:spcAft>
              <a:buFont typeface="Courier New" panose="02070309020205020404" pitchFamily="49" charset="0"/>
              <a:buChar char="o"/>
            </a:pPr>
            <a:r>
              <a:rPr lang="en-GB" sz="1800" dirty="0"/>
              <a:t>The GP service will provide London APMS hours  – moving from the current 52.5 to 56.5 hrs. p.w. with some flexibility on the Saturday opening hours to best meet patient needs</a:t>
            </a:r>
          </a:p>
          <a:p>
            <a:pPr>
              <a:spcBef>
                <a:spcPts val="0"/>
              </a:spcBef>
              <a:spcAft>
                <a:spcPts val="600"/>
              </a:spcAft>
              <a:buFont typeface="Courier New" panose="02070309020205020404" pitchFamily="49" charset="0"/>
              <a:buChar char="o"/>
            </a:pPr>
            <a:r>
              <a:rPr lang="en-GB" sz="1800" dirty="0"/>
              <a:t>The CQC report published in March 2017 rates the practice as ‘Good’ and it has very good patient satisfaction results with 99% of patients recommending it in the F&amp;F test</a:t>
            </a:r>
          </a:p>
          <a:p>
            <a:pPr>
              <a:spcBef>
                <a:spcPts val="0"/>
              </a:spcBef>
              <a:spcAft>
                <a:spcPts val="600"/>
              </a:spcAft>
              <a:buFont typeface="Courier New" panose="02070309020205020404" pitchFamily="49" charset="0"/>
              <a:buChar char="o"/>
            </a:pPr>
            <a:r>
              <a:rPr lang="en-GB" sz="1800" dirty="0"/>
              <a:t>QOF achievement was 548.4 / 559</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22</a:t>
            </a:fld>
            <a:endParaRPr lang="en-GB" noProof="0" dirty="0"/>
          </a:p>
        </p:txBody>
      </p:sp>
      <p:pic>
        <p:nvPicPr>
          <p:cNvPr id="6" name="Picture 5"/>
          <p:cNvPicPr>
            <a:picLocks noChangeAspect="1"/>
          </p:cNvPicPr>
          <p:nvPr/>
        </p:nvPicPr>
        <p:blipFill rotWithShape="1">
          <a:blip r:embed="rId2"/>
          <a:srcRect b="9692"/>
          <a:stretch/>
        </p:blipFill>
        <p:spPr>
          <a:xfrm>
            <a:off x="4478214" y="50799"/>
            <a:ext cx="2388577" cy="1617802"/>
          </a:xfrm>
          <a:prstGeom prst="rect">
            <a:avLst/>
          </a:prstGeom>
        </p:spPr>
      </p:pic>
    </p:spTree>
    <p:extLst>
      <p:ext uri="{BB962C8B-B14F-4D97-AF65-F5344CB8AC3E}">
        <p14:creationId xmlns:p14="http://schemas.microsoft.com/office/powerpoint/2010/main" val="904112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83982"/>
            <a:ext cx="8426449" cy="565200"/>
          </a:xfrm>
        </p:spPr>
        <p:txBody>
          <a:bodyPr/>
          <a:lstStyle/>
          <a:p>
            <a:r>
              <a:rPr lang="en-GB" sz="3600" dirty="0"/>
              <a:t>Bexley CCG Commissioning Intentions</a:t>
            </a:r>
            <a:endParaRPr lang="en-GB" dirty="0"/>
          </a:p>
        </p:txBody>
      </p:sp>
      <p:sp>
        <p:nvSpPr>
          <p:cNvPr id="3" name="Content Placeholder 2"/>
          <p:cNvSpPr>
            <a:spLocks noGrp="1"/>
          </p:cNvSpPr>
          <p:nvPr>
            <p:ph idx="1"/>
          </p:nvPr>
        </p:nvSpPr>
        <p:spPr>
          <a:xfrm>
            <a:off x="358775" y="2052001"/>
            <a:ext cx="8426449" cy="3780000"/>
          </a:xfrm>
        </p:spPr>
        <p:txBody>
          <a:bodyPr/>
          <a:lstStyle/>
          <a:p>
            <a:pPr>
              <a:lnSpc>
                <a:spcPct val="100000"/>
              </a:lnSpc>
              <a:spcBef>
                <a:spcPts val="0"/>
              </a:spcBef>
            </a:pPr>
            <a:r>
              <a:rPr lang="en-US" sz="1800" dirty="0" err="1"/>
              <a:t>Bexley</a:t>
            </a:r>
            <a:r>
              <a:rPr lang="en-US" sz="1800" dirty="0"/>
              <a:t> CCG has 26 practices over three localities serving a population of     324,000 residents.</a:t>
            </a:r>
          </a:p>
          <a:p>
            <a:pPr marL="0" indent="0">
              <a:lnSpc>
                <a:spcPct val="100000"/>
              </a:lnSpc>
              <a:spcBef>
                <a:spcPts val="0"/>
              </a:spcBef>
              <a:buNone/>
            </a:pPr>
            <a:r>
              <a:rPr lang="en-US" sz="1800" dirty="0"/>
              <a:t>  </a:t>
            </a:r>
          </a:p>
          <a:p>
            <a:pPr>
              <a:lnSpc>
                <a:spcPct val="100000"/>
              </a:lnSpc>
              <a:spcBef>
                <a:spcPts val="0"/>
              </a:spcBef>
            </a:pPr>
            <a:r>
              <a:rPr lang="en-US" sz="1800" dirty="0"/>
              <a:t>The single GP federation, </a:t>
            </a:r>
            <a:r>
              <a:rPr lang="en-US" sz="1800" dirty="0" err="1"/>
              <a:t>Bexley</a:t>
            </a:r>
            <a:r>
              <a:rPr lang="en-US" sz="1800" dirty="0"/>
              <a:t> Health </a:t>
            </a:r>
            <a:r>
              <a:rPr lang="en-US" sz="1800" dirty="0" err="1"/>
              <a:t>Neighbourhood</a:t>
            </a:r>
            <a:r>
              <a:rPr lang="en-US" sz="1800" dirty="0"/>
              <a:t> Care (BHNC) serves practices in all three localities and has full membership across all 26 practices</a:t>
            </a:r>
          </a:p>
          <a:p>
            <a:pPr>
              <a:lnSpc>
                <a:spcPct val="100000"/>
              </a:lnSpc>
              <a:spcBef>
                <a:spcPts val="0"/>
              </a:spcBef>
            </a:pPr>
            <a:endParaRPr lang="en-US" sz="1800" dirty="0"/>
          </a:p>
          <a:p>
            <a:pPr>
              <a:lnSpc>
                <a:spcPct val="100000"/>
              </a:lnSpc>
              <a:spcBef>
                <a:spcPts val="0"/>
              </a:spcBef>
            </a:pPr>
            <a:r>
              <a:rPr lang="en-US" sz="1800" dirty="0"/>
              <a:t>The CCG has had delegated commissioning responsibilities for primary care services since April 2017 and has been working with the federation and member practices to drive transformation of primary care services outlined in the strategic commissioning framework and the GPFV</a:t>
            </a:r>
            <a:endParaRPr lang="en-GB" sz="1800" dirty="0"/>
          </a:p>
          <a:p>
            <a:endParaRPr lang="en-GB"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23</a:t>
            </a:fld>
            <a:endParaRPr lang="en-GB" noProof="0"/>
          </a:p>
        </p:txBody>
      </p:sp>
    </p:spTree>
    <p:extLst>
      <p:ext uri="{BB962C8B-B14F-4D97-AF65-F5344CB8AC3E}">
        <p14:creationId xmlns:p14="http://schemas.microsoft.com/office/powerpoint/2010/main" val="4072883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94613"/>
            <a:ext cx="8426449" cy="549127"/>
          </a:xfrm>
        </p:spPr>
        <p:txBody>
          <a:bodyPr>
            <a:normAutofit/>
          </a:bodyPr>
          <a:lstStyle/>
          <a:p>
            <a:r>
              <a:rPr lang="en-GB" sz="3100" dirty="0"/>
              <a:t>Bexley CCG Commissioning Intentions</a:t>
            </a:r>
          </a:p>
        </p:txBody>
      </p:sp>
      <p:sp>
        <p:nvSpPr>
          <p:cNvPr id="3" name="Content Placeholder 2"/>
          <p:cNvSpPr>
            <a:spLocks noGrp="1"/>
          </p:cNvSpPr>
          <p:nvPr>
            <p:ph idx="1"/>
          </p:nvPr>
        </p:nvSpPr>
        <p:spPr>
          <a:xfrm>
            <a:off x="358775" y="1871247"/>
            <a:ext cx="8426449" cy="3780000"/>
          </a:xfrm>
        </p:spPr>
        <p:txBody>
          <a:bodyPr>
            <a:noAutofit/>
          </a:bodyPr>
          <a:lstStyle/>
          <a:p>
            <a:pPr>
              <a:lnSpc>
                <a:spcPct val="100000"/>
              </a:lnSpc>
              <a:spcBef>
                <a:spcPts val="0"/>
              </a:spcBef>
            </a:pPr>
            <a:r>
              <a:rPr lang="en-GB" sz="1800" dirty="0"/>
              <a:t>Bexley’s APMS contract will be equalised with its PMS and GMS offer, aligning service specification, management regime, KPIs and price.</a:t>
            </a:r>
          </a:p>
          <a:p>
            <a:pPr>
              <a:lnSpc>
                <a:spcPct val="100000"/>
              </a:lnSpc>
              <a:spcBef>
                <a:spcPts val="0"/>
              </a:spcBef>
            </a:pPr>
            <a:endParaRPr lang="en-GB" sz="1800" dirty="0"/>
          </a:p>
          <a:p>
            <a:pPr>
              <a:lnSpc>
                <a:spcPct val="100000"/>
              </a:lnSpc>
              <a:spcBef>
                <a:spcPts val="0"/>
              </a:spcBef>
            </a:pPr>
            <a:r>
              <a:rPr lang="en-GB" sz="1800" dirty="0"/>
              <a:t>It will attract an additional £5pwp ‘APMS Risk Premium’</a:t>
            </a:r>
          </a:p>
          <a:p>
            <a:pPr>
              <a:lnSpc>
                <a:spcPct val="100000"/>
              </a:lnSpc>
              <a:spcBef>
                <a:spcPts val="0"/>
              </a:spcBef>
            </a:pPr>
            <a:endParaRPr lang="en-GB" sz="1800" dirty="0"/>
          </a:p>
          <a:p>
            <a:pPr>
              <a:lnSpc>
                <a:spcPct val="100000"/>
              </a:lnSpc>
              <a:spcBef>
                <a:spcPts val="0"/>
              </a:spcBef>
            </a:pPr>
            <a:r>
              <a:rPr lang="en-GB" sz="1800" dirty="0"/>
              <a:t>APMS price = £96.89pwp + £2.18prp</a:t>
            </a:r>
          </a:p>
          <a:p>
            <a:pPr>
              <a:lnSpc>
                <a:spcPct val="100000"/>
              </a:lnSpc>
              <a:spcBef>
                <a:spcPts val="0"/>
              </a:spcBef>
            </a:pPr>
            <a:endParaRPr lang="en-GB" sz="1800" dirty="0"/>
          </a:p>
          <a:p>
            <a:pPr>
              <a:lnSpc>
                <a:spcPct val="100000"/>
              </a:lnSpc>
              <a:spcBef>
                <a:spcPts val="0"/>
              </a:spcBef>
            </a:pPr>
            <a:r>
              <a:rPr lang="en-GB" sz="1800" dirty="0"/>
              <a:t>Service requirements include:</a:t>
            </a:r>
          </a:p>
          <a:p>
            <a:pPr lvl="1">
              <a:lnSpc>
                <a:spcPct val="100000"/>
              </a:lnSpc>
              <a:spcBef>
                <a:spcPts val="0"/>
              </a:spcBef>
            </a:pPr>
            <a:r>
              <a:rPr lang="en-GB" sz="1800" dirty="0" err="1"/>
              <a:t>Imms</a:t>
            </a:r>
            <a:r>
              <a:rPr lang="en-GB" sz="1800" dirty="0"/>
              <a:t> &amp; Vacs - Childhood </a:t>
            </a:r>
            <a:r>
              <a:rPr lang="en-GB" sz="1800" dirty="0" err="1"/>
              <a:t>Imms</a:t>
            </a:r>
            <a:r>
              <a:rPr lang="en-GB" sz="1800" dirty="0"/>
              <a:t> Year 1</a:t>
            </a:r>
          </a:p>
          <a:p>
            <a:pPr lvl="1">
              <a:lnSpc>
                <a:spcPct val="100000"/>
              </a:lnSpc>
              <a:spcBef>
                <a:spcPts val="0"/>
              </a:spcBef>
            </a:pPr>
            <a:r>
              <a:rPr lang="en-GB" sz="1800" dirty="0"/>
              <a:t>Screening - Bowel Screening</a:t>
            </a:r>
          </a:p>
          <a:p>
            <a:pPr lvl="1">
              <a:lnSpc>
                <a:spcPct val="100000"/>
              </a:lnSpc>
              <a:spcBef>
                <a:spcPts val="0"/>
              </a:spcBef>
            </a:pPr>
            <a:r>
              <a:rPr lang="en-GB" sz="1800" dirty="0"/>
              <a:t>Patient Voice - Overall Experience &amp; Confidence &amp; Trust in GP</a:t>
            </a:r>
          </a:p>
          <a:p>
            <a:pPr lvl="1">
              <a:lnSpc>
                <a:spcPct val="100000"/>
              </a:lnSpc>
              <a:spcBef>
                <a:spcPts val="0"/>
              </a:spcBef>
            </a:pPr>
            <a:r>
              <a:rPr lang="en-GB" sz="1800" dirty="0"/>
              <a:t>Dementia Service</a:t>
            </a:r>
          </a:p>
          <a:p>
            <a:pPr lvl="1">
              <a:lnSpc>
                <a:spcPct val="100000"/>
              </a:lnSpc>
              <a:spcBef>
                <a:spcPts val="0"/>
              </a:spcBef>
            </a:pPr>
            <a:r>
              <a:rPr lang="en-GB" sz="1800" dirty="0"/>
              <a:t>Wound Care </a:t>
            </a:r>
          </a:p>
          <a:p>
            <a:pPr lvl="1">
              <a:lnSpc>
                <a:spcPct val="100000"/>
              </a:lnSpc>
              <a:spcBef>
                <a:spcPts val="0"/>
              </a:spcBef>
            </a:pPr>
            <a:r>
              <a:rPr lang="en-GB" sz="1800" dirty="0"/>
              <a:t>Shared Care - ADHD / DMARDs / </a:t>
            </a:r>
            <a:r>
              <a:rPr lang="en-GB" sz="1800" dirty="0" err="1"/>
              <a:t>Gonadorelin</a:t>
            </a:r>
            <a:r>
              <a:rPr lang="en-GB" sz="1800" dirty="0"/>
              <a:t> Analogues </a:t>
            </a:r>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24</a:t>
            </a:fld>
            <a:endParaRPr lang="en-GB" noProof="0"/>
          </a:p>
        </p:txBody>
      </p:sp>
    </p:spTree>
    <p:extLst>
      <p:ext uri="{BB962C8B-B14F-4D97-AF65-F5344CB8AC3E}">
        <p14:creationId xmlns:p14="http://schemas.microsoft.com/office/powerpoint/2010/main" val="25112297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079764"/>
            <a:ext cx="8426449" cy="565201"/>
          </a:xfrm>
        </p:spPr>
        <p:txBody>
          <a:bodyPr>
            <a:normAutofit/>
          </a:bodyPr>
          <a:lstStyle/>
          <a:p>
            <a:r>
              <a:rPr lang="en-GB" sz="3200" dirty="0"/>
              <a:t>Bexley CCG </a:t>
            </a:r>
            <a:r>
              <a:rPr lang="en-GB" sz="3200" dirty="0" err="1"/>
              <a:t>Cairngall</a:t>
            </a:r>
            <a:r>
              <a:rPr lang="en-GB" sz="3200" dirty="0"/>
              <a:t> Medical Practice </a:t>
            </a:r>
          </a:p>
        </p:txBody>
      </p:sp>
      <p:sp>
        <p:nvSpPr>
          <p:cNvPr id="3" name="Content Placeholder 2"/>
          <p:cNvSpPr>
            <a:spLocks noGrp="1"/>
          </p:cNvSpPr>
          <p:nvPr>
            <p:ph idx="1"/>
          </p:nvPr>
        </p:nvSpPr>
        <p:spPr>
          <a:xfrm>
            <a:off x="467544" y="1644965"/>
            <a:ext cx="8229600" cy="5018963"/>
          </a:xfrm>
        </p:spPr>
        <p:txBody>
          <a:bodyPr>
            <a:noAutofit/>
          </a:bodyPr>
          <a:lstStyle/>
          <a:p>
            <a:pPr>
              <a:lnSpc>
                <a:spcPct val="120000"/>
              </a:lnSpc>
              <a:spcBef>
                <a:spcPts val="0"/>
              </a:spcBef>
              <a:spcAft>
                <a:spcPts val="600"/>
              </a:spcAft>
              <a:buFont typeface="Courier New" panose="02070309020205020404" pitchFamily="49" charset="0"/>
              <a:buChar char="o"/>
            </a:pPr>
            <a:r>
              <a:rPr lang="en-GB" sz="1800" dirty="0"/>
              <a:t>Contract start 1</a:t>
            </a:r>
            <a:r>
              <a:rPr lang="en-GB" sz="1800" baseline="30000" dirty="0"/>
              <a:t>st</a:t>
            </a:r>
            <a:r>
              <a:rPr lang="en-GB" sz="1800" dirty="0"/>
              <a:t> October 2018</a:t>
            </a:r>
          </a:p>
          <a:p>
            <a:pPr>
              <a:lnSpc>
                <a:spcPct val="120000"/>
              </a:lnSpc>
              <a:spcBef>
                <a:spcPts val="0"/>
              </a:spcBef>
              <a:spcAft>
                <a:spcPts val="600"/>
              </a:spcAft>
              <a:buFont typeface="Courier New" panose="02070309020205020404" pitchFamily="49" charset="0"/>
              <a:buChar char="o"/>
            </a:pPr>
            <a:r>
              <a:rPr lang="en-GB" sz="1800" dirty="0"/>
              <a:t>Located in the North Bexley Locality - mixed demographics</a:t>
            </a:r>
          </a:p>
          <a:p>
            <a:pPr>
              <a:lnSpc>
                <a:spcPct val="120000"/>
              </a:lnSpc>
              <a:spcBef>
                <a:spcPts val="0"/>
              </a:spcBef>
              <a:spcAft>
                <a:spcPts val="600"/>
              </a:spcAft>
              <a:buFont typeface="Courier New" panose="02070309020205020404" pitchFamily="49" charset="0"/>
              <a:buChar char="o"/>
            </a:pPr>
            <a:r>
              <a:rPr lang="en-GB" sz="1800" dirty="0"/>
              <a:t>Registered list size 9, 095 (January 2018)</a:t>
            </a:r>
          </a:p>
          <a:p>
            <a:pPr>
              <a:lnSpc>
                <a:spcPct val="120000"/>
              </a:lnSpc>
              <a:spcBef>
                <a:spcPts val="0"/>
              </a:spcBef>
              <a:spcAft>
                <a:spcPts val="600"/>
              </a:spcAft>
              <a:buFont typeface="Courier New" panose="02070309020205020404" pitchFamily="49" charset="0"/>
              <a:buChar char="o"/>
            </a:pPr>
            <a:r>
              <a:rPr lang="en-GB" sz="1800" dirty="0"/>
              <a:t>Former PMS currently under caretaking </a:t>
            </a:r>
          </a:p>
          <a:p>
            <a:pPr>
              <a:lnSpc>
                <a:spcPct val="120000"/>
              </a:lnSpc>
              <a:spcBef>
                <a:spcPts val="0"/>
              </a:spcBef>
              <a:spcAft>
                <a:spcPts val="600"/>
              </a:spcAft>
              <a:buFont typeface="Courier New" panose="02070309020205020404" pitchFamily="49" charset="0"/>
              <a:buChar char="o"/>
            </a:pPr>
            <a:r>
              <a:rPr lang="en-GB" sz="1800" dirty="0"/>
              <a:t>Currently operates from two sites but  may be consolidated onto a single site from start of new contract:</a:t>
            </a:r>
            <a:br>
              <a:rPr lang="en-GB" sz="1800" dirty="0"/>
            </a:br>
            <a:r>
              <a:rPr lang="en-GB" sz="1800" dirty="0"/>
              <a:t>Main site  - 2 Erith Road, Bexleyheath, </a:t>
            </a:r>
            <a:br>
              <a:rPr lang="en-GB" sz="1800" dirty="0"/>
            </a:br>
            <a:r>
              <a:rPr lang="en-GB" sz="1800" dirty="0"/>
              <a:t>Branch Site - Cumberland Drive</a:t>
            </a:r>
          </a:p>
          <a:p>
            <a:pPr>
              <a:lnSpc>
                <a:spcPct val="120000"/>
              </a:lnSpc>
              <a:spcBef>
                <a:spcPts val="0"/>
              </a:spcBef>
              <a:buFont typeface="Courier New" panose="02070309020205020404" pitchFamily="49" charset="0"/>
              <a:buChar char="o"/>
            </a:pPr>
            <a:r>
              <a:rPr lang="en-GB" sz="1800" dirty="0"/>
              <a:t>Opening Hours from 1</a:t>
            </a:r>
            <a:r>
              <a:rPr lang="en-GB" sz="1800" baseline="30000" dirty="0"/>
              <a:t>st</a:t>
            </a:r>
            <a:r>
              <a:rPr lang="en-GB" sz="1800" dirty="0"/>
              <a:t> October 2018: </a:t>
            </a:r>
            <a:br>
              <a:rPr lang="en-GB" sz="1800" dirty="0"/>
            </a:br>
            <a:r>
              <a:rPr lang="en-GB" sz="1800" dirty="0"/>
              <a:t>8.00am to 6.30pm Monday to Friday</a:t>
            </a:r>
          </a:p>
          <a:p>
            <a:pPr marL="0" indent="0">
              <a:lnSpc>
                <a:spcPct val="120000"/>
              </a:lnSpc>
              <a:spcBef>
                <a:spcPts val="0"/>
              </a:spcBef>
              <a:spcAft>
                <a:spcPts val="600"/>
              </a:spcAft>
              <a:buNone/>
            </a:pPr>
            <a:r>
              <a:rPr lang="en-GB" sz="1800" dirty="0"/>
              <a:t>	Expectation to provide Extended Access DES</a:t>
            </a:r>
          </a:p>
          <a:p>
            <a:pPr>
              <a:lnSpc>
                <a:spcPct val="120000"/>
              </a:lnSpc>
              <a:spcBef>
                <a:spcPts val="0"/>
              </a:spcBef>
              <a:buFont typeface="Courier New" panose="02070309020205020404" pitchFamily="49" charset="0"/>
              <a:buChar char="o"/>
            </a:pPr>
            <a:r>
              <a:rPr lang="en-GB" sz="1800" dirty="0"/>
              <a:t>Access to GP ‘hubs’ at Erith Hospital and Queen Mary’s Hospital</a:t>
            </a:r>
          </a:p>
          <a:p>
            <a:pPr lvl="1">
              <a:lnSpc>
                <a:spcPct val="120000"/>
              </a:lnSpc>
              <a:spcBef>
                <a:spcPts val="0"/>
              </a:spcBef>
            </a:pPr>
            <a:r>
              <a:rPr lang="en-GB" sz="1800" dirty="0"/>
              <a:t>6.30pm to 8.00pm Monday to Friday</a:t>
            </a:r>
          </a:p>
          <a:p>
            <a:pPr lvl="1">
              <a:lnSpc>
                <a:spcPct val="120000"/>
              </a:lnSpc>
              <a:spcBef>
                <a:spcPts val="0"/>
              </a:spcBef>
              <a:spcAft>
                <a:spcPts val="600"/>
              </a:spcAft>
            </a:pPr>
            <a:r>
              <a:rPr lang="en-GB" sz="1800" dirty="0"/>
              <a:t>8.00am to 8.00pm on weekends and bank holidays</a:t>
            </a:r>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25</a:t>
            </a:fld>
            <a:endParaRPr lang="en-GB" noProof="0"/>
          </a:p>
        </p:txBody>
      </p:sp>
    </p:spTree>
    <p:extLst>
      <p:ext uri="{BB962C8B-B14F-4D97-AF65-F5344CB8AC3E}">
        <p14:creationId xmlns:p14="http://schemas.microsoft.com/office/powerpoint/2010/main" val="34982607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4816" t="15472" r="6162" b="26067"/>
          <a:stretch/>
        </p:blipFill>
        <p:spPr>
          <a:xfrm>
            <a:off x="6732240" y="260648"/>
            <a:ext cx="2136078" cy="950673"/>
          </a:xfrm>
          <a:prstGeom prst="rect">
            <a:avLst/>
          </a:prstGeom>
        </p:spPr>
      </p:pic>
      <p:sp>
        <p:nvSpPr>
          <p:cNvPr id="2" name="Title 1"/>
          <p:cNvSpPr>
            <a:spLocks noGrp="1"/>
          </p:cNvSpPr>
          <p:nvPr>
            <p:ph type="ctrTitle"/>
          </p:nvPr>
        </p:nvSpPr>
        <p:spPr>
          <a:xfrm>
            <a:off x="637953" y="1211321"/>
            <a:ext cx="8062138" cy="538347"/>
          </a:xfrm>
        </p:spPr>
        <p:txBody>
          <a:bodyPr/>
          <a:lstStyle/>
          <a:p>
            <a:r>
              <a:rPr lang="en-GB" sz="3100" dirty="0"/>
              <a:t>Greenwich CCG High level Priorities</a:t>
            </a:r>
            <a:br>
              <a:rPr lang="en-GB" sz="3100" dirty="0"/>
            </a:br>
            <a:endParaRPr lang="en-GB" sz="3100" dirty="0"/>
          </a:p>
        </p:txBody>
      </p:sp>
      <p:sp>
        <p:nvSpPr>
          <p:cNvPr id="3" name="Subtitle 2"/>
          <p:cNvSpPr>
            <a:spLocks noGrp="1"/>
          </p:cNvSpPr>
          <p:nvPr>
            <p:ph type="subTitle" idx="1"/>
          </p:nvPr>
        </p:nvSpPr>
        <p:spPr>
          <a:xfrm>
            <a:off x="637952" y="1828009"/>
            <a:ext cx="8346559" cy="4427478"/>
          </a:xfrm>
        </p:spPr>
        <p:txBody>
          <a:bodyPr>
            <a:normAutofit/>
          </a:bodyPr>
          <a:lstStyle/>
          <a:p>
            <a:pPr algn="l">
              <a:lnSpc>
                <a:spcPct val="150000"/>
              </a:lnSpc>
              <a:spcBef>
                <a:spcPts val="0"/>
              </a:spcBef>
            </a:pPr>
            <a:r>
              <a:rPr lang="en-GB" sz="1800" dirty="0">
                <a:solidFill>
                  <a:schemeClr val="tx1"/>
                </a:solidFill>
              </a:rPr>
              <a:t>Clover HC Contract will include:</a:t>
            </a:r>
          </a:p>
          <a:p>
            <a:pPr marL="342900" indent="-342900" algn="l">
              <a:lnSpc>
                <a:spcPct val="100000"/>
              </a:lnSpc>
              <a:spcAft>
                <a:spcPts val="600"/>
              </a:spcAft>
              <a:buFont typeface="Courier New" panose="02070309020205020404" pitchFamily="49" charset="0"/>
              <a:buChar char="o"/>
            </a:pPr>
            <a:r>
              <a:rPr lang="en-GB" sz="1800" dirty="0">
                <a:solidFill>
                  <a:schemeClr val="tx1"/>
                </a:solidFill>
              </a:rPr>
              <a:t>Locally equalised specifications and KPIs targeting 5 areas supporting sustainability and resilience in general Practice and information gathering for local CCG priorities. These are:</a:t>
            </a:r>
          </a:p>
          <a:p>
            <a:pPr marL="342900" indent="-342900" algn="l">
              <a:lnSpc>
                <a:spcPct val="100000"/>
              </a:lnSpc>
              <a:spcBef>
                <a:spcPts val="0"/>
              </a:spcBef>
              <a:buFont typeface="Arial" panose="020B0604020202020204" pitchFamily="34" charset="0"/>
              <a:buChar char="•"/>
            </a:pPr>
            <a:endParaRPr lang="en-GB" sz="1800" dirty="0">
              <a:solidFill>
                <a:schemeClr val="tx1"/>
              </a:solidFill>
            </a:endParaRPr>
          </a:p>
          <a:p>
            <a:pPr marL="800100" lvl="1" indent="-342900" algn="l">
              <a:lnSpc>
                <a:spcPct val="100000"/>
              </a:lnSpc>
              <a:spcBef>
                <a:spcPts val="0"/>
              </a:spcBef>
              <a:buFont typeface="Arial" panose="020B0604020202020204" pitchFamily="34" charset="0"/>
              <a:buChar char="•"/>
            </a:pPr>
            <a:r>
              <a:rPr lang="en-GB" sz="1800" dirty="0">
                <a:solidFill>
                  <a:schemeClr val="tx1"/>
                </a:solidFill>
              </a:rPr>
              <a:t>Screening and Immunisations ( Childhood Imms Year1 and Cytology screening)</a:t>
            </a:r>
          </a:p>
          <a:p>
            <a:pPr marL="800100" lvl="1" indent="-342900" algn="l">
              <a:lnSpc>
                <a:spcPct val="100000"/>
              </a:lnSpc>
              <a:spcBef>
                <a:spcPts val="0"/>
              </a:spcBef>
              <a:buFont typeface="Arial" panose="020B0604020202020204" pitchFamily="34" charset="0"/>
              <a:buChar char="•"/>
            </a:pPr>
            <a:r>
              <a:rPr lang="en-GB" sz="1800" dirty="0">
                <a:solidFill>
                  <a:schemeClr val="tx1"/>
                </a:solidFill>
              </a:rPr>
              <a:t>Audit of Post operative Wound Care and Suture Removal.</a:t>
            </a:r>
          </a:p>
          <a:p>
            <a:pPr marL="800100" lvl="1" indent="-342900" algn="l">
              <a:lnSpc>
                <a:spcPct val="100000"/>
              </a:lnSpc>
              <a:spcBef>
                <a:spcPts val="0"/>
              </a:spcBef>
              <a:buFont typeface="Arial" panose="020B0604020202020204" pitchFamily="34" charset="0"/>
              <a:buChar char="•"/>
            </a:pPr>
            <a:r>
              <a:rPr lang="en-GB" sz="1800" dirty="0">
                <a:solidFill>
                  <a:schemeClr val="tx1"/>
                </a:solidFill>
              </a:rPr>
              <a:t>Monitoring of Red and Amber Drugs</a:t>
            </a:r>
          </a:p>
          <a:p>
            <a:pPr marL="800100" lvl="1" indent="-342900" algn="l">
              <a:lnSpc>
                <a:spcPct val="100000"/>
              </a:lnSpc>
              <a:spcBef>
                <a:spcPts val="0"/>
              </a:spcBef>
              <a:buFont typeface="Arial" panose="020B0604020202020204" pitchFamily="34" charset="0"/>
              <a:buChar char="•"/>
            </a:pPr>
            <a:r>
              <a:rPr lang="en-GB" sz="1800" dirty="0">
                <a:solidFill>
                  <a:schemeClr val="tx1"/>
                </a:solidFill>
              </a:rPr>
              <a:t>Audit of Referrals</a:t>
            </a:r>
          </a:p>
          <a:p>
            <a:pPr marL="800100" lvl="1" indent="-342900" algn="l">
              <a:lnSpc>
                <a:spcPct val="100000"/>
              </a:lnSpc>
              <a:spcBef>
                <a:spcPts val="0"/>
              </a:spcBef>
              <a:buFont typeface="Arial" panose="020B0604020202020204" pitchFamily="34" charset="0"/>
              <a:buChar char="•"/>
            </a:pPr>
            <a:r>
              <a:rPr lang="en-GB" sz="1800" dirty="0">
                <a:solidFill>
                  <a:schemeClr val="tx1"/>
                </a:solidFill>
              </a:rPr>
              <a:t>Diabetes Year of Care.</a:t>
            </a:r>
          </a:p>
          <a:p>
            <a:pPr marL="342900" indent="-342900" algn="l">
              <a:buFont typeface="Arial" panose="020B0604020202020204" pitchFamily="34" charset="0"/>
              <a:buChar char="•"/>
            </a:pPr>
            <a:endParaRPr lang="en-GB" sz="2000" dirty="0"/>
          </a:p>
          <a:p>
            <a:pPr marL="342900" indent="-342900" algn="l">
              <a:buFont typeface="Arial" panose="020B0604020202020204" pitchFamily="34" charset="0"/>
              <a:buChar char="•"/>
            </a:pPr>
            <a:endParaRPr lang="en-GB" sz="2000" dirty="0"/>
          </a:p>
          <a:p>
            <a:pPr marL="342900" indent="-342900" algn="l">
              <a:buFont typeface="Arial" panose="020B0604020202020204" pitchFamily="34" charset="0"/>
              <a:buChar char="•"/>
            </a:pPr>
            <a:endParaRPr lang="en-GB" sz="2000" dirty="0"/>
          </a:p>
        </p:txBody>
      </p:sp>
      <p:sp>
        <p:nvSpPr>
          <p:cNvPr id="6" name="Slide Number Placeholder 5"/>
          <p:cNvSpPr>
            <a:spLocks noGrp="1"/>
          </p:cNvSpPr>
          <p:nvPr>
            <p:ph type="sldNum" sz="quarter" idx="12"/>
          </p:nvPr>
        </p:nvSpPr>
        <p:spPr/>
        <p:txBody>
          <a:bodyPr/>
          <a:lstStyle/>
          <a:p>
            <a:fld id="{5053EFBC-FA8C-4912-9E40-14E639F007CA}" type="slidenum">
              <a:rPr lang="en-GB" smtClean="0"/>
              <a:t>26</a:t>
            </a:fld>
            <a:endParaRPr lang="en-GB" dirty="0"/>
          </a:p>
        </p:txBody>
      </p:sp>
    </p:spTree>
    <p:extLst>
      <p:ext uri="{BB962C8B-B14F-4D97-AF65-F5344CB8AC3E}">
        <p14:creationId xmlns:p14="http://schemas.microsoft.com/office/powerpoint/2010/main" val="806114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4816" t="15472" r="6162" b="26067"/>
          <a:stretch/>
        </p:blipFill>
        <p:spPr>
          <a:xfrm>
            <a:off x="6732240" y="260648"/>
            <a:ext cx="2136078" cy="950673"/>
          </a:xfrm>
          <a:prstGeom prst="rect">
            <a:avLst/>
          </a:prstGeom>
        </p:spPr>
      </p:pic>
      <p:sp>
        <p:nvSpPr>
          <p:cNvPr id="2" name="Title 1"/>
          <p:cNvSpPr>
            <a:spLocks noGrp="1"/>
          </p:cNvSpPr>
          <p:nvPr>
            <p:ph type="ctrTitle"/>
          </p:nvPr>
        </p:nvSpPr>
        <p:spPr>
          <a:xfrm>
            <a:off x="579472" y="1130965"/>
            <a:ext cx="8022267" cy="655306"/>
          </a:xfrm>
        </p:spPr>
        <p:txBody>
          <a:bodyPr/>
          <a:lstStyle/>
          <a:p>
            <a:r>
              <a:rPr lang="en-GB" sz="3100" dirty="0"/>
              <a:t>Clover Health Centre</a:t>
            </a:r>
            <a:br>
              <a:rPr lang="en-GB" sz="3600" b="1" dirty="0">
                <a:solidFill>
                  <a:schemeClr val="tx1"/>
                </a:solidFill>
              </a:rPr>
            </a:br>
            <a:endParaRPr lang="en-GB" dirty="0"/>
          </a:p>
        </p:txBody>
      </p:sp>
      <p:sp>
        <p:nvSpPr>
          <p:cNvPr id="3" name="Subtitle 2"/>
          <p:cNvSpPr>
            <a:spLocks noGrp="1"/>
          </p:cNvSpPr>
          <p:nvPr>
            <p:ph type="subTitle" idx="1"/>
          </p:nvPr>
        </p:nvSpPr>
        <p:spPr>
          <a:xfrm>
            <a:off x="579473" y="1793018"/>
            <a:ext cx="8182519" cy="4507578"/>
          </a:xfrm>
        </p:spPr>
        <p:txBody>
          <a:bodyPr/>
          <a:lstStyle/>
          <a:p>
            <a:pPr algn="l"/>
            <a:r>
              <a:rPr lang="en-GB" sz="1800" b="1" dirty="0">
                <a:solidFill>
                  <a:schemeClr val="tx1"/>
                </a:solidFill>
              </a:rPr>
              <a:t>Clover Health Centre</a:t>
            </a:r>
          </a:p>
          <a:p>
            <a:pPr marL="457200" indent="-457200" algn="l">
              <a:buFont typeface="Courier New" panose="02070309020205020404" pitchFamily="49" charset="0"/>
              <a:buChar char="o"/>
            </a:pPr>
            <a:r>
              <a:rPr lang="en-GB" sz="1800" dirty="0">
                <a:solidFill>
                  <a:schemeClr val="tx1"/>
                </a:solidFill>
              </a:rPr>
              <a:t>Registered List 5885 patients, housed in  first floor purpose built accommodation with patient lift, within listed building in central Woolwich.</a:t>
            </a:r>
          </a:p>
          <a:p>
            <a:pPr marL="457200" indent="-457200" algn="l">
              <a:buFont typeface="Courier New" panose="02070309020205020404" pitchFamily="49" charset="0"/>
              <a:buChar char="o"/>
            </a:pPr>
            <a:r>
              <a:rPr lang="en-GB" sz="1800" dirty="0">
                <a:solidFill>
                  <a:schemeClr val="tx1"/>
                </a:solidFill>
              </a:rPr>
              <a:t>Increasing list size in regeneration ward with significant predicted population growth due to  large scale housing development.</a:t>
            </a:r>
          </a:p>
          <a:p>
            <a:pPr marL="457200" indent="-457200" algn="l">
              <a:buFont typeface="Courier New" panose="02070309020205020404" pitchFamily="49" charset="0"/>
              <a:buChar char="o"/>
            </a:pPr>
            <a:r>
              <a:rPr lang="en-GB" sz="1800" dirty="0">
                <a:solidFill>
                  <a:schemeClr val="tx1"/>
                </a:solidFill>
              </a:rPr>
              <a:t>Contract price = £99.69pwp + £2.18prp (including £5pwp APMS Risk Premium)</a:t>
            </a:r>
          </a:p>
          <a:p>
            <a:pPr marL="457200" indent="-457200" algn="l">
              <a:buFont typeface="Courier New" panose="02070309020205020404" pitchFamily="49" charset="0"/>
              <a:buChar char="o"/>
            </a:pPr>
            <a:r>
              <a:rPr lang="en-GB" sz="1800" dirty="0">
                <a:solidFill>
                  <a:schemeClr val="tx1"/>
                </a:solidFill>
              </a:rPr>
              <a:t>Disaggregated Walk in centre contract closed in October 2016.</a:t>
            </a:r>
          </a:p>
          <a:p>
            <a:pPr marL="457200" indent="-457200" algn="l">
              <a:buFont typeface="Courier New" panose="02070309020205020404" pitchFamily="49" charset="0"/>
              <a:buChar char="o"/>
            </a:pPr>
            <a:r>
              <a:rPr lang="en-GB" sz="1800" dirty="0">
                <a:solidFill>
                  <a:schemeClr val="tx1"/>
                </a:solidFill>
              </a:rPr>
              <a:t>CQC requires Improvement rating.</a:t>
            </a:r>
          </a:p>
          <a:p>
            <a:pPr marL="457200" indent="-457200" algn="l">
              <a:buFont typeface="Courier New" panose="02070309020205020404" pitchFamily="49" charset="0"/>
              <a:buChar char="o"/>
            </a:pPr>
            <a:r>
              <a:rPr lang="en-GB" sz="1800" dirty="0">
                <a:solidFill>
                  <a:schemeClr val="tx1"/>
                </a:solidFill>
              </a:rPr>
              <a:t>Contract includes provision of Primary care to 3 Nursing homes (total 306 beds) via separate NHS Standard contract, attracting additional funding.</a:t>
            </a:r>
          </a:p>
          <a:p>
            <a:pPr marL="457200" indent="-457200" algn="l">
              <a:buFont typeface="Courier New" panose="02070309020205020404" pitchFamily="49" charset="0"/>
              <a:buChar char="o"/>
            </a:pPr>
            <a:endParaRPr lang="en-GB" sz="2000" dirty="0"/>
          </a:p>
        </p:txBody>
      </p:sp>
      <p:sp>
        <p:nvSpPr>
          <p:cNvPr id="6" name="Slide Number Placeholder 5"/>
          <p:cNvSpPr>
            <a:spLocks noGrp="1"/>
          </p:cNvSpPr>
          <p:nvPr>
            <p:ph type="sldNum" sz="quarter" idx="12"/>
          </p:nvPr>
        </p:nvSpPr>
        <p:spPr/>
        <p:txBody>
          <a:bodyPr/>
          <a:lstStyle/>
          <a:p>
            <a:fld id="{5053EFBC-FA8C-4912-9E40-14E639F007CA}" type="slidenum">
              <a:rPr lang="en-GB" smtClean="0"/>
              <a:t>27</a:t>
            </a:fld>
            <a:endParaRPr lang="en-GB" dirty="0"/>
          </a:p>
        </p:txBody>
      </p:sp>
    </p:spTree>
    <p:extLst>
      <p:ext uri="{BB962C8B-B14F-4D97-AF65-F5344CB8AC3E}">
        <p14:creationId xmlns:p14="http://schemas.microsoft.com/office/powerpoint/2010/main" val="27943212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269" y="1254316"/>
            <a:ext cx="8591549" cy="638280"/>
          </a:xfrm>
        </p:spPr>
        <p:txBody>
          <a:bodyPr/>
          <a:lstStyle/>
          <a:p>
            <a:r>
              <a:rPr lang="en-GB" dirty="0"/>
              <a:t>Pavilion Medical Centre Lambeth</a:t>
            </a:r>
          </a:p>
        </p:txBody>
      </p:sp>
      <p:sp>
        <p:nvSpPr>
          <p:cNvPr id="3" name="Content Placeholder 2"/>
          <p:cNvSpPr>
            <a:spLocks noGrp="1"/>
          </p:cNvSpPr>
          <p:nvPr>
            <p:ph idx="1"/>
          </p:nvPr>
        </p:nvSpPr>
        <p:spPr>
          <a:xfrm>
            <a:off x="216268" y="1897034"/>
            <a:ext cx="8591550" cy="4032448"/>
          </a:xfrm>
        </p:spPr>
        <p:txBody>
          <a:bodyPr/>
          <a:lstStyle/>
          <a:p>
            <a:pPr marL="0" indent="0">
              <a:lnSpc>
                <a:spcPct val="100000"/>
              </a:lnSpc>
              <a:spcBef>
                <a:spcPts val="0"/>
              </a:spcBef>
              <a:buNone/>
            </a:pPr>
            <a:r>
              <a:rPr lang="en-GB" sz="1800" dirty="0"/>
              <a:t>Our vision is for Primary Care to deliver high quality, locally responsive and sustainable primary care as the building block for the future health and care system,</a:t>
            </a:r>
          </a:p>
          <a:p>
            <a:pPr marL="0" indent="0">
              <a:lnSpc>
                <a:spcPct val="150000"/>
              </a:lnSpc>
              <a:spcBef>
                <a:spcPts val="0"/>
              </a:spcBef>
              <a:buNone/>
            </a:pPr>
            <a:endParaRPr lang="en-GB" sz="200" dirty="0"/>
          </a:p>
          <a:p>
            <a:pPr marL="0" indent="0">
              <a:lnSpc>
                <a:spcPct val="150000"/>
              </a:lnSpc>
              <a:spcBef>
                <a:spcPts val="0"/>
              </a:spcBef>
              <a:buNone/>
            </a:pPr>
            <a:endParaRPr lang="en-GB" sz="800" dirty="0"/>
          </a:p>
          <a:p>
            <a:pPr>
              <a:lnSpc>
                <a:spcPct val="100000"/>
              </a:lnSpc>
              <a:spcBef>
                <a:spcPts val="0"/>
              </a:spcBef>
              <a:buFont typeface="Courier New" panose="02070309020205020404" pitchFamily="49" charset="0"/>
              <a:buChar char="o"/>
            </a:pPr>
            <a:r>
              <a:rPr lang="en-GB" sz="1800" dirty="0"/>
              <a:t>Lambeth Together – shared vision on reducing inequalities, collaborating on health and social care integration</a:t>
            </a:r>
          </a:p>
          <a:p>
            <a:pPr>
              <a:lnSpc>
                <a:spcPct val="150000"/>
              </a:lnSpc>
              <a:spcBef>
                <a:spcPts val="0"/>
              </a:spcBef>
              <a:buFont typeface="Courier New" panose="02070309020205020404" pitchFamily="49" charset="0"/>
              <a:buChar char="o"/>
            </a:pPr>
            <a:r>
              <a:rPr lang="en-GB" sz="1800" dirty="0"/>
              <a:t>Primary Care Working at Scale - 2 Federations working as 1</a:t>
            </a:r>
          </a:p>
          <a:p>
            <a:pPr>
              <a:lnSpc>
                <a:spcPct val="150000"/>
              </a:lnSpc>
              <a:spcBef>
                <a:spcPts val="0"/>
              </a:spcBef>
              <a:buFont typeface="Courier New" panose="02070309020205020404" pitchFamily="49" charset="0"/>
              <a:buChar char="o"/>
            </a:pPr>
            <a:r>
              <a:rPr lang="en-GB" sz="1800" dirty="0"/>
              <a:t>PMS Premium Services Lambeth-wide -  10  Key Performance Indicators </a:t>
            </a:r>
          </a:p>
          <a:p>
            <a:pPr>
              <a:lnSpc>
                <a:spcPct val="150000"/>
              </a:lnSpc>
              <a:spcBef>
                <a:spcPts val="0"/>
              </a:spcBef>
              <a:buFont typeface="Courier New" panose="02070309020205020404" pitchFamily="49" charset="0"/>
              <a:buChar char="o"/>
            </a:pPr>
            <a:r>
              <a:rPr lang="en-GB" sz="1800" dirty="0"/>
              <a:t>E.g. Diabetes at risk, Atrial Fibrillation and Flu</a:t>
            </a:r>
          </a:p>
          <a:p>
            <a:pPr>
              <a:lnSpc>
                <a:spcPct val="150000"/>
              </a:lnSpc>
              <a:spcBef>
                <a:spcPts val="0"/>
              </a:spcBef>
              <a:buFont typeface="Courier New" panose="02070309020205020404" pitchFamily="49" charset="0"/>
              <a:buChar char="o"/>
            </a:pPr>
            <a:r>
              <a:rPr lang="en-GB" sz="1800" dirty="0"/>
              <a:t>Provision of extended hours access through Federation Hubs</a:t>
            </a:r>
          </a:p>
          <a:p>
            <a:pPr>
              <a:lnSpc>
                <a:spcPct val="150000"/>
              </a:lnSpc>
              <a:spcBef>
                <a:spcPts val="0"/>
              </a:spcBef>
              <a:buFont typeface="Courier New" panose="02070309020205020404" pitchFamily="49" charset="0"/>
              <a:buChar char="o"/>
            </a:pPr>
            <a:r>
              <a:rPr lang="en-GB" sz="1800" dirty="0"/>
              <a:t>GPFV - </a:t>
            </a:r>
          </a:p>
          <a:p>
            <a:pPr lvl="1">
              <a:lnSpc>
                <a:spcPct val="100000"/>
              </a:lnSpc>
              <a:spcBef>
                <a:spcPts val="0"/>
              </a:spcBef>
            </a:pPr>
            <a:r>
              <a:rPr lang="en-GB" sz="1800" dirty="0"/>
              <a:t>Access					- Workforce Development</a:t>
            </a:r>
          </a:p>
          <a:p>
            <a:pPr lvl="1">
              <a:lnSpc>
                <a:spcPct val="100000"/>
              </a:lnSpc>
              <a:spcBef>
                <a:spcPts val="0"/>
              </a:spcBef>
            </a:pPr>
            <a:r>
              <a:rPr lang="en-GB" sz="1800" dirty="0"/>
              <a:t>Resilience				- Local Care Networks</a:t>
            </a:r>
          </a:p>
          <a:p>
            <a:pPr lvl="1">
              <a:lnSpc>
                <a:spcPct val="100000"/>
              </a:lnSpc>
              <a:spcBef>
                <a:spcPts val="0"/>
              </a:spcBef>
            </a:pPr>
            <a:r>
              <a:rPr lang="en-GB" sz="1800" dirty="0"/>
              <a:t>GP On-Line</a:t>
            </a:r>
          </a:p>
          <a:p>
            <a:pPr lvl="1">
              <a:lnSpc>
                <a:spcPct val="100000"/>
              </a:lnSpc>
              <a:spcBef>
                <a:spcPts val="0"/>
              </a:spcBef>
            </a:pPr>
            <a:r>
              <a:rPr lang="en-GB" sz="1800" dirty="0"/>
              <a:t>Primary Care Navigation and Care Co-ordination</a:t>
            </a:r>
          </a:p>
          <a:p>
            <a:pPr marL="457200" lvl="1" indent="0">
              <a:buNone/>
            </a:pPr>
            <a:endParaRPr lang="en-GB" sz="1200" dirty="0"/>
          </a:p>
          <a:p>
            <a:pPr lvl="1"/>
            <a:endParaRPr lang="en-GB" sz="1200" dirty="0"/>
          </a:p>
          <a:p>
            <a:endParaRPr lang="en-GB" sz="1600" dirty="0"/>
          </a:p>
          <a:p>
            <a:endParaRPr lang="en-GB" sz="1600" dirty="0"/>
          </a:p>
          <a:p>
            <a:endParaRPr lang="en-GB" sz="1600" dirty="0"/>
          </a:p>
          <a:p>
            <a:endParaRPr lang="en-GB" dirty="0"/>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28</a:t>
            </a:fld>
            <a:endParaRPr lang="en-GB" noProof="0"/>
          </a:p>
        </p:txBody>
      </p:sp>
    </p:spTree>
    <p:extLst>
      <p:ext uri="{BB962C8B-B14F-4D97-AF65-F5344CB8AC3E}">
        <p14:creationId xmlns:p14="http://schemas.microsoft.com/office/powerpoint/2010/main" val="113573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5" y="1137358"/>
            <a:ext cx="8344427" cy="574484"/>
          </a:xfrm>
        </p:spPr>
        <p:txBody>
          <a:bodyPr/>
          <a:lstStyle/>
          <a:p>
            <a:r>
              <a:rPr lang="en-GB" dirty="0"/>
              <a:t>Pavilion Medical Centre </a:t>
            </a:r>
            <a:r>
              <a:rPr lang="en-GB" sz="2400" dirty="0" err="1"/>
              <a:t>cont</a:t>
            </a:r>
            <a:r>
              <a:rPr lang="en-GB" sz="2400" dirty="0"/>
              <a:t>:-</a:t>
            </a:r>
            <a:endParaRPr lang="en-GB" dirty="0"/>
          </a:p>
        </p:txBody>
      </p:sp>
      <p:sp>
        <p:nvSpPr>
          <p:cNvPr id="3" name="Content Placeholder 2"/>
          <p:cNvSpPr>
            <a:spLocks noGrp="1"/>
          </p:cNvSpPr>
          <p:nvPr>
            <p:ph idx="1"/>
          </p:nvPr>
        </p:nvSpPr>
        <p:spPr>
          <a:xfrm>
            <a:off x="365124" y="1844825"/>
            <a:ext cx="8778875" cy="3857476"/>
          </a:xfrm>
        </p:spPr>
        <p:txBody>
          <a:bodyPr/>
          <a:lstStyle/>
          <a:p>
            <a:pPr>
              <a:buFont typeface="Courier New" panose="02070309020205020404" pitchFamily="49" charset="0"/>
              <a:buChar char="o"/>
            </a:pPr>
            <a:r>
              <a:rPr lang="en-GB" sz="1800" dirty="0"/>
              <a:t>CQC report February 2018  – Good in all areas</a:t>
            </a:r>
          </a:p>
          <a:p>
            <a:pPr>
              <a:buFont typeface="Courier New" panose="02070309020205020404" pitchFamily="49" charset="0"/>
              <a:buChar char="o"/>
            </a:pPr>
            <a:r>
              <a:rPr lang="en-GB" sz="1800" dirty="0"/>
              <a:t>Current list size 7438 Raw and 7092 Weighted </a:t>
            </a:r>
          </a:p>
          <a:p>
            <a:pPr>
              <a:buFont typeface="Courier New" panose="02070309020205020404" pitchFamily="49" charset="0"/>
              <a:buChar char="o"/>
            </a:pPr>
            <a:r>
              <a:rPr lang="en-GB" sz="1800" dirty="0"/>
              <a:t>Located in Brixton, in close proximity to transport links</a:t>
            </a:r>
          </a:p>
          <a:p>
            <a:pPr>
              <a:buFont typeface="Courier New" panose="02070309020205020404" pitchFamily="49" charset="0"/>
              <a:buChar char="o"/>
            </a:pPr>
            <a:r>
              <a:rPr lang="en-GB" sz="1800" dirty="0"/>
              <a:t>A full practice population profile can be found on the Public Health England website. Please note the practice is within a ward that is categorised as being in the 2</a:t>
            </a:r>
            <a:r>
              <a:rPr lang="en-GB" sz="1800" baseline="30000" dirty="0"/>
              <a:t>nd</a:t>
            </a:r>
            <a:r>
              <a:rPr lang="en-GB" sz="1800" dirty="0"/>
              <a:t> most deprived decile, with a diverse, young, highly mobile population .</a:t>
            </a:r>
          </a:p>
          <a:p>
            <a:pPr>
              <a:buFont typeface="Courier New" panose="02070309020205020404" pitchFamily="49" charset="0"/>
              <a:buChar char="o"/>
            </a:pPr>
            <a:r>
              <a:rPr lang="en-GB" sz="1800" dirty="0"/>
              <a:t>Opening Hours – </a:t>
            </a:r>
          </a:p>
          <a:p>
            <a:pPr lvl="1">
              <a:lnSpc>
                <a:spcPct val="100000"/>
              </a:lnSpc>
              <a:spcBef>
                <a:spcPts val="0"/>
              </a:spcBef>
            </a:pPr>
            <a:r>
              <a:rPr lang="en-GB" sz="1800" dirty="0"/>
              <a:t>Mondays - Friday - 8.00am to 6.30pm, opening until 8pm on Wednesday </a:t>
            </a:r>
          </a:p>
          <a:p>
            <a:pPr lvl="1">
              <a:lnSpc>
                <a:spcPct val="100000"/>
              </a:lnSpc>
              <a:spcBef>
                <a:spcPts val="0"/>
              </a:spcBef>
            </a:pPr>
            <a:r>
              <a:rPr lang="en-GB" sz="1800" dirty="0"/>
              <a:t>Saturdays - 9.00am to 11.00am </a:t>
            </a:r>
          </a:p>
          <a:p>
            <a:pPr>
              <a:buFont typeface="Courier New" panose="02070309020205020404" pitchFamily="49" charset="0"/>
              <a:buChar char="o"/>
            </a:pPr>
            <a:r>
              <a:rPr lang="en-GB" sz="1800" dirty="0"/>
              <a:t>Purpose built premises, co-located with Pharmacist and Dentist practice</a:t>
            </a:r>
          </a:p>
          <a:p>
            <a:pPr>
              <a:buFont typeface="Courier New" panose="02070309020205020404" pitchFamily="49" charset="0"/>
              <a:buChar char="o"/>
            </a:pPr>
            <a:r>
              <a:rPr lang="en-GB" sz="1800" dirty="0"/>
              <a:t>APMS contract equalised with PMS/GMS re service spec, KPIs and price</a:t>
            </a:r>
          </a:p>
          <a:p>
            <a:pPr>
              <a:buFont typeface="Courier New" panose="02070309020205020404" pitchFamily="49" charset="0"/>
              <a:buChar char="o"/>
            </a:pPr>
            <a:r>
              <a:rPr lang="en-GB" sz="1800" dirty="0"/>
              <a:t>Price = £105.94pwp+£2.18prp – includes £5pwp APMS Risk Premium</a:t>
            </a:r>
          </a:p>
          <a:p>
            <a:endParaRPr lang="en-GB" dirty="0"/>
          </a:p>
          <a:p>
            <a:endParaRPr lang="en-GB" dirty="0"/>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29</a:t>
            </a:fld>
            <a:endParaRPr lang="en-GB" noProof="0"/>
          </a:p>
        </p:txBody>
      </p:sp>
    </p:spTree>
    <p:extLst>
      <p:ext uri="{BB962C8B-B14F-4D97-AF65-F5344CB8AC3E}">
        <p14:creationId xmlns:p14="http://schemas.microsoft.com/office/powerpoint/2010/main" val="262082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US" sz="3200" dirty="0"/>
              <a:t>Introductions</a:t>
            </a:r>
            <a:br>
              <a:rPr lang="en-US" sz="3200" dirty="0"/>
            </a:br>
            <a:br>
              <a:rPr lang="en-US" sz="3200" dirty="0"/>
            </a:br>
            <a:br>
              <a:rPr lang="en-US" sz="3200" dirty="0"/>
            </a:br>
            <a:br>
              <a:rPr lang="en-US" sz="3200" dirty="0"/>
            </a:br>
            <a:r>
              <a:rPr lang="en-US" sz="3200" dirty="0"/>
              <a:t>Jill Webb</a:t>
            </a:r>
          </a:p>
        </p:txBody>
      </p:sp>
      <p:sp>
        <p:nvSpPr>
          <p:cNvPr id="2" name="Slide Number Placeholder 1"/>
          <p:cNvSpPr>
            <a:spLocks noGrp="1"/>
          </p:cNvSpPr>
          <p:nvPr>
            <p:ph type="sldNum" sz="quarter" idx="12"/>
          </p:nvPr>
        </p:nvSpPr>
        <p:spPr/>
        <p:txBody>
          <a:bodyPr/>
          <a:lstStyle/>
          <a:p>
            <a:fld id="{23134A5E-8B9A-4F1B-8A1C-D54727A06F98}" type="slidenum">
              <a:rPr lang="en-GB" noProof="0" smtClean="0"/>
              <a:pPr/>
              <a:t>3</a:t>
            </a:fld>
            <a:endParaRPr lang="en-GB" noProof="0"/>
          </a:p>
        </p:txBody>
      </p:sp>
    </p:spTree>
    <p:extLst>
      <p:ext uri="{BB962C8B-B14F-4D97-AF65-F5344CB8AC3E}">
        <p14:creationId xmlns:p14="http://schemas.microsoft.com/office/powerpoint/2010/main" val="1189118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352" y="1127051"/>
            <a:ext cx="8366768" cy="595423"/>
          </a:xfrm>
        </p:spPr>
        <p:txBody>
          <a:bodyPr/>
          <a:lstStyle/>
          <a:p>
            <a:r>
              <a:rPr lang="en-GB" sz="3100" b="1" dirty="0"/>
              <a:t>NHS Southwark (CCG)</a:t>
            </a:r>
            <a:endParaRPr lang="en-GB" sz="3100" dirty="0"/>
          </a:p>
        </p:txBody>
      </p:sp>
      <p:sp>
        <p:nvSpPr>
          <p:cNvPr id="3" name="Content Placeholder 2"/>
          <p:cNvSpPr>
            <a:spLocks noGrp="1"/>
          </p:cNvSpPr>
          <p:nvPr>
            <p:ph idx="1"/>
          </p:nvPr>
        </p:nvSpPr>
        <p:spPr>
          <a:xfrm>
            <a:off x="186352" y="1903229"/>
            <a:ext cx="8659852" cy="4593263"/>
          </a:xfrm>
        </p:spPr>
        <p:txBody>
          <a:bodyPr/>
          <a:lstStyle/>
          <a:p>
            <a:pPr>
              <a:buFont typeface="Courier New" panose="02070309020205020404" pitchFamily="49" charset="0"/>
              <a:buChar char="o"/>
            </a:pPr>
            <a:r>
              <a:rPr lang="en-GB" sz="1800" b="1" dirty="0"/>
              <a:t>NHS Southwark Clinical Commissioning Group (CCG) </a:t>
            </a:r>
            <a:r>
              <a:rPr lang="en-GB" sz="1800" dirty="0"/>
              <a:t>and Southwark Council want to enable the best possible health and care outcomes for the people of Southwark as set out in our joint </a:t>
            </a:r>
            <a:r>
              <a:rPr lang="en-GB" sz="1800" b="1" dirty="0"/>
              <a:t>Southwark Five Year Forward View</a:t>
            </a:r>
            <a:r>
              <a:rPr lang="en-GB" sz="1800" dirty="0"/>
              <a:t>.   Our shared vision is for people to stay healthier at home for longer by: supporting people to manage their own health and well-being, doing more to prevent ill health and by providing more services in people’s homes and in the community, with less reliance on care homes and hospital based care, supporting people to feel in control of their lives and their care, with the services they receive co-ordinated and planned with them around their individual needs</a:t>
            </a:r>
          </a:p>
          <a:p>
            <a:pPr lvl="0">
              <a:buFont typeface="Courier New" panose="02070309020205020404" pitchFamily="49" charset="0"/>
              <a:buChar char="o"/>
            </a:pPr>
            <a:r>
              <a:rPr lang="en-GB" sz="1800" dirty="0"/>
              <a:t>enabling stronger, more resilient and resourceful communities.</a:t>
            </a:r>
          </a:p>
          <a:p>
            <a:pPr lvl="0">
              <a:buFont typeface="Courier New" panose="02070309020205020404" pitchFamily="49" charset="0"/>
              <a:buChar char="o"/>
            </a:pPr>
            <a:r>
              <a:rPr lang="en-GB" sz="1800" dirty="0"/>
              <a:t>Southwark health and care providers have come together in two</a:t>
            </a:r>
            <a:r>
              <a:rPr lang="en-GB" sz="1800" b="1" dirty="0"/>
              <a:t> Local Care Networks </a:t>
            </a:r>
            <a:r>
              <a:rPr lang="en-GB" sz="1800" dirty="0"/>
              <a:t>(covering the north and south of the borough) to work collaboratively to try and address common challenges. GP Federations in Southwark represent general practice on the LCN Boards. </a:t>
            </a:r>
          </a:p>
        </p:txBody>
      </p:sp>
      <p:sp>
        <p:nvSpPr>
          <p:cNvPr id="5" name="Slide Number Placeholder 4"/>
          <p:cNvSpPr>
            <a:spLocks noGrp="1"/>
          </p:cNvSpPr>
          <p:nvPr>
            <p:ph type="sldNum" sz="quarter" idx="12"/>
          </p:nvPr>
        </p:nvSpPr>
        <p:spPr>
          <a:xfrm>
            <a:off x="237600" y="6489700"/>
            <a:ext cx="301175" cy="180000"/>
          </a:xfrm>
        </p:spPr>
        <p:txBody>
          <a:bodyPr/>
          <a:lstStyle/>
          <a:p>
            <a:fld id="{23134A5E-8B9A-4F1B-8A1C-D54727A06F98}" type="slidenum">
              <a:rPr lang="en-GB" noProof="0" smtClean="0"/>
              <a:pPr/>
              <a:t>30</a:t>
            </a:fld>
            <a:endParaRPr lang="en-GB" noProof="0" dirty="0"/>
          </a:p>
        </p:txBody>
      </p:sp>
    </p:spTree>
    <p:extLst>
      <p:ext uri="{BB962C8B-B14F-4D97-AF65-F5344CB8AC3E}">
        <p14:creationId xmlns:p14="http://schemas.microsoft.com/office/powerpoint/2010/main" val="813248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05246"/>
            <a:ext cx="8426449" cy="565200"/>
          </a:xfrm>
        </p:spPr>
        <p:txBody>
          <a:bodyPr/>
          <a:lstStyle/>
          <a:p>
            <a:r>
              <a:rPr lang="en-GB" sz="3100" b="1" dirty="0"/>
              <a:t>NHS Southwark (CCG) </a:t>
            </a:r>
            <a:r>
              <a:rPr lang="en-GB" sz="2400" b="1" dirty="0" err="1"/>
              <a:t>cont</a:t>
            </a:r>
            <a:r>
              <a:rPr lang="en-GB" sz="2400" b="1" dirty="0"/>
              <a:t>:-</a:t>
            </a:r>
            <a:endParaRPr lang="en-GB" dirty="0"/>
          </a:p>
        </p:txBody>
      </p:sp>
      <p:sp>
        <p:nvSpPr>
          <p:cNvPr id="3" name="Content Placeholder 2"/>
          <p:cNvSpPr>
            <a:spLocks noGrp="1"/>
          </p:cNvSpPr>
          <p:nvPr>
            <p:ph idx="1"/>
          </p:nvPr>
        </p:nvSpPr>
        <p:spPr>
          <a:xfrm>
            <a:off x="358775" y="1933441"/>
            <a:ext cx="8328025" cy="3780000"/>
          </a:xfrm>
        </p:spPr>
        <p:txBody>
          <a:bodyPr/>
          <a:lstStyle/>
          <a:p>
            <a:pPr lvl="0">
              <a:buFont typeface="Courier New" panose="02070309020205020404" pitchFamily="49" charset="0"/>
              <a:buChar char="o"/>
            </a:pPr>
            <a:r>
              <a:rPr lang="en-GB" sz="1800" dirty="0"/>
              <a:t>All </a:t>
            </a:r>
            <a:r>
              <a:rPr lang="en-GB" sz="1800" b="1" dirty="0"/>
              <a:t>Southwark practices are members of our GP federations </a:t>
            </a:r>
            <a:r>
              <a:rPr lang="en-GB" sz="1800" dirty="0"/>
              <a:t>– extended primary care service providers working with local practices; population health management; </a:t>
            </a:r>
            <a:r>
              <a:rPr lang="en-GB" sz="1800" b="1" dirty="0"/>
              <a:t>neighbourhood clusters </a:t>
            </a:r>
            <a:r>
              <a:rPr lang="en-GB" sz="1800" dirty="0"/>
              <a:t>to improve service quality</a:t>
            </a:r>
          </a:p>
          <a:p>
            <a:pPr lvl="0">
              <a:buFont typeface="Courier New" panose="02070309020205020404" pitchFamily="49" charset="0"/>
              <a:buChar char="o"/>
            </a:pPr>
            <a:r>
              <a:rPr lang="en-GB" sz="1800" dirty="0"/>
              <a:t>Southwark Clinical Effectiveness Approach</a:t>
            </a:r>
          </a:p>
          <a:p>
            <a:pPr lvl="0">
              <a:buFont typeface="Courier New" panose="02070309020205020404" pitchFamily="49" charset="0"/>
              <a:buChar char="o"/>
            </a:pPr>
            <a:r>
              <a:rPr lang="en-GB" sz="1800" dirty="0"/>
              <a:t>Our commissioning intentions for general practice focus on the three specific areas – Access/ Prevention/ Care Coordination. These are included within the new premium specification </a:t>
            </a:r>
          </a:p>
          <a:p>
            <a:pPr>
              <a:spcAft>
                <a:spcPts val="600"/>
              </a:spcAft>
              <a:buFont typeface="Courier New" panose="02070309020205020404" pitchFamily="49" charset="0"/>
              <a:buChar char="o"/>
            </a:pPr>
            <a:r>
              <a:rPr lang="en-GB" sz="1800" dirty="0"/>
              <a:t>Combination of </a:t>
            </a:r>
            <a:r>
              <a:rPr lang="en-GB" sz="1800" b="1" dirty="0"/>
              <a:t>individual</a:t>
            </a:r>
            <a:r>
              <a:rPr lang="en-GB" sz="1800" dirty="0"/>
              <a:t> and </a:t>
            </a:r>
            <a:r>
              <a:rPr lang="en-GB" sz="1800" b="1" dirty="0"/>
              <a:t>collective incentives </a:t>
            </a:r>
            <a:r>
              <a:rPr lang="en-GB" sz="1800" dirty="0"/>
              <a:t>to reduce unwarranted variation. </a:t>
            </a:r>
          </a:p>
          <a:p>
            <a:pPr>
              <a:spcAft>
                <a:spcPts val="600"/>
              </a:spcAft>
              <a:buFont typeface="Courier New" panose="02070309020205020404" pitchFamily="49" charset="0"/>
              <a:buChar char="o"/>
            </a:pPr>
            <a:r>
              <a:rPr lang="en-GB" sz="1800" dirty="0"/>
              <a:t>A focus on continuous quality improvement to support the sustainability of general practice in Southwark and quality improvement for our patients.</a:t>
            </a:r>
          </a:p>
          <a:p>
            <a:pPr marL="869850" lvl="1" indent="-285750">
              <a:spcAft>
                <a:spcPts val="600"/>
              </a:spcAft>
              <a:buFont typeface="Courier New" panose="02070309020205020404" pitchFamily="49" charset="0"/>
              <a:buChar char="o"/>
            </a:pPr>
            <a:endParaRPr lang="en-GB" sz="1800" dirty="0">
              <a:solidFill>
                <a:srgbClr val="0070C0"/>
              </a:solidFill>
            </a:endParaRPr>
          </a:p>
          <a:p>
            <a:endParaRPr lang="en-GB"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31</a:t>
            </a:fld>
            <a:endParaRPr lang="en-GB" noProof="0"/>
          </a:p>
        </p:txBody>
      </p:sp>
    </p:spTree>
    <p:extLst>
      <p:ext uri="{BB962C8B-B14F-4D97-AF65-F5344CB8AC3E}">
        <p14:creationId xmlns:p14="http://schemas.microsoft.com/office/powerpoint/2010/main" val="26628263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05247"/>
            <a:ext cx="8426449" cy="565200"/>
          </a:xfrm>
        </p:spPr>
        <p:txBody>
          <a:bodyPr/>
          <a:lstStyle/>
          <a:p>
            <a:r>
              <a:rPr lang="en-GB" sz="3100" dirty="0"/>
              <a:t>Falmouth Road Group Practice</a:t>
            </a:r>
          </a:p>
        </p:txBody>
      </p:sp>
      <p:sp>
        <p:nvSpPr>
          <p:cNvPr id="3" name="Content Placeholder 2"/>
          <p:cNvSpPr>
            <a:spLocks noGrp="1"/>
          </p:cNvSpPr>
          <p:nvPr>
            <p:ph idx="1"/>
          </p:nvPr>
        </p:nvSpPr>
        <p:spPr>
          <a:xfrm>
            <a:off x="358775" y="1909372"/>
            <a:ext cx="8191826" cy="4848578"/>
          </a:xfrm>
        </p:spPr>
        <p:txBody>
          <a:bodyPr/>
          <a:lstStyle/>
          <a:p>
            <a:pPr>
              <a:buFont typeface="Courier New" panose="02070309020205020404" pitchFamily="49" charset="0"/>
              <a:buChar char="o"/>
            </a:pPr>
            <a:r>
              <a:rPr lang="en-GB" sz="1800" dirty="0"/>
              <a:t>Located in the Borough &amp; Walworth neighbourhood</a:t>
            </a:r>
          </a:p>
          <a:p>
            <a:pPr>
              <a:buFont typeface="Courier New" panose="02070309020205020404" pitchFamily="49" charset="0"/>
              <a:buChar char="o"/>
            </a:pPr>
            <a:r>
              <a:rPr lang="en-GB" sz="1800" dirty="0"/>
              <a:t>A member of the GP federation in north Southwark – Quay Health Solutions </a:t>
            </a:r>
          </a:p>
          <a:p>
            <a:pPr>
              <a:buFont typeface="Courier New" panose="02070309020205020404" pitchFamily="49" charset="0"/>
              <a:buChar char="o"/>
            </a:pPr>
            <a:r>
              <a:rPr lang="en-GB" sz="1800" dirty="0"/>
              <a:t>6234 registered patients (Q3 17/18) </a:t>
            </a:r>
          </a:p>
          <a:p>
            <a:pPr>
              <a:buFont typeface="Courier New" panose="02070309020205020404" pitchFamily="49" charset="0"/>
              <a:buChar char="o"/>
            </a:pPr>
            <a:r>
              <a:rPr lang="en-GB" sz="1800" dirty="0"/>
              <a:t>Contract equalised with Southwark PMS/GMS offer</a:t>
            </a:r>
          </a:p>
          <a:p>
            <a:pPr>
              <a:buFont typeface="Courier New" panose="02070309020205020404" pitchFamily="49" charset="0"/>
              <a:buChar char="o"/>
            </a:pPr>
            <a:r>
              <a:rPr lang="en-GB" sz="1800" dirty="0"/>
              <a:t>Contract price = £109.35pwp + £2.18prp (including £5pwp APMS Risk Premium)</a:t>
            </a:r>
          </a:p>
          <a:p>
            <a:pPr>
              <a:buFont typeface="Courier New" panose="02070309020205020404" pitchFamily="49" charset="0"/>
              <a:buChar char="o"/>
            </a:pPr>
            <a:r>
              <a:rPr lang="en-GB" sz="1800" dirty="0"/>
              <a:t>Purpose built premises. Landlord has indicated an intention to redevelop the site which will include a new GP practice</a:t>
            </a:r>
          </a:p>
          <a:p>
            <a:pPr>
              <a:buFont typeface="Courier New" panose="02070309020205020404" pitchFamily="49" charset="0"/>
              <a:buChar char="o"/>
            </a:pPr>
            <a:r>
              <a:rPr lang="en-GB" sz="1800" dirty="0"/>
              <a:t>Following a procurement process AT Medics has been providing services under a temporary caretaking APMS contract since 16 January 2017. </a:t>
            </a:r>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32</a:t>
            </a:fld>
            <a:endParaRPr lang="en-GB" noProof="0"/>
          </a:p>
        </p:txBody>
      </p:sp>
    </p:spTree>
    <p:extLst>
      <p:ext uri="{BB962C8B-B14F-4D97-AF65-F5344CB8AC3E}">
        <p14:creationId xmlns:p14="http://schemas.microsoft.com/office/powerpoint/2010/main" val="20901407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200" y="1136503"/>
            <a:ext cx="8193129" cy="555254"/>
          </a:xfrm>
        </p:spPr>
        <p:txBody>
          <a:bodyPr/>
          <a:lstStyle/>
          <a:p>
            <a:r>
              <a:rPr lang="en-GB" dirty="0"/>
              <a:t>Lister Primary Care Centre</a:t>
            </a:r>
          </a:p>
        </p:txBody>
      </p:sp>
      <p:sp>
        <p:nvSpPr>
          <p:cNvPr id="3" name="Content Placeholder 2"/>
          <p:cNvSpPr>
            <a:spLocks noGrp="1"/>
          </p:cNvSpPr>
          <p:nvPr>
            <p:ph idx="1"/>
          </p:nvPr>
        </p:nvSpPr>
        <p:spPr>
          <a:xfrm>
            <a:off x="519503" y="1714202"/>
            <a:ext cx="8191826" cy="5166243"/>
          </a:xfrm>
        </p:spPr>
        <p:txBody>
          <a:bodyPr/>
          <a:lstStyle/>
          <a:p>
            <a:pPr>
              <a:lnSpc>
                <a:spcPts val="2600"/>
              </a:lnSpc>
              <a:spcBef>
                <a:spcPts val="0"/>
              </a:spcBef>
              <a:buFont typeface="Courier New" panose="02070309020205020404" pitchFamily="49" charset="0"/>
              <a:buChar char="o"/>
            </a:pPr>
            <a:r>
              <a:rPr lang="en-GB" sz="1800" dirty="0"/>
              <a:t>Located in the Peckham neighbourhood</a:t>
            </a:r>
          </a:p>
          <a:p>
            <a:pPr>
              <a:lnSpc>
                <a:spcPts val="2600"/>
              </a:lnSpc>
              <a:spcBef>
                <a:spcPts val="0"/>
              </a:spcBef>
              <a:buFont typeface="Courier New" panose="02070309020205020404" pitchFamily="49" charset="0"/>
              <a:buChar char="o"/>
            </a:pPr>
            <a:r>
              <a:rPr lang="en-GB" sz="1800" dirty="0"/>
              <a:t>A member of the GP federation in south Southwark – Improving Health Ltd</a:t>
            </a:r>
          </a:p>
          <a:p>
            <a:pPr>
              <a:lnSpc>
                <a:spcPts val="2600"/>
              </a:lnSpc>
              <a:spcBef>
                <a:spcPts val="0"/>
              </a:spcBef>
              <a:buFont typeface="Courier New" panose="02070309020205020404" pitchFamily="49" charset="0"/>
              <a:buChar char="o"/>
            </a:pPr>
            <a:r>
              <a:rPr lang="en-GB" sz="1800" dirty="0"/>
              <a:t>Purpose built premises. NHS PS is the head lease holder. </a:t>
            </a:r>
          </a:p>
          <a:p>
            <a:pPr>
              <a:lnSpc>
                <a:spcPts val="2600"/>
              </a:lnSpc>
              <a:spcBef>
                <a:spcPts val="0"/>
              </a:spcBef>
              <a:buFont typeface="Courier New" panose="02070309020205020404" pitchFamily="49" charset="0"/>
              <a:buChar char="o"/>
            </a:pPr>
            <a:r>
              <a:rPr lang="en-GB" sz="1800" dirty="0"/>
              <a:t>The CCG has agreed to merge 2 current practices located within the Lister PCCC to procure a single practice with a combined list size of 11,653 registered patients (Q3 17/18):</a:t>
            </a:r>
          </a:p>
          <a:p>
            <a:pPr>
              <a:lnSpc>
                <a:spcPts val="2600"/>
              </a:lnSpc>
              <a:spcBef>
                <a:spcPts val="0"/>
              </a:spcBef>
              <a:buFont typeface="Courier New" panose="02070309020205020404" pitchFamily="49" charset="0"/>
              <a:buChar char="o"/>
            </a:pPr>
            <a:r>
              <a:rPr lang="en-GB" sz="1800" dirty="0"/>
              <a:t>	1. Hurley @ The Lister – APMS contract which is due for procurement </a:t>
            </a:r>
          </a:p>
          <a:p>
            <a:pPr>
              <a:lnSpc>
                <a:spcPts val="2600"/>
              </a:lnSpc>
              <a:spcBef>
                <a:spcPts val="0"/>
              </a:spcBef>
              <a:buFont typeface="Courier New" panose="02070309020205020404" pitchFamily="49" charset="0"/>
              <a:buChar char="o"/>
            </a:pPr>
            <a:r>
              <a:rPr lang="en-GB" sz="1800" dirty="0"/>
              <a:t>	2. The Hurley have been providing services to patients of Dr Hossain’s 	under a temporary APMS caretaking contract since 11 August 2017. </a:t>
            </a:r>
          </a:p>
          <a:p>
            <a:pPr>
              <a:lnSpc>
                <a:spcPts val="2600"/>
              </a:lnSpc>
              <a:spcBef>
                <a:spcPts val="0"/>
              </a:spcBef>
              <a:buFont typeface="Courier New" panose="02070309020205020404" pitchFamily="49" charset="0"/>
              <a:buChar char="o"/>
            </a:pPr>
            <a:r>
              <a:rPr lang="en-GB" sz="1800" dirty="0"/>
              <a:t>Contract price = £109.35pwp + £2.18prp (including £5pwp APMS Risk Premium)</a:t>
            </a:r>
          </a:p>
          <a:p>
            <a:pPr>
              <a:lnSpc>
                <a:spcPts val="2600"/>
              </a:lnSpc>
              <a:spcBef>
                <a:spcPts val="0"/>
              </a:spcBef>
              <a:buFont typeface="Courier New" panose="02070309020205020404" pitchFamily="49" charset="0"/>
              <a:buChar char="o"/>
            </a:pPr>
            <a:r>
              <a:rPr lang="en-GB" sz="1800" dirty="0"/>
              <a:t>The south Southwark extended access hub is located in the same building which provides appointments 8am – 8pm, 7 days per week. </a:t>
            </a:r>
          </a:p>
          <a:p>
            <a:pPr>
              <a:lnSpc>
                <a:spcPts val="2600"/>
              </a:lnSpc>
              <a:spcBef>
                <a:spcPts val="0"/>
              </a:spcBef>
              <a:buFont typeface="Courier New" panose="02070309020205020404" pitchFamily="49" charset="0"/>
              <a:buChar char="o"/>
            </a:pPr>
            <a:r>
              <a:rPr lang="en-GB" sz="1800" dirty="0"/>
              <a:t>Dr Aru and Partners (PMS Contract) and community services also are located in the premises. </a:t>
            </a:r>
          </a:p>
          <a:p>
            <a:endParaRPr lang="en-GB" sz="1800" dirty="0"/>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33</a:t>
            </a:fld>
            <a:endParaRPr lang="en-GB" noProof="0"/>
          </a:p>
        </p:txBody>
      </p:sp>
    </p:spTree>
    <p:extLst>
      <p:ext uri="{BB962C8B-B14F-4D97-AF65-F5344CB8AC3E}">
        <p14:creationId xmlns:p14="http://schemas.microsoft.com/office/powerpoint/2010/main" val="39497045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3134A5E-8B9A-4F1B-8A1C-D54727A06F98}" type="slidenum">
              <a:rPr lang="en-GB" noProof="0" smtClean="0"/>
              <a:pPr/>
              <a:t>34</a:t>
            </a:fld>
            <a:endParaRPr lang="en-GB" noProof="0"/>
          </a:p>
        </p:txBody>
      </p:sp>
      <p:sp>
        <p:nvSpPr>
          <p:cNvPr id="3" name="Title 2"/>
          <p:cNvSpPr>
            <a:spLocks noGrp="1"/>
          </p:cNvSpPr>
          <p:nvPr>
            <p:ph type="ctrTitle"/>
          </p:nvPr>
        </p:nvSpPr>
        <p:spPr/>
        <p:txBody>
          <a:bodyPr/>
          <a:lstStyle/>
          <a:p>
            <a:r>
              <a:rPr lang="en-GB" sz="3200" dirty="0"/>
              <a:t>Hounslow CCG</a:t>
            </a:r>
          </a:p>
        </p:txBody>
      </p:sp>
      <p:sp>
        <p:nvSpPr>
          <p:cNvPr id="4" name="Subtitle 3"/>
          <p:cNvSpPr>
            <a:spLocks noGrp="1"/>
          </p:cNvSpPr>
          <p:nvPr>
            <p:ph type="subTitle" idx="1"/>
          </p:nvPr>
        </p:nvSpPr>
        <p:spPr>
          <a:xfrm>
            <a:off x="358774" y="3869544"/>
            <a:ext cx="5580000" cy="921600"/>
          </a:xfrm>
        </p:spPr>
        <p:txBody>
          <a:bodyPr/>
          <a:lstStyle/>
          <a:p>
            <a:endParaRPr lang="en-GB" sz="3200" dirty="0"/>
          </a:p>
          <a:p>
            <a:r>
              <a:rPr lang="en-GB" sz="3200" dirty="0"/>
              <a:t>Lorraine Shaw</a:t>
            </a:r>
          </a:p>
        </p:txBody>
      </p:sp>
    </p:spTree>
    <p:extLst>
      <p:ext uri="{BB962C8B-B14F-4D97-AF65-F5344CB8AC3E}">
        <p14:creationId xmlns:p14="http://schemas.microsoft.com/office/powerpoint/2010/main" val="21708884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03400"/>
            <a:ext cx="8426449" cy="565200"/>
          </a:xfrm>
        </p:spPr>
        <p:txBody>
          <a:bodyPr/>
          <a:lstStyle/>
          <a:p>
            <a:r>
              <a:rPr lang="en-GB" sz="3200" dirty="0"/>
              <a:t>Hounslow CCG</a:t>
            </a:r>
          </a:p>
        </p:txBody>
      </p:sp>
      <p:sp>
        <p:nvSpPr>
          <p:cNvPr id="3" name="Content Placeholder 2"/>
          <p:cNvSpPr>
            <a:spLocks noGrp="1"/>
          </p:cNvSpPr>
          <p:nvPr>
            <p:ph idx="1"/>
          </p:nvPr>
        </p:nvSpPr>
        <p:spPr>
          <a:xfrm>
            <a:off x="358775" y="1842448"/>
            <a:ext cx="8426449" cy="4467252"/>
          </a:xfrm>
        </p:spPr>
        <p:txBody>
          <a:bodyPr/>
          <a:lstStyle/>
          <a:p>
            <a:pPr>
              <a:buFont typeface="Courier New" panose="02070309020205020404" pitchFamily="49" charset="0"/>
              <a:buChar char="o"/>
            </a:pPr>
            <a:r>
              <a:rPr lang="en-GB" sz="2000" dirty="0"/>
              <a:t>Hounslow CCG has 47 member practices across five localities. Each locality has its own GP provider organisation and there is a single GP Federation, Hounslow Consortium Ltd covering all practices within the Borough.  </a:t>
            </a:r>
          </a:p>
          <a:p>
            <a:pPr lvl="0">
              <a:buClr>
                <a:srgbClr val="00ADC6"/>
              </a:buClr>
              <a:buFont typeface="Courier New" panose="02070309020205020404" pitchFamily="49" charset="0"/>
              <a:buChar char="o"/>
            </a:pPr>
            <a:r>
              <a:rPr lang="en-GB" sz="2000" dirty="0"/>
              <a:t>The CCG is commissioning a GP Primary Care Contract which covers all practices at a locality level and is in addition to core contracts. </a:t>
            </a:r>
            <a:r>
              <a:rPr lang="en-GB" sz="2000" dirty="0">
                <a:solidFill>
                  <a:prstClr val="black"/>
                </a:solidFill>
              </a:rPr>
              <a:t>The CCG and partners are progressing the development of out of hospital services towards Integrated Care and supporting Primary Care at scale as part of this process.</a:t>
            </a:r>
            <a:endParaRPr lang="en-GB" sz="2000" dirty="0"/>
          </a:p>
          <a:p>
            <a:pPr>
              <a:buFont typeface="Courier New" panose="02070309020205020404" pitchFamily="49" charset="0"/>
              <a:buChar char="o"/>
            </a:pPr>
            <a:r>
              <a:rPr lang="en-GB" sz="2000" dirty="0"/>
              <a:t>The core contract used for the Hounslow T6 procurements will be the standard London APMS contract. </a:t>
            </a:r>
          </a:p>
          <a:p>
            <a:pPr>
              <a:buFont typeface="Courier New" panose="02070309020205020404" pitchFamily="49" charset="0"/>
              <a:buChar char="o"/>
            </a:pPr>
            <a:r>
              <a:rPr lang="en-GB" sz="2000" dirty="0"/>
              <a:t>Hounslow CCG has voted to move to full delegation of Primary Care from NHS England from 1 April 2018 </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35</a:t>
            </a:fld>
            <a:endParaRPr lang="en-GB" noProof="0"/>
          </a:p>
        </p:txBody>
      </p:sp>
    </p:spTree>
    <p:extLst>
      <p:ext uri="{BB962C8B-B14F-4D97-AF65-F5344CB8AC3E}">
        <p14:creationId xmlns:p14="http://schemas.microsoft.com/office/powerpoint/2010/main" val="29915462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159933"/>
            <a:ext cx="8426449" cy="491067"/>
          </a:xfrm>
        </p:spPr>
        <p:txBody>
          <a:bodyPr/>
          <a:lstStyle/>
          <a:p>
            <a:r>
              <a:rPr lang="en-GB" sz="3200" dirty="0" err="1"/>
              <a:t>Bedfont</a:t>
            </a:r>
            <a:r>
              <a:rPr lang="en-GB" sz="3200" dirty="0"/>
              <a:t> Surgery</a:t>
            </a:r>
          </a:p>
        </p:txBody>
      </p:sp>
      <p:sp>
        <p:nvSpPr>
          <p:cNvPr id="3" name="Content Placeholder 2"/>
          <p:cNvSpPr>
            <a:spLocks noGrp="1"/>
          </p:cNvSpPr>
          <p:nvPr>
            <p:ph idx="1"/>
          </p:nvPr>
        </p:nvSpPr>
        <p:spPr>
          <a:xfrm>
            <a:off x="358775" y="1854200"/>
            <a:ext cx="8426449" cy="4455500"/>
          </a:xfrm>
        </p:spPr>
        <p:txBody>
          <a:bodyPr/>
          <a:lstStyle/>
          <a:p>
            <a:pPr>
              <a:spcBef>
                <a:spcPts val="0"/>
              </a:spcBef>
              <a:spcAft>
                <a:spcPts val="600"/>
              </a:spcAft>
              <a:buFont typeface="Courier New" panose="02070309020205020404" pitchFamily="49" charset="0"/>
              <a:buChar char="o"/>
            </a:pPr>
            <a:r>
              <a:rPr lang="en-GB" sz="1800" dirty="0"/>
              <a:t>The current care taking contract will come to an end on 30th September 2018. </a:t>
            </a:r>
          </a:p>
          <a:p>
            <a:pPr>
              <a:spcBef>
                <a:spcPts val="0"/>
              </a:spcBef>
              <a:spcAft>
                <a:spcPts val="600"/>
              </a:spcAft>
              <a:buFont typeface="Courier New" panose="02070309020205020404" pitchFamily="49" charset="0"/>
              <a:buChar char="o"/>
            </a:pPr>
            <a:r>
              <a:rPr lang="en-GB" sz="1800" dirty="0"/>
              <a:t>Currently in a temporary building in the site of a health centre owned by Hounslow and Richmond Community Healthcare NHS Trust (HRCH), although HRCH has indicted its intention to re-develop the site in the future. </a:t>
            </a:r>
          </a:p>
          <a:p>
            <a:pPr>
              <a:spcBef>
                <a:spcPts val="0"/>
              </a:spcBef>
              <a:spcAft>
                <a:spcPts val="600"/>
              </a:spcAft>
              <a:buFont typeface="Courier New" panose="02070309020205020404" pitchFamily="49" charset="0"/>
              <a:buChar char="o"/>
            </a:pPr>
            <a:r>
              <a:rPr lang="en-GB" sz="1800" dirty="0"/>
              <a:t>A site visit to the premises is highly recommended.</a:t>
            </a:r>
          </a:p>
          <a:p>
            <a:pPr>
              <a:spcBef>
                <a:spcPts val="0"/>
              </a:spcBef>
              <a:spcAft>
                <a:spcPts val="600"/>
              </a:spcAft>
              <a:buFont typeface="Courier New" panose="02070309020205020404" pitchFamily="49" charset="0"/>
              <a:buChar char="o"/>
            </a:pPr>
            <a:r>
              <a:rPr lang="en-GB" sz="1800" dirty="0"/>
              <a:t>List size at January 2018 was 5,546 and is therefore eligible for PSS. </a:t>
            </a:r>
          </a:p>
          <a:p>
            <a:pPr>
              <a:spcBef>
                <a:spcPts val="0"/>
              </a:spcBef>
              <a:spcAft>
                <a:spcPts val="600"/>
              </a:spcAft>
              <a:buFont typeface="Courier New" panose="02070309020205020404" pitchFamily="49" charset="0"/>
              <a:buChar char="o"/>
            </a:pPr>
            <a:r>
              <a:rPr lang="en-GB" sz="1800" dirty="0"/>
              <a:t>£101.14pwp (2017-18 price, subject to 2018-19 GMS uplift, net of OOH, Including KPIs)</a:t>
            </a:r>
          </a:p>
          <a:p>
            <a:pPr>
              <a:spcBef>
                <a:spcPts val="0"/>
              </a:spcBef>
              <a:spcAft>
                <a:spcPts val="600"/>
              </a:spcAft>
              <a:buFont typeface="Courier New" panose="02070309020205020404" pitchFamily="49" charset="0"/>
              <a:buChar char="o"/>
            </a:pPr>
            <a:r>
              <a:rPr lang="en-GB" sz="1800" dirty="0"/>
              <a:t>Main language spoken is English (79%)</a:t>
            </a:r>
          </a:p>
          <a:p>
            <a:pPr>
              <a:spcBef>
                <a:spcPts val="0"/>
              </a:spcBef>
              <a:spcAft>
                <a:spcPts val="600"/>
              </a:spcAft>
              <a:buFont typeface="Courier New" panose="02070309020205020404" pitchFamily="49" charset="0"/>
              <a:buChar char="o"/>
            </a:pPr>
            <a:r>
              <a:rPr lang="en-GB" sz="1800" dirty="0"/>
              <a:t>CQC rating is good (November 2016)</a:t>
            </a:r>
          </a:p>
          <a:p>
            <a:pPr>
              <a:spcBef>
                <a:spcPts val="0"/>
              </a:spcBef>
              <a:spcAft>
                <a:spcPts val="600"/>
              </a:spcAft>
              <a:buFont typeface="Courier New" panose="02070309020205020404" pitchFamily="49" charset="0"/>
              <a:buChar char="o"/>
            </a:pPr>
            <a:r>
              <a:rPr lang="en-GB" sz="1800" dirty="0"/>
              <a:t>New 94 unit extra care scheme (</a:t>
            </a:r>
            <a:r>
              <a:rPr lang="en-GB" sz="1800" dirty="0" err="1"/>
              <a:t>Bedfont</a:t>
            </a:r>
            <a:r>
              <a:rPr lang="en-GB" sz="1800" dirty="0"/>
              <a:t> Lane) including specialist provision for adults with dementia, learning disabilities and physical disabilities. Completion date summer 2019.</a:t>
            </a:r>
          </a:p>
          <a:p>
            <a:pPr>
              <a:spcBef>
                <a:spcPts val="0"/>
              </a:spcBef>
              <a:spcAft>
                <a:spcPts val="600"/>
              </a:spcAft>
              <a:buFont typeface="Courier New" panose="02070309020205020404" pitchFamily="49" charset="0"/>
              <a:buChar char="o"/>
            </a:pPr>
            <a:endParaRPr lang="en-GB" sz="1800"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36</a:t>
            </a:fld>
            <a:endParaRPr lang="en-GB" noProof="0"/>
          </a:p>
        </p:txBody>
      </p:sp>
    </p:spTree>
    <p:extLst>
      <p:ext uri="{BB962C8B-B14F-4D97-AF65-F5344CB8AC3E}">
        <p14:creationId xmlns:p14="http://schemas.microsoft.com/office/powerpoint/2010/main" val="33690566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The Practice, Heart of Hounslow</a:t>
            </a:r>
          </a:p>
        </p:txBody>
      </p:sp>
      <p:sp>
        <p:nvSpPr>
          <p:cNvPr id="3" name="Content Placeholder 2"/>
          <p:cNvSpPr>
            <a:spLocks noGrp="1"/>
          </p:cNvSpPr>
          <p:nvPr>
            <p:ph idx="1"/>
          </p:nvPr>
        </p:nvSpPr>
        <p:spPr>
          <a:xfrm>
            <a:off x="358775" y="2052000"/>
            <a:ext cx="8426449" cy="3980309"/>
          </a:xfrm>
        </p:spPr>
        <p:txBody>
          <a:bodyPr/>
          <a:lstStyle/>
          <a:p>
            <a:pPr>
              <a:spcBef>
                <a:spcPts val="0"/>
              </a:spcBef>
              <a:spcAft>
                <a:spcPts val="600"/>
              </a:spcAft>
              <a:buFont typeface="Courier New" panose="02070309020205020404" pitchFamily="49" charset="0"/>
              <a:buChar char="o"/>
            </a:pPr>
            <a:r>
              <a:rPr lang="en-GB" sz="1800" dirty="0"/>
              <a:t>The practice is part of Hounslow CCG</a:t>
            </a:r>
          </a:p>
          <a:p>
            <a:pPr>
              <a:spcBef>
                <a:spcPts val="0"/>
              </a:spcBef>
              <a:spcAft>
                <a:spcPts val="600"/>
              </a:spcAft>
              <a:buFont typeface="Courier New" panose="02070309020205020404" pitchFamily="49" charset="0"/>
              <a:buChar char="o"/>
            </a:pPr>
            <a:r>
              <a:rPr lang="en-GB" sz="1800" dirty="0"/>
              <a:t>The APMS contract is coming to an end on 30</a:t>
            </a:r>
            <a:r>
              <a:rPr lang="en-GB" sz="1800" baseline="30000" dirty="0"/>
              <a:t>th</a:t>
            </a:r>
            <a:r>
              <a:rPr lang="en-GB" sz="1800" dirty="0"/>
              <a:t> September 2018</a:t>
            </a:r>
          </a:p>
          <a:p>
            <a:pPr>
              <a:spcBef>
                <a:spcPts val="0"/>
              </a:spcBef>
              <a:spcAft>
                <a:spcPts val="600"/>
              </a:spcAft>
              <a:buFont typeface="Courier New" panose="02070309020205020404" pitchFamily="49" charset="0"/>
              <a:buChar char="o"/>
            </a:pPr>
            <a:r>
              <a:rPr lang="en-GB" sz="1800" dirty="0"/>
              <a:t>Purpose-built health service facility. It shares the building with a range of community health services and 3 other GP Practices</a:t>
            </a:r>
          </a:p>
          <a:p>
            <a:pPr>
              <a:spcBef>
                <a:spcPts val="0"/>
              </a:spcBef>
              <a:spcAft>
                <a:spcPts val="600"/>
              </a:spcAft>
              <a:buFont typeface="Courier New" panose="02070309020205020404" pitchFamily="49" charset="0"/>
              <a:buChar char="o"/>
            </a:pPr>
            <a:r>
              <a:rPr lang="en-GB" sz="1800" dirty="0"/>
              <a:t>List size at January 2018  was 15,427. This equates to 13112 weighted patients. </a:t>
            </a:r>
          </a:p>
          <a:p>
            <a:pPr>
              <a:spcBef>
                <a:spcPts val="0"/>
              </a:spcBef>
              <a:spcAft>
                <a:spcPts val="600"/>
              </a:spcAft>
              <a:buFont typeface="Courier New" panose="02070309020205020404" pitchFamily="49" charset="0"/>
              <a:buChar char="o"/>
            </a:pPr>
            <a:r>
              <a:rPr lang="en-GB" sz="1800" dirty="0"/>
              <a:t>The list has grown by 10% in the last 2 years</a:t>
            </a:r>
          </a:p>
          <a:p>
            <a:pPr>
              <a:spcBef>
                <a:spcPts val="0"/>
              </a:spcBef>
              <a:spcAft>
                <a:spcPts val="600"/>
              </a:spcAft>
              <a:buFont typeface="Courier New" panose="02070309020205020404" pitchFamily="49" charset="0"/>
              <a:buChar char="o"/>
            </a:pPr>
            <a:r>
              <a:rPr lang="en-GB" sz="1800" dirty="0"/>
              <a:t>CQC rating is good (January 2017)</a:t>
            </a:r>
          </a:p>
          <a:p>
            <a:pPr>
              <a:spcBef>
                <a:spcPts val="0"/>
              </a:spcBef>
              <a:spcAft>
                <a:spcPts val="600"/>
              </a:spcAft>
              <a:buFont typeface="Courier New" panose="02070309020205020404" pitchFamily="49" charset="0"/>
              <a:buChar char="o"/>
            </a:pPr>
            <a:r>
              <a:rPr lang="en-GB" sz="1800" dirty="0"/>
              <a:t>Opening hours will be 8am to 6.30pm Monday to Friday and 9am to 1pm on Saturday. This is a reduction to the current contracted hours.</a:t>
            </a:r>
          </a:p>
          <a:p>
            <a:pPr>
              <a:spcBef>
                <a:spcPts val="0"/>
              </a:spcBef>
              <a:spcAft>
                <a:spcPts val="600"/>
              </a:spcAft>
              <a:buFont typeface="Courier New" panose="02070309020205020404" pitchFamily="49" charset="0"/>
              <a:buChar char="o"/>
            </a:pPr>
            <a:r>
              <a:rPr lang="en-GB" sz="1800" dirty="0"/>
              <a:t>£101.14pwp (2017-18 price, subject to 2018-19 GMS uplift, net of OOH, Including KPIs)</a:t>
            </a:r>
          </a:p>
          <a:p>
            <a:pPr>
              <a:spcBef>
                <a:spcPts val="0"/>
              </a:spcBef>
              <a:spcAft>
                <a:spcPts val="600"/>
              </a:spcAft>
              <a:buFont typeface="Courier New" panose="02070309020205020404" pitchFamily="49" charset="0"/>
              <a:buChar char="o"/>
            </a:pPr>
            <a:endParaRPr lang="en-GB" sz="1800"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37</a:t>
            </a:fld>
            <a:endParaRPr lang="en-GB" noProof="0"/>
          </a:p>
        </p:txBody>
      </p:sp>
    </p:spTree>
    <p:extLst>
      <p:ext uri="{BB962C8B-B14F-4D97-AF65-F5344CB8AC3E}">
        <p14:creationId xmlns:p14="http://schemas.microsoft.com/office/powerpoint/2010/main" val="1836234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The Practice, Feltham</a:t>
            </a:r>
          </a:p>
        </p:txBody>
      </p:sp>
      <p:sp>
        <p:nvSpPr>
          <p:cNvPr id="3" name="Content Placeholder 2"/>
          <p:cNvSpPr>
            <a:spLocks noGrp="1"/>
          </p:cNvSpPr>
          <p:nvPr>
            <p:ph idx="1"/>
          </p:nvPr>
        </p:nvSpPr>
        <p:spPr>
          <a:xfrm>
            <a:off x="358775" y="2052001"/>
            <a:ext cx="8426449" cy="3780000"/>
          </a:xfrm>
        </p:spPr>
        <p:txBody>
          <a:bodyPr/>
          <a:lstStyle/>
          <a:p>
            <a:pPr>
              <a:spcBef>
                <a:spcPts val="0"/>
              </a:spcBef>
              <a:spcAft>
                <a:spcPts val="600"/>
              </a:spcAft>
              <a:buFont typeface="Courier New" panose="02070309020205020404" pitchFamily="49" charset="0"/>
              <a:buChar char="o"/>
            </a:pPr>
            <a:r>
              <a:rPr lang="en-GB" sz="1800" dirty="0"/>
              <a:t>The APMS contract is coming to an end on 30</a:t>
            </a:r>
            <a:r>
              <a:rPr lang="en-GB" sz="1800" baseline="30000" dirty="0"/>
              <a:t>th</a:t>
            </a:r>
            <a:r>
              <a:rPr lang="en-GB" sz="1800" dirty="0"/>
              <a:t> September 2018</a:t>
            </a:r>
          </a:p>
          <a:p>
            <a:pPr>
              <a:spcBef>
                <a:spcPts val="0"/>
              </a:spcBef>
              <a:spcAft>
                <a:spcPts val="600"/>
              </a:spcAft>
              <a:buFont typeface="Courier New" panose="02070309020205020404" pitchFamily="49" charset="0"/>
              <a:buChar char="o"/>
            </a:pPr>
            <a:r>
              <a:rPr lang="en-GB" sz="1800" dirty="0"/>
              <a:t>Purpose-built health service facility. It shares the building with a range of community health services and 3 other GP Practices</a:t>
            </a:r>
          </a:p>
          <a:p>
            <a:pPr>
              <a:spcBef>
                <a:spcPts val="0"/>
              </a:spcBef>
              <a:spcAft>
                <a:spcPts val="600"/>
              </a:spcAft>
              <a:buFont typeface="Courier New" panose="02070309020205020404" pitchFamily="49" charset="0"/>
              <a:buChar char="o"/>
            </a:pPr>
            <a:r>
              <a:rPr lang="en-GB" sz="1800" dirty="0"/>
              <a:t>List size at January 2018  was 9063. This equates to 9747 weighted patients. </a:t>
            </a:r>
          </a:p>
          <a:p>
            <a:pPr>
              <a:spcBef>
                <a:spcPts val="0"/>
              </a:spcBef>
              <a:spcAft>
                <a:spcPts val="600"/>
              </a:spcAft>
              <a:buFont typeface="Courier New" panose="02070309020205020404" pitchFamily="49" charset="0"/>
              <a:buChar char="o"/>
            </a:pPr>
            <a:r>
              <a:rPr lang="en-GB" sz="1800" dirty="0"/>
              <a:t>The list has grown by 10% in the last 2 years</a:t>
            </a:r>
          </a:p>
          <a:p>
            <a:pPr>
              <a:spcBef>
                <a:spcPts val="0"/>
              </a:spcBef>
              <a:spcAft>
                <a:spcPts val="600"/>
              </a:spcAft>
              <a:buFont typeface="Courier New" panose="02070309020205020404" pitchFamily="49" charset="0"/>
              <a:buChar char="o"/>
            </a:pPr>
            <a:r>
              <a:rPr lang="en-GB" sz="1800" dirty="0"/>
              <a:t>CQC rating is good (May 2015)</a:t>
            </a:r>
          </a:p>
          <a:p>
            <a:pPr>
              <a:spcBef>
                <a:spcPts val="0"/>
              </a:spcBef>
              <a:spcAft>
                <a:spcPts val="600"/>
              </a:spcAft>
              <a:buFont typeface="Courier New" panose="02070309020205020404" pitchFamily="49" charset="0"/>
              <a:buChar char="o"/>
            </a:pPr>
            <a:r>
              <a:rPr lang="en-GB" sz="1800" dirty="0"/>
              <a:t>Opening hours will be 8am to 6.30pm Monday to Friday and 9am to 1pm on Saturday. This is a reduction to the current contracted hours.</a:t>
            </a:r>
          </a:p>
          <a:p>
            <a:pPr>
              <a:spcBef>
                <a:spcPts val="0"/>
              </a:spcBef>
              <a:spcAft>
                <a:spcPts val="600"/>
              </a:spcAft>
              <a:buFont typeface="Courier New" panose="02070309020205020404" pitchFamily="49" charset="0"/>
              <a:buChar char="o"/>
            </a:pPr>
            <a:r>
              <a:rPr lang="en-GB" sz="1800"/>
              <a:t>£101.14pwp (2017-18 price, subject to 2018-19 GMS uplift, net of OOH, Including KPIs)</a:t>
            </a:r>
          </a:p>
          <a:p>
            <a:pPr>
              <a:spcBef>
                <a:spcPts val="0"/>
              </a:spcBef>
              <a:spcAft>
                <a:spcPts val="600"/>
              </a:spcAft>
              <a:buFont typeface="Courier New" panose="02070309020205020404" pitchFamily="49" charset="0"/>
              <a:buChar char="o"/>
            </a:pPr>
            <a:endParaRPr lang="en-GB" sz="1800" dirty="0"/>
          </a:p>
          <a:p>
            <a:pPr marL="0" indent="0">
              <a:spcBef>
                <a:spcPts val="0"/>
              </a:spcBef>
              <a:spcAft>
                <a:spcPts val="600"/>
              </a:spcAft>
              <a:buNone/>
            </a:pPr>
            <a:endParaRPr lang="en-GB" sz="1800" dirty="0"/>
          </a:p>
          <a:p>
            <a:pPr>
              <a:spcBef>
                <a:spcPts val="0"/>
              </a:spcBef>
              <a:spcAft>
                <a:spcPts val="600"/>
              </a:spcAft>
              <a:buFont typeface="Courier New" panose="02070309020205020404" pitchFamily="49" charset="0"/>
              <a:buChar char="o"/>
            </a:pPr>
            <a:endParaRPr lang="en-GB" sz="1800" dirty="0"/>
          </a:p>
          <a:p>
            <a:pPr>
              <a:spcBef>
                <a:spcPts val="0"/>
              </a:spcBef>
              <a:spcAft>
                <a:spcPts val="600"/>
              </a:spcAft>
              <a:buFont typeface="Courier New" panose="02070309020205020404" pitchFamily="49" charset="0"/>
              <a:buChar char="o"/>
            </a:pPr>
            <a:endParaRPr lang="en-GB" sz="1800" dirty="0"/>
          </a:p>
          <a:p>
            <a:pPr marL="0" indent="0">
              <a:spcBef>
                <a:spcPts val="0"/>
              </a:spcBef>
              <a:spcAft>
                <a:spcPts val="600"/>
              </a:spcAft>
              <a:buNone/>
            </a:pPr>
            <a:r>
              <a:rPr lang="en-GB" sz="1800" dirty="0"/>
              <a:t> </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38</a:t>
            </a:fld>
            <a:endParaRPr lang="en-GB" noProof="0"/>
          </a:p>
        </p:txBody>
      </p:sp>
    </p:spTree>
    <p:extLst>
      <p:ext uri="{BB962C8B-B14F-4D97-AF65-F5344CB8AC3E}">
        <p14:creationId xmlns:p14="http://schemas.microsoft.com/office/powerpoint/2010/main" val="20687656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pitchFamily="34" charset="0"/>
                <a:cs typeface="Arial" pitchFamily="34" charset="0"/>
              </a:rPr>
              <a:t>Next Steps</a:t>
            </a:r>
            <a:br>
              <a:rPr lang="en-GB" dirty="0">
                <a:latin typeface="Arial" pitchFamily="34" charset="0"/>
                <a:cs typeface="Arial" pitchFamily="34" charset="0"/>
              </a:rPr>
            </a:br>
            <a:endParaRPr lang="en-GB" dirty="0"/>
          </a:p>
        </p:txBody>
      </p:sp>
      <p:sp>
        <p:nvSpPr>
          <p:cNvPr id="6" name="Content Placeholder 2"/>
          <p:cNvSpPr txBox="1">
            <a:spLocks noGrp="1"/>
          </p:cNvSpPr>
          <p:nvPr>
            <p:ph idx="1"/>
          </p:nvPr>
        </p:nvSpPr>
        <p:spPr>
          <a:xfrm>
            <a:off x="358775" y="2052001"/>
            <a:ext cx="8426449" cy="3780000"/>
          </a:xfrm>
          <a:prstGeom prst="rect">
            <a:avLst/>
          </a:prstGeom>
        </p:spPr>
        <p:txBody>
          <a:bodyPr vert="horz" lIns="91440" tIns="45720" rIns="91440" bIns="45720" rtlCol="0">
            <a:normAutofit fontScale="92500" lnSpcReduction="20000"/>
          </a:bodyPr>
          <a:lstStyle/>
          <a:p>
            <a:pPr marL="457200" lvl="1" indent="0">
              <a:spcBef>
                <a:spcPct val="20000"/>
              </a:spcBef>
              <a:spcAft>
                <a:spcPts val="500"/>
              </a:spcAft>
              <a:buNone/>
              <a:defRPr/>
            </a:pPr>
            <a:r>
              <a:rPr lang="en-US" sz="1800" dirty="0">
                <a:latin typeface="Arial" pitchFamily="34" charset="0"/>
                <a:cs typeface="Arial" pitchFamily="34" charset="0"/>
              </a:rPr>
              <a:t>We will send you:</a:t>
            </a:r>
          </a:p>
          <a:p>
            <a:pPr marL="914400" lvl="1" indent="-457200">
              <a:spcBef>
                <a:spcPct val="20000"/>
              </a:spcBef>
              <a:spcAft>
                <a:spcPts val="500"/>
              </a:spcAft>
              <a:buFont typeface="Courier New" panose="02070309020205020404" pitchFamily="49" charset="0"/>
              <a:buChar char="o"/>
              <a:defRPr/>
            </a:pPr>
            <a:r>
              <a:rPr lang="en-US" sz="1800" dirty="0">
                <a:latin typeface="Arial" pitchFamily="34" charset="0"/>
                <a:cs typeface="Arial" pitchFamily="34" charset="0"/>
              </a:rPr>
              <a:t>A copy of the presentation</a:t>
            </a:r>
          </a:p>
          <a:p>
            <a:pPr marL="914400" lvl="1" indent="-457200">
              <a:spcBef>
                <a:spcPct val="20000"/>
              </a:spcBef>
              <a:spcAft>
                <a:spcPts val="500"/>
              </a:spcAft>
              <a:buFont typeface="Courier New" panose="02070309020205020404" pitchFamily="49" charset="0"/>
              <a:buChar char="o"/>
              <a:defRPr/>
            </a:pPr>
            <a:r>
              <a:rPr lang="en-US" sz="1800" dirty="0">
                <a:latin typeface="Arial" pitchFamily="34" charset="0"/>
                <a:cs typeface="Arial" pitchFamily="34" charset="0"/>
              </a:rPr>
              <a:t>A copy of the clarification questions and responses prepared from this meeting (also published on ProContract)</a:t>
            </a:r>
          </a:p>
          <a:p>
            <a:pPr marL="457200" lvl="1" indent="0">
              <a:spcBef>
                <a:spcPct val="20000"/>
              </a:spcBef>
              <a:spcAft>
                <a:spcPts val="500"/>
              </a:spcAft>
              <a:buNone/>
              <a:defRPr/>
            </a:pPr>
            <a:endParaRPr lang="en-US" sz="1800" dirty="0"/>
          </a:p>
          <a:p>
            <a:pPr marL="457200" lvl="1" indent="0">
              <a:spcBef>
                <a:spcPct val="20000"/>
              </a:spcBef>
              <a:spcAft>
                <a:spcPts val="500"/>
              </a:spcAft>
              <a:buNone/>
              <a:defRPr/>
            </a:pPr>
            <a:r>
              <a:rPr lang="en-US" sz="1800" dirty="0">
                <a:latin typeface="Arial" pitchFamily="34" charset="0"/>
                <a:cs typeface="Arial" pitchFamily="34" charset="0"/>
              </a:rPr>
              <a:t>Key dates:</a:t>
            </a:r>
          </a:p>
          <a:p>
            <a:pPr marL="742950" lvl="1" indent="-285750">
              <a:spcBef>
                <a:spcPct val="20000"/>
              </a:spcBef>
              <a:spcAft>
                <a:spcPts val="500"/>
              </a:spcAft>
              <a:buFont typeface="Courier New" panose="02070309020205020404" pitchFamily="49" charset="0"/>
              <a:buChar char="o"/>
              <a:defRPr/>
            </a:pPr>
            <a:r>
              <a:rPr lang="en-US" sz="1800" b="1" dirty="0"/>
              <a:t>Advert &amp; ITT available from 9</a:t>
            </a:r>
            <a:r>
              <a:rPr lang="en-US" sz="1800" b="1" baseline="30000" dirty="0"/>
              <a:t>th</a:t>
            </a:r>
            <a:r>
              <a:rPr lang="en-US" sz="1800" b="1" dirty="0"/>
              <a:t> May via </a:t>
            </a:r>
            <a:r>
              <a:rPr lang="en-US" sz="1800" b="1" dirty="0" err="1"/>
              <a:t>ProContract</a:t>
            </a:r>
            <a:r>
              <a:rPr lang="en-US" sz="1800" b="1" dirty="0"/>
              <a:t> </a:t>
            </a:r>
          </a:p>
          <a:p>
            <a:pPr marL="717650" lvl="2" indent="-285750">
              <a:lnSpc>
                <a:spcPct val="100000"/>
              </a:lnSpc>
              <a:spcBef>
                <a:spcPts val="0"/>
              </a:spcBef>
              <a:buFont typeface="Courier New" panose="02070309020205020404" pitchFamily="49" charset="0"/>
              <a:buChar char="o"/>
            </a:pPr>
            <a:endParaRPr lang="en-GB" sz="1800" b="1" dirty="0"/>
          </a:p>
          <a:p>
            <a:pPr marL="717650" lvl="2" indent="-285750">
              <a:lnSpc>
                <a:spcPct val="100000"/>
              </a:lnSpc>
              <a:spcBef>
                <a:spcPts val="0"/>
              </a:spcBef>
              <a:buFont typeface="Courier New" panose="02070309020205020404" pitchFamily="49" charset="0"/>
              <a:buChar char="o"/>
            </a:pPr>
            <a:r>
              <a:rPr lang="en-GB" sz="1800" b="1" dirty="0"/>
              <a:t>Submit Clarification Questions (via </a:t>
            </a:r>
            <a:r>
              <a:rPr lang="en-GB" sz="1800" b="1" dirty="0" err="1"/>
              <a:t>ProContract</a:t>
            </a:r>
            <a:r>
              <a:rPr lang="en-GB" sz="1800" b="1" dirty="0"/>
              <a:t>) by 30</a:t>
            </a:r>
            <a:r>
              <a:rPr lang="en-GB" sz="1800" b="1" baseline="30000" dirty="0"/>
              <a:t>th</a:t>
            </a:r>
            <a:r>
              <a:rPr lang="en-GB" sz="1800" b="1" dirty="0"/>
              <a:t> April</a:t>
            </a:r>
          </a:p>
          <a:p>
            <a:pPr marL="717650" lvl="2" indent="-285750">
              <a:lnSpc>
                <a:spcPct val="100000"/>
              </a:lnSpc>
              <a:spcBef>
                <a:spcPts val="0"/>
              </a:spcBef>
              <a:buFont typeface="Courier New" panose="02070309020205020404" pitchFamily="49" charset="0"/>
              <a:buChar char="o"/>
            </a:pPr>
            <a:endParaRPr lang="en-GB" sz="1800" b="1" dirty="0"/>
          </a:p>
          <a:p>
            <a:pPr marL="717650" lvl="2" indent="-285750">
              <a:lnSpc>
                <a:spcPct val="100000"/>
              </a:lnSpc>
              <a:spcBef>
                <a:spcPts val="0"/>
              </a:spcBef>
              <a:buFont typeface="Courier New" panose="02070309020205020404" pitchFamily="49" charset="0"/>
              <a:buChar char="o"/>
            </a:pPr>
            <a:r>
              <a:rPr lang="en-GB" sz="1800" b="1" dirty="0"/>
              <a:t>Submit your ITT response by the stated deadline 14</a:t>
            </a:r>
            <a:r>
              <a:rPr lang="en-GB" sz="1800" b="1" baseline="30000" dirty="0"/>
              <a:t>th</a:t>
            </a:r>
            <a:r>
              <a:rPr lang="en-GB" sz="1800" b="1" dirty="0"/>
              <a:t> May</a:t>
            </a:r>
          </a:p>
        </p:txBody>
      </p:sp>
      <p:sp>
        <p:nvSpPr>
          <p:cNvPr id="3" name="Slide Number Placeholder 2"/>
          <p:cNvSpPr>
            <a:spLocks noGrp="1"/>
          </p:cNvSpPr>
          <p:nvPr>
            <p:ph type="sldNum" sz="quarter" idx="12"/>
          </p:nvPr>
        </p:nvSpPr>
        <p:spPr/>
        <p:txBody>
          <a:bodyPr/>
          <a:lstStyle/>
          <a:p>
            <a:fld id="{23134A5E-8B9A-4F1B-8A1C-D54727A06F98}" type="slidenum">
              <a:rPr lang="en-GB" smtClean="0">
                <a:solidFill>
                  <a:prstClr val="black"/>
                </a:solidFill>
              </a:rPr>
              <a:pPr/>
              <a:t>39</a:t>
            </a:fld>
            <a:endParaRPr lang="en-GB">
              <a:solidFill>
                <a:prstClr val="black"/>
              </a:solidFill>
            </a:endParaRPr>
          </a:p>
        </p:txBody>
      </p:sp>
    </p:spTree>
    <p:extLst>
      <p:ext uri="{BB962C8B-B14F-4D97-AF65-F5344CB8AC3E}">
        <p14:creationId xmlns:p14="http://schemas.microsoft.com/office/powerpoint/2010/main" val="604718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26920"/>
            <a:ext cx="8426449" cy="565200"/>
          </a:xfrm>
        </p:spPr>
        <p:txBody>
          <a:bodyPr/>
          <a:lstStyle/>
          <a:p>
            <a:r>
              <a:rPr lang="en-GB" sz="3200" dirty="0"/>
              <a:t>Introductions</a:t>
            </a:r>
          </a:p>
        </p:txBody>
      </p:sp>
      <p:sp>
        <p:nvSpPr>
          <p:cNvPr id="6" name="Content Placeholder 5"/>
          <p:cNvSpPr>
            <a:spLocks noGrp="1"/>
          </p:cNvSpPr>
          <p:nvPr>
            <p:ph idx="1"/>
          </p:nvPr>
        </p:nvSpPr>
        <p:spPr>
          <a:xfrm>
            <a:off x="358775" y="1816026"/>
            <a:ext cx="8549251" cy="4103139"/>
          </a:xfrm>
        </p:spPr>
        <p:txBody>
          <a:bodyPr/>
          <a:lstStyle/>
          <a:p>
            <a:pPr>
              <a:lnSpc>
                <a:spcPct val="100000"/>
              </a:lnSpc>
              <a:spcBef>
                <a:spcPts val="600"/>
              </a:spcBef>
              <a:spcAft>
                <a:spcPts val="1200"/>
              </a:spcAft>
            </a:pPr>
            <a:r>
              <a:rPr lang="en-GB" sz="1600" dirty="0"/>
              <a:t>Jill Webb:	Head of Primary Care, NHS England London Region, APMS Programme Lead</a:t>
            </a:r>
          </a:p>
          <a:p>
            <a:pPr>
              <a:lnSpc>
                <a:spcPct val="100000"/>
              </a:lnSpc>
              <a:spcBef>
                <a:spcPts val="600"/>
              </a:spcBef>
              <a:spcAft>
                <a:spcPts val="1200"/>
              </a:spcAft>
            </a:pPr>
            <a:r>
              <a:rPr lang="en-GB" sz="1600" dirty="0"/>
              <a:t>Ben Farrelly: 	Regional Head of Procurement NHS England (London)</a:t>
            </a:r>
          </a:p>
          <a:p>
            <a:pPr>
              <a:lnSpc>
                <a:spcPct val="100000"/>
              </a:lnSpc>
              <a:spcBef>
                <a:spcPts val="600"/>
              </a:spcBef>
              <a:spcAft>
                <a:spcPts val="1200"/>
              </a:spcAft>
            </a:pPr>
            <a:r>
              <a:rPr lang="en-GB" sz="1600" dirty="0"/>
              <a:t>Julia Zhang		Head of Procurement  North East London Commissioning Support Unit</a:t>
            </a:r>
            <a:r>
              <a:rPr lang="en-GB" sz="1600" dirty="0">
                <a:solidFill>
                  <a:srgbClr val="FF0000"/>
                </a:solidFill>
              </a:rPr>
              <a:t> </a:t>
            </a:r>
          </a:p>
          <a:p>
            <a:pPr>
              <a:lnSpc>
                <a:spcPct val="100000"/>
              </a:lnSpc>
              <a:spcBef>
                <a:spcPts val="600"/>
              </a:spcBef>
              <a:spcAft>
                <a:spcPts val="1200"/>
              </a:spcAft>
            </a:pPr>
            <a:r>
              <a:rPr lang="en-GB" sz="1600" dirty="0"/>
              <a:t>Tony Curtis		North East London Sustainability &amp; Transformation Partnership (STP) APMS  						Lead</a:t>
            </a:r>
          </a:p>
          <a:p>
            <a:pPr>
              <a:lnSpc>
                <a:spcPct val="100000"/>
              </a:lnSpc>
              <a:spcBef>
                <a:spcPts val="600"/>
              </a:spcBef>
              <a:spcAft>
                <a:spcPts val="1200"/>
              </a:spcAft>
            </a:pPr>
            <a:r>
              <a:rPr lang="en-GB" sz="1600" dirty="0"/>
              <a:t>Julie Dunn:		North West London and South East London STP APMS Lead</a:t>
            </a:r>
          </a:p>
          <a:p>
            <a:pPr>
              <a:lnSpc>
                <a:spcPct val="100000"/>
              </a:lnSpc>
              <a:spcBef>
                <a:spcPts val="600"/>
              </a:spcBef>
              <a:spcAft>
                <a:spcPts val="1200"/>
              </a:spcAft>
            </a:pPr>
            <a:r>
              <a:rPr lang="en-GB" sz="1600" dirty="0"/>
              <a:t>Lorraine Shaw 	Hounslow CCG Head of Primary Care Transformation</a:t>
            </a:r>
          </a:p>
          <a:p>
            <a:pPr>
              <a:lnSpc>
                <a:spcPct val="100000"/>
              </a:lnSpc>
              <a:spcBef>
                <a:spcPts val="600"/>
              </a:spcBef>
              <a:spcAft>
                <a:spcPts val="1200"/>
              </a:spcAft>
            </a:pPr>
            <a:r>
              <a:rPr lang="en-GB" sz="1600" dirty="0"/>
              <a:t>Nisha Wheeler 	Bexley CCG  Director of Primary Care, ICT &amp; Information Governance</a:t>
            </a:r>
          </a:p>
          <a:p>
            <a:pPr>
              <a:lnSpc>
                <a:spcPct val="100000"/>
              </a:lnSpc>
              <a:spcBef>
                <a:spcPts val="600"/>
              </a:spcBef>
              <a:spcAft>
                <a:spcPts val="1200"/>
              </a:spcAft>
            </a:pPr>
            <a:r>
              <a:rPr lang="en-GB" sz="1600" dirty="0"/>
              <a:t>Irene Grayson 	Greenwich CCG Associate Director Primary Care Commissioning </a:t>
            </a:r>
          </a:p>
          <a:p>
            <a:pPr>
              <a:lnSpc>
                <a:spcPct val="100000"/>
              </a:lnSpc>
              <a:spcBef>
                <a:spcPts val="600"/>
              </a:spcBef>
              <a:spcAft>
                <a:spcPts val="1200"/>
              </a:spcAft>
            </a:pPr>
            <a:r>
              <a:rPr lang="en-GB" sz="1600" dirty="0"/>
              <a:t>Garry Money 		Lambeth CCG Assistant Director  Primary Care</a:t>
            </a:r>
          </a:p>
          <a:p>
            <a:pPr>
              <a:lnSpc>
                <a:spcPct val="100000"/>
              </a:lnSpc>
              <a:spcBef>
                <a:spcPts val="600"/>
              </a:spcBef>
              <a:spcAft>
                <a:spcPts val="1200"/>
              </a:spcAft>
            </a:pPr>
            <a:r>
              <a:rPr lang="en-GB" sz="1600" dirty="0"/>
              <a:t>Rachel Doherty 	Southwark CCG  Primary Care Commissioning Manager</a:t>
            </a:r>
          </a:p>
          <a:p>
            <a:pPr>
              <a:lnSpc>
                <a:spcPct val="100000"/>
              </a:lnSpc>
              <a:spcBef>
                <a:spcPts val="600"/>
              </a:spcBef>
            </a:pPr>
            <a:endParaRPr lang="en-GB" sz="1400" dirty="0"/>
          </a:p>
          <a:p>
            <a:pPr>
              <a:lnSpc>
                <a:spcPct val="200000"/>
              </a:lnSpc>
              <a:spcBef>
                <a:spcPts val="0"/>
              </a:spcBef>
            </a:pPr>
            <a:endParaRPr lang="en-GB" sz="1400" dirty="0"/>
          </a:p>
          <a:p>
            <a:pPr>
              <a:lnSpc>
                <a:spcPct val="200000"/>
              </a:lnSpc>
              <a:spcBef>
                <a:spcPts val="0"/>
              </a:spcBef>
            </a:pPr>
            <a:endParaRPr lang="en-GB" sz="1400" dirty="0"/>
          </a:p>
        </p:txBody>
      </p:sp>
      <p:sp>
        <p:nvSpPr>
          <p:cNvPr id="2" name="Slide Number Placeholder 1"/>
          <p:cNvSpPr>
            <a:spLocks noGrp="1"/>
          </p:cNvSpPr>
          <p:nvPr>
            <p:ph type="sldNum" sz="quarter" idx="12"/>
          </p:nvPr>
        </p:nvSpPr>
        <p:spPr/>
        <p:txBody>
          <a:bodyPr/>
          <a:lstStyle/>
          <a:p>
            <a:fld id="{23134A5E-8B9A-4F1B-8A1C-D54727A06F98}" type="slidenum">
              <a:rPr lang="en-GB" noProof="0" smtClean="0"/>
              <a:pPr/>
              <a:t>4</a:t>
            </a:fld>
            <a:endParaRPr lang="en-GB" noProof="0"/>
          </a:p>
        </p:txBody>
      </p:sp>
    </p:spTree>
    <p:extLst>
      <p:ext uri="{BB962C8B-B14F-4D97-AF65-F5344CB8AC3E}">
        <p14:creationId xmlns:p14="http://schemas.microsoft.com/office/powerpoint/2010/main" val="13121971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05247"/>
            <a:ext cx="8426449" cy="565200"/>
          </a:xfrm>
        </p:spPr>
        <p:txBody>
          <a:bodyPr/>
          <a:lstStyle/>
          <a:p>
            <a:r>
              <a:rPr lang="en-GB" dirty="0"/>
              <a:t>Q&amp;A</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40</a:t>
            </a:fld>
            <a:endParaRPr lang="en-GB" noProof="0"/>
          </a:p>
        </p:txBody>
      </p:sp>
      <p:pic>
        <p:nvPicPr>
          <p:cNvPr id="2051" name="Picture 3" descr="\\ims.gov.uk\data\Users\GBEXPVD\EXPHOME22\BFarrelly\My Documents\My Pictures\puzzl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71060" y="3503428"/>
            <a:ext cx="4175052" cy="3131289"/>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5" descr="Image result for Cloud bubb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7" descr="Image result for Cloud bubbl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098" y="2264736"/>
            <a:ext cx="1325414" cy="1445810"/>
          </a:xfrm>
          <a:prstGeom prst="rect">
            <a:avLst/>
          </a:prstGeom>
        </p:spPr>
      </p:pic>
      <p:sp>
        <p:nvSpPr>
          <p:cNvPr id="10" name="TextBox 9"/>
          <p:cNvSpPr txBox="1"/>
          <p:nvPr/>
        </p:nvSpPr>
        <p:spPr>
          <a:xfrm>
            <a:off x="4648144" y="2472849"/>
            <a:ext cx="627321" cy="553998"/>
          </a:xfrm>
          <a:prstGeom prst="rect">
            <a:avLst/>
          </a:prstGeom>
          <a:noFill/>
        </p:spPr>
        <p:txBody>
          <a:bodyPr wrap="square" lIns="0" tIns="0" rIns="0" bIns="0" rtlCol="0">
            <a:spAutoFit/>
          </a:bodyPr>
          <a:lstStyle/>
          <a:p>
            <a:r>
              <a:rPr lang="en-GB" sz="3600" dirty="0">
                <a:latin typeface="DFKai-SB" panose="03000509000000000000" pitchFamily="65" charset="-120"/>
                <a:ea typeface="DFKai-SB" panose="03000509000000000000" pitchFamily="65" charset="-120"/>
                <a:cs typeface="Arial" pitchFamily="34" charset="0"/>
              </a:rPr>
              <a:t>??</a:t>
            </a:r>
          </a:p>
        </p:txBody>
      </p:sp>
    </p:spTree>
    <p:extLst>
      <p:ext uri="{BB962C8B-B14F-4D97-AF65-F5344CB8AC3E}">
        <p14:creationId xmlns:p14="http://schemas.microsoft.com/office/powerpoint/2010/main" val="3706975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3134A5E-8B9A-4F1B-8A1C-D54727A06F98}" type="slidenum">
              <a:rPr lang="en-GB" noProof="0" smtClean="0"/>
              <a:pPr/>
              <a:t>41</a:t>
            </a:fld>
            <a:endParaRPr lang="en-GB" noProof="0"/>
          </a:p>
        </p:txBody>
      </p:sp>
      <p:sp>
        <p:nvSpPr>
          <p:cNvPr id="3" name="Title 2"/>
          <p:cNvSpPr>
            <a:spLocks noGrp="1"/>
          </p:cNvSpPr>
          <p:nvPr>
            <p:ph type="ctrTitle"/>
          </p:nvPr>
        </p:nvSpPr>
        <p:spPr/>
        <p:txBody>
          <a:bodyPr/>
          <a:lstStyle/>
          <a:p>
            <a:r>
              <a:rPr lang="en-GB" dirty="0"/>
              <a:t>Comfort Break</a:t>
            </a:r>
          </a:p>
        </p:txBody>
      </p:sp>
    </p:spTree>
    <p:extLst>
      <p:ext uri="{BB962C8B-B14F-4D97-AF65-F5344CB8AC3E}">
        <p14:creationId xmlns:p14="http://schemas.microsoft.com/office/powerpoint/2010/main" val="29766526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Bidder Education and Training Module</a:t>
            </a:r>
            <a:br>
              <a:rPr lang="en-GB" sz="3200" dirty="0"/>
            </a:br>
            <a:br>
              <a:rPr lang="en-GB" sz="3200" dirty="0"/>
            </a:br>
            <a:br>
              <a:rPr lang="en-GB" sz="3200" dirty="0"/>
            </a:br>
            <a:br>
              <a:rPr lang="en-GB" sz="3200" dirty="0"/>
            </a:br>
            <a:r>
              <a:rPr lang="en-GB" sz="3200" dirty="0"/>
              <a:t>Ben Farrelly</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42</a:t>
            </a:fld>
            <a:endParaRPr lang="en-GB" noProof="0"/>
          </a:p>
        </p:txBody>
      </p:sp>
    </p:spTree>
    <p:extLst>
      <p:ext uri="{BB962C8B-B14F-4D97-AF65-F5344CB8AC3E}">
        <p14:creationId xmlns:p14="http://schemas.microsoft.com/office/powerpoint/2010/main" val="2957599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26512"/>
            <a:ext cx="8426449" cy="565200"/>
          </a:xfrm>
        </p:spPr>
        <p:txBody>
          <a:bodyPr/>
          <a:lstStyle/>
          <a:p>
            <a:r>
              <a:rPr lang="en-GB" sz="3200" dirty="0"/>
              <a:t>Procurement Structure</a:t>
            </a:r>
          </a:p>
        </p:txBody>
      </p:sp>
      <p:sp>
        <p:nvSpPr>
          <p:cNvPr id="3" name="Content Placeholder 2"/>
          <p:cNvSpPr>
            <a:spLocks noGrp="1"/>
          </p:cNvSpPr>
          <p:nvPr>
            <p:ph idx="1"/>
          </p:nvPr>
        </p:nvSpPr>
        <p:spPr>
          <a:xfrm>
            <a:off x="237600" y="1812894"/>
            <a:ext cx="8320768" cy="3780000"/>
          </a:xfrm>
        </p:spPr>
        <p:txBody>
          <a:bodyPr/>
          <a:lstStyle/>
          <a:p>
            <a:pPr marL="0" indent="0">
              <a:buNone/>
            </a:pPr>
            <a:r>
              <a:rPr lang="en-GB" sz="1800" dirty="0"/>
              <a:t>The ITT as a whole comprises the following:</a:t>
            </a:r>
          </a:p>
          <a:p>
            <a:pPr lvl="2">
              <a:buFont typeface="Courier New" panose="02070309020205020404" pitchFamily="49" charset="0"/>
              <a:buChar char="o"/>
            </a:pPr>
            <a:r>
              <a:rPr lang="en-GB" sz="1800" dirty="0"/>
              <a:t>ITT Guidance document</a:t>
            </a:r>
          </a:p>
          <a:p>
            <a:pPr lvl="2">
              <a:buFont typeface="Courier New" panose="02070309020205020404" pitchFamily="49" charset="0"/>
              <a:buChar char="o"/>
            </a:pPr>
            <a:r>
              <a:rPr lang="en-GB" sz="1800" dirty="0"/>
              <a:t>Practice Specific </a:t>
            </a:r>
            <a:r>
              <a:rPr lang="en-GB" sz="1800" dirty="0" err="1"/>
              <a:t>MoIs</a:t>
            </a:r>
            <a:endParaRPr lang="en-GB" sz="1800" dirty="0"/>
          </a:p>
          <a:p>
            <a:pPr lvl="2">
              <a:buFont typeface="Courier New" panose="02070309020205020404" pitchFamily="49" charset="0"/>
              <a:buChar char="o"/>
            </a:pPr>
            <a:r>
              <a:rPr lang="en-GB" sz="1800" dirty="0"/>
              <a:t>ITT Evaluation questions</a:t>
            </a:r>
          </a:p>
          <a:p>
            <a:pPr lvl="3"/>
            <a:r>
              <a:rPr lang="en-GB" sz="1800" dirty="0"/>
              <a:t>Initial Eligibility Questionnaire</a:t>
            </a:r>
          </a:p>
          <a:p>
            <a:pPr lvl="3"/>
            <a:r>
              <a:rPr lang="en-GB" sz="1800" dirty="0"/>
              <a:t>Generic  					</a:t>
            </a:r>
            <a:r>
              <a:rPr lang="en-GB" sz="1800" b="1" dirty="0"/>
              <a:t>Just 1 set </a:t>
            </a:r>
          </a:p>
          <a:p>
            <a:pPr lvl="3"/>
            <a:r>
              <a:rPr lang="en-GB" sz="1800" dirty="0"/>
              <a:t>Practice specific   	</a:t>
            </a:r>
            <a:r>
              <a:rPr lang="en-GB" sz="1800" b="1" dirty="0"/>
              <a:t>1 set per lot / practice bid for</a:t>
            </a:r>
          </a:p>
          <a:p>
            <a:pPr lvl="2">
              <a:buFont typeface="Courier New" panose="02070309020205020404" pitchFamily="49" charset="0"/>
              <a:buChar char="o"/>
            </a:pPr>
            <a:r>
              <a:rPr lang="en-GB" sz="1800" dirty="0"/>
              <a:t>Financial management Template (FMT) </a:t>
            </a:r>
            <a:r>
              <a:rPr lang="en-GB" sz="1800" b="1" dirty="0"/>
              <a:t>1 set per lot / practice bid for</a:t>
            </a:r>
            <a:endParaRPr lang="en-GB" sz="1800" dirty="0"/>
          </a:p>
          <a:p>
            <a:pPr lvl="2">
              <a:buFont typeface="Courier New" panose="02070309020205020404" pitchFamily="49" charset="0"/>
              <a:buChar char="o"/>
            </a:pPr>
            <a:r>
              <a:rPr lang="en-GB" sz="1800" dirty="0"/>
              <a:t>Service Specification</a:t>
            </a:r>
          </a:p>
          <a:p>
            <a:pPr lvl="2">
              <a:buFont typeface="Courier New" panose="02070309020205020404" pitchFamily="49" charset="0"/>
              <a:buChar char="o"/>
            </a:pPr>
            <a:r>
              <a:rPr lang="en-GB" sz="1800" dirty="0"/>
              <a:t>Draft APMS Contract </a:t>
            </a:r>
          </a:p>
          <a:p>
            <a:pPr lvl="2">
              <a:buFont typeface="Courier New" panose="02070309020205020404" pitchFamily="49" charset="0"/>
              <a:buChar char="o"/>
            </a:pPr>
            <a:r>
              <a:rPr lang="en-GB" sz="1800" dirty="0"/>
              <a:t>Supporting Schedules (TUPE, Premises, Equipment, etc)</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43</a:t>
            </a:fld>
            <a:endParaRPr lang="en-GB" noProof="0"/>
          </a:p>
        </p:txBody>
      </p:sp>
    </p:spTree>
    <p:extLst>
      <p:ext uri="{BB962C8B-B14F-4D97-AF65-F5344CB8AC3E}">
        <p14:creationId xmlns:p14="http://schemas.microsoft.com/office/powerpoint/2010/main" val="13835594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215879"/>
            <a:ext cx="8426449" cy="565200"/>
          </a:xfrm>
        </p:spPr>
        <p:txBody>
          <a:bodyPr/>
          <a:lstStyle/>
          <a:p>
            <a:r>
              <a:rPr lang="en-GB" sz="3200" dirty="0"/>
              <a:t>Procurement Structure </a:t>
            </a:r>
            <a:r>
              <a:rPr lang="en-GB" sz="2400" dirty="0" err="1"/>
              <a:t>cont</a:t>
            </a:r>
            <a:r>
              <a:rPr lang="en-GB" sz="2400" dirty="0"/>
              <a:t>:-</a:t>
            </a:r>
            <a:endParaRPr lang="en-GB" sz="2800" dirty="0"/>
          </a:p>
        </p:txBody>
      </p:sp>
      <p:sp>
        <p:nvSpPr>
          <p:cNvPr id="6" name="Content Placeholder 5"/>
          <p:cNvSpPr>
            <a:spLocks noGrp="1"/>
          </p:cNvSpPr>
          <p:nvPr>
            <p:ph idx="1"/>
          </p:nvPr>
        </p:nvSpPr>
        <p:spPr>
          <a:xfrm>
            <a:off x="358775" y="2052001"/>
            <a:ext cx="8426449" cy="3780000"/>
          </a:xfrm>
        </p:spPr>
        <p:txBody>
          <a:bodyPr/>
          <a:lstStyle/>
          <a:p>
            <a:pPr>
              <a:buFont typeface="Courier New" panose="02070309020205020404" pitchFamily="49" charset="0"/>
              <a:buChar char="o"/>
            </a:pPr>
            <a:r>
              <a:rPr lang="en-GB" sz="1800" dirty="0"/>
              <a:t>Initial Eligibility Questionnaire</a:t>
            </a:r>
          </a:p>
          <a:p>
            <a:pPr lvl="1"/>
            <a:r>
              <a:rPr lang="en-GB" sz="1800" dirty="0"/>
              <a:t>The Initial Eligibility Questionnaire represents an evaluation of your organisation, in terms of fundamental capability and capacity (Legal, Financial, Technical) and is assessed on a Pass/Fail basis</a:t>
            </a:r>
          </a:p>
          <a:p>
            <a:pPr lvl="1"/>
            <a:r>
              <a:rPr lang="en-GB" sz="1800" dirty="0"/>
              <a:t>Adapted from standard Cabinet Office document, and augmented with additional “Technical Capability” section </a:t>
            </a:r>
            <a:endParaRPr lang="en-GB" sz="1800" dirty="0">
              <a:solidFill>
                <a:srgbClr val="FF0000"/>
              </a:solidFill>
            </a:endParaRPr>
          </a:p>
          <a:p>
            <a:pPr lvl="1"/>
            <a:r>
              <a:rPr lang="en-GB" sz="1800" dirty="0"/>
              <a:t>Questions seek confirmation of willingness and ability to provide evidence (ie. Finance section) when properly called upon</a:t>
            </a:r>
          </a:p>
          <a:p>
            <a:pPr lvl="1"/>
            <a:r>
              <a:rPr lang="en-GB" sz="1800" b="1" u="sng" dirty="0"/>
              <a:t>You only need to complete the Initial Eligibility Questionnaire once</a:t>
            </a:r>
          </a:p>
        </p:txBody>
      </p:sp>
      <p:sp>
        <p:nvSpPr>
          <p:cNvPr id="2" name="Slide Number Placeholder 1"/>
          <p:cNvSpPr>
            <a:spLocks noGrp="1"/>
          </p:cNvSpPr>
          <p:nvPr>
            <p:ph type="sldNum" sz="quarter" idx="12"/>
          </p:nvPr>
        </p:nvSpPr>
        <p:spPr/>
        <p:txBody>
          <a:bodyPr/>
          <a:lstStyle/>
          <a:p>
            <a:fld id="{23134A5E-8B9A-4F1B-8A1C-D54727A06F98}" type="slidenum">
              <a:rPr lang="en-GB" noProof="0" smtClean="0"/>
              <a:pPr/>
              <a:t>44</a:t>
            </a:fld>
            <a:endParaRPr lang="en-GB" noProof="0"/>
          </a:p>
        </p:txBody>
      </p:sp>
    </p:spTree>
    <p:extLst>
      <p:ext uri="{BB962C8B-B14F-4D97-AF65-F5344CB8AC3E}">
        <p14:creationId xmlns:p14="http://schemas.microsoft.com/office/powerpoint/2010/main" val="36903136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205247"/>
            <a:ext cx="8426449" cy="565200"/>
          </a:xfrm>
        </p:spPr>
        <p:txBody>
          <a:bodyPr/>
          <a:lstStyle/>
          <a:p>
            <a:r>
              <a:rPr lang="en-GB" sz="3200" dirty="0"/>
              <a:t>Procurement Structure </a:t>
            </a:r>
            <a:r>
              <a:rPr lang="en-GB" sz="2400" dirty="0" err="1"/>
              <a:t>cont</a:t>
            </a:r>
            <a:r>
              <a:rPr lang="en-GB" sz="2400" dirty="0"/>
              <a:t>:-</a:t>
            </a:r>
            <a:endParaRPr lang="en-GB" sz="3200" dirty="0"/>
          </a:p>
        </p:txBody>
      </p:sp>
      <p:sp>
        <p:nvSpPr>
          <p:cNvPr id="6" name="Content Placeholder 5"/>
          <p:cNvSpPr>
            <a:spLocks noGrp="1"/>
          </p:cNvSpPr>
          <p:nvPr>
            <p:ph idx="1"/>
          </p:nvPr>
        </p:nvSpPr>
        <p:spPr>
          <a:xfrm>
            <a:off x="358775" y="2052001"/>
            <a:ext cx="8426449" cy="3780000"/>
          </a:xfrm>
        </p:spPr>
        <p:txBody>
          <a:bodyPr/>
          <a:lstStyle/>
          <a:p>
            <a:pPr>
              <a:buFont typeface="Courier New" panose="02070309020205020404" pitchFamily="49" charset="0"/>
              <a:buChar char="o"/>
            </a:pPr>
            <a:r>
              <a:rPr lang="en-GB" sz="1800" dirty="0"/>
              <a:t>ITT Questionnaires</a:t>
            </a:r>
          </a:p>
          <a:p>
            <a:pPr lvl="1"/>
            <a:r>
              <a:rPr lang="en-GB" sz="1800" dirty="0"/>
              <a:t>The ITT Generic Questionnaire and Practice Specific Questionnaires represent an evaluation of your detailed proposal, ability to fulfil requirements of the APMS Contract, and understanding of local commissioning elements</a:t>
            </a:r>
          </a:p>
          <a:p>
            <a:pPr lvl="1"/>
            <a:r>
              <a:rPr lang="en-GB" sz="1800" dirty="0"/>
              <a:t>Assessment is formulated on a scored basis</a:t>
            </a:r>
          </a:p>
          <a:p>
            <a:pPr lvl="1"/>
            <a:r>
              <a:rPr lang="en-GB" sz="1800" dirty="0"/>
              <a:t>You only need to complete </a:t>
            </a:r>
            <a:r>
              <a:rPr lang="en-GB" sz="1800" b="1" u="sng" dirty="0"/>
              <a:t>one copy of the ITT Generic Questionnaire</a:t>
            </a:r>
          </a:p>
          <a:p>
            <a:pPr lvl="1"/>
            <a:r>
              <a:rPr lang="en-GB" sz="1800" dirty="0"/>
              <a:t>You need to complete Practice Specific Questionnaires for </a:t>
            </a:r>
            <a:r>
              <a:rPr lang="en-GB" sz="1800" b="1" u="sng" dirty="0"/>
              <a:t>every practice for which you are bidding</a:t>
            </a:r>
            <a:r>
              <a:rPr lang="en-GB" sz="1800" dirty="0"/>
              <a:t>. ie. 1 Practice = 1 Practice Specific Questionnaire; 10 Practices = 10 Practice Specific Questionnaires (all are labelled with Practice names to enable differentiation)  </a:t>
            </a:r>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45</a:t>
            </a:fld>
            <a:endParaRPr lang="en-GB">
              <a:solidFill>
                <a:prstClr val="black"/>
              </a:solidFill>
            </a:endParaRPr>
          </a:p>
        </p:txBody>
      </p:sp>
    </p:spTree>
    <p:extLst>
      <p:ext uri="{BB962C8B-B14F-4D97-AF65-F5344CB8AC3E}">
        <p14:creationId xmlns:p14="http://schemas.microsoft.com/office/powerpoint/2010/main" val="20907614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215879"/>
            <a:ext cx="8426449" cy="565200"/>
          </a:xfrm>
        </p:spPr>
        <p:txBody>
          <a:bodyPr/>
          <a:lstStyle/>
          <a:p>
            <a:r>
              <a:rPr lang="en-GB" sz="3200" dirty="0"/>
              <a:t>Procurement Structure </a:t>
            </a:r>
            <a:r>
              <a:rPr lang="en-GB" sz="2400" dirty="0" err="1"/>
              <a:t>cont</a:t>
            </a:r>
            <a:r>
              <a:rPr lang="en-GB" sz="2400" dirty="0"/>
              <a:t>:-</a:t>
            </a:r>
            <a:endParaRPr lang="en-GB" sz="3200" dirty="0"/>
          </a:p>
        </p:txBody>
      </p:sp>
      <p:sp>
        <p:nvSpPr>
          <p:cNvPr id="6" name="Content Placeholder 5"/>
          <p:cNvSpPr>
            <a:spLocks noGrp="1"/>
          </p:cNvSpPr>
          <p:nvPr>
            <p:ph idx="1"/>
          </p:nvPr>
        </p:nvSpPr>
        <p:spPr>
          <a:xfrm>
            <a:off x="358775" y="2052001"/>
            <a:ext cx="8426449" cy="3780000"/>
          </a:xfrm>
        </p:spPr>
        <p:txBody>
          <a:bodyPr/>
          <a:lstStyle/>
          <a:p>
            <a:pPr>
              <a:buFont typeface="Courier New" panose="02070309020205020404" pitchFamily="49" charset="0"/>
              <a:buChar char="o"/>
            </a:pPr>
            <a:r>
              <a:rPr lang="en-GB" sz="1800" dirty="0"/>
              <a:t>Financial Model Template (FMT)</a:t>
            </a:r>
          </a:p>
          <a:p>
            <a:pPr lvl="1"/>
            <a:r>
              <a:rPr lang="en-GB" sz="1800" dirty="0"/>
              <a:t>The FMT represents an evaluation of your financial capability and viability to deliver an APMS contract</a:t>
            </a:r>
          </a:p>
          <a:p>
            <a:pPr lvl="1"/>
            <a:r>
              <a:rPr lang="en-GB" sz="1800" dirty="0"/>
              <a:t>Assessment is formulated on a Pass/Fail basis</a:t>
            </a:r>
          </a:p>
          <a:p>
            <a:pPr lvl="1"/>
            <a:r>
              <a:rPr lang="en-GB" sz="1800" dirty="0"/>
              <a:t>You need to complete an FMT for </a:t>
            </a:r>
            <a:r>
              <a:rPr lang="en-GB" sz="1800" b="1" u="sng" dirty="0"/>
              <a:t>every practice </a:t>
            </a:r>
            <a:r>
              <a:rPr lang="en-GB" sz="1800" dirty="0"/>
              <a:t>for which you are bidding. ie. 1 Practice = 1 FMT; 10 Practices = 10 FMTs (all are labelled with Practice names to enable differentiation)  </a:t>
            </a:r>
          </a:p>
          <a:p>
            <a:pPr lvl="1"/>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46</a:t>
            </a:fld>
            <a:endParaRPr lang="en-GB">
              <a:solidFill>
                <a:prstClr val="black"/>
              </a:solidFill>
            </a:endParaRPr>
          </a:p>
        </p:txBody>
      </p:sp>
    </p:spTree>
    <p:extLst>
      <p:ext uri="{BB962C8B-B14F-4D97-AF65-F5344CB8AC3E}">
        <p14:creationId xmlns:p14="http://schemas.microsoft.com/office/powerpoint/2010/main" val="41022216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215879"/>
            <a:ext cx="8426449" cy="565200"/>
          </a:xfrm>
        </p:spPr>
        <p:txBody>
          <a:bodyPr/>
          <a:lstStyle/>
          <a:p>
            <a:r>
              <a:rPr lang="en-GB" sz="3200" dirty="0"/>
              <a:t>Procurement Preparation</a:t>
            </a:r>
          </a:p>
        </p:txBody>
      </p:sp>
      <p:sp>
        <p:nvSpPr>
          <p:cNvPr id="6" name="Content Placeholder 5"/>
          <p:cNvSpPr>
            <a:spLocks noGrp="1"/>
          </p:cNvSpPr>
          <p:nvPr>
            <p:ph idx="1"/>
          </p:nvPr>
        </p:nvSpPr>
        <p:spPr>
          <a:xfrm>
            <a:off x="358775" y="1924411"/>
            <a:ext cx="8426449" cy="3780000"/>
          </a:xfrm>
        </p:spPr>
        <p:txBody>
          <a:bodyPr/>
          <a:lstStyle/>
          <a:p>
            <a:pPr>
              <a:buFont typeface="Courier New" panose="02070309020205020404" pitchFamily="49" charset="0"/>
              <a:buChar char="o"/>
              <a:defRPr/>
            </a:pPr>
            <a:r>
              <a:rPr lang="en-GB" sz="1800" dirty="0"/>
              <a:t>Get your team together, appoint a “Bid lead”, and conduct a detailed review and interpretation of the ITT requirements.</a:t>
            </a:r>
          </a:p>
          <a:p>
            <a:pPr>
              <a:buFont typeface="Courier New" panose="02070309020205020404" pitchFamily="49" charset="0"/>
              <a:buChar char="o"/>
              <a:defRPr/>
            </a:pPr>
            <a:r>
              <a:rPr lang="en-GB" sz="1800" dirty="0"/>
              <a:t>Where possible get your clarifications in early, don’t leave it until the last minute.</a:t>
            </a:r>
          </a:p>
          <a:p>
            <a:pPr>
              <a:buFont typeface="Courier New" panose="02070309020205020404" pitchFamily="49" charset="0"/>
              <a:buChar char="o"/>
              <a:defRPr/>
            </a:pPr>
            <a:r>
              <a:rPr lang="en-GB" sz="1800" dirty="0"/>
              <a:t>Check the portal regularly for other bidders clarifications. All clarification questions asked are shared with all potential bidders. unless marked as “Commercially Confidential” and it is deemed so by the procurement team. </a:t>
            </a:r>
          </a:p>
          <a:p>
            <a:pPr>
              <a:buFont typeface="Courier New" panose="02070309020205020404" pitchFamily="49" charset="0"/>
              <a:buChar char="o"/>
              <a:defRPr/>
            </a:pPr>
            <a:r>
              <a:rPr lang="en-GB" sz="1800" dirty="0"/>
              <a:t>Prepare work plan &amp; allocation of roles/tasks/milestones in reference to the ITT submission deadline. DO NOT leave it all to one person.</a:t>
            </a:r>
          </a:p>
          <a:p>
            <a:pPr>
              <a:buFont typeface="Courier New" panose="02070309020205020404" pitchFamily="49" charset="0"/>
              <a:buChar char="o"/>
              <a:defRPr/>
            </a:pPr>
            <a:r>
              <a:rPr lang="en-GB" sz="1800" dirty="0"/>
              <a:t>When you use generic policies downloaded from sites like First Practice Management, make sure you fill them in relevant to your practice. Date and Sign them.</a:t>
            </a:r>
          </a:p>
          <a:p>
            <a:pPr>
              <a:buFont typeface="Courier New" panose="02070309020205020404" pitchFamily="49" charset="0"/>
              <a:buChar char="o"/>
              <a:defRPr/>
            </a:pPr>
            <a:r>
              <a:rPr lang="en-GB" sz="1800" dirty="0"/>
              <a:t>Build in time to review, refine and style your bid submission.</a:t>
            </a:r>
          </a:p>
          <a:p>
            <a:pPr>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47</a:t>
            </a:fld>
            <a:endParaRPr lang="en-GB">
              <a:solidFill>
                <a:prstClr val="black"/>
              </a:solidFill>
            </a:endParaRPr>
          </a:p>
        </p:txBody>
      </p:sp>
    </p:spTree>
    <p:extLst>
      <p:ext uri="{BB962C8B-B14F-4D97-AF65-F5344CB8AC3E}">
        <p14:creationId xmlns:p14="http://schemas.microsoft.com/office/powerpoint/2010/main" val="3571197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58775" y="1213074"/>
            <a:ext cx="8426449" cy="565200"/>
          </a:xfrm>
        </p:spPr>
        <p:txBody>
          <a:bodyPr/>
          <a:lstStyle/>
          <a:p>
            <a:r>
              <a:rPr lang="en-GB" sz="3200" dirty="0"/>
              <a:t>How to structure your bid </a:t>
            </a:r>
            <a:br>
              <a:rPr lang="en-GB" dirty="0">
                <a:solidFill>
                  <a:schemeClr val="tx1"/>
                </a:solidFill>
              </a:rPr>
            </a:br>
            <a:r>
              <a:rPr lang="en-GB" b="1" dirty="0">
                <a:solidFill>
                  <a:schemeClr val="tx1"/>
                </a:solidFill>
              </a:rPr>
              <a:t> </a:t>
            </a:r>
            <a:br>
              <a:rPr lang="en-GB" dirty="0">
                <a:solidFill>
                  <a:schemeClr val="tx1"/>
                </a:solidFill>
              </a:rPr>
            </a:br>
            <a:endParaRPr lang="en-GB" dirty="0">
              <a:solidFill>
                <a:schemeClr val="tx1"/>
              </a:solidFill>
            </a:endParaRPr>
          </a:p>
        </p:txBody>
      </p:sp>
      <p:sp>
        <p:nvSpPr>
          <p:cNvPr id="54276" name="TextBox 4"/>
          <p:cNvSpPr txBox="1">
            <a:spLocks noChangeArrowheads="1"/>
          </p:cNvSpPr>
          <p:nvPr/>
        </p:nvSpPr>
        <p:spPr bwMode="auto">
          <a:xfrm>
            <a:off x="358775" y="2180524"/>
            <a:ext cx="7977151" cy="3693319"/>
          </a:xfrm>
          <a:prstGeom prst="rect">
            <a:avLst/>
          </a:prstGeom>
          <a:noFill/>
          <a:ln w="9525">
            <a:noFill/>
            <a:miter lim="800000"/>
            <a:headEnd/>
            <a:tailEnd/>
          </a:ln>
        </p:spPr>
        <p:txBody>
          <a:bodyPr wrap="square">
            <a:spAutoFit/>
          </a:bodyPr>
          <a:lstStyle/>
          <a:p>
            <a:r>
              <a:rPr lang="en-GB" dirty="0"/>
              <a:t>Planning and preparation is key to any successful bid process.</a:t>
            </a:r>
          </a:p>
          <a:p>
            <a:endParaRPr lang="en-GB" dirty="0"/>
          </a:p>
          <a:p>
            <a:pPr marL="742950" lvl="1" indent="-285750">
              <a:lnSpc>
                <a:spcPct val="200000"/>
              </a:lnSpc>
              <a:buClr>
                <a:schemeClr val="tx2">
                  <a:lumMod val="40000"/>
                  <a:lumOff val="60000"/>
                </a:schemeClr>
              </a:buClr>
              <a:buFont typeface="Courier New" panose="02070309020205020404" pitchFamily="49" charset="0"/>
              <a:buChar char="o"/>
            </a:pPr>
            <a:r>
              <a:rPr lang="en-GB" dirty="0"/>
              <a:t>Mirroring the structure, </a:t>
            </a:r>
          </a:p>
          <a:p>
            <a:pPr marL="742950" lvl="1" indent="-285750">
              <a:lnSpc>
                <a:spcPct val="200000"/>
              </a:lnSpc>
              <a:buClr>
                <a:schemeClr val="tx2">
                  <a:lumMod val="40000"/>
                  <a:lumOff val="60000"/>
                </a:schemeClr>
              </a:buClr>
              <a:buFont typeface="Courier New" panose="02070309020205020404" pitchFamily="49" charset="0"/>
              <a:buChar char="o"/>
            </a:pPr>
            <a:r>
              <a:rPr lang="en-GB" dirty="0"/>
              <a:t>Right skill sets,   </a:t>
            </a:r>
          </a:p>
          <a:p>
            <a:pPr marL="742950" lvl="1" indent="-285750">
              <a:lnSpc>
                <a:spcPct val="200000"/>
              </a:lnSpc>
              <a:buClr>
                <a:schemeClr val="tx2">
                  <a:lumMod val="40000"/>
                  <a:lumOff val="60000"/>
                </a:schemeClr>
              </a:buClr>
              <a:buFont typeface="Courier New" panose="02070309020205020404" pitchFamily="49" charset="0"/>
              <a:buChar char="o"/>
            </a:pPr>
            <a:r>
              <a:rPr lang="en-GB" dirty="0"/>
              <a:t>6Ps &amp; 3Cs</a:t>
            </a:r>
          </a:p>
          <a:p>
            <a:pPr marL="731837" lvl="1" indent="-285750">
              <a:buClr>
                <a:schemeClr val="tx2">
                  <a:lumMod val="40000"/>
                  <a:lumOff val="60000"/>
                </a:schemeClr>
              </a:buClr>
              <a:buFont typeface="Courier New" panose="02070309020205020404" pitchFamily="49" charset="0"/>
              <a:buChar char="o"/>
            </a:pPr>
            <a:r>
              <a:rPr lang="en-GB" dirty="0"/>
              <a:t>Timetable to match the procurement timetable minus 1 week.</a:t>
            </a:r>
          </a:p>
          <a:p>
            <a:pPr marL="742950" lvl="1" indent="-285750">
              <a:lnSpc>
                <a:spcPct val="200000"/>
              </a:lnSpc>
              <a:buClr>
                <a:schemeClr val="tx2">
                  <a:lumMod val="40000"/>
                  <a:lumOff val="60000"/>
                </a:schemeClr>
              </a:buClr>
              <a:buFont typeface="Courier New" panose="02070309020205020404" pitchFamily="49" charset="0"/>
              <a:buChar char="o"/>
            </a:pPr>
            <a:r>
              <a:rPr lang="en-GB" dirty="0"/>
              <a:t>Project meetings.</a:t>
            </a:r>
          </a:p>
          <a:p>
            <a:pPr marL="742950" lvl="1" indent="-285750">
              <a:lnSpc>
                <a:spcPct val="200000"/>
              </a:lnSpc>
              <a:buClr>
                <a:schemeClr val="tx2">
                  <a:lumMod val="40000"/>
                  <a:lumOff val="60000"/>
                </a:schemeClr>
              </a:buClr>
              <a:buFont typeface="Courier New" panose="02070309020205020404" pitchFamily="49" charset="0"/>
              <a:buChar char="o"/>
            </a:pPr>
            <a:r>
              <a:rPr lang="en-GB" dirty="0"/>
              <a:t>No one man is King</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48</a:t>
            </a:fld>
            <a:endParaRPr lang="en-GB" noProof="0"/>
          </a:p>
        </p:txBody>
      </p:sp>
    </p:spTree>
    <p:extLst>
      <p:ext uri="{BB962C8B-B14F-4D97-AF65-F5344CB8AC3E}">
        <p14:creationId xmlns:p14="http://schemas.microsoft.com/office/powerpoint/2010/main" val="20244728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215879"/>
            <a:ext cx="8426449" cy="565200"/>
          </a:xfrm>
        </p:spPr>
        <p:txBody>
          <a:bodyPr/>
          <a:lstStyle/>
          <a:p>
            <a:r>
              <a:rPr lang="en-GB" sz="3200" dirty="0"/>
              <a:t>Writing the Bid</a:t>
            </a:r>
          </a:p>
        </p:txBody>
      </p:sp>
      <p:sp>
        <p:nvSpPr>
          <p:cNvPr id="6" name="Content Placeholder 5"/>
          <p:cNvSpPr>
            <a:spLocks noGrp="1"/>
          </p:cNvSpPr>
          <p:nvPr>
            <p:ph idx="1"/>
          </p:nvPr>
        </p:nvSpPr>
        <p:spPr>
          <a:xfrm>
            <a:off x="358775" y="1935043"/>
            <a:ext cx="8426449" cy="3780000"/>
          </a:xfrm>
        </p:spPr>
        <p:txBody>
          <a:bodyPr/>
          <a:lstStyle/>
          <a:p>
            <a:pPr marL="285750" lvl="1" indent="-285750">
              <a:buFont typeface="Courier New" panose="02070309020205020404" pitchFamily="49" charset="0"/>
              <a:buChar char="o"/>
              <a:defRPr/>
            </a:pPr>
            <a:r>
              <a:rPr lang="en-GB" sz="1800" dirty="0"/>
              <a:t>Plan a clearly structured ITT response aligned against each question requirement and criteria Write in plain English, use short sentences and paragraphs </a:t>
            </a:r>
          </a:p>
          <a:p>
            <a:pPr>
              <a:buFont typeface="Courier New" panose="02070309020205020404" pitchFamily="49" charset="0"/>
              <a:buChar char="o"/>
              <a:defRPr/>
            </a:pPr>
            <a:r>
              <a:rPr lang="en-GB" sz="1800" dirty="0"/>
              <a:t>Demonstrate a clear understanding of the requirements. If you’re not sure ask!</a:t>
            </a:r>
          </a:p>
          <a:p>
            <a:pPr>
              <a:buFont typeface="Courier New" panose="02070309020205020404" pitchFamily="49" charset="0"/>
              <a:buChar char="o"/>
              <a:defRPr/>
            </a:pPr>
            <a:r>
              <a:rPr lang="en-GB" sz="1800" dirty="0"/>
              <a:t>Methodology: clearly show who does what, why, when, how, and who benefits from Patients/Commissioners perspective – illustrate with charts where requested (ie. Gantt) </a:t>
            </a:r>
          </a:p>
          <a:p>
            <a:pPr>
              <a:buFont typeface="Courier New" panose="02070309020205020404" pitchFamily="49" charset="0"/>
              <a:buChar char="o"/>
              <a:defRPr/>
            </a:pPr>
            <a:r>
              <a:rPr lang="en-GB" sz="1800" dirty="0"/>
              <a:t>Identify and demonstrate clearly your capability and the uniqueness of your offer (USP) - can your offer exceed the contract requirements and provide additional benefits, outcomes?</a:t>
            </a:r>
          </a:p>
          <a:p>
            <a:pPr>
              <a:buFont typeface="Courier New" panose="02070309020205020404" pitchFamily="49" charset="0"/>
              <a:buChar char="o"/>
              <a:defRPr/>
            </a:pPr>
            <a:r>
              <a:rPr lang="en-GB" sz="1800" dirty="0"/>
              <a:t>Avoid jargon and unexplained abbreviations, </a:t>
            </a:r>
          </a:p>
          <a:p>
            <a:pPr>
              <a:buFont typeface="Courier New" panose="02070309020205020404" pitchFamily="49" charset="0"/>
              <a:buChar char="o"/>
              <a:defRPr/>
            </a:pPr>
            <a:r>
              <a:rPr lang="en-GB" sz="1800" dirty="0"/>
              <a:t>Use ‘active’ verbs, refer to ‘we’ and ‘you’</a:t>
            </a:r>
          </a:p>
          <a:p>
            <a:pPr>
              <a:defRPr/>
            </a:pPr>
            <a:endParaRPr lang="en-GB" sz="1800" dirty="0"/>
          </a:p>
          <a:p>
            <a:pPr marL="0" indent="0">
              <a:buNone/>
              <a:defRPr/>
            </a:pPr>
            <a:endParaRPr lang="en-GB" sz="1800" dirty="0"/>
          </a:p>
          <a:p>
            <a:pPr marL="0" indent="0">
              <a:buNone/>
              <a:defRPr/>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49</a:t>
            </a:fld>
            <a:endParaRPr lang="en-GB">
              <a:solidFill>
                <a:prstClr val="black"/>
              </a:solidFill>
            </a:endParaRPr>
          </a:p>
        </p:txBody>
      </p:sp>
    </p:spTree>
    <p:extLst>
      <p:ext uri="{BB962C8B-B14F-4D97-AF65-F5344CB8AC3E}">
        <p14:creationId xmlns:p14="http://schemas.microsoft.com/office/powerpoint/2010/main" val="3383266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London’s APMS Commissioning Programme</a:t>
            </a:r>
            <a:br>
              <a:rPr lang="en-GB" sz="3200" dirty="0"/>
            </a:br>
            <a:br>
              <a:rPr lang="en-GB" sz="3200" dirty="0"/>
            </a:br>
            <a:br>
              <a:rPr lang="en-GB" sz="3200" dirty="0"/>
            </a:br>
            <a:r>
              <a:rPr lang="en-GB" sz="3200" dirty="0"/>
              <a:t>Jill Webb</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5</a:t>
            </a:fld>
            <a:endParaRPr lang="en-GB" noProof="0"/>
          </a:p>
        </p:txBody>
      </p:sp>
    </p:spTree>
    <p:extLst>
      <p:ext uri="{BB962C8B-B14F-4D97-AF65-F5344CB8AC3E}">
        <p14:creationId xmlns:p14="http://schemas.microsoft.com/office/powerpoint/2010/main" val="40004322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73349"/>
            <a:ext cx="8426449" cy="565200"/>
          </a:xfrm>
        </p:spPr>
        <p:txBody>
          <a:bodyPr/>
          <a:lstStyle/>
          <a:p>
            <a:r>
              <a:rPr lang="en-GB" sz="3200" dirty="0"/>
              <a:t>Writing the Bid </a:t>
            </a:r>
            <a:r>
              <a:rPr lang="en-GB" sz="2400" dirty="0" err="1"/>
              <a:t>cont</a:t>
            </a:r>
            <a:r>
              <a:rPr lang="en-GB" sz="2400" dirty="0"/>
              <a:t>:-</a:t>
            </a:r>
            <a:endParaRPr lang="en-GB" sz="3200" dirty="0"/>
          </a:p>
        </p:txBody>
      </p:sp>
      <p:sp>
        <p:nvSpPr>
          <p:cNvPr id="6" name="Content Placeholder 5"/>
          <p:cNvSpPr>
            <a:spLocks noGrp="1"/>
          </p:cNvSpPr>
          <p:nvPr>
            <p:ph idx="1"/>
          </p:nvPr>
        </p:nvSpPr>
        <p:spPr>
          <a:xfrm>
            <a:off x="358775" y="2184186"/>
            <a:ext cx="8426449" cy="3780000"/>
          </a:xfrm>
        </p:spPr>
        <p:txBody>
          <a:bodyPr/>
          <a:lstStyle/>
          <a:p>
            <a:pPr lvl="1">
              <a:defRPr/>
            </a:pPr>
            <a:endParaRPr lang="en-GB" sz="1800" dirty="0"/>
          </a:p>
          <a:p>
            <a:pPr marL="0" indent="0">
              <a:buNone/>
              <a:defRPr/>
            </a:pPr>
            <a:endParaRPr lang="en-GB" sz="1800" dirty="0"/>
          </a:p>
          <a:p>
            <a:pPr marL="0" indent="0">
              <a:buNone/>
              <a:defRPr/>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50</a:t>
            </a:fld>
            <a:endParaRPr lang="en-GB">
              <a:solidFill>
                <a:prstClr val="black"/>
              </a:solidFill>
            </a:endParaRPr>
          </a:p>
        </p:txBody>
      </p:sp>
      <p:sp>
        <p:nvSpPr>
          <p:cNvPr id="3" name="TextBox 2"/>
          <p:cNvSpPr txBox="1"/>
          <p:nvPr/>
        </p:nvSpPr>
        <p:spPr>
          <a:xfrm>
            <a:off x="358775" y="2041451"/>
            <a:ext cx="8133907" cy="2769989"/>
          </a:xfrm>
          <a:prstGeom prst="rect">
            <a:avLst/>
          </a:prstGeom>
          <a:noFill/>
        </p:spPr>
        <p:txBody>
          <a:bodyPr wrap="square" lIns="0" tIns="0" rIns="0" bIns="0" rtlCol="0">
            <a:spAutoFit/>
          </a:bodyPr>
          <a:lstStyle/>
          <a:p>
            <a:pPr marL="285750" indent="-285750">
              <a:buClr>
                <a:schemeClr val="tx2">
                  <a:lumMod val="40000"/>
                  <a:lumOff val="60000"/>
                </a:schemeClr>
              </a:buClr>
              <a:buFont typeface="Courier New" panose="02070309020205020404" pitchFamily="49" charset="0"/>
              <a:buChar char="o"/>
            </a:pPr>
            <a:r>
              <a:rPr lang="en-GB" dirty="0">
                <a:latin typeface="Arial" pitchFamily="34" charset="0"/>
                <a:cs typeface="Arial" pitchFamily="34" charset="0"/>
              </a:rPr>
              <a:t>What is this question asking me have I answered all the elements of the question.</a:t>
            </a:r>
          </a:p>
          <a:p>
            <a:pPr marL="285750" indent="-285750">
              <a:buClr>
                <a:schemeClr val="tx2">
                  <a:lumMod val="40000"/>
                  <a:lumOff val="60000"/>
                </a:schemeClr>
              </a:buClr>
              <a:buFont typeface="Courier New" panose="02070309020205020404" pitchFamily="49" charset="0"/>
              <a:buChar char="o"/>
            </a:pPr>
            <a:endParaRPr lang="en-GB" dirty="0">
              <a:latin typeface="Arial" pitchFamily="34" charset="0"/>
              <a:cs typeface="Arial" pitchFamily="34" charset="0"/>
            </a:endParaRPr>
          </a:p>
          <a:p>
            <a:pPr marL="285750" indent="-285750">
              <a:buClr>
                <a:schemeClr val="tx2">
                  <a:lumMod val="40000"/>
                  <a:lumOff val="60000"/>
                </a:schemeClr>
              </a:buClr>
              <a:buFont typeface="Courier New" panose="02070309020205020404" pitchFamily="49" charset="0"/>
              <a:buChar char="o"/>
            </a:pPr>
            <a:r>
              <a:rPr lang="en-GB" dirty="0">
                <a:latin typeface="Arial" pitchFamily="34" charset="0"/>
                <a:cs typeface="Arial" pitchFamily="34" charset="0"/>
              </a:rPr>
              <a:t>Break down the question in it’s parts </a:t>
            </a:r>
          </a:p>
          <a:p>
            <a:pPr marL="285750" indent="-285750">
              <a:buClr>
                <a:schemeClr val="tx2">
                  <a:lumMod val="40000"/>
                  <a:lumOff val="60000"/>
                </a:schemeClr>
              </a:buClr>
              <a:buFont typeface="Courier New" panose="02070309020205020404" pitchFamily="49" charset="0"/>
              <a:buChar char="o"/>
            </a:pPr>
            <a:endParaRPr lang="en-GB" dirty="0">
              <a:latin typeface="Arial" pitchFamily="34" charset="0"/>
              <a:cs typeface="Arial" pitchFamily="34" charset="0"/>
            </a:endParaRPr>
          </a:p>
          <a:p>
            <a:pPr marL="285750" indent="-285750">
              <a:buClr>
                <a:schemeClr val="tx2">
                  <a:lumMod val="40000"/>
                  <a:lumOff val="60000"/>
                </a:schemeClr>
              </a:buClr>
              <a:buFont typeface="Courier New" panose="02070309020205020404" pitchFamily="49" charset="0"/>
              <a:buChar char="o"/>
            </a:pPr>
            <a:r>
              <a:rPr lang="en-GB" dirty="0">
                <a:latin typeface="Arial" pitchFamily="34" charset="0"/>
                <a:cs typeface="Arial" pitchFamily="34" charset="0"/>
              </a:rPr>
              <a:t>If you are using an external bid writer check:</a:t>
            </a:r>
          </a:p>
          <a:p>
            <a:pPr marL="1200150" lvl="2" indent="-285750">
              <a:buClr>
                <a:schemeClr val="tx2">
                  <a:lumMod val="60000"/>
                  <a:lumOff val="40000"/>
                </a:schemeClr>
              </a:buClr>
              <a:buFont typeface="Arial" panose="020B0604020202020204" pitchFamily="34" charset="0"/>
              <a:buChar char="•"/>
            </a:pPr>
            <a:r>
              <a:rPr lang="en-GB" dirty="0">
                <a:latin typeface="Arial" pitchFamily="34" charset="0"/>
                <a:cs typeface="Arial" pitchFamily="34" charset="0"/>
              </a:rPr>
              <a:t>If they are working with anybody else</a:t>
            </a:r>
          </a:p>
          <a:p>
            <a:pPr marL="1200150" lvl="2" indent="-285750">
              <a:buClr>
                <a:schemeClr val="tx2">
                  <a:lumMod val="60000"/>
                  <a:lumOff val="40000"/>
                </a:schemeClr>
              </a:buClr>
              <a:buFont typeface="Arial" panose="020B0604020202020204" pitchFamily="34" charset="0"/>
              <a:buChar char="•"/>
            </a:pPr>
            <a:r>
              <a:rPr lang="en-GB" dirty="0">
                <a:latin typeface="Arial" pitchFamily="34" charset="0"/>
                <a:cs typeface="Arial" pitchFamily="34" charset="0"/>
              </a:rPr>
              <a:t>If they have supported in the writing of APMS Bids,</a:t>
            </a:r>
          </a:p>
          <a:p>
            <a:pPr marL="1200150" lvl="2" indent="-285750">
              <a:buClr>
                <a:schemeClr val="tx2">
                  <a:lumMod val="60000"/>
                  <a:lumOff val="40000"/>
                </a:schemeClr>
              </a:buClr>
              <a:buFont typeface="Arial" panose="020B0604020202020204" pitchFamily="34" charset="0"/>
              <a:buChar char="•"/>
            </a:pPr>
            <a:r>
              <a:rPr lang="en-GB" dirty="0">
                <a:latin typeface="Arial" pitchFamily="34" charset="0"/>
                <a:cs typeface="Arial" pitchFamily="34" charset="0"/>
              </a:rPr>
              <a:t>Own the responses, check you are happy with what has been said.</a:t>
            </a:r>
          </a:p>
          <a:p>
            <a:pPr>
              <a:buClr>
                <a:schemeClr val="tx2">
                  <a:lumMod val="40000"/>
                  <a:lumOff val="60000"/>
                </a:schemeClr>
              </a:buClr>
            </a:pPr>
            <a:r>
              <a:rPr lang="en-GB" dirty="0">
                <a:latin typeface="Arial" pitchFamily="34" charset="0"/>
                <a:cs typeface="Arial" pitchFamily="34" charset="0"/>
              </a:rPr>
              <a:t>	</a:t>
            </a:r>
          </a:p>
        </p:txBody>
      </p:sp>
    </p:spTree>
    <p:extLst>
      <p:ext uri="{BB962C8B-B14F-4D97-AF65-F5344CB8AC3E}">
        <p14:creationId xmlns:p14="http://schemas.microsoft.com/office/powerpoint/2010/main" val="38751859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94614"/>
            <a:ext cx="8426449" cy="565200"/>
          </a:xfrm>
        </p:spPr>
        <p:txBody>
          <a:bodyPr/>
          <a:lstStyle/>
          <a:p>
            <a:r>
              <a:rPr lang="en-GB" sz="3200" dirty="0"/>
              <a:t>Writing the Bid</a:t>
            </a:r>
          </a:p>
        </p:txBody>
      </p:sp>
      <p:sp>
        <p:nvSpPr>
          <p:cNvPr id="6" name="Content Placeholder 5"/>
          <p:cNvSpPr>
            <a:spLocks noGrp="1"/>
          </p:cNvSpPr>
          <p:nvPr>
            <p:ph idx="1"/>
          </p:nvPr>
        </p:nvSpPr>
        <p:spPr>
          <a:xfrm>
            <a:off x="358775" y="1860615"/>
            <a:ext cx="8426449" cy="3780000"/>
          </a:xfrm>
        </p:spPr>
        <p:txBody>
          <a:bodyPr/>
          <a:lstStyle/>
          <a:p>
            <a:pPr>
              <a:buFont typeface="Courier New" panose="02070309020205020404" pitchFamily="49" charset="0"/>
              <a:buChar char="o"/>
              <a:defRPr/>
            </a:pPr>
            <a:r>
              <a:rPr lang="en-GB" sz="1800" dirty="0"/>
              <a:t>In your response try to reflect key wording as found in the tender specification</a:t>
            </a:r>
          </a:p>
          <a:p>
            <a:pPr>
              <a:buFont typeface="Courier New" panose="02070309020205020404" pitchFamily="49" charset="0"/>
              <a:buChar char="o"/>
              <a:defRPr/>
            </a:pPr>
            <a:r>
              <a:rPr lang="en-GB" sz="1800" dirty="0"/>
              <a:t>Lay-out: Use clear headings aligned to the ITT, standardise fonts, illustrate with examples where possible</a:t>
            </a:r>
          </a:p>
          <a:p>
            <a:pPr>
              <a:buFont typeface="Courier New" panose="02070309020205020404" pitchFamily="49" charset="0"/>
              <a:buChar char="o"/>
              <a:defRPr/>
            </a:pPr>
            <a:r>
              <a:rPr lang="en-GB" sz="1800" dirty="0"/>
              <a:t>Only use bullets as an element of the response not the whole response</a:t>
            </a:r>
          </a:p>
          <a:p>
            <a:pPr>
              <a:buFont typeface="Courier New" panose="02070309020205020404" pitchFamily="49" charset="0"/>
              <a:buChar char="o"/>
              <a:defRPr/>
            </a:pPr>
            <a:r>
              <a:rPr lang="en-GB" sz="1800" dirty="0"/>
              <a:t>Punctuation and spelling really matter……..</a:t>
            </a:r>
          </a:p>
          <a:p>
            <a:pPr>
              <a:buFont typeface="Courier New" panose="02070309020205020404" pitchFamily="49" charset="0"/>
              <a:buChar char="o"/>
              <a:defRPr/>
            </a:pPr>
            <a:r>
              <a:rPr lang="en-GB" sz="1800" dirty="0"/>
              <a:t>Have you articulated ‘Why choose us?’</a:t>
            </a:r>
          </a:p>
          <a:p>
            <a:pPr>
              <a:buFont typeface="Courier New" panose="02070309020205020404" pitchFamily="49" charset="0"/>
              <a:buChar char="o"/>
              <a:defRPr/>
            </a:pPr>
            <a:r>
              <a:rPr lang="en-GB" sz="1800" dirty="0"/>
              <a:t>Have you fully defined the key features, </a:t>
            </a:r>
            <a:r>
              <a:rPr lang="en-GB" sz="1800" b="1" dirty="0"/>
              <a:t>quality</a:t>
            </a:r>
            <a:r>
              <a:rPr lang="en-GB" sz="1800" dirty="0"/>
              <a:t> and </a:t>
            </a:r>
            <a:r>
              <a:rPr lang="en-GB" sz="1800" b="1" dirty="0"/>
              <a:t>benefits </a:t>
            </a:r>
            <a:r>
              <a:rPr lang="en-GB" sz="1800" dirty="0"/>
              <a:t>of your approach?</a:t>
            </a:r>
          </a:p>
          <a:p>
            <a:pPr>
              <a:buFont typeface="Courier New" panose="02070309020205020404" pitchFamily="49" charset="0"/>
              <a:buChar char="o"/>
              <a:defRPr/>
            </a:pPr>
            <a:r>
              <a:rPr lang="en-GB" sz="1800" dirty="0"/>
              <a:t>Have you used and made the most of recent and relevant case studies to illustrate your capability?</a:t>
            </a:r>
          </a:p>
          <a:p>
            <a:pPr>
              <a:buFont typeface="Courier New" panose="02070309020205020404" pitchFamily="49" charset="0"/>
              <a:buChar char="o"/>
              <a:defRPr/>
            </a:pPr>
            <a:r>
              <a:rPr lang="en-GB" sz="1800" dirty="0"/>
              <a:t>Conduct a mock assessment against the evaluation criteria and allocated weightings</a:t>
            </a:r>
          </a:p>
          <a:p>
            <a:pPr marL="0" indent="0">
              <a:buNone/>
              <a:defRPr/>
            </a:pPr>
            <a:endParaRPr lang="en-GB" sz="1800" dirty="0"/>
          </a:p>
          <a:p>
            <a:pPr marL="0" indent="0">
              <a:buNone/>
              <a:defRPr/>
            </a:pPr>
            <a:endParaRPr lang="en-GB" sz="1800" dirty="0"/>
          </a:p>
          <a:p>
            <a:pPr marL="0" indent="0">
              <a:buNone/>
              <a:defRPr/>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51</a:t>
            </a:fld>
            <a:endParaRPr lang="en-GB">
              <a:solidFill>
                <a:prstClr val="black"/>
              </a:solidFill>
            </a:endParaRPr>
          </a:p>
        </p:txBody>
      </p:sp>
    </p:spTree>
    <p:extLst>
      <p:ext uri="{BB962C8B-B14F-4D97-AF65-F5344CB8AC3E}">
        <p14:creationId xmlns:p14="http://schemas.microsoft.com/office/powerpoint/2010/main" val="7042545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395288" y="1222524"/>
            <a:ext cx="8270246" cy="584901"/>
          </a:xfrm>
        </p:spPr>
        <p:txBody>
          <a:bodyPr/>
          <a:lstStyle/>
          <a:p>
            <a:r>
              <a:rPr lang="en-GB" sz="3200" dirty="0"/>
              <a:t>So What (the benefit)</a:t>
            </a:r>
          </a:p>
        </p:txBody>
      </p:sp>
      <p:sp>
        <p:nvSpPr>
          <p:cNvPr id="71683" name="TextBox 2"/>
          <p:cNvSpPr txBox="1">
            <a:spLocks noChangeArrowheads="1"/>
          </p:cNvSpPr>
          <p:nvPr/>
        </p:nvSpPr>
        <p:spPr bwMode="auto">
          <a:xfrm>
            <a:off x="395288" y="1807425"/>
            <a:ext cx="8497192" cy="5078313"/>
          </a:xfrm>
          <a:prstGeom prst="rect">
            <a:avLst/>
          </a:prstGeom>
          <a:noFill/>
          <a:ln w="9525">
            <a:noFill/>
            <a:miter lim="800000"/>
            <a:headEnd/>
            <a:tailEnd/>
          </a:ln>
        </p:spPr>
        <p:txBody>
          <a:bodyPr wrap="square">
            <a:spAutoFit/>
          </a:bodyPr>
          <a:lstStyle/>
          <a:p>
            <a:r>
              <a:rPr lang="en-GB" dirty="0"/>
              <a:t>We will be able to deliver a really great service from our practice to serve your service users.</a:t>
            </a:r>
          </a:p>
          <a:p>
            <a:endParaRPr lang="en-GB" dirty="0"/>
          </a:p>
          <a:p>
            <a:pPr marL="285750" indent="-285750">
              <a:buClr>
                <a:schemeClr val="tx2">
                  <a:lumMod val="40000"/>
                  <a:lumOff val="60000"/>
                </a:schemeClr>
              </a:buClr>
              <a:buFont typeface="Courier New" panose="02070309020205020404" pitchFamily="49" charset="0"/>
              <a:buChar char="o"/>
            </a:pPr>
            <a:r>
              <a:rPr lang="en-GB" b="1" dirty="0"/>
              <a:t>So What</a:t>
            </a:r>
          </a:p>
          <a:p>
            <a:pPr>
              <a:buClr>
                <a:schemeClr val="tx2">
                  <a:lumMod val="40000"/>
                  <a:lumOff val="60000"/>
                </a:schemeClr>
              </a:buClr>
            </a:pPr>
            <a:r>
              <a:rPr lang="en-GB" dirty="0"/>
              <a:t>	Our practice is on the main road right near the factory so we will be able to deliver a really great service from our practice to serve your service users.</a:t>
            </a:r>
          </a:p>
          <a:p>
            <a:pPr marL="285750" indent="-285750">
              <a:buClr>
                <a:schemeClr val="tx2">
                  <a:lumMod val="40000"/>
                  <a:lumOff val="60000"/>
                </a:schemeClr>
              </a:buClr>
              <a:buFont typeface="Courier New" panose="02070309020205020404" pitchFamily="49" charset="0"/>
              <a:buChar char="o"/>
            </a:pPr>
            <a:r>
              <a:rPr lang="en-GB" b="1" dirty="0"/>
              <a:t>So What</a:t>
            </a:r>
          </a:p>
          <a:p>
            <a:pPr>
              <a:buClr>
                <a:schemeClr val="tx2">
                  <a:lumMod val="40000"/>
                  <a:lumOff val="60000"/>
                </a:schemeClr>
              </a:buClr>
            </a:pPr>
            <a:r>
              <a:rPr lang="en-GB" dirty="0"/>
              <a:t>	Our practice is on the main road right near the factory so we will be able 	to deliver a really great service from our practice to serve your service 	users that gives them access to the service at a convenient time and location </a:t>
            </a:r>
          </a:p>
          <a:p>
            <a:pPr marL="285750" indent="-285750">
              <a:buClr>
                <a:schemeClr val="tx2">
                  <a:lumMod val="40000"/>
                  <a:lumOff val="60000"/>
                </a:schemeClr>
              </a:buClr>
              <a:buFont typeface="Courier New" panose="02070309020205020404" pitchFamily="49" charset="0"/>
              <a:buChar char="o"/>
            </a:pPr>
            <a:r>
              <a:rPr lang="en-GB" b="1" dirty="0"/>
              <a:t>So What </a:t>
            </a:r>
          </a:p>
          <a:p>
            <a:pPr>
              <a:buClr>
                <a:schemeClr val="tx2">
                  <a:lumMod val="40000"/>
                  <a:lumOff val="60000"/>
                </a:schemeClr>
              </a:buClr>
            </a:pPr>
            <a:r>
              <a:rPr lang="en-GB" dirty="0"/>
              <a:t>	Our practice is on the main road right near the factory which has the 	largest male density in the area so we will be able to deliver a really 	great service from our practice to serve your service users that gives 	them access to the service at a convenient time and location ensuring 	</a:t>
            </a:r>
            <a:r>
              <a:rPr lang="en-GB" b="1" i="1" dirty="0"/>
              <a:t>early detection and better long term patient </a:t>
            </a:r>
            <a:r>
              <a:rPr lang="en-GB" dirty="0"/>
              <a:t>with minimal disruption to 	them ensuring a much great take up of the service </a:t>
            </a:r>
            <a:endParaRPr lang="en-GB" b="1" dirty="0"/>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52</a:t>
            </a:fld>
            <a:endParaRPr lang="en-GB" noProof="0"/>
          </a:p>
        </p:txBody>
      </p:sp>
    </p:spTree>
    <p:extLst>
      <p:ext uri="{BB962C8B-B14F-4D97-AF65-F5344CB8AC3E}">
        <p14:creationId xmlns:p14="http://schemas.microsoft.com/office/powerpoint/2010/main" val="23414283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p:nvPr>
        </p:nvSpPr>
        <p:spPr>
          <a:xfrm>
            <a:off x="394494" y="1177828"/>
            <a:ext cx="8426449" cy="565200"/>
          </a:xfrm>
        </p:spPr>
        <p:txBody>
          <a:bodyPr/>
          <a:lstStyle/>
          <a:p>
            <a:pPr eaLnBrk="1" hangingPunct="1"/>
            <a:r>
              <a:rPr lang="en-GB" sz="3600"/>
              <a:t>3 Cs</a:t>
            </a:r>
          </a:p>
        </p:txBody>
      </p:sp>
      <p:sp>
        <p:nvSpPr>
          <p:cNvPr id="57347" name="TextBox 3"/>
          <p:cNvSpPr txBox="1">
            <a:spLocks noChangeArrowheads="1"/>
          </p:cNvSpPr>
          <p:nvPr/>
        </p:nvSpPr>
        <p:spPr bwMode="auto">
          <a:xfrm>
            <a:off x="539750" y="1916113"/>
            <a:ext cx="8135938" cy="3893374"/>
          </a:xfrm>
          <a:prstGeom prst="rect">
            <a:avLst/>
          </a:prstGeom>
          <a:noFill/>
          <a:ln w="9525">
            <a:noFill/>
            <a:miter lim="800000"/>
            <a:headEnd/>
            <a:tailEnd/>
          </a:ln>
        </p:spPr>
        <p:txBody>
          <a:bodyPr>
            <a:spAutoFit/>
          </a:bodyPr>
          <a:lstStyle/>
          <a:p>
            <a:pPr marL="428625" indent="-285750">
              <a:spcAft>
                <a:spcPts val="600"/>
              </a:spcAft>
              <a:buClr>
                <a:schemeClr val="tx2">
                  <a:lumMod val="40000"/>
                  <a:lumOff val="60000"/>
                </a:schemeClr>
              </a:buClr>
              <a:buFont typeface="Courier New" panose="02070309020205020404" pitchFamily="49" charset="0"/>
              <a:buChar char="o"/>
            </a:pPr>
            <a:r>
              <a:rPr lang="en-GB" b="1" dirty="0"/>
              <a:t>Collation</a:t>
            </a:r>
          </a:p>
          <a:p>
            <a:pPr marL="885825" lvl="1" indent="-285750">
              <a:spcAft>
                <a:spcPts val="600"/>
              </a:spcAft>
              <a:buClr>
                <a:schemeClr val="tx2">
                  <a:lumMod val="40000"/>
                  <a:lumOff val="60000"/>
                </a:schemeClr>
              </a:buClr>
              <a:buFont typeface="Arial" panose="020B0604020202020204" pitchFamily="34" charset="0"/>
              <a:buChar char="•"/>
            </a:pPr>
            <a:r>
              <a:rPr lang="en-GB" dirty="0"/>
              <a:t>Only give them what they ask for and ensure that information is not repeated  unless absolutely necessary.  If two questions ask for the same information, it is very likely they are viewing from different perspectives</a:t>
            </a:r>
            <a:r>
              <a:rPr lang="en-GB" sz="1600" i="1" dirty="0"/>
              <a:t>. </a:t>
            </a:r>
            <a:endParaRPr lang="en-GB" i="1" dirty="0"/>
          </a:p>
          <a:p>
            <a:pPr marL="428625" indent="-285750">
              <a:spcAft>
                <a:spcPts val="600"/>
              </a:spcAft>
              <a:buClr>
                <a:schemeClr val="tx2">
                  <a:lumMod val="40000"/>
                  <a:lumOff val="60000"/>
                </a:schemeClr>
              </a:buClr>
              <a:buFont typeface="Courier New" panose="02070309020205020404" pitchFamily="49" charset="0"/>
              <a:buChar char="o"/>
            </a:pPr>
            <a:r>
              <a:rPr lang="en-GB" b="1" dirty="0"/>
              <a:t>Clarity</a:t>
            </a:r>
          </a:p>
          <a:p>
            <a:pPr marL="885825" lvl="1" indent="-285750">
              <a:spcAft>
                <a:spcPts val="600"/>
              </a:spcAft>
              <a:buClr>
                <a:schemeClr val="tx2">
                  <a:lumMod val="40000"/>
                  <a:lumOff val="60000"/>
                </a:schemeClr>
              </a:buClr>
              <a:buFont typeface="Arial" panose="020B0604020202020204" pitchFamily="34" charset="0"/>
              <a:buChar char="•"/>
            </a:pPr>
            <a:r>
              <a:rPr lang="en-GB" dirty="0"/>
              <a:t>Be clear about what you are saying don’t leave answers ambiguous because you are “Winging it” until you get the job.  Equally don’t waffle and go off to a tangent. Keep focused</a:t>
            </a:r>
          </a:p>
          <a:p>
            <a:pPr marL="428625" indent="-285750">
              <a:spcAft>
                <a:spcPts val="600"/>
              </a:spcAft>
              <a:buClr>
                <a:schemeClr val="tx2">
                  <a:lumMod val="40000"/>
                  <a:lumOff val="60000"/>
                </a:schemeClr>
              </a:buClr>
              <a:buFont typeface="Courier New" panose="02070309020205020404" pitchFamily="49" charset="0"/>
              <a:buChar char="o"/>
            </a:pPr>
            <a:r>
              <a:rPr lang="en-GB" b="1" dirty="0"/>
              <a:t>Cohesion </a:t>
            </a:r>
          </a:p>
          <a:p>
            <a:pPr marL="885825" lvl="1" indent="-285750">
              <a:spcAft>
                <a:spcPts val="600"/>
              </a:spcAft>
              <a:buClr>
                <a:schemeClr val="tx2">
                  <a:lumMod val="40000"/>
                  <a:lumOff val="60000"/>
                </a:schemeClr>
              </a:buClr>
              <a:buFont typeface="Arial" panose="020B0604020202020204" pitchFamily="34" charset="0"/>
              <a:buChar char="•"/>
            </a:pPr>
            <a:r>
              <a:rPr lang="en-GB" dirty="0"/>
              <a:t>Make sure your answers show structure organisation and they all link  together. </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53</a:t>
            </a:fld>
            <a:endParaRPr lang="en-GB" noProof="0"/>
          </a:p>
        </p:txBody>
      </p:sp>
    </p:spTree>
    <p:extLst>
      <p:ext uri="{BB962C8B-B14F-4D97-AF65-F5344CB8AC3E}">
        <p14:creationId xmlns:p14="http://schemas.microsoft.com/office/powerpoint/2010/main" val="29195754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773" y="1194614"/>
            <a:ext cx="8402452" cy="565200"/>
          </a:xfrm>
        </p:spPr>
        <p:txBody>
          <a:bodyPr/>
          <a:lstStyle/>
          <a:p>
            <a:r>
              <a:rPr lang="en-GB" dirty="0"/>
              <a:t>Pitfalls / What to watch out for </a:t>
            </a:r>
          </a:p>
        </p:txBody>
      </p:sp>
      <p:sp>
        <p:nvSpPr>
          <p:cNvPr id="3" name="TextBox 2"/>
          <p:cNvSpPr txBox="1"/>
          <p:nvPr/>
        </p:nvSpPr>
        <p:spPr>
          <a:xfrm>
            <a:off x="382773" y="1779687"/>
            <a:ext cx="8144540" cy="5078313"/>
          </a:xfrm>
          <a:prstGeom prst="rect">
            <a:avLst/>
          </a:prstGeom>
          <a:noFill/>
        </p:spPr>
        <p:txBody>
          <a:bodyPr wrap="square" rtlCol="0">
            <a:spAutoFit/>
          </a:bodyPr>
          <a:lstStyle/>
          <a:p>
            <a:pPr marL="285750" indent="-285750">
              <a:buClr>
                <a:schemeClr val="tx2">
                  <a:lumMod val="40000"/>
                  <a:lumOff val="60000"/>
                </a:schemeClr>
              </a:buClr>
              <a:buFont typeface="Courier New" panose="02070309020205020404" pitchFamily="49" charset="0"/>
              <a:buChar char="o"/>
            </a:pPr>
            <a:r>
              <a:rPr lang="en-GB" b="1" dirty="0"/>
              <a:t>Words</a:t>
            </a:r>
          </a:p>
          <a:p>
            <a:r>
              <a:rPr lang="en-GB" dirty="0"/>
              <a:t>Describe, Give detail, Explain, Briefly Describe, Attach</a:t>
            </a:r>
          </a:p>
          <a:p>
            <a:endParaRPr lang="en-GB" b="1" dirty="0"/>
          </a:p>
          <a:p>
            <a:pPr marL="285750" indent="-285750">
              <a:buClr>
                <a:schemeClr val="tx2">
                  <a:lumMod val="40000"/>
                  <a:lumOff val="60000"/>
                </a:schemeClr>
              </a:buClr>
              <a:buFont typeface="Courier New" panose="02070309020205020404" pitchFamily="49" charset="0"/>
              <a:buChar char="o"/>
            </a:pPr>
            <a:r>
              <a:rPr lang="en-GB" b="1" dirty="0"/>
              <a:t>Word Limits </a:t>
            </a:r>
          </a:p>
          <a:p>
            <a:r>
              <a:rPr lang="en-GB" dirty="0"/>
              <a:t>use the limits, the more words the more detail expected.</a:t>
            </a:r>
          </a:p>
          <a:p>
            <a:endParaRPr lang="en-GB" dirty="0"/>
          </a:p>
          <a:p>
            <a:pPr marL="285750" indent="-285750">
              <a:buClr>
                <a:schemeClr val="tx2">
                  <a:lumMod val="40000"/>
                  <a:lumOff val="60000"/>
                </a:schemeClr>
              </a:buClr>
              <a:buFont typeface="Courier New" panose="02070309020205020404" pitchFamily="49" charset="0"/>
              <a:buChar char="o"/>
            </a:pPr>
            <a:r>
              <a:rPr lang="en-GB" b="1" dirty="0"/>
              <a:t>Documentation Submissions</a:t>
            </a:r>
          </a:p>
          <a:p>
            <a:r>
              <a:rPr lang="en-GB" dirty="0"/>
              <a:t>Ensure you send in all requested documents. Have a check list, you will be surprised at what people forget to submit. </a:t>
            </a:r>
          </a:p>
          <a:p>
            <a:endParaRPr lang="en-GB" dirty="0"/>
          </a:p>
          <a:p>
            <a:pPr marL="285750" indent="-285750">
              <a:buClr>
                <a:schemeClr val="tx2">
                  <a:lumMod val="40000"/>
                  <a:lumOff val="60000"/>
                </a:schemeClr>
              </a:buClr>
              <a:buFont typeface="Courier New" panose="02070309020205020404" pitchFamily="49" charset="0"/>
              <a:buChar char="o"/>
            </a:pPr>
            <a:r>
              <a:rPr lang="en-GB" b="1" dirty="0"/>
              <a:t>Planning </a:t>
            </a:r>
          </a:p>
          <a:p>
            <a:r>
              <a:rPr lang="en-GB" dirty="0"/>
              <a:t>Not just who but when, mirror the tender timescales.</a:t>
            </a:r>
          </a:p>
          <a:p>
            <a:endParaRPr lang="en-GB" dirty="0"/>
          </a:p>
          <a:p>
            <a:pPr marL="285750" indent="-285750">
              <a:buClr>
                <a:schemeClr val="tx2">
                  <a:lumMod val="40000"/>
                  <a:lumOff val="60000"/>
                </a:schemeClr>
              </a:buClr>
              <a:buFont typeface="Courier New" panose="02070309020205020404" pitchFamily="49" charset="0"/>
              <a:buChar char="o"/>
            </a:pPr>
            <a:r>
              <a:rPr lang="en-GB" b="1" dirty="0"/>
              <a:t>Ask Questions</a:t>
            </a:r>
          </a:p>
          <a:p>
            <a:r>
              <a:rPr lang="en-GB" dirty="0"/>
              <a:t>Don’t be afraid to ask clarification questions via the portal no matter how silly you may think them, the worst we would say is we can’t tell you.  Nothing ventured nothing gained.</a:t>
            </a:r>
          </a:p>
          <a:p>
            <a:endParaRPr lang="en-GB" dirty="0"/>
          </a:p>
        </p:txBody>
      </p:sp>
      <p:sp>
        <p:nvSpPr>
          <p:cNvPr id="5" name="Slide Number Placeholder 4"/>
          <p:cNvSpPr>
            <a:spLocks noGrp="1"/>
          </p:cNvSpPr>
          <p:nvPr>
            <p:ph type="sldNum" sz="quarter" idx="12"/>
          </p:nvPr>
        </p:nvSpPr>
        <p:spPr/>
        <p:txBody>
          <a:bodyPr/>
          <a:lstStyle/>
          <a:p>
            <a:fld id="{23134A5E-8B9A-4F1B-8A1C-D54727A06F98}" type="slidenum">
              <a:rPr lang="en-GB" noProof="0" smtClean="0"/>
              <a:pPr/>
              <a:t>54</a:t>
            </a:fld>
            <a:endParaRPr lang="en-GB" noProof="0"/>
          </a:p>
        </p:txBody>
      </p:sp>
    </p:spTree>
    <p:extLst>
      <p:ext uri="{BB962C8B-B14F-4D97-AF65-F5344CB8AC3E}">
        <p14:creationId xmlns:p14="http://schemas.microsoft.com/office/powerpoint/2010/main" val="25470155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94614"/>
            <a:ext cx="8426449" cy="565200"/>
          </a:xfrm>
        </p:spPr>
        <p:txBody>
          <a:bodyPr/>
          <a:lstStyle/>
          <a:p>
            <a:r>
              <a:rPr lang="en-GB" sz="3200" dirty="0"/>
              <a:t>Dos….</a:t>
            </a:r>
          </a:p>
        </p:txBody>
      </p:sp>
      <p:sp>
        <p:nvSpPr>
          <p:cNvPr id="6" name="Content Placeholder 5"/>
          <p:cNvSpPr>
            <a:spLocks noGrp="1"/>
          </p:cNvSpPr>
          <p:nvPr>
            <p:ph idx="1"/>
          </p:nvPr>
        </p:nvSpPr>
        <p:spPr>
          <a:xfrm>
            <a:off x="358775" y="2052001"/>
            <a:ext cx="8426449" cy="3780000"/>
          </a:xfrm>
        </p:spPr>
        <p:txBody>
          <a:bodyPr/>
          <a:lstStyle/>
          <a:p>
            <a:pPr marL="0" indent="0">
              <a:buNone/>
              <a:defRPr/>
            </a:pPr>
            <a:r>
              <a:rPr lang="en-GB" sz="1800" dirty="0"/>
              <a:t>DO: </a:t>
            </a:r>
          </a:p>
          <a:p>
            <a:pPr>
              <a:buFont typeface="Courier New" panose="02070309020205020404" pitchFamily="49" charset="0"/>
              <a:buChar char="o"/>
              <a:defRPr/>
            </a:pPr>
            <a:r>
              <a:rPr lang="en-GB" sz="1800" dirty="0"/>
              <a:t>Read the </a:t>
            </a:r>
            <a:r>
              <a:rPr lang="en-GB" sz="1800" dirty="0" err="1"/>
              <a:t>MoIs</a:t>
            </a:r>
            <a:r>
              <a:rPr lang="en-GB" sz="1800" dirty="0"/>
              <a:t>. To reiterate, it is impossible to achieve high scores unless you acknowledge and reference the local contextual information provided within responses </a:t>
            </a:r>
          </a:p>
          <a:p>
            <a:pPr>
              <a:buFont typeface="Courier New" panose="02070309020205020404" pitchFamily="49" charset="0"/>
              <a:buChar char="o"/>
              <a:defRPr/>
            </a:pPr>
            <a:r>
              <a:rPr lang="en-GB" sz="1800" dirty="0"/>
              <a:t>Respond by the correct date and time, avoid last minute submissions</a:t>
            </a:r>
          </a:p>
          <a:p>
            <a:pPr>
              <a:buFont typeface="Courier New" panose="02070309020205020404" pitchFamily="49" charset="0"/>
              <a:buChar char="o"/>
              <a:defRPr/>
            </a:pPr>
            <a:r>
              <a:rPr lang="en-GB" sz="1800" dirty="0"/>
              <a:t>Ensure the submission is complete and compliant with requirements </a:t>
            </a:r>
            <a:r>
              <a:rPr lang="en-GB" sz="1800" dirty="0" err="1"/>
              <a:t>eg</a:t>
            </a:r>
            <a:r>
              <a:rPr lang="en-GB" sz="1800" dirty="0"/>
              <a:t>. Supporting documents, declarations, word counts, etc  </a:t>
            </a:r>
          </a:p>
          <a:p>
            <a:pPr>
              <a:buFont typeface="Courier New" panose="02070309020205020404" pitchFamily="49" charset="0"/>
              <a:buChar char="o"/>
              <a:defRPr/>
            </a:pPr>
            <a:r>
              <a:rPr lang="en-GB" sz="1800" dirty="0"/>
              <a:t>Review the evaluation criteria, scores and “weighting”. This should influence time and effort in preparation of your responses.</a:t>
            </a:r>
          </a:p>
          <a:p>
            <a:pPr>
              <a:buFont typeface="Courier New" panose="02070309020205020404" pitchFamily="49" charset="0"/>
              <a:buChar char="o"/>
              <a:defRPr/>
            </a:pPr>
            <a:r>
              <a:rPr lang="en-GB" sz="1800" dirty="0"/>
              <a:t>Use experts such as Finance and HR</a:t>
            </a:r>
          </a:p>
          <a:p>
            <a:pPr marL="0" indent="0">
              <a:buNone/>
              <a:defRPr/>
            </a:pPr>
            <a:endParaRPr lang="en-GB" sz="1800" dirty="0"/>
          </a:p>
          <a:p>
            <a:pPr>
              <a:defRPr/>
            </a:pPr>
            <a:endParaRPr lang="en-GB" sz="1800" dirty="0"/>
          </a:p>
          <a:p>
            <a:pPr marL="0" indent="0">
              <a:buNone/>
              <a:defRPr/>
            </a:pPr>
            <a:endParaRPr lang="en-GB" sz="1800" dirty="0"/>
          </a:p>
          <a:p>
            <a:pPr marL="0" indent="0">
              <a:buNone/>
              <a:defRPr/>
            </a:pPr>
            <a:endParaRPr lang="en-GB" sz="1800" dirty="0"/>
          </a:p>
          <a:p>
            <a:pPr marL="216000" lvl="1" indent="0">
              <a:buNone/>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55</a:t>
            </a:fld>
            <a:endParaRPr lang="en-GB">
              <a:solidFill>
                <a:prstClr val="black"/>
              </a:solidFill>
            </a:endParaRPr>
          </a:p>
        </p:txBody>
      </p:sp>
    </p:spTree>
    <p:extLst>
      <p:ext uri="{BB962C8B-B14F-4D97-AF65-F5344CB8AC3E}">
        <p14:creationId xmlns:p14="http://schemas.microsoft.com/office/powerpoint/2010/main" val="361045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83982"/>
            <a:ext cx="8426449" cy="565200"/>
          </a:xfrm>
        </p:spPr>
        <p:txBody>
          <a:bodyPr/>
          <a:lstStyle/>
          <a:p>
            <a:r>
              <a:rPr lang="en-GB" sz="3200" dirty="0"/>
              <a:t>Don’ts….</a:t>
            </a:r>
          </a:p>
        </p:txBody>
      </p:sp>
      <p:sp>
        <p:nvSpPr>
          <p:cNvPr id="6" name="Content Placeholder 5"/>
          <p:cNvSpPr>
            <a:spLocks noGrp="1"/>
          </p:cNvSpPr>
          <p:nvPr>
            <p:ph idx="1"/>
          </p:nvPr>
        </p:nvSpPr>
        <p:spPr>
          <a:xfrm>
            <a:off x="358775" y="2094532"/>
            <a:ext cx="8426449" cy="3780000"/>
          </a:xfrm>
        </p:spPr>
        <p:txBody>
          <a:bodyPr/>
          <a:lstStyle/>
          <a:p>
            <a:pPr marL="68263" indent="0">
              <a:buNone/>
              <a:defRPr/>
            </a:pPr>
            <a:r>
              <a:rPr lang="en-GB" sz="1800" dirty="0"/>
              <a:t>DON’T:</a:t>
            </a:r>
          </a:p>
          <a:p>
            <a:pPr marL="354013" indent="-285750">
              <a:buFont typeface="Courier New" panose="02070309020205020404" pitchFamily="49" charset="0"/>
              <a:buChar char="o"/>
              <a:defRPr/>
            </a:pPr>
            <a:r>
              <a:rPr lang="en-GB" sz="1800" dirty="0"/>
              <a:t>Attempt to find an “inside track” (canvassing) </a:t>
            </a:r>
          </a:p>
          <a:p>
            <a:pPr marL="354013" indent="-285750">
              <a:buFont typeface="Courier New" panose="02070309020205020404" pitchFamily="49" charset="0"/>
              <a:buChar char="o"/>
              <a:defRPr/>
            </a:pPr>
            <a:r>
              <a:rPr lang="en-GB" sz="1800" dirty="0"/>
              <a:t>Ignore the ITT Guidance and Instructions</a:t>
            </a:r>
          </a:p>
          <a:p>
            <a:pPr marL="354013" indent="-285750">
              <a:buFont typeface="Courier New" panose="02070309020205020404" pitchFamily="49" charset="0"/>
              <a:buChar char="o"/>
              <a:defRPr/>
            </a:pPr>
            <a:r>
              <a:rPr lang="en-GB" sz="1800" dirty="0"/>
              <a:t>Submit with incomplete or missing answers/sections/documentation</a:t>
            </a:r>
          </a:p>
          <a:p>
            <a:pPr marL="354013" indent="-285750">
              <a:buFont typeface="Courier New" panose="02070309020205020404" pitchFamily="49" charset="0"/>
              <a:buChar char="o"/>
              <a:defRPr/>
            </a:pPr>
            <a:r>
              <a:rPr lang="en-GB" sz="1800" dirty="0"/>
              <a:t>Repeat answers or refer to ‘see above’ (cross-referencing is not permitted)</a:t>
            </a:r>
          </a:p>
          <a:p>
            <a:pPr marL="354013" indent="-285750">
              <a:buFont typeface="Courier New" panose="02070309020205020404" pitchFamily="49" charset="0"/>
              <a:buChar char="o"/>
              <a:defRPr/>
            </a:pPr>
            <a:r>
              <a:rPr lang="en-GB" sz="1800" dirty="0"/>
              <a:t>Talk about you as the incumbent without explanation</a:t>
            </a:r>
          </a:p>
          <a:p>
            <a:pPr marL="354013" indent="-285750">
              <a:buFont typeface="Courier New" panose="02070309020205020404" pitchFamily="49" charset="0"/>
              <a:buChar char="o"/>
              <a:defRPr/>
            </a:pPr>
            <a:r>
              <a:rPr lang="en-GB" sz="1800" dirty="0"/>
              <a:t>Recycle old responses, making sure you edit them first. </a:t>
            </a:r>
          </a:p>
          <a:p>
            <a:pPr marL="354013" indent="-285750">
              <a:buFont typeface="Courier New" panose="02070309020205020404" pitchFamily="49" charset="0"/>
              <a:buChar char="o"/>
              <a:defRPr/>
            </a:pPr>
            <a:r>
              <a:rPr lang="en-GB" sz="1800" dirty="0"/>
              <a:t>Beware of ‘cutting &amp; pasting’! without editing</a:t>
            </a:r>
          </a:p>
          <a:p>
            <a:pPr marL="354013" indent="-285750">
              <a:buFont typeface="Courier New" panose="02070309020205020404" pitchFamily="49" charset="0"/>
              <a:buChar char="o"/>
              <a:defRPr/>
            </a:pPr>
            <a:r>
              <a:rPr lang="en-GB" sz="1800" dirty="0"/>
              <a:t>Provide generic responses to practice specific requirements</a:t>
            </a:r>
          </a:p>
          <a:p>
            <a:pPr>
              <a:defRPr/>
            </a:pPr>
            <a:endParaRPr lang="en-GB" sz="1800" dirty="0"/>
          </a:p>
          <a:p>
            <a:pPr marL="0" indent="0">
              <a:buNone/>
              <a:defRPr/>
            </a:pPr>
            <a:endParaRPr lang="en-GB" sz="1800" dirty="0"/>
          </a:p>
          <a:p>
            <a:pPr marL="0" indent="0">
              <a:buNone/>
              <a:defRPr/>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56</a:t>
            </a:fld>
            <a:endParaRPr lang="en-GB">
              <a:solidFill>
                <a:prstClr val="black"/>
              </a:solidFill>
            </a:endParaRPr>
          </a:p>
        </p:txBody>
      </p:sp>
    </p:spTree>
    <p:extLst>
      <p:ext uri="{BB962C8B-B14F-4D97-AF65-F5344CB8AC3E}">
        <p14:creationId xmlns:p14="http://schemas.microsoft.com/office/powerpoint/2010/main" val="31940019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775" y="1188461"/>
            <a:ext cx="8426449" cy="565200"/>
          </a:xfrm>
        </p:spPr>
        <p:txBody>
          <a:bodyPr/>
          <a:lstStyle/>
          <a:p>
            <a:r>
              <a:rPr lang="en-GB" sz="3200" dirty="0"/>
              <a:t>Conclusion</a:t>
            </a:r>
          </a:p>
        </p:txBody>
      </p:sp>
      <p:sp>
        <p:nvSpPr>
          <p:cNvPr id="6" name="Content Placeholder 5"/>
          <p:cNvSpPr>
            <a:spLocks noGrp="1"/>
          </p:cNvSpPr>
          <p:nvPr>
            <p:ph idx="1"/>
          </p:nvPr>
        </p:nvSpPr>
        <p:spPr>
          <a:xfrm>
            <a:off x="358775" y="1987493"/>
            <a:ext cx="8426449" cy="3780000"/>
          </a:xfrm>
        </p:spPr>
        <p:txBody>
          <a:bodyPr/>
          <a:lstStyle/>
          <a:p>
            <a:pPr>
              <a:lnSpc>
                <a:spcPct val="100000"/>
              </a:lnSpc>
              <a:spcBef>
                <a:spcPts val="0"/>
              </a:spcBef>
              <a:buFont typeface="Courier New" panose="02070309020205020404" pitchFamily="49" charset="0"/>
              <a:buChar char="o"/>
              <a:defRPr/>
            </a:pPr>
            <a:r>
              <a:rPr lang="en-GB" sz="1800" dirty="0"/>
              <a:t>Follow Guidance, word limits and the ITT submission format  </a:t>
            </a:r>
            <a:r>
              <a:rPr lang="en-GB" sz="1800" dirty="0">
                <a:solidFill>
                  <a:srgbClr val="FF0000"/>
                </a:solidFill>
              </a:rPr>
              <a:t>Be compliant</a:t>
            </a:r>
          </a:p>
          <a:p>
            <a:pPr lvl="1">
              <a:lnSpc>
                <a:spcPct val="100000"/>
              </a:lnSpc>
              <a:spcBef>
                <a:spcPts val="0"/>
              </a:spcBef>
              <a:buFont typeface="Courier New" panose="02070309020205020404" pitchFamily="49" charset="0"/>
              <a:buChar char="o"/>
              <a:defRPr/>
            </a:pPr>
            <a:endParaRPr lang="en-GB" sz="800" dirty="0">
              <a:solidFill>
                <a:srgbClr val="FFFF00"/>
              </a:solidFill>
            </a:endParaRPr>
          </a:p>
          <a:p>
            <a:pPr>
              <a:lnSpc>
                <a:spcPct val="100000"/>
              </a:lnSpc>
              <a:spcBef>
                <a:spcPts val="0"/>
              </a:spcBef>
              <a:buFont typeface="Courier New" panose="02070309020205020404" pitchFamily="49" charset="0"/>
              <a:buChar char="o"/>
              <a:defRPr/>
            </a:pPr>
            <a:r>
              <a:rPr lang="en-GB" sz="1800" dirty="0"/>
              <a:t>Understand each question, if you don’t seek clarification,  </a:t>
            </a:r>
            <a:r>
              <a:rPr lang="en-GB" sz="1800" dirty="0">
                <a:solidFill>
                  <a:srgbClr val="FF0000"/>
                </a:solidFill>
              </a:rPr>
              <a:t>Answer the Question fully</a:t>
            </a:r>
          </a:p>
          <a:p>
            <a:pPr lvl="1">
              <a:lnSpc>
                <a:spcPct val="100000"/>
              </a:lnSpc>
              <a:spcBef>
                <a:spcPts val="0"/>
              </a:spcBef>
              <a:buFont typeface="Courier New" panose="02070309020205020404" pitchFamily="49" charset="0"/>
              <a:buChar char="o"/>
              <a:defRPr/>
            </a:pPr>
            <a:endParaRPr lang="en-GB" sz="800" dirty="0">
              <a:solidFill>
                <a:srgbClr val="FF0000"/>
              </a:solidFill>
            </a:endParaRPr>
          </a:p>
          <a:p>
            <a:pPr>
              <a:lnSpc>
                <a:spcPct val="100000"/>
              </a:lnSpc>
              <a:spcBef>
                <a:spcPts val="0"/>
              </a:spcBef>
              <a:buFont typeface="Courier New" panose="02070309020205020404" pitchFamily="49" charset="0"/>
              <a:buChar char="o"/>
              <a:defRPr/>
            </a:pPr>
            <a:r>
              <a:rPr lang="en-GB" sz="1800" dirty="0"/>
              <a:t>Note the scoring / weighting of criteria  </a:t>
            </a:r>
            <a:r>
              <a:rPr lang="en-GB" sz="1800" dirty="0">
                <a:solidFill>
                  <a:srgbClr val="FF0000"/>
                </a:solidFill>
              </a:rPr>
              <a:t>Allocate time / effort  accordingly </a:t>
            </a:r>
          </a:p>
          <a:p>
            <a:pPr lvl="1">
              <a:lnSpc>
                <a:spcPct val="100000"/>
              </a:lnSpc>
              <a:spcBef>
                <a:spcPts val="0"/>
              </a:spcBef>
              <a:buFont typeface="Courier New" panose="02070309020205020404" pitchFamily="49" charset="0"/>
              <a:buChar char="o"/>
              <a:defRPr/>
            </a:pPr>
            <a:endParaRPr lang="en-GB" sz="800" dirty="0">
              <a:solidFill>
                <a:srgbClr val="FF0000"/>
              </a:solidFill>
            </a:endParaRPr>
          </a:p>
          <a:p>
            <a:pPr>
              <a:lnSpc>
                <a:spcPct val="100000"/>
              </a:lnSpc>
              <a:spcBef>
                <a:spcPts val="0"/>
              </a:spcBef>
              <a:buFont typeface="Courier New" panose="02070309020205020404" pitchFamily="49" charset="0"/>
              <a:buChar char="o"/>
              <a:defRPr/>
            </a:pPr>
            <a:r>
              <a:rPr lang="en-GB" sz="1800" dirty="0"/>
              <a:t>If in need of clarification, contact the buyer (but be aware that any question you ask will be notified to other bidders)</a:t>
            </a:r>
          </a:p>
          <a:p>
            <a:pPr>
              <a:lnSpc>
                <a:spcPct val="100000"/>
              </a:lnSpc>
              <a:spcBef>
                <a:spcPts val="0"/>
              </a:spcBef>
              <a:buFont typeface="Courier New" panose="02070309020205020404" pitchFamily="49" charset="0"/>
              <a:buChar char="o"/>
              <a:defRPr/>
            </a:pPr>
            <a:endParaRPr lang="en-GB" sz="800" dirty="0"/>
          </a:p>
          <a:p>
            <a:pPr>
              <a:lnSpc>
                <a:spcPct val="100000"/>
              </a:lnSpc>
              <a:spcBef>
                <a:spcPts val="0"/>
              </a:spcBef>
              <a:buFont typeface="Courier New" panose="02070309020205020404" pitchFamily="49" charset="0"/>
              <a:buChar char="o"/>
              <a:defRPr/>
            </a:pPr>
            <a:r>
              <a:rPr lang="en-GB" sz="1800" dirty="0"/>
              <a:t>Answer all questions honestly and be positive in your responses - </a:t>
            </a:r>
            <a:r>
              <a:rPr lang="en-GB" sz="1800" dirty="0">
                <a:solidFill>
                  <a:srgbClr val="FF0000"/>
                </a:solidFill>
              </a:rPr>
              <a:t>Emphasise your USP.</a:t>
            </a:r>
          </a:p>
          <a:p>
            <a:pPr>
              <a:lnSpc>
                <a:spcPct val="100000"/>
              </a:lnSpc>
              <a:spcBef>
                <a:spcPts val="0"/>
              </a:spcBef>
              <a:buFont typeface="Courier New" panose="02070309020205020404" pitchFamily="49" charset="0"/>
              <a:buChar char="o"/>
              <a:defRPr/>
            </a:pPr>
            <a:endParaRPr lang="en-GB" sz="800" dirty="0">
              <a:solidFill>
                <a:srgbClr val="FF0000"/>
              </a:solidFill>
            </a:endParaRPr>
          </a:p>
          <a:p>
            <a:pPr>
              <a:lnSpc>
                <a:spcPct val="100000"/>
              </a:lnSpc>
              <a:spcBef>
                <a:spcPts val="0"/>
              </a:spcBef>
              <a:buFont typeface="Courier New" panose="02070309020205020404" pitchFamily="49" charset="0"/>
              <a:buChar char="o"/>
              <a:defRPr/>
            </a:pPr>
            <a:r>
              <a:rPr lang="en-GB" sz="1800" dirty="0"/>
              <a:t>Double check your response / second pair of eyes</a:t>
            </a:r>
          </a:p>
          <a:p>
            <a:pPr>
              <a:lnSpc>
                <a:spcPct val="100000"/>
              </a:lnSpc>
              <a:spcBef>
                <a:spcPts val="0"/>
              </a:spcBef>
              <a:buFont typeface="Courier New" panose="02070309020205020404" pitchFamily="49" charset="0"/>
              <a:buChar char="o"/>
              <a:defRPr/>
            </a:pPr>
            <a:endParaRPr lang="en-GB" sz="800" dirty="0"/>
          </a:p>
          <a:p>
            <a:pPr>
              <a:lnSpc>
                <a:spcPct val="100000"/>
              </a:lnSpc>
              <a:spcBef>
                <a:spcPts val="0"/>
              </a:spcBef>
              <a:buFont typeface="Courier New" panose="02070309020205020404" pitchFamily="49" charset="0"/>
              <a:buChar char="o"/>
              <a:defRPr/>
            </a:pPr>
            <a:r>
              <a:rPr lang="en-GB" sz="1800" dirty="0"/>
              <a:t>Ensure you complete and submit </a:t>
            </a:r>
            <a:r>
              <a:rPr lang="en-GB" sz="1800" u="sng" dirty="0"/>
              <a:t>all</a:t>
            </a:r>
            <a:r>
              <a:rPr lang="en-GB" sz="1800" dirty="0"/>
              <a:t> the documents required</a:t>
            </a:r>
          </a:p>
          <a:p>
            <a:pPr>
              <a:lnSpc>
                <a:spcPct val="100000"/>
              </a:lnSpc>
              <a:spcBef>
                <a:spcPts val="0"/>
              </a:spcBef>
              <a:buFont typeface="Courier New" panose="02070309020205020404" pitchFamily="49" charset="0"/>
              <a:buChar char="o"/>
              <a:defRPr/>
            </a:pPr>
            <a:endParaRPr lang="en-GB" sz="800" dirty="0"/>
          </a:p>
          <a:p>
            <a:pPr>
              <a:lnSpc>
                <a:spcPct val="100000"/>
              </a:lnSpc>
              <a:spcBef>
                <a:spcPts val="0"/>
              </a:spcBef>
              <a:buFont typeface="Courier New" panose="02070309020205020404" pitchFamily="49" charset="0"/>
              <a:buChar char="o"/>
              <a:defRPr/>
            </a:pPr>
            <a:r>
              <a:rPr lang="en-GB" sz="1800" dirty="0"/>
              <a:t>Make careful note of the date and time of the deadlines and make sure you submit well in advance - </a:t>
            </a:r>
            <a:r>
              <a:rPr lang="en-GB" sz="1800" dirty="0">
                <a:solidFill>
                  <a:srgbClr val="FF0000"/>
                </a:solidFill>
              </a:rPr>
              <a:t>Avoid last minute submissions </a:t>
            </a:r>
            <a:endParaRPr lang="en-GB" sz="1800" dirty="0"/>
          </a:p>
          <a:p>
            <a:pPr>
              <a:defRPr/>
            </a:pPr>
            <a:endParaRPr lang="en-GB" sz="1800" dirty="0"/>
          </a:p>
          <a:p>
            <a:pPr marL="0" indent="0">
              <a:buNone/>
              <a:defRPr/>
            </a:pPr>
            <a:endParaRPr lang="en-GB" sz="1800" dirty="0"/>
          </a:p>
          <a:p>
            <a:pPr marL="0" indent="0">
              <a:buNone/>
              <a:defRPr/>
            </a:pPr>
            <a:endParaRPr lang="en-GB" sz="1800" dirty="0"/>
          </a:p>
          <a:p>
            <a:pPr lvl="1">
              <a:buFont typeface="Courier New" panose="02070309020205020404" pitchFamily="49" charset="0"/>
              <a:buChar char="o"/>
            </a:pPr>
            <a:endParaRPr lang="en-GB" sz="1800" dirty="0"/>
          </a:p>
          <a:p>
            <a:pPr lvl="1">
              <a:buFont typeface="Courier New" panose="02070309020205020404" pitchFamily="49" charset="0"/>
              <a:buChar char="o"/>
            </a:pPr>
            <a:endParaRPr lang="en-GB" sz="1800" dirty="0"/>
          </a:p>
        </p:txBody>
      </p:sp>
      <p:sp>
        <p:nvSpPr>
          <p:cNvPr id="2" name="Slide Number Placeholder 1"/>
          <p:cNvSpPr>
            <a:spLocks noGrp="1"/>
          </p:cNvSpPr>
          <p:nvPr>
            <p:ph type="sldNum" sz="quarter" idx="12"/>
          </p:nvPr>
        </p:nvSpPr>
        <p:spPr/>
        <p:txBody>
          <a:bodyPr/>
          <a:lstStyle/>
          <a:p>
            <a:fld id="{23134A5E-8B9A-4F1B-8A1C-D54727A06F98}" type="slidenum">
              <a:rPr lang="en-GB" smtClean="0">
                <a:solidFill>
                  <a:prstClr val="black"/>
                </a:solidFill>
              </a:rPr>
              <a:pPr/>
              <a:t>57</a:t>
            </a:fld>
            <a:endParaRPr lang="en-GB">
              <a:solidFill>
                <a:prstClr val="black"/>
              </a:solidFill>
            </a:endParaRPr>
          </a:p>
        </p:txBody>
      </p:sp>
    </p:spTree>
    <p:extLst>
      <p:ext uri="{BB962C8B-B14F-4D97-AF65-F5344CB8AC3E}">
        <p14:creationId xmlns:p14="http://schemas.microsoft.com/office/powerpoint/2010/main" val="35236560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pitchFamily="34" charset="0"/>
                <a:cs typeface="Arial" pitchFamily="34" charset="0"/>
              </a:rPr>
              <a:t>Next Steps</a:t>
            </a:r>
            <a:br>
              <a:rPr lang="en-GB" dirty="0">
                <a:latin typeface="Arial" pitchFamily="34" charset="0"/>
                <a:cs typeface="Arial" pitchFamily="34" charset="0"/>
              </a:rPr>
            </a:br>
            <a:endParaRPr lang="en-GB" dirty="0"/>
          </a:p>
        </p:txBody>
      </p:sp>
      <p:sp>
        <p:nvSpPr>
          <p:cNvPr id="6" name="Content Placeholder 2"/>
          <p:cNvSpPr txBox="1">
            <a:spLocks noGrp="1"/>
          </p:cNvSpPr>
          <p:nvPr>
            <p:ph idx="1"/>
          </p:nvPr>
        </p:nvSpPr>
        <p:spPr>
          <a:xfrm>
            <a:off x="358775" y="2052001"/>
            <a:ext cx="8426449" cy="3780000"/>
          </a:xfrm>
          <a:prstGeom prst="rect">
            <a:avLst/>
          </a:prstGeom>
        </p:spPr>
        <p:txBody>
          <a:bodyPr vert="horz" lIns="91440" tIns="45720" rIns="91440" bIns="45720" rtlCol="0">
            <a:normAutofit/>
          </a:bodyPr>
          <a:lstStyle/>
          <a:p>
            <a:pPr marL="457200" lvl="1" indent="0">
              <a:spcBef>
                <a:spcPct val="20000"/>
              </a:spcBef>
              <a:spcAft>
                <a:spcPts val="500"/>
              </a:spcAft>
              <a:buNone/>
              <a:defRPr/>
            </a:pPr>
            <a:r>
              <a:rPr lang="en-US" sz="1800" dirty="0">
                <a:latin typeface="Arial" pitchFamily="34" charset="0"/>
                <a:cs typeface="Arial" pitchFamily="34" charset="0"/>
              </a:rPr>
              <a:t>We will send you:</a:t>
            </a:r>
          </a:p>
          <a:p>
            <a:pPr marL="914400" lvl="1" indent="-457200">
              <a:spcBef>
                <a:spcPct val="20000"/>
              </a:spcBef>
              <a:spcAft>
                <a:spcPts val="500"/>
              </a:spcAft>
              <a:buFont typeface="Courier New" panose="02070309020205020404" pitchFamily="49" charset="0"/>
              <a:buChar char="o"/>
              <a:defRPr/>
            </a:pPr>
            <a:r>
              <a:rPr lang="en-US" sz="1800" dirty="0">
                <a:latin typeface="Arial" pitchFamily="34" charset="0"/>
                <a:cs typeface="Arial" pitchFamily="34" charset="0"/>
              </a:rPr>
              <a:t>A copy of the presentation</a:t>
            </a:r>
          </a:p>
          <a:p>
            <a:pPr marL="914400" lvl="1" indent="-457200">
              <a:spcBef>
                <a:spcPct val="20000"/>
              </a:spcBef>
              <a:spcAft>
                <a:spcPts val="500"/>
              </a:spcAft>
              <a:buFont typeface="Courier New" panose="02070309020205020404" pitchFamily="49" charset="0"/>
              <a:buChar char="o"/>
              <a:defRPr/>
            </a:pPr>
            <a:r>
              <a:rPr lang="en-US" sz="1800" dirty="0">
                <a:latin typeface="Arial" pitchFamily="34" charset="0"/>
                <a:cs typeface="Arial" pitchFamily="34" charset="0"/>
              </a:rPr>
              <a:t>A copy of the clarification questions and responses prepared from this meeting (also published on ProContract)</a:t>
            </a:r>
          </a:p>
          <a:p>
            <a:pPr marL="457200" lvl="1" indent="0">
              <a:spcBef>
                <a:spcPct val="20000"/>
              </a:spcBef>
              <a:spcAft>
                <a:spcPts val="500"/>
              </a:spcAft>
              <a:buNone/>
              <a:defRPr/>
            </a:pPr>
            <a:endParaRPr lang="en-US" sz="1800" dirty="0"/>
          </a:p>
          <a:p>
            <a:pPr marL="457200" lvl="1" indent="0">
              <a:spcBef>
                <a:spcPct val="20000"/>
              </a:spcBef>
              <a:spcAft>
                <a:spcPts val="500"/>
              </a:spcAft>
              <a:buNone/>
              <a:defRPr/>
            </a:pPr>
            <a:r>
              <a:rPr lang="en-US" sz="1800" dirty="0">
                <a:latin typeface="Arial" pitchFamily="34" charset="0"/>
                <a:cs typeface="Arial" pitchFamily="34" charset="0"/>
              </a:rPr>
              <a:t>Key dates:</a:t>
            </a:r>
          </a:p>
          <a:p>
            <a:pPr marL="742950" lvl="1" indent="-285750">
              <a:spcBef>
                <a:spcPct val="20000"/>
              </a:spcBef>
              <a:spcAft>
                <a:spcPts val="500"/>
              </a:spcAft>
              <a:buFont typeface="Courier New" panose="02070309020205020404" pitchFamily="49" charset="0"/>
              <a:buChar char="o"/>
              <a:defRPr/>
            </a:pPr>
            <a:r>
              <a:rPr lang="en-US" sz="1800" dirty="0">
                <a:solidFill>
                  <a:srgbClr val="FF0000"/>
                </a:solidFill>
              </a:rPr>
              <a:t>Advert &amp; ITT available from 9</a:t>
            </a:r>
            <a:r>
              <a:rPr lang="en-US" sz="1800" baseline="30000" dirty="0">
                <a:solidFill>
                  <a:srgbClr val="FF0000"/>
                </a:solidFill>
              </a:rPr>
              <a:t>th</a:t>
            </a:r>
            <a:r>
              <a:rPr lang="en-US" sz="1800" dirty="0">
                <a:solidFill>
                  <a:srgbClr val="FF0000"/>
                </a:solidFill>
              </a:rPr>
              <a:t> April</a:t>
            </a:r>
          </a:p>
          <a:p>
            <a:pPr marL="742950" lvl="1" indent="-285750">
              <a:spcBef>
                <a:spcPct val="20000"/>
              </a:spcBef>
              <a:spcAft>
                <a:spcPts val="500"/>
              </a:spcAft>
              <a:buFont typeface="Courier New" panose="02070309020205020404" pitchFamily="49" charset="0"/>
              <a:buChar char="o"/>
              <a:defRPr/>
            </a:pPr>
            <a:r>
              <a:rPr lang="en-US" sz="1800" dirty="0">
                <a:solidFill>
                  <a:srgbClr val="FF0000"/>
                </a:solidFill>
                <a:latin typeface="Arial" pitchFamily="34" charset="0"/>
                <a:cs typeface="Arial" pitchFamily="34" charset="0"/>
              </a:rPr>
              <a:t>Submit </a:t>
            </a:r>
            <a:r>
              <a:rPr lang="en-US" sz="1800" dirty="0">
                <a:solidFill>
                  <a:srgbClr val="FF0000"/>
                </a:solidFill>
              </a:rPr>
              <a:t>completed ITT responses by 14</a:t>
            </a:r>
            <a:r>
              <a:rPr lang="en-US" sz="1800" baseline="30000" dirty="0">
                <a:solidFill>
                  <a:srgbClr val="FF0000"/>
                </a:solidFill>
              </a:rPr>
              <a:t>th</a:t>
            </a:r>
            <a:r>
              <a:rPr lang="en-US" sz="1800" dirty="0">
                <a:solidFill>
                  <a:srgbClr val="FF0000"/>
                </a:solidFill>
              </a:rPr>
              <a:t> May </a:t>
            </a:r>
          </a:p>
        </p:txBody>
      </p:sp>
      <p:sp>
        <p:nvSpPr>
          <p:cNvPr id="3" name="Slide Number Placeholder 2"/>
          <p:cNvSpPr>
            <a:spLocks noGrp="1"/>
          </p:cNvSpPr>
          <p:nvPr>
            <p:ph type="sldNum" sz="quarter" idx="12"/>
          </p:nvPr>
        </p:nvSpPr>
        <p:spPr/>
        <p:txBody>
          <a:bodyPr/>
          <a:lstStyle/>
          <a:p>
            <a:fld id="{23134A5E-8B9A-4F1B-8A1C-D54727A06F98}" type="slidenum">
              <a:rPr lang="en-GB" noProof="0" smtClean="0"/>
              <a:pPr/>
              <a:t>58</a:t>
            </a:fld>
            <a:endParaRPr lang="en-GB" noProof="0"/>
          </a:p>
        </p:txBody>
      </p:sp>
    </p:spTree>
    <p:extLst>
      <p:ext uri="{BB962C8B-B14F-4D97-AF65-F5344CB8AC3E}">
        <p14:creationId xmlns:p14="http://schemas.microsoft.com/office/powerpoint/2010/main" val="17175382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05247"/>
            <a:ext cx="8426449" cy="565200"/>
          </a:xfrm>
        </p:spPr>
        <p:txBody>
          <a:bodyPr/>
          <a:lstStyle/>
          <a:p>
            <a:r>
              <a:rPr lang="en-GB" dirty="0"/>
              <a:t>Q&amp;A</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59</a:t>
            </a:fld>
            <a:endParaRPr lang="en-GB" noProof="0"/>
          </a:p>
        </p:txBody>
      </p:sp>
      <p:pic>
        <p:nvPicPr>
          <p:cNvPr id="2051" name="Picture 3" descr="\\ims.gov.uk\data\Users\GBEXPVD\EXPHOME22\BFarrelly\My Documents\My Pictures\puzzl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71060" y="3503428"/>
            <a:ext cx="4175052" cy="3131289"/>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5" descr="Image result for Cloud bubb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7" descr="Image result for Cloud bubbl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098" y="2264736"/>
            <a:ext cx="1325414" cy="1445810"/>
          </a:xfrm>
          <a:prstGeom prst="rect">
            <a:avLst/>
          </a:prstGeom>
        </p:spPr>
      </p:pic>
      <p:sp>
        <p:nvSpPr>
          <p:cNvPr id="10" name="TextBox 9"/>
          <p:cNvSpPr txBox="1"/>
          <p:nvPr/>
        </p:nvSpPr>
        <p:spPr>
          <a:xfrm>
            <a:off x="4648144" y="2472849"/>
            <a:ext cx="627321" cy="553998"/>
          </a:xfrm>
          <a:prstGeom prst="rect">
            <a:avLst/>
          </a:prstGeom>
          <a:noFill/>
        </p:spPr>
        <p:txBody>
          <a:bodyPr wrap="square" lIns="0" tIns="0" rIns="0" bIns="0" rtlCol="0">
            <a:spAutoFit/>
          </a:bodyPr>
          <a:lstStyle/>
          <a:p>
            <a:r>
              <a:rPr lang="en-GB" sz="3600" dirty="0">
                <a:latin typeface="DFKai-SB" panose="03000509000000000000" pitchFamily="65" charset="-120"/>
                <a:ea typeface="DFKai-SB" panose="03000509000000000000" pitchFamily="65" charset="-120"/>
                <a:cs typeface="Arial" pitchFamily="34" charset="0"/>
              </a:rPr>
              <a:t>??</a:t>
            </a:r>
          </a:p>
        </p:txBody>
      </p:sp>
    </p:spTree>
    <p:extLst>
      <p:ext uri="{BB962C8B-B14F-4D97-AF65-F5344CB8AC3E}">
        <p14:creationId xmlns:p14="http://schemas.microsoft.com/office/powerpoint/2010/main" val="3560099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London’s APMS Commissioning Programme</a:t>
            </a:r>
          </a:p>
        </p:txBody>
      </p:sp>
      <p:sp>
        <p:nvSpPr>
          <p:cNvPr id="3" name="Content Placeholder 2"/>
          <p:cNvSpPr>
            <a:spLocks noGrp="1"/>
          </p:cNvSpPr>
          <p:nvPr>
            <p:ph idx="1"/>
          </p:nvPr>
        </p:nvSpPr>
        <p:spPr>
          <a:xfrm>
            <a:off x="358775" y="2052000"/>
            <a:ext cx="8426449" cy="3980309"/>
          </a:xfrm>
        </p:spPr>
        <p:txBody>
          <a:bodyPr/>
          <a:lstStyle/>
          <a:p>
            <a:pPr marL="0" indent="0">
              <a:spcBef>
                <a:spcPts val="0"/>
              </a:spcBef>
              <a:spcAft>
                <a:spcPts val="1200"/>
              </a:spcAft>
              <a:buNone/>
            </a:pPr>
            <a:r>
              <a:rPr lang="en-GB" sz="1800" dirty="0"/>
              <a:t>The programme began in 2013, with the aim of:</a:t>
            </a:r>
          </a:p>
          <a:p>
            <a:pPr>
              <a:spcBef>
                <a:spcPts val="0"/>
              </a:spcBef>
              <a:spcAft>
                <a:spcPts val="1200"/>
              </a:spcAft>
              <a:buFont typeface="Courier New" panose="02070309020205020404" pitchFamily="49" charset="0"/>
              <a:buChar char="o"/>
            </a:pPr>
            <a:r>
              <a:rPr lang="en-GB" sz="1800" dirty="0"/>
              <a:t>Raising quality standards;</a:t>
            </a:r>
          </a:p>
          <a:p>
            <a:pPr>
              <a:spcBef>
                <a:spcPts val="0"/>
              </a:spcBef>
              <a:spcAft>
                <a:spcPts val="1200"/>
              </a:spcAft>
              <a:buFont typeface="Courier New" panose="02070309020205020404" pitchFamily="49" charset="0"/>
              <a:buChar char="o"/>
            </a:pPr>
            <a:r>
              <a:rPr lang="en-GB" sz="1800" dirty="0"/>
              <a:t>Reducing costs; and</a:t>
            </a:r>
          </a:p>
          <a:p>
            <a:pPr>
              <a:spcBef>
                <a:spcPts val="0"/>
              </a:spcBef>
              <a:spcAft>
                <a:spcPts val="1200"/>
              </a:spcAft>
              <a:buFont typeface="Courier New" panose="02070309020205020404" pitchFamily="49" charset="0"/>
              <a:buChar char="o"/>
            </a:pPr>
            <a:r>
              <a:rPr lang="en-GB" sz="1800" dirty="0"/>
              <a:t>Promoting consistency and equity across London.</a:t>
            </a:r>
          </a:p>
          <a:p>
            <a:pPr marL="0" indent="0">
              <a:spcBef>
                <a:spcPts val="0"/>
              </a:spcBef>
              <a:spcAft>
                <a:spcPts val="1200"/>
              </a:spcAft>
              <a:buNone/>
            </a:pPr>
            <a:r>
              <a:rPr lang="en-GB" sz="1800" dirty="0"/>
              <a:t>It did this by </a:t>
            </a:r>
          </a:p>
          <a:p>
            <a:pPr>
              <a:spcBef>
                <a:spcPts val="0"/>
              </a:spcBef>
              <a:spcAft>
                <a:spcPts val="1200"/>
              </a:spcAft>
              <a:buFont typeface="Courier New" panose="02070309020205020404" pitchFamily="49" charset="0"/>
              <a:buChar char="o"/>
            </a:pPr>
            <a:r>
              <a:rPr lang="en-GB" sz="1800" dirty="0"/>
              <a:t>Centralising and standardising the commissioning process with common tools;</a:t>
            </a:r>
          </a:p>
          <a:p>
            <a:pPr>
              <a:spcBef>
                <a:spcPts val="0"/>
              </a:spcBef>
              <a:spcAft>
                <a:spcPts val="1200"/>
              </a:spcAft>
              <a:buFont typeface="Courier New" panose="02070309020205020404" pitchFamily="49" charset="0"/>
              <a:buChar char="o"/>
            </a:pPr>
            <a:r>
              <a:rPr lang="en-GB" sz="1800" dirty="0"/>
              <a:t>Centralising and standardising the procurement process; and</a:t>
            </a:r>
          </a:p>
          <a:p>
            <a:pPr>
              <a:spcBef>
                <a:spcPts val="0"/>
              </a:spcBef>
              <a:spcAft>
                <a:spcPts val="1200"/>
              </a:spcAft>
              <a:buFont typeface="Courier New" panose="02070309020205020404" pitchFamily="49" charset="0"/>
              <a:buChar char="o"/>
            </a:pPr>
            <a:r>
              <a:rPr lang="en-GB" sz="1800" dirty="0"/>
              <a:t>Using a standard London contract with standard Service Specification, standard KPIs, standard monitoring and management, and a standard Price.</a:t>
            </a:r>
          </a:p>
        </p:txBody>
      </p:sp>
      <p:sp>
        <p:nvSpPr>
          <p:cNvPr id="4" name="Slide Number Placeholder 3"/>
          <p:cNvSpPr>
            <a:spLocks noGrp="1"/>
          </p:cNvSpPr>
          <p:nvPr>
            <p:ph type="sldNum" sz="quarter" idx="12"/>
          </p:nvPr>
        </p:nvSpPr>
        <p:spPr/>
        <p:txBody>
          <a:bodyPr/>
          <a:lstStyle/>
          <a:p>
            <a:fld id="{23134A5E-8B9A-4F1B-8A1C-D54727A06F98}" type="slidenum">
              <a:rPr lang="en-GB" smtClean="0">
                <a:solidFill>
                  <a:prstClr val="black"/>
                </a:solidFill>
              </a:rPr>
              <a:pPr/>
              <a:t>6</a:t>
            </a:fld>
            <a:endParaRPr lang="en-GB" dirty="0">
              <a:solidFill>
                <a:prstClr val="black"/>
              </a:solidFill>
            </a:endParaRPr>
          </a:p>
        </p:txBody>
      </p:sp>
    </p:spTree>
    <p:extLst>
      <p:ext uri="{BB962C8B-B14F-4D97-AF65-F5344CB8AC3E}">
        <p14:creationId xmlns:p14="http://schemas.microsoft.com/office/powerpoint/2010/main" val="37846733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a:t>Close</a:t>
            </a:r>
          </a:p>
        </p:txBody>
      </p:sp>
      <p:sp>
        <p:nvSpPr>
          <p:cNvPr id="3" name="Content Placeholder 2"/>
          <p:cNvSpPr>
            <a:spLocks noGrp="1"/>
          </p:cNvSpPr>
          <p:nvPr>
            <p:ph type="subTitle" idx="1"/>
          </p:nvPr>
        </p:nvSpPr>
        <p:spPr/>
        <p:txBody>
          <a:bodyPr/>
          <a:lstStyle/>
          <a:p>
            <a:pPr marL="0" indent="0" algn="ctr">
              <a:buNone/>
            </a:pPr>
            <a:br>
              <a:rPr lang="en-US" dirty="0"/>
            </a:br>
            <a:br>
              <a:rPr lang="en-US" sz="2800" dirty="0"/>
            </a:br>
            <a:br>
              <a:rPr lang="en-US" sz="2800" dirty="0"/>
            </a:br>
            <a:br>
              <a:rPr lang="en-US" dirty="0"/>
            </a:br>
            <a:br>
              <a:rPr lang="en-US" dirty="0"/>
            </a:br>
            <a:endParaRPr lang="en-GB" dirty="0"/>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60</a:t>
            </a:fld>
            <a:endParaRPr lang="en-GB" noProof="0"/>
          </a:p>
        </p:txBody>
      </p:sp>
    </p:spTree>
    <p:extLst>
      <p:ext uri="{BB962C8B-B14F-4D97-AF65-F5344CB8AC3E}">
        <p14:creationId xmlns:p14="http://schemas.microsoft.com/office/powerpoint/2010/main" val="2232979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247777"/>
            <a:ext cx="8426449" cy="565200"/>
          </a:xfrm>
        </p:spPr>
        <p:txBody>
          <a:bodyPr/>
          <a:lstStyle/>
          <a:p>
            <a:r>
              <a:rPr lang="en-GB" sz="3100" dirty="0"/>
              <a:t>Strategic APMS Programme Development</a:t>
            </a:r>
          </a:p>
        </p:txBody>
      </p:sp>
      <p:sp>
        <p:nvSpPr>
          <p:cNvPr id="3" name="Content Placeholder 2"/>
          <p:cNvSpPr>
            <a:spLocks noGrp="1"/>
          </p:cNvSpPr>
          <p:nvPr>
            <p:ph idx="1"/>
          </p:nvPr>
        </p:nvSpPr>
        <p:spPr>
          <a:xfrm>
            <a:off x="358775" y="2094614"/>
            <a:ext cx="8328025" cy="3933366"/>
          </a:xfrm>
        </p:spPr>
        <p:txBody>
          <a:bodyPr/>
          <a:lstStyle/>
          <a:p>
            <a:pPr>
              <a:buFont typeface="Courier New" panose="02070309020205020404" pitchFamily="49" charset="0"/>
              <a:buChar char="o"/>
            </a:pPr>
            <a:r>
              <a:rPr lang="en-GB" sz="1800" dirty="0"/>
              <a:t>Under the auspices of London’s PMS review programme, London CCGs have committed to ‘equalise’ the PMS offer across all contract forms i.e. GMS,PMS,APMS</a:t>
            </a:r>
          </a:p>
          <a:p>
            <a:pPr>
              <a:buFont typeface="Courier New" panose="02070309020205020404" pitchFamily="49" charset="0"/>
              <a:buChar char="o"/>
            </a:pPr>
            <a:r>
              <a:rPr lang="en-GB" sz="1800" dirty="0"/>
              <a:t>As a result</a:t>
            </a:r>
          </a:p>
          <a:p>
            <a:pPr marL="432000" lvl="2">
              <a:lnSpc>
                <a:spcPct val="100000"/>
              </a:lnSpc>
            </a:pPr>
            <a:r>
              <a:rPr lang="en-GB" sz="1800" dirty="0"/>
              <a:t>Each CCG will is either offering its own bespoke APMS contract, in line with its equalisation commissioning arrangements or is still offering the London APMS contract, with a view to moving to local equalisation at a later stage.</a:t>
            </a:r>
          </a:p>
          <a:p>
            <a:pPr marL="432000" lvl="2">
              <a:lnSpc>
                <a:spcPct val="100000"/>
              </a:lnSpc>
            </a:pPr>
            <a:r>
              <a:rPr lang="en-GB" sz="1800" dirty="0"/>
              <a:t>Management of the APMS programme has been devolved to STP programme leads, in recognition that there is no longer one contract  specification form.</a:t>
            </a:r>
          </a:p>
          <a:p>
            <a:pPr>
              <a:buFont typeface="Courier New" panose="02070309020205020404" pitchFamily="49" charset="0"/>
              <a:buChar char="o"/>
            </a:pPr>
            <a:r>
              <a:rPr lang="en-GB" sz="1800" dirty="0"/>
              <a:t>NE, NW &amp; SE London STPs are working together to procure their APMS contracts, utilising consistent procurement processes across the Tranche 6 programme.</a:t>
            </a:r>
          </a:p>
        </p:txBody>
      </p:sp>
      <p:sp>
        <p:nvSpPr>
          <p:cNvPr id="4" name="Slide Number Placeholder 3"/>
          <p:cNvSpPr>
            <a:spLocks noGrp="1"/>
          </p:cNvSpPr>
          <p:nvPr>
            <p:ph type="sldNum" sz="quarter" idx="12"/>
          </p:nvPr>
        </p:nvSpPr>
        <p:spPr/>
        <p:txBody>
          <a:bodyPr/>
          <a:lstStyle/>
          <a:p>
            <a:fld id="{23134A5E-8B9A-4F1B-8A1C-D54727A06F98}" type="slidenum">
              <a:rPr lang="en-GB" noProof="0" smtClean="0"/>
              <a:pPr/>
              <a:t>7</a:t>
            </a:fld>
            <a:endParaRPr lang="en-GB" noProof="0"/>
          </a:p>
        </p:txBody>
      </p:sp>
    </p:spTree>
    <p:extLst>
      <p:ext uri="{BB962C8B-B14F-4D97-AF65-F5344CB8AC3E}">
        <p14:creationId xmlns:p14="http://schemas.microsoft.com/office/powerpoint/2010/main" val="708473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58775" y="1194614"/>
            <a:ext cx="8426449" cy="565200"/>
          </a:xfrm>
        </p:spPr>
        <p:txBody>
          <a:bodyPr/>
          <a:lstStyle/>
          <a:p>
            <a:pPr eaLnBrk="1" hangingPunct="1"/>
            <a:r>
              <a:rPr lang="en-US" sz="3200" dirty="0"/>
              <a:t>London’s APMS Commissioning Programme</a:t>
            </a:r>
          </a:p>
        </p:txBody>
      </p:sp>
      <p:sp>
        <p:nvSpPr>
          <p:cNvPr id="8" name="Content Placeholder 7"/>
          <p:cNvSpPr>
            <a:spLocks noGrp="1"/>
          </p:cNvSpPr>
          <p:nvPr>
            <p:ph idx="1"/>
          </p:nvPr>
        </p:nvSpPr>
        <p:spPr>
          <a:xfrm>
            <a:off x="509362" y="2083816"/>
            <a:ext cx="8426449" cy="3780000"/>
          </a:xfrm>
        </p:spPr>
        <p:txBody>
          <a:bodyPr/>
          <a:lstStyle/>
          <a:p>
            <a:pPr lvl="0" defTabSz="457200">
              <a:spcBef>
                <a:spcPts val="0"/>
              </a:spcBef>
              <a:spcAft>
                <a:spcPts val="1200"/>
              </a:spcAft>
              <a:buClr>
                <a:srgbClr val="00ADC6"/>
              </a:buClr>
              <a:buFont typeface="Courier New" panose="02070309020205020404" pitchFamily="49" charset="0"/>
              <a:buChar char="o"/>
              <a:defRPr/>
            </a:pPr>
            <a:r>
              <a:rPr lang="en-US" sz="1800" dirty="0"/>
              <a:t>Primary Care Commissioning Committees (PCCCs) were asked to determine commissioning intentions for GP contracts that were due to expire before the end of the contract year 2018/19, based upon the strategic review presented by commissioners, which took into account CCG and STP strategic plans; what is legally possible for each contract; and the economic viability of any proposed </a:t>
            </a:r>
            <a:r>
              <a:rPr lang="en-US" sz="1800" dirty="0">
                <a:solidFill>
                  <a:prstClr val="black"/>
                </a:solidFill>
              </a:rPr>
              <a:t>procurement.</a:t>
            </a:r>
          </a:p>
          <a:p>
            <a:pPr lvl="0" defTabSz="457200">
              <a:spcBef>
                <a:spcPts val="0"/>
              </a:spcBef>
              <a:spcAft>
                <a:spcPts val="1200"/>
              </a:spcAft>
              <a:buClr>
                <a:srgbClr val="00ADC6"/>
              </a:buClr>
              <a:buFont typeface="Courier New" panose="02070309020205020404" pitchFamily="49" charset="0"/>
              <a:buChar char="o"/>
              <a:defRPr/>
            </a:pPr>
            <a:r>
              <a:rPr lang="en-US" sz="1800" dirty="0">
                <a:solidFill>
                  <a:prstClr val="black"/>
                </a:solidFill>
              </a:rPr>
              <a:t>Where the decision was to re-procure, the contracts fall under the APMS T6 Procurement </a:t>
            </a:r>
            <a:r>
              <a:rPr lang="en-GB" sz="1800" dirty="0">
                <a:solidFill>
                  <a:prstClr val="black"/>
                </a:solidFill>
              </a:rPr>
              <a:t>Programme</a:t>
            </a:r>
            <a:r>
              <a:rPr lang="en-US" sz="1800" dirty="0">
                <a:solidFill>
                  <a:prstClr val="black"/>
                </a:solidFill>
              </a:rPr>
              <a:t>.</a:t>
            </a:r>
          </a:p>
          <a:p>
            <a:pPr lvl="0" defTabSz="457200">
              <a:spcBef>
                <a:spcPts val="0"/>
              </a:spcBef>
              <a:spcAft>
                <a:spcPts val="1200"/>
              </a:spcAft>
              <a:buClr>
                <a:srgbClr val="00ADC6"/>
              </a:buClr>
              <a:buFont typeface="Courier New" panose="02070309020205020404" pitchFamily="49" charset="0"/>
              <a:buChar char="o"/>
              <a:defRPr/>
            </a:pPr>
            <a:endParaRPr lang="en-US" sz="2000" dirty="0">
              <a:latin typeface="Arial" panose="020B0604020202020204" pitchFamily="34" charset="0"/>
            </a:endParaRPr>
          </a:p>
          <a:p>
            <a:pPr marL="0" indent="0">
              <a:buNone/>
            </a:pPr>
            <a:endParaRPr lang="en-GB" dirty="0"/>
          </a:p>
        </p:txBody>
      </p:sp>
      <p:sp>
        <p:nvSpPr>
          <p:cNvPr id="2" name="Slide Number Placeholder 1"/>
          <p:cNvSpPr>
            <a:spLocks noGrp="1"/>
          </p:cNvSpPr>
          <p:nvPr>
            <p:ph type="sldNum" sz="quarter" idx="12"/>
          </p:nvPr>
        </p:nvSpPr>
        <p:spPr>
          <a:xfrm>
            <a:off x="208187" y="6489700"/>
            <a:ext cx="301175" cy="180000"/>
          </a:xfrm>
        </p:spPr>
        <p:txBody>
          <a:bodyPr/>
          <a:lstStyle/>
          <a:p>
            <a:pPr algn="l"/>
            <a:fld id="{23134A5E-8B9A-4F1B-8A1C-D54727A06F98}" type="slidenum">
              <a:rPr lang="en-GB" smtClean="0">
                <a:solidFill>
                  <a:prstClr val="black"/>
                </a:solidFill>
              </a:rPr>
              <a:pPr algn="l"/>
              <a:t>8</a:t>
            </a:fld>
            <a:endParaRPr lang="en-GB" dirty="0">
              <a:solidFill>
                <a:prstClr val="black"/>
              </a:solidFill>
            </a:endParaRPr>
          </a:p>
        </p:txBody>
      </p:sp>
    </p:spTree>
    <p:extLst>
      <p:ext uri="{BB962C8B-B14F-4D97-AF65-F5344CB8AC3E}">
        <p14:creationId xmlns:p14="http://schemas.microsoft.com/office/powerpoint/2010/main" val="3391168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3134A5E-8B9A-4F1B-8A1C-D54727A06F98}" type="slidenum">
              <a:rPr lang="en-GB" smtClean="0">
                <a:solidFill>
                  <a:prstClr val="black"/>
                </a:solidFill>
              </a:rPr>
              <a:pPr/>
              <a:t>9</a:t>
            </a:fld>
            <a:endParaRPr lang="en-GB" dirty="0">
              <a:solidFill>
                <a:prstClr val="black"/>
              </a:solidFill>
            </a:endParaRP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1143090305"/>
              </p:ext>
            </p:extLst>
          </p:nvPr>
        </p:nvGraphicFramePr>
        <p:xfrm>
          <a:off x="406400" y="1248230"/>
          <a:ext cx="8426450" cy="4847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1464395010"/>
              </p:ext>
            </p:extLst>
          </p:nvPr>
        </p:nvGraphicFramePr>
        <p:xfrm>
          <a:off x="121060" y="1727875"/>
          <a:ext cx="9022940" cy="513012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itle 1"/>
          <p:cNvSpPr txBox="1">
            <a:spLocks/>
          </p:cNvSpPr>
          <p:nvPr/>
        </p:nvSpPr>
        <p:spPr>
          <a:xfrm>
            <a:off x="358775" y="1205247"/>
            <a:ext cx="8678899" cy="565200"/>
          </a:xfrm>
          <a:prstGeom prst="rect">
            <a:avLst/>
          </a:prstGeom>
          <a:solidFill>
            <a:schemeClr val="accent1"/>
          </a:solidFill>
        </p:spPr>
        <p:txBody>
          <a:bodyPr/>
          <a:lstStyle>
            <a:lvl1pPr algn="l" defTabSz="914400" rtl="0" eaLnBrk="1" latinLnBrk="0" hangingPunct="1">
              <a:spcBef>
                <a:spcPct val="0"/>
              </a:spcBef>
              <a:buNone/>
              <a:defRPr sz="3400" kern="1200">
                <a:solidFill>
                  <a:schemeClr val="bg1"/>
                </a:solidFill>
                <a:latin typeface="Arial" pitchFamily="34" charset="0"/>
                <a:ea typeface="+mj-ea"/>
                <a:cs typeface="Arial" pitchFamily="34" charset="0"/>
              </a:defRPr>
            </a:lvl1pPr>
          </a:lstStyle>
          <a:p>
            <a:r>
              <a:rPr lang="en-US" sz="2400" dirty="0"/>
              <a:t>T6 consists of 10 procurement lots representing 7 CCGs</a:t>
            </a:r>
            <a:endParaRPr lang="en-GB" sz="2400" dirty="0"/>
          </a:p>
        </p:txBody>
      </p:sp>
    </p:spTree>
    <p:extLst>
      <p:ext uri="{BB962C8B-B14F-4D97-AF65-F5344CB8AC3E}">
        <p14:creationId xmlns:p14="http://schemas.microsoft.com/office/powerpoint/2010/main" val="41320732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HS CB Presentation (Screen 4x3)">
  <a:themeElements>
    <a:clrScheme name="NHS Commissioning Board">
      <a:dk1>
        <a:sysClr val="windowText" lastClr="000000"/>
      </a:dk1>
      <a:lt1>
        <a:sysClr val="window" lastClr="FFFFFF"/>
      </a:lt1>
      <a:dk2>
        <a:srgbClr val="003893"/>
      </a:dk2>
      <a:lt2>
        <a:srgbClr val="FFFFFF"/>
      </a:lt2>
      <a:accent1>
        <a:srgbClr val="00ADC6"/>
      </a:accent1>
      <a:accent2>
        <a:srgbClr val="003893"/>
      </a:accent2>
      <a:accent3>
        <a:srgbClr val="C0F7FF"/>
      </a:accent3>
      <a:accent4>
        <a:srgbClr val="B6D2FF"/>
      </a:accent4>
      <a:accent5>
        <a:srgbClr val="00AA9E"/>
      </a:accent5>
      <a:accent6>
        <a:srgbClr val="0091C9"/>
      </a:accent6>
      <a:hlink>
        <a:srgbClr val="000000"/>
      </a:hlink>
      <a:folHlink>
        <a:srgbClr val="000000"/>
      </a:folHlink>
    </a:clrScheme>
    <a:fontScheme name="NHS Commissioning Bo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sz="2400" dirty="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1_NELSTP">
  <a:themeElements>
    <a:clrScheme name="Custom 1">
      <a:dk1>
        <a:srgbClr val="1E6482"/>
      </a:dk1>
      <a:lt1>
        <a:srgbClr val="FFFFFF"/>
      </a:lt1>
      <a:dk2>
        <a:srgbClr val="1E6482"/>
      </a:dk2>
      <a:lt2>
        <a:srgbClr val="FFFFFF"/>
      </a:lt2>
      <a:accent1>
        <a:srgbClr val="1E6482"/>
      </a:accent1>
      <a:accent2>
        <a:srgbClr val="54AF84"/>
      </a:accent2>
      <a:accent3>
        <a:srgbClr val="64CC64"/>
      </a:accent3>
      <a:accent4>
        <a:srgbClr val="78D03C"/>
      </a:accent4>
      <a:accent5>
        <a:srgbClr val="8CD414"/>
      </a:accent5>
      <a:accent6>
        <a:srgbClr val="54C88E"/>
      </a:accent6>
      <a:hlink>
        <a:srgbClr val="54C88E"/>
      </a:hlink>
      <a:folHlink>
        <a:srgbClr val="82CA01"/>
      </a:folHlink>
    </a:clrScheme>
    <a:fontScheme name="NELST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E4B850F-DD97-4186-9ED3-5D6F820487FF}" vid="{68645A8F-D5A5-4E2E-8730-23F05DCFA28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NHS CB Presentation (Screen 4x3)</Template>
  <TotalTime>3653</TotalTime>
  <Words>4874</Words>
  <Application>Microsoft Office PowerPoint</Application>
  <PresentationFormat>On-screen Show (4:3)</PresentationFormat>
  <Paragraphs>605</Paragraphs>
  <Slides>60</Slides>
  <Notes>11</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60</vt:i4>
      </vt:variant>
    </vt:vector>
  </HeadingPairs>
  <TitlesOfParts>
    <vt:vector size="69" baseType="lpstr">
      <vt:lpstr>Arial</vt:lpstr>
      <vt:lpstr>Calibri</vt:lpstr>
      <vt:lpstr>Courier New</vt:lpstr>
      <vt:lpstr>DFKai-SB</vt:lpstr>
      <vt:lpstr>Times New Roman</vt:lpstr>
      <vt:lpstr>ヒラギノ角ゴ Pro W3</vt:lpstr>
      <vt:lpstr>NHS CB Presentation (Screen 4x3)</vt:lpstr>
      <vt:lpstr>1_NELSTP</vt:lpstr>
      <vt:lpstr>think-cell Slide</vt:lpstr>
      <vt:lpstr>NHS England London Region APMS GP Contracts 9th March 2018</vt:lpstr>
      <vt:lpstr>Agenda</vt:lpstr>
      <vt:lpstr>Introductions    Jill Webb</vt:lpstr>
      <vt:lpstr>Introductions</vt:lpstr>
      <vt:lpstr>London’s APMS Commissioning Programme   Jill Webb</vt:lpstr>
      <vt:lpstr>London’s APMS Commissioning Programme</vt:lpstr>
      <vt:lpstr>Strategic APMS Programme Development</vt:lpstr>
      <vt:lpstr>London’s APMS Commissioning Programme</vt:lpstr>
      <vt:lpstr>PowerPoint Presentation</vt:lpstr>
      <vt:lpstr>London APMS Procurement    Ben Farrelly</vt:lpstr>
      <vt:lpstr>Imperatives</vt:lpstr>
      <vt:lpstr>Key Features</vt:lpstr>
      <vt:lpstr>Key Features</vt:lpstr>
      <vt:lpstr>Key Features Cont:-</vt:lpstr>
      <vt:lpstr>Provisional Timetable </vt:lpstr>
      <vt:lpstr>Overview of each Contract    CCG &amp; NHS England Commissioners</vt:lpstr>
      <vt:lpstr>North East London NEL  STP Barking &amp; Dagenham and Redbridge CCG’s – part of BHR</vt:lpstr>
      <vt:lpstr>Barking &amp; Dagenham CCG  Priorities</vt:lpstr>
      <vt:lpstr>Porters Avenue          </vt:lpstr>
      <vt:lpstr>Child and Family H C </vt:lpstr>
      <vt:lpstr>Redbridge CCG  Priorities</vt:lpstr>
      <vt:lpstr>Aldersbrook</vt:lpstr>
      <vt:lpstr>Bexley CCG Commissioning Intentions</vt:lpstr>
      <vt:lpstr>Bexley CCG Commissioning Intentions</vt:lpstr>
      <vt:lpstr>Bexley CCG Cairngall Medical Practice </vt:lpstr>
      <vt:lpstr>Greenwich CCG High level Priorities </vt:lpstr>
      <vt:lpstr>Clover Health Centre </vt:lpstr>
      <vt:lpstr>Pavilion Medical Centre Lambeth</vt:lpstr>
      <vt:lpstr>Pavilion Medical Centre cont:-</vt:lpstr>
      <vt:lpstr>NHS Southwark (CCG)</vt:lpstr>
      <vt:lpstr>NHS Southwark (CCG) cont:-</vt:lpstr>
      <vt:lpstr>Falmouth Road Group Practice</vt:lpstr>
      <vt:lpstr>Lister Primary Care Centre</vt:lpstr>
      <vt:lpstr>Hounslow CCG</vt:lpstr>
      <vt:lpstr>Hounslow CCG</vt:lpstr>
      <vt:lpstr>Bedfont Surgery</vt:lpstr>
      <vt:lpstr>The Practice, Heart of Hounslow</vt:lpstr>
      <vt:lpstr>The Practice, Feltham</vt:lpstr>
      <vt:lpstr>Next Steps </vt:lpstr>
      <vt:lpstr>Q&amp;A</vt:lpstr>
      <vt:lpstr>Comfort Break</vt:lpstr>
      <vt:lpstr>Bidder Education and Training Module    Ben Farrelly</vt:lpstr>
      <vt:lpstr>Procurement Structure</vt:lpstr>
      <vt:lpstr>Procurement Structure cont:-</vt:lpstr>
      <vt:lpstr>Procurement Structure cont:-</vt:lpstr>
      <vt:lpstr>Procurement Structure cont:-</vt:lpstr>
      <vt:lpstr>Procurement Preparation</vt:lpstr>
      <vt:lpstr>How to structure your bid    </vt:lpstr>
      <vt:lpstr>Writing the Bid</vt:lpstr>
      <vt:lpstr>Writing the Bid cont:-</vt:lpstr>
      <vt:lpstr>Writing the Bid</vt:lpstr>
      <vt:lpstr>So What (the benefit)</vt:lpstr>
      <vt:lpstr>3 Cs</vt:lpstr>
      <vt:lpstr>Pitfalls / What to watch out for </vt:lpstr>
      <vt:lpstr>Dos….</vt:lpstr>
      <vt:lpstr>Don’ts….</vt:lpstr>
      <vt:lpstr>Conclusion</vt:lpstr>
      <vt:lpstr>Next Steps </vt:lpstr>
      <vt:lpstr>Q&amp;A</vt:lpstr>
      <vt:lpstr>Close</vt:lpstr>
    </vt:vector>
  </TitlesOfParts>
  <Company>DH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heading</dc:title>
  <dc:creator>jrichardson@nhs.net</dc:creator>
  <cp:lastModifiedBy>Ben  Farrelly</cp:lastModifiedBy>
  <cp:revision>279</cp:revision>
  <cp:lastPrinted>2015-11-04T10:06:28Z</cp:lastPrinted>
  <dcterms:created xsi:type="dcterms:W3CDTF">2011-12-06T15:33:50Z</dcterms:created>
  <dcterms:modified xsi:type="dcterms:W3CDTF">2018-03-09T14:06:11Z</dcterms:modified>
</cp:coreProperties>
</file>