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4"/>
  </p:handoutMasterIdLst>
  <p:sldIdLst>
    <p:sldId id="258" r:id="rId2"/>
    <p:sldId id="274" r:id="rId3"/>
    <p:sldId id="275" r:id="rId4"/>
    <p:sldId id="276" r:id="rId5"/>
    <p:sldId id="281" r:id="rId6"/>
    <p:sldId id="277" r:id="rId7"/>
    <p:sldId id="282" r:id="rId8"/>
    <p:sldId id="278" r:id="rId9"/>
    <p:sldId id="283" r:id="rId10"/>
    <p:sldId id="279" r:id="rId11"/>
    <p:sldId id="280" r:id="rId12"/>
    <p:sldId id="25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6"/>
    <p:restoredTop sz="96327"/>
  </p:normalViewPr>
  <p:slideViewPr>
    <p:cSldViewPr snapToGrid="0" snapToObjects="1">
      <p:cViewPr>
        <p:scale>
          <a:sx n="125" d="100"/>
          <a:sy n="125" d="100"/>
        </p:scale>
        <p:origin x="60" y="-2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5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C17CF-A80D-E346-9334-35480502DA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E5263-3ED3-CC46-A8C6-180D52C4DA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2268-4B92-1246-9F2C-342DF46049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587DC-E340-A144-B6BD-9075AFC905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84AF5-76EC-2140-98EA-267CBF745A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63006-1859-9546-8367-1CFE528A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4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W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11F7C0-69A7-5342-B021-D2083E113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110"/>
            <a:ext cx="9141291" cy="5129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476" y="2137785"/>
            <a:ext cx="3725725" cy="86793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476" y="3931491"/>
            <a:ext cx="3725725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1"/>
          </a:xfrm>
        </p:spPr>
        <p:txBody>
          <a:bodyPr t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2C25A-95DC-9245-BC62-D55B0E57F070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57233-5226-1645-B3B8-645D4AA85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3"/>
          </a:xfrm>
        </p:spPr>
        <p:txBody>
          <a:bodyPr tIns="3600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3A7E3-C1D0-8B4E-A01E-858242E02456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FC004E-DB03-3347-81FC-B511DCD08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6A7D2D-2708-2B43-961F-18C8F5045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4F5CA02-687A-9E44-B6FC-F018E49599B4}"/>
              </a:ext>
            </a:extLst>
          </p:cNvPr>
          <p:cNvSpPr txBox="1">
            <a:spLocks/>
          </p:cNvSpPr>
          <p:nvPr userDrawn="1"/>
        </p:nvSpPr>
        <p:spPr>
          <a:xfrm>
            <a:off x="0" y="4714406"/>
            <a:ext cx="9144000" cy="429094"/>
          </a:xfrm>
          <a:prstGeom prst="rect">
            <a:avLst/>
          </a:prstGeom>
        </p:spPr>
        <p:txBody>
          <a:bodyPr wrap="square" bIns="18720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kern="1200" dirty="0" err="1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contact@scwcsu.nhs.uk</a:t>
            </a:r>
            <a:r>
              <a:rPr lang="en-GB" sz="1400" b="0" i="0" kern="1200" dirty="0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  |  scwcsu.nhs.uk  |  </a:t>
            </a: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@</a:t>
            </a:r>
            <a:r>
              <a:rPr lang="en-GB" sz="1400" b="0" i="0" u="none" strike="noStrike" kern="1200" dirty="0" err="1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NHSscw</a:t>
            </a:r>
            <a:endParaRPr lang="en-GB" sz="1400" b="0" i="0" kern="1200" dirty="0">
              <a:solidFill>
                <a:schemeClr val="bg1"/>
              </a:solidFill>
              <a:effectLst/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84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0629E7-38D8-9B43-BD86-9712C98BAA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532" y="89391"/>
            <a:ext cx="8602936" cy="49970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502" y="678486"/>
            <a:ext cx="8602936" cy="399631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9" r:id="rId3"/>
    <p:sldLayoutId id="2147483664" r:id="rId4"/>
    <p:sldLayoutId id="2147483680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0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8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-health@atamis.co.uk" TargetMode="External"/><Relationship Id="rId2" Type="http://schemas.openxmlformats.org/officeDocument/2006/relationships/hyperlink" Target="https://health-family.force.com/s/Welc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upport-health@atamis.co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65D-2FDC-9741-93A6-72BD5427D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76" y="1899534"/>
            <a:ext cx="3725725" cy="867930"/>
          </a:xfrm>
        </p:spPr>
        <p:txBody>
          <a:bodyPr/>
          <a:lstStyle/>
          <a:p>
            <a:r>
              <a:rPr lang="en-US" dirty="0" err="1"/>
              <a:t>Atamis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Supplier Guidance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7E9311-D111-4124-B8E1-3B6904B55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75" y="3067502"/>
            <a:ext cx="3974725" cy="1570430"/>
          </a:xfrm>
        </p:spPr>
        <p:txBody>
          <a:bodyPr/>
          <a:lstStyle/>
          <a:p>
            <a:r>
              <a:rPr lang="en-GB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https://health-family.force.com/s/Welcome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 err="1"/>
              <a:t>Atamis</a:t>
            </a:r>
            <a:r>
              <a:rPr lang="en-GB" sz="1600" dirty="0"/>
              <a:t> Helpdesk:</a:t>
            </a:r>
          </a:p>
          <a:p>
            <a:pPr fontAlgn="t"/>
            <a:r>
              <a:rPr lang="en-GB" sz="1800" b="0" i="0" dirty="0">
                <a:effectLst/>
                <a:latin typeface="-apple-system"/>
              </a:rPr>
              <a:t>Phone: 0800 9956035</a:t>
            </a:r>
          </a:p>
          <a:p>
            <a:pPr fontAlgn="t"/>
            <a:r>
              <a:rPr lang="en-GB" sz="1800" b="0" i="0" dirty="0">
                <a:effectLst/>
                <a:latin typeface="-apple-system"/>
              </a:rPr>
              <a:t>E-mail: </a:t>
            </a:r>
            <a:r>
              <a:rPr lang="en-GB" sz="1800" b="0" i="0" u="sng" dirty="0">
                <a:effectLst/>
                <a:latin typeface="-apple-system"/>
                <a:hlinkClick r:id="rId3" tooltip="Send an e-mail to eTendering Helpdesk inf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support-health@atamis.co.uk</a:t>
            </a:r>
            <a:endParaRPr lang="en-GB" sz="18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1688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14. For questions that require an attachment, click the response summary link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15. Click ‘Attach file’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16. Choose the file you want to upload and click ‘Attach File’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E093E5-0A3E-4100-BF33-5955D6FE087D}"/>
              </a:ext>
            </a:extLst>
          </p:cNvPr>
          <p:cNvGrpSpPr/>
          <p:nvPr/>
        </p:nvGrpSpPr>
        <p:grpSpPr>
          <a:xfrm>
            <a:off x="4631180" y="901699"/>
            <a:ext cx="3987920" cy="1479551"/>
            <a:chOff x="231618" y="2990851"/>
            <a:chExt cx="3987920" cy="1479551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9CB827A-615B-4E99-9AC8-5CA095B0D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894" r="1584" b="17192"/>
            <a:stretch/>
          </p:blipFill>
          <p:spPr>
            <a:xfrm>
              <a:off x="231618" y="2990851"/>
              <a:ext cx="3987920" cy="147955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FAD55B-F0C2-4112-A813-F95878B31C26}"/>
                </a:ext>
              </a:extLst>
            </p:cNvPr>
            <p:cNvSpPr/>
            <p:nvPr/>
          </p:nvSpPr>
          <p:spPr>
            <a:xfrm>
              <a:off x="268503" y="4121149"/>
              <a:ext cx="563348" cy="234951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1E928-8454-479F-9F1A-CB4C4C310464}"/>
              </a:ext>
            </a:extLst>
          </p:cNvPr>
          <p:cNvGrpSpPr/>
          <p:nvPr/>
        </p:nvGrpSpPr>
        <p:grpSpPr>
          <a:xfrm>
            <a:off x="225550" y="1149000"/>
            <a:ext cx="4332251" cy="1861462"/>
            <a:chOff x="4587698" y="1357868"/>
            <a:chExt cx="4281203" cy="17663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1EA67D-CFF1-4621-A42D-D4A7FD7B822B}"/>
                </a:ext>
              </a:extLst>
            </p:cNvPr>
            <p:cNvGrpSpPr/>
            <p:nvPr/>
          </p:nvGrpSpPr>
          <p:grpSpPr>
            <a:xfrm>
              <a:off x="4587698" y="1357868"/>
              <a:ext cx="4281203" cy="1670051"/>
              <a:chOff x="4587698" y="1357868"/>
              <a:chExt cx="4281203" cy="167005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0ED5C87-42BD-40D9-9F9C-D429140BC111}"/>
                  </a:ext>
                </a:extLst>
              </p:cNvPr>
              <p:cNvGrpSpPr/>
              <p:nvPr/>
            </p:nvGrpSpPr>
            <p:grpSpPr>
              <a:xfrm>
                <a:off x="4587698" y="1357868"/>
                <a:ext cx="4281203" cy="1670051"/>
                <a:chOff x="231618" y="1085849"/>
                <a:chExt cx="4281203" cy="1670051"/>
              </a:xfrm>
            </p:grpSpPr>
            <p:pic>
              <p:nvPicPr>
                <p:cNvPr id="23" name="Picture 22" descr="Graphical user interface, application, Word&#10;&#10;Description automatically generated">
                  <a:extLst>
                    <a:ext uri="{FF2B5EF4-FFF2-40B4-BE49-F238E27FC236}">
                      <a16:creationId xmlns:a16="http://schemas.microsoft.com/office/drawing/2014/main" id="{A2B40B04-15A8-46D2-B009-F7116AE8EC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8049" b="12600"/>
                <a:stretch/>
              </p:blipFill>
              <p:spPr>
                <a:xfrm>
                  <a:off x="231618" y="1085849"/>
                  <a:ext cx="4281203" cy="1670051"/>
                </a:xfrm>
                <a:prstGeom prst="rect">
                  <a:avLst/>
                </a:prstGeom>
              </p:spPr>
            </p:pic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A2EB92E-FC36-4922-803F-FCDABDDCCC32}"/>
                    </a:ext>
                  </a:extLst>
                </p:cNvPr>
                <p:cNvSpPr/>
                <p:nvPr/>
              </p:nvSpPr>
              <p:spPr>
                <a:xfrm>
                  <a:off x="1258855" y="1879600"/>
                  <a:ext cx="754095" cy="2921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AD6EE2-A6C3-4CAE-833C-8332FE341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3021" b="9392"/>
              <a:stretch/>
            </p:blipFill>
            <p:spPr>
              <a:xfrm>
                <a:off x="7197485" y="2457548"/>
                <a:ext cx="487914" cy="19992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DD995BE-57EC-43B6-B3C5-E2853B388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1610" y="2680180"/>
                <a:ext cx="390766" cy="117674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74EC57-D4F5-4DBE-BBEE-ED8573BEDB29}"/>
                </a:ext>
              </a:extLst>
            </p:cNvPr>
            <p:cNvSpPr/>
            <p:nvPr/>
          </p:nvSpPr>
          <p:spPr>
            <a:xfrm>
              <a:off x="6958728" y="2372324"/>
              <a:ext cx="1074022" cy="7518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5E1D47-028A-4B5D-AE73-38FED73D427B}"/>
              </a:ext>
            </a:extLst>
          </p:cNvPr>
          <p:cNvGrpSpPr/>
          <p:nvPr/>
        </p:nvGrpSpPr>
        <p:grpSpPr>
          <a:xfrm>
            <a:off x="4588229" y="2946595"/>
            <a:ext cx="4242288" cy="901302"/>
            <a:chOff x="4588229" y="2946595"/>
            <a:chExt cx="4242288" cy="901302"/>
          </a:xfrm>
        </p:grpSpPr>
        <p:pic>
          <p:nvPicPr>
            <p:cNvPr id="25" name="Picture 24" descr="Graphical user interface, text, application, Word&#10;&#10;Description automatically generated">
              <a:extLst>
                <a:ext uri="{FF2B5EF4-FFF2-40B4-BE49-F238E27FC236}">
                  <a16:creationId xmlns:a16="http://schemas.microsoft.com/office/drawing/2014/main" id="{D2249104-7A77-4FB8-856F-5A49C786D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8289" r="919" b="44288"/>
            <a:stretch/>
          </p:blipFill>
          <p:spPr>
            <a:xfrm>
              <a:off x="4588229" y="2946595"/>
              <a:ext cx="4242288" cy="901302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699772-EAE7-437D-A399-FA950C5E2CB4}"/>
                </a:ext>
              </a:extLst>
            </p:cNvPr>
            <p:cNvSpPr/>
            <p:nvPr/>
          </p:nvSpPr>
          <p:spPr>
            <a:xfrm>
              <a:off x="4588229" y="3574845"/>
              <a:ext cx="563348" cy="234951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4D2E59-80AD-45D3-9917-554137888A21}"/>
                </a:ext>
              </a:extLst>
            </p:cNvPr>
            <p:cNvSpPr/>
            <p:nvPr/>
          </p:nvSpPr>
          <p:spPr>
            <a:xfrm>
              <a:off x="4648200" y="3270247"/>
              <a:ext cx="438150" cy="184154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33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17. Ensure all required sections have been completed before submitting your response. Progress can be viewed in the ‘Completion Status’ column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15. Once complete click ‘submit’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16. </a:t>
            </a:r>
            <a:r>
              <a:rPr lang="en-GB" dirty="0"/>
              <a:t>Submission confirmation view – click ‘Confirm’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E0389C-0B48-4B9C-A54A-EAFBD82A51AA}"/>
              </a:ext>
            </a:extLst>
          </p:cNvPr>
          <p:cNvGrpSpPr/>
          <p:nvPr/>
        </p:nvGrpSpPr>
        <p:grpSpPr>
          <a:xfrm>
            <a:off x="268502" y="1554334"/>
            <a:ext cx="3975100" cy="1912153"/>
            <a:chOff x="270532" y="1300334"/>
            <a:chExt cx="3975100" cy="1912153"/>
          </a:xfrm>
        </p:grpSpPr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23B4D31-9256-4BE1-85E7-6AD0D345B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1" t="7456" r="2028" b="12970"/>
            <a:stretch/>
          </p:blipFill>
          <p:spPr>
            <a:xfrm>
              <a:off x="270532" y="1300334"/>
              <a:ext cx="3975100" cy="183746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C2436D-D6D4-4AE4-9398-9C9D1759F0F0}"/>
                </a:ext>
              </a:extLst>
            </p:cNvPr>
            <p:cNvSpPr/>
            <p:nvPr/>
          </p:nvSpPr>
          <p:spPr>
            <a:xfrm>
              <a:off x="2484405" y="2678284"/>
              <a:ext cx="1084295" cy="534203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4A33B2-071B-42CD-A1B9-0C842F71DD96}"/>
              </a:ext>
            </a:extLst>
          </p:cNvPr>
          <p:cNvGrpSpPr/>
          <p:nvPr/>
        </p:nvGrpSpPr>
        <p:grpSpPr>
          <a:xfrm>
            <a:off x="4631180" y="887584"/>
            <a:ext cx="3975100" cy="1837460"/>
            <a:chOff x="4631180" y="887584"/>
            <a:chExt cx="3975100" cy="1837460"/>
          </a:xfrm>
        </p:grpSpPr>
        <p:pic>
          <p:nvPicPr>
            <p:cNvPr id="16" name="Picture 1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3F1B893-3D73-4C8D-9646-A6A4EA00B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1" t="7456" r="2028" b="12970"/>
            <a:stretch/>
          </p:blipFill>
          <p:spPr>
            <a:xfrm>
              <a:off x="4631180" y="887584"/>
              <a:ext cx="3975100" cy="183746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F506A-0A07-4FAB-B8FE-EA6D591BDD6A}"/>
                </a:ext>
              </a:extLst>
            </p:cNvPr>
            <p:cNvSpPr/>
            <p:nvPr/>
          </p:nvSpPr>
          <p:spPr>
            <a:xfrm>
              <a:off x="5496703" y="1948035"/>
              <a:ext cx="484998" cy="299865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ABFFB2-309F-43C7-9B9C-EFB086EEF04D}"/>
              </a:ext>
            </a:extLst>
          </p:cNvPr>
          <p:cNvGrpSpPr/>
          <p:nvPr/>
        </p:nvGrpSpPr>
        <p:grpSpPr>
          <a:xfrm>
            <a:off x="4631180" y="3211005"/>
            <a:ext cx="4242288" cy="1267973"/>
            <a:chOff x="4631180" y="3211005"/>
            <a:chExt cx="4242288" cy="1267973"/>
          </a:xfrm>
        </p:grpSpPr>
        <p:pic>
          <p:nvPicPr>
            <p:cNvPr id="1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4EBDE70-1450-4286-B92C-9826C3D7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38" t="17722" r="17206" b="39418"/>
            <a:stretch/>
          </p:blipFill>
          <p:spPr>
            <a:xfrm>
              <a:off x="4631180" y="3211005"/>
              <a:ext cx="4242288" cy="1267973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3128AB-AFAF-4BB9-A584-3256DA35C50B}"/>
                </a:ext>
              </a:extLst>
            </p:cNvPr>
            <p:cNvSpPr/>
            <p:nvPr/>
          </p:nvSpPr>
          <p:spPr>
            <a:xfrm>
              <a:off x="6239653" y="4059067"/>
              <a:ext cx="364347" cy="253999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06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9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Select ‘Register here’ on home page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Read User Agreement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AD1029-FA1B-48D5-A24A-80145161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339" y="889343"/>
            <a:ext cx="4543970" cy="35369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B9043C-0618-45B6-8F84-9D20DA625814}"/>
              </a:ext>
            </a:extLst>
          </p:cNvPr>
          <p:cNvGrpSpPr/>
          <p:nvPr/>
        </p:nvGrpSpPr>
        <p:grpSpPr>
          <a:xfrm>
            <a:off x="270532" y="889343"/>
            <a:ext cx="4143111" cy="3333407"/>
            <a:chOff x="270532" y="889343"/>
            <a:chExt cx="4143111" cy="33334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A3C1FB-72C8-4A4D-8197-01B53A971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32" y="889343"/>
              <a:ext cx="4143111" cy="333340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E93E388-2675-4E6E-A331-C47386068C50}"/>
                </a:ext>
              </a:extLst>
            </p:cNvPr>
            <p:cNvSpPr/>
            <p:nvPr/>
          </p:nvSpPr>
          <p:spPr>
            <a:xfrm>
              <a:off x="3314700" y="2457450"/>
              <a:ext cx="1014798" cy="27305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61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933" y="629550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Complete fields (Mandatory in red) enter characters as directed and click submit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4. If all necessary fields are completed the following success message will be shown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5. The email address entered will receive an email from </a:t>
            </a:r>
            <a:r>
              <a:rPr lang="en-GB" dirty="0">
                <a:hlinkClick r:id="rId2"/>
              </a:rPr>
              <a:t>support-health@atamis.co.uk</a:t>
            </a:r>
            <a:r>
              <a:rPr lang="en-GB" dirty="0"/>
              <a:t> (check Junk/Spam folders if necessary) </a:t>
            </a:r>
          </a:p>
          <a:p>
            <a:pPr marL="0" indent="0">
              <a:buNone/>
            </a:pPr>
            <a:r>
              <a:rPr lang="en-GB" dirty="0"/>
              <a:t>Click the link in the email to create a password using the username detailed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7978469-6CE1-42E8-9CBC-A40289133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6" t="15055" r="19962" b="7887"/>
          <a:stretch/>
        </p:blipFill>
        <p:spPr bwMode="auto">
          <a:xfrm>
            <a:off x="857590" y="1097756"/>
            <a:ext cx="2781300" cy="2051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9E7695-C47E-4425-B23F-C17D396F7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0" b="19708"/>
          <a:stretch/>
        </p:blipFill>
        <p:spPr>
          <a:xfrm>
            <a:off x="152172" y="3815450"/>
            <a:ext cx="4191681" cy="698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301BA8-7E24-4729-ABA6-5499E03DBB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86"/>
          <a:stretch/>
        </p:blipFill>
        <p:spPr>
          <a:xfrm>
            <a:off x="4535247" y="2052320"/>
            <a:ext cx="4434153" cy="14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Log in to </a:t>
            </a:r>
            <a:r>
              <a:rPr lang="en-GB" dirty="0" err="1"/>
              <a:t>Atamis</a:t>
            </a:r>
            <a:r>
              <a:rPr lang="en-GB" dirty="0"/>
              <a:t>, search for live opportunities by clicking the ‘Click Here’ link in the find opportunities box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2. Use the search bar to find the opportunity by entering the title or reference.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2E0DFD-8213-4409-852C-24E5A5AD67E8}"/>
              </a:ext>
            </a:extLst>
          </p:cNvPr>
          <p:cNvGrpSpPr/>
          <p:nvPr/>
        </p:nvGrpSpPr>
        <p:grpSpPr>
          <a:xfrm>
            <a:off x="234130" y="1388173"/>
            <a:ext cx="4246348" cy="2039134"/>
            <a:chOff x="240819" y="1149350"/>
            <a:chExt cx="3950181" cy="175895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FB42899-1323-45BC-AEF6-635AA55F9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24" b="13211"/>
            <a:stretch/>
          </p:blipFill>
          <p:spPr>
            <a:xfrm>
              <a:off x="240819" y="1149350"/>
              <a:ext cx="3950181" cy="175895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DD46D8-9D7C-4ABA-A6CB-55D3B5F06CE4}"/>
                </a:ext>
              </a:extLst>
            </p:cNvPr>
            <p:cNvSpPr/>
            <p:nvPr/>
          </p:nvSpPr>
          <p:spPr>
            <a:xfrm>
              <a:off x="1623317" y="1811273"/>
              <a:ext cx="948433" cy="58420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ABC4328-35F2-4EE1-9E79-1F759750D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1" t="8046" r="5340" b="19322"/>
          <a:stretch/>
        </p:blipFill>
        <p:spPr>
          <a:xfrm>
            <a:off x="4549222" y="1388172"/>
            <a:ext cx="4269889" cy="20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If you have been sent an opportunity through invitation only, or to view those you have registered interest for, click the ‘Click Here’ link in the My Proposals and Quotes box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38387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4. My Proposals and Quotes view - access the opportunity by clicking the Ref/Title link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DB3E20-77B9-4AA1-BAD0-343C348D4A30}"/>
              </a:ext>
            </a:extLst>
          </p:cNvPr>
          <p:cNvGrpSpPr/>
          <p:nvPr/>
        </p:nvGrpSpPr>
        <p:grpSpPr>
          <a:xfrm>
            <a:off x="270532" y="1640892"/>
            <a:ext cx="4138908" cy="1732228"/>
            <a:chOff x="270532" y="1640892"/>
            <a:chExt cx="4138908" cy="1732228"/>
          </a:xfrm>
        </p:grpSpPr>
        <p:pic>
          <p:nvPicPr>
            <p:cNvPr id="12" name="Picture 1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0CF1C49-37D3-45B7-ACD8-F3368315D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23" r="2030" b="21848"/>
            <a:stretch/>
          </p:blipFill>
          <p:spPr>
            <a:xfrm>
              <a:off x="270532" y="1640892"/>
              <a:ext cx="4138908" cy="1732228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76A138-47B1-4F04-A6A8-B16A137C5F31}"/>
                </a:ext>
              </a:extLst>
            </p:cNvPr>
            <p:cNvSpPr/>
            <p:nvPr/>
          </p:nvSpPr>
          <p:spPr>
            <a:xfrm>
              <a:off x="696452" y="2386622"/>
              <a:ext cx="1014334" cy="6457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B06566-9038-4C36-88AB-AEFD149CF219}"/>
              </a:ext>
            </a:extLst>
          </p:cNvPr>
          <p:cNvGrpSpPr/>
          <p:nvPr/>
        </p:nvGrpSpPr>
        <p:grpSpPr>
          <a:xfrm>
            <a:off x="4591800" y="1330395"/>
            <a:ext cx="4330036" cy="1626327"/>
            <a:chOff x="4591800" y="1330395"/>
            <a:chExt cx="4330036" cy="1626327"/>
          </a:xfrm>
        </p:grpSpPr>
        <p:pic>
          <p:nvPicPr>
            <p:cNvPr id="10" name="Picture 9" descr="Application, calendar&#10;&#10;Description automatically generated with medium confidence">
              <a:extLst>
                <a:ext uri="{FF2B5EF4-FFF2-40B4-BE49-F238E27FC236}">
                  <a16:creationId xmlns:a16="http://schemas.microsoft.com/office/drawing/2014/main" id="{F37EB8B9-6072-48F2-ABEA-2533B9093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50" r="1212" b="32408"/>
            <a:stretch/>
          </p:blipFill>
          <p:spPr>
            <a:xfrm>
              <a:off x="4629152" y="1330395"/>
              <a:ext cx="4292684" cy="146021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C72809-EF23-4A45-BFB6-3394AD64413C}"/>
                </a:ext>
              </a:extLst>
            </p:cNvPr>
            <p:cNvSpPr/>
            <p:nvPr/>
          </p:nvSpPr>
          <p:spPr>
            <a:xfrm>
              <a:off x="4591800" y="2310946"/>
              <a:ext cx="1014334" cy="6457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87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5. Once in the opportunity you can accept/decline the opportunity, access the documentation, send messages and access the question set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6. You must accept the opportunity to be able to answer the question set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63E1C1-654F-444F-AF03-238FB0021860}"/>
              </a:ext>
            </a:extLst>
          </p:cNvPr>
          <p:cNvGrpSpPr/>
          <p:nvPr/>
        </p:nvGrpSpPr>
        <p:grpSpPr>
          <a:xfrm>
            <a:off x="224051" y="1476897"/>
            <a:ext cx="4098268" cy="1931370"/>
            <a:chOff x="224051" y="1476897"/>
            <a:chExt cx="4098268" cy="1931370"/>
          </a:xfrm>
        </p:grpSpPr>
        <p:pic>
          <p:nvPicPr>
            <p:cNvPr id="15" name="Picture 1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212E207-EEED-4D0E-8EE3-A4190EA7D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94" b="7723"/>
            <a:stretch/>
          </p:blipFill>
          <p:spPr>
            <a:xfrm>
              <a:off x="224051" y="1476897"/>
              <a:ext cx="4098268" cy="193137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D8D628-7B15-45CC-9C23-77E16A678F95}"/>
                </a:ext>
              </a:extLst>
            </p:cNvPr>
            <p:cNvSpPr/>
            <p:nvPr/>
          </p:nvSpPr>
          <p:spPr>
            <a:xfrm>
              <a:off x="1149122" y="2552700"/>
              <a:ext cx="457428" cy="32704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E4D097-3D02-479D-B851-30ACE0A1E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" t="30779" r="15986" b="28645"/>
          <a:stretch/>
        </p:blipFill>
        <p:spPr>
          <a:xfrm>
            <a:off x="4624491" y="1181100"/>
            <a:ext cx="4217715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7. Documentation view – Click the ‘Documentation’ button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8. Download documents by clicking the ‘Download’ link on the right of the page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F8935B-3768-41ED-83B8-E8410C980C44}"/>
              </a:ext>
            </a:extLst>
          </p:cNvPr>
          <p:cNvGrpSpPr/>
          <p:nvPr/>
        </p:nvGrpSpPr>
        <p:grpSpPr>
          <a:xfrm>
            <a:off x="4572000" y="1148439"/>
            <a:ext cx="4242289" cy="1754420"/>
            <a:chOff x="4629152" y="1039580"/>
            <a:chExt cx="4242289" cy="1754420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66F6AF7-669C-4E31-9975-6C3BF6117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324" b="19153"/>
            <a:stretch/>
          </p:blipFill>
          <p:spPr>
            <a:xfrm>
              <a:off x="4629152" y="1039580"/>
              <a:ext cx="4242289" cy="175442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0D81D2-7E84-4835-A82B-24BA8CBF29A4}"/>
                </a:ext>
              </a:extLst>
            </p:cNvPr>
            <p:cNvSpPr/>
            <p:nvPr/>
          </p:nvSpPr>
          <p:spPr>
            <a:xfrm>
              <a:off x="7909587" y="2045186"/>
              <a:ext cx="707363" cy="396074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29DB77-C2BC-4D66-AC83-681CD4C22A2C}"/>
              </a:ext>
            </a:extLst>
          </p:cNvPr>
          <p:cNvGrpSpPr/>
          <p:nvPr/>
        </p:nvGrpSpPr>
        <p:grpSpPr>
          <a:xfrm>
            <a:off x="177573" y="1246820"/>
            <a:ext cx="4098268" cy="1931370"/>
            <a:chOff x="177573" y="948370"/>
            <a:chExt cx="4098268" cy="1931370"/>
          </a:xfrm>
        </p:grpSpPr>
        <p:pic>
          <p:nvPicPr>
            <p:cNvPr id="24" name="Picture 2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78A6EDE-AD7F-4ECD-9636-D852D4102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94" b="7723"/>
            <a:stretch/>
          </p:blipFill>
          <p:spPr>
            <a:xfrm>
              <a:off x="177573" y="948370"/>
              <a:ext cx="4098268" cy="193137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2BA87B-0846-421C-BD66-7A7ECABB7FF6}"/>
                </a:ext>
              </a:extLst>
            </p:cNvPr>
            <p:cNvSpPr/>
            <p:nvPr/>
          </p:nvSpPr>
          <p:spPr>
            <a:xfrm>
              <a:off x="209322" y="2025649"/>
              <a:ext cx="673327" cy="32704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47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9. Messages view – click the ‘messages’ button</a:t>
            </a:r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10. View messages or send a ‘New Message’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/>
              <a:t>11. Type your subject and message, upload a document if necessary and click ‘send’</a:t>
            </a:r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32599-F29C-4C18-8BFE-F3C816E55532}"/>
              </a:ext>
            </a:extLst>
          </p:cNvPr>
          <p:cNvGrpSpPr/>
          <p:nvPr/>
        </p:nvGrpSpPr>
        <p:grpSpPr>
          <a:xfrm>
            <a:off x="4584209" y="944278"/>
            <a:ext cx="4336229" cy="1129387"/>
            <a:chOff x="4584209" y="944278"/>
            <a:chExt cx="4336229" cy="1129387"/>
          </a:xfrm>
        </p:grpSpPr>
        <p:pic>
          <p:nvPicPr>
            <p:cNvPr id="22" name="Picture 21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CA00713-149D-4C6F-B253-B74D6EB7E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39" b="46257"/>
            <a:stretch/>
          </p:blipFill>
          <p:spPr>
            <a:xfrm>
              <a:off x="4584209" y="944278"/>
              <a:ext cx="4336229" cy="1129387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154FF8E-A83F-49B2-ABEE-05F1AC549D6C}"/>
                </a:ext>
              </a:extLst>
            </p:cNvPr>
            <p:cNvSpPr/>
            <p:nvPr/>
          </p:nvSpPr>
          <p:spPr>
            <a:xfrm>
              <a:off x="4609609" y="14527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D8064F-F78B-4CC1-9ECC-D6CCBB692FEA}"/>
              </a:ext>
            </a:extLst>
          </p:cNvPr>
          <p:cNvGrpSpPr/>
          <p:nvPr/>
        </p:nvGrpSpPr>
        <p:grpSpPr>
          <a:xfrm>
            <a:off x="218910" y="1171908"/>
            <a:ext cx="4098268" cy="1931370"/>
            <a:chOff x="292920" y="910835"/>
            <a:chExt cx="4098268" cy="1931370"/>
          </a:xfrm>
        </p:grpSpPr>
        <p:pic>
          <p:nvPicPr>
            <p:cNvPr id="14" name="Picture 1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976C6AD-982C-4B09-B8CE-7708C089F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94" b="7723"/>
            <a:stretch/>
          </p:blipFill>
          <p:spPr>
            <a:xfrm>
              <a:off x="292920" y="910835"/>
              <a:ext cx="4098268" cy="193137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64B3F7-C021-495A-AE70-A968BAECA00A}"/>
                </a:ext>
              </a:extLst>
            </p:cNvPr>
            <p:cNvSpPr/>
            <p:nvPr/>
          </p:nvSpPr>
          <p:spPr>
            <a:xfrm>
              <a:off x="826323" y="2019864"/>
              <a:ext cx="532578" cy="24708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D7D634-6532-49EB-9F6F-4997706D2D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22" b="29909"/>
          <a:stretch/>
        </p:blipFill>
        <p:spPr>
          <a:xfrm>
            <a:off x="4609609" y="2691200"/>
            <a:ext cx="4237954" cy="14414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5CC13D6-08B1-4EA8-A096-2EF26C53F70B}"/>
              </a:ext>
            </a:extLst>
          </p:cNvPr>
          <p:cNvGrpSpPr/>
          <p:nvPr/>
        </p:nvGrpSpPr>
        <p:grpSpPr>
          <a:xfrm>
            <a:off x="4609609" y="3776861"/>
            <a:ext cx="1179071" cy="175980"/>
            <a:chOff x="4609609" y="3776861"/>
            <a:chExt cx="1179071" cy="1759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F855BB-B5B1-4BF7-95FA-810A1651974B}"/>
                </a:ext>
              </a:extLst>
            </p:cNvPr>
            <p:cNvSpPr/>
            <p:nvPr/>
          </p:nvSpPr>
          <p:spPr>
            <a:xfrm>
              <a:off x="4609609" y="37768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E4E5F6-816B-477B-A18F-FFE8455AC534}"/>
                </a:ext>
              </a:extLst>
            </p:cNvPr>
            <p:cNvSpPr/>
            <p:nvPr/>
          </p:nvSpPr>
          <p:spPr>
            <a:xfrm>
              <a:off x="5358909" y="37768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73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12. To access the questions (requirements), click on the relevant requirement section link on the left of the page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13. Click the ‘Edit Responses’ button and then ‘Click to Edit’ on each relevant question to type your response. 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3336FE-7F11-47D9-8771-22593FAFA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4" b="7723"/>
          <a:stretch/>
        </p:blipFill>
        <p:spPr>
          <a:xfrm>
            <a:off x="224051" y="1357868"/>
            <a:ext cx="4098268" cy="193137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64CA10E-81E1-4280-836D-A2DB78E126A5}"/>
              </a:ext>
            </a:extLst>
          </p:cNvPr>
          <p:cNvSpPr/>
          <p:nvPr/>
        </p:nvSpPr>
        <p:spPr>
          <a:xfrm>
            <a:off x="152172" y="2719627"/>
            <a:ext cx="851128" cy="499703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71721C-91CE-4A58-9736-960D1EA45751}"/>
              </a:ext>
            </a:extLst>
          </p:cNvPr>
          <p:cNvGrpSpPr/>
          <p:nvPr/>
        </p:nvGrpSpPr>
        <p:grpSpPr>
          <a:xfrm>
            <a:off x="4587698" y="1357868"/>
            <a:ext cx="4332251" cy="1861462"/>
            <a:chOff x="4587698" y="1357868"/>
            <a:chExt cx="4281203" cy="17663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2B60D7-A9C8-47DA-AA55-314305F001D4}"/>
                </a:ext>
              </a:extLst>
            </p:cNvPr>
            <p:cNvGrpSpPr/>
            <p:nvPr/>
          </p:nvGrpSpPr>
          <p:grpSpPr>
            <a:xfrm>
              <a:off x="4587698" y="1357868"/>
              <a:ext cx="4281203" cy="1670051"/>
              <a:chOff x="4587698" y="1357868"/>
              <a:chExt cx="4281203" cy="16700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9487364-1725-4946-8F00-976C1B8FB5B4}"/>
                  </a:ext>
                </a:extLst>
              </p:cNvPr>
              <p:cNvGrpSpPr/>
              <p:nvPr/>
            </p:nvGrpSpPr>
            <p:grpSpPr>
              <a:xfrm>
                <a:off x="4587698" y="1357868"/>
                <a:ext cx="4281203" cy="1670051"/>
                <a:chOff x="231618" y="1085849"/>
                <a:chExt cx="4281203" cy="1670051"/>
              </a:xfrm>
            </p:grpSpPr>
            <p:pic>
              <p:nvPicPr>
                <p:cNvPr id="9" name="Picture 8" descr="Graphical user interface, application, Word&#10;&#10;Description automatically generated">
                  <a:extLst>
                    <a:ext uri="{FF2B5EF4-FFF2-40B4-BE49-F238E27FC236}">
                      <a16:creationId xmlns:a16="http://schemas.microsoft.com/office/drawing/2014/main" id="{14AA060C-10F8-484A-A801-F7575A7F5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8049" b="12600"/>
                <a:stretch/>
              </p:blipFill>
              <p:spPr>
                <a:xfrm>
                  <a:off x="231618" y="1085849"/>
                  <a:ext cx="4281203" cy="1670051"/>
                </a:xfrm>
                <a:prstGeom prst="rect">
                  <a:avLst/>
                </a:prstGeom>
              </p:spPr>
            </p:pic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48B9023-E8A3-4A38-9CEF-FBDD4AD2934E}"/>
                    </a:ext>
                  </a:extLst>
                </p:cNvPr>
                <p:cNvSpPr/>
                <p:nvPr/>
              </p:nvSpPr>
              <p:spPr>
                <a:xfrm>
                  <a:off x="1258855" y="1879600"/>
                  <a:ext cx="754095" cy="2921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00676C4-1770-438F-9C66-44285D591D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3021" b="9392"/>
              <a:stretch/>
            </p:blipFill>
            <p:spPr>
              <a:xfrm>
                <a:off x="7197485" y="2457548"/>
                <a:ext cx="487914" cy="1999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5481096-A8C8-4B73-9B38-951326E36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1610" y="2680180"/>
                <a:ext cx="390766" cy="117674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03D814-BC24-41B3-B559-62D119A974FC}"/>
                </a:ext>
              </a:extLst>
            </p:cNvPr>
            <p:cNvSpPr/>
            <p:nvPr/>
          </p:nvSpPr>
          <p:spPr>
            <a:xfrm>
              <a:off x="6958728" y="2372324"/>
              <a:ext cx="1074022" cy="7518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32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W Brand Colours 2020">
      <a:dk1>
        <a:srgbClr val="1C345E"/>
      </a:dk1>
      <a:lt1>
        <a:srgbClr val="FFFFFF"/>
      </a:lt1>
      <a:dk2>
        <a:srgbClr val="8597A3"/>
      </a:dk2>
      <a:lt2>
        <a:srgbClr val="FFFFFF"/>
      </a:lt2>
      <a:accent1>
        <a:srgbClr val="033F85"/>
      </a:accent1>
      <a:accent2>
        <a:srgbClr val="0069B3"/>
      </a:accent2>
      <a:accent3>
        <a:srgbClr val="00A8D7"/>
      </a:accent3>
      <a:accent4>
        <a:srgbClr val="65B32E"/>
      </a:accent4>
      <a:accent5>
        <a:srgbClr val="009F98"/>
      </a:accent5>
      <a:accent6>
        <a:srgbClr val="614590"/>
      </a:accent6>
      <a:hlink>
        <a:srgbClr val="0069B3"/>
      </a:hlink>
      <a:folHlink>
        <a:srgbClr val="006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512</Words>
  <Application>Microsoft Office PowerPoint</Application>
  <PresentationFormat>On-screen Show (16:9)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Office Theme</vt:lpstr>
      <vt:lpstr>Atamis –  Supplier Guidance</vt:lpstr>
      <vt:lpstr>Registering for Atamis</vt:lpstr>
      <vt:lpstr>Registering for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Darren</dc:creator>
  <cp:lastModifiedBy>SEARLE, Alexandra (NHS SOUTH, CENTRAL AND WEST COMMISSIONING SUPPORT UNIT)</cp:lastModifiedBy>
  <cp:revision>197</cp:revision>
  <dcterms:created xsi:type="dcterms:W3CDTF">2020-06-10T15:12:22Z</dcterms:created>
  <dcterms:modified xsi:type="dcterms:W3CDTF">2022-11-28T14:06:53Z</dcterms:modified>
</cp:coreProperties>
</file>