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1.xml" ContentType="application/vnd.openxmlformats-officedocument.presentationml.comments+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omments/comment2.xml" ContentType="application/vnd.openxmlformats-officedocument.presentationml.comments+xml"/>
  <Override PartName="/ppt/notesSlides/notesSlide1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omments/comment3.xml" ContentType="application/vnd.openxmlformats-officedocument.presentationml.comments+xml"/>
  <Override PartName="/ppt/notesSlides/notesSlide1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omments/comment4.xml" ContentType="application/vnd.openxmlformats-officedocument.presentationml.comments+xml"/>
  <Override PartName="/ppt/notesSlides/notesSlide1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5"/>
  </p:notesMasterIdLst>
  <p:sldIdLst>
    <p:sldId id="340" r:id="rId6"/>
    <p:sldId id="262" r:id="rId7"/>
    <p:sldId id="284" r:id="rId8"/>
    <p:sldId id="285" r:id="rId9"/>
    <p:sldId id="352" r:id="rId10"/>
    <p:sldId id="301" r:id="rId11"/>
    <p:sldId id="346" r:id="rId12"/>
    <p:sldId id="300" r:id="rId13"/>
    <p:sldId id="353" r:id="rId14"/>
    <p:sldId id="344" r:id="rId15"/>
    <p:sldId id="362" r:id="rId16"/>
    <p:sldId id="357" r:id="rId17"/>
    <p:sldId id="356" r:id="rId18"/>
    <p:sldId id="358" r:id="rId19"/>
    <p:sldId id="359" r:id="rId20"/>
    <p:sldId id="361" r:id="rId21"/>
    <p:sldId id="363" r:id="rId22"/>
    <p:sldId id="354" r:id="rId23"/>
    <p:sldId id="343" r:id="rId24"/>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RINGTON, Tom" initials="ET" lastIdx="27" clrIdx="0">
    <p:extLst>
      <p:ext uri="{19B8F6BF-5375-455C-9EA6-DF929625EA0E}">
        <p15:presenceInfo xmlns:p15="http://schemas.microsoft.com/office/powerpoint/2012/main" userId="S-1-5-21-1993962763-1659004503-1801674531-163035" providerId="AD"/>
      </p:ext>
    </p:extLst>
  </p:cmAuthor>
  <p:cmAuthor id="2" name="PALMER, Simon1 - ESD" initials="PS-E" lastIdx="1" clrIdx="1">
    <p:extLst>
      <p:ext uri="{19B8F6BF-5375-455C-9EA6-DF929625EA0E}">
        <p15:presenceInfo xmlns:p15="http://schemas.microsoft.com/office/powerpoint/2012/main" userId="S-1-5-21-1993962763-1659004503-1801674531-182608" providerId="AD"/>
      </p:ext>
    </p:extLst>
  </p:cmAuthor>
  <p:cmAuthor id="3" name="GREATOREX, David" initials="GD" lastIdx="15" clrIdx="2">
    <p:extLst>
      <p:ext uri="{19B8F6BF-5375-455C-9EA6-DF929625EA0E}">
        <p15:presenceInfo xmlns:p15="http://schemas.microsoft.com/office/powerpoint/2012/main" userId="S-1-5-21-1993962763-1659004503-1801674531-163037" providerId="AD"/>
      </p:ext>
    </p:extLst>
  </p:cmAuthor>
  <p:cmAuthor id="4" name="CUTLER, Charlotte" initials="CC" lastIdx="27" clrIdx="3">
    <p:extLst>
      <p:ext uri="{19B8F6BF-5375-455C-9EA6-DF929625EA0E}">
        <p15:presenceInfo xmlns:p15="http://schemas.microsoft.com/office/powerpoint/2012/main" userId="S-1-5-21-1993962763-1659004503-1801674531-194071" providerId="AD"/>
      </p:ext>
    </p:extLst>
  </p:cmAuthor>
  <p:cmAuthor id="5" name="MACKIE, Joanna" initials="MJ" lastIdx="11" clrIdx="4">
    <p:extLst>
      <p:ext uri="{19B8F6BF-5375-455C-9EA6-DF929625EA0E}">
        <p15:presenceInfo xmlns:p15="http://schemas.microsoft.com/office/powerpoint/2012/main" userId="S-1-5-21-1993962763-1659004503-1801674531-168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04F75"/>
    <a:srgbClr val="8BAABB"/>
    <a:srgbClr val="CFDCE3"/>
    <a:srgbClr val="EAEFF2"/>
    <a:srgbClr val="F7D3B3"/>
    <a:srgbClr val="F3BB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3918" autoAdjust="0"/>
  </p:normalViewPr>
  <p:slideViewPr>
    <p:cSldViewPr snapToGrid="0">
      <p:cViewPr varScale="1">
        <p:scale>
          <a:sx n="109" d="100"/>
          <a:sy n="109" d="100"/>
        </p:scale>
        <p:origin x="672" y="102"/>
      </p:cViewPr>
      <p:guideLst/>
    </p:cSldViewPr>
  </p:slideViewPr>
  <p:outlineViewPr>
    <p:cViewPr>
      <p:scale>
        <a:sx n="33" d="100"/>
        <a:sy n="33" d="100"/>
      </p:scale>
      <p:origin x="0" y="-7920"/>
    </p:cViewPr>
  </p:outlineViewPr>
  <p:notesTextViewPr>
    <p:cViewPr>
      <p:scale>
        <a:sx n="1" d="1"/>
        <a:sy n="1" d="1"/>
      </p:scale>
      <p:origin x="0" y="0"/>
    </p:cViewPr>
  </p:notesTextViewPr>
  <p:sorterViewPr>
    <p:cViewPr>
      <p:scale>
        <a:sx n="100" d="100"/>
        <a:sy n="100" d="100"/>
      </p:scale>
      <p:origin x="0" y="-834"/>
    </p:cViewPr>
  </p:sorterViewPr>
  <p:notesViewPr>
    <p:cSldViewPr snapToGrid="0">
      <p:cViewPr varScale="1">
        <p:scale>
          <a:sx n="80" d="100"/>
          <a:sy n="80" d="100"/>
        </p:scale>
        <p:origin x="391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PERLEY, Victoria" userId="S::victoria.timperley@education.gov.uk::921d67d8-c202-4145-898a-1a258c19b002" providerId="AD" clId="Web-{189C55A9-20CE-4A23-81C5-710C7F87A2B9}"/>
    <pc:docChg chg="modSld">
      <pc:chgData name="TIMPERLEY, Victoria" userId="S::victoria.timperley@education.gov.uk::921d67d8-c202-4145-898a-1a258c19b002" providerId="AD" clId="Web-{189C55A9-20CE-4A23-81C5-710C7F87A2B9}" dt="2018-07-31T07:09:33.841" v="5" actId="20577"/>
      <pc:docMkLst>
        <pc:docMk/>
      </pc:docMkLst>
      <pc:sldChg chg="modSp">
        <pc:chgData name="TIMPERLEY, Victoria" userId="S::victoria.timperley@education.gov.uk::921d67d8-c202-4145-898a-1a258c19b002" providerId="AD" clId="Web-{189C55A9-20CE-4A23-81C5-710C7F87A2B9}" dt="2018-07-31T07:09:23.263" v="3" actId="20577"/>
        <pc:sldMkLst>
          <pc:docMk/>
          <pc:sldMk cId="3122612619" sldId="340"/>
        </pc:sldMkLst>
        <pc:spChg chg="mod">
          <ac:chgData name="TIMPERLEY, Victoria" userId="S::victoria.timperley@education.gov.uk::921d67d8-c202-4145-898a-1a258c19b002" providerId="AD" clId="Web-{189C55A9-20CE-4A23-81C5-710C7F87A2B9}" dt="2018-07-31T07:09:23.263" v="3" actId="20577"/>
          <ac:spMkLst>
            <pc:docMk/>
            <pc:sldMk cId="3122612619" sldId="340"/>
            <ac:spMk id="3" creationId="{00000000-0000-0000-0000-000000000000}"/>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4" dt="2018-07-30T11:12:36.240" idx="20">
    <p:pos x="10" y="10"/>
    <p:text>I think we need more detail on the assessment process - stages 1-5 and the approximate timings for each. We don't need all the information that is on the guidance doc on the slide, we can include some of it in the speakers' notes</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4" dt="2018-07-30T11:12:36.240" idx="20">
    <p:pos x="10" y="10"/>
    <p:text>I think we need more detail on the assessment process - stages 1-5 and the approximate timings for each. We don't need all the information that is on the guidance doc on the slide, we can include some of it in the speakers' notes</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4" dt="2018-07-30T11:12:36.240" idx="20">
    <p:pos x="10" y="10"/>
    <p:text>I think we need more detail on the assessment process - stages 1-5 and the approximate timings for each. We don't need all the information that is on the guidance doc on the slide, we can include some of it in the speakers' notes</p:text>
    <p:extLst>
      <p:ext uri="{C676402C-5697-4E1C-873F-D02D1690AC5C}">
        <p15:threadingInfo xmlns:p15="http://schemas.microsoft.com/office/powerpoint/2012/main" timeZoneBias="-6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4" dt="2018-07-30T11:12:36.240" idx="20">
    <p:pos x="10" y="10"/>
    <p:text>I think we need more detail on the assessment process - stages 1-5 and the approximate timings for each. We don't need all the information that is on the guidance doc on the slide, we can include some of it in the speakers' notes</p:text>
    <p:extLst>
      <p:ext uri="{C676402C-5697-4E1C-873F-D02D1690AC5C}">
        <p15:threadingInfo xmlns:p15="http://schemas.microsoft.com/office/powerpoint/2012/main" timeZoneBias="-6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E4CDC6-4757-44AA-91D6-F41198EF805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382A0200-DBF6-455D-8C83-1EC096395F6C}">
      <dgm:prSet phldrT="[Text]"/>
      <dgm:spPr>
        <a:solidFill>
          <a:srgbClr val="104F75"/>
        </a:solidFill>
      </dgm:spPr>
      <dgm:t>
        <a:bodyPr/>
        <a:lstStyle/>
        <a:p>
          <a:r>
            <a:rPr lang="en-US" dirty="0"/>
            <a:t>Knowledge-rich</a:t>
          </a:r>
        </a:p>
      </dgm:t>
    </dgm:pt>
    <dgm:pt modelId="{14FCC07B-F4BE-431C-834C-C893A554A5B5}" type="parTrans" cxnId="{F62E4412-DC7F-4581-A7E2-0E4A7C0670FE}">
      <dgm:prSet/>
      <dgm:spPr/>
      <dgm:t>
        <a:bodyPr/>
        <a:lstStyle/>
        <a:p>
          <a:endParaRPr lang="en-US"/>
        </a:p>
      </dgm:t>
    </dgm:pt>
    <dgm:pt modelId="{19C1CFB0-D75D-48D3-8204-D31B0E573C55}" type="sibTrans" cxnId="{F62E4412-DC7F-4581-A7E2-0E4A7C0670FE}">
      <dgm:prSet/>
      <dgm:spPr/>
      <dgm:t>
        <a:bodyPr/>
        <a:lstStyle/>
        <a:p>
          <a:endParaRPr lang="en-US"/>
        </a:p>
      </dgm:t>
    </dgm:pt>
    <dgm:pt modelId="{BB7290F5-8D21-4827-B6B2-1B959360DEF5}">
      <dgm:prSet phldrT="[Text]"/>
      <dgm:spPr>
        <a:solidFill>
          <a:srgbClr val="CFDCE3">
            <a:alpha val="90000"/>
          </a:srgbClr>
        </a:solidFill>
      </dgm:spPr>
      <dgm:t>
        <a:bodyPr/>
        <a:lstStyle/>
        <a:p>
          <a:r>
            <a:rPr lang="en-US" dirty="0">
              <a:solidFill>
                <a:srgbClr val="104F75"/>
              </a:solidFill>
            </a:rPr>
            <a:t>Knowledge is clearly identified and sequenced so that concepts are built upon gradually</a:t>
          </a:r>
        </a:p>
      </dgm:t>
    </dgm:pt>
    <dgm:pt modelId="{899622E2-638F-40BA-96CB-0139BBF64212}" type="parTrans" cxnId="{B1A10DD2-240F-4051-8244-5A4B6349214C}">
      <dgm:prSet/>
      <dgm:spPr/>
      <dgm:t>
        <a:bodyPr/>
        <a:lstStyle/>
        <a:p>
          <a:endParaRPr lang="en-US"/>
        </a:p>
      </dgm:t>
    </dgm:pt>
    <dgm:pt modelId="{1E60AC7A-D869-4842-BE8D-694AC17E4E00}" type="sibTrans" cxnId="{B1A10DD2-240F-4051-8244-5A4B6349214C}">
      <dgm:prSet/>
      <dgm:spPr/>
      <dgm:t>
        <a:bodyPr/>
        <a:lstStyle/>
        <a:p>
          <a:endParaRPr lang="en-US"/>
        </a:p>
      </dgm:t>
    </dgm:pt>
    <dgm:pt modelId="{D2B72AE5-6360-4026-A811-98B8621DCC8F}">
      <dgm:prSet phldrT="[Text]"/>
      <dgm:spPr>
        <a:solidFill>
          <a:srgbClr val="104F75"/>
        </a:solidFill>
      </dgm:spPr>
      <dgm:t>
        <a:bodyPr/>
        <a:lstStyle/>
        <a:p>
          <a:r>
            <a:rPr lang="en-US" dirty="0"/>
            <a:t>Whole-class teaching</a:t>
          </a:r>
        </a:p>
      </dgm:t>
    </dgm:pt>
    <dgm:pt modelId="{AF3E67AD-6047-4A7E-B4CD-0365FF4DBE90}" type="parTrans" cxnId="{F33F0A7A-0C18-43EC-B2FB-C31715DA9603}">
      <dgm:prSet/>
      <dgm:spPr/>
      <dgm:t>
        <a:bodyPr/>
        <a:lstStyle/>
        <a:p>
          <a:endParaRPr lang="en-US"/>
        </a:p>
      </dgm:t>
    </dgm:pt>
    <dgm:pt modelId="{BC41A5AC-7113-42BA-813D-8A4EFFB0A455}" type="sibTrans" cxnId="{F33F0A7A-0C18-43EC-B2FB-C31715DA9603}">
      <dgm:prSet/>
      <dgm:spPr/>
      <dgm:t>
        <a:bodyPr/>
        <a:lstStyle/>
        <a:p>
          <a:endParaRPr lang="en-US"/>
        </a:p>
      </dgm:t>
    </dgm:pt>
    <dgm:pt modelId="{F4F39F72-DAAA-4512-B126-90CA372C69FC}">
      <dgm:prSet phldrT="[Text]"/>
      <dgm:spPr>
        <a:solidFill>
          <a:srgbClr val="CFDCE3">
            <a:alpha val="90000"/>
          </a:srgbClr>
        </a:solidFill>
      </dgm:spPr>
      <dgm:t>
        <a:bodyPr/>
        <a:lstStyle/>
        <a:p>
          <a:r>
            <a:rPr lang="en-GB" dirty="0">
              <a:solidFill>
                <a:srgbClr val="104F75"/>
              </a:solidFill>
            </a:rPr>
            <a:t>Each and every child is taught all of the core curriculum content, to which they are entitled.</a:t>
          </a:r>
          <a:endParaRPr lang="en-US" dirty="0">
            <a:solidFill>
              <a:srgbClr val="104F75"/>
            </a:solidFill>
          </a:endParaRPr>
        </a:p>
      </dgm:t>
    </dgm:pt>
    <dgm:pt modelId="{69EB99BB-E152-443E-9F9C-E1E95905B8C4}" type="parTrans" cxnId="{044A571E-E206-4A7F-AED4-B9E85DD06F4B}">
      <dgm:prSet/>
      <dgm:spPr/>
      <dgm:t>
        <a:bodyPr/>
        <a:lstStyle/>
        <a:p>
          <a:endParaRPr lang="en-US"/>
        </a:p>
      </dgm:t>
    </dgm:pt>
    <dgm:pt modelId="{40DBBBEB-40B7-4A73-9392-641986ECC151}" type="sibTrans" cxnId="{044A571E-E206-4A7F-AED4-B9E85DD06F4B}">
      <dgm:prSet/>
      <dgm:spPr/>
      <dgm:t>
        <a:bodyPr/>
        <a:lstStyle/>
        <a:p>
          <a:endParaRPr lang="en-US"/>
        </a:p>
      </dgm:t>
    </dgm:pt>
    <dgm:pt modelId="{9BC07D3B-50A9-4645-863A-D8F28F62A647}">
      <dgm:prSet phldrT="[Text]"/>
      <dgm:spPr>
        <a:solidFill>
          <a:srgbClr val="104F75"/>
        </a:solidFill>
      </dgm:spPr>
      <dgm:t>
        <a:bodyPr/>
        <a:lstStyle/>
        <a:p>
          <a:r>
            <a:rPr lang="en-US" dirty="0"/>
            <a:t>Teacher-led instruction</a:t>
          </a:r>
        </a:p>
      </dgm:t>
    </dgm:pt>
    <dgm:pt modelId="{027E86D7-D652-442D-9901-F19F0F56F3F4}" type="parTrans" cxnId="{BCEA85C2-B94A-4929-A4DC-B2C7B3298A0E}">
      <dgm:prSet/>
      <dgm:spPr/>
      <dgm:t>
        <a:bodyPr/>
        <a:lstStyle/>
        <a:p>
          <a:endParaRPr lang="en-US"/>
        </a:p>
      </dgm:t>
    </dgm:pt>
    <dgm:pt modelId="{7353D516-DAB3-4905-9A2E-277744F61D60}" type="sibTrans" cxnId="{BCEA85C2-B94A-4929-A4DC-B2C7B3298A0E}">
      <dgm:prSet/>
      <dgm:spPr/>
      <dgm:t>
        <a:bodyPr/>
        <a:lstStyle/>
        <a:p>
          <a:endParaRPr lang="en-US"/>
        </a:p>
      </dgm:t>
    </dgm:pt>
    <dgm:pt modelId="{ECAC3F06-F62A-423D-98B3-D9049CA4AB9E}">
      <dgm:prSet phldrT="[Text]"/>
      <dgm:spPr>
        <a:solidFill>
          <a:srgbClr val="CFDCE3">
            <a:alpha val="90000"/>
          </a:srgbClr>
        </a:solidFill>
      </dgm:spPr>
      <dgm:t>
        <a:bodyPr/>
        <a:lstStyle/>
        <a:p>
          <a:r>
            <a:rPr lang="en-US" dirty="0">
              <a:solidFill>
                <a:srgbClr val="104F75"/>
              </a:solidFill>
            </a:rPr>
            <a:t>The teacher imparts knowledge, rather than </a:t>
          </a:r>
          <a:r>
            <a:rPr lang="en-US" dirty="0" smtClean="0">
              <a:solidFill>
                <a:srgbClr val="104F75"/>
              </a:solidFill>
            </a:rPr>
            <a:t>child-centered </a:t>
          </a:r>
          <a:r>
            <a:rPr lang="en-US" dirty="0">
              <a:solidFill>
                <a:srgbClr val="104F75"/>
              </a:solidFill>
            </a:rPr>
            <a:t>approaches or enquiry-based learning</a:t>
          </a:r>
        </a:p>
      </dgm:t>
    </dgm:pt>
    <dgm:pt modelId="{A24D9BB9-9CC3-488F-B60C-563916C0DD87}" type="parTrans" cxnId="{8DC2FC7B-62FE-4ECA-9BD3-FAEF7BB3233B}">
      <dgm:prSet/>
      <dgm:spPr/>
      <dgm:t>
        <a:bodyPr/>
        <a:lstStyle/>
        <a:p>
          <a:endParaRPr lang="en-US"/>
        </a:p>
      </dgm:t>
    </dgm:pt>
    <dgm:pt modelId="{2644866E-DF31-4C78-86E1-72FBCDC202D6}" type="sibTrans" cxnId="{8DC2FC7B-62FE-4ECA-9BD3-FAEF7BB3233B}">
      <dgm:prSet/>
      <dgm:spPr/>
      <dgm:t>
        <a:bodyPr/>
        <a:lstStyle/>
        <a:p>
          <a:endParaRPr lang="en-US"/>
        </a:p>
      </dgm:t>
    </dgm:pt>
    <dgm:pt modelId="{3EC2C790-077E-4E53-8CC7-220EAE121B4C}" type="pres">
      <dgm:prSet presAssocID="{AAE4CDC6-4757-44AA-91D6-F41198EF8059}" presName="Name0" presStyleCnt="0">
        <dgm:presLayoutVars>
          <dgm:dir/>
          <dgm:animLvl val="lvl"/>
          <dgm:resizeHandles val="exact"/>
        </dgm:presLayoutVars>
      </dgm:prSet>
      <dgm:spPr/>
      <dgm:t>
        <a:bodyPr/>
        <a:lstStyle/>
        <a:p>
          <a:endParaRPr lang="en-US"/>
        </a:p>
      </dgm:t>
    </dgm:pt>
    <dgm:pt modelId="{7B4D694C-15E2-4A89-A66E-425E3F925FC0}" type="pres">
      <dgm:prSet presAssocID="{382A0200-DBF6-455D-8C83-1EC096395F6C}" presName="composite" presStyleCnt="0"/>
      <dgm:spPr/>
    </dgm:pt>
    <dgm:pt modelId="{9C857AB9-098B-4D66-9611-403B89AD5A9C}" type="pres">
      <dgm:prSet presAssocID="{382A0200-DBF6-455D-8C83-1EC096395F6C}" presName="parTx" presStyleLbl="alignNode1" presStyleIdx="0" presStyleCnt="3">
        <dgm:presLayoutVars>
          <dgm:chMax val="0"/>
          <dgm:chPref val="0"/>
          <dgm:bulletEnabled val="1"/>
        </dgm:presLayoutVars>
      </dgm:prSet>
      <dgm:spPr/>
      <dgm:t>
        <a:bodyPr/>
        <a:lstStyle/>
        <a:p>
          <a:endParaRPr lang="en-US"/>
        </a:p>
      </dgm:t>
    </dgm:pt>
    <dgm:pt modelId="{A6EBABAC-D02D-4408-A827-356ED1A80F6F}" type="pres">
      <dgm:prSet presAssocID="{382A0200-DBF6-455D-8C83-1EC096395F6C}" presName="desTx" presStyleLbl="alignAccFollowNode1" presStyleIdx="0" presStyleCnt="3">
        <dgm:presLayoutVars>
          <dgm:bulletEnabled val="1"/>
        </dgm:presLayoutVars>
      </dgm:prSet>
      <dgm:spPr/>
      <dgm:t>
        <a:bodyPr/>
        <a:lstStyle/>
        <a:p>
          <a:endParaRPr lang="en-US"/>
        </a:p>
      </dgm:t>
    </dgm:pt>
    <dgm:pt modelId="{6C75EE6F-627F-4191-ABE3-721DFE7E361E}" type="pres">
      <dgm:prSet presAssocID="{19C1CFB0-D75D-48D3-8204-D31B0E573C55}" presName="space" presStyleCnt="0"/>
      <dgm:spPr/>
    </dgm:pt>
    <dgm:pt modelId="{B5D6F1AE-AC82-4265-8205-03F63961A815}" type="pres">
      <dgm:prSet presAssocID="{D2B72AE5-6360-4026-A811-98B8621DCC8F}" presName="composite" presStyleCnt="0"/>
      <dgm:spPr/>
    </dgm:pt>
    <dgm:pt modelId="{4311DE62-B3A6-4F8C-9353-42A95AFC2D14}" type="pres">
      <dgm:prSet presAssocID="{D2B72AE5-6360-4026-A811-98B8621DCC8F}" presName="parTx" presStyleLbl="alignNode1" presStyleIdx="1" presStyleCnt="3">
        <dgm:presLayoutVars>
          <dgm:chMax val="0"/>
          <dgm:chPref val="0"/>
          <dgm:bulletEnabled val="1"/>
        </dgm:presLayoutVars>
      </dgm:prSet>
      <dgm:spPr/>
      <dgm:t>
        <a:bodyPr/>
        <a:lstStyle/>
        <a:p>
          <a:endParaRPr lang="en-US"/>
        </a:p>
      </dgm:t>
    </dgm:pt>
    <dgm:pt modelId="{3AB43671-26D4-47B3-8B6D-BECE314C0269}" type="pres">
      <dgm:prSet presAssocID="{D2B72AE5-6360-4026-A811-98B8621DCC8F}" presName="desTx" presStyleLbl="alignAccFollowNode1" presStyleIdx="1" presStyleCnt="3">
        <dgm:presLayoutVars>
          <dgm:bulletEnabled val="1"/>
        </dgm:presLayoutVars>
      </dgm:prSet>
      <dgm:spPr/>
      <dgm:t>
        <a:bodyPr/>
        <a:lstStyle/>
        <a:p>
          <a:endParaRPr lang="en-US"/>
        </a:p>
      </dgm:t>
    </dgm:pt>
    <dgm:pt modelId="{0943AABE-8904-43A5-88C5-4A3ACBD35A7C}" type="pres">
      <dgm:prSet presAssocID="{BC41A5AC-7113-42BA-813D-8A4EFFB0A455}" presName="space" presStyleCnt="0"/>
      <dgm:spPr/>
    </dgm:pt>
    <dgm:pt modelId="{5E26911A-A6D3-4A16-A608-AD484CBF3AE4}" type="pres">
      <dgm:prSet presAssocID="{9BC07D3B-50A9-4645-863A-D8F28F62A647}" presName="composite" presStyleCnt="0"/>
      <dgm:spPr/>
    </dgm:pt>
    <dgm:pt modelId="{CEC06CE1-81EF-4B22-811C-F571B5363155}" type="pres">
      <dgm:prSet presAssocID="{9BC07D3B-50A9-4645-863A-D8F28F62A647}" presName="parTx" presStyleLbl="alignNode1" presStyleIdx="2" presStyleCnt="3">
        <dgm:presLayoutVars>
          <dgm:chMax val="0"/>
          <dgm:chPref val="0"/>
          <dgm:bulletEnabled val="1"/>
        </dgm:presLayoutVars>
      </dgm:prSet>
      <dgm:spPr/>
      <dgm:t>
        <a:bodyPr/>
        <a:lstStyle/>
        <a:p>
          <a:endParaRPr lang="en-US"/>
        </a:p>
      </dgm:t>
    </dgm:pt>
    <dgm:pt modelId="{D68D5E1A-83BC-48D8-88D9-19F31D0ABA3D}" type="pres">
      <dgm:prSet presAssocID="{9BC07D3B-50A9-4645-863A-D8F28F62A647}" presName="desTx" presStyleLbl="alignAccFollowNode1" presStyleIdx="2" presStyleCnt="3">
        <dgm:presLayoutVars>
          <dgm:bulletEnabled val="1"/>
        </dgm:presLayoutVars>
      </dgm:prSet>
      <dgm:spPr/>
      <dgm:t>
        <a:bodyPr/>
        <a:lstStyle/>
        <a:p>
          <a:endParaRPr lang="en-US"/>
        </a:p>
      </dgm:t>
    </dgm:pt>
  </dgm:ptLst>
  <dgm:cxnLst>
    <dgm:cxn modelId="{F33F0A7A-0C18-43EC-B2FB-C31715DA9603}" srcId="{AAE4CDC6-4757-44AA-91D6-F41198EF8059}" destId="{D2B72AE5-6360-4026-A811-98B8621DCC8F}" srcOrd="1" destOrd="0" parTransId="{AF3E67AD-6047-4A7E-B4CD-0365FF4DBE90}" sibTransId="{BC41A5AC-7113-42BA-813D-8A4EFFB0A455}"/>
    <dgm:cxn modelId="{BCEA85C2-B94A-4929-A4DC-B2C7B3298A0E}" srcId="{AAE4CDC6-4757-44AA-91D6-F41198EF8059}" destId="{9BC07D3B-50A9-4645-863A-D8F28F62A647}" srcOrd="2" destOrd="0" parTransId="{027E86D7-D652-442D-9901-F19F0F56F3F4}" sibTransId="{7353D516-DAB3-4905-9A2E-277744F61D60}"/>
    <dgm:cxn modelId="{F38614A9-53CF-4DCA-B529-E8A62E4067E4}" type="presOf" srcId="{F4F39F72-DAAA-4512-B126-90CA372C69FC}" destId="{3AB43671-26D4-47B3-8B6D-BECE314C0269}" srcOrd="0" destOrd="0" presId="urn:microsoft.com/office/officeart/2005/8/layout/hList1"/>
    <dgm:cxn modelId="{B1A10DD2-240F-4051-8244-5A4B6349214C}" srcId="{382A0200-DBF6-455D-8C83-1EC096395F6C}" destId="{BB7290F5-8D21-4827-B6B2-1B959360DEF5}" srcOrd="0" destOrd="0" parTransId="{899622E2-638F-40BA-96CB-0139BBF64212}" sibTransId="{1E60AC7A-D869-4842-BE8D-694AC17E4E00}"/>
    <dgm:cxn modelId="{85624A96-A95F-45CB-9871-40717EF27742}" type="presOf" srcId="{BB7290F5-8D21-4827-B6B2-1B959360DEF5}" destId="{A6EBABAC-D02D-4408-A827-356ED1A80F6F}" srcOrd="0" destOrd="0" presId="urn:microsoft.com/office/officeart/2005/8/layout/hList1"/>
    <dgm:cxn modelId="{E113C826-420B-4C46-B3B9-9B351CF1185E}" type="presOf" srcId="{382A0200-DBF6-455D-8C83-1EC096395F6C}" destId="{9C857AB9-098B-4D66-9611-403B89AD5A9C}" srcOrd="0" destOrd="0" presId="urn:microsoft.com/office/officeart/2005/8/layout/hList1"/>
    <dgm:cxn modelId="{D60273CA-74F5-4070-9F10-4FB78AFF230A}" type="presOf" srcId="{AAE4CDC6-4757-44AA-91D6-F41198EF8059}" destId="{3EC2C790-077E-4E53-8CC7-220EAE121B4C}" srcOrd="0" destOrd="0" presId="urn:microsoft.com/office/officeart/2005/8/layout/hList1"/>
    <dgm:cxn modelId="{F62E4412-DC7F-4581-A7E2-0E4A7C0670FE}" srcId="{AAE4CDC6-4757-44AA-91D6-F41198EF8059}" destId="{382A0200-DBF6-455D-8C83-1EC096395F6C}" srcOrd="0" destOrd="0" parTransId="{14FCC07B-F4BE-431C-834C-C893A554A5B5}" sibTransId="{19C1CFB0-D75D-48D3-8204-D31B0E573C55}"/>
    <dgm:cxn modelId="{044A571E-E206-4A7F-AED4-B9E85DD06F4B}" srcId="{D2B72AE5-6360-4026-A811-98B8621DCC8F}" destId="{F4F39F72-DAAA-4512-B126-90CA372C69FC}" srcOrd="0" destOrd="0" parTransId="{69EB99BB-E152-443E-9F9C-E1E95905B8C4}" sibTransId="{40DBBBEB-40B7-4A73-9392-641986ECC151}"/>
    <dgm:cxn modelId="{ECE99702-752B-4D44-A88D-458A2008F48A}" type="presOf" srcId="{D2B72AE5-6360-4026-A811-98B8621DCC8F}" destId="{4311DE62-B3A6-4F8C-9353-42A95AFC2D14}" srcOrd="0" destOrd="0" presId="urn:microsoft.com/office/officeart/2005/8/layout/hList1"/>
    <dgm:cxn modelId="{6B639B77-42A0-464F-A069-E7F603DE7BD6}" type="presOf" srcId="{9BC07D3B-50A9-4645-863A-D8F28F62A647}" destId="{CEC06CE1-81EF-4B22-811C-F571B5363155}" srcOrd="0" destOrd="0" presId="urn:microsoft.com/office/officeart/2005/8/layout/hList1"/>
    <dgm:cxn modelId="{F919D321-F5B0-49E1-8467-651198033C31}" type="presOf" srcId="{ECAC3F06-F62A-423D-98B3-D9049CA4AB9E}" destId="{D68D5E1A-83BC-48D8-88D9-19F31D0ABA3D}" srcOrd="0" destOrd="0" presId="urn:microsoft.com/office/officeart/2005/8/layout/hList1"/>
    <dgm:cxn modelId="{8DC2FC7B-62FE-4ECA-9BD3-FAEF7BB3233B}" srcId="{9BC07D3B-50A9-4645-863A-D8F28F62A647}" destId="{ECAC3F06-F62A-423D-98B3-D9049CA4AB9E}" srcOrd="0" destOrd="0" parTransId="{A24D9BB9-9CC3-488F-B60C-563916C0DD87}" sibTransId="{2644866E-DF31-4C78-86E1-72FBCDC202D6}"/>
    <dgm:cxn modelId="{3937D490-F44C-41F2-84A2-FFFC8547D877}" type="presParOf" srcId="{3EC2C790-077E-4E53-8CC7-220EAE121B4C}" destId="{7B4D694C-15E2-4A89-A66E-425E3F925FC0}" srcOrd="0" destOrd="0" presId="urn:microsoft.com/office/officeart/2005/8/layout/hList1"/>
    <dgm:cxn modelId="{78E92DDA-C0EB-4643-AD60-B2C09985AD5F}" type="presParOf" srcId="{7B4D694C-15E2-4A89-A66E-425E3F925FC0}" destId="{9C857AB9-098B-4D66-9611-403B89AD5A9C}" srcOrd="0" destOrd="0" presId="urn:microsoft.com/office/officeart/2005/8/layout/hList1"/>
    <dgm:cxn modelId="{50BF11B3-7A2D-452F-BC68-8140D5A9ED58}" type="presParOf" srcId="{7B4D694C-15E2-4A89-A66E-425E3F925FC0}" destId="{A6EBABAC-D02D-4408-A827-356ED1A80F6F}" srcOrd="1" destOrd="0" presId="urn:microsoft.com/office/officeart/2005/8/layout/hList1"/>
    <dgm:cxn modelId="{63A7B941-126F-4B08-AE25-81B165D5AF19}" type="presParOf" srcId="{3EC2C790-077E-4E53-8CC7-220EAE121B4C}" destId="{6C75EE6F-627F-4191-ABE3-721DFE7E361E}" srcOrd="1" destOrd="0" presId="urn:microsoft.com/office/officeart/2005/8/layout/hList1"/>
    <dgm:cxn modelId="{3E796BF5-7500-4258-91B3-D8B2EF04D8F7}" type="presParOf" srcId="{3EC2C790-077E-4E53-8CC7-220EAE121B4C}" destId="{B5D6F1AE-AC82-4265-8205-03F63961A815}" srcOrd="2" destOrd="0" presId="urn:microsoft.com/office/officeart/2005/8/layout/hList1"/>
    <dgm:cxn modelId="{86E72DC6-E1A1-471E-B7B7-4B6149EB55C0}" type="presParOf" srcId="{B5D6F1AE-AC82-4265-8205-03F63961A815}" destId="{4311DE62-B3A6-4F8C-9353-42A95AFC2D14}" srcOrd="0" destOrd="0" presId="urn:microsoft.com/office/officeart/2005/8/layout/hList1"/>
    <dgm:cxn modelId="{F74E2406-4712-455B-AF26-18452604BFD3}" type="presParOf" srcId="{B5D6F1AE-AC82-4265-8205-03F63961A815}" destId="{3AB43671-26D4-47B3-8B6D-BECE314C0269}" srcOrd="1" destOrd="0" presId="urn:microsoft.com/office/officeart/2005/8/layout/hList1"/>
    <dgm:cxn modelId="{D553E46A-9D89-4246-9300-B3C2AB981C3D}" type="presParOf" srcId="{3EC2C790-077E-4E53-8CC7-220EAE121B4C}" destId="{0943AABE-8904-43A5-88C5-4A3ACBD35A7C}" srcOrd="3" destOrd="0" presId="urn:microsoft.com/office/officeart/2005/8/layout/hList1"/>
    <dgm:cxn modelId="{A18C620C-37FC-4300-AA8E-83F6D6C88DD1}" type="presParOf" srcId="{3EC2C790-077E-4E53-8CC7-220EAE121B4C}" destId="{5E26911A-A6D3-4A16-A608-AD484CBF3AE4}" srcOrd="4" destOrd="0" presId="urn:microsoft.com/office/officeart/2005/8/layout/hList1"/>
    <dgm:cxn modelId="{0243505C-5F83-45F1-8ED3-E98BDED1FC58}" type="presParOf" srcId="{5E26911A-A6D3-4A16-A608-AD484CBF3AE4}" destId="{CEC06CE1-81EF-4B22-811C-F571B5363155}" srcOrd="0" destOrd="0" presId="urn:microsoft.com/office/officeart/2005/8/layout/hList1"/>
    <dgm:cxn modelId="{0C235F43-B2EF-4F6D-A78C-F481F31B64C7}" type="presParOf" srcId="{5E26911A-A6D3-4A16-A608-AD484CBF3AE4}" destId="{D68D5E1A-83BC-48D8-88D9-19F31D0ABA3D}"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20437A-57D1-45B9-8175-BE514398C8CF}" type="doc">
      <dgm:prSet loTypeId="urn:microsoft.com/office/officeart/2005/8/layout/radial1" loCatId="relationship" qsTypeId="urn:microsoft.com/office/officeart/2005/8/quickstyle/simple3" qsCatId="simple" csTypeId="urn:microsoft.com/office/officeart/2005/8/colors/accent1_2" csCatId="accent1" phldr="1"/>
      <dgm:spPr/>
      <dgm:t>
        <a:bodyPr/>
        <a:lstStyle/>
        <a:p>
          <a:endParaRPr lang="en-US"/>
        </a:p>
      </dgm:t>
    </dgm:pt>
    <dgm:pt modelId="{9044D4B1-4C71-4671-905A-AF64086CB246}">
      <dgm:prSet phldrT="[Text]" custT="1"/>
      <dgm:spPr>
        <a:solidFill>
          <a:srgbClr val="CFDCE3"/>
        </a:solidFill>
        <a:ln w="12700">
          <a:solidFill>
            <a:srgbClr val="104F75"/>
          </a:solidFill>
        </a:ln>
      </dgm:spPr>
      <dgm:t>
        <a:bodyPr lIns="0" tIns="0" rIns="0" bIns="0"/>
        <a:lstStyle/>
        <a:p>
          <a:r>
            <a:rPr lang="en-US" sz="1000" b="1" dirty="0">
              <a:solidFill>
                <a:srgbClr val="104F75"/>
              </a:solidFill>
            </a:rPr>
            <a:t>Understand </a:t>
          </a:r>
          <a:r>
            <a:rPr lang="en-US" sz="1000" b="1" dirty="0" smtClean="0">
              <a:solidFill>
                <a:srgbClr val="104F75"/>
              </a:solidFill>
            </a:rPr>
            <a:t>how complete  </a:t>
          </a:r>
          <a:r>
            <a:rPr lang="en-US" sz="1000" b="1" dirty="0">
              <a:solidFill>
                <a:srgbClr val="104F75"/>
              </a:solidFill>
            </a:rPr>
            <a:t>programmes are shared and implemented in a diverse cross section of schools</a:t>
          </a:r>
        </a:p>
      </dgm:t>
    </dgm:pt>
    <dgm:pt modelId="{0B09933D-C9D2-4E8E-A9AC-1FC70010F3A4}" type="parTrans" cxnId="{91656C5C-9702-483C-BFB9-055AF7B3D5EC}">
      <dgm:prSet/>
      <dgm:spPr>
        <a:ln w="28575">
          <a:solidFill>
            <a:srgbClr val="104F75"/>
          </a:solidFill>
        </a:ln>
      </dgm:spPr>
      <dgm:t>
        <a:bodyPr/>
        <a:lstStyle/>
        <a:p>
          <a:endParaRPr lang="en-US" dirty="0"/>
        </a:p>
      </dgm:t>
    </dgm:pt>
    <dgm:pt modelId="{835AB4A9-AD75-4B9D-BA8F-AE8210BFB132}" type="sibTrans" cxnId="{91656C5C-9702-483C-BFB9-055AF7B3D5EC}">
      <dgm:prSet/>
      <dgm:spPr/>
      <dgm:t>
        <a:bodyPr/>
        <a:lstStyle/>
        <a:p>
          <a:endParaRPr lang="en-US"/>
        </a:p>
      </dgm:t>
    </dgm:pt>
    <dgm:pt modelId="{6B4ED903-422D-480C-8BA1-DB7354BEFB9C}">
      <dgm:prSet custT="1"/>
      <dgm:spPr>
        <a:solidFill>
          <a:srgbClr val="CFDCE3"/>
        </a:solidFill>
        <a:ln w="12700">
          <a:solidFill>
            <a:srgbClr val="104F75"/>
          </a:solidFill>
        </a:ln>
      </dgm:spPr>
      <dgm:t>
        <a:bodyPr lIns="0" tIns="0" rIns="0" bIns="0"/>
        <a:lstStyle/>
        <a:p>
          <a:r>
            <a:rPr lang="en-US" sz="1000" b="1" dirty="0">
              <a:solidFill>
                <a:srgbClr val="104F75"/>
              </a:solidFill>
            </a:rPr>
            <a:t>Identify the most beneficial frameworks and specifications </a:t>
          </a:r>
          <a:r>
            <a:rPr lang="en-US" sz="1000" b="1" dirty="0" smtClean="0">
              <a:solidFill>
                <a:srgbClr val="104F75"/>
              </a:solidFill>
            </a:rPr>
            <a:t>for programmes</a:t>
          </a:r>
          <a:endParaRPr lang="en-US" sz="1000" b="1" dirty="0">
            <a:solidFill>
              <a:srgbClr val="104F75"/>
            </a:solidFill>
          </a:endParaRPr>
        </a:p>
      </dgm:t>
    </dgm:pt>
    <dgm:pt modelId="{8FA6C145-055B-4B7C-B7C1-6D4F0DD07839}" type="parTrans" cxnId="{3D0D1E8F-9B88-46D9-BCC8-D4E39E0EC269}">
      <dgm:prSet/>
      <dgm:spPr>
        <a:ln w="28575">
          <a:solidFill>
            <a:srgbClr val="104F75"/>
          </a:solidFill>
        </a:ln>
      </dgm:spPr>
      <dgm:t>
        <a:bodyPr/>
        <a:lstStyle/>
        <a:p>
          <a:endParaRPr lang="en-US" dirty="0"/>
        </a:p>
      </dgm:t>
    </dgm:pt>
    <dgm:pt modelId="{7A112976-5006-4F53-A867-D956AD377A1C}" type="sibTrans" cxnId="{3D0D1E8F-9B88-46D9-BCC8-D4E39E0EC269}">
      <dgm:prSet/>
      <dgm:spPr/>
      <dgm:t>
        <a:bodyPr/>
        <a:lstStyle/>
        <a:p>
          <a:endParaRPr lang="en-US"/>
        </a:p>
      </dgm:t>
    </dgm:pt>
    <dgm:pt modelId="{558751E4-63DB-4A2E-87F3-22745C8048B4}">
      <dgm:prSet custT="1"/>
      <dgm:spPr>
        <a:solidFill>
          <a:srgbClr val="CFDCE3"/>
        </a:solidFill>
        <a:ln w="12700">
          <a:solidFill>
            <a:srgbClr val="104F75"/>
          </a:solidFill>
        </a:ln>
      </dgm:spPr>
      <dgm:t>
        <a:bodyPr lIns="0" tIns="0" rIns="0" bIns="0"/>
        <a:lstStyle/>
        <a:p>
          <a:r>
            <a:rPr lang="en-US" sz="1000" b="1" dirty="0">
              <a:solidFill>
                <a:srgbClr val="104F75"/>
              </a:solidFill>
            </a:rPr>
            <a:t>Gather evidence on how </a:t>
          </a:r>
          <a:r>
            <a:rPr lang="en-US" sz="1000" b="1" dirty="0" smtClean="0">
              <a:solidFill>
                <a:srgbClr val="104F75"/>
              </a:solidFill>
            </a:rPr>
            <a:t>using complete  </a:t>
          </a:r>
          <a:r>
            <a:rPr lang="en-US" sz="1000" b="1" dirty="0">
              <a:solidFill>
                <a:srgbClr val="104F75"/>
              </a:solidFill>
            </a:rPr>
            <a:t>programmes can reduce teacher workload</a:t>
          </a:r>
        </a:p>
      </dgm:t>
    </dgm:pt>
    <dgm:pt modelId="{11ADA083-85F9-42EF-9368-50A8C540CF0A}" type="parTrans" cxnId="{5CC21B2C-1D2F-4ABC-9786-30268B878CC1}">
      <dgm:prSet/>
      <dgm:spPr>
        <a:ln w="28575">
          <a:solidFill>
            <a:srgbClr val="104F75"/>
          </a:solidFill>
        </a:ln>
      </dgm:spPr>
      <dgm:t>
        <a:bodyPr/>
        <a:lstStyle/>
        <a:p>
          <a:endParaRPr lang="en-US" dirty="0"/>
        </a:p>
      </dgm:t>
    </dgm:pt>
    <dgm:pt modelId="{28B53B54-314B-4295-9A7F-DE4239B3043E}" type="sibTrans" cxnId="{5CC21B2C-1D2F-4ABC-9786-30268B878CC1}">
      <dgm:prSet/>
      <dgm:spPr/>
      <dgm:t>
        <a:bodyPr/>
        <a:lstStyle/>
        <a:p>
          <a:endParaRPr lang="en-US"/>
        </a:p>
      </dgm:t>
    </dgm:pt>
    <dgm:pt modelId="{887C89BD-18ED-4E10-96A7-BACAA5A02925}">
      <dgm:prSet custT="1"/>
      <dgm:spPr>
        <a:solidFill>
          <a:srgbClr val="CFDCE3"/>
        </a:solidFill>
        <a:ln w="12700">
          <a:solidFill>
            <a:srgbClr val="104F75"/>
          </a:solidFill>
        </a:ln>
      </dgm:spPr>
      <dgm:t>
        <a:bodyPr/>
        <a:lstStyle/>
        <a:p>
          <a:r>
            <a:rPr lang="en-US" sz="1000" b="1" dirty="0">
              <a:solidFill>
                <a:srgbClr val="104F75"/>
              </a:solidFill>
            </a:rPr>
            <a:t>Gather evidence on </a:t>
          </a:r>
          <a:r>
            <a:rPr lang="en-US" sz="1000" b="1" dirty="0" smtClean="0">
              <a:solidFill>
                <a:srgbClr val="104F75"/>
              </a:solidFill>
            </a:rPr>
            <a:t>how complete </a:t>
          </a:r>
          <a:r>
            <a:rPr lang="en-US" sz="1000" b="1" dirty="0">
              <a:solidFill>
                <a:srgbClr val="104F75"/>
              </a:solidFill>
            </a:rPr>
            <a:t>programmes can improve pupil outcomes</a:t>
          </a:r>
        </a:p>
      </dgm:t>
    </dgm:pt>
    <dgm:pt modelId="{2ACD4A13-E200-4BC9-87F3-5D1730696CD7}" type="parTrans" cxnId="{FF38BAAF-36B2-4636-8979-7BF6AF5D9B4B}">
      <dgm:prSet/>
      <dgm:spPr>
        <a:ln w="28575">
          <a:solidFill>
            <a:srgbClr val="104F75"/>
          </a:solidFill>
        </a:ln>
      </dgm:spPr>
      <dgm:t>
        <a:bodyPr/>
        <a:lstStyle/>
        <a:p>
          <a:endParaRPr lang="en-US" dirty="0"/>
        </a:p>
      </dgm:t>
    </dgm:pt>
    <dgm:pt modelId="{90316611-8B36-4815-AB5B-55ABF0647DB5}" type="sibTrans" cxnId="{FF38BAAF-36B2-4636-8979-7BF6AF5D9B4B}">
      <dgm:prSet/>
      <dgm:spPr/>
      <dgm:t>
        <a:bodyPr/>
        <a:lstStyle/>
        <a:p>
          <a:endParaRPr lang="en-US"/>
        </a:p>
      </dgm:t>
    </dgm:pt>
    <dgm:pt modelId="{6C493B4D-8CC9-477C-9A5A-DC519A9C8D00}">
      <dgm:prSet phldrT="[Text]" custT="1"/>
      <dgm:spPr>
        <a:solidFill>
          <a:srgbClr val="104F75"/>
        </a:solidFill>
        <a:ln w="19050">
          <a:solidFill>
            <a:srgbClr val="072233"/>
          </a:solidFill>
        </a:ln>
      </dgm:spPr>
      <dgm:t>
        <a:bodyPr/>
        <a:lstStyle/>
        <a:p>
          <a:r>
            <a:rPr lang="en-US" sz="1400" b="1" dirty="0">
              <a:solidFill>
                <a:schemeClr val="bg1"/>
              </a:solidFill>
            </a:rPr>
            <a:t>Aims of the Curriculum Programme Pilot</a:t>
          </a:r>
        </a:p>
      </dgm:t>
    </dgm:pt>
    <dgm:pt modelId="{00EF9BC9-228B-4310-A0A7-072261F960DE}" type="sibTrans" cxnId="{EE2565FB-57CF-495E-9DA4-3E06EAD00DB8}">
      <dgm:prSet/>
      <dgm:spPr/>
      <dgm:t>
        <a:bodyPr/>
        <a:lstStyle/>
        <a:p>
          <a:endParaRPr lang="en-US"/>
        </a:p>
      </dgm:t>
    </dgm:pt>
    <dgm:pt modelId="{63B9B58E-EE02-4F90-8986-D8AF01FD8219}" type="parTrans" cxnId="{EE2565FB-57CF-495E-9DA4-3E06EAD00DB8}">
      <dgm:prSet/>
      <dgm:spPr/>
      <dgm:t>
        <a:bodyPr/>
        <a:lstStyle/>
        <a:p>
          <a:endParaRPr lang="en-US"/>
        </a:p>
      </dgm:t>
    </dgm:pt>
    <dgm:pt modelId="{21B7D943-8141-4CBB-BD3B-B10F7539E04A}">
      <dgm:prSet phldrT="[Text]" custT="1"/>
      <dgm:spPr>
        <a:solidFill>
          <a:srgbClr val="CFDCE3"/>
        </a:solidFill>
        <a:ln w="12700">
          <a:solidFill>
            <a:srgbClr val="104F75"/>
          </a:solidFill>
        </a:ln>
      </dgm:spPr>
      <dgm:t>
        <a:bodyPr lIns="0" tIns="0" rIns="0" bIns="0"/>
        <a:lstStyle/>
        <a:p>
          <a:r>
            <a:rPr lang="en-US" sz="1000" b="1" dirty="0">
              <a:solidFill>
                <a:srgbClr val="104F75"/>
              </a:solidFill>
            </a:rPr>
            <a:t>Identify the level of guidance/ training needed to </a:t>
          </a:r>
          <a:r>
            <a:rPr lang="en-US" sz="1000" b="1" dirty="0" smtClean="0">
              <a:solidFill>
                <a:srgbClr val="104F75"/>
              </a:solidFill>
            </a:rPr>
            <a:t>implement complete  </a:t>
          </a:r>
          <a:r>
            <a:rPr lang="en-US" sz="1000" b="1" dirty="0">
              <a:solidFill>
                <a:srgbClr val="104F75"/>
              </a:solidFill>
            </a:rPr>
            <a:t>programmes</a:t>
          </a:r>
        </a:p>
      </dgm:t>
    </dgm:pt>
    <dgm:pt modelId="{F960CC2F-CF70-4BC1-BD63-76F6C934FFEB}" type="parTrans" cxnId="{03931C75-8D6F-4AC6-ADB7-2EB88CF6E62E}">
      <dgm:prSet/>
      <dgm:spPr/>
      <dgm:t>
        <a:bodyPr/>
        <a:lstStyle/>
        <a:p>
          <a:endParaRPr lang="en-US" dirty="0"/>
        </a:p>
      </dgm:t>
    </dgm:pt>
    <dgm:pt modelId="{D2F37091-4C3E-4BB1-94C4-80E5E2AAD500}" type="sibTrans" cxnId="{03931C75-8D6F-4AC6-ADB7-2EB88CF6E62E}">
      <dgm:prSet/>
      <dgm:spPr/>
      <dgm:t>
        <a:bodyPr/>
        <a:lstStyle/>
        <a:p>
          <a:endParaRPr lang="en-US"/>
        </a:p>
      </dgm:t>
    </dgm:pt>
    <dgm:pt modelId="{DB8C3EBB-6A61-43A2-AB97-53A197A3F06F}" type="pres">
      <dgm:prSet presAssocID="{AF20437A-57D1-45B9-8175-BE514398C8CF}" presName="cycle" presStyleCnt="0">
        <dgm:presLayoutVars>
          <dgm:chMax val="1"/>
          <dgm:dir/>
          <dgm:animLvl val="ctr"/>
          <dgm:resizeHandles val="exact"/>
        </dgm:presLayoutVars>
      </dgm:prSet>
      <dgm:spPr/>
      <dgm:t>
        <a:bodyPr/>
        <a:lstStyle/>
        <a:p>
          <a:endParaRPr lang="en-US"/>
        </a:p>
      </dgm:t>
    </dgm:pt>
    <dgm:pt modelId="{A5776CEC-39B3-4302-A8EF-FFB203697B5C}" type="pres">
      <dgm:prSet presAssocID="{6C493B4D-8CC9-477C-9A5A-DC519A9C8D00}" presName="centerShape" presStyleLbl="node0" presStyleIdx="0" presStyleCnt="1" custScaleX="127554" custScaleY="127554"/>
      <dgm:spPr/>
      <dgm:t>
        <a:bodyPr/>
        <a:lstStyle/>
        <a:p>
          <a:endParaRPr lang="en-US"/>
        </a:p>
      </dgm:t>
    </dgm:pt>
    <dgm:pt modelId="{9B168D41-7D30-4558-B3FE-A5ECF0A57CFC}" type="pres">
      <dgm:prSet presAssocID="{2ACD4A13-E200-4BC9-87F3-5D1730696CD7}" presName="Name9" presStyleLbl="parChTrans1D2" presStyleIdx="0" presStyleCnt="5"/>
      <dgm:spPr/>
      <dgm:t>
        <a:bodyPr/>
        <a:lstStyle/>
        <a:p>
          <a:endParaRPr lang="en-US"/>
        </a:p>
      </dgm:t>
    </dgm:pt>
    <dgm:pt modelId="{0072413B-4BFB-44B2-89AE-D97BE8378FD3}" type="pres">
      <dgm:prSet presAssocID="{2ACD4A13-E200-4BC9-87F3-5D1730696CD7}" presName="connTx" presStyleLbl="parChTrans1D2" presStyleIdx="0" presStyleCnt="5"/>
      <dgm:spPr/>
      <dgm:t>
        <a:bodyPr/>
        <a:lstStyle/>
        <a:p>
          <a:endParaRPr lang="en-US"/>
        </a:p>
      </dgm:t>
    </dgm:pt>
    <dgm:pt modelId="{98D911F9-A88D-4872-B15D-DA946032340F}" type="pres">
      <dgm:prSet presAssocID="{887C89BD-18ED-4E10-96A7-BACAA5A02925}" presName="node" presStyleLbl="node1" presStyleIdx="0" presStyleCnt="5" custScaleX="120265" custScaleY="120265" custRadScaleRad="105101" custRadScaleInc="4425">
        <dgm:presLayoutVars>
          <dgm:bulletEnabled val="1"/>
        </dgm:presLayoutVars>
      </dgm:prSet>
      <dgm:spPr/>
      <dgm:t>
        <a:bodyPr/>
        <a:lstStyle/>
        <a:p>
          <a:endParaRPr lang="en-US"/>
        </a:p>
      </dgm:t>
    </dgm:pt>
    <dgm:pt modelId="{A40C335E-DB86-4E56-8C7B-63D89BF012AB}" type="pres">
      <dgm:prSet presAssocID="{11ADA083-85F9-42EF-9368-50A8C540CF0A}" presName="Name9" presStyleLbl="parChTrans1D2" presStyleIdx="1" presStyleCnt="5"/>
      <dgm:spPr/>
      <dgm:t>
        <a:bodyPr/>
        <a:lstStyle/>
        <a:p>
          <a:endParaRPr lang="en-US"/>
        </a:p>
      </dgm:t>
    </dgm:pt>
    <dgm:pt modelId="{413D8FE8-E5B0-4444-8AB0-989813BC20EB}" type="pres">
      <dgm:prSet presAssocID="{11ADA083-85F9-42EF-9368-50A8C540CF0A}" presName="connTx" presStyleLbl="parChTrans1D2" presStyleIdx="1" presStyleCnt="5"/>
      <dgm:spPr/>
      <dgm:t>
        <a:bodyPr/>
        <a:lstStyle/>
        <a:p>
          <a:endParaRPr lang="en-US"/>
        </a:p>
      </dgm:t>
    </dgm:pt>
    <dgm:pt modelId="{29BB58A0-0744-434D-87E9-BFBF96E7BC28}" type="pres">
      <dgm:prSet presAssocID="{558751E4-63DB-4A2E-87F3-22745C8048B4}" presName="node" presStyleLbl="node1" presStyleIdx="1" presStyleCnt="5" custScaleX="120265" custScaleY="120265" custRadScaleRad="100358" custRadScaleInc="10393">
        <dgm:presLayoutVars>
          <dgm:bulletEnabled val="1"/>
        </dgm:presLayoutVars>
      </dgm:prSet>
      <dgm:spPr/>
      <dgm:t>
        <a:bodyPr/>
        <a:lstStyle/>
        <a:p>
          <a:endParaRPr lang="en-US"/>
        </a:p>
      </dgm:t>
    </dgm:pt>
    <dgm:pt modelId="{873A39C8-4F6E-4AC5-8E25-74300D3DE13B}" type="pres">
      <dgm:prSet presAssocID="{8FA6C145-055B-4B7C-B7C1-6D4F0DD07839}" presName="Name9" presStyleLbl="parChTrans1D2" presStyleIdx="2" presStyleCnt="5"/>
      <dgm:spPr/>
      <dgm:t>
        <a:bodyPr/>
        <a:lstStyle/>
        <a:p>
          <a:endParaRPr lang="en-US"/>
        </a:p>
      </dgm:t>
    </dgm:pt>
    <dgm:pt modelId="{A2F2B997-EA57-4911-9858-CF1AB93792AE}" type="pres">
      <dgm:prSet presAssocID="{8FA6C145-055B-4B7C-B7C1-6D4F0DD07839}" presName="connTx" presStyleLbl="parChTrans1D2" presStyleIdx="2" presStyleCnt="5"/>
      <dgm:spPr/>
      <dgm:t>
        <a:bodyPr/>
        <a:lstStyle/>
        <a:p>
          <a:endParaRPr lang="en-US"/>
        </a:p>
      </dgm:t>
    </dgm:pt>
    <dgm:pt modelId="{2C053411-5587-456E-9506-E8146514A49E}" type="pres">
      <dgm:prSet presAssocID="{6B4ED903-422D-480C-8BA1-DB7354BEFB9C}" presName="node" presStyleLbl="node1" presStyleIdx="2" presStyleCnt="5" custScaleX="120265" custScaleY="120265" custRadScaleRad="103744" custRadScaleInc="5524">
        <dgm:presLayoutVars>
          <dgm:bulletEnabled val="1"/>
        </dgm:presLayoutVars>
      </dgm:prSet>
      <dgm:spPr/>
      <dgm:t>
        <a:bodyPr/>
        <a:lstStyle/>
        <a:p>
          <a:endParaRPr lang="en-US"/>
        </a:p>
      </dgm:t>
    </dgm:pt>
    <dgm:pt modelId="{BBF65A80-DF5B-4E1E-B39E-8E084C518C0B}" type="pres">
      <dgm:prSet presAssocID="{0B09933D-C9D2-4E8E-A9AC-1FC70010F3A4}" presName="Name9" presStyleLbl="parChTrans1D2" presStyleIdx="3" presStyleCnt="5"/>
      <dgm:spPr/>
      <dgm:t>
        <a:bodyPr/>
        <a:lstStyle/>
        <a:p>
          <a:endParaRPr lang="en-US"/>
        </a:p>
      </dgm:t>
    </dgm:pt>
    <dgm:pt modelId="{387DD5BB-A87E-463F-8E62-82D772412754}" type="pres">
      <dgm:prSet presAssocID="{0B09933D-C9D2-4E8E-A9AC-1FC70010F3A4}" presName="connTx" presStyleLbl="parChTrans1D2" presStyleIdx="3" presStyleCnt="5"/>
      <dgm:spPr/>
      <dgm:t>
        <a:bodyPr/>
        <a:lstStyle/>
        <a:p>
          <a:endParaRPr lang="en-US"/>
        </a:p>
      </dgm:t>
    </dgm:pt>
    <dgm:pt modelId="{8F0574A7-1982-4FC0-A48F-289E0188B045}" type="pres">
      <dgm:prSet presAssocID="{9044D4B1-4C71-4671-905A-AF64086CB246}" presName="node" presStyleLbl="node1" presStyleIdx="3" presStyleCnt="5" custScaleX="120265" custScaleY="120265" custRadScaleRad="103744" custRadScaleInc="-3004">
        <dgm:presLayoutVars>
          <dgm:bulletEnabled val="1"/>
        </dgm:presLayoutVars>
      </dgm:prSet>
      <dgm:spPr/>
      <dgm:t>
        <a:bodyPr/>
        <a:lstStyle/>
        <a:p>
          <a:endParaRPr lang="en-US"/>
        </a:p>
      </dgm:t>
    </dgm:pt>
    <dgm:pt modelId="{75A51206-AF39-4BD9-A0CB-59CE08C72FF7}" type="pres">
      <dgm:prSet presAssocID="{F960CC2F-CF70-4BC1-BD63-76F6C934FFEB}" presName="Name9" presStyleLbl="parChTrans1D2" presStyleIdx="4" presStyleCnt="5"/>
      <dgm:spPr/>
      <dgm:t>
        <a:bodyPr/>
        <a:lstStyle/>
        <a:p>
          <a:endParaRPr lang="en-US"/>
        </a:p>
      </dgm:t>
    </dgm:pt>
    <dgm:pt modelId="{46B85EED-3B16-40AD-8768-F517A6A5E5C7}" type="pres">
      <dgm:prSet presAssocID="{F960CC2F-CF70-4BC1-BD63-76F6C934FFEB}" presName="connTx" presStyleLbl="parChTrans1D2" presStyleIdx="4" presStyleCnt="5"/>
      <dgm:spPr/>
      <dgm:t>
        <a:bodyPr/>
        <a:lstStyle/>
        <a:p>
          <a:endParaRPr lang="en-US"/>
        </a:p>
      </dgm:t>
    </dgm:pt>
    <dgm:pt modelId="{56F16202-8A12-46A8-A05D-C7AEFCEB5B77}" type="pres">
      <dgm:prSet presAssocID="{21B7D943-8141-4CBB-BD3B-B10F7539E04A}" presName="node" presStyleLbl="node1" presStyleIdx="4" presStyleCnt="5" custScaleX="122615" custScaleY="112703">
        <dgm:presLayoutVars>
          <dgm:bulletEnabled val="1"/>
        </dgm:presLayoutVars>
      </dgm:prSet>
      <dgm:spPr/>
      <dgm:t>
        <a:bodyPr/>
        <a:lstStyle/>
        <a:p>
          <a:endParaRPr lang="en-US"/>
        </a:p>
      </dgm:t>
    </dgm:pt>
  </dgm:ptLst>
  <dgm:cxnLst>
    <dgm:cxn modelId="{CDBDF681-A6D7-498A-9B9F-8505438FA000}" type="presOf" srcId="{558751E4-63DB-4A2E-87F3-22745C8048B4}" destId="{29BB58A0-0744-434D-87E9-BFBF96E7BC28}" srcOrd="0" destOrd="0" presId="urn:microsoft.com/office/officeart/2005/8/layout/radial1"/>
    <dgm:cxn modelId="{2B6ACA74-8742-4521-9649-4526448EF441}" type="presOf" srcId="{2ACD4A13-E200-4BC9-87F3-5D1730696CD7}" destId="{0072413B-4BFB-44B2-89AE-D97BE8378FD3}" srcOrd="1" destOrd="0" presId="urn:microsoft.com/office/officeart/2005/8/layout/radial1"/>
    <dgm:cxn modelId="{12FE330C-D851-4498-AB83-99FA5C8DB75E}" type="presOf" srcId="{AF20437A-57D1-45B9-8175-BE514398C8CF}" destId="{DB8C3EBB-6A61-43A2-AB97-53A197A3F06F}" srcOrd="0" destOrd="0" presId="urn:microsoft.com/office/officeart/2005/8/layout/radial1"/>
    <dgm:cxn modelId="{2C67E9F2-31D9-4F00-9622-90F2FF2F1E7B}" type="presOf" srcId="{6C493B4D-8CC9-477C-9A5A-DC519A9C8D00}" destId="{A5776CEC-39B3-4302-A8EF-FFB203697B5C}" srcOrd="0" destOrd="0" presId="urn:microsoft.com/office/officeart/2005/8/layout/radial1"/>
    <dgm:cxn modelId="{FF38BAAF-36B2-4636-8979-7BF6AF5D9B4B}" srcId="{6C493B4D-8CC9-477C-9A5A-DC519A9C8D00}" destId="{887C89BD-18ED-4E10-96A7-BACAA5A02925}" srcOrd="0" destOrd="0" parTransId="{2ACD4A13-E200-4BC9-87F3-5D1730696CD7}" sibTransId="{90316611-8B36-4815-AB5B-55ABF0647DB5}"/>
    <dgm:cxn modelId="{A0E7E7B6-E197-465E-BFA6-14E324F72B8F}" type="presOf" srcId="{887C89BD-18ED-4E10-96A7-BACAA5A02925}" destId="{98D911F9-A88D-4872-B15D-DA946032340F}" srcOrd="0" destOrd="0" presId="urn:microsoft.com/office/officeart/2005/8/layout/radial1"/>
    <dgm:cxn modelId="{EE2565FB-57CF-495E-9DA4-3E06EAD00DB8}" srcId="{AF20437A-57D1-45B9-8175-BE514398C8CF}" destId="{6C493B4D-8CC9-477C-9A5A-DC519A9C8D00}" srcOrd="0" destOrd="0" parTransId="{63B9B58E-EE02-4F90-8986-D8AF01FD8219}" sibTransId="{00EF9BC9-228B-4310-A0A7-072261F960DE}"/>
    <dgm:cxn modelId="{5D3B9E6A-A8DF-414B-A5D8-AE718BB5F969}" type="presOf" srcId="{11ADA083-85F9-42EF-9368-50A8C540CF0A}" destId="{413D8FE8-E5B0-4444-8AB0-989813BC20EB}" srcOrd="1" destOrd="0" presId="urn:microsoft.com/office/officeart/2005/8/layout/radial1"/>
    <dgm:cxn modelId="{76CC963C-AB80-46E3-87E9-5AC68294C3A7}" type="presOf" srcId="{8FA6C145-055B-4B7C-B7C1-6D4F0DD07839}" destId="{873A39C8-4F6E-4AC5-8E25-74300D3DE13B}" srcOrd="0" destOrd="0" presId="urn:microsoft.com/office/officeart/2005/8/layout/radial1"/>
    <dgm:cxn modelId="{14FB5C07-C117-4603-A302-51F4780BACC3}" type="presOf" srcId="{0B09933D-C9D2-4E8E-A9AC-1FC70010F3A4}" destId="{BBF65A80-DF5B-4E1E-B39E-8E084C518C0B}" srcOrd="0" destOrd="0" presId="urn:microsoft.com/office/officeart/2005/8/layout/radial1"/>
    <dgm:cxn modelId="{03931C75-8D6F-4AC6-ADB7-2EB88CF6E62E}" srcId="{6C493B4D-8CC9-477C-9A5A-DC519A9C8D00}" destId="{21B7D943-8141-4CBB-BD3B-B10F7539E04A}" srcOrd="4" destOrd="0" parTransId="{F960CC2F-CF70-4BC1-BD63-76F6C934FFEB}" sibTransId="{D2F37091-4C3E-4BB1-94C4-80E5E2AAD500}"/>
    <dgm:cxn modelId="{91656C5C-9702-483C-BFB9-055AF7B3D5EC}" srcId="{6C493B4D-8CC9-477C-9A5A-DC519A9C8D00}" destId="{9044D4B1-4C71-4671-905A-AF64086CB246}" srcOrd="3" destOrd="0" parTransId="{0B09933D-C9D2-4E8E-A9AC-1FC70010F3A4}" sibTransId="{835AB4A9-AD75-4B9D-BA8F-AE8210BFB132}"/>
    <dgm:cxn modelId="{E7F9D867-DFF1-4ECB-8C57-DF6A4DAA0F69}" type="presOf" srcId="{21B7D943-8141-4CBB-BD3B-B10F7539E04A}" destId="{56F16202-8A12-46A8-A05D-C7AEFCEB5B77}" srcOrd="0" destOrd="0" presId="urn:microsoft.com/office/officeart/2005/8/layout/radial1"/>
    <dgm:cxn modelId="{64949A99-061A-4298-A2F6-C576A0DF4DA6}" type="presOf" srcId="{F960CC2F-CF70-4BC1-BD63-76F6C934FFEB}" destId="{46B85EED-3B16-40AD-8768-F517A6A5E5C7}" srcOrd="1" destOrd="0" presId="urn:microsoft.com/office/officeart/2005/8/layout/radial1"/>
    <dgm:cxn modelId="{18FA121A-17DD-4692-BE44-8D35E5DC7162}" type="presOf" srcId="{9044D4B1-4C71-4671-905A-AF64086CB246}" destId="{8F0574A7-1982-4FC0-A48F-289E0188B045}" srcOrd="0" destOrd="0" presId="urn:microsoft.com/office/officeart/2005/8/layout/radial1"/>
    <dgm:cxn modelId="{4BEE34F9-6EA3-4FF6-9807-50123194FEBC}" type="presOf" srcId="{2ACD4A13-E200-4BC9-87F3-5D1730696CD7}" destId="{9B168D41-7D30-4558-B3FE-A5ECF0A57CFC}" srcOrd="0" destOrd="0" presId="urn:microsoft.com/office/officeart/2005/8/layout/radial1"/>
    <dgm:cxn modelId="{5CC21B2C-1D2F-4ABC-9786-30268B878CC1}" srcId="{6C493B4D-8CC9-477C-9A5A-DC519A9C8D00}" destId="{558751E4-63DB-4A2E-87F3-22745C8048B4}" srcOrd="1" destOrd="0" parTransId="{11ADA083-85F9-42EF-9368-50A8C540CF0A}" sibTransId="{28B53B54-314B-4295-9A7F-DE4239B3043E}"/>
    <dgm:cxn modelId="{531588F0-5946-41CF-A3F3-731C3164A851}" type="presOf" srcId="{0B09933D-C9D2-4E8E-A9AC-1FC70010F3A4}" destId="{387DD5BB-A87E-463F-8E62-82D772412754}" srcOrd="1" destOrd="0" presId="urn:microsoft.com/office/officeart/2005/8/layout/radial1"/>
    <dgm:cxn modelId="{6543D102-9669-4AED-8CE0-8A8D0A725E57}" type="presOf" srcId="{6B4ED903-422D-480C-8BA1-DB7354BEFB9C}" destId="{2C053411-5587-456E-9506-E8146514A49E}" srcOrd="0" destOrd="0" presId="urn:microsoft.com/office/officeart/2005/8/layout/radial1"/>
    <dgm:cxn modelId="{3D0D1E8F-9B88-46D9-BCC8-D4E39E0EC269}" srcId="{6C493B4D-8CC9-477C-9A5A-DC519A9C8D00}" destId="{6B4ED903-422D-480C-8BA1-DB7354BEFB9C}" srcOrd="2" destOrd="0" parTransId="{8FA6C145-055B-4B7C-B7C1-6D4F0DD07839}" sibTransId="{7A112976-5006-4F53-A867-D956AD377A1C}"/>
    <dgm:cxn modelId="{42C682F7-737D-4AE8-B85F-F257AEA3796F}" type="presOf" srcId="{11ADA083-85F9-42EF-9368-50A8C540CF0A}" destId="{A40C335E-DB86-4E56-8C7B-63D89BF012AB}" srcOrd="0" destOrd="0" presId="urn:microsoft.com/office/officeart/2005/8/layout/radial1"/>
    <dgm:cxn modelId="{4D615357-4A5D-4C5C-BEF8-D0DB34884544}" type="presOf" srcId="{F960CC2F-CF70-4BC1-BD63-76F6C934FFEB}" destId="{75A51206-AF39-4BD9-A0CB-59CE08C72FF7}" srcOrd="0" destOrd="0" presId="urn:microsoft.com/office/officeart/2005/8/layout/radial1"/>
    <dgm:cxn modelId="{10130BC6-D1AA-4068-862B-4946C01A141D}" type="presOf" srcId="{8FA6C145-055B-4B7C-B7C1-6D4F0DD07839}" destId="{A2F2B997-EA57-4911-9858-CF1AB93792AE}" srcOrd="1" destOrd="0" presId="urn:microsoft.com/office/officeart/2005/8/layout/radial1"/>
    <dgm:cxn modelId="{AD02309D-BCCC-4623-A857-E454D8247FD9}" type="presParOf" srcId="{DB8C3EBB-6A61-43A2-AB97-53A197A3F06F}" destId="{A5776CEC-39B3-4302-A8EF-FFB203697B5C}" srcOrd="0" destOrd="0" presId="urn:microsoft.com/office/officeart/2005/8/layout/radial1"/>
    <dgm:cxn modelId="{272964A7-BA5B-42C7-8E2D-350FAB02D533}" type="presParOf" srcId="{DB8C3EBB-6A61-43A2-AB97-53A197A3F06F}" destId="{9B168D41-7D30-4558-B3FE-A5ECF0A57CFC}" srcOrd="1" destOrd="0" presId="urn:microsoft.com/office/officeart/2005/8/layout/radial1"/>
    <dgm:cxn modelId="{27FD1707-199A-4184-B655-70EDE9AFE0D7}" type="presParOf" srcId="{9B168D41-7D30-4558-B3FE-A5ECF0A57CFC}" destId="{0072413B-4BFB-44B2-89AE-D97BE8378FD3}" srcOrd="0" destOrd="0" presId="urn:microsoft.com/office/officeart/2005/8/layout/radial1"/>
    <dgm:cxn modelId="{52BEF355-3B3A-45A2-B155-850EF6099135}" type="presParOf" srcId="{DB8C3EBB-6A61-43A2-AB97-53A197A3F06F}" destId="{98D911F9-A88D-4872-B15D-DA946032340F}" srcOrd="2" destOrd="0" presId="urn:microsoft.com/office/officeart/2005/8/layout/radial1"/>
    <dgm:cxn modelId="{42781745-215A-4B02-946A-7A8323CCEE51}" type="presParOf" srcId="{DB8C3EBB-6A61-43A2-AB97-53A197A3F06F}" destId="{A40C335E-DB86-4E56-8C7B-63D89BF012AB}" srcOrd="3" destOrd="0" presId="urn:microsoft.com/office/officeart/2005/8/layout/radial1"/>
    <dgm:cxn modelId="{B68CB2BD-B941-445E-B72F-6A2262E4678A}" type="presParOf" srcId="{A40C335E-DB86-4E56-8C7B-63D89BF012AB}" destId="{413D8FE8-E5B0-4444-8AB0-989813BC20EB}" srcOrd="0" destOrd="0" presId="urn:microsoft.com/office/officeart/2005/8/layout/radial1"/>
    <dgm:cxn modelId="{00D9BAC1-CE2C-4FD5-9115-063DC8A55CC0}" type="presParOf" srcId="{DB8C3EBB-6A61-43A2-AB97-53A197A3F06F}" destId="{29BB58A0-0744-434D-87E9-BFBF96E7BC28}" srcOrd="4" destOrd="0" presId="urn:microsoft.com/office/officeart/2005/8/layout/radial1"/>
    <dgm:cxn modelId="{0471F617-5500-4C9D-BA84-5E549A015B8E}" type="presParOf" srcId="{DB8C3EBB-6A61-43A2-AB97-53A197A3F06F}" destId="{873A39C8-4F6E-4AC5-8E25-74300D3DE13B}" srcOrd="5" destOrd="0" presId="urn:microsoft.com/office/officeart/2005/8/layout/radial1"/>
    <dgm:cxn modelId="{A9EB4BCC-0F4D-43A5-BA80-0CC1888C9240}" type="presParOf" srcId="{873A39C8-4F6E-4AC5-8E25-74300D3DE13B}" destId="{A2F2B997-EA57-4911-9858-CF1AB93792AE}" srcOrd="0" destOrd="0" presId="urn:microsoft.com/office/officeart/2005/8/layout/radial1"/>
    <dgm:cxn modelId="{29B4C180-CE6B-4F0C-9772-7DBBD0865BB3}" type="presParOf" srcId="{DB8C3EBB-6A61-43A2-AB97-53A197A3F06F}" destId="{2C053411-5587-456E-9506-E8146514A49E}" srcOrd="6" destOrd="0" presId="urn:microsoft.com/office/officeart/2005/8/layout/radial1"/>
    <dgm:cxn modelId="{B433B7DF-20C9-497C-B5E5-77DA81720979}" type="presParOf" srcId="{DB8C3EBB-6A61-43A2-AB97-53A197A3F06F}" destId="{BBF65A80-DF5B-4E1E-B39E-8E084C518C0B}" srcOrd="7" destOrd="0" presId="urn:microsoft.com/office/officeart/2005/8/layout/radial1"/>
    <dgm:cxn modelId="{F5BE5892-9629-4E4F-9C53-AADC8519890D}" type="presParOf" srcId="{BBF65A80-DF5B-4E1E-B39E-8E084C518C0B}" destId="{387DD5BB-A87E-463F-8E62-82D772412754}" srcOrd="0" destOrd="0" presId="urn:microsoft.com/office/officeart/2005/8/layout/radial1"/>
    <dgm:cxn modelId="{46E2DD77-C664-4BC8-B25F-2F5588ED75CF}" type="presParOf" srcId="{DB8C3EBB-6A61-43A2-AB97-53A197A3F06F}" destId="{8F0574A7-1982-4FC0-A48F-289E0188B045}" srcOrd="8" destOrd="0" presId="urn:microsoft.com/office/officeart/2005/8/layout/radial1"/>
    <dgm:cxn modelId="{00BE7447-5423-4DD4-A95F-7E55B86BEEFB}" type="presParOf" srcId="{DB8C3EBB-6A61-43A2-AB97-53A197A3F06F}" destId="{75A51206-AF39-4BD9-A0CB-59CE08C72FF7}" srcOrd="9" destOrd="0" presId="urn:microsoft.com/office/officeart/2005/8/layout/radial1"/>
    <dgm:cxn modelId="{73561422-4F49-4EE4-8FE5-05636B40276C}" type="presParOf" srcId="{75A51206-AF39-4BD9-A0CB-59CE08C72FF7}" destId="{46B85EED-3B16-40AD-8768-F517A6A5E5C7}" srcOrd="0" destOrd="0" presId="urn:microsoft.com/office/officeart/2005/8/layout/radial1"/>
    <dgm:cxn modelId="{F2C89FF4-783A-40AA-AD92-B579A63239B2}" type="presParOf" srcId="{DB8C3EBB-6A61-43A2-AB97-53A197A3F06F}" destId="{56F16202-8A12-46A8-A05D-C7AEFCEB5B77}" srcOrd="10" destOrd="0" presId="urn:microsoft.com/office/officeart/2005/8/layout/radial1"/>
  </dgm:cxnLst>
  <dgm:bg/>
  <dgm:whole>
    <a:ln w="12700"/>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A80305-65CB-4C08-B40A-7044D8615C8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4FC3A27C-7CDB-44FB-B2C7-ACE2DBB0282C}">
      <dgm:prSet phldrT="[Text]" custT="1"/>
      <dgm:spPr>
        <a:solidFill>
          <a:srgbClr val="104F75"/>
        </a:solidFill>
      </dgm:spPr>
      <dgm:t>
        <a:bodyPr/>
        <a:lstStyle/>
        <a:p>
          <a:r>
            <a:rPr lang="en-US" sz="1600" dirty="0"/>
            <a:t>Stage 1</a:t>
          </a:r>
        </a:p>
      </dgm:t>
    </dgm:pt>
    <dgm:pt modelId="{5396C4B4-E574-499A-89E5-5755416D0158}" type="parTrans" cxnId="{309DA42F-3567-4F3E-86C6-F62FB457E0D5}">
      <dgm:prSet/>
      <dgm:spPr/>
      <dgm:t>
        <a:bodyPr/>
        <a:lstStyle/>
        <a:p>
          <a:endParaRPr lang="en-US" sz="1400"/>
        </a:p>
      </dgm:t>
    </dgm:pt>
    <dgm:pt modelId="{450032FC-1688-47EE-9F15-72371B06F307}" type="sibTrans" cxnId="{309DA42F-3567-4F3E-86C6-F62FB457E0D5}">
      <dgm:prSet/>
      <dgm:spPr/>
      <dgm:t>
        <a:bodyPr/>
        <a:lstStyle/>
        <a:p>
          <a:endParaRPr lang="en-US" sz="1400"/>
        </a:p>
      </dgm:t>
    </dgm:pt>
    <dgm:pt modelId="{A66024DA-89A9-4995-84AF-F21D2BEB4463}">
      <dgm:prSet phldrT="[Text]" custT="1"/>
      <dgm:spPr>
        <a:solidFill>
          <a:srgbClr val="CFDCE3">
            <a:alpha val="90000"/>
          </a:srgbClr>
        </a:solidFill>
      </dgm:spPr>
      <dgm:t>
        <a:bodyPr/>
        <a:lstStyle/>
        <a:p>
          <a:pPr algn="l"/>
          <a:r>
            <a:rPr lang="en-US" sz="1100" dirty="0">
              <a:solidFill>
                <a:srgbClr val="104F75"/>
              </a:solidFill>
            </a:rPr>
            <a:t>Eligibility criteria check</a:t>
          </a:r>
        </a:p>
      </dgm:t>
    </dgm:pt>
    <dgm:pt modelId="{CC940F5D-0064-4787-8302-2D3EAA8216F0}" type="parTrans" cxnId="{D28D358A-25B5-4636-A1BC-507D9E8C3345}">
      <dgm:prSet/>
      <dgm:spPr/>
      <dgm:t>
        <a:bodyPr/>
        <a:lstStyle/>
        <a:p>
          <a:endParaRPr lang="en-US" sz="1400"/>
        </a:p>
      </dgm:t>
    </dgm:pt>
    <dgm:pt modelId="{FCE80C50-1BD5-4CA8-B80F-84E1F65EC0AC}" type="sibTrans" cxnId="{D28D358A-25B5-4636-A1BC-507D9E8C3345}">
      <dgm:prSet/>
      <dgm:spPr/>
      <dgm:t>
        <a:bodyPr/>
        <a:lstStyle/>
        <a:p>
          <a:endParaRPr lang="en-US" sz="1400"/>
        </a:p>
      </dgm:t>
    </dgm:pt>
    <dgm:pt modelId="{0401BF7B-8899-4551-A8EF-134F2FC7005B}">
      <dgm:prSet phldrT="[Text]" custT="1"/>
      <dgm:spPr>
        <a:solidFill>
          <a:srgbClr val="104F75"/>
        </a:solidFill>
      </dgm:spPr>
      <dgm:t>
        <a:bodyPr/>
        <a:lstStyle/>
        <a:p>
          <a:r>
            <a:rPr lang="en-US" sz="1600" dirty="0"/>
            <a:t>Stage 2</a:t>
          </a:r>
        </a:p>
      </dgm:t>
    </dgm:pt>
    <dgm:pt modelId="{8A33697B-7171-481A-B726-C8B7118A1372}" type="parTrans" cxnId="{A694189C-849C-4C3D-8BCE-9BA1E25798E9}">
      <dgm:prSet/>
      <dgm:spPr/>
      <dgm:t>
        <a:bodyPr/>
        <a:lstStyle/>
        <a:p>
          <a:endParaRPr lang="en-US" sz="1400"/>
        </a:p>
      </dgm:t>
    </dgm:pt>
    <dgm:pt modelId="{40CE5096-ADAF-48EC-A249-CA5DC4C974F9}" type="sibTrans" cxnId="{A694189C-849C-4C3D-8BCE-9BA1E25798E9}">
      <dgm:prSet/>
      <dgm:spPr/>
      <dgm:t>
        <a:bodyPr/>
        <a:lstStyle/>
        <a:p>
          <a:endParaRPr lang="en-US" sz="1400"/>
        </a:p>
      </dgm:t>
    </dgm:pt>
    <dgm:pt modelId="{9A3ECE3E-D40E-47B8-BEC4-F07F73FD56B0}">
      <dgm:prSet phldrT="[Text]" custT="1"/>
      <dgm:spPr>
        <a:solidFill>
          <a:srgbClr val="CFDCE3"/>
        </a:solidFill>
      </dgm:spPr>
      <dgm:t>
        <a:bodyPr/>
        <a:lstStyle/>
        <a:p>
          <a:pPr algn="l"/>
          <a:r>
            <a:rPr lang="en-US" sz="1100" dirty="0" smtClean="0">
              <a:solidFill>
                <a:srgbClr val="104F75"/>
              </a:solidFill>
            </a:rPr>
            <a:t>Minimum requirement check</a:t>
          </a:r>
        </a:p>
        <a:p>
          <a:pPr algn="l"/>
          <a:r>
            <a:rPr lang="en-US" sz="1100" dirty="0" smtClean="0">
              <a:solidFill>
                <a:srgbClr val="104F75"/>
              </a:solidFill>
            </a:rPr>
            <a:t>Pass/fail for each category</a:t>
          </a:r>
          <a:endParaRPr lang="en-US" sz="1100" dirty="0">
            <a:solidFill>
              <a:srgbClr val="104F75"/>
            </a:solidFill>
          </a:endParaRPr>
        </a:p>
      </dgm:t>
    </dgm:pt>
    <dgm:pt modelId="{843A63B5-6D8C-42BB-9435-8DA62D271498}" type="parTrans" cxnId="{56A9B891-3F6F-439B-A5BE-9894591EC546}">
      <dgm:prSet/>
      <dgm:spPr/>
      <dgm:t>
        <a:bodyPr/>
        <a:lstStyle/>
        <a:p>
          <a:endParaRPr lang="en-US" sz="1400"/>
        </a:p>
      </dgm:t>
    </dgm:pt>
    <dgm:pt modelId="{661D6AAB-7788-4D44-8190-DF062733737B}" type="sibTrans" cxnId="{56A9B891-3F6F-439B-A5BE-9894591EC546}">
      <dgm:prSet/>
      <dgm:spPr/>
      <dgm:t>
        <a:bodyPr/>
        <a:lstStyle/>
        <a:p>
          <a:endParaRPr lang="en-US" sz="1400"/>
        </a:p>
      </dgm:t>
    </dgm:pt>
    <dgm:pt modelId="{68733F70-36B2-4BDA-9767-90866BC3DC46}">
      <dgm:prSet phldrT="[Text]" custT="1"/>
      <dgm:spPr>
        <a:solidFill>
          <a:srgbClr val="104F75"/>
        </a:solidFill>
      </dgm:spPr>
      <dgm:t>
        <a:bodyPr/>
        <a:lstStyle/>
        <a:p>
          <a:r>
            <a:rPr lang="en-US" sz="1600" dirty="0"/>
            <a:t>Stage 3</a:t>
          </a:r>
        </a:p>
      </dgm:t>
    </dgm:pt>
    <dgm:pt modelId="{0C422CA6-8803-4237-9239-583DEDC48FF1}" type="parTrans" cxnId="{862EC54D-5C24-4268-AD46-A8AFF6D7077A}">
      <dgm:prSet/>
      <dgm:spPr/>
      <dgm:t>
        <a:bodyPr/>
        <a:lstStyle/>
        <a:p>
          <a:endParaRPr lang="en-US" sz="1400"/>
        </a:p>
      </dgm:t>
    </dgm:pt>
    <dgm:pt modelId="{522CB41F-B645-4CCB-9AB0-B58FCFA6F9B6}" type="sibTrans" cxnId="{862EC54D-5C24-4268-AD46-A8AFF6D7077A}">
      <dgm:prSet/>
      <dgm:spPr/>
      <dgm:t>
        <a:bodyPr/>
        <a:lstStyle/>
        <a:p>
          <a:endParaRPr lang="en-US" sz="1400"/>
        </a:p>
      </dgm:t>
    </dgm:pt>
    <dgm:pt modelId="{438803EF-F883-448F-B7F4-29864019F827}">
      <dgm:prSet phldrT="[Text]" custT="1"/>
      <dgm:spPr>
        <a:solidFill>
          <a:srgbClr val="CFDCE3">
            <a:alpha val="90000"/>
          </a:srgbClr>
        </a:solidFill>
      </dgm:spPr>
      <dgm:t>
        <a:bodyPr/>
        <a:lstStyle/>
        <a:p>
          <a:pPr algn="l"/>
          <a:r>
            <a:rPr lang="en-US" sz="1100" dirty="0" smtClean="0">
              <a:solidFill>
                <a:srgbClr val="104F75"/>
              </a:solidFill>
            </a:rPr>
            <a:t>Initial programme scoring</a:t>
          </a:r>
        </a:p>
        <a:p>
          <a:pPr algn="l"/>
          <a:r>
            <a:rPr lang="en-US" sz="1100" dirty="0" smtClean="0">
              <a:solidFill>
                <a:srgbClr val="104F75"/>
              </a:solidFill>
            </a:rPr>
            <a:t>Score 0-3 for each criterion</a:t>
          </a:r>
          <a:endParaRPr lang="en-US" sz="1100" dirty="0">
            <a:solidFill>
              <a:srgbClr val="104F75"/>
            </a:solidFill>
          </a:endParaRPr>
        </a:p>
      </dgm:t>
    </dgm:pt>
    <dgm:pt modelId="{197AC68E-1091-41A4-A71B-35D8439E1CC0}" type="parTrans" cxnId="{4AF7695A-220E-4334-8997-0A4F20E46F40}">
      <dgm:prSet/>
      <dgm:spPr/>
      <dgm:t>
        <a:bodyPr/>
        <a:lstStyle/>
        <a:p>
          <a:endParaRPr lang="en-US" sz="1400"/>
        </a:p>
      </dgm:t>
    </dgm:pt>
    <dgm:pt modelId="{F5AB6839-A0D2-4BDA-8D5D-98919AA41F42}" type="sibTrans" cxnId="{4AF7695A-220E-4334-8997-0A4F20E46F40}">
      <dgm:prSet/>
      <dgm:spPr/>
      <dgm:t>
        <a:bodyPr/>
        <a:lstStyle/>
        <a:p>
          <a:endParaRPr lang="en-US" sz="1400"/>
        </a:p>
      </dgm:t>
    </dgm:pt>
    <dgm:pt modelId="{DB407C19-FCDC-47B7-B726-231EE441C6B2}">
      <dgm:prSet custT="1"/>
      <dgm:spPr>
        <a:solidFill>
          <a:srgbClr val="104F75"/>
        </a:solidFill>
      </dgm:spPr>
      <dgm:t>
        <a:bodyPr/>
        <a:lstStyle/>
        <a:p>
          <a:r>
            <a:rPr lang="en-US" sz="1600" dirty="0"/>
            <a:t>Stage 4</a:t>
          </a:r>
        </a:p>
      </dgm:t>
    </dgm:pt>
    <dgm:pt modelId="{55D26685-5722-42E3-97D0-D48EF21301F5}" type="parTrans" cxnId="{99D48AD2-816B-46C1-9F09-2E07B4E6C9E3}">
      <dgm:prSet/>
      <dgm:spPr/>
      <dgm:t>
        <a:bodyPr/>
        <a:lstStyle/>
        <a:p>
          <a:endParaRPr lang="en-US" sz="1400"/>
        </a:p>
      </dgm:t>
    </dgm:pt>
    <dgm:pt modelId="{BD036B79-975C-43EA-B07C-285A5345713B}" type="sibTrans" cxnId="{99D48AD2-816B-46C1-9F09-2E07B4E6C9E3}">
      <dgm:prSet/>
      <dgm:spPr/>
      <dgm:t>
        <a:bodyPr/>
        <a:lstStyle/>
        <a:p>
          <a:endParaRPr lang="en-US" sz="1400"/>
        </a:p>
      </dgm:t>
    </dgm:pt>
    <dgm:pt modelId="{606CD39E-7B44-4B78-B381-F1230B107B3B}">
      <dgm:prSet custT="1"/>
      <dgm:spPr>
        <a:solidFill>
          <a:srgbClr val="104F75"/>
        </a:solidFill>
      </dgm:spPr>
      <dgm:t>
        <a:bodyPr/>
        <a:lstStyle/>
        <a:p>
          <a:r>
            <a:rPr lang="en-US" sz="1600" dirty="0"/>
            <a:t>Stage 5</a:t>
          </a:r>
        </a:p>
      </dgm:t>
    </dgm:pt>
    <dgm:pt modelId="{2CD194C4-0B11-4668-AD0C-4BE9F78E1D36}" type="parTrans" cxnId="{9007A1BE-295D-446E-9C01-7115CFCB0697}">
      <dgm:prSet/>
      <dgm:spPr/>
      <dgm:t>
        <a:bodyPr/>
        <a:lstStyle/>
        <a:p>
          <a:endParaRPr lang="en-US" sz="1400"/>
        </a:p>
      </dgm:t>
    </dgm:pt>
    <dgm:pt modelId="{7AE0470C-6C52-4126-878C-5A81D960AE61}" type="sibTrans" cxnId="{9007A1BE-295D-446E-9C01-7115CFCB0697}">
      <dgm:prSet/>
      <dgm:spPr/>
      <dgm:t>
        <a:bodyPr/>
        <a:lstStyle/>
        <a:p>
          <a:endParaRPr lang="en-US" sz="1400"/>
        </a:p>
      </dgm:t>
    </dgm:pt>
    <dgm:pt modelId="{8EC9C45C-B9BC-4C80-9E74-0C7DC4ABD2B0}">
      <dgm:prSet custT="1"/>
      <dgm:spPr>
        <a:solidFill>
          <a:srgbClr val="CFDCE3">
            <a:alpha val="90000"/>
          </a:srgbClr>
        </a:solidFill>
      </dgm:spPr>
      <dgm:t>
        <a:bodyPr/>
        <a:lstStyle/>
        <a:p>
          <a:pPr algn="l"/>
          <a:r>
            <a:rPr lang="en-US" sz="1100" dirty="0">
              <a:solidFill>
                <a:srgbClr val="104F75"/>
              </a:solidFill>
            </a:rPr>
            <a:t>Complete programme and interview assessment</a:t>
          </a:r>
        </a:p>
        <a:p>
          <a:pPr algn="l"/>
          <a:r>
            <a:rPr lang="en-US" sz="1100" dirty="0">
              <a:solidFill>
                <a:srgbClr val="104F75"/>
              </a:solidFill>
            </a:rPr>
            <a:t>Score 0-3 for each criterion</a:t>
          </a:r>
        </a:p>
      </dgm:t>
    </dgm:pt>
    <dgm:pt modelId="{10EFA2E3-8E50-4100-B0F6-70DB4FB17E51}" type="parTrans" cxnId="{DF9D64CB-E04C-4578-8126-4999F07C5187}">
      <dgm:prSet/>
      <dgm:spPr/>
      <dgm:t>
        <a:bodyPr/>
        <a:lstStyle/>
        <a:p>
          <a:endParaRPr lang="en-US"/>
        </a:p>
      </dgm:t>
    </dgm:pt>
    <dgm:pt modelId="{0238CBF5-A45D-4E26-B764-660ED08E608A}" type="sibTrans" cxnId="{DF9D64CB-E04C-4578-8126-4999F07C5187}">
      <dgm:prSet/>
      <dgm:spPr/>
      <dgm:t>
        <a:bodyPr/>
        <a:lstStyle/>
        <a:p>
          <a:endParaRPr lang="en-US"/>
        </a:p>
      </dgm:t>
    </dgm:pt>
    <dgm:pt modelId="{12EC2D8D-50A3-4125-AF7C-41B29849DF36}">
      <dgm:prSet custT="1"/>
      <dgm:spPr>
        <a:solidFill>
          <a:srgbClr val="CFDCE3">
            <a:alpha val="90000"/>
          </a:srgbClr>
        </a:solidFill>
      </dgm:spPr>
      <dgm:t>
        <a:bodyPr/>
        <a:lstStyle/>
        <a:p>
          <a:pPr algn="l"/>
          <a:r>
            <a:rPr lang="en-US" sz="1100" dirty="0">
              <a:solidFill>
                <a:srgbClr val="104F75"/>
              </a:solidFill>
            </a:rPr>
            <a:t>Due diligence checks</a:t>
          </a:r>
        </a:p>
      </dgm:t>
    </dgm:pt>
    <dgm:pt modelId="{EFC0FBCC-5EF5-4DAC-B57A-A3926E76DDE0}" type="parTrans" cxnId="{1D73DCBE-B773-41C2-8B21-F711F192F75B}">
      <dgm:prSet/>
      <dgm:spPr/>
      <dgm:t>
        <a:bodyPr/>
        <a:lstStyle/>
        <a:p>
          <a:endParaRPr lang="en-US"/>
        </a:p>
      </dgm:t>
    </dgm:pt>
    <dgm:pt modelId="{970C1295-D2F3-4266-B958-01E102AA72E0}" type="sibTrans" cxnId="{1D73DCBE-B773-41C2-8B21-F711F192F75B}">
      <dgm:prSet/>
      <dgm:spPr/>
      <dgm:t>
        <a:bodyPr/>
        <a:lstStyle/>
        <a:p>
          <a:endParaRPr lang="en-US"/>
        </a:p>
      </dgm:t>
    </dgm:pt>
    <dgm:pt modelId="{30CFC4F9-B82D-41BE-9A4B-031E787D5228}" type="pres">
      <dgm:prSet presAssocID="{99A80305-65CB-4C08-B40A-7044D8615C8B}" presName="theList" presStyleCnt="0">
        <dgm:presLayoutVars>
          <dgm:dir/>
          <dgm:animLvl val="lvl"/>
          <dgm:resizeHandles val="exact"/>
        </dgm:presLayoutVars>
      </dgm:prSet>
      <dgm:spPr/>
      <dgm:t>
        <a:bodyPr/>
        <a:lstStyle/>
        <a:p>
          <a:endParaRPr lang="en-US"/>
        </a:p>
      </dgm:t>
    </dgm:pt>
    <dgm:pt modelId="{17A61F37-9BF6-4E71-86F3-50D79E9883B4}" type="pres">
      <dgm:prSet presAssocID="{4FC3A27C-7CDB-44FB-B2C7-ACE2DBB0282C}" presName="compNode" presStyleCnt="0"/>
      <dgm:spPr/>
    </dgm:pt>
    <dgm:pt modelId="{626D83A4-79F7-462F-875C-F151D8F6D5A7}" type="pres">
      <dgm:prSet presAssocID="{4FC3A27C-7CDB-44FB-B2C7-ACE2DBB0282C}" presName="noGeometry" presStyleCnt="0"/>
      <dgm:spPr/>
    </dgm:pt>
    <dgm:pt modelId="{774D0AF5-E3E3-4F55-8ED6-F28171CB4617}" type="pres">
      <dgm:prSet presAssocID="{4FC3A27C-7CDB-44FB-B2C7-ACE2DBB0282C}" presName="childTextVisible" presStyleLbl="bgAccFollowNode1" presStyleIdx="0" presStyleCnt="5">
        <dgm:presLayoutVars>
          <dgm:bulletEnabled val="1"/>
        </dgm:presLayoutVars>
      </dgm:prSet>
      <dgm:spPr/>
      <dgm:t>
        <a:bodyPr/>
        <a:lstStyle/>
        <a:p>
          <a:endParaRPr lang="en-US"/>
        </a:p>
      </dgm:t>
    </dgm:pt>
    <dgm:pt modelId="{DF515274-C3A6-4E9C-B691-DD03BE5C1B89}" type="pres">
      <dgm:prSet presAssocID="{4FC3A27C-7CDB-44FB-B2C7-ACE2DBB0282C}" presName="childTextHidden" presStyleLbl="bgAccFollowNode1" presStyleIdx="0" presStyleCnt="5"/>
      <dgm:spPr/>
      <dgm:t>
        <a:bodyPr/>
        <a:lstStyle/>
        <a:p>
          <a:endParaRPr lang="en-US"/>
        </a:p>
      </dgm:t>
    </dgm:pt>
    <dgm:pt modelId="{D2239B7C-769A-4FE9-8A24-7DB016B7B2B6}" type="pres">
      <dgm:prSet presAssocID="{4FC3A27C-7CDB-44FB-B2C7-ACE2DBB0282C}" presName="parentText" presStyleLbl="node1" presStyleIdx="0" presStyleCnt="5">
        <dgm:presLayoutVars>
          <dgm:chMax val="1"/>
          <dgm:bulletEnabled val="1"/>
        </dgm:presLayoutVars>
      </dgm:prSet>
      <dgm:spPr/>
      <dgm:t>
        <a:bodyPr/>
        <a:lstStyle/>
        <a:p>
          <a:endParaRPr lang="en-US"/>
        </a:p>
      </dgm:t>
    </dgm:pt>
    <dgm:pt modelId="{34A94035-5033-485E-AAE6-0AFE4AFDDE4F}" type="pres">
      <dgm:prSet presAssocID="{4FC3A27C-7CDB-44FB-B2C7-ACE2DBB0282C}" presName="aSpace" presStyleCnt="0"/>
      <dgm:spPr/>
    </dgm:pt>
    <dgm:pt modelId="{1768C7C5-5B63-4453-A045-23ADB30CB9A5}" type="pres">
      <dgm:prSet presAssocID="{0401BF7B-8899-4551-A8EF-134F2FC7005B}" presName="compNode" presStyleCnt="0"/>
      <dgm:spPr/>
    </dgm:pt>
    <dgm:pt modelId="{247A0F32-28E6-45B9-8305-733F35DADDA5}" type="pres">
      <dgm:prSet presAssocID="{0401BF7B-8899-4551-A8EF-134F2FC7005B}" presName="noGeometry" presStyleCnt="0"/>
      <dgm:spPr/>
    </dgm:pt>
    <dgm:pt modelId="{E65465D2-1F5D-4E04-B704-0DDFAE976F45}" type="pres">
      <dgm:prSet presAssocID="{0401BF7B-8899-4551-A8EF-134F2FC7005B}" presName="childTextVisible" presStyleLbl="bgAccFollowNode1" presStyleIdx="1" presStyleCnt="5">
        <dgm:presLayoutVars>
          <dgm:bulletEnabled val="1"/>
        </dgm:presLayoutVars>
      </dgm:prSet>
      <dgm:spPr/>
      <dgm:t>
        <a:bodyPr/>
        <a:lstStyle/>
        <a:p>
          <a:endParaRPr lang="en-US"/>
        </a:p>
      </dgm:t>
    </dgm:pt>
    <dgm:pt modelId="{0D30DC57-985A-43B9-9399-1E611823B96B}" type="pres">
      <dgm:prSet presAssocID="{0401BF7B-8899-4551-A8EF-134F2FC7005B}" presName="childTextHidden" presStyleLbl="bgAccFollowNode1" presStyleIdx="1" presStyleCnt="5"/>
      <dgm:spPr/>
      <dgm:t>
        <a:bodyPr/>
        <a:lstStyle/>
        <a:p>
          <a:endParaRPr lang="en-US"/>
        </a:p>
      </dgm:t>
    </dgm:pt>
    <dgm:pt modelId="{CA390B00-12DE-4E91-A870-A7DD085EAF15}" type="pres">
      <dgm:prSet presAssocID="{0401BF7B-8899-4551-A8EF-134F2FC7005B}" presName="parentText" presStyleLbl="node1" presStyleIdx="1" presStyleCnt="5">
        <dgm:presLayoutVars>
          <dgm:chMax val="1"/>
          <dgm:bulletEnabled val="1"/>
        </dgm:presLayoutVars>
      </dgm:prSet>
      <dgm:spPr/>
      <dgm:t>
        <a:bodyPr/>
        <a:lstStyle/>
        <a:p>
          <a:endParaRPr lang="en-US"/>
        </a:p>
      </dgm:t>
    </dgm:pt>
    <dgm:pt modelId="{FBDA27A7-1751-49E9-9956-2B581A0F4DAB}" type="pres">
      <dgm:prSet presAssocID="{0401BF7B-8899-4551-A8EF-134F2FC7005B}" presName="aSpace" presStyleCnt="0"/>
      <dgm:spPr/>
    </dgm:pt>
    <dgm:pt modelId="{E76C9191-B6FB-4C40-A848-F4245F4F9744}" type="pres">
      <dgm:prSet presAssocID="{68733F70-36B2-4BDA-9767-90866BC3DC46}" presName="compNode" presStyleCnt="0"/>
      <dgm:spPr/>
    </dgm:pt>
    <dgm:pt modelId="{6BEF3F61-D3A6-473F-8119-D532295D50B2}" type="pres">
      <dgm:prSet presAssocID="{68733F70-36B2-4BDA-9767-90866BC3DC46}" presName="noGeometry" presStyleCnt="0"/>
      <dgm:spPr/>
    </dgm:pt>
    <dgm:pt modelId="{C6D3427E-BDFF-4AE6-9087-D6801C518BB5}" type="pres">
      <dgm:prSet presAssocID="{68733F70-36B2-4BDA-9767-90866BC3DC46}" presName="childTextVisible" presStyleLbl="bgAccFollowNode1" presStyleIdx="2" presStyleCnt="5">
        <dgm:presLayoutVars>
          <dgm:bulletEnabled val="1"/>
        </dgm:presLayoutVars>
      </dgm:prSet>
      <dgm:spPr/>
      <dgm:t>
        <a:bodyPr/>
        <a:lstStyle/>
        <a:p>
          <a:endParaRPr lang="en-US"/>
        </a:p>
      </dgm:t>
    </dgm:pt>
    <dgm:pt modelId="{EBE76FBA-659E-4C88-98B4-3419EFF43EB1}" type="pres">
      <dgm:prSet presAssocID="{68733F70-36B2-4BDA-9767-90866BC3DC46}" presName="childTextHidden" presStyleLbl="bgAccFollowNode1" presStyleIdx="2" presStyleCnt="5"/>
      <dgm:spPr/>
      <dgm:t>
        <a:bodyPr/>
        <a:lstStyle/>
        <a:p>
          <a:endParaRPr lang="en-US"/>
        </a:p>
      </dgm:t>
    </dgm:pt>
    <dgm:pt modelId="{822FD260-2165-4EC8-82EA-D66980BE42A4}" type="pres">
      <dgm:prSet presAssocID="{68733F70-36B2-4BDA-9767-90866BC3DC46}" presName="parentText" presStyleLbl="node1" presStyleIdx="2" presStyleCnt="5">
        <dgm:presLayoutVars>
          <dgm:chMax val="1"/>
          <dgm:bulletEnabled val="1"/>
        </dgm:presLayoutVars>
      </dgm:prSet>
      <dgm:spPr/>
      <dgm:t>
        <a:bodyPr/>
        <a:lstStyle/>
        <a:p>
          <a:endParaRPr lang="en-US"/>
        </a:p>
      </dgm:t>
    </dgm:pt>
    <dgm:pt modelId="{7DEE40E1-3D4F-47C0-A11B-D78F08BAF0AA}" type="pres">
      <dgm:prSet presAssocID="{68733F70-36B2-4BDA-9767-90866BC3DC46}" presName="aSpace" presStyleCnt="0"/>
      <dgm:spPr/>
    </dgm:pt>
    <dgm:pt modelId="{2822D9F4-D78F-4BA0-9C97-A7E6703855AA}" type="pres">
      <dgm:prSet presAssocID="{DB407C19-FCDC-47B7-B726-231EE441C6B2}" presName="compNode" presStyleCnt="0"/>
      <dgm:spPr/>
    </dgm:pt>
    <dgm:pt modelId="{930348DA-E55E-45C7-B456-4DE48D4A20F7}" type="pres">
      <dgm:prSet presAssocID="{DB407C19-FCDC-47B7-B726-231EE441C6B2}" presName="noGeometry" presStyleCnt="0"/>
      <dgm:spPr/>
    </dgm:pt>
    <dgm:pt modelId="{8301C83A-9C35-41FC-99D0-5C0E0AE3E74E}" type="pres">
      <dgm:prSet presAssocID="{DB407C19-FCDC-47B7-B726-231EE441C6B2}" presName="childTextVisible" presStyleLbl="bgAccFollowNode1" presStyleIdx="3" presStyleCnt="5">
        <dgm:presLayoutVars>
          <dgm:bulletEnabled val="1"/>
        </dgm:presLayoutVars>
      </dgm:prSet>
      <dgm:spPr/>
      <dgm:t>
        <a:bodyPr/>
        <a:lstStyle/>
        <a:p>
          <a:endParaRPr lang="en-US"/>
        </a:p>
      </dgm:t>
    </dgm:pt>
    <dgm:pt modelId="{FF66BFC9-28DD-4FBB-90AB-4A656CD3EF0A}" type="pres">
      <dgm:prSet presAssocID="{DB407C19-FCDC-47B7-B726-231EE441C6B2}" presName="childTextHidden" presStyleLbl="bgAccFollowNode1" presStyleIdx="3" presStyleCnt="5"/>
      <dgm:spPr/>
      <dgm:t>
        <a:bodyPr/>
        <a:lstStyle/>
        <a:p>
          <a:endParaRPr lang="en-US"/>
        </a:p>
      </dgm:t>
    </dgm:pt>
    <dgm:pt modelId="{FABF8191-FAF6-44DD-8FA7-599A9BEF0AB5}" type="pres">
      <dgm:prSet presAssocID="{DB407C19-FCDC-47B7-B726-231EE441C6B2}" presName="parentText" presStyleLbl="node1" presStyleIdx="3" presStyleCnt="5">
        <dgm:presLayoutVars>
          <dgm:chMax val="1"/>
          <dgm:bulletEnabled val="1"/>
        </dgm:presLayoutVars>
      </dgm:prSet>
      <dgm:spPr/>
      <dgm:t>
        <a:bodyPr/>
        <a:lstStyle/>
        <a:p>
          <a:endParaRPr lang="en-US"/>
        </a:p>
      </dgm:t>
    </dgm:pt>
    <dgm:pt modelId="{4BF7B8F1-299B-43D3-BB01-F01CEBAA75D1}" type="pres">
      <dgm:prSet presAssocID="{DB407C19-FCDC-47B7-B726-231EE441C6B2}" presName="aSpace" presStyleCnt="0"/>
      <dgm:spPr/>
    </dgm:pt>
    <dgm:pt modelId="{F6A67433-B857-4164-9837-DDB2D9FE1AD1}" type="pres">
      <dgm:prSet presAssocID="{606CD39E-7B44-4B78-B381-F1230B107B3B}" presName="compNode" presStyleCnt="0"/>
      <dgm:spPr/>
    </dgm:pt>
    <dgm:pt modelId="{4BEE0CDB-029A-4FCB-B4EE-BDC627558EC2}" type="pres">
      <dgm:prSet presAssocID="{606CD39E-7B44-4B78-B381-F1230B107B3B}" presName="noGeometry" presStyleCnt="0"/>
      <dgm:spPr/>
    </dgm:pt>
    <dgm:pt modelId="{814062A4-16D3-4B42-A705-8FFC7920FA44}" type="pres">
      <dgm:prSet presAssocID="{606CD39E-7B44-4B78-B381-F1230B107B3B}" presName="childTextVisible" presStyleLbl="bgAccFollowNode1" presStyleIdx="4" presStyleCnt="5">
        <dgm:presLayoutVars>
          <dgm:bulletEnabled val="1"/>
        </dgm:presLayoutVars>
      </dgm:prSet>
      <dgm:spPr/>
      <dgm:t>
        <a:bodyPr/>
        <a:lstStyle/>
        <a:p>
          <a:endParaRPr lang="en-US"/>
        </a:p>
      </dgm:t>
    </dgm:pt>
    <dgm:pt modelId="{44213E2F-42F8-4FAD-A276-01286D7D0BD9}" type="pres">
      <dgm:prSet presAssocID="{606CD39E-7B44-4B78-B381-F1230B107B3B}" presName="childTextHidden" presStyleLbl="bgAccFollowNode1" presStyleIdx="4" presStyleCnt="5"/>
      <dgm:spPr/>
      <dgm:t>
        <a:bodyPr/>
        <a:lstStyle/>
        <a:p>
          <a:endParaRPr lang="en-US"/>
        </a:p>
      </dgm:t>
    </dgm:pt>
    <dgm:pt modelId="{70B32315-AF79-40A8-AC7F-192CB35DBC87}" type="pres">
      <dgm:prSet presAssocID="{606CD39E-7B44-4B78-B381-F1230B107B3B}" presName="parentText" presStyleLbl="node1" presStyleIdx="4" presStyleCnt="5">
        <dgm:presLayoutVars>
          <dgm:chMax val="1"/>
          <dgm:bulletEnabled val="1"/>
        </dgm:presLayoutVars>
      </dgm:prSet>
      <dgm:spPr/>
      <dgm:t>
        <a:bodyPr/>
        <a:lstStyle/>
        <a:p>
          <a:endParaRPr lang="en-US"/>
        </a:p>
      </dgm:t>
    </dgm:pt>
  </dgm:ptLst>
  <dgm:cxnLst>
    <dgm:cxn modelId="{99809AAC-D20D-4676-B3F2-31403CDD75E3}" type="presOf" srcId="{A66024DA-89A9-4995-84AF-F21D2BEB4463}" destId="{774D0AF5-E3E3-4F55-8ED6-F28171CB4617}" srcOrd="0" destOrd="0" presId="urn:microsoft.com/office/officeart/2005/8/layout/hProcess6"/>
    <dgm:cxn modelId="{69CE44E8-6A73-4D27-9F93-E953A99D1F09}" type="presOf" srcId="{8EC9C45C-B9BC-4C80-9E74-0C7DC4ABD2B0}" destId="{8301C83A-9C35-41FC-99D0-5C0E0AE3E74E}" srcOrd="0" destOrd="0" presId="urn:microsoft.com/office/officeart/2005/8/layout/hProcess6"/>
    <dgm:cxn modelId="{56A9B891-3F6F-439B-A5BE-9894591EC546}" srcId="{0401BF7B-8899-4551-A8EF-134F2FC7005B}" destId="{9A3ECE3E-D40E-47B8-BEC4-F07F73FD56B0}" srcOrd="0" destOrd="0" parTransId="{843A63B5-6D8C-42BB-9435-8DA62D271498}" sibTransId="{661D6AAB-7788-4D44-8190-DF062733737B}"/>
    <dgm:cxn modelId="{1BB5C660-4B94-4BAA-AABB-D8308353BA92}" type="presOf" srcId="{A66024DA-89A9-4995-84AF-F21D2BEB4463}" destId="{DF515274-C3A6-4E9C-B691-DD03BE5C1B89}" srcOrd="1" destOrd="0" presId="urn:microsoft.com/office/officeart/2005/8/layout/hProcess6"/>
    <dgm:cxn modelId="{721A5EF0-4DFD-417A-A8AB-81DA03163CF1}" type="presOf" srcId="{0401BF7B-8899-4551-A8EF-134F2FC7005B}" destId="{CA390B00-12DE-4E91-A870-A7DD085EAF15}" srcOrd="0" destOrd="0" presId="urn:microsoft.com/office/officeart/2005/8/layout/hProcess6"/>
    <dgm:cxn modelId="{13C62FCA-7AE6-4D28-8108-AD69ACA44938}" type="presOf" srcId="{8EC9C45C-B9BC-4C80-9E74-0C7DC4ABD2B0}" destId="{FF66BFC9-28DD-4FBB-90AB-4A656CD3EF0A}" srcOrd="1" destOrd="0" presId="urn:microsoft.com/office/officeart/2005/8/layout/hProcess6"/>
    <dgm:cxn modelId="{C88B5E4B-40F3-4934-98FD-71B6BD23A2BF}" type="presOf" srcId="{4FC3A27C-7CDB-44FB-B2C7-ACE2DBB0282C}" destId="{D2239B7C-769A-4FE9-8A24-7DB016B7B2B6}" srcOrd="0" destOrd="0" presId="urn:microsoft.com/office/officeart/2005/8/layout/hProcess6"/>
    <dgm:cxn modelId="{9A0CE35E-572B-4D21-94FF-B2FB1926E8B9}" type="presOf" srcId="{12EC2D8D-50A3-4125-AF7C-41B29849DF36}" destId="{44213E2F-42F8-4FAD-A276-01286D7D0BD9}" srcOrd="1" destOrd="0" presId="urn:microsoft.com/office/officeart/2005/8/layout/hProcess6"/>
    <dgm:cxn modelId="{7AD3F4FE-C8A7-4942-A528-096A621AA3EB}" type="presOf" srcId="{68733F70-36B2-4BDA-9767-90866BC3DC46}" destId="{822FD260-2165-4EC8-82EA-D66980BE42A4}" srcOrd="0" destOrd="0" presId="urn:microsoft.com/office/officeart/2005/8/layout/hProcess6"/>
    <dgm:cxn modelId="{99D48AD2-816B-46C1-9F09-2E07B4E6C9E3}" srcId="{99A80305-65CB-4C08-B40A-7044D8615C8B}" destId="{DB407C19-FCDC-47B7-B726-231EE441C6B2}" srcOrd="3" destOrd="0" parTransId="{55D26685-5722-42E3-97D0-D48EF21301F5}" sibTransId="{BD036B79-975C-43EA-B07C-285A5345713B}"/>
    <dgm:cxn modelId="{A2C53A53-3958-4FF0-8DC7-04B248DE615B}" type="presOf" srcId="{438803EF-F883-448F-B7F4-29864019F827}" destId="{C6D3427E-BDFF-4AE6-9087-D6801C518BB5}" srcOrd="0" destOrd="0" presId="urn:microsoft.com/office/officeart/2005/8/layout/hProcess6"/>
    <dgm:cxn modelId="{DF9D64CB-E04C-4578-8126-4999F07C5187}" srcId="{DB407C19-FCDC-47B7-B726-231EE441C6B2}" destId="{8EC9C45C-B9BC-4C80-9E74-0C7DC4ABD2B0}" srcOrd="0" destOrd="0" parTransId="{10EFA2E3-8E50-4100-B0F6-70DB4FB17E51}" sibTransId="{0238CBF5-A45D-4E26-B764-660ED08E608A}"/>
    <dgm:cxn modelId="{DE5983D7-F389-4DF9-8C89-DA3BEE835E60}" type="presOf" srcId="{12EC2D8D-50A3-4125-AF7C-41B29849DF36}" destId="{814062A4-16D3-4B42-A705-8FFC7920FA44}" srcOrd="0" destOrd="0" presId="urn:microsoft.com/office/officeart/2005/8/layout/hProcess6"/>
    <dgm:cxn modelId="{841DD3D6-886C-4181-AE5F-49CB18D564D0}" type="presOf" srcId="{DB407C19-FCDC-47B7-B726-231EE441C6B2}" destId="{FABF8191-FAF6-44DD-8FA7-599A9BEF0AB5}" srcOrd="0" destOrd="0" presId="urn:microsoft.com/office/officeart/2005/8/layout/hProcess6"/>
    <dgm:cxn modelId="{9007A1BE-295D-446E-9C01-7115CFCB0697}" srcId="{99A80305-65CB-4C08-B40A-7044D8615C8B}" destId="{606CD39E-7B44-4B78-B381-F1230B107B3B}" srcOrd="4" destOrd="0" parTransId="{2CD194C4-0B11-4668-AD0C-4BE9F78E1D36}" sibTransId="{7AE0470C-6C52-4126-878C-5A81D960AE61}"/>
    <dgm:cxn modelId="{D28D358A-25B5-4636-A1BC-507D9E8C3345}" srcId="{4FC3A27C-7CDB-44FB-B2C7-ACE2DBB0282C}" destId="{A66024DA-89A9-4995-84AF-F21D2BEB4463}" srcOrd="0" destOrd="0" parTransId="{CC940F5D-0064-4787-8302-2D3EAA8216F0}" sibTransId="{FCE80C50-1BD5-4CA8-B80F-84E1F65EC0AC}"/>
    <dgm:cxn modelId="{80792E18-D9BE-4747-93EE-FDC7407F9E90}" type="presOf" srcId="{99A80305-65CB-4C08-B40A-7044D8615C8B}" destId="{30CFC4F9-B82D-41BE-9A4B-031E787D5228}" srcOrd="0" destOrd="0" presId="urn:microsoft.com/office/officeart/2005/8/layout/hProcess6"/>
    <dgm:cxn modelId="{A694189C-849C-4C3D-8BCE-9BA1E25798E9}" srcId="{99A80305-65CB-4C08-B40A-7044D8615C8B}" destId="{0401BF7B-8899-4551-A8EF-134F2FC7005B}" srcOrd="1" destOrd="0" parTransId="{8A33697B-7171-481A-B726-C8B7118A1372}" sibTransId="{40CE5096-ADAF-48EC-A249-CA5DC4C974F9}"/>
    <dgm:cxn modelId="{1D73DCBE-B773-41C2-8B21-F711F192F75B}" srcId="{606CD39E-7B44-4B78-B381-F1230B107B3B}" destId="{12EC2D8D-50A3-4125-AF7C-41B29849DF36}" srcOrd="0" destOrd="0" parTransId="{EFC0FBCC-5EF5-4DAC-B57A-A3926E76DDE0}" sibTransId="{970C1295-D2F3-4266-B958-01E102AA72E0}"/>
    <dgm:cxn modelId="{03EFC186-9CE5-46F1-8462-D1993CD12E11}" type="presOf" srcId="{606CD39E-7B44-4B78-B381-F1230B107B3B}" destId="{70B32315-AF79-40A8-AC7F-192CB35DBC87}" srcOrd="0" destOrd="0" presId="urn:microsoft.com/office/officeart/2005/8/layout/hProcess6"/>
    <dgm:cxn modelId="{862EC54D-5C24-4268-AD46-A8AFF6D7077A}" srcId="{99A80305-65CB-4C08-B40A-7044D8615C8B}" destId="{68733F70-36B2-4BDA-9767-90866BC3DC46}" srcOrd="2" destOrd="0" parTransId="{0C422CA6-8803-4237-9239-583DEDC48FF1}" sibTransId="{522CB41F-B645-4CCB-9AB0-B58FCFA6F9B6}"/>
    <dgm:cxn modelId="{C8405972-0D18-4EBE-98C4-F1856BAE341E}" type="presOf" srcId="{9A3ECE3E-D40E-47B8-BEC4-F07F73FD56B0}" destId="{E65465D2-1F5D-4E04-B704-0DDFAE976F45}" srcOrd="0" destOrd="0" presId="urn:microsoft.com/office/officeart/2005/8/layout/hProcess6"/>
    <dgm:cxn modelId="{AA12CF9C-467A-44E8-99DF-F9CE078B598D}" type="presOf" srcId="{438803EF-F883-448F-B7F4-29864019F827}" destId="{EBE76FBA-659E-4C88-98B4-3419EFF43EB1}" srcOrd="1" destOrd="0" presId="urn:microsoft.com/office/officeart/2005/8/layout/hProcess6"/>
    <dgm:cxn modelId="{309DA42F-3567-4F3E-86C6-F62FB457E0D5}" srcId="{99A80305-65CB-4C08-B40A-7044D8615C8B}" destId="{4FC3A27C-7CDB-44FB-B2C7-ACE2DBB0282C}" srcOrd="0" destOrd="0" parTransId="{5396C4B4-E574-499A-89E5-5755416D0158}" sibTransId="{450032FC-1688-47EE-9F15-72371B06F307}"/>
    <dgm:cxn modelId="{4AF7695A-220E-4334-8997-0A4F20E46F40}" srcId="{68733F70-36B2-4BDA-9767-90866BC3DC46}" destId="{438803EF-F883-448F-B7F4-29864019F827}" srcOrd="0" destOrd="0" parTransId="{197AC68E-1091-41A4-A71B-35D8439E1CC0}" sibTransId="{F5AB6839-A0D2-4BDA-8D5D-98919AA41F42}"/>
    <dgm:cxn modelId="{2BA03EC9-26A5-472F-8EEE-149CC526799D}" type="presOf" srcId="{9A3ECE3E-D40E-47B8-BEC4-F07F73FD56B0}" destId="{0D30DC57-985A-43B9-9399-1E611823B96B}" srcOrd="1" destOrd="0" presId="urn:microsoft.com/office/officeart/2005/8/layout/hProcess6"/>
    <dgm:cxn modelId="{EE91C633-729F-45A2-9C4D-60C638E0560F}" type="presParOf" srcId="{30CFC4F9-B82D-41BE-9A4B-031E787D5228}" destId="{17A61F37-9BF6-4E71-86F3-50D79E9883B4}" srcOrd="0" destOrd="0" presId="urn:microsoft.com/office/officeart/2005/8/layout/hProcess6"/>
    <dgm:cxn modelId="{A226CA45-B631-4A09-A3DA-4BB950980761}" type="presParOf" srcId="{17A61F37-9BF6-4E71-86F3-50D79E9883B4}" destId="{626D83A4-79F7-462F-875C-F151D8F6D5A7}" srcOrd="0" destOrd="0" presId="urn:microsoft.com/office/officeart/2005/8/layout/hProcess6"/>
    <dgm:cxn modelId="{DCAE29C3-CFCB-48DF-B03A-B58464808184}" type="presParOf" srcId="{17A61F37-9BF6-4E71-86F3-50D79E9883B4}" destId="{774D0AF5-E3E3-4F55-8ED6-F28171CB4617}" srcOrd="1" destOrd="0" presId="urn:microsoft.com/office/officeart/2005/8/layout/hProcess6"/>
    <dgm:cxn modelId="{63E28ACD-FF54-4F89-A940-7386F6045F71}" type="presParOf" srcId="{17A61F37-9BF6-4E71-86F3-50D79E9883B4}" destId="{DF515274-C3A6-4E9C-B691-DD03BE5C1B89}" srcOrd="2" destOrd="0" presId="urn:microsoft.com/office/officeart/2005/8/layout/hProcess6"/>
    <dgm:cxn modelId="{0302CDB3-0C08-4224-91A4-AB2F0827830C}" type="presParOf" srcId="{17A61F37-9BF6-4E71-86F3-50D79E9883B4}" destId="{D2239B7C-769A-4FE9-8A24-7DB016B7B2B6}" srcOrd="3" destOrd="0" presId="urn:microsoft.com/office/officeart/2005/8/layout/hProcess6"/>
    <dgm:cxn modelId="{5E43CF30-AF39-4CD4-9694-EDD1B153868D}" type="presParOf" srcId="{30CFC4F9-B82D-41BE-9A4B-031E787D5228}" destId="{34A94035-5033-485E-AAE6-0AFE4AFDDE4F}" srcOrd="1" destOrd="0" presId="urn:microsoft.com/office/officeart/2005/8/layout/hProcess6"/>
    <dgm:cxn modelId="{8CF1EF3B-6B09-4066-8008-F1CED94304F2}" type="presParOf" srcId="{30CFC4F9-B82D-41BE-9A4B-031E787D5228}" destId="{1768C7C5-5B63-4453-A045-23ADB30CB9A5}" srcOrd="2" destOrd="0" presId="urn:microsoft.com/office/officeart/2005/8/layout/hProcess6"/>
    <dgm:cxn modelId="{5E0CFC0D-2C24-4940-8EBB-9F020ED6F648}" type="presParOf" srcId="{1768C7C5-5B63-4453-A045-23ADB30CB9A5}" destId="{247A0F32-28E6-45B9-8305-733F35DADDA5}" srcOrd="0" destOrd="0" presId="urn:microsoft.com/office/officeart/2005/8/layout/hProcess6"/>
    <dgm:cxn modelId="{4605C9DC-B023-4E28-9611-E0CB1018AE95}" type="presParOf" srcId="{1768C7C5-5B63-4453-A045-23ADB30CB9A5}" destId="{E65465D2-1F5D-4E04-B704-0DDFAE976F45}" srcOrd="1" destOrd="0" presId="urn:microsoft.com/office/officeart/2005/8/layout/hProcess6"/>
    <dgm:cxn modelId="{8B57CA38-493F-443D-849A-CF7AFDA340F0}" type="presParOf" srcId="{1768C7C5-5B63-4453-A045-23ADB30CB9A5}" destId="{0D30DC57-985A-43B9-9399-1E611823B96B}" srcOrd="2" destOrd="0" presId="urn:microsoft.com/office/officeart/2005/8/layout/hProcess6"/>
    <dgm:cxn modelId="{DAF5FCFB-3464-4EDC-9565-498D807657FC}" type="presParOf" srcId="{1768C7C5-5B63-4453-A045-23ADB30CB9A5}" destId="{CA390B00-12DE-4E91-A870-A7DD085EAF15}" srcOrd="3" destOrd="0" presId="urn:microsoft.com/office/officeart/2005/8/layout/hProcess6"/>
    <dgm:cxn modelId="{710AE1BD-0EEF-451E-8452-4DA1150512D6}" type="presParOf" srcId="{30CFC4F9-B82D-41BE-9A4B-031E787D5228}" destId="{FBDA27A7-1751-49E9-9956-2B581A0F4DAB}" srcOrd="3" destOrd="0" presId="urn:microsoft.com/office/officeart/2005/8/layout/hProcess6"/>
    <dgm:cxn modelId="{96876E2B-E6A6-4419-85BF-18CD73C4DA3B}" type="presParOf" srcId="{30CFC4F9-B82D-41BE-9A4B-031E787D5228}" destId="{E76C9191-B6FB-4C40-A848-F4245F4F9744}" srcOrd="4" destOrd="0" presId="urn:microsoft.com/office/officeart/2005/8/layout/hProcess6"/>
    <dgm:cxn modelId="{E61DF5CB-8739-4258-8CF3-349AA9FCD390}" type="presParOf" srcId="{E76C9191-B6FB-4C40-A848-F4245F4F9744}" destId="{6BEF3F61-D3A6-473F-8119-D532295D50B2}" srcOrd="0" destOrd="0" presId="urn:microsoft.com/office/officeart/2005/8/layout/hProcess6"/>
    <dgm:cxn modelId="{0334C2CF-DFC8-4506-81C4-EE2A2E3D48AE}" type="presParOf" srcId="{E76C9191-B6FB-4C40-A848-F4245F4F9744}" destId="{C6D3427E-BDFF-4AE6-9087-D6801C518BB5}" srcOrd="1" destOrd="0" presId="urn:microsoft.com/office/officeart/2005/8/layout/hProcess6"/>
    <dgm:cxn modelId="{DF6FA3C8-58D0-4545-B39C-09679442BE53}" type="presParOf" srcId="{E76C9191-B6FB-4C40-A848-F4245F4F9744}" destId="{EBE76FBA-659E-4C88-98B4-3419EFF43EB1}" srcOrd="2" destOrd="0" presId="urn:microsoft.com/office/officeart/2005/8/layout/hProcess6"/>
    <dgm:cxn modelId="{E627C4F6-E107-47BA-A1CE-044B72DFA052}" type="presParOf" srcId="{E76C9191-B6FB-4C40-A848-F4245F4F9744}" destId="{822FD260-2165-4EC8-82EA-D66980BE42A4}" srcOrd="3" destOrd="0" presId="urn:microsoft.com/office/officeart/2005/8/layout/hProcess6"/>
    <dgm:cxn modelId="{ADB17344-ACDE-4C47-9997-4FA0591FF37E}" type="presParOf" srcId="{30CFC4F9-B82D-41BE-9A4B-031E787D5228}" destId="{7DEE40E1-3D4F-47C0-A11B-D78F08BAF0AA}" srcOrd="5" destOrd="0" presId="urn:microsoft.com/office/officeart/2005/8/layout/hProcess6"/>
    <dgm:cxn modelId="{902F879D-F1B3-4F1E-978B-2CFDF44709F6}" type="presParOf" srcId="{30CFC4F9-B82D-41BE-9A4B-031E787D5228}" destId="{2822D9F4-D78F-4BA0-9C97-A7E6703855AA}" srcOrd="6" destOrd="0" presId="urn:microsoft.com/office/officeart/2005/8/layout/hProcess6"/>
    <dgm:cxn modelId="{657EE91C-0B9E-4B11-9914-692721F3DC9B}" type="presParOf" srcId="{2822D9F4-D78F-4BA0-9C97-A7E6703855AA}" destId="{930348DA-E55E-45C7-B456-4DE48D4A20F7}" srcOrd="0" destOrd="0" presId="urn:microsoft.com/office/officeart/2005/8/layout/hProcess6"/>
    <dgm:cxn modelId="{76DF8901-7B71-4E20-925F-0310DD02C4C4}" type="presParOf" srcId="{2822D9F4-D78F-4BA0-9C97-A7E6703855AA}" destId="{8301C83A-9C35-41FC-99D0-5C0E0AE3E74E}" srcOrd="1" destOrd="0" presId="urn:microsoft.com/office/officeart/2005/8/layout/hProcess6"/>
    <dgm:cxn modelId="{7AB547C8-77A2-4C67-9C8F-CB998564C3E8}" type="presParOf" srcId="{2822D9F4-D78F-4BA0-9C97-A7E6703855AA}" destId="{FF66BFC9-28DD-4FBB-90AB-4A656CD3EF0A}" srcOrd="2" destOrd="0" presId="urn:microsoft.com/office/officeart/2005/8/layout/hProcess6"/>
    <dgm:cxn modelId="{EDA00CB0-9155-4588-8576-84A4BE0A4301}" type="presParOf" srcId="{2822D9F4-D78F-4BA0-9C97-A7E6703855AA}" destId="{FABF8191-FAF6-44DD-8FA7-599A9BEF0AB5}" srcOrd="3" destOrd="0" presId="urn:microsoft.com/office/officeart/2005/8/layout/hProcess6"/>
    <dgm:cxn modelId="{87F46F6A-CA6B-45B7-AB4A-532B2805F84B}" type="presParOf" srcId="{30CFC4F9-B82D-41BE-9A4B-031E787D5228}" destId="{4BF7B8F1-299B-43D3-BB01-F01CEBAA75D1}" srcOrd="7" destOrd="0" presId="urn:microsoft.com/office/officeart/2005/8/layout/hProcess6"/>
    <dgm:cxn modelId="{B47F036F-D01A-4EC5-AB6F-2295F36E5810}" type="presParOf" srcId="{30CFC4F9-B82D-41BE-9A4B-031E787D5228}" destId="{F6A67433-B857-4164-9837-DDB2D9FE1AD1}" srcOrd="8" destOrd="0" presId="urn:microsoft.com/office/officeart/2005/8/layout/hProcess6"/>
    <dgm:cxn modelId="{9ECA77B9-AC20-4B2F-A071-3F2E7BA3E6AE}" type="presParOf" srcId="{F6A67433-B857-4164-9837-DDB2D9FE1AD1}" destId="{4BEE0CDB-029A-4FCB-B4EE-BDC627558EC2}" srcOrd="0" destOrd="0" presId="urn:microsoft.com/office/officeart/2005/8/layout/hProcess6"/>
    <dgm:cxn modelId="{856FEFA3-B047-4223-8241-5ED465915E42}" type="presParOf" srcId="{F6A67433-B857-4164-9837-DDB2D9FE1AD1}" destId="{814062A4-16D3-4B42-A705-8FFC7920FA44}" srcOrd="1" destOrd="0" presId="urn:microsoft.com/office/officeart/2005/8/layout/hProcess6"/>
    <dgm:cxn modelId="{5DE835F5-2247-45AF-8100-74DD50699D60}" type="presParOf" srcId="{F6A67433-B857-4164-9837-DDB2D9FE1AD1}" destId="{44213E2F-42F8-4FAD-A276-01286D7D0BD9}" srcOrd="2" destOrd="0" presId="urn:microsoft.com/office/officeart/2005/8/layout/hProcess6"/>
    <dgm:cxn modelId="{E0956828-B086-4BC4-948C-CBFD45BA99DC}" type="presParOf" srcId="{F6A67433-B857-4164-9837-DDB2D9FE1AD1}" destId="{70B32315-AF79-40A8-AC7F-192CB35DBC87}" srcOrd="3" destOrd="0" presId="urn:microsoft.com/office/officeart/2005/8/layout/hProcess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9A80305-65CB-4C08-B40A-7044D8615C8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4FC3A27C-7CDB-44FB-B2C7-ACE2DBB0282C}">
      <dgm:prSet phldrT="[Text]" custT="1"/>
      <dgm:spPr>
        <a:solidFill>
          <a:srgbClr val="104F75"/>
        </a:solidFill>
      </dgm:spPr>
      <dgm:t>
        <a:bodyPr/>
        <a:lstStyle/>
        <a:p>
          <a:r>
            <a:rPr lang="en-US" sz="1600" dirty="0"/>
            <a:t>Stage 1</a:t>
          </a:r>
        </a:p>
      </dgm:t>
    </dgm:pt>
    <dgm:pt modelId="{5396C4B4-E574-499A-89E5-5755416D0158}" type="parTrans" cxnId="{309DA42F-3567-4F3E-86C6-F62FB457E0D5}">
      <dgm:prSet/>
      <dgm:spPr/>
      <dgm:t>
        <a:bodyPr/>
        <a:lstStyle/>
        <a:p>
          <a:endParaRPr lang="en-US" sz="1400"/>
        </a:p>
      </dgm:t>
    </dgm:pt>
    <dgm:pt modelId="{450032FC-1688-47EE-9F15-72371B06F307}" type="sibTrans" cxnId="{309DA42F-3567-4F3E-86C6-F62FB457E0D5}">
      <dgm:prSet/>
      <dgm:spPr/>
      <dgm:t>
        <a:bodyPr/>
        <a:lstStyle/>
        <a:p>
          <a:endParaRPr lang="en-US" sz="1400"/>
        </a:p>
      </dgm:t>
    </dgm:pt>
    <dgm:pt modelId="{A66024DA-89A9-4995-84AF-F21D2BEB4463}">
      <dgm:prSet phldrT="[Text]" custT="1"/>
      <dgm:spPr>
        <a:solidFill>
          <a:srgbClr val="CFDCE3">
            <a:alpha val="90000"/>
          </a:srgbClr>
        </a:solidFill>
      </dgm:spPr>
      <dgm:t>
        <a:bodyPr/>
        <a:lstStyle/>
        <a:p>
          <a:pPr algn="l"/>
          <a:r>
            <a:rPr lang="en-US" sz="1000" dirty="0">
              <a:solidFill>
                <a:srgbClr val="104F75"/>
              </a:solidFill>
            </a:rPr>
            <a:t>Eligibility criteria check</a:t>
          </a:r>
        </a:p>
      </dgm:t>
    </dgm:pt>
    <dgm:pt modelId="{CC940F5D-0064-4787-8302-2D3EAA8216F0}" type="parTrans" cxnId="{D28D358A-25B5-4636-A1BC-507D9E8C3345}">
      <dgm:prSet/>
      <dgm:spPr/>
      <dgm:t>
        <a:bodyPr/>
        <a:lstStyle/>
        <a:p>
          <a:endParaRPr lang="en-US" sz="1400"/>
        </a:p>
      </dgm:t>
    </dgm:pt>
    <dgm:pt modelId="{FCE80C50-1BD5-4CA8-B80F-84E1F65EC0AC}" type="sibTrans" cxnId="{D28D358A-25B5-4636-A1BC-507D9E8C3345}">
      <dgm:prSet/>
      <dgm:spPr/>
      <dgm:t>
        <a:bodyPr/>
        <a:lstStyle/>
        <a:p>
          <a:endParaRPr lang="en-US" sz="1400"/>
        </a:p>
      </dgm:t>
    </dgm:pt>
    <dgm:pt modelId="{0401BF7B-8899-4551-A8EF-134F2FC7005B}">
      <dgm:prSet phldrT="[Text]" custT="1"/>
      <dgm:spPr>
        <a:solidFill>
          <a:srgbClr val="104F75"/>
        </a:solidFill>
      </dgm:spPr>
      <dgm:t>
        <a:bodyPr/>
        <a:lstStyle/>
        <a:p>
          <a:r>
            <a:rPr lang="en-US" sz="1600" dirty="0"/>
            <a:t>Stage 2</a:t>
          </a:r>
        </a:p>
      </dgm:t>
    </dgm:pt>
    <dgm:pt modelId="{8A33697B-7171-481A-B726-C8B7118A1372}" type="parTrans" cxnId="{A694189C-849C-4C3D-8BCE-9BA1E25798E9}">
      <dgm:prSet/>
      <dgm:spPr/>
      <dgm:t>
        <a:bodyPr/>
        <a:lstStyle/>
        <a:p>
          <a:endParaRPr lang="en-US" sz="1400"/>
        </a:p>
      </dgm:t>
    </dgm:pt>
    <dgm:pt modelId="{40CE5096-ADAF-48EC-A249-CA5DC4C974F9}" type="sibTrans" cxnId="{A694189C-849C-4C3D-8BCE-9BA1E25798E9}">
      <dgm:prSet/>
      <dgm:spPr/>
      <dgm:t>
        <a:bodyPr/>
        <a:lstStyle/>
        <a:p>
          <a:endParaRPr lang="en-US" sz="1400"/>
        </a:p>
      </dgm:t>
    </dgm:pt>
    <dgm:pt modelId="{9A3ECE3E-D40E-47B8-BEC4-F07F73FD56B0}">
      <dgm:prSet phldrT="[Text]" custT="1"/>
      <dgm:spPr>
        <a:solidFill>
          <a:srgbClr val="CFDCE3"/>
        </a:solidFill>
      </dgm:spPr>
      <dgm:t>
        <a:bodyPr/>
        <a:lstStyle/>
        <a:p>
          <a:pPr algn="l"/>
          <a:r>
            <a:rPr lang="en-US" sz="1000" dirty="0" smtClean="0">
              <a:solidFill>
                <a:srgbClr val="104F75"/>
              </a:solidFill>
            </a:rPr>
            <a:t>Minimum requirement check</a:t>
          </a:r>
        </a:p>
        <a:p>
          <a:pPr algn="l"/>
          <a:r>
            <a:rPr lang="en-US" sz="1000" dirty="0" smtClean="0">
              <a:solidFill>
                <a:srgbClr val="104F75"/>
              </a:solidFill>
            </a:rPr>
            <a:t>Pass/fail for each category</a:t>
          </a:r>
          <a:endParaRPr lang="en-US" sz="1000" dirty="0">
            <a:solidFill>
              <a:srgbClr val="104F75"/>
            </a:solidFill>
          </a:endParaRPr>
        </a:p>
      </dgm:t>
    </dgm:pt>
    <dgm:pt modelId="{843A63B5-6D8C-42BB-9435-8DA62D271498}" type="parTrans" cxnId="{56A9B891-3F6F-439B-A5BE-9894591EC546}">
      <dgm:prSet/>
      <dgm:spPr/>
      <dgm:t>
        <a:bodyPr/>
        <a:lstStyle/>
        <a:p>
          <a:endParaRPr lang="en-US" sz="1400"/>
        </a:p>
      </dgm:t>
    </dgm:pt>
    <dgm:pt modelId="{661D6AAB-7788-4D44-8190-DF062733737B}" type="sibTrans" cxnId="{56A9B891-3F6F-439B-A5BE-9894591EC546}">
      <dgm:prSet/>
      <dgm:spPr/>
      <dgm:t>
        <a:bodyPr/>
        <a:lstStyle/>
        <a:p>
          <a:endParaRPr lang="en-US" sz="1400"/>
        </a:p>
      </dgm:t>
    </dgm:pt>
    <dgm:pt modelId="{68733F70-36B2-4BDA-9767-90866BC3DC46}">
      <dgm:prSet phldrT="[Text]" custT="1"/>
      <dgm:spPr>
        <a:solidFill>
          <a:srgbClr val="104F75"/>
        </a:solidFill>
      </dgm:spPr>
      <dgm:t>
        <a:bodyPr/>
        <a:lstStyle/>
        <a:p>
          <a:r>
            <a:rPr lang="en-US" sz="1600" dirty="0"/>
            <a:t>Stage 3</a:t>
          </a:r>
        </a:p>
      </dgm:t>
    </dgm:pt>
    <dgm:pt modelId="{0C422CA6-8803-4237-9239-583DEDC48FF1}" type="parTrans" cxnId="{862EC54D-5C24-4268-AD46-A8AFF6D7077A}">
      <dgm:prSet/>
      <dgm:spPr/>
      <dgm:t>
        <a:bodyPr/>
        <a:lstStyle/>
        <a:p>
          <a:endParaRPr lang="en-US" sz="1400"/>
        </a:p>
      </dgm:t>
    </dgm:pt>
    <dgm:pt modelId="{522CB41F-B645-4CCB-9AB0-B58FCFA6F9B6}" type="sibTrans" cxnId="{862EC54D-5C24-4268-AD46-A8AFF6D7077A}">
      <dgm:prSet/>
      <dgm:spPr/>
      <dgm:t>
        <a:bodyPr/>
        <a:lstStyle/>
        <a:p>
          <a:endParaRPr lang="en-US" sz="1400"/>
        </a:p>
      </dgm:t>
    </dgm:pt>
    <dgm:pt modelId="{438803EF-F883-448F-B7F4-29864019F827}">
      <dgm:prSet phldrT="[Text]" custT="1"/>
      <dgm:spPr>
        <a:solidFill>
          <a:srgbClr val="CFDCE3">
            <a:alpha val="90000"/>
          </a:srgbClr>
        </a:solidFill>
      </dgm:spPr>
      <dgm:t>
        <a:bodyPr/>
        <a:lstStyle/>
        <a:p>
          <a:pPr algn="l"/>
          <a:r>
            <a:rPr lang="en-US" sz="1000" dirty="0" smtClean="0">
              <a:solidFill>
                <a:srgbClr val="104F75"/>
              </a:solidFill>
            </a:rPr>
            <a:t>Initial programme scoring</a:t>
          </a:r>
        </a:p>
        <a:p>
          <a:pPr algn="l"/>
          <a:r>
            <a:rPr lang="en-US" sz="1000" dirty="0" smtClean="0">
              <a:solidFill>
                <a:srgbClr val="104F75"/>
              </a:solidFill>
            </a:rPr>
            <a:t>Score 0-3 for each criterion</a:t>
          </a:r>
          <a:endParaRPr lang="en-US" sz="1000" dirty="0">
            <a:solidFill>
              <a:srgbClr val="104F75"/>
            </a:solidFill>
          </a:endParaRPr>
        </a:p>
      </dgm:t>
    </dgm:pt>
    <dgm:pt modelId="{197AC68E-1091-41A4-A71B-35D8439E1CC0}" type="parTrans" cxnId="{4AF7695A-220E-4334-8997-0A4F20E46F40}">
      <dgm:prSet/>
      <dgm:spPr/>
      <dgm:t>
        <a:bodyPr/>
        <a:lstStyle/>
        <a:p>
          <a:endParaRPr lang="en-US" sz="1400"/>
        </a:p>
      </dgm:t>
    </dgm:pt>
    <dgm:pt modelId="{F5AB6839-A0D2-4BDA-8D5D-98919AA41F42}" type="sibTrans" cxnId="{4AF7695A-220E-4334-8997-0A4F20E46F40}">
      <dgm:prSet/>
      <dgm:spPr/>
      <dgm:t>
        <a:bodyPr/>
        <a:lstStyle/>
        <a:p>
          <a:endParaRPr lang="en-US" sz="1400"/>
        </a:p>
      </dgm:t>
    </dgm:pt>
    <dgm:pt modelId="{DB407C19-FCDC-47B7-B726-231EE441C6B2}">
      <dgm:prSet custT="1"/>
      <dgm:spPr>
        <a:solidFill>
          <a:srgbClr val="104F75"/>
        </a:solidFill>
      </dgm:spPr>
      <dgm:t>
        <a:bodyPr/>
        <a:lstStyle/>
        <a:p>
          <a:r>
            <a:rPr lang="en-US" sz="1600" dirty="0"/>
            <a:t>Stage 4</a:t>
          </a:r>
        </a:p>
      </dgm:t>
    </dgm:pt>
    <dgm:pt modelId="{55D26685-5722-42E3-97D0-D48EF21301F5}" type="parTrans" cxnId="{99D48AD2-816B-46C1-9F09-2E07B4E6C9E3}">
      <dgm:prSet/>
      <dgm:spPr/>
      <dgm:t>
        <a:bodyPr/>
        <a:lstStyle/>
        <a:p>
          <a:endParaRPr lang="en-US" sz="1400"/>
        </a:p>
      </dgm:t>
    </dgm:pt>
    <dgm:pt modelId="{BD036B79-975C-43EA-B07C-285A5345713B}" type="sibTrans" cxnId="{99D48AD2-816B-46C1-9F09-2E07B4E6C9E3}">
      <dgm:prSet/>
      <dgm:spPr/>
      <dgm:t>
        <a:bodyPr/>
        <a:lstStyle/>
        <a:p>
          <a:endParaRPr lang="en-US" sz="1400"/>
        </a:p>
      </dgm:t>
    </dgm:pt>
    <dgm:pt modelId="{606CD39E-7B44-4B78-B381-F1230B107B3B}">
      <dgm:prSet custT="1"/>
      <dgm:spPr>
        <a:solidFill>
          <a:srgbClr val="104F75"/>
        </a:solidFill>
      </dgm:spPr>
      <dgm:t>
        <a:bodyPr/>
        <a:lstStyle/>
        <a:p>
          <a:r>
            <a:rPr lang="en-US" sz="1600" dirty="0"/>
            <a:t>Stage 5</a:t>
          </a:r>
        </a:p>
      </dgm:t>
    </dgm:pt>
    <dgm:pt modelId="{2CD194C4-0B11-4668-AD0C-4BE9F78E1D36}" type="parTrans" cxnId="{9007A1BE-295D-446E-9C01-7115CFCB0697}">
      <dgm:prSet/>
      <dgm:spPr/>
      <dgm:t>
        <a:bodyPr/>
        <a:lstStyle/>
        <a:p>
          <a:endParaRPr lang="en-US" sz="1400"/>
        </a:p>
      </dgm:t>
    </dgm:pt>
    <dgm:pt modelId="{7AE0470C-6C52-4126-878C-5A81D960AE61}" type="sibTrans" cxnId="{9007A1BE-295D-446E-9C01-7115CFCB0697}">
      <dgm:prSet/>
      <dgm:spPr/>
      <dgm:t>
        <a:bodyPr/>
        <a:lstStyle/>
        <a:p>
          <a:endParaRPr lang="en-US" sz="1400"/>
        </a:p>
      </dgm:t>
    </dgm:pt>
    <dgm:pt modelId="{8EC9C45C-B9BC-4C80-9E74-0C7DC4ABD2B0}">
      <dgm:prSet custT="1"/>
      <dgm:spPr>
        <a:solidFill>
          <a:srgbClr val="CFDCE3">
            <a:alpha val="90000"/>
          </a:srgbClr>
        </a:solidFill>
      </dgm:spPr>
      <dgm:t>
        <a:bodyPr/>
        <a:lstStyle/>
        <a:p>
          <a:pPr algn="l"/>
          <a:r>
            <a:rPr lang="en-US" sz="1000" dirty="0">
              <a:solidFill>
                <a:srgbClr val="104F75"/>
              </a:solidFill>
            </a:rPr>
            <a:t>Complete programme and interview assessment</a:t>
          </a:r>
        </a:p>
        <a:p>
          <a:pPr algn="l"/>
          <a:r>
            <a:rPr lang="en-US" sz="1000" dirty="0">
              <a:solidFill>
                <a:srgbClr val="104F75"/>
              </a:solidFill>
            </a:rPr>
            <a:t>Score 0-3 for each criterion</a:t>
          </a:r>
        </a:p>
      </dgm:t>
    </dgm:pt>
    <dgm:pt modelId="{10EFA2E3-8E50-4100-B0F6-70DB4FB17E51}" type="parTrans" cxnId="{DF9D64CB-E04C-4578-8126-4999F07C5187}">
      <dgm:prSet/>
      <dgm:spPr/>
      <dgm:t>
        <a:bodyPr/>
        <a:lstStyle/>
        <a:p>
          <a:endParaRPr lang="en-US"/>
        </a:p>
      </dgm:t>
    </dgm:pt>
    <dgm:pt modelId="{0238CBF5-A45D-4E26-B764-660ED08E608A}" type="sibTrans" cxnId="{DF9D64CB-E04C-4578-8126-4999F07C5187}">
      <dgm:prSet/>
      <dgm:spPr/>
      <dgm:t>
        <a:bodyPr/>
        <a:lstStyle/>
        <a:p>
          <a:endParaRPr lang="en-US"/>
        </a:p>
      </dgm:t>
    </dgm:pt>
    <dgm:pt modelId="{12EC2D8D-50A3-4125-AF7C-41B29849DF36}">
      <dgm:prSet custT="1"/>
      <dgm:spPr>
        <a:solidFill>
          <a:srgbClr val="CFDCE3">
            <a:alpha val="90000"/>
          </a:srgbClr>
        </a:solidFill>
      </dgm:spPr>
      <dgm:t>
        <a:bodyPr/>
        <a:lstStyle/>
        <a:p>
          <a:pPr algn="l"/>
          <a:r>
            <a:rPr lang="en-US" sz="1000" dirty="0">
              <a:solidFill>
                <a:srgbClr val="104F75"/>
              </a:solidFill>
            </a:rPr>
            <a:t>Due diligence checks</a:t>
          </a:r>
        </a:p>
      </dgm:t>
    </dgm:pt>
    <dgm:pt modelId="{EFC0FBCC-5EF5-4DAC-B57A-A3926E76DDE0}" type="parTrans" cxnId="{1D73DCBE-B773-41C2-8B21-F711F192F75B}">
      <dgm:prSet/>
      <dgm:spPr/>
      <dgm:t>
        <a:bodyPr/>
        <a:lstStyle/>
        <a:p>
          <a:endParaRPr lang="en-US"/>
        </a:p>
      </dgm:t>
    </dgm:pt>
    <dgm:pt modelId="{970C1295-D2F3-4266-B958-01E102AA72E0}" type="sibTrans" cxnId="{1D73DCBE-B773-41C2-8B21-F711F192F75B}">
      <dgm:prSet/>
      <dgm:spPr/>
      <dgm:t>
        <a:bodyPr/>
        <a:lstStyle/>
        <a:p>
          <a:endParaRPr lang="en-US"/>
        </a:p>
      </dgm:t>
    </dgm:pt>
    <dgm:pt modelId="{30CFC4F9-B82D-41BE-9A4B-031E787D5228}" type="pres">
      <dgm:prSet presAssocID="{99A80305-65CB-4C08-B40A-7044D8615C8B}" presName="theList" presStyleCnt="0">
        <dgm:presLayoutVars>
          <dgm:dir/>
          <dgm:animLvl val="lvl"/>
          <dgm:resizeHandles val="exact"/>
        </dgm:presLayoutVars>
      </dgm:prSet>
      <dgm:spPr/>
      <dgm:t>
        <a:bodyPr/>
        <a:lstStyle/>
        <a:p>
          <a:endParaRPr lang="en-US"/>
        </a:p>
      </dgm:t>
    </dgm:pt>
    <dgm:pt modelId="{17A61F37-9BF6-4E71-86F3-50D79E9883B4}" type="pres">
      <dgm:prSet presAssocID="{4FC3A27C-7CDB-44FB-B2C7-ACE2DBB0282C}" presName="compNode" presStyleCnt="0"/>
      <dgm:spPr/>
    </dgm:pt>
    <dgm:pt modelId="{626D83A4-79F7-462F-875C-F151D8F6D5A7}" type="pres">
      <dgm:prSet presAssocID="{4FC3A27C-7CDB-44FB-B2C7-ACE2DBB0282C}" presName="noGeometry" presStyleCnt="0"/>
      <dgm:spPr/>
    </dgm:pt>
    <dgm:pt modelId="{774D0AF5-E3E3-4F55-8ED6-F28171CB4617}" type="pres">
      <dgm:prSet presAssocID="{4FC3A27C-7CDB-44FB-B2C7-ACE2DBB0282C}" presName="childTextVisible" presStyleLbl="bgAccFollowNode1" presStyleIdx="0" presStyleCnt="5">
        <dgm:presLayoutVars>
          <dgm:bulletEnabled val="1"/>
        </dgm:presLayoutVars>
      </dgm:prSet>
      <dgm:spPr/>
      <dgm:t>
        <a:bodyPr/>
        <a:lstStyle/>
        <a:p>
          <a:endParaRPr lang="en-US"/>
        </a:p>
      </dgm:t>
    </dgm:pt>
    <dgm:pt modelId="{DF515274-C3A6-4E9C-B691-DD03BE5C1B89}" type="pres">
      <dgm:prSet presAssocID="{4FC3A27C-7CDB-44FB-B2C7-ACE2DBB0282C}" presName="childTextHidden" presStyleLbl="bgAccFollowNode1" presStyleIdx="0" presStyleCnt="5"/>
      <dgm:spPr/>
      <dgm:t>
        <a:bodyPr/>
        <a:lstStyle/>
        <a:p>
          <a:endParaRPr lang="en-US"/>
        </a:p>
      </dgm:t>
    </dgm:pt>
    <dgm:pt modelId="{D2239B7C-769A-4FE9-8A24-7DB016B7B2B6}" type="pres">
      <dgm:prSet presAssocID="{4FC3A27C-7CDB-44FB-B2C7-ACE2DBB0282C}" presName="parentText" presStyleLbl="node1" presStyleIdx="0" presStyleCnt="5">
        <dgm:presLayoutVars>
          <dgm:chMax val="1"/>
          <dgm:bulletEnabled val="1"/>
        </dgm:presLayoutVars>
      </dgm:prSet>
      <dgm:spPr/>
      <dgm:t>
        <a:bodyPr/>
        <a:lstStyle/>
        <a:p>
          <a:endParaRPr lang="en-US"/>
        </a:p>
      </dgm:t>
    </dgm:pt>
    <dgm:pt modelId="{34A94035-5033-485E-AAE6-0AFE4AFDDE4F}" type="pres">
      <dgm:prSet presAssocID="{4FC3A27C-7CDB-44FB-B2C7-ACE2DBB0282C}" presName="aSpace" presStyleCnt="0"/>
      <dgm:spPr/>
    </dgm:pt>
    <dgm:pt modelId="{1768C7C5-5B63-4453-A045-23ADB30CB9A5}" type="pres">
      <dgm:prSet presAssocID="{0401BF7B-8899-4551-A8EF-134F2FC7005B}" presName="compNode" presStyleCnt="0"/>
      <dgm:spPr/>
    </dgm:pt>
    <dgm:pt modelId="{247A0F32-28E6-45B9-8305-733F35DADDA5}" type="pres">
      <dgm:prSet presAssocID="{0401BF7B-8899-4551-A8EF-134F2FC7005B}" presName="noGeometry" presStyleCnt="0"/>
      <dgm:spPr/>
    </dgm:pt>
    <dgm:pt modelId="{E65465D2-1F5D-4E04-B704-0DDFAE976F45}" type="pres">
      <dgm:prSet presAssocID="{0401BF7B-8899-4551-A8EF-134F2FC7005B}" presName="childTextVisible" presStyleLbl="bgAccFollowNode1" presStyleIdx="1" presStyleCnt="5">
        <dgm:presLayoutVars>
          <dgm:bulletEnabled val="1"/>
        </dgm:presLayoutVars>
      </dgm:prSet>
      <dgm:spPr/>
      <dgm:t>
        <a:bodyPr/>
        <a:lstStyle/>
        <a:p>
          <a:endParaRPr lang="en-US"/>
        </a:p>
      </dgm:t>
    </dgm:pt>
    <dgm:pt modelId="{0D30DC57-985A-43B9-9399-1E611823B96B}" type="pres">
      <dgm:prSet presAssocID="{0401BF7B-8899-4551-A8EF-134F2FC7005B}" presName="childTextHidden" presStyleLbl="bgAccFollowNode1" presStyleIdx="1" presStyleCnt="5"/>
      <dgm:spPr/>
      <dgm:t>
        <a:bodyPr/>
        <a:lstStyle/>
        <a:p>
          <a:endParaRPr lang="en-US"/>
        </a:p>
      </dgm:t>
    </dgm:pt>
    <dgm:pt modelId="{CA390B00-12DE-4E91-A870-A7DD085EAF15}" type="pres">
      <dgm:prSet presAssocID="{0401BF7B-8899-4551-A8EF-134F2FC7005B}" presName="parentText" presStyleLbl="node1" presStyleIdx="1" presStyleCnt="5">
        <dgm:presLayoutVars>
          <dgm:chMax val="1"/>
          <dgm:bulletEnabled val="1"/>
        </dgm:presLayoutVars>
      </dgm:prSet>
      <dgm:spPr/>
      <dgm:t>
        <a:bodyPr/>
        <a:lstStyle/>
        <a:p>
          <a:endParaRPr lang="en-US"/>
        </a:p>
      </dgm:t>
    </dgm:pt>
    <dgm:pt modelId="{FBDA27A7-1751-49E9-9956-2B581A0F4DAB}" type="pres">
      <dgm:prSet presAssocID="{0401BF7B-8899-4551-A8EF-134F2FC7005B}" presName="aSpace" presStyleCnt="0"/>
      <dgm:spPr/>
    </dgm:pt>
    <dgm:pt modelId="{E76C9191-B6FB-4C40-A848-F4245F4F9744}" type="pres">
      <dgm:prSet presAssocID="{68733F70-36B2-4BDA-9767-90866BC3DC46}" presName="compNode" presStyleCnt="0"/>
      <dgm:spPr/>
    </dgm:pt>
    <dgm:pt modelId="{6BEF3F61-D3A6-473F-8119-D532295D50B2}" type="pres">
      <dgm:prSet presAssocID="{68733F70-36B2-4BDA-9767-90866BC3DC46}" presName="noGeometry" presStyleCnt="0"/>
      <dgm:spPr/>
    </dgm:pt>
    <dgm:pt modelId="{C6D3427E-BDFF-4AE6-9087-D6801C518BB5}" type="pres">
      <dgm:prSet presAssocID="{68733F70-36B2-4BDA-9767-90866BC3DC46}" presName="childTextVisible" presStyleLbl="bgAccFollowNode1" presStyleIdx="2" presStyleCnt="5">
        <dgm:presLayoutVars>
          <dgm:bulletEnabled val="1"/>
        </dgm:presLayoutVars>
      </dgm:prSet>
      <dgm:spPr/>
      <dgm:t>
        <a:bodyPr/>
        <a:lstStyle/>
        <a:p>
          <a:endParaRPr lang="en-US"/>
        </a:p>
      </dgm:t>
    </dgm:pt>
    <dgm:pt modelId="{EBE76FBA-659E-4C88-98B4-3419EFF43EB1}" type="pres">
      <dgm:prSet presAssocID="{68733F70-36B2-4BDA-9767-90866BC3DC46}" presName="childTextHidden" presStyleLbl="bgAccFollowNode1" presStyleIdx="2" presStyleCnt="5"/>
      <dgm:spPr/>
      <dgm:t>
        <a:bodyPr/>
        <a:lstStyle/>
        <a:p>
          <a:endParaRPr lang="en-US"/>
        </a:p>
      </dgm:t>
    </dgm:pt>
    <dgm:pt modelId="{822FD260-2165-4EC8-82EA-D66980BE42A4}" type="pres">
      <dgm:prSet presAssocID="{68733F70-36B2-4BDA-9767-90866BC3DC46}" presName="parentText" presStyleLbl="node1" presStyleIdx="2" presStyleCnt="5">
        <dgm:presLayoutVars>
          <dgm:chMax val="1"/>
          <dgm:bulletEnabled val="1"/>
        </dgm:presLayoutVars>
      </dgm:prSet>
      <dgm:spPr/>
      <dgm:t>
        <a:bodyPr/>
        <a:lstStyle/>
        <a:p>
          <a:endParaRPr lang="en-US"/>
        </a:p>
      </dgm:t>
    </dgm:pt>
    <dgm:pt modelId="{7DEE40E1-3D4F-47C0-A11B-D78F08BAF0AA}" type="pres">
      <dgm:prSet presAssocID="{68733F70-36B2-4BDA-9767-90866BC3DC46}" presName="aSpace" presStyleCnt="0"/>
      <dgm:spPr/>
    </dgm:pt>
    <dgm:pt modelId="{2822D9F4-D78F-4BA0-9C97-A7E6703855AA}" type="pres">
      <dgm:prSet presAssocID="{DB407C19-FCDC-47B7-B726-231EE441C6B2}" presName="compNode" presStyleCnt="0"/>
      <dgm:spPr/>
    </dgm:pt>
    <dgm:pt modelId="{930348DA-E55E-45C7-B456-4DE48D4A20F7}" type="pres">
      <dgm:prSet presAssocID="{DB407C19-FCDC-47B7-B726-231EE441C6B2}" presName="noGeometry" presStyleCnt="0"/>
      <dgm:spPr/>
    </dgm:pt>
    <dgm:pt modelId="{8301C83A-9C35-41FC-99D0-5C0E0AE3E74E}" type="pres">
      <dgm:prSet presAssocID="{DB407C19-FCDC-47B7-B726-231EE441C6B2}" presName="childTextVisible" presStyleLbl="bgAccFollowNode1" presStyleIdx="3" presStyleCnt="5">
        <dgm:presLayoutVars>
          <dgm:bulletEnabled val="1"/>
        </dgm:presLayoutVars>
      </dgm:prSet>
      <dgm:spPr/>
      <dgm:t>
        <a:bodyPr/>
        <a:lstStyle/>
        <a:p>
          <a:endParaRPr lang="en-US"/>
        </a:p>
      </dgm:t>
    </dgm:pt>
    <dgm:pt modelId="{FF66BFC9-28DD-4FBB-90AB-4A656CD3EF0A}" type="pres">
      <dgm:prSet presAssocID="{DB407C19-FCDC-47B7-B726-231EE441C6B2}" presName="childTextHidden" presStyleLbl="bgAccFollowNode1" presStyleIdx="3" presStyleCnt="5"/>
      <dgm:spPr/>
      <dgm:t>
        <a:bodyPr/>
        <a:lstStyle/>
        <a:p>
          <a:endParaRPr lang="en-US"/>
        </a:p>
      </dgm:t>
    </dgm:pt>
    <dgm:pt modelId="{FABF8191-FAF6-44DD-8FA7-599A9BEF0AB5}" type="pres">
      <dgm:prSet presAssocID="{DB407C19-FCDC-47B7-B726-231EE441C6B2}" presName="parentText" presStyleLbl="node1" presStyleIdx="3" presStyleCnt="5">
        <dgm:presLayoutVars>
          <dgm:chMax val="1"/>
          <dgm:bulletEnabled val="1"/>
        </dgm:presLayoutVars>
      </dgm:prSet>
      <dgm:spPr/>
      <dgm:t>
        <a:bodyPr/>
        <a:lstStyle/>
        <a:p>
          <a:endParaRPr lang="en-US"/>
        </a:p>
      </dgm:t>
    </dgm:pt>
    <dgm:pt modelId="{4BF7B8F1-299B-43D3-BB01-F01CEBAA75D1}" type="pres">
      <dgm:prSet presAssocID="{DB407C19-FCDC-47B7-B726-231EE441C6B2}" presName="aSpace" presStyleCnt="0"/>
      <dgm:spPr/>
    </dgm:pt>
    <dgm:pt modelId="{F6A67433-B857-4164-9837-DDB2D9FE1AD1}" type="pres">
      <dgm:prSet presAssocID="{606CD39E-7B44-4B78-B381-F1230B107B3B}" presName="compNode" presStyleCnt="0"/>
      <dgm:spPr/>
    </dgm:pt>
    <dgm:pt modelId="{4BEE0CDB-029A-4FCB-B4EE-BDC627558EC2}" type="pres">
      <dgm:prSet presAssocID="{606CD39E-7B44-4B78-B381-F1230B107B3B}" presName="noGeometry" presStyleCnt="0"/>
      <dgm:spPr/>
    </dgm:pt>
    <dgm:pt modelId="{814062A4-16D3-4B42-A705-8FFC7920FA44}" type="pres">
      <dgm:prSet presAssocID="{606CD39E-7B44-4B78-B381-F1230B107B3B}" presName="childTextVisible" presStyleLbl="bgAccFollowNode1" presStyleIdx="4" presStyleCnt="5">
        <dgm:presLayoutVars>
          <dgm:bulletEnabled val="1"/>
        </dgm:presLayoutVars>
      </dgm:prSet>
      <dgm:spPr/>
      <dgm:t>
        <a:bodyPr/>
        <a:lstStyle/>
        <a:p>
          <a:endParaRPr lang="en-US"/>
        </a:p>
      </dgm:t>
    </dgm:pt>
    <dgm:pt modelId="{44213E2F-42F8-4FAD-A276-01286D7D0BD9}" type="pres">
      <dgm:prSet presAssocID="{606CD39E-7B44-4B78-B381-F1230B107B3B}" presName="childTextHidden" presStyleLbl="bgAccFollowNode1" presStyleIdx="4" presStyleCnt="5"/>
      <dgm:spPr/>
      <dgm:t>
        <a:bodyPr/>
        <a:lstStyle/>
        <a:p>
          <a:endParaRPr lang="en-US"/>
        </a:p>
      </dgm:t>
    </dgm:pt>
    <dgm:pt modelId="{70B32315-AF79-40A8-AC7F-192CB35DBC87}" type="pres">
      <dgm:prSet presAssocID="{606CD39E-7B44-4B78-B381-F1230B107B3B}" presName="parentText" presStyleLbl="node1" presStyleIdx="4" presStyleCnt="5">
        <dgm:presLayoutVars>
          <dgm:chMax val="1"/>
          <dgm:bulletEnabled val="1"/>
        </dgm:presLayoutVars>
      </dgm:prSet>
      <dgm:spPr/>
      <dgm:t>
        <a:bodyPr/>
        <a:lstStyle/>
        <a:p>
          <a:endParaRPr lang="en-US"/>
        </a:p>
      </dgm:t>
    </dgm:pt>
  </dgm:ptLst>
  <dgm:cxnLst>
    <dgm:cxn modelId="{99809AAC-D20D-4676-B3F2-31403CDD75E3}" type="presOf" srcId="{A66024DA-89A9-4995-84AF-F21D2BEB4463}" destId="{774D0AF5-E3E3-4F55-8ED6-F28171CB4617}" srcOrd="0" destOrd="0" presId="urn:microsoft.com/office/officeart/2005/8/layout/hProcess6"/>
    <dgm:cxn modelId="{69CE44E8-6A73-4D27-9F93-E953A99D1F09}" type="presOf" srcId="{8EC9C45C-B9BC-4C80-9E74-0C7DC4ABD2B0}" destId="{8301C83A-9C35-41FC-99D0-5C0E0AE3E74E}" srcOrd="0" destOrd="0" presId="urn:microsoft.com/office/officeart/2005/8/layout/hProcess6"/>
    <dgm:cxn modelId="{56A9B891-3F6F-439B-A5BE-9894591EC546}" srcId="{0401BF7B-8899-4551-A8EF-134F2FC7005B}" destId="{9A3ECE3E-D40E-47B8-BEC4-F07F73FD56B0}" srcOrd="0" destOrd="0" parTransId="{843A63B5-6D8C-42BB-9435-8DA62D271498}" sibTransId="{661D6AAB-7788-4D44-8190-DF062733737B}"/>
    <dgm:cxn modelId="{1BB5C660-4B94-4BAA-AABB-D8308353BA92}" type="presOf" srcId="{A66024DA-89A9-4995-84AF-F21D2BEB4463}" destId="{DF515274-C3A6-4E9C-B691-DD03BE5C1B89}" srcOrd="1" destOrd="0" presId="urn:microsoft.com/office/officeart/2005/8/layout/hProcess6"/>
    <dgm:cxn modelId="{721A5EF0-4DFD-417A-A8AB-81DA03163CF1}" type="presOf" srcId="{0401BF7B-8899-4551-A8EF-134F2FC7005B}" destId="{CA390B00-12DE-4E91-A870-A7DD085EAF15}" srcOrd="0" destOrd="0" presId="urn:microsoft.com/office/officeart/2005/8/layout/hProcess6"/>
    <dgm:cxn modelId="{13C62FCA-7AE6-4D28-8108-AD69ACA44938}" type="presOf" srcId="{8EC9C45C-B9BC-4C80-9E74-0C7DC4ABD2B0}" destId="{FF66BFC9-28DD-4FBB-90AB-4A656CD3EF0A}" srcOrd="1" destOrd="0" presId="urn:microsoft.com/office/officeart/2005/8/layout/hProcess6"/>
    <dgm:cxn modelId="{C88B5E4B-40F3-4934-98FD-71B6BD23A2BF}" type="presOf" srcId="{4FC3A27C-7CDB-44FB-B2C7-ACE2DBB0282C}" destId="{D2239B7C-769A-4FE9-8A24-7DB016B7B2B6}" srcOrd="0" destOrd="0" presId="urn:microsoft.com/office/officeart/2005/8/layout/hProcess6"/>
    <dgm:cxn modelId="{9A0CE35E-572B-4D21-94FF-B2FB1926E8B9}" type="presOf" srcId="{12EC2D8D-50A3-4125-AF7C-41B29849DF36}" destId="{44213E2F-42F8-4FAD-A276-01286D7D0BD9}" srcOrd="1" destOrd="0" presId="urn:microsoft.com/office/officeart/2005/8/layout/hProcess6"/>
    <dgm:cxn modelId="{7AD3F4FE-C8A7-4942-A528-096A621AA3EB}" type="presOf" srcId="{68733F70-36B2-4BDA-9767-90866BC3DC46}" destId="{822FD260-2165-4EC8-82EA-D66980BE42A4}" srcOrd="0" destOrd="0" presId="urn:microsoft.com/office/officeart/2005/8/layout/hProcess6"/>
    <dgm:cxn modelId="{99D48AD2-816B-46C1-9F09-2E07B4E6C9E3}" srcId="{99A80305-65CB-4C08-B40A-7044D8615C8B}" destId="{DB407C19-FCDC-47B7-B726-231EE441C6B2}" srcOrd="3" destOrd="0" parTransId="{55D26685-5722-42E3-97D0-D48EF21301F5}" sibTransId="{BD036B79-975C-43EA-B07C-285A5345713B}"/>
    <dgm:cxn modelId="{A2C53A53-3958-4FF0-8DC7-04B248DE615B}" type="presOf" srcId="{438803EF-F883-448F-B7F4-29864019F827}" destId="{C6D3427E-BDFF-4AE6-9087-D6801C518BB5}" srcOrd="0" destOrd="0" presId="urn:microsoft.com/office/officeart/2005/8/layout/hProcess6"/>
    <dgm:cxn modelId="{DF9D64CB-E04C-4578-8126-4999F07C5187}" srcId="{DB407C19-FCDC-47B7-B726-231EE441C6B2}" destId="{8EC9C45C-B9BC-4C80-9E74-0C7DC4ABD2B0}" srcOrd="0" destOrd="0" parTransId="{10EFA2E3-8E50-4100-B0F6-70DB4FB17E51}" sibTransId="{0238CBF5-A45D-4E26-B764-660ED08E608A}"/>
    <dgm:cxn modelId="{DE5983D7-F389-4DF9-8C89-DA3BEE835E60}" type="presOf" srcId="{12EC2D8D-50A3-4125-AF7C-41B29849DF36}" destId="{814062A4-16D3-4B42-A705-8FFC7920FA44}" srcOrd="0" destOrd="0" presId="urn:microsoft.com/office/officeart/2005/8/layout/hProcess6"/>
    <dgm:cxn modelId="{841DD3D6-886C-4181-AE5F-49CB18D564D0}" type="presOf" srcId="{DB407C19-FCDC-47B7-B726-231EE441C6B2}" destId="{FABF8191-FAF6-44DD-8FA7-599A9BEF0AB5}" srcOrd="0" destOrd="0" presId="urn:microsoft.com/office/officeart/2005/8/layout/hProcess6"/>
    <dgm:cxn modelId="{9007A1BE-295D-446E-9C01-7115CFCB0697}" srcId="{99A80305-65CB-4C08-B40A-7044D8615C8B}" destId="{606CD39E-7B44-4B78-B381-F1230B107B3B}" srcOrd="4" destOrd="0" parTransId="{2CD194C4-0B11-4668-AD0C-4BE9F78E1D36}" sibTransId="{7AE0470C-6C52-4126-878C-5A81D960AE61}"/>
    <dgm:cxn modelId="{D28D358A-25B5-4636-A1BC-507D9E8C3345}" srcId="{4FC3A27C-7CDB-44FB-B2C7-ACE2DBB0282C}" destId="{A66024DA-89A9-4995-84AF-F21D2BEB4463}" srcOrd="0" destOrd="0" parTransId="{CC940F5D-0064-4787-8302-2D3EAA8216F0}" sibTransId="{FCE80C50-1BD5-4CA8-B80F-84E1F65EC0AC}"/>
    <dgm:cxn modelId="{80792E18-D9BE-4747-93EE-FDC7407F9E90}" type="presOf" srcId="{99A80305-65CB-4C08-B40A-7044D8615C8B}" destId="{30CFC4F9-B82D-41BE-9A4B-031E787D5228}" srcOrd="0" destOrd="0" presId="urn:microsoft.com/office/officeart/2005/8/layout/hProcess6"/>
    <dgm:cxn modelId="{A694189C-849C-4C3D-8BCE-9BA1E25798E9}" srcId="{99A80305-65CB-4C08-B40A-7044D8615C8B}" destId="{0401BF7B-8899-4551-A8EF-134F2FC7005B}" srcOrd="1" destOrd="0" parTransId="{8A33697B-7171-481A-B726-C8B7118A1372}" sibTransId="{40CE5096-ADAF-48EC-A249-CA5DC4C974F9}"/>
    <dgm:cxn modelId="{1D73DCBE-B773-41C2-8B21-F711F192F75B}" srcId="{606CD39E-7B44-4B78-B381-F1230B107B3B}" destId="{12EC2D8D-50A3-4125-AF7C-41B29849DF36}" srcOrd="0" destOrd="0" parTransId="{EFC0FBCC-5EF5-4DAC-B57A-A3926E76DDE0}" sibTransId="{970C1295-D2F3-4266-B958-01E102AA72E0}"/>
    <dgm:cxn modelId="{03EFC186-9CE5-46F1-8462-D1993CD12E11}" type="presOf" srcId="{606CD39E-7B44-4B78-B381-F1230B107B3B}" destId="{70B32315-AF79-40A8-AC7F-192CB35DBC87}" srcOrd="0" destOrd="0" presId="urn:microsoft.com/office/officeart/2005/8/layout/hProcess6"/>
    <dgm:cxn modelId="{862EC54D-5C24-4268-AD46-A8AFF6D7077A}" srcId="{99A80305-65CB-4C08-B40A-7044D8615C8B}" destId="{68733F70-36B2-4BDA-9767-90866BC3DC46}" srcOrd="2" destOrd="0" parTransId="{0C422CA6-8803-4237-9239-583DEDC48FF1}" sibTransId="{522CB41F-B645-4CCB-9AB0-B58FCFA6F9B6}"/>
    <dgm:cxn modelId="{C8405972-0D18-4EBE-98C4-F1856BAE341E}" type="presOf" srcId="{9A3ECE3E-D40E-47B8-BEC4-F07F73FD56B0}" destId="{E65465D2-1F5D-4E04-B704-0DDFAE976F45}" srcOrd="0" destOrd="0" presId="urn:microsoft.com/office/officeart/2005/8/layout/hProcess6"/>
    <dgm:cxn modelId="{AA12CF9C-467A-44E8-99DF-F9CE078B598D}" type="presOf" srcId="{438803EF-F883-448F-B7F4-29864019F827}" destId="{EBE76FBA-659E-4C88-98B4-3419EFF43EB1}" srcOrd="1" destOrd="0" presId="urn:microsoft.com/office/officeart/2005/8/layout/hProcess6"/>
    <dgm:cxn modelId="{309DA42F-3567-4F3E-86C6-F62FB457E0D5}" srcId="{99A80305-65CB-4C08-B40A-7044D8615C8B}" destId="{4FC3A27C-7CDB-44FB-B2C7-ACE2DBB0282C}" srcOrd="0" destOrd="0" parTransId="{5396C4B4-E574-499A-89E5-5755416D0158}" sibTransId="{450032FC-1688-47EE-9F15-72371B06F307}"/>
    <dgm:cxn modelId="{4AF7695A-220E-4334-8997-0A4F20E46F40}" srcId="{68733F70-36B2-4BDA-9767-90866BC3DC46}" destId="{438803EF-F883-448F-B7F4-29864019F827}" srcOrd="0" destOrd="0" parTransId="{197AC68E-1091-41A4-A71B-35D8439E1CC0}" sibTransId="{F5AB6839-A0D2-4BDA-8D5D-98919AA41F42}"/>
    <dgm:cxn modelId="{2BA03EC9-26A5-472F-8EEE-149CC526799D}" type="presOf" srcId="{9A3ECE3E-D40E-47B8-BEC4-F07F73FD56B0}" destId="{0D30DC57-985A-43B9-9399-1E611823B96B}" srcOrd="1" destOrd="0" presId="urn:microsoft.com/office/officeart/2005/8/layout/hProcess6"/>
    <dgm:cxn modelId="{EE91C633-729F-45A2-9C4D-60C638E0560F}" type="presParOf" srcId="{30CFC4F9-B82D-41BE-9A4B-031E787D5228}" destId="{17A61F37-9BF6-4E71-86F3-50D79E9883B4}" srcOrd="0" destOrd="0" presId="urn:microsoft.com/office/officeart/2005/8/layout/hProcess6"/>
    <dgm:cxn modelId="{A226CA45-B631-4A09-A3DA-4BB950980761}" type="presParOf" srcId="{17A61F37-9BF6-4E71-86F3-50D79E9883B4}" destId="{626D83A4-79F7-462F-875C-F151D8F6D5A7}" srcOrd="0" destOrd="0" presId="urn:microsoft.com/office/officeart/2005/8/layout/hProcess6"/>
    <dgm:cxn modelId="{DCAE29C3-CFCB-48DF-B03A-B58464808184}" type="presParOf" srcId="{17A61F37-9BF6-4E71-86F3-50D79E9883B4}" destId="{774D0AF5-E3E3-4F55-8ED6-F28171CB4617}" srcOrd="1" destOrd="0" presId="urn:microsoft.com/office/officeart/2005/8/layout/hProcess6"/>
    <dgm:cxn modelId="{63E28ACD-FF54-4F89-A940-7386F6045F71}" type="presParOf" srcId="{17A61F37-9BF6-4E71-86F3-50D79E9883B4}" destId="{DF515274-C3A6-4E9C-B691-DD03BE5C1B89}" srcOrd="2" destOrd="0" presId="urn:microsoft.com/office/officeart/2005/8/layout/hProcess6"/>
    <dgm:cxn modelId="{0302CDB3-0C08-4224-91A4-AB2F0827830C}" type="presParOf" srcId="{17A61F37-9BF6-4E71-86F3-50D79E9883B4}" destId="{D2239B7C-769A-4FE9-8A24-7DB016B7B2B6}" srcOrd="3" destOrd="0" presId="urn:microsoft.com/office/officeart/2005/8/layout/hProcess6"/>
    <dgm:cxn modelId="{5E43CF30-AF39-4CD4-9694-EDD1B153868D}" type="presParOf" srcId="{30CFC4F9-B82D-41BE-9A4B-031E787D5228}" destId="{34A94035-5033-485E-AAE6-0AFE4AFDDE4F}" srcOrd="1" destOrd="0" presId="urn:microsoft.com/office/officeart/2005/8/layout/hProcess6"/>
    <dgm:cxn modelId="{8CF1EF3B-6B09-4066-8008-F1CED94304F2}" type="presParOf" srcId="{30CFC4F9-B82D-41BE-9A4B-031E787D5228}" destId="{1768C7C5-5B63-4453-A045-23ADB30CB9A5}" srcOrd="2" destOrd="0" presId="urn:microsoft.com/office/officeart/2005/8/layout/hProcess6"/>
    <dgm:cxn modelId="{5E0CFC0D-2C24-4940-8EBB-9F020ED6F648}" type="presParOf" srcId="{1768C7C5-5B63-4453-A045-23ADB30CB9A5}" destId="{247A0F32-28E6-45B9-8305-733F35DADDA5}" srcOrd="0" destOrd="0" presId="urn:microsoft.com/office/officeart/2005/8/layout/hProcess6"/>
    <dgm:cxn modelId="{4605C9DC-B023-4E28-9611-E0CB1018AE95}" type="presParOf" srcId="{1768C7C5-5B63-4453-A045-23ADB30CB9A5}" destId="{E65465D2-1F5D-4E04-B704-0DDFAE976F45}" srcOrd="1" destOrd="0" presId="urn:microsoft.com/office/officeart/2005/8/layout/hProcess6"/>
    <dgm:cxn modelId="{8B57CA38-493F-443D-849A-CF7AFDA340F0}" type="presParOf" srcId="{1768C7C5-5B63-4453-A045-23ADB30CB9A5}" destId="{0D30DC57-985A-43B9-9399-1E611823B96B}" srcOrd="2" destOrd="0" presId="urn:microsoft.com/office/officeart/2005/8/layout/hProcess6"/>
    <dgm:cxn modelId="{DAF5FCFB-3464-4EDC-9565-498D807657FC}" type="presParOf" srcId="{1768C7C5-5B63-4453-A045-23ADB30CB9A5}" destId="{CA390B00-12DE-4E91-A870-A7DD085EAF15}" srcOrd="3" destOrd="0" presId="urn:microsoft.com/office/officeart/2005/8/layout/hProcess6"/>
    <dgm:cxn modelId="{710AE1BD-0EEF-451E-8452-4DA1150512D6}" type="presParOf" srcId="{30CFC4F9-B82D-41BE-9A4B-031E787D5228}" destId="{FBDA27A7-1751-49E9-9956-2B581A0F4DAB}" srcOrd="3" destOrd="0" presId="urn:microsoft.com/office/officeart/2005/8/layout/hProcess6"/>
    <dgm:cxn modelId="{96876E2B-E6A6-4419-85BF-18CD73C4DA3B}" type="presParOf" srcId="{30CFC4F9-B82D-41BE-9A4B-031E787D5228}" destId="{E76C9191-B6FB-4C40-A848-F4245F4F9744}" srcOrd="4" destOrd="0" presId="urn:microsoft.com/office/officeart/2005/8/layout/hProcess6"/>
    <dgm:cxn modelId="{E61DF5CB-8739-4258-8CF3-349AA9FCD390}" type="presParOf" srcId="{E76C9191-B6FB-4C40-A848-F4245F4F9744}" destId="{6BEF3F61-D3A6-473F-8119-D532295D50B2}" srcOrd="0" destOrd="0" presId="urn:microsoft.com/office/officeart/2005/8/layout/hProcess6"/>
    <dgm:cxn modelId="{0334C2CF-DFC8-4506-81C4-EE2A2E3D48AE}" type="presParOf" srcId="{E76C9191-B6FB-4C40-A848-F4245F4F9744}" destId="{C6D3427E-BDFF-4AE6-9087-D6801C518BB5}" srcOrd="1" destOrd="0" presId="urn:microsoft.com/office/officeart/2005/8/layout/hProcess6"/>
    <dgm:cxn modelId="{DF6FA3C8-58D0-4545-B39C-09679442BE53}" type="presParOf" srcId="{E76C9191-B6FB-4C40-A848-F4245F4F9744}" destId="{EBE76FBA-659E-4C88-98B4-3419EFF43EB1}" srcOrd="2" destOrd="0" presId="urn:microsoft.com/office/officeart/2005/8/layout/hProcess6"/>
    <dgm:cxn modelId="{E627C4F6-E107-47BA-A1CE-044B72DFA052}" type="presParOf" srcId="{E76C9191-B6FB-4C40-A848-F4245F4F9744}" destId="{822FD260-2165-4EC8-82EA-D66980BE42A4}" srcOrd="3" destOrd="0" presId="urn:microsoft.com/office/officeart/2005/8/layout/hProcess6"/>
    <dgm:cxn modelId="{ADB17344-ACDE-4C47-9997-4FA0591FF37E}" type="presParOf" srcId="{30CFC4F9-B82D-41BE-9A4B-031E787D5228}" destId="{7DEE40E1-3D4F-47C0-A11B-D78F08BAF0AA}" srcOrd="5" destOrd="0" presId="urn:microsoft.com/office/officeart/2005/8/layout/hProcess6"/>
    <dgm:cxn modelId="{902F879D-F1B3-4F1E-978B-2CFDF44709F6}" type="presParOf" srcId="{30CFC4F9-B82D-41BE-9A4B-031E787D5228}" destId="{2822D9F4-D78F-4BA0-9C97-A7E6703855AA}" srcOrd="6" destOrd="0" presId="urn:microsoft.com/office/officeart/2005/8/layout/hProcess6"/>
    <dgm:cxn modelId="{657EE91C-0B9E-4B11-9914-692721F3DC9B}" type="presParOf" srcId="{2822D9F4-D78F-4BA0-9C97-A7E6703855AA}" destId="{930348DA-E55E-45C7-B456-4DE48D4A20F7}" srcOrd="0" destOrd="0" presId="urn:microsoft.com/office/officeart/2005/8/layout/hProcess6"/>
    <dgm:cxn modelId="{76DF8901-7B71-4E20-925F-0310DD02C4C4}" type="presParOf" srcId="{2822D9F4-D78F-4BA0-9C97-A7E6703855AA}" destId="{8301C83A-9C35-41FC-99D0-5C0E0AE3E74E}" srcOrd="1" destOrd="0" presId="urn:microsoft.com/office/officeart/2005/8/layout/hProcess6"/>
    <dgm:cxn modelId="{7AB547C8-77A2-4C67-9C8F-CB998564C3E8}" type="presParOf" srcId="{2822D9F4-D78F-4BA0-9C97-A7E6703855AA}" destId="{FF66BFC9-28DD-4FBB-90AB-4A656CD3EF0A}" srcOrd="2" destOrd="0" presId="urn:microsoft.com/office/officeart/2005/8/layout/hProcess6"/>
    <dgm:cxn modelId="{EDA00CB0-9155-4588-8576-84A4BE0A4301}" type="presParOf" srcId="{2822D9F4-D78F-4BA0-9C97-A7E6703855AA}" destId="{FABF8191-FAF6-44DD-8FA7-599A9BEF0AB5}" srcOrd="3" destOrd="0" presId="urn:microsoft.com/office/officeart/2005/8/layout/hProcess6"/>
    <dgm:cxn modelId="{87F46F6A-CA6B-45B7-AB4A-532B2805F84B}" type="presParOf" srcId="{30CFC4F9-B82D-41BE-9A4B-031E787D5228}" destId="{4BF7B8F1-299B-43D3-BB01-F01CEBAA75D1}" srcOrd="7" destOrd="0" presId="urn:microsoft.com/office/officeart/2005/8/layout/hProcess6"/>
    <dgm:cxn modelId="{B47F036F-D01A-4EC5-AB6F-2295F36E5810}" type="presParOf" srcId="{30CFC4F9-B82D-41BE-9A4B-031E787D5228}" destId="{F6A67433-B857-4164-9837-DDB2D9FE1AD1}" srcOrd="8" destOrd="0" presId="urn:microsoft.com/office/officeart/2005/8/layout/hProcess6"/>
    <dgm:cxn modelId="{9ECA77B9-AC20-4B2F-A071-3F2E7BA3E6AE}" type="presParOf" srcId="{F6A67433-B857-4164-9837-DDB2D9FE1AD1}" destId="{4BEE0CDB-029A-4FCB-B4EE-BDC627558EC2}" srcOrd="0" destOrd="0" presId="urn:microsoft.com/office/officeart/2005/8/layout/hProcess6"/>
    <dgm:cxn modelId="{856FEFA3-B047-4223-8241-5ED465915E42}" type="presParOf" srcId="{F6A67433-B857-4164-9837-DDB2D9FE1AD1}" destId="{814062A4-16D3-4B42-A705-8FFC7920FA44}" srcOrd="1" destOrd="0" presId="urn:microsoft.com/office/officeart/2005/8/layout/hProcess6"/>
    <dgm:cxn modelId="{5DE835F5-2247-45AF-8100-74DD50699D60}" type="presParOf" srcId="{F6A67433-B857-4164-9837-DDB2D9FE1AD1}" destId="{44213E2F-42F8-4FAD-A276-01286D7D0BD9}" srcOrd="2" destOrd="0" presId="urn:microsoft.com/office/officeart/2005/8/layout/hProcess6"/>
    <dgm:cxn modelId="{E0956828-B086-4BC4-948C-CBFD45BA99DC}" type="presParOf" srcId="{F6A67433-B857-4164-9837-DDB2D9FE1AD1}" destId="{70B32315-AF79-40A8-AC7F-192CB35DBC87}" srcOrd="3" destOrd="0" presId="urn:microsoft.com/office/officeart/2005/8/layout/hProcess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A80305-65CB-4C08-B40A-7044D8615C8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4FC3A27C-7CDB-44FB-B2C7-ACE2DBB0282C}">
      <dgm:prSet phldrT="[Text]" custT="1"/>
      <dgm:spPr>
        <a:solidFill>
          <a:srgbClr val="104F75"/>
        </a:solidFill>
      </dgm:spPr>
      <dgm:t>
        <a:bodyPr/>
        <a:lstStyle/>
        <a:p>
          <a:r>
            <a:rPr lang="en-US" sz="1600" dirty="0"/>
            <a:t>Stage 1</a:t>
          </a:r>
        </a:p>
      </dgm:t>
    </dgm:pt>
    <dgm:pt modelId="{5396C4B4-E574-499A-89E5-5755416D0158}" type="parTrans" cxnId="{309DA42F-3567-4F3E-86C6-F62FB457E0D5}">
      <dgm:prSet/>
      <dgm:spPr/>
      <dgm:t>
        <a:bodyPr/>
        <a:lstStyle/>
        <a:p>
          <a:endParaRPr lang="en-US" sz="1400"/>
        </a:p>
      </dgm:t>
    </dgm:pt>
    <dgm:pt modelId="{450032FC-1688-47EE-9F15-72371B06F307}" type="sibTrans" cxnId="{309DA42F-3567-4F3E-86C6-F62FB457E0D5}">
      <dgm:prSet/>
      <dgm:spPr/>
      <dgm:t>
        <a:bodyPr/>
        <a:lstStyle/>
        <a:p>
          <a:endParaRPr lang="en-US" sz="1400"/>
        </a:p>
      </dgm:t>
    </dgm:pt>
    <dgm:pt modelId="{A66024DA-89A9-4995-84AF-F21D2BEB4463}">
      <dgm:prSet phldrT="[Text]" custT="1"/>
      <dgm:spPr>
        <a:solidFill>
          <a:srgbClr val="CFDCE3">
            <a:alpha val="90000"/>
          </a:srgbClr>
        </a:solidFill>
      </dgm:spPr>
      <dgm:t>
        <a:bodyPr/>
        <a:lstStyle/>
        <a:p>
          <a:pPr algn="l"/>
          <a:r>
            <a:rPr lang="en-US" sz="1000" dirty="0">
              <a:solidFill>
                <a:srgbClr val="104F75"/>
              </a:solidFill>
            </a:rPr>
            <a:t>Eligibility criteria check</a:t>
          </a:r>
        </a:p>
      </dgm:t>
    </dgm:pt>
    <dgm:pt modelId="{CC940F5D-0064-4787-8302-2D3EAA8216F0}" type="parTrans" cxnId="{D28D358A-25B5-4636-A1BC-507D9E8C3345}">
      <dgm:prSet/>
      <dgm:spPr/>
      <dgm:t>
        <a:bodyPr/>
        <a:lstStyle/>
        <a:p>
          <a:endParaRPr lang="en-US" sz="1400"/>
        </a:p>
      </dgm:t>
    </dgm:pt>
    <dgm:pt modelId="{FCE80C50-1BD5-4CA8-B80F-84E1F65EC0AC}" type="sibTrans" cxnId="{D28D358A-25B5-4636-A1BC-507D9E8C3345}">
      <dgm:prSet/>
      <dgm:spPr/>
      <dgm:t>
        <a:bodyPr/>
        <a:lstStyle/>
        <a:p>
          <a:endParaRPr lang="en-US" sz="1400"/>
        </a:p>
      </dgm:t>
    </dgm:pt>
    <dgm:pt modelId="{0401BF7B-8899-4551-A8EF-134F2FC7005B}">
      <dgm:prSet phldrT="[Text]" custT="1"/>
      <dgm:spPr>
        <a:solidFill>
          <a:srgbClr val="104F75"/>
        </a:solidFill>
      </dgm:spPr>
      <dgm:t>
        <a:bodyPr/>
        <a:lstStyle/>
        <a:p>
          <a:r>
            <a:rPr lang="en-US" sz="1600" dirty="0"/>
            <a:t>Stage 2</a:t>
          </a:r>
        </a:p>
      </dgm:t>
    </dgm:pt>
    <dgm:pt modelId="{8A33697B-7171-481A-B726-C8B7118A1372}" type="parTrans" cxnId="{A694189C-849C-4C3D-8BCE-9BA1E25798E9}">
      <dgm:prSet/>
      <dgm:spPr/>
      <dgm:t>
        <a:bodyPr/>
        <a:lstStyle/>
        <a:p>
          <a:endParaRPr lang="en-US" sz="1400"/>
        </a:p>
      </dgm:t>
    </dgm:pt>
    <dgm:pt modelId="{40CE5096-ADAF-48EC-A249-CA5DC4C974F9}" type="sibTrans" cxnId="{A694189C-849C-4C3D-8BCE-9BA1E25798E9}">
      <dgm:prSet/>
      <dgm:spPr/>
      <dgm:t>
        <a:bodyPr/>
        <a:lstStyle/>
        <a:p>
          <a:endParaRPr lang="en-US" sz="1400"/>
        </a:p>
      </dgm:t>
    </dgm:pt>
    <dgm:pt modelId="{9A3ECE3E-D40E-47B8-BEC4-F07F73FD56B0}">
      <dgm:prSet phldrT="[Text]" custT="1"/>
      <dgm:spPr>
        <a:solidFill>
          <a:srgbClr val="CFDCE3"/>
        </a:solidFill>
      </dgm:spPr>
      <dgm:t>
        <a:bodyPr/>
        <a:lstStyle/>
        <a:p>
          <a:pPr algn="l"/>
          <a:r>
            <a:rPr lang="en-US" sz="1000" dirty="0" smtClean="0">
              <a:solidFill>
                <a:srgbClr val="104F75"/>
              </a:solidFill>
            </a:rPr>
            <a:t>Minimum requirement check</a:t>
          </a:r>
        </a:p>
        <a:p>
          <a:pPr algn="l"/>
          <a:r>
            <a:rPr lang="en-US" sz="1000" dirty="0" smtClean="0">
              <a:solidFill>
                <a:srgbClr val="104F75"/>
              </a:solidFill>
            </a:rPr>
            <a:t>Pass/fail for each category</a:t>
          </a:r>
          <a:endParaRPr lang="en-US" sz="1000" dirty="0">
            <a:solidFill>
              <a:srgbClr val="104F75"/>
            </a:solidFill>
          </a:endParaRPr>
        </a:p>
      </dgm:t>
    </dgm:pt>
    <dgm:pt modelId="{843A63B5-6D8C-42BB-9435-8DA62D271498}" type="parTrans" cxnId="{56A9B891-3F6F-439B-A5BE-9894591EC546}">
      <dgm:prSet/>
      <dgm:spPr/>
      <dgm:t>
        <a:bodyPr/>
        <a:lstStyle/>
        <a:p>
          <a:endParaRPr lang="en-US" sz="1400"/>
        </a:p>
      </dgm:t>
    </dgm:pt>
    <dgm:pt modelId="{661D6AAB-7788-4D44-8190-DF062733737B}" type="sibTrans" cxnId="{56A9B891-3F6F-439B-A5BE-9894591EC546}">
      <dgm:prSet/>
      <dgm:spPr/>
      <dgm:t>
        <a:bodyPr/>
        <a:lstStyle/>
        <a:p>
          <a:endParaRPr lang="en-US" sz="1400"/>
        </a:p>
      </dgm:t>
    </dgm:pt>
    <dgm:pt modelId="{68733F70-36B2-4BDA-9767-90866BC3DC46}">
      <dgm:prSet phldrT="[Text]" custT="1"/>
      <dgm:spPr>
        <a:solidFill>
          <a:srgbClr val="104F75"/>
        </a:solidFill>
      </dgm:spPr>
      <dgm:t>
        <a:bodyPr/>
        <a:lstStyle/>
        <a:p>
          <a:r>
            <a:rPr lang="en-US" sz="1600" dirty="0"/>
            <a:t>Stage 3</a:t>
          </a:r>
        </a:p>
      </dgm:t>
    </dgm:pt>
    <dgm:pt modelId="{0C422CA6-8803-4237-9239-583DEDC48FF1}" type="parTrans" cxnId="{862EC54D-5C24-4268-AD46-A8AFF6D7077A}">
      <dgm:prSet/>
      <dgm:spPr/>
      <dgm:t>
        <a:bodyPr/>
        <a:lstStyle/>
        <a:p>
          <a:endParaRPr lang="en-US" sz="1400"/>
        </a:p>
      </dgm:t>
    </dgm:pt>
    <dgm:pt modelId="{522CB41F-B645-4CCB-9AB0-B58FCFA6F9B6}" type="sibTrans" cxnId="{862EC54D-5C24-4268-AD46-A8AFF6D7077A}">
      <dgm:prSet/>
      <dgm:spPr/>
      <dgm:t>
        <a:bodyPr/>
        <a:lstStyle/>
        <a:p>
          <a:endParaRPr lang="en-US" sz="1400"/>
        </a:p>
      </dgm:t>
    </dgm:pt>
    <dgm:pt modelId="{438803EF-F883-448F-B7F4-29864019F827}">
      <dgm:prSet phldrT="[Text]" custT="1"/>
      <dgm:spPr>
        <a:solidFill>
          <a:srgbClr val="CFDCE3">
            <a:alpha val="90000"/>
          </a:srgbClr>
        </a:solidFill>
      </dgm:spPr>
      <dgm:t>
        <a:bodyPr/>
        <a:lstStyle/>
        <a:p>
          <a:pPr algn="l"/>
          <a:r>
            <a:rPr lang="en-US" sz="1000" dirty="0" smtClean="0">
              <a:solidFill>
                <a:srgbClr val="104F75"/>
              </a:solidFill>
            </a:rPr>
            <a:t>Initial programme scoring</a:t>
          </a:r>
        </a:p>
        <a:p>
          <a:pPr algn="l"/>
          <a:r>
            <a:rPr lang="en-US" sz="1000" dirty="0" smtClean="0">
              <a:solidFill>
                <a:srgbClr val="104F75"/>
              </a:solidFill>
            </a:rPr>
            <a:t>Score 0-3 for each criterion</a:t>
          </a:r>
          <a:endParaRPr lang="en-US" sz="1000" dirty="0">
            <a:solidFill>
              <a:srgbClr val="104F75"/>
            </a:solidFill>
          </a:endParaRPr>
        </a:p>
      </dgm:t>
    </dgm:pt>
    <dgm:pt modelId="{197AC68E-1091-41A4-A71B-35D8439E1CC0}" type="parTrans" cxnId="{4AF7695A-220E-4334-8997-0A4F20E46F40}">
      <dgm:prSet/>
      <dgm:spPr/>
      <dgm:t>
        <a:bodyPr/>
        <a:lstStyle/>
        <a:p>
          <a:endParaRPr lang="en-US" sz="1400"/>
        </a:p>
      </dgm:t>
    </dgm:pt>
    <dgm:pt modelId="{F5AB6839-A0D2-4BDA-8D5D-98919AA41F42}" type="sibTrans" cxnId="{4AF7695A-220E-4334-8997-0A4F20E46F40}">
      <dgm:prSet/>
      <dgm:spPr/>
      <dgm:t>
        <a:bodyPr/>
        <a:lstStyle/>
        <a:p>
          <a:endParaRPr lang="en-US" sz="1400"/>
        </a:p>
      </dgm:t>
    </dgm:pt>
    <dgm:pt modelId="{DB407C19-FCDC-47B7-B726-231EE441C6B2}">
      <dgm:prSet custT="1"/>
      <dgm:spPr>
        <a:solidFill>
          <a:srgbClr val="104F75"/>
        </a:solidFill>
      </dgm:spPr>
      <dgm:t>
        <a:bodyPr/>
        <a:lstStyle/>
        <a:p>
          <a:r>
            <a:rPr lang="en-US" sz="1600" dirty="0"/>
            <a:t>Stage 4</a:t>
          </a:r>
        </a:p>
      </dgm:t>
    </dgm:pt>
    <dgm:pt modelId="{55D26685-5722-42E3-97D0-D48EF21301F5}" type="parTrans" cxnId="{99D48AD2-816B-46C1-9F09-2E07B4E6C9E3}">
      <dgm:prSet/>
      <dgm:spPr/>
      <dgm:t>
        <a:bodyPr/>
        <a:lstStyle/>
        <a:p>
          <a:endParaRPr lang="en-US" sz="1400"/>
        </a:p>
      </dgm:t>
    </dgm:pt>
    <dgm:pt modelId="{BD036B79-975C-43EA-B07C-285A5345713B}" type="sibTrans" cxnId="{99D48AD2-816B-46C1-9F09-2E07B4E6C9E3}">
      <dgm:prSet/>
      <dgm:spPr/>
      <dgm:t>
        <a:bodyPr/>
        <a:lstStyle/>
        <a:p>
          <a:endParaRPr lang="en-US" sz="1400"/>
        </a:p>
      </dgm:t>
    </dgm:pt>
    <dgm:pt modelId="{606CD39E-7B44-4B78-B381-F1230B107B3B}">
      <dgm:prSet custT="1"/>
      <dgm:spPr>
        <a:solidFill>
          <a:srgbClr val="104F75"/>
        </a:solidFill>
      </dgm:spPr>
      <dgm:t>
        <a:bodyPr/>
        <a:lstStyle/>
        <a:p>
          <a:r>
            <a:rPr lang="en-US" sz="1600" dirty="0"/>
            <a:t>Stage 5</a:t>
          </a:r>
        </a:p>
      </dgm:t>
    </dgm:pt>
    <dgm:pt modelId="{2CD194C4-0B11-4668-AD0C-4BE9F78E1D36}" type="parTrans" cxnId="{9007A1BE-295D-446E-9C01-7115CFCB0697}">
      <dgm:prSet/>
      <dgm:spPr/>
      <dgm:t>
        <a:bodyPr/>
        <a:lstStyle/>
        <a:p>
          <a:endParaRPr lang="en-US" sz="1400"/>
        </a:p>
      </dgm:t>
    </dgm:pt>
    <dgm:pt modelId="{7AE0470C-6C52-4126-878C-5A81D960AE61}" type="sibTrans" cxnId="{9007A1BE-295D-446E-9C01-7115CFCB0697}">
      <dgm:prSet/>
      <dgm:spPr/>
      <dgm:t>
        <a:bodyPr/>
        <a:lstStyle/>
        <a:p>
          <a:endParaRPr lang="en-US" sz="1400"/>
        </a:p>
      </dgm:t>
    </dgm:pt>
    <dgm:pt modelId="{8EC9C45C-B9BC-4C80-9E74-0C7DC4ABD2B0}">
      <dgm:prSet custT="1"/>
      <dgm:spPr>
        <a:solidFill>
          <a:srgbClr val="CFDCE3">
            <a:alpha val="90000"/>
          </a:srgbClr>
        </a:solidFill>
      </dgm:spPr>
      <dgm:t>
        <a:bodyPr/>
        <a:lstStyle/>
        <a:p>
          <a:pPr algn="l"/>
          <a:r>
            <a:rPr lang="en-US" sz="1000" dirty="0">
              <a:solidFill>
                <a:srgbClr val="104F75"/>
              </a:solidFill>
            </a:rPr>
            <a:t>Complete programme and interview assessment</a:t>
          </a:r>
        </a:p>
        <a:p>
          <a:pPr algn="l"/>
          <a:r>
            <a:rPr lang="en-US" sz="1000" dirty="0">
              <a:solidFill>
                <a:srgbClr val="104F75"/>
              </a:solidFill>
            </a:rPr>
            <a:t>Score 0-3 for each criterion</a:t>
          </a:r>
        </a:p>
      </dgm:t>
    </dgm:pt>
    <dgm:pt modelId="{10EFA2E3-8E50-4100-B0F6-70DB4FB17E51}" type="parTrans" cxnId="{DF9D64CB-E04C-4578-8126-4999F07C5187}">
      <dgm:prSet/>
      <dgm:spPr/>
      <dgm:t>
        <a:bodyPr/>
        <a:lstStyle/>
        <a:p>
          <a:endParaRPr lang="en-US"/>
        </a:p>
      </dgm:t>
    </dgm:pt>
    <dgm:pt modelId="{0238CBF5-A45D-4E26-B764-660ED08E608A}" type="sibTrans" cxnId="{DF9D64CB-E04C-4578-8126-4999F07C5187}">
      <dgm:prSet/>
      <dgm:spPr/>
      <dgm:t>
        <a:bodyPr/>
        <a:lstStyle/>
        <a:p>
          <a:endParaRPr lang="en-US"/>
        </a:p>
      </dgm:t>
    </dgm:pt>
    <dgm:pt modelId="{12EC2D8D-50A3-4125-AF7C-41B29849DF36}">
      <dgm:prSet custT="1"/>
      <dgm:spPr>
        <a:solidFill>
          <a:srgbClr val="CFDCE3">
            <a:alpha val="90000"/>
          </a:srgbClr>
        </a:solidFill>
      </dgm:spPr>
      <dgm:t>
        <a:bodyPr/>
        <a:lstStyle/>
        <a:p>
          <a:pPr algn="l"/>
          <a:r>
            <a:rPr lang="en-US" sz="1000" dirty="0">
              <a:solidFill>
                <a:srgbClr val="104F75"/>
              </a:solidFill>
            </a:rPr>
            <a:t>Due diligence checks</a:t>
          </a:r>
        </a:p>
      </dgm:t>
    </dgm:pt>
    <dgm:pt modelId="{EFC0FBCC-5EF5-4DAC-B57A-A3926E76DDE0}" type="parTrans" cxnId="{1D73DCBE-B773-41C2-8B21-F711F192F75B}">
      <dgm:prSet/>
      <dgm:spPr/>
      <dgm:t>
        <a:bodyPr/>
        <a:lstStyle/>
        <a:p>
          <a:endParaRPr lang="en-US"/>
        </a:p>
      </dgm:t>
    </dgm:pt>
    <dgm:pt modelId="{970C1295-D2F3-4266-B958-01E102AA72E0}" type="sibTrans" cxnId="{1D73DCBE-B773-41C2-8B21-F711F192F75B}">
      <dgm:prSet/>
      <dgm:spPr/>
      <dgm:t>
        <a:bodyPr/>
        <a:lstStyle/>
        <a:p>
          <a:endParaRPr lang="en-US"/>
        </a:p>
      </dgm:t>
    </dgm:pt>
    <dgm:pt modelId="{30CFC4F9-B82D-41BE-9A4B-031E787D5228}" type="pres">
      <dgm:prSet presAssocID="{99A80305-65CB-4C08-B40A-7044D8615C8B}" presName="theList" presStyleCnt="0">
        <dgm:presLayoutVars>
          <dgm:dir/>
          <dgm:animLvl val="lvl"/>
          <dgm:resizeHandles val="exact"/>
        </dgm:presLayoutVars>
      </dgm:prSet>
      <dgm:spPr/>
      <dgm:t>
        <a:bodyPr/>
        <a:lstStyle/>
        <a:p>
          <a:endParaRPr lang="en-US"/>
        </a:p>
      </dgm:t>
    </dgm:pt>
    <dgm:pt modelId="{17A61F37-9BF6-4E71-86F3-50D79E9883B4}" type="pres">
      <dgm:prSet presAssocID="{4FC3A27C-7CDB-44FB-B2C7-ACE2DBB0282C}" presName="compNode" presStyleCnt="0"/>
      <dgm:spPr/>
    </dgm:pt>
    <dgm:pt modelId="{626D83A4-79F7-462F-875C-F151D8F6D5A7}" type="pres">
      <dgm:prSet presAssocID="{4FC3A27C-7CDB-44FB-B2C7-ACE2DBB0282C}" presName="noGeometry" presStyleCnt="0"/>
      <dgm:spPr/>
    </dgm:pt>
    <dgm:pt modelId="{774D0AF5-E3E3-4F55-8ED6-F28171CB4617}" type="pres">
      <dgm:prSet presAssocID="{4FC3A27C-7CDB-44FB-B2C7-ACE2DBB0282C}" presName="childTextVisible" presStyleLbl="bgAccFollowNode1" presStyleIdx="0" presStyleCnt="5">
        <dgm:presLayoutVars>
          <dgm:bulletEnabled val="1"/>
        </dgm:presLayoutVars>
      </dgm:prSet>
      <dgm:spPr/>
      <dgm:t>
        <a:bodyPr/>
        <a:lstStyle/>
        <a:p>
          <a:endParaRPr lang="en-US"/>
        </a:p>
      </dgm:t>
    </dgm:pt>
    <dgm:pt modelId="{DF515274-C3A6-4E9C-B691-DD03BE5C1B89}" type="pres">
      <dgm:prSet presAssocID="{4FC3A27C-7CDB-44FB-B2C7-ACE2DBB0282C}" presName="childTextHidden" presStyleLbl="bgAccFollowNode1" presStyleIdx="0" presStyleCnt="5"/>
      <dgm:spPr/>
      <dgm:t>
        <a:bodyPr/>
        <a:lstStyle/>
        <a:p>
          <a:endParaRPr lang="en-US"/>
        </a:p>
      </dgm:t>
    </dgm:pt>
    <dgm:pt modelId="{D2239B7C-769A-4FE9-8A24-7DB016B7B2B6}" type="pres">
      <dgm:prSet presAssocID="{4FC3A27C-7CDB-44FB-B2C7-ACE2DBB0282C}" presName="parentText" presStyleLbl="node1" presStyleIdx="0" presStyleCnt="5">
        <dgm:presLayoutVars>
          <dgm:chMax val="1"/>
          <dgm:bulletEnabled val="1"/>
        </dgm:presLayoutVars>
      </dgm:prSet>
      <dgm:spPr/>
      <dgm:t>
        <a:bodyPr/>
        <a:lstStyle/>
        <a:p>
          <a:endParaRPr lang="en-US"/>
        </a:p>
      </dgm:t>
    </dgm:pt>
    <dgm:pt modelId="{34A94035-5033-485E-AAE6-0AFE4AFDDE4F}" type="pres">
      <dgm:prSet presAssocID="{4FC3A27C-7CDB-44FB-B2C7-ACE2DBB0282C}" presName="aSpace" presStyleCnt="0"/>
      <dgm:spPr/>
    </dgm:pt>
    <dgm:pt modelId="{1768C7C5-5B63-4453-A045-23ADB30CB9A5}" type="pres">
      <dgm:prSet presAssocID="{0401BF7B-8899-4551-A8EF-134F2FC7005B}" presName="compNode" presStyleCnt="0"/>
      <dgm:spPr/>
    </dgm:pt>
    <dgm:pt modelId="{247A0F32-28E6-45B9-8305-733F35DADDA5}" type="pres">
      <dgm:prSet presAssocID="{0401BF7B-8899-4551-A8EF-134F2FC7005B}" presName="noGeometry" presStyleCnt="0"/>
      <dgm:spPr/>
    </dgm:pt>
    <dgm:pt modelId="{E65465D2-1F5D-4E04-B704-0DDFAE976F45}" type="pres">
      <dgm:prSet presAssocID="{0401BF7B-8899-4551-A8EF-134F2FC7005B}" presName="childTextVisible" presStyleLbl="bgAccFollowNode1" presStyleIdx="1" presStyleCnt="5">
        <dgm:presLayoutVars>
          <dgm:bulletEnabled val="1"/>
        </dgm:presLayoutVars>
      </dgm:prSet>
      <dgm:spPr/>
      <dgm:t>
        <a:bodyPr/>
        <a:lstStyle/>
        <a:p>
          <a:endParaRPr lang="en-US"/>
        </a:p>
      </dgm:t>
    </dgm:pt>
    <dgm:pt modelId="{0D30DC57-985A-43B9-9399-1E611823B96B}" type="pres">
      <dgm:prSet presAssocID="{0401BF7B-8899-4551-A8EF-134F2FC7005B}" presName="childTextHidden" presStyleLbl="bgAccFollowNode1" presStyleIdx="1" presStyleCnt="5"/>
      <dgm:spPr/>
      <dgm:t>
        <a:bodyPr/>
        <a:lstStyle/>
        <a:p>
          <a:endParaRPr lang="en-US"/>
        </a:p>
      </dgm:t>
    </dgm:pt>
    <dgm:pt modelId="{CA390B00-12DE-4E91-A870-A7DD085EAF15}" type="pres">
      <dgm:prSet presAssocID="{0401BF7B-8899-4551-A8EF-134F2FC7005B}" presName="parentText" presStyleLbl="node1" presStyleIdx="1" presStyleCnt="5">
        <dgm:presLayoutVars>
          <dgm:chMax val="1"/>
          <dgm:bulletEnabled val="1"/>
        </dgm:presLayoutVars>
      </dgm:prSet>
      <dgm:spPr/>
      <dgm:t>
        <a:bodyPr/>
        <a:lstStyle/>
        <a:p>
          <a:endParaRPr lang="en-US"/>
        </a:p>
      </dgm:t>
    </dgm:pt>
    <dgm:pt modelId="{FBDA27A7-1751-49E9-9956-2B581A0F4DAB}" type="pres">
      <dgm:prSet presAssocID="{0401BF7B-8899-4551-A8EF-134F2FC7005B}" presName="aSpace" presStyleCnt="0"/>
      <dgm:spPr/>
    </dgm:pt>
    <dgm:pt modelId="{E76C9191-B6FB-4C40-A848-F4245F4F9744}" type="pres">
      <dgm:prSet presAssocID="{68733F70-36B2-4BDA-9767-90866BC3DC46}" presName="compNode" presStyleCnt="0"/>
      <dgm:spPr/>
    </dgm:pt>
    <dgm:pt modelId="{6BEF3F61-D3A6-473F-8119-D532295D50B2}" type="pres">
      <dgm:prSet presAssocID="{68733F70-36B2-4BDA-9767-90866BC3DC46}" presName="noGeometry" presStyleCnt="0"/>
      <dgm:spPr/>
    </dgm:pt>
    <dgm:pt modelId="{C6D3427E-BDFF-4AE6-9087-D6801C518BB5}" type="pres">
      <dgm:prSet presAssocID="{68733F70-36B2-4BDA-9767-90866BC3DC46}" presName="childTextVisible" presStyleLbl="bgAccFollowNode1" presStyleIdx="2" presStyleCnt="5">
        <dgm:presLayoutVars>
          <dgm:bulletEnabled val="1"/>
        </dgm:presLayoutVars>
      </dgm:prSet>
      <dgm:spPr/>
      <dgm:t>
        <a:bodyPr/>
        <a:lstStyle/>
        <a:p>
          <a:endParaRPr lang="en-US"/>
        </a:p>
      </dgm:t>
    </dgm:pt>
    <dgm:pt modelId="{EBE76FBA-659E-4C88-98B4-3419EFF43EB1}" type="pres">
      <dgm:prSet presAssocID="{68733F70-36B2-4BDA-9767-90866BC3DC46}" presName="childTextHidden" presStyleLbl="bgAccFollowNode1" presStyleIdx="2" presStyleCnt="5"/>
      <dgm:spPr/>
      <dgm:t>
        <a:bodyPr/>
        <a:lstStyle/>
        <a:p>
          <a:endParaRPr lang="en-US"/>
        </a:p>
      </dgm:t>
    </dgm:pt>
    <dgm:pt modelId="{822FD260-2165-4EC8-82EA-D66980BE42A4}" type="pres">
      <dgm:prSet presAssocID="{68733F70-36B2-4BDA-9767-90866BC3DC46}" presName="parentText" presStyleLbl="node1" presStyleIdx="2" presStyleCnt="5">
        <dgm:presLayoutVars>
          <dgm:chMax val="1"/>
          <dgm:bulletEnabled val="1"/>
        </dgm:presLayoutVars>
      </dgm:prSet>
      <dgm:spPr/>
      <dgm:t>
        <a:bodyPr/>
        <a:lstStyle/>
        <a:p>
          <a:endParaRPr lang="en-US"/>
        </a:p>
      </dgm:t>
    </dgm:pt>
    <dgm:pt modelId="{7DEE40E1-3D4F-47C0-A11B-D78F08BAF0AA}" type="pres">
      <dgm:prSet presAssocID="{68733F70-36B2-4BDA-9767-90866BC3DC46}" presName="aSpace" presStyleCnt="0"/>
      <dgm:spPr/>
    </dgm:pt>
    <dgm:pt modelId="{2822D9F4-D78F-4BA0-9C97-A7E6703855AA}" type="pres">
      <dgm:prSet presAssocID="{DB407C19-FCDC-47B7-B726-231EE441C6B2}" presName="compNode" presStyleCnt="0"/>
      <dgm:spPr/>
    </dgm:pt>
    <dgm:pt modelId="{930348DA-E55E-45C7-B456-4DE48D4A20F7}" type="pres">
      <dgm:prSet presAssocID="{DB407C19-FCDC-47B7-B726-231EE441C6B2}" presName="noGeometry" presStyleCnt="0"/>
      <dgm:spPr/>
    </dgm:pt>
    <dgm:pt modelId="{8301C83A-9C35-41FC-99D0-5C0E0AE3E74E}" type="pres">
      <dgm:prSet presAssocID="{DB407C19-FCDC-47B7-B726-231EE441C6B2}" presName="childTextVisible" presStyleLbl="bgAccFollowNode1" presStyleIdx="3" presStyleCnt="5">
        <dgm:presLayoutVars>
          <dgm:bulletEnabled val="1"/>
        </dgm:presLayoutVars>
      </dgm:prSet>
      <dgm:spPr/>
      <dgm:t>
        <a:bodyPr/>
        <a:lstStyle/>
        <a:p>
          <a:endParaRPr lang="en-US"/>
        </a:p>
      </dgm:t>
    </dgm:pt>
    <dgm:pt modelId="{FF66BFC9-28DD-4FBB-90AB-4A656CD3EF0A}" type="pres">
      <dgm:prSet presAssocID="{DB407C19-FCDC-47B7-B726-231EE441C6B2}" presName="childTextHidden" presStyleLbl="bgAccFollowNode1" presStyleIdx="3" presStyleCnt="5"/>
      <dgm:spPr/>
      <dgm:t>
        <a:bodyPr/>
        <a:lstStyle/>
        <a:p>
          <a:endParaRPr lang="en-US"/>
        </a:p>
      </dgm:t>
    </dgm:pt>
    <dgm:pt modelId="{FABF8191-FAF6-44DD-8FA7-599A9BEF0AB5}" type="pres">
      <dgm:prSet presAssocID="{DB407C19-FCDC-47B7-B726-231EE441C6B2}" presName="parentText" presStyleLbl="node1" presStyleIdx="3" presStyleCnt="5">
        <dgm:presLayoutVars>
          <dgm:chMax val="1"/>
          <dgm:bulletEnabled val="1"/>
        </dgm:presLayoutVars>
      </dgm:prSet>
      <dgm:spPr/>
      <dgm:t>
        <a:bodyPr/>
        <a:lstStyle/>
        <a:p>
          <a:endParaRPr lang="en-US"/>
        </a:p>
      </dgm:t>
    </dgm:pt>
    <dgm:pt modelId="{4BF7B8F1-299B-43D3-BB01-F01CEBAA75D1}" type="pres">
      <dgm:prSet presAssocID="{DB407C19-FCDC-47B7-B726-231EE441C6B2}" presName="aSpace" presStyleCnt="0"/>
      <dgm:spPr/>
    </dgm:pt>
    <dgm:pt modelId="{F6A67433-B857-4164-9837-DDB2D9FE1AD1}" type="pres">
      <dgm:prSet presAssocID="{606CD39E-7B44-4B78-B381-F1230B107B3B}" presName="compNode" presStyleCnt="0"/>
      <dgm:spPr/>
    </dgm:pt>
    <dgm:pt modelId="{4BEE0CDB-029A-4FCB-B4EE-BDC627558EC2}" type="pres">
      <dgm:prSet presAssocID="{606CD39E-7B44-4B78-B381-F1230B107B3B}" presName="noGeometry" presStyleCnt="0"/>
      <dgm:spPr/>
    </dgm:pt>
    <dgm:pt modelId="{814062A4-16D3-4B42-A705-8FFC7920FA44}" type="pres">
      <dgm:prSet presAssocID="{606CD39E-7B44-4B78-B381-F1230B107B3B}" presName="childTextVisible" presStyleLbl="bgAccFollowNode1" presStyleIdx="4" presStyleCnt="5">
        <dgm:presLayoutVars>
          <dgm:bulletEnabled val="1"/>
        </dgm:presLayoutVars>
      </dgm:prSet>
      <dgm:spPr/>
      <dgm:t>
        <a:bodyPr/>
        <a:lstStyle/>
        <a:p>
          <a:endParaRPr lang="en-US"/>
        </a:p>
      </dgm:t>
    </dgm:pt>
    <dgm:pt modelId="{44213E2F-42F8-4FAD-A276-01286D7D0BD9}" type="pres">
      <dgm:prSet presAssocID="{606CD39E-7B44-4B78-B381-F1230B107B3B}" presName="childTextHidden" presStyleLbl="bgAccFollowNode1" presStyleIdx="4" presStyleCnt="5"/>
      <dgm:spPr/>
      <dgm:t>
        <a:bodyPr/>
        <a:lstStyle/>
        <a:p>
          <a:endParaRPr lang="en-US"/>
        </a:p>
      </dgm:t>
    </dgm:pt>
    <dgm:pt modelId="{70B32315-AF79-40A8-AC7F-192CB35DBC87}" type="pres">
      <dgm:prSet presAssocID="{606CD39E-7B44-4B78-B381-F1230B107B3B}" presName="parentText" presStyleLbl="node1" presStyleIdx="4" presStyleCnt="5">
        <dgm:presLayoutVars>
          <dgm:chMax val="1"/>
          <dgm:bulletEnabled val="1"/>
        </dgm:presLayoutVars>
      </dgm:prSet>
      <dgm:spPr/>
      <dgm:t>
        <a:bodyPr/>
        <a:lstStyle/>
        <a:p>
          <a:endParaRPr lang="en-US"/>
        </a:p>
      </dgm:t>
    </dgm:pt>
  </dgm:ptLst>
  <dgm:cxnLst>
    <dgm:cxn modelId="{99809AAC-D20D-4676-B3F2-31403CDD75E3}" type="presOf" srcId="{A66024DA-89A9-4995-84AF-F21D2BEB4463}" destId="{774D0AF5-E3E3-4F55-8ED6-F28171CB4617}" srcOrd="0" destOrd="0" presId="urn:microsoft.com/office/officeart/2005/8/layout/hProcess6"/>
    <dgm:cxn modelId="{69CE44E8-6A73-4D27-9F93-E953A99D1F09}" type="presOf" srcId="{8EC9C45C-B9BC-4C80-9E74-0C7DC4ABD2B0}" destId="{8301C83A-9C35-41FC-99D0-5C0E0AE3E74E}" srcOrd="0" destOrd="0" presId="urn:microsoft.com/office/officeart/2005/8/layout/hProcess6"/>
    <dgm:cxn modelId="{56A9B891-3F6F-439B-A5BE-9894591EC546}" srcId="{0401BF7B-8899-4551-A8EF-134F2FC7005B}" destId="{9A3ECE3E-D40E-47B8-BEC4-F07F73FD56B0}" srcOrd="0" destOrd="0" parTransId="{843A63B5-6D8C-42BB-9435-8DA62D271498}" sibTransId="{661D6AAB-7788-4D44-8190-DF062733737B}"/>
    <dgm:cxn modelId="{1BB5C660-4B94-4BAA-AABB-D8308353BA92}" type="presOf" srcId="{A66024DA-89A9-4995-84AF-F21D2BEB4463}" destId="{DF515274-C3A6-4E9C-B691-DD03BE5C1B89}" srcOrd="1" destOrd="0" presId="urn:microsoft.com/office/officeart/2005/8/layout/hProcess6"/>
    <dgm:cxn modelId="{721A5EF0-4DFD-417A-A8AB-81DA03163CF1}" type="presOf" srcId="{0401BF7B-8899-4551-A8EF-134F2FC7005B}" destId="{CA390B00-12DE-4E91-A870-A7DD085EAF15}" srcOrd="0" destOrd="0" presId="urn:microsoft.com/office/officeart/2005/8/layout/hProcess6"/>
    <dgm:cxn modelId="{13C62FCA-7AE6-4D28-8108-AD69ACA44938}" type="presOf" srcId="{8EC9C45C-B9BC-4C80-9E74-0C7DC4ABD2B0}" destId="{FF66BFC9-28DD-4FBB-90AB-4A656CD3EF0A}" srcOrd="1" destOrd="0" presId="urn:microsoft.com/office/officeart/2005/8/layout/hProcess6"/>
    <dgm:cxn modelId="{C88B5E4B-40F3-4934-98FD-71B6BD23A2BF}" type="presOf" srcId="{4FC3A27C-7CDB-44FB-B2C7-ACE2DBB0282C}" destId="{D2239B7C-769A-4FE9-8A24-7DB016B7B2B6}" srcOrd="0" destOrd="0" presId="urn:microsoft.com/office/officeart/2005/8/layout/hProcess6"/>
    <dgm:cxn modelId="{9A0CE35E-572B-4D21-94FF-B2FB1926E8B9}" type="presOf" srcId="{12EC2D8D-50A3-4125-AF7C-41B29849DF36}" destId="{44213E2F-42F8-4FAD-A276-01286D7D0BD9}" srcOrd="1" destOrd="0" presId="urn:microsoft.com/office/officeart/2005/8/layout/hProcess6"/>
    <dgm:cxn modelId="{7AD3F4FE-C8A7-4942-A528-096A621AA3EB}" type="presOf" srcId="{68733F70-36B2-4BDA-9767-90866BC3DC46}" destId="{822FD260-2165-4EC8-82EA-D66980BE42A4}" srcOrd="0" destOrd="0" presId="urn:microsoft.com/office/officeart/2005/8/layout/hProcess6"/>
    <dgm:cxn modelId="{99D48AD2-816B-46C1-9F09-2E07B4E6C9E3}" srcId="{99A80305-65CB-4C08-B40A-7044D8615C8B}" destId="{DB407C19-FCDC-47B7-B726-231EE441C6B2}" srcOrd="3" destOrd="0" parTransId="{55D26685-5722-42E3-97D0-D48EF21301F5}" sibTransId="{BD036B79-975C-43EA-B07C-285A5345713B}"/>
    <dgm:cxn modelId="{A2C53A53-3958-4FF0-8DC7-04B248DE615B}" type="presOf" srcId="{438803EF-F883-448F-B7F4-29864019F827}" destId="{C6D3427E-BDFF-4AE6-9087-D6801C518BB5}" srcOrd="0" destOrd="0" presId="urn:microsoft.com/office/officeart/2005/8/layout/hProcess6"/>
    <dgm:cxn modelId="{DF9D64CB-E04C-4578-8126-4999F07C5187}" srcId="{DB407C19-FCDC-47B7-B726-231EE441C6B2}" destId="{8EC9C45C-B9BC-4C80-9E74-0C7DC4ABD2B0}" srcOrd="0" destOrd="0" parTransId="{10EFA2E3-8E50-4100-B0F6-70DB4FB17E51}" sibTransId="{0238CBF5-A45D-4E26-B764-660ED08E608A}"/>
    <dgm:cxn modelId="{DE5983D7-F389-4DF9-8C89-DA3BEE835E60}" type="presOf" srcId="{12EC2D8D-50A3-4125-AF7C-41B29849DF36}" destId="{814062A4-16D3-4B42-A705-8FFC7920FA44}" srcOrd="0" destOrd="0" presId="urn:microsoft.com/office/officeart/2005/8/layout/hProcess6"/>
    <dgm:cxn modelId="{841DD3D6-886C-4181-AE5F-49CB18D564D0}" type="presOf" srcId="{DB407C19-FCDC-47B7-B726-231EE441C6B2}" destId="{FABF8191-FAF6-44DD-8FA7-599A9BEF0AB5}" srcOrd="0" destOrd="0" presId="urn:microsoft.com/office/officeart/2005/8/layout/hProcess6"/>
    <dgm:cxn modelId="{9007A1BE-295D-446E-9C01-7115CFCB0697}" srcId="{99A80305-65CB-4C08-B40A-7044D8615C8B}" destId="{606CD39E-7B44-4B78-B381-F1230B107B3B}" srcOrd="4" destOrd="0" parTransId="{2CD194C4-0B11-4668-AD0C-4BE9F78E1D36}" sibTransId="{7AE0470C-6C52-4126-878C-5A81D960AE61}"/>
    <dgm:cxn modelId="{D28D358A-25B5-4636-A1BC-507D9E8C3345}" srcId="{4FC3A27C-7CDB-44FB-B2C7-ACE2DBB0282C}" destId="{A66024DA-89A9-4995-84AF-F21D2BEB4463}" srcOrd="0" destOrd="0" parTransId="{CC940F5D-0064-4787-8302-2D3EAA8216F0}" sibTransId="{FCE80C50-1BD5-4CA8-B80F-84E1F65EC0AC}"/>
    <dgm:cxn modelId="{80792E18-D9BE-4747-93EE-FDC7407F9E90}" type="presOf" srcId="{99A80305-65CB-4C08-B40A-7044D8615C8B}" destId="{30CFC4F9-B82D-41BE-9A4B-031E787D5228}" srcOrd="0" destOrd="0" presId="urn:microsoft.com/office/officeart/2005/8/layout/hProcess6"/>
    <dgm:cxn modelId="{A694189C-849C-4C3D-8BCE-9BA1E25798E9}" srcId="{99A80305-65CB-4C08-B40A-7044D8615C8B}" destId="{0401BF7B-8899-4551-A8EF-134F2FC7005B}" srcOrd="1" destOrd="0" parTransId="{8A33697B-7171-481A-B726-C8B7118A1372}" sibTransId="{40CE5096-ADAF-48EC-A249-CA5DC4C974F9}"/>
    <dgm:cxn modelId="{1D73DCBE-B773-41C2-8B21-F711F192F75B}" srcId="{606CD39E-7B44-4B78-B381-F1230B107B3B}" destId="{12EC2D8D-50A3-4125-AF7C-41B29849DF36}" srcOrd="0" destOrd="0" parTransId="{EFC0FBCC-5EF5-4DAC-B57A-A3926E76DDE0}" sibTransId="{970C1295-D2F3-4266-B958-01E102AA72E0}"/>
    <dgm:cxn modelId="{03EFC186-9CE5-46F1-8462-D1993CD12E11}" type="presOf" srcId="{606CD39E-7B44-4B78-B381-F1230B107B3B}" destId="{70B32315-AF79-40A8-AC7F-192CB35DBC87}" srcOrd="0" destOrd="0" presId="urn:microsoft.com/office/officeart/2005/8/layout/hProcess6"/>
    <dgm:cxn modelId="{862EC54D-5C24-4268-AD46-A8AFF6D7077A}" srcId="{99A80305-65CB-4C08-B40A-7044D8615C8B}" destId="{68733F70-36B2-4BDA-9767-90866BC3DC46}" srcOrd="2" destOrd="0" parTransId="{0C422CA6-8803-4237-9239-583DEDC48FF1}" sibTransId="{522CB41F-B645-4CCB-9AB0-B58FCFA6F9B6}"/>
    <dgm:cxn modelId="{C8405972-0D18-4EBE-98C4-F1856BAE341E}" type="presOf" srcId="{9A3ECE3E-D40E-47B8-BEC4-F07F73FD56B0}" destId="{E65465D2-1F5D-4E04-B704-0DDFAE976F45}" srcOrd="0" destOrd="0" presId="urn:microsoft.com/office/officeart/2005/8/layout/hProcess6"/>
    <dgm:cxn modelId="{AA12CF9C-467A-44E8-99DF-F9CE078B598D}" type="presOf" srcId="{438803EF-F883-448F-B7F4-29864019F827}" destId="{EBE76FBA-659E-4C88-98B4-3419EFF43EB1}" srcOrd="1" destOrd="0" presId="urn:microsoft.com/office/officeart/2005/8/layout/hProcess6"/>
    <dgm:cxn modelId="{309DA42F-3567-4F3E-86C6-F62FB457E0D5}" srcId="{99A80305-65CB-4C08-B40A-7044D8615C8B}" destId="{4FC3A27C-7CDB-44FB-B2C7-ACE2DBB0282C}" srcOrd="0" destOrd="0" parTransId="{5396C4B4-E574-499A-89E5-5755416D0158}" sibTransId="{450032FC-1688-47EE-9F15-72371B06F307}"/>
    <dgm:cxn modelId="{4AF7695A-220E-4334-8997-0A4F20E46F40}" srcId="{68733F70-36B2-4BDA-9767-90866BC3DC46}" destId="{438803EF-F883-448F-B7F4-29864019F827}" srcOrd="0" destOrd="0" parTransId="{197AC68E-1091-41A4-A71B-35D8439E1CC0}" sibTransId="{F5AB6839-A0D2-4BDA-8D5D-98919AA41F42}"/>
    <dgm:cxn modelId="{2BA03EC9-26A5-472F-8EEE-149CC526799D}" type="presOf" srcId="{9A3ECE3E-D40E-47B8-BEC4-F07F73FD56B0}" destId="{0D30DC57-985A-43B9-9399-1E611823B96B}" srcOrd="1" destOrd="0" presId="urn:microsoft.com/office/officeart/2005/8/layout/hProcess6"/>
    <dgm:cxn modelId="{EE91C633-729F-45A2-9C4D-60C638E0560F}" type="presParOf" srcId="{30CFC4F9-B82D-41BE-9A4B-031E787D5228}" destId="{17A61F37-9BF6-4E71-86F3-50D79E9883B4}" srcOrd="0" destOrd="0" presId="urn:microsoft.com/office/officeart/2005/8/layout/hProcess6"/>
    <dgm:cxn modelId="{A226CA45-B631-4A09-A3DA-4BB950980761}" type="presParOf" srcId="{17A61F37-9BF6-4E71-86F3-50D79E9883B4}" destId="{626D83A4-79F7-462F-875C-F151D8F6D5A7}" srcOrd="0" destOrd="0" presId="urn:microsoft.com/office/officeart/2005/8/layout/hProcess6"/>
    <dgm:cxn modelId="{DCAE29C3-CFCB-48DF-B03A-B58464808184}" type="presParOf" srcId="{17A61F37-9BF6-4E71-86F3-50D79E9883B4}" destId="{774D0AF5-E3E3-4F55-8ED6-F28171CB4617}" srcOrd="1" destOrd="0" presId="urn:microsoft.com/office/officeart/2005/8/layout/hProcess6"/>
    <dgm:cxn modelId="{63E28ACD-FF54-4F89-A940-7386F6045F71}" type="presParOf" srcId="{17A61F37-9BF6-4E71-86F3-50D79E9883B4}" destId="{DF515274-C3A6-4E9C-B691-DD03BE5C1B89}" srcOrd="2" destOrd="0" presId="urn:microsoft.com/office/officeart/2005/8/layout/hProcess6"/>
    <dgm:cxn modelId="{0302CDB3-0C08-4224-91A4-AB2F0827830C}" type="presParOf" srcId="{17A61F37-9BF6-4E71-86F3-50D79E9883B4}" destId="{D2239B7C-769A-4FE9-8A24-7DB016B7B2B6}" srcOrd="3" destOrd="0" presId="urn:microsoft.com/office/officeart/2005/8/layout/hProcess6"/>
    <dgm:cxn modelId="{5E43CF30-AF39-4CD4-9694-EDD1B153868D}" type="presParOf" srcId="{30CFC4F9-B82D-41BE-9A4B-031E787D5228}" destId="{34A94035-5033-485E-AAE6-0AFE4AFDDE4F}" srcOrd="1" destOrd="0" presId="urn:microsoft.com/office/officeart/2005/8/layout/hProcess6"/>
    <dgm:cxn modelId="{8CF1EF3B-6B09-4066-8008-F1CED94304F2}" type="presParOf" srcId="{30CFC4F9-B82D-41BE-9A4B-031E787D5228}" destId="{1768C7C5-5B63-4453-A045-23ADB30CB9A5}" srcOrd="2" destOrd="0" presId="urn:microsoft.com/office/officeart/2005/8/layout/hProcess6"/>
    <dgm:cxn modelId="{5E0CFC0D-2C24-4940-8EBB-9F020ED6F648}" type="presParOf" srcId="{1768C7C5-5B63-4453-A045-23ADB30CB9A5}" destId="{247A0F32-28E6-45B9-8305-733F35DADDA5}" srcOrd="0" destOrd="0" presId="urn:microsoft.com/office/officeart/2005/8/layout/hProcess6"/>
    <dgm:cxn modelId="{4605C9DC-B023-4E28-9611-E0CB1018AE95}" type="presParOf" srcId="{1768C7C5-5B63-4453-A045-23ADB30CB9A5}" destId="{E65465D2-1F5D-4E04-B704-0DDFAE976F45}" srcOrd="1" destOrd="0" presId="urn:microsoft.com/office/officeart/2005/8/layout/hProcess6"/>
    <dgm:cxn modelId="{8B57CA38-493F-443D-849A-CF7AFDA340F0}" type="presParOf" srcId="{1768C7C5-5B63-4453-A045-23ADB30CB9A5}" destId="{0D30DC57-985A-43B9-9399-1E611823B96B}" srcOrd="2" destOrd="0" presId="urn:microsoft.com/office/officeart/2005/8/layout/hProcess6"/>
    <dgm:cxn modelId="{DAF5FCFB-3464-4EDC-9565-498D807657FC}" type="presParOf" srcId="{1768C7C5-5B63-4453-A045-23ADB30CB9A5}" destId="{CA390B00-12DE-4E91-A870-A7DD085EAF15}" srcOrd="3" destOrd="0" presId="urn:microsoft.com/office/officeart/2005/8/layout/hProcess6"/>
    <dgm:cxn modelId="{710AE1BD-0EEF-451E-8452-4DA1150512D6}" type="presParOf" srcId="{30CFC4F9-B82D-41BE-9A4B-031E787D5228}" destId="{FBDA27A7-1751-49E9-9956-2B581A0F4DAB}" srcOrd="3" destOrd="0" presId="urn:microsoft.com/office/officeart/2005/8/layout/hProcess6"/>
    <dgm:cxn modelId="{96876E2B-E6A6-4419-85BF-18CD73C4DA3B}" type="presParOf" srcId="{30CFC4F9-B82D-41BE-9A4B-031E787D5228}" destId="{E76C9191-B6FB-4C40-A848-F4245F4F9744}" srcOrd="4" destOrd="0" presId="urn:microsoft.com/office/officeart/2005/8/layout/hProcess6"/>
    <dgm:cxn modelId="{E61DF5CB-8739-4258-8CF3-349AA9FCD390}" type="presParOf" srcId="{E76C9191-B6FB-4C40-A848-F4245F4F9744}" destId="{6BEF3F61-D3A6-473F-8119-D532295D50B2}" srcOrd="0" destOrd="0" presId="urn:microsoft.com/office/officeart/2005/8/layout/hProcess6"/>
    <dgm:cxn modelId="{0334C2CF-DFC8-4506-81C4-EE2A2E3D48AE}" type="presParOf" srcId="{E76C9191-B6FB-4C40-A848-F4245F4F9744}" destId="{C6D3427E-BDFF-4AE6-9087-D6801C518BB5}" srcOrd="1" destOrd="0" presId="urn:microsoft.com/office/officeart/2005/8/layout/hProcess6"/>
    <dgm:cxn modelId="{DF6FA3C8-58D0-4545-B39C-09679442BE53}" type="presParOf" srcId="{E76C9191-B6FB-4C40-A848-F4245F4F9744}" destId="{EBE76FBA-659E-4C88-98B4-3419EFF43EB1}" srcOrd="2" destOrd="0" presId="urn:microsoft.com/office/officeart/2005/8/layout/hProcess6"/>
    <dgm:cxn modelId="{E627C4F6-E107-47BA-A1CE-044B72DFA052}" type="presParOf" srcId="{E76C9191-B6FB-4C40-A848-F4245F4F9744}" destId="{822FD260-2165-4EC8-82EA-D66980BE42A4}" srcOrd="3" destOrd="0" presId="urn:microsoft.com/office/officeart/2005/8/layout/hProcess6"/>
    <dgm:cxn modelId="{ADB17344-ACDE-4C47-9997-4FA0591FF37E}" type="presParOf" srcId="{30CFC4F9-B82D-41BE-9A4B-031E787D5228}" destId="{7DEE40E1-3D4F-47C0-A11B-D78F08BAF0AA}" srcOrd="5" destOrd="0" presId="urn:microsoft.com/office/officeart/2005/8/layout/hProcess6"/>
    <dgm:cxn modelId="{902F879D-F1B3-4F1E-978B-2CFDF44709F6}" type="presParOf" srcId="{30CFC4F9-B82D-41BE-9A4B-031E787D5228}" destId="{2822D9F4-D78F-4BA0-9C97-A7E6703855AA}" srcOrd="6" destOrd="0" presId="urn:microsoft.com/office/officeart/2005/8/layout/hProcess6"/>
    <dgm:cxn modelId="{657EE91C-0B9E-4B11-9914-692721F3DC9B}" type="presParOf" srcId="{2822D9F4-D78F-4BA0-9C97-A7E6703855AA}" destId="{930348DA-E55E-45C7-B456-4DE48D4A20F7}" srcOrd="0" destOrd="0" presId="urn:microsoft.com/office/officeart/2005/8/layout/hProcess6"/>
    <dgm:cxn modelId="{76DF8901-7B71-4E20-925F-0310DD02C4C4}" type="presParOf" srcId="{2822D9F4-D78F-4BA0-9C97-A7E6703855AA}" destId="{8301C83A-9C35-41FC-99D0-5C0E0AE3E74E}" srcOrd="1" destOrd="0" presId="urn:microsoft.com/office/officeart/2005/8/layout/hProcess6"/>
    <dgm:cxn modelId="{7AB547C8-77A2-4C67-9C8F-CB998564C3E8}" type="presParOf" srcId="{2822D9F4-D78F-4BA0-9C97-A7E6703855AA}" destId="{FF66BFC9-28DD-4FBB-90AB-4A656CD3EF0A}" srcOrd="2" destOrd="0" presId="urn:microsoft.com/office/officeart/2005/8/layout/hProcess6"/>
    <dgm:cxn modelId="{EDA00CB0-9155-4588-8576-84A4BE0A4301}" type="presParOf" srcId="{2822D9F4-D78F-4BA0-9C97-A7E6703855AA}" destId="{FABF8191-FAF6-44DD-8FA7-599A9BEF0AB5}" srcOrd="3" destOrd="0" presId="urn:microsoft.com/office/officeart/2005/8/layout/hProcess6"/>
    <dgm:cxn modelId="{87F46F6A-CA6B-45B7-AB4A-532B2805F84B}" type="presParOf" srcId="{30CFC4F9-B82D-41BE-9A4B-031E787D5228}" destId="{4BF7B8F1-299B-43D3-BB01-F01CEBAA75D1}" srcOrd="7" destOrd="0" presId="urn:microsoft.com/office/officeart/2005/8/layout/hProcess6"/>
    <dgm:cxn modelId="{B47F036F-D01A-4EC5-AB6F-2295F36E5810}" type="presParOf" srcId="{30CFC4F9-B82D-41BE-9A4B-031E787D5228}" destId="{F6A67433-B857-4164-9837-DDB2D9FE1AD1}" srcOrd="8" destOrd="0" presId="urn:microsoft.com/office/officeart/2005/8/layout/hProcess6"/>
    <dgm:cxn modelId="{9ECA77B9-AC20-4B2F-A071-3F2E7BA3E6AE}" type="presParOf" srcId="{F6A67433-B857-4164-9837-DDB2D9FE1AD1}" destId="{4BEE0CDB-029A-4FCB-B4EE-BDC627558EC2}" srcOrd="0" destOrd="0" presId="urn:microsoft.com/office/officeart/2005/8/layout/hProcess6"/>
    <dgm:cxn modelId="{856FEFA3-B047-4223-8241-5ED465915E42}" type="presParOf" srcId="{F6A67433-B857-4164-9837-DDB2D9FE1AD1}" destId="{814062A4-16D3-4B42-A705-8FFC7920FA44}" srcOrd="1" destOrd="0" presId="urn:microsoft.com/office/officeart/2005/8/layout/hProcess6"/>
    <dgm:cxn modelId="{5DE835F5-2247-45AF-8100-74DD50699D60}" type="presParOf" srcId="{F6A67433-B857-4164-9837-DDB2D9FE1AD1}" destId="{44213E2F-42F8-4FAD-A276-01286D7D0BD9}" srcOrd="2" destOrd="0" presId="urn:microsoft.com/office/officeart/2005/8/layout/hProcess6"/>
    <dgm:cxn modelId="{E0956828-B086-4BC4-948C-CBFD45BA99DC}" type="presParOf" srcId="{F6A67433-B857-4164-9837-DDB2D9FE1AD1}" destId="{70B32315-AF79-40A8-AC7F-192CB35DBC87}" srcOrd="3" destOrd="0" presId="urn:microsoft.com/office/officeart/2005/8/layout/hProcess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9A80305-65CB-4C08-B40A-7044D8615C8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4FC3A27C-7CDB-44FB-B2C7-ACE2DBB0282C}">
      <dgm:prSet phldrT="[Text]" custT="1"/>
      <dgm:spPr>
        <a:solidFill>
          <a:srgbClr val="104F75"/>
        </a:solidFill>
      </dgm:spPr>
      <dgm:t>
        <a:bodyPr/>
        <a:lstStyle/>
        <a:p>
          <a:r>
            <a:rPr lang="en-US" sz="1600" dirty="0"/>
            <a:t>Stage 1</a:t>
          </a:r>
        </a:p>
      </dgm:t>
    </dgm:pt>
    <dgm:pt modelId="{5396C4B4-E574-499A-89E5-5755416D0158}" type="parTrans" cxnId="{309DA42F-3567-4F3E-86C6-F62FB457E0D5}">
      <dgm:prSet/>
      <dgm:spPr/>
      <dgm:t>
        <a:bodyPr/>
        <a:lstStyle/>
        <a:p>
          <a:endParaRPr lang="en-US" sz="1400"/>
        </a:p>
      </dgm:t>
    </dgm:pt>
    <dgm:pt modelId="{450032FC-1688-47EE-9F15-72371B06F307}" type="sibTrans" cxnId="{309DA42F-3567-4F3E-86C6-F62FB457E0D5}">
      <dgm:prSet/>
      <dgm:spPr/>
      <dgm:t>
        <a:bodyPr/>
        <a:lstStyle/>
        <a:p>
          <a:endParaRPr lang="en-US" sz="1400"/>
        </a:p>
      </dgm:t>
    </dgm:pt>
    <dgm:pt modelId="{A66024DA-89A9-4995-84AF-F21D2BEB4463}">
      <dgm:prSet phldrT="[Text]" custT="1"/>
      <dgm:spPr>
        <a:solidFill>
          <a:srgbClr val="CFDCE3">
            <a:alpha val="90000"/>
          </a:srgbClr>
        </a:solidFill>
      </dgm:spPr>
      <dgm:t>
        <a:bodyPr/>
        <a:lstStyle/>
        <a:p>
          <a:pPr algn="l"/>
          <a:r>
            <a:rPr lang="en-US" sz="1000" dirty="0">
              <a:solidFill>
                <a:srgbClr val="104F75"/>
              </a:solidFill>
            </a:rPr>
            <a:t>Eligibility criteria check</a:t>
          </a:r>
        </a:p>
      </dgm:t>
    </dgm:pt>
    <dgm:pt modelId="{CC940F5D-0064-4787-8302-2D3EAA8216F0}" type="parTrans" cxnId="{D28D358A-25B5-4636-A1BC-507D9E8C3345}">
      <dgm:prSet/>
      <dgm:spPr/>
      <dgm:t>
        <a:bodyPr/>
        <a:lstStyle/>
        <a:p>
          <a:endParaRPr lang="en-US" sz="1400"/>
        </a:p>
      </dgm:t>
    </dgm:pt>
    <dgm:pt modelId="{FCE80C50-1BD5-4CA8-B80F-84E1F65EC0AC}" type="sibTrans" cxnId="{D28D358A-25B5-4636-A1BC-507D9E8C3345}">
      <dgm:prSet/>
      <dgm:spPr/>
      <dgm:t>
        <a:bodyPr/>
        <a:lstStyle/>
        <a:p>
          <a:endParaRPr lang="en-US" sz="1400"/>
        </a:p>
      </dgm:t>
    </dgm:pt>
    <dgm:pt modelId="{0401BF7B-8899-4551-A8EF-134F2FC7005B}">
      <dgm:prSet phldrT="[Text]" custT="1"/>
      <dgm:spPr>
        <a:solidFill>
          <a:srgbClr val="104F75"/>
        </a:solidFill>
      </dgm:spPr>
      <dgm:t>
        <a:bodyPr/>
        <a:lstStyle/>
        <a:p>
          <a:r>
            <a:rPr lang="en-US" sz="1600" dirty="0"/>
            <a:t>Stage 2</a:t>
          </a:r>
        </a:p>
      </dgm:t>
    </dgm:pt>
    <dgm:pt modelId="{8A33697B-7171-481A-B726-C8B7118A1372}" type="parTrans" cxnId="{A694189C-849C-4C3D-8BCE-9BA1E25798E9}">
      <dgm:prSet/>
      <dgm:spPr/>
      <dgm:t>
        <a:bodyPr/>
        <a:lstStyle/>
        <a:p>
          <a:endParaRPr lang="en-US" sz="1400"/>
        </a:p>
      </dgm:t>
    </dgm:pt>
    <dgm:pt modelId="{40CE5096-ADAF-48EC-A249-CA5DC4C974F9}" type="sibTrans" cxnId="{A694189C-849C-4C3D-8BCE-9BA1E25798E9}">
      <dgm:prSet/>
      <dgm:spPr/>
      <dgm:t>
        <a:bodyPr/>
        <a:lstStyle/>
        <a:p>
          <a:endParaRPr lang="en-US" sz="1400"/>
        </a:p>
      </dgm:t>
    </dgm:pt>
    <dgm:pt modelId="{9A3ECE3E-D40E-47B8-BEC4-F07F73FD56B0}">
      <dgm:prSet phldrT="[Text]" custT="1"/>
      <dgm:spPr>
        <a:solidFill>
          <a:srgbClr val="CFDCE3"/>
        </a:solidFill>
      </dgm:spPr>
      <dgm:t>
        <a:bodyPr/>
        <a:lstStyle/>
        <a:p>
          <a:pPr algn="l"/>
          <a:r>
            <a:rPr lang="en-US" sz="1000" dirty="0" smtClean="0">
              <a:solidFill>
                <a:srgbClr val="104F75"/>
              </a:solidFill>
            </a:rPr>
            <a:t>Minimum requirement check</a:t>
          </a:r>
        </a:p>
        <a:p>
          <a:pPr algn="l"/>
          <a:r>
            <a:rPr lang="en-US" sz="1000" dirty="0" smtClean="0">
              <a:solidFill>
                <a:srgbClr val="104F75"/>
              </a:solidFill>
            </a:rPr>
            <a:t>Pass/fail for each category</a:t>
          </a:r>
          <a:endParaRPr lang="en-US" sz="1000" dirty="0">
            <a:solidFill>
              <a:srgbClr val="104F75"/>
            </a:solidFill>
          </a:endParaRPr>
        </a:p>
      </dgm:t>
    </dgm:pt>
    <dgm:pt modelId="{843A63B5-6D8C-42BB-9435-8DA62D271498}" type="parTrans" cxnId="{56A9B891-3F6F-439B-A5BE-9894591EC546}">
      <dgm:prSet/>
      <dgm:spPr/>
      <dgm:t>
        <a:bodyPr/>
        <a:lstStyle/>
        <a:p>
          <a:endParaRPr lang="en-US" sz="1400"/>
        </a:p>
      </dgm:t>
    </dgm:pt>
    <dgm:pt modelId="{661D6AAB-7788-4D44-8190-DF062733737B}" type="sibTrans" cxnId="{56A9B891-3F6F-439B-A5BE-9894591EC546}">
      <dgm:prSet/>
      <dgm:spPr/>
      <dgm:t>
        <a:bodyPr/>
        <a:lstStyle/>
        <a:p>
          <a:endParaRPr lang="en-US" sz="1400"/>
        </a:p>
      </dgm:t>
    </dgm:pt>
    <dgm:pt modelId="{68733F70-36B2-4BDA-9767-90866BC3DC46}">
      <dgm:prSet phldrT="[Text]" custT="1"/>
      <dgm:spPr>
        <a:solidFill>
          <a:srgbClr val="104F75"/>
        </a:solidFill>
      </dgm:spPr>
      <dgm:t>
        <a:bodyPr/>
        <a:lstStyle/>
        <a:p>
          <a:r>
            <a:rPr lang="en-US" sz="1600" dirty="0"/>
            <a:t>Stage 3</a:t>
          </a:r>
        </a:p>
      </dgm:t>
    </dgm:pt>
    <dgm:pt modelId="{0C422CA6-8803-4237-9239-583DEDC48FF1}" type="parTrans" cxnId="{862EC54D-5C24-4268-AD46-A8AFF6D7077A}">
      <dgm:prSet/>
      <dgm:spPr/>
      <dgm:t>
        <a:bodyPr/>
        <a:lstStyle/>
        <a:p>
          <a:endParaRPr lang="en-US" sz="1400"/>
        </a:p>
      </dgm:t>
    </dgm:pt>
    <dgm:pt modelId="{522CB41F-B645-4CCB-9AB0-B58FCFA6F9B6}" type="sibTrans" cxnId="{862EC54D-5C24-4268-AD46-A8AFF6D7077A}">
      <dgm:prSet/>
      <dgm:spPr/>
      <dgm:t>
        <a:bodyPr/>
        <a:lstStyle/>
        <a:p>
          <a:endParaRPr lang="en-US" sz="1400"/>
        </a:p>
      </dgm:t>
    </dgm:pt>
    <dgm:pt modelId="{438803EF-F883-448F-B7F4-29864019F827}">
      <dgm:prSet phldrT="[Text]" custT="1"/>
      <dgm:spPr>
        <a:solidFill>
          <a:srgbClr val="CFDCE3">
            <a:alpha val="90000"/>
          </a:srgbClr>
        </a:solidFill>
      </dgm:spPr>
      <dgm:t>
        <a:bodyPr/>
        <a:lstStyle/>
        <a:p>
          <a:pPr algn="l"/>
          <a:r>
            <a:rPr lang="en-US" sz="1000" dirty="0" smtClean="0">
              <a:solidFill>
                <a:srgbClr val="104F75"/>
              </a:solidFill>
            </a:rPr>
            <a:t>Initial programme scoring</a:t>
          </a:r>
        </a:p>
        <a:p>
          <a:pPr algn="l"/>
          <a:r>
            <a:rPr lang="en-US" sz="1000" dirty="0" smtClean="0">
              <a:solidFill>
                <a:srgbClr val="104F75"/>
              </a:solidFill>
            </a:rPr>
            <a:t>Score 0-3 for each criterion</a:t>
          </a:r>
          <a:endParaRPr lang="en-US" sz="1000" dirty="0">
            <a:solidFill>
              <a:srgbClr val="104F75"/>
            </a:solidFill>
          </a:endParaRPr>
        </a:p>
      </dgm:t>
    </dgm:pt>
    <dgm:pt modelId="{197AC68E-1091-41A4-A71B-35D8439E1CC0}" type="parTrans" cxnId="{4AF7695A-220E-4334-8997-0A4F20E46F40}">
      <dgm:prSet/>
      <dgm:spPr/>
      <dgm:t>
        <a:bodyPr/>
        <a:lstStyle/>
        <a:p>
          <a:endParaRPr lang="en-US" sz="1400"/>
        </a:p>
      </dgm:t>
    </dgm:pt>
    <dgm:pt modelId="{F5AB6839-A0D2-4BDA-8D5D-98919AA41F42}" type="sibTrans" cxnId="{4AF7695A-220E-4334-8997-0A4F20E46F40}">
      <dgm:prSet/>
      <dgm:spPr/>
      <dgm:t>
        <a:bodyPr/>
        <a:lstStyle/>
        <a:p>
          <a:endParaRPr lang="en-US" sz="1400"/>
        </a:p>
      </dgm:t>
    </dgm:pt>
    <dgm:pt modelId="{DB407C19-FCDC-47B7-B726-231EE441C6B2}">
      <dgm:prSet custT="1"/>
      <dgm:spPr>
        <a:solidFill>
          <a:srgbClr val="104F75"/>
        </a:solidFill>
      </dgm:spPr>
      <dgm:t>
        <a:bodyPr/>
        <a:lstStyle/>
        <a:p>
          <a:r>
            <a:rPr lang="en-US" sz="1600" dirty="0"/>
            <a:t>Stage 4</a:t>
          </a:r>
        </a:p>
      </dgm:t>
    </dgm:pt>
    <dgm:pt modelId="{55D26685-5722-42E3-97D0-D48EF21301F5}" type="parTrans" cxnId="{99D48AD2-816B-46C1-9F09-2E07B4E6C9E3}">
      <dgm:prSet/>
      <dgm:spPr/>
      <dgm:t>
        <a:bodyPr/>
        <a:lstStyle/>
        <a:p>
          <a:endParaRPr lang="en-US" sz="1400"/>
        </a:p>
      </dgm:t>
    </dgm:pt>
    <dgm:pt modelId="{BD036B79-975C-43EA-B07C-285A5345713B}" type="sibTrans" cxnId="{99D48AD2-816B-46C1-9F09-2E07B4E6C9E3}">
      <dgm:prSet/>
      <dgm:spPr/>
      <dgm:t>
        <a:bodyPr/>
        <a:lstStyle/>
        <a:p>
          <a:endParaRPr lang="en-US" sz="1400"/>
        </a:p>
      </dgm:t>
    </dgm:pt>
    <dgm:pt modelId="{606CD39E-7B44-4B78-B381-F1230B107B3B}">
      <dgm:prSet custT="1"/>
      <dgm:spPr>
        <a:solidFill>
          <a:srgbClr val="104F75"/>
        </a:solidFill>
      </dgm:spPr>
      <dgm:t>
        <a:bodyPr/>
        <a:lstStyle/>
        <a:p>
          <a:r>
            <a:rPr lang="en-US" sz="1600" dirty="0"/>
            <a:t>Stage 5</a:t>
          </a:r>
        </a:p>
      </dgm:t>
    </dgm:pt>
    <dgm:pt modelId="{2CD194C4-0B11-4668-AD0C-4BE9F78E1D36}" type="parTrans" cxnId="{9007A1BE-295D-446E-9C01-7115CFCB0697}">
      <dgm:prSet/>
      <dgm:spPr/>
      <dgm:t>
        <a:bodyPr/>
        <a:lstStyle/>
        <a:p>
          <a:endParaRPr lang="en-US" sz="1400"/>
        </a:p>
      </dgm:t>
    </dgm:pt>
    <dgm:pt modelId="{7AE0470C-6C52-4126-878C-5A81D960AE61}" type="sibTrans" cxnId="{9007A1BE-295D-446E-9C01-7115CFCB0697}">
      <dgm:prSet/>
      <dgm:spPr/>
      <dgm:t>
        <a:bodyPr/>
        <a:lstStyle/>
        <a:p>
          <a:endParaRPr lang="en-US" sz="1400"/>
        </a:p>
      </dgm:t>
    </dgm:pt>
    <dgm:pt modelId="{8EC9C45C-B9BC-4C80-9E74-0C7DC4ABD2B0}">
      <dgm:prSet custT="1"/>
      <dgm:spPr>
        <a:solidFill>
          <a:srgbClr val="CFDCE3">
            <a:alpha val="90000"/>
          </a:srgbClr>
        </a:solidFill>
      </dgm:spPr>
      <dgm:t>
        <a:bodyPr/>
        <a:lstStyle/>
        <a:p>
          <a:pPr algn="l"/>
          <a:r>
            <a:rPr lang="en-US" sz="1000" dirty="0">
              <a:solidFill>
                <a:srgbClr val="104F75"/>
              </a:solidFill>
            </a:rPr>
            <a:t>Complete programme and interview assessment</a:t>
          </a:r>
        </a:p>
        <a:p>
          <a:pPr algn="l"/>
          <a:r>
            <a:rPr lang="en-US" sz="1000" dirty="0">
              <a:solidFill>
                <a:srgbClr val="104F75"/>
              </a:solidFill>
            </a:rPr>
            <a:t>Score 0-3 for each criterion</a:t>
          </a:r>
        </a:p>
      </dgm:t>
    </dgm:pt>
    <dgm:pt modelId="{10EFA2E3-8E50-4100-B0F6-70DB4FB17E51}" type="parTrans" cxnId="{DF9D64CB-E04C-4578-8126-4999F07C5187}">
      <dgm:prSet/>
      <dgm:spPr/>
      <dgm:t>
        <a:bodyPr/>
        <a:lstStyle/>
        <a:p>
          <a:endParaRPr lang="en-US"/>
        </a:p>
      </dgm:t>
    </dgm:pt>
    <dgm:pt modelId="{0238CBF5-A45D-4E26-B764-660ED08E608A}" type="sibTrans" cxnId="{DF9D64CB-E04C-4578-8126-4999F07C5187}">
      <dgm:prSet/>
      <dgm:spPr/>
      <dgm:t>
        <a:bodyPr/>
        <a:lstStyle/>
        <a:p>
          <a:endParaRPr lang="en-US"/>
        </a:p>
      </dgm:t>
    </dgm:pt>
    <dgm:pt modelId="{12EC2D8D-50A3-4125-AF7C-41B29849DF36}">
      <dgm:prSet custT="1"/>
      <dgm:spPr>
        <a:solidFill>
          <a:srgbClr val="CFDCE3">
            <a:alpha val="90000"/>
          </a:srgbClr>
        </a:solidFill>
      </dgm:spPr>
      <dgm:t>
        <a:bodyPr/>
        <a:lstStyle/>
        <a:p>
          <a:pPr algn="l"/>
          <a:r>
            <a:rPr lang="en-US" sz="1000" dirty="0">
              <a:solidFill>
                <a:srgbClr val="104F75"/>
              </a:solidFill>
            </a:rPr>
            <a:t>Due diligence checks</a:t>
          </a:r>
        </a:p>
      </dgm:t>
    </dgm:pt>
    <dgm:pt modelId="{EFC0FBCC-5EF5-4DAC-B57A-A3926E76DDE0}" type="parTrans" cxnId="{1D73DCBE-B773-41C2-8B21-F711F192F75B}">
      <dgm:prSet/>
      <dgm:spPr/>
      <dgm:t>
        <a:bodyPr/>
        <a:lstStyle/>
        <a:p>
          <a:endParaRPr lang="en-US"/>
        </a:p>
      </dgm:t>
    </dgm:pt>
    <dgm:pt modelId="{970C1295-D2F3-4266-B958-01E102AA72E0}" type="sibTrans" cxnId="{1D73DCBE-B773-41C2-8B21-F711F192F75B}">
      <dgm:prSet/>
      <dgm:spPr/>
      <dgm:t>
        <a:bodyPr/>
        <a:lstStyle/>
        <a:p>
          <a:endParaRPr lang="en-US"/>
        </a:p>
      </dgm:t>
    </dgm:pt>
    <dgm:pt modelId="{30CFC4F9-B82D-41BE-9A4B-031E787D5228}" type="pres">
      <dgm:prSet presAssocID="{99A80305-65CB-4C08-B40A-7044D8615C8B}" presName="theList" presStyleCnt="0">
        <dgm:presLayoutVars>
          <dgm:dir/>
          <dgm:animLvl val="lvl"/>
          <dgm:resizeHandles val="exact"/>
        </dgm:presLayoutVars>
      </dgm:prSet>
      <dgm:spPr/>
      <dgm:t>
        <a:bodyPr/>
        <a:lstStyle/>
        <a:p>
          <a:endParaRPr lang="en-US"/>
        </a:p>
      </dgm:t>
    </dgm:pt>
    <dgm:pt modelId="{17A61F37-9BF6-4E71-86F3-50D79E9883B4}" type="pres">
      <dgm:prSet presAssocID="{4FC3A27C-7CDB-44FB-B2C7-ACE2DBB0282C}" presName="compNode" presStyleCnt="0"/>
      <dgm:spPr/>
    </dgm:pt>
    <dgm:pt modelId="{626D83A4-79F7-462F-875C-F151D8F6D5A7}" type="pres">
      <dgm:prSet presAssocID="{4FC3A27C-7CDB-44FB-B2C7-ACE2DBB0282C}" presName="noGeometry" presStyleCnt="0"/>
      <dgm:spPr/>
    </dgm:pt>
    <dgm:pt modelId="{774D0AF5-E3E3-4F55-8ED6-F28171CB4617}" type="pres">
      <dgm:prSet presAssocID="{4FC3A27C-7CDB-44FB-B2C7-ACE2DBB0282C}" presName="childTextVisible" presStyleLbl="bgAccFollowNode1" presStyleIdx="0" presStyleCnt="5">
        <dgm:presLayoutVars>
          <dgm:bulletEnabled val="1"/>
        </dgm:presLayoutVars>
      </dgm:prSet>
      <dgm:spPr/>
      <dgm:t>
        <a:bodyPr/>
        <a:lstStyle/>
        <a:p>
          <a:endParaRPr lang="en-US"/>
        </a:p>
      </dgm:t>
    </dgm:pt>
    <dgm:pt modelId="{DF515274-C3A6-4E9C-B691-DD03BE5C1B89}" type="pres">
      <dgm:prSet presAssocID="{4FC3A27C-7CDB-44FB-B2C7-ACE2DBB0282C}" presName="childTextHidden" presStyleLbl="bgAccFollowNode1" presStyleIdx="0" presStyleCnt="5"/>
      <dgm:spPr/>
      <dgm:t>
        <a:bodyPr/>
        <a:lstStyle/>
        <a:p>
          <a:endParaRPr lang="en-US"/>
        </a:p>
      </dgm:t>
    </dgm:pt>
    <dgm:pt modelId="{D2239B7C-769A-4FE9-8A24-7DB016B7B2B6}" type="pres">
      <dgm:prSet presAssocID="{4FC3A27C-7CDB-44FB-B2C7-ACE2DBB0282C}" presName="parentText" presStyleLbl="node1" presStyleIdx="0" presStyleCnt="5">
        <dgm:presLayoutVars>
          <dgm:chMax val="1"/>
          <dgm:bulletEnabled val="1"/>
        </dgm:presLayoutVars>
      </dgm:prSet>
      <dgm:spPr/>
      <dgm:t>
        <a:bodyPr/>
        <a:lstStyle/>
        <a:p>
          <a:endParaRPr lang="en-US"/>
        </a:p>
      </dgm:t>
    </dgm:pt>
    <dgm:pt modelId="{34A94035-5033-485E-AAE6-0AFE4AFDDE4F}" type="pres">
      <dgm:prSet presAssocID="{4FC3A27C-7CDB-44FB-B2C7-ACE2DBB0282C}" presName="aSpace" presStyleCnt="0"/>
      <dgm:spPr/>
    </dgm:pt>
    <dgm:pt modelId="{1768C7C5-5B63-4453-A045-23ADB30CB9A5}" type="pres">
      <dgm:prSet presAssocID="{0401BF7B-8899-4551-A8EF-134F2FC7005B}" presName="compNode" presStyleCnt="0"/>
      <dgm:spPr/>
    </dgm:pt>
    <dgm:pt modelId="{247A0F32-28E6-45B9-8305-733F35DADDA5}" type="pres">
      <dgm:prSet presAssocID="{0401BF7B-8899-4551-A8EF-134F2FC7005B}" presName="noGeometry" presStyleCnt="0"/>
      <dgm:spPr/>
    </dgm:pt>
    <dgm:pt modelId="{E65465D2-1F5D-4E04-B704-0DDFAE976F45}" type="pres">
      <dgm:prSet presAssocID="{0401BF7B-8899-4551-A8EF-134F2FC7005B}" presName="childTextVisible" presStyleLbl="bgAccFollowNode1" presStyleIdx="1" presStyleCnt="5">
        <dgm:presLayoutVars>
          <dgm:bulletEnabled val="1"/>
        </dgm:presLayoutVars>
      </dgm:prSet>
      <dgm:spPr/>
      <dgm:t>
        <a:bodyPr/>
        <a:lstStyle/>
        <a:p>
          <a:endParaRPr lang="en-US"/>
        </a:p>
      </dgm:t>
    </dgm:pt>
    <dgm:pt modelId="{0D30DC57-985A-43B9-9399-1E611823B96B}" type="pres">
      <dgm:prSet presAssocID="{0401BF7B-8899-4551-A8EF-134F2FC7005B}" presName="childTextHidden" presStyleLbl="bgAccFollowNode1" presStyleIdx="1" presStyleCnt="5"/>
      <dgm:spPr/>
      <dgm:t>
        <a:bodyPr/>
        <a:lstStyle/>
        <a:p>
          <a:endParaRPr lang="en-US"/>
        </a:p>
      </dgm:t>
    </dgm:pt>
    <dgm:pt modelId="{CA390B00-12DE-4E91-A870-A7DD085EAF15}" type="pres">
      <dgm:prSet presAssocID="{0401BF7B-8899-4551-A8EF-134F2FC7005B}" presName="parentText" presStyleLbl="node1" presStyleIdx="1" presStyleCnt="5">
        <dgm:presLayoutVars>
          <dgm:chMax val="1"/>
          <dgm:bulletEnabled val="1"/>
        </dgm:presLayoutVars>
      </dgm:prSet>
      <dgm:spPr/>
      <dgm:t>
        <a:bodyPr/>
        <a:lstStyle/>
        <a:p>
          <a:endParaRPr lang="en-US"/>
        </a:p>
      </dgm:t>
    </dgm:pt>
    <dgm:pt modelId="{FBDA27A7-1751-49E9-9956-2B581A0F4DAB}" type="pres">
      <dgm:prSet presAssocID="{0401BF7B-8899-4551-A8EF-134F2FC7005B}" presName="aSpace" presStyleCnt="0"/>
      <dgm:spPr/>
    </dgm:pt>
    <dgm:pt modelId="{E76C9191-B6FB-4C40-A848-F4245F4F9744}" type="pres">
      <dgm:prSet presAssocID="{68733F70-36B2-4BDA-9767-90866BC3DC46}" presName="compNode" presStyleCnt="0"/>
      <dgm:spPr/>
    </dgm:pt>
    <dgm:pt modelId="{6BEF3F61-D3A6-473F-8119-D532295D50B2}" type="pres">
      <dgm:prSet presAssocID="{68733F70-36B2-4BDA-9767-90866BC3DC46}" presName="noGeometry" presStyleCnt="0"/>
      <dgm:spPr/>
    </dgm:pt>
    <dgm:pt modelId="{C6D3427E-BDFF-4AE6-9087-D6801C518BB5}" type="pres">
      <dgm:prSet presAssocID="{68733F70-36B2-4BDA-9767-90866BC3DC46}" presName="childTextVisible" presStyleLbl="bgAccFollowNode1" presStyleIdx="2" presStyleCnt="5">
        <dgm:presLayoutVars>
          <dgm:bulletEnabled val="1"/>
        </dgm:presLayoutVars>
      </dgm:prSet>
      <dgm:spPr/>
      <dgm:t>
        <a:bodyPr/>
        <a:lstStyle/>
        <a:p>
          <a:endParaRPr lang="en-US"/>
        </a:p>
      </dgm:t>
    </dgm:pt>
    <dgm:pt modelId="{EBE76FBA-659E-4C88-98B4-3419EFF43EB1}" type="pres">
      <dgm:prSet presAssocID="{68733F70-36B2-4BDA-9767-90866BC3DC46}" presName="childTextHidden" presStyleLbl="bgAccFollowNode1" presStyleIdx="2" presStyleCnt="5"/>
      <dgm:spPr/>
      <dgm:t>
        <a:bodyPr/>
        <a:lstStyle/>
        <a:p>
          <a:endParaRPr lang="en-US"/>
        </a:p>
      </dgm:t>
    </dgm:pt>
    <dgm:pt modelId="{822FD260-2165-4EC8-82EA-D66980BE42A4}" type="pres">
      <dgm:prSet presAssocID="{68733F70-36B2-4BDA-9767-90866BC3DC46}" presName="parentText" presStyleLbl="node1" presStyleIdx="2" presStyleCnt="5">
        <dgm:presLayoutVars>
          <dgm:chMax val="1"/>
          <dgm:bulletEnabled val="1"/>
        </dgm:presLayoutVars>
      </dgm:prSet>
      <dgm:spPr/>
      <dgm:t>
        <a:bodyPr/>
        <a:lstStyle/>
        <a:p>
          <a:endParaRPr lang="en-US"/>
        </a:p>
      </dgm:t>
    </dgm:pt>
    <dgm:pt modelId="{7DEE40E1-3D4F-47C0-A11B-D78F08BAF0AA}" type="pres">
      <dgm:prSet presAssocID="{68733F70-36B2-4BDA-9767-90866BC3DC46}" presName="aSpace" presStyleCnt="0"/>
      <dgm:spPr/>
    </dgm:pt>
    <dgm:pt modelId="{2822D9F4-D78F-4BA0-9C97-A7E6703855AA}" type="pres">
      <dgm:prSet presAssocID="{DB407C19-FCDC-47B7-B726-231EE441C6B2}" presName="compNode" presStyleCnt="0"/>
      <dgm:spPr/>
    </dgm:pt>
    <dgm:pt modelId="{930348DA-E55E-45C7-B456-4DE48D4A20F7}" type="pres">
      <dgm:prSet presAssocID="{DB407C19-FCDC-47B7-B726-231EE441C6B2}" presName="noGeometry" presStyleCnt="0"/>
      <dgm:spPr/>
    </dgm:pt>
    <dgm:pt modelId="{8301C83A-9C35-41FC-99D0-5C0E0AE3E74E}" type="pres">
      <dgm:prSet presAssocID="{DB407C19-FCDC-47B7-B726-231EE441C6B2}" presName="childTextVisible" presStyleLbl="bgAccFollowNode1" presStyleIdx="3" presStyleCnt="5">
        <dgm:presLayoutVars>
          <dgm:bulletEnabled val="1"/>
        </dgm:presLayoutVars>
      </dgm:prSet>
      <dgm:spPr/>
      <dgm:t>
        <a:bodyPr/>
        <a:lstStyle/>
        <a:p>
          <a:endParaRPr lang="en-US"/>
        </a:p>
      </dgm:t>
    </dgm:pt>
    <dgm:pt modelId="{FF66BFC9-28DD-4FBB-90AB-4A656CD3EF0A}" type="pres">
      <dgm:prSet presAssocID="{DB407C19-FCDC-47B7-B726-231EE441C6B2}" presName="childTextHidden" presStyleLbl="bgAccFollowNode1" presStyleIdx="3" presStyleCnt="5"/>
      <dgm:spPr/>
      <dgm:t>
        <a:bodyPr/>
        <a:lstStyle/>
        <a:p>
          <a:endParaRPr lang="en-US"/>
        </a:p>
      </dgm:t>
    </dgm:pt>
    <dgm:pt modelId="{FABF8191-FAF6-44DD-8FA7-599A9BEF0AB5}" type="pres">
      <dgm:prSet presAssocID="{DB407C19-FCDC-47B7-B726-231EE441C6B2}" presName="parentText" presStyleLbl="node1" presStyleIdx="3" presStyleCnt="5">
        <dgm:presLayoutVars>
          <dgm:chMax val="1"/>
          <dgm:bulletEnabled val="1"/>
        </dgm:presLayoutVars>
      </dgm:prSet>
      <dgm:spPr/>
      <dgm:t>
        <a:bodyPr/>
        <a:lstStyle/>
        <a:p>
          <a:endParaRPr lang="en-US"/>
        </a:p>
      </dgm:t>
    </dgm:pt>
    <dgm:pt modelId="{4BF7B8F1-299B-43D3-BB01-F01CEBAA75D1}" type="pres">
      <dgm:prSet presAssocID="{DB407C19-FCDC-47B7-B726-231EE441C6B2}" presName="aSpace" presStyleCnt="0"/>
      <dgm:spPr/>
    </dgm:pt>
    <dgm:pt modelId="{F6A67433-B857-4164-9837-DDB2D9FE1AD1}" type="pres">
      <dgm:prSet presAssocID="{606CD39E-7B44-4B78-B381-F1230B107B3B}" presName="compNode" presStyleCnt="0"/>
      <dgm:spPr/>
    </dgm:pt>
    <dgm:pt modelId="{4BEE0CDB-029A-4FCB-B4EE-BDC627558EC2}" type="pres">
      <dgm:prSet presAssocID="{606CD39E-7B44-4B78-B381-F1230B107B3B}" presName="noGeometry" presStyleCnt="0"/>
      <dgm:spPr/>
    </dgm:pt>
    <dgm:pt modelId="{814062A4-16D3-4B42-A705-8FFC7920FA44}" type="pres">
      <dgm:prSet presAssocID="{606CD39E-7B44-4B78-B381-F1230B107B3B}" presName="childTextVisible" presStyleLbl="bgAccFollowNode1" presStyleIdx="4" presStyleCnt="5">
        <dgm:presLayoutVars>
          <dgm:bulletEnabled val="1"/>
        </dgm:presLayoutVars>
      </dgm:prSet>
      <dgm:spPr/>
      <dgm:t>
        <a:bodyPr/>
        <a:lstStyle/>
        <a:p>
          <a:endParaRPr lang="en-US"/>
        </a:p>
      </dgm:t>
    </dgm:pt>
    <dgm:pt modelId="{44213E2F-42F8-4FAD-A276-01286D7D0BD9}" type="pres">
      <dgm:prSet presAssocID="{606CD39E-7B44-4B78-B381-F1230B107B3B}" presName="childTextHidden" presStyleLbl="bgAccFollowNode1" presStyleIdx="4" presStyleCnt="5"/>
      <dgm:spPr/>
      <dgm:t>
        <a:bodyPr/>
        <a:lstStyle/>
        <a:p>
          <a:endParaRPr lang="en-US"/>
        </a:p>
      </dgm:t>
    </dgm:pt>
    <dgm:pt modelId="{70B32315-AF79-40A8-AC7F-192CB35DBC87}" type="pres">
      <dgm:prSet presAssocID="{606CD39E-7B44-4B78-B381-F1230B107B3B}" presName="parentText" presStyleLbl="node1" presStyleIdx="4" presStyleCnt="5">
        <dgm:presLayoutVars>
          <dgm:chMax val="1"/>
          <dgm:bulletEnabled val="1"/>
        </dgm:presLayoutVars>
      </dgm:prSet>
      <dgm:spPr/>
      <dgm:t>
        <a:bodyPr/>
        <a:lstStyle/>
        <a:p>
          <a:endParaRPr lang="en-US"/>
        </a:p>
      </dgm:t>
    </dgm:pt>
  </dgm:ptLst>
  <dgm:cxnLst>
    <dgm:cxn modelId="{99809AAC-D20D-4676-B3F2-31403CDD75E3}" type="presOf" srcId="{A66024DA-89A9-4995-84AF-F21D2BEB4463}" destId="{774D0AF5-E3E3-4F55-8ED6-F28171CB4617}" srcOrd="0" destOrd="0" presId="urn:microsoft.com/office/officeart/2005/8/layout/hProcess6"/>
    <dgm:cxn modelId="{69CE44E8-6A73-4D27-9F93-E953A99D1F09}" type="presOf" srcId="{8EC9C45C-B9BC-4C80-9E74-0C7DC4ABD2B0}" destId="{8301C83A-9C35-41FC-99D0-5C0E0AE3E74E}" srcOrd="0" destOrd="0" presId="urn:microsoft.com/office/officeart/2005/8/layout/hProcess6"/>
    <dgm:cxn modelId="{56A9B891-3F6F-439B-A5BE-9894591EC546}" srcId="{0401BF7B-8899-4551-A8EF-134F2FC7005B}" destId="{9A3ECE3E-D40E-47B8-BEC4-F07F73FD56B0}" srcOrd="0" destOrd="0" parTransId="{843A63B5-6D8C-42BB-9435-8DA62D271498}" sibTransId="{661D6AAB-7788-4D44-8190-DF062733737B}"/>
    <dgm:cxn modelId="{1BB5C660-4B94-4BAA-AABB-D8308353BA92}" type="presOf" srcId="{A66024DA-89A9-4995-84AF-F21D2BEB4463}" destId="{DF515274-C3A6-4E9C-B691-DD03BE5C1B89}" srcOrd="1" destOrd="0" presId="urn:microsoft.com/office/officeart/2005/8/layout/hProcess6"/>
    <dgm:cxn modelId="{721A5EF0-4DFD-417A-A8AB-81DA03163CF1}" type="presOf" srcId="{0401BF7B-8899-4551-A8EF-134F2FC7005B}" destId="{CA390B00-12DE-4E91-A870-A7DD085EAF15}" srcOrd="0" destOrd="0" presId="urn:microsoft.com/office/officeart/2005/8/layout/hProcess6"/>
    <dgm:cxn modelId="{13C62FCA-7AE6-4D28-8108-AD69ACA44938}" type="presOf" srcId="{8EC9C45C-B9BC-4C80-9E74-0C7DC4ABD2B0}" destId="{FF66BFC9-28DD-4FBB-90AB-4A656CD3EF0A}" srcOrd="1" destOrd="0" presId="urn:microsoft.com/office/officeart/2005/8/layout/hProcess6"/>
    <dgm:cxn modelId="{C88B5E4B-40F3-4934-98FD-71B6BD23A2BF}" type="presOf" srcId="{4FC3A27C-7CDB-44FB-B2C7-ACE2DBB0282C}" destId="{D2239B7C-769A-4FE9-8A24-7DB016B7B2B6}" srcOrd="0" destOrd="0" presId="urn:microsoft.com/office/officeart/2005/8/layout/hProcess6"/>
    <dgm:cxn modelId="{9A0CE35E-572B-4D21-94FF-B2FB1926E8B9}" type="presOf" srcId="{12EC2D8D-50A3-4125-AF7C-41B29849DF36}" destId="{44213E2F-42F8-4FAD-A276-01286D7D0BD9}" srcOrd="1" destOrd="0" presId="urn:microsoft.com/office/officeart/2005/8/layout/hProcess6"/>
    <dgm:cxn modelId="{7AD3F4FE-C8A7-4942-A528-096A621AA3EB}" type="presOf" srcId="{68733F70-36B2-4BDA-9767-90866BC3DC46}" destId="{822FD260-2165-4EC8-82EA-D66980BE42A4}" srcOrd="0" destOrd="0" presId="urn:microsoft.com/office/officeart/2005/8/layout/hProcess6"/>
    <dgm:cxn modelId="{99D48AD2-816B-46C1-9F09-2E07B4E6C9E3}" srcId="{99A80305-65CB-4C08-B40A-7044D8615C8B}" destId="{DB407C19-FCDC-47B7-B726-231EE441C6B2}" srcOrd="3" destOrd="0" parTransId="{55D26685-5722-42E3-97D0-D48EF21301F5}" sibTransId="{BD036B79-975C-43EA-B07C-285A5345713B}"/>
    <dgm:cxn modelId="{A2C53A53-3958-4FF0-8DC7-04B248DE615B}" type="presOf" srcId="{438803EF-F883-448F-B7F4-29864019F827}" destId="{C6D3427E-BDFF-4AE6-9087-D6801C518BB5}" srcOrd="0" destOrd="0" presId="urn:microsoft.com/office/officeart/2005/8/layout/hProcess6"/>
    <dgm:cxn modelId="{DF9D64CB-E04C-4578-8126-4999F07C5187}" srcId="{DB407C19-FCDC-47B7-B726-231EE441C6B2}" destId="{8EC9C45C-B9BC-4C80-9E74-0C7DC4ABD2B0}" srcOrd="0" destOrd="0" parTransId="{10EFA2E3-8E50-4100-B0F6-70DB4FB17E51}" sibTransId="{0238CBF5-A45D-4E26-B764-660ED08E608A}"/>
    <dgm:cxn modelId="{DE5983D7-F389-4DF9-8C89-DA3BEE835E60}" type="presOf" srcId="{12EC2D8D-50A3-4125-AF7C-41B29849DF36}" destId="{814062A4-16D3-4B42-A705-8FFC7920FA44}" srcOrd="0" destOrd="0" presId="urn:microsoft.com/office/officeart/2005/8/layout/hProcess6"/>
    <dgm:cxn modelId="{841DD3D6-886C-4181-AE5F-49CB18D564D0}" type="presOf" srcId="{DB407C19-FCDC-47B7-B726-231EE441C6B2}" destId="{FABF8191-FAF6-44DD-8FA7-599A9BEF0AB5}" srcOrd="0" destOrd="0" presId="urn:microsoft.com/office/officeart/2005/8/layout/hProcess6"/>
    <dgm:cxn modelId="{9007A1BE-295D-446E-9C01-7115CFCB0697}" srcId="{99A80305-65CB-4C08-B40A-7044D8615C8B}" destId="{606CD39E-7B44-4B78-B381-F1230B107B3B}" srcOrd="4" destOrd="0" parTransId="{2CD194C4-0B11-4668-AD0C-4BE9F78E1D36}" sibTransId="{7AE0470C-6C52-4126-878C-5A81D960AE61}"/>
    <dgm:cxn modelId="{D28D358A-25B5-4636-A1BC-507D9E8C3345}" srcId="{4FC3A27C-7CDB-44FB-B2C7-ACE2DBB0282C}" destId="{A66024DA-89A9-4995-84AF-F21D2BEB4463}" srcOrd="0" destOrd="0" parTransId="{CC940F5D-0064-4787-8302-2D3EAA8216F0}" sibTransId="{FCE80C50-1BD5-4CA8-B80F-84E1F65EC0AC}"/>
    <dgm:cxn modelId="{80792E18-D9BE-4747-93EE-FDC7407F9E90}" type="presOf" srcId="{99A80305-65CB-4C08-B40A-7044D8615C8B}" destId="{30CFC4F9-B82D-41BE-9A4B-031E787D5228}" srcOrd="0" destOrd="0" presId="urn:microsoft.com/office/officeart/2005/8/layout/hProcess6"/>
    <dgm:cxn modelId="{A694189C-849C-4C3D-8BCE-9BA1E25798E9}" srcId="{99A80305-65CB-4C08-B40A-7044D8615C8B}" destId="{0401BF7B-8899-4551-A8EF-134F2FC7005B}" srcOrd="1" destOrd="0" parTransId="{8A33697B-7171-481A-B726-C8B7118A1372}" sibTransId="{40CE5096-ADAF-48EC-A249-CA5DC4C974F9}"/>
    <dgm:cxn modelId="{1D73DCBE-B773-41C2-8B21-F711F192F75B}" srcId="{606CD39E-7B44-4B78-B381-F1230B107B3B}" destId="{12EC2D8D-50A3-4125-AF7C-41B29849DF36}" srcOrd="0" destOrd="0" parTransId="{EFC0FBCC-5EF5-4DAC-B57A-A3926E76DDE0}" sibTransId="{970C1295-D2F3-4266-B958-01E102AA72E0}"/>
    <dgm:cxn modelId="{03EFC186-9CE5-46F1-8462-D1993CD12E11}" type="presOf" srcId="{606CD39E-7B44-4B78-B381-F1230B107B3B}" destId="{70B32315-AF79-40A8-AC7F-192CB35DBC87}" srcOrd="0" destOrd="0" presId="urn:microsoft.com/office/officeart/2005/8/layout/hProcess6"/>
    <dgm:cxn modelId="{862EC54D-5C24-4268-AD46-A8AFF6D7077A}" srcId="{99A80305-65CB-4C08-B40A-7044D8615C8B}" destId="{68733F70-36B2-4BDA-9767-90866BC3DC46}" srcOrd="2" destOrd="0" parTransId="{0C422CA6-8803-4237-9239-583DEDC48FF1}" sibTransId="{522CB41F-B645-4CCB-9AB0-B58FCFA6F9B6}"/>
    <dgm:cxn modelId="{C8405972-0D18-4EBE-98C4-F1856BAE341E}" type="presOf" srcId="{9A3ECE3E-D40E-47B8-BEC4-F07F73FD56B0}" destId="{E65465D2-1F5D-4E04-B704-0DDFAE976F45}" srcOrd="0" destOrd="0" presId="urn:microsoft.com/office/officeart/2005/8/layout/hProcess6"/>
    <dgm:cxn modelId="{AA12CF9C-467A-44E8-99DF-F9CE078B598D}" type="presOf" srcId="{438803EF-F883-448F-B7F4-29864019F827}" destId="{EBE76FBA-659E-4C88-98B4-3419EFF43EB1}" srcOrd="1" destOrd="0" presId="urn:microsoft.com/office/officeart/2005/8/layout/hProcess6"/>
    <dgm:cxn modelId="{309DA42F-3567-4F3E-86C6-F62FB457E0D5}" srcId="{99A80305-65CB-4C08-B40A-7044D8615C8B}" destId="{4FC3A27C-7CDB-44FB-B2C7-ACE2DBB0282C}" srcOrd="0" destOrd="0" parTransId="{5396C4B4-E574-499A-89E5-5755416D0158}" sibTransId="{450032FC-1688-47EE-9F15-72371B06F307}"/>
    <dgm:cxn modelId="{4AF7695A-220E-4334-8997-0A4F20E46F40}" srcId="{68733F70-36B2-4BDA-9767-90866BC3DC46}" destId="{438803EF-F883-448F-B7F4-29864019F827}" srcOrd="0" destOrd="0" parTransId="{197AC68E-1091-41A4-A71B-35D8439E1CC0}" sibTransId="{F5AB6839-A0D2-4BDA-8D5D-98919AA41F42}"/>
    <dgm:cxn modelId="{2BA03EC9-26A5-472F-8EEE-149CC526799D}" type="presOf" srcId="{9A3ECE3E-D40E-47B8-BEC4-F07F73FD56B0}" destId="{0D30DC57-985A-43B9-9399-1E611823B96B}" srcOrd="1" destOrd="0" presId="urn:microsoft.com/office/officeart/2005/8/layout/hProcess6"/>
    <dgm:cxn modelId="{EE91C633-729F-45A2-9C4D-60C638E0560F}" type="presParOf" srcId="{30CFC4F9-B82D-41BE-9A4B-031E787D5228}" destId="{17A61F37-9BF6-4E71-86F3-50D79E9883B4}" srcOrd="0" destOrd="0" presId="urn:microsoft.com/office/officeart/2005/8/layout/hProcess6"/>
    <dgm:cxn modelId="{A226CA45-B631-4A09-A3DA-4BB950980761}" type="presParOf" srcId="{17A61F37-9BF6-4E71-86F3-50D79E9883B4}" destId="{626D83A4-79F7-462F-875C-F151D8F6D5A7}" srcOrd="0" destOrd="0" presId="urn:microsoft.com/office/officeart/2005/8/layout/hProcess6"/>
    <dgm:cxn modelId="{DCAE29C3-CFCB-48DF-B03A-B58464808184}" type="presParOf" srcId="{17A61F37-9BF6-4E71-86F3-50D79E9883B4}" destId="{774D0AF5-E3E3-4F55-8ED6-F28171CB4617}" srcOrd="1" destOrd="0" presId="urn:microsoft.com/office/officeart/2005/8/layout/hProcess6"/>
    <dgm:cxn modelId="{63E28ACD-FF54-4F89-A940-7386F6045F71}" type="presParOf" srcId="{17A61F37-9BF6-4E71-86F3-50D79E9883B4}" destId="{DF515274-C3A6-4E9C-B691-DD03BE5C1B89}" srcOrd="2" destOrd="0" presId="urn:microsoft.com/office/officeart/2005/8/layout/hProcess6"/>
    <dgm:cxn modelId="{0302CDB3-0C08-4224-91A4-AB2F0827830C}" type="presParOf" srcId="{17A61F37-9BF6-4E71-86F3-50D79E9883B4}" destId="{D2239B7C-769A-4FE9-8A24-7DB016B7B2B6}" srcOrd="3" destOrd="0" presId="urn:microsoft.com/office/officeart/2005/8/layout/hProcess6"/>
    <dgm:cxn modelId="{5E43CF30-AF39-4CD4-9694-EDD1B153868D}" type="presParOf" srcId="{30CFC4F9-B82D-41BE-9A4B-031E787D5228}" destId="{34A94035-5033-485E-AAE6-0AFE4AFDDE4F}" srcOrd="1" destOrd="0" presId="urn:microsoft.com/office/officeart/2005/8/layout/hProcess6"/>
    <dgm:cxn modelId="{8CF1EF3B-6B09-4066-8008-F1CED94304F2}" type="presParOf" srcId="{30CFC4F9-B82D-41BE-9A4B-031E787D5228}" destId="{1768C7C5-5B63-4453-A045-23ADB30CB9A5}" srcOrd="2" destOrd="0" presId="urn:microsoft.com/office/officeart/2005/8/layout/hProcess6"/>
    <dgm:cxn modelId="{5E0CFC0D-2C24-4940-8EBB-9F020ED6F648}" type="presParOf" srcId="{1768C7C5-5B63-4453-A045-23ADB30CB9A5}" destId="{247A0F32-28E6-45B9-8305-733F35DADDA5}" srcOrd="0" destOrd="0" presId="urn:microsoft.com/office/officeart/2005/8/layout/hProcess6"/>
    <dgm:cxn modelId="{4605C9DC-B023-4E28-9611-E0CB1018AE95}" type="presParOf" srcId="{1768C7C5-5B63-4453-A045-23ADB30CB9A5}" destId="{E65465D2-1F5D-4E04-B704-0DDFAE976F45}" srcOrd="1" destOrd="0" presId="urn:microsoft.com/office/officeart/2005/8/layout/hProcess6"/>
    <dgm:cxn modelId="{8B57CA38-493F-443D-849A-CF7AFDA340F0}" type="presParOf" srcId="{1768C7C5-5B63-4453-A045-23ADB30CB9A5}" destId="{0D30DC57-985A-43B9-9399-1E611823B96B}" srcOrd="2" destOrd="0" presId="urn:microsoft.com/office/officeart/2005/8/layout/hProcess6"/>
    <dgm:cxn modelId="{DAF5FCFB-3464-4EDC-9565-498D807657FC}" type="presParOf" srcId="{1768C7C5-5B63-4453-A045-23ADB30CB9A5}" destId="{CA390B00-12DE-4E91-A870-A7DD085EAF15}" srcOrd="3" destOrd="0" presId="urn:microsoft.com/office/officeart/2005/8/layout/hProcess6"/>
    <dgm:cxn modelId="{710AE1BD-0EEF-451E-8452-4DA1150512D6}" type="presParOf" srcId="{30CFC4F9-B82D-41BE-9A4B-031E787D5228}" destId="{FBDA27A7-1751-49E9-9956-2B581A0F4DAB}" srcOrd="3" destOrd="0" presId="urn:microsoft.com/office/officeart/2005/8/layout/hProcess6"/>
    <dgm:cxn modelId="{96876E2B-E6A6-4419-85BF-18CD73C4DA3B}" type="presParOf" srcId="{30CFC4F9-B82D-41BE-9A4B-031E787D5228}" destId="{E76C9191-B6FB-4C40-A848-F4245F4F9744}" srcOrd="4" destOrd="0" presId="urn:microsoft.com/office/officeart/2005/8/layout/hProcess6"/>
    <dgm:cxn modelId="{E61DF5CB-8739-4258-8CF3-349AA9FCD390}" type="presParOf" srcId="{E76C9191-B6FB-4C40-A848-F4245F4F9744}" destId="{6BEF3F61-D3A6-473F-8119-D532295D50B2}" srcOrd="0" destOrd="0" presId="urn:microsoft.com/office/officeart/2005/8/layout/hProcess6"/>
    <dgm:cxn modelId="{0334C2CF-DFC8-4506-81C4-EE2A2E3D48AE}" type="presParOf" srcId="{E76C9191-B6FB-4C40-A848-F4245F4F9744}" destId="{C6D3427E-BDFF-4AE6-9087-D6801C518BB5}" srcOrd="1" destOrd="0" presId="urn:microsoft.com/office/officeart/2005/8/layout/hProcess6"/>
    <dgm:cxn modelId="{DF6FA3C8-58D0-4545-B39C-09679442BE53}" type="presParOf" srcId="{E76C9191-B6FB-4C40-A848-F4245F4F9744}" destId="{EBE76FBA-659E-4C88-98B4-3419EFF43EB1}" srcOrd="2" destOrd="0" presId="urn:microsoft.com/office/officeart/2005/8/layout/hProcess6"/>
    <dgm:cxn modelId="{E627C4F6-E107-47BA-A1CE-044B72DFA052}" type="presParOf" srcId="{E76C9191-B6FB-4C40-A848-F4245F4F9744}" destId="{822FD260-2165-4EC8-82EA-D66980BE42A4}" srcOrd="3" destOrd="0" presId="urn:microsoft.com/office/officeart/2005/8/layout/hProcess6"/>
    <dgm:cxn modelId="{ADB17344-ACDE-4C47-9997-4FA0591FF37E}" type="presParOf" srcId="{30CFC4F9-B82D-41BE-9A4B-031E787D5228}" destId="{7DEE40E1-3D4F-47C0-A11B-D78F08BAF0AA}" srcOrd="5" destOrd="0" presId="urn:microsoft.com/office/officeart/2005/8/layout/hProcess6"/>
    <dgm:cxn modelId="{902F879D-F1B3-4F1E-978B-2CFDF44709F6}" type="presParOf" srcId="{30CFC4F9-B82D-41BE-9A4B-031E787D5228}" destId="{2822D9F4-D78F-4BA0-9C97-A7E6703855AA}" srcOrd="6" destOrd="0" presId="urn:microsoft.com/office/officeart/2005/8/layout/hProcess6"/>
    <dgm:cxn modelId="{657EE91C-0B9E-4B11-9914-692721F3DC9B}" type="presParOf" srcId="{2822D9F4-D78F-4BA0-9C97-A7E6703855AA}" destId="{930348DA-E55E-45C7-B456-4DE48D4A20F7}" srcOrd="0" destOrd="0" presId="urn:microsoft.com/office/officeart/2005/8/layout/hProcess6"/>
    <dgm:cxn modelId="{76DF8901-7B71-4E20-925F-0310DD02C4C4}" type="presParOf" srcId="{2822D9F4-D78F-4BA0-9C97-A7E6703855AA}" destId="{8301C83A-9C35-41FC-99D0-5C0E0AE3E74E}" srcOrd="1" destOrd="0" presId="urn:microsoft.com/office/officeart/2005/8/layout/hProcess6"/>
    <dgm:cxn modelId="{7AB547C8-77A2-4C67-9C8F-CB998564C3E8}" type="presParOf" srcId="{2822D9F4-D78F-4BA0-9C97-A7E6703855AA}" destId="{FF66BFC9-28DD-4FBB-90AB-4A656CD3EF0A}" srcOrd="2" destOrd="0" presId="urn:microsoft.com/office/officeart/2005/8/layout/hProcess6"/>
    <dgm:cxn modelId="{EDA00CB0-9155-4588-8576-84A4BE0A4301}" type="presParOf" srcId="{2822D9F4-D78F-4BA0-9C97-A7E6703855AA}" destId="{FABF8191-FAF6-44DD-8FA7-599A9BEF0AB5}" srcOrd="3" destOrd="0" presId="urn:microsoft.com/office/officeart/2005/8/layout/hProcess6"/>
    <dgm:cxn modelId="{87F46F6A-CA6B-45B7-AB4A-532B2805F84B}" type="presParOf" srcId="{30CFC4F9-B82D-41BE-9A4B-031E787D5228}" destId="{4BF7B8F1-299B-43D3-BB01-F01CEBAA75D1}" srcOrd="7" destOrd="0" presId="urn:microsoft.com/office/officeart/2005/8/layout/hProcess6"/>
    <dgm:cxn modelId="{B47F036F-D01A-4EC5-AB6F-2295F36E5810}" type="presParOf" srcId="{30CFC4F9-B82D-41BE-9A4B-031E787D5228}" destId="{F6A67433-B857-4164-9837-DDB2D9FE1AD1}" srcOrd="8" destOrd="0" presId="urn:microsoft.com/office/officeart/2005/8/layout/hProcess6"/>
    <dgm:cxn modelId="{9ECA77B9-AC20-4B2F-A071-3F2E7BA3E6AE}" type="presParOf" srcId="{F6A67433-B857-4164-9837-DDB2D9FE1AD1}" destId="{4BEE0CDB-029A-4FCB-B4EE-BDC627558EC2}" srcOrd="0" destOrd="0" presId="urn:microsoft.com/office/officeart/2005/8/layout/hProcess6"/>
    <dgm:cxn modelId="{856FEFA3-B047-4223-8241-5ED465915E42}" type="presParOf" srcId="{F6A67433-B857-4164-9837-DDB2D9FE1AD1}" destId="{814062A4-16D3-4B42-A705-8FFC7920FA44}" srcOrd="1" destOrd="0" presId="urn:microsoft.com/office/officeart/2005/8/layout/hProcess6"/>
    <dgm:cxn modelId="{5DE835F5-2247-45AF-8100-74DD50699D60}" type="presParOf" srcId="{F6A67433-B857-4164-9837-DDB2D9FE1AD1}" destId="{44213E2F-42F8-4FAD-A276-01286D7D0BD9}" srcOrd="2" destOrd="0" presId="urn:microsoft.com/office/officeart/2005/8/layout/hProcess6"/>
    <dgm:cxn modelId="{E0956828-B086-4BC4-948C-CBFD45BA99DC}" type="presParOf" srcId="{F6A67433-B857-4164-9837-DDB2D9FE1AD1}" destId="{70B32315-AF79-40A8-AC7F-192CB35DBC87}" srcOrd="3" destOrd="0" presId="urn:microsoft.com/office/officeart/2005/8/layout/hProcess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9A80305-65CB-4C08-B40A-7044D8615C8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4FC3A27C-7CDB-44FB-B2C7-ACE2DBB0282C}">
      <dgm:prSet phldrT="[Text]" custT="1"/>
      <dgm:spPr>
        <a:solidFill>
          <a:srgbClr val="104F75"/>
        </a:solidFill>
      </dgm:spPr>
      <dgm:t>
        <a:bodyPr/>
        <a:lstStyle/>
        <a:p>
          <a:r>
            <a:rPr lang="en-US" sz="1600" dirty="0"/>
            <a:t>Stage 1</a:t>
          </a:r>
        </a:p>
      </dgm:t>
    </dgm:pt>
    <dgm:pt modelId="{5396C4B4-E574-499A-89E5-5755416D0158}" type="parTrans" cxnId="{309DA42F-3567-4F3E-86C6-F62FB457E0D5}">
      <dgm:prSet/>
      <dgm:spPr/>
      <dgm:t>
        <a:bodyPr/>
        <a:lstStyle/>
        <a:p>
          <a:endParaRPr lang="en-US" sz="1400"/>
        </a:p>
      </dgm:t>
    </dgm:pt>
    <dgm:pt modelId="{450032FC-1688-47EE-9F15-72371B06F307}" type="sibTrans" cxnId="{309DA42F-3567-4F3E-86C6-F62FB457E0D5}">
      <dgm:prSet/>
      <dgm:spPr/>
      <dgm:t>
        <a:bodyPr/>
        <a:lstStyle/>
        <a:p>
          <a:endParaRPr lang="en-US" sz="1400"/>
        </a:p>
      </dgm:t>
    </dgm:pt>
    <dgm:pt modelId="{A66024DA-89A9-4995-84AF-F21D2BEB4463}">
      <dgm:prSet phldrT="[Text]" custT="1"/>
      <dgm:spPr>
        <a:solidFill>
          <a:srgbClr val="CFDCE3">
            <a:alpha val="90000"/>
          </a:srgbClr>
        </a:solidFill>
      </dgm:spPr>
      <dgm:t>
        <a:bodyPr/>
        <a:lstStyle/>
        <a:p>
          <a:pPr algn="l"/>
          <a:r>
            <a:rPr lang="en-US" sz="1000" dirty="0">
              <a:solidFill>
                <a:srgbClr val="104F75"/>
              </a:solidFill>
            </a:rPr>
            <a:t>Eligibility criteria check</a:t>
          </a:r>
        </a:p>
      </dgm:t>
    </dgm:pt>
    <dgm:pt modelId="{CC940F5D-0064-4787-8302-2D3EAA8216F0}" type="parTrans" cxnId="{D28D358A-25B5-4636-A1BC-507D9E8C3345}">
      <dgm:prSet/>
      <dgm:spPr/>
      <dgm:t>
        <a:bodyPr/>
        <a:lstStyle/>
        <a:p>
          <a:endParaRPr lang="en-US" sz="1400"/>
        </a:p>
      </dgm:t>
    </dgm:pt>
    <dgm:pt modelId="{FCE80C50-1BD5-4CA8-B80F-84E1F65EC0AC}" type="sibTrans" cxnId="{D28D358A-25B5-4636-A1BC-507D9E8C3345}">
      <dgm:prSet/>
      <dgm:spPr/>
      <dgm:t>
        <a:bodyPr/>
        <a:lstStyle/>
        <a:p>
          <a:endParaRPr lang="en-US" sz="1400"/>
        </a:p>
      </dgm:t>
    </dgm:pt>
    <dgm:pt modelId="{0401BF7B-8899-4551-A8EF-134F2FC7005B}">
      <dgm:prSet phldrT="[Text]" custT="1"/>
      <dgm:spPr>
        <a:solidFill>
          <a:srgbClr val="104F75"/>
        </a:solidFill>
      </dgm:spPr>
      <dgm:t>
        <a:bodyPr/>
        <a:lstStyle/>
        <a:p>
          <a:r>
            <a:rPr lang="en-US" sz="1600" dirty="0"/>
            <a:t>Stage 2</a:t>
          </a:r>
        </a:p>
      </dgm:t>
    </dgm:pt>
    <dgm:pt modelId="{8A33697B-7171-481A-B726-C8B7118A1372}" type="parTrans" cxnId="{A694189C-849C-4C3D-8BCE-9BA1E25798E9}">
      <dgm:prSet/>
      <dgm:spPr/>
      <dgm:t>
        <a:bodyPr/>
        <a:lstStyle/>
        <a:p>
          <a:endParaRPr lang="en-US" sz="1400"/>
        </a:p>
      </dgm:t>
    </dgm:pt>
    <dgm:pt modelId="{40CE5096-ADAF-48EC-A249-CA5DC4C974F9}" type="sibTrans" cxnId="{A694189C-849C-4C3D-8BCE-9BA1E25798E9}">
      <dgm:prSet/>
      <dgm:spPr/>
      <dgm:t>
        <a:bodyPr/>
        <a:lstStyle/>
        <a:p>
          <a:endParaRPr lang="en-US" sz="1400"/>
        </a:p>
      </dgm:t>
    </dgm:pt>
    <dgm:pt modelId="{9A3ECE3E-D40E-47B8-BEC4-F07F73FD56B0}">
      <dgm:prSet phldrT="[Text]" custT="1"/>
      <dgm:spPr>
        <a:solidFill>
          <a:srgbClr val="CFDCE3"/>
        </a:solidFill>
      </dgm:spPr>
      <dgm:t>
        <a:bodyPr/>
        <a:lstStyle/>
        <a:p>
          <a:pPr algn="l"/>
          <a:r>
            <a:rPr lang="en-US" sz="1000" dirty="0" smtClean="0">
              <a:solidFill>
                <a:srgbClr val="104F75"/>
              </a:solidFill>
            </a:rPr>
            <a:t>Minimum requirement check</a:t>
          </a:r>
        </a:p>
        <a:p>
          <a:pPr algn="l"/>
          <a:r>
            <a:rPr lang="en-US" sz="1000" dirty="0" smtClean="0">
              <a:solidFill>
                <a:srgbClr val="104F75"/>
              </a:solidFill>
            </a:rPr>
            <a:t>Pass/fail for each category</a:t>
          </a:r>
          <a:endParaRPr lang="en-US" sz="1000" dirty="0">
            <a:solidFill>
              <a:srgbClr val="104F75"/>
            </a:solidFill>
          </a:endParaRPr>
        </a:p>
      </dgm:t>
    </dgm:pt>
    <dgm:pt modelId="{843A63B5-6D8C-42BB-9435-8DA62D271498}" type="parTrans" cxnId="{56A9B891-3F6F-439B-A5BE-9894591EC546}">
      <dgm:prSet/>
      <dgm:spPr/>
      <dgm:t>
        <a:bodyPr/>
        <a:lstStyle/>
        <a:p>
          <a:endParaRPr lang="en-US" sz="1400"/>
        </a:p>
      </dgm:t>
    </dgm:pt>
    <dgm:pt modelId="{661D6AAB-7788-4D44-8190-DF062733737B}" type="sibTrans" cxnId="{56A9B891-3F6F-439B-A5BE-9894591EC546}">
      <dgm:prSet/>
      <dgm:spPr/>
      <dgm:t>
        <a:bodyPr/>
        <a:lstStyle/>
        <a:p>
          <a:endParaRPr lang="en-US" sz="1400"/>
        </a:p>
      </dgm:t>
    </dgm:pt>
    <dgm:pt modelId="{68733F70-36B2-4BDA-9767-90866BC3DC46}">
      <dgm:prSet phldrT="[Text]" custT="1"/>
      <dgm:spPr>
        <a:solidFill>
          <a:srgbClr val="104F75"/>
        </a:solidFill>
      </dgm:spPr>
      <dgm:t>
        <a:bodyPr/>
        <a:lstStyle/>
        <a:p>
          <a:r>
            <a:rPr lang="en-US" sz="1600" dirty="0"/>
            <a:t>Stage 3</a:t>
          </a:r>
        </a:p>
      </dgm:t>
    </dgm:pt>
    <dgm:pt modelId="{0C422CA6-8803-4237-9239-583DEDC48FF1}" type="parTrans" cxnId="{862EC54D-5C24-4268-AD46-A8AFF6D7077A}">
      <dgm:prSet/>
      <dgm:spPr/>
      <dgm:t>
        <a:bodyPr/>
        <a:lstStyle/>
        <a:p>
          <a:endParaRPr lang="en-US" sz="1400"/>
        </a:p>
      </dgm:t>
    </dgm:pt>
    <dgm:pt modelId="{522CB41F-B645-4CCB-9AB0-B58FCFA6F9B6}" type="sibTrans" cxnId="{862EC54D-5C24-4268-AD46-A8AFF6D7077A}">
      <dgm:prSet/>
      <dgm:spPr/>
      <dgm:t>
        <a:bodyPr/>
        <a:lstStyle/>
        <a:p>
          <a:endParaRPr lang="en-US" sz="1400"/>
        </a:p>
      </dgm:t>
    </dgm:pt>
    <dgm:pt modelId="{438803EF-F883-448F-B7F4-29864019F827}">
      <dgm:prSet phldrT="[Text]" custT="1"/>
      <dgm:spPr>
        <a:solidFill>
          <a:srgbClr val="CFDCE3">
            <a:alpha val="90000"/>
          </a:srgbClr>
        </a:solidFill>
      </dgm:spPr>
      <dgm:t>
        <a:bodyPr/>
        <a:lstStyle/>
        <a:p>
          <a:pPr algn="l"/>
          <a:r>
            <a:rPr lang="en-US" sz="1000" dirty="0" smtClean="0">
              <a:solidFill>
                <a:srgbClr val="104F75"/>
              </a:solidFill>
            </a:rPr>
            <a:t>Initial programme scoring</a:t>
          </a:r>
        </a:p>
        <a:p>
          <a:pPr algn="l"/>
          <a:r>
            <a:rPr lang="en-US" sz="1000" dirty="0" smtClean="0">
              <a:solidFill>
                <a:srgbClr val="104F75"/>
              </a:solidFill>
            </a:rPr>
            <a:t>Score 0-3 for each criterion</a:t>
          </a:r>
          <a:endParaRPr lang="en-US" sz="1000" dirty="0">
            <a:solidFill>
              <a:srgbClr val="104F75"/>
            </a:solidFill>
          </a:endParaRPr>
        </a:p>
      </dgm:t>
    </dgm:pt>
    <dgm:pt modelId="{197AC68E-1091-41A4-A71B-35D8439E1CC0}" type="parTrans" cxnId="{4AF7695A-220E-4334-8997-0A4F20E46F40}">
      <dgm:prSet/>
      <dgm:spPr/>
      <dgm:t>
        <a:bodyPr/>
        <a:lstStyle/>
        <a:p>
          <a:endParaRPr lang="en-US" sz="1400"/>
        </a:p>
      </dgm:t>
    </dgm:pt>
    <dgm:pt modelId="{F5AB6839-A0D2-4BDA-8D5D-98919AA41F42}" type="sibTrans" cxnId="{4AF7695A-220E-4334-8997-0A4F20E46F40}">
      <dgm:prSet/>
      <dgm:spPr/>
      <dgm:t>
        <a:bodyPr/>
        <a:lstStyle/>
        <a:p>
          <a:endParaRPr lang="en-US" sz="1400"/>
        </a:p>
      </dgm:t>
    </dgm:pt>
    <dgm:pt modelId="{DB407C19-FCDC-47B7-B726-231EE441C6B2}">
      <dgm:prSet custT="1"/>
      <dgm:spPr>
        <a:solidFill>
          <a:srgbClr val="104F75"/>
        </a:solidFill>
      </dgm:spPr>
      <dgm:t>
        <a:bodyPr/>
        <a:lstStyle/>
        <a:p>
          <a:r>
            <a:rPr lang="en-US" sz="1600" dirty="0"/>
            <a:t>Stage 4</a:t>
          </a:r>
        </a:p>
      </dgm:t>
    </dgm:pt>
    <dgm:pt modelId="{55D26685-5722-42E3-97D0-D48EF21301F5}" type="parTrans" cxnId="{99D48AD2-816B-46C1-9F09-2E07B4E6C9E3}">
      <dgm:prSet/>
      <dgm:spPr/>
      <dgm:t>
        <a:bodyPr/>
        <a:lstStyle/>
        <a:p>
          <a:endParaRPr lang="en-US" sz="1400"/>
        </a:p>
      </dgm:t>
    </dgm:pt>
    <dgm:pt modelId="{BD036B79-975C-43EA-B07C-285A5345713B}" type="sibTrans" cxnId="{99D48AD2-816B-46C1-9F09-2E07B4E6C9E3}">
      <dgm:prSet/>
      <dgm:spPr/>
      <dgm:t>
        <a:bodyPr/>
        <a:lstStyle/>
        <a:p>
          <a:endParaRPr lang="en-US" sz="1400"/>
        </a:p>
      </dgm:t>
    </dgm:pt>
    <dgm:pt modelId="{606CD39E-7B44-4B78-B381-F1230B107B3B}">
      <dgm:prSet custT="1"/>
      <dgm:spPr>
        <a:solidFill>
          <a:srgbClr val="104F75"/>
        </a:solidFill>
      </dgm:spPr>
      <dgm:t>
        <a:bodyPr/>
        <a:lstStyle/>
        <a:p>
          <a:r>
            <a:rPr lang="en-US" sz="1600" dirty="0"/>
            <a:t>Stage 5</a:t>
          </a:r>
        </a:p>
      </dgm:t>
    </dgm:pt>
    <dgm:pt modelId="{2CD194C4-0B11-4668-AD0C-4BE9F78E1D36}" type="parTrans" cxnId="{9007A1BE-295D-446E-9C01-7115CFCB0697}">
      <dgm:prSet/>
      <dgm:spPr/>
      <dgm:t>
        <a:bodyPr/>
        <a:lstStyle/>
        <a:p>
          <a:endParaRPr lang="en-US" sz="1400"/>
        </a:p>
      </dgm:t>
    </dgm:pt>
    <dgm:pt modelId="{7AE0470C-6C52-4126-878C-5A81D960AE61}" type="sibTrans" cxnId="{9007A1BE-295D-446E-9C01-7115CFCB0697}">
      <dgm:prSet/>
      <dgm:spPr/>
      <dgm:t>
        <a:bodyPr/>
        <a:lstStyle/>
        <a:p>
          <a:endParaRPr lang="en-US" sz="1400"/>
        </a:p>
      </dgm:t>
    </dgm:pt>
    <dgm:pt modelId="{8EC9C45C-B9BC-4C80-9E74-0C7DC4ABD2B0}">
      <dgm:prSet custT="1"/>
      <dgm:spPr>
        <a:solidFill>
          <a:srgbClr val="CFDCE3">
            <a:alpha val="90000"/>
          </a:srgbClr>
        </a:solidFill>
      </dgm:spPr>
      <dgm:t>
        <a:bodyPr/>
        <a:lstStyle/>
        <a:p>
          <a:pPr algn="l"/>
          <a:r>
            <a:rPr lang="en-US" sz="1000" dirty="0">
              <a:solidFill>
                <a:srgbClr val="104F75"/>
              </a:solidFill>
            </a:rPr>
            <a:t>Complete programme and interview assessment</a:t>
          </a:r>
        </a:p>
        <a:p>
          <a:pPr algn="l"/>
          <a:r>
            <a:rPr lang="en-US" sz="1000" dirty="0">
              <a:solidFill>
                <a:srgbClr val="104F75"/>
              </a:solidFill>
            </a:rPr>
            <a:t>Score 0-3 for each criterion</a:t>
          </a:r>
        </a:p>
      </dgm:t>
    </dgm:pt>
    <dgm:pt modelId="{10EFA2E3-8E50-4100-B0F6-70DB4FB17E51}" type="parTrans" cxnId="{DF9D64CB-E04C-4578-8126-4999F07C5187}">
      <dgm:prSet/>
      <dgm:spPr/>
      <dgm:t>
        <a:bodyPr/>
        <a:lstStyle/>
        <a:p>
          <a:endParaRPr lang="en-US"/>
        </a:p>
      </dgm:t>
    </dgm:pt>
    <dgm:pt modelId="{0238CBF5-A45D-4E26-B764-660ED08E608A}" type="sibTrans" cxnId="{DF9D64CB-E04C-4578-8126-4999F07C5187}">
      <dgm:prSet/>
      <dgm:spPr/>
      <dgm:t>
        <a:bodyPr/>
        <a:lstStyle/>
        <a:p>
          <a:endParaRPr lang="en-US"/>
        </a:p>
      </dgm:t>
    </dgm:pt>
    <dgm:pt modelId="{12EC2D8D-50A3-4125-AF7C-41B29849DF36}">
      <dgm:prSet custT="1"/>
      <dgm:spPr>
        <a:solidFill>
          <a:srgbClr val="CFDCE3">
            <a:alpha val="90000"/>
          </a:srgbClr>
        </a:solidFill>
      </dgm:spPr>
      <dgm:t>
        <a:bodyPr/>
        <a:lstStyle/>
        <a:p>
          <a:pPr algn="l"/>
          <a:r>
            <a:rPr lang="en-US" sz="1000" dirty="0">
              <a:solidFill>
                <a:srgbClr val="104F75"/>
              </a:solidFill>
            </a:rPr>
            <a:t>Due diligence checks</a:t>
          </a:r>
        </a:p>
      </dgm:t>
    </dgm:pt>
    <dgm:pt modelId="{EFC0FBCC-5EF5-4DAC-B57A-A3926E76DDE0}" type="parTrans" cxnId="{1D73DCBE-B773-41C2-8B21-F711F192F75B}">
      <dgm:prSet/>
      <dgm:spPr/>
      <dgm:t>
        <a:bodyPr/>
        <a:lstStyle/>
        <a:p>
          <a:endParaRPr lang="en-US"/>
        </a:p>
      </dgm:t>
    </dgm:pt>
    <dgm:pt modelId="{970C1295-D2F3-4266-B958-01E102AA72E0}" type="sibTrans" cxnId="{1D73DCBE-B773-41C2-8B21-F711F192F75B}">
      <dgm:prSet/>
      <dgm:spPr/>
      <dgm:t>
        <a:bodyPr/>
        <a:lstStyle/>
        <a:p>
          <a:endParaRPr lang="en-US"/>
        </a:p>
      </dgm:t>
    </dgm:pt>
    <dgm:pt modelId="{30CFC4F9-B82D-41BE-9A4B-031E787D5228}" type="pres">
      <dgm:prSet presAssocID="{99A80305-65CB-4C08-B40A-7044D8615C8B}" presName="theList" presStyleCnt="0">
        <dgm:presLayoutVars>
          <dgm:dir/>
          <dgm:animLvl val="lvl"/>
          <dgm:resizeHandles val="exact"/>
        </dgm:presLayoutVars>
      </dgm:prSet>
      <dgm:spPr/>
      <dgm:t>
        <a:bodyPr/>
        <a:lstStyle/>
        <a:p>
          <a:endParaRPr lang="en-US"/>
        </a:p>
      </dgm:t>
    </dgm:pt>
    <dgm:pt modelId="{17A61F37-9BF6-4E71-86F3-50D79E9883B4}" type="pres">
      <dgm:prSet presAssocID="{4FC3A27C-7CDB-44FB-B2C7-ACE2DBB0282C}" presName="compNode" presStyleCnt="0"/>
      <dgm:spPr/>
    </dgm:pt>
    <dgm:pt modelId="{626D83A4-79F7-462F-875C-F151D8F6D5A7}" type="pres">
      <dgm:prSet presAssocID="{4FC3A27C-7CDB-44FB-B2C7-ACE2DBB0282C}" presName="noGeometry" presStyleCnt="0"/>
      <dgm:spPr/>
    </dgm:pt>
    <dgm:pt modelId="{774D0AF5-E3E3-4F55-8ED6-F28171CB4617}" type="pres">
      <dgm:prSet presAssocID="{4FC3A27C-7CDB-44FB-B2C7-ACE2DBB0282C}" presName="childTextVisible" presStyleLbl="bgAccFollowNode1" presStyleIdx="0" presStyleCnt="5">
        <dgm:presLayoutVars>
          <dgm:bulletEnabled val="1"/>
        </dgm:presLayoutVars>
      </dgm:prSet>
      <dgm:spPr/>
      <dgm:t>
        <a:bodyPr/>
        <a:lstStyle/>
        <a:p>
          <a:endParaRPr lang="en-US"/>
        </a:p>
      </dgm:t>
    </dgm:pt>
    <dgm:pt modelId="{DF515274-C3A6-4E9C-B691-DD03BE5C1B89}" type="pres">
      <dgm:prSet presAssocID="{4FC3A27C-7CDB-44FB-B2C7-ACE2DBB0282C}" presName="childTextHidden" presStyleLbl="bgAccFollowNode1" presStyleIdx="0" presStyleCnt="5"/>
      <dgm:spPr/>
      <dgm:t>
        <a:bodyPr/>
        <a:lstStyle/>
        <a:p>
          <a:endParaRPr lang="en-US"/>
        </a:p>
      </dgm:t>
    </dgm:pt>
    <dgm:pt modelId="{D2239B7C-769A-4FE9-8A24-7DB016B7B2B6}" type="pres">
      <dgm:prSet presAssocID="{4FC3A27C-7CDB-44FB-B2C7-ACE2DBB0282C}" presName="parentText" presStyleLbl="node1" presStyleIdx="0" presStyleCnt="5">
        <dgm:presLayoutVars>
          <dgm:chMax val="1"/>
          <dgm:bulletEnabled val="1"/>
        </dgm:presLayoutVars>
      </dgm:prSet>
      <dgm:spPr/>
      <dgm:t>
        <a:bodyPr/>
        <a:lstStyle/>
        <a:p>
          <a:endParaRPr lang="en-US"/>
        </a:p>
      </dgm:t>
    </dgm:pt>
    <dgm:pt modelId="{34A94035-5033-485E-AAE6-0AFE4AFDDE4F}" type="pres">
      <dgm:prSet presAssocID="{4FC3A27C-7CDB-44FB-B2C7-ACE2DBB0282C}" presName="aSpace" presStyleCnt="0"/>
      <dgm:spPr/>
    </dgm:pt>
    <dgm:pt modelId="{1768C7C5-5B63-4453-A045-23ADB30CB9A5}" type="pres">
      <dgm:prSet presAssocID="{0401BF7B-8899-4551-A8EF-134F2FC7005B}" presName="compNode" presStyleCnt="0"/>
      <dgm:spPr/>
    </dgm:pt>
    <dgm:pt modelId="{247A0F32-28E6-45B9-8305-733F35DADDA5}" type="pres">
      <dgm:prSet presAssocID="{0401BF7B-8899-4551-A8EF-134F2FC7005B}" presName="noGeometry" presStyleCnt="0"/>
      <dgm:spPr/>
    </dgm:pt>
    <dgm:pt modelId="{E65465D2-1F5D-4E04-B704-0DDFAE976F45}" type="pres">
      <dgm:prSet presAssocID="{0401BF7B-8899-4551-A8EF-134F2FC7005B}" presName="childTextVisible" presStyleLbl="bgAccFollowNode1" presStyleIdx="1" presStyleCnt="5">
        <dgm:presLayoutVars>
          <dgm:bulletEnabled val="1"/>
        </dgm:presLayoutVars>
      </dgm:prSet>
      <dgm:spPr/>
      <dgm:t>
        <a:bodyPr/>
        <a:lstStyle/>
        <a:p>
          <a:endParaRPr lang="en-US"/>
        </a:p>
      </dgm:t>
    </dgm:pt>
    <dgm:pt modelId="{0D30DC57-985A-43B9-9399-1E611823B96B}" type="pres">
      <dgm:prSet presAssocID="{0401BF7B-8899-4551-A8EF-134F2FC7005B}" presName="childTextHidden" presStyleLbl="bgAccFollowNode1" presStyleIdx="1" presStyleCnt="5"/>
      <dgm:spPr/>
      <dgm:t>
        <a:bodyPr/>
        <a:lstStyle/>
        <a:p>
          <a:endParaRPr lang="en-US"/>
        </a:p>
      </dgm:t>
    </dgm:pt>
    <dgm:pt modelId="{CA390B00-12DE-4E91-A870-A7DD085EAF15}" type="pres">
      <dgm:prSet presAssocID="{0401BF7B-8899-4551-A8EF-134F2FC7005B}" presName="parentText" presStyleLbl="node1" presStyleIdx="1" presStyleCnt="5">
        <dgm:presLayoutVars>
          <dgm:chMax val="1"/>
          <dgm:bulletEnabled val="1"/>
        </dgm:presLayoutVars>
      </dgm:prSet>
      <dgm:spPr/>
      <dgm:t>
        <a:bodyPr/>
        <a:lstStyle/>
        <a:p>
          <a:endParaRPr lang="en-US"/>
        </a:p>
      </dgm:t>
    </dgm:pt>
    <dgm:pt modelId="{FBDA27A7-1751-49E9-9956-2B581A0F4DAB}" type="pres">
      <dgm:prSet presAssocID="{0401BF7B-8899-4551-A8EF-134F2FC7005B}" presName="aSpace" presStyleCnt="0"/>
      <dgm:spPr/>
    </dgm:pt>
    <dgm:pt modelId="{E76C9191-B6FB-4C40-A848-F4245F4F9744}" type="pres">
      <dgm:prSet presAssocID="{68733F70-36B2-4BDA-9767-90866BC3DC46}" presName="compNode" presStyleCnt="0"/>
      <dgm:spPr/>
    </dgm:pt>
    <dgm:pt modelId="{6BEF3F61-D3A6-473F-8119-D532295D50B2}" type="pres">
      <dgm:prSet presAssocID="{68733F70-36B2-4BDA-9767-90866BC3DC46}" presName="noGeometry" presStyleCnt="0"/>
      <dgm:spPr/>
    </dgm:pt>
    <dgm:pt modelId="{C6D3427E-BDFF-4AE6-9087-D6801C518BB5}" type="pres">
      <dgm:prSet presAssocID="{68733F70-36B2-4BDA-9767-90866BC3DC46}" presName="childTextVisible" presStyleLbl="bgAccFollowNode1" presStyleIdx="2" presStyleCnt="5">
        <dgm:presLayoutVars>
          <dgm:bulletEnabled val="1"/>
        </dgm:presLayoutVars>
      </dgm:prSet>
      <dgm:spPr/>
      <dgm:t>
        <a:bodyPr/>
        <a:lstStyle/>
        <a:p>
          <a:endParaRPr lang="en-US"/>
        </a:p>
      </dgm:t>
    </dgm:pt>
    <dgm:pt modelId="{EBE76FBA-659E-4C88-98B4-3419EFF43EB1}" type="pres">
      <dgm:prSet presAssocID="{68733F70-36B2-4BDA-9767-90866BC3DC46}" presName="childTextHidden" presStyleLbl="bgAccFollowNode1" presStyleIdx="2" presStyleCnt="5"/>
      <dgm:spPr/>
      <dgm:t>
        <a:bodyPr/>
        <a:lstStyle/>
        <a:p>
          <a:endParaRPr lang="en-US"/>
        </a:p>
      </dgm:t>
    </dgm:pt>
    <dgm:pt modelId="{822FD260-2165-4EC8-82EA-D66980BE42A4}" type="pres">
      <dgm:prSet presAssocID="{68733F70-36B2-4BDA-9767-90866BC3DC46}" presName="parentText" presStyleLbl="node1" presStyleIdx="2" presStyleCnt="5">
        <dgm:presLayoutVars>
          <dgm:chMax val="1"/>
          <dgm:bulletEnabled val="1"/>
        </dgm:presLayoutVars>
      </dgm:prSet>
      <dgm:spPr/>
      <dgm:t>
        <a:bodyPr/>
        <a:lstStyle/>
        <a:p>
          <a:endParaRPr lang="en-US"/>
        </a:p>
      </dgm:t>
    </dgm:pt>
    <dgm:pt modelId="{7DEE40E1-3D4F-47C0-A11B-D78F08BAF0AA}" type="pres">
      <dgm:prSet presAssocID="{68733F70-36B2-4BDA-9767-90866BC3DC46}" presName="aSpace" presStyleCnt="0"/>
      <dgm:spPr/>
    </dgm:pt>
    <dgm:pt modelId="{2822D9F4-D78F-4BA0-9C97-A7E6703855AA}" type="pres">
      <dgm:prSet presAssocID="{DB407C19-FCDC-47B7-B726-231EE441C6B2}" presName="compNode" presStyleCnt="0"/>
      <dgm:spPr/>
    </dgm:pt>
    <dgm:pt modelId="{930348DA-E55E-45C7-B456-4DE48D4A20F7}" type="pres">
      <dgm:prSet presAssocID="{DB407C19-FCDC-47B7-B726-231EE441C6B2}" presName="noGeometry" presStyleCnt="0"/>
      <dgm:spPr/>
    </dgm:pt>
    <dgm:pt modelId="{8301C83A-9C35-41FC-99D0-5C0E0AE3E74E}" type="pres">
      <dgm:prSet presAssocID="{DB407C19-FCDC-47B7-B726-231EE441C6B2}" presName="childTextVisible" presStyleLbl="bgAccFollowNode1" presStyleIdx="3" presStyleCnt="5">
        <dgm:presLayoutVars>
          <dgm:bulletEnabled val="1"/>
        </dgm:presLayoutVars>
      </dgm:prSet>
      <dgm:spPr/>
      <dgm:t>
        <a:bodyPr/>
        <a:lstStyle/>
        <a:p>
          <a:endParaRPr lang="en-US"/>
        </a:p>
      </dgm:t>
    </dgm:pt>
    <dgm:pt modelId="{FF66BFC9-28DD-4FBB-90AB-4A656CD3EF0A}" type="pres">
      <dgm:prSet presAssocID="{DB407C19-FCDC-47B7-B726-231EE441C6B2}" presName="childTextHidden" presStyleLbl="bgAccFollowNode1" presStyleIdx="3" presStyleCnt="5"/>
      <dgm:spPr/>
      <dgm:t>
        <a:bodyPr/>
        <a:lstStyle/>
        <a:p>
          <a:endParaRPr lang="en-US"/>
        </a:p>
      </dgm:t>
    </dgm:pt>
    <dgm:pt modelId="{FABF8191-FAF6-44DD-8FA7-599A9BEF0AB5}" type="pres">
      <dgm:prSet presAssocID="{DB407C19-FCDC-47B7-B726-231EE441C6B2}" presName="parentText" presStyleLbl="node1" presStyleIdx="3" presStyleCnt="5">
        <dgm:presLayoutVars>
          <dgm:chMax val="1"/>
          <dgm:bulletEnabled val="1"/>
        </dgm:presLayoutVars>
      </dgm:prSet>
      <dgm:spPr/>
      <dgm:t>
        <a:bodyPr/>
        <a:lstStyle/>
        <a:p>
          <a:endParaRPr lang="en-US"/>
        </a:p>
      </dgm:t>
    </dgm:pt>
    <dgm:pt modelId="{4BF7B8F1-299B-43D3-BB01-F01CEBAA75D1}" type="pres">
      <dgm:prSet presAssocID="{DB407C19-FCDC-47B7-B726-231EE441C6B2}" presName="aSpace" presStyleCnt="0"/>
      <dgm:spPr/>
    </dgm:pt>
    <dgm:pt modelId="{F6A67433-B857-4164-9837-DDB2D9FE1AD1}" type="pres">
      <dgm:prSet presAssocID="{606CD39E-7B44-4B78-B381-F1230B107B3B}" presName="compNode" presStyleCnt="0"/>
      <dgm:spPr/>
    </dgm:pt>
    <dgm:pt modelId="{4BEE0CDB-029A-4FCB-B4EE-BDC627558EC2}" type="pres">
      <dgm:prSet presAssocID="{606CD39E-7B44-4B78-B381-F1230B107B3B}" presName="noGeometry" presStyleCnt="0"/>
      <dgm:spPr/>
    </dgm:pt>
    <dgm:pt modelId="{814062A4-16D3-4B42-A705-8FFC7920FA44}" type="pres">
      <dgm:prSet presAssocID="{606CD39E-7B44-4B78-B381-F1230B107B3B}" presName="childTextVisible" presStyleLbl="bgAccFollowNode1" presStyleIdx="4" presStyleCnt="5">
        <dgm:presLayoutVars>
          <dgm:bulletEnabled val="1"/>
        </dgm:presLayoutVars>
      </dgm:prSet>
      <dgm:spPr/>
      <dgm:t>
        <a:bodyPr/>
        <a:lstStyle/>
        <a:p>
          <a:endParaRPr lang="en-US"/>
        </a:p>
      </dgm:t>
    </dgm:pt>
    <dgm:pt modelId="{44213E2F-42F8-4FAD-A276-01286D7D0BD9}" type="pres">
      <dgm:prSet presAssocID="{606CD39E-7B44-4B78-B381-F1230B107B3B}" presName="childTextHidden" presStyleLbl="bgAccFollowNode1" presStyleIdx="4" presStyleCnt="5"/>
      <dgm:spPr/>
      <dgm:t>
        <a:bodyPr/>
        <a:lstStyle/>
        <a:p>
          <a:endParaRPr lang="en-US"/>
        </a:p>
      </dgm:t>
    </dgm:pt>
    <dgm:pt modelId="{70B32315-AF79-40A8-AC7F-192CB35DBC87}" type="pres">
      <dgm:prSet presAssocID="{606CD39E-7B44-4B78-B381-F1230B107B3B}" presName="parentText" presStyleLbl="node1" presStyleIdx="4" presStyleCnt="5">
        <dgm:presLayoutVars>
          <dgm:chMax val="1"/>
          <dgm:bulletEnabled val="1"/>
        </dgm:presLayoutVars>
      </dgm:prSet>
      <dgm:spPr/>
      <dgm:t>
        <a:bodyPr/>
        <a:lstStyle/>
        <a:p>
          <a:endParaRPr lang="en-US"/>
        </a:p>
      </dgm:t>
    </dgm:pt>
  </dgm:ptLst>
  <dgm:cxnLst>
    <dgm:cxn modelId="{99809AAC-D20D-4676-B3F2-31403CDD75E3}" type="presOf" srcId="{A66024DA-89A9-4995-84AF-F21D2BEB4463}" destId="{774D0AF5-E3E3-4F55-8ED6-F28171CB4617}" srcOrd="0" destOrd="0" presId="urn:microsoft.com/office/officeart/2005/8/layout/hProcess6"/>
    <dgm:cxn modelId="{69CE44E8-6A73-4D27-9F93-E953A99D1F09}" type="presOf" srcId="{8EC9C45C-B9BC-4C80-9E74-0C7DC4ABD2B0}" destId="{8301C83A-9C35-41FC-99D0-5C0E0AE3E74E}" srcOrd="0" destOrd="0" presId="urn:microsoft.com/office/officeart/2005/8/layout/hProcess6"/>
    <dgm:cxn modelId="{56A9B891-3F6F-439B-A5BE-9894591EC546}" srcId="{0401BF7B-8899-4551-A8EF-134F2FC7005B}" destId="{9A3ECE3E-D40E-47B8-BEC4-F07F73FD56B0}" srcOrd="0" destOrd="0" parTransId="{843A63B5-6D8C-42BB-9435-8DA62D271498}" sibTransId="{661D6AAB-7788-4D44-8190-DF062733737B}"/>
    <dgm:cxn modelId="{1BB5C660-4B94-4BAA-AABB-D8308353BA92}" type="presOf" srcId="{A66024DA-89A9-4995-84AF-F21D2BEB4463}" destId="{DF515274-C3A6-4E9C-B691-DD03BE5C1B89}" srcOrd="1" destOrd="0" presId="urn:microsoft.com/office/officeart/2005/8/layout/hProcess6"/>
    <dgm:cxn modelId="{721A5EF0-4DFD-417A-A8AB-81DA03163CF1}" type="presOf" srcId="{0401BF7B-8899-4551-A8EF-134F2FC7005B}" destId="{CA390B00-12DE-4E91-A870-A7DD085EAF15}" srcOrd="0" destOrd="0" presId="urn:microsoft.com/office/officeart/2005/8/layout/hProcess6"/>
    <dgm:cxn modelId="{13C62FCA-7AE6-4D28-8108-AD69ACA44938}" type="presOf" srcId="{8EC9C45C-B9BC-4C80-9E74-0C7DC4ABD2B0}" destId="{FF66BFC9-28DD-4FBB-90AB-4A656CD3EF0A}" srcOrd="1" destOrd="0" presId="urn:microsoft.com/office/officeart/2005/8/layout/hProcess6"/>
    <dgm:cxn modelId="{C88B5E4B-40F3-4934-98FD-71B6BD23A2BF}" type="presOf" srcId="{4FC3A27C-7CDB-44FB-B2C7-ACE2DBB0282C}" destId="{D2239B7C-769A-4FE9-8A24-7DB016B7B2B6}" srcOrd="0" destOrd="0" presId="urn:microsoft.com/office/officeart/2005/8/layout/hProcess6"/>
    <dgm:cxn modelId="{9A0CE35E-572B-4D21-94FF-B2FB1926E8B9}" type="presOf" srcId="{12EC2D8D-50A3-4125-AF7C-41B29849DF36}" destId="{44213E2F-42F8-4FAD-A276-01286D7D0BD9}" srcOrd="1" destOrd="0" presId="urn:microsoft.com/office/officeart/2005/8/layout/hProcess6"/>
    <dgm:cxn modelId="{7AD3F4FE-C8A7-4942-A528-096A621AA3EB}" type="presOf" srcId="{68733F70-36B2-4BDA-9767-90866BC3DC46}" destId="{822FD260-2165-4EC8-82EA-D66980BE42A4}" srcOrd="0" destOrd="0" presId="urn:microsoft.com/office/officeart/2005/8/layout/hProcess6"/>
    <dgm:cxn modelId="{99D48AD2-816B-46C1-9F09-2E07B4E6C9E3}" srcId="{99A80305-65CB-4C08-B40A-7044D8615C8B}" destId="{DB407C19-FCDC-47B7-B726-231EE441C6B2}" srcOrd="3" destOrd="0" parTransId="{55D26685-5722-42E3-97D0-D48EF21301F5}" sibTransId="{BD036B79-975C-43EA-B07C-285A5345713B}"/>
    <dgm:cxn modelId="{A2C53A53-3958-4FF0-8DC7-04B248DE615B}" type="presOf" srcId="{438803EF-F883-448F-B7F4-29864019F827}" destId="{C6D3427E-BDFF-4AE6-9087-D6801C518BB5}" srcOrd="0" destOrd="0" presId="urn:microsoft.com/office/officeart/2005/8/layout/hProcess6"/>
    <dgm:cxn modelId="{DF9D64CB-E04C-4578-8126-4999F07C5187}" srcId="{DB407C19-FCDC-47B7-B726-231EE441C6B2}" destId="{8EC9C45C-B9BC-4C80-9E74-0C7DC4ABD2B0}" srcOrd="0" destOrd="0" parTransId="{10EFA2E3-8E50-4100-B0F6-70DB4FB17E51}" sibTransId="{0238CBF5-A45D-4E26-B764-660ED08E608A}"/>
    <dgm:cxn modelId="{DE5983D7-F389-4DF9-8C89-DA3BEE835E60}" type="presOf" srcId="{12EC2D8D-50A3-4125-AF7C-41B29849DF36}" destId="{814062A4-16D3-4B42-A705-8FFC7920FA44}" srcOrd="0" destOrd="0" presId="urn:microsoft.com/office/officeart/2005/8/layout/hProcess6"/>
    <dgm:cxn modelId="{841DD3D6-886C-4181-AE5F-49CB18D564D0}" type="presOf" srcId="{DB407C19-FCDC-47B7-B726-231EE441C6B2}" destId="{FABF8191-FAF6-44DD-8FA7-599A9BEF0AB5}" srcOrd="0" destOrd="0" presId="urn:microsoft.com/office/officeart/2005/8/layout/hProcess6"/>
    <dgm:cxn modelId="{9007A1BE-295D-446E-9C01-7115CFCB0697}" srcId="{99A80305-65CB-4C08-B40A-7044D8615C8B}" destId="{606CD39E-7B44-4B78-B381-F1230B107B3B}" srcOrd="4" destOrd="0" parTransId="{2CD194C4-0B11-4668-AD0C-4BE9F78E1D36}" sibTransId="{7AE0470C-6C52-4126-878C-5A81D960AE61}"/>
    <dgm:cxn modelId="{D28D358A-25B5-4636-A1BC-507D9E8C3345}" srcId="{4FC3A27C-7CDB-44FB-B2C7-ACE2DBB0282C}" destId="{A66024DA-89A9-4995-84AF-F21D2BEB4463}" srcOrd="0" destOrd="0" parTransId="{CC940F5D-0064-4787-8302-2D3EAA8216F0}" sibTransId="{FCE80C50-1BD5-4CA8-B80F-84E1F65EC0AC}"/>
    <dgm:cxn modelId="{80792E18-D9BE-4747-93EE-FDC7407F9E90}" type="presOf" srcId="{99A80305-65CB-4C08-B40A-7044D8615C8B}" destId="{30CFC4F9-B82D-41BE-9A4B-031E787D5228}" srcOrd="0" destOrd="0" presId="urn:microsoft.com/office/officeart/2005/8/layout/hProcess6"/>
    <dgm:cxn modelId="{A694189C-849C-4C3D-8BCE-9BA1E25798E9}" srcId="{99A80305-65CB-4C08-B40A-7044D8615C8B}" destId="{0401BF7B-8899-4551-A8EF-134F2FC7005B}" srcOrd="1" destOrd="0" parTransId="{8A33697B-7171-481A-B726-C8B7118A1372}" sibTransId="{40CE5096-ADAF-48EC-A249-CA5DC4C974F9}"/>
    <dgm:cxn modelId="{1D73DCBE-B773-41C2-8B21-F711F192F75B}" srcId="{606CD39E-7B44-4B78-B381-F1230B107B3B}" destId="{12EC2D8D-50A3-4125-AF7C-41B29849DF36}" srcOrd="0" destOrd="0" parTransId="{EFC0FBCC-5EF5-4DAC-B57A-A3926E76DDE0}" sibTransId="{970C1295-D2F3-4266-B958-01E102AA72E0}"/>
    <dgm:cxn modelId="{03EFC186-9CE5-46F1-8462-D1993CD12E11}" type="presOf" srcId="{606CD39E-7B44-4B78-B381-F1230B107B3B}" destId="{70B32315-AF79-40A8-AC7F-192CB35DBC87}" srcOrd="0" destOrd="0" presId="urn:microsoft.com/office/officeart/2005/8/layout/hProcess6"/>
    <dgm:cxn modelId="{862EC54D-5C24-4268-AD46-A8AFF6D7077A}" srcId="{99A80305-65CB-4C08-B40A-7044D8615C8B}" destId="{68733F70-36B2-4BDA-9767-90866BC3DC46}" srcOrd="2" destOrd="0" parTransId="{0C422CA6-8803-4237-9239-583DEDC48FF1}" sibTransId="{522CB41F-B645-4CCB-9AB0-B58FCFA6F9B6}"/>
    <dgm:cxn modelId="{C8405972-0D18-4EBE-98C4-F1856BAE341E}" type="presOf" srcId="{9A3ECE3E-D40E-47B8-BEC4-F07F73FD56B0}" destId="{E65465D2-1F5D-4E04-B704-0DDFAE976F45}" srcOrd="0" destOrd="0" presId="urn:microsoft.com/office/officeart/2005/8/layout/hProcess6"/>
    <dgm:cxn modelId="{AA12CF9C-467A-44E8-99DF-F9CE078B598D}" type="presOf" srcId="{438803EF-F883-448F-B7F4-29864019F827}" destId="{EBE76FBA-659E-4C88-98B4-3419EFF43EB1}" srcOrd="1" destOrd="0" presId="urn:microsoft.com/office/officeart/2005/8/layout/hProcess6"/>
    <dgm:cxn modelId="{309DA42F-3567-4F3E-86C6-F62FB457E0D5}" srcId="{99A80305-65CB-4C08-B40A-7044D8615C8B}" destId="{4FC3A27C-7CDB-44FB-B2C7-ACE2DBB0282C}" srcOrd="0" destOrd="0" parTransId="{5396C4B4-E574-499A-89E5-5755416D0158}" sibTransId="{450032FC-1688-47EE-9F15-72371B06F307}"/>
    <dgm:cxn modelId="{4AF7695A-220E-4334-8997-0A4F20E46F40}" srcId="{68733F70-36B2-4BDA-9767-90866BC3DC46}" destId="{438803EF-F883-448F-B7F4-29864019F827}" srcOrd="0" destOrd="0" parTransId="{197AC68E-1091-41A4-A71B-35D8439E1CC0}" sibTransId="{F5AB6839-A0D2-4BDA-8D5D-98919AA41F42}"/>
    <dgm:cxn modelId="{2BA03EC9-26A5-472F-8EEE-149CC526799D}" type="presOf" srcId="{9A3ECE3E-D40E-47B8-BEC4-F07F73FD56B0}" destId="{0D30DC57-985A-43B9-9399-1E611823B96B}" srcOrd="1" destOrd="0" presId="urn:microsoft.com/office/officeart/2005/8/layout/hProcess6"/>
    <dgm:cxn modelId="{EE91C633-729F-45A2-9C4D-60C638E0560F}" type="presParOf" srcId="{30CFC4F9-B82D-41BE-9A4B-031E787D5228}" destId="{17A61F37-9BF6-4E71-86F3-50D79E9883B4}" srcOrd="0" destOrd="0" presId="urn:microsoft.com/office/officeart/2005/8/layout/hProcess6"/>
    <dgm:cxn modelId="{A226CA45-B631-4A09-A3DA-4BB950980761}" type="presParOf" srcId="{17A61F37-9BF6-4E71-86F3-50D79E9883B4}" destId="{626D83A4-79F7-462F-875C-F151D8F6D5A7}" srcOrd="0" destOrd="0" presId="urn:microsoft.com/office/officeart/2005/8/layout/hProcess6"/>
    <dgm:cxn modelId="{DCAE29C3-CFCB-48DF-B03A-B58464808184}" type="presParOf" srcId="{17A61F37-9BF6-4E71-86F3-50D79E9883B4}" destId="{774D0AF5-E3E3-4F55-8ED6-F28171CB4617}" srcOrd="1" destOrd="0" presId="urn:microsoft.com/office/officeart/2005/8/layout/hProcess6"/>
    <dgm:cxn modelId="{63E28ACD-FF54-4F89-A940-7386F6045F71}" type="presParOf" srcId="{17A61F37-9BF6-4E71-86F3-50D79E9883B4}" destId="{DF515274-C3A6-4E9C-B691-DD03BE5C1B89}" srcOrd="2" destOrd="0" presId="urn:microsoft.com/office/officeart/2005/8/layout/hProcess6"/>
    <dgm:cxn modelId="{0302CDB3-0C08-4224-91A4-AB2F0827830C}" type="presParOf" srcId="{17A61F37-9BF6-4E71-86F3-50D79E9883B4}" destId="{D2239B7C-769A-4FE9-8A24-7DB016B7B2B6}" srcOrd="3" destOrd="0" presId="urn:microsoft.com/office/officeart/2005/8/layout/hProcess6"/>
    <dgm:cxn modelId="{5E43CF30-AF39-4CD4-9694-EDD1B153868D}" type="presParOf" srcId="{30CFC4F9-B82D-41BE-9A4B-031E787D5228}" destId="{34A94035-5033-485E-AAE6-0AFE4AFDDE4F}" srcOrd="1" destOrd="0" presId="urn:microsoft.com/office/officeart/2005/8/layout/hProcess6"/>
    <dgm:cxn modelId="{8CF1EF3B-6B09-4066-8008-F1CED94304F2}" type="presParOf" srcId="{30CFC4F9-B82D-41BE-9A4B-031E787D5228}" destId="{1768C7C5-5B63-4453-A045-23ADB30CB9A5}" srcOrd="2" destOrd="0" presId="urn:microsoft.com/office/officeart/2005/8/layout/hProcess6"/>
    <dgm:cxn modelId="{5E0CFC0D-2C24-4940-8EBB-9F020ED6F648}" type="presParOf" srcId="{1768C7C5-5B63-4453-A045-23ADB30CB9A5}" destId="{247A0F32-28E6-45B9-8305-733F35DADDA5}" srcOrd="0" destOrd="0" presId="urn:microsoft.com/office/officeart/2005/8/layout/hProcess6"/>
    <dgm:cxn modelId="{4605C9DC-B023-4E28-9611-E0CB1018AE95}" type="presParOf" srcId="{1768C7C5-5B63-4453-A045-23ADB30CB9A5}" destId="{E65465D2-1F5D-4E04-B704-0DDFAE976F45}" srcOrd="1" destOrd="0" presId="urn:microsoft.com/office/officeart/2005/8/layout/hProcess6"/>
    <dgm:cxn modelId="{8B57CA38-493F-443D-849A-CF7AFDA340F0}" type="presParOf" srcId="{1768C7C5-5B63-4453-A045-23ADB30CB9A5}" destId="{0D30DC57-985A-43B9-9399-1E611823B96B}" srcOrd="2" destOrd="0" presId="urn:microsoft.com/office/officeart/2005/8/layout/hProcess6"/>
    <dgm:cxn modelId="{DAF5FCFB-3464-4EDC-9565-498D807657FC}" type="presParOf" srcId="{1768C7C5-5B63-4453-A045-23ADB30CB9A5}" destId="{CA390B00-12DE-4E91-A870-A7DD085EAF15}" srcOrd="3" destOrd="0" presId="urn:microsoft.com/office/officeart/2005/8/layout/hProcess6"/>
    <dgm:cxn modelId="{710AE1BD-0EEF-451E-8452-4DA1150512D6}" type="presParOf" srcId="{30CFC4F9-B82D-41BE-9A4B-031E787D5228}" destId="{FBDA27A7-1751-49E9-9956-2B581A0F4DAB}" srcOrd="3" destOrd="0" presId="urn:microsoft.com/office/officeart/2005/8/layout/hProcess6"/>
    <dgm:cxn modelId="{96876E2B-E6A6-4419-85BF-18CD73C4DA3B}" type="presParOf" srcId="{30CFC4F9-B82D-41BE-9A4B-031E787D5228}" destId="{E76C9191-B6FB-4C40-A848-F4245F4F9744}" srcOrd="4" destOrd="0" presId="urn:microsoft.com/office/officeart/2005/8/layout/hProcess6"/>
    <dgm:cxn modelId="{E61DF5CB-8739-4258-8CF3-349AA9FCD390}" type="presParOf" srcId="{E76C9191-B6FB-4C40-A848-F4245F4F9744}" destId="{6BEF3F61-D3A6-473F-8119-D532295D50B2}" srcOrd="0" destOrd="0" presId="urn:microsoft.com/office/officeart/2005/8/layout/hProcess6"/>
    <dgm:cxn modelId="{0334C2CF-DFC8-4506-81C4-EE2A2E3D48AE}" type="presParOf" srcId="{E76C9191-B6FB-4C40-A848-F4245F4F9744}" destId="{C6D3427E-BDFF-4AE6-9087-D6801C518BB5}" srcOrd="1" destOrd="0" presId="urn:microsoft.com/office/officeart/2005/8/layout/hProcess6"/>
    <dgm:cxn modelId="{DF6FA3C8-58D0-4545-B39C-09679442BE53}" type="presParOf" srcId="{E76C9191-B6FB-4C40-A848-F4245F4F9744}" destId="{EBE76FBA-659E-4C88-98B4-3419EFF43EB1}" srcOrd="2" destOrd="0" presId="urn:microsoft.com/office/officeart/2005/8/layout/hProcess6"/>
    <dgm:cxn modelId="{E627C4F6-E107-47BA-A1CE-044B72DFA052}" type="presParOf" srcId="{E76C9191-B6FB-4C40-A848-F4245F4F9744}" destId="{822FD260-2165-4EC8-82EA-D66980BE42A4}" srcOrd="3" destOrd="0" presId="urn:microsoft.com/office/officeart/2005/8/layout/hProcess6"/>
    <dgm:cxn modelId="{ADB17344-ACDE-4C47-9997-4FA0591FF37E}" type="presParOf" srcId="{30CFC4F9-B82D-41BE-9A4B-031E787D5228}" destId="{7DEE40E1-3D4F-47C0-A11B-D78F08BAF0AA}" srcOrd="5" destOrd="0" presId="urn:microsoft.com/office/officeart/2005/8/layout/hProcess6"/>
    <dgm:cxn modelId="{902F879D-F1B3-4F1E-978B-2CFDF44709F6}" type="presParOf" srcId="{30CFC4F9-B82D-41BE-9A4B-031E787D5228}" destId="{2822D9F4-D78F-4BA0-9C97-A7E6703855AA}" srcOrd="6" destOrd="0" presId="urn:microsoft.com/office/officeart/2005/8/layout/hProcess6"/>
    <dgm:cxn modelId="{657EE91C-0B9E-4B11-9914-692721F3DC9B}" type="presParOf" srcId="{2822D9F4-D78F-4BA0-9C97-A7E6703855AA}" destId="{930348DA-E55E-45C7-B456-4DE48D4A20F7}" srcOrd="0" destOrd="0" presId="urn:microsoft.com/office/officeart/2005/8/layout/hProcess6"/>
    <dgm:cxn modelId="{76DF8901-7B71-4E20-925F-0310DD02C4C4}" type="presParOf" srcId="{2822D9F4-D78F-4BA0-9C97-A7E6703855AA}" destId="{8301C83A-9C35-41FC-99D0-5C0E0AE3E74E}" srcOrd="1" destOrd="0" presId="urn:microsoft.com/office/officeart/2005/8/layout/hProcess6"/>
    <dgm:cxn modelId="{7AB547C8-77A2-4C67-9C8F-CB998564C3E8}" type="presParOf" srcId="{2822D9F4-D78F-4BA0-9C97-A7E6703855AA}" destId="{FF66BFC9-28DD-4FBB-90AB-4A656CD3EF0A}" srcOrd="2" destOrd="0" presId="urn:microsoft.com/office/officeart/2005/8/layout/hProcess6"/>
    <dgm:cxn modelId="{EDA00CB0-9155-4588-8576-84A4BE0A4301}" type="presParOf" srcId="{2822D9F4-D78F-4BA0-9C97-A7E6703855AA}" destId="{FABF8191-FAF6-44DD-8FA7-599A9BEF0AB5}" srcOrd="3" destOrd="0" presId="urn:microsoft.com/office/officeart/2005/8/layout/hProcess6"/>
    <dgm:cxn modelId="{87F46F6A-CA6B-45B7-AB4A-532B2805F84B}" type="presParOf" srcId="{30CFC4F9-B82D-41BE-9A4B-031E787D5228}" destId="{4BF7B8F1-299B-43D3-BB01-F01CEBAA75D1}" srcOrd="7" destOrd="0" presId="urn:microsoft.com/office/officeart/2005/8/layout/hProcess6"/>
    <dgm:cxn modelId="{B47F036F-D01A-4EC5-AB6F-2295F36E5810}" type="presParOf" srcId="{30CFC4F9-B82D-41BE-9A4B-031E787D5228}" destId="{F6A67433-B857-4164-9837-DDB2D9FE1AD1}" srcOrd="8" destOrd="0" presId="urn:microsoft.com/office/officeart/2005/8/layout/hProcess6"/>
    <dgm:cxn modelId="{9ECA77B9-AC20-4B2F-A071-3F2E7BA3E6AE}" type="presParOf" srcId="{F6A67433-B857-4164-9837-DDB2D9FE1AD1}" destId="{4BEE0CDB-029A-4FCB-B4EE-BDC627558EC2}" srcOrd="0" destOrd="0" presId="urn:microsoft.com/office/officeart/2005/8/layout/hProcess6"/>
    <dgm:cxn modelId="{856FEFA3-B047-4223-8241-5ED465915E42}" type="presParOf" srcId="{F6A67433-B857-4164-9837-DDB2D9FE1AD1}" destId="{814062A4-16D3-4B42-A705-8FFC7920FA44}" srcOrd="1" destOrd="0" presId="urn:microsoft.com/office/officeart/2005/8/layout/hProcess6"/>
    <dgm:cxn modelId="{5DE835F5-2247-45AF-8100-74DD50699D60}" type="presParOf" srcId="{F6A67433-B857-4164-9837-DDB2D9FE1AD1}" destId="{44213E2F-42F8-4FAD-A276-01286D7D0BD9}" srcOrd="2" destOrd="0" presId="urn:microsoft.com/office/officeart/2005/8/layout/hProcess6"/>
    <dgm:cxn modelId="{E0956828-B086-4BC4-948C-CBFD45BA99DC}" type="presParOf" srcId="{F6A67433-B857-4164-9837-DDB2D9FE1AD1}" destId="{70B32315-AF79-40A8-AC7F-192CB35DBC87}" srcOrd="3" destOrd="0" presId="urn:microsoft.com/office/officeart/2005/8/layout/hProcess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9A80305-65CB-4C08-B40A-7044D8615C8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4FC3A27C-7CDB-44FB-B2C7-ACE2DBB0282C}">
      <dgm:prSet phldrT="[Text]" custT="1"/>
      <dgm:spPr>
        <a:solidFill>
          <a:srgbClr val="104F75"/>
        </a:solidFill>
      </dgm:spPr>
      <dgm:t>
        <a:bodyPr/>
        <a:lstStyle/>
        <a:p>
          <a:r>
            <a:rPr lang="en-US" sz="1600" dirty="0"/>
            <a:t>Stage 1</a:t>
          </a:r>
        </a:p>
      </dgm:t>
    </dgm:pt>
    <dgm:pt modelId="{5396C4B4-E574-499A-89E5-5755416D0158}" type="parTrans" cxnId="{309DA42F-3567-4F3E-86C6-F62FB457E0D5}">
      <dgm:prSet/>
      <dgm:spPr/>
      <dgm:t>
        <a:bodyPr/>
        <a:lstStyle/>
        <a:p>
          <a:endParaRPr lang="en-US" sz="1400"/>
        </a:p>
      </dgm:t>
    </dgm:pt>
    <dgm:pt modelId="{450032FC-1688-47EE-9F15-72371B06F307}" type="sibTrans" cxnId="{309DA42F-3567-4F3E-86C6-F62FB457E0D5}">
      <dgm:prSet/>
      <dgm:spPr/>
      <dgm:t>
        <a:bodyPr/>
        <a:lstStyle/>
        <a:p>
          <a:endParaRPr lang="en-US" sz="1400"/>
        </a:p>
      </dgm:t>
    </dgm:pt>
    <dgm:pt modelId="{A66024DA-89A9-4995-84AF-F21D2BEB4463}">
      <dgm:prSet phldrT="[Text]" custT="1"/>
      <dgm:spPr>
        <a:solidFill>
          <a:srgbClr val="CFDCE3">
            <a:alpha val="90000"/>
          </a:srgbClr>
        </a:solidFill>
      </dgm:spPr>
      <dgm:t>
        <a:bodyPr/>
        <a:lstStyle/>
        <a:p>
          <a:pPr algn="l"/>
          <a:r>
            <a:rPr lang="en-US" sz="1000" dirty="0">
              <a:solidFill>
                <a:srgbClr val="104F75"/>
              </a:solidFill>
            </a:rPr>
            <a:t>Eligibility criteria check</a:t>
          </a:r>
        </a:p>
      </dgm:t>
    </dgm:pt>
    <dgm:pt modelId="{CC940F5D-0064-4787-8302-2D3EAA8216F0}" type="parTrans" cxnId="{D28D358A-25B5-4636-A1BC-507D9E8C3345}">
      <dgm:prSet/>
      <dgm:spPr/>
      <dgm:t>
        <a:bodyPr/>
        <a:lstStyle/>
        <a:p>
          <a:endParaRPr lang="en-US" sz="1400"/>
        </a:p>
      </dgm:t>
    </dgm:pt>
    <dgm:pt modelId="{FCE80C50-1BD5-4CA8-B80F-84E1F65EC0AC}" type="sibTrans" cxnId="{D28D358A-25B5-4636-A1BC-507D9E8C3345}">
      <dgm:prSet/>
      <dgm:spPr/>
      <dgm:t>
        <a:bodyPr/>
        <a:lstStyle/>
        <a:p>
          <a:endParaRPr lang="en-US" sz="1400"/>
        </a:p>
      </dgm:t>
    </dgm:pt>
    <dgm:pt modelId="{0401BF7B-8899-4551-A8EF-134F2FC7005B}">
      <dgm:prSet phldrT="[Text]" custT="1"/>
      <dgm:spPr>
        <a:solidFill>
          <a:srgbClr val="104F75"/>
        </a:solidFill>
      </dgm:spPr>
      <dgm:t>
        <a:bodyPr/>
        <a:lstStyle/>
        <a:p>
          <a:r>
            <a:rPr lang="en-US" sz="1600" dirty="0"/>
            <a:t>Stage 2</a:t>
          </a:r>
        </a:p>
      </dgm:t>
    </dgm:pt>
    <dgm:pt modelId="{8A33697B-7171-481A-B726-C8B7118A1372}" type="parTrans" cxnId="{A694189C-849C-4C3D-8BCE-9BA1E25798E9}">
      <dgm:prSet/>
      <dgm:spPr/>
      <dgm:t>
        <a:bodyPr/>
        <a:lstStyle/>
        <a:p>
          <a:endParaRPr lang="en-US" sz="1400"/>
        </a:p>
      </dgm:t>
    </dgm:pt>
    <dgm:pt modelId="{40CE5096-ADAF-48EC-A249-CA5DC4C974F9}" type="sibTrans" cxnId="{A694189C-849C-4C3D-8BCE-9BA1E25798E9}">
      <dgm:prSet/>
      <dgm:spPr/>
      <dgm:t>
        <a:bodyPr/>
        <a:lstStyle/>
        <a:p>
          <a:endParaRPr lang="en-US" sz="1400"/>
        </a:p>
      </dgm:t>
    </dgm:pt>
    <dgm:pt modelId="{9A3ECE3E-D40E-47B8-BEC4-F07F73FD56B0}">
      <dgm:prSet phldrT="[Text]" custT="1"/>
      <dgm:spPr>
        <a:solidFill>
          <a:srgbClr val="CFDCE3"/>
        </a:solidFill>
      </dgm:spPr>
      <dgm:t>
        <a:bodyPr/>
        <a:lstStyle/>
        <a:p>
          <a:pPr algn="l"/>
          <a:r>
            <a:rPr lang="en-US" sz="1000" dirty="0" smtClean="0">
              <a:solidFill>
                <a:srgbClr val="104F75"/>
              </a:solidFill>
            </a:rPr>
            <a:t>Minimum requirement check</a:t>
          </a:r>
        </a:p>
        <a:p>
          <a:pPr algn="l"/>
          <a:r>
            <a:rPr lang="en-US" sz="1000" dirty="0" smtClean="0">
              <a:solidFill>
                <a:srgbClr val="104F75"/>
              </a:solidFill>
            </a:rPr>
            <a:t>Pass/fail for each category</a:t>
          </a:r>
          <a:endParaRPr lang="en-US" sz="1000" dirty="0">
            <a:solidFill>
              <a:srgbClr val="104F75"/>
            </a:solidFill>
          </a:endParaRPr>
        </a:p>
      </dgm:t>
    </dgm:pt>
    <dgm:pt modelId="{843A63B5-6D8C-42BB-9435-8DA62D271498}" type="parTrans" cxnId="{56A9B891-3F6F-439B-A5BE-9894591EC546}">
      <dgm:prSet/>
      <dgm:spPr/>
      <dgm:t>
        <a:bodyPr/>
        <a:lstStyle/>
        <a:p>
          <a:endParaRPr lang="en-US" sz="1400"/>
        </a:p>
      </dgm:t>
    </dgm:pt>
    <dgm:pt modelId="{661D6AAB-7788-4D44-8190-DF062733737B}" type="sibTrans" cxnId="{56A9B891-3F6F-439B-A5BE-9894591EC546}">
      <dgm:prSet/>
      <dgm:spPr/>
      <dgm:t>
        <a:bodyPr/>
        <a:lstStyle/>
        <a:p>
          <a:endParaRPr lang="en-US" sz="1400"/>
        </a:p>
      </dgm:t>
    </dgm:pt>
    <dgm:pt modelId="{68733F70-36B2-4BDA-9767-90866BC3DC46}">
      <dgm:prSet phldrT="[Text]" custT="1"/>
      <dgm:spPr>
        <a:solidFill>
          <a:srgbClr val="104F75"/>
        </a:solidFill>
      </dgm:spPr>
      <dgm:t>
        <a:bodyPr/>
        <a:lstStyle/>
        <a:p>
          <a:r>
            <a:rPr lang="en-US" sz="1600" dirty="0"/>
            <a:t>Stage 3</a:t>
          </a:r>
        </a:p>
      </dgm:t>
    </dgm:pt>
    <dgm:pt modelId="{0C422CA6-8803-4237-9239-583DEDC48FF1}" type="parTrans" cxnId="{862EC54D-5C24-4268-AD46-A8AFF6D7077A}">
      <dgm:prSet/>
      <dgm:spPr/>
      <dgm:t>
        <a:bodyPr/>
        <a:lstStyle/>
        <a:p>
          <a:endParaRPr lang="en-US" sz="1400"/>
        </a:p>
      </dgm:t>
    </dgm:pt>
    <dgm:pt modelId="{522CB41F-B645-4CCB-9AB0-B58FCFA6F9B6}" type="sibTrans" cxnId="{862EC54D-5C24-4268-AD46-A8AFF6D7077A}">
      <dgm:prSet/>
      <dgm:spPr/>
      <dgm:t>
        <a:bodyPr/>
        <a:lstStyle/>
        <a:p>
          <a:endParaRPr lang="en-US" sz="1400"/>
        </a:p>
      </dgm:t>
    </dgm:pt>
    <dgm:pt modelId="{438803EF-F883-448F-B7F4-29864019F827}">
      <dgm:prSet phldrT="[Text]" custT="1"/>
      <dgm:spPr>
        <a:solidFill>
          <a:srgbClr val="CFDCE3">
            <a:alpha val="90000"/>
          </a:srgbClr>
        </a:solidFill>
      </dgm:spPr>
      <dgm:t>
        <a:bodyPr/>
        <a:lstStyle/>
        <a:p>
          <a:pPr algn="l"/>
          <a:r>
            <a:rPr lang="en-US" sz="1000" dirty="0" smtClean="0">
              <a:solidFill>
                <a:srgbClr val="104F75"/>
              </a:solidFill>
            </a:rPr>
            <a:t>Initial programme scoring</a:t>
          </a:r>
        </a:p>
        <a:p>
          <a:pPr algn="l"/>
          <a:r>
            <a:rPr lang="en-US" sz="1000" dirty="0" smtClean="0">
              <a:solidFill>
                <a:srgbClr val="104F75"/>
              </a:solidFill>
            </a:rPr>
            <a:t>Score 0-3 for each criterion</a:t>
          </a:r>
          <a:endParaRPr lang="en-US" sz="1000" dirty="0">
            <a:solidFill>
              <a:srgbClr val="104F75"/>
            </a:solidFill>
          </a:endParaRPr>
        </a:p>
      </dgm:t>
    </dgm:pt>
    <dgm:pt modelId="{197AC68E-1091-41A4-A71B-35D8439E1CC0}" type="parTrans" cxnId="{4AF7695A-220E-4334-8997-0A4F20E46F40}">
      <dgm:prSet/>
      <dgm:spPr/>
      <dgm:t>
        <a:bodyPr/>
        <a:lstStyle/>
        <a:p>
          <a:endParaRPr lang="en-US" sz="1400"/>
        </a:p>
      </dgm:t>
    </dgm:pt>
    <dgm:pt modelId="{F5AB6839-A0D2-4BDA-8D5D-98919AA41F42}" type="sibTrans" cxnId="{4AF7695A-220E-4334-8997-0A4F20E46F40}">
      <dgm:prSet/>
      <dgm:spPr/>
      <dgm:t>
        <a:bodyPr/>
        <a:lstStyle/>
        <a:p>
          <a:endParaRPr lang="en-US" sz="1400"/>
        </a:p>
      </dgm:t>
    </dgm:pt>
    <dgm:pt modelId="{DB407C19-FCDC-47B7-B726-231EE441C6B2}">
      <dgm:prSet custT="1"/>
      <dgm:spPr>
        <a:solidFill>
          <a:srgbClr val="104F75"/>
        </a:solidFill>
      </dgm:spPr>
      <dgm:t>
        <a:bodyPr/>
        <a:lstStyle/>
        <a:p>
          <a:r>
            <a:rPr lang="en-US" sz="1600" dirty="0"/>
            <a:t>Stage 4</a:t>
          </a:r>
        </a:p>
      </dgm:t>
    </dgm:pt>
    <dgm:pt modelId="{55D26685-5722-42E3-97D0-D48EF21301F5}" type="parTrans" cxnId="{99D48AD2-816B-46C1-9F09-2E07B4E6C9E3}">
      <dgm:prSet/>
      <dgm:spPr/>
      <dgm:t>
        <a:bodyPr/>
        <a:lstStyle/>
        <a:p>
          <a:endParaRPr lang="en-US" sz="1400"/>
        </a:p>
      </dgm:t>
    </dgm:pt>
    <dgm:pt modelId="{BD036B79-975C-43EA-B07C-285A5345713B}" type="sibTrans" cxnId="{99D48AD2-816B-46C1-9F09-2E07B4E6C9E3}">
      <dgm:prSet/>
      <dgm:spPr/>
      <dgm:t>
        <a:bodyPr/>
        <a:lstStyle/>
        <a:p>
          <a:endParaRPr lang="en-US" sz="1400"/>
        </a:p>
      </dgm:t>
    </dgm:pt>
    <dgm:pt modelId="{606CD39E-7B44-4B78-B381-F1230B107B3B}">
      <dgm:prSet custT="1"/>
      <dgm:spPr>
        <a:solidFill>
          <a:srgbClr val="104F75"/>
        </a:solidFill>
      </dgm:spPr>
      <dgm:t>
        <a:bodyPr/>
        <a:lstStyle/>
        <a:p>
          <a:r>
            <a:rPr lang="en-US" sz="1600" dirty="0"/>
            <a:t>Stage 5</a:t>
          </a:r>
        </a:p>
      </dgm:t>
    </dgm:pt>
    <dgm:pt modelId="{2CD194C4-0B11-4668-AD0C-4BE9F78E1D36}" type="parTrans" cxnId="{9007A1BE-295D-446E-9C01-7115CFCB0697}">
      <dgm:prSet/>
      <dgm:spPr/>
      <dgm:t>
        <a:bodyPr/>
        <a:lstStyle/>
        <a:p>
          <a:endParaRPr lang="en-US" sz="1400"/>
        </a:p>
      </dgm:t>
    </dgm:pt>
    <dgm:pt modelId="{7AE0470C-6C52-4126-878C-5A81D960AE61}" type="sibTrans" cxnId="{9007A1BE-295D-446E-9C01-7115CFCB0697}">
      <dgm:prSet/>
      <dgm:spPr/>
      <dgm:t>
        <a:bodyPr/>
        <a:lstStyle/>
        <a:p>
          <a:endParaRPr lang="en-US" sz="1400"/>
        </a:p>
      </dgm:t>
    </dgm:pt>
    <dgm:pt modelId="{8EC9C45C-B9BC-4C80-9E74-0C7DC4ABD2B0}">
      <dgm:prSet custT="1"/>
      <dgm:spPr>
        <a:solidFill>
          <a:srgbClr val="CFDCE3">
            <a:alpha val="90000"/>
          </a:srgbClr>
        </a:solidFill>
      </dgm:spPr>
      <dgm:t>
        <a:bodyPr/>
        <a:lstStyle/>
        <a:p>
          <a:pPr algn="l"/>
          <a:r>
            <a:rPr lang="en-US" sz="1000" dirty="0">
              <a:solidFill>
                <a:srgbClr val="104F75"/>
              </a:solidFill>
            </a:rPr>
            <a:t>Complete programme and interview assessment</a:t>
          </a:r>
        </a:p>
        <a:p>
          <a:pPr algn="l"/>
          <a:r>
            <a:rPr lang="en-US" sz="1000" dirty="0">
              <a:solidFill>
                <a:srgbClr val="104F75"/>
              </a:solidFill>
            </a:rPr>
            <a:t>Score 0-3 for each criterion</a:t>
          </a:r>
        </a:p>
      </dgm:t>
    </dgm:pt>
    <dgm:pt modelId="{10EFA2E3-8E50-4100-B0F6-70DB4FB17E51}" type="parTrans" cxnId="{DF9D64CB-E04C-4578-8126-4999F07C5187}">
      <dgm:prSet/>
      <dgm:spPr/>
      <dgm:t>
        <a:bodyPr/>
        <a:lstStyle/>
        <a:p>
          <a:endParaRPr lang="en-US"/>
        </a:p>
      </dgm:t>
    </dgm:pt>
    <dgm:pt modelId="{0238CBF5-A45D-4E26-B764-660ED08E608A}" type="sibTrans" cxnId="{DF9D64CB-E04C-4578-8126-4999F07C5187}">
      <dgm:prSet/>
      <dgm:spPr/>
      <dgm:t>
        <a:bodyPr/>
        <a:lstStyle/>
        <a:p>
          <a:endParaRPr lang="en-US"/>
        </a:p>
      </dgm:t>
    </dgm:pt>
    <dgm:pt modelId="{12EC2D8D-50A3-4125-AF7C-41B29849DF36}">
      <dgm:prSet custT="1"/>
      <dgm:spPr>
        <a:solidFill>
          <a:srgbClr val="CFDCE3">
            <a:alpha val="90000"/>
          </a:srgbClr>
        </a:solidFill>
      </dgm:spPr>
      <dgm:t>
        <a:bodyPr/>
        <a:lstStyle/>
        <a:p>
          <a:pPr algn="l"/>
          <a:r>
            <a:rPr lang="en-US" sz="1000" dirty="0">
              <a:solidFill>
                <a:srgbClr val="104F75"/>
              </a:solidFill>
            </a:rPr>
            <a:t>Due diligence checks</a:t>
          </a:r>
        </a:p>
      </dgm:t>
    </dgm:pt>
    <dgm:pt modelId="{EFC0FBCC-5EF5-4DAC-B57A-A3926E76DDE0}" type="parTrans" cxnId="{1D73DCBE-B773-41C2-8B21-F711F192F75B}">
      <dgm:prSet/>
      <dgm:spPr/>
      <dgm:t>
        <a:bodyPr/>
        <a:lstStyle/>
        <a:p>
          <a:endParaRPr lang="en-US"/>
        </a:p>
      </dgm:t>
    </dgm:pt>
    <dgm:pt modelId="{970C1295-D2F3-4266-B958-01E102AA72E0}" type="sibTrans" cxnId="{1D73DCBE-B773-41C2-8B21-F711F192F75B}">
      <dgm:prSet/>
      <dgm:spPr/>
      <dgm:t>
        <a:bodyPr/>
        <a:lstStyle/>
        <a:p>
          <a:endParaRPr lang="en-US"/>
        </a:p>
      </dgm:t>
    </dgm:pt>
    <dgm:pt modelId="{30CFC4F9-B82D-41BE-9A4B-031E787D5228}" type="pres">
      <dgm:prSet presAssocID="{99A80305-65CB-4C08-B40A-7044D8615C8B}" presName="theList" presStyleCnt="0">
        <dgm:presLayoutVars>
          <dgm:dir/>
          <dgm:animLvl val="lvl"/>
          <dgm:resizeHandles val="exact"/>
        </dgm:presLayoutVars>
      </dgm:prSet>
      <dgm:spPr/>
      <dgm:t>
        <a:bodyPr/>
        <a:lstStyle/>
        <a:p>
          <a:endParaRPr lang="en-US"/>
        </a:p>
      </dgm:t>
    </dgm:pt>
    <dgm:pt modelId="{17A61F37-9BF6-4E71-86F3-50D79E9883B4}" type="pres">
      <dgm:prSet presAssocID="{4FC3A27C-7CDB-44FB-B2C7-ACE2DBB0282C}" presName="compNode" presStyleCnt="0"/>
      <dgm:spPr/>
    </dgm:pt>
    <dgm:pt modelId="{626D83A4-79F7-462F-875C-F151D8F6D5A7}" type="pres">
      <dgm:prSet presAssocID="{4FC3A27C-7CDB-44FB-B2C7-ACE2DBB0282C}" presName="noGeometry" presStyleCnt="0"/>
      <dgm:spPr/>
    </dgm:pt>
    <dgm:pt modelId="{774D0AF5-E3E3-4F55-8ED6-F28171CB4617}" type="pres">
      <dgm:prSet presAssocID="{4FC3A27C-7CDB-44FB-B2C7-ACE2DBB0282C}" presName="childTextVisible" presStyleLbl="bgAccFollowNode1" presStyleIdx="0" presStyleCnt="5">
        <dgm:presLayoutVars>
          <dgm:bulletEnabled val="1"/>
        </dgm:presLayoutVars>
      </dgm:prSet>
      <dgm:spPr/>
      <dgm:t>
        <a:bodyPr/>
        <a:lstStyle/>
        <a:p>
          <a:endParaRPr lang="en-US"/>
        </a:p>
      </dgm:t>
    </dgm:pt>
    <dgm:pt modelId="{DF515274-C3A6-4E9C-B691-DD03BE5C1B89}" type="pres">
      <dgm:prSet presAssocID="{4FC3A27C-7CDB-44FB-B2C7-ACE2DBB0282C}" presName="childTextHidden" presStyleLbl="bgAccFollowNode1" presStyleIdx="0" presStyleCnt="5"/>
      <dgm:spPr/>
      <dgm:t>
        <a:bodyPr/>
        <a:lstStyle/>
        <a:p>
          <a:endParaRPr lang="en-US"/>
        </a:p>
      </dgm:t>
    </dgm:pt>
    <dgm:pt modelId="{D2239B7C-769A-4FE9-8A24-7DB016B7B2B6}" type="pres">
      <dgm:prSet presAssocID="{4FC3A27C-7CDB-44FB-B2C7-ACE2DBB0282C}" presName="parentText" presStyleLbl="node1" presStyleIdx="0" presStyleCnt="5">
        <dgm:presLayoutVars>
          <dgm:chMax val="1"/>
          <dgm:bulletEnabled val="1"/>
        </dgm:presLayoutVars>
      </dgm:prSet>
      <dgm:spPr/>
      <dgm:t>
        <a:bodyPr/>
        <a:lstStyle/>
        <a:p>
          <a:endParaRPr lang="en-US"/>
        </a:p>
      </dgm:t>
    </dgm:pt>
    <dgm:pt modelId="{34A94035-5033-485E-AAE6-0AFE4AFDDE4F}" type="pres">
      <dgm:prSet presAssocID="{4FC3A27C-7CDB-44FB-B2C7-ACE2DBB0282C}" presName="aSpace" presStyleCnt="0"/>
      <dgm:spPr/>
    </dgm:pt>
    <dgm:pt modelId="{1768C7C5-5B63-4453-A045-23ADB30CB9A5}" type="pres">
      <dgm:prSet presAssocID="{0401BF7B-8899-4551-A8EF-134F2FC7005B}" presName="compNode" presStyleCnt="0"/>
      <dgm:spPr/>
    </dgm:pt>
    <dgm:pt modelId="{247A0F32-28E6-45B9-8305-733F35DADDA5}" type="pres">
      <dgm:prSet presAssocID="{0401BF7B-8899-4551-A8EF-134F2FC7005B}" presName="noGeometry" presStyleCnt="0"/>
      <dgm:spPr/>
    </dgm:pt>
    <dgm:pt modelId="{E65465D2-1F5D-4E04-B704-0DDFAE976F45}" type="pres">
      <dgm:prSet presAssocID="{0401BF7B-8899-4551-A8EF-134F2FC7005B}" presName="childTextVisible" presStyleLbl="bgAccFollowNode1" presStyleIdx="1" presStyleCnt="5">
        <dgm:presLayoutVars>
          <dgm:bulletEnabled val="1"/>
        </dgm:presLayoutVars>
      </dgm:prSet>
      <dgm:spPr/>
      <dgm:t>
        <a:bodyPr/>
        <a:lstStyle/>
        <a:p>
          <a:endParaRPr lang="en-US"/>
        </a:p>
      </dgm:t>
    </dgm:pt>
    <dgm:pt modelId="{0D30DC57-985A-43B9-9399-1E611823B96B}" type="pres">
      <dgm:prSet presAssocID="{0401BF7B-8899-4551-A8EF-134F2FC7005B}" presName="childTextHidden" presStyleLbl="bgAccFollowNode1" presStyleIdx="1" presStyleCnt="5"/>
      <dgm:spPr/>
      <dgm:t>
        <a:bodyPr/>
        <a:lstStyle/>
        <a:p>
          <a:endParaRPr lang="en-US"/>
        </a:p>
      </dgm:t>
    </dgm:pt>
    <dgm:pt modelId="{CA390B00-12DE-4E91-A870-A7DD085EAF15}" type="pres">
      <dgm:prSet presAssocID="{0401BF7B-8899-4551-A8EF-134F2FC7005B}" presName="parentText" presStyleLbl="node1" presStyleIdx="1" presStyleCnt="5">
        <dgm:presLayoutVars>
          <dgm:chMax val="1"/>
          <dgm:bulletEnabled val="1"/>
        </dgm:presLayoutVars>
      </dgm:prSet>
      <dgm:spPr/>
      <dgm:t>
        <a:bodyPr/>
        <a:lstStyle/>
        <a:p>
          <a:endParaRPr lang="en-US"/>
        </a:p>
      </dgm:t>
    </dgm:pt>
    <dgm:pt modelId="{FBDA27A7-1751-49E9-9956-2B581A0F4DAB}" type="pres">
      <dgm:prSet presAssocID="{0401BF7B-8899-4551-A8EF-134F2FC7005B}" presName="aSpace" presStyleCnt="0"/>
      <dgm:spPr/>
    </dgm:pt>
    <dgm:pt modelId="{E76C9191-B6FB-4C40-A848-F4245F4F9744}" type="pres">
      <dgm:prSet presAssocID="{68733F70-36B2-4BDA-9767-90866BC3DC46}" presName="compNode" presStyleCnt="0"/>
      <dgm:spPr/>
    </dgm:pt>
    <dgm:pt modelId="{6BEF3F61-D3A6-473F-8119-D532295D50B2}" type="pres">
      <dgm:prSet presAssocID="{68733F70-36B2-4BDA-9767-90866BC3DC46}" presName="noGeometry" presStyleCnt="0"/>
      <dgm:spPr/>
    </dgm:pt>
    <dgm:pt modelId="{C6D3427E-BDFF-4AE6-9087-D6801C518BB5}" type="pres">
      <dgm:prSet presAssocID="{68733F70-36B2-4BDA-9767-90866BC3DC46}" presName="childTextVisible" presStyleLbl="bgAccFollowNode1" presStyleIdx="2" presStyleCnt="5">
        <dgm:presLayoutVars>
          <dgm:bulletEnabled val="1"/>
        </dgm:presLayoutVars>
      </dgm:prSet>
      <dgm:spPr/>
      <dgm:t>
        <a:bodyPr/>
        <a:lstStyle/>
        <a:p>
          <a:endParaRPr lang="en-US"/>
        </a:p>
      </dgm:t>
    </dgm:pt>
    <dgm:pt modelId="{EBE76FBA-659E-4C88-98B4-3419EFF43EB1}" type="pres">
      <dgm:prSet presAssocID="{68733F70-36B2-4BDA-9767-90866BC3DC46}" presName="childTextHidden" presStyleLbl="bgAccFollowNode1" presStyleIdx="2" presStyleCnt="5"/>
      <dgm:spPr/>
      <dgm:t>
        <a:bodyPr/>
        <a:lstStyle/>
        <a:p>
          <a:endParaRPr lang="en-US"/>
        </a:p>
      </dgm:t>
    </dgm:pt>
    <dgm:pt modelId="{822FD260-2165-4EC8-82EA-D66980BE42A4}" type="pres">
      <dgm:prSet presAssocID="{68733F70-36B2-4BDA-9767-90866BC3DC46}" presName="parentText" presStyleLbl="node1" presStyleIdx="2" presStyleCnt="5">
        <dgm:presLayoutVars>
          <dgm:chMax val="1"/>
          <dgm:bulletEnabled val="1"/>
        </dgm:presLayoutVars>
      </dgm:prSet>
      <dgm:spPr/>
      <dgm:t>
        <a:bodyPr/>
        <a:lstStyle/>
        <a:p>
          <a:endParaRPr lang="en-US"/>
        </a:p>
      </dgm:t>
    </dgm:pt>
    <dgm:pt modelId="{7DEE40E1-3D4F-47C0-A11B-D78F08BAF0AA}" type="pres">
      <dgm:prSet presAssocID="{68733F70-36B2-4BDA-9767-90866BC3DC46}" presName="aSpace" presStyleCnt="0"/>
      <dgm:spPr/>
    </dgm:pt>
    <dgm:pt modelId="{2822D9F4-D78F-4BA0-9C97-A7E6703855AA}" type="pres">
      <dgm:prSet presAssocID="{DB407C19-FCDC-47B7-B726-231EE441C6B2}" presName="compNode" presStyleCnt="0"/>
      <dgm:spPr/>
    </dgm:pt>
    <dgm:pt modelId="{930348DA-E55E-45C7-B456-4DE48D4A20F7}" type="pres">
      <dgm:prSet presAssocID="{DB407C19-FCDC-47B7-B726-231EE441C6B2}" presName="noGeometry" presStyleCnt="0"/>
      <dgm:spPr/>
    </dgm:pt>
    <dgm:pt modelId="{8301C83A-9C35-41FC-99D0-5C0E0AE3E74E}" type="pres">
      <dgm:prSet presAssocID="{DB407C19-FCDC-47B7-B726-231EE441C6B2}" presName="childTextVisible" presStyleLbl="bgAccFollowNode1" presStyleIdx="3" presStyleCnt="5">
        <dgm:presLayoutVars>
          <dgm:bulletEnabled val="1"/>
        </dgm:presLayoutVars>
      </dgm:prSet>
      <dgm:spPr/>
      <dgm:t>
        <a:bodyPr/>
        <a:lstStyle/>
        <a:p>
          <a:endParaRPr lang="en-US"/>
        </a:p>
      </dgm:t>
    </dgm:pt>
    <dgm:pt modelId="{FF66BFC9-28DD-4FBB-90AB-4A656CD3EF0A}" type="pres">
      <dgm:prSet presAssocID="{DB407C19-FCDC-47B7-B726-231EE441C6B2}" presName="childTextHidden" presStyleLbl="bgAccFollowNode1" presStyleIdx="3" presStyleCnt="5"/>
      <dgm:spPr/>
      <dgm:t>
        <a:bodyPr/>
        <a:lstStyle/>
        <a:p>
          <a:endParaRPr lang="en-US"/>
        </a:p>
      </dgm:t>
    </dgm:pt>
    <dgm:pt modelId="{FABF8191-FAF6-44DD-8FA7-599A9BEF0AB5}" type="pres">
      <dgm:prSet presAssocID="{DB407C19-FCDC-47B7-B726-231EE441C6B2}" presName="parentText" presStyleLbl="node1" presStyleIdx="3" presStyleCnt="5">
        <dgm:presLayoutVars>
          <dgm:chMax val="1"/>
          <dgm:bulletEnabled val="1"/>
        </dgm:presLayoutVars>
      </dgm:prSet>
      <dgm:spPr/>
      <dgm:t>
        <a:bodyPr/>
        <a:lstStyle/>
        <a:p>
          <a:endParaRPr lang="en-US"/>
        </a:p>
      </dgm:t>
    </dgm:pt>
    <dgm:pt modelId="{4BF7B8F1-299B-43D3-BB01-F01CEBAA75D1}" type="pres">
      <dgm:prSet presAssocID="{DB407C19-FCDC-47B7-B726-231EE441C6B2}" presName="aSpace" presStyleCnt="0"/>
      <dgm:spPr/>
    </dgm:pt>
    <dgm:pt modelId="{F6A67433-B857-4164-9837-DDB2D9FE1AD1}" type="pres">
      <dgm:prSet presAssocID="{606CD39E-7B44-4B78-B381-F1230B107B3B}" presName="compNode" presStyleCnt="0"/>
      <dgm:spPr/>
    </dgm:pt>
    <dgm:pt modelId="{4BEE0CDB-029A-4FCB-B4EE-BDC627558EC2}" type="pres">
      <dgm:prSet presAssocID="{606CD39E-7B44-4B78-B381-F1230B107B3B}" presName="noGeometry" presStyleCnt="0"/>
      <dgm:spPr/>
    </dgm:pt>
    <dgm:pt modelId="{814062A4-16D3-4B42-A705-8FFC7920FA44}" type="pres">
      <dgm:prSet presAssocID="{606CD39E-7B44-4B78-B381-F1230B107B3B}" presName="childTextVisible" presStyleLbl="bgAccFollowNode1" presStyleIdx="4" presStyleCnt="5">
        <dgm:presLayoutVars>
          <dgm:bulletEnabled val="1"/>
        </dgm:presLayoutVars>
      </dgm:prSet>
      <dgm:spPr/>
      <dgm:t>
        <a:bodyPr/>
        <a:lstStyle/>
        <a:p>
          <a:endParaRPr lang="en-US"/>
        </a:p>
      </dgm:t>
    </dgm:pt>
    <dgm:pt modelId="{44213E2F-42F8-4FAD-A276-01286D7D0BD9}" type="pres">
      <dgm:prSet presAssocID="{606CD39E-7B44-4B78-B381-F1230B107B3B}" presName="childTextHidden" presStyleLbl="bgAccFollowNode1" presStyleIdx="4" presStyleCnt="5"/>
      <dgm:spPr/>
      <dgm:t>
        <a:bodyPr/>
        <a:lstStyle/>
        <a:p>
          <a:endParaRPr lang="en-US"/>
        </a:p>
      </dgm:t>
    </dgm:pt>
    <dgm:pt modelId="{70B32315-AF79-40A8-AC7F-192CB35DBC87}" type="pres">
      <dgm:prSet presAssocID="{606CD39E-7B44-4B78-B381-F1230B107B3B}" presName="parentText" presStyleLbl="node1" presStyleIdx="4" presStyleCnt="5">
        <dgm:presLayoutVars>
          <dgm:chMax val="1"/>
          <dgm:bulletEnabled val="1"/>
        </dgm:presLayoutVars>
      </dgm:prSet>
      <dgm:spPr/>
      <dgm:t>
        <a:bodyPr/>
        <a:lstStyle/>
        <a:p>
          <a:endParaRPr lang="en-US"/>
        </a:p>
      </dgm:t>
    </dgm:pt>
  </dgm:ptLst>
  <dgm:cxnLst>
    <dgm:cxn modelId="{99809AAC-D20D-4676-B3F2-31403CDD75E3}" type="presOf" srcId="{A66024DA-89A9-4995-84AF-F21D2BEB4463}" destId="{774D0AF5-E3E3-4F55-8ED6-F28171CB4617}" srcOrd="0" destOrd="0" presId="urn:microsoft.com/office/officeart/2005/8/layout/hProcess6"/>
    <dgm:cxn modelId="{69CE44E8-6A73-4D27-9F93-E953A99D1F09}" type="presOf" srcId="{8EC9C45C-B9BC-4C80-9E74-0C7DC4ABD2B0}" destId="{8301C83A-9C35-41FC-99D0-5C0E0AE3E74E}" srcOrd="0" destOrd="0" presId="urn:microsoft.com/office/officeart/2005/8/layout/hProcess6"/>
    <dgm:cxn modelId="{56A9B891-3F6F-439B-A5BE-9894591EC546}" srcId="{0401BF7B-8899-4551-A8EF-134F2FC7005B}" destId="{9A3ECE3E-D40E-47B8-BEC4-F07F73FD56B0}" srcOrd="0" destOrd="0" parTransId="{843A63B5-6D8C-42BB-9435-8DA62D271498}" sibTransId="{661D6AAB-7788-4D44-8190-DF062733737B}"/>
    <dgm:cxn modelId="{1BB5C660-4B94-4BAA-AABB-D8308353BA92}" type="presOf" srcId="{A66024DA-89A9-4995-84AF-F21D2BEB4463}" destId="{DF515274-C3A6-4E9C-B691-DD03BE5C1B89}" srcOrd="1" destOrd="0" presId="urn:microsoft.com/office/officeart/2005/8/layout/hProcess6"/>
    <dgm:cxn modelId="{721A5EF0-4DFD-417A-A8AB-81DA03163CF1}" type="presOf" srcId="{0401BF7B-8899-4551-A8EF-134F2FC7005B}" destId="{CA390B00-12DE-4E91-A870-A7DD085EAF15}" srcOrd="0" destOrd="0" presId="urn:microsoft.com/office/officeart/2005/8/layout/hProcess6"/>
    <dgm:cxn modelId="{13C62FCA-7AE6-4D28-8108-AD69ACA44938}" type="presOf" srcId="{8EC9C45C-B9BC-4C80-9E74-0C7DC4ABD2B0}" destId="{FF66BFC9-28DD-4FBB-90AB-4A656CD3EF0A}" srcOrd="1" destOrd="0" presId="urn:microsoft.com/office/officeart/2005/8/layout/hProcess6"/>
    <dgm:cxn modelId="{C88B5E4B-40F3-4934-98FD-71B6BD23A2BF}" type="presOf" srcId="{4FC3A27C-7CDB-44FB-B2C7-ACE2DBB0282C}" destId="{D2239B7C-769A-4FE9-8A24-7DB016B7B2B6}" srcOrd="0" destOrd="0" presId="urn:microsoft.com/office/officeart/2005/8/layout/hProcess6"/>
    <dgm:cxn modelId="{9A0CE35E-572B-4D21-94FF-B2FB1926E8B9}" type="presOf" srcId="{12EC2D8D-50A3-4125-AF7C-41B29849DF36}" destId="{44213E2F-42F8-4FAD-A276-01286D7D0BD9}" srcOrd="1" destOrd="0" presId="urn:microsoft.com/office/officeart/2005/8/layout/hProcess6"/>
    <dgm:cxn modelId="{7AD3F4FE-C8A7-4942-A528-096A621AA3EB}" type="presOf" srcId="{68733F70-36B2-4BDA-9767-90866BC3DC46}" destId="{822FD260-2165-4EC8-82EA-D66980BE42A4}" srcOrd="0" destOrd="0" presId="urn:microsoft.com/office/officeart/2005/8/layout/hProcess6"/>
    <dgm:cxn modelId="{99D48AD2-816B-46C1-9F09-2E07B4E6C9E3}" srcId="{99A80305-65CB-4C08-B40A-7044D8615C8B}" destId="{DB407C19-FCDC-47B7-B726-231EE441C6B2}" srcOrd="3" destOrd="0" parTransId="{55D26685-5722-42E3-97D0-D48EF21301F5}" sibTransId="{BD036B79-975C-43EA-B07C-285A5345713B}"/>
    <dgm:cxn modelId="{A2C53A53-3958-4FF0-8DC7-04B248DE615B}" type="presOf" srcId="{438803EF-F883-448F-B7F4-29864019F827}" destId="{C6D3427E-BDFF-4AE6-9087-D6801C518BB5}" srcOrd="0" destOrd="0" presId="urn:microsoft.com/office/officeart/2005/8/layout/hProcess6"/>
    <dgm:cxn modelId="{DF9D64CB-E04C-4578-8126-4999F07C5187}" srcId="{DB407C19-FCDC-47B7-B726-231EE441C6B2}" destId="{8EC9C45C-B9BC-4C80-9E74-0C7DC4ABD2B0}" srcOrd="0" destOrd="0" parTransId="{10EFA2E3-8E50-4100-B0F6-70DB4FB17E51}" sibTransId="{0238CBF5-A45D-4E26-B764-660ED08E608A}"/>
    <dgm:cxn modelId="{DE5983D7-F389-4DF9-8C89-DA3BEE835E60}" type="presOf" srcId="{12EC2D8D-50A3-4125-AF7C-41B29849DF36}" destId="{814062A4-16D3-4B42-A705-8FFC7920FA44}" srcOrd="0" destOrd="0" presId="urn:microsoft.com/office/officeart/2005/8/layout/hProcess6"/>
    <dgm:cxn modelId="{841DD3D6-886C-4181-AE5F-49CB18D564D0}" type="presOf" srcId="{DB407C19-FCDC-47B7-B726-231EE441C6B2}" destId="{FABF8191-FAF6-44DD-8FA7-599A9BEF0AB5}" srcOrd="0" destOrd="0" presId="urn:microsoft.com/office/officeart/2005/8/layout/hProcess6"/>
    <dgm:cxn modelId="{9007A1BE-295D-446E-9C01-7115CFCB0697}" srcId="{99A80305-65CB-4C08-B40A-7044D8615C8B}" destId="{606CD39E-7B44-4B78-B381-F1230B107B3B}" srcOrd="4" destOrd="0" parTransId="{2CD194C4-0B11-4668-AD0C-4BE9F78E1D36}" sibTransId="{7AE0470C-6C52-4126-878C-5A81D960AE61}"/>
    <dgm:cxn modelId="{D28D358A-25B5-4636-A1BC-507D9E8C3345}" srcId="{4FC3A27C-7CDB-44FB-B2C7-ACE2DBB0282C}" destId="{A66024DA-89A9-4995-84AF-F21D2BEB4463}" srcOrd="0" destOrd="0" parTransId="{CC940F5D-0064-4787-8302-2D3EAA8216F0}" sibTransId="{FCE80C50-1BD5-4CA8-B80F-84E1F65EC0AC}"/>
    <dgm:cxn modelId="{80792E18-D9BE-4747-93EE-FDC7407F9E90}" type="presOf" srcId="{99A80305-65CB-4C08-B40A-7044D8615C8B}" destId="{30CFC4F9-B82D-41BE-9A4B-031E787D5228}" srcOrd="0" destOrd="0" presId="urn:microsoft.com/office/officeart/2005/8/layout/hProcess6"/>
    <dgm:cxn modelId="{A694189C-849C-4C3D-8BCE-9BA1E25798E9}" srcId="{99A80305-65CB-4C08-B40A-7044D8615C8B}" destId="{0401BF7B-8899-4551-A8EF-134F2FC7005B}" srcOrd="1" destOrd="0" parTransId="{8A33697B-7171-481A-B726-C8B7118A1372}" sibTransId="{40CE5096-ADAF-48EC-A249-CA5DC4C974F9}"/>
    <dgm:cxn modelId="{1D73DCBE-B773-41C2-8B21-F711F192F75B}" srcId="{606CD39E-7B44-4B78-B381-F1230B107B3B}" destId="{12EC2D8D-50A3-4125-AF7C-41B29849DF36}" srcOrd="0" destOrd="0" parTransId="{EFC0FBCC-5EF5-4DAC-B57A-A3926E76DDE0}" sibTransId="{970C1295-D2F3-4266-B958-01E102AA72E0}"/>
    <dgm:cxn modelId="{03EFC186-9CE5-46F1-8462-D1993CD12E11}" type="presOf" srcId="{606CD39E-7B44-4B78-B381-F1230B107B3B}" destId="{70B32315-AF79-40A8-AC7F-192CB35DBC87}" srcOrd="0" destOrd="0" presId="urn:microsoft.com/office/officeart/2005/8/layout/hProcess6"/>
    <dgm:cxn modelId="{862EC54D-5C24-4268-AD46-A8AFF6D7077A}" srcId="{99A80305-65CB-4C08-B40A-7044D8615C8B}" destId="{68733F70-36B2-4BDA-9767-90866BC3DC46}" srcOrd="2" destOrd="0" parTransId="{0C422CA6-8803-4237-9239-583DEDC48FF1}" sibTransId="{522CB41F-B645-4CCB-9AB0-B58FCFA6F9B6}"/>
    <dgm:cxn modelId="{C8405972-0D18-4EBE-98C4-F1856BAE341E}" type="presOf" srcId="{9A3ECE3E-D40E-47B8-BEC4-F07F73FD56B0}" destId="{E65465D2-1F5D-4E04-B704-0DDFAE976F45}" srcOrd="0" destOrd="0" presId="urn:microsoft.com/office/officeart/2005/8/layout/hProcess6"/>
    <dgm:cxn modelId="{AA12CF9C-467A-44E8-99DF-F9CE078B598D}" type="presOf" srcId="{438803EF-F883-448F-B7F4-29864019F827}" destId="{EBE76FBA-659E-4C88-98B4-3419EFF43EB1}" srcOrd="1" destOrd="0" presId="urn:microsoft.com/office/officeart/2005/8/layout/hProcess6"/>
    <dgm:cxn modelId="{309DA42F-3567-4F3E-86C6-F62FB457E0D5}" srcId="{99A80305-65CB-4C08-B40A-7044D8615C8B}" destId="{4FC3A27C-7CDB-44FB-B2C7-ACE2DBB0282C}" srcOrd="0" destOrd="0" parTransId="{5396C4B4-E574-499A-89E5-5755416D0158}" sibTransId="{450032FC-1688-47EE-9F15-72371B06F307}"/>
    <dgm:cxn modelId="{4AF7695A-220E-4334-8997-0A4F20E46F40}" srcId="{68733F70-36B2-4BDA-9767-90866BC3DC46}" destId="{438803EF-F883-448F-B7F4-29864019F827}" srcOrd="0" destOrd="0" parTransId="{197AC68E-1091-41A4-A71B-35D8439E1CC0}" sibTransId="{F5AB6839-A0D2-4BDA-8D5D-98919AA41F42}"/>
    <dgm:cxn modelId="{2BA03EC9-26A5-472F-8EEE-149CC526799D}" type="presOf" srcId="{9A3ECE3E-D40E-47B8-BEC4-F07F73FD56B0}" destId="{0D30DC57-985A-43B9-9399-1E611823B96B}" srcOrd="1" destOrd="0" presId="urn:microsoft.com/office/officeart/2005/8/layout/hProcess6"/>
    <dgm:cxn modelId="{EE91C633-729F-45A2-9C4D-60C638E0560F}" type="presParOf" srcId="{30CFC4F9-B82D-41BE-9A4B-031E787D5228}" destId="{17A61F37-9BF6-4E71-86F3-50D79E9883B4}" srcOrd="0" destOrd="0" presId="urn:microsoft.com/office/officeart/2005/8/layout/hProcess6"/>
    <dgm:cxn modelId="{A226CA45-B631-4A09-A3DA-4BB950980761}" type="presParOf" srcId="{17A61F37-9BF6-4E71-86F3-50D79E9883B4}" destId="{626D83A4-79F7-462F-875C-F151D8F6D5A7}" srcOrd="0" destOrd="0" presId="urn:microsoft.com/office/officeart/2005/8/layout/hProcess6"/>
    <dgm:cxn modelId="{DCAE29C3-CFCB-48DF-B03A-B58464808184}" type="presParOf" srcId="{17A61F37-9BF6-4E71-86F3-50D79E9883B4}" destId="{774D0AF5-E3E3-4F55-8ED6-F28171CB4617}" srcOrd="1" destOrd="0" presId="urn:microsoft.com/office/officeart/2005/8/layout/hProcess6"/>
    <dgm:cxn modelId="{63E28ACD-FF54-4F89-A940-7386F6045F71}" type="presParOf" srcId="{17A61F37-9BF6-4E71-86F3-50D79E9883B4}" destId="{DF515274-C3A6-4E9C-B691-DD03BE5C1B89}" srcOrd="2" destOrd="0" presId="urn:microsoft.com/office/officeart/2005/8/layout/hProcess6"/>
    <dgm:cxn modelId="{0302CDB3-0C08-4224-91A4-AB2F0827830C}" type="presParOf" srcId="{17A61F37-9BF6-4E71-86F3-50D79E9883B4}" destId="{D2239B7C-769A-4FE9-8A24-7DB016B7B2B6}" srcOrd="3" destOrd="0" presId="urn:microsoft.com/office/officeart/2005/8/layout/hProcess6"/>
    <dgm:cxn modelId="{5E43CF30-AF39-4CD4-9694-EDD1B153868D}" type="presParOf" srcId="{30CFC4F9-B82D-41BE-9A4B-031E787D5228}" destId="{34A94035-5033-485E-AAE6-0AFE4AFDDE4F}" srcOrd="1" destOrd="0" presId="urn:microsoft.com/office/officeart/2005/8/layout/hProcess6"/>
    <dgm:cxn modelId="{8CF1EF3B-6B09-4066-8008-F1CED94304F2}" type="presParOf" srcId="{30CFC4F9-B82D-41BE-9A4B-031E787D5228}" destId="{1768C7C5-5B63-4453-A045-23ADB30CB9A5}" srcOrd="2" destOrd="0" presId="urn:microsoft.com/office/officeart/2005/8/layout/hProcess6"/>
    <dgm:cxn modelId="{5E0CFC0D-2C24-4940-8EBB-9F020ED6F648}" type="presParOf" srcId="{1768C7C5-5B63-4453-A045-23ADB30CB9A5}" destId="{247A0F32-28E6-45B9-8305-733F35DADDA5}" srcOrd="0" destOrd="0" presId="urn:microsoft.com/office/officeart/2005/8/layout/hProcess6"/>
    <dgm:cxn modelId="{4605C9DC-B023-4E28-9611-E0CB1018AE95}" type="presParOf" srcId="{1768C7C5-5B63-4453-A045-23ADB30CB9A5}" destId="{E65465D2-1F5D-4E04-B704-0DDFAE976F45}" srcOrd="1" destOrd="0" presId="urn:microsoft.com/office/officeart/2005/8/layout/hProcess6"/>
    <dgm:cxn modelId="{8B57CA38-493F-443D-849A-CF7AFDA340F0}" type="presParOf" srcId="{1768C7C5-5B63-4453-A045-23ADB30CB9A5}" destId="{0D30DC57-985A-43B9-9399-1E611823B96B}" srcOrd="2" destOrd="0" presId="urn:microsoft.com/office/officeart/2005/8/layout/hProcess6"/>
    <dgm:cxn modelId="{DAF5FCFB-3464-4EDC-9565-498D807657FC}" type="presParOf" srcId="{1768C7C5-5B63-4453-A045-23ADB30CB9A5}" destId="{CA390B00-12DE-4E91-A870-A7DD085EAF15}" srcOrd="3" destOrd="0" presId="urn:microsoft.com/office/officeart/2005/8/layout/hProcess6"/>
    <dgm:cxn modelId="{710AE1BD-0EEF-451E-8452-4DA1150512D6}" type="presParOf" srcId="{30CFC4F9-B82D-41BE-9A4B-031E787D5228}" destId="{FBDA27A7-1751-49E9-9956-2B581A0F4DAB}" srcOrd="3" destOrd="0" presId="urn:microsoft.com/office/officeart/2005/8/layout/hProcess6"/>
    <dgm:cxn modelId="{96876E2B-E6A6-4419-85BF-18CD73C4DA3B}" type="presParOf" srcId="{30CFC4F9-B82D-41BE-9A4B-031E787D5228}" destId="{E76C9191-B6FB-4C40-A848-F4245F4F9744}" srcOrd="4" destOrd="0" presId="urn:microsoft.com/office/officeart/2005/8/layout/hProcess6"/>
    <dgm:cxn modelId="{E61DF5CB-8739-4258-8CF3-349AA9FCD390}" type="presParOf" srcId="{E76C9191-B6FB-4C40-A848-F4245F4F9744}" destId="{6BEF3F61-D3A6-473F-8119-D532295D50B2}" srcOrd="0" destOrd="0" presId="urn:microsoft.com/office/officeart/2005/8/layout/hProcess6"/>
    <dgm:cxn modelId="{0334C2CF-DFC8-4506-81C4-EE2A2E3D48AE}" type="presParOf" srcId="{E76C9191-B6FB-4C40-A848-F4245F4F9744}" destId="{C6D3427E-BDFF-4AE6-9087-D6801C518BB5}" srcOrd="1" destOrd="0" presId="urn:microsoft.com/office/officeart/2005/8/layout/hProcess6"/>
    <dgm:cxn modelId="{DF6FA3C8-58D0-4545-B39C-09679442BE53}" type="presParOf" srcId="{E76C9191-B6FB-4C40-A848-F4245F4F9744}" destId="{EBE76FBA-659E-4C88-98B4-3419EFF43EB1}" srcOrd="2" destOrd="0" presId="urn:microsoft.com/office/officeart/2005/8/layout/hProcess6"/>
    <dgm:cxn modelId="{E627C4F6-E107-47BA-A1CE-044B72DFA052}" type="presParOf" srcId="{E76C9191-B6FB-4C40-A848-F4245F4F9744}" destId="{822FD260-2165-4EC8-82EA-D66980BE42A4}" srcOrd="3" destOrd="0" presId="urn:microsoft.com/office/officeart/2005/8/layout/hProcess6"/>
    <dgm:cxn modelId="{ADB17344-ACDE-4C47-9997-4FA0591FF37E}" type="presParOf" srcId="{30CFC4F9-B82D-41BE-9A4B-031E787D5228}" destId="{7DEE40E1-3D4F-47C0-A11B-D78F08BAF0AA}" srcOrd="5" destOrd="0" presId="urn:microsoft.com/office/officeart/2005/8/layout/hProcess6"/>
    <dgm:cxn modelId="{902F879D-F1B3-4F1E-978B-2CFDF44709F6}" type="presParOf" srcId="{30CFC4F9-B82D-41BE-9A4B-031E787D5228}" destId="{2822D9F4-D78F-4BA0-9C97-A7E6703855AA}" srcOrd="6" destOrd="0" presId="urn:microsoft.com/office/officeart/2005/8/layout/hProcess6"/>
    <dgm:cxn modelId="{657EE91C-0B9E-4B11-9914-692721F3DC9B}" type="presParOf" srcId="{2822D9F4-D78F-4BA0-9C97-A7E6703855AA}" destId="{930348DA-E55E-45C7-B456-4DE48D4A20F7}" srcOrd="0" destOrd="0" presId="urn:microsoft.com/office/officeart/2005/8/layout/hProcess6"/>
    <dgm:cxn modelId="{76DF8901-7B71-4E20-925F-0310DD02C4C4}" type="presParOf" srcId="{2822D9F4-D78F-4BA0-9C97-A7E6703855AA}" destId="{8301C83A-9C35-41FC-99D0-5C0E0AE3E74E}" srcOrd="1" destOrd="0" presId="urn:microsoft.com/office/officeart/2005/8/layout/hProcess6"/>
    <dgm:cxn modelId="{7AB547C8-77A2-4C67-9C8F-CB998564C3E8}" type="presParOf" srcId="{2822D9F4-D78F-4BA0-9C97-A7E6703855AA}" destId="{FF66BFC9-28DD-4FBB-90AB-4A656CD3EF0A}" srcOrd="2" destOrd="0" presId="urn:microsoft.com/office/officeart/2005/8/layout/hProcess6"/>
    <dgm:cxn modelId="{EDA00CB0-9155-4588-8576-84A4BE0A4301}" type="presParOf" srcId="{2822D9F4-D78F-4BA0-9C97-A7E6703855AA}" destId="{FABF8191-FAF6-44DD-8FA7-599A9BEF0AB5}" srcOrd="3" destOrd="0" presId="urn:microsoft.com/office/officeart/2005/8/layout/hProcess6"/>
    <dgm:cxn modelId="{87F46F6A-CA6B-45B7-AB4A-532B2805F84B}" type="presParOf" srcId="{30CFC4F9-B82D-41BE-9A4B-031E787D5228}" destId="{4BF7B8F1-299B-43D3-BB01-F01CEBAA75D1}" srcOrd="7" destOrd="0" presId="urn:microsoft.com/office/officeart/2005/8/layout/hProcess6"/>
    <dgm:cxn modelId="{B47F036F-D01A-4EC5-AB6F-2295F36E5810}" type="presParOf" srcId="{30CFC4F9-B82D-41BE-9A4B-031E787D5228}" destId="{F6A67433-B857-4164-9837-DDB2D9FE1AD1}" srcOrd="8" destOrd="0" presId="urn:microsoft.com/office/officeart/2005/8/layout/hProcess6"/>
    <dgm:cxn modelId="{9ECA77B9-AC20-4B2F-A071-3F2E7BA3E6AE}" type="presParOf" srcId="{F6A67433-B857-4164-9837-DDB2D9FE1AD1}" destId="{4BEE0CDB-029A-4FCB-B4EE-BDC627558EC2}" srcOrd="0" destOrd="0" presId="urn:microsoft.com/office/officeart/2005/8/layout/hProcess6"/>
    <dgm:cxn modelId="{856FEFA3-B047-4223-8241-5ED465915E42}" type="presParOf" srcId="{F6A67433-B857-4164-9837-DDB2D9FE1AD1}" destId="{814062A4-16D3-4B42-A705-8FFC7920FA44}" srcOrd="1" destOrd="0" presId="urn:microsoft.com/office/officeart/2005/8/layout/hProcess6"/>
    <dgm:cxn modelId="{5DE835F5-2247-45AF-8100-74DD50699D60}" type="presParOf" srcId="{F6A67433-B857-4164-9837-DDB2D9FE1AD1}" destId="{44213E2F-42F8-4FAD-A276-01286D7D0BD9}" srcOrd="2" destOrd="0" presId="urn:microsoft.com/office/officeart/2005/8/layout/hProcess6"/>
    <dgm:cxn modelId="{E0956828-B086-4BC4-948C-CBFD45BA99DC}" type="presParOf" srcId="{F6A67433-B857-4164-9837-DDB2D9FE1AD1}" destId="{70B32315-AF79-40A8-AC7F-192CB35DBC87}" srcOrd="3" destOrd="0" presId="urn:microsoft.com/office/officeart/2005/8/layout/hProcess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57AB9-098B-4D66-9611-403B89AD5A9C}">
      <dsp:nvSpPr>
        <dsp:cNvPr id="0" name=""/>
        <dsp:cNvSpPr/>
      </dsp:nvSpPr>
      <dsp:spPr>
        <a:xfrm>
          <a:off x="1586" y="61810"/>
          <a:ext cx="1546463" cy="439438"/>
        </a:xfrm>
        <a:prstGeom prst="rect">
          <a:avLst/>
        </a:prstGeom>
        <a:solidFill>
          <a:srgbClr val="104F75"/>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a:t>Knowledge-rich</a:t>
          </a:r>
        </a:p>
      </dsp:txBody>
      <dsp:txXfrm>
        <a:off x="1586" y="61810"/>
        <a:ext cx="1546463" cy="439438"/>
      </dsp:txXfrm>
    </dsp:sp>
    <dsp:sp modelId="{A6EBABAC-D02D-4408-A827-356ED1A80F6F}">
      <dsp:nvSpPr>
        <dsp:cNvPr id="0" name=""/>
        <dsp:cNvSpPr/>
      </dsp:nvSpPr>
      <dsp:spPr>
        <a:xfrm>
          <a:off x="1586" y="501249"/>
          <a:ext cx="1546463" cy="1193045"/>
        </a:xfrm>
        <a:prstGeom prst="rect">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solidFill>
                <a:srgbClr val="104F75"/>
              </a:solidFill>
            </a:rPr>
            <a:t>Knowledge is clearly identified and sequenced so that concepts are built upon gradually</a:t>
          </a:r>
        </a:p>
      </dsp:txBody>
      <dsp:txXfrm>
        <a:off x="1586" y="501249"/>
        <a:ext cx="1546463" cy="1193045"/>
      </dsp:txXfrm>
    </dsp:sp>
    <dsp:sp modelId="{4311DE62-B3A6-4F8C-9353-42A95AFC2D14}">
      <dsp:nvSpPr>
        <dsp:cNvPr id="0" name=""/>
        <dsp:cNvSpPr/>
      </dsp:nvSpPr>
      <dsp:spPr>
        <a:xfrm>
          <a:off x="1764555" y="61810"/>
          <a:ext cx="1546463" cy="439438"/>
        </a:xfrm>
        <a:prstGeom prst="rect">
          <a:avLst/>
        </a:prstGeom>
        <a:solidFill>
          <a:srgbClr val="104F75"/>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a:t>Whole-class teaching</a:t>
          </a:r>
        </a:p>
      </dsp:txBody>
      <dsp:txXfrm>
        <a:off x="1764555" y="61810"/>
        <a:ext cx="1546463" cy="439438"/>
      </dsp:txXfrm>
    </dsp:sp>
    <dsp:sp modelId="{3AB43671-26D4-47B3-8B6D-BECE314C0269}">
      <dsp:nvSpPr>
        <dsp:cNvPr id="0" name=""/>
        <dsp:cNvSpPr/>
      </dsp:nvSpPr>
      <dsp:spPr>
        <a:xfrm>
          <a:off x="1764555" y="501249"/>
          <a:ext cx="1546463" cy="1193045"/>
        </a:xfrm>
        <a:prstGeom prst="rect">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GB" sz="1200" kern="1200" dirty="0">
              <a:solidFill>
                <a:srgbClr val="104F75"/>
              </a:solidFill>
            </a:rPr>
            <a:t>Each and every child is taught all of the core curriculum content, to which they are entitled.</a:t>
          </a:r>
          <a:endParaRPr lang="en-US" sz="1200" kern="1200" dirty="0">
            <a:solidFill>
              <a:srgbClr val="104F75"/>
            </a:solidFill>
          </a:endParaRPr>
        </a:p>
      </dsp:txBody>
      <dsp:txXfrm>
        <a:off x="1764555" y="501249"/>
        <a:ext cx="1546463" cy="1193045"/>
      </dsp:txXfrm>
    </dsp:sp>
    <dsp:sp modelId="{CEC06CE1-81EF-4B22-811C-F571B5363155}">
      <dsp:nvSpPr>
        <dsp:cNvPr id="0" name=""/>
        <dsp:cNvSpPr/>
      </dsp:nvSpPr>
      <dsp:spPr>
        <a:xfrm>
          <a:off x="3527523" y="61810"/>
          <a:ext cx="1546463" cy="439438"/>
        </a:xfrm>
        <a:prstGeom prst="rect">
          <a:avLst/>
        </a:prstGeom>
        <a:solidFill>
          <a:srgbClr val="104F75"/>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a:t>Teacher-led instruction</a:t>
          </a:r>
        </a:p>
      </dsp:txBody>
      <dsp:txXfrm>
        <a:off x="3527523" y="61810"/>
        <a:ext cx="1546463" cy="439438"/>
      </dsp:txXfrm>
    </dsp:sp>
    <dsp:sp modelId="{D68D5E1A-83BC-48D8-88D9-19F31D0ABA3D}">
      <dsp:nvSpPr>
        <dsp:cNvPr id="0" name=""/>
        <dsp:cNvSpPr/>
      </dsp:nvSpPr>
      <dsp:spPr>
        <a:xfrm>
          <a:off x="3527523" y="501249"/>
          <a:ext cx="1546463" cy="1193045"/>
        </a:xfrm>
        <a:prstGeom prst="rect">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solidFill>
                <a:srgbClr val="104F75"/>
              </a:solidFill>
            </a:rPr>
            <a:t>The teacher imparts knowledge, rather than </a:t>
          </a:r>
          <a:r>
            <a:rPr lang="en-US" sz="1200" kern="1200" dirty="0" smtClean="0">
              <a:solidFill>
                <a:srgbClr val="104F75"/>
              </a:solidFill>
            </a:rPr>
            <a:t>child-centered </a:t>
          </a:r>
          <a:r>
            <a:rPr lang="en-US" sz="1200" kern="1200" dirty="0">
              <a:solidFill>
                <a:srgbClr val="104F75"/>
              </a:solidFill>
            </a:rPr>
            <a:t>approaches or enquiry-based learning</a:t>
          </a:r>
        </a:p>
      </dsp:txBody>
      <dsp:txXfrm>
        <a:off x="3527523" y="501249"/>
        <a:ext cx="1546463" cy="11930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776CEC-39B3-4302-A8EF-FFB203697B5C}">
      <dsp:nvSpPr>
        <dsp:cNvPr id="0" name=""/>
        <dsp:cNvSpPr/>
      </dsp:nvSpPr>
      <dsp:spPr>
        <a:xfrm>
          <a:off x="2224524" y="1426041"/>
          <a:ext cx="1544490" cy="1544490"/>
        </a:xfrm>
        <a:prstGeom prst="ellipse">
          <a:avLst/>
        </a:prstGeom>
        <a:solidFill>
          <a:srgbClr val="104F75"/>
        </a:solidFill>
        <a:ln w="19050">
          <a:solidFill>
            <a:srgbClr val="072233"/>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a:solidFill>
                <a:schemeClr val="bg1"/>
              </a:solidFill>
            </a:rPr>
            <a:t>Aims of the Curriculum Programme Pilot</a:t>
          </a:r>
        </a:p>
      </dsp:txBody>
      <dsp:txXfrm>
        <a:off x="2450709" y="1652226"/>
        <a:ext cx="1092120" cy="1092120"/>
      </dsp:txXfrm>
    </dsp:sp>
    <dsp:sp modelId="{9B168D41-7D30-4558-B3FE-A5ECF0A57CFC}">
      <dsp:nvSpPr>
        <dsp:cNvPr id="0" name=""/>
        <dsp:cNvSpPr/>
      </dsp:nvSpPr>
      <dsp:spPr>
        <a:xfrm rot="16300414">
          <a:off x="2981822" y="1369532"/>
          <a:ext cx="77258" cy="36451"/>
        </a:xfrm>
        <a:custGeom>
          <a:avLst/>
          <a:gdLst/>
          <a:ahLst/>
          <a:cxnLst/>
          <a:rect l="0" t="0" r="0" b="0"/>
          <a:pathLst>
            <a:path>
              <a:moveTo>
                <a:pt x="0" y="18225"/>
              </a:moveTo>
              <a:lnTo>
                <a:pt x="77258" y="18225"/>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018519" y="1385826"/>
        <a:ext cx="3862" cy="3862"/>
      </dsp:txXfrm>
    </dsp:sp>
    <dsp:sp modelId="{98D911F9-A88D-4872-B15D-DA946032340F}">
      <dsp:nvSpPr>
        <dsp:cNvPr id="0" name=""/>
        <dsp:cNvSpPr/>
      </dsp:nvSpPr>
      <dsp:spPr>
        <a:xfrm>
          <a:off x="2314728" y="-106776"/>
          <a:ext cx="1456231" cy="1456231"/>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Gather evidence on </a:t>
          </a:r>
          <a:r>
            <a:rPr lang="en-US" sz="1000" b="1" kern="1200" dirty="0" smtClean="0">
              <a:solidFill>
                <a:srgbClr val="104F75"/>
              </a:solidFill>
            </a:rPr>
            <a:t>how complete </a:t>
          </a:r>
          <a:r>
            <a:rPr lang="en-US" sz="1000" b="1" kern="1200" dirty="0">
              <a:solidFill>
                <a:srgbClr val="104F75"/>
              </a:solidFill>
            </a:rPr>
            <a:t>programmes can improve pupil outcomes</a:t>
          </a:r>
        </a:p>
      </dsp:txBody>
      <dsp:txXfrm>
        <a:off x="2527988" y="106484"/>
        <a:ext cx="1029711" cy="1029711"/>
      </dsp:txXfrm>
    </dsp:sp>
    <dsp:sp modelId="{A40C335E-DB86-4E56-8C7B-63D89BF012AB}">
      <dsp:nvSpPr>
        <dsp:cNvPr id="0" name=""/>
        <dsp:cNvSpPr/>
      </dsp:nvSpPr>
      <dsp:spPr>
        <a:xfrm rot="20744489">
          <a:off x="3743959" y="1979732"/>
          <a:ext cx="82231" cy="36451"/>
        </a:xfrm>
        <a:custGeom>
          <a:avLst/>
          <a:gdLst/>
          <a:ahLst/>
          <a:cxnLst/>
          <a:rect l="0" t="0" r="0" b="0"/>
          <a:pathLst>
            <a:path>
              <a:moveTo>
                <a:pt x="0" y="18225"/>
              </a:moveTo>
              <a:lnTo>
                <a:pt x="82231" y="18225"/>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783018" y="1995902"/>
        <a:ext cx="4111" cy="4111"/>
      </dsp:txXfrm>
    </dsp:sp>
    <dsp:sp modelId="{29BB58A0-0744-434D-87E9-BFBF96E7BC28}">
      <dsp:nvSpPr>
        <dsp:cNvPr id="0" name=""/>
        <dsp:cNvSpPr/>
      </dsp:nvSpPr>
      <dsp:spPr>
        <a:xfrm>
          <a:off x="3802493" y="1080382"/>
          <a:ext cx="1456231" cy="1456231"/>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Gather evidence on how </a:t>
          </a:r>
          <a:r>
            <a:rPr lang="en-US" sz="1000" b="1" kern="1200" dirty="0" smtClean="0">
              <a:solidFill>
                <a:srgbClr val="104F75"/>
              </a:solidFill>
            </a:rPr>
            <a:t>using complete  </a:t>
          </a:r>
          <a:r>
            <a:rPr lang="en-US" sz="1000" b="1" kern="1200" dirty="0">
              <a:solidFill>
                <a:srgbClr val="104F75"/>
              </a:solidFill>
            </a:rPr>
            <a:t>programmes can reduce teacher workload</a:t>
          </a:r>
        </a:p>
      </dsp:txBody>
      <dsp:txXfrm>
        <a:off x="4015753" y="1293642"/>
        <a:ext cx="1029711" cy="1029711"/>
      </dsp:txXfrm>
    </dsp:sp>
    <dsp:sp modelId="{873A39C8-4F6E-4AC5-8E25-74300D3DE13B}">
      <dsp:nvSpPr>
        <dsp:cNvPr id="0" name=""/>
        <dsp:cNvSpPr/>
      </dsp:nvSpPr>
      <dsp:spPr>
        <a:xfrm rot="3260911">
          <a:off x="3432343" y="2835878"/>
          <a:ext cx="69676" cy="36451"/>
        </a:xfrm>
        <a:custGeom>
          <a:avLst/>
          <a:gdLst/>
          <a:ahLst/>
          <a:cxnLst/>
          <a:rect l="0" t="0" r="0" b="0"/>
          <a:pathLst>
            <a:path>
              <a:moveTo>
                <a:pt x="0" y="18225"/>
              </a:moveTo>
              <a:lnTo>
                <a:pt x="69676" y="18225"/>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465439" y="2852362"/>
        <a:ext cx="3483" cy="3483"/>
      </dsp:txXfrm>
    </dsp:sp>
    <dsp:sp modelId="{2C053411-5587-456E-9506-E8146514A49E}">
      <dsp:nvSpPr>
        <dsp:cNvPr id="0" name=""/>
        <dsp:cNvSpPr/>
      </dsp:nvSpPr>
      <dsp:spPr>
        <a:xfrm>
          <a:off x="3183755" y="2745947"/>
          <a:ext cx="1456231" cy="1456231"/>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Identify the most beneficial frameworks and specifications </a:t>
          </a:r>
          <a:r>
            <a:rPr lang="en-US" sz="1000" b="1" kern="1200" dirty="0" smtClean="0">
              <a:solidFill>
                <a:srgbClr val="104F75"/>
              </a:solidFill>
            </a:rPr>
            <a:t>for programmes</a:t>
          </a:r>
          <a:endParaRPr lang="en-US" sz="1000" b="1" kern="1200" dirty="0">
            <a:solidFill>
              <a:srgbClr val="104F75"/>
            </a:solidFill>
          </a:endParaRPr>
        </a:p>
      </dsp:txBody>
      <dsp:txXfrm>
        <a:off x="3397015" y="2959207"/>
        <a:ext cx="1029711" cy="1029711"/>
      </dsp:txXfrm>
    </dsp:sp>
    <dsp:sp modelId="{BBF65A80-DF5B-4E1E-B39E-8E084C518C0B}">
      <dsp:nvSpPr>
        <dsp:cNvPr id="0" name=""/>
        <dsp:cNvSpPr/>
      </dsp:nvSpPr>
      <dsp:spPr>
        <a:xfrm rot="7576787">
          <a:off x="2474374" y="2835736"/>
          <a:ext cx="82219" cy="36451"/>
        </a:xfrm>
        <a:custGeom>
          <a:avLst/>
          <a:gdLst/>
          <a:ahLst/>
          <a:cxnLst/>
          <a:rect l="0" t="0" r="0" b="0"/>
          <a:pathLst>
            <a:path>
              <a:moveTo>
                <a:pt x="0" y="18225"/>
              </a:moveTo>
              <a:lnTo>
                <a:pt x="82219" y="18225"/>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0800000">
        <a:off x="2513428" y="2851906"/>
        <a:ext cx="4110" cy="4110"/>
      </dsp:txXfrm>
    </dsp:sp>
    <dsp:sp modelId="{8F0574A7-1982-4FC0-A48F-289E0188B045}">
      <dsp:nvSpPr>
        <dsp:cNvPr id="0" name=""/>
        <dsp:cNvSpPr/>
      </dsp:nvSpPr>
      <dsp:spPr>
        <a:xfrm>
          <a:off x="1332195" y="2745947"/>
          <a:ext cx="1456231" cy="1456231"/>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Understand </a:t>
          </a:r>
          <a:r>
            <a:rPr lang="en-US" sz="1000" b="1" kern="1200" dirty="0" smtClean="0">
              <a:solidFill>
                <a:srgbClr val="104F75"/>
              </a:solidFill>
            </a:rPr>
            <a:t>how complete  </a:t>
          </a:r>
          <a:r>
            <a:rPr lang="en-US" sz="1000" b="1" kern="1200" dirty="0">
              <a:solidFill>
                <a:srgbClr val="104F75"/>
              </a:solidFill>
            </a:rPr>
            <a:t>programmes are shared and implemented in a diverse cross section of schools</a:t>
          </a:r>
        </a:p>
      </dsp:txBody>
      <dsp:txXfrm>
        <a:off x="1545455" y="2959207"/>
        <a:ext cx="1029711" cy="1029711"/>
      </dsp:txXfrm>
    </dsp:sp>
    <dsp:sp modelId="{75A51206-AF39-4BD9-A0CB-59CE08C72FF7}">
      <dsp:nvSpPr>
        <dsp:cNvPr id="0" name=""/>
        <dsp:cNvSpPr/>
      </dsp:nvSpPr>
      <dsp:spPr>
        <a:xfrm rot="11880000">
          <a:off x="2195221" y="1930796"/>
          <a:ext cx="68782" cy="36451"/>
        </a:xfrm>
        <a:custGeom>
          <a:avLst/>
          <a:gdLst/>
          <a:ahLst/>
          <a:cxnLst/>
          <a:rect l="0" t="0" r="0" b="0"/>
          <a:pathLst>
            <a:path>
              <a:moveTo>
                <a:pt x="0" y="18225"/>
              </a:moveTo>
              <a:lnTo>
                <a:pt x="68782" y="1822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0800000">
        <a:off x="2227893" y="1947302"/>
        <a:ext cx="3439" cy="3439"/>
      </dsp:txXfrm>
    </dsp:sp>
    <dsp:sp modelId="{56F16202-8A12-46A8-A05D-C7AEFCEB5B77}">
      <dsp:nvSpPr>
        <dsp:cNvPr id="0" name=""/>
        <dsp:cNvSpPr/>
      </dsp:nvSpPr>
      <dsp:spPr>
        <a:xfrm>
          <a:off x="754660" y="1028649"/>
          <a:ext cx="1484686" cy="1364667"/>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Identify the level of guidance/ training needed to </a:t>
          </a:r>
          <a:r>
            <a:rPr lang="en-US" sz="1000" b="1" kern="1200" dirty="0" smtClean="0">
              <a:solidFill>
                <a:srgbClr val="104F75"/>
              </a:solidFill>
            </a:rPr>
            <a:t>implement complete  </a:t>
          </a:r>
          <a:r>
            <a:rPr lang="en-US" sz="1000" b="1" kern="1200" dirty="0">
              <a:solidFill>
                <a:srgbClr val="104F75"/>
              </a:solidFill>
            </a:rPr>
            <a:t>programmes</a:t>
          </a:r>
        </a:p>
      </dsp:txBody>
      <dsp:txXfrm>
        <a:off x="972087" y="1228500"/>
        <a:ext cx="1049832" cy="9649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D0AF5-E3E3-4F55-8ED6-F28171CB4617}">
      <dsp:nvSpPr>
        <dsp:cNvPr id="0" name=""/>
        <dsp:cNvSpPr/>
      </dsp:nvSpPr>
      <dsp:spPr>
        <a:xfrm>
          <a:off x="437558"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lvl="0" algn="l" defTabSz="488950">
            <a:lnSpc>
              <a:spcPct val="90000"/>
            </a:lnSpc>
            <a:spcBef>
              <a:spcPct val="0"/>
            </a:spcBef>
            <a:spcAft>
              <a:spcPct val="35000"/>
            </a:spcAft>
          </a:pPr>
          <a:r>
            <a:rPr lang="en-US" sz="1100" kern="1200" dirty="0">
              <a:solidFill>
                <a:srgbClr val="104F75"/>
              </a:solidFill>
            </a:rPr>
            <a:t>Eligibility criteria check</a:t>
          </a:r>
        </a:p>
      </dsp:txBody>
      <dsp:txXfrm>
        <a:off x="870170" y="381247"/>
        <a:ext cx="843592" cy="1058839"/>
      </dsp:txXfrm>
    </dsp:sp>
    <dsp:sp modelId="{D2239B7C-769A-4FE9-8A24-7DB016B7B2B6}">
      <dsp:nvSpPr>
        <dsp:cNvPr id="0" name=""/>
        <dsp:cNvSpPr/>
      </dsp:nvSpPr>
      <dsp:spPr>
        <a:xfrm>
          <a:off x="494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1</a:t>
          </a:r>
        </a:p>
      </dsp:txBody>
      <dsp:txXfrm>
        <a:off x="131656" y="604764"/>
        <a:ext cx="611805" cy="611805"/>
      </dsp:txXfrm>
    </dsp:sp>
    <dsp:sp modelId="{E65465D2-1F5D-4E04-B704-0DDFAE976F45}">
      <dsp:nvSpPr>
        <dsp:cNvPr id="0" name=""/>
        <dsp:cNvSpPr/>
      </dsp:nvSpPr>
      <dsp:spPr>
        <a:xfrm>
          <a:off x="2708769" y="154353"/>
          <a:ext cx="1730446" cy="1512627"/>
        </a:xfrm>
        <a:prstGeom prst="rightArrow">
          <a:avLst>
            <a:gd name="adj1" fmla="val 70000"/>
            <a:gd name="adj2" fmla="val 50000"/>
          </a:avLst>
        </a:prstGeom>
        <a:solidFill>
          <a:srgbClr val="CFDCE3"/>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lvl="0" algn="l" defTabSz="488950">
            <a:lnSpc>
              <a:spcPct val="90000"/>
            </a:lnSpc>
            <a:spcBef>
              <a:spcPct val="0"/>
            </a:spcBef>
            <a:spcAft>
              <a:spcPct val="35000"/>
            </a:spcAft>
          </a:pPr>
          <a:r>
            <a:rPr lang="en-US" sz="1100" kern="1200" dirty="0" smtClean="0">
              <a:solidFill>
                <a:srgbClr val="104F75"/>
              </a:solidFill>
            </a:rPr>
            <a:t>Minimum requirement check</a:t>
          </a:r>
        </a:p>
        <a:p>
          <a:pPr lvl="0" algn="l" defTabSz="488950">
            <a:lnSpc>
              <a:spcPct val="90000"/>
            </a:lnSpc>
            <a:spcBef>
              <a:spcPct val="0"/>
            </a:spcBef>
            <a:spcAft>
              <a:spcPct val="35000"/>
            </a:spcAft>
          </a:pPr>
          <a:r>
            <a:rPr lang="en-US" sz="1100" kern="1200" dirty="0" smtClean="0">
              <a:solidFill>
                <a:srgbClr val="104F75"/>
              </a:solidFill>
            </a:rPr>
            <a:t>Pass/fail for each category</a:t>
          </a:r>
          <a:endParaRPr lang="en-US" sz="1100" kern="1200" dirty="0">
            <a:solidFill>
              <a:srgbClr val="104F75"/>
            </a:solidFill>
          </a:endParaRPr>
        </a:p>
      </dsp:txBody>
      <dsp:txXfrm>
        <a:off x="3141380" y="381247"/>
        <a:ext cx="843592" cy="1058839"/>
      </dsp:txXfrm>
    </dsp:sp>
    <dsp:sp modelId="{CA390B00-12DE-4E91-A870-A7DD085EAF15}">
      <dsp:nvSpPr>
        <dsp:cNvPr id="0" name=""/>
        <dsp:cNvSpPr/>
      </dsp:nvSpPr>
      <dsp:spPr>
        <a:xfrm>
          <a:off x="227615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2</a:t>
          </a:r>
        </a:p>
      </dsp:txBody>
      <dsp:txXfrm>
        <a:off x="2402866" y="604764"/>
        <a:ext cx="611805" cy="611805"/>
      </dsp:txXfrm>
    </dsp:sp>
    <dsp:sp modelId="{C6D3427E-BDFF-4AE6-9087-D6801C518BB5}">
      <dsp:nvSpPr>
        <dsp:cNvPr id="0" name=""/>
        <dsp:cNvSpPr/>
      </dsp:nvSpPr>
      <dsp:spPr>
        <a:xfrm>
          <a:off x="4979979"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lvl="0" algn="l" defTabSz="488950">
            <a:lnSpc>
              <a:spcPct val="90000"/>
            </a:lnSpc>
            <a:spcBef>
              <a:spcPct val="0"/>
            </a:spcBef>
            <a:spcAft>
              <a:spcPct val="35000"/>
            </a:spcAft>
          </a:pPr>
          <a:r>
            <a:rPr lang="en-US" sz="1100" kern="1200" dirty="0" smtClean="0">
              <a:solidFill>
                <a:srgbClr val="104F75"/>
              </a:solidFill>
            </a:rPr>
            <a:t>Initial programme scoring</a:t>
          </a:r>
        </a:p>
        <a:p>
          <a:pPr lvl="0" algn="l" defTabSz="488950">
            <a:lnSpc>
              <a:spcPct val="90000"/>
            </a:lnSpc>
            <a:spcBef>
              <a:spcPct val="0"/>
            </a:spcBef>
            <a:spcAft>
              <a:spcPct val="35000"/>
            </a:spcAft>
          </a:pPr>
          <a:r>
            <a:rPr lang="en-US" sz="1100" kern="1200" dirty="0" smtClean="0">
              <a:solidFill>
                <a:srgbClr val="104F75"/>
              </a:solidFill>
            </a:rPr>
            <a:t>Score 0-3 for each criterion</a:t>
          </a:r>
          <a:endParaRPr lang="en-US" sz="1100" kern="1200" dirty="0">
            <a:solidFill>
              <a:srgbClr val="104F75"/>
            </a:solidFill>
          </a:endParaRPr>
        </a:p>
      </dsp:txBody>
      <dsp:txXfrm>
        <a:off x="5412591" y="381247"/>
        <a:ext cx="843592" cy="1058839"/>
      </dsp:txXfrm>
    </dsp:sp>
    <dsp:sp modelId="{822FD260-2165-4EC8-82EA-D66980BE42A4}">
      <dsp:nvSpPr>
        <dsp:cNvPr id="0" name=""/>
        <dsp:cNvSpPr/>
      </dsp:nvSpPr>
      <dsp:spPr>
        <a:xfrm>
          <a:off x="454736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3</a:t>
          </a:r>
        </a:p>
      </dsp:txBody>
      <dsp:txXfrm>
        <a:off x="4674077" y="604764"/>
        <a:ext cx="611805" cy="611805"/>
      </dsp:txXfrm>
    </dsp:sp>
    <dsp:sp modelId="{8301C83A-9C35-41FC-99D0-5C0E0AE3E74E}">
      <dsp:nvSpPr>
        <dsp:cNvPr id="0" name=""/>
        <dsp:cNvSpPr/>
      </dsp:nvSpPr>
      <dsp:spPr>
        <a:xfrm>
          <a:off x="725119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lvl="0" algn="l" defTabSz="488950">
            <a:lnSpc>
              <a:spcPct val="90000"/>
            </a:lnSpc>
            <a:spcBef>
              <a:spcPct val="0"/>
            </a:spcBef>
            <a:spcAft>
              <a:spcPct val="35000"/>
            </a:spcAft>
          </a:pPr>
          <a:r>
            <a:rPr lang="en-US" sz="1100" kern="1200" dirty="0">
              <a:solidFill>
                <a:srgbClr val="104F75"/>
              </a:solidFill>
            </a:rPr>
            <a:t>Complete programme and interview assessment</a:t>
          </a:r>
        </a:p>
        <a:p>
          <a:pPr lvl="0" algn="l" defTabSz="488950">
            <a:lnSpc>
              <a:spcPct val="90000"/>
            </a:lnSpc>
            <a:spcBef>
              <a:spcPct val="0"/>
            </a:spcBef>
            <a:spcAft>
              <a:spcPct val="35000"/>
            </a:spcAft>
          </a:pPr>
          <a:r>
            <a:rPr lang="en-US" sz="1100" kern="1200" dirty="0">
              <a:solidFill>
                <a:srgbClr val="104F75"/>
              </a:solidFill>
            </a:rPr>
            <a:t>Score 0-3 for each criterion</a:t>
          </a:r>
        </a:p>
      </dsp:txBody>
      <dsp:txXfrm>
        <a:off x="7683801" y="381247"/>
        <a:ext cx="843592" cy="1058839"/>
      </dsp:txXfrm>
    </dsp:sp>
    <dsp:sp modelId="{FABF8191-FAF6-44DD-8FA7-599A9BEF0AB5}">
      <dsp:nvSpPr>
        <dsp:cNvPr id="0" name=""/>
        <dsp:cNvSpPr/>
      </dsp:nvSpPr>
      <dsp:spPr>
        <a:xfrm>
          <a:off x="681857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4</a:t>
          </a:r>
        </a:p>
      </dsp:txBody>
      <dsp:txXfrm>
        <a:off x="6945287" y="604764"/>
        <a:ext cx="611805" cy="611805"/>
      </dsp:txXfrm>
    </dsp:sp>
    <dsp:sp modelId="{814062A4-16D3-4B42-A705-8FFC7920FA44}">
      <dsp:nvSpPr>
        <dsp:cNvPr id="0" name=""/>
        <dsp:cNvSpPr/>
      </dsp:nvSpPr>
      <dsp:spPr>
        <a:xfrm>
          <a:off x="952240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lvl="0" algn="l" defTabSz="488950">
            <a:lnSpc>
              <a:spcPct val="90000"/>
            </a:lnSpc>
            <a:spcBef>
              <a:spcPct val="0"/>
            </a:spcBef>
            <a:spcAft>
              <a:spcPct val="35000"/>
            </a:spcAft>
          </a:pPr>
          <a:r>
            <a:rPr lang="en-US" sz="1100" kern="1200" dirty="0">
              <a:solidFill>
                <a:srgbClr val="104F75"/>
              </a:solidFill>
            </a:rPr>
            <a:t>Due diligence checks</a:t>
          </a:r>
        </a:p>
      </dsp:txBody>
      <dsp:txXfrm>
        <a:off x="9955012" y="381247"/>
        <a:ext cx="843592" cy="1058839"/>
      </dsp:txXfrm>
    </dsp:sp>
    <dsp:sp modelId="{70B32315-AF79-40A8-AC7F-192CB35DBC87}">
      <dsp:nvSpPr>
        <dsp:cNvPr id="0" name=""/>
        <dsp:cNvSpPr/>
      </dsp:nvSpPr>
      <dsp:spPr>
        <a:xfrm>
          <a:off x="9089789"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5</a:t>
          </a:r>
        </a:p>
      </dsp:txBody>
      <dsp:txXfrm>
        <a:off x="9216498" y="604764"/>
        <a:ext cx="611805" cy="6118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D0AF5-E3E3-4F55-8ED6-F28171CB4617}">
      <dsp:nvSpPr>
        <dsp:cNvPr id="0" name=""/>
        <dsp:cNvSpPr/>
      </dsp:nvSpPr>
      <dsp:spPr>
        <a:xfrm>
          <a:off x="437558"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Eligibility criteria check</a:t>
          </a:r>
        </a:p>
      </dsp:txBody>
      <dsp:txXfrm>
        <a:off x="870170" y="381247"/>
        <a:ext cx="843592" cy="1058839"/>
      </dsp:txXfrm>
    </dsp:sp>
    <dsp:sp modelId="{D2239B7C-769A-4FE9-8A24-7DB016B7B2B6}">
      <dsp:nvSpPr>
        <dsp:cNvPr id="0" name=""/>
        <dsp:cNvSpPr/>
      </dsp:nvSpPr>
      <dsp:spPr>
        <a:xfrm>
          <a:off x="494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1</a:t>
          </a:r>
        </a:p>
      </dsp:txBody>
      <dsp:txXfrm>
        <a:off x="131656" y="604764"/>
        <a:ext cx="611805" cy="611805"/>
      </dsp:txXfrm>
    </dsp:sp>
    <dsp:sp modelId="{E65465D2-1F5D-4E04-B704-0DDFAE976F45}">
      <dsp:nvSpPr>
        <dsp:cNvPr id="0" name=""/>
        <dsp:cNvSpPr/>
      </dsp:nvSpPr>
      <dsp:spPr>
        <a:xfrm>
          <a:off x="2708769" y="154353"/>
          <a:ext cx="1730446" cy="1512627"/>
        </a:xfrm>
        <a:prstGeom prst="rightArrow">
          <a:avLst>
            <a:gd name="adj1" fmla="val 70000"/>
            <a:gd name="adj2" fmla="val 50000"/>
          </a:avLst>
        </a:prstGeom>
        <a:solidFill>
          <a:srgbClr val="CFDCE3"/>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Minimum requirement check</a:t>
          </a:r>
        </a:p>
        <a:p>
          <a:pPr lvl="0" algn="l" defTabSz="444500">
            <a:lnSpc>
              <a:spcPct val="90000"/>
            </a:lnSpc>
            <a:spcBef>
              <a:spcPct val="0"/>
            </a:spcBef>
            <a:spcAft>
              <a:spcPct val="35000"/>
            </a:spcAft>
          </a:pPr>
          <a:r>
            <a:rPr lang="en-US" sz="1000" kern="1200" dirty="0" smtClean="0">
              <a:solidFill>
                <a:srgbClr val="104F75"/>
              </a:solidFill>
            </a:rPr>
            <a:t>Pass/fail for each category</a:t>
          </a:r>
          <a:endParaRPr lang="en-US" sz="1000" kern="1200" dirty="0">
            <a:solidFill>
              <a:srgbClr val="104F75"/>
            </a:solidFill>
          </a:endParaRPr>
        </a:p>
      </dsp:txBody>
      <dsp:txXfrm>
        <a:off x="3141380" y="381247"/>
        <a:ext cx="843592" cy="1058839"/>
      </dsp:txXfrm>
    </dsp:sp>
    <dsp:sp modelId="{CA390B00-12DE-4E91-A870-A7DD085EAF15}">
      <dsp:nvSpPr>
        <dsp:cNvPr id="0" name=""/>
        <dsp:cNvSpPr/>
      </dsp:nvSpPr>
      <dsp:spPr>
        <a:xfrm>
          <a:off x="227615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2</a:t>
          </a:r>
        </a:p>
      </dsp:txBody>
      <dsp:txXfrm>
        <a:off x="2402866" y="604764"/>
        <a:ext cx="611805" cy="611805"/>
      </dsp:txXfrm>
    </dsp:sp>
    <dsp:sp modelId="{C6D3427E-BDFF-4AE6-9087-D6801C518BB5}">
      <dsp:nvSpPr>
        <dsp:cNvPr id="0" name=""/>
        <dsp:cNvSpPr/>
      </dsp:nvSpPr>
      <dsp:spPr>
        <a:xfrm>
          <a:off x="4979979"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Initial programme scoring</a:t>
          </a:r>
        </a:p>
        <a:p>
          <a:pPr lvl="0" algn="l" defTabSz="444500">
            <a:lnSpc>
              <a:spcPct val="90000"/>
            </a:lnSpc>
            <a:spcBef>
              <a:spcPct val="0"/>
            </a:spcBef>
            <a:spcAft>
              <a:spcPct val="35000"/>
            </a:spcAft>
          </a:pPr>
          <a:r>
            <a:rPr lang="en-US" sz="1000" kern="1200" dirty="0" smtClean="0">
              <a:solidFill>
                <a:srgbClr val="104F75"/>
              </a:solidFill>
            </a:rPr>
            <a:t>Score 0-3 for each criterion</a:t>
          </a:r>
          <a:endParaRPr lang="en-US" sz="1000" kern="1200" dirty="0">
            <a:solidFill>
              <a:srgbClr val="104F75"/>
            </a:solidFill>
          </a:endParaRPr>
        </a:p>
      </dsp:txBody>
      <dsp:txXfrm>
        <a:off x="5412591" y="381247"/>
        <a:ext cx="843592" cy="1058839"/>
      </dsp:txXfrm>
    </dsp:sp>
    <dsp:sp modelId="{822FD260-2165-4EC8-82EA-D66980BE42A4}">
      <dsp:nvSpPr>
        <dsp:cNvPr id="0" name=""/>
        <dsp:cNvSpPr/>
      </dsp:nvSpPr>
      <dsp:spPr>
        <a:xfrm>
          <a:off x="454736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3</a:t>
          </a:r>
        </a:p>
      </dsp:txBody>
      <dsp:txXfrm>
        <a:off x="4674077" y="604764"/>
        <a:ext cx="611805" cy="611805"/>
      </dsp:txXfrm>
    </dsp:sp>
    <dsp:sp modelId="{8301C83A-9C35-41FC-99D0-5C0E0AE3E74E}">
      <dsp:nvSpPr>
        <dsp:cNvPr id="0" name=""/>
        <dsp:cNvSpPr/>
      </dsp:nvSpPr>
      <dsp:spPr>
        <a:xfrm>
          <a:off x="725119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Complete programme and interview assessment</a:t>
          </a:r>
        </a:p>
        <a:p>
          <a:pPr lvl="0" algn="l" defTabSz="444500">
            <a:lnSpc>
              <a:spcPct val="90000"/>
            </a:lnSpc>
            <a:spcBef>
              <a:spcPct val="0"/>
            </a:spcBef>
            <a:spcAft>
              <a:spcPct val="35000"/>
            </a:spcAft>
          </a:pPr>
          <a:r>
            <a:rPr lang="en-US" sz="1000" kern="1200" dirty="0">
              <a:solidFill>
                <a:srgbClr val="104F75"/>
              </a:solidFill>
            </a:rPr>
            <a:t>Score 0-3 for each criterion</a:t>
          </a:r>
        </a:p>
      </dsp:txBody>
      <dsp:txXfrm>
        <a:off x="7683801" y="381247"/>
        <a:ext cx="843592" cy="1058839"/>
      </dsp:txXfrm>
    </dsp:sp>
    <dsp:sp modelId="{FABF8191-FAF6-44DD-8FA7-599A9BEF0AB5}">
      <dsp:nvSpPr>
        <dsp:cNvPr id="0" name=""/>
        <dsp:cNvSpPr/>
      </dsp:nvSpPr>
      <dsp:spPr>
        <a:xfrm>
          <a:off x="681857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4</a:t>
          </a:r>
        </a:p>
      </dsp:txBody>
      <dsp:txXfrm>
        <a:off x="6945287" y="604764"/>
        <a:ext cx="611805" cy="611805"/>
      </dsp:txXfrm>
    </dsp:sp>
    <dsp:sp modelId="{814062A4-16D3-4B42-A705-8FFC7920FA44}">
      <dsp:nvSpPr>
        <dsp:cNvPr id="0" name=""/>
        <dsp:cNvSpPr/>
      </dsp:nvSpPr>
      <dsp:spPr>
        <a:xfrm>
          <a:off x="952240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Due diligence checks</a:t>
          </a:r>
        </a:p>
      </dsp:txBody>
      <dsp:txXfrm>
        <a:off x="9955012" y="381247"/>
        <a:ext cx="843592" cy="1058839"/>
      </dsp:txXfrm>
    </dsp:sp>
    <dsp:sp modelId="{70B32315-AF79-40A8-AC7F-192CB35DBC87}">
      <dsp:nvSpPr>
        <dsp:cNvPr id="0" name=""/>
        <dsp:cNvSpPr/>
      </dsp:nvSpPr>
      <dsp:spPr>
        <a:xfrm>
          <a:off x="9089789"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5</a:t>
          </a:r>
        </a:p>
      </dsp:txBody>
      <dsp:txXfrm>
        <a:off x="9216498" y="604764"/>
        <a:ext cx="611805" cy="6118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D0AF5-E3E3-4F55-8ED6-F28171CB4617}">
      <dsp:nvSpPr>
        <dsp:cNvPr id="0" name=""/>
        <dsp:cNvSpPr/>
      </dsp:nvSpPr>
      <dsp:spPr>
        <a:xfrm>
          <a:off x="437558"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Eligibility criteria check</a:t>
          </a:r>
        </a:p>
      </dsp:txBody>
      <dsp:txXfrm>
        <a:off x="870170" y="381247"/>
        <a:ext cx="843592" cy="1058839"/>
      </dsp:txXfrm>
    </dsp:sp>
    <dsp:sp modelId="{D2239B7C-769A-4FE9-8A24-7DB016B7B2B6}">
      <dsp:nvSpPr>
        <dsp:cNvPr id="0" name=""/>
        <dsp:cNvSpPr/>
      </dsp:nvSpPr>
      <dsp:spPr>
        <a:xfrm>
          <a:off x="494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1</a:t>
          </a:r>
        </a:p>
      </dsp:txBody>
      <dsp:txXfrm>
        <a:off x="131656" y="604764"/>
        <a:ext cx="611805" cy="611805"/>
      </dsp:txXfrm>
    </dsp:sp>
    <dsp:sp modelId="{E65465D2-1F5D-4E04-B704-0DDFAE976F45}">
      <dsp:nvSpPr>
        <dsp:cNvPr id="0" name=""/>
        <dsp:cNvSpPr/>
      </dsp:nvSpPr>
      <dsp:spPr>
        <a:xfrm>
          <a:off x="2708769" y="154353"/>
          <a:ext cx="1730446" cy="1512627"/>
        </a:xfrm>
        <a:prstGeom prst="rightArrow">
          <a:avLst>
            <a:gd name="adj1" fmla="val 70000"/>
            <a:gd name="adj2" fmla="val 50000"/>
          </a:avLst>
        </a:prstGeom>
        <a:solidFill>
          <a:srgbClr val="CFDCE3"/>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Minimum requirement check</a:t>
          </a:r>
        </a:p>
        <a:p>
          <a:pPr lvl="0" algn="l" defTabSz="444500">
            <a:lnSpc>
              <a:spcPct val="90000"/>
            </a:lnSpc>
            <a:spcBef>
              <a:spcPct val="0"/>
            </a:spcBef>
            <a:spcAft>
              <a:spcPct val="35000"/>
            </a:spcAft>
          </a:pPr>
          <a:r>
            <a:rPr lang="en-US" sz="1000" kern="1200" dirty="0" smtClean="0">
              <a:solidFill>
                <a:srgbClr val="104F75"/>
              </a:solidFill>
            </a:rPr>
            <a:t>Pass/fail for each category</a:t>
          </a:r>
          <a:endParaRPr lang="en-US" sz="1000" kern="1200" dirty="0">
            <a:solidFill>
              <a:srgbClr val="104F75"/>
            </a:solidFill>
          </a:endParaRPr>
        </a:p>
      </dsp:txBody>
      <dsp:txXfrm>
        <a:off x="3141380" y="381247"/>
        <a:ext cx="843592" cy="1058839"/>
      </dsp:txXfrm>
    </dsp:sp>
    <dsp:sp modelId="{CA390B00-12DE-4E91-A870-A7DD085EAF15}">
      <dsp:nvSpPr>
        <dsp:cNvPr id="0" name=""/>
        <dsp:cNvSpPr/>
      </dsp:nvSpPr>
      <dsp:spPr>
        <a:xfrm>
          <a:off x="227615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2</a:t>
          </a:r>
        </a:p>
      </dsp:txBody>
      <dsp:txXfrm>
        <a:off x="2402866" y="604764"/>
        <a:ext cx="611805" cy="611805"/>
      </dsp:txXfrm>
    </dsp:sp>
    <dsp:sp modelId="{C6D3427E-BDFF-4AE6-9087-D6801C518BB5}">
      <dsp:nvSpPr>
        <dsp:cNvPr id="0" name=""/>
        <dsp:cNvSpPr/>
      </dsp:nvSpPr>
      <dsp:spPr>
        <a:xfrm>
          <a:off x="4979979"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Initial programme scoring</a:t>
          </a:r>
        </a:p>
        <a:p>
          <a:pPr lvl="0" algn="l" defTabSz="444500">
            <a:lnSpc>
              <a:spcPct val="90000"/>
            </a:lnSpc>
            <a:spcBef>
              <a:spcPct val="0"/>
            </a:spcBef>
            <a:spcAft>
              <a:spcPct val="35000"/>
            </a:spcAft>
          </a:pPr>
          <a:r>
            <a:rPr lang="en-US" sz="1000" kern="1200" dirty="0" smtClean="0">
              <a:solidFill>
                <a:srgbClr val="104F75"/>
              </a:solidFill>
            </a:rPr>
            <a:t>Score 0-3 for each criterion</a:t>
          </a:r>
          <a:endParaRPr lang="en-US" sz="1000" kern="1200" dirty="0">
            <a:solidFill>
              <a:srgbClr val="104F75"/>
            </a:solidFill>
          </a:endParaRPr>
        </a:p>
      </dsp:txBody>
      <dsp:txXfrm>
        <a:off x="5412591" y="381247"/>
        <a:ext cx="843592" cy="1058839"/>
      </dsp:txXfrm>
    </dsp:sp>
    <dsp:sp modelId="{822FD260-2165-4EC8-82EA-D66980BE42A4}">
      <dsp:nvSpPr>
        <dsp:cNvPr id="0" name=""/>
        <dsp:cNvSpPr/>
      </dsp:nvSpPr>
      <dsp:spPr>
        <a:xfrm>
          <a:off x="454736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3</a:t>
          </a:r>
        </a:p>
      </dsp:txBody>
      <dsp:txXfrm>
        <a:off x="4674077" y="604764"/>
        <a:ext cx="611805" cy="611805"/>
      </dsp:txXfrm>
    </dsp:sp>
    <dsp:sp modelId="{8301C83A-9C35-41FC-99D0-5C0E0AE3E74E}">
      <dsp:nvSpPr>
        <dsp:cNvPr id="0" name=""/>
        <dsp:cNvSpPr/>
      </dsp:nvSpPr>
      <dsp:spPr>
        <a:xfrm>
          <a:off x="725119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Complete programme and interview assessment</a:t>
          </a:r>
        </a:p>
        <a:p>
          <a:pPr lvl="0" algn="l" defTabSz="444500">
            <a:lnSpc>
              <a:spcPct val="90000"/>
            </a:lnSpc>
            <a:spcBef>
              <a:spcPct val="0"/>
            </a:spcBef>
            <a:spcAft>
              <a:spcPct val="35000"/>
            </a:spcAft>
          </a:pPr>
          <a:r>
            <a:rPr lang="en-US" sz="1000" kern="1200" dirty="0">
              <a:solidFill>
                <a:srgbClr val="104F75"/>
              </a:solidFill>
            </a:rPr>
            <a:t>Score 0-3 for each criterion</a:t>
          </a:r>
        </a:p>
      </dsp:txBody>
      <dsp:txXfrm>
        <a:off x="7683801" y="381247"/>
        <a:ext cx="843592" cy="1058839"/>
      </dsp:txXfrm>
    </dsp:sp>
    <dsp:sp modelId="{FABF8191-FAF6-44DD-8FA7-599A9BEF0AB5}">
      <dsp:nvSpPr>
        <dsp:cNvPr id="0" name=""/>
        <dsp:cNvSpPr/>
      </dsp:nvSpPr>
      <dsp:spPr>
        <a:xfrm>
          <a:off x="681857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4</a:t>
          </a:r>
        </a:p>
      </dsp:txBody>
      <dsp:txXfrm>
        <a:off x="6945287" y="604764"/>
        <a:ext cx="611805" cy="611805"/>
      </dsp:txXfrm>
    </dsp:sp>
    <dsp:sp modelId="{814062A4-16D3-4B42-A705-8FFC7920FA44}">
      <dsp:nvSpPr>
        <dsp:cNvPr id="0" name=""/>
        <dsp:cNvSpPr/>
      </dsp:nvSpPr>
      <dsp:spPr>
        <a:xfrm>
          <a:off x="952240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Due diligence checks</a:t>
          </a:r>
        </a:p>
      </dsp:txBody>
      <dsp:txXfrm>
        <a:off x="9955012" y="381247"/>
        <a:ext cx="843592" cy="1058839"/>
      </dsp:txXfrm>
    </dsp:sp>
    <dsp:sp modelId="{70B32315-AF79-40A8-AC7F-192CB35DBC87}">
      <dsp:nvSpPr>
        <dsp:cNvPr id="0" name=""/>
        <dsp:cNvSpPr/>
      </dsp:nvSpPr>
      <dsp:spPr>
        <a:xfrm>
          <a:off x="9089789"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5</a:t>
          </a:r>
        </a:p>
      </dsp:txBody>
      <dsp:txXfrm>
        <a:off x="9216498" y="604764"/>
        <a:ext cx="611805" cy="61180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D0AF5-E3E3-4F55-8ED6-F28171CB4617}">
      <dsp:nvSpPr>
        <dsp:cNvPr id="0" name=""/>
        <dsp:cNvSpPr/>
      </dsp:nvSpPr>
      <dsp:spPr>
        <a:xfrm>
          <a:off x="437558"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Eligibility criteria check</a:t>
          </a:r>
        </a:p>
      </dsp:txBody>
      <dsp:txXfrm>
        <a:off x="870170" y="381247"/>
        <a:ext cx="843592" cy="1058839"/>
      </dsp:txXfrm>
    </dsp:sp>
    <dsp:sp modelId="{D2239B7C-769A-4FE9-8A24-7DB016B7B2B6}">
      <dsp:nvSpPr>
        <dsp:cNvPr id="0" name=""/>
        <dsp:cNvSpPr/>
      </dsp:nvSpPr>
      <dsp:spPr>
        <a:xfrm>
          <a:off x="494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1</a:t>
          </a:r>
        </a:p>
      </dsp:txBody>
      <dsp:txXfrm>
        <a:off x="131656" y="604764"/>
        <a:ext cx="611805" cy="611805"/>
      </dsp:txXfrm>
    </dsp:sp>
    <dsp:sp modelId="{E65465D2-1F5D-4E04-B704-0DDFAE976F45}">
      <dsp:nvSpPr>
        <dsp:cNvPr id="0" name=""/>
        <dsp:cNvSpPr/>
      </dsp:nvSpPr>
      <dsp:spPr>
        <a:xfrm>
          <a:off x="2708769" y="154353"/>
          <a:ext cx="1730446" cy="1512627"/>
        </a:xfrm>
        <a:prstGeom prst="rightArrow">
          <a:avLst>
            <a:gd name="adj1" fmla="val 70000"/>
            <a:gd name="adj2" fmla="val 50000"/>
          </a:avLst>
        </a:prstGeom>
        <a:solidFill>
          <a:srgbClr val="CFDCE3"/>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Minimum requirement check</a:t>
          </a:r>
        </a:p>
        <a:p>
          <a:pPr lvl="0" algn="l" defTabSz="444500">
            <a:lnSpc>
              <a:spcPct val="90000"/>
            </a:lnSpc>
            <a:spcBef>
              <a:spcPct val="0"/>
            </a:spcBef>
            <a:spcAft>
              <a:spcPct val="35000"/>
            </a:spcAft>
          </a:pPr>
          <a:r>
            <a:rPr lang="en-US" sz="1000" kern="1200" dirty="0" smtClean="0">
              <a:solidFill>
                <a:srgbClr val="104F75"/>
              </a:solidFill>
            </a:rPr>
            <a:t>Pass/fail for each category</a:t>
          </a:r>
          <a:endParaRPr lang="en-US" sz="1000" kern="1200" dirty="0">
            <a:solidFill>
              <a:srgbClr val="104F75"/>
            </a:solidFill>
          </a:endParaRPr>
        </a:p>
      </dsp:txBody>
      <dsp:txXfrm>
        <a:off x="3141380" y="381247"/>
        <a:ext cx="843592" cy="1058839"/>
      </dsp:txXfrm>
    </dsp:sp>
    <dsp:sp modelId="{CA390B00-12DE-4E91-A870-A7DD085EAF15}">
      <dsp:nvSpPr>
        <dsp:cNvPr id="0" name=""/>
        <dsp:cNvSpPr/>
      </dsp:nvSpPr>
      <dsp:spPr>
        <a:xfrm>
          <a:off x="227615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2</a:t>
          </a:r>
        </a:p>
      </dsp:txBody>
      <dsp:txXfrm>
        <a:off x="2402866" y="604764"/>
        <a:ext cx="611805" cy="611805"/>
      </dsp:txXfrm>
    </dsp:sp>
    <dsp:sp modelId="{C6D3427E-BDFF-4AE6-9087-D6801C518BB5}">
      <dsp:nvSpPr>
        <dsp:cNvPr id="0" name=""/>
        <dsp:cNvSpPr/>
      </dsp:nvSpPr>
      <dsp:spPr>
        <a:xfrm>
          <a:off x="4979979"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Initial programme scoring</a:t>
          </a:r>
        </a:p>
        <a:p>
          <a:pPr lvl="0" algn="l" defTabSz="444500">
            <a:lnSpc>
              <a:spcPct val="90000"/>
            </a:lnSpc>
            <a:spcBef>
              <a:spcPct val="0"/>
            </a:spcBef>
            <a:spcAft>
              <a:spcPct val="35000"/>
            </a:spcAft>
          </a:pPr>
          <a:r>
            <a:rPr lang="en-US" sz="1000" kern="1200" dirty="0" smtClean="0">
              <a:solidFill>
                <a:srgbClr val="104F75"/>
              </a:solidFill>
            </a:rPr>
            <a:t>Score 0-3 for each criterion</a:t>
          </a:r>
          <a:endParaRPr lang="en-US" sz="1000" kern="1200" dirty="0">
            <a:solidFill>
              <a:srgbClr val="104F75"/>
            </a:solidFill>
          </a:endParaRPr>
        </a:p>
      </dsp:txBody>
      <dsp:txXfrm>
        <a:off x="5412591" y="381247"/>
        <a:ext cx="843592" cy="1058839"/>
      </dsp:txXfrm>
    </dsp:sp>
    <dsp:sp modelId="{822FD260-2165-4EC8-82EA-D66980BE42A4}">
      <dsp:nvSpPr>
        <dsp:cNvPr id="0" name=""/>
        <dsp:cNvSpPr/>
      </dsp:nvSpPr>
      <dsp:spPr>
        <a:xfrm>
          <a:off x="454736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3</a:t>
          </a:r>
        </a:p>
      </dsp:txBody>
      <dsp:txXfrm>
        <a:off x="4674077" y="604764"/>
        <a:ext cx="611805" cy="611805"/>
      </dsp:txXfrm>
    </dsp:sp>
    <dsp:sp modelId="{8301C83A-9C35-41FC-99D0-5C0E0AE3E74E}">
      <dsp:nvSpPr>
        <dsp:cNvPr id="0" name=""/>
        <dsp:cNvSpPr/>
      </dsp:nvSpPr>
      <dsp:spPr>
        <a:xfrm>
          <a:off x="725119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Complete programme and interview assessment</a:t>
          </a:r>
        </a:p>
        <a:p>
          <a:pPr lvl="0" algn="l" defTabSz="444500">
            <a:lnSpc>
              <a:spcPct val="90000"/>
            </a:lnSpc>
            <a:spcBef>
              <a:spcPct val="0"/>
            </a:spcBef>
            <a:spcAft>
              <a:spcPct val="35000"/>
            </a:spcAft>
          </a:pPr>
          <a:r>
            <a:rPr lang="en-US" sz="1000" kern="1200" dirty="0">
              <a:solidFill>
                <a:srgbClr val="104F75"/>
              </a:solidFill>
            </a:rPr>
            <a:t>Score 0-3 for each criterion</a:t>
          </a:r>
        </a:p>
      </dsp:txBody>
      <dsp:txXfrm>
        <a:off x="7683801" y="381247"/>
        <a:ext cx="843592" cy="1058839"/>
      </dsp:txXfrm>
    </dsp:sp>
    <dsp:sp modelId="{FABF8191-FAF6-44DD-8FA7-599A9BEF0AB5}">
      <dsp:nvSpPr>
        <dsp:cNvPr id="0" name=""/>
        <dsp:cNvSpPr/>
      </dsp:nvSpPr>
      <dsp:spPr>
        <a:xfrm>
          <a:off x="681857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4</a:t>
          </a:r>
        </a:p>
      </dsp:txBody>
      <dsp:txXfrm>
        <a:off x="6945287" y="604764"/>
        <a:ext cx="611805" cy="611805"/>
      </dsp:txXfrm>
    </dsp:sp>
    <dsp:sp modelId="{814062A4-16D3-4B42-A705-8FFC7920FA44}">
      <dsp:nvSpPr>
        <dsp:cNvPr id="0" name=""/>
        <dsp:cNvSpPr/>
      </dsp:nvSpPr>
      <dsp:spPr>
        <a:xfrm>
          <a:off x="952240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Due diligence checks</a:t>
          </a:r>
        </a:p>
      </dsp:txBody>
      <dsp:txXfrm>
        <a:off x="9955012" y="381247"/>
        <a:ext cx="843592" cy="1058839"/>
      </dsp:txXfrm>
    </dsp:sp>
    <dsp:sp modelId="{70B32315-AF79-40A8-AC7F-192CB35DBC87}">
      <dsp:nvSpPr>
        <dsp:cNvPr id="0" name=""/>
        <dsp:cNvSpPr/>
      </dsp:nvSpPr>
      <dsp:spPr>
        <a:xfrm>
          <a:off x="9089789"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5</a:t>
          </a:r>
        </a:p>
      </dsp:txBody>
      <dsp:txXfrm>
        <a:off x="9216498" y="604764"/>
        <a:ext cx="611805" cy="61180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D0AF5-E3E3-4F55-8ED6-F28171CB4617}">
      <dsp:nvSpPr>
        <dsp:cNvPr id="0" name=""/>
        <dsp:cNvSpPr/>
      </dsp:nvSpPr>
      <dsp:spPr>
        <a:xfrm>
          <a:off x="437558"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Eligibility criteria check</a:t>
          </a:r>
        </a:p>
      </dsp:txBody>
      <dsp:txXfrm>
        <a:off x="870170" y="381247"/>
        <a:ext cx="843592" cy="1058839"/>
      </dsp:txXfrm>
    </dsp:sp>
    <dsp:sp modelId="{D2239B7C-769A-4FE9-8A24-7DB016B7B2B6}">
      <dsp:nvSpPr>
        <dsp:cNvPr id="0" name=""/>
        <dsp:cNvSpPr/>
      </dsp:nvSpPr>
      <dsp:spPr>
        <a:xfrm>
          <a:off x="494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1</a:t>
          </a:r>
        </a:p>
      </dsp:txBody>
      <dsp:txXfrm>
        <a:off x="131656" y="604764"/>
        <a:ext cx="611805" cy="611805"/>
      </dsp:txXfrm>
    </dsp:sp>
    <dsp:sp modelId="{E65465D2-1F5D-4E04-B704-0DDFAE976F45}">
      <dsp:nvSpPr>
        <dsp:cNvPr id="0" name=""/>
        <dsp:cNvSpPr/>
      </dsp:nvSpPr>
      <dsp:spPr>
        <a:xfrm>
          <a:off x="2708769" y="154353"/>
          <a:ext cx="1730446" cy="1512627"/>
        </a:xfrm>
        <a:prstGeom prst="rightArrow">
          <a:avLst>
            <a:gd name="adj1" fmla="val 70000"/>
            <a:gd name="adj2" fmla="val 50000"/>
          </a:avLst>
        </a:prstGeom>
        <a:solidFill>
          <a:srgbClr val="CFDCE3"/>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Minimum requirement check</a:t>
          </a:r>
        </a:p>
        <a:p>
          <a:pPr lvl="0" algn="l" defTabSz="444500">
            <a:lnSpc>
              <a:spcPct val="90000"/>
            </a:lnSpc>
            <a:spcBef>
              <a:spcPct val="0"/>
            </a:spcBef>
            <a:spcAft>
              <a:spcPct val="35000"/>
            </a:spcAft>
          </a:pPr>
          <a:r>
            <a:rPr lang="en-US" sz="1000" kern="1200" dirty="0" smtClean="0">
              <a:solidFill>
                <a:srgbClr val="104F75"/>
              </a:solidFill>
            </a:rPr>
            <a:t>Pass/fail for each category</a:t>
          </a:r>
          <a:endParaRPr lang="en-US" sz="1000" kern="1200" dirty="0">
            <a:solidFill>
              <a:srgbClr val="104F75"/>
            </a:solidFill>
          </a:endParaRPr>
        </a:p>
      </dsp:txBody>
      <dsp:txXfrm>
        <a:off x="3141380" y="381247"/>
        <a:ext cx="843592" cy="1058839"/>
      </dsp:txXfrm>
    </dsp:sp>
    <dsp:sp modelId="{CA390B00-12DE-4E91-A870-A7DD085EAF15}">
      <dsp:nvSpPr>
        <dsp:cNvPr id="0" name=""/>
        <dsp:cNvSpPr/>
      </dsp:nvSpPr>
      <dsp:spPr>
        <a:xfrm>
          <a:off x="227615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2</a:t>
          </a:r>
        </a:p>
      </dsp:txBody>
      <dsp:txXfrm>
        <a:off x="2402866" y="604764"/>
        <a:ext cx="611805" cy="611805"/>
      </dsp:txXfrm>
    </dsp:sp>
    <dsp:sp modelId="{C6D3427E-BDFF-4AE6-9087-D6801C518BB5}">
      <dsp:nvSpPr>
        <dsp:cNvPr id="0" name=""/>
        <dsp:cNvSpPr/>
      </dsp:nvSpPr>
      <dsp:spPr>
        <a:xfrm>
          <a:off x="4979979"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Initial programme scoring</a:t>
          </a:r>
        </a:p>
        <a:p>
          <a:pPr lvl="0" algn="l" defTabSz="444500">
            <a:lnSpc>
              <a:spcPct val="90000"/>
            </a:lnSpc>
            <a:spcBef>
              <a:spcPct val="0"/>
            </a:spcBef>
            <a:spcAft>
              <a:spcPct val="35000"/>
            </a:spcAft>
          </a:pPr>
          <a:r>
            <a:rPr lang="en-US" sz="1000" kern="1200" dirty="0" smtClean="0">
              <a:solidFill>
                <a:srgbClr val="104F75"/>
              </a:solidFill>
            </a:rPr>
            <a:t>Score 0-3 for each criterion</a:t>
          </a:r>
          <a:endParaRPr lang="en-US" sz="1000" kern="1200" dirty="0">
            <a:solidFill>
              <a:srgbClr val="104F75"/>
            </a:solidFill>
          </a:endParaRPr>
        </a:p>
      </dsp:txBody>
      <dsp:txXfrm>
        <a:off x="5412591" y="381247"/>
        <a:ext cx="843592" cy="1058839"/>
      </dsp:txXfrm>
    </dsp:sp>
    <dsp:sp modelId="{822FD260-2165-4EC8-82EA-D66980BE42A4}">
      <dsp:nvSpPr>
        <dsp:cNvPr id="0" name=""/>
        <dsp:cNvSpPr/>
      </dsp:nvSpPr>
      <dsp:spPr>
        <a:xfrm>
          <a:off x="454736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3</a:t>
          </a:r>
        </a:p>
      </dsp:txBody>
      <dsp:txXfrm>
        <a:off x="4674077" y="604764"/>
        <a:ext cx="611805" cy="611805"/>
      </dsp:txXfrm>
    </dsp:sp>
    <dsp:sp modelId="{8301C83A-9C35-41FC-99D0-5C0E0AE3E74E}">
      <dsp:nvSpPr>
        <dsp:cNvPr id="0" name=""/>
        <dsp:cNvSpPr/>
      </dsp:nvSpPr>
      <dsp:spPr>
        <a:xfrm>
          <a:off x="725119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Complete programme and interview assessment</a:t>
          </a:r>
        </a:p>
        <a:p>
          <a:pPr lvl="0" algn="l" defTabSz="444500">
            <a:lnSpc>
              <a:spcPct val="90000"/>
            </a:lnSpc>
            <a:spcBef>
              <a:spcPct val="0"/>
            </a:spcBef>
            <a:spcAft>
              <a:spcPct val="35000"/>
            </a:spcAft>
          </a:pPr>
          <a:r>
            <a:rPr lang="en-US" sz="1000" kern="1200" dirty="0">
              <a:solidFill>
                <a:srgbClr val="104F75"/>
              </a:solidFill>
            </a:rPr>
            <a:t>Score 0-3 for each criterion</a:t>
          </a:r>
        </a:p>
      </dsp:txBody>
      <dsp:txXfrm>
        <a:off x="7683801" y="381247"/>
        <a:ext cx="843592" cy="1058839"/>
      </dsp:txXfrm>
    </dsp:sp>
    <dsp:sp modelId="{FABF8191-FAF6-44DD-8FA7-599A9BEF0AB5}">
      <dsp:nvSpPr>
        <dsp:cNvPr id="0" name=""/>
        <dsp:cNvSpPr/>
      </dsp:nvSpPr>
      <dsp:spPr>
        <a:xfrm>
          <a:off x="681857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4</a:t>
          </a:r>
        </a:p>
      </dsp:txBody>
      <dsp:txXfrm>
        <a:off x="6945287" y="604764"/>
        <a:ext cx="611805" cy="611805"/>
      </dsp:txXfrm>
    </dsp:sp>
    <dsp:sp modelId="{814062A4-16D3-4B42-A705-8FFC7920FA44}">
      <dsp:nvSpPr>
        <dsp:cNvPr id="0" name=""/>
        <dsp:cNvSpPr/>
      </dsp:nvSpPr>
      <dsp:spPr>
        <a:xfrm>
          <a:off x="952240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Due diligence checks</a:t>
          </a:r>
        </a:p>
      </dsp:txBody>
      <dsp:txXfrm>
        <a:off x="9955012" y="381247"/>
        <a:ext cx="843592" cy="1058839"/>
      </dsp:txXfrm>
    </dsp:sp>
    <dsp:sp modelId="{70B32315-AF79-40A8-AC7F-192CB35DBC87}">
      <dsp:nvSpPr>
        <dsp:cNvPr id="0" name=""/>
        <dsp:cNvSpPr/>
      </dsp:nvSpPr>
      <dsp:spPr>
        <a:xfrm>
          <a:off x="9089789"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5</a:t>
          </a:r>
        </a:p>
      </dsp:txBody>
      <dsp:txXfrm>
        <a:off x="9216498" y="604764"/>
        <a:ext cx="611805" cy="61180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D0AF5-E3E3-4F55-8ED6-F28171CB4617}">
      <dsp:nvSpPr>
        <dsp:cNvPr id="0" name=""/>
        <dsp:cNvSpPr/>
      </dsp:nvSpPr>
      <dsp:spPr>
        <a:xfrm>
          <a:off x="437558"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Eligibility criteria check</a:t>
          </a:r>
        </a:p>
      </dsp:txBody>
      <dsp:txXfrm>
        <a:off x="870170" y="381247"/>
        <a:ext cx="843592" cy="1058839"/>
      </dsp:txXfrm>
    </dsp:sp>
    <dsp:sp modelId="{D2239B7C-769A-4FE9-8A24-7DB016B7B2B6}">
      <dsp:nvSpPr>
        <dsp:cNvPr id="0" name=""/>
        <dsp:cNvSpPr/>
      </dsp:nvSpPr>
      <dsp:spPr>
        <a:xfrm>
          <a:off x="494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1</a:t>
          </a:r>
        </a:p>
      </dsp:txBody>
      <dsp:txXfrm>
        <a:off x="131656" y="604764"/>
        <a:ext cx="611805" cy="611805"/>
      </dsp:txXfrm>
    </dsp:sp>
    <dsp:sp modelId="{E65465D2-1F5D-4E04-B704-0DDFAE976F45}">
      <dsp:nvSpPr>
        <dsp:cNvPr id="0" name=""/>
        <dsp:cNvSpPr/>
      </dsp:nvSpPr>
      <dsp:spPr>
        <a:xfrm>
          <a:off x="2708769" y="154353"/>
          <a:ext cx="1730446" cy="1512627"/>
        </a:xfrm>
        <a:prstGeom prst="rightArrow">
          <a:avLst>
            <a:gd name="adj1" fmla="val 70000"/>
            <a:gd name="adj2" fmla="val 50000"/>
          </a:avLst>
        </a:prstGeom>
        <a:solidFill>
          <a:srgbClr val="CFDCE3"/>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Minimum requirement check</a:t>
          </a:r>
        </a:p>
        <a:p>
          <a:pPr lvl="0" algn="l" defTabSz="444500">
            <a:lnSpc>
              <a:spcPct val="90000"/>
            </a:lnSpc>
            <a:spcBef>
              <a:spcPct val="0"/>
            </a:spcBef>
            <a:spcAft>
              <a:spcPct val="35000"/>
            </a:spcAft>
          </a:pPr>
          <a:r>
            <a:rPr lang="en-US" sz="1000" kern="1200" dirty="0" smtClean="0">
              <a:solidFill>
                <a:srgbClr val="104F75"/>
              </a:solidFill>
            </a:rPr>
            <a:t>Pass/fail for each category</a:t>
          </a:r>
          <a:endParaRPr lang="en-US" sz="1000" kern="1200" dirty="0">
            <a:solidFill>
              <a:srgbClr val="104F75"/>
            </a:solidFill>
          </a:endParaRPr>
        </a:p>
      </dsp:txBody>
      <dsp:txXfrm>
        <a:off x="3141380" y="381247"/>
        <a:ext cx="843592" cy="1058839"/>
      </dsp:txXfrm>
    </dsp:sp>
    <dsp:sp modelId="{CA390B00-12DE-4E91-A870-A7DD085EAF15}">
      <dsp:nvSpPr>
        <dsp:cNvPr id="0" name=""/>
        <dsp:cNvSpPr/>
      </dsp:nvSpPr>
      <dsp:spPr>
        <a:xfrm>
          <a:off x="227615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2</a:t>
          </a:r>
        </a:p>
      </dsp:txBody>
      <dsp:txXfrm>
        <a:off x="2402866" y="604764"/>
        <a:ext cx="611805" cy="611805"/>
      </dsp:txXfrm>
    </dsp:sp>
    <dsp:sp modelId="{C6D3427E-BDFF-4AE6-9087-D6801C518BB5}">
      <dsp:nvSpPr>
        <dsp:cNvPr id="0" name=""/>
        <dsp:cNvSpPr/>
      </dsp:nvSpPr>
      <dsp:spPr>
        <a:xfrm>
          <a:off x="4979979"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Initial programme scoring</a:t>
          </a:r>
        </a:p>
        <a:p>
          <a:pPr lvl="0" algn="l" defTabSz="444500">
            <a:lnSpc>
              <a:spcPct val="90000"/>
            </a:lnSpc>
            <a:spcBef>
              <a:spcPct val="0"/>
            </a:spcBef>
            <a:spcAft>
              <a:spcPct val="35000"/>
            </a:spcAft>
          </a:pPr>
          <a:r>
            <a:rPr lang="en-US" sz="1000" kern="1200" dirty="0" smtClean="0">
              <a:solidFill>
                <a:srgbClr val="104F75"/>
              </a:solidFill>
            </a:rPr>
            <a:t>Score 0-3 for each criterion</a:t>
          </a:r>
          <a:endParaRPr lang="en-US" sz="1000" kern="1200" dirty="0">
            <a:solidFill>
              <a:srgbClr val="104F75"/>
            </a:solidFill>
          </a:endParaRPr>
        </a:p>
      </dsp:txBody>
      <dsp:txXfrm>
        <a:off x="5412591" y="381247"/>
        <a:ext cx="843592" cy="1058839"/>
      </dsp:txXfrm>
    </dsp:sp>
    <dsp:sp modelId="{822FD260-2165-4EC8-82EA-D66980BE42A4}">
      <dsp:nvSpPr>
        <dsp:cNvPr id="0" name=""/>
        <dsp:cNvSpPr/>
      </dsp:nvSpPr>
      <dsp:spPr>
        <a:xfrm>
          <a:off x="454736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3</a:t>
          </a:r>
        </a:p>
      </dsp:txBody>
      <dsp:txXfrm>
        <a:off x="4674077" y="604764"/>
        <a:ext cx="611805" cy="611805"/>
      </dsp:txXfrm>
    </dsp:sp>
    <dsp:sp modelId="{8301C83A-9C35-41FC-99D0-5C0E0AE3E74E}">
      <dsp:nvSpPr>
        <dsp:cNvPr id="0" name=""/>
        <dsp:cNvSpPr/>
      </dsp:nvSpPr>
      <dsp:spPr>
        <a:xfrm>
          <a:off x="725119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Complete programme and interview assessment</a:t>
          </a:r>
        </a:p>
        <a:p>
          <a:pPr lvl="0" algn="l" defTabSz="444500">
            <a:lnSpc>
              <a:spcPct val="90000"/>
            </a:lnSpc>
            <a:spcBef>
              <a:spcPct val="0"/>
            </a:spcBef>
            <a:spcAft>
              <a:spcPct val="35000"/>
            </a:spcAft>
          </a:pPr>
          <a:r>
            <a:rPr lang="en-US" sz="1000" kern="1200" dirty="0">
              <a:solidFill>
                <a:srgbClr val="104F75"/>
              </a:solidFill>
            </a:rPr>
            <a:t>Score 0-3 for each criterion</a:t>
          </a:r>
        </a:p>
      </dsp:txBody>
      <dsp:txXfrm>
        <a:off x="7683801" y="381247"/>
        <a:ext cx="843592" cy="1058839"/>
      </dsp:txXfrm>
    </dsp:sp>
    <dsp:sp modelId="{FABF8191-FAF6-44DD-8FA7-599A9BEF0AB5}">
      <dsp:nvSpPr>
        <dsp:cNvPr id="0" name=""/>
        <dsp:cNvSpPr/>
      </dsp:nvSpPr>
      <dsp:spPr>
        <a:xfrm>
          <a:off x="681857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4</a:t>
          </a:r>
        </a:p>
      </dsp:txBody>
      <dsp:txXfrm>
        <a:off x="6945287" y="604764"/>
        <a:ext cx="611805" cy="611805"/>
      </dsp:txXfrm>
    </dsp:sp>
    <dsp:sp modelId="{814062A4-16D3-4B42-A705-8FFC7920FA44}">
      <dsp:nvSpPr>
        <dsp:cNvPr id="0" name=""/>
        <dsp:cNvSpPr/>
      </dsp:nvSpPr>
      <dsp:spPr>
        <a:xfrm>
          <a:off x="952240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Due diligence checks</a:t>
          </a:r>
        </a:p>
      </dsp:txBody>
      <dsp:txXfrm>
        <a:off x="9955012" y="381247"/>
        <a:ext cx="843592" cy="1058839"/>
      </dsp:txXfrm>
    </dsp:sp>
    <dsp:sp modelId="{70B32315-AF79-40A8-AC7F-192CB35DBC87}">
      <dsp:nvSpPr>
        <dsp:cNvPr id="0" name=""/>
        <dsp:cNvSpPr/>
      </dsp:nvSpPr>
      <dsp:spPr>
        <a:xfrm>
          <a:off x="9089789"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5</a:t>
          </a:r>
        </a:p>
      </dsp:txBody>
      <dsp:txXfrm>
        <a:off x="9216498" y="604764"/>
        <a:ext cx="611805" cy="61180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77A0F739-B82B-4904-9A38-4702F6DD0191}" type="datetimeFigureOut">
              <a:rPr lang="en-GB" smtClean="0"/>
              <a:t>21/08/2018</a:t>
            </a:fld>
            <a:endParaRPr lang="en-GB" dirty="0"/>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4133CA94-695E-48AD-A2C3-4DDDDA348BA4}" type="slidenum">
              <a:rPr lang="en-GB" smtClean="0"/>
              <a:t>‹#›</a:t>
            </a:fld>
            <a:endParaRPr lang="en-GB" dirty="0"/>
          </a:p>
        </p:txBody>
      </p:sp>
    </p:spTree>
    <p:extLst>
      <p:ext uri="{BB962C8B-B14F-4D97-AF65-F5344CB8AC3E}">
        <p14:creationId xmlns:p14="http://schemas.microsoft.com/office/powerpoint/2010/main" val="121677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Simon Patton will welcome attendees</a:t>
            </a:r>
            <a:r>
              <a:rPr lang="en-GB" baseline="0" dirty="0"/>
              <a:t> and will run through this slide.</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a:t>
            </a:fld>
            <a:endParaRPr lang="en-GB" dirty="0"/>
          </a:p>
        </p:txBody>
      </p:sp>
    </p:spTree>
    <p:extLst>
      <p:ext uri="{BB962C8B-B14F-4D97-AF65-F5344CB8AC3E}">
        <p14:creationId xmlns:p14="http://schemas.microsoft.com/office/powerpoint/2010/main" val="21512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10</a:t>
            </a:fld>
            <a:endParaRPr lang="en-GB" dirty="0"/>
          </a:p>
        </p:txBody>
      </p:sp>
    </p:spTree>
    <p:extLst>
      <p:ext uri="{BB962C8B-B14F-4D97-AF65-F5344CB8AC3E}">
        <p14:creationId xmlns:p14="http://schemas.microsoft.com/office/powerpoint/2010/main" val="3992892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2</a:t>
            </a:r>
            <a:r>
              <a:rPr lang="en-GB" baseline="30000" dirty="0" smtClean="0"/>
              <a:t>nd</a:t>
            </a:r>
            <a:r>
              <a:rPr lang="en-GB" baseline="0" dirty="0" smtClean="0"/>
              <a:t> bullet point – Need to give examples of sufficient data i.e. would a new Head teacher with clear plans to improve be sufficient? Or do we just say on a case by case basis? Think ppl might want to know up front if it’s worth their time applying. </a:t>
            </a:r>
          </a:p>
          <a:p>
            <a:endParaRPr lang="en-GB" baseline="0" dirty="0" smtClean="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0" u="none" dirty="0" smtClean="0"/>
              <a:t>Key stages 2 and 3 – priority</a:t>
            </a:r>
            <a:r>
              <a:rPr lang="en-GB" b="0" u="none" baseline="0" dirty="0" smtClean="0"/>
              <a:t> areas from qualitative and quantitative research conducted by the department. (key stage 1 focus on reading and maths; key stage 4 exam board resources are in better supply).</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0" u="none" baseline="0" dirty="0" smtClean="0"/>
              <a:t>History, geography, science – again, came out from our research that teachers and schools need these more. We will look to support other subjects, including the arts, in future phases of the Curriculum Fund.</a:t>
            </a:r>
            <a:endParaRPr lang="en-GB" b="0" u="none" dirty="0" smtClean="0"/>
          </a:p>
          <a:p>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11</a:t>
            </a:fld>
            <a:endParaRPr lang="en-GB" dirty="0"/>
          </a:p>
        </p:txBody>
      </p:sp>
    </p:spTree>
    <p:extLst>
      <p:ext uri="{BB962C8B-B14F-4D97-AF65-F5344CB8AC3E}">
        <p14:creationId xmlns:p14="http://schemas.microsoft.com/office/powerpoint/2010/main" val="40032224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Assessment process will start 17 September (after application window closes) until mid/late October</a:t>
            </a:r>
          </a:p>
          <a:p>
            <a:pPr marL="171450" indent="-171450">
              <a:buFont typeface="Arial" panose="020B0604020202020204" pitchFamily="34" charset="0"/>
              <a:buChar char="•"/>
            </a:pPr>
            <a:r>
              <a:rPr lang="en-GB" dirty="0" smtClean="0"/>
              <a:t>Early October DfE may contact prospective bidders for any clarifications and complete programme materials</a:t>
            </a:r>
          </a:p>
          <a:p>
            <a:pPr marL="171450" indent="-171450">
              <a:buFont typeface="Arial" panose="020B0604020202020204" pitchFamily="34" charset="0"/>
              <a:buChar char="•"/>
            </a:pPr>
            <a:r>
              <a:rPr lang="en-GB" dirty="0" smtClean="0"/>
              <a:t>Outcomes should be announced by early November</a:t>
            </a:r>
          </a:p>
          <a:p>
            <a:pPr marL="171450" indent="-171450">
              <a:buFont typeface="Arial" panose="020B0604020202020204" pitchFamily="34" charset="0"/>
              <a:buChar char="•"/>
            </a:pPr>
            <a:r>
              <a:rPr lang="en-GB" dirty="0" smtClean="0"/>
              <a:t>Piloting</a:t>
            </a:r>
            <a:r>
              <a:rPr lang="en-GB" baseline="0" dirty="0" smtClean="0"/>
              <a:t> of complete programmes by schools will start Jan 2019 and run for 2 academic terms finishing no earlier than August 2019.</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12</a:t>
            </a:fld>
            <a:endParaRPr lang="en-GB" dirty="0"/>
          </a:p>
        </p:txBody>
      </p:sp>
    </p:spTree>
    <p:extLst>
      <p:ext uri="{BB962C8B-B14F-4D97-AF65-F5344CB8AC3E}">
        <p14:creationId xmlns:p14="http://schemas.microsoft.com/office/powerpoint/2010/main" val="950036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Assessment process will start 17 September (after application window closes) until mid/late October</a:t>
            </a:r>
          </a:p>
          <a:p>
            <a:pPr marL="171450" indent="-171450">
              <a:buFont typeface="Arial" panose="020B0604020202020204" pitchFamily="34" charset="0"/>
              <a:buChar char="•"/>
            </a:pPr>
            <a:r>
              <a:rPr lang="en-GB" dirty="0" smtClean="0"/>
              <a:t>Early October DfE may contact prospective bidders for any clarifications and complete programme materials</a:t>
            </a:r>
          </a:p>
          <a:p>
            <a:pPr marL="171450" indent="-171450">
              <a:buFont typeface="Arial" panose="020B0604020202020204" pitchFamily="34" charset="0"/>
              <a:buChar char="•"/>
            </a:pPr>
            <a:r>
              <a:rPr lang="en-GB" dirty="0" smtClean="0"/>
              <a:t>Outcomes should be announced by early November</a:t>
            </a:r>
          </a:p>
          <a:p>
            <a:pPr marL="171450" indent="-171450">
              <a:buFont typeface="Arial" panose="020B0604020202020204" pitchFamily="34" charset="0"/>
              <a:buChar char="•"/>
            </a:pPr>
            <a:r>
              <a:rPr lang="en-GB" dirty="0" smtClean="0"/>
              <a:t>Piloting</a:t>
            </a:r>
            <a:r>
              <a:rPr lang="en-GB" baseline="0" dirty="0" smtClean="0"/>
              <a:t> of complete programmes by schools will start Jan 2019 and run for 2 academic terms finishing no earlier than August 2019.</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13</a:t>
            </a:fld>
            <a:endParaRPr lang="en-GB" dirty="0"/>
          </a:p>
        </p:txBody>
      </p:sp>
    </p:spTree>
    <p:extLst>
      <p:ext uri="{BB962C8B-B14F-4D97-AF65-F5344CB8AC3E}">
        <p14:creationId xmlns:p14="http://schemas.microsoft.com/office/powerpoint/2010/main" val="3575771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Assessment process will start 17 September (after application window closes) until mid/late October</a:t>
            </a:r>
          </a:p>
          <a:p>
            <a:pPr marL="171450" indent="-171450">
              <a:buFont typeface="Arial" panose="020B0604020202020204" pitchFamily="34" charset="0"/>
              <a:buChar char="•"/>
            </a:pPr>
            <a:r>
              <a:rPr lang="en-GB" dirty="0" smtClean="0"/>
              <a:t>Early October DfE may contact prospective bidders for any clarifications and complete programme materials</a:t>
            </a:r>
          </a:p>
          <a:p>
            <a:pPr marL="171450" indent="-171450">
              <a:buFont typeface="Arial" panose="020B0604020202020204" pitchFamily="34" charset="0"/>
              <a:buChar char="•"/>
            </a:pPr>
            <a:r>
              <a:rPr lang="en-GB" dirty="0" smtClean="0"/>
              <a:t>Outcomes should be announced by early November</a:t>
            </a:r>
          </a:p>
          <a:p>
            <a:pPr marL="171450" indent="-171450">
              <a:buFont typeface="Arial" panose="020B0604020202020204" pitchFamily="34" charset="0"/>
              <a:buChar char="•"/>
            </a:pPr>
            <a:r>
              <a:rPr lang="en-GB" dirty="0" smtClean="0"/>
              <a:t>Piloting</a:t>
            </a:r>
            <a:r>
              <a:rPr lang="en-GB" baseline="0" dirty="0" smtClean="0"/>
              <a:t> of complete programmes by schools will start Jan 2019 and run for 2 academic terms finishing no earlier than August 2019.</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14</a:t>
            </a:fld>
            <a:endParaRPr lang="en-GB" dirty="0"/>
          </a:p>
        </p:txBody>
      </p:sp>
    </p:spTree>
    <p:extLst>
      <p:ext uri="{BB962C8B-B14F-4D97-AF65-F5344CB8AC3E}">
        <p14:creationId xmlns:p14="http://schemas.microsoft.com/office/powerpoint/2010/main" val="23234330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Assessment process will start 17 September (after application window closes) until mid/late October</a:t>
            </a:r>
          </a:p>
          <a:p>
            <a:pPr marL="171450" indent="-171450">
              <a:buFont typeface="Arial" panose="020B0604020202020204" pitchFamily="34" charset="0"/>
              <a:buChar char="•"/>
            </a:pPr>
            <a:r>
              <a:rPr lang="en-GB" dirty="0" smtClean="0"/>
              <a:t>Early October DfE may contact prospective bidders for any clarifications and complete programme materials</a:t>
            </a:r>
          </a:p>
          <a:p>
            <a:pPr marL="171450" indent="-171450">
              <a:buFont typeface="Arial" panose="020B0604020202020204" pitchFamily="34" charset="0"/>
              <a:buChar char="•"/>
            </a:pPr>
            <a:r>
              <a:rPr lang="en-GB" dirty="0" smtClean="0"/>
              <a:t>Outcomes should be announced by early November</a:t>
            </a:r>
          </a:p>
          <a:p>
            <a:pPr marL="171450" indent="-171450">
              <a:buFont typeface="Arial" panose="020B0604020202020204" pitchFamily="34" charset="0"/>
              <a:buChar char="•"/>
            </a:pPr>
            <a:r>
              <a:rPr lang="en-GB" dirty="0" smtClean="0"/>
              <a:t>Piloting</a:t>
            </a:r>
            <a:r>
              <a:rPr lang="en-GB" baseline="0" dirty="0" smtClean="0"/>
              <a:t> of complete programmes by schools will start Jan 2019 and run for 2 academic terms finishing no earlier than August 2019.</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15</a:t>
            </a:fld>
            <a:endParaRPr lang="en-GB" dirty="0"/>
          </a:p>
        </p:txBody>
      </p:sp>
    </p:spTree>
    <p:extLst>
      <p:ext uri="{BB962C8B-B14F-4D97-AF65-F5344CB8AC3E}">
        <p14:creationId xmlns:p14="http://schemas.microsoft.com/office/powerpoint/2010/main" val="4130715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Assessment process will start 17 September (after application window closes) until mid/late October</a:t>
            </a:r>
          </a:p>
          <a:p>
            <a:pPr marL="171450" indent="-171450">
              <a:buFont typeface="Arial" panose="020B0604020202020204" pitchFamily="34" charset="0"/>
              <a:buChar char="•"/>
            </a:pPr>
            <a:r>
              <a:rPr lang="en-GB" dirty="0" smtClean="0"/>
              <a:t>Early October DfE may contact prospective bidders for any clarifications and complete programme materials</a:t>
            </a:r>
          </a:p>
          <a:p>
            <a:pPr marL="171450" indent="-171450">
              <a:buFont typeface="Arial" panose="020B0604020202020204" pitchFamily="34" charset="0"/>
              <a:buChar char="•"/>
            </a:pPr>
            <a:r>
              <a:rPr lang="en-GB" dirty="0" smtClean="0"/>
              <a:t>Outcomes should be announced by early November</a:t>
            </a:r>
          </a:p>
          <a:p>
            <a:pPr marL="171450" indent="-171450">
              <a:buFont typeface="Arial" panose="020B0604020202020204" pitchFamily="34" charset="0"/>
              <a:buChar char="•"/>
            </a:pPr>
            <a:r>
              <a:rPr lang="en-GB" dirty="0" smtClean="0"/>
              <a:t>Piloting</a:t>
            </a:r>
            <a:r>
              <a:rPr lang="en-GB" baseline="0" dirty="0" smtClean="0"/>
              <a:t> of complete programmes by schools will start Jan 2019 and run for 2 academic terms finishing no earlier than August 2019.</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16</a:t>
            </a:fld>
            <a:endParaRPr lang="en-GB" dirty="0"/>
          </a:p>
        </p:txBody>
      </p:sp>
    </p:spTree>
    <p:extLst>
      <p:ext uri="{BB962C8B-B14F-4D97-AF65-F5344CB8AC3E}">
        <p14:creationId xmlns:p14="http://schemas.microsoft.com/office/powerpoint/2010/main" val="768031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Assessment process will start 17 September (after application window closes) until mid/late October</a:t>
            </a:r>
          </a:p>
          <a:p>
            <a:pPr marL="171450" indent="-171450">
              <a:buFont typeface="Arial" panose="020B0604020202020204" pitchFamily="34" charset="0"/>
              <a:buChar char="•"/>
            </a:pPr>
            <a:r>
              <a:rPr lang="en-GB" dirty="0" smtClean="0"/>
              <a:t>Early October DfE may contact prospective bidders for any clarifications and complete programme materials</a:t>
            </a:r>
          </a:p>
          <a:p>
            <a:pPr marL="171450" indent="-171450">
              <a:buFont typeface="Arial" panose="020B0604020202020204" pitchFamily="34" charset="0"/>
              <a:buChar char="•"/>
            </a:pPr>
            <a:r>
              <a:rPr lang="en-GB" dirty="0" smtClean="0"/>
              <a:t>Outcomes should be announced by early November</a:t>
            </a:r>
          </a:p>
          <a:p>
            <a:pPr marL="171450" indent="-171450">
              <a:buFont typeface="Arial" panose="020B0604020202020204" pitchFamily="34" charset="0"/>
              <a:buChar char="•"/>
            </a:pPr>
            <a:r>
              <a:rPr lang="en-GB" dirty="0" smtClean="0"/>
              <a:t>Piloting</a:t>
            </a:r>
            <a:r>
              <a:rPr lang="en-GB" baseline="0" dirty="0" smtClean="0"/>
              <a:t> of complete programmes by schools will start Jan 2019 and run for 2 academic terms finishing no earlier than August 2019.</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17</a:t>
            </a:fld>
            <a:endParaRPr lang="en-GB" dirty="0"/>
          </a:p>
        </p:txBody>
      </p:sp>
    </p:spTree>
    <p:extLst>
      <p:ext uri="{BB962C8B-B14F-4D97-AF65-F5344CB8AC3E}">
        <p14:creationId xmlns:p14="http://schemas.microsoft.com/office/powerpoint/2010/main" val="11447676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quick overview/agenda of what will be discussed.</a:t>
            </a:r>
          </a:p>
        </p:txBody>
      </p:sp>
      <p:sp>
        <p:nvSpPr>
          <p:cNvPr id="4" name="Slide Number Placeholder 3"/>
          <p:cNvSpPr>
            <a:spLocks noGrp="1"/>
          </p:cNvSpPr>
          <p:nvPr>
            <p:ph type="sldNum" sz="quarter" idx="10"/>
          </p:nvPr>
        </p:nvSpPr>
        <p:spPr/>
        <p:txBody>
          <a:bodyPr/>
          <a:lstStyle/>
          <a:p>
            <a:fld id="{4133CA94-695E-48AD-A2C3-4DDDDA348BA4}" type="slidenum">
              <a:rPr lang="en-GB" smtClean="0"/>
              <a:t>18</a:t>
            </a:fld>
            <a:endParaRPr lang="en-GB" dirty="0"/>
          </a:p>
        </p:txBody>
      </p:sp>
    </p:spTree>
    <p:extLst>
      <p:ext uri="{BB962C8B-B14F-4D97-AF65-F5344CB8AC3E}">
        <p14:creationId xmlns:p14="http://schemas.microsoft.com/office/powerpoint/2010/main" val="1838436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Simon Patton to confirm the webinar title</a:t>
            </a:r>
          </a:p>
        </p:txBody>
      </p:sp>
      <p:sp>
        <p:nvSpPr>
          <p:cNvPr id="4" name="Slide Number Placeholder 3"/>
          <p:cNvSpPr>
            <a:spLocks noGrp="1"/>
          </p:cNvSpPr>
          <p:nvPr>
            <p:ph type="sldNum" sz="quarter" idx="10"/>
          </p:nvPr>
        </p:nvSpPr>
        <p:spPr/>
        <p:txBody>
          <a:bodyPr/>
          <a:lstStyle/>
          <a:p>
            <a:fld id="{4133CA94-695E-48AD-A2C3-4DDDDA348BA4}" type="slidenum">
              <a:rPr lang="en-GB" smtClean="0"/>
              <a:t>2</a:t>
            </a:fld>
            <a:endParaRPr lang="en-GB" dirty="0"/>
          </a:p>
        </p:txBody>
      </p:sp>
    </p:spTree>
    <p:extLst>
      <p:ext uri="{BB962C8B-B14F-4D97-AF65-F5344CB8AC3E}">
        <p14:creationId xmlns:p14="http://schemas.microsoft.com/office/powerpoint/2010/main" val="757851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Simon Patton will introduce Avnee and Charlie.</a:t>
            </a:r>
          </a:p>
          <a:p>
            <a:endParaRPr lang="en-GB" dirty="0"/>
          </a:p>
          <a:p>
            <a:r>
              <a:rPr lang="en-GB" dirty="0"/>
              <a:t>Avnee &amp; Charlie: to welcome everyone and thank them for their time</a:t>
            </a:r>
          </a:p>
        </p:txBody>
      </p:sp>
      <p:sp>
        <p:nvSpPr>
          <p:cNvPr id="4" name="Slide Number Placeholder 3"/>
          <p:cNvSpPr>
            <a:spLocks noGrp="1"/>
          </p:cNvSpPr>
          <p:nvPr>
            <p:ph type="sldNum" sz="quarter" idx="10"/>
          </p:nvPr>
        </p:nvSpPr>
        <p:spPr/>
        <p:txBody>
          <a:bodyPr/>
          <a:lstStyle/>
          <a:p>
            <a:fld id="{4133CA94-695E-48AD-A2C3-4DDDDA348BA4}" type="slidenum">
              <a:rPr lang="en-GB" smtClean="0"/>
              <a:t>3</a:t>
            </a:fld>
            <a:endParaRPr lang="en-GB" dirty="0"/>
          </a:p>
        </p:txBody>
      </p:sp>
    </p:spTree>
    <p:extLst>
      <p:ext uri="{BB962C8B-B14F-4D97-AF65-F5344CB8AC3E}">
        <p14:creationId xmlns:p14="http://schemas.microsoft.com/office/powerpoint/2010/main" val="4071965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quick overview/agenda of what will be discussed.</a:t>
            </a:r>
          </a:p>
        </p:txBody>
      </p:sp>
      <p:sp>
        <p:nvSpPr>
          <p:cNvPr id="4" name="Slide Number Placeholder 3"/>
          <p:cNvSpPr>
            <a:spLocks noGrp="1"/>
          </p:cNvSpPr>
          <p:nvPr>
            <p:ph type="sldNum" sz="quarter" idx="10"/>
          </p:nvPr>
        </p:nvSpPr>
        <p:spPr/>
        <p:txBody>
          <a:bodyPr/>
          <a:lstStyle/>
          <a:p>
            <a:fld id="{4133CA94-695E-48AD-A2C3-4DDDDA348BA4}" type="slidenum">
              <a:rPr lang="en-GB" smtClean="0"/>
              <a:t>4</a:t>
            </a:fld>
            <a:endParaRPr lang="en-GB" dirty="0"/>
          </a:p>
        </p:txBody>
      </p:sp>
    </p:spTree>
    <p:extLst>
      <p:ext uri="{BB962C8B-B14F-4D97-AF65-F5344CB8AC3E}">
        <p14:creationId xmlns:p14="http://schemas.microsoft.com/office/powerpoint/2010/main" val="1170151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quick overview/agenda of what will be discussed.</a:t>
            </a:r>
          </a:p>
        </p:txBody>
      </p:sp>
      <p:sp>
        <p:nvSpPr>
          <p:cNvPr id="4" name="Slide Number Placeholder 3"/>
          <p:cNvSpPr>
            <a:spLocks noGrp="1"/>
          </p:cNvSpPr>
          <p:nvPr>
            <p:ph type="sldNum" sz="quarter" idx="10"/>
          </p:nvPr>
        </p:nvSpPr>
        <p:spPr/>
        <p:txBody>
          <a:bodyPr/>
          <a:lstStyle/>
          <a:p>
            <a:fld id="{4133CA94-695E-48AD-A2C3-4DDDDA348BA4}" type="slidenum">
              <a:rPr lang="en-GB" smtClean="0"/>
              <a:t>5</a:t>
            </a:fld>
            <a:endParaRPr lang="en-GB" dirty="0"/>
          </a:p>
        </p:txBody>
      </p:sp>
    </p:spTree>
    <p:extLst>
      <p:ext uri="{BB962C8B-B14F-4D97-AF65-F5344CB8AC3E}">
        <p14:creationId xmlns:p14="http://schemas.microsoft.com/office/powerpoint/2010/main" val="3560278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b="0" u="none" baseline="0" dirty="0" smtClean="0"/>
              <a:t>The Curriculum Programme Pilots are the first phase of the Curriculum Fund.</a:t>
            </a:r>
          </a:p>
          <a:p>
            <a:pPr marL="171450" indent="-171450">
              <a:buFontTx/>
              <a:buChar char="-"/>
            </a:pPr>
            <a:r>
              <a:rPr lang="en-GB" b="0" u="none" baseline="0" dirty="0" smtClean="0"/>
              <a:t>The background to this fund goes back to most recent National Curriculum review.</a:t>
            </a:r>
          </a:p>
          <a:p>
            <a:pPr marL="171450" indent="-171450">
              <a:buFontTx/>
              <a:buChar char="-"/>
            </a:pPr>
            <a:endParaRPr lang="en-GB" b="0" u="none" baseline="0" dirty="0" smtClean="0"/>
          </a:p>
          <a:p>
            <a:pPr marL="0" indent="0">
              <a:buFontTx/>
              <a:buNone/>
            </a:pPr>
            <a:r>
              <a:rPr lang="en-GB" b="0" u="sng" baseline="0" dirty="0" smtClean="0"/>
              <a:t>First bullet</a:t>
            </a:r>
          </a:p>
          <a:p>
            <a:pPr marL="171450" indent="-171450">
              <a:buFontTx/>
              <a:buChar char="-"/>
            </a:pPr>
            <a:r>
              <a:rPr lang="en-GB" b="0" u="none" baseline="0" dirty="0" smtClean="0"/>
              <a:t>As part of this review, we benchmarked our curriculum against those of high-performing jurisdictions, and found that they set higher expectations without compromising curriculum breadth.</a:t>
            </a:r>
          </a:p>
          <a:p>
            <a:pPr marL="171450" indent="-171450">
              <a:buFontTx/>
              <a:buChar char="-"/>
            </a:pPr>
            <a:r>
              <a:rPr lang="en-GB" b="0" u="none" baseline="0" dirty="0" smtClean="0"/>
              <a:t>The Department therefore reformed the National Curriculum in 2014 to set world-class standards in education, and to ensure that every child, regardless of their background, leaves school prepared for life in modern Britain.</a:t>
            </a:r>
          </a:p>
          <a:p>
            <a:pPr marL="0" indent="0">
              <a:buFontTx/>
              <a:buNone/>
            </a:pPr>
            <a:endParaRPr lang="en-GB" b="0" u="none" baseline="0" dirty="0" smtClean="0"/>
          </a:p>
          <a:p>
            <a:pPr marL="0" indent="0">
              <a:buFontTx/>
              <a:buNone/>
            </a:pPr>
            <a:r>
              <a:rPr lang="en-GB" b="0" u="sng" baseline="0" dirty="0" smtClean="0"/>
              <a:t>Second bullet</a:t>
            </a:r>
          </a:p>
          <a:p>
            <a:pPr marL="171450" indent="-171450">
              <a:buFontTx/>
              <a:buChar char="-"/>
            </a:pPr>
            <a:r>
              <a:rPr lang="en-GB" b="0" i="0" u="none" baseline="0" dirty="0" smtClean="0"/>
              <a:t>To support teachers to deliver this more rigorous, knowledge-rich National Curriculum, the Curriculum Fund was announced in January 2018. This was a £7.7m fund to deliver on a manifesto commitment to support schools and teachers to access the high quality curriculum materials they need more easily – and to make sure that they have the tools to ensure that every child receives the education to which they are entitled.</a:t>
            </a:r>
          </a:p>
          <a:p>
            <a:pPr marL="171450" indent="-171450">
              <a:buFontTx/>
              <a:buChar char="-"/>
            </a:pPr>
            <a:endParaRPr lang="en-GB" b="0" i="0" u="none" baseline="0" dirty="0" smtClean="0"/>
          </a:p>
          <a:p>
            <a:pPr marL="0" indent="0">
              <a:buFontTx/>
              <a:buNone/>
            </a:pPr>
            <a:r>
              <a:rPr lang="en-GB" b="0" i="0" u="sng" baseline="0" dirty="0" smtClean="0"/>
              <a:t>Third bullet</a:t>
            </a:r>
          </a:p>
          <a:p>
            <a:pPr marL="171450" indent="-171450">
              <a:buFontTx/>
              <a:buChar char="-"/>
            </a:pPr>
            <a:r>
              <a:rPr lang="en-GB" b="0" u="none" dirty="0" smtClean="0"/>
              <a:t>Read as is</a:t>
            </a:r>
          </a:p>
          <a:p>
            <a:pPr marL="171450" indent="-171450">
              <a:buFontTx/>
              <a:buChar char="-"/>
            </a:pPr>
            <a:endParaRPr lang="en-GB" b="0" u="none" dirty="0" smtClean="0"/>
          </a:p>
          <a:p>
            <a:pPr marL="0" indent="0">
              <a:buFontTx/>
              <a:buNone/>
            </a:pPr>
            <a:r>
              <a:rPr lang="en-GB" b="0" u="none" baseline="0" dirty="0" smtClean="0"/>
              <a:t>Therefore, the aims of the Curriculum Fund are threefold: </a:t>
            </a:r>
            <a:endParaRPr lang="en-GB" b="0" u="none" dirty="0" smtClean="0"/>
          </a:p>
          <a:p>
            <a:endParaRPr lang="en-GB" b="0" u="sng" dirty="0" smtClean="0"/>
          </a:p>
          <a:p>
            <a:endParaRPr lang="en-GB" b="0" u="sng" dirty="0" smtClean="0"/>
          </a:p>
          <a:p>
            <a:endParaRPr lang="en-GB" b="0" u="sng" dirty="0" smtClean="0"/>
          </a:p>
          <a:p>
            <a:endParaRPr lang="en-GB" b="0" u="sng" dirty="0" smtClean="0"/>
          </a:p>
          <a:p>
            <a:endParaRPr lang="en-GB" b="0" u="sng" dirty="0" smtClean="0"/>
          </a:p>
          <a:p>
            <a:r>
              <a:rPr lang="en-GB" b="0" u="sng" dirty="0" smtClean="0"/>
              <a:t>1</a:t>
            </a:r>
            <a:r>
              <a:rPr lang="en-GB" b="0" u="sng" baseline="30000" dirty="0" smtClean="0"/>
              <a:t>st</a:t>
            </a:r>
            <a:r>
              <a:rPr lang="en-GB" b="0" u="sng" dirty="0" smtClean="0"/>
              <a:t> Bullet Point -  </a:t>
            </a:r>
          </a:p>
          <a:p>
            <a:pPr marL="171450" indent="-171450">
              <a:buFont typeface="Wingdings" panose="05000000000000000000" pitchFamily="2" charset="2"/>
              <a:buChar char="v"/>
            </a:pPr>
            <a:r>
              <a:rPr lang="en-GB" sz="1200" b="0" i="0" u="none" strike="noStrike" kern="1200" dirty="0" smtClean="0">
                <a:solidFill>
                  <a:schemeClr val="tx1"/>
                </a:solidFill>
                <a:effectLst/>
                <a:latin typeface="+mn-lt"/>
                <a:ea typeface="+mn-ea"/>
                <a:cs typeface="+mn-cs"/>
              </a:rPr>
              <a:t>The objective was to ensure every child leaves school prepared for life in modern Britain and as a nation we are able to compete on a global scale.</a:t>
            </a:r>
            <a:endParaRPr lang="en-GB" b="0" u="sng" dirty="0" smtClean="0"/>
          </a:p>
          <a:p>
            <a:endParaRPr lang="en-GB" b="0" u="sng" dirty="0" smtClean="0"/>
          </a:p>
          <a:p>
            <a:r>
              <a:rPr lang="en-GB" b="0" u="sng" dirty="0" smtClean="0"/>
              <a:t>2</a:t>
            </a:r>
            <a:r>
              <a:rPr lang="en-GB" b="0" u="sng" baseline="30000" dirty="0" smtClean="0"/>
              <a:t>nd</a:t>
            </a:r>
            <a:r>
              <a:rPr lang="en-GB" b="0" u="sng" dirty="0" smtClean="0"/>
              <a:t> Bullet point – </a:t>
            </a:r>
          </a:p>
          <a:p>
            <a:pPr marL="171450" indent="-171450">
              <a:buFont typeface="Wingdings" panose="05000000000000000000" pitchFamily="2" charset="2"/>
              <a:buChar char="v"/>
            </a:pPr>
            <a:r>
              <a:rPr lang="en-GB" b="0" u="none" dirty="0" smtClean="0"/>
              <a:t>This was Justine Greening’s announcement on 6 January 2018 , where she said t</a:t>
            </a:r>
            <a:r>
              <a:rPr lang="en-GB" sz="1200" b="0" i="0" u="none" strike="noStrike" kern="1200" dirty="0" smtClean="0">
                <a:solidFill>
                  <a:schemeClr val="tx1"/>
                </a:solidFill>
                <a:effectLst/>
                <a:latin typeface="+mn-lt"/>
                <a:ea typeface="+mn-ea"/>
                <a:cs typeface="+mn-cs"/>
              </a:rPr>
              <a:t>he £7.7 million curriculum fund</a:t>
            </a:r>
            <a:r>
              <a:rPr lang="en-GB" b="0" u="none" dirty="0" smtClean="0"/>
              <a:t> would</a:t>
            </a:r>
            <a:r>
              <a:rPr lang="en-GB" b="0" u="none" baseline="0" dirty="0" smtClean="0"/>
              <a:t> </a:t>
            </a:r>
            <a:r>
              <a:rPr lang="en-GB" sz="1200" b="0" i="0" u="none" strike="noStrike" kern="1200" dirty="0" smtClean="0">
                <a:solidFill>
                  <a:schemeClr val="tx1"/>
                </a:solidFill>
                <a:effectLst/>
                <a:latin typeface="+mn-lt"/>
                <a:ea typeface="+mn-ea"/>
                <a:cs typeface="+mn-cs"/>
              </a:rPr>
              <a:t>“encourage the development of high-quality teaching resources by organisations, including by leading cultural and scientific institutions”.</a:t>
            </a:r>
          </a:p>
          <a:p>
            <a:pPr marL="171450" indent="-171450">
              <a:buFont typeface="Wingdings" panose="05000000000000000000" pitchFamily="2" charset="2"/>
              <a:buChar char="v"/>
            </a:pPr>
            <a:r>
              <a:rPr lang="en-GB" sz="1200" b="0" i="0" u="none" strike="noStrike" kern="1200" dirty="0" smtClean="0">
                <a:solidFill>
                  <a:schemeClr val="tx1"/>
                </a:solidFill>
                <a:effectLst/>
                <a:latin typeface="+mn-lt"/>
                <a:ea typeface="+mn-ea"/>
                <a:cs typeface="+mn-cs"/>
              </a:rPr>
              <a:t>Resources from leading cultural and scientific institutions will form part of further Curriculum Fund phases </a:t>
            </a:r>
          </a:p>
          <a:p>
            <a:pPr marL="0" indent="0">
              <a:buFont typeface="Wingdings" panose="05000000000000000000" pitchFamily="2" charset="2"/>
              <a:buNone/>
            </a:pPr>
            <a:endParaRPr lang="en-GB" sz="1200" b="0" i="0" u="none" strike="noStrike" kern="1200" dirty="0" smtClean="0">
              <a:solidFill>
                <a:schemeClr val="tx1"/>
              </a:solidFill>
              <a:effectLst/>
              <a:latin typeface="+mn-lt"/>
              <a:ea typeface="+mn-ea"/>
              <a:cs typeface="+mn-cs"/>
            </a:endParaRPr>
          </a:p>
          <a:p>
            <a:pPr marL="0" indent="0">
              <a:buFont typeface="Wingdings" panose="05000000000000000000" pitchFamily="2" charset="2"/>
              <a:buNone/>
            </a:pPr>
            <a:endParaRPr lang="en-GB" sz="1200" b="0" i="0" u="none" strike="noStrike"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133CA94-695E-48AD-A2C3-4DDDDA348BA4}" type="slidenum">
              <a:rPr lang="en-GB" smtClean="0"/>
              <a:t>6</a:t>
            </a:fld>
            <a:endParaRPr lang="en-GB" dirty="0"/>
          </a:p>
        </p:txBody>
      </p:sp>
    </p:spTree>
    <p:extLst>
      <p:ext uri="{BB962C8B-B14F-4D97-AF65-F5344CB8AC3E}">
        <p14:creationId xmlns:p14="http://schemas.microsoft.com/office/powerpoint/2010/main" val="1264581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b="0" u="sng" dirty="0" smtClean="0"/>
              <a:t>First</a:t>
            </a:r>
            <a:r>
              <a:rPr lang="en-GB" b="0" u="sng" baseline="0" dirty="0" smtClean="0"/>
              <a:t> section</a:t>
            </a:r>
          </a:p>
          <a:p>
            <a:pPr marL="171450" indent="-171450">
              <a:buFontTx/>
              <a:buChar char="-"/>
            </a:pPr>
            <a:r>
              <a:rPr lang="en-GB" b="0" u="none" baseline="0" dirty="0" smtClean="0"/>
              <a:t>read as is</a:t>
            </a:r>
          </a:p>
          <a:p>
            <a:pPr marL="171450" indent="-171450">
              <a:buFontTx/>
              <a:buChar char="-"/>
            </a:pPr>
            <a:r>
              <a:rPr lang="en-GB" b="0" u="none" baseline="0" dirty="0" smtClean="0"/>
              <a:t>It is time-consuming and difficult to find what the resources that teachers need: there a vast number of websites and commercial providers available which all provide resources – teachers can’t always go to the same place, and even when they find the right website, they may need to look through hundreds of resources  before finding what is suitable.</a:t>
            </a:r>
          </a:p>
          <a:p>
            <a:pPr marL="171450" indent="-171450">
              <a:buFontTx/>
              <a:buChar char="-"/>
            </a:pPr>
            <a:r>
              <a:rPr lang="en-GB" b="0" u="none" baseline="0" dirty="0" smtClean="0"/>
              <a:t>Even once teachers find suitable resources, the quality of what they find is variable – some websites or published resources are consistently quality assured, whereas others rely only on teacher ratings. And teachers therefore have to spend further time adapting or improving resources.</a:t>
            </a:r>
          </a:p>
          <a:p>
            <a:pPr marL="171450" indent="-171450">
              <a:buFontTx/>
              <a:buChar char="-"/>
            </a:pPr>
            <a:r>
              <a:rPr lang="en-GB" b="0" u="none" baseline="0" dirty="0" smtClean="0"/>
              <a:t>The way the current resource market is set up, teachers tend to foster a ‘pick and mix’ approach, finding resources from different places, which does not allow for a consistent and coherent curriculum, where knowledge and vocabulary are sequenced carefully.</a:t>
            </a:r>
          </a:p>
          <a:p>
            <a:pPr marL="171450" indent="-171450">
              <a:buFontTx/>
              <a:buChar char="-"/>
            </a:pPr>
            <a:endParaRPr lang="en-GB" b="0" u="none" baseline="0" dirty="0" smtClean="0"/>
          </a:p>
          <a:p>
            <a:pPr marL="0" indent="0">
              <a:buFontTx/>
              <a:buNone/>
            </a:pPr>
            <a:r>
              <a:rPr lang="en-GB" b="0" u="sng" baseline="0" dirty="0" smtClean="0"/>
              <a:t>Second section</a:t>
            </a:r>
          </a:p>
          <a:p>
            <a:pPr marL="171450" indent="-171450">
              <a:buFontTx/>
              <a:buChar char="-"/>
            </a:pPr>
            <a:r>
              <a:rPr lang="en-GB" b="0" u="none" baseline="0" dirty="0" smtClean="0"/>
              <a:t>The department is therefore looking to support the development of coherent and complete curriculum programmes. These are whole packages of resources that teachers need to deliver a National Curriculum subject across a key stage.</a:t>
            </a:r>
          </a:p>
          <a:p>
            <a:pPr marL="171450" indent="-171450">
              <a:buFontTx/>
              <a:buChar char="-"/>
            </a:pPr>
            <a:r>
              <a:rPr lang="en-GB" b="0" u="none" baseline="0" dirty="0" smtClean="0"/>
              <a:t>Long term</a:t>
            </a:r>
          </a:p>
          <a:p>
            <a:pPr marL="171450" indent="-171450">
              <a:buFontTx/>
              <a:buChar char="-"/>
            </a:pPr>
            <a:r>
              <a:rPr lang="en-GB" b="0" u="none" baseline="0" dirty="0" smtClean="0"/>
              <a:t>Medium term – teacher guides and training (both to know how to use the resources appropriately, but also have the subject knowledge to deliver and use them to plan effectively) and formative and summative assessment.</a:t>
            </a:r>
          </a:p>
          <a:p>
            <a:pPr marL="171450" indent="-171450">
              <a:buFontTx/>
              <a:buChar char="-"/>
            </a:pPr>
            <a:r>
              <a:rPr lang="en-GB" b="0" u="none" baseline="0" dirty="0" smtClean="0"/>
              <a:t>Short term – Key knowledge content or lesson activities to support teachers’ individual lesson planning, so that they don’t need to go to a multitude of websites and sources to plan and resource each individual lesson.</a:t>
            </a:r>
          </a:p>
          <a:p>
            <a:pPr marL="171450" indent="-171450">
              <a:buFontTx/>
              <a:buChar char="-"/>
            </a:pPr>
            <a:r>
              <a:rPr lang="en-GB" b="0" u="none" baseline="0" dirty="0" smtClean="0"/>
              <a:t>These complete programmes of resources will make it easier for teachers to plan and teach: they won’t need to spend time looking for appropriate materials, and they know the resources are high quality. It will mean that teachers will spend less time planning and resourcing, and any time they do spend, is for adapting and planning for their individual classes.</a:t>
            </a:r>
          </a:p>
          <a:p>
            <a:pPr marL="171450" indent="-171450">
              <a:buFontTx/>
              <a:buChar char="-"/>
            </a:pPr>
            <a:endParaRPr lang="en-GB" b="0" u="none" baseline="0" dirty="0" smtClean="0"/>
          </a:p>
          <a:p>
            <a:pPr marL="0" indent="0">
              <a:buFontTx/>
              <a:buNone/>
            </a:pPr>
            <a:r>
              <a:rPr lang="en-GB" b="0" u="sng" baseline="0" dirty="0" smtClean="0"/>
              <a:t>Third section</a:t>
            </a:r>
          </a:p>
          <a:p>
            <a:pPr marL="171450" indent="-171450">
              <a:buFontTx/>
              <a:buChar char="-"/>
            </a:pPr>
            <a:r>
              <a:rPr lang="en-GB" b="0" u="none" baseline="0" dirty="0" smtClean="0"/>
              <a:t>Given the nature of the rigorous, knowledge-rich National Curriculum, we are looking to support programmes with three specific pedagogical considerations: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1" u="none" baseline="0" dirty="0" smtClean="0"/>
              <a:t>Knowledge rich. </a:t>
            </a:r>
            <a:r>
              <a:rPr lang="en-GB" b="0" u="none" dirty="0" smtClean="0"/>
              <a:t>A knowledge-rich curriculum requires careful consideration of the sequence of knowledge so that it is coherent and reflects the specific ideas and language in each discipline being taught. It emphasises knowledge to be remembered and constantly built upon, not merely encountered and fleetingly experienced. ED Hirsch argues that “only a wellrounded, knowledge-specific curriculum can impart needed knowledge to all children and overcome inequality of opportunity.” – and so has particular importance for addressing social mobility</a:t>
            </a:r>
            <a:r>
              <a:rPr lang="en-GB" b="0" u="none" baseline="0" dirty="0" smtClean="0"/>
              <a: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1" u="none" baseline="0" dirty="0" smtClean="0"/>
              <a:t>Whole-class teaching. </a:t>
            </a:r>
            <a:r>
              <a:rPr lang="en-GB" b="0" u="none" baseline="0" dirty="0" smtClean="0"/>
              <a:t>In addition to knowledge-rich approaches, whole-class teaching is important to ensuring that every child is taught all of the curriculum content to which they are entitled. This whole-class teaching </a:t>
            </a:r>
            <a:r>
              <a:rPr lang="en-GB" b="0" u="none" dirty="0" smtClean="0"/>
              <a:t>continues to be successful in achieving both high standards and high equity in jurisdictions in the far east, including the mastery approach in mathematics which</a:t>
            </a:r>
            <a:r>
              <a:rPr lang="en-GB" b="0" u="none" baseline="0" dirty="0" smtClean="0"/>
              <a:t> is having positive impacts in UK primary schools.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1" u="none" dirty="0" smtClean="0"/>
              <a:t>Teacher-led</a:t>
            </a:r>
            <a:r>
              <a:rPr lang="en-GB" b="1" u="none" baseline="0" dirty="0" smtClean="0"/>
              <a:t> instruction.</a:t>
            </a:r>
            <a:r>
              <a:rPr lang="en-GB" b="0" u="none" baseline="0" dirty="0" smtClean="0"/>
              <a:t> Finally, teacher-led instruction (as opposed to child-centred approaches) has been shown to have positive benefits on pupil outcomes. </a:t>
            </a:r>
            <a:r>
              <a:rPr lang="en-GB" b="0" u="none" dirty="0" smtClean="0"/>
              <a:t>Studies have shown that students who have been taught through teacher-led instruction perform at least as well or outperform their peers who were taught using an enquiry-based approach. This is also highlighted in the PISA 2015 study, where researchers found that teacher-led approaches in science were associated strongly with pupil success in contrast with more enquiry-based or ‘child-centred’ approaches.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0" u="none" dirty="0" smtClean="0"/>
              <a:t>D</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GB" b="1" u="none" dirty="0" smtClean="0"/>
          </a:p>
          <a:p>
            <a:pPr marL="171450" indent="-171450">
              <a:buFontTx/>
              <a:buChar char="-"/>
            </a:pPr>
            <a:endParaRPr lang="en-GB" b="1" u="none" baseline="0" dirty="0" smtClean="0"/>
          </a:p>
          <a:p>
            <a:pPr marL="0" indent="0">
              <a:buFont typeface="Arial" panose="020B0604020202020204" pitchFamily="34" charset="0"/>
              <a:buNone/>
            </a:pPr>
            <a:endParaRPr lang="en-GB" b="0" u="none" baseline="0" dirty="0" smtClean="0"/>
          </a:p>
          <a:p>
            <a:pPr marL="0" indent="0">
              <a:buFont typeface="Arial" panose="020B0604020202020204" pitchFamily="34" charset="0"/>
              <a:buNone/>
            </a:pPr>
            <a:endParaRPr lang="en-GB" b="0" u="none" dirty="0" smtClean="0"/>
          </a:p>
          <a:p>
            <a:pPr marL="0" indent="0">
              <a:buFont typeface="Arial" panose="020B0604020202020204" pitchFamily="34" charset="0"/>
              <a:buNone/>
            </a:pPr>
            <a:endParaRPr lang="en-GB" b="1" u="sng" dirty="0" smtClean="0"/>
          </a:p>
          <a:p>
            <a:pPr marL="0" indent="0">
              <a:buFont typeface="Arial" panose="020B0604020202020204" pitchFamily="34" charset="0"/>
              <a:buNone/>
            </a:pPr>
            <a:endParaRPr lang="en-GB" b="1" u="sng" dirty="0" smtClean="0"/>
          </a:p>
          <a:p>
            <a:pPr marL="0" indent="0">
              <a:buFont typeface="Arial" panose="020B0604020202020204" pitchFamily="34" charset="0"/>
              <a:buNone/>
            </a:pPr>
            <a:endParaRPr lang="en-GB" b="1" u="sng" dirty="0" smtClean="0"/>
          </a:p>
          <a:p>
            <a:pPr marL="0" indent="0">
              <a:buFont typeface="Arial" panose="020B0604020202020204" pitchFamily="34" charset="0"/>
              <a:buNone/>
            </a:pPr>
            <a:endParaRPr lang="en-GB" b="1" u="sng" dirty="0" smtClean="0"/>
          </a:p>
          <a:p>
            <a:pPr marL="0" indent="0">
              <a:buFont typeface="Arial" panose="020B0604020202020204" pitchFamily="34" charset="0"/>
              <a:buNone/>
            </a:pPr>
            <a:r>
              <a:rPr lang="en-GB" b="1" u="sng" dirty="0" smtClean="0"/>
              <a:t>Subjects and KSs?</a:t>
            </a:r>
          </a:p>
          <a:p>
            <a:pPr marL="171450" indent="-171450">
              <a:buFont typeface="Arial" panose="020B0604020202020204" pitchFamily="34" charset="0"/>
              <a:buChar char="•"/>
            </a:pPr>
            <a:r>
              <a:rPr lang="en-GB" dirty="0" smtClean="0"/>
              <a:t>Curriculum</a:t>
            </a:r>
            <a:r>
              <a:rPr lang="en-GB" baseline="0" dirty="0" smtClean="0"/>
              <a:t> Programme pilot is the first stage of the CF, concentrating on Science, History and Geography ks2 and ks3 in the first instance as we are aware that there is a lot of great programmes out there already that we can learn from.</a:t>
            </a:r>
          </a:p>
          <a:p>
            <a:pPr marL="171450" indent="-171450">
              <a:buFont typeface="Arial" panose="020B0604020202020204" pitchFamily="34" charset="0"/>
              <a:buChar char="•"/>
            </a:pPr>
            <a:r>
              <a:rPr lang="en-GB" baseline="0" dirty="0" smtClean="0"/>
              <a:t>We are aware that complete curriculum programmes are needed in other subjects i.e. IT and the arts and we aim to expand further in subsequent phases</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1" u="sng" dirty="0" smtClean="0"/>
              <a:t>Pedagogical Approach</a:t>
            </a:r>
          </a:p>
          <a:p>
            <a:pPr marL="171450" indent="-171450">
              <a:buFont typeface="Arial" panose="020B0604020202020204" pitchFamily="34" charset="0"/>
              <a:buChar char="•"/>
            </a:pPr>
            <a:r>
              <a:rPr lang="en-GB" b="1" u="sng" dirty="0" smtClean="0"/>
              <a:t>A knowledge-rich curriculum: </a:t>
            </a:r>
            <a:r>
              <a:rPr lang="en-GB" b="0" u="none" dirty="0" smtClean="0"/>
              <a:t>ED Hirsch argues that “only a wellrounded, knowledge-specific curriculum can impart needed knowledge to all children and overcome inequality of opportunity.” A knowledge-rich curriculum requires careful consideration of the sequence of knowledge so that it is pedagogically coherent and reflects the specific ideas and language in each discipline being taught. It emphasises knowledge to be remembered and constantly built upon, not merely encountered and fleetingly experienced.</a:t>
            </a:r>
          </a:p>
          <a:p>
            <a:pPr marL="171450" indent="-171450">
              <a:buFont typeface="Arial" panose="020B0604020202020204" pitchFamily="34" charset="0"/>
              <a:buChar char="•"/>
            </a:pPr>
            <a:r>
              <a:rPr lang="en-GB" b="1" u="sng" dirty="0" smtClean="0"/>
              <a:t>Whole-class teaching</a:t>
            </a:r>
            <a:r>
              <a:rPr lang="en-GB" b="0" u="sng" dirty="0" smtClean="0"/>
              <a:t>: </a:t>
            </a:r>
            <a:r>
              <a:rPr lang="en-GB" b="0" u="none" dirty="0" smtClean="0"/>
              <a:t>ensures that each and every child is taught all of the core curriculum content, in contrast to some differentiated teaching that can narrow the curriculum for lower attaining pupils and work against social mobility. Whole-class teaching continues to be successful in achieving both high standards and high equity in jurisdictions in the far east, including the mastery approach in mathematics where all pupils master key content before they move on to more complex material. Mastery teaching approaches appear to be a promising strategy for narrowing the attainment gap, with low attaining pupils gaining one or two more months of additional progress from this strategy than highattaining students. </a:t>
            </a:r>
          </a:p>
          <a:p>
            <a:pPr marL="171450" indent="-171450">
              <a:buFont typeface="Arial" panose="020B0604020202020204" pitchFamily="34" charset="0"/>
              <a:buChar char="•"/>
            </a:pPr>
            <a:r>
              <a:rPr lang="en-GB" b="1" u="none" dirty="0" smtClean="0"/>
              <a:t>Teacher-led instruction: </a:t>
            </a:r>
            <a:r>
              <a:rPr lang="en-GB" b="0" u="none" dirty="0" smtClean="0"/>
              <a:t>Studies have shown that students who have been taught through teacher-led instruction perform at least as well or outperform their peers who were taught using an enquiry-based approach. This is also highlighted in the PISA 2015 study5, where researchers found that teacher-led approaches in science were associated strongly with pupil success in contrast with more enquiry-based or ‘child-centred’ approaches. </a:t>
            </a:r>
          </a:p>
          <a:p>
            <a:pPr marL="0" indent="0">
              <a:buFont typeface="Arial" panose="020B0604020202020204" pitchFamily="34" charset="0"/>
              <a:buNone/>
            </a:pPr>
            <a:endParaRPr lang="en-GB" b="0" u="none" dirty="0" smtClean="0"/>
          </a:p>
          <a:p>
            <a:pPr marL="0" indent="0">
              <a:buFont typeface="Arial" panose="020B0604020202020204" pitchFamily="34" charset="0"/>
              <a:buNone/>
            </a:pPr>
            <a:r>
              <a:rPr lang="en-GB" b="1" u="sng" dirty="0" smtClean="0"/>
              <a:t>Curriculum Programmes;</a:t>
            </a:r>
          </a:p>
          <a:p>
            <a:pPr marL="171450" indent="-171450">
              <a:buFont typeface="Arial" panose="020B0604020202020204" pitchFamily="34" charset="0"/>
              <a:buChar char="•"/>
            </a:pPr>
            <a:r>
              <a:rPr lang="en-GB" b="0" u="none" dirty="0" smtClean="0"/>
              <a:t>complete packages of resources that teachers need to deliver a National Curriculum subject across a key stage. </a:t>
            </a:r>
          </a:p>
          <a:p>
            <a:pPr marL="171450" indent="-171450">
              <a:buFont typeface="Arial" panose="020B0604020202020204" pitchFamily="34" charset="0"/>
              <a:buChar char="•"/>
            </a:pPr>
            <a:r>
              <a:rPr lang="en-GB" b="0" u="none" dirty="0" smtClean="0"/>
              <a:t>They include a long-term plan, with content and knowledge sequenced carefully, as well as all the resources and training required for teachers to deliver individual lessons. </a:t>
            </a:r>
          </a:p>
          <a:p>
            <a:pPr marL="171450" indent="-171450">
              <a:buFont typeface="Arial" panose="020B0604020202020204" pitchFamily="34" charset="0"/>
              <a:buChar char="•"/>
            </a:pPr>
            <a:r>
              <a:rPr lang="en-GB" b="0" u="none" dirty="0" smtClean="0"/>
              <a:t>Schools that have already developed complete programmes have noted the positive impact on pupil outcomes and teacher workload and we want to build upon this further so all schools can benefit</a:t>
            </a:r>
          </a:p>
          <a:p>
            <a:pPr marL="171450" indent="-171450">
              <a:buFont typeface="Arial" panose="020B0604020202020204" pitchFamily="34" charset="0"/>
              <a:buChar char="•"/>
            </a:pPr>
            <a:endParaRPr lang="en-GB" u="none" dirty="0"/>
          </a:p>
        </p:txBody>
      </p:sp>
      <p:sp>
        <p:nvSpPr>
          <p:cNvPr id="4" name="Slide Number Placeholder 3"/>
          <p:cNvSpPr>
            <a:spLocks noGrp="1"/>
          </p:cNvSpPr>
          <p:nvPr>
            <p:ph type="sldNum" sz="quarter" idx="10"/>
          </p:nvPr>
        </p:nvSpPr>
        <p:spPr/>
        <p:txBody>
          <a:bodyPr/>
          <a:lstStyle/>
          <a:p>
            <a:fld id="{4133CA94-695E-48AD-A2C3-4DDDDA348BA4}" type="slidenum">
              <a:rPr lang="en-GB" smtClean="0"/>
              <a:t>7</a:t>
            </a:fld>
            <a:endParaRPr lang="en-GB" dirty="0"/>
          </a:p>
        </p:txBody>
      </p:sp>
    </p:spTree>
    <p:extLst>
      <p:ext uri="{BB962C8B-B14F-4D97-AF65-F5344CB8AC3E}">
        <p14:creationId xmlns:p14="http://schemas.microsoft.com/office/powerpoint/2010/main" val="1337633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smtClean="0"/>
              <a:t>The Curriculum</a:t>
            </a:r>
            <a:r>
              <a:rPr lang="en-GB" b="0" baseline="0" dirty="0" smtClean="0"/>
              <a:t> Programme Pilots are the first phase of supporting the development and sharing of curriculum programmes in the sector.</a:t>
            </a:r>
          </a:p>
          <a:p>
            <a:endParaRPr lang="en-GB" b="0" baseline="0" dirty="0" smtClean="0"/>
          </a:p>
          <a:p>
            <a:r>
              <a:rPr lang="en-GB" b="0" baseline="0" dirty="0" smtClean="0"/>
              <a:t>In this first instance, it will be available for schools that have already developed high quality complete curriculum programmes in either science, history and/or geography across key stages 2 and/or 3.</a:t>
            </a:r>
          </a:p>
          <a:p>
            <a:endParaRPr lang="en-GB" b="0" baseline="0" dirty="0" smtClean="0"/>
          </a:p>
          <a:p>
            <a:r>
              <a:rPr lang="en-GB" b="0" baseline="0" dirty="0" smtClean="0"/>
              <a:t>The funding will be used by schools to pilot their complete curriculum programmes across other schools, to refine them based on feedback and to test how to implement and share them successfully.</a:t>
            </a:r>
          </a:p>
          <a:p>
            <a:endParaRPr lang="en-GB" b="0" baseline="0" dirty="0" smtClean="0"/>
          </a:p>
          <a:p>
            <a:r>
              <a:rPr lang="en-GB" b="0" baseline="0" dirty="0" smtClean="0"/>
              <a:t>The lessons from the pilot will inform future policy making.</a:t>
            </a:r>
          </a:p>
          <a:p>
            <a:endParaRPr lang="en-GB" b="0" baseline="0" dirty="0" smtClean="0"/>
          </a:p>
          <a:p>
            <a:r>
              <a:rPr lang="en-GB" b="0" baseline="0" dirty="0" smtClean="0"/>
              <a:t>Aims:</a:t>
            </a:r>
          </a:p>
          <a:p>
            <a:pPr marL="171450" indent="-171450">
              <a:buFontTx/>
              <a:buChar char="-"/>
            </a:pPr>
            <a:r>
              <a:rPr lang="en-GB" b="0" baseline="0" dirty="0" smtClean="0"/>
              <a:t>Gather evidence on how programmes can improve pupil outcomes (recognising that given the pilot is only over two terms, this may be anecdotal or indicative evidence)</a:t>
            </a:r>
          </a:p>
          <a:p>
            <a:pPr marL="171450" indent="-171450">
              <a:buFontTx/>
              <a:buChar char="-"/>
            </a:pPr>
            <a:r>
              <a:rPr lang="en-GB" b="0" baseline="0" dirty="0" smtClean="0"/>
              <a:t>Gather evidence on how programmes can reduce teacher workload (and understand the initial workload increase that may come with introducing and learning how to use a new programme)</a:t>
            </a:r>
          </a:p>
          <a:p>
            <a:pPr marL="171450" indent="-171450">
              <a:buFontTx/>
              <a:buChar char="-"/>
            </a:pPr>
            <a:r>
              <a:rPr lang="en-GB" b="0" baseline="0" dirty="0" smtClean="0"/>
              <a:t>Identify the specifications for programmes that have the greatest impacts and benefits, so that have a good idea of how future programmes in other subjects could be developed.</a:t>
            </a:r>
          </a:p>
          <a:p>
            <a:pPr marL="171450" indent="-171450">
              <a:buFontTx/>
              <a:buChar char="-"/>
            </a:pPr>
            <a:r>
              <a:rPr lang="en-GB" b="0" baseline="0" dirty="0" smtClean="0"/>
              <a:t>Understand how programmes are shared and implemented with fidelity across a wide range of schools.</a:t>
            </a:r>
          </a:p>
          <a:p>
            <a:pPr marL="171450" indent="-171450">
              <a:buFontTx/>
              <a:buChar char="-"/>
            </a:pPr>
            <a:r>
              <a:rPr lang="en-GB" b="0" baseline="0" dirty="0" smtClean="0"/>
              <a:t>We know that a set of resources is only as good as the teacher delivering them, and we want to find best practice in sufficient training and guidance to ensure that teachers have the subject knowledge, and knowledge of how to use the resources successfully.</a:t>
            </a:r>
            <a:endParaRPr lang="en-GB" b="0" dirty="0" smtClean="0"/>
          </a:p>
          <a:p>
            <a:endParaRPr lang="en-GB" b="1" dirty="0" smtClean="0"/>
          </a:p>
          <a:p>
            <a:endParaRPr lang="en-GB" b="1" dirty="0" smtClean="0"/>
          </a:p>
          <a:p>
            <a:r>
              <a:rPr lang="en-GB" b="1" dirty="0" smtClean="0"/>
              <a:t>DfE Aims:</a:t>
            </a:r>
          </a:p>
          <a:p>
            <a:pPr marL="171450" indent="-171450">
              <a:buFont typeface="Arial" panose="020B0604020202020204" pitchFamily="34" charset="0"/>
              <a:buChar char="•"/>
            </a:pPr>
            <a:r>
              <a:rPr lang="en-GB" dirty="0" smtClean="0"/>
              <a:t>Gather</a:t>
            </a:r>
            <a:r>
              <a:rPr lang="en-GB" baseline="0" dirty="0" smtClean="0"/>
              <a:t> evidence on programmes improving pupil outcomes</a:t>
            </a:r>
          </a:p>
          <a:p>
            <a:pPr marL="171450" indent="-171450">
              <a:buFont typeface="Arial" panose="020B0604020202020204" pitchFamily="34" charset="0"/>
              <a:buChar char="•"/>
            </a:pPr>
            <a:r>
              <a:rPr lang="en-GB" baseline="0" dirty="0" smtClean="0"/>
              <a:t>Gather evidence on programmes reducing teacher workload</a:t>
            </a:r>
          </a:p>
          <a:p>
            <a:pPr marL="171450" indent="-171450">
              <a:buFont typeface="Arial" panose="020B0604020202020204" pitchFamily="34" charset="0"/>
              <a:buChar char="•"/>
            </a:pPr>
            <a:r>
              <a:rPr lang="en-GB" baseline="0" dirty="0" smtClean="0"/>
              <a:t>Identify beneficial frameworks and specifications</a:t>
            </a:r>
          </a:p>
          <a:p>
            <a:pPr marL="171450" indent="-171450">
              <a:buFont typeface="Arial" panose="020B0604020202020204" pitchFamily="34" charset="0"/>
              <a:buChar char="•"/>
            </a:pPr>
            <a:r>
              <a:rPr lang="en-GB" baseline="0" dirty="0" smtClean="0"/>
              <a:t>Understand how complete programmes are shared and implemented across diverse schools</a:t>
            </a:r>
          </a:p>
          <a:p>
            <a:pPr marL="171450" indent="-171450">
              <a:buFont typeface="Arial" panose="020B0604020202020204" pitchFamily="34" charset="0"/>
              <a:buChar char="•"/>
            </a:pPr>
            <a:r>
              <a:rPr lang="en-GB" baseline="0" dirty="0" smtClean="0"/>
              <a:t>Identify level of training and guidance needed to implement programmes</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8</a:t>
            </a:fld>
            <a:endParaRPr lang="en-GB" dirty="0"/>
          </a:p>
        </p:txBody>
      </p:sp>
    </p:spTree>
    <p:extLst>
      <p:ext uri="{BB962C8B-B14F-4D97-AF65-F5344CB8AC3E}">
        <p14:creationId xmlns:p14="http://schemas.microsoft.com/office/powerpoint/2010/main" val="59746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quick overview/agenda of what will be discussed.</a:t>
            </a:r>
          </a:p>
        </p:txBody>
      </p:sp>
      <p:sp>
        <p:nvSpPr>
          <p:cNvPr id="4" name="Slide Number Placeholder 3"/>
          <p:cNvSpPr>
            <a:spLocks noGrp="1"/>
          </p:cNvSpPr>
          <p:nvPr>
            <p:ph type="sldNum" sz="quarter" idx="10"/>
          </p:nvPr>
        </p:nvSpPr>
        <p:spPr/>
        <p:txBody>
          <a:bodyPr/>
          <a:lstStyle/>
          <a:p>
            <a:fld id="{4133CA94-695E-48AD-A2C3-4DDDDA348BA4}" type="slidenum">
              <a:rPr lang="en-GB" smtClean="0"/>
              <a:t>9</a:t>
            </a:fld>
            <a:endParaRPr lang="en-GB" dirty="0"/>
          </a:p>
        </p:txBody>
      </p:sp>
    </p:spTree>
    <p:extLst>
      <p:ext uri="{BB962C8B-B14F-4D97-AF65-F5344CB8AC3E}">
        <p14:creationId xmlns:p14="http://schemas.microsoft.com/office/powerpoint/2010/main" val="128794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3922081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20601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2335280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1889934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585395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285347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1456736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1483236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3001430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242058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E0EF004-7D99-462F-AB7D-ECE475010519}" type="datetimeFigureOut">
              <a:rPr lang="en-GB" smtClean="0"/>
              <a:t>21/08/2018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123859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0EF004-7D99-462F-AB7D-ECE475010519}" type="datetimeFigureOut">
              <a:rPr lang="en-GB" smtClean="0"/>
              <a:t>21/08/2018</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617DC7-1F87-4DAC-8F18-E965FB28956B}" type="slidenum">
              <a:rPr lang="en-GB" smtClean="0"/>
              <a:t>‹#›</a:t>
            </a:fld>
            <a:endParaRPr lang="en-GB" dirty="0"/>
          </a:p>
        </p:txBody>
      </p:sp>
    </p:spTree>
    <p:extLst>
      <p:ext uri="{BB962C8B-B14F-4D97-AF65-F5344CB8AC3E}">
        <p14:creationId xmlns:p14="http://schemas.microsoft.com/office/powerpoint/2010/main" val="1891196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gov.uk/government/publications/curriculum-fund-programme-pilot"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3.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png"/><Relationship Id="rId7" Type="http://schemas.openxmlformats.org/officeDocument/2006/relationships/diagramColors" Target="../diagrams/colors4.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 Id="rId9" Type="http://schemas.openxmlformats.org/officeDocument/2006/relationships/comments" Target="../comments/comment1.xml"/></Relationships>
</file>

<file path=ppt/slides/_rels/slide14.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png"/><Relationship Id="rId7" Type="http://schemas.openxmlformats.org/officeDocument/2006/relationships/diagramColors" Target="../diagrams/colors5.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 Id="rId9" Type="http://schemas.openxmlformats.org/officeDocument/2006/relationships/comments" Target="../comments/comment2.xml"/></Relationships>
</file>

<file path=ppt/slides/_rels/slide15.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png"/><Relationship Id="rId7" Type="http://schemas.openxmlformats.org/officeDocument/2006/relationships/diagramColors" Target="../diagrams/colors6.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QuickStyle" Target="../diagrams/quickStyle6.xml"/><Relationship Id="rId5" Type="http://schemas.openxmlformats.org/officeDocument/2006/relationships/diagramLayout" Target="../diagrams/layout6.xml"/><Relationship Id="rId10" Type="http://schemas.openxmlformats.org/officeDocument/2006/relationships/comments" Target="../comments/comment3.xml"/><Relationship Id="rId4" Type="http://schemas.openxmlformats.org/officeDocument/2006/relationships/diagramData" Target="../diagrams/data6.xml"/><Relationship Id="rId9" Type="http://schemas.openxmlformats.org/officeDocument/2006/relationships/image" Target="../media/image3.png"/></Relationships>
</file>

<file path=ppt/slides/_rels/slide16.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png"/><Relationship Id="rId7" Type="http://schemas.openxmlformats.org/officeDocument/2006/relationships/diagramColors" Target="../diagrams/colors7.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 Id="rId9" Type="http://schemas.openxmlformats.org/officeDocument/2006/relationships/comments" Target="../comments/comment4.xml"/></Relationships>
</file>

<file path=ppt/slides/_rels/slide17.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png"/><Relationship Id="rId7" Type="http://schemas.openxmlformats.org/officeDocument/2006/relationships/diagramColors" Target="../diagrams/colors8.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gov.uk/government/publications/curriculum-fund-programme-pilot"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Curriculum.FUND@education.gov.u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publications/curriculum-fund-programme-pilot"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7767" y="1113192"/>
            <a:ext cx="12068031" cy="5698574"/>
            <a:chOff x="164299" y="2022602"/>
            <a:chExt cx="9481966" cy="2634074"/>
          </a:xfrm>
          <a:effectLst/>
        </p:grpSpPr>
        <p:sp>
          <p:nvSpPr>
            <p:cNvPr id="7"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8" name="TextBox 7"/>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9" name="Group 8"/>
          <p:cNvGrpSpPr/>
          <p:nvPr/>
        </p:nvGrpSpPr>
        <p:grpSpPr>
          <a:xfrm>
            <a:off x="47767" y="58994"/>
            <a:ext cx="12068032" cy="1001107"/>
            <a:chOff x="47767" y="58994"/>
            <a:chExt cx="12068032" cy="1001107"/>
          </a:xfrm>
        </p:grpSpPr>
        <p:sp>
          <p:nvSpPr>
            <p:cNvPr id="10" name="Rectangle 9"/>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1" name="Rectangle 10"/>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Curriculum Programme Pilots</a:t>
              </a:r>
            </a:p>
            <a:p>
              <a:pPr algn="ctr"/>
              <a:r>
                <a:rPr lang="en-GB" sz="2600" dirty="0">
                  <a:solidFill>
                    <a:schemeClr val="bg1"/>
                  </a:solidFill>
                </a:rPr>
                <a:t>Information Event</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2" name="Title 1"/>
          <p:cNvSpPr>
            <a:spLocks noGrp="1"/>
          </p:cNvSpPr>
          <p:nvPr>
            <p:ph type="title"/>
          </p:nvPr>
        </p:nvSpPr>
        <p:spPr>
          <a:xfrm>
            <a:off x="863321" y="1702874"/>
            <a:ext cx="10515600" cy="284240"/>
          </a:xfrm>
        </p:spPr>
        <p:txBody>
          <a:bodyPr>
            <a:normAutofit fontScale="90000"/>
          </a:bodyPr>
          <a:lstStyle/>
          <a:p>
            <a:r>
              <a:rPr lang="en-GB" sz="3100" dirty="0">
                <a:solidFill>
                  <a:srgbClr val="104F75"/>
                </a:solidFill>
                <a:latin typeface="+mn-lt"/>
              </a:rPr>
              <a:t>Hosts</a:t>
            </a:r>
            <a:r>
              <a:rPr lang="en-GB" sz="3100" dirty="0" smtClean="0">
                <a:solidFill>
                  <a:srgbClr val="104F75"/>
                </a:solidFill>
                <a:latin typeface="+mn-lt"/>
              </a:rPr>
              <a:t>: Charlie Cutler &amp; Avnee Morjaria </a:t>
            </a:r>
            <a:endParaRPr lang="en-GB" dirty="0">
              <a:solidFill>
                <a:srgbClr val="FF0000"/>
              </a:solidFill>
              <a:latin typeface="+mn-lt"/>
            </a:endParaRPr>
          </a:p>
        </p:txBody>
      </p:sp>
      <p:sp>
        <p:nvSpPr>
          <p:cNvPr id="3" name="Content Placeholder 2"/>
          <p:cNvSpPr>
            <a:spLocks noGrp="1"/>
          </p:cNvSpPr>
          <p:nvPr>
            <p:ph idx="1"/>
          </p:nvPr>
        </p:nvSpPr>
        <p:spPr>
          <a:xfrm>
            <a:off x="757842" y="2404084"/>
            <a:ext cx="10957562" cy="4039747"/>
          </a:xfrm>
        </p:spPr>
        <p:txBody>
          <a:bodyPr vert="horz" lIns="91440" tIns="45720" rIns="91440" bIns="45720" rtlCol="0" anchor="t">
            <a:normAutofit/>
          </a:bodyPr>
          <a:lstStyle/>
          <a:p>
            <a:r>
              <a:rPr lang="en-GB" sz="2000" b="1" dirty="0">
                <a:solidFill>
                  <a:srgbClr val="104F75"/>
                </a:solidFill>
              </a:rPr>
              <a:t>Welcome to this information event. We will be starting at </a:t>
            </a:r>
            <a:r>
              <a:rPr lang="en-GB" sz="2000" b="1" dirty="0" smtClean="0">
                <a:solidFill>
                  <a:srgbClr val="104F75"/>
                </a:solidFill>
              </a:rPr>
              <a:t>11.00am </a:t>
            </a:r>
            <a:endParaRPr lang="en-GB" sz="2000" b="1" dirty="0">
              <a:solidFill>
                <a:srgbClr val="104F75"/>
              </a:solidFill>
            </a:endParaRPr>
          </a:p>
          <a:p>
            <a:r>
              <a:rPr lang="en-GB" sz="2000" b="1" dirty="0">
                <a:solidFill>
                  <a:srgbClr val="104F75"/>
                </a:solidFill>
              </a:rPr>
              <a:t>Please join us on the telephone </a:t>
            </a:r>
            <a:r>
              <a:rPr lang="en-GB" sz="2000" dirty="0">
                <a:solidFill>
                  <a:srgbClr val="104F75"/>
                </a:solidFill>
              </a:rPr>
              <a:t>as well as </a:t>
            </a:r>
            <a:r>
              <a:rPr lang="en-GB" sz="2000" dirty="0" smtClean="0">
                <a:solidFill>
                  <a:srgbClr val="104F75"/>
                </a:solidFill>
              </a:rPr>
              <a:t>your computer </a:t>
            </a:r>
            <a:r>
              <a:rPr lang="en-GB" sz="2000" dirty="0">
                <a:solidFill>
                  <a:srgbClr val="104F75"/>
                </a:solidFill>
              </a:rPr>
              <a:t>in order to hear the audio presentation;, </a:t>
            </a:r>
            <a:r>
              <a:rPr lang="en-GB" sz="2000" b="1" dirty="0">
                <a:solidFill>
                  <a:srgbClr val="104F75"/>
                </a:solidFill>
              </a:rPr>
              <a:t>0800 9171956 </a:t>
            </a:r>
            <a:r>
              <a:rPr lang="en-GB" sz="2000" dirty="0">
                <a:solidFill>
                  <a:srgbClr val="104F75"/>
                </a:solidFill>
              </a:rPr>
              <a:t>pass code </a:t>
            </a:r>
            <a:r>
              <a:rPr lang="en-GB" sz="2000" b="1" dirty="0">
                <a:solidFill>
                  <a:srgbClr val="104F75"/>
                </a:solidFill>
              </a:rPr>
              <a:t>923 502 38</a:t>
            </a:r>
            <a:endParaRPr lang="en-GB" sz="2000" b="1" dirty="0">
              <a:solidFill>
                <a:srgbClr val="104F75"/>
              </a:solidFill>
              <a:cs typeface="Calibri"/>
            </a:endParaRPr>
          </a:p>
          <a:p>
            <a:r>
              <a:rPr lang="en-GB" sz="2000" b="1" dirty="0">
                <a:solidFill>
                  <a:srgbClr val="104F75"/>
                </a:solidFill>
              </a:rPr>
              <a:t>If you have questions during the event, please use the Chat box </a:t>
            </a:r>
            <a:r>
              <a:rPr lang="en-GB" sz="2000" dirty="0">
                <a:solidFill>
                  <a:srgbClr val="104F75"/>
                </a:solidFill>
              </a:rPr>
              <a:t>in the lower right-hand corner of your screen; click the Chat ‘speech bubble’ icon if the box is not visible</a:t>
            </a:r>
            <a:r>
              <a:rPr lang="en-GB" sz="2000" dirty="0" smtClean="0">
                <a:solidFill>
                  <a:srgbClr val="104F75"/>
                </a:solidFill>
              </a:rPr>
              <a:t>.</a:t>
            </a:r>
            <a:endParaRPr lang="en-GB" sz="2000" dirty="0">
              <a:solidFill>
                <a:srgbClr val="104F75"/>
              </a:solidFill>
            </a:endParaRPr>
          </a:p>
          <a:p>
            <a:r>
              <a:rPr lang="en-GB" sz="2000" dirty="0">
                <a:solidFill>
                  <a:srgbClr val="104F75"/>
                </a:solidFill>
              </a:rPr>
              <a:t>There will </a:t>
            </a:r>
            <a:r>
              <a:rPr lang="en-GB" sz="2000" dirty="0" smtClean="0">
                <a:solidFill>
                  <a:srgbClr val="104F75"/>
                </a:solidFill>
              </a:rPr>
              <a:t>a dedicated section </a:t>
            </a:r>
            <a:r>
              <a:rPr lang="en-GB" sz="2000" dirty="0">
                <a:solidFill>
                  <a:srgbClr val="104F75"/>
                </a:solidFill>
              </a:rPr>
              <a:t>during the presentation to answer </a:t>
            </a:r>
            <a:r>
              <a:rPr lang="en-GB" sz="2000" dirty="0" smtClean="0">
                <a:solidFill>
                  <a:srgbClr val="104F75"/>
                </a:solidFill>
              </a:rPr>
              <a:t>questions at the end.</a:t>
            </a:r>
          </a:p>
          <a:p>
            <a:r>
              <a:rPr lang="en-GB" sz="2000" dirty="0" smtClean="0">
                <a:solidFill>
                  <a:srgbClr val="104F75"/>
                </a:solidFill>
              </a:rPr>
              <a:t>It will be useful if you have a copy of the guidance and application form in front of you during the presentation (available at </a:t>
            </a:r>
            <a:r>
              <a:rPr lang="en-GB" sz="2000" dirty="0" smtClean="0">
                <a:solidFill>
                  <a:srgbClr val="104F75"/>
                </a:solidFill>
                <a:hlinkClick r:id="rId4"/>
              </a:rPr>
              <a:t>https://www.gov.uk/government/publications/curriculum-fund-programme-pilot</a:t>
            </a:r>
            <a:r>
              <a:rPr lang="en-GB" sz="2000" dirty="0" smtClean="0">
                <a:solidFill>
                  <a:srgbClr val="104F75"/>
                </a:solidFill>
              </a:rPr>
              <a:t>)</a:t>
            </a:r>
            <a:endParaRPr lang="en-GB" sz="2000" dirty="0">
              <a:solidFill>
                <a:srgbClr val="104F75"/>
              </a:solidFill>
            </a:endParaRPr>
          </a:p>
          <a:p>
            <a:r>
              <a:rPr lang="en-GB" sz="2000" dirty="0">
                <a:ln w="0"/>
                <a:solidFill>
                  <a:srgbClr val="104F75"/>
                </a:solidFill>
              </a:rPr>
              <a:t>Please note, attending this event does not equate to a formal expression of interest in any future funding activity nor does it commit the DfE to undertake any procurement activity as a result of this market engagement exercise.</a:t>
            </a:r>
          </a:p>
          <a:p>
            <a:endParaRPr lang="en-GB" sz="2000" dirty="0">
              <a:solidFill>
                <a:srgbClr val="104F75"/>
              </a:solidFill>
            </a:endParaRPr>
          </a:p>
        </p:txBody>
      </p:sp>
    </p:spTree>
    <p:extLst>
      <p:ext uri="{BB962C8B-B14F-4D97-AF65-F5344CB8AC3E}">
        <p14:creationId xmlns:p14="http://schemas.microsoft.com/office/powerpoint/2010/main" val="3122612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47767" y="1113192"/>
            <a:ext cx="12068031" cy="5698574"/>
            <a:chOff x="164299" y="2022602"/>
            <a:chExt cx="9481966" cy="2634074"/>
          </a:xfrm>
          <a:effectLst/>
        </p:grpSpPr>
        <p:sp>
          <p:nvSpPr>
            <p:cNvPr id="21"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24" name="TextBox 23"/>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25" name="Group 24"/>
          <p:cNvGrpSpPr/>
          <p:nvPr/>
        </p:nvGrpSpPr>
        <p:grpSpPr>
          <a:xfrm>
            <a:off x="47767" y="58994"/>
            <a:ext cx="12068032" cy="1001107"/>
            <a:chOff x="47767" y="58994"/>
            <a:chExt cx="12068032" cy="1001107"/>
          </a:xfrm>
        </p:grpSpPr>
        <p:sp>
          <p:nvSpPr>
            <p:cNvPr id="26" name="Rectangle 25"/>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27" name="Rectangle 2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Pilots</a:t>
              </a:r>
            </a:p>
            <a:p>
              <a:pPr algn="ctr"/>
              <a:r>
                <a:rPr lang="en-GB" sz="2600" dirty="0">
                  <a:solidFill>
                    <a:schemeClr val="bg1"/>
                  </a:solidFill>
                </a:rPr>
                <a:t>Why should I bid?</a:t>
              </a:r>
            </a:p>
          </p:txBody>
        </p:sp>
        <p:pic>
          <p:nvPicPr>
            <p:cNvPr id="28" name="Picture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10" name="Rectangle 9"/>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2" name="Group 11"/>
          <p:cNvGrpSpPr/>
          <p:nvPr/>
        </p:nvGrpSpPr>
        <p:grpSpPr>
          <a:xfrm>
            <a:off x="1548573" y="1891875"/>
            <a:ext cx="8104488" cy="584775"/>
            <a:chOff x="1287317" y="1891875"/>
            <a:chExt cx="8104488" cy="584775"/>
          </a:xfrm>
        </p:grpSpPr>
        <p:sp>
          <p:nvSpPr>
            <p:cNvPr id="7" name="Rectangle 6"/>
            <p:cNvSpPr/>
            <p:nvPr/>
          </p:nvSpPr>
          <p:spPr>
            <a:xfrm>
              <a:off x="1743720" y="1900444"/>
              <a:ext cx="7587682" cy="56763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algn="ctr"/>
              <a:endParaRPr lang="en-GB" sz="1200" b="1" dirty="0">
                <a:solidFill>
                  <a:schemeClr val="tx1"/>
                </a:solidFill>
              </a:endParaRPr>
            </a:p>
          </p:txBody>
        </p:sp>
        <p:sp>
          <p:nvSpPr>
            <p:cNvPr id="8" name="Pentagon 7"/>
            <p:cNvSpPr/>
            <p:nvPr/>
          </p:nvSpPr>
          <p:spPr>
            <a:xfrm>
              <a:off x="1287317" y="1900444"/>
              <a:ext cx="792000" cy="56763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1</a:t>
              </a:r>
            </a:p>
          </p:txBody>
        </p:sp>
        <p:sp>
          <p:nvSpPr>
            <p:cNvPr id="2" name="TextBox 1"/>
            <p:cNvSpPr txBox="1"/>
            <p:nvPr/>
          </p:nvSpPr>
          <p:spPr>
            <a:xfrm>
              <a:off x="2126529" y="1891875"/>
              <a:ext cx="7265276" cy="584775"/>
            </a:xfrm>
            <a:prstGeom prst="rect">
              <a:avLst/>
            </a:prstGeom>
            <a:noFill/>
          </p:spPr>
          <p:txBody>
            <a:bodyPr wrap="square" rtlCol="0" anchor="ctr">
              <a:spAutoFit/>
            </a:bodyPr>
            <a:lstStyle/>
            <a:p>
              <a:r>
                <a:rPr lang="en-GB" sz="1600" dirty="0">
                  <a:solidFill>
                    <a:srgbClr val="104F75"/>
                  </a:solidFill>
                </a:rPr>
                <a:t>Time and space to refine and improve your </a:t>
              </a:r>
              <a:r>
                <a:rPr lang="en-GB" sz="1600" dirty="0" smtClean="0">
                  <a:solidFill>
                    <a:srgbClr val="104F75"/>
                  </a:solidFill>
                </a:rPr>
                <a:t>complete curriculum programme(s</a:t>
              </a:r>
              <a:r>
                <a:rPr lang="en-GB" sz="1600" dirty="0">
                  <a:solidFill>
                    <a:srgbClr val="104F75"/>
                  </a:solidFill>
                </a:rPr>
                <a:t>) which will benefit your own school(s)</a:t>
              </a:r>
            </a:p>
          </p:txBody>
        </p:sp>
      </p:grpSp>
      <p:grpSp>
        <p:nvGrpSpPr>
          <p:cNvPr id="11" name="Group 10"/>
          <p:cNvGrpSpPr/>
          <p:nvPr/>
        </p:nvGrpSpPr>
        <p:grpSpPr>
          <a:xfrm>
            <a:off x="1548573" y="3089083"/>
            <a:ext cx="8044085" cy="586382"/>
            <a:chOff x="1347720" y="3154323"/>
            <a:chExt cx="8044085" cy="586382"/>
          </a:xfrm>
        </p:grpSpPr>
        <p:sp>
          <p:nvSpPr>
            <p:cNvPr id="13" name="Rectangle 12"/>
            <p:cNvSpPr/>
            <p:nvPr/>
          </p:nvSpPr>
          <p:spPr>
            <a:xfrm>
              <a:off x="1872772" y="3154323"/>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algn="ctr"/>
              <a:r>
                <a:rPr lang="en-GB" sz="1200" b="1" dirty="0">
                  <a:solidFill>
                    <a:schemeClr val="tx1"/>
                  </a:solidFill>
                </a:rPr>
                <a:t> </a:t>
              </a:r>
            </a:p>
          </p:txBody>
        </p:sp>
        <p:sp>
          <p:nvSpPr>
            <p:cNvPr id="18" name="Pentagon 17"/>
            <p:cNvSpPr/>
            <p:nvPr/>
          </p:nvSpPr>
          <p:spPr>
            <a:xfrm>
              <a:off x="1347720" y="3154323"/>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2</a:t>
              </a:r>
            </a:p>
          </p:txBody>
        </p:sp>
        <p:sp>
          <p:nvSpPr>
            <p:cNvPr id="3" name="TextBox 2"/>
            <p:cNvSpPr txBox="1"/>
            <p:nvPr/>
          </p:nvSpPr>
          <p:spPr>
            <a:xfrm>
              <a:off x="2139720" y="3155930"/>
              <a:ext cx="6641690" cy="584775"/>
            </a:xfrm>
            <a:prstGeom prst="rect">
              <a:avLst/>
            </a:prstGeom>
            <a:noFill/>
          </p:spPr>
          <p:txBody>
            <a:bodyPr wrap="square" rtlCol="0" anchor="ctr">
              <a:spAutoFit/>
            </a:bodyPr>
            <a:lstStyle/>
            <a:p>
              <a:r>
                <a:rPr lang="en-GB" sz="1600" dirty="0">
                  <a:solidFill>
                    <a:srgbClr val="104F75"/>
                  </a:solidFill>
                </a:rPr>
                <a:t>Opportunities to share your </a:t>
              </a:r>
              <a:r>
                <a:rPr lang="en-GB" sz="1600" dirty="0" smtClean="0">
                  <a:solidFill>
                    <a:srgbClr val="104F75"/>
                  </a:solidFill>
                </a:rPr>
                <a:t>complete programmes </a:t>
              </a:r>
              <a:r>
                <a:rPr lang="en-GB" sz="1600" dirty="0">
                  <a:solidFill>
                    <a:srgbClr val="104F75"/>
                  </a:solidFill>
                </a:rPr>
                <a:t>with a wider audience during the pilot </a:t>
              </a:r>
            </a:p>
          </p:txBody>
        </p:sp>
      </p:grpSp>
      <p:grpSp>
        <p:nvGrpSpPr>
          <p:cNvPr id="9" name="Group 8"/>
          <p:cNvGrpSpPr/>
          <p:nvPr/>
        </p:nvGrpSpPr>
        <p:grpSpPr>
          <a:xfrm>
            <a:off x="1548573" y="4241843"/>
            <a:ext cx="8044085" cy="571309"/>
            <a:chOff x="1347720" y="4326484"/>
            <a:chExt cx="8044085" cy="571309"/>
          </a:xfrm>
        </p:grpSpPr>
        <p:sp>
          <p:nvSpPr>
            <p:cNvPr id="14" name="Rectangle 13"/>
            <p:cNvSpPr/>
            <p:nvPr/>
          </p:nvSpPr>
          <p:spPr>
            <a:xfrm>
              <a:off x="1872772" y="4326484"/>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algn="ctr"/>
              <a:endParaRPr lang="en-GB" sz="1200" b="1" dirty="0">
                <a:solidFill>
                  <a:schemeClr val="tx1"/>
                </a:solidFill>
              </a:endParaRPr>
            </a:p>
          </p:txBody>
        </p:sp>
        <p:sp>
          <p:nvSpPr>
            <p:cNvPr id="19" name="Pentagon 18"/>
            <p:cNvSpPr/>
            <p:nvPr/>
          </p:nvSpPr>
          <p:spPr>
            <a:xfrm>
              <a:off x="1347720" y="4330996"/>
              <a:ext cx="792000" cy="566797"/>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3</a:t>
              </a:r>
            </a:p>
          </p:txBody>
        </p:sp>
        <p:sp>
          <p:nvSpPr>
            <p:cNvPr id="22" name="TextBox 21"/>
            <p:cNvSpPr txBox="1"/>
            <p:nvPr/>
          </p:nvSpPr>
          <p:spPr>
            <a:xfrm>
              <a:off x="2139720" y="4418166"/>
              <a:ext cx="6253316" cy="338554"/>
            </a:xfrm>
            <a:prstGeom prst="rect">
              <a:avLst/>
            </a:prstGeom>
            <a:noFill/>
          </p:spPr>
          <p:txBody>
            <a:bodyPr wrap="square" rtlCol="0" anchor="ctr">
              <a:spAutoFit/>
            </a:bodyPr>
            <a:lstStyle/>
            <a:p>
              <a:r>
                <a:rPr lang="en-GB" sz="1600" dirty="0">
                  <a:solidFill>
                    <a:srgbClr val="104F75"/>
                  </a:solidFill>
                </a:rPr>
                <a:t>Evidence that your </a:t>
              </a:r>
              <a:r>
                <a:rPr lang="en-GB" sz="1600" dirty="0" smtClean="0">
                  <a:solidFill>
                    <a:srgbClr val="104F75"/>
                  </a:solidFill>
                </a:rPr>
                <a:t>complete programme(s</a:t>
              </a:r>
              <a:r>
                <a:rPr lang="en-GB" sz="1600" dirty="0">
                  <a:solidFill>
                    <a:srgbClr val="104F75"/>
                  </a:solidFill>
                </a:rPr>
                <a:t>) are of a high quality </a:t>
              </a:r>
            </a:p>
          </p:txBody>
        </p:sp>
      </p:grpSp>
      <p:grpSp>
        <p:nvGrpSpPr>
          <p:cNvPr id="4" name="Group 3"/>
          <p:cNvGrpSpPr/>
          <p:nvPr/>
        </p:nvGrpSpPr>
        <p:grpSpPr>
          <a:xfrm>
            <a:off x="1548573" y="5361134"/>
            <a:ext cx="8044084" cy="571309"/>
            <a:chOff x="1347720" y="5557077"/>
            <a:chExt cx="8044084" cy="571309"/>
          </a:xfrm>
        </p:grpSpPr>
        <p:sp>
          <p:nvSpPr>
            <p:cNvPr id="15" name="Rectangle 14"/>
            <p:cNvSpPr/>
            <p:nvPr/>
          </p:nvSpPr>
          <p:spPr>
            <a:xfrm>
              <a:off x="1872771" y="55570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algn="ctr"/>
              <a:endParaRPr lang="en-GB" sz="1200" b="1" dirty="0">
                <a:solidFill>
                  <a:schemeClr val="tx1"/>
                </a:solidFill>
              </a:endParaRPr>
            </a:p>
          </p:txBody>
        </p:sp>
        <p:sp>
          <p:nvSpPr>
            <p:cNvPr id="20" name="Pentagon 19"/>
            <p:cNvSpPr/>
            <p:nvPr/>
          </p:nvSpPr>
          <p:spPr>
            <a:xfrm>
              <a:off x="1347720" y="55570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4</a:t>
              </a:r>
            </a:p>
          </p:txBody>
        </p:sp>
        <p:sp>
          <p:nvSpPr>
            <p:cNvPr id="23" name="TextBox 22"/>
            <p:cNvSpPr txBox="1"/>
            <p:nvPr/>
          </p:nvSpPr>
          <p:spPr>
            <a:xfrm>
              <a:off x="2072955" y="5667155"/>
              <a:ext cx="6253316" cy="338554"/>
            </a:xfrm>
            <a:prstGeom prst="rect">
              <a:avLst/>
            </a:prstGeom>
            <a:noFill/>
          </p:spPr>
          <p:txBody>
            <a:bodyPr wrap="square" rtlCol="0" anchor="ctr">
              <a:spAutoFit/>
            </a:bodyPr>
            <a:lstStyle/>
            <a:p>
              <a:r>
                <a:rPr lang="en-GB" sz="1600" dirty="0">
                  <a:solidFill>
                    <a:srgbClr val="104F75"/>
                  </a:solidFill>
                </a:rPr>
                <a:t> Being at the forefront of </a:t>
              </a:r>
              <a:r>
                <a:rPr lang="en-GB" sz="1600" dirty="0" smtClean="0">
                  <a:solidFill>
                    <a:srgbClr val="104F75"/>
                  </a:solidFill>
                </a:rPr>
                <a:t>complete curriculum </a:t>
              </a:r>
              <a:r>
                <a:rPr lang="en-GB" sz="1600" dirty="0">
                  <a:solidFill>
                    <a:srgbClr val="104F75"/>
                  </a:solidFill>
                </a:rPr>
                <a:t>design programmes</a:t>
              </a:r>
            </a:p>
          </p:txBody>
        </p:sp>
      </p:grpSp>
    </p:spTree>
    <p:extLst>
      <p:ext uri="{BB962C8B-B14F-4D97-AF65-F5344CB8AC3E}">
        <p14:creationId xmlns:p14="http://schemas.microsoft.com/office/powerpoint/2010/main" val="17770302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47767" y="1113192"/>
            <a:ext cx="12068031" cy="5698574"/>
            <a:chOff x="164299" y="2022602"/>
            <a:chExt cx="9481966" cy="2634074"/>
          </a:xfrm>
          <a:effectLst/>
        </p:grpSpPr>
        <p:sp>
          <p:nvSpPr>
            <p:cNvPr id="12"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13" name="TextBox 12"/>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14" name="Group 13"/>
          <p:cNvGrpSpPr/>
          <p:nvPr/>
        </p:nvGrpSpPr>
        <p:grpSpPr>
          <a:xfrm>
            <a:off x="47767" y="58994"/>
            <a:ext cx="12068032" cy="1001107"/>
            <a:chOff x="47767" y="58994"/>
            <a:chExt cx="12068032" cy="1001107"/>
          </a:xfrm>
        </p:grpSpPr>
        <p:sp>
          <p:nvSpPr>
            <p:cNvPr id="15" name="Rectangle 14"/>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6" name="Rectangle 15"/>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Pilots</a:t>
              </a:r>
            </a:p>
            <a:p>
              <a:pPr algn="ctr"/>
              <a:r>
                <a:rPr lang="en-GB" sz="2600" dirty="0" smtClean="0">
                  <a:solidFill>
                    <a:schemeClr val="bg1"/>
                  </a:solidFill>
                </a:rPr>
                <a:t>Programmes and Available </a:t>
              </a:r>
              <a:r>
                <a:rPr lang="en-GB" sz="2600" dirty="0">
                  <a:solidFill>
                    <a:schemeClr val="bg1"/>
                  </a:solidFill>
                </a:rPr>
                <a:t>Funding</a:t>
              </a:r>
            </a:p>
          </p:txBody>
        </p:sp>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4" name="Rectangle 3"/>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tangle 17"/>
          <p:cNvSpPr/>
          <p:nvPr/>
        </p:nvSpPr>
        <p:spPr>
          <a:xfrm>
            <a:off x="3775177" y="3173321"/>
            <a:ext cx="5239516" cy="478858"/>
          </a:xfrm>
          <a:prstGeom prst="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i="1" dirty="0">
                <a:solidFill>
                  <a:schemeClr val="accent1">
                    <a:lumMod val="50000"/>
                  </a:schemeClr>
                </a:solidFill>
              </a:rPr>
              <a:t>Schools / Partnerships are limited to one application but can submit more than one </a:t>
            </a:r>
            <a:r>
              <a:rPr lang="en-GB" sz="1400" i="1" dirty="0" smtClean="0">
                <a:solidFill>
                  <a:schemeClr val="accent1">
                    <a:lumMod val="50000"/>
                  </a:schemeClr>
                </a:solidFill>
              </a:rPr>
              <a:t>complete programme </a:t>
            </a:r>
            <a:r>
              <a:rPr lang="en-GB" sz="1400" i="1" dirty="0">
                <a:solidFill>
                  <a:schemeClr val="accent1">
                    <a:lumMod val="50000"/>
                  </a:schemeClr>
                </a:solidFill>
              </a:rPr>
              <a:t>within their application </a:t>
            </a:r>
          </a:p>
        </p:txBody>
      </p:sp>
      <p:sp>
        <p:nvSpPr>
          <p:cNvPr id="19" name="Rectangle 18"/>
          <p:cNvSpPr/>
          <p:nvPr/>
        </p:nvSpPr>
        <p:spPr>
          <a:xfrm>
            <a:off x="1528354" y="4098908"/>
            <a:ext cx="9601850" cy="478858"/>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accent1">
                    <a:lumMod val="50000"/>
                  </a:schemeClr>
                </a:solidFill>
              </a:rPr>
              <a:t>Funding will be available for two terms, starting January </a:t>
            </a:r>
            <a:r>
              <a:rPr lang="en-GB" sz="1600" b="1" dirty="0" smtClean="0">
                <a:solidFill>
                  <a:schemeClr val="accent1">
                    <a:lumMod val="50000"/>
                  </a:schemeClr>
                </a:solidFill>
              </a:rPr>
              <a:t>2019</a:t>
            </a:r>
            <a:endParaRPr lang="en-GB" sz="1600" b="1" dirty="0">
              <a:solidFill>
                <a:schemeClr val="accent1">
                  <a:lumMod val="50000"/>
                </a:schemeClr>
              </a:solidFill>
            </a:endParaRPr>
          </a:p>
        </p:txBody>
      </p:sp>
      <p:sp>
        <p:nvSpPr>
          <p:cNvPr id="2" name="Right Arrow 1"/>
          <p:cNvSpPr/>
          <p:nvPr/>
        </p:nvSpPr>
        <p:spPr>
          <a:xfrm>
            <a:off x="2487561" y="4870067"/>
            <a:ext cx="6103903" cy="1787703"/>
          </a:xfrm>
          <a:prstGeom prst="rightArrow">
            <a:avLst>
              <a:gd name="adj1" fmla="val 68541"/>
              <a:gd name="adj2" fmla="val 62644"/>
            </a:avLst>
          </a:prstGeom>
          <a:solidFill>
            <a:srgbClr val="CFDC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a:buFont typeface="Arial" panose="020B0604020202020204" pitchFamily="34" charset="0"/>
              <a:buChar char="•"/>
            </a:pPr>
            <a:r>
              <a:rPr lang="en-US" sz="1200" dirty="0">
                <a:solidFill>
                  <a:srgbClr val="104F75"/>
                </a:solidFill>
              </a:rPr>
              <a:t>A maximum of £150,000 for a school’s first complete programme</a:t>
            </a:r>
          </a:p>
          <a:p>
            <a:pPr marL="171450" lvl="0" indent="-171450">
              <a:buFont typeface="Arial" panose="020B0604020202020204" pitchFamily="34" charset="0"/>
              <a:buChar char="•"/>
            </a:pPr>
            <a:r>
              <a:rPr lang="en-US" sz="1200" dirty="0">
                <a:solidFill>
                  <a:srgbClr val="104F75"/>
                </a:solidFill>
              </a:rPr>
              <a:t>Additional complete programmes funded to a maximum of £100,000</a:t>
            </a:r>
          </a:p>
          <a:p>
            <a:pPr marL="171450" lvl="0" indent="-171450">
              <a:buFont typeface="Arial" panose="020B0604020202020204" pitchFamily="34" charset="0"/>
              <a:buChar char="•"/>
            </a:pPr>
            <a:r>
              <a:rPr lang="en-US" sz="1200" dirty="0">
                <a:solidFill>
                  <a:srgbClr val="104F75"/>
                </a:solidFill>
              </a:rPr>
              <a:t>Funding based on applicants incurring the costs of 2 FTEs to test and refine programmes</a:t>
            </a:r>
          </a:p>
          <a:p>
            <a:pPr marL="171450" lvl="0" indent="-171450">
              <a:buFont typeface="Arial" panose="020B0604020202020204" pitchFamily="34" charset="0"/>
              <a:buChar char="•"/>
            </a:pPr>
            <a:r>
              <a:rPr lang="en-US" sz="1200" dirty="0">
                <a:solidFill>
                  <a:srgbClr val="104F75"/>
                </a:solidFill>
              </a:rPr>
              <a:t>Funding released on delivery of key milestones that will be set out in grant agreement</a:t>
            </a:r>
          </a:p>
        </p:txBody>
      </p:sp>
      <p:sp>
        <p:nvSpPr>
          <p:cNvPr id="3" name="Oval 2"/>
          <p:cNvSpPr/>
          <p:nvPr/>
        </p:nvSpPr>
        <p:spPr>
          <a:xfrm>
            <a:off x="8160367" y="5075662"/>
            <a:ext cx="1376511" cy="1376511"/>
          </a:xfrm>
          <a:prstGeom prst="ellipse">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£2.4m</a:t>
            </a:r>
            <a:endParaRPr lang="en-GB" sz="2400" dirty="0"/>
          </a:p>
        </p:txBody>
      </p:sp>
      <p:sp>
        <p:nvSpPr>
          <p:cNvPr id="21" name="Rectangle 20"/>
          <p:cNvSpPr/>
          <p:nvPr/>
        </p:nvSpPr>
        <p:spPr>
          <a:xfrm>
            <a:off x="1528354" y="1556876"/>
            <a:ext cx="9601850" cy="478858"/>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1">
                    <a:lumMod val="50000"/>
                  </a:schemeClr>
                </a:solidFill>
              </a:rPr>
              <a:t>A number of subjects and key stages are eligible</a:t>
            </a:r>
            <a:endParaRPr lang="en-GB" sz="1600" b="1" dirty="0">
              <a:solidFill>
                <a:schemeClr val="accent1">
                  <a:lumMod val="50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389869743"/>
              </p:ext>
            </p:extLst>
          </p:nvPr>
        </p:nvGraphicFramePr>
        <p:xfrm>
          <a:off x="3076535" y="2378769"/>
          <a:ext cx="6505488" cy="741680"/>
        </p:xfrm>
        <a:graphic>
          <a:graphicData uri="http://schemas.openxmlformats.org/drawingml/2006/table">
            <a:tbl>
              <a:tblPr firstRow="1" bandRow="1">
                <a:tableStyleId>{5C22544A-7EE6-4342-B048-85BDC9FD1C3A}</a:tableStyleId>
              </a:tblPr>
              <a:tblGrid>
                <a:gridCol w="1084248">
                  <a:extLst>
                    <a:ext uri="{9D8B030D-6E8A-4147-A177-3AD203B41FA5}">
                      <a16:colId xmlns:a16="http://schemas.microsoft.com/office/drawing/2014/main" val="2845651057"/>
                    </a:ext>
                  </a:extLst>
                </a:gridCol>
                <a:gridCol w="1084248">
                  <a:extLst>
                    <a:ext uri="{9D8B030D-6E8A-4147-A177-3AD203B41FA5}">
                      <a16:colId xmlns:a16="http://schemas.microsoft.com/office/drawing/2014/main" val="1998494691"/>
                    </a:ext>
                  </a:extLst>
                </a:gridCol>
                <a:gridCol w="1084248">
                  <a:extLst>
                    <a:ext uri="{9D8B030D-6E8A-4147-A177-3AD203B41FA5}">
                      <a16:colId xmlns:a16="http://schemas.microsoft.com/office/drawing/2014/main" val="2792763397"/>
                    </a:ext>
                  </a:extLst>
                </a:gridCol>
                <a:gridCol w="1084248">
                  <a:extLst>
                    <a:ext uri="{9D8B030D-6E8A-4147-A177-3AD203B41FA5}">
                      <a16:colId xmlns:a16="http://schemas.microsoft.com/office/drawing/2014/main" val="2710898493"/>
                    </a:ext>
                  </a:extLst>
                </a:gridCol>
                <a:gridCol w="1084248">
                  <a:extLst>
                    <a:ext uri="{9D8B030D-6E8A-4147-A177-3AD203B41FA5}">
                      <a16:colId xmlns:a16="http://schemas.microsoft.com/office/drawing/2014/main" val="1150733293"/>
                    </a:ext>
                  </a:extLst>
                </a:gridCol>
                <a:gridCol w="1084248">
                  <a:extLst>
                    <a:ext uri="{9D8B030D-6E8A-4147-A177-3AD203B41FA5}">
                      <a16:colId xmlns:a16="http://schemas.microsoft.com/office/drawing/2014/main" val="2408369260"/>
                    </a:ext>
                  </a:extLst>
                </a:gridCol>
              </a:tblGrid>
              <a:tr h="370840">
                <a:tc gridSpan="3">
                  <a:txBody>
                    <a:bodyPr/>
                    <a:lstStyle/>
                    <a:p>
                      <a:pPr algn="ctr"/>
                      <a:r>
                        <a:rPr lang="en-GB" sz="1200" dirty="0" smtClean="0"/>
                        <a:t>Key</a:t>
                      </a:r>
                      <a:r>
                        <a:rPr lang="en-GB" sz="1200" baseline="0" dirty="0" smtClean="0"/>
                        <a:t> Stage 2</a:t>
                      </a:r>
                      <a:endParaRPr lang="en-GB" sz="1200"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solidFill>
                      <a:srgbClr val="104F75"/>
                    </a:solidFill>
                  </a:tcPr>
                </a:tc>
                <a:tc hMerge="1">
                  <a:txBody>
                    <a:bodyPr/>
                    <a:lstStyle/>
                    <a:p>
                      <a:endParaRPr lang="en-GB" dirty="0"/>
                    </a:p>
                  </a:txBody>
                  <a:tcPr/>
                </a:tc>
                <a:tc hMerge="1">
                  <a:txBody>
                    <a:bodyPr/>
                    <a:lstStyle/>
                    <a:p>
                      <a:endParaRPr lang="en-GB" dirty="0"/>
                    </a:p>
                  </a:txBody>
                  <a:tcPr/>
                </a:tc>
                <a:tc gridSpan="3">
                  <a:txBody>
                    <a:bodyPr/>
                    <a:lstStyle/>
                    <a:p>
                      <a:pPr algn="ctr"/>
                      <a:r>
                        <a:rPr lang="en-GB" sz="1200" dirty="0" smtClean="0"/>
                        <a:t>Key Stage</a:t>
                      </a:r>
                      <a:r>
                        <a:rPr lang="en-GB" sz="1200" baseline="0" dirty="0" smtClean="0"/>
                        <a:t> 3</a:t>
                      </a:r>
                      <a:endParaRPr lang="en-GB" sz="1200"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solidFill>
                      <a:srgbClr val="104F75"/>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249380500"/>
                  </a:ext>
                </a:extLst>
              </a:tr>
              <a:tr h="370840">
                <a:tc>
                  <a:txBody>
                    <a:bodyPr/>
                    <a:lstStyle/>
                    <a:p>
                      <a:r>
                        <a:rPr lang="en-GB" sz="1600" dirty="0" smtClean="0">
                          <a:solidFill>
                            <a:srgbClr val="104F75"/>
                          </a:solidFill>
                        </a:rPr>
                        <a:t>History</a:t>
                      </a:r>
                      <a:endParaRPr lang="en-GB" sz="1600" dirty="0">
                        <a:solidFill>
                          <a:srgbClr val="104F75"/>
                        </a:solidFill>
                      </a:endParaRPr>
                    </a:p>
                  </a:txBody>
                  <a:tcPr anchor="ctr">
                    <a:lnL w="12700" cap="flat" cmpd="sng" algn="ctr">
                      <a:solidFill>
                        <a:srgbClr val="104F75"/>
                      </a:solidFill>
                      <a:prstDash val="solid"/>
                      <a:round/>
                      <a:headEnd type="none" w="med" len="med"/>
                      <a:tailEnd type="none" w="med" len="med"/>
                    </a:lnL>
                    <a:lnB w="12700" cap="flat" cmpd="sng" algn="ctr">
                      <a:solidFill>
                        <a:srgbClr val="104F75"/>
                      </a:solidFill>
                      <a:prstDash val="solid"/>
                      <a:round/>
                      <a:headEnd type="none" w="med" len="med"/>
                      <a:tailEnd type="none" w="med" len="med"/>
                    </a:lnB>
                    <a:noFill/>
                  </a:tcPr>
                </a:tc>
                <a:tc>
                  <a:txBody>
                    <a:bodyPr/>
                    <a:lstStyle/>
                    <a:p>
                      <a:pPr algn="ctr"/>
                      <a:r>
                        <a:rPr lang="en-GB" sz="1600" dirty="0" smtClean="0">
                          <a:solidFill>
                            <a:srgbClr val="104F75"/>
                          </a:solidFill>
                        </a:rPr>
                        <a:t>Geography</a:t>
                      </a:r>
                      <a:endParaRPr lang="en-GB" sz="1600" dirty="0">
                        <a:solidFill>
                          <a:srgbClr val="104F75"/>
                        </a:solidFill>
                      </a:endParaRPr>
                    </a:p>
                  </a:txBody>
                  <a:tcPr anchor="ctr">
                    <a:lnB w="12700" cap="flat" cmpd="sng" algn="ctr">
                      <a:solidFill>
                        <a:srgbClr val="104F75"/>
                      </a:solidFill>
                      <a:prstDash val="solid"/>
                      <a:round/>
                      <a:headEnd type="none" w="med" len="med"/>
                      <a:tailEnd type="none" w="med" len="med"/>
                    </a:lnB>
                    <a:noFill/>
                  </a:tcPr>
                </a:tc>
                <a:tc>
                  <a:txBody>
                    <a:bodyPr/>
                    <a:lstStyle/>
                    <a:p>
                      <a:pPr algn="ctr"/>
                      <a:r>
                        <a:rPr lang="en-GB" sz="1600" dirty="0" smtClean="0">
                          <a:solidFill>
                            <a:srgbClr val="104F75"/>
                          </a:solidFill>
                        </a:rPr>
                        <a:t>Science</a:t>
                      </a:r>
                      <a:endParaRPr lang="en-GB" sz="1600" dirty="0">
                        <a:solidFill>
                          <a:srgbClr val="104F75"/>
                        </a:solidFill>
                      </a:endParaRPr>
                    </a:p>
                  </a:txBody>
                  <a:tcPr anchor="ctr">
                    <a:lnR w="12700" cap="flat" cmpd="sng" algn="ctr">
                      <a:solidFill>
                        <a:srgbClr val="104F75"/>
                      </a:solidFill>
                      <a:prstDash val="solid"/>
                      <a:round/>
                      <a:headEnd type="none" w="med" len="med"/>
                      <a:tailEnd type="none" w="med" len="med"/>
                    </a:lnR>
                    <a:lnB w="12700" cap="flat" cmpd="sng" algn="ctr">
                      <a:solidFill>
                        <a:srgbClr val="104F75"/>
                      </a:solidFill>
                      <a:prstDash val="solid"/>
                      <a:round/>
                      <a:headEnd type="none" w="med" len="med"/>
                      <a:tailEnd type="none" w="med" len="med"/>
                    </a:lnB>
                    <a:noFill/>
                  </a:tcPr>
                </a:tc>
                <a:tc>
                  <a:txBody>
                    <a:bodyPr/>
                    <a:lstStyle/>
                    <a:p>
                      <a:pPr algn="ctr"/>
                      <a:r>
                        <a:rPr lang="en-GB" sz="1600" dirty="0" smtClean="0">
                          <a:solidFill>
                            <a:srgbClr val="104F75"/>
                          </a:solidFill>
                        </a:rPr>
                        <a:t>History</a:t>
                      </a:r>
                      <a:endParaRPr lang="en-GB" sz="1600" dirty="0">
                        <a:solidFill>
                          <a:srgbClr val="104F75"/>
                        </a:solidFill>
                      </a:endParaRPr>
                    </a:p>
                  </a:txBody>
                  <a:tcPr anchor="ctr">
                    <a:lnL w="12700" cap="flat" cmpd="sng" algn="ctr">
                      <a:solidFill>
                        <a:srgbClr val="104F75"/>
                      </a:solidFill>
                      <a:prstDash val="solid"/>
                      <a:round/>
                      <a:headEnd type="none" w="med" len="med"/>
                      <a:tailEnd type="none" w="med" len="med"/>
                    </a:lnL>
                    <a:lnB w="12700" cap="flat" cmpd="sng" algn="ctr">
                      <a:solidFill>
                        <a:srgbClr val="104F75"/>
                      </a:solidFill>
                      <a:prstDash val="solid"/>
                      <a:round/>
                      <a:headEnd type="none" w="med" len="med"/>
                      <a:tailEnd type="none" w="med" len="med"/>
                    </a:lnB>
                    <a:noFill/>
                  </a:tcPr>
                </a:tc>
                <a:tc>
                  <a:txBody>
                    <a:bodyPr/>
                    <a:lstStyle/>
                    <a:p>
                      <a:pPr algn="ctr"/>
                      <a:r>
                        <a:rPr lang="en-GB" sz="1600" dirty="0" smtClean="0">
                          <a:solidFill>
                            <a:srgbClr val="104F75"/>
                          </a:solidFill>
                        </a:rPr>
                        <a:t>Geography</a:t>
                      </a:r>
                      <a:endParaRPr lang="en-GB" sz="1600" dirty="0">
                        <a:solidFill>
                          <a:srgbClr val="104F75"/>
                        </a:solidFill>
                      </a:endParaRPr>
                    </a:p>
                  </a:txBody>
                  <a:tcPr anchor="ctr">
                    <a:lnB w="12700" cap="flat" cmpd="sng" algn="ctr">
                      <a:solidFill>
                        <a:srgbClr val="104F75"/>
                      </a:solidFill>
                      <a:prstDash val="solid"/>
                      <a:round/>
                      <a:headEnd type="none" w="med" len="med"/>
                      <a:tailEnd type="none" w="med" len="med"/>
                    </a:lnB>
                    <a:noFill/>
                  </a:tcPr>
                </a:tc>
                <a:tc>
                  <a:txBody>
                    <a:bodyPr/>
                    <a:lstStyle/>
                    <a:p>
                      <a:pPr algn="ctr"/>
                      <a:r>
                        <a:rPr lang="en-GB" sz="1600" dirty="0" smtClean="0">
                          <a:solidFill>
                            <a:srgbClr val="104F75"/>
                          </a:solidFill>
                        </a:rPr>
                        <a:t>Science</a:t>
                      </a:r>
                    </a:p>
                  </a:txBody>
                  <a:tcPr anchor="ctr">
                    <a:lnR w="12700" cap="flat" cmpd="sng" algn="ctr">
                      <a:solidFill>
                        <a:srgbClr val="104F75"/>
                      </a:solidFill>
                      <a:prstDash val="solid"/>
                      <a:round/>
                      <a:headEnd type="none" w="med" len="med"/>
                      <a:tailEnd type="none" w="med" len="med"/>
                    </a:lnR>
                    <a:lnB w="12700" cap="flat" cmpd="sng" algn="ctr">
                      <a:solidFill>
                        <a:srgbClr val="104F75"/>
                      </a:solidFill>
                      <a:prstDash val="solid"/>
                      <a:round/>
                      <a:headEnd type="none" w="med" len="med"/>
                      <a:tailEnd type="none" w="med" len="med"/>
                    </a:lnB>
                    <a:noFill/>
                  </a:tcPr>
                </a:tc>
                <a:extLst>
                  <a:ext uri="{0D108BD9-81ED-4DB2-BD59-A6C34878D82A}">
                    <a16:rowId xmlns:a16="http://schemas.microsoft.com/office/drawing/2014/main" val="3615529719"/>
                  </a:ext>
                </a:extLst>
              </a:tr>
            </a:tbl>
          </a:graphicData>
        </a:graphic>
      </p:graphicFrame>
    </p:spTree>
    <p:extLst>
      <p:ext uri="{BB962C8B-B14F-4D97-AF65-F5344CB8AC3E}">
        <p14:creationId xmlns:p14="http://schemas.microsoft.com/office/powerpoint/2010/main" val="1326187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p:cNvGrpSpPr/>
          <p:nvPr/>
        </p:nvGrpSpPr>
        <p:grpSpPr>
          <a:xfrm>
            <a:off x="64432" y="1098813"/>
            <a:ext cx="12051367" cy="5698574"/>
            <a:chOff x="177392" y="2022602"/>
            <a:chExt cx="9468873" cy="2634074"/>
          </a:xfrm>
          <a:effectLst/>
        </p:grpSpPr>
        <p:sp>
          <p:nvSpPr>
            <p:cNvPr id="36"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100" dirty="0">
                <a:solidFill>
                  <a:srgbClr val="104F75"/>
                </a:solidFill>
              </a:endParaRPr>
            </a:p>
          </p:txBody>
        </p:sp>
        <p:sp>
          <p:nvSpPr>
            <p:cNvPr id="37" name="TextBox 36"/>
            <p:cNvSpPr txBox="1"/>
            <p:nvPr/>
          </p:nvSpPr>
          <p:spPr>
            <a:xfrm>
              <a:off x="177392" y="2022602"/>
              <a:ext cx="362735" cy="2634073"/>
            </a:xfrm>
            <a:prstGeom prst="rect">
              <a:avLst/>
            </a:prstGeom>
            <a:solidFill>
              <a:srgbClr val="CFDCE3"/>
            </a:solidFill>
            <a:ln w="19050">
              <a:solidFill>
                <a:srgbClr val="104F75"/>
              </a:solidFill>
            </a:ln>
          </p:spPr>
          <p:txBody>
            <a:bodyPr vert="vert270" wrap="square" rtlCol="0" anchor="ctr">
              <a:spAutoFit/>
            </a:bodyPr>
            <a:lstStyle/>
            <a:p>
              <a:pPr algn="ctr"/>
              <a:endParaRPr lang="en-GB" b="1" dirty="0"/>
            </a:p>
          </p:txBody>
        </p:sp>
      </p:grpSp>
      <p:grpSp>
        <p:nvGrpSpPr>
          <p:cNvPr id="38" name="Group 37"/>
          <p:cNvGrpSpPr/>
          <p:nvPr/>
        </p:nvGrpSpPr>
        <p:grpSpPr>
          <a:xfrm>
            <a:off x="47767" y="58994"/>
            <a:ext cx="12068032" cy="1001107"/>
            <a:chOff x="47767" y="58994"/>
            <a:chExt cx="12068032" cy="1001107"/>
          </a:xfrm>
        </p:grpSpPr>
        <p:sp>
          <p:nvSpPr>
            <p:cNvPr id="39" name="Rectangle 3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42" name="Rectangle 41"/>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a:t>
              </a:r>
              <a:r>
                <a:rPr lang="en-GB" sz="2600" b="1" dirty="0" smtClean="0">
                  <a:solidFill>
                    <a:schemeClr val="bg1"/>
                  </a:solidFill>
                </a:rPr>
                <a:t>Pilots</a:t>
              </a:r>
            </a:p>
            <a:p>
              <a:pPr algn="ctr"/>
              <a:r>
                <a:rPr lang="en-GB" sz="2600" dirty="0" smtClean="0">
                  <a:solidFill>
                    <a:schemeClr val="bg1"/>
                  </a:solidFill>
                </a:rPr>
                <a:t>Assessment Process &amp; Pilot Timeline </a:t>
              </a:r>
              <a:endParaRPr lang="en-GB" sz="2600" dirty="0">
                <a:solidFill>
                  <a:schemeClr val="bg1"/>
                </a:solidFill>
              </a:endParaRPr>
            </a:p>
          </p:txBody>
        </p:sp>
        <p:pic>
          <p:nvPicPr>
            <p:cNvPr id="43" name="Picture 4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aphicFrame>
        <p:nvGraphicFramePr>
          <p:cNvPr id="3" name="Table 2"/>
          <p:cNvGraphicFramePr>
            <a:graphicFrameLocks noGrp="1"/>
          </p:cNvGraphicFramePr>
          <p:nvPr>
            <p:extLst/>
          </p:nvPr>
        </p:nvGraphicFramePr>
        <p:xfrm>
          <a:off x="12306678" y="462109"/>
          <a:ext cx="4200290" cy="4244124"/>
        </p:xfrm>
        <a:graphic>
          <a:graphicData uri="http://schemas.openxmlformats.org/drawingml/2006/table">
            <a:tbl>
              <a:tblPr firstRow="1" firstCol="1" bandRow="1">
                <a:tableStyleId>{5C22544A-7EE6-4342-B048-85BDC9FD1C3A}</a:tableStyleId>
              </a:tblPr>
              <a:tblGrid>
                <a:gridCol w="675740">
                  <a:extLst>
                    <a:ext uri="{9D8B030D-6E8A-4147-A177-3AD203B41FA5}">
                      <a16:colId xmlns:a16="http://schemas.microsoft.com/office/drawing/2014/main" val="2708867413"/>
                    </a:ext>
                  </a:extLst>
                </a:gridCol>
                <a:gridCol w="525716">
                  <a:extLst>
                    <a:ext uri="{9D8B030D-6E8A-4147-A177-3AD203B41FA5}">
                      <a16:colId xmlns:a16="http://schemas.microsoft.com/office/drawing/2014/main" val="2500850447"/>
                    </a:ext>
                  </a:extLst>
                </a:gridCol>
                <a:gridCol w="1732604">
                  <a:extLst>
                    <a:ext uri="{9D8B030D-6E8A-4147-A177-3AD203B41FA5}">
                      <a16:colId xmlns:a16="http://schemas.microsoft.com/office/drawing/2014/main" val="2049209919"/>
                    </a:ext>
                  </a:extLst>
                </a:gridCol>
                <a:gridCol w="1266230">
                  <a:extLst>
                    <a:ext uri="{9D8B030D-6E8A-4147-A177-3AD203B41FA5}">
                      <a16:colId xmlns:a16="http://schemas.microsoft.com/office/drawing/2014/main" val="596366186"/>
                    </a:ext>
                  </a:extLst>
                </a:gridCol>
              </a:tblGrid>
              <a:tr h="58405">
                <a:tc>
                  <a:txBody>
                    <a:bodyPr/>
                    <a:lstStyle/>
                    <a:p>
                      <a:pPr algn="l">
                        <a:lnSpc>
                          <a:spcPct val="120000"/>
                        </a:lnSpc>
                        <a:spcAft>
                          <a:spcPts val="600"/>
                        </a:spcAft>
                      </a:pPr>
                      <a:r>
                        <a:rPr lang="en-GB" sz="200" dirty="0">
                          <a:effectLst/>
                        </a:rPr>
                        <a:t>Stage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Outcome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Assessment</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424385756"/>
                  </a:ext>
                </a:extLst>
              </a:tr>
              <a:tr h="715466">
                <a:tc>
                  <a:txBody>
                    <a:bodyPr/>
                    <a:lstStyle/>
                    <a:p>
                      <a:pPr algn="l">
                        <a:lnSpc>
                          <a:spcPct val="120000"/>
                        </a:lnSpc>
                        <a:spcAft>
                          <a:spcPts val="600"/>
                        </a:spcAft>
                      </a:pPr>
                      <a:r>
                        <a:rPr lang="en-GB" sz="200" dirty="0">
                          <a:effectLst/>
                        </a:rPr>
                        <a:t>Stage 1: Check for eligibility</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p>
                    <a:p>
                      <a:pPr algn="l">
                        <a:lnSpc>
                          <a:spcPct val="120000"/>
                        </a:lnSpc>
                        <a:spcAft>
                          <a:spcPts val="1200"/>
                        </a:spcAft>
                      </a:pPr>
                      <a:r>
                        <a:rPr lang="en-GB" sz="200" dirty="0">
                          <a:effectLst/>
                        </a:rPr>
                        <a:t> </a:t>
                      </a:r>
                    </a:p>
                    <a:p>
                      <a:pPr algn="l">
                        <a:lnSpc>
                          <a:spcPct val="120000"/>
                        </a:lnSpc>
                        <a:spcAft>
                          <a:spcPts val="12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lead school will be assessed to ensure that they have been rated good or outstanding in overall effectiveness in its latest Ofsted inspection. If they have not been, the application will not be taken forward.</a:t>
                      </a:r>
                    </a:p>
                    <a:p>
                      <a:pPr algn="l">
                        <a:lnSpc>
                          <a:spcPct val="120000"/>
                        </a:lnSpc>
                        <a:spcAft>
                          <a:spcPts val="600"/>
                        </a:spcAft>
                      </a:pPr>
                      <a:r>
                        <a:rPr lang="en-GB" sz="200" dirty="0">
                          <a:effectLst/>
                        </a:rPr>
                        <a:t>Each school will also be assessed to ensure that they are not below the national average in the relevant published data listed in paragraph 13. If a lead school is below the national average for any measure, they must provide a clear explanation as to how performance will be improved to at least the national average in the next two years. This will be judged in the round as pass or fail, and applications that fail will not be taken forward.</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In terms of the relevant published data, an application will pass if:</a:t>
                      </a:r>
                    </a:p>
                    <a:p>
                      <a:pPr marL="342900" lvl="0" indent="-342900" algn="l">
                        <a:lnSpc>
                          <a:spcPct val="120000"/>
                        </a:lnSpc>
                        <a:spcAft>
                          <a:spcPts val="600"/>
                        </a:spcAft>
                        <a:buFont typeface="Arial" panose="020B0604020202020204" pitchFamily="34" charset="0"/>
                        <a:buChar char="-"/>
                      </a:pPr>
                      <a:r>
                        <a:rPr lang="en-GB" sz="200" dirty="0" smtClean="0">
                          <a:effectLst/>
                        </a:rPr>
                        <a:t>All applicable measures are greater than or equal to the national average; or</a:t>
                      </a:r>
                    </a:p>
                    <a:p>
                      <a:pPr marL="342900" lvl="0" indent="-342900" algn="l">
                        <a:lnSpc>
                          <a:spcPct val="120000"/>
                        </a:lnSpc>
                        <a:spcAft>
                          <a:spcPts val="600"/>
                        </a:spcAft>
                        <a:buFont typeface="Arial" panose="020B0604020202020204" pitchFamily="34" charset="0"/>
                        <a:buChar char="-"/>
                      </a:pPr>
                      <a:r>
                        <a:rPr lang="en-GB" sz="200" dirty="0" smtClean="0">
                          <a:effectLst/>
                        </a:rPr>
                        <a:t>Not all applicable measures are greater than or equal to the national average, but sufficient evidence and reassurance has been provided to explain how the measures will be improved to at least the national average in the next two years.</a:t>
                      </a:r>
                    </a:p>
                    <a:p>
                      <a:pPr algn="l">
                        <a:lnSpc>
                          <a:spcPct val="120000"/>
                        </a:lnSpc>
                        <a:spcAft>
                          <a:spcPts val="600"/>
                        </a:spcAft>
                      </a:pPr>
                      <a:r>
                        <a:rPr lang="en-GB" sz="200" dirty="0" smtClean="0">
                          <a:effectLst/>
                        </a:rPr>
                        <a:t>An application will fail if it is below the national average in any of the applicable measures, and there is insufficient evidence has been provided to show how this will be improved in the next two years.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3525919776"/>
                  </a:ext>
                </a:extLst>
              </a:tr>
              <a:tr h="476977">
                <a:tc>
                  <a:txBody>
                    <a:bodyPr/>
                    <a:lstStyle/>
                    <a:p>
                      <a:pPr algn="l">
                        <a:lnSpc>
                          <a:spcPct val="120000"/>
                        </a:lnSpc>
                        <a:spcAft>
                          <a:spcPts val="600"/>
                        </a:spcAft>
                      </a:pPr>
                      <a:r>
                        <a:rPr lang="en-GB" sz="200" dirty="0">
                          <a:effectLst/>
                        </a:rPr>
                        <a:t>Stage 2: Check that minimum requirements are met for programmes and delivery proposals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and delivery will be judged as pass or fail in meeting the respective minimum requirements listed in the guidance in tables 2 and 3.</a:t>
                      </a:r>
                    </a:p>
                    <a:p>
                      <a:pPr algn="l">
                        <a:lnSpc>
                          <a:spcPct val="120000"/>
                        </a:lnSpc>
                        <a:spcAft>
                          <a:spcPts val="600"/>
                        </a:spcAft>
                      </a:pPr>
                      <a:r>
                        <a:rPr lang="en-GB" sz="200" dirty="0">
                          <a:effectLst/>
                        </a:rPr>
                        <a:t>An application will be taken forward if it passes all delivery requirements, and at least one of the programmes within the application passes all programme requirements. Only programmes that pass all minimum requirements will be considered in stage 3.</a:t>
                      </a:r>
                    </a:p>
                    <a:p>
                      <a:pPr algn="l">
                        <a:lnSpc>
                          <a:spcPct val="120000"/>
                        </a:lnSpc>
                        <a:spcAft>
                          <a:spcPts val="600"/>
                        </a:spcAft>
                      </a:pPr>
                      <a:r>
                        <a:rPr lang="en-GB" sz="200" dirty="0">
                          <a:effectLst/>
                        </a:rPr>
                        <a:t>If 30 or fewer applications are successful stage 2, we reserve the right to remove stage 3 and take these applications straight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requirement detailed in tables 2 and 3 will be judged to pass or fail:</a:t>
                      </a:r>
                    </a:p>
                    <a:p>
                      <a:pPr marL="342900" lvl="0" indent="-342900" algn="l">
                        <a:lnSpc>
                          <a:spcPct val="120000"/>
                        </a:lnSpc>
                        <a:spcAft>
                          <a:spcPts val="600"/>
                        </a:spcAft>
                        <a:buFont typeface="Arial" panose="020B0604020202020204" pitchFamily="34" charset="0"/>
                        <a:buChar char="-"/>
                      </a:pPr>
                      <a:r>
                        <a:rPr lang="en-GB" sz="200" dirty="0">
                          <a:effectLst/>
                        </a:rPr>
                        <a:t>Pass: Good evidence has been provided to demonstrate how the application meets the minimum requirement, though there may be some minor omissions.</a:t>
                      </a:r>
                    </a:p>
                    <a:p>
                      <a:pPr marL="342900" lvl="0" indent="-342900" algn="l">
                        <a:lnSpc>
                          <a:spcPct val="120000"/>
                        </a:lnSpc>
                        <a:spcAft>
                          <a:spcPts val="600"/>
                        </a:spcAft>
                        <a:buFont typeface="Arial" panose="020B0604020202020204" pitchFamily="34" charset="0"/>
                        <a:buChar char="-"/>
                      </a:pPr>
                      <a:r>
                        <a:rPr lang="en-GB" sz="200" dirty="0">
                          <a:effectLst/>
                        </a:rPr>
                        <a:t>Fail: Insufficient evidence has been provided to demonstrate how the programme meets the minimum requirement.</a:t>
                      </a:r>
                      <a:endParaRPr lang="en-GB" sz="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txBody>
                  <a:tcPr marL="10715" marR="10715" marT="0" marB="0"/>
                </a:tc>
                <a:extLst>
                  <a:ext uri="{0D108BD9-81ED-4DB2-BD59-A6C34878D82A}">
                    <a16:rowId xmlns:a16="http://schemas.microsoft.com/office/drawing/2014/main" val="497106293"/>
                  </a:ext>
                </a:extLst>
              </a:tr>
              <a:tr h="1737560">
                <a:tc>
                  <a:txBody>
                    <a:bodyPr/>
                    <a:lstStyle/>
                    <a:p>
                      <a:pPr algn="l">
                        <a:lnSpc>
                          <a:spcPct val="120000"/>
                        </a:lnSpc>
                        <a:spcAft>
                          <a:spcPts val="600"/>
                        </a:spcAft>
                      </a:pPr>
                      <a:r>
                        <a:rPr lang="en-GB" sz="200" dirty="0">
                          <a:effectLst/>
                        </a:rPr>
                        <a:t>Stage 3: Initial programme 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Total score out of 24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will be judged 0-3 according to </a:t>
                      </a:r>
                      <a:r>
                        <a:rPr lang="en-GB" sz="200" u="sng" dirty="0">
                          <a:effectLst/>
                        </a:rPr>
                        <a:t>how well</a:t>
                      </a:r>
                      <a:r>
                        <a:rPr lang="en-GB" sz="200" dirty="0">
                          <a:effectLst/>
                        </a:rPr>
                        <a:t> the evidence the applicant provides demonstrates each of the programme criteria detailed in table 4. </a:t>
                      </a:r>
                    </a:p>
                    <a:p>
                      <a:pPr algn="l">
                        <a:lnSpc>
                          <a:spcPct val="120000"/>
                        </a:lnSpc>
                        <a:spcAft>
                          <a:spcPts val="600"/>
                        </a:spcAft>
                      </a:pPr>
                      <a:r>
                        <a:rPr lang="en-GB" sz="200" dirty="0">
                          <a:effectLst/>
                        </a:rPr>
                        <a:t>Programmes need to score a minimum of 2 in each programme criterion to be considered in stage 4.</a:t>
                      </a:r>
                    </a:p>
                    <a:p>
                      <a:pPr algn="l">
                        <a:lnSpc>
                          <a:spcPct val="120000"/>
                        </a:lnSpc>
                        <a:spcAft>
                          <a:spcPts val="600"/>
                        </a:spcAft>
                      </a:pPr>
                      <a:r>
                        <a:rPr lang="en-GB" sz="200" dirty="0">
                          <a:effectLst/>
                        </a:rPr>
                        <a:t>Scores will be given out of 3 for each criterion.  The score for criteria A and B will be doubled so that the maximum scores for each criteria will be:</a:t>
                      </a:r>
                    </a:p>
                    <a:p>
                      <a:pPr algn="l">
                        <a:lnSpc>
                          <a:spcPct val="120000"/>
                        </a:lnSpc>
                        <a:spcAft>
                          <a:spcPts val="600"/>
                        </a:spcAft>
                      </a:pPr>
                      <a:r>
                        <a:rPr lang="en-GB" sz="200" dirty="0">
                          <a:effectLst/>
                        </a:rPr>
                        <a:t>A: 6</a:t>
                      </a:r>
                    </a:p>
                    <a:p>
                      <a:pPr algn="l">
                        <a:lnSpc>
                          <a:spcPct val="120000"/>
                        </a:lnSpc>
                        <a:spcAft>
                          <a:spcPts val="600"/>
                        </a:spcAft>
                      </a:pPr>
                      <a:r>
                        <a:rPr lang="en-GB" sz="200" dirty="0">
                          <a:effectLst/>
                        </a:rPr>
                        <a:t>B: 6</a:t>
                      </a:r>
                    </a:p>
                    <a:p>
                      <a:pPr algn="l">
                        <a:lnSpc>
                          <a:spcPct val="120000"/>
                        </a:lnSpc>
                        <a:spcAft>
                          <a:spcPts val="600"/>
                        </a:spcAft>
                      </a:pPr>
                      <a:r>
                        <a:rPr lang="en-GB" sz="200" dirty="0">
                          <a:effectLst/>
                        </a:rPr>
                        <a:t>C: 3</a:t>
                      </a:r>
                    </a:p>
                    <a:p>
                      <a:pPr algn="l">
                        <a:lnSpc>
                          <a:spcPct val="120000"/>
                        </a:lnSpc>
                        <a:spcAft>
                          <a:spcPts val="600"/>
                        </a:spcAft>
                      </a:pPr>
                      <a:r>
                        <a:rPr lang="en-GB" sz="200" dirty="0">
                          <a:effectLst/>
                        </a:rPr>
                        <a:t>D: 3</a:t>
                      </a:r>
                    </a:p>
                    <a:p>
                      <a:pPr algn="l">
                        <a:lnSpc>
                          <a:spcPct val="120000"/>
                        </a:lnSpc>
                        <a:spcAft>
                          <a:spcPts val="600"/>
                        </a:spcAft>
                      </a:pPr>
                      <a:r>
                        <a:rPr lang="en-GB" sz="200" dirty="0">
                          <a:effectLst/>
                        </a:rPr>
                        <a:t>E: 3</a:t>
                      </a:r>
                    </a:p>
                    <a:p>
                      <a:pPr algn="l">
                        <a:lnSpc>
                          <a:spcPct val="120000"/>
                        </a:lnSpc>
                        <a:spcAft>
                          <a:spcPts val="600"/>
                        </a:spcAft>
                      </a:pPr>
                      <a:r>
                        <a:rPr lang="en-GB" sz="200" dirty="0">
                          <a:effectLst/>
                        </a:rPr>
                        <a:t>F: 3 </a:t>
                      </a:r>
                    </a:p>
                    <a:p>
                      <a:pPr algn="l">
                        <a:lnSpc>
                          <a:spcPct val="120000"/>
                        </a:lnSpc>
                        <a:spcAft>
                          <a:spcPts val="600"/>
                        </a:spcAft>
                      </a:pPr>
                      <a:r>
                        <a:rPr lang="en-GB" sz="200" dirty="0">
                          <a:effectLst/>
                        </a:rPr>
                        <a:t>If we assess more than 30 programmes to pass this minimum threshold, we will take the 30 highest scoring programmes, aiming where possible to achieve an even spread across both key stages 2 and 3, and science and the humanities (history and geography),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answer will be scored 0-3 against the extent to which it meets each of the programme criterion detailed in table 4:</a:t>
                      </a:r>
                    </a:p>
                    <a:p>
                      <a:pPr marL="342900" lvl="0" indent="-342900" algn="l">
                        <a:lnSpc>
                          <a:spcPct val="120000"/>
                        </a:lnSpc>
                        <a:spcAft>
                          <a:spcPts val="600"/>
                        </a:spcAft>
                        <a:buFont typeface="Arial" panose="020B0604020202020204" pitchFamily="34" charset="0"/>
                        <a:buChar char="-"/>
                      </a:pPr>
                      <a:r>
                        <a:rPr lang="en-GB" sz="200" dirty="0">
                          <a:effectLst/>
                        </a:rPr>
                        <a:t>0: No evidence has been provided, or the evidence does not address the specific criterion.</a:t>
                      </a:r>
                    </a:p>
                    <a:p>
                      <a:pPr marL="342900" lvl="0" indent="-342900" algn="l">
                        <a:lnSpc>
                          <a:spcPct val="120000"/>
                        </a:lnSpc>
                        <a:spcAft>
                          <a:spcPts val="600"/>
                        </a:spcAft>
                        <a:buFont typeface="Arial" panose="020B0604020202020204" pitchFamily="34" charset="0"/>
                        <a:buChar char="-"/>
                      </a:pPr>
                      <a:r>
                        <a:rPr lang="en-GB" sz="200" dirty="0">
                          <a:effectLst/>
                        </a:rPr>
                        <a:t>1: Although evidence has been provided, it does not meet the criterion and overall the examples and/or evidence is limited or weak.</a:t>
                      </a:r>
                    </a:p>
                    <a:p>
                      <a:pPr marL="342900" lvl="0" indent="-342900" algn="l">
                        <a:lnSpc>
                          <a:spcPct val="120000"/>
                        </a:lnSpc>
                        <a:spcAft>
                          <a:spcPts val="600"/>
                        </a:spcAft>
                        <a:buFont typeface="Arial" panose="020B0604020202020204" pitchFamily="34" charset="0"/>
                        <a:buChar char="-"/>
                      </a:pPr>
                      <a:r>
                        <a:rPr lang="en-GB" sz="200" dirty="0">
                          <a:effectLst/>
                        </a:rPr>
                        <a:t>2: Good evidence has been provided against the criterion, but there are minor omissions or there is insufficient clarity in places.</a:t>
                      </a:r>
                    </a:p>
                    <a:p>
                      <a:pPr marL="342900" lvl="0" indent="-342900" algn="l">
                        <a:lnSpc>
                          <a:spcPct val="120000"/>
                        </a:lnSpc>
                        <a:spcAft>
                          <a:spcPts val="600"/>
                        </a:spcAft>
                        <a:buFont typeface="Arial" panose="020B0604020202020204" pitchFamily="34" charset="0"/>
                        <a:buChar char="-"/>
                      </a:pPr>
                      <a:r>
                        <a:rPr lang="en-GB" sz="200" dirty="0">
                          <a:effectLst/>
                        </a:rPr>
                        <a:t>3: There is strong evidence that every element of the criterion has been met and the evidence is clear and comprehensive.</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759417035"/>
                  </a:ext>
                </a:extLst>
              </a:tr>
              <a:tr h="1017227">
                <a:tc>
                  <a:txBody>
                    <a:bodyPr/>
                    <a:lstStyle/>
                    <a:p>
                      <a:pPr algn="l">
                        <a:lnSpc>
                          <a:spcPct val="120000"/>
                        </a:lnSpc>
                        <a:spcAft>
                          <a:spcPts val="600"/>
                        </a:spcAft>
                      </a:pPr>
                      <a:r>
                        <a:rPr lang="en-GB" sz="200" dirty="0">
                          <a:effectLst/>
                        </a:rPr>
                        <a:t>Stage 4: A panel with independent experts scores evidence provided by complete programmes and interview applicants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Score out of 24</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If the application and programme(s) are successful and taken to stage 4, we will ask applicants to:</a:t>
                      </a:r>
                    </a:p>
                    <a:p>
                      <a:pPr marL="342900" lvl="0" indent="-342900" algn="l">
                        <a:lnSpc>
                          <a:spcPct val="120000"/>
                        </a:lnSpc>
                        <a:spcAft>
                          <a:spcPts val="600"/>
                        </a:spcAft>
                        <a:buFont typeface="+mj-lt"/>
                        <a:buAutoNum type="arabicPeriod"/>
                      </a:pPr>
                      <a:r>
                        <a:rPr lang="en-GB" sz="200" dirty="0" smtClean="0">
                          <a:effectLst/>
                        </a:rPr>
                        <a:t>submit any successful programme(s) in their entirety; and</a:t>
                      </a:r>
                    </a:p>
                    <a:p>
                      <a:pPr marL="342900" lvl="0" indent="-342900" algn="l">
                        <a:lnSpc>
                          <a:spcPct val="120000"/>
                        </a:lnSpc>
                        <a:spcAft>
                          <a:spcPts val="600"/>
                        </a:spcAft>
                        <a:buFont typeface="+mj-lt"/>
                        <a:buAutoNum type="arabicPeriod"/>
                      </a:pPr>
                      <a:r>
                        <a:rPr lang="en-GB" sz="200" dirty="0" smtClean="0">
                          <a:effectLst/>
                        </a:rPr>
                        <a:t>prepare for an interview or discussion to support their programme.</a:t>
                      </a:r>
                    </a:p>
                    <a:p>
                      <a:pPr algn="l">
                        <a:lnSpc>
                          <a:spcPct val="120000"/>
                        </a:lnSpc>
                        <a:spcAft>
                          <a:spcPts val="600"/>
                        </a:spcAft>
                      </a:pPr>
                      <a:r>
                        <a:rPr lang="en-GB" sz="200" dirty="0" smtClean="0">
                          <a:effectLst/>
                        </a:rPr>
                        <a:t>Evidence from both the complete programme and the interview will be used to score each programme 0-3 against each of the criterion used in stage 3, detailed in table 4. The panel may also view the application and any scoring completed in earlier stages.</a:t>
                      </a:r>
                    </a:p>
                    <a:p>
                      <a:pPr algn="l">
                        <a:lnSpc>
                          <a:spcPct val="120000"/>
                        </a:lnSpc>
                        <a:spcAft>
                          <a:spcPts val="600"/>
                        </a:spcAft>
                      </a:pPr>
                      <a:r>
                        <a:rPr lang="en-GB" sz="200" dirty="0" smtClean="0">
                          <a:effectLst/>
                        </a:rPr>
                        <a:t>The panel will compile a ranked list of the highest scoring programmes, ensuring balance across key stages and both science and humanities, and will make their recommendations for grant funding based on these ranked lists. </a:t>
                      </a:r>
                    </a:p>
                    <a:p>
                      <a:pPr algn="l">
                        <a:lnSpc>
                          <a:spcPct val="120000"/>
                        </a:lnSpc>
                        <a:spcAft>
                          <a:spcPts val="600"/>
                        </a:spcAft>
                      </a:pPr>
                      <a:r>
                        <a:rPr lang="en-GB" sz="200" dirty="0" smtClean="0">
                          <a:effectLst/>
                        </a:rPr>
                        <a:t>We plan to request the full submission of applicants’ programmes in early October 2018, and interviews will take place soon after.</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Programmes will be scored for each programme criterion using the 0-3 descriptors above.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2775422652"/>
                  </a:ext>
                </a:extLst>
              </a:tr>
              <a:tr h="238489">
                <a:tc>
                  <a:txBody>
                    <a:bodyPr/>
                    <a:lstStyle/>
                    <a:p>
                      <a:pPr algn="l">
                        <a:lnSpc>
                          <a:spcPct val="120000"/>
                        </a:lnSpc>
                        <a:spcAft>
                          <a:spcPts val="600"/>
                        </a:spcAft>
                      </a:pPr>
                      <a:r>
                        <a:rPr lang="en-GB" sz="200" dirty="0">
                          <a:effectLst/>
                        </a:rPr>
                        <a:t>Stage 5: Due diligence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We reserve the right to undertake financial viability checks, and may contact Regional Schools Commissioners, local authorities, Ofsted, the Education and Skills Funding Agency and the Teaching Regulation Agency to do so.</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85698259"/>
                  </a:ext>
                </a:extLst>
              </a:tr>
            </a:tbl>
          </a:graphicData>
        </a:graphic>
      </p:graphicFrame>
      <p:graphicFrame>
        <p:nvGraphicFramePr>
          <p:cNvPr id="20" name="Diagram 19"/>
          <p:cNvGraphicFramePr/>
          <p:nvPr>
            <p:extLst>
              <p:ext uri="{D42A27DB-BD31-4B8C-83A1-F6EECF244321}">
                <p14:modId xmlns:p14="http://schemas.microsoft.com/office/powerpoint/2010/main" val="4205191053"/>
              </p:ext>
            </p:extLst>
          </p:nvPr>
        </p:nvGraphicFramePr>
        <p:xfrm>
          <a:off x="700382" y="1462574"/>
          <a:ext cx="11257794" cy="18213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p:cNvSpPr txBox="1"/>
          <p:nvPr/>
        </p:nvSpPr>
        <p:spPr>
          <a:xfrm>
            <a:off x="868929" y="1219200"/>
            <a:ext cx="3721544" cy="369332"/>
          </a:xfrm>
          <a:prstGeom prst="rect">
            <a:avLst/>
          </a:prstGeom>
          <a:noFill/>
        </p:spPr>
        <p:txBody>
          <a:bodyPr wrap="square" rtlCol="0">
            <a:spAutoFit/>
          </a:bodyPr>
          <a:lstStyle/>
          <a:p>
            <a:r>
              <a:rPr lang="en-GB" b="1" u="sng" dirty="0" smtClean="0">
                <a:solidFill>
                  <a:srgbClr val="104F75"/>
                </a:solidFill>
              </a:rPr>
              <a:t>Assessment Process </a:t>
            </a:r>
            <a:endParaRPr lang="en-GB" b="1" u="sng" dirty="0">
              <a:solidFill>
                <a:srgbClr val="104F75"/>
              </a:solidFill>
            </a:endParaRPr>
          </a:p>
        </p:txBody>
      </p:sp>
    </p:spTree>
    <p:extLst>
      <p:ext uri="{BB962C8B-B14F-4D97-AF65-F5344CB8AC3E}">
        <p14:creationId xmlns:p14="http://schemas.microsoft.com/office/powerpoint/2010/main" val="29442550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p:cNvGrpSpPr/>
          <p:nvPr/>
        </p:nvGrpSpPr>
        <p:grpSpPr>
          <a:xfrm>
            <a:off x="64432" y="1098813"/>
            <a:ext cx="12051367" cy="5698574"/>
            <a:chOff x="177392" y="2022602"/>
            <a:chExt cx="9468873" cy="2634074"/>
          </a:xfrm>
          <a:effectLst/>
        </p:grpSpPr>
        <p:sp>
          <p:nvSpPr>
            <p:cNvPr id="36"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100" dirty="0">
                <a:solidFill>
                  <a:srgbClr val="104F75"/>
                </a:solidFill>
              </a:endParaRPr>
            </a:p>
          </p:txBody>
        </p:sp>
        <p:sp>
          <p:nvSpPr>
            <p:cNvPr id="37" name="TextBox 36"/>
            <p:cNvSpPr txBox="1"/>
            <p:nvPr/>
          </p:nvSpPr>
          <p:spPr>
            <a:xfrm>
              <a:off x="177392" y="2022602"/>
              <a:ext cx="362735" cy="2634073"/>
            </a:xfrm>
            <a:prstGeom prst="rect">
              <a:avLst/>
            </a:prstGeom>
            <a:solidFill>
              <a:srgbClr val="CFDCE3"/>
            </a:solidFill>
            <a:ln w="19050">
              <a:solidFill>
                <a:srgbClr val="104F75"/>
              </a:solidFill>
            </a:ln>
          </p:spPr>
          <p:txBody>
            <a:bodyPr vert="vert270" wrap="square" rtlCol="0" anchor="ctr">
              <a:spAutoFit/>
            </a:bodyPr>
            <a:lstStyle/>
            <a:p>
              <a:pPr algn="ctr"/>
              <a:endParaRPr lang="en-GB" b="1" dirty="0"/>
            </a:p>
          </p:txBody>
        </p:sp>
      </p:grpSp>
      <p:grpSp>
        <p:nvGrpSpPr>
          <p:cNvPr id="38" name="Group 37"/>
          <p:cNvGrpSpPr/>
          <p:nvPr/>
        </p:nvGrpSpPr>
        <p:grpSpPr>
          <a:xfrm>
            <a:off x="47767" y="58994"/>
            <a:ext cx="12068032" cy="1001107"/>
            <a:chOff x="47767" y="58994"/>
            <a:chExt cx="12068032" cy="1001107"/>
          </a:xfrm>
        </p:grpSpPr>
        <p:sp>
          <p:nvSpPr>
            <p:cNvPr id="39" name="Rectangle 3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42" name="Rectangle 41"/>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a:t>
              </a:r>
              <a:r>
                <a:rPr lang="en-GB" sz="2600" b="1" dirty="0" smtClean="0">
                  <a:solidFill>
                    <a:schemeClr val="bg1"/>
                  </a:solidFill>
                </a:rPr>
                <a:t>Pilots</a:t>
              </a:r>
            </a:p>
            <a:p>
              <a:pPr algn="ctr"/>
              <a:r>
                <a:rPr lang="en-GB" sz="2600" dirty="0" smtClean="0">
                  <a:solidFill>
                    <a:schemeClr val="bg1"/>
                  </a:solidFill>
                </a:rPr>
                <a:t>Assessment Process &amp; Pilot Timeline </a:t>
              </a:r>
              <a:endParaRPr lang="en-GB" sz="2600" dirty="0">
                <a:solidFill>
                  <a:schemeClr val="bg1"/>
                </a:solidFill>
              </a:endParaRPr>
            </a:p>
          </p:txBody>
        </p:sp>
        <p:pic>
          <p:nvPicPr>
            <p:cNvPr id="43" name="Picture 4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aphicFrame>
        <p:nvGraphicFramePr>
          <p:cNvPr id="3" name="Table 2"/>
          <p:cNvGraphicFramePr>
            <a:graphicFrameLocks noGrp="1"/>
          </p:cNvGraphicFramePr>
          <p:nvPr>
            <p:extLst/>
          </p:nvPr>
        </p:nvGraphicFramePr>
        <p:xfrm>
          <a:off x="12306678" y="462109"/>
          <a:ext cx="4200290" cy="4244124"/>
        </p:xfrm>
        <a:graphic>
          <a:graphicData uri="http://schemas.openxmlformats.org/drawingml/2006/table">
            <a:tbl>
              <a:tblPr firstRow="1" firstCol="1" bandRow="1">
                <a:tableStyleId>{5C22544A-7EE6-4342-B048-85BDC9FD1C3A}</a:tableStyleId>
              </a:tblPr>
              <a:tblGrid>
                <a:gridCol w="675740">
                  <a:extLst>
                    <a:ext uri="{9D8B030D-6E8A-4147-A177-3AD203B41FA5}">
                      <a16:colId xmlns:a16="http://schemas.microsoft.com/office/drawing/2014/main" val="2708867413"/>
                    </a:ext>
                  </a:extLst>
                </a:gridCol>
                <a:gridCol w="525716">
                  <a:extLst>
                    <a:ext uri="{9D8B030D-6E8A-4147-A177-3AD203B41FA5}">
                      <a16:colId xmlns:a16="http://schemas.microsoft.com/office/drawing/2014/main" val="2500850447"/>
                    </a:ext>
                  </a:extLst>
                </a:gridCol>
                <a:gridCol w="1732604">
                  <a:extLst>
                    <a:ext uri="{9D8B030D-6E8A-4147-A177-3AD203B41FA5}">
                      <a16:colId xmlns:a16="http://schemas.microsoft.com/office/drawing/2014/main" val="2049209919"/>
                    </a:ext>
                  </a:extLst>
                </a:gridCol>
                <a:gridCol w="1266230">
                  <a:extLst>
                    <a:ext uri="{9D8B030D-6E8A-4147-A177-3AD203B41FA5}">
                      <a16:colId xmlns:a16="http://schemas.microsoft.com/office/drawing/2014/main" val="596366186"/>
                    </a:ext>
                  </a:extLst>
                </a:gridCol>
              </a:tblGrid>
              <a:tr h="58405">
                <a:tc>
                  <a:txBody>
                    <a:bodyPr/>
                    <a:lstStyle/>
                    <a:p>
                      <a:pPr algn="l">
                        <a:lnSpc>
                          <a:spcPct val="120000"/>
                        </a:lnSpc>
                        <a:spcAft>
                          <a:spcPts val="600"/>
                        </a:spcAft>
                      </a:pPr>
                      <a:r>
                        <a:rPr lang="en-GB" sz="200" dirty="0">
                          <a:effectLst/>
                        </a:rPr>
                        <a:t>Stage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Outcome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Assessment</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424385756"/>
                  </a:ext>
                </a:extLst>
              </a:tr>
              <a:tr h="715466">
                <a:tc>
                  <a:txBody>
                    <a:bodyPr/>
                    <a:lstStyle/>
                    <a:p>
                      <a:pPr algn="l">
                        <a:lnSpc>
                          <a:spcPct val="120000"/>
                        </a:lnSpc>
                        <a:spcAft>
                          <a:spcPts val="600"/>
                        </a:spcAft>
                      </a:pPr>
                      <a:r>
                        <a:rPr lang="en-GB" sz="200" dirty="0">
                          <a:effectLst/>
                        </a:rPr>
                        <a:t>Stage 1: Check for eligibility</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p>
                    <a:p>
                      <a:pPr algn="l">
                        <a:lnSpc>
                          <a:spcPct val="120000"/>
                        </a:lnSpc>
                        <a:spcAft>
                          <a:spcPts val="1200"/>
                        </a:spcAft>
                      </a:pPr>
                      <a:r>
                        <a:rPr lang="en-GB" sz="200" dirty="0">
                          <a:effectLst/>
                        </a:rPr>
                        <a:t> </a:t>
                      </a:r>
                    </a:p>
                    <a:p>
                      <a:pPr algn="l">
                        <a:lnSpc>
                          <a:spcPct val="120000"/>
                        </a:lnSpc>
                        <a:spcAft>
                          <a:spcPts val="12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lead school will be assessed to ensure that they have been rated good or outstanding in overall effectiveness in its latest Ofsted inspection. If they have not been, the application will not be taken forward.</a:t>
                      </a:r>
                    </a:p>
                    <a:p>
                      <a:pPr algn="l">
                        <a:lnSpc>
                          <a:spcPct val="120000"/>
                        </a:lnSpc>
                        <a:spcAft>
                          <a:spcPts val="600"/>
                        </a:spcAft>
                      </a:pPr>
                      <a:r>
                        <a:rPr lang="en-GB" sz="200" dirty="0">
                          <a:effectLst/>
                        </a:rPr>
                        <a:t>Each school will also be assessed to ensure that they are not below the national average in the relevant published data listed in paragraph 13. If a lead school is below the national average for any measure, they must provide a clear explanation as to how performance will be improved to at least the national average in the next two years. This will be judged in the round as pass or fail, and applications that fail will not be taken forward.</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In terms of the relevant published data, an application will pass if:</a:t>
                      </a:r>
                    </a:p>
                    <a:p>
                      <a:pPr marL="342900" lvl="0" indent="-342900" algn="l">
                        <a:lnSpc>
                          <a:spcPct val="120000"/>
                        </a:lnSpc>
                        <a:spcAft>
                          <a:spcPts val="600"/>
                        </a:spcAft>
                        <a:buFont typeface="Arial" panose="020B0604020202020204" pitchFamily="34" charset="0"/>
                        <a:buChar char="-"/>
                      </a:pPr>
                      <a:r>
                        <a:rPr lang="en-GB" sz="200" dirty="0" smtClean="0">
                          <a:effectLst/>
                        </a:rPr>
                        <a:t>All applicable measures are greater than or equal to the national average; or</a:t>
                      </a:r>
                    </a:p>
                    <a:p>
                      <a:pPr marL="342900" lvl="0" indent="-342900" algn="l">
                        <a:lnSpc>
                          <a:spcPct val="120000"/>
                        </a:lnSpc>
                        <a:spcAft>
                          <a:spcPts val="600"/>
                        </a:spcAft>
                        <a:buFont typeface="Arial" panose="020B0604020202020204" pitchFamily="34" charset="0"/>
                        <a:buChar char="-"/>
                      </a:pPr>
                      <a:r>
                        <a:rPr lang="en-GB" sz="200" dirty="0" smtClean="0">
                          <a:effectLst/>
                        </a:rPr>
                        <a:t>Not all applicable measures are greater than or equal to the national average, but sufficient evidence and reassurance has been provided to explain how the measures will be improved to at least the national average in the next two years.</a:t>
                      </a:r>
                    </a:p>
                    <a:p>
                      <a:pPr algn="l">
                        <a:lnSpc>
                          <a:spcPct val="120000"/>
                        </a:lnSpc>
                        <a:spcAft>
                          <a:spcPts val="600"/>
                        </a:spcAft>
                      </a:pPr>
                      <a:r>
                        <a:rPr lang="en-GB" sz="200" dirty="0" smtClean="0">
                          <a:effectLst/>
                        </a:rPr>
                        <a:t>An application will fail if it is below the national average in any of the applicable measures, and there is insufficient evidence has been provided to show how this will be improved in the next two years.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3525919776"/>
                  </a:ext>
                </a:extLst>
              </a:tr>
              <a:tr h="476977">
                <a:tc>
                  <a:txBody>
                    <a:bodyPr/>
                    <a:lstStyle/>
                    <a:p>
                      <a:pPr algn="l">
                        <a:lnSpc>
                          <a:spcPct val="120000"/>
                        </a:lnSpc>
                        <a:spcAft>
                          <a:spcPts val="600"/>
                        </a:spcAft>
                      </a:pPr>
                      <a:r>
                        <a:rPr lang="en-GB" sz="200" dirty="0">
                          <a:effectLst/>
                        </a:rPr>
                        <a:t>Stage 2: Check that minimum requirements are met for programmes and delivery proposals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and delivery will be judged as pass or fail in meeting the respective minimum requirements listed in the guidance in tables 2 and 3.</a:t>
                      </a:r>
                    </a:p>
                    <a:p>
                      <a:pPr algn="l">
                        <a:lnSpc>
                          <a:spcPct val="120000"/>
                        </a:lnSpc>
                        <a:spcAft>
                          <a:spcPts val="600"/>
                        </a:spcAft>
                      </a:pPr>
                      <a:r>
                        <a:rPr lang="en-GB" sz="200" dirty="0">
                          <a:effectLst/>
                        </a:rPr>
                        <a:t>An application will be taken forward if it passes all delivery requirements, and at least one of the programmes within the application passes all programme requirements. Only programmes that pass all minimum requirements will be considered in stage 3.</a:t>
                      </a:r>
                    </a:p>
                    <a:p>
                      <a:pPr algn="l">
                        <a:lnSpc>
                          <a:spcPct val="120000"/>
                        </a:lnSpc>
                        <a:spcAft>
                          <a:spcPts val="600"/>
                        </a:spcAft>
                      </a:pPr>
                      <a:r>
                        <a:rPr lang="en-GB" sz="200" dirty="0">
                          <a:effectLst/>
                        </a:rPr>
                        <a:t>If 30 or fewer applications are successful stage 2, we reserve the right to remove stage 3 and take these applications straight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requirement detailed in tables 2 and 3 will be judged to pass or fail:</a:t>
                      </a:r>
                    </a:p>
                    <a:p>
                      <a:pPr marL="342900" lvl="0" indent="-342900" algn="l">
                        <a:lnSpc>
                          <a:spcPct val="120000"/>
                        </a:lnSpc>
                        <a:spcAft>
                          <a:spcPts val="600"/>
                        </a:spcAft>
                        <a:buFont typeface="Arial" panose="020B0604020202020204" pitchFamily="34" charset="0"/>
                        <a:buChar char="-"/>
                      </a:pPr>
                      <a:r>
                        <a:rPr lang="en-GB" sz="200" dirty="0">
                          <a:effectLst/>
                        </a:rPr>
                        <a:t>Pass: Good evidence has been provided to demonstrate how the application meets the minimum requirement, though there may be some minor omissions.</a:t>
                      </a:r>
                    </a:p>
                    <a:p>
                      <a:pPr marL="342900" lvl="0" indent="-342900" algn="l">
                        <a:lnSpc>
                          <a:spcPct val="120000"/>
                        </a:lnSpc>
                        <a:spcAft>
                          <a:spcPts val="600"/>
                        </a:spcAft>
                        <a:buFont typeface="Arial" panose="020B0604020202020204" pitchFamily="34" charset="0"/>
                        <a:buChar char="-"/>
                      </a:pPr>
                      <a:r>
                        <a:rPr lang="en-GB" sz="200" dirty="0">
                          <a:effectLst/>
                        </a:rPr>
                        <a:t>Fail: Insufficient evidence has been provided to demonstrate how the programme meets the minimum requirement.</a:t>
                      </a:r>
                      <a:endParaRPr lang="en-GB" sz="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txBody>
                  <a:tcPr marL="10715" marR="10715" marT="0" marB="0"/>
                </a:tc>
                <a:extLst>
                  <a:ext uri="{0D108BD9-81ED-4DB2-BD59-A6C34878D82A}">
                    <a16:rowId xmlns:a16="http://schemas.microsoft.com/office/drawing/2014/main" val="497106293"/>
                  </a:ext>
                </a:extLst>
              </a:tr>
              <a:tr h="1737560">
                <a:tc>
                  <a:txBody>
                    <a:bodyPr/>
                    <a:lstStyle/>
                    <a:p>
                      <a:pPr algn="l">
                        <a:lnSpc>
                          <a:spcPct val="120000"/>
                        </a:lnSpc>
                        <a:spcAft>
                          <a:spcPts val="600"/>
                        </a:spcAft>
                      </a:pPr>
                      <a:r>
                        <a:rPr lang="en-GB" sz="200" dirty="0">
                          <a:effectLst/>
                        </a:rPr>
                        <a:t>Stage 3: Initial programme 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Total score out of 24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will be judged 0-3 according to </a:t>
                      </a:r>
                      <a:r>
                        <a:rPr lang="en-GB" sz="200" u="sng" dirty="0">
                          <a:effectLst/>
                        </a:rPr>
                        <a:t>how well</a:t>
                      </a:r>
                      <a:r>
                        <a:rPr lang="en-GB" sz="200" dirty="0">
                          <a:effectLst/>
                        </a:rPr>
                        <a:t> the evidence the applicant provides demonstrates each of the programme criteria detailed in table 4. </a:t>
                      </a:r>
                    </a:p>
                    <a:p>
                      <a:pPr algn="l">
                        <a:lnSpc>
                          <a:spcPct val="120000"/>
                        </a:lnSpc>
                        <a:spcAft>
                          <a:spcPts val="600"/>
                        </a:spcAft>
                      </a:pPr>
                      <a:r>
                        <a:rPr lang="en-GB" sz="200" dirty="0">
                          <a:effectLst/>
                        </a:rPr>
                        <a:t>Programmes need to score a minimum of 2 in each programme criterion to be considered in stage 4.</a:t>
                      </a:r>
                    </a:p>
                    <a:p>
                      <a:pPr algn="l">
                        <a:lnSpc>
                          <a:spcPct val="120000"/>
                        </a:lnSpc>
                        <a:spcAft>
                          <a:spcPts val="600"/>
                        </a:spcAft>
                      </a:pPr>
                      <a:r>
                        <a:rPr lang="en-GB" sz="200" dirty="0">
                          <a:effectLst/>
                        </a:rPr>
                        <a:t>Scores will be given out of 3 for each criterion.  The score for criteria A and B will be doubled so that the maximum scores for each criteria will be:</a:t>
                      </a:r>
                    </a:p>
                    <a:p>
                      <a:pPr algn="l">
                        <a:lnSpc>
                          <a:spcPct val="120000"/>
                        </a:lnSpc>
                        <a:spcAft>
                          <a:spcPts val="600"/>
                        </a:spcAft>
                      </a:pPr>
                      <a:r>
                        <a:rPr lang="en-GB" sz="200" dirty="0">
                          <a:effectLst/>
                        </a:rPr>
                        <a:t>A: 6</a:t>
                      </a:r>
                    </a:p>
                    <a:p>
                      <a:pPr algn="l">
                        <a:lnSpc>
                          <a:spcPct val="120000"/>
                        </a:lnSpc>
                        <a:spcAft>
                          <a:spcPts val="600"/>
                        </a:spcAft>
                      </a:pPr>
                      <a:r>
                        <a:rPr lang="en-GB" sz="200" dirty="0">
                          <a:effectLst/>
                        </a:rPr>
                        <a:t>B: 6</a:t>
                      </a:r>
                    </a:p>
                    <a:p>
                      <a:pPr algn="l">
                        <a:lnSpc>
                          <a:spcPct val="120000"/>
                        </a:lnSpc>
                        <a:spcAft>
                          <a:spcPts val="600"/>
                        </a:spcAft>
                      </a:pPr>
                      <a:r>
                        <a:rPr lang="en-GB" sz="200" dirty="0">
                          <a:effectLst/>
                        </a:rPr>
                        <a:t>C: 3</a:t>
                      </a:r>
                    </a:p>
                    <a:p>
                      <a:pPr algn="l">
                        <a:lnSpc>
                          <a:spcPct val="120000"/>
                        </a:lnSpc>
                        <a:spcAft>
                          <a:spcPts val="600"/>
                        </a:spcAft>
                      </a:pPr>
                      <a:r>
                        <a:rPr lang="en-GB" sz="200" dirty="0">
                          <a:effectLst/>
                        </a:rPr>
                        <a:t>D: 3</a:t>
                      </a:r>
                    </a:p>
                    <a:p>
                      <a:pPr algn="l">
                        <a:lnSpc>
                          <a:spcPct val="120000"/>
                        </a:lnSpc>
                        <a:spcAft>
                          <a:spcPts val="600"/>
                        </a:spcAft>
                      </a:pPr>
                      <a:r>
                        <a:rPr lang="en-GB" sz="200" dirty="0">
                          <a:effectLst/>
                        </a:rPr>
                        <a:t>E: 3</a:t>
                      </a:r>
                    </a:p>
                    <a:p>
                      <a:pPr algn="l">
                        <a:lnSpc>
                          <a:spcPct val="120000"/>
                        </a:lnSpc>
                        <a:spcAft>
                          <a:spcPts val="600"/>
                        </a:spcAft>
                      </a:pPr>
                      <a:r>
                        <a:rPr lang="en-GB" sz="200" dirty="0">
                          <a:effectLst/>
                        </a:rPr>
                        <a:t>F: 3 </a:t>
                      </a:r>
                    </a:p>
                    <a:p>
                      <a:pPr algn="l">
                        <a:lnSpc>
                          <a:spcPct val="120000"/>
                        </a:lnSpc>
                        <a:spcAft>
                          <a:spcPts val="600"/>
                        </a:spcAft>
                      </a:pPr>
                      <a:r>
                        <a:rPr lang="en-GB" sz="200" dirty="0">
                          <a:effectLst/>
                        </a:rPr>
                        <a:t>If we assess more than 30 programmes to pass this minimum threshold, we will take the 30 highest scoring programmes, aiming where possible to achieve an even spread across both key stages 2 and 3, and science and the humanities (history and geography),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answer will be scored 0-3 against the extent to which it meets each of the programme criterion detailed in table 4:</a:t>
                      </a:r>
                    </a:p>
                    <a:p>
                      <a:pPr marL="342900" lvl="0" indent="-342900" algn="l">
                        <a:lnSpc>
                          <a:spcPct val="120000"/>
                        </a:lnSpc>
                        <a:spcAft>
                          <a:spcPts val="600"/>
                        </a:spcAft>
                        <a:buFont typeface="Arial" panose="020B0604020202020204" pitchFamily="34" charset="0"/>
                        <a:buChar char="-"/>
                      </a:pPr>
                      <a:r>
                        <a:rPr lang="en-GB" sz="200" dirty="0">
                          <a:effectLst/>
                        </a:rPr>
                        <a:t>0: No evidence has been provided, or the evidence does not address the specific criterion.</a:t>
                      </a:r>
                    </a:p>
                    <a:p>
                      <a:pPr marL="342900" lvl="0" indent="-342900" algn="l">
                        <a:lnSpc>
                          <a:spcPct val="120000"/>
                        </a:lnSpc>
                        <a:spcAft>
                          <a:spcPts val="600"/>
                        </a:spcAft>
                        <a:buFont typeface="Arial" panose="020B0604020202020204" pitchFamily="34" charset="0"/>
                        <a:buChar char="-"/>
                      </a:pPr>
                      <a:r>
                        <a:rPr lang="en-GB" sz="200" dirty="0">
                          <a:effectLst/>
                        </a:rPr>
                        <a:t>1: Although evidence has been provided, it does not meet the criterion and overall the examples and/or evidence is limited or weak.</a:t>
                      </a:r>
                    </a:p>
                    <a:p>
                      <a:pPr marL="342900" lvl="0" indent="-342900" algn="l">
                        <a:lnSpc>
                          <a:spcPct val="120000"/>
                        </a:lnSpc>
                        <a:spcAft>
                          <a:spcPts val="600"/>
                        </a:spcAft>
                        <a:buFont typeface="Arial" panose="020B0604020202020204" pitchFamily="34" charset="0"/>
                        <a:buChar char="-"/>
                      </a:pPr>
                      <a:r>
                        <a:rPr lang="en-GB" sz="200" dirty="0">
                          <a:effectLst/>
                        </a:rPr>
                        <a:t>2: Good evidence has been provided against the criterion, but there are minor omissions or there is insufficient clarity in places.</a:t>
                      </a:r>
                    </a:p>
                    <a:p>
                      <a:pPr marL="342900" lvl="0" indent="-342900" algn="l">
                        <a:lnSpc>
                          <a:spcPct val="120000"/>
                        </a:lnSpc>
                        <a:spcAft>
                          <a:spcPts val="600"/>
                        </a:spcAft>
                        <a:buFont typeface="Arial" panose="020B0604020202020204" pitchFamily="34" charset="0"/>
                        <a:buChar char="-"/>
                      </a:pPr>
                      <a:r>
                        <a:rPr lang="en-GB" sz="200" dirty="0">
                          <a:effectLst/>
                        </a:rPr>
                        <a:t>3: There is strong evidence that every element of the criterion has been met and the evidence is clear and comprehensive.</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759417035"/>
                  </a:ext>
                </a:extLst>
              </a:tr>
              <a:tr h="1017227">
                <a:tc>
                  <a:txBody>
                    <a:bodyPr/>
                    <a:lstStyle/>
                    <a:p>
                      <a:pPr algn="l">
                        <a:lnSpc>
                          <a:spcPct val="120000"/>
                        </a:lnSpc>
                        <a:spcAft>
                          <a:spcPts val="600"/>
                        </a:spcAft>
                      </a:pPr>
                      <a:r>
                        <a:rPr lang="en-GB" sz="200" dirty="0">
                          <a:effectLst/>
                        </a:rPr>
                        <a:t>Stage 4: A panel with independent experts scores evidence provided by complete programmes and interview applicants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Score out of 24</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If the application and programme(s) are successful and taken to stage 4, we will ask applicants to:</a:t>
                      </a:r>
                    </a:p>
                    <a:p>
                      <a:pPr marL="342900" lvl="0" indent="-342900" algn="l">
                        <a:lnSpc>
                          <a:spcPct val="120000"/>
                        </a:lnSpc>
                        <a:spcAft>
                          <a:spcPts val="600"/>
                        </a:spcAft>
                        <a:buFont typeface="+mj-lt"/>
                        <a:buAutoNum type="arabicPeriod"/>
                      </a:pPr>
                      <a:r>
                        <a:rPr lang="en-GB" sz="200" dirty="0" smtClean="0">
                          <a:effectLst/>
                        </a:rPr>
                        <a:t>submit any successful programme(s) in their entirety; and</a:t>
                      </a:r>
                    </a:p>
                    <a:p>
                      <a:pPr marL="342900" lvl="0" indent="-342900" algn="l">
                        <a:lnSpc>
                          <a:spcPct val="120000"/>
                        </a:lnSpc>
                        <a:spcAft>
                          <a:spcPts val="600"/>
                        </a:spcAft>
                        <a:buFont typeface="+mj-lt"/>
                        <a:buAutoNum type="arabicPeriod"/>
                      </a:pPr>
                      <a:r>
                        <a:rPr lang="en-GB" sz="200" dirty="0" smtClean="0">
                          <a:effectLst/>
                        </a:rPr>
                        <a:t>prepare for an interview or discussion to support their programme.</a:t>
                      </a:r>
                    </a:p>
                    <a:p>
                      <a:pPr algn="l">
                        <a:lnSpc>
                          <a:spcPct val="120000"/>
                        </a:lnSpc>
                        <a:spcAft>
                          <a:spcPts val="600"/>
                        </a:spcAft>
                      </a:pPr>
                      <a:r>
                        <a:rPr lang="en-GB" sz="200" dirty="0" smtClean="0">
                          <a:effectLst/>
                        </a:rPr>
                        <a:t>Evidence from both the complete programme and the interview will be used to score each programme 0-3 against each of the criterion used in stage 3, detailed in table 4. The panel may also view the application and any scoring completed in earlier stages.</a:t>
                      </a:r>
                    </a:p>
                    <a:p>
                      <a:pPr algn="l">
                        <a:lnSpc>
                          <a:spcPct val="120000"/>
                        </a:lnSpc>
                        <a:spcAft>
                          <a:spcPts val="600"/>
                        </a:spcAft>
                      </a:pPr>
                      <a:r>
                        <a:rPr lang="en-GB" sz="200" dirty="0" smtClean="0">
                          <a:effectLst/>
                        </a:rPr>
                        <a:t>The panel will compile a ranked list of the highest scoring programmes, ensuring balance across key stages and both science and humanities, and will make their recommendations for grant funding based on these ranked lists. </a:t>
                      </a:r>
                    </a:p>
                    <a:p>
                      <a:pPr algn="l">
                        <a:lnSpc>
                          <a:spcPct val="120000"/>
                        </a:lnSpc>
                        <a:spcAft>
                          <a:spcPts val="600"/>
                        </a:spcAft>
                      </a:pPr>
                      <a:r>
                        <a:rPr lang="en-GB" sz="200" dirty="0" smtClean="0">
                          <a:effectLst/>
                        </a:rPr>
                        <a:t>We plan to request the full submission of applicants’ programmes in early October 2018, and interviews will take place soon after.</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Programmes will be scored for each programme criterion using the 0-3 descriptors above.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2775422652"/>
                  </a:ext>
                </a:extLst>
              </a:tr>
              <a:tr h="238489">
                <a:tc>
                  <a:txBody>
                    <a:bodyPr/>
                    <a:lstStyle/>
                    <a:p>
                      <a:pPr algn="l">
                        <a:lnSpc>
                          <a:spcPct val="120000"/>
                        </a:lnSpc>
                        <a:spcAft>
                          <a:spcPts val="600"/>
                        </a:spcAft>
                      </a:pPr>
                      <a:r>
                        <a:rPr lang="en-GB" sz="200" dirty="0">
                          <a:effectLst/>
                        </a:rPr>
                        <a:t>Stage 5: Due diligence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We reserve the right to undertake financial viability checks, and may contact Regional Schools Commissioners, local authorities, Ofsted, the Education and Skills Funding Agency and the Teaching Regulation Agency to do so.</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85698259"/>
                  </a:ext>
                </a:extLst>
              </a:tr>
            </a:tbl>
          </a:graphicData>
        </a:graphic>
      </p:graphicFrame>
      <p:graphicFrame>
        <p:nvGraphicFramePr>
          <p:cNvPr id="20" name="Diagram 19"/>
          <p:cNvGraphicFramePr/>
          <p:nvPr>
            <p:extLst/>
          </p:nvPr>
        </p:nvGraphicFramePr>
        <p:xfrm>
          <a:off x="700382" y="1462574"/>
          <a:ext cx="11257794" cy="18213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p:cNvSpPr txBox="1"/>
          <p:nvPr/>
        </p:nvSpPr>
        <p:spPr>
          <a:xfrm>
            <a:off x="868929" y="1219200"/>
            <a:ext cx="3721544" cy="369332"/>
          </a:xfrm>
          <a:prstGeom prst="rect">
            <a:avLst/>
          </a:prstGeom>
          <a:noFill/>
        </p:spPr>
        <p:txBody>
          <a:bodyPr wrap="square" rtlCol="0">
            <a:spAutoFit/>
          </a:bodyPr>
          <a:lstStyle/>
          <a:p>
            <a:r>
              <a:rPr lang="en-GB" b="1" u="sng" dirty="0" smtClean="0">
                <a:solidFill>
                  <a:srgbClr val="104F75"/>
                </a:solidFill>
              </a:rPr>
              <a:t>Assessment Process </a:t>
            </a:r>
            <a:endParaRPr lang="en-GB" b="1" u="sng" dirty="0">
              <a:solidFill>
                <a:srgbClr val="104F75"/>
              </a:solidFill>
            </a:endParaRPr>
          </a:p>
        </p:txBody>
      </p:sp>
      <p:sp>
        <p:nvSpPr>
          <p:cNvPr id="33" name="Rounded Rectangle 73"/>
          <p:cNvSpPr/>
          <p:nvPr/>
        </p:nvSpPr>
        <p:spPr>
          <a:xfrm>
            <a:off x="1105331" y="3527283"/>
            <a:ext cx="10852845" cy="3227478"/>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600" b="1" dirty="0" smtClean="0">
                <a:solidFill>
                  <a:srgbClr val="104F75"/>
                </a:solidFill>
                <a:ea typeface="Calibri" panose="020F0502020204030204" pitchFamily="34" charset="0"/>
                <a:cs typeface="Times New Roman" panose="02020603050405020304" pitchFamily="18" charset="0"/>
              </a:rPr>
              <a:t>Eligibility Criteria</a:t>
            </a:r>
            <a:endParaRPr lang="en-GB" sz="1600" b="1" dirty="0">
              <a:solidFill>
                <a:srgbClr val="104F75"/>
              </a:solidFill>
              <a:ea typeface="Calibri" panose="020F0502020204030204" pitchFamily="34" charset="0"/>
              <a:cs typeface="Times New Roman" panose="02020603050405020304" pitchFamily="18" charset="0"/>
            </a:endParaRPr>
          </a:p>
          <a:p>
            <a:pPr lvl="0"/>
            <a:endParaRPr lang="en-GB" sz="1200" dirty="0">
              <a:solidFill>
                <a:srgbClr val="104F75"/>
              </a:solidFill>
              <a:ea typeface="Calibri" panose="020F0502020204030204" pitchFamily="34" charset="0"/>
              <a:cs typeface="Times New Roman" panose="02020603050405020304" pitchFamily="18" charset="0"/>
            </a:endParaRPr>
          </a:p>
          <a:p>
            <a:pPr marL="285750" lvl="0" indent="-285750">
              <a:buFont typeface="Wingdings" panose="05000000000000000000" pitchFamily="2" charset="2"/>
              <a:buChar char="ü"/>
            </a:pPr>
            <a:r>
              <a:rPr lang="en-GB" sz="1400" dirty="0">
                <a:solidFill>
                  <a:srgbClr val="104F75"/>
                </a:solidFill>
                <a:ea typeface="Calibri" panose="020F0502020204030204" pitchFamily="34" charset="0"/>
                <a:cs typeface="Times New Roman" panose="02020603050405020304" pitchFamily="18" charset="0"/>
              </a:rPr>
              <a:t>Have been rated as good or outstanding for overall effectiveness in their last Ofsted Inspection</a:t>
            </a:r>
          </a:p>
          <a:p>
            <a:pPr lvl="0"/>
            <a:endParaRPr lang="en-GB" sz="1400" dirty="0">
              <a:solidFill>
                <a:srgbClr val="104F75"/>
              </a:solidFill>
              <a:ea typeface="Calibri" panose="020F0502020204030204" pitchFamily="34" charset="0"/>
              <a:cs typeface="Times New Roman" panose="02020603050405020304" pitchFamily="18" charset="0"/>
            </a:endParaRPr>
          </a:p>
          <a:p>
            <a:pPr marL="285750" lvl="0" indent="-285750">
              <a:buFont typeface="Wingdings" panose="05000000000000000000" pitchFamily="2" charset="2"/>
              <a:buChar char="ü"/>
            </a:pPr>
            <a:r>
              <a:rPr lang="en-GB" sz="1400" dirty="0">
                <a:solidFill>
                  <a:srgbClr val="104F75"/>
                </a:solidFill>
                <a:ea typeface="Calibri" panose="020F0502020204030204" pitchFamily="34" charset="0"/>
                <a:cs typeface="Times New Roman" panose="02020603050405020304" pitchFamily="18" charset="0"/>
              </a:rPr>
              <a:t>Not be below the national average in the relevant data listed below, as published in 2017, or can provide sufficient explanation and reassurance that these measures will be improved to at least the national average in the next two years. Note that provisional 2018 data may be considered as it becomes available as part of this explanation and reassurance.</a:t>
            </a:r>
          </a:p>
          <a:p>
            <a:pPr marL="285750" lvl="0" indent="-285750">
              <a:buFont typeface="Wingdings" panose="05000000000000000000" pitchFamily="2" charset="2"/>
              <a:buChar char="ü"/>
            </a:pPr>
            <a:endParaRPr lang="en-GB" sz="1400" dirty="0">
              <a:solidFill>
                <a:srgbClr val="104F75"/>
              </a:solidFill>
              <a:ea typeface="Calibri" panose="020F0502020204030204" pitchFamily="34" charset="0"/>
              <a:cs typeface="Times New Roman" panose="02020603050405020304" pitchFamily="18" charset="0"/>
            </a:endParaRPr>
          </a:p>
          <a:p>
            <a:pPr marL="742950" lvl="1" indent="-285750">
              <a:buFont typeface="Wingdings" panose="05000000000000000000" pitchFamily="2" charset="2"/>
              <a:buChar char="Ø"/>
            </a:pPr>
            <a:r>
              <a:rPr lang="en-GB" sz="1400" dirty="0">
                <a:solidFill>
                  <a:srgbClr val="104F75"/>
                </a:solidFill>
                <a:ea typeface="Calibri" panose="020F0502020204030204" pitchFamily="34" charset="0"/>
                <a:cs typeface="Times New Roman" panose="02020603050405020304" pitchFamily="18" charset="0"/>
              </a:rPr>
              <a:t>Pupils meeting the expected standard in reading, writing and maths </a:t>
            </a:r>
            <a:r>
              <a:rPr lang="en-GB" sz="1400" dirty="0" smtClean="0">
                <a:solidFill>
                  <a:srgbClr val="104F75"/>
                </a:solidFill>
                <a:ea typeface="Calibri" panose="020F0502020204030204" pitchFamily="34" charset="0"/>
                <a:cs typeface="Times New Roman" panose="02020603050405020304" pitchFamily="18" charset="0"/>
              </a:rPr>
              <a:t>(for primary schools submitting a KS2 curriculum programme);</a:t>
            </a:r>
            <a:endParaRPr lang="en-GB" sz="1400" dirty="0">
              <a:solidFill>
                <a:srgbClr val="104F75"/>
              </a:solidFill>
              <a:ea typeface="Calibri" panose="020F0502020204030204" pitchFamily="34" charset="0"/>
              <a:cs typeface="Times New Roman" panose="02020603050405020304" pitchFamily="18" charset="0"/>
            </a:endParaRPr>
          </a:p>
          <a:p>
            <a:pPr marL="742950" lvl="1" indent="-285750">
              <a:buFont typeface="Wingdings" panose="05000000000000000000" pitchFamily="2" charset="2"/>
              <a:buChar char="Ø"/>
            </a:pPr>
            <a:r>
              <a:rPr lang="en-GB" sz="1400" dirty="0" smtClean="0">
                <a:solidFill>
                  <a:srgbClr val="104F75"/>
                </a:solidFill>
                <a:ea typeface="Calibri" panose="020F0502020204030204" pitchFamily="34" charset="0"/>
                <a:cs typeface="Times New Roman" panose="02020603050405020304" pitchFamily="18" charset="0"/>
              </a:rPr>
              <a:t>Pupils meeting the expected standard in the Phonics Screening Check (for primary schools submitting a KS2 curriculum programme);</a:t>
            </a:r>
          </a:p>
          <a:p>
            <a:pPr marL="742950" lvl="1" indent="-285750">
              <a:buFont typeface="Wingdings" panose="05000000000000000000" pitchFamily="2" charset="2"/>
              <a:buChar char="Ø"/>
            </a:pPr>
            <a:r>
              <a:rPr lang="en-GB" sz="1400" dirty="0" smtClean="0">
                <a:solidFill>
                  <a:srgbClr val="104F75"/>
                </a:solidFill>
                <a:ea typeface="Calibri" panose="020F0502020204030204" pitchFamily="34" charset="0"/>
                <a:cs typeface="Times New Roman" panose="02020603050405020304" pitchFamily="18" charset="0"/>
              </a:rPr>
              <a:t>Achieving </a:t>
            </a:r>
            <a:r>
              <a:rPr lang="en-GB" sz="1400" dirty="0">
                <a:solidFill>
                  <a:srgbClr val="104F75"/>
                </a:solidFill>
                <a:ea typeface="Calibri" panose="020F0502020204030204" pitchFamily="34" charset="0"/>
                <a:cs typeface="Times New Roman" panose="02020603050405020304" pitchFamily="18" charset="0"/>
              </a:rPr>
              <a:t>EBacc at grade 5/C or above </a:t>
            </a:r>
            <a:r>
              <a:rPr lang="en-GB" sz="1400" dirty="0" smtClean="0">
                <a:solidFill>
                  <a:srgbClr val="104F75"/>
                </a:solidFill>
                <a:ea typeface="Calibri" panose="020F0502020204030204" pitchFamily="34" charset="0"/>
                <a:cs typeface="Times New Roman" panose="02020603050405020304" pitchFamily="18" charset="0"/>
              </a:rPr>
              <a:t>(for secondary schools submitting a KS3 curriculum programme);</a:t>
            </a:r>
            <a:endParaRPr lang="en-GB" sz="1400" dirty="0">
              <a:solidFill>
                <a:srgbClr val="104F75"/>
              </a:solidFill>
              <a:ea typeface="Calibri" panose="020F0502020204030204" pitchFamily="34" charset="0"/>
              <a:cs typeface="Times New Roman" panose="02020603050405020304" pitchFamily="18" charset="0"/>
            </a:endParaRPr>
          </a:p>
          <a:p>
            <a:pPr marL="742950" lvl="1" indent="-285750">
              <a:buFont typeface="Wingdings" panose="05000000000000000000" pitchFamily="2" charset="2"/>
              <a:buChar char="Ø"/>
            </a:pPr>
            <a:r>
              <a:rPr lang="en-GB" sz="1400" dirty="0">
                <a:solidFill>
                  <a:srgbClr val="104F75"/>
                </a:solidFill>
                <a:ea typeface="Calibri" panose="020F0502020204030204" pitchFamily="34" charset="0"/>
                <a:cs typeface="Times New Roman" panose="02020603050405020304" pitchFamily="18" charset="0"/>
              </a:rPr>
              <a:t>Entering </a:t>
            </a:r>
            <a:r>
              <a:rPr lang="en-GB" sz="1400" dirty="0" err="1">
                <a:solidFill>
                  <a:srgbClr val="104F75"/>
                </a:solidFill>
                <a:ea typeface="Calibri" panose="020F0502020204030204" pitchFamily="34" charset="0"/>
                <a:cs typeface="Times New Roman" panose="02020603050405020304" pitchFamily="18" charset="0"/>
              </a:rPr>
              <a:t>EBacc</a:t>
            </a:r>
            <a:r>
              <a:rPr lang="en-GB" sz="1400" dirty="0">
                <a:solidFill>
                  <a:srgbClr val="104F75"/>
                </a:solidFill>
                <a:ea typeface="Calibri" panose="020F0502020204030204" pitchFamily="34" charset="0"/>
                <a:cs typeface="Times New Roman" panose="02020603050405020304" pitchFamily="18" charset="0"/>
              </a:rPr>
              <a:t> </a:t>
            </a:r>
            <a:r>
              <a:rPr lang="en-GB" sz="1400" dirty="0" smtClean="0">
                <a:solidFill>
                  <a:srgbClr val="104F75"/>
                </a:solidFill>
                <a:ea typeface="Calibri" panose="020F0502020204030204" pitchFamily="34" charset="0"/>
                <a:cs typeface="Times New Roman" panose="02020603050405020304" pitchFamily="18" charset="0"/>
              </a:rPr>
              <a:t>(for secondary schools submitting a KS3 curriculum programme).</a:t>
            </a:r>
            <a:endParaRPr lang="en-GB" sz="1400" dirty="0">
              <a:solidFill>
                <a:srgbClr val="104F75"/>
              </a:solidFill>
              <a:ea typeface="Calibri" panose="020F0502020204030204" pitchFamily="34" charset="0"/>
              <a:cs typeface="Times New Roman" panose="02020603050405020304" pitchFamily="18" charset="0"/>
            </a:endParaRPr>
          </a:p>
          <a:p>
            <a:pPr marL="285750" lvl="0" indent="-285750">
              <a:buFont typeface="Wingdings" panose="05000000000000000000" pitchFamily="2" charset="2"/>
              <a:buChar char="ü"/>
            </a:pPr>
            <a:endParaRPr lang="en-GB" sz="1400" dirty="0">
              <a:solidFill>
                <a:srgbClr val="104F75"/>
              </a:solidFill>
              <a:ea typeface="Calibri" panose="020F0502020204030204" pitchFamily="34" charset="0"/>
              <a:cs typeface="Times New Roman" panose="02020603050405020304" pitchFamily="18" charset="0"/>
            </a:endParaRPr>
          </a:p>
          <a:p>
            <a:pPr marL="285750" lvl="0" indent="-285750">
              <a:buFont typeface="Wingdings" panose="05000000000000000000" pitchFamily="2" charset="2"/>
              <a:buChar char="ü"/>
            </a:pPr>
            <a:r>
              <a:rPr lang="en-GB" sz="1400" dirty="0">
                <a:solidFill>
                  <a:srgbClr val="104F75"/>
                </a:solidFill>
                <a:ea typeface="Calibri" panose="020F0502020204030204" pitchFamily="34" charset="0"/>
                <a:cs typeface="Times New Roman" panose="02020603050405020304" pitchFamily="18" charset="0"/>
              </a:rPr>
              <a:t>Schools can also apply as part of a partnership (i.e. Local Authorities, Multi-Academy Trusts etc.) in this instance a lead school must be nominated that will lead the delivery of the project and it must meet the above eligibility criteria</a:t>
            </a:r>
            <a:r>
              <a:rPr lang="en-GB" sz="1400" dirty="0" smtClean="0">
                <a:solidFill>
                  <a:srgbClr val="104F75"/>
                </a:solidFill>
                <a:ea typeface="Calibri" panose="020F0502020204030204" pitchFamily="34" charset="0"/>
                <a:cs typeface="Times New Roman" panose="02020603050405020304" pitchFamily="18" charset="0"/>
              </a:rPr>
              <a:t>.</a:t>
            </a:r>
            <a:endParaRPr lang="en-GB" sz="1400" dirty="0">
              <a:solidFill>
                <a:schemeClr val="tx1"/>
              </a:solidFill>
              <a:ea typeface="Calibri" panose="020F0502020204030204" pitchFamily="34" charset="0"/>
              <a:cs typeface="Times New Roman" panose="02020603050405020304" pitchFamily="18" charset="0"/>
            </a:endParaRPr>
          </a:p>
        </p:txBody>
      </p:sp>
      <p:sp>
        <p:nvSpPr>
          <p:cNvPr id="34" name="Rectangle 33"/>
          <p:cNvSpPr/>
          <p:nvPr/>
        </p:nvSpPr>
        <p:spPr>
          <a:xfrm>
            <a:off x="2965269" y="1588532"/>
            <a:ext cx="9029505" cy="1580050"/>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8" name="Straight Arrow Connector 7"/>
          <p:cNvCxnSpPr/>
          <p:nvPr/>
        </p:nvCxnSpPr>
        <p:spPr>
          <a:xfrm>
            <a:off x="1110343" y="2671354"/>
            <a:ext cx="0" cy="836023"/>
          </a:xfrm>
          <a:prstGeom prst="straightConnector1">
            <a:avLst/>
          </a:prstGeom>
          <a:ln w="28575">
            <a:solidFill>
              <a:srgbClr val="104F75"/>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25862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p:cNvGrpSpPr/>
          <p:nvPr/>
        </p:nvGrpSpPr>
        <p:grpSpPr>
          <a:xfrm>
            <a:off x="64432" y="1098813"/>
            <a:ext cx="12051367" cy="5698574"/>
            <a:chOff x="177392" y="2022602"/>
            <a:chExt cx="9468873" cy="2634074"/>
          </a:xfrm>
          <a:effectLst/>
        </p:grpSpPr>
        <p:sp>
          <p:nvSpPr>
            <p:cNvPr id="36"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100" dirty="0">
                <a:solidFill>
                  <a:srgbClr val="104F75"/>
                </a:solidFill>
              </a:endParaRPr>
            </a:p>
          </p:txBody>
        </p:sp>
        <p:sp>
          <p:nvSpPr>
            <p:cNvPr id="37" name="TextBox 36"/>
            <p:cNvSpPr txBox="1"/>
            <p:nvPr/>
          </p:nvSpPr>
          <p:spPr>
            <a:xfrm>
              <a:off x="177392" y="2022602"/>
              <a:ext cx="362735" cy="2634073"/>
            </a:xfrm>
            <a:prstGeom prst="rect">
              <a:avLst/>
            </a:prstGeom>
            <a:solidFill>
              <a:srgbClr val="CFDCE3"/>
            </a:solidFill>
            <a:ln w="19050">
              <a:solidFill>
                <a:srgbClr val="104F75"/>
              </a:solidFill>
            </a:ln>
          </p:spPr>
          <p:txBody>
            <a:bodyPr vert="vert270" wrap="square" rtlCol="0" anchor="ctr">
              <a:spAutoFit/>
            </a:bodyPr>
            <a:lstStyle/>
            <a:p>
              <a:pPr algn="ctr"/>
              <a:endParaRPr lang="en-GB" b="1" dirty="0"/>
            </a:p>
          </p:txBody>
        </p:sp>
      </p:grpSp>
      <p:grpSp>
        <p:nvGrpSpPr>
          <p:cNvPr id="38" name="Group 37"/>
          <p:cNvGrpSpPr/>
          <p:nvPr/>
        </p:nvGrpSpPr>
        <p:grpSpPr>
          <a:xfrm>
            <a:off x="47767" y="58994"/>
            <a:ext cx="12068032" cy="1001107"/>
            <a:chOff x="47767" y="58994"/>
            <a:chExt cx="12068032" cy="1001107"/>
          </a:xfrm>
        </p:grpSpPr>
        <p:sp>
          <p:nvSpPr>
            <p:cNvPr id="39" name="Rectangle 3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42" name="Rectangle 41"/>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a:t>
              </a:r>
              <a:r>
                <a:rPr lang="en-GB" sz="2600" b="1" dirty="0" smtClean="0">
                  <a:solidFill>
                    <a:schemeClr val="bg1"/>
                  </a:solidFill>
                </a:rPr>
                <a:t>Pilots</a:t>
              </a:r>
            </a:p>
            <a:p>
              <a:pPr algn="ctr"/>
              <a:r>
                <a:rPr lang="en-GB" sz="2600" dirty="0" smtClean="0">
                  <a:solidFill>
                    <a:schemeClr val="bg1"/>
                  </a:solidFill>
                </a:rPr>
                <a:t>Assessment Process &amp; Pilot Timeline </a:t>
              </a:r>
              <a:endParaRPr lang="en-GB" sz="2600" dirty="0">
                <a:solidFill>
                  <a:schemeClr val="bg1"/>
                </a:solidFill>
              </a:endParaRPr>
            </a:p>
          </p:txBody>
        </p:sp>
        <p:pic>
          <p:nvPicPr>
            <p:cNvPr id="43" name="Picture 4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aphicFrame>
        <p:nvGraphicFramePr>
          <p:cNvPr id="3" name="Table 2"/>
          <p:cNvGraphicFramePr>
            <a:graphicFrameLocks noGrp="1"/>
          </p:cNvGraphicFramePr>
          <p:nvPr>
            <p:extLst/>
          </p:nvPr>
        </p:nvGraphicFramePr>
        <p:xfrm>
          <a:off x="12306678" y="462109"/>
          <a:ext cx="4200290" cy="4244124"/>
        </p:xfrm>
        <a:graphic>
          <a:graphicData uri="http://schemas.openxmlformats.org/drawingml/2006/table">
            <a:tbl>
              <a:tblPr firstRow="1" firstCol="1" bandRow="1">
                <a:tableStyleId>{5C22544A-7EE6-4342-B048-85BDC9FD1C3A}</a:tableStyleId>
              </a:tblPr>
              <a:tblGrid>
                <a:gridCol w="675740">
                  <a:extLst>
                    <a:ext uri="{9D8B030D-6E8A-4147-A177-3AD203B41FA5}">
                      <a16:colId xmlns:a16="http://schemas.microsoft.com/office/drawing/2014/main" val="2708867413"/>
                    </a:ext>
                  </a:extLst>
                </a:gridCol>
                <a:gridCol w="525716">
                  <a:extLst>
                    <a:ext uri="{9D8B030D-6E8A-4147-A177-3AD203B41FA5}">
                      <a16:colId xmlns:a16="http://schemas.microsoft.com/office/drawing/2014/main" val="2500850447"/>
                    </a:ext>
                  </a:extLst>
                </a:gridCol>
                <a:gridCol w="1732604">
                  <a:extLst>
                    <a:ext uri="{9D8B030D-6E8A-4147-A177-3AD203B41FA5}">
                      <a16:colId xmlns:a16="http://schemas.microsoft.com/office/drawing/2014/main" val="2049209919"/>
                    </a:ext>
                  </a:extLst>
                </a:gridCol>
                <a:gridCol w="1266230">
                  <a:extLst>
                    <a:ext uri="{9D8B030D-6E8A-4147-A177-3AD203B41FA5}">
                      <a16:colId xmlns:a16="http://schemas.microsoft.com/office/drawing/2014/main" val="596366186"/>
                    </a:ext>
                  </a:extLst>
                </a:gridCol>
              </a:tblGrid>
              <a:tr h="58405">
                <a:tc>
                  <a:txBody>
                    <a:bodyPr/>
                    <a:lstStyle/>
                    <a:p>
                      <a:pPr algn="l">
                        <a:lnSpc>
                          <a:spcPct val="120000"/>
                        </a:lnSpc>
                        <a:spcAft>
                          <a:spcPts val="600"/>
                        </a:spcAft>
                      </a:pPr>
                      <a:r>
                        <a:rPr lang="en-GB" sz="200" dirty="0">
                          <a:effectLst/>
                        </a:rPr>
                        <a:t>Stage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Outcome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Assessment</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424385756"/>
                  </a:ext>
                </a:extLst>
              </a:tr>
              <a:tr h="715466">
                <a:tc>
                  <a:txBody>
                    <a:bodyPr/>
                    <a:lstStyle/>
                    <a:p>
                      <a:pPr algn="l">
                        <a:lnSpc>
                          <a:spcPct val="120000"/>
                        </a:lnSpc>
                        <a:spcAft>
                          <a:spcPts val="600"/>
                        </a:spcAft>
                      </a:pPr>
                      <a:r>
                        <a:rPr lang="en-GB" sz="200" dirty="0">
                          <a:effectLst/>
                        </a:rPr>
                        <a:t>Stage 1: Check for eligibility</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p>
                    <a:p>
                      <a:pPr algn="l">
                        <a:lnSpc>
                          <a:spcPct val="120000"/>
                        </a:lnSpc>
                        <a:spcAft>
                          <a:spcPts val="1200"/>
                        </a:spcAft>
                      </a:pPr>
                      <a:r>
                        <a:rPr lang="en-GB" sz="200" dirty="0">
                          <a:effectLst/>
                        </a:rPr>
                        <a:t> </a:t>
                      </a:r>
                    </a:p>
                    <a:p>
                      <a:pPr algn="l">
                        <a:lnSpc>
                          <a:spcPct val="120000"/>
                        </a:lnSpc>
                        <a:spcAft>
                          <a:spcPts val="12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lead school will be assessed to ensure that they have been rated good or outstanding in overall effectiveness in its latest Ofsted inspection. If they have not been, the application will not be taken forward.</a:t>
                      </a:r>
                    </a:p>
                    <a:p>
                      <a:pPr algn="l">
                        <a:lnSpc>
                          <a:spcPct val="120000"/>
                        </a:lnSpc>
                        <a:spcAft>
                          <a:spcPts val="600"/>
                        </a:spcAft>
                      </a:pPr>
                      <a:r>
                        <a:rPr lang="en-GB" sz="200" dirty="0">
                          <a:effectLst/>
                        </a:rPr>
                        <a:t>Each school will also be assessed to ensure that they are not below the national average in the relevant published data listed in paragraph 13. If a lead school is below the national average for any measure, they must provide a clear explanation as to how performance will be improved to at least the national average in the next two years. This will be judged in the round as pass or fail, and applications that fail will not be taken forward.</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In terms of the relevant published data, an application will pass if:</a:t>
                      </a:r>
                    </a:p>
                    <a:p>
                      <a:pPr marL="342900" lvl="0" indent="-342900" algn="l">
                        <a:lnSpc>
                          <a:spcPct val="120000"/>
                        </a:lnSpc>
                        <a:spcAft>
                          <a:spcPts val="600"/>
                        </a:spcAft>
                        <a:buFont typeface="Arial" panose="020B0604020202020204" pitchFamily="34" charset="0"/>
                        <a:buChar char="-"/>
                      </a:pPr>
                      <a:r>
                        <a:rPr lang="en-GB" sz="200" dirty="0" smtClean="0">
                          <a:effectLst/>
                        </a:rPr>
                        <a:t>All applicable measures are greater than or equal to the national average; or</a:t>
                      </a:r>
                    </a:p>
                    <a:p>
                      <a:pPr marL="342900" lvl="0" indent="-342900" algn="l">
                        <a:lnSpc>
                          <a:spcPct val="120000"/>
                        </a:lnSpc>
                        <a:spcAft>
                          <a:spcPts val="600"/>
                        </a:spcAft>
                        <a:buFont typeface="Arial" panose="020B0604020202020204" pitchFamily="34" charset="0"/>
                        <a:buChar char="-"/>
                      </a:pPr>
                      <a:r>
                        <a:rPr lang="en-GB" sz="200" dirty="0" smtClean="0">
                          <a:effectLst/>
                        </a:rPr>
                        <a:t>Not all applicable measures are greater than or equal to the national average, but sufficient evidence and reassurance has been provided to explain how the measures will be improved to at least the national average in the next two years.</a:t>
                      </a:r>
                    </a:p>
                    <a:p>
                      <a:pPr algn="l">
                        <a:lnSpc>
                          <a:spcPct val="120000"/>
                        </a:lnSpc>
                        <a:spcAft>
                          <a:spcPts val="600"/>
                        </a:spcAft>
                      </a:pPr>
                      <a:r>
                        <a:rPr lang="en-GB" sz="200" dirty="0" smtClean="0">
                          <a:effectLst/>
                        </a:rPr>
                        <a:t>An application will fail if it is below the national average in any of the applicable measures, and there is insufficient evidence has been provided to show how this will be improved in the next two years.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3525919776"/>
                  </a:ext>
                </a:extLst>
              </a:tr>
              <a:tr h="476977">
                <a:tc>
                  <a:txBody>
                    <a:bodyPr/>
                    <a:lstStyle/>
                    <a:p>
                      <a:pPr algn="l">
                        <a:lnSpc>
                          <a:spcPct val="120000"/>
                        </a:lnSpc>
                        <a:spcAft>
                          <a:spcPts val="600"/>
                        </a:spcAft>
                      </a:pPr>
                      <a:r>
                        <a:rPr lang="en-GB" sz="200" dirty="0">
                          <a:effectLst/>
                        </a:rPr>
                        <a:t>Stage 2: Check that minimum requirements are met for programmes and delivery proposals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and delivery will be judged as pass or fail in meeting the respective minimum requirements listed in the guidance in tables 2 and 3.</a:t>
                      </a:r>
                    </a:p>
                    <a:p>
                      <a:pPr algn="l">
                        <a:lnSpc>
                          <a:spcPct val="120000"/>
                        </a:lnSpc>
                        <a:spcAft>
                          <a:spcPts val="600"/>
                        </a:spcAft>
                      </a:pPr>
                      <a:r>
                        <a:rPr lang="en-GB" sz="200" dirty="0">
                          <a:effectLst/>
                        </a:rPr>
                        <a:t>An application will be taken forward if it passes all delivery requirements, and at least one of the programmes within the application passes all programme requirements. Only programmes that pass all minimum requirements will be considered in stage 3.</a:t>
                      </a:r>
                    </a:p>
                    <a:p>
                      <a:pPr algn="l">
                        <a:lnSpc>
                          <a:spcPct val="120000"/>
                        </a:lnSpc>
                        <a:spcAft>
                          <a:spcPts val="600"/>
                        </a:spcAft>
                      </a:pPr>
                      <a:r>
                        <a:rPr lang="en-GB" sz="200" dirty="0">
                          <a:effectLst/>
                        </a:rPr>
                        <a:t>If 30 or fewer applications are successful stage 2, we reserve the right to remove stage 3 and take these applications straight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requirement detailed in tables 2 and 3 will be judged to pass or fail:</a:t>
                      </a:r>
                    </a:p>
                    <a:p>
                      <a:pPr marL="342900" lvl="0" indent="-342900" algn="l">
                        <a:lnSpc>
                          <a:spcPct val="120000"/>
                        </a:lnSpc>
                        <a:spcAft>
                          <a:spcPts val="600"/>
                        </a:spcAft>
                        <a:buFont typeface="Arial" panose="020B0604020202020204" pitchFamily="34" charset="0"/>
                        <a:buChar char="-"/>
                      </a:pPr>
                      <a:r>
                        <a:rPr lang="en-GB" sz="200" dirty="0">
                          <a:effectLst/>
                        </a:rPr>
                        <a:t>Pass: Good evidence has been provided to demonstrate how the application meets the minimum requirement, though there may be some minor omissions.</a:t>
                      </a:r>
                    </a:p>
                    <a:p>
                      <a:pPr marL="342900" lvl="0" indent="-342900" algn="l">
                        <a:lnSpc>
                          <a:spcPct val="120000"/>
                        </a:lnSpc>
                        <a:spcAft>
                          <a:spcPts val="600"/>
                        </a:spcAft>
                        <a:buFont typeface="Arial" panose="020B0604020202020204" pitchFamily="34" charset="0"/>
                        <a:buChar char="-"/>
                      </a:pPr>
                      <a:r>
                        <a:rPr lang="en-GB" sz="200" dirty="0">
                          <a:effectLst/>
                        </a:rPr>
                        <a:t>Fail: Insufficient evidence has been provided to demonstrate how the programme meets the minimum requirement.</a:t>
                      </a:r>
                      <a:endParaRPr lang="en-GB" sz="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txBody>
                  <a:tcPr marL="10715" marR="10715" marT="0" marB="0"/>
                </a:tc>
                <a:extLst>
                  <a:ext uri="{0D108BD9-81ED-4DB2-BD59-A6C34878D82A}">
                    <a16:rowId xmlns:a16="http://schemas.microsoft.com/office/drawing/2014/main" val="497106293"/>
                  </a:ext>
                </a:extLst>
              </a:tr>
              <a:tr h="1737560">
                <a:tc>
                  <a:txBody>
                    <a:bodyPr/>
                    <a:lstStyle/>
                    <a:p>
                      <a:pPr algn="l">
                        <a:lnSpc>
                          <a:spcPct val="120000"/>
                        </a:lnSpc>
                        <a:spcAft>
                          <a:spcPts val="600"/>
                        </a:spcAft>
                      </a:pPr>
                      <a:r>
                        <a:rPr lang="en-GB" sz="200" dirty="0">
                          <a:effectLst/>
                        </a:rPr>
                        <a:t>Stage 3: Initial programme 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Total score out of 24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will be judged 0-3 according to </a:t>
                      </a:r>
                      <a:r>
                        <a:rPr lang="en-GB" sz="200" u="sng" dirty="0">
                          <a:effectLst/>
                        </a:rPr>
                        <a:t>how well</a:t>
                      </a:r>
                      <a:r>
                        <a:rPr lang="en-GB" sz="200" dirty="0">
                          <a:effectLst/>
                        </a:rPr>
                        <a:t> the evidence the applicant provides demonstrates each of the programme criteria detailed in table 4. </a:t>
                      </a:r>
                    </a:p>
                    <a:p>
                      <a:pPr algn="l">
                        <a:lnSpc>
                          <a:spcPct val="120000"/>
                        </a:lnSpc>
                        <a:spcAft>
                          <a:spcPts val="600"/>
                        </a:spcAft>
                      </a:pPr>
                      <a:r>
                        <a:rPr lang="en-GB" sz="200" dirty="0">
                          <a:effectLst/>
                        </a:rPr>
                        <a:t>Programmes need to score a minimum of 2 in each programme criterion to be considered in stage 4.</a:t>
                      </a:r>
                    </a:p>
                    <a:p>
                      <a:pPr algn="l">
                        <a:lnSpc>
                          <a:spcPct val="120000"/>
                        </a:lnSpc>
                        <a:spcAft>
                          <a:spcPts val="600"/>
                        </a:spcAft>
                      </a:pPr>
                      <a:r>
                        <a:rPr lang="en-GB" sz="200" dirty="0">
                          <a:effectLst/>
                        </a:rPr>
                        <a:t>Scores will be given out of 3 for each criterion.  The score for criteria A and B will be doubled so that the maximum scores for each criteria will be:</a:t>
                      </a:r>
                    </a:p>
                    <a:p>
                      <a:pPr algn="l">
                        <a:lnSpc>
                          <a:spcPct val="120000"/>
                        </a:lnSpc>
                        <a:spcAft>
                          <a:spcPts val="600"/>
                        </a:spcAft>
                      </a:pPr>
                      <a:r>
                        <a:rPr lang="en-GB" sz="200" dirty="0">
                          <a:effectLst/>
                        </a:rPr>
                        <a:t>A: 6</a:t>
                      </a:r>
                    </a:p>
                    <a:p>
                      <a:pPr algn="l">
                        <a:lnSpc>
                          <a:spcPct val="120000"/>
                        </a:lnSpc>
                        <a:spcAft>
                          <a:spcPts val="600"/>
                        </a:spcAft>
                      </a:pPr>
                      <a:r>
                        <a:rPr lang="en-GB" sz="200" dirty="0">
                          <a:effectLst/>
                        </a:rPr>
                        <a:t>B: 6</a:t>
                      </a:r>
                    </a:p>
                    <a:p>
                      <a:pPr algn="l">
                        <a:lnSpc>
                          <a:spcPct val="120000"/>
                        </a:lnSpc>
                        <a:spcAft>
                          <a:spcPts val="600"/>
                        </a:spcAft>
                      </a:pPr>
                      <a:r>
                        <a:rPr lang="en-GB" sz="200" dirty="0">
                          <a:effectLst/>
                        </a:rPr>
                        <a:t>C: 3</a:t>
                      </a:r>
                    </a:p>
                    <a:p>
                      <a:pPr algn="l">
                        <a:lnSpc>
                          <a:spcPct val="120000"/>
                        </a:lnSpc>
                        <a:spcAft>
                          <a:spcPts val="600"/>
                        </a:spcAft>
                      </a:pPr>
                      <a:r>
                        <a:rPr lang="en-GB" sz="200" dirty="0">
                          <a:effectLst/>
                        </a:rPr>
                        <a:t>D: 3</a:t>
                      </a:r>
                    </a:p>
                    <a:p>
                      <a:pPr algn="l">
                        <a:lnSpc>
                          <a:spcPct val="120000"/>
                        </a:lnSpc>
                        <a:spcAft>
                          <a:spcPts val="600"/>
                        </a:spcAft>
                      </a:pPr>
                      <a:r>
                        <a:rPr lang="en-GB" sz="200" dirty="0">
                          <a:effectLst/>
                        </a:rPr>
                        <a:t>E: 3</a:t>
                      </a:r>
                    </a:p>
                    <a:p>
                      <a:pPr algn="l">
                        <a:lnSpc>
                          <a:spcPct val="120000"/>
                        </a:lnSpc>
                        <a:spcAft>
                          <a:spcPts val="600"/>
                        </a:spcAft>
                      </a:pPr>
                      <a:r>
                        <a:rPr lang="en-GB" sz="200" dirty="0">
                          <a:effectLst/>
                        </a:rPr>
                        <a:t>F: 3 </a:t>
                      </a:r>
                    </a:p>
                    <a:p>
                      <a:pPr algn="l">
                        <a:lnSpc>
                          <a:spcPct val="120000"/>
                        </a:lnSpc>
                        <a:spcAft>
                          <a:spcPts val="600"/>
                        </a:spcAft>
                      </a:pPr>
                      <a:r>
                        <a:rPr lang="en-GB" sz="200" dirty="0">
                          <a:effectLst/>
                        </a:rPr>
                        <a:t>If we assess more than 30 programmes to pass this minimum threshold, we will take the 30 highest scoring programmes, aiming where possible to achieve an even spread across both key stages 2 and 3, and science and the humanities (history and geography),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answer will be scored 0-3 against the extent to which it meets each of the programme criterion detailed in table 4:</a:t>
                      </a:r>
                    </a:p>
                    <a:p>
                      <a:pPr marL="342900" lvl="0" indent="-342900" algn="l">
                        <a:lnSpc>
                          <a:spcPct val="120000"/>
                        </a:lnSpc>
                        <a:spcAft>
                          <a:spcPts val="600"/>
                        </a:spcAft>
                        <a:buFont typeface="Arial" panose="020B0604020202020204" pitchFamily="34" charset="0"/>
                        <a:buChar char="-"/>
                      </a:pPr>
                      <a:r>
                        <a:rPr lang="en-GB" sz="200" dirty="0">
                          <a:effectLst/>
                        </a:rPr>
                        <a:t>0: No evidence has been provided, or the evidence does not address the specific criterion.</a:t>
                      </a:r>
                    </a:p>
                    <a:p>
                      <a:pPr marL="342900" lvl="0" indent="-342900" algn="l">
                        <a:lnSpc>
                          <a:spcPct val="120000"/>
                        </a:lnSpc>
                        <a:spcAft>
                          <a:spcPts val="600"/>
                        </a:spcAft>
                        <a:buFont typeface="Arial" panose="020B0604020202020204" pitchFamily="34" charset="0"/>
                        <a:buChar char="-"/>
                      </a:pPr>
                      <a:r>
                        <a:rPr lang="en-GB" sz="200" dirty="0">
                          <a:effectLst/>
                        </a:rPr>
                        <a:t>1: Although evidence has been provided, it does not meet the criterion and overall the examples and/or evidence is limited or weak.</a:t>
                      </a:r>
                    </a:p>
                    <a:p>
                      <a:pPr marL="342900" lvl="0" indent="-342900" algn="l">
                        <a:lnSpc>
                          <a:spcPct val="120000"/>
                        </a:lnSpc>
                        <a:spcAft>
                          <a:spcPts val="600"/>
                        </a:spcAft>
                        <a:buFont typeface="Arial" panose="020B0604020202020204" pitchFamily="34" charset="0"/>
                        <a:buChar char="-"/>
                      </a:pPr>
                      <a:r>
                        <a:rPr lang="en-GB" sz="200" dirty="0">
                          <a:effectLst/>
                        </a:rPr>
                        <a:t>2: Good evidence has been provided against the criterion, but there are minor omissions or there is insufficient clarity in places.</a:t>
                      </a:r>
                    </a:p>
                    <a:p>
                      <a:pPr marL="342900" lvl="0" indent="-342900" algn="l">
                        <a:lnSpc>
                          <a:spcPct val="120000"/>
                        </a:lnSpc>
                        <a:spcAft>
                          <a:spcPts val="600"/>
                        </a:spcAft>
                        <a:buFont typeface="Arial" panose="020B0604020202020204" pitchFamily="34" charset="0"/>
                        <a:buChar char="-"/>
                      </a:pPr>
                      <a:r>
                        <a:rPr lang="en-GB" sz="200" dirty="0">
                          <a:effectLst/>
                        </a:rPr>
                        <a:t>3: There is strong evidence that every element of the criterion has been met and the evidence is clear and comprehensive.</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759417035"/>
                  </a:ext>
                </a:extLst>
              </a:tr>
              <a:tr h="1017227">
                <a:tc>
                  <a:txBody>
                    <a:bodyPr/>
                    <a:lstStyle/>
                    <a:p>
                      <a:pPr algn="l">
                        <a:lnSpc>
                          <a:spcPct val="120000"/>
                        </a:lnSpc>
                        <a:spcAft>
                          <a:spcPts val="600"/>
                        </a:spcAft>
                      </a:pPr>
                      <a:r>
                        <a:rPr lang="en-GB" sz="200" dirty="0">
                          <a:effectLst/>
                        </a:rPr>
                        <a:t>Stage 4: A panel with independent experts scores evidence provided by complete programmes and interview applicants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Score out of 24</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If the application and programme(s) are successful and taken to stage 4, we will ask applicants to:</a:t>
                      </a:r>
                    </a:p>
                    <a:p>
                      <a:pPr marL="342900" lvl="0" indent="-342900" algn="l">
                        <a:lnSpc>
                          <a:spcPct val="120000"/>
                        </a:lnSpc>
                        <a:spcAft>
                          <a:spcPts val="600"/>
                        </a:spcAft>
                        <a:buFont typeface="+mj-lt"/>
                        <a:buAutoNum type="arabicPeriod"/>
                      </a:pPr>
                      <a:r>
                        <a:rPr lang="en-GB" sz="200" dirty="0" smtClean="0">
                          <a:effectLst/>
                        </a:rPr>
                        <a:t>submit any successful programme(s) in their entirety; and</a:t>
                      </a:r>
                    </a:p>
                    <a:p>
                      <a:pPr marL="342900" lvl="0" indent="-342900" algn="l">
                        <a:lnSpc>
                          <a:spcPct val="120000"/>
                        </a:lnSpc>
                        <a:spcAft>
                          <a:spcPts val="600"/>
                        </a:spcAft>
                        <a:buFont typeface="+mj-lt"/>
                        <a:buAutoNum type="arabicPeriod"/>
                      </a:pPr>
                      <a:r>
                        <a:rPr lang="en-GB" sz="200" dirty="0" smtClean="0">
                          <a:effectLst/>
                        </a:rPr>
                        <a:t>prepare for an interview or discussion to support their programme.</a:t>
                      </a:r>
                    </a:p>
                    <a:p>
                      <a:pPr algn="l">
                        <a:lnSpc>
                          <a:spcPct val="120000"/>
                        </a:lnSpc>
                        <a:spcAft>
                          <a:spcPts val="600"/>
                        </a:spcAft>
                      </a:pPr>
                      <a:r>
                        <a:rPr lang="en-GB" sz="200" dirty="0" smtClean="0">
                          <a:effectLst/>
                        </a:rPr>
                        <a:t>Evidence from both the complete programme and the interview will be used to score each programme 0-3 against each of the criterion used in stage 3, detailed in table 4. The panel may also view the application and any scoring completed in earlier stages.</a:t>
                      </a:r>
                    </a:p>
                    <a:p>
                      <a:pPr algn="l">
                        <a:lnSpc>
                          <a:spcPct val="120000"/>
                        </a:lnSpc>
                        <a:spcAft>
                          <a:spcPts val="600"/>
                        </a:spcAft>
                      </a:pPr>
                      <a:r>
                        <a:rPr lang="en-GB" sz="200" dirty="0" smtClean="0">
                          <a:effectLst/>
                        </a:rPr>
                        <a:t>The panel will compile a ranked list of the highest scoring programmes, ensuring balance across key stages and both science and humanities, and will make their recommendations for grant funding based on these ranked lists. </a:t>
                      </a:r>
                    </a:p>
                    <a:p>
                      <a:pPr algn="l">
                        <a:lnSpc>
                          <a:spcPct val="120000"/>
                        </a:lnSpc>
                        <a:spcAft>
                          <a:spcPts val="600"/>
                        </a:spcAft>
                      </a:pPr>
                      <a:r>
                        <a:rPr lang="en-GB" sz="200" dirty="0" smtClean="0">
                          <a:effectLst/>
                        </a:rPr>
                        <a:t>We plan to request the full submission of applicants’ programmes in early October 2018, and interviews will take place soon after.</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Programmes will be scored for each programme criterion using the 0-3 descriptors above.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2775422652"/>
                  </a:ext>
                </a:extLst>
              </a:tr>
              <a:tr h="238489">
                <a:tc>
                  <a:txBody>
                    <a:bodyPr/>
                    <a:lstStyle/>
                    <a:p>
                      <a:pPr algn="l">
                        <a:lnSpc>
                          <a:spcPct val="120000"/>
                        </a:lnSpc>
                        <a:spcAft>
                          <a:spcPts val="600"/>
                        </a:spcAft>
                      </a:pPr>
                      <a:r>
                        <a:rPr lang="en-GB" sz="200" dirty="0">
                          <a:effectLst/>
                        </a:rPr>
                        <a:t>Stage 5: Due diligence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We reserve the right to undertake financial viability checks, and may contact Regional Schools Commissioners, local authorities, Ofsted, the Education and Skills Funding Agency and the Teaching Regulation Agency to do so.</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85698259"/>
                  </a:ext>
                </a:extLst>
              </a:tr>
            </a:tbl>
          </a:graphicData>
        </a:graphic>
      </p:graphicFrame>
      <p:graphicFrame>
        <p:nvGraphicFramePr>
          <p:cNvPr id="20" name="Diagram 19"/>
          <p:cNvGraphicFramePr/>
          <p:nvPr>
            <p:extLst/>
          </p:nvPr>
        </p:nvGraphicFramePr>
        <p:xfrm>
          <a:off x="700382" y="1462574"/>
          <a:ext cx="11257794" cy="18213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p:cNvSpPr txBox="1"/>
          <p:nvPr/>
        </p:nvSpPr>
        <p:spPr>
          <a:xfrm>
            <a:off x="868929" y="1219200"/>
            <a:ext cx="3721544" cy="369332"/>
          </a:xfrm>
          <a:prstGeom prst="rect">
            <a:avLst/>
          </a:prstGeom>
          <a:noFill/>
        </p:spPr>
        <p:txBody>
          <a:bodyPr wrap="square" rtlCol="0">
            <a:spAutoFit/>
          </a:bodyPr>
          <a:lstStyle/>
          <a:p>
            <a:r>
              <a:rPr lang="en-GB" b="1" u="sng" dirty="0" smtClean="0">
                <a:solidFill>
                  <a:srgbClr val="104F75"/>
                </a:solidFill>
              </a:rPr>
              <a:t>Assessment Process </a:t>
            </a:r>
            <a:endParaRPr lang="en-GB" b="1" u="sng" dirty="0">
              <a:solidFill>
                <a:srgbClr val="104F75"/>
              </a:solidFill>
            </a:endParaRPr>
          </a:p>
        </p:txBody>
      </p:sp>
      <p:sp>
        <p:nvSpPr>
          <p:cNvPr id="34" name="Rectangle 33"/>
          <p:cNvSpPr/>
          <p:nvPr/>
        </p:nvSpPr>
        <p:spPr>
          <a:xfrm>
            <a:off x="5174718" y="1588532"/>
            <a:ext cx="6820056" cy="1580050"/>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8" name="Straight Arrow Connector 7"/>
          <p:cNvCxnSpPr/>
          <p:nvPr/>
        </p:nvCxnSpPr>
        <p:spPr>
          <a:xfrm>
            <a:off x="3396343" y="2671354"/>
            <a:ext cx="0" cy="836023"/>
          </a:xfrm>
          <a:prstGeom prst="straightConnector1">
            <a:avLst/>
          </a:prstGeom>
          <a:ln w="28575">
            <a:solidFill>
              <a:srgbClr val="104F75"/>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00382" y="1588532"/>
            <a:ext cx="2199572" cy="1580050"/>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340531200"/>
              </p:ext>
            </p:extLst>
          </p:nvPr>
        </p:nvGraphicFramePr>
        <p:xfrm>
          <a:off x="3396341" y="3496372"/>
          <a:ext cx="8490858" cy="3064012"/>
        </p:xfrm>
        <a:graphic>
          <a:graphicData uri="http://schemas.openxmlformats.org/drawingml/2006/table">
            <a:tbl>
              <a:tblPr firstRow="1" bandRow="1">
                <a:tableStyleId>{5C22544A-7EE6-4342-B048-85BDC9FD1C3A}</a:tableStyleId>
              </a:tblPr>
              <a:tblGrid>
                <a:gridCol w="4245429">
                  <a:extLst>
                    <a:ext uri="{9D8B030D-6E8A-4147-A177-3AD203B41FA5}">
                      <a16:colId xmlns:a16="http://schemas.microsoft.com/office/drawing/2014/main" val="813751536"/>
                    </a:ext>
                  </a:extLst>
                </a:gridCol>
                <a:gridCol w="4245429">
                  <a:extLst>
                    <a:ext uri="{9D8B030D-6E8A-4147-A177-3AD203B41FA5}">
                      <a16:colId xmlns:a16="http://schemas.microsoft.com/office/drawing/2014/main" val="3617481706"/>
                    </a:ext>
                  </a:extLst>
                </a:gridCol>
              </a:tblGrid>
              <a:tr h="262782">
                <a:tc>
                  <a:txBody>
                    <a:bodyPr/>
                    <a:lstStyle/>
                    <a:p>
                      <a:pPr algn="ctr"/>
                      <a:r>
                        <a:rPr lang="en-GB" sz="1400" dirty="0">
                          <a:solidFill>
                            <a:srgbClr val="104F75"/>
                          </a:solidFill>
                        </a:rPr>
                        <a:t>Programme Requirements:</a:t>
                      </a:r>
                    </a:p>
                  </a:txBody>
                  <a:tcPr anchor="ctr">
                    <a:solidFill>
                      <a:srgbClr val="8BAABB"/>
                    </a:solidFill>
                  </a:tcPr>
                </a:tc>
                <a:tc>
                  <a:txBody>
                    <a:bodyPr/>
                    <a:lstStyle/>
                    <a:p>
                      <a:pPr algn="ctr"/>
                      <a:r>
                        <a:rPr lang="en-GB" sz="1400" dirty="0">
                          <a:solidFill>
                            <a:srgbClr val="104F75"/>
                          </a:solidFill>
                        </a:rPr>
                        <a:t>Delivery Requirements: </a:t>
                      </a:r>
                    </a:p>
                  </a:txBody>
                  <a:tcPr anchor="ctr">
                    <a:solidFill>
                      <a:srgbClr val="8BAABB"/>
                    </a:solidFill>
                  </a:tcPr>
                </a:tc>
                <a:extLst>
                  <a:ext uri="{0D108BD9-81ED-4DB2-BD59-A6C34878D82A}">
                    <a16:rowId xmlns:a16="http://schemas.microsoft.com/office/drawing/2014/main" val="1626362863"/>
                  </a:ext>
                </a:extLst>
              </a:tr>
              <a:tr h="2759212">
                <a:tc>
                  <a:txBody>
                    <a:bodyPr/>
                    <a:lstStyle/>
                    <a:p>
                      <a:pPr marL="285750" indent="-285750">
                        <a:spcAft>
                          <a:spcPts val="600"/>
                        </a:spcAft>
                        <a:buFont typeface="Wingdings" panose="05000000000000000000" pitchFamily="2" charset="2"/>
                        <a:buChar char="Ø"/>
                      </a:pPr>
                      <a:r>
                        <a:rPr lang="en-GB" sz="1200" dirty="0">
                          <a:solidFill>
                            <a:srgbClr val="104F75"/>
                          </a:solidFill>
                        </a:rPr>
                        <a:t>Complete programmes consistent with national </a:t>
                      </a:r>
                      <a:r>
                        <a:rPr lang="en-GB" sz="1200" dirty="0" smtClean="0">
                          <a:solidFill>
                            <a:srgbClr val="104F75"/>
                          </a:solidFill>
                        </a:rPr>
                        <a:t>curriculum</a:t>
                      </a:r>
                      <a:endParaRPr lang="en-GB" sz="1200" dirty="0">
                        <a:solidFill>
                          <a:srgbClr val="104F75"/>
                        </a:solidFill>
                      </a:endParaRPr>
                    </a:p>
                    <a:p>
                      <a:pPr marL="285750" indent="-285750">
                        <a:buFont typeface="Wingdings" panose="05000000000000000000" pitchFamily="2" charset="2"/>
                        <a:buChar char="Ø"/>
                      </a:pPr>
                      <a:r>
                        <a:rPr lang="en-GB" sz="1200" dirty="0">
                          <a:solidFill>
                            <a:srgbClr val="104F75"/>
                          </a:solidFill>
                        </a:rPr>
                        <a:t>Complete programmes must contain the following:</a:t>
                      </a:r>
                    </a:p>
                    <a:p>
                      <a:pPr marL="742950" lvl="1" indent="-285750">
                        <a:buFont typeface="Arial" panose="020B0604020202020204" pitchFamily="34" charset="0"/>
                        <a:buChar char="•"/>
                      </a:pPr>
                      <a:r>
                        <a:rPr lang="en-GB" sz="1200" dirty="0">
                          <a:solidFill>
                            <a:srgbClr val="104F75"/>
                          </a:solidFill>
                        </a:rPr>
                        <a:t>Sequenced Plan/Scheme of work</a:t>
                      </a:r>
                    </a:p>
                    <a:p>
                      <a:pPr marL="742950" lvl="1" indent="-285750">
                        <a:buFont typeface="Arial" panose="020B0604020202020204" pitchFamily="34" charset="0"/>
                        <a:buChar char="•"/>
                      </a:pPr>
                      <a:r>
                        <a:rPr lang="en-GB" sz="1200" dirty="0">
                          <a:solidFill>
                            <a:srgbClr val="104F75"/>
                          </a:solidFill>
                        </a:rPr>
                        <a:t>Medium</a:t>
                      </a:r>
                      <a:r>
                        <a:rPr lang="en-GB" sz="1200" baseline="0" dirty="0">
                          <a:solidFill>
                            <a:srgbClr val="104F75"/>
                          </a:solidFill>
                        </a:rPr>
                        <a:t> term plans</a:t>
                      </a:r>
                    </a:p>
                    <a:p>
                      <a:pPr marL="742950" lvl="1" indent="-285750">
                        <a:buFont typeface="Arial" panose="020B0604020202020204" pitchFamily="34" charset="0"/>
                        <a:buChar char="•"/>
                      </a:pPr>
                      <a:r>
                        <a:rPr lang="en-GB" sz="1200" baseline="0" dirty="0">
                          <a:solidFill>
                            <a:srgbClr val="104F75"/>
                          </a:solidFill>
                        </a:rPr>
                        <a:t>Individual lesson materials</a:t>
                      </a:r>
                    </a:p>
                    <a:p>
                      <a:pPr marL="742950" lvl="1" indent="-285750">
                        <a:buFont typeface="Arial" panose="020B0604020202020204" pitchFamily="34" charset="0"/>
                        <a:buChar char="•"/>
                      </a:pPr>
                      <a:r>
                        <a:rPr lang="en-GB" sz="1200" baseline="0" dirty="0">
                          <a:solidFill>
                            <a:srgbClr val="104F75"/>
                          </a:solidFill>
                        </a:rPr>
                        <a:t>Guidance/training material for teachers</a:t>
                      </a:r>
                    </a:p>
                    <a:p>
                      <a:pPr marL="742950" lvl="1" indent="-285750">
                        <a:spcAft>
                          <a:spcPts val="600"/>
                        </a:spcAft>
                        <a:buFont typeface="Arial" panose="020B0604020202020204" pitchFamily="34" charset="0"/>
                        <a:buChar char="•"/>
                      </a:pPr>
                      <a:r>
                        <a:rPr lang="en-GB" sz="1200" baseline="0" dirty="0">
                          <a:solidFill>
                            <a:srgbClr val="104F75"/>
                          </a:solidFill>
                        </a:rPr>
                        <a:t>Assessment </a:t>
                      </a:r>
                      <a:r>
                        <a:rPr lang="en-GB" sz="1200" baseline="0" dirty="0" smtClean="0">
                          <a:solidFill>
                            <a:srgbClr val="104F75"/>
                          </a:solidFill>
                        </a:rPr>
                        <a:t>materials</a:t>
                      </a:r>
                      <a:endParaRPr lang="en-GB" sz="1200" dirty="0">
                        <a:solidFill>
                          <a:srgbClr val="104F75"/>
                        </a:solidFill>
                      </a:endParaRPr>
                    </a:p>
                    <a:p>
                      <a:pPr marL="285750" indent="-285750">
                        <a:spcAft>
                          <a:spcPts val="600"/>
                        </a:spcAft>
                        <a:buFont typeface="Wingdings" panose="05000000000000000000" pitchFamily="2" charset="2"/>
                        <a:buChar char="Ø"/>
                      </a:pPr>
                      <a:r>
                        <a:rPr lang="en-GB" sz="1200" dirty="0">
                          <a:solidFill>
                            <a:srgbClr val="104F75"/>
                          </a:solidFill>
                        </a:rPr>
                        <a:t>Complete science programmes at KS3 must be structured into biology, chemistry and </a:t>
                      </a:r>
                      <a:r>
                        <a:rPr lang="en-GB" sz="1200" dirty="0" smtClean="0">
                          <a:solidFill>
                            <a:srgbClr val="104F75"/>
                          </a:solidFill>
                        </a:rPr>
                        <a:t>physics</a:t>
                      </a:r>
                      <a:endParaRPr lang="en-GB" sz="1200" dirty="0">
                        <a:solidFill>
                          <a:srgbClr val="104F75"/>
                        </a:solidFill>
                      </a:endParaRPr>
                    </a:p>
                    <a:p>
                      <a:pPr marL="285750" indent="-285750">
                        <a:buFont typeface="Wingdings" panose="05000000000000000000" pitchFamily="2" charset="2"/>
                        <a:buChar char="Ø"/>
                      </a:pPr>
                      <a:r>
                        <a:rPr lang="en-GB" sz="1200" dirty="0">
                          <a:solidFill>
                            <a:srgbClr val="104F75"/>
                          </a:solidFill>
                        </a:rPr>
                        <a:t>Must</a:t>
                      </a:r>
                      <a:r>
                        <a:rPr lang="en-GB" sz="1200" baseline="0" dirty="0">
                          <a:solidFill>
                            <a:srgbClr val="104F75"/>
                          </a:solidFill>
                        </a:rPr>
                        <a:t> be:</a:t>
                      </a:r>
                    </a:p>
                    <a:p>
                      <a:pPr marL="742950" lvl="1" indent="-285750">
                        <a:buFont typeface="Arial" panose="020B0604020202020204" pitchFamily="34" charset="0"/>
                        <a:buChar char="•"/>
                      </a:pPr>
                      <a:r>
                        <a:rPr lang="en-GB" sz="1200" baseline="0" dirty="0">
                          <a:solidFill>
                            <a:srgbClr val="104F75"/>
                          </a:solidFill>
                        </a:rPr>
                        <a:t>Knowledge-rich</a:t>
                      </a:r>
                    </a:p>
                    <a:p>
                      <a:pPr marL="742950" lvl="1" indent="-285750">
                        <a:buFont typeface="Arial" panose="020B0604020202020204" pitchFamily="34" charset="0"/>
                        <a:buChar char="•"/>
                      </a:pPr>
                      <a:r>
                        <a:rPr lang="en-GB" sz="1200" baseline="0" dirty="0">
                          <a:solidFill>
                            <a:srgbClr val="104F75"/>
                          </a:solidFill>
                        </a:rPr>
                        <a:t>Teacher-led instruction</a:t>
                      </a:r>
                    </a:p>
                    <a:p>
                      <a:pPr marL="742950" lvl="1" indent="-285750">
                        <a:buFont typeface="Arial" panose="020B0604020202020204" pitchFamily="34" charset="0"/>
                        <a:buChar char="•"/>
                      </a:pPr>
                      <a:r>
                        <a:rPr lang="en-GB" sz="1200" baseline="0" dirty="0">
                          <a:solidFill>
                            <a:srgbClr val="104F75"/>
                          </a:solidFill>
                        </a:rPr>
                        <a:t>Whole-class teaching</a:t>
                      </a:r>
                      <a:endParaRPr lang="en-GB" sz="1200" dirty="0">
                        <a:solidFill>
                          <a:srgbClr val="104F75"/>
                        </a:solidFill>
                      </a:endParaRPr>
                    </a:p>
                  </a:txBody>
                  <a:tcPr anchor="ctr">
                    <a:solidFill>
                      <a:srgbClr val="CFDCE3"/>
                    </a:solidFill>
                  </a:tcPr>
                </a:tc>
                <a:tc>
                  <a:txBody>
                    <a:bodyPr/>
                    <a:lstStyle/>
                    <a:p>
                      <a:pPr marL="171450" indent="-171450">
                        <a:spcAft>
                          <a:spcPts val="600"/>
                        </a:spcAft>
                        <a:buFont typeface="Wingdings" panose="05000000000000000000" pitchFamily="2" charset="2"/>
                        <a:buChar char="Ø"/>
                      </a:pPr>
                      <a:r>
                        <a:rPr lang="en-GB" sz="1200" baseline="0" dirty="0" smtClean="0">
                          <a:solidFill>
                            <a:srgbClr val="104F75"/>
                          </a:solidFill>
                        </a:rPr>
                        <a:t>    </a:t>
                      </a:r>
                      <a:r>
                        <a:rPr lang="en-GB" sz="1200" dirty="0" smtClean="0">
                          <a:solidFill>
                            <a:srgbClr val="104F75"/>
                          </a:solidFill>
                        </a:rPr>
                        <a:t>Objectives </a:t>
                      </a:r>
                      <a:r>
                        <a:rPr lang="en-GB" sz="1200" dirty="0">
                          <a:solidFill>
                            <a:srgbClr val="104F75"/>
                          </a:solidFill>
                        </a:rPr>
                        <a:t>are clear and measurable </a:t>
                      </a:r>
                    </a:p>
                    <a:p>
                      <a:pPr marL="285750" indent="-285750">
                        <a:spcAft>
                          <a:spcPts val="600"/>
                        </a:spcAft>
                        <a:buFont typeface="Wingdings" panose="05000000000000000000" pitchFamily="2" charset="2"/>
                        <a:buChar char="Ø"/>
                      </a:pPr>
                      <a:r>
                        <a:rPr lang="en-GB" sz="1200" dirty="0">
                          <a:solidFill>
                            <a:srgbClr val="104F75"/>
                          </a:solidFill>
                        </a:rPr>
                        <a:t>Capacity to deliver </a:t>
                      </a:r>
                    </a:p>
                    <a:p>
                      <a:pPr marL="285750" indent="-285750">
                        <a:spcAft>
                          <a:spcPts val="600"/>
                        </a:spcAft>
                        <a:buFont typeface="Wingdings" panose="05000000000000000000" pitchFamily="2" charset="2"/>
                        <a:buChar char="Ø"/>
                      </a:pPr>
                      <a:r>
                        <a:rPr lang="en-GB" sz="1200" dirty="0">
                          <a:solidFill>
                            <a:srgbClr val="104F75"/>
                          </a:solidFill>
                        </a:rPr>
                        <a:t>Plan for selecting and recruiting schools </a:t>
                      </a:r>
                    </a:p>
                    <a:p>
                      <a:pPr marL="285750" indent="-285750">
                        <a:spcAft>
                          <a:spcPts val="600"/>
                        </a:spcAft>
                        <a:buFont typeface="Wingdings" panose="05000000000000000000" pitchFamily="2" charset="2"/>
                        <a:buChar char="Ø"/>
                      </a:pPr>
                      <a:r>
                        <a:rPr lang="en-GB" sz="1200" dirty="0">
                          <a:solidFill>
                            <a:srgbClr val="104F75"/>
                          </a:solidFill>
                        </a:rPr>
                        <a:t>Plan to implement and refine the </a:t>
                      </a:r>
                      <a:r>
                        <a:rPr lang="en-GB" sz="1200" dirty="0" smtClean="0">
                          <a:solidFill>
                            <a:srgbClr val="104F75"/>
                          </a:solidFill>
                        </a:rPr>
                        <a:t>programme</a:t>
                      </a:r>
                      <a:endParaRPr lang="en-GB" sz="1200" dirty="0">
                        <a:solidFill>
                          <a:srgbClr val="104F75"/>
                        </a:solidFill>
                      </a:endParaRPr>
                    </a:p>
                    <a:p>
                      <a:pPr marL="285750" indent="-285750">
                        <a:spcAft>
                          <a:spcPts val="600"/>
                        </a:spcAft>
                        <a:buFont typeface="Wingdings" panose="05000000000000000000" pitchFamily="2" charset="2"/>
                        <a:buChar char="Ø"/>
                      </a:pPr>
                      <a:r>
                        <a:rPr lang="en-GB" sz="1200" dirty="0">
                          <a:solidFill>
                            <a:srgbClr val="104F75"/>
                          </a:solidFill>
                        </a:rPr>
                        <a:t>Demonstrates value for </a:t>
                      </a:r>
                      <a:r>
                        <a:rPr lang="en-GB" sz="1200" dirty="0" smtClean="0">
                          <a:solidFill>
                            <a:srgbClr val="104F75"/>
                          </a:solidFill>
                        </a:rPr>
                        <a:t>money</a:t>
                      </a:r>
                      <a:endParaRPr lang="en-GB" sz="1200" dirty="0">
                        <a:solidFill>
                          <a:srgbClr val="104F75"/>
                        </a:solidFill>
                      </a:endParaRPr>
                    </a:p>
                    <a:p>
                      <a:pPr marL="285750" indent="-285750">
                        <a:spcAft>
                          <a:spcPts val="600"/>
                        </a:spcAft>
                        <a:buFont typeface="Wingdings" panose="05000000000000000000" pitchFamily="2" charset="2"/>
                        <a:buChar char="Ø"/>
                      </a:pPr>
                      <a:r>
                        <a:rPr lang="en-GB" sz="1200" dirty="0">
                          <a:solidFill>
                            <a:srgbClr val="104F75"/>
                          </a:solidFill>
                        </a:rPr>
                        <a:t>Clear contingency plans </a:t>
                      </a:r>
                    </a:p>
                  </a:txBody>
                  <a:tcPr anchor="ctr">
                    <a:solidFill>
                      <a:srgbClr val="CFDCE3"/>
                    </a:solidFill>
                  </a:tcPr>
                </a:tc>
                <a:extLst>
                  <a:ext uri="{0D108BD9-81ED-4DB2-BD59-A6C34878D82A}">
                    <a16:rowId xmlns:a16="http://schemas.microsoft.com/office/drawing/2014/main" val="1665281400"/>
                  </a:ext>
                </a:extLst>
              </a:tr>
            </a:tbl>
          </a:graphicData>
        </a:graphic>
      </p:graphicFrame>
    </p:spTree>
    <p:extLst>
      <p:ext uri="{BB962C8B-B14F-4D97-AF65-F5344CB8AC3E}">
        <p14:creationId xmlns:p14="http://schemas.microsoft.com/office/powerpoint/2010/main" val="31771299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p:cNvGrpSpPr/>
          <p:nvPr/>
        </p:nvGrpSpPr>
        <p:grpSpPr>
          <a:xfrm>
            <a:off x="64432" y="1098813"/>
            <a:ext cx="12051367" cy="5698574"/>
            <a:chOff x="177392" y="2022602"/>
            <a:chExt cx="9468873" cy="2634074"/>
          </a:xfrm>
          <a:effectLst/>
        </p:grpSpPr>
        <p:sp>
          <p:nvSpPr>
            <p:cNvPr id="36"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100" dirty="0">
                <a:solidFill>
                  <a:srgbClr val="104F75"/>
                </a:solidFill>
              </a:endParaRPr>
            </a:p>
          </p:txBody>
        </p:sp>
        <p:sp>
          <p:nvSpPr>
            <p:cNvPr id="37" name="TextBox 36"/>
            <p:cNvSpPr txBox="1"/>
            <p:nvPr/>
          </p:nvSpPr>
          <p:spPr>
            <a:xfrm>
              <a:off x="177392" y="2022602"/>
              <a:ext cx="362735" cy="2634073"/>
            </a:xfrm>
            <a:prstGeom prst="rect">
              <a:avLst/>
            </a:prstGeom>
            <a:solidFill>
              <a:srgbClr val="CFDCE3"/>
            </a:solidFill>
            <a:ln w="19050">
              <a:solidFill>
                <a:srgbClr val="104F75"/>
              </a:solidFill>
            </a:ln>
          </p:spPr>
          <p:txBody>
            <a:bodyPr vert="vert270" wrap="square" rtlCol="0" anchor="ctr">
              <a:spAutoFit/>
            </a:bodyPr>
            <a:lstStyle/>
            <a:p>
              <a:pPr algn="ctr"/>
              <a:endParaRPr lang="en-GB" b="1" dirty="0"/>
            </a:p>
          </p:txBody>
        </p:sp>
      </p:grpSp>
      <p:grpSp>
        <p:nvGrpSpPr>
          <p:cNvPr id="38" name="Group 37"/>
          <p:cNvGrpSpPr/>
          <p:nvPr/>
        </p:nvGrpSpPr>
        <p:grpSpPr>
          <a:xfrm>
            <a:off x="47767" y="58994"/>
            <a:ext cx="12068032" cy="1001107"/>
            <a:chOff x="47767" y="58994"/>
            <a:chExt cx="12068032" cy="1001107"/>
          </a:xfrm>
        </p:grpSpPr>
        <p:sp>
          <p:nvSpPr>
            <p:cNvPr id="39" name="Rectangle 3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42" name="Rectangle 41"/>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a:t>
              </a:r>
              <a:r>
                <a:rPr lang="en-GB" sz="2600" b="1" dirty="0" smtClean="0">
                  <a:solidFill>
                    <a:schemeClr val="bg1"/>
                  </a:solidFill>
                </a:rPr>
                <a:t>Pilots</a:t>
              </a:r>
            </a:p>
            <a:p>
              <a:pPr algn="ctr"/>
              <a:r>
                <a:rPr lang="en-GB" sz="2600" dirty="0" smtClean="0">
                  <a:solidFill>
                    <a:schemeClr val="bg1"/>
                  </a:solidFill>
                </a:rPr>
                <a:t>Assessment Process &amp; Pilot Timeline </a:t>
              </a:r>
              <a:endParaRPr lang="en-GB" sz="2600" dirty="0">
                <a:solidFill>
                  <a:schemeClr val="bg1"/>
                </a:solidFill>
              </a:endParaRPr>
            </a:p>
          </p:txBody>
        </p:sp>
        <p:pic>
          <p:nvPicPr>
            <p:cNvPr id="43" name="Picture 4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aphicFrame>
        <p:nvGraphicFramePr>
          <p:cNvPr id="3" name="Table 2"/>
          <p:cNvGraphicFramePr>
            <a:graphicFrameLocks noGrp="1"/>
          </p:cNvGraphicFramePr>
          <p:nvPr>
            <p:extLst/>
          </p:nvPr>
        </p:nvGraphicFramePr>
        <p:xfrm>
          <a:off x="12306678" y="462109"/>
          <a:ext cx="4200290" cy="4244124"/>
        </p:xfrm>
        <a:graphic>
          <a:graphicData uri="http://schemas.openxmlformats.org/drawingml/2006/table">
            <a:tbl>
              <a:tblPr firstRow="1" firstCol="1" bandRow="1">
                <a:tableStyleId>{5C22544A-7EE6-4342-B048-85BDC9FD1C3A}</a:tableStyleId>
              </a:tblPr>
              <a:tblGrid>
                <a:gridCol w="675740">
                  <a:extLst>
                    <a:ext uri="{9D8B030D-6E8A-4147-A177-3AD203B41FA5}">
                      <a16:colId xmlns:a16="http://schemas.microsoft.com/office/drawing/2014/main" val="2708867413"/>
                    </a:ext>
                  </a:extLst>
                </a:gridCol>
                <a:gridCol w="525716">
                  <a:extLst>
                    <a:ext uri="{9D8B030D-6E8A-4147-A177-3AD203B41FA5}">
                      <a16:colId xmlns:a16="http://schemas.microsoft.com/office/drawing/2014/main" val="2500850447"/>
                    </a:ext>
                  </a:extLst>
                </a:gridCol>
                <a:gridCol w="1732604">
                  <a:extLst>
                    <a:ext uri="{9D8B030D-6E8A-4147-A177-3AD203B41FA5}">
                      <a16:colId xmlns:a16="http://schemas.microsoft.com/office/drawing/2014/main" val="2049209919"/>
                    </a:ext>
                  </a:extLst>
                </a:gridCol>
                <a:gridCol w="1266230">
                  <a:extLst>
                    <a:ext uri="{9D8B030D-6E8A-4147-A177-3AD203B41FA5}">
                      <a16:colId xmlns:a16="http://schemas.microsoft.com/office/drawing/2014/main" val="596366186"/>
                    </a:ext>
                  </a:extLst>
                </a:gridCol>
              </a:tblGrid>
              <a:tr h="58405">
                <a:tc>
                  <a:txBody>
                    <a:bodyPr/>
                    <a:lstStyle/>
                    <a:p>
                      <a:pPr algn="l">
                        <a:lnSpc>
                          <a:spcPct val="120000"/>
                        </a:lnSpc>
                        <a:spcAft>
                          <a:spcPts val="600"/>
                        </a:spcAft>
                      </a:pPr>
                      <a:r>
                        <a:rPr lang="en-GB" sz="200" dirty="0">
                          <a:effectLst/>
                        </a:rPr>
                        <a:t>Stage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Outcome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Assessment</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424385756"/>
                  </a:ext>
                </a:extLst>
              </a:tr>
              <a:tr h="715466">
                <a:tc>
                  <a:txBody>
                    <a:bodyPr/>
                    <a:lstStyle/>
                    <a:p>
                      <a:pPr algn="l">
                        <a:lnSpc>
                          <a:spcPct val="120000"/>
                        </a:lnSpc>
                        <a:spcAft>
                          <a:spcPts val="600"/>
                        </a:spcAft>
                      </a:pPr>
                      <a:r>
                        <a:rPr lang="en-GB" sz="200" dirty="0">
                          <a:effectLst/>
                        </a:rPr>
                        <a:t>Stage 1: Check for eligibility</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p>
                    <a:p>
                      <a:pPr algn="l">
                        <a:lnSpc>
                          <a:spcPct val="120000"/>
                        </a:lnSpc>
                        <a:spcAft>
                          <a:spcPts val="1200"/>
                        </a:spcAft>
                      </a:pPr>
                      <a:r>
                        <a:rPr lang="en-GB" sz="200" dirty="0">
                          <a:effectLst/>
                        </a:rPr>
                        <a:t> </a:t>
                      </a:r>
                    </a:p>
                    <a:p>
                      <a:pPr algn="l">
                        <a:lnSpc>
                          <a:spcPct val="120000"/>
                        </a:lnSpc>
                        <a:spcAft>
                          <a:spcPts val="12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lead school will be assessed to ensure that they have been rated good or outstanding in overall effectiveness in its latest Ofsted inspection. If they have not been, the application will not be taken forward.</a:t>
                      </a:r>
                    </a:p>
                    <a:p>
                      <a:pPr algn="l">
                        <a:lnSpc>
                          <a:spcPct val="120000"/>
                        </a:lnSpc>
                        <a:spcAft>
                          <a:spcPts val="600"/>
                        </a:spcAft>
                      </a:pPr>
                      <a:r>
                        <a:rPr lang="en-GB" sz="200" dirty="0">
                          <a:effectLst/>
                        </a:rPr>
                        <a:t>Each school will also be assessed to ensure that they are not below the national average in the relevant published data listed in paragraph 13. If a lead school is below the national average for any measure, they must provide a clear explanation as to how performance will be improved to at least the national average in the next two years. This will be judged in the round as pass or fail, and applications that fail will not be taken forward.</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In terms of the relevant published data, an application will pass if:</a:t>
                      </a:r>
                    </a:p>
                    <a:p>
                      <a:pPr marL="342900" lvl="0" indent="-342900" algn="l">
                        <a:lnSpc>
                          <a:spcPct val="120000"/>
                        </a:lnSpc>
                        <a:spcAft>
                          <a:spcPts val="600"/>
                        </a:spcAft>
                        <a:buFont typeface="Arial" panose="020B0604020202020204" pitchFamily="34" charset="0"/>
                        <a:buChar char="-"/>
                      </a:pPr>
                      <a:r>
                        <a:rPr lang="en-GB" sz="200" dirty="0" smtClean="0">
                          <a:effectLst/>
                        </a:rPr>
                        <a:t>All applicable measures are greater than or equal to the national average; or</a:t>
                      </a:r>
                    </a:p>
                    <a:p>
                      <a:pPr marL="342900" lvl="0" indent="-342900" algn="l">
                        <a:lnSpc>
                          <a:spcPct val="120000"/>
                        </a:lnSpc>
                        <a:spcAft>
                          <a:spcPts val="600"/>
                        </a:spcAft>
                        <a:buFont typeface="Arial" panose="020B0604020202020204" pitchFamily="34" charset="0"/>
                        <a:buChar char="-"/>
                      </a:pPr>
                      <a:r>
                        <a:rPr lang="en-GB" sz="200" dirty="0" smtClean="0">
                          <a:effectLst/>
                        </a:rPr>
                        <a:t>Not all applicable measures are greater than or equal to the national average, but sufficient evidence and reassurance has been provided to explain how the measures will be improved to at least the national average in the next two years.</a:t>
                      </a:r>
                    </a:p>
                    <a:p>
                      <a:pPr algn="l">
                        <a:lnSpc>
                          <a:spcPct val="120000"/>
                        </a:lnSpc>
                        <a:spcAft>
                          <a:spcPts val="600"/>
                        </a:spcAft>
                      </a:pPr>
                      <a:r>
                        <a:rPr lang="en-GB" sz="200" dirty="0" smtClean="0">
                          <a:effectLst/>
                        </a:rPr>
                        <a:t>An application will fail if it is below the national average in any of the applicable measures, and there is insufficient evidence has been provided to show how this will be improved in the next two years.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3525919776"/>
                  </a:ext>
                </a:extLst>
              </a:tr>
              <a:tr h="476977">
                <a:tc>
                  <a:txBody>
                    <a:bodyPr/>
                    <a:lstStyle/>
                    <a:p>
                      <a:pPr algn="l">
                        <a:lnSpc>
                          <a:spcPct val="120000"/>
                        </a:lnSpc>
                        <a:spcAft>
                          <a:spcPts val="600"/>
                        </a:spcAft>
                      </a:pPr>
                      <a:r>
                        <a:rPr lang="en-GB" sz="200" dirty="0">
                          <a:effectLst/>
                        </a:rPr>
                        <a:t>Stage 2: Check that minimum requirements are met for programmes and delivery proposals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and delivery will be judged as pass or fail in meeting the respective minimum requirements listed in the guidance in tables 2 and 3.</a:t>
                      </a:r>
                    </a:p>
                    <a:p>
                      <a:pPr algn="l">
                        <a:lnSpc>
                          <a:spcPct val="120000"/>
                        </a:lnSpc>
                        <a:spcAft>
                          <a:spcPts val="600"/>
                        </a:spcAft>
                      </a:pPr>
                      <a:r>
                        <a:rPr lang="en-GB" sz="200" dirty="0">
                          <a:effectLst/>
                        </a:rPr>
                        <a:t>An application will be taken forward if it passes all delivery requirements, and at least one of the programmes within the application passes all programme requirements. Only programmes that pass all minimum requirements will be considered in stage 3.</a:t>
                      </a:r>
                    </a:p>
                    <a:p>
                      <a:pPr algn="l">
                        <a:lnSpc>
                          <a:spcPct val="120000"/>
                        </a:lnSpc>
                        <a:spcAft>
                          <a:spcPts val="600"/>
                        </a:spcAft>
                      </a:pPr>
                      <a:r>
                        <a:rPr lang="en-GB" sz="200" dirty="0">
                          <a:effectLst/>
                        </a:rPr>
                        <a:t>If 30 or fewer applications are successful stage 2, we reserve the right to remove stage 3 and take these applications straight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requirement detailed in tables 2 and 3 will be judged to pass or fail:</a:t>
                      </a:r>
                    </a:p>
                    <a:p>
                      <a:pPr marL="342900" lvl="0" indent="-342900" algn="l">
                        <a:lnSpc>
                          <a:spcPct val="120000"/>
                        </a:lnSpc>
                        <a:spcAft>
                          <a:spcPts val="600"/>
                        </a:spcAft>
                        <a:buFont typeface="Arial" panose="020B0604020202020204" pitchFamily="34" charset="0"/>
                        <a:buChar char="-"/>
                      </a:pPr>
                      <a:r>
                        <a:rPr lang="en-GB" sz="200" dirty="0">
                          <a:effectLst/>
                        </a:rPr>
                        <a:t>Pass: Good evidence has been provided to demonstrate how the application meets the minimum requirement, though there may be some minor omissions.</a:t>
                      </a:r>
                    </a:p>
                    <a:p>
                      <a:pPr marL="342900" lvl="0" indent="-342900" algn="l">
                        <a:lnSpc>
                          <a:spcPct val="120000"/>
                        </a:lnSpc>
                        <a:spcAft>
                          <a:spcPts val="600"/>
                        </a:spcAft>
                        <a:buFont typeface="Arial" panose="020B0604020202020204" pitchFamily="34" charset="0"/>
                        <a:buChar char="-"/>
                      </a:pPr>
                      <a:r>
                        <a:rPr lang="en-GB" sz="200" dirty="0">
                          <a:effectLst/>
                        </a:rPr>
                        <a:t>Fail: Insufficient evidence has been provided to demonstrate how the programme meets the minimum requirement.</a:t>
                      </a:r>
                      <a:endParaRPr lang="en-GB" sz="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txBody>
                  <a:tcPr marL="10715" marR="10715" marT="0" marB="0"/>
                </a:tc>
                <a:extLst>
                  <a:ext uri="{0D108BD9-81ED-4DB2-BD59-A6C34878D82A}">
                    <a16:rowId xmlns:a16="http://schemas.microsoft.com/office/drawing/2014/main" val="497106293"/>
                  </a:ext>
                </a:extLst>
              </a:tr>
              <a:tr h="1737560">
                <a:tc>
                  <a:txBody>
                    <a:bodyPr/>
                    <a:lstStyle/>
                    <a:p>
                      <a:pPr algn="l">
                        <a:lnSpc>
                          <a:spcPct val="120000"/>
                        </a:lnSpc>
                        <a:spcAft>
                          <a:spcPts val="600"/>
                        </a:spcAft>
                      </a:pPr>
                      <a:r>
                        <a:rPr lang="en-GB" sz="200" dirty="0">
                          <a:effectLst/>
                        </a:rPr>
                        <a:t>Stage 3: Initial programme 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Total score out of 24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will be judged 0-3 according to </a:t>
                      </a:r>
                      <a:r>
                        <a:rPr lang="en-GB" sz="200" u="sng" dirty="0">
                          <a:effectLst/>
                        </a:rPr>
                        <a:t>how well</a:t>
                      </a:r>
                      <a:r>
                        <a:rPr lang="en-GB" sz="200" dirty="0">
                          <a:effectLst/>
                        </a:rPr>
                        <a:t> the evidence the applicant provides demonstrates each of the programme criteria detailed in table 4. </a:t>
                      </a:r>
                    </a:p>
                    <a:p>
                      <a:pPr algn="l">
                        <a:lnSpc>
                          <a:spcPct val="120000"/>
                        </a:lnSpc>
                        <a:spcAft>
                          <a:spcPts val="600"/>
                        </a:spcAft>
                      </a:pPr>
                      <a:r>
                        <a:rPr lang="en-GB" sz="200" dirty="0">
                          <a:effectLst/>
                        </a:rPr>
                        <a:t>Programmes need to score a minimum of 2 in each programme criterion to be considered in stage 4.</a:t>
                      </a:r>
                    </a:p>
                    <a:p>
                      <a:pPr algn="l">
                        <a:lnSpc>
                          <a:spcPct val="120000"/>
                        </a:lnSpc>
                        <a:spcAft>
                          <a:spcPts val="600"/>
                        </a:spcAft>
                      </a:pPr>
                      <a:r>
                        <a:rPr lang="en-GB" sz="200" dirty="0">
                          <a:effectLst/>
                        </a:rPr>
                        <a:t>Scores will be given out of 3 for each criterion.  The score for criteria A and B will be doubled so that the maximum scores for each criteria will be:</a:t>
                      </a:r>
                    </a:p>
                    <a:p>
                      <a:pPr algn="l">
                        <a:lnSpc>
                          <a:spcPct val="120000"/>
                        </a:lnSpc>
                        <a:spcAft>
                          <a:spcPts val="600"/>
                        </a:spcAft>
                      </a:pPr>
                      <a:r>
                        <a:rPr lang="en-GB" sz="200" dirty="0">
                          <a:effectLst/>
                        </a:rPr>
                        <a:t>A: 6</a:t>
                      </a:r>
                    </a:p>
                    <a:p>
                      <a:pPr algn="l">
                        <a:lnSpc>
                          <a:spcPct val="120000"/>
                        </a:lnSpc>
                        <a:spcAft>
                          <a:spcPts val="600"/>
                        </a:spcAft>
                      </a:pPr>
                      <a:r>
                        <a:rPr lang="en-GB" sz="200" dirty="0">
                          <a:effectLst/>
                        </a:rPr>
                        <a:t>B: 6</a:t>
                      </a:r>
                    </a:p>
                    <a:p>
                      <a:pPr algn="l">
                        <a:lnSpc>
                          <a:spcPct val="120000"/>
                        </a:lnSpc>
                        <a:spcAft>
                          <a:spcPts val="600"/>
                        </a:spcAft>
                      </a:pPr>
                      <a:r>
                        <a:rPr lang="en-GB" sz="200" dirty="0">
                          <a:effectLst/>
                        </a:rPr>
                        <a:t>C: 3</a:t>
                      </a:r>
                    </a:p>
                    <a:p>
                      <a:pPr algn="l">
                        <a:lnSpc>
                          <a:spcPct val="120000"/>
                        </a:lnSpc>
                        <a:spcAft>
                          <a:spcPts val="600"/>
                        </a:spcAft>
                      </a:pPr>
                      <a:r>
                        <a:rPr lang="en-GB" sz="200" dirty="0">
                          <a:effectLst/>
                        </a:rPr>
                        <a:t>D: 3</a:t>
                      </a:r>
                    </a:p>
                    <a:p>
                      <a:pPr algn="l">
                        <a:lnSpc>
                          <a:spcPct val="120000"/>
                        </a:lnSpc>
                        <a:spcAft>
                          <a:spcPts val="600"/>
                        </a:spcAft>
                      </a:pPr>
                      <a:r>
                        <a:rPr lang="en-GB" sz="200" dirty="0">
                          <a:effectLst/>
                        </a:rPr>
                        <a:t>E: 3</a:t>
                      </a:r>
                    </a:p>
                    <a:p>
                      <a:pPr algn="l">
                        <a:lnSpc>
                          <a:spcPct val="120000"/>
                        </a:lnSpc>
                        <a:spcAft>
                          <a:spcPts val="600"/>
                        </a:spcAft>
                      </a:pPr>
                      <a:r>
                        <a:rPr lang="en-GB" sz="200" dirty="0">
                          <a:effectLst/>
                        </a:rPr>
                        <a:t>F: 3 </a:t>
                      </a:r>
                    </a:p>
                    <a:p>
                      <a:pPr algn="l">
                        <a:lnSpc>
                          <a:spcPct val="120000"/>
                        </a:lnSpc>
                        <a:spcAft>
                          <a:spcPts val="600"/>
                        </a:spcAft>
                      </a:pPr>
                      <a:r>
                        <a:rPr lang="en-GB" sz="200" dirty="0">
                          <a:effectLst/>
                        </a:rPr>
                        <a:t>If we assess more than 30 programmes to pass this minimum threshold, we will take the 30 highest scoring programmes, aiming where possible to achieve an even spread across both key stages 2 and 3, and science and the humanities (history and geography),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answer will be scored 0-3 against the extent to which it meets each of the programme criterion detailed in table 4:</a:t>
                      </a:r>
                    </a:p>
                    <a:p>
                      <a:pPr marL="342900" lvl="0" indent="-342900" algn="l">
                        <a:lnSpc>
                          <a:spcPct val="120000"/>
                        </a:lnSpc>
                        <a:spcAft>
                          <a:spcPts val="600"/>
                        </a:spcAft>
                        <a:buFont typeface="Arial" panose="020B0604020202020204" pitchFamily="34" charset="0"/>
                        <a:buChar char="-"/>
                      </a:pPr>
                      <a:r>
                        <a:rPr lang="en-GB" sz="200" dirty="0">
                          <a:effectLst/>
                        </a:rPr>
                        <a:t>0: No evidence has been provided, or the evidence does not address the specific criterion.</a:t>
                      </a:r>
                    </a:p>
                    <a:p>
                      <a:pPr marL="342900" lvl="0" indent="-342900" algn="l">
                        <a:lnSpc>
                          <a:spcPct val="120000"/>
                        </a:lnSpc>
                        <a:spcAft>
                          <a:spcPts val="600"/>
                        </a:spcAft>
                        <a:buFont typeface="Arial" panose="020B0604020202020204" pitchFamily="34" charset="0"/>
                        <a:buChar char="-"/>
                      </a:pPr>
                      <a:r>
                        <a:rPr lang="en-GB" sz="200" dirty="0">
                          <a:effectLst/>
                        </a:rPr>
                        <a:t>1: Although evidence has been provided, it does not meet the criterion and overall the examples and/or evidence is limited or weak.</a:t>
                      </a:r>
                    </a:p>
                    <a:p>
                      <a:pPr marL="342900" lvl="0" indent="-342900" algn="l">
                        <a:lnSpc>
                          <a:spcPct val="120000"/>
                        </a:lnSpc>
                        <a:spcAft>
                          <a:spcPts val="600"/>
                        </a:spcAft>
                        <a:buFont typeface="Arial" panose="020B0604020202020204" pitchFamily="34" charset="0"/>
                        <a:buChar char="-"/>
                      </a:pPr>
                      <a:r>
                        <a:rPr lang="en-GB" sz="200" dirty="0">
                          <a:effectLst/>
                        </a:rPr>
                        <a:t>2: Good evidence has been provided against the criterion, but there are minor omissions or there is insufficient clarity in places.</a:t>
                      </a:r>
                    </a:p>
                    <a:p>
                      <a:pPr marL="342900" lvl="0" indent="-342900" algn="l">
                        <a:lnSpc>
                          <a:spcPct val="120000"/>
                        </a:lnSpc>
                        <a:spcAft>
                          <a:spcPts val="600"/>
                        </a:spcAft>
                        <a:buFont typeface="Arial" panose="020B0604020202020204" pitchFamily="34" charset="0"/>
                        <a:buChar char="-"/>
                      </a:pPr>
                      <a:r>
                        <a:rPr lang="en-GB" sz="200" dirty="0">
                          <a:effectLst/>
                        </a:rPr>
                        <a:t>3: There is strong evidence that every element of the criterion has been met and the evidence is clear and comprehensive.</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759417035"/>
                  </a:ext>
                </a:extLst>
              </a:tr>
              <a:tr h="1017227">
                <a:tc>
                  <a:txBody>
                    <a:bodyPr/>
                    <a:lstStyle/>
                    <a:p>
                      <a:pPr algn="l">
                        <a:lnSpc>
                          <a:spcPct val="120000"/>
                        </a:lnSpc>
                        <a:spcAft>
                          <a:spcPts val="600"/>
                        </a:spcAft>
                      </a:pPr>
                      <a:r>
                        <a:rPr lang="en-GB" sz="200" dirty="0">
                          <a:effectLst/>
                        </a:rPr>
                        <a:t>Stage 4: A panel with independent experts scores evidence provided by complete programmes and interview applicants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Score out of 24</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If the application and programme(s) are successful and taken to stage 4, we will ask applicants to:</a:t>
                      </a:r>
                    </a:p>
                    <a:p>
                      <a:pPr marL="342900" lvl="0" indent="-342900" algn="l">
                        <a:lnSpc>
                          <a:spcPct val="120000"/>
                        </a:lnSpc>
                        <a:spcAft>
                          <a:spcPts val="600"/>
                        </a:spcAft>
                        <a:buFont typeface="+mj-lt"/>
                        <a:buAutoNum type="arabicPeriod"/>
                      </a:pPr>
                      <a:r>
                        <a:rPr lang="en-GB" sz="200" dirty="0" smtClean="0">
                          <a:effectLst/>
                        </a:rPr>
                        <a:t>submit any successful programme(s) in their entirety; and</a:t>
                      </a:r>
                    </a:p>
                    <a:p>
                      <a:pPr marL="342900" lvl="0" indent="-342900" algn="l">
                        <a:lnSpc>
                          <a:spcPct val="120000"/>
                        </a:lnSpc>
                        <a:spcAft>
                          <a:spcPts val="600"/>
                        </a:spcAft>
                        <a:buFont typeface="+mj-lt"/>
                        <a:buAutoNum type="arabicPeriod"/>
                      </a:pPr>
                      <a:r>
                        <a:rPr lang="en-GB" sz="200" dirty="0" smtClean="0">
                          <a:effectLst/>
                        </a:rPr>
                        <a:t>prepare for an interview or discussion to support their programme.</a:t>
                      </a:r>
                    </a:p>
                    <a:p>
                      <a:pPr algn="l">
                        <a:lnSpc>
                          <a:spcPct val="120000"/>
                        </a:lnSpc>
                        <a:spcAft>
                          <a:spcPts val="600"/>
                        </a:spcAft>
                      </a:pPr>
                      <a:r>
                        <a:rPr lang="en-GB" sz="200" dirty="0" smtClean="0">
                          <a:effectLst/>
                        </a:rPr>
                        <a:t>Evidence from both the complete programme and the interview will be used to score each programme 0-3 against each of the criterion used in stage 3, detailed in table 4. The panel may also view the application and any scoring completed in earlier stages.</a:t>
                      </a:r>
                    </a:p>
                    <a:p>
                      <a:pPr algn="l">
                        <a:lnSpc>
                          <a:spcPct val="120000"/>
                        </a:lnSpc>
                        <a:spcAft>
                          <a:spcPts val="600"/>
                        </a:spcAft>
                      </a:pPr>
                      <a:r>
                        <a:rPr lang="en-GB" sz="200" dirty="0" smtClean="0">
                          <a:effectLst/>
                        </a:rPr>
                        <a:t>The panel will compile a ranked list of the highest scoring programmes, ensuring balance across key stages and both science and humanities, and will make their recommendations for grant funding based on these ranked lists. </a:t>
                      </a:r>
                    </a:p>
                    <a:p>
                      <a:pPr algn="l">
                        <a:lnSpc>
                          <a:spcPct val="120000"/>
                        </a:lnSpc>
                        <a:spcAft>
                          <a:spcPts val="600"/>
                        </a:spcAft>
                      </a:pPr>
                      <a:r>
                        <a:rPr lang="en-GB" sz="200" dirty="0" smtClean="0">
                          <a:effectLst/>
                        </a:rPr>
                        <a:t>We plan to request the full submission of applicants’ programmes in early October 2018, and interviews will take place soon after.</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Programmes will be scored for each programme criterion using the 0-3 descriptors above.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2775422652"/>
                  </a:ext>
                </a:extLst>
              </a:tr>
              <a:tr h="238489">
                <a:tc>
                  <a:txBody>
                    <a:bodyPr/>
                    <a:lstStyle/>
                    <a:p>
                      <a:pPr algn="l">
                        <a:lnSpc>
                          <a:spcPct val="120000"/>
                        </a:lnSpc>
                        <a:spcAft>
                          <a:spcPts val="600"/>
                        </a:spcAft>
                      </a:pPr>
                      <a:r>
                        <a:rPr lang="en-GB" sz="200" dirty="0">
                          <a:effectLst/>
                        </a:rPr>
                        <a:t>Stage 5: Due diligence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We reserve the right to undertake financial viability checks, and may contact Regional Schools Commissioners, local authorities, Ofsted, the Education and Skills Funding Agency and the Teaching Regulation Agency to do so.</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85698259"/>
                  </a:ext>
                </a:extLst>
              </a:tr>
            </a:tbl>
          </a:graphicData>
        </a:graphic>
      </p:graphicFrame>
      <p:graphicFrame>
        <p:nvGraphicFramePr>
          <p:cNvPr id="20" name="Diagram 19"/>
          <p:cNvGraphicFramePr/>
          <p:nvPr>
            <p:extLst/>
          </p:nvPr>
        </p:nvGraphicFramePr>
        <p:xfrm>
          <a:off x="700382" y="1462574"/>
          <a:ext cx="11257794" cy="18213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p:cNvSpPr txBox="1"/>
          <p:nvPr/>
        </p:nvSpPr>
        <p:spPr>
          <a:xfrm>
            <a:off x="868929" y="1219200"/>
            <a:ext cx="3721544" cy="369332"/>
          </a:xfrm>
          <a:prstGeom prst="rect">
            <a:avLst/>
          </a:prstGeom>
          <a:noFill/>
        </p:spPr>
        <p:txBody>
          <a:bodyPr wrap="square" rtlCol="0">
            <a:spAutoFit/>
          </a:bodyPr>
          <a:lstStyle/>
          <a:p>
            <a:r>
              <a:rPr lang="en-GB" b="1" u="sng" dirty="0" smtClean="0">
                <a:solidFill>
                  <a:srgbClr val="104F75"/>
                </a:solidFill>
              </a:rPr>
              <a:t>Assessment Process </a:t>
            </a:r>
            <a:endParaRPr lang="en-GB" b="1" u="sng" dirty="0">
              <a:solidFill>
                <a:srgbClr val="104F75"/>
              </a:solidFill>
            </a:endParaRPr>
          </a:p>
        </p:txBody>
      </p:sp>
      <p:cxnSp>
        <p:nvCxnSpPr>
          <p:cNvPr id="8" name="Straight Arrow Connector 7"/>
          <p:cNvCxnSpPr/>
          <p:nvPr/>
        </p:nvCxnSpPr>
        <p:spPr>
          <a:xfrm>
            <a:off x="5630092" y="2671354"/>
            <a:ext cx="1913" cy="533425"/>
          </a:xfrm>
          <a:prstGeom prst="straightConnector1">
            <a:avLst/>
          </a:prstGeom>
          <a:ln w="28575">
            <a:solidFill>
              <a:srgbClr val="104F75"/>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00382" y="1588532"/>
            <a:ext cx="4474336" cy="1580050"/>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16" name="Table 15"/>
          <p:cNvGraphicFramePr>
            <a:graphicFrameLocks noGrp="1"/>
          </p:cNvGraphicFramePr>
          <p:nvPr>
            <p:extLst>
              <p:ext uri="{D42A27DB-BD31-4B8C-83A1-F6EECF244321}">
                <p14:modId xmlns:p14="http://schemas.microsoft.com/office/powerpoint/2010/main" val="1608823268"/>
              </p:ext>
            </p:extLst>
          </p:nvPr>
        </p:nvGraphicFramePr>
        <p:xfrm>
          <a:off x="5702340" y="3204779"/>
          <a:ext cx="4472544" cy="3457860"/>
        </p:xfrm>
        <a:graphic>
          <a:graphicData uri="http://schemas.openxmlformats.org/drawingml/2006/table">
            <a:tbl>
              <a:tblPr firstRow="1" bandRow="1">
                <a:tableStyleId>{5C22544A-7EE6-4342-B048-85BDC9FD1C3A}</a:tableStyleId>
              </a:tblPr>
              <a:tblGrid>
                <a:gridCol w="4472544">
                  <a:extLst>
                    <a:ext uri="{9D8B030D-6E8A-4147-A177-3AD203B41FA5}">
                      <a16:colId xmlns:a16="http://schemas.microsoft.com/office/drawing/2014/main" val="3194158875"/>
                    </a:ext>
                  </a:extLst>
                </a:gridCol>
              </a:tblGrid>
              <a:tr h="574884">
                <a:tc>
                  <a:txBody>
                    <a:bodyPr/>
                    <a:lstStyle/>
                    <a:p>
                      <a:pPr algn="ctr"/>
                      <a:r>
                        <a:rPr lang="en-GB" dirty="0" smtClean="0"/>
                        <a:t>Programme</a:t>
                      </a:r>
                      <a:r>
                        <a:rPr lang="en-GB" baseline="0" dirty="0" smtClean="0"/>
                        <a:t> Assessment Criteria Stages 3</a:t>
                      </a:r>
                      <a:endParaRPr lang="en-GB" dirty="0"/>
                    </a:p>
                  </a:txBody>
                  <a:tcPr anchor="ctr">
                    <a:solidFill>
                      <a:schemeClr val="accent1">
                        <a:lumMod val="50000"/>
                      </a:schemeClr>
                    </a:solidFill>
                  </a:tcPr>
                </a:tc>
                <a:extLst>
                  <a:ext uri="{0D108BD9-81ED-4DB2-BD59-A6C34878D82A}">
                    <a16:rowId xmlns:a16="http://schemas.microsoft.com/office/drawing/2014/main" val="4280925019"/>
                  </a:ext>
                </a:extLst>
              </a:tr>
              <a:tr h="489289">
                <a:tc>
                  <a:txBody>
                    <a:bodyPr/>
                    <a:lstStyle/>
                    <a:p>
                      <a:pPr algn="ctr"/>
                      <a:r>
                        <a:rPr lang="en-GB" sz="1400" dirty="0" smtClean="0">
                          <a:solidFill>
                            <a:srgbClr val="104F75"/>
                          </a:solidFill>
                        </a:rPr>
                        <a:t>The quality of Programme Requirements will assessed against the following: </a:t>
                      </a:r>
                      <a:endParaRPr lang="en-GB" sz="1400" dirty="0">
                        <a:solidFill>
                          <a:srgbClr val="104F75"/>
                        </a:solidFill>
                      </a:endParaRPr>
                    </a:p>
                  </a:txBody>
                  <a:tcPr anchor="ctr">
                    <a:solidFill>
                      <a:srgbClr val="8BAABB"/>
                    </a:solidFill>
                  </a:tcPr>
                </a:tc>
                <a:extLst>
                  <a:ext uri="{0D108BD9-81ED-4DB2-BD59-A6C34878D82A}">
                    <a16:rowId xmlns:a16="http://schemas.microsoft.com/office/drawing/2014/main" val="2106721355"/>
                  </a:ext>
                </a:extLst>
              </a:tr>
              <a:tr h="2364816">
                <a:tc>
                  <a:txBody>
                    <a:bodyPr/>
                    <a:lstStyle/>
                    <a:p>
                      <a:pPr marL="171450" indent="-171450">
                        <a:buFont typeface="Wingdings" panose="05000000000000000000" pitchFamily="2" charset="2"/>
                        <a:buChar char="Ø"/>
                      </a:pPr>
                      <a:r>
                        <a:rPr lang="en-GB" sz="1200" dirty="0" smtClean="0">
                          <a:solidFill>
                            <a:srgbClr val="104F75"/>
                          </a:solidFill>
                        </a:rPr>
                        <a:t>The complete programme is coherent</a:t>
                      </a:r>
                    </a:p>
                    <a:p>
                      <a:pPr marL="285750" indent="-2857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The content is knowledge-rich</a:t>
                      </a:r>
                    </a:p>
                    <a:p>
                      <a:pPr marL="285750" indent="-2857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The complete programme includes training or guidance for teachers</a:t>
                      </a:r>
                    </a:p>
                    <a:p>
                      <a:pPr marL="285750" indent="-2857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Assessment materials supporting progression</a:t>
                      </a:r>
                    </a:p>
                    <a:p>
                      <a:pPr marL="171450" indent="-1714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Presentation and structure</a:t>
                      </a:r>
                    </a:p>
                    <a:p>
                      <a:pPr marL="171450" indent="-1714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 Complete programme  versatility</a:t>
                      </a:r>
                      <a:r>
                        <a:rPr lang="en-GB" sz="1200" baseline="0" dirty="0" smtClean="0">
                          <a:solidFill>
                            <a:srgbClr val="104F75"/>
                          </a:solidFill>
                        </a:rPr>
                        <a:t> </a:t>
                      </a:r>
                      <a:endParaRPr lang="en-GB" sz="1200" dirty="0">
                        <a:solidFill>
                          <a:srgbClr val="104F75"/>
                        </a:solidFill>
                      </a:endParaRPr>
                    </a:p>
                  </a:txBody>
                  <a:tcPr anchor="ctr">
                    <a:solidFill>
                      <a:srgbClr val="CFDCE3"/>
                    </a:solidFill>
                  </a:tcPr>
                </a:tc>
                <a:extLst>
                  <a:ext uri="{0D108BD9-81ED-4DB2-BD59-A6C34878D82A}">
                    <a16:rowId xmlns:a16="http://schemas.microsoft.com/office/drawing/2014/main" val="746200890"/>
                  </a:ext>
                </a:extLst>
              </a:tr>
            </a:tbl>
          </a:graphicData>
        </a:graphic>
      </p:graphicFrame>
      <p:sp>
        <p:nvSpPr>
          <p:cNvPr id="34" name="Rectangle 33"/>
          <p:cNvSpPr/>
          <p:nvPr/>
        </p:nvSpPr>
        <p:spPr>
          <a:xfrm>
            <a:off x="7460718" y="1588532"/>
            <a:ext cx="4534056" cy="1580050"/>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p:cNvPicPr>
            <a:picLocks noChangeAspect="1"/>
          </p:cNvPicPr>
          <p:nvPr/>
        </p:nvPicPr>
        <p:blipFill>
          <a:blip r:embed="rId9"/>
          <a:stretch>
            <a:fillRect/>
          </a:stretch>
        </p:blipFill>
        <p:spPr>
          <a:xfrm>
            <a:off x="7918005" y="1574659"/>
            <a:ext cx="1731414" cy="1518036"/>
          </a:xfrm>
          <a:prstGeom prst="rect">
            <a:avLst/>
          </a:prstGeom>
        </p:spPr>
      </p:pic>
      <p:grpSp>
        <p:nvGrpSpPr>
          <p:cNvPr id="18" name="Group 17"/>
          <p:cNvGrpSpPr/>
          <p:nvPr/>
        </p:nvGrpSpPr>
        <p:grpSpPr>
          <a:xfrm>
            <a:off x="7460718" y="1928411"/>
            <a:ext cx="865223" cy="865223"/>
            <a:chOff x="6818578" y="478055"/>
            <a:chExt cx="865223" cy="865223"/>
          </a:xfrm>
        </p:grpSpPr>
        <p:sp>
          <p:nvSpPr>
            <p:cNvPr id="19" name="Oval 18"/>
            <p:cNvSpPr/>
            <p:nvPr/>
          </p:nvSpPr>
          <p:spPr>
            <a:xfrm>
              <a:off x="6818578" y="478055"/>
              <a:ext cx="865223" cy="865223"/>
            </a:xfrm>
            <a:prstGeom prst="ellipse">
              <a:avLst/>
            </a:prstGeom>
            <a:solidFill>
              <a:srgbClr val="104F75"/>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1" name="Oval 4"/>
            <p:cNvSpPr txBox="1"/>
            <p:nvPr/>
          </p:nvSpPr>
          <p:spPr>
            <a:xfrm>
              <a:off x="6945287" y="604764"/>
              <a:ext cx="611805" cy="61180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4</a:t>
              </a:r>
            </a:p>
          </p:txBody>
        </p:sp>
      </p:grpSp>
      <p:cxnSp>
        <p:nvCxnSpPr>
          <p:cNvPr id="22" name="Straight Arrow Connector 21"/>
          <p:cNvCxnSpPr>
            <a:stCxn id="19" idx="4"/>
          </p:cNvCxnSpPr>
          <p:nvPr/>
        </p:nvCxnSpPr>
        <p:spPr>
          <a:xfrm flipH="1">
            <a:off x="7893329" y="2793634"/>
            <a:ext cx="1" cy="371103"/>
          </a:xfrm>
          <a:prstGeom prst="straightConnector1">
            <a:avLst/>
          </a:prstGeom>
          <a:ln w="28575">
            <a:solidFill>
              <a:srgbClr val="104F75"/>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450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p:cNvGrpSpPr/>
          <p:nvPr/>
        </p:nvGrpSpPr>
        <p:grpSpPr>
          <a:xfrm>
            <a:off x="64432" y="1098813"/>
            <a:ext cx="12051367" cy="5698574"/>
            <a:chOff x="177392" y="2022602"/>
            <a:chExt cx="9468873" cy="2634074"/>
          </a:xfrm>
          <a:effectLst/>
        </p:grpSpPr>
        <p:sp>
          <p:nvSpPr>
            <p:cNvPr id="36"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100" dirty="0">
                <a:solidFill>
                  <a:srgbClr val="104F75"/>
                </a:solidFill>
              </a:endParaRPr>
            </a:p>
          </p:txBody>
        </p:sp>
        <p:sp>
          <p:nvSpPr>
            <p:cNvPr id="37" name="TextBox 36"/>
            <p:cNvSpPr txBox="1"/>
            <p:nvPr/>
          </p:nvSpPr>
          <p:spPr>
            <a:xfrm>
              <a:off x="177392" y="2022602"/>
              <a:ext cx="362735" cy="2634073"/>
            </a:xfrm>
            <a:prstGeom prst="rect">
              <a:avLst/>
            </a:prstGeom>
            <a:solidFill>
              <a:srgbClr val="CFDCE3"/>
            </a:solidFill>
            <a:ln w="19050">
              <a:solidFill>
                <a:srgbClr val="104F75"/>
              </a:solidFill>
            </a:ln>
          </p:spPr>
          <p:txBody>
            <a:bodyPr vert="vert270" wrap="square" rtlCol="0" anchor="ctr">
              <a:spAutoFit/>
            </a:bodyPr>
            <a:lstStyle/>
            <a:p>
              <a:pPr algn="ctr"/>
              <a:endParaRPr lang="en-GB" b="1" dirty="0"/>
            </a:p>
          </p:txBody>
        </p:sp>
      </p:grpSp>
      <p:grpSp>
        <p:nvGrpSpPr>
          <p:cNvPr id="38" name="Group 37"/>
          <p:cNvGrpSpPr/>
          <p:nvPr/>
        </p:nvGrpSpPr>
        <p:grpSpPr>
          <a:xfrm>
            <a:off x="47767" y="58994"/>
            <a:ext cx="12068032" cy="1001107"/>
            <a:chOff x="47767" y="58994"/>
            <a:chExt cx="12068032" cy="1001107"/>
          </a:xfrm>
        </p:grpSpPr>
        <p:sp>
          <p:nvSpPr>
            <p:cNvPr id="39" name="Rectangle 3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42" name="Rectangle 41"/>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a:t>
              </a:r>
              <a:r>
                <a:rPr lang="en-GB" sz="2600" b="1" dirty="0" smtClean="0">
                  <a:solidFill>
                    <a:schemeClr val="bg1"/>
                  </a:solidFill>
                </a:rPr>
                <a:t>Pilots</a:t>
              </a:r>
            </a:p>
            <a:p>
              <a:pPr algn="ctr"/>
              <a:r>
                <a:rPr lang="en-GB" sz="2600" dirty="0" smtClean="0">
                  <a:solidFill>
                    <a:schemeClr val="bg1"/>
                  </a:solidFill>
                </a:rPr>
                <a:t>Assessment Process &amp; Pilot Timeline </a:t>
              </a:r>
              <a:endParaRPr lang="en-GB" sz="2600" dirty="0">
                <a:solidFill>
                  <a:schemeClr val="bg1"/>
                </a:solidFill>
              </a:endParaRPr>
            </a:p>
          </p:txBody>
        </p:sp>
        <p:pic>
          <p:nvPicPr>
            <p:cNvPr id="43" name="Picture 4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aphicFrame>
        <p:nvGraphicFramePr>
          <p:cNvPr id="3" name="Table 2"/>
          <p:cNvGraphicFramePr>
            <a:graphicFrameLocks noGrp="1"/>
          </p:cNvGraphicFramePr>
          <p:nvPr>
            <p:extLst/>
          </p:nvPr>
        </p:nvGraphicFramePr>
        <p:xfrm>
          <a:off x="12306678" y="462109"/>
          <a:ext cx="4200290" cy="4244124"/>
        </p:xfrm>
        <a:graphic>
          <a:graphicData uri="http://schemas.openxmlformats.org/drawingml/2006/table">
            <a:tbl>
              <a:tblPr firstRow="1" firstCol="1" bandRow="1">
                <a:tableStyleId>{5C22544A-7EE6-4342-B048-85BDC9FD1C3A}</a:tableStyleId>
              </a:tblPr>
              <a:tblGrid>
                <a:gridCol w="675740">
                  <a:extLst>
                    <a:ext uri="{9D8B030D-6E8A-4147-A177-3AD203B41FA5}">
                      <a16:colId xmlns:a16="http://schemas.microsoft.com/office/drawing/2014/main" val="2708867413"/>
                    </a:ext>
                  </a:extLst>
                </a:gridCol>
                <a:gridCol w="525716">
                  <a:extLst>
                    <a:ext uri="{9D8B030D-6E8A-4147-A177-3AD203B41FA5}">
                      <a16:colId xmlns:a16="http://schemas.microsoft.com/office/drawing/2014/main" val="2500850447"/>
                    </a:ext>
                  </a:extLst>
                </a:gridCol>
                <a:gridCol w="1732604">
                  <a:extLst>
                    <a:ext uri="{9D8B030D-6E8A-4147-A177-3AD203B41FA5}">
                      <a16:colId xmlns:a16="http://schemas.microsoft.com/office/drawing/2014/main" val="2049209919"/>
                    </a:ext>
                  </a:extLst>
                </a:gridCol>
                <a:gridCol w="1266230">
                  <a:extLst>
                    <a:ext uri="{9D8B030D-6E8A-4147-A177-3AD203B41FA5}">
                      <a16:colId xmlns:a16="http://schemas.microsoft.com/office/drawing/2014/main" val="596366186"/>
                    </a:ext>
                  </a:extLst>
                </a:gridCol>
              </a:tblGrid>
              <a:tr h="58405">
                <a:tc>
                  <a:txBody>
                    <a:bodyPr/>
                    <a:lstStyle/>
                    <a:p>
                      <a:pPr algn="l">
                        <a:lnSpc>
                          <a:spcPct val="120000"/>
                        </a:lnSpc>
                        <a:spcAft>
                          <a:spcPts val="600"/>
                        </a:spcAft>
                      </a:pPr>
                      <a:r>
                        <a:rPr lang="en-GB" sz="200" dirty="0">
                          <a:effectLst/>
                        </a:rPr>
                        <a:t>Stage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Outcome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Assessment</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424385756"/>
                  </a:ext>
                </a:extLst>
              </a:tr>
              <a:tr h="715466">
                <a:tc>
                  <a:txBody>
                    <a:bodyPr/>
                    <a:lstStyle/>
                    <a:p>
                      <a:pPr algn="l">
                        <a:lnSpc>
                          <a:spcPct val="120000"/>
                        </a:lnSpc>
                        <a:spcAft>
                          <a:spcPts val="600"/>
                        </a:spcAft>
                      </a:pPr>
                      <a:r>
                        <a:rPr lang="en-GB" sz="200" dirty="0">
                          <a:effectLst/>
                        </a:rPr>
                        <a:t>Stage 1: Check for eligibility</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p>
                    <a:p>
                      <a:pPr algn="l">
                        <a:lnSpc>
                          <a:spcPct val="120000"/>
                        </a:lnSpc>
                        <a:spcAft>
                          <a:spcPts val="1200"/>
                        </a:spcAft>
                      </a:pPr>
                      <a:r>
                        <a:rPr lang="en-GB" sz="200" dirty="0">
                          <a:effectLst/>
                        </a:rPr>
                        <a:t> </a:t>
                      </a:r>
                    </a:p>
                    <a:p>
                      <a:pPr algn="l">
                        <a:lnSpc>
                          <a:spcPct val="120000"/>
                        </a:lnSpc>
                        <a:spcAft>
                          <a:spcPts val="12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lead school will be assessed to ensure that they have been rated good or outstanding in overall effectiveness in its latest Ofsted inspection. If they have not been, the application will not be taken forward.</a:t>
                      </a:r>
                    </a:p>
                    <a:p>
                      <a:pPr algn="l">
                        <a:lnSpc>
                          <a:spcPct val="120000"/>
                        </a:lnSpc>
                        <a:spcAft>
                          <a:spcPts val="600"/>
                        </a:spcAft>
                      </a:pPr>
                      <a:r>
                        <a:rPr lang="en-GB" sz="200" dirty="0">
                          <a:effectLst/>
                        </a:rPr>
                        <a:t>Each school will also be assessed to ensure that they are not below the national average in the relevant published data listed in paragraph 13. If a lead school is below the national average for any measure, they must provide a clear explanation as to how performance will be improved to at least the national average in the next two years. This will be judged in the round as pass or fail, and applications that fail will not be taken forward.</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In terms of the relevant published data, an application will pass if:</a:t>
                      </a:r>
                    </a:p>
                    <a:p>
                      <a:pPr marL="342900" lvl="0" indent="-342900" algn="l">
                        <a:lnSpc>
                          <a:spcPct val="120000"/>
                        </a:lnSpc>
                        <a:spcAft>
                          <a:spcPts val="600"/>
                        </a:spcAft>
                        <a:buFont typeface="Arial" panose="020B0604020202020204" pitchFamily="34" charset="0"/>
                        <a:buChar char="-"/>
                      </a:pPr>
                      <a:r>
                        <a:rPr lang="en-GB" sz="200" dirty="0" smtClean="0">
                          <a:effectLst/>
                        </a:rPr>
                        <a:t>All applicable measures are greater than or equal to the national average; or</a:t>
                      </a:r>
                    </a:p>
                    <a:p>
                      <a:pPr marL="342900" lvl="0" indent="-342900" algn="l">
                        <a:lnSpc>
                          <a:spcPct val="120000"/>
                        </a:lnSpc>
                        <a:spcAft>
                          <a:spcPts val="600"/>
                        </a:spcAft>
                        <a:buFont typeface="Arial" panose="020B0604020202020204" pitchFamily="34" charset="0"/>
                        <a:buChar char="-"/>
                      </a:pPr>
                      <a:r>
                        <a:rPr lang="en-GB" sz="200" dirty="0" smtClean="0">
                          <a:effectLst/>
                        </a:rPr>
                        <a:t>Not all applicable measures are greater than or equal to the national average, but sufficient evidence and reassurance has been provided to explain how the measures will be improved to at least the national average in the next two years.</a:t>
                      </a:r>
                    </a:p>
                    <a:p>
                      <a:pPr algn="l">
                        <a:lnSpc>
                          <a:spcPct val="120000"/>
                        </a:lnSpc>
                        <a:spcAft>
                          <a:spcPts val="600"/>
                        </a:spcAft>
                      </a:pPr>
                      <a:r>
                        <a:rPr lang="en-GB" sz="200" dirty="0" smtClean="0">
                          <a:effectLst/>
                        </a:rPr>
                        <a:t>An application will fail if it is below the national average in any of the applicable measures, and there is insufficient evidence has been provided to show how this will be improved in the next two years.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3525919776"/>
                  </a:ext>
                </a:extLst>
              </a:tr>
              <a:tr h="476977">
                <a:tc>
                  <a:txBody>
                    <a:bodyPr/>
                    <a:lstStyle/>
                    <a:p>
                      <a:pPr algn="l">
                        <a:lnSpc>
                          <a:spcPct val="120000"/>
                        </a:lnSpc>
                        <a:spcAft>
                          <a:spcPts val="600"/>
                        </a:spcAft>
                      </a:pPr>
                      <a:r>
                        <a:rPr lang="en-GB" sz="200" dirty="0">
                          <a:effectLst/>
                        </a:rPr>
                        <a:t>Stage 2: Check that minimum requirements are met for programmes and delivery proposals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and delivery will be judged as pass or fail in meeting the respective minimum requirements listed in the guidance in tables 2 and 3.</a:t>
                      </a:r>
                    </a:p>
                    <a:p>
                      <a:pPr algn="l">
                        <a:lnSpc>
                          <a:spcPct val="120000"/>
                        </a:lnSpc>
                        <a:spcAft>
                          <a:spcPts val="600"/>
                        </a:spcAft>
                      </a:pPr>
                      <a:r>
                        <a:rPr lang="en-GB" sz="200" dirty="0">
                          <a:effectLst/>
                        </a:rPr>
                        <a:t>An application will be taken forward if it passes all delivery requirements, and at least one of the programmes within the application passes all programme requirements. Only programmes that pass all minimum requirements will be considered in stage 3.</a:t>
                      </a:r>
                    </a:p>
                    <a:p>
                      <a:pPr algn="l">
                        <a:lnSpc>
                          <a:spcPct val="120000"/>
                        </a:lnSpc>
                        <a:spcAft>
                          <a:spcPts val="600"/>
                        </a:spcAft>
                      </a:pPr>
                      <a:r>
                        <a:rPr lang="en-GB" sz="200" dirty="0">
                          <a:effectLst/>
                        </a:rPr>
                        <a:t>If 30 or fewer applications are successful stage 2, we reserve the right to remove stage 3 and take these applications straight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requirement detailed in tables 2 and 3 will be judged to pass or fail:</a:t>
                      </a:r>
                    </a:p>
                    <a:p>
                      <a:pPr marL="342900" lvl="0" indent="-342900" algn="l">
                        <a:lnSpc>
                          <a:spcPct val="120000"/>
                        </a:lnSpc>
                        <a:spcAft>
                          <a:spcPts val="600"/>
                        </a:spcAft>
                        <a:buFont typeface="Arial" panose="020B0604020202020204" pitchFamily="34" charset="0"/>
                        <a:buChar char="-"/>
                      </a:pPr>
                      <a:r>
                        <a:rPr lang="en-GB" sz="200" dirty="0">
                          <a:effectLst/>
                        </a:rPr>
                        <a:t>Pass: Good evidence has been provided to demonstrate how the application meets the minimum requirement, though there may be some minor omissions.</a:t>
                      </a:r>
                    </a:p>
                    <a:p>
                      <a:pPr marL="342900" lvl="0" indent="-342900" algn="l">
                        <a:lnSpc>
                          <a:spcPct val="120000"/>
                        </a:lnSpc>
                        <a:spcAft>
                          <a:spcPts val="600"/>
                        </a:spcAft>
                        <a:buFont typeface="Arial" panose="020B0604020202020204" pitchFamily="34" charset="0"/>
                        <a:buChar char="-"/>
                      </a:pPr>
                      <a:r>
                        <a:rPr lang="en-GB" sz="200" dirty="0">
                          <a:effectLst/>
                        </a:rPr>
                        <a:t>Fail: Insufficient evidence has been provided to demonstrate how the programme meets the minimum requirement.</a:t>
                      </a:r>
                      <a:endParaRPr lang="en-GB" sz="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txBody>
                  <a:tcPr marL="10715" marR="10715" marT="0" marB="0"/>
                </a:tc>
                <a:extLst>
                  <a:ext uri="{0D108BD9-81ED-4DB2-BD59-A6C34878D82A}">
                    <a16:rowId xmlns:a16="http://schemas.microsoft.com/office/drawing/2014/main" val="497106293"/>
                  </a:ext>
                </a:extLst>
              </a:tr>
              <a:tr h="1737560">
                <a:tc>
                  <a:txBody>
                    <a:bodyPr/>
                    <a:lstStyle/>
                    <a:p>
                      <a:pPr algn="l">
                        <a:lnSpc>
                          <a:spcPct val="120000"/>
                        </a:lnSpc>
                        <a:spcAft>
                          <a:spcPts val="600"/>
                        </a:spcAft>
                      </a:pPr>
                      <a:r>
                        <a:rPr lang="en-GB" sz="200" dirty="0">
                          <a:effectLst/>
                        </a:rPr>
                        <a:t>Stage 3: Initial programme 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Total score out of 24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will be judged 0-3 according to </a:t>
                      </a:r>
                      <a:r>
                        <a:rPr lang="en-GB" sz="200" u="sng" dirty="0">
                          <a:effectLst/>
                        </a:rPr>
                        <a:t>how well</a:t>
                      </a:r>
                      <a:r>
                        <a:rPr lang="en-GB" sz="200" dirty="0">
                          <a:effectLst/>
                        </a:rPr>
                        <a:t> the evidence the applicant provides demonstrates each of the programme criteria detailed in table 4. </a:t>
                      </a:r>
                    </a:p>
                    <a:p>
                      <a:pPr algn="l">
                        <a:lnSpc>
                          <a:spcPct val="120000"/>
                        </a:lnSpc>
                        <a:spcAft>
                          <a:spcPts val="600"/>
                        </a:spcAft>
                      </a:pPr>
                      <a:r>
                        <a:rPr lang="en-GB" sz="200" dirty="0">
                          <a:effectLst/>
                        </a:rPr>
                        <a:t>Programmes need to score a minimum of 2 in each programme criterion to be considered in stage 4.</a:t>
                      </a:r>
                    </a:p>
                    <a:p>
                      <a:pPr algn="l">
                        <a:lnSpc>
                          <a:spcPct val="120000"/>
                        </a:lnSpc>
                        <a:spcAft>
                          <a:spcPts val="600"/>
                        </a:spcAft>
                      </a:pPr>
                      <a:r>
                        <a:rPr lang="en-GB" sz="200" dirty="0">
                          <a:effectLst/>
                        </a:rPr>
                        <a:t>Scores will be given out of 3 for each criterion.  The score for criteria A and B will be doubled so that the maximum scores for each criteria will be:</a:t>
                      </a:r>
                    </a:p>
                    <a:p>
                      <a:pPr algn="l">
                        <a:lnSpc>
                          <a:spcPct val="120000"/>
                        </a:lnSpc>
                        <a:spcAft>
                          <a:spcPts val="600"/>
                        </a:spcAft>
                      </a:pPr>
                      <a:r>
                        <a:rPr lang="en-GB" sz="200" dirty="0">
                          <a:effectLst/>
                        </a:rPr>
                        <a:t>A: 6</a:t>
                      </a:r>
                    </a:p>
                    <a:p>
                      <a:pPr algn="l">
                        <a:lnSpc>
                          <a:spcPct val="120000"/>
                        </a:lnSpc>
                        <a:spcAft>
                          <a:spcPts val="600"/>
                        </a:spcAft>
                      </a:pPr>
                      <a:r>
                        <a:rPr lang="en-GB" sz="200" dirty="0">
                          <a:effectLst/>
                        </a:rPr>
                        <a:t>B: 6</a:t>
                      </a:r>
                    </a:p>
                    <a:p>
                      <a:pPr algn="l">
                        <a:lnSpc>
                          <a:spcPct val="120000"/>
                        </a:lnSpc>
                        <a:spcAft>
                          <a:spcPts val="600"/>
                        </a:spcAft>
                      </a:pPr>
                      <a:r>
                        <a:rPr lang="en-GB" sz="200" dirty="0">
                          <a:effectLst/>
                        </a:rPr>
                        <a:t>C: 3</a:t>
                      </a:r>
                    </a:p>
                    <a:p>
                      <a:pPr algn="l">
                        <a:lnSpc>
                          <a:spcPct val="120000"/>
                        </a:lnSpc>
                        <a:spcAft>
                          <a:spcPts val="600"/>
                        </a:spcAft>
                      </a:pPr>
                      <a:r>
                        <a:rPr lang="en-GB" sz="200" dirty="0">
                          <a:effectLst/>
                        </a:rPr>
                        <a:t>D: 3</a:t>
                      </a:r>
                    </a:p>
                    <a:p>
                      <a:pPr algn="l">
                        <a:lnSpc>
                          <a:spcPct val="120000"/>
                        </a:lnSpc>
                        <a:spcAft>
                          <a:spcPts val="600"/>
                        </a:spcAft>
                      </a:pPr>
                      <a:r>
                        <a:rPr lang="en-GB" sz="200" dirty="0">
                          <a:effectLst/>
                        </a:rPr>
                        <a:t>E: 3</a:t>
                      </a:r>
                    </a:p>
                    <a:p>
                      <a:pPr algn="l">
                        <a:lnSpc>
                          <a:spcPct val="120000"/>
                        </a:lnSpc>
                        <a:spcAft>
                          <a:spcPts val="600"/>
                        </a:spcAft>
                      </a:pPr>
                      <a:r>
                        <a:rPr lang="en-GB" sz="200" dirty="0">
                          <a:effectLst/>
                        </a:rPr>
                        <a:t>F: 3 </a:t>
                      </a:r>
                    </a:p>
                    <a:p>
                      <a:pPr algn="l">
                        <a:lnSpc>
                          <a:spcPct val="120000"/>
                        </a:lnSpc>
                        <a:spcAft>
                          <a:spcPts val="600"/>
                        </a:spcAft>
                      </a:pPr>
                      <a:r>
                        <a:rPr lang="en-GB" sz="200" dirty="0">
                          <a:effectLst/>
                        </a:rPr>
                        <a:t>If we assess more than 30 programmes to pass this minimum threshold, we will take the 30 highest scoring programmes, aiming where possible to achieve an even spread across both key stages 2 and 3, and science and the humanities (history and geography),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answer will be scored 0-3 against the extent to which it meets each of the programme criterion detailed in table 4:</a:t>
                      </a:r>
                    </a:p>
                    <a:p>
                      <a:pPr marL="342900" lvl="0" indent="-342900" algn="l">
                        <a:lnSpc>
                          <a:spcPct val="120000"/>
                        </a:lnSpc>
                        <a:spcAft>
                          <a:spcPts val="600"/>
                        </a:spcAft>
                        <a:buFont typeface="Arial" panose="020B0604020202020204" pitchFamily="34" charset="0"/>
                        <a:buChar char="-"/>
                      </a:pPr>
                      <a:r>
                        <a:rPr lang="en-GB" sz="200" dirty="0">
                          <a:effectLst/>
                        </a:rPr>
                        <a:t>0: No evidence has been provided, or the evidence does not address the specific criterion.</a:t>
                      </a:r>
                    </a:p>
                    <a:p>
                      <a:pPr marL="342900" lvl="0" indent="-342900" algn="l">
                        <a:lnSpc>
                          <a:spcPct val="120000"/>
                        </a:lnSpc>
                        <a:spcAft>
                          <a:spcPts val="600"/>
                        </a:spcAft>
                        <a:buFont typeface="Arial" panose="020B0604020202020204" pitchFamily="34" charset="0"/>
                        <a:buChar char="-"/>
                      </a:pPr>
                      <a:r>
                        <a:rPr lang="en-GB" sz="200" dirty="0">
                          <a:effectLst/>
                        </a:rPr>
                        <a:t>1: Although evidence has been provided, it does not meet the criterion and overall the examples and/or evidence is limited or weak.</a:t>
                      </a:r>
                    </a:p>
                    <a:p>
                      <a:pPr marL="342900" lvl="0" indent="-342900" algn="l">
                        <a:lnSpc>
                          <a:spcPct val="120000"/>
                        </a:lnSpc>
                        <a:spcAft>
                          <a:spcPts val="600"/>
                        </a:spcAft>
                        <a:buFont typeface="Arial" panose="020B0604020202020204" pitchFamily="34" charset="0"/>
                        <a:buChar char="-"/>
                      </a:pPr>
                      <a:r>
                        <a:rPr lang="en-GB" sz="200" dirty="0">
                          <a:effectLst/>
                        </a:rPr>
                        <a:t>2: Good evidence has been provided against the criterion, but there are minor omissions or there is insufficient clarity in places.</a:t>
                      </a:r>
                    </a:p>
                    <a:p>
                      <a:pPr marL="342900" lvl="0" indent="-342900" algn="l">
                        <a:lnSpc>
                          <a:spcPct val="120000"/>
                        </a:lnSpc>
                        <a:spcAft>
                          <a:spcPts val="600"/>
                        </a:spcAft>
                        <a:buFont typeface="Arial" panose="020B0604020202020204" pitchFamily="34" charset="0"/>
                        <a:buChar char="-"/>
                      </a:pPr>
                      <a:r>
                        <a:rPr lang="en-GB" sz="200" dirty="0">
                          <a:effectLst/>
                        </a:rPr>
                        <a:t>3: There is strong evidence that every element of the criterion has been met and the evidence is clear and comprehensive.</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759417035"/>
                  </a:ext>
                </a:extLst>
              </a:tr>
              <a:tr h="1017227">
                <a:tc>
                  <a:txBody>
                    <a:bodyPr/>
                    <a:lstStyle/>
                    <a:p>
                      <a:pPr algn="l">
                        <a:lnSpc>
                          <a:spcPct val="120000"/>
                        </a:lnSpc>
                        <a:spcAft>
                          <a:spcPts val="600"/>
                        </a:spcAft>
                      </a:pPr>
                      <a:r>
                        <a:rPr lang="en-GB" sz="200" dirty="0">
                          <a:effectLst/>
                        </a:rPr>
                        <a:t>Stage 4: A panel with independent experts scores evidence provided by complete programmes and interview applicants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Score out of 24</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If the application and programme(s) are successful and taken to stage 4, we will ask applicants to:</a:t>
                      </a:r>
                    </a:p>
                    <a:p>
                      <a:pPr marL="342900" lvl="0" indent="-342900" algn="l">
                        <a:lnSpc>
                          <a:spcPct val="120000"/>
                        </a:lnSpc>
                        <a:spcAft>
                          <a:spcPts val="600"/>
                        </a:spcAft>
                        <a:buFont typeface="+mj-lt"/>
                        <a:buAutoNum type="arabicPeriod"/>
                      </a:pPr>
                      <a:r>
                        <a:rPr lang="en-GB" sz="200" dirty="0" smtClean="0">
                          <a:effectLst/>
                        </a:rPr>
                        <a:t>submit any successful programme(s) in their entirety; and</a:t>
                      </a:r>
                    </a:p>
                    <a:p>
                      <a:pPr marL="342900" lvl="0" indent="-342900" algn="l">
                        <a:lnSpc>
                          <a:spcPct val="120000"/>
                        </a:lnSpc>
                        <a:spcAft>
                          <a:spcPts val="600"/>
                        </a:spcAft>
                        <a:buFont typeface="+mj-lt"/>
                        <a:buAutoNum type="arabicPeriod"/>
                      </a:pPr>
                      <a:r>
                        <a:rPr lang="en-GB" sz="200" dirty="0" smtClean="0">
                          <a:effectLst/>
                        </a:rPr>
                        <a:t>prepare for an interview or discussion to support their programme.</a:t>
                      </a:r>
                    </a:p>
                    <a:p>
                      <a:pPr algn="l">
                        <a:lnSpc>
                          <a:spcPct val="120000"/>
                        </a:lnSpc>
                        <a:spcAft>
                          <a:spcPts val="600"/>
                        </a:spcAft>
                      </a:pPr>
                      <a:r>
                        <a:rPr lang="en-GB" sz="200" dirty="0" smtClean="0">
                          <a:effectLst/>
                        </a:rPr>
                        <a:t>Evidence from both the complete programme and the interview will be used to score each programme 0-3 against each of the criterion used in stage 3, detailed in table 4. The panel may also view the application and any scoring completed in earlier stages.</a:t>
                      </a:r>
                    </a:p>
                    <a:p>
                      <a:pPr algn="l">
                        <a:lnSpc>
                          <a:spcPct val="120000"/>
                        </a:lnSpc>
                        <a:spcAft>
                          <a:spcPts val="600"/>
                        </a:spcAft>
                      </a:pPr>
                      <a:r>
                        <a:rPr lang="en-GB" sz="200" dirty="0" smtClean="0">
                          <a:effectLst/>
                        </a:rPr>
                        <a:t>The panel will compile a ranked list of the highest scoring programmes, ensuring balance across key stages and both science and humanities, and will make their recommendations for grant funding based on these ranked lists. </a:t>
                      </a:r>
                    </a:p>
                    <a:p>
                      <a:pPr algn="l">
                        <a:lnSpc>
                          <a:spcPct val="120000"/>
                        </a:lnSpc>
                        <a:spcAft>
                          <a:spcPts val="600"/>
                        </a:spcAft>
                      </a:pPr>
                      <a:r>
                        <a:rPr lang="en-GB" sz="200" dirty="0" smtClean="0">
                          <a:effectLst/>
                        </a:rPr>
                        <a:t>We plan to request the full submission of applicants’ programmes in early October 2018, and interviews will take place soon after.</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Programmes will be scored for each programme criterion using the 0-3 descriptors above.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2775422652"/>
                  </a:ext>
                </a:extLst>
              </a:tr>
              <a:tr h="238489">
                <a:tc>
                  <a:txBody>
                    <a:bodyPr/>
                    <a:lstStyle/>
                    <a:p>
                      <a:pPr algn="l">
                        <a:lnSpc>
                          <a:spcPct val="120000"/>
                        </a:lnSpc>
                        <a:spcAft>
                          <a:spcPts val="600"/>
                        </a:spcAft>
                      </a:pPr>
                      <a:r>
                        <a:rPr lang="en-GB" sz="200" dirty="0">
                          <a:effectLst/>
                        </a:rPr>
                        <a:t>Stage 5: Due diligence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We reserve the right to undertake financial viability checks, and may contact Regional Schools Commissioners, local authorities, Ofsted, the Education and Skills Funding Agency and the Teaching Regulation Agency to do so.</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85698259"/>
                  </a:ext>
                </a:extLst>
              </a:tr>
            </a:tbl>
          </a:graphicData>
        </a:graphic>
      </p:graphicFrame>
      <p:graphicFrame>
        <p:nvGraphicFramePr>
          <p:cNvPr id="20" name="Diagram 19"/>
          <p:cNvGraphicFramePr/>
          <p:nvPr>
            <p:extLst/>
          </p:nvPr>
        </p:nvGraphicFramePr>
        <p:xfrm>
          <a:off x="700382" y="1462574"/>
          <a:ext cx="11257794" cy="18213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p:cNvSpPr txBox="1"/>
          <p:nvPr/>
        </p:nvSpPr>
        <p:spPr>
          <a:xfrm>
            <a:off x="868929" y="1219200"/>
            <a:ext cx="3721544" cy="369332"/>
          </a:xfrm>
          <a:prstGeom prst="rect">
            <a:avLst/>
          </a:prstGeom>
          <a:noFill/>
        </p:spPr>
        <p:txBody>
          <a:bodyPr wrap="square" rtlCol="0">
            <a:spAutoFit/>
          </a:bodyPr>
          <a:lstStyle/>
          <a:p>
            <a:r>
              <a:rPr lang="en-GB" b="1" u="sng" dirty="0" smtClean="0">
                <a:solidFill>
                  <a:srgbClr val="104F75"/>
                </a:solidFill>
              </a:rPr>
              <a:t>Assessment Process </a:t>
            </a:r>
            <a:endParaRPr lang="en-GB" b="1" u="sng" dirty="0">
              <a:solidFill>
                <a:srgbClr val="104F75"/>
              </a:solidFill>
            </a:endParaRPr>
          </a:p>
        </p:txBody>
      </p:sp>
      <p:cxnSp>
        <p:nvCxnSpPr>
          <p:cNvPr id="8" name="Straight Arrow Connector 7"/>
          <p:cNvCxnSpPr/>
          <p:nvPr/>
        </p:nvCxnSpPr>
        <p:spPr>
          <a:xfrm>
            <a:off x="10202092" y="2671354"/>
            <a:ext cx="0" cy="836023"/>
          </a:xfrm>
          <a:prstGeom prst="straightConnector1">
            <a:avLst/>
          </a:prstGeom>
          <a:ln w="28575">
            <a:solidFill>
              <a:srgbClr val="104F75"/>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00382" y="1588532"/>
            <a:ext cx="9070635" cy="1580050"/>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14" name="Table 13"/>
          <p:cNvGraphicFramePr>
            <a:graphicFrameLocks noGrp="1"/>
          </p:cNvGraphicFramePr>
          <p:nvPr>
            <p:extLst>
              <p:ext uri="{D42A27DB-BD31-4B8C-83A1-F6EECF244321}">
                <p14:modId xmlns:p14="http://schemas.microsoft.com/office/powerpoint/2010/main" val="50332642"/>
              </p:ext>
            </p:extLst>
          </p:nvPr>
        </p:nvGraphicFramePr>
        <p:xfrm>
          <a:off x="5565606" y="3461954"/>
          <a:ext cx="4472544" cy="2223875"/>
        </p:xfrm>
        <a:graphic>
          <a:graphicData uri="http://schemas.openxmlformats.org/drawingml/2006/table">
            <a:tbl>
              <a:tblPr firstRow="1" bandRow="1">
                <a:tableStyleId>{5C22544A-7EE6-4342-B048-85BDC9FD1C3A}</a:tableStyleId>
              </a:tblPr>
              <a:tblGrid>
                <a:gridCol w="4472544">
                  <a:extLst>
                    <a:ext uri="{9D8B030D-6E8A-4147-A177-3AD203B41FA5}">
                      <a16:colId xmlns:a16="http://schemas.microsoft.com/office/drawing/2014/main" val="3194158875"/>
                    </a:ext>
                  </a:extLst>
                </a:gridCol>
              </a:tblGrid>
              <a:tr h="325742">
                <a:tc>
                  <a:txBody>
                    <a:bodyPr/>
                    <a:lstStyle/>
                    <a:p>
                      <a:pPr algn="ctr"/>
                      <a:r>
                        <a:rPr lang="en-GB" dirty="0" smtClean="0"/>
                        <a:t>Due</a:t>
                      </a:r>
                      <a:r>
                        <a:rPr lang="en-GB" baseline="0" dirty="0" smtClean="0"/>
                        <a:t> Diligence Checks</a:t>
                      </a:r>
                      <a:endParaRPr lang="en-GB" dirty="0"/>
                    </a:p>
                  </a:txBody>
                  <a:tcPr anchor="ctr">
                    <a:solidFill>
                      <a:schemeClr val="accent1">
                        <a:lumMod val="50000"/>
                      </a:schemeClr>
                    </a:solidFill>
                  </a:tcPr>
                </a:tc>
                <a:extLst>
                  <a:ext uri="{0D108BD9-81ED-4DB2-BD59-A6C34878D82A}">
                    <a16:rowId xmlns:a16="http://schemas.microsoft.com/office/drawing/2014/main" val="4280925019"/>
                  </a:ext>
                </a:extLst>
              </a:tr>
              <a:tr h="425424">
                <a:tc>
                  <a:txBody>
                    <a:bodyPr/>
                    <a:lstStyle/>
                    <a:p>
                      <a:pPr algn="ctr"/>
                      <a:r>
                        <a:rPr lang="en-GB" sz="1400" kern="1200" dirty="0" smtClean="0">
                          <a:solidFill>
                            <a:schemeClr val="tx2"/>
                          </a:solidFill>
                          <a:effectLst/>
                          <a:latin typeface="+mn-lt"/>
                          <a:ea typeface="+mn-ea"/>
                          <a:cs typeface="+mn-cs"/>
                        </a:rPr>
                        <a:t>We will undertake financial viability checks and may contact the following to do this </a:t>
                      </a:r>
                      <a:r>
                        <a:rPr lang="en-GB" sz="1400" dirty="0" smtClean="0">
                          <a:solidFill>
                            <a:schemeClr val="tx2"/>
                          </a:solidFill>
                        </a:rPr>
                        <a:t>: </a:t>
                      </a:r>
                      <a:endParaRPr lang="en-GB" sz="1400" dirty="0">
                        <a:solidFill>
                          <a:schemeClr val="tx2"/>
                        </a:solidFill>
                      </a:endParaRPr>
                    </a:p>
                  </a:txBody>
                  <a:tcPr anchor="ctr">
                    <a:solidFill>
                      <a:srgbClr val="8BAABB"/>
                    </a:solidFill>
                  </a:tcPr>
                </a:tc>
                <a:extLst>
                  <a:ext uri="{0D108BD9-81ED-4DB2-BD59-A6C34878D82A}">
                    <a16:rowId xmlns:a16="http://schemas.microsoft.com/office/drawing/2014/main" val="2106721355"/>
                  </a:ext>
                </a:extLst>
              </a:tr>
              <a:tr h="1339955">
                <a:tc>
                  <a:txBody>
                    <a:bodyPr/>
                    <a:lstStyle/>
                    <a:p>
                      <a:pPr marL="171450" indent="-171450">
                        <a:buFont typeface="Wingdings" panose="05000000000000000000" pitchFamily="2" charset="2"/>
                        <a:buChar char="Ø"/>
                      </a:pPr>
                      <a:r>
                        <a:rPr lang="en-GB" sz="1200" kern="1200" dirty="0" smtClean="0">
                          <a:solidFill>
                            <a:schemeClr val="tx2"/>
                          </a:solidFill>
                          <a:effectLst/>
                          <a:latin typeface="+mn-lt"/>
                          <a:ea typeface="+mn-ea"/>
                          <a:cs typeface="+mn-cs"/>
                        </a:rPr>
                        <a:t>Regional Schools Commissioners</a:t>
                      </a:r>
                    </a:p>
                    <a:p>
                      <a:pPr marL="171450" indent="-171450">
                        <a:buFont typeface="Wingdings" panose="05000000000000000000" pitchFamily="2" charset="2"/>
                        <a:buChar char="Ø"/>
                      </a:pPr>
                      <a:r>
                        <a:rPr lang="en-GB" sz="1200" kern="1200" dirty="0" smtClean="0">
                          <a:solidFill>
                            <a:schemeClr val="tx2"/>
                          </a:solidFill>
                          <a:effectLst/>
                          <a:latin typeface="+mn-lt"/>
                          <a:ea typeface="+mn-ea"/>
                          <a:cs typeface="+mn-cs"/>
                        </a:rPr>
                        <a:t>Local authorities</a:t>
                      </a:r>
                    </a:p>
                    <a:p>
                      <a:pPr marL="171450" indent="-171450">
                        <a:buFont typeface="Wingdings" panose="05000000000000000000" pitchFamily="2" charset="2"/>
                        <a:buChar char="Ø"/>
                      </a:pPr>
                      <a:r>
                        <a:rPr lang="en-GB" sz="1200" kern="1200" dirty="0" smtClean="0">
                          <a:solidFill>
                            <a:schemeClr val="tx2"/>
                          </a:solidFill>
                          <a:effectLst/>
                          <a:latin typeface="+mn-lt"/>
                          <a:ea typeface="+mn-ea"/>
                          <a:cs typeface="+mn-cs"/>
                        </a:rPr>
                        <a:t>Ofsted</a:t>
                      </a:r>
                    </a:p>
                    <a:p>
                      <a:pPr marL="171450" indent="-171450">
                        <a:buFont typeface="Wingdings" panose="05000000000000000000" pitchFamily="2" charset="2"/>
                        <a:buChar char="Ø"/>
                      </a:pPr>
                      <a:r>
                        <a:rPr lang="en-GB" sz="1200" kern="1200" dirty="0" smtClean="0">
                          <a:solidFill>
                            <a:schemeClr val="tx2"/>
                          </a:solidFill>
                          <a:effectLst/>
                          <a:latin typeface="+mn-lt"/>
                          <a:ea typeface="+mn-ea"/>
                          <a:cs typeface="+mn-cs"/>
                        </a:rPr>
                        <a:t>Education and Skills Funding Agency </a:t>
                      </a:r>
                    </a:p>
                    <a:p>
                      <a:pPr marL="171450" indent="-171450">
                        <a:buFont typeface="Wingdings" panose="05000000000000000000" pitchFamily="2" charset="2"/>
                        <a:buChar char="Ø"/>
                      </a:pPr>
                      <a:r>
                        <a:rPr lang="en-GB" sz="1200" kern="1200" dirty="0" smtClean="0">
                          <a:solidFill>
                            <a:schemeClr val="tx2"/>
                          </a:solidFill>
                          <a:effectLst/>
                          <a:latin typeface="+mn-lt"/>
                          <a:ea typeface="+mn-ea"/>
                          <a:cs typeface="+mn-cs"/>
                        </a:rPr>
                        <a:t>Teaching Regulation Agency</a:t>
                      </a:r>
                      <a:endParaRPr lang="en-GB" sz="1200" dirty="0" smtClean="0">
                        <a:solidFill>
                          <a:schemeClr val="tx2"/>
                        </a:solidFill>
                      </a:endParaRPr>
                    </a:p>
                    <a:p>
                      <a:pPr marL="0" indent="0">
                        <a:buFont typeface="Wingdings" panose="05000000000000000000" pitchFamily="2" charset="2"/>
                        <a:buNone/>
                      </a:pPr>
                      <a:endParaRPr lang="en-GB" sz="1200" dirty="0" smtClean="0">
                        <a:solidFill>
                          <a:schemeClr val="tx2"/>
                        </a:solidFill>
                      </a:endParaRPr>
                    </a:p>
                  </a:txBody>
                  <a:tcPr anchor="ctr">
                    <a:solidFill>
                      <a:srgbClr val="CFDCE3"/>
                    </a:solidFill>
                  </a:tcPr>
                </a:tc>
                <a:extLst>
                  <a:ext uri="{0D108BD9-81ED-4DB2-BD59-A6C34878D82A}">
                    <a16:rowId xmlns:a16="http://schemas.microsoft.com/office/drawing/2014/main" val="746200890"/>
                  </a:ext>
                </a:extLst>
              </a:tr>
            </a:tbl>
          </a:graphicData>
        </a:graphic>
      </p:graphicFrame>
    </p:spTree>
    <p:extLst>
      <p:ext uri="{BB962C8B-B14F-4D97-AF65-F5344CB8AC3E}">
        <p14:creationId xmlns:p14="http://schemas.microsoft.com/office/powerpoint/2010/main" val="35755235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p:cNvGrpSpPr/>
          <p:nvPr/>
        </p:nvGrpSpPr>
        <p:grpSpPr>
          <a:xfrm>
            <a:off x="64432" y="1098813"/>
            <a:ext cx="12051367" cy="5698574"/>
            <a:chOff x="177392" y="2022602"/>
            <a:chExt cx="9468873" cy="2634074"/>
          </a:xfrm>
          <a:effectLst/>
        </p:grpSpPr>
        <p:sp>
          <p:nvSpPr>
            <p:cNvPr id="36"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100" dirty="0">
                <a:solidFill>
                  <a:srgbClr val="104F75"/>
                </a:solidFill>
              </a:endParaRPr>
            </a:p>
          </p:txBody>
        </p:sp>
        <p:sp>
          <p:nvSpPr>
            <p:cNvPr id="37" name="TextBox 36"/>
            <p:cNvSpPr txBox="1"/>
            <p:nvPr/>
          </p:nvSpPr>
          <p:spPr>
            <a:xfrm>
              <a:off x="177392" y="2022602"/>
              <a:ext cx="362735" cy="2634073"/>
            </a:xfrm>
            <a:prstGeom prst="rect">
              <a:avLst/>
            </a:prstGeom>
            <a:solidFill>
              <a:srgbClr val="CFDCE3"/>
            </a:solidFill>
            <a:ln w="19050">
              <a:solidFill>
                <a:srgbClr val="104F75"/>
              </a:solidFill>
            </a:ln>
          </p:spPr>
          <p:txBody>
            <a:bodyPr vert="vert270" wrap="square" rtlCol="0" anchor="ctr">
              <a:spAutoFit/>
            </a:bodyPr>
            <a:lstStyle/>
            <a:p>
              <a:pPr algn="ctr"/>
              <a:endParaRPr lang="en-GB" b="1" dirty="0"/>
            </a:p>
          </p:txBody>
        </p:sp>
      </p:grpSp>
      <p:grpSp>
        <p:nvGrpSpPr>
          <p:cNvPr id="38" name="Group 37"/>
          <p:cNvGrpSpPr/>
          <p:nvPr/>
        </p:nvGrpSpPr>
        <p:grpSpPr>
          <a:xfrm>
            <a:off x="47767" y="58994"/>
            <a:ext cx="12068032" cy="1001107"/>
            <a:chOff x="47767" y="58994"/>
            <a:chExt cx="12068032" cy="1001107"/>
          </a:xfrm>
        </p:grpSpPr>
        <p:sp>
          <p:nvSpPr>
            <p:cNvPr id="39" name="Rectangle 3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42" name="Rectangle 41"/>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a:t>
              </a:r>
              <a:r>
                <a:rPr lang="en-GB" sz="2600" b="1" dirty="0" smtClean="0">
                  <a:solidFill>
                    <a:schemeClr val="bg1"/>
                  </a:solidFill>
                </a:rPr>
                <a:t>Pilots</a:t>
              </a:r>
            </a:p>
            <a:p>
              <a:pPr algn="ctr"/>
              <a:r>
                <a:rPr lang="en-GB" sz="2600" b="1" dirty="0" smtClean="0">
                  <a:solidFill>
                    <a:schemeClr val="bg1"/>
                  </a:solidFill>
                </a:rPr>
                <a:t>Assessment Process &amp; Pilot Timeline </a:t>
              </a:r>
              <a:endParaRPr lang="en-GB" sz="2600" b="1" dirty="0">
                <a:solidFill>
                  <a:schemeClr val="bg1"/>
                </a:solidFill>
              </a:endParaRPr>
            </a:p>
          </p:txBody>
        </p:sp>
        <p:pic>
          <p:nvPicPr>
            <p:cNvPr id="43" name="Picture 4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aphicFrame>
        <p:nvGraphicFramePr>
          <p:cNvPr id="2" name="Table 1"/>
          <p:cNvGraphicFramePr>
            <a:graphicFrameLocks noGrp="1"/>
          </p:cNvGraphicFramePr>
          <p:nvPr>
            <p:extLst/>
          </p:nvPr>
        </p:nvGraphicFramePr>
        <p:xfrm>
          <a:off x="868929" y="5123238"/>
          <a:ext cx="8420930" cy="304800"/>
        </p:xfrm>
        <a:graphic>
          <a:graphicData uri="http://schemas.openxmlformats.org/drawingml/2006/table">
            <a:tbl>
              <a:tblPr firstRow="1" bandRow="1">
                <a:tableStyleId>{5C22544A-7EE6-4342-B048-85BDC9FD1C3A}</a:tableStyleId>
              </a:tblPr>
              <a:tblGrid>
                <a:gridCol w="1202990">
                  <a:extLst>
                    <a:ext uri="{9D8B030D-6E8A-4147-A177-3AD203B41FA5}">
                      <a16:colId xmlns:a16="http://schemas.microsoft.com/office/drawing/2014/main" val="1346486387"/>
                    </a:ext>
                  </a:extLst>
                </a:gridCol>
                <a:gridCol w="1202990">
                  <a:extLst>
                    <a:ext uri="{9D8B030D-6E8A-4147-A177-3AD203B41FA5}">
                      <a16:colId xmlns:a16="http://schemas.microsoft.com/office/drawing/2014/main" val="3737813458"/>
                    </a:ext>
                  </a:extLst>
                </a:gridCol>
                <a:gridCol w="1202990">
                  <a:extLst>
                    <a:ext uri="{9D8B030D-6E8A-4147-A177-3AD203B41FA5}">
                      <a16:colId xmlns:a16="http://schemas.microsoft.com/office/drawing/2014/main" val="3084163601"/>
                    </a:ext>
                  </a:extLst>
                </a:gridCol>
                <a:gridCol w="1202990">
                  <a:extLst>
                    <a:ext uri="{9D8B030D-6E8A-4147-A177-3AD203B41FA5}">
                      <a16:colId xmlns:a16="http://schemas.microsoft.com/office/drawing/2014/main" val="3353874034"/>
                    </a:ext>
                  </a:extLst>
                </a:gridCol>
                <a:gridCol w="1202990">
                  <a:extLst>
                    <a:ext uri="{9D8B030D-6E8A-4147-A177-3AD203B41FA5}">
                      <a16:colId xmlns:a16="http://schemas.microsoft.com/office/drawing/2014/main" val="1273374705"/>
                    </a:ext>
                  </a:extLst>
                </a:gridCol>
                <a:gridCol w="1202990">
                  <a:extLst>
                    <a:ext uri="{9D8B030D-6E8A-4147-A177-3AD203B41FA5}">
                      <a16:colId xmlns:a16="http://schemas.microsoft.com/office/drawing/2014/main" val="965411593"/>
                    </a:ext>
                  </a:extLst>
                </a:gridCol>
                <a:gridCol w="1202990">
                  <a:extLst>
                    <a:ext uri="{9D8B030D-6E8A-4147-A177-3AD203B41FA5}">
                      <a16:colId xmlns:a16="http://schemas.microsoft.com/office/drawing/2014/main" val="1181886899"/>
                    </a:ext>
                  </a:extLst>
                </a:gridCol>
              </a:tblGrid>
              <a:tr h="0">
                <a:tc>
                  <a:txBody>
                    <a:bodyPr/>
                    <a:lstStyle/>
                    <a:p>
                      <a:r>
                        <a:rPr lang="en-GB" sz="1400" dirty="0" smtClean="0">
                          <a:solidFill>
                            <a:schemeClr val="bg1"/>
                          </a:solidFill>
                        </a:rPr>
                        <a:t>July 18</a:t>
                      </a:r>
                      <a:endParaRPr lang="en-GB" sz="1400" dirty="0">
                        <a:solidFill>
                          <a:schemeClr val="bg1"/>
                        </a:solidFill>
                      </a:endParaRPr>
                    </a:p>
                  </a:txBody>
                  <a:tcPr>
                    <a:solidFill>
                      <a:srgbClr val="104F75"/>
                    </a:solidFill>
                  </a:tcPr>
                </a:tc>
                <a:tc>
                  <a:txBody>
                    <a:bodyPr/>
                    <a:lstStyle/>
                    <a:p>
                      <a:r>
                        <a:rPr lang="en-GB" sz="1400" dirty="0" smtClean="0">
                          <a:solidFill>
                            <a:schemeClr val="bg1"/>
                          </a:solidFill>
                        </a:rPr>
                        <a:t>Aug 18</a:t>
                      </a:r>
                      <a:endParaRPr lang="en-GB" sz="1400" dirty="0">
                        <a:solidFill>
                          <a:schemeClr val="bg1"/>
                        </a:solidFill>
                      </a:endParaRPr>
                    </a:p>
                  </a:txBody>
                  <a:tcPr>
                    <a:solidFill>
                      <a:srgbClr val="104F75"/>
                    </a:solidFill>
                  </a:tcPr>
                </a:tc>
                <a:tc>
                  <a:txBody>
                    <a:bodyPr/>
                    <a:lstStyle/>
                    <a:p>
                      <a:r>
                        <a:rPr lang="en-GB" sz="1400" dirty="0" smtClean="0">
                          <a:solidFill>
                            <a:schemeClr val="bg1"/>
                          </a:solidFill>
                        </a:rPr>
                        <a:t>Sept 18</a:t>
                      </a:r>
                      <a:endParaRPr lang="en-GB" sz="1400" dirty="0">
                        <a:solidFill>
                          <a:schemeClr val="bg1"/>
                        </a:solidFill>
                      </a:endParaRPr>
                    </a:p>
                  </a:txBody>
                  <a:tcPr>
                    <a:solidFill>
                      <a:srgbClr val="104F75"/>
                    </a:solidFill>
                  </a:tcPr>
                </a:tc>
                <a:tc>
                  <a:txBody>
                    <a:bodyPr/>
                    <a:lstStyle/>
                    <a:p>
                      <a:r>
                        <a:rPr lang="en-GB" sz="1400" dirty="0" smtClean="0">
                          <a:solidFill>
                            <a:schemeClr val="bg1"/>
                          </a:solidFill>
                        </a:rPr>
                        <a:t>Oct 18</a:t>
                      </a:r>
                      <a:endParaRPr lang="en-GB" sz="1400" dirty="0">
                        <a:solidFill>
                          <a:schemeClr val="bg1"/>
                        </a:solidFill>
                      </a:endParaRPr>
                    </a:p>
                  </a:txBody>
                  <a:tcPr>
                    <a:solidFill>
                      <a:srgbClr val="104F75"/>
                    </a:solidFill>
                  </a:tcPr>
                </a:tc>
                <a:tc>
                  <a:txBody>
                    <a:bodyPr/>
                    <a:lstStyle/>
                    <a:p>
                      <a:r>
                        <a:rPr lang="en-GB" sz="1400" dirty="0" smtClean="0">
                          <a:solidFill>
                            <a:schemeClr val="bg1"/>
                          </a:solidFill>
                        </a:rPr>
                        <a:t>Nov 18</a:t>
                      </a:r>
                      <a:endParaRPr lang="en-GB" sz="1400" dirty="0">
                        <a:solidFill>
                          <a:schemeClr val="bg1"/>
                        </a:solidFill>
                      </a:endParaRPr>
                    </a:p>
                  </a:txBody>
                  <a:tcPr>
                    <a:solidFill>
                      <a:srgbClr val="104F75"/>
                    </a:solidFill>
                  </a:tcPr>
                </a:tc>
                <a:tc>
                  <a:txBody>
                    <a:bodyPr/>
                    <a:lstStyle/>
                    <a:p>
                      <a:r>
                        <a:rPr lang="en-GB" sz="1400" dirty="0" smtClean="0">
                          <a:solidFill>
                            <a:schemeClr val="bg1"/>
                          </a:solidFill>
                        </a:rPr>
                        <a:t>Dec 18</a:t>
                      </a:r>
                      <a:endParaRPr lang="en-GB" sz="1400" dirty="0">
                        <a:solidFill>
                          <a:schemeClr val="bg1"/>
                        </a:solidFill>
                      </a:endParaRPr>
                    </a:p>
                  </a:txBody>
                  <a:tcPr>
                    <a:solidFill>
                      <a:srgbClr val="104F75"/>
                    </a:solidFill>
                  </a:tcPr>
                </a:tc>
                <a:tc>
                  <a:txBody>
                    <a:bodyPr/>
                    <a:lstStyle/>
                    <a:p>
                      <a:r>
                        <a:rPr lang="en-GB" sz="1400" dirty="0" smtClean="0">
                          <a:solidFill>
                            <a:schemeClr val="bg1"/>
                          </a:solidFill>
                        </a:rPr>
                        <a:t>Jan 19</a:t>
                      </a:r>
                      <a:endParaRPr lang="en-GB" sz="1400" dirty="0">
                        <a:solidFill>
                          <a:schemeClr val="bg1"/>
                        </a:solidFill>
                      </a:endParaRPr>
                    </a:p>
                  </a:txBody>
                  <a:tcPr>
                    <a:solidFill>
                      <a:srgbClr val="104F75"/>
                    </a:solidFill>
                  </a:tcPr>
                </a:tc>
                <a:extLst>
                  <a:ext uri="{0D108BD9-81ED-4DB2-BD59-A6C34878D82A}">
                    <a16:rowId xmlns:a16="http://schemas.microsoft.com/office/drawing/2014/main" val="1022039454"/>
                  </a:ext>
                </a:extLst>
              </a:tr>
            </a:tbl>
          </a:graphicData>
        </a:graphic>
      </p:graphicFrame>
      <p:graphicFrame>
        <p:nvGraphicFramePr>
          <p:cNvPr id="3" name="Table 2"/>
          <p:cNvGraphicFramePr>
            <a:graphicFrameLocks noGrp="1"/>
          </p:cNvGraphicFramePr>
          <p:nvPr>
            <p:extLst/>
          </p:nvPr>
        </p:nvGraphicFramePr>
        <p:xfrm>
          <a:off x="12306678" y="462109"/>
          <a:ext cx="4200290" cy="4244124"/>
        </p:xfrm>
        <a:graphic>
          <a:graphicData uri="http://schemas.openxmlformats.org/drawingml/2006/table">
            <a:tbl>
              <a:tblPr firstRow="1" firstCol="1" bandRow="1">
                <a:tableStyleId>{5C22544A-7EE6-4342-B048-85BDC9FD1C3A}</a:tableStyleId>
              </a:tblPr>
              <a:tblGrid>
                <a:gridCol w="675740">
                  <a:extLst>
                    <a:ext uri="{9D8B030D-6E8A-4147-A177-3AD203B41FA5}">
                      <a16:colId xmlns:a16="http://schemas.microsoft.com/office/drawing/2014/main" val="2708867413"/>
                    </a:ext>
                  </a:extLst>
                </a:gridCol>
                <a:gridCol w="525716">
                  <a:extLst>
                    <a:ext uri="{9D8B030D-6E8A-4147-A177-3AD203B41FA5}">
                      <a16:colId xmlns:a16="http://schemas.microsoft.com/office/drawing/2014/main" val="2500850447"/>
                    </a:ext>
                  </a:extLst>
                </a:gridCol>
                <a:gridCol w="1732604">
                  <a:extLst>
                    <a:ext uri="{9D8B030D-6E8A-4147-A177-3AD203B41FA5}">
                      <a16:colId xmlns:a16="http://schemas.microsoft.com/office/drawing/2014/main" val="2049209919"/>
                    </a:ext>
                  </a:extLst>
                </a:gridCol>
                <a:gridCol w="1266230">
                  <a:extLst>
                    <a:ext uri="{9D8B030D-6E8A-4147-A177-3AD203B41FA5}">
                      <a16:colId xmlns:a16="http://schemas.microsoft.com/office/drawing/2014/main" val="596366186"/>
                    </a:ext>
                  </a:extLst>
                </a:gridCol>
              </a:tblGrid>
              <a:tr h="58405">
                <a:tc>
                  <a:txBody>
                    <a:bodyPr/>
                    <a:lstStyle/>
                    <a:p>
                      <a:pPr algn="l">
                        <a:lnSpc>
                          <a:spcPct val="120000"/>
                        </a:lnSpc>
                        <a:spcAft>
                          <a:spcPts val="600"/>
                        </a:spcAft>
                      </a:pPr>
                      <a:r>
                        <a:rPr lang="en-GB" sz="200" dirty="0">
                          <a:effectLst/>
                        </a:rPr>
                        <a:t>Stage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Outcome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Assessment</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424385756"/>
                  </a:ext>
                </a:extLst>
              </a:tr>
              <a:tr h="715466">
                <a:tc>
                  <a:txBody>
                    <a:bodyPr/>
                    <a:lstStyle/>
                    <a:p>
                      <a:pPr algn="l">
                        <a:lnSpc>
                          <a:spcPct val="120000"/>
                        </a:lnSpc>
                        <a:spcAft>
                          <a:spcPts val="600"/>
                        </a:spcAft>
                      </a:pPr>
                      <a:r>
                        <a:rPr lang="en-GB" sz="200" dirty="0">
                          <a:effectLst/>
                        </a:rPr>
                        <a:t>Stage 1: Check for eligibility</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p>
                    <a:p>
                      <a:pPr algn="l">
                        <a:lnSpc>
                          <a:spcPct val="120000"/>
                        </a:lnSpc>
                        <a:spcAft>
                          <a:spcPts val="1200"/>
                        </a:spcAft>
                      </a:pPr>
                      <a:r>
                        <a:rPr lang="en-GB" sz="200" dirty="0">
                          <a:effectLst/>
                        </a:rPr>
                        <a:t> </a:t>
                      </a:r>
                    </a:p>
                    <a:p>
                      <a:pPr algn="l">
                        <a:lnSpc>
                          <a:spcPct val="120000"/>
                        </a:lnSpc>
                        <a:spcAft>
                          <a:spcPts val="12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lead school will be assessed to ensure that they have been rated good or outstanding in overall effectiveness in its latest Ofsted inspection. If they have not been, the application will not be taken forward.</a:t>
                      </a:r>
                    </a:p>
                    <a:p>
                      <a:pPr algn="l">
                        <a:lnSpc>
                          <a:spcPct val="120000"/>
                        </a:lnSpc>
                        <a:spcAft>
                          <a:spcPts val="600"/>
                        </a:spcAft>
                      </a:pPr>
                      <a:r>
                        <a:rPr lang="en-GB" sz="200" dirty="0">
                          <a:effectLst/>
                        </a:rPr>
                        <a:t>Each school will also be assessed to ensure that they are not below the national average in the relevant published data listed in paragraph 13. If a lead school is below the national average for any measure, they must provide a clear explanation as to how performance will be improved to at least the national average in the next two years. This will be judged in the round as pass or fail, and applications that fail will not be taken forward.</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In terms of the relevant published data, an application will pass if:</a:t>
                      </a:r>
                    </a:p>
                    <a:p>
                      <a:pPr marL="342900" lvl="0" indent="-342900" algn="l">
                        <a:lnSpc>
                          <a:spcPct val="120000"/>
                        </a:lnSpc>
                        <a:spcAft>
                          <a:spcPts val="600"/>
                        </a:spcAft>
                        <a:buFont typeface="Arial" panose="020B0604020202020204" pitchFamily="34" charset="0"/>
                        <a:buChar char="-"/>
                      </a:pPr>
                      <a:r>
                        <a:rPr lang="en-GB" sz="200" dirty="0" smtClean="0">
                          <a:effectLst/>
                        </a:rPr>
                        <a:t>All applicable measures are greater than or equal to the national average; or</a:t>
                      </a:r>
                    </a:p>
                    <a:p>
                      <a:pPr marL="342900" lvl="0" indent="-342900" algn="l">
                        <a:lnSpc>
                          <a:spcPct val="120000"/>
                        </a:lnSpc>
                        <a:spcAft>
                          <a:spcPts val="600"/>
                        </a:spcAft>
                        <a:buFont typeface="Arial" panose="020B0604020202020204" pitchFamily="34" charset="0"/>
                        <a:buChar char="-"/>
                      </a:pPr>
                      <a:r>
                        <a:rPr lang="en-GB" sz="200" dirty="0" smtClean="0">
                          <a:effectLst/>
                        </a:rPr>
                        <a:t>Not all applicable measures are greater than or equal to the national average, but sufficient evidence and reassurance has been provided to explain how the measures will be improved to at least the national average in the next two years.</a:t>
                      </a:r>
                    </a:p>
                    <a:p>
                      <a:pPr algn="l">
                        <a:lnSpc>
                          <a:spcPct val="120000"/>
                        </a:lnSpc>
                        <a:spcAft>
                          <a:spcPts val="600"/>
                        </a:spcAft>
                      </a:pPr>
                      <a:r>
                        <a:rPr lang="en-GB" sz="200" dirty="0" smtClean="0">
                          <a:effectLst/>
                        </a:rPr>
                        <a:t>An application will fail if it is below the national average in any of the applicable measures, and there is insufficient evidence has been provided to show how this will be improved in the next two years.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3525919776"/>
                  </a:ext>
                </a:extLst>
              </a:tr>
              <a:tr h="476977">
                <a:tc>
                  <a:txBody>
                    <a:bodyPr/>
                    <a:lstStyle/>
                    <a:p>
                      <a:pPr algn="l">
                        <a:lnSpc>
                          <a:spcPct val="120000"/>
                        </a:lnSpc>
                        <a:spcAft>
                          <a:spcPts val="600"/>
                        </a:spcAft>
                      </a:pPr>
                      <a:r>
                        <a:rPr lang="en-GB" sz="200" dirty="0">
                          <a:effectLst/>
                        </a:rPr>
                        <a:t>Stage 2: Check that minimum requirements are met for programmes and delivery proposals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and delivery will be judged as pass or fail in meeting the respective minimum requirements listed in the guidance in tables 2 and 3.</a:t>
                      </a:r>
                    </a:p>
                    <a:p>
                      <a:pPr algn="l">
                        <a:lnSpc>
                          <a:spcPct val="120000"/>
                        </a:lnSpc>
                        <a:spcAft>
                          <a:spcPts val="600"/>
                        </a:spcAft>
                      </a:pPr>
                      <a:r>
                        <a:rPr lang="en-GB" sz="200" dirty="0">
                          <a:effectLst/>
                        </a:rPr>
                        <a:t>An application will be taken forward if it passes all delivery requirements, and at least one of the programmes within the application passes all programme requirements. Only programmes that pass all minimum requirements will be considered in stage 3.</a:t>
                      </a:r>
                    </a:p>
                    <a:p>
                      <a:pPr algn="l">
                        <a:lnSpc>
                          <a:spcPct val="120000"/>
                        </a:lnSpc>
                        <a:spcAft>
                          <a:spcPts val="600"/>
                        </a:spcAft>
                      </a:pPr>
                      <a:r>
                        <a:rPr lang="en-GB" sz="200" dirty="0">
                          <a:effectLst/>
                        </a:rPr>
                        <a:t>If 30 or fewer applications are successful stage 2, we reserve the right to remove stage 3 and take these applications straight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requirement detailed in tables 2 and 3 will be judged to pass or fail:</a:t>
                      </a:r>
                    </a:p>
                    <a:p>
                      <a:pPr marL="342900" lvl="0" indent="-342900" algn="l">
                        <a:lnSpc>
                          <a:spcPct val="120000"/>
                        </a:lnSpc>
                        <a:spcAft>
                          <a:spcPts val="600"/>
                        </a:spcAft>
                        <a:buFont typeface="Arial" panose="020B0604020202020204" pitchFamily="34" charset="0"/>
                        <a:buChar char="-"/>
                      </a:pPr>
                      <a:r>
                        <a:rPr lang="en-GB" sz="200" dirty="0">
                          <a:effectLst/>
                        </a:rPr>
                        <a:t>Pass: Good evidence has been provided to demonstrate how the application meets the minimum requirement, though there may be some minor omissions.</a:t>
                      </a:r>
                    </a:p>
                    <a:p>
                      <a:pPr marL="342900" lvl="0" indent="-342900" algn="l">
                        <a:lnSpc>
                          <a:spcPct val="120000"/>
                        </a:lnSpc>
                        <a:spcAft>
                          <a:spcPts val="600"/>
                        </a:spcAft>
                        <a:buFont typeface="Arial" panose="020B0604020202020204" pitchFamily="34" charset="0"/>
                        <a:buChar char="-"/>
                      </a:pPr>
                      <a:r>
                        <a:rPr lang="en-GB" sz="200" dirty="0">
                          <a:effectLst/>
                        </a:rPr>
                        <a:t>Fail: Insufficient evidence has been provided to demonstrate how the programme meets the minimum requirement.</a:t>
                      </a:r>
                      <a:endParaRPr lang="en-GB" sz="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txBody>
                  <a:tcPr marL="10715" marR="10715" marT="0" marB="0"/>
                </a:tc>
                <a:extLst>
                  <a:ext uri="{0D108BD9-81ED-4DB2-BD59-A6C34878D82A}">
                    <a16:rowId xmlns:a16="http://schemas.microsoft.com/office/drawing/2014/main" val="497106293"/>
                  </a:ext>
                </a:extLst>
              </a:tr>
              <a:tr h="1737560">
                <a:tc>
                  <a:txBody>
                    <a:bodyPr/>
                    <a:lstStyle/>
                    <a:p>
                      <a:pPr algn="l">
                        <a:lnSpc>
                          <a:spcPct val="120000"/>
                        </a:lnSpc>
                        <a:spcAft>
                          <a:spcPts val="600"/>
                        </a:spcAft>
                      </a:pPr>
                      <a:r>
                        <a:rPr lang="en-GB" sz="200" dirty="0">
                          <a:effectLst/>
                        </a:rPr>
                        <a:t>Stage 3: Initial programme 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Total score out of 24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will be judged 0-3 according to </a:t>
                      </a:r>
                      <a:r>
                        <a:rPr lang="en-GB" sz="200" u="sng" dirty="0">
                          <a:effectLst/>
                        </a:rPr>
                        <a:t>how well</a:t>
                      </a:r>
                      <a:r>
                        <a:rPr lang="en-GB" sz="200" dirty="0">
                          <a:effectLst/>
                        </a:rPr>
                        <a:t> the evidence the applicant provides demonstrates each of the programme criteria detailed in table 4. </a:t>
                      </a:r>
                    </a:p>
                    <a:p>
                      <a:pPr algn="l">
                        <a:lnSpc>
                          <a:spcPct val="120000"/>
                        </a:lnSpc>
                        <a:spcAft>
                          <a:spcPts val="600"/>
                        </a:spcAft>
                      </a:pPr>
                      <a:r>
                        <a:rPr lang="en-GB" sz="200" dirty="0">
                          <a:effectLst/>
                        </a:rPr>
                        <a:t>Programmes need to score a minimum of 2 in each programme criterion to be considered in stage 4.</a:t>
                      </a:r>
                    </a:p>
                    <a:p>
                      <a:pPr algn="l">
                        <a:lnSpc>
                          <a:spcPct val="120000"/>
                        </a:lnSpc>
                        <a:spcAft>
                          <a:spcPts val="600"/>
                        </a:spcAft>
                      </a:pPr>
                      <a:r>
                        <a:rPr lang="en-GB" sz="200" dirty="0">
                          <a:effectLst/>
                        </a:rPr>
                        <a:t>Scores will be given out of 3 for each criterion.  The score for criteria A and B will be doubled so that the maximum scores for each criteria will be:</a:t>
                      </a:r>
                    </a:p>
                    <a:p>
                      <a:pPr algn="l">
                        <a:lnSpc>
                          <a:spcPct val="120000"/>
                        </a:lnSpc>
                        <a:spcAft>
                          <a:spcPts val="600"/>
                        </a:spcAft>
                      </a:pPr>
                      <a:r>
                        <a:rPr lang="en-GB" sz="200" dirty="0">
                          <a:effectLst/>
                        </a:rPr>
                        <a:t>A: 6</a:t>
                      </a:r>
                    </a:p>
                    <a:p>
                      <a:pPr algn="l">
                        <a:lnSpc>
                          <a:spcPct val="120000"/>
                        </a:lnSpc>
                        <a:spcAft>
                          <a:spcPts val="600"/>
                        </a:spcAft>
                      </a:pPr>
                      <a:r>
                        <a:rPr lang="en-GB" sz="200" dirty="0">
                          <a:effectLst/>
                        </a:rPr>
                        <a:t>B: 6</a:t>
                      </a:r>
                    </a:p>
                    <a:p>
                      <a:pPr algn="l">
                        <a:lnSpc>
                          <a:spcPct val="120000"/>
                        </a:lnSpc>
                        <a:spcAft>
                          <a:spcPts val="600"/>
                        </a:spcAft>
                      </a:pPr>
                      <a:r>
                        <a:rPr lang="en-GB" sz="200" dirty="0">
                          <a:effectLst/>
                        </a:rPr>
                        <a:t>C: 3</a:t>
                      </a:r>
                    </a:p>
                    <a:p>
                      <a:pPr algn="l">
                        <a:lnSpc>
                          <a:spcPct val="120000"/>
                        </a:lnSpc>
                        <a:spcAft>
                          <a:spcPts val="600"/>
                        </a:spcAft>
                      </a:pPr>
                      <a:r>
                        <a:rPr lang="en-GB" sz="200" dirty="0">
                          <a:effectLst/>
                        </a:rPr>
                        <a:t>D: 3</a:t>
                      </a:r>
                    </a:p>
                    <a:p>
                      <a:pPr algn="l">
                        <a:lnSpc>
                          <a:spcPct val="120000"/>
                        </a:lnSpc>
                        <a:spcAft>
                          <a:spcPts val="600"/>
                        </a:spcAft>
                      </a:pPr>
                      <a:r>
                        <a:rPr lang="en-GB" sz="200" dirty="0">
                          <a:effectLst/>
                        </a:rPr>
                        <a:t>E: 3</a:t>
                      </a:r>
                    </a:p>
                    <a:p>
                      <a:pPr algn="l">
                        <a:lnSpc>
                          <a:spcPct val="120000"/>
                        </a:lnSpc>
                        <a:spcAft>
                          <a:spcPts val="600"/>
                        </a:spcAft>
                      </a:pPr>
                      <a:r>
                        <a:rPr lang="en-GB" sz="200" dirty="0">
                          <a:effectLst/>
                        </a:rPr>
                        <a:t>F: 3 </a:t>
                      </a:r>
                    </a:p>
                    <a:p>
                      <a:pPr algn="l">
                        <a:lnSpc>
                          <a:spcPct val="120000"/>
                        </a:lnSpc>
                        <a:spcAft>
                          <a:spcPts val="600"/>
                        </a:spcAft>
                      </a:pPr>
                      <a:r>
                        <a:rPr lang="en-GB" sz="200" dirty="0">
                          <a:effectLst/>
                        </a:rPr>
                        <a:t>If we assess more than 30 programmes to pass this minimum threshold, we will take the 30 highest scoring programmes, aiming where possible to achieve an even spread across both key stages 2 and 3, and science and the humanities (history and geography),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answer will be scored 0-3 against the extent to which it meets each of the programme criterion detailed in table 4:</a:t>
                      </a:r>
                    </a:p>
                    <a:p>
                      <a:pPr marL="342900" lvl="0" indent="-342900" algn="l">
                        <a:lnSpc>
                          <a:spcPct val="120000"/>
                        </a:lnSpc>
                        <a:spcAft>
                          <a:spcPts val="600"/>
                        </a:spcAft>
                        <a:buFont typeface="Arial" panose="020B0604020202020204" pitchFamily="34" charset="0"/>
                        <a:buChar char="-"/>
                      </a:pPr>
                      <a:r>
                        <a:rPr lang="en-GB" sz="200" dirty="0">
                          <a:effectLst/>
                        </a:rPr>
                        <a:t>0: No evidence has been provided, or the evidence does not address the specific criterion.</a:t>
                      </a:r>
                    </a:p>
                    <a:p>
                      <a:pPr marL="342900" lvl="0" indent="-342900" algn="l">
                        <a:lnSpc>
                          <a:spcPct val="120000"/>
                        </a:lnSpc>
                        <a:spcAft>
                          <a:spcPts val="600"/>
                        </a:spcAft>
                        <a:buFont typeface="Arial" panose="020B0604020202020204" pitchFamily="34" charset="0"/>
                        <a:buChar char="-"/>
                      </a:pPr>
                      <a:r>
                        <a:rPr lang="en-GB" sz="200" dirty="0">
                          <a:effectLst/>
                        </a:rPr>
                        <a:t>1: Although evidence has been provided, it does not meet the criterion and overall the examples and/or evidence is limited or weak.</a:t>
                      </a:r>
                    </a:p>
                    <a:p>
                      <a:pPr marL="342900" lvl="0" indent="-342900" algn="l">
                        <a:lnSpc>
                          <a:spcPct val="120000"/>
                        </a:lnSpc>
                        <a:spcAft>
                          <a:spcPts val="600"/>
                        </a:spcAft>
                        <a:buFont typeface="Arial" panose="020B0604020202020204" pitchFamily="34" charset="0"/>
                        <a:buChar char="-"/>
                      </a:pPr>
                      <a:r>
                        <a:rPr lang="en-GB" sz="200" dirty="0">
                          <a:effectLst/>
                        </a:rPr>
                        <a:t>2: Good evidence has been provided against the criterion, but there are minor omissions or there is insufficient clarity in places.</a:t>
                      </a:r>
                    </a:p>
                    <a:p>
                      <a:pPr marL="342900" lvl="0" indent="-342900" algn="l">
                        <a:lnSpc>
                          <a:spcPct val="120000"/>
                        </a:lnSpc>
                        <a:spcAft>
                          <a:spcPts val="600"/>
                        </a:spcAft>
                        <a:buFont typeface="Arial" panose="020B0604020202020204" pitchFamily="34" charset="0"/>
                        <a:buChar char="-"/>
                      </a:pPr>
                      <a:r>
                        <a:rPr lang="en-GB" sz="200" dirty="0">
                          <a:effectLst/>
                        </a:rPr>
                        <a:t>3: There is strong evidence that every element of the criterion has been met and the evidence is clear and comprehensive.</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759417035"/>
                  </a:ext>
                </a:extLst>
              </a:tr>
              <a:tr h="1017227">
                <a:tc>
                  <a:txBody>
                    <a:bodyPr/>
                    <a:lstStyle/>
                    <a:p>
                      <a:pPr algn="l">
                        <a:lnSpc>
                          <a:spcPct val="120000"/>
                        </a:lnSpc>
                        <a:spcAft>
                          <a:spcPts val="600"/>
                        </a:spcAft>
                      </a:pPr>
                      <a:r>
                        <a:rPr lang="en-GB" sz="200" dirty="0">
                          <a:effectLst/>
                        </a:rPr>
                        <a:t>Stage 4: A panel with independent experts scores evidence provided by complete programmes and interview applicants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Score out of 24</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smtClean="0">
                          <a:effectLst/>
                        </a:rPr>
                        <a:t>If the application and programme(s) are successful and taken to stage 4, we will ask applicants to:</a:t>
                      </a:r>
                    </a:p>
                    <a:p>
                      <a:pPr marL="342900" lvl="0" indent="-342900" algn="l">
                        <a:lnSpc>
                          <a:spcPct val="120000"/>
                        </a:lnSpc>
                        <a:spcAft>
                          <a:spcPts val="600"/>
                        </a:spcAft>
                        <a:buFont typeface="+mj-lt"/>
                        <a:buAutoNum type="arabicPeriod"/>
                      </a:pPr>
                      <a:r>
                        <a:rPr lang="en-GB" sz="200" dirty="0" smtClean="0">
                          <a:effectLst/>
                        </a:rPr>
                        <a:t>submit any successful programme(s) in their entirety; and</a:t>
                      </a:r>
                    </a:p>
                    <a:p>
                      <a:pPr marL="342900" lvl="0" indent="-342900" algn="l">
                        <a:lnSpc>
                          <a:spcPct val="120000"/>
                        </a:lnSpc>
                        <a:spcAft>
                          <a:spcPts val="600"/>
                        </a:spcAft>
                        <a:buFont typeface="+mj-lt"/>
                        <a:buAutoNum type="arabicPeriod"/>
                      </a:pPr>
                      <a:r>
                        <a:rPr lang="en-GB" sz="200" dirty="0" smtClean="0">
                          <a:effectLst/>
                        </a:rPr>
                        <a:t>prepare for an interview or discussion to support their programme.</a:t>
                      </a:r>
                    </a:p>
                    <a:p>
                      <a:pPr algn="l">
                        <a:lnSpc>
                          <a:spcPct val="120000"/>
                        </a:lnSpc>
                        <a:spcAft>
                          <a:spcPts val="600"/>
                        </a:spcAft>
                      </a:pPr>
                      <a:r>
                        <a:rPr lang="en-GB" sz="200" dirty="0" smtClean="0">
                          <a:effectLst/>
                        </a:rPr>
                        <a:t>Evidence from both the complete programme and the interview will be used to score each programme 0-3 against each of the criterion used in stage 3, detailed in table 4. The panel may also view the application and any scoring completed in earlier stages.</a:t>
                      </a:r>
                    </a:p>
                    <a:p>
                      <a:pPr algn="l">
                        <a:lnSpc>
                          <a:spcPct val="120000"/>
                        </a:lnSpc>
                        <a:spcAft>
                          <a:spcPts val="600"/>
                        </a:spcAft>
                      </a:pPr>
                      <a:r>
                        <a:rPr lang="en-GB" sz="200" dirty="0" smtClean="0">
                          <a:effectLst/>
                        </a:rPr>
                        <a:t>The panel will compile a ranked list of the highest scoring programmes, ensuring balance across key stages and both science and humanities, and will make their recommendations for grant funding based on these ranked lists. </a:t>
                      </a:r>
                    </a:p>
                    <a:p>
                      <a:pPr algn="l">
                        <a:lnSpc>
                          <a:spcPct val="120000"/>
                        </a:lnSpc>
                        <a:spcAft>
                          <a:spcPts val="600"/>
                        </a:spcAft>
                      </a:pPr>
                      <a:r>
                        <a:rPr lang="en-GB" sz="200" dirty="0" smtClean="0">
                          <a:effectLst/>
                        </a:rPr>
                        <a:t>We plan to request the full submission of applicants’ programmes in early October 2018, and interviews will take place soon after.</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Programmes will be scored for each programme criterion using the 0-3 descriptors above.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2775422652"/>
                  </a:ext>
                </a:extLst>
              </a:tr>
              <a:tr h="238489">
                <a:tc>
                  <a:txBody>
                    <a:bodyPr/>
                    <a:lstStyle/>
                    <a:p>
                      <a:pPr algn="l">
                        <a:lnSpc>
                          <a:spcPct val="120000"/>
                        </a:lnSpc>
                        <a:spcAft>
                          <a:spcPts val="600"/>
                        </a:spcAft>
                      </a:pPr>
                      <a:r>
                        <a:rPr lang="en-GB" sz="200" dirty="0">
                          <a:effectLst/>
                        </a:rPr>
                        <a:t>Stage 5: Due diligence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We reserve the right to undertake financial viability checks, and may contact Regional Schools Commissioners, local authorities, Ofsted, the Education and Skills Funding Agency and the Teaching Regulation Agency to do so.</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85698259"/>
                  </a:ext>
                </a:extLst>
              </a:tr>
            </a:tbl>
          </a:graphicData>
        </a:graphic>
      </p:graphicFrame>
      <p:graphicFrame>
        <p:nvGraphicFramePr>
          <p:cNvPr id="4" name="Table 3"/>
          <p:cNvGraphicFramePr>
            <a:graphicFrameLocks noGrp="1"/>
          </p:cNvGraphicFramePr>
          <p:nvPr>
            <p:extLst/>
          </p:nvPr>
        </p:nvGraphicFramePr>
        <p:xfrm>
          <a:off x="10010502" y="5130751"/>
          <a:ext cx="1947674" cy="304800"/>
        </p:xfrm>
        <a:graphic>
          <a:graphicData uri="http://schemas.openxmlformats.org/drawingml/2006/table">
            <a:tbl>
              <a:tblPr firstRow="1" bandRow="1">
                <a:tableStyleId>{5C22544A-7EE6-4342-B048-85BDC9FD1C3A}</a:tableStyleId>
              </a:tblPr>
              <a:tblGrid>
                <a:gridCol w="973837">
                  <a:extLst>
                    <a:ext uri="{9D8B030D-6E8A-4147-A177-3AD203B41FA5}">
                      <a16:colId xmlns:a16="http://schemas.microsoft.com/office/drawing/2014/main" val="1475390255"/>
                    </a:ext>
                  </a:extLst>
                </a:gridCol>
                <a:gridCol w="973837">
                  <a:extLst>
                    <a:ext uri="{9D8B030D-6E8A-4147-A177-3AD203B41FA5}">
                      <a16:colId xmlns:a16="http://schemas.microsoft.com/office/drawing/2014/main" val="755808733"/>
                    </a:ext>
                  </a:extLst>
                </a:gridCol>
              </a:tblGrid>
              <a:tr h="0">
                <a:tc>
                  <a:txBody>
                    <a:bodyPr/>
                    <a:lstStyle/>
                    <a:p>
                      <a:r>
                        <a:rPr lang="en-GB" sz="1400" dirty="0" smtClean="0">
                          <a:solidFill>
                            <a:schemeClr val="bg1"/>
                          </a:solidFill>
                        </a:rPr>
                        <a:t>July 19</a:t>
                      </a:r>
                      <a:endParaRPr lang="en-GB" sz="1400" dirty="0">
                        <a:solidFill>
                          <a:schemeClr val="bg1"/>
                        </a:solidFill>
                      </a:endParaRPr>
                    </a:p>
                  </a:txBody>
                  <a:tcPr>
                    <a:solidFill>
                      <a:srgbClr val="104F75"/>
                    </a:solidFill>
                  </a:tcPr>
                </a:tc>
                <a:tc>
                  <a:txBody>
                    <a:bodyPr/>
                    <a:lstStyle/>
                    <a:p>
                      <a:r>
                        <a:rPr lang="en-GB" sz="1400" dirty="0" smtClean="0">
                          <a:solidFill>
                            <a:schemeClr val="bg1"/>
                          </a:solidFill>
                        </a:rPr>
                        <a:t>August 19</a:t>
                      </a:r>
                      <a:endParaRPr lang="en-GB" sz="1400" dirty="0">
                        <a:solidFill>
                          <a:schemeClr val="bg1"/>
                        </a:solidFill>
                      </a:endParaRPr>
                    </a:p>
                  </a:txBody>
                  <a:tcPr>
                    <a:solidFill>
                      <a:srgbClr val="104F75"/>
                    </a:solidFill>
                  </a:tcPr>
                </a:tc>
                <a:extLst>
                  <a:ext uri="{0D108BD9-81ED-4DB2-BD59-A6C34878D82A}">
                    <a16:rowId xmlns:a16="http://schemas.microsoft.com/office/drawing/2014/main" val="2771307598"/>
                  </a:ext>
                </a:extLst>
              </a:tr>
            </a:tbl>
          </a:graphicData>
        </a:graphic>
      </p:graphicFrame>
      <p:graphicFrame>
        <p:nvGraphicFramePr>
          <p:cNvPr id="20" name="Diagram 19"/>
          <p:cNvGraphicFramePr/>
          <p:nvPr>
            <p:extLst/>
          </p:nvPr>
        </p:nvGraphicFramePr>
        <p:xfrm>
          <a:off x="700382" y="1462574"/>
          <a:ext cx="11257794" cy="18213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1" name="TextBox 20"/>
          <p:cNvSpPr txBox="1"/>
          <p:nvPr/>
        </p:nvSpPr>
        <p:spPr>
          <a:xfrm flipH="1">
            <a:off x="1963889" y="4109465"/>
            <a:ext cx="1232742" cy="577081"/>
          </a:xfrm>
          <a:prstGeom prst="rect">
            <a:avLst/>
          </a:prstGeom>
          <a:noFill/>
        </p:spPr>
        <p:txBody>
          <a:bodyPr wrap="square" rtlCol="0">
            <a:spAutoFit/>
          </a:bodyPr>
          <a:lstStyle/>
          <a:p>
            <a:pPr algn="ctr"/>
            <a:r>
              <a:rPr lang="en-GB" sz="1050" b="1" dirty="0">
                <a:solidFill>
                  <a:srgbClr val="104F75"/>
                </a:solidFill>
              </a:rPr>
              <a:t>Information events</a:t>
            </a:r>
          </a:p>
          <a:p>
            <a:pPr algn="ctr"/>
            <a:r>
              <a:rPr lang="en-GB" sz="1050" dirty="0">
                <a:solidFill>
                  <a:srgbClr val="104F75"/>
                </a:solidFill>
              </a:rPr>
              <a:t>Aug-Sep 2018</a:t>
            </a:r>
          </a:p>
        </p:txBody>
      </p:sp>
      <p:sp>
        <p:nvSpPr>
          <p:cNvPr id="58" name="TextBox 57"/>
          <p:cNvSpPr txBox="1"/>
          <p:nvPr/>
        </p:nvSpPr>
        <p:spPr>
          <a:xfrm flipH="1">
            <a:off x="3056105" y="4109465"/>
            <a:ext cx="1232742" cy="577081"/>
          </a:xfrm>
          <a:prstGeom prst="rect">
            <a:avLst/>
          </a:prstGeom>
          <a:noFill/>
        </p:spPr>
        <p:txBody>
          <a:bodyPr wrap="square" rtlCol="0">
            <a:spAutoFit/>
          </a:bodyPr>
          <a:lstStyle/>
          <a:p>
            <a:pPr algn="ctr"/>
            <a:r>
              <a:rPr lang="en-GB" sz="1050" b="1" dirty="0">
                <a:solidFill>
                  <a:srgbClr val="104F75"/>
                </a:solidFill>
              </a:rPr>
              <a:t>Deadline for applications</a:t>
            </a:r>
          </a:p>
          <a:p>
            <a:pPr algn="ctr"/>
            <a:r>
              <a:rPr lang="en-GB" sz="1050" dirty="0">
                <a:solidFill>
                  <a:srgbClr val="104F75"/>
                </a:solidFill>
              </a:rPr>
              <a:t>17 Sep</a:t>
            </a:r>
          </a:p>
        </p:txBody>
      </p:sp>
      <p:sp>
        <p:nvSpPr>
          <p:cNvPr id="61" name="TextBox 60"/>
          <p:cNvSpPr txBox="1"/>
          <p:nvPr/>
        </p:nvSpPr>
        <p:spPr>
          <a:xfrm flipH="1">
            <a:off x="3995574" y="4109465"/>
            <a:ext cx="740619" cy="430887"/>
          </a:xfrm>
          <a:prstGeom prst="rect">
            <a:avLst/>
          </a:prstGeom>
          <a:noFill/>
        </p:spPr>
        <p:txBody>
          <a:bodyPr wrap="square" rtlCol="0">
            <a:spAutoFit/>
          </a:bodyPr>
          <a:lstStyle/>
          <a:p>
            <a:pPr algn="ctr"/>
            <a:r>
              <a:rPr lang="en-GB" sz="1050" b="1" dirty="0">
                <a:solidFill>
                  <a:srgbClr val="104F75"/>
                </a:solidFill>
              </a:rPr>
              <a:t>Stage 1-3</a:t>
            </a:r>
          </a:p>
          <a:p>
            <a:pPr algn="ctr"/>
            <a:r>
              <a:rPr lang="en-GB" sz="1050" dirty="0">
                <a:solidFill>
                  <a:srgbClr val="104F75"/>
                </a:solidFill>
              </a:rPr>
              <a:t>Late-Sep</a:t>
            </a:r>
          </a:p>
        </p:txBody>
      </p:sp>
      <p:sp>
        <p:nvSpPr>
          <p:cNvPr id="62" name="TextBox 61"/>
          <p:cNvSpPr txBox="1"/>
          <p:nvPr/>
        </p:nvSpPr>
        <p:spPr>
          <a:xfrm flipH="1">
            <a:off x="2948817" y="5746100"/>
            <a:ext cx="2527002" cy="769441"/>
          </a:xfrm>
          <a:prstGeom prst="rect">
            <a:avLst/>
          </a:prstGeom>
          <a:noFill/>
        </p:spPr>
        <p:txBody>
          <a:bodyPr wrap="square" rtlCol="0">
            <a:spAutoFit/>
          </a:bodyPr>
          <a:lstStyle/>
          <a:p>
            <a:pPr algn="ctr"/>
            <a:r>
              <a:rPr lang="en-GB" sz="1100" b="1" dirty="0">
                <a:solidFill>
                  <a:srgbClr val="104F75"/>
                </a:solidFill>
              </a:rPr>
              <a:t>Outcome of Stage 3 announced, and successful schools invited to submit complete programmes</a:t>
            </a:r>
          </a:p>
          <a:p>
            <a:pPr algn="ctr"/>
            <a:r>
              <a:rPr lang="en-GB" sz="1100" dirty="0">
                <a:solidFill>
                  <a:srgbClr val="104F75"/>
                </a:solidFill>
              </a:rPr>
              <a:t>Early-Oct</a:t>
            </a:r>
          </a:p>
        </p:txBody>
      </p:sp>
      <p:sp>
        <p:nvSpPr>
          <p:cNvPr id="63" name="TextBox 62"/>
          <p:cNvSpPr txBox="1"/>
          <p:nvPr/>
        </p:nvSpPr>
        <p:spPr>
          <a:xfrm flipH="1">
            <a:off x="4573038" y="4109465"/>
            <a:ext cx="981224" cy="430887"/>
          </a:xfrm>
          <a:prstGeom prst="rect">
            <a:avLst/>
          </a:prstGeom>
          <a:noFill/>
        </p:spPr>
        <p:txBody>
          <a:bodyPr wrap="square" rtlCol="0">
            <a:spAutoFit/>
          </a:bodyPr>
          <a:lstStyle/>
          <a:p>
            <a:pPr algn="ctr"/>
            <a:r>
              <a:rPr lang="en-GB" sz="1050" b="1" dirty="0">
                <a:solidFill>
                  <a:srgbClr val="104F75"/>
                </a:solidFill>
              </a:rPr>
              <a:t>Stage 4-5</a:t>
            </a:r>
          </a:p>
          <a:p>
            <a:pPr algn="ctr"/>
            <a:r>
              <a:rPr lang="en-GB" sz="1050" dirty="0">
                <a:solidFill>
                  <a:srgbClr val="104F75"/>
                </a:solidFill>
              </a:rPr>
              <a:t>Early/mid-Oct</a:t>
            </a:r>
          </a:p>
        </p:txBody>
      </p:sp>
      <p:sp>
        <p:nvSpPr>
          <p:cNvPr id="64" name="TextBox 63"/>
          <p:cNvSpPr txBox="1"/>
          <p:nvPr/>
        </p:nvSpPr>
        <p:spPr>
          <a:xfrm flipH="1">
            <a:off x="5228072" y="5915377"/>
            <a:ext cx="1232742" cy="600164"/>
          </a:xfrm>
          <a:prstGeom prst="rect">
            <a:avLst/>
          </a:prstGeom>
          <a:noFill/>
        </p:spPr>
        <p:txBody>
          <a:bodyPr wrap="square" rtlCol="0">
            <a:spAutoFit/>
          </a:bodyPr>
          <a:lstStyle/>
          <a:p>
            <a:pPr algn="ctr"/>
            <a:r>
              <a:rPr lang="en-GB" sz="1100" b="1" dirty="0">
                <a:solidFill>
                  <a:srgbClr val="104F75"/>
                </a:solidFill>
              </a:rPr>
              <a:t>Final outcomes announced</a:t>
            </a:r>
          </a:p>
          <a:p>
            <a:pPr algn="ctr"/>
            <a:r>
              <a:rPr lang="en-GB" sz="1100" dirty="0" smtClean="0">
                <a:solidFill>
                  <a:srgbClr val="104F75"/>
                </a:solidFill>
              </a:rPr>
              <a:t>Early-Nov</a:t>
            </a:r>
            <a:endParaRPr lang="en-GB" sz="1100" dirty="0">
              <a:solidFill>
                <a:srgbClr val="104F75"/>
              </a:solidFill>
            </a:endParaRPr>
          </a:p>
        </p:txBody>
      </p:sp>
      <p:sp>
        <p:nvSpPr>
          <p:cNvPr id="66" name="TextBox 65"/>
          <p:cNvSpPr txBox="1"/>
          <p:nvPr/>
        </p:nvSpPr>
        <p:spPr>
          <a:xfrm flipH="1">
            <a:off x="7554279" y="4109465"/>
            <a:ext cx="1232742" cy="430887"/>
          </a:xfrm>
          <a:prstGeom prst="rect">
            <a:avLst/>
          </a:prstGeom>
          <a:noFill/>
        </p:spPr>
        <p:txBody>
          <a:bodyPr wrap="square" rtlCol="0">
            <a:spAutoFit/>
          </a:bodyPr>
          <a:lstStyle/>
          <a:p>
            <a:pPr algn="ctr"/>
            <a:r>
              <a:rPr lang="en-GB" sz="1100" b="1" dirty="0">
                <a:solidFill>
                  <a:srgbClr val="104F75"/>
                </a:solidFill>
              </a:rPr>
              <a:t>Pilots start</a:t>
            </a:r>
          </a:p>
          <a:p>
            <a:pPr algn="ctr"/>
            <a:r>
              <a:rPr lang="en-GB" sz="1100" dirty="0">
                <a:solidFill>
                  <a:srgbClr val="104F75"/>
                </a:solidFill>
              </a:rPr>
              <a:t>Jan 2019</a:t>
            </a:r>
          </a:p>
        </p:txBody>
      </p:sp>
      <p:sp>
        <p:nvSpPr>
          <p:cNvPr id="67" name="TextBox 66"/>
          <p:cNvSpPr txBox="1"/>
          <p:nvPr/>
        </p:nvSpPr>
        <p:spPr>
          <a:xfrm flipH="1">
            <a:off x="10259801" y="4109465"/>
            <a:ext cx="1232742" cy="461665"/>
          </a:xfrm>
          <a:prstGeom prst="rect">
            <a:avLst/>
          </a:prstGeom>
          <a:noFill/>
        </p:spPr>
        <p:txBody>
          <a:bodyPr wrap="square" rtlCol="0">
            <a:spAutoFit/>
          </a:bodyPr>
          <a:lstStyle/>
          <a:p>
            <a:pPr algn="ctr"/>
            <a:r>
              <a:rPr lang="en-GB" sz="1200" b="1" dirty="0">
                <a:solidFill>
                  <a:srgbClr val="104F75"/>
                </a:solidFill>
              </a:rPr>
              <a:t>Pilots end</a:t>
            </a:r>
          </a:p>
          <a:p>
            <a:pPr algn="ctr"/>
            <a:r>
              <a:rPr lang="en-GB" sz="1200" dirty="0">
                <a:solidFill>
                  <a:srgbClr val="104F75"/>
                </a:solidFill>
              </a:rPr>
              <a:t>July </a:t>
            </a:r>
          </a:p>
        </p:txBody>
      </p:sp>
      <p:cxnSp>
        <p:nvCxnSpPr>
          <p:cNvPr id="23" name="Straight Connector 22"/>
          <p:cNvCxnSpPr>
            <a:stCxn id="2" idx="3"/>
            <a:endCxn id="4" idx="1"/>
          </p:cNvCxnSpPr>
          <p:nvPr/>
        </p:nvCxnSpPr>
        <p:spPr>
          <a:xfrm>
            <a:off x="9289859" y="5275638"/>
            <a:ext cx="720643" cy="7513"/>
          </a:xfrm>
          <a:prstGeom prst="line">
            <a:avLst/>
          </a:prstGeom>
          <a:ln w="12700">
            <a:solidFill>
              <a:srgbClr val="104F75"/>
            </a:solidFill>
            <a:prstDash val="sysDash"/>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68929" y="1219200"/>
            <a:ext cx="3721544" cy="369332"/>
          </a:xfrm>
          <a:prstGeom prst="rect">
            <a:avLst/>
          </a:prstGeom>
          <a:noFill/>
        </p:spPr>
        <p:txBody>
          <a:bodyPr wrap="square" rtlCol="0">
            <a:spAutoFit/>
          </a:bodyPr>
          <a:lstStyle/>
          <a:p>
            <a:r>
              <a:rPr lang="en-GB" b="1" u="sng" dirty="0" smtClean="0">
                <a:solidFill>
                  <a:srgbClr val="104F75"/>
                </a:solidFill>
              </a:rPr>
              <a:t>Assessment Process </a:t>
            </a:r>
            <a:endParaRPr lang="en-GB" b="1" u="sng" dirty="0">
              <a:solidFill>
                <a:srgbClr val="104F75"/>
              </a:solidFill>
            </a:endParaRPr>
          </a:p>
        </p:txBody>
      </p:sp>
      <p:sp>
        <p:nvSpPr>
          <p:cNvPr id="6" name="TextBox 5"/>
          <p:cNvSpPr txBox="1"/>
          <p:nvPr/>
        </p:nvSpPr>
        <p:spPr>
          <a:xfrm>
            <a:off x="868929" y="3293429"/>
            <a:ext cx="2863273" cy="646331"/>
          </a:xfrm>
          <a:prstGeom prst="rect">
            <a:avLst/>
          </a:prstGeom>
          <a:noFill/>
        </p:spPr>
        <p:txBody>
          <a:bodyPr wrap="square" rtlCol="0">
            <a:spAutoFit/>
          </a:bodyPr>
          <a:lstStyle/>
          <a:p>
            <a:endParaRPr lang="en-GB" b="1" u="sng" dirty="0" smtClean="0">
              <a:solidFill>
                <a:srgbClr val="104F75"/>
              </a:solidFill>
            </a:endParaRPr>
          </a:p>
          <a:p>
            <a:r>
              <a:rPr lang="en-GB" b="1" u="sng" dirty="0" smtClean="0">
                <a:solidFill>
                  <a:srgbClr val="104F75"/>
                </a:solidFill>
              </a:rPr>
              <a:t>Timeline</a:t>
            </a:r>
            <a:endParaRPr lang="en-GB" b="1" u="sng" dirty="0">
              <a:solidFill>
                <a:srgbClr val="104F75"/>
              </a:solidFill>
            </a:endParaRPr>
          </a:p>
        </p:txBody>
      </p:sp>
      <p:cxnSp>
        <p:nvCxnSpPr>
          <p:cNvPr id="10" name="Straight Arrow Connector 9"/>
          <p:cNvCxnSpPr/>
          <p:nvPr/>
        </p:nvCxnSpPr>
        <p:spPr>
          <a:xfrm>
            <a:off x="2239766" y="5041590"/>
            <a:ext cx="1232899" cy="0"/>
          </a:xfrm>
          <a:prstGeom prst="straightConnector1">
            <a:avLst/>
          </a:prstGeom>
          <a:ln w="9525">
            <a:solidFill>
              <a:srgbClr val="104F75"/>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8170650" y="4540352"/>
            <a:ext cx="0" cy="572549"/>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10876172" y="4558868"/>
            <a:ext cx="0" cy="554033"/>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3695743" y="4698833"/>
            <a:ext cx="0" cy="414068"/>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4405085" y="4558868"/>
            <a:ext cx="872" cy="549840"/>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5084735" y="4563061"/>
            <a:ext cx="872" cy="549840"/>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V="1">
            <a:off x="4572166" y="5393706"/>
            <a:ext cx="0" cy="393908"/>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64" idx="0"/>
          </p:cNvCxnSpPr>
          <p:nvPr/>
        </p:nvCxnSpPr>
        <p:spPr>
          <a:xfrm flipV="1">
            <a:off x="5844443" y="5398071"/>
            <a:ext cx="0" cy="517306"/>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617364" y="4737792"/>
            <a:ext cx="0" cy="293249"/>
          </a:xfrm>
          <a:prstGeom prst="line">
            <a:avLst/>
          </a:prstGeom>
          <a:ln w="9525">
            <a:solidFill>
              <a:srgbClr val="104F7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62193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6" name="Group 5"/>
          <p:cNvGrpSpPr/>
          <p:nvPr/>
        </p:nvGrpSpPr>
        <p:grpSpPr>
          <a:xfrm>
            <a:off x="47767" y="58994"/>
            <a:ext cx="12068032" cy="1001107"/>
            <a:chOff x="47767" y="58994"/>
            <a:chExt cx="12068032" cy="1001107"/>
          </a:xfrm>
        </p:grpSpPr>
        <p:sp>
          <p:nvSpPr>
            <p:cNvPr id="22" name="Rectangle 21"/>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Agenda</a:t>
              </a: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32" name="Group 31"/>
          <p:cNvGrpSpPr/>
          <p:nvPr/>
        </p:nvGrpSpPr>
        <p:grpSpPr>
          <a:xfrm>
            <a:off x="1170258" y="2112174"/>
            <a:ext cx="9386067" cy="812946"/>
            <a:chOff x="1163382" y="2112174"/>
            <a:chExt cx="9386067" cy="812946"/>
          </a:xfrm>
        </p:grpSpPr>
        <p:grpSp>
          <p:nvGrpSpPr>
            <p:cNvPr id="2" name="Group 1"/>
            <p:cNvGrpSpPr/>
            <p:nvPr/>
          </p:nvGrpSpPr>
          <p:grpSpPr>
            <a:xfrm>
              <a:off x="1163382" y="2112174"/>
              <a:ext cx="8548349" cy="812946"/>
              <a:chOff x="1163383" y="1912618"/>
              <a:chExt cx="7915030" cy="575875"/>
            </a:xfrm>
          </p:grpSpPr>
          <p:sp>
            <p:nvSpPr>
              <p:cNvPr id="9" name="Rectangle 8"/>
              <p:cNvSpPr/>
              <p:nvPr/>
            </p:nvSpPr>
            <p:spPr>
              <a:xfrm>
                <a:off x="1559380" y="1912619"/>
                <a:ext cx="7519033" cy="57587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Background to the Curriculum Fund, and the Department's priorities for the Curriculum Programme Pilot</a:t>
                </a:r>
                <a:endParaRPr lang="en-GB" sz="1400" b="1" dirty="0">
                  <a:solidFill>
                    <a:srgbClr val="104F75"/>
                  </a:solidFill>
                </a:endParaRPr>
              </a:p>
            </p:txBody>
          </p:sp>
          <p:sp>
            <p:nvSpPr>
              <p:cNvPr id="16" name="Pentagon 15"/>
              <p:cNvSpPr/>
              <p:nvPr/>
            </p:nvSpPr>
            <p:spPr>
              <a:xfrm>
                <a:off x="1163383" y="1912618"/>
                <a:ext cx="792000" cy="575874"/>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1</a:t>
                </a:r>
              </a:p>
            </p:txBody>
          </p:sp>
        </p:grpSp>
        <p:sp>
          <p:nvSpPr>
            <p:cNvPr id="23" name="Rounded Rectangle 22"/>
            <p:cNvSpPr/>
            <p:nvPr/>
          </p:nvSpPr>
          <p:spPr>
            <a:xfrm>
              <a:off x="9542197" y="2342799"/>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10 mins</a:t>
              </a:r>
            </a:p>
          </p:txBody>
        </p:sp>
      </p:grpSp>
      <p:grpSp>
        <p:nvGrpSpPr>
          <p:cNvPr id="31" name="Group 30"/>
          <p:cNvGrpSpPr/>
          <p:nvPr/>
        </p:nvGrpSpPr>
        <p:grpSpPr>
          <a:xfrm>
            <a:off x="1163382" y="3428242"/>
            <a:ext cx="9399819" cy="806500"/>
            <a:chOff x="1163382" y="3366390"/>
            <a:chExt cx="9399819" cy="806500"/>
          </a:xfrm>
        </p:grpSpPr>
        <p:grpSp>
          <p:nvGrpSpPr>
            <p:cNvPr id="4" name="Group 3"/>
            <p:cNvGrpSpPr/>
            <p:nvPr/>
          </p:nvGrpSpPr>
          <p:grpSpPr>
            <a:xfrm>
              <a:off x="1163382" y="3366390"/>
              <a:ext cx="8548349" cy="806500"/>
              <a:chOff x="1163383" y="3669377"/>
              <a:chExt cx="7915031" cy="571309"/>
            </a:xfrm>
          </p:grpSpPr>
          <p:sp>
            <p:nvSpPr>
              <p:cNvPr id="10" name="Rectangle 9"/>
              <p:cNvSpPr/>
              <p:nvPr/>
            </p:nvSpPr>
            <p:spPr>
              <a:xfrm>
                <a:off x="1559381" y="36693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What the Curriculum Programme Pilot entails for schools, and details of the application process</a:t>
                </a:r>
              </a:p>
            </p:txBody>
          </p:sp>
          <p:sp>
            <p:nvSpPr>
              <p:cNvPr id="15" name="Pentagon 14"/>
              <p:cNvSpPr/>
              <p:nvPr/>
            </p:nvSpPr>
            <p:spPr>
              <a:xfrm>
                <a:off x="1163383" y="36693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2</a:t>
                </a:r>
              </a:p>
            </p:txBody>
          </p:sp>
        </p:grpSp>
        <p:sp>
          <p:nvSpPr>
            <p:cNvPr id="28" name="Rounded Rectangle 27"/>
            <p:cNvSpPr/>
            <p:nvPr/>
          </p:nvSpPr>
          <p:spPr>
            <a:xfrm>
              <a:off x="9555949" y="3593793"/>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a:t>
              </a:r>
              <a:r>
                <a:rPr lang="en-GB" sz="1600" dirty="0" smtClean="0"/>
                <a:t>0 </a:t>
              </a:r>
              <a:r>
                <a:rPr lang="en-GB" sz="1600" dirty="0"/>
                <a:t>mins</a:t>
              </a:r>
            </a:p>
          </p:txBody>
        </p:sp>
      </p:grpSp>
      <p:grpSp>
        <p:nvGrpSpPr>
          <p:cNvPr id="30" name="Group 29"/>
          <p:cNvGrpSpPr/>
          <p:nvPr/>
        </p:nvGrpSpPr>
        <p:grpSpPr>
          <a:xfrm>
            <a:off x="1170258" y="4737863"/>
            <a:ext cx="9386066" cy="812941"/>
            <a:chOff x="1163383" y="4737863"/>
            <a:chExt cx="9386066" cy="812941"/>
          </a:xfrm>
        </p:grpSpPr>
        <p:grpSp>
          <p:nvGrpSpPr>
            <p:cNvPr id="3" name="Group 2"/>
            <p:cNvGrpSpPr/>
            <p:nvPr/>
          </p:nvGrpSpPr>
          <p:grpSpPr>
            <a:xfrm>
              <a:off x="1163383" y="4737863"/>
              <a:ext cx="8548348" cy="812941"/>
              <a:chOff x="1163383" y="5382476"/>
              <a:chExt cx="7915031" cy="575872"/>
            </a:xfrm>
          </p:grpSpPr>
          <p:sp>
            <p:nvSpPr>
              <p:cNvPr id="12" name="Rectangle 11"/>
              <p:cNvSpPr/>
              <p:nvPr/>
            </p:nvSpPr>
            <p:spPr>
              <a:xfrm>
                <a:off x="1559383" y="5382476"/>
                <a:ext cx="7519031"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85725"/>
                <a:r>
                  <a:rPr lang="en-GB" b="1" dirty="0">
                    <a:solidFill>
                      <a:srgbClr val="104F75"/>
                    </a:solidFill>
                  </a:rPr>
                  <a:t>A Q&amp;A session</a:t>
                </a:r>
                <a:endParaRPr lang="en-GB" sz="1200" dirty="0">
                  <a:ln w="0"/>
                  <a:solidFill>
                    <a:srgbClr val="104F75"/>
                  </a:solidFill>
                  <a:effectLst>
                    <a:outerShdw blurRad="38100" dist="19050" dir="2700000" algn="tl" rotWithShape="0">
                      <a:schemeClr val="dk1">
                        <a:alpha val="40000"/>
                      </a:schemeClr>
                    </a:outerShdw>
                  </a:effectLst>
                </a:endParaRPr>
              </a:p>
            </p:txBody>
          </p:sp>
          <p:sp>
            <p:nvSpPr>
              <p:cNvPr id="13" name="Pentagon 12"/>
              <p:cNvSpPr/>
              <p:nvPr/>
            </p:nvSpPr>
            <p:spPr>
              <a:xfrm>
                <a:off x="1163383" y="5382476"/>
                <a:ext cx="792000" cy="575872"/>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3</a:t>
                </a:r>
              </a:p>
            </p:txBody>
          </p:sp>
        </p:grpSp>
        <p:sp>
          <p:nvSpPr>
            <p:cNvPr id="29" name="Rounded Rectangle 28"/>
            <p:cNvSpPr/>
            <p:nvPr/>
          </p:nvSpPr>
          <p:spPr>
            <a:xfrm>
              <a:off x="9542197" y="4965266"/>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4</a:t>
              </a:r>
              <a:r>
                <a:rPr lang="en-GB" sz="1600" dirty="0" smtClean="0"/>
                <a:t>0 </a:t>
              </a:r>
              <a:r>
                <a:rPr lang="en-GB" sz="1600" dirty="0"/>
                <a:t>mins</a:t>
              </a:r>
            </a:p>
          </p:txBody>
        </p:sp>
      </p:grpSp>
      <p:sp>
        <p:nvSpPr>
          <p:cNvPr id="25" name="Rectangle 24"/>
          <p:cNvSpPr/>
          <p:nvPr/>
        </p:nvSpPr>
        <p:spPr>
          <a:xfrm>
            <a:off x="720693" y="1331563"/>
            <a:ext cx="10295138" cy="3178895"/>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6375671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47768" y="1097974"/>
            <a:ext cx="12068031" cy="5698574"/>
            <a:chOff x="164299" y="2022602"/>
            <a:chExt cx="9481966" cy="2634074"/>
          </a:xfrm>
          <a:effectLst/>
        </p:grpSpPr>
        <p:sp>
          <p:nvSpPr>
            <p:cNvPr id="11"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12" name="TextBox 11"/>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13" name="Group 12"/>
          <p:cNvGrpSpPr/>
          <p:nvPr/>
        </p:nvGrpSpPr>
        <p:grpSpPr>
          <a:xfrm>
            <a:off x="47767" y="58994"/>
            <a:ext cx="12068032" cy="1001107"/>
            <a:chOff x="47767" y="58994"/>
            <a:chExt cx="12068032" cy="1001107"/>
          </a:xfrm>
        </p:grpSpPr>
        <p:sp>
          <p:nvSpPr>
            <p:cNvPr id="14" name="Rectangle 13"/>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5" name="Rectangle 14"/>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Next Steps</a:t>
              </a:r>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10" name="Rectangle 9"/>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p:cNvSpPr/>
          <p:nvPr/>
        </p:nvSpPr>
        <p:spPr>
          <a:xfrm>
            <a:off x="1856279" y="1450258"/>
            <a:ext cx="8290236" cy="2771954"/>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ü"/>
            </a:pPr>
            <a:r>
              <a:rPr lang="en-GB" sz="1600" b="1" dirty="0">
                <a:solidFill>
                  <a:srgbClr val="104F75"/>
                </a:solidFill>
              </a:rPr>
              <a:t>View the form and guidance by copying and pasting the following into your browser: </a:t>
            </a:r>
            <a:r>
              <a:rPr lang="en-GB" sz="1600" b="1" dirty="0">
                <a:solidFill>
                  <a:srgbClr val="104F75"/>
                </a:solidFill>
                <a:hlinkClick r:id="rId3"/>
              </a:rPr>
              <a:t>https://www.gov.uk/government/publications/curriculum-fund-programme-pilot</a:t>
            </a:r>
            <a:endParaRPr lang="en-GB" sz="1600" b="1" dirty="0">
              <a:solidFill>
                <a:srgbClr val="104F75"/>
              </a:solidFill>
            </a:endParaRPr>
          </a:p>
          <a:p>
            <a:pPr marL="342900" indent="-342900">
              <a:buFont typeface="Wingdings" panose="05000000000000000000" pitchFamily="2" charset="2"/>
              <a:buChar char="ü"/>
            </a:pPr>
            <a:endParaRPr lang="en-GB" sz="1600" b="1" dirty="0">
              <a:solidFill>
                <a:srgbClr val="104F75"/>
              </a:solidFill>
            </a:endParaRPr>
          </a:p>
          <a:p>
            <a:pPr marL="342900" indent="-342900">
              <a:buFont typeface="Wingdings" panose="05000000000000000000" pitchFamily="2" charset="2"/>
              <a:buChar char="ü"/>
            </a:pPr>
            <a:r>
              <a:rPr lang="en-GB" sz="1600" b="1" dirty="0">
                <a:solidFill>
                  <a:srgbClr val="104F75"/>
                </a:solidFill>
              </a:rPr>
              <a:t>Complete your application and return to us (as per the instructions at the above address) by the </a:t>
            </a:r>
            <a:r>
              <a:rPr lang="en-GB" sz="1600" b="1" u="sng" dirty="0">
                <a:solidFill>
                  <a:srgbClr val="104F75"/>
                </a:solidFill>
              </a:rPr>
              <a:t>17 September 2018.</a:t>
            </a:r>
          </a:p>
          <a:p>
            <a:pPr marL="342900" indent="-342900">
              <a:buFont typeface="Wingdings" panose="05000000000000000000" pitchFamily="2" charset="2"/>
              <a:buChar char="ü"/>
            </a:pPr>
            <a:endParaRPr lang="en-GB" sz="1600" b="1" u="sng" dirty="0">
              <a:solidFill>
                <a:srgbClr val="104F75"/>
              </a:solidFill>
            </a:endParaRPr>
          </a:p>
          <a:p>
            <a:pPr marL="342900" indent="-342900">
              <a:buFont typeface="Wingdings" panose="05000000000000000000" pitchFamily="2" charset="2"/>
              <a:buChar char="ü"/>
            </a:pPr>
            <a:r>
              <a:rPr lang="en-GB" sz="1600" b="1" dirty="0">
                <a:solidFill>
                  <a:srgbClr val="104F75"/>
                </a:solidFill>
              </a:rPr>
              <a:t>Please send any queries to: </a:t>
            </a:r>
            <a:r>
              <a:rPr lang="en-GB" sz="1600" b="1" dirty="0">
                <a:solidFill>
                  <a:srgbClr val="104F75"/>
                </a:solidFill>
                <a:hlinkClick r:id="rId4"/>
              </a:rPr>
              <a:t>Curriculum.FUND@education.gov.uk</a:t>
            </a:r>
          </a:p>
          <a:p>
            <a:pPr marL="342900" indent="-342900">
              <a:buFont typeface="Wingdings" panose="05000000000000000000" pitchFamily="2" charset="2"/>
              <a:buChar char="ü"/>
            </a:pPr>
            <a:endParaRPr lang="en-GB" sz="1600" b="1" dirty="0" smtClean="0">
              <a:solidFill>
                <a:srgbClr val="104F75"/>
              </a:solidFill>
            </a:endParaRPr>
          </a:p>
          <a:p>
            <a:pPr marL="342900" indent="-342900">
              <a:buFont typeface="Wingdings" panose="05000000000000000000" pitchFamily="2" charset="2"/>
              <a:buChar char="ü"/>
            </a:pPr>
            <a:r>
              <a:rPr lang="en-GB" sz="1600" b="1" dirty="0">
                <a:solidFill>
                  <a:srgbClr val="104F75"/>
                </a:solidFill>
              </a:rPr>
              <a:t>We will email all attendees of this webinar with a link to a Contract Finders page where you can view a list of the Q&amp;As and the slides presented today.</a:t>
            </a:r>
            <a:endParaRPr lang="en-GB" sz="1600" dirty="0">
              <a:solidFill>
                <a:srgbClr val="104F75"/>
              </a:solidFill>
            </a:endParaRPr>
          </a:p>
          <a:p>
            <a:pPr marL="342900" indent="-342900">
              <a:buFont typeface="Wingdings" panose="05000000000000000000" pitchFamily="2" charset="2"/>
              <a:buChar char="ü"/>
            </a:pPr>
            <a:endParaRPr lang="en-GB" sz="1400" b="1" dirty="0">
              <a:solidFill>
                <a:srgbClr val="104F75"/>
              </a:solidFill>
            </a:endParaRPr>
          </a:p>
        </p:txBody>
      </p:sp>
      <p:sp>
        <p:nvSpPr>
          <p:cNvPr id="7" name="Rectangle 6"/>
          <p:cNvSpPr/>
          <p:nvPr/>
        </p:nvSpPr>
        <p:spPr>
          <a:xfrm>
            <a:off x="1856279" y="4530374"/>
            <a:ext cx="8290236" cy="1440306"/>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104F75"/>
                </a:solidFill>
              </a:rPr>
              <a:t>Thank you all for your time!</a:t>
            </a:r>
          </a:p>
        </p:txBody>
      </p:sp>
    </p:spTree>
    <p:extLst>
      <p:ext uri="{BB962C8B-B14F-4D97-AF65-F5344CB8AC3E}">
        <p14:creationId xmlns:p14="http://schemas.microsoft.com/office/powerpoint/2010/main" val="3101134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936665" y="1861255"/>
            <a:ext cx="8290236" cy="2812029"/>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104F75"/>
                </a:solidFill>
              </a:rPr>
              <a:t>Curriculum Programme Pilot</a:t>
            </a:r>
          </a:p>
          <a:p>
            <a:pPr algn="ctr"/>
            <a:r>
              <a:rPr lang="en-GB" sz="3600" dirty="0">
                <a:solidFill>
                  <a:srgbClr val="104F75"/>
                </a:solidFill>
              </a:rPr>
              <a:t>School </a:t>
            </a:r>
            <a:r>
              <a:rPr lang="en-GB" sz="3600" dirty="0" smtClean="0">
                <a:solidFill>
                  <a:srgbClr val="104F75"/>
                </a:solidFill>
              </a:rPr>
              <a:t>Information Event</a:t>
            </a:r>
            <a:endParaRPr lang="en-GB" sz="3600" dirty="0">
              <a:solidFill>
                <a:srgbClr val="104F75"/>
              </a:solidFill>
            </a:endParaRPr>
          </a:p>
        </p:txBody>
      </p:sp>
      <p:sp>
        <p:nvSpPr>
          <p:cNvPr id="10" name="Rectangle 9"/>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p:cNvSpPr/>
          <p:nvPr/>
        </p:nvSpPr>
        <p:spPr>
          <a:xfrm>
            <a:off x="1936665" y="4848200"/>
            <a:ext cx="8290236" cy="782579"/>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rgbClr val="104F75"/>
                </a:solidFill>
              </a:rPr>
              <a:t>For full details, specifications and application form please copy and paste the following into your browser: </a:t>
            </a:r>
            <a:r>
              <a:rPr lang="en-GB" sz="1400" b="1" dirty="0">
                <a:solidFill>
                  <a:srgbClr val="104F75"/>
                </a:solidFill>
                <a:hlinkClick r:id="rId3"/>
              </a:rPr>
              <a:t>https://www.gov.uk/government/publications/curriculum-fund-programme-pilot</a:t>
            </a:r>
            <a:endParaRPr lang="en-GB" sz="1400" b="1" dirty="0">
              <a:solidFill>
                <a:srgbClr val="104F75"/>
              </a:solidFill>
            </a:endParaRPr>
          </a:p>
        </p:txBody>
      </p:sp>
      <p:grpSp>
        <p:nvGrpSpPr>
          <p:cNvPr id="7" name="Group 6"/>
          <p:cNvGrpSpPr/>
          <p:nvPr/>
        </p:nvGrpSpPr>
        <p:grpSpPr>
          <a:xfrm>
            <a:off x="47767" y="58994"/>
            <a:ext cx="12068032" cy="1001107"/>
            <a:chOff x="47767" y="58994"/>
            <a:chExt cx="12068032" cy="1001107"/>
          </a:xfrm>
        </p:grpSpPr>
        <p:sp>
          <p:nvSpPr>
            <p:cNvPr id="9" name="Rectangle 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1" name="Rectangle 10"/>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Tree>
    <p:extLst>
      <p:ext uri="{BB962C8B-B14F-4D97-AF65-F5344CB8AC3E}">
        <p14:creationId xmlns:p14="http://schemas.microsoft.com/office/powerpoint/2010/main" val="378868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49358" y="2398910"/>
            <a:ext cx="8290236" cy="2067554"/>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accent1">
                    <a:lumMod val="50000"/>
                  </a:schemeClr>
                </a:solidFill>
              </a:rPr>
              <a:t>Welcome and introductions </a:t>
            </a:r>
          </a:p>
        </p:txBody>
      </p:sp>
      <p:sp>
        <p:nvSpPr>
          <p:cNvPr id="6" name="Rectangle 5"/>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34147" y="194829"/>
            <a:ext cx="924548" cy="543126"/>
          </a:xfrm>
          <a:prstGeom prst="rect">
            <a:avLst/>
          </a:prstGeom>
        </p:spPr>
      </p:pic>
      <p:grpSp>
        <p:nvGrpSpPr>
          <p:cNvPr id="8" name="Group 7"/>
          <p:cNvGrpSpPr/>
          <p:nvPr/>
        </p:nvGrpSpPr>
        <p:grpSpPr>
          <a:xfrm>
            <a:off x="47767" y="58994"/>
            <a:ext cx="12068032" cy="1001107"/>
            <a:chOff x="47767" y="58994"/>
            <a:chExt cx="12068032" cy="1001107"/>
          </a:xfrm>
        </p:grpSpPr>
        <p:sp>
          <p:nvSpPr>
            <p:cNvPr id="9" name="Rectangle 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0" name="Rectangle 9"/>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Tree>
    <p:extLst>
      <p:ext uri="{BB962C8B-B14F-4D97-AF65-F5344CB8AC3E}">
        <p14:creationId xmlns:p14="http://schemas.microsoft.com/office/powerpoint/2010/main" val="2013340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6" name="Group 5"/>
          <p:cNvGrpSpPr/>
          <p:nvPr/>
        </p:nvGrpSpPr>
        <p:grpSpPr>
          <a:xfrm>
            <a:off x="47767" y="58994"/>
            <a:ext cx="12068032" cy="1001107"/>
            <a:chOff x="47767" y="58994"/>
            <a:chExt cx="12068032" cy="1001107"/>
          </a:xfrm>
        </p:grpSpPr>
        <p:sp>
          <p:nvSpPr>
            <p:cNvPr id="22" name="Rectangle 21"/>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Agenda</a:t>
              </a: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32" name="Group 31"/>
          <p:cNvGrpSpPr/>
          <p:nvPr/>
        </p:nvGrpSpPr>
        <p:grpSpPr>
          <a:xfrm>
            <a:off x="1170258" y="2112174"/>
            <a:ext cx="9386067" cy="812946"/>
            <a:chOff x="1163382" y="2112174"/>
            <a:chExt cx="9386067" cy="812946"/>
          </a:xfrm>
        </p:grpSpPr>
        <p:grpSp>
          <p:nvGrpSpPr>
            <p:cNvPr id="2" name="Group 1"/>
            <p:cNvGrpSpPr/>
            <p:nvPr/>
          </p:nvGrpSpPr>
          <p:grpSpPr>
            <a:xfrm>
              <a:off x="1163382" y="2112174"/>
              <a:ext cx="8548349" cy="812946"/>
              <a:chOff x="1163383" y="1912618"/>
              <a:chExt cx="7915030" cy="575875"/>
            </a:xfrm>
          </p:grpSpPr>
          <p:sp>
            <p:nvSpPr>
              <p:cNvPr id="9" name="Rectangle 8"/>
              <p:cNvSpPr/>
              <p:nvPr/>
            </p:nvSpPr>
            <p:spPr>
              <a:xfrm>
                <a:off x="1559380" y="1912619"/>
                <a:ext cx="7519033" cy="57587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Background to the Curriculum Fund, and the Department's priorities for the Curriculum Programme Pilot</a:t>
                </a:r>
                <a:endParaRPr lang="en-GB" sz="1400" b="1" dirty="0">
                  <a:solidFill>
                    <a:srgbClr val="104F75"/>
                  </a:solidFill>
                </a:endParaRPr>
              </a:p>
            </p:txBody>
          </p:sp>
          <p:sp>
            <p:nvSpPr>
              <p:cNvPr id="16" name="Pentagon 15"/>
              <p:cNvSpPr/>
              <p:nvPr/>
            </p:nvSpPr>
            <p:spPr>
              <a:xfrm>
                <a:off x="1163383" y="1912618"/>
                <a:ext cx="792000" cy="575874"/>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1</a:t>
                </a:r>
              </a:p>
            </p:txBody>
          </p:sp>
        </p:grpSp>
        <p:sp>
          <p:nvSpPr>
            <p:cNvPr id="23" name="Rounded Rectangle 22"/>
            <p:cNvSpPr/>
            <p:nvPr/>
          </p:nvSpPr>
          <p:spPr>
            <a:xfrm>
              <a:off x="9542197" y="2342799"/>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10 mins</a:t>
              </a:r>
            </a:p>
          </p:txBody>
        </p:sp>
      </p:grpSp>
      <p:grpSp>
        <p:nvGrpSpPr>
          <p:cNvPr id="31" name="Group 30"/>
          <p:cNvGrpSpPr/>
          <p:nvPr/>
        </p:nvGrpSpPr>
        <p:grpSpPr>
          <a:xfrm>
            <a:off x="1163382" y="3428242"/>
            <a:ext cx="9399819" cy="806500"/>
            <a:chOff x="1163382" y="3366390"/>
            <a:chExt cx="9399819" cy="806500"/>
          </a:xfrm>
        </p:grpSpPr>
        <p:grpSp>
          <p:nvGrpSpPr>
            <p:cNvPr id="4" name="Group 3"/>
            <p:cNvGrpSpPr/>
            <p:nvPr/>
          </p:nvGrpSpPr>
          <p:grpSpPr>
            <a:xfrm>
              <a:off x="1163382" y="3366390"/>
              <a:ext cx="8548349" cy="806500"/>
              <a:chOff x="1163383" y="3669377"/>
              <a:chExt cx="7915031" cy="571309"/>
            </a:xfrm>
          </p:grpSpPr>
          <p:sp>
            <p:nvSpPr>
              <p:cNvPr id="10" name="Rectangle 9"/>
              <p:cNvSpPr/>
              <p:nvPr/>
            </p:nvSpPr>
            <p:spPr>
              <a:xfrm>
                <a:off x="1559381" y="36693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What the Curriculum Programme Pilot entails for </a:t>
                </a:r>
                <a:r>
                  <a:rPr lang="en-GB" b="1" dirty="0" smtClean="0">
                    <a:solidFill>
                      <a:srgbClr val="104F75"/>
                    </a:solidFill>
                  </a:rPr>
                  <a:t>schools </a:t>
                </a:r>
                <a:r>
                  <a:rPr lang="en-GB" b="1" dirty="0">
                    <a:solidFill>
                      <a:srgbClr val="104F75"/>
                    </a:solidFill>
                  </a:rPr>
                  <a:t>and details of the application process</a:t>
                </a:r>
              </a:p>
            </p:txBody>
          </p:sp>
          <p:sp>
            <p:nvSpPr>
              <p:cNvPr id="15" name="Pentagon 14"/>
              <p:cNvSpPr/>
              <p:nvPr/>
            </p:nvSpPr>
            <p:spPr>
              <a:xfrm>
                <a:off x="1163383" y="36693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2</a:t>
                </a:r>
              </a:p>
            </p:txBody>
          </p:sp>
        </p:grpSp>
        <p:sp>
          <p:nvSpPr>
            <p:cNvPr id="28" name="Rounded Rectangle 27"/>
            <p:cNvSpPr/>
            <p:nvPr/>
          </p:nvSpPr>
          <p:spPr>
            <a:xfrm>
              <a:off x="9555949" y="3593793"/>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a:t>
              </a:r>
              <a:r>
                <a:rPr lang="en-GB" sz="1600" dirty="0" smtClean="0"/>
                <a:t>0 </a:t>
              </a:r>
              <a:r>
                <a:rPr lang="en-GB" sz="1600" dirty="0"/>
                <a:t>mins</a:t>
              </a:r>
            </a:p>
          </p:txBody>
        </p:sp>
      </p:grpSp>
      <p:grpSp>
        <p:nvGrpSpPr>
          <p:cNvPr id="30" name="Group 29"/>
          <p:cNvGrpSpPr/>
          <p:nvPr/>
        </p:nvGrpSpPr>
        <p:grpSpPr>
          <a:xfrm>
            <a:off x="1170258" y="4737863"/>
            <a:ext cx="9386066" cy="812941"/>
            <a:chOff x="1163383" y="4737863"/>
            <a:chExt cx="9386066" cy="812941"/>
          </a:xfrm>
        </p:grpSpPr>
        <p:grpSp>
          <p:nvGrpSpPr>
            <p:cNvPr id="3" name="Group 2"/>
            <p:cNvGrpSpPr/>
            <p:nvPr/>
          </p:nvGrpSpPr>
          <p:grpSpPr>
            <a:xfrm>
              <a:off x="1163383" y="4737863"/>
              <a:ext cx="8548348" cy="812941"/>
              <a:chOff x="1163383" y="5382476"/>
              <a:chExt cx="7915031" cy="575872"/>
            </a:xfrm>
          </p:grpSpPr>
          <p:sp>
            <p:nvSpPr>
              <p:cNvPr id="12" name="Rectangle 11"/>
              <p:cNvSpPr/>
              <p:nvPr/>
            </p:nvSpPr>
            <p:spPr>
              <a:xfrm>
                <a:off x="1559383" y="5382476"/>
                <a:ext cx="7519031"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85725"/>
                <a:r>
                  <a:rPr lang="en-GB" b="1" dirty="0" smtClean="0">
                    <a:solidFill>
                      <a:srgbClr val="104F75"/>
                    </a:solidFill>
                  </a:rPr>
                  <a:t>Q&amp;A </a:t>
                </a:r>
                <a:r>
                  <a:rPr lang="en-GB" b="1" dirty="0">
                    <a:solidFill>
                      <a:srgbClr val="104F75"/>
                    </a:solidFill>
                  </a:rPr>
                  <a:t>session</a:t>
                </a:r>
                <a:endParaRPr lang="en-GB" sz="1200" dirty="0">
                  <a:ln w="0"/>
                  <a:solidFill>
                    <a:srgbClr val="104F75"/>
                  </a:solidFill>
                  <a:effectLst>
                    <a:outerShdw blurRad="38100" dist="19050" dir="2700000" algn="tl" rotWithShape="0">
                      <a:schemeClr val="dk1">
                        <a:alpha val="40000"/>
                      </a:schemeClr>
                    </a:outerShdw>
                  </a:effectLst>
                </a:endParaRPr>
              </a:p>
            </p:txBody>
          </p:sp>
          <p:sp>
            <p:nvSpPr>
              <p:cNvPr id="13" name="Pentagon 12"/>
              <p:cNvSpPr/>
              <p:nvPr/>
            </p:nvSpPr>
            <p:spPr>
              <a:xfrm>
                <a:off x="1163383" y="5382476"/>
                <a:ext cx="792000" cy="575872"/>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3</a:t>
                </a:r>
              </a:p>
            </p:txBody>
          </p:sp>
        </p:grpSp>
        <p:sp>
          <p:nvSpPr>
            <p:cNvPr id="29" name="Rounded Rectangle 28"/>
            <p:cNvSpPr/>
            <p:nvPr/>
          </p:nvSpPr>
          <p:spPr>
            <a:xfrm>
              <a:off x="9542197" y="4965266"/>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4</a:t>
              </a:r>
              <a:r>
                <a:rPr lang="en-GB" sz="1600" dirty="0" smtClean="0"/>
                <a:t>0 </a:t>
              </a:r>
              <a:r>
                <a:rPr lang="en-GB" sz="1600" dirty="0"/>
                <a:t>mins</a:t>
              </a:r>
            </a:p>
          </p:txBody>
        </p:sp>
      </p:grpSp>
    </p:spTree>
    <p:extLst>
      <p:ext uri="{BB962C8B-B14F-4D97-AF65-F5344CB8AC3E}">
        <p14:creationId xmlns:p14="http://schemas.microsoft.com/office/powerpoint/2010/main" val="2698774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6" name="Group 5"/>
          <p:cNvGrpSpPr/>
          <p:nvPr/>
        </p:nvGrpSpPr>
        <p:grpSpPr>
          <a:xfrm>
            <a:off x="47767" y="58994"/>
            <a:ext cx="12068032" cy="1001107"/>
            <a:chOff x="47767" y="58994"/>
            <a:chExt cx="12068032" cy="1001107"/>
          </a:xfrm>
        </p:grpSpPr>
        <p:sp>
          <p:nvSpPr>
            <p:cNvPr id="22" name="Rectangle 21"/>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Agenda</a:t>
              </a: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32" name="Group 31"/>
          <p:cNvGrpSpPr/>
          <p:nvPr/>
        </p:nvGrpSpPr>
        <p:grpSpPr>
          <a:xfrm>
            <a:off x="1170258" y="2112174"/>
            <a:ext cx="9386067" cy="812946"/>
            <a:chOff x="1163382" y="2112174"/>
            <a:chExt cx="9386067" cy="812946"/>
          </a:xfrm>
        </p:grpSpPr>
        <p:grpSp>
          <p:nvGrpSpPr>
            <p:cNvPr id="2" name="Group 1"/>
            <p:cNvGrpSpPr/>
            <p:nvPr/>
          </p:nvGrpSpPr>
          <p:grpSpPr>
            <a:xfrm>
              <a:off x="1163382" y="2112174"/>
              <a:ext cx="8548349" cy="812946"/>
              <a:chOff x="1163383" y="1912618"/>
              <a:chExt cx="7915030" cy="575875"/>
            </a:xfrm>
          </p:grpSpPr>
          <p:sp>
            <p:nvSpPr>
              <p:cNvPr id="9" name="Rectangle 8"/>
              <p:cNvSpPr/>
              <p:nvPr/>
            </p:nvSpPr>
            <p:spPr>
              <a:xfrm>
                <a:off x="1559380" y="1912619"/>
                <a:ext cx="7519033" cy="57587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Background to the Curriculum Fund, and the Department's priorities for the Curriculum Programme Pilot</a:t>
                </a:r>
                <a:endParaRPr lang="en-GB" sz="1400" b="1" dirty="0">
                  <a:solidFill>
                    <a:srgbClr val="104F75"/>
                  </a:solidFill>
                </a:endParaRPr>
              </a:p>
            </p:txBody>
          </p:sp>
          <p:sp>
            <p:nvSpPr>
              <p:cNvPr id="16" name="Pentagon 15"/>
              <p:cNvSpPr/>
              <p:nvPr/>
            </p:nvSpPr>
            <p:spPr>
              <a:xfrm>
                <a:off x="1163383" y="1912618"/>
                <a:ext cx="792000" cy="575874"/>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1</a:t>
                </a:r>
              </a:p>
            </p:txBody>
          </p:sp>
        </p:grpSp>
        <p:sp>
          <p:nvSpPr>
            <p:cNvPr id="23" name="Rounded Rectangle 22"/>
            <p:cNvSpPr/>
            <p:nvPr/>
          </p:nvSpPr>
          <p:spPr>
            <a:xfrm>
              <a:off x="9542197" y="2342799"/>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10 mins</a:t>
              </a:r>
            </a:p>
          </p:txBody>
        </p:sp>
      </p:grpSp>
      <p:grpSp>
        <p:nvGrpSpPr>
          <p:cNvPr id="31" name="Group 30"/>
          <p:cNvGrpSpPr/>
          <p:nvPr/>
        </p:nvGrpSpPr>
        <p:grpSpPr>
          <a:xfrm>
            <a:off x="1163382" y="3428242"/>
            <a:ext cx="9399819" cy="806500"/>
            <a:chOff x="1163382" y="3366390"/>
            <a:chExt cx="9399819" cy="806500"/>
          </a:xfrm>
        </p:grpSpPr>
        <p:grpSp>
          <p:nvGrpSpPr>
            <p:cNvPr id="4" name="Group 3"/>
            <p:cNvGrpSpPr/>
            <p:nvPr/>
          </p:nvGrpSpPr>
          <p:grpSpPr>
            <a:xfrm>
              <a:off x="1163382" y="3366390"/>
              <a:ext cx="8548349" cy="806500"/>
              <a:chOff x="1163383" y="3669377"/>
              <a:chExt cx="7915031" cy="571309"/>
            </a:xfrm>
          </p:grpSpPr>
          <p:sp>
            <p:nvSpPr>
              <p:cNvPr id="10" name="Rectangle 9"/>
              <p:cNvSpPr/>
              <p:nvPr/>
            </p:nvSpPr>
            <p:spPr>
              <a:xfrm>
                <a:off x="1559381" y="36693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What the Curriculum Programme Pilot entails for schools, and details of the application process</a:t>
                </a:r>
              </a:p>
            </p:txBody>
          </p:sp>
          <p:sp>
            <p:nvSpPr>
              <p:cNvPr id="15" name="Pentagon 14"/>
              <p:cNvSpPr/>
              <p:nvPr/>
            </p:nvSpPr>
            <p:spPr>
              <a:xfrm>
                <a:off x="1163383" y="36693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2</a:t>
                </a:r>
              </a:p>
            </p:txBody>
          </p:sp>
        </p:grpSp>
        <p:sp>
          <p:nvSpPr>
            <p:cNvPr id="28" name="Rounded Rectangle 27"/>
            <p:cNvSpPr/>
            <p:nvPr/>
          </p:nvSpPr>
          <p:spPr>
            <a:xfrm>
              <a:off x="9555949" y="3593793"/>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a:t>
              </a:r>
              <a:r>
                <a:rPr lang="en-GB" sz="1600" dirty="0" smtClean="0"/>
                <a:t>0 </a:t>
              </a:r>
              <a:r>
                <a:rPr lang="en-GB" sz="1600" dirty="0"/>
                <a:t>mins</a:t>
              </a:r>
            </a:p>
          </p:txBody>
        </p:sp>
      </p:grpSp>
      <p:grpSp>
        <p:nvGrpSpPr>
          <p:cNvPr id="30" name="Group 29"/>
          <p:cNvGrpSpPr/>
          <p:nvPr/>
        </p:nvGrpSpPr>
        <p:grpSpPr>
          <a:xfrm>
            <a:off x="1170258" y="4737863"/>
            <a:ext cx="9386066" cy="812941"/>
            <a:chOff x="1163383" y="4737863"/>
            <a:chExt cx="9386066" cy="812941"/>
          </a:xfrm>
        </p:grpSpPr>
        <p:grpSp>
          <p:nvGrpSpPr>
            <p:cNvPr id="3" name="Group 2"/>
            <p:cNvGrpSpPr/>
            <p:nvPr/>
          </p:nvGrpSpPr>
          <p:grpSpPr>
            <a:xfrm>
              <a:off x="1163383" y="4737863"/>
              <a:ext cx="8548348" cy="812941"/>
              <a:chOff x="1163383" y="5382476"/>
              <a:chExt cx="7915031" cy="575872"/>
            </a:xfrm>
          </p:grpSpPr>
          <p:sp>
            <p:nvSpPr>
              <p:cNvPr id="12" name="Rectangle 11"/>
              <p:cNvSpPr/>
              <p:nvPr/>
            </p:nvSpPr>
            <p:spPr>
              <a:xfrm>
                <a:off x="1559383" y="5382476"/>
                <a:ext cx="7519031"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85725"/>
                <a:r>
                  <a:rPr lang="en-GB" b="1" dirty="0">
                    <a:solidFill>
                      <a:srgbClr val="104F75"/>
                    </a:solidFill>
                  </a:rPr>
                  <a:t>A Q&amp;A session</a:t>
                </a:r>
                <a:endParaRPr lang="en-GB" sz="1200" dirty="0">
                  <a:ln w="0"/>
                  <a:solidFill>
                    <a:srgbClr val="104F75"/>
                  </a:solidFill>
                  <a:effectLst>
                    <a:outerShdw blurRad="38100" dist="19050" dir="2700000" algn="tl" rotWithShape="0">
                      <a:schemeClr val="dk1">
                        <a:alpha val="40000"/>
                      </a:schemeClr>
                    </a:outerShdw>
                  </a:effectLst>
                </a:endParaRPr>
              </a:p>
            </p:txBody>
          </p:sp>
          <p:sp>
            <p:nvSpPr>
              <p:cNvPr id="13" name="Pentagon 12"/>
              <p:cNvSpPr/>
              <p:nvPr/>
            </p:nvSpPr>
            <p:spPr>
              <a:xfrm>
                <a:off x="1163383" y="5382476"/>
                <a:ext cx="792000" cy="575872"/>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3</a:t>
                </a:r>
              </a:p>
            </p:txBody>
          </p:sp>
        </p:grpSp>
        <p:sp>
          <p:nvSpPr>
            <p:cNvPr id="29" name="Rounded Rectangle 28"/>
            <p:cNvSpPr/>
            <p:nvPr/>
          </p:nvSpPr>
          <p:spPr>
            <a:xfrm>
              <a:off x="9542197" y="4965266"/>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t>40 </a:t>
              </a:r>
              <a:r>
                <a:rPr lang="en-GB" sz="1600" dirty="0"/>
                <a:t>mins</a:t>
              </a:r>
            </a:p>
          </p:txBody>
        </p:sp>
      </p:grpSp>
      <p:sp>
        <p:nvSpPr>
          <p:cNvPr id="24" name="Rectangle 23"/>
          <p:cNvSpPr/>
          <p:nvPr/>
        </p:nvSpPr>
        <p:spPr>
          <a:xfrm>
            <a:off x="720693" y="3155743"/>
            <a:ext cx="10209076" cy="3057332"/>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218895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47767" y="1113192"/>
            <a:ext cx="12068031" cy="5698574"/>
            <a:chOff x="164299" y="2022602"/>
            <a:chExt cx="9481966" cy="2634074"/>
          </a:xfrm>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35" name="TextBox 34"/>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sp>
        <p:nvSpPr>
          <p:cNvPr id="12" name="Rectangle 11"/>
          <p:cNvSpPr/>
          <p:nvPr/>
        </p:nvSpPr>
        <p:spPr>
          <a:xfrm>
            <a:off x="1123529" y="1745589"/>
            <a:ext cx="4985782" cy="4524315"/>
          </a:xfrm>
          <a:prstGeom prst="rect">
            <a:avLst/>
          </a:prstGeom>
        </p:spPr>
        <p:txBody>
          <a:bodyPr wrap="square">
            <a:spAutoFit/>
          </a:bodyPr>
          <a:lstStyle/>
          <a:p>
            <a:pPr marL="342900" indent="-342900">
              <a:buClr>
                <a:srgbClr val="104F75"/>
              </a:buClr>
              <a:buFont typeface="Wingdings" panose="05000000000000000000" pitchFamily="2" charset="2"/>
              <a:buChar char="§"/>
            </a:pPr>
            <a:r>
              <a:rPr lang="en-GB" sz="1600" dirty="0">
                <a:solidFill>
                  <a:srgbClr val="104F75"/>
                </a:solidFill>
                <a:ea typeface="Calibri" panose="020F0502020204030204" pitchFamily="34" charset="0"/>
                <a:cs typeface="Times New Roman" panose="02020603050405020304" pitchFamily="18" charset="0"/>
              </a:rPr>
              <a:t>In 2014, a new National Curriculum </a:t>
            </a:r>
            <a:r>
              <a:rPr lang="en-GB" sz="1600" dirty="0" smtClean="0">
                <a:solidFill>
                  <a:srgbClr val="104F75"/>
                </a:solidFill>
                <a:ea typeface="Calibri" panose="020F0502020204030204" pitchFamily="34" charset="0"/>
                <a:cs typeface="Times New Roman" panose="02020603050405020304" pitchFamily="18" charset="0"/>
              </a:rPr>
              <a:t>was published, </a:t>
            </a:r>
            <a:r>
              <a:rPr lang="en-GB" sz="1600" dirty="0">
                <a:solidFill>
                  <a:srgbClr val="104F75"/>
                </a:solidFill>
                <a:ea typeface="Calibri" panose="020F0502020204030204" pitchFamily="34" charset="0"/>
                <a:cs typeface="Times New Roman" panose="02020603050405020304" pitchFamily="18" charset="0"/>
              </a:rPr>
              <a:t>which aimed to set world-class standards </a:t>
            </a:r>
            <a:r>
              <a:rPr lang="en-GB" sz="1600" dirty="0" smtClean="0">
                <a:solidFill>
                  <a:srgbClr val="104F75"/>
                </a:solidFill>
                <a:ea typeface="Calibri" panose="020F0502020204030204" pitchFamily="34" charset="0"/>
                <a:cs typeface="Times New Roman" panose="02020603050405020304" pitchFamily="18" charset="0"/>
              </a:rPr>
              <a:t>in education. </a:t>
            </a:r>
            <a:r>
              <a:rPr lang="en-GB" sz="1600" dirty="0">
                <a:solidFill>
                  <a:srgbClr val="104F75"/>
                </a:solidFill>
                <a:ea typeface="Calibri" panose="020F0502020204030204" pitchFamily="34" charset="0"/>
                <a:cs typeface="Times New Roman" panose="02020603050405020304" pitchFamily="18" charset="0"/>
              </a:rPr>
              <a:t>It was inspired by the curricula of high performing </a:t>
            </a:r>
            <a:r>
              <a:rPr lang="en-GB" sz="1600" dirty="0" smtClean="0">
                <a:solidFill>
                  <a:srgbClr val="104F75"/>
                </a:solidFill>
                <a:ea typeface="Calibri" panose="020F0502020204030204" pitchFamily="34" charset="0"/>
                <a:cs typeface="Times New Roman" panose="02020603050405020304" pitchFamily="18" charset="0"/>
              </a:rPr>
              <a:t>jurisdictions </a:t>
            </a:r>
            <a:r>
              <a:rPr lang="en-GB" sz="1600" dirty="0">
                <a:solidFill>
                  <a:srgbClr val="104F75"/>
                </a:solidFill>
                <a:ea typeface="Calibri" panose="020F0502020204030204" pitchFamily="34" charset="0"/>
                <a:cs typeface="Times New Roman" panose="02020603050405020304" pitchFamily="18" charset="0"/>
              </a:rPr>
              <a:t>and championed the knowledge that children need to succeed.</a:t>
            </a:r>
          </a:p>
          <a:p>
            <a:pPr marL="342900" indent="-342900">
              <a:buClr>
                <a:srgbClr val="104F75"/>
              </a:buClr>
              <a:buFont typeface="Wingdings" panose="05000000000000000000" pitchFamily="2" charset="2"/>
              <a:buChar char="§"/>
            </a:pPr>
            <a:endParaRPr lang="en-GB" sz="16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600" dirty="0">
                <a:solidFill>
                  <a:srgbClr val="104F75"/>
                </a:solidFill>
                <a:ea typeface="Calibri" panose="020F0502020204030204" pitchFamily="34" charset="0"/>
              </a:rPr>
              <a:t>In January 2018, the government announced a £7.7m Curriculum </a:t>
            </a:r>
            <a:r>
              <a:rPr lang="en-GB" sz="1600" dirty="0" smtClean="0">
                <a:solidFill>
                  <a:srgbClr val="104F75"/>
                </a:solidFill>
                <a:ea typeface="Calibri" panose="020F0502020204030204" pitchFamily="34" charset="0"/>
              </a:rPr>
              <a:t>Fund, </a:t>
            </a:r>
            <a:r>
              <a:rPr lang="en-GB" sz="1600" dirty="0">
                <a:solidFill>
                  <a:srgbClr val="104F75"/>
                </a:solidFill>
                <a:ea typeface="Calibri" panose="020F0502020204030204" pitchFamily="34" charset="0"/>
              </a:rPr>
              <a:t>a manifesto commitment </a:t>
            </a:r>
            <a:r>
              <a:rPr lang="en-GB" sz="1600" dirty="0" smtClean="0">
                <a:solidFill>
                  <a:srgbClr val="104F75"/>
                </a:solidFill>
                <a:ea typeface="Calibri" panose="020F0502020204030204" pitchFamily="34" charset="0"/>
              </a:rPr>
              <a:t>aimed at supporting </a:t>
            </a:r>
            <a:r>
              <a:rPr lang="en-GB" sz="1600" dirty="0">
                <a:solidFill>
                  <a:srgbClr val="104F75"/>
                </a:solidFill>
                <a:ea typeface="Calibri" panose="020F0502020204030204" pitchFamily="34" charset="0"/>
              </a:rPr>
              <a:t>schools and </a:t>
            </a:r>
            <a:r>
              <a:rPr lang="en-GB" sz="1600" dirty="0" smtClean="0">
                <a:solidFill>
                  <a:srgbClr val="104F75"/>
                </a:solidFill>
                <a:ea typeface="Calibri" panose="020F0502020204030204" pitchFamily="34" charset="0"/>
              </a:rPr>
              <a:t>teachers to deliver </a:t>
            </a:r>
            <a:r>
              <a:rPr lang="en-GB" sz="1600" dirty="0">
                <a:solidFill>
                  <a:srgbClr val="104F75"/>
                </a:solidFill>
                <a:ea typeface="Calibri" panose="020F0502020204030204" pitchFamily="34" charset="0"/>
              </a:rPr>
              <a:t>the more challenging National </a:t>
            </a:r>
            <a:r>
              <a:rPr lang="en-GB" sz="1600" dirty="0" smtClean="0">
                <a:solidFill>
                  <a:srgbClr val="104F75"/>
                </a:solidFill>
                <a:ea typeface="Calibri" panose="020F0502020204030204" pitchFamily="34" charset="0"/>
              </a:rPr>
              <a:t>Curriculum to every child, regardless of their background.</a:t>
            </a:r>
            <a:endParaRPr lang="en-GB" sz="16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endParaRPr lang="en-GB" sz="16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600" dirty="0">
                <a:solidFill>
                  <a:srgbClr val="104F75"/>
                </a:solidFill>
                <a:ea typeface="Calibri" panose="020F0502020204030204" pitchFamily="34" charset="0"/>
              </a:rPr>
              <a:t>In his first major speech, the Secretary of State for Education highlighted his intention to use the Curriculum Fund to also make it easier for schools and teachers to share and access high quality teaching </a:t>
            </a:r>
            <a:r>
              <a:rPr lang="en-GB" sz="1600" dirty="0" smtClean="0">
                <a:solidFill>
                  <a:srgbClr val="104F75"/>
                </a:solidFill>
                <a:ea typeface="Calibri" panose="020F0502020204030204" pitchFamily="34" charset="0"/>
              </a:rPr>
              <a:t>resources </a:t>
            </a:r>
            <a:r>
              <a:rPr lang="en-GB" sz="1600" dirty="0">
                <a:solidFill>
                  <a:srgbClr val="104F75"/>
                </a:solidFill>
                <a:ea typeface="Calibri" panose="020F0502020204030204" pitchFamily="34" charset="0"/>
              </a:rPr>
              <a:t>and stop teachers feeling like they have to reinvent the wheel and write them from scratch. </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34147" y="194829"/>
            <a:ext cx="924548" cy="543126"/>
          </a:xfrm>
          <a:prstGeom prst="rect">
            <a:avLst/>
          </a:prstGeom>
        </p:spPr>
      </p:pic>
      <p:sp>
        <p:nvSpPr>
          <p:cNvPr id="29" name="Rectangle 28"/>
          <p:cNvSpPr/>
          <p:nvPr/>
        </p:nvSpPr>
        <p:spPr>
          <a:xfrm>
            <a:off x="1071348" y="194829"/>
            <a:ext cx="9812741"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tx1"/>
                </a:solidFill>
              </a:rPr>
              <a:t>Background to the Curriculum Fund</a:t>
            </a:r>
          </a:p>
        </p:txBody>
      </p:sp>
      <p:grpSp>
        <p:nvGrpSpPr>
          <p:cNvPr id="22" name="Group 21"/>
          <p:cNvGrpSpPr/>
          <p:nvPr/>
        </p:nvGrpSpPr>
        <p:grpSpPr>
          <a:xfrm>
            <a:off x="47766" y="61201"/>
            <a:ext cx="12068032" cy="1001107"/>
            <a:chOff x="47767" y="58994"/>
            <a:chExt cx="12068032" cy="1001107"/>
          </a:xfrm>
        </p:grpSpPr>
        <p:sp>
          <p:nvSpPr>
            <p:cNvPr id="24" name="Rectangle 23"/>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26" name="Rectangle 25"/>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Background to the Curriculum Fund</a:t>
              </a:r>
            </a:p>
            <a:p>
              <a:pPr algn="ctr"/>
              <a:r>
                <a:rPr lang="en-GB" sz="2600" dirty="0">
                  <a:solidFill>
                    <a:schemeClr val="bg1"/>
                  </a:solidFill>
                </a:rPr>
                <a:t>A Manifesto Commitment</a:t>
              </a:r>
            </a:p>
          </p:txBody>
        </p:sp>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2" name="Group 1"/>
          <p:cNvGrpSpPr/>
          <p:nvPr/>
        </p:nvGrpSpPr>
        <p:grpSpPr>
          <a:xfrm>
            <a:off x="6920771" y="2218540"/>
            <a:ext cx="4351340" cy="3507191"/>
            <a:chOff x="6920771" y="2192674"/>
            <a:chExt cx="4351340" cy="3507191"/>
          </a:xfrm>
        </p:grpSpPr>
        <p:sp>
          <p:nvSpPr>
            <p:cNvPr id="20" name="Rounded Rectangle 14"/>
            <p:cNvSpPr/>
            <p:nvPr/>
          </p:nvSpPr>
          <p:spPr>
            <a:xfrm>
              <a:off x="7562326" y="4959713"/>
              <a:ext cx="3709785" cy="673784"/>
            </a:xfrm>
            <a:prstGeom prst="rect">
              <a:avLst/>
            </a:prstGeom>
            <a:solidFill>
              <a:srgbClr val="104F75"/>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a:r>
                <a:rPr lang="en-GB" sz="1400" b="1" dirty="0">
                  <a:solidFill>
                    <a:schemeClr val="bg1"/>
                  </a:solidFill>
                </a:rPr>
                <a:t>Improving pupil outcomes</a:t>
              </a:r>
            </a:p>
            <a:p>
              <a:pPr marL="180000"/>
              <a:r>
                <a:rPr lang="en-GB" sz="1200" dirty="0" smtClean="0">
                  <a:solidFill>
                    <a:schemeClr val="bg1"/>
                  </a:solidFill>
                </a:rPr>
                <a:t>Supporting teachers with high quality curriculum materials to support their teaching</a:t>
              </a:r>
              <a:endParaRPr lang="en-GB" sz="1200" dirty="0">
                <a:solidFill>
                  <a:schemeClr val="bg1"/>
                </a:solidFill>
              </a:endParaRPr>
            </a:p>
          </p:txBody>
        </p:sp>
        <p:sp>
          <p:nvSpPr>
            <p:cNvPr id="30" name="TextBox 29"/>
            <p:cNvSpPr txBox="1"/>
            <p:nvPr/>
          </p:nvSpPr>
          <p:spPr>
            <a:xfrm>
              <a:off x="7972424" y="2192674"/>
              <a:ext cx="2393554" cy="830997"/>
            </a:xfrm>
            <a:prstGeom prst="rect">
              <a:avLst/>
            </a:prstGeom>
            <a:noFill/>
          </p:spPr>
          <p:txBody>
            <a:bodyPr wrap="square" rtlCol="0">
              <a:spAutoFit/>
            </a:bodyPr>
            <a:lstStyle/>
            <a:p>
              <a:pPr algn="ctr"/>
              <a:r>
                <a:rPr lang="en-GB" sz="1600" b="1" dirty="0">
                  <a:solidFill>
                    <a:srgbClr val="104F75"/>
                  </a:solidFill>
                </a:rPr>
                <a:t>What issues are the Curriculum Fund addressing</a:t>
              </a:r>
              <a:r>
                <a:rPr lang="en-GB" sz="1400" b="1" dirty="0">
                  <a:solidFill>
                    <a:srgbClr val="104F75"/>
                  </a:solidFill>
                </a:rPr>
                <a:t>? </a:t>
              </a:r>
            </a:p>
          </p:txBody>
        </p:sp>
        <p:sp>
          <p:nvSpPr>
            <p:cNvPr id="5" name="Oval 4"/>
            <p:cNvSpPr/>
            <p:nvPr/>
          </p:nvSpPr>
          <p:spPr>
            <a:xfrm>
              <a:off x="6920771" y="4893344"/>
              <a:ext cx="806521" cy="806521"/>
            </a:xfrm>
            <a:prstGeom prst="ellipse">
              <a:avLst/>
            </a:prstGeom>
            <a:solidFill>
              <a:schemeClr val="bg1"/>
            </a:solidFill>
            <a:ln w="571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104F75"/>
                  </a:solidFill>
                </a:rPr>
                <a:t>3</a:t>
              </a:r>
            </a:p>
          </p:txBody>
        </p:sp>
        <p:sp>
          <p:nvSpPr>
            <p:cNvPr id="28" name="Rounded Rectangle 14"/>
            <p:cNvSpPr/>
            <p:nvPr/>
          </p:nvSpPr>
          <p:spPr>
            <a:xfrm>
              <a:off x="7562326" y="3004049"/>
              <a:ext cx="3709785" cy="694173"/>
            </a:xfrm>
            <a:prstGeom prst="rect">
              <a:avLst/>
            </a:prstGeom>
            <a:solidFill>
              <a:srgbClr val="104F75"/>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a:r>
                <a:rPr lang="en-GB" sz="1400" b="1" dirty="0">
                  <a:solidFill>
                    <a:schemeClr val="bg1"/>
                  </a:solidFill>
                </a:rPr>
                <a:t>Reducing teacher workload</a:t>
              </a:r>
            </a:p>
            <a:p>
              <a:pPr marL="180000"/>
              <a:r>
                <a:rPr lang="en-GB" sz="1200" dirty="0" smtClean="0">
                  <a:solidFill>
                    <a:schemeClr val="bg1"/>
                  </a:solidFill>
                </a:rPr>
                <a:t>Making it easier and less time-consuming for teachers to plan and resource lessons</a:t>
              </a:r>
              <a:endParaRPr lang="en-GB" sz="1200" dirty="0">
                <a:solidFill>
                  <a:schemeClr val="bg1"/>
                </a:solidFill>
              </a:endParaRPr>
            </a:p>
          </p:txBody>
        </p:sp>
        <p:sp>
          <p:nvSpPr>
            <p:cNvPr id="31" name="Oval 30"/>
            <p:cNvSpPr/>
            <p:nvPr/>
          </p:nvSpPr>
          <p:spPr>
            <a:xfrm>
              <a:off x="6920771" y="2937680"/>
              <a:ext cx="806521" cy="806521"/>
            </a:xfrm>
            <a:prstGeom prst="ellipse">
              <a:avLst/>
            </a:prstGeom>
            <a:solidFill>
              <a:schemeClr val="bg1"/>
            </a:solidFill>
            <a:ln w="571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104F75"/>
                  </a:solidFill>
                </a:rPr>
                <a:t>1</a:t>
              </a:r>
            </a:p>
          </p:txBody>
        </p:sp>
        <p:sp>
          <p:nvSpPr>
            <p:cNvPr id="17" name="Rounded Rectangle 14"/>
            <p:cNvSpPr/>
            <p:nvPr/>
          </p:nvSpPr>
          <p:spPr>
            <a:xfrm>
              <a:off x="7562326" y="3981881"/>
              <a:ext cx="3709785" cy="694173"/>
            </a:xfrm>
            <a:prstGeom prst="rect">
              <a:avLst/>
            </a:prstGeom>
            <a:solidFill>
              <a:srgbClr val="104F75"/>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a:r>
                <a:rPr lang="en-GB" sz="1400" b="1" dirty="0" smtClean="0">
                  <a:solidFill>
                    <a:schemeClr val="bg1"/>
                  </a:solidFill>
                </a:rPr>
                <a:t>Improving social mobility</a:t>
              </a:r>
              <a:endParaRPr lang="en-GB" sz="1400" b="1" dirty="0">
                <a:solidFill>
                  <a:schemeClr val="bg1"/>
                </a:solidFill>
              </a:endParaRPr>
            </a:p>
            <a:p>
              <a:pPr marL="180000"/>
              <a:r>
                <a:rPr lang="en-GB" sz="1200" dirty="0" smtClean="0">
                  <a:solidFill>
                    <a:schemeClr val="bg1"/>
                  </a:solidFill>
                </a:rPr>
                <a:t>Ensuring that every child has access to the knowledge and high quality lessons to which they are entitled</a:t>
              </a:r>
              <a:endParaRPr lang="en-GB" sz="1200" dirty="0">
                <a:solidFill>
                  <a:schemeClr val="bg1"/>
                </a:solidFill>
              </a:endParaRPr>
            </a:p>
          </p:txBody>
        </p:sp>
        <p:sp>
          <p:nvSpPr>
            <p:cNvPr id="18" name="Oval 17"/>
            <p:cNvSpPr/>
            <p:nvPr/>
          </p:nvSpPr>
          <p:spPr>
            <a:xfrm>
              <a:off x="6920771" y="3915512"/>
              <a:ext cx="806521" cy="806521"/>
            </a:xfrm>
            <a:prstGeom prst="ellipse">
              <a:avLst/>
            </a:prstGeom>
            <a:solidFill>
              <a:schemeClr val="bg1"/>
            </a:solidFill>
            <a:ln w="571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104F75"/>
                  </a:solidFill>
                </a:rPr>
                <a:t>2</a:t>
              </a:r>
            </a:p>
          </p:txBody>
        </p:sp>
      </p:grpSp>
    </p:spTree>
    <p:extLst>
      <p:ext uri="{BB962C8B-B14F-4D97-AF65-F5344CB8AC3E}">
        <p14:creationId xmlns:p14="http://schemas.microsoft.com/office/powerpoint/2010/main" val="68012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2" name="Group 151"/>
          <p:cNvGrpSpPr/>
          <p:nvPr/>
        </p:nvGrpSpPr>
        <p:grpSpPr>
          <a:xfrm>
            <a:off x="40317" y="1126376"/>
            <a:ext cx="12066756" cy="5698574"/>
            <a:chOff x="165301" y="2022602"/>
            <a:chExt cx="9480964" cy="2634074"/>
          </a:xfrm>
          <a:effectLst/>
        </p:grpSpPr>
        <p:sp>
          <p:nvSpPr>
            <p:cNvPr id="154" name="TextBox 153"/>
            <p:cNvSpPr txBox="1"/>
            <p:nvPr/>
          </p:nvSpPr>
          <p:spPr>
            <a:xfrm>
              <a:off x="165301" y="2022602"/>
              <a:ext cx="386917"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solidFill>
                  <a:srgbClr val="104F75"/>
                </a:solidFill>
              </a:endParaRPr>
            </a:p>
          </p:txBody>
        </p:sp>
        <p:sp>
          <p:nvSpPr>
            <p:cNvPr id="15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grpSp>
      <p:sp>
        <p:nvSpPr>
          <p:cNvPr id="46" name="Rectangle 45"/>
          <p:cNvSpPr/>
          <p:nvPr/>
        </p:nvSpPr>
        <p:spPr>
          <a:xfrm>
            <a:off x="6294160" y="2969231"/>
            <a:ext cx="5812913" cy="3842054"/>
          </a:xfrm>
          <a:prstGeom prst="rect">
            <a:avLst/>
          </a:prstGeom>
          <a:solidFill>
            <a:srgbClr val="EAEFF2"/>
          </a:solidFill>
          <a:ln w="190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Rectangle 18"/>
          <p:cNvSpPr/>
          <p:nvPr/>
        </p:nvSpPr>
        <p:spPr>
          <a:xfrm>
            <a:off x="520893" y="2969231"/>
            <a:ext cx="5812913" cy="3842054"/>
          </a:xfrm>
          <a:prstGeom prst="rect">
            <a:avLst/>
          </a:prstGeom>
          <a:solidFill>
            <a:srgbClr val="EAEFF2"/>
          </a:solidFill>
          <a:ln w="190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55" name="Group 154"/>
          <p:cNvGrpSpPr/>
          <p:nvPr/>
        </p:nvGrpSpPr>
        <p:grpSpPr>
          <a:xfrm>
            <a:off x="47767" y="58994"/>
            <a:ext cx="12068032" cy="1001107"/>
            <a:chOff x="47767" y="58994"/>
            <a:chExt cx="12068032" cy="1001107"/>
          </a:xfrm>
        </p:grpSpPr>
        <p:sp>
          <p:nvSpPr>
            <p:cNvPr id="156" name="Rectangle 155"/>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57" name="Rectangle 15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Background to the Curriculum Fund</a:t>
              </a:r>
            </a:p>
            <a:p>
              <a:pPr algn="ctr"/>
              <a:r>
                <a:rPr lang="en-GB" sz="2600" dirty="0">
                  <a:solidFill>
                    <a:schemeClr val="bg1"/>
                  </a:solidFill>
                </a:rPr>
                <a:t>Curriculum Programmes</a:t>
              </a:r>
            </a:p>
          </p:txBody>
        </p:sp>
        <p:pic>
          <p:nvPicPr>
            <p:cNvPr id="158" name="Picture 15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12" name="Rectangle 11"/>
          <p:cNvSpPr/>
          <p:nvPr/>
        </p:nvSpPr>
        <p:spPr>
          <a:xfrm>
            <a:off x="778859" y="1262974"/>
            <a:ext cx="11249778" cy="1569660"/>
          </a:xfrm>
          <a:prstGeom prst="rect">
            <a:avLst/>
          </a:prstGeom>
        </p:spPr>
        <p:txBody>
          <a:bodyPr wrap="square">
            <a:spAutoFit/>
          </a:bodyPr>
          <a:lstStyle/>
          <a:p>
            <a:pPr>
              <a:buClr>
                <a:srgbClr val="104F75"/>
              </a:buClr>
            </a:pPr>
            <a:r>
              <a:rPr lang="en-GB" sz="1600" dirty="0">
                <a:solidFill>
                  <a:srgbClr val="104F75"/>
                </a:solidFill>
                <a:ea typeface="Calibri" panose="020F0502020204030204" pitchFamily="34" charset="0"/>
              </a:rPr>
              <a:t>The Department conducted extensive research with teachers, school leaders and other stakeholders to understand what the key issues </a:t>
            </a:r>
            <a:r>
              <a:rPr lang="en-GB" sz="1600" dirty="0" smtClean="0">
                <a:solidFill>
                  <a:srgbClr val="104F75"/>
                </a:solidFill>
                <a:ea typeface="Calibri" panose="020F0502020204030204" pitchFamily="34" charset="0"/>
              </a:rPr>
              <a:t>are </a:t>
            </a:r>
            <a:r>
              <a:rPr lang="en-GB" sz="1600" dirty="0">
                <a:solidFill>
                  <a:srgbClr val="104F75"/>
                </a:solidFill>
                <a:ea typeface="Calibri" panose="020F0502020204030204" pitchFamily="34" charset="0"/>
              </a:rPr>
              <a:t>for delivering excellent curricula. They told us that:</a:t>
            </a:r>
          </a:p>
          <a:p>
            <a:pPr marL="628650" lvl="1" indent="-171450">
              <a:buClr>
                <a:srgbClr val="104F75"/>
              </a:buClr>
              <a:buFont typeface="Wingdings" panose="05000000000000000000" pitchFamily="2" charset="2"/>
              <a:buChar char="Ø"/>
            </a:pPr>
            <a:r>
              <a:rPr lang="en-GB" sz="1600" dirty="0">
                <a:solidFill>
                  <a:srgbClr val="104F75"/>
                </a:solidFill>
                <a:ea typeface="Calibri" panose="020F0502020204030204" pitchFamily="34" charset="0"/>
              </a:rPr>
              <a:t>It is time consuming and difficult to find what is </a:t>
            </a:r>
            <a:r>
              <a:rPr lang="en-GB" sz="1600" dirty="0" smtClean="0">
                <a:solidFill>
                  <a:srgbClr val="104F75"/>
                </a:solidFill>
                <a:ea typeface="Calibri" panose="020F0502020204030204" pitchFamily="34" charset="0"/>
              </a:rPr>
              <a:t>needed;</a:t>
            </a:r>
            <a:endParaRPr lang="en-GB" sz="1600" dirty="0">
              <a:solidFill>
                <a:srgbClr val="104F75"/>
              </a:solidFill>
              <a:ea typeface="Calibri" panose="020F0502020204030204" pitchFamily="34" charset="0"/>
            </a:endParaRPr>
          </a:p>
          <a:p>
            <a:pPr marL="628650" lvl="1" indent="-171450">
              <a:buClr>
                <a:srgbClr val="104F75"/>
              </a:buClr>
              <a:buFont typeface="Wingdings" panose="05000000000000000000" pitchFamily="2" charset="2"/>
              <a:buChar char="Ø"/>
            </a:pPr>
            <a:r>
              <a:rPr lang="en-GB" sz="1600" dirty="0">
                <a:solidFill>
                  <a:srgbClr val="104F75"/>
                </a:solidFill>
                <a:ea typeface="Calibri" panose="020F0502020204030204" pitchFamily="34" charset="0"/>
              </a:rPr>
              <a:t>The quality of resources, once identified, is </a:t>
            </a:r>
            <a:r>
              <a:rPr lang="en-GB" sz="1600" dirty="0" smtClean="0">
                <a:solidFill>
                  <a:srgbClr val="104F75"/>
                </a:solidFill>
                <a:ea typeface="Calibri" panose="020F0502020204030204" pitchFamily="34" charset="0"/>
              </a:rPr>
              <a:t>variable;</a:t>
            </a:r>
            <a:endParaRPr lang="en-GB" sz="1600" dirty="0">
              <a:solidFill>
                <a:srgbClr val="104F75"/>
              </a:solidFill>
              <a:ea typeface="Calibri" panose="020F0502020204030204" pitchFamily="34" charset="0"/>
            </a:endParaRPr>
          </a:p>
          <a:p>
            <a:pPr marL="628650" lvl="1" indent="-171450">
              <a:buClr>
                <a:srgbClr val="104F75"/>
              </a:buClr>
              <a:buFont typeface="Wingdings" panose="05000000000000000000" pitchFamily="2" charset="2"/>
              <a:buChar char="Ø"/>
            </a:pPr>
            <a:r>
              <a:rPr lang="en-GB" sz="1600" dirty="0">
                <a:solidFill>
                  <a:srgbClr val="104F75"/>
                </a:solidFill>
                <a:ea typeface="Calibri" panose="020F0502020204030204" pitchFamily="34" charset="0"/>
              </a:rPr>
              <a:t>This leads to a “pick &amp; mix” approach, sourcing resources from different places, which </a:t>
            </a:r>
            <a:r>
              <a:rPr lang="en-GB" sz="1600" dirty="0" smtClean="0">
                <a:solidFill>
                  <a:srgbClr val="104F75"/>
                </a:solidFill>
                <a:ea typeface="Calibri" panose="020F0502020204030204" pitchFamily="34" charset="0"/>
              </a:rPr>
              <a:t>does </a:t>
            </a:r>
            <a:r>
              <a:rPr lang="en-GB" sz="1600" dirty="0">
                <a:solidFill>
                  <a:srgbClr val="104F75"/>
                </a:solidFill>
                <a:ea typeface="Calibri" panose="020F0502020204030204" pitchFamily="34" charset="0"/>
              </a:rPr>
              <a:t>not always allow for a consistent and coherent curriculum.</a:t>
            </a:r>
          </a:p>
        </p:txBody>
      </p:sp>
      <p:graphicFrame>
        <p:nvGraphicFramePr>
          <p:cNvPr id="2" name="Diagram 1"/>
          <p:cNvGraphicFramePr/>
          <p:nvPr>
            <p:extLst>
              <p:ext uri="{D42A27DB-BD31-4B8C-83A1-F6EECF244321}">
                <p14:modId xmlns:p14="http://schemas.microsoft.com/office/powerpoint/2010/main" val="2222146527"/>
              </p:ext>
            </p:extLst>
          </p:nvPr>
        </p:nvGraphicFramePr>
        <p:xfrm>
          <a:off x="6735816" y="4054169"/>
          <a:ext cx="5075574" cy="175610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88" name="Table 87"/>
          <p:cNvGraphicFramePr>
            <a:graphicFrameLocks noGrp="1"/>
          </p:cNvGraphicFramePr>
          <p:nvPr>
            <p:extLst>
              <p:ext uri="{D42A27DB-BD31-4B8C-83A1-F6EECF244321}">
                <p14:modId xmlns:p14="http://schemas.microsoft.com/office/powerpoint/2010/main" val="2479665198"/>
              </p:ext>
            </p:extLst>
          </p:nvPr>
        </p:nvGraphicFramePr>
        <p:xfrm>
          <a:off x="1096760" y="4157864"/>
          <a:ext cx="1827483" cy="2225606"/>
        </p:xfrm>
        <a:graphic>
          <a:graphicData uri="http://schemas.openxmlformats.org/drawingml/2006/table">
            <a:tbl>
              <a:tblPr firstRow="1" bandRow="1">
                <a:tableStyleId>{7DF18680-E054-41AD-8BC1-D1AEF772440D}</a:tableStyleId>
              </a:tblPr>
              <a:tblGrid>
                <a:gridCol w="609161">
                  <a:extLst>
                    <a:ext uri="{9D8B030D-6E8A-4147-A177-3AD203B41FA5}">
                      <a16:colId xmlns:a16="http://schemas.microsoft.com/office/drawing/2014/main" val="3283712050"/>
                    </a:ext>
                  </a:extLst>
                </a:gridCol>
                <a:gridCol w="609161">
                  <a:extLst>
                    <a:ext uri="{9D8B030D-6E8A-4147-A177-3AD203B41FA5}">
                      <a16:colId xmlns:a16="http://schemas.microsoft.com/office/drawing/2014/main" val="2291241694"/>
                    </a:ext>
                  </a:extLst>
                </a:gridCol>
                <a:gridCol w="609161">
                  <a:extLst>
                    <a:ext uri="{9D8B030D-6E8A-4147-A177-3AD203B41FA5}">
                      <a16:colId xmlns:a16="http://schemas.microsoft.com/office/drawing/2014/main" val="3290376435"/>
                    </a:ext>
                  </a:extLst>
                </a:gridCol>
              </a:tblGrid>
              <a:tr h="333081">
                <a:tc gridSpan="3">
                  <a:txBody>
                    <a:bodyPr/>
                    <a:lstStyle/>
                    <a:p>
                      <a:pPr algn="ctr"/>
                      <a:r>
                        <a:rPr lang="en-GB" sz="1050" dirty="0">
                          <a:latin typeface="Arial" panose="020B0604020202020204" pitchFamily="34" charset="0"/>
                          <a:cs typeface="Arial" panose="020B0604020202020204" pitchFamily="34" charset="0"/>
                        </a:rPr>
                        <a:t>Key Stage 3</a:t>
                      </a:r>
                    </a:p>
                  </a:txBody>
                  <a:tcPr anchor="ctr">
                    <a:solidFill>
                      <a:srgbClr val="104F75"/>
                    </a:solidFill>
                  </a:tcPr>
                </a:tc>
                <a:tc hMerge="1">
                  <a:txBody>
                    <a:bodyPr/>
                    <a:lstStyle/>
                    <a:p>
                      <a:endParaRPr lang="en-GB" sz="1000" dirty="0">
                        <a:latin typeface="Arial" panose="020B0604020202020204" pitchFamily="34" charset="0"/>
                        <a:cs typeface="Arial" panose="020B0604020202020204" pitchFamily="34" charset="0"/>
                      </a:endParaRPr>
                    </a:p>
                  </a:txBody>
                  <a:tcPr/>
                </a:tc>
                <a:tc hMerge="1">
                  <a:txBody>
                    <a:bodyPr/>
                    <a:lstStyle/>
                    <a:p>
                      <a:endParaRPr lang="en-GB" sz="1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13674038"/>
                  </a:ext>
                </a:extLst>
              </a:tr>
              <a:tr h="201323">
                <a:tc>
                  <a:txBody>
                    <a:bodyPr/>
                    <a:lstStyle/>
                    <a:p>
                      <a:pPr algn="ctr"/>
                      <a:r>
                        <a:rPr lang="en-GB" sz="900" dirty="0">
                          <a:latin typeface="Arial" panose="020B0604020202020204" pitchFamily="34" charset="0"/>
                          <a:cs typeface="Arial" panose="020B0604020202020204" pitchFamily="34" charset="0"/>
                        </a:rPr>
                        <a:t>Year 7</a:t>
                      </a:r>
                    </a:p>
                  </a:txBody>
                  <a:tcPr anchor="ctr">
                    <a:solidFill>
                      <a:srgbClr val="CFDCE3"/>
                    </a:solidFill>
                  </a:tcPr>
                </a:tc>
                <a:tc>
                  <a:txBody>
                    <a:bodyPr/>
                    <a:lstStyle/>
                    <a:p>
                      <a:pPr algn="ctr"/>
                      <a:r>
                        <a:rPr lang="en-GB" sz="900" dirty="0">
                          <a:latin typeface="Arial" panose="020B0604020202020204" pitchFamily="34" charset="0"/>
                          <a:cs typeface="Arial" panose="020B0604020202020204" pitchFamily="34" charset="0"/>
                        </a:rPr>
                        <a:t>Year 8</a:t>
                      </a:r>
                    </a:p>
                  </a:txBody>
                  <a:tcPr anchor="ctr">
                    <a:solidFill>
                      <a:srgbClr val="CFDCE3"/>
                    </a:solidFill>
                  </a:tcPr>
                </a:tc>
                <a:tc>
                  <a:txBody>
                    <a:bodyPr/>
                    <a:lstStyle/>
                    <a:p>
                      <a:pPr algn="ctr"/>
                      <a:r>
                        <a:rPr lang="en-GB" sz="900" dirty="0">
                          <a:latin typeface="Arial" panose="020B0604020202020204" pitchFamily="34" charset="0"/>
                          <a:cs typeface="Arial" panose="020B0604020202020204" pitchFamily="34" charset="0"/>
                        </a:rPr>
                        <a:t>Year 9</a:t>
                      </a:r>
                    </a:p>
                  </a:txBody>
                  <a:tcPr anchor="ctr">
                    <a:solidFill>
                      <a:srgbClr val="CFDCE3"/>
                    </a:solidFill>
                  </a:tcPr>
                </a:tc>
                <a:extLst>
                  <a:ext uri="{0D108BD9-81ED-4DB2-BD59-A6C34878D82A}">
                    <a16:rowId xmlns:a16="http://schemas.microsoft.com/office/drawing/2014/main" val="3785244532"/>
                  </a:ext>
                </a:extLst>
              </a:tr>
              <a:tr h="1663925">
                <a:tc>
                  <a:txBody>
                    <a:bodyPr/>
                    <a:lstStyle/>
                    <a:p>
                      <a:pPr algn="ctr"/>
                      <a:endParaRPr lang="en-GB" sz="900" dirty="0">
                        <a:latin typeface="Arial" panose="020B0604020202020204" pitchFamily="34" charset="0"/>
                        <a:cs typeface="Arial" panose="020B0604020202020204" pitchFamily="34" charset="0"/>
                      </a:endParaRPr>
                    </a:p>
                  </a:txBody>
                  <a:tcPr anchor="ctr">
                    <a:solidFill>
                      <a:srgbClr val="EAEFF2"/>
                    </a:solidFill>
                  </a:tcPr>
                </a:tc>
                <a:tc>
                  <a:txBody>
                    <a:bodyPr/>
                    <a:lstStyle/>
                    <a:p>
                      <a:pPr algn="ctr"/>
                      <a:endParaRPr lang="en-GB" sz="900" dirty="0">
                        <a:latin typeface="Arial" panose="020B0604020202020204" pitchFamily="34" charset="0"/>
                        <a:cs typeface="Arial" panose="020B0604020202020204" pitchFamily="34" charset="0"/>
                      </a:endParaRPr>
                    </a:p>
                  </a:txBody>
                  <a:tcPr anchor="ctr">
                    <a:solidFill>
                      <a:srgbClr val="EAEFF2"/>
                    </a:solidFill>
                  </a:tcPr>
                </a:tc>
                <a:tc>
                  <a:txBody>
                    <a:bodyPr/>
                    <a:lstStyle/>
                    <a:p>
                      <a:pPr algn="ctr"/>
                      <a:endParaRPr lang="en-GB" sz="900" dirty="0">
                        <a:latin typeface="Arial" panose="020B0604020202020204" pitchFamily="34" charset="0"/>
                        <a:cs typeface="Arial" panose="020B0604020202020204" pitchFamily="34" charset="0"/>
                      </a:endParaRPr>
                    </a:p>
                  </a:txBody>
                  <a:tcPr anchor="ctr">
                    <a:solidFill>
                      <a:srgbClr val="EAEFF2"/>
                    </a:solidFill>
                  </a:tcPr>
                </a:tc>
                <a:extLst>
                  <a:ext uri="{0D108BD9-81ED-4DB2-BD59-A6C34878D82A}">
                    <a16:rowId xmlns:a16="http://schemas.microsoft.com/office/drawing/2014/main" val="2808406527"/>
                  </a:ext>
                </a:extLst>
              </a:tr>
            </a:tbl>
          </a:graphicData>
        </a:graphic>
      </p:graphicFrame>
      <p:grpSp>
        <p:nvGrpSpPr>
          <p:cNvPr id="11" name="Group 10"/>
          <p:cNvGrpSpPr/>
          <p:nvPr/>
        </p:nvGrpSpPr>
        <p:grpSpPr>
          <a:xfrm>
            <a:off x="1013336" y="4942697"/>
            <a:ext cx="2029816" cy="1103649"/>
            <a:chOff x="838448" y="5030751"/>
            <a:chExt cx="2029816" cy="1103649"/>
          </a:xfrm>
        </p:grpSpPr>
        <p:sp>
          <p:nvSpPr>
            <p:cNvPr id="99" name="Rectangle 98"/>
            <p:cNvSpPr/>
            <p:nvPr/>
          </p:nvSpPr>
          <p:spPr>
            <a:xfrm>
              <a:off x="2582719"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3" name="Rectangle 102"/>
            <p:cNvSpPr/>
            <p:nvPr/>
          </p:nvSpPr>
          <p:spPr>
            <a:xfrm>
              <a:off x="1665082"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4" name="Rectangle 103"/>
            <p:cNvSpPr/>
            <p:nvPr/>
          </p:nvSpPr>
          <p:spPr>
            <a:xfrm>
              <a:off x="2123906"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5" name="Rectangle 104"/>
            <p:cNvSpPr/>
            <p:nvPr/>
          </p:nvSpPr>
          <p:spPr>
            <a:xfrm>
              <a:off x="1435670"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6" name="Rectangle 105"/>
            <p:cNvSpPr/>
            <p:nvPr/>
          </p:nvSpPr>
          <p:spPr>
            <a:xfrm>
              <a:off x="1894494"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7" name="Rectangle 106"/>
            <p:cNvSpPr/>
            <p:nvPr/>
          </p:nvSpPr>
          <p:spPr>
            <a:xfrm>
              <a:off x="2353318"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8" name="Rectangle 107"/>
            <p:cNvSpPr/>
            <p:nvPr/>
          </p:nvSpPr>
          <p:spPr>
            <a:xfrm>
              <a:off x="976846"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0" name="Rectangle 109"/>
            <p:cNvSpPr/>
            <p:nvPr/>
          </p:nvSpPr>
          <p:spPr>
            <a:xfrm>
              <a:off x="1206258"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6" name="Chevron 135"/>
            <p:cNvSpPr/>
            <p:nvPr/>
          </p:nvSpPr>
          <p:spPr>
            <a:xfrm>
              <a:off x="850807" y="5577359"/>
              <a:ext cx="747156" cy="188788"/>
            </a:xfrm>
            <a:prstGeom prst="chevron">
              <a:avLst/>
            </a:prstGeom>
            <a:solidFill>
              <a:srgbClr val="F3BB89"/>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7" name="Chevron 136"/>
            <p:cNvSpPr/>
            <p:nvPr/>
          </p:nvSpPr>
          <p:spPr>
            <a:xfrm>
              <a:off x="1461710" y="5577359"/>
              <a:ext cx="747156" cy="188788"/>
            </a:xfrm>
            <a:prstGeom prst="chevron">
              <a:avLst/>
            </a:prstGeom>
            <a:solidFill>
              <a:srgbClr val="F3BB89"/>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8" name="Chevron 137"/>
            <p:cNvSpPr/>
            <p:nvPr/>
          </p:nvSpPr>
          <p:spPr>
            <a:xfrm>
              <a:off x="2072613" y="5577359"/>
              <a:ext cx="747156" cy="188788"/>
            </a:xfrm>
            <a:prstGeom prst="chevron">
              <a:avLst/>
            </a:prstGeom>
            <a:solidFill>
              <a:srgbClr val="F3BB89"/>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47" name="Chevron 146"/>
            <p:cNvSpPr/>
            <p:nvPr/>
          </p:nvSpPr>
          <p:spPr>
            <a:xfrm>
              <a:off x="838448" y="5030751"/>
              <a:ext cx="2029816" cy="320940"/>
            </a:xfrm>
            <a:prstGeom prst="chevron">
              <a:avLst/>
            </a:prstGeom>
            <a:solidFill>
              <a:srgbClr val="E87D1E"/>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sp>
        <p:nvSpPr>
          <p:cNvPr id="7" name="Rectangle 6"/>
          <p:cNvSpPr/>
          <p:nvPr/>
        </p:nvSpPr>
        <p:spPr>
          <a:xfrm>
            <a:off x="661524" y="3087530"/>
            <a:ext cx="5569751" cy="1077218"/>
          </a:xfrm>
          <a:prstGeom prst="rect">
            <a:avLst/>
          </a:prstGeom>
        </p:spPr>
        <p:txBody>
          <a:bodyPr wrap="square">
            <a:spAutoFit/>
          </a:bodyPr>
          <a:lstStyle/>
          <a:p>
            <a:pPr>
              <a:buClr>
                <a:srgbClr val="104F75"/>
              </a:buClr>
            </a:pPr>
            <a:r>
              <a:rPr lang="en-GB" sz="1600" dirty="0">
                <a:solidFill>
                  <a:srgbClr val="104F75"/>
                </a:solidFill>
                <a:ea typeface="Calibri" panose="020F0502020204030204" pitchFamily="34" charset="0"/>
              </a:rPr>
              <a:t>The Department is therefore looking to support </a:t>
            </a:r>
            <a:r>
              <a:rPr lang="en-GB" sz="1600" dirty="0" smtClean="0">
                <a:solidFill>
                  <a:srgbClr val="104F75"/>
                </a:solidFill>
                <a:ea typeface="Calibri" panose="020F0502020204030204" pitchFamily="34" charset="0"/>
              </a:rPr>
              <a:t>complete curriculum </a:t>
            </a:r>
            <a:r>
              <a:rPr lang="en-GB" sz="1600" dirty="0">
                <a:solidFill>
                  <a:srgbClr val="104F75"/>
                </a:solidFill>
                <a:ea typeface="Calibri" panose="020F0502020204030204" pitchFamily="34" charset="0"/>
              </a:rPr>
              <a:t>programmes. These are complete packages of programmes that teachers need to deliver a National Curriculum subject across a key stage:</a:t>
            </a:r>
          </a:p>
        </p:txBody>
      </p:sp>
      <p:sp>
        <p:nvSpPr>
          <p:cNvPr id="8" name="Rectangle 7"/>
          <p:cNvSpPr/>
          <p:nvPr/>
        </p:nvSpPr>
        <p:spPr>
          <a:xfrm>
            <a:off x="6457308" y="3087530"/>
            <a:ext cx="5589141" cy="830997"/>
          </a:xfrm>
          <a:prstGeom prst="rect">
            <a:avLst/>
          </a:prstGeom>
        </p:spPr>
        <p:txBody>
          <a:bodyPr wrap="square">
            <a:spAutoFit/>
          </a:bodyPr>
          <a:lstStyle/>
          <a:p>
            <a:pPr>
              <a:buClr>
                <a:srgbClr val="104F75"/>
              </a:buClr>
            </a:pPr>
            <a:r>
              <a:rPr lang="en-GB" sz="1600" dirty="0">
                <a:solidFill>
                  <a:srgbClr val="104F75"/>
                </a:solidFill>
                <a:ea typeface="Calibri" panose="020F0502020204030204" pitchFamily="34" charset="0"/>
              </a:rPr>
              <a:t>We will be looking for </a:t>
            </a:r>
            <a:r>
              <a:rPr lang="en-GB" sz="1600" dirty="0" smtClean="0">
                <a:solidFill>
                  <a:srgbClr val="104F75"/>
                </a:solidFill>
                <a:ea typeface="Calibri" panose="020F0502020204030204" pitchFamily="34" charset="0"/>
              </a:rPr>
              <a:t>complete programmes </a:t>
            </a:r>
            <a:r>
              <a:rPr lang="en-GB" sz="1600" dirty="0">
                <a:solidFill>
                  <a:srgbClr val="104F75"/>
                </a:solidFill>
                <a:ea typeface="Calibri" panose="020F0502020204030204" pitchFamily="34" charset="0"/>
              </a:rPr>
              <a:t>with a pedagogical emphasis on </a:t>
            </a:r>
            <a:r>
              <a:rPr lang="en-GB" sz="1600" dirty="0" smtClean="0">
                <a:solidFill>
                  <a:srgbClr val="104F75"/>
                </a:solidFill>
                <a:ea typeface="Calibri" panose="020F0502020204030204" pitchFamily="34" charset="0"/>
              </a:rPr>
              <a:t>knowledge-rich approaches, </a:t>
            </a:r>
            <a:r>
              <a:rPr lang="en-GB" sz="1600" dirty="0">
                <a:solidFill>
                  <a:srgbClr val="104F75"/>
                </a:solidFill>
                <a:ea typeface="Calibri" panose="020F0502020204030204" pitchFamily="34" charset="0"/>
              </a:rPr>
              <a:t>whole-class teaching and teacher-led instruction. </a:t>
            </a:r>
            <a:endParaRPr lang="en-GB" sz="1600" dirty="0"/>
          </a:p>
        </p:txBody>
      </p:sp>
      <p:sp>
        <p:nvSpPr>
          <p:cNvPr id="14" name="TextBox 13"/>
          <p:cNvSpPr txBox="1"/>
          <p:nvPr/>
        </p:nvSpPr>
        <p:spPr>
          <a:xfrm>
            <a:off x="3340083" y="4647026"/>
            <a:ext cx="2596490" cy="430887"/>
          </a:xfrm>
          <a:prstGeom prst="rect">
            <a:avLst/>
          </a:prstGeom>
          <a:noFill/>
        </p:spPr>
        <p:txBody>
          <a:bodyPr wrap="square" rtlCol="0">
            <a:spAutoFit/>
          </a:bodyPr>
          <a:lstStyle/>
          <a:p>
            <a:r>
              <a:rPr lang="en-GB" sz="1100" b="1" i="1" dirty="0">
                <a:solidFill>
                  <a:srgbClr val="104F75"/>
                </a:solidFill>
              </a:rPr>
              <a:t>Long-term</a:t>
            </a:r>
            <a:r>
              <a:rPr lang="en-GB" sz="1100" i="1" dirty="0">
                <a:solidFill>
                  <a:srgbClr val="104F75"/>
                </a:solidFill>
              </a:rPr>
              <a:t> plans, which carefully sequence knowledge and concepts</a:t>
            </a:r>
          </a:p>
        </p:txBody>
      </p:sp>
      <p:sp>
        <p:nvSpPr>
          <p:cNvPr id="160" name="TextBox 159"/>
          <p:cNvSpPr txBox="1"/>
          <p:nvPr/>
        </p:nvSpPr>
        <p:spPr>
          <a:xfrm>
            <a:off x="3340083" y="5104523"/>
            <a:ext cx="2596490" cy="600164"/>
          </a:xfrm>
          <a:prstGeom prst="rect">
            <a:avLst/>
          </a:prstGeom>
          <a:noFill/>
        </p:spPr>
        <p:txBody>
          <a:bodyPr wrap="square" rtlCol="0">
            <a:spAutoFit/>
          </a:bodyPr>
          <a:lstStyle/>
          <a:p>
            <a:r>
              <a:rPr lang="en-GB" sz="1100" b="1" i="1" dirty="0">
                <a:solidFill>
                  <a:srgbClr val="104F75"/>
                </a:solidFill>
              </a:rPr>
              <a:t>Medium-term </a:t>
            </a:r>
            <a:r>
              <a:rPr lang="en-GB" sz="1100" i="1" dirty="0">
                <a:solidFill>
                  <a:srgbClr val="104F75"/>
                </a:solidFill>
              </a:rPr>
              <a:t>resources, such as teacher guides and training, and assessment questions</a:t>
            </a:r>
          </a:p>
        </p:txBody>
      </p:sp>
      <p:sp>
        <p:nvSpPr>
          <p:cNvPr id="162" name="TextBox 161"/>
          <p:cNvSpPr txBox="1"/>
          <p:nvPr/>
        </p:nvSpPr>
        <p:spPr>
          <a:xfrm>
            <a:off x="3340083" y="5731298"/>
            <a:ext cx="2596490" cy="600164"/>
          </a:xfrm>
          <a:prstGeom prst="rect">
            <a:avLst/>
          </a:prstGeom>
          <a:noFill/>
        </p:spPr>
        <p:txBody>
          <a:bodyPr wrap="square" rtlCol="0">
            <a:spAutoFit/>
          </a:bodyPr>
          <a:lstStyle/>
          <a:p>
            <a:r>
              <a:rPr lang="en-GB" sz="1100" b="1" i="1" dirty="0">
                <a:solidFill>
                  <a:srgbClr val="104F75"/>
                </a:solidFill>
              </a:rPr>
              <a:t>Short-term </a:t>
            </a:r>
            <a:r>
              <a:rPr lang="en-GB" sz="1100" i="1" dirty="0">
                <a:solidFill>
                  <a:srgbClr val="104F75"/>
                </a:solidFill>
              </a:rPr>
              <a:t>resources, such as lesson activities that can be used to support individual lesson planning</a:t>
            </a:r>
          </a:p>
        </p:txBody>
      </p:sp>
      <p:cxnSp>
        <p:nvCxnSpPr>
          <p:cNvPr id="16" name="Straight Connector 15"/>
          <p:cNvCxnSpPr/>
          <p:nvPr/>
        </p:nvCxnSpPr>
        <p:spPr>
          <a:xfrm flipV="1">
            <a:off x="-764275" y="4387755"/>
            <a:ext cx="0" cy="24269"/>
          </a:xfrm>
          <a:prstGeom prst="line">
            <a:avLst/>
          </a:prstGeom>
        </p:spPr>
        <p:style>
          <a:lnRef idx="1">
            <a:schemeClr val="accent1"/>
          </a:lnRef>
          <a:fillRef idx="0">
            <a:schemeClr val="accent1"/>
          </a:fillRef>
          <a:effectRef idx="0">
            <a:schemeClr val="accent1"/>
          </a:effectRef>
          <a:fontRef idx="minor">
            <a:schemeClr val="tx1"/>
          </a:fontRef>
        </p:style>
      </p:cxnSp>
      <p:sp>
        <p:nvSpPr>
          <p:cNvPr id="3" name="Oval 2"/>
          <p:cNvSpPr/>
          <p:nvPr/>
        </p:nvSpPr>
        <p:spPr>
          <a:xfrm>
            <a:off x="3312542" y="4738000"/>
            <a:ext cx="72037" cy="72037"/>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 name="Oval 31"/>
          <p:cNvSpPr/>
          <p:nvPr/>
        </p:nvSpPr>
        <p:spPr>
          <a:xfrm>
            <a:off x="3311768" y="5198630"/>
            <a:ext cx="72037" cy="72037"/>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3" name="Oval 32"/>
          <p:cNvSpPr/>
          <p:nvPr/>
        </p:nvSpPr>
        <p:spPr>
          <a:xfrm>
            <a:off x="3311767" y="5826947"/>
            <a:ext cx="72037" cy="72037"/>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5" name="Elbow Connector 4"/>
          <p:cNvCxnSpPr>
            <a:stCxn id="147" idx="3"/>
            <a:endCxn id="3" idx="2"/>
          </p:cNvCxnSpPr>
          <p:nvPr/>
        </p:nvCxnSpPr>
        <p:spPr>
          <a:xfrm flipV="1">
            <a:off x="3043152" y="4774019"/>
            <a:ext cx="269390" cy="329148"/>
          </a:xfrm>
          <a:prstGeom prst="bentConnector3">
            <a:avLst>
              <a:gd name="adj1" fmla="val 17978"/>
            </a:avLst>
          </a:prstGeom>
          <a:ln>
            <a:solidFill>
              <a:srgbClr val="104F75"/>
            </a:solidFill>
          </a:ln>
        </p:spPr>
        <p:style>
          <a:lnRef idx="1">
            <a:schemeClr val="accent1"/>
          </a:lnRef>
          <a:fillRef idx="0">
            <a:schemeClr val="accent1"/>
          </a:fillRef>
          <a:effectRef idx="0">
            <a:schemeClr val="accent1"/>
          </a:effectRef>
          <a:fontRef idx="minor">
            <a:schemeClr val="tx1"/>
          </a:fontRef>
        </p:style>
      </p:cxnSp>
      <p:cxnSp>
        <p:nvCxnSpPr>
          <p:cNvPr id="9" name="Elbow Connector 8"/>
          <p:cNvCxnSpPr>
            <a:stCxn id="138" idx="3"/>
            <a:endCxn id="32" idx="2"/>
          </p:cNvCxnSpPr>
          <p:nvPr/>
        </p:nvCxnSpPr>
        <p:spPr>
          <a:xfrm flipV="1">
            <a:off x="2994657" y="5234649"/>
            <a:ext cx="317111" cy="349050"/>
          </a:xfrm>
          <a:prstGeom prst="bentConnector3">
            <a:avLst>
              <a:gd name="adj1" fmla="val 35492"/>
            </a:avLst>
          </a:prstGeom>
          <a:ln>
            <a:solidFill>
              <a:srgbClr val="104F75"/>
            </a:solidFill>
          </a:ln>
        </p:spPr>
        <p:style>
          <a:lnRef idx="1">
            <a:schemeClr val="accent1"/>
          </a:lnRef>
          <a:fillRef idx="0">
            <a:schemeClr val="accent1"/>
          </a:fillRef>
          <a:effectRef idx="0">
            <a:schemeClr val="accent1"/>
          </a:effectRef>
          <a:fontRef idx="minor">
            <a:schemeClr val="tx1"/>
          </a:fontRef>
        </p:style>
      </p:cxnSp>
      <p:cxnSp>
        <p:nvCxnSpPr>
          <p:cNvPr id="13" name="Elbow Connector 12"/>
          <p:cNvCxnSpPr>
            <a:stCxn id="99" idx="3"/>
            <a:endCxn id="33" idx="2"/>
          </p:cNvCxnSpPr>
          <p:nvPr/>
        </p:nvCxnSpPr>
        <p:spPr>
          <a:xfrm flipV="1">
            <a:off x="2900193" y="5862966"/>
            <a:ext cx="411574" cy="112087"/>
          </a:xfrm>
          <a:prstGeom prst="bentConnector3">
            <a:avLst/>
          </a:prstGeom>
          <a:ln>
            <a:solidFill>
              <a:srgbClr val="104F7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597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19" grpId="0" animBg="1"/>
      <p:bldGraphic spid="2" grpId="0">
        <p:bldAsOne/>
      </p:bldGraphic>
      <p:bldP spid="7" grpId="0"/>
      <p:bldP spid="8" grpId="0"/>
      <p:bldP spid="14" grpId="0"/>
      <p:bldP spid="160" grpId="0"/>
      <p:bldP spid="162" grpId="0"/>
      <p:bldP spid="3" grpId="0" animBg="1"/>
      <p:bldP spid="32" grpId="0" animBg="1"/>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47767" y="1113192"/>
            <a:ext cx="12068031" cy="5698574"/>
            <a:chOff x="164299" y="2022602"/>
            <a:chExt cx="9481966" cy="2634074"/>
          </a:xfrm>
          <a:effectLst/>
        </p:grpSpPr>
        <p:sp>
          <p:nvSpPr>
            <p:cNvPr id="11"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14" name="TextBox 13"/>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15" name="Group 14"/>
          <p:cNvGrpSpPr/>
          <p:nvPr/>
        </p:nvGrpSpPr>
        <p:grpSpPr>
          <a:xfrm>
            <a:off x="47767" y="58994"/>
            <a:ext cx="12068032" cy="1001107"/>
            <a:chOff x="47767" y="58994"/>
            <a:chExt cx="12068032" cy="1001107"/>
          </a:xfrm>
        </p:grpSpPr>
        <p:sp>
          <p:nvSpPr>
            <p:cNvPr id="16" name="Rectangle 15"/>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bg1"/>
                  </a:solidFill>
                </a:rPr>
                <a:t>The Curriculum </a:t>
              </a:r>
              <a:r>
                <a:rPr lang="en-GB" sz="2600" b="1" dirty="0">
                  <a:solidFill>
                    <a:schemeClr val="bg1"/>
                  </a:solidFill>
                </a:rPr>
                <a:t>Programme </a:t>
              </a:r>
              <a:r>
                <a:rPr lang="en-GB" sz="2600" b="1" dirty="0" smtClean="0">
                  <a:solidFill>
                    <a:schemeClr val="bg1"/>
                  </a:solidFill>
                </a:rPr>
                <a:t>Pilots</a:t>
              </a:r>
            </a:p>
            <a:p>
              <a:pPr algn="ctr"/>
              <a:r>
                <a:rPr lang="en-GB" sz="2600" dirty="0" smtClean="0">
                  <a:solidFill>
                    <a:schemeClr val="bg1"/>
                  </a:solidFill>
                </a:rPr>
                <a:t>Our Aims and Vision</a:t>
              </a:r>
              <a:endParaRPr lang="en-GB" sz="2600" dirty="0">
                <a:solidFill>
                  <a:schemeClr val="bg1"/>
                </a:solidFill>
              </a:endParaRPr>
            </a:p>
          </p:txBody>
        </p:sp>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12" name="Rectangle 11"/>
          <p:cNvSpPr/>
          <p:nvPr/>
        </p:nvSpPr>
        <p:spPr>
          <a:xfrm>
            <a:off x="941366" y="1954116"/>
            <a:ext cx="4822830" cy="3631763"/>
          </a:xfrm>
          <a:prstGeom prst="rect">
            <a:avLst/>
          </a:prstGeom>
        </p:spPr>
        <p:txBody>
          <a:bodyPr wrap="square">
            <a:spAutoFit/>
          </a:bodyPr>
          <a:lstStyle/>
          <a:p>
            <a:pPr marL="342900" indent="-342900">
              <a:buClr>
                <a:srgbClr val="104F75"/>
              </a:buClr>
              <a:buFont typeface="Wingdings" panose="05000000000000000000" pitchFamily="2" charset="2"/>
              <a:buChar char="§"/>
            </a:pPr>
            <a:endParaRPr lang="en-GB" sz="1200" dirty="0">
              <a:solidFill>
                <a:srgbClr val="104F75"/>
              </a:solidFill>
              <a:ea typeface="Calibri" panose="020F0502020204030204" pitchFamily="34" charset="0"/>
            </a:endParaRPr>
          </a:p>
          <a:p>
            <a:pPr>
              <a:buClr>
                <a:srgbClr val="104F75"/>
              </a:buClr>
            </a:pPr>
            <a:endParaRPr lang="en-GB" sz="14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600" dirty="0">
                <a:solidFill>
                  <a:srgbClr val="104F75"/>
                </a:solidFill>
                <a:ea typeface="Calibri" panose="020F0502020204030204" pitchFamily="34" charset="0"/>
              </a:rPr>
              <a:t>This is a funding opportunity for schools that have already developed high quality </a:t>
            </a:r>
            <a:r>
              <a:rPr lang="en-GB" sz="1600" dirty="0" smtClean="0">
                <a:solidFill>
                  <a:srgbClr val="104F75"/>
                </a:solidFill>
                <a:ea typeface="Calibri" panose="020F0502020204030204" pitchFamily="34" charset="0"/>
              </a:rPr>
              <a:t>complete curriculum </a:t>
            </a:r>
            <a:r>
              <a:rPr lang="en-GB" sz="1600" dirty="0">
                <a:solidFill>
                  <a:srgbClr val="104F75"/>
                </a:solidFill>
                <a:ea typeface="Calibri" panose="020F0502020204030204" pitchFamily="34" charset="0"/>
              </a:rPr>
              <a:t>programmes in either science, history or geography across key stage 2 and/or 3. </a:t>
            </a:r>
          </a:p>
          <a:p>
            <a:pPr marL="342900" indent="-342900">
              <a:buClr>
                <a:srgbClr val="104F75"/>
              </a:buClr>
              <a:buFont typeface="Wingdings" panose="05000000000000000000" pitchFamily="2" charset="2"/>
              <a:buChar char="§"/>
            </a:pPr>
            <a:endParaRPr lang="en-GB" sz="16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600" dirty="0">
                <a:solidFill>
                  <a:srgbClr val="104F75"/>
                </a:solidFill>
                <a:ea typeface="Calibri" panose="020F0502020204030204" pitchFamily="34" charset="0"/>
              </a:rPr>
              <a:t>The funding will be used by schools to pilot their </a:t>
            </a:r>
            <a:r>
              <a:rPr lang="en-GB" sz="1600" dirty="0" smtClean="0">
                <a:solidFill>
                  <a:srgbClr val="104F75"/>
                </a:solidFill>
                <a:ea typeface="Calibri" panose="020F0502020204030204" pitchFamily="34" charset="0"/>
              </a:rPr>
              <a:t>complete curriculum </a:t>
            </a:r>
            <a:r>
              <a:rPr lang="en-GB" sz="1600" dirty="0">
                <a:solidFill>
                  <a:srgbClr val="104F75"/>
                </a:solidFill>
                <a:ea typeface="Calibri" panose="020F0502020204030204" pitchFamily="34" charset="0"/>
              </a:rPr>
              <a:t>programmes across other </a:t>
            </a:r>
            <a:r>
              <a:rPr lang="en-GB" sz="1600" dirty="0" smtClean="0">
                <a:solidFill>
                  <a:srgbClr val="104F75"/>
                </a:solidFill>
                <a:ea typeface="Calibri" panose="020F0502020204030204" pitchFamily="34" charset="0"/>
              </a:rPr>
              <a:t>schools, refine them based on feedback and test how to implement them successfully. </a:t>
            </a:r>
            <a:endParaRPr lang="en-GB" sz="1600" dirty="0">
              <a:solidFill>
                <a:srgbClr val="104F75"/>
              </a:solidFill>
              <a:ea typeface="Calibri" panose="020F0502020204030204" pitchFamily="34" charset="0"/>
            </a:endParaRPr>
          </a:p>
          <a:p>
            <a:pPr>
              <a:buClr>
                <a:srgbClr val="104F75"/>
              </a:buClr>
            </a:pPr>
            <a:endParaRPr lang="en-GB" sz="16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600" dirty="0">
                <a:solidFill>
                  <a:srgbClr val="104F75"/>
                </a:solidFill>
                <a:ea typeface="Calibri" panose="020F0502020204030204" pitchFamily="34" charset="0"/>
              </a:rPr>
              <a:t>The </a:t>
            </a:r>
            <a:r>
              <a:rPr lang="en-GB" sz="1600" dirty="0" smtClean="0">
                <a:solidFill>
                  <a:srgbClr val="104F75"/>
                </a:solidFill>
                <a:ea typeface="Calibri" panose="020F0502020204030204" pitchFamily="34" charset="0"/>
              </a:rPr>
              <a:t>lessons </a:t>
            </a:r>
            <a:r>
              <a:rPr lang="en-GB" sz="1600" dirty="0">
                <a:solidFill>
                  <a:srgbClr val="104F75"/>
                </a:solidFill>
                <a:ea typeface="Calibri" panose="020F0502020204030204" pitchFamily="34" charset="0"/>
              </a:rPr>
              <a:t>from the pilot will inform future policy making</a:t>
            </a:r>
            <a:r>
              <a:rPr lang="en-GB" sz="1400" dirty="0">
                <a:solidFill>
                  <a:srgbClr val="104F75"/>
                </a:solidFill>
                <a:ea typeface="Calibri" panose="020F0502020204030204" pitchFamily="34" charset="0"/>
              </a:rPr>
              <a:t>.</a:t>
            </a:r>
          </a:p>
          <a:p>
            <a:pPr marL="342900" indent="-342900">
              <a:buClr>
                <a:srgbClr val="104F75"/>
              </a:buClr>
              <a:buFont typeface="Wingdings" panose="05000000000000000000" pitchFamily="2" charset="2"/>
              <a:buChar char="§"/>
            </a:pPr>
            <a:endParaRPr lang="en-GB" sz="1200" dirty="0">
              <a:solidFill>
                <a:srgbClr val="104F75"/>
              </a:solidFill>
              <a:ea typeface="Calibri" panose="020F0502020204030204" pitchFamily="34" charset="0"/>
            </a:endParaRPr>
          </a:p>
        </p:txBody>
      </p:sp>
      <p:graphicFrame>
        <p:nvGraphicFramePr>
          <p:cNvPr id="25" name="Diagram 24"/>
          <p:cNvGraphicFramePr/>
          <p:nvPr>
            <p:extLst>
              <p:ext uri="{D42A27DB-BD31-4B8C-83A1-F6EECF244321}">
                <p14:modId xmlns:p14="http://schemas.microsoft.com/office/powerpoint/2010/main" val="153529034"/>
              </p:ext>
            </p:extLst>
          </p:nvPr>
        </p:nvGraphicFramePr>
        <p:xfrm>
          <a:off x="5950341" y="1803967"/>
          <a:ext cx="5979312" cy="409540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518001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6" name="Group 5"/>
          <p:cNvGrpSpPr/>
          <p:nvPr/>
        </p:nvGrpSpPr>
        <p:grpSpPr>
          <a:xfrm>
            <a:off x="47767" y="58994"/>
            <a:ext cx="12068032" cy="1001107"/>
            <a:chOff x="47767" y="58994"/>
            <a:chExt cx="12068032" cy="1001107"/>
          </a:xfrm>
        </p:grpSpPr>
        <p:sp>
          <p:nvSpPr>
            <p:cNvPr id="22" name="Rectangle 21"/>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Agenda</a:t>
              </a: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32" name="Group 31"/>
          <p:cNvGrpSpPr/>
          <p:nvPr/>
        </p:nvGrpSpPr>
        <p:grpSpPr>
          <a:xfrm>
            <a:off x="1170258" y="2112174"/>
            <a:ext cx="9386067" cy="812946"/>
            <a:chOff x="1163382" y="2112174"/>
            <a:chExt cx="9386067" cy="812946"/>
          </a:xfrm>
        </p:grpSpPr>
        <p:grpSp>
          <p:nvGrpSpPr>
            <p:cNvPr id="2" name="Group 1"/>
            <p:cNvGrpSpPr/>
            <p:nvPr/>
          </p:nvGrpSpPr>
          <p:grpSpPr>
            <a:xfrm>
              <a:off x="1163382" y="2112174"/>
              <a:ext cx="8548349" cy="812946"/>
              <a:chOff x="1163383" y="1912618"/>
              <a:chExt cx="7915030" cy="575875"/>
            </a:xfrm>
          </p:grpSpPr>
          <p:sp>
            <p:nvSpPr>
              <p:cNvPr id="9" name="Rectangle 8"/>
              <p:cNvSpPr/>
              <p:nvPr/>
            </p:nvSpPr>
            <p:spPr>
              <a:xfrm>
                <a:off x="1559380" y="1912619"/>
                <a:ext cx="7519033" cy="57587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Background to the Curriculum Fund, and the Department's priorities for the Curriculum Programme Pilot</a:t>
                </a:r>
                <a:endParaRPr lang="en-GB" sz="1400" b="1" dirty="0">
                  <a:solidFill>
                    <a:srgbClr val="104F75"/>
                  </a:solidFill>
                </a:endParaRPr>
              </a:p>
            </p:txBody>
          </p:sp>
          <p:sp>
            <p:nvSpPr>
              <p:cNvPr id="16" name="Pentagon 15"/>
              <p:cNvSpPr/>
              <p:nvPr/>
            </p:nvSpPr>
            <p:spPr>
              <a:xfrm>
                <a:off x="1163383" y="1912618"/>
                <a:ext cx="792000" cy="575874"/>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1</a:t>
                </a:r>
              </a:p>
            </p:txBody>
          </p:sp>
        </p:grpSp>
        <p:sp>
          <p:nvSpPr>
            <p:cNvPr id="23" name="Rounded Rectangle 22"/>
            <p:cNvSpPr/>
            <p:nvPr/>
          </p:nvSpPr>
          <p:spPr>
            <a:xfrm>
              <a:off x="9542197" y="2342799"/>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10 mins</a:t>
              </a:r>
            </a:p>
          </p:txBody>
        </p:sp>
      </p:grpSp>
      <p:grpSp>
        <p:nvGrpSpPr>
          <p:cNvPr id="31" name="Group 30"/>
          <p:cNvGrpSpPr/>
          <p:nvPr/>
        </p:nvGrpSpPr>
        <p:grpSpPr>
          <a:xfrm>
            <a:off x="1163382" y="3428242"/>
            <a:ext cx="9399819" cy="806500"/>
            <a:chOff x="1163382" y="3366390"/>
            <a:chExt cx="9399819" cy="806500"/>
          </a:xfrm>
        </p:grpSpPr>
        <p:grpSp>
          <p:nvGrpSpPr>
            <p:cNvPr id="4" name="Group 3"/>
            <p:cNvGrpSpPr/>
            <p:nvPr/>
          </p:nvGrpSpPr>
          <p:grpSpPr>
            <a:xfrm>
              <a:off x="1163382" y="3366390"/>
              <a:ext cx="8548349" cy="806500"/>
              <a:chOff x="1163383" y="3669377"/>
              <a:chExt cx="7915031" cy="571309"/>
            </a:xfrm>
          </p:grpSpPr>
          <p:sp>
            <p:nvSpPr>
              <p:cNvPr id="10" name="Rectangle 9"/>
              <p:cNvSpPr/>
              <p:nvPr/>
            </p:nvSpPr>
            <p:spPr>
              <a:xfrm>
                <a:off x="1559381" y="36693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What the Curriculum Programme Pilot entails for schools, and details of the application process</a:t>
                </a:r>
              </a:p>
            </p:txBody>
          </p:sp>
          <p:sp>
            <p:nvSpPr>
              <p:cNvPr id="15" name="Pentagon 14"/>
              <p:cNvSpPr/>
              <p:nvPr/>
            </p:nvSpPr>
            <p:spPr>
              <a:xfrm>
                <a:off x="1163383" y="36693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2</a:t>
                </a:r>
              </a:p>
            </p:txBody>
          </p:sp>
        </p:grpSp>
        <p:sp>
          <p:nvSpPr>
            <p:cNvPr id="28" name="Rounded Rectangle 27"/>
            <p:cNvSpPr/>
            <p:nvPr/>
          </p:nvSpPr>
          <p:spPr>
            <a:xfrm>
              <a:off x="9555949" y="3593793"/>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a:t>
              </a:r>
              <a:r>
                <a:rPr lang="en-GB" sz="1600" dirty="0" smtClean="0"/>
                <a:t>0 </a:t>
              </a:r>
              <a:r>
                <a:rPr lang="en-GB" sz="1600" dirty="0"/>
                <a:t>mins</a:t>
              </a:r>
            </a:p>
          </p:txBody>
        </p:sp>
      </p:grpSp>
      <p:grpSp>
        <p:nvGrpSpPr>
          <p:cNvPr id="30" name="Group 29"/>
          <p:cNvGrpSpPr/>
          <p:nvPr/>
        </p:nvGrpSpPr>
        <p:grpSpPr>
          <a:xfrm>
            <a:off x="1170258" y="4737863"/>
            <a:ext cx="9386066" cy="812941"/>
            <a:chOff x="1163383" y="4737863"/>
            <a:chExt cx="9386066" cy="812941"/>
          </a:xfrm>
        </p:grpSpPr>
        <p:grpSp>
          <p:nvGrpSpPr>
            <p:cNvPr id="3" name="Group 2"/>
            <p:cNvGrpSpPr/>
            <p:nvPr/>
          </p:nvGrpSpPr>
          <p:grpSpPr>
            <a:xfrm>
              <a:off x="1163383" y="4737863"/>
              <a:ext cx="8548348" cy="812941"/>
              <a:chOff x="1163383" y="5382476"/>
              <a:chExt cx="7915031" cy="575872"/>
            </a:xfrm>
          </p:grpSpPr>
          <p:sp>
            <p:nvSpPr>
              <p:cNvPr id="12" name="Rectangle 11"/>
              <p:cNvSpPr/>
              <p:nvPr/>
            </p:nvSpPr>
            <p:spPr>
              <a:xfrm>
                <a:off x="1559383" y="5382476"/>
                <a:ext cx="7519031"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85725"/>
                <a:r>
                  <a:rPr lang="en-GB" b="1" dirty="0">
                    <a:solidFill>
                      <a:srgbClr val="104F75"/>
                    </a:solidFill>
                  </a:rPr>
                  <a:t>A Q&amp;A session</a:t>
                </a:r>
                <a:endParaRPr lang="en-GB" sz="1200" dirty="0">
                  <a:ln w="0"/>
                  <a:solidFill>
                    <a:srgbClr val="104F75"/>
                  </a:solidFill>
                  <a:effectLst>
                    <a:outerShdw blurRad="38100" dist="19050" dir="2700000" algn="tl" rotWithShape="0">
                      <a:schemeClr val="dk1">
                        <a:alpha val="40000"/>
                      </a:schemeClr>
                    </a:outerShdw>
                  </a:effectLst>
                </a:endParaRPr>
              </a:p>
            </p:txBody>
          </p:sp>
          <p:sp>
            <p:nvSpPr>
              <p:cNvPr id="13" name="Pentagon 12"/>
              <p:cNvSpPr/>
              <p:nvPr/>
            </p:nvSpPr>
            <p:spPr>
              <a:xfrm>
                <a:off x="1163383" y="5382476"/>
                <a:ext cx="792000" cy="575872"/>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3</a:t>
                </a:r>
              </a:p>
            </p:txBody>
          </p:sp>
        </p:grpSp>
        <p:sp>
          <p:nvSpPr>
            <p:cNvPr id="29" name="Rounded Rectangle 28"/>
            <p:cNvSpPr/>
            <p:nvPr/>
          </p:nvSpPr>
          <p:spPr>
            <a:xfrm>
              <a:off x="9542197" y="4965266"/>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4</a:t>
              </a:r>
              <a:r>
                <a:rPr lang="en-GB" sz="1600" dirty="0" smtClean="0"/>
                <a:t>0 </a:t>
              </a:r>
              <a:r>
                <a:rPr lang="en-GB" sz="1600" dirty="0"/>
                <a:t>mins</a:t>
              </a:r>
            </a:p>
          </p:txBody>
        </p:sp>
      </p:grpSp>
      <p:sp>
        <p:nvSpPr>
          <p:cNvPr id="24" name="Rectangle 23"/>
          <p:cNvSpPr/>
          <p:nvPr/>
        </p:nvSpPr>
        <p:spPr>
          <a:xfrm>
            <a:off x="720693" y="4376057"/>
            <a:ext cx="9972408" cy="1837018"/>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Rectangle 24"/>
          <p:cNvSpPr/>
          <p:nvPr/>
        </p:nvSpPr>
        <p:spPr>
          <a:xfrm>
            <a:off x="720693" y="1331564"/>
            <a:ext cx="10377711" cy="1837018"/>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27122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fcfa2e3a102f492eb9989c5396408ed9 xmlns="4259d123-e6a2-4a39-9cc4-e247171b8278">
      <Terms xmlns="http://schemas.microsoft.com/office/infopath/2007/PartnerControls"/>
    </fcfa2e3a102f492eb9989c5396408ed9>
    <h5181134883947a99a38d116ffff0102 xmlns="20d6c310-c366-4bd7-8194-2aa988e4c801">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h5181134883947a99a38d116ffff0102>
    <TaxCatchAllLabel xmlns="4259d123-e6a2-4a39-9cc4-e247171b8278"/>
    <ce5af11cf85042fda4c4f1f7f633f15b xmlns="4259d123-e6a2-4a39-9cc4-e247171b8278">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ce5af11cf85042fda4c4f1f7f633f15b>
    <h5181134883947a99a38d116ffff0006 xmlns="20d6c310-c366-4bd7-8194-2aa988e4c801">
      <Terms xmlns="http://schemas.microsoft.com/office/infopath/2007/PartnerControls"/>
    </h5181134883947a99a38d116ffff0006>
    <TaxCatchAll xmlns="4259d123-e6a2-4a39-9cc4-e247171b8278">
      <Value>3</Value>
      <Value>2</Value>
      <Value>1</Value>
    </TaxCatchAll>
    <ba8d4f2c4b764194bae6c355bbdcc1eb xmlns="4259d123-e6a2-4a39-9cc4-e247171b8278">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ba8d4f2c4b764194bae6c355bbdcc1eb>
    <IWPContributor xmlns="01d2705b-266c-471f-bbad-ca9cc3733704">
      <UserInfo>
        <DisplayName/>
        <AccountId xsi:nil="true"/>
        <AccountType/>
      </UserInfo>
    </IWPContributor>
    <_vti_ItemDeclaredRecord xmlns="http://schemas.microsoft.com/sharepoint/v3" xsi:nil="true"/>
    <b11dec6ce0c448c0844aaa6ccb665a34 xmlns="4259d123-e6a2-4a39-9cc4-e247171b8278">
      <Terms xmlns="http://schemas.microsoft.com/office/infopath/2007/PartnerControls"/>
    </b11dec6ce0c448c0844aaa6ccb665a34>
    <Comments xmlns="http://schemas.microsoft.com/sharepoint/v3" xsi:nil="true"/>
    <_dlc_DocId xmlns="4259d123-e6a2-4a39-9cc4-e247171b8278">HKPH4XM4QHZ4-10-24613</_dlc_DocId>
    <_dlc_DocIdUrl xmlns="4259d123-e6a2-4a39-9cc4-e247171b8278">
      <Url>https://educationgovuk.sharepoint.com/sites/ttg/c/_layouts/15/DocIdRedir.aspx?ID=HKPH4XM4QHZ4-10-24613</Url>
      <Description>HKPH4XM4QHZ4-10-24613</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Policy development" ma:contentTypeID="0x0101003D8DE97B5F6A5E4385284C1FFBEDADD6070035DB6C661D422D4BB6270DB2892320B2" ma:contentTypeVersion="33" ma:contentTypeDescription="For departmental policy documents. Records retained for 10 years." ma:contentTypeScope="" ma:versionID="b4579f37d21068717b6531eb67e656a0">
  <xsd:schema xmlns:xsd="http://www.w3.org/2001/XMLSchema" xmlns:xs="http://www.w3.org/2001/XMLSchema" xmlns:p="http://schemas.microsoft.com/office/2006/metadata/properties" xmlns:ns1="http://schemas.microsoft.com/sharepoint/v3" xmlns:ns2="4259d123-e6a2-4a39-9cc4-e247171b8278" xmlns:ns3="01d2705b-266c-471f-bbad-ca9cc3733704" xmlns:ns4="20d6c310-c366-4bd7-8194-2aa988e4c801" targetNamespace="http://schemas.microsoft.com/office/2006/metadata/properties" ma:root="true" ma:fieldsID="5c4f785e4293078d5c47b3cc9168f677" ns1:_="" ns2:_="" ns3:_="" ns4:_="">
    <xsd:import namespace="http://schemas.microsoft.com/sharepoint/v3"/>
    <xsd:import namespace="4259d123-e6a2-4a39-9cc4-e247171b8278"/>
    <xsd:import namespace="01d2705b-266c-471f-bbad-ca9cc3733704"/>
    <xsd:import namespace="20d6c310-c366-4bd7-8194-2aa988e4c801"/>
    <xsd:element name="properties">
      <xsd:complexType>
        <xsd:sequence>
          <xsd:element name="documentManagement">
            <xsd:complexType>
              <xsd:all>
                <xsd:element ref="ns2:_dlc_DocId" minOccurs="0"/>
                <xsd:element ref="ns2:_dlc_DocIdUrl" minOccurs="0"/>
                <xsd:element ref="ns2:_dlc_DocIdPersistId" minOccurs="0"/>
                <xsd:element ref="ns1:Comments" minOccurs="0"/>
                <xsd:element ref="ns2:TaxCatchAll" minOccurs="0"/>
                <xsd:element ref="ns2:TaxCatchAllLabel" minOccurs="0"/>
                <xsd:element ref="ns1:_vti_ItemDeclaredRecord" minOccurs="0"/>
                <xsd:element ref="ns2:b11dec6ce0c448c0844aaa6ccb665a34" minOccurs="0"/>
                <xsd:element ref="ns2:ce5af11cf85042fda4c4f1f7f633f15b" minOccurs="0"/>
                <xsd:element ref="ns2:fcfa2e3a102f492eb9989c5396408ed9" minOccurs="0"/>
                <xsd:element ref="ns2:ba8d4f2c4b764194bae6c355bbdcc1eb" minOccurs="0"/>
                <xsd:element ref="ns3:IWPContributor" minOccurs="0"/>
                <xsd:element ref="ns4:h5181134883947a99a38d116ffff0102" minOccurs="0"/>
                <xsd:element ref="ns4:h5181134883947a99a38d116ffff000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1" nillable="true" ma:displayName="Description" ma:hidden="true" ma:internalName="Comments" ma:readOnly="false">
      <xsd:simpleType>
        <xsd:restriction base="dms:Note"/>
      </xsd:simpleType>
    </xsd:element>
    <xsd:element name="_vti_ItemDeclaredRecord" ma:index="18" nillable="true" ma:displayName="Declared Record" ma:description="" ma:hidden="true" ma:internalName="_vti_ItemDeclaredRecord"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259d123-e6a2-4a39-9cc4-e247171b827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5" nillable="true" ma:displayName="Taxonomy Catch All Column" ma:description="" ma:hidden="true" ma:list="{da1b62f6-7c55-4857-80e2-86b00f747f63}" ma:internalName="TaxCatchAll" ma:readOnly="false" ma:showField="CatchAllData" ma:web="4259d123-e6a2-4a39-9cc4-e247171b8278">
      <xsd:complexType>
        <xsd:complexContent>
          <xsd:extension base="dms:MultiChoiceLookup">
            <xsd:sequence>
              <xsd:element name="Value" type="dms:Lookup" maxOccurs="unbounded" minOccurs="0" nillable="true"/>
            </xsd:sequence>
          </xsd:extension>
        </xsd:complexContent>
      </xsd:complexType>
    </xsd:element>
    <xsd:element name="TaxCatchAllLabel" ma:index="16" nillable="true" ma:displayName="Taxonomy Catch All Column1" ma:description="" ma:hidden="true" ma:list="{da1b62f6-7c55-4857-80e2-86b00f747f63}" ma:internalName="TaxCatchAllLabel" ma:readOnly="false" ma:showField="CatchAllDataLabel" ma:web="4259d123-e6a2-4a39-9cc4-e247171b8278">
      <xsd:complexType>
        <xsd:complexContent>
          <xsd:extension base="dms:MultiChoiceLookup">
            <xsd:sequence>
              <xsd:element name="Value" type="dms:Lookup" maxOccurs="unbounded" minOccurs="0" nillable="true"/>
            </xsd:sequence>
          </xsd:extension>
        </xsd:complexContent>
      </xsd:complexType>
    </xsd:element>
    <xsd:element name="b11dec6ce0c448c0844aaa6ccb665a34" ma:index="22" nillable="true" ma:taxonomy="true" ma:internalName="b11dec6ce0c448c0844aaa6ccb665a34" ma:taxonomyFieldName="IWPFunction" ma:displayName="Function" ma:readOnly="false" ma:fieldId="{b11dec6c-e0c4-48c0-844a-aa6ccb665a34}" ma:taxonomyMulti="true" ma:sspId="ec07c698-60f5-424f-b9af-f4c59398b511" ma:termSetId="d25a8a8b-cc76-477b-9c8b-292b0e01012c" ma:anchorId="00000000-0000-0000-0000-000000000000" ma:open="false" ma:isKeyword="false">
      <xsd:complexType>
        <xsd:sequence>
          <xsd:element ref="pc:Terms" minOccurs="0" maxOccurs="1"/>
        </xsd:sequence>
      </xsd:complexType>
    </xsd:element>
    <xsd:element name="ce5af11cf85042fda4c4f1f7f633f15b" ma:index="23" ma:taxonomy="true" ma:internalName="ce5af11cf85042fda4c4f1f7f633f15b" ma:taxonomyFieldName="IWPRightsProtectiveMarking" ma:displayName="Rights: Protective Marking" ma:readOnly="false" ma:default="1;#Official|0884c477-2e62-47ea-b19c-5af6e91124c5" ma:fieldId="{ce5af11c-f850-42fd-a4c4-f1f7f633f15b}" ma:sspId="ec07c698-60f5-424f-b9af-f4c59398b511" ma:termSetId="7870c18b-dc34-46a1-adf5-a571f0cac88b" ma:anchorId="00000000-0000-0000-0000-000000000000" ma:open="false" ma:isKeyword="false">
      <xsd:complexType>
        <xsd:sequence>
          <xsd:element ref="pc:Terms" minOccurs="0" maxOccurs="1"/>
        </xsd:sequence>
      </xsd:complexType>
    </xsd:element>
    <xsd:element name="fcfa2e3a102f492eb9989c5396408ed9" ma:index="24" nillable="true" ma:taxonomy="true" ma:internalName="fcfa2e3a102f492eb9989c5396408ed9" ma:taxonomyFieldName="IWPSiteType" ma:displayName="Site Type" ma:readOnly="false" ma:fieldId="{fcfa2e3a-102f-492e-b998-9c5396408ed9}" ma:sspId="ec07c698-60f5-424f-b9af-f4c59398b511" ma:termSetId="68f3bd98-4d9d-4839-831a-d4827606df7e" ma:anchorId="00000000-0000-0000-0000-000000000000" ma:open="false" ma:isKeyword="false">
      <xsd:complexType>
        <xsd:sequence>
          <xsd:element ref="pc:Terms" minOccurs="0" maxOccurs="1"/>
        </xsd:sequence>
      </xsd:complexType>
    </xsd:element>
    <xsd:element name="ba8d4f2c4b764194bae6c355bbdcc1eb" ma:index="25" ma:taxonomy="true" ma:internalName="ba8d4f2c4b764194bae6c355bbdcc1eb" ma:taxonomyFieldName="IWPOrganisationalUnit" ma:displayName="Organisational Unit" ma:readOnly="false" ma:default="2;#DfE|cc08a6d4-dfde-4d0f-bd85-069ebcef80d5" ma:fieldId="{ba8d4f2c-4b76-4194-bae6-c355bbdcc1eb}" ma:sspId="ec07c698-60f5-424f-b9af-f4c59398b511" ma:termSetId="b3e263f6-0ab6-425a-b3de-0e67f2faf76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1d2705b-266c-471f-bbad-ca9cc3733704" elementFormDefault="qualified">
    <xsd:import namespace="http://schemas.microsoft.com/office/2006/documentManagement/types"/>
    <xsd:import namespace="http://schemas.microsoft.com/office/infopath/2007/PartnerControls"/>
    <xsd:element name="IWPContributor" ma:index="26" nillable="true" ma:displayName="Contributor" ma:list="UserInfo" ma:SharePointGroup="0" ma:internalName="IWPContributor"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0d6c310-c366-4bd7-8194-2aa988e4c801" elementFormDefault="qualified">
    <xsd:import namespace="http://schemas.microsoft.com/office/2006/documentManagement/types"/>
    <xsd:import namespace="http://schemas.microsoft.com/office/infopath/2007/PartnerControls"/>
    <xsd:element name="h5181134883947a99a38d116ffff0102" ma:index="27" ma:taxonomy="true" ma:internalName="h5181134883947a99a38d116ffff0102" ma:taxonomyFieldName="IWPOwner" ma:displayName="Owner" ma:readOnly="false" ma:default="3;#DfE|a484111e-5b24-4ad9-9778-c536c8c88985" ma:fieldId="{15181134-8839-47a9-9a38-d116ffff0102}"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h5181134883947a99a38d116ffff0006" ma:index="29" nillable="true" ma:taxonomy="true" ma:internalName="h5181134883947a99a38d116ffff0006" ma:taxonomyFieldName="IWPSubject" ma:displayName="Subject" ma:readOnly="false" ma:fieldId="{15181134-8839-47a9-9a38-d116ffff0006}" ma:sspId="ec07c698-60f5-424f-b9af-f4c59398b511" ma:termSetId="33432453-e88c-4baa-94a6-467fc4fc06f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3AAB3F-7A96-4D8A-BFCB-DF14836CE136}">
  <ds:schemaRefs>
    <ds:schemaRef ds:uri="http://schemas.microsoft.com/sharepoint/events"/>
  </ds:schemaRefs>
</ds:datastoreItem>
</file>

<file path=customXml/itemProps2.xml><?xml version="1.0" encoding="utf-8"?>
<ds:datastoreItem xmlns:ds="http://schemas.openxmlformats.org/officeDocument/2006/customXml" ds:itemID="{D3AB4C81-A9DF-4890-AABA-7A6BD7A326AB}">
  <ds:schemaRefs>
    <ds:schemaRef ds:uri="http://schemas.microsoft.com/sharepoint/v3/contenttype/forms"/>
  </ds:schemaRefs>
</ds:datastoreItem>
</file>

<file path=customXml/itemProps3.xml><?xml version="1.0" encoding="utf-8"?>
<ds:datastoreItem xmlns:ds="http://schemas.openxmlformats.org/officeDocument/2006/customXml" ds:itemID="{940BACD4-67C0-45E1-AAE9-D2E19B95F39D}">
  <ds:schemaRefs>
    <ds:schemaRef ds:uri="http://schemas.microsoft.com/office/2006/metadata/properties"/>
    <ds:schemaRef ds:uri="http://purl.org/dc/terms/"/>
    <ds:schemaRef ds:uri="http://schemas.openxmlformats.org/package/2006/metadata/core-properties"/>
    <ds:schemaRef ds:uri="http://schemas.microsoft.com/sharepoint/v3"/>
    <ds:schemaRef ds:uri="http://schemas.microsoft.com/office/2006/documentManagement/types"/>
    <ds:schemaRef ds:uri="http://schemas.microsoft.com/office/infopath/2007/PartnerControls"/>
    <ds:schemaRef ds:uri="http://purl.org/dc/elements/1.1/"/>
    <ds:schemaRef ds:uri="4259d123-e6a2-4a39-9cc4-e247171b8278"/>
    <ds:schemaRef ds:uri="20d6c310-c366-4bd7-8194-2aa988e4c801"/>
    <ds:schemaRef ds:uri="01d2705b-266c-471f-bbad-ca9cc3733704"/>
    <ds:schemaRef ds:uri="http://www.w3.org/XML/1998/namespace"/>
    <ds:schemaRef ds:uri="http://purl.org/dc/dcmitype/"/>
  </ds:schemaRefs>
</ds:datastoreItem>
</file>

<file path=customXml/itemProps4.xml><?xml version="1.0" encoding="utf-8"?>
<ds:datastoreItem xmlns:ds="http://schemas.openxmlformats.org/officeDocument/2006/customXml" ds:itemID="{4A998254-C42E-4F3A-90A4-D386DE4392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259d123-e6a2-4a39-9cc4-e247171b8278"/>
    <ds:schemaRef ds:uri="01d2705b-266c-471f-bbad-ca9cc3733704"/>
    <ds:schemaRef ds:uri="20d6c310-c366-4bd7-8194-2aa988e4c8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9753</TotalTime>
  <Words>9658</Words>
  <Application>Microsoft Office PowerPoint</Application>
  <PresentationFormat>Widescreen</PresentationFormat>
  <Paragraphs>811</Paragraphs>
  <Slides>19</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Times New Roman</vt:lpstr>
      <vt:lpstr>Wingdings</vt:lpstr>
      <vt:lpstr>Office Theme</vt:lpstr>
      <vt:lpstr>Hosts: Charlie Cutler &amp; Avnee Morjaria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GREATOREX, David</dc:creator>
  <cp:lastModifiedBy>TIMPERLEY, Victoria</cp:lastModifiedBy>
  <cp:revision>562</cp:revision>
  <cp:lastPrinted>2018-08-09T07:03:53Z</cp:lastPrinted>
  <dcterms:created xsi:type="dcterms:W3CDTF">2017-06-13T11:50:09Z</dcterms:created>
  <dcterms:modified xsi:type="dcterms:W3CDTF">2018-08-21T15:01:36Z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0x0101003D8DE97B5F6A5E4385284C1FFBEDADD6070035DB6C661D422D4BB6270DB2892320B2</vt:lpwstr>
  </property>
  <property fmtid="{D5CDD505-2E9C-101B-9397-08002B2CF9AE}" pid="3" name="_dlc_DocIdItemGuid">
    <vt:lpwstr>3fd850fd-0ebf-4518-bac7-d7b7d1787b3f</vt:lpwstr>
  </property>
  <property fmtid="{D5CDD505-2E9C-101B-9397-08002B2CF9AE}" pid="4" name="IWPOrganisationalUnit">
    <vt:lpwstr>2;#DfE|cc08a6d4-dfde-4d0f-bd85-069ebcef80d5</vt:lpwstr>
  </property>
  <property fmtid="{D5CDD505-2E9C-101B-9397-08002B2CF9AE}" pid="5" name="IWPOwner">
    <vt:lpwstr>3;#DfE|a484111e-5b24-4ad9-9778-c536c8c88985</vt:lpwstr>
  </property>
  <property fmtid="{D5CDD505-2E9C-101B-9397-08002B2CF9AE}" pid="6" name="IWPFunction">
    <vt:lpwstr/>
  </property>
  <property fmtid="{D5CDD505-2E9C-101B-9397-08002B2CF9AE}" pid="7" name="IWPSiteType">
    <vt:lpwstr/>
  </property>
  <property fmtid="{D5CDD505-2E9C-101B-9397-08002B2CF9AE}" pid="8" name="IWPRightsProtectiveMarking">
    <vt:lpwstr>1;#Official|0884c477-2e62-47ea-b19c-5af6e91124c5</vt:lpwstr>
  </property>
  <property fmtid="{D5CDD505-2E9C-101B-9397-08002B2CF9AE}" pid="9" name="IWPSubject">
    <vt:lpwstr/>
  </property>
</Properties>
</file>