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19"/>
  </p:notesMasterIdLst>
  <p:handoutMasterIdLst>
    <p:handoutMasterId r:id="rId20"/>
  </p:handoutMasterIdLst>
  <p:sldIdLst>
    <p:sldId id="256" r:id="rId4"/>
    <p:sldId id="289" r:id="rId5"/>
    <p:sldId id="290" r:id="rId6"/>
    <p:sldId id="275" r:id="rId7"/>
    <p:sldId id="281" r:id="rId8"/>
    <p:sldId id="291" r:id="rId9"/>
    <p:sldId id="292" r:id="rId10"/>
    <p:sldId id="293" r:id="rId11"/>
    <p:sldId id="295" r:id="rId12"/>
    <p:sldId id="296" r:id="rId13"/>
    <p:sldId id="258" r:id="rId14"/>
    <p:sldId id="282" r:id="rId15"/>
    <p:sldId id="283" r:id="rId16"/>
    <p:sldId id="284" r:id="rId17"/>
    <p:sldId id="285" r:id="rId18"/>
  </p:sldIdLst>
  <p:sldSz cx="9144000" cy="6858000" type="screen4x3"/>
  <p:notesSz cx="6858000" cy="9144000"/>
  <p:defaultTextStyle>
    <a:defPPr>
      <a:defRPr lang="en-GB"/>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7" autoAdjust="0"/>
    <p:restoredTop sz="94707" autoAdjust="0"/>
  </p:normalViewPr>
  <p:slideViewPr>
    <p:cSldViewPr snapToGrid="0" snapToObjects="1">
      <p:cViewPr varScale="1">
        <p:scale>
          <a:sx n="81" d="100"/>
          <a:sy n="81" d="100"/>
        </p:scale>
        <p:origin x="1026"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AEC4A98-8EF1-4E72-800F-2D71936E35C3}" type="datetimeFigureOut">
              <a:rPr lang="en-US"/>
              <a:pPr>
                <a:defRPr/>
              </a:pPr>
              <a:t>7/6/2017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C20A67F-AA80-43CD-B11B-6FD6DEA8A32A}" type="slidenum">
              <a:rPr lang="en-US"/>
              <a:pPr>
                <a:defRPr/>
              </a:pPr>
              <a:t>‹#›</a:t>
            </a:fld>
            <a:endParaRPr lang="en-US"/>
          </a:p>
        </p:txBody>
      </p:sp>
    </p:spTree>
    <p:extLst>
      <p:ext uri="{BB962C8B-B14F-4D97-AF65-F5344CB8AC3E}">
        <p14:creationId xmlns:p14="http://schemas.microsoft.com/office/powerpoint/2010/main" val="9346748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7D9BC87-B6C7-4A74-9FAF-EB595874C1A1}" type="datetimeFigureOut">
              <a:rPr lang="en-US"/>
              <a:pPr>
                <a:defRPr/>
              </a:pPr>
              <a:t>7/6/2017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36559E8-9F5E-4E66-BB5A-D252F298582C}" type="slidenum">
              <a:rPr lang="en-US"/>
              <a:pPr>
                <a:defRPr/>
              </a:pPr>
              <a:t>‹#›</a:t>
            </a:fld>
            <a:endParaRPr lang="en-US"/>
          </a:p>
        </p:txBody>
      </p:sp>
    </p:spTree>
    <p:extLst>
      <p:ext uri="{BB962C8B-B14F-4D97-AF65-F5344CB8AC3E}">
        <p14:creationId xmlns:p14="http://schemas.microsoft.com/office/powerpoint/2010/main" val="138726443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900" dirty="0" smtClean="0">
                <a:effectLst/>
                <a:latin typeface="Verdana" panose="020B0604030504040204" pitchFamily="34" charset="0"/>
                <a:ea typeface="Verdana" panose="020B0604030504040204" pitchFamily="34" charset="0"/>
                <a:cs typeface="Verdana" panose="020B0604030504040204" pitchFamily="34" charset="0"/>
              </a:rPr>
              <a:t>We asked our members’ one question on</a:t>
            </a:r>
            <a:r>
              <a:rPr lang="en-GB" sz="900" baseline="0" dirty="0" smtClean="0">
                <a:effectLst/>
                <a:latin typeface="Verdana" panose="020B0604030504040204" pitchFamily="34" charset="0"/>
                <a:ea typeface="Verdana" panose="020B0604030504040204" pitchFamily="34" charset="0"/>
                <a:cs typeface="Verdana" panose="020B0604030504040204" pitchFamily="34" charset="0"/>
              </a:rPr>
              <a:t> POLKA</a:t>
            </a:r>
            <a:r>
              <a:rPr lang="en-GB" sz="900" dirty="0" smtClean="0">
                <a:effectLst/>
                <a:latin typeface="Verdana" panose="020B0604030504040204" pitchFamily="34" charset="0"/>
                <a:ea typeface="Verdana" panose="020B0604030504040204" pitchFamily="34" charset="0"/>
                <a:cs typeface="Verdana" panose="020B0604030504040204" pitchFamily="34" charset="0"/>
              </a:rPr>
              <a:t> Members’ Hub :</a:t>
            </a:r>
            <a:r>
              <a:rPr lang="en-GB" sz="900" baseline="0" dirty="0" smtClean="0">
                <a:effectLst/>
                <a:latin typeface="Verdana" panose="020B0604030504040204" pitchFamily="34" charset="0"/>
                <a:ea typeface="Verdana" panose="020B0604030504040204" pitchFamily="34" charset="0"/>
                <a:cs typeface="Verdana" panose="020B0604030504040204" pitchFamily="34" charset="0"/>
              </a:rPr>
              <a:t> ‘If the College could do one thing for you, what would that be?’</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effectLst/>
                <a:latin typeface="Verdana" panose="020B0604030504040204" pitchFamily="34" charset="0"/>
                <a:ea typeface="Verdana" panose="020B0604030504040204" pitchFamily="34" charset="0"/>
                <a:cs typeface="Verdana" panose="020B0604030504040204" pitchFamily="34" charset="0"/>
              </a:rPr>
              <a:t>College already provides most of these things – membership will facilitate easier access and greater awareness of what College offers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baseline="0" dirty="0" smtClean="0">
              <a:effectLst/>
              <a:latin typeface="Verdana" panose="020B0604030504040204" pitchFamily="34" charset="0"/>
              <a:ea typeface="Verdana" panose="020B0604030504040204" pitchFamily="34" charset="0"/>
              <a:cs typeface="Verdana" panose="020B0604030504040204" pitchFamily="34" charset="0"/>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smtClean="0">
                <a:effectLst/>
                <a:latin typeface="Verdana" panose="020B0604030504040204" pitchFamily="34" charset="0"/>
                <a:ea typeface="Verdana" panose="020B0604030504040204" pitchFamily="34" charset="0"/>
                <a:cs typeface="Verdana" panose="020B0604030504040204" pitchFamily="34" charset="0"/>
              </a:rPr>
              <a:t>We welcome our members’ feedback – we want to work with them to develop and grow our services. </a:t>
            </a:r>
          </a:p>
          <a:p>
            <a:endParaRPr lang="en-GB" sz="900" dirty="0" smtClean="0">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smtClean="0">
                <a:latin typeface="Verdana" panose="020B0604030504040204" pitchFamily="34" charset="0"/>
                <a:ea typeface="Verdana" panose="020B0604030504040204" pitchFamily="34" charset="0"/>
                <a:cs typeface="Verdana" panose="020B0604030504040204" pitchFamily="34" charset="0"/>
              </a:rPr>
              <a:t>We have asked our pre-registered members a question: If the College could do one thing for you, what would that be? (we have been collating and analysing the feedback – please let us know if you’d like to find out more)</a:t>
            </a:r>
          </a:p>
          <a:p>
            <a:endParaRPr lang="en-GB" sz="900" dirty="0" smtClean="0">
              <a:latin typeface="Verdana" panose="020B0604030504040204" pitchFamily="34" charset="0"/>
              <a:ea typeface="Verdana" panose="020B0604030504040204" pitchFamily="34" charset="0"/>
              <a:cs typeface="Verdana" panose="020B0604030504040204" pitchFamily="34" charset="0"/>
            </a:endParaRPr>
          </a:p>
          <a:p>
            <a:endParaRPr lang="en-GB" sz="9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70ECDC8E-1F9B-492D-9D14-2E52F6736437}" type="slidenum">
              <a:rPr lang="en-GB" smtClean="0"/>
              <a:t>6</a:t>
            </a:fld>
            <a:endParaRPr lang="en-GB"/>
          </a:p>
        </p:txBody>
      </p:sp>
    </p:spTree>
    <p:extLst>
      <p:ext uri="{BB962C8B-B14F-4D97-AF65-F5344CB8AC3E}">
        <p14:creationId xmlns:p14="http://schemas.microsoft.com/office/powerpoint/2010/main" val="2829657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GB" altLang="en-US" sz="1000" b="1" dirty="0" smtClean="0">
                <a:latin typeface="Verdana" panose="020B0604030504040204" pitchFamily="34" charset="0"/>
                <a:ea typeface="Verdana" panose="020B0604030504040204" pitchFamily="34" charset="0"/>
                <a:cs typeface="Verdana" panose="020B0604030504040204" pitchFamily="34" charset="0"/>
              </a:rPr>
              <a:t>Free of charge products and services: </a:t>
            </a:r>
            <a:endParaRPr lang="en-GB" altLang="en-US" sz="10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Char char="•"/>
            </a:pPr>
            <a:r>
              <a:rPr lang="en-GB" altLang="en-US" sz="1000" dirty="0" smtClean="0">
                <a:latin typeface="Verdana" panose="020B0604030504040204" pitchFamily="34" charset="0"/>
                <a:ea typeface="Verdana" panose="020B0604030504040204" pitchFamily="34" charset="0"/>
                <a:cs typeface="Verdana" panose="020B0604030504040204" pitchFamily="34" charset="0"/>
              </a:rPr>
              <a:t>College newsletters and publications (e.g. Police Gazette, National Police library standard services, POLKA, our online e-learning portal, a bespoke College newsletter to members </a:t>
            </a:r>
            <a:r>
              <a:rPr lang="en-GB" altLang="en-US" sz="1000" dirty="0" err="1" smtClean="0">
                <a:latin typeface="Verdana" panose="020B0604030504040204" pitchFamily="34" charset="0"/>
                <a:ea typeface="Verdana" panose="020B0604030504040204" pitchFamily="34" charset="0"/>
                <a:cs typeface="Verdana" panose="020B0604030504040204" pitchFamily="34" charset="0"/>
              </a:rPr>
              <a:t>etc</a:t>
            </a:r>
            <a:r>
              <a:rPr lang="en-GB" altLang="en-US" sz="1000" dirty="0" smtClean="0">
                <a:latin typeface="Verdana" panose="020B0604030504040204" pitchFamily="34" charset="0"/>
                <a:ea typeface="Verdana" panose="020B0604030504040204" pitchFamily="34" charset="0"/>
                <a:cs typeface="Verdana" panose="020B0604030504040204" pitchFamily="34" charset="0"/>
              </a:rPr>
              <a:t> – please note this is not an exhaustive list)</a:t>
            </a:r>
          </a:p>
          <a:p>
            <a:pPr eaLnBrk="1" hangingPunct="1">
              <a:spcBef>
                <a:spcPct val="0"/>
              </a:spcBef>
              <a:buFontTx/>
              <a:buChar char="•"/>
            </a:pPr>
            <a:r>
              <a:rPr lang="en-GB" altLang="en-US" sz="1000" dirty="0" smtClean="0">
                <a:latin typeface="Verdana" panose="020B0604030504040204" pitchFamily="34" charset="0"/>
                <a:ea typeface="Verdana" panose="020B0604030504040204" pitchFamily="34" charset="0"/>
                <a:cs typeface="Verdana" panose="020B0604030504040204" pitchFamily="34" charset="0"/>
              </a:rPr>
              <a:t>Online bookings for College training, events &amp; workshops – these will still need to be approved by an individual’s force – membership will increase awareness of them.</a:t>
            </a:r>
          </a:p>
          <a:p>
            <a:pPr>
              <a:buFontTx/>
              <a:buChar char="•"/>
            </a:pPr>
            <a:r>
              <a:rPr lang="en-GB" altLang="en-US" sz="1000" dirty="0" smtClean="0">
                <a:latin typeface="Verdana" panose="020B0604030504040204" pitchFamily="34" charset="0"/>
                <a:ea typeface="Verdana" panose="020B0604030504040204" pitchFamily="34" charset="0"/>
                <a:cs typeface="Verdana" panose="020B0604030504040204" pitchFamily="34" charset="0"/>
              </a:rPr>
              <a:t>Currently connected to other members through Members Hub on POLKA - in the future this function will migrate to the membership website.</a:t>
            </a:r>
          </a:p>
          <a:p>
            <a:pPr>
              <a:buFontTx/>
              <a:buChar char="•"/>
            </a:pPr>
            <a:r>
              <a:rPr lang="en-GB" altLang="en-US" sz="1000" dirty="0" smtClean="0">
                <a:latin typeface="Verdana" panose="020B0604030504040204" pitchFamily="34" charset="0"/>
                <a:ea typeface="Verdana" panose="020B0604030504040204" pitchFamily="34" charset="0"/>
                <a:cs typeface="Verdana" panose="020B0604030504040204" pitchFamily="34" charset="0"/>
              </a:rPr>
              <a:t>We seek members’ feedback in relation to what they want from their membership, we will involve them in consultations and workshops.</a:t>
            </a:r>
          </a:p>
          <a:p>
            <a:pPr marL="628650" lvl="1" indent="-171450">
              <a:buFontTx/>
              <a:buChar char="•"/>
            </a:pPr>
            <a:r>
              <a:rPr lang="en-GB" altLang="en-US" sz="1000" dirty="0" smtClean="0">
                <a:latin typeface="Verdana" panose="020B0604030504040204" pitchFamily="34" charset="0"/>
                <a:ea typeface="Verdana" panose="020B0604030504040204" pitchFamily="34" charset="0"/>
                <a:cs typeface="Verdana" panose="020B0604030504040204" pitchFamily="34" charset="0"/>
              </a:rPr>
              <a:t>For example, we engage with members through Hot Seats with the 4 community chairs – where members can pose questions and get instant responses.  </a:t>
            </a:r>
          </a:p>
          <a:p>
            <a:pPr eaLnBrk="1" hangingPunct="1">
              <a:spcBef>
                <a:spcPct val="0"/>
              </a:spcBef>
              <a:buFontTx/>
              <a:buChar char="•"/>
            </a:pPr>
            <a:r>
              <a:rPr lang="en-GB" altLang="en-US" sz="1000" dirty="0" smtClean="0">
                <a:latin typeface="Verdana" panose="020B0604030504040204" pitchFamily="34" charset="0"/>
                <a:ea typeface="Verdana" panose="020B0604030504040204" pitchFamily="34" charset="0"/>
                <a:cs typeface="Verdana" panose="020B0604030504040204" pitchFamily="34" charset="0"/>
              </a:rPr>
              <a:t>Careers information, advice and guidance online (and by appointment with a Membership Development Advisor) .</a:t>
            </a:r>
          </a:p>
          <a:p>
            <a:pPr eaLnBrk="1" hangingPunct="1">
              <a:spcBef>
                <a:spcPct val="0"/>
              </a:spcBef>
              <a:buFontTx/>
              <a:buChar char="•"/>
            </a:pPr>
            <a:r>
              <a:rPr lang="en-GB" altLang="en-US" sz="1000" dirty="0" smtClean="0">
                <a:latin typeface="Verdana" panose="020B0604030504040204" pitchFamily="34" charset="0"/>
                <a:ea typeface="Verdana" panose="020B0604030504040204" pitchFamily="34" charset="0"/>
                <a:cs typeface="Verdana" panose="020B0604030504040204" pitchFamily="34" charset="0"/>
              </a:rPr>
              <a:t>Mentoring – membership will provide details of prospective mentors in order for members to contact them directly.  ** We </a:t>
            </a:r>
            <a:r>
              <a:rPr lang="en-US" altLang="en-US" sz="1000" dirty="0" smtClean="0">
                <a:latin typeface="Verdana" panose="020B0604030504040204" pitchFamily="34" charset="0"/>
                <a:ea typeface="Verdana" panose="020B0604030504040204" pitchFamily="34" charset="0"/>
                <a:cs typeface="Verdana" panose="020B0604030504040204" pitchFamily="34" charset="0"/>
              </a:rPr>
              <a:t>are launching recruitment for our mentor database – </a:t>
            </a:r>
            <a:r>
              <a:rPr lang="en-GB" altLang="en-US" sz="1000" dirty="0" smtClean="0">
                <a:latin typeface="Verdana" panose="020B0604030504040204" pitchFamily="34" charset="0"/>
                <a:ea typeface="Verdana" panose="020B0604030504040204" pitchFamily="34" charset="0"/>
                <a:cs typeface="Verdana" panose="020B0604030504040204" pitchFamily="34" charset="0"/>
              </a:rPr>
              <a:t>please highlight this opportunity to get involved as a mentor and help us to shape this new free membership service – this applies to the relevant audience only (</a:t>
            </a:r>
            <a:r>
              <a:rPr lang="en-US" altLang="en-US" sz="1000" dirty="0" smtClean="0">
                <a:latin typeface="Verdana" panose="020B0604030504040204" pitchFamily="34" charset="0"/>
                <a:ea typeface="Verdana" panose="020B0604030504040204" pitchFamily="34" charset="0"/>
                <a:cs typeface="Verdana" panose="020B0604030504040204" pitchFamily="34" charset="0"/>
              </a:rPr>
              <a:t>UK policing professionals: officers and staff)** </a:t>
            </a:r>
            <a:endParaRPr lang="en-GB" altLang="en-US" sz="10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endParaRPr lang="en-GB" altLang="en-US" sz="1000" dirty="0" smtClean="0">
              <a:latin typeface="Verdana" panose="020B0604030504040204" pitchFamily="34" charset="0"/>
              <a:ea typeface="Verdana" panose="020B0604030504040204" pitchFamily="34" charset="0"/>
              <a:cs typeface="Verdana" panose="020B0604030504040204" pitchFamily="34" charset="0"/>
            </a:endParaRPr>
          </a:p>
          <a:p>
            <a:r>
              <a:rPr lang="en-GB" altLang="en-US" sz="1000" b="1" dirty="0" smtClean="0">
                <a:latin typeface="Verdana" panose="020B0604030504040204" pitchFamily="34" charset="0"/>
                <a:ea typeface="Verdana" panose="020B0604030504040204" pitchFamily="34" charset="0"/>
                <a:cs typeface="Verdana" panose="020B0604030504040204" pitchFamily="34" charset="0"/>
              </a:rPr>
              <a:t>Chargeable products and services </a:t>
            </a:r>
            <a:endParaRPr lang="en-GB" altLang="en-US" sz="1000" dirty="0" smtClean="0">
              <a:latin typeface="Verdana" panose="020B0604030504040204" pitchFamily="34" charset="0"/>
              <a:ea typeface="Verdana" panose="020B0604030504040204" pitchFamily="34" charset="0"/>
              <a:cs typeface="Verdana" panose="020B0604030504040204" pitchFamily="34" charset="0"/>
            </a:endParaRPr>
          </a:p>
          <a:p>
            <a:r>
              <a:rPr lang="en-GB" altLang="en-US" sz="1000" dirty="0" smtClean="0">
                <a:latin typeface="Verdana" panose="020B0604030504040204" pitchFamily="34" charset="0"/>
                <a:ea typeface="Verdana" panose="020B0604030504040204" pitchFamily="34" charset="0"/>
                <a:cs typeface="Verdana" panose="020B0604030504040204" pitchFamily="34" charset="0"/>
              </a:rPr>
              <a:t>Additional premium benefits are available to members on a pay-as-you-use basis, which will be facilitated by the ability to pay online via the new membership website: </a:t>
            </a:r>
          </a:p>
          <a:p>
            <a:pPr eaLnBrk="1" hangingPunct="1">
              <a:spcBef>
                <a:spcPct val="0"/>
              </a:spcBef>
              <a:buFontTx/>
              <a:buChar char="•"/>
            </a:pPr>
            <a:r>
              <a:rPr lang="en-GB" altLang="en-US" sz="1000" dirty="0" smtClean="0">
                <a:latin typeface="Verdana" panose="020B0604030504040204" pitchFamily="34" charset="0"/>
                <a:ea typeface="Verdana" panose="020B0604030504040204" pitchFamily="34" charset="0"/>
                <a:cs typeface="Verdana" panose="020B0604030504040204" pitchFamily="34" charset="0"/>
              </a:rPr>
              <a:t>Coaching (personal, professional and executive coaching) will be available to all members on a private, paid-for basis using our highly qualified coaches. This service will be available on request, following a discussion with a Development Advisor so we can ensure that it will be the right investment for the individual.</a:t>
            </a:r>
          </a:p>
          <a:p>
            <a:pPr eaLnBrk="1" hangingPunct="1">
              <a:spcBef>
                <a:spcPct val="0"/>
              </a:spcBef>
              <a:buFontTx/>
              <a:buChar char="•"/>
            </a:pPr>
            <a:r>
              <a:rPr lang="en-GB" altLang="en-US" sz="1000" dirty="0" smtClean="0">
                <a:latin typeface="Verdana" panose="020B0604030504040204" pitchFamily="34" charset="0"/>
                <a:ea typeface="Verdana" panose="020B0604030504040204" pitchFamily="34" charset="0"/>
                <a:cs typeface="Verdana" panose="020B0604030504040204" pitchFamily="34" charset="0"/>
              </a:rPr>
              <a:t>Also, the following products are being considered for future provision:</a:t>
            </a:r>
          </a:p>
          <a:p>
            <a:pPr marL="628650" lvl="1" indent="-171450" eaLnBrk="1" hangingPunct="1">
              <a:spcBef>
                <a:spcPct val="0"/>
              </a:spcBef>
              <a:buFontTx/>
              <a:buChar char="•"/>
            </a:pPr>
            <a:r>
              <a:rPr lang="en-GB" altLang="en-US" sz="1000" dirty="0" smtClean="0">
                <a:latin typeface="Verdana" panose="020B0604030504040204" pitchFamily="34" charset="0"/>
                <a:ea typeface="Verdana" panose="020B0604030504040204" pitchFamily="34" charset="0"/>
                <a:cs typeface="Verdana" panose="020B0604030504040204" pitchFamily="34" charset="0"/>
              </a:rPr>
              <a:t>360-degree feedback. A valuable development tool for anyone seeking an understanding of how they are seen by others (e.g. peers, direct reports and customers). This service may be available to individuals via their force on a corporate basis (for details on whether this applies to them, the Beyond 360 team should be able to provide a list of client forces). In future, it may be provided directly to members for a fee. This will be available at a later stage depending on demand.</a:t>
            </a:r>
          </a:p>
          <a:p>
            <a:pPr marL="628650" lvl="1" indent="-171450" eaLnBrk="1" hangingPunct="1">
              <a:spcBef>
                <a:spcPct val="0"/>
              </a:spcBef>
              <a:buFontTx/>
              <a:buChar char="•"/>
            </a:pPr>
            <a:r>
              <a:rPr lang="en-GB" altLang="en-US" sz="1000" dirty="0" smtClean="0">
                <a:latin typeface="Verdana" panose="020B0604030504040204" pitchFamily="34" charset="0"/>
                <a:ea typeface="Verdana" panose="020B0604030504040204" pitchFamily="34" charset="0"/>
                <a:cs typeface="Verdana" panose="020B0604030504040204" pitchFamily="34" charset="0"/>
              </a:rPr>
              <a:t>National Police Library enhanced services. These will be additional to the existing free library services and may include delivery of books (however, please note that this has not been agreed yet)</a:t>
            </a:r>
          </a:p>
          <a:p>
            <a:pPr marL="628650" lvl="1" indent="-171450" eaLnBrk="1" hangingPunct="1">
              <a:spcBef>
                <a:spcPct val="0"/>
              </a:spcBef>
              <a:buFontTx/>
              <a:buChar char="•"/>
            </a:pPr>
            <a:r>
              <a:rPr lang="en-GB" altLang="en-US" sz="1000" dirty="0" smtClean="0">
                <a:latin typeface="Verdana" panose="020B0604030504040204" pitchFamily="34" charset="0"/>
                <a:ea typeface="Verdana" panose="020B0604030504040204" pitchFamily="34" charset="0"/>
                <a:cs typeface="Verdana" panose="020B0604030504040204" pitchFamily="34" charset="0"/>
              </a:rPr>
              <a:t>Lifestyle benefits – discounts and offers related to our profession (however, please note that this has not been agreed yet)</a:t>
            </a:r>
          </a:p>
          <a:p>
            <a:pPr marL="628650" lvl="1" indent="-171450" eaLnBrk="1" hangingPunct="1">
              <a:spcBef>
                <a:spcPct val="0"/>
              </a:spcBef>
              <a:buFontTx/>
              <a:buChar char="•"/>
            </a:pPr>
            <a:r>
              <a:rPr lang="en-GB" altLang="en-US" sz="1000" dirty="0" smtClean="0">
                <a:latin typeface="Verdana" panose="020B0604030504040204" pitchFamily="34" charset="0"/>
                <a:ea typeface="Verdana" panose="020B0604030504040204" pitchFamily="34" charset="0"/>
                <a:cs typeface="Verdana" panose="020B0604030504040204" pitchFamily="34" charset="0"/>
              </a:rPr>
              <a:t>Personalised updates (e.g. training available)</a:t>
            </a:r>
          </a:p>
          <a:p>
            <a:pPr eaLnBrk="1" hangingPunct="1">
              <a:spcBef>
                <a:spcPct val="0"/>
              </a:spcBef>
            </a:pPr>
            <a:endParaRPr lang="en-GB" altLang="en-US" sz="10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GB" altLang="en-US" sz="1000" b="1" dirty="0" smtClean="0">
                <a:latin typeface="Verdana" panose="020B0604030504040204" pitchFamily="34" charset="0"/>
                <a:ea typeface="Verdana" panose="020B0604030504040204" pitchFamily="34" charset="0"/>
                <a:cs typeface="Verdana" panose="020B0604030504040204" pitchFamily="34" charset="0"/>
              </a:rPr>
              <a:t>** </a:t>
            </a:r>
            <a:r>
              <a:rPr lang="en-US" altLang="en-US" sz="1000" b="1" dirty="0" smtClean="0">
                <a:latin typeface="Verdana" panose="020B0604030504040204" pitchFamily="34" charset="0"/>
                <a:ea typeface="Verdana" panose="020B0604030504040204" pitchFamily="34" charset="0"/>
                <a:cs typeface="Verdana" panose="020B0604030504040204" pitchFamily="34" charset="0"/>
              </a:rPr>
              <a:t>Services provided through membership will evolve over time and will be developed in response to member need. **</a:t>
            </a:r>
            <a:endParaRPr lang="en-GB" altLang="en-US" sz="1000" b="1" dirty="0" smtClean="0">
              <a:latin typeface="Verdana" panose="020B0604030504040204" pitchFamily="34" charset="0"/>
              <a:ea typeface="Verdana" panose="020B0604030504040204" pitchFamily="34" charset="0"/>
              <a:cs typeface="Verdana" panose="020B0604030504040204" pitchFamily="34" charset="0"/>
            </a:endParaRPr>
          </a:p>
          <a:p>
            <a:endParaRPr lang="en-GB" altLang="en-US" sz="10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5"/>
          </p:nvPr>
        </p:nvSpPr>
        <p:spPr/>
        <p:txBody>
          <a:bodyPr/>
          <a:lstStyle/>
          <a:p>
            <a:pPr>
              <a:defRPr/>
            </a:pPr>
            <a:fld id="{1B8A41B1-D6F7-4701-B479-CEB0FA980175}" type="slidenum">
              <a:rPr lang="en-US" smtClean="0"/>
              <a:pPr>
                <a:defRPr/>
              </a:pPr>
              <a:t>7</a:t>
            </a:fld>
            <a:endParaRPr lang="en-US"/>
          </a:p>
        </p:txBody>
      </p:sp>
    </p:spTree>
    <p:extLst>
      <p:ext uri="{BB962C8B-B14F-4D97-AF65-F5344CB8AC3E}">
        <p14:creationId xmlns:p14="http://schemas.microsoft.com/office/powerpoint/2010/main" val="2660801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1000" dirty="0" smtClean="0">
                <a:latin typeface="Verdana" panose="020B0604030504040204" pitchFamily="34" charset="0"/>
                <a:ea typeface="Verdana" panose="020B0604030504040204" pitchFamily="34" charset="0"/>
                <a:cs typeface="Verdana" panose="020B0604030504040204" pitchFamily="34" charset="0"/>
              </a:rPr>
              <a:t>*An example screenshot of the membership website* </a:t>
            </a:r>
          </a:p>
          <a:p>
            <a:endParaRPr lang="en-GB" altLang="en-US" sz="1000" dirty="0" smtClean="0">
              <a:latin typeface="Verdana" panose="020B0604030504040204" pitchFamily="34" charset="0"/>
              <a:ea typeface="Verdana" panose="020B0604030504040204" pitchFamily="34" charset="0"/>
              <a:cs typeface="Verdana" panose="020B0604030504040204" pitchFamily="34" charset="0"/>
            </a:endParaRPr>
          </a:p>
          <a:p>
            <a:r>
              <a:rPr lang="en-US" altLang="en-US" sz="1000" dirty="0" smtClean="0">
                <a:latin typeface="Verdana" panose="020B0604030504040204" pitchFamily="34" charset="0"/>
                <a:ea typeface="Verdana" panose="020B0604030504040204" pitchFamily="34" charset="0"/>
                <a:cs typeface="Verdana" panose="020B0604030504040204" pitchFamily="34" charset="0"/>
              </a:rPr>
              <a:t>Membership website will provide one central access point to all College products and services. </a:t>
            </a:r>
            <a:endParaRPr lang="en-GB" altLang="en-US" sz="1000" dirty="0" smtClean="0">
              <a:latin typeface="Verdana" panose="020B0604030504040204" pitchFamily="34" charset="0"/>
              <a:ea typeface="Verdana" panose="020B0604030504040204" pitchFamily="34" charset="0"/>
              <a:cs typeface="Verdana" panose="020B0604030504040204" pitchFamily="34" charset="0"/>
            </a:endParaRPr>
          </a:p>
          <a:p>
            <a:endParaRPr lang="en-GB" altLang="en-US" sz="1000" dirty="0" smtClean="0">
              <a:latin typeface="Verdana" panose="020B0604030504040204" pitchFamily="34" charset="0"/>
              <a:ea typeface="Verdana" panose="020B0604030504040204" pitchFamily="34" charset="0"/>
              <a:cs typeface="Verdana" panose="020B0604030504040204" pitchFamily="34" charset="0"/>
            </a:endParaRPr>
          </a:p>
          <a:p>
            <a:r>
              <a:rPr lang="en-US" altLang="en-US" sz="1000" b="1" dirty="0" smtClean="0">
                <a:latin typeface="Verdana" panose="020B0604030504040204" pitchFamily="34" charset="0"/>
                <a:ea typeface="Verdana" panose="020B0604030504040204" pitchFamily="34" charset="0"/>
                <a:cs typeface="Verdana" panose="020B0604030504040204" pitchFamily="34" charset="0"/>
              </a:rPr>
              <a:t>**Services provided through the new website will evolve over time and will be developed in response to member need.** </a:t>
            </a:r>
            <a:endParaRPr lang="en-GB" altLang="en-US" sz="1000" b="1" dirty="0" smtClean="0">
              <a:latin typeface="Verdana" panose="020B0604030504040204" pitchFamily="34" charset="0"/>
              <a:ea typeface="Verdana" panose="020B0604030504040204" pitchFamily="34" charset="0"/>
              <a:cs typeface="Verdana" panose="020B0604030504040204" pitchFamily="34" charset="0"/>
            </a:endParaRPr>
          </a:p>
          <a:p>
            <a:r>
              <a:rPr lang="en-GB" altLang="en-US" sz="1000" dirty="0" smtClean="0">
                <a:latin typeface="Verdana" panose="020B0604030504040204" pitchFamily="34" charset="0"/>
                <a:ea typeface="Verdana" panose="020B0604030504040204" pitchFamily="34" charset="0"/>
                <a:cs typeface="Verdana" panose="020B0604030504040204" pitchFamily="34" charset="0"/>
              </a:rPr>
              <a:t> </a:t>
            </a:r>
          </a:p>
        </p:txBody>
      </p:sp>
      <p:sp>
        <p:nvSpPr>
          <p:cNvPr id="4" name="Slide Number Placeholder 3"/>
          <p:cNvSpPr>
            <a:spLocks noGrp="1"/>
          </p:cNvSpPr>
          <p:nvPr>
            <p:ph type="sldNum" sz="quarter" idx="5"/>
          </p:nvPr>
        </p:nvSpPr>
        <p:spPr/>
        <p:txBody>
          <a:bodyPr/>
          <a:lstStyle/>
          <a:p>
            <a:pPr>
              <a:defRPr/>
            </a:pPr>
            <a:fld id="{6106EE51-745D-41FC-8742-C4D15E288C17}" type="slidenum">
              <a:rPr lang="en-US" smtClean="0"/>
              <a:pPr>
                <a:defRPr/>
              </a:pPr>
              <a:t>8</a:t>
            </a:fld>
            <a:endParaRPr lang="en-US"/>
          </a:p>
        </p:txBody>
      </p:sp>
    </p:spTree>
    <p:extLst>
      <p:ext uri="{BB962C8B-B14F-4D97-AF65-F5344CB8AC3E}">
        <p14:creationId xmlns:p14="http://schemas.microsoft.com/office/powerpoint/2010/main" val="16101331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70650" y="766763"/>
            <a:ext cx="23415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06182" y="1827417"/>
            <a:ext cx="7772400" cy="809408"/>
          </a:xfrm>
        </p:spPr>
        <p:txBody>
          <a:bodyPr>
            <a:normAutofit/>
          </a:bodyPr>
          <a:lstStyle>
            <a:lvl1pPr>
              <a:defRPr sz="40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6182" y="2641929"/>
            <a:ext cx="6400800" cy="1752600"/>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a:xfrm>
            <a:off x="627063" y="5864225"/>
            <a:ext cx="2133600" cy="365125"/>
          </a:xfrm>
          <a:prstGeom prst="rect">
            <a:avLst/>
          </a:prstGeom>
        </p:spPr>
        <p:txBody>
          <a:bodyPr/>
          <a:lstStyle>
            <a:lvl1pPr eaLnBrk="1" fontAlgn="auto" hangingPunct="1">
              <a:spcBef>
                <a:spcPts val="0"/>
              </a:spcBef>
              <a:spcAft>
                <a:spcPts val="0"/>
              </a:spcAft>
              <a:defRPr>
                <a:solidFill>
                  <a:srgbClr val="FFFFFF"/>
                </a:solidFill>
                <a:latin typeface="Arial"/>
                <a:cs typeface="Arial"/>
              </a:defRPr>
            </a:lvl1pPr>
          </a:lstStyle>
          <a:p>
            <a:pPr>
              <a:defRPr/>
            </a:pPr>
            <a:fld id="{FA0AC7A7-EDB4-4BF2-AB93-614184D21E7A}" type="datetime1">
              <a:rPr lang="en-GB"/>
              <a:pPr>
                <a:defRPr/>
              </a:pPr>
              <a:t>06/07/2017</a:t>
            </a:fld>
            <a:endParaRPr lang="en-US" dirty="0"/>
          </a:p>
        </p:txBody>
      </p:sp>
    </p:spTree>
    <p:extLst>
      <p:ext uri="{BB962C8B-B14F-4D97-AF65-F5344CB8AC3E}">
        <p14:creationId xmlns:p14="http://schemas.microsoft.com/office/powerpoint/2010/main" val="3422000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imag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70650" y="766763"/>
            <a:ext cx="23415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6"/>
          <p:cNvSpPr>
            <a:spLocks noGrp="1"/>
          </p:cNvSpPr>
          <p:nvPr>
            <p:ph type="pic" sz="quarter" idx="13"/>
          </p:nvPr>
        </p:nvSpPr>
        <p:spPr>
          <a:xfrm>
            <a:off x="366829" y="1641462"/>
            <a:ext cx="8414924" cy="4889353"/>
          </a:xfrm>
        </p:spPr>
        <p:txBody>
          <a:bodyPr rtlCol="0">
            <a:normAutofit/>
          </a:bodyPr>
          <a:lstStyle/>
          <a:p>
            <a:pPr lvl="0"/>
            <a:r>
              <a:rPr lang="en-US" noProof="0" smtClean="0"/>
              <a:t>Click icon to add picture</a:t>
            </a:r>
            <a:endParaRPr lang="en-US" noProof="0"/>
          </a:p>
        </p:txBody>
      </p:sp>
    </p:spTree>
    <p:extLst>
      <p:ext uri="{BB962C8B-B14F-4D97-AF65-F5344CB8AC3E}">
        <p14:creationId xmlns:p14="http://schemas.microsoft.com/office/powerpoint/2010/main" val="1289485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70650" y="766763"/>
            <a:ext cx="23415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67215" y="1802311"/>
            <a:ext cx="6517982" cy="1362075"/>
          </a:xfrm>
        </p:spPr>
        <p:txBody>
          <a:bodyPr>
            <a:noAutofit/>
          </a:bodyPr>
          <a:lstStyle>
            <a:lvl1pPr algn="l">
              <a:defRPr sz="4000" b="0" cap="none"/>
            </a:lvl1pPr>
          </a:lstStyle>
          <a:p>
            <a:r>
              <a:rPr lang="en-US" smtClean="0"/>
              <a:t>Click to edit Master title style</a:t>
            </a:r>
            <a:endParaRPr lang="en-US" dirty="0"/>
          </a:p>
        </p:txBody>
      </p:sp>
    </p:spTree>
    <p:extLst>
      <p:ext uri="{BB962C8B-B14F-4D97-AF65-F5344CB8AC3E}">
        <p14:creationId xmlns:p14="http://schemas.microsoft.com/office/powerpoint/2010/main" val="214610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0650" y="214313"/>
            <a:ext cx="23415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61022" y="1760032"/>
            <a:ext cx="8393752" cy="47707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B0A2E854-1831-4CB3-BA17-B29CECD92AD5}" type="slidenum">
              <a:rPr lang="en-US"/>
              <a:pPr>
                <a:defRPr/>
              </a:pPr>
              <a:t>‹#›</a:t>
            </a:fld>
            <a:endParaRPr lang="en-US"/>
          </a:p>
        </p:txBody>
      </p:sp>
    </p:spTree>
    <p:extLst>
      <p:ext uri="{BB962C8B-B14F-4D97-AF65-F5344CB8AC3E}">
        <p14:creationId xmlns:p14="http://schemas.microsoft.com/office/powerpoint/2010/main" val="3736924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0650" y="214313"/>
            <a:ext cx="23415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1022" y="1760032"/>
            <a:ext cx="4134778" cy="4732101"/>
          </a:xfrm>
        </p:spPr>
        <p:txBody>
          <a:bodyPr/>
          <a:lstStyle>
            <a:lvl1pPr>
              <a:defRPr sz="16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60032"/>
            <a:ext cx="4038600" cy="4732101"/>
          </a:xfrm>
        </p:spPr>
        <p:txBody>
          <a:bodyPr/>
          <a:lstStyle>
            <a:lvl1pPr>
              <a:defRPr sz="16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4C36F90C-9965-4EC5-BE15-D6AD0D9AD24B}" type="slidenum">
              <a:rPr lang="en-US"/>
              <a:pPr>
                <a:defRPr/>
              </a:pPr>
              <a:t>‹#›</a:t>
            </a:fld>
            <a:endParaRPr lang="en-US"/>
          </a:p>
        </p:txBody>
      </p:sp>
    </p:spTree>
    <p:extLst>
      <p:ext uri="{BB962C8B-B14F-4D97-AF65-F5344CB8AC3E}">
        <p14:creationId xmlns:p14="http://schemas.microsoft.com/office/powerpoint/2010/main" val="207284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0650" y="214313"/>
            <a:ext cx="23415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361022" y="1769684"/>
            <a:ext cx="4134778" cy="337517"/>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1769684"/>
            <a:ext cx="4041775" cy="337517"/>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2"/>
          <p:cNvSpPr>
            <a:spLocks noGrp="1"/>
          </p:cNvSpPr>
          <p:nvPr>
            <p:ph sz="half" idx="13"/>
          </p:nvPr>
        </p:nvSpPr>
        <p:spPr>
          <a:xfrm>
            <a:off x="361022" y="2256450"/>
            <a:ext cx="4134778" cy="4261471"/>
          </a:xfrm>
        </p:spPr>
        <p:txBody>
          <a:bodyPr/>
          <a:lstStyle>
            <a:lvl1pPr>
              <a:defRPr sz="16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half" idx="2"/>
          </p:nvPr>
        </p:nvSpPr>
        <p:spPr>
          <a:xfrm>
            <a:off x="4648200" y="2256450"/>
            <a:ext cx="4038600" cy="4261471"/>
          </a:xfrm>
        </p:spPr>
        <p:txBody>
          <a:bodyPr/>
          <a:lstStyle>
            <a:lvl1pPr>
              <a:defRPr sz="16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
          <p:cNvSpPr>
            <a:spLocks noGrp="1"/>
          </p:cNvSpPr>
          <p:nvPr>
            <p:ph type="title"/>
          </p:nvPr>
        </p:nvSpPr>
        <p:spPr>
          <a:xfrm>
            <a:off x="361022" y="1132090"/>
            <a:ext cx="8393752" cy="627942"/>
          </a:xfrm>
        </p:spPr>
        <p:txBody>
          <a:bodyPr/>
          <a:lstStyle/>
          <a:p>
            <a:r>
              <a:rPr lang="en-US" smtClean="0"/>
              <a:t>Click to edit Master title style</a:t>
            </a:r>
            <a:endParaRPr lang="en-US" dirty="0"/>
          </a:p>
        </p:txBody>
      </p:sp>
      <p:sp>
        <p:nvSpPr>
          <p:cNvPr id="8" name="Slide Number Placeholder 5"/>
          <p:cNvSpPr>
            <a:spLocks noGrp="1"/>
          </p:cNvSpPr>
          <p:nvPr>
            <p:ph type="sldNum" sz="quarter" idx="14"/>
          </p:nvPr>
        </p:nvSpPr>
        <p:spPr/>
        <p:txBody>
          <a:bodyPr/>
          <a:lstStyle>
            <a:lvl1pPr>
              <a:defRPr/>
            </a:lvl1pPr>
          </a:lstStyle>
          <a:p>
            <a:pPr>
              <a:defRPr/>
            </a:pPr>
            <a:fld id="{63311D86-32D1-4C2A-8C9E-9DC74E511E8B}" type="slidenum">
              <a:rPr lang="en-US"/>
              <a:pPr>
                <a:defRPr/>
              </a:pPr>
              <a:t>‹#›</a:t>
            </a:fld>
            <a:endParaRPr lang="en-US"/>
          </a:p>
        </p:txBody>
      </p:sp>
    </p:spTree>
    <p:extLst>
      <p:ext uri="{BB962C8B-B14F-4D97-AF65-F5344CB8AC3E}">
        <p14:creationId xmlns:p14="http://schemas.microsoft.com/office/powerpoint/2010/main" val="316749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0650" y="214313"/>
            <a:ext cx="23415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Picture Placeholder 6"/>
          <p:cNvSpPr>
            <a:spLocks noGrp="1"/>
          </p:cNvSpPr>
          <p:nvPr>
            <p:ph type="pic" sz="quarter" idx="13"/>
          </p:nvPr>
        </p:nvSpPr>
        <p:spPr>
          <a:xfrm>
            <a:off x="360074" y="1760032"/>
            <a:ext cx="8394700" cy="4770783"/>
          </a:xfrm>
        </p:spPr>
        <p:txBody>
          <a:bodyPr rtlCol="0">
            <a:normAutofit/>
          </a:bodyPr>
          <a:lstStyle/>
          <a:p>
            <a:pPr lvl="0"/>
            <a:r>
              <a:rPr lang="en-US" noProof="0" smtClean="0"/>
              <a:t>Click icon to add picture</a:t>
            </a:r>
            <a:endParaRPr lang="en-US" noProof="0"/>
          </a:p>
        </p:txBody>
      </p:sp>
      <p:sp>
        <p:nvSpPr>
          <p:cNvPr id="5" name="Slide Number Placeholder 5"/>
          <p:cNvSpPr>
            <a:spLocks noGrp="1"/>
          </p:cNvSpPr>
          <p:nvPr>
            <p:ph type="sldNum" sz="quarter" idx="14"/>
          </p:nvPr>
        </p:nvSpPr>
        <p:spPr/>
        <p:txBody>
          <a:bodyPr/>
          <a:lstStyle>
            <a:lvl1pPr>
              <a:defRPr/>
            </a:lvl1pPr>
          </a:lstStyle>
          <a:p>
            <a:pPr>
              <a:defRPr/>
            </a:pPr>
            <a:fld id="{32E82BB0-BB46-41F0-A7A1-68AFA67A5785}" type="slidenum">
              <a:rPr lang="en-US"/>
              <a:pPr>
                <a:defRPr/>
              </a:pPr>
              <a:t>‹#›</a:t>
            </a:fld>
            <a:endParaRPr lang="en-US"/>
          </a:p>
        </p:txBody>
      </p:sp>
    </p:spTree>
    <p:extLst>
      <p:ext uri="{BB962C8B-B14F-4D97-AF65-F5344CB8AC3E}">
        <p14:creationId xmlns:p14="http://schemas.microsoft.com/office/powerpoint/2010/main" val="4163604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a:defRPr/>
            </a:lvl1pPr>
          </a:lstStyle>
          <a:p>
            <a:pPr>
              <a:defRPr/>
            </a:pPr>
            <a:fld id="{6B8E8425-DDEE-4176-B96F-0D6CB9F7E810}" type="datetimeFigureOut">
              <a:rPr lang="en-GB"/>
              <a:pPr>
                <a:defRPr/>
              </a:pPr>
              <a:t>06/07/2017</a:t>
            </a:fld>
            <a:endParaRPr lang="en-GB"/>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smtClean="0"/>
            </a:lvl1pPr>
          </a:lstStyle>
          <a:p>
            <a:pPr>
              <a:defRPr/>
            </a:pPr>
            <a:fld id="{25E85969-6A8C-4A40-8710-CCBA75E57C76}" type="slidenum">
              <a:rPr lang="en-GB"/>
              <a:pPr>
                <a:defRPr/>
              </a:pPr>
              <a:t>‹#›</a:t>
            </a:fld>
            <a:endParaRPr lang="en-GB"/>
          </a:p>
        </p:txBody>
      </p:sp>
    </p:spTree>
    <p:extLst>
      <p:ext uri="{BB962C8B-B14F-4D97-AF65-F5344CB8AC3E}">
        <p14:creationId xmlns:p14="http://schemas.microsoft.com/office/powerpoint/2010/main" val="1763998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0363" y="1131888"/>
            <a:ext cx="83947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0" tIns="0" rIns="0" bIns="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360363" y="1760538"/>
            <a:ext cx="7353300"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6" name="Slide Number Placeholder 5"/>
          <p:cNvSpPr>
            <a:spLocks noGrp="1"/>
          </p:cNvSpPr>
          <p:nvPr>
            <p:ph type="sldNum" sz="quarter" idx="4"/>
          </p:nvPr>
        </p:nvSpPr>
        <p:spPr>
          <a:xfrm>
            <a:off x="6751638" y="6492875"/>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Arial"/>
                <a:cs typeface="Arial"/>
              </a:defRPr>
            </a:lvl1pPr>
          </a:lstStyle>
          <a:p>
            <a:pPr>
              <a:defRPr/>
            </a:pPr>
            <a:fld id="{B662A303-7C51-48AF-A9A6-27D13308FC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hf hdr="0" ftr="0"/>
  <p:txStyles>
    <p:titleStyle>
      <a:lvl1pPr algn="l" defTabSz="457200" rtl="0" eaLnBrk="0" fontAlgn="base" hangingPunct="0">
        <a:spcBef>
          <a:spcPct val="0"/>
        </a:spcBef>
        <a:spcAft>
          <a:spcPct val="0"/>
        </a:spcAft>
        <a:defRPr sz="3000" kern="1200">
          <a:solidFill>
            <a:schemeClr val="tx1"/>
          </a:solidFill>
          <a:latin typeface="Arial"/>
          <a:ea typeface="+mj-ea"/>
          <a:cs typeface="Arial"/>
        </a:defRPr>
      </a:lvl1pPr>
      <a:lvl2pPr algn="l" defTabSz="457200" rtl="0" eaLnBrk="0" fontAlgn="base" hangingPunct="0">
        <a:spcBef>
          <a:spcPct val="0"/>
        </a:spcBef>
        <a:spcAft>
          <a:spcPct val="0"/>
        </a:spcAft>
        <a:defRPr sz="3000">
          <a:solidFill>
            <a:schemeClr val="tx1"/>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000">
          <a:solidFill>
            <a:schemeClr val="tx1"/>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000">
          <a:solidFill>
            <a:schemeClr val="tx1"/>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000">
          <a:solidFill>
            <a:schemeClr val="tx1"/>
          </a:solidFill>
          <a:latin typeface="Arial" panose="020B0604020202020204" pitchFamily="34" charset="0"/>
          <a:cs typeface="Arial" panose="020B0604020202020204" pitchFamily="34" charset="0"/>
        </a:defRPr>
      </a:lvl5pPr>
      <a:lvl6pPr marL="457200" algn="l" defTabSz="457200" rtl="0" eaLnBrk="1" fontAlgn="base" hangingPunct="1">
        <a:spcBef>
          <a:spcPct val="0"/>
        </a:spcBef>
        <a:spcAft>
          <a:spcPct val="0"/>
        </a:spcAft>
        <a:defRPr sz="3000">
          <a:solidFill>
            <a:schemeClr val="tx1"/>
          </a:solidFill>
          <a:latin typeface="Arial" panose="020B0604020202020204" pitchFamily="34" charset="0"/>
          <a:cs typeface="Arial" panose="020B0604020202020204" pitchFamily="34" charset="0"/>
        </a:defRPr>
      </a:lvl6pPr>
      <a:lvl7pPr marL="914400" algn="l" defTabSz="457200" rtl="0" eaLnBrk="1" fontAlgn="base" hangingPunct="1">
        <a:spcBef>
          <a:spcPct val="0"/>
        </a:spcBef>
        <a:spcAft>
          <a:spcPct val="0"/>
        </a:spcAft>
        <a:defRPr sz="3000">
          <a:solidFill>
            <a:schemeClr val="tx1"/>
          </a:solidFill>
          <a:latin typeface="Arial" panose="020B0604020202020204" pitchFamily="34" charset="0"/>
          <a:cs typeface="Arial" panose="020B0604020202020204" pitchFamily="34" charset="0"/>
        </a:defRPr>
      </a:lvl7pPr>
      <a:lvl8pPr marL="1371600" algn="l" defTabSz="457200" rtl="0" eaLnBrk="1" fontAlgn="base" hangingPunct="1">
        <a:spcBef>
          <a:spcPct val="0"/>
        </a:spcBef>
        <a:spcAft>
          <a:spcPct val="0"/>
        </a:spcAft>
        <a:defRPr sz="3000">
          <a:solidFill>
            <a:schemeClr val="tx1"/>
          </a:solidFill>
          <a:latin typeface="Arial" panose="020B0604020202020204" pitchFamily="34" charset="0"/>
          <a:cs typeface="Arial" panose="020B0604020202020204" pitchFamily="34" charset="0"/>
        </a:defRPr>
      </a:lvl8pPr>
      <a:lvl9pPr marL="1828800" algn="l" defTabSz="457200" rtl="0" eaLnBrk="1" fontAlgn="base" hangingPunct="1">
        <a:spcBef>
          <a:spcPct val="0"/>
        </a:spcBef>
        <a:spcAft>
          <a:spcPct val="0"/>
        </a:spcAft>
        <a:defRPr sz="3000">
          <a:solidFill>
            <a:schemeClr val="tx1"/>
          </a:solidFill>
          <a:latin typeface="Arial" panose="020B0604020202020204" pitchFamily="34" charset="0"/>
          <a:cs typeface="Arial" panose="020B0604020202020204" pitchFamily="34" charset="0"/>
        </a:defRPr>
      </a:lvl9pPr>
    </p:titleStyle>
    <p:bodyStyle>
      <a:lvl1pPr algn="l" defTabSz="457200" rtl="0" eaLnBrk="0" fontAlgn="base" hangingPunct="0">
        <a:spcBef>
          <a:spcPct val="20000"/>
        </a:spcBef>
        <a:spcAft>
          <a:spcPct val="0"/>
        </a:spcAft>
        <a:defRPr sz="1600"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Arial"/>
          <a:ea typeface="+mn-ea"/>
          <a:cs typeface="Arial"/>
        </a:defRPr>
      </a:lvl2pPr>
      <a:lvl3pPr marL="1143000" indent="-228600" algn="l" defTabSz="457200" rtl="0" eaLnBrk="0" fontAlgn="base" hangingPunct="0">
        <a:spcBef>
          <a:spcPct val="20000"/>
        </a:spcBef>
        <a:spcAft>
          <a:spcPct val="0"/>
        </a:spcAft>
        <a:buFont typeface="Lucida Grande"/>
        <a:buChar char="—"/>
        <a:defRPr sz="1400" kern="1200">
          <a:solidFill>
            <a:schemeClr val="tx1"/>
          </a:solidFill>
          <a:latin typeface="Arial"/>
          <a:ea typeface="+mn-ea"/>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1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ctrTitle"/>
          </p:nvPr>
        </p:nvSpPr>
        <p:spPr>
          <a:xfrm>
            <a:off x="506413" y="1827213"/>
            <a:ext cx="7772400" cy="809625"/>
          </a:xfrm>
        </p:spPr>
        <p:txBody>
          <a:bodyPr/>
          <a:lstStyle/>
          <a:p>
            <a:pPr eaLnBrk="1" hangingPunct="1"/>
            <a:r>
              <a:rPr lang="en-GB" altLang="en-US" dirty="0" smtClean="0">
                <a:latin typeface="Arial" panose="020B0604020202020204" pitchFamily="34" charset="0"/>
                <a:cs typeface="Arial" panose="020B0604020202020204" pitchFamily="34" charset="0"/>
              </a:rPr>
              <a:t>Supplier Marketplace Event</a:t>
            </a:r>
          </a:p>
        </p:txBody>
      </p:sp>
      <p:sp>
        <p:nvSpPr>
          <p:cNvPr id="12291" name="Subtitle 5"/>
          <p:cNvSpPr>
            <a:spLocks noGrp="1"/>
          </p:cNvSpPr>
          <p:nvPr>
            <p:ph type="subTitle" idx="1"/>
          </p:nvPr>
        </p:nvSpPr>
        <p:spPr>
          <a:xfrm>
            <a:off x="506413" y="2641600"/>
            <a:ext cx="6400800" cy="1752600"/>
          </a:xfrm>
        </p:spPr>
        <p:txBody>
          <a:bodyPr/>
          <a:lstStyle/>
          <a:p>
            <a:pPr eaLnBrk="1" hangingPunct="1"/>
            <a:r>
              <a:rPr lang="en-GB" altLang="en-US" dirty="0" smtClean="0">
                <a:latin typeface="Arial" panose="020B0604020202020204" pitchFamily="34" charset="0"/>
                <a:cs typeface="Arial" panose="020B0604020202020204" pitchFamily="34" charset="0"/>
              </a:rPr>
              <a:t>Policing apps</a:t>
            </a:r>
          </a:p>
        </p:txBody>
      </p:sp>
      <p:sp>
        <p:nvSpPr>
          <p:cNvPr id="1229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Lucida Grande"/>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AC9B0536-B2B1-4B13-95E1-6FD72BED2E14}" type="datetime1">
              <a:rPr lang="en-GB" altLang="en-US" sz="1800" smtClean="0">
                <a:solidFill>
                  <a:srgbClr val="FFFFFF"/>
                </a:solidFill>
              </a:rPr>
              <a:pPr fontAlgn="base">
                <a:spcBef>
                  <a:spcPct val="0"/>
                </a:spcBef>
                <a:spcAft>
                  <a:spcPct val="0"/>
                </a:spcAft>
              </a:pPr>
              <a:t>06/07/2017</a:t>
            </a:fld>
            <a:endParaRPr lang="en-GB" altLang="en-US" sz="1800" smtClean="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Commercial approach</a:t>
            </a:r>
            <a:endParaRPr lang="en-GB"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GB" sz="1800" dirty="0" smtClean="0"/>
              <a:t>To comply with the rules of transparency, notes from todays events will be taken and shared on Contracts Finder. </a:t>
            </a:r>
            <a:endParaRPr lang="en-GB" sz="1800" dirty="0"/>
          </a:p>
          <a:p>
            <a:pPr marL="285750" indent="-285750">
              <a:buFont typeface="Arial" panose="020B0604020202020204" pitchFamily="34" charset="0"/>
              <a:buChar char="•"/>
            </a:pPr>
            <a:endParaRPr lang="en-GB" sz="1800" dirty="0" smtClean="0"/>
          </a:p>
          <a:p>
            <a:pPr marL="285750" indent="-285750">
              <a:buFont typeface="Arial" panose="020B0604020202020204" pitchFamily="34" charset="0"/>
              <a:buChar char="•"/>
            </a:pPr>
            <a:r>
              <a:rPr lang="en-GB" sz="1800" dirty="0" smtClean="0"/>
              <a:t>This will include anonymised responses to questions discussed in the One to One sessions and also slides and any other topics of conversation covered throughout the day.</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smtClean="0"/>
              <a:t>Please highlight to us if anything is Commercially Sensitive and we will redact accordingly</a:t>
            </a:r>
            <a:r>
              <a:rPr lang="en-GB" dirty="0" smtClean="0"/>
              <a:t>.</a:t>
            </a:r>
            <a:endParaRPr lang="en-GB" dirty="0"/>
          </a:p>
        </p:txBody>
      </p:sp>
    </p:spTree>
    <p:extLst>
      <p:ext uri="{BB962C8B-B14F-4D97-AF65-F5344CB8AC3E}">
        <p14:creationId xmlns:p14="http://schemas.microsoft.com/office/powerpoint/2010/main" val="3371457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p:txBody>
          <a:bodyPr/>
          <a:lstStyle/>
          <a:p>
            <a:pPr eaLnBrk="1" hangingPunct="1"/>
            <a:r>
              <a:rPr lang="en-GB" altLang="en-US" smtClean="0">
                <a:latin typeface="Arial" panose="020B0604020202020204" pitchFamily="34" charset="0"/>
                <a:cs typeface="Arial" panose="020B0604020202020204" pitchFamily="34" charset="0"/>
              </a:rPr>
              <a:t>What’s in it for them?</a:t>
            </a:r>
          </a:p>
        </p:txBody>
      </p:sp>
      <p:sp>
        <p:nvSpPr>
          <p:cNvPr id="2" name="Content Placeholder 1"/>
          <p:cNvSpPr>
            <a:spLocks noGrp="1"/>
          </p:cNvSpPr>
          <p:nvPr>
            <p:ph idx="1"/>
          </p:nvPr>
        </p:nvSpPr>
        <p:spPr/>
        <p:txBody>
          <a:bodyPr/>
          <a:lstStyle/>
          <a:p>
            <a:endParaRPr lang="en-GB" dirty="0" smtClean="0"/>
          </a:p>
          <a:p>
            <a:pPr marL="285750" indent="-285750">
              <a:buFont typeface="Arial" panose="020B0604020202020204" pitchFamily="34" charset="0"/>
              <a:buChar char="•"/>
            </a:pPr>
            <a:r>
              <a:rPr lang="en-GB" sz="1800" dirty="0" smtClean="0"/>
              <a:t>Listed on the College Membership Webpage.</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The opportunity to engage with an established and growing target audience.</a:t>
            </a:r>
          </a:p>
          <a:p>
            <a:endParaRPr lang="en-GB" dirty="0"/>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0238" y="1809750"/>
            <a:ext cx="2949575" cy="1200150"/>
          </a:xfrm>
        </p:spPr>
        <p:txBody>
          <a:bodyPr>
            <a:normAutofit fontScale="90000"/>
          </a:bodyPr>
          <a:lstStyle/>
          <a:p>
            <a:pPr>
              <a:defRPr/>
            </a:pPr>
            <a:r>
              <a:rPr lang="en-US" b="1" dirty="0" smtClean="0">
                <a:cs typeface="Futura"/>
              </a:rPr>
              <a:t>Firearms </a:t>
            </a:r>
            <a:r>
              <a:rPr lang="en-US" b="1" dirty="0">
                <a:cs typeface="Futura"/>
              </a:rPr>
              <a:t>t</a:t>
            </a:r>
            <a:r>
              <a:rPr lang="en-US" b="1" dirty="0" smtClean="0">
                <a:cs typeface="Futura"/>
              </a:rPr>
              <a:t>actical adviser </a:t>
            </a:r>
            <a:r>
              <a:rPr lang="en-US" b="1" dirty="0">
                <a:cs typeface="Futura"/>
              </a:rPr>
              <a:t>– 8 years service</a:t>
            </a:r>
            <a:br>
              <a:rPr lang="en-US" b="1" dirty="0">
                <a:cs typeface="Futura"/>
              </a:rPr>
            </a:br>
            <a:endParaRPr lang="en-GB" dirty="0"/>
          </a:p>
        </p:txBody>
      </p:sp>
      <p:pic>
        <p:nvPicPr>
          <p:cNvPr id="21507"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7898" r="7898"/>
          <a:stretch>
            <a:fillRect/>
          </a:stretch>
        </p:blipFill>
        <p:spPr>
          <a:xfrm>
            <a:off x="3887788" y="987425"/>
            <a:ext cx="4629150" cy="4873625"/>
          </a:xfrm>
        </p:spPr>
      </p:pic>
      <p:sp>
        <p:nvSpPr>
          <p:cNvPr id="21508" name="Text Placeholder 4"/>
          <p:cNvSpPr>
            <a:spLocks noGrp="1"/>
          </p:cNvSpPr>
          <p:nvPr>
            <p:ph type="body" sz="half" idx="2"/>
          </p:nvPr>
        </p:nvSpPr>
        <p:spPr>
          <a:xfrm>
            <a:off x="630238" y="3444875"/>
            <a:ext cx="2481262" cy="2006600"/>
          </a:xfrm>
        </p:spPr>
        <p:txBody>
          <a:bodyPr/>
          <a:lstStyle/>
          <a:p>
            <a:pPr>
              <a:lnSpc>
                <a:spcPct val="120000"/>
              </a:lnSpc>
              <a:spcAft>
                <a:spcPts val="600"/>
              </a:spcAft>
              <a:tabLst>
                <a:tab pos="4573588" algn="l"/>
              </a:tabLst>
            </a:pPr>
            <a:r>
              <a:rPr lang="en-US" altLang="en-US" smtClean="0">
                <a:latin typeface="Arial" panose="020B0604020202020204" pitchFamily="34" charset="0"/>
                <a:ea typeface="Futura"/>
                <a:cs typeface="Futura"/>
              </a:rPr>
              <a:t>Keen to improve the force and policing so more research focused and keen to learn from experiences in other forces</a:t>
            </a:r>
          </a:p>
          <a:p>
            <a:pPr>
              <a:lnSpc>
                <a:spcPct val="120000"/>
              </a:lnSpc>
              <a:spcAft>
                <a:spcPts val="600"/>
              </a:spcAft>
              <a:tabLst>
                <a:tab pos="4573588" algn="l"/>
              </a:tabLst>
            </a:pPr>
            <a:r>
              <a:rPr lang="en-US" altLang="en-US" b="1" i="1" smtClean="0">
                <a:latin typeface="Arial" panose="020B0604020202020204" pitchFamily="34" charset="0"/>
                <a:ea typeface="Futura"/>
                <a:cs typeface="Futura"/>
              </a:rPr>
              <a:t>Most relevant services </a:t>
            </a:r>
            <a:r>
              <a:rPr lang="en-US" altLang="en-US" smtClean="0">
                <a:latin typeface="Arial" panose="020B0604020202020204" pitchFamily="34" charset="0"/>
                <a:ea typeface="Futura"/>
                <a:cs typeface="Futura"/>
              </a:rPr>
              <a:t>– Collaboration features, access to experts, mentorship and Research/CoP library</a:t>
            </a:r>
          </a:p>
          <a:p>
            <a:pPr>
              <a:tabLst>
                <a:tab pos="4573588" algn="l"/>
              </a:tabLst>
            </a:pPr>
            <a:endParaRPr lang="en-GB" altLang="en-US"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30238" y="1816100"/>
            <a:ext cx="2949575" cy="1200150"/>
          </a:xfrm>
        </p:spPr>
        <p:txBody>
          <a:bodyPr/>
          <a:lstStyle/>
          <a:p>
            <a:r>
              <a:rPr lang="en-US" altLang="en-US" b="1" smtClean="0">
                <a:latin typeface="Arial" panose="020B0604020202020204" pitchFamily="34" charset="0"/>
                <a:ea typeface="Futura"/>
                <a:cs typeface="Futura"/>
              </a:rPr>
              <a:t>24/7 Sergeant – 5 years service</a:t>
            </a:r>
            <a:br>
              <a:rPr lang="en-US" altLang="en-US" b="1" smtClean="0">
                <a:latin typeface="Arial" panose="020B0604020202020204" pitchFamily="34" charset="0"/>
                <a:ea typeface="Futura"/>
                <a:cs typeface="Futura"/>
              </a:rPr>
            </a:br>
            <a:endParaRPr lang="en-GB" altLang="en-US" smtClean="0">
              <a:latin typeface="Arial" panose="020B0604020202020204" pitchFamily="34" charset="0"/>
              <a:cs typeface="Arial" panose="020B0604020202020204" pitchFamily="34" charset="0"/>
            </a:endParaRPr>
          </a:p>
        </p:txBody>
      </p:sp>
      <p:pic>
        <p:nvPicPr>
          <p:cNvPr id="22531"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4310" r="14310"/>
          <a:stretch>
            <a:fillRect/>
          </a:stretch>
        </p:blipFill>
        <p:spPr>
          <a:xfrm>
            <a:off x="3887788" y="987425"/>
            <a:ext cx="4629150" cy="4873625"/>
          </a:xfrm>
        </p:spPr>
      </p:pic>
      <p:sp>
        <p:nvSpPr>
          <p:cNvPr id="22532" name="Text Placeholder 3"/>
          <p:cNvSpPr>
            <a:spLocks noGrp="1"/>
          </p:cNvSpPr>
          <p:nvPr>
            <p:ph type="body" sz="half" idx="2"/>
          </p:nvPr>
        </p:nvSpPr>
        <p:spPr>
          <a:xfrm>
            <a:off x="630238" y="3425825"/>
            <a:ext cx="2949575" cy="2859088"/>
          </a:xfrm>
        </p:spPr>
        <p:txBody>
          <a:bodyPr/>
          <a:lstStyle/>
          <a:p>
            <a:pPr>
              <a:lnSpc>
                <a:spcPct val="120000"/>
              </a:lnSpc>
              <a:spcAft>
                <a:spcPts val="600"/>
              </a:spcAft>
              <a:tabLst>
                <a:tab pos="4573588" algn="l"/>
              </a:tabLst>
            </a:pPr>
            <a:r>
              <a:rPr lang="en-US" altLang="en-US" smtClean="0">
                <a:latin typeface="Arial" panose="020B0604020202020204" pitchFamily="34" charset="0"/>
                <a:ea typeface="Futura"/>
                <a:cs typeface="Futura"/>
              </a:rPr>
              <a:t>Keen to advance as far as possible within/beyond Policing. They are more likely to spend to support career ambitions and commit to personal study</a:t>
            </a:r>
          </a:p>
          <a:p>
            <a:pPr>
              <a:lnSpc>
                <a:spcPct val="120000"/>
              </a:lnSpc>
              <a:spcAft>
                <a:spcPts val="600"/>
              </a:spcAft>
              <a:tabLst>
                <a:tab pos="4573588" algn="l"/>
              </a:tabLst>
            </a:pPr>
            <a:r>
              <a:rPr lang="en-US" altLang="en-US" b="1" i="1" smtClean="0">
                <a:latin typeface="Arial" panose="020B0604020202020204" pitchFamily="34" charset="0"/>
                <a:ea typeface="Futura"/>
                <a:cs typeface="Futura"/>
              </a:rPr>
              <a:t>Most relevant services </a:t>
            </a:r>
            <a:r>
              <a:rPr lang="en-US" altLang="en-US" smtClean="0">
                <a:latin typeface="Arial" panose="020B0604020202020204" pitchFamily="34" charset="0"/>
                <a:ea typeface="Futura"/>
                <a:cs typeface="Futura"/>
              </a:rPr>
              <a:t>– Active career management tools, mentoring and national vacancies. Access to Research/CoP library useful for study</a:t>
            </a:r>
          </a:p>
          <a:p>
            <a:pPr>
              <a:tabLst>
                <a:tab pos="4573588" algn="l"/>
              </a:tabLst>
            </a:pPr>
            <a:endParaRPr lang="en-GB" altLang="en-US"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84225" y="2038350"/>
            <a:ext cx="2949575" cy="1200150"/>
          </a:xfrm>
        </p:spPr>
        <p:txBody>
          <a:bodyPr/>
          <a:lstStyle/>
          <a:p>
            <a:r>
              <a:rPr lang="en-US" altLang="en-US" b="1" smtClean="0">
                <a:latin typeface="Arial" panose="020B0604020202020204" pitchFamily="34" charset="0"/>
                <a:ea typeface="Futura"/>
                <a:cs typeface="Futura"/>
              </a:rPr>
              <a:t>PIP level 2 Investigator – 10 years service</a:t>
            </a:r>
            <a:br>
              <a:rPr lang="en-US" altLang="en-US" b="1" smtClean="0">
                <a:latin typeface="Arial" panose="020B0604020202020204" pitchFamily="34" charset="0"/>
                <a:ea typeface="Futura"/>
                <a:cs typeface="Futura"/>
              </a:rPr>
            </a:br>
            <a:endParaRPr lang="en-GB" altLang="en-US" smtClean="0">
              <a:latin typeface="Arial" panose="020B0604020202020204" pitchFamily="34" charset="0"/>
              <a:cs typeface="Arial" panose="020B0604020202020204" pitchFamily="34" charset="0"/>
            </a:endParaRPr>
          </a:p>
        </p:txBody>
      </p:sp>
      <p:pic>
        <p:nvPicPr>
          <p:cNvPr id="23555"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8340" r="18340"/>
          <a:stretch>
            <a:fillRect/>
          </a:stretch>
        </p:blipFill>
        <p:spPr>
          <a:xfrm>
            <a:off x="3887788" y="987425"/>
            <a:ext cx="4629150" cy="4873625"/>
          </a:xfrm>
        </p:spPr>
      </p:pic>
      <p:sp>
        <p:nvSpPr>
          <p:cNvPr id="23556" name="Text Placeholder 3"/>
          <p:cNvSpPr>
            <a:spLocks noGrp="1"/>
          </p:cNvSpPr>
          <p:nvPr>
            <p:ph type="body" sz="half" idx="2"/>
          </p:nvPr>
        </p:nvSpPr>
        <p:spPr>
          <a:xfrm>
            <a:off x="630238" y="3425825"/>
            <a:ext cx="2949575" cy="2859088"/>
          </a:xfrm>
        </p:spPr>
        <p:txBody>
          <a:bodyPr/>
          <a:lstStyle/>
          <a:p>
            <a:pPr>
              <a:lnSpc>
                <a:spcPct val="120000"/>
              </a:lnSpc>
              <a:spcAft>
                <a:spcPts val="600"/>
              </a:spcAft>
              <a:tabLst>
                <a:tab pos="4573588" algn="l"/>
              </a:tabLst>
            </a:pPr>
            <a:r>
              <a:rPr lang="en-US" altLang="en-US" smtClean="0">
                <a:latin typeface="Arial" panose="020B0604020202020204" pitchFamily="34" charset="0"/>
                <a:ea typeface="Futura"/>
                <a:cs typeface="Futura"/>
              </a:rPr>
              <a:t>They would like to look at options to move on from current roles, but are not focused on long-term career management</a:t>
            </a:r>
          </a:p>
          <a:p>
            <a:pPr>
              <a:lnSpc>
                <a:spcPct val="120000"/>
              </a:lnSpc>
              <a:spcAft>
                <a:spcPts val="600"/>
              </a:spcAft>
              <a:tabLst>
                <a:tab pos="4573588" algn="l"/>
              </a:tabLst>
            </a:pPr>
            <a:r>
              <a:rPr lang="en-US" altLang="en-US" b="1" i="1" smtClean="0">
                <a:latin typeface="Arial" panose="020B0604020202020204" pitchFamily="34" charset="0"/>
                <a:ea typeface="Futura"/>
                <a:cs typeface="Futura"/>
              </a:rPr>
              <a:t>Most relevant services </a:t>
            </a:r>
            <a:r>
              <a:rPr lang="en-US" altLang="en-US" smtClean="0">
                <a:latin typeface="Arial" panose="020B0604020202020204" pitchFamily="34" charset="0"/>
                <a:ea typeface="Futura"/>
                <a:cs typeface="Futura"/>
              </a:rPr>
              <a:t>– Access to mentoring, national vacancies, information on career options and access to training and development</a:t>
            </a:r>
          </a:p>
          <a:p>
            <a:pPr>
              <a:tabLst>
                <a:tab pos="4573588" algn="l"/>
              </a:tabLst>
            </a:pPr>
            <a:endParaRPr lang="en-GB" altLang="en-US"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30238" y="1816100"/>
            <a:ext cx="2949575" cy="1200150"/>
          </a:xfrm>
        </p:spPr>
        <p:txBody>
          <a:bodyPr/>
          <a:lstStyle/>
          <a:p>
            <a:r>
              <a:rPr lang="en-US" altLang="en-US" b="1" smtClean="0">
                <a:latin typeface="Arial" panose="020B0604020202020204" pitchFamily="34" charset="0"/>
                <a:ea typeface="Futura"/>
                <a:cs typeface="Futura"/>
              </a:rPr>
              <a:t>Dog Handler – 25 years service</a:t>
            </a:r>
            <a:br>
              <a:rPr lang="en-US" altLang="en-US" b="1" smtClean="0">
                <a:latin typeface="Arial" panose="020B0604020202020204" pitchFamily="34" charset="0"/>
                <a:ea typeface="Futura"/>
                <a:cs typeface="Futura"/>
              </a:rPr>
            </a:br>
            <a:endParaRPr lang="en-GB" altLang="en-US" smtClean="0">
              <a:latin typeface="Arial" panose="020B0604020202020204" pitchFamily="34" charset="0"/>
              <a:cs typeface="Arial" panose="020B0604020202020204" pitchFamily="34" charset="0"/>
            </a:endParaRPr>
          </a:p>
        </p:txBody>
      </p:sp>
      <p:pic>
        <p:nvPicPr>
          <p:cNvPr id="24579"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449" b="2449"/>
          <a:stretch>
            <a:fillRect/>
          </a:stretch>
        </p:blipFill>
        <p:spPr>
          <a:xfrm>
            <a:off x="3887788" y="987425"/>
            <a:ext cx="4629150" cy="4873625"/>
          </a:xfrm>
        </p:spPr>
      </p:pic>
      <p:sp>
        <p:nvSpPr>
          <p:cNvPr id="24580" name="Text Placeholder 3"/>
          <p:cNvSpPr>
            <a:spLocks noGrp="1"/>
          </p:cNvSpPr>
          <p:nvPr>
            <p:ph type="body" sz="half" idx="2"/>
          </p:nvPr>
        </p:nvSpPr>
        <p:spPr>
          <a:xfrm>
            <a:off x="630238" y="3425825"/>
            <a:ext cx="2949575" cy="2859088"/>
          </a:xfrm>
        </p:spPr>
        <p:txBody>
          <a:bodyPr/>
          <a:lstStyle/>
          <a:p>
            <a:pPr>
              <a:lnSpc>
                <a:spcPct val="120000"/>
              </a:lnSpc>
              <a:spcAft>
                <a:spcPts val="600"/>
              </a:spcAft>
              <a:tabLst>
                <a:tab pos="4573588" algn="l"/>
              </a:tabLst>
            </a:pPr>
            <a:r>
              <a:rPr lang="en-US" altLang="en-US" smtClean="0">
                <a:latin typeface="Arial" panose="020B0604020202020204" pitchFamily="34" charset="0"/>
                <a:ea typeface="Futura"/>
                <a:cs typeface="Futura"/>
              </a:rPr>
              <a:t>They want to do a good day-to-day job within their current role and are not actively planning beyond this. They rely on personal networks for support</a:t>
            </a:r>
          </a:p>
          <a:p>
            <a:pPr>
              <a:lnSpc>
                <a:spcPct val="120000"/>
              </a:lnSpc>
              <a:spcAft>
                <a:spcPts val="600"/>
              </a:spcAft>
              <a:tabLst>
                <a:tab pos="4573588" algn="l"/>
              </a:tabLst>
            </a:pPr>
            <a:r>
              <a:rPr lang="en-US" altLang="en-US" b="1" smtClean="0">
                <a:latin typeface="Arial" panose="020B0604020202020204" pitchFamily="34" charset="0"/>
                <a:ea typeface="Futura"/>
                <a:cs typeface="Futura"/>
              </a:rPr>
              <a:t>Most relevant services </a:t>
            </a:r>
            <a:r>
              <a:rPr lang="en-US" altLang="en-US" smtClean="0">
                <a:latin typeface="Arial" panose="020B0604020202020204" pitchFamily="34" charset="0"/>
                <a:ea typeface="Futura"/>
                <a:cs typeface="Futura"/>
              </a:rPr>
              <a:t>– Assisting with careers after policing. Access to guides and collaborative tools has potential, but benefits need to be sold</a:t>
            </a:r>
          </a:p>
          <a:p>
            <a:pPr>
              <a:tabLst>
                <a:tab pos="4573588" algn="l"/>
              </a:tabLst>
            </a:pPr>
            <a:endParaRPr lang="en-GB" altLang="en-US"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Agenda</a:t>
            </a:r>
            <a:endParaRPr lang="en-GB" dirty="0"/>
          </a:p>
        </p:txBody>
      </p:sp>
      <p:sp>
        <p:nvSpPr>
          <p:cNvPr id="4" name="Content Placeholder 3"/>
          <p:cNvSpPr>
            <a:spLocks noGrp="1"/>
          </p:cNvSpPr>
          <p:nvPr>
            <p:ph idx="1"/>
          </p:nvPr>
        </p:nvSpPr>
        <p:spPr/>
        <p:txBody>
          <a:bodyPr/>
          <a:lstStyle/>
          <a:p>
            <a:pPr marL="457200" indent="-457200">
              <a:buFont typeface="Arial" panose="020B0604020202020204" pitchFamily="34" charset="0"/>
              <a:buChar char="•"/>
            </a:pPr>
            <a:r>
              <a:rPr lang="en-GB" sz="2800" dirty="0" smtClean="0"/>
              <a:t>Background</a:t>
            </a:r>
          </a:p>
          <a:p>
            <a:pPr marL="1200150" lvl="1" indent="-457200"/>
            <a:r>
              <a:rPr lang="en-GB" sz="2800" dirty="0" smtClean="0"/>
              <a:t>The College</a:t>
            </a:r>
          </a:p>
          <a:p>
            <a:pPr marL="1200150" lvl="1" indent="-457200"/>
            <a:r>
              <a:rPr lang="en-GB" sz="2800" dirty="0" smtClean="0"/>
              <a:t>Membership Services</a:t>
            </a:r>
          </a:p>
          <a:p>
            <a:pPr marL="457200" indent="-457200">
              <a:buFont typeface="Arial" panose="020B0604020202020204" pitchFamily="34" charset="0"/>
              <a:buChar char="•"/>
            </a:pPr>
            <a:r>
              <a:rPr lang="en-GB" sz="2800" dirty="0" smtClean="0"/>
              <a:t>Options for future delivery</a:t>
            </a:r>
          </a:p>
          <a:p>
            <a:pPr marL="457200" indent="-457200">
              <a:buFont typeface="Arial" panose="020B0604020202020204" pitchFamily="34" charset="0"/>
              <a:buChar char="•"/>
            </a:pPr>
            <a:r>
              <a:rPr lang="en-GB" sz="2800" dirty="0" smtClean="0"/>
              <a:t>Commercial approach</a:t>
            </a:r>
          </a:p>
          <a:p>
            <a:pPr marL="457200" indent="-457200">
              <a:buFont typeface="Arial" panose="020B0604020202020204" pitchFamily="34" charset="0"/>
              <a:buChar char="•"/>
            </a:pPr>
            <a:r>
              <a:rPr lang="en-GB" sz="2800" dirty="0" smtClean="0"/>
              <a:t>One to one sessions</a:t>
            </a:r>
          </a:p>
          <a:p>
            <a:pPr marL="457200" indent="-457200">
              <a:buFont typeface="Arial" panose="020B0604020202020204" pitchFamily="34" charset="0"/>
              <a:buChar char="•"/>
            </a:pPr>
            <a:r>
              <a:rPr lang="en-GB" sz="2800" dirty="0" smtClean="0"/>
              <a:t>Close</a:t>
            </a:r>
            <a:endParaRPr lang="en-GB" sz="2800" dirty="0"/>
          </a:p>
        </p:txBody>
      </p:sp>
    </p:spTree>
    <p:extLst>
      <p:ext uri="{BB962C8B-B14F-4D97-AF65-F5344CB8AC3E}">
        <p14:creationId xmlns:p14="http://schemas.microsoft.com/office/powerpoint/2010/main" val="285305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College</a:t>
            </a:r>
            <a:endParaRPr lang="en-GB" dirty="0"/>
          </a:p>
        </p:txBody>
      </p:sp>
      <p:sp>
        <p:nvSpPr>
          <p:cNvPr id="3" name="Content Placeholder 2"/>
          <p:cNvSpPr>
            <a:spLocks noGrp="1"/>
          </p:cNvSpPr>
          <p:nvPr>
            <p:ph idx="1"/>
          </p:nvPr>
        </p:nvSpPr>
        <p:spPr/>
        <p:txBody>
          <a:bodyPr/>
          <a:lstStyle/>
          <a:p>
            <a:r>
              <a:rPr lang="en-GB" sz="2000" dirty="0"/>
              <a:t>The College of Policing was established in 2012 as the professional body for everyone who works for the police service in England and Wales. The purpose of the College is to provide those working in policing with the skills and knowledge necessary to prevent crime, protect the public, and secure public trust. </a:t>
            </a:r>
          </a:p>
          <a:p>
            <a:endParaRPr lang="en-GB" sz="2000" dirty="0"/>
          </a:p>
          <a:p>
            <a:r>
              <a:rPr lang="en-GB" sz="2000" dirty="0" smtClean="0"/>
              <a:t>We </a:t>
            </a:r>
            <a:r>
              <a:rPr lang="en-GB" sz="2000" dirty="0"/>
              <a:t>have three complementary functions: </a:t>
            </a:r>
          </a:p>
          <a:p>
            <a:r>
              <a:rPr lang="en-GB" sz="2000" b="1" dirty="0"/>
              <a:t>Knowledge </a:t>
            </a:r>
            <a:r>
              <a:rPr lang="en-GB" sz="2000" dirty="0"/>
              <a:t>– we develop the research and infrastructure for improving evidence of 'what works'. </a:t>
            </a:r>
            <a:endParaRPr lang="en-GB" sz="2000" dirty="0" smtClean="0"/>
          </a:p>
          <a:p>
            <a:r>
              <a:rPr lang="en-GB" sz="2000" b="1" dirty="0" smtClean="0"/>
              <a:t>Education </a:t>
            </a:r>
            <a:r>
              <a:rPr lang="en-GB" sz="2000" dirty="0"/>
              <a:t>– we support the development of individual members of the </a:t>
            </a:r>
            <a:r>
              <a:rPr lang="en-GB" sz="2000" dirty="0" smtClean="0"/>
              <a:t>profession and set </a:t>
            </a:r>
            <a:r>
              <a:rPr lang="en-GB" sz="2000" dirty="0"/>
              <a:t>educational requirements to assure the public of the quality and consistency of </a:t>
            </a:r>
            <a:r>
              <a:rPr lang="en-GB" sz="2000" dirty="0" smtClean="0"/>
              <a:t>policing</a:t>
            </a:r>
            <a:endParaRPr lang="en-GB" sz="2000" dirty="0"/>
          </a:p>
          <a:p>
            <a:r>
              <a:rPr lang="en-GB" sz="2000" b="1" dirty="0"/>
              <a:t>Standards </a:t>
            </a:r>
            <a:r>
              <a:rPr lang="en-GB" sz="2000" dirty="0"/>
              <a:t>– we draw on the best available evidence of 'what works' to set standards in policing for forces and individuals. </a:t>
            </a:r>
          </a:p>
          <a:p>
            <a:endParaRPr lang="en-GB" dirty="0"/>
          </a:p>
        </p:txBody>
      </p:sp>
      <p:sp>
        <p:nvSpPr>
          <p:cNvPr id="4" name="Slide Number Placeholder 3"/>
          <p:cNvSpPr>
            <a:spLocks noGrp="1"/>
          </p:cNvSpPr>
          <p:nvPr>
            <p:ph type="sldNum" sz="quarter" idx="10"/>
          </p:nvPr>
        </p:nvSpPr>
        <p:spPr/>
        <p:txBody>
          <a:bodyPr/>
          <a:lstStyle/>
          <a:p>
            <a:pPr>
              <a:defRPr/>
            </a:pPr>
            <a:fld id="{B0A2E854-1831-4CB3-BA17-B29CECD92AD5}" type="slidenum">
              <a:rPr lang="en-US" smtClean="0"/>
              <a:pPr>
                <a:defRPr/>
              </a:pPr>
              <a:t>3</a:t>
            </a:fld>
            <a:endParaRPr lang="en-US"/>
          </a:p>
        </p:txBody>
      </p:sp>
    </p:spTree>
    <p:extLst>
      <p:ext uri="{BB962C8B-B14F-4D97-AF65-F5344CB8AC3E}">
        <p14:creationId xmlns:p14="http://schemas.microsoft.com/office/powerpoint/2010/main" val="612449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dirty="0" smtClean="0">
                <a:latin typeface="Arial" panose="020B0604020202020204" pitchFamily="34" charset="0"/>
                <a:cs typeface="Arial" panose="020B0604020202020204" pitchFamily="34" charset="0"/>
              </a:rPr>
              <a:t>Membership services</a:t>
            </a:r>
          </a:p>
        </p:txBody>
      </p:sp>
      <p:sp>
        <p:nvSpPr>
          <p:cNvPr id="3" name="Content Placeholder 2"/>
          <p:cNvSpPr>
            <a:spLocks noGrp="1"/>
          </p:cNvSpPr>
          <p:nvPr>
            <p:ph idx="1"/>
          </p:nvPr>
        </p:nvSpPr>
        <p:spPr>
          <a:xfrm>
            <a:off x="360363" y="1760538"/>
            <a:ext cx="8394700" cy="4770437"/>
          </a:xfrm>
        </p:spPr>
        <p:txBody>
          <a:bodyPr/>
          <a:lstStyle/>
          <a:p>
            <a:pPr>
              <a:defRPr/>
            </a:pPr>
            <a:r>
              <a:rPr lang="en-GB" sz="1800" dirty="0"/>
              <a:t>Membership Services </a:t>
            </a:r>
            <a:r>
              <a:rPr lang="en-GB" sz="1800" dirty="0" smtClean="0"/>
              <a:t>supports </a:t>
            </a:r>
            <a:r>
              <a:rPr lang="en-GB" sz="1800" dirty="0"/>
              <a:t>the College of Policing vision to be ‘a world-class professional body, equipping our members with the skills and knowledge to prevent crime, protect the public and secure public trust.’</a:t>
            </a:r>
          </a:p>
          <a:p>
            <a:pPr>
              <a:defRPr/>
            </a:pPr>
            <a:endParaRPr lang="en-GB" sz="1800" dirty="0"/>
          </a:p>
          <a:p>
            <a:pPr>
              <a:defRPr/>
            </a:pPr>
            <a:r>
              <a:rPr lang="en-GB" sz="1800" dirty="0" smtClean="0"/>
              <a:t>We:</a:t>
            </a:r>
            <a:endParaRPr lang="en-GB" sz="1800" dirty="0"/>
          </a:p>
          <a:p>
            <a:pPr marL="257175" indent="-257175">
              <a:buFont typeface="Arial" panose="020B0604020202020204" pitchFamily="34" charset="0"/>
              <a:buChar char="•"/>
              <a:defRPr/>
            </a:pPr>
            <a:r>
              <a:rPr lang="en-GB" sz="1800" dirty="0"/>
              <a:t>enable members to take ownership of their own career development through providing greater individual choice and opportunities</a:t>
            </a:r>
          </a:p>
          <a:p>
            <a:pPr marL="257175" indent="-257175">
              <a:buFont typeface="Arial" panose="020B0604020202020204" pitchFamily="34" charset="0"/>
              <a:buChar char="•"/>
              <a:defRPr/>
            </a:pPr>
            <a:r>
              <a:rPr lang="en-GB" sz="1800" dirty="0"/>
              <a:t>support and embody practical ‘what works’ information and best practice in individual career development and continuing professional development</a:t>
            </a:r>
          </a:p>
          <a:p>
            <a:pPr marL="257175" indent="-257175">
              <a:buFont typeface="Arial" panose="020B0604020202020204" pitchFamily="34" charset="0"/>
              <a:buChar char="•"/>
              <a:defRPr/>
            </a:pPr>
            <a:r>
              <a:rPr lang="en-GB" sz="1800" dirty="0"/>
              <a:t>facilitate networking and exchange of information and knowledge</a:t>
            </a:r>
          </a:p>
          <a:p>
            <a:pPr marL="257175" indent="-257175">
              <a:buFont typeface="Arial" panose="020B0604020202020204" pitchFamily="34" charset="0"/>
              <a:buChar char="•"/>
              <a:defRPr/>
            </a:pPr>
            <a:r>
              <a:rPr lang="en-GB" sz="1800" dirty="0"/>
              <a:t>support professionalism across the whole of the Policing Community</a:t>
            </a:r>
          </a:p>
          <a:p>
            <a:pPr>
              <a:defRPr/>
            </a:pPr>
            <a:endParaRPr lang="en-GB" sz="1500" dirty="0"/>
          </a:p>
        </p:txBody>
      </p:sp>
      <p:sp>
        <p:nvSpPr>
          <p:cNvPr id="1331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9E0BEA7-D9E5-4F8D-B232-870A1DC18A7B}" type="slidenum">
              <a:rPr lang="en-US" altLang="en-US" smtClean="0">
                <a:solidFill>
                  <a:srgbClr val="8A8994"/>
                </a:solidFill>
                <a:latin typeface="Arial" panose="020B0604020202020204" pitchFamily="34" charset="0"/>
                <a:cs typeface="Arial" panose="020B0604020202020204" pitchFamily="34" charset="0"/>
              </a:rPr>
              <a:pPr fontAlgn="base">
                <a:spcBef>
                  <a:spcPct val="0"/>
                </a:spcBef>
                <a:spcAft>
                  <a:spcPct val="0"/>
                </a:spcAft>
              </a:pPr>
              <a:t>4</a:t>
            </a:fld>
            <a:endParaRPr lang="en-US" altLang="en-US" smtClean="0">
              <a:solidFill>
                <a:srgbClr val="8A8994"/>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altLang="en-US" smtClean="0">
                <a:latin typeface="Arial" panose="020B0604020202020204" pitchFamily="34" charset="0"/>
                <a:cs typeface="Arial" panose="020B0604020202020204" pitchFamily="34" charset="0"/>
              </a:rPr>
              <a:t>Where are we now?</a:t>
            </a:r>
          </a:p>
        </p:txBody>
      </p:sp>
      <p:sp>
        <p:nvSpPr>
          <p:cNvPr id="3" name="Content Placeholder 2"/>
          <p:cNvSpPr>
            <a:spLocks noGrp="1"/>
          </p:cNvSpPr>
          <p:nvPr>
            <p:ph idx="1"/>
          </p:nvPr>
        </p:nvSpPr>
        <p:spPr>
          <a:xfrm>
            <a:off x="360363" y="1760538"/>
            <a:ext cx="8394700" cy="4770437"/>
          </a:xfrm>
        </p:spPr>
        <p:txBody>
          <a:bodyPr/>
          <a:lstStyle/>
          <a:p>
            <a:pPr marL="257175" indent="-257175">
              <a:buFont typeface="Arial" panose="020B0604020202020204" pitchFamily="34" charset="0"/>
              <a:buChar char="•"/>
              <a:defRPr/>
            </a:pPr>
            <a:r>
              <a:rPr lang="en-GB" sz="1800" dirty="0"/>
              <a:t>Launched Members’ Hub on POLKA on April 27</a:t>
            </a:r>
            <a:r>
              <a:rPr lang="en-GB" sz="1800" baseline="30000" dirty="0"/>
              <a:t>th</a:t>
            </a:r>
            <a:r>
              <a:rPr lang="en-GB" sz="1800" dirty="0"/>
              <a:t> 2015</a:t>
            </a:r>
          </a:p>
          <a:p>
            <a:pPr marL="257175" indent="-257175">
              <a:buFont typeface="Arial" panose="020B0604020202020204" pitchFamily="34" charset="0"/>
              <a:buChar char="•"/>
              <a:defRPr/>
            </a:pPr>
            <a:r>
              <a:rPr lang="en-GB" sz="1800" dirty="0" smtClean="0"/>
              <a:t>Launched </a:t>
            </a:r>
            <a:r>
              <a:rPr lang="en-GB" sz="1800" dirty="0"/>
              <a:t>Jobs Board on POLKA on 15</a:t>
            </a:r>
            <a:r>
              <a:rPr lang="en-GB" sz="1800" baseline="30000" dirty="0"/>
              <a:t>th</a:t>
            </a:r>
            <a:r>
              <a:rPr lang="en-GB" sz="1800" dirty="0"/>
              <a:t> April 2015 </a:t>
            </a:r>
          </a:p>
          <a:p>
            <a:pPr marL="257175" indent="-257175">
              <a:buFont typeface="Arial" panose="020B0604020202020204" pitchFamily="34" charset="0"/>
              <a:buChar char="•"/>
              <a:defRPr/>
            </a:pPr>
            <a:r>
              <a:rPr lang="en-GB" sz="1800" dirty="0" smtClean="0"/>
              <a:t>Established </a:t>
            </a:r>
            <a:r>
              <a:rPr lang="en-GB" sz="1800" dirty="0"/>
              <a:t>Members’ Committee on June 30</a:t>
            </a:r>
            <a:r>
              <a:rPr lang="en-GB" sz="1800" baseline="30000" dirty="0"/>
              <a:t>th</a:t>
            </a:r>
            <a:r>
              <a:rPr lang="en-GB" sz="1800" dirty="0"/>
              <a:t> 2015</a:t>
            </a:r>
          </a:p>
          <a:p>
            <a:pPr marL="257175" indent="-257175">
              <a:buFont typeface="Arial" panose="020B0604020202020204" pitchFamily="34" charset="0"/>
              <a:buChar char="•"/>
              <a:defRPr/>
            </a:pPr>
            <a:r>
              <a:rPr lang="en-GB" sz="1800" dirty="0" smtClean="0"/>
              <a:t>Launched </a:t>
            </a:r>
            <a:r>
              <a:rPr lang="en-GB" sz="1800" dirty="0"/>
              <a:t>membership platform to College staff on 31</a:t>
            </a:r>
            <a:r>
              <a:rPr lang="en-GB" sz="1800" baseline="30000" dirty="0"/>
              <a:t>st</a:t>
            </a:r>
            <a:r>
              <a:rPr lang="en-GB" sz="1800" dirty="0"/>
              <a:t> May 2016</a:t>
            </a:r>
          </a:p>
          <a:p>
            <a:pPr marL="257175" indent="-257175">
              <a:buFont typeface="Arial" panose="020B0604020202020204" pitchFamily="34" charset="0"/>
              <a:buChar char="•"/>
              <a:defRPr/>
            </a:pPr>
            <a:r>
              <a:rPr lang="en-GB" sz="1800" dirty="0"/>
              <a:t>Launched membership platform to </a:t>
            </a:r>
            <a:r>
              <a:rPr lang="en-GB" sz="1800" dirty="0" smtClean="0"/>
              <a:t>all eligible officers and staff by the end of December 2016</a:t>
            </a:r>
          </a:p>
          <a:p>
            <a:pPr marL="257175" indent="-257175">
              <a:buFont typeface="Arial" panose="020B0604020202020204" pitchFamily="34" charset="0"/>
              <a:buChar char="•"/>
              <a:defRPr/>
            </a:pPr>
            <a:endParaRPr lang="en-GB" sz="1800" dirty="0"/>
          </a:p>
          <a:p>
            <a:pPr marL="257175" indent="-257175">
              <a:buFont typeface="Arial" panose="020B0604020202020204" pitchFamily="34" charset="0"/>
              <a:buChar char="•"/>
              <a:defRPr/>
            </a:pPr>
            <a:endParaRPr lang="en-GB" sz="1800" dirty="0" smtClean="0"/>
          </a:p>
          <a:p>
            <a:pPr marL="257175" indent="-257175">
              <a:buFont typeface="Arial" panose="020B0604020202020204" pitchFamily="34" charset="0"/>
              <a:buChar char="•"/>
              <a:defRPr/>
            </a:pPr>
            <a:r>
              <a:rPr lang="en-GB" sz="2400" dirty="0" smtClean="0"/>
              <a:t>Now c 17,500 members and growing every day</a:t>
            </a:r>
            <a:endParaRPr lang="en-GB" sz="2400" dirty="0"/>
          </a:p>
          <a:p>
            <a:pPr marL="257175" indent="-257175">
              <a:defRPr/>
            </a:pPr>
            <a:endParaRPr lang="en-GB" sz="2400" dirty="0"/>
          </a:p>
          <a:p>
            <a:pPr>
              <a:defRPr/>
            </a:pPr>
            <a:endParaRPr lang="en-GB" dirty="0"/>
          </a:p>
        </p:txBody>
      </p:sp>
      <p:sp>
        <p:nvSpPr>
          <p:cNvPr id="1946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39B36CF-5536-46FD-A381-D5849650805B}" type="slidenum">
              <a:rPr lang="en-US" altLang="en-US" smtClean="0">
                <a:solidFill>
                  <a:srgbClr val="8A8994"/>
                </a:solidFill>
                <a:latin typeface="Arial" panose="020B0604020202020204" pitchFamily="34" charset="0"/>
                <a:cs typeface="Arial" panose="020B0604020202020204" pitchFamily="34" charset="0"/>
              </a:rPr>
              <a:pPr fontAlgn="base">
                <a:spcBef>
                  <a:spcPct val="0"/>
                </a:spcBef>
                <a:spcAft>
                  <a:spcPct val="0"/>
                </a:spcAft>
              </a:pPr>
              <a:t>5</a:t>
            </a:fld>
            <a:endParaRPr lang="en-US" altLang="en-US" smtClean="0">
              <a:solidFill>
                <a:srgbClr val="8A8994"/>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members want from their College</a:t>
            </a:r>
            <a:endParaRPr lang="en-GB" dirty="0"/>
          </a:p>
        </p:txBody>
      </p:sp>
      <p:graphicFrame>
        <p:nvGraphicFramePr>
          <p:cNvPr id="6" name="Content Placeholder 5"/>
          <p:cNvGraphicFramePr>
            <a:graphicFrameLocks noGrp="1"/>
          </p:cNvGraphicFramePr>
          <p:nvPr>
            <p:ph idx="1"/>
            <p:extLst/>
          </p:nvPr>
        </p:nvGraphicFramePr>
        <p:xfrm>
          <a:off x="1324536" y="2177654"/>
          <a:ext cx="6384762" cy="3924300"/>
        </p:xfrm>
        <a:graphic>
          <a:graphicData uri="http://schemas.openxmlformats.org/drawingml/2006/table">
            <a:tbl>
              <a:tblPr firstRow="1" bandRow="1">
                <a:tableStyleId>{ED083AE6-46FA-4A59-8FB0-9F97EB10719F}</a:tableStyleId>
              </a:tblPr>
              <a:tblGrid>
                <a:gridCol w="5395633"/>
                <a:gridCol w="989129"/>
              </a:tblGrid>
              <a:tr h="297180">
                <a:tc>
                  <a:txBody>
                    <a:bodyPr/>
                    <a:lstStyle/>
                    <a:p>
                      <a:endParaRPr lang="en-GB" sz="140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GB" sz="1500" dirty="0" smtClean="0">
                          <a:latin typeface="Arial" panose="020B0604020202020204" pitchFamily="34" charset="0"/>
                          <a:cs typeface="Arial" panose="020B0604020202020204" pitchFamily="34" charset="0"/>
                        </a:rPr>
                        <a:t>%</a:t>
                      </a:r>
                      <a:endParaRPr lang="en-GB" sz="1500" dirty="0">
                        <a:latin typeface="Arial" panose="020B0604020202020204" pitchFamily="34" charset="0"/>
                        <a:cs typeface="Arial" panose="020B0604020202020204" pitchFamily="34" charset="0"/>
                      </a:endParaRPr>
                    </a:p>
                  </a:txBody>
                  <a:tcPr marL="68580" marR="68580" marT="34290" marB="34290"/>
                </a:tc>
              </a:tr>
              <a:tr h="411480">
                <a:tc>
                  <a:txBody>
                    <a:bodyPr/>
                    <a:lstStyle/>
                    <a:p>
                      <a:pPr>
                        <a:spcAft>
                          <a:spcPts val="0"/>
                        </a:spcAft>
                      </a:pPr>
                      <a:r>
                        <a:rPr lang="en-GB" sz="1400" dirty="0">
                          <a:effectLst/>
                          <a:latin typeface="Arial" panose="020B0604020202020204" pitchFamily="34" charset="0"/>
                          <a:cs typeface="Arial" panose="020B0604020202020204" pitchFamily="34" charset="0"/>
                        </a:rPr>
                        <a:t>Engage with, involve and recognise us at all roles and levels, help us to network, to build the evidence base and develop our careers</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69" marR="43869" marT="0" marB="0" anchor="b"/>
                </a:tc>
                <a:tc>
                  <a:txBody>
                    <a:bodyPr/>
                    <a:lstStyle/>
                    <a:p>
                      <a:pPr algn="ctr"/>
                      <a:r>
                        <a:rPr lang="en-GB" sz="1500" dirty="0" smtClean="0">
                          <a:latin typeface="Arial" panose="020B0604020202020204" pitchFamily="34" charset="0"/>
                          <a:cs typeface="Arial" panose="020B0604020202020204" pitchFamily="34" charset="0"/>
                        </a:rPr>
                        <a:t>33</a:t>
                      </a:r>
                      <a:endParaRPr lang="en-GB" sz="1500" dirty="0">
                        <a:latin typeface="Arial" panose="020B0604020202020204" pitchFamily="34" charset="0"/>
                        <a:cs typeface="Arial" panose="020B0604020202020204" pitchFamily="34" charset="0"/>
                      </a:endParaRPr>
                    </a:p>
                  </a:txBody>
                  <a:tcPr marL="68580" marR="68580" marT="34290" marB="34290"/>
                </a:tc>
              </a:tr>
              <a:tr h="411480">
                <a:tc>
                  <a:txBody>
                    <a:bodyPr/>
                    <a:lstStyle/>
                    <a:p>
                      <a:pPr>
                        <a:spcAft>
                          <a:spcPts val="0"/>
                        </a:spcAft>
                      </a:pPr>
                      <a:r>
                        <a:rPr lang="en-GB" sz="1400" dirty="0">
                          <a:effectLst/>
                          <a:latin typeface="Arial" panose="020B0604020202020204" pitchFamily="34" charset="0"/>
                          <a:cs typeface="Arial" panose="020B0604020202020204" pitchFamily="34" charset="0"/>
                        </a:rPr>
                        <a:t>Deliver national standards and resources to reduce duplication and help collaboration</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69" marR="43869" marT="0" marB="0" anchor="b"/>
                </a:tc>
                <a:tc>
                  <a:txBody>
                    <a:bodyPr/>
                    <a:lstStyle/>
                    <a:p>
                      <a:pPr algn="ctr"/>
                      <a:r>
                        <a:rPr lang="en-GB" sz="1500" dirty="0" smtClean="0">
                          <a:latin typeface="Arial" panose="020B0604020202020204" pitchFamily="34" charset="0"/>
                          <a:cs typeface="Arial" panose="020B0604020202020204" pitchFamily="34" charset="0"/>
                        </a:rPr>
                        <a:t>24</a:t>
                      </a:r>
                      <a:endParaRPr lang="en-GB" sz="1500" dirty="0">
                        <a:latin typeface="Arial" panose="020B0604020202020204" pitchFamily="34" charset="0"/>
                        <a:cs typeface="Arial" panose="020B0604020202020204" pitchFamily="34" charset="0"/>
                      </a:endParaRPr>
                    </a:p>
                  </a:txBody>
                  <a:tcPr marL="68580" marR="68580" marT="34290" marB="34290"/>
                </a:tc>
              </a:tr>
              <a:tr h="411480">
                <a:tc>
                  <a:txBody>
                    <a:bodyPr/>
                    <a:lstStyle/>
                    <a:p>
                      <a:pPr>
                        <a:spcAft>
                          <a:spcPts val="0"/>
                        </a:spcAft>
                      </a:pPr>
                      <a:r>
                        <a:rPr lang="en-GB" sz="1400" dirty="0">
                          <a:effectLst/>
                          <a:latin typeface="Arial" panose="020B0604020202020204" pitchFamily="34" charset="0"/>
                          <a:cs typeface="Arial" panose="020B0604020202020204" pitchFamily="34" charset="0"/>
                        </a:rPr>
                        <a:t>Inspire us through innovation and high quality education, review the use of e-learning</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69" marR="43869" marT="0" marB="0" anchor="b"/>
                </a:tc>
                <a:tc>
                  <a:txBody>
                    <a:bodyPr/>
                    <a:lstStyle/>
                    <a:p>
                      <a:pPr algn="ctr"/>
                      <a:r>
                        <a:rPr lang="en-GB" sz="1500" dirty="0" smtClean="0">
                          <a:latin typeface="Arial" panose="020B0604020202020204" pitchFamily="34" charset="0"/>
                          <a:cs typeface="Arial" panose="020B0604020202020204" pitchFamily="34" charset="0"/>
                        </a:rPr>
                        <a:t>19</a:t>
                      </a:r>
                      <a:endParaRPr lang="en-GB" sz="1500" dirty="0">
                        <a:latin typeface="Arial" panose="020B0604020202020204" pitchFamily="34" charset="0"/>
                        <a:cs typeface="Arial" panose="020B0604020202020204" pitchFamily="34" charset="0"/>
                      </a:endParaRPr>
                    </a:p>
                  </a:txBody>
                  <a:tcPr marL="68580" marR="68580" marT="34290" marB="34290"/>
                </a:tc>
              </a:tr>
              <a:tr h="617220">
                <a:tc>
                  <a:txBody>
                    <a:bodyPr/>
                    <a:lstStyle/>
                    <a:p>
                      <a:pPr>
                        <a:spcAft>
                          <a:spcPts val="0"/>
                        </a:spcAft>
                      </a:pPr>
                      <a:r>
                        <a:rPr lang="en-GB" sz="1400" dirty="0">
                          <a:effectLst/>
                          <a:latin typeface="Arial" panose="020B0604020202020204" pitchFamily="34" charset="0"/>
                          <a:cs typeface="Arial" panose="020B0604020202020204" pitchFamily="34" charset="0"/>
                        </a:rPr>
                        <a:t>Speak out as the authoritative independent public voice of the profession - with status commensurate to others and a clear sense of purpose</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69" marR="43869" marT="0" marB="0" anchor="b"/>
                </a:tc>
                <a:tc>
                  <a:txBody>
                    <a:bodyPr/>
                    <a:lstStyle/>
                    <a:p>
                      <a:pPr algn="ctr"/>
                      <a:r>
                        <a:rPr lang="en-GB" sz="1500" dirty="0" smtClean="0">
                          <a:latin typeface="Arial" panose="020B0604020202020204" pitchFamily="34" charset="0"/>
                          <a:cs typeface="Arial" panose="020B0604020202020204" pitchFamily="34" charset="0"/>
                        </a:rPr>
                        <a:t>16</a:t>
                      </a:r>
                      <a:endParaRPr lang="en-GB" sz="1500" dirty="0">
                        <a:latin typeface="Arial" panose="020B0604020202020204" pitchFamily="34" charset="0"/>
                        <a:cs typeface="Arial" panose="020B0604020202020204" pitchFamily="34" charset="0"/>
                      </a:endParaRPr>
                    </a:p>
                  </a:txBody>
                  <a:tcPr marL="68580" marR="68580" marT="34290" marB="34290"/>
                </a:tc>
              </a:tr>
              <a:tr h="411480">
                <a:tc>
                  <a:txBody>
                    <a:bodyPr/>
                    <a:lstStyle/>
                    <a:p>
                      <a:pPr>
                        <a:spcAft>
                          <a:spcPts val="0"/>
                        </a:spcAft>
                      </a:pPr>
                      <a:r>
                        <a:rPr lang="en-GB" sz="1400" dirty="0">
                          <a:effectLst/>
                          <a:latin typeface="Arial" panose="020B0604020202020204" pitchFamily="34" charset="0"/>
                          <a:cs typeface="Arial" panose="020B0604020202020204" pitchFamily="34" charset="0"/>
                        </a:rPr>
                        <a:t>Collect and share good practice, engage with academics, build the evidence base</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69" marR="43869" marT="0" marB="0" anchor="b"/>
                </a:tc>
                <a:tc>
                  <a:txBody>
                    <a:bodyPr/>
                    <a:lstStyle/>
                    <a:p>
                      <a:pPr algn="ctr"/>
                      <a:r>
                        <a:rPr lang="en-GB" sz="1500" dirty="0" smtClean="0">
                          <a:latin typeface="Arial" panose="020B0604020202020204" pitchFamily="34" charset="0"/>
                          <a:cs typeface="Arial" panose="020B0604020202020204" pitchFamily="34" charset="0"/>
                        </a:rPr>
                        <a:t>16</a:t>
                      </a:r>
                      <a:endParaRPr lang="en-GB" sz="1500" dirty="0">
                        <a:latin typeface="Arial" panose="020B0604020202020204" pitchFamily="34" charset="0"/>
                        <a:cs typeface="Arial" panose="020B0604020202020204" pitchFamily="34" charset="0"/>
                      </a:endParaRPr>
                    </a:p>
                  </a:txBody>
                  <a:tcPr marL="68580" marR="68580" marT="34290" marB="34290"/>
                </a:tc>
              </a:tr>
              <a:tr h="411480">
                <a:tc>
                  <a:txBody>
                    <a:bodyPr/>
                    <a:lstStyle/>
                    <a:p>
                      <a:pPr>
                        <a:spcAft>
                          <a:spcPts val="0"/>
                        </a:spcAft>
                      </a:pPr>
                      <a:r>
                        <a:rPr lang="en-GB" sz="1400" dirty="0">
                          <a:effectLst/>
                          <a:latin typeface="Arial" panose="020B0604020202020204" pitchFamily="34" charset="0"/>
                          <a:cs typeface="Arial" panose="020B0604020202020204" pitchFamily="34" charset="0"/>
                        </a:rPr>
                        <a:t>Develop a clear framework for continuing professional development and career pathways</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69" marR="43869" marT="0" marB="0" anchor="b"/>
                </a:tc>
                <a:tc>
                  <a:txBody>
                    <a:bodyPr/>
                    <a:lstStyle/>
                    <a:p>
                      <a:pPr algn="ctr"/>
                      <a:r>
                        <a:rPr lang="en-GB" sz="1500" dirty="0" smtClean="0">
                          <a:latin typeface="Arial" panose="020B0604020202020204" pitchFamily="34" charset="0"/>
                          <a:cs typeface="Arial" panose="020B0604020202020204" pitchFamily="34" charset="0"/>
                        </a:rPr>
                        <a:t>16</a:t>
                      </a:r>
                      <a:endParaRPr lang="en-GB" sz="1500" dirty="0">
                        <a:latin typeface="Arial" panose="020B0604020202020204" pitchFamily="34" charset="0"/>
                        <a:cs typeface="Arial" panose="020B0604020202020204" pitchFamily="34" charset="0"/>
                      </a:endParaRPr>
                    </a:p>
                  </a:txBody>
                  <a:tcPr marL="68580" marR="68580" marT="34290" marB="34290"/>
                </a:tc>
              </a:tr>
              <a:tr h="411480">
                <a:tc>
                  <a:txBody>
                    <a:bodyPr/>
                    <a:lstStyle/>
                    <a:p>
                      <a:pPr>
                        <a:spcAft>
                          <a:spcPts val="0"/>
                        </a:spcAft>
                      </a:pPr>
                      <a:r>
                        <a:rPr lang="en-GB" sz="1400" dirty="0">
                          <a:effectLst/>
                          <a:latin typeface="Arial" panose="020B0604020202020204" pitchFamily="34" charset="0"/>
                          <a:cs typeface="Arial" panose="020B0604020202020204" pitchFamily="34" charset="0"/>
                        </a:rPr>
                        <a:t>Provide professional body accreditation and transferable qualifications</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69" marR="43869" marT="0" marB="0" anchor="b"/>
                </a:tc>
                <a:tc>
                  <a:txBody>
                    <a:bodyPr/>
                    <a:lstStyle/>
                    <a:p>
                      <a:pPr algn="ctr"/>
                      <a:r>
                        <a:rPr lang="en-GB" sz="1500" dirty="0" smtClean="0">
                          <a:latin typeface="Arial" panose="020B0604020202020204" pitchFamily="34" charset="0"/>
                          <a:cs typeface="Arial" panose="020B0604020202020204" pitchFamily="34" charset="0"/>
                        </a:rPr>
                        <a:t>12</a:t>
                      </a:r>
                      <a:endParaRPr lang="en-GB" sz="1500" dirty="0">
                        <a:latin typeface="Arial" panose="020B0604020202020204" pitchFamily="34" charset="0"/>
                        <a:cs typeface="Arial" panose="020B0604020202020204" pitchFamily="34" charset="0"/>
                      </a:endParaRPr>
                    </a:p>
                  </a:txBody>
                  <a:tcPr marL="68580" marR="68580" marT="34290" marB="34290"/>
                </a:tc>
              </a:tr>
              <a:tr h="411480">
                <a:tc>
                  <a:txBody>
                    <a:bodyPr/>
                    <a:lstStyle/>
                    <a:p>
                      <a:pPr>
                        <a:spcAft>
                          <a:spcPts val="0"/>
                        </a:spcAft>
                      </a:pPr>
                      <a:r>
                        <a:rPr lang="en-GB" sz="1400" dirty="0">
                          <a:effectLst/>
                          <a:latin typeface="Arial" panose="020B0604020202020204" pitchFamily="34" charset="0"/>
                          <a:cs typeface="Arial" panose="020B0604020202020204" pitchFamily="34" charset="0"/>
                        </a:rPr>
                        <a:t>Be a font of practical knowledge, information, advice and support (everything from Athens access to legal knowledge)</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869" marR="43869" marT="0" marB="0" anchor="b"/>
                </a:tc>
                <a:tc>
                  <a:txBody>
                    <a:bodyPr/>
                    <a:lstStyle/>
                    <a:p>
                      <a:pPr algn="ctr"/>
                      <a:r>
                        <a:rPr lang="en-GB" sz="1500" dirty="0" smtClean="0">
                          <a:latin typeface="Arial" panose="020B0604020202020204" pitchFamily="34" charset="0"/>
                          <a:cs typeface="Arial" panose="020B0604020202020204" pitchFamily="34" charset="0"/>
                        </a:rPr>
                        <a:t>7</a:t>
                      </a:r>
                      <a:endParaRPr lang="en-GB" sz="1500" dirty="0">
                        <a:latin typeface="Arial" panose="020B0604020202020204" pitchFamily="34" charset="0"/>
                        <a:cs typeface="Arial" panose="020B0604020202020204" pitchFamily="34" charset="0"/>
                      </a:endParaRPr>
                    </a:p>
                  </a:txBody>
                  <a:tcPr marL="68580" marR="68580" marT="34290" marB="34290"/>
                </a:tc>
              </a:tr>
            </a:tbl>
          </a:graphicData>
        </a:graphic>
      </p:graphicFrame>
      <p:sp>
        <p:nvSpPr>
          <p:cNvPr id="4" name="Slide Number Placeholder 3"/>
          <p:cNvSpPr>
            <a:spLocks noGrp="1"/>
          </p:cNvSpPr>
          <p:nvPr>
            <p:ph type="sldNum" sz="quarter" idx="10"/>
          </p:nvPr>
        </p:nvSpPr>
        <p:spPr/>
        <p:txBody>
          <a:bodyPr/>
          <a:lstStyle/>
          <a:p>
            <a:pPr>
              <a:defRPr/>
            </a:pPr>
            <a:fld id="{D2FC9C15-7FA4-4AEB-A4B5-64D972A0CB1F}" type="slidenum">
              <a:rPr lang="en-US" smtClean="0">
                <a:solidFill>
                  <a:srgbClr val="0F0046">
                    <a:tint val="75000"/>
                  </a:srgbClr>
                </a:solidFill>
              </a:rPr>
              <a:pPr>
                <a:defRPr/>
              </a:pPr>
              <a:t>6</a:t>
            </a:fld>
            <a:endParaRPr lang="en-US">
              <a:solidFill>
                <a:srgbClr val="0F0046">
                  <a:tint val="75000"/>
                </a:srgbClr>
              </a:solidFill>
            </a:endParaRPr>
          </a:p>
        </p:txBody>
      </p:sp>
    </p:spTree>
    <p:extLst>
      <p:ext uri="{BB962C8B-B14F-4D97-AF65-F5344CB8AC3E}">
        <p14:creationId xmlns:p14="http://schemas.microsoft.com/office/powerpoint/2010/main" val="1375587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altLang="en-US" smtClean="0">
                <a:latin typeface="Arial" panose="020B0604020202020204" pitchFamily="34" charset="0"/>
                <a:cs typeface="Arial" panose="020B0604020202020204" pitchFamily="34" charset="0"/>
              </a:rPr>
              <a:t>What does membership provide?</a:t>
            </a:r>
            <a:endParaRPr lang="en-US" altLang="en-US" smtClean="0">
              <a:latin typeface="Arial" panose="020B0604020202020204" pitchFamily="34" charset="0"/>
              <a:cs typeface="Arial" panose="020B0604020202020204" pitchFamily="34" charset="0"/>
            </a:endParaRPr>
          </a:p>
        </p:txBody>
      </p:sp>
      <p:sp>
        <p:nvSpPr>
          <p:cNvPr id="14339" name="Content Placeholder 2"/>
          <p:cNvSpPr>
            <a:spLocks noGrp="1"/>
          </p:cNvSpPr>
          <p:nvPr>
            <p:ph idx="1"/>
          </p:nvPr>
        </p:nvSpPr>
        <p:spPr>
          <a:xfrm>
            <a:off x="360363" y="1858963"/>
            <a:ext cx="8394700" cy="4641850"/>
          </a:xfrm>
        </p:spPr>
        <p:txBody>
          <a:bodyPr/>
          <a:lstStyle/>
          <a:p>
            <a:pPr>
              <a:defRPr/>
            </a:pPr>
            <a:r>
              <a:rPr lang="en-GB" sz="2000" b="1" dirty="0" smtClean="0"/>
              <a:t>Standard membership – providing the skills, knowledge and tools to do the job:  </a:t>
            </a:r>
            <a:endParaRPr lang="en-GB" b="1" dirty="0" smtClean="0"/>
          </a:p>
          <a:p>
            <a:pPr marL="457200" indent="-457200">
              <a:buFont typeface="Arial" panose="020B0604020202020204" pitchFamily="34" charset="0"/>
              <a:buChar char="•"/>
              <a:defRPr/>
            </a:pPr>
            <a:r>
              <a:rPr lang="en-GB" sz="1800" dirty="0" smtClean="0"/>
              <a:t>Continue to enjoy free access to products and services (e.g. Legal Digest)</a:t>
            </a:r>
          </a:p>
          <a:p>
            <a:pPr marL="457200" indent="-457200">
              <a:buFont typeface="Arial" panose="020B0604020202020204" pitchFamily="34" charset="0"/>
              <a:buChar char="•"/>
              <a:defRPr/>
            </a:pPr>
            <a:r>
              <a:rPr lang="en-GB" sz="1800" dirty="0" smtClean="0"/>
              <a:t>Facility to browse training, events and workshops delivered by the College </a:t>
            </a:r>
          </a:p>
          <a:p>
            <a:pPr marL="457200" indent="-457200">
              <a:buFont typeface="Arial" panose="020B0604020202020204" pitchFamily="34" charset="0"/>
              <a:buChar char="•"/>
              <a:defRPr/>
            </a:pPr>
            <a:r>
              <a:rPr lang="en-GB" sz="1800" dirty="0" smtClean="0"/>
              <a:t>Be connected to other policing professionals, experts and specialists </a:t>
            </a:r>
          </a:p>
          <a:p>
            <a:pPr marL="457200" indent="-457200">
              <a:buFont typeface="Arial" panose="020B0604020202020204" pitchFamily="34" charset="0"/>
              <a:buChar char="•"/>
              <a:defRPr/>
            </a:pPr>
            <a:r>
              <a:rPr lang="en-GB" sz="1800" dirty="0" smtClean="0"/>
              <a:t>Be the voice of the profession and help shape its future </a:t>
            </a:r>
          </a:p>
          <a:p>
            <a:pPr marL="457200" indent="-457200">
              <a:buFont typeface="Arial" panose="020B0604020202020204" pitchFamily="34" charset="0"/>
              <a:buChar char="•"/>
              <a:defRPr/>
            </a:pPr>
            <a:r>
              <a:rPr lang="en-GB" sz="1800" dirty="0" smtClean="0"/>
              <a:t>Careers information, advice and guidance online, plus mentoring</a:t>
            </a:r>
          </a:p>
          <a:p>
            <a:pPr marL="457200" indent="-457200">
              <a:buFont typeface="Arial" panose="020B0604020202020204" pitchFamily="34" charset="0"/>
              <a:buChar char="•"/>
              <a:defRPr/>
            </a:pPr>
            <a:endParaRPr lang="en-GB" sz="1800" dirty="0" smtClean="0"/>
          </a:p>
          <a:p>
            <a:pPr>
              <a:defRPr/>
            </a:pPr>
            <a:r>
              <a:rPr lang="en-GB" sz="1800" b="1" dirty="0" smtClean="0"/>
              <a:t>Additional services – to be charged for on a ‘pay as you use basis’  </a:t>
            </a:r>
          </a:p>
          <a:p>
            <a:pPr marL="457200" indent="-457200">
              <a:buFont typeface="Arial" panose="020B0604020202020204" pitchFamily="34" charset="0"/>
              <a:buChar char="•"/>
              <a:defRPr/>
            </a:pPr>
            <a:r>
              <a:rPr lang="en-GB" sz="1800" dirty="0" smtClean="0"/>
              <a:t>Coaching</a:t>
            </a:r>
          </a:p>
          <a:p>
            <a:pPr marL="457200" indent="-457200">
              <a:buFont typeface="Arial" panose="020B0604020202020204" pitchFamily="34" charset="0"/>
              <a:buChar char="•"/>
              <a:defRPr/>
            </a:pPr>
            <a:r>
              <a:rPr lang="en-GB" sz="1800" dirty="0" smtClean="0"/>
              <a:t>More to be developed (such as National Police Library enhanced services)</a:t>
            </a:r>
          </a:p>
          <a:p>
            <a:pPr>
              <a:defRPr/>
            </a:pPr>
            <a:endParaRPr lang="en-GB" sz="1800" dirty="0" smtClean="0"/>
          </a:p>
          <a:p>
            <a:pPr eaLnBrk="1" hangingPunct="1">
              <a:defRPr/>
            </a:pPr>
            <a:endParaRPr lang="en-US" alt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61C3EFC-46CC-4EC2-AE0D-D43E360005D5}" type="slidenum">
              <a:rPr lang="en-US"/>
              <a:pPr>
                <a:defRPr/>
              </a:pPr>
              <a:t>7</a:t>
            </a:fld>
            <a:endParaRPr lang="en-US"/>
          </a:p>
        </p:txBody>
      </p:sp>
    </p:spTree>
    <p:extLst>
      <p:ext uri="{BB962C8B-B14F-4D97-AF65-F5344CB8AC3E}">
        <p14:creationId xmlns:p14="http://schemas.microsoft.com/office/powerpoint/2010/main" val="3837899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60363" y="1220788"/>
            <a:ext cx="8394700" cy="628650"/>
          </a:xfrm>
        </p:spPr>
        <p:txBody>
          <a:bodyPr/>
          <a:lstStyle/>
          <a:p>
            <a:pPr eaLnBrk="1" hangingPunct="1"/>
            <a:r>
              <a:rPr lang="en-GB" altLang="en-US" smtClean="0">
                <a:latin typeface="Arial" panose="020B0604020202020204" pitchFamily="34" charset="0"/>
                <a:cs typeface="Arial" panose="020B0604020202020204" pitchFamily="34" charset="0"/>
              </a:rPr>
              <a:t>Membership website</a:t>
            </a:r>
          </a:p>
        </p:txBody>
      </p:sp>
      <p:sp>
        <p:nvSpPr>
          <p:cNvPr id="20483" name="Content Placeholder 2"/>
          <p:cNvSpPr>
            <a:spLocks noGrp="1"/>
          </p:cNvSpPr>
          <p:nvPr>
            <p:ph sz="half" idx="4294967295"/>
          </p:nvPr>
        </p:nvSpPr>
        <p:spPr>
          <a:xfrm>
            <a:off x="360363" y="1849438"/>
            <a:ext cx="4135437" cy="4643437"/>
          </a:xfrm>
        </p:spPr>
        <p:txBody>
          <a:bodyPr/>
          <a:lstStyle/>
          <a:p>
            <a:pPr>
              <a:spcBef>
                <a:spcPct val="50000"/>
              </a:spcBef>
            </a:pPr>
            <a:r>
              <a:rPr lang="en-GB" altLang="en-US" sz="2400" smtClean="0">
                <a:latin typeface="Arial" panose="020B0604020202020204" pitchFamily="34" charset="0"/>
                <a:ea typeface="MS PGothic" panose="020B0600070205080204" pitchFamily="34" charset="-128"/>
                <a:cs typeface="Arial" panose="020B0604020202020204" pitchFamily="34" charset="0"/>
              </a:rPr>
              <a:t>Phase 1 membership website will include:</a:t>
            </a:r>
          </a:p>
          <a:p>
            <a:pPr lvl="1">
              <a:spcBef>
                <a:spcPct val="50000"/>
              </a:spcBef>
            </a:pPr>
            <a:r>
              <a:rPr lang="en-GB" altLang="en-US" sz="2400" smtClean="0">
                <a:latin typeface="Arial" panose="020B0604020202020204" pitchFamily="34" charset="0"/>
                <a:ea typeface="MS PGothic" panose="020B0600070205080204" pitchFamily="34" charset="-128"/>
                <a:cs typeface="Arial" panose="020B0604020202020204" pitchFamily="34" charset="0"/>
              </a:rPr>
              <a:t>Profile builder (for qualifications, skills and interests)</a:t>
            </a:r>
          </a:p>
          <a:p>
            <a:pPr lvl="1">
              <a:spcBef>
                <a:spcPct val="50000"/>
              </a:spcBef>
            </a:pPr>
            <a:r>
              <a:rPr lang="en-GB" altLang="en-US" sz="2400" smtClean="0">
                <a:latin typeface="Arial" panose="020B0604020202020204" pitchFamily="34" charset="0"/>
                <a:ea typeface="MS PGothic" panose="020B0600070205080204" pitchFamily="34" charset="-128"/>
                <a:cs typeface="Arial" panose="020B0604020202020204" pitchFamily="34" charset="0"/>
              </a:rPr>
              <a:t>Easy access to College’s products and services</a:t>
            </a:r>
          </a:p>
          <a:p>
            <a:pPr eaLnBrk="1" hangingPunct="1"/>
            <a:endParaRPr lang="en-US" altLang="en-US" smtClean="0">
              <a:latin typeface="Arial" panose="020B0604020202020204" pitchFamily="34" charset="0"/>
              <a:cs typeface="Arial" panose="020B0604020202020204" pitchFamily="34" charset="0"/>
            </a:endParaRPr>
          </a:p>
        </p:txBody>
      </p:sp>
      <p:pic>
        <p:nvPicPr>
          <p:cNvPr id="20484" name="Content Placeholder 6" descr="shutterstock_34908493.jpg"/>
          <p:cNvPicPr>
            <a:picLocks noGrp="1" noChangeAspect="1"/>
          </p:cNvPicPr>
          <p:nvPr>
            <p:ph sz="half" idx="4294967295"/>
          </p:nvPr>
        </p:nvPicPr>
        <p:blipFill>
          <a:blip r:embed="rId3">
            <a:extLst>
              <a:ext uri="{28A0092B-C50C-407E-A947-70E740481C1C}">
                <a14:useLocalDpi xmlns:a14="http://schemas.microsoft.com/office/drawing/2010/main" val="0"/>
              </a:ext>
            </a:extLst>
          </a:blip>
          <a:srcRect l="2408" t="2" r="2408" b="-67300"/>
          <a:stretch>
            <a:fillRect/>
          </a:stretch>
        </p:blipFill>
        <p:spPr>
          <a:xfrm>
            <a:off x="4648200" y="1849438"/>
            <a:ext cx="4038600" cy="4732337"/>
          </a:xfrm>
        </p:spPr>
      </p:pic>
      <p:sp>
        <p:nvSpPr>
          <p:cNvPr id="5" name="Slide Number Placeholder 4"/>
          <p:cNvSpPr>
            <a:spLocks noGrp="1"/>
          </p:cNvSpPr>
          <p:nvPr>
            <p:ph type="sldNum" sz="quarter" idx="10"/>
          </p:nvPr>
        </p:nvSpPr>
        <p:spPr>
          <a:xfrm>
            <a:off x="6751638" y="6492875"/>
            <a:ext cx="2133600" cy="365125"/>
          </a:xfrm>
        </p:spPr>
        <p:txBody>
          <a:bodyPr/>
          <a:lstStyle/>
          <a:p>
            <a:pPr>
              <a:defRPr/>
            </a:pPr>
            <a:fld id="{F11381AC-D368-4EC6-9BE0-FA66D80E10D2}" type="slidenum">
              <a:rPr lang="en-US"/>
              <a:pPr>
                <a:defRPr/>
              </a:pPr>
              <a:t>8</a:t>
            </a:fld>
            <a:endParaRPr lang="en-US"/>
          </a:p>
        </p:txBody>
      </p:sp>
      <p:pic>
        <p:nvPicPr>
          <p:cNvPr id="20486"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1450975"/>
            <a:ext cx="4038600" cy="4727575"/>
          </a:xfrm>
        </p:spPr>
      </p:pic>
    </p:spTree>
    <p:extLst>
      <p:ext uri="{BB962C8B-B14F-4D97-AF65-F5344CB8AC3E}">
        <p14:creationId xmlns:p14="http://schemas.microsoft.com/office/powerpoint/2010/main" val="4048398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Options for future delivery</a:t>
            </a:r>
            <a:br>
              <a:rPr lang="en-GB" dirty="0" smtClean="0"/>
            </a:br>
            <a:r>
              <a:rPr lang="en-GB" dirty="0"/>
              <a:t/>
            </a:r>
            <a:br>
              <a:rPr lang="en-GB" dirty="0"/>
            </a:br>
            <a:r>
              <a:rPr lang="en-GB" sz="1600" dirty="0" smtClean="0"/>
              <a:t/>
            </a:r>
            <a:br>
              <a:rPr lang="en-GB" sz="1600" dirty="0" smtClean="0"/>
            </a:br>
            <a:endParaRPr lang="en-GB" dirty="0"/>
          </a:p>
        </p:txBody>
      </p:sp>
      <p:sp>
        <p:nvSpPr>
          <p:cNvPr id="4" name="Content Placeholder 3"/>
          <p:cNvSpPr>
            <a:spLocks noGrp="1"/>
          </p:cNvSpPr>
          <p:nvPr>
            <p:ph idx="1"/>
          </p:nvPr>
        </p:nvSpPr>
        <p:spPr>
          <a:xfrm>
            <a:off x="361022" y="1760538"/>
            <a:ext cx="8393752" cy="4770277"/>
          </a:xfrm>
        </p:spPr>
        <p:txBody>
          <a:bodyPr/>
          <a:lstStyle/>
          <a:p>
            <a:endParaRPr lang="en-GB" sz="1800" dirty="0" smtClean="0"/>
          </a:p>
          <a:p>
            <a:pPr marL="285750" indent="-285750">
              <a:buFont typeface="Arial" panose="020B0604020202020204" pitchFamily="34" charset="0"/>
              <a:buChar char="•"/>
            </a:pPr>
            <a:r>
              <a:rPr lang="en-GB" sz="1800" dirty="0" smtClean="0"/>
              <a:t>Any options taken forward would mirror a public procurement / tendering exercise to comply with Public Procurement Regulations.</a:t>
            </a:r>
          </a:p>
          <a:p>
            <a:pPr marL="285750" indent="-285750">
              <a:buFont typeface="Arial" panose="020B0604020202020204" pitchFamily="34" charset="0"/>
              <a:buChar char="•"/>
            </a:pPr>
            <a:endParaRPr lang="en-GB" sz="1800" dirty="0" smtClean="0"/>
          </a:p>
          <a:p>
            <a:pPr marL="285750" indent="-285750">
              <a:buFont typeface="Arial" panose="020B0604020202020204" pitchFamily="34" charset="0"/>
              <a:buChar char="•"/>
            </a:pPr>
            <a:r>
              <a:rPr lang="en-GB" sz="1800" dirty="0" smtClean="0"/>
              <a:t>Timelines for any exercise to be decided – dependant on the outcome of this event.</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smtClean="0"/>
              <a:t>The intention will be to arrange a formal engagement with full terms and conditions of being listed on the webpage.  </a:t>
            </a:r>
          </a:p>
          <a:p>
            <a:endParaRPr lang="en-GB" sz="1800" dirty="0"/>
          </a:p>
          <a:p>
            <a:endParaRPr lang="en-GB" sz="1800" dirty="0" smtClean="0"/>
          </a:p>
          <a:p>
            <a:endParaRPr lang="en-GB" dirty="0"/>
          </a:p>
          <a:p>
            <a:endParaRPr lang="en-GB" dirty="0" smtClean="0"/>
          </a:p>
          <a:p>
            <a:endParaRPr lang="en-GB" dirty="0"/>
          </a:p>
        </p:txBody>
      </p:sp>
    </p:spTree>
    <p:extLst>
      <p:ext uri="{BB962C8B-B14F-4D97-AF65-F5344CB8AC3E}">
        <p14:creationId xmlns:p14="http://schemas.microsoft.com/office/powerpoint/2010/main" val="2937109793"/>
      </p:ext>
    </p:extLst>
  </p:cSld>
  <p:clrMapOvr>
    <a:masterClrMapping/>
  </p:clrMapOvr>
</p:sld>
</file>

<file path=ppt/theme/theme1.xml><?xml version="1.0" encoding="utf-8"?>
<a:theme xmlns:a="http://schemas.openxmlformats.org/drawingml/2006/main" name="Office Theme">
  <a:themeElements>
    <a:clrScheme name="CoP">
      <a:dk1>
        <a:srgbClr val="0F0046"/>
      </a:dk1>
      <a:lt1>
        <a:sysClr val="window" lastClr="FFFFFF"/>
      </a:lt1>
      <a:dk2>
        <a:srgbClr val="435562"/>
      </a:dk2>
      <a:lt2>
        <a:srgbClr val="FFFFFF"/>
      </a:lt2>
      <a:accent1>
        <a:srgbClr val="0F0046"/>
      </a:accent1>
      <a:accent2>
        <a:srgbClr val="B80C2F"/>
      </a:accent2>
      <a:accent3>
        <a:srgbClr val="0C5B6E"/>
      </a:accent3>
      <a:accent4>
        <a:srgbClr val="5D58A4"/>
      </a:accent4>
      <a:accent5>
        <a:srgbClr val="007A8A"/>
      </a:accent5>
      <a:accent6>
        <a:srgbClr val="FD8627"/>
      </a:accent6>
      <a:hlink>
        <a:srgbClr val="B80C2F"/>
      </a:hlink>
      <a:folHlink>
        <a:srgbClr val="65001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P_ppt_2" id="{56E7FAFB-3431-492E-BA19-815BD6B49066}" vid="{E1A05B51-A6C2-42B4-A2FF-2D3ECD2C38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How do I documents" ma:contentTypeID="0x010100DC7C5A33966D2C4FAC98FA48C4CF3D2B0200C17F8C976070A446B73C96A4DDB423AB" ma:contentTypeVersion="8" ma:contentTypeDescription="" ma:contentTypeScope="" ma:versionID="e0c4db4b4dbc613fbc12f7bcc876b773">
  <xsd:schema xmlns:xsd="http://www.w3.org/2001/XMLSchema" xmlns:xs="http://www.w3.org/2001/XMLSchema" xmlns:p="http://schemas.microsoft.com/office/2006/metadata/properties" xmlns:ns1="http://schemas.microsoft.com/sharepoint/v3" xmlns:ns2="73d1cc84-d605-4c0c-906c-080f31c69d7a" targetNamespace="http://schemas.microsoft.com/office/2006/metadata/properties" ma:root="true" ma:fieldsID="1c40db67e236ca0558b232f278bdcacf" ns1:_="" ns2:_="">
    <xsd:import namespace="http://schemas.microsoft.com/sharepoint/v3"/>
    <xsd:import namespace="73d1cc84-d605-4c0c-906c-080f31c69d7a"/>
    <xsd:element name="properties">
      <xsd:complexType>
        <xsd:sequence>
          <xsd:element name="documentManagement">
            <xsd:complexType>
              <xsd:all>
                <xsd:element ref="ns2:g3b700718f26410eb3caa3fd06f94b2e" minOccurs="0"/>
                <xsd:element ref="ns2:TaxCatchAll" minOccurs="0"/>
                <xsd:element ref="ns2:TaxCatchAllLabel" minOccurs="0"/>
                <xsd:element ref="ns2:hb78eec9776f4bd3adb062775a1011af" minOccurs="0"/>
                <xsd:element ref="ns2:a6ff872cab854c53bbd72d4a6546b1b6"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6"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3d1cc84-d605-4c0c-906c-080f31c69d7a" elementFormDefault="qualified">
    <xsd:import namespace="http://schemas.microsoft.com/office/2006/documentManagement/types"/>
    <xsd:import namespace="http://schemas.microsoft.com/office/infopath/2007/PartnerControls"/>
    <xsd:element name="g3b700718f26410eb3caa3fd06f94b2e" ma:index="8" ma:taxonomy="true" ma:internalName="g3b700718f26410eb3caa3fd06f94b2e" ma:taxonomyFieldName="College_x0020_Keywords" ma:displayName="College Keywords" ma:readOnly="false" ma:default="" ma:fieldId="{03b70071-8f26-410e-b3ca-a3fd06f94b2e}" ma:taxonomyMulti="true" ma:sspId="4a3511a1-053b-427f-8ce9-fe1c08747d6c" ma:termSetId="d8cc1f99-caca-4a1d-987d-d147c9b3812e" ma:anchorId="00000000-0000-0000-0000-000000000000" ma:open="true" ma:isKeyword="false">
      <xsd:complexType>
        <xsd:sequence>
          <xsd:element ref="pc:Terms" minOccurs="0" maxOccurs="1"/>
        </xsd:sequence>
      </xsd:complexType>
    </xsd:element>
    <xsd:element name="TaxCatchAll" ma:index="9" nillable="true" ma:displayName="Taxonomy Catch All Column" ma:hidden="true" ma:list="{edae370a-978e-43be-a066-49a407860447}" ma:internalName="TaxCatchAll" ma:showField="CatchAllData" ma:web="73d1cc84-d605-4c0c-906c-080f31c69d7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edae370a-978e-43be-a066-49a407860447}" ma:internalName="TaxCatchAllLabel" ma:readOnly="true" ma:showField="CatchAllDataLabel" ma:web="73d1cc84-d605-4c0c-906c-080f31c69d7a">
      <xsd:complexType>
        <xsd:complexContent>
          <xsd:extension base="dms:MultiChoiceLookup">
            <xsd:sequence>
              <xsd:element name="Value" type="dms:Lookup" maxOccurs="unbounded" minOccurs="0" nillable="true"/>
            </xsd:sequence>
          </xsd:extension>
        </xsd:complexContent>
      </xsd:complexType>
    </xsd:element>
    <xsd:element name="hb78eec9776f4bd3adb062775a1011af" ma:index="12" nillable="true" ma:taxonomy="true" ma:internalName="hb78eec9776f4bd3adb062775a1011af" ma:taxonomyFieldName="Take_x0020_15" ma:displayName="Take 15" ma:default="" ma:fieldId="{1b78eec9-776f-4bd3-adb0-62775a1011af}" ma:taxonomyMulti="true" ma:sspId="4a3511a1-053b-427f-8ce9-fe1c08747d6c" ma:termSetId="ef14cef5-3009-4036-8bfb-2ed8d1bae04b" ma:anchorId="00000000-0000-0000-0000-000000000000" ma:open="false" ma:isKeyword="false">
      <xsd:complexType>
        <xsd:sequence>
          <xsd:element ref="pc:Terms" minOccurs="0" maxOccurs="1"/>
        </xsd:sequence>
      </xsd:complexType>
    </xsd:element>
    <xsd:element name="a6ff872cab854c53bbd72d4a6546b1b6" ma:index="14" ma:taxonomy="true" ma:internalName="a6ff872cab854c53bbd72d4a6546b1b6" ma:taxonomyFieldName="Taxonomy" ma:displayName="Taxonomy" ma:readOnly="false" ma:default="" ma:fieldId="{a6ff872c-ab85-4c53-bbd7-2d4a6546b1b6}" ma:taxonomyMulti="true" ma:sspId="4a3511a1-053b-427f-8ce9-fe1c08747d6c" ma:termSetId="ed00db6a-a922-4af7-a00c-731f20f7354c"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LongProp xmlns="" name="TaxCatchAll"><![CDATA[50;#College of Policing|bd4b8c8d-d0d8-4429-9fe5-49b0e49b81bb;#66;#Marcomms and events|58c9bf38-a3ad-4ac4-8e23-9adcff271a77;#1028;#Templates|da3cf5cf-dce6-4a19-8acf-86a5bfb12a3a;#1027;#Templates|dc77f5c0-8925-40f8-9858-23df85b31a81;#903;#Brand|7b50ce0a-ac93-474d-84e7-cc76b6c7f9bd;#68;#Marketing|3af91e41-b1b5-4d1c-bd17-48df56a297ed]]></LongProp>
</LongProperties>
</file>

<file path=customXml/itemProps1.xml><?xml version="1.0" encoding="utf-8"?>
<ds:datastoreItem xmlns:ds="http://schemas.openxmlformats.org/officeDocument/2006/customXml" ds:itemID="{9C4BE19D-ABBB-4318-93DA-CAE3F7B432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3d1cc84-d605-4c0c-906c-080f31c69d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19BCD5-C23E-44A5-BED4-4787750F9877}">
  <ds:schemaRefs>
    <ds:schemaRef ds:uri="http://schemas.microsoft.com/office/2006/metadata/longProperties"/>
    <ds:schemaRef ds:uri=""/>
  </ds:schemaRefs>
</ds:datastoreItem>
</file>

<file path=docProps/app.xml><?xml version="1.0" encoding="utf-8"?>
<Properties xmlns="http://schemas.openxmlformats.org/officeDocument/2006/extended-properties" xmlns:vt="http://schemas.openxmlformats.org/officeDocument/2006/docPropsVTypes">
  <Template>COP_ppt_2</Template>
  <TotalTime>204</TotalTime>
  <Words>1625</Words>
  <Application>Microsoft Office PowerPoint</Application>
  <PresentationFormat>On-screen Show (4:3)</PresentationFormat>
  <Paragraphs>141</Paragraphs>
  <Slides>15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MS PGothic</vt:lpstr>
      <vt:lpstr>Arial</vt:lpstr>
      <vt:lpstr>Calibri</vt:lpstr>
      <vt:lpstr>Futura</vt:lpstr>
      <vt:lpstr>Lucida Grande</vt:lpstr>
      <vt:lpstr>Verdana</vt:lpstr>
      <vt:lpstr>Office Theme</vt:lpstr>
      <vt:lpstr>Supplier Marketplace Event</vt:lpstr>
      <vt:lpstr>Agenda</vt:lpstr>
      <vt:lpstr>The College</vt:lpstr>
      <vt:lpstr>Membership services</vt:lpstr>
      <vt:lpstr>Where are we now?</vt:lpstr>
      <vt:lpstr>What members want from their College</vt:lpstr>
      <vt:lpstr>What does membership provide?</vt:lpstr>
      <vt:lpstr>Membership website</vt:lpstr>
      <vt:lpstr>Options for future delivery   </vt:lpstr>
      <vt:lpstr>Commercial approach</vt:lpstr>
      <vt:lpstr>What’s in it for them?</vt:lpstr>
      <vt:lpstr>Firearms tactical adviser – 8 years service </vt:lpstr>
      <vt:lpstr>24/7 Sergeant – 5 years service </vt:lpstr>
      <vt:lpstr>PIP level 2 Investigator – 10 years service </vt:lpstr>
      <vt:lpstr>Dog Handler – 25 years service </vt:lpstr>
    </vt:vector>
  </TitlesOfParts>
  <Company>The College of Policing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PP2 Better professionals template</dc:title>
  <dc:creator>Rupa Menon</dc:creator>
  <cp:lastModifiedBy>Beverley Gardiner</cp:lastModifiedBy>
  <cp:revision>15</cp:revision>
  <dcterms:created xsi:type="dcterms:W3CDTF">2015-03-25T14:46:37Z</dcterms:created>
  <dcterms:modified xsi:type="dcterms:W3CDTF">2017-07-06T09:25:44Z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6ff872cab854c53bbd72d4a6546b1b6">
    <vt:lpwstr>College of Policing|bd4b8c8d-d0d8-4429-9fe5-49b0e49b81bb;Marcomms and events|58c9bf38-a3ad-4ac4-8e23-9adcff271a77;Marketing|3af91e41-b1b5-4d1c-bd17-48df56a297ed;Templates|dc77f5c0-8925-40f8-9858-23df85b31a81</vt:lpwstr>
  </property>
  <property fmtid="{D5CDD505-2E9C-101B-9397-08002B2CF9AE}" pid="3" name="Taxonomy">
    <vt:lpwstr>50;#College of Policing|bd4b8c8d-d0d8-4429-9fe5-49b0e49b81bb;#66;#Marcomms and events|58c9bf38-a3ad-4ac4-8e23-9adcff271a77;#68;#Marketing|3af91e41-b1b5-4d1c-bd17-48df56a297ed;#1027;#Templates|dc77f5c0-8925-40f8-9858-23df85b31a81</vt:lpwstr>
  </property>
  <property fmtid="{D5CDD505-2E9C-101B-9397-08002B2CF9AE}" pid="4" name="Take 15">
    <vt:lpwstr/>
  </property>
  <property fmtid="{D5CDD505-2E9C-101B-9397-08002B2CF9AE}" pid="5" name="College Keywords">
    <vt:lpwstr>903;#Brand|7b50ce0a-ac93-474d-84e7-cc76b6c7f9bd;#1028;#Templates|da3cf5cf-dce6-4a19-8acf-86a5bfb12a3a</vt:lpwstr>
  </property>
  <property fmtid="{D5CDD505-2E9C-101B-9397-08002B2CF9AE}" pid="6" name="g3b700718f26410eb3caa3fd06f94b2e">
    <vt:lpwstr>Brand|7b50ce0a-ac93-474d-84e7-cc76b6c7f9bd;Templates|da3cf5cf-dce6-4a19-8acf-86a5bfb12a3a</vt:lpwstr>
  </property>
  <property fmtid="{D5CDD505-2E9C-101B-9397-08002B2CF9AE}" pid="7" name="hb78eec9776f4bd3adb062775a1011af">
    <vt:lpwstr/>
  </property>
  <property fmtid="{D5CDD505-2E9C-101B-9397-08002B2CF9AE}" pid="8" name="TaxCatchAll">
    <vt:lpwstr>50;#College of Policing|bd4b8c8d-d0d8-4429-9fe5-49b0e49b81bb;#66;#Marcomms and events|58c9bf38-a3ad-4ac4-8e23-9adcff271a77;#1028;#Templates|da3cf5cf-dce6-4a19-8acf-86a5bfb12a3a;#1027;#Templates|dc77f5c0-8925-40f8-9858-23df85b31a81;#903;#Brand|7b50ce0a-ac9</vt:lpwstr>
  </property>
</Properties>
</file>