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1"/>
  </p:notesMasterIdLst>
  <p:handoutMasterIdLst>
    <p:handoutMasterId r:id="rId52"/>
  </p:handoutMasterIdLst>
  <p:sldIdLst>
    <p:sldId id="256" r:id="rId6"/>
    <p:sldId id="258" r:id="rId7"/>
    <p:sldId id="259" r:id="rId8"/>
    <p:sldId id="262" r:id="rId9"/>
    <p:sldId id="320" r:id="rId10"/>
    <p:sldId id="321" r:id="rId11"/>
    <p:sldId id="282" r:id="rId12"/>
    <p:sldId id="283" r:id="rId13"/>
    <p:sldId id="335" r:id="rId14"/>
    <p:sldId id="330" r:id="rId15"/>
    <p:sldId id="324" r:id="rId16"/>
    <p:sldId id="312" r:id="rId17"/>
    <p:sldId id="326" r:id="rId18"/>
    <p:sldId id="316" r:id="rId19"/>
    <p:sldId id="325" r:id="rId20"/>
    <p:sldId id="319" r:id="rId21"/>
    <p:sldId id="328" r:id="rId22"/>
    <p:sldId id="287" r:id="rId23"/>
    <p:sldId id="340" r:id="rId24"/>
    <p:sldId id="336" r:id="rId25"/>
    <p:sldId id="277" r:id="rId26"/>
    <p:sldId id="322" r:id="rId27"/>
    <p:sldId id="323" r:id="rId28"/>
    <p:sldId id="268" r:id="rId29"/>
    <p:sldId id="271" r:id="rId30"/>
    <p:sldId id="280" r:id="rId31"/>
    <p:sldId id="344" r:id="rId32"/>
    <p:sldId id="345" r:id="rId33"/>
    <p:sldId id="346" r:id="rId34"/>
    <p:sldId id="301" r:id="rId35"/>
    <p:sldId id="303" r:id="rId36"/>
    <p:sldId id="304" r:id="rId37"/>
    <p:sldId id="341" r:id="rId38"/>
    <p:sldId id="306" r:id="rId39"/>
    <p:sldId id="307" r:id="rId40"/>
    <p:sldId id="308" r:id="rId41"/>
    <p:sldId id="309" r:id="rId42"/>
    <p:sldId id="342" r:id="rId43"/>
    <p:sldId id="300" r:id="rId44"/>
    <p:sldId id="294" r:id="rId45"/>
    <p:sldId id="295" r:id="rId46"/>
    <p:sldId id="297" r:id="rId47"/>
    <p:sldId id="298" r:id="rId48"/>
    <p:sldId id="343" r:id="rId49"/>
    <p:sldId id="28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DA, Kathleen" initials="RK" lastIdx="2" clrIdx="0">
    <p:extLst>
      <p:ext uri="{19B8F6BF-5375-455C-9EA6-DF929625EA0E}">
        <p15:presenceInfo xmlns:p15="http://schemas.microsoft.com/office/powerpoint/2012/main" userId="S-1-5-21-1993962763-1659004503-1801674531-160833" providerId="AD"/>
      </p:ext>
    </p:extLst>
  </p:cmAuthor>
  <p:cmAuthor id="2" name="BIRTWISTLE, Lara" initials="BL" lastIdx="3" clrIdx="1">
    <p:extLst>
      <p:ext uri="{19B8F6BF-5375-455C-9EA6-DF929625EA0E}">
        <p15:presenceInfo xmlns:p15="http://schemas.microsoft.com/office/powerpoint/2012/main" userId="S-1-5-21-1993962763-1659004503-1801674531-78935" providerId="AD"/>
      </p:ext>
    </p:extLst>
  </p:cmAuthor>
  <p:cmAuthor id="3" name="HEYES, Lucy - Personal" initials="HL-P" lastIdx="2" clrIdx="3">
    <p:extLst>
      <p:ext uri="{19B8F6BF-5375-455C-9EA6-DF929625EA0E}">
        <p15:presenceInfo xmlns:p15="http://schemas.microsoft.com/office/powerpoint/2012/main" userId="S-1-5-21-1993962763-1659004503-1801674531-53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95AC"/>
    <a:srgbClr val="9FB9C8"/>
    <a:srgbClr val="104F75"/>
    <a:srgbClr val="CFD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76432" autoAdjust="0"/>
  </p:normalViewPr>
  <p:slideViewPr>
    <p:cSldViewPr snapToGrid="0">
      <p:cViewPr varScale="1">
        <p:scale>
          <a:sx n="84" d="100"/>
          <a:sy n="84" d="100"/>
        </p:scale>
        <p:origin x="1266" y="45"/>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A5B53-5704-4391-81E2-C3CC0540E7A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6AD5330F-6562-4749-9532-A5DFAE4DC493}">
      <dgm:prSet phldrT="[Text]" custT="1"/>
      <dgm:spPr/>
      <dgm:t>
        <a:bodyPr/>
        <a:lstStyle/>
        <a:p>
          <a:r>
            <a:rPr lang="en-GB" sz="1800" dirty="0" smtClean="0">
              <a:latin typeface="Arial" panose="020B0604020202020204" pitchFamily="34" charset="0"/>
              <a:cs typeface="Arial" panose="020B0604020202020204" pitchFamily="34" charset="0"/>
            </a:rPr>
            <a:t>Stage 1</a:t>
          </a:r>
          <a:endParaRPr lang="en-US" sz="1800" dirty="0">
            <a:latin typeface="Arial" panose="020B0604020202020204" pitchFamily="34" charset="0"/>
            <a:cs typeface="Arial" panose="020B0604020202020204" pitchFamily="34" charset="0"/>
          </a:endParaRPr>
        </a:p>
      </dgm:t>
    </dgm:pt>
    <dgm:pt modelId="{653629A3-0028-4B21-98C4-EEC0207E35A3}" type="parTrans" cxnId="{587A406C-3AB6-4097-86C7-65A2469B38BB}">
      <dgm:prSet/>
      <dgm:spPr/>
      <dgm:t>
        <a:bodyPr/>
        <a:lstStyle/>
        <a:p>
          <a:endParaRPr lang="en-US" sz="2000">
            <a:latin typeface="Arial" panose="020B0604020202020204" pitchFamily="34" charset="0"/>
            <a:cs typeface="Arial" panose="020B0604020202020204" pitchFamily="34" charset="0"/>
          </a:endParaRPr>
        </a:p>
      </dgm:t>
    </dgm:pt>
    <dgm:pt modelId="{8458D66C-E10E-44D1-8521-FF94B514A7A5}" type="sibTrans" cxnId="{587A406C-3AB6-4097-86C7-65A2469B38BB}">
      <dgm:prSet/>
      <dgm:spPr/>
      <dgm:t>
        <a:bodyPr/>
        <a:lstStyle/>
        <a:p>
          <a:endParaRPr lang="en-US" sz="2000">
            <a:latin typeface="Arial" panose="020B0604020202020204" pitchFamily="34" charset="0"/>
            <a:cs typeface="Arial" panose="020B0604020202020204" pitchFamily="34" charset="0"/>
          </a:endParaRPr>
        </a:p>
      </dgm:t>
    </dgm:pt>
    <dgm:pt modelId="{7BD575E8-D63C-4C35-8DD2-89297C988ED2}">
      <dgm:prSet phldrT="[Text]" custT="1"/>
      <dgm:spPr/>
      <dgm:t>
        <a:bodyPr/>
        <a:lstStyle/>
        <a:p>
          <a:r>
            <a:rPr lang="en-GB" sz="1400" dirty="0" smtClean="0">
              <a:latin typeface="Arial" panose="020B0604020202020204" pitchFamily="34" charset="0"/>
              <a:cs typeface="Arial" panose="020B0604020202020204" pitchFamily="34" charset="0"/>
            </a:rPr>
            <a:t>2. Bidders submit SSQ</a:t>
          </a:r>
          <a:endParaRPr lang="en-US" sz="1400" dirty="0">
            <a:latin typeface="Arial" panose="020B0604020202020204" pitchFamily="34" charset="0"/>
            <a:cs typeface="Arial" panose="020B0604020202020204" pitchFamily="34" charset="0"/>
          </a:endParaRPr>
        </a:p>
      </dgm:t>
    </dgm:pt>
    <dgm:pt modelId="{BFF1D30E-1BC6-4447-B8A5-651ADAB4BE54}" type="parTrans" cxnId="{065A7767-4FCA-4C14-A047-5460374D7A0B}">
      <dgm:prSet/>
      <dgm:spPr/>
      <dgm:t>
        <a:bodyPr/>
        <a:lstStyle/>
        <a:p>
          <a:endParaRPr lang="en-US" sz="2000">
            <a:latin typeface="Arial" panose="020B0604020202020204" pitchFamily="34" charset="0"/>
            <a:cs typeface="Arial" panose="020B0604020202020204" pitchFamily="34" charset="0"/>
          </a:endParaRPr>
        </a:p>
      </dgm:t>
    </dgm:pt>
    <dgm:pt modelId="{5DB4BC5A-1802-4AFE-9905-88D660435C22}" type="sibTrans" cxnId="{065A7767-4FCA-4C14-A047-5460374D7A0B}">
      <dgm:prSet/>
      <dgm:spPr/>
      <dgm:t>
        <a:bodyPr/>
        <a:lstStyle/>
        <a:p>
          <a:endParaRPr lang="en-US" sz="2000">
            <a:latin typeface="Arial" panose="020B0604020202020204" pitchFamily="34" charset="0"/>
            <a:cs typeface="Arial" panose="020B0604020202020204" pitchFamily="34" charset="0"/>
          </a:endParaRPr>
        </a:p>
      </dgm:t>
    </dgm:pt>
    <dgm:pt modelId="{0D29B26B-710F-4D30-B5B6-CBC9C86D7D64}">
      <dgm:prSet phldrT="[Text]" custT="1"/>
      <dgm:spPr/>
      <dgm:t>
        <a:bodyPr/>
        <a:lstStyle/>
        <a:p>
          <a:r>
            <a:rPr lang="en-GB" sz="1400" dirty="0" smtClean="0">
              <a:latin typeface="Arial" panose="020B0604020202020204" pitchFamily="34" charset="0"/>
              <a:cs typeface="Arial" panose="020B0604020202020204" pitchFamily="34" charset="0"/>
            </a:rPr>
            <a:t>3. Desktop evaluation of bidders’ SSQ</a:t>
          </a:r>
          <a:endParaRPr lang="en-US" sz="1400" dirty="0">
            <a:latin typeface="Arial" panose="020B0604020202020204" pitchFamily="34" charset="0"/>
            <a:cs typeface="Arial" panose="020B0604020202020204" pitchFamily="34" charset="0"/>
          </a:endParaRPr>
        </a:p>
      </dgm:t>
    </dgm:pt>
    <dgm:pt modelId="{8A2DACCC-9D18-46D2-944F-7107AABF2A30}" type="parTrans" cxnId="{BE96A1AA-708D-40E1-B393-2C997841949A}">
      <dgm:prSet/>
      <dgm:spPr/>
      <dgm:t>
        <a:bodyPr/>
        <a:lstStyle/>
        <a:p>
          <a:endParaRPr lang="en-US" sz="2000">
            <a:latin typeface="Arial" panose="020B0604020202020204" pitchFamily="34" charset="0"/>
            <a:cs typeface="Arial" panose="020B0604020202020204" pitchFamily="34" charset="0"/>
          </a:endParaRPr>
        </a:p>
      </dgm:t>
    </dgm:pt>
    <dgm:pt modelId="{66EF61DC-2C88-4831-854A-28FB36C3A8ED}" type="sibTrans" cxnId="{BE96A1AA-708D-40E1-B393-2C997841949A}">
      <dgm:prSet/>
      <dgm:spPr/>
      <dgm:t>
        <a:bodyPr/>
        <a:lstStyle/>
        <a:p>
          <a:endParaRPr lang="en-US" sz="2000">
            <a:latin typeface="Arial" panose="020B0604020202020204" pitchFamily="34" charset="0"/>
            <a:cs typeface="Arial" panose="020B0604020202020204" pitchFamily="34" charset="0"/>
          </a:endParaRPr>
        </a:p>
      </dgm:t>
    </dgm:pt>
    <dgm:pt modelId="{A814105B-5484-42E2-95DA-AC31F5E27F7F}">
      <dgm:prSet phldrT="[Text]" custT="1"/>
      <dgm:spPr/>
      <dgm:t>
        <a:bodyPr/>
        <a:lstStyle/>
        <a:p>
          <a:r>
            <a:rPr lang="en-GB" sz="1400" dirty="0" smtClean="0">
              <a:latin typeface="Arial" panose="020B0604020202020204" pitchFamily="34" charset="0"/>
              <a:cs typeface="Arial" panose="020B0604020202020204" pitchFamily="34" charset="0"/>
            </a:rPr>
            <a:t>4. Bidders selected to participate to ITT stage</a:t>
          </a:r>
          <a:endParaRPr lang="en-US" sz="1400" dirty="0">
            <a:latin typeface="Arial" panose="020B0604020202020204" pitchFamily="34" charset="0"/>
            <a:cs typeface="Arial" panose="020B0604020202020204" pitchFamily="34" charset="0"/>
          </a:endParaRPr>
        </a:p>
      </dgm:t>
    </dgm:pt>
    <dgm:pt modelId="{0DC90BBD-552A-4E20-8C7C-44D04B243136}" type="parTrans" cxnId="{366D5D14-24C6-49E5-AFEF-1A571D5D3971}">
      <dgm:prSet/>
      <dgm:spPr/>
      <dgm:t>
        <a:bodyPr/>
        <a:lstStyle/>
        <a:p>
          <a:endParaRPr lang="en-US" sz="2000">
            <a:latin typeface="Arial" panose="020B0604020202020204" pitchFamily="34" charset="0"/>
            <a:cs typeface="Arial" panose="020B0604020202020204" pitchFamily="34" charset="0"/>
          </a:endParaRPr>
        </a:p>
      </dgm:t>
    </dgm:pt>
    <dgm:pt modelId="{CEDF5979-1EA3-4FD6-A1BD-F8D5B8F03456}" type="sibTrans" cxnId="{366D5D14-24C6-49E5-AFEF-1A571D5D3971}">
      <dgm:prSet/>
      <dgm:spPr/>
      <dgm:t>
        <a:bodyPr/>
        <a:lstStyle/>
        <a:p>
          <a:endParaRPr lang="en-US" sz="2000">
            <a:latin typeface="Arial" panose="020B0604020202020204" pitchFamily="34" charset="0"/>
            <a:cs typeface="Arial" panose="020B0604020202020204" pitchFamily="34" charset="0"/>
          </a:endParaRPr>
        </a:p>
      </dgm:t>
    </dgm:pt>
    <dgm:pt modelId="{F3F77B9E-0888-4880-91DA-314A5E280700}">
      <dgm:prSet phldrT="[Text]" custT="1"/>
      <dgm:spPr/>
      <dgm:t>
        <a:bodyPr/>
        <a:lstStyle/>
        <a:p>
          <a:r>
            <a:rPr lang="en-GB" sz="1800" dirty="0" smtClean="0">
              <a:latin typeface="Arial" panose="020B0604020202020204" pitchFamily="34" charset="0"/>
              <a:cs typeface="Arial" panose="020B0604020202020204" pitchFamily="34" charset="0"/>
            </a:rPr>
            <a:t>Stage 2</a:t>
          </a:r>
          <a:endParaRPr lang="en-US" sz="1800" dirty="0">
            <a:latin typeface="Arial" panose="020B0604020202020204" pitchFamily="34" charset="0"/>
            <a:cs typeface="Arial" panose="020B0604020202020204" pitchFamily="34" charset="0"/>
          </a:endParaRPr>
        </a:p>
      </dgm:t>
    </dgm:pt>
    <dgm:pt modelId="{074B04E8-EA62-4080-8E77-70959A686765}" type="parTrans" cxnId="{7C835C08-68F1-4D23-9C6F-BAF2465B84CD}">
      <dgm:prSet/>
      <dgm:spPr/>
      <dgm:t>
        <a:bodyPr/>
        <a:lstStyle/>
        <a:p>
          <a:endParaRPr lang="en-US" sz="2000">
            <a:latin typeface="Arial" panose="020B0604020202020204" pitchFamily="34" charset="0"/>
            <a:cs typeface="Arial" panose="020B0604020202020204" pitchFamily="34" charset="0"/>
          </a:endParaRPr>
        </a:p>
      </dgm:t>
    </dgm:pt>
    <dgm:pt modelId="{752EB459-6EC0-4042-B8DA-FBF1BC54CDE9}" type="sibTrans" cxnId="{7C835C08-68F1-4D23-9C6F-BAF2465B84CD}">
      <dgm:prSet/>
      <dgm:spPr/>
      <dgm:t>
        <a:bodyPr/>
        <a:lstStyle/>
        <a:p>
          <a:endParaRPr lang="en-US" sz="2000">
            <a:latin typeface="Arial" panose="020B0604020202020204" pitchFamily="34" charset="0"/>
            <a:cs typeface="Arial" panose="020B0604020202020204" pitchFamily="34" charset="0"/>
          </a:endParaRPr>
        </a:p>
      </dgm:t>
    </dgm:pt>
    <dgm:pt modelId="{0DD99271-682F-4142-94A4-A97A3BB55801}">
      <dgm:prSet phldrT="[Text]" custT="1"/>
      <dgm:spPr/>
      <dgm:t>
        <a:bodyPr/>
        <a:lstStyle/>
        <a:p>
          <a:r>
            <a:rPr lang="en-GB" sz="1400" dirty="0" smtClean="0">
              <a:latin typeface="Arial" panose="020B0604020202020204" pitchFamily="34" charset="0"/>
              <a:cs typeface="Arial" panose="020B0604020202020204" pitchFamily="34" charset="0"/>
            </a:rPr>
            <a:t>2. Desktop evaluation of bidders’ written responses, including moderation &amp; clarification</a:t>
          </a:r>
          <a:endParaRPr lang="en-US" sz="1400" dirty="0">
            <a:latin typeface="Arial" panose="020B0604020202020204" pitchFamily="34" charset="0"/>
            <a:cs typeface="Arial" panose="020B0604020202020204" pitchFamily="34" charset="0"/>
          </a:endParaRPr>
        </a:p>
      </dgm:t>
    </dgm:pt>
    <dgm:pt modelId="{051F629B-A358-4021-ABFC-AF8DB3843A3B}" type="parTrans" cxnId="{16EC8CFF-1802-472F-BF2E-54C9613934C9}">
      <dgm:prSet/>
      <dgm:spPr/>
      <dgm:t>
        <a:bodyPr/>
        <a:lstStyle/>
        <a:p>
          <a:endParaRPr lang="en-US" sz="2000">
            <a:latin typeface="Arial" panose="020B0604020202020204" pitchFamily="34" charset="0"/>
            <a:cs typeface="Arial" panose="020B0604020202020204" pitchFamily="34" charset="0"/>
          </a:endParaRPr>
        </a:p>
      </dgm:t>
    </dgm:pt>
    <dgm:pt modelId="{0C73D832-3F5C-40BF-8893-752404CCA619}" type="sibTrans" cxnId="{16EC8CFF-1802-472F-BF2E-54C9613934C9}">
      <dgm:prSet/>
      <dgm:spPr/>
      <dgm:t>
        <a:bodyPr/>
        <a:lstStyle/>
        <a:p>
          <a:endParaRPr lang="en-US" sz="2000">
            <a:latin typeface="Arial" panose="020B0604020202020204" pitchFamily="34" charset="0"/>
            <a:cs typeface="Arial" panose="020B0604020202020204" pitchFamily="34" charset="0"/>
          </a:endParaRPr>
        </a:p>
      </dgm:t>
    </dgm:pt>
    <dgm:pt modelId="{B8CEC8A9-EA90-49CA-94C2-28F603636DC3}">
      <dgm:prSet phldrT="[Text]" custT="1"/>
      <dgm:spPr/>
      <dgm:t>
        <a:bodyPr/>
        <a:lstStyle/>
        <a:p>
          <a:r>
            <a:rPr lang="en-GB" sz="1400" dirty="0" smtClean="0">
              <a:latin typeface="Arial" panose="020B0604020202020204" pitchFamily="34" charset="0"/>
              <a:cs typeface="Arial" panose="020B0604020202020204" pitchFamily="34" charset="0"/>
            </a:rPr>
            <a:t>3. Final moderation</a:t>
          </a:r>
          <a:endParaRPr lang="en-US" sz="1400" dirty="0">
            <a:latin typeface="Arial" panose="020B0604020202020204" pitchFamily="34" charset="0"/>
            <a:cs typeface="Arial" panose="020B0604020202020204" pitchFamily="34" charset="0"/>
          </a:endParaRPr>
        </a:p>
      </dgm:t>
    </dgm:pt>
    <dgm:pt modelId="{BF85D311-A3C7-40DA-B472-E966B75BF1C6}" type="parTrans" cxnId="{9584D41A-650D-4938-A35A-F4B0175FCA85}">
      <dgm:prSet/>
      <dgm:spPr/>
      <dgm:t>
        <a:bodyPr/>
        <a:lstStyle/>
        <a:p>
          <a:endParaRPr lang="en-US" sz="2000">
            <a:latin typeface="Arial" panose="020B0604020202020204" pitchFamily="34" charset="0"/>
            <a:cs typeface="Arial" panose="020B0604020202020204" pitchFamily="34" charset="0"/>
          </a:endParaRPr>
        </a:p>
      </dgm:t>
    </dgm:pt>
    <dgm:pt modelId="{87B528F0-A190-44C8-9164-446E4D557926}" type="sibTrans" cxnId="{9584D41A-650D-4938-A35A-F4B0175FCA85}">
      <dgm:prSet/>
      <dgm:spPr/>
      <dgm:t>
        <a:bodyPr/>
        <a:lstStyle/>
        <a:p>
          <a:endParaRPr lang="en-US" sz="2000">
            <a:latin typeface="Arial" panose="020B0604020202020204" pitchFamily="34" charset="0"/>
            <a:cs typeface="Arial" panose="020B0604020202020204" pitchFamily="34" charset="0"/>
          </a:endParaRPr>
        </a:p>
      </dgm:t>
    </dgm:pt>
    <dgm:pt modelId="{45D403DE-F6D5-499C-A295-E38295457B05}">
      <dgm:prSet custT="1"/>
      <dgm:spPr/>
      <dgm:t>
        <a:bodyPr/>
        <a:lstStyle/>
        <a:p>
          <a:r>
            <a:rPr lang="en-GB" sz="1800" dirty="0" smtClean="0">
              <a:latin typeface="Arial" panose="020B0604020202020204" pitchFamily="34" charset="0"/>
              <a:cs typeface="Arial" panose="020B0604020202020204" pitchFamily="34" charset="0"/>
            </a:rPr>
            <a:t>Notification of results and feedback</a:t>
          </a:r>
          <a:endParaRPr lang="en-US" sz="1800" dirty="0">
            <a:latin typeface="Arial" panose="020B0604020202020204" pitchFamily="34" charset="0"/>
            <a:cs typeface="Arial" panose="020B0604020202020204" pitchFamily="34" charset="0"/>
          </a:endParaRPr>
        </a:p>
      </dgm:t>
    </dgm:pt>
    <dgm:pt modelId="{B47F1063-54F7-4193-81B5-24085579E810}" type="parTrans" cxnId="{E9205327-FF5F-4882-B8B4-271DE7D64141}">
      <dgm:prSet/>
      <dgm:spPr/>
      <dgm:t>
        <a:bodyPr/>
        <a:lstStyle/>
        <a:p>
          <a:endParaRPr lang="en-US" sz="2000">
            <a:latin typeface="Arial" panose="020B0604020202020204" pitchFamily="34" charset="0"/>
            <a:cs typeface="Arial" panose="020B0604020202020204" pitchFamily="34" charset="0"/>
          </a:endParaRPr>
        </a:p>
      </dgm:t>
    </dgm:pt>
    <dgm:pt modelId="{9339333E-3E82-49CA-AE8E-E2E14D0370D8}" type="sibTrans" cxnId="{E9205327-FF5F-4882-B8B4-271DE7D64141}">
      <dgm:prSet/>
      <dgm:spPr/>
      <dgm:t>
        <a:bodyPr/>
        <a:lstStyle/>
        <a:p>
          <a:endParaRPr lang="en-US" sz="2000">
            <a:latin typeface="Arial" panose="020B0604020202020204" pitchFamily="34" charset="0"/>
            <a:cs typeface="Arial" panose="020B0604020202020204" pitchFamily="34" charset="0"/>
          </a:endParaRPr>
        </a:p>
      </dgm:t>
    </dgm:pt>
    <dgm:pt modelId="{80625B81-B007-4D64-AC65-3AF9CF45A269}">
      <dgm:prSet custT="1"/>
      <dgm:spPr/>
      <dgm:t>
        <a:bodyPr/>
        <a:lstStyle/>
        <a:p>
          <a:r>
            <a:rPr lang="en-GB" sz="1400" dirty="0" smtClean="0">
              <a:latin typeface="Arial" panose="020B0604020202020204" pitchFamily="34" charset="0"/>
              <a:cs typeface="Arial" panose="020B0604020202020204" pitchFamily="34" charset="0"/>
            </a:rPr>
            <a:t>1. Bidders notified</a:t>
          </a:r>
          <a:endParaRPr lang="en-US" sz="1400" dirty="0">
            <a:latin typeface="Arial" panose="020B0604020202020204" pitchFamily="34" charset="0"/>
            <a:cs typeface="Arial" panose="020B0604020202020204" pitchFamily="34" charset="0"/>
          </a:endParaRPr>
        </a:p>
      </dgm:t>
    </dgm:pt>
    <dgm:pt modelId="{EAFDD094-BB64-46BE-8D45-DAC00D127CDB}" type="parTrans" cxnId="{4F2E8B24-84FE-43C6-9D68-190220ACB26A}">
      <dgm:prSet/>
      <dgm:spPr/>
      <dgm:t>
        <a:bodyPr/>
        <a:lstStyle/>
        <a:p>
          <a:endParaRPr lang="en-US" sz="2000">
            <a:latin typeface="Arial" panose="020B0604020202020204" pitchFamily="34" charset="0"/>
            <a:cs typeface="Arial" panose="020B0604020202020204" pitchFamily="34" charset="0"/>
          </a:endParaRPr>
        </a:p>
      </dgm:t>
    </dgm:pt>
    <dgm:pt modelId="{27D6E000-882D-404D-A976-6EDDD59C9112}" type="sibTrans" cxnId="{4F2E8B24-84FE-43C6-9D68-190220ACB26A}">
      <dgm:prSet/>
      <dgm:spPr/>
      <dgm:t>
        <a:bodyPr/>
        <a:lstStyle/>
        <a:p>
          <a:endParaRPr lang="en-US" sz="2000">
            <a:latin typeface="Arial" panose="020B0604020202020204" pitchFamily="34" charset="0"/>
            <a:cs typeface="Arial" panose="020B0604020202020204" pitchFamily="34" charset="0"/>
          </a:endParaRPr>
        </a:p>
      </dgm:t>
    </dgm:pt>
    <dgm:pt modelId="{D015150D-E713-4EFF-BDA8-89ED0500064F}">
      <dgm:prSet custT="1"/>
      <dgm:spPr/>
      <dgm:t>
        <a:bodyPr/>
        <a:lstStyle/>
        <a:p>
          <a:r>
            <a:rPr lang="en-GB" sz="1400" dirty="0" smtClean="0">
              <a:latin typeface="Arial" panose="020B0604020202020204" pitchFamily="34" charset="0"/>
              <a:cs typeface="Arial" panose="020B0604020202020204" pitchFamily="34" charset="0"/>
            </a:rPr>
            <a:t>3. Contract award</a:t>
          </a:r>
          <a:endParaRPr lang="en-US" sz="1400" dirty="0">
            <a:latin typeface="Arial" panose="020B0604020202020204" pitchFamily="34" charset="0"/>
            <a:cs typeface="Arial" panose="020B0604020202020204" pitchFamily="34" charset="0"/>
          </a:endParaRPr>
        </a:p>
      </dgm:t>
    </dgm:pt>
    <dgm:pt modelId="{13258AA3-075C-476C-AB59-F5CF97803280}" type="parTrans" cxnId="{81CB1C3F-5A34-4833-B537-1962E1A42519}">
      <dgm:prSet/>
      <dgm:spPr/>
      <dgm:t>
        <a:bodyPr/>
        <a:lstStyle/>
        <a:p>
          <a:endParaRPr lang="en-US" sz="2000">
            <a:latin typeface="Arial" panose="020B0604020202020204" pitchFamily="34" charset="0"/>
            <a:cs typeface="Arial" panose="020B0604020202020204" pitchFamily="34" charset="0"/>
          </a:endParaRPr>
        </a:p>
      </dgm:t>
    </dgm:pt>
    <dgm:pt modelId="{E485DF53-62FB-403F-B05B-1FD19B6AEF17}" type="sibTrans" cxnId="{81CB1C3F-5A34-4833-B537-1962E1A42519}">
      <dgm:prSet/>
      <dgm:spPr/>
      <dgm:t>
        <a:bodyPr/>
        <a:lstStyle/>
        <a:p>
          <a:endParaRPr lang="en-US" sz="2000">
            <a:latin typeface="Arial" panose="020B0604020202020204" pitchFamily="34" charset="0"/>
            <a:cs typeface="Arial" panose="020B0604020202020204" pitchFamily="34" charset="0"/>
          </a:endParaRPr>
        </a:p>
      </dgm:t>
    </dgm:pt>
    <dgm:pt modelId="{72D9BF15-D3BB-4E35-84A4-B66D20499CB0}">
      <dgm:prSet custT="1"/>
      <dgm:spPr/>
      <dgm:t>
        <a:bodyPr/>
        <a:lstStyle/>
        <a:p>
          <a:r>
            <a:rPr lang="en-GB" sz="1800" dirty="0" smtClean="0">
              <a:latin typeface="Arial" panose="020B0604020202020204" pitchFamily="34" charset="0"/>
              <a:cs typeface="Arial" panose="020B0604020202020204" pitchFamily="34" charset="0"/>
            </a:rPr>
            <a:t>Commencement of Contract</a:t>
          </a:r>
          <a:endParaRPr lang="en-US" sz="1800" dirty="0">
            <a:latin typeface="Arial" panose="020B0604020202020204" pitchFamily="34" charset="0"/>
            <a:cs typeface="Arial" panose="020B0604020202020204" pitchFamily="34" charset="0"/>
          </a:endParaRPr>
        </a:p>
      </dgm:t>
    </dgm:pt>
    <dgm:pt modelId="{B518F418-0E72-4A46-A865-E2964B523A85}" type="parTrans" cxnId="{F2C18630-3E14-4A2B-BBBC-E732121747F1}">
      <dgm:prSet/>
      <dgm:spPr/>
      <dgm:t>
        <a:bodyPr/>
        <a:lstStyle/>
        <a:p>
          <a:endParaRPr lang="en-US" sz="2000">
            <a:latin typeface="Arial" panose="020B0604020202020204" pitchFamily="34" charset="0"/>
            <a:cs typeface="Arial" panose="020B0604020202020204" pitchFamily="34" charset="0"/>
          </a:endParaRPr>
        </a:p>
      </dgm:t>
    </dgm:pt>
    <dgm:pt modelId="{894636B6-6821-4346-ACFE-D0F6BC0D7243}" type="sibTrans" cxnId="{F2C18630-3E14-4A2B-BBBC-E732121747F1}">
      <dgm:prSet/>
      <dgm:spPr/>
      <dgm:t>
        <a:bodyPr/>
        <a:lstStyle/>
        <a:p>
          <a:endParaRPr lang="en-US" sz="2000">
            <a:latin typeface="Arial" panose="020B0604020202020204" pitchFamily="34" charset="0"/>
            <a:cs typeface="Arial" panose="020B0604020202020204" pitchFamily="34" charset="0"/>
          </a:endParaRPr>
        </a:p>
      </dgm:t>
    </dgm:pt>
    <dgm:pt modelId="{D17478FF-BE2A-44DD-9209-56305AC90110}">
      <dgm:prSet phldrT="[Text]" custT="1"/>
      <dgm:spPr/>
      <dgm:t>
        <a:bodyPr/>
        <a:lstStyle/>
        <a:p>
          <a:r>
            <a:rPr lang="en-GB" sz="1400" dirty="0" smtClean="0">
              <a:latin typeface="Arial" panose="020B0604020202020204" pitchFamily="34" charset="0"/>
              <a:cs typeface="Arial" panose="020B0604020202020204" pitchFamily="34" charset="0"/>
            </a:rPr>
            <a:t>1. SSQ open for Bidders to express an interest</a:t>
          </a:r>
          <a:endParaRPr lang="en-US" sz="1400" dirty="0">
            <a:latin typeface="Arial" panose="020B0604020202020204" pitchFamily="34" charset="0"/>
            <a:cs typeface="Arial" panose="020B0604020202020204" pitchFamily="34" charset="0"/>
          </a:endParaRPr>
        </a:p>
      </dgm:t>
    </dgm:pt>
    <dgm:pt modelId="{8EAD7975-DE4B-43D8-B63E-A6F3067F03A5}" type="parTrans" cxnId="{FC6DEA90-AD4C-4B5C-8BD5-10CCD3A939A5}">
      <dgm:prSet/>
      <dgm:spPr/>
      <dgm:t>
        <a:bodyPr/>
        <a:lstStyle/>
        <a:p>
          <a:endParaRPr lang="en-US" sz="2000">
            <a:latin typeface="Arial" panose="020B0604020202020204" pitchFamily="34" charset="0"/>
            <a:cs typeface="Arial" panose="020B0604020202020204" pitchFamily="34" charset="0"/>
          </a:endParaRPr>
        </a:p>
      </dgm:t>
    </dgm:pt>
    <dgm:pt modelId="{3EC478AE-80CF-4A15-81F0-6667354D7495}" type="sibTrans" cxnId="{FC6DEA90-AD4C-4B5C-8BD5-10CCD3A939A5}">
      <dgm:prSet/>
      <dgm:spPr/>
      <dgm:t>
        <a:bodyPr/>
        <a:lstStyle/>
        <a:p>
          <a:endParaRPr lang="en-US" sz="2000">
            <a:latin typeface="Arial" panose="020B0604020202020204" pitchFamily="34" charset="0"/>
            <a:cs typeface="Arial" panose="020B0604020202020204" pitchFamily="34" charset="0"/>
          </a:endParaRPr>
        </a:p>
      </dgm:t>
    </dgm:pt>
    <dgm:pt modelId="{73764279-C0FD-426E-A638-A3DBBA0821B5}">
      <dgm:prSet phldrT="[Text]" custT="1"/>
      <dgm:spPr/>
      <dgm:t>
        <a:bodyPr/>
        <a:lstStyle/>
        <a:p>
          <a:r>
            <a:rPr lang="en-GB" sz="1400" dirty="0" smtClean="0">
              <a:latin typeface="Arial" panose="020B0604020202020204" pitchFamily="34" charset="0"/>
              <a:cs typeface="Arial" panose="020B0604020202020204" pitchFamily="34" charset="0"/>
            </a:rPr>
            <a:t>1. Shortlisted bidders submit ITT response/proposal including costings</a:t>
          </a:r>
          <a:endParaRPr lang="en-US" sz="1400" dirty="0">
            <a:latin typeface="Arial" panose="020B0604020202020204" pitchFamily="34" charset="0"/>
            <a:cs typeface="Arial" panose="020B0604020202020204" pitchFamily="34" charset="0"/>
          </a:endParaRPr>
        </a:p>
      </dgm:t>
    </dgm:pt>
    <dgm:pt modelId="{9E7A9D52-4286-4CE4-9FF8-29ABF60C3A33}" type="parTrans" cxnId="{7876CD1E-DED4-4781-8533-9731F596785D}">
      <dgm:prSet/>
      <dgm:spPr/>
      <dgm:t>
        <a:bodyPr/>
        <a:lstStyle/>
        <a:p>
          <a:endParaRPr lang="en-US" sz="2000">
            <a:latin typeface="Arial" panose="020B0604020202020204" pitchFamily="34" charset="0"/>
            <a:cs typeface="Arial" panose="020B0604020202020204" pitchFamily="34" charset="0"/>
          </a:endParaRPr>
        </a:p>
      </dgm:t>
    </dgm:pt>
    <dgm:pt modelId="{A75EB9DF-42C6-4665-9899-DA2407342B73}" type="sibTrans" cxnId="{7876CD1E-DED4-4781-8533-9731F596785D}">
      <dgm:prSet/>
      <dgm:spPr/>
      <dgm:t>
        <a:bodyPr/>
        <a:lstStyle/>
        <a:p>
          <a:endParaRPr lang="en-US" sz="2000">
            <a:latin typeface="Arial" panose="020B0604020202020204" pitchFamily="34" charset="0"/>
            <a:cs typeface="Arial" panose="020B0604020202020204" pitchFamily="34" charset="0"/>
          </a:endParaRPr>
        </a:p>
      </dgm:t>
    </dgm:pt>
    <dgm:pt modelId="{FD3A011E-BF32-4523-8403-91BF8BECABFA}">
      <dgm:prSet custT="1"/>
      <dgm:spPr/>
      <dgm:t>
        <a:bodyPr/>
        <a:lstStyle/>
        <a:p>
          <a:r>
            <a:rPr lang="en-GB" sz="1400" dirty="0" smtClean="0">
              <a:latin typeface="Arial" panose="020B0604020202020204" pitchFamily="34" charset="0"/>
              <a:cs typeface="Arial" panose="020B0604020202020204" pitchFamily="34" charset="0"/>
            </a:rPr>
            <a:t>2. 10 day standstill period</a:t>
          </a:r>
          <a:endParaRPr lang="en-US" sz="1400" dirty="0">
            <a:latin typeface="Arial" panose="020B0604020202020204" pitchFamily="34" charset="0"/>
            <a:cs typeface="Arial" panose="020B0604020202020204" pitchFamily="34" charset="0"/>
          </a:endParaRPr>
        </a:p>
      </dgm:t>
    </dgm:pt>
    <dgm:pt modelId="{32A21329-7DBB-4E45-876F-89979A87E47E}" type="parTrans" cxnId="{C72E95A9-F658-4150-9DE4-E8D2D34001B4}">
      <dgm:prSet/>
      <dgm:spPr/>
      <dgm:t>
        <a:bodyPr/>
        <a:lstStyle/>
        <a:p>
          <a:endParaRPr lang="en-US" sz="2000">
            <a:latin typeface="Arial" panose="020B0604020202020204" pitchFamily="34" charset="0"/>
            <a:cs typeface="Arial" panose="020B0604020202020204" pitchFamily="34" charset="0"/>
          </a:endParaRPr>
        </a:p>
      </dgm:t>
    </dgm:pt>
    <dgm:pt modelId="{1C4D839C-E54B-46C4-A7C9-DDB4D8E605A7}" type="sibTrans" cxnId="{C72E95A9-F658-4150-9DE4-E8D2D34001B4}">
      <dgm:prSet/>
      <dgm:spPr/>
      <dgm:t>
        <a:bodyPr/>
        <a:lstStyle/>
        <a:p>
          <a:endParaRPr lang="en-US" sz="2000">
            <a:latin typeface="Arial" panose="020B0604020202020204" pitchFamily="34" charset="0"/>
            <a:cs typeface="Arial" panose="020B0604020202020204" pitchFamily="34" charset="0"/>
          </a:endParaRPr>
        </a:p>
      </dgm:t>
    </dgm:pt>
    <dgm:pt modelId="{2F1A45D6-396A-427A-8790-A2D525894146}" type="pres">
      <dgm:prSet presAssocID="{62AA5B53-5704-4391-81E2-C3CC0540E7A1}" presName="Name0" presStyleCnt="0">
        <dgm:presLayoutVars>
          <dgm:dir/>
          <dgm:animLvl val="lvl"/>
          <dgm:resizeHandles val="exact"/>
        </dgm:presLayoutVars>
      </dgm:prSet>
      <dgm:spPr/>
      <dgm:t>
        <a:bodyPr/>
        <a:lstStyle/>
        <a:p>
          <a:endParaRPr lang="en-US"/>
        </a:p>
      </dgm:t>
    </dgm:pt>
    <dgm:pt modelId="{AF85F949-9125-41E2-8564-166A26369EC2}" type="pres">
      <dgm:prSet presAssocID="{72D9BF15-D3BB-4E35-84A4-B66D20499CB0}" presName="boxAndChildren" presStyleCnt="0"/>
      <dgm:spPr/>
      <dgm:t>
        <a:bodyPr/>
        <a:lstStyle/>
        <a:p>
          <a:endParaRPr lang="en-US"/>
        </a:p>
      </dgm:t>
    </dgm:pt>
    <dgm:pt modelId="{A4C6C446-40D4-4C85-B76B-5D58989CDEB1}" type="pres">
      <dgm:prSet presAssocID="{72D9BF15-D3BB-4E35-84A4-B66D20499CB0}" presName="parentTextBox" presStyleLbl="node1" presStyleIdx="0" presStyleCnt="4"/>
      <dgm:spPr/>
      <dgm:t>
        <a:bodyPr/>
        <a:lstStyle/>
        <a:p>
          <a:endParaRPr lang="en-US"/>
        </a:p>
      </dgm:t>
    </dgm:pt>
    <dgm:pt modelId="{03C63F6E-7C83-487E-833D-3F22ECDDA711}" type="pres">
      <dgm:prSet presAssocID="{9339333E-3E82-49CA-AE8E-E2E14D0370D8}" presName="sp" presStyleCnt="0"/>
      <dgm:spPr/>
      <dgm:t>
        <a:bodyPr/>
        <a:lstStyle/>
        <a:p>
          <a:endParaRPr lang="en-US"/>
        </a:p>
      </dgm:t>
    </dgm:pt>
    <dgm:pt modelId="{6D89935A-3E5C-4639-AE3D-09335780A6E1}" type="pres">
      <dgm:prSet presAssocID="{45D403DE-F6D5-499C-A295-E38295457B05}" presName="arrowAndChildren" presStyleCnt="0"/>
      <dgm:spPr/>
      <dgm:t>
        <a:bodyPr/>
        <a:lstStyle/>
        <a:p>
          <a:endParaRPr lang="en-US"/>
        </a:p>
      </dgm:t>
    </dgm:pt>
    <dgm:pt modelId="{66C49BE9-03E0-4404-8FBB-2B3919DF6888}" type="pres">
      <dgm:prSet presAssocID="{45D403DE-F6D5-499C-A295-E38295457B05}" presName="parentTextArrow" presStyleLbl="node1" presStyleIdx="0" presStyleCnt="4"/>
      <dgm:spPr/>
      <dgm:t>
        <a:bodyPr/>
        <a:lstStyle/>
        <a:p>
          <a:endParaRPr lang="en-US"/>
        </a:p>
      </dgm:t>
    </dgm:pt>
    <dgm:pt modelId="{39881AE4-6752-4BD9-AA4D-B44883D180D4}" type="pres">
      <dgm:prSet presAssocID="{45D403DE-F6D5-499C-A295-E38295457B05}" presName="arrow" presStyleLbl="node1" presStyleIdx="1" presStyleCnt="4"/>
      <dgm:spPr/>
      <dgm:t>
        <a:bodyPr/>
        <a:lstStyle/>
        <a:p>
          <a:endParaRPr lang="en-US"/>
        </a:p>
      </dgm:t>
    </dgm:pt>
    <dgm:pt modelId="{7BF9DBC7-A677-4F9B-95AE-1239120C03EE}" type="pres">
      <dgm:prSet presAssocID="{45D403DE-F6D5-499C-A295-E38295457B05}" presName="descendantArrow" presStyleCnt="0"/>
      <dgm:spPr/>
      <dgm:t>
        <a:bodyPr/>
        <a:lstStyle/>
        <a:p>
          <a:endParaRPr lang="en-US"/>
        </a:p>
      </dgm:t>
    </dgm:pt>
    <dgm:pt modelId="{80BF5816-FB93-4682-93EB-DB00813ECD7F}" type="pres">
      <dgm:prSet presAssocID="{80625B81-B007-4D64-AC65-3AF9CF45A269}" presName="childTextArrow" presStyleLbl="fgAccFollowNode1" presStyleIdx="0" presStyleCnt="10">
        <dgm:presLayoutVars>
          <dgm:bulletEnabled val="1"/>
        </dgm:presLayoutVars>
      </dgm:prSet>
      <dgm:spPr/>
      <dgm:t>
        <a:bodyPr/>
        <a:lstStyle/>
        <a:p>
          <a:endParaRPr lang="en-US"/>
        </a:p>
      </dgm:t>
    </dgm:pt>
    <dgm:pt modelId="{C4FCDB34-DA89-4273-B154-EF2BDDB760EA}" type="pres">
      <dgm:prSet presAssocID="{FD3A011E-BF32-4523-8403-91BF8BECABFA}" presName="childTextArrow" presStyleLbl="fgAccFollowNode1" presStyleIdx="1" presStyleCnt="10">
        <dgm:presLayoutVars>
          <dgm:bulletEnabled val="1"/>
        </dgm:presLayoutVars>
      </dgm:prSet>
      <dgm:spPr/>
      <dgm:t>
        <a:bodyPr/>
        <a:lstStyle/>
        <a:p>
          <a:endParaRPr lang="en-US"/>
        </a:p>
      </dgm:t>
    </dgm:pt>
    <dgm:pt modelId="{3B85E280-8ED3-4BE1-83DA-4732F1DD2C90}" type="pres">
      <dgm:prSet presAssocID="{D015150D-E713-4EFF-BDA8-89ED0500064F}" presName="childTextArrow" presStyleLbl="fgAccFollowNode1" presStyleIdx="2" presStyleCnt="10">
        <dgm:presLayoutVars>
          <dgm:bulletEnabled val="1"/>
        </dgm:presLayoutVars>
      </dgm:prSet>
      <dgm:spPr/>
      <dgm:t>
        <a:bodyPr/>
        <a:lstStyle/>
        <a:p>
          <a:endParaRPr lang="en-US"/>
        </a:p>
      </dgm:t>
    </dgm:pt>
    <dgm:pt modelId="{96CDC237-16A5-420E-82FB-B234E7525A07}" type="pres">
      <dgm:prSet presAssocID="{752EB459-6EC0-4042-B8DA-FBF1BC54CDE9}" presName="sp" presStyleCnt="0"/>
      <dgm:spPr/>
      <dgm:t>
        <a:bodyPr/>
        <a:lstStyle/>
        <a:p>
          <a:endParaRPr lang="en-US"/>
        </a:p>
      </dgm:t>
    </dgm:pt>
    <dgm:pt modelId="{8BE97F21-04AB-4045-AB64-6B902ADFA824}" type="pres">
      <dgm:prSet presAssocID="{F3F77B9E-0888-4880-91DA-314A5E280700}" presName="arrowAndChildren" presStyleCnt="0"/>
      <dgm:spPr/>
      <dgm:t>
        <a:bodyPr/>
        <a:lstStyle/>
        <a:p>
          <a:endParaRPr lang="en-US"/>
        </a:p>
      </dgm:t>
    </dgm:pt>
    <dgm:pt modelId="{0991131A-7915-4067-82CA-9F69487EEECD}" type="pres">
      <dgm:prSet presAssocID="{F3F77B9E-0888-4880-91DA-314A5E280700}" presName="parentTextArrow" presStyleLbl="node1" presStyleIdx="1" presStyleCnt="4"/>
      <dgm:spPr/>
      <dgm:t>
        <a:bodyPr/>
        <a:lstStyle/>
        <a:p>
          <a:endParaRPr lang="en-US"/>
        </a:p>
      </dgm:t>
    </dgm:pt>
    <dgm:pt modelId="{0C0267CA-FD26-46C6-820C-53E9367E7C7B}" type="pres">
      <dgm:prSet presAssocID="{F3F77B9E-0888-4880-91DA-314A5E280700}" presName="arrow" presStyleLbl="node1" presStyleIdx="2" presStyleCnt="4"/>
      <dgm:spPr/>
      <dgm:t>
        <a:bodyPr/>
        <a:lstStyle/>
        <a:p>
          <a:endParaRPr lang="en-US"/>
        </a:p>
      </dgm:t>
    </dgm:pt>
    <dgm:pt modelId="{A8AB6CC3-1554-4D33-A642-C2952EF91B9E}" type="pres">
      <dgm:prSet presAssocID="{F3F77B9E-0888-4880-91DA-314A5E280700}" presName="descendantArrow" presStyleCnt="0"/>
      <dgm:spPr/>
      <dgm:t>
        <a:bodyPr/>
        <a:lstStyle/>
        <a:p>
          <a:endParaRPr lang="en-US"/>
        </a:p>
      </dgm:t>
    </dgm:pt>
    <dgm:pt modelId="{97CFE22F-22DC-4301-B1EA-01C6E6E33854}" type="pres">
      <dgm:prSet presAssocID="{73764279-C0FD-426E-A638-A3DBBA0821B5}" presName="childTextArrow" presStyleLbl="fgAccFollowNode1" presStyleIdx="3" presStyleCnt="10">
        <dgm:presLayoutVars>
          <dgm:bulletEnabled val="1"/>
        </dgm:presLayoutVars>
      </dgm:prSet>
      <dgm:spPr/>
      <dgm:t>
        <a:bodyPr/>
        <a:lstStyle/>
        <a:p>
          <a:endParaRPr lang="en-US"/>
        </a:p>
      </dgm:t>
    </dgm:pt>
    <dgm:pt modelId="{C88221EE-2F79-400D-9E35-CE569E2D2D89}" type="pres">
      <dgm:prSet presAssocID="{0DD99271-682F-4142-94A4-A97A3BB55801}" presName="childTextArrow" presStyleLbl="fgAccFollowNode1" presStyleIdx="4" presStyleCnt="10" custScaleX="155222">
        <dgm:presLayoutVars>
          <dgm:bulletEnabled val="1"/>
        </dgm:presLayoutVars>
      </dgm:prSet>
      <dgm:spPr/>
      <dgm:t>
        <a:bodyPr/>
        <a:lstStyle/>
        <a:p>
          <a:endParaRPr lang="en-US"/>
        </a:p>
      </dgm:t>
    </dgm:pt>
    <dgm:pt modelId="{2F97721A-1824-4748-B618-6BD8FF600EB9}" type="pres">
      <dgm:prSet presAssocID="{B8CEC8A9-EA90-49CA-94C2-28F603636DC3}" presName="childTextArrow" presStyleLbl="fgAccFollowNode1" presStyleIdx="5" presStyleCnt="10">
        <dgm:presLayoutVars>
          <dgm:bulletEnabled val="1"/>
        </dgm:presLayoutVars>
      </dgm:prSet>
      <dgm:spPr/>
      <dgm:t>
        <a:bodyPr/>
        <a:lstStyle/>
        <a:p>
          <a:endParaRPr lang="en-US"/>
        </a:p>
      </dgm:t>
    </dgm:pt>
    <dgm:pt modelId="{868F59B2-38E7-4281-9CE7-BCD02C522DAB}" type="pres">
      <dgm:prSet presAssocID="{8458D66C-E10E-44D1-8521-FF94B514A7A5}" presName="sp" presStyleCnt="0"/>
      <dgm:spPr/>
      <dgm:t>
        <a:bodyPr/>
        <a:lstStyle/>
        <a:p>
          <a:endParaRPr lang="en-US"/>
        </a:p>
      </dgm:t>
    </dgm:pt>
    <dgm:pt modelId="{A903210C-2347-446C-A962-69221A0656EF}" type="pres">
      <dgm:prSet presAssocID="{6AD5330F-6562-4749-9532-A5DFAE4DC493}" presName="arrowAndChildren" presStyleCnt="0"/>
      <dgm:spPr/>
      <dgm:t>
        <a:bodyPr/>
        <a:lstStyle/>
        <a:p>
          <a:endParaRPr lang="en-US"/>
        </a:p>
      </dgm:t>
    </dgm:pt>
    <dgm:pt modelId="{729EFA0E-48CF-40BD-AFBF-6DB79A5143BD}" type="pres">
      <dgm:prSet presAssocID="{6AD5330F-6562-4749-9532-A5DFAE4DC493}" presName="parentTextArrow" presStyleLbl="node1" presStyleIdx="2" presStyleCnt="4"/>
      <dgm:spPr/>
      <dgm:t>
        <a:bodyPr/>
        <a:lstStyle/>
        <a:p>
          <a:endParaRPr lang="en-US"/>
        </a:p>
      </dgm:t>
    </dgm:pt>
    <dgm:pt modelId="{7F42E5F1-31D2-4F33-ABF5-A4226E2E946E}" type="pres">
      <dgm:prSet presAssocID="{6AD5330F-6562-4749-9532-A5DFAE4DC493}" presName="arrow" presStyleLbl="node1" presStyleIdx="3" presStyleCnt="4"/>
      <dgm:spPr/>
      <dgm:t>
        <a:bodyPr/>
        <a:lstStyle/>
        <a:p>
          <a:endParaRPr lang="en-US"/>
        </a:p>
      </dgm:t>
    </dgm:pt>
    <dgm:pt modelId="{36FF2C3A-8F57-4383-8A0D-5B0E41BE4811}" type="pres">
      <dgm:prSet presAssocID="{6AD5330F-6562-4749-9532-A5DFAE4DC493}" presName="descendantArrow" presStyleCnt="0"/>
      <dgm:spPr/>
      <dgm:t>
        <a:bodyPr/>
        <a:lstStyle/>
        <a:p>
          <a:endParaRPr lang="en-US"/>
        </a:p>
      </dgm:t>
    </dgm:pt>
    <dgm:pt modelId="{B760D8B8-682E-4E61-A142-A7889173E4C5}" type="pres">
      <dgm:prSet presAssocID="{D17478FF-BE2A-44DD-9209-56305AC90110}" presName="childTextArrow" presStyleLbl="fgAccFollowNode1" presStyleIdx="6" presStyleCnt="10">
        <dgm:presLayoutVars>
          <dgm:bulletEnabled val="1"/>
        </dgm:presLayoutVars>
      </dgm:prSet>
      <dgm:spPr/>
      <dgm:t>
        <a:bodyPr/>
        <a:lstStyle/>
        <a:p>
          <a:endParaRPr lang="en-US"/>
        </a:p>
      </dgm:t>
    </dgm:pt>
    <dgm:pt modelId="{9EE739EA-805C-42F2-A839-8C0A6EF1AA3C}" type="pres">
      <dgm:prSet presAssocID="{7BD575E8-D63C-4C35-8DD2-89297C988ED2}" presName="childTextArrow" presStyleLbl="fgAccFollowNode1" presStyleIdx="7" presStyleCnt="10">
        <dgm:presLayoutVars>
          <dgm:bulletEnabled val="1"/>
        </dgm:presLayoutVars>
      </dgm:prSet>
      <dgm:spPr/>
      <dgm:t>
        <a:bodyPr/>
        <a:lstStyle/>
        <a:p>
          <a:endParaRPr lang="en-US"/>
        </a:p>
      </dgm:t>
    </dgm:pt>
    <dgm:pt modelId="{2292533B-05C6-4627-9B9F-BF86A8210BF8}" type="pres">
      <dgm:prSet presAssocID="{0D29B26B-710F-4D30-B5B6-CBC9C86D7D64}" presName="childTextArrow" presStyleLbl="fgAccFollowNode1" presStyleIdx="8" presStyleCnt="10">
        <dgm:presLayoutVars>
          <dgm:bulletEnabled val="1"/>
        </dgm:presLayoutVars>
      </dgm:prSet>
      <dgm:spPr/>
      <dgm:t>
        <a:bodyPr/>
        <a:lstStyle/>
        <a:p>
          <a:endParaRPr lang="en-US"/>
        </a:p>
      </dgm:t>
    </dgm:pt>
    <dgm:pt modelId="{114CC1C5-DBAB-4437-88BB-9141429E5FF9}" type="pres">
      <dgm:prSet presAssocID="{A814105B-5484-42E2-95DA-AC31F5E27F7F}" presName="childTextArrow" presStyleLbl="fgAccFollowNode1" presStyleIdx="9" presStyleCnt="10">
        <dgm:presLayoutVars>
          <dgm:bulletEnabled val="1"/>
        </dgm:presLayoutVars>
      </dgm:prSet>
      <dgm:spPr/>
      <dgm:t>
        <a:bodyPr/>
        <a:lstStyle/>
        <a:p>
          <a:endParaRPr lang="en-US"/>
        </a:p>
      </dgm:t>
    </dgm:pt>
  </dgm:ptLst>
  <dgm:cxnLst>
    <dgm:cxn modelId="{A51E4304-26DD-4C76-8864-BC8F15F12DA7}" type="presOf" srcId="{0D29B26B-710F-4D30-B5B6-CBC9C86D7D64}" destId="{2292533B-05C6-4627-9B9F-BF86A8210BF8}" srcOrd="0" destOrd="0" presId="urn:microsoft.com/office/officeart/2005/8/layout/process4"/>
    <dgm:cxn modelId="{1A3E4185-46B4-4337-A36E-3319375414C1}" type="presOf" srcId="{F3F77B9E-0888-4880-91DA-314A5E280700}" destId="{0C0267CA-FD26-46C6-820C-53E9367E7C7B}" srcOrd="1" destOrd="0" presId="urn:microsoft.com/office/officeart/2005/8/layout/process4"/>
    <dgm:cxn modelId="{4AE541A4-6647-4439-BDEA-CA960F76768A}" type="presOf" srcId="{D17478FF-BE2A-44DD-9209-56305AC90110}" destId="{B760D8B8-682E-4E61-A142-A7889173E4C5}" srcOrd="0" destOrd="0" presId="urn:microsoft.com/office/officeart/2005/8/layout/process4"/>
    <dgm:cxn modelId="{CDC8B0F6-35FE-4504-8CF7-1767E86CC5C9}" type="presOf" srcId="{B8CEC8A9-EA90-49CA-94C2-28F603636DC3}" destId="{2F97721A-1824-4748-B618-6BD8FF600EB9}" srcOrd="0" destOrd="0" presId="urn:microsoft.com/office/officeart/2005/8/layout/process4"/>
    <dgm:cxn modelId="{4F2E8B24-84FE-43C6-9D68-190220ACB26A}" srcId="{45D403DE-F6D5-499C-A295-E38295457B05}" destId="{80625B81-B007-4D64-AC65-3AF9CF45A269}" srcOrd="0" destOrd="0" parTransId="{EAFDD094-BB64-46BE-8D45-DAC00D127CDB}" sibTransId="{27D6E000-882D-404D-A976-6EDDD59C9112}"/>
    <dgm:cxn modelId="{9584D41A-650D-4938-A35A-F4B0175FCA85}" srcId="{F3F77B9E-0888-4880-91DA-314A5E280700}" destId="{B8CEC8A9-EA90-49CA-94C2-28F603636DC3}" srcOrd="2" destOrd="0" parTransId="{BF85D311-A3C7-40DA-B472-E966B75BF1C6}" sibTransId="{87B528F0-A190-44C8-9164-446E4D557926}"/>
    <dgm:cxn modelId="{065A7767-4FCA-4C14-A047-5460374D7A0B}" srcId="{6AD5330F-6562-4749-9532-A5DFAE4DC493}" destId="{7BD575E8-D63C-4C35-8DD2-89297C988ED2}" srcOrd="1" destOrd="0" parTransId="{BFF1D30E-1BC6-4447-B8A5-651ADAB4BE54}" sibTransId="{5DB4BC5A-1802-4AFE-9905-88D660435C22}"/>
    <dgm:cxn modelId="{366D5D14-24C6-49E5-AFEF-1A571D5D3971}" srcId="{6AD5330F-6562-4749-9532-A5DFAE4DC493}" destId="{A814105B-5484-42E2-95DA-AC31F5E27F7F}" srcOrd="3" destOrd="0" parTransId="{0DC90BBD-552A-4E20-8C7C-44D04B243136}" sibTransId="{CEDF5979-1EA3-4FD6-A1BD-F8D5B8F03456}"/>
    <dgm:cxn modelId="{81CB1C3F-5A34-4833-B537-1962E1A42519}" srcId="{45D403DE-F6D5-499C-A295-E38295457B05}" destId="{D015150D-E713-4EFF-BDA8-89ED0500064F}" srcOrd="2" destOrd="0" parTransId="{13258AA3-075C-476C-AB59-F5CF97803280}" sibTransId="{E485DF53-62FB-403F-B05B-1FD19B6AEF17}"/>
    <dgm:cxn modelId="{E9205327-FF5F-4882-B8B4-271DE7D64141}" srcId="{62AA5B53-5704-4391-81E2-C3CC0540E7A1}" destId="{45D403DE-F6D5-499C-A295-E38295457B05}" srcOrd="2" destOrd="0" parTransId="{B47F1063-54F7-4193-81B5-24085579E810}" sibTransId="{9339333E-3E82-49CA-AE8E-E2E14D0370D8}"/>
    <dgm:cxn modelId="{16EC8CFF-1802-472F-BF2E-54C9613934C9}" srcId="{F3F77B9E-0888-4880-91DA-314A5E280700}" destId="{0DD99271-682F-4142-94A4-A97A3BB55801}" srcOrd="1" destOrd="0" parTransId="{051F629B-A358-4021-ABFC-AF8DB3843A3B}" sibTransId="{0C73D832-3F5C-40BF-8893-752404CCA619}"/>
    <dgm:cxn modelId="{D83D2A44-C205-4EEB-87FF-3695F98EC307}" type="presOf" srcId="{73764279-C0FD-426E-A638-A3DBBA0821B5}" destId="{97CFE22F-22DC-4301-B1EA-01C6E6E33854}" srcOrd="0" destOrd="0" presId="urn:microsoft.com/office/officeart/2005/8/layout/process4"/>
    <dgm:cxn modelId="{106FE778-0F36-4CCA-9912-DFFFCB03CE6F}" type="presOf" srcId="{FD3A011E-BF32-4523-8403-91BF8BECABFA}" destId="{C4FCDB34-DA89-4273-B154-EF2BDDB760EA}" srcOrd="0" destOrd="0" presId="urn:microsoft.com/office/officeart/2005/8/layout/process4"/>
    <dgm:cxn modelId="{45274A88-8826-460E-B5C2-53D0A4CD4552}" type="presOf" srcId="{F3F77B9E-0888-4880-91DA-314A5E280700}" destId="{0991131A-7915-4067-82CA-9F69487EEECD}" srcOrd="0" destOrd="0" presId="urn:microsoft.com/office/officeart/2005/8/layout/process4"/>
    <dgm:cxn modelId="{FC6DEA90-AD4C-4B5C-8BD5-10CCD3A939A5}" srcId="{6AD5330F-6562-4749-9532-A5DFAE4DC493}" destId="{D17478FF-BE2A-44DD-9209-56305AC90110}" srcOrd="0" destOrd="0" parTransId="{8EAD7975-DE4B-43D8-B63E-A6F3067F03A5}" sibTransId="{3EC478AE-80CF-4A15-81F0-6667354D7495}"/>
    <dgm:cxn modelId="{95C31002-C7BE-46A6-87CD-E44E879C5621}" type="presOf" srcId="{72D9BF15-D3BB-4E35-84A4-B66D20499CB0}" destId="{A4C6C446-40D4-4C85-B76B-5D58989CDEB1}" srcOrd="0" destOrd="0" presId="urn:microsoft.com/office/officeart/2005/8/layout/process4"/>
    <dgm:cxn modelId="{FA94065B-1CCA-41D8-AE04-D30F9477C299}" type="presOf" srcId="{D015150D-E713-4EFF-BDA8-89ED0500064F}" destId="{3B85E280-8ED3-4BE1-83DA-4732F1DD2C90}" srcOrd="0" destOrd="0" presId="urn:microsoft.com/office/officeart/2005/8/layout/process4"/>
    <dgm:cxn modelId="{4716CB41-9835-4231-93B6-B7724FCDBD58}" type="presOf" srcId="{6AD5330F-6562-4749-9532-A5DFAE4DC493}" destId="{7F42E5F1-31D2-4F33-ABF5-A4226E2E946E}" srcOrd="1" destOrd="0" presId="urn:microsoft.com/office/officeart/2005/8/layout/process4"/>
    <dgm:cxn modelId="{25B9A106-F2DA-47CF-95B0-6AF6F719F8AB}" type="presOf" srcId="{45D403DE-F6D5-499C-A295-E38295457B05}" destId="{39881AE4-6752-4BD9-AA4D-B44883D180D4}" srcOrd="1" destOrd="0" presId="urn:microsoft.com/office/officeart/2005/8/layout/process4"/>
    <dgm:cxn modelId="{1B850B9F-417C-428A-ADC9-13CCFE302691}" type="presOf" srcId="{45D403DE-F6D5-499C-A295-E38295457B05}" destId="{66C49BE9-03E0-4404-8FBB-2B3919DF6888}" srcOrd="0" destOrd="0" presId="urn:microsoft.com/office/officeart/2005/8/layout/process4"/>
    <dgm:cxn modelId="{7876CD1E-DED4-4781-8533-9731F596785D}" srcId="{F3F77B9E-0888-4880-91DA-314A5E280700}" destId="{73764279-C0FD-426E-A638-A3DBBA0821B5}" srcOrd="0" destOrd="0" parTransId="{9E7A9D52-4286-4CE4-9FF8-29ABF60C3A33}" sibTransId="{A75EB9DF-42C6-4665-9899-DA2407342B73}"/>
    <dgm:cxn modelId="{BE96A1AA-708D-40E1-B393-2C997841949A}" srcId="{6AD5330F-6562-4749-9532-A5DFAE4DC493}" destId="{0D29B26B-710F-4D30-B5B6-CBC9C86D7D64}" srcOrd="2" destOrd="0" parTransId="{8A2DACCC-9D18-46D2-944F-7107AABF2A30}" sibTransId="{66EF61DC-2C88-4831-854A-28FB36C3A8ED}"/>
    <dgm:cxn modelId="{587A406C-3AB6-4097-86C7-65A2469B38BB}" srcId="{62AA5B53-5704-4391-81E2-C3CC0540E7A1}" destId="{6AD5330F-6562-4749-9532-A5DFAE4DC493}" srcOrd="0" destOrd="0" parTransId="{653629A3-0028-4B21-98C4-EEC0207E35A3}" sibTransId="{8458D66C-E10E-44D1-8521-FF94B514A7A5}"/>
    <dgm:cxn modelId="{D65D331C-AF29-4CE0-BE3F-310A89DA9063}" type="presOf" srcId="{7BD575E8-D63C-4C35-8DD2-89297C988ED2}" destId="{9EE739EA-805C-42F2-A839-8C0A6EF1AA3C}" srcOrd="0" destOrd="0" presId="urn:microsoft.com/office/officeart/2005/8/layout/process4"/>
    <dgm:cxn modelId="{D8A8265D-4515-40F5-B003-D6A09E6501D9}" type="presOf" srcId="{6AD5330F-6562-4749-9532-A5DFAE4DC493}" destId="{729EFA0E-48CF-40BD-AFBF-6DB79A5143BD}" srcOrd="0" destOrd="0" presId="urn:microsoft.com/office/officeart/2005/8/layout/process4"/>
    <dgm:cxn modelId="{6FA0D731-9672-4412-9682-C13D1FF48F67}" type="presOf" srcId="{A814105B-5484-42E2-95DA-AC31F5E27F7F}" destId="{114CC1C5-DBAB-4437-88BB-9141429E5FF9}" srcOrd="0" destOrd="0" presId="urn:microsoft.com/office/officeart/2005/8/layout/process4"/>
    <dgm:cxn modelId="{8C9E4DF6-06CE-40A8-BCF6-EC43134673CB}" type="presOf" srcId="{62AA5B53-5704-4391-81E2-C3CC0540E7A1}" destId="{2F1A45D6-396A-427A-8790-A2D525894146}" srcOrd="0" destOrd="0" presId="urn:microsoft.com/office/officeart/2005/8/layout/process4"/>
    <dgm:cxn modelId="{757FDAE0-E740-4AA4-A81B-BA65D8BE04E6}" type="presOf" srcId="{0DD99271-682F-4142-94A4-A97A3BB55801}" destId="{C88221EE-2F79-400D-9E35-CE569E2D2D89}" srcOrd="0" destOrd="0" presId="urn:microsoft.com/office/officeart/2005/8/layout/process4"/>
    <dgm:cxn modelId="{7C835C08-68F1-4D23-9C6F-BAF2465B84CD}" srcId="{62AA5B53-5704-4391-81E2-C3CC0540E7A1}" destId="{F3F77B9E-0888-4880-91DA-314A5E280700}" srcOrd="1" destOrd="0" parTransId="{074B04E8-EA62-4080-8E77-70959A686765}" sibTransId="{752EB459-6EC0-4042-B8DA-FBF1BC54CDE9}"/>
    <dgm:cxn modelId="{F2C18630-3E14-4A2B-BBBC-E732121747F1}" srcId="{62AA5B53-5704-4391-81E2-C3CC0540E7A1}" destId="{72D9BF15-D3BB-4E35-84A4-B66D20499CB0}" srcOrd="3" destOrd="0" parTransId="{B518F418-0E72-4A46-A865-E2964B523A85}" sibTransId="{894636B6-6821-4346-ACFE-D0F6BC0D7243}"/>
    <dgm:cxn modelId="{C72E95A9-F658-4150-9DE4-E8D2D34001B4}" srcId="{45D403DE-F6D5-499C-A295-E38295457B05}" destId="{FD3A011E-BF32-4523-8403-91BF8BECABFA}" srcOrd="1" destOrd="0" parTransId="{32A21329-7DBB-4E45-876F-89979A87E47E}" sibTransId="{1C4D839C-E54B-46C4-A7C9-DDB4D8E605A7}"/>
    <dgm:cxn modelId="{9F80A128-9F47-4762-8DB1-077D04779D60}" type="presOf" srcId="{80625B81-B007-4D64-AC65-3AF9CF45A269}" destId="{80BF5816-FB93-4682-93EB-DB00813ECD7F}" srcOrd="0" destOrd="0" presId="urn:microsoft.com/office/officeart/2005/8/layout/process4"/>
    <dgm:cxn modelId="{9771EAD4-B63B-466D-B493-B9DE37B5FE52}" type="presParOf" srcId="{2F1A45D6-396A-427A-8790-A2D525894146}" destId="{AF85F949-9125-41E2-8564-166A26369EC2}" srcOrd="0" destOrd="0" presId="urn:microsoft.com/office/officeart/2005/8/layout/process4"/>
    <dgm:cxn modelId="{5C15B269-B4A2-4692-BCED-30265E394573}" type="presParOf" srcId="{AF85F949-9125-41E2-8564-166A26369EC2}" destId="{A4C6C446-40D4-4C85-B76B-5D58989CDEB1}" srcOrd="0" destOrd="0" presId="urn:microsoft.com/office/officeart/2005/8/layout/process4"/>
    <dgm:cxn modelId="{549FA42C-E286-4D4F-B856-4C99D804BB81}" type="presParOf" srcId="{2F1A45D6-396A-427A-8790-A2D525894146}" destId="{03C63F6E-7C83-487E-833D-3F22ECDDA711}" srcOrd="1" destOrd="0" presId="urn:microsoft.com/office/officeart/2005/8/layout/process4"/>
    <dgm:cxn modelId="{3BDCE205-C194-4521-BFA9-37BAF2392551}" type="presParOf" srcId="{2F1A45D6-396A-427A-8790-A2D525894146}" destId="{6D89935A-3E5C-4639-AE3D-09335780A6E1}" srcOrd="2" destOrd="0" presId="urn:microsoft.com/office/officeart/2005/8/layout/process4"/>
    <dgm:cxn modelId="{EBEC731D-B8AC-4F81-B83A-8970B0087AF8}" type="presParOf" srcId="{6D89935A-3E5C-4639-AE3D-09335780A6E1}" destId="{66C49BE9-03E0-4404-8FBB-2B3919DF6888}" srcOrd="0" destOrd="0" presId="urn:microsoft.com/office/officeart/2005/8/layout/process4"/>
    <dgm:cxn modelId="{AA7EC325-4465-4FB5-8E52-809E375FFFFE}" type="presParOf" srcId="{6D89935A-3E5C-4639-AE3D-09335780A6E1}" destId="{39881AE4-6752-4BD9-AA4D-B44883D180D4}" srcOrd="1" destOrd="0" presId="urn:microsoft.com/office/officeart/2005/8/layout/process4"/>
    <dgm:cxn modelId="{F75FFB89-1E33-49C8-A6D1-19F18FB97CCB}" type="presParOf" srcId="{6D89935A-3E5C-4639-AE3D-09335780A6E1}" destId="{7BF9DBC7-A677-4F9B-95AE-1239120C03EE}" srcOrd="2" destOrd="0" presId="urn:microsoft.com/office/officeart/2005/8/layout/process4"/>
    <dgm:cxn modelId="{FBF6B3DC-0570-47E8-A179-779A340C8427}" type="presParOf" srcId="{7BF9DBC7-A677-4F9B-95AE-1239120C03EE}" destId="{80BF5816-FB93-4682-93EB-DB00813ECD7F}" srcOrd="0" destOrd="0" presId="urn:microsoft.com/office/officeart/2005/8/layout/process4"/>
    <dgm:cxn modelId="{80A8C3EE-5A31-4D06-9671-60A179C2AF07}" type="presParOf" srcId="{7BF9DBC7-A677-4F9B-95AE-1239120C03EE}" destId="{C4FCDB34-DA89-4273-B154-EF2BDDB760EA}" srcOrd="1" destOrd="0" presId="urn:microsoft.com/office/officeart/2005/8/layout/process4"/>
    <dgm:cxn modelId="{439B9454-2DFF-4831-B8C5-1678710DFA65}" type="presParOf" srcId="{7BF9DBC7-A677-4F9B-95AE-1239120C03EE}" destId="{3B85E280-8ED3-4BE1-83DA-4732F1DD2C90}" srcOrd="2" destOrd="0" presId="urn:microsoft.com/office/officeart/2005/8/layout/process4"/>
    <dgm:cxn modelId="{690E47ED-24B6-420D-872A-98636A472FFF}" type="presParOf" srcId="{2F1A45D6-396A-427A-8790-A2D525894146}" destId="{96CDC237-16A5-420E-82FB-B234E7525A07}" srcOrd="3" destOrd="0" presId="urn:microsoft.com/office/officeart/2005/8/layout/process4"/>
    <dgm:cxn modelId="{E70DA648-7BD7-4E15-8164-D761492E1E5C}" type="presParOf" srcId="{2F1A45D6-396A-427A-8790-A2D525894146}" destId="{8BE97F21-04AB-4045-AB64-6B902ADFA824}" srcOrd="4" destOrd="0" presId="urn:microsoft.com/office/officeart/2005/8/layout/process4"/>
    <dgm:cxn modelId="{C74A059B-F594-4004-975A-5463FB952B4A}" type="presParOf" srcId="{8BE97F21-04AB-4045-AB64-6B902ADFA824}" destId="{0991131A-7915-4067-82CA-9F69487EEECD}" srcOrd="0" destOrd="0" presId="urn:microsoft.com/office/officeart/2005/8/layout/process4"/>
    <dgm:cxn modelId="{CB88B5AA-2FE5-45D4-A956-5DAC6320D818}" type="presParOf" srcId="{8BE97F21-04AB-4045-AB64-6B902ADFA824}" destId="{0C0267CA-FD26-46C6-820C-53E9367E7C7B}" srcOrd="1" destOrd="0" presId="urn:microsoft.com/office/officeart/2005/8/layout/process4"/>
    <dgm:cxn modelId="{EF6D8727-ADAC-4182-9F02-4F5CF03E15AE}" type="presParOf" srcId="{8BE97F21-04AB-4045-AB64-6B902ADFA824}" destId="{A8AB6CC3-1554-4D33-A642-C2952EF91B9E}" srcOrd="2" destOrd="0" presId="urn:microsoft.com/office/officeart/2005/8/layout/process4"/>
    <dgm:cxn modelId="{427824D1-2963-41FB-A9E8-269B79CA99EE}" type="presParOf" srcId="{A8AB6CC3-1554-4D33-A642-C2952EF91B9E}" destId="{97CFE22F-22DC-4301-B1EA-01C6E6E33854}" srcOrd="0" destOrd="0" presId="urn:microsoft.com/office/officeart/2005/8/layout/process4"/>
    <dgm:cxn modelId="{90C6E7CF-6102-47FD-867D-5213EE83ED6B}" type="presParOf" srcId="{A8AB6CC3-1554-4D33-A642-C2952EF91B9E}" destId="{C88221EE-2F79-400D-9E35-CE569E2D2D89}" srcOrd="1" destOrd="0" presId="urn:microsoft.com/office/officeart/2005/8/layout/process4"/>
    <dgm:cxn modelId="{DC94A789-AE00-4F77-B242-9A13A7BBA804}" type="presParOf" srcId="{A8AB6CC3-1554-4D33-A642-C2952EF91B9E}" destId="{2F97721A-1824-4748-B618-6BD8FF600EB9}" srcOrd="2" destOrd="0" presId="urn:microsoft.com/office/officeart/2005/8/layout/process4"/>
    <dgm:cxn modelId="{3C69FECB-7060-44D9-9DAC-74A3C79DF7A2}" type="presParOf" srcId="{2F1A45D6-396A-427A-8790-A2D525894146}" destId="{868F59B2-38E7-4281-9CE7-BCD02C522DAB}" srcOrd="5" destOrd="0" presId="urn:microsoft.com/office/officeart/2005/8/layout/process4"/>
    <dgm:cxn modelId="{0A5C6516-2582-4F2F-BA0D-E3D68AEC50A5}" type="presParOf" srcId="{2F1A45D6-396A-427A-8790-A2D525894146}" destId="{A903210C-2347-446C-A962-69221A0656EF}" srcOrd="6" destOrd="0" presId="urn:microsoft.com/office/officeart/2005/8/layout/process4"/>
    <dgm:cxn modelId="{F38EE7C8-AFF3-41BC-9868-41302624C467}" type="presParOf" srcId="{A903210C-2347-446C-A962-69221A0656EF}" destId="{729EFA0E-48CF-40BD-AFBF-6DB79A5143BD}" srcOrd="0" destOrd="0" presId="urn:microsoft.com/office/officeart/2005/8/layout/process4"/>
    <dgm:cxn modelId="{58D6A9AE-FAB2-4968-9B6B-DD15D2795A52}" type="presParOf" srcId="{A903210C-2347-446C-A962-69221A0656EF}" destId="{7F42E5F1-31D2-4F33-ABF5-A4226E2E946E}" srcOrd="1" destOrd="0" presId="urn:microsoft.com/office/officeart/2005/8/layout/process4"/>
    <dgm:cxn modelId="{4D02D17F-2C0E-4366-8328-37E80976E0E9}" type="presParOf" srcId="{A903210C-2347-446C-A962-69221A0656EF}" destId="{36FF2C3A-8F57-4383-8A0D-5B0E41BE4811}" srcOrd="2" destOrd="0" presId="urn:microsoft.com/office/officeart/2005/8/layout/process4"/>
    <dgm:cxn modelId="{D7EA2A30-9CBA-4766-BAD0-63A609AAD462}" type="presParOf" srcId="{36FF2C3A-8F57-4383-8A0D-5B0E41BE4811}" destId="{B760D8B8-682E-4E61-A142-A7889173E4C5}" srcOrd="0" destOrd="0" presId="urn:microsoft.com/office/officeart/2005/8/layout/process4"/>
    <dgm:cxn modelId="{DED11D8E-7AB7-4216-AFD9-3D5744E86928}" type="presParOf" srcId="{36FF2C3A-8F57-4383-8A0D-5B0E41BE4811}" destId="{9EE739EA-805C-42F2-A839-8C0A6EF1AA3C}" srcOrd="1" destOrd="0" presId="urn:microsoft.com/office/officeart/2005/8/layout/process4"/>
    <dgm:cxn modelId="{BE996994-5840-45D9-9ED3-E648990FB83F}" type="presParOf" srcId="{36FF2C3A-8F57-4383-8A0D-5B0E41BE4811}" destId="{2292533B-05C6-4627-9B9F-BF86A8210BF8}" srcOrd="2" destOrd="0" presId="urn:microsoft.com/office/officeart/2005/8/layout/process4"/>
    <dgm:cxn modelId="{13321723-4B23-4B88-961D-8B72EFDA2905}" type="presParOf" srcId="{36FF2C3A-8F57-4383-8A0D-5B0E41BE4811}" destId="{114CC1C5-DBAB-4437-88BB-9141429E5FF9}"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C8C7B-A76C-449C-89F8-B92BD614D1E5}"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92C97C2-F19A-4A1F-B043-8832A2EB099F}">
      <dgm:prSet phldrT="[Text]" custT="1"/>
      <dgm:spPr>
        <a:solidFill>
          <a:srgbClr val="7095AC"/>
        </a:solidFill>
      </dgm:spPr>
      <dgm:t>
        <a:bodyPr/>
        <a:lstStyle/>
        <a:p>
          <a:r>
            <a:rPr lang="en-GB" sz="1800" dirty="0" smtClean="0">
              <a:latin typeface="Arial" panose="020B0604020202020204" pitchFamily="34" charset="0"/>
              <a:cs typeface="Arial" panose="020B0604020202020204" pitchFamily="34" charset="0"/>
            </a:rPr>
            <a:t>Capacity to deliver in the required timeframe, scheduled for delivery to commence from September 2018. </a:t>
          </a:r>
          <a:endParaRPr lang="en-US" sz="1800" dirty="0">
            <a:latin typeface="Arial" panose="020B0604020202020204" pitchFamily="34" charset="0"/>
            <a:cs typeface="Arial" panose="020B0604020202020204" pitchFamily="34" charset="0"/>
          </a:endParaRPr>
        </a:p>
      </dgm:t>
    </dgm:pt>
    <dgm:pt modelId="{E025A699-6EA3-45E7-94E8-DD6D12697B4C}" type="parTrans" cxnId="{3ABE907B-54AF-4C6B-B0C2-E4BDCF23EF20}">
      <dgm:prSet/>
      <dgm:spPr/>
      <dgm:t>
        <a:bodyPr/>
        <a:lstStyle/>
        <a:p>
          <a:endParaRPr lang="en-US"/>
        </a:p>
      </dgm:t>
    </dgm:pt>
    <dgm:pt modelId="{75031C10-BE52-48D6-BF34-0238ADC89A5D}" type="sibTrans" cxnId="{3ABE907B-54AF-4C6B-B0C2-E4BDCF23EF20}">
      <dgm:prSet/>
      <dgm:spPr/>
      <dgm:t>
        <a:bodyPr/>
        <a:lstStyle/>
        <a:p>
          <a:endParaRPr lang="en-US"/>
        </a:p>
      </dgm:t>
    </dgm:pt>
    <dgm:pt modelId="{A4FA2A72-3E3F-4614-B35A-EC8BBD3866BE}">
      <dgm:prSet phldrT="[Text]" custT="1"/>
      <dgm:spPr>
        <a:solidFill>
          <a:srgbClr val="9FB9C8"/>
        </a:solidFill>
      </dgm:spPr>
      <dgm:t>
        <a:bodyPr/>
        <a:lstStyle/>
        <a:p>
          <a:r>
            <a:rPr lang="en-GB" sz="1800" dirty="0" smtClean="0">
              <a:latin typeface="Arial" panose="020B0604020202020204" pitchFamily="34" charset="0"/>
              <a:cs typeface="Arial" panose="020B0604020202020204" pitchFamily="34" charset="0"/>
            </a:rPr>
            <a:t>Evidence of impact  - which can be validated and can demonstrate how this will improve the quality of teaching and/or leadership, which enables social mobility and improves outcomes for children. </a:t>
          </a:r>
          <a:endParaRPr lang="en-US" sz="1800" dirty="0">
            <a:latin typeface="Arial" panose="020B0604020202020204" pitchFamily="34" charset="0"/>
            <a:cs typeface="Arial" panose="020B0604020202020204" pitchFamily="34" charset="0"/>
          </a:endParaRPr>
        </a:p>
      </dgm:t>
    </dgm:pt>
    <dgm:pt modelId="{8832517C-5FA1-4898-A39A-68FBCACFBFC4}" type="parTrans" cxnId="{0B4FCC14-00CB-4F4F-9520-5E14E58136B1}">
      <dgm:prSet/>
      <dgm:spPr/>
      <dgm:t>
        <a:bodyPr/>
        <a:lstStyle/>
        <a:p>
          <a:endParaRPr lang="en-US"/>
        </a:p>
      </dgm:t>
    </dgm:pt>
    <dgm:pt modelId="{7F2822CF-60F9-4FC3-BBCD-D79ECDF5B471}" type="sibTrans" cxnId="{0B4FCC14-00CB-4F4F-9520-5E14E58136B1}">
      <dgm:prSet/>
      <dgm:spPr/>
      <dgm:t>
        <a:bodyPr/>
        <a:lstStyle/>
        <a:p>
          <a:endParaRPr lang="en-US"/>
        </a:p>
      </dgm:t>
    </dgm:pt>
    <dgm:pt modelId="{7F5ABE2E-9E58-4DC9-8482-07D8E61ED06A}">
      <dgm:prSet phldrT="[Text]" custT="1"/>
      <dgm:spPr>
        <a:solidFill>
          <a:srgbClr val="CFDCE3"/>
        </a:solidFill>
      </dgm:spPr>
      <dgm:t>
        <a:bodyPr/>
        <a:lstStyle/>
        <a:p>
          <a:r>
            <a:rPr lang="en-GB" sz="1800" dirty="0" smtClean="0">
              <a:latin typeface="Arial" panose="020B0604020202020204" pitchFamily="34" charset="0"/>
              <a:cs typeface="Arial" panose="020B0604020202020204" pitchFamily="34" charset="0"/>
            </a:rPr>
            <a:t>Bids must set out the reach and how the programmes will be delivered and targeted towards priority areas and schools.  </a:t>
          </a:r>
          <a:endParaRPr lang="en-US" sz="1800" strike="sngStrike" dirty="0">
            <a:latin typeface="Arial" panose="020B0604020202020204" pitchFamily="34" charset="0"/>
            <a:cs typeface="Arial" panose="020B0604020202020204" pitchFamily="34" charset="0"/>
          </a:endParaRPr>
        </a:p>
      </dgm:t>
    </dgm:pt>
    <dgm:pt modelId="{57110193-6F61-4A76-A882-ACF827162D92}" type="parTrans" cxnId="{AB002DB6-BECA-4886-BD0A-540F6669F87C}">
      <dgm:prSet/>
      <dgm:spPr/>
      <dgm:t>
        <a:bodyPr/>
        <a:lstStyle/>
        <a:p>
          <a:endParaRPr lang="en-US"/>
        </a:p>
      </dgm:t>
    </dgm:pt>
    <dgm:pt modelId="{72A37B93-8F8C-464B-8D94-E4C2202B3FC7}" type="sibTrans" cxnId="{AB002DB6-BECA-4886-BD0A-540F6669F87C}">
      <dgm:prSet/>
      <dgm:spPr/>
      <dgm:t>
        <a:bodyPr/>
        <a:lstStyle/>
        <a:p>
          <a:endParaRPr lang="en-US"/>
        </a:p>
      </dgm:t>
    </dgm:pt>
    <dgm:pt modelId="{21102AD4-1F32-4484-B8B4-386806991156}">
      <dgm:prSet phldrT="[Text]" custT="1"/>
      <dgm:spPr>
        <a:solidFill>
          <a:srgbClr val="104F75"/>
        </a:solidFill>
      </dgm:spPr>
      <dgm:t>
        <a:bodyPr/>
        <a:lstStyle/>
        <a:p>
          <a:r>
            <a:rPr lang="en-GB" sz="1800" dirty="0" smtClean="0">
              <a:latin typeface="Arial" panose="020B0604020202020204" pitchFamily="34" charset="0"/>
              <a:cs typeface="Arial" panose="020B0604020202020204" pitchFamily="34" charset="0"/>
            </a:rPr>
            <a:t>Proposals that are distinct from existing programmes which are contracted by Government for teachers and school leaders. </a:t>
          </a:r>
          <a:endParaRPr lang="en-US" sz="1800" dirty="0">
            <a:latin typeface="Arial" panose="020B0604020202020204" pitchFamily="34" charset="0"/>
            <a:cs typeface="Arial" panose="020B0604020202020204" pitchFamily="34" charset="0"/>
          </a:endParaRPr>
        </a:p>
      </dgm:t>
    </dgm:pt>
    <dgm:pt modelId="{AECEC777-12AC-44E4-85D0-1EF72E3F8427}" type="sibTrans" cxnId="{F746B985-01B7-4202-9626-64611E916A9C}">
      <dgm:prSet/>
      <dgm:spPr/>
      <dgm:t>
        <a:bodyPr/>
        <a:lstStyle/>
        <a:p>
          <a:endParaRPr lang="en-US"/>
        </a:p>
      </dgm:t>
    </dgm:pt>
    <dgm:pt modelId="{40DF3DC9-2496-4583-A8C9-87186E524D6A}" type="parTrans" cxnId="{F746B985-01B7-4202-9626-64611E916A9C}">
      <dgm:prSet/>
      <dgm:spPr/>
      <dgm:t>
        <a:bodyPr/>
        <a:lstStyle/>
        <a:p>
          <a:endParaRPr lang="en-US"/>
        </a:p>
      </dgm:t>
    </dgm:pt>
    <dgm:pt modelId="{30051029-BCCD-4F61-96AE-AF02E1EF4A7D}" type="pres">
      <dgm:prSet presAssocID="{F21C8C7B-A76C-449C-89F8-B92BD614D1E5}" presName="diagram" presStyleCnt="0">
        <dgm:presLayoutVars>
          <dgm:dir/>
          <dgm:resizeHandles val="exact"/>
        </dgm:presLayoutVars>
      </dgm:prSet>
      <dgm:spPr/>
      <dgm:t>
        <a:bodyPr/>
        <a:lstStyle/>
        <a:p>
          <a:endParaRPr lang="en-US"/>
        </a:p>
      </dgm:t>
    </dgm:pt>
    <dgm:pt modelId="{61419EE7-5EE4-4139-AFE3-6F6A0886612A}" type="pres">
      <dgm:prSet presAssocID="{21102AD4-1F32-4484-B8B4-386806991156}" presName="node" presStyleLbl="node1" presStyleIdx="0" presStyleCnt="4">
        <dgm:presLayoutVars>
          <dgm:bulletEnabled val="1"/>
        </dgm:presLayoutVars>
      </dgm:prSet>
      <dgm:spPr/>
      <dgm:t>
        <a:bodyPr/>
        <a:lstStyle/>
        <a:p>
          <a:endParaRPr lang="en-US"/>
        </a:p>
      </dgm:t>
    </dgm:pt>
    <dgm:pt modelId="{197F8AFB-5836-4D70-BBB8-0FF8EE46D1BE}" type="pres">
      <dgm:prSet presAssocID="{AECEC777-12AC-44E4-85D0-1EF72E3F8427}" presName="sibTrans" presStyleCnt="0"/>
      <dgm:spPr/>
      <dgm:t>
        <a:bodyPr/>
        <a:lstStyle/>
        <a:p>
          <a:endParaRPr lang="en-US"/>
        </a:p>
      </dgm:t>
    </dgm:pt>
    <dgm:pt modelId="{A624D6EA-5122-4734-A323-5A315806EFE6}" type="pres">
      <dgm:prSet presAssocID="{092C97C2-F19A-4A1F-B043-8832A2EB099F}" presName="node" presStyleLbl="node1" presStyleIdx="1" presStyleCnt="4">
        <dgm:presLayoutVars>
          <dgm:bulletEnabled val="1"/>
        </dgm:presLayoutVars>
      </dgm:prSet>
      <dgm:spPr/>
      <dgm:t>
        <a:bodyPr/>
        <a:lstStyle/>
        <a:p>
          <a:endParaRPr lang="en-US"/>
        </a:p>
      </dgm:t>
    </dgm:pt>
    <dgm:pt modelId="{8A1676E3-96BB-4B35-AF3B-C49B6FF4A47C}" type="pres">
      <dgm:prSet presAssocID="{75031C10-BE52-48D6-BF34-0238ADC89A5D}" presName="sibTrans" presStyleCnt="0"/>
      <dgm:spPr/>
      <dgm:t>
        <a:bodyPr/>
        <a:lstStyle/>
        <a:p>
          <a:endParaRPr lang="en-US"/>
        </a:p>
      </dgm:t>
    </dgm:pt>
    <dgm:pt modelId="{8AAFA2D4-1A74-404D-B686-00E370B357BD}" type="pres">
      <dgm:prSet presAssocID="{A4FA2A72-3E3F-4614-B35A-EC8BBD3866BE}" presName="node" presStyleLbl="node1" presStyleIdx="2" presStyleCnt="4">
        <dgm:presLayoutVars>
          <dgm:bulletEnabled val="1"/>
        </dgm:presLayoutVars>
      </dgm:prSet>
      <dgm:spPr/>
      <dgm:t>
        <a:bodyPr/>
        <a:lstStyle/>
        <a:p>
          <a:endParaRPr lang="en-US"/>
        </a:p>
      </dgm:t>
    </dgm:pt>
    <dgm:pt modelId="{3082DD6D-42C2-404E-82DF-59531CD96A66}" type="pres">
      <dgm:prSet presAssocID="{7F2822CF-60F9-4FC3-BBCD-D79ECDF5B471}" presName="sibTrans" presStyleCnt="0"/>
      <dgm:spPr/>
      <dgm:t>
        <a:bodyPr/>
        <a:lstStyle/>
        <a:p>
          <a:endParaRPr lang="en-US"/>
        </a:p>
      </dgm:t>
    </dgm:pt>
    <dgm:pt modelId="{830FA659-BB87-4F07-8075-745AD2C4A3FE}" type="pres">
      <dgm:prSet presAssocID="{7F5ABE2E-9E58-4DC9-8482-07D8E61ED06A}" presName="node" presStyleLbl="node1" presStyleIdx="3" presStyleCnt="4">
        <dgm:presLayoutVars>
          <dgm:bulletEnabled val="1"/>
        </dgm:presLayoutVars>
      </dgm:prSet>
      <dgm:spPr/>
      <dgm:t>
        <a:bodyPr/>
        <a:lstStyle/>
        <a:p>
          <a:endParaRPr lang="en-US"/>
        </a:p>
      </dgm:t>
    </dgm:pt>
  </dgm:ptLst>
  <dgm:cxnLst>
    <dgm:cxn modelId="{234BA2B0-D8A8-4EEB-BEB0-12483EBE8899}" type="presOf" srcId="{7F5ABE2E-9E58-4DC9-8482-07D8E61ED06A}" destId="{830FA659-BB87-4F07-8075-745AD2C4A3FE}" srcOrd="0" destOrd="0" presId="urn:microsoft.com/office/officeart/2005/8/layout/default"/>
    <dgm:cxn modelId="{3ABE907B-54AF-4C6B-B0C2-E4BDCF23EF20}" srcId="{F21C8C7B-A76C-449C-89F8-B92BD614D1E5}" destId="{092C97C2-F19A-4A1F-B043-8832A2EB099F}" srcOrd="1" destOrd="0" parTransId="{E025A699-6EA3-45E7-94E8-DD6D12697B4C}" sibTransId="{75031C10-BE52-48D6-BF34-0238ADC89A5D}"/>
    <dgm:cxn modelId="{F746B985-01B7-4202-9626-64611E916A9C}" srcId="{F21C8C7B-A76C-449C-89F8-B92BD614D1E5}" destId="{21102AD4-1F32-4484-B8B4-386806991156}" srcOrd="0" destOrd="0" parTransId="{40DF3DC9-2496-4583-A8C9-87186E524D6A}" sibTransId="{AECEC777-12AC-44E4-85D0-1EF72E3F8427}"/>
    <dgm:cxn modelId="{36399725-8561-4D47-984D-DCCC5DD65635}" type="presOf" srcId="{092C97C2-F19A-4A1F-B043-8832A2EB099F}" destId="{A624D6EA-5122-4734-A323-5A315806EFE6}" srcOrd="0" destOrd="0" presId="urn:microsoft.com/office/officeart/2005/8/layout/default"/>
    <dgm:cxn modelId="{9AB76468-C418-403D-A79D-BC4CE075B5D1}" type="presOf" srcId="{F21C8C7B-A76C-449C-89F8-B92BD614D1E5}" destId="{30051029-BCCD-4F61-96AE-AF02E1EF4A7D}" srcOrd="0" destOrd="0" presId="urn:microsoft.com/office/officeart/2005/8/layout/default"/>
    <dgm:cxn modelId="{0B4FCC14-00CB-4F4F-9520-5E14E58136B1}" srcId="{F21C8C7B-A76C-449C-89F8-B92BD614D1E5}" destId="{A4FA2A72-3E3F-4614-B35A-EC8BBD3866BE}" srcOrd="2" destOrd="0" parTransId="{8832517C-5FA1-4898-A39A-68FBCACFBFC4}" sibTransId="{7F2822CF-60F9-4FC3-BBCD-D79ECDF5B471}"/>
    <dgm:cxn modelId="{AB002DB6-BECA-4886-BD0A-540F6669F87C}" srcId="{F21C8C7B-A76C-449C-89F8-B92BD614D1E5}" destId="{7F5ABE2E-9E58-4DC9-8482-07D8E61ED06A}" srcOrd="3" destOrd="0" parTransId="{57110193-6F61-4A76-A882-ACF827162D92}" sibTransId="{72A37B93-8F8C-464B-8D94-E4C2202B3FC7}"/>
    <dgm:cxn modelId="{2F875290-E1FE-48EF-BE9F-E5E8923E832C}" type="presOf" srcId="{A4FA2A72-3E3F-4614-B35A-EC8BBD3866BE}" destId="{8AAFA2D4-1A74-404D-B686-00E370B357BD}" srcOrd="0" destOrd="0" presId="urn:microsoft.com/office/officeart/2005/8/layout/default"/>
    <dgm:cxn modelId="{A5A9A055-DAD0-4C9B-8AC2-337C985A2860}" type="presOf" srcId="{21102AD4-1F32-4484-B8B4-386806991156}" destId="{61419EE7-5EE4-4139-AFE3-6F6A0886612A}" srcOrd="0" destOrd="0" presId="urn:microsoft.com/office/officeart/2005/8/layout/default"/>
    <dgm:cxn modelId="{7A30AAF2-690C-480E-80D4-A3F31E24E881}" type="presParOf" srcId="{30051029-BCCD-4F61-96AE-AF02E1EF4A7D}" destId="{61419EE7-5EE4-4139-AFE3-6F6A0886612A}" srcOrd="0" destOrd="0" presId="urn:microsoft.com/office/officeart/2005/8/layout/default"/>
    <dgm:cxn modelId="{807C1541-5DD9-4D29-ABA8-D521D8999D0E}" type="presParOf" srcId="{30051029-BCCD-4F61-96AE-AF02E1EF4A7D}" destId="{197F8AFB-5836-4D70-BBB8-0FF8EE46D1BE}" srcOrd="1" destOrd="0" presId="urn:microsoft.com/office/officeart/2005/8/layout/default"/>
    <dgm:cxn modelId="{5992115C-0E91-4ABB-9A59-1356BC577049}" type="presParOf" srcId="{30051029-BCCD-4F61-96AE-AF02E1EF4A7D}" destId="{A624D6EA-5122-4734-A323-5A315806EFE6}" srcOrd="2" destOrd="0" presId="urn:microsoft.com/office/officeart/2005/8/layout/default"/>
    <dgm:cxn modelId="{4655F6DF-045D-4CDC-8E8B-ECCC06FFE347}" type="presParOf" srcId="{30051029-BCCD-4F61-96AE-AF02E1EF4A7D}" destId="{8A1676E3-96BB-4B35-AF3B-C49B6FF4A47C}" srcOrd="3" destOrd="0" presId="urn:microsoft.com/office/officeart/2005/8/layout/default"/>
    <dgm:cxn modelId="{43822D85-DD49-4AB4-9E6A-B3C63BFE458B}" type="presParOf" srcId="{30051029-BCCD-4F61-96AE-AF02E1EF4A7D}" destId="{8AAFA2D4-1A74-404D-B686-00E370B357BD}" srcOrd="4" destOrd="0" presId="urn:microsoft.com/office/officeart/2005/8/layout/default"/>
    <dgm:cxn modelId="{76A4FBEB-BD95-41D6-9124-668AF0E578BC}" type="presParOf" srcId="{30051029-BCCD-4F61-96AE-AF02E1EF4A7D}" destId="{3082DD6D-42C2-404E-82DF-59531CD96A66}" srcOrd="5" destOrd="0" presId="urn:microsoft.com/office/officeart/2005/8/layout/default"/>
    <dgm:cxn modelId="{A2A2BA48-DB5B-4F91-907D-8CB25094EA79}" type="presParOf" srcId="{30051029-BCCD-4F61-96AE-AF02E1EF4A7D}" destId="{830FA659-BB87-4F07-8075-745AD2C4A3F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6C446-40D4-4C85-B76B-5D58989CDEB1}">
      <dsp:nvSpPr>
        <dsp:cNvPr id="0" name=""/>
        <dsp:cNvSpPr/>
      </dsp:nvSpPr>
      <dsp:spPr>
        <a:xfrm>
          <a:off x="0" y="3824722"/>
          <a:ext cx="11520000" cy="8367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Commencement of Contract</a:t>
          </a:r>
          <a:endParaRPr lang="en-US" sz="1800" kern="1200" dirty="0">
            <a:latin typeface="Arial" panose="020B0604020202020204" pitchFamily="34" charset="0"/>
            <a:cs typeface="Arial" panose="020B0604020202020204" pitchFamily="34" charset="0"/>
          </a:endParaRPr>
        </a:p>
      </dsp:txBody>
      <dsp:txXfrm>
        <a:off x="0" y="3824722"/>
        <a:ext cx="11520000" cy="836755"/>
      </dsp:txXfrm>
    </dsp:sp>
    <dsp:sp modelId="{39881AE4-6752-4BD9-AA4D-B44883D180D4}">
      <dsp:nvSpPr>
        <dsp:cNvPr id="0" name=""/>
        <dsp:cNvSpPr/>
      </dsp:nvSpPr>
      <dsp:spPr>
        <a:xfrm rot="10800000">
          <a:off x="0" y="2550343"/>
          <a:ext cx="11520000" cy="1286930"/>
        </a:xfrm>
        <a:prstGeom prst="upArrowCallou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Notification of results and feedback</a:t>
          </a:r>
          <a:endParaRPr lang="en-US" sz="1800" kern="1200" dirty="0">
            <a:latin typeface="Arial" panose="020B0604020202020204" pitchFamily="34" charset="0"/>
            <a:cs typeface="Arial" panose="020B0604020202020204" pitchFamily="34" charset="0"/>
          </a:endParaRPr>
        </a:p>
      </dsp:txBody>
      <dsp:txXfrm rot="-10800000">
        <a:off x="0" y="2550343"/>
        <a:ext cx="11520000" cy="451712"/>
      </dsp:txXfrm>
    </dsp:sp>
    <dsp:sp modelId="{80BF5816-FB93-4682-93EB-DB00813ECD7F}">
      <dsp:nvSpPr>
        <dsp:cNvPr id="0" name=""/>
        <dsp:cNvSpPr/>
      </dsp:nvSpPr>
      <dsp:spPr>
        <a:xfrm>
          <a:off x="5625" y="3002055"/>
          <a:ext cx="3836250" cy="3847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1. Bidders notified</a:t>
          </a:r>
          <a:endParaRPr lang="en-US" sz="1400" kern="1200" dirty="0">
            <a:latin typeface="Arial" panose="020B0604020202020204" pitchFamily="34" charset="0"/>
            <a:cs typeface="Arial" panose="020B0604020202020204" pitchFamily="34" charset="0"/>
          </a:endParaRPr>
        </a:p>
      </dsp:txBody>
      <dsp:txXfrm>
        <a:off x="5625" y="3002055"/>
        <a:ext cx="3836250" cy="384792"/>
      </dsp:txXfrm>
    </dsp:sp>
    <dsp:sp modelId="{C4FCDB34-DA89-4273-B154-EF2BDDB760EA}">
      <dsp:nvSpPr>
        <dsp:cNvPr id="0" name=""/>
        <dsp:cNvSpPr/>
      </dsp:nvSpPr>
      <dsp:spPr>
        <a:xfrm>
          <a:off x="3841875" y="3002055"/>
          <a:ext cx="3836250" cy="384792"/>
        </a:xfrm>
        <a:prstGeom prst="rect">
          <a:avLst/>
        </a:prstGeom>
        <a:solidFill>
          <a:schemeClr val="accent2">
            <a:tint val="40000"/>
            <a:alpha val="90000"/>
            <a:hueOff val="-94358"/>
            <a:satOff val="-8372"/>
            <a:lumOff val="-85"/>
            <a:alphaOff val="0"/>
          </a:schemeClr>
        </a:solidFill>
        <a:ln w="12700" cap="flat" cmpd="sng" algn="ctr">
          <a:solidFill>
            <a:schemeClr val="accent2">
              <a:tint val="40000"/>
              <a:alpha val="90000"/>
              <a:hueOff val="-94358"/>
              <a:satOff val="-8372"/>
              <a:lumOff val="-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2. 10 day standstill period</a:t>
          </a:r>
          <a:endParaRPr lang="en-US" sz="1400" kern="1200" dirty="0">
            <a:latin typeface="Arial" panose="020B0604020202020204" pitchFamily="34" charset="0"/>
            <a:cs typeface="Arial" panose="020B0604020202020204" pitchFamily="34" charset="0"/>
          </a:endParaRPr>
        </a:p>
      </dsp:txBody>
      <dsp:txXfrm>
        <a:off x="3841875" y="3002055"/>
        <a:ext cx="3836250" cy="384792"/>
      </dsp:txXfrm>
    </dsp:sp>
    <dsp:sp modelId="{3B85E280-8ED3-4BE1-83DA-4732F1DD2C90}">
      <dsp:nvSpPr>
        <dsp:cNvPr id="0" name=""/>
        <dsp:cNvSpPr/>
      </dsp:nvSpPr>
      <dsp:spPr>
        <a:xfrm>
          <a:off x="7678125" y="3002055"/>
          <a:ext cx="3836250" cy="384792"/>
        </a:xfrm>
        <a:prstGeom prst="rect">
          <a:avLst/>
        </a:prstGeom>
        <a:solidFill>
          <a:schemeClr val="accent2">
            <a:tint val="40000"/>
            <a:alpha val="90000"/>
            <a:hueOff val="-188717"/>
            <a:satOff val="-16744"/>
            <a:lumOff val="-171"/>
            <a:alphaOff val="0"/>
          </a:schemeClr>
        </a:solidFill>
        <a:ln w="12700" cap="flat" cmpd="sng" algn="ctr">
          <a:solidFill>
            <a:schemeClr val="accent2">
              <a:tint val="40000"/>
              <a:alpha val="90000"/>
              <a:hueOff val="-188717"/>
              <a:satOff val="-16744"/>
              <a:lumOff val="-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3. Contract award</a:t>
          </a:r>
          <a:endParaRPr lang="en-US" sz="1400" kern="1200" dirty="0">
            <a:latin typeface="Arial" panose="020B0604020202020204" pitchFamily="34" charset="0"/>
            <a:cs typeface="Arial" panose="020B0604020202020204" pitchFamily="34" charset="0"/>
          </a:endParaRPr>
        </a:p>
      </dsp:txBody>
      <dsp:txXfrm>
        <a:off x="7678125" y="3002055"/>
        <a:ext cx="3836250" cy="384792"/>
      </dsp:txXfrm>
    </dsp:sp>
    <dsp:sp modelId="{0C0267CA-FD26-46C6-820C-53E9367E7C7B}">
      <dsp:nvSpPr>
        <dsp:cNvPr id="0" name=""/>
        <dsp:cNvSpPr/>
      </dsp:nvSpPr>
      <dsp:spPr>
        <a:xfrm rot="10800000">
          <a:off x="0" y="1275964"/>
          <a:ext cx="11520000" cy="1286930"/>
        </a:xfrm>
        <a:prstGeom prst="upArrowCallou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Stage 2</a:t>
          </a:r>
          <a:endParaRPr lang="en-US" sz="1800" kern="1200" dirty="0">
            <a:latin typeface="Arial" panose="020B0604020202020204" pitchFamily="34" charset="0"/>
            <a:cs typeface="Arial" panose="020B0604020202020204" pitchFamily="34" charset="0"/>
          </a:endParaRPr>
        </a:p>
      </dsp:txBody>
      <dsp:txXfrm rot="-10800000">
        <a:off x="0" y="1275964"/>
        <a:ext cx="11520000" cy="451712"/>
      </dsp:txXfrm>
    </dsp:sp>
    <dsp:sp modelId="{97CFE22F-22DC-4301-B1EA-01C6E6E33854}">
      <dsp:nvSpPr>
        <dsp:cNvPr id="0" name=""/>
        <dsp:cNvSpPr/>
      </dsp:nvSpPr>
      <dsp:spPr>
        <a:xfrm>
          <a:off x="5403" y="1727676"/>
          <a:ext cx="3240000" cy="384792"/>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1. Shortlisted bidders submit ITT response/proposal including costings</a:t>
          </a:r>
          <a:endParaRPr lang="en-US" sz="1400" kern="1200" dirty="0">
            <a:latin typeface="Arial" panose="020B0604020202020204" pitchFamily="34" charset="0"/>
            <a:cs typeface="Arial" panose="020B0604020202020204" pitchFamily="34" charset="0"/>
          </a:endParaRPr>
        </a:p>
      </dsp:txBody>
      <dsp:txXfrm>
        <a:off x="5403" y="1727676"/>
        <a:ext cx="3240000" cy="384792"/>
      </dsp:txXfrm>
    </dsp:sp>
    <dsp:sp modelId="{C88221EE-2F79-400D-9E35-CE569E2D2D89}">
      <dsp:nvSpPr>
        <dsp:cNvPr id="0" name=""/>
        <dsp:cNvSpPr/>
      </dsp:nvSpPr>
      <dsp:spPr>
        <a:xfrm>
          <a:off x="3245403" y="1727676"/>
          <a:ext cx="5029192" cy="384792"/>
        </a:xfrm>
        <a:prstGeom prst="rect">
          <a:avLst/>
        </a:prstGeom>
        <a:solidFill>
          <a:schemeClr val="accent2">
            <a:tint val="40000"/>
            <a:alpha val="90000"/>
            <a:hueOff val="-377434"/>
            <a:satOff val="-33487"/>
            <a:lumOff val="-342"/>
            <a:alphaOff val="0"/>
          </a:schemeClr>
        </a:solidFill>
        <a:ln w="12700" cap="flat" cmpd="sng" algn="ctr">
          <a:solidFill>
            <a:schemeClr val="accent2">
              <a:tint val="40000"/>
              <a:alpha val="90000"/>
              <a:hueOff val="-377434"/>
              <a:satOff val="-33487"/>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2. Desktop evaluation of bidders’ written responses, including moderation &amp; clarification</a:t>
          </a:r>
          <a:endParaRPr lang="en-US" sz="1400" kern="1200" dirty="0">
            <a:latin typeface="Arial" panose="020B0604020202020204" pitchFamily="34" charset="0"/>
            <a:cs typeface="Arial" panose="020B0604020202020204" pitchFamily="34" charset="0"/>
          </a:endParaRPr>
        </a:p>
      </dsp:txBody>
      <dsp:txXfrm>
        <a:off x="3245403" y="1727676"/>
        <a:ext cx="5029192" cy="384792"/>
      </dsp:txXfrm>
    </dsp:sp>
    <dsp:sp modelId="{2F97721A-1824-4748-B618-6BD8FF600EB9}">
      <dsp:nvSpPr>
        <dsp:cNvPr id="0" name=""/>
        <dsp:cNvSpPr/>
      </dsp:nvSpPr>
      <dsp:spPr>
        <a:xfrm>
          <a:off x="8274596" y="1727676"/>
          <a:ext cx="3240000" cy="384792"/>
        </a:xfrm>
        <a:prstGeom prst="rect">
          <a:avLst/>
        </a:prstGeom>
        <a:solidFill>
          <a:schemeClr val="accent2">
            <a:tint val="40000"/>
            <a:alpha val="90000"/>
            <a:hueOff val="-471792"/>
            <a:satOff val="-41859"/>
            <a:lumOff val="-427"/>
            <a:alphaOff val="0"/>
          </a:schemeClr>
        </a:solidFill>
        <a:ln w="12700" cap="flat" cmpd="sng" algn="ctr">
          <a:solidFill>
            <a:schemeClr val="accent2">
              <a:tint val="40000"/>
              <a:alpha val="90000"/>
              <a:hueOff val="-471792"/>
              <a:satOff val="-41859"/>
              <a:lumOff val="-4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3. Final moderation</a:t>
          </a:r>
          <a:endParaRPr lang="en-US" sz="1400" kern="1200" dirty="0">
            <a:latin typeface="Arial" panose="020B0604020202020204" pitchFamily="34" charset="0"/>
            <a:cs typeface="Arial" panose="020B0604020202020204" pitchFamily="34" charset="0"/>
          </a:endParaRPr>
        </a:p>
      </dsp:txBody>
      <dsp:txXfrm>
        <a:off x="8274596" y="1727676"/>
        <a:ext cx="3240000" cy="384792"/>
      </dsp:txXfrm>
    </dsp:sp>
    <dsp:sp modelId="{7F42E5F1-31D2-4F33-ABF5-A4226E2E946E}">
      <dsp:nvSpPr>
        <dsp:cNvPr id="0" name=""/>
        <dsp:cNvSpPr/>
      </dsp:nvSpPr>
      <dsp:spPr>
        <a:xfrm rot="10800000">
          <a:off x="0" y="1585"/>
          <a:ext cx="11520000" cy="1286930"/>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Stage 1</a:t>
          </a:r>
          <a:endParaRPr lang="en-US" sz="1800" kern="1200" dirty="0">
            <a:latin typeface="Arial" panose="020B0604020202020204" pitchFamily="34" charset="0"/>
            <a:cs typeface="Arial" panose="020B0604020202020204" pitchFamily="34" charset="0"/>
          </a:endParaRPr>
        </a:p>
      </dsp:txBody>
      <dsp:txXfrm rot="-10800000">
        <a:off x="0" y="1585"/>
        <a:ext cx="11520000" cy="451712"/>
      </dsp:txXfrm>
    </dsp:sp>
    <dsp:sp modelId="{B760D8B8-682E-4E61-A142-A7889173E4C5}">
      <dsp:nvSpPr>
        <dsp:cNvPr id="0" name=""/>
        <dsp:cNvSpPr/>
      </dsp:nvSpPr>
      <dsp:spPr>
        <a:xfrm>
          <a:off x="0" y="453297"/>
          <a:ext cx="2880000" cy="384792"/>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1. SSQ open for Bidders to express an interest</a:t>
          </a:r>
          <a:endParaRPr lang="en-US" sz="1400" kern="1200" dirty="0">
            <a:latin typeface="Arial" panose="020B0604020202020204" pitchFamily="34" charset="0"/>
            <a:cs typeface="Arial" panose="020B0604020202020204" pitchFamily="34" charset="0"/>
          </a:endParaRPr>
        </a:p>
      </dsp:txBody>
      <dsp:txXfrm>
        <a:off x="0" y="453297"/>
        <a:ext cx="2880000" cy="384792"/>
      </dsp:txXfrm>
    </dsp:sp>
    <dsp:sp modelId="{9EE739EA-805C-42F2-A839-8C0A6EF1AA3C}">
      <dsp:nvSpPr>
        <dsp:cNvPr id="0" name=""/>
        <dsp:cNvSpPr/>
      </dsp:nvSpPr>
      <dsp:spPr>
        <a:xfrm>
          <a:off x="2880000" y="453297"/>
          <a:ext cx="2880000" cy="384792"/>
        </a:xfrm>
        <a:prstGeom prst="rect">
          <a:avLst/>
        </a:prstGeom>
        <a:solidFill>
          <a:schemeClr val="accent2">
            <a:tint val="40000"/>
            <a:alpha val="90000"/>
            <a:hueOff val="-660509"/>
            <a:satOff val="-58602"/>
            <a:lumOff val="-598"/>
            <a:alphaOff val="0"/>
          </a:schemeClr>
        </a:solidFill>
        <a:ln w="12700" cap="flat" cmpd="sng" algn="ctr">
          <a:solidFill>
            <a:schemeClr val="accent2">
              <a:tint val="40000"/>
              <a:alpha val="90000"/>
              <a:hueOff val="-660509"/>
              <a:satOff val="-58602"/>
              <a:lumOff val="-5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2. Bidders submit SSQ</a:t>
          </a:r>
          <a:endParaRPr lang="en-US" sz="1400" kern="1200" dirty="0">
            <a:latin typeface="Arial" panose="020B0604020202020204" pitchFamily="34" charset="0"/>
            <a:cs typeface="Arial" panose="020B0604020202020204" pitchFamily="34" charset="0"/>
          </a:endParaRPr>
        </a:p>
      </dsp:txBody>
      <dsp:txXfrm>
        <a:off x="2880000" y="453297"/>
        <a:ext cx="2880000" cy="384792"/>
      </dsp:txXfrm>
    </dsp:sp>
    <dsp:sp modelId="{2292533B-05C6-4627-9B9F-BF86A8210BF8}">
      <dsp:nvSpPr>
        <dsp:cNvPr id="0" name=""/>
        <dsp:cNvSpPr/>
      </dsp:nvSpPr>
      <dsp:spPr>
        <a:xfrm>
          <a:off x="5760000" y="453297"/>
          <a:ext cx="2880000" cy="384792"/>
        </a:xfrm>
        <a:prstGeom prst="rect">
          <a:avLst/>
        </a:prstGeom>
        <a:solidFill>
          <a:schemeClr val="accent2">
            <a:tint val="40000"/>
            <a:alpha val="90000"/>
            <a:hueOff val="-754868"/>
            <a:satOff val="-66974"/>
            <a:lumOff val="-684"/>
            <a:alphaOff val="0"/>
          </a:schemeClr>
        </a:solidFill>
        <a:ln w="12700" cap="flat" cmpd="sng" algn="ctr">
          <a:solidFill>
            <a:schemeClr val="accent2">
              <a:tint val="40000"/>
              <a:alpha val="90000"/>
              <a:hueOff val="-754868"/>
              <a:satOff val="-66974"/>
              <a:lumOff val="-6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3. Desktop evaluation of bidders’ SSQ</a:t>
          </a:r>
          <a:endParaRPr lang="en-US" sz="1400" kern="1200" dirty="0">
            <a:latin typeface="Arial" panose="020B0604020202020204" pitchFamily="34" charset="0"/>
            <a:cs typeface="Arial" panose="020B0604020202020204" pitchFamily="34" charset="0"/>
          </a:endParaRPr>
        </a:p>
      </dsp:txBody>
      <dsp:txXfrm>
        <a:off x="5760000" y="453297"/>
        <a:ext cx="2880000" cy="384792"/>
      </dsp:txXfrm>
    </dsp:sp>
    <dsp:sp modelId="{114CC1C5-DBAB-4437-88BB-9141429E5FF9}">
      <dsp:nvSpPr>
        <dsp:cNvPr id="0" name=""/>
        <dsp:cNvSpPr/>
      </dsp:nvSpPr>
      <dsp:spPr>
        <a:xfrm>
          <a:off x="8640000" y="453297"/>
          <a:ext cx="2880000" cy="384792"/>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4. Bidders selected to participate to ITT stage</a:t>
          </a:r>
          <a:endParaRPr lang="en-US" sz="1400" kern="1200" dirty="0">
            <a:latin typeface="Arial" panose="020B0604020202020204" pitchFamily="34" charset="0"/>
            <a:cs typeface="Arial" panose="020B0604020202020204" pitchFamily="34" charset="0"/>
          </a:endParaRPr>
        </a:p>
      </dsp:txBody>
      <dsp:txXfrm>
        <a:off x="8640000" y="453297"/>
        <a:ext cx="2880000" cy="384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19EE7-5EE4-4139-AFE3-6F6A0886612A}">
      <dsp:nvSpPr>
        <dsp:cNvPr id="0" name=""/>
        <dsp:cNvSpPr/>
      </dsp:nvSpPr>
      <dsp:spPr>
        <a:xfrm>
          <a:off x="1493452" y="2562"/>
          <a:ext cx="3710605" cy="2226363"/>
        </a:xfrm>
        <a:prstGeom prst="rect">
          <a:avLst/>
        </a:prstGeom>
        <a:solidFill>
          <a:srgbClr val="104F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Proposals that are distinct from existing programmes which are contracted by Government for teachers and school leaders. </a:t>
          </a:r>
          <a:endParaRPr lang="en-US" sz="1800" kern="1200" dirty="0">
            <a:latin typeface="Arial" panose="020B0604020202020204" pitchFamily="34" charset="0"/>
            <a:cs typeface="Arial" panose="020B0604020202020204" pitchFamily="34" charset="0"/>
          </a:endParaRPr>
        </a:p>
      </dsp:txBody>
      <dsp:txXfrm>
        <a:off x="1493452" y="2562"/>
        <a:ext cx="3710605" cy="2226363"/>
      </dsp:txXfrm>
    </dsp:sp>
    <dsp:sp modelId="{A624D6EA-5122-4734-A323-5A315806EFE6}">
      <dsp:nvSpPr>
        <dsp:cNvPr id="0" name=""/>
        <dsp:cNvSpPr/>
      </dsp:nvSpPr>
      <dsp:spPr>
        <a:xfrm>
          <a:off x="5575118" y="2562"/>
          <a:ext cx="3710605" cy="2226363"/>
        </a:xfrm>
        <a:prstGeom prst="rect">
          <a:avLst/>
        </a:prstGeom>
        <a:solidFill>
          <a:srgbClr val="7095A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Capacity to deliver in the required timeframe, scheduled for delivery to commence from September 2018. </a:t>
          </a:r>
          <a:endParaRPr lang="en-US" sz="1800" kern="1200" dirty="0">
            <a:latin typeface="Arial" panose="020B0604020202020204" pitchFamily="34" charset="0"/>
            <a:cs typeface="Arial" panose="020B0604020202020204" pitchFamily="34" charset="0"/>
          </a:endParaRPr>
        </a:p>
      </dsp:txBody>
      <dsp:txXfrm>
        <a:off x="5575118" y="2562"/>
        <a:ext cx="3710605" cy="2226363"/>
      </dsp:txXfrm>
    </dsp:sp>
    <dsp:sp modelId="{8AAFA2D4-1A74-404D-B686-00E370B357BD}">
      <dsp:nvSpPr>
        <dsp:cNvPr id="0" name=""/>
        <dsp:cNvSpPr/>
      </dsp:nvSpPr>
      <dsp:spPr>
        <a:xfrm>
          <a:off x="1493452" y="2599985"/>
          <a:ext cx="3710605" cy="2226363"/>
        </a:xfrm>
        <a:prstGeom prst="rect">
          <a:avLst/>
        </a:prstGeom>
        <a:solidFill>
          <a:srgbClr val="9FB9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Evidence of impact  - which can be validated and can demonstrate how this will improve the quality of teaching and/or leadership, which enables social mobility and improves outcomes for children. </a:t>
          </a:r>
          <a:endParaRPr lang="en-US" sz="1800" kern="1200" dirty="0">
            <a:latin typeface="Arial" panose="020B0604020202020204" pitchFamily="34" charset="0"/>
            <a:cs typeface="Arial" panose="020B0604020202020204" pitchFamily="34" charset="0"/>
          </a:endParaRPr>
        </a:p>
      </dsp:txBody>
      <dsp:txXfrm>
        <a:off x="1493452" y="2599985"/>
        <a:ext cx="3710605" cy="2226363"/>
      </dsp:txXfrm>
    </dsp:sp>
    <dsp:sp modelId="{830FA659-BB87-4F07-8075-745AD2C4A3FE}">
      <dsp:nvSpPr>
        <dsp:cNvPr id="0" name=""/>
        <dsp:cNvSpPr/>
      </dsp:nvSpPr>
      <dsp:spPr>
        <a:xfrm>
          <a:off x="5575118" y="2599985"/>
          <a:ext cx="3710605" cy="2226363"/>
        </a:xfrm>
        <a:prstGeom prst="rect">
          <a:avLst/>
        </a:prstGeom>
        <a:solidFill>
          <a:srgbClr val="CFDC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latin typeface="Arial" panose="020B0604020202020204" pitchFamily="34" charset="0"/>
              <a:cs typeface="Arial" panose="020B0604020202020204" pitchFamily="34" charset="0"/>
            </a:rPr>
            <a:t>Bids must set out the reach and how the programmes will be delivered and targeted towards priority areas and schools.  </a:t>
          </a:r>
          <a:endParaRPr lang="en-US" sz="1800" strike="sngStrike" kern="1200" dirty="0">
            <a:latin typeface="Arial" panose="020B0604020202020204" pitchFamily="34" charset="0"/>
            <a:cs typeface="Arial" panose="020B0604020202020204" pitchFamily="34" charset="0"/>
          </a:endParaRPr>
        </a:p>
      </dsp:txBody>
      <dsp:txXfrm>
        <a:off x="5575118" y="2599985"/>
        <a:ext cx="3710605" cy="22263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7C8C96-22AF-4E80-9464-42E8790B98A8}" type="datetimeFigureOut">
              <a:rPr lang="en-GB" smtClean="0"/>
              <a:t>13/11/2017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A64113-80C9-4CCA-A242-23609A6F57AD}" type="slidenum">
              <a:rPr lang="en-GB" smtClean="0"/>
              <a:t>‹#›</a:t>
            </a:fld>
            <a:endParaRPr lang="en-GB"/>
          </a:p>
        </p:txBody>
      </p:sp>
    </p:spTree>
    <p:extLst>
      <p:ext uri="{BB962C8B-B14F-4D97-AF65-F5344CB8AC3E}">
        <p14:creationId xmlns:p14="http://schemas.microsoft.com/office/powerpoint/2010/main" val="523464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BFBA7-6804-4FE3-ADE9-755F40CBE50A}" type="datetimeFigureOut">
              <a:rPr lang="en-GB" smtClean="0"/>
              <a:t>13/11/2017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14E9-AEC2-47A0-ABB7-A85380FE8754}" type="slidenum">
              <a:rPr lang="en-GB" smtClean="0"/>
              <a:t>‹#›</a:t>
            </a:fld>
            <a:endParaRPr lang="en-GB"/>
          </a:p>
        </p:txBody>
      </p:sp>
    </p:spTree>
    <p:extLst>
      <p:ext uri="{BB962C8B-B14F-4D97-AF65-F5344CB8AC3E}">
        <p14:creationId xmlns:p14="http://schemas.microsoft.com/office/powerpoint/2010/main" val="3972151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3EA814E9-AEC2-47A0-ABB7-A85380FE8754}" type="slidenum">
              <a:rPr lang="en-GB" smtClean="0"/>
              <a:t>1</a:t>
            </a:fld>
            <a:endParaRPr lang="en-GB"/>
          </a:p>
        </p:txBody>
      </p:sp>
    </p:spTree>
    <p:extLst>
      <p:ext uri="{BB962C8B-B14F-4D97-AF65-F5344CB8AC3E}">
        <p14:creationId xmlns:p14="http://schemas.microsoft.com/office/powerpoint/2010/main" val="36516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13</a:t>
            </a:fld>
            <a:endParaRPr lang="en-GB"/>
          </a:p>
        </p:txBody>
      </p:sp>
    </p:spTree>
    <p:extLst>
      <p:ext uri="{BB962C8B-B14F-4D97-AF65-F5344CB8AC3E}">
        <p14:creationId xmlns:p14="http://schemas.microsoft.com/office/powerpoint/2010/main" val="3176509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14</a:t>
            </a:fld>
            <a:endParaRPr lang="en-GB"/>
          </a:p>
        </p:txBody>
      </p:sp>
    </p:spTree>
    <p:extLst>
      <p:ext uri="{BB962C8B-B14F-4D97-AF65-F5344CB8AC3E}">
        <p14:creationId xmlns:p14="http://schemas.microsoft.com/office/powerpoint/2010/main" val="2328273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15</a:t>
            </a:fld>
            <a:endParaRPr lang="en-GB"/>
          </a:p>
        </p:txBody>
      </p:sp>
    </p:spTree>
    <p:extLst>
      <p:ext uri="{BB962C8B-B14F-4D97-AF65-F5344CB8AC3E}">
        <p14:creationId xmlns:p14="http://schemas.microsoft.com/office/powerpoint/2010/main" val="1174312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17</a:t>
            </a:fld>
            <a:endParaRPr lang="en-GB"/>
          </a:p>
        </p:txBody>
      </p:sp>
    </p:spTree>
    <p:extLst>
      <p:ext uri="{BB962C8B-B14F-4D97-AF65-F5344CB8AC3E}">
        <p14:creationId xmlns:p14="http://schemas.microsoft.com/office/powerpoint/2010/main" val="174342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18</a:t>
            </a:fld>
            <a:endParaRPr lang="en-GB"/>
          </a:p>
        </p:txBody>
      </p:sp>
    </p:spTree>
    <p:extLst>
      <p:ext uri="{BB962C8B-B14F-4D97-AF65-F5344CB8AC3E}">
        <p14:creationId xmlns:p14="http://schemas.microsoft.com/office/powerpoint/2010/main" val="252550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19</a:t>
            </a:fld>
            <a:endParaRPr lang="en-GB"/>
          </a:p>
        </p:txBody>
      </p:sp>
    </p:spTree>
    <p:extLst>
      <p:ext uri="{BB962C8B-B14F-4D97-AF65-F5344CB8AC3E}">
        <p14:creationId xmlns:p14="http://schemas.microsoft.com/office/powerpoint/2010/main" val="56258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20</a:t>
            </a:fld>
            <a:endParaRPr lang="en-GB"/>
          </a:p>
        </p:txBody>
      </p:sp>
    </p:spTree>
    <p:extLst>
      <p:ext uri="{BB962C8B-B14F-4D97-AF65-F5344CB8AC3E}">
        <p14:creationId xmlns:p14="http://schemas.microsoft.com/office/powerpoint/2010/main" val="2231576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strike="noStrik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A814E9-AEC2-47A0-ABB7-A85380FE8754}" type="slidenum">
              <a:rPr lang="en-GB" smtClean="0"/>
              <a:t>21</a:t>
            </a:fld>
            <a:endParaRPr lang="en-GB"/>
          </a:p>
        </p:txBody>
      </p:sp>
    </p:spTree>
    <p:extLst>
      <p:ext uri="{BB962C8B-B14F-4D97-AF65-F5344CB8AC3E}">
        <p14:creationId xmlns:p14="http://schemas.microsoft.com/office/powerpoint/2010/main" val="3998307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22</a:t>
            </a:fld>
            <a:endParaRPr lang="en-GB"/>
          </a:p>
        </p:txBody>
      </p:sp>
    </p:spTree>
    <p:extLst>
      <p:ext uri="{BB962C8B-B14F-4D97-AF65-F5344CB8AC3E}">
        <p14:creationId xmlns:p14="http://schemas.microsoft.com/office/powerpoint/2010/main" val="2004716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23</a:t>
            </a:fld>
            <a:endParaRPr lang="en-GB"/>
          </a:p>
        </p:txBody>
      </p:sp>
    </p:spTree>
    <p:extLst>
      <p:ext uri="{BB962C8B-B14F-4D97-AF65-F5344CB8AC3E}">
        <p14:creationId xmlns:p14="http://schemas.microsoft.com/office/powerpoint/2010/main" val="426889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4</a:t>
            </a:fld>
            <a:endParaRPr lang="en-GB"/>
          </a:p>
        </p:txBody>
      </p:sp>
    </p:spTree>
    <p:extLst>
      <p:ext uri="{BB962C8B-B14F-4D97-AF65-F5344CB8AC3E}">
        <p14:creationId xmlns:p14="http://schemas.microsoft.com/office/powerpoint/2010/main" val="3740955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24</a:t>
            </a:fld>
            <a:endParaRPr lang="en-GB"/>
          </a:p>
        </p:txBody>
      </p:sp>
    </p:spTree>
    <p:extLst>
      <p:ext uri="{BB962C8B-B14F-4D97-AF65-F5344CB8AC3E}">
        <p14:creationId xmlns:p14="http://schemas.microsoft.com/office/powerpoint/2010/main" val="392083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25</a:t>
            </a:fld>
            <a:endParaRPr lang="en-GB"/>
          </a:p>
        </p:txBody>
      </p:sp>
    </p:spTree>
    <p:extLst>
      <p:ext uri="{BB962C8B-B14F-4D97-AF65-F5344CB8AC3E}">
        <p14:creationId xmlns:p14="http://schemas.microsoft.com/office/powerpoint/2010/main" val="640133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3EA814E9-AEC2-47A0-ABB7-A85380FE8754}" type="slidenum">
              <a:rPr lang="en-GB" smtClean="0"/>
              <a:t>26</a:t>
            </a:fld>
            <a:endParaRPr lang="en-GB"/>
          </a:p>
        </p:txBody>
      </p:sp>
    </p:spTree>
    <p:extLst>
      <p:ext uri="{BB962C8B-B14F-4D97-AF65-F5344CB8AC3E}">
        <p14:creationId xmlns:p14="http://schemas.microsoft.com/office/powerpoint/2010/main" val="484297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D3B33B-EB5A-4E4C-A102-415D4891B2E3}" type="slidenum">
              <a:rPr lang="en-GB" smtClean="0"/>
              <a:pPr/>
              <a:t>27</a:t>
            </a:fld>
            <a:endParaRPr lang="en-GB" dirty="0"/>
          </a:p>
        </p:txBody>
      </p:sp>
    </p:spTree>
    <p:extLst>
      <p:ext uri="{BB962C8B-B14F-4D97-AF65-F5344CB8AC3E}">
        <p14:creationId xmlns:p14="http://schemas.microsoft.com/office/powerpoint/2010/main" val="1000502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D3B33B-EB5A-4E4C-A102-415D4891B2E3}" type="slidenum">
              <a:rPr lang="en-GB" smtClean="0"/>
              <a:pPr/>
              <a:t>28</a:t>
            </a:fld>
            <a:endParaRPr lang="en-GB" dirty="0"/>
          </a:p>
        </p:txBody>
      </p:sp>
    </p:spTree>
    <p:extLst>
      <p:ext uri="{BB962C8B-B14F-4D97-AF65-F5344CB8AC3E}">
        <p14:creationId xmlns:p14="http://schemas.microsoft.com/office/powerpoint/2010/main" val="2350505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E9BADE-B4C8-4518-93EA-678C542AFC6A}" type="slidenum">
              <a:rPr lang="en-GB" smtClean="0"/>
              <a:t>29</a:t>
            </a:fld>
            <a:endParaRPr lang="en-GB" dirty="0"/>
          </a:p>
        </p:txBody>
      </p:sp>
    </p:spTree>
    <p:extLst>
      <p:ext uri="{BB962C8B-B14F-4D97-AF65-F5344CB8AC3E}">
        <p14:creationId xmlns:p14="http://schemas.microsoft.com/office/powerpoint/2010/main" val="3194097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08E1F-E861-44EA-B880-0624A162DFA8}" type="slidenum">
              <a:rPr lang="en-GB" smtClean="0"/>
              <a:t>31</a:t>
            </a:fld>
            <a:endParaRPr lang="en-GB" dirty="0"/>
          </a:p>
        </p:txBody>
      </p:sp>
    </p:spTree>
    <p:extLst>
      <p:ext uri="{BB962C8B-B14F-4D97-AF65-F5344CB8AC3E}">
        <p14:creationId xmlns:p14="http://schemas.microsoft.com/office/powerpoint/2010/main" val="2215054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32</a:t>
            </a:fld>
            <a:endParaRPr lang="en-GB"/>
          </a:p>
        </p:txBody>
      </p:sp>
    </p:spTree>
    <p:extLst>
      <p:ext uri="{BB962C8B-B14F-4D97-AF65-F5344CB8AC3E}">
        <p14:creationId xmlns:p14="http://schemas.microsoft.com/office/powerpoint/2010/main" val="3493014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33</a:t>
            </a:fld>
            <a:endParaRPr lang="en-GB"/>
          </a:p>
        </p:txBody>
      </p:sp>
    </p:spTree>
    <p:extLst>
      <p:ext uri="{BB962C8B-B14F-4D97-AF65-F5344CB8AC3E}">
        <p14:creationId xmlns:p14="http://schemas.microsoft.com/office/powerpoint/2010/main" val="2007700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08E1F-E861-44EA-B880-0624A162DFA8}" type="slidenum">
              <a:rPr lang="en-GB" smtClean="0"/>
              <a:t>35</a:t>
            </a:fld>
            <a:endParaRPr lang="en-GB" dirty="0"/>
          </a:p>
        </p:txBody>
      </p:sp>
    </p:spTree>
    <p:extLst>
      <p:ext uri="{BB962C8B-B14F-4D97-AF65-F5344CB8AC3E}">
        <p14:creationId xmlns:p14="http://schemas.microsoft.com/office/powerpoint/2010/main" val="217108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5</a:t>
            </a:fld>
            <a:endParaRPr lang="en-GB"/>
          </a:p>
        </p:txBody>
      </p:sp>
    </p:spTree>
    <p:extLst>
      <p:ext uri="{BB962C8B-B14F-4D97-AF65-F5344CB8AC3E}">
        <p14:creationId xmlns:p14="http://schemas.microsoft.com/office/powerpoint/2010/main" val="2174489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08E1F-E861-44EA-B880-0624A162DFA8}" type="slidenum">
              <a:rPr lang="en-GB" smtClean="0"/>
              <a:t>36</a:t>
            </a:fld>
            <a:endParaRPr lang="en-GB" dirty="0"/>
          </a:p>
        </p:txBody>
      </p:sp>
    </p:spTree>
    <p:extLst>
      <p:ext uri="{BB962C8B-B14F-4D97-AF65-F5344CB8AC3E}">
        <p14:creationId xmlns:p14="http://schemas.microsoft.com/office/powerpoint/2010/main" val="1595688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08E1F-E861-44EA-B880-0624A162DFA8}" type="slidenum">
              <a:rPr lang="en-GB" smtClean="0"/>
              <a:t>37</a:t>
            </a:fld>
            <a:endParaRPr lang="en-GB" dirty="0"/>
          </a:p>
        </p:txBody>
      </p:sp>
    </p:spTree>
    <p:extLst>
      <p:ext uri="{BB962C8B-B14F-4D97-AF65-F5344CB8AC3E}">
        <p14:creationId xmlns:p14="http://schemas.microsoft.com/office/powerpoint/2010/main" val="756457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508E1F-E861-44EA-B880-0624A162DFA8}" type="slidenum">
              <a:rPr lang="en-GB" smtClean="0"/>
              <a:t>38</a:t>
            </a:fld>
            <a:endParaRPr lang="en-GB" dirty="0"/>
          </a:p>
        </p:txBody>
      </p:sp>
    </p:spTree>
    <p:extLst>
      <p:ext uri="{BB962C8B-B14F-4D97-AF65-F5344CB8AC3E}">
        <p14:creationId xmlns:p14="http://schemas.microsoft.com/office/powerpoint/2010/main" val="165479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EA814E9-AEC2-47A0-ABB7-A85380FE8754}" type="slidenum">
              <a:rPr lang="en-GB" smtClean="0"/>
              <a:t>41</a:t>
            </a:fld>
            <a:endParaRPr lang="en-GB"/>
          </a:p>
        </p:txBody>
      </p:sp>
    </p:spTree>
    <p:extLst>
      <p:ext uri="{BB962C8B-B14F-4D97-AF65-F5344CB8AC3E}">
        <p14:creationId xmlns:p14="http://schemas.microsoft.com/office/powerpoint/2010/main" val="1697127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43</a:t>
            </a:fld>
            <a:endParaRPr lang="en-GB"/>
          </a:p>
        </p:txBody>
      </p:sp>
    </p:spTree>
    <p:extLst>
      <p:ext uri="{BB962C8B-B14F-4D97-AF65-F5344CB8AC3E}">
        <p14:creationId xmlns:p14="http://schemas.microsoft.com/office/powerpoint/2010/main" val="417067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6</a:t>
            </a:fld>
            <a:endParaRPr lang="en-GB"/>
          </a:p>
        </p:txBody>
      </p:sp>
    </p:spTree>
    <p:extLst>
      <p:ext uri="{BB962C8B-B14F-4D97-AF65-F5344CB8AC3E}">
        <p14:creationId xmlns:p14="http://schemas.microsoft.com/office/powerpoint/2010/main" val="2008143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7</a:t>
            </a:fld>
            <a:endParaRPr lang="en-GB"/>
          </a:p>
        </p:txBody>
      </p:sp>
    </p:spTree>
    <p:extLst>
      <p:ext uri="{BB962C8B-B14F-4D97-AF65-F5344CB8AC3E}">
        <p14:creationId xmlns:p14="http://schemas.microsoft.com/office/powerpoint/2010/main" val="248036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8</a:t>
            </a:fld>
            <a:endParaRPr lang="en-GB"/>
          </a:p>
        </p:txBody>
      </p:sp>
    </p:spTree>
    <p:extLst>
      <p:ext uri="{BB962C8B-B14F-4D97-AF65-F5344CB8AC3E}">
        <p14:creationId xmlns:p14="http://schemas.microsoft.com/office/powerpoint/2010/main" val="1927159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9</a:t>
            </a:fld>
            <a:endParaRPr lang="en-GB"/>
          </a:p>
        </p:txBody>
      </p:sp>
    </p:spTree>
    <p:extLst>
      <p:ext uri="{BB962C8B-B14F-4D97-AF65-F5344CB8AC3E}">
        <p14:creationId xmlns:p14="http://schemas.microsoft.com/office/powerpoint/2010/main" val="127214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10</a:t>
            </a:fld>
            <a:endParaRPr lang="en-GB"/>
          </a:p>
        </p:txBody>
      </p:sp>
    </p:spTree>
    <p:extLst>
      <p:ext uri="{BB962C8B-B14F-4D97-AF65-F5344CB8AC3E}">
        <p14:creationId xmlns:p14="http://schemas.microsoft.com/office/powerpoint/2010/main" val="21071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A814E9-AEC2-47A0-ABB7-A85380FE8754}" type="slidenum">
              <a:rPr lang="en-GB" smtClean="0"/>
              <a:t>11</a:t>
            </a:fld>
            <a:endParaRPr lang="en-GB"/>
          </a:p>
        </p:txBody>
      </p:sp>
    </p:spTree>
    <p:extLst>
      <p:ext uri="{BB962C8B-B14F-4D97-AF65-F5344CB8AC3E}">
        <p14:creationId xmlns:p14="http://schemas.microsoft.com/office/powerpoint/2010/main" val="376682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7B9BCC-AB6B-4C08-BF47-FF4007B0D569}" type="datetime1">
              <a:rPr lang="en-GB" smtClean="0"/>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250505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5780B6-82E1-4A08-8676-557B4B7A49E6}" type="datetime1">
              <a:rPr lang="en-GB" smtClean="0"/>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55970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61947C-FD4C-4732-B8B1-7E1D1D9A88E0}" type="datetime1">
              <a:rPr lang="en-GB" smtClean="0"/>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153785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5891FE-BDEB-4CDD-902B-D2CB4D3B7469}" type="datetime1">
              <a:rPr lang="en-GB" smtClean="0"/>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70258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C0CEFA-4704-4BD2-A51F-2246B5D3A1AA}" type="datetime1">
              <a:rPr lang="en-GB" smtClean="0"/>
              <a:t>13/11/2017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382397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4E42FD-43AB-44BA-A6FA-7D7843C943F8}" type="datetime1">
              <a:rPr lang="en-GB" smtClean="0"/>
              <a:t>13/11/2017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141507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8FD9F2-8065-4E20-8D57-6B3C8B9486B9}" type="datetime1">
              <a:rPr lang="en-GB" smtClean="0"/>
              <a:t>13/11/2017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1729964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999884-F2AC-419A-BABE-00ED23DE5F1E}" type="datetime1">
              <a:rPr lang="en-GB" smtClean="0"/>
              <a:t>13/11/2017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134477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2F576-03C2-49E9-9290-665B3F89CF95}" type="datetime1">
              <a:rPr lang="en-GB" smtClean="0"/>
              <a:t>13/11/2017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331371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AD060E-370D-4B90-8185-CB29AE51BCFE}" type="datetime1">
              <a:rPr lang="en-GB" smtClean="0"/>
              <a:t>13/11/2017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396234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3A1292-67BB-4B36-BDE6-E75DD8B5C866}" type="datetime1">
              <a:rPr lang="en-GB" smtClean="0"/>
              <a:t>13/11/2017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1E7056E-0E40-4AD4-90C8-AF224B87A914}" type="slidenum">
              <a:rPr lang="en-GB" smtClean="0"/>
              <a:t>‹#›</a:t>
            </a:fld>
            <a:endParaRPr lang="en-GB" dirty="0"/>
          </a:p>
        </p:txBody>
      </p:sp>
    </p:spTree>
    <p:extLst>
      <p:ext uri="{BB962C8B-B14F-4D97-AF65-F5344CB8AC3E}">
        <p14:creationId xmlns:p14="http://schemas.microsoft.com/office/powerpoint/2010/main" val="75502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BFDF2-523D-406F-95D4-F64D245D49AF}" type="datetime1">
              <a:rPr lang="en-GB" smtClean="0"/>
              <a:t>13/11/2017</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7056E-0E40-4AD4-90C8-AF224B87A914}" type="slidenum">
              <a:rPr lang="en-GB" smtClean="0"/>
              <a:t>‹#›</a:t>
            </a:fld>
            <a:endParaRPr lang="en-GB" dirty="0"/>
          </a:p>
        </p:txBody>
      </p:sp>
    </p:spTree>
    <p:extLst>
      <p:ext uri="{BB962C8B-B14F-4D97-AF65-F5344CB8AC3E}">
        <p14:creationId xmlns:p14="http://schemas.microsoft.com/office/powerpoint/2010/main" val="1961217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v.uk/government/news/social-mobility-package-unveiled-by-education-secret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education.bravosolution.co.uk/"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smartsurvey.co.uk/s/TLIFround2/"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slack.com/" TargetMode="External"/><Relationship Id="rId2" Type="http://schemas.openxmlformats.org/officeDocument/2006/relationships/hyperlink" Target="https://www.gov.uk/guidance/teaching-and-leadership-innovation-fund"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Mailbox.TLIF@education.gov.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4317" y="2031640"/>
            <a:ext cx="10203367" cy="2794720"/>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200" b="1" dirty="0">
                <a:solidFill>
                  <a:srgbClr val="104F75"/>
                </a:solidFill>
                <a:latin typeface="Arial" panose="020B0604020202020204" pitchFamily="34" charset="0"/>
                <a:cs typeface="Arial" panose="020B0604020202020204" pitchFamily="34" charset="0"/>
              </a:rPr>
              <a:t>Teaching and Leadership Innovation Fund (TLIF) Supplier Information Event</a:t>
            </a:r>
          </a:p>
          <a:p>
            <a:pPr algn="ctr"/>
            <a:r>
              <a:rPr lang="en-GB" sz="4200" b="1" dirty="0">
                <a:solidFill>
                  <a:srgbClr val="104F75"/>
                </a:solidFill>
                <a:latin typeface="Arial" panose="020B0604020202020204" pitchFamily="34" charset="0"/>
                <a:cs typeface="Arial" panose="020B0604020202020204" pitchFamily="34" charset="0"/>
              </a:rPr>
              <a:t>November 2017</a:t>
            </a:r>
          </a:p>
        </p:txBody>
      </p:sp>
      <p:sp>
        <p:nvSpPr>
          <p:cNvPr id="6" name="Subtitle 2"/>
          <p:cNvSpPr>
            <a:spLocks noGrp="1"/>
          </p:cNvSpPr>
          <p:nvPr>
            <p:ph type="subTitle" idx="1"/>
          </p:nvPr>
        </p:nvSpPr>
        <p:spPr>
          <a:xfrm>
            <a:off x="1631005" y="2213044"/>
            <a:ext cx="9144000" cy="2178995"/>
          </a:xfrm>
        </p:spPr>
        <p:txBody>
          <a:bodyPr>
            <a:noAutofit/>
          </a:bodyPr>
          <a:lstStyle/>
          <a:p>
            <a:endParaRPr lang="en-GB" sz="4200" b="1" dirty="0" smtClean="0">
              <a:solidFill>
                <a:srgbClr val="104F75"/>
              </a:solidFill>
              <a:latin typeface="Arial" panose="020B0604020202020204" pitchFamily="34" charset="0"/>
              <a:cs typeface="Arial" panose="020B0604020202020204" pitchFamily="34" charset="0"/>
            </a:endParaRPr>
          </a:p>
          <a:p>
            <a:endParaRPr lang="en-GB" sz="2800" b="1" dirty="0" smtClean="0"/>
          </a:p>
          <a:p>
            <a:endParaRPr lang="en-GB" sz="2800" b="1" dirty="0" smtClean="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1</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3" name="TextBox 2"/>
          <p:cNvSpPr txBox="1"/>
          <p:nvPr/>
        </p:nvSpPr>
        <p:spPr>
          <a:xfrm>
            <a:off x="457200" y="5175213"/>
            <a:ext cx="11235322" cy="646331"/>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NB this represents policy thinking as at November 2017.  It is NOT the full prospectus which will be published in 2018.</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186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1E7056E-0E40-4AD4-90C8-AF224B87A914}" type="slidenum">
              <a:rPr lang="en-GB" smtClean="0"/>
              <a:t>10</a:t>
            </a:fld>
            <a:endParaRPr lang="en-GB" dirty="0"/>
          </a:p>
        </p:txBody>
      </p:sp>
      <p:sp>
        <p:nvSpPr>
          <p:cNvPr id="10" name="TextBox 9"/>
          <p:cNvSpPr txBox="1"/>
          <p:nvPr/>
        </p:nvSpPr>
        <p:spPr>
          <a:xfrm>
            <a:off x="202458" y="877999"/>
            <a:ext cx="11696934" cy="830997"/>
          </a:xfrm>
          <a:prstGeom prst="rect">
            <a:avLst/>
          </a:prstGeom>
          <a:noFill/>
          <a:ln>
            <a:noFill/>
          </a:ln>
        </p:spPr>
        <p:txBody>
          <a:bodyPr wrap="square" rtlCol="0">
            <a:spAutoFit/>
          </a:bodyPr>
          <a:lstStyle/>
          <a:p>
            <a:pPr lvl="0"/>
            <a:r>
              <a:rPr lang="en-GB" sz="1600" b="1" dirty="0" smtClean="0">
                <a:latin typeface="Arial" panose="020B0604020202020204" pitchFamily="34" charset="0"/>
                <a:cs typeface="Arial" panose="020B0604020202020204" pitchFamily="34" charset="0"/>
              </a:rPr>
              <a:t>Five-year-old </a:t>
            </a:r>
            <a:r>
              <a:rPr lang="en-GB" sz="1600" b="1" dirty="0">
                <a:latin typeface="Arial" panose="020B0604020202020204" pitchFamily="34" charset="0"/>
                <a:cs typeface="Arial" panose="020B0604020202020204" pitchFamily="34" charset="0"/>
              </a:rPr>
              <a:t>children who struggle with language are six times less likely to reach the expected standard in English at age 11 than children who have had good language skills at five, and ten times less likely to achieve the expected level in maths. </a:t>
            </a:r>
          </a:p>
        </p:txBody>
      </p:sp>
      <p:sp>
        <p:nvSpPr>
          <p:cNvPr id="11" name="TextBox 10"/>
          <p:cNvSpPr txBox="1"/>
          <p:nvPr/>
        </p:nvSpPr>
        <p:spPr>
          <a:xfrm>
            <a:off x="266675" y="1683680"/>
            <a:ext cx="11607103"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This theme covers how </a:t>
            </a:r>
            <a:r>
              <a:rPr lang="en-GB" sz="1600" dirty="0">
                <a:latin typeface="Arial" panose="020B0604020202020204" pitchFamily="34" charset="0"/>
                <a:cs typeface="Arial" panose="020B0604020202020204" pitchFamily="34" charset="0"/>
              </a:rPr>
              <a:t>to narrow the word gap that exists between disadvantaged children and their peers - these activities should be linked with readiness for Key Stage 1 and preparing children for a more structured environment.</a:t>
            </a: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We are likely to suggest the following as areas that bids in this policy </a:t>
            </a:r>
            <a:r>
              <a:rPr lang="en-GB" sz="1600" b="1" dirty="0" smtClean="0">
                <a:latin typeface="Arial" panose="020B0604020202020204" pitchFamily="34" charset="0"/>
                <a:cs typeface="Arial" panose="020B0604020202020204" pitchFamily="34" charset="0"/>
              </a:rPr>
              <a:t>theme</a:t>
            </a:r>
            <a:r>
              <a:rPr lang="en-GB" sz="1600" dirty="0" smtClean="0">
                <a:latin typeface="Arial" panose="020B0604020202020204" pitchFamily="34" charset="0"/>
                <a:cs typeface="Arial" panose="020B0604020202020204" pitchFamily="34" charset="0"/>
              </a:rPr>
              <a:t> might want to </a:t>
            </a:r>
            <a:r>
              <a:rPr lang="en-GB" sz="1600" dirty="0">
                <a:latin typeface="Arial" panose="020B0604020202020204" pitchFamily="34" charset="0"/>
                <a:cs typeface="Arial" panose="020B0604020202020204" pitchFamily="34" charset="0"/>
              </a:rPr>
              <a:t>focus on/include:</a:t>
            </a:r>
          </a:p>
        </p:txBody>
      </p:sp>
      <p:sp>
        <p:nvSpPr>
          <p:cNvPr id="12" name="TextBox 11"/>
          <p:cNvSpPr txBox="1"/>
          <p:nvPr/>
        </p:nvSpPr>
        <p:spPr>
          <a:xfrm>
            <a:off x="336000" y="2860027"/>
            <a:ext cx="11520000" cy="3030617"/>
          </a:xfrm>
          <a:prstGeom prst="roundRect">
            <a:avLst>
              <a:gd name="adj" fmla="val 17154"/>
            </a:avLst>
          </a:prstGeom>
          <a:solidFill>
            <a:srgbClr val="104F75"/>
          </a:solidFill>
        </p:spPr>
        <p:txBody>
          <a:bodyPr wrap="square" rtlCol="0">
            <a:spAutoFit/>
          </a:bodyPr>
          <a:lstStyle/>
          <a:p>
            <a:pPr marL="285750" lvl="0" indent="-285750">
              <a:spcAft>
                <a:spcPts val="600"/>
              </a:spcAft>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Training for school leaders (for example, headteachers) to better understand and support reception teaching</a:t>
            </a:r>
            <a:r>
              <a:rPr lang="en-GB" sz="1600" dirty="0">
                <a:solidFill>
                  <a:schemeClr val="bg1"/>
                </a:solidFill>
                <a:latin typeface="Arial" panose="020B0604020202020204" pitchFamily="34" charset="0"/>
                <a:cs typeface="Arial" panose="020B0604020202020204" pitchFamily="34" charset="0"/>
              </a:rPr>
              <a:t>.</a:t>
            </a:r>
            <a:endParaRPr lang="en-GB" sz="1600" dirty="0" smtClean="0">
              <a:solidFill>
                <a:schemeClr val="bg1"/>
              </a:solidFill>
              <a:latin typeface="Arial" panose="020B0604020202020204" pitchFamily="34" charset="0"/>
              <a:cs typeface="Arial" panose="020B0604020202020204" pitchFamily="34" charset="0"/>
            </a:endParaRPr>
          </a:p>
          <a:p>
            <a:pPr marL="285750" lvl="0" indent="-285750">
              <a:lnSpc>
                <a:spcPct val="150000"/>
              </a:lnSpc>
              <a:spcAft>
                <a:spcPts val="600"/>
              </a:spcAft>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How to </a:t>
            </a:r>
            <a:r>
              <a:rPr lang="en-GB" sz="1600" dirty="0">
                <a:solidFill>
                  <a:schemeClr val="bg1"/>
                </a:solidFill>
                <a:latin typeface="Arial" panose="020B0604020202020204" pitchFamily="34" charset="0"/>
                <a:cs typeface="Arial" panose="020B0604020202020204" pitchFamily="34" charset="0"/>
              </a:rPr>
              <a:t>deploy early phonics teaching to create a foundation for KS1 </a:t>
            </a:r>
            <a:r>
              <a:rPr lang="en-GB" sz="1600" dirty="0" smtClean="0">
                <a:solidFill>
                  <a:schemeClr val="bg1"/>
                </a:solidFill>
                <a:latin typeface="Arial" panose="020B0604020202020204" pitchFamily="34" charset="0"/>
                <a:cs typeface="Arial" panose="020B0604020202020204" pitchFamily="34" charset="0"/>
              </a:rPr>
              <a:t>teaching.</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Building a good understanding of the </a:t>
            </a:r>
            <a:r>
              <a:rPr lang="en-GB" sz="1600" dirty="0" smtClean="0">
                <a:solidFill>
                  <a:schemeClr val="bg1"/>
                </a:solidFill>
                <a:latin typeface="Arial" panose="020B0604020202020204" pitchFamily="34" charset="0"/>
                <a:cs typeface="Arial" panose="020B0604020202020204" pitchFamily="34" charset="0"/>
              </a:rPr>
              <a:t>development early language and literacy of </a:t>
            </a:r>
            <a:r>
              <a:rPr lang="en-GB" sz="1600" dirty="0">
                <a:solidFill>
                  <a:schemeClr val="bg1"/>
                </a:solidFill>
                <a:latin typeface="Arial" panose="020B0604020202020204" pitchFamily="34" charset="0"/>
                <a:cs typeface="Arial" panose="020B0604020202020204" pitchFamily="34" charset="0"/>
              </a:rPr>
              <a:t>children at this age, and tools </a:t>
            </a:r>
            <a:r>
              <a:rPr lang="en-GB" sz="1600" dirty="0" smtClean="0">
                <a:solidFill>
                  <a:schemeClr val="bg1"/>
                </a:solidFill>
                <a:latin typeface="Arial" panose="020B0604020202020204" pitchFamily="34" charset="0"/>
                <a:cs typeface="Arial" panose="020B0604020202020204" pitchFamily="34" charset="0"/>
              </a:rPr>
              <a:t>and techniques </a:t>
            </a:r>
            <a:r>
              <a:rPr lang="en-GB" sz="1600" dirty="0">
                <a:solidFill>
                  <a:schemeClr val="bg1"/>
                </a:solidFill>
                <a:latin typeface="Arial" panose="020B0604020202020204" pitchFamily="34" charset="0"/>
                <a:cs typeface="Arial" panose="020B0604020202020204" pitchFamily="34" charset="0"/>
              </a:rPr>
              <a:t>to support this</a:t>
            </a:r>
            <a:r>
              <a:rPr lang="en-GB" sz="1600" dirty="0" smtClean="0">
                <a:solidFill>
                  <a:schemeClr val="bg1"/>
                </a:solidFill>
                <a:latin typeface="Arial" panose="020B0604020202020204" pitchFamily="34" charset="0"/>
                <a:cs typeface="Arial" panose="020B0604020202020204" pitchFamily="34" charset="0"/>
              </a:rPr>
              <a:t>.</a:t>
            </a:r>
          </a:p>
          <a:p>
            <a:pPr marL="285750" lvl="0" indent="-285750">
              <a:spcAft>
                <a:spcPts val="600"/>
              </a:spcAft>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Training teachers or teaching assistants to support the development of spoken language and literacy skills with small, targeted groups or on an individual basis, including how to particularly target and support those children who are at risk of falling behind.</a:t>
            </a:r>
          </a:p>
          <a:p>
            <a:pPr marL="285750" lvl="0" indent="-285750">
              <a:spcAft>
                <a:spcPts val="600"/>
              </a:spcAft>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Evidence </a:t>
            </a:r>
            <a:r>
              <a:rPr lang="en-GB" sz="1600" dirty="0">
                <a:solidFill>
                  <a:schemeClr val="bg1"/>
                </a:solidFill>
                <a:latin typeface="Arial" panose="020B0604020202020204" pitchFamily="34" charset="0"/>
                <a:cs typeface="Arial" panose="020B0604020202020204" pitchFamily="34" charset="0"/>
              </a:rPr>
              <a:t>suggests provision should engage a range of approaches to developing these early communication and language skills, so bids that provide a toolkit rather than training on a singular approach are </a:t>
            </a:r>
            <a:r>
              <a:rPr lang="en-GB" sz="1600" dirty="0" smtClean="0">
                <a:solidFill>
                  <a:schemeClr val="bg1"/>
                </a:solidFill>
                <a:latin typeface="Arial" panose="020B0604020202020204" pitchFamily="34" charset="0"/>
                <a:cs typeface="Arial" panose="020B0604020202020204" pitchFamily="34" charset="0"/>
              </a:rPr>
              <a:t>encouraged.</a:t>
            </a:r>
          </a:p>
        </p:txBody>
      </p:sp>
      <p:sp>
        <p:nvSpPr>
          <p:cNvPr id="7" name="Rectangle 6"/>
          <p:cNvSpPr/>
          <p:nvPr/>
        </p:nvSpPr>
        <p:spPr>
          <a:xfrm>
            <a:off x="266675"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Early Years - Language/Literacy</a:t>
            </a:r>
            <a:endParaRPr lang="en-GB" sz="3200" b="1" dirty="0">
              <a:solidFill>
                <a:srgbClr val="104F75"/>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Tree>
    <p:extLst>
      <p:ext uri="{BB962C8B-B14F-4D97-AF65-F5344CB8AC3E}">
        <p14:creationId xmlns:p14="http://schemas.microsoft.com/office/powerpoint/2010/main" val="108223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9" name="Rounded Rectangle 8"/>
          <p:cNvSpPr/>
          <p:nvPr/>
        </p:nvSpPr>
        <p:spPr>
          <a:xfrm>
            <a:off x="336000" y="2857149"/>
            <a:ext cx="11520000" cy="2879150"/>
          </a:xfrm>
          <a:prstGeom prst="roundRect">
            <a:avLst/>
          </a:prstGeom>
          <a:solidFill>
            <a:srgbClr val="104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latin typeface="Arial" panose="020B0604020202020204" pitchFamily="34" charset="0"/>
                <a:cs typeface="Arial" panose="020B0604020202020204" pitchFamily="34" charset="0"/>
              </a:rPr>
              <a:t>Supporting </a:t>
            </a:r>
            <a:r>
              <a:rPr lang="en-GB" sz="1600" dirty="0">
                <a:latin typeface="Arial" panose="020B0604020202020204" pitchFamily="34" charset="0"/>
                <a:cs typeface="Arial" panose="020B0604020202020204" pitchFamily="34" charset="0"/>
              </a:rPr>
              <a:t>new teachers to continue to improve the quality of their </a:t>
            </a:r>
            <a:r>
              <a:rPr lang="en-GB" sz="1600" dirty="0" smtClean="0">
                <a:latin typeface="Arial" panose="020B0604020202020204" pitchFamily="34" charset="0"/>
                <a:cs typeface="Arial" panose="020B0604020202020204" pitchFamily="34" charset="0"/>
              </a:rPr>
              <a:t>teaching, building </a:t>
            </a:r>
            <a:r>
              <a:rPr lang="en-GB" sz="1600" dirty="0" smtClean="0">
                <a:solidFill>
                  <a:schemeClr val="bg1"/>
                </a:solidFill>
                <a:latin typeface="Arial" panose="020B0604020202020204" pitchFamily="34" charset="0"/>
                <a:cs typeface="Arial" panose="020B0604020202020204" pitchFamily="34" charset="0"/>
              </a:rPr>
              <a:t>on what they learnt in Initial Teacher Training. </a:t>
            </a:r>
            <a:r>
              <a:rPr lang="en-GB" sz="1600" dirty="0" smtClean="0">
                <a:latin typeface="Arial" panose="020B0604020202020204" pitchFamily="34" charset="0"/>
                <a:cs typeface="Arial" panose="020B0604020202020204" pitchFamily="34" charset="0"/>
              </a:rPr>
              <a:t>Particular knowledge and professional skills that may be appropriate to focus on building during these years could include:</a:t>
            </a:r>
            <a:endParaRPr lang="en-GB" sz="1600" strike="sngStrike"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Use of evidence to inform teaching practice.</a:t>
            </a:r>
          </a:p>
          <a:p>
            <a:pPr marL="742950" lvl="1"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Behaviour management.</a:t>
            </a:r>
          </a:p>
          <a:p>
            <a:pPr marL="742950" lvl="1"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Subject </a:t>
            </a:r>
            <a:r>
              <a:rPr lang="en-GB" sz="1600" dirty="0">
                <a:latin typeface="Arial" panose="020B0604020202020204" pitchFamily="34" charset="0"/>
                <a:cs typeface="Arial" panose="020B0604020202020204" pitchFamily="34" charset="0"/>
              </a:rPr>
              <a:t>and curriculum </a:t>
            </a:r>
            <a:r>
              <a:rPr lang="en-GB" sz="1600" dirty="0" smtClean="0">
                <a:latin typeface="Arial" panose="020B0604020202020204" pitchFamily="34" charset="0"/>
                <a:cs typeface="Arial" panose="020B0604020202020204" pitchFamily="34" charset="0"/>
              </a:rPr>
              <a:t>knowledge.</a:t>
            </a:r>
          </a:p>
          <a:p>
            <a:pPr marL="742950" lvl="1"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Use </a:t>
            </a:r>
            <a:r>
              <a:rPr lang="en-GB" sz="1600" dirty="0">
                <a:latin typeface="Arial" panose="020B0604020202020204" pitchFamily="34" charset="0"/>
                <a:cs typeface="Arial" panose="020B0604020202020204" pitchFamily="34" charset="0"/>
              </a:rPr>
              <a:t>and understanding of </a:t>
            </a:r>
            <a:r>
              <a:rPr lang="en-GB" sz="1600" dirty="0" smtClean="0">
                <a:latin typeface="Arial" panose="020B0604020202020204" pitchFamily="34" charset="0"/>
                <a:cs typeface="Arial" panose="020B0604020202020204" pitchFamily="34" charset="0"/>
              </a:rPr>
              <a:t>assessment.</a:t>
            </a:r>
          </a:p>
          <a:p>
            <a:pPr marL="742950" lvl="1"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Personal </a:t>
            </a:r>
            <a:r>
              <a:rPr lang="en-GB" sz="1600" dirty="0">
                <a:latin typeface="Arial" panose="020B0604020202020204" pitchFamily="34" charset="0"/>
                <a:cs typeface="Arial" panose="020B0604020202020204" pitchFamily="34" charset="0"/>
              </a:rPr>
              <a:t>resilience and </a:t>
            </a:r>
            <a:r>
              <a:rPr lang="en-GB" sz="1600" dirty="0" smtClean="0">
                <a:latin typeface="Arial" panose="020B0604020202020204" pitchFamily="34" charset="0"/>
                <a:cs typeface="Arial" panose="020B0604020202020204" pitchFamily="34" charset="0"/>
              </a:rPr>
              <a:t>wellbeing.</a:t>
            </a:r>
          </a:p>
          <a:p>
            <a:pPr marL="742950" lvl="1" indent="-2857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Supporting pupils with SEND.</a:t>
            </a:r>
            <a:endParaRPr lang="en-GB" sz="1600" dirty="0"/>
          </a:p>
        </p:txBody>
      </p:sp>
      <p:sp>
        <p:nvSpPr>
          <p:cNvPr id="3" name="Slide Number Placeholder 2"/>
          <p:cNvSpPr>
            <a:spLocks noGrp="1"/>
          </p:cNvSpPr>
          <p:nvPr>
            <p:ph type="sldNum" sz="quarter" idx="12"/>
          </p:nvPr>
        </p:nvSpPr>
        <p:spPr/>
        <p:txBody>
          <a:bodyPr/>
          <a:lstStyle/>
          <a:p>
            <a:fld id="{31E7056E-0E40-4AD4-90C8-AF224B87A914}" type="slidenum">
              <a:rPr lang="en-GB" smtClean="0"/>
              <a:t>11</a:t>
            </a:fld>
            <a:endParaRPr lang="en-GB" dirty="0"/>
          </a:p>
        </p:txBody>
      </p:sp>
      <p:sp>
        <p:nvSpPr>
          <p:cNvPr id="6" name="TextBox 5"/>
          <p:cNvSpPr txBox="1"/>
          <p:nvPr/>
        </p:nvSpPr>
        <p:spPr>
          <a:xfrm>
            <a:off x="193575" y="1017173"/>
            <a:ext cx="11696934" cy="584775"/>
          </a:xfrm>
          <a:prstGeom prst="rect">
            <a:avLst/>
          </a:prstGeom>
          <a:noFill/>
          <a:ln>
            <a:noFill/>
          </a:ln>
        </p:spPr>
        <p:txBody>
          <a:bodyPr wrap="square" rtlCol="0">
            <a:spAutoFit/>
          </a:bodyPr>
          <a:lstStyle/>
          <a:p>
            <a:pPr lvl="0"/>
            <a:r>
              <a:rPr lang="en-GB" sz="1600" b="1" dirty="0" smtClean="0">
                <a:latin typeface="Arial" panose="020B0604020202020204" pitchFamily="34" charset="0"/>
                <a:cs typeface="Arial" panose="020B0604020202020204" pitchFamily="34" charset="0"/>
              </a:rPr>
              <a:t>More newly qualified Teachers </a:t>
            </a:r>
            <a:r>
              <a:rPr lang="en-GB" sz="1600" b="1" dirty="0">
                <a:latin typeface="Arial" panose="020B0604020202020204" pitchFamily="34" charset="0"/>
                <a:cs typeface="Arial" panose="020B0604020202020204" pitchFamily="34" charset="0"/>
              </a:rPr>
              <a:t>leave teaching in the first five years of their career than at any other point of their career, so we think investing in CPD for people at this stage of their career can only be a positive </a:t>
            </a:r>
            <a:r>
              <a:rPr lang="en-GB" sz="1600" b="1" dirty="0" smtClean="0">
                <a:latin typeface="Arial" panose="020B0604020202020204" pitchFamily="34" charset="0"/>
                <a:cs typeface="Arial" panose="020B0604020202020204" pitchFamily="34" charset="0"/>
              </a:rPr>
              <a:t>thing.</a:t>
            </a:r>
            <a:endParaRPr lang="en-GB" sz="1600" b="1" dirty="0">
              <a:latin typeface="Arial" panose="020B0604020202020204" pitchFamily="34" charset="0"/>
              <a:cs typeface="Arial" panose="020B0604020202020204" pitchFamily="34" charset="0"/>
            </a:endParaRPr>
          </a:p>
        </p:txBody>
      </p:sp>
      <p:sp>
        <p:nvSpPr>
          <p:cNvPr id="7" name="TextBox 6"/>
          <p:cNvSpPr txBox="1"/>
          <p:nvPr/>
        </p:nvSpPr>
        <p:spPr>
          <a:xfrm>
            <a:off x="247374" y="1699088"/>
            <a:ext cx="11589337" cy="830997"/>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We know that early career teachers are more likely to leave the profession than more experienced teachers. This is also a crucial period in which to develop teaching practice. We </a:t>
            </a:r>
            <a:r>
              <a:rPr lang="en-GB" sz="1600" dirty="0">
                <a:latin typeface="Arial" panose="020B0604020202020204" pitchFamily="34" charset="0"/>
                <a:cs typeface="Arial" panose="020B0604020202020204" pitchFamily="34" charset="0"/>
              </a:rPr>
              <a:t>are likely to suggest the following </a:t>
            </a:r>
            <a:r>
              <a:rPr lang="en-GB" sz="1600" dirty="0" smtClean="0">
                <a:latin typeface="Arial" panose="020B0604020202020204" pitchFamily="34" charset="0"/>
                <a:cs typeface="Arial" panose="020B0604020202020204" pitchFamily="34" charset="0"/>
              </a:rPr>
              <a:t>as areas that </a:t>
            </a:r>
            <a:r>
              <a:rPr lang="en-GB" sz="1600" dirty="0">
                <a:latin typeface="Arial" panose="020B0604020202020204" pitchFamily="34" charset="0"/>
                <a:cs typeface="Arial" panose="020B0604020202020204" pitchFamily="34" charset="0"/>
              </a:rPr>
              <a:t>bids in this policy theme might want to focus </a:t>
            </a:r>
            <a:r>
              <a:rPr lang="en-GB" sz="1600" dirty="0" smtClean="0">
                <a:latin typeface="Arial" panose="020B0604020202020204" pitchFamily="34" charset="0"/>
                <a:cs typeface="Arial" panose="020B0604020202020204" pitchFamily="34" charset="0"/>
              </a:rPr>
              <a:t>on</a:t>
            </a:r>
            <a:r>
              <a:rPr lang="en-GB" sz="1600" dirty="0">
                <a:latin typeface="Arial" panose="020B0604020202020204" pitchFamily="34" charset="0"/>
                <a:cs typeface="Arial" panose="020B0604020202020204" pitchFamily="34" charset="0"/>
              </a:rPr>
              <a:t>/include</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11" name="Rectangle 10"/>
          <p:cNvSpPr/>
          <p:nvPr/>
        </p:nvSpPr>
        <p:spPr>
          <a:xfrm>
            <a:off x="266675"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Newly Qualified Teachers (NQTs) and early career teachers</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484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E7056E-0E40-4AD4-90C8-AF224B87A914}" type="slidenum">
              <a:rPr lang="en-GB" smtClean="0"/>
              <a:t>12</a:t>
            </a:fld>
            <a:endParaRPr lang="en-GB" dirty="0"/>
          </a:p>
        </p:txBody>
      </p:sp>
      <p:sp>
        <p:nvSpPr>
          <p:cNvPr id="9" name="Rounded Rectangle 8"/>
          <p:cNvSpPr/>
          <p:nvPr/>
        </p:nvSpPr>
        <p:spPr>
          <a:xfrm>
            <a:off x="1416000" y="2869646"/>
            <a:ext cx="9360000" cy="908660"/>
          </a:xfrm>
          <a:prstGeom prst="roundRect">
            <a:avLst/>
          </a:prstGeom>
          <a:solidFill>
            <a:srgbClr val="7095A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latin typeface="Arial" panose="020B0604020202020204" pitchFamily="34" charset="0"/>
                <a:cs typeface="Arial" panose="020B0604020202020204" pitchFamily="34" charset="0"/>
              </a:rPr>
              <a:t>Alternative Provision (AP)</a:t>
            </a:r>
            <a:endParaRPr lang="en-GB" sz="2800" b="1" dirty="0">
              <a:solidFill>
                <a:schemeClr val="bg1"/>
              </a:solidFill>
              <a:latin typeface="Arial" panose="020B0604020202020204" pitchFamily="34" charset="0"/>
              <a:cs typeface="Arial" panose="020B0604020202020204" pitchFamily="34" charset="0"/>
            </a:endParaRPr>
          </a:p>
        </p:txBody>
      </p:sp>
      <p:sp>
        <p:nvSpPr>
          <p:cNvPr id="10" name="Rounded Rectangle 9"/>
          <p:cNvSpPr/>
          <p:nvPr/>
        </p:nvSpPr>
        <p:spPr>
          <a:xfrm>
            <a:off x="1416000" y="4058261"/>
            <a:ext cx="9360000" cy="1012139"/>
          </a:xfrm>
          <a:prstGeom prst="roundRect">
            <a:avLst/>
          </a:prstGeom>
          <a:solidFill>
            <a:srgbClr val="9FB9C8"/>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latin typeface="Arial" panose="020B0604020202020204" pitchFamily="34" charset="0"/>
                <a:cs typeface="Arial" panose="020B0604020202020204" pitchFamily="34" charset="0"/>
              </a:rPr>
              <a:t>Mental Health</a:t>
            </a:r>
            <a:endParaRPr lang="en-GB" sz="28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416000" y="1849493"/>
            <a:ext cx="9360000" cy="815169"/>
          </a:xfrm>
          <a:prstGeom prst="roundRect">
            <a:avLst/>
          </a:prstGeom>
          <a:solidFill>
            <a:srgbClr val="104F75"/>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800" b="1">
                <a:solidFill>
                  <a:srgbClr val="104F7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bg1"/>
                </a:solidFill>
              </a:rPr>
              <a:t>Special Educational Needs and Disability (SEND)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1" name="Rectangle 10"/>
          <p:cNvSpPr/>
          <p:nvPr/>
        </p:nvSpPr>
        <p:spPr>
          <a:xfrm>
            <a:off x="266675"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Specialist CPD</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794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36000" y="1890507"/>
            <a:ext cx="11520000" cy="4629563"/>
          </a:xfrm>
          <a:prstGeom prst="roundRect">
            <a:avLst>
              <a:gd name="adj" fmla="val 16649"/>
            </a:avLst>
          </a:prstGeom>
          <a:solidFill>
            <a:srgbClr val="104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latin typeface="Arial" panose="020B0604020202020204" pitchFamily="34" charset="0"/>
                <a:cs typeface="Arial" panose="020B0604020202020204" pitchFamily="34" charset="0"/>
              </a:rPr>
              <a:t>Supporting teachers to:</a:t>
            </a:r>
            <a:endParaRPr lang="en-GB" sz="1600" b="1"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Apply </a:t>
            </a:r>
            <a:r>
              <a:rPr lang="en-GB" sz="1600" dirty="0">
                <a:latin typeface="Arial" panose="020B0604020202020204" pitchFamily="34" charset="0"/>
                <a:cs typeface="Arial" panose="020B0604020202020204" pitchFamily="34" charset="0"/>
              </a:rPr>
              <a:t>the graduated approach (‘Assess, Plan, Do, Review</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Identify </a:t>
            </a:r>
            <a:r>
              <a:rPr lang="en-GB" sz="1600" dirty="0">
                <a:solidFill>
                  <a:schemeClr val="bg1"/>
                </a:solidFill>
                <a:latin typeface="Arial" panose="020B0604020202020204" pitchFamily="34" charset="0"/>
                <a:cs typeface="Arial" panose="020B0604020202020204" pitchFamily="34" charset="0"/>
              </a:rPr>
              <a:t>SEND and effective </a:t>
            </a:r>
            <a:r>
              <a:rPr lang="en-GB" sz="1600" dirty="0" smtClean="0">
                <a:solidFill>
                  <a:schemeClr val="bg1"/>
                </a:solidFill>
                <a:latin typeface="Arial" panose="020B0604020202020204" pitchFamily="34" charset="0"/>
                <a:cs typeface="Arial" panose="020B0604020202020204" pitchFamily="34" charset="0"/>
              </a:rPr>
              <a:t>support</a:t>
            </a:r>
            <a:r>
              <a:rPr lang="en-GB" sz="1600" dirty="0">
                <a:solidFill>
                  <a:schemeClr val="bg1"/>
                </a:solidFill>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Ensure </a:t>
            </a:r>
            <a:r>
              <a:rPr lang="en-GB" sz="1600" dirty="0">
                <a:solidFill>
                  <a:schemeClr val="bg1"/>
                </a:solidFill>
                <a:latin typeface="Arial" panose="020B0604020202020204" pitchFamily="34" charset="0"/>
                <a:cs typeface="Arial" panose="020B0604020202020204" pitchFamily="34" charset="0"/>
              </a:rPr>
              <a:t>those with SEND are included in activities outside of formal lessons and </a:t>
            </a:r>
            <a:r>
              <a:rPr lang="en-GB" sz="1600" dirty="0" smtClean="0">
                <a:solidFill>
                  <a:schemeClr val="bg1"/>
                </a:solidFill>
                <a:latin typeface="Arial" panose="020B0604020202020204" pitchFamily="34" charset="0"/>
                <a:cs typeface="Arial" panose="020B0604020202020204" pitchFamily="34" charset="0"/>
              </a:rPr>
              <a:t>extracurricular activities</a:t>
            </a:r>
            <a:r>
              <a:rPr lang="en-GB" sz="1600" dirty="0">
                <a:solidFill>
                  <a:schemeClr val="bg1"/>
                </a:solidFill>
                <a:latin typeface="Arial" panose="020B0604020202020204" pitchFamily="34" charset="0"/>
                <a:cs typeface="Arial" panose="020B0604020202020204" pitchFamily="34" charset="0"/>
              </a:rPr>
              <a:t>.</a:t>
            </a:r>
          </a:p>
          <a:p>
            <a:pPr marL="628650" lvl="1" indent="-1714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Work </a:t>
            </a:r>
            <a:r>
              <a:rPr lang="en-GB" sz="1600" dirty="0">
                <a:solidFill>
                  <a:schemeClr val="bg1"/>
                </a:solidFill>
                <a:latin typeface="Arial" panose="020B0604020202020204" pitchFamily="34" charset="0"/>
                <a:cs typeface="Arial" panose="020B0604020202020204" pitchFamily="34" charset="0"/>
              </a:rPr>
              <a:t>with parents and carers of those with </a:t>
            </a:r>
            <a:r>
              <a:rPr lang="en-GB" sz="1600" dirty="0" smtClean="0">
                <a:solidFill>
                  <a:schemeClr val="bg1"/>
                </a:solidFill>
                <a:latin typeface="Arial" panose="020B0604020202020204" pitchFamily="34" charset="0"/>
                <a:cs typeface="Arial" panose="020B0604020202020204" pitchFamily="34" charset="0"/>
              </a:rPr>
              <a:t>SEND to support children, parents and young people to participate in decisions about their support.</a:t>
            </a:r>
            <a:endParaRPr lang="en-GB" sz="16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Ensure </a:t>
            </a:r>
            <a:r>
              <a:rPr lang="en-GB" sz="1600" dirty="0">
                <a:solidFill>
                  <a:schemeClr val="bg1"/>
                </a:solidFill>
                <a:latin typeface="Arial" panose="020B0604020202020204" pitchFamily="34" charset="0"/>
                <a:cs typeface="Arial" panose="020B0604020202020204" pitchFamily="34" charset="0"/>
              </a:rPr>
              <a:t>children and young people with SEND achieve the Preparing for Adulthood life outcomes.  In all phases of </a:t>
            </a:r>
            <a:r>
              <a:rPr lang="en-GB" sz="1600" dirty="0" smtClean="0">
                <a:solidFill>
                  <a:schemeClr val="bg1"/>
                </a:solidFill>
                <a:latin typeface="Arial" panose="020B0604020202020204" pitchFamily="34" charset="0"/>
                <a:cs typeface="Arial" panose="020B0604020202020204" pitchFamily="34" charset="0"/>
              </a:rPr>
              <a:t>education.</a:t>
            </a:r>
            <a:endParaRPr lang="en-GB" sz="16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Implement </a:t>
            </a:r>
            <a:r>
              <a:rPr lang="en-GB" sz="1600" dirty="0">
                <a:solidFill>
                  <a:schemeClr val="bg1"/>
                </a:solidFill>
                <a:latin typeface="Arial" panose="020B0604020202020204" pitchFamily="34" charset="0"/>
                <a:cs typeface="Arial" panose="020B0604020202020204" pitchFamily="34" charset="0"/>
              </a:rPr>
              <a:t>effective interventions for speech, language and communication needs (SLCN) from nursery to the end of key </a:t>
            </a:r>
            <a:r>
              <a:rPr lang="en-GB" sz="1600" dirty="0" smtClean="0">
                <a:solidFill>
                  <a:schemeClr val="bg1"/>
                </a:solidFill>
                <a:latin typeface="Arial" panose="020B0604020202020204" pitchFamily="34" charset="0"/>
                <a:cs typeface="Arial" panose="020B0604020202020204" pitchFamily="34" charset="0"/>
              </a:rPr>
              <a:t>stage one.</a:t>
            </a:r>
          </a:p>
          <a:p>
            <a:r>
              <a:rPr lang="en-GB" sz="1600" b="1" dirty="0" smtClean="0">
                <a:solidFill>
                  <a:schemeClr val="bg1"/>
                </a:solidFill>
                <a:latin typeface="Arial" panose="020B0604020202020204" pitchFamily="34" charset="0"/>
                <a:cs typeface="Arial" panose="020B0604020202020204" pitchFamily="34" charset="0"/>
              </a:rPr>
              <a:t>Supporting leaders to:</a:t>
            </a:r>
            <a:endParaRPr lang="en-GB" sz="1600" b="1"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Effectively </a:t>
            </a:r>
            <a:r>
              <a:rPr lang="en-GB" sz="1600" dirty="0">
                <a:solidFill>
                  <a:schemeClr val="bg1"/>
                </a:solidFill>
                <a:latin typeface="Arial" panose="020B0604020202020204" pitchFamily="34" charset="0"/>
                <a:cs typeface="Arial" panose="020B0604020202020204" pitchFamily="34" charset="0"/>
              </a:rPr>
              <a:t>deploy </a:t>
            </a:r>
            <a:r>
              <a:rPr lang="en-GB" sz="1600" dirty="0" smtClean="0">
                <a:solidFill>
                  <a:schemeClr val="bg1"/>
                </a:solidFill>
                <a:latin typeface="Arial" panose="020B0604020202020204" pitchFamily="34" charset="0"/>
                <a:cs typeface="Arial" panose="020B0604020202020204" pitchFamily="34" charset="0"/>
              </a:rPr>
              <a:t>SENCOs and </a:t>
            </a:r>
            <a:r>
              <a:rPr lang="en-GB" sz="1600" dirty="0">
                <a:solidFill>
                  <a:schemeClr val="bg1"/>
                </a:solidFill>
                <a:latin typeface="Arial" panose="020B0604020202020204" pitchFamily="34" charset="0"/>
                <a:cs typeface="Arial" panose="020B0604020202020204" pitchFamily="34" charset="0"/>
              </a:rPr>
              <a:t>upskill leaders and SENCOs in the use of notional SEND </a:t>
            </a:r>
            <a:r>
              <a:rPr lang="en-GB" sz="1600" dirty="0" smtClean="0">
                <a:solidFill>
                  <a:schemeClr val="bg1"/>
                </a:solidFill>
                <a:latin typeface="Arial" panose="020B0604020202020204" pitchFamily="34" charset="0"/>
                <a:cs typeface="Arial" panose="020B0604020202020204" pitchFamily="34" charset="0"/>
              </a:rPr>
              <a:t>budgets and the deployment of teaching assistants.</a:t>
            </a:r>
            <a:endParaRPr lang="en-GB" sz="16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Work </a:t>
            </a:r>
            <a:r>
              <a:rPr lang="en-GB" sz="1600" dirty="0">
                <a:solidFill>
                  <a:schemeClr val="bg1"/>
                </a:solidFill>
                <a:latin typeface="Arial" panose="020B0604020202020204" pitchFamily="34" charset="0"/>
                <a:cs typeface="Arial" panose="020B0604020202020204" pitchFamily="34" charset="0"/>
              </a:rPr>
              <a:t>with their SENCO and become more effective in collaboration with health and social services in line with the vision of a more joined up offer for children and </a:t>
            </a:r>
            <a:r>
              <a:rPr lang="en-GB" sz="1600" dirty="0">
                <a:latin typeface="Arial" panose="020B0604020202020204" pitchFamily="34" charset="0"/>
                <a:cs typeface="Arial" panose="020B0604020202020204" pitchFamily="34" charset="0"/>
              </a:rPr>
              <a:t>young </a:t>
            </a:r>
            <a:r>
              <a:rPr lang="en-GB" sz="1600" dirty="0" smtClean="0">
                <a:latin typeface="Arial" panose="020B0604020202020204" pitchFamily="34" charset="0"/>
                <a:cs typeface="Arial" panose="020B0604020202020204" pitchFamily="34" charset="0"/>
              </a:rPr>
              <a:t>people.</a:t>
            </a:r>
            <a:endParaRPr lang="en-GB" sz="1600"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latin typeface="Arial" panose="020B0604020202020204" pitchFamily="34" charset="0"/>
                <a:cs typeface="Arial" panose="020B0604020202020204" pitchFamily="34" charset="0"/>
              </a:rPr>
              <a:t>Effectively </a:t>
            </a:r>
            <a:r>
              <a:rPr lang="en-GB" sz="1600" dirty="0">
                <a:latin typeface="Arial" panose="020B0604020202020204" pitchFamily="34" charset="0"/>
                <a:cs typeface="Arial" panose="020B0604020202020204" pitchFamily="34" charset="0"/>
              </a:rPr>
              <a:t>deploy staff across special (including residential) and mainstream provision to drive improvement, develop career ladders for teachers who wish to specialise in SEND and use the expertise of special school teachers to build the skills of mainstream </a:t>
            </a:r>
            <a:r>
              <a:rPr lang="en-GB" sz="1600" dirty="0" smtClean="0">
                <a:latin typeface="Arial" panose="020B0604020202020204" pitchFamily="34" charset="0"/>
                <a:cs typeface="Arial" panose="020B0604020202020204" pitchFamily="34" charset="0"/>
              </a:rPr>
              <a:t>teachers.</a:t>
            </a:r>
            <a:endParaRPr lang="en-GB" sz="16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1E7056E-0E40-4AD4-90C8-AF224B87A914}" type="slidenum">
              <a:rPr lang="en-GB" smtClean="0"/>
              <a:t>13</a:t>
            </a:fld>
            <a:endParaRPr lang="en-GB" dirty="0"/>
          </a:p>
        </p:txBody>
      </p:sp>
      <p:sp>
        <p:nvSpPr>
          <p:cNvPr id="11" name="TextBox 10"/>
          <p:cNvSpPr txBox="1"/>
          <p:nvPr/>
        </p:nvSpPr>
        <p:spPr>
          <a:xfrm>
            <a:off x="247374" y="884171"/>
            <a:ext cx="11696934" cy="584775"/>
          </a:xfrm>
          <a:prstGeom prst="rect">
            <a:avLst/>
          </a:prstGeom>
          <a:noFill/>
          <a:ln>
            <a:noFill/>
          </a:ln>
        </p:spPr>
        <p:txBody>
          <a:bodyPr wrap="square" rtlCol="0">
            <a:spAutoFit/>
          </a:bodyPr>
          <a:lstStyle/>
          <a:p>
            <a:pPr lvl="0"/>
            <a:r>
              <a:rPr lang="en-GB" sz="1600" b="1" dirty="0" smtClean="0">
                <a:latin typeface="Arial" panose="020B0604020202020204" pitchFamily="34" charset="0"/>
                <a:cs typeface="Arial" panose="020B0604020202020204" pitchFamily="34" charset="0"/>
              </a:rPr>
              <a:t>All teachers are teachers of SEND and need to prioritise meeting the diverse needs of these pupils. Currently 14.4% of pupils have an identified SEND which is 4-5 children in the average class of 30.</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247374" y="1468946"/>
            <a:ext cx="11634216"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are likely to suggest the following </a:t>
            </a:r>
            <a:r>
              <a:rPr lang="en-GB" sz="1600" dirty="0" smtClean="0">
                <a:latin typeface="Arial" panose="020B0604020202020204" pitchFamily="34" charset="0"/>
                <a:cs typeface="Arial" panose="020B0604020202020204" pitchFamily="34" charset="0"/>
              </a:rPr>
              <a:t>as areas that </a:t>
            </a:r>
            <a:r>
              <a:rPr lang="en-GB" sz="1600" dirty="0">
                <a:latin typeface="Arial" panose="020B0604020202020204" pitchFamily="34" charset="0"/>
                <a:cs typeface="Arial" panose="020B0604020202020204" pitchFamily="34" charset="0"/>
              </a:rPr>
              <a:t>bids in this policy theme might want to focus </a:t>
            </a:r>
            <a:r>
              <a:rPr lang="en-GB" sz="1600" dirty="0" smtClean="0">
                <a:latin typeface="Arial" panose="020B0604020202020204" pitchFamily="34" charset="0"/>
                <a:cs typeface="Arial" panose="020B0604020202020204" pitchFamily="34" charset="0"/>
              </a:rPr>
              <a:t>on</a:t>
            </a:r>
            <a:r>
              <a:rPr lang="en-GB" sz="1600" dirty="0">
                <a:latin typeface="Arial" panose="020B0604020202020204" pitchFamily="34" charset="0"/>
                <a:cs typeface="Arial" panose="020B0604020202020204" pitchFamily="34" charset="0"/>
              </a:rPr>
              <a:t>/include</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7" name="Rectangle 6"/>
          <p:cNvSpPr/>
          <p:nvPr/>
        </p:nvSpPr>
        <p:spPr>
          <a:xfrm>
            <a:off x="247374" y="161745"/>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Special Educational Needs and Disability (SEND)</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904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E7056E-0E40-4AD4-90C8-AF224B87A914}" type="slidenum">
              <a:rPr lang="en-GB" smtClean="0"/>
              <a:t>14</a:t>
            </a:fld>
            <a:endParaRPr lang="en-GB" dirty="0"/>
          </a:p>
        </p:txBody>
      </p:sp>
      <p:sp>
        <p:nvSpPr>
          <p:cNvPr id="10" name="Rectangle 9"/>
          <p:cNvSpPr/>
          <p:nvPr/>
        </p:nvSpPr>
        <p:spPr>
          <a:xfrm>
            <a:off x="247374" y="161745"/>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Specialist CPD: Alternative Provision (AP)</a:t>
            </a:r>
            <a:endParaRPr lang="en-GB" sz="3200" b="1" dirty="0">
              <a:solidFill>
                <a:srgbClr val="104F75"/>
              </a:solidFill>
              <a:latin typeface="Arial" panose="020B0604020202020204" pitchFamily="34" charset="0"/>
              <a:cs typeface="Arial" panose="020B0604020202020204" pitchFamily="34" charset="0"/>
            </a:endParaRPr>
          </a:p>
        </p:txBody>
      </p:sp>
      <p:sp>
        <p:nvSpPr>
          <p:cNvPr id="11" name="TextBox 10"/>
          <p:cNvSpPr txBox="1"/>
          <p:nvPr/>
        </p:nvSpPr>
        <p:spPr>
          <a:xfrm>
            <a:off x="256817" y="888536"/>
            <a:ext cx="11771532" cy="2893100"/>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Alternative </a:t>
            </a:r>
            <a:r>
              <a:rPr lang="en-GB" sz="1700" dirty="0" smtClean="0">
                <a:latin typeface="Arial" panose="020B0604020202020204" pitchFamily="34" charset="0"/>
                <a:cs typeface="Arial" panose="020B0604020202020204" pitchFamily="34" charset="0"/>
              </a:rPr>
              <a:t>Provision </a:t>
            </a:r>
            <a:r>
              <a:rPr lang="en-GB" sz="1700" dirty="0">
                <a:latin typeface="Arial" panose="020B0604020202020204" pitchFamily="34" charset="0"/>
                <a:cs typeface="Arial" panose="020B0604020202020204" pitchFamily="34" charset="0"/>
              </a:rPr>
              <a:t>is the education arranged for children of compulsory school age who would not otherwise receive suitable education, because of illness, exclusion or for any other reason. </a:t>
            </a:r>
            <a:r>
              <a:rPr lang="en-GB" sz="1700" dirty="0" smtClean="0">
                <a:latin typeface="Arial" panose="020B0604020202020204" pitchFamily="34" charset="0"/>
                <a:cs typeface="Arial" panose="020B0604020202020204" pitchFamily="34" charset="0"/>
              </a:rPr>
              <a:t> </a:t>
            </a:r>
          </a:p>
          <a:p>
            <a:endParaRPr lang="en-GB" sz="900" dirty="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Children </a:t>
            </a:r>
            <a:r>
              <a:rPr lang="en-GB" sz="1700" dirty="0">
                <a:latin typeface="Arial" panose="020B0604020202020204" pitchFamily="34" charset="0"/>
                <a:cs typeface="Arial" panose="020B0604020202020204" pitchFamily="34" charset="0"/>
              </a:rPr>
              <a:t>in AP have a range of needs with varying levels of complexity, and the educational outcomes of these children are considerably worse than their peers. 40.8% of children in </a:t>
            </a:r>
            <a:r>
              <a:rPr lang="en-GB" sz="1700" dirty="0" smtClean="0">
                <a:latin typeface="Arial" panose="020B0604020202020204" pitchFamily="34" charset="0"/>
                <a:cs typeface="Arial" panose="020B0604020202020204" pitchFamily="34" charset="0"/>
              </a:rPr>
              <a:t>PRUs, </a:t>
            </a:r>
            <a:r>
              <a:rPr lang="en-GB" sz="1700" dirty="0">
                <a:latin typeface="Arial" panose="020B0604020202020204" pitchFamily="34" charset="0"/>
                <a:cs typeface="Arial" panose="020B0604020202020204" pitchFamily="34" charset="0"/>
              </a:rPr>
              <a:t>AP academies and free schools are eligible for and claiming free school meals, compared to 14.0% in all </a:t>
            </a:r>
            <a:r>
              <a:rPr lang="en-GB" sz="1700" dirty="0" smtClean="0">
                <a:latin typeface="Arial" panose="020B0604020202020204" pitchFamily="34" charset="0"/>
                <a:cs typeface="Arial" panose="020B0604020202020204" pitchFamily="34" charset="0"/>
              </a:rPr>
              <a:t>state </a:t>
            </a:r>
            <a:r>
              <a:rPr lang="en-GB" sz="1700" dirty="0">
                <a:latin typeface="Arial" panose="020B0604020202020204" pitchFamily="34" charset="0"/>
                <a:cs typeface="Arial" panose="020B0604020202020204" pitchFamily="34" charset="0"/>
              </a:rPr>
              <a:t>funded schools. 77.1% of children in these AP settings have a SEN or disability. In 2016/17, 4.4% of pupils in AP achieved </a:t>
            </a:r>
            <a:r>
              <a:rPr lang="en-GB" sz="1700" dirty="0" smtClean="0">
                <a:latin typeface="Arial" panose="020B0604020202020204" pitchFamily="34" charset="0"/>
                <a:cs typeface="Arial" panose="020B0604020202020204" pitchFamily="34" charset="0"/>
              </a:rPr>
              <a:t>passes </a:t>
            </a:r>
            <a:r>
              <a:rPr lang="en-GB" sz="1700" dirty="0">
                <a:latin typeface="Arial" panose="020B0604020202020204" pitchFamily="34" charset="0"/>
                <a:cs typeface="Arial" panose="020B0604020202020204" pitchFamily="34" charset="0"/>
              </a:rPr>
              <a:t>in English and Maths GCSEs, compared to 63.3% for all state-funded schools.</a:t>
            </a:r>
          </a:p>
          <a:p>
            <a:endParaRPr lang="en-GB" dirty="0" smtClean="0"/>
          </a:p>
          <a:p>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sp>
        <p:nvSpPr>
          <p:cNvPr id="12" name="TextBox 11"/>
          <p:cNvSpPr txBox="1"/>
          <p:nvPr/>
        </p:nvSpPr>
        <p:spPr>
          <a:xfrm>
            <a:off x="256817" y="2904473"/>
            <a:ext cx="11716685" cy="877163"/>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In addition to welcoming bids </a:t>
            </a:r>
            <a:r>
              <a:rPr lang="en-GB" sz="1700" dirty="0" smtClean="0">
                <a:latin typeface="Arial" panose="020B0604020202020204" pitchFamily="34" charset="0"/>
                <a:cs typeface="Arial" panose="020B0604020202020204" pitchFamily="34" charset="0"/>
              </a:rPr>
              <a:t>from alternative providers across </a:t>
            </a:r>
            <a:r>
              <a:rPr lang="en-GB" sz="1700" dirty="0">
                <a:latin typeface="Arial" panose="020B0604020202020204" pitchFamily="34" charset="0"/>
                <a:cs typeface="Arial" panose="020B0604020202020204" pitchFamily="34" charset="0"/>
              </a:rPr>
              <a:t>the policy themes, we are also </a:t>
            </a:r>
            <a:r>
              <a:rPr lang="en-GB" sz="1700" dirty="0" smtClean="0">
                <a:latin typeface="Arial" panose="020B0604020202020204" pitchFamily="34" charset="0"/>
                <a:cs typeface="Arial" panose="020B0604020202020204" pitchFamily="34" charset="0"/>
              </a:rPr>
              <a:t>welcoming bids for AP-specific CPD which can be made by both alternative and other providers. We </a:t>
            </a:r>
            <a:r>
              <a:rPr lang="en-GB" sz="1700" dirty="0">
                <a:latin typeface="Arial" panose="020B0604020202020204" pitchFamily="34" charset="0"/>
                <a:cs typeface="Arial" panose="020B0604020202020204" pitchFamily="34" charset="0"/>
              </a:rPr>
              <a:t>are likely to suggest the following as </a:t>
            </a:r>
            <a:r>
              <a:rPr lang="en-GB" sz="1700" dirty="0" smtClean="0">
                <a:latin typeface="Arial" panose="020B0604020202020204" pitchFamily="34" charset="0"/>
                <a:cs typeface="Arial" panose="020B0604020202020204" pitchFamily="34" charset="0"/>
              </a:rPr>
              <a:t>areas that </a:t>
            </a:r>
            <a:r>
              <a:rPr lang="en-GB" sz="1700" dirty="0">
                <a:latin typeface="Arial" panose="020B0604020202020204" pitchFamily="34" charset="0"/>
                <a:cs typeface="Arial" panose="020B0604020202020204" pitchFamily="34" charset="0"/>
              </a:rPr>
              <a:t>bids in this policy theme might want to focus </a:t>
            </a:r>
            <a:r>
              <a:rPr lang="en-GB" sz="1700" dirty="0" smtClean="0">
                <a:latin typeface="Arial" panose="020B0604020202020204" pitchFamily="34" charset="0"/>
                <a:cs typeface="Arial" panose="020B0604020202020204" pitchFamily="34" charset="0"/>
              </a:rPr>
              <a:t>on</a:t>
            </a:r>
            <a:r>
              <a:rPr lang="en-GB" sz="1700" dirty="0">
                <a:latin typeface="Arial" panose="020B0604020202020204" pitchFamily="34" charset="0"/>
                <a:cs typeface="Arial" panose="020B0604020202020204" pitchFamily="34" charset="0"/>
              </a:rPr>
              <a:t>/include</a:t>
            </a:r>
            <a:r>
              <a:rPr lang="en-GB" sz="1700" dirty="0" smtClean="0">
                <a:latin typeface="Arial" panose="020B0604020202020204" pitchFamily="34" charset="0"/>
                <a:cs typeface="Arial" panose="020B0604020202020204" pitchFamily="34" charset="0"/>
              </a:rPr>
              <a:t>:</a:t>
            </a:r>
            <a:endParaRPr lang="en-GB" sz="1700" dirty="0">
              <a:latin typeface="Arial" panose="020B0604020202020204" pitchFamily="34" charset="0"/>
              <a:cs typeface="Arial" panose="020B0604020202020204" pitchFamily="34" charset="0"/>
            </a:endParaRPr>
          </a:p>
        </p:txBody>
      </p:sp>
      <p:sp>
        <p:nvSpPr>
          <p:cNvPr id="13" name="TextBox 12"/>
          <p:cNvSpPr txBox="1"/>
          <p:nvPr/>
        </p:nvSpPr>
        <p:spPr>
          <a:xfrm>
            <a:off x="336000" y="3781636"/>
            <a:ext cx="11520000" cy="2996565"/>
          </a:xfrm>
          <a:prstGeom prst="roundRect">
            <a:avLst/>
          </a:prstGeom>
          <a:solidFill>
            <a:srgbClr val="104F75"/>
          </a:solidFill>
        </p:spPr>
        <p:txBody>
          <a:bodyPr wrap="square" rtlCol="0">
            <a:spAutoFit/>
          </a:bodyPr>
          <a:lstStyle/>
          <a:p>
            <a:pPr marL="171450" indent="-171450">
              <a:buFont typeface="Arial" panose="020B0604020202020204" pitchFamily="34" charset="0"/>
              <a:buChar char="•"/>
            </a:pPr>
            <a:r>
              <a:rPr lang="en-GB" sz="1700" dirty="0" smtClean="0">
                <a:solidFill>
                  <a:schemeClr val="bg1"/>
                </a:solidFill>
                <a:latin typeface="Arial" panose="020B0604020202020204" pitchFamily="34" charset="0"/>
                <a:cs typeface="Arial" panose="020B0604020202020204" pitchFamily="34" charset="0"/>
              </a:rPr>
              <a:t>Supporting development of a clear </a:t>
            </a:r>
            <a:r>
              <a:rPr lang="en-GB" sz="1700" dirty="0">
                <a:solidFill>
                  <a:schemeClr val="bg1"/>
                </a:solidFill>
                <a:latin typeface="Arial" panose="020B0604020202020204" pitchFamily="34" charset="0"/>
                <a:cs typeface="Arial" panose="020B0604020202020204" pitchFamily="34" charset="0"/>
              </a:rPr>
              <a:t>structure to improve and strengthen the quality of teachers </a:t>
            </a:r>
            <a:r>
              <a:rPr lang="en-GB" sz="1700" dirty="0" smtClean="0">
                <a:solidFill>
                  <a:schemeClr val="bg1"/>
                </a:solidFill>
                <a:latin typeface="Arial" panose="020B0604020202020204" pitchFamily="34" charset="0"/>
                <a:cs typeface="Arial" panose="020B0604020202020204" pitchFamily="34" charset="0"/>
              </a:rPr>
              <a:t>in AP, by having a focus </a:t>
            </a:r>
            <a:r>
              <a:rPr lang="en-GB" sz="1700" dirty="0">
                <a:solidFill>
                  <a:schemeClr val="bg1"/>
                </a:solidFill>
                <a:latin typeface="Arial" panose="020B0604020202020204" pitchFamily="34" charset="0"/>
                <a:cs typeface="Arial" panose="020B0604020202020204" pitchFamily="34" charset="0"/>
              </a:rPr>
              <a:t>on effectively deploying staff across AP and mainstream provision to drive improvement, </a:t>
            </a:r>
            <a:r>
              <a:rPr lang="en-GB" sz="1700" dirty="0" smtClean="0">
                <a:solidFill>
                  <a:schemeClr val="bg1"/>
                </a:solidFill>
                <a:latin typeface="Arial" panose="020B0604020202020204" pitchFamily="34" charset="0"/>
                <a:cs typeface="Arial" panose="020B0604020202020204" pitchFamily="34" charset="0"/>
              </a:rPr>
              <a:t>continuous </a:t>
            </a:r>
            <a:r>
              <a:rPr lang="en-GB" sz="1700" dirty="0">
                <a:solidFill>
                  <a:schemeClr val="bg1"/>
                </a:solidFill>
                <a:latin typeface="Arial" panose="020B0604020202020204" pitchFamily="34" charset="0"/>
                <a:cs typeface="Arial" panose="020B0604020202020204" pitchFamily="34" charset="0"/>
              </a:rPr>
              <a:t>development and retention of </a:t>
            </a:r>
            <a:r>
              <a:rPr lang="en-GB" sz="1700" dirty="0" smtClean="0">
                <a:solidFill>
                  <a:schemeClr val="bg1"/>
                </a:solidFill>
                <a:latin typeface="Arial" panose="020B0604020202020204" pitchFamily="34" charset="0"/>
                <a:cs typeface="Arial" panose="020B0604020202020204" pitchFamily="34" charset="0"/>
              </a:rPr>
              <a:t>staff, </a:t>
            </a:r>
            <a:r>
              <a:rPr lang="en-GB" sz="1700" dirty="0">
                <a:solidFill>
                  <a:schemeClr val="bg1"/>
                </a:solidFill>
                <a:latin typeface="Arial" panose="020B0604020202020204" pitchFamily="34" charset="0"/>
                <a:cs typeface="Arial" panose="020B0604020202020204" pitchFamily="34" charset="0"/>
              </a:rPr>
              <a:t>so that it provides stability and consistency for </a:t>
            </a:r>
            <a:r>
              <a:rPr lang="en-GB" sz="1700" dirty="0" smtClean="0">
                <a:solidFill>
                  <a:schemeClr val="bg1"/>
                </a:solidFill>
                <a:latin typeface="Arial" panose="020B0604020202020204" pitchFamily="34" charset="0"/>
                <a:cs typeface="Arial" panose="020B0604020202020204" pitchFamily="34" charset="0"/>
              </a:rPr>
              <a:t>pupils.</a:t>
            </a:r>
          </a:p>
          <a:p>
            <a:pPr marL="171450" indent="-171450">
              <a:buFont typeface="Arial" panose="020B0604020202020204" pitchFamily="34" charset="0"/>
              <a:buChar char="•"/>
            </a:pPr>
            <a:r>
              <a:rPr lang="en-GB" sz="1700" dirty="0" smtClean="0">
                <a:solidFill>
                  <a:schemeClr val="bg1"/>
                </a:solidFill>
                <a:latin typeface="Arial" panose="020B0604020202020204" pitchFamily="34" charset="0"/>
                <a:cs typeface="Arial" panose="020B0604020202020204" pitchFamily="34" charset="0"/>
              </a:rPr>
              <a:t>Improving </a:t>
            </a:r>
            <a:r>
              <a:rPr lang="en-GB" sz="1700" dirty="0">
                <a:solidFill>
                  <a:schemeClr val="bg1"/>
                </a:solidFill>
                <a:latin typeface="Arial" panose="020B0604020202020204" pitchFamily="34" charset="0"/>
                <a:cs typeface="Arial" panose="020B0604020202020204" pitchFamily="34" charset="0"/>
              </a:rPr>
              <a:t>cross fertilisation of teaching and learning between AP and mainstream whilst sharing knowledge and best practice with their </a:t>
            </a:r>
            <a:r>
              <a:rPr lang="en-GB" sz="1700" dirty="0" smtClean="0">
                <a:solidFill>
                  <a:schemeClr val="bg1"/>
                </a:solidFill>
                <a:latin typeface="Arial" panose="020B0604020202020204" pitchFamily="34" charset="0"/>
                <a:cs typeface="Arial" panose="020B0604020202020204" pitchFamily="34" charset="0"/>
              </a:rPr>
              <a:t>peers.</a:t>
            </a:r>
          </a:p>
          <a:p>
            <a:pPr marL="171450" indent="-171450">
              <a:buFont typeface="Arial" panose="020B0604020202020204" pitchFamily="34" charset="0"/>
              <a:buChar char="•"/>
            </a:pPr>
            <a:r>
              <a:rPr lang="en-GB" sz="1700" dirty="0" smtClean="0">
                <a:solidFill>
                  <a:schemeClr val="bg1"/>
                </a:solidFill>
                <a:latin typeface="Arial" panose="020B0604020202020204" pitchFamily="34" charset="0"/>
                <a:cs typeface="Arial" panose="020B0604020202020204" pitchFamily="34" charset="0"/>
              </a:rPr>
              <a:t>Recognising </a:t>
            </a:r>
            <a:r>
              <a:rPr lang="en-GB" sz="1700" dirty="0">
                <a:solidFill>
                  <a:schemeClr val="bg1"/>
                </a:solidFill>
                <a:latin typeface="Arial" panose="020B0604020202020204" pitchFamily="34" charset="0"/>
                <a:cs typeface="Arial" panose="020B0604020202020204" pitchFamily="34" charset="0"/>
              </a:rPr>
              <a:t>that one size does not fit all and can be tailored / adapted to support teachers with the right tools and techniques to address the diverse needs of pupils with SEN, mental health, behavioural issues so that they can improve </a:t>
            </a:r>
            <a:r>
              <a:rPr lang="en-GB" sz="1700" dirty="0" smtClean="0">
                <a:solidFill>
                  <a:schemeClr val="bg1"/>
                </a:solidFill>
                <a:latin typeface="Arial" panose="020B0604020202020204" pitchFamily="34" charset="0"/>
                <a:cs typeface="Arial" panose="020B0604020202020204" pitchFamily="34" charset="0"/>
              </a:rPr>
              <a:t>children and young people’s </a:t>
            </a:r>
            <a:r>
              <a:rPr lang="en-GB" sz="1700" dirty="0">
                <a:solidFill>
                  <a:schemeClr val="bg1"/>
                </a:solidFill>
                <a:latin typeface="Arial" panose="020B0604020202020204" pitchFamily="34" charset="0"/>
                <a:cs typeface="Arial" panose="020B0604020202020204" pitchFamily="34" charset="0"/>
              </a:rPr>
              <a:t>outcomes and life </a:t>
            </a:r>
            <a:r>
              <a:rPr lang="en-GB" sz="1700" dirty="0" smtClean="0">
                <a:solidFill>
                  <a:schemeClr val="bg1"/>
                </a:solidFill>
                <a:latin typeface="Arial" panose="020B0604020202020204" pitchFamily="34" charset="0"/>
                <a:cs typeface="Arial" panose="020B0604020202020204" pitchFamily="34" charset="0"/>
              </a:rPr>
              <a:t>skills.</a:t>
            </a:r>
          </a:p>
          <a:p>
            <a:pPr marL="171450" indent="-171450">
              <a:buFont typeface="Arial" panose="020B0604020202020204" pitchFamily="34" charset="0"/>
              <a:buChar char="•"/>
            </a:pPr>
            <a:r>
              <a:rPr lang="en-GB" sz="1700" i="1" dirty="0" smtClean="0">
                <a:solidFill>
                  <a:schemeClr val="bg1"/>
                </a:solidFill>
                <a:latin typeface="Arial" panose="020B0604020202020204" pitchFamily="34" charset="0"/>
                <a:cs typeface="Arial" panose="020B0604020202020204" pitchFamily="34" charset="0"/>
              </a:rPr>
              <a:t>Successful </a:t>
            </a:r>
            <a:r>
              <a:rPr lang="en-GB" sz="1700" i="1" dirty="0">
                <a:solidFill>
                  <a:schemeClr val="bg1"/>
                </a:solidFill>
                <a:latin typeface="Arial" panose="020B0604020202020204" pitchFamily="34" charset="0"/>
                <a:cs typeface="Arial" panose="020B0604020202020204" pitchFamily="34" charset="0"/>
              </a:rPr>
              <a:t>projects will need to demonstrate how the improvements will be measured and evaluated in terms of teacher quality, retention and improved outcomes of </a:t>
            </a:r>
            <a:r>
              <a:rPr lang="en-GB" sz="1700" i="1" dirty="0" smtClean="0">
                <a:solidFill>
                  <a:schemeClr val="bg1"/>
                </a:solidFill>
                <a:latin typeface="Arial" panose="020B0604020202020204" pitchFamily="34" charset="0"/>
                <a:cs typeface="Arial" panose="020B0604020202020204" pitchFamily="34" charset="0"/>
              </a:rPr>
              <a:t>pupils.</a:t>
            </a:r>
            <a:endParaRPr lang="en-GB" sz="1700" dirty="0">
              <a:solidFill>
                <a:schemeClr val="bg1"/>
              </a:solidFill>
              <a:latin typeface="Arial" panose="020B0604020202020204" pitchFamily="34" charset="0"/>
              <a:cs typeface="Arial" panose="020B0604020202020204" pitchFamily="34" charset="0"/>
            </a:endParaRPr>
          </a:p>
        </p:txBody>
      </p:sp>
      <p:sp>
        <p:nvSpPr>
          <p:cNvPr id="7" name="Slide Number Placeholder 1"/>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15</a:t>
            </a:r>
            <a:endParaRPr lang="en-GB" dirty="0"/>
          </a:p>
        </p:txBody>
      </p:sp>
    </p:spTree>
    <p:extLst>
      <p:ext uri="{BB962C8B-B14F-4D97-AF65-F5344CB8AC3E}">
        <p14:creationId xmlns:p14="http://schemas.microsoft.com/office/powerpoint/2010/main" val="4177656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6000" y="3161067"/>
            <a:ext cx="11520000" cy="2553891"/>
          </a:xfrm>
          <a:prstGeom prst="roundRect">
            <a:avLst/>
          </a:prstGeom>
          <a:solidFill>
            <a:srgbClr val="104F75"/>
          </a:solidFill>
        </p:spPr>
        <p:txBody>
          <a:bodyPr wrap="square" rtlCol="0">
            <a:spAutoFit/>
          </a:bodyPr>
          <a:lstStyle/>
          <a:p>
            <a:r>
              <a:rPr lang="en-GB" sz="1600" b="1" dirty="0" smtClean="0">
                <a:solidFill>
                  <a:schemeClr val="bg1"/>
                </a:solidFill>
                <a:latin typeface="Arial" panose="020B0604020202020204" pitchFamily="34" charset="0"/>
                <a:cs typeface="Arial" panose="020B0604020202020204" pitchFamily="34" charset="0"/>
              </a:rPr>
              <a:t>Developing the role of mental health leads - including</a:t>
            </a: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Techniques to promote </a:t>
            </a:r>
            <a:r>
              <a:rPr lang="en-GB" sz="1600" dirty="0" smtClean="0">
                <a:solidFill>
                  <a:schemeClr val="bg1"/>
                </a:solidFill>
                <a:latin typeface="Arial" panose="020B0604020202020204" pitchFamily="34" charset="0"/>
                <a:cs typeface="Arial" panose="020B0604020202020204" pitchFamily="34" charset="0"/>
              </a:rPr>
              <a:t>mental well-being and awareness-raising of mental health issues across the school or college.</a:t>
            </a:r>
          </a:p>
          <a:p>
            <a:pPr marL="171450" indent="-171450">
              <a:buFont typeface="Arial" panose="020B0604020202020204" pitchFamily="34" charset="0"/>
              <a:buChar char="•"/>
            </a:pPr>
            <a:endParaRPr lang="en-GB" sz="1600" b="1"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Co-ordinating</a:t>
            </a:r>
            <a:r>
              <a:rPr lang="en-GB" sz="1600" dirty="0" smtClean="0">
                <a:solidFill>
                  <a:schemeClr val="bg1"/>
                </a:solidFill>
                <a:latin typeface="Arial" panose="020B0604020202020204" pitchFamily="34" charset="0"/>
                <a:cs typeface="Arial" panose="020B0604020202020204" pitchFamily="34" charset="0"/>
              </a:rPr>
              <a:t> the whole school/college mental health approach for staff and pupils – including teaching about mental health, behaviour and safeguarding policies and engagement with parents.</a:t>
            </a:r>
          </a:p>
          <a:p>
            <a:pPr marL="171450" indent="-171450">
              <a:buFont typeface="Arial" panose="020B0604020202020204" pitchFamily="34" charset="0"/>
              <a:buChar char="•"/>
            </a:pPr>
            <a:endParaRPr lang="en-GB" sz="1600" b="1"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Supporting</a:t>
            </a:r>
            <a:r>
              <a:rPr lang="en-GB" sz="1600" dirty="0" smtClean="0">
                <a:solidFill>
                  <a:schemeClr val="bg1"/>
                </a:solidFill>
                <a:latin typeface="Arial" panose="020B0604020202020204" pitchFamily="34" charset="0"/>
                <a:cs typeface="Arial" panose="020B0604020202020204" pitchFamily="34" charset="0"/>
              </a:rPr>
              <a:t> school and college staff with identifying and responding to emerging issues and making effective links to external specialist support.</a:t>
            </a:r>
          </a:p>
          <a:p>
            <a:pPr marL="171450" indent="-1714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15</a:t>
            </a:fld>
            <a:endParaRPr lang="en-GB" dirty="0"/>
          </a:p>
        </p:txBody>
      </p:sp>
      <p:sp>
        <p:nvSpPr>
          <p:cNvPr id="7" name="TextBox 6"/>
          <p:cNvSpPr txBox="1"/>
          <p:nvPr/>
        </p:nvSpPr>
        <p:spPr>
          <a:xfrm>
            <a:off x="266675" y="930339"/>
            <a:ext cx="11696934" cy="1077218"/>
          </a:xfrm>
          <a:prstGeom prst="rect">
            <a:avLst/>
          </a:prstGeom>
          <a:noFill/>
          <a:ln>
            <a:noFill/>
          </a:ln>
        </p:spPr>
        <p:txBody>
          <a:bodyPr wrap="square" rtlCol="0">
            <a:spAutoFit/>
          </a:bodyPr>
          <a:lstStyle/>
          <a:p>
            <a:pPr lvl="0"/>
            <a:r>
              <a:rPr lang="en-GB" sz="1600" b="1" dirty="0" smtClean="0">
                <a:latin typeface="Arial" panose="020B0604020202020204" pitchFamily="34" charset="0"/>
                <a:cs typeface="Arial" panose="020B0604020202020204" pitchFamily="34" charset="0"/>
              </a:rPr>
              <a:t>Our recent provision survey indicated that schools and colleges are already carrying out a range of activity and training on mental health. Around half of school and colleges have a designated mental health lead. However many are not clear about how to access high quality training and evidence-based activities to promote mental well being and deal with emerging issues.</a:t>
            </a:r>
            <a:endParaRPr lang="en-GB" sz="1600" b="1" dirty="0">
              <a:latin typeface="Arial" panose="020B0604020202020204" pitchFamily="34" charset="0"/>
              <a:cs typeface="Arial" panose="020B0604020202020204" pitchFamily="34" charset="0"/>
            </a:endParaRPr>
          </a:p>
        </p:txBody>
      </p:sp>
      <p:sp>
        <p:nvSpPr>
          <p:cNvPr id="8" name="TextBox 7"/>
          <p:cNvSpPr txBox="1"/>
          <p:nvPr/>
        </p:nvSpPr>
        <p:spPr>
          <a:xfrm>
            <a:off x="266675" y="2007557"/>
            <a:ext cx="10747865" cy="107721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We are planning to publish a green paper on children and young people’s mental health before the end of the year which will include proposals to support schools in this area. </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To align with this we are likely </a:t>
            </a:r>
            <a:r>
              <a:rPr lang="en-GB" sz="1600" dirty="0">
                <a:latin typeface="Arial" panose="020B0604020202020204" pitchFamily="34" charset="0"/>
                <a:cs typeface="Arial" panose="020B0604020202020204" pitchFamily="34" charset="0"/>
              </a:rPr>
              <a:t>to suggest the </a:t>
            </a:r>
            <a:r>
              <a:rPr lang="en-GB" sz="1600" dirty="0" smtClean="0">
                <a:latin typeface="Arial" panose="020B0604020202020204" pitchFamily="34" charset="0"/>
                <a:cs typeface="Arial" panose="020B0604020202020204" pitchFamily="34" charset="0"/>
              </a:rPr>
              <a:t>following as areas that bids </a:t>
            </a:r>
            <a:r>
              <a:rPr lang="en-GB" sz="1600" dirty="0">
                <a:latin typeface="Arial" panose="020B0604020202020204" pitchFamily="34" charset="0"/>
                <a:cs typeface="Arial" panose="020B0604020202020204" pitchFamily="34" charset="0"/>
              </a:rPr>
              <a:t>in this policy theme might want to focus </a:t>
            </a:r>
            <a:r>
              <a:rPr lang="en-GB" sz="1600" dirty="0" smtClean="0">
                <a:latin typeface="Arial" panose="020B0604020202020204" pitchFamily="34" charset="0"/>
                <a:cs typeface="Arial" panose="020B0604020202020204" pitchFamily="34" charset="0"/>
              </a:rPr>
              <a:t>on:</a:t>
            </a:r>
            <a:endParaRPr lang="en-GB" sz="16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1" name="Rectangle 10"/>
          <p:cNvSpPr/>
          <p:nvPr/>
        </p:nvSpPr>
        <p:spPr>
          <a:xfrm>
            <a:off x="247374" y="161745"/>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Specialist CPD: Mental Health</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669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E7056E-0E40-4AD4-90C8-AF224B87A914}" type="slidenum">
              <a:rPr lang="en-GB" smtClean="0"/>
              <a:t>16</a:t>
            </a:fld>
            <a:endParaRPr lang="en-GB" dirty="0"/>
          </a:p>
        </p:txBody>
      </p:sp>
      <p:sp>
        <p:nvSpPr>
          <p:cNvPr id="6" name="Rounded Rectangle 5"/>
          <p:cNvSpPr/>
          <p:nvPr/>
        </p:nvSpPr>
        <p:spPr>
          <a:xfrm>
            <a:off x="1416000" y="2918676"/>
            <a:ext cx="9360000" cy="956613"/>
          </a:xfrm>
          <a:prstGeom prst="roundRect">
            <a:avLst/>
          </a:prstGeom>
          <a:solidFill>
            <a:srgbClr val="7095AC"/>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latin typeface="Arial" panose="020B0604020202020204" pitchFamily="34" charset="0"/>
                <a:cs typeface="Arial" panose="020B0604020202020204" pitchFamily="34" charset="0"/>
              </a:rPr>
              <a:t>High Potential Middle Leaders</a:t>
            </a:r>
            <a:endParaRPr lang="en-GB" sz="2800" b="1"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1415841" y="4051103"/>
            <a:ext cx="9360000" cy="958801"/>
          </a:xfrm>
          <a:prstGeom prst="roundRect">
            <a:avLst/>
          </a:prstGeom>
          <a:solidFill>
            <a:srgbClr val="9FB9C8"/>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bg1"/>
                </a:solidFill>
                <a:latin typeface="Arial" panose="020B0604020202020204" pitchFamily="34" charset="0"/>
                <a:cs typeface="Arial" panose="020B0604020202020204" pitchFamily="34" charset="0"/>
              </a:rPr>
              <a:t>Headteachers</a:t>
            </a:r>
            <a:endParaRPr lang="en-GB" sz="28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415841" y="1789612"/>
            <a:ext cx="9360000" cy="953250"/>
          </a:xfrm>
          <a:prstGeom prst="roundRect">
            <a:avLst/>
          </a:prstGeom>
          <a:solidFill>
            <a:srgbClr val="104F75"/>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800" b="1">
                <a:solidFill>
                  <a:srgbClr val="104F75"/>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solidFill>
                  <a:schemeClr val="bg1"/>
                </a:solidFill>
              </a:rPr>
              <a:t>Equality and Diversity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9" name="Rectangle 8"/>
          <p:cNvSpPr/>
          <p:nvPr/>
        </p:nvSpPr>
        <p:spPr>
          <a:xfrm>
            <a:off x="247374" y="161745"/>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Leadership CPD</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299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000" y="2016157"/>
            <a:ext cx="11520000" cy="3847862"/>
          </a:xfrm>
          <a:prstGeom prst="roundRect">
            <a:avLst/>
          </a:prstGeom>
          <a:solidFill>
            <a:srgbClr val="104F75"/>
          </a:solidFill>
        </p:spPr>
        <p:txBody>
          <a:bodyPr wrap="square" rtlCol="0">
            <a:spAutoFit/>
          </a:bodyPr>
          <a:lstStyle/>
          <a:p>
            <a:pPr marL="171450" indent="-171450">
              <a:lnSpc>
                <a:spcPct val="150000"/>
              </a:lnSpc>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Building </a:t>
            </a:r>
            <a:r>
              <a:rPr lang="en-GB" sz="1600" b="1" dirty="0">
                <a:solidFill>
                  <a:schemeClr val="bg1"/>
                </a:solidFill>
                <a:latin typeface="Arial" panose="020B0604020202020204" pitchFamily="34" charset="0"/>
                <a:cs typeface="Arial" panose="020B0604020202020204" pitchFamily="34" charset="0"/>
              </a:rPr>
              <a:t>participants’ confidence and motivation </a:t>
            </a:r>
            <a:r>
              <a:rPr lang="en-GB" sz="1600" dirty="0">
                <a:solidFill>
                  <a:schemeClr val="bg1"/>
                </a:solidFill>
                <a:latin typeface="Arial" panose="020B0604020202020204" pitchFamily="34" charset="0"/>
                <a:cs typeface="Arial" panose="020B0604020202020204" pitchFamily="34" charset="0"/>
              </a:rPr>
              <a:t>in applying for leadership </a:t>
            </a:r>
            <a:r>
              <a:rPr lang="en-GB" sz="1600" dirty="0" smtClean="0">
                <a:solidFill>
                  <a:schemeClr val="bg1"/>
                </a:solidFill>
                <a:latin typeface="Arial" panose="020B0604020202020204" pitchFamily="34" charset="0"/>
                <a:cs typeface="Arial" panose="020B0604020202020204" pitchFamily="34" charset="0"/>
              </a:rPr>
              <a:t>positions.</a:t>
            </a: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Offering </a:t>
            </a:r>
            <a:r>
              <a:rPr lang="en-GB" sz="1600" dirty="0">
                <a:solidFill>
                  <a:schemeClr val="bg1"/>
                </a:solidFill>
                <a:latin typeface="Arial" panose="020B0604020202020204" pitchFamily="34" charset="0"/>
                <a:cs typeface="Arial" panose="020B0604020202020204" pitchFamily="34" charset="0"/>
              </a:rPr>
              <a:t>participants </a:t>
            </a:r>
            <a:r>
              <a:rPr lang="en-GB" sz="1600" dirty="0" smtClean="0">
                <a:solidFill>
                  <a:schemeClr val="bg1"/>
                </a:solidFill>
                <a:latin typeface="Arial" panose="020B0604020202020204" pitchFamily="34" charset="0"/>
                <a:cs typeface="Arial" panose="020B0604020202020204" pitchFamily="34" charset="0"/>
              </a:rPr>
              <a:t>a </a:t>
            </a:r>
            <a:r>
              <a:rPr lang="en-GB" sz="1600" b="1" dirty="0">
                <a:solidFill>
                  <a:schemeClr val="bg1"/>
                </a:solidFill>
                <a:latin typeface="Arial" panose="020B0604020202020204" pitchFamily="34" charset="0"/>
                <a:cs typeface="Arial" panose="020B0604020202020204" pitchFamily="34" charset="0"/>
              </a:rPr>
              <a:t>deeper understanding on school leadership and leadership </a:t>
            </a:r>
            <a:r>
              <a:rPr lang="en-GB" sz="1600" b="1" dirty="0" smtClean="0">
                <a:solidFill>
                  <a:schemeClr val="bg1"/>
                </a:solidFill>
                <a:latin typeface="Arial" panose="020B0604020202020204" pitchFamily="34" charset="0"/>
                <a:cs typeface="Arial" panose="020B0604020202020204" pitchFamily="34" charset="0"/>
              </a:rPr>
              <a:t>styles.</a:t>
            </a: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Providing </a:t>
            </a:r>
            <a:r>
              <a:rPr lang="en-GB" sz="1600" dirty="0">
                <a:solidFill>
                  <a:schemeClr val="bg1"/>
                </a:solidFill>
                <a:latin typeface="Arial" panose="020B0604020202020204" pitchFamily="34" charset="0"/>
                <a:cs typeface="Arial" panose="020B0604020202020204" pitchFamily="34" charset="0"/>
              </a:rPr>
              <a:t>participants with </a:t>
            </a:r>
            <a:r>
              <a:rPr lang="en-GB" sz="1600" b="1" dirty="0">
                <a:solidFill>
                  <a:schemeClr val="bg1"/>
                </a:solidFill>
                <a:latin typeface="Arial" panose="020B0604020202020204" pitchFamily="34" charset="0"/>
                <a:cs typeface="Arial" panose="020B0604020202020204" pitchFamily="34" charset="0"/>
              </a:rPr>
              <a:t>access to a wider network to support their learning and development </a:t>
            </a:r>
            <a:r>
              <a:rPr lang="en-GB" sz="1600" dirty="0">
                <a:solidFill>
                  <a:schemeClr val="bg1"/>
                </a:solidFill>
                <a:latin typeface="Arial" panose="020B0604020202020204" pitchFamily="34" charset="0"/>
                <a:cs typeface="Arial" panose="020B0604020202020204" pitchFamily="34" charset="0"/>
              </a:rPr>
              <a:t>(e.g. mentoring, coaching, peer review groups</a:t>
            </a:r>
            <a:r>
              <a:rPr lang="en-GB" sz="1600" dirty="0" smtClean="0">
                <a:solidFill>
                  <a:schemeClr val="bg1"/>
                </a:solidFill>
                <a:latin typeface="Arial" panose="020B0604020202020204" pitchFamily="34" charset="0"/>
                <a:cs typeface="Arial" panose="020B0604020202020204" pitchFamily="34" charset="0"/>
              </a:rPr>
              <a:t>).</a:t>
            </a:r>
          </a:p>
          <a:p>
            <a:pPr marL="171450" indent="-171450">
              <a:lnSpc>
                <a:spcPct val="150000"/>
              </a:lnSpc>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Supporting </a:t>
            </a:r>
            <a:r>
              <a:rPr lang="en-GB" sz="1600" b="1" dirty="0">
                <a:solidFill>
                  <a:schemeClr val="bg1"/>
                </a:solidFill>
                <a:latin typeface="Arial" panose="020B0604020202020204" pitchFamily="34" charset="0"/>
                <a:cs typeface="Arial" panose="020B0604020202020204" pitchFamily="34" charset="0"/>
              </a:rPr>
              <a:t>and encouraging </a:t>
            </a:r>
            <a:r>
              <a:rPr lang="en-GB" sz="1600" dirty="0">
                <a:solidFill>
                  <a:schemeClr val="bg1"/>
                </a:solidFill>
                <a:latin typeface="Arial" panose="020B0604020202020204" pitchFamily="34" charset="0"/>
                <a:cs typeface="Arial" panose="020B0604020202020204" pitchFamily="34" charset="0"/>
              </a:rPr>
              <a:t>participants to take on leadership </a:t>
            </a:r>
            <a:r>
              <a:rPr lang="en-GB" sz="1600" dirty="0" smtClean="0">
                <a:solidFill>
                  <a:schemeClr val="bg1"/>
                </a:solidFill>
                <a:latin typeface="Arial" panose="020B0604020202020204" pitchFamily="34" charset="0"/>
                <a:cs typeface="Arial" panose="020B0604020202020204" pitchFamily="34" charset="0"/>
              </a:rPr>
              <a:t>responsibilities. </a:t>
            </a:r>
          </a:p>
          <a:p>
            <a:pPr marL="171450" indent="-171450">
              <a:lnSpc>
                <a:spcPct val="150000"/>
              </a:lnSpc>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Sharing </a:t>
            </a:r>
            <a:r>
              <a:rPr lang="en-GB" sz="1600" b="1" dirty="0">
                <a:solidFill>
                  <a:schemeClr val="bg1"/>
                </a:solidFill>
                <a:latin typeface="Arial" panose="020B0604020202020204" pitchFamily="34" charset="0"/>
                <a:cs typeface="Arial" panose="020B0604020202020204" pitchFamily="34" charset="0"/>
              </a:rPr>
              <a:t>of best practice </a:t>
            </a:r>
            <a:r>
              <a:rPr lang="en-GB" sz="1600" dirty="0" smtClean="0">
                <a:solidFill>
                  <a:schemeClr val="bg1"/>
                </a:solidFill>
                <a:latin typeface="Arial" panose="020B0604020202020204" pitchFamily="34" charset="0"/>
                <a:cs typeface="Arial" panose="020B0604020202020204" pitchFamily="34" charset="0"/>
              </a:rPr>
              <a:t>by </a:t>
            </a:r>
            <a:r>
              <a:rPr lang="en-GB" sz="1600" dirty="0">
                <a:solidFill>
                  <a:schemeClr val="bg1"/>
                </a:solidFill>
                <a:latin typeface="Arial" panose="020B0604020202020204" pitchFamily="34" charset="0"/>
                <a:cs typeface="Arial" panose="020B0604020202020204" pitchFamily="34" charset="0"/>
              </a:rPr>
              <a:t>schools modelling a positive approach to diversity and inclusion and its role in wider school </a:t>
            </a:r>
            <a:r>
              <a:rPr lang="en-GB" sz="1600" dirty="0" smtClean="0">
                <a:solidFill>
                  <a:schemeClr val="bg1"/>
                </a:solidFill>
                <a:latin typeface="Arial" panose="020B0604020202020204" pitchFamily="34" charset="0"/>
                <a:cs typeface="Arial" panose="020B0604020202020204" pitchFamily="34" charset="0"/>
              </a:rPr>
              <a:t>improvement</a:t>
            </a:r>
            <a:r>
              <a:rPr lang="en-GB" sz="1600" dirty="0">
                <a:solidFill>
                  <a:schemeClr val="bg1"/>
                </a:solidFill>
                <a:latin typeface="Arial" panose="020B0604020202020204" pitchFamily="34" charset="0"/>
                <a:cs typeface="Arial" panose="020B0604020202020204" pitchFamily="34" charset="0"/>
              </a:rPr>
              <a:t> </a:t>
            </a:r>
            <a:r>
              <a:rPr lang="en-GB" sz="1600" dirty="0" smtClean="0">
                <a:solidFill>
                  <a:schemeClr val="bg1"/>
                </a:solidFill>
                <a:latin typeface="Arial" panose="020B0604020202020204" pitchFamily="34" charset="0"/>
                <a:cs typeface="Arial" panose="020B0604020202020204" pitchFamily="34" charset="0"/>
              </a:rPr>
              <a:t>– this may include:</a:t>
            </a:r>
          </a:p>
          <a:p>
            <a:pPr marL="628650" lvl="1" indent="-1714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The building of school </a:t>
            </a:r>
            <a:r>
              <a:rPr lang="en-GB" sz="1600" dirty="0" smtClean="0">
                <a:solidFill>
                  <a:schemeClr val="bg1"/>
                </a:solidFill>
                <a:latin typeface="Arial" panose="020B0604020202020204" pitchFamily="34" charset="0"/>
                <a:cs typeface="Arial" panose="020B0604020202020204" pitchFamily="34" charset="0"/>
              </a:rPr>
              <a:t>networks.</a:t>
            </a:r>
            <a:endParaRPr lang="en-GB" sz="16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A </a:t>
            </a:r>
            <a:r>
              <a:rPr lang="en-GB" sz="1600" dirty="0">
                <a:solidFill>
                  <a:schemeClr val="bg1"/>
                </a:solidFill>
                <a:latin typeface="Arial" panose="020B0604020202020204" pitchFamily="34" charset="0"/>
                <a:cs typeface="Arial" panose="020B0604020202020204" pitchFamily="34" charset="0"/>
              </a:rPr>
              <a:t>presence in </a:t>
            </a:r>
            <a:r>
              <a:rPr lang="en-GB" sz="1600" dirty="0" smtClean="0">
                <a:solidFill>
                  <a:schemeClr val="bg1"/>
                </a:solidFill>
                <a:latin typeface="Arial" panose="020B0604020202020204" pitchFamily="34" charset="0"/>
                <a:cs typeface="Arial" panose="020B0604020202020204" pitchFamily="34" charset="0"/>
              </a:rPr>
              <a:t>leadership/learning. </a:t>
            </a:r>
            <a:endParaRPr lang="en-GB" sz="1600" dirty="0">
              <a:solidFill>
                <a:schemeClr val="bg1"/>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Development </a:t>
            </a:r>
            <a:r>
              <a:rPr lang="en-GB" sz="1600" dirty="0">
                <a:solidFill>
                  <a:schemeClr val="bg1"/>
                </a:solidFill>
                <a:latin typeface="Arial" panose="020B0604020202020204" pitchFamily="34" charset="0"/>
                <a:cs typeface="Arial" panose="020B0604020202020204" pitchFamily="34" charset="0"/>
              </a:rPr>
              <a:t>of forums and sharing of CPD materials and resources. </a:t>
            </a:r>
          </a:p>
        </p:txBody>
      </p:sp>
      <p:sp>
        <p:nvSpPr>
          <p:cNvPr id="6" name="Slide Number Placeholder 5"/>
          <p:cNvSpPr>
            <a:spLocks noGrp="1"/>
          </p:cNvSpPr>
          <p:nvPr>
            <p:ph type="sldNum" sz="quarter" idx="12"/>
          </p:nvPr>
        </p:nvSpPr>
        <p:spPr/>
        <p:txBody>
          <a:bodyPr/>
          <a:lstStyle/>
          <a:p>
            <a:fld id="{31E7056E-0E40-4AD4-90C8-AF224B87A914}" type="slidenum">
              <a:rPr lang="en-GB" smtClean="0"/>
              <a:t>17</a:t>
            </a:fld>
            <a:endParaRPr lang="en-GB" dirty="0"/>
          </a:p>
        </p:txBody>
      </p:sp>
      <p:sp>
        <p:nvSpPr>
          <p:cNvPr id="9" name="TextBox 8"/>
          <p:cNvSpPr txBox="1"/>
          <p:nvPr/>
        </p:nvSpPr>
        <p:spPr>
          <a:xfrm>
            <a:off x="247374" y="910924"/>
            <a:ext cx="11696934" cy="584775"/>
          </a:xfrm>
          <a:prstGeom prst="rect">
            <a:avLst/>
          </a:prstGeom>
          <a:noFill/>
          <a:ln>
            <a:noFill/>
          </a:ln>
        </p:spPr>
        <p:txBody>
          <a:bodyPr wrap="square" rtlCol="0">
            <a:spAutoFit/>
          </a:bodyPr>
          <a:lstStyle/>
          <a:p>
            <a:pPr lvl="0"/>
            <a:r>
              <a:rPr lang="en-GB" sz="1600" b="1" dirty="0" smtClean="0">
                <a:latin typeface="Arial" panose="020B0604020202020204" pitchFamily="34" charset="0"/>
                <a:cs typeface="Arial" panose="020B0604020202020204" pitchFamily="34" charset="0"/>
              </a:rPr>
              <a:t>Women and ethnic minorities are underrepresented at senior levels, compared with the wider teaching workforce, across all phases. </a:t>
            </a:r>
            <a:endParaRPr lang="en-GB" sz="1600" b="1" dirty="0">
              <a:latin typeface="Arial" panose="020B0604020202020204" pitchFamily="34" charset="0"/>
              <a:cs typeface="Arial" panose="020B0604020202020204" pitchFamily="34" charset="0"/>
            </a:endParaRPr>
          </a:p>
        </p:txBody>
      </p:sp>
      <p:sp>
        <p:nvSpPr>
          <p:cNvPr id="12" name="TextBox 11"/>
          <p:cNvSpPr txBox="1"/>
          <p:nvPr/>
        </p:nvSpPr>
        <p:spPr>
          <a:xfrm>
            <a:off x="247374" y="1586651"/>
            <a:ext cx="1166728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are likely to suggest the following </a:t>
            </a:r>
            <a:r>
              <a:rPr lang="en-GB" sz="1600" dirty="0" smtClean="0">
                <a:latin typeface="Arial" panose="020B0604020202020204" pitchFamily="34" charset="0"/>
                <a:cs typeface="Arial" panose="020B0604020202020204" pitchFamily="34" charset="0"/>
              </a:rPr>
              <a:t>as areas that bids </a:t>
            </a:r>
            <a:r>
              <a:rPr lang="en-GB" sz="1600" dirty="0">
                <a:latin typeface="Arial" panose="020B0604020202020204" pitchFamily="34" charset="0"/>
                <a:cs typeface="Arial" panose="020B0604020202020204" pitchFamily="34" charset="0"/>
              </a:rPr>
              <a:t>in this policy theme might want to focus </a:t>
            </a:r>
            <a:r>
              <a:rPr lang="en-GB" sz="1600" dirty="0" smtClean="0">
                <a:latin typeface="Arial" panose="020B0604020202020204" pitchFamily="34" charset="0"/>
                <a:cs typeface="Arial" panose="020B0604020202020204" pitchFamily="34" charset="0"/>
              </a:rPr>
              <a:t>on/include:</a:t>
            </a:r>
            <a:endParaRPr lang="en-GB" sz="1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8" name="Rectangle 7"/>
          <p:cNvSpPr/>
          <p:nvPr/>
        </p:nvSpPr>
        <p:spPr>
          <a:xfrm>
            <a:off x="247374" y="161745"/>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Leadership CPD: Equality and Diversity </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643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63" y="1064870"/>
            <a:ext cx="11319642"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DfE is looking to procure one national contract for a single programme targeting high potential participants from primary and secondary </a:t>
            </a:r>
            <a:r>
              <a:rPr lang="en-GB" sz="1600" dirty="0" smtClean="0">
                <a:latin typeface="Arial" panose="020B0604020202020204" pitchFamily="34" charset="0"/>
                <a:cs typeface="Arial" panose="020B0604020202020204" pitchFamily="34" charset="0"/>
              </a:rPr>
              <a:t>priority </a:t>
            </a:r>
            <a:r>
              <a:rPr lang="en-GB" sz="1600" dirty="0">
                <a:latin typeface="Arial" panose="020B0604020202020204" pitchFamily="34" charset="0"/>
                <a:cs typeface="Arial" panose="020B0604020202020204" pitchFamily="34" charset="0"/>
              </a:rPr>
              <a:t>schools. The DfE will invite provision for innovative models based on the following high level design principles. The new HPML programme should: </a:t>
            </a:r>
            <a:endParaRPr lang="en-GB" sz="1600" dirty="0" smtClean="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31E7056E-0E40-4AD4-90C8-AF224B87A914}" type="slidenum">
              <a:rPr lang="en-GB" smtClean="0"/>
              <a:t>18</a:t>
            </a:fld>
            <a:endParaRPr lang="en-GB" dirty="0"/>
          </a:p>
        </p:txBody>
      </p:sp>
      <p:sp>
        <p:nvSpPr>
          <p:cNvPr id="7" name="TextBox 6"/>
          <p:cNvSpPr txBox="1"/>
          <p:nvPr/>
        </p:nvSpPr>
        <p:spPr>
          <a:xfrm>
            <a:off x="336000" y="2065814"/>
            <a:ext cx="11520000" cy="4290536"/>
          </a:xfrm>
          <a:prstGeom prst="roundRect">
            <a:avLst/>
          </a:prstGeom>
          <a:solidFill>
            <a:srgbClr val="104F75"/>
          </a:solidFill>
        </p:spPr>
        <p:txBody>
          <a:bodyPr wrap="square" rtlCol="0">
            <a:spAutoFit/>
          </a:bodyPr>
          <a:lstStyle/>
          <a:p>
            <a:pPr marL="171450" indent="-171450">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Target high potential middle leaders with the commitment and capability to work in </a:t>
            </a:r>
            <a:r>
              <a:rPr lang="en-GB" sz="1600" b="1" dirty="0" smtClean="0">
                <a:solidFill>
                  <a:schemeClr val="bg1"/>
                </a:solidFill>
                <a:latin typeface="Arial" panose="020B0604020202020204" pitchFamily="34" charset="0"/>
                <a:cs typeface="Arial" panose="020B0604020202020204" pitchFamily="34" charset="0"/>
              </a:rPr>
              <a:t>priority schools </a:t>
            </a:r>
            <a:r>
              <a:rPr lang="en-GB" sz="1600" b="1" dirty="0">
                <a:solidFill>
                  <a:schemeClr val="bg1"/>
                </a:solidFill>
                <a:latin typeface="Arial" panose="020B0604020202020204" pitchFamily="34" charset="0"/>
                <a:cs typeface="Arial" panose="020B0604020202020204" pitchFamily="34" charset="0"/>
              </a:rPr>
              <a:t>for a minimum of two years during the </a:t>
            </a:r>
            <a:r>
              <a:rPr lang="en-GB" sz="1600" b="1" dirty="0" smtClean="0">
                <a:solidFill>
                  <a:schemeClr val="bg1"/>
                </a:solidFill>
                <a:latin typeface="Arial" panose="020B0604020202020204" pitchFamily="34" charset="0"/>
                <a:cs typeface="Arial" panose="020B0604020202020204" pitchFamily="34" charset="0"/>
              </a:rPr>
              <a:t>programme</a:t>
            </a:r>
            <a:r>
              <a:rPr lang="en-GB" sz="1600" b="1" dirty="0">
                <a:solidFill>
                  <a:schemeClr val="bg1"/>
                </a:solidFill>
                <a:latin typeface="Arial" panose="020B0604020202020204" pitchFamily="34" charset="0"/>
                <a:cs typeface="Arial" panose="020B0604020202020204" pitchFamily="34" charset="0"/>
              </a:rPr>
              <a:t>.</a:t>
            </a:r>
            <a:endParaRPr lang="en-GB" sz="1600" b="1"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b="1"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Drive </a:t>
            </a:r>
            <a:r>
              <a:rPr lang="en-GB" sz="1600" b="1" dirty="0">
                <a:solidFill>
                  <a:schemeClr val="bg1"/>
                </a:solidFill>
                <a:latin typeface="Arial" panose="020B0604020202020204" pitchFamily="34" charset="0"/>
                <a:cs typeface="Arial" panose="020B0604020202020204" pitchFamily="34" charset="0"/>
              </a:rPr>
              <a:t>educational excellence in </a:t>
            </a:r>
            <a:r>
              <a:rPr lang="en-GB" sz="1600" b="1" dirty="0" smtClean="0">
                <a:solidFill>
                  <a:schemeClr val="bg1"/>
                </a:solidFill>
                <a:latin typeface="Arial" panose="020B0604020202020204" pitchFamily="34" charset="0"/>
                <a:cs typeface="Arial" panose="020B0604020202020204" pitchFamily="34" charset="0"/>
              </a:rPr>
              <a:t>priority areas</a:t>
            </a:r>
            <a:r>
              <a:rPr lang="en-GB" sz="1600" b="1" dirty="0" smtClean="0">
                <a:solidFill>
                  <a:srgbClr val="FF0000"/>
                </a:solidFill>
                <a:latin typeface="Arial" panose="020B0604020202020204" pitchFamily="34" charset="0"/>
                <a:cs typeface="Arial" panose="020B0604020202020204" pitchFamily="34" charset="0"/>
              </a:rPr>
              <a:t> </a:t>
            </a:r>
            <a:r>
              <a:rPr lang="en-GB" sz="1600" dirty="0">
                <a:solidFill>
                  <a:schemeClr val="bg1"/>
                </a:solidFill>
                <a:latin typeface="Arial" panose="020B0604020202020204" pitchFamily="34" charset="0"/>
                <a:cs typeface="Arial" panose="020B0604020202020204" pitchFamily="34" charset="0"/>
              </a:rPr>
              <a:t>– disproportionately targeting schools that perform least well in the most challenging circumstances in specific geographical areas. To a lesser extent targeting schools in greatest need of support outside these </a:t>
            </a:r>
            <a:r>
              <a:rPr lang="en-GB" sz="1600" dirty="0" smtClean="0">
                <a:solidFill>
                  <a:schemeClr val="bg1"/>
                </a:solidFill>
                <a:latin typeface="Arial" panose="020B0604020202020204" pitchFamily="34" charset="0"/>
                <a:cs typeface="Arial" panose="020B0604020202020204" pitchFamily="34" charset="0"/>
              </a:rPr>
              <a:t>areas.</a:t>
            </a:r>
          </a:p>
          <a:p>
            <a:pPr marL="171450" indent="-171450">
              <a:buFont typeface="Arial" panose="020B0604020202020204" pitchFamily="34" charset="0"/>
              <a:buChar char="•"/>
            </a:pPr>
            <a:endParaRPr lang="en-GB" sz="1600"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Enable </a:t>
            </a:r>
            <a:r>
              <a:rPr lang="en-GB" sz="1600" b="1" dirty="0">
                <a:solidFill>
                  <a:schemeClr val="bg1"/>
                </a:solidFill>
                <a:latin typeface="Arial" panose="020B0604020202020204" pitchFamily="34" charset="0"/>
                <a:cs typeface="Arial" panose="020B0604020202020204" pitchFamily="34" charset="0"/>
              </a:rPr>
              <a:t>sector-led content design, building on best practice </a:t>
            </a:r>
            <a:r>
              <a:rPr lang="en-GB" sz="1600" dirty="0">
                <a:solidFill>
                  <a:schemeClr val="bg1"/>
                </a:solidFill>
                <a:latin typeface="Arial" panose="020B0604020202020204" pitchFamily="34" charset="0"/>
                <a:cs typeface="Arial" panose="020B0604020202020204" pitchFamily="34" charset="0"/>
              </a:rPr>
              <a:t>– so that we can be assured that a new HPML programme responds to the changing nature of school </a:t>
            </a:r>
            <a:r>
              <a:rPr lang="en-GB" sz="1600" dirty="0" smtClean="0">
                <a:solidFill>
                  <a:schemeClr val="bg1"/>
                </a:solidFill>
                <a:latin typeface="Arial" panose="020B0604020202020204" pitchFamily="34" charset="0"/>
                <a:cs typeface="Arial" panose="020B0604020202020204" pitchFamily="34" charset="0"/>
              </a:rPr>
              <a:t>leadership.</a:t>
            </a:r>
          </a:p>
          <a:p>
            <a:pPr marL="171450" indent="-171450">
              <a:buFont typeface="Arial" panose="020B0604020202020204" pitchFamily="34" charset="0"/>
              <a:buChar char="•"/>
            </a:pPr>
            <a:endParaRPr lang="en-GB" sz="1600"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Encourage </a:t>
            </a:r>
            <a:r>
              <a:rPr lang="en-GB" sz="1600" b="1" dirty="0">
                <a:solidFill>
                  <a:schemeClr val="bg1"/>
                </a:solidFill>
                <a:latin typeface="Arial" panose="020B0604020202020204" pitchFamily="34" charset="0"/>
                <a:cs typeface="Arial" panose="020B0604020202020204" pitchFamily="34" charset="0"/>
              </a:rPr>
              <a:t>innovation </a:t>
            </a:r>
            <a:r>
              <a:rPr lang="en-GB" sz="1600" dirty="0">
                <a:solidFill>
                  <a:schemeClr val="bg1"/>
                </a:solidFill>
                <a:latin typeface="Arial" panose="020B0604020202020204" pitchFamily="34" charset="0"/>
                <a:cs typeface="Arial" panose="020B0604020202020204" pitchFamily="34" charset="0"/>
              </a:rPr>
              <a:t>– setting the right balance between the parameters we set for an effective leadership development programme and enabling market-led </a:t>
            </a:r>
            <a:r>
              <a:rPr lang="en-GB" sz="1600" dirty="0" smtClean="0">
                <a:solidFill>
                  <a:schemeClr val="bg1"/>
                </a:solidFill>
                <a:latin typeface="Arial" panose="020B0604020202020204" pitchFamily="34" charset="0"/>
                <a:cs typeface="Arial" panose="020B0604020202020204" pitchFamily="34" charset="0"/>
              </a:rPr>
              <a:t>solutions</a:t>
            </a:r>
            <a:r>
              <a:rPr lang="en-GB" sz="1600" dirty="0">
                <a:solidFill>
                  <a:schemeClr val="bg1"/>
                </a:solidFill>
                <a:latin typeface="Arial" panose="020B0604020202020204" pitchFamily="34" charset="0"/>
                <a:cs typeface="Arial" panose="020B0604020202020204" pitchFamily="34" charset="0"/>
              </a:rPr>
              <a:t>.</a:t>
            </a:r>
            <a:endParaRPr lang="en-GB" sz="1600"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Provide </a:t>
            </a:r>
            <a:r>
              <a:rPr lang="en-GB" sz="1600" b="1" dirty="0">
                <a:solidFill>
                  <a:schemeClr val="bg1"/>
                </a:solidFill>
                <a:latin typeface="Arial" panose="020B0604020202020204" pitchFamily="34" charset="0"/>
                <a:cs typeface="Arial" panose="020B0604020202020204" pitchFamily="34" charset="0"/>
              </a:rPr>
              <a:t>excellent value for money </a:t>
            </a:r>
            <a:r>
              <a:rPr lang="en-GB" sz="1600" dirty="0">
                <a:solidFill>
                  <a:schemeClr val="bg1"/>
                </a:solidFill>
                <a:latin typeface="Arial" panose="020B0604020202020204" pitchFamily="34" charset="0"/>
                <a:cs typeface="Arial" panose="020B0604020202020204" pitchFamily="34" charset="0"/>
              </a:rPr>
              <a:t>– we will be seeking to maximise quality and impact that make savings over the life of the contract whilst ensuring a quality </a:t>
            </a:r>
            <a:r>
              <a:rPr lang="en-GB" sz="1600" dirty="0" smtClean="0">
                <a:solidFill>
                  <a:schemeClr val="bg1"/>
                </a:solidFill>
                <a:latin typeface="Arial" panose="020B0604020202020204" pitchFamily="34" charset="0"/>
                <a:cs typeface="Arial" panose="020B0604020202020204" pitchFamily="34" charset="0"/>
              </a:rPr>
              <a:t>provision.</a:t>
            </a:r>
          </a:p>
        </p:txBody>
      </p:sp>
      <p:sp>
        <p:nvSpPr>
          <p:cNvPr id="9" name="Rectangle 8"/>
          <p:cNvSpPr/>
          <p:nvPr/>
        </p:nvSpPr>
        <p:spPr>
          <a:xfrm>
            <a:off x="247374" y="161745"/>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Leadership CPD: High Potential Middle Leaders</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260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E7056E-0E40-4AD4-90C8-AF224B87A914}" type="slidenum">
              <a:rPr lang="en-GB" smtClean="0"/>
              <a:t>19</a:t>
            </a:fld>
            <a:endParaRPr lang="en-GB" dirty="0"/>
          </a:p>
        </p:txBody>
      </p:sp>
      <p:sp>
        <p:nvSpPr>
          <p:cNvPr id="6" name="TextBox 5"/>
          <p:cNvSpPr txBox="1"/>
          <p:nvPr/>
        </p:nvSpPr>
        <p:spPr>
          <a:xfrm>
            <a:off x="336000" y="1847992"/>
            <a:ext cx="11520000" cy="4562951"/>
          </a:xfrm>
          <a:prstGeom prst="roundRect">
            <a:avLst/>
          </a:prstGeom>
          <a:solidFill>
            <a:srgbClr val="104F75"/>
          </a:solidFill>
        </p:spPr>
        <p:txBody>
          <a:bodyPr wrap="square" rtlCol="0">
            <a:spAutoFit/>
          </a:bodyPr>
          <a:lstStyle/>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Initiatives</a:t>
            </a:r>
            <a:r>
              <a:rPr lang="en-GB" sz="1600" dirty="0" smtClean="0">
                <a:solidFill>
                  <a:schemeClr val="bg1"/>
                </a:solidFill>
                <a:latin typeface="Arial" panose="020B0604020202020204" pitchFamily="34" charset="0"/>
                <a:cs typeface="Arial" panose="020B0604020202020204" pitchFamily="34" charset="0"/>
              </a:rPr>
              <a:t> </a:t>
            </a:r>
            <a:r>
              <a:rPr lang="en-GB" sz="1600" dirty="0">
                <a:solidFill>
                  <a:schemeClr val="bg1"/>
                </a:solidFill>
                <a:latin typeface="Arial" panose="020B0604020202020204" pitchFamily="34" charset="0"/>
                <a:cs typeface="Arial" panose="020B0604020202020204" pitchFamily="34" charset="0"/>
              </a:rPr>
              <a:t>that </a:t>
            </a:r>
            <a:r>
              <a:rPr lang="en-GB" sz="1600" dirty="0" smtClean="0">
                <a:solidFill>
                  <a:schemeClr val="bg1"/>
                </a:solidFill>
                <a:latin typeface="Arial" panose="020B0604020202020204" pitchFamily="34" charset="0"/>
                <a:cs typeface="Arial" panose="020B0604020202020204" pitchFamily="34" charset="0"/>
              </a:rPr>
              <a:t>enable high </a:t>
            </a:r>
            <a:r>
              <a:rPr lang="en-GB" sz="1600" dirty="0">
                <a:solidFill>
                  <a:schemeClr val="bg1"/>
                </a:solidFill>
                <a:latin typeface="Arial" panose="020B0604020202020204" pitchFamily="34" charset="0"/>
                <a:cs typeface="Arial" panose="020B0604020202020204" pitchFamily="34" charset="0"/>
              </a:rPr>
              <a:t>quality knowledge exchange and networking, particularly through collaboration with other schools to benefit from external expertise, observation and </a:t>
            </a:r>
            <a:r>
              <a:rPr lang="en-GB" sz="1600" dirty="0" smtClean="0">
                <a:solidFill>
                  <a:schemeClr val="bg1"/>
                </a:solidFill>
                <a:latin typeface="Arial" panose="020B0604020202020204" pitchFamily="34" charset="0"/>
                <a:cs typeface="Arial" panose="020B0604020202020204" pitchFamily="34" charset="0"/>
              </a:rPr>
              <a:t>feedback.</a:t>
            </a:r>
          </a:p>
          <a:p>
            <a:pPr marL="171450" indent="-1714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Coaching</a:t>
            </a:r>
            <a:r>
              <a:rPr lang="en-GB" sz="1600" dirty="0" smtClean="0">
                <a:solidFill>
                  <a:schemeClr val="bg1"/>
                </a:solidFill>
                <a:latin typeface="Arial" panose="020B0604020202020204" pitchFamily="34" charset="0"/>
                <a:cs typeface="Arial" panose="020B0604020202020204" pitchFamily="34" charset="0"/>
              </a:rPr>
              <a:t> </a:t>
            </a:r>
            <a:r>
              <a:rPr lang="en-GB" sz="1600" dirty="0">
                <a:solidFill>
                  <a:schemeClr val="bg1"/>
                </a:solidFill>
                <a:latin typeface="Arial" panose="020B0604020202020204" pitchFamily="34" charset="0"/>
                <a:cs typeface="Arial" panose="020B0604020202020204" pitchFamily="34" charset="0"/>
              </a:rPr>
              <a:t>that supports the implementation of theoretical learning to address real challenges, reflecting and identifying areas for </a:t>
            </a:r>
            <a:r>
              <a:rPr lang="en-GB" sz="1600" dirty="0" smtClean="0">
                <a:solidFill>
                  <a:schemeClr val="bg1"/>
                </a:solidFill>
                <a:latin typeface="Arial" panose="020B0604020202020204" pitchFamily="34" charset="0"/>
                <a:cs typeface="Arial" panose="020B0604020202020204" pitchFamily="34" charset="0"/>
              </a:rPr>
              <a:t>improvement</a:t>
            </a:r>
            <a:r>
              <a:rPr lang="en-GB" sz="1600" dirty="0">
                <a:solidFill>
                  <a:schemeClr val="bg1"/>
                </a:solidFill>
                <a:latin typeface="Arial" panose="020B0604020202020204" pitchFamily="34" charset="0"/>
                <a:cs typeface="Arial" panose="020B0604020202020204" pitchFamily="34" charset="0"/>
              </a:rPr>
              <a:t>.</a:t>
            </a:r>
            <a:endParaRPr lang="en-GB" sz="1600"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Prolonged </a:t>
            </a:r>
            <a:r>
              <a:rPr lang="en-GB" sz="1600" b="1" dirty="0">
                <a:solidFill>
                  <a:schemeClr val="bg1"/>
                </a:solidFill>
                <a:latin typeface="Arial" panose="020B0604020202020204" pitchFamily="34" charset="0"/>
                <a:cs typeface="Arial" panose="020B0604020202020204" pitchFamily="34" charset="0"/>
              </a:rPr>
              <a:t>or extended CPD rather than short term/one off interventions</a:t>
            </a:r>
            <a:r>
              <a:rPr lang="en-GB" sz="1600" dirty="0">
                <a:solidFill>
                  <a:schemeClr val="bg1"/>
                </a:solidFill>
                <a:latin typeface="Arial" panose="020B0604020202020204" pitchFamily="34" charset="0"/>
                <a:cs typeface="Arial" panose="020B0604020202020204" pitchFamily="34" charset="0"/>
              </a:rPr>
              <a:t>; follow up activities that build momentum and rhythm; courses that build a sense of purpose and a consistency between the CPD environment and the actual educational context (an example would be a practical and specific school improvement case study or project); high quality of </a:t>
            </a:r>
            <a:r>
              <a:rPr lang="en-GB" sz="1600" dirty="0" smtClean="0">
                <a:solidFill>
                  <a:schemeClr val="bg1"/>
                </a:solidFill>
                <a:latin typeface="Arial" panose="020B0604020202020204" pitchFamily="34" charset="0"/>
                <a:cs typeface="Arial" panose="020B0604020202020204" pitchFamily="34" charset="0"/>
              </a:rPr>
              <a:t>coaches/mentors.</a:t>
            </a:r>
          </a:p>
          <a:p>
            <a:pPr marL="171450" indent="-1714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Building </a:t>
            </a:r>
            <a:r>
              <a:rPr lang="en-GB" sz="1600" b="1" dirty="0">
                <a:solidFill>
                  <a:schemeClr val="bg1"/>
                </a:solidFill>
                <a:latin typeface="Arial" panose="020B0604020202020204" pitchFamily="34" charset="0"/>
                <a:cs typeface="Arial" panose="020B0604020202020204" pitchFamily="34" charset="0"/>
              </a:rPr>
              <a:t>more robust support networks for headteachers</a:t>
            </a:r>
            <a:r>
              <a:rPr lang="en-GB" sz="1600" dirty="0">
                <a:solidFill>
                  <a:schemeClr val="bg1"/>
                </a:solidFill>
                <a:latin typeface="Arial" panose="020B0604020202020204" pitchFamily="34" charset="0"/>
                <a:cs typeface="Arial" panose="020B0604020202020204" pitchFamily="34" charset="0"/>
              </a:rPr>
              <a:t>, form formal induction processes, practical support that </a:t>
            </a:r>
            <a:r>
              <a:rPr lang="en-GB" sz="1600" dirty="0" smtClean="0">
                <a:solidFill>
                  <a:schemeClr val="bg1"/>
                </a:solidFill>
                <a:latin typeface="Arial" panose="020B0604020202020204" pitchFamily="34" charset="0"/>
                <a:cs typeface="Arial" panose="020B0604020202020204" pitchFamily="34" charset="0"/>
              </a:rPr>
              <a:t>builds </a:t>
            </a:r>
            <a:r>
              <a:rPr lang="en-GB" sz="1600" dirty="0">
                <a:solidFill>
                  <a:schemeClr val="bg1"/>
                </a:solidFill>
                <a:latin typeface="Arial" panose="020B0604020202020204" pitchFamily="34" charset="0"/>
                <a:cs typeface="Arial" panose="020B0604020202020204" pitchFamily="34" charset="0"/>
              </a:rPr>
              <a:t>confidence and resilience and access to peer </a:t>
            </a:r>
            <a:r>
              <a:rPr lang="en-GB" sz="1600" dirty="0" smtClean="0">
                <a:solidFill>
                  <a:schemeClr val="bg1"/>
                </a:solidFill>
                <a:latin typeface="Arial" panose="020B0604020202020204" pitchFamily="34" charset="0"/>
                <a:cs typeface="Arial" panose="020B0604020202020204" pitchFamily="34" charset="0"/>
              </a:rPr>
              <a:t>support</a:t>
            </a:r>
            <a:r>
              <a:rPr lang="en-GB" sz="1600" dirty="0">
                <a:solidFill>
                  <a:schemeClr val="bg1"/>
                </a:solidFill>
                <a:latin typeface="Arial" panose="020B0604020202020204" pitchFamily="34" charset="0"/>
                <a:cs typeface="Arial" panose="020B0604020202020204" pitchFamily="34" charset="0"/>
              </a:rPr>
              <a:t>.</a:t>
            </a:r>
            <a:endParaRPr lang="en-GB" sz="1600" dirty="0" smtClean="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Building </a:t>
            </a:r>
            <a:r>
              <a:rPr lang="en-GB" sz="1600" b="1" dirty="0">
                <a:solidFill>
                  <a:schemeClr val="bg1"/>
                </a:solidFill>
                <a:latin typeface="Arial" panose="020B0604020202020204" pitchFamily="34" charset="0"/>
                <a:cs typeface="Arial" panose="020B0604020202020204" pitchFamily="34" charset="0"/>
              </a:rPr>
              <a:t>capability and confidence in strategic and business planning</a:t>
            </a:r>
            <a:r>
              <a:rPr lang="en-GB" sz="1600" dirty="0">
                <a:solidFill>
                  <a:schemeClr val="bg1"/>
                </a:solidFill>
                <a:latin typeface="Arial" panose="020B0604020202020204" pitchFamily="34" charset="0"/>
                <a:cs typeface="Arial" panose="020B0604020202020204" pitchFamily="34" charset="0"/>
              </a:rPr>
              <a:t>, particularly the use of financial management, budgeting and workforce </a:t>
            </a:r>
            <a:r>
              <a:rPr lang="en-GB" sz="1600" dirty="0" smtClean="0">
                <a:solidFill>
                  <a:schemeClr val="bg1"/>
                </a:solidFill>
                <a:latin typeface="Arial" panose="020B0604020202020204" pitchFamily="34" charset="0"/>
                <a:cs typeface="Arial" panose="020B0604020202020204" pitchFamily="34" charset="0"/>
              </a:rPr>
              <a:t>allocation.</a:t>
            </a:r>
            <a:endParaRPr lang="en-GB" sz="16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209082" y="801551"/>
            <a:ext cx="11696934" cy="584775"/>
          </a:xfrm>
          <a:prstGeom prst="rect">
            <a:avLst/>
          </a:prstGeom>
          <a:noFill/>
          <a:ln>
            <a:noFill/>
          </a:ln>
        </p:spPr>
        <p:txBody>
          <a:bodyPr wrap="square" rtlCol="0">
            <a:spAutoFit/>
          </a:bodyPr>
          <a:lstStyle/>
          <a:p>
            <a:pPr lvl="0"/>
            <a:r>
              <a:rPr lang="en-GB" sz="1600" b="1" dirty="0" smtClean="0">
                <a:latin typeface="Arial" panose="020B0604020202020204" pitchFamily="34" charset="0"/>
                <a:cs typeface="Arial" panose="020B0604020202020204" pitchFamily="34" charset="0"/>
              </a:rPr>
              <a:t>Evidence suggests that effective school leadership is a key factor in improving; teaching quality, effective delivery of the curriculum, pupil attainment and teacher retention.</a:t>
            </a:r>
            <a:endParaRPr lang="en-GB" sz="1600" b="1" dirty="0">
              <a:latin typeface="Arial" panose="020B0604020202020204" pitchFamily="34" charset="0"/>
              <a:cs typeface="Arial" panose="020B0604020202020204" pitchFamily="34" charset="0"/>
            </a:endParaRPr>
          </a:p>
        </p:txBody>
      </p:sp>
      <p:sp>
        <p:nvSpPr>
          <p:cNvPr id="8" name="TextBox 7"/>
          <p:cNvSpPr txBox="1"/>
          <p:nvPr/>
        </p:nvSpPr>
        <p:spPr>
          <a:xfrm>
            <a:off x="209082" y="1447882"/>
            <a:ext cx="1154181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are likely to suggest the following </a:t>
            </a:r>
            <a:r>
              <a:rPr lang="en-GB" sz="1600" dirty="0" smtClean="0">
                <a:latin typeface="Arial" panose="020B0604020202020204" pitchFamily="34" charset="0"/>
                <a:cs typeface="Arial" panose="020B0604020202020204" pitchFamily="34" charset="0"/>
              </a:rPr>
              <a:t>areas </a:t>
            </a:r>
            <a:r>
              <a:rPr lang="en-GB" sz="1600" dirty="0">
                <a:latin typeface="Arial" panose="020B0604020202020204" pitchFamily="34" charset="0"/>
                <a:cs typeface="Arial" panose="020B0604020202020204" pitchFamily="34" charset="0"/>
              </a:rPr>
              <a:t>bids in this policy theme might want to focus </a:t>
            </a:r>
            <a:r>
              <a:rPr lang="en-GB" sz="1600" dirty="0" smtClean="0">
                <a:latin typeface="Arial" panose="020B0604020202020204" pitchFamily="34" charset="0"/>
                <a:cs typeface="Arial" panose="020B0604020202020204" pitchFamily="34" charset="0"/>
              </a:rPr>
              <a:t>on/include:</a:t>
            </a:r>
            <a:endParaRPr lang="en-GB" sz="1600" dirty="0">
              <a:latin typeface="Arial" panose="020B0604020202020204" pitchFamily="34" charset="0"/>
              <a:cs typeface="Arial" panose="020B0604020202020204" pitchFamily="34" charset="0"/>
            </a:endParaRPr>
          </a:p>
        </p:txBody>
      </p:sp>
      <p:sp>
        <p:nvSpPr>
          <p:cNvPr id="9" name="Rectangle 8"/>
          <p:cNvSpPr/>
          <p:nvPr/>
        </p:nvSpPr>
        <p:spPr>
          <a:xfrm>
            <a:off x="247374" y="161745"/>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Leadership CPD: Headteachers</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74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4317" y="1737386"/>
            <a:ext cx="10203367" cy="2941618"/>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accent1">
                  <a:lumMod val="50000"/>
                </a:schemeClr>
              </a:solidFill>
            </a:endParaRPr>
          </a:p>
        </p:txBody>
      </p:sp>
      <p:sp>
        <p:nvSpPr>
          <p:cNvPr id="5" name="Title 1"/>
          <p:cNvSpPr txBox="1">
            <a:spLocks/>
          </p:cNvSpPr>
          <p:nvPr/>
        </p:nvSpPr>
        <p:spPr>
          <a:xfrm>
            <a:off x="838200" y="3472537"/>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00" b="1" dirty="0" smtClean="0">
                <a:solidFill>
                  <a:srgbClr val="104F75"/>
                </a:solidFill>
                <a:latin typeface="Arial" panose="020B0604020202020204" pitchFamily="34" charset="0"/>
                <a:cs typeface="Arial" panose="020B0604020202020204" pitchFamily="34" charset="0"/>
              </a:rPr>
              <a:t>Introduction and Overview of the Teaching and Leadership Innovation Fund (TLIF)</a:t>
            </a:r>
          </a:p>
          <a:p>
            <a:endParaRPr lang="en-GB" sz="4200" b="1" dirty="0">
              <a:solidFill>
                <a:srgbClr val="104F75"/>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2</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Tree>
    <p:extLst>
      <p:ext uri="{BB962C8B-B14F-4D97-AF65-F5344CB8AC3E}">
        <p14:creationId xmlns:p14="http://schemas.microsoft.com/office/powerpoint/2010/main" val="3608649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E7056E-0E40-4AD4-90C8-AF224B87A914}" type="slidenum">
              <a:rPr lang="en-GB" smtClean="0"/>
              <a:t>20</a:t>
            </a:fld>
            <a:endParaRPr lang="en-GB" dirty="0"/>
          </a:p>
        </p:txBody>
      </p:sp>
      <p:sp>
        <p:nvSpPr>
          <p:cNvPr id="7" name="TextBox 6"/>
          <p:cNvSpPr txBox="1"/>
          <p:nvPr/>
        </p:nvSpPr>
        <p:spPr>
          <a:xfrm>
            <a:off x="336000" y="2837567"/>
            <a:ext cx="11520000" cy="3779758"/>
          </a:xfrm>
          <a:prstGeom prst="roundRect">
            <a:avLst/>
          </a:prstGeom>
          <a:solidFill>
            <a:srgbClr val="104F75"/>
          </a:solidFill>
        </p:spPr>
        <p:txBody>
          <a:bodyPr wrap="square" rtlCol="0">
            <a:spAutoFit/>
          </a:bodyPr>
          <a:lstStyle/>
          <a:p>
            <a:pPr marL="171450" indent="-171450">
              <a:buFont typeface="Arial" panose="020B0604020202020204" pitchFamily="34" charset="0"/>
              <a:buChar char="•"/>
            </a:pPr>
            <a:r>
              <a:rPr lang="en-GB" b="1" dirty="0">
                <a:solidFill>
                  <a:schemeClr val="bg1"/>
                </a:solidFill>
                <a:latin typeface="Arial" panose="020B0604020202020204" pitchFamily="34" charset="0"/>
                <a:cs typeface="Arial" panose="020B0604020202020204" pitchFamily="34" charset="0"/>
              </a:rPr>
              <a:t>Opportunities to develop practical skills </a:t>
            </a:r>
            <a:r>
              <a:rPr lang="en-GB" dirty="0">
                <a:solidFill>
                  <a:schemeClr val="bg1"/>
                </a:solidFill>
                <a:latin typeface="Arial" panose="020B0604020202020204" pitchFamily="34" charset="0"/>
                <a:cs typeface="Arial" panose="020B0604020202020204" pitchFamily="34" charset="0"/>
              </a:rPr>
              <a:t>– observation of excellent practice, practice of strategies and skills in an environment as close to the classroom conditions as possible or within a live classroom with pupils, review of these demonstrations to deliberate and assisted reflection in collaboration with expert’s coaches and mentors.</a:t>
            </a:r>
          </a:p>
          <a:p>
            <a:pPr marL="171450" indent="-1714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Designing a school culture that provides a clear idea of the behaviour they want to achieve and the methods they will achieve to do them, including strategies for identifying and addressing the causes of poor behaviour as well as rewards and sanctions for this behaviour.</a:t>
            </a:r>
          </a:p>
          <a:p>
            <a:pPr marL="171450" indent="-1714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Supporting schools to develop well-established and clearly understood systems/routines/school rules for behaviour, such as classroom expectations, sanctions, consequences. </a:t>
            </a:r>
          </a:p>
          <a:p>
            <a:pPr marL="171450" indent="-17145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Effective communication of the culture in school and the wider community.</a:t>
            </a:r>
          </a:p>
          <a:p>
            <a:pPr marL="171450" indent="-17145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Teacher training including front-loading staff training by ensuring all staff are trained in behaviour management at the time of their induction.</a:t>
            </a:r>
            <a:endParaRPr lang="en-GB"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290236" y="839931"/>
            <a:ext cx="11696934" cy="1477328"/>
          </a:xfrm>
          <a:prstGeom prst="rect">
            <a:avLst/>
          </a:prstGeom>
          <a:noFill/>
          <a:ln>
            <a:noFill/>
          </a:ln>
        </p:spPr>
        <p:txBody>
          <a:bodyPr wrap="square" rtlCol="0">
            <a:spAutoFit/>
          </a:bodyPr>
          <a:lstStyle/>
          <a:p>
            <a:r>
              <a:rPr lang="en-GB" dirty="0">
                <a:latin typeface="Arial" panose="020B0604020202020204" pitchFamily="34" charset="0"/>
                <a:cs typeface="Arial" panose="020B0604020202020204" pitchFamily="34" charset="0"/>
              </a:rPr>
              <a:t>All schools should be safe and disciplined environments within which pupils are able to learn and can fulfil their potential. Data published in 2015/16 shows the rate of exclusions has increased. Persistent disruptive behaviour remains the most common reason for permanent exclusions accounting for 2,310 (34.6%) of all permanent exclusions and 94,025 (27.7%) fixed period exclusions, up from 26.3% in 2014/15. This is equivalent to around 119 fixed period exclusions per 10,000 pupils.</a:t>
            </a:r>
          </a:p>
        </p:txBody>
      </p:sp>
      <p:sp>
        <p:nvSpPr>
          <p:cNvPr id="8" name="TextBox 7"/>
          <p:cNvSpPr txBox="1"/>
          <p:nvPr/>
        </p:nvSpPr>
        <p:spPr>
          <a:xfrm>
            <a:off x="290236" y="2415493"/>
            <a:ext cx="11653759"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We are likely to suggest the following as </a:t>
            </a:r>
            <a:r>
              <a:rPr lang="en-GB" dirty="0" smtClean="0">
                <a:latin typeface="Arial" panose="020B0604020202020204" pitchFamily="34" charset="0"/>
                <a:cs typeface="Arial" panose="020B0604020202020204" pitchFamily="34" charset="0"/>
              </a:rPr>
              <a:t>areas that </a:t>
            </a:r>
            <a:r>
              <a:rPr lang="en-GB" dirty="0">
                <a:latin typeface="Arial" panose="020B0604020202020204" pitchFamily="34" charset="0"/>
                <a:cs typeface="Arial" panose="020B0604020202020204" pitchFamily="34" charset="0"/>
              </a:rPr>
              <a:t>bids in this policy theme might want to focus </a:t>
            </a:r>
            <a:r>
              <a:rPr lang="en-GB" dirty="0" smtClean="0">
                <a:latin typeface="Arial" panose="020B0604020202020204" pitchFamily="34" charset="0"/>
                <a:cs typeface="Arial" panose="020B0604020202020204" pitchFamily="34" charset="0"/>
              </a:rPr>
              <a:t>on/include:</a:t>
            </a:r>
            <a:endParaRPr lang="en-GB" dirty="0">
              <a:latin typeface="Arial" panose="020B0604020202020204" pitchFamily="34" charset="0"/>
              <a:cs typeface="Arial" panose="020B0604020202020204" pitchFamily="34" charset="0"/>
            </a:endParaRPr>
          </a:p>
        </p:txBody>
      </p:sp>
      <p:sp>
        <p:nvSpPr>
          <p:cNvPr id="9" name="Rectangle 8"/>
          <p:cNvSpPr/>
          <p:nvPr/>
        </p:nvSpPr>
        <p:spPr>
          <a:xfrm>
            <a:off x="247374" y="161745"/>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Behaviour</a:t>
            </a:r>
            <a:endParaRPr lang="en-GB" sz="3200" b="1" dirty="0">
              <a:solidFill>
                <a:srgbClr val="104F75"/>
              </a:solidFill>
              <a:latin typeface="Arial" panose="020B0604020202020204" pitchFamily="34" charset="0"/>
              <a:cs typeface="Arial" panose="020B0604020202020204" pitchFamily="34" charset="0"/>
            </a:endParaRPr>
          </a:p>
        </p:txBody>
      </p:sp>
      <p:sp>
        <p:nvSpPr>
          <p:cNvPr id="10" name="Slide Number Placeholder 1"/>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t>21</a:t>
            </a:r>
            <a:endParaRPr lang="en-GB" dirty="0"/>
          </a:p>
        </p:txBody>
      </p:sp>
    </p:spTree>
    <p:extLst>
      <p:ext uri="{BB962C8B-B14F-4D97-AF65-F5344CB8AC3E}">
        <p14:creationId xmlns:p14="http://schemas.microsoft.com/office/powerpoint/2010/main" val="296727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000" y="2235509"/>
            <a:ext cx="11520000" cy="4239458"/>
          </a:xfrm>
          <a:prstGeom prst="roundRect">
            <a:avLst/>
          </a:prstGeom>
          <a:solidFill>
            <a:srgbClr val="104F75"/>
          </a:solidFill>
        </p:spPr>
        <p:txBody>
          <a:bodyPr wrap="square" rtlCol="0">
            <a:spAutoFit/>
          </a:bodyPr>
          <a:lstStyle/>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Improving </a:t>
            </a:r>
            <a:r>
              <a:rPr lang="en-GB" sz="1600" dirty="0">
                <a:solidFill>
                  <a:schemeClr val="bg1"/>
                </a:solidFill>
                <a:latin typeface="Arial" panose="020B0604020202020204" pitchFamily="34" charset="0"/>
                <a:cs typeface="Arial" panose="020B0604020202020204" pitchFamily="34" charset="0"/>
              </a:rPr>
              <a:t>delivery of the curriculum and teaching literacy and </a:t>
            </a:r>
            <a:r>
              <a:rPr lang="en-GB" sz="1600" dirty="0" smtClean="0">
                <a:solidFill>
                  <a:schemeClr val="bg1"/>
                </a:solidFill>
                <a:latin typeface="Arial" panose="020B0604020202020204" pitchFamily="34" charset="0"/>
                <a:cs typeface="Arial" panose="020B0604020202020204" pitchFamily="34" charset="0"/>
              </a:rPr>
              <a:t>English</a:t>
            </a:r>
            <a:r>
              <a:rPr lang="en-GB" sz="1600" dirty="0">
                <a:solidFill>
                  <a:schemeClr val="bg1"/>
                </a:solidFill>
                <a:latin typeface="Arial" panose="020B0604020202020204" pitchFamily="34" charset="0"/>
                <a:cs typeface="Arial" panose="020B0604020202020204" pitchFamily="34" charset="0"/>
              </a:rPr>
              <a:t>.</a:t>
            </a:r>
            <a:endParaRPr lang="en-GB" sz="1600" dirty="0" smtClean="0">
              <a:solidFill>
                <a:schemeClr val="bg1"/>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Improving </a:t>
            </a:r>
            <a:r>
              <a:rPr lang="en-GB" sz="1600" dirty="0">
                <a:solidFill>
                  <a:schemeClr val="bg1"/>
                </a:solidFill>
                <a:latin typeface="Arial" panose="020B0604020202020204" pitchFamily="34" charset="0"/>
                <a:cs typeface="Arial" panose="020B0604020202020204" pitchFamily="34" charset="0"/>
              </a:rPr>
              <a:t>delivery of the curriculum and teaching of mathematics at all ages, from </a:t>
            </a:r>
            <a:r>
              <a:rPr lang="en-GB" sz="1600" dirty="0" smtClean="0">
                <a:solidFill>
                  <a:schemeClr val="bg1"/>
                </a:solidFill>
                <a:latin typeface="Arial" panose="020B0604020202020204" pitchFamily="34" charset="0"/>
                <a:cs typeface="Arial" panose="020B0604020202020204" pitchFamily="34" charset="0"/>
              </a:rPr>
              <a:t>the Early Years Foundation Stage (EYFS) </a:t>
            </a:r>
            <a:r>
              <a:rPr lang="en-GB" sz="1600" dirty="0">
                <a:solidFill>
                  <a:schemeClr val="bg1"/>
                </a:solidFill>
                <a:latin typeface="Arial" panose="020B0604020202020204" pitchFamily="34" charset="0"/>
                <a:cs typeface="Arial" panose="020B0604020202020204" pitchFamily="34" charset="0"/>
              </a:rPr>
              <a:t>to </a:t>
            </a:r>
            <a:r>
              <a:rPr lang="en-GB" sz="1600" dirty="0" smtClean="0">
                <a:solidFill>
                  <a:schemeClr val="bg1"/>
                </a:solidFill>
                <a:latin typeface="Arial" panose="020B0604020202020204" pitchFamily="34" charset="0"/>
                <a:cs typeface="Arial" panose="020B0604020202020204" pitchFamily="34" charset="0"/>
              </a:rPr>
              <a:t>post-16</a:t>
            </a:r>
            <a:r>
              <a:rPr lang="en-GB" sz="1600" dirty="0">
                <a:solidFill>
                  <a:schemeClr val="bg1"/>
                </a:solidFill>
                <a:latin typeface="Arial" panose="020B0604020202020204" pitchFamily="34" charset="0"/>
                <a:cs typeface="Arial" panose="020B0604020202020204" pitchFamily="34" charset="0"/>
              </a:rPr>
              <a:t>.</a:t>
            </a:r>
            <a:endParaRPr lang="en-GB" sz="1600" dirty="0" smtClean="0">
              <a:solidFill>
                <a:schemeClr val="bg1"/>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The </a:t>
            </a:r>
            <a:r>
              <a:rPr lang="en-GB" sz="1600" dirty="0">
                <a:solidFill>
                  <a:schemeClr val="bg1"/>
                </a:solidFill>
                <a:latin typeface="Arial" panose="020B0604020202020204" pitchFamily="34" charset="0"/>
                <a:cs typeface="Arial" panose="020B0604020202020204" pitchFamily="34" charset="0"/>
              </a:rPr>
              <a:t>spread of mastery </a:t>
            </a:r>
            <a:r>
              <a:rPr lang="en-GB" sz="1600" dirty="0" smtClean="0">
                <a:solidFill>
                  <a:schemeClr val="bg1"/>
                </a:solidFill>
                <a:latin typeface="Arial" panose="020B0604020202020204" pitchFamily="34" charset="0"/>
                <a:cs typeface="Arial" panose="020B0604020202020204" pitchFamily="34" charset="0"/>
              </a:rPr>
              <a:t>pedagogy, including progression </a:t>
            </a:r>
            <a:r>
              <a:rPr lang="en-GB" sz="1600" dirty="0">
                <a:solidFill>
                  <a:schemeClr val="bg1"/>
                </a:solidFill>
                <a:latin typeface="Arial" panose="020B0604020202020204" pitchFamily="34" charset="0"/>
                <a:cs typeface="Arial" panose="020B0604020202020204" pitchFamily="34" charset="0"/>
              </a:rPr>
              <a:t>to level 3 mathematics, including core maths qualifications, considering the challenges raised in Professor Sir Adrian Smith’s Review of Post-16 </a:t>
            </a:r>
            <a:r>
              <a:rPr lang="en-GB" sz="1600" dirty="0" smtClean="0">
                <a:solidFill>
                  <a:schemeClr val="bg1"/>
                </a:solidFill>
                <a:latin typeface="Arial" panose="020B0604020202020204" pitchFamily="34" charset="0"/>
                <a:cs typeface="Arial" panose="020B0604020202020204" pitchFamily="34" charset="0"/>
              </a:rPr>
              <a:t>Mathematics</a:t>
            </a:r>
            <a:r>
              <a:rPr lang="en-GB" sz="1600" dirty="0">
                <a:solidFill>
                  <a:schemeClr val="bg1"/>
                </a:solidFill>
                <a:latin typeface="Arial" panose="020B0604020202020204" pitchFamily="34" charset="0"/>
                <a:cs typeface="Arial" panose="020B0604020202020204" pitchFamily="34" charset="0"/>
              </a:rPr>
              <a:t>.</a:t>
            </a:r>
            <a:endParaRPr lang="en-GB" sz="1600" dirty="0" smtClean="0">
              <a:solidFill>
                <a:schemeClr val="bg1"/>
              </a:solidFill>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Improving </a:t>
            </a:r>
            <a:r>
              <a:rPr lang="en-GB" sz="1600" dirty="0">
                <a:solidFill>
                  <a:schemeClr val="bg1"/>
                </a:solidFill>
                <a:latin typeface="Arial" panose="020B0604020202020204" pitchFamily="34" charset="0"/>
                <a:cs typeface="Arial" panose="020B0604020202020204" pitchFamily="34" charset="0"/>
              </a:rPr>
              <a:t>teaching of English Baccalaureate subjects, which includes computing and MFL </a:t>
            </a:r>
            <a:r>
              <a:rPr lang="en-GB" sz="1600" dirty="0" smtClean="0">
                <a:solidFill>
                  <a:schemeClr val="bg1"/>
                </a:solidFill>
                <a:latin typeface="Arial" panose="020B0604020202020204" pitchFamily="34" charset="0"/>
                <a:cs typeface="Arial" panose="020B0604020202020204" pitchFamily="34" charset="0"/>
              </a:rPr>
              <a:t>pedagogy.  </a:t>
            </a: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Building </a:t>
            </a:r>
            <a:r>
              <a:rPr lang="en-GB" sz="1600" dirty="0">
                <a:solidFill>
                  <a:schemeClr val="bg1"/>
                </a:solidFill>
                <a:latin typeface="Arial" panose="020B0604020202020204" pitchFamily="34" charset="0"/>
                <a:cs typeface="Arial" panose="020B0604020202020204" pitchFamily="34" charset="0"/>
              </a:rPr>
              <a:t>subject knowledge and </a:t>
            </a:r>
            <a:r>
              <a:rPr lang="en-GB" sz="1600" dirty="0" smtClean="0">
                <a:solidFill>
                  <a:schemeClr val="bg1"/>
                </a:solidFill>
                <a:latin typeface="Arial" panose="020B0604020202020204" pitchFamily="34" charset="0"/>
                <a:cs typeface="Arial" panose="020B0604020202020204" pitchFamily="34" charset="0"/>
              </a:rPr>
              <a:t>confidence.</a:t>
            </a: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Supporting </a:t>
            </a:r>
            <a:r>
              <a:rPr lang="en-GB" sz="1600" dirty="0">
                <a:solidFill>
                  <a:schemeClr val="bg1"/>
                </a:solidFill>
                <a:latin typeface="Arial" panose="020B0604020202020204" pitchFamily="34" charset="0"/>
                <a:cs typeface="Arial" panose="020B0604020202020204" pitchFamily="34" charset="0"/>
              </a:rPr>
              <a:t>effective curriculum design and </a:t>
            </a:r>
            <a:r>
              <a:rPr lang="en-GB" sz="1600" dirty="0" smtClean="0">
                <a:solidFill>
                  <a:schemeClr val="bg1"/>
                </a:solidFill>
                <a:latin typeface="Arial" panose="020B0604020202020204" pitchFamily="34" charset="0"/>
                <a:cs typeface="Arial" panose="020B0604020202020204" pitchFamily="34" charset="0"/>
              </a:rPr>
              <a:t>mapping.</a:t>
            </a: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Promoting </a:t>
            </a:r>
            <a:r>
              <a:rPr lang="en-GB" sz="1600" dirty="0">
                <a:solidFill>
                  <a:schemeClr val="bg1"/>
                </a:solidFill>
                <a:latin typeface="Arial" panose="020B0604020202020204" pitchFamily="34" charset="0"/>
                <a:cs typeface="Arial" panose="020B0604020202020204" pitchFamily="34" charset="0"/>
              </a:rPr>
              <a:t>and building capacity in effective subject-specific </a:t>
            </a:r>
            <a:r>
              <a:rPr lang="en-GB" sz="1600" dirty="0" smtClean="0">
                <a:solidFill>
                  <a:schemeClr val="bg1"/>
                </a:solidFill>
                <a:latin typeface="Arial" panose="020B0604020202020204" pitchFamily="34" charset="0"/>
                <a:cs typeface="Arial" panose="020B0604020202020204" pitchFamily="34" charset="0"/>
              </a:rPr>
              <a:t>pedagogy.</a:t>
            </a:r>
          </a:p>
          <a:p>
            <a:pPr marL="171450" indent="-171450">
              <a:lnSpc>
                <a:spcPct val="150000"/>
              </a:lnSpc>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Promoting </a:t>
            </a:r>
            <a:r>
              <a:rPr lang="en-GB" sz="1600" dirty="0">
                <a:solidFill>
                  <a:schemeClr val="bg1"/>
                </a:solidFill>
                <a:latin typeface="Arial" panose="020B0604020202020204" pitchFamily="34" charset="0"/>
                <a:cs typeface="Arial" panose="020B0604020202020204" pitchFamily="34" charset="0"/>
              </a:rPr>
              <a:t>and building capacity in knowledge-rich curriculum or pedagogical </a:t>
            </a:r>
            <a:r>
              <a:rPr lang="en-GB" sz="1600" dirty="0" smtClean="0">
                <a:solidFill>
                  <a:schemeClr val="bg1"/>
                </a:solidFill>
                <a:latin typeface="Arial" panose="020B0604020202020204" pitchFamily="34" charset="0"/>
                <a:cs typeface="Arial" panose="020B0604020202020204" pitchFamily="34" charset="0"/>
              </a:rPr>
              <a:t>approaches.</a:t>
            </a:r>
            <a:endParaRPr lang="en-GB" sz="1600"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21</a:t>
            </a:fld>
            <a:endParaRPr lang="en-GB" dirty="0"/>
          </a:p>
        </p:txBody>
      </p:sp>
      <p:sp>
        <p:nvSpPr>
          <p:cNvPr id="6" name="TextBox 5"/>
          <p:cNvSpPr txBox="1"/>
          <p:nvPr/>
        </p:nvSpPr>
        <p:spPr>
          <a:xfrm>
            <a:off x="209082" y="870870"/>
            <a:ext cx="11696934" cy="830997"/>
          </a:xfrm>
          <a:prstGeom prst="rect">
            <a:avLst/>
          </a:prstGeom>
          <a:noFill/>
          <a:ln>
            <a:noFill/>
          </a:ln>
        </p:spPr>
        <p:txBody>
          <a:bodyPr wrap="square" rtlCol="0">
            <a:spAutoFit/>
          </a:bodyPr>
          <a:lstStyle/>
          <a:p>
            <a:pPr lvl="0"/>
            <a:r>
              <a:rPr lang="en-GB" sz="1600" b="1">
                <a:latin typeface="Arial" panose="020B0604020202020204" pitchFamily="34" charset="0"/>
                <a:cs typeface="Arial" panose="020B0604020202020204" pitchFamily="34" charset="0"/>
              </a:rPr>
              <a:t>Confidence in teaching the curriculum varies considerably across subjects with around 80% of teachers confident of teaching English to just 40% feeling confident about teaching Computing. Across all subjects, the primary reason stated for teachers not feeling confident is lack of training.</a:t>
            </a:r>
            <a:endParaRPr lang="en-GB" sz="1600" b="1" dirty="0">
              <a:latin typeface="Arial" panose="020B0604020202020204" pitchFamily="34" charset="0"/>
              <a:cs typeface="Arial" panose="020B0604020202020204" pitchFamily="34" charset="0"/>
            </a:endParaRPr>
          </a:p>
        </p:txBody>
      </p:sp>
      <p:sp>
        <p:nvSpPr>
          <p:cNvPr id="7" name="TextBox 6"/>
          <p:cNvSpPr txBox="1"/>
          <p:nvPr/>
        </p:nvSpPr>
        <p:spPr>
          <a:xfrm>
            <a:off x="302226" y="1768134"/>
            <a:ext cx="12166555"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are likely to suggest the following </a:t>
            </a:r>
            <a:r>
              <a:rPr lang="en-GB" sz="1600" dirty="0" smtClean="0">
                <a:latin typeface="Arial" panose="020B0604020202020204" pitchFamily="34" charset="0"/>
                <a:cs typeface="Arial" panose="020B0604020202020204" pitchFamily="34" charset="0"/>
              </a:rPr>
              <a:t>as areas that </a:t>
            </a:r>
            <a:r>
              <a:rPr lang="en-GB" sz="1600" dirty="0">
                <a:latin typeface="Arial" panose="020B0604020202020204" pitchFamily="34" charset="0"/>
                <a:cs typeface="Arial" panose="020B0604020202020204" pitchFamily="34" charset="0"/>
              </a:rPr>
              <a:t>bids in this policy theme might want to focus </a:t>
            </a:r>
            <a:r>
              <a:rPr lang="en-GB" sz="1600" dirty="0" smtClean="0">
                <a:latin typeface="Arial" panose="020B0604020202020204" pitchFamily="34" charset="0"/>
                <a:cs typeface="Arial" panose="020B0604020202020204" pitchFamily="34" charset="0"/>
              </a:rPr>
              <a:t>on/include:</a:t>
            </a:r>
            <a:endParaRPr lang="en-GB" sz="1600" dirty="0">
              <a:latin typeface="Arial" panose="020B0604020202020204" pitchFamily="34" charset="0"/>
              <a:cs typeface="Arial" panose="020B0604020202020204" pitchFamily="34" charset="0"/>
            </a:endParaRPr>
          </a:p>
        </p:txBody>
      </p:sp>
      <p:sp>
        <p:nvSpPr>
          <p:cNvPr id="9" name="Rectangle 8"/>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Curriculum</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9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63" y="924629"/>
            <a:ext cx="11503143"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Excessive and unnecessarily burdensome teacher workload is the main reason cited by teachers for leaving the profession, and it impacts negatively on the time teachers have to focus on their own professional development and career progression. </a:t>
            </a:r>
          </a:p>
        </p:txBody>
      </p:sp>
      <p:sp>
        <p:nvSpPr>
          <p:cNvPr id="7" name="Slide Number Placeholder 6"/>
          <p:cNvSpPr>
            <a:spLocks noGrp="1"/>
          </p:cNvSpPr>
          <p:nvPr>
            <p:ph type="sldNum" sz="quarter" idx="12"/>
          </p:nvPr>
        </p:nvSpPr>
        <p:spPr>
          <a:xfrm>
            <a:off x="8610600" y="6343449"/>
            <a:ext cx="2743200" cy="365125"/>
          </a:xfrm>
        </p:spPr>
        <p:txBody>
          <a:bodyPr/>
          <a:lstStyle/>
          <a:p>
            <a:fld id="{31E7056E-0E40-4AD4-90C8-AF224B87A914}" type="slidenum">
              <a:rPr lang="en-GB" smtClean="0"/>
              <a:t>22</a:t>
            </a:fld>
            <a:endParaRPr lang="en-GB" dirty="0"/>
          </a:p>
        </p:txBody>
      </p:sp>
      <p:sp>
        <p:nvSpPr>
          <p:cNvPr id="6" name="TextBox 5"/>
          <p:cNvSpPr txBox="1"/>
          <p:nvPr/>
        </p:nvSpPr>
        <p:spPr>
          <a:xfrm>
            <a:off x="336000" y="2538338"/>
            <a:ext cx="11520000" cy="2826306"/>
          </a:xfrm>
          <a:prstGeom prst="roundRect">
            <a:avLst/>
          </a:prstGeom>
          <a:solidFill>
            <a:srgbClr val="104F75"/>
          </a:solidFill>
        </p:spPr>
        <p:txBody>
          <a:bodyPr wrap="square" rtlCol="0">
            <a:spAutoFit/>
          </a:bodyPr>
          <a:lstStyle/>
          <a:p>
            <a:pPr marL="285750" indent="-285750">
              <a:spcAft>
                <a:spcPts val="1200"/>
              </a:spcAft>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How </a:t>
            </a:r>
            <a:r>
              <a:rPr lang="en-GB" sz="1600" dirty="0">
                <a:solidFill>
                  <a:schemeClr val="bg1"/>
                </a:solidFill>
                <a:latin typeface="Arial" panose="020B0604020202020204" pitchFamily="34" charset="0"/>
                <a:cs typeface="Arial" panose="020B0604020202020204" pitchFamily="34" charset="0"/>
              </a:rPr>
              <a:t>schools can review and streamline practice to remove unnecessary burdens </a:t>
            </a:r>
            <a:r>
              <a:rPr lang="en-GB" sz="1600" dirty="0" smtClean="0">
                <a:solidFill>
                  <a:schemeClr val="bg1"/>
                </a:solidFill>
                <a:latin typeface="Arial" panose="020B0604020202020204" pitchFamily="34" charset="0"/>
                <a:cs typeface="Arial" panose="020B0604020202020204" pitchFamily="34" charset="0"/>
              </a:rPr>
              <a:t>which do not help improve pupil outcomes using </a:t>
            </a:r>
            <a:r>
              <a:rPr lang="en-GB" sz="1600" dirty="0">
                <a:solidFill>
                  <a:schemeClr val="bg1"/>
                </a:solidFill>
                <a:latin typeface="Arial" panose="020B0604020202020204" pitchFamily="34" charset="0"/>
                <a:cs typeface="Arial" panose="020B0604020202020204" pitchFamily="34" charset="0"/>
              </a:rPr>
              <a:t>the three independent workload reports on marking, planning and data </a:t>
            </a:r>
            <a:r>
              <a:rPr lang="en-GB" sz="1600" dirty="0" smtClean="0">
                <a:solidFill>
                  <a:schemeClr val="bg1"/>
                </a:solidFill>
                <a:latin typeface="Arial" panose="020B0604020202020204" pitchFamily="34" charset="0"/>
                <a:cs typeface="Arial" panose="020B0604020202020204" pitchFamily="34" charset="0"/>
              </a:rPr>
              <a:t>management</a:t>
            </a:r>
            <a:r>
              <a:rPr lang="en-GB" sz="1600" dirty="0">
                <a:solidFill>
                  <a:schemeClr val="bg1"/>
                </a:solidFill>
                <a:latin typeface="Arial" panose="020B0604020202020204" pitchFamily="34" charset="0"/>
                <a:cs typeface="Arial" panose="020B0604020202020204" pitchFamily="34" charset="0"/>
              </a:rPr>
              <a:t>.</a:t>
            </a:r>
            <a:endParaRPr lang="en-GB" sz="1600" dirty="0" smtClean="0">
              <a:solidFill>
                <a:schemeClr val="bg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Support </a:t>
            </a:r>
            <a:r>
              <a:rPr lang="en-GB" sz="1600" dirty="0">
                <a:solidFill>
                  <a:schemeClr val="bg1"/>
                </a:solidFill>
                <a:latin typeface="Arial" panose="020B0604020202020204" pitchFamily="34" charset="0"/>
                <a:cs typeface="Arial" panose="020B0604020202020204" pitchFamily="34" charset="0"/>
              </a:rPr>
              <a:t>for teachers in the early stages of their career </a:t>
            </a:r>
            <a:r>
              <a:rPr lang="en-GB" sz="1600" dirty="0" smtClean="0">
                <a:solidFill>
                  <a:schemeClr val="bg1"/>
                </a:solidFill>
                <a:latin typeface="Arial" panose="020B0604020202020204" pitchFamily="34" charset="0"/>
                <a:cs typeface="Arial" panose="020B0604020202020204" pitchFamily="34" charset="0"/>
              </a:rPr>
              <a:t>to manage their workload, </a:t>
            </a:r>
            <a:r>
              <a:rPr lang="en-GB" sz="1600" dirty="0">
                <a:solidFill>
                  <a:schemeClr val="bg1"/>
                </a:solidFill>
                <a:latin typeface="Arial" panose="020B0604020202020204" pitchFamily="34" charset="0"/>
                <a:cs typeface="Arial" panose="020B0604020202020204" pitchFamily="34" charset="0"/>
              </a:rPr>
              <a:t>including the transition from initial teacher training to induction, </a:t>
            </a:r>
            <a:r>
              <a:rPr lang="en-GB" sz="1600" dirty="0" smtClean="0">
                <a:solidFill>
                  <a:schemeClr val="bg1"/>
                </a:solidFill>
                <a:latin typeface="Arial" panose="020B0604020202020204" pitchFamily="34" charset="0"/>
                <a:cs typeface="Arial" panose="020B0604020202020204" pitchFamily="34" charset="0"/>
              </a:rPr>
              <a:t>effective time management and helping </a:t>
            </a:r>
            <a:r>
              <a:rPr lang="en-GB" sz="1600" dirty="0">
                <a:solidFill>
                  <a:schemeClr val="bg1"/>
                </a:solidFill>
                <a:latin typeface="Arial" panose="020B0604020202020204" pitchFamily="34" charset="0"/>
                <a:cs typeface="Arial" panose="020B0604020202020204" pitchFamily="34" charset="0"/>
              </a:rPr>
              <a:t>embed effective and efficient </a:t>
            </a:r>
            <a:r>
              <a:rPr lang="en-GB" sz="1600" dirty="0" smtClean="0">
                <a:solidFill>
                  <a:schemeClr val="bg1"/>
                </a:solidFill>
                <a:latin typeface="Arial" panose="020B0604020202020204" pitchFamily="34" charset="0"/>
                <a:cs typeface="Arial" panose="020B0604020202020204" pitchFamily="34" charset="0"/>
              </a:rPr>
              <a:t>practice which focuses on pupil outcomes.</a:t>
            </a:r>
          </a:p>
          <a:p>
            <a:pPr marL="285750" indent="-285750">
              <a:spcAft>
                <a:spcPts val="1200"/>
              </a:spcAft>
              <a:buFont typeface="Arial" panose="020B0604020202020204" pitchFamily="34" charset="0"/>
              <a:buChar char="•"/>
            </a:pPr>
            <a:r>
              <a:rPr lang="en-GB" sz="1600" dirty="0" smtClean="0">
                <a:solidFill>
                  <a:schemeClr val="bg1"/>
                </a:solidFill>
                <a:latin typeface="Arial" panose="020B0604020202020204" pitchFamily="34" charset="0"/>
                <a:cs typeface="Arial" panose="020B0604020202020204" pitchFamily="34" charset="0"/>
              </a:rPr>
              <a:t>Developing </a:t>
            </a:r>
            <a:r>
              <a:rPr lang="en-GB" sz="1600" dirty="0">
                <a:solidFill>
                  <a:schemeClr val="bg1"/>
                </a:solidFill>
                <a:latin typeface="Arial" panose="020B0604020202020204" pitchFamily="34" charset="0"/>
                <a:cs typeface="Arial" panose="020B0604020202020204" pitchFamily="34" charset="0"/>
              </a:rPr>
              <a:t>existing middle leaders’ capacity to manage the range of tasks and activity relevant to their </a:t>
            </a:r>
            <a:r>
              <a:rPr lang="en-GB" sz="1600" dirty="0" smtClean="0">
                <a:solidFill>
                  <a:schemeClr val="bg1"/>
                </a:solidFill>
                <a:latin typeface="Arial" panose="020B0604020202020204" pitchFamily="34" charset="0"/>
                <a:cs typeface="Arial" panose="020B0604020202020204" pitchFamily="34" charset="0"/>
              </a:rPr>
              <a:t>roles and ensure that their teams focus their practice on pupil outcomes.</a:t>
            </a:r>
          </a:p>
          <a:p>
            <a:pPr marL="285750" indent="-285750">
              <a:spcAft>
                <a:spcPts val="12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How technology can support workload reduction across the </a:t>
            </a:r>
            <a:r>
              <a:rPr lang="en-GB" sz="1600" dirty="0" smtClean="0">
                <a:solidFill>
                  <a:schemeClr val="bg1"/>
                </a:solidFill>
                <a:latin typeface="Arial" panose="020B0604020202020204" pitchFamily="34" charset="0"/>
                <a:cs typeface="Arial" panose="020B0604020202020204" pitchFamily="34" charset="0"/>
              </a:rPr>
              <a:t>school whilst maintaining standards.</a:t>
            </a:r>
            <a:endParaRPr lang="en-GB" sz="16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47663" y="1882788"/>
            <a:ext cx="11480786"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are likely to suggest the following as </a:t>
            </a:r>
            <a:r>
              <a:rPr lang="en-GB" sz="1600" dirty="0" smtClean="0">
                <a:latin typeface="Arial" panose="020B0604020202020204" pitchFamily="34" charset="0"/>
                <a:cs typeface="Arial" panose="020B0604020202020204" pitchFamily="34" charset="0"/>
              </a:rPr>
              <a:t>areas that </a:t>
            </a:r>
            <a:r>
              <a:rPr lang="en-GB" sz="1600" dirty="0">
                <a:latin typeface="Arial" panose="020B0604020202020204" pitchFamily="34" charset="0"/>
                <a:cs typeface="Arial" panose="020B0604020202020204" pitchFamily="34" charset="0"/>
              </a:rPr>
              <a:t>bids in this policy theme might want to focus </a:t>
            </a:r>
            <a:r>
              <a:rPr lang="en-GB" sz="1600" dirty="0" smtClean="0">
                <a:latin typeface="Arial" panose="020B0604020202020204" pitchFamily="34" charset="0"/>
                <a:cs typeface="Arial" panose="020B0604020202020204" pitchFamily="34" charset="0"/>
              </a:rPr>
              <a:t>on/include:</a:t>
            </a:r>
            <a:endParaRPr lang="en-GB" sz="16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0" name="Rectangle 9"/>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Workload</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998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E7056E-0E40-4AD4-90C8-AF224B87A914}" type="slidenum">
              <a:rPr lang="en-GB" sz="1400" smtClean="0"/>
              <a:t>23</a:t>
            </a:fld>
            <a:endParaRPr lang="en-GB" sz="1400" dirty="0"/>
          </a:p>
        </p:txBody>
      </p:sp>
      <p:sp>
        <p:nvSpPr>
          <p:cNvPr id="8" name="TextBox 7"/>
          <p:cNvSpPr txBox="1"/>
          <p:nvPr/>
        </p:nvSpPr>
        <p:spPr>
          <a:xfrm>
            <a:off x="336000" y="2952652"/>
            <a:ext cx="11520000" cy="1736646"/>
          </a:xfrm>
          <a:prstGeom prst="roundRect">
            <a:avLst/>
          </a:prstGeom>
          <a:solidFill>
            <a:srgbClr val="104F75"/>
          </a:solidFill>
        </p:spPr>
        <p:txBody>
          <a:bodyPr wrap="square" rtlCol="0">
            <a:spAutoFit/>
          </a:bodyPr>
          <a:lstStyle/>
          <a:p>
            <a:pPr marL="171450" indent="-1714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Providing training to teachers on how to deliver effective Y7 intervention programmes in numeracy and/or </a:t>
            </a:r>
            <a:r>
              <a:rPr lang="en-GB" sz="1600" dirty="0" smtClean="0">
                <a:solidFill>
                  <a:schemeClr val="bg1"/>
                </a:solidFill>
                <a:latin typeface="Arial" panose="020B0604020202020204" pitchFamily="34" charset="0"/>
                <a:cs typeface="Arial" panose="020B0604020202020204" pitchFamily="34" charset="0"/>
              </a:rPr>
              <a:t>literacy.</a:t>
            </a:r>
            <a:endParaRPr lang="en-GB" sz="16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Scaling up Y7 catch-up literacy and numeracy programmes that have shown early promise but would benefit from further wide-spread </a:t>
            </a:r>
            <a:r>
              <a:rPr lang="en-GB" sz="1600" dirty="0" smtClean="0">
                <a:solidFill>
                  <a:schemeClr val="bg1"/>
                </a:solidFill>
                <a:latin typeface="Arial" panose="020B0604020202020204" pitchFamily="34" charset="0"/>
                <a:cs typeface="Arial" panose="020B0604020202020204" pitchFamily="34" charset="0"/>
              </a:rPr>
              <a:t>trials.</a:t>
            </a:r>
            <a:endParaRPr lang="en-GB" sz="16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Promoting whole-class teaching as a successful approach to helping struggling Y7 pupils catch-up.</a:t>
            </a:r>
          </a:p>
        </p:txBody>
      </p:sp>
      <p:sp>
        <p:nvSpPr>
          <p:cNvPr id="7" name="TextBox 6"/>
          <p:cNvSpPr txBox="1"/>
          <p:nvPr/>
        </p:nvSpPr>
        <p:spPr>
          <a:xfrm>
            <a:off x="295827" y="2225304"/>
            <a:ext cx="1145014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are likely to suggest the following </a:t>
            </a:r>
            <a:r>
              <a:rPr lang="en-GB" sz="1600" dirty="0" smtClean="0">
                <a:latin typeface="Arial" panose="020B0604020202020204" pitchFamily="34" charset="0"/>
                <a:cs typeface="Arial" panose="020B0604020202020204" pitchFamily="34" charset="0"/>
              </a:rPr>
              <a:t>as areas that bids </a:t>
            </a:r>
            <a:r>
              <a:rPr lang="en-GB" sz="1600" dirty="0">
                <a:latin typeface="Arial" panose="020B0604020202020204" pitchFamily="34" charset="0"/>
                <a:cs typeface="Arial" panose="020B0604020202020204" pitchFamily="34" charset="0"/>
              </a:rPr>
              <a:t>in this policy theme might want to focus </a:t>
            </a:r>
            <a:r>
              <a:rPr lang="en-GB" sz="1600" dirty="0" smtClean="0">
                <a:latin typeface="Arial" panose="020B0604020202020204" pitchFamily="34" charset="0"/>
                <a:cs typeface="Arial" panose="020B0604020202020204" pitchFamily="34" charset="0"/>
              </a:rPr>
              <a:t>on/include:</a:t>
            </a:r>
            <a:endParaRPr lang="en-GB" sz="1600" dirty="0">
              <a:latin typeface="Arial" panose="020B0604020202020204" pitchFamily="34" charset="0"/>
              <a:cs typeface="Arial" panose="020B0604020202020204" pitchFamily="34" charset="0"/>
            </a:endParaRPr>
          </a:p>
        </p:txBody>
      </p:sp>
      <p:sp>
        <p:nvSpPr>
          <p:cNvPr id="10" name="TextBox 9"/>
          <p:cNvSpPr txBox="1"/>
          <p:nvPr/>
        </p:nvSpPr>
        <p:spPr>
          <a:xfrm>
            <a:off x="247533" y="1481092"/>
            <a:ext cx="11696934" cy="584775"/>
          </a:xfrm>
          <a:prstGeom prst="rect">
            <a:avLst/>
          </a:prstGeom>
          <a:noFill/>
          <a:ln>
            <a:noFill/>
          </a:ln>
        </p:spPr>
        <p:txBody>
          <a:bodyPr wrap="square" rtlCol="0">
            <a:spAutoFit/>
          </a:bodyPr>
          <a:lstStyle/>
          <a:p>
            <a:pPr lvl="0"/>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government is </a:t>
            </a:r>
            <a:r>
              <a:rPr lang="en-GB" sz="1600" dirty="0" smtClean="0">
                <a:latin typeface="Arial" panose="020B0604020202020204" pitchFamily="34" charset="0"/>
                <a:cs typeface="Arial" panose="020B0604020202020204" pitchFamily="34" charset="0"/>
              </a:rPr>
              <a:t>committed to help schools in providing literacy </a:t>
            </a:r>
            <a:r>
              <a:rPr lang="en-GB" sz="1600" dirty="0">
                <a:latin typeface="Arial" panose="020B0604020202020204" pitchFamily="34" charset="0"/>
                <a:cs typeface="Arial" panose="020B0604020202020204" pitchFamily="34" charset="0"/>
              </a:rPr>
              <a:t>and numeracy catch-up </a:t>
            </a:r>
            <a:r>
              <a:rPr lang="en-GB" sz="1600" dirty="0" smtClean="0">
                <a:latin typeface="Arial" panose="020B0604020202020204" pitchFamily="34" charset="0"/>
                <a:cs typeface="Arial" panose="020B0604020202020204" pitchFamily="34" charset="0"/>
              </a:rPr>
              <a:t>support for </a:t>
            </a:r>
            <a:r>
              <a:rPr lang="en-GB" sz="1600" dirty="0">
                <a:latin typeface="Arial" panose="020B0604020202020204" pitchFamily="34" charset="0"/>
                <a:cs typeface="Arial" panose="020B0604020202020204" pitchFamily="34" charset="0"/>
              </a:rPr>
              <a:t>year 7 pupils who have failed to reach the expected level in reading and/or mathematics – the two most important skills for life. </a:t>
            </a:r>
            <a:endParaRPr lang="en-GB" sz="16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1" name="Rectangle 10"/>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Year 7 Catch up</a:t>
            </a:r>
            <a:endParaRPr lang="en-GB" sz="3200" b="1" dirty="0">
              <a:solidFill>
                <a:srgbClr val="104F75"/>
              </a:solidFill>
              <a:latin typeface="Arial" panose="020B0604020202020204" pitchFamily="34" charset="0"/>
              <a:cs typeface="Arial" panose="020B0604020202020204" pitchFamily="34" charset="0"/>
            </a:endParaRPr>
          </a:p>
        </p:txBody>
      </p:sp>
      <p:sp>
        <p:nvSpPr>
          <p:cNvPr id="3" name="TextBox 2"/>
          <p:cNvSpPr txBox="1"/>
          <p:nvPr/>
        </p:nvSpPr>
        <p:spPr>
          <a:xfrm>
            <a:off x="295827" y="970738"/>
            <a:ext cx="11616588"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In 2017 29% of Y7 pupils had not reached the expected standard in reading; for maths it was 25</a:t>
            </a:r>
            <a:r>
              <a:rPr lang="en-GB" sz="1600" b="1" dirty="0" smtClean="0">
                <a:latin typeface="Arial" panose="020B0604020202020204" pitchFamily="34" charset="0"/>
                <a:cs typeface="Arial" panose="020B0604020202020204" pitchFamily="34" charset="0"/>
              </a:rPr>
              <a:t>%.</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250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6000" y="1660684"/>
            <a:ext cx="11520000" cy="926401"/>
          </a:xfrm>
          <a:prstGeom prst="roundRect">
            <a:avLst/>
          </a:prstGeom>
          <a:solidFill>
            <a:srgbClr val="104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smtClean="0">
                <a:latin typeface="Arial" panose="020B0604020202020204" pitchFamily="34" charset="0"/>
                <a:ea typeface="Times New Roman" panose="02020603050405020304" pitchFamily="18" charset="0"/>
                <a:cs typeface="Arial" panose="020B0604020202020204" pitchFamily="34" charset="0"/>
              </a:rPr>
              <a:t>TLIF seeks </a:t>
            </a:r>
            <a:r>
              <a:rPr lang="en-GB" dirty="0">
                <a:latin typeface="Arial" panose="020B0604020202020204" pitchFamily="34" charset="0"/>
                <a:ea typeface="Times New Roman" panose="02020603050405020304" pitchFamily="18" charset="0"/>
                <a:cs typeface="Arial" panose="020B0604020202020204" pitchFamily="34" charset="0"/>
              </a:rPr>
              <a:t>to improve pupil outcomes through improving the quality of teaching and leadership by </a:t>
            </a:r>
            <a:r>
              <a:rPr lang="en-GB" dirty="0" smtClean="0">
                <a:latin typeface="Arial" panose="020B0604020202020204" pitchFamily="34" charset="0"/>
                <a:ea typeface="Times New Roman" panose="02020603050405020304" pitchFamily="18" charset="0"/>
                <a:cs typeface="Arial" panose="020B0604020202020204" pitchFamily="34" charset="0"/>
              </a:rPr>
              <a:t>funding </a:t>
            </a:r>
            <a:r>
              <a:rPr lang="en-GB" dirty="0">
                <a:latin typeface="Arial" panose="020B0604020202020204" pitchFamily="34" charset="0"/>
                <a:ea typeface="Times New Roman" panose="02020603050405020304" pitchFamily="18" charset="0"/>
                <a:cs typeface="Arial" panose="020B0604020202020204" pitchFamily="34" charset="0"/>
              </a:rPr>
              <a:t>high-quality professional development for teachers and school leaders in the </a:t>
            </a:r>
            <a:r>
              <a:rPr lang="en-GB" b="1" dirty="0">
                <a:latin typeface="Arial" panose="020B0604020202020204" pitchFamily="34" charset="0"/>
                <a:ea typeface="Times New Roman" panose="02020603050405020304" pitchFamily="18" charset="0"/>
                <a:cs typeface="Arial" panose="020B0604020202020204" pitchFamily="34" charset="0"/>
              </a:rPr>
              <a:t>areas of the country and the schools that need it most</a:t>
            </a:r>
          </a:p>
        </p:txBody>
      </p:sp>
      <p:sp>
        <p:nvSpPr>
          <p:cNvPr id="6" name="Rounded Rectangle 5"/>
          <p:cNvSpPr/>
          <p:nvPr/>
        </p:nvSpPr>
        <p:spPr>
          <a:xfrm>
            <a:off x="336000" y="2716458"/>
            <a:ext cx="11520000" cy="608337"/>
          </a:xfrm>
          <a:prstGeom prst="roundRect">
            <a:avLst/>
          </a:prstGeom>
          <a:solidFill>
            <a:srgbClr val="7095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dirty="0" smtClean="0">
                <a:latin typeface="Arial" panose="020B0604020202020204" pitchFamily="34" charset="0"/>
                <a:ea typeface="Times New Roman" panose="02020603050405020304" pitchFamily="18" charset="0"/>
                <a:cs typeface="Arial" panose="020B0604020202020204" pitchFamily="34" charset="0"/>
              </a:rPr>
              <a:t>We are expecting to define </a:t>
            </a:r>
            <a:r>
              <a:rPr lang="en-GB" b="1" dirty="0" smtClean="0">
                <a:latin typeface="Arial" panose="020B0604020202020204" pitchFamily="34" charset="0"/>
                <a:ea typeface="Times New Roman" panose="02020603050405020304" pitchFamily="18" charset="0"/>
                <a:cs typeface="Arial" panose="020B0604020202020204" pitchFamily="34" charset="0"/>
              </a:rPr>
              <a:t>priority areas </a:t>
            </a:r>
            <a:r>
              <a:rPr lang="en-GB" dirty="0" smtClean="0">
                <a:latin typeface="Arial" panose="020B0604020202020204" pitchFamily="34" charset="0"/>
                <a:ea typeface="Times New Roman" panose="02020603050405020304" pitchFamily="18" charset="0"/>
                <a:cs typeface="Arial" panose="020B0604020202020204" pitchFamily="34" charset="0"/>
              </a:rPr>
              <a:t>as</a:t>
            </a:r>
            <a:r>
              <a:rPr lang="en-GB" b="1" dirty="0" smtClean="0">
                <a:latin typeface="Arial" panose="020B0604020202020204" pitchFamily="34" charset="0"/>
                <a:ea typeface="Times New Roman" panose="02020603050405020304" pitchFamily="18" charset="0"/>
                <a:cs typeface="Arial" panose="020B0604020202020204" pitchFamily="34" charset="0"/>
              </a:rPr>
              <a:t> category 5 and 6 areas, which includes the 12 Opportunity areas </a:t>
            </a:r>
            <a:r>
              <a:rPr lang="en-GB" dirty="0" smtClean="0">
                <a:latin typeface="Arial" panose="020B0604020202020204" pitchFamily="34" charset="0"/>
                <a:ea typeface="Times New Roman" panose="02020603050405020304" pitchFamily="18" charset="0"/>
                <a:cs typeface="Arial" panose="020B0604020202020204" pitchFamily="34" charset="0"/>
              </a:rPr>
              <a:t>(see next slide for map). </a:t>
            </a:r>
            <a:endParaRPr lang="en-GB"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p:cNvSpPr/>
          <p:nvPr/>
        </p:nvSpPr>
        <p:spPr>
          <a:xfrm>
            <a:off x="336000" y="3583540"/>
            <a:ext cx="11520000" cy="1030663"/>
          </a:xfrm>
          <a:prstGeom prst="roundRect">
            <a:avLst/>
          </a:prstGeom>
          <a:solidFill>
            <a:srgbClr val="9FB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Arial" panose="020B0604020202020204" pitchFamily="34" charset="0"/>
                <a:cs typeface="Arial" panose="020B0604020202020204" pitchFamily="34" charset="0"/>
              </a:rPr>
              <a:t>We are still finalising the definition we will use for </a:t>
            </a:r>
            <a:r>
              <a:rPr lang="en-GB" b="1" dirty="0" smtClean="0">
                <a:latin typeface="Arial" panose="020B0604020202020204" pitchFamily="34" charset="0"/>
                <a:cs typeface="Arial" panose="020B0604020202020204" pitchFamily="34" charset="0"/>
              </a:rPr>
              <a:t>priority schools</a:t>
            </a:r>
            <a:r>
              <a:rPr lang="en-GB" dirty="0" smtClean="0">
                <a:latin typeface="Arial" panose="020B0604020202020204" pitchFamily="34" charset="0"/>
                <a:cs typeface="Arial" panose="020B0604020202020204" pitchFamily="34" charset="0"/>
              </a:rPr>
              <a:t>, but expect it to build on that used round 1, schools rated by Ofsted as category 3 or 4.</a:t>
            </a:r>
            <a:endParaRPr lang="en-GB"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1E7056E-0E40-4AD4-90C8-AF224B87A914}" type="slidenum">
              <a:rPr lang="en-GB" smtClean="0"/>
              <a:t>24</a:t>
            </a:fld>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9" name="Rectangle 8"/>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Priority areas and schools</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713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t="7817"/>
          <a:stretch/>
        </p:blipFill>
        <p:spPr>
          <a:xfrm>
            <a:off x="3676802" y="1009515"/>
            <a:ext cx="4838397" cy="5848485"/>
          </a:xfrm>
          <a:prstGeom prst="rect">
            <a:avLst/>
          </a:prstGeom>
        </p:spPr>
      </p:pic>
      <p:sp>
        <p:nvSpPr>
          <p:cNvPr id="3" name="Slide Number Placeholder 2"/>
          <p:cNvSpPr>
            <a:spLocks noGrp="1"/>
          </p:cNvSpPr>
          <p:nvPr>
            <p:ph type="sldNum" sz="quarter" idx="12"/>
          </p:nvPr>
        </p:nvSpPr>
        <p:spPr/>
        <p:txBody>
          <a:bodyPr/>
          <a:lstStyle/>
          <a:p>
            <a:fld id="{31E7056E-0E40-4AD4-90C8-AF224B87A914}" type="slidenum">
              <a:rPr lang="en-GB" smtClean="0"/>
              <a:t>25</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7" name="Rectangle 6"/>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1">
                    <a:lumMod val="50000"/>
                  </a:schemeClr>
                </a:solidFill>
                <a:latin typeface="Arial" panose="020B0604020202020204" pitchFamily="34" charset="0"/>
                <a:cs typeface="Arial" panose="020B0604020202020204" pitchFamily="34" charset="0"/>
              </a:rPr>
              <a:t>Map of the Opportunity Areas and category 5 and 6 areas</a:t>
            </a:r>
            <a:endParaRPr lang="en-GB"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172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6000" y="1674807"/>
            <a:ext cx="11520000" cy="2979539"/>
          </a:xfrm>
          <a:prstGeom prst="roundRect">
            <a:avLst/>
          </a:prstGeom>
          <a:solidFill>
            <a:srgbClr val="104F75"/>
          </a:solidFill>
          <a:ln>
            <a:noFill/>
          </a:ln>
        </p:spPr>
        <p:txBody>
          <a:bodyPr wrap="square" rtlCol="0">
            <a:spAutoFit/>
          </a:bodyPr>
          <a:lstStyle/>
          <a:p>
            <a:pPr marL="285750" lvl="0" indent="-285750" algn="just">
              <a:spcBef>
                <a:spcPts val="6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S</a:t>
            </a:r>
            <a:r>
              <a:rPr lang="en-GB" dirty="0" smtClean="0">
                <a:solidFill>
                  <a:schemeClr val="bg1"/>
                </a:solidFill>
                <a:latin typeface="Arial" panose="020B0604020202020204" pitchFamily="34" charset="0"/>
                <a:cs typeface="Arial" panose="020B0604020202020204" pitchFamily="34" charset="0"/>
              </a:rPr>
              <a:t>tart-up/local </a:t>
            </a:r>
            <a:r>
              <a:rPr lang="en-GB" dirty="0">
                <a:solidFill>
                  <a:schemeClr val="bg1"/>
                </a:solidFill>
                <a:latin typeface="Arial" panose="020B0604020202020204" pitchFamily="34" charset="0"/>
                <a:cs typeface="Arial" panose="020B0604020202020204" pitchFamily="34" charset="0"/>
              </a:rPr>
              <a:t>roll out/running costs - where organisations can guarantee the 70% reach as set out above – including content development / </a:t>
            </a:r>
            <a:r>
              <a:rPr lang="en-GB" dirty="0" smtClean="0">
                <a:solidFill>
                  <a:schemeClr val="bg1"/>
                </a:solidFill>
                <a:latin typeface="Arial" panose="020B0604020202020204" pitchFamily="34" charset="0"/>
                <a:cs typeface="Arial" panose="020B0604020202020204" pitchFamily="34" charset="0"/>
              </a:rPr>
              <a:t>refinement. </a:t>
            </a:r>
            <a:endParaRPr lang="en-GB" dirty="0">
              <a:solidFill>
                <a:schemeClr val="bg1"/>
              </a:solidFill>
              <a:latin typeface="Arial" panose="020B0604020202020204" pitchFamily="34" charset="0"/>
              <a:cs typeface="Arial" panose="020B0604020202020204" pitchFamily="34" charset="0"/>
            </a:endParaRPr>
          </a:p>
          <a:p>
            <a:pPr marL="285750" lvl="0" indent="-285750" algn="just">
              <a:spcBef>
                <a:spcPts val="600"/>
              </a:spcBef>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Free </a:t>
            </a:r>
            <a:r>
              <a:rPr lang="en-GB" dirty="0">
                <a:solidFill>
                  <a:schemeClr val="bg1"/>
                </a:solidFill>
                <a:latin typeface="Arial" panose="020B0604020202020204" pitchFamily="34" charset="0"/>
                <a:cs typeface="Arial" panose="020B0604020202020204" pitchFamily="34" charset="0"/>
              </a:rPr>
              <a:t>places for teachers and </a:t>
            </a:r>
            <a:r>
              <a:rPr lang="en-GB" dirty="0" smtClean="0">
                <a:solidFill>
                  <a:schemeClr val="bg1"/>
                </a:solidFill>
                <a:latin typeface="Arial" panose="020B0604020202020204" pitchFamily="34" charset="0"/>
                <a:cs typeface="Arial" panose="020B0604020202020204" pitchFamily="34" charset="0"/>
              </a:rPr>
              <a:t>leaders.</a:t>
            </a:r>
          </a:p>
          <a:p>
            <a:pPr marL="285750" lvl="0" indent="-285750" algn="just">
              <a:spcBef>
                <a:spcPts val="600"/>
              </a:spcBef>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Programme </a:t>
            </a:r>
            <a:r>
              <a:rPr lang="en-GB" dirty="0">
                <a:solidFill>
                  <a:schemeClr val="bg1"/>
                </a:solidFill>
                <a:latin typeface="Arial" panose="020B0604020202020204" pitchFamily="34" charset="0"/>
                <a:cs typeface="Arial" panose="020B0604020202020204" pitchFamily="34" charset="0"/>
              </a:rPr>
              <a:t>delivery activities, including but not limited to, payment of staffing and </a:t>
            </a:r>
            <a:r>
              <a:rPr lang="en-GB" dirty="0" smtClean="0">
                <a:solidFill>
                  <a:schemeClr val="bg1"/>
                </a:solidFill>
                <a:latin typeface="Arial" panose="020B0604020202020204" pitchFamily="34" charset="0"/>
                <a:cs typeface="Arial" panose="020B0604020202020204" pitchFamily="34" charset="0"/>
              </a:rPr>
              <a:t>Facilitators</a:t>
            </a:r>
            <a:r>
              <a:rPr lang="en-GB" dirty="0">
                <a:solidFill>
                  <a:schemeClr val="bg1"/>
                </a:solidFill>
                <a:latin typeface="Arial" panose="020B0604020202020204" pitchFamily="34" charset="0"/>
                <a:cs typeface="Arial" panose="020B0604020202020204" pitchFamily="34" charset="0"/>
              </a:rPr>
              <a:t>, venues and other direct </a:t>
            </a:r>
            <a:r>
              <a:rPr lang="en-GB" dirty="0" smtClean="0">
                <a:solidFill>
                  <a:schemeClr val="bg1"/>
                </a:solidFill>
                <a:latin typeface="Arial" panose="020B0604020202020204" pitchFamily="34" charset="0"/>
                <a:cs typeface="Arial" panose="020B0604020202020204" pitchFamily="34" charset="0"/>
              </a:rPr>
              <a:t>spend.</a:t>
            </a:r>
            <a:endParaRPr lang="en-GB" dirty="0">
              <a:solidFill>
                <a:schemeClr val="bg1"/>
              </a:solidFill>
              <a:latin typeface="Arial" panose="020B0604020202020204" pitchFamily="34" charset="0"/>
              <a:cs typeface="Arial" panose="020B0604020202020204" pitchFamily="34" charset="0"/>
            </a:endParaRPr>
          </a:p>
          <a:p>
            <a:pPr marL="285750" lvl="0" indent="-285750" algn="just">
              <a:spcBef>
                <a:spcPts val="6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Q</a:t>
            </a:r>
            <a:r>
              <a:rPr lang="en-GB" dirty="0" smtClean="0">
                <a:solidFill>
                  <a:schemeClr val="bg1"/>
                </a:solidFill>
                <a:latin typeface="Arial" panose="020B0604020202020204" pitchFamily="34" charset="0"/>
                <a:cs typeface="Arial" panose="020B0604020202020204" pitchFamily="34" charset="0"/>
              </a:rPr>
              <a:t>uality </a:t>
            </a:r>
            <a:r>
              <a:rPr lang="en-GB" dirty="0">
                <a:solidFill>
                  <a:schemeClr val="bg1"/>
                </a:solidFill>
                <a:latin typeface="Arial" panose="020B0604020202020204" pitchFamily="34" charset="0"/>
                <a:cs typeface="Arial" panose="020B0604020202020204" pitchFamily="34" charset="0"/>
              </a:rPr>
              <a:t>assurance / evaluation </a:t>
            </a:r>
            <a:r>
              <a:rPr lang="en-GB" dirty="0" smtClean="0">
                <a:solidFill>
                  <a:schemeClr val="bg1"/>
                </a:solidFill>
                <a:latin typeface="Arial" panose="020B0604020202020204" pitchFamily="34" charset="0"/>
                <a:cs typeface="Arial" panose="020B0604020202020204" pitchFamily="34" charset="0"/>
              </a:rPr>
              <a:t>support.</a:t>
            </a:r>
            <a:endParaRPr lang="en-GB" dirty="0">
              <a:solidFill>
                <a:schemeClr val="bg1"/>
              </a:solidFill>
              <a:latin typeface="Arial" panose="020B0604020202020204" pitchFamily="34" charset="0"/>
              <a:cs typeface="Arial" panose="020B0604020202020204" pitchFamily="34" charset="0"/>
            </a:endParaRPr>
          </a:p>
          <a:p>
            <a:pPr marL="285750" lvl="0" indent="-285750" algn="just">
              <a:spcBef>
                <a:spcPts val="6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a:t>
            </a:r>
            <a:r>
              <a:rPr lang="en-GB" dirty="0" smtClean="0">
                <a:solidFill>
                  <a:schemeClr val="bg1"/>
                </a:solidFill>
                <a:latin typeface="Arial" panose="020B0604020202020204" pitchFamily="34" charset="0"/>
                <a:cs typeface="Arial" panose="020B0604020202020204" pitchFamily="34" charset="0"/>
              </a:rPr>
              <a:t>dministration</a:t>
            </a:r>
            <a:r>
              <a:rPr lang="en-GB" dirty="0">
                <a:solidFill>
                  <a:schemeClr val="bg1"/>
                </a:solidFill>
                <a:latin typeface="Arial" panose="020B0604020202020204" pitchFamily="34" charset="0"/>
                <a:cs typeface="Arial" panose="020B0604020202020204" pitchFamily="34" charset="0"/>
              </a:rPr>
              <a:t>, Governance and Programme</a:t>
            </a:r>
            <a:r>
              <a:rPr lang="en-GB" dirty="0" smtClean="0">
                <a:solidFill>
                  <a:schemeClr val="bg1"/>
                </a:solidFill>
                <a:latin typeface="Arial" panose="020B0604020202020204" pitchFamily="34" charset="0"/>
                <a:cs typeface="Arial" panose="020B0604020202020204" pitchFamily="34" charset="0"/>
              </a:rPr>
              <a:t>/ Project Management.</a:t>
            </a:r>
            <a:endParaRPr lang="en-GB" dirty="0">
              <a:solidFill>
                <a:schemeClr val="bg1"/>
              </a:solidFill>
              <a:latin typeface="Arial" panose="020B0604020202020204" pitchFamily="34" charset="0"/>
              <a:cs typeface="Arial" panose="020B0604020202020204" pitchFamily="34" charset="0"/>
            </a:endParaRPr>
          </a:p>
          <a:p>
            <a:pPr marL="285750" lvl="0" indent="-285750" algn="just">
              <a:spcBef>
                <a:spcPts val="600"/>
              </a:spcBef>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A</a:t>
            </a:r>
            <a:r>
              <a:rPr lang="en-GB" dirty="0" smtClean="0">
                <a:solidFill>
                  <a:schemeClr val="bg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proportionate contribution to organisational overheads and running costs</a:t>
            </a:r>
            <a:r>
              <a:rPr lang="en-GB" dirty="0" smtClean="0">
                <a:solidFill>
                  <a:schemeClr val="bg1"/>
                </a:solidFill>
                <a:latin typeface="Arial" panose="020B0604020202020204" pitchFamily="34" charset="0"/>
                <a:cs typeface="Arial" panose="020B0604020202020204" pitchFamily="34" charset="0"/>
              </a:rPr>
              <a:t>.</a:t>
            </a:r>
            <a:endParaRPr lang="en-GB" dirty="0">
              <a:solidFill>
                <a:schemeClr val="bg1"/>
              </a:solidFill>
            </a:endParaRPr>
          </a:p>
        </p:txBody>
      </p:sp>
      <p:sp>
        <p:nvSpPr>
          <p:cNvPr id="8" name="Rectangle 7"/>
          <p:cNvSpPr/>
          <p:nvPr/>
        </p:nvSpPr>
        <p:spPr>
          <a:xfrm>
            <a:off x="347663" y="1084858"/>
            <a:ext cx="10526752"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rPr>
              <a:t>It is </a:t>
            </a:r>
            <a:r>
              <a:rPr lang="en-GB" b="1" dirty="0">
                <a:latin typeface="Arial" panose="020B0604020202020204" pitchFamily="34" charset="0"/>
                <a:cs typeface="Arial" panose="020B0604020202020204" pitchFamily="34" charset="0"/>
              </a:rPr>
              <a:t>anticipated</a:t>
            </a:r>
            <a:r>
              <a:rPr lang="en-GB" dirty="0">
                <a:latin typeface="Arial" panose="020B0604020202020204" pitchFamily="34" charset="0"/>
                <a:cs typeface="Arial" panose="020B0604020202020204" pitchFamily="34" charset="0"/>
              </a:rPr>
              <a:t> that the TLIF funds will be used by the appointed contractors for the following:</a:t>
            </a:r>
          </a:p>
        </p:txBody>
      </p:sp>
      <p:sp>
        <p:nvSpPr>
          <p:cNvPr id="2" name="Slide Number Placeholder 1"/>
          <p:cNvSpPr>
            <a:spLocks noGrp="1"/>
          </p:cNvSpPr>
          <p:nvPr>
            <p:ph type="sldNum" sz="quarter" idx="12"/>
          </p:nvPr>
        </p:nvSpPr>
        <p:spPr/>
        <p:txBody>
          <a:bodyPr/>
          <a:lstStyle/>
          <a:p>
            <a:fld id="{31E7056E-0E40-4AD4-90C8-AF224B87A914}" type="slidenum">
              <a:rPr lang="en-GB" smtClean="0"/>
              <a:t>26</a:t>
            </a:fld>
            <a:endParaRPr lang="en-GB" dirty="0"/>
          </a:p>
        </p:txBody>
      </p:sp>
      <p:sp>
        <p:nvSpPr>
          <p:cNvPr id="9" name="Rounded Rectangle 8"/>
          <p:cNvSpPr/>
          <p:nvPr/>
        </p:nvSpPr>
        <p:spPr>
          <a:xfrm>
            <a:off x="2616591" y="4929143"/>
            <a:ext cx="6414867" cy="789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Arial" panose="020B0604020202020204" pitchFamily="34" charset="0"/>
                <a:cs typeface="Arial" panose="020B0604020202020204" pitchFamily="34" charset="0"/>
              </a:rPr>
              <a:t>TLIF funds will </a:t>
            </a:r>
            <a:r>
              <a:rPr lang="en-GB" b="1" dirty="0" smtClean="0">
                <a:solidFill>
                  <a:schemeClr val="tx1"/>
                </a:solidFill>
                <a:latin typeface="Arial" panose="020B0604020202020204" pitchFamily="34" charset="0"/>
                <a:cs typeface="Arial" panose="020B0604020202020204" pitchFamily="34" charset="0"/>
              </a:rPr>
              <a:t>not</a:t>
            </a:r>
            <a:r>
              <a:rPr lang="en-GB" dirty="0" smtClean="0">
                <a:solidFill>
                  <a:schemeClr val="tx1"/>
                </a:solidFill>
                <a:latin typeface="Arial" panose="020B0604020202020204" pitchFamily="34" charset="0"/>
                <a:cs typeface="Arial" panose="020B0604020202020204" pitchFamily="34" charset="0"/>
              </a:rPr>
              <a:t> be used for capital. </a:t>
            </a:r>
            <a:endParaRPr lang="en-GB"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0" name="Rectangle 9"/>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How We Will Award The Funds</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872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2" name="Rectangle 1"/>
          <p:cNvSpPr/>
          <p:nvPr/>
        </p:nvSpPr>
        <p:spPr>
          <a:xfrm>
            <a:off x="336000" y="1372289"/>
            <a:ext cx="11520000" cy="646331"/>
          </a:xfrm>
          <a:prstGeom prst="rect">
            <a:avLst/>
          </a:prstGeom>
        </p:spPr>
        <p:txBody>
          <a:bodyPr wrap="square">
            <a:spAutoFit/>
          </a:bodyPr>
          <a:lstStyle/>
          <a:p>
            <a:pPr>
              <a:spcAft>
                <a:spcPts val="0"/>
              </a:spcAft>
            </a:pPr>
            <a:r>
              <a:rPr lang="en-GB" dirty="0">
                <a:latin typeface="Arial" panose="020B0604020202020204" pitchFamily="34" charset="0"/>
                <a:ea typeface="Times New Roman" panose="02020603050405020304" pitchFamily="18" charset="0"/>
              </a:rPr>
              <a:t> </a:t>
            </a:r>
            <a:endParaRPr lang="en-GB" dirty="0" smtClean="0">
              <a:effectLst/>
              <a:latin typeface="Times New Roman" panose="02020603050405020304" pitchFamily="18" charset="0"/>
              <a:ea typeface="Times New Roman" panose="02020603050405020304" pitchFamily="18" charset="0"/>
            </a:endParaRPr>
          </a:p>
          <a:p>
            <a:pPr>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Evaluating the provision</a:t>
            </a:r>
            <a:endParaRPr lang="en-GB" sz="3200" b="1" dirty="0">
              <a:solidFill>
                <a:srgbClr val="104F75"/>
              </a:solidFill>
              <a:latin typeface="Arial" panose="020B0604020202020204" pitchFamily="34" charset="0"/>
              <a:cs typeface="Arial" panose="020B0604020202020204" pitchFamily="34" charset="0"/>
            </a:endParaRPr>
          </a:p>
        </p:txBody>
      </p:sp>
      <p:sp>
        <p:nvSpPr>
          <p:cNvPr id="3" name="Rectangle 2"/>
          <p:cNvSpPr/>
          <p:nvPr/>
        </p:nvSpPr>
        <p:spPr>
          <a:xfrm>
            <a:off x="336000" y="1166843"/>
            <a:ext cx="11520000" cy="2862322"/>
          </a:xfrm>
          <a:prstGeom prst="rect">
            <a:avLst/>
          </a:prstGeom>
        </p:spPr>
        <p:txBody>
          <a:bodyPr>
            <a:spAutoFit/>
          </a:bodyPr>
          <a:lstStyle/>
          <a:p>
            <a:r>
              <a:rPr lang="en-GB" dirty="0">
                <a:latin typeface="Arial" panose="020B0604020202020204" pitchFamily="34" charset="0"/>
                <a:cs typeface="Arial" panose="020B0604020202020204" pitchFamily="34" charset="0"/>
              </a:rPr>
              <a:t>The Department will be working with Education Endowment Fund (EFF) and an external contractor to evaluate the effectiveness of all projects funded through the TLIF against six long term outcomes looking at quality, progression, and retention of teachers and leaders, and improving the evidence base and market for </a:t>
            </a:r>
            <a:r>
              <a:rPr lang="en-GB" dirty="0" smtClean="0">
                <a:latin typeface="Arial" panose="020B0604020202020204" pitchFamily="34" charset="0"/>
                <a:cs typeface="Arial" panose="020B0604020202020204" pitchFamily="34" charset="0"/>
              </a:rPr>
              <a:t>CPD.</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evaluation will involve process, impact and economic evaluations for all proposals whether evidenced based or innovative as well as the fund overall. Data will be collected on recruitment and retention, geographical spread, intermediate outcomes, and longer term impact beyond the life of the fund.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All programmes will be evaluated. In some cases, where a programme is suitable, EEF will seek to do this through a Randomised Control Trial. </a:t>
            </a:r>
          </a:p>
        </p:txBody>
      </p:sp>
      <p:sp>
        <p:nvSpPr>
          <p:cNvPr id="6" name="Slide Number Placeholder 1"/>
          <p:cNvSpPr>
            <a:spLocks noGrp="1"/>
          </p:cNvSpPr>
          <p:nvPr>
            <p:ph type="sldNum" sz="quarter" idx="12"/>
          </p:nvPr>
        </p:nvSpPr>
        <p:spPr>
          <a:xfrm>
            <a:off x="8610600" y="6356350"/>
            <a:ext cx="2743200" cy="365125"/>
          </a:xfrm>
        </p:spPr>
        <p:txBody>
          <a:bodyPr/>
          <a:lstStyle/>
          <a:p>
            <a:r>
              <a:rPr lang="en-GB" dirty="0" smtClean="0"/>
              <a:t>28</a:t>
            </a:r>
            <a:endParaRPr lang="en-GB" dirty="0"/>
          </a:p>
        </p:txBody>
      </p:sp>
    </p:spTree>
    <p:extLst>
      <p:ext uri="{BB962C8B-B14F-4D97-AF65-F5344CB8AC3E}">
        <p14:creationId xmlns:p14="http://schemas.microsoft.com/office/powerpoint/2010/main" val="1904300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1749"/>
          <a:stretch/>
        </p:blipFill>
        <p:spPr>
          <a:xfrm>
            <a:off x="2454227" y="1154668"/>
            <a:ext cx="6945824" cy="4279800"/>
          </a:xfrm>
          <a:prstGeom prst="rect">
            <a:avLst/>
          </a:prstGeom>
        </p:spPr>
      </p:pic>
      <p:sp>
        <p:nvSpPr>
          <p:cNvPr id="7" name="TextBox 6"/>
          <p:cNvSpPr txBox="1"/>
          <p:nvPr/>
        </p:nvSpPr>
        <p:spPr>
          <a:xfrm>
            <a:off x="5927139" y="5433652"/>
            <a:ext cx="1447800" cy="307777"/>
          </a:xfrm>
          <a:prstGeom prst="rect">
            <a:avLst/>
          </a:prstGeom>
          <a:solidFill>
            <a:schemeClr val="bg1"/>
          </a:solidFill>
        </p:spPr>
        <p:txBody>
          <a:bodyPr wrap="square" rtlCol="0">
            <a:spAutoFit/>
          </a:bodyPr>
          <a:lstStyle/>
          <a:p>
            <a:r>
              <a:rPr lang="en-GB" sz="1400" b="1" dirty="0"/>
              <a:t>No effect seen</a:t>
            </a:r>
          </a:p>
        </p:txBody>
      </p:sp>
      <p:sp>
        <p:nvSpPr>
          <p:cNvPr id="9" name="TextBox 8"/>
          <p:cNvSpPr txBox="1"/>
          <p:nvPr/>
        </p:nvSpPr>
        <p:spPr>
          <a:xfrm>
            <a:off x="8067261" y="5465859"/>
            <a:ext cx="1447800" cy="307777"/>
          </a:xfrm>
          <a:prstGeom prst="rect">
            <a:avLst/>
          </a:prstGeom>
          <a:solidFill>
            <a:schemeClr val="bg1"/>
          </a:solidFill>
        </p:spPr>
        <p:txBody>
          <a:bodyPr wrap="square" rtlCol="0">
            <a:spAutoFit/>
          </a:bodyPr>
          <a:lstStyle/>
          <a:p>
            <a:r>
              <a:rPr lang="en-GB" sz="1400" b="1" dirty="0"/>
              <a:t>Effect seen</a:t>
            </a:r>
          </a:p>
        </p:txBody>
      </p:sp>
      <p:sp>
        <p:nvSpPr>
          <p:cNvPr id="10" name="Content Placeholder 2"/>
          <p:cNvSpPr>
            <a:spLocks noGrp="1"/>
          </p:cNvSpPr>
          <p:nvPr>
            <p:ph idx="1"/>
          </p:nvPr>
        </p:nvSpPr>
        <p:spPr>
          <a:xfrm>
            <a:off x="1572275" y="5753363"/>
            <a:ext cx="10297886" cy="1052156"/>
          </a:xfrm>
        </p:spPr>
        <p:txBody>
          <a:bodyPr>
            <a:normAutofit fontScale="25000" lnSpcReduction="20000"/>
          </a:bodyPr>
          <a:lstStyle/>
          <a:p>
            <a:pPr marL="0" indent="0">
              <a:buNone/>
            </a:pPr>
            <a:r>
              <a:rPr lang="en-GB" sz="7200" dirty="0">
                <a:latin typeface="Arial" panose="020B0604020202020204" pitchFamily="34" charset="0"/>
                <a:cs typeface="Arial" panose="020B0604020202020204" pitchFamily="34" charset="0"/>
              </a:rPr>
              <a:t>RCTs – if large and well-designed remove </a:t>
            </a:r>
            <a:r>
              <a:rPr lang="en-GB" sz="7200" i="1" dirty="0">
                <a:latin typeface="Arial" panose="020B0604020202020204" pitchFamily="34" charset="0"/>
                <a:cs typeface="Arial" panose="020B0604020202020204" pitchFamily="34" charset="0"/>
              </a:rPr>
              <a:t>bias </a:t>
            </a:r>
            <a:r>
              <a:rPr lang="en-GB" sz="7200" dirty="0">
                <a:latin typeface="Arial" panose="020B0604020202020204" pitchFamily="34" charset="0"/>
                <a:cs typeface="Arial" panose="020B0604020202020204" pitchFamily="34" charset="0"/>
              </a:rPr>
              <a:t>and control for external factors (e.g. KS2 tests changing</a:t>
            </a:r>
            <a:r>
              <a:rPr lang="en-GB" sz="7200" dirty="0" smtClean="0">
                <a:latin typeface="Arial" panose="020B0604020202020204" pitchFamily="34" charset="0"/>
                <a:cs typeface="Arial" panose="020B0604020202020204" pitchFamily="34" charset="0"/>
              </a:rPr>
              <a:t>).</a:t>
            </a:r>
            <a:endParaRPr lang="en-GB" sz="7200" dirty="0">
              <a:latin typeface="Arial" panose="020B0604020202020204" pitchFamily="34" charset="0"/>
              <a:cs typeface="Arial" panose="020B0604020202020204" pitchFamily="34" charset="0"/>
            </a:endParaRPr>
          </a:p>
          <a:p>
            <a:pPr marL="0" indent="0">
              <a:buNone/>
            </a:pPr>
            <a:endParaRPr lang="en-GB" sz="4800" dirty="0" smtClean="0">
              <a:latin typeface="Arial" panose="020B0604020202020204" pitchFamily="34" charset="0"/>
              <a:cs typeface="Arial" panose="020B0604020202020204" pitchFamily="34" charset="0"/>
            </a:endParaRPr>
          </a:p>
          <a:p>
            <a:pPr marL="0" indent="0">
              <a:buNone/>
            </a:pPr>
            <a:r>
              <a:rPr lang="en-GB" sz="4800" i="1" dirty="0" smtClean="0">
                <a:latin typeface="Arial" panose="020B0604020202020204" pitchFamily="34" charset="0"/>
                <a:cs typeface="Arial" panose="020B0604020202020204" pitchFamily="34" charset="0"/>
              </a:rPr>
              <a:t>Image </a:t>
            </a:r>
            <a:r>
              <a:rPr lang="en-GB" sz="4800" i="1" dirty="0">
                <a:latin typeface="Arial" panose="020B0604020202020204" pitchFamily="34" charset="0"/>
                <a:cs typeface="Arial" panose="020B0604020202020204" pitchFamily="34" charset="0"/>
              </a:rPr>
              <a:t>adapted from Test, Learn, Adapt - Laura Haynes, </a:t>
            </a:r>
            <a:r>
              <a:rPr lang="en-GB" sz="4800" i="1" dirty="0" err="1">
                <a:latin typeface="Arial" panose="020B0604020202020204" pitchFamily="34" charset="0"/>
                <a:cs typeface="Arial" panose="020B0604020202020204" pitchFamily="34" charset="0"/>
              </a:rPr>
              <a:t>Owain</a:t>
            </a:r>
            <a:r>
              <a:rPr lang="en-GB" sz="4800" i="1" dirty="0">
                <a:latin typeface="Arial" panose="020B0604020202020204" pitchFamily="34" charset="0"/>
                <a:cs typeface="Arial" panose="020B0604020202020204" pitchFamily="34" charset="0"/>
              </a:rPr>
              <a:t> Service, Ben </a:t>
            </a:r>
            <a:r>
              <a:rPr lang="en-GB" sz="4800" i="1" dirty="0" err="1">
                <a:latin typeface="Arial" panose="020B0604020202020204" pitchFamily="34" charset="0"/>
                <a:cs typeface="Arial" panose="020B0604020202020204" pitchFamily="34" charset="0"/>
              </a:rPr>
              <a:t>Goldacre</a:t>
            </a:r>
            <a:r>
              <a:rPr lang="en-GB" sz="4800" i="1" dirty="0">
                <a:latin typeface="Arial" panose="020B0604020202020204" pitchFamily="34" charset="0"/>
                <a:cs typeface="Arial" panose="020B0604020202020204" pitchFamily="34" charset="0"/>
              </a:rPr>
              <a:t> &amp; David </a:t>
            </a:r>
            <a:r>
              <a:rPr lang="en-GB" sz="4800" i="1" dirty="0" err="1">
                <a:latin typeface="Arial" panose="020B0604020202020204" pitchFamily="34" charset="0"/>
                <a:cs typeface="Arial" panose="020B0604020202020204" pitchFamily="34" charset="0"/>
              </a:rPr>
              <a:t>Torgerson</a:t>
            </a:r>
            <a:r>
              <a:rPr lang="en-GB" sz="4800" i="1" dirty="0">
                <a:latin typeface="Arial" panose="020B0604020202020204" pitchFamily="34" charset="0"/>
                <a:cs typeface="Arial" panose="020B0604020202020204" pitchFamily="34" charset="0"/>
              </a:rPr>
              <a:t> (2012</a:t>
            </a:r>
            <a:r>
              <a:rPr lang="en-GB" sz="4800" i="1"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12" name="Slide Number Placeholder 1"/>
          <p:cNvSpPr>
            <a:spLocks noGrp="1"/>
          </p:cNvSpPr>
          <p:nvPr>
            <p:ph type="sldNum" sz="quarter" idx="12"/>
          </p:nvPr>
        </p:nvSpPr>
        <p:spPr>
          <a:xfrm>
            <a:off x="8610600" y="6356350"/>
            <a:ext cx="2743200" cy="365125"/>
          </a:xfrm>
        </p:spPr>
        <p:txBody>
          <a:bodyPr/>
          <a:lstStyle/>
          <a:p>
            <a:r>
              <a:rPr lang="en-GB" dirty="0" smtClean="0"/>
              <a:t>.</a:t>
            </a:r>
          </a:p>
          <a:p>
            <a:r>
              <a:rPr lang="en-GB" dirty="0" smtClean="0"/>
              <a:t>28</a:t>
            </a:r>
            <a:endParaRPr lang="en-GB"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5" name="Rectangle 14"/>
          <p:cNvSpPr/>
          <p:nvPr/>
        </p:nvSpPr>
        <p:spPr>
          <a:xfrm>
            <a:off x="255654" y="167040"/>
            <a:ext cx="11696934" cy="903584"/>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104F75"/>
                </a:solidFill>
                <a:latin typeface="Arial" panose="020B0604020202020204" pitchFamily="34" charset="0"/>
                <a:cs typeface="Arial" panose="020B0604020202020204" pitchFamily="34" charset="0"/>
              </a:rPr>
              <a:t>Evaluating the provision: Using Randomised Controlled Trials</a:t>
            </a:r>
          </a:p>
        </p:txBody>
      </p:sp>
    </p:spTree>
    <p:extLst>
      <p:ext uri="{BB962C8B-B14F-4D97-AF65-F5344CB8AC3E}">
        <p14:creationId xmlns:p14="http://schemas.microsoft.com/office/powerpoint/2010/main" val="1976510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336000" y="1098550"/>
            <a:ext cx="11520000" cy="5257800"/>
          </a:xfrm>
        </p:spPr>
        <p:txBody>
          <a:bodyPr>
            <a:noAutofit/>
          </a:bodyPr>
          <a:lstStyle/>
          <a:p>
            <a:r>
              <a:rPr lang="en-GB" sz="1800" dirty="0">
                <a:latin typeface="Arial" panose="020B0604020202020204" pitchFamily="34" charset="0"/>
                <a:cs typeface="Arial" panose="020B0604020202020204" pitchFamily="34" charset="0"/>
              </a:rPr>
              <a:t>Large intervention group needed, to have good chance of finding an </a:t>
            </a:r>
            <a:r>
              <a:rPr lang="en-GB" sz="1800" dirty="0" smtClean="0">
                <a:latin typeface="Arial" panose="020B0604020202020204" pitchFamily="34" charset="0"/>
                <a:cs typeface="Arial" panose="020B0604020202020204" pitchFamily="34" charset="0"/>
              </a:rPr>
              <a:t>impact.</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Double the number of schools should be recruited to the trial – have to be happy with either intervention or control group. </a:t>
            </a:r>
          </a:p>
          <a:p>
            <a:r>
              <a:rPr lang="en-GB" sz="1800" dirty="0">
                <a:latin typeface="Arial" panose="020B0604020202020204" pitchFamily="34" charset="0"/>
                <a:cs typeface="Arial" panose="020B0604020202020204" pitchFamily="34" charset="0"/>
              </a:rPr>
              <a:t>Schools must stay in their allocated group for the course of the trial – control schools cannot begin doing the intervention. </a:t>
            </a:r>
          </a:p>
          <a:p>
            <a:r>
              <a:rPr lang="en-GB" sz="1800" dirty="0">
                <a:latin typeface="Arial" panose="020B0604020202020204" pitchFamily="34" charset="0"/>
                <a:cs typeface="Arial" panose="020B0604020202020204" pitchFamily="34" charset="0"/>
              </a:rPr>
              <a:t>Data collection and consent procedures must be undertaken with recruited schools before </a:t>
            </a:r>
            <a:r>
              <a:rPr lang="en-GB" sz="1800" dirty="0" smtClean="0">
                <a:latin typeface="Arial" panose="020B0604020202020204" pitchFamily="34" charset="0"/>
                <a:cs typeface="Arial" panose="020B0604020202020204" pitchFamily="34" charset="0"/>
              </a:rPr>
              <a:t>randomisation.</a:t>
            </a: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Programme should be relatively consistent across the intervention schools – in terms of timing, intensity etc.</a:t>
            </a:r>
          </a:p>
          <a:p>
            <a:r>
              <a:rPr lang="en-GB" sz="1800" dirty="0">
                <a:latin typeface="Arial" panose="020B0604020202020204" pitchFamily="34" charset="0"/>
                <a:cs typeface="Arial" panose="020B0604020202020204" pitchFamily="34" charset="0"/>
              </a:rPr>
              <a:t>Outcomes would be measured for a pre-defined cohort (e.g. can’t have some schools focusing on Year 3 and some on Year 5). </a:t>
            </a:r>
          </a:p>
          <a:p>
            <a:r>
              <a:rPr lang="en-GB" sz="1800" dirty="0">
                <a:latin typeface="Arial" panose="020B0604020202020204" pitchFamily="34" charset="0"/>
                <a:cs typeface="Arial" panose="020B0604020202020204" pitchFamily="34" charset="0"/>
              </a:rPr>
              <a:t>For EEF to be interested, there would need to be a clear measurable attainment outcome. </a:t>
            </a:r>
          </a:p>
          <a:p>
            <a:pPr marL="457200" lvl="1" indent="0">
              <a:buNone/>
            </a:pPr>
            <a:endParaRPr lang="en-GB" sz="1800" dirty="0">
              <a:latin typeface="Arial" panose="020B0604020202020204" pitchFamily="34" charset="0"/>
              <a:cs typeface="Arial" panose="020B0604020202020204" pitchFamily="34" charset="0"/>
            </a:endParaRPr>
          </a:p>
          <a:p>
            <a:pPr marL="457200" lvl="1" indent="0">
              <a:buNone/>
            </a:pPr>
            <a:r>
              <a:rPr lang="en-GB" sz="1800" b="1" i="1" dirty="0">
                <a:latin typeface="Arial" panose="020B0604020202020204" pitchFamily="34" charset="0"/>
                <a:cs typeface="Arial" panose="020B0604020202020204" pitchFamily="34" charset="0"/>
              </a:rPr>
              <a:t>RCTs are a challenge, but a rewarding one. EEF and evaluators will work with you to ensure it is achievable</a:t>
            </a:r>
            <a:r>
              <a:rPr lang="en-GB" sz="1800" b="1" i="1" dirty="0" smtClean="0">
                <a:latin typeface="Arial" panose="020B0604020202020204" pitchFamily="34" charset="0"/>
                <a:cs typeface="Arial" panose="020B0604020202020204" pitchFamily="34" charset="0"/>
              </a:rPr>
              <a:t>.</a:t>
            </a:r>
            <a:endParaRPr lang="en-GB" sz="1800" b="1" i="1"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6" name="Slide Number Placeholder 1"/>
          <p:cNvSpPr>
            <a:spLocks noGrp="1"/>
          </p:cNvSpPr>
          <p:nvPr>
            <p:ph type="sldNum" sz="quarter" idx="12"/>
          </p:nvPr>
        </p:nvSpPr>
        <p:spPr>
          <a:xfrm>
            <a:off x="8610600" y="6356350"/>
            <a:ext cx="2743200" cy="365125"/>
          </a:xfrm>
        </p:spPr>
        <p:txBody>
          <a:bodyPr/>
          <a:lstStyle/>
          <a:p>
            <a:r>
              <a:rPr lang="en-GB" dirty="0" smtClean="0"/>
              <a:t>29</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8" name="Rectangle 7"/>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GB" sz="3200" b="1">
                <a:solidFill>
                  <a:srgbClr val="104F75"/>
                </a:solidFill>
                <a:latin typeface="Arial" panose="020B0604020202020204" pitchFamily="34" charset="0"/>
                <a:cs typeface="Arial" panose="020B0604020202020204" pitchFamily="34" charset="0"/>
              </a:rPr>
              <a:t>Key elements of high quality education RCTs</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730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336000" y="2347726"/>
            <a:ext cx="11520000" cy="2162549"/>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l"/>
            <a:r>
              <a:rPr lang="en-GB" dirty="0">
                <a:latin typeface="Arial" panose="020B0604020202020204" pitchFamily="34" charset="0"/>
                <a:cs typeface="Arial" panose="020B0604020202020204" pitchFamily="34" charset="0"/>
              </a:rPr>
              <a:t>In </a:t>
            </a:r>
            <a:r>
              <a:rPr lang="en-GB" dirty="0" smtClean="0">
                <a:latin typeface="Arial" panose="020B0604020202020204" pitchFamily="34" charset="0"/>
                <a:cs typeface="Arial" panose="020B0604020202020204" pitchFamily="34" charset="0"/>
              </a:rPr>
              <a:t>October 2016, the Secretary of State </a:t>
            </a:r>
            <a:r>
              <a:rPr lang="en-GB" dirty="0">
                <a:latin typeface="Arial" panose="020B0604020202020204" pitchFamily="34" charset="0"/>
                <a:cs typeface="Arial" panose="020B0604020202020204" pitchFamily="34" charset="0"/>
              </a:rPr>
              <a:t>announced a </a:t>
            </a:r>
            <a:r>
              <a:rPr lang="en-GB" b="1" dirty="0">
                <a:latin typeface="Arial" panose="020B0604020202020204" pitchFamily="34" charset="0"/>
                <a:cs typeface="Arial" panose="020B0604020202020204" pitchFamily="34" charset="0"/>
              </a:rPr>
              <a:t>three-year investment in a Teaching and Leadership Innovation Fund worth </a:t>
            </a:r>
            <a:r>
              <a:rPr lang="en-GB" b="1" dirty="0" smtClean="0">
                <a:latin typeface="Arial" panose="020B0604020202020204" pitchFamily="34" charset="0"/>
                <a:cs typeface="Arial" panose="020B0604020202020204" pitchFamily="34" charset="0"/>
              </a:rPr>
              <a:t>up to £75 </a:t>
            </a:r>
            <a:r>
              <a:rPr lang="en-GB" b="1" dirty="0">
                <a:latin typeface="Arial" panose="020B0604020202020204" pitchFamily="34" charset="0"/>
                <a:cs typeface="Arial" panose="020B0604020202020204" pitchFamily="34" charset="0"/>
              </a:rPr>
              <a:t>million</a:t>
            </a:r>
            <a:r>
              <a:rPr lang="en-GB" dirty="0">
                <a:latin typeface="Arial" panose="020B0604020202020204" pitchFamily="34" charset="0"/>
                <a:cs typeface="Arial" panose="020B0604020202020204" pitchFamily="34" charset="0"/>
              </a:rPr>
              <a:t>, which will support </a:t>
            </a:r>
            <a:r>
              <a:rPr lang="en-GB" dirty="0" smtClean="0">
                <a:latin typeface="Arial" panose="020B0604020202020204" pitchFamily="34" charset="0"/>
                <a:cs typeface="Arial" panose="020B0604020202020204" pitchFamily="34" charset="0"/>
              </a:rPr>
              <a:t>the delivery of high </a:t>
            </a:r>
            <a:r>
              <a:rPr lang="en-GB" dirty="0">
                <a:latin typeface="Arial" panose="020B0604020202020204" pitchFamily="34" charset="0"/>
                <a:cs typeface="Arial" panose="020B0604020202020204" pitchFamily="34" charset="0"/>
              </a:rPr>
              <a:t>quality professional development </a:t>
            </a:r>
            <a:r>
              <a:rPr lang="en-GB" dirty="0" smtClean="0">
                <a:latin typeface="Arial" panose="020B0604020202020204" pitchFamily="34" charset="0"/>
                <a:cs typeface="Arial" panose="020B0604020202020204" pitchFamily="34" charset="0"/>
              </a:rPr>
              <a:t>to </a:t>
            </a:r>
            <a:r>
              <a:rPr lang="en-GB" dirty="0">
                <a:latin typeface="Arial" panose="020B0604020202020204" pitchFamily="34" charset="0"/>
                <a:cs typeface="Arial" panose="020B0604020202020204" pitchFamily="34" charset="0"/>
              </a:rPr>
              <a:t>teachers and school leaders in areas of the country that need it most: </a:t>
            </a:r>
            <a:r>
              <a:rPr lang="en-GB" dirty="0">
                <a:latin typeface="Arial" panose="020B0604020202020204" pitchFamily="34" charset="0"/>
                <a:cs typeface="Arial" panose="020B0604020202020204" pitchFamily="34" charset="0"/>
                <a:hlinkClick r:id="rId2"/>
              </a:rPr>
              <a:t>https://</a:t>
            </a:r>
            <a:r>
              <a:rPr lang="en-GB" dirty="0" smtClean="0">
                <a:latin typeface="Arial" panose="020B0604020202020204" pitchFamily="34" charset="0"/>
                <a:cs typeface="Arial" panose="020B0604020202020204" pitchFamily="34" charset="0"/>
                <a:hlinkClick r:id="rId2"/>
              </a:rPr>
              <a:t>www.gov.uk/government/news/social-mobility-package-unveiled-by-education-secretary</a:t>
            </a:r>
            <a:r>
              <a:rPr lang="en-GB" dirty="0" smtClean="0">
                <a:latin typeface="Arial" panose="020B0604020202020204" pitchFamily="34" charset="0"/>
                <a:cs typeface="Arial" panose="020B0604020202020204" pitchFamily="34" charset="0"/>
              </a:rPr>
              <a:t>.</a:t>
            </a:r>
          </a:p>
          <a:p>
            <a:pPr lvl="0" algn="l"/>
            <a:endParaRPr lang="en-GB" dirty="0" smtClean="0"/>
          </a:p>
          <a:p>
            <a:pPr lvl="0" algn="l"/>
            <a:endParaRPr lang="en-GB" dirty="0"/>
          </a:p>
          <a:p>
            <a:pPr algn="l"/>
            <a:endParaRPr lang="en-GB" sz="2500" b="1" dirty="0" smtClean="0"/>
          </a:p>
          <a:p>
            <a:pPr algn="l"/>
            <a:endParaRPr lang="en-GB" sz="3500" b="1" dirty="0"/>
          </a:p>
          <a:p>
            <a:pPr algn="l"/>
            <a:endParaRPr lang="en-GB" sz="3500" b="1" dirty="0"/>
          </a:p>
        </p:txBody>
      </p:sp>
      <p:sp>
        <p:nvSpPr>
          <p:cNvPr id="6" name="Rectangle 5"/>
          <p:cNvSpPr/>
          <p:nvPr/>
        </p:nvSpPr>
        <p:spPr>
          <a:xfrm>
            <a:off x="261387"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104F75"/>
                </a:solidFill>
                <a:latin typeface="Arial" panose="020B0604020202020204" pitchFamily="34" charset="0"/>
                <a:cs typeface="Arial" panose="020B0604020202020204" pitchFamily="34" charset="0"/>
              </a:rPr>
              <a:t>Introduction</a:t>
            </a:r>
            <a:endParaRPr lang="en-GB" sz="3200" b="1" dirty="0">
              <a:solidFill>
                <a:srgbClr val="104F75"/>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3</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Tree>
    <p:extLst>
      <p:ext uri="{BB962C8B-B14F-4D97-AF65-F5344CB8AC3E}">
        <p14:creationId xmlns:p14="http://schemas.microsoft.com/office/powerpoint/2010/main" val="3749394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9365" y="2156659"/>
            <a:ext cx="10203367" cy="2544682"/>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200" b="1" dirty="0" smtClean="0">
                <a:solidFill>
                  <a:schemeClr val="accent1">
                    <a:lumMod val="50000"/>
                  </a:schemeClr>
                </a:solidFill>
                <a:latin typeface="Arial" panose="020B0604020202020204" pitchFamily="34" charset="0"/>
                <a:cs typeface="Arial" panose="020B0604020202020204" pitchFamily="34" charset="0"/>
              </a:rPr>
              <a:t>Commercial Process and Timeline </a:t>
            </a:r>
            <a:endParaRPr lang="en-GB" sz="4200" b="1"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2" name="Slide Number Placeholder 1"/>
          <p:cNvSpPr>
            <a:spLocks noGrp="1"/>
          </p:cNvSpPr>
          <p:nvPr>
            <p:ph type="sldNum" sz="quarter" idx="12"/>
          </p:nvPr>
        </p:nvSpPr>
        <p:spPr/>
        <p:txBody>
          <a:bodyPr/>
          <a:lstStyle/>
          <a:p>
            <a:fld id="{31E7056E-0E40-4AD4-90C8-AF224B87A914}" type="slidenum">
              <a:rPr lang="en-GB" smtClean="0"/>
              <a:t>30</a:t>
            </a:fld>
            <a:endParaRPr lang="en-GB" dirty="0"/>
          </a:p>
        </p:txBody>
      </p:sp>
    </p:spTree>
    <p:extLst>
      <p:ext uri="{BB962C8B-B14F-4D97-AF65-F5344CB8AC3E}">
        <p14:creationId xmlns:p14="http://schemas.microsoft.com/office/powerpoint/2010/main" val="3976856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405F8E-E929-4932-A569-F3999D34E0E2}" type="slidenum">
              <a:rPr lang="en-GB" smtClean="0"/>
              <a:t>31</a:t>
            </a:fld>
            <a:endParaRPr lang="en-GB" dirty="0"/>
          </a:p>
        </p:txBody>
      </p:sp>
      <p:graphicFrame>
        <p:nvGraphicFramePr>
          <p:cNvPr id="6" name="Diagram 5"/>
          <p:cNvGraphicFramePr/>
          <p:nvPr>
            <p:extLst>
              <p:ext uri="{D42A27DB-BD31-4B8C-83A1-F6EECF244321}">
                <p14:modId xmlns:p14="http://schemas.microsoft.com/office/powerpoint/2010/main" val="1372739526"/>
              </p:ext>
            </p:extLst>
          </p:nvPr>
        </p:nvGraphicFramePr>
        <p:xfrm>
          <a:off x="336000" y="1209543"/>
          <a:ext cx="11520000" cy="466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8" name="Rectangle 7"/>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1">
                    <a:lumMod val="50000"/>
                  </a:schemeClr>
                </a:solidFill>
                <a:latin typeface="Arial" panose="020B0604020202020204" pitchFamily="34" charset="0"/>
                <a:cs typeface="Arial" panose="020B0604020202020204" pitchFamily="34" charset="0"/>
              </a:rPr>
              <a:t>Stages of the Bidding Process</a:t>
            </a:r>
            <a:endParaRPr lang="en-GB"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673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6000" y="1254920"/>
            <a:ext cx="11520000" cy="4524315"/>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A Standard Supplier Questionnaire asks </a:t>
            </a:r>
            <a:r>
              <a:rPr lang="en-GB" dirty="0">
                <a:latin typeface="Arial" panose="020B0604020202020204" pitchFamily="34" charset="0"/>
                <a:cs typeface="Arial" panose="020B0604020202020204" pitchFamily="34" charset="0"/>
              </a:rPr>
              <a:t>potential suppliers to initially </a:t>
            </a:r>
            <a:r>
              <a:rPr lang="en-GB" dirty="0" smtClean="0">
                <a:latin typeface="Arial" panose="020B0604020202020204" pitchFamily="34" charset="0"/>
                <a:cs typeface="Arial" panose="020B0604020202020204" pitchFamily="34" charset="0"/>
              </a:rPr>
              <a:t>self-declare </a:t>
            </a:r>
            <a:r>
              <a:rPr lang="en-GB" dirty="0">
                <a:latin typeface="Arial" panose="020B0604020202020204" pitchFamily="34" charset="0"/>
                <a:cs typeface="Arial" panose="020B0604020202020204" pitchFamily="34" charset="0"/>
              </a:rPr>
              <a:t>their status against the exclusion grounds and selection questions. </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SSQ </a:t>
            </a:r>
            <a:r>
              <a:rPr lang="en-GB" dirty="0">
                <a:latin typeface="Arial" panose="020B0604020202020204" pitchFamily="34" charset="0"/>
                <a:cs typeface="Arial" panose="020B0604020202020204" pitchFamily="34" charset="0"/>
              </a:rPr>
              <a:t>is structured in </a:t>
            </a:r>
            <a:r>
              <a:rPr lang="en-GB" dirty="0" smtClean="0">
                <a:latin typeface="Arial" panose="020B0604020202020204" pitchFamily="34" charset="0"/>
                <a:cs typeface="Arial" panose="020B0604020202020204" pitchFamily="34" charset="0"/>
              </a:rPr>
              <a:t>4 </a:t>
            </a:r>
            <a:r>
              <a:rPr lang="en-GB" dirty="0">
                <a:latin typeface="Arial" panose="020B0604020202020204" pitchFamily="34" charset="0"/>
                <a:cs typeface="Arial" panose="020B0604020202020204" pitchFamily="34" charset="0"/>
              </a:rPr>
              <a:t>separate parts:  </a:t>
            </a:r>
          </a:p>
          <a:p>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Part 1</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of </a:t>
            </a: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SSQ covers </a:t>
            </a:r>
            <a:r>
              <a:rPr lang="en-GB" dirty="0">
                <a:latin typeface="Arial" panose="020B0604020202020204" pitchFamily="34" charset="0"/>
                <a:cs typeface="Arial" panose="020B0604020202020204" pitchFamily="34" charset="0"/>
              </a:rPr>
              <a:t>the basic information about the supplier: e.g.  contact details, trade memberships, details of parent companies, group bidding </a:t>
            </a:r>
            <a:r>
              <a:rPr lang="en-GB" dirty="0" smtClean="0">
                <a:latin typeface="Arial" panose="020B0604020202020204" pitchFamily="34" charset="0"/>
                <a:cs typeface="Arial" panose="020B0604020202020204" pitchFamily="34" charset="0"/>
              </a:rPr>
              <a:t>etc</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Part 2</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covers </a:t>
            </a:r>
            <a:r>
              <a:rPr lang="en-GB" dirty="0">
                <a:latin typeface="Arial" panose="020B0604020202020204" pitchFamily="34" charset="0"/>
                <a:cs typeface="Arial" panose="020B0604020202020204" pitchFamily="34" charset="0"/>
              </a:rPr>
              <a:t>a self-declaration </a:t>
            </a:r>
            <a:r>
              <a:rPr lang="en-GB" dirty="0" smtClean="0">
                <a:latin typeface="Arial" panose="020B0604020202020204" pitchFamily="34" charset="0"/>
                <a:cs typeface="Arial" panose="020B0604020202020204" pitchFamily="34" charset="0"/>
              </a:rPr>
              <a:t>whether </a:t>
            </a:r>
            <a:r>
              <a:rPr lang="en-GB" dirty="0">
                <a:latin typeface="Arial" panose="020B0604020202020204" pitchFamily="34" charset="0"/>
                <a:cs typeface="Arial" panose="020B0604020202020204" pitchFamily="34" charset="0"/>
              </a:rPr>
              <a:t>or not any </a:t>
            </a:r>
            <a:r>
              <a:rPr lang="en-GB" b="1" dirty="0" smtClean="0">
                <a:latin typeface="Arial" panose="020B0604020202020204" pitchFamily="34" charset="0"/>
                <a:cs typeface="Arial" panose="020B0604020202020204" pitchFamily="34" charset="0"/>
              </a:rPr>
              <a:t>exclusion </a:t>
            </a:r>
            <a:r>
              <a:rPr lang="en-GB" b="1" dirty="0">
                <a:latin typeface="Arial" panose="020B0604020202020204" pitchFamily="34" charset="0"/>
                <a:cs typeface="Arial" panose="020B0604020202020204" pitchFamily="34" charset="0"/>
              </a:rPr>
              <a:t>grounds </a:t>
            </a:r>
            <a:r>
              <a:rPr lang="en-GB" b="1" dirty="0" smtClean="0">
                <a:latin typeface="Arial" panose="020B0604020202020204" pitchFamily="34" charset="0"/>
                <a:cs typeface="Arial" panose="020B0604020202020204" pitchFamily="34" charset="0"/>
              </a:rPr>
              <a:t>apply </a:t>
            </a:r>
            <a:r>
              <a:rPr lang="en-GB" dirty="0" smtClean="0">
                <a:latin typeface="Arial" panose="020B0604020202020204" pitchFamily="34" charset="0"/>
                <a:cs typeface="Arial" panose="020B0604020202020204" pitchFamily="34" charset="0"/>
              </a:rPr>
              <a:t>e.g. insurance cover must be the minimum level required as stated in the SSQ etc</a:t>
            </a:r>
            <a:r>
              <a:rPr lang="en-GB"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Part 3</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covers </a:t>
            </a:r>
            <a:r>
              <a:rPr lang="en-GB" dirty="0">
                <a:latin typeface="Arial" panose="020B0604020202020204" pitchFamily="34" charset="0"/>
                <a:cs typeface="Arial" panose="020B0604020202020204" pitchFamily="34" charset="0"/>
              </a:rPr>
              <a:t>a self-declaration regarding whether or not the company meets the selection criteria in respect of their financial standing and technical </a:t>
            </a:r>
            <a:r>
              <a:rPr lang="en-GB" dirty="0" smtClean="0">
                <a:latin typeface="Arial" panose="020B0604020202020204" pitchFamily="34" charset="0"/>
                <a:cs typeface="Arial" panose="020B0604020202020204" pitchFamily="34" charset="0"/>
              </a:rPr>
              <a:t>capacity</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Part 4</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covers </a:t>
            </a:r>
            <a:r>
              <a:rPr lang="en-GB" dirty="0">
                <a:latin typeface="Arial" panose="020B0604020202020204" pitchFamily="34" charset="0"/>
                <a:cs typeface="Arial" panose="020B0604020202020204" pitchFamily="34" charset="0"/>
              </a:rPr>
              <a:t>mandatory questions to enable </a:t>
            </a:r>
            <a:r>
              <a:rPr lang="en-GB" dirty="0" smtClean="0">
                <a:latin typeface="Arial" panose="020B0604020202020204" pitchFamily="34" charset="0"/>
                <a:cs typeface="Arial" panose="020B0604020202020204" pitchFamily="34" charset="0"/>
              </a:rPr>
              <a:t>an outline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proposed solution / capability </a:t>
            </a:r>
            <a:r>
              <a:rPr lang="en-GB" dirty="0">
                <a:latin typeface="Arial" panose="020B0604020202020204" pitchFamily="34" charset="0"/>
                <a:cs typeface="Arial" panose="020B0604020202020204" pitchFamily="34" charset="0"/>
              </a:rPr>
              <a:t>/ capacity </a:t>
            </a:r>
            <a:r>
              <a:rPr lang="en-GB" dirty="0" smtClean="0">
                <a:latin typeface="Arial" panose="020B0604020202020204" pitchFamily="34" charset="0"/>
                <a:cs typeface="Arial" panose="020B0604020202020204" pitchFamily="34" charset="0"/>
              </a:rPr>
              <a:t>and ability to deliver </a:t>
            </a: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contract.  </a:t>
            </a: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2" name="Slide Number Placeholder 1"/>
          <p:cNvSpPr>
            <a:spLocks noGrp="1"/>
          </p:cNvSpPr>
          <p:nvPr>
            <p:ph type="sldNum" sz="quarter" idx="12"/>
          </p:nvPr>
        </p:nvSpPr>
        <p:spPr/>
        <p:txBody>
          <a:bodyPr/>
          <a:lstStyle/>
          <a:p>
            <a:fld id="{31E7056E-0E40-4AD4-90C8-AF224B87A914}" type="slidenum">
              <a:rPr lang="en-GB" smtClean="0"/>
              <a:t>32</a:t>
            </a:fld>
            <a:endParaRPr lang="en-GB" dirty="0"/>
          </a:p>
        </p:txBody>
      </p:sp>
      <p:sp>
        <p:nvSpPr>
          <p:cNvPr id="7" name="Rectangle 6"/>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1">
                    <a:lumMod val="50000"/>
                  </a:schemeClr>
                </a:solidFill>
                <a:latin typeface="Arial" panose="020B0604020202020204" pitchFamily="34" charset="0"/>
                <a:cs typeface="Arial" panose="020B0604020202020204" pitchFamily="34" charset="0"/>
              </a:rPr>
              <a:t>Standard Supplier Questionnaire (SSQ)</a:t>
            </a:r>
            <a:endParaRPr lang="en-GB" sz="32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10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6000" y="1594844"/>
            <a:ext cx="11520000" cy="646331"/>
          </a:xfrm>
          <a:prstGeom prst="rect">
            <a:avLst/>
          </a:prstGeom>
        </p:spPr>
        <p:txBody>
          <a:bodyPr wrap="square">
            <a:spAutoFit/>
          </a:bodyPr>
          <a:lstStyle/>
          <a:p>
            <a:pPr lvl="0" algn="just"/>
            <a:r>
              <a:rPr lang="en-GB" dirty="0">
                <a:latin typeface="Arial" panose="020B0604020202020204" pitchFamily="34" charset="0"/>
                <a:cs typeface="Arial" panose="020B0604020202020204" pitchFamily="34" charset="0"/>
              </a:rPr>
              <a:t>Initiating step of a competitive tendering process in which qualified suppliers are invited to submit sealed bids for the supply of specific and clearly defined services during a specified timeframe. </a:t>
            </a:r>
          </a:p>
        </p:txBody>
      </p:sp>
      <p:sp>
        <p:nvSpPr>
          <p:cNvPr id="7" name="TextBox 6"/>
          <p:cNvSpPr txBox="1"/>
          <p:nvPr/>
        </p:nvSpPr>
        <p:spPr>
          <a:xfrm>
            <a:off x="336000" y="2659806"/>
            <a:ext cx="11520000"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Bidders will be selected to participate in the ITT stage following shortlisting from </a:t>
            </a:r>
            <a:r>
              <a:rPr lang="en-GB" dirty="0">
                <a:latin typeface="Arial" panose="020B0604020202020204" pitchFamily="34" charset="0"/>
                <a:cs typeface="Arial" panose="020B0604020202020204" pitchFamily="34" charset="0"/>
              </a:rPr>
              <a:t>Standard Supplier Questionnaire </a:t>
            </a:r>
            <a:r>
              <a:rPr lang="en-GB" dirty="0" smtClean="0">
                <a:latin typeface="Arial" panose="020B0604020202020204" pitchFamily="34" charset="0"/>
                <a:cs typeface="Arial" panose="020B0604020202020204" pitchFamily="34" charset="0"/>
              </a:rPr>
              <a:t>stage.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Pre-defined </a:t>
            </a:r>
            <a:r>
              <a:rPr lang="en-GB" dirty="0">
                <a:latin typeface="Arial" panose="020B0604020202020204" pitchFamily="34" charset="0"/>
                <a:cs typeface="Arial" panose="020B0604020202020204" pitchFamily="34" charset="0"/>
              </a:rPr>
              <a:t>scoring criteria will determine the outcome and number of contracts that will be </a:t>
            </a:r>
            <a:r>
              <a:rPr lang="en-GB" dirty="0" smtClean="0">
                <a:latin typeface="Arial" panose="020B0604020202020204" pitchFamily="34" charset="0"/>
                <a:cs typeface="Arial" panose="020B0604020202020204" pitchFamily="34" charset="0"/>
              </a:rPr>
              <a:t>awarded.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Scoring criteria will be based on “most economically advantageous tender” (“MEAT”), an evaluation methodology based on a balance of Technical (Quality) and </a:t>
            </a:r>
            <a:r>
              <a:rPr lang="en-GB" dirty="0" smtClean="0">
                <a:latin typeface="Arial" panose="020B0604020202020204" pitchFamily="34" charset="0"/>
                <a:cs typeface="Arial" panose="020B0604020202020204" pitchFamily="34" charset="0"/>
              </a:rPr>
              <a:t>Price.</a:t>
            </a:r>
            <a:endParaRPr lang="en-GB"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2" name="Slide Number Placeholder 1"/>
          <p:cNvSpPr>
            <a:spLocks noGrp="1"/>
          </p:cNvSpPr>
          <p:nvPr>
            <p:ph type="sldNum" sz="quarter" idx="12"/>
          </p:nvPr>
        </p:nvSpPr>
        <p:spPr/>
        <p:txBody>
          <a:bodyPr/>
          <a:lstStyle/>
          <a:p>
            <a:fld id="{31E7056E-0E40-4AD4-90C8-AF224B87A914}" type="slidenum">
              <a:rPr lang="en-GB" smtClean="0"/>
              <a:t>33</a:t>
            </a:fld>
            <a:endParaRPr lang="en-GB" dirty="0"/>
          </a:p>
        </p:txBody>
      </p:sp>
      <p:sp>
        <p:nvSpPr>
          <p:cNvPr id="8" name="Rectangle 7"/>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1">
                    <a:lumMod val="50000"/>
                  </a:schemeClr>
                </a:solidFill>
                <a:latin typeface="Arial" panose="020B0604020202020204" pitchFamily="34" charset="0"/>
                <a:cs typeface="Arial" panose="020B0604020202020204" pitchFamily="34" charset="0"/>
              </a:rPr>
              <a:t>Invitation to Tender (ITT)</a:t>
            </a:r>
            <a:endParaRPr lang="en-GB" sz="32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800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6000" y="1594844"/>
            <a:ext cx="11520000" cy="646331"/>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DfE will be carrying out a desktop evaluation of bids at Stage 2 to determine whether or not bidders will be eligible for a contract award.</a:t>
            </a:r>
            <a:endParaRPr lang="en-GB" b="1" dirty="0">
              <a:latin typeface="Arial" panose="020B0604020202020204" pitchFamily="34" charset="0"/>
              <a:cs typeface="Arial" panose="020B0604020202020204" pitchFamily="34" charset="0"/>
            </a:endParaRPr>
          </a:p>
        </p:txBody>
      </p:sp>
      <p:sp>
        <p:nvSpPr>
          <p:cNvPr id="8" name="TextBox 7"/>
          <p:cNvSpPr txBox="1"/>
          <p:nvPr/>
        </p:nvSpPr>
        <p:spPr>
          <a:xfrm>
            <a:off x="336000" y="2712990"/>
            <a:ext cx="11520000"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Notice of intent to award.</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A mandatory standstill period of 10 days will take place.</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Contract </a:t>
            </a:r>
            <a:r>
              <a:rPr lang="en-GB" dirty="0" smtClean="0">
                <a:latin typeface="Arial" panose="020B0604020202020204" pitchFamily="34" charset="0"/>
                <a:cs typeface="Arial" panose="020B0604020202020204" pitchFamily="34" charset="0"/>
              </a:rPr>
              <a:t>Award.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2" name="Slide Number Placeholder 1"/>
          <p:cNvSpPr>
            <a:spLocks noGrp="1"/>
          </p:cNvSpPr>
          <p:nvPr>
            <p:ph type="sldNum" sz="quarter" idx="12"/>
          </p:nvPr>
        </p:nvSpPr>
        <p:spPr/>
        <p:txBody>
          <a:bodyPr/>
          <a:lstStyle/>
          <a:p>
            <a:fld id="{31E7056E-0E40-4AD4-90C8-AF224B87A914}" type="slidenum">
              <a:rPr lang="en-GB" smtClean="0"/>
              <a:t>34</a:t>
            </a:fld>
            <a:endParaRPr lang="en-GB" dirty="0"/>
          </a:p>
        </p:txBody>
      </p:sp>
      <p:sp>
        <p:nvSpPr>
          <p:cNvPr id="7" name="Rectangle 6"/>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1">
                    <a:lumMod val="50000"/>
                  </a:schemeClr>
                </a:solidFill>
                <a:latin typeface="Arial" panose="020B0604020202020204" pitchFamily="34" charset="0"/>
                <a:cs typeface="Arial" panose="020B0604020202020204" pitchFamily="34" charset="0"/>
              </a:rPr>
              <a:t>Contract Award</a:t>
            </a:r>
          </a:p>
        </p:txBody>
      </p:sp>
    </p:spTree>
    <p:extLst>
      <p:ext uri="{BB962C8B-B14F-4D97-AF65-F5344CB8AC3E}">
        <p14:creationId xmlns:p14="http://schemas.microsoft.com/office/powerpoint/2010/main" val="3902647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00" y="1500326"/>
            <a:ext cx="11520000" cy="4283617"/>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sz="1800" dirty="0" smtClean="0">
                <a:latin typeface="Arial" panose="020B0604020202020204" pitchFamily="34" charset="0"/>
                <a:cs typeface="Arial" panose="020B0604020202020204" pitchFamily="34" charset="0"/>
              </a:rPr>
              <a:t>We anticipate </a:t>
            </a:r>
            <a:r>
              <a:rPr lang="en-GB" sz="1800" dirty="0">
                <a:latin typeface="Arial" panose="020B0604020202020204" pitchFamily="34" charset="0"/>
                <a:cs typeface="Arial" panose="020B0604020202020204" pitchFamily="34" charset="0"/>
              </a:rPr>
              <a:t>that </a:t>
            </a:r>
            <a:r>
              <a:rPr lang="en-GB" sz="1800" dirty="0" smtClean="0">
                <a:latin typeface="Arial" panose="020B0604020202020204" pitchFamily="34" charset="0"/>
                <a:cs typeface="Arial" panose="020B0604020202020204" pitchFamily="34" charset="0"/>
              </a:rPr>
              <a:t>Stage 1 for Round Two </a:t>
            </a:r>
            <a:r>
              <a:rPr lang="en-GB" sz="1800" dirty="0">
                <a:latin typeface="Arial" panose="020B0604020202020204" pitchFamily="34" charset="0"/>
                <a:cs typeface="Arial" panose="020B0604020202020204" pitchFamily="34" charset="0"/>
              </a:rPr>
              <a:t>will </a:t>
            </a:r>
            <a:r>
              <a:rPr lang="en-GB" sz="1800" dirty="0">
                <a:solidFill>
                  <a:schemeClr val="tx1"/>
                </a:solidFill>
                <a:latin typeface="Arial" panose="020B0604020202020204" pitchFamily="34" charset="0"/>
                <a:cs typeface="Arial" panose="020B0604020202020204" pitchFamily="34" charset="0"/>
              </a:rPr>
              <a:t>open </a:t>
            </a:r>
            <a:r>
              <a:rPr lang="en-GB" sz="1800" dirty="0" smtClean="0">
                <a:solidFill>
                  <a:schemeClr val="tx1"/>
                </a:solidFill>
                <a:latin typeface="Arial" panose="020B0604020202020204" pitchFamily="34" charset="0"/>
                <a:cs typeface="Arial" panose="020B0604020202020204" pitchFamily="34" charset="0"/>
              </a:rPr>
              <a:t>in </a:t>
            </a:r>
            <a:r>
              <a:rPr lang="en-GB" sz="1800" b="1" dirty="0" smtClean="0">
                <a:solidFill>
                  <a:schemeClr val="tx1"/>
                </a:solidFill>
                <a:latin typeface="Arial" panose="020B0604020202020204" pitchFamily="34" charset="0"/>
                <a:cs typeface="Arial" panose="020B0604020202020204" pitchFamily="34" charset="0"/>
              </a:rPr>
              <a:t>January 2018 </a:t>
            </a:r>
            <a:r>
              <a:rPr lang="en-GB" sz="1800" dirty="0" smtClean="0">
                <a:solidFill>
                  <a:schemeClr val="tx1"/>
                </a:solidFill>
                <a:latin typeface="Arial" panose="020B0604020202020204" pitchFamily="34" charset="0"/>
                <a:cs typeface="Arial" panose="020B0604020202020204" pitchFamily="34" charset="0"/>
              </a:rPr>
              <a:t>and Stage 2 ‘the </a:t>
            </a:r>
            <a:r>
              <a:rPr lang="en-GB" sz="1800" dirty="0" smtClean="0">
                <a:latin typeface="Arial" panose="020B0604020202020204" pitchFamily="34" charset="0"/>
                <a:cs typeface="Arial" panose="020B0604020202020204" pitchFamily="34" charset="0"/>
              </a:rPr>
              <a:t>bidding stage’ will open in </a:t>
            </a:r>
            <a:r>
              <a:rPr lang="en-GB" sz="1800" b="1" dirty="0" smtClean="0">
                <a:latin typeface="Arial" panose="020B0604020202020204" pitchFamily="34" charset="0"/>
                <a:cs typeface="Arial" panose="020B0604020202020204" pitchFamily="34" charset="0"/>
              </a:rPr>
              <a:t>March</a:t>
            </a:r>
            <a:r>
              <a:rPr lang="en-GB" sz="1800" b="1" dirty="0" smtClean="0">
                <a:solidFill>
                  <a:schemeClr val="tx1"/>
                </a:solidFill>
                <a:latin typeface="Arial" panose="020B0604020202020204" pitchFamily="34" charset="0"/>
                <a:cs typeface="Arial" panose="020B0604020202020204" pitchFamily="34" charset="0"/>
              </a:rPr>
              <a:t> 2018</a:t>
            </a:r>
            <a:r>
              <a:rPr lang="en-GB" sz="1800" b="1" dirty="0" smtClean="0">
                <a:solidFill>
                  <a:schemeClr val="accent1">
                    <a:lumMod val="50000"/>
                  </a:schemeClr>
                </a:solidFill>
                <a:latin typeface="Arial" panose="020B0604020202020204" pitchFamily="34" charset="0"/>
                <a:cs typeface="Arial" panose="020B0604020202020204" pitchFamily="34" charset="0"/>
              </a:rPr>
              <a:t>.</a:t>
            </a:r>
            <a:r>
              <a:rPr lang="en-GB" sz="1800" b="1" dirty="0">
                <a:solidFill>
                  <a:schemeClr val="accent1">
                    <a:lumMod val="50000"/>
                  </a:schemeClr>
                </a:solidFill>
                <a:latin typeface="Arial" panose="020B0604020202020204" pitchFamily="34" charset="0"/>
                <a:cs typeface="Arial" panose="020B0604020202020204" pitchFamily="34" charset="0"/>
              </a:rPr>
              <a:t> </a:t>
            </a:r>
            <a:endParaRPr lang="en-GB" sz="1800" b="1" dirty="0" smtClean="0">
              <a:solidFill>
                <a:schemeClr val="accent1">
                  <a:lumMod val="50000"/>
                </a:schemeClr>
              </a:solidFill>
              <a:latin typeface="Arial" panose="020B0604020202020204" pitchFamily="34" charset="0"/>
              <a:cs typeface="Arial" panose="020B0604020202020204" pitchFamily="34" charset="0"/>
            </a:endParaRPr>
          </a:p>
          <a:p>
            <a:pPr marL="0" indent="0">
              <a:buNone/>
            </a:pPr>
            <a:endParaRPr lang="en-GB" sz="1800" b="1" dirty="0">
              <a:solidFill>
                <a:schemeClr val="accent1">
                  <a:lumMod val="50000"/>
                </a:schemeClr>
              </a:solidFill>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We are seeking proposals for teachers’ CPD and/or leadership development across </a:t>
            </a:r>
            <a:r>
              <a:rPr lang="en-GB" sz="1800" dirty="0" smtClean="0">
                <a:latin typeface="Arial" panose="020B0604020202020204" pitchFamily="34" charset="0"/>
                <a:cs typeface="Arial" panose="020B0604020202020204" pitchFamily="34" charset="0"/>
              </a:rPr>
              <a:t>8 priority </a:t>
            </a:r>
            <a:r>
              <a:rPr lang="en-GB" sz="1800" dirty="0">
                <a:latin typeface="Arial" panose="020B0604020202020204" pitchFamily="34" charset="0"/>
                <a:cs typeface="Arial" panose="020B0604020202020204" pitchFamily="34" charset="0"/>
              </a:rPr>
              <a:t>policy areas, primarily which have a clear rationale rooted in evidence. We would also be open to proposals which similarly show a strong rationale but which exhibit new and innovative ideas for the delivery of services.</a:t>
            </a:r>
          </a:p>
          <a:p>
            <a:pPr marL="0" indent="0">
              <a:buNone/>
            </a:pPr>
            <a:endParaRPr lang="en-GB" sz="1800" dirty="0" smtClean="0">
              <a:latin typeface="Arial" panose="020B0604020202020204" pitchFamily="34" charset="0"/>
              <a:cs typeface="Arial" panose="020B0604020202020204" pitchFamily="34" charset="0"/>
            </a:endParaRPr>
          </a:p>
          <a:p>
            <a:pPr marL="0" indent="0">
              <a:buNone/>
            </a:pPr>
            <a:r>
              <a:rPr lang="en-GB" sz="1800" dirty="0" smtClean="0">
                <a:latin typeface="Arial" panose="020B0604020202020204" pitchFamily="34" charset="0"/>
                <a:cs typeface="Arial" panose="020B0604020202020204" pitchFamily="34" charset="0"/>
              </a:rPr>
              <a:t>Proposals should be ready </a:t>
            </a:r>
            <a:r>
              <a:rPr lang="en-GB" sz="1800" dirty="0">
                <a:latin typeface="Arial" panose="020B0604020202020204" pitchFamily="34" charset="0"/>
                <a:cs typeface="Arial" panose="020B0604020202020204" pitchFamily="34" charset="0"/>
              </a:rPr>
              <a:t>to deliver to participants </a:t>
            </a:r>
            <a:r>
              <a:rPr lang="en-GB" sz="1800" dirty="0" smtClean="0">
                <a:latin typeface="Arial" panose="020B0604020202020204" pitchFamily="34" charset="0"/>
                <a:cs typeface="Arial" panose="020B0604020202020204" pitchFamily="34" charset="0"/>
              </a:rPr>
              <a:t>from </a:t>
            </a:r>
            <a:r>
              <a:rPr lang="en-GB" sz="1800" b="1" dirty="0">
                <a:solidFill>
                  <a:schemeClr val="tx1"/>
                </a:solidFill>
                <a:latin typeface="Arial" panose="020B0604020202020204" pitchFamily="34" charset="0"/>
                <a:cs typeface="Arial" panose="020B0604020202020204" pitchFamily="34" charset="0"/>
              </a:rPr>
              <a:t>September </a:t>
            </a:r>
            <a:r>
              <a:rPr lang="en-GB" sz="1800" b="1" dirty="0" smtClean="0">
                <a:solidFill>
                  <a:schemeClr val="tx1"/>
                </a:solidFill>
                <a:latin typeface="Arial" panose="020B0604020202020204" pitchFamily="34" charset="0"/>
                <a:cs typeface="Arial" panose="020B0604020202020204" pitchFamily="34" charset="0"/>
              </a:rPr>
              <a:t>2018</a:t>
            </a:r>
            <a:r>
              <a:rPr lang="en-GB" sz="1800" dirty="0" smtClean="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7405F8E-E929-4932-A569-F3999D34E0E2}" type="slidenum">
              <a:rPr lang="en-GB" smtClean="0"/>
              <a:t>35</a:t>
            </a:fld>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6" name="Rectangle 5"/>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1">
                    <a:lumMod val="50000"/>
                  </a:schemeClr>
                </a:solidFill>
                <a:latin typeface="Arial" panose="020B0604020202020204" pitchFamily="34" charset="0"/>
                <a:cs typeface="Arial" panose="020B0604020202020204" pitchFamily="34" charset="0"/>
              </a:rPr>
              <a:t>The Teaching and Leadership Innovation Fund: Round Two</a:t>
            </a:r>
            <a:endParaRPr lang="en-GB"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240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663" y="1081263"/>
            <a:ext cx="10515600" cy="512840"/>
          </a:xfrm>
        </p:spPr>
        <p:txBody>
          <a:bodyPr>
            <a:normAutofit/>
          </a:bodyPr>
          <a:lstStyle/>
          <a:p>
            <a:pPr marL="0" lvl="0" indent="0">
              <a:buNone/>
            </a:pPr>
            <a:r>
              <a:rPr lang="en-GB" sz="1800" dirty="0" smtClean="0">
                <a:latin typeface="Arial" panose="020B0604020202020204" pitchFamily="34" charset="0"/>
                <a:cs typeface="Arial" panose="020B0604020202020204" pitchFamily="34" charset="0"/>
              </a:rPr>
              <a:t>Specific requirements for Round Two include: </a:t>
            </a:r>
          </a:p>
          <a:p>
            <a:pPr marL="0" lvl="0" indent="0">
              <a:buNone/>
            </a:pPr>
            <a:endParaRPr lang="en-GB" sz="1600"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810364026"/>
              </p:ext>
            </p:extLst>
          </p:nvPr>
        </p:nvGraphicFramePr>
        <p:xfrm>
          <a:off x="838200" y="1744276"/>
          <a:ext cx="10779177" cy="4828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17405F8E-E929-4932-A569-F3999D34E0E2}" type="slidenum">
              <a:rPr lang="en-GB" smtClean="0"/>
              <a:t>36</a:t>
            </a:fld>
            <a:endParaRPr lang="en-GB" dirty="0"/>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7" name="Rectangle 6"/>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1">
                    <a:lumMod val="50000"/>
                  </a:schemeClr>
                </a:solidFill>
                <a:latin typeface="Arial" panose="020B0604020202020204" pitchFamily="34" charset="0"/>
                <a:cs typeface="Arial" panose="020B0604020202020204" pitchFamily="34" charset="0"/>
              </a:rPr>
              <a:t>Specific requirements for Round Two</a:t>
            </a:r>
            <a:endParaRPr lang="en-GB"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565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a:xfrm>
            <a:off x="8610600" y="6356350"/>
            <a:ext cx="2743200" cy="365125"/>
          </a:xfrm>
        </p:spPr>
        <p:txBody>
          <a:bodyPr/>
          <a:lstStyle/>
          <a:p>
            <a:r>
              <a:rPr lang="en-GB" dirty="0" smtClean="0"/>
              <a:t>37</a:t>
            </a:r>
            <a:endParaRPr lang="en-GB" dirty="0"/>
          </a:p>
        </p:txBody>
      </p:sp>
      <p:sp>
        <p:nvSpPr>
          <p:cNvPr id="2" name="Rectangle 1"/>
          <p:cNvSpPr/>
          <p:nvPr/>
        </p:nvSpPr>
        <p:spPr>
          <a:xfrm>
            <a:off x="1085998" y="5607963"/>
            <a:ext cx="10414996"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smtClean="0">
                <a:latin typeface="Arial" panose="020B0604020202020204" pitchFamily="34" charset="0"/>
                <a:cs typeface="Arial" panose="020B0604020202020204" pitchFamily="34" charset="0"/>
              </a:rPr>
              <a:t>*All </a:t>
            </a:r>
            <a:r>
              <a:rPr lang="en-GB" dirty="0">
                <a:latin typeface="Arial" panose="020B0604020202020204" pitchFamily="34" charset="0"/>
                <a:cs typeface="Arial" panose="020B0604020202020204" pitchFamily="34" charset="0"/>
              </a:rPr>
              <a:t>activity is also subject to funding being available and proposals meeting the required standards</a:t>
            </a:r>
            <a:r>
              <a:rPr lang="en-GB" dirty="0" smtClean="0">
                <a:latin typeface="Arial" panose="020B0604020202020204" pitchFamily="34" charset="0"/>
                <a:cs typeface="Arial" panose="020B0604020202020204"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2273305030"/>
              </p:ext>
            </p:extLst>
          </p:nvPr>
        </p:nvGraphicFramePr>
        <p:xfrm>
          <a:off x="247533" y="1121743"/>
          <a:ext cx="11696934" cy="4408697"/>
        </p:xfrm>
        <a:graphic>
          <a:graphicData uri="http://schemas.openxmlformats.org/drawingml/2006/table">
            <a:tbl>
              <a:tblPr firstRow="1" bandRow="1">
                <a:tableStyleId>{5C22544A-7EE6-4342-B048-85BDC9FD1C3A}</a:tableStyleId>
              </a:tblPr>
              <a:tblGrid>
                <a:gridCol w="3445341">
                  <a:extLst>
                    <a:ext uri="{9D8B030D-6E8A-4147-A177-3AD203B41FA5}">
                      <a16:colId xmlns:a16="http://schemas.microsoft.com/office/drawing/2014/main" val="2745900286"/>
                    </a:ext>
                  </a:extLst>
                </a:gridCol>
                <a:gridCol w="8251593">
                  <a:extLst>
                    <a:ext uri="{9D8B030D-6E8A-4147-A177-3AD203B41FA5}">
                      <a16:colId xmlns:a16="http://schemas.microsoft.com/office/drawing/2014/main" val="3870882636"/>
                    </a:ext>
                  </a:extLst>
                </a:gridCol>
              </a:tblGrid>
              <a:tr h="355801">
                <a:tc>
                  <a:txBody>
                    <a:bodyPr/>
                    <a:lstStyle/>
                    <a:p>
                      <a:pPr algn="l" rtl="0" fontAlgn="ctr"/>
                      <a:r>
                        <a:rPr lang="en-GB" sz="1800" u="none" strike="noStrike" dirty="0">
                          <a:effectLst/>
                          <a:latin typeface="Arial" panose="020B0604020202020204" pitchFamily="34" charset="0"/>
                          <a:cs typeface="Arial" panose="020B0604020202020204" pitchFamily="34" charset="0"/>
                        </a:rPr>
                        <a:t>Date</a:t>
                      </a:r>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rgbClr val="104F75"/>
                    </a:solidFill>
                  </a:tcPr>
                </a:tc>
                <a:tc>
                  <a:txBody>
                    <a:bodyPr/>
                    <a:lstStyle/>
                    <a:p>
                      <a:pPr algn="l" rtl="0" fontAlgn="ctr"/>
                      <a:r>
                        <a:rPr lang="en-GB" sz="1800" u="none" strike="noStrike" dirty="0">
                          <a:effectLst/>
                          <a:latin typeface="Arial" panose="020B0604020202020204" pitchFamily="34" charset="0"/>
                          <a:cs typeface="Arial" panose="020B0604020202020204" pitchFamily="34" charset="0"/>
                        </a:rPr>
                        <a:t>Activity*</a:t>
                      </a:r>
                      <a:endParaRPr lang="en-GB" sz="1800" b="1" i="0" u="none" strike="noStrike" dirty="0">
                        <a:solidFill>
                          <a:srgbClr val="FFFFFF"/>
                        </a:solidFill>
                        <a:effectLst/>
                        <a:latin typeface="Arial" panose="020B0604020202020204" pitchFamily="34" charset="0"/>
                        <a:cs typeface="Arial" panose="020B0604020202020204" pitchFamily="34" charset="0"/>
                      </a:endParaRPr>
                    </a:p>
                  </a:txBody>
                  <a:tcPr marL="4763" marR="4763" marT="4763" marB="0" anchor="ctr">
                    <a:solidFill>
                      <a:srgbClr val="104F75"/>
                    </a:solidFill>
                  </a:tcPr>
                </a:tc>
                <a:extLst>
                  <a:ext uri="{0D108BD9-81ED-4DB2-BD59-A6C34878D82A}">
                    <a16:rowId xmlns:a16="http://schemas.microsoft.com/office/drawing/2014/main" val="680879179"/>
                  </a:ext>
                </a:extLst>
              </a:tr>
              <a:tr h="355801">
                <a:tc>
                  <a:txBody>
                    <a:bodyPr/>
                    <a:lstStyle/>
                    <a:p>
                      <a:pPr lvl="0" algn="l" rtl="0" fontAlgn="ctr"/>
                      <a:r>
                        <a:rPr lang="en-GB" sz="1800" u="none" strike="noStrike" baseline="0" dirty="0" smtClean="0">
                          <a:solidFill>
                            <a:schemeClr val="tx1"/>
                          </a:solidFill>
                          <a:effectLst/>
                          <a:latin typeface="Arial" panose="020B0604020202020204" pitchFamily="34" charset="0"/>
                          <a:cs typeface="Arial" panose="020B0604020202020204" pitchFamily="34" charset="0"/>
                        </a:rPr>
                        <a:t>November </a:t>
                      </a:r>
                      <a:r>
                        <a:rPr lang="en-GB" sz="1800" u="none" strike="noStrike" dirty="0" smtClean="0">
                          <a:solidFill>
                            <a:schemeClr val="tx1"/>
                          </a:solidFill>
                          <a:effectLst/>
                          <a:latin typeface="Arial" panose="020B0604020202020204" pitchFamily="34" charset="0"/>
                          <a:cs typeface="Arial" panose="020B0604020202020204" pitchFamily="34" charset="0"/>
                        </a:rPr>
                        <a:t>2017</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9FB9C8"/>
                    </a:solidFill>
                  </a:tcPr>
                </a:tc>
                <a:tc>
                  <a:txBody>
                    <a:bodyPr/>
                    <a:lstStyle/>
                    <a:p>
                      <a:pPr algn="l" fontAlgn="b"/>
                      <a:r>
                        <a:rPr lang="en-GB" sz="1800" u="none" strike="noStrike" dirty="0">
                          <a:solidFill>
                            <a:schemeClr val="tx1"/>
                          </a:solidFill>
                          <a:effectLst/>
                          <a:latin typeface="Arial" panose="020B0604020202020204" pitchFamily="34" charset="0"/>
                          <a:cs typeface="Arial" panose="020B0604020202020204" pitchFamily="34" charset="0"/>
                        </a:rPr>
                        <a:t>Market engagement events</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b">
                    <a:solidFill>
                      <a:srgbClr val="9FB9C8"/>
                    </a:solidFill>
                  </a:tcPr>
                </a:tc>
                <a:extLst>
                  <a:ext uri="{0D108BD9-81ED-4DB2-BD59-A6C34878D82A}">
                    <a16:rowId xmlns:a16="http://schemas.microsoft.com/office/drawing/2014/main" val="413090823"/>
                  </a:ext>
                </a:extLst>
              </a:tr>
              <a:tr h="518672">
                <a:tc>
                  <a:txBody>
                    <a:bodyPr/>
                    <a:lstStyle/>
                    <a:p>
                      <a:pPr lvl="0" algn="l" rtl="0" fontAlgn="ctr"/>
                      <a:r>
                        <a:rPr lang="en-GB" sz="1800" u="none" strike="noStrike" dirty="0" smtClean="0">
                          <a:solidFill>
                            <a:schemeClr val="tx1"/>
                          </a:solidFill>
                          <a:effectLst/>
                          <a:latin typeface="Arial" panose="020B0604020202020204" pitchFamily="34" charset="0"/>
                          <a:cs typeface="Arial" panose="020B0604020202020204" pitchFamily="34" charset="0"/>
                        </a:rPr>
                        <a:t>January </a:t>
                      </a:r>
                      <a:r>
                        <a:rPr lang="en-GB" sz="1800" u="none" strike="noStrike" dirty="0">
                          <a:solidFill>
                            <a:schemeClr val="tx1"/>
                          </a:solidFill>
                          <a:effectLst/>
                          <a:latin typeface="Arial" panose="020B0604020202020204" pitchFamily="34" charset="0"/>
                          <a:cs typeface="Arial" panose="020B0604020202020204" pitchFamily="34" charset="0"/>
                        </a:rPr>
                        <a:t>2018</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CFDCE3"/>
                    </a:solidFill>
                  </a:tcPr>
                </a:tc>
                <a:tc>
                  <a:txBody>
                    <a:bodyPr/>
                    <a:lstStyle/>
                    <a:p>
                      <a:pPr algn="l" rtl="0" fontAlgn="ctr"/>
                      <a:r>
                        <a:rPr lang="en-GB" sz="1800" u="none" strike="noStrike" dirty="0" smtClean="0">
                          <a:solidFill>
                            <a:schemeClr val="tx1"/>
                          </a:solidFill>
                          <a:effectLst/>
                          <a:latin typeface="Arial" panose="020B0604020202020204" pitchFamily="34" charset="0"/>
                          <a:cs typeface="Arial" panose="020B0604020202020204" pitchFamily="34" charset="0"/>
                        </a:rPr>
                        <a:t>Stage 1 - SSQ </a:t>
                      </a:r>
                      <a:r>
                        <a:rPr lang="en-GB" sz="1800" u="none" strike="noStrike" dirty="0">
                          <a:solidFill>
                            <a:schemeClr val="tx1"/>
                          </a:solidFill>
                          <a:effectLst/>
                          <a:latin typeface="Arial" panose="020B0604020202020204" pitchFamily="34" charset="0"/>
                          <a:cs typeface="Arial" panose="020B0604020202020204" pitchFamily="34" charset="0"/>
                        </a:rPr>
                        <a:t>opens for 30 </a:t>
                      </a:r>
                      <a:r>
                        <a:rPr lang="en-GB" sz="1800" u="none" strike="noStrike" dirty="0" smtClean="0">
                          <a:solidFill>
                            <a:schemeClr val="tx1"/>
                          </a:solidFill>
                          <a:effectLst/>
                          <a:latin typeface="Arial" panose="020B0604020202020204" pitchFamily="34" charset="0"/>
                          <a:cs typeface="Arial" panose="020B0604020202020204" pitchFamily="34" charset="0"/>
                        </a:rPr>
                        <a:t>days, </a:t>
                      </a:r>
                      <a:r>
                        <a:rPr lang="en-GB" sz="1800" u="none" strike="noStrike" dirty="0">
                          <a:solidFill>
                            <a:schemeClr val="tx1"/>
                          </a:solidFill>
                          <a:effectLst/>
                          <a:latin typeface="Arial" panose="020B0604020202020204" pitchFamily="34" charset="0"/>
                          <a:cs typeface="Arial" panose="020B0604020202020204" pitchFamily="34" charset="0"/>
                        </a:rPr>
                        <a:t>Bidders to express an interest </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CFDCE3"/>
                    </a:solidFill>
                  </a:tcPr>
                </a:tc>
                <a:extLst>
                  <a:ext uri="{0D108BD9-81ED-4DB2-BD59-A6C34878D82A}">
                    <a16:rowId xmlns:a16="http://schemas.microsoft.com/office/drawing/2014/main" val="2383231868"/>
                  </a:ext>
                </a:extLst>
              </a:tr>
              <a:tr h="660470">
                <a:tc>
                  <a:txBody>
                    <a:bodyPr/>
                    <a:lstStyle/>
                    <a:p>
                      <a:pPr lvl="0" algn="l" rtl="0" fontAlgn="ctr"/>
                      <a:r>
                        <a:rPr lang="en-GB" sz="1800" u="none" strike="noStrike" dirty="0" smtClean="0">
                          <a:solidFill>
                            <a:schemeClr val="tx1"/>
                          </a:solidFill>
                          <a:effectLst/>
                          <a:latin typeface="Arial" panose="020B0604020202020204" pitchFamily="34" charset="0"/>
                          <a:cs typeface="Arial" panose="020B0604020202020204" pitchFamily="34" charset="0"/>
                        </a:rPr>
                        <a:t>March 2018</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9FB9C8"/>
                    </a:solidFill>
                  </a:tcPr>
                </a:tc>
                <a:tc>
                  <a:txBody>
                    <a:bodyPr/>
                    <a:lstStyle/>
                    <a:p>
                      <a:pPr algn="l" rtl="0" fontAlgn="ctr"/>
                      <a:r>
                        <a:rPr lang="en-GB" sz="1800" u="none" strike="noStrike" dirty="0" smtClean="0">
                          <a:solidFill>
                            <a:schemeClr val="tx1"/>
                          </a:solidFill>
                          <a:effectLst/>
                          <a:latin typeface="Arial" panose="020B0604020202020204" pitchFamily="34" charset="0"/>
                          <a:cs typeface="Arial" panose="020B0604020202020204" pitchFamily="34" charset="0"/>
                        </a:rPr>
                        <a:t>Stage 2 - Tender </a:t>
                      </a:r>
                      <a:r>
                        <a:rPr lang="en-GB" sz="1800" u="none" strike="noStrike" dirty="0">
                          <a:solidFill>
                            <a:schemeClr val="tx1"/>
                          </a:solidFill>
                          <a:effectLst/>
                          <a:latin typeface="Arial" panose="020B0604020202020204" pitchFamily="34" charset="0"/>
                          <a:cs typeface="Arial" panose="020B0604020202020204" pitchFamily="34" charset="0"/>
                        </a:rPr>
                        <a:t>bidding round for 30 </a:t>
                      </a:r>
                      <a:r>
                        <a:rPr lang="en-GB" sz="1800" u="none" strike="noStrike" dirty="0" smtClean="0">
                          <a:solidFill>
                            <a:schemeClr val="tx1"/>
                          </a:solidFill>
                          <a:effectLst/>
                          <a:latin typeface="Arial" panose="020B0604020202020204" pitchFamily="34" charset="0"/>
                          <a:cs typeface="Arial" panose="020B0604020202020204" pitchFamily="34" charset="0"/>
                        </a:rPr>
                        <a:t>days</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9FB9C8"/>
                    </a:solidFill>
                  </a:tcPr>
                </a:tc>
                <a:extLst>
                  <a:ext uri="{0D108BD9-81ED-4DB2-BD59-A6C34878D82A}">
                    <a16:rowId xmlns:a16="http://schemas.microsoft.com/office/drawing/2014/main" val="3983392390"/>
                  </a:ext>
                </a:extLst>
              </a:tr>
              <a:tr h="660470">
                <a:tc>
                  <a:txBody>
                    <a:bodyPr/>
                    <a:lstStyle/>
                    <a:p>
                      <a:pPr lvl="0" algn="l" rtl="0" fontAlgn="ctr"/>
                      <a:r>
                        <a:rPr lang="en-GB" sz="1800" u="none" strike="noStrike" dirty="0">
                          <a:solidFill>
                            <a:schemeClr val="tx1"/>
                          </a:solidFill>
                          <a:effectLst/>
                          <a:latin typeface="Arial" panose="020B0604020202020204" pitchFamily="34" charset="0"/>
                          <a:cs typeface="Arial" panose="020B0604020202020204" pitchFamily="34" charset="0"/>
                        </a:rPr>
                        <a:t>End </a:t>
                      </a:r>
                      <a:r>
                        <a:rPr lang="en-GB" sz="1800" u="none" strike="noStrike" dirty="0" smtClean="0">
                          <a:solidFill>
                            <a:schemeClr val="tx1"/>
                          </a:solidFill>
                          <a:effectLst/>
                          <a:latin typeface="Arial" panose="020B0604020202020204" pitchFamily="34" charset="0"/>
                          <a:cs typeface="Arial" panose="020B0604020202020204" pitchFamily="34" charset="0"/>
                        </a:rPr>
                        <a:t>April-beginning of June 2018 </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CFDCE3"/>
                    </a:solidFill>
                  </a:tcPr>
                </a:tc>
                <a:tc>
                  <a:txBody>
                    <a:bodyPr/>
                    <a:lstStyle/>
                    <a:p>
                      <a:pPr algn="l" rtl="0" fontAlgn="ctr"/>
                      <a:r>
                        <a:rPr lang="en-GB" sz="1800" u="none" strike="noStrike" dirty="0">
                          <a:solidFill>
                            <a:schemeClr val="tx1"/>
                          </a:solidFill>
                          <a:effectLst/>
                          <a:latin typeface="Arial" panose="020B0604020202020204" pitchFamily="34" charset="0"/>
                          <a:cs typeface="Arial" panose="020B0604020202020204" pitchFamily="34" charset="0"/>
                        </a:rPr>
                        <a:t>Assessment of bids</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CFDCE3"/>
                    </a:solidFill>
                  </a:tcPr>
                </a:tc>
                <a:extLst>
                  <a:ext uri="{0D108BD9-81ED-4DB2-BD59-A6C34878D82A}">
                    <a16:rowId xmlns:a16="http://schemas.microsoft.com/office/drawing/2014/main" val="304730433"/>
                  </a:ext>
                </a:extLst>
              </a:tr>
              <a:tr h="612887">
                <a:tc>
                  <a:txBody>
                    <a:bodyPr/>
                    <a:lstStyle/>
                    <a:p>
                      <a:pPr lvl="0" algn="l" rtl="0" fontAlgn="ctr"/>
                      <a:r>
                        <a:rPr lang="en-GB" sz="1800" u="none" strike="noStrike" dirty="0" smtClean="0">
                          <a:solidFill>
                            <a:schemeClr val="tx1"/>
                          </a:solidFill>
                          <a:effectLst/>
                          <a:latin typeface="Arial" panose="020B0604020202020204" pitchFamily="34" charset="0"/>
                          <a:cs typeface="Arial" panose="020B0604020202020204" pitchFamily="34" charset="0"/>
                        </a:rPr>
                        <a:t>June 2018 </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9FB9C8"/>
                    </a:solidFill>
                  </a:tcPr>
                </a:tc>
                <a:tc>
                  <a:txBody>
                    <a:bodyPr/>
                    <a:lstStyle/>
                    <a:p>
                      <a:pPr algn="l" rtl="0" fontAlgn="ctr"/>
                      <a:r>
                        <a:rPr lang="en-GB" sz="1800" u="none" strike="noStrike" dirty="0">
                          <a:solidFill>
                            <a:schemeClr val="tx1"/>
                          </a:solidFill>
                          <a:effectLst/>
                          <a:latin typeface="Arial" panose="020B0604020202020204" pitchFamily="34" charset="0"/>
                          <a:cs typeface="Arial" panose="020B0604020202020204" pitchFamily="34" charset="0"/>
                        </a:rPr>
                        <a:t>Standstill period/contract development</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9FB9C8"/>
                    </a:solidFill>
                  </a:tcPr>
                </a:tc>
                <a:extLst>
                  <a:ext uri="{0D108BD9-81ED-4DB2-BD59-A6C34878D82A}">
                    <a16:rowId xmlns:a16="http://schemas.microsoft.com/office/drawing/2014/main" val="2360023974"/>
                  </a:ext>
                </a:extLst>
              </a:tr>
              <a:tr h="562821">
                <a:tc>
                  <a:txBody>
                    <a:bodyPr/>
                    <a:lstStyle/>
                    <a:p>
                      <a:pPr lvl="0" algn="l" rtl="0" fontAlgn="ctr"/>
                      <a:r>
                        <a:rPr lang="en-GB" sz="1800" u="none" strike="noStrike" dirty="0" smtClean="0">
                          <a:solidFill>
                            <a:schemeClr val="tx1"/>
                          </a:solidFill>
                          <a:effectLst/>
                          <a:latin typeface="Arial" panose="020B0604020202020204" pitchFamily="34" charset="0"/>
                          <a:cs typeface="Arial" panose="020B0604020202020204" pitchFamily="34" charset="0"/>
                        </a:rPr>
                        <a:t>June 2018 </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CFDCE3"/>
                    </a:solidFill>
                  </a:tcPr>
                </a:tc>
                <a:tc>
                  <a:txBody>
                    <a:bodyPr/>
                    <a:lstStyle/>
                    <a:p>
                      <a:pPr algn="l" rtl="0" fontAlgn="ctr"/>
                      <a:r>
                        <a:rPr lang="en-GB" sz="1800" u="none" strike="noStrike" dirty="0">
                          <a:solidFill>
                            <a:schemeClr val="tx1"/>
                          </a:solidFill>
                          <a:effectLst/>
                          <a:latin typeface="Arial" panose="020B0604020202020204" pitchFamily="34" charset="0"/>
                          <a:cs typeface="Arial" panose="020B0604020202020204" pitchFamily="34" charset="0"/>
                        </a:rPr>
                        <a:t>Contracts awarded</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CFDCE3"/>
                    </a:solidFill>
                  </a:tcPr>
                </a:tc>
                <a:extLst>
                  <a:ext uri="{0D108BD9-81ED-4DB2-BD59-A6C34878D82A}">
                    <a16:rowId xmlns:a16="http://schemas.microsoft.com/office/drawing/2014/main" val="921968019"/>
                  </a:ext>
                </a:extLst>
              </a:tr>
              <a:tr h="681775">
                <a:tc>
                  <a:txBody>
                    <a:bodyPr/>
                    <a:lstStyle/>
                    <a:p>
                      <a:pPr lvl="0" algn="l" rtl="0" fontAlgn="ctr"/>
                      <a:r>
                        <a:rPr lang="en-GB" sz="1800" u="none" strike="noStrike" dirty="0" smtClean="0">
                          <a:solidFill>
                            <a:schemeClr val="tx1"/>
                          </a:solidFill>
                          <a:effectLst/>
                          <a:latin typeface="Arial" panose="020B0604020202020204" pitchFamily="34" charset="0"/>
                          <a:cs typeface="Arial" panose="020B0604020202020204" pitchFamily="34" charset="0"/>
                        </a:rPr>
                        <a:t>September 2018</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9FB9C8"/>
                    </a:solidFill>
                  </a:tcPr>
                </a:tc>
                <a:tc>
                  <a:txBody>
                    <a:bodyPr/>
                    <a:lstStyle/>
                    <a:p>
                      <a:pPr algn="l" rtl="0" fontAlgn="ctr"/>
                      <a:r>
                        <a:rPr lang="en-GB" sz="1800" u="none" strike="noStrike" dirty="0">
                          <a:solidFill>
                            <a:schemeClr val="tx1"/>
                          </a:solidFill>
                          <a:effectLst/>
                          <a:latin typeface="Arial" panose="020B0604020202020204" pitchFamily="34" charset="0"/>
                          <a:cs typeface="Arial" panose="020B0604020202020204" pitchFamily="34" charset="0"/>
                        </a:rPr>
                        <a:t>Delivery to commence </a:t>
                      </a:r>
                      <a:endParaRPr lang="en-GB" sz="1800" b="0" i="0" u="none" strike="noStrike" dirty="0">
                        <a:solidFill>
                          <a:schemeClr val="tx1"/>
                        </a:solidFill>
                        <a:effectLst/>
                        <a:latin typeface="Arial" panose="020B0604020202020204" pitchFamily="34" charset="0"/>
                        <a:cs typeface="Arial" panose="020B0604020202020204" pitchFamily="34" charset="0"/>
                      </a:endParaRPr>
                    </a:p>
                  </a:txBody>
                  <a:tcPr marL="4763" marR="4763" marT="4763" marB="0" anchor="ctr">
                    <a:solidFill>
                      <a:srgbClr val="9FB9C8"/>
                    </a:solidFill>
                  </a:tcPr>
                </a:tc>
                <a:extLst>
                  <a:ext uri="{0D108BD9-81ED-4DB2-BD59-A6C34878D82A}">
                    <a16:rowId xmlns:a16="http://schemas.microsoft.com/office/drawing/2014/main" val="3680968391"/>
                  </a:ext>
                </a:extLst>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9" name="Rectangle 8"/>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1">
                    <a:lumMod val="50000"/>
                  </a:schemeClr>
                </a:solidFill>
                <a:latin typeface="Arial" panose="020B0604020202020204" pitchFamily="34" charset="0"/>
                <a:cs typeface="Arial" panose="020B0604020202020204" pitchFamily="34" charset="0"/>
              </a:rPr>
              <a:t>Approximate timeframe</a:t>
            </a:r>
            <a:endParaRPr lang="en-GB"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481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10600" y="6356350"/>
            <a:ext cx="2743200" cy="365125"/>
          </a:xfrm>
        </p:spPr>
        <p:txBody>
          <a:bodyPr/>
          <a:lstStyle/>
          <a:p>
            <a:r>
              <a:rPr lang="en-GB" dirty="0" smtClean="0"/>
              <a:t>38</a:t>
            </a:r>
          </a:p>
        </p:txBody>
      </p:sp>
      <p:sp>
        <p:nvSpPr>
          <p:cNvPr id="9" name="Subtitle 2"/>
          <p:cNvSpPr txBox="1">
            <a:spLocks/>
          </p:cNvSpPr>
          <p:nvPr/>
        </p:nvSpPr>
        <p:spPr>
          <a:xfrm>
            <a:off x="336000" y="1322364"/>
            <a:ext cx="11520000" cy="454915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smtClean="0">
                <a:latin typeface="Arial" panose="020B0604020202020204" pitchFamily="34" charset="0"/>
                <a:cs typeface="Arial" panose="020B0604020202020204" pitchFamily="34" charset="0"/>
              </a:rPr>
              <a:t>Checks will be carried out to ensure that potential bidders to not expose the </a:t>
            </a:r>
            <a:r>
              <a:rPr lang="en-GB" sz="1800" dirty="0" err="1" smtClean="0">
                <a:latin typeface="Arial" panose="020B0604020202020204" pitchFamily="34" charset="0"/>
                <a:cs typeface="Arial" panose="020B0604020202020204" pitchFamily="34" charset="0"/>
              </a:rPr>
              <a:t>DfE</a:t>
            </a:r>
            <a:r>
              <a:rPr lang="en-GB" sz="1800" dirty="0" smtClean="0">
                <a:latin typeface="Arial" panose="020B0604020202020204" pitchFamily="34" charset="0"/>
                <a:cs typeface="Arial" panose="020B0604020202020204" pitchFamily="34" charset="0"/>
              </a:rPr>
              <a:t> to unacceptable levels of financial risk. </a:t>
            </a:r>
          </a:p>
          <a:p>
            <a:pPr algn="l"/>
            <a:endParaRPr lang="en-GB" sz="1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800" dirty="0" smtClean="0">
                <a:latin typeface="Arial" panose="020B0604020202020204" pitchFamily="34" charset="0"/>
                <a:cs typeface="Arial" panose="020B0604020202020204" pitchFamily="34" charset="0"/>
              </a:rPr>
              <a:t>Potential bidders will be asked to submit full sets of company accounts (for the latest two financial years). Accounts should clearly state the company number and registered name.</a:t>
            </a:r>
          </a:p>
          <a:p>
            <a:pPr marL="342900" indent="-342900" algn="l">
              <a:buFont typeface="Arial" panose="020B0604020202020204" pitchFamily="34" charset="0"/>
              <a:buChar char="•"/>
            </a:pPr>
            <a:endParaRPr lang="en-GB" sz="1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800" dirty="0" smtClean="0">
                <a:latin typeface="Arial" panose="020B0604020202020204" pitchFamily="34" charset="0"/>
                <a:cs typeface="Arial" panose="020B0604020202020204" pitchFamily="34" charset="0"/>
              </a:rPr>
              <a:t>A review of the Balance Sheet (net assets, current assets / liquidity), Income Statement / Profit &amp; Loss (cash-flow &amp; profitability) and credit score will be undertaken at Stage 1.</a:t>
            </a:r>
          </a:p>
          <a:p>
            <a:pPr marL="342900" indent="-342900" algn="l">
              <a:buFont typeface="Arial" panose="020B0604020202020204" pitchFamily="34" charset="0"/>
              <a:buChar char="•"/>
            </a:pPr>
            <a:endParaRPr lang="en-GB" sz="1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800" dirty="0" smtClean="0">
                <a:latin typeface="Arial" panose="020B0604020202020204" pitchFamily="34" charset="0"/>
                <a:cs typeface="Arial" panose="020B0604020202020204" pitchFamily="34" charset="0"/>
              </a:rPr>
              <a:t>Potential bidders will be expected to provide indicative costs for each outline solution at Stage 1; costs must not exceed more than 50% of the yearly turnover.</a:t>
            </a:r>
          </a:p>
          <a:p>
            <a:pPr marL="342900" indent="-342900" algn="l">
              <a:buFont typeface="Arial" panose="020B0604020202020204" pitchFamily="34" charset="0"/>
              <a:buChar char="•"/>
            </a:pPr>
            <a:endParaRPr lang="en-GB" sz="180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1800" dirty="0" smtClean="0">
                <a:latin typeface="Arial" panose="020B0604020202020204" pitchFamily="34" charset="0"/>
                <a:cs typeface="Arial" panose="020B0604020202020204" pitchFamily="34" charset="0"/>
              </a:rPr>
              <a:t>At Stage 2, bidders will be asked to complete a cost matrix which will provide a transparent breakdown of all costs and profit. This will then be used to assess the bids Value for Money.</a:t>
            </a:r>
          </a:p>
          <a:p>
            <a:pPr algn="l"/>
            <a:endParaRPr lang="en-GB" sz="1800" dirty="0" smtClean="0">
              <a:latin typeface="Arial" panose="020B0604020202020204" pitchFamily="34" charset="0"/>
              <a:cs typeface="Arial" panose="020B0604020202020204" pitchFamily="34" charset="0"/>
            </a:endParaRPr>
          </a:p>
          <a:p>
            <a:pPr algn="l"/>
            <a:endParaRPr lang="en-GB" sz="1800" dirty="0" smtClean="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0" name="Rectangle 9"/>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accent1">
                    <a:lumMod val="50000"/>
                  </a:schemeClr>
                </a:solidFill>
                <a:latin typeface="Arial" panose="020B0604020202020204" pitchFamily="34" charset="0"/>
                <a:cs typeface="Arial" panose="020B0604020202020204" pitchFamily="34" charset="0"/>
              </a:rPr>
              <a:t>Due Diligence &amp; Financial Checks</a:t>
            </a:r>
            <a:endParaRPr lang="en-GB"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282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9365" y="2156659"/>
            <a:ext cx="10203367" cy="2544682"/>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200" b="1" dirty="0">
                <a:solidFill>
                  <a:srgbClr val="104F75"/>
                </a:solidFill>
                <a:latin typeface="Arial" panose="020B0604020202020204" pitchFamily="34" charset="0"/>
                <a:cs typeface="Arial" panose="020B0604020202020204" pitchFamily="34" charset="0"/>
              </a:rPr>
              <a:t>Procurement</a:t>
            </a:r>
          </a:p>
        </p:txBody>
      </p:sp>
      <p:sp>
        <p:nvSpPr>
          <p:cNvPr id="2" name="Slide Number Placeholder 1"/>
          <p:cNvSpPr>
            <a:spLocks noGrp="1"/>
          </p:cNvSpPr>
          <p:nvPr>
            <p:ph type="sldNum" sz="quarter" idx="12"/>
          </p:nvPr>
        </p:nvSpPr>
        <p:spPr/>
        <p:txBody>
          <a:bodyPr/>
          <a:lstStyle/>
          <a:p>
            <a:fld id="{31E7056E-0E40-4AD4-90C8-AF224B87A914}" type="slidenum">
              <a:rPr lang="en-GB" smtClean="0"/>
              <a:t>39</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Tree>
    <p:extLst>
      <p:ext uri="{BB962C8B-B14F-4D97-AF65-F5344CB8AC3E}">
        <p14:creationId xmlns:p14="http://schemas.microsoft.com/office/powerpoint/2010/main" val="2739132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36000" y="1521871"/>
            <a:ext cx="11520000" cy="42376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342900" indent="-342900" algn="l">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The need </a:t>
            </a:r>
            <a:r>
              <a:rPr lang="en-GB" sz="2000" dirty="0" smtClean="0">
                <a:solidFill>
                  <a:schemeClr val="tx1"/>
                </a:solidFill>
                <a:latin typeface="Arial" panose="020B0604020202020204" pitchFamily="34" charset="0"/>
                <a:cs typeface="Arial" panose="020B0604020202020204" pitchFamily="34" charset="0"/>
              </a:rPr>
              <a:t>for </a:t>
            </a:r>
            <a:r>
              <a:rPr lang="en-GB" sz="2000" b="1" dirty="0" smtClean="0">
                <a:solidFill>
                  <a:schemeClr val="tx1"/>
                </a:solidFill>
                <a:latin typeface="Arial" panose="020B0604020202020204" pitchFamily="34" charset="0"/>
                <a:cs typeface="Arial" panose="020B0604020202020204" pitchFamily="34" charset="0"/>
              </a:rPr>
              <a:t>better professional development of teachers and leaders </a:t>
            </a:r>
            <a:r>
              <a:rPr lang="en-GB" sz="2000" dirty="0" smtClean="0">
                <a:solidFill>
                  <a:schemeClr val="tx1"/>
                </a:solidFill>
                <a:latin typeface="Arial" panose="020B0604020202020204" pitchFamily="34" charset="0"/>
                <a:cs typeface="Arial" panose="020B0604020202020204" pitchFamily="34" charset="0"/>
              </a:rPr>
              <a:t>(particularly in schools and areas that are facing challenges) is not new</a:t>
            </a:r>
            <a:r>
              <a:rPr lang="en-GB" sz="2000" dirty="0">
                <a:solidFill>
                  <a:schemeClr val="tx1"/>
                </a:solidFill>
                <a:latin typeface="Arial" panose="020B0604020202020204" pitchFamily="34" charset="0"/>
                <a:cs typeface="Arial" panose="020B0604020202020204" pitchFamily="34" charset="0"/>
              </a:rPr>
              <a:t>.</a:t>
            </a:r>
            <a:endParaRPr lang="en-GB" sz="2000" dirty="0" smtClean="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000" dirty="0" smtClean="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GB" sz="2000" dirty="0" smtClean="0">
                <a:solidFill>
                  <a:schemeClr val="tx1"/>
                </a:solidFill>
                <a:latin typeface="Arial" panose="020B0604020202020204" pitchFamily="34" charset="0"/>
                <a:cs typeface="Arial" panose="020B0604020202020204" pitchFamily="34" charset="0"/>
              </a:rPr>
              <a:t>Evidence shows that the most successful education systems in the world are characterised by </a:t>
            </a:r>
            <a:r>
              <a:rPr lang="en-GB" sz="2000" b="1" dirty="0" smtClean="0">
                <a:solidFill>
                  <a:schemeClr val="tx1"/>
                </a:solidFill>
                <a:latin typeface="Arial" panose="020B0604020202020204" pitchFamily="34" charset="0"/>
                <a:cs typeface="Arial" panose="020B0604020202020204" pitchFamily="34" charset="0"/>
              </a:rPr>
              <a:t>strong systems of professional development</a:t>
            </a:r>
            <a:r>
              <a:rPr lang="en-GB" sz="2000" dirty="0">
                <a:solidFill>
                  <a:schemeClr val="tx1"/>
                </a:solidFill>
                <a:latin typeface="Arial" panose="020B0604020202020204" pitchFamily="34" charset="0"/>
                <a:cs typeface="Arial" panose="020B0604020202020204" pitchFamily="34" charset="0"/>
              </a:rPr>
              <a:t>.</a:t>
            </a:r>
            <a:endParaRPr lang="en-GB" sz="2000" dirty="0" smtClean="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lgn="l" hangingPunct="0">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This fund will enable providers to bid for funding to improve the quality of teaching and leadership in the areas of the country and the schools that need it the most, with the aim of improving the outcomes of children and young people through professional development for teachers and leaders. </a:t>
            </a:r>
          </a:p>
          <a:p>
            <a:pPr algn="l" hangingPunct="0"/>
            <a:endParaRPr lang="en-GB" sz="2000" dirty="0" smtClean="0"/>
          </a:p>
          <a:p>
            <a:pPr algn="l"/>
            <a:endParaRPr lang="en-GB" sz="2000" dirty="0" smtClean="0"/>
          </a:p>
          <a:p>
            <a:pPr algn="l"/>
            <a:endParaRPr lang="en-GB" sz="2000" b="1" dirty="0" smtClean="0"/>
          </a:p>
          <a:p>
            <a:pPr algn="l"/>
            <a:endParaRPr lang="en-GB" sz="2000" b="1" dirty="0" smtClean="0"/>
          </a:p>
          <a:p>
            <a:pPr algn="l"/>
            <a:endParaRPr lang="en-GB" sz="2000" b="1" dirty="0"/>
          </a:p>
        </p:txBody>
      </p:sp>
      <p:sp>
        <p:nvSpPr>
          <p:cNvPr id="5" name="Rectangle 4"/>
          <p:cNvSpPr/>
          <p:nvPr/>
        </p:nvSpPr>
        <p:spPr>
          <a:xfrm>
            <a:off x="197403" y="20153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104F75"/>
                </a:solidFill>
                <a:latin typeface="Arial" panose="020B0604020202020204" pitchFamily="34" charset="0"/>
                <a:cs typeface="Arial" panose="020B0604020202020204" pitchFamily="34" charset="0"/>
              </a:rPr>
              <a:t>Introduction</a:t>
            </a:r>
            <a:endParaRPr lang="en-GB" sz="3200" b="1" dirty="0">
              <a:solidFill>
                <a:srgbClr val="104F75"/>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4</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Tree>
    <p:extLst>
      <p:ext uri="{BB962C8B-B14F-4D97-AF65-F5344CB8AC3E}">
        <p14:creationId xmlns:p14="http://schemas.microsoft.com/office/powerpoint/2010/main" val="840602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6000" y="1832492"/>
            <a:ext cx="11520000" cy="2738656"/>
          </a:xfrm>
        </p:spPr>
        <p:txBody>
          <a:bodyPr>
            <a:normAutofit/>
          </a:bodyPr>
          <a:lstStyle/>
          <a:p>
            <a:pPr algn="l"/>
            <a:r>
              <a:rPr lang="en-GB" sz="1800" dirty="0" smtClean="0">
                <a:latin typeface="Arial" panose="020B0604020202020204" pitchFamily="34" charset="0"/>
                <a:cs typeface="Arial" panose="020B0604020202020204" pitchFamily="34" charset="0"/>
              </a:rPr>
              <a:t>Before you can access anything on  the DfE e-tendering portal you will need to register.</a:t>
            </a:r>
          </a:p>
          <a:p>
            <a:pPr algn="l"/>
            <a:endParaRPr lang="en-GB" sz="1800" dirty="0" smtClean="0">
              <a:latin typeface="Arial" panose="020B0604020202020204" pitchFamily="34" charset="0"/>
              <a:cs typeface="Arial" panose="020B0604020202020204" pitchFamily="34" charset="0"/>
            </a:endParaRPr>
          </a:p>
          <a:p>
            <a:pPr algn="l"/>
            <a:r>
              <a:rPr lang="en-GB" sz="1800" dirty="0" smtClean="0">
                <a:latin typeface="Arial" panose="020B0604020202020204" pitchFamily="34" charset="0"/>
                <a:cs typeface="Arial" panose="020B0604020202020204" pitchFamily="34" charset="0"/>
              </a:rPr>
              <a:t>This registration takes a matter of minutes</a:t>
            </a:r>
          </a:p>
          <a:p>
            <a:pPr algn="l"/>
            <a:endParaRPr lang="en-GB" sz="1800" dirty="0" smtClean="0">
              <a:latin typeface="Arial" panose="020B0604020202020204" pitchFamily="34" charset="0"/>
              <a:cs typeface="Arial" panose="020B0604020202020204" pitchFamily="34" charset="0"/>
            </a:endParaRPr>
          </a:p>
          <a:p>
            <a:pPr algn="l"/>
            <a:r>
              <a:rPr lang="en-GB" sz="1800" dirty="0" smtClean="0">
                <a:latin typeface="Arial" panose="020B0604020202020204" pitchFamily="34" charset="0"/>
                <a:cs typeface="Arial" panose="020B0604020202020204" pitchFamily="34" charset="0"/>
              </a:rPr>
              <a:t>You start by accessing </a:t>
            </a:r>
            <a:r>
              <a:rPr lang="en-GB" sz="1800" dirty="0" smtClean="0">
                <a:latin typeface="Arial" panose="020B0604020202020204" pitchFamily="34" charset="0"/>
                <a:cs typeface="Arial" panose="020B0604020202020204" pitchFamily="34" charset="0"/>
                <a:hlinkClick r:id="rId2"/>
              </a:rPr>
              <a:t>https://education.bravosolution.co.uk</a:t>
            </a:r>
            <a:endParaRPr lang="en-GB" sz="1800" dirty="0" smtClean="0">
              <a:latin typeface="Arial" panose="020B0604020202020204" pitchFamily="34" charset="0"/>
              <a:cs typeface="Arial" panose="020B0604020202020204" pitchFamily="34" charset="0"/>
            </a:endParaRPr>
          </a:p>
          <a:p>
            <a:pPr algn="l"/>
            <a:endParaRPr lang="en-GB" sz="1800" dirty="0" smtClean="0">
              <a:latin typeface="Arial" panose="020B0604020202020204" pitchFamily="34" charset="0"/>
              <a:cs typeface="Arial" panose="020B0604020202020204" pitchFamily="34" charset="0"/>
            </a:endParaRPr>
          </a:p>
          <a:p>
            <a:pPr algn="l"/>
            <a:r>
              <a:rPr lang="en-GB" sz="1800" dirty="0" smtClean="0">
                <a:latin typeface="Arial" panose="020B0604020202020204" pitchFamily="34" charset="0"/>
                <a:cs typeface="Arial" panose="020B0604020202020204" pitchFamily="34" charset="0"/>
              </a:rPr>
              <a:t>This takes you to the following screen</a:t>
            </a:r>
            <a:endParaRPr lang="en-GB" altLang="en-US" sz="1800" dirty="0">
              <a:latin typeface="Arial" panose="020B0604020202020204" pitchFamily="34" charset="0"/>
              <a:cs typeface="Arial" panose="020B0604020202020204" pitchFamily="34" charset="0"/>
            </a:endParaRPr>
          </a:p>
          <a:p>
            <a:pPr algn="l"/>
            <a:endParaRPr lang="en-GB" sz="1800" dirty="0"/>
          </a:p>
        </p:txBody>
      </p:sp>
      <p:sp>
        <p:nvSpPr>
          <p:cNvPr id="2" name="Slide Number Placeholder 1"/>
          <p:cNvSpPr>
            <a:spLocks noGrp="1"/>
          </p:cNvSpPr>
          <p:nvPr>
            <p:ph type="sldNum" sz="quarter" idx="12"/>
          </p:nvPr>
        </p:nvSpPr>
        <p:spPr/>
        <p:txBody>
          <a:bodyPr/>
          <a:lstStyle/>
          <a:p>
            <a:fld id="{31E7056E-0E40-4AD4-90C8-AF224B87A914}" type="slidenum">
              <a:rPr lang="en-GB" smtClean="0"/>
              <a:t>40</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7" name="Rectangle 6"/>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Advice</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7632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harrison\OneDrive - Department for Education\Pictures\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304" y="1246494"/>
            <a:ext cx="11275783" cy="5472754"/>
          </a:xfrm>
          <a:prstGeom prst="rect">
            <a:avLst/>
          </a:prstGeom>
          <a:noFill/>
          <a:ln>
            <a:noFill/>
          </a:ln>
        </p:spPr>
      </p:pic>
      <p:sp>
        <p:nvSpPr>
          <p:cNvPr id="2" name="Slide Number Placeholder 1"/>
          <p:cNvSpPr>
            <a:spLocks noGrp="1"/>
          </p:cNvSpPr>
          <p:nvPr>
            <p:ph type="sldNum" sz="quarter" idx="12"/>
          </p:nvPr>
        </p:nvSpPr>
        <p:spPr/>
        <p:txBody>
          <a:bodyPr/>
          <a:lstStyle/>
          <a:p>
            <a:fld id="{31E7056E-0E40-4AD4-90C8-AF224B87A914}" type="slidenum">
              <a:rPr lang="en-GB" smtClean="0"/>
              <a:t>41</a:t>
            </a:fld>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7" name="Rectangle 6"/>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Bravo registration screen</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0475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6000" y="1668199"/>
            <a:ext cx="11520000" cy="3521603"/>
          </a:xfrm>
        </p:spPr>
        <p:txBody>
          <a:bodyPr>
            <a:normAutofit/>
          </a:bodyPr>
          <a:lstStyle/>
          <a:p>
            <a:pPr marL="342900" indent="-342900" algn="l">
              <a:lnSpc>
                <a:spcPct val="100000"/>
              </a:lnSpc>
              <a:spcBef>
                <a:spcPts val="300"/>
              </a:spcBef>
              <a:buFont typeface="Arial" panose="020B0604020202020204" pitchFamily="34" charset="0"/>
              <a:buChar char="•"/>
              <a:defRPr/>
            </a:pPr>
            <a:r>
              <a:rPr lang="en-GB" altLang="en-US" sz="1800" b="1" dirty="0">
                <a:latin typeface="Arial" panose="020B0604020202020204" pitchFamily="34" charset="0"/>
                <a:cs typeface="Arial" panose="020B0604020202020204" pitchFamily="34" charset="0"/>
              </a:rPr>
              <a:t>Read</a:t>
            </a:r>
            <a:r>
              <a:rPr lang="en-GB" altLang="en-US" sz="1800" dirty="0">
                <a:latin typeface="Arial" panose="020B0604020202020204" pitchFamily="34" charset="0"/>
                <a:cs typeface="Arial" panose="020B0604020202020204" pitchFamily="34" charset="0"/>
              </a:rPr>
              <a:t> </a:t>
            </a:r>
            <a:r>
              <a:rPr lang="en-GB" altLang="en-US" sz="1800" dirty="0" smtClean="0">
                <a:latin typeface="Arial" panose="020B0604020202020204" pitchFamily="34" charset="0"/>
                <a:cs typeface="Arial" panose="020B0604020202020204" pitchFamily="34" charset="0"/>
              </a:rPr>
              <a:t>any Read </a:t>
            </a:r>
            <a:r>
              <a:rPr lang="en-GB" altLang="en-US" sz="1800" dirty="0">
                <a:latin typeface="Arial" panose="020B0604020202020204" pitchFamily="34" charset="0"/>
                <a:cs typeface="Arial" panose="020B0604020202020204" pitchFamily="34" charset="0"/>
              </a:rPr>
              <a:t>Me First &amp; Instructions document </a:t>
            </a:r>
            <a:r>
              <a:rPr lang="en-GB" altLang="en-US" sz="1800" dirty="0" smtClean="0">
                <a:latin typeface="Arial" panose="020B0604020202020204" pitchFamily="34" charset="0"/>
                <a:cs typeface="Arial" panose="020B0604020202020204" pitchFamily="34" charset="0"/>
              </a:rPr>
              <a:t>FIRST.</a:t>
            </a:r>
          </a:p>
          <a:p>
            <a:pPr marL="342900" indent="-342900" algn="l">
              <a:lnSpc>
                <a:spcPct val="100000"/>
              </a:lnSpc>
              <a:spcBef>
                <a:spcPts val="300"/>
              </a:spcBef>
              <a:buFont typeface="Arial" panose="020B0604020202020204" pitchFamily="34" charset="0"/>
              <a:buChar char="•"/>
              <a:defRPr/>
            </a:pPr>
            <a:endParaRPr lang="en-GB" altLang="en-US" sz="1800" dirty="0" smtClean="0">
              <a:latin typeface="Arial" panose="020B0604020202020204" pitchFamily="34" charset="0"/>
              <a:cs typeface="Arial" panose="020B0604020202020204" pitchFamily="34" charset="0"/>
            </a:endParaRPr>
          </a:p>
          <a:p>
            <a:pPr marL="342900" indent="-342900" algn="l">
              <a:lnSpc>
                <a:spcPct val="100000"/>
              </a:lnSpc>
              <a:spcBef>
                <a:spcPts val="300"/>
              </a:spcBef>
              <a:buFont typeface="Arial" panose="020B0604020202020204" pitchFamily="34" charset="0"/>
              <a:buChar char="•"/>
              <a:defRPr/>
            </a:pPr>
            <a:r>
              <a:rPr lang="en-GB" altLang="en-US" sz="1800" b="1" dirty="0" smtClean="0">
                <a:latin typeface="Arial" panose="020B0604020202020204" pitchFamily="34" charset="0"/>
                <a:cs typeface="Arial" panose="020B0604020202020204" pitchFamily="34" charset="0"/>
              </a:rPr>
              <a:t>Answer</a:t>
            </a:r>
            <a:r>
              <a:rPr lang="en-GB" altLang="en-US" sz="1800" dirty="0" smtClean="0">
                <a:latin typeface="Arial" panose="020B0604020202020204" pitchFamily="34" charset="0"/>
                <a:cs typeface="Arial" panose="020B0604020202020204" pitchFamily="34" charset="0"/>
              </a:rPr>
              <a:t> all questions posed </a:t>
            </a:r>
            <a:r>
              <a:rPr lang="en-GB" altLang="en-US" sz="1800" dirty="0">
                <a:latin typeface="Arial" panose="020B0604020202020204" pitchFamily="34" charset="0"/>
                <a:cs typeface="Arial" panose="020B0604020202020204" pitchFamily="34" charset="0"/>
              </a:rPr>
              <a:t>online </a:t>
            </a:r>
            <a:r>
              <a:rPr lang="en-GB" altLang="en-US" sz="1800" dirty="0" smtClean="0">
                <a:latin typeface="Arial" panose="020B0604020202020204" pitchFamily="34" charset="0"/>
                <a:cs typeface="Arial" panose="020B0604020202020204" pitchFamily="34" charset="0"/>
              </a:rPr>
              <a:t>or as directed offline then upload your response to the correct area.</a:t>
            </a:r>
          </a:p>
          <a:p>
            <a:pPr marL="342900" indent="-342900" algn="l">
              <a:lnSpc>
                <a:spcPct val="100000"/>
              </a:lnSpc>
              <a:spcBef>
                <a:spcPts val="300"/>
              </a:spcBef>
              <a:buFont typeface="Arial" panose="020B0604020202020204" pitchFamily="34" charset="0"/>
              <a:buChar char="•"/>
              <a:defRPr/>
            </a:pPr>
            <a:endParaRPr lang="en-GB" altLang="en-US" sz="1800" dirty="0" smtClean="0">
              <a:latin typeface="Arial" panose="020B0604020202020204" pitchFamily="34" charset="0"/>
              <a:cs typeface="Arial" panose="020B0604020202020204" pitchFamily="34" charset="0"/>
            </a:endParaRPr>
          </a:p>
          <a:p>
            <a:pPr marL="342900" indent="-342900" algn="l">
              <a:lnSpc>
                <a:spcPct val="100000"/>
              </a:lnSpc>
              <a:spcBef>
                <a:spcPts val="300"/>
              </a:spcBef>
              <a:buFont typeface="Arial" panose="020B0604020202020204" pitchFamily="34" charset="0"/>
              <a:buChar char="•"/>
              <a:defRPr/>
            </a:pPr>
            <a:r>
              <a:rPr lang="en-GB" altLang="en-US" sz="1800" b="1" dirty="0" smtClean="0">
                <a:latin typeface="Arial" panose="020B0604020202020204" pitchFamily="34" charset="0"/>
                <a:cs typeface="Arial" panose="020B0604020202020204" pitchFamily="34" charset="0"/>
              </a:rPr>
              <a:t>Complete</a:t>
            </a:r>
            <a:r>
              <a:rPr lang="en-GB" altLang="en-US" sz="1800" dirty="0" smtClean="0">
                <a:latin typeface="Arial" panose="020B0604020202020204" pitchFamily="34" charset="0"/>
                <a:cs typeface="Arial" panose="020B0604020202020204" pitchFamily="34" charset="0"/>
              </a:rPr>
              <a:t> all other required attachments and upload to the correct area.</a:t>
            </a:r>
          </a:p>
          <a:p>
            <a:pPr marL="342900" indent="-342900" algn="l">
              <a:lnSpc>
                <a:spcPct val="100000"/>
              </a:lnSpc>
              <a:spcBef>
                <a:spcPts val="300"/>
              </a:spcBef>
              <a:buFont typeface="Arial" panose="020B0604020202020204" pitchFamily="34" charset="0"/>
              <a:buChar char="•"/>
              <a:defRPr/>
            </a:pPr>
            <a:endParaRPr lang="en-GB" altLang="en-US" sz="1800" dirty="0" smtClean="0">
              <a:latin typeface="Arial" panose="020B0604020202020204" pitchFamily="34" charset="0"/>
              <a:cs typeface="Arial" panose="020B0604020202020204" pitchFamily="34" charset="0"/>
            </a:endParaRPr>
          </a:p>
          <a:p>
            <a:pPr marL="342900" indent="-342900" algn="l">
              <a:lnSpc>
                <a:spcPct val="100000"/>
              </a:lnSpc>
              <a:spcBef>
                <a:spcPts val="300"/>
              </a:spcBef>
              <a:buFont typeface="Arial" panose="020B0604020202020204" pitchFamily="34" charset="0"/>
              <a:buChar char="•"/>
              <a:defRPr/>
            </a:pPr>
            <a:r>
              <a:rPr lang="en-GB" altLang="en-US" sz="1800" b="1" dirty="0" smtClean="0">
                <a:latin typeface="Arial" panose="020B0604020202020204" pitchFamily="34" charset="0"/>
                <a:cs typeface="Arial" panose="020B0604020202020204" pitchFamily="34" charset="0"/>
              </a:rPr>
              <a:t>Read</a:t>
            </a:r>
            <a:r>
              <a:rPr lang="en-GB" altLang="en-US" sz="1800" dirty="0" smtClean="0">
                <a:latin typeface="Arial" panose="020B0604020202020204" pitchFamily="34" charset="0"/>
                <a:cs typeface="Arial" panose="020B0604020202020204" pitchFamily="34" charset="0"/>
              </a:rPr>
              <a:t>, understand and accept any Terms and Conditions attached to the procurement and complete the online declaration of acceptance.</a:t>
            </a:r>
          </a:p>
          <a:p>
            <a:pPr marL="342900" indent="-342900" algn="l">
              <a:lnSpc>
                <a:spcPct val="100000"/>
              </a:lnSpc>
              <a:spcBef>
                <a:spcPts val="300"/>
              </a:spcBef>
              <a:buFont typeface="Arial" panose="020B0604020202020204" pitchFamily="34" charset="0"/>
              <a:buChar char="•"/>
              <a:defRPr/>
            </a:pPr>
            <a:endParaRPr lang="en-GB" altLang="en-US" sz="1800" b="1" dirty="0" smtClean="0">
              <a:latin typeface="Arial" panose="020B0604020202020204" pitchFamily="34" charset="0"/>
              <a:cs typeface="Arial" panose="020B0604020202020204" pitchFamily="34" charset="0"/>
            </a:endParaRPr>
          </a:p>
          <a:p>
            <a:pPr marL="342900" indent="-342900" algn="l">
              <a:lnSpc>
                <a:spcPct val="100000"/>
              </a:lnSpc>
              <a:spcBef>
                <a:spcPts val="300"/>
              </a:spcBef>
              <a:buFont typeface="Arial" panose="020B0604020202020204" pitchFamily="34" charset="0"/>
              <a:buChar char="•"/>
              <a:defRPr/>
            </a:pPr>
            <a:r>
              <a:rPr lang="en-GB" altLang="en-US" sz="1800" b="1" dirty="0" smtClean="0">
                <a:latin typeface="Arial" panose="020B0604020202020204" pitchFamily="34" charset="0"/>
                <a:cs typeface="Arial" panose="020B0604020202020204" pitchFamily="34" charset="0"/>
              </a:rPr>
              <a:t>Complete</a:t>
            </a:r>
            <a:r>
              <a:rPr lang="en-GB" altLang="en-US" sz="1800" dirty="0" smtClean="0">
                <a:latin typeface="Arial" panose="020B0604020202020204" pitchFamily="34" charset="0"/>
                <a:cs typeface="Arial" panose="020B0604020202020204" pitchFamily="34" charset="0"/>
              </a:rPr>
              <a:t> all other online Declarations.</a:t>
            </a:r>
            <a:endParaRPr lang="en-GB" altLang="en-US" sz="1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42</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7" name="Rectangle 6"/>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What organisations are expected to do</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86631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000" y="2175881"/>
            <a:ext cx="11520000" cy="2506238"/>
          </a:xfrm>
        </p:spPr>
        <p:txBody>
          <a:bodyPr>
            <a:normAutofit/>
          </a:bodyPr>
          <a:lstStyle/>
          <a:p>
            <a:r>
              <a:rPr lang="en-GB" altLang="en-US" sz="1800" dirty="0">
                <a:latin typeface="Arial" panose="020B0604020202020204" pitchFamily="34" charset="0"/>
                <a:cs typeface="Arial" panose="020B0604020202020204" pitchFamily="34" charset="0"/>
              </a:rPr>
              <a:t>Canvas help, assistance or opinion on the </a:t>
            </a:r>
            <a:r>
              <a:rPr lang="en-GB" altLang="en-US" sz="1800" dirty="0" smtClean="0">
                <a:latin typeface="Arial" panose="020B0604020202020204" pitchFamily="34" charset="0"/>
                <a:cs typeface="Arial" panose="020B0604020202020204" pitchFamily="34" charset="0"/>
              </a:rPr>
              <a:t>SSQ/ITT </a:t>
            </a:r>
            <a:r>
              <a:rPr lang="en-GB" altLang="en-US" sz="1800" dirty="0">
                <a:latin typeface="Arial" panose="020B0604020202020204" pitchFamily="34" charset="0"/>
                <a:cs typeface="Arial" panose="020B0604020202020204" pitchFamily="34" charset="0"/>
              </a:rPr>
              <a:t>or the procurement process in general from any </a:t>
            </a:r>
            <a:r>
              <a:rPr lang="en-GB" altLang="en-US" sz="1800" dirty="0" smtClean="0">
                <a:latin typeface="Arial" panose="020B0604020202020204" pitchFamily="34" charset="0"/>
                <a:cs typeface="Arial" panose="020B0604020202020204" pitchFamily="34" charset="0"/>
              </a:rPr>
              <a:t>DfE employee or </a:t>
            </a:r>
            <a:r>
              <a:rPr lang="en-GB" altLang="en-US" sz="1800" dirty="0">
                <a:latin typeface="Arial" panose="020B0604020202020204" pitchFamily="34" charset="0"/>
                <a:cs typeface="Arial" panose="020B0604020202020204" pitchFamily="34" charset="0"/>
              </a:rPr>
              <a:t>other Government Department, Agency or NDPB other than through the e-Tendering portal message </a:t>
            </a:r>
            <a:r>
              <a:rPr lang="en-GB" altLang="en-US" sz="1800" dirty="0" smtClean="0">
                <a:latin typeface="Arial" panose="020B0604020202020204" pitchFamily="34" charset="0"/>
                <a:cs typeface="Arial" panose="020B0604020202020204" pitchFamily="34" charset="0"/>
              </a:rPr>
              <a:t>board.</a:t>
            </a:r>
            <a:r>
              <a:rPr lang="en-GB" altLang="en-US" sz="1800" dirty="0">
                <a:latin typeface="Arial" panose="020B0604020202020204" pitchFamily="34" charset="0"/>
                <a:cs typeface="Arial" panose="020B0604020202020204" pitchFamily="34" charset="0"/>
              </a:rPr>
              <a:t/>
            </a:r>
            <a:br>
              <a:rPr lang="en-GB" altLang="en-US" sz="1800" dirty="0">
                <a:latin typeface="Arial" panose="020B0604020202020204" pitchFamily="34" charset="0"/>
                <a:cs typeface="Arial" panose="020B0604020202020204" pitchFamily="34" charset="0"/>
              </a:rPr>
            </a:br>
            <a:endParaRPr lang="en-GB" altLang="en-US" sz="1800" dirty="0" smtClean="0">
              <a:latin typeface="Arial" panose="020B0604020202020204" pitchFamily="34" charset="0"/>
              <a:cs typeface="Arial" panose="020B0604020202020204" pitchFamily="34" charset="0"/>
            </a:endParaRPr>
          </a:p>
          <a:p>
            <a:r>
              <a:rPr lang="en-GB" altLang="en-US" sz="1800" dirty="0" smtClean="0">
                <a:latin typeface="Arial" panose="020B0604020202020204" pitchFamily="34" charset="0"/>
                <a:cs typeface="Arial" panose="020B0604020202020204" pitchFamily="34" charset="0"/>
              </a:rPr>
              <a:t>Publish </a:t>
            </a:r>
            <a:r>
              <a:rPr lang="en-GB" altLang="en-US" sz="1800" dirty="0">
                <a:latin typeface="Arial" panose="020B0604020202020204" pitchFamily="34" charset="0"/>
                <a:cs typeface="Arial" panose="020B0604020202020204" pitchFamily="34" charset="0"/>
              </a:rPr>
              <a:t>a partially completed  </a:t>
            </a:r>
            <a:r>
              <a:rPr lang="en-GB" altLang="en-US" sz="1800" dirty="0" smtClean="0">
                <a:latin typeface="Arial" panose="020B0604020202020204" pitchFamily="34" charset="0"/>
                <a:cs typeface="Arial" panose="020B0604020202020204" pitchFamily="34" charset="0"/>
              </a:rPr>
              <a:t>SSQ/ITT </a:t>
            </a:r>
            <a:r>
              <a:rPr lang="en-GB" altLang="en-US" sz="1800" dirty="0">
                <a:latin typeface="Arial" panose="020B0604020202020204" pitchFamily="34" charset="0"/>
                <a:cs typeface="Arial" panose="020B0604020202020204" pitchFamily="34" charset="0"/>
              </a:rPr>
              <a:t>as this will not be </a:t>
            </a:r>
            <a:r>
              <a:rPr lang="en-GB" altLang="en-US" sz="1800" dirty="0" smtClean="0">
                <a:latin typeface="Arial" panose="020B0604020202020204" pitchFamily="34" charset="0"/>
                <a:cs typeface="Arial" panose="020B0604020202020204" pitchFamily="34" charset="0"/>
              </a:rPr>
              <a:t>evaluated.</a:t>
            </a:r>
            <a:r>
              <a:rPr lang="en-GB" altLang="en-US" sz="1800" dirty="0">
                <a:latin typeface="Arial" panose="020B0604020202020204" pitchFamily="34" charset="0"/>
                <a:cs typeface="Arial" panose="020B0604020202020204" pitchFamily="34" charset="0"/>
              </a:rPr>
              <a:t/>
            </a:r>
            <a:br>
              <a:rPr lang="en-GB" altLang="en-US" sz="1800" dirty="0">
                <a:latin typeface="Arial" panose="020B0604020202020204" pitchFamily="34" charset="0"/>
                <a:cs typeface="Arial" panose="020B0604020202020204" pitchFamily="34" charset="0"/>
              </a:rPr>
            </a:br>
            <a:endParaRPr lang="en-GB" altLang="en-US" sz="18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Publish after the closing date and time.  Any </a:t>
            </a:r>
            <a:r>
              <a:rPr lang="en-GB" altLang="en-US" sz="1800" dirty="0" smtClean="0">
                <a:latin typeface="Arial" panose="020B0604020202020204" pitchFamily="34" charset="0"/>
                <a:cs typeface="Arial" panose="020B0604020202020204" pitchFamily="34" charset="0"/>
              </a:rPr>
              <a:t>SSQ/ITT </a:t>
            </a:r>
            <a:r>
              <a:rPr lang="en-GB" altLang="en-US" sz="1800" dirty="0">
                <a:latin typeface="Arial" panose="020B0604020202020204" pitchFamily="34" charset="0"/>
                <a:cs typeface="Arial" panose="020B0604020202020204" pitchFamily="34" charset="0"/>
              </a:rPr>
              <a:t>published after the deadline will not be considered.</a:t>
            </a:r>
          </a:p>
          <a:p>
            <a:endParaRPr lang="en-GB" sz="2000" dirty="0"/>
          </a:p>
        </p:txBody>
      </p:sp>
      <p:sp>
        <p:nvSpPr>
          <p:cNvPr id="2" name="Slide Number Placeholder 1"/>
          <p:cNvSpPr>
            <a:spLocks noGrp="1"/>
          </p:cNvSpPr>
          <p:nvPr>
            <p:ph type="sldNum" sz="quarter" idx="12"/>
          </p:nvPr>
        </p:nvSpPr>
        <p:spPr/>
        <p:txBody>
          <a:bodyPr/>
          <a:lstStyle/>
          <a:p>
            <a:fld id="{31E7056E-0E40-4AD4-90C8-AF224B87A914}" type="slidenum">
              <a:rPr lang="en-GB" smtClean="0"/>
              <a:t>43</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7" name="Rectangle 6"/>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What organisations must not do</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955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7759" y="3063925"/>
            <a:ext cx="6956482" cy="730151"/>
          </a:xfrm>
        </p:spPr>
        <p:txBody>
          <a:bodyPr/>
          <a:lstStyle/>
          <a:p>
            <a:pPr marL="0" indent="0">
              <a:buNone/>
            </a:pPr>
            <a:r>
              <a:rPr lang="en-GB" u="sng" dirty="0">
                <a:hlinkClick r:id="rId2"/>
              </a:rPr>
              <a:t>https://www.smartsurvey.co.uk/s/TLIFround2/</a:t>
            </a:r>
            <a:r>
              <a:rPr lang="en-GB" dirty="0"/>
              <a:t> </a:t>
            </a:r>
          </a:p>
        </p:txBody>
      </p:sp>
      <p:sp>
        <p:nvSpPr>
          <p:cNvPr id="4" name="Slide Number Placeholder 3"/>
          <p:cNvSpPr>
            <a:spLocks noGrp="1"/>
          </p:cNvSpPr>
          <p:nvPr>
            <p:ph type="sldNum" sz="quarter" idx="12"/>
          </p:nvPr>
        </p:nvSpPr>
        <p:spPr/>
        <p:txBody>
          <a:bodyPr/>
          <a:lstStyle/>
          <a:p>
            <a:fld id="{31E7056E-0E40-4AD4-90C8-AF224B87A914}" type="slidenum">
              <a:rPr lang="en-GB" smtClean="0"/>
              <a:t>44</a:t>
            </a:fld>
            <a:endParaRPr lang="en-GB" dirty="0"/>
          </a:p>
        </p:txBody>
      </p:sp>
      <p:sp>
        <p:nvSpPr>
          <p:cNvPr id="5" name="Rectangle 4"/>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104F75"/>
                </a:solidFill>
                <a:latin typeface="Arial" panose="020B0604020202020204" pitchFamily="34" charset="0"/>
                <a:cs typeface="Arial" panose="020B0604020202020204" pitchFamily="34" charset="0"/>
              </a:rPr>
              <a:t>TLIF Round 2 online survey</a:t>
            </a:r>
            <a:endParaRPr lang="en-GB" sz="3200" b="1" dirty="0">
              <a:solidFill>
                <a:srgbClr val="104F75"/>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Tree>
    <p:extLst>
      <p:ext uri="{BB962C8B-B14F-4D97-AF65-F5344CB8AC3E}">
        <p14:creationId xmlns:p14="http://schemas.microsoft.com/office/powerpoint/2010/main" val="2764000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6000" y="1937853"/>
            <a:ext cx="11520000" cy="2585323"/>
          </a:xfrm>
          <a:prstGeom prst="rect">
            <a:avLst/>
          </a:prstGeom>
          <a:noFill/>
          <a:ln>
            <a:noFill/>
          </a:ln>
        </p:spPr>
        <p:txBody>
          <a:bodyPr wrap="square" rtlCol="0">
            <a:spAutoFit/>
          </a:bodyPr>
          <a:lstStyle/>
          <a:p>
            <a:r>
              <a:rPr lang="en-GB" dirty="0">
                <a:latin typeface="Arial" panose="020B0604020202020204" pitchFamily="34" charset="0"/>
                <a:cs typeface="Arial" panose="020B0604020202020204" pitchFamily="34" charset="0"/>
              </a:rPr>
              <a:t>Further information is available on our website (including a link to Contracts Finder and a section where you can register your interest to be kept up to date on developments and application round dates</a:t>
            </a:r>
            <a:r>
              <a:rPr lang="en-GB"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hlinkClick r:id="rId2"/>
              </a:rPr>
              <a:t>www.gov.uk/guidance/teaching-and-leadership-innovation-fund</a:t>
            </a:r>
            <a:r>
              <a:rPr lang="en-GB" dirty="0" smtClean="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have set up a space on Slack </a:t>
            </a:r>
            <a:r>
              <a:rPr lang="en-GB"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hlinkClick r:id="rId3"/>
              </a:rPr>
              <a:t>www.slack.com</a:t>
            </a:r>
            <a:r>
              <a:rPr lang="en-GB" dirty="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called TLIF Providers which you are welcome to use to  continue to network after today. If you would like to join this group please send your email address and a request to join </a:t>
            </a:r>
            <a:r>
              <a:rPr lang="en-GB" dirty="0" smtClean="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hlinkClick r:id="rId4"/>
              </a:rPr>
              <a:t>Mailbox.TLIF@education.gov.uk</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45</a:t>
            </a:fld>
            <a:endParaRPr lang="en-GB"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6" name="Rectangle 5"/>
          <p:cNvSpPr/>
          <p:nvPr/>
        </p:nvSpPr>
        <p:spPr>
          <a:xfrm>
            <a:off x="255654" y="167040"/>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rgbClr val="104F75"/>
                </a:solidFill>
                <a:latin typeface="Arial" panose="020B0604020202020204" pitchFamily="34" charset="0"/>
                <a:cs typeface="Arial" panose="020B0604020202020204" pitchFamily="34" charset="0"/>
              </a:rPr>
              <a:t>Further Information and Contact Details</a:t>
            </a:r>
            <a:endParaRPr lang="en-GB" sz="3200" b="1" dirty="0">
              <a:solidFill>
                <a:srgbClr val="104F7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61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295446" y="4248044"/>
            <a:ext cx="9601108" cy="947853"/>
          </a:xfrm>
          <a:prstGeom prst="roundRect">
            <a:avLst/>
          </a:prstGeom>
          <a:solidFill>
            <a:srgbClr val="9FB9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Support the development of a sustainable market in CPD and leadership development that will be capable of becoming self-funding in the </a:t>
            </a:r>
            <a:r>
              <a:rPr lang="en-GB" b="1" dirty="0" smtClean="0">
                <a:latin typeface="Arial" panose="020B0604020202020204" pitchFamily="34" charset="0"/>
                <a:cs typeface="Arial" panose="020B0604020202020204" pitchFamily="34" charset="0"/>
              </a:rPr>
              <a:t>future.</a:t>
            </a:r>
            <a:endParaRPr lang="en-GB" b="1" dirty="0">
              <a:latin typeface="Arial" panose="020B0604020202020204" pitchFamily="34" charset="0"/>
              <a:cs typeface="Arial" panose="020B0604020202020204" pitchFamily="34" charset="0"/>
            </a:endParaRPr>
          </a:p>
        </p:txBody>
      </p:sp>
      <p:sp>
        <p:nvSpPr>
          <p:cNvPr id="9" name="Rounded Rectangle 8"/>
          <p:cNvSpPr/>
          <p:nvPr/>
        </p:nvSpPr>
        <p:spPr>
          <a:xfrm>
            <a:off x="1295446" y="2991211"/>
            <a:ext cx="9601108" cy="947853"/>
          </a:xfrm>
          <a:prstGeom prst="roundRect">
            <a:avLst/>
          </a:prstGeom>
          <a:solidFill>
            <a:srgbClr val="7095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Arial" panose="020B0604020202020204" pitchFamily="34" charset="0"/>
                <a:cs typeface="Arial" panose="020B0604020202020204" pitchFamily="34" charset="0"/>
              </a:rPr>
              <a:t>Stimulate the demand for provision of teachers’ CPD and leadership development in areas and schools that are facing </a:t>
            </a:r>
            <a:r>
              <a:rPr lang="en-GB" b="1" dirty="0" smtClean="0">
                <a:solidFill>
                  <a:schemeClr val="bg1"/>
                </a:solidFill>
                <a:latin typeface="Arial" panose="020B0604020202020204" pitchFamily="34" charset="0"/>
                <a:cs typeface="Arial" panose="020B0604020202020204" pitchFamily="34" charset="0"/>
              </a:rPr>
              <a:t>challenges.</a:t>
            </a:r>
            <a:endParaRPr lang="en-GB" b="1" dirty="0">
              <a:solidFill>
                <a:schemeClr val="bg1"/>
              </a:solidFill>
              <a:latin typeface="Arial" panose="020B0604020202020204" pitchFamily="34" charset="0"/>
              <a:cs typeface="Arial" panose="020B0604020202020204" pitchFamily="34" charset="0"/>
            </a:endParaRPr>
          </a:p>
        </p:txBody>
      </p:sp>
      <p:sp>
        <p:nvSpPr>
          <p:cNvPr id="10" name="Rounded Rectangle 9"/>
          <p:cNvSpPr/>
          <p:nvPr/>
        </p:nvSpPr>
        <p:spPr>
          <a:xfrm>
            <a:off x="1295446" y="1499899"/>
            <a:ext cx="9601108" cy="1182333"/>
          </a:xfrm>
          <a:prstGeom prst="roundRect">
            <a:avLst/>
          </a:prstGeom>
          <a:solidFill>
            <a:srgbClr val="104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Arial" panose="020B0604020202020204" pitchFamily="34" charset="0"/>
                <a:cs typeface="Arial" panose="020B0604020202020204" pitchFamily="34" charset="0"/>
              </a:rPr>
              <a:t>Improve the provision of teachers’ continuing professional development (CPD) and leadership development in areas and schools that are facing </a:t>
            </a:r>
            <a:r>
              <a:rPr lang="en-GB" b="1" dirty="0" smtClean="0">
                <a:solidFill>
                  <a:schemeClr val="bg1"/>
                </a:solidFill>
                <a:latin typeface="Arial" panose="020B0604020202020204" pitchFamily="34" charset="0"/>
                <a:cs typeface="Arial" panose="020B0604020202020204" pitchFamily="34" charset="0"/>
              </a:rPr>
              <a:t>challenges.</a:t>
            </a:r>
            <a:endParaRPr lang="en-GB" b="1" dirty="0">
              <a:solidFill>
                <a:schemeClr val="bg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5</a:t>
            </a:fld>
            <a:endParaRPr lang="en-GB"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3" name="Rectangle 12"/>
          <p:cNvSpPr/>
          <p:nvPr/>
        </p:nvSpPr>
        <p:spPr>
          <a:xfrm>
            <a:off x="266675"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104F75"/>
                </a:solidFill>
                <a:effectLst/>
                <a:uLnTx/>
                <a:uFillTx/>
                <a:latin typeface="Arial" panose="020B0604020202020204" pitchFamily="34" charset="0"/>
                <a:cs typeface="Arial" panose="020B0604020202020204" pitchFamily="34" charset="0"/>
              </a:rPr>
              <a:t>TLIF Aims</a:t>
            </a:r>
            <a:endParaRPr kumimoji="0" lang="en-GB" sz="3200" b="1" i="0" u="none" strike="noStrike" kern="1200" cap="none" spc="0" normalizeH="0" baseline="0" noProof="0" dirty="0">
              <a:ln>
                <a:noFill/>
              </a:ln>
              <a:solidFill>
                <a:srgbClr val="104F75"/>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345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6000" y="1382582"/>
            <a:ext cx="11520000" cy="1425985"/>
          </a:xfrm>
        </p:spPr>
        <p:txBody>
          <a:bodyPr>
            <a:normAutofit/>
          </a:bodyPr>
          <a:lstStyle/>
          <a:p>
            <a:pPr algn="l"/>
            <a:r>
              <a:rPr lang="en-GB" sz="1800" dirty="0" smtClean="0">
                <a:latin typeface="Arial" panose="020B0604020202020204" pitchFamily="34" charset="0"/>
                <a:cs typeface="Arial" panose="020B0604020202020204" pitchFamily="34" charset="0"/>
              </a:rPr>
              <a:t>TLIF </a:t>
            </a:r>
            <a:r>
              <a:rPr lang="en-GB" sz="1800" dirty="0">
                <a:latin typeface="Arial" panose="020B0604020202020204" pitchFamily="34" charset="0"/>
                <a:cs typeface="Arial" panose="020B0604020202020204" pitchFamily="34" charset="0"/>
              </a:rPr>
              <a:t>Round 2 will focus on implementing proven evidence-based projects where appropriate, whilst also supporting the development of new innovative ideas where needed</a:t>
            </a:r>
            <a:r>
              <a:rPr lang="en-GB" sz="1800" dirty="0" smtClean="0">
                <a:latin typeface="Arial" panose="020B0604020202020204" pitchFamily="34" charset="0"/>
                <a:cs typeface="Arial" panose="020B0604020202020204" pitchFamily="34" charset="0"/>
              </a:rPr>
              <a:t>.</a:t>
            </a:r>
          </a:p>
          <a:p>
            <a:pPr algn="l"/>
            <a:endParaRPr lang="en-GB" sz="1800" dirty="0">
              <a:latin typeface="Arial" panose="020B0604020202020204" pitchFamily="34" charset="0"/>
              <a:cs typeface="Arial" panose="020B0604020202020204" pitchFamily="34" charset="0"/>
            </a:endParaRPr>
          </a:p>
          <a:p>
            <a:pPr algn="l"/>
            <a:r>
              <a:rPr lang="en-GB" sz="1800" dirty="0">
                <a:latin typeface="Arial" panose="020B0604020202020204" pitchFamily="34" charset="0"/>
                <a:cs typeface="Arial" panose="020B0604020202020204" pitchFamily="34" charset="0"/>
              </a:rPr>
              <a:t>The </a:t>
            </a:r>
            <a:r>
              <a:rPr lang="en-GB" sz="1800" dirty="0" smtClean="0">
                <a:latin typeface="Arial" panose="020B0604020202020204" pitchFamily="34" charset="0"/>
                <a:cs typeface="Arial" panose="020B0604020202020204" pitchFamily="34" charset="0"/>
              </a:rPr>
              <a:t>outcomes we are seeking are:</a:t>
            </a:r>
            <a:endParaRPr lang="en-GB" sz="1800" dirty="0">
              <a:latin typeface="Arial" panose="020B0604020202020204" pitchFamily="34" charset="0"/>
              <a:cs typeface="Arial" panose="020B0604020202020204" pitchFamily="34" charset="0"/>
            </a:endParaRPr>
          </a:p>
          <a:p>
            <a:pPr algn="l"/>
            <a:endParaRPr lang="en-GB" sz="1800" dirty="0" smtClean="0">
              <a:latin typeface="Arial" panose="020B0604020202020204" pitchFamily="34" charset="0"/>
              <a:cs typeface="Arial" panose="020B0604020202020204" pitchFamily="34" charset="0"/>
            </a:endParaRPr>
          </a:p>
          <a:p>
            <a:pPr algn="l"/>
            <a:endParaRPr lang="en-GB" sz="1800" dirty="0" smtClean="0">
              <a:latin typeface="Arial" panose="020B0604020202020204" pitchFamily="34" charset="0"/>
              <a:cs typeface="Arial" panose="020B0604020202020204" pitchFamily="34" charset="0"/>
            </a:endParaRPr>
          </a:p>
          <a:p>
            <a:pPr algn="l"/>
            <a:endParaRPr lang="en-GB" sz="1800" dirty="0" smtClean="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
        <p:nvSpPr>
          <p:cNvPr id="7" name="Rounded Rectangle 6"/>
          <p:cNvSpPr/>
          <p:nvPr/>
        </p:nvSpPr>
        <p:spPr>
          <a:xfrm>
            <a:off x="336000" y="2928551"/>
            <a:ext cx="11520000" cy="2091190"/>
          </a:xfrm>
          <a:prstGeom prst="roundRect">
            <a:avLst/>
          </a:prstGeom>
          <a:solidFill>
            <a:srgbClr val="104F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Improving the quality of teachers and effective teaching in </a:t>
            </a:r>
            <a:r>
              <a:rPr lang="en-GB" dirty="0" smtClean="0">
                <a:latin typeface="Arial" panose="020B0604020202020204" pitchFamily="34" charset="0"/>
                <a:cs typeface="Arial" panose="020B0604020202020204" pitchFamily="34" charset="0"/>
              </a:rPr>
              <a:t>classrooms.</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Improving the quality of leaders at all </a:t>
            </a:r>
            <a:r>
              <a:rPr lang="en-GB" dirty="0" smtClean="0">
                <a:latin typeface="Arial" panose="020B0604020202020204" pitchFamily="34" charset="0"/>
                <a:cs typeface="Arial" panose="020B0604020202020204" pitchFamily="34" charset="0"/>
              </a:rPr>
              <a:t>levels</a:t>
            </a:r>
            <a:r>
              <a:rPr lang="en-GB" dirty="0">
                <a:latin typeface="Arial" panose="020B0604020202020204" pitchFamily="34" charset="0"/>
                <a:cs typeface="Arial" panose="020B0604020202020204" pitchFamily="34" charset="0"/>
              </a:rPr>
              <a:t>.</a:t>
            </a:r>
            <a:endParaRPr lang="en-GB"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Improving </a:t>
            </a:r>
            <a:r>
              <a:rPr lang="en-GB" dirty="0">
                <a:latin typeface="Arial" panose="020B0604020202020204" pitchFamily="34" charset="0"/>
                <a:cs typeface="Arial" panose="020B0604020202020204" pitchFamily="34" charset="0"/>
              </a:rPr>
              <a:t>the career progression of teachers and </a:t>
            </a:r>
            <a:r>
              <a:rPr lang="en-GB" dirty="0" smtClean="0">
                <a:latin typeface="Arial" panose="020B0604020202020204" pitchFamily="34" charset="0"/>
                <a:cs typeface="Arial" panose="020B0604020202020204" pitchFamily="34" charset="0"/>
              </a:rPr>
              <a:t>leaders.</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Improving the retention of high-quality teachers and </a:t>
            </a:r>
            <a:r>
              <a:rPr lang="en-GB" dirty="0" smtClean="0">
                <a:latin typeface="Arial" panose="020B0604020202020204" pitchFamily="34" charset="0"/>
                <a:cs typeface="Arial" panose="020B0604020202020204" pitchFamily="34" charset="0"/>
              </a:rPr>
              <a:t>leaders.</a:t>
            </a:r>
            <a:endParaRPr lang="en-GB"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A professional development and leadership development offer that meets the needs of </a:t>
            </a:r>
            <a:r>
              <a:rPr lang="en-GB" dirty="0" smtClean="0">
                <a:latin typeface="Arial" panose="020B0604020202020204" pitchFamily="34" charset="0"/>
                <a:cs typeface="Arial" panose="020B0604020202020204" pitchFamily="34" charset="0"/>
              </a:rPr>
              <a:t>schools.</a:t>
            </a:r>
            <a:endParaRPr lang="en-GB"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1E7056E-0E40-4AD4-90C8-AF224B87A914}" type="slidenum">
              <a:rPr lang="en-GB" smtClean="0"/>
              <a:t>6</a:t>
            </a:fld>
            <a:endParaRPr lang="en-GB"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8" name="Rectangle 7"/>
          <p:cNvSpPr/>
          <p:nvPr/>
        </p:nvSpPr>
        <p:spPr>
          <a:xfrm>
            <a:off x="266675"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104F75"/>
                </a:solidFill>
                <a:effectLst/>
                <a:uLnTx/>
                <a:uFillTx/>
                <a:latin typeface="Arial" panose="020B0604020202020204" pitchFamily="34" charset="0"/>
                <a:cs typeface="Arial" panose="020B0604020202020204" pitchFamily="34" charset="0"/>
              </a:rPr>
              <a:t>TLIF outcomes</a:t>
            </a:r>
            <a:endParaRPr kumimoji="0" lang="en-GB" sz="3200" b="1" i="0" u="none" strike="noStrike" kern="1200" cap="none" spc="0" normalizeH="0" baseline="0" noProof="0" dirty="0">
              <a:ln>
                <a:noFill/>
              </a:ln>
              <a:solidFill>
                <a:srgbClr val="104F75"/>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559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7663" y="1159727"/>
            <a:ext cx="11520000" cy="5561748"/>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sz="1800" dirty="0" smtClean="0">
                <a:latin typeface="Arial" panose="020B0604020202020204" pitchFamily="34" charset="0"/>
                <a:cs typeface="Arial" panose="020B0604020202020204" pitchFamily="34" charset="0"/>
              </a:rPr>
              <a:t>The proportion of secondary schools rated as good or outstanding by Ofsted for quality of teaching is 23 percentage points lower in the most deprived areas compared to the most affluent ones; and schools serving deprived communities are less likely to be judged by Ofsted to be ‘Good’ or ‘Outstanding’ for their leadership and management than those with least deprivation. </a:t>
            </a:r>
          </a:p>
          <a:p>
            <a:pPr marL="0" indent="0">
              <a:buNone/>
            </a:pPr>
            <a:r>
              <a:rPr lang="en-GB" sz="1800" dirty="0" smtClean="0">
                <a:latin typeface="Arial" panose="020B0604020202020204" pitchFamily="34" charset="0"/>
                <a:cs typeface="Arial" panose="020B0604020202020204" pitchFamily="34" charset="0"/>
              </a:rPr>
              <a:t>Recent research suggests that time is a barrier to take up of professional development. For example, a recent </a:t>
            </a:r>
            <a:r>
              <a:rPr lang="en-GB" sz="1800" dirty="0">
                <a:latin typeface="Arial" panose="020B0604020202020204" pitchFamily="34" charset="0"/>
                <a:cs typeface="Arial" panose="020B0604020202020204" pitchFamily="34" charset="0"/>
              </a:rPr>
              <a:t>Education Policy Institute </a:t>
            </a:r>
            <a:r>
              <a:rPr lang="en-GB" sz="1800" dirty="0" smtClean="0">
                <a:latin typeface="Arial" panose="020B0604020202020204" pitchFamily="34" charset="0"/>
                <a:cs typeface="Arial" panose="020B0604020202020204" pitchFamily="34" charset="0"/>
              </a:rPr>
              <a:t>(EPI) report based </a:t>
            </a:r>
            <a:r>
              <a:rPr lang="en-GB" sz="1800" dirty="0">
                <a:latin typeface="Arial" panose="020B0604020202020204" pitchFamily="34" charset="0"/>
                <a:cs typeface="Arial" panose="020B0604020202020204" pitchFamily="34" charset="0"/>
              </a:rPr>
              <a:t>on Teaching and Learning International Survey </a:t>
            </a:r>
            <a:r>
              <a:rPr lang="en-GB" sz="1800" dirty="0" smtClean="0">
                <a:latin typeface="Arial" panose="020B0604020202020204" pitchFamily="34" charset="0"/>
                <a:cs typeface="Arial" panose="020B0604020202020204" pitchFamily="34" charset="0"/>
              </a:rPr>
              <a:t>(TALIS 2013</a:t>
            </a:r>
            <a:r>
              <a:rPr lang="en-GB" sz="1800" baseline="30000" dirty="0" smtClean="0">
                <a:latin typeface="Arial" panose="020B0604020202020204" pitchFamily="34" charset="0"/>
                <a:cs typeface="Arial" panose="020B0604020202020204" pitchFamily="34" charset="0"/>
              </a:rPr>
              <a:t>1</a:t>
            </a:r>
            <a:r>
              <a:rPr lang="en-GB" sz="1800" dirty="0" smtClean="0">
                <a:latin typeface="Arial" panose="020B0604020202020204" pitchFamily="34" charset="0"/>
                <a:cs typeface="Arial" panose="020B0604020202020204" pitchFamily="34" charset="0"/>
              </a:rPr>
              <a:t>) data said: </a:t>
            </a:r>
          </a:p>
          <a:p>
            <a:pPr marL="0" indent="0">
              <a:buNone/>
            </a:pPr>
            <a:endParaRPr lang="en-GB" sz="2400" baseline="30000" dirty="0" smtClean="0">
              <a:latin typeface="Arial" panose="020B0604020202020204" pitchFamily="34" charset="0"/>
              <a:cs typeface="Arial" panose="020B0604020202020204" pitchFamily="34" charset="0"/>
            </a:endParaRPr>
          </a:p>
          <a:p>
            <a:pPr marL="0" indent="0">
              <a:buNone/>
            </a:pPr>
            <a:endParaRPr lang="en-GB" sz="2400" baseline="30000" dirty="0" smtClean="0">
              <a:latin typeface="Arial" panose="020B0604020202020204" pitchFamily="34" charset="0"/>
              <a:cs typeface="Arial" panose="020B0604020202020204" pitchFamily="34" charset="0"/>
            </a:endParaRPr>
          </a:p>
          <a:p>
            <a:pPr marL="0" indent="0">
              <a:buNone/>
            </a:pPr>
            <a:endParaRPr lang="en-GB" sz="2400" baseline="30000" dirty="0" smtClean="0">
              <a:latin typeface="Arial" panose="020B0604020202020204" pitchFamily="34" charset="0"/>
              <a:cs typeface="Arial" panose="020B0604020202020204" pitchFamily="34" charset="0"/>
            </a:endParaRPr>
          </a:p>
          <a:p>
            <a:pPr marL="0" indent="0">
              <a:buNone/>
            </a:pPr>
            <a:endParaRPr lang="en-GB" sz="2400" baseline="30000" dirty="0" smtClean="0">
              <a:latin typeface="Arial" panose="020B0604020202020204" pitchFamily="34" charset="0"/>
              <a:cs typeface="Arial" panose="020B0604020202020204" pitchFamily="34" charset="0"/>
            </a:endParaRPr>
          </a:p>
          <a:p>
            <a:pPr marL="0" indent="0">
              <a:buNone/>
            </a:pPr>
            <a:endParaRPr lang="en-GB" sz="2400" baseline="30000" dirty="0" smtClean="0">
              <a:latin typeface="Arial" panose="020B0604020202020204" pitchFamily="34" charset="0"/>
              <a:cs typeface="Arial" panose="020B0604020202020204" pitchFamily="34" charset="0"/>
            </a:endParaRPr>
          </a:p>
          <a:p>
            <a:pPr marL="0" indent="0">
              <a:buNone/>
            </a:pPr>
            <a:endParaRPr lang="en-GB" sz="2400" baseline="30000" dirty="0" smtClean="0">
              <a:latin typeface="Arial" panose="020B0604020202020204" pitchFamily="34" charset="0"/>
              <a:cs typeface="Arial" panose="020B0604020202020204" pitchFamily="34" charset="0"/>
            </a:endParaRPr>
          </a:p>
          <a:p>
            <a:pPr marL="0" indent="0">
              <a:buNone/>
            </a:pPr>
            <a:endParaRPr lang="en-GB" sz="2400" baseline="30000" dirty="0" smtClean="0">
              <a:latin typeface="Arial" panose="020B0604020202020204" pitchFamily="34" charset="0"/>
              <a:cs typeface="Arial" panose="020B0604020202020204" pitchFamily="34" charset="0"/>
            </a:endParaRPr>
          </a:p>
          <a:p>
            <a:pPr marL="0" indent="0">
              <a:buNone/>
            </a:pPr>
            <a:endParaRPr lang="en-GB" sz="2400" strike="sngStrike" dirty="0">
              <a:latin typeface="Arial" panose="020B0604020202020204" pitchFamily="34" charset="0"/>
              <a:cs typeface="Arial" panose="020B0604020202020204" pitchFamily="34" charset="0"/>
            </a:endParaRPr>
          </a:p>
        </p:txBody>
      </p:sp>
      <p:sp>
        <p:nvSpPr>
          <p:cNvPr id="3" name="TextBox 2"/>
          <p:cNvSpPr txBox="1"/>
          <p:nvPr/>
        </p:nvSpPr>
        <p:spPr>
          <a:xfrm>
            <a:off x="266675" y="3155558"/>
            <a:ext cx="3780000" cy="1940957"/>
          </a:xfrm>
          <a:prstGeom prst="roundRect">
            <a:avLst/>
          </a:prstGeom>
          <a:solidFill>
            <a:srgbClr val="104F75"/>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Of the 36 jurisdictions in the dataset, England ranked 30</a:t>
            </a:r>
            <a:r>
              <a:rPr lang="en-GB" baseline="30000" dirty="0" smtClean="0">
                <a:solidFill>
                  <a:schemeClr val="bg1"/>
                </a:solidFill>
                <a:latin typeface="Arial" panose="020B0604020202020204" pitchFamily="34" charset="0"/>
                <a:cs typeface="Arial" panose="020B0604020202020204" pitchFamily="34" charset="0"/>
              </a:rPr>
              <a:t>th</a:t>
            </a:r>
            <a:r>
              <a:rPr lang="en-GB" dirty="0" smtClean="0">
                <a:solidFill>
                  <a:schemeClr val="bg1"/>
                </a:solidFill>
                <a:latin typeface="Arial" panose="020B0604020202020204" pitchFamily="34" charset="0"/>
                <a:cs typeface="Arial" panose="020B0604020202020204" pitchFamily="34" charset="0"/>
              </a:rPr>
              <a:t> in terms of the average number of days spent in a year on certain types of professional development.</a:t>
            </a:r>
          </a:p>
        </p:txBody>
      </p:sp>
      <p:sp>
        <p:nvSpPr>
          <p:cNvPr id="12" name="TextBox 11"/>
          <p:cNvSpPr txBox="1"/>
          <p:nvPr/>
        </p:nvSpPr>
        <p:spPr>
          <a:xfrm>
            <a:off x="8183609" y="3155557"/>
            <a:ext cx="3780000" cy="1940957"/>
          </a:xfrm>
          <a:prstGeom prst="roundRect">
            <a:avLst/>
          </a:prstGeom>
          <a:solidFill>
            <a:srgbClr val="9FB9C8"/>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Workload represents a significant barrier to accessing professional development according to 60 per cent of teachers in England.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4225142" y="3136478"/>
            <a:ext cx="3780000" cy="3473291"/>
          </a:xfrm>
          <a:prstGeom prst="roundRect">
            <a:avLst/>
          </a:prstGeom>
          <a:solidFill>
            <a:srgbClr val="7095AC"/>
          </a:solidFill>
        </p:spPr>
        <p:txBody>
          <a:bodyPr wrap="square" rtlCol="0">
            <a:spAutoFit/>
          </a:bodyPr>
          <a:lstStyle/>
          <a:p>
            <a:r>
              <a:rPr lang="en-GB" dirty="0" smtClean="0">
                <a:solidFill>
                  <a:schemeClr val="bg1"/>
                </a:solidFill>
                <a:latin typeface="Arial" panose="020B0604020202020204" pitchFamily="34" charset="0"/>
                <a:cs typeface="Arial" panose="020B0604020202020204" pitchFamily="34" charset="0"/>
              </a:rPr>
              <a:t>Teachers in England spent only an average of 4 days on these CPD opportunities (including courses, observational visits, seminars and in-service training), compared with an average of 10.5 days</a:t>
            </a:r>
            <a:r>
              <a:rPr lang="en-GB" dirty="0">
                <a:solidFill>
                  <a:schemeClr val="bg1"/>
                </a:solidFill>
                <a:latin typeface="Arial" panose="020B0604020202020204" pitchFamily="34" charset="0"/>
                <a:cs typeface="Arial" panose="020B0604020202020204" pitchFamily="34" charset="0"/>
              </a:rPr>
              <a:t>. </a:t>
            </a:r>
            <a:r>
              <a:rPr lang="en-GB" dirty="0" smtClean="0">
                <a:solidFill>
                  <a:schemeClr val="bg1"/>
                </a:solidFill>
                <a:latin typeface="Arial" panose="020B0604020202020204" pitchFamily="34" charset="0"/>
                <a:cs typeface="Arial" panose="020B0604020202020204" pitchFamily="34" charset="0"/>
              </a:rPr>
              <a:t>Teachers </a:t>
            </a:r>
            <a:r>
              <a:rPr lang="en-GB" dirty="0">
                <a:solidFill>
                  <a:schemeClr val="bg1"/>
                </a:solidFill>
                <a:latin typeface="Arial" panose="020B0604020202020204" pitchFamily="34" charset="0"/>
                <a:cs typeface="Arial" panose="020B0604020202020204" pitchFamily="34" charset="0"/>
              </a:rPr>
              <a:t>in the Netherlands complete 196 hours per year, while teachers in Sweden must complete 104 hours per </a:t>
            </a:r>
            <a:r>
              <a:rPr lang="en-GB" dirty="0" smtClean="0">
                <a:solidFill>
                  <a:schemeClr val="bg1"/>
                </a:solidFill>
                <a:latin typeface="Arial" panose="020B0604020202020204" pitchFamily="34" charset="0"/>
                <a:cs typeface="Arial" panose="020B0604020202020204" pitchFamily="34" charset="0"/>
              </a:rPr>
              <a:t>year.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2" name="Slide Number Placeholder 1"/>
          <p:cNvSpPr>
            <a:spLocks noGrp="1"/>
          </p:cNvSpPr>
          <p:nvPr>
            <p:ph type="sldNum" sz="quarter" idx="12"/>
          </p:nvPr>
        </p:nvSpPr>
        <p:spPr/>
        <p:txBody>
          <a:bodyPr/>
          <a:lstStyle/>
          <a:p>
            <a:fld id="{31E7056E-0E40-4AD4-90C8-AF224B87A914}" type="slidenum">
              <a:rPr lang="en-GB" smtClean="0"/>
              <a:t>7</a:t>
            </a:fld>
            <a:endParaRPr lang="en-GB" dirty="0"/>
          </a:p>
        </p:txBody>
      </p:sp>
      <p:sp>
        <p:nvSpPr>
          <p:cNvPr id="11" name="Rectangle 10"/>
          <p:cNvSpPr/>
          <p:nvPr/>
        </p:nvSpPr>
        <p:spPr>
          <a:xfrm>
            <a:off x="266675"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104F75"/>
                </a:solidFill>
                <a:effectLst/>
                <a:uLnTx/>
                <a:uFillTx/>
                <a:latin typeface="Arial" panose="020B0604020202020204" pitchFamily="34" charset="0"/>
                <a:cs typeface="Arial" panose="020B0604020202020204" pitchFamily="34" charset="0"/>
              </a:rPr>
              <a:t>The evidence</a:t>
            </a:r>
            <a:endParaRPr kumimoji="0" lang="en-GB" sz="3200" b="1" i="0" u="none" strike="noStrike" kern="1200" cap="none" spc="0" normalizeH="0" baseline="0" noProof="0" dirty="0">
              <a:ln>
                <a:noFill/>
              </a:ln>
              <a:solidFill>
                <a:srgbClr val="104F75"/>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075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7663" y="1629805"/>
            <a:ext cx="5127702" cy="406686"/>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sz="1600" dirty="0" smtClean="0">
                <a:solidFill>
                  <a:schemeClr val="tx1"/>
                </a:solidFill>
                <a:latin typeface="Arial" panose="020B0604020202020204" pitchFamily="34" charset="0"/>
                <a:cs typeface="Arial" panose="020B0604020202020204" pitchFamily="34" charset="0"/>
              </a:rPr>
              <a:t>They told us about the </a:t>
            </a:r>
            <a:r>
              <a:rPr lang="en-GB" sz="1600" b="1" dirty="0" smtClean="0">
                <a:solidFill>
                  <a:schemeClr val="tx1"/>
                </a:solidFill>
                <a:latin typeface="Arial" panose="020B0604020202020204" pitchFamily="34" charset="0"/>
                <a:cs typeface="Arial" panose="020B0604020202020204" pitchFamily="34" charset="0"/>
              </a:rPr>
              <a:t>barriers</a:t>
            </a:r>
            <a:r>
              <a:rPr lang="en-GB" sz="1600" dirty="0" smtClean="0">
                <a:solidFill>
                  <a:schemeClr val="tx1"/>
                </a:solidFill>
                <a:latin typeface="Arial" panose="020B0604020202020204" pitchFamily="34" charset="0"/>
                <a:cs typeface="Arial" panose="020B0604020202020204" pitchFamily="34" charset="0"/>
              </a:rPr>
              <a:t>:</a:t>
            </a: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059756" y="1660283"/>
            <a:ext cx="5127702" cy="45512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smtClean="0">
                <a:latin typeface="Arial" panose="020B0604020202020204" pitchFamily="34" charset="0"/>
                <a:cs typeface="Arial" panose="020B0604020202020204" pitchFamily="34" charset="0"/>
              </a:rPr>
              <a:t>They said </a:t>
            </a:r>
            <a:r>
              <a:rPr lang="en-GB" sz="1600" b="1" dirty="0">
                <a:latin typeface="Arial" panose="020B0604020202020204" pitchFamily="34" charset="0"/>
                <a:cs typeface="Arial" panose="020B0604020202020204" pitchFamily="34" charset="0"/>
              </a:rPr>
              <a:t>good CPD </a:t>
            </a:r>
            <a:r>
              <a:rPr lang="en-GB" sz="1600" dirty="0" smtClean="0">
                <a:latin typeface="Arial" panose="020B0604020202020204" pitchFamily="34" charset="0"/>
                <a:cs typeface="Arial" panose="020B0604020202020204" pitchFamily="34" charset="0"/>
              </a:rPr>
              <a:t>is:</a:t>
            </a:r>
          </a:p>
          <a:p>
            <a:pPr marL="457200" lvl="1" indent="0">
              <a:buFont typeface="Arial" panose="020B0604020202020204" pitchFamily="34" charset="0"/>
              <a:buNone/>
            </a:pPr>
            <a:r>
              <a:rPr lang="en-GB" sz="1600" dirty="0" smtClean="0">
                <a:latin typeface="Arial" panose="020B0604020202020204" pitchFamily="34" charset="0"/>
                <a:cs typeface="Arial" panose="020B0604020202020204" pitchFamily="34" charset="0"/>
              </a:rPr>
              <a:t> </a:t>
            </a:r>
          </a:p>
          <a:p>
            <a:endParaRPr lang="en-GB"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2" name="TextBox 1"/>
          <p:cNvSpPr txBox="1"/>
          <p:nvPr/>
        </p:nvSpPr>
        <p:spPr>
          <a:xfrm>
            <a:off x="347663" y="1099413"/>
            <a:ext cx="12192000"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We talked to many teachers including those in underperforming schools and Opportunity Areas</a:t>
            </a:r>
            <a:r>
              <a:rPr lang="en-GB" sz="1600" b="1" dirty="0"/>
              <a:t>.</a:t>
            </a:r>
          </a:p>
        </p:txBody>
      </p:sp>
      <p:sp>
        <p:nvSpPr>
          <p:cNvPr id="3" name="TextBox 2"/>
          <p:cNvSpPr txBox="1"/>
          <p:nvPr/>
        </p:nvSpPr>
        <p:spPr>
          <a:xfrm>
            <a:off x="432894" y="2036491"/>
            <a:ext cx="5400000" cy="3102126"/>
          </a:xfrm>
          <a:prstGeom prst="roundRect">
            <a:avLst/>
          </a:prstGeom>
          <a:solidFill>
            <a:srgbClr val="104F75"/>
          </a:solidFill>
        </p:spPr>
        <p:txBody>
          <a:bodyPr wrap="square" rtlCol="0">
            <a:spAutoFit/>
          </a:bodyPr>
          <a:lstStyle/>
          <a:p>
            <a:pPr marL="285750" lvl="0" indent="-285750">
              <a:lnSpc>
                <a:spcPct val="90000"/>
              </a:lnSpc>
              <a:spcBef>
                <a:spcPts val="1000"/>
              </a:spcBef>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Teachers in schools in challenging circumstances have many </a:t>
            </a:r>
            <a:r>
              <a:rPr lang="en-GB" sz="1600" b="1" dirty="0">
                <a:solidFill>
                  <a:schemeClr val="bg1"/>
                </a:solidFill>
                <a:latin typeface="Arial" panose="020B0604020202020204" pitchFamily="34" charset="0"/>
                <a:cs typeface="Arial" panose="020B0604020202020204" pitchFamily="34" charset="0"/>
              </a:rPr>
              <a:t>demands on their </a:t>
            </a:r>
            <a:r>
              <a:rPr lang="en-GB" sz="1600" b="1" dirty="0" smtClean="0">
                <a:solidFill>
                  <a:schemeClr val="bg1"/>
                </a:solidFill>
                <a:latin typeface="Arial" panose="020B0604020202020204" pitchFamily="34" charset="0"/>
                <a:cs typeface="Arial" panose="020B0604020202020204" pitchFamily="34" charset="0"/>
              </a:rPr>
              <a:t>time.</a:t>
            </a:r>
            <a:endParaRPr lang="en-GB" sz="1600" b="1" dirty="0">
              <a:solidFill>
                <a:schemeClr val="bg1"/>
              </a:solidFill>
              <a:latin typeface="Arial" panose="020B0604020202020204" pitchFamily="34" charset="0"/>
              <a:cs typeface="Arial" panose="020B0604020202020204" pitchFamily="34" charset="0"/>
            </a:endParaRPr>
          </a:p>
          <a:p>
            <a:pPr marL="285750" lvl="0" indent="-285750">
              <a:lnSpc>
                <a:spcPct val="90000"/>
              </a:lnSpc>
              <a:spcBef>
                <a:spcPts val="1000"/>
              </a:spcBef>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Cover for off-site CPD</a:t>
            </a:r>
            <a:r>
              <a:rPr lang="en-GB" sz="1600" dirty="0">
                <a:solidFill>
                  <a:schemeClr val="bg1"/>
                </a:solidFill>
                <a:latin typeface="Arial" panose="020B0604020202020204" pitchFamily="34" charset="0"/>
                <a:cs typeface="Arial" panose="020B0604020202020204" pitchFamily="34" charset="0"/>
              </a:rPr>
              <a:t> may not be available or not available at a quality which would enable the teacher to be </a:t>
            </a:r>
            <a:r>
              <a:rPr lang="en-GB" sz="1600" dirty="0" smtClean="0">
                <a:solidFill>
                  <a:schemeClr val="bg1"/>
                </a:solidFill>
                <a:latin typeface="Arial" panose="020B0604020202020204" pitchFamily="34" charset="0"/>
                <a:cs typeface="Arial" panose="020B0604020202020204" pitchFamily="34" charset="0"/>
              </a:rPr>
              <a:t>released.</a:t>
            </a:r>
            <a:endParaRPr lang="en-GB" sz="1600" dirty="0">
              <a:solidFill>
                <a:schemeClr val="bg1"/>
              </a:solidFill>
              <a:latin typeface="Arial" panose="020B0604020202020204" pitchFamily="34" charset="0"/>
              <a:cs typeface="Arial" panose="020B0604020202020204" pitchFamily="34" charset="0"/>
            </a:endParaRPr>
          </a:p>
          <a:p>
            <a:pPr marL="285750" lvl="0" indent="-285750">
              <a:lnSpc>
                <a:spcPct val="90000"/>
              </a:lnSpc>
              <a:spcBef>
                <a:spcPts val="1000"/>
              </a:spcBef>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CPD may </a:t>
            </a:r>
            <a:r>
              <a:rPr lang="en-GB" sz="1600" b="1" dirty="0">
                <a:solidFill>
                  <a:schemeClr val="bg1"/>
                </a:solidFill>
                <a:latin typeface="Arial" panose="020B0604020202020204" pitchFamily="34" charset="0"/>
                <a:cs typeface="Arial" panose="020B0604020202020204" pitchFamily="34" charset="0"/>
              </a:rPr>
              <a:t>not be regarded as a </a:t>
            </a:r>
            <a:r>
              <a:rPr lang="en-GB" sz="1600" b="1" dirty="0" smtClean="0">
                <a:solidFill>
                  <a:schemeClr val="bg1"/>
                </a:solidFill>
                <a:latin typeface="Arial" panose="020B0604020202020204" pitchFamily="34" charset="0"/>
                <a:cs typeface="Arial" panose="020B0604020202020204" pitchFamily="34" charset="0"/>
              </a:rPr>
              <a:t>priority.</a:t>
            </a:r>
            <a:endParaRPr lang="en-GB" sz="1600" b="1" dirty="0">
              <a:solidFill>
                <a:schemeClr val="bg1"/>
              </a:solidFill>
              <a:latin typeface="Arial" panose="020B0604020202020204" pitchFamily="34" charset="0"/>
              <a:cs typeface="Arial" panose="020B0604020202020204" pitchFamily="34" charset="0"/>
            </a:endParaRPr>
          </a:p>
          <a:p>
            <a:pPr marL="285750" lvl="0" indent="-285750">
              <a:lnSpc>
                <a:spcPct val="90000"/>
              </a:lnSpc>
              <a:spcBef>
                <a:spcPts val="1000"/>
              </a:spcBef>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External CPD is often </a:t>
            </a:r>
            <a:r>
              <a:rPr lang="en-GB" sz="1600" b="1" dirty="0">
                <a:solidFill>
                  <a:schemeClr val="bg1"/>
                </a:solidFill>
                <a:latin typeface="Arial" panose="020B0604020202020204" pitchFamily="34" charset="0"/>
                <a:cs typeface="Arial" panose="020B0604020202020204" pitchFamily="34" charset="0"/>
              </a:rPr>
              <a:t>limited or rationed and often only used for ‘technical’ updates </a:t>
            </a:r>
            <a:r>
              <a:rPr lang="en-GB" sz="1600" dirty="0">
                <a:solidFill>
                  <a:schemeClr val="bg1"/>
                </a:solidFill>
                <a:latin typeface="Arial" panose="020B0604020202020204" pitchFamily="34" charset="0"/>
                <a:cs typeface="Arial" panose="020B0604020202020204" pitchFamily="34" charset="0"/>
              </a:rPr>
              <a:t>– i.e. curriculum </a:t>
            </a:r>
            <a:r>
              <a:rPr lang="en-GB" sz="1600" dirty="0" smtClean="0">
                <a:solidFill>
                  <a:schemeClr val="bg1"/>
                </a:solidFill>
                <a:latin typeface="Arial" panose="020B0604020202020204" pitchFamily="34" charset="0"/>
                <a:cs typeface="Arial" panose="020B0604020202020204" pitchFamily="34" charset="0"/>
              </a:rPr>
              <a:t>training.</a:t>
            </a:r>
            <a:endParaRPr lang="en-GB" sz="1600" dirty="0">
              <a:solidFill>
                <a:schemeClr val="bg1"/>
              </a:solidFill>
            </a:endParaRPr>
          </a:p>
        </p:txBody>
      </p:sp>
      <p:sp>
        <p:nvSpPr>
          <p:cNvPr id="12" name="TextBox 11"/>
          <p:cNvSpPr txBox="1"/>
          <p:nvPr/>
        </p:nvSpPr>
        <p:spPr>
          <a:xfrm>
            <a:off x="6371849" y="1988921"/>
            <a:ext cx="5400000" cy="3371136"/>
          </a:xfrm>
          <a:prstGeom prst="roundRect">
            <a:avLst/>
          </a:prstGeom>
          <a:solidFill>
            <a:srgbClr val="7095AC"/>
          </a:solidFill>
        </p:spPr>
        <p:txBody>
          <a:bodyPr wrap="square" rtlCol="0">
            <a:spAutoFit/>
          </a:bodyPr>
          <a:lstStyle/>
          <a:p>
            <a:pPr marL="285750" lvl="0" indent="-285750">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Bespoke</a:t>
            </a:r>
            <a:r>
              <a:rPr lang="en-GB" sz="1600" dirty="0">
                <a:solidFill>
                  <a:schemeClr val="bg1"/>
                </a:solidFill>
                <a:latin typeface="Arial" panose="020B0604020202020204" pitchFamily="34" charset="0"/>
                <a:cs typeface="Arial" panose="020B0604020202020204" pitchFamily="34" charset="0"/>
              </a:rPr>
              <a:t> - teachers need to choose things that suit their personal style and/or targets their own personal </a:t>
            </a:r>
            <a:r>
              <a:rPr lang="en-GB" sz="1600" dirty="0" smtClean="0">
                <a:solidFill>
                  <a:schemeClr val="bg1"/>
                </a:solidFill>
                <a:latin typeface="Arial" panose="020B0604020202020204" pitchFamily="34" charset="0"/>
                <a:cs typeface="Arial" panose="020B0604020202020204" pitchFamily="34" charset="0"/>
              </a:rPr>
              <a:t>weaknesses.</a:t>
            </a:r>
            <a:endParaRPr lang="en-GB"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Flexible</a:t>
            </a:r>
            <a:r>
              <a:rPr lang="en-GB" sz="1600" dirty="0">
                <a:solidFill>
                  <a:schemeClr val="bg1"/>
                </a:solidFill>
                <a:latin typeface="Arial" panose="020B0604020202020204" pitchFamily="34" charset="0"/>
                <a:cs typeface="Arial" panose="020B0604020202020204" pitchFamily="34" charset="0"/>
              </a:rPr>
              <a:t> - it has to be adaptable for a variety of different contexts (location, equipment, ability level, Special Educational Needs and Disability</a:t>
            </a:r>
            <a:r>
              <a:rPr lang="en-GB" sz="1600" dirty="0" smtClean="0">
                <a:solidFill>
                  <a:schemeClr val="bg1"/>
                </a:solidFill>
                <a:latin typeface="Arial" panose="020B0604020202020204" pitchFamily="34" charset="0"/>
                <a:cs typeface="Arial" panose="020B0604020202020204" pitchFamily="34" charset="0"/>
              </a:rPr>
              <a:t>).</a:t>
            </a:r>
            <a:endParaRPr lang="en-GB"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Incremental</a:t>
            </a:r>
            <a:r>
              <a:rPr lang="en-GB" sz="1600" dirty="0">
                <a:solidFill>
                  <a:schemeClr val="bg1"/>
                </a:solidFill>
                <a:latin typeface="Arial" panose="020B0604020202020204" pitchFamily="34" charset="0"/>
                <a:cs typeface="Arial" panose="020B0604020202020204" pitchFamily="34" charset="0"/>
              </a:rPr>
              <a:t> - so that teachers can change gradually and consistently, rather than having to constantly reinvent everything they </a:t>
            </a:r>
            <a:r>
              <a:rPr lang="en-GB" sz="1600" dirty="0" smtClean="0">
                <a:solidFill>
                  <a:schemeClr val="bg1"/>
                </a:solidFill>
                <a:latin typeface="Arial" panose="020B0604020202020204" pitchFamily="34" charset="0"/>
                <a:cs typeface="Arial" panose="020B0604020202020204" pitchFamily="34" charset="0"/>
              </a:rPr>
              <a:t>do.</a:t>
            </a:r>
            <a:endParaRPr lang="en-GB" sz="1600"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600" b="1" dirty="0">
                <a:solidFill>
                  <a:schemeClr val="bg1"/>
                </a:solidFill>
                <a:latin typeface="Arial" panose="020B0604020202020204" pitchFamily="34" charset="0"/>
                <a:cs typeface="Arial" panose="020B0604020202020204" pitchFamily="34" charset="0"/>
              </a:rPr>
              <a:t>Proven</a:t>
            </a:r>
            <a:r>
              <a:rPr lang="en-GB" sz="1600" dirty="0">
                <a:solidFill>
                  <a:schemeClr val="bg1"/>
                </a:solidFill>
                <a:latin typeface="Arial" panose="020B0604020202020204" pitchFamily="34" charset="0"/>
                <a:cs typeface="Arial" panose="020B0604020202020204" pitchFamily="34" charset="0"/>
              </a:rPr>
              <a:t> - to work in their particular </a:t>
            </a:r>
            <a:r>
              <a:rPr lang="en-GB" sz="1600" dirty="0" smtClean="0">
                <a:solidFill>
                  <a:schemeClr val="bg1"/>
                </a:solidFill>
                <a:latin typeface="Arial" panose="020B0604020202020204" pitchFamily="34" charset="0"/>
                <a:cs typeface="Arial" panose="020B0604020202020204" pitchFamily="34" charset="0"/>
              </a:rPr>
              <a:t>context.</a:t>
            </a:r>
          </a:p>
          <a:p>
            <a:pPr marL="285750" lvl="0" indent="-285750">
              <a:buFont typeface="Arial" panose="020B0604020202020204" pitchFamily="34" charset="0"/>
              <a:buChar char="•"/>
            </a:pPr>
            <a:r>
              <a:rPr lang="en-GB" sz="1600" b="1" dirty="0" smtClean="0">
                <a:solidFill>
                  <a:schemeClr val="bg1"/>
                </a:solidFill>
                <a:latin typeface="Arial" panose="020B0604020202020204" pitchFamily="34" charset="0"/>
                <a:cs typeface="Arial" panose="020B0604020202020204" pitchFamily="34" charset="0"/>
              </a:rPr>
              <a:t>Incentivised</a:t>
            </a:r>
            <a:r>
              <a:rPr lang="en-GB" sz="1600" dirty="0" smtClean="0">
                <a:solidFill>
                  <a:schemeClr val="bg1"/>
                </a:solidFill>
                <a:latin typeface="Arial" panose="020B0604020202020204" pitchFamily="34" charset="0"/>
                <a:cs typeface="Arial" panose="020B0604020202020204" pitchFamily="34" charset="0"/>
              </a:rPr>
              <a:t> </a:t>
            </a:r>
            <a:r>
              <a:rPr lang="en-GB" sz="1600" dirty="0">
                <a:solidFill>
                  <a:schemeClr val="bg1"/>
                </a:solidFill>
                <a:latin typeface="Arial" panose="020B0604020202020204" pitchFamily="34" charset="0"/>
                <a:cs typeface="Arial" panose="020B0604020202020204" pitchFamily="34" charset="0"/>
              </a:rPr>
              <a:t>- as teachers have so many other pressures on their time</a:t>
            </a:r>
            <a:r>
              <a:rPr lang="en-GB" sz="1600" dirty="0" smtClean="0">
                <a:solidFill>
                  <a:schemeClr val="bg1"/>
                </a:solidFill>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2"/>
          </p:nvPr>
        </p:nvSpPr>
        <p:spPr/>
        <p:txBody>
          <a:bodyPr/>
          <a:lstStyle/>
          <a:p>
            <a:fld id="{31E7056E-0E40-4AD4-90C8-AF224B87A914}" type="slidenum">
              <a:rPr lang="en-GB" smtClean="0"/>
              <a:t>8</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8" name="TextBox 7"/>
          <p:cNvSpPr txBox="1"/>
          <p:nvPr/>
        </p:nvSpPr>
        <p:spPr>
          <a:xfrm>
            <a:off x="939012" y="5689571"/>
            <a:ext cx="10313976" cy="338554"/>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Good CPD should meet the Standard for Teachers’ Professional Development (published July 2016)'</a:t>
            </a:r>
          </a:p>
        </p:txBody>
      </p:sp>
      <p:sp>
        <p:nvSpPr>
          <p:cNvPr id="13" name="Rectangle 12"/>
          <p:cNvSpPr/>
          <p:nvPr/>
        </p:nvSpPr>
        <p:spPr>
          <a:xfrm>
            <a:off x="266675"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104F75"/>
                </a:solidFill>
                <a:effectLst/>
                <a:uLnTx/>
                <a:uFillTx/>
                <a:latin typeface="Arial" panose="020B0604020202020204" pitchFamily="34" charset="0"/>
                <a:cs typeface="Arial" panose="020B0604020202020204" pitchFamily="34" charset="0"/>
              </a:rPr>
              <a:t>Insight from schools</a:t>
            </a:r>
          </a:p>
        </p:txBody>
      </p:sp>
    </p:spTree>
    <p:extLst>
      <p:ext uri="{BB962C8B-B14F-4D97-AF65-F5344CB8AC3E}">
        <p14:creationId xmlns:p14="http://schemas.microsoft.com/office/powerpoint/2010/main" val="327653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63" y="1123695"/>
            <a:ext cx="11539537" cy="1323439"/>
          </a:xfrm>
          <a:prstGeom prst="rect">
            <a:avLst/>
          </a:prstGeom>
          <a:noFill/>
          <a:ln>
            <a:noFill/>
          </a:ln>
        </p:spPr>
        <p:txBody>
          <a:bodyPr wrap="square" rtlCol="0">
            <a:spAutoFit/>
          </a:bodyPr>
          <a:lstStyle/>
          <a:p>
            <a:pPr lvl="0" algn="just" eaLnBrk="0" fontAlgn="base" hangingPunct="0">
              <a:spcBef>
                <a:spcPct val="0"/>
              </a:spcBef>
              <a:spcAft>
                <a:spcPct val="0"/>
              </a:spcAft>
            </a:pPr>
            <a:r>
              <a:rPr lang="en-GB" alt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DfE is looking for proposals that focus on </a:t>
            </a:r>
            <a:r>
              <a:rPr lang="en-GB" alt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specific policy themes</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identified as priority</a:t>
            </a:r>
            <a:r>
              <a:rPr lang="en-GB" altLang="en-US" sz="16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ctr" eaLnBrk="0" fontAlgn="base" hangingPunct="0">
              <a:spcBef>
                <a:spcPct val="0"/>
              </a:spcBef>
              <a:spcAft>
                <a:spcPct val="0"/>
              </a:spcAft>
            </a:pPr>
            <a:endParaRPr lang="en-GB" alt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eaLnBrk="0" fontAlgn="base" hangingPunct="0">
              <a:spcBef>
                <a:spcPct val="0"/>
              </a:spcBef>
              <a:spcAft>
                <a:spcPct val="0"/>
              </a:spcAft>
            </a:pPr>
            <a:r>
              <a:rPr lang="en-GB" altLang="en-US" sz="16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These </a:t>
            </a:r>
            <a:r>
              <a:rPr lang="en-GB" alt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policy themes are:</a:t>
            </a:r>
          </a:p>
          <a:p>
            <a:pPr lvl="0" algn="just" eaLnBrk="0" fontAlgn="base" hangingPunct="0">
              <a:spcBef>
                <a:spcPct val="0"/>
              </a:spcBef>
              <a:spcAft>
                <a:spcPct val="0"/>
              </a:spcAft>
            </a:pPr>
            <a:endPar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1400" dirty="0"/>
          </a:p>
        </p:txBody>
      </p:sp>
      <p:sp>
        <p:nvSpPr>
          <p:cNvPr id="3" name="TextBox 2"/>
          <p:cNvSpPr txBox="1"/>
          <p:nvPr/>
        </p:nvSpPr>
        <p:spPr>
          <a:xfrm>
            <a:off x="1190907" y="2130243"/>
            <a:ext cx="9810186" cy="338554"/>
          </a:xfrm>
          <a:prstGeom prst="rect">
            <a:avLst/>
          </a:prstGeom>
          <a:solidFill>
            <a:srgbClr val="7095AC"/>
          </a:solidFill>
        </p:spPr>
        <p:txBody>
          <a:bodyPr wrap="square" rtlCol="0">
            <a:spAutoFit/>
          </a:bodyPr>
          <a:lstStyle/>
          <a:p>
            <a:pPr algn="ctr"/>
            <a:r>
              <a:rPr lang="en-GB" alt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Early Years </a:t>
            </a:r>
            <a:r>
              <a:rPr lang="en-GB" altLang="en-US" sz="1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language/literacy</a:t>
            </a:r>
            <a:endParaRPr lang="en-GB" sz="1600" b="1" dirty="0">
              <a:solidFill>
                <a:schemeClr val="bg1"/>
              </a:solidFill>
            </a:endParaRPr>
          </a:p>
        </p:txBody>
      </p:sp>
      <p:sp>
        <p:nvSpPr>
          <p:cNvPr id="5" name="TextBox 4"/>
          <p:cNvSpPr txBox="1"/>
          <p:nvPr/>
        </p:nvSpPr>
        <p:spPr>
          <a:xfrm>
            <a:off x="1190907" y="2539467"/>
            <a:ext cx="9810186" cy="338554"/>
          </a:xfrm>
          <a:prstGeom prst="rect">
            <a:avLst/>
          </a:prstGeom>
          <a:solidFill>
            <a:srgbClr val="9FB9C8"/>
          </a:solidFill>
        </p:spPr>
        <p:txBody>
          <a:bodyPr wrap="square" rtlCol="0">
            <a:spAutoFit/>
          </a:bodyPr>
          <a:lstStyle>
            <a:defPPr>
              <a:defRPr lang="en-US"/>
            </a:defPPr>
            <a:lvl1pPr algn="ctr">
              <a:defRPr>
                <a:solidFill>
                  <a:schemeClr val="bg1"/>
                </a:solidFill>
                <a:latin typeface="Arial" panose="020B0604020202020204" pitchFamily="34" charset="0"/>
                <a:ea typeface="Calibri" panose="020F0502020204030204" pitchFamily="34" charset="0"/>
                <a:cs typeface="Arial" panose="020B0604020202020204" pitchFamily="34" charset="0"/>
              </a:defRPr>
            </a:lvl1pPr>
          </a:lstStyle>
          <a:p>
            <a:r>
              <a:rPr lang="en-GB" altLang="en-US" sz="1600" b="1" dirty="0"/>
              <a:t>Supporting newly qualified teachers/teachers in their early career</a:t>
            </a:r>
            <a:endParaRPr lang="en-GB" sz="1600" b="1" dirty="0"/>
          </a:p>
        </p:txBody>
      </p:sp>
      <p:sp>
        <p:nvSpPr>
          <p:cNvPr id="9" name="TextBox 8"/>
          <p:cNvSpPr txBox="1"/>
          <p:nvPr/>
        </p:nvSpPr>
        <p:spPr>
          <a:xfrm>
            <a:off x="1190907" y="2948691"/>
            <a:ext cx="9810186" cy="338554"/>
          </a:xfrm>
          <a:prstGeom prst="rect">
            <a:avLst/>
          </a:prstGeom>
          <a:solidFill>
            <a:srgbClr val="7095AC"/>
          </a:solidFill>
        </p:spPr>
        <p:txBody>
          <a:bodyPr wrap="square" rtlCol="0">
            <a:spAutoFit/>
          </a:bodyPr>
          <a:lstStyle>
            <a:defPPr>
              <a:defRPr lang="en-US"/>
            </a:defPPr>
            <a:lvl1pPr algn="ctr">
              <a:defRPr>
                <a:solidFill>
                  <a:schemeClr val="bg1"/>
                </a:solidFill>
                <a:latin typeface="Arial" panose="020B0604020202020204" pitchFamily="34" charset="0"/>
                <a:ea typeface="Calibri" panose="020F0502020204030204" pitchFamily="34" charset="0"/>
                <a:cs typeface="Arial" panose="020B0604020202020204" pitchFamily="34" charset="0"/>
              </a:defRPr>
            </a:lvl1pPr>
          </a:lstStyle>
          <a:p>
            <a:r>
              <a:rPr lang="en-GB" altLang="en-US" sz="1600" b="1" dirty="0"/>
              <a:t>Specialist CPD (SEND, Alternative Provision, Mental Health)</a:t>
            </a:r>
            <a:endParaRPr lang="en-GB" sz="1600" b="1" dirty="0"/>
          </a:p>
        </p:txBody>
      </p:sp>
      <p:sp>
        <p:nvSpPr>
          <p:cNvPr id="10" name="TextBox 9"/>
          <p:cNvSpPr txBox="1"/>
          <p:nvPr/>
        </p:nvSpPr>
        <p:spPr>
          <a:xfrm>
            <a:off x="1190908" y="3379735"/>
            <a:ext cx="9810185" cy="584775"/>
          </a:xfrm>
          <a:prstGeom prst="rect">
            <a:avLst/>
          </a:prstGeom>
          <a:solidFill>
            <a:srgbClr val="9FB9C8"/>
          </a:solidFill>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Leadership CPD (Equality and diversity, </a:t>
            </a:r>
            <a:r>
              <a:rPr lang="en-GB" sz="1600" b="1" dirty="0" smtClean="0">
                <a:solidFill>
                  <a:schemeClr val="bg1"/>
                </a:solidFill>
                <a:latin typeface="Arial" panose="020B0604020202020204" pitchFamily="34" charset="0"/>
                <a:cs typeface="Arial" panose="020B0604020202020204" pitchFamily="34" charset="0"/>
              </a:rPr>
              <a:t>headteachers, </a:t>
            </a:r>
            <a:r>
              <a:rPr lang="en-GB" sz="1600" b="1" dirty="0">
                <a:solidFill>
                  <a:schemeClr val="bg1"/>
                </a:solidFill>
                <a:latin typeface="Arial" panose="020B0604020202020204" pitchFamily="34" charset="0"/>
                <a:cs typeface="Arial" panose="020B0604020202020204" pitchFamily="34" charset="0"/>
              </a:rPr>
              <a:t>middle leadership </a:t>
            </a:r>
            <a:r>
              <a:rPr lang="en-GB" sz="1600" b="1" dirty="0" smtClean="0">
                <a:solidFill>
                  <a:schemeClr val="bg1"/>
                </a:solidFill>
                <a:latin typeface="Arial" panose="020B0604020202020204" pitchFamily="34" charset="0"/>
                <a:cs typeface="Arial" panose="020B0604020202020204" pitchFamily="34" charset="0"/>
              </a:rPr>
              <a:t>(High Potential Middle Leaders programme)</a:t>
            </a:r>
            <a:endParaRPr lang="en-GB" sz="1600" b="1" dirty="0"/>
          </a:p>
        </p:txBody>
      </p:sp>
      <p:sp>
        <p:nvSpPr>
          <p:cNvPr id="11" name="TextBox 10"/>
          <p:cNvSpPr txBox="1"/>
          <p:nvPr/>
        </p:nvSpPr>
        <p:spPr>
          <a:xfrm>
            <a:off x="1190908" y="4086869"/>
            <a:ext cx="9810185" cy="338554"/>
          </a:xfrm>
          <a:prstGeom prst="rect">
            <a:avLst/>
          </a:prstGeom>
          <a:solidFill>
            <a:srgbClr val="7095AC"/>
          </a:solid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Behaviour</a:t>
            </a:r>
            <a:endParaRPr lang="en-GB" sz="1600" b="1" dirty="0">
              <a:solidFill>
                <a:schemeClr val="bg1"/>
              </a:solidFill>
            </a:endParaRPr>
          </a:p>
        </p:txBody>
      </p:sp>
      <p:sp>
        <p:nvSpPr>
          <p:cNvPr id="12" name="TextBox 11"/>
          <p:cNvSpPr txBox="1"/>
          <p:nvPr/>
        </p:nvSpPr>
        <p:spPr>
          <a:xfrm>
            <a:off x="1190907" y="4553280"/>
            <a:ext cx="9810186" cy="338554"/>
          </a:xfrm>
          <a:prstGeom prst="rect">
            <a:avLst/>
          </a:prstGeom>
          <a:solidFill>
            <a:srgbClr val="9FB9C8"/>
          </a:solidFill>
        </p:spPr>
        <p:txBody>
          <a:bodyPr wrap="square" rtlCol="0">
            <a:spAutoFit/>
          </a:bodyPr>
          <a:lstStyle/>
          <a:p>
            <a:pPr lvl="0" algn="ctr" eaLnBrk="0" fontAlgn="base" hangingPunct="0">
              <a:spcBef>
                <a:spcPct val="0"/>
              </a:spcBef>
              <a:spcAft>
                <a:spcPct val="0"/>
              </a:spcAft>
            </a:pPr>
            <a:r>
              <a:rPr lang="en-GB" sz="1600" b="1" dirty="0" smtClean="0">
                <a:solidFill>
                  <a:schemeClr val="bg1"/>
                </a:solidFill>
                <a:latin typeface="Arial" panose="020B0604020202020204" pitchFamily="34" charset="0"/>
                <a:cs typeface="Arial" panose="020B0604020202020204" pitchFamily="34" charset="0"/>
              </a:rPr>
              <a:t>Curriculum</a:t>
            </a:r>
            <a:r>
              <a:rPr lang="en-GB" sz="1600" b="1" dirty="0" smtClean="0">
                <a:latin typeface="Arial" panose="020B0604020202020204" pitchFamily="34" charset="0"/>
                <a:cs typeface="Arial" panose="020B0604020202020204" pitchFamily="34" charset="0"/>
              </a:rPr>
              <a:t> </a:t>
            </a:r>
            <a:endParaRPr lang="en-GB" sz="1600" b="1" dirty="0">
              <a:latin typeface="Arial" panose="020B0604020202020204" pitchFamily="34" charset="0"/>
              <a:cs typeface="Arial" panose="020B0604020202020204" pitchFamily="34" charset="0"/>
            </a:endParaRPr>
          </a:p>
        </p:txBody>
      </p:sp>
      <p:sp>
        <p:nvSpPr>
          <p:cNvPr id="13" name="TextBox 12"/>
          <p:cNvSpPr txBox="1"/>
          <p:nvPr/>
        </p:nvSpPr>
        <p:spPr>
          <a:xfrm>
            <a:off x="1190907" y="4968062"/>
            <a:ext cx="9810186" cy="338554"/>
          </a:xfrm>
          <a:prstGeom prst="rect">
            <a:avLst/>
          </a:prstGeom>
          <a:solidFill>
            <a:srgbClr val="7095AC"/>
          </a:solid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Workload</a:t>
            </a:r>
            <a:endParaRPr lang="en-GB" sz="1600" b="1" dirty="0">
              <a:solidFill>
                <a:schemeClr val="bg1"/>
              </a:solidFill>
            </a:endParaRPr>
          </a:p>
        </p:txBody>
      </p:sp>
      <p:sp>
        <p:nvSpPr>
          <p:cNvPr id="14" name="TextBox 13"/>
          <p:cNvSpPr txBox="1"/>
          <p:nvPr/>
        </p:nvSpPr>
        <p:spPr>
          <a:xfrm>
            <a:off x="1190907" y="5366353"/>
            <a:ext cx="9810186" cy="338554"/>
          </a:xfrm>
          <a:prstGeom prst="rect">
            <a:avLst/>
          </a:prstGeom>
          <a:solidFill>
            <a:srgbClr val="9FB9C8"/>
          </a:solidFill>
        </p:spPr>
        <p:txBody>
          <a:bodyPr wrap="square" rtlCol="0">
            <a:spAutoFit/>
          </a:bodyPr>
          <a:lstStyle/>
          <a:p>
            <a:pPr lvl="0" algn="ctr" eaLnBrk="0" fontAlgn="base" hangingPunct="0">
              <a:spcBef>
                <a:spcPct val="0"/>
              </a:spcBef>
              <a:spcAft>
                <a:spcPct val="0"/>
              </a:spcAft>
            </a:pPr>
            <a:r>
              <a:rPr lang="en-GB" sz="1600" b="1" dirty="0" smtClean="0">
                <a:solidFill>
                  <a:schemeClr val="bg1"/>
                </a:solidFill>
                <a:latin typeface="Arial" panose="020B0604020202020204" pitchFamily="34" charset="0"/>
                <a:cs typeface="Arial" panose="020B0604020202020204" pitchFamily="34" charset="0"/>
              </a:rPr>
              <a:t>Year 7 catch up</a:t>
            </a:r>
            <a:endParaRPr lang="en-GB"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1E7056E-0E40-4AD4-90C8-AF224B87A914}" type="slidenum">
              <a:rPr lang="en-GB" smtClean="0"/>
              <a:t>9</a:t>
            </a:fld>
            <a:endParaRPr lang="en-GB"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675" y="5919219"/>
            <a:ext cx="1175504" cy="690550"/>
          </a:xfrm>
          <a:prstGeom prst="rect">
            <a:avLst/>
          </a:prstGeom>
        </p:spPr>
      </p:pic>
      <p:sp>
        <p:nvSpPr>
          <p:cNvPr id="16" name="Rectangle 15"/>
          <p:cNvSpPr/>
          <p:nvPr/>
        </p:nvSpPr>
        <p:spPr>
          <a:xfrm>
            <a:off x="266675" y="181941"/>
            <a:ext cx="11696934" cy="639419"/>
          </a:xfrm>
          <a:prstGeom prst="rect">
            <a:avLst/>
          </a:prstGeom>
          <a:solidFill>
            <a:srgbClr val="CFDCE3"/>
          </a:solidFill>
          <a:ln w="28575">
            <a:solidFill>
              <a:srgbClr val="104F7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104F75"/>
                </a:solidFill>
                <a:effectLst/>
                <a:uLnTx/>
                <a:uFillTx/>
                <a:latin typeface="Arial" panose="020B0604020202020204" pitchFamily="34" charset="0"/>
                <a:cs typeface="Arial" panose="020B0604020202020204" pitchFamily="34" charset="0"/>
              </a:rPr>
              <a:t>TLIF Round 2: Policy</a:t>
            </a:r>
            <a:r>
              <a:rPr kumimoji="0" lang="en-GB" sz="3200" b="1" i="0" u="none" strike="noStrike" kern="1200" cap="none" spc="0" normalizeH="0" noProof="0" dirty="0" smtClean="0">
                <a:ln>
                  <a:noFill/>
                </a:ln>
                <a:solidFill>
                  <a:srgbClr val="104F75"/>
                </a:solidFill>
                <a:effectLst/>
                <a:uLnTx/>
                <a:uFillTx/>
                <a:latin typeface="Arial" panose="020B0604020202020204" pitchFamily="34" charset="0"/>
                <a:cs typeface="Arial" panose="020B0604020202020204" pitchFamily="34" charset="0"/>
              </a:rPr>
              <a:t> Themes</a:t>
            </a:r>
            <a:endParaRPr kumimoji="0" lang="en-GB" sz="3200" b="1" i="0" u="none" strike="noStrike" kern="1200" cap="none" spc="0" normalizeH="0" baseline="0" noProof="0" dirty="0">
              <a:ln>
                <a:noFill/>
              </a:ln>
              <a:solidFill>
                <a:srgbClr val="104F75"/>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053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5181134883947a99a38d116ffff0102 xmlns="d707159a-3142-4dd9-977f-9575fd8764ae">
      <Terms xmlns="http://schemas.microsoft.com/office/infopath/2007/PartnerControls">
        <TermInfo xmlns="http://schemas.microsoft.com/office/infopath/2007/PartnerControls">
          <TermName xmlns="http://schemas.microsoft.com/office/infopath/2007/PartnerControls">NCTL</TermName>
          <TermId xmlns="http://schemas.microsoft.com/office/infopath/2007/PartnerControls">8a55f59b-7d94-44dd-a344-986d47acf947</TermId>
        </TermInfo>
      </Terms>
    </h5181134883947a99a38d116ffff0102>
    <gedb51506b6d498799e08446ffbc09f0 xmlns="ace8ffd0-feb9-48b1-81ce-f6c65c51f051">
      <Terms xmlns="http://schemas.microsoft.com/office/infopath/2007/PartnerControls"/>
    </gedb51506b6d498799e08446ffbc09f0>
    <TaxCatchAll xmlns="ace8ffd0-feb9-48b1-81ce-f6c65c51f051">
      <Value>3</Value>
      <Value>2</Value>
      <Value>1</Value>
    </TaxCatchAll>
    <g5d2d71714e541da89ec852092c2a9ad xmlns="ace8ffd0-feb9-48b1-81ce-f6c65c51f051">
      <Terms xmlns="http://schemas.microsoft.com/office/infopath/2007/PartnerControls"/>
    </g5d2d71714e541da89ec852092c2a9ad>
    <h5181134883947a99a38d116ffff0006 xmlns="d707159a-3142-4dd9-977f-9575fd8764ae">
      <Terms xmlns="http://schemas.microsoft.com/office/infopath/2007/PartnerControls"/>
    </h5181134883947a99a38d116ffff0006>
    <baede809254040a48bfb5d23df3b8c1a xmlns="ace8ffd0-feb9-48b1-81ce-f6c65c51f051">
      <Terms xmlns="http://schemas.microsoft.com/office/infopath/2007/PartnerControls">
        <TermInfo xmlns="http://schemas.microsoft.com/office/infopath/2007/PartnerControls">
          <TermName xmlns="http://schemas.microsoft.com/office/infopath/2007/PartnerControls">NCTL</TermName>
          <TermId xmlns="http://schemas.microsoft.com/office/infopath/2007/PartnerControls">50b03fc4-9596-44c0-8ddf-78c55856c7ae</TermId>
        </TermInfo>
      </Terms>
    </baede809254040a48bfb5d23df3b8c1a>
    <IWPContributor xmlns="c5c40ce0-4710-4efc-8427-8b5bd6edd206">
      <UserInfo>
        <DisplayName/>
        <AccountId xsi:nil="true"/>
        <AccountType/>
      </UserInfo>
    </IWPContributor>
    <_dlc_DocIdUrl xmlns="ace8ffd0-feb9-48b1-81ce-f6c65c51f051">
      <Url>https://educationgovuk.sharepoint.com/sites/sldd/_layouts/15/DocIdRedir.aspx?ID=AQNW2QK3NUJQ-1407269933-16638</Url>
      <Description>AQNW2QK3NUJQ-1407269933-16638</Description>
    </_dlc_DocIdUrl>
    <f467489c0b4644e2b95a0b94d5ae95b5 xmlns="ace8ffd0-feb9-48b1-81ce-f6c65c51f051">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f467489c0b4644e2b95a0b94d5ae95b5>
    <_dlc_DocId xmlns="ace8ffd0-feb9-48b1-81ce-f6c65c51f051">AQNW2QK3NUJQ-1407269933-16638</_dlc_DocId>
    <Comment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Programme and Project Management" ma:contentTypeID="0x010100CFE476C955408F45BA24E7B6C388C2BF0A00493722FFA7F0A14DA1112E5117573BA6" ma:contentTypeVersion="43" ma:contentTypeDescription="For programme or project documents. Records retained for 10 years." ma:contentTypeScope="" ma:versionID="814e752beaab9075c6a3f38b94dd8150">
  <xsd:schema xmlns:xsd="http://www.w3.org/2001/XMLSchema" xmlns:xs="http://www.w3.org/2001/XMLSchema" xmlns:p="http://schemas.microsoft.com/office/2006/metadata/properties" xmlns:ns1="http://schemas.microsoft.com/sharepoint/v3" xmlns:ns2="ace8ffd0-feb9-48b1-81ce-f6c65c51f051" xmlns:ns3="c5c40ce0-4710-4efc-8427-8b5bd6edd206" xmlns:ns4="d707159a-3142-4dd9-977f-9575fd8764ae" targetNamespace="http://schemas.microsoft.com/office/2006/metadata/properties" ma:root="true" ma:fieldsID="5527d02e08e8e5415b3e042be2109204" ns1:_="" ns2:_="" ns3:_="" ns4:_="">
    <xsd:import namespace="http://schemas.microsoft.com/sharepoint/v3"/>
    <xsd:import namespace="ace8ffd0-feb9-48b1-81ce-f6c65c51f051"/>
    <xsd:import namespace="c5c40ce0-4710-4efc-8427-8b5bd6edd206"/>
    <xsd:import namespace="d707159a-3142-4dd9-977f-9575fd8764ae"/>
    <xsd:element name="properties">
      <xsd:complexType>
        <xsd:sequence>
          <xsd:element name="documentManagement">
            <xsd:complexType>
              <xsd:all>
                <xsd:element ref="ns2:_dlc_DocId" minOccurs="0"/>
                <xsd:element ref="ns2:_dlc_DocIdUrl" minOccurs="0"/>
                <xsd:element ref="ns2:_dlc_DocIdPersistId" minOccurs="0"/>
                <xsd:element ref="ns1:Comments" minOccurs="0"/>
                <xsd:element ref="ns2:TaxCatchAll" minOccurs="0"/>
                <xsd:element ref="ns2:TaxCatchAllLabel" minOccurs="0"/>
                <xsd:element ref="ns1:_vti_ItemDeclaredRecord" minOccurs="0"/>
                <xsd:element ref="ns2:gedb51506b6d498799e08446ffbc09f0" minOccurs="0"/>
                <xsd:element ref="ns2:f467489c0b4644e2b95a0b94d5ae95b5" minOccurs="0"/>
                <xsd:element ref="ns2:g5d2d71714e541da89ec852092c2a9ad" minOccurs="0"/>
                <xsd:element ref="ns2:baede809254040a48bfb5d23df3b8c1a" minOccurs="0"/>
                <xsd:element ref="ns3:IWPContributor" minOccurs="0"/>
                <xsd:element ref="ns4:h5181134883947a99a38d116ffff0102" minOccurs="0"/>
                <xsd:element ref="ns4:h5181134883947a99a38d116ffff000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11" nillable="true" ma:displayName="Description" ma:hidden="true" ma:internalName="Comments" ma:readOnly="false">
      <xsd:simpleType>
        <xsd:restriction base="dms:Note"/>
      </xsd:simpleType>
    </xsd:element>
    <xsd:element name="_vti_ItemDeclaredRecord" ma:index="18" nillable="true" ma:displayName="Declared Record" ma:description="" ma:hidden="true" ma:indexed="true" ma:internalName="_vti_ItemDeclaredRecord"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ce8ffd0-feb9-48b1-81ce-f6c65c51f05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description="" ma:hidden="true" ma:list="{61522307-223f-4542-84ef-dd51d85b2738}" ma:internalName="TaxCatchAll" ma:readOnly="false" ma:showField="CatchAllData" ma:web="ace8ffd0-feb9-48b1-81ce-f6c65c51f051">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description="" ma:list="{61522307-223f-4542-84ef-dd51d85b2738}" ma:internalName="TaxCatchAllLabel" ma:readOnly="true" ma:showField="CatchAllDataLabel" ma:web="ace8ffd0-feb9-48b1-81ce-f6c65c51f051">
      <xsd:complexType>
        <xsd:complexContent>
          <xsd:extension base="dms:MultiChoiceLookup">
            <xsd:sequence>
              <xsd:element name="Value" type="dms:Lookup" maxOccurs="unbounded" minOccurs="0" nillable="true"/>
            </xsd:sequence>
          </xsd:extension>
        </xsd:complexContent>
      </xsd:complexType>
    </xsd:element>
    <xsd:element name="gedb51506b6d498799e08446ffbc09f0" ma:index="22" nillable="true" ma:taxonomy="true" ma:internalName="gedb51506b6d498799e08446ffbc09f0" ma:taxonomyFieldName="IWPFunction" ma:displayName="Function" ma:readOnly="false" ma:fieldId="{0edb5150-6b6d-4987-99e0-8446ffbc09f0}" ma:taxonomyMulti="true" ma:sspId="ec07c698-60f5-424f-b9af-f4c59398b511" ma:termSetId="d25a8a8b-cc76-477b-9c8b-292b0e01012c" ma:anchorId="00000000-0000-0000-0000-000000000000" ma:open="false" ma:isKeyword="false">
      <xsd:complexType>
        <xsd:sequence>
          <xsd:element ref="pc:Terms" minOccurs="0" maxOccurs="1"/>
        </xsd:sequence>
      </xsd:complexType>
    </xsd:element>
    <xsd:element name="f467489c0b4644e2b95a0b94d5ae95b5" ma:index="23" ma:taxonomy="true" ma:internalName="f467489c0b4644e2b95a0b94d5ae95b5" ma:taxonomyFieldName="IWPRightsProtectiveMarking" ma:displayName="Rights: Protective Marking" ma:readOnly="false" ma:default="1;#Official|0884c477-2e62-47ea-b19c-5af6e91124c5" ma:fieldId="{f467489c-0b46-44e2-b95a-0b94d5ae95b5}"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g5d2d71714e541da89ec852092c2a9ad" ma:index="24" nillable="true" ma:taxonomy="true" ma:internalName="g5d2d71714e541da89ec852092c2a9ad" ma:taxonomyFieldName="IWPSiteType" ma:displayName="Site Type" ma:readOnly="false" ma:fieldId="{05d2d717-14e5-41da-89ec-852092c2a9ad}" ma:sspId="ec07c698-60f5-424f-b9af-f4c59398b511" ma:termSetId="68f3bd98-4d9d-4839-831a-d4827606df7e" ma:anchorId="00000000-0000-0000-0000-000000000000" ma:open="false" ma:isKeyword="false">
      <xsd:complexType>
        <xsd:sequence>
          <xsd:element ref="pc:Terms" minOccurs="0" maxOccurs="1"/>
        </xsd:sequence>
      </xsd:complexType>
    </xsd:element>
    <xsd:element name="baede809254040a48bfb5d23df3b8c1a" ma:index="25" ma:taxonomy="true" ma:internalName="baede809254040a48bfb5d23df3b8c1a" ma:taxonomyFieldName="IWPOrganisationalUnit" ma:displayName="Organisational Unit" ma:readOnly="false" ma:default="2;#NCTL|50b03fc4-9596-44c0-8ddf-78c55856c7ae" ma:fieldId="{baede809-2540-40a4-8bfb-5d23df3b8c1a}" ma:sspId="ec07c698-60f5-424f-b9af-f4c59398b511" ma:termSetId="b3e263f6-0ab6-425a-b3de-0e67f2faf76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c40ce0-4710-4efc-8427-8b5bd6edd206" elementFormDefault="qualified">
    <xsd:import namespace="http://schemas.microsoft.com/office/2006/documentManagement/types"/>
    <xsd:import namespace="http://schemas.microsoft.com/office/infopath/2007/PartnerControls"/>
    <xsd:element name="IWPContributor" ma:index="26" nillable="true" ma:displayName="Contributor" ma:list="UserInfo" ma:SharePointGroup="0" ma:internalName="IWPContribut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07159a-3142-4dd9-977f-9575fd8764ae" elementFormDefault="qualified">
    <xsd:import namespace="http://schemas.microsoft.com/office/2006/documentManagement/types"/>
    <xsd:import namespace="http://schemas.microsoft.com/office/infopath/2007/PartnerControls"/>
    <xsd:element name="h5181134883947a99a38d116ffff0102" ma:index="27" ma:taxonomy="true" ma:internalName="h5181134883947a99a38d116ffff0102" ma:taxonomyFieldName="IWPOwner" ma:displayName="Owner" ma:readOnly="false" ma:default="3;#NCTL|8a55f59b-7d94-44dd-a344-986d47acf947" ma:fieldId="{15181134-8839-47a9-9a38-d116ffff0102}"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h5181134883947a99a38d116ffff0006" ma:index="29" nillable="true" ma:taxonomy="true" ma:internalName="h5181134883947a99a38d116ffff0006" ma:taxonomyFieldName="IWPSubject" ma:displayName="Subject" ma:readOnly="false" ma:fieldId="{15181134-8839-47a9-9a38-d116ffff0006}" ma:sspId="ec07c698-60f5-424f-b9af-f4c59398b511" ma:termSetId="33432453-e88c-4baa-94a6-467fc4fc06f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6B6AE7-8C3B-4FE1-AFE9-AC53AD5DC7C3}">
  <ds:schemaRefs>
    <ds:schemaRef ds:uri="http://schemas.microsoft.com/sharepoint/events"/>
  </ds:schemaRefs>
</ds:datastoreItem>
</file>

<file path=customXml/itemProps2.xml><?xml version="1.0" encoding="utf-8"?>
<ds:datastoreItem xmlns:ds="http://schemas.openxmlformats.org/officeDocument/2006/customXml" ds:itemID="{FCE7CB89-93DE-45F1-B5E9-46D661A1A977}">
  <ds:schemaRefs>
    <ds:schemaRef ds:uri="http://schemas.microsoft.com/sharepoint/v3/contenttype/forms"/>
  </ds:schemaRefs>
</ds:datastoreItem>
</file>

<file path=customXml/itemProps3.xml><?xml version="1.0" encoding="utf-8"?>
<ds:datastoreItem xmlns:ds="http://schemas.openxmlformats.org/officeDocument/2006/customXml" ds:itemID="{DE52C970-FC9A-4C88-B047-59408497AB4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707159a-3142-4dd9-977f-9575fd8764ae"/>
    <ds:schemaRef ds:uri="http://purl.org/dc/elements/1.1/"/>
    <ds:schemaRef ds:uri="http://schemas.microsoft.com/office/2006/metadata/properties"/>
    <ds:schemaRef ds:uri="http://schemas.microsoft.com/sharepoint/v3"/>
    <ds:schemaRef ds:uri="c5c40ce0-4710-4efc-8427-8b5bd6edd206"/>
    <ds:schemaRef ds:uri="ace8ffd0-feb9-48b1-81ce-f6c65c51f051"/>
    <ds:schemaRef ds:uri="http://www.w3.org/XML/1998/namespace"/>
    <ds:schemaRef ds:uri="http://purl.org/dc/dcmitype/"/>
  </ds:schemaRefs>
</ds:datastoreItem>
</file>

<file path=customXml/itemProps4.xml><?xml version="1.0" encoding="utf-8"?>
<ds:datastoreItem xmlns:ds="http://schemas.openxmlformats.org/officeDocument/2006/customXml" ds:itemID="{F2206064-A637-401F-97CA-68F155967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e8ffd0-feb9-48b1-81ce-f6c65c51f051"/>
    <ds:schemaRef ds:uri="c5c40ce0-4710-4efc-8427-8b5bd6edd206"/>
    <ds:schemaRef ds:uri="d707159a-3142-4dd9-977f-9575fd876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8085</TotalTime>
  <Words>4955</Words>
  <Application>Microsoft Office PowerPoint</Application>
  <PresentationFormat>Widescreen</PresentationFormat>
  <Paragraphs>441</Paragraphs>
  <Slides>45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TLIF Round 2 F2F Slides</dc:title>
  <dc:creator>CLARKE, Luke</dc:creator>
  <cp:lastModifiedBy>RODDA, Kathleen</cp:lastModifiedBy>
  <cp:revision>402</cp:revision>
  <dcterms:created xsi:type="dcterms:W3CDTF">2017-10-12T15:16:03Z</dcterms:created>
  <dcterms:modified xsi:type="dcterms:W3CDTF">2017-11-13T11:34:43Z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0x010100CFE476C955408F45BA24E7B6C388C2BF0A00493722FFA7F0A14DA1112E5117573BA6</vt:lpwstr>
  </property>
  <property fmtid="{D5CDD505-2E9C-101B-9397-08002B2CF9AE}" pid="3" name="IWPOrganisationalUnit">
    <vt:lpwstr>2;#NCTL|50b03fc4-9596-44c0-8ddf-78c55856c7ae</vt:lpwstr>
  </property>
  <property fmtid="{D5CDD505-2E9C-101B-9397-08002B2CF9AE}" pid="4" name="IWPOwner">
    <vt:lpwstr>3;#NCTL|8a55f59b-7d94-44dd-a344-986d47acf947</vt:lpwstr>
  </property>
  <property fmtid="{D5CDD505-2E9C-101B-9397-08002B2CF9AE}" pid="5" name="IWPSubject">
    <vt:lpwstr/>
  </property>
  <property fmtid="{D5CDD505-2E9C-101B-9397-08002B2CF9AE}" pid="6" name="IWPFunction">
    <vt:lpwstr/>
  </property>
  <property fmtid="{D5CDD505-2E9C-101B-9397-08002B2CF9AE}" pid="7" name="IWPSiteType">
    <vt:lpwstr/>
  </property>
  <property fmtid="{D5CDD505-2E9C-101B-9397-08002B2CF9AE}" pid="8" name="IWPRightsProtectiveMarking">
    <vt:lpwstr>1;#Official|0884c477-2e62-47ea-b19c-5af6e91124c5</vt:lpwstr>
  </property>
  <property fmtid="{D5CDD505-2E9C-101B-9397-08002B2CF9AE}" pid="9" name="_dlc_DocIdItemGuid">
    <vt:lpwstr>9d8c9c34-d2c4-4c91-a9ad-9d442320d0d0</vt:lpwstr>
  </property>
</Properties>
</file>