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4.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4"/>
    <p:sldMasterId id="2147483815" r:id="rId5"/>
    <p:sldMasterId id="2147483827" r:id="rId6"/>
    <p:sldMasterId id="2147483851" r:id="rId7"/>
    <p:sldMasterId id="2147483863" r:id="rId8"/>
    <p:sldMasterId id="2147483876" r:id="rId9"/>
    <p:sldMasterId id="2147483890" r:id="rId10"/>
  </p:sldMasterIdLst>
  <p:notesMasterIdLst>
    <p:notesMasterId r:id="rId48"/>
  </p:notesMasterIdLst>
  <p:handoutMasterIdLst>
    <p:handoutMasterId r:id="rId49"/>
  </p:handoutMasterIdLst>
  <p:sldIdLst>
    <p:sldId id="480" r:id="rId11"/>
    <p:sldId id="492" r:id="rId12"/>
    <p:sldId id="546" r:id="rId13"/>
    <p:sldId id="549" r:id="rId14"/>
    <p:sldId id="523" r:id="rId15"/>
    <p:sldId id="483" r:id="rId16"/>
    <p:sldId id="547" r:id="rId17"/>
    <p:sldId id="564" r:id="rId18"/>
    <p:sldId id="543" r:id="rId19"/>
    <p:sldId id="545" r:id="rId20"/>
    <p:sldId id="539" r:id="rId21"/>
    <p:sldId id="540" r:id="rId22"/>
    <p:sldId id="568" r:id="rId23"/>
    <p:sldId id="570" r:id="rId24"/>
    <p:sldId id="571" r:id="rId25"/>
    <p:sldId id="569" r:id="rId26"/>
    <p:sldId id="513" r:id="rId27"/>
    <p:sldId id="527" r:id="rId28"/>
    <p:sldId id="526" r:id="rId29"/>
    <p:sldId id="536" r:id="rId30"/>
    <p:sldId id="553" r:id="rId31"/>
    <p:sldId id="555" r:id="rId32"/>
    <p:sldId id="535" r:id="rId33"/>
    <p:sldId id="556" r:id="rId34"/>
    <p:sldId id="554" r:id="rId35"/>
    <p:sldId id="557" r:id="rId36"/>
    <p:sldId id="558" r:id="rId37"/>
    <p:sldId id="559" r:id="rId38"/>
    <p:sldId id="552" r:id="rId39"/>
    <p:sldId id="533" r:id="rId40"/>
    <p:sldId id="537" r:id="rId41"/>
    <p:sldId id="565" r:id="rId42"/>
    <p:sldId id="566" r:id="rId43"/>
    <p:sldId id="567" r:id="rId44"/>
    <p:sldId id="562" r:id="rId45"/>
    <p:sldId id="525" r:id="rId46"/>
    <p:sldId id="563" r:id="rId47"/>
  </p:sldIdLst>
  <p:sldSz cx="9144000" cy="6858000" type="screen4x3"/>
  <p:notesSz cx="6669088" cy="9926638"/>
  <p:custDataLst>
    <p:tags r:id="rId50"/>
  </p:custDataLst>
  <p:defaultTextStyle>
    <a:defPPr>
      <a:defRPr lang="en-GB"/>
    </a:defPPr>
    <a:lvl1pPr algn="l" rtl="0" eaLnBrk="0" fontAlgn="base" hangingPunct="0">
      <a:spcBef>
        <a:spcPct val="0"/>
      </a:spcBef>
      <a:spcAft>
        <a:spcPct val="0"/>
      </a:spcAft>
      <a:defRPr sz="2800" kern="1200">
        <a:solidFill>
          <a:schemeClr val="tx1"/>
        </a:solidFill>
        <a:latin typeface="Arial" charset="0"/>
        <a:ea typeface="Arial Unicode MS" pitchFamily="34" charset="-128"/>
        <a:cs typeface="Arial Unicode MS" pitchFamily="34" charset="-128"/>
      </a:defRPr>
    </a:lvl1pPr>
    <a:lvl2pPr marL="457200" algn="l" rtl="0" eaLnBrk="0" fontAlgn="base" hangingPunct="0">
      <a:spcBef>
        <a:spcPct val="0"/>
      </a:spcBef>
      <a:spcAft>
        <a:spcPct val="0"/>
      </a:spcAft>
      <a:defRPr sz="2800" kern="1200">
        <a:solidFill>
          <a:schemeClr val="tx1"/>
        </a:solidFill>
        <a:latin typeface="Arial" charset="0"/>
        <a:ea typeface="Arial Unicode MS" pitchFamily="34" charset="-128"/>
        <a:cs typeface="Arial Unicode MS" pitchFamily="34" charset="-128"/>
      </a:defRPr>
    </a:lvl2pPr>
    <a:lvl3pPr marL="914400" algn="l" rtl="0" eaLnBrk="0" fontAlgn="base" hangingPunct="0">
      <a:spcBef>
        <a:spcPct val="0"/>
      </a:spcBef>
      <a:spcAft>
        <a:spcPct val="0"/>
      </a:spcAft>
      <a:defRPr sz="2800" kern="1200">
        <a:solidFill>
          <a:schemeClr val="tx1"/>
        </a:solidFill>
        <a:latin typeface="Arial" charset="0"/>
        <a:ea typeface="Arial Unicode MS" pitchFamily="34" charset="-128"/>
        <a:cs typeface="Arial Unicode MS" pitchFamily="34" charset="-128"/>
      </a:defRPr>
    </a:lvl3pPr>
    <a:lvl4pPr marL="1371600" algn="l" rtl="0" eaLnBrk="0" fontAlgn="base" hangingPunct="0">
      <a:spcBef>
        <a:spcPct val="0"/>
      </a:spcBef>
      <a:spcAft>
        <a:spcPct val="0"/>
      </a:spcAft>
      <a:defRPr sz="2800" kern="1200">
        <a:solidFill>
          <a:schemeClr val="tx1"/>
        </a:solidFill>
        <a:latin typeface="Arial" charset="0"/>
        <a:ea typeface="Arial Unicode MS" pitchFamily="34" charset="-128"/>
        <a:cs typeface="Arial Unicode MS" pitchFamily="34" charset="-128"/>
      </a:defRPr>
    </a:lvl4pPr>
    <a:lvl5pPr marL="1828800" algn="l" rtl="0" eaLnBrk="0" fontAlgn="base" hangingPunct="0">
      <a:spcBef>
        <a:spcPct val="0"/>
      </a:spcBef>
      <a:spcAft>
        <a:spcPct val="0"/>
      </a:spcAft>
      <a:defRPr sz="28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8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8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8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800" kern="1200">
        <a:solidFill>
          <a:schemeClr val="tx1"/>
        </a:solidFill>
        <a:latin typeface="Arial" charset="0"/>
        <a:ea typeface="Arial Unicode MS" pitchFamily="34" charset="-128"/>
        <a:cs typeface="Arial Unicode MS"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BB"/>
    <a:srgbClr val="BBEE00"/>
    <a:srgbClr val="131313"/>
    <a:srgbClr val="A40084"/>
    <a:srgbClr val="003478"/>
    <a:srgbClr val="FFCC11"/>
    <a:srgbClr val="227700"/>
    <a:srgbClr val="CC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333" autoAdjust="0"/>
    <p:restoredTop sz="82807" autoAdjust="0"/>
  </p:normalViewPr>
  <p:slideViewPr>
    <p:cSldViewPr snapToGrid="0">
      <p:cViewPr varScale="1">
        <p:scale>
          <a:sx n="56" d="100"/>
          <a:sy n="56" d="100"/>
        </p:scale>
        <p:origin x="900" y="56"/>
      </p:cViewPr>
      <p:guideLst>
        <p:guide orient="horz" pos="2160"/>
        <p:guide pos="2880"/>
      </p:guideLst>
    </p:cSldViewPr>
  </p:slideViewPr>
  <p:outlineViewPr>
    <p:cViewPr>
      <p:scale>
        <a:sx n="33" d="100"/>
        <a:sy n="33" d="100"/>
      </p:scale>
      <p:origin x="108" y="6048"/>
    </p:cViewPr>
  </p:outlineViewPr>
  <p:notesTextViewPr>
    <p:cViewPr>
      <p:scale>
        <a:sx n="100" d="100"/>
        <a:sy n="100" d="100"/>
      </p:scale>
      <p:origin x="0" y="0"/>
    </p:cViewPr>
  </p:notesTextViewPr>
  <p:sorterViewPr>
    <p:cViewPr varScale="1">
      <p:scale>
        <a:sx n="1" d="1"/>
        <a:sy n="1" d="1"/>
      </p:scale>
      <p:origin x="0" y="4260"/>
    </p:cViewPr>
  </p:sorterViewPr>
  <p:notesViewPr>
    <p:cSldViewPr snapToGrid="0">
      <p:cViewPr varScale="1">
        <p:scale>
          <a:sx n="49" d="100"/>
          <a:sy n="49" d="100"/>
        </p:scale>
        <p:origin x="2748" y="5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tags" Target="tags/tag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handoutMaster" Target="handoutMasters/handoutMaster1.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notesMaster" Target="notesMasters/notesMaster1.xml"/><Relationship Id="rId8" Type="http://schemas.openxmlformats.org/officeDocument/2006/relationships/slideMaster" Target="slideMasters/slideMaster5.xml"/><Relationship Id="rId51"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hyperlink" Target="mailto:servicedesk@sfa.bis.gov.uk"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servicedesk@sfa.bis.gov.uk" TargetMode="Externa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69B832-7060-42A0-BE12-6A3683347441}" type="doc">
      <dgm:prSet loTypeId="urn:microsoft.com/office/officeart/2005/8/layout/vProcess5" loCatId="process" qsTypeId="urn:microsoft.com/office/officeart/2005/8/quickstyle/simple4" qsCatId="simple" csTypeId="urn:microsoft.com/office/officeart/2005/8/colors/accent0_3" csCatId="mainScheme" phldr="1"/>
      <dgm:spPr/>
      <dgm:t>
        <a:bodyPr/>
        <a:lstStyle/>
        <a:p>
          <a:endParaRPr lang="en-GB"/>
        </a:p>
      </dgm:t>
    </dgm:pt>
    <dgm:pt modelId="{695307A5-AE61-42CA-950F-EACB93F9C7C5}">
      <dgm:prSet phldrT="[Text]" custT="1"/>
      <dgm:spPr>
        <a:xfrm>
          <a:off x="315719" y="0"/>
          <a:ext cx="6718361" cy="1320623"/>
        </a:xfrm>
      </dgm:spPr>
      <dgm:t>
        <a:bodyPr/>
        <a:lstStyle/>
        <a:p>
          <a:pPr algn="l"/>
          <a:r>
            <a:rPr lang="en-GB" sz="1400" dirty="0">
              <a:latin typeface="Calibri" panose="020F0502020204030204"/>
              <a:ea typeface="+mn-ea"/>
              <a:cs typeface="+mn-cs"/>
            </a:rPr>
            <a:t>Development has ceased for frameworks or pathways. However,  qualifications in a framework can be updated where there is a new 'Awarding Organisation' offering the same content / qualification. </a:t>
          </a:r>
        </a:p>
      </dgm:t>
    </dgm:pt>
    <dgm:pt modelId="{08DFD3D4-18D8-41E3-84B6-46C9A20E6656}" type="parTrans" cxnId="{7520FAF1-F8AE-4764-B7D4-824852EB05D8}">
      <dgm:prSet/>
      <dgm:spPr/>
      <dgm:t>
        <a:bodyPr/>
        <a:lstStyle/>
        <a:p>
          <a:endParaRPr lang="en-GB"/>
        </a:p>
      </dgm:t>
    </dgm:pt>
    <dgm:pt modelId="{095EC096-975F-4839-AC72-8F1592EA343A}" type="sibTrans" cxnId="{7520FAF1-F8AE-4764-B7D4-824852EB05D8}">
      <dgm:prSet/>
      <dgm:spPr>
        <a:xfrm>
          <a:off x="6427647" y="1076967"/>
          <a:ext cx="923115" cy="923115"/>
        </a:xfrm>
      </dgm:spPr>
      <dgm:t>
        <a:bodyPr/>
        <a:lstStyle/>
        <a:p>
          <a:endParaRPr lang="en-GB">
            <a:solidFill>
              <a:sysClr val="windowText" lastClr="000000">
                <a:hueOff val="0"/>
                <a:satOff val="0"/>
                <a:lumOff val="0"/>
                <a:alphaOff val="0"/>
              </a:sysClr>
            </a:solidFill>
            <a:latin typeface="Calibri" panose="020F0502020204030204"/>
            <a:ea typeface="+mn-ea"/>
            <a:cs typeface="+mn-cs"/>
          </a:endParaRPr>
        </a:p>
      </dgm:t>
    </dgm:pt>
    <dgm:pt modelId="{72AB8FBB-AD5C-48CE-A45A-7758AD326F77}">
      <dgm:prSet phldrT="[Text]" custT="1"/>
      <dgm:spPr>
        <a:xfrm>
          <a:off x="730120" y="1873017"/>
          <a:ext cx="6768162" cy="1081649"/>
        </a:xfrm>
      </dgm:spPr>
      <dgm:t>
        <a:bodyPr/>
        <a:lstStyle/>
        <a:p>
          <a:r>
            <a:rPr lang="en-GB" sz="1300" dirty="0">
              <a:latin typeface="Calibri" panose="020F0502020204030204"/>
              <a:ea typeface="+mn-ea"/>
              <a:cs typeface="+mn-cs"/>
            </a:rPr>
            <a:t>Provider identifies a framework with a content and qualification which matches their existing HE qualification offer </a:t>
          </a:r>
        </a:p>
        <a:p>
          <a:r>
            <a:rPr lang="en-GB" sz="1300" dirty="0">
              <a:latin typeface="Calibri" panose="020F0502020204030204"/>
              <a:ea typeface="+mn-ea"/>
              <a:cs typeface="+mn-cs"/>
            </a:rPr>
            <a:t>HEI  sources the framework Issuing Authority (within the framework documentation)   </a:t>
          </a:r>
        </a:p>
        <a:p>
          <a:r>
            <a:rPr lang="en-GB" sz="1300" dirty="0">
              <a:latin typeface="Calibri" panose="020F0502020204030204"/>
              <a:ea typeface="+mn-ea"/>
              <a:cs typeface="+mn-cs"/>
            </a:rPr>
            <a:t>Evidence of employer demand exists as rationale for an application to include an additional qualification into the framework  </a:t>
          </a:r>
        </a:p>
      </dgm:t>
    </dgm:pt>
    <dgm:pt modelId="{C51855D4-ED7A-4072-B5D6-3295E883BBA4}" type="parTrans" cxnId="{08E2C087-ED06-4CAD-BFA9-BD4BFCA2E55B}">
      <dgm:prSet/>
      <dgm:spPr/>
      <dgm:t>
        <a:bodyPr/>
        <a:lstStyle/>
        <a:p>
          <a:endParaRPr lang="en-GB"/>
        </a:p>
      </dgm:t>
    </dgm:pt>
    <dgm:pt modelId="{42C33D9F-A5CA-4224-B4A8-1ABE9B52DC6A}" type="sibTrans" cxnId="{08E2C087-ED06-4CAD-BFA9-BD4BFCA2E55B}">
      <dgm:prSet/>
      <dgm:spPr>
        <a:xfrm>
          <a:off x="6994865" y="2724373"/>
          <a:ext cx="923115" cy="923115"/>
        </a:xfrm>
      </dgm:spPr>
      <dgm:t>
        <a:bodyPr/>
        <a:lstStyle/>
        <a:p>
          <a:endParaRPr lang="en-GB">
            <a:solidFill>
              <a:sysClr val="windowText" lastClr="000000">
                <a:hueOff val="0"/>
                <a:satOff val="0"/>
                <a:lumOff val="0"/>
                <a:alphaOff val="0"/>
              </a:sysClr>
            </a:solidFill>
            <a:latin typeface="Calibri" panose="020F0502020204030204"/>
            <a:ea typeface="+mn-ea"/>
            <a:cs typeface="+mn-cs"/>
          </a:endParaRPr>
        </a:p>
      </dgm:t>
    </dgm:pt>
    <dgm:pt modelId="{050A779D-9C79-4B86-A349-4DFB832B47A2}">
      <dgm:prSet phldrT="[Text]" custT="1"/>
      <dgm:spPr>
        <a:xfrm>
          <a:off x="1158248" y="3454728"/>
          <a:ext cx="7596811" cy="1279196"/>
        </a:xfrm>
      </dgm:spPr>
      <dgm:t>
        <a:bodyPr/>
        <a:lstStyle/>
        <a:p>
          <a:r>
            <a:rPr lang="en-GB" sz="1400" dirty="0">
              <a:latin typeface="Calibri" panose="020F0502020204030204"/>
              <a:ea typeface="+mn-ea"/>
              <a:cs typeface="+mn-cs"/>
            </a:rPr>
            <a:t>Provider contacts appropriate Issuing Authority and follows the 'development framework' instructions on the Apprenticeship Framework Online website : </a:t>
          </a:r>
        </a:p>
        <a:p>
          <a:r>
            <a:rPr lang="en-GB" sz="1400" dirty="0">
              <a:latin typeface="Calibri" panose="020F0502020204030204"/>
              <a:ea typeface="+mn-ea"/>
              <a:cs typeface="+mn-cs"/>
            </a:rPr>
            <a:t>http://www.afo.sscalliance.org/developaframework/login.cfm</a:t>
          </a:r>
        </a:p>
      </dgm:t>
    </dgm:pt>
    <dgm:pt modelId="{B8E48BF3-8189-429B-9F43-51965A4229A3}" type="parTrans" cxnId="{5F1701EA-6206-4EDD-A342-3B3DFC379AAB}">
      <dgm:prSet/>
      <dgm:spPr/>
      <dgm:t>
        <a:bodyPr/>
        <a:lstStyle/>
        <a:p>
          <a:endParaRPr lang="en-GB"/>
        </a:p>
      </dgm:t>
    </dgm:pt>
    <dgm:pt modelId="{0CF839E3-EFD9-4449-9E12-AD276C1796F5}" type="sibTrans" cxnId="{5F1701EA-6206-4EDD-A342-3B3DFC379AAB}">
      <dgm:prSet/>
      <dgm:spPr/>
      <dgm:t>
        <a:bodyPr/>
        <a:lstStyle/>
        <a:p>
          <a:endParaRPr lang="en-GB"/>
        </a:p>
      </dgm:t>
    </dgm:pt>
    <dgm:pt modelId="{E15515D4-DB82-4E15-8D03-9C03858F63F1}">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GB" sz="1400" dirty="0">
              <a:latin typeface="Calibri" panose="020F0502020204030204"/>
              <a:ea typeface="+mn-ea"/>
              <a:cs typeface="+mn-cs"/>
            </a:rPr>
            <a:t>Provider applies to Skills Funding Agency for a funding rate to deliver this qualification </a:t>
          </a:r>
          <a:r>
            <a:rPr lang="en-GB" sz="1400" dirty="0">
              <a:latin typeface="Calibri" panose="020F0502020204030204"/>
              <a:ea typeface="+mn-ea"/>
              <a:cs typeface="+mn-cs"/>
              <a:hlinkClick xmlns:r="http://schemas.openxmlformats.org/officeDocument/2006/relationships" r:id="rId1"/>
            </a:rPr>
            <a:t>servicedesk@sfa.bis.gov.uk</a:t>
          </a:r>
          <a:r>
            <a:rPr lang="en-GB" sz="1400" dirty="0">
              <a:latin typeface="Calibri" panose="020F0502020204030204"/>
              <a:ea typeface="+mn-ea"/>
              <a:cs typeface="+mn-cs"/>
            </a:rPr>
            <a:t>. The service desk will provide a template. We will consider the costs proposed, benchmark these against other existing provision and  establish a rate and create a new Learning Aim </a:t>
          </a:r>
        </a:p>
      </dgm:t>
    </dgm:pt>
    <dgm:pt modelId="{9348A053-C5A3-4AF4-9044-97CEDF765DB2}" type="parTrans" cxnId="{DEDB8CD9-1DF5-4861-8609-43E8C9E0AC5A}">
      <dgm:prSet/>
      <dgm:spPr/>
      <dgm:t>
        <a:bodyPr/>
        <a:lstStyle/>
        <a:p>
          <a:endParaRPr lang="en-GB"/>
        </a:p>
      </dgm:t>
    </dgm:pt>
    <dgm:pt modelId="{24075EE1-39FA-452E-84F1-76FF7EEB1B11}" type="sibTrans" cxnId="{DEDB8CD9-1DF5-4861-8609-43E8C9E0AC5A}">
      <dgm:prSet/>
      <dgm:spPr/>
      <dgm:t>
        <a:bodyPr/>
        <a:lstStyle/>
        <a:p>
          <a:endParaRPr lang="en-GB"/>
        </a:p>
      </dgm:t>
    </dgm:pt>
    <dgm:pt modelId="{E0AB3D66-0675-4287-B0C0-6F41E82DF312}">
      <dgm:prSet custT="1"/>
      <dgm:spPr/>
      <dgm:t>
        <a:bodyPr/>
        <a:lstStyle/>
        <a:p>
          <a:r>
            <a:rPr lang="en-GB" sz="1400" dirty="0">
              <a:latin typeface="Calibri" panose="020F0502020204030204"/>
              <a:ea typeface="+mn-ea"/>
              <a:cs typeface="+mn-cs"/>
            </a:rPr>
            <a:t>Provider reviews relevant apprenticeship available frameworks for the sector subject/occupation at the Apprenticeships Online Website:   http://www.afo.sscalliance.org/developaframework/login.cfm</a:t>
          </a:r>
          <a:endParaRPr lang="en-GB" sz="1400" dirty="0"/>
        </a:p>
      </dgm:t>
    </dgm:pt>
    <dgm:pt modelId="{63178A15-981E-4EB9-B144-02DDD7B39261}" type="parTrans" cxnId="{11950B9F-9DD3-4864-A56D-DFFA8119AAF4}">
      <dgm:prSet/>
      <dgm:spPr/>
      <dgm:t>
        <a:bodyPr/>
        <a:lstStyle/>
        <a:p>
          <a:endParaRPr lang="en-GB"/>
        </a:p>
      </dgm:t>
    </dgm:pt>
    <dgm:pt modelId="{10C9CF46-A682-4D7A-873A-529125F9A109}" type="sibTrans" cxnId="{11950B9F-9DD3-4864-A56D-DFFA8119AAF4}">
      <dgm:prSet/>
      <dgm:spPr/>
      <dgm:t>
        <a:bodyPr/>
        <a:lstStyle/>
        <a:p>
          <a:endParaRPr lang="en-GB"/>
        </a:p>
      </dgm:t>
    </dgm:pt>
    <dgm:pt modelId="{292F63A2-43D4-4FD9-965F-7EA81586D5B0}" type="pres">
      <dgm:prSet presAssocID="{E669B832-7060-42A0-BE12-6A3683347441}" presName="outerComposite" presStyleCnt="0">
        <dgm:presLayoutVars>
          <dgm:chMax val="5"/>
          <dgm:dir/>
          <dgm:resizeHandles val="exact"/>
        </dgm:presLayoutVars>
      </dgm:prSet>
      <dgm:spPr/>
    </dgm:pt>
    <dgm:pt modelId="{468F8CDC-6CA3-470D-8B30-6E9BE4919400}" type="pres">
      <dgm:prSet presAssocID="{E669B832-7060-42A0-BE12-6A3683347441}" presName="dummyMaxCanvas" presStyleCnt="0">
        <dgm:presLayoutVars/>
      </dgm:prSet>
      <dgm:spPr/>
    </dgm:pt>
    <dgm:pt modelId="{566C6DEE-5A51-40FF-8F3E-9AAF3540FEEE}" type="pres">
      <dgm:prSet presAssocID="{E669B832-7060-42A0-BE12-6A3683347441}" presName="FiveNodes_1" presStyleLbl="node1" presStyleIdx="0" presStyleCnt="5" custScaleX="99385" custLinFactNeighborX="5055" custLinFactNeighborY="2858">
        <dgm:presLayoutVars>
          <dgm:bulletEnabled val="1"/>
        </dgm:presLayoutVars>
      </dgm:prSet>
      <dgm:spPr/>
    </dgm:pt>
    <dgm:pt modelId="{99246262-A0C8-40DD-AFA5-CAE2E9C0742E}" type="pres">
      <dgm:prSet presAssocID="{E669B832-7060-42A0-BE12-6A3683347441}" presName="FiveNodes_2" presStyleLbl="node1" presStyleIdx="1" presStyleCnt="5" custScaleX="102273" custLinFactNeighborX="3266" custLinFactNeighborY="-4889">
        <dgm:presLayoutVars>
          <dgm:bulletEnabled val="1"/>
        </dgm:presLayoutVars>
      </dgm:prSet>
      <dgm:spPr/>
    </dgm:pt>
    <dgm:pt modelId="{BAA232B7-61C7-4BFA-945D-8BE0283A4D7E}" type="pres">
      <dgm:prSet presAssocID="{E669B832-7060-42A0-BE12-6A3683347441}" presName="FiveNodes_3" presStyleLbl="node1" presStyleIdx="2" presStyleCnt="5" custScaleX="100943" custScaleY="118572" custLinFactNeighborX="1573" custLinFactNeighborY="899">
        <dgm:presLayoutVars>
          <dgm:bulletEnabled val="1"/>
        </dgm:presLayoutVars>
      </dgm:prSet>
      <dgm:spPr/>
    </dgm:pt>
    <dgm:pt modelId="{95C2B3A0-3E49-47B7-9E9D-B0D7C1D0FCB7}" type="pres">
      <dgm:prSet presAssocID="{E669B832-7060-42A0-BE12-6A3683347441}" presName="FiveNodes_4" presStyleLbl="node1" presStyleIdx="3" presStyleCnt="5" custLinFactNeighborX="1445" custLinFactNeighborY="5054">
        <dgm:presLayoutVars>
          <dgm:bulletEnabled val="1"/>
        </dgm:presLayoutVars>
      </dgm:prSet>
      <dgm:spPr/>
    </dgm:pt>
    <dgm:pt modelId="{78D4A5B3-7C53-41EB-8828-72D2237F5E53}" type="pres">
      <dgm:prSet presAssocID="{E669B832-7060-42A0-BE12-6A3683347441}" presName="FiveNodes_5" presStyleLbl="node1" presStyleIdx="4" presStyleCnt="5" custLinFactNeighborX="778" custLinFactNeighborY="1196">
        <dgm:presLayoutVars>
          <dgm:bulletEnabled val="1"/>
        </dgm:presLayoutVars>
      </dgm:prSet>
      <dgm:spPr/>
    </dgm:pt>
    <dgm:pt modelId="{C0E6215B-92DD-4741-AC19-E116DFDD22F0}" type="pres">
      <dgm:prSet presAssocID="{E669B832-7060-42A0-BE12-6A3683347441}" presName="FiveConn_1-2" presStyleLbl="fgAccFollowNode1" presStyleIdx="0" presStyleCnt="4">
        <dgm:presLayoutVars>
          <dgm:bulletEnabled val="1"/>
        </dgm:presLayoutVars>
      </dgm:prSet>
      <dgm:spPr/>
    </dgm:pt>
    <dgm:pt modelId="{35D3118D-BEC8-41CC-A46A-95385C4E8DF3}" type="pres">
      <dgm:prSet presAssocID="{E669B832-7060-42A0-BE12-6A3683347441}" presName="FiveConn_2-3" presStyleLbl="fgAccFollowNode1" presStyleIdx="1" presStyleCnt="4">
        <dgm:presLayoutVars>
          <dgm:bulletEnabled val="1"/>
        </dgm:presLayoutVars>
      </dgm:prSet>
      <dgm:spPr/>
    </dgm:pt>
    <dgm:pt modelId="{4E5BB232-9AF5-4CA9-A3C0-D4DA7F1C01C9}" type="pres">
      <dgm:prSet presAssocID="{E669B832-7060-42A0-BE12-6A3683347441}" presName="FiveConn_3-4" presStyleLbl="fgAccFollowNode1" presStyleIdx="2" presStyleCnt="4">
        <dgm:presLayoutVars>
          <dgm:bulletEnabled val="1"/>
        </dgm:presLayoutVars>
      </dgm:prSet>
      <dgm:spPr/>
    </dgm:pt>
    <dgm:pt modelId="{B009AE38-BFBE-4274-ACAA-BB7533CFE325}" type="pres">
      <dgm:prSet presAssocID="{E669B832-7060-42A0-BE12-6A3683347441}" presName="FiveConn_4-5" presStyleLbl="fgAccFollowNode1" presStyleIdx="3" presStyleCnt="4">
        <dgm:presLayoutVars>
          <dgm:bulletEnabled val="1"/>
        </dgm:presLayoutVars>
      </dgm:prSet>
      <dgm:spPr/>
    </dgm:pt>
    <dgm:pt modelId="{2F5469B7-F386-4457-BD24-08E513932727}" type="pres">
      <dgm:prSet presAssocID="{E669B832-7060-42A0-BE12-6A3683347441}" presName="FiveNodes_1_text" presStyleLbl="node1" presStyleIdx="4" presStyleCnt="5">
        <dgm:presLayoutVars>
          <dgm:bulletEnabled val="1"/>
        </dgm:presLayoutVars>
      </dgm:prSet>
      <dgm:spPr/>
    </dgm:pt>
    <dgm:pt modelId="{6CEBA0F0-D313-4DD8-ACFC-3D1904D87AC9}" type="pres">
      <dgm:prSet presAssocID="{E669B832-7060-42A0-BE12-6A3683347441}" presName="FiveNodes_2_text" presStyleLbl="node1" presStyleIdx="4" presStyleCnt="5">
        <dgm:presLayoutVars>
          <dgm:bulletEnabled val="1"/>
        </dgm:presLayoutVars>
      </dgm:prSet>
      <dgm:spPr/>
    </dgm:pt>
    <dgm:pt modelId="{5056D471-2A84-4283-B884-5D1E3908AB65}" type="pres">
      <dgm:prSet presAssocID="{E669B832-7060-42A0-BE12-6A3683347441}" presName="FiveNodes_3_text" presStyleLbl="node1" presStyleIdx="4" presStyleCnt="5">
        <dgm:presLayoutVars>
          <dgm:bulletEnabled val="1"/>
        </dgm:presLayoutVars>
      </dgm:prSet>
      <dgm:spPr/>
    </dgm:pt>
    <dgm:pt modelId="{57C5C861-C81D-43DB-9A54-C1A70E0F0027}" type="pres">
      <dgm:prSet presAssocID="{E669B832-7060-42A0-BE12-6A3683347441}" presName="FiveNodes_4_text" presStyleLbl="node1" presStyleIdx="4" presStyleCnt="5">
        <dgm:presLayoutVars>
          <dgm:bulletEnabled val="1"/>
        </dgm:presLayoutVars>
      </dgm:prSet>
      <dgm:spPr/>
    </dgm:pt>
    <dgm:pt modelId="{D88814E9-4488-4F50-8917-ECC5BFB28182}" type="pres">
      <dgm:prSet presAssocID="{E669B832-7060-42A0-BE12-6A3683347441}" presName="FiveNodes_5_text" presStyleLbl="node1" presStyleIdx="4" presStyleCnt="5">
        <dgm:presLayoutVars>
          <dgm:bulletEnabled val="1"/>
        </dgm:presLayoutVars>
      </dgm:prSet>
      <dgm:spPr/>
    </dgm:pt>
  </dgm:ptLst>
  <dgm:cxnLst>
    <dgm:cxn modelId="{680475BF-9983-43AC-87E2-12BFB46DD354}" type="presOf" srcId="{E0AB3D66-0675-4287-B0C0-6F41E82DF312}" destId="{6CEBA0F0-D313-4DD8-ACFC-3D1904D87AC9}" srcOrd="1" destOrd="0" presId="urn:microsoft.com/office/officeart/2005/8/layout/vProcess5"/>
    <dgm:cxn modelId="{C92C5F7C-EACD-47FC-964B-5B358FA3012F}" type="presOf" srcId="{42C33D9F-A5CA-4224-B4A8-1ABE9B52DC6A}" destId="{4E5BB232-9AF5-4CA9-A3C0-D4DA7F1C01C9}" srcOrd="0" destOrd="0" presId="urn:microsoft.com/office/officeart/2005/8/layout/vProcess5"/>
    <dgm:cxn modelId="{3F43AAC5-920A-4C37-A038-04BDA0523F95}" type="presOf" srcId="{E15515D4-DB82-4E15-8D03-9C03858F63F1}" destId="{78D4A5B3-7C53-41EB-8828-72D2237F5E53}" srcOrd="0" destOrd="0" presId="urn:microsoft.com/office/officeart/2005/8/layout/vProcess5"/>
    <dgm:cxn modelId="{7520FAF1-F8AE-4764-B7D4-824852EB05D8}" srcId="{E669B832-7060-42A0-BE12-6A3683347441}" destId="{695307A5-AE61-42CA-950F-EACB93F9C7C5}" srcOrd="0" destOrd="0" parTransId="{08DFD3D4-18D8-41E3-84B6-46C9A20E6656}" sibTransId="{095EC096-975F-4839-AC72-8F1592EA343A}"/>
    <dgm:cxn modelId="{609D7780-4C2B-4ADC-93EA-6E5A408D6F80}" type="presOf" srcId="{050A779D-9C79-4B86-A349-4DFB832B47A2}" destId="{95C2B3A0-3E49-47B7-9E9D-B0D7C1D0FCB7}" srcOrd="0" destOrd="0" presId="urn:microsoft.com/office/officeart/2005/8/layout/vProcess5"/>
    <dgm:cxn modelId="{48D89696-10F7-4516-95D9-ECA65A4B6FFE}" type="presOf" srcId="{095EC096-975F-4839-AC72-8F1592EA343A}" destId="{C0E6215B-92DD-4741-AC19-E116DFDD22F0}" srcOrd="0" destOrd="0" presId="urn:microsoft.com/office/officeart/2005/8/layout/vProcess5"/>
    <dgm:cxn modelId="{A1958DA6-3839-4A2D-A526-CA9D438F55FF}" type="presOf" srcId="{695307A5-AE61-42CA-950F-EACB93F9C7C5}" destId="{2F5469B7-F386-4457-BD24-08E513932727}" srcOrd="1" destOrd="0" presId="urn:microsoft.com/office/officeart/2005/8/layout/vProcess5"/>
    <dgm:cxn modelId="{E9171D2E-93E3-4ADB-AB0C-6F532CBF03B8}" type="presOf" srcId="{72AB8FBB-AD5C-48CE-A45A-7758AD326F77}" destId="{5056D471-2A84-4283-B884-5D1E3908AB65}" srcOrd="1" destOrd="0" presId="urn:microsoft.com/office/officeart/2005/8/layout/vProcess5"/>
    <dgm:cxn modelId="{DEDB8CD9-1DF5-4861-8609-43E8C9E0AC5A}" srcId="{E669B832-7060-42A0-BE12-6A3683347441}" destId="{E15515D4-DB82-4E15-8D03-9C03858F63F1}" srcOrd="4" destOrd="0" parTransId="{9348A053-C5A3-4AF4-9044-97CEDF765DB2}" sibTransId="{24075EE1-39FA-452E-84F1-76FF7EEB1B11}"/>
    <dgm:cxn modelId="{533CC64A-95B6-42DA-8601-CF2EFEB7969F}" type="presOf" srcId="{E669B832-7060-42A0-BE12-6A3683347441}" destId="{292F63A2-43D4-4FD9-965F-7EA81586D5B0}" srcOrd="0" destOrd="0" presId="urn:microsoft.com/office/officeart/2005/8/layout/vProcess5"/>
    <dgm:cxn modelId="{A521AEE8-C138-42C7-8A9E-C017642EBAA5}" type="presOf" srcId="{72AB8FBB-AD5C-48CE-A45A-7758AD326F77}" destId="{BAA232B7-61C7-4BFA-945D-8BE0283A4D7E}" srcOrd="0" destOrd="0" presId="urn:microsoft.com/office/officeart/2005/8/layout/vProcess5"/>
    <dgm:cxn modelId="{08E2C087-ED06-4CAD-BFA9-BD4BFCA2E55B}" srcId="{E669B832-7060-42A0-BE12-6A3683347441}" destId="{72AB8FBB-AD5C-48CE-A45A-7758AD326F77}" srcOrd="2" destOrd="0" parTransId="{C51855D4-ED7A-4072-B5D6-3295E883BBA4}" sibTransId="{42C33D9F-A5CA-4224-B4A8-1ABE9B52DC6A}"/>
    <dgm:cxn modelId="{A642EC42-EE6A-4021-81BF-39A189DF578D}" type="presOf" srcId="{10C9CF46-A682-4D7A-873A-529125F9A109}" destId="{35D3118D-BEC8-41CC-A46A-95385C4E8DF3}" srcOrd="0" destOrd="0" presId="urn:microsoft.com/office/officeart/2005/8/layout/vProcess5"/>
    <dgm:cxn modelId="{F909E72E-97A7-4A73-BF63-61CB9FCEA26A}" type="presOf" srcId="{E15515D4-DB82-4E15-8D03-9C03858F63F1}" destId="{D88814E9-4488-4F50-8917-ECC5BFB28182}" srcOrd="1" destOrd="0" presId="urn:microsoft.com/office/officeart/2005/8/layout/vProcess5"/>
    <dgm:cxn modelId="{5F1701EA-6206-4EDD-A342-3B3DFC379AAB}" srcId="{E669B832-7060-42A0-BE12-6A3683347441}" destId="{050A779D-9C79-4B86-A349-4DFB832B47A2}" srcOrd="3" destOrd="0" parTransId="{B8E48BF3-8189-429B-9F43-51965A4229A3}" sibTransId="{0CF839E3-EFD9-4449-9E12-AD276C1796F5}"/>
    <dgm:cxn modelId="{C13F8709-6A2E-4977-8C33-FF3630581B96}" type="presOf" srcId="{050A779D-9C79-4B86-A349-4DFB832B47A2}" destId="{57C5C861-C81D-43DB-9A54-C1A70E0F0027}" srcOrd="1" destOrd="0" presId="urn:microsoft.com/office/officeart/2005/8/layout/vProcess5"/>
    <dgm:cxn modelId="{11950B9F-9DD3-4864-A56D-DFFA8119AAF4}" srcId="{E669B832-7060-42A0-BE12-6A3683347441}" destId="{E0AB3D66-0675-4287-B0C0-6F41E82DF312}" srcOrd="1" destOrd="0" parTransId="{63178A15-981E-4EB9-B144-02DDD7B39261}" sibTransId="{10C9CF46-A682-4D7A-873A-529125F9A109}"/>
    <dgm:cxn modelId="{38F10486-BD81-4C6C-B134-3D1FCF6A4798}" type="presOf" srcId="{695307A5-AE61-42CA-950F-EACB93F9C7C5}" destId="{566C6DEE-5A51-40FF-8F3E-9AAF3540FEEE}" srcOrd="0" destOrd="0" presId="urn:microsoft.com/office/officeart/2005/8/layout/vProcess5"/>
    <dgm:cxn modelId="{EEBB9953-7457-4A03-AA72-03AC3D67A008}" type="presOf" srcId="{0CF839E3-EFD9-4449-9E12-AD276C1796F5}" destId="{B009AE38-BFBE-4274-ACAA-BB7533CFE325}" srcOrd="0" destOrd="0" presId="urn:microsoft.com/office/officeart/2005/8/layout/vProcess5"/>
    <dgm:cxn modelId="{57A4C079-41D0-41FB-8C66-B8E1FC15F5EC}" type="presOf" srcId="{E0AB3D66-0675-4287-B0C0-6F41E82DF312}" destId="{99246262-A0C8-40DD-AFA5-CAE2E9C0742E}" srcOrd="0" destOrd="0" presId="urn:microsoft.com/office/officeart/2005/8/layout/vProcess5"/>
    <dgm:cxn modelId="{E65D0997-D7FB-4248-97FF-5697A460FD39}" type="presParOf" srcId="{292F63A2-43D4-4FD9-965F-7EA81586D5B0}" destId="{468F8CDC-6CA3-470D-8B30-6E9BE4919400}" srcOrd="0" destOrd="0" presId="urn:microsoft.com/office/officeart/2005/8/layout/vProcess5"/>
    <dgm:cxn modelId="{E591DA95-C250-4C0B-96D5-4F3F86641E6A}" type="presParOf" srcId="{292F63A2-43D4-4FD9-965F-7EA81586D5B0}" destId="{566C6DEE-5A51-40FF-8F3E-9AAF3540FEEE}" srcOrd="1" destOrd="0" presId="urn:microsoft.com/office/officeart/2005/8/layout/vProcess5"/>
    <dgm:cxn modelId="{B5064215-E261-49EE-A4AB-F74CA7928173}" type="presParOf" srcId="{292F63A2-43D4-4FD9-965F-7EA81586D5B0}" destId="{99246262-A0C8-40DD-AFA5-CAE2E9C0742E}" srcOrd="2" destOrd="0" presId="urn:microsoft.com/office/officeart/2005/8/layout/vProcess5"/>
    <dgm:cxn modelId="{AE4481EE-8B5F-4CED-BD61-2E25A6487F02}" type="presParOf" srcId="{292F63A2-43D4-4FD9-965F-7EA81586D5B0}" destId="{BAA232B7-61C7-4BFA-945D-8BE0283A4D7E}" srcOrd="3" destOrd="0" presId="urn:microsoft.com/office/officeart/2005/8/layout/vProcess5"/>
    <dgm:cxn modelId="{5C9844FB-859C-4F9B-A326-7AD0C27BC7BE}" type="presParOf" srcId="{292F63A2-43D4-4FD9-965F-7EA81586D5B0}" destId="{95C2B3A0-3E49-47B7-9E9D-B0D7C1D0FCB7}" srcOrd="4" destOrd="0" presId="urn:microsoft.com/office/officeart/2005/8/layout/vProcess5"/>
    <dgm:cxn modelId="{A5EA88FB-764A-41E6-9C27-6D910F9BA759}" type="presParOf" srcId="{292F63A2-43D4-4FD9-965F-7EA81586D5B0}" destId="{78D4A5B3-7C53-41EB-8828-72D2237F5E53}" srcOrd="5" destOrd="0" presId="urn:microsoft.com/office/officeart/2005/8/layout/vProcess5"/>
    <dgm:cxn modelId="{0CFCE062-5053-4363-A5DB-3BE8D2ADF83D}" type="presParOf" srcId="{292F63A2-43D4-4FD9-965F-7EA81586D5B0}" destId="{C0E6215B-92DD-4741-AC19-E116DFDD22F0}" srcOrd="6" destOrd="0" presId="urn:microsoft.com/office/officeart/2005/8/layout/vProcess5"/>
    <dgm:cxn modelId="{BBEE7D48-6BFD-4AA1-8F69-DEF0F79F277B}" type="presParOf" srcId="{292F63A2-43D4-4FD9-965F-7EA81586D5B0}" destId="{35D3118D-BEC8-41CC-A46A-95385C4E8DF3}" srcOrd="7" destOrd="0" presId="urn:microsoft.com/office/officeart/2005/8/layout/vProcess5"/>
    <dgm:cxn modelId="{5D57D0E6-510F-41F5-BE1B-049EEE4E81E0}" type="presParOf" srcId="{292F63A2-43D4-4FD9-965F-7EA81586D5B0}" destId="{4E5BB232-9AF5-4CA9-A3C0-D4DA7F1C01C9}" srcOrd="8" destOrd="0" presId="urn:microsoft.com/office/officeart/2005/8/layout/vProcess5"/>
    <dgm:cxn modelId="{D4ABECAC-8072-4E81-AF94-8CC24C74EFC1}" type="presParOf" srcId="{292F63A2-43D4-4FD9-965F-7EA81586D5B0}" destId="{B009AE38-BFBE-4274-ACAA-BB7533CFE325}" srcOrd="9" destOrd="0" presId="urn:microsoft.com/office/officeart/2005/8/layout/vProcess5"/>
    <dgm:cxn modelId="{C33EFCE3-BDA5-478B-9B76-019BA2D21A30}" type="presParOf" srcId="{292F63A2-43D4-4FD9-965F-7EA81586D5B0}" destId="{2F5469B7-F386-4457-BD24-08E513932727}" srcOrd="10" destOrd="0" presId="urn:microsoft.com/office/officeart/2005/8/layout/vProcess5"/>
    <dgm:cxn modelId="{CF6D0476-968C-4EC5-85E3-6E38502646D0}" type="presParOf" srcId="{292F63A2-43D4-4FD9-965F-7EA81586D5B0}" destId="{6CEBA0F0-D313-4DD8-ACFC-3D1904D87AC9}" srcOrd="11" destOrd="0" presId="urn:microsoft.com/office/officeart/2005/8/layout/vProcess5"/>
    <dgm:cxn modelId="{2F94B1E9-35E8-4E8D-B94D-AF26D27F5839}" type="presParOf" srcId="{292F63A2-43D4-4FD9-965F-7EA81586D5B0}" destId="{5056D471-2A84-4283-B884-5D1E3908AB65}" srcOrd="12" destOrd="0" presId="urn:microsoft.com/office/officeart/2005/8/layout/vProcess5"/>
    <dgm:cxn modelId="{7E65E26F-14F8-46B1-AF2C-891E7C5B445E}" type="presParOf" srcId="{292F63A2-43D4-4FD9-965F-7EA81586D5B0}" destId="{57C5C861-C81D-43DB-9A54-C1A70E0F0027}" srcOrd="13" destOrd="0" presId="urn:microsoft.com/office/officeart/2005/8/layout/vProcess5"/>
    <dgm:cxn modelId="{BBC00E4E-159A-4327-A9A9-04AF0DE94042}" type="presParOf" srcId="{292F63A2-43D4-4FD9-965F-7EA81586D5B0}" destId="{D88814E9-4488-4F50-8917-ECC5BFB28182}"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6297EC2-8D41-4F53-A3EA-B88041F8E64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GB"/>
        </a:p>
      </dgm:t>
    </dgm:pt>
    <dgm:pt modelId="{0BD7FA5E-D698-444F-98E4-2B65FE2D4A99}">
      <dgm:prSet phldrT="[Text]"/>
      <dgm:spPr>
        <a:solidFill>
          <a:schemeClr val="tx2">
            <a:lumMod val="50000"/>
            <a:lumOff val="50000"/>
          </a:schemeClr>
        </a:solidFill>
      </dgm:spPr>
      <dgm:t>
        <a:bodyPr/>
        <a:lstStyle/>
        <a:p>
          <a:r>
            <a:rPr lang="en-GB" dirty="0"/>
            <a:t>Employer agrees a price below the cap </a:t>
          </a:r>
        </a:p>
        <a:p>
          <a:r>
            <a:rPr lang="en-GB" dirty="0"/>
            <a:t>£6,300 </a:t>
          </a:r>
        </a:p>
      </dgm:t>
    </dgm:pt>
    <dgm:pt modelId="{7EEBF8A9-D2E7-4D40-A3AE-603888D37C2F}" type="parTrans" cxnId="{3502D128-8B9F-400D-8511-89F0A161DCF5}">
      <dgm:prSet/>
      <dgm:spPr/>
      <dgm:t>
        <a:bodyPr/>
        <a:lstStyle/>
        <a:p>
          <a:endParaRPr lang="en-GB"/>
        </a:p>
      </dgm:t>
    </dgm:pt>
    <dgm:pt modelId="{692FC52C-F856-44B4-BD9A-430D7C80F81E}" type="sibTrans" cxnId="{3502D128-8B9F-400D-8511-89F0A161DCF5}">
      <dgm:prSet/>
      <dgm:spPr/>
      <dgm:t>
        <a:bodyPr/>
        <a:lstStyle/>
        <a:p>
          <a:endParaRPr lang="en-GB"/>
        </a:p>
      </dgm:t>
    </dgm:pt>
    <dgm:pt modelId="{99619657-2B61-4EA8-A2A3-6A146EDBE989}">
      <dgm:prSet phldrT="[Text]" custT="1"/>
      <dgm:spPr/>
      <dgm:t>
        <a:bodyPr/>
        <a:lstStyle/>
        <a:p>
          <a:r>
            <a:rPr lang="en-GB" sz="1600" dirty="0"/>
            <a:t>Government contributes </a:t>
          </a:r>
          <a:r>
            <a:rPr lang="en-GB" sz="1600" b="1" dirty="0"/>
            <a:t>£4200 </a:t>
          </a:r>
          <a:r>
            <a:rPr lang="en-GB" sz="1600" dirty="0"/>
            <a:t>(two thirds)</a:t>
          </a:r>
        </a:p>
      </dgm:t>
    </dgm:pt>
    <dgm:pt modelId="{8B977D8F-359E-49E5-A4DF-2AB0EE9BE44E}" type="parTrans" cxnId="{D300363F-A1BD-4523-AF80-1DA0B908EBEF}">
      <dgm:prSet/>
      <dgm:spPr/>
      <dgm:t>
        <a:bodyPr/>
        <a:lstStyle/>
        <a:p>
          <a:endParaRPr lang="en-GB"/>
        </a:p>
      </dgm:t>
    </dgm:pt>
    <dgm:pt modelId="{D7BDBF99-46A4-4DFE-8276-A2AF2F7E52B5}" type="sibTrans" cxnId="{D300363F-A1BD-4523-AF80-1DA0B908EBEF}">
      <dgm:prSet/>
      <dgm:spPr/>
      <dgm:t>
        <a:bodyPr/>
        <a:lstStyle/>
        <a:p>
          <a:endParaRPr lang="en-GB"/>
        </a:p>
      </dgm:t>
    </dgm:pt>
    <dgm:pt modelId="{73E13ED9-6877-43B5-B5E4-A0FE1D807994}">
      <dgm:prSet phldrT="[Text]"/>
      <dgm:spPr>
        <a:solidFill>
          <a:schemeClr val="accent2"/>
        </a:solidFill>
      </dgm:spPr>
      <dgm:t>
        <a:bodyPr/>
        <a:lstStyle/>
        <a:p>
          <a:r>
            <a:rPr lang="en-GB" dirty="0"/>
            <a:t>Employer agrees a price at the cap</a:t>
          </a:r>
        </a:p>
        <a:p>
          <a:r>
            <a:rPr lang="en-GB" dirty="0"/>
            <a:t>£9,000 </a:t>
          </a:r>
        </a:p>
      </dgm:t>
    </dgm:pt>
    <dgm:pt modelId="{3244EB0B-4386-4CC7-8D0A-93C4EA3232AF}" type="parTrans" cxnId="{1EC5639A-6B60-493E-A096-D64C66D0EFC8}">
      <dgm:prSet/>
      <dgm:spPr/>
      <dgm:t>
        <a:bodyPr/>
        <a:lstStyle/>
        <a:p>
          <a:endParaRPr lang="en-GB"/>
        </a:p>
      </dgm:t>
    </dgm:pt>
    <dgm:pt modelId="{D6096CCA-48D2-4CCE-B991-5B88B9A430CC}" type="sibTrans" cxnId="{1EC5639A-6B60-493E-A096-D64C66D0EFC8}">
      <dgm:prSet/>
      <dgm:spPr/>
      <dgm:t>
        <a:bodyPr/>
        <a:lstStyle/>
        <a:p>
          <a:endParaRPr lang="en-GB"/>
        </a:p>
      </dgm:t>
    </dgm:pt>
    <dgm:pt modelId="{BCDEA0E3-3A4F-42DC-8E12-FF54618FCE4E}">
      <dgm:prSet phldrT="[Text]"/>
      <dgm:spPr>
        <a:solidFill>
          <a:schemeClr val="tx2">
            <a:lumMod val="50000"/>
            <a:lumOff val="50000"/>
          </a:schemeClr>
        </a:solidFill>
      </dgm:spPr>
      <dgm:t>
        <a:bodyPr/>
        <a:lstStyle/>
        <a:p>
          <a:r>
            <a:rPr lang="en-GB" dirty="0"/>
            <a:t>Employer agrees a price above the cap</a:t>
          </a:r>
        </a:p>
        <a:p>
          <a:r>
            <a:rPr lang="en-GB" dirty="0"/>
            <a:t>£9,600 </a:t>
          </a:r>
        </a:p>
      </dgm:t>
    </dgm:pt>
    <dgm:pt modelId="{50B7383C-D750-4E22-9AF9-A3D00FEB3D17}" type="parTrans" cxnId="{3D6D6978-AF68-4960-A290-332E74A386B8}">
      <dgm:prSet/>
      <dgm:spPr/>
      <dgm:t>
        <a:bodyPr/>
        <a:lstStyle/>
        <a:p>
          <a:endParaRPr lang="en-GB"/>
        </a:p>
      </dgm:t>
    </dgm:pt>
    <dgm:pt modelId="{DECEFE72-9D15-4282-B543-8A53FA1A9304}" type="sibTrans" cxnId="{3D6D6978-AF68-4960-A290-332E74A386B8}">
      <dgm:prSet/>
      <dgm:spPr/>
      <dgm:t>
        <a:bodyPr/>
        <a:lstStyle/>
        <a:p>
          <a:endParaRPr lang="en-GB"/>
        </a:p>
      </dgm:t>
    </dgm:pt>
    <dgm:pt modelId="{CD7A59E5-07C2-4770-92BE-4E7FC39FDBC1}">
      <dgm:prSet custT="1"/>
      <dgm:spPr/>
      <dgm:t>
        <a:bodyPr/>
        <a:lstStyle/>
        <a:p>
          <a:r>
            <a:rPr lang="en-GB" sz="1600" dirty="0"/>
            <a:t>Employer  contributes </a:t>
          </a:r>
          <a:br>
            <a:rPr lang="en-GB" sz="1600" dirty="0"/>
          </a:br>
          <a:r>
            <a:rPr lang="en-GB" sz="1600" b="1" dirty="0"/>
            <a:t>£2100 </a:t>
          </a:r>
          <a:r>
            <a:rPr lang="en-GB" sz="1600" dirty="0"/>
            <a:t>(one third)</a:t>
          </a:r>
        </a:p>
      </dgm:t>
    </dgm:pt>
    <dgm:pt modelId="{0C195CD2-4CF4-4939-8AD6-3C1231E2695C}" type="parTrans" cxnId="{ED997F74-5E5E-4641-833C-DEA5982CAC32}">
      <dgm:prSet/>
      <dgm:spPr/>
      <dgm:t>
        <a:bodyPr/>
        <a:lstStyle/>
        <a:p>
          <a:endParaRPr lang="en-GB"/>
        </a:p>
      </dgm:t>
    </dgm:pt>
    <dgm:pt modelId="{05DEC8A1-631B-468D-8C2D-B01E12DE3ACC}" type="sibTrans" cxnId="{ED997F74-5E5E-4641-833C-DEA5982CAC32}">
      <dgm:prSet/>
      <dgm:spPr/>
      <dgm:t>
        <a:bodyPr/>
        <a:lstStyle/>
        <a:p>
          <a:endParaRPr lang="en-GB"/>
        </a:p>
      </dgm:t>
    </dgm:pt>
    <dgm:pt modelId="{0EC8B554-8C61-4A52-9457-DD72995BB031}">
      <dgm:prSet custT="1"/>
      <dgm:spPr/>
      <dgm:t>
        <a:bodyPr/>
        <a:lstStyle/>
        <a:p>
          <a:r>
            <a:rPr lang="en-GB" sz="1600" dirty="0"/>
            <a:t>Government contributes </a:t>
          </a:r>
          <a:r>
            <a:rPr lang="en-GB" sz="1600" b="1" dirty="0"/>
            <a:t>£6000 </a:t>
          </a:r>
          <a:r>
            <a:rPr lang="en-GB" sz="1600" dirty="0"/>
            <a:t>(the cap / two thirds)</a:t>
          </a:r>
        </a:p>
      </dgm:t>
    </dgm:pt>
    <dgm:pt modelId="{4B6FE202-5640-4B7D-9C81-7E7B501A482F}" type="parTrans" cxnId="{973992B0-C467-4704-947F-93D48A958534}">
      <dgm:prSet/>
      <dgm:spPr/>
      <dgm:t>
        <a:bodyPr/>
        <a:lstStyle/>
        <a:p>
          <a:endParaRPr lang="en-GB"/>
        </a:p>
      </dgm:t>
    </dgm:pt>
    <dgm:pt modelId="{23FA641D-394B-40E9-B5FA-191EE681F672}" type="sibTrans" cxnId="{973992B0-C467-4704-947F-93D48A958534}">
      <dgm:prSet/>
      <dgm:spPr/>
      <dgm:t>
        <a:bodyPr/>
        <a:lstStyle/>
        <a:p>
          <a:endParaRPr lang="en-GB"/>
        </a:p>
      </dgm:t>
    </dgm:pt>
    <dgm:pt modelId="{9BD8E9B0-2215-494A-97B6-63B027369208}">
      <dgm:prSet custT="1"/>
      <dgm:spPr/>
      <dgm:t>
        <a:bodyPr/>
        <a:lstStyle/>
        <a:p>
          <a:r>
            <a:rPr lang="en-GB" sz="1600" dirty="0"/>
            <a:t>Employer  contributes </a:t>
          </a:r>
          <a:br>
            <a:rPr lang="en-GB" sz="1600" dirty="0"/>
          </a:br>
          <a:r>
            <a:rPr lang="en-GB" sz="1600" b="1" dirty="0"/>
            <a:t>£3000 </a:t>
          </a:r>
          <a:r>
            <a:rPr lang="en-GB" sz="1600" dirty="0"/>
            <a:t>(one third)</a:t>
          </a:r>
        </a:p>
      </dgm:t>
    </dgm:pt>
    <dgm:pt modelId="{5A83A5E7-A3F9-4045-9F96-77E9CF6BF4CA}" type="parTrans" cxnId="{31A1EBAF-AD70-4217-90DC-CB8C665B0B03}">
      <dgm:prSet/>
      <dgm:spPr/>
      <dgm:t>
        <a:bodyPr/>
        <a:lstStyle/>
        <a:p>
          <a:endParaRPr lang="en-GB"/>
        </a:p>
      </dgm:t>
    </dgm:pt>
    <dgm:pt modelId="{BEE316D7-9AC1-4FC7-A621-26C9B50DA993}" type="sibTrans" cxnId="{31A1EBAF-AD70-4217-90DC-CB8C665B0B03}">
      <dgm:prSet/>
      <dgm:spPr/>
      <dgm:t>
        <a:bodyPr/>
        <a:lstStyle/>
        <a:p>
          <a:endParaRPr lang="en-GB"/>
        </a:p>
      </dgm:t>
    </dgm:pt>
    <dgm:pt modelId="{32ED9EF3-6414-430E-AB4D-7EB2CC0BBB0A}">
      <dgm:prSet custT="1"/>
      <dgm:spPr/>
      <dgm:t>
        <a:bodyPr/>
        <a:lstStyle/>
        <a:p>
          <a:r>
            <a:rPr lang="en-GB" sz="1600" dirty="0"/>
            <a:t>Government contributes</a:t>
          </a:r>
          <a:r>
            <a:rPr lang="en-GB" sz="1600" b="1" dirty="0"/>
            <a:t> £6000 </a:t>
          </a:r>
          <a:r>
            <a:rPr lang="en-GB" sz="1600" dirty="0"/>
            <a:t>(the cap)</a:t>
          </a:r>
        </a:p>
      </dgm:t>
    </dgm:pt>
    <dgm:pt modelId="{13366A4C-4F37-406E-A713-268640C63E00}" type="parTrans" cxnId="{49FC12D1-38FF-4C90-8D62-6154193F0B61}">
      <dgm:prSet/>
      <dgm:spPr/>
      <dgm:t>
        <a:bodyPr/>
        <a:lstStyle/>
        <a:p>
          <a:endParaRPr lang="en-GB"/>
        </a:p>
      </dgm:t>
    </dgm:pt>
    <dgm:pt modelId="{AE28B778-00C0-4387-B03B-69D7F8D20B93}" type="sibTrans" cxnId="{49FC12D1-38FF-4C90-8D62-6154193F0B61}">
      <dgm:prSet/>
      <dgm:spPr/>
      <dgm:t>
        <a:bodyPr/>
        <a:lstStyle/>
        <a:p>
          <a:endParaRPr lang="en-GB"/>
        </a:p>
      </dgm:t>
    </dgm:pt>
    <dgm:pt modelId="{F6BE0DB6-5677-497A-8F74-3C3C58718D76}">
      <dgm:prSet custT="1"/>
      <dgm:spPr/>
      <dgm:t>
        <a:bodyPr/>
        <a:lstStyle/>
        <a:p>
          <a:r>
            <a:rPr lang="en-GB" sz="1600" dirty="0"/>
            <a:t>Employer  contributes </a:t>
          </a:r>
          <a:br>
            <a:rPr lang="en-GB" sz="1600" dirty="0"/>
          </a:br>
          <a:r>
            <a:rPr lang="en-GB" sz="1600" b="1" dirty="0"/>
            <a:t>£3600 </a:t>
          </a:r>
          <a:r>
            <a:rPr lang="en-GB" sz="1600" dirty="0"/>
            <a:t>(one third of the cap band </a:t>
          </a:r>
          <a:r>
            <a:rPr lang="en-GB" sz="1600" b="1" i="1" dirty="0">
              <a:solidFill>
                <a:schemeClr val="tx2"/>
              </a:solidFill>
            </a:rPr>
            <a:t>plus all </a:t>
          </a:r>
          <a:r>
            <a:rPr lang="en-GB" sz="1600" dirty="0"/>
            <a:t>additional costs</a:t>
          </a:r>
        </a:p>
      </dgm:t>
    </dgm:pt>
    <dgm:pt modelId="{2A59F52D-9386-451C-8E20-5BD23EB3DB67}" type="parTrans" cxnId="{AEA8752B-5E9A-4E37-9ADC-2AB1B9F7CED3}">
      <dgm:prSet/>
      <dgm:spPr/>
      <dgm:t>
        <a:bodyPr/>
        <a:lstStyle/>
        <a:p>
          <a:endParaRPr lang="en-GB"/>
        </a:p>
      </dgm:t>
    </dgm:pt>
    <dgm:pt modelId="{93524414-A512-4016-BB2E-D6729172594D}" type="sibTrans" cxnId="{AEA8752B-5E9A-4E37-9ADC-2AB1B9F7CED3}">
      <dgm:prSet/>
      <dgm:spPr/>
      <dgm:t>
        <a:bodyPr/>
        <a:lstStyle/>
        <a:p>
          <a:endParaRPr lang="en-GB"/>
        </a:p>
      </dgm:t>
    </dgm:pt>
    <dgm:pt modelId="{DCE1CF2D-E4BA-43B8-9D9A-1883DCCFD0E9}">
      <dgm:prSet custT="1"/>
      <dgm:spPr>
        <a:solidFill>
          <a:schemeClr val="lt1">
            <a:hueOff val="0"/>
            <a:satOff val="0"/>
            <a:lumOff val="0"/>
          </a:schemeClr>
        </a:solidFill>
      </dgm:spPr>
      <dgm:t>
        <a:bodyPr/>
        <a:lstStyle/>
        <a:p>
          <a:r>
            <a:rPr lang="en-GB" sz="1500" dirty="0"/>
            <a:t>Employer agrees monthly payments for two years: </a:t>
          </a:r>
          <a:br>
            <a:rPr lang="en-GB" sz="1500" dirty="0"/>
          </a:br>
          <a:r>
            <a:rPr lang="en-GB" sz="1500" dirty="0"/>
            <a:t>£300</a:t>
          </a:r>
          <a:r>
            <a:rPr lang="en-GB" sz="1500" b="0" i="0" u="none" dirty="0"/>
            <a:t>0/24 = </a:t>
          </a:r>
          <a:r>
            <a:rPr lang="en-GB" sz="1500" b="1" i="0" u="none" dirty="0"/>
            <a:t>£125pm</a:t>
          </a:r>
          <a:br>
            <a:rPr lang="en-GB" sz="1500" b="1" i="0" u="none" dirty="0"/>
          </a:br>
          <a:r>
            <a:rPr lang="en-GB" sz="1500" b="0" i="0" u="none" dirty="0"/>
            <a:t>(Gvt pays = £250 pm)</a:t>
          </a:r>
          <a:endParaRPr lang="en-GB" sz="1500" b="0" dirty="0"/>
        </a:p>
      </dgm:t>
    </dgm:pt>
    <dgm:pt modelId="{B8D7C749-B730-42F3-A43A-C890C83472A4}" type="parTrans" cxnId="{E2F651C1-59D1-44F5-9C92-41824D51AD5F}">
      <dgm:prSet/>
      <dgm:spPr/>
      <dgm:t>
        <a:bodyPr/>
        <a:lstStyle/>
        <a:p>
          <a:endParaRPr lang="en-GB"/>
        </a:p>
      </dgm:t>
    </dgm:pt>
    <dgm:pt modelId="{247D557B-BBB3-47C4-A898-BC97D29EACAE}" type="sibTrans" cxnId="{E2F651C1-59D1-44F5-9C92-41824D51AD5F}">
      <dgm:prSet/>
      <dgm:spPr/>
      <dgm:t>
        <a:bodyPr/>
        <a:lstStyle/>
        <a:p>
          <a:endParaRPr lang="en-GB"/>
        </a:p>
      </dgm:t>
    </dgm:pt>
    <dgm:pt modelId="{C41401E3-32AF-4EF5-9DE9-E153360BC7D5}" type="pres">
      <dgm:prSet presAssocID="{B6297EC2-8D41-4F53-A3EA-B88041F8E64E}" presName="diagram" presStyleCnt="0">
        <dgm:presLayoutVars>
          <dgm:chPref val="1"/>
          <dgm:dir/>
          <dgm:animOne val="branch"/>
          <dgm:animLvl val="lvl"/>
          <dgm:resizeHandles/>
        </dgm:presLayoutVars>
      </dgm:prSet>
      <dgm:spPr/>
    </dgm:pt>
    <dgm:pt modelId="{CCA62E2F-D865-494F-BCF1-288DF15286F2}" type="pres">
      <dgm:prSet presAssocID="{0BD7FA5E-D698-444F-98E4-2B65FE2D4A99}" presName="root" presStyleCnt="0"/>
      <dgm:spPr/>
    </dgm:pt>
    <dgm:pt modelId="{F4E01ED9-93FD-470F-8BAC-F5F23FBFB1EB}" type="pres">
      <dgm:prSet presAssocID="{0BD7FA5E-D698-444F-98E4-2B65FE2D4A99}" presName="rootComposite" presStyleCnt="0"/>
      <dgm:spPr/>
    </dgm:pt>
    <dgm:pt modelId="{3FFD057B-F6BD-468E-8C26-4F4D3AF75560}" type="pres">
      <dgm:prSet presAssocID="{0BD7FA5E-D698-444F-98E4-2B65FE2D4A99}" presName="rootText" presStyleLbl="node1" presStyleIdx="0" presStyleCnt="3"/>
      <dgm:spPr/>
    </dgm:pt>
    <dgm:pt modelId="{C4FBCC4F-1AFB-4758-ADB4-680D2A2609DA}" type="pres">
      <dgm:prSet presAssocID="{0BD7FA5E-D698-444F-98E4-2B65FE2D4A99}" presName="rootConnector" presStyleLbl="node1" presStyleIdx="0" presStyleCnt="3"/>
      <dgm:spPr/>
    </dgm:pt>
    <dgm:pt modelId="{B8313EFD-E985-40FD-A007-1B589596695A}" type="pres">
      <dgm:prSet presAssocID="{0BD7FA5E-D698-444F-98E4-2B65FE2D4A99}" presName="childShape" presStyleCnt="0"/>
      <dgm:spPr/>
    </dgm:pt>
    <dgm:pt modelId="{E91D8530-3A65-4198-AB89-898E5C6D2C84}" type="pres">
      <dgm:prSet presAssocID="{8B977D8F-359E-49E5-A4DF-2AB0EE9BE44E}" presName="Name13" presStyleLbl="parChTrans1D2" presStyleIdx="0" presStyleCnt="7"/>
      <dgm:spPr/>
    </dgm:pt>
    <dgm:pt modelId="{57A5DBD3-036C-47C5-BFF2-4E39F776CC44}" type="pres">
      <dgm:prSet presAssocID="{99619657-2B61-4EA8-A2A3-6A146EDBE989}" presName="childText" presStyleLbl="bgAcc1" presStyleIdx="0" presStyleCnt="7">
        <dgm:presLayoutVars>
          <dgm:bulletEnabled val="1"/>
        </dgm:presLayoutVars>
      </dgm:prSet>
      <dgm:spPr/>
    </dgm:pt>
    <dgm:pt modelId="{E1AD2ED3-9B77-4796-987C-6409935B7106}" type="pres">
      <dgm:prSet presAssocID="{0C195CD2-4CF4-4939-8AD6-3C1231E2695C}" presName="Name13" presStyleLbl="parChTrans1D2" presStyleIdx="1" presStyleCnt="7"/>
      <dgm:spPr/>
    </dgm:pt>
    <dgm:pt modelId="{C5E5D27D-CD32-4428-BA8B-6EBF1EBC7BE9}" type="pres">
      <dgm:prSet presAssocID="{CD7A59E5-07C2-4770-92BE-4E7FC39FDBC1}" presName="childText" presStyleLbl="bgAcc1" presStyleIdx="1" presStyleCnt="7">
        <dgm:presLayoutVars>
          <dgm:bulletEnabled val="1"/>
        </dgm:presLayoutVars>
      </dgm:prSet>
      <dgm:spPr/>
    </dgm:pt>
    <dgm:pt modelId="{02A21F2F-87B8-4154-886F-84D548EFA444}" type="pres">
      <dgm:prSet presAssocID="{73E13ED9-6877-43B5-B5E4-A0FE1D807994}" presName="root" presStyleCnt="0"/>
      <dgm:spPr/>
    </dgm:pt>
    <dgm:pt modelId="{1F2512B3-36D2-4BAD-AA6B-1F6CAE7AC65F}" type="pres">
      <dgm:prSet presAssocID="{73E13ED9-6877-43B5-B5E4-A0FE1D807994}" presName="rootComposite" presStyleCnt="0"/>
      <dgm:spPr/>
    </dgm:pt>
    <dgm:pt modelId="{D4FE5A33-24A6-4139-89E1-5BABA11E872D}" type="pres">
      <dgm:prSet presAssocID="{73E13ED9-6877-43B5-B5E4-A0FE1D807994}" presName="rootText" presStyleLbl="node1" presStyleIdx="1" presStyleCnt="3"/>
      <dgm:spPr/>
    </dgm:pt>
    <dgm:pt modelId="{F9347C36-006A-479A-9FDD-886C12DDC45A}" type="pres">
      <dgm:prSet presAssocID="{73E13ED9-6877-43B5-B5E4-A0FE1D807994}" presName="rootConnector" presStyleLbl="node1" presStyleIdx="1" presStyleCnt="3"/>
      <dgm:spPr/>
    </dgm:pt>
    <dgm:pt modelId="{9F1BC0D4-2145-4FA7-8DEB-B837FDF8D82A}" type="pres">
      <dgm:prSet presAssocID="{73E13ED9-6877-43B5-B5E4-A0FE1D807994}" presName="childShape" presStyleCnt="0"/>
      <dgm:spPr/>
    </dgm:pt>
    <dgm:pt modelId="{AEE5AB61-A897-483C-BCFD-5A92A54D55B8}" type="pres">
      <dgm:prSet presAssocID="{4B6FE202-5640-4B7D-9C81-7E7B501A482F}" presName="Name13" presStyleLbl="parChTrans1D2" presStyleIdx="2" presStyleCnt="7"/>
      <dgm:spPr/>
    </dgm:pt>
    <dgm:pt modelId="{4D14C614-9ACF-49CF-A045-2F445C66FDE8}" type="pres">
      <dgm:prSet presAssocID="{0EC8B554-8C61-4A52-9457-DD72995BB031}" presName="childText" presStyleLbl="bgAcc1" presStyleIdx="2" presStyleCnt="7">
        <dgm:presLayoutVars>
          <dgm:bulletEnabled val="1"/>
        </dgm:presLayoutVars>
      </dgm:prSet>
      <dgm:spPr/>
    </dgm:pt>
    <dgm:pt modelId="{DD006FDD-3087-4E59-A2AD-A6135E653FC8}" type="pres">
      <dgm:prSet presAssocID="{5A83A5E7-A3F9-4045-9F96-77E9CF6BF4CA}" presName="Name13" presStyleLbl="parChTrans1D2" presStyleIdx="3" presStyleCnt="7"/>
      <dgm:spPr/>
    </dgm:pt>
    <dgm:pt modelId="{526BB34F-5CA3-4DB5-A4DA-8E36E4CB607D}" type="pres">
      <dgm:prSet presAssocID="{9BD8E9B0-2215-494A-97B6-63B027369208}" presName="childText" presStyleLbl="bgAcc1" presStyleIdx="3" presStyleCnt="7">
        <dgm:presLayoutVars>
          <dgm:bulletEnabled val="1"/>
        </dgm:presLayoutVars>
      </dgm:prSet>
      <dgm:spPr/>
    </dgm:pt>
    <dgm:pt modelId="{A447CD57-F095-433D-90B0-4FDF85792628}" type="pres">
      <dgm:prSet presAssocID="{B8D7C749-B730-42F3-A43A-C890C83472A4}" presName="Name13" presStyleLbl="parChTrans1D2" presStyleIdx="4" presStyleCnt="7"/>
      <dgm:spPr/>
    </dgm:pt>
    <dgm:pt modelId="{F8A372D1-D85D-4423-9E89-749AF14C2276}" type="pres">
      <dgm:prSet presAssocID="{DCE1CF2D-E4BA-43B8-9D9A-1883DCCFD0E9}" presName="childText" presStyleLbl="bgAcc1" presStyleIdx="4" presStyleCnt="7">
        <dgm:presLayoutVars>
          <dgm:bulletEnabled val="1"/>
        </dgm:presLayoutVars>
      </dgm:prSet>
      <dgm:spPr/>
    </dgm:pt>
    <dgm:pt modelId="{460CC146-1693-4B15-B1AB-EC3CD424147E}" type="pres">
      <dgm:prSet presAssocID="{BCDEA0E3-3A4F-42DC-8E12-FF54618FCE4E}" presName="root" presStyleCnt="0"/>
      <dgm:spPr/>
    </dgm:pt>
    <dgm:pt modelId="{F9F9CE46-9123-42B1-9479-DFDD6ACA2DD9}" type="pres">
      <dgm:prSet presAssocID="{BCDEA0E3-3A4F-42DC-8E12-FF54618FCE4E}" presName="rootComposite" presStyleCnt="0"/>
      <dgm:spPr/>
    </dgm:pt>
    <dgm:pt modelId="{FED8A850-CE96-4036-B157-C73D31484E56}" type="pres">
      <dgm:prSet presAssocID="{BCDEA0E3-3A4F-42DC-8E12-FF54618FCE4E}" presName="rootText" presStyleLbl="node1" presStyleIdx="2" presStyleCnt="3"/>
      <dgm:spPr/>
    </dgm:pt>
    <dgm:pt modelId="{FBCD845A-52F9-4D71-B68A-E2FFEFB569EF}" type="pres">
      <dgm:prSet presAssocID="{BCDEA0E3-3A4F-42DC-8E12-FF54618FCE4E}" presName="rootConnector" presStyleLbl="node1" presStyleIdx="2" presStyleCnt="3"/>
      <dgm:spPr/>
    </dgm:pt>
    <dgm:pt modelId="{AAFA4C8D-827D-49C6-BC9D-83A278B7DEC1}" type="pres">
      <dgm:prSet presAssocID="{BCDEA0E3-3A4F-42DC-8E12-FF54618FCE4E}" presName="childShape" presStyleCnt="0"/>
      <dgm:spPr/>
    </dgm:pt>
    <dgm:pt modelId="{D1910A95-C4BF-4651-9FC7-C03432D37AC1}" type="pres">
      <dgm:prSet presAssocID="{13366A4C-4F37-406E-A713-268640C63E00}" presName="Name13" presStyleLbl="parChTrans1D2" presStyleIdx="5" presStyleCnt="7"/>
      <dgm:spPr/>
    </dgm:pt>
    <dgm:pt modelId="{0E47B5F2-CF2A-44AB-82B2-52A9F2C410B1}" type="pres">
      <dgm:prSet presAssocID="{32ED9EF3-6414-430E-AB4D-7EB2CC0BBB0A}" presName="childText" presStyleLbl="bgAcc1" presStyleIdx="5" presStyleCnt="7">
        <dgm:presLayoutVars>
          <dgm:bulletEnabled val="1"/>
        </dgm:presLayoutVars>
      </dgm:prSet>
      <dgm:spPr/>
    </dgm:pt>
    <dgm:pt modelId="{D1EA6BDC-8F7B-40C4-9CD7-67F5EDA857FB}" type="pres">
      <dgm:prSet presAssocID="{2A59F52D-9386-451C-8E20-5BD23EB3DB67}" presName="Name13" presStyleLbl="parChTrans1D2" presStyleIdx="6" presStyleCnt="7"/>
      <dgm:spPr/>
    </dgm:pt>
    <dgm:pt modelId="{70E160F3-B5AE-443A-A2FC-C0394841B039}" type="pres">
      <dgm:prSet presAssocID="{F6BE0DB6-5677-497A-8F74-3C3C58718D76}" presName="childText" presStyleLbl="bgAcc1" presStyleIdx="6" presStyleCnt="7">
        <dgm:presLayoutVars>
          <dgm:bulletEnabled val="1"/>
        </dgm:presLayoutVars>
      </dgm:prSet>
      <dgm:spPr/>
    </dgm:pt>
  </dgm:ptLst>
  <dgm:cxnLst>
    <dgm:cxn modelId="{E2F651C1-59D1-44F5-9C92-41824D51AD5F}" srcId="{73E13ED9-6877-43B5-B5E4-A0FE1D807994}" destId="{DCE1CF2D-E4BA-43B8-9D9A-1883DCCFD0E9}" srcOrd="2" destOrd="0" parTransId="{B8D7C749-B730-42F3-A43A-C890C83472A4}" sibTransId="{247D557B-BBB3-47C4-A898-BC97D29EACAE}"/>
    <dgm:cxn modelId="{3502D128-8B9F-400D-8511-89F0A161DCF5}" srcId="{B6297EC2-8D41-4F53-A3EA-B88041F8E64E}" destId="{0BD7FA5E-D698-444F-98E4-2B65FE2D4A99}" srcOrd="0" destOrd="0" parTransId="{7EEBF8A9-D2E7-4D40-A3AE-603888D37C2F}" sibTransId="{692FC52C-F856-44B4-BD9A-430D7C80F81E}"/>
    <dgm:cxn modelId="{07AD04B2-EAAB-481F-95AD-E2001941ACFE}" type="presOf" srcId="{13366A4C-4F37-406E-A713-268640C63E00}" destId="{D1910A95-C4BF-4651-9FC7-C03432D37AC1}" srcOrd="0" destOrd="0" presId="urn:microsoft.com/office/officeart/2005/8/layout/hierarchy3"/>
    <dgm:cxn modelId="{62212524-2156-4703-9708-332711AD666C}" type="presOf" srcId="{8B977D8F-359E-49E5-A4DF-2AB0EE9BE44E}" destId="{E91D8530-3A65-4198-AB89-898E5C6D2C84}" srcOrd="0" destOrd="0" presId="urn:microsoft.com/office/officeart/2005/8/layout/hierarchy3"/>
    <dgm:cxn modelId="{6197F769-4E0F-41B6-A592-0B6BB2C14C53}" type="presOf" srcId="{4B6FE202-5640-4B7D-9C81-7E7B501A482F}" destId="{AEE5AB61-A897-483C-BCFD-5A92A54D55B8}" srcOrd="0" destOrd="0" presId="urn:microsoft.com/office/officeart/2005/8/layout/hierarchy3"/>
    <dgm:cxn modelId="{361BCEDA-A32C-4815-8774-0114CC7C9313}" type="presOf" srcId="{5A83A5E7-A3F9-4045-9F96-77E9CF6BF4CA}" destId="{DD006FDD-3087-4E59-A2AD-A6135E653FC8}" srcOrd="0" destOrd="0" presId="urn:microsoft.com/office/officeart/2005/8/layout/hierarchy3"/>
    <dgm:cxn modelId="{31A1EBAF-AD70-4217-90DC-CB8C665B0B03}" srcId="{73E13ED9-6877-43B5-B5E4-A0FE1D807994}" destId="{9BD8E9B0-2215-494A-97B6-63B027369208}" srcOrd="1" destOrd="0" parTransId="{5A83A5E7-A3F9-4045-9F96-77E9CF6BF4CA}" sibTransId="{BEE316D7-9AC1-4FC7-A621-26C9B50DA993}"/>
    <dgm:cxn modelId="{824708F2-628E-4394-A5AE-C3A79AACEB07}" type="presOf" srcId="{0C195CD2-4CF4-4939-8AD6-3C1231E2695C}" destId="{E1AD2ED3-9B77-4796-987C-6409935B7106}" srcOrd="0" destOrd="0" presId="urn:microsoft.com/office/officeart/2005/8/layout/hierarchy3"/>
    <dgm:cxn modelId="{1EC5639A-6B60-493E-A096-D64C66D0EFC8}" srcId="{B6297EC2-8D41-4F53-A3EA-B88041F8E64E}" destId="{73E13ED9-6877-43B5-B5E4-A0FE1D807994}" srcOrd="1" destOrd="0" parTransId="{3244EB0B-4386-4CC7-8D0A-93C4EA3232AF}" sibTransId="{D6096CCA-48D2-4CCE-B991-5B88B9A430CC}"/>
    <dgm:cxn modelId="{BAEE8DCB-69F2-4AC7-96A0-53A571F97326}" type="presOf" srcId="{99619657-2B61-4EA8-A2A3-6A146EDBE989}" destId="{57A5DBD3-036C-47C5-BFF2-4E39F776CC44}" srcOrd="0" destOrd="0" presId="urn:microsoft.com/office/officeart/2005/8/layout/hierarchy3"/>
    <dgm:cxn modelId="{3D6D6978-AF68-4960-A290-332E74A386B8}" srcId="{B6297EC2-8D41-4F53-A3EA-B88041F8E64E}" destId="{BCDEA0E3-3A4F-42DC-8E12-FF54618FCE4E}" srcOrd="2" destOrd="0" parTransId="{50B7383C-D750-4E22-9AF9-A3D00FEB3D17}" sibTransId="{DECEFE72-9D15-4282-B543-8A53FA1A9304}"/>
    <dgm:cxn modelId="{B5F23752-F52D-45F8-ABAC-45E0C43BD4F1}" type="presOf" srcId="{0EC8B554-8C61-4A52-9457-DD72995BB031}" destId="{4D14C614-9ACF-49CF-A045-2F445C66FDE8}" srcOrd="0" destOrd="0" presId="urn:microsoft.com/office/officeart/2005/8/layout/hierarchy3"/>
    <dgm:cxn modelId="{B4C4E735-E7D4-4E91-B07A-4B27EEFF4DB5}" type="presOf" srcId="{0BD7FA5E-D698-444F-98E4-2B65FE2D4A99}" destId="{C4FBCC4F-1AFB-4758-ADB4-680D2A2609DA}" srcOrd="1" destOrd="0" presId="urn:microsoft.com/office/officeart/2005/8/layout/hierarchy3"/>
    <dgm:cxn modelId="{AAA6CC59-3AC6-48C2-860D-96384491A1FD}" type="presOf" srcId="{9BD8E9B0-2215-494A-97B6-63B027369208}" destId="{526BB34F-5CA3-4DB5-A4DA-8E36E4CB607D}" srcOrd="0" destOrd="0" presId="urn:microsoft.com/office/officeart/2005/8/layout/hierarchy3"/>
    <dgm:cxn modelId="{49FC12D1-38FF-4C90-8D62-6154193F0B61}" srcId="{BCDEA0E3-3A4F-42DC-8E12-FF54618FCE4E}" destId="{32ED9EF3-6414-430E-AB4D-7EB2CC0BBB0A}" srcOrd="0" destOrd="0" parTransId="{13366A4C-4F37-406E-A713-268640C63E00}" sibTransId="{AE28B778-00C0-4387-B03B-69D7F8D20B93}"/>
    <dgm:cxn modelId="{EE404A9F-29B7-4F87-8723-8E82C5F8C633}" type="presOf" srcId="{73E13ED9-6877-43B5-B5E4-A0FE1D807994}" destId="{F9347C36-006A-479A-9FDD-886C12DDC45A}" srcOrd="1" destOrd="0" presId="urn:microsoft.com/office/officeart/2005/8/layout/hierarchy3"/>
    <dgm:cxn modelId="{83C25717-EC4A-4ABF-9207-1B020F7B2EAE}" type="presOf" srcId="{BCDEA0E3-3A4F-42DC-8E12-FF54618FCE4E}" destId="{FBCD845A-52F9-4D71-B68A-E2FFEFB569EF}" srcOrd="1" destOrd="0" presId="urn:microsoft.com/office/officeart/2005/8/layout/hierarchy3"/>
    <dgm:cxn modelId="{AEA8752B-5E9A-4E37-9ADC-2AB1B9F7CED3}" srcId="{BCDEA0E3-3A4F-42DC-8E12-FF54618FCE4E}" destId="{F6BE0DB6-5677-497A-8F74-3C3C58718D76}" srcOrd="1" destOrd="0" parTransId="{2A59F52D-9386-451C-8E20-5BD23EB3DB67}" sibTransId="{93524414-A512-4016-BB2E-D6729172594D}"/>
    <dgm:cxn modelId="{859ACBFA-8B56-4595-8BEA-D1E010670F1F}" type="presOf" srcId="{B8D7C749-B730-42F3-A43A-C890C83472A4}" destId="{A447CD57-F095-433D-90B0-4FDF85792628}" srcOrd="0" destOrd="0" presId="urn:microsoft.com/office/officeart/2005/8/layout/hierarchy3"/>
    <dgm:cxn modelId="{D300363F-A1BD-4523-AF80-1DA0B908EBEF}" srcId="{0BD7FA5E-D698-444F-98E4-2B65FE2D4A99}" destId="{99619657-2B61-4EA8-A2A3-6A146EDBE989}" srcOrd="0" destOrd="0" parTransId="{8B977D8F-359E-49E5-A4DF-2AB0EE9BE44E}" sibTransId="{D7BDBF99-46A4-4DFE-8276-A2AF2F7E52B5}"/>
    <dgm:cxn modelId="{465E1ACB-31C9-416B-BF20-A1ABD301C87D}" type="presOf" srcId="{0BD7FA5E-D698-444F-98E4-2B65FE2D4A99}" destId="{3FFD057B-F6BD-468E-8C26-4F4D3AF75560}" srcOrd="0" destOrd="0" presId="urn:microsoft.com/office/officeart/2005/8/layout/hierarchy3"/>
    <dgm:cxn modelId="{5CF6DD33-08D0-4DB6-A478-1C30CDF43ECF}" type="presOf" srcId="{73E13ED9-6877-43B5-B5E4-A0FE1D807994}" destId="{D4FE5A33-24A6-4139-89E1-5BABA11E872D}" srcOrd="0" destOrd="0" presId="urn:microsoft.com/office/officeart/2005/8/layout/hierarchy3"/>
    <dgm:cxn modelId="{7C1276A8-931F-4963-9932-52151C5CBC6D}" type="presOf" srcId="{CD7A59E5-07C2-4770-92BE-4E7FC39FDBC1}" destId="{C5E5D27D-CD32-4428-BA8B-6EBF1EBC7BE9}" srcOrd="0" destOrd="0" presId="urn:microsoft.com/office/officeart/2005/8/layout/hierarchy3"/>
    <dgm:cxn modelId="{21EA0A9B-AC3B-4066-A594-E1241B5BA4A2}" type="presOf" srcId="{F6BE0DB6-5677-497A-8F74-3C3C58718D76}" destId="{70E160F3-B5AE-443A-A2FC-C0394841B039}" srcOrd="0" destOrd="0" presId="urn:microsoft.com/office/officeart/2005/8/layout/hierarchy3"/>
    <dgm:cxn modelId="{6A261169-6BD6-4D93-834A-A119745689F8}" type="presOf" srcId="{32ED9EF3-6414-430E-AB4D-7EB2CC0BBB0A}" destId="{0E47B5F2-CF2A-44AB-82B2-52A9F2C410B1}" srcOrd="0" destOrd="0" presId="urn:microsoft.com/office/officeart/2005/8/layout/hierarchy3"/>
    <dgm:cxn modelId="{ED997F74-5E5E-4641-833C-DEA5982CAC32}" srcId="{0BD7FA5E-D698-444F-98E4-2B65FE2D4A99}" destId="{CD7A59E5-07C2-4770-92BE-4E7FC39FDBC1}" srcOrd="1" destOrd="0" parTransId="{0C195CD2-4CF4-4939-8AD6-3C1231E2695C}" sibTransId="{05DEC8A1-631B-468D-8C2D-B01E12DE3ACC}"/>
    <dgm:cxn modelId="{973992B0-C467-4704-947F-93D48A958534}" srcId="{73E13ED9-6877-43B5-B5E4-A0FE1D807994}" destId="{0EC8B554-8C61-4A52-9457-DD72995BB031}" srcOrd="0" destOrd="0" parTransId="{4B6FE202-5640-4B7D-9C81-7E7B501A482F}" sibTransId="{23FA641D-394B-40E9-B5FA-191EE681F672}"/>
    <dgm:cxn modelId="{4F5B0E40-7390-48EB-B648-8B2A8B002DE4}" type="presOf" srcId="{DCE1CF2D-E4BA-43B8-9D9A-1883DCCFD0E9}" destId="{F8A372D1-D85D-4423-9E89-749AF14C2276}" srcOrd="0" destOrd="0" presId="urn:microsoft.com/office/officeart/2005/8/layout/hierarchy3"/>
    <dgm:cxn modelId="{7DE88BE2-2148-4E53-8034-CB8969C5AA22}" type="presOf" srcId="{BCDEA0E3-3A4F-42DC-8E12-FF54618FCE4E}" destId="{FED8A850-CE96-4036-B157-C73D31484E56}" srcOrd="0" destOrd="0" presId="urn:microsoft.com/office/officeart/2005/8/layout/hierarchy3"/>
    <dgm:cxn modelId="{4A3A04B7-D6CE-4507-9683-06618FF788F9}" type="presOf" srcId="{2A59F52D-9386-451C-8E20-5BD23EB3DB67}" destId="{D1EA6BDC-8F7B-40C4-9CD7-67F5EDA857FB}" srcOrd="0" destOrd="0" presId="urn:microsoft.com/office/officeart/2005/8/layout/hierarchy3"/>
    <dgm:cxn modelId="{9E25CAB5-B71C-46F5-8325-8712F5670F0D}" type="presOf" srcId="{B6297EC2-8D41-4F53-A3EA-B88041F8E64E}" destId="{C41401E3-32AF-4EF5-9DE9-E153360BC7D5}" srcOrd="0" destOrd="0" presId="urn:microsoft.com/office/officeart/2005/8/layout/hierarchy3"/>
    <dgm:cxn modelId="{74CD43BA-7C9F-4E28-B352-92C0834B3809}" type="presParOf" srcId="{C41401E3-32AF-4EF5-9DE9-E153360BC7D5}" destId="{CCA62E2F-D865-494F-BCF1-288DF15286F2}" srcOrd="0" destOrd="0" presId="urn:microsoft.com/office/officeart/2005/8/layout/hierarchy3"/>
    <dgm:cxn modelId="{3F11FFEB-4339-4476-8230-622E86188226}" type="presParOf" srcId="{CCA62E2F-D865-494F-BCF1-288DF15286F2}" destId="{F4E01ED9-93FD-470F-8BAC-F5F23FBFB1EB}" srcOrd="0" destOrd="0" presId="urn:microsoft.com/office/officeart/2005/8/layout/hierarchy3"/>
    <dgm:cxn modelId="{B02D37CE-584B-4C9B-BE27-077FB2ABAD5D}" type="presParOf" srcId="{F4E01ED9-93FD-470F-8BAC-F5F23FBFB1EB}" destId="{3FFD057B-F6BD-468E-8C26-4F4D3AF75560}" srcOrd="0" destOrd="0" presId="urn:microsoft.com/office/officeart/2005/8/layout/hierarchy3"/>
    <dgm:cxn modelId="{0BFFB8D7-5B20-4453-BCCC-9DC917B689B8}" type="presParOf" srcId="{F4E01ED9-93FD-470F-8BAC-F5F23FBFB1EB}" destId="{C4FBCC4F-1AFB-4758-ADB4-680D2A2609DA}" srcOrd="1" destOrd="0" presId="urn:microsoft.com/office/officeart/2005/8/layout/hierarchy3"/>
    <dgm:cxn modelId="{5B42E202-10A2-48EE-8853-B0515F3407AD}" type="presParOf" srcId="{CCA62E2F-D865-494F-BCF1-288DF15286F2}" destId="{B8313EFD-E985-40FD-A007-1B589596695A}" srcOrd="1" destOrd="0" presId="urn:microsoft.com/office/officeart/2005/8/layout/hierarchy3"/>
    <dgm:cxn modelId="{643C6337-02D6-4B0B-B8C4-1B2F556075D6}" type="presParOf" srcId="{B8313EFD-E985-40FD-A007-1B589596695A}" destId="{E91D8530-3A65-4198-AB89-898E5C6D2C84}" srcOrd="0" destOrd="0" presId="urn:microsoft.com/office/officeart/2005/8/layout/hierarchy3"/>
    <dgm:cxn modelId="{08CBF8AA-A5F6-4E27-9EE9-A13CFCBD8B55}" type="presParOf" srcId="{B8313EFD-E985-40FD-A007-1B589596695A}" destId="{57A5DBD3-036C-47C5-BFF2-4E39F776CC44}" srcOrd="1" destOrd="0" presId="urn:microsoft.com/office/officeart/2005/8/layout/hierarchy3"/>
    <dgm:cxn modelId="{635B9D4E-4ED0-439B-A5CA-9160CD14DCD3}" type="presParOf" srcId="{B8313EFD-E985-40FD-A007-1B589596695A}" destId="{E1AD2ED3-9B77-4796-987C-6409935B7106}" srcOrd="2" destOrd="0" presId="urn:microsoft.com/office/officeart/2005/8/layout/hierarchy3"/>
    <dgm:cxn modelId="{8C08433F-24B0-4135-B607-33F0659D0F0C}" type="presParOf" srcId="{B8313EFD-E985-40FD-A007-1B589596695A}" destId="{C5E5D27D-CD32-4428-BA8B-6EBF1EBC7BE9}" srcOrd="3" destOrd="0" presId="urn:microsoft.com/office/officeart/2005/8/layout/hierarchy3"/>
    <dgm:cxn modelId="{17DD5683-0701-48A8-A937-99B2C03B959F}" type="presParOf" srcId="{C41401E3-32AF-4EF5-9DE9-E153360BC7D5}" destId="{02A21F2F-87B8-4154-886F-84D548EFA444}" srcOrd="1" destOrd="0" presId="urn:microsoft.com/office/officeart/2005/8/layout/hierarchy3"/>
    <dgm:cxn modelId="{C4464FBA-4B01-4678-824D-AD25D5160F51}" type="presParOf" srcId="{02A21F2F-87B8-4154-886F-84D548EFA444}" destId="{1F2512B3-36D2-4BAD-AA6B-1F6CAE7AC65F}" srcOrd="0" destOrd="0" presId="urn:microsoft.com/office/officeart/2005/8/layout/hierarchy3"/>
    <dgm:cxn modelId="{F7225CD4-846A-49BD-823C-D1530A48A229}" type="presParOf" srcId="{1F2512B3-36D2-4BAD-AA6B-1F6CAE7AC65F}" destId="{D4FE5A33-24A6-4139-89E1-5BABA11E872D}" srcOrd="0" destOrd="0" presId="urn:microsoft.com/office/officeart/2005/8/layout/hierarchy3"/>
    <dgm:cxn modelId="{04D6E70D-5E81-486C-837B-C3F48CB0B023}" type="presParOf" srcId="{1F2512B3-36D2-4BAD-AA6B-1F6CAE7AC65F}" destId="{F9347C36-006A-479A-9FDD-886C12DDC45A}" srcOrd="1" destOrd="0" presId="urn:microsoft.com/office/officeart/2005/8/layout/hierarchy3"/>
    <dgm:cxn modelId="{4A372230-AB3E-4AE5-963F-949543060A55}" type="presParOf" srcId="{02A21F2F-87B8-4154-886F-84D548EFA444}" destId="{9F1BC0D4-2145-4FA7-8DEB-B837FDF8D82A}" srcOrd="1" destOrd="0" presId="urn:microsoft.com/office/officeart/2005/8/layout/hierarchy3"/>
    <dgm:cxn modelId="{32EEBD80-0666-47CB-8D13-9840874DD9DE}" type="presParOf" srcId="{9F1BC0D4-2145-4FA7-8DEB-B837FDF8D82A}" destId="{AEE5AB61-A897-483C-BCFD-5A92A54D55B8}" srcOrd="0" destOrd="0" presId="urn:microsoft.com/office/officeart/2005/8/layout/hierarchy3"/>
    <dgm:cxn modelId="{F3200C4C-DBD6-4349-B141-64F2D3CA65ED}" type="presParOf" srcId="{9F1BC0D4-2145-4FA7-8DEB-B837FDF8D82A}" destId="{4D14C614-9ACF-49CF-A045-2F445C66FDE8}" srcOrd="1" destOrd="0" presId="urn:microsoft.com/office/officeart/2005/8/layout/hierarchy3"/>
    <dgm:cxn modelId="{5A277CCA-A57B-43EE-9110-B1A58F2746D6}" type="presParOf" srcId="{9F1BC0D4-2145-4FA7-8DEB-B837FDF8D82A}" destId="{DD006FDD-3087-4E59-A2AD-A6135E653FC8}" srcOrd="2" destOrd="0" presId="urn:microsoft.com/office/officeart/2005/8/layout/hierarchy3"/>
    <dgm:cxn modelId="{8B3FBDD2-AF8E-4F8A-BCB7-D310A54F7C7B}" type="presParOf" srcId="{9F1BC0D4-2145-4FA7-8DEB-B837FDF8D82A}" destId="{526BB34F-5CA3-4DB5-A4DA-8E36E4CB607D}" srcOrd="3" destOrd="0" presId="urn:microsoft.com/office/officeart/2005/8/layout/hierarchy3"/>
    <dgm:cxn modelId="{E79AB224-4755-40BB-92B5-9C2083DCDB6A}" type="presParOf" srcId="{9F1BC0D4-2145-4FA7-8DEB-B837FDF8D82A}" destId="{A447CD57-F095-433D-90B0-4FDF85792628}" srcOrd="4" destOrd="0" presId="urn:microsoft.com/office/officeart/2005/8/layout/hierarchy3"/>
    <dgm:cxn modelId="{CC559542-62FD-477C-8D59-0B53952A0179}" type="presParOf" srcId="{9F1BC0D4-2145-4FA7-8DEB-B837FDF8D82A}" destId="{F8A372D1-D85D-4423-9E89-749AF14C2276}" srcOrd="5" destOrd="0" presId="urn:microsoft.com/office/officeart/2005/8/layout/hierarchy3"/>
    <dgm:cxn modelId="{3F4CC168-C005-47D0-8E2D-5084C1F984F1}" type="presParOf" srcId="{C41401E3-32AF-4EF5-9DE9-E153360BC7D5}" destId="{460CC146-1693-4B15-B1AB-EC3CD424147E}" srcOrd="2" destOrd="0" presId="urn:microsoft.com/office/officeart/2005/8/layout/hierarchy3"/>
    <dgm:cxn modelId="{A233FC73-ECDF-44AC-80C8-01C5DE7A807B}" type="presParOf" srcId="{460CC146-1693-4B15-B1AB-EC3CD424147E}" destId="{F9F9CE46-9123-42B1-9479-DFDD6ACA2DD9}" srcOrd="0" destOrd="0" presId="urn:microsoft.com/office/officeart/2005/8/layout/hierarchy3"/>
    <dgm:cxn modelId="{C6927DF2-598E-4743-A249-850A33AF34C9}" type="presParOf" srcId="{F9F9CE46-9123-42B1-9479-DFDD6ACA2DD9}" destId="{FED8A850-CE96-4036-B157-C73D31484E56}" srcOrd="0" destOrd="0" presId="urn:microsoft.com/office/officeart/2005/8/layout/hierarchy3"/>
    <dgm:cxn modelId="{4B7DB7BA-05C9-4251-9814-BCD38D12FC27}" type="presParOf" srcId="{F9F9CE46-9123-42B1-9479-DFDD6ACA2DD9}" destId="{FBCD845A-52F9-4D71-B68A-E2FFEFB569EF}" srcOrd="1" destOrd="0" presId="urn:microsoft.com/office/officeart/2005/8/layout/hierarchy3"/>
    <dgm:cxn modelId="{57D13120-3A33-457F-80AC-DD4E0F194B71}" type="presParOf" srcId="{460CC146-1693-4B15-B1AB-EC3CD424147E}" destId="{AAFA4C8D-827D-49C6-BC9D-83A278B7DEC1}" srcOrd="1" destOrd="0" presId="urn:microsoft.com/office/officeart/2005/8/layout/hierarchy3"/>
    <dgm:cxn modelId="{41DBA8C1-77A3-4AE6-A8EE-E11ED9680745}" type="presParOf" srcId="{AAFA4C8D-827D-49C6-BC9D-83A278B7DEC1}" destId="{D1910A95-C4BF-4651-9FC7-C03432D37AC1}" srcOrd="0" destOrd="0" presId="urn:microsoft.com/office/officeart/2005/8/layout/hierarchy3"/>
    <dgm:cxn modelId="{C344DEFB-8E6A-45C7-9EC4-109B46F3B486}" type="presParOf" srcId="{AAFA4C8D-827D-49C6-BC9D-83A278B7DEC1}" destId="{0E47B5F2-CF2A-44AB-82B2-52A9F2C410B1}" srcOrd="1" destOrd="0" presId="urn:microsoft.com/office/officeart/2005/8/layout/hierarchy3"/>
    <dgm:cxn modelId="{3802868F-7F4B-4134-A91C-10807E75570B}" type="presParOf" srcId="{AAFA4C8D-827D-49C6-BC9D-83A278B7DEC1}" destId="{D1EA6BDC-8F7B-40C4-9CD7-67F5EDA857FB}" srcOrd="2" destOrd="0" presId="urn:microsoft.com/office/officeart/2005/8/layout/hierarchy3"/>
    <dgm:cxn modelId="{4CC83169-DD5C-4456-932E-71857416A198}" type="presParOf" srcId="{AAFA4C8D-827D-49C6-BC9D-83A278B7DEC1}" destId="{70E160F3-B5AE-443A-A2FC-C0394841B039}" srcOrd="3" destOrd="0" presId="urn:microsoft.com/office/officeart/2005/8/layout/hierarchy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2EFBAF-6F42-46F5-9C6D-BA5601E4D107}"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GB"/>
        </a:p>
      </dgm:t>
    </dgm:pt>
    <dgm:pt modelId="{335EFACF-3536-4F66-B3B5-1C481AA38AA8}">
      <dgm:prSet phldrT="[Text]" custT="1"/>
      <dgm:spPr/>
      <dgm:t>
        <a:bodyPr/>
        <a:lstStyle/>
        <a:p>
          <a:r>
            <a:rPr lang="en-GB" sz="2000" dirty="0"/>
            <a:t>16-18 Incentive</a:t>
          </a:r>
        </a:p>
        <a:p>
          <a:r>
            <a:rPr lang="en-GB" sz="2000" dirty="0"/>
            <a:t>CAP 3 £1,800 </a:t>
          </a:r>
        </a:p>
      </dgm:t>
    </dgm:pt>
    <dgm:pt modelId="{151CAC32-840A-44BB-BD3F-3352113FC3D9}" type="parTrans" cxnId="{69D1F623-168A-415A-BA24-D565FD05CCD2}">
      <dgm:prSet/>
      <dgm:spPr/>
      <dgm:t>
        <a:bodyPr/>
        <a:lstStyle/>
        <a:p>
          <a:endParaRPr lang="en-GB"/>
        </a:p>
      </dgm:t>
    </dgm:pt>
    <dgm:pt modelId="{6A1CFD7E-451E-4CB2-A8C2-2B9EE2705651}" type="sibTrans" cxnId="{69D1F623-168A-415A-BA24-D565FD05CCD2}">
      <dgm:prSet/>
      <dgm:spPr/>
      <dgm:t>
        <a:bodyPr/>
        <a:lstStyle/>
        <a:p>
          <a:endParaRPr lang="en-GB"/>
        </a:p>
      </dgm:t>
    </dgm:pt>
    <dgm:pt modelId="{4DF45B8A-F94F-4969-BF4E-3E841A8DA2E3}">
      <dgm:prSet phldrT="[Text]" custT="1"/>
      <dgm:spPr>
        <a:solidFill>
          <a:schemeClr val="dk2">
            <a:tint val="40000"/>
            <a:hueOff val="0"/>
            <a:satOff val="0"/>
            <a:lumOff val="0"/>
          </a:schemeClr>
        </a:solidFill>
      </dgm:spPr>
      <dgm:t>
        <a:bodyPr/>
        <a:lstStyle/>
        <a:p>
          <a:pPr marL="0" marR="0" lvl="2" indent="0" defTabSz="914400" eaLnBrk="1" fontAlgn="auto" latinLnBrk="0" hangingPunct="1">
            <a:lnSpc>
              <a:spcPct val="100000"/>
            </a:lnSpc>
            <a:spcBef>
              <a:spcPts val="0"/>
            </a:spcBef>
            <a:spcAft>
              <a:spcPts val="0"/>
            </a:spcAft>
            <a:buClrTx/>
            <a:buSzTx/>
            <a:buFontTx/>
            <a:buNone/>
            <a:tabLst/>
            <a:defRPr/>
          </a:pPr>
          <a:r>
            <a:rPr lang="en-GB" sz="1600" dirty="0"/>
            <a:t> </a:t>
          </a:r>
          <a:r>
            <a:rPr lang="en-GB" sz="2000" dirty="0"/>
            <a:t>50% at 3 months</a:t>
          </a:r>
          <a:endParaRPr lang="en-GB" sz="2000" baseline="0" dirty="0"/>
        </a:p>
      </dgm:t>
    </dgm:pt>
    <dgm:pt modelId="{2A4C9D26-745E-423F-BF06-22003B449017}" type="parTrans" cxnId="{E38C8082-7F67-4972-BF26-0886C3111214}">
      <dgm:prSet/>
      <dgm:spPr/>
      <dgm:t>
        <a:bodyPr/>
        <a:lstStyle/>
        <a:p>
          <a:endParaRPr lang="en-GB"/>
        </a:p>
      </dgm:t>
    </dgm:pt>
    <dgm:pt modelId="{D57D63C0-B72D-4AEE-8A2F-AA6CA58F6AAF}" type="sibTrans" cxnId="{E38C8082-7F67-4972-BF26-0886C3111214}">
      <dgm:prSet/>
      <dgm:spPr/>
      <dgm:t>
        <a:bodyPr/>
        <a:lstStyle/>
        <a:p>
          <a:endParaRPr lang="en-GB"/>
        </a:p>
      </dgm:t>
    </dgm:pt>
    <dgm:pt modelId="{1D6DE2DD-92EE-4C9C-9D27-E26E596D3CF4}">
      <dgm:prSet phldrT="[Text]" custT="1"/>
      <dgm:spPr/>
      <dgm:t>
        <a:bodyPr/>
        <a:lstStyle/>
        <a:p>
          <a:r>
            <a:rPr lang="en-GB" sz="2000" dirty="0"/>
            <a:t>Small employer Incentive</a:t>
          </a:r>
        </a:p>
        <a:p>
          <a:r>
            <a:rPr lang="en-GB" sz="2000" dirty="0"/>
            <a:t>CAP 3 £900</a:t>
          </a:r>
        </a:p>
      </dgm:t>
    </dgm:pt>
    <dgm:pt modelId="{CF16AC36-6AB5-49C9-BE84-BD8DAAA95C47}" type="parTrans" cxnId="{5A882639-D7B5-467B-BF16-2929ECD0F3EE}">
      <dgm:prSet/>
      <dgm:spPr/>
      <dgm:t>
        <a:bodyPr/>
        <a:lstStyle/>
        <a:p>
          <a:endParaRPr lang="en-GB"/>
        </a:p>
      </dgm:t>
    </dgm:pt>
    <dgm:pt modelId="{CC8EFA59-4E1B-420D-8E36-9F7E03EA7299}" type="sibTrans" cxnId="{5A882639-D7B5-467B-BF16-2929ECD0F3EE}">
      <dgm:prSet/>
      <dgm:spPr/>
      <dgm:t>
        <a:bodyPr/>
        <a:lstStyle/>
        <a:p>
          <a:endParaRPr lang="en-GB"/>
        </a:p>
      </dgm:t>
    </dgm:pt>
    <dgm:pt modelId="{35F79579-1547-4B8A-9B0D-7015F0EB6A01}">
      <dgm:prSet phldrT="[Text]" custT="1"/>
      <dgm:spPr/>
      <dgm:t>
        <a:bodyPr/>
        <a:lstStyle/>
        <a:p>
          <a:r>
            <a:rPr lang="en-GB" sz="2000" dirty="0"/>
            <a:t>100% on completion </a:t>
          </a:r>
        </a:p>
      </dgm:t>
    </dgm:pt>
    <dgm:pt modelId="{8B055D71-358E-4C94-BF03-B4B966C6F89B}" type="parTrans" cxnId="{5A0C7974-992C-46E4-8AF4-5E31F3539C18}">
      <dgm:prSet/>
      <dgm:spPr/>
      <dgm:t>
        <a:bodyPr/>
        <a:lstStyle/>
        <a:p>
          <a:endParaRPr lang="en-GB"/>
        </a:p>
      </dgm:t>
    </dgm:pt>
    <dgm:pt modelId="{AAAFCBC0-8CC8-4BEC-B5F6-C2E95C2EC0BE}" type="sibTrans" cxnId="{5A0C7974-992C-46E4-8AF4-5E31F3539C18}">
      <dgm:prSet/>
      <dgm:spPr/>
      <dgm:t>
        <a:bodyPr/>
        <a:lstStyle/>
        <a:p>
          <a:endParaRPr lang="en-GB"/>
        </a:p>
      </dgm:t>
    </dgm:pt>
    <dgm:pt modelId="{1671F10D-CC14-426D-B69B-248B94F6EA61}">
      <dgm:prSet phldrT="[Text]" custT="1"/>
      <dgm:spPr>
        <a:solidFill>
          <a:schemeClr val="dk2">
            <a:tint val="40000"/>
            <a:hueOff val="0"/>
            <a:satOff val="0"/>
            <a:lumOff val="0"/>
          </a:schemeClr>
        </a:solidFill>
      </dgm:spPr>
      <dgm:t>
        <a:bodyPr/>
        <a:lstStyle/>
        <a:p>
          <a:pPr marL="0" marR="0" lvl="2" indent="0" defTabSz="914400" eaLnBrk="1" fontAlgn="auto" latinLnBrk="0" hangingPunct="1">
            <a:lnSpc>
              <a:spcPct val="100000"/>
            </a:lnSpc>
            <a:spcBef>
              <a:spcPts val="0"/>
            </a:spcBef>
            <a:spcAft>
              <a:spcPts val="0"/>
            </a:spcAft>
            <a:buClrTx/>
            <a:buSzTx/>
            <a:buFontTx/>
            <a:buNone/>
            <a:tabLst/>
            <a:defRPr/>
          </a:pPr>
          <a:r>
            <a:rPr lang="en-GB" sz="2000" dirty="0"/>
            <a:t> 50% at 12 months</a:t>
          </a:r>
          <a:endParaRPr lang="en-GB" sz="1800" baseline="0" dirty="0"/>
        </a:p>
      </dgm:t>
    </dgm:pt>
    <dgm:pt modelId="{4DDA829B-86C9-472A-A08F-81A50F8C2D4D}" type="parTrans" cxnId="{6DD461D5-7C8F-4A12-B07E-21BA23C7F290}">
      <dgm:prSet/>
      <dgm:spPr/>
      <dgm:t>
        <a:bodyPr/>
        <a:lstStyle/>
        <a:p>
          <a:endParaRPr lang="en-GB"/>
        </a:p>
      </dgm:t>
    </dgm:pt>
    <dgm:pt modelId="{A159457E-22B5-4F72-BFFF-5F3E78735A40}" type="sibTrans" cxnId="{6DD461D5-7C8F-4A12-B07E-21BA23C7F290}">
      <dgm:prSet/>
      <dgm:spPr/>
      <dgm:t>
        <a:bodyPr/>
        <a:lstStyle/>
        <a:p>
          <a:endParaRPr lang="en-GB"/>
        </a:p>
      </dgm:t>
    </dgm:pt>
    <dgm:pt modelId="{4E401A8C-C95A-4D69-B8F6-A8CD92FB3E70}">
      <dgm:prSet phldrT="[Text]" custT="1"/>
      <dgm:spPr>
        <a:solidFill>
          <a:schemeClr val="dk2">
            <a:tint val="40000"/>
            <a:hueOff val="0"/>
            <a:satOff val="0"/>
            <a:lumOff val="0"/>
          </a:schemeClr>
        </a:solidFill>
      </dgm:spPr>
      <dgm:t>
        <a:bodyPr/>
        <a:lstStyle/>
        <a:p>
          <a:pPr marL="0" marR="0" lvl="2" indent="0" defTabSz="914400" eaLnBrk="1" fontAlgn="auto" latinLnBrk="0" hangingPunct="1">
            <a:lnSpc>
              <a:spcPct val="100000"/>
            </a:lnSpc>
            <a:spcBef>
              <a:spcPts val="0"/>
            </a:spcBef>
            <a:spcAft>
              <a:spcPts val="0"/>
            </a:spcAft>
            <a:buClrTx/>
            <a:buSzTx/>
            <a:buFontTx/>
            <a:buNone/>
            <a:tabLst/>
            <a:defRPr/>
          </a:pPr>
          <a:endParaRPr lang="en-GB" sz="1800" baseline="0" dirty="0"/>
        </a:p>
      </dgm:t>
    </dgm:pt>
    <dgm:pt modelId="{C00C2C96-ABF6-4A5E-A4D2-F69A5F44FB14}" type="parTrans" cxnId="{E32C1110-8EA1-4AD3-A2B2-E11ADB830FE4}">
      <dgm:prSet/>
      <dgm:spPr/>
      <dgm:t>
        <a:bodyPr/>
        <a:lstStyle/>
        <a:p>
          <a:endParaRPr lang="en-GB"/>
        </a:p>
      </dgm:t>
    </dgm:pt>
    <dgm:pt modelId="{41CB697E-36C9-4D6D-9F09-1BA99BD8216A}" type="sibTrans" cxnId="{E32C1110-8EA1-4AD3-A2B2-E11ADB830FE4}">
      <dgm:prSet/>
      <dgm:spPr/>
      <dgm:t>
        <a:bodyPr/>
        <a:lstStyle/>
        <a:p>
          <a:endParaRPr lang="en-GB"/>
        </a:p>
      </dgm:t>
    </dgm:pt>
    <dgm:pt modelId="{4B3C7C9E-27D9-46CF-BC42-D47C908812C7}">
      <dgm:prSet phldrT="[Text]" custT="1"/>
      <dgm:spPr/>
      <dgm:t>
        <a:bodyPr/>
        <a:lstStyle/>
        <a:p>
          <a:pPr marL="0" marR="0" lvl="2" indent="0" defTabSz="914400" eaLnBrk="1" fontAlgn="auto" latinLnBrk="0" hangingPunct="1">
            <a:lnSpc>
              <a:spcPct val="100000"/>
            </a:lnSpc>
            <a:spcBef>
              <a:spcPts val="0"/>
            </a:spcBef>
            <a:spcAft>
              <a:spcPts val="0"/>
            </a:spcAft>
            <a:buClrTx/>
            <a:buSzTx/>
            <a:buFontTx/>
            <a:buNone/>
            <a:tabLst/>
            <a:defRPr/>
          </a:pPr>
          <a:r>
            <a:rPr lang="en-GB" sz="2000" dirty="0"/>
            <a:t>  100% at 3 months </a:t>
          </a:r>
        </a:p>
      </dgm:t>
    </dgm:pt>
    <dgm:pt modelId="{9782E145-4BD3-4AEC-B8B0-FB8AAAD5B19F}" type="sibTrans" cxnId="{3793AF07-CD86-4F7E-B521-85656592E8F5}">
      <dgm:prSet/>
      <dgm:spPr/>
      <dgm:t>
        <a:bodyPr/>
        <a:lstStyle/>
        <a:p>
          <a:endParaRPr lang="en-GB"/>
        </a:p>
      </dgm:t>
    </dgm:pt>
    <dgm:pt modelId="{49B88CAA-F488-47A3-83E9-FACEE9BD9B63}" type="parTrans" cxnId="{3793AF07-CD86-4F7E-B521-85656592E8F5}">
      <dgm:prSet/>
      <dgm:spPr/>
      <dgm:t>
        <a:bodyPr/>
        <a:lstStyle/>
        <a:p>
          <a:endParaRPr lang="en-GB"/>
        </a:p>
      </dgm:t>
    </dgm:pt>
    <dgm:pt modelId="{F3DEFE50-7BA7-486E-8BA0-2B42209D5663}">
      <dgm:prSet phldrT="[Text]" custT="1"/>
      <dgm:spPr/>
      <dgm:t>
        <a:bodyPr/>
        <a:lstStyle/>
        <a:p>
          <a:pPr marL="0" marR="0" lvl="2" indent="0" defTabSz="914400" eaLnBrk="1" fontAlgn="auto" latinLnBrk="0" hangingPunct="1">
            <a:lnSpc>
              <a:spcPct val="100000"/>
            </a:lnSpc>
            <a:spcBef>
              <a:spcPts val="0"/>
            </a:spcBef>
            <a:spcAft>
              <a:spcPts val="0"/>
            </a:spcAft>
            <a:buClrTx/>
            <a:buSzTx/>
            <a:buFontTx/>
            <a:buNone/>
            <a:tabLst/>
            <a:defRPr/>
          </a:pPr>
          <a:endParaRPr lang="en-GB" sz="2000" dirty="0"/>
        </a:p>
      </dgm:t>
    </dgm:pt>
    <dgm:pt modelId="{69CF6EC0-DF62-4A27-927D-246ECDE76272}" type="sibTrans" cxnId="{10200D6E-FDB3-4553-AFDA-4BE259A7CB21}">
      <dgm:prSet/>
      <dgm:spPr/>
      <dgm:t>
        <a:bodyPr/>
        <a:lstStyle/>
        <a:p>
          <a:endParaRPr lang="en-GB"/>
        </a:p>
      </dgm:t>
    </dgm:pt>
    <dgm:pt modelId="{56D8BFC9-4313-47EF-BFFD-A6A953344811}" type="parTrans" cxnId="{10200D6E-FDB3-4553-AFDA-4BE259A7CB21}">
      <dgm:prSet/>
      <dgm:spPr/>
      <dgm:t>
        <a:bodyPr/>
        <a:lstStyle/>
        <a:p>
          <a:endParaRPr lang="en-GB"/>
        </a:p>
      </dgm:t>
    </dgm:pt>
    <dgm:pt modelId="{23DFF00E-728A-4169-9FFB-E418A5795B33}">
      <dgm:prSet phldrT="[Text]" custT="1"/>
      <dgm:spPr/>
      <dgm:t>
        <a:bodyPr/>
        <a:lstStyle/>
        <a:p>
          <a:pPr marL="0" marR="0" lvl="2" indent="0" defTabSz="914400" eaLnBrk="1" fontAlgn="auto" latinLnBrk="0" hangingPunct="1">
            <a:lnSpc>
              <a:spcPct val="100000"/>
            </a:lnSpc>
            <a:spcBef>
              <a:spcPts val="0"/>
            </a:spcBef>
            <a:spcAft>
              <a:spcPts val="0"/>
            </a:spcAft>
            <a:buClrTx/>
            <a:buSzTx/>
            <a:buFontTx/>
            <a:buNone/>
            <a:tabLst/>
            <a:defRPr/>
          </a:pPr>
          <a:r>
            <a:rPr lang="en-GB" sz="1600" dirty="0"/>
            <a:t> </a:t>
          </a:r>
          <a:r>
            <a:rPr lang="en-GB" sz="2000" dirty="0"/>
            <a:t>&lt; 50 employees </a:t>
          </a:r>
        </a:p>
      </dgm:t>
    </dgm:pt>
    <dgm:pt modelId="{B44BC90D-0145-4733-858A-AEF72610809E}" type="sibTrans" cxnId="{1A341733-F81F-461E-BEC5-56A28A9E8668}">
      <dgm:prSet/>
      <dgm:spPr/>
      <dgm:t>
        <a:bodyPr/>
        <a:lstStyle/>
        <a:p>
          <a:endParaRPr lang="en-GB"/>
        </a:p>
      </dgm:t>
    </dgm:pt>
    <dgm:pt modelId="{1F334837-3653-438A-88EC-8196AC66A9CB}" type="parTrans" cxnId="{1A341733-F81F-461E-BEC5-56A28A9E8668}">
      <dgm:prSet/>
      <dgm:spPr/>
      <dgm:t>
        <a:bodyPr/>
        <a:lstStyle/>
        <a:p>
          <a:endParaRPr lang="en-GB"/>
        </a:p>
      </dgm:t>
    </dgm:pt>
    <dgm:pt modelId="{9567AC4C-453A-466B-83EF-6791FF203080}">
      <dgm:prSet phldrT="[Text]" custT="1"/>
      <dgm:spPr/>
      <dgm:t>
        <a:bodyPr/>
        <a:lstStyle/>
        <a:p>
          <a:endParaRPr lang="en-GB" sz="1600" dirty="0"/>
        </a:p>
      </dgm:t>
    </dgm:pt>
    <dgm:pt modelId="{E54144E5-3C7D-4673-89CE-E28CD21DF3D9}" type="parTrans" cxnId="{2C0A8087-5C32-41DC-AE9E-65D73BFAB56B}">
      <dgm:prSet/>
      <dgm:spPr/>
      <dgm:t>
        <a:bodyPr/>
        <a:lstStyle/>
        <a:p>
          <a:endParaRPr lang="en-GB"/>
        </a:p>
      </dgm:t>
    </dgm:pt>
    <dgm:pt modelId="{292201CB-411B-4E90-A246-D00101EAA892}" type="sibTrans" cxnId="{2C0A8087-5C32-41DC-AE9E-65D73BFAB56B}">
      <dgm:prSet/>
      <dgm:spPr/>
      <dgm:t>
        <a:bodyPr/>
        <a:lstStyle/>
        <a:p>
          <a:endParaRPr lang="en-GB"/>
        </a:p>
      </dgm:t>
    </dgm:pt>
    <dgm:pt modelId="{A9BC1637-FC3E-40CB-B0F6-BBCF9FC14C21}">
      <dgm:prSet phldrT="[Text]" custT="1"/>
      <dgm:spPr/>
      <dgm:t>
        <a:bodyPr/>
        <a:lstStyle/>
        <a:p>
          <a:r>
            <a:rPr lang="en-GB" sz="2000" dirty="0"/>
            <a:t>Completion Incentive</a:t>
          </a:r>
        </a:p>
        <a:p>
          <a:r>
            <a:rPr lang="en-GB" sz="2000" dirty="0"/>
            <a:t>CAP 3 £900</a:t>
          </a:r>
        </a:p>
      </dgm:t>
    </dgm:pt>
    <dgm:pt modelId="{9136913A-9E27-48FB-970D-0694F120CA6C}" type="sibTrans" cxnId="{E85D90DE-1151-4D36-9AC3-5100BBF690BF}">
      <dgm:prSet/>
      <dgm:spPr/>
      <dgm:t>
        <a:bodyPr/>
        <a:lstStyle/>
        <a:p>
          <a:endParaRPr lang="en-GB"/>
        </a:p>
      </dgm:t>
    </dgm:pt>
    <dgm:pt modelId="{D31E29DB-FFD5-403E-816D-1D62E442A5AA}" type="parTrans" cxnId="{E85D90DE-1151-4D36-9AC3-5100BBF690BF}">
      <dgm:prSet/>
      <dgm:spPr/>
      <dgm:t>
        <a:bodyPr/>
        <a:lstStyle/>
        <a:p>
          <a:endParaRPr lang="en-GB"/>
        </a:p>
      </dgm:t>
    </dgm:pt>
    <dgm:pt modelId="{918928E8-ABD8-4E8F-8F87-CEC77157D73F}" type="pres">
      <dgm:prSet presAssocID="{772EFBAF-6F42-46F5-9C6D-BA5601E4D107}" presName="Name0" presStyleCnt="0">
        <dgm:presLayoutVars>
          <dgm:dir/>
          <dgm:animLvl val="lvl"/>
          <dgm:resizeHandles val="exact"/>
        </dgm:presLayoutVars>
      </dgm:prSet>
      <dgm:spPr/>
    </dgm:pt>
    <dgm:pt modelId="{9B2732C7-AC33-43B1-A380-4F25AED2424B}" type="pres">
      <dgm:prSet presAssocID="{335EFACF-3536-4F66-B3B5-1C481AA38AA8}" presName="composite" presStyleCnt="0"/>
      <dgm:spPr/>
    </dgm:pt>
    <dgm:pt modelId="{2F5D26A9-6F01-4D1F-83DD-127BA8A4C856}" type="pres">
      <dgm:prSet presAssocID="{335EFACF-3536-4F66-B3B5-1C481AA38AA8}" presName="parTx" presStyleLbl="alignNode1" presStyleIdx="0" presStyleCnt="3" custScaleX="111142" custScaleY="198830" custLinFactNeighborX="498" custLinFactNeighborY="-32890">
        <dgm:presLayoutVars>
          <dgm:chMax val="0"/>
          <dgm:chPref val="0"/>
          <dgm:bulletEnabled val="1"/>
        </dgm:presLayoutVars>
      </dgm:prSet>
      <dgm:spPr/>
    </dgm:pt>
    <dgm:pt modelId="{B84AAEB9-68A8-407B-A4FD-B94D43D3325C}" type="pres">
      <dgm:prSet presAssocID="{335EFACF-3536-4F66-B3B5-1C481AA38AA8}" presName="desTx" presStyleLbl="alignAccFollowNode1" presStyleIdx="0" presStyleCnt="3" custScaleX="112529" custLinFactNeighborY="-2804">
        <dgm:presLayoutVars>
          <dgm:bulletEnabled val="1"/>
        </dgm:presLayoutVars>
      </dgm:prSet>
      <dgm:spPr/>
    </dgm:pt>
    <dgm:pt modelId="{C8A27F61-1085-4A38-9182-2ABCE871E3F5}" type="pres">
      <dgm:prSet presAssocID="{6A1CFD7E-451E-4CB2-A8C2-2B9EE2705651}" presName="space" presStyleCnt="0"/>
      <dgm:spPr/>
    </dgm:pt>
    <dgm:pt modelId="{E6F0FCFB-53BF-443D-A98E-C45315D0C1D8}" type="pres">
      <dgm:prSet presAssocID="{1D6DE2DD-92EE-4C9C-9D27-E26E596D3CF4}" presName="composite" presStyleCnt="0"/>
      <dgm:spPr/>
    </dgm:pt>
    <dgm:pt modelId="{A9B0D8FE-5992-47F6-9008-ECFAFF1A8F6B}" type="pres">
      <dgm:prSet presAssocID="{1D6DE2DD-92EE-4C9C-9D27-E26E596D3CF4}" presName="parTx" presStyleLbl="alignNode1" presStyleIdx="1" presStyleCnt="3" custScaleX="113404" custScaleY="173173" custLinFactNeighborY="-41302">
        <dgm:presLayoutVars>
          <dgm:chMax val="0"/>
          <dgm:chPref val="0"/>
          <dgm:bulletEnabled val="1"/>
        </dgm:presLayoutVars>
      </dgm:prSet>
      <dgm:spPr/>
    </dgm:pt>
    <dgm:pt modelId="{1AD654F0-5392-4EDB-A5D9-8ABC20BD65C8}" type="pres">
      <dgm:prSet presAssocID="{1D6DE2DD-92EE-4C9C-9D27-E26E596D3CF4}" presName="desTx" presStyleLbl="alignAccFollowNode1" presStyleIdx="1" presStyleCnt="3" custScaleX="112788">
        <dgm:presLayoutVars>
          <dgm:bulletEnabled val="1"/>
        </dgm:presLayoutVars>
      </dgm:prSet>
      <dgm:spPr/>
    </dgm:pt>
    <dgm:pt modelId="{250CD773-85EB-4EC6-95D9-B82ACF8681F1}" type="pres">
      <dgm:prSet presAssocID="{CC8EFA59-4E1B-420D-8E36-9F7E03EA7299}" presName="space" presStyleCnt="0"/>
      <dgm:spPr/>
    </dgm:pt>
    <dgm:pt modelId="{59A5A4D6-0546-47C9-8070-1463AEA0D73D}" type="pres">
      <dgm:prSet presAssocID="{A9BC1637-FC3E-40CB-B0F6-BBCF9FC14C21}" presName="composite" presStyleCnt="0"/>
      <dgm:spPr/>
    </dgm:pt>
    <dgm:pt modelId="{EC05A63B-2DE4-4068-BD04-70F37898C4F4}" type="pres">
      <dgm:prSet presAssocID="{A9BC1637-FC3E-40CB-B0F6-BBCF9FC14C21}" presName="parTx" presStyleLbl="alignNode1" presStyleIdx="2" presStyleCnt="3" custScaleX="115502" custScaleY="177283" custLinFactNeighborX="-789" custLinFactNeighborY="-42859">
        <dgm:presLayoutVars>
          <dgm:chMax val="0"/>
          <dgm:chPref val="0"/>
          <dgm:bulletEnabled val="1"/>
        </dgm:presLayoutVars>
      </dgm:prSet>
      <dgm:spPr/>
    </dgm:pt>
    <dgm:pt modelId="{C78A405E-E384-4A36-97C4-95B2A9B1D349}" type="pres">
      <dgm:prSet presAssocID="{A9BC1637-FC3E-40CB-B0F6-BBCF9FC14C21}" presName="desTx" presStyleLbl="alignAccFollowNode1" presStyleIdx="2" presStyleCnt="3" custScaleX="117608" custScaleY="100937">
        <dgm:presLayoutVars>
          <dgm:bulletEnabled val="1"/>
        </dgm:presLayoutVars>
      </dgm:prSet>
      <dgm:spPr/>
    </dgm:pt>
  </dgm:ptLst>
  <dgm:cxnLst>
    <dgm:cxn modelId="{69D1F623-168A-415A-BA24-D565FD05CCD2}" srcId="{772EFBAF-6F42-46F5-9C6D-BA5601E4D107}" destId="{335EFACF-3536-4F66-B3B5-1C481AA38AA8}" srcOrd="0" destOrd="0" parTransId="{151CAC32-840A-44BB-BD3F-3352113FC3D9}" sibTransId="{6A1CFD7E-451E-4CB2-A8C2-2B9EE2705651}"/>
    <dgm:cxn modelId="{CEE8E5CC-94F2-4A02-BE70-38E3C0AB998D}" type="presOf" srcId="{335EFACF-3536-4F66-B3B5-1C481AA38AA8}" destId="{2F5D26A9-6F01-4D1F-83DD-127BA8A4C856}" srcOrd="0" destOrd="0" presId="urn:microsoft.com/office/officeart/2005/8/layout/hList1"/>
    <dgm:cxn modelId="{E4BB5243-4F3A-49EC-B627-8E3C007DBD4D}" type="presOf" srcId="{A9BC1637-FC3E-40CB-B0F6-BBCF9FC14C21}" destId="{EC05A63B-2DE4-4068-BD04-70F37898C4F4}" srcOrd="0" destOrd="0" presId="urn:microsoft.com/office/officeart/2005/8/layout/hList1"/>
    <dgm:cxn modelId="{23B03796-739A-4D6D-A513-9C9A84DD24F2}" type="presOf" srcId="{9567AC4C-453A-466B-83EF-6791FF203080}" destId="{C78A405E-E384-4A36-97C4-95B2A9B1D349}" srcOrd="0" destOrd="1" presId="urn:microsoft.com/office/officeart/2005/8/layout/hList1"/>
    <dgm:cxn modelId="{5A0C7974-992C-46E4-8AF4-5E31F3539C18}" srcId="{A9BC1637-FC3E-40CB-B0F6-BBCF9FC14C21}" destId="{35F79579-1547-4B8A-9B0D-7015F0EB6A01}" srcOrd="0" destOrd="0" parTransId="{8B055D71-358E-4C94-BF03-B4B966C6F89B}" sibTransId="{AAAFCBC0-8CC8-4BEC-B5F6-C2E95C2EC0BE}"/>
    <dgm:cxn modelId="{A9BB21EE-62F9-4FE3-8BAB-2A3AAA29A1A0}" type="presOf" srcId="{23DFF00E-728A-4169-9FFB-E418A5795B33}" destId="{1AD654F0-5392-4EDB-A5D9-8ABC20BD65C8}" srcOrd="0" destOrd="0" presId="urn:microsoft.com/office/officeart/2005/8/layout/hList1"/>
    <dgm:cxn modelId="{80655F8B-428F-4BE4-97EB-22827CAA4FBF}" type="presOf" srcId="{4E401A8C-C95A-4D69-B8F6-A8CD92FB3E70}" destId="{B84AAEB9-68A8-407B-A4FD-B94D43D3325C}" srcOrd="0" destOrd="1" presId="urn:microsoft.com/office/officeart/2005/8/layout/hList1"/>
    <dgm:cxn modelId="{DCEFC022-D984-4A9F-A679-3B0C7025B2DA}" type="presOf" srcId="{F3DEFE50-7BA7-486E-8BA0-2B42209D5663}" destId="{1AD654F0-5392-4EDB-A5D9-8ABC20BD65C8}" srcOrd="0" destOrd="1" presId="urn:microsoft.com/office/officeart/2005/8/layout/hList1"/>
    <dgm:cxn modelId="{6DD461D5-7C8F-4A12-B07E-21BA23C7F290}" srcId="{335EFACF-3536-4F66-B3B5-1C481AA38AA8}" destId="{1671F10D-CC14-426D-B69B-248B94F6EA61}" srcOrd="2" destOrd="0" parTransId="{4DDA829B-86C9-472A-A08F-81A50F8C2D4D}" sibTransId="{A159457E-22B5-4F72-BFFF-5F3E78735A40}"/>
    <dgm:cxn modelId="{E32C1110-8EA1-4AD3-A2B2-E11ADB830FE4}" srcId="{335EFACF-3536-4F66-B3B5-1C481AA38AA8}" destId="{4E401A8C-C95A-4D69-B8F6-A8CD92FB3E70}" srcOrd="1" destOrd="0" parTransId="{C00C2C96-ABF6-4A5E-A4D2-F69A5F44FB14}" sibTransId="{41CB697E-36C9-4D6D-9F09-1BA99BD8216A}"/>
    <dgm:cxn modelId="{E38C8082-7F67-4972-BF26-0886C3111214}" srcId="{335EFACF-3536-4F66-B3B5-1C481AA38AA8}" destId="{4DF45B8A-F94F-4969-BF4E-3E841A8DA2E3}" srcOrd="0" destOrd="0" parTransId="{2A4C9D26-745E-423F-BF06-22003B449017}" sibTransId="{D57D63C0-B72D-4AEE-8A2F-AA6CA58F6AAF}"/>
    <dgm:cxn modelId="{CF94FCB0-B8B8-4726-9111-A8D62CC3AAB0}" type="presOf" srcId="{1671F10D-CC14-426D-B69B-248B94F6EA61}" destId="{B84AAEB9-68A8-407B-A4FD-B94D43D3325C}" srcOrd="0" destOrd="2" presId="urn:microsoft.com/office/officeart/2005/8/layout/hList1"/>
    <dgm:cxn modelId="{29DE5F10-125B-4AA7-AED2-76027231C324}" type="presOf" srcId="{4B3C7C9E-27D9-46CF-BC42-D47C908812C7}" destId="{1AD654F0-5392-4EDB-A5D9-8ABC20BD65C8}" srcOrd="0" destOrd="2" presId="urn:microsoft.com/office/officeart/2005/8/layout/hList1"/>
    <dgm:cxn modelId="{5A882639-D7B5-467B-BF16-2929ECD0F3EE}" srcId="{772EFBAF-6F42-46F5-9C6D-BA5601E4D107}" destId="{1D6DE2DD-92EE-4C9C-9D27-E26E596D3CF4}" srcOrd="1" destOrd="0" parTransId="{CF16AC36-6AB5-49C9-BE84-BD8DAAA95C47}" sibTransId="{CC8EFA59-4E1B-420D-8E36-9F7E03EA7299}"/>
    <dgm:cxn modelId="{3793AF07-CD86-4F7E-B521-85656592E8F5}" srcId="{1D6DE2DD-92EE-4C9C-9D27-E26E596D3CF4}" destId="{4B3C7C9E-27D9-46CF-BC42-D47C908812C7}" srcOrd="2" destOrd="0" parTransId="{49B88CAA-F488-47A3-83E9-FACEE9BD9B63}" sibTransId="{9782E145-4BD3-4AEC-B8B0-FB8AAAD5B19F}"/>
    <dgm:cxn modelId="{6CBCD45E-8ECB-41FE-A2A0-36F9811DF81F}" type="presOf" srcId="{35F79579-1547-4B8A-9B0D-7015F0EB6A01}" destId="{C78A405E-E384-4A36-97C4-95B2A9B1D349}" srcOrd="0" destOrd="0" presId="urn:microsoft.com/office/officeart/2005/8/layout/hList1"/>
    <dgm:cxn modelId="{7C0782F2-0809-4669-A438-FB4C6C4E7C17}" type="presOf" srcId="{1D6DE2DD-92EE-4C9C-9D27-E26E596D3CF4}" destId="{A9B0D8FE-5992-47F6-9008-ECFAFF1A8F6B}" srcOrd="0" destOrd="0" presId="urn:microsoft.com/office/officeart/2005/8/layout/hList1"/>
    <dgm:cxn modelId="{10200D6E-FDB3-4553-AFDA-4BE259A7CB21}" srcId="{1D6DE2DD-92EE-4C9C-9D27-E26E596D3CF4}" destId="{F3DEFE50-7BA7-486E-8BA0-2B42209D5663}" srcOrd="1" destOrd="0" parTransId="{56D8BFC9-4313-47EF-BFFD-A6A953344811}" sibTransId="{69CF6EC0-DF62-4A27-927D-246ECDE76272}"/>
    <dgm:cxn modelId="{421EE480-EBA9-410C-9E26-51467ACB7B87}" type="presOf" srcId="{772EFBAF-6F42-46F5-9C6D-BA5601E4D107}" destId="{918928E8-ABD8-4E8F-8F87-CEC77157D73F}" srcOrd="0" destOrd="0" presId="urn:microsoft.com/office/officeart/2005/8/layout/hList1"/>
    <dgm:cxn modelId="{E85D90DE-1151-4D36-9AC3-5100BBF690BF}" srcId="{772EFBAF-6F42-46F5-9C6D-BA5601E4D107}" destId="{A9BC1637-FC3E-40CB-B0F6-BBCF9FC14C21}" srcOrd="2" destOrd="0" parTransId="{D31E29DB-FFD5-403E-816D-1D62E442A5AA}" sibTransId="{9136913A-9E27-48FB-970D-0694F120CA6C}"/>
    <dgm:cxn modelId="{2C0A8087-5C32-41DC-AE9E-65D73BFAB56B}" srcId="{A9BC1637-FC3E-40CB-B0F6-BBCF9FC14C21}" destId="{9567AC4C-453A-466B-83EF-6791FF203080}" srcOrd="1" destOrd="0" parTransId="{E54144E5-3C7D-4673-89CE-E28CD21DF3D9}" sibTransId="{292201CB-411B-4E90-A246-D00101EAA892}"/>
    <dgm:cxn modelId="{1A341733-F81F-461E-BEC5-56A28A9E8668}" srcId="{1D6DE2DD-92EE-4C9C-9D27-E26E596D3CF4}" destId="{23DFF00E-728A-4169-9FFB-E418A5795B33}" srcOrd="0" destOrd="0" parTransId="{1F334837-3653-438A-88EC-8196AC66A9CB}" sibTransId="{B44BC90D-0145-4733-858A-AEF72610809E}"/>
    <dgm:cxn modelId="{90EB6272-AC67-4415-9A29-FD5CF618C295}" type="presOf" srcId="{4DF45B8A-F94F-4969-BF4E-3E841A8DA2E3}" destId="{B84AAEB9-68A8-407B-A4FD-B94D43D3325C}" srcOrd="0" destOrd="0" presId="urn:microsoft.com/office/officeart/2005/8/layout/hList1"/>
    <dgm:cxn modelId="{DF1176B3-49B6-464E-A4F8-139784B8200A}" type="presParOf" srcId="{918928E8-ABD8-4E8F-8F87-CEC77157D73F}" destId="{9B2732C7-AC33-43B1-A380-4F25AED2424B}" srcOrd="0" destOrd="0" presId="urn:microsoft.com/office/officeart/2005/8/layout/hList1"/>
    <dgm:cxn modelId="{BBA5D767-52A1-46AF-8F83-DC9209D89F60}" type="presParOf" srcId="{9B2732C7-AC33-43B1-A380-4F25AED2424B}" destId="{2F5D26A9-6F01-4D1F-83DD-127BA8A4C856}" srcOrd="0" destOrd="0" presId="urn:microsoft.com/office/officeart/2005/8/layout/hList1"/>
    <dgm:cxn modelId="{7B690421-94D9-4B74-BA2B-D5447D23B6E3}" type="presParOf" srcId="{9B2732C7-AC33-43B1-A380-4F25AED2424B}" destId="{B84AAEB9-68A8-407B-A4FD-B94D43D3325C}" srcOrd="1" destOrd="0" presId="urn:microsoft.com/office/officeart/2005/8/layout/hList1"/>
    <dgm:cxn modelId="{B5E43AC0-6423-45A1-AF4A-ADA4E8CAD16A}" type="presParOf" srcId="{918928E8-ABD8-4E8F-8F87-CEC77157D73F}" destId="{C8A27F61-1085-4A38-9182-2ABCE871E3F5}" srcOrd="1" destOrd="0" presId="urn:microsoft.com/office/officeart/2005/8/layout/hList1"/>
    <dgm:cxn modelId="{A79B4E31-E59C-45A6-BAAC-814E3F04537B}" type="presParOf" srcId="{918928E8-ABD8-4E8F-8F87-CEC77157D73F}" destId="{E6F0FCFB-53BF-443D-A98E-C45315D0C1D8}" srcOrd="2" destOrd="0" presId="urn:microsoft.com/office/officeart/2005/8/layout/hList1"/>
    <dgm:cxn modelId="{761CFC4A-808B-4A86-87C5-6A5153A505A2}" type="presParOf" srcId="{E6F0FCFB-53BF-443D-A98E-C45315D0C1D8}" destId="{A9B0D8FE-5992-47F6-9008-ECFAFF1A8F6B}" srcOrd="0" destOrd="0" presId="urn:microsoft.com/office/officeart/2005/8/layout/hList1"/>
    <dgm:cxn modelId="{E808D47F-44FA-4ED2-9B40-4E857E58621F}" type="presParOf" srcId="{E6F0FCFB-53BF-443D-A98E-C45315D0C1D8}" destId="{1AD654F0-5392-4EDB-A5D9-8ABC20BD65C8}" srcOrd="1" destOrd="0" presId="urn:microsoft.com/office/officeart/2005/8/layout/hList1"/>
    <dgm:cxn modelId="{758479C0-A361-4D04-BCF1-C72779219409}" type="presParOf" srcId="{918928E8-ABD8-4E8F-8F87-CEC77157D73F}" destId="{250CD773-85EB-4EC6-95D9-B82ACF8681F1}" srcOrd="3" destOrd="0" presId="urn:microsoft.com/office/officeart/2005/8/layout/hList1"/>
    <dgm:cxn modelId="{ECC2BC38-FF2F-451E-AA84-F9852F0B01D6}" type="presParOf" srcId="{918928E8-ABD8-4E8F-8F87-CEC77157D73F}" destId="{59A5A4D6-0546-47C9-8070-1463AEA0D73D}" srcOrd="4" destOrd="0" presId="urn:microsoft.com/office/officeart/2005/8/layout/hList1"/>
    <dgm:cxn modelId="{CBF96D16-36D5-44D5-A430-14F9D04FD434}" type="presParOf" srcId="{59A5A4D6-0546-47C9-8070-1463AEA0D73D}" destId="{EC05A63B-2DE4-4068-BD04-70F37898C4F4}" srcOrd="0" destOrd="0" presId="urn:microsoft.com/office/officeart/2005/8/layout/hList1"/>
    <dgm:cxn modelId="{F4754A5A-5EC9-413E-B5ED-F6C4830E82F1}" type="presParOf" srcId="{59A5A4D6-0546-47C9-8070-1463AEA0D73D}" destId="{C78A405E-E384-4A36-97C4-95B2A9B1D34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6C6DEE-5A51-40FF-8F3E-9AAF3540FEEE}">
      <dsp:nvSpPr>
        <dsp:cNvPr id="0" name=""/>
        <dsp:cNvSpPr/>
      </dsp:nvSpPr>
      <dsp:spPr>
        <a:xfrm>
          <a:off x="375319" y="27508"/>
          <a:ext cx="6955926" cy="962502"/>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Calibri" panose="020F0502020204030204"/>
              <a:ea typeface="+mn-ea"/>
              <a:cs typeface="+mn-cs"/>
            </a:rPr>
            <a:t>Development has ceased for frameworks or pathways. However,  qualifications in a framework can be updated where there is a new 'Awarding Organisation' offering the same content / qualification. </a:t>
          </a:r>
        </a:p>
      </dsp:txBody>
      <dsp:txXfrm>
        <a:off x="403510" y="55699"/>
        <a:ext cx="5811430" cy="906120"/>
      </dsp:txXfrm>
    </dsp:sp>
    <dsp:sp modelId="{99246262-A0C8-40DD-AFA5-CAE2E9C0742E}">
      <dsp:nvSpPr>
        <dsp:cNvPr id="0" name=""/>
        <dsp:cNvSpPr/>
      </dsp:nvSpPr>
      <dsp:spPr>
        <a:xfrm>
          <a:off x="671693" y="1049126"/>
          <a:ext cx="7158056" cy="962502"/>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Calibri" panose="020F0502020204030204"/>
              <a:ea typeface="+mn-ea"/>
              <a:cs typeface="+mn-cs"/>
            </a:rPr>
            <a:t>Provider reviews relevant apprenticeship available frameworks for the sector subject/occupation at the Apprenticeships Online Website:   http://www.afo.sscalliance.org/developaframework/login.cfm</a:t>
          </a:r>
          <a:endParaRPr lang="en-GB" sz="1400" kern="1200" dirty="0"/>
        </a:p>
      </dsp:txBody>
      <dsp:txXfrm>
        <a:off x="699884" y="1077317"/>
        <a:ext cx="5927297" cy="906120"/>
      </dsp:txXfrm>
    </dsp:sp>
    <dsp:sp modelId="{BAA232B7-61C7-4BFA-945D-8BE0283A4D7E}">
      <dsp:nvSpPr>
        <dsp:cNvPr id="0" name=""/>
        <dsp:cNvSpPr/>
      </dsp:nvSpPr>
      <dsp:spPr>
        <a:xfrm>
          <a:off x="1122394" y="2111641"/>
          <a:ext cx="7064969" cy="1141258"/>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latin typeface="Calibri" panose="020F0502020204030204"/>
              <a:ea typeface="+mn-ea"/>
              <a:cs typeface="+mn-cs"/>
            </a:rPr>
            <a:t>Provider identifies a framework with a content and qualification which matches their existing HE qualification offer </a:t>
          </a:r>
        </a:p>
        <a:p>
          <a:pPr marL="0" lvl="0" indent="0" algn="l" defTabSz="577850">
            <a:lnSpc>
              <a:spcPct val="90000"/>
            </a:lnSpc>
            <a:spcBef>
              <a:spcPct val="0"/>
            </a:spcBef>
            <a:spcAft>
              <a:spcPct val="35000"/>
            </a:spcAft>
            <a:buNone/>
          </a:pPr>
          <a:r>
            <a:rPr lang="en-GB" sz="1300" kern="1200" dirty="0">
              <a:latin typeface="Calibri" panose="020F0502020204030204"/>
              <a:ea typeface="+mn-ea"/>
              <a:cs typeface="+mn-cs"/>
            </a:rPr>
            <a:t>HEI  sources the framework Issuing Authority (within the framework documentation)   </a:t>
          </a:r>
        </a:p>
        <a:p>
          <a:pPr marL="0" lvl="0" indent="0" algn="l" defTabSz="577850">
            <a:lnSpc>
              <a:spcPct val="90000"/>
            </a:lnSpc>
            <a:spcBef>
              <a:spcPct val="0"/>
            </a:spcBef>
            <a:spcAft>
              <a:spcPct val="35000"/>
            </a:spcAft>
            <a:buNone/>
          </a:pPr>
          <a:r>
            <a:rPr lang="en-GB" sz="1300" kern="1200" dirty="0">
              <a:latin typeface="Calibri" panose="020F0502020204030204"/>
              <a:ea typeface="+mn-ea"/>
              <a:cs typeface="+mn-cs"/>
            </a:rPr>
            <a:t>Evidence of employer demand exists as rationale for an application to include an additional qualification into the framework  </a:t>
          </a:r>
        </a:p>
      </dsp:txBody>
      <dsp:txXfrm>
        <a:off x="1155820" y="2145067"/>
        <a:ext cx="5839012" cy="1074406"/>
      </dsp:txXfrm>
    </dsp:sp>
    <dsp:sp modelId="{95C2B3A0-3E49-47B7-9E9D-B0D7C1D0FCB7}">
      <dsp:nvSpPr>
        <dsp:cNvPr id="0" name=""/>
        <dsp:cNvSpPr/>
      </dsp:nvSpPr>
      <dsp:spPr>
        <a:xfrm>
          <a:off x="1669086" y="3337194"/>
          <a:ext cx="6998969" cy="962502"/>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Calibri" panose="020F0502020204030204"/>
              <a:ea typeface="+mn-ea"/>
              <a:cs typeface="+mn-cs"/>
            </a:rPr>
            <a:t>Provider contacts appropriate Issuing Authority and follows the 'development framework' instructions on the Apprenticeship Framework Online website : </a:t>
          </a:r>
        </a:p>
        <a:p>
          <a:pPr marL="0" lvl="0" indent="0" algn="l" defTabSz="622300">
            <a:lnSpc>
              <a:spcPct val="90000"/>
            </a:lnSpc>
            <a:spcBef>
              <a:spcPct val="0"/>
            </a:spcBef>
            <a:spcAft>
              <a:spcPct val="35000"/>
            </a:spcAft>
            <a:buNone/>
          </a:pPr>
          <a:r>
            <a:rPr lang="en-GB" sz="1400" kern="1200" dirty="0">
              <a:latin typeface="Calibri" panose="020F0502020204030204"/>
              <a:ea typeface="+mn-ea"/>
              <a:cs typeface="+mn-cs"/>
            </a:rPr>
            <a:t>http://www.afo.sscalliance.org/developaframework/login.cfm</a:t>
          </a:r>
        </a:p>
      </dsp:txBody>
      <dsp:txXfrm>
        <a:off x="1697277" y="3365385"/>
        <a:ext cx="5794310" cy="906120"/>
      </dsp:txXfrm>
    </dsp:sp>
    <dsp:sp modelId="{78D4A5B3-7C53-41EB-8828-72D2237F5E53}">
      <dsp:nvSpPr>
        <dsp:cNvPr id="0" name=""/>
        <dsp:cNvSpPr/>
      </dsp:nvSpPr>
      <dsp:spPr>
        <a:xfrm>
          <a:off x="2090601" y="4384732"/>
          <a:ext cx="6998969" cy="962502"/>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GB" sz="1400" kern="1200" dirty="0">
              <a:latin typeface="Calibri" panose="020F0502020204030204"/>
              <a:ea typeface="+mn-ea"/>
              <a:cs typeface="+mn-cs"/>
            </a:rPr>
            <a:t>Provider applies to Skills Funding Agency for a funding rate to deliver this qualification </a:t>
          </a:r>
          <a:r>
            <a:rPr lang="en-GB" sz="1400" kern="1200" dirty="0">
              <a:latin typeface="Calibri" panose="020F0502020204030204"/>
              <a:ea typeface="+mn-ea"/>
              <a:cs typeface="+mn-cs"/>
              <a:hlinkClick xmlns:r="http://schemas.openxmlformats.org/officeDocument/2006/relationships" r:id="rId1"/>
            </a:rPr>
            <a:t>servicedesk@sfa.bis.gov.uk</a:t>
          </a:r>
          <a:r>
            <a:rPr lang="en-GB" sz="1400" kern="1200" dirty="0">
              <a:latin typeface="Calibri" panose="020F0502020204030204"/>
              <a:ea typeface="+mn-ea"/>
              <a:cs typeface="+mn-cs"/>
            </a:rPr>
            <a:t>. The service desk will provide a template. We will consider the costs proposed, benchmark these against other existing provision and  establish a rate and create a new Learning Aim </a:t>
          </a:r>
        </a:p>
      </dsp:txBody>
      <dsp:txXfrm>
        <a:off x="2118792" y="4412923"/>
        <a:ext cx="5794310" cy="906120"/>
      </dsp:txXfrm>
    </dsp:sp>
    <dsp:sp modelId="{C0E6215B-92DD-4741-AC19-E116DFDD22F0}">
      <dsp:nvSpPr>
        <dsp:cNvPr id="0" name=""/>
        <dsp:cNvSpPr/>
      </dsp:nvSpPr>
      <dsp:spPr>
        <a:xfrm>
          <a:off x="6373343" y="703161"/>
          <a:ext cx="625626" cy="625626"/>
        </a:xfrm>
        <a:prstGeom prst="downArrow">
          <a:avLst>
            <a:gd name="adj1" fmla="val 55000"/>
            <a:gd name="adj2" fmla="val 45000"/>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GB" sz="2800" kern="1200">
            <a:solidFill>
              <a:sysClr val="windowText" lastClr="000000">
                <a:hueOff val="0"/>
                <a:satOff val="0"/>
                <a:lumOff val="0"/>
                <a:alphaOff val="0"/>
              </a:sysClr>
            </a:solidFill>
            <a:latin typeface="Calibri" panose="020F0502020204030204"/>
            <a:ea typeface="+mn-ea"/>
            <a:cs typeface="+mn-cs"/>
          </a:endParaRPr>
        </a:p>
      </dsp:txBody>
      <dsp:txXfrm>
        <a:off x="6514109" y="703161"/>
        <a:ext cx="344094" cy="470784"/>
      </dsp:txXfrm>
    </dsp:sp>
    <dsp:sp modelId="{35D3118D-BEC8-41CC-A46A-95385C4E8DF3}">
      <dsp:nvSpPr>
        <dsp:cNvPr id="0" name=""/>
        <dsp:cNvSpPr/>
      </dsp:nvSpPr>
      <dsp:spPr>
        <a:xfrm>
          <a:off x="6895993" y="1799344"/>
          <a:ext cx="625626" cy="625626"/>
        </a:xfrm>
        <a:prstGeom prst="downArrow">
          <a:avLst>
            <a:gd name="adj1" fmla="val 55000"/>
            <a:gd name="adj2" fmla="val 45000"/>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GB" sz="3000" kern="1200"/>
        </a:p>
      </dsp:txBody>
      <dsp:txXfrm>
        <a:off x="7036759" y="1799344"/>
        <a:ext cx="344094" cy="470784"/>
      </dsp:txXfrm>
    </dsp:sp>
    <dsp:sp modelId="{4E5BB232-9AF5-4CA9-A3C0-D4DA7F1C01C9}">
      <dsp:nvSpPr>
        <dsp:cNvPr id="0" name=""/>
        <dsp:cNvSpPr/>
      </dsp:nvSpPr>
      <dsp:spPr>
        <a:xfrm>
          <a:off x="7418643" y="2879486"/>
          <a:ext cx="625626" cy="625626"/>
        </a:xfrm>
        <a:prstGeom prst="downArrow">
          <a:avLst>
            <a:gd name="adj1" fmla="val 55000"/>
            <a:gd name="adj2" fmla="val 45000"/>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GB" sz="2800" kern="1200">
            <a:solidFill>
              <a:sysClr val="windowText" lastClr="000000">
                <a:hueOff val="0"/>
                <a:satOff val="0"/>
                <a:lumOff val="0"/>
                <a:alphaOff val="0"/>
              </a:sysClr>
            </a:solidFill>
            <a:latin typeface="Calibri" panose="020F0502020204030204"/>
            <a:ea typeface="+mn-ea"/>
            <a:cs typeface="+mn-cs"/>
          </a:endParaRPr>
        </a:p>
      </dsp:txBody>
      <dsp:txXfrm>
        <a:off x="7559409" y="2879486"/>
        <a:ext cx="344094" cy="470784"/>
      </dsp:txXfrm>
    </dsp:sp>
    <dsp:sp modelId="{B009AE38-BFBE-4274-ACAA-BB7533CFE325}">
      <dsp:nvSpPr>
        <dsp:cNvPr id="0" name=""/>
        <dsp:cNvSpPr/>
      </dsp:nvSpPr>
      <dsp:spPr>
        <a:xfrm>
          <a:off x="7941294" y="3986363"/>
          <a:ext cx="625626" cy="625626"/>
        </a:xfrm>
        <a:prstGeom prst="downArrow">
          <a:avLst>
            <a:gd name="adj1" fmla="val 55000"/>
            <a:gd name="adj2" fmla="val 45000"/>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endParaRPr lang="en-GB" sz="3000" kern="1200"/>
        </a:p>
      </dsp:txBody>
      <dsp:txXfrm>
        <a:off x="8082060" y="3986363"/>
        <a:ext cx="344094" cy="4707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D057B-F6BD-468E-8C26-4F4D3AF75560}">
      <dsp:nvSpPr>
        <dsp:cNvPr id="0" name=""/>
        <dsp:cNvSpPr/>
      </dsp:nvSpPr>
      <dsp:spPr>
        <a:xfrm>
          <a:off x="161817" y="1882"/>
          <a:ext cx="2351055" cy="1175527"/>
        </a:xfrm>
        <a:prstGeom prst="roundRect">
          <a:avLst>
            <a:gd name="adj" fmla="val 10000"/>
          </a:avLst>
        </a:prstGeom>
        <a:solidFill>
          <a:schemeClr val="tx2">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GB" sz="1900" kern="1200" dirty="0"/>
            <a:t>Employer agrees a price below the cap </a:t>
          </a:r>
        </a:p>
        <a:p>
          <a:pPr marL="0" lvl="0" indent="0" algn="ctr" defTabSz="844550">
            <a:lnSpc>
              <a:spcPct val="90000"/>
            </a:lnSpc>
            <a:spcBef>
              <a:spcPct val="0"/>
            </a:spcBef>
            <a:spcAft>
              <a:spcPct val="35000"/>
            </a:spcAft>
            <a:buNone/>
          </a:pPr>
          <a:r>
            <a:rPr lang="en-GB" sz="1900" kern="1200" dirty="0"/>
            <a:t>£6,300 </a:t>
          </a:r>
        </a:p>
      </dsp:txBody>
      <dsp:txXfrm>
        <a:off x="196247" y="36312"/>
        <a:ext cx="2282195" cy="1106667"/>
      </dsp:txXfrm>
    </dsp:sp>
    <dsp:sp modelId="{E91D8530-3A65-4198-AB89-898E5C6D2C84}">
      <dsp:nvSpPr>
        <dsp:cNvPr id="0" name=""/>
        <dsp:cNvSpPr/>
      </dsp:nvSpPr>
      <dsp:spPr>
        <a:xfrm>
          <a:off x="396923" y="1177410"/>
          <a:ext cx="235105" cy="881645"/>
        </a:xfrm>
        <a:custGeom>
          <a:avLst/>
          <a:gdLst/>
          <a:ahLst/>
          <a:cxnLst/>
          <a:rect l="0" t="0" r="0" b="0"/>
          <a:pathLst>
            <a:path>
              <a:moveTo>
                <a:pt x="0" y="0"/>
              </a:moveTo>
              <a:lnTo>
                <a:pt x="0" y="881645"/>
              </a:lnTo>
              <a:lnTo>
                <a:pt x="235105" y="8816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A5DBD3-036C-47C5-BFF2-4E39F776CC44}">
      <dsp:nvSpPr>
        <dsp:cNvPr id="0" name=""/>
        <dsp:cNvSpPr/>
      </dsp:nvSpPr>
      <dsp:spPr>
        <a:xfrm>
          <a:off x="632028" y="1471292"/>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Government contributes </a:t>
          </a:r>
          <a:r>
            <a:rPr lang="en-GB" sz="1600" b="1" kern="1200" dirty="0"/>
            <a:t>£4200 </a:t>
          </a:r>
          <a:r>
            <a:rPr lang="en-GB" sz="1600" kern="1200" dirty="0"/>
            <a:t>(two thirds)</a:t>
          </a:r>
        </a:p>
      </dsp:txBody>
      <dsp:txXfrm>
        <a:off x="666458" y="1505722"/>
        <a:ext cx="1811984" cy="1106667"/>
      </dsp:txXfrm>
    </dsp:sp>
    <dsp:sp modelId="{E1AD2ED3-9B77-4796-987C-6409935B7106}">
      <dsp:nvSpPr>
        <dsp:cNvPr id="0" name=""/>
        <dsp:cNvSpPr/>
      </dsp:nvSpPr>
      <dsp:spPr>
        <a:xfrm>
          <a:off x="396923" y="1177410"/>
          <a:ext cx="235105" cy="2351055"/>
        </a:xfrm>
        <a:custGeom>
          <a:avLst/>
          <a:gdLst/>
          <a:ahLst/>
          <a:cxnLst/>
          <a:rect l="0" t="0" r="0" b="0"/>
          <a:pathLst>
            <a:path>
              <a:moveTo>
                <a:pt x="0" y="0"/>
              </a:moveTo>
              <a:lnTo>
                <a:pt x="0" y="2351055"/>
              </a:lnTo>
              <a:lnTo>
                <a:pt x="235105" y="2351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E5D27D-CD32-4428-BA8B-6EBF1EBC7BE9}">
      <dsp:nvSpPr>
        <dsp:cNvPr id="0" name=""/>
        <dsp:cNvSpPr/>
      </dsp:nvSpPr>
      <dsp:spPr>
        <a:xfrm>
          <a:off x="632028" y="2940701"/>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Employer  contributes </a:t>
          </a:r>
          <a:br>
            <a:rPr lang="en-GB" sz="1600" kern="1200" dirty="0"/>
          </a:br>
          <a:r>
            <a:rPr lang="en-GB" sz="1600" b="1" kern="1200" dirty="0"/>
            <a:t>£2100 </a:t>
          </a:r>
          <a:r>
            <a:rPr lang="en-GB" sz="1600" kern="1200" dirty="0"/>
            <a:t>(one third)</a:t>
          </a:r>
        </a:p>
      </dsp:txBody>
      <dsp:txXfrm>
        <a:off x="666458" y="2975131"/>
        <a:ext cx="1811984" cy="1106667"/>
      </dsp:txXfrm>
    </dsp:sp>
    <dsp:sp modelId="{D4FE5A33-24A6-4139-89E1-5BABA11E872D}">
      <dsp:nvSpPr>
        <dsp:cNvPr id="0" name=""/>
        <dsp:cNvSpPr/>
      </dsp:nvSpPr>
      <dsp:spPr>
        <a:xfrm>
          <a:off x="3100637" y="1882"/>
          <a:ext cx="2351055" cy="1175527"/>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GB" sz="1900" kern="1200" dirty="0"/>
            <a:t>Employer agrees a price at the cap</a:t>
          </a:r>
        </a:p>
        <a:p>
          <a:pPr marL="0" lvl="0" indent="0" algn="ctr" defTabSz="844550">
            <a:lnSpc>
              <a:spcPct val="90000"/>
            </a:lnSpc>
            <a:spcBef>
              <a:spcPct val="0"/>
            </a:spcBef>
            <a:spcAft>
              <a:spcPct val="35000"/>
            </a:spcAft>
            <a:buNone/>
          </a:pPr>
          <a:r>
            <a:rPr lang="en-GB" sz="1900" kern="1200" dirty="0"/>
            <a:t>£9,000 </a:t>
          </a:r>
        </a:p>
      </dsp:txBody>
      <dsp:txXfrm>
        <a:off x="3135067" y="36312"/>
        <a:ext cx="2282195" cy="1106667"/>
      </dsp:txXfrm>
    </dsp:sp>
    <dsp:sp modelId="{AEE5AB61-A897-483C-BCFD-5A92A54D55B8}">
      <dsp:nvSpPr>
        <dsp:cNvPr id="0" name=""/>
        <dsp:cNvSpPr/>
      </dsp:nvSpPr>
      <dsp:spPr>
        <a:xfrm>
          <a:off x="3335742" y="1177410"/>
          <a:ext cx="235105" cy="881645"/>
        </a:xfrm>
        <a:custGeom>
          <a:avLst/>
          <a:gdLst/>
          <a:ahLst/>
          <a:cxnLst/>
          <a:rect l="0" t="0" r="0" b="0"/>
          <a:pathLst>
            <a:path>
              <a:moveTo>
                <a:pt x="0" y="0"/>
              </a:moveTo>
              <a:lnTo>
                <a:pt x="0" y="881645"/>
              </a:lnTo>
              <a:lnTo>
                <a:pt x="235105" y="8816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14C614-9ACF-49CF-A045-2F445C66FDE8}">
      <dsp:nvSpPr>
        <dsp:cNvPr id="0" name=""/>
        <dsp:cNvSpPr/>
      </dsp:nvSpPr>
      <dsp:spPr>
        <a:xfrm>
          <a:off x="3570848" y="1471292"/>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Government contributes </a:t>
          </a:r>
          <a:r>
            <a:rPr lang="en-GB" sz="1600" b="1" kern="1200" dirty="0"/>
            <a:t>£6000 </a:t>
          </a:r>
          <a:r>
            <a:rPr lang="en-GB" sz="1600" kern="1200" dirty="0"/>
            <a:t>(the cap / two thirds)</a:t>
          </a:r>
        </a:p>
      </dsp:txBody>
      <dsp:txXfrm>
        <a:off x="3605278" y="1505722"/>
        <a:ext cx="1811984" cy="1106667"/>
      </dsp:txXfrm>
    </dsp:sp>
    <dsp:sp modelId="{DD006FDD-3087-4E59-A2AD-A6135E653FC8}">
      <dsp:nvSpPr>
        <dsp:cNvPr id="0" name=""/>
        <dsp:cNvSpPr/>
      </dsp:nvSpPr>
      <dsp:spPr>
        <a:xfrm>
          <a:off x="3335742" y="1177410"/>
          <a:ext cx="235105" cy="2351055"/>
        </a:xfrm>
        <a:custGeom>
          <a:avLst/>
          <a:gdLst/>
          <a:ahLst/>
          <a:cxnLst/>
          <a:rect l="0" t="0" r="0" b="0"/>
          <a:pathLst>
            <a:path>
              <a:moveTo>
                <a:pt x="0" y="0"/>
              </a:moveTo>
              <a:lnTo>
                <a:pt x="0" y="2351055"/>
              </a:lnTo>
              <a:lnTo>
                <a:pt x="235105" y="2351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BB34F-5CA3-4DB5-A4DA-8E36E4CB607D}">
      <dsp:nvSpPr>
        <dsp:cNvPr id="0" name=""/>
        <dsp:cNvSpPr/>
      </dsp:nvSpPr>
      <dsp:spPr>
        <a:xfrm>
          <a:off x="3570848" y="2940701"/>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Employer  contributes </a:t>
          </a:r>
          <a:br>
            <a:rPr lang="en-GB" sz="1600" kern="1200" dirty="0"/>
          </a:br>
          <a:r>
            <a:rPr lang="en-GB" sz="1600" b="1" kern="1200" dirty="0"/>
            <a:t>£3000 </a:t>
          </a:r>
          <a:r>
            <a:rPr lang="en-GB" sz="1600" kern="1200" dirty="0"/>
            <a:t>(one third)</a:t>
          </a:r>
        </a:p>
      </dsp:txBody>
      <dsp:txXfrm>
        <a:off x="3605278" y="2975131"/>
        <a:ext cx="1811984" cy="1106667"/>
      </dsp:txXfrm>
    </dsp:sp>
    <dsp:sp modelId="{A447CD57-F095-433D-90B0-4FDF85792628}">
      <dsp:nvSpPr>
        <dsp:cNvPr id="0" name=""/>
        <dsp:cNvSpPr/>
      </dsp:nvSpPr>
      <dsp:spPr>
        <a:xfrm>
          <a:off x="3335742" y="1177410"/>
          <a:ext cx="235105" cy="3820465"/>
        </a:xfrm>
        <a:custGeom>
          <a:avLst/>
          <a:gdLst/>
          <a:ahLst/>
          <a:cxnLst/>
          <a:rect l="0" t="0" r="0" b="0"/>
          <a:pathLst>
            <a:path>
              <a:moveTo>
                <a:pt x="0" y="0"/>
              </a:moveTo>
              <a:lnTo>
                <a:pt x="0" y="3820465"/>
              </a:lnTo>
              <a:lnTo>
                <a:pt x="235105" y="38204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A372D1-D85D-4423-9E89-749AF14C2276}">
      <dsp:nvSpPr>
        <dsp:cNvPr id="0" name=""/>
        <dsp:cNvSpPr/>
      </dsp:nvSpPr>
      <dsp:spPr>
        <a:xfrm>
          <a:off x="3570848" y="4410111"/>
          <a:ext cx="1880844" cy="1175527"/>
        </a:xfrm>
        <a:prstGeom prst="roundRect">
          <a:avLst>
            <a:gd name="adj" fmla="val 10000"/>
          </a:avLst>
        </a:prstGeom>
        <a:solidFill>
          <a:schemeClr val="lt1">
            <a:hueOff val="0"/>
            <a:satOff val="0"/>
            <a:lum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GB" sz="1500" kern="1200" dirty="0"/>
            <a:t>Employer agrees monthly payments for two years: </a:t>
          </a:r>
          <a:br>
            <a:rPr lang="en-GB" sz="1500" kern="1200" dirty="0"/>
          </a:br>
          <a:r>
            <a:rPr lang="en-GB" sz="1500" kern="1200" dirty="0"/>
            <a:t>£300</a:t>
          </a:r>
          <a:r>
            <a:rPr lang="en-GB" sz="1500" b="0" i="0" u="none" kern="1200" dirty="0"/>
            <a:t>0/24 = </a:t>
          </a:r>
          <a:r>
            <a:rPr lang="en-GB" sz="1500" b="1" i="0" u="none" kern="1200" dirty="0"/>
            <a:t>£125pm</a:t>
          </a:r>
          <a:br>
            <a:rPr lang="en-GB" sz="1500" b="1" i="0" u="none" kern="1200" dirty="0"/>
          </a:br>
          <a:r>
            <a:rPr lang="en-GB" sz="1500" b="0" i="0" u="none" kern="1200" dirty="0"/>
            <a:t>(Gvt pays = £250 pm)</a:t>
          </a:r>
          <a:endParaRPr lang="en-GB" sz="1500" b="0" kern="1200" dirty="0"/>
        </a:p>
      </dsp:txBody>
      <dsp:txXfrm>
        <a:off x="3605278" y="4444541"/>
        <a:ext cx="1811984" cy="1106667"/>
      </dsp:txXfrm>
    </dsp:sp>
    <dsp:sp modelId="{FED8A850-CE96-4036-B157-C73D31484E56}">
      <dsp:nvSpPr>
        <dsp:cNvPr id="0" name=""/>
        <dsp:cNvSpPr/>
      </dsp:nvSpPr>
      <dsp:spPr>
        <a:xfrm>
          <a:off x="6039456" y="1882"/>
          <a:ext cx="2351055" cy="1175527"/>
        </a:xfrm>
        <a:prstGeom prst="roundRect">
          <a:avLst>
            <a:gd name="adj" fmla="val 10000"/>
          </a:avLst>
        </a:prstGeom>
        <a:solidFill>
          <a:schemeClr val="tx2">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GB" sz="1900" kern="1200" dirty="0"/>
            <a:t>Employer agrees a price above the cap</a:t>
          </a:r>
        </a:p>
        <a:p>
          <a:pPr marL="0" lvl="0" indent="0" algn="ctr" defTabSz="844550">
            <a:lnSpc>
              <a:spcPct val="90000"/>
            </a:lnSpc>
            <a:spcBef>
              <a:spcPct val="0"/>
            </a:spcBef>
            <a:spcAft>
              <a:spcPct val="35000"/>
            </a:spcAft>
            <a:buNone/>
          </a:pPr>
          <a:r>
            <a:rPr lang="en-GB" sz="1900" kern="1200" dirty="0"/>
            <a:t>£9,600 </a:t>
          </a:r>
        </a:p>
      </dsp:txBody>
      <dsp:txXfrm>
        <a:off x="6073886" y="36312"/>
        <a:ext cx="2282195" cy="1106667"/>
      </dsp:txXfrm>
    </dsp:sp>
    <dsp:sp modelId="{D1910A95-C4BF-4651-9FC7-C03432D37AC1}">
      <dsp:nvSpPr>
        <dsp:cNvPr id="0" name=""/>
        <dsp:cNvSpPr/>
      </dsp:nvSpPr>
      <dsp:spPr>
        <a:xfrm>
          <a:off x="6274562" y="1177410"/>
          <a:ext cx="235105" cy="881645"/>
        </a:xfrm>
        <a:custGeom>
          <a:avLst/>
          <a:gdLst/>
          <a:ahLst/>
          <a:cxnLst/>
          <a:rect l="0" t="0" r="0" b="0"/>
          <a:pathLst>
            <a:path>
              <a:moveTo>
                <a:pt x="0" y="0"/>
              </a:moveTo>
              <a:lnTo>
                <a:pt x="0" y="881645"/>
              </a:lnTo>
              <a:lnTo>
                <a:pt x="235105" y="8816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47B5F2-CF2A-44AB-82B2-52A9F2C410B1}">
      <dsp:nvSpPr>
        <dsp:cNvPr id="0" name=""/>
        <dsp:cNvSpPr/>
      </dsp:nvSpPr>
      <dsp:spPr>
        <a:xfrm>
          <a:off x="6509667" y="1471292"/>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Government contributes</a:t>
          </a:r>
          <a:r>
            <a:rPr lang="en-GB" sz="1600" b="1" kern="1200" dirty="0"/>
            <a:t> £6000 </a:t>
          </a:r>
          <a:r>
            <a:rPr lang="en-GB" sz="1600" kern="1200" dirty="0"/>
            <a:t>(the cap)</a:t>
          </a:r>
        </a:p>
      </dsp:txBody>
      <dsp:txXfrm>
        <a:off x="6544097" y="1505722"/>
        <a:ext cx="1811984" cy="1106667"/>
      </dsp:txXfrm>
    </dsp:sp>
    <dsp:sp modelId="{D1EA6BDC-8F7B-40C4-9CD7-67F5EDA857FB}">
      <dsp:nvSpPr>
        <dsp:cNvPr id="0" name=""/>
        <dsp:cNvSpPr/>
      </dsp:nvSpPr>
      <dsp:spPr>
        <a:xfrm>
          <a:off x="6274562" y="1177410"/>
          <a:ext cx="235105" cy="2351055"/>
        </a:xfrm>
        <a:custGeom>
          <a:avLst/>
          <a:gdLst/>
          <a:ahLst/>
          <a:cxnLst/>
          <a:rect l="0" t="0" r="0" b="0"/>
          <a:pathLst>
            <a:path>
              <a:moveTo>
                <a:pt x="0" y="0"/>
              </a:moveTo>
              <a:lnTo>
                <a:pt x="0" y="2351055"/>
              </a:lnTo>
              <a:lnTo>
                <a:pt x="235105" y="2351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E160F3-B5AE-443A-A2FC-C0394841B039}">
      <dsp:nvSpPr>
        <dsp:cNvPr id="0" name=""/>
        <dsp:cNvSpPr/>
      </dsp:nvSpPr>
      <dsp:spPr>
        <a:xfrm>
          <a:off x="6509667" y="2940701"/>
          <a:ext cx="1880844" cy="11755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GB" sz="1600" kern="1200" dirty="0"/>
            <a:t>Employer  contributes </a:t>
          </a:r>
          <a:br>
            <a:rPr lang="en-GB" sz="1600" kern="1200" dirty="0"/>
          </a:br>
          <a:r>
            <a:rPr lang="en-GB" sz="1600" b="1" kern="1200" dirty="0"/>
            <a:t>£3600 </a:t>
          </a:r>
          <a:r>
            <a:rPr lang="en-GB" sz="1600" kern="1200" dirty="0"/>
            <a:t>(one third of the cap band </a:t>
          </a:r>
          <a:r>
            <a:rPr lang="en-GB" sz="1600" b="1" i="1" kern="1200" dirty="0">
              <a:solidFill>
                <a:schemeClr val="tx2"/>
              </a:solidFill>
            </a:rPr>
            <a:t>plus all </a:t>
          </a:r>
          <a:r>
            <a:rPr lang="en-GB" sz="1600" kern="1200" dirty="0"/>
            <a:t>additional costs</a:t>
          </a:r>
        </a:p>
      </dsp:txBody>
      <dsp:txXfrm>
        <a:off x="6544097" y="2975131"/>
        <a:ext cx="1811984" cy="11066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D26A9-6F01-4D1F-83DD-127BA8A4C856}">
      <dsp:nvSpPr>
        <dsp:cNvPr id="0" name=""/>
        <dsp:cNvSpPr/>
      </dsp:nvSpPr>
      <dsp:spPr>
        <a:xfrm>
          <a:off x="28476" y="365588"/>
          <a:ext cx="2502110" cy="1790482"/>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GB" sz="2000" kern="1200" dirty="0"/>
            <a:t>16-18 Incentive</a:t>
          </a:r>
        </a:p>
        <a:p>
          <a:pPr marL="0" lvl="0" indent="0" algn="ctr" defTabSz="889000">
            <a:lnSpc>
              <a:spcPct val="90000"/>
            </a:lnSpc>
            <a:spcBef>
              <a:spcPct val="0"/>
            </a:spcBef>
            <a:spcAft>
              <a:spcPct val="35000"/>
            </a:spcAft>
            <a:buNone/>
          </a:pPr>
          <a:r>
            <a:rPr lang="en-GB" sz="2000" kern="1200" dirty="0"/>
            <a:t>CAP 3 £1,800 </a:t>
          </a:r>
        </a:p>
      </dsp:txBody>
      <dsp:txXfrm>
        <a:off x="28476" y="365588"/>
        <a:ext cx="2502110" cy="1790482"/>
      </dsp:txXfrm>
    </dsp:sp>
    <dsp:sp modelId="{B84AAEB9-68A8-407B-A4FD-B94D43D3325C}">
      <dsp:nvSpPr>
        <dsp:cNvPr id="0" name=""/>
        <dsp:cNvSpPr/>
      </dsp:nvSpPr>
      <dsp:spPr>
        <a:xfrm>
          <a:off x="1652" y="1928445"/>
          <a:ext cx="2533335" cy="2810880"/>
        </a:xfrm>
        <a:prstGeom prst="rect">
          <a:avLst/>
        </a:prstGeom>
        <a:solidFill>
          <a:schemeClr val="dk2">
            <a:tint val="40000"/>
            <a:hueOff val="0"/>
            <a:satOff val="0"/>
            <a:lum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0" marR="0" lvl="2" indent="0" algn="l" defTabSz="914400" eaLnBrk="1" fontAlgn="auto" latinLnBrk="0" hangingPunct="1">
            <a:lnSpc>
              <a:spcPct val="100000"/>
            </a:lnSpc>
            <a:spcBef>
              <a:spcPct val="0"/>
            </a:spcBef>
            <a:spcAft>
              <a:spcPts val="0"/>
            </a:spcAft>
            <a:buClrTx/>
            <a:buSzTx/>
            <a:buFontTx/>
            <a:buNone/>
            <a:tabLst/>
            <a:defRPr/>
          </a:pPr>
          <a:r>
            <a:rPr lang="en-GB" sz="1600" kern="1200" dirty="0"/>
            <a:t> </a:t>
          </a:r>
          <a:r>
            <a:rPr lang="en-GB" sz="2000" kern="1200" dirty="0"/>
            <a:t>50% at 3 months</a:t>
          </a:r>
          <a:endParaRPr lang="en-GB" sz="2000" kern="1200" baseline="0" dirty="0"/>
        </a:p>
        <a:p>
          <a:pPr marL="0" marR="0" lvl="2" indent="0" algn="l" defTabSz="914400" eaLnBrk="1" fontAlgn="auto" latinLnBrk="0" hangingPunct="1">
            <a:lnSpc>
              <a:spcPct val="100000"/>
            </a:lnSpc>
            <a:spcBef>
              <a:spcPct val="0"/>
            </a:spcBef>
            <a:spcAft>
              <a:spcPts val="0"/>
            </a:spcAft>
            <a:buClrTx/>
            <a:buSzTx/>
            <a:buFontTx/>
            <a:buNone/>
            <a:tabLst/>
            <a:defRPr/>
          </a:pPr>
          <a:endParaRPr lang="en-GB" sz="1800" kern="1200" baseline="0" dirty="0"/>
        </a:p>
        <a:p>
          <a:pPr marL="0" marR="0" lvl="2" indent="0" algn="l" defTabSz="914400" eaLnBrk="1" fontAlgn="auto" latinLnBrk="0" hangingPunct="1">
            <a:lnSpc>
              <a:spcPct val="100000"/>
            </a:lnSpc>
            <a:spcBef>
              <a:spcPct val="0"/>
            </a:spcBef>
            <a:spcAft>
              <a:spcPts val="0"/>
            </a:spcAft>
            <a:buClrTx/>
            <a:buSzTx/>
            <a:buFontTx/>
            <a:buNone/>
            <a:tabLst/>
            <a:defRPr/>
          </a:pPr>
          <a:r>
            <a:rPr lang="en-GB" sz="2000" kern="1200" dirty="0"/>
            <a:t> 50% at 12 months</a:t>
          </a:r>
          <a:endParaRPr lang="en-GB" sz="1800" kern="1200" baseline="0" dirty="0"/>
        </a:p>
      </dsp:txBody>
      <dsp:txXfrm>
        <a:off x="1652" y="1928445"/>
        <a:ext cx="2533335" cy="2810880"/>
      </dsp:txXfrm>
    </dsp:sp>
    <dsp:sp modelId="{A9B0D8FE-5992-47F6-9008-ECFAFF1A8F6B}">
      <dsp:nvSpPr>
        <dsp:cNvPr id="0" name=""/>
        <dsp:cNvSpPr/>
      </dsp:nvSpPr>
      <dsp:spPr>
        <a:xfrm>
          <a:off x="2850166" y="347599"/>
          <a:ext cx="2553033" cy="1559438"/>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GB" sz="2000" kern="1200" dirty="0"/>
            <a:t>Small employer Incentive</a:t>
          </a:r>
        </a:p>
        <a:p>
          <a:pPr marL="0" lvl="0" indent="0" algn="ctr" defTabSz="889000">
            <a:lnSpc>
              <a:spcPct val="90000"/>
            </a:lnSpc>
            <a:spcBef>
              <a:spcPct val="0"/>
            </a:spcBef>
            <a:spcAft>
              <a:spcPct val="35000"/>
            </a:spcAft>
            <a:buNone/>
          </a:pPr>
          <a:r>
            <a:rPr lang="en-GB" sz="2000" kern="1200" dirty="0"/>
            <a:t>CAP 3 £900</a:t>
          </a:r>
        </a:p>
      </dsp:txBody>
      <dsp:txXfrm>
        <a:off x="2850166" y="347599"/>
        <a:ext cx="2553033" cy="1559438"/>
      </dsp:txXfrm>
    </dsp:sp>
    <dsp:sp modelId="{1AD654F0-5392-4EDB-A5D9-8ABC20BD65C8}">
      <dsp:nvSpPr>
        <dsp:cNvPr id="0" name=""/>
        <dsp:cNvSpPr/>
      </dsp:nvSpPr>
      <dsp:spPr>
        <a:xfrm>
          <a:off x="2857100" y="1949501"/>
          <a:ext cx="2539166" cy="281088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0" marR="0" lvl="2" indent="0" algn="l" defTabSz="914400" eaLnBrk="1" fontAlgn="auto" latinLnBrk="0" hangingPunct="1">
            <a:lnSpc>
              <a:spcPct val="100000"/>
            </a:lnSpc>
            <a:spcBef>
              <a:spcPct val="0"/>
            </a:spcBef>
            <a:spcAft>
              <a:spcPts val="0"/>
            </a:spcAft>
            <a:buClrTx/>
            <a:buSzTx/>
            <a:buFontTx/>
            <a:buNone/>
            <a:tabLst/>
            <a:defRPr/>
          </a:pPr>
          <a:r>
            <a:rPr lang="en-GB" sz="1600" kern="1200" dirty="0"/>
            <a:t> </a:t>
          </a:r>
          <a:r>
            <a:rPr lang="en-GB" sz="2000" kern="1200" dirty="0"/>
            <a:t>&lt; 50 employees </a:t>
          </a:r>
        </a:p>
        <a:p>
          <a:pPr marL="0" marR="0" lvl="2" indent="0" algn="l" defTabSz="914400" eaLnBrk="1" fontAlgn="auto" latinLnBrk="0" hangingPunct="1">
            <a:lnSpc>
              <a:spcPct val="100000"/>
            </a:lnSpc>
            <a:spcBef>
              <a:spcPct val="0"/>
            </a:spcBef>
            <a:spcAft>
              <a:spcPts val="0"/>
            </a:spcAft>
            <a:buClrTx/>
            <a:buSzTx/>
            <a:buFontTx/>
            <a:buNone/>
            <a:tabLst/>
            <a:defRPr/>
          </a:pPr>
          <a:endParaRPr lang="en-GB" sz="2000" kern="1200" dirty="0"/>
        </a:p>
        <a:p>
          <a:pPr marL="0" marR="0" lvl="2" indent="0" algn="l" defTabSz="914400" eaLnBrk="1" fontAlgn="auto" latinLnBrk="0" hangingPunct="1">
            <a:lnSpc>
              <a:spcPct val="100000"/>
            </a:lnSpc>
            <a:spcBef>
              <a:spcPct val="0"/>
            </a:spcBef>
            <a:spcAft>
              <a:spcPts val="0"/>
            </a:spcAft>
            <a:buClrTx/>
            <a:buSzTx/>
            <a:buFontTx/>
            <a:buNone/>
            <a:tabLst/>
            <a:defRPr/>
          </a:pPr>
          <a:r>
            <a:rPr lang="en-GB" sz="2000" kern="1200" dirty="0"/>
            <a:t>  100% at 3 months </a:t>
          </a:r>
        </a:p>
      </dsp:txBody>
      <dsp:txXfrm>
        <a:off x="2857100" y="1949501"/>
        <a:ext cx="2539166" cy="2810880"/>
      </dsp:txXfrm>
    </dsp:sp>
    <dsp:sp modelId="{EC05A63B-2DE4-4068-BD04-70F37898C4F4}">
      <dsp:nvSpPr>
        <dsp:cNvPr id="0" name=""/>
        <dsp:cNvSpPr/>
      </dsp:nvSpPr>
      <dsp:spPr>
        <a:xfrm>
          <a:off x="5724322" y="317740"/>
          <a:ext cx="2600265" cy="1596449"/>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GB" sz="2000" kern="1200" dirty="0"/>
            <a:t>Completion Incentive</a:t>
          </a:r>
        </a:p>
        <a:p>
          <a:pPr marL="0" lvl="0" indent="0" algn="ctr" defTabSz="889000">
            <a:lnSpc>
              <a:spcPct val="90000"/>
            </a:lnSpc>
            <a:spcBef>
              <a:spcPct val="0"/>
            </a:spcBef>
            <a:spcAft>
              <a:spcPct val="35000"/>
            </a:spcAft>
            <a:buNone/>
          </a:pPr>
          <a:r>
            <a:rPr lang="en-GB" sz="2000" kern="1200" dirty="0"/>
            <a:t>CAP 3 £900</a:t>
          </a:r>
        </a:p>
      </dsp:txBody>
      <dsp:txXfrm>
        <a:off x="5724322" y="317740"/>
        <a:ext cx="2600265" cy="1596449"/>
      </dsp:txXfrm>
    </dsp:sp>
    <dsp:sp modelId="{C78A405E-E384-4A36-97C4-95B2A9B1D349}">
      <dsp:nvSpPr>
        <dsp:cNvPr id="0" name=""/>
        <dsp:cNvSpPr/>
      </dsp:nvSpPr>
      <dsp:spPr>
        <a:xfrm>
          <a:off x="5718378" y="1939000"/>
          <a:ext cx="2647677" cy="2837217"/>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GB" sz="2000" kern="1200" dirty="0"/>
            <a:t>100% on completion </a:t>
          </a:r>
        </a:p>
        <a:p>
          <a:pPr marL="171450" lvl="1" indent="-171450" algn="l" defTabSz="711200">
            <a:lnSpc>
              <a:spcPct val="90000"/>
            </a:lnSpc>
            <a:spcBef>
              <a:spcPct val="0"/>
            </a:spcBef>
            <a:spcAft>
              <a:spcPct val="15000"/>
            </a:spcAft>
            <a:buChar char="•"/>
          </a:pPr>
          <a:endParaRPr lang="en-GB" sz="1600" kern="1200" dirty="0"/>
        </a:p>
      </dsp:txBody>
      <dsp:txXfrm>
        <a:off x="5718378" y="1939000"/>
        <a:ext cx="2647677" cy="283721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665" cy="49800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6866" y="0"/>
            <a:ext cx="2890665" cy="498008"/>
          </a:xfrm>
          <a:prstGeom prst="rect">
            <a:avLst/>
          </a:prstGeom>
        </p:spPr>
        <p:txBody>
          <a:bodyPr vert="horz" lIns="91440" tIns="45720" rIns="91440" bIns="45720" rtlCol="0"/>
          <a:lstStyle>
            <a:lvl1pPr algn="r">
              <a:defRPr sz="1200"/>
            </a:lvl1pPr>
          </a:lstStyle>
          <a:p>
            <a:fld id="{CC5F72AC-F076-44EE-B69C-E3D971A4B5F5}" type="datetimeFigureOut">
              <a:rPr lang="en-GB" smtClean="0"/>
              <a:t>06/03/2017</a:t>
            </a:fld>
            <a:endParaRPr lang="en-GB"/>
          </a:p>
        </p:txBody>
      </p:sp>
      <p:sp>
        <p:nvSpPr>
          <p:cNvPr id="4" name="Footer Placeholder 3"/>
          <p:cNvSpPr>
            <a:spLocks noGrp="1"/>
          </p:cNvSpPr>
          <p:nvPr>
            <p:ph type="ftr" sz="quarter" idx="2"/>
          </p:nvPr>
        </p:nvSpPr>
        <p:spPr>
          <a:xfrm>
            <a:off x="1" y="9428630"/>
            <a:ext cx="2890665" cy="49800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6866" y="9428630"/>
            <a:ext cx="2890665" cy="498008"/>
          </a:xfrm>
          <a:prstGeom prst="rect">
            <a:avLst/>
          </a:prstGeom>
        </p:spPr>
        <p:txBody>
          <a:bodyPr vert="horz" lIns="91440" tIns="45720" rIns="91440" bIns="45720" rtlCol="0" anchor="b"/>
          <a:lstStyle>
            <a:lvl1pPr algn="r">
              <a:defRPr sz="1200"/>
            </a:lvl1pPr>
          </a:lstStyle>
          <a:p>
            <a:fld id="{37012673-84D9-4335-8792-D11F66FDBE3B}" type="slidenum">
              <a:rPr lang="en-GB" smtClean="0"/>
              <a:t>‹#›</a:t>
            </a:fld>
            <a:endParaRPr lang="en-GB"/>
          </a:p>
        </p:txBody>
      </p:sp>
    </p:spTree>
    <p:extLst>
      <p:ext uri="{BB962C8B-B14F-4D97-AF65-F5344CB8AC3E}">
        <p14:creationId xmlns:p14="http://schemas.microsoft.com/office/powerpoint/2010/main" val="3761200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1" y="0"/>
            <a:ext cx="2890405" cy="49601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a:lvl1pPr>
          </a:lstStyle>
          <a:p>
            <a:pPr>
              <a:defRPr/>
            </a:pPr>
            <a:endParaRPr lang="en-GB"/>
          </a:p>
        </p:txBody>
      </p:sp>
      <p:sp>
        <p:nvSpPr>
          <p:cNvPr id="45059" name="Rectangle 3"/>
          <p:cNvSpPr>
            <a:spLocks noGrp="1" noChangeArrowheads="1"/>
          </p:cNvSpPr>
          <p:nvPr>
            <p:ph type="dt" idx="1"/>
          </p:nvPr>
        </p:nvSpPr>
        <p:spPr bwMode="auto">
          <a:xfrm>
            <a:off x="3777129" y="0"/>
            <a:ext cx="2890405" cy="49601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a:lvl1pPr>
          </a:lstStyle>
          <a:p>
            <a:pPr>
              <a:defRPr/>
            </a:pPr>
            <a:fld id="{3A06695C-E300-4175-9914-61B02464916E}" type="datetimeFigureOut">
              <a:rPr lang="en-GB"/>
              <a:pPr>
                <a:defRPr/>
              </a:pPr>
              <a:t>06/03/2017</a:t>
            </a:fld>
            <a:endParaRPr lang="en-GB"/>
          </a:p>
        </p:txBody>
      </p:sp>
      <p:sp>
        <p:nvSpPr>
          <p:cNvPr id="29700" name="Rectangle 4"/>
          <p:cNvSpPr>
            <a:spLocks noGrp="1" noRot="1" noChangeAspect="1" noChangeArrowheads="1" noTextEdit="1"/>
          </p:cNvSpPr>
          <p:nvPr>
            <p:ph type="sldImg" idx="2"/>
          </p:nvPr>
        </p:nvSpPr>
        <p:spPr bwMode="auto">
          <a:xfrm>
            <a:off x="855663" y="746125"/>
            <a:ext cx="4959350" cy="37211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67376" y="4714521"/>
            <a:ext cx="5334336" cy="4467303"/>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1" y="9429038"/>
            <a:ext cx="2890405" cy="49601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a:lvl1pPr>
          </a:lstStyle>
          <a:p>
            <a:pPr>
              <a:defRPr/>
            </a:pPr>
            <a:endParaRPr lang="en-GB"/>
          </a:p>
        </p:txBody>
      </p:sp>
      <p:sp>
        <p:nvSpPr>
          <p:cNvPr id="45063" name="Rectangle 7"/>
          <p:cNvSpPr>
            <a:spLocks noGrp="1" noChangeArrowheads="1"/>
          </p:cNvSpPr>
          <p:nvPr>
            <p:ph type="sldNum" sz="quarter" idx="5"/>
          </p:nvPr>
        </p:nvSpPr>
        <p:spPr bwMode="auto">
          <a:xfrm>
            <a:off x="3777129" y="9429038"/>
            <a:ext cx="2890405" cy="49601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a:lvl1pPr>
          </a:lstStyle>
          <a:p>
            <a:pPr>
              <a:defRPr/>
            </a:pPr>
            <a:fld id="{019984EE-DD15-4550-A96F-1B7C2775FBC8}" type="slidenum">
              <a:rPr lang="en-GB"/>
              <a:pPr>
                <a:defRPr/>
              </a:pPr>
              <a:t>‹#›</a:t>
            </a:fld>
            <a:endParaRPr lang="en-GB"/>
          </a:p>
        </p:txBody>
      </p:sp>
    </p:spTree>
    <p:extLst>
      <p:ext uri="{BB962C8B-B14F-4D97-AF65-F5344CB8AC3E}">
        <p14:creationId xmlns:p14="http://schemas.microsoft.com/office/powerpoint/2010/main" val="15302011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8311774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17</a:t>
            </a:fld>
            <a:endParaRPr lang="en-GB">
              <a:solidFill>
                <a:prstClr val="black"/>
              </a:solidFill>
            </a:endParaRPr>
          </a:p>
        </p:txBody>
      </p:sp>
    </p:spTree>
    <p:extLst>
      <p:ext uri="{BB962C8B-B14F-4D97-AF65-F5344CB8AC3E}">
        <p14:creationId xmlns:p14="http://schemas.microsoft.com/office/powerpoint/2010/main" val="637714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18</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1451427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19</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18432410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988"/>
            <a:endParaRPr lang="en-GB" dirty="0">
              <a:solidFill>
                <a:sysClr val="window" lastClr="FFFFFF"/>
              </a:solidFill>
              <a:latin typeface="Calibri" panose="020F0502020204030204"/>
            </a:endParaRPr>
          </a:p>
          <a:p>
            <a:endParaRPr lang="en-GB" dirty="0"/>
          </a:p>
        </p:txBody>
      </p:sp>
      <p:sp>
        <p:nvSpPr>
          <p:cNvPr id="4" name="Slide Number Placeholder 3"/>
          <p:cNvSpPr>
            <a:spLocks noGrp="1"/>
          </p:cNvSpPr>
          <p:nvPr>
            <p:ph type="sldNum" sz="quarter" idx="10"/>
          </p:nvPr>
        </p:nvSpPr>
        <p:spPr/>
        <p:txBody>
          <a:bodyPr/>
          <a:lstStyle/>
          <a:p>
            <a:pPr>
              <a:defRPr/>
            </a:pPr>
            <a:fld id="{019984EE-DD15-4550-A96F-1B7C2775FBC8}" type="slidenum">
              <a:rPr lang="en-GB" smtClean="0">
                <a:solidFill>
                  <a:srgbClr val="000000"/>
                </a:solidFill>
              </a:rPr>
              <a:pPr>
                <a:defRPr/>
              </a:pPr>
              <a:t>21</a:t>
            </a:fld>
            <a:endParaRPr lang="en-GB">
              <a:solidFill>
                <a:srgbClr val="000000"/>
              </a:solidFill>
            </a:endParaRPr>
          </a:p>
        </p:txBody>
      </p:sp>
    </p:spTree>
    <p:extLst>
      <p:ext uri="{BB962C8B-B14F-4D97-AF65-F5344CB8AC3E}">
        <p14:creationId xmlns:p14="http://schemas.microsoft.com/office/powerpoint/2010/main" val="40230560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22</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530198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Slide Number Placeholder 6"/>
          <p:cNvSpPr txBox="1">
            <a:spLocks noGrp="1"/>
          </p:cNvSpPr>
          <p:nvPr/>
        </p:nvSpPr>
        <p:spPr bwMode="auto">
          <a:xfrm>
            <a:off x="3742848" y="10179927"/>
            <a:ext cx="2866048" cy="535883"/>
          </a:xfrm>
          <a:prstGeom prst="rect">
            <a:avLst/>
          </a:prstGeom>
          <a:noFill/>
          <a:ln w="9525">
            <a:noFill/>
            <a:miter lim="800000"/>
            <a:headEnd/>
            <a:tailEnd/>
          </a:ln>
        </p:spPr>
        <p:txBody>
          <a:bodyPr lIns="89904" tIns="44952" rIns="89904" bIns="44952" anchor="b"/>
          <a:lstStyle/>
          <a:p>
            <a:pPr algn="r" defTabSz="898525" eaLnBrk="1" hangingPunct="1"/>
            <a:fld id="{BB4FA237-8464-4E25-9231-385B9394BB52}" type="slidenum">
              <a:rPr lang="en-GB" sz="1200">
                <a:solidFill>
                  <a:prstClr val="black"/>
                </a:solidFill>
                <a:latin typeface="Calibri" panose="020F0502020204030204"/>
              </a:rPr>
              <a:pPr algn="r" defTabSz="898525" eaLnBrk="1" hangingPunct="1"/>
              <a:t>25</a:t>
            </a:fld>
            <a:endParaRPr lang="en-GB" sz="1200">
              <a:solidFill>
                <a:prstClr val="black"/>
              </a:solidFill>
              <a:latin typeface="Calibri" panose="020F0502020204030204"/>
            </a:endParaRPr>
          </a:p>
        </p:txBody>
      </p:sp>
      <p:sp>
        <p:nvSpPr>
          <p:cNvPr id="220162" name="Slide Number Placeholder 6"/>
          <p:cNvSpPr txBox="1">
            <a:spLocks noGrp="1"/>
          </p:cNvSpPr>
          <p:nvPr/>
        </p:nvSpPr>
        <p:spPr bwMode="auto">
          <a:xfrm>
            <a:off x="3742848" y="10179927"/>
            <a:ext cx="2866048" cy="535883"/>
          </a:xfrm>
          <a:prstGeom prst="rect">
            <a:avLst/>
          </a:prstGeom>
          <a:noFill/>
          <a:ln w="9525">
            <a:noFill/>
            <a:miter lim="800000"/>
            <a:headEnd/>
            <a:tailEnd/>
          </a:ln>
        </p:spPr>
        <p:txBody>
          <a:bodyPr lIns="89904" tIns="44952" rIns="89904" bIns="44952" anchor="b"/>
          <a:lstStyle/>
          <a:p>
            <a:pPr algn="r" defTabSz="898525" eaLnBrk="1" hangingPunct="1"/>
            <a:fld id="{014DF442-F3AC-4788-8E88-17A4745E24D0}" type="slidenum">
              <a:rPr lang="en-GB" sz="1200">
                <a:solidFill>
                  <a:prstClr val="black"/>
                </a:solidFill>
                <a:latin typeface="Calibri" panose="020F0502020204030204"/>
              </a:rPr>
              <a:pPr algn="r" defTabSz="898525" eaLnBrk="1" hangingPunct="1"/>
              <a:t>25</a:t>
            </a:fld>
            <a:endParaRPr lang="en-GB" sz="1200">
              <a:solidFill>
                <a:prstClr val="black"/>
              </a:solidFill>
              <a:latin typeface="Calibri" panose="020F0502020204030204"/>
            </a:endParaRPr>
          </a:p>
        </p:txBody>
      </p:sp>
      <p:sp>
        <p:nvSpPr>
          <p:cNvPr id="220163" name="Slide Number Placeholder 6"/>
          <p:cNvSpPr txBox="1">
            <a:spLocks noGrp="1"/>
          </p:cNvSpPr>
          <p:nvPr/>
        </p:nvSpPr>
        <p:spPr bwMode="auto">
          <a:xfrm>
            <a:off x="3742848" y="10179927"/>
            <a:ext cx="2866048" cy="535883"/>
          </a:xfrm>
          <a:prstGeom prst="rect">
            <a:avLst/>
          </a:prstGeom>
          <a:noFill/>
          <a:ln w="9525">
            <a:noFill/>
            <a:miter lim="800000"/>
            <a:headEnd/>
            <a:tailEnd/>
          </a:ln>
        </p:spPr>
        <p:txBody>
          <a:bodyPr lIns="89904" tIns="44952" rIns="89904" bIns="44952" anchor="b"/>
          <a:lstStyle/>
          <a:p>
            <a:pPr algn="r" defTabSz="898525" eaLnBrk="1" hangingPunct="1"/>
            <a:fld id="{48B26F02-046E-491F-8F80-52484F24A291}" type="slidenum">
              <a:rPr lang="en-GB" sz="1200">
                <a:solidFill>
                  <a:prstClr val="black"/>
                </a:solidFill>
                <a:latin typeface="Calibri" panose="020F0502020204030204"/>
              </a:rPr>
              <a:pPr algn="r" defTabSz="898525" eaLnBrk="1" hangingPunct="1"/>
              <a:t>25</a:t>
            </a:fld>
            <a:endParaRPr lang="en-GB" sz="1200">
              <a:solidFill>
                <a:prstClr val="black"/>
              </a:solidFill>
              <a:latin typeface="Calibri" panose="020F0502020204030204"/>
            </a:endParaRPr>
          </a:p>
        </p:txBody>
      </p:sp>
      <p:sp>
        <p:nvSpPr>
          <p:cNvPr id="220164" name="Footer Placeholder 5"/>
          <p:cNvSpPr txBox="1">
            <a:spLocks noGrp="1"/>
          </p:cNvSpPr>
          <p:nvPr/>
        </p:nvSpPr>
        <p:spPr bwMode="auto">
          <a:xfrm>
            <a:off x="0" y="10179927"/>
            <a:ext cx="2866048" cy="535883"/>
          </a:xfrm>
          <a:prstGeom prst="rect">
            <a:avLst/>
          </a:prstGeom>
          <a:noFill/>
          <a:ln w="9525">
            <a:noFill/>
            <a:miter lim="800000"/>
            <a:headEnd/>
            <a:tailEnd/>
          </a:ln>
        </p:spPr>
        <p:txBody>
          <a:bodyPr lIns="89904" tIns="44952" rIns="89904" bIns="44952" anchor="b"/>
          <a:lstStyle/>
          <a:p>
            <a:pPr defTabSz="898525" eaLnBrk="1" hangingPunct="1"/>
            <a:r>
              <a:rPr lang="en-GB" sz="1200">
                <a:solidFill>
                  <a:prstClr val="black"/>
                </a:solidFill>
                <a:latin typeface="Calibri" panose="020F0502020204030204"/>
              </a:rPr>
              <a:t>Building Your Apprenticeship Programme - October 2012</a:t>
            </a:r>
          </a:p>
        </p:txBody>
      </p:sp>
      <p:sp>
        <p:nvSpPr>
          <p:cNvPr id="220165" name="Rectangle 2"/>
          <p:cNvSpPr>
            <a:spLocks noGrp="1" noRot="1" noChangeAspect="1" noChangeArrowheads="1" noTextEdit="1"/>
          </p:cNvSpPr>
          <p:nvPr>
            <p:ph type="sldImg"/>
          </p:nvPr>
        </p:nvSpPr>
        <p:spPr bwMode="auto">
          <a:xfrm>
            <a:off x="627063" y="803275"/>
            <a:ext cx="5359400" cy="4019550"/>
          </a:xfrm>
          <a:noFill/>
          <a:ln>
            <a:solidFill>
              <a:srgbClr val="000000"/>
            </a:solidFill>
            <a:miter lim="800000"/>
            <a:headEnd/>
            <a:tailEnd/>
          </a:ln>
        </p:spPr>
      </p:sp>
      <p:sp>
        <p:nvSpPr>
          <p:cNvPr id="220166" name="Rectangle 3"/>
          <p:cNvSpPr>
            <a:spLocks noGrp="1" noChangeArrowheads="1"/>
          </p:cNvSpPr>
          <p:nvPr>
            <p:ph type="body" idx="1"/>
          </p:nvPr>
        </p:nvSpPr>
        <p:spPr bwMode="auto">
          <a:xfrm>
            <a:off x="661045" y="5089035"/>
            <a:ext cx="5288339" cy="4824811"/>
          </a:xfrm>
          <a:noFill/>
        </p:spPr>
        <p:txBody>
          <a:bodyPr wrap="square" lIns="89769" tIns="44884" rIns="89769" bIns="44884" numCol="1" anchor="t" anchorCtr="0" compatLnSpc="1">
            <a:prstTxWarp prst="textNoShape">
              <a:avLst/>
            </a:prstTxWarp>
          </a:bodyPr>
          <a:lstStyle/>
          <a:p>
            <a:endParaRPr lang="en-GB" sz="1400" dirty="0"/>
          </a:p>
        </p:txBody>
      </p:sp>
      <p:sp>
        <p:nvSpPr>
          <p:cNvPr id="2" name="Footer Placeholder 1"/>
          <p:cNvSpPr>
            <a:spLocks noGrp="1"/>
          </p:cNvSpPr>
          <p:nvPr>
            <p:ph type="ftr" sz="quarter" idx="10"/>
          </p:nvPr>
        </p:nvSpPr>
        <p:spPr/>
        <p:txBody>
          <a:bodyPr/>
          <a:lstStyle/>
          <a:p>
            <a:pPr>
              <a:defRPr/>
            </a:pPr>
            <a:r>
              <a:rPr lang="en-GB">
                <a:solidFill>
                  <a:prstClr val="black"/>
                </a:solidFill>
              </a:rPr>
              <a:t>Direct Grant Workshop - March 2015v1</a:t>
            </a:r>
            <a:endParaRPr lang="en-GB" dirty="0">
              <a:solidFill>
                <a:prstClr val="black"/>
              </a:solidFill>
            </a:endParaRPr>
          </a:p>
        </p:txBody>
      </p:sp>
    </p:spTree>
    <p:extLst>
      <p:ext uri="{BB962C8B-B14F-4D97-AF65-F5344CB8AC3E}">
        <p14:creationId xmlns:p14="http://schemas.microsoft.com/office/powerpoint/2010/main" val="252816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28</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3327787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29</a:t>
            </a:fld>
            <a:endParaRPr lang="en-GB">
              <a:solidFill>
                <a:prstClr val="black"/>
              </a:solidFill>
            </a:endParaRPr>
          </a:p>
        </p:txBody>
      </p:sp>
    </p:spTree>
    <p:extLst>
      <p:ext uri="{BB962C8B-B14F-4D97-AF65-F5344CB8AC3E}">
        <p14:creationId xmlns:p14="http://schemas.microsoft.com/office/powerpoint/2010/main" val="19375134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32</a:t>
            </a:fld>
            <a:endParaRPr lang="en-GB">
              <a:solidFill>
                <a:prstClr val="black"/>
              </a:solidFill>
            </a:endParaRPr>
          </a:p>
        </p:txBody>
      </p:sp>
    </p:spTree>
    <p:extLst>
      <p:ext uri="{BB962C8B-B14F-4D97-AF65-F5344CB8AC3E}">
        <p14:creationId xmlns:p14="http://schemas.microsoft.com/office/powerpoint/2010/main" val="831177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33</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2256389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19984EE-DD15-4550-A96F-1B7C2775FBC8}" type="slidenum">
              <a:rPr lang="en-GB" smtClean="0"/>
              <a:pPr>
                <a:defRPr/>
              </a:pPr>
              <a:t>2</a:t>
            </a:fld>
            <a:endParaRPr lang="en-GB"/>
          </a:p>
        </p:txBody>
      </p:sp>
    </p:spTree>
    <p:extLst>
      <p:ext uri="{BB962C8B-B14F-4D97-AF65-F5344CB8AC3E}">
        <p14:creationId xmlns:p14="http://schemas.microsoft.com/office/powerpoint/2010/main" val="2711436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36</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1418890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495661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B7F6D6-541E-4E89-9916-6DB19E50D1DF}" type="slidenum">
              <a:rPr lang="en-GB" smtClean="0">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495661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19984EE-DD15-4550-A96F-1B7C2775FBC8}" type="slidenum">
              <a:rPr lang="en-GB" smtClean="0">
                <a:solidFill>
                  <a:srgbClr val="000000"/>
                </a:solidFill>
              </a:rPr>
              <a:pPr>
                <a:defRPr/>
              </a:pPr>
              <a:t>11</a:t>
            </a:fld>
            <a:endParaRPr lang="en-GB" dirty="0">
              <a:solidFill>
                <a:srgbClr val="000000"/>
              </a:solidFill>
            </a:endParaRPr>
          </a:p>
        </p:txBody>
      </p:sp>
    </p:spTree>
    <p:extLst>
      <p:ext uri="{BB962C8B-B14F-4D97-AF65-F5344CB8AC3E}">
        <p14:creationId xmlns:p14="http://schemas.microsoft.com/office/powerpoint/2010/main" val="1866798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19984EE-DD15-4550-A96F-1B7C2775FBC8}" type="slidenum">
              <a:rPr lang="en-GB" smtClean="0">
                <a:solidFill>
                  <a:srgbClr val="000000"/>
                </a:solidFill>
              </a:rPr>
              <a:pPr>
                <a:defRPr/>
              </a:pPr>
              <a:t>12</a:t>
            </a:fld>
            <a:endParaRPr lang="en-GB" dirty="0">
              <a:solidFill>
                <a:srgbClr val="000000"/>
              </a:solidFill>
            </a:endParaRPr>
          </a:p>
        </p:txBody>
      </p:sp>
    </p:spTree>
    <p:extLst>
      <p:ext uri="{BB962C8B-B14F-4D97-AF65-F5344CB8AC3E}">
        <p14:creationId xmlns:p14="http://schemas.microsoft.com/office/powerpoint/2010/main" val="3583500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19984EE-DD15-4550-A96F-1B7C2775FBC8}" type="slidenum">
              <a:rPr lang="en-GB" smtClean="0">
                <a:solidFill>
                  <a:srgbClr val="000000"/>
                </a:solidFill>
              </a:rPr>
              <a:pPr>
                <a:defRPr/>
              </a:pPr>
              <a:t>14</a:t>
            </a:fld>
            <a:endParaRPr lang="en-GB" dirty="0">
              <a:solidFill>
                <a:srgbClr val="000000"/>
              </a:solidFill>
            </a:endParaRPr>
          </a:p>
        </p:txBody>
      </p:sp>
    </p:spTree>
    <p:extLst>
      <p:ext uri="{BB962C8B-B14F-4D97-AF65-F5344CB8AC3E}">
        <p14:creationId xmlns:p14="http://schemas.microsoft.com/office/powerpoint/2010/main" val="1491822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15</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685864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txBox="1">
            <a:spLocks noGrp="1"/>
          </p:cNvSpPr>
          <p:nvPr/>
        </p:nvSpPr>
        <p:spPr bwMode="auto">
          <a:xfrm>
            <a:off x="3772574" y="9413353"/>
            <a:ext cx="2887187" cy="495857"/>
          </a:xfrm>
          <a:prstGeom prst="rect">
            <a:avLst/>
          </a:prstGeom>
          <a:noFill/>
          <a:ln w="9525">
            <a:noFill/>
            <a:miter lim="800000"/>
            <a:headEnd/>
            <a:tailEnd/>
          </a:ln>
        </p:spPr>
        <p:txBody>
          <a:bodyPr lIns="90865" tIns="45432" rIns="90865" bIns="45432" anchor="b"/>
          <a:lstStyle/>
          <a:p>
            <a:pPr algn="r"/>
            <a:fld id="{0BA39F7F-C04E-48F2-81EB-410404C1E565}" type="slidenum">
              <a:rPr lang="en-GB" altLang="en-US" sz="1200">
                <a:solidFill>
                  <a:srgbClr val="000000"/>
                </a:solidFill>
                <a:latin typeface="Calibri" pitchFamily="34" charset="0"/>
              </a:rPr>
              <a:pPr algn="r"/>
              <a:t>16</a:t>
            </a:fld>
            <a:endParaRPr lang="en-GB" altLang="en-US" sz="1200" dirty="0">
              <a:solidFill>
                <a:srgbClr val="000000"/>
              </a:solidFill>
              <a:latin typeface="Calibri" pitchFamily="34" charset="0"/>
            </a:endParaRPr>
          </a:p>
        </p:txBody>
      </p:sp>
    </p:spTree>
    <p:extLst>
      <p:ext uri="{BB962C8B-B14F-4D97-AF65-F5344CB8AC3E}">
        <p14:creationId xmlns:p14="http://schemas.microsoft.com/office/powerpoint/2010/main" val="3182235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96FFCA27-2FCE-4357-8677-B1C48C6C720A}"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A9A7E7A5-F132-4BFD-AE2D-D237816697D5}" type="slidenum">
              <a:rPr lang="en-GB"/>
              <a:pPr>
                <a:defRPr/>
              </a:pPr>
              <a:t>‹#›</a:t>
            </a:fld>
            <a:endParaRPr lang="en-GB"/>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lvl3pPr>
              <a:defRPr/>
            </a:lvl3pPr>
          </a:lstStyle>
          <a:p>
            <a:pPr lvl="0"/>
            <a:r>
              <a:rPr lang="en-US" dirty="0"/>
              <a:t>Click to edit Master text styles</a:t>
            </a:r>
          </a:p>
          <a:p>
            <a:pPr lvl="1"/>
            <a:r>
              <a:rPr lang="en-US" dirty="0"/>
              <a:t>Second level</a:t>
            </a:r>
          </a:p>
          <a:p>
            <a:pPr lvl="2"/>
            <a:r>
              <a:rPr lang="en-US" dirty="0" err="1"/>
              <a:t>hird</a:t>
            </a:r>
            <a:r>
              <a:rPr lang="en-US" dirty="0"/>
              <a:t>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sldNum" sz="quarter" idx="10"/>
          </p:nvPr>
        </p:nvSpPr>
        <p:spPr>
          <a:ln/>
        </p:spPr>
        <p:txBody>
          <a:bodyPr/>
          <a:lstStyle>
            <a:lvl1pPr>
              <a:defRPr/>
            </a:lvl1pPr>
          </a:lstStyle>
          <a:p>
            <a:pPr>
              <a:defRPr/>
            </a:pPr>
            <a:fld id="{BE4893AB-E7B6-4A93-B93E-EF1315C575C7}" type="slidenum">
              <a:rPr lang="en-GB"/>
              <a:pPr>
                <a:defRPr/>
              </a:pPr>
              <a:t>‹#›</a:t>
            </a:fld>
            <a:endParaRPr lang="en-GB"/>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180975"/>
            <a:ext cx="2084387" cy="62436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1488" y="180975"/>
            <a:ext cx="6102350" cy="624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460A28A8-61A8-40AF-A14A-5FE3706F9C9C}" type="slidenum">
              <a:rPr lang="en-GB"/>
              <a:pPr>
                <a:defRPr/>
              </a:pPr>
              <a:t>‹#›</a:t>
            </a:fld>
            <a:endParaRPr lang="en-GB"/>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liver - text and object">
    <p:spTree>
      <p:nvGrpSpPr>
        <p:cNvPr id="1" name=""/>
        <p:cNvGrpSpPr/>
        <p:nvPr/>
      </p:nvGrpSpPr>
      <p:grpSpPr>
        <a:xfrm>
          <a:off x="0" y="0"/>
          <a:ext cx="0" cy="0"/>
          <a:chOff x="0" y="0"/>
          <a:chExt cx="0" cy="0"/>
        </a:xfrm>
      </p:grpSpPr>
      <p:sp>
        <p:nvSpPr>
          <p:cNvPr id="5" name="Footer Placeholder 4"/>
          <p:cNvSpPr txBox="1">
            <a:spLocks/>
          </p:cNvSpPr>
          <p:nvPr userDrawn="1"/>
        </p:nvSpPr>
        <p:spPr>
          <a:xfrm>
            <a:off x="366714" y="6489700"/>
            <a:ext cx="280987" cy="368300"/>
          </a:xfrm>
          <a:prstGeom prst="rect">
            <a:avLst/>
          </a:prstGeom>
        </p:spPr>
        <p:txBody>
          <a:bodyPr lIns="0" tIns="27000" rIns="0" bIns="0"/>
          <a:lstStyle>
            <a:defPPr>
              <a:defRPr lang="en-US"/>
            </a:defPPr>
            <a:lvl1pPr marL="0" algn="r" defTabSz="914400" rtl="0" eaLnBrk="1" latinLnBrk="0" hangingPunct="1">
              <a:defRPr sz="1000" b="1" kern="1200">
                <a:solidFill>
                  <a:schemeClr val="tx1"/>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endParaRPr lang="en-GB" sz="750" dirty="0">
              <a:solidFill>
                <a:srgbClr val="E16D22"/>
              </a:solidFill>
            </a:endParaRPr>
          </a:p>
        </p:txBody>
      </p:sp>
      <p:sp>
        <p:nvSpPr>
          <p:cNvPr id="2" name="Title 1"/>
          <p:cNvSpPr>
            <a:spLocks noGrp="1"/>
          </p:cNvSpPr>
          <p:nvPr>
            <p:ph type="title"/>
          </p:nvPr>
        </p:nvSpPr>
        <p:spPr>
          <a:xfrm>
            <a:off x="358775" y="360000"/>
            <a:ext cx="7093545" cy="981438"/>
          </a:xfrm>
        </p:spPr>
        <p:txBody>
          <a:bodyPr tIns="0"/>
          <a:lstStyle/>
          <a:p>
            <a:r>
              <a:rPr lang="en-US" dirty="0"/>
              <a:t>Click to edit Master title style</a:t>
            </a:r>
            <a:endParaRPr lang="en-GB" dirty="0"/>
          </a:p>
        </p:txBody>
      </p:sp>
      <p:sp>
        <p:nvSpPr>
          <p:cNvPr id="12" name="Text Placeholder 2"/>
          <p:cNvSpPr>
            <a:spLocks noGrp="1"/>
          </p:cNvSpPr>
          <p:nvPr>
            <p:ph idx="1"/>
          </p:nvPr>
        </p:nvSpPr>
        <p:spPr>
          <a:xfrm>
            <a:off x="358775" y="1557340"/>
            <a:ext cx="8533705" cy="4525963"/>
          </a:xfrm>
          <a:prstGeom prst="rect">
            <a:avLst/>
          </a:prstGeom>
        </p:spPr>
        <p:txBody>
          <a:bodyPr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66921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defRPr/>
            </a:pPr>
            <a:fld id="{754BFF7C-E509-480A-9487-DA8D2EB21D0D}" type="slidenum">
              <a:rPr lang="en-GB" smtClean="0"/>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C4DC48-15B8-4750-9F62-06E2613C82BB}" type="datetimeFigureOut">
              <a:rPr lang="en-GB" smtClean="0"/>
              <a:pPr/>
              <a:t>06/03/2017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D0AAB-1917-49F8-93A0-853B6C5F18EA}" type="slidenum">
              <a:rPr lang="en-GB" smtClean="0"/>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064953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314614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53014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642464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6907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497790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382027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470467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786908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728456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053919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Slide Number Placeholder 3"/>
          <p:cNvSpPr>
            <a:spLocks noGrp="1"/>
          </p:cNvSpPr>
          <p:nvPr>
            <p:ph type="sldNum" sz="quarter" idx="10"/>
          </p:nvPr>
        </p:nvSpPr>
        <p:spPr/>
        <p:txBody>
          <a:bodyPr/>
          <a:lstStyle>
            <a:lvl1pPr>
              <a:defRPr/>
            </a:lvl1pPr>
          </a:lstStyle>
          <a:p>
            <a:fld id="{7131D72A-D3DF-4316-AC87-A510CE9364ED}"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7256854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162E8CB9-81AF-44BA-98EF-AD7BEF3F3099}"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2517613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85923245-D93B-4200-BAC3-5DAD63EA8FAC}"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6394831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1488" y="2309813"/>
            <a:ext cx="4092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16463" y="2309813"/>
            <a:ext cx="40941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fld id="{14B2C9A9-A485-409F-A349-F4329452516E}"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04893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2817" y="4377404"/>
            <a:ext cx="7772400" cy="1362075"/>
          </a:xfrm>
        </p:spPr>
        <p:txBody>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15460E39-9DC6-49FB-8A16-661A47F002FD}" type="slidenum">
              <a:rPr lang="en-GB"/>
              <a:pPr>
                <a:defRPr/>
              </a:pPr>
              <a:t>‹#›</a:t>
            </a:fld>
            <a:endParaRPr lang="en-GB" dirty="0"/>
          </a:p>
        </p:txBody>
      </p:sp>
      <p:sp>
        <p:nvSpPr>
          <p:cNvPr id="6" name="Content Placeholder 5"/>
          <p:cNvSpPr>
            <a:spLocks noGrp="1"/>
          </p:cNvSpPr>
          <p:nvPr>
            <p:ph sz="quarter" idx="11"/>
          </p:nvPr>
        </p:nvSpPr>
        <p:spPr>
          <a:xfrm>
            <a:off x="6892925" y="6419850"/>
            <a:ext cx="44450" cy="49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fld id="{2FC41AA8-1B12-4222-B08C-630CE02055C4}"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4322611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0FED4984-F0B9-4103-9B3C-60292A80BAFD}"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070980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542B7585-FAEB-4AD5-8663-D8D4932ABFDF}"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7561766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7EB20761-1F79-4028-AD79-927BBBA34F1C}"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0184374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644CDED-9C18-488A-B68E-FA2D72F6C658}"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1895408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69FDE315-8BAA-42FD-95FA-EF747DDABEE4}"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4721166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180975"/>
            <a:ext cx="2084387" cy="62436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1488" y="180975"/>
            <a:ext cx="6102350" cy="624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4A980FDA-1947-488F-B00B-8A3C49305E3D}" type="slidenum">
              <a:rPr lang="en-GB">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98097272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6" name="Rectangle 6"/>
          <p:cNvSpPr>
            <a:spLocks noGrp="1" noChangeArrowheads="1"/>
          </p:cNvSpPr>
          <p:nvPr>
            <p:ph type="sldNum" sz="quarter" idx="4"/>
          </p:nvPr>
        </p:nvSpPr>
        <p:spPr>
          <a:xfrm>
            <a:off x="6553200" y="6248400"/>
            <a:ext cx="1905000" cy="457200"/>
          </a:xfrm>
        </p:spPr>
        <p:txBody>
          <a:bodyPr/>
          <a:lstStyle>
            <a:lvl1pPr>
              <a:defRPr/>
            </a:lvl1pPr>
          </a:lstStyle>
          <a:p>
            <a:fld id="{136691D7-B9EC-4B99-B435-D54403C83C41}" type="slidenum">
              <a:rPr lang="en-GB">
                <a:solidFill>
                  <a:srgbClr val="FFFFFF"/>
                </a:solidFill>
              </a:rPr>
              <a:pPr/>
              <a:t>‹#›</a:t>
            </a:fld>
            <a:endParaRPr lang="en-GB">
              <a:solidFill>
                <a:srgbClr val="FFFFFF"/>
              </a:solidFill>
            </a:endParaRPr>
          </a:p>
        </p:txBody>
      </p:sp>
      <p:pic>
        <p:nvPicPr>
          <p:cNvPr id="5143" name="Picture 23" descr="SFA_BLK_AW"/>
          <p:cNvPicPr>
            <a:picLocks noChangeAspect="1" noChangeArrowheads="1"/>
          </p:cNvPicPr>
          <p:nvPr/>
        </p:nvPicPr>
        <p:blipFill>
          <a:blip r:embed="rId2" cstate="print"/>
          <a:srcRect/>
          <a:stretch>
            <a:fillRect/>
          </a:stretch>
        </p:blipFill>
        <p:spPr bwMode="auto">
          <a:xfrm>
            <a:off x="411163" y="312738"/>
            <a:ext cx="1712912" cy="1023937"/>
          </a:xfrm>
          <a:prstGeom prst="rect">
            <a:avLst/>
          </a:prstGeom>
          <a:noFill/>
        </p:spPr>
      </p:pic>
    </p:spTree>
    <p:extLst>
      <p:ext uri="{BB962C8B-B14F-4D97-AF65-F5344CB8AC3E}">
        <p14:creationId xmlns:p14="http://schemas.microsoft.com/office/powerpoint/2010/main" val="68902208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164D5375-7C17-4DF8-A3CB-9C52FF2FDA57}"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0418324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E624701C-A385-4419-8C84-0161B78FA0AE}"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3326711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1488" y="2309813"/>
            <a:ext cx="4092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sldNum" sz="quarter" idx="10"/>
          </p:nvPr>
        </p:nvSpPr>
        <p:spPr>
          <a:ln/>
        </p:spPr>
        <p:txBody>
          <a:bodyPr/>
          <a:lstStyle>
            <a:lvl1pPr>
              <a:defRPr/>
            </a:lvl1pPr>
          </a:lstStyle>
          <a:p>
            <a:pPr>
              <a:defRPr/>
            </a:pPr>
            <a:fld id="{488FE7DD-8936-471C-A8C7-EE2411537C02}" type="slidenum">
              <a:rPr lang="en-GB"/>
              <a:pPr>
                <a:defRPr/>
              </a:pPr>
              <a:t>‹#›</a:t>
            </a:fld>
            <a:endParaRPr lang="en-GB"/>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6875" y="2309813"/>
            <a:ext cx="4092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1850" y="2309813"/>
            <a:ext cx="409416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fld id="{F83732D8-1B3D-40EA-B95E-B328F14FC42C}"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19511366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fld id="{E5A94ECF-5079-412C-823E-37E417302C09}"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15934295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FF3BF7E0-B24C-466E-BA08-3281DFB5015E}"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2368792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77EBB5C-E7EF-4FD9-ABDD-60ADC5D02C08}"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17270519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09E3A349-59EF-4263-AD5B-809016230E53}"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116200853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5BB0C600-5AEF-4A08-AB74-1937D9E1E20B}"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2318710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72F77FBC-EF7B-469C-AC23-E30AC78E7840}"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60512471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7338" y="180975"/>
            <a:ext cx="2098675" cy="62436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39725" y="180975"/>
            <a:ext cx="6145213" cy="624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0B8245C5-8298-4170-857F-C651EF215736}"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422901354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96FFCA27-2FCE-4357-8677-B1C48C6C720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7791264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defRPr/>
            </a:pPr>
            <a:fld id="{754BFF7C-E509-480A-9487-DA8D2EB21D0D}" type="slidenum">
              <a:rPr lang="en-GB" smtClean="0">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26748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sldNum" sz="quarter" idx="10"/>
          </p:nvPr>
        </p:nvSpPr>
        <p:spPr>
          <a:ln/>
        </p:spPr>
        <p:txBody>
          <a:bodyPr/>
          <a:lstStyle>
            <a:lvl1pPr>
              <a:defRPr/>
            </a:lvl1pPr>
          </a:lstStyle>
          <a:p>
            <a:pPr>
              <a:defRPr/>
            </a:pPr>
            <a:fld id="{E7F7BA29-0D70-4461-B32B-B65E0E87B44E}" type="slidenum">
              <a:rPr lang="en-GB"/>
              <a:pPr>
                <a:defRPr/>
              </a:pPr>
              <a:t>‹#›</a:t>
            </a:fld>
            <a:endParaRPr lang="en-GB"/>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52218678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2817" y="4377404"/>
            <a:ext cx="7772400" cy="1362075"/>
          </a:xfrm>
        </p:spPr>
        <p:txBody>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15460E39-9DC6-49FB-8A16-661A47F002FD}" type="slidenum">
              <a:rPr lang="en-GB">
                <a:solidFill>
                  <a:srgbClr val="000000"/>
                </a:solidFill>
              </a:rPr>
              <a:pPr>
                <a:defRPr/>
              </a:pPr>
              <a:t>‹#›</a:t>
            </a:fld>
            <a:endParaRPr lang="en-GB" dirty="0">
              <a:solidFill>
                <a:srgbClr val="000000"/>
              </a:solidFill>
            </a:endParaRPr>
          </a:p>
        </p:txBody>
      </p:sp>
      <p:sp>
        <p:nvSpPr>
          <p:cNvPr id="6" name="Content Placeholder 5"/>
          <p:cNvSpPr>
            <a:spLocks noGrp="1"/>
          </p:cNvSpPr>
          <p:nvPr>
            <p:ph sz="quarter" idx="11"/>
          </p:nvPr>
        </p:nvSpPr>
        <p:spPr>
          <a:xfrm>
            <a:off x="6892925" y="6419850"/>
            <a:ext cx="44450" cy="49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7818386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1488" y="2309813"/>
            <a:ext cx="4092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sldNum" sz="quarter" idx="10"/>
          </p:nvPr>
        </p:nvSpPr>
        <p:spPr>
          <a:ln/>
        </p:spPr>
        <p:txBody>
          <a:bodyPr/>
          <a:lstStyle>
            <a:lvl1pPr>
              <a:defRPr/>
            </a:lvl1pPr>
          </a:lstStyle>
          <a:p>
            <a:pPr>
              <a:defRPr/>
            </a:pPr>
            <a:fld id="{488FE7DD-8936-471C-A8C7-EE2411537C0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363289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sldNum" sz="quarter" idx="10"/>
          </p:nvPr>
        </p:nvSpPr>
        <p:spPr>
          <a:ln/>
        </p:spPr>
        <p:txBody>
          <a:bodyPr/>
          <a:lstStyle>
            <a:lvl1pPr>
              <a:defRPr/>
            </a:lvl1pPr>
          </a:lstStyle>
          <a:p>
            <a:pPr>
              <a:defRPr/>
            </a:pPr>
            <a:fld id="{E7F7BA29-0D70-4461-B32B-B65E0E87B44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2895658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0380226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6F0445FB-CFE0-4498-ADCB-7E1DD464AE33}" type="slidenum">
              <a:rPr lang="en-GB">
                <a:solidFill>
                  <a:srgbClr val="000000"/>
                </a:solidFill>
              </a:rPr>
              <a:pPr>
                <a:defRPr/>
              </a:pPr>
              <a:t>‹#›</a:t>
            </a:fld>
            <a:endParaRPr lang="en-GB">
              <a:solidFill>
                <a:srgbClr val="000000"/>
              </a:solidFill>
            </a:endParaRPr>
          </a:p>
        </p:txBody>
      </p:sp>
      <p:pic>
        <p:nvPicPr>
          <p:cNvPr id="3"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321801672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4E18A87E-35FC-4D8D-908E-EF9A537F2A20}" type="slidenum">
              <a:rPr lang="en-GB">
                <a:solidFill>
                  <a:srgbClr val="000000"/>
                </a:solidFill>
              </a:rPr>
              <a:pPr>
                <a:defRPr/>
              </a:pPr>
              <a:t>‹#›</a:t>
            </a:fld>
            <a:endParaRPr lang="en-GB">
              <a:solidFill>
                <a:srgbClr val="000000"/>
              </a:solidFill>
            </a:endParaRPr>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354465058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A9A7E7A5-F132-4BFD-AE2D-D237816697D5}" type="slidenum">
              <a:rPr lang="en-GB">
                <a:solidFill>
                  <a:srgbClr val="000000"/>
                </a:solidFill>
              </a:rPr>
              <a:pPr>
                <a:defRPr/>
              </a:pPr>
              <a:t>‹#›</a:t>
            </a:fld>
            <a:endParaRPr lang="en-GB">
              <a:solidFill>
                <a:srgbClr val="000000"/>
              </a:solidFill>
            </a:endParaRPr>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41611917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lvl3pPr>
              <a:defRPr/>
            </a:lvl3pPr>
          </a:lstStyle>
          <a:p>
            <a:pPr lvl="0"/>
            <a:r>
              <a:rPr lang="en-US" dirty="0"/>
              <a:t>Click to edit Master text styles</a:t>
            </a:r>
          </a:p>
          <a:p>
            <a:pPr lvl="1"/>
            <a:r>
              <a:rPr lang="en-US" dirty="0"/>
              <a:t>Second level</a:t>
            </a:r>
          </a:p>
          <a:p>
            <a:pPr lvl="2"/>
            <a:r>
              <a:rPr lang="en-US" dirty="0" err="1"/>
              <a:t>hird</a:t>
            </a:r>
            <a:r>
              <a:rPr lang="en-US" dirty="0"/>
              <a:t>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sldNum" sz="quarter" idx="10"/>
          </p:nvPr>
        </p:nvSpPr>
        <p:spPr>
          <a:ln/>
        </p:spPr>
        <p:txBody>
          <a:bodyPr/>
          <a:lstStyle>
            <a:lvl1pPr>
              <a:defRPr/>
            </a:lvl1pPr>
          </a:lstStyle>
          <a:p>
            <a:pPr>
              <a:defRPr/>
            </a:pPr>
            <a:fld id="{BE4893AB-E7B6-4A93-B93E-EF1315C575C7}" type="slidenum">
              <a:rPr lang="en-GB">
                <a:solidFill>
                  <a:srgbClr val="000000"/>
                </a:solidFill>
              </a:rPr>
              <a:pPr>
                <a:defRPr/>
              </a:pPr>
              <a:t>‹#›</a:t>
            </a:fld>
            <a:endParaRPr lang="en-GB">
              <a:solidFill>
                <a:srgbClr val="000000"/>
              </a:solidFill>
            </a:endParaRPr>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36555600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180975"/>
            <a:ext cx="2084387" cy="62436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1488" y="180975"/>
            <a:ext cx="6102350" cy="624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460A28A8-61A8-40AF-A14A-5FE3706F9C9C}" type="slidenum">
              <a:rPr lang="en-GB">
                <a:solidFill>
                  <a:srgbClr val="000000"/>
                </a:solidFill>
              </a:rPr>
              <a:pPr>
                <a:defRPr/>
              </a:pPr>
              <a:t>‹#›</a:t>
            </a:fld>
            <a:endParaRPr lang="en-GB">
              <a:solidFill>
                <a:srgbClr val="000000"/>
              </a:solidFill>
            </a:endParaRPr>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878640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Deliver - text and object">
    <p:spTree>
      <p:nvGrpSpPr>
        <p:cNvPr id="1" name=""/>
        <p:cNvGrpSpPr/>
        <p:nvPr/>
      </p:nvGrpSpPr>
      <p:grpSpPr>
        <a:xfrm>
          <a:off x="0" y="0"/>
          <a:ext cx="0" cy="0"/>
          <a:chOff x="0" y="0"/>
          <a:chExt cx="0" cy="0"/>
        </a:xfrm>
      </p:grpSpPr>
      <p:sp>
        <p:nvSpPr>
          <p:cNvPr id="5" name="Footer Placeholder 4"/>
          <p:cNvSpPr txBox="1">
            <a:spLocks/>
          </p:cNvSpPr>
          <p:nvPr userDrawn="1"/>
        </p:nvSpPr>
        <p:spPr>
          <a:xfrm>
            <a:off x="366714" y="6489700"/>
            <a:ext cx="280987" cy="368300"/>
          </a:xfrm>
          <a:prstGeom prst="rect">
            <a:avLst/>
          </a:prstGeom>
        </p:spPr>
        <p:txBody>
          <a:bodyPr lIns="0" tIns="27000" rIns="0" bIns="0"/>
          <a:lstStyle>
            <a:defPPr>
              <a:defRPr lang="en-US"/>
            </a:defPPr>
            <a:lvl1pPr marL="0" algn="r" defTabSz="914400" rtl="0" eaLnBrk="1" latinLnBrk="0" hangingPunct="1">
              <a:defRPr sz="1000" b="1" kern="1200">
                <a:solidFill>
                  <a:schemeClr val="tx1"/>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endParaRPr lang="en-GB" sz="750" dirty="0">
              <a:solidFill>
                <a:srgbClr val="E16D22"/>
              </a:solidFill>
            </a:endParaRPr>
          </a:p>
        </p:txBody>
      </p:sp>
      <p:sp>
        <p:nvSpPr>
          <p:cNvPr id="2" name="Title 1"/>
          <p:cNvSpPr>
            <a:spLocks noGrp="1"/>
          </p:cNvSpPr>
          <p:nvPr>
            <p:ph type="title"/>
          </p:nvPr>
        </p:nvSpPr>
        <p:spPr>
          <a:xfrm>
            <a:off x="358775" y="360000"/>
            <a:ext cx="7093545" cy="981438"/>
          </a:xfrm>
        </p:spPr>
        <p:txBody>
          <a:bodyPr tIns="0"/>
          <a:lstStyle/>
          <a:p>
            <a:r>
              <a:rPr lang="en-US" dirty="0"/>
              <a:t>Click to edit Master title style</a:t>
            </a:r>
            <a:endParaRPr lang="en-GB" dirty="0"/>
          </a:p>
        </p:txBody>
      </p:sp>
      <p:sp>
        <p:nvSpPr>
          <p:cNvPr id="12" name="Text Placeholder 2"/>
          <p:cNvSpPr>
            <a:spLocks noGrp="1"/>
          </p:cNvSpPr>
          <p:nvPr>
            <p:ph idx="1"/>
          </p:nvPr>
        </p:nvSpPr>
        <p:spPr>
          <a:xfrm>
            <a:off x="358775" y="1557340"/>
            <a:ext cx="8533705" cy="4525963"/>
          </a:xfrm>
          <a:prstGeom prst="rect">
            <a:avLst/>
          </a:prstGeom>
        </p:spPr>
        <p:txBody>
          <a:bodyPr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71309057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96FFCA27-2FCE-4357-8677-B1C48C6C720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74651506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defRPr/>
            </a:pPr>
            <a:fld id="{754BFF7C-E509-480A-9487-DA8D2EB21D0D}" type="slidenum">
              <a:rPr lang="en-GB" smtClean="0">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67191463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40828354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2817" y="4377404"/>
            <a:ext cx="7772400" cy="1362075"/>
          </a:xfrm>
        </p:spPr>
        <p:txBody>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15460E39-9DC6-49FB-8A16-661A47F002FD}" type="slidenum">
              <a:rPr lang="en-GB">
                <a:solidFill>
                  <a:srgbClr val="000000"/>
                </a:solidFill>
              </a:rPr>
              <a:pPr>
                <a:defRPr/>
              </a:pPr>
              <a:t>‹#›</a:t>
            </a:fld>
            <a:endParaRPr lang="en-GB" dirty="0">
              <a:solidFill>
                <a:srgbClr val="000000"/>
              </a:solidFill>
            </a:endParaRPr>
          </a:p>
        </p:txBody>
      </p:sp>
      <p:sp>
        <p:nvSpPr>
          <p:cNvPr id="6" name="Content Placeholder 5"/>
          <p:cNvSpPr>
            <a:spLocks noGrp="1"/>
          </p:cNvSpPr>
          <p:nvPr>
            <p:ph sz="quarter" idx="11"/>
          </p:nvPr>
        </p:nvSpPr>
        <p:spPr>
          <a:xfrm>
            <a:off x="6892925" y="6419850"/>
            <a:ext cx="44450" cy="49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1346793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1488" y="2309813"/>
            <a:ext cx="4092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sldNum" sz="quarter" idx="10"/>
          </p:nvPr>
        </p:nvSpPr>
        <p:spPr>
          <a:ln/>
        </p:spPr>
        <p:txBody>
          <a:bodyPr/>
          <a:lstStyle>
            <a:lvl1pPr>
              <a:defRPr/>
            </a:lvl1pPr>
          </a:lstStyle>
          <a:p>
            <a:pPr>
              <a:defRPr/>
            </a:pPr>
            <a:fld id="{488FE7DD-8936-471C-A8C7-EE2411537C0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03126685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sldNum" sz="quarter" idx="10"/>
          </p:nvPr>
        </p:nvSpPr>
        <p:spPr>
          <a:ln/>
        </p:spPr>
        <p:txBody>
          <a:bodyPr/>
          <a:lstStyle>
            <a:lvl1pPr>
              <a:defRPr/>
            </a:lvl1pPr>
          </a:lstStyle>
          <a:p>
            <a:pPr>
              <a:defRPr/>
            </a:pPr>
            <a:fld id="{E7F7BA29-0D70-4461-B32B-B65E0E87B44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67392284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311812300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6F0445FB-CFE0-4498-ADCB-7E1DD464AE33}" type="slidenum">
              <a:rPr lang="en-GB">
                <a:solidFill>
                  <a:srgbClr val="000000"/>
                </a:solidFill>
              </a:rPr>
              <a:pPr>
                <a:defRPr/>
              </a:pPr>
              <a:t>‹#›</a:t>
            </a:fld>
            <a:endParaRPr lang="en-GB">
              <a:solidFill>
                <a:srgbClr val="000000"/>
              </a:solidFill>
            </a:endParaRPr>
          </a:p>
        </p:txBody>
      </p:sp>
      <p:pic>
        <p:nvPicPr>
          <p:cNvPr id="3"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38611204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4E18A87E-35FC-4D8D-908E-EF9A537F2A20}" type="slidenum">
              <a:rPr lang="en-GB">
                <a:solidFill>
                  <a:srgbClr val="000000"/>
                </a:solidFill>
              </a:rPr>
              <a:pPr>
                <a:defRPr/>
              </a:pPr>
              <a:t>‹#›</a:t>
            </a:fld>
            <a:endParaRPr lang="en-GB">
              <a:solidFill>
                <a:srgbClr val="000000"/>
              </a:solidFill>
            </a:endParaRPr>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3200717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6F0445FB-CFE0-4498-ADCB-7E1DD464AE33}" type="slidenum">
              <a:rPr lang="en-GB"/>
              <a:pPr>
                <a:defRPr/>
              </a:pPr>
              <a:t>‹#›</a:t>
            </a:fld>
            <a:endParaRPr lang="en-GB"/>
          </a:p>
        </p:txBody>
      </p:sp>
      <p:pic>
        <p:nvPicPr>
          <p:cNvPr id="3"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A9A7E7A5-F132-4BFD-AE2D-D237816697D5}" type="slidenum">
              <a:rPr lang="en-GB">
                <a:solidFill>
                  <a:srgbClr val="000000"/>
                </a:solidFill>
              </a:rPr>
              <a:pPr>
                <a:defRPr/>
              </a:pPr>
              <a:t>‹#›</a:t>
            </a:fld>
            <a:endParaRPr lang="en-GB">
              <a:solidFill>
                <a:srgbClr val="000000"/>
              </a:solidFill>
            </a:endParaRPr>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177866897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lvl3pPr>
              <a:defRPr/>
            </a:lvl3pPr>
          </a:lstStyle>
          <a:p>
            <a:pPr lvl="0"/>
            <a:r>
              <a:rPr lang="en-US" dirty="0"/>
              <a:t>Click to edit Master text styles</a:t>
            </a:r>
          </a:p>
          <a:p>
            <a:pPr lvl="1"/>
            <a:r>
              <a:rPr lang="en-US" dirty="0"/>
              <a:t>Second level</a:t>
            </a:r>
          </a:p>
          <a:p>
            <a:pPr lvl="2"/>
            <a:r>
              <a:rPr lang="en-US" dirty="0" err="1"/>
              <a:t>hird</a:t>
            </a:r>
            <a:r>
              <a:rPr lang="en-US" dirty="0"/>
              <a:t> level</a:t>
            </a:r>
          </a:p>
          <a:p>
            <a:pPr lvl="3"/>
            <a:r>
              <a:rPr lang="en-US" dirty="0"/>
              <a:t>Fourth level</a:t>
            </a:r>
          </a:p>
          <a:p>
            <a:pPr lvl="4"/>
            <a:r>
              <a:rPr lang="en-US" dirty="0"/>
              <a:t>Fifth level</a:t>
            </a:r>
            <a:endParaRPr lang="en-GB" dirty="0"/>
          </a:p>
        </p:txBody>
      </p:sp>
      <p:sp>
        <p:nvSpPr>
          <p:cNvPr id="4" name="Rectangle 4"/>
          <p:cNvSpPr>
            <a:spLocks noGrp="1" noChangeArrowheads="1"/>
          </p:cNvSpPr>
          <p:nvPr>
            <p:ph type="sldNum" sz="quarter" idx="10"/>
          </p:nvPr>
        </p:nvSpPr>
        <p:spPr>
          <a:ln/>
        </p:spPr>
        <p:txBody>
          <a:bodyPr/>
          <a:lstStyle>
            <a:lvl1pPr>
              <a:defRPr/>
            </a:lvl1pPr>
          </a:lstStyle>
          <a:p>
            <a:pPr>
              <a:defRPr/>
            </a:pPr>
            <a:fld id="{BE4893AB-E7B6-4A93-B93E-EF1315C575C7}" type="slidenum">
              <a:rPr lang="en-GB">
                <a:solidFill>
                  <a:srgbClr val="000000"/>
                </a:solidFill>
              </a:rPr>
              <a:pPr>
                <a:defRPr/>
              </a:pPr>
              <a:t>‹#›</a:t>
            </a:fld>
            <a:endParaRPr lang="en-GB">
              <a:solidFill>
                <a:srgbClr val="000000"/>
              </a:solidFill>
            </a:endParaRPr>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15112874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6238" y="180975"/>
            <a:ext cx="2084387" cy="62436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1488" y="180975"/>
            <a:ext cx="6102350" cy="624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sldNum" sz="quarter" idx="10"/>
          </p:nvPr>
        </p:nvSpPr>
        <p:spPr>
          <a:ln/>
        </p:spPr>
        <p:txBody>
          <a:bodyPr/>
          <a:lstStyle>
            <a:lvl1pPr>
              <a:defRPr/>
            </a:lvl1pPr>
          </a:lstStyle>
          <a:p>
            <a:pPr>
              <a:defRPr/>
            </a:pPr>
            <a:fld id="{460A28A8-61A8-40AF-A14A-5FE3706F9C9C}" type="slidenum">
              <a:rPr lang="en-GB">
                <a:solidFill>
                  <a:srgbClr val="000000"/>
                </a:solidFill>
              </a:rPr>
              <a:pPr>
                <a:defRPr/>
              </a:pPr>
              <a:t>‹#›</a:t>
            </a:fld>
            <a:endParaRPr lang="en-GB">
              <a:solidFill>
                <a:srgbClr val="000000"/>
              </a:solidFill>
            </a:endParaRPr>
          </a:p>
        </p:txBody>
      </p:sp>
      <p:pic>
        <p:nvPicPr>
          <p:cNvPr id="5"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60840258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Deliver - text and object">
    <p:spTree>
      <p:nvGrpSpPr>
        <p:cNvPr id="1" name=""/>
        <p:cNvGrpSpPr/>
        <p:nvPr/>
      </p:nvGrpSpPr>
      <p:grpSpPr>
        <a:xfrm>
          <a:off x="0" y="0"/>
          <a:ext cx="0" cy="0"/>
          <a:chOff x="0" y="0"/>
          <a:chExt cx="0" cy="0"/>
        </a:xfrm>
      </p:grpSpPr>
      <p:sp>
        <p:nvSpPr>
          <p:cNvPr id="5" name="Footer Placeholder 4"/>
          <p:cNvSpPr txBox="1">
            <a:spLocks/>
          </p:cNvSpPr>
          <p:nvPr userDrawn="1"/>
        </p:nvSpPr>
        <p:spPr>
          <a:xfrm>
            <a:off x="366714" y="6489700"/>
            <a:ext cx="280987" cy="368300"/>
          </a:xfrm>
          <a:prstGeom prst="rect">
            <a:avLst/>
          </a:prstGeom>
        </p:spPr>
        <p:txBody>
          <a:bodyPr lIns="0" tIns="27000" rIns="0" bIns="0"/>
          <a:lstStyle>
            <a:defPPr>
              <a:defRPr lang="en-US"/>
            </a:defPPr>
            <a:lvl1pPr marL="0" algn="r" defTabSz="914400" rtl="0" eaLnBrk="1" latinLnBrk="0" hangingPunct="1">
              <a:defRPr sz="1000" b="1" kern="1200">
                <a:solidFill>
                  <a:schemeClr val="tx1"/>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endParaRPr lang="en-GB" sz="750" dirty="0">
              <a:solidFill>
                <a:srgbClr val="E16D22"/>
              </a:solidFill>
            </a:endParaRPr>
          </a:p>
        </p:txBody>
      </p:sp>
      <p:sp>
        <p:nvSpPr>
          <p:cNvPr id="2" name="Title 1"/>
          <p:cNvSpPr>
            <a:spLocks noGrp="1"/>
          </p:cNvSpPr>
          <p:nvPr>
            <p:ph type="title"/>
          </p:nvPr>
        </p:nvSpPr>
        <p:spPr>
          <a:xfrm>
            <a:off x="358775" y="360000"/>
            <a:ext cx="7093545" cy="981438"/>
          </a:xfrm>
        </p:spPr>
        <p:txBody>
          <a:bodyPr tIns="0"/>
          <a:lstStyle/>
          <a:p>
            <a:r>
              <a:rPr lang="en-US" dirty="0"/>
              <a:t>Click to edit Master title style</a:t>
            </a:r>
            <a:endParaRPr lang="en-GB" dirty="0"/>
          </a:p>
        </p:txBody>
      </p:sp>
      <p:sp>
        <p:nvSpPr>
          <p:cNvPr id="12" name="Text Placeholder 2"/>
          <p:cNvSpPr>
            <a:spLocks noGrp="1"/>
          </p:cNvSpPr>
          <p:nvPr>
            <p:ph idx="1"/>
          </p:nvPr>
        </p:nvSpPr>
        <p:spPr>
          <a:xfrm>
            <a:off x="358775" y="1557340"/>
            <a:ext cx="8533705" cy="4525963"/>
          </a:xfrm>
          <a:prstGeom prst="rect">
            <a:avLst/>
          </a:prstGeom>
        </p:spPr>
        <p:txBody>
          <a:bodyPr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160555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4E18A87E-35FC-4D8D-908E-EF9A537F2A20}" type="slidenum">
              <a:rPr lang="en-GB"/>
              <a:pPr>
                <a:defRPr/>
              </a:pPr>
              <a:t>‹#›</a:t>
            </a:fld>
            <a:endParaRPr lang="en-GB"/>
          </a:p>
        </p:txBody>
      </p:sp>
      <p:pic>
        <p:nvPicPr>
          <p:cNvPr id="6" name="Picture 2"/>
          <p:cNvPicPr>
            <a:picLocks noChangeAspect="1" noChangeArrowheads="1"/>
          </p:cNvPicPr>
          <p:nvPr userDrawn="1"/>
        </p:nvPicPr>
        <p:blipFill>
          <a:blip r:embed="rId2" cstate="print"/>
          <a:srcRect/>
          <a:stretch>
            <a:fillRect/>
          </a:stretch>
        </p:blipFill>
        <p:spPr bwMode="auto">
          <a:xfrm>
            <a:off x="6659563" y="5373688"/>
            <a:ext cx="2168525" cy="1298575"/>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1.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slideLayout" Target="../slideLayouts/slideLayout70.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slideLayout" Target="../slideLayouts/slideLayout69.xml"/><Relationship Id="rId2" Type="http://schemas.openxmlformats.org/officeDocument/2006/relationships/slideLayout" Target="../slideLayouts/slideLayout59.xml"/><Relationship Id="rId16" Type="http://schemas.openxmlformats.org/officeDocument/2006/relationships/image" Target="../media/image2.png"/><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5" Type="http://schemas.openxmlformats.org/officeDocument/2006/relationships/image" Target="../media/image1.png"/><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slideLayout" Target="../slideLayouts/slideLayout83.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slideLayout" Target="../slideLayouts/slideLayout82.xml"/><Relationship Id="rId2" Type="http://schemas.openxmlformats.org/officeDocument/2006/relationships/slideLayout" Target="../slideLayouts/slideLayout72.xml"/><Relationship Id="rId16" Type="http://schemas.openxmlformats.org/officeDocument/2006/relationships/image" Target="../media/image2.png"/><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5" Type="http://schemas.openxmlformats.org/officeDocument/2006/relationships/image" Target="../media/image1.png"/><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 Id="rId1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27263" y="180975"/>
            <a:ext cx="6543675" cy="165100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GB"/>
              <a:t>Click to edit Master title style</a:t>
            </a:r>
          </a:p>
        </p:txBody>
      </p:sp>
      <p:sp>
        <p:nvSpPr>
          <p:cNvPr id="2051" name="Rectangle 3"/>
          <p:cNvSpPr>
            <a:spLocks noGrp="1" noChangeArrowheads="1"/>
          </p:cNvSpPr>
          <p:nvPr>
            <p:ph type="body" idx="1"/>
          </p:nvPr>
        </p:nvSpPr>
        <p:spPr bwMode="auto">
          <a:xfrm>
            <a:off x="471488" y="2309813"/>
            <a:ext cx="8339137"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9396" name="Rectangle 4"/>
          <p:cNvSpPr>
            <a:spLocks noGrp="1" noChangeArrowheads="1"/>
          </p:cNvSpPr>
          <p:nvPr>
            <p:ph type="sldNum" sz="quarter" idx="4"/>
          </p:nvPr>
        </p:nvSpPr>
        <p:spPr bwMode="auto">
          <a:xfrm>
            <a:off x="6710363" y="6454775"/>
            <a:ext cx="1905000" cy="27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754BFF7C-E509-480A-9487-DA8D2EB21D0D}" type="slidenum">
              <a:rPr lang="en-GB"/>
              <a:pPr>
                <a:defRPr/>
              </a:pPr>
              <a:t>‹#›</a:t>
            </a:fld>
            <a:endParaRPr lang="en-GB"/>
          </a:p>
        </p:txBody>
      </p:sp>
      <p:pic>
        <p:nvPicPr>
          <p:cNvPr id="2053" name="Picture 8" descr="SFA_BLK_AW"/>
          <p:cNvPicPr>
            <a:picLocks noChangeAspect="1" noChangeArrowheads="1"/>
          </p:cNvPicPr>
          <p:nvPr/>
        </p:nvPicPr>
        <p:blipFill>
          <a:blip r:embed="rId15" cstate="print"/>
          <a:srcRect/>
          <a:stretch>
            <a:fillRect/>
          </a:stretch>
        </p:blipFill>
        <p:spPr bwMode="auto">
          <a:xfrm>
            <a:off x="368300" y="339725"/>
            <a:ext cx="1712913" cy="1023938"/>
          </a:xfrm>
          <a:prstGeom prst="rect">
            <a:avLst/>
          </a:prstGeom>
          <a:noFill/>
          <a:ln w="9525">
            <a:noFill/>
            <a:miter lim="800000"/>
            <a:headEnd/>
            <a:tailEnd/>
          </a:ln>
        </p:spPr>
      </p:pic>
      <p:pic>
        <p:nvPicPr>
          <p:cNvPr id="6" name="Picture 2"/>
          <p:cNvPicPr>
            <a:picLocks noChangeAspect="1" noChangeArrowheads="1"/>
          </p:cNvPicPr>
          <p:nvPr userDrawn="1"/>
        </p:nvPicPr>
        <p:blipFill>
          <a:blip r:embed="rId16" cstate="print"/>
          <a:srcRect/>
          <a:stretch>
            <a:fillRect/>
          </a:stretch>
        </p:blipFill>
        <p:spPr bwMode="auto">
          <a:xfrm>
            <a:off x="6659563" y="5373688"/>
            <a:ext cx="2168525" cy="1298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1" r:id="rId1"/>
    <p:sldLayoutId id="2147483814" r:id="rId2"/>
    <p:sldLayoutId id="2147483810" r:id="rId3"/>
    <p:sldLayoutId id="2147483809" r:id="rId4"/>
    <p:sldLayoutId id="2147483808" r:id="rId5"/>
    <p:sldLayoutId id="2147483807" r:id="rId6"/>
    <p:sldLayoutId id="2147483806" r:id="rId7"/>
    <p:sldLayoutId id="2147483805" r:id="rId8"/>
    <p:sldLayoutId id="2147483804" r:id="rId9"/>
    <p:sldLayoutId id="2147483803" r:id="rId10"/>
    <p:sldLayoutId id="2147483802" r:id="rId11"/>
    <p:sldLayoutId id="2147483801" r:id="rId12"/>
    <p:sldLayoutId id="2147483875" r:id="rId13"/>
  </p:sldLayoutIdLst>
  <p:txStyles>
    <p:title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p:titleStyle>
    <p:bodyStyle>
      <a:lvl1pPr algn="l" rtl="0" eaLnBrk="0" fontAlgn="base" hangingPunct="0">
        <a:lnSpc>
          <a:spcPts val="3200"/>
        </a:lnSpc>
        <a:spcBef>
          <a:spcPct val="0"/>
        </a:spcBef>
        <a:spcAft>
          <a:spcPct val="0"/>
        </a:spcAft>
        <a:defRPr sz="2800" b="1">
          <a:solidFill>
            <a:schemeClr val="tx1"/>
          </a:solidFill>
          <a:latin typeface="+mn-lt"/>
          <a:ea typeface="+mn-ea"/>
          <a:cs typeface="+mn-cs"/>
        </a:defRPr>
      </a:lvl1pPr>
      <a:lvl2pPr marL="1588" algn="l" rtl="0" eaLnBrk="0" fontAlgn="base" hangingPunct="0">
        <a:lnSpc>
          <a:spcPts val="3200"/>
        </a:lnSpc>
        <a:spcBef>
          <a:spcPct val="0"/>
        </a:spcBef>
        <a:spcAft>
          <a:spcPct val="0"/>
        </a:spcAft>
        <a:defRPr sz="2800">
          <a:solidFill>
            <a:schemeClr val="tx1"/>
          </a:solidFill>
          <a:latin typeface="+mn-lt"/>
          <a:ea typeface="+mn-ea"/>
          <a:cs typeface="+mn-cs"/>
        </a:defRPr>
      </a:lvl2pPr>
      <a:lvl3pPr marL="231775" indent="-228600" algn="l" rtl="0" eaLnBrk="0" fontAlgn="base" hangingPunct="0">
        <a:lnSpc>
          <a:spcPts val="3200"/>
        </a:lnSpc>
        <a:spcBef>
          <a:spcPct val="0"/>
        </a:spcBef>
        <a:spcAft>
          <a:spcPct val="0"/>
        </a:spcAft>
        <a:buChar char="•"/>
        <a:defRPr sz="2800">
          <a:solidFill>
            <a:schemeClr val="tx1"/>
          </a:solidFill>
          <a:latin typeface="+mn-lt"/>
          <a:ea typeface="+mn-ea"/>
          <a:cs typeface="+mn-cs"/>
        </a:defRPr>
      </a:lvl3pPr>
      <a:lvl4pPr marL="531813" indent="-298450" algn="l" rtl="0" eaLnBrk="0" fontAlgn="base" hangingPunct="0">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eaLnBrk="0" fontAlgn="base" hangingPunct="0">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C4DC48-15B8-4750-9F62-06E2613C82BB}" type="datetimeFigureOut">
              <a:rPr lang="en-GB" smtClean="0"/>
              <a:pPr/>
              <a:t>06/03/2017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D0AAB-1917-49F8-93A0-853B6C5F18E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1DC22F-0858-4057-B19A-C6085A2AAA0E}" type="datetimeFigureOut">
              <a:rPr lang="en-GB" smtClean="0">
                <a:solidFill>
                  <a:prstClr val="black">
                    <a:tint val="75000"/>
                  </a:prstClr>
                </a:solidFill>
              </a:rPr>
              <a:pPr/>
              <a:t>06/03/2017</a:t>
            </a:fld>
            <a:endParaRPr lang="en-GB">
              <a:solidFill>
                <a:prstClr val="black">
                  <a:tint val="75000"/>
                </a:prstClr>
              </a:solidFill>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87E0C1-D55A-4006-A063-1E8DB2BAFA2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42854900"/>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bwMode="auto">
          <a:xfrm>
            <a:off x="2227263" y="180975"/>
            <a:ext cx="6543675" cy="165100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GB"/>
              <a:t>Click to edit Master title style</a:t>
            </a:r>
          </a:p>
        </p:txBody>
      </p:sp>
      <p:sp>
        <p:nvSpPr>
          <p:cNvPr id="59395" name="Rectangle 3"/>
          <p:cNvSpPr>
            <a:spLocks noGrp="1" noChangeArrowheads="1"/>
          </p:cNvSpPr>
          <p:nvPr>
            <p:ph type="body" idx="1"/>
          </p:nvPr>
        </p:nvSpPr>
        <p:spPr bwMode="auto">
          <a:xfrm>
            <a:off x="471488" y="2309813"/>
            <a:ext cx="8339137"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9396" name="Rectangle 4"/>
          <p:cNvSpPr>
            <a:spLocks noGrp="1" noChangeArrowheads="1"/>
          </p:cNvSpPr>
          <p:nvPr>
            <p:ph type="sldNum" sz="quarter" idx="4"/>
          </p:nvPr>
        </p:nvSpPr>
        <p:spPr bwMode="auto">
          <a:xfrm>
            <a:off x="6710363" y="6454775"/>
            <a:ext cx="1905000" cy="27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C3EF6A35-4343-47B6-8B9E-89D18342CBEF}" type="slidenum">
              <a:rPr lang="en-GB">
                <a:solidFill>
                  <a:prstClr val="black"/>
                </a:solidFill>
              </a:rPr>
              <a:pPr/>
              <a:t>‹#›</a:t>
            </a:fld>
            <a:endParaRPr lang="en-GB">
              <a:solidFill>
                <a:prstClr val="black"/>
              </a:solidFill>
            </a:endParaRPr>
          </a:p>
        </p:txBody>
      </p:sp>
      <p:pic>
        <p:nvPicPr>
          <p:cNvPr id="59400" name="Picture 8" descr="SFA_BLK_AW"/>
          <p:cNvPicPr>
            <a:picLocks noChangeAspect="1" noChangeArrowheads="1"/>
          </p:cNvPicPr>
          <p:nvPr/>
        </p:nvPicPr>
        <p:blipFill>
          <a:blip r:embed="rId13" cstate="print"/>
          <a:srcRect/>
          <a:stretch>
            <a:fillRect/>
          </a:stretch>
        </p:blipFill>
        <p:spPr bwMode="auto">
          <a:xfrm>
            <a:off x="368300" y="339725"/>
            <a:ext cx="1712913" cy="1023938"/>
          </a:xfrm>
          <a:prstGeom prst="rect">
            <a:avLst/>
          </a:prstGeom>
          <a:noFill/>
        </p:spPr>
      </p:pic>
    </p:spTree>
    <p:extLst>
      <p:ext uri="{BB962C8B-B14F-4D97-AF65-F5344CB8AC3E}">
        <p14:creationId xmlns:p14="http://schemas.microsoft.com/office/powerpoint/2010/main" val="1878573609"/>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rtl="0" fontAlgn="base">
        <a:lnSpc>
          <a:spcPts val="6500"/>
        </a:lnSpc>
        <a:spcBef>
          <a:spcPct val="0"/>
        </a:spcBef>
        <a:spcAft>
          <a:spcPct val="0"/>
        </a:spcAft>
        <a:defRPr sz="6000">
          <a:solidFill>
            <a:schemeClr val="tx1"/>
          </a:solidFill>
          <a:latin typeface="+mj-lt"/>
          <a:ea typeface="+mj-ea"/>
          <a:cs typeface="+mj-cs"/>
        </a:defRPr>
      </a:lvl1pPr>
      <a:lvl2pPr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p:titleStyle>
    <p:bodyStyle>
      <a:lvl1pPr algn="l" rtl="0" fontAlgn="base">
        <a:lnSpc>
          <a:spcPts val="3200"/>
        </a:lnSpc>
        <a:spcBef>
          <a:spcPct val="0"/>
        </a:spcBef>
        <a:spcAft>
          <a:spcPct val="0"/>
        </a:spcAft>
        <a:defRPr sz="2800" b="1">
          <a:solidFill>
            <a:schemeClr val="tx1"/>
          </a:solidFill>
          <a:latin typeface="+mn-lt"/>
          <a:ea typeface="+mn-ea"/>
          <a:cs typeface="+mn-cs"/>
        </a:defRPr>
      </a:lvl1pPr>
      <a:lvl2pPr marL="1588" algn="l" rtl="0" fontAlgn="base">
        <a:lnSpc>
          <a:spcPts val="3200"/>
        </a:lnSpc>
        <a:spcBef>
          <a:spcPct val="0"/>
        </a:spcBef>
        <a:spcAft>
          <a:spcPct val="0"/>
        </a:spcAft>
        <a:defRPr sz="2800">
          <a:solidFill>
            <a:schemeClr val="tx1"/>
          </a:solidFill>
          <a:latin typeface="+mn-lt"/>
          <a:ea typeface="+mn-ea"/>
          <a:cs typeface="+mn-cs"/>
        </a:defRPr>
      </a:lvl2pPr>
      <a:lvl3pPr marL="231775" indent="-228600" algn="l" rtl="0" fontAlgn="base">
        <a:lnSpc>
          <a:spcPts val="3200"/>
        </a:lnSpc>
        <a:spcBef>
          <a:spcPct val="0"/>
        </a:spcBef>
        <a:spcAft>
          <a:spcPct val="0"/>
        </a:spcAft>
        <a:buChar char="•"/>
        <a:defRPr sz="2800">
          <a:solidFill>
            <a:schemeClr val="tx1"/>
          </a:solidFill>
          <a:latin typeface="+mn-lt"/>
          <a:ea typeface="+mn-ea"/>
          <a:cs typeface="+mn-cs"/>
        </a:defRPr>
      </a:lvl3pPr>
      <a:lvl4pPr marL="531813" indent="-298450" algn="l" rtl="0" fontAlgn="base">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39725" y="180975"/>
            <a:ext cx="6677025" cy="165100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US"/>
              <a:t>Click to edit Master title style</a:t>
            </a:r>
            <a:endParaRPr lang="en-GB"/>
          </a:p>
        </p:txBody>
      </p:sp>
      <p:sp>
        <p:nvSpPr>
          <p:cNvPr id="1027" name="Rectangle 3"/>
          <p:cNvSpPr>
            <a:spLocks noGrp="1" noChangeArrowheads="1"/>
          </p:cNvSpPr>
          <p:nvPr>
            <p:ph type="body" idx="1"/>
          </p:nvPr>
        </p:nvSpPr>
        <p:spPr bwMode="auto">
          <a:xfrm>
            <a:off x="396875" y="2309813"/>
            <a:ext cx="8339138"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30" name="Rectangle 6"/>
          <p:cNvSpPr>
            <a:spLocks noGrp="1" noChangeArrowheads="1"/>
          </p:cNvSpPr>
          <p:nvPr>
            <p:ph type="sldNum" sz="quarter" idx="4"/>
          </p:nvPr>
        </p:nvSpPr>
        <p:spPr bwMode="auto">
          <a:xfrm>
            <a:off x="6710363" y="6454775"/>
            <a:ext cx="1905000" cy="27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95309D1C-C730-4DC6-8092-0D60E423302D}" type="slidenum">
              <a:rPr lang="en-GB">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635324450"/>
      </p:ext>
    </p:extLst>
  </p:cSld>
  <p:clrMap bg1="dk2" tx1="lt1" bg2="dk1" tx2="lt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xStyles>
    <p:titleStyle>
      <a:lvl1pPr algn="l" rtl="0" eaLnBrk="1" fontAlgn="base" hangingPunct="1">
        <a:lnSpc>
          <a:spcPts val="6500"/>
        </a:lnSpc>
        <a:spcBef>
          <a:spcPct val="0"/>
        </a:spcBef>
        <a:spcAft>
          <a:spcPct val="0"/>
        </a:spcAft>
        <a:defRPr sz="6000">
          <a:solidFill>
            <a:srgbClr val="131313"/>
          </a:solidFill>
          <a:latin typeface="+mj-lt"/>
          <a:ea typeface="+mj-ea"/>
          <a:cs typeface="+mj-cs"/>
        </a:defRPr>
      </a:lvl1pPr>
      <a:lvl2pPr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2pPr>
      <a:lvl3pPr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3pPr>
      <a:lvl4pPr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4pPr>
      <a:lvl5pPr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5pPr>
      <a:lvl6pPr marL="457200"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6pPr>
      <a:lvl7pPr marL="914400"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7pPr>
      <a:lvl8pPr marL="1371600"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8pPr>
      <a:lvl9pPr marL="1828800" algn="l" rtl="0" eaLnBrk="1" fontAlgn="base" hangingPunct="1">
        <a:lnSpc>
          <a:spcPts val="6500"/>
        </a:lnSpc>
        <a:spcBef>
          <a:spcPct val="0"/>
        </a:spcBef>
        <a:spcAft>
          <a:spcPct val="0"/>
        </a:spcAft>
        <a:defRPr sz="6000">
          <a:solidFill>
            <a:srgbClr val="131313"/>
          </a:solidFill>
          <a:latin typeface="Arial" charset="0"/>
          <a:ea typeface="Arial Unicode MS" pitchFamily="34" charset="-128"/>
          <a:cs typeface="Arial Unicode MS" pitchFamily="34" charset="-128"/>
        </a:defRPr>
      </a:lvl9pPr>
    </p:titleStyle>
    <p:bodyStyle>
      <a:lvl1pPr algn="l" rtl="0" eaLnBrk="1" fontAlgn="base" hangingPunct="1">
        <a:lnSpc>
          <a:spcPts val="3200"/>
        </a:lnSpc>
        <a:spcBef>
          <a:spcPct val="0"/>
        </a:spcBef>
        <a:spcAft>
          <a:spcPct val="0"/>
        </a:spcAft>
        <a:defRPr sz="2800" b="1">
          <a:solidFill>
            <a:schemeClr val="tx1"/>
          </a:solidFill>
          <a:latin typeface="+mn-lt"/>
          <a:ea typeface="+mn-ea"/>
          <a:cs typeface="+mn-cs"/>
        </a:defRPr>
      </a:lvl1pPr>
      <a:lvl2pPr marL="1588" algn="l" rtl="0" eaLnBrk="1" fontAlgn="base" hangingPunct="1">
        <a:lnSpc>
          <a:spcPts val="3200"/>
        </a:lnSpc>
        <a:spcBef>
          <a:spcPct val="0"/>
        </a:spcBef>
        <a:spcAft>
          <a:spcPct val="0"/>
        </a:spcAft>
        <a:defRPr sz="2800">
          <a:solidFill>
            <a:schemeClr val="tx1"/>
          </a:solidFill>
          <a:latin typeface="+mn-lt"/>
          <a:ea typeface="+mn-ea"/>
          <a:cs typeface="+mn-cs"/>
        </a:defRPr>
      </a:lvl2pPr>
      <a:lvl3pPr marL="231775" indent="-228600" algn="l" rtl="0" eaLnBrk="1" fontAlgn="base" hangingPunct="1">
        <a:lnSpc>
          <a:spcPts val="3200"/>
        </a:lnSpc>
        <a:spcBef>
          <a:spcPct val="0"/>
        </a:spcBef>
        <a:spcAft>
          <a:spcPct val="0"/>
        </a:spcAft>
        <a:buChar char="•"/>
        <a:defRPr sz="2800">
          <a:solidFill>
            <a:schemeClr val="tx1"/>
          </a:solidFill>
          <a:latin typeface="+mn-lt"/>
          <a:ea typeface="+mn-ea"/>
          <a:cs typeface="+mn-cs"/>
        </a:defRPr>
      </a:lvl3pPr>
      <a:lvl4pPr marL="531813" indent="-298450" algn="l" rtl="0" eaLnBrk="1" fontAlgn="base" hangingPunct="1">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eaLnBrk="1" fontAlgn="base" hangingPunct="1">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eaLnBrk="1" fontAlgn="base" hangingPunct="1">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eaLnBrk="1" fontAlgn="base" hangingPunct="1">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eaLnBrk="1" fontAlgn="base" hangingPunct="1">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eaLnBrk="1" fontAlgn="base" hangingPunct="1">
        <a:lnSpc>
          <a:spcPts val="2400"/>
        </a:lnSpc>
        <a:spcBef>
          <a:spcPct val="0"/>
        </a:spcBef>
        <a:spcAft>
          <a:spcPct val="0"/>
        </a:spcAft>
        <a:buFont typeface="Arial"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27263" y="180975"/>
            <a:ext cx="6543675" cy="165100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GB"/>
              <a:t>Click to edit Master title style</a:t>
            </a:r>
          </a:p>
        </p:txBody>
      </p:sp>
      <p:sp>
        <p:nvSpPr>
          <p:cNvPr id="2051" name="Rectangle 3"/>
          <p:cNvSpPr>
            <a:spLocks noGrp="1" noChangeArrowheads="1"/>
          </p:cNvSpPr>
          <p:nvPr>
            <p:ph type="body" idx="1"/>
          </p:nvPr>
        </p:nvSpPr>
        <p:spPr bwMode="auto">
          <a:xfrm>
            <a:off x="471488" y="2309813"/>
            <a:ext cx="8339137"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9396" name="Rectangle 4"/>
          <p:cNvSpPr>
            <a:spLocks noGrp="1" noChangeArrowheads="1"/>
          </p:cNvSpPr>
          <p:nvPr>
            <p:ph type="sldNum" sz="quarter" idx="4"/>
          </p:nvPr>
        </p:nvSpPr>
        <p:spPr bwMode="auto">
          <a:xfrm>
            <a:off x="6710363" y="6454775"/>
            <a:ext cx="1905000" cy="27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754BFF7C-E509-480A-9487-DA8D2EB21D0D}" type="slidenum">
              <a:rPr lang="en-GB">
                <a:solidFill>
                  <a:srgbClr val="000000"/>
                </a:solidFill>
              </a:rPr>
              <a:pPr>
                <a:defRPr/>
              </a:pPr>
              <a:t>‹#›</a:t>
            </a:fld>
            <a:endParaRPr lang="en-GB">
              <a:solidFill>
                <a:srgbClr val="000000"/>
              </a:solidFill>
            </a:endParaRPr>
          </a:p>
        </p:txBody>
      </p:sp>
      <p:pic>
        <p:nvPicPr>
          <p:cNvPr id="2053" name="Picture 8" descr="SFA_BLK_AW"/>
          <p:cNvPicPr>
            <a:picLocks noChangeAspect="1" noChangeArrowheads="1"/>
          </p:cNvPicPr>
          <p:nvPr/>
        </p:nvPicPr>
        <p:blipFill>
          <a:blip r:embed="rId15" cstate="print"/>
          <a:srcRect/>
          <a:stretch>
            <a:fillRect/>
          </a:stretch>
        </p:blipFill>
        <p:spPr bwMode="auto">
          <a:xfrm>
            <a:off x="368300" y="339725"/>
            <a:ext cx="1712913" cy="1023938"/>
          </a:xfrm>
          <a:prstGeom prst="rect">
            <a:avLst/>
          </a:prstGeom>
          <a:noFill/>
          <a:ln w="9525">
            <a:noFill/>
            <a:miter lim="800000"/>
            <a:headEnd/>
            <a:tailEnd/>
          </a:ln>
        </p:spPr>
      </p:pic>
      <p:pic>
        <p:nvPicPr>
          <p:cNvPr id="6" name="Picture 2"/>
          <p:cNvPicPr>
            <a:picLocks noChangeAspect="1" noChangeArrowheads="1"/>
          </p:cNvPicPr>
          <p:nvPr userDrawn="1"/>
        </p:nvPicPr>
        <p:blipFill>
          <a:blip r:embed="rId16"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882486852"/>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889" r:id="rId13"/>
  </p:sldLayoutIdLst>
  <p:txStyles>
    <p:title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p:titleStyle>
    <p:bodyStyle>
      <a:lvl1pPr algn="l" rtl="0" eaLnBrk="0" fontAlgn="base" hangingPunct="0">
        <a:lnSpc>
          <a:spcPts val="3200"/>
        </a:lnSpc>
        <a:spcBef>
          <a:spcPct val="0"/>
        </a:spcBef>
        <a:spcAft>
          <a:spcPct val="0"/>
        </a:spcAft>
        <a:defRPr sz="2800" b="1">
          <a:solidFill>
            <a:schemeClr val="tx1"/>
          </a:solidFill>
          <a:latin typeface="+mn-lt"/>
          <a:ea typeface="+mn-ea"/>
          <a:cs typeface="+mn-cs"/>
        </a:defRPr>
      </a:lvl1pPr>
      <a:lvl2pPr marL="1588" algn="l" rtl="0" eaLnBrk="0" fontAlgn="base" hangingPunct="0">
        <a:lnSpc>
          <a:spcPts val="3200"/>
        </a:lnSpc>
        <a:spcBef>
          <a:spcPct val="0"/>
        </a:spcBef>
        <a:spcAft>
          <a:spcPct val="0"/>
        </a:spcAft>
        <a:defRPr sz="2800">
          <a:solidFill>
            <a:schemeClr val="tx1"/>
          </a:solidFill>
          <a:latin typeface="+mn-lt"/>
          <a:ea typeface="+mn-ea"/>
          <a:cs typeface="+mn-cs"/>
        </a:defRPr>
      </a:lvl2pPr>
      <a:lvl3pPr marL="231775" indent="-228600" algn="l" rtl="0" eaLnBrk="0" fontAlgn="base" hangingPunct="0">
        <a:lnSpc>
          <a:spcPts val="3200"/>
        </a:lnSpc>
        <a:spcBef>
          <a:spcPct val="0"/>
        </a:spcBef>
        <a:spcAft>
          <a:spcPct val="0"/>
        </a:spcAft>
        <a:buChar char="•"/>
        <a:defRPr sz="2800">
          <a:solidFill>
            <a:schemeClr val="tx1"/>
          </a:solidFill>
          <a:latin typeface="+mn-lt"/>
          <a:ea typeface="+mn-ea"/>
          <a:cs typeface="+mn-cs"/>
        </a:defRPr>
      </a:lvl3pPr>
      <a:lvl4pPr marL="531813" indent="-298450" algn="l" rtl="0" eaLnBrk="0" fontAlgn="base" hangingPunct="0">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eaLnBrk="0" fontAlgn="base" hangingPunct="0">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27263" y="180975"/>
            <a:ext cx="6543675" cy="165100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GB"/>
              <a:t>Click to edit Master title style</a:t>
            </a:r>
          </a:p>
        </p:txBody>
      </p:sp>
      <p:sp>
        <p:nvSpPr>
          <p:cNvPr id="2051" name="Rectangle 3"/>
          <p:cNvSpPr>
            <a:spLocks noGrp="1" noChangeArrowheads="1"/>
          </p:cNvSpPr>
          <p:nvPr>
            <p:ph type="body" idx="1"/>
          </p:nvPr>
        </p:nvSpPr>
        <p:spPr bwMode="auto">
          <a:xfrm>
            <a:off x="471488" y="2309813"/>
            <a:ext cx="8339137"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9396" name="Rectangle 4"/>
          <p:cNvSpPr>
            <a:spLocks noGrp="1" noChangeArrowheads="1"/>
          </p:cNvSpPr>
          <p:nvPr>
            <p:ph type="sldNum" sz="quarter" idx="4"/>
          </p:nvPr>
        </p:nvSpPr>
        <p:spPr bwMode="auto">
          <a:xfrm>
            <a:off x="6710363" y="6454775"/>
            <a:ext cx="1905000" cy="27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754BFF7C-E509-480A-9487-DA8D2EB21D0D}" type="slidenum">
              <a:rPr lang="en-GB">
                <a:solidFill>
                  <a:srgbClr val="000000"/>
                </a:solidFill>
              </a:rPr>
              <a:pPr>
                <a:defRPr/>
              </a:pPr>
              <a:t>‹#›</a:t>
            </a:fld>
            <a:endParaRPr lang="en-GB">
              <a:solidFill>
                <a:srgbClr val="000000"/>
              </a:solidFill>
            </a:endParaRPr>
          </a:p>
        </p:txBody>
      </p:sp>
      <p:pic>
        <p:nvPicPr>
          <p:cNvPr id="2053" name="Picture 8" descr="SFA_BLK_AW"/>
          <p:cNvPicPr>
            <a:picLocks noChangeAspect="1" noChangeArrowheads="1"/>
          </p:cNvPicPr>
          <p:nvPr/>
        </p:nvPicPr>
        <p:blipFill>
          <a:blip r:embed="rId15" cstate="print"/>
          <a:srcRect/>
          <a:stretch>
            <a:fillRect/>
          </a:stretch>
        </p:blipFill>
        <p:spPr bwMode="auto">
          <a:xfrm>
            <a:off x="368300" y="339725"/>
            <a:ext cx="1712913" cy="1023938"/>
          </a:xfrm>
          <a:prstGeom prst="rect">
            <a:avLst/>
          </a:prstGeom>
          <a:noFill/>
          <a:ln w="9525">
            <a:noFill/>
            <a:miter lim="800000"/>
            <a:headEnd/>
            <a:tailEnd/>
          </a:ln>
        </p:spPr>
      </p:pic>
      <p:pic>
        <p:nvPicPr>
          <p:cNvPr id="6" name="Picture 2"/>
          <p:cNvPicPr>
            <a:picLocks noChangeAspect="1" noChangeArrowheads="1"/>
          </p:cNvPicPr>
          <p:nvPr userDrawn="1"/>
        </p:nvPicPr>
        <p:blipFill>
          <a:blip r:embed="rId16"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613474202"/>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Lst>
  <p:txStyles>
    <p:title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p:titleStyle>
    <p:bodyStyle>
      <a:lvl1pPr algn="l" rtl="0" eaLnBrk="0" fontAlgn="base" hangingPunct="0">
        <a:lnSpc>
          <a:spcPts val="3200"/>
        </a:lnSpc>
        <a:spcBef>
          <a:spcPct val="0"/>
        </a:spcBef>
        <a:spcAft>
          <a:spcPct val="0"/>
        </a:spcAft>
        <a:defRPr sz="2800" b="1">
          <a:solidFill>
            <a:schemeClr val="tx1"/>
          </a:solidFill>
          <a:latin typeface="+mn-lt"/>
          <a:ea typeface="+mn-ea"/>
          <a:cs typeface="+mn-cs"/>
        </a:defRPr>
      </a:lvl1pPr>
      <a:lvl2pPr marL="1588" algn="l" rtl="0" eaLnBrk="0" fontAlgn="base" hangingPunct="0">
        <a:lnSpc>
          <a:spcPts val="3200"/>
        </a:lnSpc>
        <a:spcBef>
          <a:spcPct val="0"/>
        </a:spcBef>
        <a:spcAft>
          <a:spcPct val="0"/>
        </a:spcAft>
        <a:defRPr sz="2800">
          <a:solidFill>
            <a:schemeClr val="tx1"/>
          </a:solidFill>
          <a:latin typeface="+mn-lt"/>
          <a:ea typeface="+mn-ea"/>
          <a:cs typeface="+mn-cs"/>
        </a:defRPr>
      </a:lvl2pPr>
      <a:lvl3pPr marL="231775" indent="-228600" algn="l" rtl="0" eaLnBrk="0" fontAlgn="base" hangingPunct="0">
        <a:lnSpc>
          <a:spcPts val="3200"/>
        </a:lnSpc>
        <a:spcBef>
          <a:spcPct val="0"/>
        </a:spcBef>
        <a:spcAft>
          <a:spcPct val="0"/>
        </a:spcAft>
        <a:buChar char="•"/>
        <a:defRPr sz="2800">
          <a:solidFill>
            <a:schemeClr val="tx1"/>
          </a:solidFill>
          <a:latin typeface="+mn-lt"/>
          <a:ea typeface="+mn-ea"/>
          <a:cs typeface="+mn-cs"/>
        </a:defRPr>
      </a:lvl3pPr>
      <a:lvl4pPr marL="531813" indent="-298450" algn="l" rtl="0" eaLnBrk="0" fontAlgn="base" hangingPunct="0">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eaLnBrk="0" fontAlgn="base" hangingPunct="0">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8.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8.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8.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8.xml"/><Relationship Id="rId1" Type="http://schemas.openxmlformats.org/officeDocument/2006/relationships/themeOverride" Target="../theme/themeOverride4.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0.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65.xml"/><Relationship Id="rId4" Type="http://schemas.openxmlformats.org/officeDocument/2006/relationships/image" Target="../media/image6.emf"/></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8" Type="http://schemas.openxmlformats.org/officeDocument/2006/relationships/hyperlink" Target="https://www.gov.uk/government/publications/sfa-performance-management-rules" TargetMode="External"/><Relationship Id="rId3" Type="http://schemas.openxmlformats.org/officeDocument/2006/relationships/image" Target="../media/image2.png"/><Relationship Id="rId7" Type="http://schemas.openxmlformats.org/officeDocument/2006/relationships/hyperlink" Target="https://www.gov.uk/guidance/sfa-funding-rules" TargetMode="External"/><Relationship Id="rId12" Type="http://schemas.openxmlformats.org/officeDocument/2006/relationships/hyperlink" Target="https://www.gov.uk/government/publications/higher-and-degree-apprenticeships"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 Id="rId6" Type="http://schemas.openxmlformats.org/officeDocument/2006/relationships/hyperlink" Target="https://www.gov.uk/government/publications/apprenticeship-frameworks-live-list" TargetMode="External"/><Relationship Id="rId11" Type="http://schemas.openxmlformats.org/officeDocument/2006/relationships/hyperlink" Target="https://hub.imservices.org.uk/Pages/default.aspx" TargetMode="External"/><Relationship Id="rId5" Type="http://schemas.openxmlformats.org/officeDocument/2006/relationships/hyperlink" Target="https://www.gov.uk/government/publications/apprenticeship-standards-in-development" TargetMode="External"/><Relationship Id="rId10" Type="http://schemas.openxmlformats.org/officeDocument/2006/relationships/hyperlink" Target="http://www.afo.sscalliance.org/" TargetMode="External"/><Relationship Id="rId4" Type="http://schemas.openxmlformats.org/officeDocument/2006/relationships/hyperlink" Target="https://www.gov.uk/government/publications/apprenticeship-standards-ready-for-delivery" TargetMode="External"/><Relationship Id="rId9" Type="http://schemas.openxmlformats.org/officeDocument/2006/relationships/hyperlink" Target="https://www.gov.uk/government/uploads/system/uploads/attachment_data/file/510260/Funding_rates_and_formula_2016_to_2017_v2.pdf"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8.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8.xml"/><Relationship Id="rId1" Type="http://schemas.openxmlformats.org/officeDocument/2006/relationships/themeOverride" Target="../theme/themeOverride3.xml"/><Relationship Id="rId5" Type="http://schemas.openxmlformats.org/officeDocument/2006/relationships/hyperlink" Target="mailto:help@bravosolution.co.ok"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BBB"/>
        </a:solidFill>
        <a:effectLst/>
      </p:bgPr>
    </p:bg>
    <p:spTree>
      <p:nvGrpSpPr>
        <p:cNvPr id="1" name=""/>
        <p:cNvGrpSpPr/>
        <p:nvPr/>
      </p:nvGrpSpPr>
      <p:grpSpPr>
        <a:xfrm>
          <a:off x="0" y="0"/>
          <a:ext cx="0" cy="0"/>
          <a:chOff x="0" y="0"/>
          <a:chExt cx="0" cy="0"/>
        </a:xfrm>
      </p:grpSpPr>
      <p:pic>
        <p:nvPicPr>
          <p:cNvPr id="4108" name="Picture 12" descr="SFA_BLK_AW"/>
          <p:cNvPicPr>
            <a:picLocks noChangeAspect="1" noChangeArrowheads="1"/>
          </p:cNvPicPr>
          <p:nvPr/>
        </p:nvPicPr>
        <p:blipFill>
          <a:blip r:embed="rId4" cstate="print"/>
          <a:srcRect/>
          <a:stretch>
            <a:fillRect/>
          </a:stretch>
        </p:blipFill>
        <p:spPr bwMode="auto">
          <a:xfrm>
            <a:off x="415925" y="355600"/>
            <a:ext cx="1712913" cy="1023938"/>
          </a:xfrm>
          <a:prstGeom prst="rect">
            <a:avLst/>
          </a:prstGeom>
          <a:noFill/>
        </p:spPr>
      </p:pic>
      <p:sp>
        <p:nvSpPr>
          <p:cNvPr id="3" name="Content Placeholder 2"/>
          <p:cNvSpPr>
            <a:spLocks noGrp="1"/>
          </p:cNvSpPr>
          <p:nvPr>
            <p:ph idx="1"/>
          </p:nvPr>
        </p:nvSpPr>
        <p:spPr/>
        <p:txBody>
          <a:bodyPr/>
          <a:lstStyle/>
          <a:p>
            <a:r>
              <a:rPr lang="en-GB" sz="3200" dirty="0"/>
              <a:t>Procurement Briefing Session</a:t>
            </a:r>
          </a:p>
          <a:p>
            <a:endParaRPr lang="en-GB" sz="3200" dirty="0"/>
          </a:p>
          <a:p>
            <a:r>
              <a:rPr lang="en-GB" sz="3200" dirty="0"/>
              <a:t>June 29 2016</a:t>
            </a:r>
            <a:endParaRPr lang="en-GB" dirty="0"/>
          </a:p>
          <a:p>
            <a:endParaRPr lang="en-GB" dirty="0"/>
          </a:p>
          <a:p>
            <a:endParaRPr lang="en-GB" dirty="0"/>
          </a:p>
          <a:p>
            <a:r>
              <a:rPr lang="en-GB" sz="2400" b="0" dirty="0"/>
              <a:t>Rebecca Rhodes</a:t>
            </a:r>
          </a:p>
          <a:p>
            <a:r>
              <a:rPr lang="en-GB" sz="2400" b="0" dirty="0"/>
              <a:t>Head of Apprenticeship Funding Policy Implementation </a:t>
            </a:r>
          </a:p>
        </p:txBody>
      </p:sp>
    </p:spTree>
    <p:extLst>
      <p:ext uri="{BB962C8B-B14F-4D97-AF65-F5344CB8AC3E}">
        <p14:creationId xmlns:p14="http://schemas.microsoft.com/office/powerpoint/2010/main" val="1191484692"/>
      </p:ext>
    </p:extLst>
  </p:cSld>
  <p:clrMapOvr>
    <a:overrideClrMapping bg1="dk2" tx1="lt1" bg2="dk1"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276958" y="469210"/>
            <a:ext cx="6543675" cy="1651000"/>
          </a:xfrm>
        </p:spPr>
        <p:txBody>
          <a:bodyPr/>
          <a:lstStyle/>
          <a:p>
            <a:pPr eaLnBrk="1" hangingPunct="1">
              <a:lnSpc>
                <a:spcPct val="100000"/>
              </a:lnSpc>
            </a:pPr>
            <a:r>
              <a:rPr lang="en-GB" altLang="en-US" sz="4000" b="1" dirty="0">
                <a:solidFill>
                  <a:schemeClr val="tx2"/>
                </a:solidFill>
              </a:rPr>
              <a:t>What organisations </a:t>
            </a:r>
            <a:br>
              <a:rPr lang="en-GB" altLang="en-US" sz="4000" b="1" dirty="0">
                <a:solidFill>
                  <a:schemeClr val="tx2"/>
                </a:solidFill>
              </a:rPr>
            </a:br>
            <a:r>
              <a:rPr lang="en-GB" altLang="en-US" sz="4000" b="1" dirty="0">
                <a:solidFill>
                  <a:schemeClr val="tx2"/>
                </a:solidFill>
              </a:rPr>
              <a:t>must not do</a:t>
            </a:r>
          </a:p>
        </p:txBody>
      </p:sp>
      <p:sp>
        <p:nvSpPr>
          <p:cNvPr id="6147" name="Rectangle 3"/>
          <p:cNvSpPr>
            <a:spLocks noGrp="1" noChangeArrowheads="1"/>
          </p:cNvSpPr>
          <p:nvPr>
            <p:ph type="body" idx="1"/>
          </p:nvPr>
        </p:nvSpPr>
        <p:spPr>
          <a:xfrm>
            <a:off x="457200" y="1916113"/>
            <a:ext cx="8229600" cy="4210050"/>
          </a:xfrm>
        </p:spPr>
        <p:txBody>
          <a:bodyPr/>
          <a:lstStyle/>
          <a:p>
            <a:pPr eaLnBrk="1" hangingPunct="1">
              <a:lnSpc>
                <a:spcPct val="90000"/>
              </a:lnSpc>
            </a:pPr>
            <a:endParaRPr lang="en-GB" altLang="en-US" sz="2000" b="1" dirty="0">
              <a:solidFill>
                <a:schemeClr val="tx2"/>
              </a:solidFill>
            </a:endParaRPr>
          </a:p>
          <a:p>
            <a:pPr marL="342900" indent="-342900" eaLnBrk="1" hangingPunct="1">
              <a:lnSpc>
                <a:spcPct val="90000"/>
              </a:lnSpc>
              <a:buFont typeface="Arial" panose="020B0604020202020204" pitchFamily="34" charset="0"/>
              <a:buChar char="•"/>
            </a:pPr>
            <a:r>
              <a:rPr lang="en-GB" altLang="en-US" sz="2000" b="0" dirty="0"/>
              <a:t>Canvas help, assistance or opinion on the ITT or the procurement process in general from any Agency employee</a:t>
            </a:r>
          </a:p>
          <a:p>
            <a:pPr marL="342900" indent="-342900" eaLnBrk="1" hangingPunct="1">
              <a:lnSpc>
                <a:spcPct val="90000"/>
              </a:lnSpc>
              <a:buFont typeface="Arial" panose="020B0604020202020204" pitchFamily="34" charset="0"/>
              <a:buChar char="•"/>
            </a:pPr>
            <a:endParaRPr lang="en-GB" altLang="en-US" sz="2000" b="0" dirty="0"/>
          </a:p>
          <a:p>
            <a:pPr marL="342900" indent="-342900" eaLnBrk="1" hangingPunct="1">
              <a:lnSpc>
                <a:spcPct val="90000"/>
              </a:lnSpc>
              <a:buFont typeface="Arial" panose="020B0604020202020204" pitchFamily="34" charset="0"/>
              <a:buChar char="•"/>
            </a:pPr>
            <a:r>
              <a:rPr lang="en-GB" altLang="en-US" sz="2000" b="0" dirty="0"/>
              <a:t>or other Government Department, Agency or NDPB other than through the e-Tendering portal message board.</a:t>
            </a:r>
            <a:br>
              <a:rPr lang="en-GB" altLang="en-US" sz="2000" b="0" dirty="0"/>
            </a:br>
            <a:endParaRPr lang="en-GB" altLang="en-US" sz="2000" b="0" dirty="0"/>
          </a:p>
          <a:p>
            <a:pPr marL="342900" indent="-342900" eaLnBrk="1" hangingPunct="1">
              <a:lnSpc>
                <a:spcPct val="90000"/>
              </a:lnSpc>
              <a:buFont typeface="Arial" panose="020B0604020202020204" pitchFamily="34" charset="0"/>
              <a:buChar char="•"/>
            </a:pPr>
            <a:r>
              <a:rPr lang="en-GB" altLang="en-US" sz="2000" b="0" dirty="0"/>
              <a:t>Publish a partially completed  ITT as this will not be evaluated </a:t>
            </a:r>
            <a:br>
              <a:rPr lang="en-GB" altLang="en-US" sz="2000" b="0" dirty="0"/>
            </a:br>
            <a:endParaRPr lang="en-GB" altLang="en-US" sz="2000" b="0" dirty="0"/>
          </a:p>
          <a:p>
            <a:pPr marL="342900" indent="-342900" eaLnBrk="1" hangingPunct="1">
              <a:lnSpc>
                <a:spcPct val="90000"/>
              </a:lnSpc>
              <a:buFont typeface="Arial" panose="020B0604020202020204" pitchFamily="34" charset="0"/>
              <a:buChar char="•"/>
            </a:pPr>
            <a:r>
              <a:rPr lang="en-GB" altLang="en-US" sz="2000" b="0" dirty="0"/>
              <a:t>Publish after the closing date and time.  Any ITT published after the deadline will not be considered.</a:t>
            </a:r>
          </a:p>
          <a:p>
            <a:pPr marL="342900" indent="-342900" eaLnBrk="1" hangingPunct="1">
              <a:lnSpc>
                <a:spcPct val="90000"/>
              </a:lnSpc>
              <a:buFont typeface="Arial" panose="020B0604020202020204" pitchFamily="34" charset="0"/>
              <a:buChar char="•"/>
            </a:pPr>
            <a:endParaRPr lang="en-GB" altLang="en-US" sz="2000" b="0" dirty="0"/>
          </a:p>
        </p:txBody>
      </p:sp>
    </p:spTree>
    <p:extLst>
      <p:ext uri="{BB962C8B-B14F-4D97-AF65-F5344CB8AC3E}">
        <p14:creationId xmlns:p14="http://schemas.microsoft.com/office/powerpoint/2010/main" val="967323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408" y="1421840"/>
            <a:ext cx="8715184" cy="5078313"/>
          </a:xfrm>
          <a:prstGeom prst="rect">
            <a:avLst/>
          </a:prstGeom>
        </p:spPr>
        <p:txBody>
          <a:bodyPr wrap="square">
            <a:spAutoFit/>
          </a:bodyPr>
          <a:lstStyle/>
          <a:p>
            <a:pPr marL="285750" indent="-285750">
              <a:buFont typeface="Arial" panose="020B0604020202020204" pitchFamily="34" charset="0"/>
              <a:buChar char="•"/>
            </a:pPr>
            <a:r>
              <a:rPr lang="en-GB" sz="1800" dirty="0"/>
              <a:t>Not reading the Read me First, first…….. Or not reading the Specification </a:t>
            </a:r>
          </a:p>
          <a:p>
            <a:pPr marL="285750" indent="-285750">
              <a:buFont typeface="Arial" panose="020B0604020202020204" pitchFamily="34" charset="0"/>
              <a:buChar char="•"/>
            </a:pPr>
            <a:endParaRPr lang="en-GB" sz="1800" dirty="0"/>
          </a:p>
          <a:p>
            <a:pPr marL="285750" lvl="0" indent="-285750">
              <a:buFont typeface="Arial" panose="020B0604020202020204" pitchFamily="34" charset="0"/>
              <a:buChar char="•"/>
            </a:pPr>
            <a:r>
              <a:rPr lang="en-GB" sz="1800" dirty="0"/>
              <a:t>Leaving publishing to the last minute  - you can always change and republish up to the closing time</a:t>
            </a:r>
          </a:p>
          <a:p>
            <a:pPr marL="742950" lvl="1" indent="-285750">
              <a:buFont typeface="Arial" panose="020B0604020202020204" pitchFamily="34" charset="0"/>
              <a:buChar char="•"/>
            </a:pPr>
            <a:r>
              <a:rPr lang="en-GB" sz="1800" dirty="0"/>
              <a:t>Close is 17:00 on the given day; not 17:01. </a:t>
            </a:r>
          </a:p>
          <a:p>
            <a:pPr marL="742950" lvl="1" indent="-285750">
              <a:buFont typeface="Arial" panose="020B0604020202020204" pitchFamily="34" charset="0"/>
              <a:buChar char="•"/>
            </a:pPr>
            <a:r>
              <a:rPr lang="en-GB" sz="1800" dirty="0"/>
              <a:t>late bids only accepted if there is a technical issues with BRAVO that delayed submission.</a:t>
            </a:r>
          </a:p>
          <a:p>
            <a:pPr marL="742950" lvl="1" indent="-285750">
              <a:buFont typeface="Arial" panose="020B0604020202020204" pitchFamily="34" charset="0"/>
              <a:buChar char="•"/>
            </a:pPr>
            <a:r>
              <a:rPr lang="en-GB" sz="1800" dirty="0"/>
              <a:t>Bravo provides a clear audit trail of when things are opened, published, when messages are received, replied to, opened etc.</a:t>
            </a:r>
          </a:p>
          <a:p>
            <a:pPr marL="742950" lvl="1" indent="-285750">
              <a:buFont typeface="Arial" panose="020B0604020202020204" pitchFamily="34" charset="0"/>
              <a:buChar char="•"/>
            </a:pPr>
            <a:endParaRPr lang="en-GB" sz="1800" dirty="0"/>
          </a:p>
          <a:p>
            <a:pPr marL="285750" indent="-285750">
              <a:buFont typeface="Arial" panose="020B0604020202020204" pitchFamily="34" charset="0"/>
              <a:buChar char="•"/>
            </a:pPr>
            <a:r>
              <a:rPr lang="en-GB" sz="1800" dirty="0"/>
              <a:t>Exceeding the character limit - each text based question has a locked in character limit which cannot be exceeded.  A character in this instance is defined as follows: number, letter, punctuation mark, space, carriage return</a:t>
            </a:r>
          </a:p>
          <a:p>
            <a:pPr marL="285750" lvl="0" indent="-285750">
              <a:buFont typeface="Arial" panose="020B0604020202020204" pitchFamily="34" charset="0"/>
              <a:buChar char="•"/>
            </a:pPr>
            <a:endParaRPr lang="en-GB" sz="1800" dirty="0"/>
          </a:p>
          <a:p>
            <a:pPr marL="285750" lvl="0" indent="-285750">
              <a:buFont typeface="Arial" panose="020B0604020202020204" pitchFamily="34" charset="0"/>
              <a:buChar char="•"/>
            </a:pPr>
            <a:r>
              <a:rPr lang="en-GB" sz="1800" dirty="0"/>
              <a:t>The response was too brief to provide assurance that the </a:t>
            </a:r>
            <a:br>
              <a:rPr lang="en-GB" sz="1800" dirty="0"/>
            </a:br>
            <a:r>
              <a:rPr lang="en-GB" sz="1800" dirty="0"/>
              <a:t>applicant understood what was required </a:t>
            </a:r>
          </a:p>
          <a:p>
            <a:pPr marL="285750" lvl="0" indent="-285750">
              <a:buFont typeface="Arial" panose="020B0604020202020204" pitchFamily="34" charset="0"/>
              <a:buChar char="•"/>
            </a:pPr>
            <a:endParaRPr lang="en-GB" sz="1800" dirty="0"/>
          </a:p>
          <a:p>
            <a:pPr marL="285750" lvl="0" indent="-285750">
              <a:buFont typeface="Arial" panose="020B0604020202020204" pitchFamily="34" charset="0"/>
              <a:buChar char="•"/>
            </a:pPr>
            <a:r>
              <a:rPr lang="en-GB" sz="1800" dirty="0"/>
              <a:t>Not addressing all bullet points contained in the question. </a:t>
            </a:r>
          </a:p>
        </p:txBody>
      </p:sp>
      <p:sp>
        <p:nvSpPr>
          <p:cNvPr id="5" name="Title 1"/>
          <p:cNvSpPr txBox="1">
            <a:spLocks/>
          </p:cNvSpPr>
          <p:nvPr/>
        </p:nvSpPr>
        <p:spPr>
          <a:xfrm>
            <a:off x="2465886" y="447255"/>
            <a:ext cx="5645901" cy="974585"/>
          </a:xfrm>
          <a:prstGeom prst="rect">
            <a:avLst/>
          </a:prstGeom>
        </p:spPr>
        <p:txBody>
          <a:bodyPr/>
          <a:lst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a:lstStyle>
          <a:p>
            <a:pPr>
              <a:lnSpc>
                <a:spcPct val="100000"/>
              </a:lnSpc>
            </a:pPr>
            <a:r>
              <a:rPr lang="en-GB" sz="4000" b="1" kern="0" dirty="0">
                <a:solidFill>
                  <a:schemeClr val="tx2"/>
                </a:solidFill>
              </a:rPr>
              <a:t>Common Pitfalls</a:t>
            </a:r>
          </a:p>
        </p:txBody>
      </p:sp>
    </p:spTree>
    <p:extLst>
      <p:ext uri="{BB962C8B-B14F-4D97-AF65-F5344CB8AC3E}">
        <p14:creationId xmlns:p14="http://schemas.microsoft.com/office/powerpoint/2010/main" val="3882811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2200189" y="278552"/>
            <a:ext cx="6422995" cy="1109241"/>
          </a:xfrm>
        </p:spPr>
        <p:txBody>
          <a:bodyPr/>
          <a:lstStyle/>
          <a:p>
            <a:pPr eaLnBrk="1" hangingPunct="1"/>
            <a:r>
              <a:rPr lang="en-GB" altLang="en-US" sz="3600" b="1" dirty="0">
                <a:solidFill>
                  <a:schemeClr val="tx2"/>
                </a:solidFill>
                <a:latin typeface="+mn-lt"/>
              </a:rPr>
              <a:t>What to check </a:t>
            </a:r>
          </a:p>
        </p:txBody>
      </p:sp>
      <p:sp>
        <p:nvSpPr>
          <p:cNvPr id="4" name="Rectangle 3"/>
          <p:cNvSpPr/>
          <p:nvPr/>
        </p:nvSpPr>
        <p:spPr>
          <a:xfrm>
            <a:off x="214408" y="1749100"/>
            <a:ext cx="8715184" cy="5078313"/>
          </a:xfrm>
          <a:prstGeom prst="rect">
            <a:avLst/>
          </a:prstGeom>
        </p:spPr>
        <p:txBody>
          <a:bodyPr wrap="square">
            <a:spAutoFit/>
          </a:bodyPr>
          <a:lstStyle/>
          <a:p>
            <a:pPr marL="342900" indent="-342900">
              <a:buFont typeface="Arial" panose="020B0604020202020204" pitchFamily="34" charset="0"/>
              <a:buChar char="•"/>
            </a:pPr>
            <a:r>
              <a:rPr lang="en-GB" sz="2000" dirty="0"/>
              <a:t>Check that your response size is within the limit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Read the questions again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Check that you did respond to </a:t>
            </a:r>
            <a:r>
              <a:rPr lang="en-GB" sz="2000" u="sng" dirty="0"/>
              <a:t>all</a:t>
            </a:r>
            <a:r>
              <a:rPr lang="en-GB" sz="2000" dirty="0"/>
              <a:t> the bullet points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Read the generic guidance</a:t>
            </a:r>
          </a:p>
          <a:p>
            <a:pPr lvl="1"/>
            <a:endParaRPr lang="en-GB" sz="2000" dirty="0"/>
          </a:p>
          <a:p>
            <a:pPr marL="342900" indent="-342900">
              <a:buFont typeface="Arial" panose="020B0604020202020204" pitchFamily="34" charset="0"/>
              <a:buChar char="•"/>
            </a:pPr>
            <a:r>
              <a:rPr lang="en-GB" sz="2000" dirty="0"/>
              <a:t>Take a reader’s eye view - read your response again:</a:t>
            </a:r>
          </a:p>
          <a:p>
            <a:pPr lvl="1"/>
            <a:endParaRPr lang="en-GB" sz="2000" dirty="0"/>
          </a:p>
          <a:p>
            <a:pPr marL="342900" indent="-342900">
              <a:buFont typeface="Arial" panose="020B0604020202020204" pitchFamily="34" charset="0"/>
              <a:buChar char="•"/>
            </a:pPr>
            <a:r>
              <a:rPr lang="en-GB" sz="2000" dirty="0"/>
              <a:t>Check that you have explained what you do/would do and how</a:t>
            </a:r>
          </a:p>
          <a:p>
            <a:endParaRPr lang="en-GB" sz="2000" dirty="0"/>
          </a:p>
          <a:p>
            <a:pPr marL="342900" indent="-342900">
              <a:buFont typeface="Arial" panose="020B0604020202020204" pitchFamily="34" charset="0"/>
              <a:buChar char="•"/>
            </a:pPr>
            <a:r>
              <a:rPr lang="en-GB" sz="2000" dirty="0"/>
              <a:t>Check that you have referred to your relevant </a:t>
            </a:r>
            <a:br>
              <a:rPr lang="en-GB" sz="2000" dirty="0"/>
            </a:br>
            <a:r>
              <a:rPr lang="en-GB" sz="2000" dirty="0"/>
              <a:t>documentation, policy, procedures</a:t>
            </a:r>
          </a:p>
          <a:p>
            <a:pPr marL="342900" lvl="1" indent="-342900">
              <a:buFont typeface="Arial" panose="020B0604020202020204" pitchFamily="34" charset="0"/>
              <a:buChar char="•"/>
            </a:pPr>
            <a:endParaRPr lang="en-GB" sz="2400" dirty="0"/>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3676392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dirty="0">
                <a:solidFill>
                  <a:schemeClr val="bg1"/>
                </a:solidFill>
              </a:rPr>
              <a:t>Evaluation Criteria Narrative     </a:t>
            </a:r>
          </a:p>
        </p:txBody>
      </p:sp>
      <p:sp>
        <p:nvSpPr>
          <p:cNvPr id="3" name="TextBox 2"/>
          <p:cNvSpPr txBox="1"/>
          <p:nvPr/>
        </p:nvSpPr>
        <p:spPr>
          <a:xfrm>
            <a:off x="5909310" y="4354830"/>
            <a:ext cx="3086100" cy="2411730"/>
          </a:xfrm>
          <a:prstGeom prst="rect">
            <a:avLst/>
          </a:prstGeom>
          <a:solidFill>
            <a:schemeClr val="tx2"/>
          </a:solidFill>
        </p:spPr>
        <p:txBody>
          <a:bodyPr wrap="square" rtlCol="0">
            <a:spAutoFit/>
          </a:bodyPr>
          <a:lstStyle/>
          <a:p>
            <a:endParaRPr lang="en-GB" dirty="0">
              <a:solidFill>
                <a:srgbClr val="000000"/>
              </a:solidFill>
            </a:endParaRPr>
          </a:p>
        </p:txBody>
      </p:sp>
    </p:spTree>
    <p:extLst>
      <p:ext uri="{BB962C8B-B14F-4D97-AF65-F5344CB8AC3E}">
        <p14:creationId xmlns:p14="http://schemas.microsoft.com/office/powerpoint/2010/main" val="401124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2200189" y="278552"/>
            <a:ext cx="6422995" cy="1109241"/>
          </a:xfrm>
        </p:spPr>
        <p:txBody>
          <a:bodyPr/>
          <a:lstStyle/>
          <a:p>
            <a:pPr eaLnBrk="1" hangingPunct="1">
              <a:lnSpc>
                <a:spcPct val="100000"/>
              </a:lnSpc>
            </a:pPr>
            <a:r>
              <a:rPr lang="en-GB" altLang="en-US" sz="3600" b="1" dirty="0">
                <a:solidFill>
                  <a:schemeClr val="tx2"/>
                </a:solidFill>
                <a:latin typeface="+mn-lt"/>
              </a:rPr>
              <a:t>Basics – </a:t>
            </a:r>
            <a:br>
              <a:rPr lang="en-GB" altLang="en-US" sz="3600" b="1" dirty="0">
                <a:solidFill>
                  <a:schemeClr val="tx2"/>
                </a:solidFill>
                <a:latin typeface="+mn-lt"/>
              </a:rPr>
            </a:br>
            <a:r>
              <a:rPr lang="en-GB" altLang="en-US" sz="3600" b="1" dirty="0">
                <a:solidFill>
                  <a:schemeClr val="tx2"/>
                </a:solidFill>
                <a:latin typeface="+mn-lt"/>
              </a:rPr>
              <a:t>Working with Text Sections </a:t>
            </a:r>
          </a:p>
        </p:txBody>
      </p:sp>
      <p:sp>
        <p:nvSpPr>
          <p:cNvPr id="4" name="Rectangle 3"/>
          <p:cNvSpPr/>
          <p:nvPr/>
        </p:nvSpPr>
        <p:spPr>
          <a:xfrm>
            <a:off x="214408" y="1502688"/>
            <a:ext cx="8715184" cy="4524315"/>
          </a:xfrm>
          <a:prstGeom prst="rect">
            <a:avLst/>
          </a:prstGeom>
        </p:spPr>
        <p:txBody>
          <a:bodyPr wrap="square">
            <a:spAutoFit/>
          </a:bodyPr>
          <a:lstStyle/>
          <a:p>
            <a:pPr marL="342900" indent="-342900">
              <a:buFont typeface="Arial" panose="020B0604020202020204" pitchFamily="34" charset="0"/>
              <a:buChar char="•"/>
            </a:pPr>
            <a:r>
              <a:rPr lang="en-GB" sz="1800" dirty="0">
                <a:solidFill>
                  <a:srgbClr val="000000"/>
                </a:solidFill>
              </a:rPr>
              <a:t>A reader that does not know you should be able to see from your responses that you:</a:t>
            </a:r>
          </a:p>
          <a:p>
            <a:pPr marL="800100" lvl="1" indent="-342900">
              <a:buFont typeface="Arial" panose="020B0604020202020204" pitchFamily="34" charset="0"/>
              <a:buChar char="•"/>
            </a:pPr>
            <a:r>
              <a:rPr lang="en-GB" sz="1800" dirty="0">
                <a:solidFill>
                  <a:srgbClr val="000000"/>
                </a:solidFill>
              </a:rPr>
              <a:t>have systems, processes and policies that are embedded and led from the top</a:t>
            </a:r>
          </a:p>
          <a:p>
            <a:pPr marL="800100" lvl="1" indent="-342900">
              <a:buFont typeface="Arial" panose="020B0604020202020204" pitchFamily="34" charset="0"/>
              <a:buChar char="•"/>
            </a:pPr>
            <a:r>
              <a:rPr lang="en-GB" sz="1800" dirty="0">
                <a:solidFill>
                  <a:srgbClr val="000000"/>
                </a:solidFill>
              </a:rPr>
              <a:t>Demonstrate </a:t>
            </a:r>
            <a:r>
              <a:rPr lang="en-GB" sz="1800" u="sng" dirty="0">
                <a:solidFill>
                  <a:srgbClr val="000000"/>
                </a:solidFill>
              </a:rPr>
              <a:t>how</a:t>
            </a:r>
            <a:r>
              <a:rPr lang="en-GB" sz="1800" dirty="0">
                <a:solidFill>
                  <a:srgbClr val="000000"/>
                </a:solidFill>
              </a:rPr>
              <a:t> you deliver the statement or, if you don’t have a system in place, explain clearly what you are intending to do</a:t>
            </a:r>
          </a:p>
          <a:p>
            <a:pPr marL="800100" lvl="1" indent="-342900">
              <a:buFont typeface="Arial" panose="020B0604020202020204" pitchFamily="34" charset="0"/>
              <a:buChar char="•"/>
            </a:pPr>
            <a:endParaRPr lang="en-GB" sz="1800" dirty="0">
              <a:solidFill>
                <a:srgbClr val="000000"/>
              </a:solidFill>
            </a:endParaRPr>
          </a:p>
          <a:p>
            <a:pPr marL="285750" indent="-285750">
              <a:lnSpc>
                <a:spcPct val="150000"/>
              </a:lnSpc>
              <a:buFont typeface="Arial" panose="020B0604020202020204" pitchFamily="34" charset="0"/>
              <a:buChar char="•"/>
            </a:pPr>
            <a:r>
              <a:rPr lang="en-GB" sz="1800" dirty="0">
                <a:solidFill>
                  <a:srgbClr val="000000"/>
                </a:solidFill>
              </a:rPr>
              <a:t>The word limit is real and enforced - 7,000 </a:t>
            </a:r>
            <a:r>
              <a:rPr lang="en-GB" sz="1800" b="1" i="1" dirty="0">
                <a:solidFill>
                  <a:srgbClr val="000000"/>
                </a:solidFill>
              </a:rPr>
              <a:t>characters</a:t>
            </a:r>
            <a:r>
              <a:rPr lang="en-GB" sz="1800" dirty="0">
                <a:solidFill>
                  <a:srgbClr val="000000"/>
                </a:solidFill>
              </a:rPr>
              <a:t> for each criteria </a:t>
            </a:r>
          </a:p>
          <a:p>
            <a:pPr marL="285750" lvl="1" indent="-285750">
              <a:lnSpc>
                <a:spcPct val="150000"/>
              </a:lnSpc>
              <a:buFont typeface="Arial" panose="020B0604020202020204" pitchFamily="34" charset="0"/>
              <a:buChar char="•"/>
            </a:pPr>
            <a:r>
              <a:rPr lang="en-GB" sz="1800" dirty="0">
                <a:solidFill>
                  <a:srgbClr val="000000"/>
                </a:solidFill>
              </a:rPr>
              <a:t>Respond to all the bullet points in the section </a:t>
            </a:r>
          </a:p>
          <a:p>
            <a:pPr marL="285750" lvl="1" indent="-285750">
              <a:lnSpc>
                <a:spcPct val="150000"/>
              </a:lnSpc>
              <a:buFont typeface="Arial" panose="020B0604020202020204" pitchFamily="34" charset="0"/>
              <a:buChar char="•"/>
            </a:pPr>
            <a:r>
              <a:rPr lang="en-GB" sz="1800" dirty="0">
                <a:solidFill>
                  <a:srgbClr val="000000"/>
                </a:solidFill>
              </a:rPr>
              <a:t>Don’t just regurgitate the bullet points within the question</a:t>
            </a:r>
            <a:endParaRPr lang="en-GB" sz="1800" dirty="0">
              <a:solidFill>
                <a:srgbClr val="0099CC"/>
              </a:solidFill>
            </a:endParaRPr>
          </a:p>
          <a:p>
            <a:pPr marL="285750" lvl="1" indent="-285750">
              <a:lnSpc>
                <a:spcPct val="150000"/>
              </a:lnSpc>
              <a:buFont typeface="Arial" panose="020B0604020202020204" pitchFamily="34" charset="0"/>
              <a:buChar char="•"/>
            </a:pPr>
            <a:r>
              <a:rPr lang="en-GB" sz="1800" dirty="0">
                <a:solidFill>
                  <a:srgbClr val="000000"/>
                </a:solidFill>
              </a:rPr>
              <a:t>Each responses is scored using only the text supplied in the response  </a:t>
            </a:r>
          </a:p>
          <a:p>
            <a:pPr marL="285750" indent="-285750">
              <a:lnSpc>
                <a:spcPct val="150000"/>
              </a:lnSpc>
              <a:buFont typeface="Arial" panose="020B0604020202020204" pitchFamily="34" charset="0"/>
              <a:buChar char="•"/>
            </a:pPr>
            <a:r>
              <a:rPr lang="en-GB" sz="1800" dirty="0">
                <a:solidFill>
                  <a:srgbClr val="000000"/>
                </a:solidFill>
              </a:rPr>
              <a:t>Your response must refer to what you do, or would do, </a:t>
            </a:r>
            <a:br>
              <a:rPr lang="en-GB" sz="1800" dirty="0">
                <a:solidFill>
                  <a:srgbClr val="000000"/>
                </a:solidFill>
              </a:rPr>
            </a:br>
            <a:r>
              <a:rPr lang="en-GB" sz="1800" dirty="0">
                <a:solidFill>
                  <a:srgbClr val="000000"/>
                </a:solidFill>
              </a:rPr>
              <a:t>to cover the areas identified within the questions</a:t>
            </a:r>
          </a:p>
        </p:txBody>
      </p:sp>
    </p:spTree>
    <p:extLst>
      <p:ext uri="{BB962C8B-B14F-4D97-AF65-F5344CB8AC3E}">
        <p14:creationId xmlns:p14="http://schemas.microsoft.com/office/powerpoint/2010/main" val="981413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
        <p:nvSpPr>
          <p:cNvPr id="6" name="Title 1"/>
          <p:cNvSpPr txBox="1">
            <a:spLocks/>
          </p:cNvSpPr>
          <p:nvPr/>
        </p:nvSpPr>
        <p:spPr>
          <a:xfrm>
            <a:off x="2284413" y="464838"/>
            <a:ext cx="6543675" cy="1651000"/>
          </a:xfrm>
          <a:prstGeom prst="rect">
            <a:avLst/>
          </a:prstGeom>
        </p:spPr>
        <p:txBody>
          <a:bodyPr/>
          <a:lst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a:lstStyle>
          <a:p>
            <a:r>
              <a:rPr lang="en-GB" sz="4000" kern="0" dirty="0">
                <a:solidFill>
                  <a:srgbClr val="0099CC"/>
                </a:solidFill>
              </a:rPr>
              <a:t>Evaluation Criteria Sample  </a:t>
            </a:r>
          </a:p>
        </p:txBody>
      </p:sp>
      <p:sp>
        <p:nvSpPr>
          <p:cNvPr id="3" name="Rectangle 2"/>
          <p:cNvSpPr/>
          <p:nvPr/>
        </p:nvSpPr>
        <p:spPr>
          <a:xfrm>
            <a:off x="242436" y="1494241"/>
            <a:ext cx="8901564" cy="4974119"/>
          </a:xfrm>
          <a:prstGeom prst="rect">
            <a:avLst/>
          </a:prstGeom>
        </p:spPr>
        <p:txBody>
          <a:bodyPr wrap="square">
            <a:spAutoFit/>
          </a:bodyPr>
          <a:lstStyle/>
          <a:p>
            <a:pPr>
              <a:lnSpc>
                <a:spcPct val="107000"/>
              </a:lnSpc>
              <a:spcAft>
                <a:spcPts val="800"/>
              </a:spcAft>
            </a:pPr>
            <a:r>
              <a:rPr lang="en-GB" sz="1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Q4 Embedded Quality Arrangements </a:t>
            </a:r>
            <a:r>
              <a:rPr lang="en-GB" sz="14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(answer 7,000 characters max)</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How will you ensure that you meet the quality of teaching and learning for vocational skills and qualification delivery in the apprenticeships applied for that you meet the contract requirements for delivery of apprenticeships? </a:t>
            </a:r>
            <a:endPar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spcAft>
                <a:spcPts val="600"/>
              </a:spcAft>
            </a:pP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Your response to the above question will need to address/include the points below as a minimum:</a:t>
            </a:r>
            <a:r>
              <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spcAft>
                <a:spcPts val="0"/>
              </a:spcAft>
              <a:buFont typeface="Symbol" panose="05050102010706020507" pitchFamily="18" charset="2"/>
              <a:buChar char=""/>
            </a:pP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Please supply your grading from your last quality review / assessment and describe the quality arrangements you operate within. Provide evidence that these reviews have not identified any material issues regarding teaching and learning quality or other aspects of delivery.</a:t>
            </a:r>
            <a:b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marL="342900" indent="-342900">
              <a:spcAft>
                <a:spcPts val="0"/>
              </a:spcAft>
              <a:buFont typeface="Symbol" panose="05050102010706020507" pitchFamily="18" charset="2"/>
              <a:buChar char=""/>
            </a:pP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Describe how you comply with the requirements for delivery of the apprenticeships included in your bid. This must include reference to compliance with all professional body, awarding organisation, degree awarding body or other requirements set out in the apprenticeship standard, its end point assessment plan or apprenticeship framework documentation included. </a:t>
            </a: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marL="228600">
              <a:spcAft>
                <a:spcPts val="0"/>
              </a:spcAft>
            </a:pP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marL="342900" indent="-342900">
              <a:spcAft>
                <a:spcPts val="0"/>
              </a:spcAft>
              <a:buFont typeface="Symbol" panose="05050102010706020507" pitchFamily="18" charset="2"/>
              <a:buChar char=""/>
            </a:pP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Describe how quality reviews on curriculum, employer and learner satisfaction processes are embedded across the organisation, led by senior members of the organisation and used to effect changes needed to improve success.</a:t>
            </a:r>
            <a:b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marL="342900" indent="-342900">
              <a:spcAft>
                <a:spcPts val="0"/>
              </a:spcAft>
              <a:buFont typeface="Symbol" panose="05050102010706020507" pitchFamily="18" charset="2"/>
              <a:buChar char=""/>
            </a:pP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Describe how feedback from employers and learners is collected and </a:t>
            </a:r>
            <a:b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demonstrate that this acted on to improve the programme quality.  </a:t>
            </a: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7443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
        <p:nvSpPr>
          <p:cNvPr id="2" name="Rectangle 1"/>
          <p:cNvSpPr/>
          <p:nvPr/>
        </p:nvSpPr>
        <p:spPr>
          <a:xfrm>
            <a:off x="291465" y="1527279"/>
            <a:ext cx="8561070" cy="4729180"/>
          </a:xfrm>
          <a:prstGeom prst="rect">
            <a:avLst/>
          </a:prstGeom>
        </p:spPr>
        <p:txBody>
          <a:bodyPr wrap="square">
            <a:spAutoFit/>
          </a:bodyPr>
          <a:lstStyle/>
          <a:p>
            <a:pPr>
              <a:lnSpc>
                <a:spcPct val="107000"/>
              </a:lnSpc>
              <a:spcAft>
                <a:spcPts val="800"/>
              </a:spcAft>
            </a:pPr>
            <a:r>
              <a:rPr lang="en-GB" sz="14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Q1 Readiness to Deliver (7,000 characters max)</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How will you ensure that the resources, expertise, staffing and infrastructure necessary to deliver apprenticeships, to fully meet content requirements, and achieve volume and funding profiles are in place from the start of the contract?</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Q2 Employer Engagement Track Record (answer 7,000 characters max)</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Calibri" panose="020F0502020204030204" pitchFamily="34" charset="0"/>
                <a:cs typeface="Arial" panose="020B0604020202020204" pitchFamily="34" charset="0"/>
              </a:rPr>
              <a:t>How successful have you been in engaging employers </a:t>
            </a: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and securing financial contribution for vocational skills delivery in the sectors / occupations/ provision applied for and what plans and strategies will you implement to ensure that you can successfully recruit employers and support the requirements of this  apprenticeship programme </a:t>
            </a:r>
            <a:r>
              <a:rPr lang="en-GB" sz="1400"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GB" sz="1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Q3 Leadership and Effective Cross-Organisation working</a:t>
            </a:r>
            <a:r>
              <a:rPr lang="en-GB" sz="1400" b="1"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en-GB" sz="14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(answer 7,000 characters max)</a:t>
            </a: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400" dirty="0">
              <a:solidFill>
                <a:srgbClr val="000000"/>
              </a:solidFill>
              <a:latin typeface="Univers 55"/>
              <a:ea typeface="Times New Roman" panose="02020603050405020304" pitchFamily="18"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rPr>
              <a:t>How will you ensure that delivery and management arrangements in your organisation are embedded, are sufficient to deliver and manage the apprenticeship programme and provide a high quality service for employers and apprentices which meets contract requirements?</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Q4 Embedded Quality Arrangements </a:t>
            </a:r>
            <a:r>
              <a:rPr lang="en-GB" sz="1400" b="1" dirty="0">
                <a:solidFill>
                  <a:srgbClr val="000000"/>
                </a:solidFill>
                <a:latin typeface="Arial" panose="020B0604020202020204" pitchFamily="34" charset="0"/>
                <a:ea typeface="Calibri" panose="020F0502020204030204" pitchFamily="34" charset="0"/>
                <a:cs typeface="Times New Roman" panose="02020603050405020304" pitchFamily="18" charset="0"/>
              </a:rPr>
              <a:t>(answer 7,000 characters max)</a:t>
            </a:r>
            <a:endParaRPr lang="en-GB" sz="14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How will you ensure that you meet the quality of teaching and learning for </a:t>
            </a:r>
            <a:b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b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vocational skills and qualification delivery in the apprenticeships applied for that</a:t>
            </a:r>
            <a:b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br>
            <a:r>
              <a:rPr lang="en-GB"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you meet the contract requirements for delivery of apprenticeships? </a:t>
            </a:r>
            <a:endPar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2600325" y="466724"/>
            <a:ext cx="6543675" cy="1651000"/>
          </a:xfrm>
          <a:prstGeom prst="rect">
            <a:avLst/>
          </a:prstGeom>
        </p:spPr>
        <p:txBody>
          <a:bodyPr/>
          <a:lstStyle>
            <a:lvl1pPr algn="l" rtl="0" eaLnBrk="0" fontAlgn="base" hangingPunct="0">
              <a:lnSpc>
                <a:spcPts val="6500"/>
              </a:lnSpc>
              <a:spcBef>
                <a:spcPct val="0"/>
              </a:spcBef>
              <a:spcAft>
                <a:spcPct val="0"/>
              </a:spcAft>
              <a:defRPr sz="6000">
                <a:solidFill>
                  <a:schemeClr val="tx1"/>
                </a:solidFill>
                <a:latin typeface="+mj-lt"/>
                <a:ea typeface="+mj-ea"/>
                <a:cs typeface="+mj-cs"/>
              </a:defRPr>
            </a:lvl1pPr>
            <a:lvl2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2pPr>
            <a:lvl3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3pPr>
            <a:lvl4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4pPr>
            <a:lvl5pPr algn="l" rtl="0" eaLnBrk="0" fontAlgn="base" hangingPunct="0">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5pPr>
            <a:lvl6pPr marL="4572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6pPr>
            <a:lvl7pPr marL="9144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7pPr>
            <a:lvl8pPr marL="13716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8pPr>
            <a:lvl9pPr marL="1828800" algn="l" rtl="0" fontAlgn="base">
              <a:lnSpc>
                <a:spcPts val="6500"/>
              </a:lnSpc>
              <a:spcBef>
                <a:spcPct val="0"/>
              </a:spcBef>
              <a:spcAft>
                <a:spcPct val="0"/>
              </a:spcAft>
              <a:defRPr sz="6000">
                <a:solidFill>
                  <a:schemeClr val="tx1"/>
                </a:solidFill>
                <a:latin typeface="Arial" charset="0"/>
                <a:ea typeface="Arial Unicode MS" pitchFamily="34" charset="-128"/>
                <a:cs typeface="Arial Unicode MS" pitchFamily="34" charset="-128"/>
              </a:defRPr>
            </a:lvl9pPr>
          </a:lstStyle>
          <a:p>
            <a:r>
              <a:rPr lang="en-GB" sz="4000" kern="0" dirty="0">
                <a:solidFill>
                  <a:srgbClr val="0099CC"/>
                </a:solidFill>
              </a:rPr>
              <a:t>Evaluation Criteria  </a:t>
            </a:r>
          </a:p>
        </p:txBody>
      </p:sp>
    </p:spTree>
    <p:extLst>
      <p:ext uri="{BB962C8B-B14F-4D97-AF65-F5344CB8AC3E}">
        <p14:creationId xmlns:p14="http://schemas.microsoft.com/office/powerpoint/2010/main" val="2807504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9BBB"/>
        </a:solidFill>
        <a:effectLst/>
      </p:bgPr>
    </p:bg>
    <p:spTree>
      <p:nvGrpSpPr>
        <p:cNvPr id="1" name=""/>
        <p:cNvGrpSpPr/>
        <p:nvPr/>
      </p:nvGrpSpPr>
      <p:grpSpPr>
        <a:xfrm>
          <a:off x="0" y="0"/>
          <a:ext cx="0" cy="0"/>
          <a:chOff x="0" y="0"/>
          <a:chExt cx="0" cy="0"/>
        </a:xfrm>
      </p:grpSpPr>
      <p:pic>
        <p:nvPicPr>
          <p:cNvPr id="4108" name="Picture 12" descr="SFA_BLK_AW"/>
          <p:cNvPicPr>
            <a:picLocks noChangeAspect="1" noChangeArrowheads="1"/>
          </p:cNvPicPr>
          <p:nvPr/>
        </p:nvPicPr>
        <p:blipFill>
          <a:blip r:embed="rId4" cstate="print"/>
          <a:srcRect/>
          <a:stretch>
            <a:fillRect/>
          </a:stretch>
        </p:blipFill>
        <p:spPr bwMode="auto">
          <a:xfrm>
            <a:off x="415925" y="355600"/>
            <a:ext cx="1712913" cy="1023938"/>
          </a:xfrm>
          <a:prstGeom prst="rect">
            <a:avLst/>
          </a:prstGeom>
          <a:noFill/>
        </p:spPr>
      </p:pic>
      <p:sp>
        <p:nvSpPr>
          <p:cNvPr id="3" name="Content Placeholder 2"/>
          <p:cNvSpPr>
            <a:spLocks noGrp="1"/>
          </p:cNvSpPr>
          <p:nvPr>
            <p:ph idx="1"/>
          </p:nvPr>
        </p:nvSpPr>
        <p:spPr/>
        <p:txBody>
          <a:bodyPr/>
          <a:lstStyle/>
          <a:p>
            <a:endParaRPr lang="en-GB" sz="4000" dirty="0"/>
          </a:p>
          <a:p>
            <a:r>
              <a:rPr lang="en-GB" sz="4000" dirty="0"/>
              <a:t>Costing your Application</a:t>
            </a:r>
          </a:p>
          <a:p>
            <a:endParaRPr lang="en-GB" sz="4000" dirty="0"/>
          </a:p>
          <a:p>
            <a:endParaRPr lang="en-GB" sz="4000" dirty="0"/>
          </a:p>
          <a:p>
            <a:pPr>
              <a:lnSpc>
                <a:spcPct val="150000"/>
              </a:lnSpc>
            </a:pPr>
            <a:r>
              <a:rPr lang="en-GB" sz="2000" dirty="0"/>
              <a:t>See ITT Specification and ‘additional information’ slide for further detail on rates and caps </a:t>
            </a:r>
            <a:endParaRPr lang="en-GB" sz="1400" dirty="0"/>
          </a:p>
          <a:p>
            <a:endParaRPr lang="en-GB" dirty="0"/>
          </a:p>
          <a:p>
            <a:endParaRPr lang="en-GB" dirty="0"/>
          </a:p>
        </p:txBody>
      </p:sp>
    </p:spTree>
    <p:extLst>
      <p:ext uri="{BB962C8B-B14F-4D97-AF65-F5344CB8AC3E}">
        <p14:creationId xmlns:p14="http://schemas.microsoft.com/office/powerpoint/2010/main" val="1828159143"/>
      </p:ext>
    </p:extLst>
  </p:cSld>
  <p:clrMapOvr>
    <a:overrideClrMapping bg1="dk2" tx1="lt1" bg2="dk1"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5"/>
          <p:cNvSpPr>
            <a:spLocks noGrp="1"/>
          </p:cNvSpPr>
          <p:nvPr>
            <p:ph idx="4294967295"/>
          </p:nvPr>
        </p:nvSpPr>
        <p:spPr>
          <a:xfrm>
            <a:off x="318888" y="1478920"/>
            <a:ext cx="8506224" cy="5198606"/>
          </a:xfrm>
        </p:spPr>
        <p:txBody>
          <a:bodyPr/>
          <a:lstStyle/>
          <a:p>
            <a:pPr lvl="2"/>
            <a:r>
              <a:rPr lang="en-GB" sz="1800" b="1" dirty="0"/>
              <a:t>You </a:t>
            </a:r>
            <a:r>
              <a:rPr lang="en-GB" sz="1800" dirty="0"/>
              <a:t>are accountable for making an application that includes the correct financial value to deliver your plan </a:t>
            </a:r>
          </a:p>
          <a:p>
            <a:pPr lvl="2"/>
            <a:r>
              <a:rPr lang="en-GB" sz="1800" dirty="0"/>
              <a:t>Only apply for the funding required </a:t>
            </a:r>
            <a:r>
              <a:rPr lang="en-GB" sz="1800" b="1" dirty="0"/>
              <a:t>between August 2016 and 31 March 2017 </a:t>
            </a:r>
          </a:p>
          <a:p>
            <a:pPr lvl="2"/>
            <a:r>
              <a:rPr lang="en-GB" sz="1800" dirty="0"/>
              <a:t>Funding for future years’ delivery will be provided as part of the usual annual contracting cycle </a:t>
            </a:r>
          </a:p>
          <a:p>
            <a:pPr lvl="2"/>
            <a:r>
              <a:rPr lang="en-GB" sz="1800" dirty="0"/>
              <a:t>This funding pays does not pay for development </a:t>
            </a:r>
          </a:p>
          <a:p>
            <a:pPr lvl="2"/>
            <a:r>
              <a:rPr lang="en-GB" sz="1800" dirty="0"/>
              <a:t>You must comply with any specific requirements of the Standard or Framework – e.g. minimum duration  </a:t>
            </a:r>
          </a:p>
          <a:p>
            <a:pPr lvl="2"/>
            <a:r>
              <a:rPr lang="en-GB" sz="1800" dirty="0"/>
              <a:t>You are accountable for ensuring that delivery costs only include activities which are eligible for funding</a:t>
            </a:r>
          </a:p>
          <a:p>
            <a:pPr lvl="2"/>
            <a:r>
              <a:rPr lang="en-GB" sz="1800" dirty="0"/>
              <a:t>You can change what you deliver in year </a:t>
            </a:r>
            <a:endParaRPr lang="en-GB" sz="1000" dirty="0"/>
          </a:p>
          <a:p>
            <a:pPr lvl="2"/>
            <a:r>
              <a:rPr lang="en-GB" sz="1800" dirty="0"/>
              <a:t>You will be able to apply for growth in year if you need to </a:t>
            </a:r>
          </a:p>
          <a:p>
            <a:pPr lvl="2"/>
            <a:endParaRPr lang="en-GB" altLang="en-US" sz="1800" dirty="0"/>
          </a:p>
        </p:txBody>
      </p:sp>
      <p:sp>
        <p:nvSpPr>
          <p:cNvPr id="15363" name="Title 1"/>
          <p:cNvSpPr txBox="1">
            <a:spLocks/>
          </p:cNvSpPr>
          <p:nvPr/>
        </p:nvSpPr>
        <p:spPr bwMode="auto">
          <a:xfrm>
            <a:off x="2256130" y="291596"/>
            <a:ext cx="6568982" cy="1027304"/>
          </a:xfrm>
          <a:prstGeom prst="rect">
            <a:avLst/>
          </a:prstGeom>
          <a:noFill/>
          <a:ln w="9525">
            <a:noFill/>
            <a:miter lim="800000"/>
            <a:headEnd/>
            <a:tailEnd/>
          </a:ln>
        </p:spPr>
        <p:txBody>
          <a:bodyPr/>
          <a:lstStyle/>
          <a:p>
            <a:pPr eaLnBrk="0" hangingPunct="0"/>
            <a:r>
              <a:rPr lang="en-GB" altLang="en-US" sz="4400" dirty="0">
                <a:solidFill>
                  <a:schemeClr val="tx2"/>
                </a:solidFill>
                <a:latin typeface="Calibri" pitchFamily="34" charset="0"/>
              </a:rPr>
              <a:t>Costing your plan </a:t>
            </a:r>
          </a:p>
        </p:txBody>
      </p:sp>
    </p:spTree>
    <p:extLst>
      <p:ext uri="{BB962C8B-B14F-4D97-AF65-F5344CB8AC3E}">
        <p14:creationId xmlns:p14="http://schemas.microsoft.com/office/powerpoint/2010/main" val="2073856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5"/>
          <p:cNvSpPr>
            <a:spLocks noGrp="1"/>
          </p:cNvSpPr>
          <p:nvPr>
            <p:ph idx="4294967295"/>
          </p:nvPr>
        </p:nvSpPr>
        <p:spPr>
          <a:xfrm>
            <a:off x="321864" y="1662948"/>
            <a:ext cx="8506224" cy="4711164"/>
          </a:xfrm>
        </p:spPr>
        <p:txBody>
          <a:bodyPr/>
          <a:lstStyle/>
          <a:p>
            <a:pPr lvl="2"/>
            <a:r>
              <a:rPr lang="en-GB" sz="1800" dirty="0"/>
              <a:t>Must calculate at individual framework or standard level </a:t>
            </a:r>
          </a:p>
          <a:p>
            <a:pPr lvl="2"/>
            <a:r>
              <a:rPr lang="en-GB" sz="1800" dirty="0"/>
              <a:t>Must split 16- 18 and 19 + age groups </a:t>
            </a:r>
          </a:p>
          <a:p>
            <a:pPr lvl="2"/>
            <a:r>
              <a:rPr lang="en-GB" sz="1800" dirty="0"/>
              <a:t>Must have a view on the size of employers you will work with </a:t>
            </a:r>
          </a:p>
          <a:p>
            <a:pPr lvl="2"/>
            <a:r>
              <a:rPr lang="en-GB" sz="1800" dirty="0"/>
              <a:t>Must apply to Skills Funding Agency for a rate for provision not listed in apprenticeship frameworks </a:t>
            </a:r>
          </a:p>
          <a:p>
            <a:pPr lvl="2"/>
            <a:r>
              <a:rPr lang="en-GB" sz="1800" dirty="0"/>
              <a:t>DO NOT include :</a:t>
            </a:r>
          </a:p>
          <a:p>
            <a:pPr lvl="3">
              <a:buFont typeface="Arial" panose="020B0604020202020204" pitchFamily="34" charset="0"/>
              <a:buChar char="•"/>
            </a:pPr>
            <a:r>
              <a:rPr lang="en-GB" sz="1600" b="0" dirty="0"/>
              <a:t>The whole 3 year cost of delivery </a:t>
            </a:r>
          </a:p>
          <a:p>
            <a:pPr lvl="3">
              <a:buFont typeface="Arial" panose="020B0604020202020204" pitchFamily="34" charset="0"/>
              <a:buChar char="•"/>
            </a:pPr>
            <a:r>
              <a:rPr lang="en-GB" sz="1600" b="0" dirty="0"/>
              <a:t>The employer contribution element (50% of the rate for frameworks, 33% for standards)</a:t>
            </a:r>
          </a:p>
          <a:p>
            <a:pPr lvl="3">
              <a:buFont typeface="Arial" panose="020B0604020202020204" pitchFamily="34" charset="0"/>
              <a:buChar char="•"/>
            </a:pPr>
            <a:r>
              <a:rPr lang="en-GB" sz="1600" b="0" dirty="0"/>
              <a:t>Funding that is over the framework rate of the standards funding cap – employers must fund this </a:t>
            </a:r>
          </a:p>
          <a:p>
            <a:pPr lvl="3">
              <a:buFont typeface="Arial" panose="020B0604020202020204" pitchFamily="34" charset="0"/>
              <a:buChar char="•"/>
            </a:pPr>
            <a:endParaRPr lang="en-GB" sz="1600" b="0" dirty="0"/>
          </a:p>
          <a:p>
            <a:pPr lvl="2"/>
            <a:endParaRPr lang="en-GB" sz="1800" dirty="0"/>
          </a:p>
          <a:p>
            <a:pPr lvl="2"/>
            <a:endParaRPr lang="en-GB" altLang="en-US" sz="1800" dirty="0"/>
          </a:p>
        </p:txBody>
      </p:sp>
      <p:sp>
        <p:nvSpPr>
          <p:cNvPr id="15363" name="Title 1"/>
          <p:cNvSpPr txBox="1">
            <a:spLocks/>
          </p:cNvSpPr>
          <p:nvPr/>
        </p:nvSpPr>
        <p:spPr bwMode="auto">
          <a:xfrm>
            <a:off x="2217420" y="282805"/>
            <a:ext cx="6812280" cy="1027304"/>
          </a:xfrm>
          <a:prstGeom prst="rect">
            <a:avLst/>
          </a:prstGeom>
          <a:noFill/>
          <a:ln w="9525">
            <a:noFill/>
            <a:miter lim="800000"/>
            <a:headEnd/>
            <a:tailEnd/>
          </a:ln>
        </p:spPr>
        <p:txBody>
          <a:bodyPr/>
          <a:lstStyle/>
          <a:p>
            <a:pPr eaLnBrk="0" hangingPunct="0"/>
            <a:r>
              <a:rPr lang="en-GB" altLang="en-US" sz="4800" dirty="0">
                <a:solidFill>
                  <a:schemeClr val="tx2"/>
                </a:solidFill>
                <a:latin typeface="Calibri" pitchFamily="34" charset="0"/>
              </a:rPr>
              <a:t>Costing your plan   </a:t>
            </a:r>
          </a:p>
        </p:txBody>
      </p:sp>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483265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82516" y="349751"/>
            <a:ext cx="7772400" cy="1470025"/>
          </a:xfrm>
        </p:spPr>
        <p:txBody>
          <a:bodyPr/>
          <a:lstStyle/>
          <a:p>
            <a:r>
              <a:rPr lang="en-GB" dirty="0">
                <a:solidFill>
                  <a:srgbClr val="009BBB"/>
                </a:solidFill>
              </a:rPr>
              <a:t>Agenda</a:t>
            </a:r>
          </a:p>
        </p:txBody>
      </p:sp>
      <p:sp>
        <p:nvSpPr>
          <p:cNvPr id="3" name="Content Placeholder 2"/>
          <p:cNvSpPr>
            <a:spLocks noGrp="1"/>
          </p:cNvSpPr>
          <p:nvPr>
            <p:ph type="subTitle" idx="1"/>
          </p:nvPr>
        </p:nvSpPr>
        <p:spPr>
          <a:xfrm>
            <a:off x="665747" y="1819776"/>
            <a:ext cx="6400800" cy="1752600"/>
          </a:xfrm>
        </p:spPr>
        <p:txBody>
          <a:bodyPr/>
          <a:lstStyle/>
          <a:p>
            <a:pPr marL="342900" lvl="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Timescales </a:t>
            </a:r>
          </a:p>
          <a:p>
            <a:pPr marL="342900" lvl="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Purpose and Target </a:t>
            </a:r>
          </a:p>
          <a:p>
            <a:pPr marL="342900" lvl="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Eligibility</a:t>
            </a:r>
          </a:p>
          <a:p>
            <a:pPr marL="34290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Costing your Application </a:t>
            </a:r>
          </a:p>
          <a:p>
            <a:pPr marL="342900" lvl="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Completing the Application </a:t>
            </a:r>
          </a:p>
          <a:p>
            <a:pPr marL="800100" lvl="1"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Volume and Values </a:t>
            </a:r>
          </a:p>
          <a:p>
            <a:pPr marL="800100" lvl="1"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Evaluation Narrative Criteria </a:t>
            </a:r>
          </a:p>
          <a:p>
            <a:pPr marL="342900" lvl="0" indent="-342900" algn="l">
              <a:lnSpc>
                <a:spcPct val="150000"/>
              </a:lnSpc>
              <a:spcAft>
                <a:spcPts val="0"/>
              </a:spcAft>
              <a:buFont typeface="+mj-lt"/>
              <a:buAutoNum type="arabicPeriod"/>
            </a:pPr>
            <a:r>
              <a:rPr lang="en-GB" sz="2400" dirty="0">
                <a:latin typeface="Arial" panose="020B0604020202020204" pitchFamily="34" charset="0"/>
                <a:ea typeface="Times New Roman" panose="02020603050405020304" pitchFamily="18" charset="0"/>
                <a:cs typeface="Times New Roman" panose="02020603050405020304" pitchFamily="18" charset="0"/>
              </a:rPr>
              <a:t>Question and Answer</a:t>
            </a:r>
          </a:p>
          <a:p>
            <a:pPr algn="l"/>
            <a:endParaRPr lang="en-GB" sz="2000" dirty="0"/>
          </a:p>
        </p:txBody>
      </p:sp>
    </p:spTree>
    <p:extLst>
      <p:ext uri="{BB962C8B-B14F-4D97-AF65-F5344CB8AC3E}">
        <p14:creationId xmlns:p14="http://schemas.microsoft.com/office/powerpoint/2010/main" val="768663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solidFill>
                  <a:schemeClr val="tx2"/>
                </a:solidFill>
              </a:rPr>
              <a:t>Framework Table </a:t>
            </a:r>
          </a:p>
        </p:txBody>
      </p:sp>
      <p:pic>
        <p:nvPicPr>
          <p:cNvPr id="3" name="Picture 2"/>
          <p:cNvPicPr>
            <a:picLocks noChangeAspect="1"/>
          </p:cNvPicPr>
          <p:nvPr/>
        </p:nvPicPr>
        <p:blipFill>
          <a:blip r:embed="rId2"/>
          <a:stretch>
            <a:fillRect/>
          </a:stretch>
        </p:blipFill>
        <p:spPr>
          <a:xfrm>
            <a:off x="223935" y="1619131"/>
            <a:ext cx="8691465" cy="4957515"/>
          </a:xfrm>
          <a:prstGeom prst="rect">
            <a:avLst/>
          </a:prstGeom>
          <a:solidFill>
            <a:schemeClr val="bg1"/>
          </a:solidFill>
        </p:spPr>
      </p:pic>
    </p:spTree>
    <p:extLst>
      <p:ext uri="{BB962C8B-B14F-4D97-AF65-F5344CB8AC3E}">
        <p14:creationId xmlns:p14="http://schemas.microsoft.com/office/powerpoint/2010/main" val="2754083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388" y="243540"/>
            <a:ext cx="6543675" cy="907596"/>
          </a:xfrm>
          <a:noFill/>
        </p:spPr>
        <p:txBody>
          <a:bodyPr/>
          <a:lstStyle/>
          <a:p>
            <a:pPr>
              <a:lnSpc>
                <a:spcPct val="100000"/>
              </a:lnSpc>
            </a:pPr>
            <a:r>
              <a:rPr lang="en-GB" sz="3200" b="1" dirty="0">
                <a:solidFill>
                  <a:schemeClr val="accent1"/>
                </a:solidFill>
              </a:rPr>
              <a:t>Approval for learning aims without </a:t>
            </a:r>
            <a:br>
              <a:rPr lang="en-GB" sz="3200" b="1" dirty="0">
                <a:solidFill>
                  <a:schemeClr val="accent1"/>
                </a:solidFill>
              </a:rPr>
            </a:br>
            <a:r>
              <a:rPr lang="en-GB" sz="3200" b="1" dirty="0">
                <a:solidFill>
                  <a:schemeClr val="accent1"/>
                </a:solidFill>
              </a:rPr>
              <a:t>an existing rate in Frameworks</a:t>
            </a:r>
          </a:p>
        </p:txBody>
      </p:sp>
      <p:sp>
        <p:nvSpPr>
          <p:cNvPr id="6" name="Rounded Rectangle 5"/>
          <p:cNvSpPr/>
          <p:nvPr/>
        </p:nvSpPr>
        <p:spPr bwMode="auto">
          <a:xfrm>
            <a:off x="925286" y="2188029"/>
            <a:ext cx="5388428" cy="1034142"/>
          </a:xfrm>
          <a:prstGeom prst="roundRect">
            <a:avLst/>
          </a:prstGeom>
          <a:no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endParaRPr lang="en-GB">
              <a:solidFill>
                <a:srgbClr val="000000"/>
              </a:solidFill>
            </a:endParaRPr>
          </a:p>
        </p:txBody>
      </p:sp>
      <p:graphicFrame>
        <p:nvGraphicFramePr>
          <p:cNvPr id="13" name="Diagram 12"/>
          <p:cNvGraphicFramePr/>
          <p:nvPr>
            <p:extLst/>
          </p:nvPr>
        </p:nvGraphicFramePr>
        <p:xfrm>
          <a:off x="0" y="1385034"/>
          <a:ext cx="9089571" cy="53472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16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5"/>
          <p:cNvSpPr>
            <a:spLocks noGrp="1"/>
          </p:cNvSpPr>
          <p:nvPr>
            <p:ph idx="4294967295"/>
          </p:nvPr>
        </p:nvSpPr>
        <p:spPr>
          <a:xfrm>
            <a:off x="147438" y="1736358"/>
            <a:ext cx="8506224" cy="3385284"/>
          </a:xfrm>
        </p:spPr>
        <p:txBody>
          <a:bodyPr/>
          <a:lstStyle/>
          <a:p>
            <a:pPr marL="285750" indent="-285750">
              <a:buFont typeface="Arial" panose="020B0604020202020204" pitchFamily="34" charset="0"/>
              <a:buChar char="•"/>
            </a:pPr>
            <a:r>
              <a:rPr lang="en-GB" sz="1800" b="0" dirty="0">
                <a:solidFill>
                  <a:srgbClr val="000000"/>
                </a:solidFill>
              </a:rPr>
              <a:t>Rates are allocated by the Skills Funding Agency for each learning aim. </a:t>
            </a:r>
          </a:p>
          <a:p>
            <a:pPr marL="285750" indent="-285750">
              <a:buFont typeface="Arial" panose="020B0604020202020204" pitchFamily="34" charset="0"/>
              <a:buChar char="•"/>
            </a:pPr>
            <a:r>
              <a:rPr lang="en-GB" sz="1800" b="0" dirty="0">
                <a:solidFill>
                  <a:srgbClr val="000000"/>
                </a:solidFill>
              </a:rPr>
              <a:t>All learning aims have a published rate that includes any programme weighting.</a:t>
            </a:r>
          </a:p>
          <a:p>
            <a:pPr marL="285750" indent="-285750">
              <a:buFont typeface="Arial" panose="020B0604020202020204" pitchFamily="34" charset="0"/>
              <a:buChar char="•"/>
            </a:pPr>
            <a:r>
              <a:rPr lang="en-GB" sz="1800" b="0" dirty="0">
                <a:solidFill>
                  <a:srgbClr val="000000"/>
                </a:solidFill>
              </a:rPr>
              <a:t>All rates shown are fully-funded rates for learners aged 19 and over.</a:t>
            </a:r>
          </a:p>
          <a:p>
            <a:pPr marL="285750" indent="-285750">
              <a:buFont typeface="Arial" panose="020B0604020202020204" pitchFamily="34" charset="0"/>
              <a:buChar char="•"/>
            </a:pPr>
            <a:r>
              <a:rPr lang="en-GB" sz="1800" b="0" dirty="0">
                <a:solidFill>
                  <a:srgbClr val="000000"/>
                </a:solidFill>
              </a:rPr>
              <a:t>Funding for apprenticeship frameworks depends on the learner’s age. We increase funding for 16 to 18 apprenticeships by 7.23% and reduce funding for apprentices aged 24 or older by 20% </a:t>
            </a:r>
            <a:r>
              <a:rPr lang="en-GB" sz="1800" i="1" dirty="0">
                <a:solidFill>
                  <a:srgbClr val="000000"/>
                </a:solidFill>
              </a:rPr>
              <a:t>except</a:t>
            </a:r>
            <a:r>
              <a:rPr lang="en-GB" sz="1800" b="0" dirty="0">
                <a:solidFill>
                  <a:srgbClr val="000000"/>
                </a:solidFill>
              </a:rPr>
              <a:t> for prescribed HE learning aims in higher apprenticeship frameworks.</a:t>
            </a:r>
          </a:p>
          <a:p>
            <a:pPr marL="285750" indent="-285750">
              <a:buFont typeface="Arial" panose="020B0604020202020204" pitchFamily="34" charset="0"/>
              <a:buChar char="•"/>
            </a:pPr>
            <a:r>
              <a:rPr lang="en-GB" sz="1800" b="0" dirty="0">
                <a:solidFill>
                  <a:srgbClr val="000000"/>
                </a:solidFill>
              </a:rPr>
              <a:t>Calculate how long the apprenticeship is in months (e.g.15) </a:t>
            </a:r>
          </a:p>
          <a:p>
            <a:pPr marL="517525" lvl="2" indent="-285750">
              <a:buFont typeface="Arial" panose="020B0604020202020204" pitchFamily="34" charset="0"/>
              <a:buChar char="•"/>
            </a:pPr>
            <a:r>
              <a:rPr lang="en-GB" sz="1800" b="0" dirty="0">
                <a:solidFill>
                  <a:srgbClr val="000000"/>
                </a:solidFill>
              </a:rPr>
              <a:t>Divide this into the rate for the learning aim (e.g. £3000/15 - £200 pm)</a:t>
            </a:r>
          </a:p>
          <a:p>
            <a:pPr marL="517525" lvl="2" indent="-285750">
              <a:buFont typeface="Arial" panose="020B0604020202020204" pitchFamily="34" charset="0"/>
              <a:buChar char="•"/>
            </a:pPr>
            <a:r>
              <a:rPr lang="en-GB" sz="1800" dirty="0">
                <a:solidFill>
                  <a:srgbClr val="000000"/>
                </a:solidFill>
              </a:rPr>
              <a:t>Multiply this by the months from the start dates to reach</a:t>
            </a:r>
            <a:br>
              <a:rPr lang="en-GB" sz="1800" dirty="0">
                <a:solidFill>
                  <a:srgbClr val="000000"/>
                </a:solidFill>
              </a:rPr>
            </a:br>
            <a:r>
              <a:rPr lang="en-GB" sz="1800" dirty="0">
                <a:solidFill>
                  <a:srgbClr val="000000"/>
                </a:solidFill>
              </a:rPr>
              <a:t>your total (sept – march = 7months x £200 = £1400</a:t>
            </a:r>
            <a:br>
              <a:rPr lang="en-GB" sz="1800" dirty="0">
                <a:solidFill>
                  <a:srgbClr val="000000"/>
                </a:solidFill>
              </a:rPr>
            </a:br>
            <a:r>
              <a:rPr lang="en-GB" sz="1800" dirty="0">
                <a:solidFill>
                  <a:srgbClr val="000000"/>
                </a:solidFill>
              </a:rPr>
              <a:t>per apprenticeship)  </a:t>
            </a:r>
            <a:r>
              <a:rPr lang="en-GB" sz="1800" b="0" dirty="0">
                <a:solidFill>
                  <a:srgbClr val="000000"/>
                </a:solidFill>
              </a:rPr>
              <a:t> </a:t>
            </a:r>
          </a:p>
          <a:p>
            <a:r>
              <a:rPr lang="en-GB" sz="1800" b="0" dirty="0">
                <a:solidFill>
                  <a:srgbClr val="000000"/>
                </a:solidFill>
              </a:rPr>
              <a:t> </a:t>
            </a:r>
          </a:p>
          <a:p>
            <a:pPr lvl="2"/>
            <a:endParaRPr lang="en-GB" sz="1800" dirty="0"/>
          </a:p>
          <a:p>
            <a:pPr lvl="2"/>
            <a:endParaRPr lang="en-GB" sz="1800" dirty="0"/>
          </a:p>
          <a:p>
            <a:pPr lvl="3">
              <a:buFont typeface="Arial" panose="020B0604020202020204" pitchFamily="34" charset="0"/>
              <a:buChar char="•"/>
            </a:pPr>
            <a:endParaRPr lang="en-GB" sz="1800" b="0" dirty="0"/>
          </a:p>
          <a:p>
            <a:pPr lvl="2"/>
            <a:endParaRPr lang="en-GB" sz="1800" dirty="0"/>
          </a:p>
          <a:p>
            <a:pPr lvl="2"/>
            <a:endParaRPr lang="en-GB" altLang="en-US" sz="1800" dirty="0"/>
          </a:p>
        </p:txBody>
      </p:sp>
      <p:sp>
        <p:nvSpPr>
          <p:cNvPr id="15363" name="Title 1"/>
          <p:cNvSpPr txBox="1">
            <a:spLocks/>
          </p:cNvSpPr>
          <p:nvPr/>
        </p:nvSpPr>
        <p:spPr bwMode="auto">
          <a:xfrm>
            <a:off x="2217420" y="282805"/>
            <a:ext cx="6812280" cy="1027304"/>
          </a:xfrm>
          <a:prstGeom prst="rect">
            <a:avLst/>
          </a:prstGeom>
          <a:noFill/>
          <a:ln w="9525">
            <a:noFill/>
            <a:miter lim="800000"/>
            <a:headEnd/>
            <a:tailEnd/>
          </a:ln>
        </p:spPr>
        <p:txBody>
          <a:bodyPr/>
          <a:lstStyle/>
          <a:p>
            <a:pPr eaLnBrk="0" hangingPunct="0"/>
            <a:r>
              <a:rPr lang="en-GB" altLang="en-US" sz="4800" dirty="0">
                <a:solidFill>
                  <a:schemeClr val="tx2"/>
                </a:solidFill>
                <a:latin typeface="Calibri" pitchFamily="34" charset="0"/>
              </a:rPr>
              <a:t>Costing your plan – Frameworks    </a:t>
            </a:r>
          </a:p>
        </p:txBody>
      </p:sp>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1198103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solidFill>
                  <a:schemeClr val="tx2"/>
                </a:solidFill>
              </a:rPr>
              <a:t>Standards Table </a:t>
            </a:r>
          </a:p>
        </p:txBody>
      </p:sp>
      <p:cxnSp>
        <p:nvCxnSpPr>
          <p:cNvPr id="6" name="Straight Arrow Connector 5"/>
          <p:cNvCxnSpPr/>
          <p:nvPr/>
        </p:nvCxnSpPr>
        <p:spPr bwMode="auto">
          <a:xfrm>
            <a:off x="6717323" y="2127738"/>
            <a:ext cx="1055077" cy="2145324"/>
          </a:xfrm>
          <a:prstGeom prst="straightConnector1">
            <a:avLst/>
          </a:prstGeom>
          <a:noFill/>
          <a:ln w="9525" cap="flat" cmpd="sng" algn="ctr">
            <a:noFill/>
            <a:prstDash val="solid"/>
            <a:round/>
            <a:headEnd type="none" w="med" len="med"/>
            <a:tailEnd type="triangle"/>
          </a:ln>
          <a:effectLst/>
        </p:spPr>
      </p:cxnSp>
      <p:pic>
        <p:nvPicPr>
          <p:cNvPr id="5" name="Picture 4"/>
          <p:cNvPicPr>
            <a:picLocks noChangeAspect="1"/>
          </p:cNvPicPr>
          <p:nvPr/>
        </p:nvPicPr>
        <p:blipFill>
          <a:blip r:embed="rId2"/>
          <a:stretch>
            <a:fillRect/>
          </a:stretch>
        </p:blipFill>
        <p:spPr>
          <a:xfrm>
            <a:off x="616187" y="1107831"/>
            <a:ext cx="8154751" cy="5460921"/>
          </a:xfrm>
          <a:prstGeom prst="rect">
            <a:avLst/>
          </a:prstGeom>
          <a:solidFill>
            <a:schemeClr val="bg1"/>
          </a:solidFill>
        </p:spPr>
      </p:pic>
    </p:spTree>
    <p:extLst>
      <p:ext uri="{BB962C8B-B14F-4D97-AF65-F5344CB8AC3E}">
        <p14:creationId xmlns:p14="http://schemas.microsoft.com/office/powerpoint/2010/main" val="28674784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4098" y="476829"/>
            <a:ext cx="6339753" cy="584775"/>
          </a:xfrm>
          <a:prstGeom prst="rect">
            <a:avLst/>
          </a:prstGeom>
          <a:noFill/>
        </p:spPr>
        <p:txBody>
          <a:bodyPr wrap="square" rtlCol="0">
            <a:spAutoFit/>
          </a:bodyPr>
          <a:lstStyle/>
          <a:p>
            <a:r>
              <a:rPr lang="en-GB" sz="3200" b="1" dirty="0">
                <a:solidFill>
                  <a:schemeClr val="tx2"/>
                </a:solidFill>
              </a:rPr>
              <a:t>Funding Model For Standards</a:t>
            </a:r>
          </a:p>
        </p:txBody>
      </p:sp>
      <p:sp>
        <p:nvSpPr>
          <p:cNvPr id="5" name="TextBox 4"/>
          <p:cNvSpPr txBox="1"/>
          <p:nvPr/>
        </p:nvSpPr>
        <p:spPr>
          <a:xfrm>
            <a:off x="191295" y="3635216"/>
            <a:ext cx="1212850" cy="646331"/>
          </a:xfrm>
          <a:prstGeom prst="rect">
            <a:avLst/>
          </a:prstGeom>
          <a:noFill/>
        </p:spPr>
        <p:txBody>
          <a:bodyPr vert="horz" wrap="square" rtlCol="0">
            <a:spAutoFit/>
          </a:bodyPr>
          <a:lstStyle/>
          <a:p>
            <a:pPr algn="ctr"/>
            <a:r>
              <a:rPr lang="en-GB" sz="1800" b="1" dirty="0"/>
              <a:t>Co-</a:t>
            </a:r>
          </a:p>
          <a:p>
            <a:pPr algn="ctr"/>
            <a:r>
              <a:rPr lang="en-GB" sz="1800" b="1" dirty="0"/>
              <a:t>Payment</a:t>
            </a:r>
          </a:p>
        </p:txBody>
      </p:sp>
      <p:grpSp>
        <p:nvGrpSpPr>
          <p:cNvPr id="24" name="Group 23"/>
          <p:cNvGrpSpPr/>
          <p:nvPr/>
        </p:nvGrpSpPr>
        <p:grpSpPr>
          <a:xfrm>
            <a:off x="1391182" y="1278369"/>
            <a:ext cx="7199916" cy="4195314"/>
            <a:chOff x="1391182" y="1331583"/>
            <a:chExt cx="7199916" cy="4195314"/>
          </a:xfrm>
        </p:grpSpPr>
        <p:sp>
          <p:nvSpPr>
            <p:cNvPr id="11" name="Freeform 10"/>
            <p:cNvSpPr/>
            <p:nvPr/>
          </p:nvSpPr>
          <p:spPr>
            <a:xfrm>
              <a:off x="5296906" y="2043071"/>
              <a:ext cx="2582703" cy="751710"/>
            </a:xfrm>
            <a:custGeom>
              <a:avLst/>
              <a:gdLst/>
              <a:ahLst/>
              <a:cxnLst/>
              <a:rect l="0" t="0" r="0" b="0"/>
              <a:pathLst>
                <a:path>
                  <a:moveTo>
                    <a:pt x="0" y="0"/>
                  </a:moveTo>
                  <a:lnTo>
                    <a:pt x="0" y="602297"/>
                  </a:lnTo>
                  <a:lnTo>
                    <a:pt x="2582703" y="602297"/>
                  </a:lnTo>
                  <a:lnTo>
                    <a:pt x="2582703" y="751710"/>
                  </a:lnTo>
                </a:path>
              </a:pathLst>
            </a:custGeom>
            <a:noFill/>
            <a:scene3d>
              <a:camera prst="orthographicFront"/>
              <a:lightRig rig="threePt" dir="t">
                <a:rot lat="0" lon="0" rev="7500000"/>
              </a:lightRig>
            </a:scene3d>
            <a:sp3d z="-40000" prstMaterial="matte"/>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2" name="Freeform 11"/>
            <p:cNvSpPr/>
            <p:nvPr/>
          </p:nvSpPr>
          <p:spPr>
            <a:xfrm>
              <a:off x="5296906" y="2043071"/>
              <a:ext cx="860901" cy="751710"/>
            </a:xfrm>
            <a:custGeom>
              <a:avLst/>
              <a:gdLst/>
              <a:ahLst/>
              <a:cxnLst/>
              <a:rect l="0" t="0" r="0" b="0"/>
              <a:pathLst>
                <a:path>
                  <a:moveTo>
                    <a:pt x="0" y="0"/>
                  </a:moveTo>
                  <a:lnTo>
                    <a:pt x="0" y="602297"/>
                  </a:lnTo>
                  <a:lnTo>
                    <a:pt x="860901" y="602297"/>
                  </a:lnTo>
                  <a:lnTo>
                    <a:pt x="860901" y="751710"/>
                  </a:lnTo>
                </a:path>
              </a:pathLst>
            </a:custGeom>
            <a:noFill/>
            <a:scene3d>
              <a:camera prst="orthographicFront"/>
              <a:lightRig rig="threePt" dir="t">
                <a:rot lat="0" lon="0" rev="7500000"/>
              </a:lightRig>
            </a:scene3d>
            <a:sp3d z="-40000" prstMaterial="matte"/>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3" name="Freeform 12"/>
            <p:cNvSpPr/>
            <p:nvPr/>
          </p:nvSpPr>
          <p:spPr>
            <a:xfrm>
              <a:off x="4436005" y="2043071"/>
              <a:ext cx="860901" cy="751710"/>
            </a:xfrm>
            <a:custGeom>
              <a:avLst/>
              <a:gdLst/>
              <a:ahLst/>
              <a:cxnLst/>
              <a:rect l="0" t="0" r="0" b="0"/>
              <a:pathLst>
                <a:path>
                  <a:moveTo>
                    <a:pt x="860901" y="0"/>
                  </a:moveTo>
                  <a:lnTo>
                    <a:pt x="860901" y="602297"/>
                  </a:lnTo>
                  <a:lnTo>
                    <a:pt x="0" y="602297"/>
                  </a:lnTo>
                  <a:lnTo>
                    <a:pt x="0" y="751710"/>
                  </a:lnTo>
                </a:path>
              </a:pathLst>
            </a:custGeom>
            <a:noFill/>
            <a:scene3d>
              <a:camera prst="orthographicFront"/>
              <a:lightRig rig="threePt" dir="t">
                <a:rot lat="0" lon="0" rev="7500000"/>
              </a:lightRig>
            </a:scene3d>
            <a:sp3d z="-40000" prstMaterial="matte"/>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4" name="Freeform 13"/>
            <p:cNvSpPr/>
            <p:nvPr/>
          </p:nvSpPr>
          <p:spPr>
            <a:xfrm>
              <a:off x="2251365" y="3460486"/>
              <a:ext cx="91440" cy="1710667"/>
            </a:xfrm>
            <a:custGeom>
              <a:avLst/>
              <a:gdLst/>
              <a:ahLst/>
              <a:cxnLst/>
              <a:rect l="0" t="0" r="0" b="0"/>
              <a:pathLst>
                <a:path>
                  <a:moveTo>
                    <a:pt x="45720" y="0"/>
                  </a:moveTo>
                  <a:lnTo>
                    <a:pt x="45720" y="1710667"/>
                  </a:lnTo>
                  <a:lnTo>
                    <a:pt x="107093" y="1710667"/>
                  </a:lnTo>
                </a:path>
              </a:pathLst>
            </a:custGeom>
            <a:noFill/>
            <a:scene3d>
              <a:camera prst="orthographicFront"/>
              <a:lightRig rig="threePt" dir="t">
                <a:rot lat="0" lon="0" rev="7500000"/>
              </a:lightRig>
            </a:scene3d>
            <a:sp3d z="-40000" prstMaterial="matte"/>
          </p:spPr>
          <p:style>
            <a:lnRef idx="2">
              <a:schemeClr val="dk2">
                <a:shade val="8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5" name="Freeform 14"/>
            <p:cNvSpPr/>
            <p:nvPr/>
          </p:nvSpPr>
          <p:spPr>
            <a:xfrm>
              <a:off x="2251365" y="3460486"/>
              <a:ext cx="91440" cy="700353"/>
            </a:xfrm>
            <a:custGeom>
              <a:avLst/>
              <a:gdLst/>
              <a:ahLst/>
              <a:cxnLst/>
              <a:rect l="0" t="0" r="0" b="0"/>
              <a:pathLst>
                <a:path>
                  <a:moveTo>
                    <a:pt x="45720" y="0"/>
                  </a:moveTo>
                  <a:lnTo>
                    <a:pt x="45720" y="700353"/>
                  </a:lnTo>
                  <a:lnTo>
                    <a:pt x="107093" y="700353"/>
                  </a:lnTo>
                </a:path>
              </a:pathLst>
            </a:custGeom>
            <a:noFill/>
            <a:scene3d>
              <a:camera prst="orthographicFront"/>
              <a:lightRig rig="threePt" dir="t">
                <a:rot lat="0" lon="0" rev="7500000"/>
              </a:lightRig>
            </a:scene3d>
            <a:sp3d z="-40000" prstMaterial="matte"/>
          </p:spPr>
          <p:style>
            <a:lnRef idx="2">
              <a:schemeClr val="dk2">
                <a:shade val="8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6" name="Freeform 15"/>
            <p:cNvSpPr/>
            <p:nvPr/>
          </p:nvSpPr>
          <p:spPr>
            <a:xfrm>
              <a:off x="2866276" y="2083412"/>
              <a:ext cx="2430629" cy="705926"/>
            </a:xfrm>
            <a:custGeom>
              <a:avLst/>
              <a:gdLst/>
              <a:ahLst/>
              <a:cxnLst/>
              <a:rect l="0" t="0" r="0" b="0"/>
              <a:pathLst>
                <a:path>
                  <a:moveTo>
                    <a:pt x="2430629" y="0"/>
                  </a:moveTo>
                  <a:lnTo>
                    <a:pt x="2430629" y="556513"/>
                  </a:lnTo>
                  <a:lnTo>
                    <a:pt x="0" y="556513"/>
                  </a:lnTo>
                  <a:lnTo>
                    <a:pt x="0" y="705926"/>
                  </a:lnTo>
                </a:path>
              </a:pathLst>
            </a:custGeom>
            <a:noFill/>
            <a:scene3d>
              <a:camera prst="orthographicFront"/>
              <a:lightRig rig="threePt" dir="t">
                <a:rot lat="0" lon="0" rev="7500000"/>
              </a:lightRig>
            </a:scene3d>
            <a:sp3d z="-40000" prstMaterial="matte"/>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17" name="Freeform 16"/>
            <p:cNvSpPr/>
            <p:nvPr/>
          </p:nvSpPr>
          <p:spPr>
            <a:xfrm>
              <a:off x="4585417" y="1331583"/>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a:t>Funding</a:t>
              </a:r>
            </a:p>
          </p:txBody>
        </p:sp>
        <p:sp>
          <p:nvSpPr>
            <p:cNvPr id="18" name="Freeform 17"/>
            <p:cNvSpPr/>
            <p:nvPr/>
          </p:nvSpPr>
          <p:spPr>
            <a:xfrm>
              <a:off x="2154788" y="2748997"/>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a:t>Price agreed for Training &amp; Assessment </a:t>
              </a:r>
            </a:p>
          </p:txBody>
        </p:sp>
        <p:sp>
          <p:nvSpPr>
            <p:cNvPr id="19" name="Freeform 18"/>
            <p:cNvSpPr/>
            <p:nvPr/>
          </p:nvSpPr>
          <p:spPr>
            <a:xfrm>
              <a:off x="2358458" y="3805095"/>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a:t>Employer 1/3 contribution </a:t>
              </a:r>
            </a:p>
          </p:txBody>
        </p:sp>
        <p:sp>
          <p:nvSpPr>
            <p:cNvPr id="20" name="Freeform 19"/>
            <p:cNvSpPr/>
            <p:nvPr/>
          </p:nvSpPr>
          <p:spPr>
            <a:xfrm>
              <a:off x="2358458" y="4815409"/>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b="1" kern="1200" dirty="0"/>
                <a:t>Government 2/3 contribution</a:t>
              </a:r>
            </a:p>
          </p:txBody>
        </p:sp>
        <p:sp>
          <p:nvSpPr>
            <p:cNvPr id="21" name="Freeform 20"/>
            <p:cNvSpPr/>
            <p:nvPr/>
          </p:nvSpPr>
          <p:spPr>
            <a:xfrm>
              <a:off x="3724516" y="2794781"/>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a:t>Employer Incentive Payments</a:t>
              </a:r>
            </a:p>
          </p:txBody>
        </p:sp>
        <p:sp>
          <p:nvSpPr>
            <p:cNvPr id="22" name="Freeform 21"/>
            <p:cNvSpPr/>
            <p:nvPr/>
          </p:nvSpPr>
          <p:spPr>
            <a:xfrm>
              <a:off x="5446319" y="2794781"/>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a:t>English &amp; Maths  </a:t>
              </a:r>
            </a:p>
          </p:txBody>
        </p:sp>
        <p:sp>
          <p:nvSpPr>
            <p:cNvPr id="23" name="Freeform 22"/>
            <p:cNvSpPr/>
            <p:nvPr/>
          </p:nvSpPr>
          <p:spPr>
            <a:xfrm>
              <a:off x="7168121" y="2794781"/>
              <a:ext cx="1422977" cy="711488"/>
            </a:xfrm>
            <a:custGeom>
              <a:avLst/>
              <a:gdLst>
                <a:gd name="connsiteX0" fmla="*/ 0 w 1422977"/>
                <a:gd name="connsiteY0" fmla="*/ 0 h 711488"/>
                <a:gd name="connsiteX1" fmla="*/ 1422977 w 1422977"/>
                <a:gd name="connsiteY1" fmla="*/ 0 h 711488"/>
                <a:gd name="connsiteX2" fmla="*/ 1422977 w 1422977"/>
                <a:gd name="connsiteY2" fmla="*/ 711488 h 711488"/>
                <a:gd name="connsiteX3" fmla="*/ 0 w 1422977"/>
                <a:gd name="connsiteY3" fmla="*/ 711488 h 711488"/>
                <a:gd name="connsiteX4" fmla="*/ 0 w 1422977"/>
                <a:gd name="connsiteY4" fmla="*/ 0 h 71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977" h="711488">
                  <a:moveTo>
                    <a:pt x="0" y="0"/>
                  </a:moveTo>
                  <a:lnTo>
                    <a:pt x="1422977" y="0"/>
                  </a:lnTo>
                  <a:lnTo>
                    <a:pt x="1422977" y="711488"/>
                  </a:lnTo>
                  <a:lnTo>
                    <a:pt x="0" y="711488"/>
                  </a:lnTo>
                  <a:lnTo>
                    <a:pt x="0" y="0"/>
                  </a:lnTo>
                  <a:close/>
                </a:path>
              </a:pathLst>
            </a:custGeom>
            <a:scene3d>
              <a:camera prst="orthographicFront"/>
              <a:lightRig rig="threePt" dir="t">
                <a:rot lat="0" lon="0" rev="7500000"/>
              </a:lightRig>
            </a:scene3d>
            <a:sp3d prstMaterial="plastic">
              <a:bevelT w="127000" h="25400" prst="relaxedInset"/>
            </a:sp3d>
          </p:spPr>
          <p:style>
            <a:lnRef idx="0">
              <a:schemeClr val="lt2">
                <a:hueOff val="0"/>
                <a:satOff val="0"/>
                <a:lumOff val="0"/>
                <a:alphaOff val="0"/>
              </a:schemeClr>
            </a:lnRef>
            <a:fillRef idx="3">
              <a:schemeClr val="dk2">
                <a:hueOff val="0"/>
                <a:satOff val="0"/>
                <a:lumOff val="0"/>
                <a:alphaOff val="0"/>
              </a:schemeClr>
            </a:fillRef>
            <a:effectRef idx="2">
              <a:schemeClr val="dk2">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a:t>Additional Learning  Support  </a:t>
              </a:r>
            </a:p>
          </p:txBody>
        </p:sp>
        <p:sp>
          <p:nvSpPr>
            <p:cNvPr id="3" name="Rectangle 2"/>
            <p:cNvSpPr/>
            <p:nvPr/>
          </p:nvSpPr>
          <p:spPr bwMode="auto">
            <a:xfrm>
              <a:off x="1391182" y="2970657"/>
              <a:ext cx="1216241" cy="319596"/>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a:ln>
                  <a:noFill/>
                </a:ln>
                <a:solidFill>
                  <a:schemeClr val="tx1"/>
                </a:solidFill>
                <a:effectLst/>
                <a:latin typeface="Arial" charset="0"/>
                <a:ea typeface="Arial Unicode MS" pitchFamily="34" charset="-128"/>
                <a:cs typeface="Arial Unicode MS" pitchFamily="34" charset="-128"/>
              </a:endParaRPr>
            </a:p>
          </p:txBody>
        </p:sp>
        <p:sp>
          <p:nvSpPr>
            <p:cNvPr id="6" name="Left Brace 5"/>
            <p:cNvSpPr/>
            <p:nvPr/>
          </p:nvSpPr>
          <p:spPr bwMode="auto">
            <a:xfrm>
              <a:off x="1446912" y="3230913"/>
              <a:ext cx="670411" cy="1874520"/>
            </a:xfrm>
            <a:prstGeom prst="leftBrace">
              <a:avLst/>
            </a:prstGeom>
            <a:no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a:ln>
                  <a:noFill/>
                </a:ln>
                <a:solidFill>
                  <a:schemeClr val="tx1"/>
                </a:solidFill>
                <a:effectLst/>
                <a:latin typeface="Arial" charset="0"/>
                <a:ea typeface="Arial Unicode MS" pitchFamily="34" charset="-128"/>
                <a:cs typeface="Arial Unicode MS" pitchFamily="34" charset="-128"/>
              </a:endParaRPr>
            </a:p>
          </p:txBody>
        </p:sp>
        <p:sp>
          <p:nvSpPr>
            <p:cNvPr id="7" name="Left Brace 6"/>
            <p:cNvSpPr/>
            <p:nvPr/>
          </p:nvSpPr>
          <p:spPr bwMode="auto">
            <a:xfrm>
              <a:off x="1406560" y="3024758"/>
              <a:ext cx="437184" cy="2080675"/>
            </a:xfrm>
            <a:prstGeom prst="leftBrac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a:ln>
                  <a:noFill/>
                </a:ln>
                <a:solidFill>
                  <a:schemeClr val="tx1"/>
                </a:solidFill>
                <a:effectLst/>
                <a:latin typeface="Arial" charset="0"/>
                <a:ea typeface="Arial Unicode MS" pitchFamily="34" charset="-128"/>
                <a:cs typeface="Arial Unicode MS" pitchFamily="34" charset="-128"/>
              </a:endParaRPr>
            </a:p>
          </p:txBody>
        </p:sp>
        <p:sp>
          <p:nvSpPr>
            <p:cNvPr id="8" name="Left Brace 7"/>
            <p:cNvSpPr/>
            <p:nvPr/>
          </p:nvSpPr>
          <p:spPr bwMode="auto">
            <a:xfrm rot="16200000">
              <a:off x="5636977" y="2413224"/>
              <a:ext cx="647327" cy="3509897"/>
            </a:xfrm>
            <a:prstGeom prst="leftBrace">
              <a:avLst/>
            </a:prstGeom>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a:ln>
                  <a:noFill/>
                </a:ln>
                <a:solidFill>
                  <a:schemeClr val="tx1"/>
                </a:solidFill>
                <a:effectLst/>
                <a:latin typeface="Arial" charset="0"/>
                <a:ea typeface="Arial Unicode MS" pitchFamily="34" charset="-128"/>
                <a:cs typeface="Arial Unicode MS" pitchFamily="34" charset="-128"/>
              </a:endParaRPr>
            </a:p>
          </p:txBody>
        </p:sp>
        <p:sp>
          <p:nvSpPr>
            <p:cNvPr id="9" name="TextBox 8"/>
            <p:cNvSpPr txBox="1"/>
            <p:nvPr/>
          </p:nvSpPr>
          <p:spPr>
            <a:xfrm>
              <a:off x="4323933" y="4603587"/>
              <a:ext cx="3273414" cy="369332"/>
            </a:xfrm>
            <a:prstGeom prst="rect">
              <a:avLst/>
            </a:prstGeom>
            <a:noFill/>
          </p:spPr>
          <p:txBody>
            <a:bodyPr vert="horz" wrap="square" rtlCol="0">
              <a:spAutoFit/>
            </a:bodyPr>
            <a:lstStyle/>
            <a:p>
              <a:pPr algn="ctr"/>
              <a:r>
                <a:rPr lang="en-GB" sz="1800" b="1" dirty="0"/>
                <a:t>Government Pays</a:t>
              </a:r>
            </a:p>
          </p:txBody>
        </p:sp>
      </p:grpSp>
      <p:sp>
        <p:nvSpPr>
          <p:cNvPr id="27" name="Freeform 26"/>
          <p:cNvSpPr/>
          <p:nvPr/>
        </p:nvSpPr>
        <p:spPr bwMode="auto">
          <a:xfrm rot="11246438">
            <a:off x="2000775" y="4660799"/>
            <a:ext cx="2163718" cy="1479784"/>
          </a:xfrm>
          <a:custGeom>
            <a:avLst/>
            <a:gdLst>
              <a:gd name="connsiteX0" fmla="*/ 822657 w 2315284"/>
              <a:gd name="connsiteY0" fmla="*/ 0 h 1600935"/>
              <a:gd name="connsiteX1" fmla="*/ 1607848 w 2315284"/>
              <a:gd name="connsiteY1" fmla="*/ 99391 h 1600935"/>
              <a:gd name="connsiteX2" fmla="*/ 1995474 w 2315284"/>
              <a:gd name="connsiteY2" fmla="*/ 228600 h 1600935"/>
              <a:gd name="connsiteX3" fmla="*/ 2164439 w 2315284"/>
              <a:gd name="connsiteY3" fmla="*/ 467139 h 1600935"/>
              <a:gd name="connsiteX4" fmla="*/ 2303587 w 2315284"/>
              <a:gd name="connsiteY4" fmla="*/ 884582 h 1600935"/>
              <a:gd name="connsiteX5" fmla="*/ 2273770 w 2315284"/>
              <a:gd name="connsiteY5" fmla="*/ 1262269 h 1600935"/>
              <a:gd name="connsiteX6" fmla="*/ 2005413 w 2315284"/>
              <a:gd name="connsiteY6" fmla="*/ 1540565 h 1600935"/>
              <a:gd name="connsiteX7" fmla="*/ 1558152 w 2315284"/>
              <a:gd name="connsiteY7" fmla="*/ 1580321 h 1600935"/>
              <a:gd name="connsiteX8" fmla="*/ 902170 w 2315284"/>
              <a:gd name="connsiteY8" fmla="*/ 1580321 h 1600935"/>
              <a:gd name="connsiteX9" fmla="*/ 405213 w 2315284"/>
              <a:gd name="connsiteY9" fmla="*/ 1580321 h 1600935"/>
              <a:gd name="connsiteX10" fmla="*/ 87161 w 2315284"/>
              <a:gd name="connsiteY10" fmla="*/ 1302026 h 1600935"/>
              <a:gd name="connsiteX11" fmla="*/ 7648 w 2315284"/>
              <a:gd name="connsiteY11" fmla="*/ 954156 h 1600935"/>
              <a:gd name="connsiteX12" fmla="*/ 236248 w 2315284"/>
              <a:gd name="connsiteY12" fmla="*/ 526774 h 1600935"/>
              <a:gd name="connsiteX13" fmla="*/ 623874 w 2315284"/>
              <a:gd name="connsiteY13" fmla="*/ 347869 h 1600935"/>
              <a:gd name="connsiteX14" fmla="*/ 1091013 w 2315284"/>
              <a:gd name="connsiteY14" fmla="*/ 258417 h 1600935"/>
              <a:gd name="connsiteX15" fmla="*/ 1478639 w 2315284"/>
              <a:gd name="connsiteY15" fmla="*/ 188843 h 1600935"/>
              <a:gd name="connsiteX16" fmla="*/ 1727117 w 2315284"/>
              <a:gd name="connsiteY16" fmla="*/ 119269 h 1600935"/>
              <a:gd name="connsiteX17" fmla="*/ 1975596 w 2315284"/>
              <a:gd name="connsiteY17" fmla="*/ 89452 h 1600935"/>
              <a:gd name="connsiteX18" fmla="*/ 2204196 w 2315284"/>
              <a:gd name="connsiteY18" fmla="*/ 39756 h 1600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15284" h="1600935">
                <a:moveTo>
                  <a:pt x="822657" y="0"/>
                </a:moveTo>
                <a:cubicBezTo>
                  <a:pt x="1117518" y="30645"/>
                  <a:pt x="1412379" y="61291"/>
                  <a:pt x="1607848" y="99391"/>
                </a:cubicBezTo>
                <a:cubicBezTo>
                  <a:pt x="1803317" y="137491"/>
                  <a:pt x="1902709" y="167309"/>
                  <a:pt x="1995474" y="228600"/>
                </a:cubicBezTo>
                <a:cubicBezTo>
                  <a:pt x="2088239" y="289891"/>
                  <a:pt x="2113087" y="357809"/>
                  <a:pt x="2164439" y="467139"/>
                </a:cubicBezTo>
                <a:cubicBezTo>
                  <a:pt x="2215791" y="576469"/>
                  <a:pt x="2285365" y="752060"/>
                  <a:pt x="2303587" y="884582"/>
                </a:cubicBezTo>
                <a:cubicBezTo>
                  <a:pt x="2321809" y="1017104"/>
                  <a:pt x="2323466" y="1152939"/>
                  <a:pt x="2273770" y="1262269"/>
                </a:cubicBezTo>
                <a:cubicBezTo>
                  <a:pt x="2224074" y="1371599"/>
                  <a:pt x="2124683" y="1487556"/>
                  <a:pt x="2005413" y="1540565"/>
                </a:cubicBezTo>
                <a:cubicBezTo>
                  <a:pt x="1886143" y="1593574"/>
                  <a:pt x="1742026" y="1573695"/>
                  <a:pt x="1558152" y="1580321"/>
                </a:cubicBezTo>
                <a:cubicBezTo>
                  <a:pt x="1374278" y="1586947"/>
                  <a:pt x="902170" y="1580321"/>
                  <a:pt x="902170" y="1580321"/>
                </a:cubicBezTo>
                <a:cubicBezTo>
                  <a:pt x="710014" y="1580321"/>
                  <a:pt x="541048" y="1626703"/>
                  <a:pt x="405213" y="1580321"/>
                </a:cubicBezTo>
                <a:cubicBezTo>
                  <a:pt x="269378" y="1533939"/>
                  <a:pt x="153422" y="1406387"/>
                  <a:pt x="87161" y="1302026"/>
                </a:cubicBezTo>
                <a:cubicBezTo>
                  <a:pt x="20900" y="1197665"/>
                  <a:pt x="-17200" y="1083365"/>
                  <a:pt x="7648" y="954156"/>
                </a:cubicBezTo>
                <a:cubicBezTo>
                  <a:pt x="32496" y="824947"/>
                  <a:pt x="133544" y="627822"/>
                  <a:pt x="236248" y="526774"/>
                </a:cubicBezTo>
                <a:cubicBezTo>
                  <a:pt x="338952" y="425726"/>
                  <a:pt x="481413" y="392595"/>
                  <a:pt x="623874" y="347869"/>
                </a:cubicBezTo>
                <a:cubicBezTo>
                  <a:pt x="766335" y="303143"/>
                  <a:pt x="1091013" y="258417"/>
                  <a:pt x="1091013" y="258417"/>
                </a:cubicBezTo>
                <a:cubicBezTo>
                  <a:pt x="1233474" y="231913"/>
                  <a:pt x="1372622" y="212034"/>
                  <a:pt x="1478639" y="188843"/>
                </a:cubicBezTo>
                <a:cubicBezTo>
                  <a:pt x="1584656" y="165652"/>
                  <a:pt x="1644291" y="135834"/>
                  <a:pt x="1727117" y="119269"/>
                </a:cubicBezTo>
                <a:cubicBezTo>
                  <a:pt x="1809943" y="102704"/>
                  <a:pt x="1896083" y="102704"/>
                  <a:pt x="1975596" y="89452"/>
                </a:cubicBezTo>
                <a:cubicBezTo>
                  <a:pt x="2055109" y="76200"/>
                  <a:pt x="2129652" y="57978"/>
                  <a:pt x="2204196" y="39756"/>
                </a:cubicBezTo>
              </a:path>
            </a:pathLst>
          </a:custGeom>
          <a:noFill/>
          <a:ln w="57150" cap="flat" cmpd="sng" algn="ctr">
            <a:solidFill>
              <a:schemeClr val="bg2"/>
            </a:solid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a:ln>
                <a:noFill/>
              </a:ln>
              <a:solidFill>
                <a:schemeClr val="tx1"/>
              </a:solidFill>
              <a:effectLst/>
              <a:latin typeface="Arial" charset="0"/>
              <a:ea typeface="Arial Unicode MS" pitchFamily="34" charset="-128"/>
              <a:cs typeface="Arial Unicode MS" pitchFamily="34" charset="-128"/>
            </a:endParaRPr>
          </a:p>
        </p:txBody>
      </p:sp>
      <p:sp>
        <p:nvSpPr>
          <p:cNvPr id="28" name="Freeform 27"/>
          <p:cNvSpPr/>
          <p:nvPr/>
        </p:nvSpPr>
        <p:spPr bwMode="auto">
          <a:xfrm rot="19334005">
            <a:off x="3771202" y="2231651"/>
            <a:ext cx="1179727" cy="1479784"/>
          </a:xfrm>
          <a:custGeom>
            <a:avLst/>
            <a:gdLst>
              <a:gd name="connsiteX0" fmla="*/ 822657 w 2315284"/>
              <a:gd name="connsiteY0" fmla="*/ 0 h 1600935"/>
              <a:gd name="connsiteX1" fmla="*/ 1607848 w 2315284"/>
              <a:gd name="connsiteY1" fmla="*/ 99391 h 1600935"/>
              <a:gd name="connsiteX2" fmla="*/ 1995474 w 2315284"/>
              <a:gd name="connsiteY2" fmla="*/ 228600 h 1600935"/>
              <a:gd name="connsiteX3" fmla="*/ 2164439 w 2315284"/>
              <a:gd name="connsiteY3" fmla="*/ 467139 h 1600935"/>
              <a:gd name="connsiteX4" fmla="*/ 2303587 w 2315284"/>
              <a:gd name="connsiteY4" fmla="*/ 884582 h 1600935"/>
              <a:gd name="connsiteX5" fmla="*/ 2273770 w 2315284"/>
              <a:gd name="connsiteY5" fmla="*/ 1262269 h 1600935"/>
              <a:gd name="connsiteX6" fmla="*/ 2005413 w 2315284"/>
              <a:gd name="connsiteY6" fmla="*/ 1540565 h 1600935"/>
              <a:gd name="connsiteX7" fmla="*/ 1558152 w 2315284"/>
              <a:gd name="connsiteY7" fmla="*/ 1580321 h 1600935"/>
              <a:gd name="connsiteX8" fmla="*/ 902170 w 2315284"/>
              <a:gd name="connsiteY8" fmla="*/ 1580321 h 1600935"/>
              <a:gd name="connsiteX9" fmla="*/ 405213 w 2315284"/>
              <a:gd name="connsiteY9" fmla="*/ 1580321 h 1600935"/>
              <a:gd name="connsiteX10" fmla="*/ 87161 w 2315284"/>
              <a:gd name="connsiteY10" fmla="*/ 1302026 h 1600935"/>
              <a:gd name="connsiteX11" fmla="*/ 7648 w 2315284"/>
              <a:gd name="connsiteY11" fmla="*/ 954156 h 1600935"/>
              <a:gd name="connsiteX12" fmla="*/ 236248 w 2315284"/>
              <a:gd name="connsiteY12" fmla="*/ 526774 h 1600935"/>
              <a:gd name="connsiteX13" fmla="*/ 623874 w 2315284"/>
              <a:gd name="connsiteY13" fmla="*/ 347869 h 1600935"/>
              <a:gd name="connsiteX14" fmla="*/ 1091013 w 2315284"/>
              <a:gd name="connsiteY14" fmla="*/ 258417 h 1600935"/>
              <a:gd name="connsiteX15" fmla="*/ 1478639 w 2315284"/>
              <a:gd name="connsiteY15" fmla="*/ 188843 h 1600935"/>
              <a:gd name="connsiteX16" fmla="*/ 1727117 w 2315284"/>
              <a:gd name="connsiteY16" fmla="*/ 119269 h 1600935"/>
              <a:gd name="connsiteX17" fmla="*/ 1975596 w 2315284"/>
              <a:gd name="connsiteY17" fmla="*/ 89452 h 1600935"/>
              <a:gd name="connsiteX18" fmla="*/ 2204196 w 2315284"/>
              <a:gd name="connsiteY18" fmla="*/ 39756 h 1600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15284" h="1600935">
                <a:moveTo>
                  <a:pt x="822657" y="0"/>
                </a:moveTo>
                <a:cubicBezTo>
                  <a:pt x="1117518" y="30645"/>
                  <a:pt x="1412379" y="61291"/>
                  <a:pt x="1607848" y="99391"/>
                </a:cubicBezTo>
                <a:cubicBezTo>
                  <a:pt x="1803317" y="137491"/>
                  <a:pt x="1902709" y="167309"/>
                  <a:pt x="1995474" y="228600"/>
                </a:cubicBezTo>
                <a:cubicBezTo>
                  <a:pt x="2088239" y="289891"/>
                  <a:pt x="2113087" y="357809"/>
                  <a:pt x="2164439" y="467139"/>
                </a:cubicBezTo>
                <a:cubicBezTo>
                  <a:pt x="2215791" y="576469"/>
                  <a:pt x="2285365" y="752060"/>
                  <a:pt x="2303587" y="884582"/>
                </a:cubicBezTo>
                <a:cubicBezTo>
                  <a:pt x="2321809" y="1017104"/>
                  <a:pt x="2323466" y="1152939"/>
                  <a:pt x="2273770" y="1262269"/>
                </a:cubicBezTo>
                <a:cubicBezTo>
                  <a:pt x="2224074" y="1371599"/>
                  <a:pt x="2124683" y="1487556"/>
                  <a:pt x="2005413" y="1540565"/>
                </a:cubicBezTo>
                <a:cubicBezTo>
                  <a:pt x="1886143" y="1593574"/>
                  <a:pt x="1742026" y="1573695"/>
                  <a:pt x="1558152" y="1580321"/>
                </a:cubicBezTo>
                <a:cubicBezTo>
                  <a:pt x="1374278" y="1586947"/>
                  <a:pt x="902170" y="1580321"/>
                  <a:pt x="902170" y="1580321"/>
                </a:cubicBezTo>
                <a:cubicBezTo>
                  <a:pt x="710014" y="1580321"/>
                  <a:pt x="541048" y="1626703"/>
                  <a:pt x="405213" y="1580321"/>
                </a:cubicBezTo>
                <a:cubicBezTo>
                  <a:pt x="269378" y="1533939"/>
                  <a:pt x="153422" y="1406387"/>
                  <a:pt x="87161" y="1302026"/>
                </a:cubicBezTo>
                <a:cubicBezTo>
                  <a:pt x="20900" y="1197665"/>
                  <a:pt x="-17200" y="1083365"/>
                  <a:pt x="7648" y="954156"/>
                </a:cubicBezTo>
                <a:cubicBezTo>
                  <a:pt x="32496" y="824947"/>
                  <a:pt x="133544" y="627822"/>
                  <a:pt x="236248" y="526774"/>
                </a:cubicBezTo>
                <a:cubicBezTo>
                  <a:pt x="338952" y="425726"/>
                  <a:pt x="481413" y="392595"/>
                  <a:pt x="623874" y="347869"/>
                </a:cubicBezTo>
                <a:cubicBezTo>
                  <a:pt x="766335" y="303143"/>
                  <a:pt x="1091013" y="258417"/>
                  <a:pt x="1091013" y="258417"/>
                </a:cubicBezTo>
                <a:cubicBezTo>
                  <a:pt x="1233474" y="231913"/>
                  <a:pt x="1372622" y="212034"/>
                  <a:pt x="1478639" y="188843"/>
                </a:cubicBezTo>
                <a:cubicBezTo>
                  <a:pt x="1584656" y="165652"/>
                  <a:pt x="1644291" y="135834"/>
                  <a:pt x="1727117" y="119269"/>
                </a:cubicBezTo>
                <a:cubicBezTo>
                  <a:pt x="1809943" y="102704"/>
                  <a:pt x="1896083" y="102704"/>
                  <a:pt x="1975596" y="89452"/>
                </a:cubicBezTo>
                <a:cubicBezTo>
                  <a:pt x="2055109" y="76200"/>
                  <a:pt x="2129652" y="57978"/>
                  <a:pt x="2204196" y="39756"/>
                </a:cubicBezTo>
              </a:path>
            </a:pathLst>
          </a:custGeom>
          <a:noFill/>
          <a:ln w="57150" cap="flat" cmpd="sng" algn="ctr">
            <a:solidFill>
              <a:schemeClr val="bg2"/>
            </a:solid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a:ln>
                <a:noFill/>
              </a:ln>
              <a:solidFill>
                <a:schemeClr val="tx1"/>
              </a:solidFill>
              <a:effectLst/>
              <a:latin typeface="Arial" charset="0"/>
              <a:ea typeface="Arial Unicode MS" pitchFamily="34" charset="-128"/>
              <a:cs typeface="Arial Unicode MS" pitchFamily="34" charset="-128"/>
            </a:endParaRPr>
          </a:p>
        </p:txBody>
      </p:sp>
    </p:spTree>
    <p:extLst>
      <p:ext uri="{BB962C8B-B14F-4D97-AF65-F5344CB8AC3E}">
        <p14:creationId xmlns:p14="http://schemas.microsoft.com/office/powerpoint/2010/main" val="146490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e 20"/>
          <p:cNvGraphicFramePr>
            <a:graphicFrameLocks noGrp="1"/>
          </p:cNvGraphicFramePr>
          <p:nvPr>
            <p:extLst/>
          </p:nvPr>
        </p:nvGraphicFramePr>
        <p:xfrm>
          <a:off x="403411" y="1395800"/>
          <a:ext cx="8408704" cy="5320213"/>
        </p:xfrm>
        <a:graphic>
          <a:graphicData uri="http://schemas.openxmlformats.org/drawingml/2006/table">
            <a:tbl>
              <a:tblPr firstRow="1" firstCol="1" bandRow="1"/>
              <a:tblGrid>
                <a:gridCol w="1051088">
                  <a:extLst>
                    <a:ext uri="{9D8B030D-6E8A-4147-A177-3AD203B41FA5}">
                      <a16:colId xmlns:a16="http://schemas.microsoft.com/office/drawing/2014/main" val="20000"/>
                    </a:ext>
                  </a:extLst>
                </a:gridCol>
                <a:gridCol w="1051088">
                  <a:extLst>
                    <a:ext uri="{9D8B030D-6E8A-4147-A177-3AD203B41FA5}">
                      <a16:colId xmlns:a16="http://schemas.microsoft.com/office/drawing/2014/main" val="20001"/>
                    </a:ext>
                  </a:extLst>
                </a:gridCol>
                <a:gridCol w="1051088">
                  <a:extLst>
                    <a:ext uri="{9D8B030D-6E8A-4147-A177-3AD203B41FA5}">
                      <a16:colId xmlns:a16="http://schemas.microsoft.com/office/drawing/2014/main" val="20002"/>
                    </a:ext>
                  </a:extLst>
                </a:gridCol>
                <a:gridCol w="1051088">
                  <a:extLst>
                    <a:ext uri="{9D8B030D-6E8A-4147-A177-3AD203B41FA5}">
                      <a16:colId xmlns:a16="http://schemas.microsoft.com/office/drawing/2014/main" val="20003"/>
                    </a:ext>
                  </a:extLst>
                </a:gridCol>
                <a:gridCol w="1051088">
                  <a:extLst>
                    <a:ext uri="{9D8B030D-6E8A-4147-A177-3AD203B41FA5}">
                      <a16:colId xmlns:a16="http://schemas.microsoft.com/office/drawing/2014/main" val="20004"/>
                    </a:ext>
                  </a:extLst>
                </a:gridCol>
                <a:gridCol w="1051088">
                  <a:extLst>
                    <a:ext uri="{9D8B030D-6E8A-4147-A177-3AD203B41FA5}">
                      <a16:colId xmlns:a16="http://schemas.microsoft.com/office/drawing/2014/main" val="20005"/>
                    </a:ext>
                  </a:extLst>
                </a:gridCol>
                <a:gridCol w="1051088">
                  <a:extLst>
                    <a:ext uri="{9D8B030D-6E8A-4147-A177-3AD203B41FA5}">
                      <a16:colId xmlns:a16="http://schemas.microsoft.com/office/drawing/2014/main" val="20006"/>
                    </a:ext>
                  </a:extLst>
                </a:gridCol>
                <a:gridCol w="1051088">
                  <a:extLst>
                    <a:ext uri="{9D8B030D-6E8A-4147-A177-3AD203B41FA5}">
                      <a16:colId xmlns:a16="http://schemas.microsoft.com/office/drawing/2014/main" val="20007"/>
                    </a:ext>
                  </a:extLst>
                </a:gridCol>
              </a:tblGrid>
              <a:tr h="471576">
                <a:tc rowSpan="2" gridSpan="2">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spcAft>
                          <a:spcPts val="0"/>
                        </a:spcAft>
                      </a:pPr>
                      <a:r>
                        <a:rPr lang="en-GB" sz="1400" b="0" dirty="0">
                          <a:solidFill>
                            <a:schemeClr val="bg1"/>
                          </a:solidFill>
                          <a:effectLst/>
                          <a:latin typeface="Arial" panose="020B0604020202020204" pitchFamily="34" charset="0"/>
                          <a:cs typeface="Arial" panose="020B0604020202020204" pitchFamily="34" charset="0"/>
                        </a:rPr>
                        <a:t>Maximum Core Government contribution (£2 for every £1 from employer) </a:t>
                      </a:r>
                      <a:endParaRPr lang="en-GB" sz="1050" b="0" dirty="0">
                        <a:solidFill>
                          <a:schemeClr val="bg1"/>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rowSpan="2" hMerge="1">
                  <a:txBody>
                    <a:bodyPr/>
                    <a:lstStyle/>
                    <a:p>
                      <a:endParaRPr lang="en-GB"/>
                    </a:p>
                  </a:txBody>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lgn="ctr">
                        <a:spcAft>
                          <a:spcPts val="0"/>
                        </a:spcAft>
                      </a:pPr>
                      <a:r>
                        <a:rPr lang="en-GB" sz="1600" dirty="0">
                          <a:effectLst/>
                          <a:latin typeface="Arial" panose="020B0604020202020204" pitchFamily="34" charset="0"/>
                          <a:cs typeface="Arial" panose="020B0604020202020204" pitchFamily="34" charset="0"/>
                        </a:rPr>
                        <a:t>Cap 1</a:t>
                      </a:r>
                      <a:endParaRPr lang="en-GB" sz="1100" dirty="0">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lgn="ctr">
                        <a:spcAft>
                          <a:spcPts val="0"/>
                        </a:spcAft>
                      </a:pPr>
                      <a:r>
                        <a:rPr lang="en-GB" sz="1600" dirty="0">
                          <a:effectLst/>
                          <a:latin typeface="Arial" panose="020B0604020202020204" pitchFamily="34" charset="0"/>
                          <a:cs typeface="Arial" panose="020B0604020202020204" pitchFamily="34" charset="0"/>
                        </a:rPr>
                        <a:t>Cap 2</a:t>
                      </a:r>
                      <a:endParaRPr lang="en-GB" sz="1100" dirty="0">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marL="0" algn="ctr" defTabSz="914400" rtl="0" eaLnBrk="1" latinLnBrk="0" hangingPunct="1">
                        <a:spcAft>
                          <a:spcPts val="0"/>
                        </a:spcAft>
                      </a:pPr>
                      <a:r>
                        <a:rPr lang="en-GB" sz="1600" b="1" kern="1200">
                          <a:solidFill>
                            <a:schemeClr val="lt1"/>
                          </a:solidFill>
                          <a:effectLst/>
                          <a:latin typeface="Arial" panose="020B0604020202020204" pitchFamily="34" charset="0"/>
                          <a:ea typeface="+mn-ea"/>
                          <a:cs typeface="Arial" panose="020B0604020202020204" pitchFamily="34" charset="0"/>
                        </a:rPr>
                        <a:t>Cap 3</a:t>
                      </a:r>
                      <a:endParaRPr lang="en-GB" sz="1600" b="1" kern="1200" dirty="0">
                        <a:solidFill>
                          <a:schemeClr val="lt1"/>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lgn="ctr">
                        <a:spcAft>
                          <a:spcPts val="0"/>
                        </a:spcAft>
                      </a:pPr>
                      <a:r>
                        <a:rPr lang="en-GB" sz="1600" dirty="0">
                          <a:effectLst/>
                          <a:latin typeface="Arial" panose="020B0604020202020204" pitchFamily="34" charset="0"/>
                          <a:cs typeface="Arial" panose="020B0604020202020204" pitchFamily="34" charset="0"/>
                        </a:rPr>
                        <a:t>Cap 4</a:t>
                      </a:r>
                      <a:endParaRPr lang="en-GB" sz="1100" dirty="0">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lgn="ctr">
                        <a:spcAft>
                          <a:spcPts val="0"/>
                        </a:spcAft>
                      </a:pPr>
                      <a:r>
                        <a:rPr lang="en-GB" sz="1600" dirty="0">
                          <a:effectLst/>
                        </a:rPr>
                        <a:t>NEW </a:t>
                      </a:r>
                    </a:p>
                    <a:p>
                      <a:pPr algn="ctr">
                        <a:spcAft>
                          <a:spcPts val="0"/>
                        </a:spcAft>
                      </a:pPr>
                      <a:r>
                        <a:rPr lang="en-GB" sz="1600" dirty="0">
                          <a:effectLst/>
                        </a:rPr>
                        <a:t>Cap 5</a:t>
                      </a:r>
                      <a:endParaRPr lang="en-GB" sz="1100" dirty="0">
                        <a:effectLst/>
                        <a:latin typeface="Times New Roman"/>
                        <a:ea typeface="Times New Roman"/>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lgn="ctr">
                        <a:spcAft>
                          <a:spcPts val="0"/>
                        </a:spcAft>
                      </a:pPr>
                      <a:r>
                        <a:rPr lang="en-GB" sz="1600" dirty="0">
                          <a:effectLst/>
                        </a:rPr>
                        <a:t>NEW </a:t>
                      </a:r>
                    </a:p>
                    <a:p>
                      <a:pPr algn="ctr">
                        <a:spcAft>
                          <a:spcPts val="0"/>
                        </a:spcAft>
                      </a:pPr>
                      <a:r>
                        <a:rPr lang="en-GB" sz="1600" dirty="0">
                          <a:effectLst/>
                        </a:rPr>
                        <a:t>Cap 6*</a:t>
                      </a:r>
                      <a:endParaRPr lang="en-GB" sz="1600" dirty="0">
                        <a:effectLst/>
                        <a:latin typeface="Times New Roman"/>
                        <a:ea typeface="Times New Roman"/>
                      </a:endParaRPr>
                    </a:p>
                  </a:txBody>
                  <a:tcPr marL="51435" marR="51435" marT="0" marB="0"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99CC"/>
                    </a:solidFill>
                  </a:tcPr>
                </a:tc>
                <a:extLst>
                  <a:ext uri="{0D108BD9-81ED-4DB2-BD59-A6C34878D82A}">
                    <a16:rowId xmlns:a16="http://schemas.microsoft.com/office/drawing/2014/main" val="10000"/>
                  </a:ext>
                </a:extLst>
              </a:tr>
              <a:tr h="714187">
                <a:tc gridSpan="2" vMerge="1">
                  <a:txBody>
                    <a:bodyPr/>
                    <a:lstStyle/>
                    <a:p>
                      <a:endParaRPr lang="en-GB"/>
                    </a:p>
                  </a:txBody>
                  <a:tcPr/>
                </a:tc>
                <a:tc hMerge="1" vMerge="1">
                  <a:txBody>
                    <a:bodyPr/>
                    <a:lstStyle/>
                    <a:p>
                      <a:endParaRPr lang="en-GB"/>
                    </a:p>
                  </a:txBody>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dirty="0">
                          <a:solidFill>
                            <a:schemeClr val="tx2"/>
                          </a:solidFill>
                          <a:effectLst/>
                          <a:latin typeface="Arial" panose="020B0604020202020204" pitchFamily="34" charset="0"/>
                          <a:cs typeface="Arial" panose="020B0604020202020204" pitchFamily="34" charset="0"/>
                        </a:rPr>
                        <a:t>£2,000</a:t>
                      </a:r>
                      <a:endParaRPr lang="en-GB" sz="1100" i="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381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dirty="0">
                          <a:solidFill>
                            <a:schemeClr val="tx2"/>
                          </a:solidFill>
                          <a:effectLst/>
                          <a:latin typeface="Arial" panose="020B0604020202020204" pitchFamily="34" charset="0"/>
                          <a:cs typeface="Arial" panose="020B0604020202020204" pitchFamily="34" charset="0"/>
                        </a:rPr>
                        <a:t>£3,000</a:t>
                      </a:r>
                      <a:endParaRPr lang="en-GB" sz="1100" i="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kern="1200">
                          <a:solidFill>
                            <a:schemeClr val="tx2"/>
                          </a:solidFill>
                          <a:effectLst/>
                          <a:latin typeface="Arial" panose="020B0604020202020204" pitchFamily="34" charset="0"/>
                          <a:ea typeface="+mn-ea"/>
                          <a:cs typeface="Arial" panose="020B0604020202020204" pitchFamily="34" charset="0"/>
                        </a:rPr>
                        <a:t>£6,000</a:t>
                      </a: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dirty="0">
                          <a:solidFill>
                            <a:schemeClr val="tx2"/>
                          </a:solidFill>
                          <a:effectLst/>
                          <a:latin typeface="Arial" panose="020B0604020202020204" pitchFamily="34" charset="0"/>
                          <a:cs typeface="Arial" panose="020B0604020202020204" pitchFamily="34" charset="0"/>
                        </a:rPr>
                        <a:t>  £8,000</a:t>
                      </a:r>
                      <a:endParaRPr lang="en-GB" sz="1100" i="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£13,000</a:t>
                      </a: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dirty="0">
                          <a:solidFill>
                            <a:schemeClr val="tx2"/>
                          </a:solidFill>
                          <a:effectLst/>
                          <a:latin typeface="Arial" panose="020B0604020202020204" pitchFamily="34" charset="0"/>
                          <a:cs typeface="Arial" panose="020B0604020202020204" pitchFamily="34" charset="0"/>
                        </a:rPr>
                        <a:t>£18,000</a:t>
                      </a:r>
                      <a:endParaRPr lang="en-GB" sz="1100" i="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extLst>
                  <a:ext uri="{0D108BD9-81ED-4DB2-BD59-A6C34878D82A}">
                    <a16:rowId xmlns:a16="http://schemas.microsoft.com/office/drawing/2014/main" val="10001"/>
                  </a:ext>
                </a:extLst>
              </a:tr>
              <a:tr h="698295">
                <a:tc gridSpan="2">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spcAft>
                          <a:spcPts val="0"/>
                        </a:spcAft>
                      </a:pPr>
                      <a:r>
                        <a:rPr lang="en-GB" sz="1400" b="0" kern="1200" dirty="0">
                          <a:solidFill>
                            <a:schemeClr val="bg1"/>
                          </a:solidFill>
                          <a:effectLst/>
                          <a:latin typeface="Arial" panose="020B0604020202020204" pitchFamily="34" charset="0"/>
                          <a:ea typeface="+mn-ea"/>
                          <a:cs typeface="Arial" panose="020B0604020202020204" pitchFamily="34" charset="0"/>
                        </a:rPr>
                        <a:t>Employer contribution if the maximum cap is claimed </a:t>
                      </a:r>
                    </a:p>
                  </a:txBody>
                  <a:tcPr marL="51435" marR="51435" marT="0"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hMerge="1">
                  <a:txBody>
                    <a:bodyPr/>
                    <a:lstStyle/>
                    <a:p>
                      <a:pPr>
                        <a:spcAft>
                          <a:spcPts val="0"/>
                        </a:spcAft>
                      </a:pPr>
                      <a:endParaRPr lang="en-GB" sz="1200" dirty="0">
                        <a:effectLst/>
                        <a:latin typeface="Times New Roman"/>
                        <a:ea typeface="Times New Roman"/>
                      </a:endParaRPr>
                    </a:p>
                  </a:txBody>
                  <a:tcPr marL="68580" marR="68580" marT="0" marB="0"/>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£1000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£1,500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a:solidFill>
                            <a:schemeClr val="tx2"/>
                          </a:solidFill>
                          <a:effectLst/>
                          <a:latin typeface="Arial" panose="020B0604020202020204" pitchFamily="34" charset="0"/>
                          <a:ea typeface="+mn-ea"/>
                          <a:cs typeface="Arial" panose="020B0604020202020204" pitchFamily="34" charset="0"/>
                        </a:rPr>
                        <a:t>£3,000</a:t>
                      </a: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£4,000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£6,500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£9,000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6CEF4"/>
                    </a:solidFill>
                  </a:tcPr>
                </a:tc>
                <a:extLst>
                  <a:ext uri="{0D108BD9-81ED-4DB2-BD59-A6C34878D82A}">
                    <a16:rowId xmlns:a16="http://schemas.microsoft.com/office/drawing/2014/main" val="10002"/>
                  </a:ext>
                </a:extLst>
              </a:tr>
              <a:tr h="715743">
                <a:tc gridSpan="2">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spcAft>
                          <a:spcPts val="0"/>
                        </a:spcAft>
                      </a:pPr>
                      <a:r>
                        <a:rPr lang="en-GB" sz="1400" b="0" i="0" kern="1200" dirty="0">
                          <a:solidFill>
                            <a:schemeClr val="bg1"/>
                          </a:solidFill>
                          <a:effectLst/>
                          <a:latin typeface="Arial" panose="020B0604020202020204" pitchFamily="34" charset="0"/>
                          <a:ea typeface="+mn-ea"/>
                          <a:cs typeface="Arial" panose="020B0604020202020204" pitchFamily="34" charset="0"/>
                        </a:rPr>
                        <a:t>Co-funding for training </a:t>
                      </a:r>
                      <a:r>
                        <a:rPr lang="en-GB" sz="1400" b="0" kern="1200" dirty="0">
                          <a:solidFill>
                            <a:schemeClr val="bg1"/>
                          </a:solidFill>
                          <a:effectLst/>
                          <a:latin typeface="Arial" panose="020B0604020202020204" pitchFamily="34" charset="0"/>
                          <a:ea typeface="+mn-ea"/>
                          <a:cs typeface="Arial" panose="020B0604020202020204" pitchFamily="34" charset="0"/>
                        </a:rPr>
                        <a:t>and assessment if the maximum cap is claimed </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£3,000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£4,500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a:solidFill>
                            <a:schemeClr val="tx2"/>
                          </a:solidFill>
                          <a:effectLst/>
                          <a:latin typeface="Arial" panose="020B0604020202020204" pitchFamily="34" charset="0"/>
                          <a:ea typeface="+mn-ea"/>
                          <a:cs typeface="Arial" panose="020B0604020202020204" pitchFamily="34" charset="0"/>
                        </a:rPr>
                        <a:t>£9,000</a:t>
                      </a:r>
                      <a:endParaRPr lang="en-GB" sz="1600" b="1"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£12,000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£19,500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£27,000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extLst>
                  <a:ext uri="{0D108BD9-81ED-4DB2-BD59-A6C34878D82A}">
                    <a16:rowId xmlns:a16="http://schemas.microsoft.com/office/drawing/2014/main" val="10003"/>
                  </a:ext>
                </a:extLst>
              </a:tr>
              <a:tr h="698295">
                <a:tc rowSpan="3">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spcAft>
                          <a:spcPts val="0"/>
                        </a:spcAft>
                      </a:pPr>
                      <a:r>
                        <a:rPr lang="en-GB" sz="1400" b="0" dirty="0">
                          <a:solidFill>
                            <a:schemeClr val="bg1"/>
                          </a:solidFill>
                          <a:effectLst/>
                          <a:latin typeface="Arial" panose="020B0604020202020204" pitchFamily="34" charset="0"/>
                          <a:cs typeface="Arial" panose="020B0604020202020204" pitchFamily="34" charset="0"/>
                        </a:rPr>
                        <a:t>Additional incentive payments</a:t>
                      </a:r>
                      <a:endParaRPr lang="en-GB" sz="1050" b="0" dirty="0">
                        <a:solidFill>
                          <a:schemeClr val="bg1"/>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l">
                        <a:spcAft>
                          <a:spcPts val="0"/>
                        </a:spcAft>
                      </a:pPr>
                      <a:r>
                        <a:rPr lang="en-GB" sz="1400" b="0" dirty="0">
                          <a:solidFill>
                            <a:schemeClr val="tx2"/>
                          </a:solidFill>
                          <a:effectLst/>
                          <a:latin typeface="Arial" panose="020B0604020202020204" pitchFamily="34" charset="0"/>
                          <a:cs typeface="Arial" panose="020B0604020202020204" pitchFamily="34" charset="0"/>
                        </a:rPr>
                        <a:t>Recruiting a 16-18 year old</a:t>
                      </a:r>
                      <a:endParaRPr lang="en-GB" sz="1050" b="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£600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£900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kern="1200">
                          <a:solidFill>
                            <a:schemeClr val="tx2"/>
                          </a:solidFill>
                          <a:effectLst/>
                          <a:latin typeface="Arial" panose="020B0604020202020204" pitchFamily="34" charset="0"/>
                          <a:ea typeface="+mn-ea"/>
                          <a:cs typeface="Arial" panose="020B0604020202020204" pitchFamily="34" charset="0"/>
                        </a:rPr>
                        <a:t>£1,800</a:t>
                      </a: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£2,400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£3,900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£5,400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extLst>
                  <a:ext uri="{0D108BD9-81ED-4DB2-BD59-A6C34878D82A}">
                    <a16:rowId xmlns:a16="http://schemas.microsoft.com/office/drawing/2014/main" val="10004"/>
                  </a:ext>
                </a:extLst>
              </a:tr>
              <a:tr h="698295">
                <a:tc vMerge="1">
                  <a:txBody>
                    <a:bodyPr/>
                    <a:lstStyle/>
                    <a:p>
                      <a:endParaRPr lang="en-GB"/>
                    </a:p>
                  </a:txBody>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l" defTabSz="914400" rtl="0" eaLnBrk="1" latinLnBrk="0" hangingPunct="1">
                        <a:spcAft>
                          <a:spcPts val="0"/>
                        </a:spcAft>
                      </a:pPr>
                      <a:r>
                        <a:rPr lang="en-GB" sz="1400" b="0" i="0" kern="1200" dirty="0">
                          <a:solidFill>
                            <a:schemeClr val="tx2"/>
                          </a:solidFill>
                          <a:effectLst/>
                          <a:latin typeface="Arial" panose="020B0604020202020204" pitchFamily="34" charset="0"/>
                          <a:ea typeface="+mn-ea"/>
                          <a:cs typeface="Arial" panose="020B0604020202020204" pitchFamily="34" charset="0"/>
                        </a:rPr>
                        <a:t>For a small business (&lt;50)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   £500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   £500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a:solidFill>
                            <a:schemeClr val="tx2"/>
                          </a:solidFill>
                          <a:effectLst/>
                          <a:latin typeface="Arial" panose="020B0604020202020204" pitchFamily="34" charset="0"/>
                          <a:ea typeface="+mn-ea"/>
                          <a:cs typeface="Arial" panose="020B0604020202020204" pitchFamily="34" charset="0"/>
                        </a:rPr>
                        <a:t>   £900</a:t>
                      </a: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  £1,200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£1,950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i="0" kern="1200" dirty="0">
                          <a:solidFill>
                            <a:schemeClr val="tx2"/>
                          </a:solidFill>
                          <a:effectLst/>
                          <a:latin typeface="Arial" panose="020B0604020202020204" pitchFamily="34" charset="0"/>
                          <a:ea typeface="+mn-ea"/>
                          <a:cs typeface="Arial" panose="020B0604020202020204" pitchFamily="34" charset="0"/>
                        </a:rPr>
                        <a:t>  £2,700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extLst>
                  <a:ext uri="{0D108BD9-81ED-4DB2-BD59-A6C34878D82A}">
                    <a16:rowId xmlns:a16="http://schemas.microsoft.com/office/drawing/2014/main" val="10005"/>
                  </a:ext>
                </a:extLst>
              </a:tr>
              <a:tr h="698295">
                <a:tc vMerge="1">
                  <a:txBody>
                    <a:bodyPr/>
                    <a:lstStyle/>
                    <a:p>
                      <a:endParaRPr lang="en-GB"/>
                    </a:p>
                  </a:txBody>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spcAft>
                          <a:spcPts val="0"/>
                        </a:spcAft>
                      </a:pPr>
                      <a:r>
                        <a:rPr lang="en-GB" sz="1400" b="0" dirty="0">
                          <a:solidFill>
                            <a:schemeClr val="tx2"/>
                          </a:solidFill>
                          <a:effectLst/>
                          <a:latin typeface="Arial" panose="020B0604020202020204" pitchFamily="34" charset="0"/>
                          <a:cs typeface="Arial" panose="020B0604020202020204" pitchFamily="34" charset="0"/>
                        </a:rPr>
                        <a:t>For successful completion</a:t>
                      </a:r>
                      <a:endParaRPr lang="en-GB" sz="1050" b="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£500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£500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i="0" kern="1200">
                          <a:solidFill>
                            <a:schemeClr val="tx2"/>
                          </a:solidFill>
                          <a:effectLst/>
                          <a:latin typeface="Arial" panose="020B0604020202020204" pitchFamily="34" charset="0"/>
                          <a:ea typeface="+mn-ea"/>
                          <a:cs typeface="Arial" panose="020B0604020202020204" pitchFamily="34" charset="0"/>
                        </a:rPr>
                        <a:t>   £900</a:t>
                      </a: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£1,200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i="0" kern="1200" dirty="0">
                          <a:solidFill>
                            <a:schemeClr val="tx2"/>
                          </a:solidFill>
                          <a:effectLst/>
                          <a:latin typeface="Arial" panose="020B0604020202020204" pitchFamily="34" charset="0"/>
                          <a:ea typeface="+mn-ea"/>
                          <a:cs typeface="Arial" panose="020B0604020202020204" pitchFamily="34" charset="0"/>
                        </a:rPr>
                        <a:t>£1,950</a:t>
                      </a:r>
                    </a:p>
                    <a:p>
                      <a:pPr marL="0" algn="ctr" defTabSz="914400" rtl="0" eaLnBrk="1" latinLnBrk="0" hangingPunct="1">
                        <a:spcAft>
                          <a:spcPts val="0"/>
                        </a:spcAft>
                      </a:pPr>
                      <a:endParaRPr lang="en-GB" sz="1600" i="0" kern="1200" dirty="0">
                        <a:solidFill>
                          <a:schemeClr val="tx2"/>
                        </a:solidFill>
                        <a:effectLst/>
                        <a:latin typeface="Arial" panose="020B0604020202020204" pitchFamily="34" charset="0"/>
                        <a:ea typeface="+mn-ea"/>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algn="ctr">
                        <a:spcAft>
                          <a:spcPts val="0"/>
                        </a:spcAft>
                      </a:pPr>
                      <a:r>
                        <a:rPr lang="en-GB" sz="1600" dirty="0">
                          <a:solidFill>
                            <a:schemeClr val="tx2"/>
                          </a:solidFill>
                          <a:effectLst/>
                          <a:latin typeface="Arial" panose="020B0604020202020204" pitchFamily="34" charset="0"/>
                          <a:cs typeface="Arial" panose="020B0604020202020204" pitchFamily="34" charset="0"/>
                        </a:rPr>
                        <a:t>  £2,700</a:t>
                      </a:r>
                      <a:endParaRPr lang="en-GB" sz="1100" dirty="0">
                        <a:solidFill>
                          <a:schemeClr val="tx2"/>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lumMod val="20000"/>
                        <a:lumOff val="80000"/>
                      </a:srgbClr>
                    </a:solidFill>
                  </a:tcPr>
                </a:tc>
                <a:extLst>
                  <a:ext uri="{0D108BD9-81ED-4DB2-BD59-A6C34878D82A}">
                    <a16:rowId xmlns:a16="http://schemas.microsoft.com/office/drawing/2014/main" val="10006"/>
                  </a:ext>
                </a:extLst>
              </a:tr>
              <a:tr h="609423">
                <a:tc gridSpan="2">
                  <a:txBody>
                    <a:bodyPr/>
                    <a:lstStyle>
                      <a:lvl1pPr marL="0" algn="l" defTabSz="914400" rtl="0" eaLnBrk="1" latinLnBrk="0" hangingPunct="1">
                        <a:defRPr sz="1800" b="1" kern="1200">
                          <a:solidFill>
                            <a:schemeClr val="lt1"/>
                          </a:solidFill>
                          <a:latin typeface="Arial"/>
                          <a:ea typeface="Arial Unicode MS"/>
                          <a:cs typeface="Arial Unicode MS"/>
                        </a:defRPr>
                      </a:lvl1pPr>
                      <a:lvl2pPr marL="457200" algn="l" defTabSz="914400" rtl="0" eaLnBrk="1" latinLnBrk="0" hangingPunct="1">
                        <a:defRPr sz="1800" b="1" kern="1200">
                          <a:solidFill>
                            <a:schemeClr val="lt1"/>
                          </a:solidFill>
                          <a:latin typeface="Arial"/>
                          <a:ea typeface="Arial Unicode MS"/>
                          <a:cs typeface="Arial Unicode MS"/>
                        </a:defRPr>
                      </a:lvl2pPr>
                      <a:lvl3pPr marL="914400" algn="l" defTabSz="914400" rtl="0" eaLnBrk="1" latinLnBrk="0" hangingPunct="1">
                        <a:defRPr sz="1800" b="1" kern="1200">
                          <a:solidFill>
                            <a:schemeClr val="lt1"/>
                          </a:solidFill>
                          <a:latin typeface="Arial"/>
                          <a:ea typeface="Arial Unicode MS"/>
                          <a:cs typeface="Arial Unicode MS"/>
                        </a:defRPr>
                      </a:lvl3pPr>
                      <a:lvl4pPr marL="1371600" algn="l" defTabSz="914400" rtl="0" eaLnBrk="1" latinLnBrk="0" hangingPunct="1">
                        <a:defRPr sz="1800" b="1" kern="1200">
                          <a:solidFill>
                            <a:schemeClr val="lt1"/>
                          </a:solidFill>
                          <a:latin typeface="Arial"/>
                          <a:ea typeface="Arial Unicode MS"/>
                          <a:cs typeface="Arial Unicode MS"/>
                        </a:defRPr>
                      </a:lvl4pPr>
                      <a:lvl5pPr marL="1828800" algn="l" defTabSz="914400" rtl="0" eaLnBrk="1" latinLnBrk="0" hangingPunct="1">
                        <a:defRPr sz="1800" b="1" kern="1200">
                          <a:solidFill>
                            <a:schemeClr val="lt1"/>
                          </a:solidFill>
                          <a:latin typeface="Arial"/>
                          <a:ea typeface="Arial Unicode MS"/>
                          <a:cs typeface="Arial Unicode MS"/>
                        </a:defRPr>
                      </a:lvl5pPr>
                      <a:lvl6pPr marL="2286000" algn="l" defTabSz="914400" rtl="0" eaLnBrk="1" latinLnBrk="0" hangingPunct="1">
                        <a:defRPr sz="1800" b="1" kern="1200">
                          <a:solidFill>
                            <a:schemeClr val="lt1"/>
                          </a:solidFill>
                          <a:latin typeface="Arial"/>
                          <a:ea typeface="Arial Unicode MS"/>
                          <a:cs typeface="Arial Unicode MS"/>
                        </a:defRPr>
                      </a:lvl6pPr>
                      <a:lvl7pPr marL="2743200" algn="l" defTabSz="914400" rtl="0" eaLnBrk="1" latinLnBrk="0" hangingPunct="1">
                        <a:defRPr sz="1800" b="1" kern="1200">
                          <a:solidFill>
                            <a:schemeClr val="lt1"/>
                          </a:solidFill>
                          <a:latin typeface="Arial"/>
                          <a:ea typeface="Arial Unicode MS"/>
                          <a:cs typeface="Arial Unicode MS"/>
                        </a:defRPr>
                      </a:lvl7pPr>
                      <a:lvl8pPr marL="3200400" algn="l" defTabSz="914400" rtl="0" eaLnBrk="1" latinLnBrk="0" hangingPunct="1">
                        <a:defRPr sz="1800" b="1" kern="1200">
                          <a:solidFill>
                            <a:schemeClr val="lt1"/>
                          </a:solidFill>
                          <a:latin typeface="Arial"/>
                          <a:ea typeface="Arial Unicode MS"/>
                          <a:cs typeface="Arial Unicode MS"/>
                        </a:defRPr>
                      </a:lvl8pPr>
                      <a:lvl9pPr marL="3657600" algn="l" defTabSz="914400" rtl="0" eaLnBrk="1" latinLnBrk="0" hangingPunct="1">
                        <a:defRPr sz="1800" b="1" kern="1200">
                          <a:solidFill>
                            <a:schemeClr val="lt1"/>
                          </a:solidFill>
                          <a:latin typeface="Arial"/>
                          <a:ea typeface="Arial Unicode MS"/>
                          <a:cs typeface="Arial Unicode MS"/>
                        </a:defRPr>
                      </a:lvl9pPr>
                    </a:lstStyle>
                    <a:p>
                      <a:pPr>
                        <a:spcAft>
                          <a:spcPts val="0"/>
                        </a:spcAft>
                      </a:pPr>
                      <a:r>
                        <a:rPr lang="en-GB" sz="1400" b="0" dirty="0">
                          <a:solidFill>
                            <a:schemeClr val="bg1"/>
                          </a:solidFill>
                          <a:effectLst/>
                          <a:latin typeface="Arial" panose="020B0604020202020204" pitchFamily="34" charset="0"/>
                          <a:cs typeface="Arial" panose="020B0604020202020204" pitchFamily="34" charset="0"/>
                        </a:rPr>
                        <a:t>Maximum total Government contribution</a:t>
                      </a:r>
                      <a:endParaRPr lang="en-GB" sz="1050" b="0" dirty="0">
                        <a:solidFill>
                          <a:schemeClr val="bg1"/>
                        </a:solidFill>
                        <a:effectLst/>
                        <a:latin typeface="Arial" panose="020B0604020202020204" pitchFamily="34" charset="0"/>
                        <a:ea typeface="Times New Roman"/>
                        <a:cs typeface="Arial" panose="020B0604020202020204" pitchFamily="34" charset="0"/>
                      </a:endParaRP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hMerge="1">
                  <a:txBody>
                    <a:bodyPr/>
                    <a:lstStyle/>
                    <a:p>
                      <a:endParaRPr lang="en-GB"/>
                    </a:p>
                  </a:txBody>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£3,600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£4,900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£9,600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£12,800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i="0" kern="1200" dirty="0">
                          <a:solidFill>
                            <a:schemeClr val="tx2"/>
                          </a:solidFill>
                          <a:effectLst/>
                          <a:latin typeface="Arial" panose="020B0604020202020204" pitchFamily="34" charset="0"/>
                          <a:ea typeface="+mn-ea"/>
                          <a:cs typeface="Arial" panose="020B0604020202020204" pitchFamily="34" charset="0"/>
                        </a:rPr>
                        <a:t>£20,800 </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tc>
                  <a:txBody>
                    <a:bodyPr/>
                    <a:lstStyle>
                      <a:lvl1pPr marL="0" algn="l" defTabSz="914400" rtl="0" eaLnBrk="1" latinLnBrk="0" hangingPunct="1">
                        <a:defRPr sz="1800" kern="1200">
                          <a:solidFill>
                            <a:schemeClr val="dk1"/>
                          </a:solidFill>
                          <a:latin typeface="Arial"/>
                          <a:ea typeface="Arial Unicode MS"/>
                          <a:cs typeface="Arial Unicode MS"/>
                        </a:defRPr>
                      </a:lvl1pPr>
                      <a:lvl2pPr marL="457200" algn="l" defTabSz="914400" rtl="0" eaLnBrk="1" latinLnBrk="0" hangingPunct="1">
                        <a:defRPr sz="1800" kern="1200">
                          <a:solidFill>
                            <a:schemeClr val="dk1"/>
                          </a:solidFill>
                          <a:latin typeface="Arial"/>
                          <a:ea typeface="Arial Unicode MS"/>
                          <a:cs typeface="Arial Unicode MS"/>
                        </a:defRPr>
                      </a:lvl2pPr>
                      <a:lvl3pPr marL="914400" algn="l" defTabSz="914400" rtl="0" eaLnBrk="1" latinLnBrk="0" hangingPunct="1">
                        <a:defRPr sz="1800" kern="1200">
                          <a:solidFill>
                            <a:schemeClr val="dk1"/>
                          </a:solidFill>
                          <a:latin typeface="Arial"/>
                          <a:ea typeface="Arial Unicode MS"/>
                          <a:cs typeface="Arial Unicode MS"/>
                        </a:defRPr>
                      </a:lvl3pPr>
                      <a:lvl4pPr marL="1371600" algn="l" defTabSz="914400" rtl="0" eaLnBrk="1" latinLnBrk="0" hangingPunct="1">
                        <a:defRPr sz="1800" kern="1200">
                          <a:solidFill>
                            <a:schemeClr val="dk1"/>
                          </a:solidFill>
                          <a:latin typeface="Arial"/>
                          <a:ea typeface="Arial Unicode MS"/>
                          <a:cs typeface="Arial Unicode MS"/>
                        </a:defRPr>
                      </a:lvl4pPr>
                      <a:lvl5pPr marL="1828800" algn="l" defTabSz="914400" rtl="0" eaLnBrk="1" latinLnBrk="0" hangingPunct="1">
                        <a:defRPr sz="1800" kern="1200">
                          <a:solidFill>
                            <a:schemeClr val="dk1"/>
                          </a:solidFill>
                          <a:latin typeface="Arial"/>
                          <a:ea typeface="Arial Unicode MS"/>
                          <a:cs typeface="Arial Unicode MS"/>
                        </a:defRPr>
                      </a:lvl5pPr>
                      <a:lvl6pPr marL="2286000" algn="l" defTabSz="914400" rtl="0" eaLnBrk="1" latinLnBrk="0" hangingPunct="1">
                        <a:defRPr sz="1800" kern="1200">
                          <a:solidFill>
                            <a:schemeClr val="dk1"/>
                          </a:solidFill>
                          <a:latin typeface="Arial"/>
                          <a:ea typeface="Arial Unicode MS"/>
                          <a:cs typeface="Arial Unicode MS"/>
                        </a:defRPr>
                      </a:lvl6pPr>
                      <a:lvl7pPr marL="2743200" algn="l" defTabSz="914400" rtl="0" eaLnBrk="1" latinLnBrk="0" hangingPunct="1">
                        <a:defRPr sz="1800" kern="1200">
                          <a:solidFill>
                            <a:schemeClr val="dk1"/>
                          </a:solidFill>
                          <a:latin typeface="Arial"/>
                          <a:ea typeface="Arial Unicode MS"/>
                          <a:cs typeface="Arial Unicode MS"/>
                        </a:defRPr>
                      </a:lvl7pPr>
                      <a:lvl8pPr marL="3200400" algn="l" defTabSz="914400" rtl="0" eaLnBrk="1" latinLnBrk="0" hangingPunct="1">
                        <a:defRPr sz="1800" kern="1200">
                          <a:solidFill>
                            <a:schemeClr val="dk1"/>
                          </a:solidFill>
                          <a:latin typeface="Arial"/>
                          <a:ea typeface="Arial Unicode MS"/>
                          <a:cs typeface="Arial Unicode MS"/>
                        </a:defRPr>
                      </a:lvl8pPr>
                      <a:lvl9pPr marL="3657600" algn="l" defTabSz="914400" rtl="0" eaLnBrk="1" latinLnBrk="0" hangingPunct="1">
                        <a:defRPr sz="1800" kern="1200">
                          <a:solidFill>
                            <a:schemeClr val="dk1"/>
                          </a:solidFill>
                          <a:latin typeface="Arial"/>
                          <a:ea typeface="Arial Unicode MS"/>
                          <a:cs typeface="Arial Unicode MS"/>
                        </a:defRPr>
                      </a:lvl9pPr>
                    </a:lstStyle>
                    <a:p>
                      <a:pPr marL="0" algn="ctr" defTabSz="914400" rtl="0" eaLnBrk="1" latinLnBrk="0" hangingPunct="1">
                        <a:spcAft>
                          <a:spcPts val="0"/>
                        </a:spcAft>
                      </a:pPr>
                      <a:r>
                        <a:rPr lang="en-GB" sz="1600" b="1" i="0" kern="1200" dirty="0">
                          <a:solidFill>
                            <a:schemeClr val="tx2"/>
                          </a:solidFill>
                          <a:effectLst/>
                          <a:latin typeface="Arial" panose="020B0604020202020204" pitchFamily="34" charset="0"/>
                          <a:ea typeface="+mn-ea"/>
                          <a:cs typeface="Arial" panose="020B0604020202020204" pitchFamily="34" charset="0"/>
                        </a:rPr>
                        <a:t>£28,800</a:t>
                      </a:r>
                    </a:p>
                  </a:txBody>
                  <a:tcPr marL="51435" marR="51435" marT="0"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99CC"/>
                    </a:solidFill>
                  </a:tcPr>
                </a:tc>
                <a:extLst>
                  <a:ext uri="{0D108BD9-81ED-4DB2-BD59-A6C34878D82A}">
                    <a16:rowId xmlns:a16="http://schemas.microsoft.com/office/drawing/2014/main" val="10007"/>
                  </a:ext>
                </a:extLst>
              </a:tr>
            </a:tbl>
          </a:graphicData>
        </a:graphic>
      </p:graphicFrame>
      <p:sp>
        <p:nvSpPr>
          <p:cNvPr id="5" name="TextBox 4"/>
          <p:cNvSpPr txBox="1"/>
          <p:nvPr/>
        </p:nvSpPr>
        <p:spPr>
          <a:xfrm>
            <a:off x="2412402" y="201087"/>
            <a:ext cx="4971378" cy="954107"/>
          </a:xfrm>
          <a:prstGeom prst="rect">
            <a:avLst/>
          </a:prstGeom>
          <a:noFill/>
          <a:ln>
            <a:noFill/>
          </a:ln>
        </p:spPr>
        <p:txBody>
          <a:bodyPr wrap="square" rtlCol="0">
            <a:spAutoFit/>
          </a:bodyPr>
          <a:lstStyle/>
          <a:p>
            <a:pPr eaLnBrk="1" fontAlgn="auto" hangingPunct="1">
              <a:spcBef>
                <a:spcPts val="0"/>
              </a:spcBef>
              <a:spcAft>
                <a:spcPts val="0"/>
              </a:spcAft>
            </a:pPr>
            <a:r>
              <a:rPr lang="en-GB" b="1" dirty="0">
                <a:solidFill>
                  <a:srgbClr val="009BBB"/>
                </a:solidFill>
                <a:latin typeface="Calibri"/>
              </a:rPr>
              <a:t>Funding Caps For Standards - August 16-March 17</a:t>
            </a:r>
          </a:p>
        </p:txBody>
      </p:sp>
      <p:sp>
        <p:nvSpPr>
          <p:cNvPr id="22" name="Rounded Rectangle 21"/>
          <p:cNvSpPr/>
          <p:nvPr/>
        </p:nvSpPr>
        <p:spPr bwMode="auto">
          <a:xfrm>
            <a:off x="4572000" y="1439105"/>
            <a:ext cx="1190845" cy="5233601"/>
          </a:xfrm>
          <a:prstGeom prst="roundRect">
            <a:avLst/>
          </a:prstGeom>
          <a:noFill/>
          <a:ln w="57150">
            <a:prstDash val="dash"/>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defTabSz="685800"/>
            <a:endParaRPr lang="en-GB" sz="2100">
              <a:solidFill>
                <a:srgbClr val="E16D22"/>
              </a:solidFill>
              <a:latin typeface="Arial" charset="0"/>
              <a:ea typeface="Arial Unicode MS" pitchFamily="34" charset="-128"/>
              <a:cs typeface="Arial Unicode MS" pitchFamily="34" charset="-128"/>
            </a:endParaRPr>
          </a:p>
        </p:txBody>
      </p:sp>
    </p:spTree>
    <p:extLst>
      <p:ext uri="{BB962C8B-B14F-4D97-AF65-F5344CB8AC3E}">
        <p14:creationId xmlns:p14="http://schemas.microsoft.com/office/powerpoint/2010/main" val="12911827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06503" y="228600"/>
            <a:ext cx="6346057" cy="830997"/>
          </a:xfrm>
          <a:prstGeom prst="rect">
            <a:avLst/>
          </a:prstGeom>
          <a:noFill/>
        </p:spPr>
        <p:txBody>
          <a:bodyPr wrap="square" rtlCol="0">
            <a:spAutoFit/>
          </a:bodyPr>
          <a:lstStyle/>
          <a:p>
            <a:r>
              <a:rPr lang="en-GB" sz="2400" b="1" dirty="0">
                <a:solidFill>
                  <a:schemeClr val="tx2"/>
                </a:solidFill>
              </a:rPr>
              <a:t>Payments: Example from Cap 3     </a:t>
            </a:r>
          </a:p>
          <a:p>
            <a:endParaRPr lang="en-GB" sz="2400" b="1" dirty="0">
              <a:solidFill>
                <a:schemeClr val="tx2"/>
              </a:solidFill>
            </a:endParaRPr>
          </a:p>
        </p:txBody>
      </p:sp>
      <p:graphicFrame>
        <p:nvGraphicFramePr>
          <p:cNvPr id="5" name="Diagram 4"/>
          <p:cNvGraphicFramePr/>
          <p:nvPr>
            <p:extLst/>
          </p:nvPr>
        </p:nvGraphicFramePr>
        <p:xfrm>
          <a:off x="268941" y="987014"/>
          <a:ext cx="8552330" cy="5587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ight Arrow Callout 8"/>
          <p:cNvSpPr/>
          <p:nvPr/>
        </p:nvSpPr>
        <p:spPr>
          <a:xfrm>
            <a:off x="484632" y="5495544"/>
            <a:ext cx="3456432" cy="914400"/>
          </a:xfrm>
          <a:prstGeom prst="rightArrowCallout">
            <a:avLst>
              <a:gd name="adj1" fmla="val 21000"/>
              <a:gd name="adj2" fmla="val 25000"/>
              <a:gd name="adj3" fmla="val 48000"/>
              <a:gd name="adj4" fmla="val 82160"/>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sz="1600" b="1" dirty="0">
                <a:solidFill>
                  <a:schemeClr val="tx2"/>
                </a:solidFill>
              </a:rPr>
              <a:t>The schedule of payments is agreed by the employer and provider  </a:t>
            </a:r>
          </a:p>
        </p:txBody>
      </p:sp>
    </p:spTree>
    <p:extLst>
      <p:ext uri="{BB962C8B-B14F-4D97-AF65-F5344CB8AC3E}">
        <p14:creationId xmlns:p14="http://schemas.microsoft.com/office/powerpoint/2010/main" val="31105160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8941" y="481896"/>
            <a:ext cx="8676276" cy="954107"/>
          </a:xfrm>
          <a:prstGeom prst="rect">
            <a:avLst/>
          </a:prstGeom>
          <a:noFill/>
        </p:spPr>
        <p:txBody>
          <a:bodyPr wrap="square" rtlCol="0">
            <a:spAutoFit/>
          </a:bodyPr>
          <a:lstStyle/>
          <a:p>
            <a:pPr algn="ctr"/>
            <a:r>
              <a:rPr lang="en-GB" sz="2800" b="1" dirty="0">
                <a:solidFill>
                  <a:schemeClr val="tx2"/>
                </a:solidFill>
              </a:rPr>
              <a:t>Employer Incentive Payments: </a:t>
            </a:r>
            <a:br>
              <a:rPr lang="en-GB" sz="2800" b="1" dirty="0">
                <a:solidFill>
                  <a:schemeClr val="tx2"/>
                </a:solidFill>
              </a:rPr>
            </a:br>
            <a:r>
              <a:rPr lang="en-GB" sz="2800" b="1" dirty="0">
                <a:solidFill>
                  <a:schemeClr val="tx2"/>
                </a:solidFill>
              </a:rPr>
              <a:t>Example from Cap 3 </a:t>
            </a:r>
          </a:p>
        </p:txBody>
      </p:sp>
      <p:graphicFrame>
        <p:nvGraphicFramePr>
          <p:cNvPr id="6" name="Diagram 5"/>
          <p:cNvGraphicFramePr/>
          <p:nvPr>
            <p:extLst/>
          </p:nvPr>
        </p:nvGraphicFramePr>
        <p:xfrm>
          <a:off x="386326" y="1425388"/>
          <a:ext cx="8367709" cy="5479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95144" y="5207626"/>
            <a:ext cx="8558891" cy="1384995"/>
          </a:xfrm>
          <a:prstGeom prst="rect">
            <a:avLst/>
          </a:prstGeom>
          <a:solidFill>
            <a:schemeClr val="bg1"/>
          </a:solidFill>
          <a:ln>
            <a:noFill/>
          </a:ln>
        </p:spPr>
        <p:txBody>
          <a:bodyPr wrap="square" rtlCol="0">
            <a:spAutoFit/>
          </a:bodyPr>
          <a:lstStyle/>
          <a:p>
            <a:pPr marL="342900" indent="-342900">
              <a:lnSpc>
                <a:spcPct val="150000"/>
              </a:lnSpc>
              <a:buFont typeface="Arial" panose="020B0604020202020204" pitchFamily="34" charset="0"/>
              <a:buChar char="•"/>
            </a:pPr>
            <a:r>
              <a:rPr lang="en-GB" sz="2000" dirty="0"/>
              <a:t>Lead provider is paid at 90 and 365 days by the SFA automatically   </a:t>
            </a:r>
          </a:p>
          <a:p>
            <a:pPr marL="342900" indent="-342900">
              <a:lnSpc>
                <a:spcPct val="150000"/>
              </a:lnSpc>
              <a:buFont typeface="Arial" panose="020B0604020202020204" pitchFamily="34" charset="0"/>
              <a:buChar char="•"/>
            </a:pPr>
            <a:r>
              <a:rPr lang="en-GB" sz="2000" dirty="0"/>
              <a:t>Incentives cannot be ‘offset’ or used as the employer cash contribution</a:t>
            </a:r>
          </a:p>
          <a:p>
            <a:r>
              <a:rPr lang="en-GB" sz="2400" dirty="0"/>
              <a:t> </a:t>
            </a:r>
          </a:p>
        </p:txBody>
      </p:sp>
    </p:spTree>
    <p:extLst>
      <p:ext uri="{BB962C8B-B14F-4D97-AF65-F5344CB8AC3E}">
        <p14:creationId xmlns:p14="http://schemas.microsoft.com/office/powerpoint/2010/main" val="20056912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5"/>
          <p:cNvSpPr>
            <a:spLocks noGrp="1"/>
          </p:cNvSpPr>
          <p:nvPr>
            <p:ph idx="4294967295"/>
          </p:nvPr>
        </p:nvSpPr>
        <p:spPr>
          <a:xfrm>
            <a:off x="158868" y="1312071"/>
            <a:ext cx="8669220" cy="3385284"/>
          </a:xfrm>
        </p:spPr>
        <p:txBody>
          <a:bodyPr/>
          <a:lstStyle/>
          <a:p>
            <a:pPr marL="285750" indent="-285750">
              <a:buFont typeface="Arial" panose="020B0604020202020204" pitchFamily="34" charset="0"/>
              <a:buChar char="•"/>
            </a:pPr>
            <a:r>
              <a:rPr lang="en-GB" sz="1800" b="0" dirty="0">
                <a:solidFill>
                  <a:srgbClr val="000000"/>
                </a:solidFill>
              </a:rPr>
              <a:t>Funding Caps are allocated by the Skills Funding Agency for each standard and   published on the ‘standards available for delivery’ table. </a:t>
            </a:r>
          </a:p>
          <a:p>
            <a:pPr marL="285750" lvl="2" indent="-285750">
              <a:buFont typeface="Arial" panose="020B0604020202020204" pitchFamily="34" charset="0"/>
              <a:buChar char="•"/>
            </a:pPr>
            <a:r>
              <a:rPr lang="en-GB" sz="1800" dirty="0">
                <a:solidFill>
                  <a:srgbClr val="000000"/>
                </a:solidFill>
              </a:rPr>
              <a:t>The cap applies to all sizes of employer, all ages of apprentice</a:t>
            </a:r>
          </a:p>
          <a:p>
            <a:pPr marL="285750" lvl="2" indent="-285750">
              <a:buFont typeface="Arial" panose="020B0604020202020204" pitchFamily="34" charset="0"/>
              <a:buChar char="•"/>
            </a:pPr>
            <a:r>
              <a:rPr lang="en-GB" sz="1800" dirty="0">
                <a:solidFill>
                  <a:srgbClr val="000000"/>
                </a:solidFill>
              </a:rPr>
              <a:t>Providers only earn government 2/3 funding when the employer has made their 1/3 payment </a:t>
            </a:r>
          </a:p>
          <a:p>
            <a:pPr marL="285750" lvl="2" indent="-285750">
              <a:buFont typeface="Arial" panose="020B0604020202020204" pitchFamily="34" charset="0"/>
              <a:buChar char="•"/>
            </a:pPr>
            <a:r>
              <a:rPr lang="en-GB" sz="1800" dirty="0"/>
              <a:t>DO NOT include employer contribution in your application </a:t>
            </a:r>
          </a:p>
          <a:p>
            <a:pPr marL="285750" indent="-285750">
              <a:buFont typeface="Arial" panose="020B0604020202020204" pitchFamily="34" charset="0"/>
              <a:buChar char="•"/>
            </a:pPr>
            <a:r>
              <a:rPr lang="en-GB" sz="1800" b="0" dirty="0">
                <a:solidFill>
                  <a:srgbClr val="000000"/>
                </a:solidFill>
              </a:rPr>
              <a:t>Calculate how much you will be charging overall – your price; and how much and when you will invoice employers sept to March (their 1/3)(e.g. £1200 in sept)</a:t>
            </a:r>
          </a:p>
          <a:p>
            <a:pPr marL="517525" lvl="2" indent="-285750">
              <a:buFont typeface="Arial" panose="020B0604020202020204" pitchFamily="34" charset="0"/>
              <a:buChar char="•"/>
            </a:pPr>
            <a:r>
              <a:rPr lang="en-GB" sz="1800" b="0" dirty="0">
                <a:solidFill>
                  <a:srgbClr val="000000"/>
                </a:solidFill>
              </a:rPr>
              <a:t>Assume the employer pays in 30 days (October) </a:t>
            </a:r>
          </a:p>
          <a:p>
            <a:pPr marL="517525" lvl="2" indent="-285750">
              <a:buFont typeface="Arial" panose="020B0604020202020204" pitchFamily="34" charset="0"/>
              <a:buChar char="•"/>
            </a:pPr>
            <a:r>
              <a:rPr lang="en-GB" sz="1800" dirty="0">
                <a:solidFill>
                  <a:srgbClr val="000000"/>
                </a:solidFill>
              </a:rPr>
              <a:t>S F A pays d</a:t>
            </a:r>
            <a:r>
              <a:rPr lang="en-GB" sz="1800" b="0" dirty="0">
                <a:solidFill>
                  <a:srgbClr val="000000"/>
                </a:solidFill>
              </a:rPr>
              <a:t>ouble this (government pays 2/3 = £2400) this is what you need to include in your application </a:t>
            </a:r>
            <a:r>
              <a:rPr lang="en-GB" sz="1800" dirty="0">
                <a:solidFill>
                  <a:srgbClr val="000000"/>
                </a:solidFill>
              </a:rPr>
              <a:t>per apprenticeship</a:t>
            </a:r>
          </a:p>
          <a:p>
            <a:pPr marL="517525" lvl="2" indent="-285750">
              <a:buFont typeface="Arial" panose="020B0604020202020204" pitchFamily="34" charset="0"/>
              <a:buChar char="•"/>
            </a:pPr>
            <a:r>
              <a:rPr lang="en-GB" sz="1800" dirty="0">
                <a:solidFill>
                  <a:srgbClr val="000000"/>
                </a:solidFill>
              </a:rPr>
              <a:t>Calculate the value of any incentives due </a:t>
            </a:r>
            <a:r>
              <a:rPr lang="en-GB" sz="1800" dirty="0"/>
              <a:t>during Sept </a:t>
            </a:r>
            <a:br>
              <a:rPr lang="en-GB" sz="1800" dirty="0"/>
            </a:br>
            <a:r>
              <a:rPr lang="en-GB" sz="1800" dirty="0"/>
              <a:t>– March. If you don’t, your allocation will be insufficient. </a:t>
            </a:r>
          </a:p>
          <a:p>
            <a:pPr lvl="2" indent="0">
              <a:buNone/>
            </a:pPr>
            <a:r>
              <a:rPr lang="en-GB" sz="1800" b="0" dirty="0">
                <a:solidFill>
                  <a:srgbClr val="000000"/>
                </a:solidFill>
              </a:rPr>
              <a:t> </a:t>
            </a:r>
          </a:p>
          <a:p>
            <a:r>
              <a:rPr lang="en-GB" sz="1800" b="0" dirty="0">
                <a:solidFill>
                  <a:srgbClr val="000000"/>
                </a:solidFill>
              </a:rPr>
              <a:t> </a:t>
            </a:r>
          </a:p>
          <a:p>
            <a:pPr lvl="2"/>
            <a:endParaRPr lang="en-GB" sz="1800" dirty="0"/>
          </a:p>
          <a:p>
            <a:pPr lvl="2"/>
            <a:endParaRPr lang="en-GB" sz="1800" dirty="0"/>
          </a:p>
          <a:p>
            <a:pPr lvl="3">
              <a:buFont typeface="Arial" panose="020B0604020202020204" pitchFamily="34" charset="0"/>
              <a:buChar char="•"/>
            </a:pPr>
            <a:endParaRPr lang="en-GB" sz="1800" b="0" dirty="0"/>
          </a:p>
          <a:p>
            <a:pPr lvl="2"/>
            <a:endParaRPr lang="en-GB" sz="1800" dirty="0"/>
          </a:p>
          <a:p>
            <a:pPr lvl="2"/>
            <a:endParaRPr lang="en-GB" altLang="en-US" sz="1800" dirty="0"/>
          </a:p>
        </p:txBody>
      </p:sp>
      <p:sp>
        <p:nvSpPr>
          <p:cNvPr id="15363" name="Title 1"/>
          <p:cNvSpPr txBox="1">
            <a:spLocks/>
          </p:cNvSpPr>
          <p:nvPr/>
        </p:nvSpPr>
        <p:spPr bwMode="auto">
          <a:xfrm>
            <a:off x="2015808" y="157075"/>
            <a:ext cx="7265352" cy="1027304"/>
          </a:xfrm>
          <a:prstGeom prst="rect">
            <a:avLst/>
          </a:prstGeom>
          <a:noFill/>
          <a:ln w="9525">
            <a:noFill/>
            <a:miter lim="800000"/>
            <a:headEnd/>
            <a:tailEnd/>
          </a:ln>
        </p:spPr>
        <p:txBody>
          <a:bodyPr/>
          <a:lstStyle/>
          <a:p>
            <a:pPr eaLnBrk="0" hangingPunct="0"/>
            <a:r>
              <a:rPr lang="en-GB" altLang="en-US" sz="4400" dirty="0">
                <a:solidFill>
                  <a:schemeClr val="tx2"/>
                </a:solidFill>
                <a:latin typeface="Calibri" pitchFamily="34" charset="0"/>
              </a:rPr>
              <a:t>Costing your plan – Standards </a:t>
            </a:r>
          </a:p>
        </p:txBody>
      </p:sp>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Tree>
    <p:extLst>
      <p:ext uri="{BB962C8B-B14F-4D97-AF65-F5344CB8AC3E}">
        <p14:creationId xmlns:p14="http://schemas.microsoft.com/office/powerpoint/2010/main" val="2871306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670" y="2309813"/>
            <a:ext cx="8523426" cy="4399100"/>
          </a:xfrm>
          <a:solidFill>
            <a:schemeClr val="tx2"/>
          </a:solidFill>
        </p:spPr>
        <p:txBody>
          <a:bodyPr/>
          <a:lstStyle/>
          <a:p>
            <a:pPr>
              <a:lnSpc>
                <a:spcPct val="150000"/>
              </a:lnSpc>
            </a:pPr>
            <a:r>
              <a:rPr lang="en-GB" sz="4400" dirty="0">
                <a:solidFill>
                  <a:schemeClr val="bg1"/>
                </a:solidFill>
              </a:rPr>
              <a:t>Completing the Application – Volume and Values </a:t>
            </a:r>
            <a:endParaRPr lang="en-GB" b="0" dirty="0">
              <a:solidFill>
                <a:schemeClr val="bg1"/>
              </a:solidFill>
            </a:endParaRPr>
          </a:p>
          <a:p>
            <a:endParaRPr lang="en-GB" b="0" dirty="0">
              <a:solidFill>
                <a:schemeClr val="bg1"/>
              </a:solidFill>
            </a:endParaRPr>
          </a:p>
          <a:p>
            <a:endParaRPr lang="en-GB" b="0" dirty="0">
              <a:solidFill>
                <a:schemeClr val="bg1"/>
              </a:solidFill>
            </a:endParaRPr>
          </a:p>
          <a:p>
            <a:endParaRPr lang="en-GB" b="0" dirty="0">
              <a:solidFill>
                <a:schemeClr val="bg1"/>
              </a:solidFill>
            </a:endParaRPr>
          </a:p>
          <a:p>
            <a:endParaRPr lang="en-GB" b="0" dirty="0">
              <a:solidFill>
                <a:schemeClr val="bg1"/>
              </a:solidFill>
            </a:endParaRPr>
          </a:p>
        </p:txBody>
      </p:sp>
    </p:spTree>
    <p:extLst>
      <p:ext uri="{BB962C8B-B14F-4D97-AF65-F5344CB8AC3E}">
        <p14:creationId xmlns:p14="http://schemas.microsoft.com/office/powerpoint/2010/main" val="688493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457450" y="274638"/>
            <a:ext cx="6229350" cy="777875"/>
          </a:xfrm>
        </p:spPr>
        <p:txBody>
          <a:bodyPr/>
          <a:lstStyle/>
          <a:p>
            <a:pPr eaLnBrk="1" hangingPunct="1"/>
            <a:r>
              <a:rPr lang="en-GB" altLang="en-US" dirty="0">
                <a:solidFill>
                  <a:schemeClr val="tx2"/>
                </a:solidFill>
              </a:rPr>
              <a:t>Timetable</a:t>
            </a:r>
          </a:p>
        </p:txBody>
      </p:sp>
      <p:sp>
        <p:nvSpPr>
          <p:cNvPr id="7171" name="Rectangle 3"/>
          <p:cNvSpPr>
            <a:spLocks noGrp="1" noChangeArrowheads="1"/>
          </p:cNvSpPr>
          <p:nvPr>
            <p:ph type="body" idx="1"/>
          </p:nvPr>
        </p:nvSpPr>
        <p:spPr>
          <a:xfrm>
            <a:off x="457200" y="1715453"/>
            <a:ext cx="8339137" cy="4114800"/>
          </a:xfrm>
        </p:spPr>
        <p:txBody>
          <a:bodyPr/>
          <a:lstStyle/>
          <a:p>
            <a:pPr eaLnBrk="1" hangingPunct="1">
              <a:lnSpc>
                <a:spcPct val="80000"/>
              </a:lnSpc>
              <a:defRPr/>
            </a:pPr>
            <a:r>
              <a:rPr lang="en-GB" altLang="en-US" sz="1800" u="sng" dirty="0"/>
              <a:t>Date</a:t>
            </a:r>
            <a:r>
              <a:rPr lang="en-GB" altLang="en-US" sz="1800" dirty="0"/>
              <a:t> 			</a:t>
            </a:r>
            <a:r>
              <a:rPr lang="en-GB" altLang="en-US" sz="1800" u="sng" dirty="0"/>
              <a:t>Activity </a:t>
            </a:r>
          </a:p>
          <a:p>
            <a:pPr eaLnBrk="1" hangingPunct="1">
              <a:lnSpc>
                <a:spcPct val="80000"/>
              </a:lnSpc>
              <a:defRPr/>
            </a:pPr>
            <a:endParaRPr lang="en-GB" altLang="en-US" sz="1800" u="sng" dirty="0"/>
          </a:p>
          <a:p>
            <a:pPr eaLnBrk="1" hangingPunct="1">
              <a:lnSpc>
                <a:spcPct val="80000"/>
              </a:lnSpc>
              <a:defRPr/>
            </a:pPr>
            <a:r>
              <a:rPr lang="en-GB" altLang="en-US" sz="1800" dirty="0"/>
              <a:t> 16 June 2016	  	Invitation to Tender published</a:t>
            </a:r>
          </a:p>
          <a:p>
            <a:pPr eaLnBrk="1" hangingPunct="1">
              <a:lnSpc>
                <a:spcPct val="80000"/>
              </a:lnSpc>
              <a:defRPr/>
            </a:pPr>
            <a:endParaRPr lang="en-GB" altLang="en-US" sz="1800" dirty="0"/>
          </a:p>
          <a:p>
            <a:pPr eaLnBrk="1" hangingPunct="1">
              <a:lnSpc>
                <a:spcPct val="80000"/>
              </a:lnSpc>
              <a:defRPr/>
            </a:pPr>
            <a:r>
              <a:rPr lang="en-GB" altLang="en-US" sz="1800" dirty="0"/>
              <a:t> 22 &amp; 28 June 2016	Procurement Briefing Workshops</a:t>
            </a:r>
          </a:p>
          <a:p>
            <a:pPr eaLnBrk="1" hangingPunct="1">
              <a:lnSpc>
                <a:spcPct val="80000"/>
              </a:lnSpc>
              <a:defRPr/>
            </a:pPr>
            <a:endParaRPr lang="en-GB" altLang="en-US" sz="1800" dirty="0"/>
          </a:p>
          <a:p>
            <a:pPr eaLnBrk="1" hangingPunct="1">
              <a:lnSpc>
                <a:spcPct val="80000"/>
              </a:lnSpc>
              <a:defRPr/>
            </a:pPr>
            <a:r>
              <a:rPr lang="en-GB" altLang="en-US" sz="1800" dirty="0"/>
              <a:t>18 July 2016 17:00	Deadline for ITT responses to be returned</a:t>
            </a:r>
          </a:p>
          <a:p>
            <a:pPr eaLnBrk="1" hangingPunct="1">
              <a:lnSpc>
                <a:spcPct val="80000"/>
              </a:lnSpc>
              <a:defRPr/>
            </a:pPr>
            <a:endParaRPr lang="en-GB" altLang="en-US" sz="1800" dirty="0"/>
          </a:p>
          <a:p>
            <a:pPr eaLnBrk="1" hangingPunct="1">
              <a:lnSpc>
                <a:spcPct val="80000"/>
              </a:lnSpc>
              <a:defRPr/>
            </a:pPr>
            <a:r>
              <a:rPr lang="en-GB" altLang="en-US" sz="1800" dirty="0"/>
              <a:t>18 August 2016		Respondents Notified of Outcome</a:t>
            </a:r>
          </a:p>
          <a:p>
            <a:pPr eaLnBrk="1" hangingPunct="1">
              <a:lnSpc>
                <a:spcPct val="80000"/>
              </a:lnSpc>
              <a:defRPr/>
            </a:pPr>
            <a:endParaRPr lang="en-GB" altLang="en-US" sz="1800" dirty="0"/>
          </a:p>
          <a:p>
            <a:pPr eaLnBrk="1" hangingPunct="1">
              <a:lnSpc>
                <a:spcPct val="80000"/>
              </a:lnSpc>
              <a:defRPr/>
            </a:pPr>
            <a:r>
              <a:rPr lang="en-GB" altLang="en-US" sz="1800" dirty="0"/>
              <a:t>30 August 2016		Day 10 of mandatory standstill period</a:t>
            </a:r>
          </a:p>
          <a:p>
            <a:pPr eaLnBrk="1" hangingPunct="1">
              <a:lnSpc>
                <a:spcPct val="80000"/>
              </a:lnSpc>
              <a:defRPr/>
            </a:pPr>
            <a:endParaRPr lang="en-GB" altLang="en-US" sz="1800" dirty="0"/>
          </a:p>
          <a:p>
            <a:pPr eaLnBrk="1" hangingPunct="1">
              <a:lnSpc>
                <a:spcPct val="80000"/>
              </a:lnSpc>
              <a:defRPr/>
            </a:pPr>
            <a:r>
              <a:rPr lang="en-GB" altLang="en-US" sz="1800" dirty="0"/>
              <a:t>31 August 2016		Contracts Awarded from</a:t>
            </a:r>
          </a:p>
          <a:p>
            <a:pPr eaLnBrk="1" hangingPunct="1">
              <a:lnSpc>
                <a:spcPct val="80000"/>
              </a:lnSpc>
              <a:defRPr/>
            </a:pPr>
            <a:endParaRPr lang="en-GB" altLang="en-US" sz="1800" dirty="0"/>
          </a:p>
          <a:p>
            <a:pPr eaLnBrk="1" hangingPunct="1">
              <a:lnSpc>
                <a:spcPct val="80000"/>
              </a:lnSpc>
              <a:defRPr/>
            </a:pPr>
            <a:r>
              <a:rPr lang="en-GB" altLang="en-US" sz="1800" dirty="0"/>
              <a:t> 1 September 2016	Delivery starts from</a:t>
            </a:r>
          </a:p>
          <a:p>
            <a:pPr eaLnBrk="1" hangingPunct="1">
              <a:lnSpc>
                <a:spcPct val="80000"/>
              </a:lnSpc>
              <a:defRPr/>
            </a:pPr>
            <a:endParaRPr lang="en-GB" altLang="en-US" sz="2000" dirty="0"/>
          </a:p>
        </p:txBody>
      </p:sp>
    </p:spTree>
    <p:extLst>
      <p:ext uri="{BB962C8B-B14F-4D97-AF65-F5344CB8AC3E}">
        <p14:creationId xmlns:p14="http://schemas.microsoft.com/office/powerpoint/2010/main" val="19331248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solidFill>
                  <a:schemeClr val="tx2"/>
                </a:solidFill>
              </a:rPr>
              <a:t>Volumes and Values </a:t>
            </a:r>
          </a:p>
        </p:txBody>
      </p:sp>
      <p:sp>
        <p:nvSpPr>
          <p:cNvPr id="4" name="TextBox 3"/>
          <p:cNvSpPr txBox="1"/>
          <p:nvPr/>
        </p:nvSpPr>
        <p:spPr>
          <a:xfrm>
            <a:off x="298938" y="1718517"/>
            <a:ext cx="8472000" cy="4401205"/>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GB" sz="2000" dirty="0"/>
              <a:t>Two tables - one for standards one for frameworks </a:t>
            </a:r>
          </a:p>
          <a:p>
            <a:pPr marL="457200" indent="-457200">
              <a:lnSpc>
                <a:spcPct val="150000"/>
              </a:lnSpc>
              <a:buFont typeface="Arial" panose="020B0604020202020204" pitchFamily="34" charset="0"/>
              <a:buChar char="•"/>
            </a:pPr>
            <a:r>
              <a:rPr lang="en-GB" sz="2000" dirty="0"/>
              <a:t>Each table contains slightly different columns </a:t>
            </a:r>
            <a:r>
              <a:rPr lang="en-GB" sz="2000" b="1" dirty="0"/>
              <a:t>and requires different information </a:t>
            </a:r>
          </a:p>
          <a:p>
            <a:pPr marL="457200" indent="-457200">
              <a:lnSpc>
                <a:spcPct val="150000"/>
              </a:lnSpc>
              <a:buFont typeface="Arial" panose="020B0604020202020204" pitchFamily="34" charset="0"/>
              <a:buChar char="•"/>
            </a:pPr>
            <a:r>
              <a:rPr lang="en-GB" sz="2000" dirty="0"/>
              <a:t>If you are only applying for one type, insert ‘none applied for’ in the first row of the ‘specify standard to be delivered’ column  </a:t>
            </a:r>
          </a:p>
          <a:p>
            <a:pPr marL="457200" indent="-457200">
              <a:lnSpc>
                <a:spcPct val="150000"/>
              </a:lnSpc>
              <a:buFont typeface="Arial" panose="020B0604020202020204" pitchFamily="34" charset="0"/>
              <a:buChar char="•"/>
            </a:pPr>
            <a:r>
              <a:rPr lang="en-GB" sz="2000" dirty="0"/>
              <a:t>Check and recheck your calculations</a:t>
            </a:r>
          </a:p>
          <a:p>
            <a:pPr marL="457200" indent="-457200">
              <a:lnSpc>
                <a:spcPct val="150000"/>
              </a:lnSpc>
              <a:buFont typeface="Arial" panose="020B0604020202020204" pitchFamily="34" charset="0"/>
              <a:buChar char="•"/>
            </a:pPr>
            <a:r>
              <a:rPr lang="en-GB" sz="2000" dirty="0"/>
              <a:t>If the cell is calculating incorrectly – log this with BRAVO</a:t>
            </a:r>
          </a:p>
          <a:p>
            <a:pPr marL="457200" indent="-457200">
              <a:lnSpc>
                <a:spcPct val="150000"/>
              </a:lnSpc>
              <a:buFont typeface="Arial" panose="020B0604020202020204" pitchFamily="34" charset="0"/>
              <a:buChar char="•"/>
            </a:pPr>
            <a:r>
              <a:rPr lang="en-GB" sz="2000" dirty="0"/>
              <a:t>Don’t wipe out the cell formulae  </a:t>
            </a:r>
          </a:p>
          <a:p>
            <a:pPr marL="457200" indent="-457200">
              <a:buFont typeface="Arial" panose="020B0604020202020204" pitchFamily="34" charset="0"/>
              <a:buChar char="•"/>
            </a:pPr>
            <a:endParaRPr lang="en-GB" sz="2000" dirty="0"/>
          </a:p>
          <a:p>
            <a:pPr marL="457200" indent="-457200">
              <a:buFont typeface="Arial" panose="020B0604020202020204" pitchFamily="34" charset="0"/>
              <a:buChar char="•"/>
            </a:pPr>
            <a:endParaRPr lang="en-GB" sz="2000" dirty="0"/>
          </a:p>
        </p:txBody>
      </p:sp>
      <p:cxnSp>
        <p:nvCxnSpPr>
          <p:cNvPr id="6" name="Straight Arrow Connector 5"/>
          <p:cNvCxnSpPr/>
          <p:nvPr/>
        </p:nvCxnSpPr>
        <p:spPr bwMode="auto">
          <a:xfrm>
            <a:off x="6717323" y="2127738"/>
            <a:ext cx="1055077" cy="2145324"/>
          </a:xfrm>
          <a:prstGeom prst="straightConnector1">
            <a:avLst/>
          </a:prstGeom>
          <a:noFill/>
          <a:ln w="9525" cap="flat" cmpd="sng" algn="ctr">
            <a:noFill/>
            <a:prstDash val="solid"/>
            <a:round/>
            <a:headEnd type="none" w="med" len="med"/>
            <a:tailEnd type="triangle"/>
          </a:ln>
          <a:effectLst/>
        </p:spPr>
      </p:cxnSp>
    </p:spTree>
    <p:extLst>
      <p:ext uri="{BB962C8B-B14F-4D97-AF65-F5344CB8AC3E}">
        <p14:creationId xmlns:p14="http://schemas.microsoft.com/office/powerpoint/2010/main" val="26150005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199" y="2829905"/>
            <a:ext cx="8313739" cy="3819000"/>
          </a:xfrm>
          <a:prstGeom prst="rect">
            <a:avLst/>
          </a:prstGeom>
        </p:spPr>
      </p:pic>
      <p:sp>
        <p:nvSpPr>
          <p:cNvPr id="2" name="Title 1"/>
          <p:cNvSpPr>
            <a:spLocks noGrp="1"/>
          </p:cNvSpPr>
          <p:nvPr>
            <p:ph type="title"/>
          </p:nvPr>
        </p:nvSpPr>
        <p:spPr/>
        <p:txBody>
          <a:bodyPr/>
          <a:lstStyle/>
          <a:p>
            <a:r>
              <a:rPr lang="en-GB" sz="4400" dirty="0">
                <a:solidFill>
                  <a:schemeClr val="tx2"/>
                </a:solidFill>
              </a:rPr>
              <a:t>Volumes and Values </a:t>
            </a:r>
          </a:p>
        </p:txBody>
      </p:sp>
      <p:sp>
        <p:nvSpPr>
          <p:cNvPr id="4" name="TextBox 3"/>
          <p:cNvSpPr txBox="1"/>
          <p:nvPr/>
        </p:nvSpPr>
        <p:spPr>
          <a:xfrm>
            <a:off x="368397" y="1481694"/>
            <a:ext cx="8102723" cy="1200329"/>
          </a:xfrm>
          <a:prstGeom prst="rect">
            <a:avLst/>
          </a:prstGeom>
          <a:noFill/>
        </p:spPr>
        <p:txBody>
          <a:bodyPr wrap="square" rtlCol="0">
            <a:spAutoFit/>
          </a:bodyPr>
          <a:lstStyle/>
          <a:p>
            <a:pPr marL="457200" indent="-457200">
              <a:buFont typeface="Arial" panose="020B0604020202020204" pitchFamily="34" charset="0"/>
              <a:buChar char="•"/>
            </a:pPr>
            <a:r>
              <a:rPr lang="en-GB" sz="1800" dirty="0"/>
              <a:t>Two tables - one for standards one for frameworks – they contain different columns and require different information </a:t>
            </a:r>
          </a:p>
          <a:p>
            <a:pPr marL="457200" indent="-457200">
              <a:buFont typeface="Arial" panose="020B0604020202020204" pitchFamily="34" charset="0"/>
              <a:buChar char="•"/>
            </a:pPr>
            <a:r>
              <a:rPr lang="en-GB" sz="1800" dirty="0"/>
              <a:t>If you are only applying for one type only , insert ‘none applied for’ in the first row of ‘specify standard/framework to be delivered column  </a:t>
            </a:r>
          </a:p>
        </p:txBody>
      </p:sp>
      <p:cxnSp>
        <p:nvCxnSpPr>
          <p:cNvPr id="6" name="Straight Arrow Connector 5"/>
          <p:cNvCxnSpPr/>
          <p:nvPr/>
        </p:nvCxnSpPr>
        <p:spPr bwMode="auto">
          <a:xfrm>
            <a:off x="6717323" y="2127738"/>
            <a:ext cx="1055077" cy="2145324"/>
          </a:xfrm>
          <a:prstGeom prst="straightConnector1">
            <a:avLst/>
          </a:prstGeom>
          <a:noFill/>
          <a:ln w="9525" cap="flat" cmpd="sng" algn="ctr">
            <a:noFill/>
            <a:prstDash val="solid"/>
            <a:round/>
            <a:headEnd type="none" w="med" len="med"/>
            <a:tailEnd type="triangle"/>
          </a:ln>
          <a:effectLst/>
        </p:spPr>
      </p:cxnSp>
      <p:cxnSp>
        <p:nvCxnSpPr>
          <p:cNvPr id="8" name="Straight Arrow Connector 7"/>
          <p:cNvCxnSpPr/>
          <p:nvPr/>
        </p:nvCxnSpPr>
        <p:spPr bwMode="auto">
          <a:xfrm>
            <a:off x="6383215" y="2308881"/>
            <a:ext cx="1002323" cy="2242359"/>
          </a:xfrm>
          <a:prstGeom prst="straightConnector1">
            <a:avLst/>
          </a:prstGeom>
          <a:noFill/>
          <a:ln w="381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36965761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670" y="2309813"/>
            <a:ext cx="8523426" cy="4399100"/>
          </a:xfrm>
          <a:solidFill>
            <a:schemeClr val="tx2"/>
          </a:solidFill>
        </p:spPr>
        <p:txBody>
          <a:bodyPr/>
          <a:lstStyle/>
          <a:p>
            <a:pPr>
              <a:lnSpc>
                <a:spcPct val="150000"/>
              </a:lnSpc>
            </a:pPr>
            <a:r>
              <a:rPr lang="en-GB" sz="4400" dirty="0">
                <a:solidFill>
                  <a:schemeClr val="bg1"/>
                </a:solidFill>
              </a:rPr>
              <a:t>Completing the Application – Declarations  </a:t>
            </a:r>
          </a:p>
          <a:p>
            <a:endParaRPr lang="en-GB" b="0" dirty="0">
              <a:solidFill>
                <a:schemeClr val="bg1"/>
              </a:solidFill>
            </a:endParaRPr>
          </a:p>
          <a:p>
            <a:endParaRPr lang="en-GB" b="0" dirty="0">
              <a:solidFill>
                <a:schemeClr val="bg1"/>
              </a:solidFill>
            </a:endParaRPr>
          </a:p>
          <a:p>
            <a:endParaRPr lang="en-GB" b="0" dirty="0">
              <a:solidFill>
                <a:schemeClr val="bg1"/>
              </a:solidFill>
            </a:endParaRPr>
          </a:p>
          <a:p>
            <a:endParaRPr lang="en-GB" b="0" dirty="0">
              <a:solidFill>
                <a:schemeClr val="bg1"/>
              </a:solidFill>
            </a:endParaRPr>
          </a:p>
          <a:p>
            <a:endParaRPr lang="en-GB" b="0" dirty="0">
              <a:solidFill>
                <a:schemeClr val="bg1"/>
              </a:solidFill>
            </a:endParaRPr>
          </a:p>
        </p:txBody>
      </p:sp>
    </p:spTree>
    <p:extLst>
      <p:ext uri="{BB962C8B-B14F-4D97-AF65-F5344CB8AC3E}">
        <p14:creationId xmlns:p14="http://schemas.microsoft.com/office/powerpoint/2010/main" val="40843858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txBox="1">
            <a:spLocks/>
          </p:cNvSpPr>
          <p:nvPr/>
        </p:nvSpPr>
        <p:spPr bwMode="auto">
          <a:xfrm>
            <a:off x="2259107" y="454255"/>
            <a:ext cx="6568982" cy="1027304"/>
          </a:xfrm>
          <a:prstGeom prst="rect">
            <a:avLst/>
          </a:prstGeom>
          <a:noFill/>
          <a:ln w="9525">
            <a:noFill/>
            <a:miter lim="800000"/>
            <a:headEnd/>
            <a:tailEnd/>
          </a:ln>
        </p:spPr>
        <p:txBody>
          <a:bodyPr/>
          <a:lstStyle/>
          <a:p>
            <a:r>
              <a:rPr lang="en-GB" altLang="en-US" sz="4400" dirty="0">
                <a:solidFill>
                  <a:srgbClr val="0099CC"/>
                </a:solidFill>
                <a:latin typeface="Calibri" pitchFamily="34" charset="0"/>
              </a:rPr>
              <a:t>Completing the Application  </a:t>
            </a:r>
          </a:p>
        </p:txBody>
      </p:sp>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pic>
        <p:nvPicPr>
          <p:cNvPr id="5" name="Picture 4"/>
          <p:cNvPicPr>
            <a:picLocks noChangeAspect="1"/>
          </p:cNvPicPr>
          <p:nvPr/>
        </p:nvPicPr>
        <p:blipFill>
          <a:blip r:embed="rId4"/>
          <a:stretch>
            <a:fillRect/>
          </a:stretch>
        </p:blipFill>
        <p:spPr>
          <a:xfrm>
            <a:off x="557867" y="1481559"/>
            <a:ext cx="8028265" cy="5190704"/>
          </a:xfrm>
          <a:prstGeom prst="rect">
            <a:avLst/>
          </a:prstGeom>
          <a:solidFill>
            <a:schemeClr val="bg1"/>
          </a:solidFill>
        </p:spPr>
      </p:pic>
    </p:spTree>
    <p:extLst>
      <p:ext uri="{BB962C8B-B14F-4D97-AF65-F5344CB8AC3E}">
        <p14:creationId xmlns:p14="http://schemas.microsoft.com/office/powerpoint/2010/main" val="340911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 name="Picture 2"/>
          <p:cNvPicPr>
            <a:picLocks noChangeAspect="1"/>
          </p:cNvPicPr>
          <p:nvPr/>
        </p:nvPicPr>
        <p:blipFill>
          <a:blip r:embed="rId2"/>
          <a:stretch>
            <a:fillRect/>
          </a:stretch>
        </p:blipFill>
        <p:spPr>
          <a:xfrm>
            <a:off x="-211010" y="270931"/>
            <a:ext cx="9161579" cy="6439379"/>
          </a:xfrm>
          <a:prstGeom prst="rect">
            <a:avLst/>
          </a:prstGeom>
          <a:solidFill>
            <a:schemeClr val="bg1"/>
          </a:solidFill>
        </p:spPr>
      </p:pic>
    </p:spTree>
    <p:extLst>
      <p:ext uri="{BB962C8B-B14F-4D97-AF65-F5344CB8AC3E}">
        <p14:creationId xmlns:p14="http://schemas.microsoft.com/office/powerpoint/2010/main" val="4129417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dirty="0">
                <a:solidFill>
                  <a:schemeClr val="bg1"/>
                </a:solidFill>
              </a:rPr>
              <a:t>Questions </a:t>
            </a:r>
          </a:p>
        </p:txBody>
      </p:sp>
      <p:sp>
        <p:nvSpPr>
          <p:cNvPr id="3" name="TextBox 2"/>
          <p:cNvSpPr txBox="1"/>
          <p:nvPr/>
        </p:nvSpPr>
        <p:spPr>
          <a:xfrm>
            <a:off x="5909310" y="4354830"/>
            <a:ext cx="3086100" cy="2411730"/>
          </a:xfrm>
          <a:prstGeom prst="rect">
            <a:avLst/>
          </a:prstGeom>
          <a:solidFill>
            <a:schemeClr val="tx2"/>
          </a:solidFill>
        </p:spPr>
        <p:txBody>
          <a:bodyPr wrap="square" rtlCol="0">
            <a:spAutoFit/>
          </a:bodyPr>
          <a:lstStyle/>
          <a:p>
            <a:endParaRPr lang="en-GB" dirty="0"/>
          </a:p>
        </p:txBody>
      </p:sp>
    </p:spTree>
    <p:extLst>
      <p:ext uri="{BB962C8B-B14F-4D97-AF65-F5344CB8AC3E}">
        <p14:creationId xmlns:p14="http://schemas.microsoft.com/office/powerpoint/2010/main" val="40876064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5"/>
          <p:cNvSpPr>
            <a:spLocks noGrp="1"/>
          </p:cNvSpPr>
          <p:nvPr>
            <p:ph idx="4294967295"/>
          </p:nvPr>
        </p:nvSpPr>
        <p:spPr>
          <a:xfrm>
            <a:off x="477520" y="1710996"/>
            <a:ext cx="8506224" cy="4711164"/>
          </a:xfrm>
        </p:spPr>
        <p:txBody>
          <a:bodyPr/>
          <a:lstStyle/>
          <a:p>
            <a:pPr marL="3175" lvl="2" indent="0">
              <a:buNone/>
            </a:pPr>
            <a:endParaRPr lang="en-GB" sz="1800" dirty="0"/>
          </a:p>
          <a:p>
            <a:pPr lvl="2"/>
            <a:endParaRPr lang="en-GB" sz="1800" dirty="0"/>
          </a:p>
          <a:p>
            <a:pPr lvl="2"/>
            <a:endParaRPr lang="en-GB" altLang="en-US" sz="1800" dirty="0"/>
          </a:p>
        </p:txBody>
      </p:sp>
      <p:pic>
        <p:nvPicPr>
          <p:cNvPr id="15364" name="Picture 2"/>
          <p:cNvPicPr>
            <a:picLocks noChangeAspect="1" noChangeArrowheads="1"/>
          </p:cNvPicPr>
          <p:nvPr/>
        </p:nvPicPr>
        <p:blipFill>
          <a:blip r:embed="rId3" cstate="print"/>
          <a:srcRect/>
          <a:stretch>
            <a:fillRect/>
          </a:stretch>
        </p:blipFill>
        <p:spPr bwMode="auto">
          <a:xfrm>
            <a:off x="6659563" y="5373688"/>
            <a:ext cx="2168525" cy="1298575"/>
          </a:xfrm>
          <a:prstGeom prst="rect">
            <a:avLst/>
          </a:prstGeom>
          <a:noFill/>
          <a:ln w="9525">
            <a:noFill/>
            <a:miter lim="800000"/>
            <a:headEnd/>
            <a:tailEnd/>
          </a:ln>
        </p:spPr>
      </p:pic>
      <p:sp>
        <p:nvSpPr>
          <p:cNvPr id="2" name="Rectangle 1"/>
          <p:cNvSpPr/>
          <p:nvPr/>
        </p:nvSpPr>
        <p:spPr>
          <a:xfrm>
            <a:off x="388620" y="1460893"/>
            <a:ext cx="8675370" cy="5447645"/>
          </a:xfrm>
          <a:prstGeom prst="rect">
            <a:avLst/>
          </a:prstGeom>
        </p:spPr>
        <p:txBody>
          <a:bodyPr wrap="square">
            <a:spAutoFit/>
          </a:bodyPr>
          <a:lstStyle/>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Apprenticeship standards ‘approved for delivery’ with their funding cap and the link to the published standard and its assessment plan </a:t>
            </a: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4"/>
              </a:rPr>
              <a:t>https://www.gov.uk/government/publications/apprenticeship-standards-ready-for-delivery</a:t>
            </a:r>
            <a:b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Apprenticeship Standards ‘in development’ but not  ‘approved for delivery’ </a:t>
            </a: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5"/>
              </a:rPr>
              <a:t>https://www.gov.uk/government/publications/apprenticeship-standards-in-development</a:t>
            </a:r>
            <a:endParaRPr lang="en-GB" sz="1200" dirty="0">
              <a:latin typeface="Univers 55"/>
              <a:ea typeface="Times New Roman" panose="02020603050405020304" pitchFamily="18" charset="0"/>
              <a:cs typeface="Times New Roman" panose="02020603050405020304" pitchFamily="18" charset="0"/>
            </a:endParaRPr>
          </a:p>
          <a:p>
            <a:pPr marL="2286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List of apprenticeship frameworks available for delivery  </a:t>
            </a: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6"/>
              </a:rPr>
              <a:t>https://www.gov.uk/government/publications/apprenticeship-frameworks-live-list</a:t>
            </a:r>
            <a:endParaRPr lang="en-GB" sz="1200" dirty="0">
              <a:latin typeface="Univers 55"/>
              <a:ea typeface="Times New Roman" panose="02020603050405020304" pitchFamily="18" charset="0"/>
              <a:cs typeface="Times New Roman" panose="02020603050405020304" pitchFamily="18" charset="0"/>
            </a:endParaRPr>
          </a:p>
          <a:p>
            <a:pPr marL="2286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Skills Funding Agency Funding Rules 2016 to 2017</a:t>
            </a:r>
            <a:b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7"/>
              </a:rPr>
              <a:t>https://www.gov.uk/guidance/sfa-funding-rules</a:t>
            </a: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b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Skills Funding Agency Performance Management Rules 2015 to 2016 (to note: 2016 to 2017 will be published in June 2016) </a:t>
            </a:r>
            <a:b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GB" sz="1200" u="sng" dirty="0">
                <a:solidFill>
                  <a:srgbClr val="4F81BD"/>
                </a:solidFill>
                <a:latin typeface="Arial" panose="020B0604020202020204" pitchFamily="34" charset="0"/>
                <a:ea typeface="Times New Roman" panose="02020603050405020304" pitchFamily="18" charset="0"/>
                <a:cs typeface="Times New Roman" panose="02020603050405020304" pitchFamily="18" charset="0"/>
                <a:hlinkClick r:id="rId8"/>
              </a:rPr>
              <a:t>https://www.gov.uk/government/publications/sfa-performance-management-rules</a:t>
            </a:r>
            <a:endParaRPr lang="en-GB" sz="1200" dirty="0">
              <a:latin typeface="Univers 55"/>
              <a:ea typeface="Times New Roman" panose="02020603050405020304" pitchFamily="18" charset="0"/>
              <a:cs typeface="Times New Roman" panose="02020603050405020304" pitchFamily="18" charset="0"/>
            </a:endParaRPr>
          </a:p>
          <a:p>
            <a:pPr marL="2286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Skills Funding Agency Funding Rates and Formula 2016 to 2007 </a:t>
            </a:r>
            <a:endParaRPr lang="en-GB" sz="1200" dirty="0">
              <a:latin typeface="Univers 55"/>
              <a:ea typeface="Times New Roman" panose="02020603050405020304" pitchFamily="18" charset="0"/>
              <a:cs typeface="Times New Roman" panose="02020603050405020304" pitchFamily="18" charset="0"/>
            </a:endParaRPr>
          </a:p>
          <a:p>
            <a:pPr marL="228600">
              <a:spcAft>
                <a:spcPts val="0"/>
              </a:spcAft>
            </a:pP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9"/>
              </a:rPr>
              <a:t>https://www.gov.uk/government/uploads/system/uploads/attachment_data/file/510260/Funding_rates_and_formula_2016_to_2017_v2.pdf</a:t>
            </a:r>
            <a:endParaRPr lang="en-GB" sz="1200" dirty="0">
              <a:latin typeface="Univers 55"/>
              <a:ea typeface="Times New Roman" panose="02020603050405020304" pitchFamily="18" charset="0"/>
              <a:cs typeface="Times New Roman" panose="02020603050405020304" pitchFamily="18" charset="0"/>
            </a:endParaRPr>
          </a:p>
          <a:p>
            <a:pPr marL="4572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List of apprenticeship frameworks, their issuing authority and the content approved for delivery </a:t>
            </a: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10"/>
              </a:rPr>
              <a:t>http://www.afo.sscalliance.org/</a:t>
            </a:r>
            <a:endParaRPr lang="en-GB" sz="1200" dirty="0">
              <a:latin typeface="Univers 55"/>
              <a:ea typeface="Times New Roman" panose="02020603050405020304" pitchFamily="18" charset="0"/>
              <a:cs typeface="Times New Roman" panose="02020603050405020304" pitchFamily="18" charset="0"/>
            </a:endParaRPr>
          </a:p>
          <a:p>
            <a:pPr marL="2286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The SFA ‘ Hub’ - see the Learning Aims tab</a:t>
            </a:r>
            <a:b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en-GB" sz="1200" u="sng" dirty="0">
                <a:solidFill>
                  <a:srgbClr val="000000"/>
                </a:solidFill>
                <a:latin typeface="Arial" panose="020B0604020202020204" pitchFamily="34" charset="0"/>
                <a:ea typeface="Times New Roman" panose="02020603050405020304" pitchFamily="18" charset="0"/>
                <a:cs typeface="Times New Roman" panose="02020603050405020304" pitchFamily="18" charset="0"/>
                <a:hlinkClick r:id="rId11"/>
              </a:rPr>
              <a:t>https://hub.imservices.org.uk/Pages/default.aspx</a:t>
            </a:r>
            <a:endParaRPr lang="en-GB" sz="1200" dirty="0">
              <a:latin typeface="Univers 55"/>
              <a:ea typeface="Times New Roman" panose="02020603050405020304" pitchFamily="18" charset="0"/>
              <a:cs typeface="Times New Roman" panose="02020603050405020304" pitchFamily="18" charset="0"/>
            </a:endParaRPr>
          </a:p>
          <a:p>
            <a:pPr marL="457200">
              <a:spcAft>
                <a:spcPts val="0"/>
              </a:spcAft>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GB" sz="1200" dirty="0">
              <a:latin typeface="Univers 55"/>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General guide to higher and degree apprenticeships </a:t>
            </a:r>
            <a:r>
              <a:rPr lang="en-GB" sz="1200" u="sng" dirty="0">
                <a:solidFill>
                  <a:srgbClr val="0000FF"/>
                </a:solidFill>
                <a:latin typeface="Arial" panose="020B0604020202020204" pitchFamily="34" charset="0"/>
                <a:ea typeface="Times New Roman" panose="02020603050405020304" pitchFamily="18" charset="0"/>
                <a:cs typeface="Times New Roman" panose="02020603050405020304" pitchFamily="18" charset="0"/>
                <a:hlinkClick r:id="rId12"/>
              </a:rPr>
              <a:t>https://www.gov.uk/government/publications/higher-and-degree-apprenticeships</a:t>
            </a:r>
            <a:endParaRPr lang="en-GB" sz="1200" dirty="0">
              <a:effectLst/>
              <a:latin typeface="Univers 55"/>
              <a:ea typeface="Times New Roman" panose="02020603050405020304" pitchFamily="18" charset="0"/>
              <a:cs typeface="Times New Roman" panose="02020603050405020304" pitchFamily="18" charset="0"/>
            </a:endParaRPr>
          </a:p>
        </p:txBody>
      </p:sp>
      <p:sp>
        <p:nvSpPr>
          <p:cNvPr id="3" name="TextBox 2"/>
          <p:cNvSpPr txBox="1"/>
          <p:nvPr/>
        </p:nvSpPr>
        <p:spPr>
          <a:xfrm>
            <a:off x="2423160" y="320024"/>
            <a:ext cx="5943600" cy="769441"/>
          </a:xfrm>
          <a:prstGeom prst="rect">
            <a:avLst/>
          </a:prstGeom>
          <a:noFill/>
        </p:spPr>
        <p:txBody>
          <a:bodyPr wrap="square" rtlCol="0">
            <a:spAutoFit/>
          </a:bodyPr>
          <a:lstStyle/>
          <a:p>
            <a:r>
              <a:rPr lang="en-GB" sz="4400" dirty="0">
                <a:solidFill>
                  <a:schemeClr val="tx2"/>
                </a:solidFill>
              </a:rPr>
              <a:t>Sources of Information </a:t>
            </a:r>
          </a:p>
        </p:txBody>
      </p:sp>
    </p:spTree>
    <p:extLst>
      <p:ext uri="{BB962C8B-B14F-4D97-AF65-F5344CB8AC3E}">
        <p14:creationId xmlns:p14="http://schemas.microsoft.com/office/powerpoint/2010/main" val="25591577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457450" y="274638"/>
            <a:ext cx="6229350" cy="777875"/>
          </a:xfrm>
        </p:spPr>
        <p:txBody>
          <a:bodyPr/>
          <a:lstStyle/>
          <a:p>
            <a:pPr eaLnBrk="1" hangingPunct="1"/>
            <a:r>
              <a:rPr lang="en-GB" altLang="en-US" dirty="0">
                <a:solidFill>
                  <a:schemeClr val="tx2"/>
                </a:solidFill>
              </a:rPr>
              <a:t>Timetable</a:t>
            </a:r>
          </a:p>
        </p:txBody>
      </p:sp>
      <p:sp>
        <p:nvSpPr>
          <p:cNvPr id="7171" name="Rectangle 3"/>
          <p:cNvSpPr>
            <a:spLocks noGrp="1" noChangeArrowheads="1"/>
          </p:cNvSpPr>
          <p:nvPr>
            <p:ph type="body" idx="1"/>
          </p:nvPr>
        </p:nvSpPr>
        <p:spPr>
          <a:xfrm>
            <a:off x="457200" y="1715453"/>
            <a:ext cx="8339137" cy="4114800"/>
          </a:xfrm>
        </p:spPr>
        <p:txBody>
          <a:bodyPr/>
          <a:lstStyle/>
          <a:p>
            <a:pPr eaLnBrk="1" hangingPunct="1">
              <a:lnSpc>
                <a:spcPct val="80000"/>
              </a:lnSpc>
              <a:defRPr/>
            </a:pPr>
            <a:r>
              <a:rPr lang="en-GB" altLang="en-US" sz="1800" u="sng" dirty="0"/>
              <a:t>Date</a:t>
            </a:r>
            <a:r>
              <a:rPr lang="en-GB" altLang="en-US" sz="1800" dirty="0"/>
              <a:t> 			</a:t>
            </a:r>
            <a:r>
              <a:rPr lang="en-GB" altLang="en-US" sz="1800" u="sng" dirty="0"/>
              <a:t>Activity </a:t>
            </a:r>
          </a:p>
          <a:p>
            <a:pPr eaLnBrk="1" hangingPunct="1">
              <a:lnSpc>
                <a:spcPct val="80000"/>
              </a:lnSpc>
              <a:defRPr/>
            </a:pPr>
            <a:endParaRPr lang="en-GB" altLang="en-US" sz="1800" u="sng" dirty="0"/>
          </a:p>
          <a:p>
            <a:pPr eaLnBrk="1" hangingPunct="1">
              <a:lnSpc>
                <a:spcPct val="80000"/>
              </a:lnSpc>
              <a:defRPr/>
            </a:pPr>
            <a:r>
              <a:rPr lang="en-GB" altLang="en-US" sz="1800" dirty="0"/>
              <a:t> 16 June 2016	  	Invitation to Tender published</a:t>
            </a:r>
          </a:p>
          <a:p>
            <a:pPr eaLnBrk="1" hangingPunct="1">
              <a:lnSpc>
                <a:spcPct val="80000"/>
              </a:lnSpc>
              <a:defRPr/>
            </a:pPr>
            <a:endParaRPr lang="en-GB" altLang="en-US" sz="1800" dirty="0"/>
          </a:p>
          <a:p>
            <a:pPr eaLnBrk="1" hangingPunct="1">
              <a:lnSpc>
                <a:spcPct val="80000"/>
              </a:lnSpc>
              <a:defRPr/>
            </a:pPr>
            <a:r>
              <a:rPr lang="en-GB" altLang="en-US" sz="1800" dirty="0"/>
              <a:t> 22 &amp; 28 June 2016	Procurement Briefing Workshops</a:t>
            </a:r>
          </a:p>
          <a:p>
            <a:pPr eaLnBrk="1" hangingPunct="1">
              <a:lnSpc>
                <a:spcPct val="80000"/>
              </a:lnSpc>
              <a:defRPr/>
            </a:pPr>
            <a:endParaRPr lang="en-GB" altLang="en-US" sz="1800" dirty="0"/>
          </a:p>
          <a:p>
            <a:pPr eaLnBrk="1" hangingPunct="1">
              <a:lnSpc>
                <a:spcPct val="80000"/>
              </a:lnSpc>
              <a:defRPr/>
            </a:pPr>
            <a:r>
              <a:rPr lang="en-GB" altLang="en-US" sz="1800" dirty="0"/>
              <a:t>18 July 2016 17:00	Deadline for ITT responses to be returned</a:t>
            </a:r>
          </a:p>
          <a:p>
            <a:pPr eaLnBrk="1" hangingPunct="1">
              <a:lnSpc>
                <a:spcPct val="80000"/>
              </a:lnSpc>
              <a:defRPr/>
            </a:pPr>
            <a:endParaRPr lang="en-GB" altLang="en-US" sz="1800" dirty="0"/>
          </a:p>
          <a:p>
            <a:pPr eaLnBrk="1" hangingPunct="1">
              <a:lnSpc>
                <a:spcPct val="80000"/>
              </a:lnSpc>
              <a:defRPr/>
            </a:pPr>
            <a:r>
              <a:rPr lang="en-GB" altLang="en-US" sz="1800" dirty="0"/>
              <a:t>18 August 2016		Respondents Notified of Outcome</a:t>
            </a:r>
          </a:p>
          <a:p>
            <a:pPr eaLnBrk="1" hangingPunct="1">
              <a:lnSpc>
                <a:spcPct val="80000"/>
              </a:lnSpc>
              <a:defRPr/>
            </a:pPr>
            <a:endParaRPr lang="en-GB" altLang="en-US" sz="1800" dirty="0"/>
          </a:p>
          <a:p>
            <a:pPr eaLnBrk="1" hangingPunct="1">
              <a:lnSpc>
                <a:spcPct val="80000"/>
              </a:lnSpc>
              <a:defRPr/>
            </a:pPr>
            <a:r>
              <a:rPr lang="en-GB" altLang="en-US" sz="1800" dirty="0"/>
              <a:t>30 August 2016		Day 10 of mandatory standstill period</a:t>
            </a:r>
          </a:p>
          <a:p>
            <a:pPr eaLnBrk="1" hangingPunct="1">
              <a:lnSpc>
                <a:spcPct val="80000"/>
              </a:lnSpc>
              <a:defRPr/>
            </a:pPr>
            <a:endParaRPr lang="en-GB" altLang="en-US" sz="1800" dirty="0"/>
          </a:p>
          <a:p>
            <a:pPr eaLnBrk="1" hangingPunct="1">
              <a:lnSpc>
                <a:spcPct val="80000"/>
              </a:lnSpc>
              <a:defRPr/>
            </a:pPr>
            <a:r>
              <a:rPr lang="en-GB" altLang="en-US" sz="1800" dirty="0"/>
              <a:t>31 August 2016		Contracts Awarded from</a:t>
            </a:r>
          </a:p>
          <a:p>
            <a:pPr eaLnBrk="1" hangingPunct="1">
              <a:lnSpc>
                <a:spcPct val="80000"/>
              </a:lnSpc>
              <a:defRPr/>
            </a:pPr>
            <a:endParaRPr lang="en-GB" altLang="en-US" sz="1800" dirty="0"/>
          </a:p>
          <a:p>
            <a:pPr eaLnBrk="1" hangingPunct="1">
              <a:lnSpc>
                <a:spcPct val="80000"/>
              </a:lnSpc>
              <a:defRPr/>
            </a:pPr>
            <a:r>
              <a:rPr lang="en-GB" altLang="en-US" sz="1800" dirty="0"/>
              <a:t> 1 September 2016	Delivery starts from</a:t>
            </a:r>
          </a:p>
          <a:p>
            <a:pPr eaLnBrk="1" hangingPunct="1">
              <a:lnSpc>
                <a:spcPct val="80000"/>
              </a:lnSpc>
              <a:defRPr/>
            </a:pPr>
            <a:endParaRPr lang="en-GB" altLang="en-US" sz="2000" dirty="0"/>
          </a:p>
        </p:txBody>
      </p:sp>
    </p:spTree>
    <p:extLst>
      <p:ext uri="{BB962C8B-B14F-4D97-AF65-F5344CB8AC3E}">
        <p14:creationId xmlns:p14="http://schemas.microsoft.com/office/powerpoint/2010/main" val="269243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9BBB"/>
        </a:solidFill>
        <a:effectLst/>
      </p:bgPr>
    </p:bg>
    <p:spTree>
      <p:nvGrpSpPr>
        <p:cNvPr id="1" name=""/>
        <p:cNvGrpSpPr/>
        <p:nvPr/>
      </p:nvGrpSpPr>
      <p:grpSpPr>
        <a:xfrm>
          <a:off x="0" y="0"/>
          <a:ext cx="0" cy="0"/>
          <a:chOff x="0" y="0"/>
          <a:chExt cx="0" cy="0"/>
        </a:xfrm>
      </p:grpSpPr>
      <p:pic>
        <p:nvPicPr>
          <p:cNvPr id="4108" name="Picture 12" descr="SFA_BLK_AW"/>
          <p:cNvPicPr>
            <a:picLocks noChangeAspect="1" noChangeArrowheads="1"/>
          </p:cNvPicPr>
          <p:nvPr/>
        </p:nvPicPr>
        <p:blipFill>
          <a:blip r:embed="rId4" cstate="print"/>
          <a:srcRect/>
          <a:stretch>
            <a:fillRect/>
          </a:stretch>
        </p:blipFill>
        <p:spPr bwMode="auto">
          <a:xfrm>
            <a:off x="415925" y="355600"/>
            <a:ext cx="1712913" cy="1023938"/>
          </a:xfrm>
          <a:prstGeom prst="rect">
            <a:avLst/>
          </a:prstGeom>
          <a:noFill/>
        </p:spPr>
      </p:pic>
      <p:sp>
        <p:nvSpPr>
          <p:cNvPr id="3" name="Content Placeholder 2"/>
          <p:cNvSpPr>
            <a:spLocks noGrp="1"/>
          </p:cNvSpPr>
          <p:nvPr>
            <p:ph idx="1"/>
          </p:nvPr>
        </p:nvSpPr>
        <p:spPr>
          <a:xfrm>
            <a:off x="415925" y="2743200"/>
            <a:ext cx="8339138" cy="4114800"/>
          </a:xfrm>
        </p:spPr>
        <p:txBody>
          <a:bodyPr/>
          <a:lstStyle/>
          <a:p>
            <a:pPr>
              <a:lnSpc>
                <a:spcPct val="150000"/>
              </a:lnSpc>
            </a:pPr>
            <a:r>
              <a:rPr lang="en-GB" sz="4800" dirty="0"/>
              <a:t>Procurement Background &amp; Eligibility </a:t>
            </a:r>
            <a:endParaRPr lang="en-GB" sz="4000" b="0" dirty="0"/>
          </a:p>
        </p:txBody>
      </p:sp>
    </p:spTree>
    <p:extLst>
      <p:ext uri="{BB962C8B-B14F-4D97-AF65-F5344CB8AC3E}">
        <p14:creationId xmlns:p14="http://schemas.microsoft.com/office/powerpoint/2010/main" val="2812898202"/>
      </p:ext>
    </p:extLst>
  </p:cSld>
  <p:clrMapOvr>
    <a:overrideClrMapping bg1="dk2" tx1="lt1" bg2="dk1"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715" y="312451"/>
            <a:ext cx="6543675" cy="1651000"/>
          </a:xfrm>
        </p:spPr>
        <p:txBody>
          <a:bodyPr/>
          <a:lstStyle/>
          <a:p>
            <a:r>
              <a:rPr lang="en-GB" sz="3200" b="1" dirty="0">
                <a:solidFill>
                  <a:schemeClr val="tx2"/>
                </a:solidFill>
                <a:latin typeface="+mn-lt"/>
              </a:rPr>
              <a:t>Procurement Focus </a:t>
            </a:r>
          </a:p>
        </p:txBody>
      </p:sp>
      <p:sp>
        <p:nvSpPr>
          <p:cNvPr id="4" name="Content Placeholder 2"/>
          <p:cNvSpPr>
            <a:spLocks noGrp="1"/>
          </p:cNvSpPr>
          <p:nvPr>
            <p:ph sz="half" idx="1"/>
          </p:nvPr>
        </p:nvSpPr>
        <p:spPr>
          <a:xfrm>
            <a:off x="4691269" y="1590264"/>
            <a:ext cx="4273826" cy="4804259"/>
          </a:xfrm>
        </p:spPr>
        <p:txBody>
          <a:bodyPr>
            <a:noAutofit/>
          </a:bodyPr>
          <a:lstStyle/>
          <a:p>
            <a:pPr>
              <a:lnSpc>
                <a:spcPct val="100000"/>
              </a:lnSpc>
            </a:pPr>
            <a:r>
              <a:rPr lang="en-GB" sz="1600" dirty="0"/>
              <a:t>Eligibility</a:t>
            </a:r>
            <a:r>
              <a:rPr lang="en-GB" sz="1600" b="0" dirty="0"/>
              <a:t> - </a:t>
            </a:r>
          </a:p>
          <a:p>
            <a:pPr>
              <a:lnSpc>
                <a:spcPct val="100000"/>
              </a:lnSpc>
            </a:pPr>
            <a:endParaRPr lang="en-GB" sz="1600" b="0" dirty="0"/>
          </a:p>
          <a:p>
            <a:pPr marL="457200" indent="-457200">
              <a:lnSpc>
                <a:spcPct val="100000"/>
              </a:lnSpc>
              <a:buFont typeface="Arial" panose="020B0604020202020204" pitchFamily="34" charset="0"/>
              <a:buChar char="•"/>
            </a:pPr>
            <a:r>
              <a:rPr lang="en-GB" sz="1600" b="0" dirty="0"/>
              <a:t>Must be on the ROTO as eligible by contract award date</a:t>
            </a:r>
          </a:p>
          <a:p>
            <a:pPr marL="688975" lvl="2" indent="-457200">
              <a:lnSpc>
                <a:spcPct val="100000"/>
              </a:lnSpc>
              <a:buFont typeface="Arial" panose="020B0604020202020204" pitchFamily="34" charset="0"/>
              <a:buChar char="•"/>
            </a:pPr>
            <a:r>
              <a:rPr lang="en-GB" sz="1600" dirty="0"/>
              <a:t>Listed </a:t>
            </a:r>
            <a:r>
              <a:rPr lang="en-GB" sz="1600" b="0" dirty="0"/>
              <a:t>as </a:t>
            </a:r>
            <a:r>
              <a:rPr lang="en-GB" sz="1600" dirty="0"/>
              <a:t>eligible for </a:t>
            </a:r>
            <a:r>
              <a:rPr lang="en-GB" sz="1600" b="1" i="1" dirty="0"/>
              <a:t>education and training or l</a:t>
            </a:r>
            <a:r>
              <a:rPr lang="en-GB" sz="1600" dirty="0"/>
              <a:t>isted on the HEI Tab </a:t>
            </a:r>
          </a:p>
          <a:p>
            <a:pPr marL="0" lvl="1" indent="-168275">
              <a:buNone/>
            </a:pPr>
            <a:r>
              <a:rPr lang="en-GB" sz="1600" b="1" dirty="0"/>
              <a:t>OR </a:t>
            </a:r>
          </a:p>
          <a:p>
            <a:pPr marL="457200" indent="-457200">
              <a:lnSpc>
                <a:spcPct val="100000"/>
              </a:lnSpc>
              <a:buFont typeface="Arial" panose="020B0604020202020204" pitchFamily="34" charset="0"/>
              <a:buChar char="•"/>
            </a:pPr>
            <a:r>
              <a:rPr lang="en-GB" sz="1600" b="0" dirty="0"/>
              <a:t>Have applied to ROTO by 31</a:t>
            </a:r>
            <a:r>
              <a:rPr lang="en-GB" sz="1600" b="0" baseline="30000" dirty="0"/>
              <a:t>st</a:t>
            </a:r>
            <a:r>
              <a:rPr lang="en-GB" sz="1600" b="0" dirty="0"/>
              <a:t> May 2016</a:t>
            </a:r>
          </a:p>
          <a:p>
            <a:pPr marL="0" indent="0">
              <a:buNone/>
            </a:pPr>
            <a:r>
              <a:rPr lang="en-GB" sz="1600" b="1" dirty="0"/>
              <a:t>AND</a:t>
            </a:r>
            <a:r>
              <a:rPr lang="en-GB" sz="1600" dirty="0"/>
              <a:t> </a:t>
            </a:r>
          </a:p>
          <a:p>
            <a:pPr marL="285750" indent="-285750">
              <a:lnSpc>
                <a:spcPct val="100000"/>
              </a:lnSpc>
              <a:buFont typeface="Arial" panose="020B0604020202020204" pitchFamily="34" charset="0"/>
              <a:buChar char="•"/>
            </a:pPr>
            <a:r>
              <a:rPr lang="en-GB" sz="1600" b="0" dirty="0"/>
              <a:t>NOT hold an existing ASB Allocation (these need to apply for growth in the usual way) </a:t>
            </a:r>
          </a:p>
          <a:p>
            <a:r>
              <a:rPr lang="en-GB" sz="1600" dirty="0"/>
              <a:t>MUST </a:t>
            </a:r>
          </a:p>
          <a:p>
            <a:pPr marL="285750" indent="-285750">
              <a:lnSpc>
                <a:spcPct val="100000"/>
              </a:lnSpc>
              <a:buFont typeface="Arial" panose="020B0604020202020204" pitchFamily="34" charset="0"/>
              <a:buChar char="•"/>
            </a:pPr>
            <a:r>
              <a:rPr lang="en-GB" sz="1600" b="0" dirty="0"/>
              <a:t>have the appropriate authority to deliver the provision for which they are applying</a:t>
            </a:r>
          </a:p>
        </p:txBody>
      </p:sp>
      <p:sp>
        <p:nvSpPr>
          <p:cNvPr id="5" name="Content Placeholder 3"/>
          <p:cNvSpPr txBox="1">
            <a:spLocks/>
          </p:cNvSpPr>
          <p:nvPr/>
        </p:nvSpPr>
        <p:spPr>
          <a:xfrm>
            <a:off x="149087" y="1480934"/>
            <a:ext cx="4780722" cy="4601814"/>
          </a:xfrm>
          <a:prstGeom prst="rect">
            <a:avLst/>
          </a:prstGeom>
        </p:spPr>
        <p:txBody>
          <a:bodyPr>
            <a:noAutofit/>
          </a:bodyPr>
          <a:lstStyle>
            <a:lvl1pPr algn="l" rtl="0" eaLnBrk="0" fontAlgn="base" hangingPunct="0">
              <a:lnSpc>
                <a:spcPts val="3200"/>
              </a:lnSpc>
              <a:spcBef>
                <a:spcPct val="0"/>
              </a:spcBef>
              <a:spcAft>
                <a:spcPct val="0"/>
              </a:spcAft>
              <a:defRPr sz="2800" b="1">
                <a:solidFill>
                  <a:schemeClr val="tx1"/>
                </a:solidFill>
                <a:latin typeface="+mn-lt"/>
                <a:ea typeface="+mn-ea"/>
                <a:cs typeface="+mn-cs"/>
              </a:defRPr>
            </a:lvl1pPr>
            <a:lvl2pPr marL="1588" algn="l" rtl="0" eaLnBrk="0" fontAlgn="base" hangingPunct="0">
              <a:lnSpc>
                <a:spcPts val="3200"/>
              </a:lnSpc>
              <a:spcBef>
                <a:spcPct val="0"/>
              </a:spcBef>
              <a:spcAft>
                <a:spcPct val="0"/>
              </a:spcAft>
              <a:defRPr sz="2800">
                <a:solidFill>
                  <a:schemeClr val="tx1"/>
                </a:solidFill>
                <a:latin typeface="+mn-lt"/>
                <a:ea typeface="+mn-ea"/>
                <a:cs typeface="+mn-cs"/>
              </a:defRPr>
            </a:lvl2pPr>
            <a:lvl3pPr marL="231775" indent="-228600" algn="l" rtl="0" eaLnBrk="0" fontAlgn="base" hangingPunct="0">
              <a:lnSpc>
                <a:spcPts val="3200"/>
              </a:lnSpc>
              <a:spcBef>
                <a:spcPct val="0"/>
              </a:spcBef>
              <a:spcAft>
                <a:spcPct val="0"/>
              </a:spcAft>
              <a:buChar char="•"/>
              <a:defRPr sz="2800">
                <a:solidFill>
                  <a:schemeClr val="tx1"/>
                </a:solidFill>
                <a:latin typeface="+mn-lt"/>
                <a:ea typeface="+mn-ea"/>
                <a:cs typeface="+mn-cs"/>
              </a:defRPr>
            </a:lvl3pPr>
            <a:lvl4pPr marL="531813" indent="-298450" algn="l" rtl="0" eaLnBrk="0" fontAlgn="base" hangingPunct="0">
              <a:lnSpc>
                <a:spcPts val="2400"/>
              </a:lnSpc>
              <a:spcBef>
                <a:spcPct val="0"/>
              </a:spcBef>
              <a:spcAft>
                <a:spcPct val="0"/>
              </a:spcAft>
              <a:buFont typeface="Arial" charset="0"/>
              <a:buChar char="–"/>
              <a:defRPr sz="2000" b="1">
                <a:solidFill>
                  <a:schemeClr val="tx1"/>
                </a:solidFill>
                <a:latin typeface="+mn-lt"/>
                <a:ea typeface="+mn-ea"/>
                <a:cs typeface="+mn-cs"/>
              </a:defRPr>
            </a:lvl4pPr>
            <a:lvl5pPr marL="819150" indent="-285750" algn="l" rtl="0" eaLnBrk="0" fontAlgn="base" hangingPunct="0">
              <a:lnSpc>
                <a:spcPts val="2400"/>
              </a:lnSpc>
              <a:spcBef>
                <a:spcPct val="0"/>
              </a:spcBef>
              <a:spcAft>
                <a:spcPct val="0"/>
              </a:spcAft>
              <a:buFont typeface="Arial" charset="0"/>
              <a:buChar char="–"/>
              <a:defRPr sz="2000">
                <a:solidFill>
                  <a:schemeClr val="tx1"/>
                </a:solidFill>
                <a:latin typeface="+mn-lt"/>
                <a:ea typeface="+mn-ea"/>
                <a:cs typeface="+mn-cs"/>
              </a:defRPr>
            </a:lvl5pPr>
            <a:lvl6pPr marL="12763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6pPr>
            <a:lvl7pPr marL="17335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7pPr>
            <a:lvl8pPr marL="21907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8pPr>
            <a:lvl9pPr marL="2647950" indent="-285750" algn="l" rtl="0" fontAlgn="base">
              <a:lnSpc>
                <a:spcPts val="2400"/>
              </a:lnSpc>
              <a:spcBef>
                <a:spcPct val="0"/>
              </a:spcBef>
              <a:spcAft>
                <a:spcPct val="0"/>
              </a:spcAft>
              <a:buFont typeface="Arial" charset="0"/>
              <a:buChar char="–"/>
              <a:defRPr sz="2000">
                <a:solidFill>
                  <a:schemeClr val="tx1"/>
                </a:solidFill>
                <a:latin typeface="+mn-lt"/>
                <a:ea typeface="+mn-ea"/>
                <a:cs typeface="+mn-cs"/>
              </a:defRPr>
            </a:lvl9pPr>
          </a:lstStyle>
          <a:p>
            <a:r>
              <a:rPr lang="en-GB" sz="1600" kern="0" dirty="0"/>
              <a:t>Provision – sliding scale of priorities</a:t>
            </a:r>
          </a:p>
          <a:p>
            <a:pPr marL="285750" indent="-285750">
              <a:lnSpc>
                <a:spcPct val="100000"/>
              </a:lnSpc>
              <a:buFont typeface="Arial" panose="020B0604020202020204" pitchFamily="34" charset="0"/>
              <a:buChar char="•"/>
            </a:pPr>
            <a:r>
              <a:rPr lang="en-GB" sz="1600" b="0" kern="0" dirty="0"/>
              <a:t>Degree apprenticeships; Standards; Frameworks (if there is sufficient funding)</a:t>
            </a:r>
          </a:p>
          <a:p>
            <a:r>
              <a:rPr lang="en-GB" sz="1600" kern="0" dirty="0"/>
              <a:t>Providers - HEI /alternative HEI / FE </a:t>
            </a:r>
          </a:p>
          <a:p>
            <a:pPr marL="285750" indent="-285750">
              <a:lnSpc>
                <a:spcPct val="100000"/>
              </a:lnSpc>
              <a:buFont typeface="Arial" panose="020B0604020202020204" pitchFamily="34" charset="0"/>
              <a:buChar char="•"/>
            </a:pPr>
            <a:r>
              <a:rPr lang="en-GB" sz="1600" b="0" kern="0" dirty="0"/>
              <a:t>Who have not had material concerns raised</a:t>
            </a:r>
            <a:br>
              <a:rPr lang="en-GB" sz="1600" b="0" kern="0" dirty="0"/>
            </a:br>
            <a:r>
              <a:rPr lang="en-GB" sz="1600" b="0" kern="0" dirty="0"/>
              <a:t> as part of their quality frameworks  </a:t>
            </a:r>
            <a:br>
              <a:rPr lang="en-GB" sz="1600" b="0" kern="0" dirty="0"/>
            </a:br>
            <a:endParaRPr lang="en-GB" sz="1600" b="0" kern="0" dirty="0"/>
          </a:p>
          <a:p>
            <a:pPr marL="457200" indent="-457200">
              <a:lnSpc>
                <a:spcPct val="100000"/>
              </a:lnSpc>
              <a:buFont typeface="Arial" panose="020B0604020202020204" pitchFamily="34" charset="0"/>
              <a:buChar char="•"/>
            </a:pPr>
            <a:r>
              <a:rPr lang="en-GB" sz="1600" b="0" kern="0" dirty="0"/>
              <a:t>MUST have the appropriate authority to deliver the provision for which they are applying : i.e. hold </a:t>
            </a:r>
            <a:br>
              <a:rPr lang="en-GB" sz="1600" b="0" kern="0" dirty="0"/>
            </a:br>
            <a:endParaRPr lang="en-GB" sz="1600" b="0" kern="0" dirty="0"/>
          </a:p>
          <a:p>
            <a:pPr marL="688975" lvl="2" indent="-457200">
              <a:lnSpc>
                <a:spcPct val="100000"/>
              </a:lnSpc>
            </a:pPr>
            <a:r>
              <a:rPr lang="en-GB" sz="1600" kern="0" dirty="0"/>
              <a:t>Degree Awarding Powers (or authority</a:t>
            </a:r>
            <a:br>
              <a:rPr lang="en-GB" sz="1600" kern="0" dirty="0"/>
            </a:br>
            <a:r>
              <a:rPr lang="en-GB" sz="1600" kern="0" dirty="0"/>
              <a:t>from an organisation that does) </a:t>
            </a:r>
          </a:p>
          <a:p>
            <a:pPr marL="688975" lvl="2" indent="-457200">
              <a:lnSpc>
                <a:spcPct val="150000"/>
              </a:lnSpc>
            </a:pPr>
            <a:r>
              <a:rPr lang="en-GB" sz="1600" kern="0" dirty="0"/>
              <a:t>Specific Course Designation </a:t>
            </a:r>
          </a:p>
          <a:p>
            <a:pPr marL="688975" lvl="2" indent="-457200">
              <a:lnSpc>
                <a:spcPct val="150000"/>
              </a:lnSpc>
            </a:pPr>
            <a:r>
              <a:rPr lang="en-GB" sz="1600" kern="0" dirty="0"/>
              <a:t>Awarding Organisation approval </a:t>
            </a:r>
          </a:p>
          <a:p>
            <a:pPr marL="688975" lvl="2" indent="-457200">
              <a:lnSpc>
                <a:spcPct val="150000"/>
              </a:lnSpc>
            </a:pPr>
            <a:r>
              <a:rPr lang="en-GB" sz="1600" kern="0" dirty="0"/>
              <a:t>Professional Body approval </a:t>
            </a:r>
          </a:p>
          <a:p>
            <a:endParaRPr lang="en-GB" sz="1600" b="0" kern="0" dirty="0"/>
          </a:p>
        </p:txBody>
      </p:sp>
    </p:spTree>
    <p:extLst>
      <p:ext uri="{BB962C8B-B14F-4D97-AF65-F5344CB8AC3E}">
        <p14:creationId xmlns:p14="http://schemas.microsoft.com/office/powerpoint/2010/main" val="1273436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715" y="312451"/>
            <a:ext cx="6543675" cy="1651000"/>
          </a:xfrm>
        </p:spPr>
        <p:txBody>
          <a:bodyPr/>
          <a:lstStyle/>
          <a:p>
            <a:r>
              <a:rPr lang="en-GB" sz="3200" b="1" dirty="0">
                <a:solidFill>
                  <a:schemeClr val="tx2"/>
                </a:solidFill>
                <a:latin typeface="+mn-lt"/>
              </a:rPr>
              <a:t> Procurement Purpose </a:t>
            </a:r>
          </a:p>
        </p:txBody>
      </p:sp>
      <p:sp>
        <p:nvSpPr>
          <p:cNvPr id="3" name="Content Placeholder 2"/>
          <p:cNvSpPr>
            <a:spLocks noGrp="1"/>
          </p:cNvSpPr>
          <p:nvPr>
            <p:ph idx="1"/>
          </p:nvPr>
        </p:nvSpPr>
        <p:spPr>
          <a:xfrm>
            <a:off x="221783" y="1434840"/>
            <a:ext cx="8700434" cy="4660058"/>
          </a:xfrm>
        </p:spPr>
        <p:txBody>
          <a:bodyPr/>
          <a:lstStyle/>
          <a:p>
            <a:pPr marL="457200" lvl="1" indent="-457200">
              <a:buFont typeface="Arial" panose="020B0604020202020204" pitchFamily="34" charset="0"/>
              <a:buChar char="•"/>
            </a:pPr>
            <a:endParaRPr lang="en-GB" sz="2000" dirty="0"/>
          </a:p>
          <a:p>
            <a:pPr marL="457200" lvl="1" indent="-457200">
              <a:buFont typeface="Arial" panose="020B0604020202020204" pitchFamily="34" charset="0"/>
              <a:buChar char="•"/>
            </a:pPr>
            <a:r>
              <a:rPr lang="en-GB" sz="2000" dirty="0"/>
              <a:t>Procurement  = £20 m for starts from </a:t>
            </a:r>
            <a:r>
              <a:rPr lang="en-GB" sz="2000" b="1" dirty="0"/>
              <a:t>August 2016 to End March 2017</a:t>
            </a:r>
          </a:p>
          <a:p>
            <a:pPr marL="0" lvl="1"/>
            <a:endParaRPr lang="en-GB" sz="2200" b="1" dirty="0"/>
          </a:p>
          <a:p>
            <a:pPr marL="0" lvl="1"/>
            <a:r>
              <a:rPr lang="en-GB" sz="2200" b="1" dirty="0"/>
              <a:t>Aims</a:t>
            </a:r>
          </a:p>
          <a:p>
            <a:pPr marL="457200" lvl="1" indent="-457200">
              <a:buFont typeface="Arial" panose="020B0604020202020204" pitchFamily="34" charset="0"/>
              <a:buChar char="•"/>
            </a:pPr>
            <a:r>
              <a:rPr lang="en-GB" sz="2200" dirty="0"/>
              <a:t>Create a growing network to support long term expansion </a:t>
            </a:r>
          </a:p>
          <a:p>
            <a:pPr marL="457200" indent="-457200">
              <a:buFont typeface="Arial" panose="020B0604020202020204" pitchFamily="34" charset="0"/>
              <a:buChar char="•"/>
            </a:pPr>
            <a:r>
              <a:rPr lang="en-GB" sz="2200" b="0" dirty="0"/>
              <a:t>Preparation for </a:t>
            </a:r>
            <a:r>
              <a:rPr lang="en-GB" sz="2200" dirty="0"/>
              <a:t>further growth </a:t>
            </a:r>
            <a:r>
              <a:rPr lang="en-GB" sz="2200" b="0" dirty="0"/>
              <a:t>in 2017 and beyond for : </a:t>
            </a:r>
          </a:p>
          <a:p>
            <a:pPr marL="688975" lvl="2" indent="-457200">
              <a:buFont typeface="Arial" panose="020B0604020202020204" pitchFamily="34" charset="0"/>
              <a:buChar char="•"/>
            </a:pPr>
            <a:r>
              <a:rPr lang="en-GB" sz="2200" b="0" dirty="0"/>
              <a:t>Degree apprenticeship expansion</a:t>
            </a:r>
          </a:p>
          <a:p>
            <a:pPr marL="688975" lvl="2" indent="-457200">
              <a:buFont typeface="Arial" panose="020B0604020202020204" pitchFamily="34" charset="0"/>
              <a:buChar char="•"/>
            </a:pPr>
            <a:r>
              <a:rPr lang="en-GB" sz="2200" dirty="0"/>
              <a:t>Levy </a:t>
            </a:r>
            <a:endParaRPr lang="en-GB" sz="2200" b="0" dirty="0"/>
          </a:p>
          <a:p>
            <a:pPr marL="458788" lvl="1" indent="-457200">
              <a:buFont typeface="Arial" panose="020B0604020202020204" pitchFamily="34" charset="0"/>
              <a:buChar char="•"/>
            </a:pPr>
            <a:r>
              <a:rPr lang="en-GB" sz="2200" dirty="0"/>
              <a:t>Enable some risk taking on both sides </a:t>
            </a:r>
          </a:p>
          <a:p>
            <a:pPr marL="458788" lvl="1" indent="-457200">
              <a:buFont typeface="Arial" panose="020B0604020202020204" pitchFamily="34" charset="0"/>
              <a:buChar char="•"/>
            </a:pPr>
            <a:r>
              <a:rPr lang="en-GB" sz="2200" dirty="0"/>
              <a:t>To purchase a considered, but </a:t>
            </a:r>
            <a:r>
              <a:rPr lang="en-GB" sz="2200" b="1" dirty="0"/>
              <a:t>ambitious plans</a:t>
            </a:r>
            <a:br>
              <a:rPr lang="en-GB" sz="2200" dirty="0"/>
            </a:br>
            <a:endParaRPr lang="en-GB" sz="2200" b="0" dirty="0"/>
          </a:p>
        </p:txBody>
      </p:sp>
    </p:spTree>
    <p:extLst>
      <p:ext uri="{BB962C8B-B14F-4D97-AF65-F5344CB8AC3E}">
        <p14:creationId xmlns:p14="http://schemas.microsoft.com/office/powerpoint/2010/main" val="262880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343770" y="327991"/>
            <a:ext cx="5378933" cy="1175992"/>
          </a:xfrm>
        </p:spPr>
        <p:txBody>
          <a:bodyPr/>
          <a:lstStyle/>
          <a:p>
            <a:pPr eaLnBrk="1" hangingPunct="1">
              <a:lnSpc>
                <a:spcPct val="100000"/>
              </a:lnSpc>
            </a:pPr>
            <a:r>
              <a:rPr lang="en-GB" altLang="en-US" sz="4400" dirty="0">
                <a:solidFill>
                  <a:schemeClr val="tx2"/>
                </a:solidFill>
              </a:rPr>
              <a:t>Evaluation &amp; Award </a:t>
            </a:r>
          </a:p>
        </p:txBody>
      </p:sp>
      <p:sp>
        <p:nvSpPr>
          <p:cNvPr id="8195" name="Rectangle 3"/>
          <p:cNvSpPr>
            <a:spLocks noGrp="1" noChangeArrowheads="1"/>
          </p:cNvSpPr>
          <p:nvPr>
            <p:ph type="body" idx="1"/>
          </p:nvPr>
        </p:nvSpPr>
        <p:spPr>
          <a:xfrm>
            <a:off x="457200" y="1688431"/>
            <a:ext cx="8229600" cy="4471737"/>
          </a:xfrm>
        </p:spPr>
        <p:txBody>
          <a:bodyPr/>
          <a:lstStyle/>
          <a:p>
            <a:pPr marL="285750" indent="-285750">
              <a:lnSpc>
                <a:spcPct val="100000"/>
              </a:lnSpc>
              <a:buFont typeface="Arial" panose="020B0604020202020204" pitchFamily="34" charset="0"/>
              <a:buChar char="•"/>
            </a:pPr>
            <a:r>
              <a:rPr lang="en-GB" altLang="en-US" sz="1800" b="0" dirty="0"/>
              <a:t>Evaluation will only take place for organisations who meet eligibility criteria</a:t>
            </a:r>
            <a:br>
              <a:rPr lang="en-GB" altLang="en-US" sz="1800" b="0" dirty="0"/>
            </a:br>
            <a:endParaRPr lang="en-GB" altLang="en-US" sz="1800" b="0" dirty="0"/>
          </a:p>
          <a:p>
            <a:pPr marL="285750" indent="-285750">
              <a:lnSpc>
                <a:spcPct val="100000"/>
              </a:lnSpc>
              <a:buFont typeface="Arial" panose="020B0604020202020204" pitchFamily="34" charset="0"/>
              <a:buChar char="•"/>
            </a:pPr>
            <a:r>
              <a:rPr lang="en-GB" altLang="en-US" sz="1800" b="0" dirty="0"/>
              <a:t>For those organisation applying to the ROTO opening which closed on 31</a:t>
            </a:r>
            <a:br>
              <a:rPr lang="en-GB" altLang="en-US" sz="1800" b="0" dirty="0"/>
            </a:br>
            <a:r>
              <a:rPr lang="en-GB" altLang="en-US" sz="1800" b="0" dirty="0"/>
              <a:t>May 2016, contract award will be subject to their application being successful.</a:t>
            </a:r>
            <a:br>
              <a:rPr lang="en-GB" altLang="en-US" sz="1800" b="0" dirty="0"/>
            </a:br>
            <a:endParaRPr lang="en-GB" altLang="en-US" sz="1800" b="0" dirty="0"/>
          </a:p>
          <a:p>
            <a:pPr marL="342900" indent="-342900">
              <a:lnSpc>
                <a:spcPct val="100000"/>
              </a:lnSpc>
              <a:buFont typeface="Arial" panose="020B0604020202020204" pitchFamily="34" charset="0"/>
              <a:buChar char="•"/>
            </a:pPr>
            <a:r>
              <a:rPr lang="en-GB" altLang="en-US" sz="1800" b="0" dirty="0"/>
              <a:t>Scores for each question will be awarded as follows</a:t>
            </a:r>
            <a:r>
              <a:rPr lang="en-GB" altLang="en-US" sz="2000" dirty="0"/>
              <a:t>:</a:t>
            </a:r>
          </a:p>
          <a:p>
            <a:pPr marL="342900" indent="-342900">
              <a:lnSpc>
                <a:spcPct val="100000"/>
              </a:lnSpc>
              <a:buFont typeface="Arial" panose="020B0604020202020204" pitchFamily="34" charset="0"/>
              <a:buChar char="•"/>
            </a:pPr>
            <a:endParaRPr lang="en-GB" altLang="en-US" sz="2000" dirty="0"/>
          </a:p>
          <a:p>
            <a:pPr marL="342900" indent="-342900">
              <a:lnSpc>
                <a:spcPct val="100000"/>
              </a:lnSpc>
              <a:buFont typeface="Arial" panose="020B0604020202020204" pitchFamily="34" charset="0"/>
              <a:buChar char="•"/>
            </a:pPr>
            <a:endParaRPr lang="en-GB" altLang="en-US" sz="2000" dirty="0"/>
          </a:p>
          <a:p>
            <a:pPr marL="342900" indent="-342900">
              <a:lnSpc>
                <a:spcPct val="100000"/>
              </a:lnSpc>
              <a:buFont typeface="Arial" panose="020B0604020202020204" pitchFamily="34" charset="0"/>
              <a:buChar char="•"/>
            </a:pPr>
            <a:endParaRPr lang="en-GB" altLang="en-US" sz="2000" dirty="0"/>
          </a:p>
          <a:p>
            <a:pPr marL="342900" indent="-342900">
              <a:lnSpc>
                <a:spcPct val="100000"/>
              </a:lnSpc>
              <a:buFont typeface="Arial" panose="020B0604020202020204" pitchFamily="34" charset="0"/>
              <a:buChar char="•"/>
            </a:pPr>
            <a:endParaRPr lang="en-GB" altLang="en-US" sz="1800" b="0" dirty="0"/>
          </a:p>
          <a:p>
            <a:pPr marL="342900" indent="-342900">
              <a:lnSpc>
                <a:spcPct val="100000"/>
              </a:lnSpc>
              <a:buFont typeface="Arial" panose="020B0604020202020204" pitchFamily="34" charset="0"/>
              <a:buChar char="•"/>
            </a:pPr>
            <a:r>
              <a:rPr lang="en-GB" altLang="en-US" sz="1800" b="0" dirty="0"/>
              <a:t>Full and final feedback from the ITT phase will be provided in the form of an Award Decision Notice in line with the timetable shown on an earlier slide.</a:t>
            </a:r>
          </a:p>
          <a:p>
            <a:pPr marL="342900" indent="-342900">
              <a:lnSpc>
                <a:spcPct val="100000"/>
              </a:lnSpc>
              <a:buFont typeface="Arial" panose="020B0604020202020204" pitchFamily="34" charset="0"/>
              <a:buChar char="•"/>
            </a:pPr>
            <a:endParaRPr lang="en-GB" altLang="en-US" sz="1800" b="0" dirty="0"/>
          </a:p>
          <a:p>
            <a:pPr marL="342900" indent="-342900">
              <a:lnSpc>
                <a:spcPct val="100000"/>
              </a:lnSpc>
              <a:buFont typeface="Arial" panose="020B0604020202020204" pitchFamily="34" charset="0"/>
              <a:buChar char="•"/>
            </a:pPr>
            <a:r>
              <a:rPr lang="en-GB" altLang="en-US" sz="1800" b="0" dirty="0"/>
              <a:t>This notice will be attached to a message sent via the </a:t>
            </a:r>
            <a:br>
              <a:rPr lang="en-GB" altLang="en-US" sz="1800" b="0" dirty="0"/>
            </a:br>
            <a:r>
              <a:rPr lang="en-GB" altLang="en-US" sz="1800" b="0" dirty="0"/>
              <a:t>online message board.</a:t>
            </a:r>
          </a:p>
          <a:p>
            <a:pPr marL="342900" indent="-342900">
              <a:lnSpc>
                <a:spcPct val="100000"/>
              </a:lnSpc>
              <a:buFont typeface="Arial" panose="020B0604020202020204" pitchFamily="34" charset="0"/>
              <a:buChar char="•"/>
            </a:pPr>
            <a:endParaRPr lang="en-GB" altLang="en-US" sz="1800" b="0" dirty="0"/>
          </a:p>
        </p:txBody>
      </p:sp>
      <p:graphicFrame>
        <p:nvGraphicFramePr>
          <p:cNvPr id="6" name="Table 5"/>
          <p:cNvGraphicFramePr>
            <a:graphicFrameLocks noGrp="1"/>
          </p:cNvGraphicFramePr>
          <p:nvPr>
            <p:extLst>
              <p:ext uri="{D42A27DB-BD31-4B8C-83A1-F6EECF244321}">
                <p14:modId xmlns:p14="http://schemas.microsoft.com/office/powerpoint/2010/main" val="3642049017"/>
              </p:ext>
            </p:extLst>
          </p:nvPr>
        </p:nvGraphicFramePr>
        <p:xfrm>
          <a:off x="857461" y="3528392"/>
          <a:ext cx="7411371" cy="796274"/>
        </p:xfrm>
        <a:graphic>
          <a:graphicData uri="http://schemas.openxmlformats.org/drawingml/2006/table">
            <a:tbl>
              <a:tblPr firstRow="1" firstCol="1" bandRow="1">
                <a:tableStyleId>{5C22544A-7EE6-4342-B048-85BDC9FD1C3A}</a:tableStyleId>
              </a:tblPr>
              <a:tblGrid>
                <a:gridCol w="1233246">
                  <a:extLst>
                    <a:ext uri="{9D8B030D-6E8A-4147-A177-3AD203B41FA5}">
                      <a16:colId xmlns:a16="http://schemas.microsoft.com/office/drawing/2014/main" val="20000"/>
                    </a:ext>
                  </a:extLst>
                </a:gridCol>
                <a:gridCol w="1233246">
                  <a:extLst>
                    <a:ext uri="{9D8B030D-6E8A-4147-A177-3AD203B41FA5}">
                      <a16:colId xmlns:a16="http://schemas.microsoft.com/office/drawing/2014/main" val="20001"/>
                    </a:ext>
                  </a:extLst>
                </a:gridCol>
                <a:gridCol w="1352208">
                  <a:extLst>
                    <a:ext uri="{9D8B030D-6E8A-4147-A177-3AD203B41FA5}">
                      <a16:colId xmlns:a16="http://schemas.microsoft.com/office/drawing/2014/main" val="20002"/>
                    </a:ext>
                  </a:extLst>
                </a:gridCol>
                <a:gridCol w="1236418">
                  <a:extLst>
                    <a:ext uri="{9D8B030D-6E8A-4147-A177-3AD203B41FA5}">
                      <a16:colId xmlns:a16="http://schemas.microsoft.com/office/drawing/2014/main" val="20003"/>
                    </a:ext>
                  </a:extLst>
                </a:gridCol>
                <a:gridCol w="1344278">
                  <a:extLst>
                    <a:ext uri="{9D8B030D-6E8A-4147-A177-3AD203B41FA5}">
                      <a16:colId xmlns:a16="http://schemas.microsoft.com/office/drawing/2014/main" val="20004"/>
                    </a:ext>
                  </a:extLst>
                </a:gridCol>
                <a:gridCol w="1011975">
                  <a:extLst>
                    <a:ext uri="{9D8B030D-6E8A-4147-A177-3AD203B41FA5}">
                      <a16:colId xmlns:a16="http://schemas.microsoft.com/office/drawing/2014/main" val="20005"/>
                    </a:ext>
                  </a:extLst>
                </a:gridCol>
              </a:tblGrid>
              <a:tr h="613394">
                <a:tc>
                  <a:txBody>
                    <a:bodyPr/>
                    <a:lstStyle/>
                    <a:p>
                      <a:pPr>
                        <a:spcAft>
                          <a:spcPts val="0"/>
                        </a:spcAft>
                      </a:pPr>
                      <a:r>
                        <a:rPr lang="en-GB" sz="1000" dirty="0">
                          <a:effectLst/>
                        </a:rPr>
                        <a:t>Meets all requirements</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000">
                          <a:effectLst/>
                        </a:rPr>
                        <a:t> </a:t>
                      </a:r>
                      <a:endParaRPr lang="en-GB" sz="1200">
                        <a:effectLst/>
                      </a:endParaRPr>
                    </a:p>
                    <a:p>
                      <a:pPr>
                        <a:spcAft>
                          <a:spcPts val="0"/>
                        </a:spcAft>
                      </a:pPr>
                      <a:r>
                        <a:rPr lang="en-GB" sz="1000">
                          <a:effectLst/>
                        </a:rPr>
                        <a:t>Meets most  </a:t>
                      </a:r>
                      <a:endParaRPr lang="en-GB" sz="1200">
                        <a:effectLst/>
                      </a:endParaRPr>
                    </a:p>
                    <a:p>
                      <a:pPr>
                        <a:spcAft>
                          <a:spcPts val="0"/>
                        </a:spcAft>
                      </a:pPr>
                      <a:r>
                        <a:rPr lang="en-GB" sz="1000">
                          <a:effectLst/>
                        </a:rPr>
                        <a:t>requirements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000" dirty="0">
                          <a:effectLst/>
                        </a:rPr>
                        <a:t>Satisfactory response to  requirements</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000" dirty="0">
                          <a:effectLst/>
                        </a:rPr>
                        <a:t>Partially meets  requirements</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000">
                          <a:effectLst/>
                        </a:rPr>
                        <a:t> </a:t>
                      </a:r>
                      <a:endParaRPr lang="en-GB" sz="1200">
                        <a:effectLst/>
                      </a:endParaRPr>
                    </a:p>
                    <a:p>
                      <a:pPr>
                        <a:spcAft>
                          <a:spcPts val="0"/>
                        </a:spcAft>
                      </a:pPr>
                      <a:r>
                        <a:rPr lang="en-GB" sz="1000">
                          <a:effectLst/>
                        </a:rPr>
                        <a:t>Weak response to requirements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000" dirty="0">
                          <a:effectLst/>
                        </a:rPr>
                        <a:t>Fails to meet criteria/no answer provided</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122101">
                <a:tc>
                  <a:txBody>
                    <a:bodyPr/>
                    <a:lstStyle/>
                    <a:p>
                      <a:pPr algn="ctr">
                        <a:spcAft>
                          <a:spcPts val="0"/>
                        </a:spcAft>
                      </a:pPr>
                      <a:r>
                        <a:rPr lang="en-GB" sz="1200" dirty="0">
                          <a:effectLst/>
                        </a:rPr>
                        <a:t>100</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GB" sz="1200" dirty="0">
                          <a:effectLst/>
                        </a:rPr>
                        <a:t>75</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200" dirty="0">
                          <a:effectLst/>
                        </a:rPr>
                        <a:t>50</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GB" sz="1200" dirty="0">
                          <a:effectLst/>
                        </a:rPr>
                        <a:t>35</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GB" sz="1200">
                          <a:effectLst/>
                        </a:rPr>
                        <a:t>20</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200" dirty="0">
                          <a:effectLst/>
                        </a:rPr>
                        <a:t>0</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2013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9BBB"/>
        </a:solidFill>
        <a:effectLst/>
      </p:bgPr>
    </p:bg>
    <p:spTree>
      <p:nvGrpSpPr>
        <p:cNvPr id="1" name=""/>
        <p:cNvGrpSpPr/>
        <p:nvPr/>
      </p:nvGrpSpPr>
      <p:grpSpPr>
        <a:xfrm>
          <a:off x="0" y="0"/>
          <a:ext cx="0" cy="0"/>
          <a:chOff x="0" y="0"/>
          <a:chExt cx="0" cy="0"/>
        </a:xfrm>
      </p:grpSpPr>
      <p:pic>
        <p:nvPicPr>
          <p:cNvPr id="4108" name="Picture 12" descr="SFA_BLK_AW"/>
          <p:cNvPicPr>
            <a:picLocks noChangeAspect="1" noChangeArrowheads="1"/>
          </p:cNvPicPr>
          <p:nvPr/>
        </p:nvPicPr>
        <p:blipFill>
          <a:blip r:embed="rId4" cstate="print"/>
          <a:srcRect/>
          <a:stretch>
            <a:fillRect/>
          </a:stretch>
        </p:blipFill>
        <p:spPr bwMode="auto">
          <a:xfrm>
            <a:off x="415925" y="355600"/>
            <a:ext cx="1712913" cy="1023938"/>
          </a:xfrm>
          <a:prstGeom prst="rect">
            <a:avLst/>
          </a:prstGeom>
          <a:noFill/>
        </p:spPr>
      </p:pic>
      <p:sp>
        <p:nvSpPr>
          <p:cNvPr id="3" name="Content Placeholder 2"/>
          <p:cNvSpPr>
            <a:spLocks noGrp="1"/>
          </p:cNvSpPr>
          <p:nvPr>
            <p:ph idx="1"/>
          </p:nvPr>
        </p:nvSpPr>
        <p:spPr>
          <a:xfrm>
            <a:off x="406158" y="1977887"/>
            <a:ext cx="8339138" cy="4114800"/>
          </a:xfrm>
        </p:spPr>
        <p:txBody>
          <a:bodyPr/>
          <a:lstStyle/>
          <a:p>
            <a:pPr>
              <a:lnSpc>
                <a:spcPct val="150000"/>
              </a:lnSpc>
            </a:pPr>
            <a:r>
              <a:rPr lang="en-GB" sz="5400" dirty="0"/>
              <a:t>Advice</a:t>
            </a:r>
          </a:p>
          <a:p>
            <a:pPr>
              <a:lnSpc>
                <a:spcPct val="150000"/>
              </a:lnSpc>
            </a:pPr>
            <a:endParaRPr lang="en-GB" sz="1100" dirty="0"/>
          </a:p>
          <a:p>
            <a:pPr marL="342900" lvl="0" indent="-342900">
              <a:lnSpc>
                <a:spcPct val="90000"/>
              </a:lnSpc>
              <a:buFont typeface="Arial" panose="020B0604020202020204" pitchFamily="34" charset="0"/>
              <a:buChar char="•"/>
            </a:pPr>
            <a:r>
              <a:rPr lang="en-GB" sz="2400" b="0" dirty="0"/>
              <a:t>All procurement questions should be made via the message board - each ITT has its own message board. </a:t>
            </a:r>
            <a:r>
              <a:rPr lang="en-GB" altLang="en-US" sz="2400" b="0" dirty="0"/>
              <a:t>If you have the slightest concern use the message board and ask us</a:t>
            </a:r>
            <a:br>
              <a:rPr lang="en-GB" altLang="en-US" sz="2400" b="0" dirty="0"/>
            </a:br>
            <a:endParaRPr lang="en-GB" altLang="en-US" sz="2400" b="0" dirty="0"/>
          </a:p>
          <a:p>
            <a:pPr marL="342900" indent="-342900">
              <a:lnSpc>
                <a:spcPct val="90000"/>
              </a:lnSpc>
              <a:buFont typeface="Arial" panose="020B0604020202020204" pitchFamily="34" charset="0"/>
              <a:buChar char="•"/>
            </a:pPr>
            <a:r>
              <a:rPr lang="en-GB" altLang="en-US" sz="2400" b="0" dirty="0"/>
              <a:t>For technical problems in the first instance access the online help documents or email the helpdesk at </a:t>
            </a:r>
            <a:r>
              <a:rPr lang="en-GB" altLang="en-US" sz="2400" b="0" dirty="0" err="1">
                <a:solidFill>
                  <a:schemeClr val="tx2"/>
                </a:solidFill>
                <a:hlinkClick r:id="rId5"/>
              </a:rPr>
              <a:t>help@bravosolution.co.ok</a:t>
            </a:r>
            <a:endParaRPr lang="en-GB" altLang="en-US" sz="2400" b="0" dirty="0">
              <a:solidFill>
                <a:schemeClr val="tx2"/>
              </a:solidFill>
            </a:endParaRPr>
          </a:p>
          <a:p>
            <a:pPr>
              <a:lnSpc>
                <a:spcPct val="150000"/>
              </a:lnSpc>
            </a:pPr>
            <a:endParaRPr lang="en-GB" sz="4000" b="0" dirty="0"/>
          </a:p>
        </p:txBody>
      </p:sp>
    </p:spTree>
    <p:extLst>
      <p:ext uri="{BB962C8B-B14F-4D97-AF65-F5344CB8AC3E}">
        <p14:creationId xmlns:p14="http://schemas.microsoft.com/office/powerpoint/2010/main" val="3751288136"/>
      </p:ext>
    </p:extLst>
  </p:cSld>
  <p:clrMapOvr>
    <a:overrideClrMapping bg1="dk2" tx1="lt1" bg2="dk1"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898" y="280367"/>
            <a:ext cx="6543675" cy="1651000"/>
          </a:xfrm>
        </p:spPr>
        <p:txBody>
          <a:bodyPr/>
          <a:lstStyle/>
          <a:p>
            <a:pPr eaLnBrk="1" hangingPunct="1">
              <a:lnSpc>
                <a:spcPct val="100000"/>
              </a:lnSpc>
            </a:pPr>
            <a:r>
              <a:rPr lang="en-GB" altLang="en-US" sz="4000" b="1" dirty="0">
                <a:solidFill>
                  <a:schemeClr val="tx2"/>
                </a:solidFill>
              </a:rPr>
              <a:t>What organisations are </a:t>
            </a:r>
            <a:br>
              <a:rPr lang="en-GB" altLang="en-US" sz="4000" b="1" dirty="0">
                <a:solidFill>
                  <a:schemeClr val="tx2"/>
                </a:solidFill>
              </a:rPr>
            </a:br>
            <a:r>
              <a:rPr lang="en-GB" altLang="en-US" sz="4000" b="1" dirty="0">
                <a:solidFill>
                  <a:schemeClr val="tx2"/>
                </a:solidFill>
              </a:rPr>
              <a:t>expected to do </a:t>
            </a:r>
          </a:p>
        </p:txBody>
      </p:sp>
      <p:sp>
        <p:nvSpPr>
          <p:cNvPr id="4099" name="Rectangle 3"/>
          <p:cNvSpPr>
            <a:spLocks noGrp="1" noChangeArrowheads="1"/>
          </p:cNvSpPr>
          <p:nvPr>
            <p:ph type="body" idx="1"/>
          </p:nvPr>
        </p:nvSpPr>
        <p:spPr>
          <a:xfrm>
            <a:off x="329165" y="1700213"/>
            <a:ext cx="8229600" cy="4310062"/>
          </a:xfrm>
        </p:spPr>
        <p:txBody>
          <a:bodyPr/>
          <a:lstStyle/>
          <a:p>
            <a:pPr marL="342900" indent="-342900" eaLnBrk="1" hangingPunct="1">
              <a:lnSpc>
                <a:spcPct val="100000"/>
              </a:lnSpc>
              <a:spcBef>
                <a:spcPts val="300"/>
              </a:spcBef>
              <a:buFont typeface="Arial" panose="020B0604020202020204" pitchFamily="34" charset="0"/>
              <a:buChar char="•"/>
              <a:defRPr/>
            </a:pPr>
            <a:r>
              <a:rPr lang="en-GB" altLang="en-US" sz="1800" b="0" dirty="0"/>
              <a:t>Read the Read Me First &amp; Instructions document FIRST</a:t>
            </a:r>
          </a:p>
          <a:p>
            <a:pPr marL="342900" indent="-342900" eaLnBrk="1" hangingPunct="1">
              <a:lnSpc>
                <a:spcPct val="100000"/>
              </a:lnSpc>
              <a:spcBef>
                <a:spcPts val="300"/>
              </a:spcBef>
              <a:buFont typeface="Arial" panose="020B0604020202020204" pitchFamily="34" charset="0"/>
              <a:buChar char="•"/>
              <a:defRPr/>
            </a:pPr>
            <a:r>
              <a:rPr lang="en-GB" altLang="en-US" sz="1800" b="0" dirty="0"/>
              <a:t>Download the questionnaire, work on your response offline </a:t>
            </a:r>
          </a:p>
          <a:p>
            <a:pPr marL="342900" indent="-342900" eaLnBrk="1" hangingPunct="1">
              <a:lnSpc>
                <a:spcPct val="100000"/>
              </a:lnSpc>
              <a:spcBef>
                <a:spcPts val="300"/>
              </a:spcBef>
              <a:buFont typeface="Arial" panose="020B0604020202020204" pitchFamily="34" charset="0"/>
              <a:buChar char="•"/>
              <a:defRPr/>
            </a:pPr>
            <a:r>
              <a:rPr lang="en-GB" altLang="en-US" sz="1800" b="0" dirty="0"/>
              <a:t>Once completed then upload to the Technical Envelope as an attachment </a:t>
            </a:r>
          </a:p>
          <a:p>
            <a:pPr marL="342900" indent="-342900" eaLnBrk="1" hangingPunct="1">
              <a:lnSpc>
                <a:spcPct val="100000"/>
              </a:lnSpc>
              <a:spcBef>
                <a:spcPts val="300"/>
              </a:spcBef>
              <a:buFont typeface="Arial" panose="020B0604020202020204" pitchFamily="34" charset="0"/>
              <a:buChar char="•"/>
              <a:defRPr/>
            </a:pPr>
            <a:r>
              <a:rPr lang="en-GB" altLang="en-US" sz="1800" b="0" dirty="0"/>
              <a:t>Complete your Volumes &amp; Values Spreadsheet and a Sub-Contractor Pro-Forma and upload to the Technical Envelope as attachments</a:t>
            </a:r>
          </a:p>
          <a:p>
            <a:pPr marL="342900" indent="-342900" eaLnBrk="1" hangingPunct="1">
              <a:lnSpc>
                <a:spcPct val="100000"/>
              </a:lnSpc>
              <a:spcBef>
                <a:spcPts val="300"/>
              </a:spcBef>
              <a:buFont typeface="Arial" panose="020B0604020202020204" pitchFamily="34" charset="0"/>
              <a:buChar char="•"/>
              <a:defRPr/>
            </a:pPr>
            <a:r>
              <a:rPr lang="en-GB" altLang="en-US" sz="1800" b="0" dirty="0"/>
              <a:t>Read Funding Agreement, accept T’s &amp; C’s and accept the declaration in Technical Envelope</a:t>
            </a:r>
          </a:p>
          <a:p>
            <a:pPr marL="342900" indent="-342900" eaLnBrk="1" hangingPunct="1">
              <a:lnSpc>
                <a:spcPct val="100000"/>
              </a:lnSpc>
              <a:spcBef>
                <a:spcPts val="300"/>
              </a:spcBef>
              <a:buFont typeface="Arial" panose="020B0604020202020204" pitchFamily="34" charset="0"/>
              <a:buChar char="•"/>
              <a:defRPr/>
            </a:pPr>
            <a:r>
              <a:rPr lang="en-GB" altLang="en-US" sz="1800" b="0" dirty="0"/>
              <a:t>“Sign” all other Declarations in the online Technical Envelope</a:t>
            </a:r>
          </a:p>
          <a:p>
            <a:pPr marL="342900" indent="-342900" eaLnBrk="1" hangingPunct="1">
              <a:lnSpc>
                <a:spcPct val="100000"/>
              </a:lnSpc>
              <a:buFont typeface="Arial" panose="020B0604020202020204" pitchFamily="34" charset="0"/>
              <a:buChar char="•"/>
            </a:pPr>
            <a:endParaRPr lang="en-GB" altLang="en-US" sz="1800" b="0" dirty="0"/>
          </a:p>
          <a:p>
            <a:pPr marL="342900" indent="-342900" eaLnBrk="1" hangingPunct="1">
              <a:lnSpc>
                <a:spcPct val="100000"/>
              </a:lnSpc>
              <a:buFont typeface="Arial" panose="020B0604020202020204" pitchFamily="34" charset="0"/>
              <a:buChar char="•"/>
            </a:pPr>
            <a:endParaRPr lang="en-GB" altLang="en-US" sz="1800" b="0" dirty="0"/>
          </a:p>
          <a:p>
            <a:pPr marL="342900" indent="-342900" eaLnBrk="1" hangingPunct="1">
              <a:lnSpc>
                <a:spcPct val="100000"/>
              </a:lnSpc>
              <a:buFont typeface="Arial" panose="020B0604020202020204" pitchFamily="34" charset="0"/>
              <a:buChar char="•"/>
            </a:pPr>
            <a:r>
              <a:rPr lang="en-GB" sz="1800" b="0" dirty="0"/>
              <a:t>There is no appeal process. If you think we have not followed the process documented then you should use the Agency’s complaints</a:t>
            </a:r>
            <a:br>
              <a:rPr lang="en-GB" sz="1800" b="0" dirty="0"/>
            </a:br>
            <a:r>
              <a:rPr lang="en-GB" sz="1800" b="0" dirty="0"/>
              <a:t>process. You can make a complaint about the process but </a:t>
            </a:r>
            <a:br>
              <a:rPr lang="en-GB" sz="1800" b="0" dirty="0"/>
            </a:br>
            <a:r>
              <a:rPr lang="en-GB" sz="1800" b="0" dirty="0"/>
              <a:t>not the decision.</a:t>
            </a:r>
          </a:p>
          <a:p>
            <a:pPr marL="342900" indent="-342900" eaLnBrk="1" hangingPunct="1">
              <a:lnSpc>
                <a:spcPct val="100000"/>
              </a:lnSpc>
              <a:buFont typeface="Arial" panose="020B0604020202020204" pitchFamily="34" charset="0"/>
              <a:buChar char="•"/>
            </a:pPr>
            <a:endParaRPr lang="en-GB" altLang="en-US" sz="2000" dirty="0">
              <a:solidFill>
                <a:schemeClr val="tx2"/>
              </a:solidFill>
            </a:endParaRPr>
          </a:p>
          <a:p>
            <a:pPr marL="342900" indent="-342900" eaLnBrk="1" hangingPunct="1">
              <a:lnSpc>
                <a:spcPct val="150000"/>
              </a:lnSpc>
              <a:buFont typeface="Arial" panose="020B0604020202020204" pitchFamily="34" charset="0"/>
              <a:buChar char="•"/>
              <a:defRPr/>
            </a:pPr>
            <a:endParaRPr lang="en-GB" altLang="en-US" sz="1800" b="0" dirty="0"/>
          </a:p>
          <a:p>
            <a:pPr marL="457200" indent="-457200" eaLnBrk="1" hangingPunct="1">
              <a:buFont typeface="Arial" panose="020B0604020202020204" pitchFamily="34" charset="0"/>
              <a:buChar char="•"/>
              <a:defRPr/>
            </a:pPr>
            <a:endParaRPr lang="en-GB" altLang="en-US" b="1" dirty="0"/>
          </a:p>
          <a:p>
            <a:pPr eaLnBrk="1" hangingPunct="1">
              <a:defRPr/>
            </a:pPr>
            <a:endParaRPr lang="en-GB" altLang="en-US" sz="2400" dirty="0"/>
          </a:p>
        </p:txBody>
      </p:sp>
    </p:spTree>
    <p:extLst>
      <p:ext uri="{BB962C8B-B14F-4D97-AF65-F5344CB8AC3E}">
        <p14:creationId xmlns:p14="http://schemas.microsoft.com/office/powerpoint/2010/main" val="2165197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RYSTALPERSIST" val="&lt;CrystalAddin Version=&quot;1&quot;/&gt;"/>
</p:tagLst>
</file>

<file path=ppt/theme/theme1.xml><?xml version="1.0" encoding="utf-8"?>
<a:theme xmlns:a="http://schemas.openxmlformats.org/drawingml/2006/main" name="Default Design">
  <a:themeElements>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fontScheme name="Default Desig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FF8500"/>
        </a:dk2>
        <a:lt2>
          <a:srgbClr val="0099CC"/>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7FC31C"/>
        </a:dk2>
        <a:lt2>
          <a:srgbClr val="FF8500"/>
        </a:lt2>
        <a:accent1>
          <a:srgbClr val="F00A81"/>
        </a:accent1>
        <a:accent2>
          <a:srgbClr val="FFCC00"/>
        </a:accent2>
        <a:accent3>
          <a:srgbClr val="FFFFFF"/>
        </a:accent3>
        <a:accent4>
          <a:srgbClr val="000000"/>
        </a:accent4>
        <a:accent5>
          <a:srgbClr val="F6AAC1"/>
        </a:accent5>
        <a:accent6>
          <a:srgbClr val="E7B900"/>
        </a:accent6>
        <a:hlink>
          <a:srgbClr val="6E69B0"/>
        </a:hlink>
        <a:folHlink>
          <a:srgbClr val="0099CC"/>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6E69B0"/>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0099CC"/>
        </a:folHlink>
      </a:clrScheme>
      <a:clrMap bg1="lt1" tx1="dk1" bg2="lt2" tx2="dk2" accent1="accent1" accent2="accent2" accent3="accent3" accent4="accent4" accent5="accent5" accent6="accent6" hlink="hlink" folHlink="folHlink"/>
    </a:extraClrScheme>
    <a:extraClrScheme>
      <a:clrScheme name="Default Design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clrMap bg1="dk2" tx1="lt1" bg2="dk1" tx2="lt2" accent1="accent1" accent2="accent2" accent3="accent3" accent4="accent4" accent5="accent5" accent6="accent6" hlink="hlink" folHlink="folHlink"/>
    </a:extraClrScheme>
    <a:extraClrScheme>
      <a:clrScheme name="Default Design 6">
        <a:dk1>
          <a:srgbClr val="0099CC"/>
        </a:dk1>
        <a:lt1>
          <a:srgbClr val="FFFFFF"/>
        </a:lt1>
        <a:dk2>
          <a:srgbClr val="FF8500"/>
        </a:dk2>
        <a:lt2>
          <a:srgbClr val="000000"/>
        </a:lt2>
        <a:accent1>
          <a:srgbClr val="F00A81"/>
        </a:accent1>
        <a:accent2>
          <a:srgbClr val="FFCC00"/>
        </a:accent2>
        <a:accent3>
          <a:srgbClr val="FFC2AA"/>
        </a:accent3>
        <a:accent4>
          <a:srgbClr val="DADADA"/>
        </a:accent4>
        <a:accent5>
          <a:srgbClr val="F6AAC1"/>
        </a:accent5>
        <a:accent6>
          <a:srgbClr val="E7B900"/>
        </a:accent6>
        <a:hlink>
          <a:srgbClr val="7FC31C"/>
        </a:hlink>
        <a:folHlink>
          <a:srgbClr val="6E69B0"/>
        </a:folHlink>
      </a:clrScheme>
      <a:clrMap bg1="dk2" tx1="lt1" bg2="dk1" tx2="lt2" accent1="accent1" accent2="accent2" accent3="accent3" accent4="accent4" accent5="accent5" accent6="accent6" hlink="hlink" folHlink="folHlink"/>
    </a:extraClrScheme>
    <a:extraClrScheme>
      <a:clrScheme name="Default Design 7">
        <a:dk1>
          <a:srgbClr val="FF8500"/>
        </a:dk1>
        <a:lt1>
          <a:srgbClr val="FFFFFF"/>
        </a:lt1>
        <a:dk2>
          <a:srgbClr val="6E69B0"/>
        </a:dk2>
        <a:lt2>
          <a:srgbClr val="000000"/>
        </a:lt2>
        <a:accent1>
          <a:srgbClr val="F00A81"/>
        </a:accent1>
        <a:accent2>
          <a:srgbClr val="FFCC00"/>
        </a:accent2>
        <a:accent3>
          <a:srgbClr val="BAB9D4"/>
        </a:accent3>
        <a:accent4>
          <a:srgbClr val="DADADA"/>
        </a:accent4>
        <a:accent5>
          <a:srgbClr val="F6AAC1"/>
        </a:accent5>
        <a:accent6>
          <a:srgbClr val="E7B900"/>
        </a:accent6>
        <a:hlink>
          <a:srgbClr val="7FC31C"/>
        </a:hlink>
        <a:folHlink>
          <a:srgbClr val="0099CC"/>
        </a:folHlink>
      </a:clrScheme>
      <a:clrMap bg1="dk2" tx1="lt1" bg2="dk1" tx2="lt2" accent1="accent1" accent2="accent2" accent3="accent3" accent4="accent4" accent5="accent5" accent6="accent6" hlink="hlink" folHlink="folHlink"/>
    </a:extraClrScheme>
    <a:extraClrScheme>
      <a:clrScheme name="Default Design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FF8500"/>
        </a:dk2>
        <a:lt2>
          <a:srgbClr val="0099CC"/>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7FC31C"/>
        </a:dk2>
        <a:lt2>
          <a:srgbClr val="FF8500"/>
        </a:lt2>
        <a:accent1>
          <a:srgbClr val="F00A81"/>
        </a:accent1>
        <a:accent2>
          <a:srgbClr val="FFCC00"/>
        </a:accent2>
        <a:accent3>
          <a:srgbClr val="FFFFFF"/>
        </a:accent3>
        <a:accent4>
          <a:srgbClr val="000000"/>
        </a:accent4>
        <a:accent5>
          <a:srgbClr val="F6AAC1"/>
        </a:accent5>
        <a:accent6>
          <a:srgbClr val="E7B900"/>
        </a:accent6>
        <a:hlink>
          <a:srgbClr val="6E69B0"/>
        </a:hlink>
        <a:folHlink>
          <a:srgbClr val="0099CC"/>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6E69B0"/>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0099CC"/>
        </a:folHlink>
      </a:clrScheme>
      <a:clrMap bg1="lt1" tx1="dk1" bg2="lt2" tx2="dk2" accent1="accent1" accent2="accent2" accent3="accent3" accent4="accent4" accent5="accent5" accent6="accent6" hlink="hlink" folHlink="folHlink"/>
    </a:extraClrScheme>
    <a:extraClrScheme>
      <a:clrScheme name="Default Design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clrMap bg1="dk2" tx1="lt1" bg2="dk1" tx2="lt2" accent1="accent1" accent2="accent2" accent3="accent3" accent4="accent4" accent5="accent5" accent6="accent6" hlink="hlink" folHlink="folHlink"/>
    </a:extraClrScheme>
    <a:extraClrScheme>
      <a:clrScheme name="Default Design 6">
        <a:dk1>
          <a:srgbClr val="0099CC"/>
        </a:dk1>
        <a:lt1>
          <a:srgbClr val="FFFFFF"/>
        </a:lt1>
        <a:dk2>
          <a:srgbClr val="FF8500"/>
        </a:dk2>
        <a:lt2>
          <a:srgbClr val="000000"/>
        </a:lt2>
        <a:accent1>
          <a:srgbClr val="F00A81"/>
        </a:accent1>
        <a:accent2>
          <a:srgbClr val="FFCC00"/>
        </a:accent2>
        <a:accent3>
          <a:srgbClr val="FFC2AA"/>
        </a:accent3>
        <a:accent4>
          <a:srgbClr val="DADADA"/>
        </a:accent4>
        <a:accent5>
          <a:srgbClr val="F6AAC1"/>
        </a:accent5>
        <a:accent6>
          <a:srgbClr val="E7B900"/>
        </a:accent6>
        <a:hlink>
          <a:srgbClr val="7FC31C"/>
        </a:hlink>
        <a:folHlink>
          <a:srgbClr val="6E69B0"/>
        </a:folHlink>
      </a:clrScheme>
      <a:clrMap bg1="dk2" tx1="lt1" bg2="dk1" tx2="lt2" accent1="accent1" accent2="accent2" accent3="accent3" accent4="accent4" accent5="accent5" accent6="accent6" hlink="hlink" folHlink="folHlink"/>
    </a:extraClrScheme>
    <a:extraClrScheme>
      <a:clrScheme name="Default Design 7">
        <a:dk1>
          <a:srgbClr val="FF8500"/>
        </a:dk1>
        <a:lt1>
          <a:srgbClr val="FFFFFF"/>
        </a:lt1>
        <a:dk2>
          <a:srgbClr val="6E69B0"/>
        </a:dk2>
        <a:lt2>
          <a:srgbClr val="000000"/>
        </a:lt2>
        <a:accent1>
          <a:srgbClr val="F00A81"/>
        </a:accent1>
        <a:accent2>
          <a:srgbClr val="FFCC00"/>
        </a:accent2>
        <a:accent3>
          <a:srgbClr val="BAB9D4"/>
        </a:accent3>
        <a:accent4>
          <a:srgbClr val="DADADA"/>
        </a:accent4>
        <a:accent5>
          <a:srgbClr val="F6AAC1"/>
        </a:accent5>
        <a:accent6>
          <a:srgbClr val="E7B900"/>
        </a:accent6>
        <a:hlink>
          <a:srgbClr val="7FC31C"/>
        </a:hlink>
        <a:folHlink>
          <a:srgbClr val="0099CC"/>
        </a:folHlink>
      </a:clrScheme>
      <a:clrMap bg1="dk2" tx1="lt1" bg2="dk1" tx2="lt2" accent1="accent1" accent2="accent2" accent3="accent3" accent4="accent4" accent5="accent5" accent6="accent6" hlink="hlink" folHlink="folHlink"/>
    </a:extraClrScheme>
    <a:extraClrScheme>
      <a:clrScheme name="Default Design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Skills Funding Agency">
  <a:themeElements>
    <a:clrScheme name="Skills Funding Agency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fontScheme name="Skills Funding Agency">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Skills Funding Agency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Skills Funding Agency 2">
        <a:dk1>
          <a:srgbClr val="000000"/>
        </a:dk1>
        <a:lt1>
          <a:srgbClr val="FFFFFF"/>
        </a:lt1>
        <a:dk2>
          <a:srgbClr val="FF8500"/>
        </a:dk2>
        <a:lt2>
          <a:srgbClr val="0099CC"/>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Skills Funding Agency 3">
        <a:dk1>
          <a:srgbClr val="000000"/>
        </a:dk1>
        <a:lt1>
          <a:srgbClr val="FFFFFF"/>
        </a:lt1>
        <a:dk2>
          <a:srgbClr val="7FC31C"/>
        </a:dk2>
        <a:lt2>
          <a:srgbClr val="FF8500"/>
        </a:lt2>
        <a:accent1>
          <a:srgbClr val="F00A81"/>
        </a:accent1>
        <a:accent2>
          <a:srgbClr val="FFCC00"/>
        </a:accent2>
        <a:accent3>
          <a:srgbClr val="FFFFFF"/>
        </a:accent3>
        <a:accent4>
          <a:srgbClr val="000000"/>
        </a:accent4>
        <a:accent5>
          <a:srgbClr val="F6AAC1"/>
        </a:accent5>
        <a:accent6>
          <a:srgbClr val="E7B900"/>
        </a:accent6>
        <a:hlink>
          <a:srgbClr val="6E69B0"/>
        </a:hlink>
        <a:folHlink>
          <a:srgbClr val="0099CC"/>
        </a:folHlink>
      </a:clrScheme>
      <a:clrMap bg1="lt1" tx1="dk1" bg2="lt2" tx2="dk2" accent1="accent1" accent2="accent2" accent3="accent3" accent4="accent4" accent5="accent5" accent6="accent6" hlink="hlink" folHlink="folHlink"/>
    </a:extraClrScheme>
    <a:extraClrScheme>
      <a:clrScheme name="Skills Funding Agency 4">
        <a:dk1>
          <a:srgbClr val="000000"/>
        </a:dk1>
        <a:lt1>
          <a:srgbClr val="FFFFFF"/>
        </a:lt1>
        <a:dk2>
          <a:srgbClr val="6E69B0"/>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0099CC"/>
        </a:folHlink>
      </a:clrScheme>
      <a:clrMap bg1="lt1" tx1="dk1" bg2="lt2" tx2="dk2" accent1="accent1" accent2="accent2" accent3="accent3" accent4="accent4" accent5="accent5" accent6="accent6" hlink="hlink" folHlink="folHlink"/>
    </a:extraClrScheme>
    <a:extraClrScheme>
      <a:clrScheme name="Skills Funding Agency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clrMap bg1="dk2" tx1="lt1" bg2="dk1" tx2="lt2" accent1="accent1" accent2="accent2" accent3="accent3" accent4="accent4" accent5="accent5" accent6="accent6" hlink="hlink" folHlink="folHlink"/>
    </a:extraClrScheme>
    <a:extraClrScheme>
      <a:clrScheme name="Skills Funding Agency 6">
        <a:dk1>
          <a:srgbClr val="0099CC"/>
        </a:dk1>
        <a:lt1>
          <a:srgbClr val="FFFFFF"/>
        </a:lt1>
        <a:dk2>
          <a:srgbClr val="FF8500"/>
        </a:dk2>
        <a:lt2>
          <a:srgbClr val="000000"/>
        </a:lt2>
        <a:accent1>
          <a:srgbClr val="F00A81"/>
        </a:accent1>
        <a:accent2>
          <a:srgbClr val="FFCC00"/>
        </a:accent2>
        <a:accent3>
          <a:srgbClr val="FFC2AA"/>
        </a:accent3>
        <a:accent4>
          <a:srgbClr val="DADADA"/>
        </a:accent4>
        <a:accent5>
          <a:srgbClr val="F6AAC1"/>
        </a:accent5>
        <a:accent6>
          <a:srgbClr val="E7B900"/>
        </a:accent6>
        <a:hlink>
          <a:srgbClr val="7FC31C"/>
        </a:hlink>
        <a:folHlink>
          <a:srgbClr val="6E69B0"/>
        </a:folHlink>
      </a:clrScheme>
      <a:clrMap bg1="dk2" tx1="lt1" bg2="dk1" tx2="lt2" accent1="accent1" accent2="accent2" accent3="accent3" accent4="accent4" accent5="accent5" accent6="accent6" hlink="hlink" folHlink="folHlink"/>
    </a:extraClrScheme>
    <a:extraClrScheme>
      <a:clrScheme name="Skills Funding Agency 7">
        <a:dk1>
          <a:srgbClr val="FF8500"/>
        </a:dk1>
        <a:lt1>
          <a:srgbClr val="FFFFFF"/>
        </a:lt1>
        <a:dk2>
          <a:srgbClr val="6E69B0"/>
        </a:dk2>
        <a:lt2>
          <a:srgbClr val="000000"/>
        </a:lt2>
        <a:accent1>
          <a:srgbClr val="F00A81"/>
        </a:accent1>
        <a:accent2>
          <a:srgbClr val="FFCC00"/>
        </a:accent2>
        <a:accent3>
          <a:srgbClr val="BAB9D4"/>
        </a:accent3>
        <a:accent4>
          <a:srgbClr val="DADADA"/>
        </a:accent4>
        <a:accent5>
          <a:srgbClr val="F6AAC1"/>
        </a:accent5>
        <a:accent6>
          <a:srgbClr val="E7B900"/>
        </a:accent6>
        <a:hlink>
          <a:srgbClr val="7FC31C"/>
        </a:hlink>
        <a:folHlink>
          <a:srgbClr val="0099CC"/>
        </a:folHlink>
      </a:clrScheme>
      <a:clrMap bg1="dk2" tx1="lt1" bg2="dk1" tx2="lt2" accent1="accent1" accent2="accent2" accent3="accent3" accent4="accent4" accent5="accent5" accent6="accent6" hlink="hlink" folHlink="folHlink"/>
    </a:extraClrScheme>
    <a:extraClrScheme>
      <a:clrScheme name="Skills Funding Agency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Default Design">
  <a:themeElements>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fontScheme name="Default Desig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FF8500"/>
        </a:dk2>
        <a:lt2>
          <a:srgbClr val="0099CC"/>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7FC31C"/>
        </a:dk2>
        <a:lt2>
          <a:srgbClr val="FF8500"/>
        </a:lt2>
        <a:accent1>
          <a:srgbClr val="F00A81"/>
        </a:accent1>
        <a:accent2>
          <a:srgbClr val="FFCC00"/>
        </a:accent2>
        <a:accent3>
          <a:srgbClr val="FFFFFF"/>
        </a:accent3>
        <a:accent4>
          <a:srgbClr val="000000"/>
        </a:accent4>
        <a:accent5>
          <a:srgbClr val="F6AAC1"/>
        </a:accent5>
        <a:accent6>
          <a:srgbClr val="E7B900"/>
        </a:accent6>
        <a:hlink>
          <a:srgbClr val="6E69B0"/>
        </a:hlink>
        <a:folHlink>
          <a:srgbClr val="0099CC"/>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6E69B0"/>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0099CC"/>
        </a:folHlink>
      </a:clrScheme>
      <a:clrMap bg1="lt1" tx1="dk1" bg2="lt2" tx2="dk2" accent1="accent1" accent2="accent2" accent3="accent3" accent4="accent4" accent5="accent5" accent6="accent6" hlink="hlink" folHlink="folHlink"/>
    </a:extraClrScheme>
    <a:extraClrScheme>
      <a:clrScheme name="Default Design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clrMap bg1="dk2" tx1="lt1" bg2="dk1" tx2="lt2" accent1="accent1" accent2="accent2" accent3="accent3" accent4="accent4" accent5="accent5" accent6="accent6" hlink="hlink" folHlink="folHlink"/>
    </a:extraClrScheme>
    <a:extraClrScheme>
      <a:clrScheme name="Default Design 6">
        <a:dk1>
          <a:srgbClr val="0099CC"/>
        </a:dk1>
        <a:lt1>
          <a:srgbClr val="FFFFFF"/>
        </a:lt1>
        <a:dk2>
          <a:srgbClr val="FF8500"/>
        </a:dk2>
        <a:lt2>
          <a:srgbClr val="000000"/>
        </a:lt2>
        <a:accent1>
          <a:srgbClr val="F00A81"/>
        </a:accent1>
        <a:accent2>
          <a:srgbClr val="FFCC00"/>
        </a:accent2>
        <a:accent3>
          <a:srgbClr val="FFC2AA"/>
        </a:accent3>
        <a:accent4>
          <a:srgbClr val="DADADA"/>
        </a:accent4>
        <a:accent5>
          <a:srgbClr val="F6AAC1"/>
        </a:accent5>
        <a:accent6>
          <a:srgbClr val="E7B900"/>
        </a:accent6>
        <a:hlink>
          <a:srgbClr val="7FC31C"/>
        </a:hlink>
        <a:folHlink>
          <a:srgbClr val="6E69B0"/>
        </a:folHlink>
      </a:clrScheme>
      <a:clrMap bg1="dk2" tx1="lt1" bg2="dk1" tx2="lt2" accent1="accent1" accent2="accent2" accent3="accent3" accent4="accent4" accent5="accent5" accent6="accent6" hlink="hlink" folHlink="folHlink"/>
    </a:extraClrScheme>
    <a:extraClrScheme>
      <a:clrScheme name="Default Design 7">
        <a:dk1>
          <a:srgbClr val="FF8500"/>
        </a:dk1>
        <a:lt1>
          <a:srgbClr val="FFFFFF"/>
        </a:lt1>
        <a:dk2>
          <a:srgbClr val="6E69B0"/>
        </a:dk2>
        <a:lt2>
          <a:srgbClr val="000000"/>
        </a:lt2>
        <a:accent1>
          <a:srgbClr val="F00A81"/>
        </a:accent1>
        <a:accent2>
          <a:srgbClr val="FFCC00"/>
        </a:accent2>
        <a:accent3>
          <a:srgbClr val="BAB9D4"/>
        </a:accent3>
        <a:accent4>
          <a:srgbClr val="DADADA"/>
        </a:accent4>
        <a:accent5>
          <a:srgbClr val="F6AAC1"/>
        </a:accent5>
        <a:accent6>
          <a:srgbClr val="E7B900"/>
        </a:accent6>
        <a:hlink>
          <a:srgbClr val="7FC31C"/>
        </a:hlink>
        <a:folHlink>
          <a:srgbClr val="0099CC"/>
        </a:folHlink>
      </a:clrScheme>
      <a:clrMap bg1="dk2" tx1="lt1" bg2="dk1" tx2="lt2" accent1="accent1" accent2="accent2" accent3="accent3" accent4="accent4" accent5="accent5" accent6="accent6" hlink="hlink" folHlink="folHlink"/>
    </a:extraClrScheme>
    <a:extraClrScheme>
      <a:clrScheme name="Default Design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Default Design">
  <a:themeElements>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fontScheme name="Default Desig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Default Design 1">
        <a:dk1>
          <a:srgbClr val="000000"/>
        </a:dk1>
        <a:lt1>
          <a:srgbClr val="FFFFFF"/>
        </a:lt1>
        <a:dk2>
          <a:srgbClr val="0099CC"/>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FF8500"/>
        </a:dk2>
        <a:lt2>
          <a:srgbClr val="0099CC"/>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6E69B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7FC31C"/>
        </a:dk2>
        <a:lt2>
          <a:srgbClr val="FF8500"/>
        </a:lt2>
        <a:accent1>
          <a:srgbClr val="F00A81"/>
        </a:accent1>
        <a:accent2>
          <a:srgbClr val="FFCC00"/>
        </a:accent2>
        <a:accent3>
          <a:srgbClr val="FFFFFF"/>
        </a:accent3>
        <a:accent4>
          <a:srgbClr val="000000"/>
        </a:accent4>
        <a:accent5>
          <a:srgbClr val="F6AAC1"/>
        </a:accent5>
        <a:accent6>
          <a:srgbClr val="E7B900"/>
        </a:accent6>
        <a:hlink>
          <a:srgbClr val="6E69B0"/>
        </a:hlink>
        <a:folHlink>
          <a:srgbClr val="0099CC"/>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6E69B0"/>
        </a:dk2>
        <a:lt2>
          <a:srgbClr val="FF8500"/>
        </a:lt2>
        <a:accent1>
          <a:srgbClr val="F00A81"/>
        </a:accent1>
        <a:accent2>
          <a:srgbClr val="FFCC00"/>
        </a:accent2>
        <a:accent3>
          <a:srgbClr val="FFFFFF"/>
        </a:accent3>
        <a:accent4>
          <a:srgbClr val="000000"/>
        </a:accent4>
        <a:accent5>
          <a:srgbClr val="F6AAC1"/>
        </a:accent5>
        <a:accent6>
          <a:srgbClr val="E7B900"/>
        </a:accent6>
        <a:hlink>
          <a:srgbClr val="B7D30B"/>
        </a:hlink>
        <a:folHlink>
          <a:srgbClr val="0099CC"/>
        </a:folHlink>
      </a:clrScheme>
      <a:clrMap bg1="lt1" tx1="dk1" bg2="lt2" tx2="dk2" accent1="accent1" accent2="accent2" accent3="accent3" accent4="accent4" accent5="accent5" accent6="accent6" hlink="hlink" folHlink="folHlink"/>
    </a:extraClrScheme>
    <a:extraClrScheme>
      <a:clrScheme name="Default Design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clrMap bg1="dk2" tx1="lt1" bg2="dk1" tx2="lt2" accent1="accent1" accent2="accent2" accent3="accent3" accent4="accent4" accent5="accent5" accent6="accent6" hlink="hlink" folHlink="folHlink"/>
    </a:extraClrScheme>
    <a:extraClrScheme>
      <a:clrScheme name="Default Design 6">
        <a:dk1>
          <a:srgbClr val="0099CC"/>
        </a:dk1>
        <a:lt1>
          <a:srgbClr val="FFFFFF"/>
        </a:lt1>
        <a:dk2>
          <a:srgbClr val="FF8500"/>
        </a:dk2>
        <a:lt2>
          <a:srgbClr val="000000"/>
        </a:lt2>
        <a:accent1>
          <a:srgbClr val="F00A81"/>
        </a:accent1>
        <a:accent2>
          <a:srgbClr val="FFCC00"/>
        </a:accent2>
        <a:accent3>
          <a:srgbClr val="FFC2AA"/>
        </a:accent3>
        <a:accent4>
          <a:srgbClr val="DADADA"/>
        </a:accent4>
        <a:accent5>
          <a:srgbClr val="F6AAC1"/>
        </a:accent5>
        <a:accent6>
          <a:srgbClr val="E7B900"/>
        </a:accent6>
        <a:hlink>
          <a:srgbClr val="7FC31C"/>
        </a:hlink>
        <a:folHlink>
          <a:srgbClr val="6E69B0"/>
        </a:folHlink>
      </a:clrScheme>
      <a:clrMap bg1="dk2" tx1="lt1" bg2="dk1" tx2="lt2" accent1="accent1" accent2="accent2" accent3="accent3" accent4="accent4" accent5="accent5" accent6="accent6" hlink="hlink" folHlink="folHlink"/>
    </a:extraClrScheme>
    <a:extraClrScheme>
      <a:clrScheme name="Default Design 7">
        <a:dk1>
          <a:srgbClr val="FF8500"/>
        </a:dk1>
        <a:lt1>
          <a:srgbClr val="FFFFFF"/>
        </a:lt1>
        <a:dk2>
          <a:srgbClr val="6E69B0"/>
        </a:dk2>
        <a:lt2>
          <a:srgbClr val="000000"/>
        </a:lt2>
        <a:accent1>
          <a:srgbClr val="F00A81"/>
        </a:accent1>
        <a:accent2>
          <a:srgbClr val="FFCC00"/>
        </a:accent2>
        <a:accent3>
          <a:srgbClr val="BAB9D4"/>
        </a:accent3>
        <a:accent4>
          <a:srgbClr val="DADADA"/>
        </a:accent4>
        <a:accent5>
          <a:srgbClr val="F6AAC1"/>
        </a:accent5>
        <a:accent6>
          <a:srgbClr val="E7B900"/>
        </a:accent6>
        <a:hlink>
          <a:srgbClr val="7FC31C"/>
        </a:hlink>
        <a:folHlink>
          <a:srgbClr val="0099CC"/>
        </a:folHlink>
      </a:clrScheme>
      <a:clrMap bg1="dk2" tx1="lt1" bg2="dk1" tx2="lt2" accent1="accent1" accent2="accent2" accent3="accent3" accent4="accent4" accent5="accent5" accent6="accent6" hlink="hlink" folHlink="folHlink"/>
    </a:extraClrScheme>
    <a:extraClrScheme>
      <a:clrScheme name="Default Design 8">
        <a:dk1>
          <a:srgbClr val="FF8500"/>
        </a:dk1>
        <a:lt1>
          <a:srgbClr val="FFFFFF"/>
        </a:lt1>
        <a:dk2>
          <a:srgbClr val="7FC31C"/>
        </a:dk2>
        <a:lt2>
          <a:srgbClr val="000000"/>
        </a:lt2>
        <a:accent1>
          <a:srgbClr val="F00A81"/>
        </a:accent1>
        <a:accent2>
          <a:srgbClr val="FFCC00"/>
        </a:accent2>
        <a:accent3>
          <a:srgbClr val="C0DEAB"/>
        </a:accent3>
        <a:accent4>
          <a:srgbClr val="DADADA"/>
        </a:accent4>
        <a:accent5>
          <a:srgbClr val="F6AAC1"/>
        </a:accent5>
        <a:accent6>
          <a:srgbClr val="E7B900"/>
        </a:accent6>
        <a:hlink>
          <a:srgbClr val="0099CC"/>
        </a:hlink>
        <a:folHlink>
          <a:srgbClr val="6E69B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kills Funding Agency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themeOverride>
</file>

<file path=ppt/theme/themeOverride2.xml><?xml version="1.0" encoding="utf-8"?>
<a:themeOverride xmlns:a="http://schemas.openxmlformats.org/drawingml/2006/main">
  <a:clrScheme name="Skills Funding Agency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themeOverride>
</file>

<file path=ppt/theme/themeOverride3.xml><?xml version="1.0" encoding="utf-8"?>
<a:themeOverride xmlns:a="http://schemas.openxmlformats.org/drawingml/2006/main">
  <a:clrScheme name="Skills Funding Agency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themeOverride>
</file>

<file path=ppt/theme/themeOverride4.xml><?xml version="1.0" encoding="utf-8"?>
<a:themeOverride xmlns:a="http://schemas.openxmlformats.org/drawingml/2006/main">
  <a:clrScheme name="Skills Funding Agency 5">
    <a:dk1>
      <a:srgbClr val="FF8500"/>
    </a:dk1>
    <a:lt1>
      <a:srgbClr val="FFFFFF"/>
    </a:lt1>
    <a:dk2>
      <a:srgbClr val="0099CC"/>
    </a:dk2>
    <a:lt2>
      <a:srgbClr val="000000"/>
    </a:lt2>
    <a:accent1>
      <a:srgbClr val="F00A81"/>
    </a:accent1>
    <a:accent2>
      <a:srgbClr val="FFCC00"/>
    </a:accent2>
    <a:accent3>
      <a:srgbClr val="AACAE2"/>
    </a:accent3>
    <a:accent4>
      <a:srgbClr val="DADADA"/>
    </a:accent4>
    <a:accent5>
      <a:srgbClr val="F6AAC1"/>
    </a:accent5>
    <a:accent6>
      <a:srgbClr val="E7B900"/>
    </a:accent6>
    <a:hlink>
      <a:srgbClr val="B7D30B"/>
    </a:hlink>
    <a:folHlink>
      <a:srgbClr val="6E69B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EF067B3CB81C4D8101E55070BD676D" ma:contentTypeVersion="0" ma:contentTypeDescription="Create a new document." ma:contentTypeScope="" ma:versionID="c986d69e37d3043b64b39950e531c4b8">
  <xsd:schema xmlns:xsd="http://www.w3.org/2001/XMLSchema" xmlns:xs="http://www.w3.org/2001/XMLSchema" xmlns:p="http://schemas.microsoft.com/office/2006/metadata/properties" targetNamespace="http://schemas.microsoft.com/office/2006/metadata/properties" ma:root="true" ma:fieldsID="e632581fadfa51a52ea46ddb307d92e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C8A226-BAB9-42D0-B484-8DEFD4C78E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4A8CC6F1-52BB-4645-B6D4-B5858043C989}">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977AB5EA-AEDF-4EC9-B8B0-EAE2C13A1E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Skills Funding Agency</Template>
  <TotalTime>4540</TotalTime>
  <Words>2104</Words>
  <Application>Microsoft Office PowerPoint</Application>
  <PresentationFormat>On-screen Show (4:3)</PresentationFormat>
  <Paragraphs>408</Paragraphs>
  <Slides>37</Slides>
  <Notes>20</Notes>
  <HiddenSlides>0</HiddenSlides>
  <MMClips>0</MMClips>
  <ScaleCrop>false</ScaleCrop>
  <HeadingPairs>
    <vt:vector size="6" baseType="variant">
      <vt:variant>
        <vt:lpstr>Fonts Used</vt:lpstr>
      </vt:variant>
      <vt:variant>
        <vt:i4>7</vt:i4>
      </vt:variant>
      <vt:variant>
        <vt:lpstr>Theme</vt:lpstr>
      </vt:variant>
      <vt:variant>
        <vt:i4>7</vt:i4>
      </vt:variant>
      <vt:variant>
        <vt:lpstr>Slide Titles</vt:lpstr>
      </vt:variant>
      <vt:variant>
        <vt:i4>37</vt:i4>
      </vt:variant>
    </vt:vector>
  </HeadingPairs>
  <TitlesOfParts>
    <vt:vector size="51" baseType="lpstr">
      <vt:lpstr>Arial Unicode MS</vt:lpstr>
      <vt:lpstr>Arial</vt:lpstr>
      <vt:lpstr>Calibri</vt:lpstr>
      <vt:lpstr>Calibri Light</vt:lpstr>
      <vt:lpstr>Symbol</vt:lpstr>
      <vt:lpstr>Times New Roman</vt:lpstr>
      <vt:lpstr>Univers 55</vt:lpstr>
      <vt:lpstr>Default Design</vt:lpstr>
      <vt:lpstr>Custom Design</vt:lpstr>
      <vt:lpstr>1_Custom Design</vt:lpstr>
      <vt:lpstr>1_Default Design</vt:lpstr>
      <vt:lpstr>1_Skills Funding Agency</vt:lpstr>
      <vt:lpstr>2_Default Design</vt:lpstr>
      <vt:lpstr>3_Default Design</vt:lpstr>
      <vt:lpstr>PowerPoint Presentation</vt:lpstr>
      <vt:lpstr>Agenda</vt:lpstr>
      <vt:lpstr>Timetable</vt:lpstr>
      <vt:lpstr>PowerPoint Presentation</vt:lpstr>
      <vt:lpstr>Procurement Focus </vt:lpstr>
      <vt:lpstr> Procurement Purpose </vt:lpstr>
      <vt:lpstr>Evaluation &amp; Award </vt:lpstr>
      <vt:lpstr>PowerPoint Presentation</vt:lpstr>
      <vt:lpstr>What organisations are  expected to do </vt:lpstr>
      <vt:lpstr>What organisations  must not do</vt:lpstr>
      <vt:lpstr>PowerPoint Presentation</vt:lpstr>
      <vt:lpstr>What to check </vt:lpstr>
      <vt:lpstr>Evaluation Criteria Narrative     </vt:lpstr>
      <vt:lpstr>Basics –  Working with Text Sections </vt:lpstr>
      <vt:lpstr>PowerPoint Presentation</vt:lpstr>
      <vt:lpstr>PowerPoint Presentation</vt:lpstr>
      <vt:lpstr>PowerPoint Presentation</vt:lpstr>
      <vt:lpstr>PowerPoint Presentation</vt:lpstr>
      <vt:lpstr>PowerPoint Presentation</vt:lpstr>
      <vt:lpstr>Framework Table </vt:lpstr>
      <vt:lpstr>Approval for learning aims without  an existing rate in Frameworks</vt:lpstr>
      <vt:lpstr>PowerPoint Presentation</vt:lpstr>
      <vt:lpstr>Standards Table </vt:lpstr>
      <vt:lpstr>PowerPoint Presentation</vt:lpstr>
      <vt:lpstr>PowerPoint Presentation</vt:lpstr>
      <vt:lpstr>PowerPoint Presentation</vt:lpstr>
      <vt:lpstr>PowerPoint Presentation</vt:lpstr>
      <vt:lpstr>PowerPoint Presentation</vt:lpstr>
      <vt:lpstr>PowerPoint Presentation</vt:lpstr>
      <vt:lpstr>Volumes and Values </vt:lpstr>
      <vt:lpstr>Volumes and Values </vt:lpstr>
      <vt:lpstr>PowerPoint Presentation</vt:lpstr>
      <vt:lpstr>PowerPoint Presentation</vt:lpstr>
      <vt:lpstr>PowerPoint Presentation</vt:lpstr>
      <vt:lpstr>Questions </vt:lpstr>
      <vt:lpstr>PowerPoint Presentation</vt:lpstr>
      <vt:lpstr>Timetable</vt:lpstr>
    </vt:vector>
  </TitlesOfParts>
  <Company>IM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version 1</dc:subject>
  <dc:creator>IM Services</dc:creator>
  <cp:lastModifiedBy>Paul Wilsher</cp:lastModifiedBy>
  <cp:revision>382</cp:revision>
  <cp:lastPrinted>2016-06-21T18:14:27Z</cp:lastPrinted>
  <dcterms:created xsi:type="dcterms:W3CDTF">2014-01-07T11:59:37Z</dcterms:created>
  <dcterms:modified xsi:type="dcterms:W3CDTF">2017-03-06T09:36:50Z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0x01010011EF067B3CB81C4D8101E55070BD676D</vt:lpwstr>
  </property>
</Properties>
</file>