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ink/ink1.xml" ContentType="application/inkml+xml"/>
  <Override PartName="/ppt/notesSlides/notesSlide3.xml" ContentType="application/vnd.openxmlformats-officedocument.presentationml.notesSlide+xml"/>
  <Override PartName="/ppt/notesSlides/notesSlide4.xml" ContentType="application/vnd.openxmlformats-officedocument.presentationml.notesSlide+xml"/>
  <Override PartName="/ppt/comments/modernComment_10F_CA53ACA3.xml" ContentType="application/vnd.ms-powerpoint.comments+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11"/>
  </p:notesMasterIdLst>
  <p:sldIdLst>
    <p:sldId id="256" r:id="rId5"/>
    <p:sldId id="258" r:id="rId6"/>
    <p:sldId id="261" r:id="rId7"/>
    <p:sldId id="269" r:id="rId8"/>
    <p:sldId id="270" r:id="rId9"/>
    <p:sldId id="271"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3D62D04-85D8-A137-9D94-0CC5FA770560}" name="RICHARDSON, Tom" initials="RT" userId="S::tom.richardson@education.gov.uk::a18b9310-e3e7-406f-a00d-a32b8212179d" providerId="AD"/>
  <p188:author id="{63B1EB09-9759-0992-700F-6836DE260F45}" name="WEBSTER, Oliver1" initials="WO" userId="S::oliver1.webster@education.gov.uk::1173b9a8-2a26-447a-92b2-f7e804d12cd3" providerId="AD"/>
  <p188:author id="{5F75BA44-480D-91EE-9C71-E19BC1822B10}" name="JOHNSON, Chloe" initials="JC" userId="S::Chloe.JOHNSON@EDUCATION.GOV.UK::b40059f3-1837-45fa-b6dc-213bc2051012" providerId="AD"/>
  <p188:author id="{FCEAD554-BBC4-B47F-7EE5-AF848D99ACB2}" name="EXELBY, Katherine" initials="EK" userId="S::Katherine.EXELBY@EDUCATION.GOV.UK::2105b04e-0649-4590-ad77-c7b70fee48aa" providerId="AD"/>
  <p188:author id="{2617E067-B49D-789B-2412-5AA30169AD2A}" name="DUERDEN, Alasdaire" initials="DA" userId="S::Alasdaire.DUERDEN@EDUCATION.GOV.UK::d885f549-45f9-4e3a-bdf8-942374b27a02" providerId="AD"/>
  <p188:author id="{7A3F7AA9-4E02-BE07-649B-54145317E28F}" name="POWELL, Naomi" initials="PN" userId="S::naomi.powell@education.gov.uk::26f32e2c-c428-4110-935a-79fdbf1a9ec8" providerId="AD"/>
  <p188:author id="{824097A9-BAC3-A844-1F7B-AF62D2E94EC9}" name="NZEGWU, Fiona" initials="NF" userId="S::fiona.nzegwu@education.gov.uk::4f15e9cd-d610-4331-9b63-ac20003a2d73" providerId="AD"/>
  <p188:author id="{570E60EE-7A37-2151-C94D-6F0B2256B019}" name="MARCH, Shehla" initials="MS" userId="S::Shehla.MARCH@EDUCATION.GOV.UK::a935ff74-9a97-4570-bc82-ed0aef9bc807"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8EAB979-3A08-4F1F-BDCD-0CE154A21EDD}" vWet="2" dt="2023-01-18T10:01:38.434"/>
    <p1510:client id="{9A907E6F-B582-844C-5819-5C4B5E8FCD40}" v="44" dt="2023-01-17T15:45:14.545"/>
    <p1510:client id="{DF557233-8C1E-6F1F-35FC-A7CEBEE0F992}" v="208" dt="2023-01-18T10:18:27.81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18" Type="http://schemas.microsoft.com/office/2018/10/relationships/authors" Target="author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UNNINGHAM, Paul" userId="S::paul.cunningham@education.gov.uk::3a50879e-e234-4502-a96a-4b61eb2c72d0" providerId="AD" clId="Web-{09AC145E-830F-A8EF-885A-AA8DF3BEDB38}"/>
    <pc:docChg chg="addSld modSld sldOrd">
      <pc:chgData name="CUNNINGHAM, Paul" userId="S::paul.cunningham@education.gov.uk::3a50879e-e234-4502-a96a-4b61eb2c72d0" providerId="AD" clId="Web-{09AC145E-830F-A8EF-885A-AA8DF3BEDB38}" dt="2023-01-13T15:04:58.540" v="1550" actId="20577"/>
      <pc:docMkLst>
        <pc:docMk/>
      </pc:docMkLst>
      <pc:sldChg chg="addSp delSp modSp add ord replId">
        <pc:chgData name="CUNNINGHAM, Paul" userId="S::paul.cunningham@education.gov.uk::3a50879e-e234-4502-a96a-4b61eb2c72d0" providerId="AD" clId="Web-{09AC145E-830F-A8EF-885A-AA8DF3BEDB38}" dt="2023-01-13T15:04:58.540" v="1550" actId="20577"/>
        <pc:sldMkLst>
          <pc:docMk/>
          <pc:sldMk cId="3394481315" sldId="271"/>
        </pc:sldMkLst>
        <pc:spChg chg="del">
          <ac:chgData name="CUNNINGHAM, Paul" userId="S::paul.cunningham@education.gov.uk::3a50879e-e234-4502-a96a-4b61eb2c72d0" providerId="AD" clId="Web-{09AC145E-830F-A8EF-885A-AA8DF3BEDB38}" dt="2023-01-13T13:47:33.431" v="389"/>
          <ac:spMkLst>
            <pc:docMk/>
            <pc:sldMk cId="3394481315" sldId="271"/>
            <ac:spMk id="3" creationId="{F695FFE6-914E-6DF6-DC26-58C3A378A7BD}"/>
          </ac:spMkLst>
        </pc:spChg>
        <pc:spChg chg="del">
          <ac:chgData name="CUNNINGHAM, Paul" userId="S::paul.cunningham@education.gov.uk::3a50879e-e234-4502-a96a-4b61eb2c72d0" providerId="AD" clId="Web-{09AC145E-830F-A8EF-885A-AA8DF3BEDB38}" dt="2023-01-13T13:47:47.494" v="391"/>
          <ac:spMkLst>
            <pc:docMk/>
            <pc:sldMk cId="3394481315" sldId="271"/>
            <ac:spMk id="5" creationId="{6C3F669D-AA8E-723B-5A35-AE029C3BC6CC}"/>
          </ac:spMkLst>
        </pc:spChg>
        <pc:spChg chg="mod">
          <ac:chgData name="CUNNINGHAM, Paul" userId="S::paul.cunningham@education.gov.uk::3a50879e-e234-4502-a96a-4b61eb2c72d0" providerId="AD" clId="Web-{09AC145E-830F-A8EF-885A-AA8DF3BEDB38}" dt="2023-01-13T15:03:59.085" v="1531" actId="20577"/>
          <ac:spMkLst>
            <pc:docMk/>
            <pc:sldMk cId="3394481315" sldId="271"/>
            <ac:spMk id="6" creationId="{5F913E7D-8EEA-FDA4-7821-03AF9DBF5F3C}"/>
          </ac:spMkLst>
        </pc:spChg>
        <pc:spChg chg="mod">
          <ac:chgData name="CUNNINGHAM, Paul" userId="S::paul.cunningham@education.gov.uk::3a50879e-e234-4502-a96a-4b61eb2c72d0" providerId="AD" clId="Web-{09AC145E-830F-A8EF-885A-AA8DF3BEDB38}" dt="2023-01-13T15:04:51.524" v="1538" actId="20577"/>
          <ac:spMkLst>
            <pc:docMk/>
            <pc:sldMk cId="3394481315" sldId="271"/>
            <ac:spMk id="8" creationId="{31D1477C-C667-47F2-E7DC-99BD64F44EA4}"/>
          </ac:spMkLst>
        </pc:spChg>
        <pc:spChg chg="mod">
          <ac:chgData name="CUNNINGHAM, Paul" userId="S::paul.cunningham@education.gov.uk::3a50879e-e234-4502-a96a-4b61eb2c72d0" providerId="AD" clId="Web-{09AC145E-830F-A8EF-885A-AA8DF3BEDB38}" dt="2023-01-13T15:04:58.540" v="1550" actId="20577"/>
          <ac:spMkLst>
            <pc:docMk/>
            <pc:sldMk cId="3394481315" sldId="271"/>
            <ac:spMk id="9" creationId="{3C7CA31C-A136-521F-0950-58E22F713C4E}"/>
          </ac:spMkLst>
        </pc:spChg>
        <pc:spChg chg="del">
          <ac:chgData name="CUNNINGHAM, Paul" userId="S::paul.cunningham@education.gov.uk::3a50879e-e234-4502-a96a-4b61eb2c72d0" providerId="AD" clId="Web-{09AC145E-830F-A8EF-885A-AA8DF3BEDB38}" dt="2023-01-13T13:47:08.055" v="384"/>
          <ac:spMkLst>
            <pc:docMk/>
            <pc:sldMk cId="3394481315" sldId="271"/>
            <ac:spMk id="11" creationId="{003ADC3B-C60F-47E2-793E-526D770F2FA8}"/>
          </ac:spMkLst>
        </pc:spChg>
        <pc:spChg chg="del">
          <ac:chgData name="CUNNINGHAM, Paul" userId="S::paul.cunningham@education.gov.uk::3a50879e-e234-4502-a96a-4b61eb2c72d0" providerId="AD" clId="Web-{09AC145E-830F-A8EF-885A-AA8DF3BEDB38}" dt="2023-01-13T13:47:38.963" v="390"/>
          <ac:spMkLst>
            <pc:docMk/>
            <pc:sldMk cId="3394481315" sldId="271"/>
            <ac:spMk id="14" creationId="{01C6108D-8D2E-9CF4-B714-D3467C0511BB}"/>
          </ac:spMkLst>
        </pc:spChg>
        <pc:spChg chg="del mod">
          <ac:chgData name="CUNNINGHAM, Paul" userId="S::paul.cunningham@education.gov.uk::3a50879e-e234-4502-a96a-4b61eb2c72d0" providerId="AD" clId="Web-{09AC145E-830F-A8EF-885A-AA8DF3BEDB38}" dt="2023-01-13T13:48:14.448" v="394"/>
          <ac:spMkLst>
            <pc:docMk/>
            <pc:sldMk cId="3394481315" sldId="271"/>
            <ac:spMk id="16" creationId="{D9492454-EDB9-7851-E46D-B556198FDF2C}"/>
          </ac:spMkLst>
        </pc:spChg>
        <pc:spChg chg="del">
          <ac:chgData name="CUNNINGHAM, Paul" userId="S::paul.cunningham@education.gov.uk::3a50879e-e234-4502-a96a-4b61eb2c72d0" providerId="AD" clId="Web-{09AC145E-830F-A8EF-885A-AA8DF3BEDB38}" dt="2023-01-13T13:48:22.011" v="395"/>
          <ac:spMkLst>
            <pc:docMk/>
            <pc:sldMk cId="3394481315" sldId="271"/>
            <ac:spMk id="18" creationId="{80DC293D-3747-61D9-1B66-0C0D125E5FEE}"/>
          </ac:spMkLst>
        </pc:spChg>
        <pc:spChg chg="add mod">
          <ac:chgData name="CUNNINGHAM, Paul" userId="S::paul.cunningham@education.gov.uk::3a50879e-e234-4502-a96a-4b61eb2c72d0" providerId="AD" clId="Web-{09AC145E-830F-A8EF-885A-AA8DF3BEDB38}" dt="2023-01-13T15:02:43.363" v="1510" actId="1076"/>
          <ac:spMkLst>
            <pc:docMk/>
            <pc:sldMk cId="3394481315" sldId="271"/>
            <ac:spMk id="20" creationId="{9A12EB46-65CA-DAB8-911E-4590897C91BD}"/>
          </ac:spMkLst>
        </pc:spChg>
        <pc:grpChg chg="add del mod">
          <ac:chgData name="CUNNINGHAM, Paul" userId="S::paul.cunningham@education.gov.uk::3a50879e-e234-4502-a96a-4b61eb2c72d0" providerId="AD" clId="Web-{09AC145E-830F-A8EF-885A-AA8DF3BEDB38}" dt="2023-01-13T14:06:01.394" v="628" actId="1076"/>
          <ac:grpSpMkLst>
            <pc:docMk/>
            <pc:sldMk cId="3394481315" sldId="271"/>
            <ac:grpSpMk id="2" creationId="{49D40DF8-8279-5CF5-EDA2-BD95598A2444}"/>
          </ac:grpSpMkLst>
        </pc:grpChg>
        <pc:cxnChg chg="mod">
          <ac:chgData name="CUNNINGHAM, Paul" userId="S::paul.cunningham@education.gov.uk::3a50879e-e234-4502-a96a-4b61eb2c72d0" providerId="AD" clId="Web-{09AC145E-830F-A8EF-885A-AA8DF3BEDB38}" dt="2023-01-13T14:48:44.239" v="1237" actId="1076"/>
          <ac:cxnSpMkLst>
            <pc:docMk/>
            <pc:sldMk cId="3394481315" sldId="271"/>
            <ac:cxnSpMk id="10" creationId="{40B816E1-8BDC-5A49-7F38-D29478FCBD1C}"/>
          </ac:cxnSpMkLst>
        </pc:cxnChg>
        <pc:cxnChg chg="del">
          <ac:chgData name="CUNNINGHAM, Paul" userId="S::paul.cunningham@education.gov.uk::3a50879e-e234-4502-a96a-4b61eb2c72d0" providerId="AD" clId="Web-{09AC145E-830F-A8EF-885A-AA8DF3BEDB38}" dt="2023-01-13T15:02:59.989" v="1512"/>
          <ac:cxnSpMkLst>
            <pc:docMk/>
            <pc:sldMk cId="3394481315" sldId="271"/>
            <ac:cxnSpMk id="12" creationId="{29FF92FF-5496-7D9A-115E-21F95DC8FE59}"/>
          </ac:cxnSpMkLst>
        </pc:cxnChg>
        <pc:cxnChg chg="del">
          <ac:chgData name="CUNNINGHAM, Paul" userId="S::paul.cunningham@education.gov.uk::3a50879e-e234-4502-a96a-4b61eb2c72d0" providerId="AD" clId="Web-{09AC145E-830F-A8EF-885A-AA8DF3BEDB38}" dt="2023-01-13T13:53:14.631" v="397"/>
          <ac:cxnSpMkLst>
            <pc:docMk/>
            <pc:sldMk cId="3394481315" sldId="271"/>
            <ac:cxnSpMk id="13" creationId="{458B93CA-7ECC-74E8-47CC-345163450175}"/>
          </ac:cxnSpMkLst>
        </pc:cxnChg>
        <pc:cxnChg chg="del">
          <ac:chgData name="CUNNINGHAM, Paul" userId="S::paul.cunningham@education.gov.uk::3a50879e-e234-4502-a96a-4b61eb2c72d0" providerId="AD" clId="Web-{09AC145E-830F-A8EF-885A-AA8DF3BEDB38}" dt="2023-01-13T15:02:55.708" v="1511"/>
          <ac:cxnSpMkLst>
            <pc:docMk/>
            <pc:sldMk cId="3394481315" sldId="271"/>
            <ac:cxnSpMk id="15" creationId="{082522D3-0988-E558-CDE8-D58EB80E736B}"/>
          </ac:cxnSpMkLst>
        </pc:cxnChg>
        <pc:cxnChg chg="del">
          <ac:chgData name="CUNNINGHAM, Paul" userId="S::paul.cunningham@education.gov.uk::3a50879e-e234-4502-a96a-4b61eb2c72d0" providerId="AD" clId="Web-{09AC145E-830F-A8EF-885A-AA8DF3BEDB38}" dt="2023-01-13T13:53:09.022" v="396"/>
          <ac:cxnSpMkLst>
            <pc:docMk/>
            <pc:sldMk cId="3394481315" sldId="271"/>
            <ac:cxnSpMk id="17" creationId="{71B34306-EFA8-8BAC-AEB8-BABF17B4674A}"/>
          </ac:cxnSpMkLst>
        </pc:cxnChg>
        <pc:cxnChg chg="add mod">
          <ac:chgData name="CUNNINGHAM, Paul" userId="S::paul.cunningham@education.gov.uk::3a50879e-e234-4502-a96a-4b61eb2c72d0" providerId="AD" clId="Web-{09AC145E-830F-A8EF-885A-AA8DF3BEDB38}" dt="2023-01-13T15:02:34.644" v="1509" actId="1076"/>
          <ac:cxnSpMkLst>
            <pc:docMk/>
            <pc:sldMk cId="3394481315" sldId="271"/>
            <ac:cxnSpMk id="22" creationId="{DC0E91FE-E6B5-8BF4-8C08-43D90BCCCDB2}"/>
          </ac:cxnSpMkLst>
        </pc:cxnChg>
      </pc:sldChg>
    </pc:docChg>
  </pc:docChgLst>
  <pc:docChgLst>
    <pc:chgData name="CUNNINGHAM, Paul" userId="S::paul.cunningham@education.gov.uk::3a50879e-e234-4502-a96a-4b61eb2c72d0" providerId="AD" clId="Web-{6120243C-C709-3CF6-05FC-C1541FFD0ADA}"/>
    <pc:docChg chg="modSld">
      <pc:chgData name="CUNNINGHAM, Paul" userId="S::paul.cunningham@education.gov.uk::3a50879e-e234-4502-a96a-4b61eb2c72d0" providerId="AD" clId="Web-{6120243C-C709-3CF6-05FC-C1541FFD0ADA}" dt="2023-01-13T15:14:57.440" v="2" actId="20577"/>
      <pc:docMkLst>
        <pc:docMk/>
      </pc:docMkLst>
      <pc:sldChg chg="modSp">
        <pc:chgData name="CUNNINGHAM, Paul" userId="S::paul.cunningham@education.gov.uk::3a50879e-e234-4502-a96a-4b61eb2c72d0" providerId="AD" clId="Web-{6120243C-C709-3CF6-05FC-C1541FFD0ADA}" dt="2023-01-13T15:14:57.440" v="2" actId="20577"/>
        <pc:sldMkLst>
          <pc:docMk/>
          <pc:sldMk cId="2100489166" sldId="256"/>
        </pc:sldMkLst>
        <pc:spChg chg="mod">
          <ac:chgData name="CUNNINGHAM, Paul" userId="S::paul.cunningham@education.gov.uk::3a50879e-e234-4502-a96a-4b61eb2c72d0" providerId="AD" clId="Web-{6120243C-C709-3CF6-05FC-C1541FFD0ADA}" dt="2023-01-13T15:14:57.440" v="2" actId="20577"/>
          <ac:spMkLst>
            <pc:docMk/>
            <pc:sldMk cId="2100489166" sldId="256"/>
            <ac:spMk id="4" creationId="{E6CB4B47-2995-9048-4EC2-7212DEDCD74E}"/>
          </ac:spMkLst>
        </pc:spChg>
      </pc:sldChg>
    </pc:docChg>
  </pc:docChgLst>
  <pc:docChgLst>
    <pc:chgData name="CUNNINGHAM, Paul" userId="S::paul.cunningham@education.gov.uk::3a50879e-e234-4502-a96a-4b61eb2c72d0" providerId="AD" clId="Web-{3F236E07-0135-C954-7271-7469F373D64B}"/>
    <pc:docChg chg="delSld modSld">
      <pc:chgData name="CUNNINGHAM, Paul" userId="S::paul.cunningham@education.gov.uk::3a50879e-e234-4502-a96a-4b61eb2c72d0" providerId="AD" clId="Web-{3F236E07-0135-C954-7271-7469F373D64B}" dt="2023-01-12T10:25:48.287" v="9" actId="20577"/>
      <pc:docMkLst>
        <pc:docMk/>
      </pc:docMkLst>
      <pc:sldChg chg="del">
        <pc:chgData name="CUNNINGHAM, Paul" userId="S::paul.cunningham@education.gov.uk::3a50879e-e234-4502-a96a-4b61eb2c72d0" providerId="AD" clId="Web-{3F236E07-0135-C954-7271-7469F373D64B}" dt="2023-01-12T10:25:06.145" v="8"/>
        <pc:sldMkLst>
          <pc:docMk/>
          <pc:sldMk cId="2575099928" sldId="267"/>
        </pc:sldMkLst>
      </pc:sldChg>
      <pc:sldChg chg="delSp">
        <pc:chgData name="CUNNINGHAM, Paul" userId="S::paul.cunningham@education.gov.uk::3a50879e-e234-4502-a96a-4b61eb2c72d0" providerId="AD" clId="Web-{3F236E07-0135-C954-7271-7469F373D64B}" dt="2023-01-12T10:23:33.251" v="7"/>
        <pc:sldMkLst>
          <pc:docMk/>
          <pc:sldMk cId="2047306702" sldId="269"/>
        </pc:sldMkLst>
        <pc:spChg chg="del">
          <ac:chgData name="CUNNINGHAM, Paul" userId="S::paul.cunningham@education.gov.uk::3a50879e-e234-4502-a96a-4b61eb2c72d0" providerId="AD" clId="Web-{3F236E07-0135-C954-7271-7469F373D64B}" dt="2023-01-12T10:23:09.594" v="0"/>
          <ac:spMkLst>
            <pc:docMk/>
            <pc:sldMk cId="2047306702" sldId="269"/>
            <ac:spMk id="30" creationId="{27D86032-2124-F4AD-5F91-BB372E9659EE}"/>
          </ac:spMkLst>
        </pc:spChg>
        <pc:spChg chg="del">
          <ac:chgData name="CUNNINGHAM, Paul" userId="S::paul.cunningham@education.gov.uk::3a50879e-e234-4502-a96a-4b61eb2c72d0" providerId="AD" clId="Web-{3F236E07-0135-C954-7271-7469F373D64B}" dt="2023-01-12T10:23:21.610" v="4"/>
          <ac:spMkLst>
            <pc:docMk/>
            <pc:sldMk cId="2047306702" sldId="269"/>
            <ac:spMk id="31" creationId="{FBF4DB36-4541-1F4C-F37E-EB954E7C24E6}"/>
          </ac:spMkLst>
        </pc:spChg>
        <pc:spChg chg="del">
          <ac:chgData name="CUNNINGHAM, Paul" userId="S::paul.cunningham@education.gov.uk::3a50879e-e234-4502-a96a-4b61eb2c72d0" providerId="AD" clId="Web-{3F236E07-0135-C954-7271-7469F373D64B}" dt="2023-01-12T10:23:14.531" v="1"/>
          <ac:spMkLst>
            <pc:docMk/>
            <pc:sldMk cId="2047306702" sldId="269"/>
            <ac:spMk id="32" creationId="{20CADD65-58FD-64D0-2BAE-9A79A85DDC05}"/>
          </ac:spMkLst>
        </pc:spChg>
        <pc:spChg chg="del">
          <ac:chgData name="CUNNINGHAM, Paul" userId="S::paul.cunningham@education.gov.uk::3a50879e-e234-4502-a96a-4b61eb2c72d0" providerId="AD" clId="Web-{3F236E07-0135-C954-7271-7469F373D64B}" dt="2023-01-12T10:23:23.438" v="5"/>
          <ac:spMkLst>
            <pc:docMk/>
            <pc:sldMk cId="2047306702" sldId="269"/>
            <ac:spMk id="33" creationId="{2998E773-FFB2-974E-FA5E-18029778DC9A}"/>
          </ac:spMkLst>
        </pc:spChg>
        <pc:spChg chg="del">
          <ac:chgData name="CUNNINGHAM, Paul" userId="S::paul.cunningham@education.gov.uk::3a50879e-e234-4502-a96a-4b61eb2c72d0" providerId="AD" clId="Web-{3F236E07-0135-C954-7271-7469F373D64B}" dt="2023-01-12T10:23:17.078" v="2"/>
          <ac:spMkLst>
            <pc:docMk/>
            <pc:sldMk cId="2047306702" sldId="269"/>
            <ac:spMk id="34" creationId="{526B82F4-679B-CC3B-FC87-48E69EB39C46}"/>
          </ac:spMkLst>
        </pc:spChg>
        <pc:spChg chg="del">
          <ac:chgData name="CUNNINGHAM, Paul" userId="S::paul.cunningham@education.gov.uk::3a50879e-e234-4502-a96a-4b61eb2c72d0" providerId="AD" clId="Web-{3F236E07-0135-C954-7271-7469F373D64B}" dt="2023-01-12T10:23:25.438" v="6"/>
          <ac:spMkLst>
            <pc:docMk/>
            <pc:sldMk cId="2047306702" sldId="269"/>
            <ac:spMk id="35" creationId="{25AF6D00-2071-A80B-D7F5-A8BC1E17F4A1}"/>
          </ac:spMkLst>
        </pc:spChg>
        <pc:spChg chg="del">
          <ac:chgData name="CUNNINGHAM, Paul" userId="S::paul.cunningham@education.gov.uk::3a50879e-e234-4502-a96a-4b61eb2c72d0" providerId="AD" clId="Web-{3F236E07-0135-C954-7271-7469F373D64B}" dt="2023-01-12T10:23:19.281" v="3"/>
          <ac:spMkLst>
            <pc:docMk/>
            <pc:sldMk cId="2047306702" sldId="269"/>
            <ac:spMk id="37" creationId="{EBD43DD6-F213-B1B8-9955-8E6AAEB6C885}"/>
          </ac:spMkLst>
        </pc:spChg>
        <pc:spChg chg="del">
          <ac:chgData name="CUNNINGHAM, Paul" userId="S::paul.cunningham@education.gov.uk::3a50879e-e234-4502-a96a-4b61eb2c72d0" providerId="AD" clId="Web-{3F236E07-0135-C954-7271-7469F373D64B}" dt="2023-01-12T10:23:33.251" v="7"/>
          <ac:spMkLst>
            <pc:docMk/>
            <pc:sldMk cId="2047306702" sldId="269"/>
            <ac:spMk id="38" creationId="{9E3F8F7A-107C-391C-269B-7F107F398209}"/>
          </ac:spMkLst>
        </pc:spChg>
      </pc:sldChg>
      <pc:sldChg chg="modSp">
        <pc:chgData name="CUNNINGHAM, Paul" userId="S::paul.cunningham@education.gov.uk::3a50879e-e234-4502-a96a-4b61eb2c72d0" providerId="AD" clId="Web-{3F236E07-0135-C954-7271-7469F373D64B}" dt="2023-01-12T10:25:48.287" v="9" actId="20577"/>
        <pc:sldMkLst>
          <pc:docMk/>
          <pc:sldMk cId="515919354" sldId="270"/>
        </pc:sldMkLst>
        <pc:spChg chg="mod">
          <ac:chgData name="CUNNINGHAM, Paul" userId="S::paul.cunningham@education.gov.uk::3a50879e-e234-4502-a96a-4b61eb2c72d0" providerId="AD" clId="Web-{3F236E07-0135-C954-7271-7469F373D64B}" dt="2023-01-12T10:25:48.287" v="9" actId="20577"/>
          <ac:spMkLst>
            <pc:docMk/>
            <pc:sldMk cId="515919354" sldId="270"/>
            <ac:spMk id="8" creationId="{78D2CE6E-AA46-B8DC-6B19-E85C914C9542}"/>
          </ac:spMkLst>
        </pc:spChg>
      </pc:sldChg>
    </pc:docChg>
  </pc:docChgLst>
  <pc:docChgLst>
    <pc:chgData name="CUNNINGHAM, Paul" userId="S::paul.cunningham@education.gov.uk::3a50879e-e234-4502-a96a-4b61eb2c72d0" providerId="AD" clId="Web-{9A907E6F-B582-844C-5819-5C4B5E8FCD40}"/>
    <pc:docChg chg="modSld">
      <pc:chgData name="CUNNINGHAM, Paul" userId="S::paul.cunningham@education.gov.uk::3a50879e-e234-4502-a96a-4b61eb2c72d0" providerId="AD" clId="Web-{9A907E6F-B582-844C-5819-5C4B5E8FCD40}" dt="2023-01-17T15:45:11.654" v="41" actId="20577"/>
      <pc:docMkLst>
        <pc:docMk/>
      </pc:docMkLst>
      <pc:sldChg chg="modSp">
        <pc:chgData name="CUNNINGHAM, Paul" userId="S::paul.cunningham@education.gov.uk::3a50879e-e234-4502-a96a-4b61eb2c72d0" providerId="AD" clId="Web-{9A907E6F-B582-844C-5819-5C4B5E8FCD40}" dt="2023-01-17T15:45:11.654" v="41" actId="20577"/>
        <pc:sldMkLst>
          <pc:docMk/>
          <pc:sldMk cId="3394481315" sldId="271"/>
        </pc:sldMkLst>
        <pc:spChg chg="mod">
          <ac:chgData name="CUNNINGHAM, Paul" userId="S::paul.cunningham@education.gov.uk::3a50879e-e234-4502-a96a-4b61eb2c72d0" providerId="AD" clId="Web-{9A907E6F-B582-844C-5819-5C4B5E8FCD40}" dt="2023-01-17T15:45:11.654" v="41" actId="20577"/>
          <ac:spMkLst>
            <pc:docMk/>
            <pc:sldMk cId="3394481315" sldId="271"/>
            <ac:spMk id="6" creationId="{5F913E7D-8EEA-FDA4-7821-03AF9DBF5F3C}"/>
          </ac:spMkLst>
        </pc:spChg>
      </pc:sldChg>
    </pc:docChg>
  </pc:docChgLst>
  <pc:docChgLst>
    <pc:chgData name="CUNNINGHAM, Paul" userId="S::paul.cunningham@education.gov.uk::3a50879e-e234-4502-a96a-4b61eb2c72d0" providerId="AD" clId="Web-{48EC5E70-3E86-6BA4-0242-DF878FA6B3F2}"/>
    <pc:docChg chg="modSld">
      <pc:chgData name="CUNNINGHAM, Paul" userId="S::paul.cunningham@education.gov.uk::3a50879e-e234-4502-a96a-4b61eb2c72d0" providerId="AD" clId="Web-{48EC5E70-3E86-6BA4-0242-DF878FA6B3F2}" dt="2023-01-16T09:05:32.412" v="52" actId="20577"/>
      <pc:docMkLst>
        <pc:docMk/>
      </pc:docMkLst>
      <pc:sldChg chg="modSp">
        <pc:chgData name="CUNNINGHAM, Paul" userId="S::paul.cunningham@education.gov.uk::3a50879e-e234-4502-a96a-4b61eb2c72d0" providerId="AD" clId="Web-{48EC5E70-3E86-6BA4-0242-DF878FA6B3F2}" dt="2023-01-16T09:05:32.412" v="52" actId="20577"/>
        <pc:sldMkLst>
          <pc:docMk/>
          <pc:sldMk cId="3394481315" sldId="271"/>
        </pc:sldMkLst>
        <pc:spChg chg="mod">
          <ac:chgData name="CUNNINGHAM, Paul" userId="S::paul.cunningham@education.gov.uk::3a50879e-e234-4502-a96a-4b61eb2c72d0" providerId="AD" clId="Web-{48EC5E70-3E86-6BA4-0242-DF878FA6B3F2}" dt="2023-01-16T09:05:32.412" v="52" actId="20577"/>
          <ac:spMkLst>
            <pc:docMk/>
            <pc:sldMk cId="3394481315" sldId="271"/>
            <ac:spMk id="6" creationId="{5F913E7D-8EEA-FDA4-7821-03AF9DBF5F3C}"/>
          </ac:spMkLst>
        </pc:spChg>
      </pc:sldChg>
    </pc:docChg>
  </pc:docChgLst>
  <pc:docChgLst>
    <pc:chgData name="CUNNINGHAM, Paul" userId="S::paul.cunningham@education.gov.uk::3a50879e-e234-4502-a96a-4b61eb2c72d0" providerId="AD" clId="Web-{70FF4EEB-C1E3-3DB4-338F-379F2AF634EF}"/>
    <pc:docChg chg="modSld">
      <pc:chgData name="CUNNINGHAM, Paul" userId="S::paul.cunningham@education.gov.uk::3a50879e-e234-4502-a96a-4b61eb2c72d0" providerId="AD" clId="Web-{70FF4EEB-C1E3-3DB4-338F-379F2AF634EF}" dt="2023-01-16T13:09:35.578" v="211" actId="14100"/>
      <pc:docMkLst>
        <pc:docMk/>
      </pc:docMkLst>
      <pc:sldChg chg="addSp delSp modSp">
        <pc:chgData name="CUNNINGHAM, Paul" userId="S::paul.cunningham@education.gov.uk::3a50879e-e234-4502-a96a-4b61eb2c72d0" providerId="AD" clId="Web-{70FF4EEB-C1E3-3DB4-338F-379F2AF634EF}" dt="2023-01-16T13:09:35.578" v="211" actId="14100"/>
        <pc:sldMkLst>
          <pc:docMk/>
          <pc:sldMk cId="2047306702" sldId="269"/>
        </pc:sldMkLst>
        <pc:spChg chg="add mod">
          <ac:chgData name="CUNNINGHAM, Paul" userId="S::paul.cunningham@education.gov.uk::3a50879e-e234-4502-a96a-4b61eb2c72d0" providerId="AD" clId="Web-{70FF4EEB-C1E3-3DB4-338F-379F2AF634EF}" dt="2023-01-16T13:09:35.578" v="211" actId="14100"/>
          <ac:spMkLst>
            <pc:docMk/>
            <pc:sldMk cId="2047306702" sldId="269"/>
            <ac:spMk id="11" creationId="{CD48A26A-F6F6-8CC6-E6C1-BEDDA4F0BB49}"/>
          </ac:spMkLst>
        </pc:spChg>
        <pc:spChg chg="del">
          <ac:chgData name="CUNNINGHAM, Paul" userId="S::paul.cunningham@education.gov.uk::3a50879e-e234-4502-a96a-4b61eb2c72d0" providerId="AD" clId="Web-{70FF4EEB-C1E3-3DB4-338F-379F2AF634EF}" dt="2023-01-16T13:03:01.224" v="33"/>
          <ac:spMkLst>
            <pc:docMk/>
            <pc:sldMk cId="2047306702" sldId="269"/>
            <ac:spMk id="24" creationId="{0F9B9DC1-22F5-53D2-D4E5-6DEE85AB6825}"/>
          </ac:spMkLst>
        </pc:spChg>
      </pc:sldChg>
    </pc:docChg>
  </pc:docChgLst>
  <pc:docChgLst>
    <pc:chgData name="CUNNINGHAM, Paul" userId="S::paul.cunningham@education.gov.uk::3a50879e-e234-4502-a96a-4b61eb2c72d0" providerId="AD" clId="Web-{DF557233-8C1E-6F1F-35FC-A7CEBEE0F992}"/>
    <pc:docChg chg="addSld delSld modSld">
      <pc:chgData name="CUNNINGHAM, Paul" userId="S::paul.cunningham@education.gov.uk::3a50879e-e234-4502-a96a-4b61eb2c72d0" providerId="AD" clId="Web-{DF557233-8C1E-6F1F-35FC-A7CEBEE0F992}" dt="2023-01-18T10:18:27.813" v="207"/>
      <pc:docMkLst>
        <pc:docMk/>
      </pc:docMkLst>
      <pc:sldChg chg="modSp modCm">
        <pc:chgData name="CUNNINGHAM, Paul" userId="S::paul.cunningham@education.gov.uk::3a50879e-e234-4502-a96a-4b61eb2c72d0" providerId="AD" clId="Web-{DF557233-8C1E-6F1F-35FC-A7CEBEE0F992}" dt="2023-01-18T10:03:39.108" v="5" actId="20577"/>
        <pc:sldMkLst>
          <pc:docMk/>
          <pc:sldMk cId="3394481315" sldId="271"/>
        </pc:sldMkLst>
        <pc:spChg chg="mod">
          <ac:chgData name="CUNNINGHAM, Paul" userId="S::paul.cunningham@education.gov.uk::3a50879e-e234-4502-a96a-4b61eb2c72d0" providerId="AD" clId="Web-{DF557233-8C1E-6F1F-35FC-A7CEBEE0F992}" dt="2023-01-18T10:03:39.108" v="5" actId="20577"/>
          <ac:spMkLst>
            <pc:docMk/>
            <pc:sldMk cId="3394481315" sldId="271"/>
            <ac:spMk id="6" creationId="{5F913E7D-8EEA-FDA4-7821-03AF9DBF5F3C}"/>
          </ac:spMkLst>
        </pc:spChg>
      </pc:sldChg>
      <pc:sldChg chg="modSp add del replId">
        <pc:chgData name="CUNNINGHAM, Paul" userId="S::paul.cunningham@education.gov.uk::3a50879e-e234-4502-a96a-4b61eb2c72d0" providerId="AD" clId="Web-{DF557233-8C1E-6F1F-35FC-A7CEBEE0F992}" dt="2023-01-18T10:18:27.813" v="207"/>
        <pc:sldMkLst>
          <pc:docMk/>
          <pc:sldMk cId="4041276638" sldId="272"/>
        </pc:sldMkLst>
        <pc:spChg chg="mod">
          <ac:chgData name="CUNNINGHAM, Paul" userId="S::paul.cunningham@education.gov.uk::3a50879e-e234-4502-a96a-4b61eb2c72d0" providerId="AD" clId="Web-{DF557233-8C1E-6F1F-35FC-A7CEBEE0F992}" dt="2023-01-18T10:17:07.935" v="206" actId="20577"/>
          <ac:spMkLst>
            <pc:docMk/>
            <pc:sldMk cId="4041276638" sldId="272"/>
            <ac:spMk id="6" creationId="{5F913E7D-8EEA-FDA4-7821-03AF9DBF5F3C}"/>
          </ac:spMkLst>
        </pc:spChg>
        <pc:spChg chg="mod">
          <ac:chgData name="CUNNINGHAM, Paul" userId="S::paul.cunningham@education.gov.uk::3a50879e-e234-4502-a96a-4b61eb2c72d0" providerId="AD" clId="Web-{DF557233-8C1E-6F1F-35FC-A7CEBEE0F992}" dt="2023-01-18T10:09:36.465" v="44" actId="20577"/>
          <ac:spMkLst>
            <pc:docMk/>
            <pc:sldMk cId="4041276638" sldId="272"/>
            <ac:spMk id="9" creationId="{3C7CA31C-A136-521F-0950-58E22F713C4E}"/>
          </ac:spMkLst>
        </pc:spChg>
        <pc:spChg chg="mod">
          <ac:chgData name="CUNNINGHAM, Paul" userId="S::paul.cunningham@education.gov.uk::3a50879e-e234-4502-a96a-4b61eb2c72d0" providerId="AD" clId="Web-{DF557233-8C1E-6F1F-35FC-A7CEBEE0F992}" dt="2023-01-18T10:12:20.377" v="100" actId="20577"/>
          <ac:spMkLst>
            <pc:docMk/>
            <pc:sldMk cId="4041276638" sldId="272"/>
            <ac:spMk id="20" creationId="{9A12EB46-65CA-DAB8-911E-4590897C91BD}"/>
          </ac:spMkLst>
        </pc:spChg>
      </pc:sldChg>
    </pc:docChg>
  </pc:docChgLst>
  <pc:docChgLst>
    <pc:chgData name="CUNNINGHAM, Paul" userId="S::paul.cunningham@education.gov.uk::3a50879e-e234-4502-a96a-4b61eb2c72d0" providerId="AD" clId="Web-{1866CDCA-0645-4E1D-5B1D-87F232174235}"/>
    <pc:docChg chg="modSld">
      <pc:chgData name="CUNNINGHAM, Paul" userId="S::paul.cunningham@education.gov.uk::3a50879e-e234-4502-a96a-4b61eb2c72d0" providerId="AD" clId="Web-{1866CDCA-0645-4E1D-5B1D-87F232174235}" dt="2023-01-16T08:54:34.174" v="4" actId="20577"/>
      <pc:docMkLst>
        <pc:docMk/>
      </pc:docMkLst>
      <pc:sldChg chg="modSp">
        <pc:chgData name="CUNNINGHAM, Paul" userId="S::paul.cunningham@education.gov.uk::3a50879e-e234-4502-a96a-4b61eb2c72d0" providerId="AD" clId="Web-{1866CDCA-0645-4E1D-5B1D-87F232174235}" dt="2023-01-16T08:54:34.174" v="4" actId="20577"/>
        <pc:sldMkLst>
          <pc:docMk/>
          <pc:sldMk cId="3394481315" sldId="271"/>
        </pc:sldMkLst>
        <pc:spChg chg="mod">
          <ac:chgData name="CUNNINGHAM, Paul" userId="S::paul.cunningham@education.gov.uk::3a50879e-e234-4502-a96a-4b61eb2c72d0" providerId="AD" clId="Web-{1866CDCA-0645-4E1D-5B1D-87F232174235}" dt="2023-01-16T08:54:34.174" v="4" actId="20577"/>
          <ac:spMkLst>
            <pc:docMk/>
            <pc:sldMk cId="3394481315" sldId="271"/>
            <ac:spMk id="6" creationId="{5F913E7D-8EEA-FDA4-7821-03AF9DBF5F3C}"/>
          </ac:spMkLst>
        </pc:spChg>
      </pc:sldChg>
    </pc:docChg>
  </pc:docChgLst>
  <pc:docChgLst>
    <pc:chgData name="JOHNSON, Chloe" userId="b40059f3-1837-45fa-b6dc-213bc2051012" providerId="ADAL" clId="{68EAB979-3A08-4F1F-BDCD-0CE154A21EDD}"/>
    <pc:docChg chg="">
      <pc:chgData name="JOHNSON, Chloe" userId="b40059f3-1837-45fa-b6dc-213bc2051012" providerId="ADAL" clId="{68EAB979-3A08-4F1F-BDCD-0CE154A21EDD}" dt="2023-01-17T17:25:54.999" v="0"/>
      <pc:docMkLst>
        <pc:docMk/>
      </pc:docMkLst>
      <pc:sldChg chg="addCm">
        <pc:chgData name="JOHNSON, Chloe" userId="b40059f3-1837-45fa-b6dc-213bc2051012" providerId="ADAL" clId="{68EAB979-3A08-4F1F-BDCD-0CE154A21EDD}" dt="2023-01-17T17:25:54.999" v="0"/>
        <pc:sldMkLst>
          <pc:docMk/>
          <pc:sldMk cId="3394481315" sldId="271"/>
        </pc:sldMkLst>
      </pc:sldChg>
    </pc:docChg>
  </pc:docChgLst>
  <pc:docChgLst>
    <pc:chgData clId="Web-{6120243C-C709-3CF6-05FC-C1541FFD0ADA}"/>
    <pc:docChg chg="modSld">
      <pc:chgData name="" userId="" providerId="" clId="Web-{6120243C-C709-3CF6-05FC-C1541FFD0ADA}" dt="2023-01-13T15:14:41.049" v="8" actId="20577"/>
      <pc:docMkLst>
        <pc:docMk/>
      </pc:docMkLst>
      <pc:sldChg chg="modSp">
        <pc:chgData name="" userId="" providerId="" clId="Web-{6120243C-C709-3CF6-05FC-C1541FFD0ADA}" dt="2023-01-13T15:14:41.049" v="8" actId="20577"/>
        <pc:sldMkLst>
          <pc:docMk/>
          <pc:sldMk cId="2100489166" sldId="256"/>
        </pc:sldMkLst>
        <pc:spChg chg="mod">
          <ac:chgData name="" userId="" providerId="" clId="Web-{6120243C-C709-3CF6-05FC-C1541FFD0ADA}" dt="2023-01-13T15:14:41.049" v="8" actId="20577"/>
          <ac:spMkLst>
            <pc:docMk/>
            <pc:sldMk cId="2100489166" sldId="256"/>
            <ac:spMk id="4" creationId="{E6CB4B47-2995-9048-4EC2-7212DEDCD74E}"/>
          </ac:spMkLst>
        </pc:spChg>
      </pc:sldChg>
    </pc:docChg>
  </pc:docChgLst>
</pc:chgInfo>
</file>

<file path=ppt/comments/modernComment_10F_CA53ACA3.xml><?xml version="1.0" encoding="utf-8"?>
<p188:cmLst xmlns:a="http://schemas.openxmlformats.org/drawingml/2006/main" xmlns:r="http://schemas.openxmlformats.org/officeDocument/2006/relationships" xmlns:p188="http://schemas.microsoft.com/office/powerpoint/2018/8/main">
  <p188:cm id="{5AC0BD66-1158-43EB-BD6C-48F2A965FF53}" authorId="{5F75BA44-480D-91EE-9C71-E19BC1822B10}" status="resolved" created="2023-01-17T17:25:54.899" complete="100000">
    <ac:txMkLst xmlns:ac="http://schemas.microsoft.com/office/drawing/2013/main/command">
      <pc:docMk xmlns:pc="http://schemas.microsoft.com/office/powerpoint/2013/main/command"/>
      <pc:sldMk xmlns:pc="http://schemas.microsoft.com/office/powerpoint/2013/main/command" cId="3394481315" sldId="271"/>
      <ac:spMk id="6" creationId="{5F913E7D-8EEA-FDA4-7821-03AF9DBF5F3C}"/>
      <ac:txMk cp="161" len="4">
        <ac:context len="1049" hash="1317659054"/>
      </ac:txMk>
    </ac:txMkLst>
    <p188:pos x="611053" y="1396275"/>
    <p188:txBody>
      <a:bodyPr/>
      <a:lstStyle/>
      <a:p>
        <a:r>
          <a:rPr lang="en-GB"/>
          <a:t>Need to either say REPs or Regional Expert Partnerships (REPs)</a:t>
        </a:r>
      </a:p>
    </p188:txBody>
  </p188:cm>
</p188:cmLst>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12-15T14:42:22.252"/>
    </inkml:context>
    <inkml:brush xml:id="br0">
      <inkml:brushProperty name="width" value="0.05" units="cm"/>
      <inkml:brushProperty name="height" value="0.05" units="cm"/>
    </inkml:brush>
  </inkml:definitions>
  <inkml:trace contextRef="#ctx0" brushRef="#br0">0 0 24575,'0'0'-8191</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DC2395-8CA9-4C26-BFE9-B236F97CC379}" type="datetimeFigureOut">
              <a:rPr lang="en-GB" smtClean="0"/>
              <a:t>18/01/2023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F90BCB-3629-4734-AAAF-BF8E4E06D89D}" type="slidenum">
              <a:rPr lang="en-GB" smtClean="0"/>
              <a:t>‹#›</a:t>
            </a:fld>
            <a:endParaRPr lang="en-GB"/>
          </a:p>
        </p:txBody>
      </p:sp>
    </p:spTree>
    <p:extLst>
      <p:ext uri="{BB962C8B-B14F-4D97-AF65-F5344CB8AC3E}">
        <p14:creationId xmlns:p14="http://schemas.microsoft.com/office/powerpoint/2010/main" val="30003683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456ADC7D-020B-4111-A5B4-1FC87B0FC98F}" type="slidenum">
              <a:rPr lang="en-GB" smtClean="0"/>
              <a:t>3</a:t>
            </a:fld>
            <a:endParaRPr lang="en-GB"/>
          </a:p>
        </p:txBody>
      </p:sp>
    </p:spTree>
    <p:extLst>
      <p:ext uri="{BB962C8B-B14F-4D97-AF65-F5344CB8AC3E}">
        <p14:creationId xmlns:p14="http://schemas.microsoft.com/office/powerpoint/2010/main" val="8182139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456ADC7D-020B-4111-A5B4-1FC87B0FC98F}" type="slidenum">
              <a:rPr lang="en-GB" smtClean="0"/>
              <a:t>4</a:t>
            </a:fld>
            <a:endParaRPr lang="en-GB"/>
          </a:p>
        </p:txBody>
      </p:sp>
    </p:spTree>
    <p:extLst>
      <p:ext uri="{BB962C8B-B14F-4D97-AF65-F5344CB8AC3E}">
        <p14:creationId xmlns:p14="http://schemas.microsoft.com/office/powerpoint/2010/main" val="12564362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F8F90BCB-3629-4734-AAAF-BF8E4E06D89D}" type="slidenum">
              <a:rPr lang="en-GB" smtClean="0"/>
              <a:t>5</a:t>
            </a:fld>
            <a:endParaRPr lang="en-GB"/>
          </a:p>
        </p:txBody>
      </p:sp>
    </p:spTree>
    <p:extLst>
      <p:ext uri="{BB962C8B-B14F-4D97-AF65-F5344CB8AC3E}">
        <p14:creationId xmlns:p14="http://schemas.microsoft.com/office/powerpoint/2010/main" val="10824364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456ADC7D-020B-4111-A5B4-1FC87B0FC98F}" type="slidenum">
              <a:rPr lang="en-GB" smtClean="0"/>
              <a:t>6</a:t>
            </a:fld>
            <a:endParaRPr lang="en-GB"/>
          </a:p>
        </p:txBody>
      </p:sp>
    </p:spTree>
    <p:extLst>
      <p:ext uri="{BB962C8B-B14F-4D97-AF65-F5344CB8AC3E}">
        <p14:creationId xmlns:p14="http://schemas.microsoft.com/office/powerpoint/2010/main" val="17547294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FA17496-2F03-49BE-BE88-A45E9D300670}" type="datetimeFigureOut">
              <a:rPr lang="en-GB" smtClean="0"/>
              <a:t>18/01/2023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2A2CAE3-AC11-4E6A-A8CE-07EA619FF431}" type="slidenum">
              <a:rPr lang="en-GB" smtClean="0"/>
              <a:t>‹#›</a:t>
            </a:fld>
            <a:endParaRPr lang="en-GB"/>
          </a:p>
        </p:txBody>
      </p:sp>
    </p:spTree>
    <p:extLst>
      <p:ext uri="{BB962C8B-B14F-4D97-AF65-F5344CB8AC3E}">
        <p14:creationId xmlns:p14="http://schemas.microsoft.com/office/powerpoint/2010/main" val="3487676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FA17496-2F03-49BE-BE88-A45E9D300670}" type="datetimeFigureOut">
              <a:rPr lang="en-GB" smtClean="0"/>
              <a:t>18/01/2023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2A2CAE3-AC11-4E6A-A8CE-07EA619FF431}" type="slidenum">
              <a:rPr lang="en-GB" smtClean="0"/>
              <a:t>‹#›</a:t>
            </a:fld>
            <a:endParaRPr lang="en-GB"/>
          </a:p>
        </p:txBody>
      </p:sp>
    </p:spTree>
    <p:extLst>
      <p:ext uri="{BB962C8B-B14F-4D97-AF65-F5344CB8AC3E}">
        <p14:creationId xmlns:p14="http://schemas.microsoft.com/office/powerpoint/2010/main" val="794704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FA17496-2F03-49BE-BE88-A45E9D300670}" type="datetimeFigureOut">
              <a:rPr lang="en-GB" smtClean="0"/>
              <a:t>18/01/2023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2A2CAE3-AC11-4E6A-A8CE-07EA619FF431}" type="slidenum">
              <a:rPr lang="en-GB" smtClean="0"/>
              <a:t>‹#›</a:t>
            </a:fld>
            <a:endParaRPr lang="en-GB"/>
          </a:p>
        </p:txBody>
      </p:sp>
    </p:spTree>
    <p:extLst>
      <p:ext uri="{BB962C8B-B14F-4D97-AF65-F5344CB8AC3E}">
        <p14:creationId xmlns:p14="http://schemas.microsoft.com/office/powerpoint/2010/main" val="15934787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FA17496-2F03-49BE-BE88-A45E9D300670}" type="datetimeFigureOut">
              <a:rPr lang="en-GB" smtClean="0"/>
              <a:t>18/01/2023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2A2CAE3-AC11-4E6A-A8CE-07EA619FF431}" type="slidenum">
              <a:rPr lang="en-GB" smtClean="0"/>
              <a:t>‹#›</a:t>
            </a:fld>
            <a:endParaRPr lang="en-GB"/>
          </a:p>
        </p:txBody>
      </p:sp>
    </p:spTree>
    <p:extLst>
      <p:ext uri="{BB962C8B-B14F-4D97-AF65-F5344CB8AC3E}">
        <p14:creationId xmlns:p14="http://schemas.microsoft.com/office/powerpoint/2010/main" val="6651296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FA17496-2F03-49BE-BE88-A45E9D300670}" type="datetimeFigureOut">
              <a:rPr lang="en-GB" smtClean="0"/>
              <a:t>18/01/2023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2A2CAE3-AC11-4E6A-A8CE-07EA619FF431}" type="slidenum">
              <a:rPr lang="en-GB" smtClean="0"/>
              <a:t>‹#›</a:t>
            </a:fld>
            <a:endParaRPr lang="en-GB"/>
          </a:p>
        </p:txBody>
      </p:sp>
    </p:spTree>
    <p:extLst>
      <p:ext uri="{BB962C8B-B14F-4D97-AF65-F5344CB8AC3E}">
        <p14:creationId xmlns:p14="http://schemas.microsoft.com/office/powerpoint/2010/main" val="24380791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FA17496-2F03-49BE-BE88-A45E9D300670}" type="datetimeFigureOut">
              <a:rPr lang="en-GB" smtClean="0"/>
              <a:t>18/01/2023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2A2CAE3-AC11-4E6A-A8CE-07EA619FF431}" type="slidenum">
              <a:rPr lang="en-GB" smtClean="0"/>
              <a:t>‹#›</a:t>
            </a:fld>
            <a:endParaRPr lang="en-GB"/>
          </a:p>
        </p:txBody>
      </p:sp>
    </p:spTree>
    <p:extLst>
      <p:ext uri="{BB962C8B-B14F-4D97-AF65-F5344CB8AC3E}">
        <p14:creationId xmlns:p14="http://schemas.microsoft.com/office/powerpoint/2010/main" val="15346246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FA17496-2F03-49BE-BE88-A45E9D300670}" type="datetimeFigureOut">
              <a:rPr lang="en-GB" smtClean="0"/>
              <a:t>18/01/2023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2A2CAE3-AC11-4E6A-A8CE-07EA619FF431}" type="slidenum">
              <a:rPr lang="en-GB" smtClean="0"/>
              <a:t>‹#›</a:t>
            </a:fld>
            <a:endParaRPr lang="en-GB"/>
          </a:p>
        </p:txBody>
      </p:sp>
    </p:spTree>
    <p:extLst>
      <p:ext uri="{BB962C8B-B14F-4D97-AF65-F5344CB8AC3E}">
        <p14:creationId xmlns:p14="http://schemas.microsoft.com/office/powerpoint/2010/main" val="12277627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FA17496-2F03-49BE-BE88-A45E9D300670}" type="datetimeFigureOut">
              <a:rPr lang="en-GB" smtClean="0"/>
              <a:t>18/01/2023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2A2CAE3-AC11-4E6A-A8CE-07EA619FF431}" type="slidenum">
              <a:rPr lang="en-GB" smtClean="0"/>
              <a:t>‹#›</a:t>
            </a:fld>
            <a:endParaRPr lang="en-GB"/>
          </a:p>
        </p:txBody>
      </p:sp>
    </p:spTree>
    <p:extLst>
      <p:ext uri="{BB962C8B-B14F-4D97-AF65-F5344CB8AC3E}">
        <p14:creationId xmlns:p14="http://schemas.microsoft.com/office/powerpoint/2010/main" val="15298335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A17496-2F03-49BE-BE88-A45E9D300670}" type="datetimeFigureOut">
              <a:rPr lang="en-GB" smtClean="0"/>
              <a:t>18/01/2023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2A2CAE3-AC11-4E6A-A8CE-07EA619FF431}" type="slidenum">
              <a:rPr lang="en-GB" smtClean="0"/>
              <a:t>‹#›</a:t>
            </a:fld>
            <a:endParaRPr lang="en-GB"/>
          </a:p>
        </p:txBody>
      </p:sp>
    </p:spTree>
    <p:extLst>
      <p:ext uri="{BB962C8B-B14F-4D97-AF65-F5344CB8AC3E}">
        <p14:creationId xmlns:p14="http://schemas.microsoft.com/office/powerpoint/2010/main" val="38513487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FA17496-2F03-49BE-BE88-A45E9D300670}" type="datetimeFigureOut">
              <a:rPr lang="en-GB" smtClean="0"/>
              <a:t>18/01/2023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2A2CAE3-AC11-4E6A-A8CE-07EA619FF431}" type="slidenum">
              <a:rPr lang="en-GB" smtClean="0"/>
              <a:t>‹#›</a:t>
            </a:fld>
            <a:endParaRPr lang="en-GB"/>
          </a:p>
        </p:txBody>
      </p:sp>
    </p:spTree>
    <p:extLst>
      <p:ext uri="{BB962C8B-B14F-4D97-AF65-F5344CB8AC3E}">
        <p14:creationId xmlns:p14="http://schemas.microsoft.com/office/powerpoint/2010/main" val="27033316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FA17496-2F03-49BE-BE88-A45E9D300670}" type="datetimeFigureOut">
              <a:rPr lang="en-GB" smtClean="0"/>
              <a:t>18/01/2023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2A2CAE3-AC11-4E6A-A8CE-07EA619FF431}" type="slidenum">
              <a:rPr lang="en-GB" smtClean="0"/>
              <a:t>‹#›</a:t>
            </a:fld>
            <a:endParaRPr lang="en-GB"/>
          </a:p>
        </p:txBody>
      </p:sp>
    </p:spTree>
    <p:extLst>
      <p:ext uri="{BB962C8B-B14F-4D97-AF65-F5344CB8AC3E}">
        <p14:creationId xmlns:p14="http://schemas.microsoft.com/office/powerpoint/2010/main" val="2528171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A17496-2F03-49BE-BE88-A45E9D300670}" type="datetimeFigureOut">
              <a:rPr lang="en-GB" smtClean="0"/>
              <a:t>18/01/2023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A2CAE3-AC11-4E6A-A8CE-07EA619FF431}" type="slidenum">
              <a:rPr lang="en-GB" smtClean="0"/>
              <a:t>‹#›</a:t>
            </a:fld>
            <a:endParaRPr lang="en-GB"/>
          </a:p>
        </p:txBody>
      </p:sp>
    </p:spTree>
    <p:extLst>
      <p:ext uri="{BB962C8B-B14F-4D97-AF65-F5344CB8AC3E}">
        <p14:creationId xmlns:p14="http://schemas.microsoft.com/office/powerpoint/2010/main" val="343383013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microsoft.com/office/2018/10/relationships/comments" Target="../comments/modernComment_10F_CA53ACA3.xm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6CB4B47-2995-9048-4EC2-7212DEDCD74E}"/>
              </a:ext>
            </a:extLst>
          </p:cNvPr>
          <p:cNvSpPr/>
          <p:nvPr/>
        </p:nvSpPr>
        <p:spPr>
          <a:xfrm>
            <a:off x="83128" y="605280"/>
            <a:ext cx="8589818" cy="1819564"/>
          </a:xfrm>
          <a:prstGeom prst="rect">
            <a:avLst/>
          </a:prstGeom>
          <a:solidFill>
            <a:schemeClr val="accent1">
              <a:lumMod val="50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lvl="1"/>
            <a:r>
              <a:rPr lang="en-GB" sz="2800" b="1">
                <a:cs typeface="Arial"/>
              </a:rPr>
              <a:t>SEND and AP Change Programme </a:t>
            </a:r>
            <a:endParaRPr lang="en-GB" sz="2800" b="1">
              <a:cs typeface="Arial" panose="020B0604020202020204" pitchFamily="34" charset="0"/>
            </a:endParaRPr>
          </a:p>
          <a:p>
            <a:pPr lvl="1"/>
            <a:r>
              <a:rPr lang="en-GB" sz="2000">
                <a:cs typeface="Arial"/>
              </a:rPr>
              <a:t>DfE Update – January 2023 </a:t>
            </a:r>
            <a:endParaRPr lang="en-GB" sz="2000">
              <a:cs typeface="Arial" panose="020B0604020202020204" pitchFamily="34" charset="0"/>
            </a:endParaRPr>
          </a:p>
        </p:txBody>
      </p:sp>
      <p:sp>
        <p:nvSpPr>
          <p:cNvPr id="5" name="Rectangle 4">
            <a:extLst>
              <a:ext uri="{FF2B5EF4-FFF2-40B4-BE49-F238E27FC236}">
                <a16:creationId xmlns:a16="http://schemas.microsoft.com/office/drawing/2014/main" id="{A11A9805-BB61-F9AD-44B4-3D4B927A944F}"/>
              </a:ext>
            </a:extLst>
          </p:cNvPr>
          <p:cNvSpPr/>
          <p:nvPr/>
        </p:nvSpPr>
        <p:spPr>
          <a:xfrm>
            <a:off x="116998" y="2998464"/>
            <a:ext cx="11958004" cy="715051"/>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400">
                <a:solidFill>
                  <a:schemeClr val="tx1"/>
                </a:solidFill>
                <a:effectLst/>
                <a:ea typeface="Calibri" panose="020F0502020204030204" pitchFamily="34" charset="0"/>
                <a:cs typeface="Arial" panose="020B0604020202020204" pitchFamily="34" charset="0"/>
              </a:rPr>
              <a:t>The </a:t>
            </a:r>
            <a:r>
              <a:rPr lang="en-GB" sz="1400" b="1">
                <a:solidFill>
                  <a:schemeClr val="tx1"/>
                </a:solidFill>
                <a:effectLst/>
                <a:ea typeface="Calibri" panose="020F0502020204030204" pitchFamily="34" charset="0"/>
                <a:cs typeface="Arial" panose="020B0604020202020204" pitchFamily="34" charset="0"/>
              </a:rPr>
              <a:t>SENDAP Improvement Plan </a:t>
            </a:r>
            <a:r>
              <a:rPr lang="en-GB" sz="1400">
                <a:solidFill>
                  <a:schemeClr val="tx1"/>
                </a:solidFill>
                <a:effectLst/>
                <a:ea typeface="Calibri" panose="020F0502020204030204" pitchFamily="34" charset="0"/>
                <a:cs typeface="Arial" panose="020B0604020202020204" pitchFamily="34" charset="0"/>
              </a:rPr>
              <a:t>sets out how we will deliver the goals of the Green Paper – to improve</a:t>
            </a:r>
            <a:r>
              <a:rPr lang="en-GB" sz="1400" b="1">
                <a:solidFill>
                  <a:schemeClr val="tx1"/>
                </a:solidFill>
                <a:effectLst/>
                <a:ea typeface="Calibri" panose="020F0502020204030204" pitchFamily="34" charset="0"/>
                <a:cs typeface="Arial" panose="020B0604020202020204" pitchFamily="34" charset="0"/>
              </a:rPr>
              <a:t> outcomes </a:t>
            </a:r>
            <a:r>
              <a:rPr lang="en-GB" sz="1400">
                <a:solidFill>
                  <a:schemeClr val="tx1"/>
                </a:solidFill>
                <a:effectLst/>
                <a:ea typeface="Calibri" panose="020F0502020204030204" pitchFamily="34" charset="0"/>
                <a:cs typeface="Arial" panose="020B0604020202020204" pitchFamily="34" charset="0"/>
              </a:rPr>
              <a:t>for children and young people with SEND, to improve families’ </a:t>
            </a:r>
            <a:r>
              <a:rPr lang="en-GB" sz="1400" b="1">
                <a:solidFill>
                  <a:schemeClr val="tx1"/>
                </a:solidFill>
                <a:effectLst/>
                <a:ea typeface="Calibri" panose="020F0502020204030204" pitchFamily="34" charset="0"/>
                <a:cs typeface="Arial" panose="020B0604020202020204" pitchFamily="34" charset="0"/>
              </a:rPr>
              <a:t>experiences</a:t>
            </a:r>
            <a:r>
              <a:rPr lang="en-GB" sz="1400">
                <a:solidFill>
                  <a:schemeClr val="tx1"/>
                </a:solidFill>
                <a:effectLst/>
                <a:ea typeface="Calibri" panose="020F0502020204030204" pitchFamily="34" charset="0"/>
                <a:cs typeface="Arial" panose="020B0604020202020204" pitchFamily="34" charset="0"/>
              </a:rPr>
              <a:t> of the system, and to achieve </a:t>
            </a:r>
            <a:r>
              <a:rPr lang="en-GB" sz="1400" b="1">
                <a:solidFill>
                  <a:schemeClr val="tx1"/>
                </a:solidFill>
                <a:effectLst/>
                <a:ea typeface="Calibri" panose="020F0502020204030204" pitchFamily="34" charset="0"/>
                <a:cs typeface="Arial" panose="020B0604020202020204" pitchFamily="34" charset="0"/>
              </a:rPr>
              <a:t>financial sustainability</a:t>
            </a:r>
            <a:r>
              <a:rPr lang="en-GB" sz="1400">
                <a:solidFill>
                  <a:schemeClr val="tx1"/>
                </a:solidFill>
                <a:effectLst/>
                <a:ea typeface="Calibri" panose="020F0502020204030204" pitchFamily="34" charset="0"/>
                <a:cs typeface="Arial" panose="020B0604020202020204" pitchFamily="34" charset="0"/>
              </a:rPr>
              <a:t>. It will do this through three </a:t>
            </a:r>
            <a:r>
              <a:rPr lang="en-GB" sz="1400">
                <a:solidFill>
                  <a:schemeClr val="tx1"/>
                </a:solidFill>
                <a:ea typeface="Calibri" panose="020F0502020204030204" pitchFamily="34" charset="0"/>
                <a:cs typeface="Arial" panose="020B0604020202020204" pitchFamily="34" charset="0"/>
              </a:rPr>
              <a:t>blocks of work</a:t>
            </a:r>
            <a:r>
              <a:rPr lang="en-GB" sz="1400">
                <a:solidFill>
                  <a:schemeClr val="tx1"/>
                </a:solidFill>
                <a:effectLst/>
                <a:ea typeface="Calibri" panose="020F0502020204030204" pitchFamily="34" charset="0"/>
                <a:cs typeface="Arial" panose="020B0604020202020204" pitchFamily="34" charset="0"/>
              </a:rPr>
              <a:t>:</a:t>
            </a:r>
            <a:endParaRPr lang="en-GB" sz="1400" b="1" u="sng">
              <a:solidFill>
                <a:schemeClr val="tx1"/>
              </a:solidFill>
              <a:effectLst/>
              <a:ea typeface="Times New Roman" panose="02020603050405020304" pitchFamily="18" charset="0"/>
              <a:cs typeface="Arial" panose="020B0604020202020204" pitchFamily="34" charset="0"/>
            </a:endParaRPr>
          </a:p>
        </p:txBody>
      </p:sp>
      <p:sp>
        <p:nvSpPr>
          <p:cNvPr id="7" name="Rectangle 6">
            <a:extLst>
              <a:ext uri="{FF2B5EF4-FFF2-40B4-BE49-F238E27FC236}">
                <a16:creationId xmlns:a16="http://schemas.microsoft.com/office/drawing/2014/main" id="{CEB23C3C-5282-BD03-DFE4-43C4BA23F0A5}"/>
              </a:ext>
            </a:extLst>
          </p:cNvPr>
          <p:cNvSpPr/>
          <p:nvPr/>
        </p:nvSpPr>
        <p:spPr>
          <a:xfrm>
            <a:off x="345592" y="5001377"/>
            <a:ext cx="11483855" cy="653258"/>
          </a:xfrm>
          <a:prstGeom prst="rect">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400" b="1" u="sng">
                <a:solidFill>
                  <a:schemeClr val="tx1"/>
                </a:solidFill>
                <a:effectLst/>
                <a:ea typeface="Times New Roman" panose="02020603050405020304" pitchFamily="18" charset="0"/>
                <a:cs typeface="Arial" panose="020B0604020202020204" pitchFamily="34" charset="0"/>
              </a:rPr>
              <a:t>Delivering capacity to address supply issues:</a:t>
            </a:r>
            <a:r>
              <a:rPr lang="en-GB" sz="1400">
                <a:solidFill>
                  <a:schemeClr val="tx1"/>
                </a:solidFill>
                <a:effectLst/>
                <a:ea typeface="Times New Roman" panose="02020603050405020304" pitchFamily="18" charset="0"/>
                <a:cs typeface="Arial" panose="020B0604020202020204" pitchFamily="34" charset="0"/>
              </a:rPr>
              <a:t> In the short to medium term, we will take action to address supply issues – ensuring there are sufficient places and workforce to support those with SEND. This includes </a:t>
            </a:r>
            <a:r>
              <a:rPr lang="en-GB" sz="1400" b="1">
                <a:solidFill>
                  <a:schemeClr val="tx1"/>
                </a:solidFill>
                <a:effectLst/>
                <a:ea typeface="Times New Roman" panose="02020603050405020304" pitchFamily="18" charset="0"/>
                <a:cs typeface="Arial" panose="020B0604020202020204" pitchFamily="34" charset="0"/>
              </a:rPr>
              <a:t>investing £2.6 bn</a:t>
            </a:r>
            <a:r>
              <a:rPr lang="en-GB" sz="1400">
                <a:solidFill>
                  <a:schemeClr val="tx1"/>
                </a:solidFill>
                <a:effectLst/>
                <a:ea typeface="Times New Roman" panose="02020603050405020304" pitchFamily="18" charset="0"/>
                <a:cs typeface="Arial" panose="020B0604020202020204" pitchFamily="34" charset="0"/>
              </a:rPr>
              <a:t> between 2022 and 2025 to deliver </a:t>
            </a:r>
            <a:r>
              <a:rPr lang="en-GB" sz="1400" b="1">
                <a:solidFill>
                  <a:schemeClr val="tx1"/>
                </a:solidFill>
                <a:effectLst/>
                <a:ea typeface="Times New Roman" panose="02020603050405020304" pitchFamily="18" charset="0"/>
                <a:cs typeface="Arial" panose="020B0604020202020204" pitchFamily="34" charset="0"/>
              </a:rPr>
              <a:t>new places and improve existing provision</a:t>
            </a:r>
            <a:r>
              <a:rPr lang="en-GB" sz="1400">
                <a:solidFill>
                  <a:schemeClr val="tx1"/>
                </a:solidFill>
                <a:effectLst/>
                <a:ea typeface="Times New Roman" panose="02020603050405020304" pitchFamily="18" charset="0"/>
                <a:cs typeface="Arial" panose="020B0604020202020204" pitchFamily="34" charset="0"/>
              </a:rPr>
              <a:t>.</a:t>
            </a:r>
            <a:endParaRPr lang="en-GB" sz="1400">
              <a:solidFill>
                <a:schemeClr val="tx1"/>
              </a:solidFill>
              <a:cs typeface="Arial" panose="020B0604020202020204" pitchFamily="34" charset="0"/>
            </a:endParaRPr>
          </a:p>
        </p:txBody>
      </p:sp>
      <p:sp>
        <p:nvSpPr>
          <p:cNvPr id="8" name="Rectangle 7">
            <a:extLst>
              <a:ext uri="{FF2B5EF4-FFF2-40B4-BE49-F238E27FC236}">
                <a16:creationId xmlns:a16="http://schemas.microsoft.com/office/drawing/2014/main" id="{5F41F860-42DB-6ACE-A875-F3A64CC7557F}"/>
              </a:ext>
            </a:extLst>
          </p:cNvPr>
          <p:cNvSpPr/>
          <p:nvPr/>
        </p:nvSpPr>
        <p:spPr>
          <a:xfrm>
            <a:off x="345594" y="3978557"/>
            <a:ext cx="11483853" cy="653258"/>
          </a:xfrm>
          <a:prstGeom prst="rect">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400" b="1" u="sng">
                <a:solidFill>
                  <a:schemeClr val="tx1"/>
                </a:solidFill>
                <a:effectLst/>
                <a:ea typeface="Times New Roman" panose="02020603050405020304" pitchFamily="18" charset="0"/>
                <a:cs typeface="Arial" panose="020B0604020202020204" pitchFamily="34" charset="0"/>
              </a:rPr>
              <a:t>Support and stabilise</a:t>
            </a:r>
            <a:r>
              <a:rPr lang="en-GB" sz="1400" b="1">
                <a:solidFill>
                  <a:schemeClr val="tx1"/>
                </a:solidFill>
                <a:effectLst/>
                <a:ea typeface="Times New Roman" panose="02020603050405020304" pitchFamily="18" charset="0"/>
                <a:cs typeface="Arial" panose="020B0604020202020204" pitchFamily="34" charset="0"/>
              </a:rPr>
              <a:t>:</a:t>
            </a:r>
            <a:r>
              <a:rPr lang="en-GB" sz="1400">
                <a:solidFill>
                  <a:schemeClr val="tx1"/>
                </a:solidFill>
                <a:effectLst/>
                <a:ea typeface="Times New Roman" panose="02020603050405020304" pitchFamily="18" charset="0"/>
                <a:cs typeface="Arial" panose="020B0604020202020204" pitchFamily="34" charset="0"/>
              </a:rPr>
              <a:t> so that services are suitably resourced to provide for parents, carers and their children we will shore up the system and address the immediate challenges that exist. This includes the £85 million </a:t>
            </a:r>
            <a:r>
              <a:rPr lang="en-GB" sz="1400" b="1">
                <a:solidFill>
                  <a:schemeClr val="tx1"/>
                </a:solidFill>
                <a:effectLst/>
                <a:ea typeface="Times New Roman" panose="02020603050405020304" pitchFamily="18" charset="0"/>
                <a:cs typeface="Arial" panose="020B0604020202020204" pitchFamily="34" charset="0"/>
              </a:rPr>
              <a:t>Delivering Better Value</a:t>
            </a:r>
            <a:r>
              <a:rPr lang="en-GB" sz="1400">
                <a:solidFill>
                  <a:schemeClr val="tx1"/>
                </a:solidFill>
                <a:effectLst/>
                <a:ea typeface="Times New Roman" panose="02020603050405020304" pitchFamily="18" charset="0"/>
                <a:cs typeface="Arial" panose="020B0604020202020204" pitchFamily="34" charset="0"/>
              </a:rPr>
              <a:t> and the £800 million </a:t>
            </a:r>
            <a:r>
              <a:rPr lang="en-GB" sz="1400" b="1">
                <a:solidFill>
                  <a:schemeClr val="tx1"/>
                </a:solidFill>
                <a:effectLst/>
                <a:ea typeface="Times New Roman" panose="02020603050405020304" pitchFamily="18" charset="0"/>
                <a:cs typeface="Arial" panose="020B0604020202020204" pitchFamily="34" charset="0"/>
              </a:rPr>
              <a:t>Safety Valve</a:t>
            </a:r>
            <a:r>
              <a:rPr lang="en-GB" sz="1400">
                <a:solidFill>
                  <a:schemeClr val="tx1"/>
                </a:solidFill>
                <a:effectLst/>
                <a:ea typeface="Times New Roman" panose="02020603050405020304" pitchFamily="18" charset="0"/>
                <a:cs typeface="Arial" panose="020B0604020202020204" pitchFamily="34" charset="0"/>
              </a:rPr>
              <a:t> programmes.</a:t>
            </a:r>
            <a:endParaRPr lang="en-GB" sz="1400">
              <a:solidFill>
                <a:schemeClr val="tx1"/>
              </a:solidFill>
              <a:cs typeface="Arial" panose="020B0604020202020204" pitchFamily="34" charset="0"/>
            </a:endParaRPr>
          </a:p>
        </p:txBody>
      </p:sp>
      <p:sp>
        <p:nvSpPr>
          <p:cNvPr id="9" name="Rectangle 8">
            <a:extLst>
              <a:ext uri="{FF2B5EF4-FFF2-40B4-BE49-F238E27FC236}">
                <a16:creationId xmlns:a16="http://schemas.microsoft.com/office/drawing/2014/main" id="{82F849A0-819A-3F24-2418-9FF2F13FCFB3}"/>
              </a:ext>
            </a:extLst>
          </p:cNvPr>
          <p:cNvSpPr/>
          <p:nvPr/>
        </p:nvSpPr>
        <p:spPr>
          <a:xfrm>
            <a:off x="467513" y="3828317"/>
            <a:ext cx="1145311" cy="284894"/>
          </a:xfrm>
          <a:prstGeom prst="rect">
            <a:avLst/>
          </a:prstGeom>
          <a:solidFill>
            <a:schemeClr val="accent1">
              <a:lumMod val="20000"/>
              <a:lumOff val="80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a:solidFill>
                  <a:schemeClr val="tx1"/>
                </a:solidFill>
                <a:cs typeface="Arial" panose="020B0604020202020204" pitchFamily="34" charset="0"/>
              </a:rPr>
              <a:t>Block 1</a:t>
            </a:r>
          </a:p>
        </p:txBody>
      </p:sp>
      <p:sp>
        <p:nvSpPr>
          <p:cNvPr id="14" name="Rectangle 13">
            <a:extLst>
              <a:ext uri="{FF2B5EF4-FFF2-40B4-BE49-F238E27FC236}">
                <a16:creationId xmlns:a16="http://schemas.microsoft.com/office/drawing/2014/main" id="{8F866D3E-8FC1-3814-3CBF-972A275496F2}"/>
              </a:ext>
            </a:extLst>
          </p:cNvPr>
          <p:cNvSpPr/>
          <p:nvPr/>
        </p:nvSpPr>
        <p:spPr>
          <a:xfrm>
            <a:off x="467514" y="4823790"/>
            <a:ext cx="1145310" cy="284894"/>
          </a:xfrm>
          <a:prstGeom prst="rect">
            <a:avLst/>
          </a:prstGeom>
          <a:solidFill>
            <a:schemeClr val="accent1">
              <a:lumMod val="20000"/>
              <a:lumOff val="80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a:solidFill>
                  <a:schemeClr val="tx1"/>
                </a:solidFill>
                <a:cs typeface="Arial" panose="020B0604020202020204" pitchFamily="34" charset="0"/>
              </a:rPr>
              <a:t>Block 2</a:t>
            </a:r>
          </a:p>
        </p:txBody>
      </p:sp>
      <p:sp>
        <p:nvSpPr>
          <p:cNvPr id="15" name="Rectangle 14">
            <a:extLst>
              <a:ext uri="{FF2B5EF4-FFF2-40B4-BE49-F238E27FC236}">
                <a16:creationId xmlns:a16="http://schemas.microsoft.com/office/drawing/2014/main" id="{A0493B8F-5BC2-92E3-62B2-ADF40EDB9DFC}"/>
              </a:ext>
            </a:extLst>
          </p:cNvPr>
          <p:cNvSpPr/>
          <p:nvPr/>
        </p:nvSpPr>
        <p:spPr>
          <a:xfrm>
            <a:off x="345593" y="6024197"/>
            <a:ext cx="11483854" cy="653258"/>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en-GB" sz="1400" b="1" u="sng">
                <a:solidFill>
                  <a:schemeClr val="bg1"/>
                </a:solidFill>
                <a:effectLst/>
                <a:ea typeface="Times New Roman" panose="02020603050405020304" pitchFamily="18" charset="0"/>
                <a:cs typeface="Arial"/>
              </a:rPr>
              <a:t>Design and test for systemic reform:</a:t>
            </a:r>
            <a:r>
              <a:rPr lang="en-GB" sz="1400" b="1">
                <a:solidFill>
                  <a:schemeClr val="bg1"/>
                </a:solidFill>
                <a:effectLst/>
                <a:ea typeface="Times New Roman" panose="02020603050405020304" pitchFamily="18" charset="0"/>
                <a:cs typeface="Arial"/>
              </a:rPr>
              <a:t> </a:t>
            </a:r>
            <a:r>
              <a:rPr lang="en-GB" sz="1400">
                <a:solidFill>
                  <a:schemeClr val="bg1"/>
                </a:solidFill>
                <a:effectLst/>
                <a:ea typeface="Times New Roman" panose="02020603050405020304" pitchFamily="18" charset="0"/>
                <a:cs typeface="Arial"/>
              </a:rPr>
              <a:t>through a £70m investment in a network of up to </a:t>
            </a:r>
            <a:r>
              <a:rPr lang="en-GB" sz="1400" b="1">
                <a:solidFill>
                  <a:schemeClr val="bg1"/>
                </a:solidFill>
                <a:effectLst/>
                <a:ea typeface="Times New Roman" panose="02020603050405020304" pitchFamily="18" charset="0"/>
                <a:cs typeface="Arial"/>
              </a:rPr>
              <a:t>9 Regional Expert Partnerships </a:t>
            </a:r>
            <a:r>
              <a:rPr lang="en-GB" sz="1400">
                <a:solidFill>
                  <a:schemeClr val="bg1"/>
                </a:solidFill>
                <a:effectLst/>
                <a:ea typeface="Times New Roman" panose="02020603050405020304" pitchFamily="18" charset="0"/>
                <a:cs typeface="Arial"/>
              </a:rPr>
              <a:t>that will test, refine and guard against unintended consequences of new reforms, and will help to build a strong evidence base to inform our plans for legislation.</a:t>
            </a:r>
            <a:endParaRPr lang="en-GB" sz="1400">
              <a:solidFill>
                <a:schemeClr val="bg1"/>
              </a:solidFill>
              <a:cs typeface="Arial"/>
            </a:endParaRPr>
          </a:p>
        </p:txBody>
      </p:sp>
      <p:sp>
        <p:nvSpPr>
          <p:cNvPr id="2" name="Rectangle 1">
            <a:extLst>
              <a:ext uri="{FF2B5EF4-FFF2-40B4-BE49-F238E27FC236}">
                <a16:creationId xmlns:a16="http://schemas.microsoft.com/office/drawing/2014/main" id="{F5AC3C41-0FCA-FBDC-B4E0-97DA8505D9BE}"/>
              </a:ext>
            </a:extLst>
          </p:cNvPr>
          <p:cNvSpPr/>
          <p:nvPr/>
        </p:nvSpPr>
        <p:spPr>
          <a:xfrm>
            <a:off x="467512" y="5823961"/>
            <a:ext cx="2691323" cy="284894"/>
          </a:xfrm>
          <a:prstGeom prst="rect">
            <a:avLst/>
          </a:prstGeom>
          <a:solidFill>
            <a:schemeClr val="accent1">
              <a:lumMod val="20000"/>
              <a:lumOff val="80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a:solidFill>
                  <a:schemeClr val="tx1"/>
                </a:solidFill>
                <a:cs typeface="Arial" panose="020B0604020202020204" pitchFamily="34" charset="0"/>
              </a:rPr>
              <a:t>Block 3 – the Change Programme</a:t>
            </a:r>
          </a:p>
        </p:txBody>
      </p:sp>
      <p:sp>
        <p:nvSpPr>
          <p:cNvPr id="3" name="Rectangle 2">
            <a:extLst>
              <a:ext uri="{FF2B5EF4-FFF2-40B4-BE49-F238E27FC236}">
                <a16:creationId xmlns:a16="http://schemas.microsoft.com/office/drawing/2014/main" id="{79B885FB-545B-1D7D-462C-9463BB919F1B}"/>
              </a:ext>
            </a:extLst>
          </p:cNvPr>
          <p:cNvSpPr/>
          <p:nvPr/>
        </p:nvSpPr>
        <p:spPr>
          <a:xfrm>
            <a:off x="8706816" y="617294"/>
            <a:ext cx="3402056" cy="1807550"/>
          </a:xfrm>
          <a:prstGeom prst="rect">
            <a:avLst/>
          </a:prstGeom>
          <a:solidFill>
            <a:schemeClr val="accent1">
              <a:lumMod val="20000"/>
              <a:lumOff val="80000"/>
            </a:schemeClr>
          </a:solidFill>
          <a:ln>
            <a:solidFill>
              <a:schemeClr val="accent1">
                <a:lumMod val="5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a:ln>
                  <a:noFill/>
                </a:ln>
                <a:solidFill>
                  <a:schemeClr val="tx1"/>
                </a:solidFill>
                <a:effectLst/>
                <a:uLnTx/>
                <a:uFillTx/>
                <a:latin typeface="Calibri" panose="020F0502020204030204"/>
                <a:ea typeface="+mn-ea"/>
                <a:cs typeface="Arial" panose="020B0604020202020204" pitchFamily="34" charset="0"/>
              </a:rPr>
              <a:t>Green Paper Commitment:</a:t>
            </a:r>
            <a:r>
              <a:rPr kumimoji="0" lang="en-GB" sz="1400" b="0" i="0" u="none" strike="noStrike" kern="1200" cap="none" spc="0" normalizeH="0" baseline="0" noProof="0">
                <a:ln>
                  <a:noFill/>
                </a:ln>
                <a:solidFill>
                  <a:schemeClr val="tx1"/>
                </a:solidFill>
                <a:effectLst/>
                <a:uLnTx/>
                <a:uFillTx/>
                <a:latin typeface="Calibri" panose="020F0502020204030204"/>
                <a:ea typeface="+mn-ea"/>
                <a:cs typeface="Arial" panose="020B0604020202020204" pitchFamily="34" charset="0"/>
              </a:rPr>
              <a:t> Support delivery through a £70m SEND and Alternative Provision change programme to both test and refine key proposals and support local SEND systems across the country to manage local improvement.</a:t>
            </a:r>
          </a:p>
        </p:txBody>
      </p:sp>
    </p:spTree>
    <p:extLst>
      <p:ext uri="{BB962C8B-B14F-4D97-AF65-F5344CB8AC3E}">
        <p14:creationId xmlns:p14="http://schemas.microsoft.com/office/powerpoint/2010/main" val="21004891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6" name="Group 45">
            <a:extLst>
              <a:ext uri="{FF2B5EF4-FFF2-40B4-BE49-F238E27FC236}">
                <a16:creationId xmlns:a16="http://schemas.microsoft.com/office/drawing/2014/main" id="{CE1F4AF4-F627-0DF0-4CAB-803B0169B74B}"/>
              </a:ext>
            </a:extLst>
          </p:cNvPr>
          <p:cNvGrpSpPr/>
          <p:nvPr/>
        </p:nvGrpSpPr>
        <p:grpSpPr>
          <a:xfrm>
            <a:off x="3655783" y="955660"/>
            <a:ext cx="8363054" cy="5275944"/>
            <a:chOff x="3006361" y="652797"/>
            <a:chExt cx="9087941" cy="5823037"/>
          </a:xfrm>
        </p:grpSpPr>
        <p:grpSp>
          <p:nvGrpSpPr>
            <p:cNvPr id="25" name="Group 24">
              <a:extLst>
                <a:ext uri="{FF2B5EF4-FFF2-40B4-BE49-F238E27FC236}">
                  <a16:creationId xmlns:a16="http://schemas.microsoft.com/office/drawing/2014/main" id="{3BB014A0-051E-33AD-FBE8-93977FF5EE53}"/>
                </a:ext>
              </a:extLst>
            </p:cNvPr>
            <p:cNvGrpSpPr/>
            <p:nvPr/>
          </p:nvGrpSpPr>
          <p:grpSpPr>
            <a:xfrm>
              <a:off x="3006361" y="3234961"/>
              <a:ext cx="9087941" cy="2573474"/>
              <a:chOff x="1736406" y="3234959"/>
              <a:chExt cx="9087941" cy="2573474"/>
            </a:xfrm>
          </p:grpSpPr>
          <p:grpSp>
            <p:nvGrpSpPr>
              <p:cNvPr id="18" name="Group 17">
                <a:extLst>
                  <a:ext uri="{FF2B5EF4-FFF2-40B4-BE49-F238E27FC236}">
                    <a16:creationId xmlns:a16="http://schemas.microsoft.com/office/drawing/2014/main" id="{3EA1C68A-4292-854E-55E6-011D660271DA}"/>
                  </a:ext>
                </a:extLst>
              </p:cNvPr>
              <p:cNvGrpSpPr/>
              <p:nvPr/>
            </p:nvGrpSpPr>
            <p:grpSpPr>
              <a:xfrm>
                <a:off x="1736406" y="3234959"/>
                <a:ext cx="9087941" cy="1680203"/>
                <a:chOff x="1523620" y="3252882"/>
                <a:chExt cx="9087941" cy="1680203"/>
              </a:xfrm>
              <a:effectLst>
                <a:outerShdw blurRad="50800" dist="38100" dir="2700000" algn="tl" rotWithShape="0">
                  <a:prstClr val="black">
                    <a:alpha val="40000"/>
                  </a:prstClr>
                </a:outerShdw>
              </a:effectLst>
            </p:grpSpPr>
            <p:sp>
              <p:nvSpPr>
                <p:cNvPr id="4" name="Rectangle 3">
                  <a:extLst>
                    <a:ext uri="{FF2B5EF4-FFF2-40B4-BE49-F238E27FC236}">
                      <a16:creationId xmlns:a16="http://schemas.microsoft.com/office/drawing/2014/main" id="{F0F462BC-7033-5FE2-8F71-D73F53182FE6}"/>
                    </a:ext>
                  </a:extLst>
                </p:cNvPr>
                <p:cNvSpPr/>
                <p:nvPr/>
              </p:nvSpPr>
              <p:spPr>
                <a:xfrm rot="591219">
                  <a:off x="1523620" y="4368104"/>
                  <a:ext cx="9087941" cy="228600"/>
                </a:xfrm>
                <a:prstGeom prst="rect">
                  <a:avLst/>
                </a:prstGeom>
                <a:solidFill>
                  <a:schemeClr val="accent1">
                    <a:lumMod val="20000"/>
                    <a:lumOff val="80000"/>
                  </a:schemeClr>
                </a:solidFill>
                <a:ln>
                  <a:noFill/>
                </a:ln>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a:extLst>
                    <a:ext uri="{FF2B5EF4-FFF2-40B4-BE49-F238E27FC236}">
                      <a16:creationId xmlns:a16="http://schemas.microsoft.com/office/drawing/2014/main" id="{320FD0F1-F440-59F1-6F02-F039E658D42D}"/>
                    </a:ext>
                  </a:extLst>
                </p:cNvPr>
                <p:cNvSpPr/>
                <p:nvPr/>
              </p:nvSpPr>
              <p:spPr>
                <a:xfrm rot="591219">
                  <a:off x="2662872" y="3252882"/>
                  <a:ext cx="121920" cy="484409"/>
                </a:xfrm>
                <a:prstGeom prst="rect">
                  <a:avLst/>
                </a:prstGeom>
                <a:solidFill>
                  <a:schemeClr val="accent1">
                    <a:lumMod val="50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a:extLst>
                    <a:ext uri="{FF2B5EF4-FFF2-40B4-BE49-F238E27FC236}">
                      <a16:creationId xmlns:a16="http://schemas.microsoft.com/office/drawing/2014/main" id="{5E337DCD-BB0E-B322-D764-72DF0B2F757F}"/>
                    </a:ext>
                  </a:extLst>
                </p:cNvPr>
                <p:cNvSpPr/>
                <p:nvPr/>
              </p:nvSpPr>
              <p:spPr>
                <a:xfrm rot="591219">
                  <a:off x="9193467" y="4448676"/>
                  <a:ext cx="121920" cy="484409"/>
                </a:xfrm>
                <a:prstGeom prst="rect">
                  <a:avLst/>
                </a:prstGeom>
                <a:solidFill>
                  <a:schemeClr val="accent1">
                    <a:lumMod val="50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a:extLst>
                  <a:ext uri="{FF2B5EF4-FFF2-40B4-BE49-F238E27FC236}">
                    <a16:creationId xmlns:a16="http://schemas.microsoft.com/office/drawing/2014/main" id="{8F028F1A-5C58-CCE8-A6AC-AAB13BCF530E}"/>
                  </a:ext>
                </a:extLst>
              </p:cNvPr>
              <p:cNvGrpSpPr/>
              <p:nvPr/>
            </p:nvGrpSpPr>
            <p:grpSpPr>
              <a:xfrm>
                <a:off x="5481861" y="4119153"/>
                <a:ext cx="1610092" cy="1689280"/>
                <a:chOff x="6849108" y="1733005"/>
                <a:chExt cx="1610092" cy="1689280"/>
              </a:xfrm>
            </p:grpSpPr>
            <p:sp>
              <p:nvSpPr>
                <p:cNvPr id="14" name="Flowchart: Delay 13">
                  <a:extLst>
                    <a:ext uri="{FF2B5EF4-FFF2-40B4-BE49-F238E27FC236}">
                      <a16:creationId xmlns:a16="http://schemas.microsoft.com/office/drawing/2014/main" id="{CF14A18E-218C-D0D6-1120-5C2BFF1A68B0}"/>
                    </a:ext>
                  </a:extLst>
                </p:cNvPr>
                <p:cNvSpPr/>
                <p:nvPr/>
              </p:nvSpPr>
              <p:spPr>
                <a:xfrm rot="16200000">
                  <a:off x="6837729" y="1850287"/>
                  <a:ext cx="1619794" cy="1385229"/>
                </a:xfrm>
                <a:prstGeom prst="flowChartDelay">
                  <a:avLst/>
                </a:prstGeom>
                <a:gradFill flip="none" rotWithShape="1">
                  <a:gsLst>
                    <a:gs pos="0">
                      <a:schemeClr val="accent1">
                        <a:lumMod val="50000"/>
                        <a:shade val="30000"/>
                        <a:satMod val="115000"/>
                      </a:schemeClr>
                    </a:gs>
                    <a:gs pos="50000">
                      <a:schemeClr val="accent1">
                        <a:lumMod val="50000"/>
                        <a:shade val="67500"/>
                        <a:satMod val="115000"/>
                      </a:schemeClr>
                    </a:gs>
                    <a:gs pos="100000">
                      <a:schemeClr val="accent1">
                        <a:lumMod val="50000"/>
                        <a:shade val="100000"/>
                        <a:satMod val="115000"/>
                      </a:schemeClr>
                    </a:gs>
                  </a:gsLst>
                  <a:path path="circle">
                    <a:fillToRect l="50000" t="50000" r="50000" b="50000"/>
                  </a:path>
                  <a:tileRect/>
                </a:gra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Circle: Hollow 14">
                  <a:extLst>
                    <a:ext uri="{FF2B5EF4-FFF2-40B4-BE49-F238E27FC236}">
                      <a16:creationId xmlns:a16="http://schemas.microsoft.com/office/drawing/2014/main" id="{C59470B0-E0EC-D5EE-35DD-C2379AA979B2}"/>
                    </a:ext>
                  </a:extLst>
                </p:cNvPr>
                <p:cNvSpPr/>
                <p:nvPr/>
              </p:nvSpPr>
              <p:spPr>
                <a:xfrm>
                  <a:off x="7477807" y="1930287"/>
                  <a:ext cx="339634" cy="313509"/>
                </a:xfrm>
                <a:prstGeom prst="donut">
                  <a:avLst>
                    <a:gd name="adj" fmla="val 30555"/>
                  </a:avLst>
                </a:prstGeom>
                <a:solidFill>
                  <a:schemeClr val="accent1">
                    <a:lumMod val="20000"/>
                    <a:lumOff val="80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3" name="TextBox 12">
                  <a:extLst>
                    <a:ext uri="{FF2B5EF4-FFF2-40B4-BE49-F238E27FC236}">
                      <a16:creationId xmlns:a16="http://schemas.microsoft.com/office/drawing/2014/main" id="{E12815E4-F5D9-9BA6-1920-366141E16156}"/>
                    </a:ext>
                  </a:extLst>
                </p:cNvPr>
                <p:cNvSpPr txBox="1"/>
                <p:nvPr/>
              </p:nvSpPr>
              <p:spPr>
                <a:xfrm>
                  <a:off x="6849108" y="2233364"/>
                  <a:ext cx="1610092" cy="1188921"/>
                </a:xfrm>
                <a:prstGeom prst="rect">
                  <a:avLst/>
                </a:prstGeom>
                <a:noFill/>
                <a:scene3d>
                  <a:camera prst="orthographicFront"/>
                  <a:lightRig rig="threePt" dir="t"/>
                </a:scene3d>
                <a:sp3d/>
              </p:spPr>
              <p:txBody>
                <a:bodyPr wrap="square" rtlCol="0">
                  <a:spAutoFit/>
                </a:bodyPr>
                <a:lstStyle/>
                <a:p>
                  <a:pPr algn="ctr"/>
                  <a:r>
                    <a:rPr lang="en-GB" sz="1600" b="1">
                      <a:solidFill>
                        <a:schemeClr val="bg1"/>
                      </a:solidFill>
                      <a:cs typeface="Arial" panose="020B0604020202020204" pitchFamily="34" charset="0"/>
                    </a:rPr>
                    <a:t>Improved SEN Support in mainstream</a:t>
                  </a:r>
                </a:p>
                <a:p>
                  <a:pPr algn="ctr"/>
                  <a:r>
                    <a:rPr lang="en-GB" sz="1600" b="1">
                      <a:solidFill>
                        <a:schemeClr val="bg1"/>
                      </a:solidFill>
                      <a:cs typeface="Arial" panose="020B0604020202020204" pitchFamily="34" charset="0"/>
                    </a:rPr>
                    <a:t>schools</a:t>
                  </a:r>
                </a:p>
              </p:txBody>
            </p:sp>
          </p:grpSp>
        </p:grpSp>
        <p:sp>
          <p:nvSpPr>
            <p:cNvPr id="26" name="TextBox 25">
              <a:extLst>
                <a:ext uri="{FF2B5EF4-FFF2-40B4-BE49-F238E27FC236}">
                  <a16:creationId xmlns:a16="http://schemas.microsoft.com/office/drawing/2014/main" id="{23686953-2BED-A6E7-13D0-93A2F0947140}"/>
                </a:ext>
              </a:extLst>
            </p:cNvPr>
            <p:cNvSpPr txBox="1"/>
            <p:nvPr/>
          </p:nvSpPr>
          <p:spPr>
            <a:xfrm>
              <a:off x="3053831" y="5660574"/>
              <a:ext cx="2284522" cy="815260"/>
            </a:xfrm>
            <a:prstGeom prst="rect">
              <a:avLst/>
            </a:prstGeom>
            <a:solidFill>
              <a:schemeClr val="bg1"/>
            </a:solidFill>
            <a:ln>
              <a:solidFill>
                <a:schemeClr val="accent1">
                  <a:lumMod val="50000"/>
                </a:schemeClr>
              </a:solidFill>
            </a:ln>
            <a:effectLst>
              <a:outerShdw blurRad="50800" dist="38100" dir="2700000" algn="tl" rotWithShape="0">
                <a:prstClr val="black">
                  <a:alpha val="40000"/>
                </a:prstClr>
              </a:outerShdw>
            </a:effectLst>
            <a:scene3d>
              <a:camera prst="orthographicFront"/>
              <a:lightRig rig="threePt" dir="t"/>
            </a:scene3d>
            <a:sp3d/>
          </p:spPr>
          <p:txBody>
            <a:bodyPr wrap="square" rtlCol="0">
              <a:spAutoFit/>
            </a:bodyPr>
            <a:lstStyle/>
            <a:p>
              <a:pPr algn="ctr"/>
              <a:r>
                <a:rPr lang="en-GB" sz="1400">
                  <a:cs typeface="Arial" panose="020B0604020202020204" pitchFamily="34" charset="0"/>
                </a:rPr>
                <a:t>Fewer numbers of EHCPs; Reduced cost pressures; Good outcomes</a:t>
              </a:r>
            </a:p>
          </p:txBody>
        </p:sp>
        <p:sp>
          <p:nvSpPr>
            <p:cNvPr id="27" name="TextBox 26">
              <a:extLst>
                <a:ext uri="{FF2B5EF4-FFF2-40B4-BE49-F238E27FC236}">
                  <a16:creationId xmlns:a16="http://schemas.microsoft.com/office/drawing/2014/main" id="{084CD47F-F155-387D-25E1-AC7F10F5F36B}"/>
                </a:ext>
              </a:extLst>
            </p:cNvPr>
            <p:cNvSpPr txBox="1"/>
            <p:nvPr/>
          </p:nvSpPr>
          <p:spPr>
            <a:xfrm>
              <a:off x="9757855" y="5660574"/>
              <a:ext cx="2284522" cy="815260"/>
            </a:xfrm>
            <a:prstGeom prst="rect">
              <a:avLst/>
            </a:prstGeom>
            <a:solidFill>
              <a:schemeClr val="bg1"/>
            </a:solidFill>
            <a:ln>
              <a:solidFill>
                <a:schemeClr val="accent1">
                  <a:lumMod val="50000"/>
                </a:schemeClr>
              </a:solidFill>
            </a:ln>
            <a:effectLst>
              <a:outerShdw blurRad="50800" dist="38100" dir="2700000" algn="tl" rotWithShape="0">
                <a:prstClr val="black">
                  <a:alpha val="40000"/>
                </a:prstClr>
              </a:outerShdw>
            </a:effectLst>
            <a:scene3d>
              <a:camera prst="orthographicFront"/>
              <a:lightRig rig="threePt" dir="t"/>
            </a:scene3d>
            <a:sp3d/>
          </p:spPr>
          <p:txBody>
            <a:bodyPr wrap="square" rtlCol="0">
              <a:spAutoFit/>
            </a:bodyPr>
            <a:lstStyle/>
            <a:p>
              <a:pPr algn="ctr"/>
              <a:r>
                <a:rPr lang="en-GB" sz="1400">
                  <a:cs typeface="Arial" panose="020B0604020202020204" pitchFamily="34" charset="0"/>
                </a:rPr>
                <a:t>Increasing numbers of EHCPs; High cost pressures; Poor outcomes</a:t>
              </a:r>
            </a:p>
          </p:txBody>
        </p:sp>
        <p:pic>
          <p:nvPicPr>
            <p:cNvPr id="32" name="Graphic 31" descr="Treasure chest with solid fill">
              <a:extLst>
                <a:ext uri="{FF2B5EF4-FFF2-40B4-BE49-F238E27FC236}">
                  <a16:creationId xmlns:a16="http://schemas.microsoft.com/office/drawing/2014/main" id="{B0F62F6A-1F2B-E2D2-3EEB-049E864DE91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588961">
              <a:off x="10816814" y="4052701"/>
              <a:ext cx="1224504" cy="1055776"/>
            </a:xfrm>
            <a:prstGeom prst="rect">
              <a:avLst/>
            </a:prstGeom>
            <a:effectLst>
              <a:outerShdw blurRad="50800" dist="38100" dir="2700000" algn="tl" rotWithShape="0">
                <a:prstClr val="black">
                  <a:alpha val="40000"/>
                </a:prstClr>
              </a:outerShdw>
            </a:effectLst>
            <a:scene3d>
              <a:camera prst="orthographicFront"/>
              <a:lightRig rig="threePt" dir="t"/>
            </a:scene3d>
            <a:sp3d/>
          </p:spPr>
        </p:pic>
        <p:sp>
          <p:nvSpPr>
            <p:cNvPr id="35" name="Rectangle 34">
              <a:extLst>
                <a:ext uri="{FF2B5EF4-FFF2-40B4-BE49-F238E27FC236}">
                  <a16:creationId xmlns:a16="http://schemas.microsoft.com/office/drawing/2014/main" id="{A83CE708-1235-8536-4AB6-90C9DFC38EDE}"/>
                </a:ext>
              </a:extLst>
            </p:cNvPr>
            <p:cNvSpPr/>
            <p:nvPr/>
          </p:nvSpPr>
          <p:spPr>
            <a:xfrm>
              <a:off x="3053830" y="1582278"/>
              <a:ext cx="2284523" cy="1237900"/>
            </a:xfrm>
            <a:prstGeom prst="rect">
              <a:avLst/>
            </a:prstGeom>
            <a:solidFill>
              <a:schemeClr val="accent1">
                <a:lumMod val="20000"/>
                <a:lumOff val="80000"/>
              </a:schemeClr>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a:solidFill>
                    <a:schemeClr val="tx1"/>
                  </a:solidFill>
                  <a:cs typeface="Arial" panose="020B0604020202020204" pitchFamily="34" charset="0"/>
                </a:rPr>
                <a:t>Services from LA, AP, Health and Social Care alongside improved school practice needed to deliver quality SEND Support</a:t>
              </a:r>
            </a:p>
          </p:txBody>
        </p:sp>
        <p:sp>
          <p:nvSpPr>
            <p:cNvPr id="36" name="Rectangle 35">
              <a:extLst>
                <a:ext uri="{FF2B5EF4-FFF2-40B4-BE49-F238E27FC236}">
                  <a16:creationId xmlns:a16="http://schemas.microsoft.com/office/drawing/2014/main" id="{75C1E3C6-CCFB-E3F4-A864-05E8F15DDF7B}"/>
                </a:ext>
              </a:extLst>
            </p:cNvPr>
            <p:cNvSpPr/>
            <p:nvPr/>
          </p:nvSpPr>
          <p:spPr>
            <a:xfrm>
              <a:off x="9762311" y="1582278"/>
              <a:ext cx="2284523" cy="1237900"/>
            </a:xfrm>
            <a:prstGeom prst="rect">
              <a:avLst/>
            </a:prstGeom>
            <a:solidFill>
              <a:schemeClr val="accent1">
                <a:lumMod val="20000"/>
                <a:lumOff val="80000"/>
              </a:schemeClr>
            </a:solidFill>
            <a:effectLst>
              <a:outerShdw blurRad="50800" dist="38100" dir="2700000" algn="tl" rotWithShape="0">
                <a:prstClr val="black">
                  <a:alpha val="40000"/>
                </a:prstClr>
              </a:outerShdw>
            </a:effectLst>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a:solidFill>
                    <a:schemeClr val="tx1"/>
                  </a:solidFill>
                  <a:cs typeface="Arial" panose="020B0604020202020204" pitchFamily="34" charset="0"/>
                </a:rPr>
                <a:t>Without provision of services, schools unable to provide quality SEND Support leading to increased EHCP demand</a:t>
              </a:r>
            </a:p>
          </p:txBody>
        </p:sp>
        <p:sp>
          <p:nvSpPr>
            <p:cNvPr id="38" name="Rectangle 37">
              <a:extLst>
                <a:ext uri="{FF2B5EF4-FFF2-40B4-BE49-F238E27FC236}">
                  <a16:creationId xmlns:a16="http://schemas.microsoft.com/office/drawing/2014/main" id="{242FA26F-4342-9080-8C5C-50F834CA9AC0}"/>
                </a:ext>
              </a:extLst>
            </p:cNvPr>
            <p:cNvSpPr/>
            <p:nvPr/>
          </p:nvSpPr>
          <p:spPr>
            <a:xfrm>
              <a:off x="5788570" y="652797"/>
              <a:ext cx="3482820" cy="1473393"/>
            </a:xfrm>
            <a:prstGeom prst="rect">
              <a:avLst/>
            </a:prstGeom>
            <a:solidFill>
              <a:schemeClr val="accent1">
                <a:lumMod val="50000"/>
              </a:schemeClr>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a:solidFill>
                    <a:schemeClr val="bg1"/>
                  </a:solidFill>
                  <a:cs typeface="Arial" panose="020B0604020202020204" pitchFamily="34" charset="0"/>
                </a:rPr>
                <a:t>Early intervention built around Quality First Teaching and accessible, responsive, quality services enables schools to address the imbalance between demand for EHCPs and the support they can offer in school </a:t>
              </a:r>
            </a:p>
          </p:txBody>
        </p:sp>
        <p:cxnSp>
          <p:nvCxnSpPr>
            <p:cNvPr id="40" name="Straight Arrow Connector 39">
              <a:extLst>
                <a:ext uri="{FF2B5EF4-FFF2-40B4-BE49-F238E27FC236}">
                  <a16:creationId xmlns:a16="http://schemas.microsoft.com/office/drawing/2014/main" id="{7E6EF509-F1BC-6B55-B667-96868A9E890B}"/>
                </a:ext>
              </a:extLst>
            </p:cNvPr>
            <p:cNvCxnSpPr/>
            <p:nvPr/>
          </p:nvCxnSpPr>
          <p:spPr>
            <a:xfrm>
              <a:off x="3059659" y="2820178"/>
              <a:ext cx="0" cy="2656114"/>
            </a:xfrm>
            <a:prstGeom prst="straightConnector1">
              <a:avLst/>
            </a:prstGeom>
            <a:ln w="38100">
              <a:solidFill>
                <a:schemeClr val="accent6">
                  <a:lumMod val="75000"/>
                </a:schemeClr>
              </a:solidFill>
              <a:prstDash val="dashDot"/>
              <a:tailEnd type="triangle"/>
            </a:ln>
            <a:scene3d>
              <a:camera prst="orthographicFront"/>
              <a:lightRig rig="threePt" dir="t"/>
            </a:scene3d>
            <a:sp3d/>
          </p:spPr>
          <p:style>
            <a:lnRef idx="1">
              <a:schemeClr val="accent1"/>
            </a:lnRef>
            <a:fillRef idx="0">
              <a:schemeClr val="accent1"/>
            </a:fillRef>
            <a:effectRef idx="0">
              <a:schemeClr val="accent1"/>
            </a:effectRef>
            <a:fontRef idx="minor">
              <a:schemeClr val="tx1"/>
            </a:fontRef>
          </p:style>
        </p:cxnSp>
        <p:cxnSp>
          <p:nvCxnSpPr>
            <p:cNvPr id="41" name="Straight Arrow Connector 40">
              <a:extLst>
                <a:ext uri="{FF2B5EF4-FFF2-40B4-BE49-F238E27FC236}">
                  <a16:creationId xmlns:a16="http://schemas.microsoft.com/office/drawing/2014/main" id="{E05B133B-1D1F-72BA-07B5-FF7EF7885AB4}"/>
                </a:ext>
              </a:extLst>
            </p:cNvPr>
            <p:cNvCxnSpPr/>
            <p:nvPr/>
          </p:nvCxnSpPr>
          <p:spPr>
            <a:xfrm>
              <a:off x="5338353" y="2820178"/>
              <a:ext cx="0" cy="2656114"/>
            </a:xfrm>
            <a:prstGeom prst="straightConnector1">
              <a:avLst/>
            </a:prstGeom>
            <a:ln w="38100">
              <a:solidFill>
                <a:schemeClr val="accent6">
                  <a:lumMod val="75000"/>
                </a:schemeClr>
              </a:solidFill>
              <a:prstDash val="dashDot"/>
              <a:tailEnd type="triangle"/>
            </a:ln>
            <a:scene3d>
              <a:camera prst="orthographicFront"/>
              <a:lightRig rig="threePt" dir="t"/>
            </a:scene3d>
            <a:sp3d/>
          </p:spPr>
          <p:style>
            <a:lnRef idx="1">
              <a:schemeClr val="accent1"/>
            </a:lnRef>
            <a:fillRef idx="0">
              <a:schemeClr val="accent1"/>
            </a:fillRef>
            <a:effectRef idx="0">
              <a:schemeClr val="accent1"/>
            </a:effectRef>
            <a:fontRef idx="minor">
              <a:schemeClr val="tx1"/>
            </a:fontRef>
          </p:style>
        </p:cxnSp>
        <p:cxnSp>
          <p:nvCxnSpPr>
            <p:cNvPr id="42" name="Straight Arrow Connector 41">
              <a:extLst>
                <a:ext uri="{FF2B5EF4-FFF2-40B4-BE49-F238E27FC236}">
                  <a16:creationId xmlns:a16="http://schemas.microsoft.com/office/drawing/2014/main" id="{115C013D-AC20-F6AC-2272-DD8FFA20E7B8}"/>
                </a:ext>
              </a:extLst>
            </p:cNvPr>
            <p:cNvCxnSpPr/>
            <p:nvPr/>
          </p:nvCxnSpPr>
          <p:spPr>
            <a:xfrm>
              <a:off x="9775372" y="2820178"/>
              <a:ext cx="0" cy="2656114"/>
            </a:xfrm>
            <a:prstGeom prst="straightConnector1">
              <a:avLst/>
            </a:prstGeom>
            <a:ln w="38100">
              <a:solidFill>
                <a:srgbClr val="FF0000"/>
              </a:solidFill>
              <a:prstDash val="dashDot"/>
              <a:headEnd type="none" w="med" len="med"/>
              <a:tailEnd type="triangle" w="med" len="med"/>
            </a:ln>
            <a:scene3d>
              <a:camera prst="orthographicFront"/>
              <a:lightRig rig="threePt" dir="t"/>
            </a:scene3d>
            <a:sp3d/>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6BEDEA10-A6F2-2660-4F2B-573CB3C3BE8A}"/>
                </a:ext>
              </a:extLst>
            </p:cNvPr>
            <p:cNvCxnSpPr/>
            <p:nvPr/>
          </p:nvCxnSpPr>
          <p:spPr>
            <a:xfrm>
              <a:off x="12042377" y="2820178"/>
              <a:ext cx="0" cy="2656114"/>
            </a:xfrm>
            <a:prstGeom prst="straightConnector1">
              <a:avLst/>
            </a:prstGeom>
            <a:ln w="38100">
              <a:solidFill>
                <a:srgbClr val="FF0000"/>
              </a:solidFill>
              <a:prstDash val="dashDot"/>
              <a:headEnd type="none" w="med" len="med"/>
              <a:tailEnd type="triangle" w="med" len="med"/>
            </a:ln>
            <a:scene3d>
              <a:camera prst="orthographicFront"/>
              <a:lightRig rig="threePt" dir="t"/>
            </a:scene3d>
            <a:sp3d/>
          </p:spPr>
          <p:style>
            <a:lnRef idx="1">
              <a:schemeClr val="accent1"/>
            </a:lnRef>
            <a:fillRef idx="0">
              <a:schemeClr val="accent1"/>
            </a:fillRef>
            <a:effectRef idx="0">
              <a:schemeClr val="accent1"/>
            </a:effectRef>
            <a:fontRef idx="minor">
              <a:schemeClr val="tx1"/>
            </a:fontRef>
          </p:style>
        </p:cxnSp>
      </p:grpSp>
      <p:sp>
        <p:nvSpPr>
          <p:cNvPr id="47" name="Rectangle 46">
            <a:extLst>
              <a:ext uri="{FF2B5EF4-FFF2-40B4-BE49-F238E27FC236}">
                <a16:creationId xmlns:a16="http://schemas.microsoft.com/office/drawing/2014/main" id="{BFB5F5E7-69D6-7E05-5B8A-F0EEB794DF8D}"/>
              </a:ext>
            </a:extLst>
          </p:cNvPr>
          <p:cNvSpPr/>
          <p:nvPr/>
        </p:nvSpPr>
        <p:spPr>
          <a:xfrm>
            <a:off x="78376" y="134982"/>
            <a:ext cx="3437698" cy="6596744"/>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b="1" i="0" u="none" strike="noStrike" kern="1200" cap="none" spc="0" normalizeH="0" baseline="0" noProof="0">
                <a:ln>
                  <a:noFill/>
                </a:ln>
                <a:solidFill>
                  <a:prstClr val="white"/>
                </a:solidFill>
                <a:effectLst/>
                <a:uLnTx/>
                <a:uFillTx/>
                <a:cs typeface="Arial" panose="020B0604020202020204" pitchFamily="34" charset="0"/>
              </a:rPr>
              <a:t>Change Programme (CP): Purpose</a:t>
            </a:r>
          </a:p>
          <a:p>
            <a:pPr lvl="0">
              <a:defRPr/>
            </a:pPr>
            <a:endParaRPr kumimoji="0" lang="en-GB" sz="1400" b="1" i="0" u="none" strike="noStrike" kern="1200" cap="none" spc="0" normalizeH="0" baseline="0" noProof="0">
              <a:ln>
                <a:noFill/>
              </a:ln>
              <a:solidFill>
                <a:schemeClr val="bg1"/>
              </a:solidFill>
              <a:effectLst/>
              <a:uLnTx/>
              <a:uFillTx/>
              <a:cs typeface="Arial" panose="020B0604020202020204" pitchFamily="34" charset="0"/>
            </a:endParaRPr>
          </a:p>
          <a:p>
            <a:pPr lvl="0">
              <a:defRPr/>
            </a:pPr>
            <a:r>
              <a:rPr lang="en-GB" sz="1400">
                <a:solidFill>
                  <a:schemeClr val="bg1"/>
                </a:solidFill>
                <a:cs typeface="Arial" panose="020B0604020202020204" pitchFamily="34" charset="0"/>
              </a:rPr>
              <a:t>To test and refine our key, longer-term ‘demand-side’ reforms to demonstrate whether they will deliver the anticipated impact: improving outcomes and experiences, driving down cost-pressures and avoiding unintended consequences.</a:t>
            </a:r>
            <a:endParaRPr kumimoji="0" lang="en-GB" sz="1400" b="0" i="0" u="none" strike="noStrike" kern="1200" cap="none" spc="0" normalizeH="0" baseline="0" noProof="0">
              <a:ln>
                <a:noFill/>
              </a:ln>
              <a:solidFill>
                <a:schemeClr val="bg1"/>
              </a:solidFill>
              <a:effectLst/>
              <a:uLnTx/>
              <a:uFillTx/>
              <a:cs typeface="Arial" panose="020B0604020202020204" pitchFamily="34" charset="0"/>
            </a:endParaRPr>
          </a:p>
          <a:p>
            <a:pPr>
              <a:defRPr/>
            </a:pPr>
            <a:endParaRPr lang="en-GB" sz="1400">
              <a:solidFill>
                <a:schemeClr val="bg1"/>
              </a:solidFill>
              <a:cs typeface="Arial" panose="020B0604020202020204" pitchFamily="34" charset="0"/>
            </a:endParaRPr>
          </a:p>
          <a:p>
            <a:pPr>
              <a:defRPr/>
            </a:pPr>
            <a:r>
              <a:rPr lang="en-GB" sz="1400">
                <a:solidFill>
                  <a:schemeClr val="bg1"/>
                </a:solidFill>
                <a:cs typeface="Arial" panose="020B0604020202020204" pitchFamily="34" charset="0"/>
              </a:rPr>
              <a:t>Pivoting around improving ordinarily available support in and around mainstream school, the CP will inform some of the underpinning assumptions in our High Needs Budget Forecast – in particular, how effective the reforms will be in reducing demand for </a:t>
            </a:r>
            <a:r>
              <a:rPr lang="en-GB" sz="1400" err="1">
                <a:solidFill>
                  <a:schemeClr val="bg1"/>
                </a:solidFill>
                <a:cs typeface="Arial" panose="020B0604020202020204" pitchFamily="34" charset="0"/>
              </a:rPr>
              <a:t>EHC</a:t>
            </a:r>
            <a:r>
              <a:rPr lang="en-GB" sz="1400">
                <a:solidFill>
                  <a:schemeClr val="bg1"/>
                </a:solidFill>
                <a:cs typeface="Arial" panose="020B0604020202020204" pitchFamily="34" charset="0"/>
              </a:rPr>
              <a:t> Plans. In doing so, the Change Programme will build up the evidence base needed to agree national roll out and future legislation.</a:t>
            </a:r>
          </a:p>
          <a:p>
            <a:pPr lvl="0">
              <a:defRPr/>
            </a:pPr>
            <a:endParaRPr lang="en-GB" sz="1400">
              <a:solidFill>
                <a:schemeClr val="bg1"/>
              </a:solidFill>
              <a:cs typeface="Arial" panose="020B0604020202020204" pitchFamily="34" charset="0"/>
            </a:endParaRPr>
          </a:p>
          <a:p>
            <a:pPr lvl="0">
              <a:defRPr/>
            </a:pPr>
            <a:r>
              <a:rPr lang="en-GB" sz="1400">
                <a:solidFill>
                  <a:prstClr val="white"/>
                </a:solidFill>
                <a:cs typeface="Arial" panose="020B0604020202020204" pitchFamily="34" charset="0"/>
              </a:rPr>
              <a:t>The Change Programme’s purpose is not primarily to deliver nationally visible reductions in High Needs Budget pressures within this SR. However, localised cost pressure reductions will be a key indicator that the reforms work and will add to the cumulative, national impact of existing improvement programmes such as DBV/SV.</a:t>
            </a:r>
            <a:endParaRPr kumimoji="0" lang="en-GB" sz="1400" b="0" i="0" u="none" strike="noStrike" kern="1200" cap="none" spc="0" normalizeH="0" baseline="0" noProof="0">
              <a:ln>
                <a:noFill/>
              </a:ln>
              <a:solidFill>
                <a:schemeClr val="bg1"/>
              </a:solidFill>
              <a:effectLst/>
              <a:uLnTx/>
              <a:uFillTx/>
              <a:ea typeface="+mn-ea"/>
              <a:cs typeface="+mn-cs"/>
            </a:endParaRPr>
          </a:p>
        </p:txBody>
      </p:sp>
      <p:sp>
        <p:nvSpPr>
          <p:cNvPr id="49" name="TextBox 48">
            <a:extLst>
              <a:ext uri="{FF2B5EF4-FFF2-40B4-BE49-F238E27FC236}">
                <a16:creationId xmlns:a16="http://schemas.microsoft.com/office/drawing/2014/main" id="{95C20F99-6C83-841E-AF17-F01A02EDCDA7}"/>
              </a:ext>
            </a:extLst>
          </p:cNvPr>
          <p:cNvSpPr txBox="1"/>
          <p:nvPr/>
        </p:nvSpPr>
        <p:spPr>
          <a:xfrm>
            <a:off x="3702808" y="955654"/>
            <a:ext cx="2102300" cy="529834"/>
          </a:xfrm>
          <a:prstGeom prst="rect">
            <a:avLst/>
          </a:prstGeom>
          <a:solidFill>
            <a:schemeClr val="bg1"/>
          </a:solidFill>
          <a:ln>
            <a:solidFill>
              <a:schemeClr val="accent1">
                <a:lumMod val="50000"/>
              </a:schemeClr>
            </a:solidFill>
          </a:ln>
          <a:effectLst>
            <a:outerShdw blurRad="50800" dist="38100" dir="2700000" algn="tl" rotWithShape="0">
              <a:prstClr val="black">
                <a:alpha val="40000"/>
              </a:prstClr>
            </a:outerShdw>
          </a:effectLst>
        </p:spPr>
        <p:txBody>
          <a:bodyPr wrap="square" rtlCol="0">
            <a:spAutoFit/>
          </a:bodyPr>
          <a:lstStyle/>
          <a:p>
            <a:pPr algn="ctr"/>
            <a:r>
              <a:rPr lang="en-GB" sz="1400">
                <a:cs typeface="Arial" panose="020B0604020202020204" pitchFamily="34" charset="0"/>
              </a:rPr>
              <a:t>Early Identification and Support</a:t>
            </a:r>
          </a:p>
        </p:txBody>
      </p:sp>
      <p:sp>
        <p:nvSpPr>
          <p:cNvPr id="50" name="TextBox 49">
            <a:extLst>
              <a:ext uri="{FF2B5EF4-FFF2-40B4-BE49-F238E27FC236}">
                <a16:creationId xmlns:a16="http://schemas.microsoft.com/office/drawing/2014/main" id="{7D2CC4D1-E4EC-FF8E-BF6D-917A85D30FCC}"/>
              </a:ext>
            </a:extLst>
          </p:cNvPr>
          <p:cNvSpPr txBox="1"/>
          <p:nvPr/>
        </p:nvSpPr>
        <p:spPr>
          <a:xfrm>
            <a:off x="9835827" y="962268"/>
            <a:ext cx="2086179" cy="523220"/>
          </a:xfrm>
          <a:prstGeom prst="rect">
            <a:avLst/>
          </a:prstGeom>
          <a:solidFill>
            <a:schemeClr val="bg1"/>
          </a:solidFill>
          <a:ln>
            <a:solidFill>
              <a:schemeClr val="accent1">
                <a:lumMod val="50000"/>
              </a:schemeClr>
            </a:solidFill>
          </a:ln>
          <a:effectLst>
            <a:outerShdw blurRad="50800" dist="38100" dir="2700000" algn="tl" rotWithShape="0">
              <a:prstClr val="black">
                <a:alpha val="40000"/>
              </a:prstClr>
            </a:outerShdw>
          </a:effectLst>
        </p:spPr>
        <p:txBody>
          <a:bodyPr wrap="square" rtlCol="0">
            <a:spAutoFit/>
          </a:bodyPr>
          <a:lstStyle/>
          <a:p>
            <a:pPr algn="ctr"/>
            <a:r>
              <a:rPr lang="en-GB" sz="1400">
                <a:latin typeface="Arial" panose="020B0604020202020204" pitchFamily="34" charset="0"/>
                <a:cs typeface="Arial" panose="020B0604020202020204" pitchFamily="34" charset="0"/>
              </a:rPr>
              <a:t>Late Identification and Specialist Support</a:t>
            </a:r>
          </a:p>
        </p:txBody>
      </p:sp>
      <p:sp>
        <p:nvSpPr>
          <p:cNvPr id="51" name="Rectangle 50">
            <a:extLst>
              <a:ext uri="{FF2B5EF4-FFF2-40B4-BE49-F238E27FC236}">
                <a16:creationId xmlns:a16="http://schemas.microsoft.com/office/drawing/2014/main" id="{672A22E3-D931-784C-E2BC-EDFA944CAB2D}"/>
              </a:ext>
            </a:extLst>
          </p:cNvPr>
          <p:cNvSpPr/>
          <p:nvPr/>
        </p:nvSpPr>
        <p:spPr>
          <a:xfrm>
            <a:off x="3285296" y="6496593"/>
            <a:ext cx="230778" cy="226425"/>
          </a:xfrm>
          <a:prstGeom prst="rect">
            <a:avLst/>
          </a:prstGeom>
          <a:solidFill>
            <a:schemeClr val="accent5">
              <a:lumMod val="20000"/>
              <a:lumOff val="8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a:ln>
                  <a:noFill/>
                </a:ln>
                <a:solidFill>
                  <a:srgbClr val="4472C4">
                    <a:lumMod val="50000"/>
                  </a:srgbClr>
                </a:solidFill>
                <a:effectLst/>
                <a:uLnTx/>
                <a:uFillTx/>
                <a:latin typeface="Arial" panose="020B0604020202020204" pitchFamily="34" charset="0"/>
                <a:cs typeface="Arial" panose="020B0604020202020204" pitchFamily="34" charset="0"/>
              </a:rPr>
              <a:t>1</a:t>
            </a:r>
          </a:p>
        </p:txBody>
      </p:sp>
      <p:sp>
        <p:nvSpPr>
          <p:cNvPr id="52" name="Rectangle 51">
            <a:extLst>
              <a:ext uri="{FF2B5EF4-FFF2-40B4-BE49-F238E27FC236}">
                <a16:creationId xmlns:a16="http://schemas.microsoft.com/office/drawing/2014/main" id="{95606732-8CD8-9D74-6819-7E2652AF1C92}"/>
              </a:ext>
            </a:extLst>
          </p:cNvPr>
          <p:cNvSpPr/>
          <p:nvPr/>
        </p:nvSpPr>
        <p:spPr>
          <a:xfrm>
            <a:off x="3655783" y="285627"/>
            <a:ext cx="8266223" cy="342299"/>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a:latin typeface="Arial" panose="020B0604020202020204" pitchFamily="34" charset="0"/>
                <a:cs typeface="Arial" panose="020B0604020202020204" pitchFamily="34" charset="0"/>
              </a:rPr>
              <a:t>Theory of Change</a:t>
            </a:r>
          </a:p>
        </p:txBody>
      </p:sp>
      <p:pic>
        <p:nvPicPr>
          <p:cNvPr id="2" name="Graphic 1" descr="Treasure chest with solid fill">
            <a:extLst>
              <a:ext uri="{FF2B5EF4-FFF2-40B4-BE49-F238E27FC236}">
                <a16:creationId xmlns:a16="http://schemas.microsoft.com/office/drawing/2014/main" id="{30A2F0C9-849B-2FB7-2DE0-CDD04E0E417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588961" flipH="1">
            <a:off x="4078493" y="3180909"/>
            <a:ext cx="539901" cy="458329"/>
          </a:xfrm>
          <a:prstGeom prst="rect">
            <a:avLst/>
          </a:prstGeom>
          <a:effectLst>
            <a:outerShdw blurRad="50800" dist="38100" dir="2700000" algn="tl" rotWithShape="0">
              <a:prstClr val="black">
                <a:alpha val="40000"/>
              </a:prstClr>
            </a:outerShdw>
          </a:effectLst>
          <a:scene3d>
            <a:camera prst="orthographicFront"/>
            <a:lightRig rig="threePt" dir="t"/>
          </a:scene3d>
          <a:sp3d/>
        </p:spPr>
      </p:pic>
    </p:spTree>
    <p:extLst>
      <p:ext uri="{BB962C8B-B14F-4D97-AF65-F5344CB8AC3E}">
        <p14:creationId xmlns:p14="http://schemas.microsoft.com/office/powerpoint/2010/main" val="32258578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5F913E7D-8EEA-FDA4-7821-03AF9DBF5F3C}"/>
              </a:ext>
            </a:extLst>
          </p:cNvPr>
          <p:cNvSpPr/>
          <p:nvPr/>
        </p:nvSpPr>
        <p:spPr>
          <a:xfrm>
            <a:off x="78376" y="134982"/>
            <a:ext cx="3437698" cy="6596744"/>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a:ln>
                  <a:noFill/>
                </a:ln>
                <a:solidFill>
                  <a:prstClr val="white"/>
                </a:solidFill>
                <a:effectLst/>
                <a:uLnTx/>
                <a:uFillTx/>
                <a:cs typeface="Arial" panose="020B0604020202020204" pitchFamily="34" charset="0"/>
              </a:rPr>
              <a:t>Change Programme: Design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300" b="0" i="0" u="none" strike="noStrike" kern="1200" cap="none" spc="0" normalizeH="0" baseline="0" noProof="0">
              <a:ln>
                <a:noFill/>
              </a:ln>
              <a:solidFill>
                <a:prstClr val="white"/>
              </a:solidFill>
              <a:effectLst/>
              <a:uLnTx/>
              <a:uFillTx/>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prstClr val="white"/>
                </a:solidFill>
                <a:effectLst/>
                <a:uLnTx/>
                <a:uFillTx/>
                <a:cs typeface="Arial" panose="020B0604020202020204" pitchFamily="34" charset="0"/>
              </a:rPr>
              <a:t>The </a:t>
            </a:r>
            <a:r>
              <a:rPr lang="en-GB" sz="1400">
                <a:solidFill>
                  <a:prstClr val="white"/>
                </a:solidFill>
                <a:cs typeface="Arial" panose="020B0604020202020204" pitchFamily="34" charset="0"/>
              </a:rPr>
              <a:t>Change Programme will create up to 9 Regional Expert Partnerships (one in each region). REPs will work with the Department, the SENDAP Delivery Partner and an Evaluator to:</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a:solidFill>
                <a:prstClr val="white"/>
              </a:solidFill>
              <a:cs typeface="Arial" panose="020B0604020202020204" pitchFamily="34" charset="0"/>
            </a:endParaRPr>
          </a:p>
          <a:p>
            <a:pPr marL="357188" lvl="1" indent="-174625">
              <a:spcAft>
                <a:spcPts val="600"/>
              </a:spcAft>
              <a:buFont typeface="Arial" panose="020B0604020202020204" pitchFamily="34" charset="0"/>
              <a:buChar char="•"/>
              <a:defRPr/>
            </a:pPr>
            <a:r>
              <a:rPr lang="en-GB" sz="1400" b="1">
                <a:solidFill>
                  <a:schemeClr val="bg1"/>
                </a:solidFill>
                <a:cs typeface="Arial" panose="020B0604020202020204" pitchFamily="34" charset="0"/>
              </a:rPr>
              <a:t>Test, deliver and iterate key reform proposals</a:t>
            </a:r>
            <a:r>
              <a:rPr lang="en-GB" sz="1400">
                <a:solidFill>
                  <a:schemeClr val="bg1"/>
                </a:solidFill>
                <a:cs typeface="Arial" panose="020B0604020202020204" pitchFamily="34" charset="0"/>
              </a:rPr>
              <a:t> through Regional Expert Partnerships</a:t>
            </a:r>
            <a:endParaRPr lang="en-GB" sz="1400" b="1">
              <a:solidFill>
                <a:schemeClr val="bg1"/>
              </a:solidFill>
              <a:cs typeface="Arial" panose="020B0604020202020204" pitchFamily="34" charset="0"/>
            </a:endParaRPr>
          </a:p>
          <a:p>
            <a:pPr marL="357188" lvl="1" indent="-174625">
              <a:spcAft>
                <a:spcPts val="600"/>
              </a:spcAft>
              <a:buFont typeface="Arial" panose="020B0604020202020204" pitchFamily="34" charset="0"/>
              <a:buChar char="•"/>
              <a:defRPr/>
            </a:pPr>
            <a:r>
              <a:rPr lang="en-GB" sz="1400" b="1">
                <a:solidFill>
                  <a:schemeClr val="bg1"/>
                </a:solidFill>
                <a:cs typeface="Arial" panose="020B0604020202020204" pitchFamily="34" charset="0"/>
              </a:rPr>
              <a:t>Build capacity and capability</a:t>
            </a:r>
            <a:r>
              <a:rPr lang="en-GB" sz="1400">
                <a:solidFill>
                  <a:schemeClr val="bg1"/>
                </a:solidFill>
                <a:cs typeface="Arial" panose="020B0604020202020204" pitchFamily="34" charset="0"/>
              </a:rPr>
              <a:t> and further spread the testing of reforms, through a sector-led Taskforce approach targeted at local areas that need help to improve their practice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a:solidFill>
                  <a:prstClr val="white"/>
                </a:solidFill>
                <a:cs typeface="Arial" panose="020B0604020202020204" pitchFamily="34" charset="0"/>
              </a:rPr>
              <a:t> </a:t>
            </a:r>
            <a:endParaRPr kumimoji="0" lang="en-GB" sz="1400" b="0" i="0" u="none" strike="noStrike" kern="1200" cap="none" spc="0" normalizeH="0" baseline="0" noProof="0">
              <a:ln>
                <a:noFill/>
              </a:ln>
              <a:solidFill>
                <a:prstClr val="white"/>
              </a:solidFill>
              <a:effectLst/>
              <a:uLnTx/>
              <a:uFillTx/>
              <a:cs typeface="Arial" panose="020B0604020202020204" pitchFamily="34" charset="0"/>
            </a:endParaRPr>
          </a:p>
          <a:p>
            <a:pPr defTabSz="914400">
              <a:defRPr/>
            </a:pPr>
            <a:r>
              <a:rPr kumimoji="0" lang="en-GB" sz="1400" b="0" i="0" u="none" strike="noStrike" kern="1200" cap="none" spc="0" normalizeH="0" baseline="0" noProof="0">
                <a:ln>
                  <a:noFill/>
                </a:ln>
                <a:solidFill>
                  <a:prstClr val="white"/>
                </a:solidFill>
                <a:effectLst/>
                <a:uLnTx/>
                <a:uFillTx/>
                <a:cs typeface="Arial" panose="020B0604020202020204" pitchFamily="34" charset="0"/>
              </a:rPr>
              <a:t>The Delivery Partner and its expert SENDAP advisers will </a:t>
            </a:r>
            <a:r>
              <a:rPr lang="en-GB" sz="1400">
                <a:solidFill>
                  <a:prstClr val="white"/>
                </a:solidFill>
                <a:cs typeface="Arial" panose="020B0604020202020204" pitchFamily="34" charset="0"/>
              </a:rPr>
              <a:t>both </a:t>
            </a:r>
            <a:r>
              <a:rPr kumimoji="0" lang="en-GB" sz="1400" b="0" i="0" u="none" strike="noStrike" kern="1200" cap="none" spc="0" normalizeH="0" baseline="0" noProof="0">
                <a:ln>
                  <a:noFill/>
                </a:ln>
                <a:solidFill>
                  <a:prstClr val="white"/>
                </a:solidFill>
                <a:effectLst/>
                <a:uLnTx/>
                <a:uFillTx/>
                <a:cs typeface="Arial" panose="020B0604020202020204" pitchFamily="34" charset="0"/>
              </a:rPr>
              <a:t>support programme delivery and will spread practice and innovation through national/regional events, webinars, communications etc.</a:t>
            </a:r>
          </a:p>
          <a:p>
            <a:pPr defTabSz="914400">
              <a:defRPr/>
            </a:pPr>
            <a:endParaRPr lang="en-GB" sz="1400">
              <a:solidFill>
                <a:prstClr val="white"/>
              </a:solidFill>
              <a:cs typeface="Arial" panose="020B0604020202020204" pitchFamily="34" charset="0"/>
            </a:endParaRPr>
          </a:p>
          <a:p>
            <a:pPr defTabSz="914400">
              <a:defRPr/>
            </a:pPr>
            <a:r>
              <a:rPr kumimoji="0" lang="en-GB" sz="1400" b="0" i="0" u="none" strike="noStrike" kern="1200" cap="none" spc="0" normalizeH="0" baseline="0" noProof="0">
                <a:ln>
                  <a:noFill/>
                </a:ln>
                <a:solidFill>
                  <a:prstClr val="white"/>
                </a:solidFill>
                <a:effectLst/>
                <a:uLnTx/>
                <a:uFillTx/>
                <a:cs typeface="Arial" panose="020B0604020202020204" pitchFamily="34" charset="0"/>
              </a:rPr>
              <a:t>Overall, t</a:t>
            </a:r>
            <a:r>
              <a:rPr lang="en-GB" sz="1400">
                <a:solidFill>
                  <a:prstClr val="white"/>
                </a:solidFill>
                <a:cs typeface="Arial" panose="020B0604020202020204" pitchFamily="34" charset="0"/>
              </a:rPr>
              <a:t>he Change Programme is designed to harness, innovate, scale and support the spread of effective practice. In doing so, it will provide strong evidence of what works – including identifying any unintended consequences.</a:t>
            </a:r>
            <a:endParaRPr kumimoji="0" lang="en-GB" sz="1400" b="0" i="0" u="none" strike="noStrike" kern="1200" cap="none" spc="0" normalizeH="0" baseline="0" noProof="0">
              <a:ln>
                <a:noFill/>
              </a:ln>
              <a:solidFill>
                <a:prstClr val="white"/>
              </a:solidFill>
              <a:effectLst/>
              <a:uLnTx/>
              <a:uFillTx/>
              <a:cs typeface="Arial" panose="020B0604020202020204" pitchFamily="34" charset="0"/>
            </a:endParaRPr>
          </a:p>
        </p:txBody>
      </p:sp>
      <p:sp>
        <p:nvSpPr>
          <p:cNvPr id="36" name="Rectangle 35">
            <a:extLst>
              <a:ext uri="{FF2B5EF4-FFF2-40B4-BE49-F238E27FC236}">
                <a16:creationId xmlns:a16="http://schemas.microsoft.com/office/drawing/2014/main" id="{1D63FAFF-4DF9-2B55-C5F1-C468E49993A5}"/>
              </a:ext>
            </a:extLst>
          </p:cNvPr>
          <p:cNvSpPr/>
          <p:nvPr/>
        </p:nvSpPr>
        <p:spPr>
          <a:xfrm>
            <a:off x="3285296" y="6496593"/>
            <a:ext cx="230778" cy="226425"/>
          </a:xfrm>
          <a:prstGeom prst="rect">
            <a:avLst/>
          </a:prstGeom>
          <a:solidFill>
            <a:schemeClr val="accent5">
              <a:lumMod val="20000"/>
              <a:lumOff val="8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a:ln>
                  <a:noFill/>
                </a:ln>
                <a:solidFill>
                  <a:srgbClr val="4472C4">
                    <a:lumMod val="50000"/>
                  </a:srgbClr>
                </a:solidFill>
                <a:effectLst/>
                <a:uLnTx/>
                <a:uFillTx/>
                <a:latin typeface="Calibri" panose="020F0502020204030204"/>
                <a:ea typeface="+mn-ea"/>
                <a:cs typeface="+mn-cs"/>
              </a:rPr>
              <a:t>2</a:t>
            </a:r>
          </a:p>
        </p:txBody>
      </p:sp>
      <p:grpSp>
        <p:nvGrpSpPr>
          <p:cNvPr id="2" name="Group 1">
            <a:extLst>
              <a:ext uri="{FF2B5EF4-FFF2-40B4-BE49-F238E27FC236}">
                <a16:creationId xmlns:a16="http://schemas.microsoft.com/office/drawing/2014/main" id="{49D40DF8-8279-5CF5-EDA2-BD95598A2444}"/>
              </a:ext>
            </a:extLst>
          </p:cNvPr>
          <p:cNvGrpSpPr/>
          <p:nvPr/>
        </p:nvGrpSpPr>
        <p:grpSpPr>
          <a:xfrm>
            <a:off x="3771401" y="567608"/>
            <a:ext cx="8420599" cy="6164118"/>
            <a:chOff x="1222165" y="503481"/>
            <a:chExt cx="8420599" cy="6164118"/>
          </a:xfrm>
        </p:grpSpPr>
        <p:sp>
          <p:nvSpPr>
            <p:cNvPr id="3" name="Arrow: Chevron 2">
              <a:extLst>
                <a:ext uri="{FF2B5EF4-FFF2-40B4-BE49-F238E27FC236}">
                  <a16:creationId xmlns:a16="http://schemas.microsoft.com/office/drawing/2014/main" id="{F695FFE6-914E-6DF6-DC26-58C3A378A7BD}"/>
                </a:ext>
              </a:extLst>
            </p:cNvPr>
            <p:cNvSpPr/>
            <p:nvPr/>
          </p:nvSpPr>
          <p:spPr>
            <a:xfrm>
              <a:off x="5099712" y="3150229"/>
              <a:ext cx="4543051" cy="1268722"/>
            </a:xfrm>
            <a:prstGeom prst="chevron">
              <a:avLst/>
            </a:prstGeom>
            <a:solidFill>
              <a:schemeClr val="accent5">
                <a:lumMod val="20000"/>
                <a:lumOff val="80000"/>
              </a:schemeClr>
            </a:solidFill>
            <a:ln>
              <a:solidFill>
                <a:schemeClr val="accent1">
                  <a:lumMod val="50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a:solidFill>
                    <a:schemeClr val="tx1"/>
                  </a:solidFill>
                  <a:cs typeface="Arial" panose="020B0604020202020204" pitchFamily="34" charset="0"/>
                </a:rPr>
                <a:t>Testing delivery of reform proposals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a:solidFill>
                    <a:schemeClr val="tx1"/>
                  </a:solidFill>
                  <a:cs typeface="Arial" panose="020B0604020202020204" pitchFamily="34" charset="0"/>
                </a:rPr>
                <a:t>Provide experts to inform policy design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a:solidFill>
                    <a:schemeClr val="tx1"/>
                  </a:solidFill>
                  <a:cs typeface="Arial" panose="020B0604020202020204" pitchFamily="34" charset="0"/>
                </a:rPr>
                <a:t>Work with evaluators to build evidence base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a:solidFill>
                    <a:schemeClr val="tx1"/>
                  </a:solidFill>
                  <a:cs typeface="Arial" panose="020B0604020202020204" pitchFamily="34" charset="0"/>
                </a:rPr>
                <a:t>Develop ‘menu of support options’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a:solidFill>
                    <a:schemeClr val="tx1"/>
                  </a:solidFill>
                  <a:cs typeface="Arial" panose="020B0604020202020204" pitchFamily="34" charset="0"/>
                </a:rPr>
                <a:t>Provide experts to support other areas as part of regional ‘Taskforce’</a:t>
              </a:r>
              <a:endParaRPr kumimoji="0" lang="en-GB" sz="1100" b="0" i="0" u="none" strike="noStrike" kern="1200" cap="none" spc="0" normalizeH="0" baseline="0" noProof="0">
                <a:ln>
                  <a:noFill/>
                </a:ln>
                <a:solidFill>
                  <a:schemeClr val="tx1"/>
                </a:solidFill>
                <a:effectLst/>
                <a:uLnTx/>
                <a:uFillTx/>
                <a:cs typeface="Arial" panose="020B0604020202020204" pitchFamily="34" charset="0"/>
              </a:endParaRPr>
            </a:p>
          </p:txBody>
        </p:sp>
        <p:sp>
          <p:nvSpPr>
            <p:cNvPr id="4" name="Rectangle 3">
              <a:extLst>
                <a:ext uri="{FF2B5EF4-FFF2-40B4-BE49-F238E27FC236}">
                  <a16:creationId xmlns:a16="http://schemas.microsoft.com/office/drawing/2014/main" id="{5269B46A-4020-577B-78CF-D08D0EFA571C}"/>
                </a:ext>
              </a:extLst>
            </p:cNvPr>
            <p:cNvSpPr/>
            <p:nvPr/>
          </p:nvSpPr>
          <p:spPr>
            <a:xfrm>
              <a:off x="8899298" y="3024560"/>
              <a:ext cx="743466" cy="14680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cs typeface="Arial" panose="020B0604020202020204" pitchFamily="34" charset="0"/>
              </a:endParaRPr>
            </a:p>
          </p:txBody>
        </p:sp>
        <p:sp>
          <p:nvSpPr>
            <p:cNvPr id="5" name="Arrow: Chevron 4">
              <a:extLst>
                <a:ext uri="{FF2B5EF4-FFF2-40B4-BE49-F238E27FC236}">
                  <a16:creationId xmlns:a16="http://schemas.microsoft.com/office/drawing/2014/main" id="{6C3F669D-AA8E-723B-5A35-AE029C3BC6CC}"/>
                </a:ext>
              </a:extLst>
            </p:cNvPr>
            <p:cNvSpPr/>
            <p:nvPr/>
          </p:nvSpPr>
          <p:spPr>
            <a:xfrm>
              <a:off x="5099712" y="4822493"/>
              <a:ext cx="4543051" cy="1268722"/>
            </a:xfrm>
            <a:prstGeom prst="chevron">
              <a:avLst/>
            </a:prstGeom>
            <a:solidFill>
              <a:schemeClr val="bg1"/>
            </a:solidFill>
            <a:ln>
              <a:solidFill>
                <a:schemeClr val="accent1">
                  <a:lumMod val="50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a:ln>
                    <a:noFill/>
                  </a:ln>
                  <a:solidFill>
                    <a:schemeClr val="tx1"/>
                  </a:solidFill>
                  <a:effectLst/>
                  <a:uLnTx/>
                  <a:uFillTx/>
                  <a:cs typeface="Arial" panose="020B0604020202020204" pitchFamily="34" charset="0"/>
                </a:rPr>
                <a:t>Regions Group/RIIAs identify areas</a:t>
              </a:r>
              <a:r>
                <a:rPr lang="en-GB" sz="1100">
                  <a:solidFill>
                    <a:schemeClr val="tx1"/>
                  </a:solidFill>
                  <a:cs typeface="Arial" panose="020B0604020202020204" pitchFamily="34" charset="0"/>
                </a:rPr>
                <a:t> where support from the ‘Taskforce’ would add value*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a:ln>
                    <a:noFill/>
                  </a:ln>
                  <a:solidFill>
                    <a:schemeClr val="tx1"/>
                  </a:solidFill>
                  <a:effectLst/>
                  <a:uLnTx/>
                  <a:uFillTx/>
                  <a:cs typeface="Arial" panose="020B0604020202020204" pitchFamily="34" charset="0"/>
                </a:rPr>
                <a:t>Support</a:t>
              </a:r>
              <a:r>
                <a:rPr lang="en-GB" sz="1100">
                  <a:solidFill>
                    <a:schemeClr val="tx1"/>
                  </a:solidFill>
                  <a:cs typeface="Arial" panose="020B0604020202020204" pitchFamily="34" charset="0"/>
                </a:rPr>
                <a:t> offered is based on the ‘menu of support options’ developed by the Expert Partnerships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a:solidFill>
                    <a:schemeClr val="tx1"/>
                  </a:solidFill>
                  <a:cs typeface="Arial" panose="020B0604020202020204" pitchFamily="34" charset="0"/>
                </a:rPr>
                <a:t>Areas being supported required to also test &amp; refine SENDAP reforms – e.g. Inclusion Plans</a:t>
              </a:r>
              <a:endParaRPr kumimoji="0" lang="en-GB" sz="1100" b="0" i="0" u="none" strike="noStrike" kern="1200" cap="none" spc="0" normalizeH="0" baseline="0" noProof="0">
                <a:ln>
                  <a:noFill/>
                </a:ln>
                <a:solidFill>
                  <a:schemeClr val="tx1"/>
                </a:solidFill>
                <a:effectLst/>
                <a:uLnTx/>
                <a:uFillTx/>
                <a:cs typeface="Arial" panose="020B0604020202020204" pitchFamily="34" charset="0"/>
              </a:endParaRPr>
            </a:p>
          </p:txBody>
        </p:sp>
        <p:sp>
          <p:nvSpPr>
            <p:cNvPr id="7" name="Rectangle 6">
              <a:extLst>
                <a:ext uri="{FF2B5EF4-FFF2-40B4-BE49-F238E27FC236}">
                  <a16:creationId xmlns:a16="http://schemas.microsoft.com/office/drawing/2014/main" id="{81CB0E86-6684-260D-6B90-D344E0ED2157}"/>
                </a:ext>
              </a:extLst>
            </p:cNvPr>
            <p:cNvSpPr/>
            <p:nvPr/>
          </p:nvSpPr>
          <p:spPr>
            <a:xfrm>
              <a:off x="8899297" y="4718096"/>
              <a:ext cx="743461" cy="14680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cs typeface="Arial" panose="020B0604020202020204" pitchFamily="34" charset="0"/>
              </a:endParaRPr>
            </a:p>
          </p:txBody>
        </p:sp>
        <p:sp>
          <p:nvSpPr>
            <p:cNvPr id="8" name="Rectangle 7">
              <a:extLst>
                <a:ext uri="{FF2B5EF4-FFF2-40B4-BE49-F238E27FC236}">
                  <a16:creationId xmlns:a16="http://schemas.microsoft.com/office/drawing/2014/main" id="{31D1477C-C667-47F2-E7DC-99BD64F44EA4}"/>
                </a:ext>
              </a:extLst>
            </p:cNvPr>
            <p:cNvSpPr/>
            <p:nvPr/>
          </p:nvSpPr>
          <p:spPr>
            <a:xfrm>
              <a:off x="1222166" y="503481"/>
              <a:ext cx="7677131" cy="696363"/>
            </a:xfrm>
            <a:prstGeom prst="rect">
              <a:avLst/>
            </a:prstGeom>
            <a:solidFill>
              <a:schemeClr val="accent5">
                <a:lumMod val="20000"/>
                <a:lumOff val="80000"/>
              </a:schemeClr>
            </a:solidFill>
            <a:ln>
              <a:solidFill>
                <a:schemeClr val="accent1">
                  <a:lumMod val="50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a:ln>
                    <a:noFill/>
                  </a:ln>
                  <a:solidFill>
                    <a:prstClr val="black"/>
                  </a:solidFill>
                  <a:effectLst/>
                  <a:uLnTx/>
                  <a:uFillTx/>
                  <a:cs typeface="Arial" panose="020B0604020202020204" pitchFamily="34" charset="0"/>
                </a:rPr>
                <a:t>DfE SENDAP Implementation Unit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prstClr val="black"/>
                  </a:solidFill>
                  <a:effectLst/>
                  <a:uLnTx/>
                  <a:uFillTx/>
                  <a:cs typeface="Arial" panose="020B0604020202020204" pitchFamily="34" charset="0"/>
                </a:rPr>
                <a:t>Provide governance and oversight, direction to the Expert Partnerships and deliver hands-on support and challenge to local areas receiving support as part of</a:t>
              </a:r>
              <a:r>
                <a:rPr lang="en-GB" sz="1100">
                  <a:solidFill>
                    <a:prstClr val="black"/>
                  </a:solidFill>
                  <a:cs typeface="Arial" panose="020B0604020202020204" pitchFamily="34" charset="0"/>
                </a:rPr>
                <a:t> regional ‘Taskforces’</a:t>
              </a:r>
              <a:endParaRPr kumimoji="0" lang="en-GB" sz="1100" b="0" i="0" u="none" strike="noStrike" kern="1200" cap="none" spc="0" normalizeH="0" baseline="0" noProof="0">
                <a:ln>
                  <a:noFill/>
                </a:ln>
                <a:solidFill>
                  <a:prstClr val="black"/>
                </a:solidFill>
                <a:effectLst/>
                <a:uLnTx/>
                <a:uFillTx/>
                <a:cs typeface="Arial" panose="020B0604020202020204" pitchFamily="34" charset="0"/>
              </a:endParaRPr>
            </a:p>
          </p:txBody>
        </p:sp>
        <p:sp>
          <p:nvSpPr>
            <p:cNvPr id="9" name="Rectangle 8">
              <a:extLst>
                <a:ext uri="{FF2B5EF4-FFF2-40B4-BE49-F238E27FC236}">
                  <a16:creationId xmlns:a16="http://schemas.microsoft.com/office/drawing/2014/main" id="{3C7CA31C-A136-521F-0950-58E22F713C4E}"/>
                </a:ext>
              </a:extLst>
            </p:cNvPr>
            <p:cNvSpPr/>
            <p:nvPr/>
          </p:nvSpPr>
          <p:spPr>
            <a:xfrm>
              <a:off x="1222165" y="1552785"/>
              <a:ext cx="7681731" cy="1221695"/>
            </a:xfrm>
            <a:prstGeom prst="rect">
              <a:avLst/>
            </a:prstGeom>
            <a:solidFill>
              <a:schemeClr val="bg1"/>
            </a:solidFill>
            <a:ln>
              <a:solidFill>
                <a:schemeClr val="accent1">
                  <a:lumMod val="50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a:ln>
                    <a:noFill/>
                  </a:ln>
                  <a:solidFill>
                    <a:prstClr val="black"/>
                  </a:solidFill>
                  <a:effectLst/>
                  <a:uLnTx/>
                  <a:uFillTx/>
                  <a:cs typeface="Arial" panose="020B0604020202020204" pitchFamily="34" charset="0"/>
                </a:rPr>
                <a:t>Delivery Partner (including expert SENDAP Advisers)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prstClr val="black"/>
                  </a:solidFill>
                  <a:effectLst/>
                  <a:uLnTx/>
                  <a:uFillTx/>
                  <a:cs typeface="Arial" panose="020B0604020202020204" pitchFamily="34" charset="0"/>
                </a:rPr>
                <a:t>Provide logistical/administrative support; </a:t>
              </a:r>
              <a:r>
                <a:rPr lang="en-GB" sz="1100">
                  <a:solidFill>
                    <a:prstClr val="black"/>
                  </a:solidFill>
                  <a:cs typeface="Arial" panose="020B0604020202020204" pitchFamily="34" charset="0"/>
                </a:rPr>
                <a:t>facilitate joint working between Policy Teams and Expert Partnerships on test &amp; learn; </a:t>
              </a:r>
              <a:r>
                <a:rPr kumimoji="0" lang="en-GB" sz="1100" b="0" i="0" u="none" strike="noStrike" kern="1200" cap="none" spc="0" normalizeH="0" baseline="0" noProof="0">
                  <a:ln>
                    <a:noFill/>
                  </a:ln>
                  <a:solidFill>
                    <a:prstClr val="black"/>
                  </a:solidFill>
                  <a:effectLst/>
                  <a:uLnTx/>
                  <a:uFillTx/>
                  <a:cs typeface="Arial" panose="020B0604020202020204" pitchFamily="34" charset="0"/>
                </a:rPr>
                <a:t>work with Regions Group to identify areas needing support and deploy the ‘Taskforce’; and organise/facilitate national/regional events.</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a:solidFill>
                    <a:prstClr val="black"/>
                  </a:solidFill>
                  <a:cs typeface="Arial" panose="020B0604020202020204" pitchFamily="34" charset="0"/>
                </a:rPr>
                <a:t>The advisers will support design and strategic delivery of the programme, including allocated time in REPs and supported LAs, trouble-shooting and delivering national/local training.</a:t>
              </a:r>
              <a:endParaRPr kumimoji="0" lang="en-GB" sz="1100" b="0" i="0" u="none" strike="noStrike" kern="1200" cap="none" spc="0" normalizeH="0" baseline="0" noProof="0">
                <a:ln>
                  <a:noFill/>
                </a:ln>
                <a:solidFill>
                  <a:prstClr val="black"/>
                </a:solidFill>
                <a:effectLst/>
                <a:uLnTx/>
                <a:uFillTx/>
                <a:cs typeface="Arial" panose="020B0604020202020204" pitchFamily="34" charset="0"/>
              </a:endParaRPr>
            </a:p>
          </p:txBody>
        </p:sp>
        <p:cxnSp>
          <p:nvCxnSpPr>
            <p:cNvPr id="10" name="Straight Arrow Connector 9">
              <a:extLst>
                <a:ext uri="{FF2B5EF4-FFF2-40B4-BE49-F238E27FC236}">
                  <a16:creationId xmlns:a16="http://schemas.microsoft.com/office/drawing/2014/main" id="{40B816E1-8BDC-5A49-7F38-D29478FCBD1C}"/>
                </a:ext>
              </a:extLst>
            </p:cNvPr>
            <p:cNvCxnSpPr>
              <a:cxnSpLocks/>
            </p:cNvCxnSpPr>
            <p:nvPr/>
          </p:nvCxnSpPr>
          <p:spPr>
            <a:xfrm flipH="1">
              <a:off x="5060731" y="1265372"/>
              <a:ext cx="4597" cy="248019"/>
            </a:xfrm>
            <a:prstGeom prst="straightConnector1">
              <a:avLst/>
            </a:prstGeom>
            <a:ln w="57150">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1" name="Arrow: Pentagon 10">
              <a:extLst>
                <a:ext uri="{FF2B5EF4-FFF2-40B4-BE49-F238E27FC236}">
                  <a16:creationId xmlns:a16="http://schemas.microsoft.com/office/drawing/2014/main" id="{003ADC3B-C60F-47E2-793E-526D770F2FA8}"/>
                </a:ext>
              </a:extLst>
            </p:cNvPr>
            <p:cNvSpPr/>
            <p:nvPr/>
          </p:nvSpPr>
          <p:spPr>
            <a:xfrm>
              <a:off x="1222167" y="3145472"/>
              <a:ext cx="4412013" cy="1268722"/>
            </a:xfrm>
            <a:prstGeom prst="homePlate">
              <a:avLst/>
            </a:prstGeom>
            <a:solidFill>
              <a:schemeClr val="accent5">
                <a:lumMod val="20000"/>
                <a:lumOff val="80000"/>
              </a:schemeClr>
            </a:solidFill>
            <a:ln>
              <a:solidFill>
                <a:schemeClr val="accent1">
                  <a:lumMod val="50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a:ln>
                    <a:noFill/>
                  </a:ln>
                  <a:solidFill>
                    <a:prstClr val="black"/>
                  </a:solidFill>
                  <a:effectLst/>
                  <a:uLnTx/>
                  <a:uFillTx/>
                  <a:cs typeface="Arial" panose="020B0604020202020204" pitchFamily="34" charset="0"/>
                </a:rPr>
                <a:t>Regional SENDAP ‘Expert Partnerships’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prstClr val="black"/>
                  </a:solidFill>
                  <a:effectLst/>
                  <a:uLnTx/>
                  <a:uFillTx/>
                  <a:cs typeface="Arial" panose="020B0604020202020204" pitchFamily="34" charset="0"/>
                </a:rPr>
                <a:t>Cluster of 3-4 </a:t>
              </a:r>
              <a:r>
                <a:rPr lang="en-GB" sz="1100">
                  <a:solidFill>
                    <a:prstClr val="black"/>
                  </a:solidFill>
                  <a:cs typeface="Arial" panose="020B0604020202020204" pitchFamily="34" charset="0"/>
                </a:rPr>
                <a:t>local authorities within a single ICB. Led by a high performing local authority and their partners (including parent groups) who demonstrate</a:t>
              </a:r>
              <a:r>
                <a:rPr kumimoji="0" lang="en-GB" sz="1100" b="0" i="0" u="none" strike="noStrike" kern="1200" cap="none" spc="0" normalizeH="0" baseline="0" noProof="0">
                  <a:ln>
                    <a:noFill/>
                  </a:ln>
                  <a:solidFill>
                    <a:prstClr val="black"/>
                  </a:solidFill>
                  <a:effectLst/>
                  <a:uLnTx/>
                  <a:uFillTx/>
                  <a:cs typeface="Arial" panose="020B0604020202020204" pitchFamily="34" charset="0"/>
                </a:rPr>
                <a:t> exemplary approaches to SENDAP cultures and practices. The REPs will test reforms </a:t>
              </a:r>
              <a:r>
                <a:rPr lang="en-GB" sz="1100">
                  <a:solidFill>
                    <a:prstClr val="black"/>
                  </a:solidFill>
                  <a:cs typeface="Arial" panose="020B0604020202020204" pitchFamily="34" charset="0"/>
                </a:rPr>
                <a:t>and be part of regional ‘Taskforce’</a:t>
              </a:r>
              <a:r>
                <a:rPr kumimoji="0" lang="en-GB" sz="1100" b="0" i="0" u="none" strike="noStrike" kern="1200" cap="none" spc="0" normalizeH="0" baseline="0" noProof="0">
                  <a:ln>
                    <a:noFill/>
                  </a:ln>
                  <a:solidFill>
                    <a:prstClr val="black"/>
                  </a:solidFill>
                  <a:effectLst/>
                  <a:uLnTx/>
                  <a:uFillTx/>
                  <a:cs typeface="Arial" panose="020B0604020202020204" pitchFamily="34" charset="0"/>
                </a:rPr>
                <a:t>.</a:t>
              </a:r>
              <a:endParaRPr kumimoji="0" lang="en-GB" sz="1100" b="0" i="0" u="none" strike="noStrike" kern="1200" cap="none" spc="0" normalizeH="0" baseline="0" noProof="0">
                <a:ln>
                  <a:noFill/>
                </a:ln>
                <a:solidFill>
                  <a:prstClr val="white"/>
                </a:solidFill>
                <a:effectLst/>
                <a:uLnTx/>
                <a:uFillTx/>
                <a:cs typeface="Arial" panose="020B0604020202020204" pitchFamily="34" charset="0"/>
              </a:endParaRPr>
            </a:p>
          </p:txBody>
        </p:sp>
        <p:cxnSp>
          <p:nvCxnSpPr>
            <p:cNvPr id="12" name="Straight Connector 11">
              <a:extLst>
                <a:ext uri="{FF2B5EF4-FFF2-40B4-BE49-F238E27FC236}">
                  <a16:creationId xmlns:a16="http://schemas.microsoft.com/office/drawing/2014/main" id="{29FF92FF-5496-7D9A-115E-21F95DC8FE59}"/>
                </a:ext>
              </a:extLst>
            </p:cNvPr>
            <p:cNvCxnSpPr/>
            <p:nvPr/>
          </p:nvCxnSpPr>
          <p:spPr>
            <a:xfrm>
              <a:off x="8899297" y="3145472"/>
              <a:ext cx="0" cy="1268722"/>
            </a:xfrm>
            <a:prstGeom prst="line">
              <a:avLst/>
            </a:prstGeom>
            <a:ln w="1270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458B93CA-7ECC-74E8-47CC-345163450175}"/>
                </a:ext>
              </a:extLst>
            </p:cNvPr>
            <p:cNvCxnSpPr>
              <a:cxnSpLocks/>
            </p:cNvCxnSpPr>
            <p:nvPr/>
          </p:nvCxnSpPr>
          <p:spPr>
            <a:xfrm>
              <a:off x="5060731" y="2843478"/>
              <a:ext cx="0" cy="248019"/>
            </a:xfrm>
            <a:prstGeom prst="straightConnector1">
              <a:avLst/>
            </a:prstGeom>
            <a:ln w="57150">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4" name="Arrow: Pentagon 13">
              <a:extLst>
                <a:ext uri="{FF2B5EF4-FFF2-40B4-BE49-F238E27FC236}">
                  <a16:creationId xmlns:a16="http://schemas.microsoft.com/office/drawing/2014/main" id="{01C6108D-8D2E-9CF4-B714-D3467C0511BB}"/>
                </a:ext>
              </a:extLst>
            </p:cNvPr>
            <p:cNvSpPr/>
            <p:nvPr/>
          </p:nvSpPr>
          <p:spPr>
            <a:xfrm>
              <a:off x="1222167" y="4817736"/>
              <a:ext cx="4412013" cy="1268722"/>
            </a:xfrm>
            <a:prstGeom prst="homePlate">
              <a:avLst/>
            </a:prstGeom>
            <a:solidFill>
              <a:schemeClr val="bg1"/>
            </a:solidFill>
            <a:ln>
              <a:solidFill>
                <a:schemeClr val="accent1">
                  <a:lumMod val="50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a:ln>
                    <a:noFill/>
                  </a:ln>
                  <a:solidFill>
                    <a:prstClr val="black"/>
                  </a:solidFill>
                  <a:effectLst/>
                  <a:uLnTx/>
                  <a:uFillTx/>
                  <a:cs typeface="Arial" panose="020B0604020202020204" pitchFamily="34" charset="0"/>
                </a:rPr>
                <a:t>Regional Taskforce</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a:solidFill>
                    <a:prstClr val="black"/>
                  </a:solidFill>
                  <a:cs typeface="Arial" panose="020B0604020202020204" pitchFamily="34" charset="0"/>
                </a:rPr>
                <a:t>DfE Implementation Unit, Delivery Partner, SENDAP Adviser Team and Experts from the Expert Partnerships provide ‘boots on the ground’ support to selected local areas to improve practice and further test the reforms </a:t>
              </a:r>
              <a:endParaRPr kumimoji="0" lang="en-GB" sz="1100" b="0" i="0" u="none" strike="noStrike" kern="1200" cap="none" spc="0" normalizeH="0" baseline="0" noProof="0">
                <a:ln>
                  <a:noFill/>
                </a:ln>
                <a:solidFill>
                  <a:prstClr val="white"/>
                </a:solidFill>
                <a:effectLst/>
                <a:uLnTx/>
                <a:uFillTx/>
                <a:cs typeface="Arial" panose="020B0604020202020204" pitchFamily="34" charset="0"/>
              </a:endParaRPr>
            </a:p>
          </p:txBody>
        </p:sp>
        <p:cxnSp>
          <p:nvCxnSpPr>
            <p:cNvPr id="15" name="Straight Connector 14">
              <a:extLst>
                <a:ext uri="{FF2B5EF4-FFF2-40B4-BE49-F238E27FC236}">
                  <a16:creationId xmlns:a16="http://schemas.microsoft.com/office/drawing/2014/main" id="{082522D3-0988-E558-CDE8-D58EB80E736B}"/>
                </a:ext>
              </a:extLst>
            </p:cNvPr>
            <p:cNvCxnSpPr/>
            <p:nvPr/>
          </p:nvCxnSpPr>
          <p:spPr>
            <a:xfrm>
              <a:off x="8899297" y="4817736"/>
              <a:ext cx="0" cy="1268722"/>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D9492454-EDB9-7851-E46D-B556198FDF2C}"/>
                </a:ext>
              </a:extLst>
            </p:cNvPr>
            <p:cNvSpPr txBox="1"/>
            <p:nvPr/>
          </p:nvSpPr>
          <p:spPr>
            <a:xfrm>
              <a:off x="5099712" y="6113601"/>
              <a:ext cx="3887603" cy="553998"/>
            </a:xfrm>
            <a:prstGeom prst="rect">
              <a:avLst/>
            </a:prstGeom>
            <a:noFill/>
          </p:spPr>
          <p:txBody>
            <a:bodyPr wrap="none" rtlCol="0">
              <a:spAutoFit/>
            </a:bodyPr>
            <a:lstStyle/>
            <a:p>
              <a:r>
                <a:rPr lang="en-GB" sz="1000">
                  <a:cs typeface="Arial" panose="020B0604020202020204" pitchFamily="34" charset="0"/>
                </a:rPr>
                <a:t>* Over and above existing improvement support already being received</a:t>
              </a:r>
              <a:br>
                <a:rPr lang="en-GB" sz="1000">
                  <a:cs typeface="Arial" panose="020B0604020202020204" pitchFamily="34" charset="0"/>
                </a:rPr>
              </a:br>
              <a:r>
                <a:rPr lang="en-GB" sz="1000">
                  <a:cs typeface="Arial" panose="020B0604020202020204" pitchFamily="34" charset="0"/>
                </a:rPr>
                <a:t>    and weighted towards </a:t>
              </a:r>
              <a:r>
                <a:rPr lang="en-GB" sz="1000" err="1">
                  <a:cs typeface="Arial" panose="020B0604020202020204" pitchFamily="34" charset="0"/>
                </a:rPr>
                <a:t>WSoA</a:t>
              </a:r>
              <a:r>
                <a:rPr lang="en-GB" sz="1000">
                  <a:cs typeface="Arial" panose="020B0604020202020204" pitchFamily="34" charset="0"/>
                </a:rPr>
                <a:t> areas &amp; those with high EHCP rates</a:t>
              </a:r>
            </a:p>
            <a:p>
              <a:pPr marL="171450" indent="-171450">
                <a:buFont typeface="Arial" panose="020B0604020202020204" pitchFamily="34" charset="0"/>
                <a:buChar char="•"/>
              </a:pPr>
              <a:endParaRPr lang="en-GB" sz="1000">
                <a:cs typeface="Arial" panose="020B0604020202020204" pitchFamily="34" charset="0"/>
              </a:endParaRPr>
            </a:p>
          </p:txBody>
        </p:sp>
        <p:cxnSp>
          <p:nvCxnSpPr>
            <p:cNvPr id="17" name="Straight Arrow Connector 16">
              <a:extLst>
                <a:ext uri="{FF2B5EF4-FFF2-40B4-BE49-F238E27FC236}">
                  <a16:creationId xmlns:a16="http://schemas.microsoft.com/office/drawing/2014/main" id="{71B34306-EFA8-8BAC-AEB8-BABF17B4674A}"/>
                </a:ext>
              </a:extLst>
            </p:cNvPr>
            <p:cNvCxnSpPr>
              <a:cxnSpLocks/>
            </p:cNvCxnSpPr>
            <p:nvPr/>
          </p:nvCxnSpPr>
          <p:spPr>
            <a:xfrm>
              <a:off x="5099712" y="4514004"/>
              <a:ext cx="0" cy="248019"/>
            </a:xfrm>
            <a:prstGeom prst="straightConnector1">
              <a:avLst/>
            </a:prstGeom>
            <a:ln w="57150">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8" name="Rectangle 17">
              <a:extLst>
                <a:ext uri="{FF2B5EF4-FFF2-40B4-BE49-F238E27FC236}">
                  <a16:creationId xmlns:a16="http://schemas.microsoft.com/office/drawing/2014/main" id="{80DC293D-3747-61D9-1B66-0C0D125E5FEE}"/>
                </a:ext>
              </a:extLst>
            </p:cNvPr>
            <p:cNvSpPr/>
            <p:nvPr/>
          </p:nvSpPr>
          <p:spPr>
            <a:xfrm>
              <a:off x="9008154" y="3145472"/>
              <a:ext cx="348281" cy="2968129"/>
            </a:xfrm>
            <a:prstGeom prst="rect">
              <a:avLst/>
            </a:prstGeom>
            <a:solidFill>
              <a:schemeClr val="accent5">
                <a:lumMod val="20000"/>
                <a:lumOff val="80000"/>
              </a:schemeClr>
            </a:solidFill>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GB" sz="1100" b="1">
                  <a:solidFill>
                    <a:schemeClr val="tx1"/>
                  </a:solidFill>
                  <a:cs typeface="Arial" panose="020B0604020202020204" pitchFamily="34" charset="0"/>
                </a:rPr>
                <a:t>Evaluator</a:t>
              </a:r>
            </a:p>
          </p:txBody>
        </p:sp>
      </p:grpSp>
    </p:spTree>
    <p:extLst>
      <p:ext uri="{BB962C8B-B14F-4D97-AF65-F5344CB8AC3E}">
        <p14:creationId xmlns:p14="http://schemas.microsoft.com/office/powerpoint/2010/main" val="36302743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5F913E7D-8EEA-FDA4-7821-03AF9DBF5F3C}"/>
              </a:ext>
            </a:extLst>
          </p:cNvPr>
          <p:cNvSpPr/>
          <p:nvPr/>
        </p:nvSpPr>
        <p:spPr>
          <a:xfrm>
            <a:off x="78376" y="69273"/>
            <a:ext cx="3437698" cy="6671993"/>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600" b="1">
                <a:cs typeface="Arial" panose="020B0604020202020204" pitchFamily="34" charset="0"/>
              </a:rPr>
              <a:t>Regional Expert Partnerships: Delivery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300" b="0" i="0" u="none" strike="noStrike" kern="1200" cap="none" spc="0" normalizeH="0" baseline="0" noProof="0">
              <a:ln>
                <a:noFill/>
              </a:ln>
              <a:solidFill>
                <a:prstClr val="white"/>
              </a:solidFill>
              <a:effectLst/>
              <a:uLnTx/>
              <a:uFillTx/>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a:solidFill>
                  <a:prstClr val="white"/>
                </a:solidFill>
                <a:cs typeface="Arial" panose="020B0604020202020204" pitchFamily="34" charset="0"/>
              </a:rPr>
              <a:t>REPs will consist of a high-performing lead LA, working in partnership with 2-3 of its geographical neighbours all located within the same Integrated Care Board. This will allow testing across LAs with differing levels of performance and a mix of demographics but with a single Health partner.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a:solidFill>
                <a:prstClr val="white"/>
              </a:solidFill>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a:solidFill>
                  <a:prstClr val="white"/>
                </a:solidFill>
                <a:cs typeface="Arial" panose="020B0604020202020204" pitchFamily="34" charset="0"/>
              </a:rPr>
              <a:t>By developing a Strategic Partnership and Inclusion Plan, each LA in the REP will include MATs/Schools (mainstream, special and Alternative Provision), health partners, local services and parent groups as key partners in testing and refining the reforms.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a:solidFill>
                <a:prstClr val="white"/>
              </a:solidFill>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a:solidFill>
                  <a:prstClr val="white"/>
                </a:solidFill>
                <a:cs typeface="Arial" panose="020B0604020202020204" pitchFamily="34" charset="0"/>
              </a:rPr>
              <a:t>REPs will also create a ‘menu of options’ based on their recognised best practice within the existing SENDAP system. DfE, the Delivery Partner and the REP will then form a regional taskforce to support targeted LAs to both improve existing performance </a:t>
            </a:r>
            <a:r>
              <a:rPr lang="en-GB" sz="1400" u="sng">
                <a:solidFill>
                  <a:prstClr val="white"/>
                </a:solidFill>
                <a:cs typeface="Arial" panose="020B0604020202020204" pitchFamily="34" charset="0"/>
              </a:rPr>
              <a:t>and</a:t>
            </a:r>
            <a:r>
              <a:rPr lang="en-GB" sz="1400">
                <a:solidFill>
                  <a:prstClr val="white"/>
                </a:solidFill>
                <a:cs typeface="Arial" panose="020B0604020202020204" pitchFamily="34" charset="0"/>
              </a:rPr>
              <a:t> test the reforms.</a:t>
            </a:r>
            <a:endParaRPr kumimoji="0" lang="en-GB" sz="1400" b="0" i="0" u="none" strike="noStrike" kern="1200" cap="none" spc="0" normalizeH="0" baseline="0" noProof="0">
              <a:ln>
                <a:noFill/>
              </a:ln>
              <a:solidFill>
                <a:prstClr val="white"/>
              </a:solidFill>
              <a:effectLst/>
              <a:uLnTx/>
              <a:uFillTx/>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a:solidFill>
                <a:prstClr val="white"/>
              </a:solidFill>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prstClr val="white"/>
                </a:solidFill>
                <a:effectLst/>
                <a:uLnTx/>
                <a:uFillTx/>
                <a:cs typeface="Arial" panose="020B0604020202020204" pitchFamily="34" charset="0"/>
              </a:rPr>
              <a:t>Testing/refining of the reforms will primarily focus on the ‘big four’ demand-side proposals. It will also include a Speech, Language and Communication</a:t>
            </a:r>
            <a:r>
              <a:rPr lang="en-GB" sz="1400">
                <a:solidFill>
                  <a:prstClr val="white"/>
                </a:solidFill>
                <a:cs typeface="Arial" panose="020B0604020202020204" pitchFamily="34" charset="0"/>
              </a:rPr>
              <a:t> Needs pilot co-funded with NHSE.</a:t>
            </a:r>
            <a:endParaRPr kumimoji="0" lang="en-GB" sz="1400" b="0" i="0" u="none" strike="noStrike" kern="1200" cap="none" spc="0" normalizeH="0" baseline="0" noProof="0">
              <a:ln>
                <a:noFill/>
              </a:ln>
              <a:solidFill>
                <a:prstClr val="white"/>
              </a:solidFill>
              <a:effectLst/>
              <a:uLnTx/>
              <a:uFillTx/>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a:solidFill>
                <a:prstClr val="white"/>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a:ln>
                <a:noFill/>
              </a:ln>
              <a:solidFill>
                <a:prstClr val="white"/>
              </a:solidFill>
              <a:effectLst/>
              <a:uLnTx/>
              <a:uFillTx/>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a:solidFill>
                <a:prstClr val="white"/>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a:ln>
                <a:noFill/>
              </a:ln>
              <a:solidFill>
                <a:prstClr val="white"/>
              </a:solidFill>
              <a:effectLst/>
              <a:uLnTx/>
              <a:uFillTx/>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a:solidFill>
                <a:prstClr val="white"/>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a:ln>
                <a:noFill/>
              </a:ln>
              <a:solidFill>
                <a:prstClr val="white"/>
              </a:solidFill>
              <a:effectLst/>
              <a:uLnTx/>
              <a:uFillTx/>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a:solidFill>
                <a:prstClr val="white"/>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a:ln>
                <a:noFill/>
              </a:ln>
              <a:solidFill>
                <a:prstClr val="white"/>
              </a:solidFill>
              <a:effectLst/>
              <a:uLnTx/>
              <a:uFillTx/>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a:solidFill>
                <a:prstClr val="white"/>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a:ln>
                <a:noFill/>
              </a:ln>
              <a:solidFill>
                <a:prstClr val="white"/>
              </a:solidFill>
              <a:effectLst/>
              <a:uLnTx/>
              <a:uFillTx/>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a:solidFill>
                <a:prstClr val="white"/>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a:ln>
                <a:noFill/>
              </a:ln>
              <a:solidFill>
                <a:prstClr val="white"/>
              </a:solidFill>
              <a:effectLst/>
              <a:uLnTx/>
              <a:uFillTx/>
              <a:ea typeface="+mn-ea"/>
              <a:cs typeface="+mn-cs"/>
            </a:endParaRPr>
          </a:p>
        </p:txBody>
      </p:sp>
      <mc:AlternateContent xmlns:mc="http://schemas.openxmlformats.org/markup-compatibility/2006">
        <mc:Choice xmlns:p14="http://schemas.microsoft.com/office/powerpoint/2010/main" Requires="p14">
          <p:contentPart p14:bwMode="auto" r:id="rId3">
            <p14:nvContentPartPr>
              <p14:cNvPr id="2" name="Ink 1">
                <a:extLst>
                  <a:ext uri="{FF2B5EF4-FFF2-40B4-BE49-F238E27FC236}">
                    <a16:creationId xmlns:a16="http://schemas.microsoft.com/office/drawing/2014/main" id="{EF3692B6-55AF-B4F6-149F-E6A4F970F6CF}"/>
                  </a:ext>
                </a:extLst>
              </p14:cNvPr>
              <p14:cNvContentPartPr/>
              <p14:nvPr/>
            </p14:nvContentPartPr>
            <p14:xfrm>
              <a:off x="2757000" y="263133"/>
              <a:ext cx="360" cy="360"/>
            </p14:xfrm>
          </p:contentPart>
        </mc:Choice>
        <mc:Fallback>
          <p:pic>
            <p:nvPicPr>
              <p:cNvPr id="2" name="Ink 1">
                <a:extLst>
                  <a:ext uri="{FF2B5EF4-FFF2-40B4-BE49-F238E27FC236}">
                    <a16:creationId xmlns:a16="http://schemas.microsoft.com/office/drawing/2014/main" id="{EF3692B6-55AF-B4F6-149F-E6A4F970F6CF}"/>
                  </a:ext>
                </a:extLst>
              </p:cNvPr>
              <p:cNvPicPr/>
              <p:nvPr/>
            </p:nvPicPr>
            <p:blipFill>
              <a:blip r:embed="rId4"/>
              <a:stretch>
                <a:fillRect/>
              </a:stretch>
            </p:blipFill>
            <p:spPr>
              <a:xfrm>
                <a:off x="2748000" y="254133"/>
                <a:ext cx="18000" cy="18000"/>
              </a:xfrm>
              <a:prstGeom prst="rect">
                <a:avLst/>
              </a:prstGeom>
            </p:spPr>
          </p:pic>
        </mc:Fallback>
      </mc:AlternateContent>
      <p:sp>
        <p:nvSpPr>
          <p:cNvPr id="36" name="Rectangle 35">
            <a:extLst>
              <a:ext uri="{FF2B5EF4-FFF2-40B4-BE49-F238E27FC236}">
                <a16:creationId xmlns:a16="http://schemas.microsoft.com/office/drawing/2014/main" id="{1D63FAFF-4DF9-2B55-C5F1-C468E49993A5}"/>
              </a:ext>
            </a:extLst>
          </p:cNvPr>
          <p:cNvSpPr/>
          <p:nvPr/>
        </p:nvSpPr>
        <p:spPr>
          <a:xfrm>
            <a:off x="3298251" y="6513562"/>
            <a:ext cx="230778" cy="226425"/>
          </a:xfrm>
          <a:prstGeom prst="rect">
            <a:avLst/>
          </a:prstGeom>
          <a:solidFill>
            <a:schemeClr val="accent5">
              <a:lumMod val="20000"/>
              <a:lumOff val="8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a:ln>
                  <a:noFill/>
                </a:ln>
                <a:solidFill>
                  <a:srgbClr val="4472C4">
                    <a:lumMod val="50000"/>
                  </a:srgbClr>
                </a:solidFill>
                <a:effectLst/>
                <a:uLnTx/>
                <a:uFillTx/>
                <a:latin typeface="Calibri" panose="020F0502020204030204"/>
                <a:ea typeface="+mn-ea"/>
                <a:cs typeface="+mn-cs"/>
              </a:rPr>
              <a:t>3</a:t>
            </a:r>
          </a:p>
        </p:txBody>
      </p:sp>
      <p:sp>
        <p:nvSpPr>
          <p:cNvPr id="3" name="Rectangle 2">
            <a:extLst>
              <a:ext uri="{FF2B5EF4-FFF2-40B4-BE49-F238E27FC236}">
                <a16:creationId xmlns:a16="http://schemas.microsoft.com/office/drawing/2014/main" id="{4410D1AB-3B5C-595D-6817-BD671ADA3B6B}"/>
              </a:ext>
            </a:extLst>
          </p:cNvPr>
          <p:cNvSpPr/>
          <p:nvPr/>
        </p:nvSpPr>
        <p:spPr>
          <a:xfrm>
            <a:off x="3793381" y="1597522"/>
            <a:ext cx="8075347" cy="2369683"/>
          </a:xfrm>
          <a:prstGeom prst="rect">
            <a:avLst/>
          </a:prstGeom>
          <a:solidFill>
            <a:schemeClr val="bg1"/>
          </a:solidFill>
          <a:ln>
            <a:solidFill>
              <a:schemeClr val="accent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val 6">
            <a:extLst>
              <a:ext uri="{FF2B5EF4-FFF2-40B4-BE49-F238E27FC236}">
                <a16:creationId xmlns:a16="http://schemas.microsoft.com/office/drawing/2014/main" id="{4F0EFB9F-ABF5-B675-2E6A-BACC5C23A743}"/>
              </a:ext>
            </a:extLst>
          </p:cNvPr>
          <p:cNvSpPr/>
          <p:nvPr/>
        </p:nvSpPr>
        <p:spPr>
          <a:xfrm>
            <a:off x="10002678" y="2885615"/>
            <a:ext cx="609328" cy="482697"/>
          </a:xfrm>
          <a:prstGeom prst="ellipse">
            <a:avLst/>
          </a:prstGeom>
          <a:solidFill>
            <a:schemeClr val="accent1">
              <a:lumMod val="20000"/>
              <a:lumOff val="80000"/>
              <a:alpha val="65000"/>
            </a:schemeClr>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a:solidFill>
                  <a:schemeClr val="tx1"/>
                </a:solidFill>
              </a:rPr>
              <a:t>LA</a:t>
            </a:r>
          </a:p>
        </p:txBody>
      </p:sp>
      <p:sp>
        <p:nvSpPr>
          <p:cNvPr id="13" name="Oval 12">
            <a:extLst>
              <a:ext uri="{FF2B5EF4-FFF2-40B4-BE49-F238E27FC236}">
                <a16:creationId xmlns:a16="http://schemas.microsoft.com/office/drawing/2014/main" id="{9AB5498D-959E-7334-6CAC-DE13D30DA118}"/>
              </a:ext>
            </a:extLst>
          </p:cNvPr>
          <p:cNvSpPr/>
          <p:nvPr/>
        </p:nvSpPr>
        <p:spPr>
          <a:xfrm>
            <a:off x="10992802" y="3025360"/>
            <a:ext cx="609328" cy="482697"/>
          </a:xfrm>
          <a:prstGeom prst="ellipse">
            <a:avLst/>
          </a:prstGeom>
          <a:solidFill>
            <a:schemeClr val="accent1">
              <a:lumMod val="20000"/>
              <a:lumOff val="80000"/>
              <a:alpha val="65000"/>
            </a:schemeClr>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a:solidFill>
                  <a:schemeClr val="tx1"/>
                </a:solidFill>
              </a:rPr>
              <a:t>LA</a:t>
            </a:r>
          </a:p>
        </p:txBody>
      </p:sp>
      <p:sp>
        <p:nvSpPr>
          <p:cNvPr id="14" name="Rectangle 13">
            <a:extLst>
              <a:ext uri="{FF2B5EF4-FFF2-40B4-BE49-F238E27FC236}">
                <a16:creationId xmlns:a16="http://schemas.microsoft.com/office/drawing/2014/main" id="{5F4DE251-F56F-AB26-13CF-69DCFF102E48}"/>
              </a:ext>
            </a:extLst>
          </p:cNvPr>
          <p:cNvSpPr/>
          <p:nvPr/>
        </p:nvSpPr>
        <p:spPr>
          <a:xfrm>
            <a:off x="6717375" y="1384622"/>
            <a:ext cx="2241913" cy="476672"/>
          </a:xfrm>
          <a:prstGeom prst="rect">
            <a:avLst/>
          </a:prstGeom>
          <a:solidFill>
            <a:schemeClr val="accent1">
              <a:lumMod val="50000"/>
            </a:schemeClr>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a:cs typeface="Arial" panose="020B0604020202020204" pitchFamily="34" charset="0"/>
              </a:rPr>
              <a:t>Region</a:t>
            </a:r>
          </a:p>
        </p:txBody>
      </p:sp>
      <p:sp>
        <p:nvSpPr>
          <p:cNvPr id="15" name="Arrow: Right 14">
            <a:extLst>
              <a:ext uri="{FF2B5EF4-FFF2-40B4-BE49-F238E27FC236}">
                <a16:creationId xmlns:a16="http://schemas.microsoft.com/office/drawing/2014/main" id="{E1A756CD-18C3-5522-4E9A-8D01CF6DAEAC}"/>
              </a:ext>
            </a:extLst>
          </p:cNvPr>
          <p:cNvSpPr/>
          <p:nvPr/>
        </p:nvSpPr>
        <p:spPr>
          <a:xfrm>
            <a:off x="6306907" y="2398315"/>
            <a:ext cx="3633835" cy="1058368"/>
          </a:xfrm>
          <a:prstGeom prst="rightArrow">
            <a:avLst/>
          </a:prstGeom>
          <a:solidFill>
            <a:schemeClr val="accent1">
              <a:lumMod val="20000"/>
              <a:lumOff val="80000"/>
            </a:schemeClr>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a:solidFill>
                  <a:schemeClr val="tx1"/>
                </a:solidFill>
                <a:cs typeface="Arial" panose="020B0604020202020204" pitchFamily="34" charset="0"/>
              </a:rPr>
              <a:t>Taskforce </a:t>
            </a:r>
          </a:p>
          <a:p>
            <a:pPr algn="ctr"/>
            <a:r>
              <a:rPr lang="en-GB" sz="1600">
                <a:solidFill>
                  <a:schemeClr val="tx1"/>
                </a:solidFill>
                <a:cs typeface="Arial" panose="020B0604020202020204" pitchFamily="34" charset="0"/>
              </a:rPr>
              <a:t>Improve and Test</a:t>
            </a:r>
          </a:p>
        </p:txBody>
      </p:sp>
      <p:sp>
        <p:nvSpPr>
          <p:cNvPr id="16" name="Rectangle 15">
            <a:extLst>
              <a:ext uri="{FF2B5EF4-FFF2-40B4-BE49-F238E27FC236}">
                <a16:creationId xmlns:a16="http://schemas.microsoft.com/office/drawing/2014/main" id="{537476F0-0097-FB0C-08CC-AF535EEF8CDA}"/>
              </a:ext>
            </a:extLst>
          </p:cNvPr>
          <p:cNvSpPr/>
          <p:nvPr/>
        </p:nvSpPr>
        <p:spPr>
          <a:xfrm>
            <a:off x="3793381" y="88592"/>
            <a:ext cx="8075347" cy="276052"/>
          </a:xfrm>
          <a:prstGeom prst="rect">
            <a:avLst/>
          </a:prstGeom>
          <a:solidFill>
            <a:schemeClr val="accent1">
              <a:lumMod val="50000"/>
            </a:schemeClr>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a:cs typeface="Arial" panose="020B0604020202020204" pitchFamily="34" charset="0"/>
              </a:rPr>
              <a:t>Delivery Unit/Regions Group</a:t>
            </a:r>
          </a:p>
        </p:txBody>
      </p:sp>
      <p:sp>
        <p:nvSpPr>
          <p:cNvPr id="18" name="Rectangle 17">
            <a:extLst>
              <a:ext uri="{FF2B5EF4-FFF2-40B4-BE49-F238E27FC236}">
                <a16:creationId xmlns:a16="http://schemas.microsoft.com/office/drawing/2014/main" id="{8A76EEC3-CCEB-AA31-CBBE-3C19A9675D66}"/>
              </a:ext>
            </a:extLst>
          </p:cNvPr>
          <p:cNvSpPr/>
          <p:nvPr/>
        </p:nvSpPr>
        <p:spPr>
          <a:xfrm>
            <a:off x="3793381" y="439518"/>
            <a:ext cx="8075347" cy="276052"/>
          </a:xfrm>
          <a:prstGeom prst="rect">
            <a:avLst/>
          </a:prstGeom>
          <a:solidFill>
            <a:schemeClr val="accent1">
              <a:lumMod val="20000"/>
              <a:lumOff val="80000"/>
            </a:schemeClr>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a:solidFill>
                  <a:schemeClr val="tx1"/>
                </a:solidFill>
                <a:cs typeface="Arial" panose="020B0604020202020204" pitchFamily="34" charset="0"/>
              </a:rPr>
              <a:t>Delivery Partner</a:t>
            </a:r>
          </a:p>
        </p:txBody>
      </p:sp>
      <p:sp>
        <p:nvSpPr>
          <p:cNvPr id="23" name="Rectangle 22">
            <a:extLst>
              <a:ext uri="{FF2B5EF4-FFF2-40B4-BE49-F238E27FC236}">
                <a16:creationId xmlns:a16="http://schemas.microsoft.com/office/drawing/2014/main" id="{1259956D-F6A0-FC26-00FA-71407EF74AE6}"/>
              </a:ext>
            </a:extLst>
          </p:cNvPr>
          <p:cNvSpPr/>
          <p:nvPr/>
        </p:nvSpPr>
        <p:spPr>
          <a:xfrm>
            <a:off x="3957074" y="1995534"/>
            <a:ext cx="2213827" cy="1881098"/>
          </a:xfrm>
          <a:prstGeom prst="rect">
            <a:avLst/>
          </a:prstGeom>
          <a:solidFill>
            <a:schemeClr val="bg1"/>
          </a:solidFill>
          <a:ln>
            <a:solidFill>
              <a:schemeClr val="accent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Rectangle 28">
            <a:extLst>
              <a:ext uri="{FF2B5EF4-FFF2-40B4-BE49-F238E27FC236}">
                <a16:creationId xmlns:a16="http://schemas.microsoft.com/office/drawing/2014/main" id="{E396B27C-B944-CD07-ED1A-24F08B6D5FF0}"/>
              </a:ext>
            </a:extLst>
          </p:cNvPr>
          <p:cNvSpPr/>
          <p:nvPr/>
        </p:nvSpPr>
        <p:spPr>
          <a:xfrm>
            <a:off x="4069871" y="1689473"/>
            <a:ext cx="1979979" cy="450089"/>
          </a:xfrm>
          <a:prstGeom prst="rect">
            <a:avLst/>
          </a:prstGeom>
          <a:solidFill>
            <a:schemeClr val="accent1">
              <a:lumMod val="50000"/>
            </a:schemeClr>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a:cs typeface="Arial" panose="020B0604020202020204" pitchFamily="34" charset="0"/>
              </a:rPr>
              <a:t>Regional Expert Partnership</a:t>
            </a:r>
          </a:p>
        </p:txBody>
      </p:sp>
      <p:sp>
        <p:nvSpPr>
          <p:cNvPr id="4" name="Rectangle 3">
            <a:extLst>
              <a:ext uri="{FF2B5EF4-FFF2-40B4-BE49-F238E27FC236}">
                <a16:creationId xmlns:a16="http://schemas.microsoft.com/office/drawing/2014/main" id="{B9D3CF0A-EB60-A653-9144-2CB63BBABF01}"/>
              </a:ext>
            </a:extLst>
          </p:cNvPr>
          <p:cNvSpPr/>
          <p:nvPr/>
        </p:nvSpPr>
        <p:spPr>
          <a:xfrm>
            <a:off x="4073070" y="2226417"/>
            <a:ext cx="1956531" cy="1501637"/>
          </a:xfrm>
          <a:prstGeom prst="rect">
            <a:avLst/>
          </a:prstGeom>
          <a:solidFill>
            <a:schemeClr val="accent1">
              <a:lumMod val="20000"/>
              <a:lumOff val="80000"/>
            </a:schemeClr>
          </a:solidFill>
          <a:ln w="19050">
            <a:prstDash val="dash"/>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7" name="Group 16">
            <a:extLst>
              <a:ext uri="{FF2B5EF4-FFF2-40B4-BE49-F238E27FC236}">
                <a16:creationId xmlns:a16="http://schemas.microsoft.com/office/drawing/2014/main" id="{2C5A6E49-546F-4C53-0A29-FD5B7ED7110B}"/>
              </a:ext>
            </a:extLst>
          </p:cNvPr>
          <p:cNvGrpSpPr/>
          <p:nvPr/>
        </p:nvGrpSpPr>
        <p:grpSpPr>
          <a:xfrm>
            <a:off x="4096437" y="2279810"/>
            <a:ext cx="1776398" cy="1391648"/>
            <a:chOff x="4105675" y="2538018"/>
            <a:chExt cx="1776398" cy="1391648"/>
          </a:xfrm>
        </p:grpSpPr>
        <p:sp>
          <p:nvSpPr>
            <p:cNvPr id="5" name="Oval 4">
              <a:extLst>
                <a:ext uri="{FF2B5EF4-FFF2-40B4-BE49-F238E27FC236}">
                  <a16:creationId xmlns:a16="http://schemas.microsoft.com/office/drawing/2014/main" id="{DC2469A6-780B-9160-ABAC-0DFBCD4B2731}"/>
                </a:ext>
              </a:extLst>
            </p:cNvPr>
            <p:cNvSpPr/>
            <p:nvPr/>
          </p:nvSpPr>
          <p:spPr>
            <a:xfrm>
              <a:off x="5006656" y="3446969"/>
              <a:ext cx="609328" cy="482697"/>
            </a:xfrm>
            <a:prstGeom prst="ellipse">
              <a:avLst/>
            </a:prstGeom>
            <a:solidFill>
              <a:schemeClr val="accent1">
                <a:lumMod val="20000"/>
                <a:lumOff val="80000"/>
                <a:alpha val="65000"/>
              </a:schemeClr>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a:solidFill>
                    <a:schemeClr val="tx1"/>
                  </a:solidFill>
                </a:rPr>
                <a:t>LA</a:t>
              </a:r>
            </a:p>
          </p:txBody>
        </p:sp>
        <p:sp>
          <p:nvSpPr>
            <p:cNvPr id="8" name="Oval 7">
              <a:extLst>
                <a:ext uri="{FF2B5EF4-FFF2-40B4-BE49-F238E27FC236}">
                  <a16:creationId xmlns:a16="http://schemas.microsoft.com/office/drawing/2014/main" id="{67C1EEB3-A62C-5075-B474-C8BF47C48AD5}"/>
                </a:ext>
              </a:extLst>
            </p:cNvPr>
            <p:cNvSpPr/>
            <p:nvPr/>
          </p:nvSpPr>
          <p:spPr>
            <a:xfrm>
              <a:off x="4105675" y="2896174"/>
              <a:ext cx="609328" cy="482697"/>
            </a:xfrm>
            <a:prstGeom prst="ellipse">
              <a:avLst/>
            </a:prstGeom>
            <a:solidFill>
              <a:schemeClr val="accent1">
                <a:lumMod val="20000"/>
                <a:lumOff val="80000"/>
                <a:alpha val="65000"/>
              </a:schemeClr>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a:solidFill>
                    <a:schemeClr val="tx1"/>
                  </a:solidFill>
                </a:rPr>
                <a:t>LA</a:t>
              </a:r>
            </a:p>
          </p:txBody>
        </p:sp>
        <p:sp>
          <p:nvSpPr>
            <p:cNvPr id="9" name="Oval 8">
              <a:extLst>
                <a:ext uri="{FF2B5EF4-FFF2-40B4-BE49-F238E27FC236}">
                  <a16:creationId xmlns:a16="http://schemas.microsoft.com/office/drawing/2014/main" id="{135BA445-E6F9-6086-4607-D1617FE851C9}"/>
                </a:ext>
              </a:extLst>
            </p:cNvPr>
            <p:cNvSpPr/>
            <p:nvPr/>
          </p:nvSpPr>
          <p:spPr>
            <a:xfrm>
              <a:off x="5272745" y="2538018"/>
              <a:ext cx="609328" cy="482697"/>
            </a:xfrm>
            <a:prstGeom prst="ellipse">
              <a:avLst/>
            </a:prstGeom>
            <a:solidFill>
              <a:schemeClr val="accent1">
                <a:lumMod val="20000"/>
                <a:lumOff val="80000"/>
                <a:alpha val="65000"/>
              </a:schemeClr>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a:solidFill>
                    <a:schemeClr val="tx1"/>
                  </a:solidFill>
                </a:rPr>
                <a:t>LA</a:t>
              </a:r>
            </a:p>
          </p:txBody>
        </p:sp>
        <p:sp>
          <p:nvSpPr>
            <p:cNvPr id="10" name="Oval 9">
              <a:extLst>
                <a:ext uri="{FF2B5EF4-FFF2-40B4-BE49-F238E27FC236}">
                  <a16:creationId xmlns:a16="http://schemas.microsoft.com/office/drawing/2014/main" id="{AE35FD60-2E74-2F46-4EF9-997A8393A7A2}"/>
                </a:ext>
              </a:extLst>
            </p:cNvPr>
            <p:cNvSpPr/>
            <p:nvPr/>
          </p:nvSpPr>
          <p:spPr>
            <a:xfrm>
              <a:off x="4548709" y="2743747"/>
              <a:ext cx="1028700" cy="852510"/>
            </a:xfrm>
            <a:prstGeom prst="ellipse">
              <a:avLst/>
            </a:prstGeom>
            <a:solidFill>
              <a:schemeClr val="accent1">
                <a:lumMod val="50000"/>
                <a:alpha val="80000"/>
              </a:schemeClr>
            </a:solidFill>
            <a:effectLst>
              <a:outerShdw blurRad="50800" dist="38100" dir="2700000" algn="tl" rotWithShape="0">
                <a:prstClr val="black">
                  <a:alpha val="40000"/>
                </a:prstClr>
              </a:outerShdw>
            </a:effectLst>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a:solidFill>
                    <a:schemeClr val="bg1"/>
                  </a:solidFill>
                </a:rPr>
                <a:t>Lead LA</a:t>
              </a:r>
            </a:p>
          </p:txBody>
        </p:sp>
      </p:grpSp>
      <p:sp>
        <p:nvSpPr>
          <p:cNvPr id="12" name="Rectangle 11">
            <a:extLst>
              <a:ext uri="{FF2B5EF4-FFF2-40B4-BE49-F238E27FC236}">
                <a16:creationId xmlns:a16="http://schemas.microsoft.com/office/drawing/2014/main" id="{202BA97B-72F3-310B-6059-4AAB25EE38DB}"/>
              </a:ext>
            </a:extLst>
          </p:cNvPr>
          <p:cNvSpPr/>
          <p:nvPr/>
        </p:nvSpPr>
        <p:spPr>
          <a:xfrm>
            <a:off x="4330092" y="3556403"/>
            <a:ext cx="609328" cy="271416"/>
          </a:xfrm>
          <a:prstGeom prst="rect">
            <a:avLst/>
          </a:prstGeom>
          <a:solidFill>
            <a:schemeClr val="accent1">
              <a:lumMod val="20000"/>
              <a:lumOff val="80000"/>
            </a:schemeClr>
          </a:solidFill>
          <a:ln>
            <a:solidFill>
              <a:schemeClr val="accent1">
                <a:lumMod val="50000"/>
              </a:schemeClr>
            </a:solidFill>
          </a:ln>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a:solidFill>
                  <a:schemeClr val="tx1"/>
                </a:solidFill>
              </a:rPr>
              <a:t>ICB</a:t>
            </a:r>
          </a:p>
        </p:txBody>
      </p:sp>
      <p:sp>
        <p:nvSpPr>
          <p:cNvPr id="19" name="Oval 18">
            <a:extLst>
              <a:ext uri="{FF2B5EF4-FFF2-40B4-BE49-F238E27FC236}">
                <a16:creationId xmlns:a16="http://schemas.microsoft.com/office/drawing/2014/main" id="{EE6406DF-6487-0E0B-375B-BE0C0B98D66A}"/>
              </a:ext>
            </a:extLst>
          </p:cNvPr>
          <p:cNvSpPr/>
          <p:nvPr/>
        </p:nvSpPr>
        <p:spPr>
          <a:xfrm>
            <a:off x="10584649" y="2452681"/>
            <a:ext cx="609328" cy="482697"/>
          </a:xfrm>
          <a:prstGeom prst="ellipse">
            <a:avLst/>
          </a:prstGeom>
          <a:solidFill>
            <a:schemeClr val="accent1">
              <a:lumMod val="20000"/>
              <a:lumOff val="80000"/>
              <a:alpha val="65000"/>
            </a:schemeClr>
          </a:solidFill>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a:solidFill>
                  <a:schemeClr val="tx1"/>
                </a:solidFill>
              </a:rPr>
              <a:t>LA</a:t>
            </a:r>
          </a:p>
        </p:txBody>
      </p:sp>
      <p:sp>
        <p:nvSpPr>
          <p:cNvPr id="22" name="Callout: Down Arrow 21">
            <a:extLst>
              <a:ext uri="{FF2B5EF4-FFF2-40B4-BE49-F238E27FC236}">
                <a16:creationId xmlns:a16="http://schemas.microsoft.com/office/drawing/2014/main" id="{F544CBA3-1950-BBA7-79A3-2ED307D9B1D4}"/>
              </a:ext>
            </a:extLst>
          </p:cNvPr>
          <p:cNvSpPr/>
          <p:nvPr/>
        </p:nvSpPr>
        <p:spPr>
          <a:xfrm>
            <a:off x="3793381" y="801147"/>
            <a:ext cx="8075347" cy="492376"/>
          </a:xfrm>
          <a:prstGeom prst="downArrowCallout">
            <a:avLst>
              <a:gd name="adj1" fmla="val 184565"/>
              <a:gd name="adj2" fmla="val 202006"/>
              <a:gd name="adj3" fmla="val 38148"/>
              <a:gd name="adj4" fmla="val 46048"/>
            </a:avLst>
          </a:prstGeom>
          <a:solidFill>
            <a:schemeClr val="bg1"/>
          </a:solidFill>
          <a:ln>
            <a:solidFill>
              <a:schemeClr val="accent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a:solidFill>
                  <a:schemeClr val="tx1"/>
                </a:solidFill>
              </a:rPr>
              <a:t>Support provided across all phases of delivery</a:t>
            </a:r>
          </a:p>
        </p:txBody>
      </p:sp>
      <p:sp>
        <p:nvSpPr>
          <p:cNvPr id="11" name="Rectangle 10">
            <a:extLst>
              <a:ext uri="{FF2B5EF4-FFF2-40B4-BE49-F238E27FC236}">
                <a16:creationId xmlns:a16="http://schemas.microsoft.com/office/drawing/2014/main" id="{CD48A26A-F6F6-8CC6-E6C1-BEDDA4F0BB49}"/>
              </a:ext>
            </a:extLst>
          </p:cNvPr>
          <p:cNvSpPr/>
          <p:nvPr/>
        </p:nvSpPr>
        <p:spPr>
          <a:xfrm>
            <a:off x="3793380" y="4086957"/>
            <a:ext cx="8075347" cy="672292"/>
          </a:xfrm>
          <a:prstGeom prst="rect">
            <a:avLst/>
          </a:prstGeom>
          <a:solidFill>
            <a:schemeClr val="accent1">
              <a:lumMod val="20000"/>
              <a:lumOff val="80000"/>
            </a:schemeClr>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1400">
                <a:solidFill>
                  <a:schemeClr val="tx1"/>
                </a:solidFill>
                <a:cs typeface="Arial"/>
              </a:rPr>
              <a:t>REP's and supported LAs will test &amp; refine key, demand side reforms. It might also be necessary to join up with CSC reforms, possibly creating one or more areas with a joint CSC/SENDAP approach where selection criteria allows </a:t>
            </a:r>
            <a:endParaRPr lang="en-GB">
              <a:solidFill>
                <a:schemeClr val="tx1"/>
              </a:solidFill>
              <a:cs typeface="Arial" panose="020B0604020202020204" pitchFamily="34" charset="0"/>
            </a:endParaRPr>
          </a:p>
        </p:txBody>
      </p:sp>
    </p:spTree>
    <p:extLst>
      <p:ext uri="{BB962C8B-B14F-4D97-AF65-F5344CB8AC3E}">
        <p14:creationId xmlns:p14="http://schemas.microsoft.com/office/powerpoint/2010/main" val="20473067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Rectangle 67">
            <a:extLst>
              <a:ext uri="{FF2B5EF4-FFF2-40B4-BE49-F238E27FC236}">
                <a16:creationId xmlns:a16="http://schemas.microsoft.com/office/drawing/2014/main" id="{6B1BAD2B-6625-FAF8-F469-F46AD41E9A32}"/>
              </a:ext>
            </a:extLst>
          </p:cNvPr>
          <p:cNvSpPr/>
          <p:nvPr/>
        </p:nvSpPr>
        <p:spPr>
          <a:xfrm>
            <a:off x="9275176" y="452581"/>
            <a:ext cx="2838448" cy="6288683"/>
          </a:xfrm>
          <a:prstGeom prst="rect">
            <a:avLst/>
          </a:prstGeom>
          <a:solidFill>
            <a:schemeClr val="bg1">
              <a:lumMod val="95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a:solidFill>
                  <a:schemeClr val="tx1"/>
                </a:solidFill>
              </a:rPr>
              <a:t>Test, Refine &amp; Taskforces</a:t>
            </a:r>
          </a:p>
        </p:txBody>
      </p:sp>
      <p:sp>
        <p:nvSpPr>
          <p:cNvPr id="67" name="Rectangle 66">
            <a:extLst>
              <a:ext uri="{FF2B5EF4-FFF2-40B4-BE49-F238E27FC236}">
                <a16:creationId xmlns:a16="http://schemas.microsoft.com/office/drawing/2014/main" id="{80B76EE5-2C63-9B98-95E1-B6414E1AB52C}"/>
              </a:ext>
            </a:extLst>
          </p:cNvPr>
          <p:cNvSpPr/>
          <p:nvPr/>
        </p:nvSpPr>
        <p:spPr>
          <a:xfrm>
            <a:off x="6406710" y="452581"/>
            <a:ext cx="2838448" cy="6288684"/>
          </a:xfrm>
          <a:prstGeom prst="rect">
            <a:avLst/>
          </a:prstGeom>
          <a:solidFill>
            <a:schemeClr val="accent1">
              <a:lumMod val="20000"/>
              <a:lumOff val="8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a:solidFill>
                  <a:schemeClr val="tx1"/>
                </a:solidFill>
              </a:rPr>
              <a:t>Test &amp; Refine</a:t>
            </a:r>
          </a:p>
        </p:txBody>
      </p:sp>
      <p:sp>
        <p:nvSpPr>
          <p:cNvPr id="66" name="Rectangle 65">
            <a:extLst>
              <a:ext uri="{FF2B5EF4-FFF2-40B4-BE49-F238E27FC236}">
                <a16:creationId xmlns:a16="http://schemas.microsoft.com/office/drawing/2014/main" id="{50789873-5575-ACE8-ECB1-9428C3D86DED}"/>
              </a:ext>
            </a:extLst>
          </p:cNvPr>
          <p:cNvSpPr/>
          <p:nvPr/>
        </p:nvSpPr>
        <p:spPr>
          <a:xfrm>
            <a:off x="3541494" y="452582"/>
            <a:ext cx="2838448" cy="6288684"/>
          </a:xfrm>
          <a:prstGeom prst="rect">
            <a:avLst/>
          </a:prstGeom>
          <a:solidFill>
            <a:schemeClr val="bg1">
              <a:lumMod val="95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a:solidFill>
                  <a:schemeClr val="tx1"/>
                </a:solidFill>
              </a:rPr>
              <a:t>Design &amp; Set-up</a:t>
            </a:r>
          </a:p>
        </p:txBody>
      </p:sp>
      <p:sp>
        <p:nvSpPr>
          <p:cNvPr id="8" name="Rectangle 7">
            <a:extLst>
              <a:ext uri="{FF2B5EF4-FFF2-40B4-BE49-F238E27FC236}">
                <a16:creationId xmlns:a16="http://schemas.microsoft.com/office/drawing/2014/main" id="{78D2CE6E-AA46-B8DC-6B19-E85C914C9542}"/>
              </a:ext>
            </a:extLst>
          </p:cNvPr>
          <p:cNvSpPr/>
          <p:nvPr/>
        </p:nvSpPr>
        <p:spPr>
          <a:xfrm>
            <a:off x="78376" y="69273"/>
            <a:ext cx="3437698" cy="6671993"/>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r>
              <a:rPr lang="en-GB" sz="1600" b="1">
                <a:cs typeface="Arial" panose="020B0604020202020204" pitchFamily="34" charset="0"/>
              </a:rPr>
              <a:t>Timeline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a:ln>
                <a:noFill/>
              </a:ln>
              <a:solidFill>
                <a:prstClr val="white"/>
              </a:solidFill>
              <a:effectLst/>
              <a:uLnTx/>
              <a:uFillTx/>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effectLst/>
                <a:uLnTx/>
                <a:uFillTx/>
                <a:cs typeface="Arial"/>
              </a:rPr>
              <a:t>To maximise the time for testing/refining the reforms, the Change Programme needs to start around April 2023.</a:t>
            </a:r>
            <a:endParaRPr lang="en-GB" sz="1400" b="0" i="0" u="none" strike="noStrike" kern="1200" cap="none" spc="0" normalizeH="0" baseline="0" noProof="0">
              <a:ln>
                <a:noFill/>
              </a:ln>
              <a:effectLst/>
              <a:uLnTx/>
              <a:uFillTx/>
              <a:cs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a:solidFill>
                <a:prstClr val="white"/>
              </a:solidFill>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prstClr val="white"/>
                </a:solidFill>
                <a:effectLst/>
                <a:uLnTx/>
                <a:uFillTx/>
                <a:cs typeface="Arial" panose="020B0604020202020204" pitchFamily="34" charset="0"/>
              </a:rPr>
              <a:t>There are key design decisions and commercial/procurement activities to complete in order to deliver the Change Programme. The timelines for these are challenging</a:t>
            </a:r>
            <a:r>
              <a:rPr lang="en-GB" sz="1400">
                <a:solidFill>
                  <a:prstClr val="white"/>
                </a:solidFill>
                <a:cs typeface="Arial" panose="020B0604020202020204" pitchFamily="34" charset="0"/>
              </a:rPr>
              <a:t> and we are working to keep these to a minimum – e.g. we have issued a ‘market warming’ EOI for the Delivery Partner; and are seeking formal clearance from DfE’s InvestCo in January.</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a:ln>
                <a:noFill/>
              </a:ln>
              <a:solidFill>
                <a:prstClr val="white"/>
              </a:solidFill>
              <a:effectLst/>
              <a:uLnTx/>
              <a:uFillTx/>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a:solidFill>
                  <a:prstClr val="white"/>
                </a:solidFill>
                <a:cs typeface="Arial" panose="020B0604020202020204" pitchFamily="34" charset="0"/>
              </a:rPr>
              <a:t>We have assumed two phases of testing as it is likely that some of the key reforms will take longer to develop into ‘products’ that can be actively tested.</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a:ln>
                <a:noFill/>
              </a:ln>
              <a:solidFill>
                <a:prstClr val="white"/>
              </a:solidFill>
              <a:effectLst/>
              <a:uLnTx/>
              <a:uFillTx/>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prstClr val="white"/>
                </a:solidFill>
                <a:effectLst/>
                <a:uLnTx/>
                <a:uFillTx/>
                <a:cs typeface="Arial" panose="020B0604020202020204" pitchFamily="34" charset="0"/>
              </a:rPr>
              <a:t>Subject to agreement with NHSE and HMT, the SLCN pilot will be embedded within the Change Programme – tackling SLCN early will prevent more specialist support and </a:t>
            </a:r>
            <a:r>
              <a:rPr kumimoji="0" lang="en-GB" sz="1400" b="0" i="0" u="none" strike="noStrike" kern="1200" cap="none" spc="0" normalizeH="0" baseline="0" noProof="0" err="1">
                <a:ln>
                  <a:noFill/>
                </a:ln>
                <a:solidFill>
                  <a:prstClr val="white"/>
                </a:solidFill>
                <a:effectLst/>
                <a:uLnTx/>
                <a:uFillTx/>
                <a:cs typeface="Arial" panose="020B0604020202020204" pitchFamily="34" charset="0"/>
              </a:rPr>
              <a:t>EHC</a:t>
            </a:r>
            <a:r>
              <a:rPr kumimoji="0" lang="en-GB" sz="1400" b="0" i="0" u="none" strike="noStrike" kern="1200" cap="none" spc="0" normalizeH="0" baseline="0" noProof="0">
                <a:ln>
                  <a:noFill/>
                </a:ln>
                <a:solidFill>
                  <a:prstClr val="white"/>
                </a:solidFill>
                <a:effectLst/>
                <a:uLnTx/>
                <a:uFillTx/>
                <a:cs typeface="Arial" panose="020B0604020202020204" pitchFamily="34" charset="0"/>
              </a:rPr>
              <a:t> Plans being required later.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a:solidFill>
                <a:prstClr val="white"/>
              </a:solidFill>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prstClr val="white"/>
                </a:solidFill>
                <a:effectLst/>
                <a:uLnTx/>
                <a:uFillTx/>
                <a:cs typeface="Arial" panose="020B0604020202020204" pitchFamily="34" charset="0"/>
              </a:rPr>
              <a:t>Final evaluation will report after the period shown here. A possible third year of testing would extend the Change Programme’s timeline and impact.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a:solidFill>
                <a:prstClr val="white"/>
              </a:solidFill>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a:ln>
                <a:noFill/>
              </a:ln>
              <a:solidFill>
                <a:prstClr val="white"/>
              </a:solidFill>
              <a:effectLst/>
              <a:uLnTx/>
              <a:uFillTx/>
              <a:ea typeface="+mn-ea"/>
              <a:cs typeface="+mn-cs"/>
            </a:endParaRPr>
          </a:p>
        </p:txBody>
      </p:sp>
      <p:sp>
        <p:nvSpPr>
          <p:cNvPr id="9" name="Rectangle 8">
            <a:extLst>
              <a:ext uri="{FF2B5EF4-FFF2-40B4-BE49-F238E27FC236}">
                <a16:creationId xmlns:a16="http://schemas.microsoft.com/office/drawing/2014/main" id="{1A60DBC0-5068-EAF9-7CFF-491696EF0609}"/>
              </a:ext>
            </a:extLst>
          </p:cNvPr>
          <p:cNvSpPr/>
          <p:nvPr/>
        </p:nvSpPr>
        <p:spPr>
          <a:xfrm>
            <a:off x="3259051" y="6482631"/>
            <a:ext cx="242901" cy="226425"/>
          </a:xfrm>
          <a:prstGeom prst="rect">
            <a:avLst/>
          </a:prstGeom>
          <a:solidFill>
            <a:schemeClr val="accent5">
              <a:lumMod val="20000"/>
              <a:lumOff val="8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a:ln>
                  <a:noFill/>
                </a:ln>
                <a:solidFill>
                  <a:srgbClr val="4472C4">
                    <a:lumMod val="50000"/>
                  </a:srgbClr>
                </a:solidFill>
                <a:effectLst/>
                <a:uLnTx/>
                <a:uFillTx/>
                <a:latin typeface="Calibri" panose="020F0502020204030204"/>
                <a:ea typeface="+mn-ea"/>
                <a:cs typeface="+mn-cs"/>
              </a:rPr>
              <a:t>5</a:t>
            </a:r>
          </a:p>
        </p:txBody>
      </p:sp>
      <p:sp>
        <p:nvSpPr>
          <p:cNvPr id="44" name="Rectangle 43">
            <a:extLst>
              <a:ext uri="{FF2B5EF4-FFF2-40B4-BE49-F238E27FC236}">
                <a16:creationId xmlns:a16="http://schemas.microsoft.com/office/drawing/2014/main" id="{15021112-D358-372F-D499-C90FBDE570A8}"/>
              </a:ext>
            </a:extLst>
          </p:cNvPr>
          <p:cNvSpPr/>
          <p:nvPr/>
        </p:nvSpPr>
        <p:spPr>
          <a:xfrm>
            <a:off x="5460780" y="821171"/>
            <a:ext cx="446232" cy="295563"/>
          </a:xfrm>
          <a:prstGeom prst="rect">
            <a:avLst/>
          </a:prstGeom>
          <a:solidFill>
            <a:schemeClr val="accent1">
              <a:lumMod val="20000"/>
              <a:lumOff val="80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a:solidFill>
                  <a:schemeClr val="tx1"/>
                </a:solidFill>
              </a:rPr>
              <a:t>May</a:t>
            </a:r>
          </a:p>
        </p:txBody>
      </p:sp>
      <p:sp>
        <p:nvSpPr>
          <p:cNvPr id="45" name="Rectangle 44">
            <a:extLst>
              <a:ext uri="{FF2B5EF4-FFF2-40B4-BE49-F238E27FC236}">
                <a16:creationId xmlns:a16="http://schemas.microsoft.com/office/drawing/2014/main" id="{DC733E45-AD90-96CD-B5FB-1C20A35109B4}"/>
              </a:ext>
            </a:extLst>
          </p:cNvPr>
          <p:cNvSpPr/>
          <p:nvPr/>
        </p:nvSpPr>
        <p:spPr>
          <a:xfrm>
            <a:off x="4979768" y="821170"/>
            <a:ext cx="446232" cy="295563"/>
          </a:xfrm>
          <a:prstGeom prst="rect">
            <a:avLst/>
          </a:prstGeom>
          <a:solidFill>
            <a:schemeClr val="accent1">
              <a:lumMod val="20000"/>
              <a:lumOff val="80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a:solidFill>
                  <a:schemeClr val="tx1"/>
                </a:solidFill>
              </a:rPr>
              <a:t>Apr</a:t>
            </a:r>
          </a:p>
        </p:txBody>
      </p:sp>
      <p:sp>
        <p:nvSpPr>
          <p:cNvPr id="46" name="Rectangle 45">
            <a:extLst>
              <a:ext uri="{FF2B5EF4-FFF2-40B4-BE49-F238E27FC236}">
                <a16:creationId xmlns:a16="http://schemas.microsoft.com/office/drawing/2014/main" id="{93293F4C-391B-063E-53C3-9B2EAAA3E1F6}"/>
              </a:ext>
            </a:extLst>
          </p:cNvPr>
          <p:cNvSpPr/>
          <p:nvPr/>
        </p:nvSpPr>
        <p:spPr>
          <a:xfrm>
            <a:off x="4498756" y="821169"/>
            <a:ext cx="446232" cy="295563"/>
          </a:xfrm>
          <a:prstGeom prst="rect">
            <a:avLst/>
          </a:prstGeom>
          <a:solidFill>
            <a:schemeClr val="bg1"/>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a:solidFill>
                  <a:schemeClr val="tx1"/>
                </a:solidFill>
              </a:rPr>
              <a:t>Mar</a:t>
            </a:r>
          </a:p>
        </p:txBody>
      </p:sp>
      <p:sp>
        <p:nvSpPr>
          <p:cNvPr id="47" name="Rectangle 46">
            <a:extLst>
              <a:ext uri="{FF2B5EF4-FFF2-40B4-BE49-F238E27FC236}">
                <a16:creationId xmlns:a16="http://schemas.microsoft.com/office/drawing/2014/main" id="{742E7193-5E74-68A2-F727-0E6E522A7C41}"/>
              </a:ext>
            </a:extLst>
          </p:cNvPr>
          <p:cNvSpPr/>
          <p:nvPr/>
        </p:nvSpPr>
        <p:spPr>
          <a:xfrm>
            <a:off x="4017744" y="821168"/>
            <a:ext cx="446232" cy="295563"/>
          </a:xfrm>
          <a:prstGeom prst="rect">
            <a:avLst/>
          </a:prstGeom>
          <a:solidFill>
            <a:schemeClr val="bg1"/>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a:solidFill>
                  <a:schemeClr val="tx1"/>
                </a:solidFill>
              </a:rPr>
              <a:t>Feb</a:t>
            </a:r>
          </a:p>
        </p:txBody>
      </p:sp>
      <p:sp>
        <p:nvSpPr>
          <p:cNvPr id="48" name="Rectangle 47">
            <a:extLst>
              <a:ext uri="{FF2B5EF4-FFF2-40B4-BE49-F238E27FC236}">
                <a16:creationId xmlns:a16="http://schemas.microsoft.com/office/drawing/2014/main" id="{03B01F59-F632-00C3-09F9-B387B7C39773}"/>
              </a:ext>
            </a:extLst>
          </p:cNvPr>
          <p:cNvSpPr/>
          <p:nvPr/>
        </p:nvSpPr>
        <p:spPr>
          <a:xfrm>
            <a:off x="3541494" y="821167"/>
            <a:ext cx="446232" cy="295563"/>
          </a:xfrm>
          <a:prstGeom prst="rect">
            <a:avLst/>
          </a:prstGeom>
          <a:solidFill>
            <a:schemeClr val="bg1"/>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a:solidFill>
                  <a:schemeClr val="tx1"/>
                </a:solidFill>
              </a:rPr>
              <a:t>Jan</a:t>
            </a:r>
          </a:p>
        </p:txBody>
      </p:sp>
      <p:sp>
        <p:nvSpPr>
          <p:cNvPr id="49" name="Rectangle 48">
            <a:extLst>
              <a:ext uri="{FF2B5EF4-FFF2-40B4-BE49-F238E27FC236}">
                <a16:creationId xmlns:a16="http://schemas.microsoft.com/office/drawing/2014/main" id="{EAFE80F4-BB23-1D63-E14F-85C94360CD59}"/>
              </a:ext>
            </a:extLst>
          </p:cNvPr>
          <p:cNvSpPr/>
          <p:nvPr/>
        </p:nvSpPr>
        <p:spPr>
          <a:xfrm>
            <a:off x="5937030" y="821167"/>
            <a:ext cx="446232" cy="295563"/>
          </a:xfrm>
          <a:prstGeom prst="rect">
            <a:avLst/>
          </a:prstGeom>
          <a:solidFill>
            <a:schemeClr val="accent1">
              <a:lumMod val="20000"/>
              <a:lumOff val="80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a:solidFill>
                  <a:schemeClr val="tx1"/>
                </a:solidFill>
              </a:rPr>
              <a:t>Jun</a:t>
            </a:r>
          </a:p>
        </p:txBody>
      </p:sp>
      <p:sp>
        <p:nvSpPr>
          <p:cNvPr id="50" name="Rectangle 49">
            <a:extLst>
              <a:ext uri="{FF2B5EF4-FFF2-40B4-BE49-F238E27FC236}">
                <a16:creationId xmlns:a16="http://schemas.microsoft.com/office/drawing/2014/main" id="{BBEFEA14-257A-AB2D-7FD6-34133E935F6F}"/>
              </a:ext>
            </a:extLst>
          </p:cNvPr>
          <p:cNvSpPr/>
          <p:nvPr/>
        </p:nvSpPr>
        <p:spPr>
          <a:xfrm>
            <a:off x="6413280" y="821167"/>
            <a:ext cx="446232" cy="295563"/>
          </a:xfrm>
          <a:prstGeom prst="rect">
            <a:avLst/>
          </a:prstGeom>
          <a:solidFill>
            <a:schemeClr val="accent1">
              <a:lumMod val="50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a:t>Jul</a:t>
            </a:r>
          </a:p>
        </p:txBody>
      </p:sp>
      <p:sp>
        <p:nvSpPr>
          <p:cNvPr id="51" name="Rectangle 50">
            <a:extLst>
              <a:ext uri="{FF2B5EF4-FFF2-40B4-BE49-F238E27FC236}">
                <a16:creationId xmlns:a16="http://schemas.microsoft.com/office/drawing/2014/main" id="{0CD6E95D-C3EA-B3AB-9CD2-8F647FD00851}"/>
              </a:ext>
            </a:extLst>
          </p:cNvPr>
          <p:cNvSpPr/>
          <p:nvPr/>
        </p:nvSpPr>
        <p:spPr>
          <a:xfrm>
            <a:off x="6889530" y="821167"/>
            <a:ext cx="446232" cy="295563"/>
          </a:xfrm>
          <a:prstGeom prst="rect">
            <a:avLst/>
          </a:prstGeom>
          <a:solidFill>
            <a:schemeClr val="accent1">
              <a:lumMod val="50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a:t>Aug</a:t>
            </a:r>
          </a:p>
        </p:txBody>
      </p:sp>
      <p:sp>
        <p:nvSpPr>
          <p:cNvPr id="52" name="Rectangle 51">
            <a:extLst>
              <a:ext uri="{FF2B5EF4-FFF2-40B4-BE49-F238E27FC236}">
                <a16:creationId xmlns:a16="http://schemas.microsoft.com/office/drawing/2014/main" id="{D4C371F2-E16B-73A3-5672-9DD0782B5491}"/>
              </a:ext>
            </a:extLst>
          </p:cNvPr>
          <p:cNvSpPr/>
          <p:nvPr/>
        </p:nvSpPr>
        <p:spPr>
          <a:xfrm>
            <a:off x="7365780" y="821166"/>
            <a:ext cx="446232" cy="295563"/>
          </a:xfrm>
          <a:prstGeom prst="rect">
            <a:avLst/>
          </a:prstGeom>
          <a:solidFill>
            <a:schemeClr val="accent1">
              <a:lumMod val="50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a:t>Sep</a:t>
            </a:r>
          </a:p>
        </p:txBody>
      </p:sp>
      <p:sp>
        <p:nvSpPr>
          <p:cNvPr id="53" name="Rectangle 52">
            <a:extLst>
              <a:ext uri="{FF2B5EF4-FFF2-40B4-BE49-F238E27FC236}">
                <a16:creationId xmlns:a16="http://schemas.microsoft.com/office/drawing/2014/main" id="{D6ADBC76-ABDD-D010-6E88-018C2438534C}"/>
              </a:ext>
            </a:extLst>
          </p:cNvPr>
          <p:cNvSpPr/>
          <p:nvPr/>
        </p:nvSpPr>
        <p:spPr>
          <a:xfrm>
            <a:off x="7842030" y="821166"/>
            <a:ext cx="446232" cy="295563"/>
          </a:xfrm>
          <a:prstGeom prst="rect">
            <a:avLst/>
          </a:prstGeom>
          <a:solidFill>
            <a:schemeClr val="accent1">
              <a:lumMod val="50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a:t>Oct</a:t>
            </a:r>
          </a:p>
        </p:txBody>
      </p:sp>
      <p:sp>
        <p:nvSpPr>
          <p:cNvPr id="54" name="Rectangle 53">
            <a:extLst>
              <a:ext uri="{FF2B5EF4-FFF2-40B4-BE49-F238E27FC236}">
                <a16:creationId xmlns:a16="http://schemas.microsoft.com/office/drawing/2014/main" id="{69FF976D-E93D-D194-FAE2-51D2356C62ED}"/>
              </a:ext>
            </a:extLst>
          </p:cNvPr>
          <p:cNvSpPr/>
          <p:nvPr/>
        </p:nvSpPr>
        <p:spPr>
          <a:xfrm>
            <a:off x="8318280" y="821166"/>
            <a:ext cx="446232" cy="295563"/>
          </a:xfrm>
          <a:prstGeom prst="rect">
            <a:avLst/>
          </a:prstGeom>
          <a:solidFill>
            <a:schemeClr val="accent1">
              <a:lumMod val="50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a:t>Nov</a:t>
            </a:r>
          </a:p>
        </p:txBody>
      </p:sp>
      <p:sp>
        <p:nvSpPr>
          <p:cNvPr id="55" name="Rectangle 54">
            <a:extLst>
              <a:ext uri="{FF2B5EF4-FFF2-40B4-BE49-F238E27FC236}">
                <a16:creationId xmlns:a16="http://schemas.microsoft.com/office/drawing/2014/main" id="{756DFE09-825B-7156-003E-509B31F794D5}"/>
              </a:ext>
            </a:extLst>
          </p:cNvPr>
          <p:cNvSpPr/>
          <p:nvPr/>
        </p:nvSpPr>
        <p:spPr>
          <a:xfrm>
            <a:off x="8794530" y="821166"/>
            <a:ext cx="446232" cy="295563"/>
          </a:xfrm>
          <a:prstGeom prst="rect">
            <a:avLst/>
          </a:prstGeom>
          <a:solidFill>
            <a:schemeClr val="accent1">
              <a:lumMod val="50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a:t>Dec</a:t>
            </a:r>
          </a:p>
        </p:txBody>
      </p:sp>
      <p:sp>
        <p:nvSpPr>
          <p:cNvPr id="56" name="Rectangle 55">
            <a:extLst>
              <a:ext uri="{FF2B5EF4-FFF2-40B4-BE49-F238E27FC236}">
                <a16:creationId xmlns:a16="http://schemas.microsoft.com/office/drawing/2014/main" id="{658FB997-6D4C-8232-1C06-909BE1C97E23}"/>
              </a:ext>
            </a:extLst>
          </p:cNvPr>
          <p:cNvSpPr/>
          <p:nvPr/>
        </p:nvSpPr>
        <p:spPr>
          <a:xfrm>
            <a:off x="9270780" y="821166"/>
            <a:ext cx="446232" cy="295563"/>
          </a:xfrm>
          <a:prstGeom prst="rect">
            <a:avLst/>
          </a:prstGeom>
          <a:solidFill>
            <a:schemeClr val="accent1">
              <a:lumMod val="50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a:t>Jan</a:t>
            </a:r>
          </a:p>
        </p:txBody>
      </p:sp>
      <p:sp>
        <p:nvSpPr>
          <p:cNvPr id="57" name="Rectangle 56">
            <a:extLst>
              <a:ext uri="{FF2B5EF4-FFF2-40B4-BE49-F238E27FC236}">
                <a16:creationId xmlns:a16="http://schemas.microsoft.com/office/drawing/2014/main" id="{382ABDDB-AB56-E10A-A775-55A0C6A39EBF}"/>
              </a:ext>
            </a:extLst>
          </p:cNvPr>
          <p:cNvSpPr/>
          <p:nvPr/>
        </p:nvSpPr>
        <p:spPr>
          <a:xfrm>
            <a:off x="9747030" y="821166"/>
            <a:ext cx="446232" cy="295563"/>
          </a:xfrm>
          <a:prstGeom prst="rect">
            <a:avLst/>
          </a:prstGeom>
          <a:solidFill>
            <a:schemeClr val="accent1">
              <a:lumMod val="50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a:t>Feb</a:t>
            </a:r>
          </a:p>
        </p:txBody>
      </p:sp>
      <p:sp>
        <p:nvSpPr>
          <p:cNvPr id="58" name="Rectangle 57">
            <a:extLst>
              <a:ext uri="{FF2B5EF4-FFF2-40B4-BE49-F238E27FC236}">
                <a16:creationId xmlns:a16="http://schemas.microsoft.com/office/drawing/2014/main" id="{D2D5A8E2-ADFB-A3FE-74EB-62B5952D9441}"/>
              </a:ext>
            </a:extLst>
          </p:cNvPr>
          <p:cNvSpPr/>
          <p:nvPr/>
        </p:nvSpPr>
        <p:spPr>
          <a:xfrm>
            <a:off x="10223280" y="821165"/>
            <a:ext cx="446232" cy="295563"/>
          </a:xfrm>
          <a:prstGeom prst="rect">
            <a:avLst/>
          </a:prstGeom>
          <a:solidFill>
            <a:schemeClr val="accent1">
              <a:lumMod val="50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a:t>Mar</a:t>
            </a:r>
          </a:p>
        </p:txBody>
      </p:sp>
      <p:sp>
        <p:nvSpPr>
          <p:cNvPr id="59" name="Rectangle 58">
            <a:extLst>
              <a:ext uri="{FF2B5EF4-FFF2-40B4-BE49-F238E27FC236}">
                <a16:creationId xmlns:a16="http://schemas.microsoft.com/office/drawing/2014/main" id="{041F0E35-F482-1920-128F-760F4BBDBE03}"/>
              </a:ext>
            </a:extLst>
          </p:cNvPr>
          <p:cNvSpPr/>
          <p:nvPr/>
        </p:nvSpPr>
        <p:spPr>
          <a:xfrm>
            <a:off x="10702321" y="821165"/>
            <a:ext cx="446232" cy="295563"/>
          </a:xfrm>
          <a:prstGeom prst="rect">
            <a:avLst/>
          </a:prstGeom>
          <a:solidFill>
            <a:schemeClr val="accent1">
              <a:lumMod val="50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a:t>Apr</a:t>
            </a:r>
          </a:p>
        </p:txBody>
      </p:sp>
      <p:sp>
        <p:nvSpPr>
          <p:cNvPr id="60" name="Rectangle 59">
            <a:extLst>
              <a:ext uri="{FF2B5EF4-FFF2-40B4-BE49-F238E27FC236}">
                <a16:creationId xmlns:a16="http://schemas.microsoft.com/office/drawing/2014/main" id="{4C092324-93B0-9334-3411-915541534796}"/>
              </a:ext>
            </a:extLst>
          </p:cNvPr>
          <p:cNvSpPr/>
          <p:nvPr/>
        </p:nvSpPr>
        <p:spPr>
          <a:xfrm>
            <a:off x="11630804" y="821164"/>
            <a:ext cx="446232" cy="295563"/>
          </a:xfrm>
          <a:prstGeom prst="rect">
            <a:avLst/>
          </a:prstGeom>
          <a:solidFill>
            <a:schemeClr val="accent1">
              <a:lumMod val="50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a:t>Mar</a:t>
            </a:r>
          </a:p>
        </p:txBody>
      </p:sp>
      <p:cxnSp>
        <p:nvCxnSpPr>
          <p:cNvPr id="62" name="Straight Arrow Connector 61">
            <a:extLst>
              <a:ext uri="{FF2B5EF4-FFF2-40B4-BE49-F238E27FC236}">
                <a16:creationId xmlns:a16="http://schemas.microsoft.com/office/drawing/2014/main" id="{935FD29F-456A-B934-56D5-E2C994FE64CF}"/>
              </a:ext>
            </a:extLst>
          </p:cNvPr>
          <p:cNvCxnSpPr>
            <a:cxnSpLocks/>
          </p:cNvCxnSpPr>
          <p:nvPr/>
        </p:nvCxnSpPr>
        <p:spPr>
          <a:xfrm>
            <a:off x="11198438" y="979055"/>
            <a:ext cx="399028" cy="0"/>
          </a:xfrm>
          <a:prstGeom prst="straightConnector1">
            <a:avLst/>
          </a:prstGeom>
          <a:ln w="57150">
            <a:solidFill>
              <a:schemeClr val="accent1">
                <a:lumMod val="60000"/>
                <a:lumOff val="40000"/>
              </a:schemeClr>
            </a:solidFill>
            <a:tailEnd type="triangle"/>
          </a:ln>
          <a:scene3d>
            <a:camera prst="orthographicFront"/>
            <a:lightRig rig="threePt" dir="t"/>
          </a:scene3d>
          <a:sp3d>
            <a:bevelT/>
          </a:sp3d>
        </p:spPr>
        <p:style>
          <a:lnRef idx="1">
            <a:schemeClr val="accent1"/>
          </a:lnRef>
          <a:fillRef idx="0">
            <a:schemeClr val="accent1"/>
          </a:fillRef>
          <a:effectRef idx="0">
            <a:schemeClr val="accent1"/>
          </a:effectRef>
          <a:fontRef idx="minor">
            <a:schemeClr val="tx1"/>
          </a:fontRef>
        </p:style>
      </p:cxnSp>
      <p:sp>
        <p:nvSpPr>
          <p:cNvPr id="64" name="Rectangle 63">
            <a:extLst>
              <a:ext uri="{FF2B5EF4-FFF2-40B4-BE49-F238E27FC236}">
                <a16:creationId xmlns:a16="http://schemas.microsoft.com/office/drawing/2014/main" id="{4C5146E6-9A21-3828-D8CC-190AEFF5CDFB}"/>
              </a:ext>
            </a:extLst>
          </p:cNvPr>
          <p:cNvSpPr/>
          <p:nvPr/>
        </p:nvSpPr>
        <p:spPr>
          <a:xfrm>
            <a:off x="3541494" y="212437"/>
            <a:ext cx="5699268" cy="153802"/>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prstClr val="black"/>
                </a:solidFill>
                <a:effectLst/>
                <a:uLnTx/>
                <a:uFillTx/>
                <a:latin typeface="Calibri" panose="020F0502020204030204"/>
                <a:ea typeface="+mn-ea"/>
                <a:cs typeface="+mn-cs"/>
              </a:rPr>
              <a:t>2023</a:t>
            </a:r>
          </a:p>
        </p:txBody>
      </p:sp>
      <p:sp>
        <p:nvSpPr>
          <p:cNvPr id="65" name="Rectangle 64">
            <a:extLst>
              <a:ext uri="{FF2B5EF4-FFF2-40B4-BE49-F238E27FC236}">
                <a16:creationId xmlns:a16="http://schemas.microsoft.com/office/drawing/2014/main" id="{0C0FF28D-EC44-A062-494B-61A875762700}"/>
              </a:ext>
            </a:extLst>
          </p:cNvPr>
          <p:cNvSpPr/>
          <p:nvPr/>
        </p:nvSpPr>
        <p:spPr>
          <a:xfrm>
            <a:off x="9270780" y="212464"/>
            <a:ext cx="2806256" cy="153775"/>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prstClr val="black"/>
                </a:solidFill>
                <a:effectLst/>
                <a:uLnTx/>
                <a:uFillTx/>
                <a:latin typeface="Calibri" panose="020F0502020204030204"/>
                <a:ea typeface="+mn-ea"/>
                <a:cs typeface="+mn-cs"/>
              </a:rPr>
              <a:t>2024-2025</a:t>
            </a:r>
          </a:p>
        </p:txBody>
      </p:sp>
      <p:sp>
        <p:nvSpPr>
          <p:cNvPr id="69" name="Rectangle 68">
            <a:extLst>
              <a:ext uri="{FF2B5EF4-FFF2-40B4-BE49-F238E27FC236}">
                <a16:creationId xmlns:a16="http://schemas.microsoft.com/office/drawing/2014/main" id="{053CE1C9-2338-51DA-7947-2A8CD547589B}"/>
              </a:ext>
            </a:extLst>
          </p:cNvPr>
          <p:cNvSpPr/>
          <p:nvPr/>
        </p:nvSpPr>
        <p:spPr>
          <a:xfrm>
            <a:off x="3542505" y="1655654"/>
            <a:ext cx="1662256" cy="372087"/>
          </a:xfrm>
          <a:prstGeom prst="rect">
            <a:avLst/>
          </a:prstGeom>
          <a:solidFill>
            <a:schemeClr val="bg1"/>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solidFill>
                <a:effectLst/>
                <a:uLnTx/>
                <a:uFillTx/>
                <a:latin typeface="Calibri" panose="020F0502020204030204"/>
                <a:ea typeface="+mn-ea"/>
                <a:cs typeface="+mn-cs"/>
              </a:rPr>
              <a:t>REPs Selected</a:t>
            </a:r>
          </a:p>
        </p:txBody>
      </p:sp>
      <p:sp>
        <p:nvSpPr>
          <p:cNvPr id="70" name="Rectangle 69">
            <a:extLst>
              <a:ext uri="{FF2B5EF4-FFF2-40B4-BE49-F238E27FC236}">
                <a16:creationId xmlns:a16="http://schemas.microsoft.com/office/drawing/2014/main" id="{74926119-22FE-7BAE-59CC-600ED440D84B}"/>
              </a:ext>
            </a:extLst>
          </p:cNvPr>
          <p:cNvSpPr/>
          <p:nvPr/>
        </p:nvSpPr>
        <p:spPr>
          <a:xfrm>
            <a:off x="3542505" y="2114080"/>
            <a:ext cx="1255856" cy="378401"/>
          </a:xfrm>
          <a:prstGeom prst="rect">
            <a:avLst/>
          </a:prstGeom>
          <a:solidFill>
            <a:schemeClr val="bg1"/>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solidFill>
                <a:effectLst/>
                <a:uLnTx/>
                <a:uFillTx/>
                <a:latin typeface="Calibri" panose="020F0502020204030204"/>
                <a:ea typeface="+mn-ea"/>
                <a:cs typeface="+mn-cs"/>
              </a:rPr>
              <a:t>Delivery Partner Selected</a:t>
            </a:r>
          </a:p>
        </p:txBody>
      </p:sp>
      <p:sp>
        <p:nvSpPr>
          <p:cNvPr id="71" name="Rectangle 70">
            <a:extLst>
              <a:ext uri="{FF2B5EF4-FFF2-40B4-BE49-F238E27FC236}">
                <a16:creationId xmlns:a16="http://schemas.microsoft.com/office/drawing/2014/main" id="{9A39331C-FB54-6C36-28DB-65CE9825F420}"/>
              </a:ext>
            </a:extLst>
          </p:cNvPr>
          <p:cNvSpPr/>
          <p:nvPr/>
        </p:nvSpPr>
        <p:spPr>
          <a:xfrm>
            <a:off x="3542505" y="2578823"/>
            <a:ext cx="2368838" cy="372087"/>
          </a:xfrm>
          <a:prstGeom prst="rect">
            <a:avLst/>
          </a:prstGeom>
          <a:solidFill>
            <a:schemeClr val="bg1"/>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solidFill>
                <a:effectLst/>
                <a:uLnTx/>
                <a:uFillTx/>
                <a:latin typeface="Calibri" panose="020F0502020204030204"/>
                <a:ea typeface="+mn-ea"/>
                <a:cs typeface="+mn-cs"/>
              </a:rPr>
              <a:t>Evaluator Selected</a:t>
            </a:r>
          </a:p>
        </p:txBody>
      </p:sp>
      <p:sp>
        <p:nvSpPr>
          <p:cNvPr id="73" name="Rectangle 72">
            <a:extLst>
              <a:ext uri="{FF2B5EF4-FFF2-40B4-BE49-F238E27FC236}">
                <a16:creationId xmlns:a16="http://schemas.microsoft.com/office/drawing/2014/main" id="{F58E02EE-AC09-049E-AF8B-C6B1742EF2A0}"/>
              </a:ext>
            </a:extLst>
          </p:cNvPr>
          <p:cNvSpPr/>
          <p:nvPr/>
        </p:nvSpPr>
        <p:spPr>
          <a:xfrm>
            <a:off x="5211040" y="3036131"/>
            <a:ext cx="1652803" cy="372087"/>
          </a:xfrm>
          <a:prstGeom prst="rect">
            <a:avLst/>
          </a:prstGeom>
          <a:solidFill>
            <a:schemeClr val="bg1"/>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solidFill>
                <a:effectLst/>
                <a:uLnTx/>
                <a:uFillTx/>
                <a:latin typeface="Calibri" panose="020F0502020204030204"/>
                <a:ea typeface="+mn-ea"/>
                <a:cs typeface="+mn-cs"/>
              </a:rPr>
              <a:t>REP Set-Up Phase</a:t>
            </a:r>
          </a:p>
        </p:txBody>
      </p:sp>
      <p:sp>
        <p:nvSpPr>
          <p:cNvPr id="74" name="Rectangle 73">
            <a:extLst>
              <a:ext uri="{FF2B5EF4-FFF2-40B4-BE49-F238E27FC236}">
                <a16:creationId xmlns:a16="http://schemas.microsoft.com/office/drawing/2014/main" id="{1BBDCC45-C72F-765E-128A-7A7E767FE8B1}"/>
              </a:ext>
            </a:extLst>
          </p:cNvPr>
          <p:cNvSpPr/>
          <p:nvPr/>
        </p:nvSpPr>
        <p:spPr>
          <a:xfrm>
            <a:off x="5218545" y="3488820"/>
            <a:ext cx="2151566" cy="372087"/>
          </a:xfrm>
          <a:prstGeom prst="rect">
            <a:avLst/>
          </a:prstGeom>
          <a:solidFill>
            <a:schemeClr val="bg1"/>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solidFill>
                <a:effectLst/>
                <a:uLnTx/>
                <a:uFillTx/>
                <a:latin typeface="Calibri" panose="020F0502020204030204"/>
                <a:ea typeface="+mn-ea"/>
                <a:cs typeface="+mn-cs"/>
              </a:rPr>
              <a:t>SLCN Pilot Set-Up Phase</a:t>
            </a:r>
          </a:p>
        </p:txBody>
      </p:sp>
      <p:sp>
        <p:nvSpPr>
          <p:cNvPr id="75" name="Rectangle 74">
            <a:extLst>
              <a:ext uri="{FF2B5EF4-FFF2-40B4-BE49-F238E27FC236}">
                <a16:creationId xmlns:a16="http://schemas.microsoft.com/office/drawing/2014/main" id="{05D67516-6938-520F-FE59-EB3D95BD26EE}"/>
              </a:ext>
            </a:extLst>
          </p:cNvPr>
          <p:cNvSpPr/>
          <p:nvPr/>
        </p:nvSpPr>
        <p:spPr>
          <a:xfrm>
            <a:off x="3535843" y="1197224"/>
            <a:ext cx="1409145" cy="372087"/>
          </a:xfrm>
          <a:prstGeom prst="rect">
            <a:avLst/>
          </a:prstGeom>
          <a:solidFill>
            <a:schemeClr val="bg1"/>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solidFill>
                <a:effectLst/>
                <a:uLnTx/>
                <a:uFillTx/>
                <a:latin typeface="Calibri" panose="020F0502020204030204"/>
                <a:ea typeface="+mn-ea"/>
                <a:cs typeface="+mn-cs"/>
              </a:rPr>
              <a:t>Programme Design Phase</a:t>
            </a:r>
          </a:p>
        </p:txBody>
      </p:sp>
      <p:sp>
        <p:nvSpPr>
          <p:cNvPr id="76" name="Rectangle 75">
            <a:extLst>
              <a:ext uri="{FF2B5EF4-FFF2-40B4-BE49-F238E27FC236}">
                <a16:creationId xmlns:a16="http://schemas.microsoft.com/office/drawing/2014/main" id="{B5FEAAB9-64B6-CEAA-ADD8-5D663241989F}"/>
              </a:ext>
            </a:extLst>
          </p:cNvPr>
          <p:cNvSpPr/>
          <p:nvPr/>
        </p:nvSpPr>
        <p:spPr>
          <a:xfrm>
            <a:off x="6407224" y="4402670"/>
            <a:ext cx="5667076" cy="372087"/>
          </a:xfrm>
          <a:prstGeom prst="rect">
            <a:avLst/>
          </a:prstGeom>
          <a:solidFill>
            <a:schemeClr val="accent1">
              <a:lumMod val="50000"/>
            </a:schemeClr>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chemeClr val="bg1"/>
                </a:solidFill>
                <a:effectLst/>
                <a:uLnTx/>
                <a:uFillTx/>
                <a:latin typeface="Calibri" panose="020F0502020204030204"/>
                <a:ea typeface="+mn-ea"/>
                <a:cs typeface="+mn-cs"/>
              </a:rPr>
              <a:t>Test &amp; Refine First Tranche of SENDAP Reform</a:t>
            </a:r>
          </a:p>
        </p:txBody>
      </p:sp>
      <p:sp>
        <p:nvSpPr>
          <p:cNvPr id="77" name="Rectangle 76">
            <a:extLst>
              <a:ext uri="{FF2B5EF4-FFF2-40B4-BE49-F238E27FC236}">
                <a16:creationId xmlns:a16="http://schemas.microsoft.com/office/drawing/2014/main" id="{23EB5667-000E-32A6-68D5-80BD51CAE566}"/>
              </a:ext>
            </a:extLst>
          </p:cNvPr>
          <p:cNvSpPr/>
          <p:nvPr/>
        </p:nvSpPr>
        <p:spPr>
          <a:xfrm>
            <a:off x="7365780" y="4857410"/>
            <a:ext cx="4711256" cy="372087"/>
          </a:xfrm>
          <a:prstGeom prst="rect">
            <a:avLst/>
          </a:prstGeom>
          <a:solidFill>
            <a:schemeClr val="accent1">
              <a:lumMod val="50000"/>
            </a:schemeClr>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chemeClr val="bg1"/>
                </a:solidFill>
                <a:effectLst/>
                <a:uLnTx/>
                <a:uFillTx/>
                <a:latin typeface="Calibri" panose="020F0502020204030204"/>
                <a:ea typeface="+mn-ea"/>
                <a:cs typeface="+mn-cs"/>
              </a:rPr>
              <a:t>SLCN Pilot Delivery</a:t>
            </a:r>
          </a:p>
        </p:txBody>
      </p:sp>
      <p:sp>
        <p:nvSpPr>
          <p:cNvPr id="78" name="Rectangle 77">
            <a:extLst>
              <a:ext uri="{FF2B5EF4-FFF2-40B4-BE49-F238E27FC236}">
                <a16:creationId xmlns:a16="http://schemas.microsoft.com/office/drawing/2014/main" id="{4C722318-04D3-F941-0243-D9E2629C2EE2}"/>
              </a:ext>
            </a:extLst>
          </p:cNvPr>
          <p:cNvSpPr/>
          <p:nvPr/>
        </p:nvSpPr>
        <p:spPr>
          <a:xfrm>
            <a:off x="7842030" y="5302025"/>
            <a:ext cx="4235006" cy="372087"/>
          </a:xfrm>
          <a:prstGeom prst="rect">
            <a:avLst/>
          </a:prstGeom>
          <a:solidFill>
            <a:schemeClr val="accent1">
              <a:lumMod val="50000"/>
            </a:schemeClr>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chemeClr val="bg1"/>
                </a:solidFill>
                <a:effectLst/>
                <a:uLnTx/>
                <a:uFillTx/>
                <a:latin typeface="Calibri" panose="020F0502020204030204"/>
                <a:ea typeface="+mn-ea"/>
                <a:cs typeface="+mn-cs"/>
              </a:rPr>
              <a:t>Taskforce Support</a:t>
            </a:r>
          </a:p>
        </p:txBody>
      </p:sp>
      <p:sp>
        <p:nvSpPr>
          <p:cNvPr id="79" name="Rectangle 78">
            <a:extLst>
              <a:ext uri="{FF2B5EF4-FFF2-40B4-BE49-F238E27FC236}">
                <a16:creationId xmlns:a16="http://schemas.microsoft.com/office/drawing/2014/main" id="{31E446B5-3F55-67BA-8484-752046AE43CB}"/>
              </a:ext>
            </a:extLst>
          </p:cNvPr>
          <p:cNvSpPr/>
          <p:nvPr/>
        </p:nvSpPr>
        <p:spPr>
          <a:xfrm>
            <a:off x="9271218" y="5743816"/>
            <a:ext cx="2796587" cy="372087"/>
          </a:xfrm>
          <a:prstGeom prst="rect">
            <a:avLst/>
          </a:prstGeom>
          <a:solidFill>
            <a:schemeClr val="accent1">
              <a:lumMod val="50000"/>
            </a:schemeClr>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chemeClr val="bg1"/>
                </a:solidFill>
                <a:effectLst/>
                <a:uLnTx/>
                <a:uFillTx/>
                <a:latin typeface="Calibri" panose="020F0502020204030204"/>
                <a:ea typeface="+mn-ea"/>
                <a:cs typeface="+mn-cs"/>
              </a:rPr>
              <a:t>Test &amp; Refine S</a:t>
            </a:r>
            <a:r>
              <a:rPr lang="en-GB" sz="1200">
                <a:solidFill>
                  <a:schemeClr val="bg1"/>
                </a:solidFill>
                <a:latin typeface="Calibri" panose="020F0502020204030204"/>
              </a:rPr>
              <a:t>econd</a:t>
            </a:r>
            <a:r>
              <a:rPr kumimoji="0" lang="en-GB" sz="1200" b="0" i="0" u="none" strike="noStrike" kern="1200" cap="none" spc="0" normalizeH="0" baseline="0" noProof="0">
                <a:ln>
                  <a:noFill/>
                </a:ln>
                <a:solidFill>
                  <a:schemeClr val="bg1"/>
                </a:solidFill>
                <a:effectLst/>
                <a:uLnTx/>
                <a:uFillTx/>
                <a:latin typeface="Calibri" panose="020F0502020204030204"/>
                <a:ea typeface="+mn-ea"/>
                <a:cs typeface="+mn-cs"/>
              </a:rPr>
              <a:t> Tranche of SENDAP Reform</a:t>
            </a:r>
          </a:p>
        </p:txBody>
      </p:sp>
      <p:sp>
        <p:nvSpPr>
          <p:cNvPr id="84" name="Rectangle 83">
            <a:extLst>
              <a:ext uri="{FF2B5EF4-FFF2-40B4-BE49-F238E27FC236}">
                <a16:creationId xmlns:a16="http://schemas.microsoft.com/office/drawing/2014/main" id="{582722BD-FB9A-5EE2-39F3-05DDDE9C44CC}"/>
              </a:ext>
            </a:extLst>
          </p:cNvPr>
          <p:cNvSpPr/>
          <p:nvPr/>
        </p:nvSpPr>
        <p:spPr>
          <a:xfrm>
            <a:off x="5712115" y="3947249"/>
            <a:ext cx="6362185" cy="372087"/>
          </a:xfrm>
          <a:prstGeom prst="rect">
            <a:avLst/>
          </a:prstGeom>
          <a:solidFill>
            <a:schemeClr val="accent1">
              <a:lumMod val="50000"/>
            </a:schemeClr>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chemeClr val="bg1"/>
                </a:solidFill>
                <a:effectLst/>
                <a:uLnTx/>
                <a:uFillTx/>
                <a:latin typeface="Calibri" panose="020F0502020204030204"/>
                <a:ea typeface="+mn-ea"/>
                <a:cs typeface="+mn-cs"/>
              </a:rPr>
              <a:t>Universal Offer from Delivery Partner</a:t>
            </a:r>
          </a:p>
        </p:txBody>
      </p:sp>
      <p:sp>
        <p:nvSpPr>
          <p:cNvPr id="2" name="Rectangle 1">
            <a:extLst>
              <a:ext uri="{FF2B5EF4-FFF2-40B4-BE49-F238E27FC236}">
                <a16:creationId xmlns:a16="http://schemas.microsoft.com/office/drawing/2014/main" id="{54F3CB92-B983-E0A0-11C4-77E82301D6AA}"/>
              </a:ext>
            </a:extLst>
          </p:cNvPr>
          <p:cNvSpPr/>
          <p:nvPr/>
        </p:nvSpPr>
        <p:spPr>
          <a:xfrm>
            <a:off x="5460780" y="6300288"/>
            <a:ext cx="446232" cy="295563"/>
          </a:xfrm>
          <a:prstGeom prst="rect">
            <a:avLst/>
          </a:prstGeom>
          <a:solidFill>
            <a:schemeClr val="accent1">
              <a:lumMod val="20000"/>
              <a:lumOff val="80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a:solidFill>
                  <a:schemeClr val="tx1"/>
                </a:solidFill>
              </a:rPr>
              <a:t>May</a:t>
            </a:r>
          </a:p>
        </p:txBody>
      </p:sp>
      <p:sp>
        <p:nvSpPr>
          <p:cNvPr id="3" name="Rectangle 2">
            <a:extLst>
              <a:ext uri="{FF2B5EF4-FFF2-40B4-BE49-F238E27FC236}">
                <a16:creationId xmlns:a16="http://schemas.microsoft.com/office/drawing/2014/main" id="{E4B8B431-D1BE-17B9-90E3-C3EE62F12ED2}"/>
              </a:ext>
            </a:extLst>
          </p:cNvPr>
          <p:cNvSpPr/>
          <p:nvPr/>
        </p:nvSpPr>
        <p:spPr>
          <a:xfrm>
            <a:off x="4979768" y="6300287"/>
            <a:ext cx="446232" cy="295563"/>
          </a:xfrm>
          <a:prstGeom prst="rect">
            <a:avLst/>
          </a:prstGeom>
          <a:solidFill>
            <a:schemeClr val="accent1">
              <a:lumMod val="20000"/>
              <a:lumOff val="80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a:solidFill>
                  <a:schemeClr val="tx1"/>
                </a:solidFill>
              </a:rPr>
              <a:t>Apr</a:t>
            </a:r>
          </a:p>
        </p:txBody>
      </p:sp>
      <p:sp>
        <p:nvSpPr>
          <p:cNvPr id="4" name="Rectangle 3">
            <a:extLst>
              <a:ext uri="{FF2B5EF4-FFF2-40B4-BE49-F238E27FC236}">
                <a16:creationId xmlns:a16="http://schemas.microsoft.com/office/drawing/2014/main" id="{997576A4-A89F-598A-B8C1-4AB24F57AA80}"/>
              </a:ext>
            </a:extLst>
          </p:cNvPr>
          <p:cNvSpPr/>
          <p:nvPr/>
        </p:nvSpPr>
        <p:spPr>
          <a:xfrm>
            <a:off x="4498756" y="6300286"/>
            <a:ext cx="446232" cy="295563"/>
          </a:xfrm>
          <a:prstGeom prst="rect">
            <a:avLst/>
          </a:prstGeom>
          <a:solidFill>
            <a:schemeClr val="bg1"/>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a:solidFill>
                  <a:schemeClr val="tx1"/>
                </a:solidFill>
              </a:rPr>
              <a:t>Mar</a:t>
            </a:r>
          </a:p>
        </p:txBody>
      </p:sp>
      <p:sp>
        <p:nvSpPr>
          <p:cNvPr id="5" name="Rectangle 4">
            <a:extLst>
              <a:ext uri="{FF2B5EF4-FFF2-40B4-BE49-F238E27FC236}">
                <a16:creationId xmlns:a16="http://schemas.microsoft.com/office/drawing/2014/main" id="{C41C70B0-77B8-E8AF-50D8-AC11117383D4}"/>
              </a:ext>
            </a:extLst>
          </p:cNvPr>
          <p:cNvSpPr/>
          <p:nvPr/>
        </p:nvSpPr>
        <p:spPr>
          <a:xfrm>
            <a:off x="4017744" y="6300285"/>
            <a:ext cx="446232" cy="295563"/>
          </a:xfrm>
          <a:prstGeom prst="rect">
            <a:avLst/>
          </a:prstGeom>
          <a:solidFill>
            <a:schemeClr val="bg1"/>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a:solidFill>
                  <a:schemeClr val="tx1"/>
                </a:solidFill>
              </a:rPr>
              <a:t>Feb</a:t>
            </a:r>
          </a:p>
        </p:txBody>
      </p:sp>
      <p:sp>
        <p:nvSpPr>
          <p:cNvPr id="6" name="Rectangle 5">
            <a:extLst>
              <a:ext uri="{FF2B5EF4-FFF2-40B4-BE49-F238E27FC236}">
                <a16:creationId xmlns:a16="http://schemas.microsoft.com/office/drawing/2014/main" id="{EE80F292-0E8C-AA21-13D9-1EAB2B806B4C}"/>
              </a:ext>
            </a:extLst>
          </p:cNvPr>
          <p:cNvSpPr/>
          <p:nvPr/>
        </p:nvSpPr>
        <p:spPr>
          <a:xfrm>
            <a:off x="3541494" y="6300284"/>
            <a:ext cx="446232" cy="295563"/>
          </a:xfrm>
          <a:prstGeom prst="rect">
            <a:avLst/>
          </a:prstGeom>
          <a:solidFill>
            <a:schemeClr val="bg1"/>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a:solidFill>
                  <a:schemeClr val="tx1"/>
                </a:solidFill>
              </a:rPr>
              <a:t>Jan</a:t>
            </a:r>
          </a:p>
        </p:txBody>
      </p:sp>
      <p:sp>
        <p:nvSpPr>
          <p:cNvPr id="7" name="Rectangle 6">
            <a:extLst>
              <a:ext uri="{FF2B5EF4-FFF2-40B4-BE49-F238E27FC236}">
                <a16:creationId xmlns:a16="http://schemas.microsoft.com/office/drawing/2014/main" id="{5EC665A0-87DD-B652-F411-64C3EAE2D21D}"/>
              </a:ext>
            </a:extLst>
          </p:cNvPr>
          <p:cNvSpPr/>
          <p:nvPr/>
        </p:nvSpPr>
        <p:spPr>
          <a:xfrm>
            <a:off x="5937030" y="6300284"/>
            <a:ext cx="446232" cy="295563"/>
          </a:xfrm>
          <a:prstGeom prst="rect">
            <a:avLst/>
          </a:prstGeom>
          <a:solidFill>
            <a:schemeClr val="accent1">
              <a:lumMod val="20000"/>
              <a:lumOff val="80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a:solidFill>
                  <a:schemeClr val="tx1"/>
                </a:solidFill>
              </a:rPr>
              <a:t>Jun</a:t>
            </a:r>
          </a:p>
        </p:txBody>
      </p:sp>
      <p:sp>
        <p:nvSpPr>
          <p:cNvPr id="10" name="Rectangle 9">
            <a:extLst>
              <a:ext uri="{FF2B5EF4-FFF2-40B4-BE49-F238E27FC236}">
                <a16:creationId xmlns:a16="http://schemas.microsoft.com/office/drawing/2014/main" id="{3F2E1CE9-587D-90D1-9CD2-91DF3C73C8EA}"/>
              </a:ext>
            </a:extLst>
          </p:cNvPr>
          <p:cNvSpPr/>
          <p:nvPr/>
        </p:nvSpPr>
        <p:spPr>
          <a:xfrm>
            <a:off x="6413280" y="6300284"/>
            <a:ext cx="446232" cy="295563"/>
          </a:xfrm>
          <a:prstGeom prst="rect">
            <a:avLst/>
          </a:prstGeom>
          <a:solidFill>
            <a:schemeClr val="accent1">
              <a:lumMod val="50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a:t>Jul</a:t>
            </a:r>
          </a:p>
        </p:txBody>
      </p:sp>
      <p:sp>
        <p:nvSpPr>
          <p:cNvPr id="11" name="Rectangle 10">
            <a:extLst>
              <a:ext uri="{FF2B5EF4-FFF2-40B4-BE49-F238E27FC236}">
                <a16:creationId xmlns:a16="http://schemas.microsoft.com/office/drawing/2014/main" id="{7BE76713-1102-F4A8-A5E5-31CD78FF814C}"/>
              </a:ext>
            </a:extLst>
          </p:cNvPr>
          <p:cNvSpPr/>
          <p:nvPr/>
        </p:nvSpPr>
        <p:spPr>
          <a:xfrm>
            <a:off x="6889530" y="6300284"/>
            <a:ext cx="446232" cy="295563"/>
          </a:xfrm>
          <a:prstGeom prst="rect">
            <a:avLst/>
          </a:prstGeom>
          <a:solidFill>
            <a:schemeClr val="accent1">
              <a:lumMod val="50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a:t>Aug</a:t>
            </a:r>
          </a:p>
        </p:txBody>
      </p:sp>
      <p:sp>
        <p:nvSpPr>
          <p:cNvPr id="12" name="Rectangle 11">
            <a:extLst>
              <a:ext uri="{FF2B5EF4-FFF2-40B4-BE49-F238E27FC236}">
                <a16:creationId xmlns:a16="http://schemas.microsoft.com/office/drawing/2014/main" id="{E357AB10-D5B8-3BD3-69E6-0632C1ECFA00}"/>
              </a:ext>
            </a:extLst>
          </p:cNvPr>
          <p:cNvSpPr/>
          <p:nvPr/>
        </p:nvSpPr>
        <p:spPr>
          <a:xfrm>
            <a:off x="7365780" y="6300283"/>
            <a:ext cx="446232" cy="295563"/>
          </a:xfrm>
          <a:prstGeom prst="rect">
            <a:avLst/>
          </a:prstGeom>
          <a:solidFill>
            <a:schemeClr val="accent1">
              <a:lumMod val="50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a:t>Sep</a:t>
            </a:r>
          </a:p>
        </p:txBody>
      </p:sp>
      <p:sp>
        <p:nvSpPr>
          <p:cNvPr id="13" name="Rectangle 12">
            <a:extLst>
              <a:ext uri="{FF2B5EF4-FFF2-40B4-BE49-F238E27FC236}">
                <a16:creationId xmlns:a16="http://schemas.microsoft.com/office/drawing/2014/main" id="{E6D1153F-347E-7D84-D367-6A993C2F6526}"/>
              </a:ext>
            </a:extLst>
          </p:cNvPr>
          <p:cNvSpPr/>
          <p:nvPr/>
        </p:nvSpPr>
        <p:spPr>
          <a:xfrm>
            <a:off x="7842030" y="6300283"/>
            <a:ext cx="446232" cy="295563"/>
          </a:xfrm>
          <a:prstGeom prst="rect">
            <a:avLst/>
          </a:prstGeom>
          <a:solidFill>
            <a:schemeClr val="accent1">
              <a:lumMod val="50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a:t>Oct</a:t>
            </a:r>
          </a:p>
        </p:txBody>
      </p:sp>
      <p:sp>
        <p:nvSpPr>
          <p:cNvPr id="14" name="Rectangle 13">
            <a:extLst>
              <a:ext uri="{FF2B5EF4-FFF2-40B4-BE49-F238E27FC236}">
                <a16:creationId xmlns:a16="http://schemas.microsoft.com/office/drawing/2014/main" id="{C67A9239-FF18-EECC-72C5-E5DEBE5B50C0}"/>
              </a:ext>
            </a:extLst>
          </p:cNvPr>
          <p:cNvSpPr/>
          <p:nvPr/>
        </p:nvSpPr>
        <p:spPr>
          <a:xfrm>
            <a:off x="8318280" y="6300283"/>
            <a:ext cx="446232" cy="295563"/>
          </a:xfrm>
          <a:prstGeom prst="rect">
            <a:avLst/>
          </a:prstGeom>
          <a:solidFill>
            <a:schemeClr val="accent1">
              <a:lumMod val="50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a:t>Nov</a:t>
            </a:r>
          </a:p>
        </p:txBody>
      </p:sp>
      <p:sp>
        <p:nvSpPr>
          <p:cNvPr id="15" name="Rectangle 14">
            <a:extLst>
              <a:ext uri="{FF2B5EF4-FFF2-40B4-BE49-F238E27FC236}">
                <a16:creationId xmlns:a16="http://schemas.microsoft.com/office/drawing/2014/main" id="{291D89F7-4710-EBA1-B8E4-B80780A8D93B}"/>
              </a:ext>
            </a:extLst>
          </p:cNvPr>
          <p:cNvSpPr/>
          <p:nvPr/>
        </p:nvSpPr>
        <p:spPr>
          <a:xfrm>
            <a:off x="8794530" y="6300283"/>
            <a:ext cx="446232" cy="295563"/>
          </a:xfrm>
          <a:prstGeom prst="rect">
            <a:avLst/>
          </a:prstGeom>
          <a:solidFill>
            <a:schemeClr val="accent1">
              <a:lumMod val="50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a:t>Dec</a:t>
            </a:r>
          </a:p>
        </p:txBody>
      </p:sp>
      <p:sp>
        <p:nvSpPr>
          <p:cNvPr id="16" name="Rectangle 15">
            <a:extLst>
              <a:ext uri="{FF2B5EF4-FFF2-40B4-BE49-F238E27FC236}">
                <a16:creationId xmlns:a16="http://schemas.microsoft.com/office/drawing/2014/main" id="{4DA01788-31F1-687C-EA86-3EE25A1A4E20}"/>
              </a:ext>
            </a:extLst>
          </p:cNvPr>
          <p:cNvSpPr/>
          <p:nvPr/>
        </p:nvSpPr>
        <p:spPr>
          <a:xfrm>
            <a:off x="9270780" y="6300283"/>
            <a:ext cx="446232" cy="295563"/>
          </a:xfrm>
          <a:prstGeom prst="rect">
            <a:avLst/>
          </a:prstGeom>
          <a:solidFill>
            <a:schemeClr val="accent1">
              <a:lumMod val="50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a:t>Jan</a:t>
            </a:r>
          </a:p>
        </p:txBody>
      </p:sp>
      <p:sp>
        <p:nvSpPr>
          <p:cNvPr id="17" name="Rectangle 16">
            <a:extLst>
              <a:ext uri="{FF2B5EF4-FFF2-40B4-BE49-F238E27FC236}">
                <a16:creationId xmlns:a16="http://schemas.microsoft.com/office/drawing/2014/main" id="{DCA45BDF-1742-4BFF-2B97-6277EFC7A7E5}"/>
              </a:ext>
            </a:extLst>
          </p:cNvPr>
          <p:cNvSpPr/>
          <p:nvPr/>
        </p:nvSpPr>
        <p:spPr>
          <a:xfrm>
            <a:off x="9747030" y="6300283"/>
            <a:ext cx="446232" cy="295563"/>
          </a:xfrm>
          <a:prstGeom prst="rect">
            <a:avLst/>
          </a:prstGeom>
          <a:solidFill>
            <a:schemeClr val="accent1">
              <a:lumMod val="50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a:t>Feb</a:t>
            </a:r>
          </a:p>
        </p:txBody>
      </p:sp>
      <p:sp>
        <p:nvSpPr>
          <p:cNvPr id="18" name="Rectangle 17">
            <a:extLst>
              <a:ext uri="{FF2B5EF4-FFF2-40B4-BE49-F238E27FC236}">
                <a16:creationId xmlns:a16="http://schemas.microsoft.com/office/drawing/2014/main" id="{582A2EE8-6501-F69A-2242-4CAD1ECD752C}"/>
              </a:ext>
            </a:extLst>
          </p:cNvPr>
          <p:cNvSpPr/>
          <p:nvPr/>
        </p:nvSpPr>
        <p:spPr>
          <a:xfrm>
            <a:off x="10223280" y="6300282"/>
            <a:ext cx="446232" cy="295563"/>
          </a:xfrm>
          <a:prstGeom prst="rect">
            <a:avLst/>
          </a:prstGeom>
          <a:solidFill>
            <a:schemeClr val="accent1">
              <a:lumMod val="50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a:t>Mar</a:t>
            </a:r>
          </a:p>
        </p:txBody>
      </p:sp>
      <p:sp>
        <p:nvSpPr>
          <p:cNvPr id="19" name="Rectangle 18">
            <a:extLst>
              <a:ext uri="{FF2B5EF4-FFF2-40B4-BE49-F238E27FC236}">
                <a16:creationId xmlns:a16="http://schemas.microsoft.com/office/drawing/2014/main" id="{F41FC5B4-7AAD-E3CD-F25F-E15AFE364F4D}"/>
              </a:ext>
            </a:extLst>
          </p:cNvPr>
          <p:cNvSpPr/>
          <p:nvPr/>
        </p:nvSpPr>
        <p:spPr>
          <a:xfrm>
            <a:off x="10702321" y="6300282"/>
            <a:ext cx="446232" cy="295563"/>
          </a:xfrm>
          <a:prstGeom prst="rect">
            <a:avLst/>
          </a:prstGeom>
          <a:solidFill>
            <a:schemeClr val="accent1">
              <a:lumMod val="50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a:t>Apr</a:t>
            </a:r>
          </a:p>
        </p:txBody>
      </p:sp>
      <p:sp>
        <p:nvSpPr>
          <p:cNvPr id="20" name="Rectangle 19">
            <a:extLst>
              <a:ext uri="{FF2B5EF4-FFF2-40B4-BE49-F238E27FC236}">
                <a16:creationId xmlns:a16="http://schemas.microsoft.com/office/drawing/2014/main" id="{A2028028-0AB5-6B25-410D-1701B936B4B9}"/>
              </a:ext>
            </a:extLst>
          </p:cNvPr>
          <p:cNvSpPr/>
          <p:nvPr/>
        </p:nvSpPr>
        <p:spPr>
          <a:xfrm>
            <a:off x="11630804" y="6300281"/>
            <a:ext cx="446232" cy="295563"/>
          </a:xfrm>
          <a:prstGeom prst="rect">
            <a:avLst/>
          </a:prstGeom>
          <a:solidFill>
            <a:schemeClr val="accent1">
              <a:lumMod val="50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a:t>Mar</a:t>
            </a:r>
          </a:p>
        </p:txBody>
      </p:sp>
      <p:cxnSp>
        <p:nvCxnSpPr>
          <p:cNvPr id="21" name="Straight Arrow Connector 20">
            <a:extLst>
              <a:ext uri="{FF2B5EF4-FFF2-40B4-BE49-F238E27FC236}">
                <a16:creationId xmlns:a16="http://schemas.microsoft.com/office/drawing/2014/main" id="{0DEB0BD9-0665-1AF8-71A5-891F59DFC0A7}"/>
              </a:ext>
            </a:extLst>
          </p:cNvPr>
          <p:cNvCxnSpPr>
            <a:cxnSpLocks/>
          </p:cNvCxnSpPr>
          <p:nvPr/>
        </p:nvCxnSpPr>
        <p:spPr>
          <a:xfrm>
            <a:off x="11198438" y="6458172"/>
            <a:ext cx="399028" cy="0"/>
          </a:xfrm>
          <a:prstGeom prst="straightConnector1">
            <a:avLst/>
          </a:prstGeom>
          <a:ln w="57150">
            <a:solidFill>
              <a:schemeClr val="accent1">
                <a:lumMod val="60000"/>
                <a:lumOff val="40000"/>
              </a:schemeClr>
            </a:solidFill>
            <a:tailEnd type="triangle"/>
          </a:ln>
          <a:scene3d>
            <a:camera prst="orthographicFront"/>
            <a:lightRig rig="threePt" dir="t"/>
          </a:scene3d>
          <a:sp3d>
            <a:bevelT/>
          </a:sp3d>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159193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5F913E7D-8EEA-FDA4-7821-03AF9DBF5F3C}"/>
              </a:ext>
            </a:extLst>
          </p:cNvPr>
          <p:cNvSpPr/>
          <p:nvPr/>
        </p:nvSpPr>
        <p:spPr>
          <a:xfrm>
            <a:off x="78376" y="134982"/>
            <a:ext cx="3437698" cy="6596744"/>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pPr defTabSz="914400">
              <a:defRPr/>
            </a:pPr>
            <a:r>
              <a:rPr lang="en-GB" sz="1600" b="1">
                <a:cs typeface="Arial"/>
              </a:rPr>
              <a:t>Delivery Partner</a:t>
            </a:r>
            <a:r>
              <a:rPr kumimoji="0" lang="en-GB" sz="1600" b="1" i="0" u="none" strike="noStrike" kern="1200" cap="none" spc="0" normalizeH="0" baseline="0" noProof="0">
                <a:ln>
                  <a:noFill/>
                </a:ln>
                <a:effectLst/>
                <a:uLnTx/>
                <a:uFillTx/>
                <a:cs typeface="Arial"/>
              </a:rPr>
              <a:t>: </a:t>
            </a:r>
            <a:r>
              <a:rPr lang="en-GB" sz="1600" b="1">
                <a:cs typeface="Arial"/>
              </a:rPr>
              <a:t>Key Requirements</a:t>
            </a:r>
            <a:endParaRPr lang="en-GB" sz="1600" b="1" i="0" u="none" strike="noStrike" kern="1200" cap="none" spc="0" normalizeH="0" baseline="0" noProof="0">
              <a:ln>
                <a:noFill/>
              </a:ln>
              <a:effectLst/>
              <a:uLnTx/>
              <a:uFillTx/>
              <a:cs typeface="Arial"/>
            </a:endParaRPr>
          </a:p>
          <a:p>
            <a:pPr marL="0" marR="0" lvl="0" indent="0" algn="l" defTabSz="914400">
              <a:lnSpc>
                <a:spcPct val="100000"/>
              </a:lnSpc>
              <a:spcBef>
                <a:spcPts val="0"/>
              </a:spcBef>
              <a:spcAft>
                <a:spcPts val="0"/>
              </a:spcAft>
              <a:buClrTx/>
              <a:buSzTx/>
              <a:buFontTx/>
              <a:buNone/>
              <a:tabLst/>
              <a:defRPr/>
            </a:pPr>
            <a:endParaRPr lang="en-GB" sz="1600" b="1" i="0" u="none" strike="noStrike" kern="1200" cap="none" spc="0" normalizeH="0" baseline="0" noProof="0">
              <a:ln>
                <a:noFill/>
              </a:ln>
              <a:effectLst/>
              <a:uLnTx/>
              <a:uFillTx/>
              <a:cs typeface="Arial" panose="020B0604020202020204" pitchFamily="34" charset="0"/>
            </a:endParaRPr>
          </a:p>
          <a:p>
            <a:pPr defTabSz="914400">
              <a:defRPr/>
            </a:pPr>
            <a:endParaRPr lang="en-GB" sz="300">
              <a:ea typeface="+mn-lt"/>
              <a:cs typeface="Arial" panose="020B0604020202020204" pitchFamily="34" charset="0"/>
            </a:endParaRPr>
          </a:p>
          <a:p>
            <a:pPr defTabSz="914400">
              <a:defRPr/>
            </a:pPr>
            <a:r>
              <a:rPr kumimoji="0" lang="en-GB" sz="1400" b="0" i="0" u="none" strike="noStrike" kern="1200" cap="none" spc="0" normalizeH="0" baseline="0" noProof="0">
                <a:ln>
                  <a:noFill/>
                </a:ln>
                <a:effectLst/>
                <a:uLnTx/>
                <a:uFillTx/>
                <a:ea typeface="+mn-lt"/>
                <a:cs typeface="+mn-lt"/>
              </a:rPr>
              <a:t>The </a:t>
            </a:r>
            <a:r>
              <a:rPr lang="en-GB" sz="1400">
                <a:ea typeface="+mn-lt"/>
                <a:cs typeface="+mn-lt"/>
              </a:rPr>
              <a:t>primary objective of this contract is to provide strategic project management and change management capacity to up to 9 REPs made up of Local Authorities, Schools, AP schools, Multi Academy Trusts, Health Partners and Parent Carer Forums, helping them reform their high needs systems by testing &amp; refining policy reforms and delivering  taskforce style support to their peers. </a:t>
            </a:r>
            <a:r>
              <a:rPr kumimoji="0" lang="en-GB" sz="1400" b="0" i="0" u="none" strike="noStrike" kern="1200" cap="none" spc="0" normalizeH="0" baseline="0" noProof="0">
                <a:ln>
                  <a:noFill/>
                </a:ln>
                <a:effectLst/>
                <a:uLnTx/>
                <a:uFillTx/>
                <a:ea typeface="+mn-lt"/>
                <a:cs typeface="+mn-lt"/>
              </a:rPr>
              <a:t>The </a:t>
            </a:r>
            <a:r>
              <a:rPr lang="en-GB" sz="1400">
                <a:ea typeface="+mn-lt"/>
                <a:cs typeface="+mn-lt"/>
              </a:rPr>
              <a:t>contract should also provide </a:t>
            </a:r>
            <a:r>
              <a:rPr kumimoji="0" lang="en-GB" sz="1400" b="0" i="0" u="none" strike="noStrike" kern="1200" cap="none" spc="0" normalizeH="0" baseline="0" noProof="0">
                <a:ln>
                  <a:noFill/>
                </a:ln>
                <a:effectLst/>
                <a:uLnTx/>
                <a:uFillTx/>
                <a:ea typeface="+mn-lt"/>
                <a:cs typeface="+mn-lt"/>
              </a:rPr>
              <a:t>advisers </a:t>
            </a:r>
            <a:r>
              <a:rPr lang="en-GB" sz="1400">
                <a:ea typeface="+mn-lt"/>
                <a:cs typeface="+mn-lt"/>
              </a:rPr>
              <a:t>with expertise in both SEND </a:t>
            </a:r>
            <a:r>
              <a:rPr kumimoji="0" lang="en-GB" sz="1400" b="0" i="0" u="none" strike="noStrike" kern="1200" cap="none" spc="0" normalizeH="0" baseline="0" noProof="0">
                <a:ln>
                  <a:noFill/>
                </a:ln>
                <a:effectLst/>
                <a:uLnTx/>
                <a:uFillTx/>
                <a:ea typeface="+mn-lt"/>
                <a:cs typeface="+mn-lt"/>
              </a:rPr>
              <a:t>and </a:t>
            </a:r>
            <a:r>
              <a:rPr lang="en-GB" sz="1400">
                <a:ea typeface="+mn-lt"/>
                <a:cs typeface="+mn-lt"/>
              </a:rPr>
              <a:t>AP to work directly with local areas.</a:t>
            </a:r>
          </a:p>
          <a:p>
            <a:pPr defTabSz="914400">
              <a:defRPr/>
            </a:pPr>
            <a:endParaRPr lang="en-GB" sz="1400">
              <a:ea typeface="+mn-lt"/>
              <a:cs typeface="+mn-lt"/>
            </a:endParaRPr>
          </a:p>
          <a:p>
            <a:pPr defTabSz="914400">
              <a:defRPr/>
            </a:pPr>
            <a:r>
              <a:rPr lang="en-GB" sz="1600" b="1">
                <a:ea typeface="+mn-lt"/>
                <a:cs typeface="+mn-lt"/>
              </a:rPr>
              <a:t>Delivery Partner: Funding</a:t>
            </a:r>
          </a:p>
          <a:p>
            <a:pPr defTabSz="914400">
              <a:defRPr/>
            </a:pPr>
            <a:endParaRPr lang="en-GB" sz="1600" b="1">
              <a:ea typeface="+mn-lt"/>
              <a:cs typeface="+mn-lt"/>
            </a:endParaRPr>
          </a:p>
          <a:p>
            <a:pPr defTabSz="914400">
              <a:defRPr/>
            </a:pPr>
            <a:r>
              <a:rPr lang="en-GB" sz="1400">
                <a:ea typeface="+mn-lt"/>
                <a:cs typeface="+mn-lt"/>
              </a:rPr>
              <a:t>The programme has an overall budget of £70m to run between April 2023 – March 2025 to develop an evidence base to show our package of reforms deliver national consistency and will support future bids for legislation and additional funding. </a:t>
            </a:r>
          </a:p>
          <a:p>
            <a:pPr defTabSz="914400">
              <a:defRPr/>
            </a:pPr>
            <a:endParaRPr lang="en-GB" sz="1400">
              <a:ea typeface="+mn-lt"/>
              <a:cs typeface="+mn-lt"/>
            </a:endParaRPr>
          </a:p>
          <a:p>
            <a:pPr defTabSz="914400">
              <a:defRPr/>
            </a:pPr>
            <a:r>
              <a:rPr lang="en-GB" sz="1400">
                <a:ea typeface="+mn-lt"/>
                <a:cs typeface="+mn-lt"/>
              </a:rPr>
              <a:t>We will allocate the majority of the budget directly to LA's but have circa £8m to fund a delivery partner who will be instrumental in shaping the implementation of policy reforms, help with refining where necessary and deploying taskforce support.</a:t>
            </a:r>
          </a:p>
        </p:txBody>
      </p:sp>
      <p:sp>
        <p:nvSpPr>
          <p:cNvPr id="36" name="Rectangle 35">
            <a:extLst>
              <a:ext uri="{FF2B5EF4-FFF2-40B4-BE49-F238E27FC236}">
                <a16:creationId xmlns:a16="http://schemas.microsoft.com/office/drawing/2014/main" id="{1D63FAFF-4DF9-2B55-C5F1-C468E49993A5}"/>
              </a:ext>
            </a:extLst>
          </p:cNvPr>
          <p:cNvSpPr/>
          <p:nvPr/>
        </p:nvSpPr>
        <p:spPr>
          <a:xfrm>
            <a:off x="3285296" y="6496593"/>
            <a:ext cx="230778" cy="226425"/>
          </a:xfrm>
          <a:prstGeom prst="rect">
            <a:avLst/>
          </a:prstGeom>
          <a:solidFill>
            <a:schemeClr val="accent5">
              <a:lumMod val="20000"/>
              <a:lumOff val="8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a:ln>
                  <a:noFill/>
                </a:ln>
                <a:solidFill>
                  <a:srgbClr val="4472C4">
                    <a:lumMod val="50000"/>
                  </a:srgbClr>
                </a:solidFill>
                <a:effectLst/>
                <a:uLnTx/>
                <a:uFillTx/>
                <a:latin typeface="Calibri" panose="020F0502020204030204"/>
                <a:ea typeface="+mn-ea"/>
                <a:cs typeface="+mn-cs"/>
              </a:rPr>
              <a:t>2</a:t>
            </a:r>
          </a:p>
        </p:txBody>
      </p:sp>
      <p:grpSp>
        <p:nvGrpSpPr>
          <p:cNvPr id="2" name="Group 1">
            <a:extLst>
              <a:ext uri="{FF2B5EF4-FFF2-40B4-BE49-F238E27FC236}">
                <a16:creationId xmlns:a16="http://schemas.microsoft.com/office/drawing/2014/main" id="{49D40DF8-8279-5CF5-EDA2-BD95598A2444}"/>
              </a:ext>
            </a:extLst>
          </p:cNvPr>
          <p:cNvGrpSpPr/>
          <p:nvPr/>
        </p:nvGrpSpPr>
        <p:grpSpPr>
          <a:xfrm>
            <a:off x="3730761" y="339008"/>
            <a:ext cx="8420599" cy="5682617"/>
            <a:chOff x="1222165" y="503481"/>
            <a:chExt cx="8420599" cy="5682617"/>
          </a:xfrm>
        </p:grpSpPr>
        <p:sp>
          <p:nvSpPr>
            <p:cNvPr id="4" name="Rectangle 3">
              <a:extLst>
                <a:ext uri="{FF2B5EF4-FFF2-40B4-BE49-F238E27FC236}">
                  <a16:creationId xmlns:a16="http://schemas.microsoft.com/office/drawing/2014/main" id="{5269B46A-4020-577B-78CF-D08D0EFA571C}"/>
                </a:ext>
              </a:extLst>
            </p:cNvPr>
            <p:cNvSpPr/>
            <p:nvPr/>
          </p:nvSpPr>
          <p:spPr>
            <a:xfrm>
              <a:off x="8899298" y="3024560"/>
              <a:ext cx="743466" cy="14680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cs typeface="Arial" panose="020B0604020202020204" pitchFamily="34" charset="0"/>
              </a:endParaRPr>
            </a:p>
          </p:txBody>
        </p:sp>
        <p:sp>
          <p:nvSpPr>
            <p:cNvPr id="7" name="Rectangle 6">
              <a:extLst>
                <a:ext uri="{FF2B5EF4-FFF2-40B4-BE49-F238E27FC236}">
                  <a16:creationId xmlns:a16="http://schemas.microsoft.com/office/drawing/2014/main" id="{81CB0E86-6684-260D-6B90-D344E0ED2157}"/>
                </a:ext>
              </a:extLst>
            </p:cNvPr>
            <p:cNvSpPr/>
            <p:nvPr/>
          </p:nvSpPr>
          <p:spPr>
            <a:xfrm>
              <a:off x="8899297" y="4718096"/>
              <a:ext cx="743461" cy="14680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cs typeface="Arial" panose="020B0604020202020204" pitchFamily="34" charset="0"/>
              </a:endParaRPr>
            </a:p>
          </p:txBody>
        </p:sp>
        <p:sp>
          <p:nvSpPr>
            <p:cNvPr id="8" name="Rectangle 7">
              <a:extLst>
                <a:ext uri="{FF2B5EF4-FFF2-40B4-BE49-F238E27FC236}">
                  <a16:creationId xmlns:a16="http://schemas.microsoft.com/office/drawing/2014/main" id="{31D1477C-C667-47F2-E7DC-99BD64F44EA4}"/>
                </a:ext>
              </a:extLst>
            </p:cNvPr>
            <p:cNvSpPr/>
            <p:nvPr/>
          </p:nvSpPr>
          <p:spPr>
            <a:xfrm>
              <a:off x="1222166" y="503481"/>
              <a:ext cx="7677131" cy="1519323"/>
            </a:xfrm>
            <a:prstGeom prst="rect">
              <a:avLst/>
            </a:prstGeom>
            <a:solidFill>
              <a:schemeClr val="accent5">
                <a:lumMod val="20000"/>
                <a:lumOff val="80000"/>
              </a:schemeClr>
            </a:solidFill>
            <a:ln>
              <a:solidFill>
                <a:schemeClr val="accent1">
                  <a:lumMod val="50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defTabSz="914400">
                <a:defRPr/>
              </a:pPr>
              <a:r>
                <a:rPr lang="en-GB" sz="1100" b="1">
                  <a:solidFill>
                    <a:schemeClr val="tx1"/>
                  </a:solidFill>
                  <a:cs typeface="Arial"/>
                </a:rPr>
                <a:t>Set Up Phase</a:t>
              </a:r>
              <a:endParaRPr lang="en-GB" sz="1100" b="1" i="0" u="none" strike="noStrike" kern="1200" cap="none" spc="0" normalizeH="0" baseline="0" noProof="0">
                <a:ln>
                  <a:noFill/>
                </a:ln>
                <a:solidFill>
                  <a:schemeClr val="tx1"/>
                </a:solidFill>
                <a:effectLst/>
                <a:uLnTx/>
                <a:uFillTx/>
                <a:cs typeface="Arial"/>
              </a:endParaRPr>
            </a:p>
            <a:p>
              <a:pPr algn="ctr" defTabSz="914400">
                <a:defRPr/>
              </a:pPr>
              <a:r>
                <a:rPr lang="en-GB" sz="1100">
                  <a:solidFill>
                    <a:schemeClr val="tx1"/>
                  </a:solidFill>
                  <a:cs typeface="Arial"/>
                </a:rPr>
                <a:t>Design an overarching framework and deploy project teams/advisers at local levels to co-develop and agree detailed delivery plans with REP's to implement policy reforms while being aware of their varying starting positions and the potential requirement to flex, activities may include - </a:t>
              </a:r>
            </a:p>
            <a:p>
              <a:pPr algn="ctr" defTabSz="914400">
                <a:defRPr/>
              </a:pPr>
              <a:r>
                <a:rPr lang="en-GB" sz="1100">
                  <a:solidFill>
                    <a:schemeClr val="tx1"/>
                  </a:solidFill>
                  <a:cs typeface="Arial"/>
                </a:rPr>
                <a:t>Assessment of existing practice, capability, capacity, strategic relationships, commissioning</a:t>
              </a:r>
              <a:endParaRPr lang="en-GB" sz="1100">
                <a:solidFill>
                  <a:schemeClr val="tx1"/>
                </a:solidFill>
                <a:cs typeface="Arial" panose="020B0604020202020204" pitchFamily="34" charset="0"/>
              </a:endParaRPr>
            </a:p>
            <a:p>
              <a:pPr algn="ctr" defTabSz="914400">
                <a:defRPr/>
              </a:pPr>
              <a:r>
                <a:rPr lang="en-GB" sz="1100">
                  <a:solidFill>
                    <a:schemeClr val="tx1"/>
                  </a:solidFill>
                  <a:cs typeface="Arial"/>
                </a:rPr>
                <a:t>Data analysis, baselining, assurance, governance, monitoring, data collection</a:t>
              </a:r>
            </a:p>
            <a:p>
              <a:pPr algn="ctr" defTabSz="914400">
                <a:defRPr/>
              </a:pPr>
              <a:r>
                <a:rPr lang="en-GB" sz="1100">
                  <a:solidFill>
                    <a:schemeClr val="tx1"/>
                  </a:solidFill>
                  <a:cs typeface="Arial"/>
                </a:rPr>
                <a:t>Engage key stakeholders through roundtables, workshops, focus groups</a:t>
              </a:r>
            </a:p>
          </p:txBody>
        </p:sp>
        <p:sp>
          <p:nvSpPr>
            <p:cNvPr id="9" name="Rectangle 8">
              <a:extLst>
                <a:ext uri="{FF2B5EF4-FFF2-40B4-BE49-F238E27FC236}">
                  <a16:creationId xmlns:a16="http://schemas.microsoft.com/office/drawing/2014/main" id="{3C7CA31C-A136-521F-0950-58E22F713C4E}"/>
                </a:ext>
              </a:extLst>
            </p:cNvPr>
            <p:cNvSpPr/>
            <p:nvPr/>
          </p:nvSpPr>
          <p:spPr>
            <a:xfrm>
              <a:off x="1222165" y="2446865"/>
              <a:ext cx="7681731" cy="1221695"/>
            </a:xfrm>
            <a:prstGeom prst="rect">
              <a:avLst/>
            </a:prstGeom>
            <a:solidFill>
              <a:schemeClr val="bg1"/>
            </a:solidFill>
            <a:ln>
              <a:solidFill>
                <a:schemeClr val="accent1">
                  <a:lumMod val="50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pPr algn="ctr" defTabSz="914400">
                <a:defRPr/>
              </a:pPr>
              <a:endParaRPr lang="en-GB" sz="1100" b="1">
                <a:solidFill>
                  <a:schemeClr val="tx1"/>
                </a:solidFill>
                <a:cs typeface="Arial"/>
              </a:endParaRPr>
            </a:p>
            <a:p>
              <a:pPr algn="ctr" defTabSz="914400">
                <a:defRPr/>
              </a:pPr>
              <a:r>
                <a:rPr lang="en-GB" sz="1100" b="1">
                  <a:solidFill>
                    <a:schemeClr val="tx1"/>
                  </a:solidFill>
                  <a:cs typeface="Arial"/>
                </a:rPr>
                <a:t>Test &amp; Refine</a:t>
              </a:r>
              <a:endParaRPr lang="en-GB">
                <a:solidFill>
                  <a:schemeClr val="tx1"/>
                </a:solidFill>
              </a:endParaRPr>
            </a:p>
            <a:p>
              <a:pPr algn="ctr" defTabSz="914400">
                <a:defRPr/>
              </a:pPr>
              <a:r>
                <a:rPr lang="en-GB" sz="1100">
                  <a:solidFill>
                    <a:schemeClr val="tx1"/>
                  </a:solidFill>
                  <a:cs typeface="Arial"/>
                </a:rPr>
                <a:t>Establish a central hub that co-ordinates and manages delivery and maintains a view of progress, developing insight to support implementation, policy refinement and the right conditions for success through  - </a:t>
              </a:r>
              <a:endParaRPr lang="en-GB">
                <a:solidFill>
                  <a:schemeClr val="tx1"/>
                </a:solidFill>
                <a:cs typeface="Calibri" panose="020F0502020204030204"/>
              </a:endParaRPr>
            </a:p>
            <a:p>
              <a:pPr algn="ctr" defTabSz="914400">
                <a:defRPr/>
              </a:pPr>
              <a:r>
                <a:rPr lang="en-GB" sz="1100">
                  <a:solidFill>
                    <a:schemeClr val="tx1"/>
                  </a:solidFill>
                  <a:cs typeface="Calibri" panose="020F0502020204030204"/>
                </a:rPr>
                <a:t>Risks, issues, benefits, success measures, themes &amp; drivers, lessons learnt</a:t>
              </a:r>
            </a:p>
          </p:txBody>
        </p:sp>
        <p:cxnSp>
          <p:nvCxnSpPr>
            <p:cNvPr id="10" name="Straight Arrow Connector 9">
              <a:extLst>
                <a:ext uri="{FF2B5EF4-FFF2-40B4-BE49-F238E27FC236}">
                  <a16:creationId xmlns:a16="http://schemas.microsoft.com/office/drawing/2014/main" id="{40B816E1-8BDC-5A49-7F38-D29478FCBD1C}"/>
                </a:ext>
              </a:extLst>
            </p:cNvPr>
            <p:cNvCxnSpPr>
              <a:cxnSpLocks/>
            </p:cNvCxnSpPr>
            <p:nvPr/>
          </p:nvCxnSpPr>
          <p:spPr>
            <a:xfrm flipH="1">
              <a:off x="5040411" y="2118812"/>
              <a:ext cx="4597" cy="248019"/>
            </a:xfrm>
            <a:prstGeom prst="straightConnector1">
              <a:avLst/>
            </a:prstGeom>
            <a:ln w="57150">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grpSp>
      <p:sp>
        <p:nvSpPr>
          <p:cNvPr id="20" name="Rectangle 19">
            <a:extLst>
              <a:ext uri="{FF2B5EF4-FFF2-40B4-BE49-F238E27FC236}">
                <a16:creationId xmlns:a16="http://schemas.microsoft.com/office/drawing/2014/main" id="{9A12EB46-65CA-DAB8-911E-4590897C91BD}"/>
              </a:ext>
            </a:extLst>
          </p:cNvPr>
          <p:cNvSpPr/>
          <p:nvPr/>
        </p:nvSpPr>
        <p:spPr>
          <a:xfrm>
            <a:off x="3730762" y="3966128"/>
            <a:ext cx="7677131" cy="1265323"/>
          </a:xfrm>
          <a:prstGeom prst="rect">
            <a:avLst/>
          </a:prstGeom>
          <a:solidFill>
            <a:schemeClr val="accent5">
              <a:lumMod val="20000"/>
              <a:lumOff val="80000"/>
            </a:schemeClr>
          </a:solidFill>
          <a:ln>
            <a:solidFill>
              <a:schemeClr val="accent1">
                <a:lumMod val="50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defTabSz="914400">
              <a:defRPr/>
            </a:pPr>
            <a:r>
              <a:rPr lang="en-GB" sz="1100" b="1">
                <a:solidFill>
                  <a:schemeClr val="tx1"/>
                </a:solidFill>
                <a:cs typeface="Arial"/>
              </a:rPr>
              <a:t>Taskforce Support</a:t>
            </a:r>
            <a:endParaRPr lang="en-US">
              <a:solidFill>
                <a:schemeClr val="tx1"/>
              </a:solidFill>
            </a:endParaRPr>
          </a:p>
          <a:p>
            <a:pPr algn="ctr" defTabSz="914400">
              <a:defRPr/>
            </a:pPr>
            <a:r>
              <a:rPr lang="en-GB" sz="1100">
                <a:solidFill>
                  <a:schemeClr val="tx1"/>
                </a:solidFill>
                <a:cs typeface="Arial"/>
              </a:rPr>
              <a:t>Co-develop a menu of options with REP's on their areas of expertise and work with DfE Regions Group to deploy taskforce support to targeted LA's most in need of intervention while also starting to share best practice from the test &amp; refine element of the programme through - </a:t>
            </a:r>
          </a:p>
          <a:p>
            <a:pPr algn="ctr" defTabSz="914400">
              <a:defRPr/>
            </a:pPr>
            <a:r>
              <a:rPr lang="en-GB" sz="1100">
                <a:solidFill>
                  <a:schemeClr val="tx1"/>
                </a:solidFill>
                <a:cs typeface="Arial"/>
              </a:rPr>
              <a:t>Local/National events, troubleshooting, training, deployment of advisers</a:t>
            </a:r>
          </a:p>
        </p:txBody>
      </p:sp>
      <p:cxnSp>
        <p:nvCxnSpPr>
          <p:cNvPr id="22" name="Straight Arrow Connector 21">
            <a:extLst>
              <a:ext uri="{FF2B5EF4-FFF2-40B4-BE49-F238E27FC236}">
                <a16:creationId xmlns:a16="http://schemas.microsoft.com/office/drawing/2014/main" id="{DC0E91FE-E6B5-8BF4-8C08-43D90BCCCDB2}"/>
              </a:ext>
            </a:extLst>
          </p:cNvPr>
          <p:cNvCxnSpPr>
            <a:cxnSpLocks/>
          </p:cNvCxnSpPr>
          <p:nvPr/>
        </p:nvCxnSpPr>
        <p:spPr>
          <a:xfrm flipH="1">
            <a:off x="7569327" y="3610419"/>
            <a:ext cx="4597" cy="248019"/>
          </a:xfrm>
          <a:prstGeom prst="straightConnector1">
            <a:avLst/>
          </a:prstGeom>
          <a:ln w="57150">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94481315"/>
      </p:ext>
    </p:extLst>
  </p:cSld>
  <p:clrMapOvr>
    <a:masterClrMapping/>
  </p:clrMapOvr>
  <p:extLst>
    <p:ext uri="{6950BFC3-D8DA-4A85-94F7-54DA5524770B}">
      <p188:commentRel xmlns:p188="http://schemas.microsoft.com/office/powerpoint/2018/8/main" r:id="rId3"/>
    </p:ext>
  </p:extLst>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8109dd89-3e32-4805-980a-cecdbf208c9c">
      <UserInfo>
        <DisplayName>NAVA, Joshua</DisplayName>
        <AccountId>74</AccountId>
        <AccountType/>
      </UserInfo>
      <UserInfo>
        <DisplayName>WEBSTER, Oliver1</DisplayName>
        <AccountId>104</AccountId>
        <AccountType/>
      </UserInfo>
      <UserInfo>
        <DisplayName>EXELBY, Katherine</DisplayName>
        <AccountId>76</AccountId>
        <AccountType/>
      </UserInfo>
      <UserInfo>
        <DisplayName>NZEGWU, Fiona</DisplayName>
        <AccountId>9</AccountId>
        <AccountType/>
      </UserInfo>
      <UserInfo>
        <DisplayName>DUERDEN, Alasdaire</DisplayName>
        <AccountId>6</AccountId>
        <AccountType/>
      </UserInfo>
      <UserInfo>
        <DisplayName>JOHNSON, Chloe</DisplayName>
        <AccountId>38</AccountId>
        <AccountType/>
      </UserInfo>
      <UserInfo>
        <DisplayName>MARCH, Shehla</DisplayName>
        <AccountId>125</AccountId>
        <AccountType/>
      </UserInfo>
      <UserInfo>
        <DisplayName>CUNNINGHAM, Paul</DisplayName>
        <AccountId>13</AccountId>
        <AccountType/>
      </UserInfo>
      <UserInfo>
        <DisplayName>BARRETT, Adam</DisplayName>
        <AccountId>11</AccountId>
        <AccountType/>
      </UserInfo>
      <UserInfo>
        <DisplayName>RICHARDSON, Tom</DisplayName>
        <AccountId>27</AccountId>
        <AccountType/>
      </UserInfo>
    </SharedWithUsers>
    <lcf76f155ced4ddcb4097134ff3c332f xmlns="fd10f780-9686-4a85-832b-3032d008de7d">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D259532A63C0443A1388354BDCDA158" ma:contentTypeVersion="8" ma:contentTypeDescription="Create a new document." ma:contentTypeScope="" ma:versionID="c63b73654e42afab1a8efafd7a041f06">
  <xsd:schema xmlns:xsd="http://www.w3.org/2001/XMLSchema" xmlns:xs="http://www.w3.org/2001/XMLSchema" xmlns:p="http://schemas.microsoft.com/office/2006/metadata/properties" xmlns:ns2="fd10f780-9686-4a85-832b-3032d008de7d" xmlns:ns3="8109dd89-3e32-4805-980a-cecdbf208c9c" targetNamespace="http://schemas.microsoft.com/office/2006/metadata/properties" ma:root="true" ma:fieldsID="30cc1b735ada3b971a9205ff528af2c6" ns2:_="" ns3:_="">
    <xsd:import namespace="fd10f780-9686-4a85-832b-3032d008de7d"/>
    <xsd:import namespace="8109dd89-3e32-4805-980a-cecdbf208c9c"/>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d10f780-9686-4a85-832b-3032d008de7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ec07c698-60f5-424f-b9af-f4c59398b511" ma:termSetId="09814cd3-568e-fe90-9814-8d621ff8fb84" ma:anchorId="fba54fb3-c3e1-fe81-a776-ca4b69148c4d" ma:open="true" ma:isKeyword="false">
      <xsd:complexType>
        <xsd:sequence>
          <xsd:element ref="pc:Terms" minOccurs="0" maxOccurs="1"/>
        </xsd:sequence>
      </xsd:complex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109dd89-3e32-4805-980a-cecdbf208c9c"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D789075-1BA5-47E4-822E-DC307EC9CC7C}">
  <ds:schemaRefs>
    <ds:schemaRef ds:uri="http://schemas.microsoft.com/sharepoint/v3/contenttype/forms"/>
  </ds:schemaRefs>
</ds:datastoreItem>
</file>

<file path=customXml/itemProps2.xml><?xml version="1.0" encoding="utf-8"?>
<ds:datastoreItem xmlns:ds="http://schemas.openxmlformats.org/officeDocument/2006/customXml" ds:itemID="{007B3F5B-42E9-4418-8EE3-4F0AB028EC07}">
  <ds:schemaRefs>
    <ds:schemaRef ds:uri="8109dd89-3e32-4805-980a-cecdbf208c9c"/>
    <ds:schemaRef ds:uri="fd10f780-9686-4a85-832b-3032d008de7d"/>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78154B5F-D6B4-4CD9-BDA3-3C828345FB8B}">
  <ds:schemaRefs>
    <ds:schemaRef ds:uri="8109dd89-3e32-4805-980a-cecdbf208c9c"/>
    <ds:schemaRef ds:uri="fd10f780-9686-4a85-832b-3032d008de7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Widescreen</PresentationFormat>
  <Slides>6</Slides>
  <Notes>4</Notes>
  <HiddenSlides>0</HiddenSlide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MARCH, Shehla</dc:creator>
  <cp:revision>1</cp:revision>
  <dcterms:created xsi:type="dcterms:W3CDTF">2022-12-15T13:02:32Z</dcterms:created>
  <dcterms:modified xsi:type="dcterms:W3CDTF">2023-01-18T10:18:28Z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0x010100FD259532A63C0443A1388354BDCDA158</vt:lpwstr>
  </property>
  <property fmtid="{D5CDD505-2E9C-101B-9397-08002B2CF9AE}" pid="3" name="MediaServiceImageTags">
    <vt:lpwstr/>
  </property>
</Properties>
</file>