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1"/>
  </p:notesMasterIdLst>
  <p:handoutMasterIdLst>
    <p:handoutMasterId r:id="rId22"/>
  </p:handoutMasterIdLst>
  <p:sldIdLst>
    <p:sldId id="265" r:id="rId6"/>
    <p:sldId id="266" r:id="rId7"/>
    <p:sldId id="267" r:id="rId8"/>
    <p:sldId id="270" r:id="rId9"/>
    <p:sldId id="271" r:id="rId10"/>
    <p:sldId id="272" r:id="rId11"/>
    <p:sldId id="278" r:id="rId12"/>
    <p:sldId id="273" r:id="rId13"/>
    <p:sldId id="274" r:id="rId14"/>
    <p:sldId id="276" r:id="rId15"/>
    <p:sldId id="275" r:id="rId16"/>
    <p:sldId id="279" r:id="rId17"/>
    <p:sldId id="280" r:id="rId18"/>
    <p:sldId id="281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8">
          <p15:clr>
            <a:srgbClr val="A4A3A4"/>
          </p15:clr>
        </p15:guide>
        <p15:guide id="2" orient="horz" pos="1842">
          <p15:clr>
            <a:srgbClr val="A4A3A4"/>
          </p15:clr>
        </p15:guide>
        <p15:guide id="3" orient="horz" pos="3702">
          <p15:clr>
            <a:srgbClr val="A4A3A4"/>
          </p15:clr>
        </p15:guide>
        <p15:guide id="4" orient="horz" pos="1026">
          <p15:clr>
            <a:srgbClr val="A4A3A4"/>
          </p15:clr>
        </p15:guide>
        <p15:guide id="5" orient="horz" pos="210">
          <p15:clr>
            <a:srgbClr val="A4A3A4"/>
          </p15:clr>
        </p15:guide>
        <p15:guide id="6" orient="horz" pos="754">
          <p15:clr>
            <a:srgbClr val="A4A3A4"/>
          </p15:clr>
        </p15:guide>
        <p15:guide id="7" orient="horz" pos="3748">
          <p15:clr>
            <a:srgbClr val="A4A3A4"/>
          </p15:clr>
        </p15:guide>
        <p15:guide id="8" pos="431">
          <p15:clr>
            <a:srgbClr val="A4A3A4"/>
          </p15:clr>
        </p15:guide>
        <p15:guide id="9" pos="5329">
          <p15:clr>
            <a:srgbClr val="A4A3A4"/>
          </p15:clr>
        </p15:guide>
        <p15:guide id="10" pos="2925">
          <p15:clr>
            <a:srgbClr val="A4A3A4"/>
          </p15:clr>
        </p15:guide>
        <p15:guide id="11" pos="283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SON, Colette" initials="MC" lastIdx="1" clrIdx="0"/>
  <p:cmAuthor id="1" name="ALI, Nabil" initials="AN" lastIdx="4" clrIdx="1">
    <p:extLst>
      <p:ext uri="{19B8F6BF-5375-455C-9EA6-DF929625EA0E}">
        <p15:presenceInfo xmlns:p15="http://schemas.microsoft.com/office/powerpoint/2012/main" userId="S-1-5-21-1993962763-1659004503-1801674531-1841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E0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273" autoAdjust="0"/>
  </p:normalViewPr>
  <p:slideViewPr>
    <p:cSldViewPr showGuides="1">
      <p:cViewPr varScale="1">
        <p:scale>
          <a:sx n="90" d="100"/>
          <a:sy n="90" d="100"/>
        </p:scale>
        <p:origin x="1158" y="57"/>
      </p:cViewPr>
      <p:guideLst>
        <p:guide orient="horz" pos="618"/>
        <p:guide orient="horz" pos="1842"/>
        <p:guide orient="horz" pos="3702"/>
        <p:guide orient="horz" pos="1026"/>
        <p:guide orient="horz" pos="210"/>
        <p:guide orient="horz" pos="754"/>
        <p:guide orient="horz" pos="3748"/>
        <p:guide pos="431"/>
        <p:guide pos="5329"/>
        <p:guide pos="2925"/>
        <p:guide pos="283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-1146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AA5B53-5704-4391-81E2-C3CC0540E7A1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F77B9E-0888-4880-91DA-314A5E280700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GB" sz="14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B</a:t>
          </a:r>
          <a:r>
            <a:rPr lang="en-GB" sz="1400" b="1" kern="1200" dirty="0" smtClean="0">
              <a:solidFill>
                <a:schemeClr val="tx1"/>
              </a:solidFill>
            </a:rPr>
            <a:t>idders submit ITT response/proposal including costings</a:t>
          </a:r>
          <a:endParaRPr lang="en-US" sz="1400" b="1" kern="1200" dirty="0">
            <a:solidFill>
              <a:schemeClr val="tx1"/>
            </a:solidFill>
          </a:endParaRPr>
        </a:p>
      </dgm:t>
    </dgm:pt>
    <dgm:pt modelId="{074B04E8-EA62-4080-8E77-70959A686765}" type="parTrans" cxnId="{7C835C08-68F1-4D23-9C6F-BAF2465B84CD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52EB459-6EC0-4042-B8DA-FBF1BC54CDE9}" type="sibTrans" cxnId="{7C835C08-68F1-4D23-9C6F-BAF2465B84CD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0DD99271-682F-4142-94A4-A97A3BB55801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GB" sz="1400" b="1" dirty="0" smtClean="0">
              <a:solidFill>
                <a:schemeClr val="tx1"/>
              </a:solidFill>
            </a:rPr>
            <a:t>Desktop evaluation of bidders’ written responses, including moderation &amp; clarification</a:t>
          </a:r>
          <a:endParaRPr lang="en-US" sz="1400" b="1" dirty="0">
            <a:solidFill>
              <a:schemeClr val="tx1"/>
            </a:solidFill>
          </a:endParaRPr>
        </a:p>
      </dgm:t>
    </dgm:pt>
    <dgm:pt modelId="{051F629B-A358-4021-ABFC-AF8DB3843A3B}" type="parTrans" cxnId="{16EC8CFF-1802-472F-BF2E-54C9613934C9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C73D832-3F5C-40BF-8893-752404CCA619}" type="sibTrans" cxnId="{16EC8CFF-1802-472F-BF2E-54C9613934C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B8CEC8A9-EA90-49CA-94C2-28F603636DC3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GB" sz="1400" b="1" dirty="0" smtClean="0">
              <a:solidFill>
                <a:schemeClr val="tx1"/>
              </a:solidFill>
            </a:rPr>
            <a:t>Final moderation</a:t>
          </a:r>
          <a:endParaRPr lang="en-US" sz="1400" b="1" dirty="0">
            <a:solidFill>
              <a:schemeClr val="tx1"/>
            </a:solidFill>
          </a:endParaRPr>
        </a:p>
      </dgm:t>
    </dgm:pt>
    <dgm:pt modelId="{BF85D311-A3C7-40DA-B472-E966B75BF1C6}" type="parTrans" cxnId="{9584D41A-650D-4938-A35A-F4B0175FCA85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87B528F0-A190-44C8-9164-446E4D557926}" type="sibTrans" cxnId="{9584D41A-650D-4938-A35A-F4B0175FCA85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45D403DE-F6D5-499C-A295-E38295457B05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GB" sz="1400" b="1" dirty="0" smtClean="0">
              <a:solidFill>
                <a:schemeClr val="tx1"/>
              </a:solidFill>
            </a:rPr>
            <a:t>Notification of results and feedback</a:t>
          </a:r>
          <a:endParaRPr lang="en-US" sz="1400" b="1" dirty="0">
            <a:solidFill>
              <a:schemeClr val="tx1"/>
            </a:solidFill>
          </a:endParaRPr>
        </a:p>
      </dgm:t>
    </dgm:pt>
    <dgm:pt modelId="{B47F1063-54F7-4193-81B5-24085579E810}" type="parTrans" cxnId="{E9205327-FF5F-4882-B8B4-271DE7D64141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339333E-3E82-49CA-AE8E-E2E14D0370D8}" type="sibTrans" cxnId="{E9205327-FF5F-4882-B8B4-271DE7D6414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80625B81-B007-4D64-AC65-3AF9CF45A269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GB" sz="1400" b="1" dirty="0" smtClean="0">
              <a:solidFill>
                <a:schemeClr val="tx1"/>
              </a:solidFill>
            </a:rPr>
            <a:t>10 day standstill period</a:t>
          </a:r>
          <a:endParaRPr lang="en-US" sz="1400" b="1" dirty="0">
            <a:solidFill>
              <a:schemeClr val="tx1"/>
            </a:solidFill>
          </a:endParaRPr>
        </a:p>
      </dgm:t>
    </dgm:pt>
    <dgm:pt modelId="{EAFDD094-BB64-46BE-8D45-DAC00D127CDB}" type="parTrans" cxnId="{4F2E8B24-84FE-43C6-9D68-190220ACB26A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27D6E000-882D-404D-A976-6EDDD59C9112}" type="sibTrans" cxnId="{4F2E8B24-84FE-43C6-9D68-190220ACB26A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D015150D-E713-4EFF-BDA8-89ED0500064F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GB" sz="1400" b="1" dirty="0" smtClean="0">
              <a:solidFill>
                <a:schemeClr val="tx1"/>
              </a:solidFill>
            </a:rPr>
            <a:t>Contract award</a:t>
          </a:r>
          <a:endParaRPr lang="en-US" sz="1400" b="1" dirty="0">
            <a:solidFill>
              <a:schemeClr val="tx1"/>
            </a:solidFill>
          </a:endParaRPr>
        </a:p>
      </dgm:t>
    </dgm:pt>
    <dgm:pt modelId="{13258AA3-075C-476C-AB59-F5CF97803280}" type="parTrans" cxnId="{81CB1C3F-5A34-4833-B537-1962E1A42519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485DF53-62FB-403F-B05B-1FD19B6AEF17}" type="sibTrans" cxnId="{81CB1C3F-5A34-4833-B537-1962E1A4251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72D9BF15-D3BB-4E35-84A4-B66D20499CB0}">
      <dgm:prSet custT="1"/>
      <dgm:spPr>
        <a:solidFill>
          <a:srgbClr val="F2A16A"/>
        </a:solidFill>
      </dgm:spPr>
      <dgm:t>
        <a:bodyPr/>
        <a:lstStyle/>
        <a:p>
          <a:r>
            <a:rPr lang="en-GB" sz="1400" b="1" dirty="0" smtClean="0">
              <a:solidFill>
                <a:schemeClr val="tx1"/>
              </a:solidFill>
            </a:rPr>
            <a:t>Commencement of Contract</a:t>
          </a:r>
          <a:endParaRPr lang="en-US" sz="1400" b="1" dirty="0">
            <a:solidFill>
              <a:schemeClr val="tx1"/>
            </a:solidFill>
          </a:endParaRPr>
        </a:p>
      </dgm:t>
    </dgm:pt>
    <dgm:pt modelId="{B518F418-0E72-4A46-A865-E2964B523A85}" type="parTrans" cxnId="{F2C18630-3E14-4A2B-BBBC-E732121747F1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894636B6-6821-4346-ACFE-D0F6BC0D7243}" type="sibTrans" cxnId="{F2C18630-3E14-4A2B-BBBC-E732121747F1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DA5FE83C-CFDC-4B7B-9D22-2D6612406377}" type="pres">
      <dgm:prSet presAssocID="{62AA5B53-5704-4391-81E2-C3CC0540E7A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0F418D-793D-4CC6-98EA-0FA35189691E}" type="pres">
      <dgm:prSet presAssocID="{F3F77B9E-0888-4880-91DA-314A5E280700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B18CE8-4019-4C4B-A0D0-3C84370BCBCD}" type="pres">
      <dgm:prSet presAssocID="{752EB459-6EC0-4042-B8DA-FBF1BC54CDE9}" presName="sibTrans" presStyleLbl="sibTrans1D1" presStyleIdx="0" presStyleCnt="6"/>
      <dgm:spPr/>
      <dgm:t>
        <a:bodyPr/>
        <a:lstStyle/>
        <a:p>
          <a:endParaRPr lang="en-US"/>
        </a:p>
      </dgm:t>
    </dgm:pt>
    <dgm:pt modelId="{F7DBDAC1-1432-4072-82BA-73C3ADDEC521}" type="pres">
      <dgm:prSet presAssocID="{752EB459-6EC0-4042-B8DA-FBF1BC54CDE9}" presName="connectorText" presStyleLbl="sibTrans1D1" presStyleIdx="0" presStyleCnt="6"/>
      <dgm:spPr/>
      <dgm:t>
        <a:bodyPr/>
        <a:lstStyle/>
        <a:p>
          <a:endParaRPr lang="en-US"/>
        </a:p>
      </dgm:t>
    </dgm:pt>
    <dgm:pt modelId="{C16444CB-7E02-4EB9-A463-B5DD3D5E5D08}" type="pres">
      <dgm:prSet presAssocID="{0DD99271-682F-4142-94A4-A97A3BB55801}" presName="node" presStyleLbl="node1" presStyleIdx="1" presStyleCnt="7" custLinFactNeighborX="4717" custLinFactNeighborY="-3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8962DA-CB04-4DFB-B26E-7E2E058F1E78}" type="pres">
      <dgm:prSet presAssocID="{0C73D832-3F5C-40BF-8893-752404CCA619}" presName="sibTrans" presStyleLbl="sibTrans1D1" presStyleIdx="1" presStyleCnt="6"/>
      <dgm:spPr/>
      <dgm:t>
        <a:bodyPr/>
        <a:lstStyle/>
        <a:p>
          <a:endParaRPr lang="en-US"/>
        </a:p>
      </dgm:t>
    </dgm:pt>
    <dgm:pt modelId="{1A83740E-9D8E-4B81-8A5F-083217C01C99}" type="pres">
      <dgm:prSet presAssocID="{0C73D832-3F5C-40BF-8893-752404CCA619}" presName="connectorText" presStyleLbl="sibTrans1D1" presStyleIdx="1" presStyleCnt="6"/>
      <dgm:spPr/>
      <dgm:t>
        <a:bodyPr/>
        <a:lstStyle/>
        <a:p>
          <a:endParaRPr lang="en-US"/>
        </a:p>
      </dgm:t>
    </dgm:pt>
    <dgm:pt modelId="{59914439-27F3-449F-8537-A6384C74A842}" type="pres">
      <dgm:prSet presAssocID="{B8CEC8A9-EA90-49CA-94C2-28F603636DC3}" presName="node" presStyleLbl="node1" presStyleIdx="2" presStyleCnt="7" custLinFactNeighborX="4344" custLinFactNeighborY="-3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96D054-B0B7-451C-94B8-4AB913ACE7B8}" type="pres">
      <dgm:prSet presAssocID="{87B528F0-A190-44C8-9164-446E4D557926}" presName="sibTrans" presStyleLbl="sibTrans1D1" presStyleIdx="2" presStyleCnt="6"/>
      <dgm:spPr/>
      <dgm:t>
        <a:bodyPr/>
        <a:lstStyle/>
        <a:p>
          <a:endParaRPr lang="en-US"/>
        </a:p>
      </dgm:t>
    </dgm:pt>
    <dgm:pt modelId="{A0B1337B-9AEF-4004-99EB-F0EC54093EB5}" type="pres">
      <dgm:prSet presAssocID="{87B528F0-A190-44C8-9164-446E4D557926}" presName="connectorText" presStyleLbl="sibTrans1D1" presStyleIdx="2" presStyleCnt="6"/>
      <dgm:spPr/>
      <dgm:t>
        <a:bodyPr/>
        <a:lstStyle/>
        <a:p>
          <a:endParaRPr lang="en-US"/>
        </a:p>
      </dgm:t>
    </dgm:pt>
    <dgm:pt modelId="{934FC655-F34F-4BA2-825A-598ED5C86A06}" type="pres">
      <dgm:prSet presAssocID="{45D403DE-F6D5-499C-A295-E38295457B05}" presName="node" presStyleLbl="node1" presStyleIdx="3" presStyleCnt="7" custLinFactNeighborX="3558" custLinFactNeighborY="-3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E173DF-8144-4A28-94F9-B5CC1B322C02}" type="pres">
      <dgm:prSet presAssocID="{9339333E-3E82-49CA-AE8E-E2E14D0370D8}" presName="sibTrans" presStyleLbl="sibTrans1D1" presStyleIdx="3" presStyleCnt="6"/>
      <dgm:spPr/>
      <dgm:t>
        <a:bodyPr/>
        <a:lstStyle/>
        <a:p>
          <a:endParaRPr lang="en-US"/>
        </a:p>
      </dgm:t>
    </dgm:pt>
    <dgm:pt modelId="{D6E9865C-7648-4276-A851-02CFD4012471}" type="pres">
      <dgm:prSet presAssocID="{9339333E-3E82-49CA-AE8E-E2E14D0370D8}" presName="connectorText" presStyleLbl="sibTrans1D1" presStyleIdx="3" presStyleCnt="6"/>
      <dgm:spPr/>
      <dgm:t>
        <a:bodyPr/>
        <a:lstStyle/>
        <a:p>
          <a:endParaRPr lang="en-US"/>
        </a:p>
      </dgm:t>
    </dgm:pt>
    <dgm:pt modelId="{C0FD6877-F9AE-44BB-AB1D-6B7CB249974F}" type="pres">
      <dgm:prSet presAssocID="{80625B81-B007-4D64-AC65-3AF9CF45A269}" presName="node" presStyleLbl="node1" presStyleIdx="4" presStyleCnt="7" custLinFactNeighborX="3236" custLinFactNeighborY="-2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B80AB6-61B7-4E60-A9A9-A807045945B1}" type="pres">
      <dgm:prSet presAssocID="{27D6E000-882D-404D-A976-6EDDD59C9112}" presName="sibTrans" presStyleLbl="sibTrans1D1" presStyleIdx="4" presStyleCnt="6"/>
      <dgm:spPr/>
      <dgm:t>
        <a:bodyPr/>
        <a:lstStyle/>
        <a:p>
          <a:endParaRPr lang="en-US"/>
        </a:p>
      </dgm:t>
    </dgm:pt>
    <dgm:pt modelId="{0CBD353B-E788-4BF9-B08D-2D57603A8F6F}" type="pres">
      <dgm:prSet presAssocID="{27D6E000-882D-404D-A976-6EDDD59C9112}" presName="connectorText" presStyleLbl="sibTrans1D1" presStyleIdx="4" presStyleCnt="6"/>
      <dgm:spPr/>
      <dgm:t>
        <a:bodyPr/>
        <a:lstStyle/>
        <a:p>
          <a:endParaRPr lang="en-US"/>
        </a:p>
      </dgm:t>
    </dgm:pt>
    <dgm:pt modelId="{597DE8ED-7D47-4C54-B981-0E6D3B38444F}" type="pres">
      <dgm:prSet presAssocID="{D015150D-E713-4EFF-BDA8-89ED0500064F}" presName="node" presStyleLbl="node1" presStyleIdx="5" presStyleCnt="7" custLinFactNeighborX="3236" custLinFactNeighborY="-2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04FC8F-78EC-4F00-9530-73D17E527274}" type="pres">
      <dgm:prSet presAssocID="{E485DF53-62FB-403F-B05B-1FD19B6AEF17}" presName="sibTrans" presStyleLbl="sibTrans1D1" presStyleIdx="5" presStyleCnt="6"/>
      <dgm:spPr/>
      <dgm:t>
        <a:bodyPr/>
        <a:lstStyle/>
        <a:p>
          <a:endParaRPr lang="en-US"/>
        </a:p>
      </dgm:t>
    </dgm:pt>
    <dgm:pt modelId="{83B9AE6D-FA32-4D14-8202-3D7F5DD57C77}" type="pres">
      <dgm:prSet presAssocID="{E485DF53-62FB-403F-B05B-1FD19B6AEF17}" presName="connectorText" presStyleLbl="sibTrans1D1" presStyleIdx="5" presStyleCnt="6"/>
      <dgm:spPr/>
      <dgm:t>
        <a:bodyPr/>
        <a:lstStyle/>
        <a:p>
          <a:endParaRPr lang="en-US"/>
        </a:p>
      </dgm:t>
    </dgm:pt>
    <dgm:pt modelId="{A62903EB-B921-4863-9641-84F56EA9FB3D}" type="pres">
      <dgm:prSet presAssocID="{72D9BF15-D3BB-4E35-84A4-B66D20499CB0}" presName="node" presStyleLbl="node1" presStyleIdx="6" presStyleCnt="7" custLinFactNeighborY="-13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835C08-68F1-4D23-9C6F-BAF2465B84CD}" srcId="{62AA5B53-5704-4391-81E2-C3CC0540E7A1}" destId="{F3F77B9E-0888-4880-91DA-314A5E280700}" srcOrd="0" destOrd="0" parTransId="{074B04E8-EA62-4080-8E77-70959A686765}" sibTransId="{752EB459-6EC0-4042-B8DA-FBF1BC54CDE9}"/>
    <dgm:cxn modelId="{81CB1C3F-5A34-4833-B537-1962E1A42519}" srcId="{62AA5B53-5704-4391-81E2-C3CC0540E7A1}" destId="{D015150D-E713-4EFF-BDA8-89ED0500064F}" srcOrd="5" destOrd="0" parTransId="{13258AA3-075C-476C-AB59-F5CF97803280}" sibTransId="{E485DF53-62FB-403F-B05B-1FD19B6AEF17}"/>
    <dgm:cxn modelId="{B02C7308-88B6-478A-9DF7-2CFBA973E47B}" type="presOf" srcId="{62AA5B53-5704-4391-81E2-C3CC0540E7A1}" destId="{DA5FE83C-CFDC-4B7B-9D22-2D6612406377}" srcOrd="0" destOrd="0" presId="urn:microsoft.com/office/officeart/2005/8/layout/bProcess3"/>
    <dgm:cxn modelId="{16EC8CFF-1802-472F-BF2E-54C9613934C9}" srcId="{62AA5B53-5704-4391-81E2-C3CC0540E7A1}" destId="{0DD99271-682F-4142-94A4-A97A3BB55801}" srcOrd="1" destOrd="0" parTransId="{051F629B-A358-4021-ABFC-AF8DB3843A3B}" sibTransId="{0C73D832-3F5C-40BF-8893-752404CCA619}"/>
    <dgm:cxn modelId="{9584D41A-650D-4938-A35A-F4B0175FCA85}" srcId="{62AA5B53-5704-4391-81E2-C3CC0540E7A1}" destId="{B8CEC8A9-EA90-49CA-94C2-28F603636DC3}" srcOrd="2" destOrd="0" parTransId="{BF85D311-A3C7-40DA-B472-E966B75BF1C6}" sibTransId="{87B528F0-A190-44C8-9164-446E4D557926}"/>
    <dgm:cxn modelId="{EF79BE66-703B-4CC0-A0DD-82E0C9B6C57E}" type="presOf" srcId="{27D6E000-882D-404D-A976-6EDDD59C9112}" destId="{E7B80AB6-61B7-4E60-A9A9-A807045945B1}" srcOrd="0" destOrd="0" presId="urn:microsoft.com/office/officeart/2005/8/layout/bProcess3"/>
    <dgm:cxn modelId="{7429AF8C-6F34-4288-B413-42E68F85342D}" type="presOf" srcId="{B8CEC8A9-EA90-49CA-94C2-28F603636DC3}" destId="{59914439-27F3-449F-8537-A6384C74A842}" srcOrd="0" destOrd="0" presId="urn:microsoft.com/office/officeart/2005/8/layout/bProcess3"/>
    <dgm:cxn modelId="{B3FC2DE4-8572-4806-BC2B-DEE3D2B45A49}" type="presOf" srcId="{D015150D-E713-4EFF-BDA8-89ED0500064F}" destId="{597DE8ED-7D47-4C54-B981-0E6D3B38444F}" srcOrd="0" destOrd="0" presId="urn:microsoft.com/office/officeart/2005/8/layout/bProcess3"/>
    <dgm:cxn modelId="{F7F94AC8-760C-4E26-B020-1EF190A8E740}" type="presOf" srcId="{9339333E-3E82-49CA-AE8E-E2E14D0370D8}" destId="{6AE173DF-8144-4A28-94F9-B5CC1B322C02}" srcOrd="0" destOrd="0" presId="urn:microsoft.com/office/officeart/2005/8/layout/bProcess3"/>
    <dgm:cxn modelId="{FDBFA53C-5CD0-408C-85B9-076BCEF365BA}" type="presOf" srcId="{87B528F0-A190-44C8-9164-446E4D557926}" destId="{1296D054-B0B7-451C-94B8-4AB913ACE7B8}" srcOrd="0" destOrd="0" presId="urn:microsoft.com/office/officeart/2005/8/layout/bProcess3"/>
    <dgm:cxn modelId="{8863166F-6F03-4D0C-87F2-D71554A9A6C3}" type="presOf" srcId="{E485DF53-62FB-403F-B05B-1FD19B6AEF17}" destId="{F204FC8F-78EC-4F00-9530-73D17E527274}" srcOrd="0" destOrd="0" presId="urn:microsoft.com/office/officeart/2005/8/layout/bProcess3"/>
    <dgm:cxn modelId="{F16DF2BF-DFBE-4F8D-8FC7-9C6B5C85C34E}" type="presOf" srcId="{9339333E-3E82-49CA-AE8E-E2E14D0370D8}" destId="{D6E9865C-7648-4276-A851-02CFD4012471}" srcOrd="1" destOrd="0" presId="urn:microsoft.com/office/officeart/2005/8/layout/bProcess3"/>
    <dgm:cxn modelId="{72515C6A-FD26-4553-9C72-CE851411AD0C}" type="presOf" srcId="{E485DF53-62FB-403F-B05B-1FD19B6AEF17}" destId="{83B9AE6D-FA32-4D14-8202-3D7F5DD57C77}" srcOrd="1" destOrd="0" presId="urn:microsoft.com/office/officeart/2005/8/layout/bProcess3"/>
    <dgm:cxn modelId="{99EF760A-B61C-4D4B-9EB1-4A918268D05F}" type="presOf" srcId="{752EB459-6EC0-4042-B8DA-FBF1BC54CDE9}" destId="{5BB18CE8-4019-4C4B-A0D0-3C84370BCBCD}" srcOrd="0" destOrd="0" presId="urn:microsoft.com/office/officeart/2005/8/layout/bProcess3"/>
    <dgm:cxn modelId="{DD97C49F-5351-4813-97C5-7F367D848815}" type="presOf" srcId="{45D403DE-F6D5-499C-A295-E38295457B05}" destId="{934FC655-F34F-4BA2-825A-598ED5C86A06}" srcOrd="0" destOrd="0" presId="urn:microsoft.com/office/officeart/2005/8/layout/bProcess3"/>
    <dgm:cxn modelId="{F22C9817-760A-4950-9C58-4C6521191B5F}" type="presOf" srcId="{72D9BF15-D3BB-4E35-84A4-B66D20499CB0}" destId="{A62903EB-B921-4863-9641-84F56EA9FB3D}" srcOrd="0" destOrd="0" presId="urn:microsoft.com/office/officeart/2005/8/layout/bProcess3"/>
    <dgm:cxn modelId="{A0379CBF-28B7-4C6B-9FE2-A404C4CB61C8}" type="presOf" srcId="{0C73D832-3F5C-40BF-8893-752404CCA619}" destId="{E48962DA-CB04-4DFB-B26E-7E2E058F1E78}" srcOrd="0" destOrd="0" presId="urn:microsoft.com/office/officeart/2005/8/layout/bProcess3"/>
    <dgm:cxn modelId="{1B81BB39-EA87-4646-A95B-27AEC63822F5}" type="presOf" srcId="{87B528F0-A190-44C8-9164-446E4D557926}" destId="{A0B1337B-9AEF-4004-99EB-F0EC54093EB5}" srcOrd="1" destOrd="0" presId="urn:microsoft.com/office/officeart/2005/8/layout/bProcess3"/>
    <dgm:cxn modelId="{84DDA309-37C3-46C6-BA38-80E51EFB532E}" type="presOf" srcId="{0C73D832-3F5C-40BF-8893-752404CCA619}" destId="{1A83740E-9D8E-4B81-8A5F-083217C01C99}" srcOrd="1" destOrd="0" presId="urn:microsoft.com/office/officeart/2005/8/layout/bProcess3"/>
    <dgm:cxn modelId="{E9205327-FF5F-4882-B8B4-271DE7D64141}" srcId="{62AA5B53-5704-4391-81E2-C3CC0540E7A1}" destId="{45D403DE-F6D5-499C-A295-E38295457B05}" srcOrd="3" destOrd="0" parTransId="{B47F1063-54F7-4193-81B5-24085579E810}" sibTransId="{9339333E-3E82-49CA-AE8E-E2E14D0370D8}"/>
    <dgm:cxn modelId="{6B69DEE0-F2CF-4886-A282-BB513E0C32D9}" type="presOf" srcId="{80625B81-B007-4D64-AC65-3AF9CF45A269}" destId="{C0FD6877-F9AE-44BB-AB1D-6B7CB249974F}" srcOrd="0" destOrd="0" presId="urn:microsoft.com/office/officeart/2005/8/layout/bProcess3"/>
    <dgm:cxn modelId="{F2C18630-3E14-4A2B-BBBC-E732121747F1}" srcId="{62AA5B53-5704-4391-81E2-C3CC0540E7A1}" destId="{72D9BF15-D3BB-4E35-84A4-B66D20499CB0}" srcOrd="6" destOrd="0" parTransId="{B518F418-0E72-4A46-A865-E2964B523A85}" sibTransId="{894636B6-6821-4346-ACFE-D0F6BC0D7243}"/>
    <dgm:cxn modelId="{15FD6D63-8D11-4F43-8D41-B2B02AD01A1E}" type="presOf" srcId="{752EB459-6EC0-4042-B8DA-FBF1BC54CDE9}" destId="{F7DBDAC1-1432-4072-82BA-73C3ADDEC521}" srcOrd="1" destOrd="0" presId="urn:microsoft.com/office/officeart/2005/8/layout/bProcess3"/>
    <dgm:cxn modelId="{85E6ACB5-E514-4559-A0F5-A6E4303CBAE5}" type="presOf" srcId="{27D6E000-882D-404D-A976-6EDDD59C9112}" destId="{0CBD353B-E788-4BF9-B08D-2D57603A8F6F}" srcOrd="1" destOrd="0" presId="urn:microsoft.com/office/officeart/2005/8/layout/bProcess3"/>
    <dgm:cxn modelId="{4F2E8B24-84FE-43C6-9D68-190220ACB26A}" srcId="{62AA5B53-5704-4391-81E2-C3CC0540E7A1}" destId="{80625B81-B007-4D64-AC65-3AF9CF45A269}" srcOrd="4" destOrd="0" parTransId="{EAFDD094-BB64-46BE-8D45-DAC00D127CDB}" sibTransId="{27D6E000-882D-404D-A976-6EDDD59C9112}"/>
    <dgm:cxn modelId="{25BC8F2B-B966-4EA6-B7C0-9D91FAF37AFF}" type="presOf" srcId="{F3F77B9E-0888-4880-91DA-314A5E280700}" destId="{370F418D-793D-4CC6-98EA-0FA35189691E}" srcOrd="0" destOrd="0" presId="urn:microsoft.com/office/officeart/2005/8/layout/bProcess3"/>
    <dgm:cxn modelId="{46937D5C-D570-43DE-ABC4-EFA998175ED9}" type="presOf" srcId="{0DD99271-682F-4142-94A4-A97A3BB55801}" destId="{C16444CB-7E02-4EB9-A463-B5DD3D5E5D08}" srcOrd="0" destOrd="0" presId="urn:microsoft.com/office/officeart/2005/8/layout/bProcess3"/>
    <dgm:cxn modelId="{947856C8-5833-4BDD-BC26-72BB376E7B34}" type="presParOf" srcId="{DA5FE83C-CFDC-4B7B-9D22-2D6612406377}" destId="{370F418D-793D-4CC6-98EA-0FA35189691E}" srcOrd="0" destOrd="0" presId="urn:microsoft.com/office/officeart/2005/8/layout/bProcess3"/>
    <dgm:cxn modelId="{260B4E17-A295-4441-965D-B1CD11C647B1}" type="presParOf" srcId="{DA5FE83C-CFDC-4B7B-9D22-2D6612406377}" destId="{5BB18CE8-4019-4C4B-A0D0-3C84370BCBCD}" srcOrd="1" destOrd="0" presId="urn:microsoft.com/office/officeart/2005/8/layout/bProcess3"/>
    <dgm:cxn modelId="{52CD57EA-F78F-465B-AAD7-FAEE55E963CE}" type="presParOf" srcId="{5BB18CE8-4019-4C4B-A0D0-3C84370BCBCD}" destId="{F7DBDAC1-1432-4072-82BA-73C3ADDEC521}" srcOrd="0" destOrd="0" presId="urn:microsoft.com/office/officeart/2005/8/layout/bProcess3"/>
    <dgm:cxn modelId="{A41D851D-F9AC-4FEC-B69C-0BA7986B6047}" type="presParOf" srcId="{DA5FE83C-CFDC-4B7B-9D22-2D6612406377}" destId="{C16444CB-7E02-4EB9-A463-B5DD3D5E5D08}" srcOrd="2" destOrd="0" presId="urn:microsoft.com/office/officeart/2005/8/layout/bProcess3"/>
    <dgm:cxn modelId="{CE405324-EDC3-41A3-AC7A-D7E34893CF33}" type="presParOf" srcId="{DA5FE83C-CFDC-4B7B-9D22-2D6612406377}" destId="{E48962DA-CB04-4DFB-B26E-7E2E058F1E78}" srcOrd="3" destOrd="0" presId="urn:microsoft.com/office/officeart/2005/8/layout/bProcess3"/>
    <dgm:cxn modelId="{61637B14-1A7B-4A2B-A2A4-5F2382B6B7F2}" type="presParOf" srcId="{E48962DA-CB04-4DFB-B26E-7E2E058F1E78}" destId="{1A83740E-9D8E-4B81-8A5F-083217C01C99}" srcOrd="0" destOrd="0" presId="urn:microsoft.com/office/officeart/2005/8/layout/bProcess3"/>
    <dgm:cxn modelId="{B05877B9-11CA-44AE-9415-D4835218D7FA}" type="presParOf" srcId="{DA5FE83C-CFDC-4B7B-9D22-2D6612406377}" destId="{59914439-27F3-449F-8537-A6384C74A842}" srcOrd="4" destOrd="0" presId="urn:microsoft.com/office/officeart/2005/8/layout/bProcess3"/>
    <dgm:cxn modelId="{6841EAAA-5B37-492F-A336-0CB94F6E11AA}" type="presParOf" srcId="{DA5FE83C-CFDC-4B7B-9D22-2D6612406377}" destId="{1296D054-B0B7-451C-94B8-4AB913ACE7B8}" srcOrd="5" destOrd="0" presId="urn:microsoft.com/office/officeart/2005/8/layout/bProcess3"/>
    <dgm:cxn modelId="{763E6121-3662-4F60-AFB8-17765FA46813}" type="presParOf" srcId="{1296D054-B0B7-451C-94B8-4AB913ACE7B8}" destId="{A0B1337B-9AEF-4004-99EB-F0EC54093EB5}" srcOrd="0" destOrd="0" presId="urn:microsoft.com/office/officeart/2005/8/layout/bProcess3"/>
    <dgm:cxn modelId="{402B5568-3A10-481B-A336-31CBE544F225}" type="presParOf" srcId="{DA5FE83C-CFDC-4B7B-9D22-2D6612406377}" destId="{934FC655-F34F-4BA2-825A-598ED5C86A06}" srcOrd="6" destOrd="0" presId="urn:microsoft.com/office/officeart/2005/8/layout/bProcess3"/>
    <dgm:cxn modelId="{EC410B59-89B2-4EEA-93EC-B24F509DA08C}" type="presParOf" srcId="{DA5FE83C-CFDC-4B7B-9D22-2D6612406377}" destId="{6AE173DF-8144-4A28-94F9-B5CC1B322C02}" srcOrd="7" destOrd="0" presId="urn:microsoft.com/office/officeart/2005/8/layout/bProcess3"/>
    <dgm:cxn modelId="{2FAD23C8-2758-4FB1-8339-6D6192419BA1}" type="presParOf" srcId="{6AE173DF-8144-4A28-94F9-B5CC1B322C02}" destId="{D6E9865C-7648-4276-A851-02CFD4012471}" srcOrd="0" destOrd="0" presId="urn:microsoft.com/office/officeart/2005/8/layout/bProcess3"/>
    <dgm:cxn modelId="{1CF67AEC-2F09-4643-B54E-16E61901B029}" type="presParOf" srcId="{DA5FE83C-CFDC-4B7B-9D22-2D6612406377}" destId="{C0FD6877-F9AE-44BB-AB1D-6B7CB249974F}" srcOrd="8" destOrd="0" presId="urn:microsoft.com/office/officeart/2005/8/layout/bProcess3"/>
    <dgm:cxn modelId="{94C00588-8C94-42DA-B21F-1B0141460D81}" type="presParOf" srcId="{DA5FE83C-CFDC-4B7B-9D22-2D6612406377}" destId="{E7B80AB6-61B7-4E60-A9A9-A807045945B1}" srcOrd="9" destOrd="0" presId="urn:microsoft.com/office/officeart/2005/8/layout/bProcess3"/>
    <dgm:cxn modelId="{A0F199FE-D075-4AE4-9259-75CAAB153B26}" type="presParOf" srcId="{E7B80AB6-61B7-4E60-A9A9-A807045945B1}" destId="{0CBD353B-E788-4BF9-B08D-2D57603A8F6F}" srcOrd="0" destOrd="0" presId="urn:microsoft.com/office/officeart/2005/8/layout/bProcess3"/>
    <dgm:cxn modelId="{C26DFB51-998C-4D5B-A298-282C6CDD295E}" type="presParOf" srcId="{DA5FE83C-CFDC-4B7B-9D22-2D6612406377}" destId="{597DE8ED-7D47-4C54-B981-0E6D3B38444F}" srcOrd="10" destOrd="0" presId="urn:microsoft.com/office/officeart/2005/8/layout/bProcess3"/>
    <dgm:cxn modelId="{467C857D-0D4A-4034-9C35-8D8D53EAD3C6}" type="presParOf" srcId="{DA5FE83C-CFDC-4B7B-9D22-2D6612406377}" destId="{F204FC8F-78EC-4F00-9530-73D17E527274}" srcOrd="11" destOrd="0" presId="urn:microsoft.com/office/officeart/2005/8/layout/bProcess3"/>
    <dgm:cxn modelId="{FECC9324-C2F0-47E7-B562-99C6102260B5}" type="presParOf" srcId="{F204FC8F-78EC-4F00-9530-73D17E527274}" destId="{83B9AE6D-FA32-4D14-8202-3D7F5DD57C77}" srcOrd="0" destOrd="0" presId="urn:microsoft.com/office/officeart/2005/8/layout/bProcess3"/>
    <dgm:cxn modelId="{45C8C9EB-92DC-42A4-BBFB-CF77A74DF467}" type="presParOf" srcId="{DA5FE83C-CFDC-4B7B-9D22-2D6612406377}" destId="{A62903EB-B921-4863-9641-84F56EA9FB3D}" srcOrd="1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B18CE8-4019-4C4B-A0D0-3C84370BCBCD}">
      <dsp:nvSpPr>
        <dsp:cNvPr id="0" name=""/>
        <dsp:cNvSpPr/>
      </dsp:nvSpPr>
      <dsp:spPr>
        <a:xfrm>
          <a:off x="1872169" y="1231519"/>
          <a:ext cx="48713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0169"/>
              </a:moveTo>
              <a:lnTo>
                <a:pt x="260668" y="50169"/>
              </a:lnTo>
              <a:lnTo>
                <a:pt x="260668" y="45720"/>
              </a:lnTo>
              <a:lnTo>
                <a:pt x="487137" y="4572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1" kern="1200" dirty="0">
            <a:solidFill>
              <a:schemeClr val="tx1"/>
            </a:solidFill>
          </a:endParaRPr>
        </a:p>
      </dsp:txBody>
      <dsp:txXfrm>
        <a:off x="2102793" y="1275089"/>
        <a:ext cx="25887" cy="4300"/>
      </dsp:txXfrm>
    </dsp:sp>
    <dsp:sp modelId="{370F418D-793D-4CC6-98EA-0FA35189691E}">
      <dsp:nvSpPr>
        <dsp:cNvPr id="0" name=""/>
        <dsp:cNvSpPr/>
      </dsp:nvSpPr>
      <dsp:spPr>
        <a:xfrm>
          <a:off x="6027" y="721306"/>
          <a:ext cx="1867941" cy="1120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B</a:t>
          </a:r>
          <a:r>
            <a:rPr lang="en-GB" sz="1400" b="1" kern="1200" dirty="0" smtClean="0">
              <a:solidFill>
                <a:schemeClr val="tx1"/>
              </a:solidFill>
            </a:rPr>
            <a:t>idders submit ITT response/proposal including costings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6027" y="721306"/>
        <a:ext cx="1867941" cy="1120764"/>
      </dsp:txXfrm>
    </dsp:sp>
    <dsp:sp modelId="{E48962DA-CB04-4DFB-B26E-7E2E058F1E78}">
      <dsp:nvSpPr>
        <dsp:cNvPr id="0" name=""/>
        <dsp:cNvSpPr/>
      </dsp:nvSpPr>
      <dsp:spPr>
        <a:xfrm>
          <a:off x="4257848" y="1231519"/>
          <a:ext cx="3920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2059" y="4572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1" kern="1200" dirty="0">
            <a:solidFill>
              <a:schemeClr val="tx1"/>
            </a:solidFill>
          </a:endParaRPr>
        </a:p>
      </dsp:txBody>
      <dsp:txXfrm>
        <a:off x="4443311" y="1275089"/>
        <a:ext cx="21132" cy="4300"/>
      </dsp:txXfrm>
    </dsp:sp>
    <dsp:sp modelId="{C16444CB-7E02-4EB9-A463-B5DD3D5E5D08}">
      <dsp:nvSpPr>
        <dsp:cNvPr id="0" name=""/>
        <dsp:cNvSpPr/>
      </dsp:nvSpPr>
      <dsp:spPr>
        <a:xfrm>
          <a:off x="2391706" y="716856"/>
          <a:ext cx="1867941" cy="1120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solidFill>
                <a:schemeClr val="tx1"/>
              </a:solidFill>
            </a:rPr>
            <a:t>Desktop evaluation of bidders’ written responses, including moderation &amp; clarification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2391706" y="716856"/>
        <a:ext cx="1867941" cy="1120764"/>
      </dsp:txXfrm>
    </dsp:sp>
    <dsp:sp modelId="{1296D054-B0B7-451C-94B8-4AB913ACE7B8}">
      <dsp:nvSpPr>
        <dsp:cNvPr id="0" name=""/>
        <dsp:cNvSpPr/>
      </dsp:nvSpPr>
      <dsp:spPr>
        <a:xfrm>
          <a:off x="6548448" y="1231519"/>
          <a:ext cx="3239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3910" y="4572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1" kern="1200" dirty="0">
            <a:solidFill>
              <a:schemeClr val="tx1"/>
            </a:solidFill>
          </a:endParaRPr>
        </a:p>
      </dsp:txBody>
      <dsp:txXfrm>
        <a:off x="6701541" y="1275089"/>
        <a:ext cx="17725" cy="4300"/>
      </dsp:txXfrm>
    </dsp:sp>
    <dsp:sp modelId="{59914439-27F3-449F-8537-A6384C74A842}">
      <dsp:nvSpPr>
        <dsp:cNvPr id="0" name=""/>
        <dsp:cNvSpPr/>
      </dsp:nvSpPr>
      <dsp:spPr>
        <a:xfrm>
          <a:off x="4682307" y="716856"/>
          <a:ext cx="1867941" cy="1120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solidFill>
                <a:schemeClr val="tx1"/>
              </a:solidFill>
            </a:rPr>
            <a:t>Final moderation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4682307" y="716856"/>
        <a:ext cx="1867941" cy="1120764"/>
      </dsp:txXfrm>
    </dsp:sp>
    <dsp:sp modelId="{6AE173DF-8144-4A28-94F9-B5CC1B322C02}">
      <dsp:nvSpPr>
        <dsp:cNvPr id="0" name=""/>
        <dsp:cNvSpPr/>
      </dsp:nvSpPr>
      <dsp:spPr>
        <a:xfrm>
          <a:off x="1000444" y="1835821"/>
          <a:ext cx="6838285" cy="400248"/>
        </a:xfrm>
        <a:custGeom>
          <a:avLst/>
          <a:gdLst/>
          <a:ahLst/>
          <a:cxnLst/>
          <a:rect l="0" t="0" r="0" b="0"/>
          <a:pathLst>
            <a:path>
              <a:moveTo>
                <a:pt x="6838285" y="0"/>
              </a:moveTo>
              <a:lnTo>
                <a:pt x="6838285" y="217224"/>
              </a:lnTo>
              <a:lnTo>
                <a:pt x="0" y="217224"/>
              </a:lnTo>
              <a:lnTo>
                <a:pt x="0" y="400248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1" kern="1200" dirty="0">
            <a:solidFill>
              <a:schemeClr val="tx1"/>
            </a:solidFill>
          </a:endParaRPr>
        </a:p>
      </dsp:txBody>
      <dsp:txXfrm>
        <a:off x="4248291" y="2033795"/>
        <a:ext cx="342592" cy="4300"/>
      </dsp:txXfrm>
    </dsp:sp>
    <dsp:sp modelId="{934FC655-F34F-4BA2-825A-598ED5C86A06}">
      <dsp:nvSpPr>
        <dsp:cNvPr id="0" name=""/>
        <dsp:cNvSpPr/>
      </dsp:nvSpPr>
      <dsp:spPr>
        <a:xfrm>
          <a:off x="6904759" y="716856"/>
          <a:ext cx="1867941" cy="1120764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solidFill>
                <a:schemeClr val="tx1"/>
              </a:solidFill>
            </a:rPr>
            <a:t>Notification of results and feedback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6904759" y="716856"/>
        <a:ext cx="1867941" cy="1120764"/>
      </dsp:txXfrm>
    </dsp:sp>
    <dsp:sp modelId="{E7B80AB6-61B7-4E60-A9A9-A807045945B1}">
      <dsp:nvSpPr>
        <dsp:cNvPr id="0" name=""/>
        <dsp:cNvSpPr/>
      </dsp:nvSpPr>
      <dsp:spPr>
        <a:xfrm>
          <a:off x="1932615" y="2783132"/>
          <a:ext cx="39902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9026" y="4572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1" kern="1200" dirty="0">
            <a:solidFill>
              <a:schemeClr val="tx1"/>
            </a:solidFill>
          </a:endParaRPr>
        </a:p>
      </dsp:txBody>
      <dsp:txXfrm>
        <a:off x="2121388" y="2826702"/>
        <a:ext cx="21481" cy="4300"/>
      </dsp:txXfrm>
    </dsp:sp>
    <dsp:sp modelId="{C0FD6877-F9AE-44BB-AB1D-6B7CB249974F}">
      <dsp:nvSpPr>
        <dsp:cNvPr id="0" name=""/>
        <dsp:cNvSpPr/>
      </dsp:nvSpPr>
      <dsp:spPr>
        <a:xfrm>
          <a:off x="66473" y="2268469"/>
          <a:ext cx="1867941" cy="1120764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solidFill>
                <a:schemeClr val="tx1"/>
              </a:solidFill>
            </a:rPr>
            <a:t>10 day standstill period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66473" y="2268469"/>
        <a:ext cx="1867941" cy="1120764"/>
      </dsp:txXfrm>
    </dsp:sp>
    <dsp:sp modelId="{F204FC8F-78EC-4F00-9530-73D17E527274}">
      <dsp:nvSpPr>
        <dsp:cNvPr id="0" name=""/>
        <dsp:cNvSpPr/>
      </dsp:nvSpPr>
      <dsp:spPr>
        <a:xfrm>
          <a:off x="4230183" y="2771779"/>
          <a:ext cx="3385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7073"/>
              </a:moveTo>
              <a:lnTo>
                <a:pt x="186389" y="57073"/>
              </a:lnTo>
              <a:lnTo>
                <a:pt x="186389" y="45720"/>
              </a:lnTo>
              <a:lnTo>
                <a:pt x="338579" y="4572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1" kern="1200" dirty="0">
            <a:solidFill>
              <a:schemeClr val="tx1"/>
            </a:solidFill>
          </a:endParaRPr>
        </a:p>
      </dsp:txBody>
      <dsp:txXfrm>
        <a:off x="4390239" y="2815348"/>
        <a:ext cx="18467" cy="4300"/>
      </dsp:txXfrm>
    </dsp:sp>
    <dsp:sp modelId="{597DE8ED-7D47-4C54-B981-0E6D3B38444F}">
      <dsp:nvSpPr>
        <dsp:cNvPr id="0" name=""/>
        <dsp:cNvSpPr/>
      </dsp:nvSpPr>
      <dsp:spPr>
        <a:xfrm>
          <a:off x="2364042" y="2268469"/>
          <a:ext cx="1867941" cy="1120764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solidFill>
                <a:schemeClr val="tx1"/>
              </a:solidFill>
            </a:rPr>
            <a:t>Contract award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2364042" y="2268469"/>
        <a:ext cx="1867941" cy="1120764"/>
      </dsp:txXfrm>
    </dsp:sp>
    <dsp:sp modelId="{A62903EB-B921-4863-9641-84F56EA9FB3D}">
      <dsp:nvSpPr>
        <dsp:cNvPr id="0" name=""/>
        <dsp:cNvSpPr/>
      </dsp:nvSpPr>
      <dsp:spPr>
        <a:xfrm>
          <a:off x="4601163" y="2257116"/>
          <a:ext cx="1867941" cy="1120764"/>
        </a:xfrm>
        <a:prstGeom prst="rect">
          <a:avLst/>
        </a:prstGeom>
        <a:solidFill>
          <a:srgbClr val="F2A16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solidFill>
                <a:schemeClr val="tx1"/>
              </a:solidFill>
            </a:rPr>
            <a:t>Commencement of Contract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4601163" y="2257116"/>
        <a:ext cx="1867941" cy="11207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-20599" y="8686800"/>
            <a:ext cx="1123157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algn="l"/>
            <a:fld id="{63D1F4A6-7DD5-42E4-9750-A8709F395147}" type="datetimeFigureOut">
              <a:rPr lang="en-GB" smtClean="0"/>
              <a:pPr algn="l"/>
              <a:t>22/03/2018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268578" y="8686800"/>
            <a:ext cx="4896725" cy="457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309319" y="8685213"/>
            <a:ext cx="547093" cy="457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200"/>
            </a:lvl1pPr>
          </a:lstStyle>
          <a:p>
            <a:fld id="{C5ABB7FA-2627-47C9-9258-FDF90D155C0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>
          <a:xfrm>
            <a:off x="1556792" y="179512"/>
            <a:ext cx="4752528" cy="504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pic>
        <p:nvPicPr>
          <p:cNvPr id="8" name="Picture 7" descr="Department for Education" title="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179512"/>
            <a:ext cx="864096" cy="507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9545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2696" y="251520"/>
            <a:ext cx="5400600" cy="405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2696" y="4343400"/>
            <a:ext cx="54006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Date Placeholder 2"/>
          <p:cNvSpPr>
            <a:spLocks noGrp="1"/>
          </p:cNvSpPr>
          <p:nvPr>
            <p:ph type="dt" sz="quarter" idx="1"/>
          </p:nvPr>
        </p:nvSpPr>
        <p:spPr>
          <a:xfrm>
            <a:off x="-20599" y="8686800"/>
            <a:ext cx="1123157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algn="l"/>
            <a:fld id="{63D1F4A6-7DD5-42E4-9750-A8709F395147}" type="datetimeFigureOut">
              <a:rPr lang="en-GB" smtClean="0"/>
              <a:pPr algn="l"/>
              <a:t>22/03/2018</a:t>
            </a:fld>
            <a:endParaRPr lang="en-GB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4"/>
          </p:nvPr>
        </p:nvSpPr>
        <p:spPr>
          <a:xfrm>
            <a:off x="1268578" y="8686800"/>
            <a:ext cx="4896725" cy="457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5"/>
          </p:nvPr>
        </p:nvSpPr>
        <p:spPr>
          <a:xfrm>
            <a:off x="6309319" y="8685213"/>
            <a:ext cx="547093" cy="457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200"/>
            </a:lvl1pPr>
          </a:lstStyle>
          <a:p>
            <a:fld id="{C5ABB7FA-2627-47C9-9258-FDF90D155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420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200" b="1" kern="1200">
        <a:solidFill>
          <a:schemeClr val="tx1"/>
        </a:solidFill>
        <a:latin typeface="+mn-lt"/>
        <a:ea typeface="+mn-ea"/>
        <a:cs typeface="+mn-cs"/>
      </a:defRPr>
    </a:lvl1pPr>
    <a:lvl2pPr marL="36830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3340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987425" indent="-174625" algn="l" defTabSz="987425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92150" y="250825"/>
            <a:ext cx="5400675" cy="4051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285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92150" y="250825"/>
            <a:ext cx="5400675" cy="4051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GB" alt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21089193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2150" y="250825"/>
            <a:ext cx="5400675" cy="4051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2188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92150" y="250825"/>
            <a:ext cx="5400675" cy="4051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714402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92150" y="250825"/>
            <a:ext cx="5400675" cy="4051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404BDB-AB8C-443C-80ED-DBC74270E543}" type="slidenum">
              <a:rPr lang="en-GB" altLang="en-US" smtClean="0"/>
              <a:pPr/>
              <a:t>14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9855665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92150" y="250825"/>
            <a:ext cx="5400675" cy="4051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117939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92150" y="250825"/>
            <a:ext cx="5400675" cy="4051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34109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92150" y="250825"/>
            <a:ext cx="5400675" cy="4051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09568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92150" y="250825"/>
            <a:ext cx="5400675" cy="4051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u="sng" dirty="0" smtClean="0"/>
          </a:p>
        </p:txBody>
      </p:sp>
    </p:spTree>
    <p:extLst>
      <p:ext uri="{BB962C8B-B14F-4D97-AF65-F5344CB8AC3E}">
        <p14:creationId xmlns:p14="http://schemas.microsoft.com/office/powerpoint/2010/main" val="280528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92150" y="250825"/>
            <a:ext cx="5400675" cy="4051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74348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92150" y="250825"/>
            <a:ext cx="5400675" cy="4051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2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9610089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92150" y="250825"/>
            <a:ext cx="5400675" cy="4051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675479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2150" y="250825"/>
            <a:ext cx="5400675" cy="4051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777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2150" y="250825"/>
            <a:ext cx="5400675" cy="4051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sz="1200" b="0" dirty="0" smtClean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402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1075"/>
            <a:ext cx="7772400" cy="1470025"/>
          </a:xfrm>
        </p:spPr>
        <p:txBody>
          <a:bodyPr>
            <a:noAutofit/>
          </a:bodyPr>
          <a:lstStyle>
            <a:lvl1pPr algn="l">
              <a:defRPr lang="en-GB" sz="5400" b="1" kern="1200" noProof="0" dirty="0" smtClean="0">
                <a:solidFill>
                  <a:srgbClr val="104F75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924944"/>
            <a:ext cx="6400800" cy="1752600"/>
          </a:xfr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8D36AC9-D85A-4E97-8793-7006F2BEF928}" type="datetime1">
              <a:rPr lang="en-GB" smtClean="0"/>
              <a:t>22/03/2018</a:t>
            </a:fld>
            <a:endParaRPr lang="en-GB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2273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D4729D2-A81E-44EB-945D-69BB32D2A266}" type="datetime1">
              <a:rPr lang="en-GB" smtClean="0"/>
              <a:t>22/03/2018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66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35919"/>
            <a:ext cx="7775575" cy="645155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dirty="0"/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72271" y="1187202"/>
            <a:ext cx="5256584" cy="4112369"/>
          </a:xfrm>
          <a:ln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3688" y="5445571"/>
            <a:ext cx="5486400" cy="35969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F3EF91B-2AD4-44C2-A262-137CF20D488D}" type="datetime1">
              <a:rPr lang="en-GB" smtClean="0"/>
              <a:t>22/03/2018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7876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6346C-0FF9-47CA-BBE5-C34B160CD5B8}" type="datetime1">
              <a:rPr lang="en-GB" smtClean="0"/>
              <a:t>22/03/2018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037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333374"/>
            <a:ext cx="7775575" cy="6477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1196976"/>
            <a:ext cx="7775575" cy="4679949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566C393-ADCD-4181-87E6-C2F1F1C6E555}" type="datetime1">
              <a:rPr lang="en-GB" smtClean="0"/>
              <a:t>22/03/2018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7596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921" y="981075"/>
            <a:ext cx="7775575" cy="1253337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109" y="2420888"/>
            <a:ext cx="7775575" cy="1500187"/>
          </a:xfr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ECD8463-9F3E-47AB-92A1-A574A0EDF075}" type="datetime1">
              <a:rPr lang="en-GB" smtClean="0"/>
              <a:t>22/03/2018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3298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2" y="1196975"/>
            <a:ext cx="3811587" cy="4679950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3811588" cy="4679950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5268035-8438-4AF5-87E0-45D8A2A896D1}" type="datetime1">
              <a:rPr lang="en-GB" smtClean="0"/>
              <a:t>22/03/2018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4497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mphasis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196975"/>
            <a:ext cx="3811587" cy="467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Tx/>
              <a:buNone/>
              <a:tabLst/>
              <a:defRPr sz="200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339474"/>
            <a:ext cx="3811588" cy="830997"/>
          </a:xfrm>
          <a:solidFill>
            <a:srgbClr val="C6E0E4"/>
          </a:solidFill>
          <a:ln>
            <a:solidFill>
              <a:schemeClr val="tx2"/>
            </a:solidFill>
          </a:ln>
        </p:spPr>
        <p:txBody>
          <a:bodyPr vert="horz" lIns="108000" tIns="45720" rIns="91440" bIns="45720" rtlCol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Tx/>
              <a:buNone/>
              <a:tabLst/>
              <a:defRPr lang="en-US" dirty="0" smtClean="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8287B71-7EBA-4C5F-A3FB-A2C478ABEE65}" type="datetime1">
              <a:rPr lang="en-GB" smtClean="0"/>
              <a:t>22/03/2018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1808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1196975"/>
            <a:ext cx="3813175" cy="648097"/>
          </a:xfrm>
          <a:solidFill>
            <a:srgbClr val="C6E0E4"/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3" y="1845072"/>
            <a:ext cx="3813175" cy="4031853"/>
          </a:xfrm>
          <a:ln>
            <a:solidFill>
              <a:schemeClr val="tx2"/>
            </a:solidFill>
          </a:ln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96975"/>
            <a:ext cx="3814763" cy="648097"/>
          </a:xfrm>
          <a:solidFill>
            <a:srgbClr val="C6E0E4"/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45072"/>
            <a:ext cx="3814763" cy="4031853"/>
          </a:xfrm>
          <a:ln>
            <a:solidFill>
              <a:schemeClr val="tx2"/>
            </a:solidFill>
          </a:ln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8F39D39-1576-4F33-8929-C67B1E764B18}" type="datetime1">
              <a:rPr lang="en-GB" smtClean="0"/>
              <a:t>22/03/2018</a:t>
            </a:fld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2229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with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2" y="1196975"/>
            <a:ext cx="3811587" cy="4752976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3811588" cy="4752976"/>
          </a:xfrm>
          <a:ln>
            <a:solidFill>
              <a:schemeClr val="tx2"/>
            </a:solidFill>
          </a:ln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94FEC8F-2E98-401F-88EF-96C3858AB36B}" type="datetime1">
              <a:rPr lang="en-GB" smtClean="0"/>
              <a:t>22/03/2018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6261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37D6452-8C2A-4E90-8403-D9E7B1A3B550}" type="datetime1">
              <a:rPr lang="en-GB" smtClean="0"/>
              <a:t>22/03/2018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6900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2123728" y="5937814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2">
                    <a:lumMod val="75000"/>
                  </a:schemeClr>
                </a:solidFill>
              </a:rPr>
              <a:t>Not official government policy</a:t>
            </a:r>
          </a:p>
          <a:p>
            <a:r>
              <a:rPr lang="en-GB" dirty="0" smtClean="0">
                <a:solidFill>
                  <a:schemeClr val="bg2">
                    <a:lumMod val="75000"/>
                  </a:schemeClr>
                </a:solidFill>
              </a:rPr>
              <a:t>Subject to change following ministerial feedback</a:t>
            </a:r>
            <a:endParaRPr lang="en-GB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3" y="332656"/>
            <a:ext cx="7775575" cy="6484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1196976"/>
            <a:ext cx="7775575" cy="46799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C31BF32-4D24-411D-9A95-B7E3FA085642}" type="datetime1">
              <a:rPr lang="en-GB" smtClean="0"/>
              <a:t>22/03/2018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 descr="Department for Education" title="Logo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5937814"/>
            <a:ext cx="1296194" cy="761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8346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8" r:id="rId6"/>
    <p:sldLayoutId id="2147483653" r:id="rId7"/>
    <p:sldLayoutId id="2147483659" r:id="rId8"/>
    <p:sldLayoutId id="2147483654" r:id="rId9"/>
    <p:sldLayoutId id="2147483655" r:id="rId10"/>
    <p:sldLayoutId id="2147483657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GB" sz="3200" b="1" kern="1200" dirty="0">
          <a:solidFill>
            <a:srgbClr val="104F75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2"/>
        </a:buClr>
        <a:buFont typeface="Wingdings" pitchFamily="2" charset="2"/>
        <a:buChar char="§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computing.implementation@education.gov.uk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9"/>
          <p:cNvSpPr txBox="1">
            <a:spLocks noChangeArrowheads="1"/>
          </p:cNvSpPr>
          <p:nvPr/>
        </p:nvSpPr>
        <p:spPr bwMode="auto">
          <a:xfrm>
            <a:off x="1042988" y="4079875"/>
            <a:ext cx="6842125" cy="369888"/>
          </a:xfrm>
          <a:prstGeom prst="rect">
            <a:avLst/>
          </a:prstGeom>
          <a:solidFill>
            <a:srgbClr val="104F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Text Box 20"/>
          <p:cNvSpPr txBox="1">
            <a:spLocks noChangeArrowheads="1"/>
          </p:cNvSpPr>
          <p:nvPr/>
        </p:nvSpPr>
        <p:spPr bwMode="auto">
          <a:xfrm>
            <a:off x="1042988" y="2636838"/>
            <a:ext cx="4105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 smtClean="0"/>
              <a:t>Supplier </a:t>
            </a:r>
            <a:r>
              <a:rPr lang="en-GB" altLang="en-US" sz="2400" dirty="0"/>
              <a:t>Day</a:t>
            </a:r>
          </a:p>
        </p:txBody>
      </p:sp>
      <p:sp>
        <p:nvSpPr>
          <p:cNvPr id="5124" name="Text Box 20"/>
          <p:cNvSpPr txBox="1">
            <a:spLocks noChangeArrowheads="1"/>
          </p:cNvSpPr>
          <p:nvPr/>
        </p:nvSpPr>
        <p:spPr bwMode="auto">
          <a:xfrm>
            <a:off x="4427538" y="5949950"/>
            <a:ext cx="41052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GB" altLang="en-US" sz="1800" dirty="0" smtClean="0"/>
              <a:t>March 2018</a:t>
            </a:r>
            <a:endParaRPr lang="en-GB" altLang="en-US" sz="1800" dirty="0"/>
          </a:p>
        </p:txBody>
      </p:sp>
      <p:sp>
        <p:nvSpPr>
          <p:cNvPr id="5125" name="Text Box 19"/>
          <p:cNvSpPr txBox="1">
            <a:spLocks noChangeArrowheads="1"/>
          </p:cNvSpPr>
          <p:nvPr/>
        </p:nvSpPr>
        <p:spPr bwMode="auto">
          <a:xfrm>
            <a:off x="993775" y="1412875"/>
            <a:ext cx="5889625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dirty="0">
                <a:solidFill>
                  <a:srgbClr val="104F75"/>
                </a:solidFill>
              </a:rPr>
              <a:t>NATIONAL CENTRE OF COMPUTING EDUCATION AND ASSOCIATED PROGRAMMES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dirty="0">
              <a:solidFill>
                <a:srgbClr val="104F75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335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647700" y="333375"/>
            <a:ext cx="8075613" cy="719138"/>
          </a:xfrm>
        </p:spPr>
        <p:txBody>
          <a:bodyPr/>
          <a:lstStyle/>
          <a:p>
            <a:r>
              <a:rPr lang="en-GB" altLang="en-US" dirty="0" smtClean="0">
                <a:solidFill>
                  <a:srgbClr val="104F75"/>
                </a:solidFill>
              </a:rPr>
              <a:t>A level support programme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23528" y="1268413"/>
            <a:ext cx="8382322" cy="3732212"/>
          </a:xfrm>
        </p:spPr>
        <p:txBody>
          <a:bodyPr/>
          <a:lstStyle/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600" b="0" dirty="0" smtClean="0"/>
              <a:t>The </a:t>
            </a:r>
            <a:r>
              <a:rPr lang="en-GB" altLang="en-US" sz="1600" b="0" dirty="0"/>
              <a:t>programme </a:t>
            </a:r>
            <a:r>
              <a:rPr lang="en-GB" altLang="en-US" sz="1600" b="0" dirty="0" smtClean="0"/>
              <a:t>will: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600" b="0" dirty="0" smtClean="0"/>
              <a:t>Develop </a:t>
            </a:r>
            <a:r>
              <a:rPr lang="en-GB" altLang="en-US" sz="1600" b="0" dirty="0"/>
              <a:t>a range of knowledge-rich </a:t>
            </a:r>
            <a:r>
              <a:rPr lang="en-GB" altLang="en-US" sz="1600" b="0" dirty="0" smtClean="0"/>
              <a:t>resources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600" dirty="0"/>
              <a:t>D</a:t>
            </a:r>
            <a:r>
              <a:rPr lang="en-GB" altLang="en-US" sz="1600" dirty="0" smtClean="0"/>
              <a:t>eliver </a:t>
            </a:r>
            <a:r>
              <a:rPr lang="en-GB" altLang="en-US" sz="1600" dirty="0"/>
              <a:t>a programme of face-to-face roadshows/masterclasses for </a:t>
            </a:r>
            <a:r>
              <a:rPr lang="en-GB" altLang="en-US" sz="1600" dirty="0" smtClean="0"/>
              <a:t>pupils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600" dirty="0"/>
              <a:t>D</a:t>
            </a:r>
            <a:r>
              <a:rPr lang="en-GB" altLang="en-US" sz="1600" dirty="0" smtClean="0"/>
              <a:t>eliver </a:t>
            </a:r>
            <a:r>
              <a:rPr lang="en-GB" altLang="en-US" sz="1600" dirty="0"/>
              <a:t>support to A level </a:t>
            </a:r>
            <a:r>
              <a:rPr lang="en-GB" altLang="en-US" sz="1600" dirty="0" smtClean="0"/>
              <a:t>teachers including:</a:t>
            </a:r>
          </a:p>
          <a:p>
            <a:pPr lvl="2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600" dirty="0" smtClean="0"/>
              <a:t>training </a:t>
            </a:r>
            <a:r>
              <a:rPr lang="en-GB" altLang="en-US" sz="1600" dirty="0"/>
              <a:t>to develop A level subject knowledge and </a:t>
            </a:r>
            <a:r>
              <a:rPr lang="en-GB" altLang="en-US" sz="1600" dirty="0" smtClean="0"/>
              <a:t>pedagogy</a:t>
            </a:r>
          </a:p>
          <a:p>
            <a:pPr lvl="2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600" dirty="0" smtClean="0"/>
              <a:t>guidance </a:t>
            </a:r>
            <a:r>
              <a:rPr lang="en-GB" altLang="en-US" sz="1600" dirty="0"/>
              <a:t>on promoting computer science A level to younger </a:t>
            </a:r>
            <a:r>
              <a:rPr lang="en-GB" altLang="en-US" sz="1600" dirty="0" smtClean="0"/>
              <a:t>pupils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600" dirty="0" smtClean="0"/>
              <a:t>Be free for all A level pupils and teachers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600" dirty="0" smtClean="0"/>
              <a:t>Be </a:t>
            </a:r>
            <a:r>
              <a:rPr lang="en-GB" altLang="en-US" sz="1600" dirty="0"/>
              <a:t>targeted at schools and colleges that offer A levels but that currently do not offer A level computer science, and have below average A level computer science entries and/or attainment. </a:t>
            </a:r>
            <a:endParaRPr lang="en-GB" altLang="en-US" sz="1600" dirty="0" smtClean="0"/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GB" alt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altLang="en-US" sz="1600" dirty="0" smtClean="0"/>
              <a:t>Funding: £4 million over 2018-2023</a:t>
            </a:r>
          </a:p>
          <a:p>
            <a:endParaRPr lang="en-US" altLang="en-US" sz="16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942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47700" y="333375"/>
            <a:ext cx="8075613" cy="719138"/>
          </a:xfrm>
        </p:spPr>
        <p:txBody>
          <a:bodyPr/>
          <a:lstStyle/>
          <a:p>
            <a:r>
              <a:rPr lang="en-GB" altLang="en-US" smtClean="0">
                <a:solidFill>
                  <a:srgbClr val="104F75"/>
                </a:solidFill>
              </a:rPr>
              <a:t>Improving gender balance in computing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323529" y="1124744"/>
            <a:ext cx="8399784" cy="3732213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  <a:defRPr/>
            </a:pPr>
            <a:r>
              <a:rPr lang="en-GB" altLang="en-US" sz="1600" dirty="0" smtClean="0"/>
              <a:t>A </a:t>
            </a:r>
            <a:r>
              <a:rPr lang="en-GB" altLang="en-US" sz="1600" dirty="0"/>
              <a:t>pilot programme to identify effective approaches to improve gender balance in computing and increase the number of girls who take up computer </a:t>
            </a:r>
            <a:r>
              <a:rPr lang="en-GB" altLang="en-US" sz="1600" dirty="0" smtClean="0"/>
              <a:t>science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600" b="0" dirty="0"/>
              <a:t>We are seeking innovative interventions that can be robustly tested and scaled up in the </a:t>
            </a:r>
            <a:r>
              <a:rPr lang="en-GB" altLang="en-US" sz="1600" b="0" dirty="0" smtClean="0"/>
              <a:t>future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600" b="0" dirty="0" smtClean="0"/>
              <a:t>Proposals should outline the strategies that will be tested, including both innovative approaches and drawing on the existing national and international evidence base and related pilots in this field.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600" b="0" dirty="0" smtClean="0"/>
              <a:t>Proposals should specify the scale of interventions, how schools, teachers and pupils will be identified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600" b="0" dirty="0"/>
              <a:t>At a minimum should be KS2 and KS4 focused but could cover full range of primary and secondary</a:t>
            </a:r>
            <a:endParaRPr lang="en-GB" altLang="en-US" sz="1600" b="0" dirty="0" smtClean="0"/>
          </a:p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en-GB" altLang="en-US" sz="1600" b="0" dirty="0" smtClean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600" dirty="0" smtClean="0"/>
              <a:t>Funding: £2.4 million over 2018-2022</a:t>
            </a:r>
          </a:p>
          <a:p>
            <a:pPr>
              <a:defRPr/>
            </a:pPr>
            <a:endParaRPr lang="en-US" altLang="en-US" sz="16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532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84213" y="2590800"/>
            <a:ext cx="8075612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GB" altLang="en-US" kern="0" dirty="0" smtClean="0">
                <a:solidFill>
                  <a:srgbClr val="104F75"/>
                </a:solidFill>
              </a:rPr>
              <a:t>Commercial process and timeline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67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91740" y="1700808"/>
          <a:ext cx="8772701" cy="41137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06404" y="1489569"/>
            <a:ext cx="8772701" cy="499271"/>
            <a:chOff x="0" y="453297"/>
            <a:chExt cx="11520000" cy="384792"/>
          </a:xfrm>
          <a:solidFill>
            <a:schemeClr val="bg1">
              <a:lumMod val="75000"/>
            </a:schemeClr>
          </a:solidFill>
        </p:grpSpPr>
        <p:sp>
          <p:nvSpPr>
            <p:cNvPr id="6" name="Rectangle 5"/>
            <p:cNvSpPr/>
            <p:nvPr/>
          </p:nvSpPr>
          <p:spPr>
            <a:xfrm>
              <a:off x="0" y="453297"/>
              <a:ext cx="11520000" cy="384792"/>
            </a:xfrm>
            <a:prstGeom prst="rect">
              <a:avLst/>
            </a:prstGeom>
            <a:grpFill/>
          </p:spPr>
          <p:style>
            <a:lnRef idx="2">
              <a:schemeClr val="accent2">
                <a:tint val="40000"/>
                <a:alpha val="90000"/>
                <a:hueOff val="-849226"/>
                <a:satOff val="-75346"/>
                <a:lumOff val="-769"/>
                <a:alphaOff val="0"/>
              </a:schemeClr>
            </a:lnRef>
            <a:fillRef idx="1">
              <a:schemeClr val="accent2">
                <a:tint val="40000"/>
                <a:alpha val="90000"/>
                <a:hueOff val="-849226"/>
                <a:satOff val="-75346"/>
                <a:lumOff val="-769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-849226"/>
                <a:satOff val="-75346"/>
                <a:lumOff val="-769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TextBox 6"/>
            <p:cNvSpPr txBox="1"/>
            <p:nvPr/>
          </p:nvSpPr>
          <p:spPr>
            <a:xfrm>
              <a:off x="0" y="453297"/>
              <a:ext cx="11520000" cy="38479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74676" tIns="13335" rIns="74676" bIns="13335" spcCol="1270" anchor="ctr"/>
            <a:lstStyle/>
            <a:p>
              <a:pPr algn="ctr" defTabSz="466725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050" dirty="0">
                <a:cs typeface="Arial" panose="020B0604020202020204" pitchFamily="34" charset="0"/>
              </a:endParaRPr>
            </a:p>
          </p:txBody>
        </p:sp>
      </p:grpSp>
      <p:sp>
        <p:nvSpPr>
          <p:cNvPr id="29700" name="Rectangle 7"/>
          <p:cNvSpPr>
            <a:spLocks noChangeArrowheads="1"/>
          </p:cNvSpPr>
          <p:nvPr/>
        </p:nvSpPr>
        <p:spPr bwMode="auto">
          <a:xfrm>
            <a:off x="3416300" y="1547813"/>
            <a:ext cx="2352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b="1">
                <a:cs typeface="Arial" panose="020B0604020202020204" pitchFamily="34" charset="0"/>
              </a:rPr>
              <a:t>Competition Stages</a:t>
            </a:r>
            <a:endParaRPr lang="en-US" altLang="en-US" b="1">
              <a:cs typeface="Arial" panose="020B060402020202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47700" y="333375"/>
            <a:ext cx="8075613" cy="71913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GB" altLang="en-US" kern="0" dirty="0" smtClean="0">
                <a:solidFill>
                  <a:srgbClr val="104F75"/>
                </a:solidFill>
              </a:rPr>
              <a:t>Stages of the bidding process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0097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4950" y="4897438"/>
            <a:ext cx="7810500" cy="3683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cs typeface="Arial" panose="020B0604020202020204" pitchFamily="34" charset="0"/>
              </a:rPr>
              <a:t>*All activity is subject to ministerial approval and funding being available.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413127"/>
              </p:ext>
            </p:extLst>
          </p:nvPr>
        </p:nvGraphicFramePr>
        <p:xfrm>
          <a:off x="234950" y="1250950"/>
          <a:ext cx="8658225" cy="3690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7579">
                  <a:extLst>
                    <a:ext uri="{9D8B030D-6E8A-4147-A177-3AD203B41FA5}">
                      <a16:colId xmlns:a16="http://schemas.microsoft.com/office/drawing/2014/main" val="1141952200"/>
                    </a:ext>
                  </a:extLst>
                </a:gridCol>
                <a:gridCol w="5550646">
                  <a:extLst>
                    <a:ext uri="{9D8B030D-6E8A-4147-A177-3AD203B41FA5}">
                      <a16:colId xmlns:a16="http://schemas.microsoft.com/office/drawing/2014/main" val="3739311695"/>
                    </a:ext>
                  </a:extLst>
                </a:gridCol>
              </a:tblGrid>
              <a:tr h="5692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600" u="none" strike="noStrike">
                          <a:solidFill>
                            <a:schemeClr val="tx1"/>
                          </a:solidFill>
                          <a:effectLst/>
                        </a:rPr>
                        <a:t>Date</a:t>
                      </a:r>
                      <a:endParaRPr lang="en-GB" sz="16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600" u="none" strike="noStrike">
                          <a:solidFill>
                            <a:schemeClr val="tx1"/>
                          </a:solidFill>
                          <a:effectLst/>
                        </a:rPr>
                        <a:t>Activity*</a:t>
                      </a:r>
                      <a:endParaRPr lang="en-GB" sz="16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4" marB="0" anchor="ctr"/>
                </a:tc>
                <a:extLst>
                  <a:ext uri="{0D108BD9-81ED-4DB2-BD59-A6C34878D82A}">
                    <a16:rowId xmlns:a16="http://schemas.microsoft.com/office/drawing/2014/main" val="1771244398"/>
                  </a:ext>
                </a:extLst>
              </a:tr>
              <a:tr h="6243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6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Jan-18, Mar-18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Market engagement events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4" marB="0" anchor="ctr"/>
                </a:tc>
                <a:extLst>
                  <a:ext uri="{0D108BD9-81ED-4DB2-BD59-A6C34878D82A}">
                    <a16:rowId xmlns:a16="http://schemas.microsoft.com/office/drawing/2014/main" val="3874777203"/>
                  </a:ext>
                </a:extLst>
              </a:tr>
              <a:tr h="6243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600" b="0" i="0" u="none" strike="noStrike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Mar-18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Tender </a:t>
                      </a:r>
                      <a:r>
                        <a:rPr lang="en-GB" sz="16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launched, open for approx.</a:t>
                      </a:r>
                      <a:r>
                        <a:rPr lang="en-GB" sz="16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GB" sz="16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6 weeks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4" marB="0" anchor="ctr"/>
                </a:tc>
                <a:extLst>
                  <a:ext uri="{0D108BD9-81ED-4DB2-BD59-A6C34878D82A}">
                    <a16:rowId xmlns:a16="http://schemas.microsoft.com/office/drawing/2014/main" val="588798512"/>
                  </a:ext>
                </a:extLst>
              </a:tr>
              <a:tr h="6243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6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May-18 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Assessment of bids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4" marB="0" anchor="ctr"/>
                </a:tc>
                <a:extLst>
                  <a:ext uri="{0D108BD9-81ED-4DB2-BD59-A6C34878D82A}">
                    <a16:rowId xmlns:a16="http://schemas.microsoft.com/office/drawing/2014/main" val="2787029860"/>
                  </a:ext>
                </a:extLst>
              </a:tr>
              <a:tr h="6243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6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Jul/Aug-18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6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Contract/s </a:t>
                      </a:r>
                      <a:r>
                        <a:rPr lang="en-GB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awarded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4" marB="0" anchor="ctr"/>
                </a:tc>
                <a:extLst>
                  <a:ext uri="{0D108BD9-81ED-4DB2-BD59-A6C34878D82A}">
                    <a16:rowId xmlns:a16="http://schemas.microsoft.com/office/drawing/2014/main" val="1987760811"/>
                  </a:ext>
                </a:extLst>
              </a:tr>
              <a:tr h="6243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Sep-18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Delivery to commence 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63" marR="4763" marT="4764" marB="0" anchor="ctr"/>
                </a:tc>
                <a:extLst>
                  <a:ext uri="{0D108BD9-81ED-4DB2-BD59-A6C34878D82A}">
                    <a16:rowId xmlns:a16="http://schemas.microsoft.com/office/drawing/2014/main" val="1493604731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647700" y="333375"/>
            <a:ext cx="8075613" cy="71913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GB" altLang="en-US" kern="0" dirty="0" smtClean="0">
                <a:solidFill>
                  <a:srgbClr val="104F75"/>
                </a:solidFill>
              </a:rPr>
              <a:t>Revised approximate timeframe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803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468313" y="2276475"/>
            <a:ext cx="8075612" cy="3097213"/>
          </a:xfrm>
        </p:spPr>
        <p:txBody>
          <a:bodyPr/>
          <a:lstStyle/>
          <a:p>
            <a:pPr algn="ctr"/>
            <a:r>
              <a:rPr lang="en-GB" altLang="en-US" sz="5400" smtClean="0">
                <a:solidFill>
                  <a:srgbClr val="104F75"/>
                </a:solidFill>
              </a:rPr>
              <a:t>Any questions?</a:t>
            </a:r>
            <a:br>
              <a:rPr lang="en-GB" altLang="en-US" sz="5400" smtClean="0">
                <a:solidFill>
                  <a:srgbClr val="104F75"/>
                </a:solidFill>
              </a:rPr>
            </a:br>
            <a:r>
              <a:rPr lang="en-GB" altLang="en-US" sz="5400" smtClean="0">
                <a:solidFill>
                  <a:srgbClr val="104F75"/>
                </a:solidFill>
              </a:rPr>
              <a:t/>
            </a:r>
            <a:br>
              <a:rPr lang="en-GB" altLang="en-US" sz="5400" smtClean="0">
                <a:solidFill>
                  <a:srgbClr val="104F75"/>
                </a:solidFill>
              </a:rPr>
            </a:br>
            <a:r>
              <a:rPr lang="en-GB" altLang="en-US" sz="1800" smtClean="0">
                <a:solidFill>
                  <a:srgbClr val="104F75"/>
                </a:solidFill>
              </a:rPr>
              <a:t>Until formal procurement is launched please use</a:t>
            </a:r>
            <a:r>
              <a:rPr lang="en-GB" altLang="en-US" sz="5400" smtClean="0">
                <a:solidFill>
                  <a:srgbClr val="104F75"/>
                </a:solidFill>
              </a:rPr>
              <a:t/>
            </a:r>
            <a:br>
              <a:rPr lang="en-GB" altLang="en-US" sz="5400" smtClean="0">
                <a:solidFill>
                  <a:srgbClr val="104F75"/>
                </a:solidFill>
              </a:rPr>
            </a:br>
            <a:r>
              <a:rPr lang="en-GB" altLang="en-US" sz="2800" u="sng" smtClean="0">
                <a:hlinkClick r:id="rId3"/>
              </a:rPr>
              <a:t>computing.implementation@education.gov.uk</a:t>
            </a:r>
            <a:r>
              <a:rPr lang="en-GB" altLang="en-US" sz="2800" u="sng" smtClean="0"/>
              <a:t> </a:t>
            </a:r>
            <a:r>
              <a:rPr lang="en-GB" altLang="en-US" sz="2800" smtClean="0">
                <a:solidFill>
                  <a:srgbClr val="104F75"/>
                </a:solidFill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782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647700" y="333375"/>
            <a:ext cx="8075613" cy="1125538"/>
          </a:xfrm>
        </p:spPr>
        <p:txBody>
          <a:bodyPr/>
          <a:lstStyle/>
          <a:p>
            <a:r>
              <a:rPr lang="en-GB" altLang="en-US" dirty="0" smtClean="0">
                <a:solidFill>
                  <a:srgbClr val="104F75"/>
                </a:solidFill>
              </a:rPr>
              <a:t>Agenda</a:t>
            </a:r>
            <a:endParaRPr lang="en-GB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196975"/>
            <a:ext cx="8075613" cy="4192588"/>
          </a:xfrm>
        </p:spPr>
        <p:txBody>
          <a:bodyPr/>
          <a:lstStyle/>
          <a:p>
            <a:pPr>
              <a:defRPr/>
            </a:pPr>
            <a:endParaRPr lang="en-GB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Welcome and introductions / Objectives </a:t>
            </a:r>
            <a:r>
              <a:rPr lang="en-GB" dirty="0"/>
              <a:t>of the day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Policy context and background </a:t>
            </a:r>
            <a:endParaRPr lang="en-GB" i="1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Overview </a:t>
            </a:r>
            <a:r>
              <a:rPr lang="en-GB" dirty="0"/>
              <a:t>of </a:t>
            </a:r>
            <a:r>
              <a:rPr lang="en-GB" dirty="0" smtClean="0"/>
              <a:t>proposed programmes </a:t>
            </a:r>
            <a:endParaRPr lang="en-GB" i="1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Commercial process and timeline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Q&amp;A </a:t>
            </a:r>
            <a:endParaRPr lang="en-GB" i="1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Networking opportunity</a:t>
            </a:r>
            <a:endParaRPr lang="en-GB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478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84213" y="333375"/>
            <a:ext cx="8075612" cy="1125538"/>
          </a:xfrm>
        </p:spPr>
        <p:txBody>
          <a:bodyPr/>
          <a:lstStyle/>
          <a:p>
            <a:r>
              <a:rPr lang="en-GB" altLang="en-US" dirty="0" smtClean="0">
                <a:solidFill>
                  <a:srgbClr val="104F75"/>
                </a:solidFill>
              </a:rPr>
              <a:t>Objectives of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341438"/>
            <a:ext cx="8075613" cy="4048125"/>
          </a:xfrm>
        </p:spPr>
        <p:txBody>
          <a:bodyPr/>
          <a:lstStyle/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en-GB" sz="1800" dirty="0" smtClean="0"/>
              <a:t>To provide an understanding of: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b="0" dirty="0" smtClean="0"/>
              <a:t>Ministers’ priorities for computing and why we are investing in this programme;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b="0" dirty="0" smtClean="0"/>
              <a:t>What we aim to achieve through the proposed programmes;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b="0" dirty="0" smtClean="0"/>
              <a:t>What we would like to see in any bids for these programmes;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b="0" dirty="0" smtClean="0"/>
              <a:t>The procurement process timetable.</a:t>
            </a:r>
          </a:p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endParaRPr lang="en-GB" sz="1800" dirty="0" smtClean="0"/>
          </a:p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en-GB" sz="1800" dirty="0" smtClean="0"/>
              <a:t>Also, to provide an opportunity to: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b="0" dirty="0" smtClean="0"/>
              <a:t>Ask questions about the programmes and process;</a:t>
            </a:r>
            <a:endParaRPr lang="en-GB" sz="1800" b="0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b="0" dirty="0"/>
              <a:t>P</a:t>
            </a:r>
            <a:r>
              <a:rPr lang="en-GB" sz="1800" b="0" dirty="0" smtClean="0"/>
              <a:t>rovide feedback on our proposed approach;</a:t>
            </a:r>
            <a:endParaRPr lang="en-GB" sz="1800" b="0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b="0" dirty="0" smtClean="0"/>
              <a:t>Seek potential partners for consortium bids</a:t>
            </a:r>
            <a:r>
              <a:rPr lang="en-GB" sz="1800" dirty="0" smtClean="0"/>
              <a:t>.</a:t>
            </a:r>
            <a:endParaRPr lang="en-GB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349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49288" y="333375"/>
            <a:ext cx="8387208" cy="1125538"/>
          </a:xfrm>
        </p:spPr>
        <p:txBody>
          <a:bodyPr/>
          <a:lstStyle/>
          <a:p>
            <a:r>
              <a:rPr lang="en-GB" altLang="en-US" dirty="0" smtClean="0">
                <a:solidFill>
                  <a:srgbClr val="104F75"/>
                </a:solidFill>
              </a:rPr>
              <a:t>Context and background: </a:t>
            </a:r>
            <a:br>
              <a:rPr lang="en-GB" altLang="en-US" dirty="0" smtClean="0">
                <a:solidFill>
                  <a:srgbClr val="104F75"/>
                </a:solidFill>
              </a:rPr>
            </a:br>
            <a:r>
              <a:rPr lang="en-GB" altLang="en-US" dirty="0" smtClean="0">
                <a:solidFill>
                  <a:srgbClr val="104F75"/>
                </a:solidFill>
              </a:rPr>
              <a:t>What the new programme aims to achieve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49288" y="1556792"/>
            <a:ext cx="8193087" cy="4235450"/>
          </a:xfrm>
        </p:spPr>
        <p:txBody>
          <a:bodyPr/>
          <a:lstStyle/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en-GB" sz="1800" dirty="0" smtClean="0"/>
              <a:t>It aims to improve </a:t>
            </a:r>
            <a:r>
              <a:rPr lang="en-GB" sz="1800" dirty="0"/>
              <a:t>the expertise of computing teachers from primary to </a:t>
            </a:r>
            <a:r>
              <a:rPr lang="en-GB" sz="1800" dirty="0" smtClean="0"/>
              <a:t>KS5 </a:t>
            </a:r>
            <a:r>
              <a:rPr lang="en-GB" sz="1800" b="0" dirty="0"/>
              <a:t>– so that they are able to teach the new </a:t>
            </a:r>
            <a:r>
              <a:rPr lang="en-GB" sz="1800" b="0" dirty="0" smtClean="0"/>
              <a:t>knowledge based computing curriculum, and the new computer science content including at GCSE and A level.</a:t>
            </a:r>
            <a:endParaRPr lang="en-GB" sz="1800" b="0" dirty="0"/>
          </a:p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endParaRPr lang="en-GB" sz="1800" dirty="0" smtClean="0"/>
          </a:p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en-GB" sz="1800" dirty="0" smtClean="0"/>
              <a:t>As a result of this we hope to: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dirty="0" smtClean="0"/>
              <a:t>Improve social </a:t>
            </a:r>
            <a:r>
              <a:rPr lang="en-GB" sz="1800" dirty="0"/>
              <a:t>mobility </a:t>
            </a:r>
            <a:r>
              <a:rPr lang="en-GB" sz="1800" b="0" dirty="0"/>
              <a:t>– everyone should be able to be the best version of </a:t>
            </a:r>
            <a:r>
              <a:rPr lang="en-GB" sz="1800" b="0" dirty="0" smtClean="0"/>
              <a:t>themselves – and it’s important that all pupils are taught this key subject well.</a:t>
            </a:r>
            <a:endParaRPr lang="en-GB" sz="1800" b="0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dirty="0" smtClean="0"/>
              <a:t>Increase numbers of pupils studying computer science at GCSE and A level</a:t>
            </a:r>
            <a:r>
              <a:rPr lang="en-GB" sz="1800" b="0" dirty="0" smtClean="0"/>
              <a:t>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dirty="0" smtClean="0"/>
              <a:t>Increase take up of computer science amongst girls and in disadvantaged areas.</a:t>
            </a:r>
            <a:endParaRPr lang="en-GB" sz="16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34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47699" y="71437"/>
            <a:ext cx="8075613" cy="1125538"/>
          </a:xfrm>
        </p:spPr>
        <p:txBody>
          <a:bodyPr/>
          <a:lstStyle/>
          <a:p>
            <a:r>
              <a:rPr lang="en-GB" altLang="en-US" dirty="0" smtClean="0">
                <a:solidFill>
                  <a:srgbClr val="104F75"/>
                </a:solidFill>
              </a:rPr>
              <a:t>Proposed programmes</a:t>
            </a:r>
            <a:endParaRPr lang="en-GB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196975"/>
            <a:ext cx="8075613" cy="3732213"/>
          </a:xfrm>
        </p:spPr>
        <p:txBody>
          <a:bodyPr/>
          <a:lstStyle/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en-GB" altLang="en-US" dirty="0" smtClean="0"/>
              <a:t>A package of programmes to improve the teaching of computing and computer science will be tendered in four Lots:</a:t>
            </a:r>
          </a:p>
          <a:p>
            <a:pPr marL="927100" lvl="1" indent="-457200">
              <a:lnSpc>
                <a:spcPct val="100000"/>
              </a:lnSpc>
              <a:buFontTx/>
              <a:buAutoNum type="arabicPeriod"/>
              <a:defRPr/>
            </a:pPr>
            <a:r>
              <a:rPr lang="en-GB" altLang="en-US" dirty="0" smtClean="0"/>
              <a:t>A </a:t>
            </a:r>
            <a:r>
              <a:rPr lang="en-GB" altLang="en-US" b="1" dirty="0" smtClean="0"/>
              <a:t>National Centre for Computing Education and Network</a:t>
            </a:r>
          </a:p>
          <a:p>
            <a:pPr marL="927100" lvl="1" indent="-457200">
              <a:lnSpc>
                <a:spcPct val="100000"/>
              </a:lnSpc>
              <a:buFontTx/>
              <a:buAutoNum type="arabicPeriod"/>
              <a:defRPr/>
            </a:pPr>
            <a:r>
              <a:rPr lang="en-GB" altLang="en-US" dirty="0" smtClean="0"/>
              <a:t>A </a:t>
            </a:r>
            <a:r>
              <a:rPr lang="en-GB" altLang="en-US" b="1" dirty="0" smtClean="0"/>
              <a:t>training programme </a:t>
            </a:r>
            <a:r>
              <a:rPr lang="en-GB" altLang="en-US" dirty="0" smtClean="0"/>
              <a:t>to provide 8,000 computing teachers with the skills to effectively teach GCSE computer science</a:t>
            </a:r>
          </a:p>
          <a:p>
            <a:pPr marL="927100" lvl="1" indent="-457200">
              <a:lnSpc>
                <a:spcPct val="100000"/>
              </a:lnSpc>
              <a:buFontTx/>
              <a:buAutoNum type="arabicPeriod"/>
              <a:defRPr/>
            </a:pPr>
            <a:r>
              <a:rPr lang="en-GB" altLang="en-US" dirty="0" smtClean="0"/>
              <a:t>An </a:t>
            </a:r>
            <a:r>
              <a:rPr lang="en-GB" altLang="en-US" b="1" dirty="0" smtClean="0"/>
              <a:t>A level support programme </a:t>
            </a:r>
            <a:r>
              <a:rPr lang="en-GB" altLang="en-US" dirty="0" smtClean="0"/>
              <a:t>for computer science students and teachers</a:t>
            </a:r>
          </a:p>
          <a:p>
            <a:pPr marL="927100" lvl="1" indent="-457200">
              <a:lnSpc>
                <a:spcPct val="100000"/>
              </a:lnSpc>
              <a:buFontTx/>
              <a:buAutoNum type="arabicPeriod"/>
              <a:defRPr/>
            </a:pPr>
            <a:r>
              <a:rPr lang="en-GB" altLang="en-US" dirty="0"/>
              <a:t>A pilot programme to identify effective approaches to </a:t>
            </a:r>
            <a:r>
              <a:rPr lang="en-GB" altLang="en-US" b="1" dirty="0"/>
              <a:t>improve gender balance</a:t>
            </a:r>
            <a:r>
              <a:rPr lang="en-GB" altLang="en-US" dirty="0"/>
              <a:t> in computing and increase girls’ participation in computer science GCSE and A level</a:t>
            </a:r>
          </a:p>
          <a:p>
            <a:pPr marL="469900" lvl="1" indent="0">
              <a:lnSpc>
                <a:spcPct val="100000"/>
              </a:lnSpc>
              <a:buFontTx/>
              <a:buNone/>
              <a:defRPr/>
            </a:pPr>
            <a:endParaRPr lang="en-GB" altLang="en-US" sz="1100" dirty="0" smtClean="0"/>
          </a:p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en-GB" altLang="en-US" dirty="0" smtClean="0"/>
              <a:t>Organisations or consortia can bid for one, some or all of these Lots.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endParaRPr lang="en-GB" altLang="en-US" dirty="0" smtClean="0"/>
          </a:p>
          <a:p>
            <a:pPr marL="171450" indent="-171450">
              <a:lnSpc>
                <a:spcPct val="100000"/>
              </a:lnSpc>
              <a:defRPr/>
            </a:pPr>
            <a:endParaRPr lang="en-GB" altLang="en-US" dirty="0" smtClean="0"/>
          </a:p>
          <a:p>
            <a:pPr marL="171450" indent="-171450">
              <a:lnSpc>
                <a:spcPct val="100000"/>
              </a:lnSpc>
              <a:defRPr/>
            </a:pPr>
            <a:endParaRPr lang="en-GB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15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42935" y="116632"/>
            <a:ext cx="8075613" cy="1125538"/>
          </a:xfrm>
        </p:spPr>
        <p:txBody>
          <a:bodyPr/>
          <a:lstStyle/>
          <a:p>
            <a:r>
              <a:rPr lang="en-GB" altLang="en-US" dirty="0" smtClean="0">
                <a:solidFill>
                  <a:srgbClr val="104F75"/>
                </a:solidFill>
              </a:rPr>
              <a:t>Proposed programmes</a:t>
            </a:r>
            <a:endParaRPr lang="en-GB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35" y="1242170"/>
            <a:ext cx="8075613" cy="3732213"/>
          </a:xfrm>
        </p:spPr>
        <p:txBody>
          <a:bodyPr/>
          <a:lstStyle/>
          <a:p>
            <a:pPr marL="171450" indent="-171450">
              <a:lnSpc>
                <a:spcPct val="100000"/>
              </a:lnSpc>
              <a:buFont typeface="Arial" pitchFamily="34" charset="0"/>
              <a:buChar char="•"/>
              <a:defRPr/>
            </a:pPr>
            <a:r>
              <a:rPr lang="en-GB" sz="1800" dirty="0" smtClean="0"/>
              <a:t>The total funding available for these programmes is £81.4m</a:t>
            </a:r>
          </a:p>
          <a:p>
            <a:pPr marL="171450" indent="-171450">
              <a:lnSpc>
                <a:spcPct val="100000"/>
              </a:lnSpc>
              <a:buFont typeface="Arial" pitchFamily="34" charset="0"/>
              <a:buChar char="•"/>
              <a:defRPr/>
            </a:pPr>
            <a:endParaRPr lang="en-GB" sz="1000" dirty="0" smtClean="0"/>
          </a:p>
          <a:p>
            <a:pPr marL="171450" indent="-171450">
              <a:lnSpc>
                <a:spcPct val="100000"/>
              </a:lnSpc>
              <a:buFont typeface="Arial" pitchFamily="34" charset="0"/>
              <a:buChar char="•"/>
              <a:defRPr/>
            </a:pPr>
            <a:r>
              <a:rPr lang="en-GB" sz="1800" dirty="0" smtClean="0"/>
              <a:t>Funded activity is intended to take place over four academic years, from September 2018 to July 2022.</a:t>
            </a:r>
          </a:p>
          <a:p>
            <a:pPr marL="469900" lvl="1" indent="0">
              <a:lnSpc>
                <a:spcPct val="100000"/>
              </a:lnSpc>
              <a:buFontTx/>
              <a:buNone/>
              <a:defRPr/>
            </a:pPr>
            <a:endParaRPr lang="en-GB" sz="600" dirty="0" smtClean="0"/>
          </a:p>
          <a:p>
            <a:pPr marL="171450" indent="-171450">
              <a:lnSpc>
                <a:spcPct val="100000"/>
              </a:lnSpc>
              <a:buFont typeface="Arial" pitchFamily="34" charset="0"/>
              <a:buChar char="•"/>
              <a:defRPr/>
            </a:pPr>
            <a:r>
              <a:rPr lang="en-GB" sz="1800" dirty="0" smtClean="0"/>
              <a:t>All four programmes will be coordinated and part of the role of the National Centre will be to manage this coordination</a:t>
            </a:r>
            <a:r>
              <a:rPr lang="en-GB" sz="1800" b="0" dirty="0" smtClean="0"/>
              <a:t>.</a:t>
            </a:r>
          </a:p>
          <a:p>
            <a:pPr marL="641350" lvl="1" indent="-171450">
              <a:lnSpc>
                <a:spcPct val="100000"/>
              </a:lnSpc>
              <a:buFont typeface="Arial" pitchFamily="34" charset="0"/>
              <a:buChar char="•"/>
              <a:defRPr/>
            </a:pPr>
            <a:r>
              <a:rPr lang="en-GB" sz="1800" dirty="0" smtClean="0"/>
              <a:t>The precise contractual arrangements will be determined following assessment of the bids received.</a:t>
            </a:r>
          </a:p>
          <a:p>
            <a:pPr marL="469900" lvl="1" indent="0">
              <a:lnSpc>
                <a:spcPct val="100000"/>
              </a:lnSpc>
              <a:buFontTx/>
              <a:buNone/>
              <a:defRPr/>
            </a:pPr>
            <a:endParaRPr lang="en-GB" sz="700" dirty="0" smtClean="0"/>
          </a:p>
          <a:p>
            <a:pPr marL="171450" indent="-171450">
              <a:lnSpc>
                <a:spcPct val="100000"/>
              </a:lnSpc>
              <a:buFont typeface="Arial" pitchFamily="34" charset="0"/>
              <a:buChar char="•"/>
              <a:defRPr/>
            </a:pPr>
            <a:r>
              <a:rPr lang="en-GB" sz="1800" dirty="0" smtClean="0"/>
              <a:t>All four programmes will be evaluated by an independent research/evaluation agency</a:t>
            </a:r>
          </a:p>
          <a:p>
            <a:pPr marL="641350" lvl="1" indent="-171450">
              <a:lnSpc>
                <a:spcPct val="100000"/>
              </a:lnSpc>
              <a:buFont typeface="Arial" pitchFamily="34" charset="0"/>
              <a:buChar char="•"/>
              <a:defRPr/>
            </a:pPr>
            <a:r>
              <a:rPr lang="en-GB" sz="1800" dirty="0" smtClean="0"/>
              <a:t>The Department will run a separate procurement exercise for this work in the coming months.</a:t>
            </a:r>
            <a:endParaRPr lang="en-GB" sz="1800" dirty="0"/>
          </a:p>
          <a:p>
            <a:pPr>
              <a:lnSpc>
                <a:spcPct val="100000"/>
              </a:lnSpc>
              <a:defRPr/>
            </a:pPr>
            <a:endParaRPr lang="en-GB" sz="1800" dirty="0"/>
          </a:p>
          <a:p>
            <a:pPr marL="171450" indent="-171450">
              <a:lnSpc>
                <a:spcPct val="100000"/>
              </a:lnSpc>
              <a:buFont typeface="Arial" pitchFamily="34" charset="0"/>
              <a:buChar char="•"/>
              <a:defRPr/>
            </a:pPr>
            <a:endParaRPr lang="en-GB" sz="1800" dirty="0" smtClean="0"/>
          </a:p>
          <a:p>
            <a:pPr>
              <a:lnSpc>
                <a:spcPct val="100000"/>
              </a:lnSpc>
              <a:defRPr/>
            </a:pPr>
            <a:endParaRPr lang="en-GB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111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47700" y="333375"/>
            <a:ext cx="8075613" cy="1125538"/>
          </a:xfrm>
        </p:spPr>
        <p:txBody>
          <a:bodyPr/>
          <a:lstStyle/>
          <a:p>
            <a:r>
              <a:rPr lang="en-GB" altLang="en-US" dirty="0" smtClean="0">
                <a:solidFill>
                  <a:srgbClr val="104F75"/>
                </a:solidFill>
              </a:rPr>
              <a:t>Update</a:t>
            </a:r>
            <a:endParaRPr lang="en-GB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58913"/>
            <a:ext cx="8075613" cy="3732213"/>
          </a:xfrm>
        </p:spPr>
        <p:txBody>
          <a:bodyPr/>
          <a:lstStyle/>
          <a:p>
            <a:pPr marL="171450" indent="-171450">
              <a:buFont typeface="Arial" pitchFamily="34" charset="0"/>
              <a:buChar char="•"/>
              <a:defRPr/>
            </a:pPr>
            <a:r>
              <a:rPr lang="en-GB" b="0" dirty="0" smtClean="0"/>
              <a:t>Order changed from original PIN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GB" b="0" dirty="0" smtClean="0"/>
              <a:t>Lot wording (A level)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GB" b="0" dirty="0" smtClean="0"/>
              <a:t>Taken into account feedback received from initial suppler event</a:t>
            </a:r>
            <a:r>
              <a:rPr lang="en-GB" dirty="0" smtClean="0"/>
              <a:t>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GB" b="0" dirty="0" smtClean="0"/>
              <a:t>Developing ITT – detailed requirements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GB" sz="1050" dirty="0" smtClean="0"/>
          </a:p>
          <a:p>
            <a:pPr marL="469900" lvl="1" indent="0">
              <a:buFontTx/>
              <a:buNone/>
              <a:defRPr/>
            </a:pPr>
            <a:endParaRPr lang="en-GB" sz="7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492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647700" y="116632"/>
            <a:ext cx="8075613" cy="1125537"/>
          </a:xfrm>
        </p:spPr>
        <p:txBody>
          <a:bodyPr/>
          <a:lstStyle/>
          <a:p>
            <a:r>
              <a:rPr lang="en-GB" altLang="en-US" dirty="0" smtClean="0">
                <a:solidFill>
                  <a:srgbClr val="104F75"/>
                </a:solidFill>
              </a:rPr>
              <a:t>National</a:t>
            </a:r>
            <a:r>
              <a:rPr lang="en-GB" altLang="en-US" dirty="0" smtClean="0"/>
              <a:t> </a:t>
            </a:r>
            <a:r>
              <a:rPr lang="en-GB" altLang="en-US" dirty="0" smtClean="0">
                <a:solidFill>
                  <a:srgbClr val="104F75"/>
                </a:solidFill>
              </a:rPr>
              <a:t>Centre of Computing Education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323528" y="1242169"/>
            <a:ext cx="8399785" cy="4895850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GB" altLang="en-US" sz="1400" dirty="0" smtClean="0"/>
              <a:t>A National Centre of Computing </a:t>
            </a:r>
            <a:r>
              <a:rPr lang="en-GB" altLang="en-US" sz="1400" dirty="0"/>
              <a:t>Education </a:t>
            </a:r>
            <a:r>
              <a:rPr lang="en-GB" altLang="en-US" sz="1400" b="0" dirty="0" smtClean="0"/>
              <a:t>to establish </a:t>
            </a:r>
            <a:r>
              <a:rPr lang="en-GB" altLang="en-US" sz="1400" b="0" dirty="0"/>
              <a:t>a network providing support for teachers in primary and secondary schools, and facilitating links with </a:t>
            </a:r>
            <a:r>
              <a:rPr lang="en-GB" altLang="en-US" sz="1400" b="0" dirty="0" smtClean="0"/>
              <a:t>industry</a:t>
            </a:r>
          </a:p>
          <a:p>
            <a:pPr marL="357188" lvl="1" indent="-357188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400" dirty="0" smtClean="0"/>
              <a:t>Create </a:t>
            </a:r>
            <a:r>
              <a:rPr lang="en-GB" altLang="en-US" sz="1400" dirty="0"/>
              <a:t>a network by identifying and recruiting at least 40 computing secondary school </a:t>
            </a:r>
            <a:r>
              <a:rPr lang="en-GB" altLang="en-US" sz="1400" dirty="0" smtClean="0"/>
              <a:t>Hubs (once agreed with DfE)</a:t>
            </a:r>
            <a:endParaRPr lang="en-GB" altLang="en-US" sz="1400" dirty="0"/>
          </a:p>
          <a:p>
            <a:pPr marL="357188" lvl="1" indent="-357188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400" dirty="0" smtClean="0"/>
              <a:t>Develop</a:t>
            </a:r>
            <a:r>
              <a:rPr lang="en-GB" altLang="en-US" sz="1400" dirty="0"/>
              <a:t>, curate and disseminate </a:t>
            </a:r>
            <a:r>
              <a:rPr lang="en-GB" altLang="en-US" sz="1400" dirty="0" smtClean="0"/>
              <a:t>a central repository of high </a:t>
            </a:r>
            <a:r>
              <a:rPr lang="en-GB" altLang="en-US" sz="1400" dirty="0"/>
              <a:t>quality knowledge-rich resources for </a:t>
            </a:r>
            <a:r>
              <a:rPr lang="en-GB" altLang="en-US" sz="1400" dirty="0" smtClean="0"/>
              <a:t>teachers to cover the whole curriculum (from KS1-4)</a:t>
            </a:r>
            <a:endParaRPr lang="en-GB" altLang="en-US" sz="1400" dirty="0"/>
          </a:p>
          <a:p>
            <a:pPr marL="357188" lvl="1" indent="-357188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400" dirty="0" smtClean="0"/>
              <a:t>Provide </a:t>
            </a:r>
            <a:r>
              <a:rPr lang="en-GB" altLang="en-US" sz="1400" dirty="0"/>
              <a:t>nationally available, evidence-based and quality assured </a:t>
            </a:r>
            <a:r>
              <a:rPr lang="en-GB" altLang="en-US" sz="1400" dirty="0" smtClean="0"/>
              <a:t>CPD. It will:</a:t>
            </a:r>
          </a:p>
          <a:p>
            <a:pPr marL="357188" lvl="2" indent="-357188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400" dirty="0"/>
              <a:t>I</a:t>
            </a:r>
            <a:r>
              <a:rPr lang="en-GB" altLang="en-US" sz="1400" dirty="0" smtClean="0"/>
              <a:t>mprove </a:t>
            </a:r>
            <a:r>
              <a:rPr lang="en-GB" altLang="en-US" sz="1400" dirty="0"/>
              <a:t>priority areas of computing knowledge and </a:t>
            </a:r>
            <a:r>
              <a:rPr lang="en-GB" altLang="en-US" sz="1400" dirty="0" smtClean="0"/>
              <a:t>pedagogy </a:t>
            </a:r>
          </a:p>
          <a:p>
            <a:pPr marL="357188" lvl="2" indent="-357188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400" dirty="0" smtClean="0"/>
              <a:t>Include follow up to CPD offered through Lot 2</a:t>
            </a:r>
          </a:p>
          <a:p>
            <a:pPr marL="357188" lvl="1" indent="-357188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400" dirty="0" smtClean="0"/>
              <a:t>Forge </a:t>
            </a:r>
            <a:r>
              <a:rPr lang="en-GB" altLang="en-US" sz="1400" dirty="0"/>
              <a:t>links with relevant industries in the digital and tech sector </a:t>
            </a:r>
            <a:r>
              <a:rPr lang="en-GB" altLang="en-US" sz="1400" dirty="0" smtClean="0"/>
              <a:t>and </a:t>
            </a:r>
            <a:r>
              <a:rPr lang="en-GB" altLang="en-US" sz="1400" dirty="0"/>
              <a:t>work with </a:t>
            </a:r>
            <a:r>
              <a:rPr lang="en-GB" altLang="en-US" sz="1400" dirty="0" smtClean="0"/>
              <a:t>government to </a:t>
            </a:r>
            <a:r>
              <a:rPr lang="en-GB" altLang="en-US" sz="1400" dirty="0"/>
              <a:t>promote and facilitate industry support for </a:t>
            </a:r>
            <a:r>
              <a:rPr lang="en-GB" altLang="en-US" sz="1400" dirty="0" smtClean="0"/>
              <a:t>computing</a:t>
            </a:r>
          </a:p>
          <a:p>
            <a:pPr marL="357188" lvl="1" indent="-357188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400" dirty="0" smtClean="0"/>
              <a:t>Targeted and free support for Priority Schools (schools in category 5 &amp; 6 AEAs)</a:t>
            </a:r>
          </a:p>
          <a:p>
            <a:pPr marL="357188" lvl="1" indent="-357188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400" dirty="0" smtClean="0"/>
              <a:t>Further develop </a:t>
            </a:r>
            <a:r>
              <a:rPr lang="en-GB" altLang="en-US" sz="1400" dirty="0"/>
              <a:t>the evidence base for effective pedagogy in </a:t>
            </a:r>
            <a:r>
              <a:rPr lang="en-GB" altLang="en-US" sz="1400" dirty="0" smtClean="0"/>
              <a:t>computing through </a:t>
            </a:r>
            <a:r>
              <a:rPr lang="en-GB" altLang="en-US" sz="1400" dirty="0"/>
              <a:t>the publication of a series of reports, toolkits and other resources on an annual </a:t>
            </a:r>
            <a:r>
              <a:rPr lang="en-GB" altLang="en-US" sz="1400" dirty="0" smtClean="0"/>
              <a:t>basis</a:t>
            </a:r>
            <a:endParaRPr lang="en-GB" altLang="en-US" sz="140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1400" dirty="0" smtClean="0"/>
              <a:t>Funding: £40 million over 2018-2022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689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647700" y="333375"/>
            <a:ext cx="8075613" cy="719138"/>
          </a:xfrm>
        </p:spPr>
        <p:txBody>
          <a:bodyPr/>
          <a:lstStyle/>
          <a:p>
            <a:r>
              <a:rPr lang="en-GB" altLang="en-US" dirty="0" smtClean="0">
                <a:solidFill>
                  <a:srgbClr val="104F75"/>
                </a:solidFill>
              </a:rPr>
              <a:t>Training programme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533061" cy="4536504"/>
          </a:xfrm>
        </p:spPr>
        <p:txBody>
          <a:bodyPr>
            <a:noAutofit/>
          </a:bodyPr>
          <a:lstStyle/>
          <a:p>
            <a:pPr marL="0" indent="0">
              <a:spcAft>
                <a:spcPts val="0"/>
              </a:spcAft>
              <a:buNone/>
              <a:defRPr/>
            </a:pPr>
            <a:r>
              <a:rPr lang="en-GB" sz="1400" b="0" dirty="0" smtClean="0"/>
              <a:t>A</a:t>
            </a:r>
            <a:r>
              <a:rPr lang="en-GB" sz="1400" dirty="0" smtClean="0"/>
              <a:t> </a:t>
            </a:r>
            <a:r>
              <a:rPr lang="en-GB" sz="1400" dirty="0"/>
              <a:t>training programme </a:t>
            </a:r>
            <a:r>
              <a:rPr lang="en-GB" sz="1400" b="0" dirty="0"/>
              <a:t>to </a:t>
            </a:r>
            <a:r>
              <a:rPr lang="en-GB" sz="1400" b="0" dirty="0" smtClean="0"/>
              <a:t>deliver at least 40 hours of training to upskill </a:t>
            </a:r>
            <a:r>
              <a:rPr lang="en-GB" sz="1400" b="0" dirty="0"/>
              <a:t>8,000 existing secondary computing teachers to teach GCSE computer science effectively by </a:t>
            </a:r>
            <a:r>
              <a:rPr lang="en-GB" sz="1400" b="0" dirty="0" smtClean="0"/>
              <a:t>2022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GB" sz="1400" b="0" dirty="0" smtClean="0"/>
          </a:p>
          <a:p>
            <a:pPr marL="357188" lvl="1" indent="-35718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400" dirty="0" smtClean="0"/>
              <a:t>Training must be in line with DfE standards</a:t>
            </a:r>
          </a:p>
          <a:p>
            <a:pPr marL="357188" lvl="1" indent="-35718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400" dirty="0" smtClean="0"/>
              <a:t>The programme should include initial diagnostics (to allow for tailoring), a formative assessment and certification on completion</a:t>
            </a:r>
          </a:p>
          <a:p>
            <a:pPr marL="357188" lvl="1" indent="-357188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400" dirty="0" smtClean="0"/>
              <a:t>Training </a:t>
            </a:r>
            <a:r>
              <a:rPr lang="en-GB" sz="1400" dirty="0"/>
              <a:t>will be free to use for the teachers and </a:t>
            </a:r>
            <a:r>
              <a:rPr lang="en-GB" sz="1400" dirty="0" smtClean="0"/>
              <a:t>schools</a:t>
            </a:r>
            <a:endParaRPr lang="en-GB" sz="1400" dirty="0"/>
          </a:p>
          <a:p>
            <a:pPr marL="357188" lvl="1" indent="-357188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400" dirty="0" smtClean="0"/>
              <a:t>Funding will </a:t>
            </a:r>
            <a:r>
              <a:rPr lang="en-GB" sz="1400" dirty="0"/>
              <a:t>cover the supply cover costs required to release a teacher on the </a:t>
            </a:r>
            <a:r>
              <a:rPr lang="en-GB" sz="1400" dirty="0" smtClean="0"/>
              <a:t>programme</a:t>
            </a:r>
            <a:endParaRPr lang="en-GB" sz="1400" dirty="0"/>
          </a:p>
          <a:p>
            <a:pPr marL="357188" lvl="1" indent="-357188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400" dirty="0" smtClean="0"/>
              <a:t>This </a:t>
            </a:r>
            <a:r>
              <a:rPr lang="en-GB" sz="1400" dirty="0"/>
              <a:t>programme will also be targeted at secondary schools </a:t>
            </a:r>
            <a:r>
              <a:rPr lang="en-GB" sz="1400" dirty="0" smtClean="0"/>
              <a:t>who:</a:t>
            </a:r>
          </a:p>
          <a:p>
            <a:pPr marL="357188" lvl="2" indent="-357188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400" dirty="0" smtClean="0"/>
              <a:t>do </a:t>
            </a:r>
            <a:r>
              <a:rPr lang="en-GB" sz="1400" dirty="0"/>
              <a:t>not currently offer GCSE computer </a:t>
            </a:r>
            <a:r>
              <a:rPr lang="en-GB" sz="1400" dirty="0" smtClean="0"/>
              <a:t>science; </a:t>
            </a:r>
            <a:r>
              <a:rPr lang="en-GB" sz="1400" dirty="0"/>
              <a:t>and </a:t>
            </a:r>
            <a:endParaRPr lang="en-GB" sz="1400" dirty="0" smtClean="0"/>
          </a:p>
          <a:p>
            <a:pPr marL="357188" lvl="2" indent="-357188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400" dirty="0" smtClean="0"/>
              <a:t>have </a:t>
            </a:r>
            <a:r>
              <a:rPr lang="en-GB" sz="1400" dirty="0"/>
              <a:t>below average GCSE computer science entries and/or attainment. </a:t>
            </a:r>
            <a:endParaRPr lang="en-GB" sz="1400" dirty="0" smtClean="0"/>
          </a:p>
          <a:p>
            <a:pPr marL="357188" lvl="1" indent="-357188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400" dirty="0" smtClean="0"/>
              <a:t>Provide subject knowledge and how to use knowledge (this should not </a:t>
            </a:r>
            <a:r>
              <a:rPr lang="en-GB" sz="1400" dirty="0"/>
              <a:t>overlap with CPD on pedagogy provided by Lot 1 </a:t>
            </a:r>
            <a:r>
              <a:rPr lang="en-GB" sz="1400" dirty="0" smtClean="0"/>
              <a:t>Supplier)</a:t>
            </a:r>
            <a:endParaRPr lang="en-GB" sz="1400" dirty="0"/>
          </a:p>
          <a:p>
            <a:pPr marL="357188" lvl="1" indent="-35718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400" dirty="0" smtClean="0"/>
              <a:t>The supplier will need to work with the Lot 1 supplier to ensure follow up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GB" sz="1400" kern="1200" dirty="0" smtClean="0"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400" kern="1200" dirty="0" smtClean="0">
                <a:cs typeface="Arial" panose="020B0604020202020204" pitchFamily="34" charset="0"/>
              </a:rPr>
              <a:t>Funding: £35 million over 2018-2023</a:t>
            </a:r>
            <a:endParaRPr lang="en-GB" sz="1400" kern="1200" dirty="0">
              <a:cs typeface="Arial" panose="020B0604020202020204" pitchFamily="34" charset="0"/>
            </a:endParaRPr>
          </a:p>
          <a:p>
            <a:pPr>
              <a:defRPr/>
            </a:pPr>
            <a:endParaRPr lang="en-US" altLang="en-US" sz="1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16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5181134883947a99a38d116ffff0006 xmlns="09de4c9a-5506-421c-9b0c-9e14fbc792d7">
      <Terms xmlns="http://schemas.microsoft.com/office/infopath/2007/PartnerControls"/>
    </h5181134883947a99a38d116ffff0006>
    <i7594126e4b94921b33c7891608bb703 xmlns="f9cc211a-2e2a-45d5-870d-c1331983a320">
      <Terms xmlns="http://schemas.microsoft.com/office/infopath/2007/PartnerControls"/>
    </i7594126e4b94921b33c7891608bb703>
    <d5c026ff2fb84cc4b09fc7085eed7f17 xmlns="f9cc211a-2e2a-45d5-870d-c1331983a320">
      <Terms xmlns="http://schemas.microsoft.com/office/infopath/2007/PartnerControls">
        <TermInfo xmlns="http://schemas.microsoft.com/office/infopath/2007/PartnerControls">
          <TermName xmlns="http://schemas.microsoft.com/office/infopath/2007/PartnerControls">DfE</TermName>
          <TermId xmlns="http://schemas.microsoft.com/office/infopath/2007/PartnerControls">cc08a6d4-dfde-4d0f-bd85-069ebcef80d5</TermId>
        </TermInfo>
      </Terms>
    </d5c026ff2fb84cc4b09fc7085eed7f17>
    <oc563b38f2bb43358b5d05f2bb99f9b9 xmlns="f9cc211a-2e2a-45d5-870d-c1331983a320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0884c477-2e62-47ea-b19c-5af6e91124c5</TermId>
        </TermInfo>
      </Terms>
    </oc563b38f2bb43358b5d05f2bb99f9b9>
    <i6622719919f4b9183e118da79adc1e3 xmlns="f9cc211a-2e2a-45d5-870d-c1331983a320">
      <Terms xmlns="http://schemas.microsoft.com/office/infopath/2007/PartnerControls"/>
    </i6622719919f4b9183e118da79adc1e3>
    <_dlc_DocIdPersistId xmlns="f9cc211a-2e2a-45d5-870d-c1331983a320" xsi:nil="true"/>
    <IWPContributor xmlns="9c62ab6d-d23a-4e2f-9f9b-82d0ade4fc03">
      <UserInfo>
        <DisplayName/>
        <AccountId xsi:nil="true"/>
        <AccountType/>
      </UserInfo>
    </IWPContributor>
    <_dlc_DocIdUrl xmlns="f9cc211a-2e2a-45d5-870d-c1331983a320">
      <Url>https://educationgovuk.sharepoint.com/sites/acgq/_layouts/15/DocIdRedir.aspx?ID=JUHFRXH27QC6-16-57973</Url>
      <Description>JUHFRXH27QC6-16-57973</Description>
    </_dlc_DocIdUrl>
    <TaxCatchAll xmlns="f9cc211a-2e2a-45d5-870d-c1331983a320">
      <Value>3</Value>
      <Value>2</Value>
      <Value>1</Value>
    </TaxCatchAll>
    <l8a135a6d3d9430494d62169a80b1c9c xmlns="f9cc211a-2e2a-45d5-870d-c1331983a320">
      <Terms xmlns="http://schemas.microsoft.com/office/infopath/2007/PartnerControls">
        <TermInfo xmlns="http://schemas.microsoft.com/office/infopath/2007/PartnerControls">
          <TermName xmlns="http://schemas.microsoft.com/office/infopath/2007/PartnerControls">DfE</TermName>
          <TermId xmlns="http://schemas.microsoft.com/office/infopath/2007/PartnerControls">a484111e-5b24-4ad9-9778-c536c8c88985</TermId>
        </TermInfo>
      </Terms>
    </l8a135a6d3d9430494d62169a80b1c9c>
    <_dlc_DocId xmlns="f9cc211a-2e2a-45d5-870d-c1331983a320">JUHFRXH27QC6-16-57973</_dlc_DocId>
    <Comments xmlns="http://schemas.microsoft.com/sharepoint/v3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Communications" ma:contentTypeID="0x0101001FF5C00457589F4B98B687E918B8BBD60F00DED193870D7D57418C549BDF2C5CB046" ma:contentTypeVersion="42" ma:contentTypeDescription="Relates to  internal and external communications and Records retained  for 10 years." ma:contentTypeScope="" ma:versionID="ef84f2531b05a737a0d909dfa8c7c632">
  <xsd:schema xmlns:xsd="http://www.w3.org/2001/XMLSchema" xmlns:xs="http://www.w3.org/2001/XMLSchema" xmlns:p="http://schemas.microsoft.com/office/2006/metadata/properties" xmlns:ns1="http://schemas.microsoft.com/sharepoint/v3" xmlns:ns2="f9cc211a-2e2a-45d5-870d-c1331983a320" xmlns:ns3="9c62ab6d-d23a-4e2f-9f9b-82d0ade4fc03" xmlns:ns4="09de4c9a-5506-421c-9b0c-9e14fbc792d7" targetNamespace="http://schemas.microsoft.com/office/2006/metadata/properties" ma:root="true" ma:fieldsID="205c8e41106c85f8539fd3588dfd8603" ns1:_="" ns2:_="" ns3:_="" ns4:_="">
    <xsd:import namespace="http://schemas.microsoft.com/sharepoint/v3"/>
    <xsd:import namespace="f9cc211a-2e2a-45d5-870d-c1331983a320"/>
    <xsd:import namespace="9c62ab6d-d23a-4e2f-9f9b-82d0ade4fc03"/>
    <xsd:import namespace="09de4c9a-5506-421c-9b0c-9e14fbc792d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Comments" minOccurs="0"/>
                <xsd:element ref="ns2:TaxCatchAll" minOccurs="0"/>
                <xsd:element ref="ns2:TaxCatchAllLabel" minOccurs="0"/>
                <xsd:element ref="ns1:_vti_ItemDeclaredRecord" minOccurs="0"/>
                <xsd:element ref="ns2:i7594126e4b94921b33c7891608bb703" minOccurs="0"/>
                <xsd:element ref="ns2:l8a135a6d3d9430494d62169a80b1c9c" minOccurs="0"/>
                <xsd:element ref="ns2:oc563b38f2bb43358b5d05f2bb99f9b9" minOccurs="0"/>
                <xsd:element ref="ns2:i6622719919f4b9183e118da79adc1e3" minOccurs="0"/>
                <xsd:element ref="ns2:d5c026ff2fb84cc4b09fc7085eed7f17" minOccurs="0"/>
                <xsd:element ref="ns3:IWPContributor" minOccurs="0"/>
                <xsd:element ref="ns4:h5181134883947a99a38d116ffff0006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omments" ma:index="11" nillable="true" ma:displayName="Description" ma:hidden="true" ma:internalName="Comments" ma:readOnly="false">
      <xsd:simpleType>
        <xsd:restriction base="dms:Note"/>
      </xsd:simpleType>
    </xsd:element>
    <xsd:element name="_vti_ItemDeclaredRecord" ma:index="19" nillable="true" ma:displayName="Declared Record" ma:description="" ma:hidden="true" ma:internalName="_vti_ItemDeclaredRecord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cc211a-2e2a-45d5-870d-c1331983a32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fals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false">
      <xsd:simpleType>
        <xsd:restriction base="dms:Boolean"/>
      </xsd:simpleType>
    </xsd:element>
    <xsd:element name="TaxCatchAll" ma:index="16" nillable="true" ma:displayName="Taxonomy Catch All Column" ma:description="" ma:hidden="true" ma:list="{2e271c67-4ee6-416a-b0ee-ca11a293b61c}" ma:internalName="TaxCatchAll" ma:readOnly="false" ma:showField="CatchAllData" ma:web="f9cc211a-2e2a-45d5-870d-c1331983a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7" nillable="true" ma:displayName="Taxonomy Catch All Column1" ma:description="" ma:list="{2e271c67-4ee6-416a-b0ee-ca11a293b61c}" ma:internalName="TaxCatchAllLabel" ma:readOnly="true" ma:showField="CatchAllDataLabel" ma:web="f9cc211a-2e2a-45d5-870d-c1331983a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i7594126e4b94921b33c7891608bb703" ma:index="23" nillable="true" ma:taxonomy="true" ma:internalName="i7594126e4b94921b33c7891608bb703" ma:taxonomyFieldName="IWPFunction" ma:displayName="Function" ma:readOnly="false" ma:fieldId="{27594126-e4b9-4921-b33c-7891608bb703}" ma:taxonomyMulti="true" ma:sspId="ec07c698-60f5-424f-b9af-f4c59398b511" ma:termSetId="d25a8a8b-cc76-477b-9c8b-292b0e01012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8a135a6d3d9430494d62169a80b1c9c" ma:index="24" ma:taxonomy="true" ma:internalName="l8a135a6d3d9430494d62169a80b1c9c" ma:taxonomyFieldName="IWPOwner" ma:displayName="Owner" ma:readOnly="false" ma:default="3;#DfE|a484111e-5b24-4ad9-9778-c536c8c88985" ma:fieldId="{58a135a6-d3d9-4304-94d6-2169a80b1c9c}" ma:sspId="ec07c698-60f5-424f-b9af-f4c59398b511" ma:termSetId="12161dbb-b36f-4439-aef1-21e7cc9228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c563b38f2bb43358b5d05f2bb99f9b9" ma:index="25" ma:taxonomy="true" ma:internalName="oc563b38f2bb43358b5d05f2bb99f9b9" ma:taxonomyFieldName="IWPRightsProtectiveMarking" ma:displayName="Rights: Protective Marking" ma:readOnly="false" ma:default="1;#Official|0884c477-2e62-47ea-b19c-5af6e91124c5" ma:fieldId="{8c563b38-f2bb-4335-8b5d-05f2bb99f9b9}" ma:sspId="ec07c698-60f5-424f-b9af-f4c59398b511" ma:termSetId="7870c18b-dc34-46a1-adf5-a571f0cac88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6622719919f4b9183e118da79adc1e3" ma:index="26" nillable="true" ma:taxonomy="true" ma:internalName="i6622719919f4b9183e118da79adc1e3" ma:taxonomyFieldName="IWPSiteType" ma:displayName="Site Type" ma:readOnly="false" ma:fieldId="{26622719-919f-4b91-83e1-18da79adc1e3}" ma:sspId="ec07c698-60f5-424f-b9af-f4c59398b511" ma:termSetId="68f3bd98-4d9d-4839-831a-d4827606df7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5c026ff2fb84cc4b09fc7085eed7f17" ma:index="27" ma:taxonomy="true" ma:internalName="d5c026ff2fb84cc4b09fc7085eed7f17" ma:taxonomyFieldName="IWPOrganisationalUnit" ma:displayName="Organisational Unit" ma:readOnly="false" ma:default="2;#DfE|cc08a6d4-dfde-4d0f-bd85-069ebcef80d5" ma:fieldId="{d5c026ff-2fb8-4cc4-b09f-c7085eed7f17}" ma:sspId="ec07c698-60f5-424f-b9af-f4c59398b511" ma:termSetId="b3e263f6-0ab6-425a-b3de-0e67f2faf76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62ab6d-d23a-4e2f-9f9b-82d0ade4fc03" elementFormDefault="qualified">
    <xsd:import namespace="http://schemas.microsoft.com/office/2006/documentManagement/types"/>
    <xsd:import namespace="http://schemas.microsoft.com/office/infopath/2007/PartnerControls"/>
    <xsd:element name="IWPContributor" ma:index="28" nillable="true" ma:displayName="Contributor" ma:list="UserInfo" ma:SharePointGroup="0" ma:internalName="IWPContributor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de4c9a-5506-421c-9b0c-9e14fbc792d7" elementFormDefault="qualified">
    <xsd:import namespace="http://schemas.microsoft.com/office/2006/documentManagement/types"/>
    <xsd:import namespace="http://schemas.microsoft.com/office/infopath/2007/PartnerControls"/>
    <xsd:element name="h5181134883947a99a38d116ffff0006" ma:index="29" nillable="true" ma:taxonomy="true" ma:internalName="h5181134883947a99a38d116ffff0006" ma:taxonomyFieldName="IWPSubject" ma:displayName="Subject" ma:readOnly="false" ma:fieldId="{15181134-8839-47a9-9a38-d116ffff0006}" ma:sspId="ec07c698-60f5-424f-b9af-f4c59398b511" ma:termSetId="33432453-e88c-4baa-94a6-467fc4fc06f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1DA857-1E0D-4F71-80BE-22008AEE673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718918D8-6743-472F-9133-546308218B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D3942E-F7FA-4AD8-9A69-5FDFB1F490D1}">
  <ds:schemaRefs>
    <ds:schemaRef ds:uri="http://schemas.microsoft.com/office/2006/documentManagement/types"/>
    <ds:schemaRef ds:uri="9c62ab6d-d23a-4e2f-9f9b-82d0ade4fc03"/>
    <ds:schemaRef ds:uri="http://schemas.microsoft.com/office/infopath/2007/PartnerControls"/>
    <ds:schemaRef ds:uri="http://purl.org/dc/elements/1.1/"/>
    <ds:schemaRef ds:uri="http://schemas.microsoft.com/office/2006/metadata/properties"/>
    <ds:schemaRef ds:uri="09de4c9a-5506-421c-9b0c-9e14fbc792d7"/>
    <ds:schemaRef ds:uri="http://schemas.microsoft.com/sharepoint/v3"/>
    <ds:schemaRef ds:uri="http://purl.org/dc/terms/"/>
    <ds:schemaRef ds:uri="http://schemas.openxmlformats.org/package/2006/metadata/core-properties"/>
    <ds:schemaRef ds:uri="f9cc211a-2e2a-45d5-870d-c1331983a320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45702EF0-CAA4-436E-88C1-E1220ED6AA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9cc211a-2e2a-45d5-870d-c1331983a320"/>
    <ds:schemaRef ds:uri="9c62ab6d-d23a-4e2f-9f9b-82d0ade4fc03"/>
    <ds:schemaRef ds:uri="09de4c9a-5506-421c-9b0c-9e14fbc792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1317</TotalTime>
  <Words>1106</Words>
  <Application>Microsoft Office PowerPoint</Application>
  <PresentationFormat>On-screen Show (4:3)</PresentationFormat>
  <Paragraphs>143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Office Theme</vt:lpstr>
      <vt:lpstr>PowerPoint Presentation</vt:lpstr>
      <vt:lpstr>Agenda</vt:lpstr>
      <vt:lpstr>Objectives of today</vt:lpstr>
      <vt:lpstr>Context and background:  What the new programme aims to achieve</vt:lpstr>
      <vt:lpstr>Proposed programmes</vt:lpstr>
      <vt:lpstr>Proposed programmes</vt:lpstr>
      <vt:lpstr>Update</vt:lpstr>
      <vt:lpstr>National Centre of Computing Education</vt:lpstr>
      <vt:lpstr>Training programme</vt:lpstr>
      <vt:lpstr>A level support programme</vt:lpstr>
      <vt:lpstr>Improving gender balance in computing</vt:lpstr>
      <vt:lpstr>PowerPoint Presentation</vt:lpstr>
      <vt:lpstr>PowerPoint Presentation</vt:lpstr>
      <vt:lpstr>PowerPoint Presentation</vt:lpstr>
      <vt:lpstr>Any questions?  Until formal procurement is launched please use computing.implementation@education.gov.uk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Computing</dc:title>
  <dc:creator>Publishing.TEAM@education.gsi.gov.uk</dc:creator>
  <cp:lastModifiedBy>Brian WILLIAMS</cp:lastModifiedBy>
  <cp:revision>70</cp:revision>
  <dcterms:created xsi:type="dcterms:W3CDTF">2013-06-06T10:14:36Z</dcterms:created>
  <dcterms:modified xsi:type="dcterms:W3CDTF">2018-03-22T10:28:04Z</dcterms:modified>
  <cp:category>Master-Pres-v1.0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0x0101001FF5C00457589F4B98B687E918B8BBD60F00DED193870D7D57418C549BDF2C5CB046</vt:lpwstr>
  </property>
  <property fmtid="{D5CDD505-2E9C-101B-9397-08002B2CF9AE}" pid="3" name="_dlc_DocIdItemGuid">
    <vt:lpwstr>781ddcde-f112-4937-b3a2-64fe12416026</vt:lpwstr>
  </property>
  <property fmtid="{D5CDD505-2E9C-101B-9397-08002B2CF9AE}" pid="4" name="IWPOrganisationalUnit">
    <vt:lpwstr>2;#DfE|cc08a6d4-dfde-4d0f-bd85-069ebcef80d5</vt:lpwstr>
  </property>
  <property fmtid="{D5CDD505-2E9C-101B-9397-08002B2CF9AE}" pid="5" name="IWPOwner">
    <vt:lpwstr>3;#DfE|a484111e-5b24-4ad9-9778-c536c8c88985</vt:lpwstr>
  </property>
  <property fmtid="{D5CDD505-2E9C-101B-9397-08002B2CF9AE}" pid="6" name="IWPSubject">
    <vt:lpwstr/>
  </property>
  <property fmtid="{D5CDD505-2E9C-101B-9397-08002B2CF9AE}" pid="7" name="IWPFunction">
    <vt:lpwstr/>
  </property>
  <property fmtid="{D5CDD505-2E9C-101B-9397-08002B2CF9AE}" pid="8" name="IWPSiteType">
    <vt:lpwstr/>
  </property>
  <property fmtid="{D5CDD505-2E9C-101B-9397-08002B2CF9AE}" pid="9" name="IWPRightsProtectiveMarking">
    <vt:lpwstr>1;#Official|0884c477-2e62-47ea-b19c-5af6e91124c5</vt:lpwstr>
  </property>
</Properties>
</file>