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21"/>
  </p:notesMasterIdLst>
  <p:handoutMasterIdLst>
    <p:handoutMasterId r:id="rId22"/>
  </p:handoutMasterIdLst>
  <p:sldIdLst>
    <p:sldId id="256" r:id="rId3"/>
    <p:sldId id="257" r:id="rId4"/>
    <p:sldId id="297" r:id="rId5"/>
    <p:sldId id="291" r:id="rId6"/>
    <p:sldId id="283" r:id="rId7"/>
    <p:sldId id="270" r:id="rId8"/>
    <p:sldId id="285" r:id="rId9"/>
    <p:sldId id="259" r:id="rId10"/>
    <p:sldId id="281" r:id="rId11"/>
    <p:sldId id="272" r:id="rId12"/>
    <p:sldId id="287" r:id="rId13"/>
    <p:sldId id="292" r:id="rId14"/>
    <p:sldId id="276" r:id="rId15"/>
    <p:sldId id="293" r:id="rId16"/>
    <p:sldId id="296" r:id="rId17"/>
    <p:sldId id="289" r:id="rId18"/>
    <p:sldId id="268" r:id="rId19"/>
    <p:sldId id="269"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3399FF"/>
    <a:srgbClr val="99CCFF"/>
    <a:srgbClr val="0099CC"/>
    <a:srgbClr val="33CCCC"/>
    <a:srgbClr val="050DB3"/>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32" autoAdjust="0"/>
    <p:restoredTop sz="94559" autoAdjust="0"/>
  </p:normalViewPr>
  <p:slideViewPr>
    <p:cSldViewPr>
      <p:cViewPr>
        <p:scale>
          <a:sx n="77" d="100"/>
          <a:sy n="77" d="100"/>
        </p:scale>
        <p:origin x="-2604" y="-73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4380"/>
    </p:cViewPr>
  </p:sorterViewPr>
  <p:notesViewPr>
    <p:cSldViewPr>
      <p:cViewPr varScale="1">
        <p:scale>
          <a:sx n="56" d="100"/>
          <a:sy n="56" d="100"/>
        </p:scale>
        <p:origin x="-1770" y="-90"/>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773EEB-0FEF-4272-9319-A2CA1EABCDF6}" type="doc">
      <dgm:prSet loTypeId="urn:microsoft.com/office/officeart/2005/8/layout/venn3" loCatId="relationship" qsTypeId="urn:microsoft.com/office/officeart/2005/8/quickstyle/3d4" qsCatId="3D" csTypeId="urn:microsoft.com/office/officeart/2005/8/colors/colorful3" csCatId="colorful" phldr="1"/>
      <dgm:spPr/>
      <dgm:t>
        <a:bodyPr/>
        <a:lstStyle/>
        <a:p>
          <a:endParaRPr lang="en-GB"/>
        </a:p>
      </dgm:t>
    </dgm:pt>
    <dgm:pt modelId="{1ABA6D30-DBB8-4B2F-AADB-4D004E99B599}">
      <dgm:prSet phldrT="[Text]" custT="1"/>
      <dgm:spPr>
        <a:solidFill>
          <a:schemeClr val="accent1">
            <a:lumMod val="75000"/>
          </a:schemeClr>
        </a:solidFill>
      </dgm:spPr>
      <dgm:t>
        <a:bodyPr/>
        <a:lstStyle/>
        <a:p>
          <a:r>
            <a:rPr lang="en-GB" sz="1600" b="1" dirty="0" smtClean="0">
              <a:latin typeface="+mj-lt"/>
            </a:rPr>
            <a:t>Primary MH support </a:t>
          </a:r>
          <a:r>
            <a:rPr lang="en-GB" sz="1600" b="1" dirty="0">
              <a:latin typeface="+mj-lt"/>
            </a:rPr>
            <a:t>services</a:t>
          </a:r>
          <a:endParaRPr lang="en-GB" sz="1800" b="1" dirty="0">
            <a:latin typeface="+mj-lt"/>
          </a:endParaRPr>
        </a:p>
      </dgm:t>
    </dgm:pt>
    <dgm:pt modelId="{2C1E8256-067C-4240-AE40-738EA4CA08B0}" type="parTrans" cxnId="{DAA5CADC-615C-4AA3-9EA2-B7AA04DD6409}">
      <dgm:prSet/>
      <dgm:spPr/>
      <dgm:t>
        <a:bodyPr/>
        <a:lstStyle/>
        <a:p>
          <a:endParaRPr lang="en-GB"/>
        </a:p>
      </dgm:t>
    </dgm:pt>
    <dgm:pt modelId="{BAAB2FFB-5875-4511-8840-BA941422B93C}" type="sibTrans" cxnId="{DAA5CADC-615C-4AA3-9EA2-B7AA04DD6409}">
      <dgm:prSet/>
      <dgm:spPr/>
      <dgm:t>
        <a:bodyPr/>
        <a:lstStyle/>
        <a:p>
          <a:endParaRPr lang="en-GB"/>
        </a:p>
      </dgm:t>
    </dgm:pt>
    <dgm:pt modelId="{81A7969E-0393-4AEB-AEB5-B7156623DDFA}">
      <dgm:prSet phldrT="[Text]" custT="1"/>
      <dgm:spPr>
        <a:solidFill>
          <a:schemeClr val="accent3">
            <a:lumMod val="75000"/>
            <a:alpha val="49804"/>
          </a:schemeClr>
        </a:solidFill>
      </dgm:spPr>
      <dgm:t>
        <a:bodyPr/>
        <a:lstStyle/>
        <a:p>
          <a:r>
            <a:rPr lang="en-GB" sz="1400" b="1" dirty="0" smtClean="0">
              <a:latin typeface="+mj-lt"/>
            </a:rPr>
            <a:t>Secondary </a:t>
          </a:r>
          <a:r>
            <a:rPr lang="en-GB" sz="1400" b="1" dirty="0">
              <a:latin typeface="+mj-lt"/>
            </a:rPr>
            <a:t>MH services</a:t>
          </a:r>
        </a:p>
      </dgm:t>
    </dgm:pt>
    <dgm:pt modelId="{E0FD08FD-D549-4195-97F3-437CD425515F}" type="parTrans" cxnId="{976711F6-EE1D-47DD-B689-F7E4AF802852}">
      <dgm:prSet/>
      <dgm:spPr/>
      <dgm:t>
        <a:bodyPr/>
        <a:lstStyle/>
        <a:p>
          <a:endParaRPr lang="en-GB"/>
        </a:p>
      </dgm:t>
    </dgm:pt>
    <dgm:pt modelId="{14BE0B13-E390-46B3-A505-9F39488A61C7}" type="sibTrans" cxnId="{976711F6-EE1D-47DD-B689-F7E4AF802852}">
      <dgm:prSet/>
      <dgm:spPr/>
      <dgm:t>
        <a:bodyPr/>
        <a:lstStyle/>
        <a:p>
          <a:endParaRPr lang="en-GB"/>
        </a:p>
      </dgm:t>
    </dgm:pt>
    <dgm:pt modelId="{518AC39C-B325-3B44-91D7-2E33F27B86A8}">
      <dgm:prSet custT="1"/>
      <dgm:spPr>
        <a:solidFill>
          <a:schemeClr val="accent3">
            <a:lumMod val="50000"/>
            <a:alpha val="44706"/>
          </a:schemeClr>
        </a:solidFill>
      </dgm:spPr>
      <dgm:t>
        <a:bodyPr/>
        <a:lstStyle/>
        <a:p>
          <a:r>
            <a:rPr lang="en-US" sz="1000" b="1" dirty="0" smtClean="0">
              <a:latin typeface="+mj-lt"/>
            </a:rPr>
            <a:t>MH </a:t>
          </a:r>
          <a:r>
            <a:rPr lang="en-US" sz="1000" b="1" dirty="0">
              <a:latin typeface="+mj-lt"/>
            </a:rPr>
            <a:t>Inpatient Services</a:t>
          </a:r>
        </a:p>
      </dgm:t>
    </dgm:pt>
    <dgm:pt modelId="{53E206E1-475F-A34F-9D71-C9454E7F7D06}" type="parTrans" cxnId="{1FE423C1-DF88-6546-89AD-E058CE1877FB}">
      <dgm:prSet/>
      <dgm:spPr/>
      <dgm:t>
        <a:bodyPr/>
        <a:lstStyle/>
        <a:p>
          <a:endParaRPr lang="en-US"/>
        </a:p>
      </dgm:t>
    </dgm:pt>
    <dgm:pt modelId="{C036D710-50BA-A544-8A10-F5D4298D65C8}" type="sibTrans" cxnId="{1FE423C1-DF88-6546-89AD-E058CE1877FB}">
      <dgm:prSet/>
      <dgm:spPr/>
      <dgm:t>
        <a:bodyPr/>
        <a:lstStyle/>
        <a:p>
          <a:endParaRPr lang="en-US"/>
        </a:p>
      </dgm:t>
    </dgm:pt>
    <dgm:pt modelId="{FE94E0EC-4DB1-4E53-8777-0B53CA6EE8F0}">
      <dgm:prSet phldrT="[Text]" custT="1"/>
      <dgm:spPr>
        <a:solidFill>
          <a:schemeClr val="accent4">
            <a:lumMod val="60000"/>
            <a:lumOff val="40000"/>
            <a:alpha val="49804"/>
          </a:schemeClr>
        </a:solidFill>
      </dgm:spPr>
      <dgm:t>
        <a:bodyPr/>
        <a:lstStyle/>
        <a:p>
          <a:pPr algn="l"/>
          <a:r>
            <a:rPr lang="en-GB" sz="1600" b="1" dirty="0" smtClean="0">
              <a:latin typeface="+mj-lt"/>
            </a:rPr>
            <a:t>Universal </a:t>
          </a:r>
          <a:r>
            <a:rPr lang="en-GB" sz="1600" b="1" dirty="0">
              <a:latin typeface="+mj-lt"/>
            </a:rPr>
            <a:t>Health and Wellbeing services</a:t>
          </a:r>
        </a:p>
      </dgm:t>
    </dgm:pt>
    <dgm:pt modelId="{B2DEEBD9-C228-4819-AFBF-23E8FABE9DBE}" type="sibTrans" cxnId="{B11DA397-37DE-482B-B25F-F7D5362171C6}">
      <dgm:prSet/>
      <dgm:spPr/>
      <dgm:t>
        <a:bodyPr/>
        <a:lstStyle/>
        <a:p>
          <a:endParaRPr lang="en-GB"/>
        </a:p>
      </dgm:t>
    </dgm:pt>
    <dgm:pt modelId="{CD5332CE-1E50-4007-82C0-B066AEE4AC21}" type="parTrans" cxnId="{B11DA397-37DE-482B-B25F-F7D5362171C6}">
      <dgm:prSet/>
      <dgm:spPr/>
      <dgm:t>
        <a:bodyPr/>
        <a:lstStyle/>
        <a:p>
          <a:endParaRPr lang="en-GB"/>
        </a:p>
      </dgm:t>
    </dgm:pt>
    <dgm:pt modelId="{8E9BDBF9-A08C-4448-86E9-EC5B94E126C1}" type="pres">
      <dgm:prSet presAssocID="{1E773EEB-0FEF-4272-9319-A2CA1EABCDF6}" presName="Name0" presStyleCnt="0">
        <dgm:presLayoutVars>
          <dgm:dir/>
          <dgm:resizeHandles val="exact"/>
        </dgm:presLayoutVars>
      </dgm:prSet>
      <dgm:spPr/>
      <dgm:t>
        <a:bodyPr/>
        <a:lstStyle/>
        <a:p>
          <a:endParaRPr lang="en-GB"/>
        </a:p>
      </dgm:t>
    </dgm:pt>
    <dgm:pt modelId="{C6A1C464-8BFB-4430-B124-F060DE9D4904}" type="pres">
      <dgm:prSet presAssocID="{FE94E0EC-4DB1-4E53-8777-0B53CA6EE8F0}" presName="Name5" presStyleLbl="vennNode1" presStyleIdx="0" presStyleCnt="4" custScaleX="99595" custScaleY="101683" custLinFactX="-3542" custLinFactNeighborX="-100000" custLinFactNeighborY="-21">
        <dgm:presLayoutVars>
          <dgm:bulletEnabled val="1"/>
        </dgm:presLayoutVars>
      </dgm:prSet>
      <dgm:spPr/>
      <dgm:t>
        <a:bodyPr/>
        <a:lstStyle/>
        <a:p>
          <a:endParaRPr lang="en-GB"/>
        </a:p>
      </dgm:t>
    </dgm:pt>
    <dgm:pt modelId="{D36A1D59-53EE-473D-BB55-BA9A2EA3C747}" type="pres">
      <dgm:prSet presAssocID="{B2DEEBD9-C228-4819-AFBF-23E8FABE9DBE}" presName="space" presStyleCnt="0"/>
      <dgm:spPr/>
      <dgm:t>
        <a:bodyPr/>
        <a:lstStyle/>
        <a:p>
          <a:endParaRPr lang="en-US"/>
        </a:p>
      </dgm:t>
    </dgm:pt>
    <dgm:pt modelId="{698DD295-B1FB-4B83-97E7-CB7C1FED992F}" type="pres">
      <dgm:prSet presAssocID="{1ABA6D30-DBB8-4B2F-AADB-4D004E99B599}" presName="Name5" presStyleLbl="vennNode1" presStyleIdx="1" presStyleCnt="4" custScaleX="65403" custScaleY="65804" custLinFactNeighborX="-89221" custLinFactNeighborY="2387">
        <dgm:presLayoutVars>
          <dgm:bulletEnabled val="1"/>
        </dgm:presLayoutVars>
      </dgm:prSet>
      <dgm:spPr/>
      <dgm:t>
        <a:bodyPr/>
        <a:lstStyle/>
        <a:p>
          <a:endParaRPr lang="en-GB"/>
        </a:p>
      </dgm:t>
    </dgm:pt>
    <dgm:pt modelId="{6F699003-9E10-4D59-B644-D29735601EA5}" type="pres">
      <dgm:prSet presAssocID="{BAAB2FFB-5875-4511-8840-BA941422B93C}" presName="space" presStyleCnt="0"/>
      <dgm:spPr/>
      <dgm:t>
        <a:bodyPr/>
        <a:lstStyle/>
        <a:p>
          <a:endParaRPr lang="en-US"/>
        </a:p>
      </dgm:t>
    </dgm:pt>
    <dgm:pt modelId="{5E6CA07A-042B-4D82-B644-B76A5AEF3E2B}" type="pres">
      <dgm:prSet presAssocID="{81A7969E-0393-4AEB-AEB5-B7156623DDFA}" presName="Name5" presStyleLbl="vennNode1" presStyleIdx="2" presStyleCnt="4" custScaleX="48516" custScaleY="47111" custLinFactNeighborX="-54825" custLinFactNeighborY="1595">
        <dgm:presLayoutVars>
          <dgm:bulletEnabled val="1"/>
        </dgm:presLayoutVars>
      </dgm:prSet>
      <dgm:spPr/>
      <dgm:t>
        <a:bodyPr/>
        <a:lstStyle/>
        <a:p>
          <a:endParaRPr lang="en-GB"/>
        </a:p>
      </dgm:t>
    </dgm:pt>
    <dgm:pt modelId="{27108441-CFD6-C949-801F-A426ADA93A37}" type="pres">
      <dgm:prSet presAssocID="{14BE0B13-E390-46B3-A505-9F39488A61C7}" presName="space" presStyleCnt="0"/>
      <dgm:spPr/>
      <dgm:t>
        <a:bodyPr/>
        <a:lstStyle/>
        <a:p>
          <a:endParaRPr lang="en-US"/>
        </a:p>
      </dgm:t>
    </dgm:pt>
    <dgm:pt modelId="{A9906CD0-EE9D-CF42-94CE-4FAEC61B4E63}" type="pres">
      <dgm:prSet presAssocID="{518AC39C-B325-3B44-91D7-2E33F27B86A8}" presName="Name5" presStyleLbl="vennNode1" presStyleIdx="3" presStyleCnt="4" custScaleX="38732" custScaleY="36412" custLinFactNeighborX="2992" custLinFactNeighborY="3565">
        <dgm:presLayoutVars>
          <dgm:bulletEnabled val="1"/>
        </dgm:presLayoutVars>
      </dgm:prSet>
      <dgm:spPr/>
      <dgm:t>
        <a:bodyPr/>
        <a:lstStyle/>
        <a:p>
          <a:endParaRPr lang="en-US"/>
        </a:p>
      </dgm:t>
    </dgm:pt>
  </dgm:ptLst>
  <dgm:cxnLst>
    <dgm:cxn modelId="{A9FDA3BD-F595-4EFA-A80B-7EA4BE1A9A7A}" type="presOf" srcId="{518AC39C-B325-3B44-91D7-2E33F27B86A8}" destId="{A9906CD0-EE9D-CF42-94CE-4FAEC61B4E63}" srcOrd="0" destOrd="0" presId="urn:microsoft.com/office/officeart/2005/8/layout/venn3"/>
    <dgm:cxn modelId="{B11DA397-37DE-482B-B25F-F7D5362171C6}" srcId="{1E773EEB-0FEF-4272-9319-A2CA1EABCDF6}" destId="{FE94E0EC-4DB1-4E53-8777-0B53CA6EE8F0}" srcOrd="0" destOrd="0" parTransId="{CD5332CE-1E50-4007-82C0-B066AEE4AC21}" sibTransId="{B2DEEBD9-C228-4819-AFBF-23E8FABE9DBE}"/>
    <dgm:cxn modelId="{DAA5CADC-615C-4AA3-9EA2-B7AA04DD6409}" srcId="{1E773EEB-0FEF-4272-9319-A2CA1EABCDF6}" destId="{1ABA6D30-DBB8-4B2F-AADB-4D004E99B599}" srcOrd="1" destOrd="0" parTransId="{2C1E8256-067C-4240-AE40-738EA4CA08B0}" sibTransId="{BAAB2FFB-5875-4511-8840-BA941422B93C}"/>
    <dgm:cxn modelId="{976711F6-EE1D-47DD-B689-F7E4AF802852}" srcId="{1E773EEB-0FEF-4272-9319-A2CA1EABCDF6}" destId="{81A7969E-0393-4AEB-AEB5-B7156623DDFA}" srcOrd="2" destOrd="0" parTransId="{E0FD08FD-D549-4195-97F3-437CD425515F}" sibTransId="{14BE0B13-E390-46B3-A505-9F39488A61C7}"/>
    <dgm:cxn modelId="{1FE423C1-DF88-6546-89AD-E058CE1877FB}" srcId="{1E773EEB-0FEF-4272-9319-A2CA1EABCDF6}" destId="{518AC39C-B325-3B44-91D7-2E33F27B86A8}" srcOrd="3" destOrd="0" parTransId="{53E206E1-475F-A34F-9D71-C9454E7F7D06}" sibTransId="{C036D710-50BA-A544-8A10-F5D4298D65C8}"/>
    <dgm:cxn modelId="{CD45377A-FA95-4E21-A19B-692EB2C712B4}" type="presOf" srcId="{81A7969E-0393-4AEB-AEB5-B7156623DDFA}" destId="{5E6CA07A-042B-4D82-B644-B76A5AEF3E2B}" srcOrd="0" destOrd="0" presId="urn:microsoft.com/office/officeart/2005/8/layout/venn3"/>
    <dgm:cxn modelId="{8CAF1D7D-C67E-4C7D-87FD-226B9A3F15AD}" type="presOf" srcId="{1ABA6D30-DBB8-4B2F-AADB-4D004E99B599}" destId="{698DD295-B1FB-4B83-97E7-CB7C1FED992F}" srcOrd="0" destOrd="0" presId="urn:microsoft.com/office/officeart/2005/8/layout/venn3"/>
    <dgm:cxn modelId="{633ED6E7-F30D-4E1F-AA62-8829AF64F2B5}" type="presOf" srcId="{1E773EEB-0FEF-4272-9319-A2CA1EABCDF6}" destId="{8E9BDBF9-A08C-4448-86E9-EC5B94E126C1}" srcOrd="0" destOrd="0" presId="urn:microsoft.com/office/officeart/2005/8/layout/venn3"/>
    <dgm:cxn modelId="{46B6BA35-8663-4D8B-8D43-5CA0ED90E9F7}" type="presOf" srcId="{FE94E0EC-4DB1-4E53-8777-0B53CA6EE8F0}" destId="{C6A1C464-8BFB-4430-B124-F060DE9D4904}" srcOrd="0" destOrd="0" presId="urn:microsoft.com/office/officeart/2005/8/layout/venn3"/>
    <dgm:cxn modelId="{E5D5B4FC-D29B-43B9-9496-BC291C8B91B9}" type="presParOf" srcId="{8E9BDBF9-A08C-4448-86E9-EC5B94E126C1}" destId="{C6A1C464-8BFB-4430-B124-F060DE9D4904}" srcOrd="0" destOrd="0" presId="urn:microsoft.com/office/officeart/2005/8/layout/venn3"/>
    <dgm:cxn modelId="{24A1F0F9-1586-43A2-B365-5C06470B2AF2}" type="presParOf" srcId="{8E9BDBF9-A08C-4448-86E9-EC5B94E126C1}" destId="{D36A1D59-53EE-473D-BB55-BA9A2EA3C747}" srcOrd="1" destOrd="0" presId="urn:microsoft.com/office/officeart/2005/8/layout/venn3"/>
    <dgm:cxn modelId="{43475D69-34A1-484E-9D63-2FF1309D9233}" type="presParOf" srcId="{8E9BDBF9-A08C-4448-86E9-EC5B94E126C1}" destId="{698DD295-B1FB-4B83-97E7-CB7C1FED992F}" srcOrd="2" destOrd="0" presId="urn:microsoft.com/office/officeart/2005/8/layout/venn3"/>
    <dgm:cxn modelId="{6A91C1A1-2125-4F8C-8922-539B9AB50C4B}" type="presParOf" srcId="{8E9BDBF9-A08C-4448-86E9-EC5B94E126C1}" destId="{6F699003-9E10-4D59-B644-D29735601EA5}" srcOrd="3" destOrd="0" presId="urn:microsoft.com/office/officeart/2005/8/layout/venn3"/>
    <dgm:cxn modelId="{079B9DBB-81AC-4C86-830F-9AEC37BA131C}" type="presParOf" srcId="{8E9BDBF9-A08C-4448-86E9-EC5B94E126C1}" destId="{5E6CA07A-042B-4D82-B644-B76A5AEF3E2B}" srcOrd="4" destOrd="0" presId="urn:microsoft.com/office/officeart/2005/8/layout/venn3"/>
    <dgm:cxn modelId="{5561894C-EEF9-4104-9670-9EB071EA8B91}" type="presParOf" srcId="{8E9BDBF9-A08C-4448-86E9-EC5B94E126C1}" destId="{27108441-CFD6-C949-801F-A426ADA93A37}" srcOrd="5" destOrd="0" presId="urn:microsoft.com/office/officeart/2005/8/layout/venn3"/>
    <dgm:cxn modelId="{9358BE44-11D2-47DC-90E6-8863C5C0F79E}" type="presParOf" srcId="{8E9BDBF9-A08C-4448-86E9-EC5B94E126C1}" destId="{A9906CD0-EE9D-CF42-94CE-4FAEC61B4E63}" srcOrd="6"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A1C464-8BFB-4430-B124-F060DE9D4904}">
      <dsp:nvSpPr>
        <dsp:cNvPr id="0" name=""/>
        <dsp:cNvSpPr/>
      </dsp:nvSpPr>
      <dsp:spPr>
        <a:xfrm>
          <a:off x="0" y="368906"/>
          <a:ext cx="4103830" cy="4189867"/>
        </a:xfrm>
        <a:prstGeom prst="ellipse">
          <a:avLst/>
        </a:prstGeom>
        <a:solidFill>
          <a:schemeClr val="accent4">
            <a:lumMod val="60000"/>
            <a:lumOff val="40000"/>
            <a:alpha val="49804"/>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6766" tIns="20320" rIns="226766" bIns="20320" numCol="1" spcCol="1270" anchor="ctr" anchorCtr="0">
          <a:noAutofit/>
        </a:bodyPr>
        <a:lstStyle/>
        <a:p>
          <a:pPr lvl="0" algn="l" defTabSz="711200">
            <a:lnSpc>
              <a:spcPct val="90000"/>
            </a:lnSpc>
            <a:spcBef>
              <a:spcPct val="0"/>
            </a:spcBef>
            <a:spcAft>
              <a:spcPct val="35000"/>
            </a:spcAft>
          </a:pPr>
          <a:r>
            <a:rPr lang="en-GB" sz="1600" b="1" kern="1200" dirty="0" smtClean="0">
              <a:latin typeface="+mj-lt"/>
            </a:rPr>
            <a:t>Universal </a:t>
          </a:r>
          <a:r>
            <a:rPr lang="en-GB" sz="1600" b="1" kern="1200" dirty="0">
              <a:latin typeface="+mj-lt"/>
            </a:rPr>
            <a:t>Health and Wellbeing services</a:t>
          </a:r>
        </a:p>
      </dsp:txBody>
      <dsp:txXfrm>
        <a:off x="600992" y="982498"/>
        <a:ext cx="2901846" cy="2962683"/>
      </dsp:txXfrm>
    </dsp:sp>
    <dsp:sp modelId="{698DD295-B1FB-4B83-97E7-CB7C1FED992F}">
      <dsp:nvSpPr>
        <dsp:cNvPr id="0" name=""/>
        <dsp:cNvSpPr/>
      </dsp:nvSpPr>
      <dsp:spPr>
        <a:xfrm>
          <a:off x="2549299" y="1207329"/>
          <a:ext cx="2694942" cy="2711466"/>
        </a:xfrm>
        <a:prstGeom prst="ellipse">
          <a:avLst/>
        </a:prstGeom>
        <a:solidFill>
          <a:schemeClr val="accent1">
            <a:lumMod val="7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6766" tIns="20320" rIns="226766" bIns="20320" numCol="1" spcCol="1270" anchor="ctr" anchorCtr="0">
          <a:noAutofit/>
        </a:bodyPr>
        <a:lstStyle/>
        <a:p>
          <a:pPr lvl="0" algn="ctr" defTabSz="711200">
            <a:lnSpc>
              <a:spcPct val="90000"/>
            </a:lnSpc>
            <a:spcBef>
              <a:spcPct val="0"/>
            </a:spcBef>
            <a:spcAft>
              <a:spcPct val="35000"/>
            </a:spcAft>
          </a:pPr>
          <a:r>
            <a:rPr lang="en-GB" sz="1600" b="1" kern="1200" dirty="0" smtClean="0">
              <a:latin typeface="+mj-lt"/>
            </a:rPr>
            <a:t>Primary MH support </a:t>
          </a:r>
          <a:r>
            <a:rPr lang="en-GB" sz="1600" b="1" kern="1200" dirty="0">
              <a:latin typeface="+mj-lt"/>
            </a:rPr>
            <a:t>services</a:t>
          </a:r>
          <a:endParaRPr lang="en-GB" sz="1800" b="1" kern="1200" dirty="0">
            <a:latin typeface="+mj-lt"/>
          </a:endParaRPr>
        </a:p>
      </dsp:txBody>
      <dsp:txXfrm>
        <a:off x="2943964" y="1604414"/>
        <a:ext cx="1905612" cy="1917296"/>
      </dsp:txXfrm>
    </dsp:sp>
    <dsp:sp modelId="{5E6CA07A-042B-4D82-B644-B76A5AEF3E2B}">
      <dsp:nvSpPr>
        <dsp:cNvPr id="0" name=""/>
        <dsp:cNvSpPr/>
      </dsp:nvSpPr>
      <dsp:spPr>
        <a:xfrm>
          <a:off x="4703596" y="1559818"/>
          <a:ext cx="1999110" cy="1941217"/>
        </a:xfrm>
        <a:prstGeom prst="ellipse">
          <a:avLst/>
        </a:prstGeom>
        <a:solidFill>
          <a:schemeClr val="accent3">
            <a:lumMod val="75000"/>
            <a:alpha val="49804"/>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6766" tIns="17780" rIns="226766" bIns="17780" numCol="1" spcCol="1270" anchor="ctr" anchorCtr="0">
          <a:noAutofit/>
        </a:bodyPr>
        <a:lstStyle/>
        <a:p>
          <a:pPr lvl="0" algn="ctr" defTabSz="622300">
            <a:lnSpc>
              <a:spcPct val="90000"/>
            </a:lnSpc>
            <a:spcBef>
              <a:spcPct val="0"/>
            </a:spcBef>
            <a:spcAft>
              <a:spcPct val="35000"/>
            </a:spcAft>
          </a:pPr>
          <a:r>
            <a:rPr lang="en-GB" sz="1400" b="1" kern="1200" dirty="0" smtClean="0">
              <a:latin typeface="+mj-lt"/>
            </a:rPr>
            <a:t>Secondary </a:t>
          </a:r>
          <a:r>
            <a:rPr lang="en-GB" sz="1400" b="1" kern="1200" dirty="0">
              <a:latin typeface="+mj-lt"/>
            </a:rPr>
            <a:t>MH services</a:t>
          </a:r>
        </a:p>
      </dsp:txBody>
      <dsp:txXfrm>
        <a:off x="4996359" y="1844103"/>
        <a:ext cx="1413584" cy="1372647"/>
      </dsp:txXfrm>
    </dsp:sp>
    <dsp:sp modelId="{A9906CD0-EE9D-CF42-94CE-4FAEC61B4E63}">
      <dsp:nvSpPr>
        <dsp:cNvPr id="0" name=""/>
        <dsp:cNvSpPr/>
      </dsp:nvSpPr>
      <dsp:spPr>
        <a:xfrm>
          <a:off x="6335264" y="1861420"/>
          <a:ext cx="1595959" cy="1500363"/>
        </a:xfrm>
        <a:prstGeom prst="ellipse">
          <a:avLst/>
        </a:prstGeom>
        <a:solidFill>
          <a:schemeClr val="accent3">
            <a:lumMod val="50000"/>
            <a:alpha val="44706"/>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6766" tIns="12700" rIns="226766" bIns="12700" numCol="1" spcCol="1270" anchor="ctr" anchorCtr="0">
          <a:noAutofit/>
        </a:bodyPr>
        <a:lstStyle/>
        <a:p>
          <a:pPr lvl="0" algn="ctr" defTabSz="444500">
            <a:lnSpc>
              <a:spcPct val="90000"/>
            </a:lnSpc>
            <a:spcBef>
              <a:spcPct val="0"/>
            </a:spcBef>
            <a:spcAft>
              <a:spcPct val="35000"/>
            </a:spcAft>
          </a:pPr>
          <a:r>
            <a:rPr lang="en-US" sz="1000" b="1" kern="1200" dirty="0" smtClean="0">
              <a:latin typeface="+mj-lt"/>
            </a:rPr>
            <a:t>MH </a:t>
          </a:r>
          <a:r>
            <a:rPr lang="en-US" sz="1000" b="1" kern="1200" dirty="0">
              <a:latin typeface="+mj-lt"/>
            </a:rPr>
            <a:t>Inpatient Services</a:t>
          </a:r>
        </a:p>
      </dsp:txBody>
      <dsp:txXfrm>
        <a:off x="6568987" y="2081143"/>
        <a:ext cx="1128513" cy="1060917"/>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8ED44540-4C6F-442D-8A94-7185914F7F3B}" type="datetimeFigureOut">
              <a:rPr lang="en-GB" smtClean="0"/>
              <a:pPr/>
              <a:t>27/06/2018</a:t>
            </a:fld>
            <a:endParaRPr lang="en-GB"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A067F18-3153-48BC-A6DF-B3E0CC7E6CD9}" type="slidenum">
              <a:rPr lang="en-GB" smtClean="0"/>
              <a:pPr/>
              <a:t>‹#›</a:t>
            </a:fld>
            <a:endParaRPr lang="en-GB" dirty="0"/>
          </a:p>
        </p:txBody>
      </p:sp>
    </p:spTree>
    <p:extLst>
      <p:ext uri="{BB962C8B-B14F-4D97-AF65-F5344CB8AC3E}">
        <p14:creationId xmlns:p14="http://schemas.microsoft.com/office/powerpoint/2010/main" val="960787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C132E755-6C58-4390-814A-0FACF3A32D0D}" type="datetimeFigureOut">
              <a:rPr lang="en-GB" smtClean="0"/>
              <a:pPr/>
              <a:t>27/06/2018</a:t>
            </a:fld>
            <a:endParaRPr lang="en-GB"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766E4D8D-9815-4ACD-BB4A-68CEAE8A536F}" type="slidenum">
              <a:rPr lang="en-GB" smtClean="0"/>
              <a:pPr/>
              <a:t>‹#›</a:t>
            </a:fld>
            <a:endParaRPr lang="en-GB" dirty="0"/>
          </a:p>
        </p:txBody>
      </p:sp>
    </p:spTree>
    <p:extLst>
      <p:ext uri="{BB962C8B-B14F-4D97-AF65-F5344CB8AC3E}">
        <p14:creationId xmlns:p14="http://schemas.microsoft.com/office/powerpoint/2010/main" val="2447834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66E4D8D-9815-4ACD-BB4A-68CEAE8A536F}" type="slidenum">
              <a:rPr lang="en-GB" smtClean="0"/>
              <a:pPr/>
              <a:t>1</a:t>
            </a:fld>
            <a:endParaRPr lang="en-GB" dirty="0"/>
          </a:p>
        </p:txBody>
      </p:sp>
    </p:spTree>
    <p:extLst>
      <p:ext uri="{BB962C8B-B14F-4D97-AF65-F5344CB8AC3E}">
        <p14:creationId xmlns:p14="http://schemas.microsoft.com/office/powerpoint/2010/main" val="1446125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E930E07-48B4-471E-947F-CDBDCEE3F8D1}" type="slidenum">
              <a:rPr lang="en-GB" smtClean="0"/>
              <a:t>15</a:t>
            </a:fld>
            <a:endParaRPr lang="en-GB" dirty="0"/>
          </a:p>
        </p:txBody>
      </p:sp>
    </p:spTree>
    <p:extLst>
      <p:ext uri="{BB962C8B-B14F-4D97-AF65-F5344CB8AC3E}">
        <p14:creationId xmlns:p14="http://schemas.microsoft.com/office/powerpoint/2010/main" val="11379424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6A33CD-0A86-4A96-9BE6-24CD7D2178EC}" type="slidenum">
              <a:rPr lang="en-GB" smtClean="0"/>
              <a:t>16</a:t>
            </a:fld>
            <a:endParaRPr lang="en-GB"/>
          </a:p>
        </p:txBody>
      </p:sp>
    </p:spTree>
    <p:extLst>
      <p:ext uri="{BB962C8B-B14F-4D97-AF65-F5344CB8AC3E}">
        <p14:creationId xmlns:p14="http://schemas.microsoft.com/office/powerpoint/2010/main" val="8902061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66E4D8D-9815-4ACD-BB4A-68CEAE8A536F}" type="slidenum">
              <a:rPr lang="en-GB" smtClean="0"/>
              <a:pPr/>
              <a:t>17</a:t>
            </a:fld>
            <a:endParaRPr lang="en-GB" dirty="0"/>
          </a:p>
        </p:txBody>
      </p:sp>
    </p:spTree>
    <p:extLst>
      <p:ext uri="{BB962C8B-B14F-4D97-AF65-F5344CB8AC3E}">
        <p14:creationId xmlns:p14="http://schemas.microsoft.com/office/powerpoint/2010/main" val="7892047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66E4D8D-9815-4ACD-BB4A-68CEAE8A536F}" type="slidenum">
              <a:rPr lang="en-GB" smtClean="0"/>
              <a:pPr/>
              <a:t>18</a:t>
            </a:fld>
            <a:endParaRPr lang="en-GB" dirty="0"/>
          </a:p>
        </p:txBody>
      </p:sp>
    </p:spTree>
    <p:extLst>
      <p:ext uri="{BB962C8B-B14F-4D97-AF65-F5344CB8AC3E}">
        <p14:creationId xmlns:p14="http://schemas.microsoft.com/office/powerpoint/2010/main" val="1516114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66E4D8D-9815-4ACD-BB4A-68CEAE8A536F}" type="slidenum">
              <a:rPr lang="en-GB" smtClean="0"/>
              <a:pPr/>
              <a:t>2</a:t>
            </a:fld>
            <a:endParaRPr lang="en-GB" dirty="0"/>
          </a:p>
        </p:txBody>
      </p:sp>
    </p:spTree>
    <p:extLst>
      <p:ext uri="{BB962C8B-B14F-4D97-AF65-F5344CB8AC3E}">
        <p14:creationId xmlns:p14="http://schemas.microsoft.com/office/powerpoint/2010/main" val="1223217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66E4D8D-9815-4ACD-BB4A-68CEAE8A536F}" type="slidenum">
              <a:rPr lang="en-GB" smtClean="0"/>
              <a:pPr/>
              <a:t>3</a:t>
            </a:fld>
            <a:endParaRPr lang="en-GB" dirty="0"/>
          </a:p>
        </p:txBody>
      </p:sp>
    </p:spTree>
    <p:extLst>
      <p:ext uri="{BB962C8B-B14F-4D97-AF65-F5344CB8AC3E}">
        <p14:creationId xmlns:p14="http://schemas.microsoft.com/office/powerpoint/2010/main" val="2731135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66E4D8D-9815-4ACD-BB4A-68CEAE8A536F}" type="slidenum">
              <a:rPr lang="en-GB" smtClean="0"/>
              <a:pPr/>
              <a:t>4</a:t>
            </a:fld>
            <a:endParaRPr lang="en-GB" dirty="0"/>
          </a:p>
        </p:txBody>
      </p:sp>
    </p:spTree>
    <p:extLst>
      <p:ext uri="{BB962C8B-B14F-4D97-AF65-F5344CB8AC3E}">
        <p14:creationId xmlns:p14="http://schemas.microsoft.com/office/powerpoint/2010/main" val="27311351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66E4D8D-9815-4ACD-BB4A-68CEAE8A536F}" type="slidenum">
              <a:rPr lang="en-GB" smtClean="0"/>
              <a:pPr/>
              <a:t>6</a:t>
            </a:fld>
            <a:endParaRPr lang="en-GB" dirty="0"/>
          </a:p>
        </p:txBody>
      </p:sp>
    </p:spTree>
    <p:extLst>
      <p:ext uri="{BB962C8B-B14F-4D97-AF65-F5344CB8AC3E}">
        <p14:creationId xmlns:p14="http://schemas.microsoft.com/office/powerpoint/2010/main" val="27311351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0" fontAlgn="base" hangingPunct="0"/>
            <a:endParaRPr lang="en-GB" b="1" dirty="0" smtClean="0"/>
          </a:p>
          <a:p>
            <a:pPr algn="ctr" eaLnBrk="0" fontAlgn="base" hangingPunct="0"/>
            <a:r>
              <a:rPr lang="en-GB" b="1" u="sng" dirty="0" smtClean="0"/>
              <a:t>RISK GROUPS </a:t>
            </a:r>
          </a:p>
          <a:p>
            <a:pPr lvl="0" eaLnBrk="0" fontAlgn="base" hangingPunct="0"/>
            <a:r>
              <a:rPr lang="en-GB" dirty="0" smtClean="0"/>
              <a:t>_________________________________________________________________</a:t>
            </a:r>
          </a:p>
          <a:p>
            <a:pPr marL="171450" lvl="0" indent="-171450" eaLnBrk="0" fontAlgn="base" hangingPunct="0">
              <a:buFont typeface="Arial" panose="020B0604020202020204" pitchFamily="34" charset="0"/>
              <a:buChar char="•"/>
            </a:pPr>
            <a:endParaRPr lang="en-GB" dirty="0"/>
          </a:p>
          <a:p>
            <a:pPr marL="171450" lvl="0" indent="-171450" eaLnBrk="0" fontAlgn="base" hangingPunct="0">
              <a:buFont typeface="Arial" panose="020B0604020202020204" pitchFamily="34" charset="0"/>
              <a:buChar char="•"/>
            </a:pPr>
            <a:r>
              <a:rPr lang="en-GB" b="1" dirty="0"/>
              <a:t>Adversity in childhood including abuse, bullying, being in care</a:t>
            </a:r>
            <a:endParaRPr lang="en-GB" dirty="0"/>
          </a:p>
          <a:p>
            <a:pPr marL="171450" lvl="0" indent="-171450" eaLnBrk="0" fontAlgn="base" hangingPunct="0">
              <a:buFont typeface="Arial" panose="020B0604020202020204" pitchFamily="34" charset="0"/>
              <a:buChar char="•"/>
            </a:pPr>
            <a:r>
              <a:rPr lang="en-GB" b="1" dirty="0"/>
              <a:t>Social disadvantage including debt, unemployment, low education, fuel poverty, homelessness or insecure housing</a:t>
            </a:r>
            <a:endParaRPr lang="en-GB" dirty="0"/>
          </a:p>
          <a:p>
            <a:pPr marL="171450" lvl="0" indent="-171450" eaLnBrk="0" fontAlgn="base" hangingPunct="0">
              <a:buFont typeface="Arial" panose="020B0604020202020204" pitchFamily="34" charset="0"/>
              <a:buChar char="•"/>
            </a:pPr>
            <a:r>
              <a:rPr lang="en-GB" b="1" dirty="0"/>
              <a:t>Living alone, separation/divorce, loneliness</a:t>
            </a:r>
            <a:endParaRPr lang="en-GB" dirty="0"/>
          </a:p>
          <a:p>
            <a:pPr marL="171450" lvl="0" indent="-171450" eaLnBrk="0" fontAlgn="base" hangingPunct="0">
              <a:buFont typeface="Arial" panose="020B0604020202020204" pitchFamily="34" charset="0"/>
              <a:buChar char="•"/>
            </a:pPr>
            <a:r>
              <a:rPr lang="en-GB" b="1" dirty="0"/>
              <a:t>Physical ill-health or disability or learning disability</a:t>
            </a:r>
            <a:endParaRPr lang="en-GB" dirty="0"/>
          </a:p>
          <a:p>
            <a:pPr marL="171450" lvl="0" indent="-171450" eaLnBrk="0" fontAlgn="base" hangingPunct="0">
              <a:buFont typeface="Arial" panose="020B0604020202020204" pitchFamily="34" charset="0"/>
              <a:buChar char="•"/>
            </a:pPr>
            <a:r>
              <a:rPr lang="en-GB" b="1" dirty="0"/>
              <a:t>Drug &amp; alcohol misuse </a:t>
            </a:r>
            <a:endParaRPr lang="en-GB" dirty="0"/>
          </a:p>
          <a:p>
            <a:pPr marL="171450" lvl="0" indent="-171450" eaLnBrk="0" fontAlgn="base" hangingPunct="0">
              <a:buFont typeface="Arial" panose="020B0604020202020204" pitchFamily="34" charset="0"/>
              <a:buChar char="•"/>
            </a:pPr>
            <a:r>
              <a:rPr lang="en-GB" b="1" dirty="0"/>
              <a:t>Stressful life events including bereavement, imprisonment, refugee status, gender transition, abuse or violence, military service, becoming a parent, terminal illness, unpaid major caring responsibility.</a:t>
            </a:r>
            <a:endParaRPr lang="en-GB" dirty="0"/>
          </a:p>
          <a:p>
            <a:pPr marL="171450" lvl="0" indent="-171450" eaLnBrk="0" fontAlgn="base" hangingPunct="0">
              <a:buFont typeface="Arial" panose="020B0604020202020204" pitchFamily="34" charset="0"/>
              <a:buChar char="•"/>
            </a:pPr>
            <a:r>
              <a:rPr lang="en-GB" b="1" dirty="0"/>
              <a:t>Some LGBT and BAME groups</a:t>
            </a:r>
            <a:endParaRPr lang="en-GB" dirty="0"/>
          </a:p>
          <a:p>
            <a:pPr marL="171450" lvl="0" indent="-171450" eaLnBrk="0" fontAlgn="base" hangingPunct="0">
              <a:buFont typeface="Arial" panose="020B0604020202020204" pitchFamily="34" charset="0"/>
              <a:buChar char="•"/>
            </a:pPr>
            <a:r>
              <a:rPr lang="en-GB" b="1" dirty="0"/>
              <a:t>‘Loss, threat and uncertainty…are established risk factors for anxiety and depression’ CMO</a:t>
            </a:r>
            <a:endParaRPr lang="en-GB" dirty="0"/>
          </a:p>
          <a:p>
            <a:endParaRPr lang="en-GB" dirty="0"/>
          </a:p>
          <a:p>
            <a:pPr eaLnBrk="0" fontAlgn="base" hangingPunct="0"/>
            <a:r>
              <a:rPr lang="en-GB" b="1" dirty="0" smtClean="0"/>
              <a:t>We have more in these groups in Brighton &amp; Hove than the national average:</a:t>
            </a:r>
            <a:endParaRPr lang="en-GB" dirty="0" smtClean="0"/>
          </a:p>
          <a:p>
            <a:pPr lvl="0" eaLnBrk="0" fontAlgn="base" hangingPunct="0"/>
            <a:r>
              <a:rPr lang="en-GB" b="1" dirty="0" smtClean="0"/>
              <a:t>Care leavers</a:t>
            </a:r>
            <a:endParaRPr lang="en-GB" dirty="0" smtClean="0"/>
          </a:p>
          <a:p>
            <a:pPr marL="171450" lvl="0" indent="-171450" eaLnBrk="0" fontAlgn="base" hangingPunct="0">
              <a:buFont typeface="Arial" panose="020B0604020202020204" pitchFamily="34" charset="0"/>
              <a:buChar char="•"/>
            </a:pPr>
            <a:r>
              <a:rPr lang="en-GB" b="1" dirty="0" smtClean="0"/>
              <a:t>People who are homeless or insecurely housed</a:t>
            </a:r>
            <a:endParaRPr lang="en-GB" dirty="0" smtClean="0"/>
          </a:p>
          <a:p>
            <a:pPr marL="171450" lvl="0" indent="-171450" eaLnBrk="0" fontAlgn="base" hangingPunct="0">
              <a:buFont typeface="Arial" panose="020B0604020202020204" pitchFamily="34" charset="0"/>
              <a:buChar char="•"/>
            </a:pPr>
            <a:r>
              <a:rPr lang="en-GB" b="1" dirty="0" smtClean="0"/>
              <a:t>People living in relative deprivation</a:t>
            </a:r>
            <a:endParaRPr lang="en-GB" dirty="0" smtClean="0"/>
          </a:p>
          <a:p>
            <a:pPr marL="171450" lvl="0" indent="-171450" eaLnBrk="0" fontAlgn="base" hangingPunct="0">
              <a:buFont typeface="Arial" panose="020B0604020202020204" pitchFamily="34" charset="0"/>
              <a:buChar char="•"/>
            </a:pPr>
            <a:r>
              <a:rPr lang="en-GB" b="1" dirty="0" smtClean="0"/>
              <a:t>People living alone</a:t>
            </a:r>
          </a:p>
          <a:p>
            <a:endParaRPr lang="en-GB" dirty="0"/>
          </a:p>
        </p:txBody>
      </p:sp>
      <p:sp>
        <p:nvSpPr>
          <p:cNvPr id="4" name="Slide Number Placeholder 3"/>
          <p:cNvSpPr>
            <a:spLocks noGrp="1"/>
          </p:cNvSpPr>
          <p:nvPr>
            <p:ph type="sldNum" sz="quarter" idx="10"/>
          </p:nvPr>
        </p:nvSpPr>
        <p:spPr/>
        <p:txBody>
          <a:bodyPr/>
          <a:lstStyle/>
          <a:p>
            <a:fld id="{766E4D8D-9815-4ACD-BB4A-68CEAE8A536F}" type="slidenum">
              <a:rPr lang="en-GB" smtClean="0"/>
              <a:pPr/>
              <a:t>8</a:t>
            </a:fld>
            <a:endParaRPr lang="en-GB" dirty="0"/>
          </a:p>
        </p:txBody>
      </p:sp>
    </p:spTree>
    <p:extLst>
      <p:ext uri="{BB962C8B-B14F-4D97-AF65-F5344CB8AC3E}">
        <p14:creationId xmlns:p14="http://schemas.microsoft.com/office/powerpoint/2010/main" val="18944395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0" fontAlgn="base" hangingPunct="0"/>
            <a:endParaRPr lang="en-GB" b="1" dirty="0" smtClean="0"/>
          </a:p>
          <a:p>
            <a:pPr algn="ctr" eaLnBrk="0" fontAlgn="base" hangingPunct="0"/>
            <a:r>
              <a:rPr lang="en-GB" b="1" u="sng" dirty="0" smtClean="0"/>
              <a:t>RISK GROUPS </a:t>
            </a:r>
          </a:p>
          <a:p>
            <a:pPr lvl="0" eaLnBrk="0" fontAlgn="base" hangingPunct="0"/>
            <a:r>
              <a:rPr lang="en-GB" dirty="0" smtClean="0"/>
              <a:t>_________________________________________________________________</a:t>
            </a:r>
          </a:p>
          <a:p>
            <a:pPr marL="171450" lvl="0" indent="-171450" eaLnBrk="0" fontAlgn="base" hangingPunct="0">
              <a:buFont typeface="Arial" panose="020B0604020202020204" pitchFamily="34" charset="0"/>
              <a:buChar char="•"/>
            </a:pPr>
            <a:endParaRPr lang="en-GB" dirty="0"/>
          </a:p>
          <a:p>
            <a:pPr marL="171450" lvl="0" indent="-171450" eaLnBrk="0" fontAlgn="base" hangingPunct="0">
              <a:buFont typeface="Arial" panose="020B0604020202020204" pitchFamily="34" charset="0"/>
              <a:buChar char="•"/>
            </a:pPr>
            <a:r>
              <a:rPr lang="en-GB" b="1" dirty="0"/>
              <a:t>Adversity in childhood including abuse, bullying, being in care</a:t>
            </a:r>
            <a:endParaRPr lang="en-GB" dirty="0"/>
          </a:p>
          <a:p>
            <a:pPr marL="171450" lvl="0" indent="-171450" eaLnBrk="0" fontAlgn="base" hangingPunct="0">
              <a:buFont typeface="Arial" panose="020B0604020202020204" pitchFamily="34" charset="0"/>
              <a:buChar char="•"/>
            </a:pPr>
            <a:r>
              <a:rPr lang="en-GB" b="1" dirty="0"/>
              <a:t>Social disadvantage including debt, unemployment, low education, fuel poverty, homelessness or insecure housing</a:t>
            </a:r>
            <a:endParaRPr lang="en-GB" dirty="0"/>
          </a:p>
          <a:p>
            <a:pPr marL="171450" lvl="0" indent="-171450" eaLnBrk="0" fontAlgn="base" hangingPunct="0">
              <a:buFont typeface="Arial" panose="020B0604020202020204" pitchFamily="34" charset="0"/>
              <a:buChar char="•"/>
            </a:pPr>
            <a:r>
              <a:rPr lang="en-GB" b="1" dirty="0"/>
              <a:t>Living alone, separation/divorce, loneliness</a:t>
            </a:r>
            <a:endParaRPr lang="en-GB" dirty="0"/>
          </a:p>
          <a:p>
            <a:pPr marL="171450" lvl="0" indent="-171450" eaLnBrk="0" fontAlgn="base" hangingPunct="0">
              <a:buFont typeface="Arial" panose="020B0604020202020204" pitchFamily="34" charset="0"/>
              <a:buChar char="•"/>
            </a:pPr>
            <a:r>
              <a:rPr lang="en-GB" b="1" dirty="0"/>
              <a:t>Physical ill-health or disability or learning disability</a:t>
            </a:r>
            <a:endParaRPr lang="en-GB" dirty="0"/>
          </a:p>
          <a:p>
            <a:pPr marL="171450" lvl="0" indent="-171450" eaLnBrk="0" fontAlgn="base" hangingPunct="0">
              <a:buFont typeface="Arial" panose="020B0604020202020204" pitchFamily="34" charset="0"/>
              <a:buChar char="•"/>
            </a:pPr>
            <a:r>
              <a:rPr lang="en-GB" b="1" dirty="0"/>
              <a:t>Drug &amp; alcohol misuse </a:t>
            </a:r>
            <a:endParaRPr lang="en-GB" dirty="0"/>
          </a:p>
          <a:p>
            <a:pPr marL="171450" lvl="0" indent="-171450" eaLnBrk="0" fontAlgn="base" hangingPunct="0">
              <a:buFont typeface="Arial" panose="020B0604020202020204" pitchFamily="34" charset="0"/>
              <a:buChar char="•"/>
            </a:pPr>
            <a:r>
              <a:rPr lang="en-GB" b="1" dirty="0"/>
              <a:t>Stressful life events including bereavement, imprisonment, refugee status, gender transition, abuse or violence, military service, becoming a parent, terminal illness, unpaid major caring responsibility.</a:t>
            </a:r>
            <a:endParaRPr lang="en-GB" dirty="0"/>
          </a:p>
          <a:p>
            <a:pPr marL="171450" lvl="0" indent="-171450" eaLnBrk="0" fontAlgn="base" hangingPunct="0">
              <a:buFont typeface="Arial" panose="020B0604020202020204" pitchFamily="34" charset="0"/>
              <a:buChar char="•"/>
            </a:pPr>
            <a:r>
              <a:rPr lang="en-GB" b="1" dirty="0"/>
              <a:t>Some LGBT and BAME groups</a:t>
            </a:r>
            <a:endParaRPr lang="en-GB" dirty="0"/>
          </a:p>
          <a:p>
            <a:pPr marL="171450" lvl="0" indent="-171450" eaLnBrk="0" fontAlgn="base" hangingPunct="0">
              <a:buFont typeface="Arial" panose="020B0604020202020204" pitchFamily="34" charset="0"/>
              <a:buChar char="•"/>
            </a:pPr>
            <a:r>
              <a:rPr lang="en-GB" b="1" dirty="0"/>
              <a:t>‘Loss, threat and uncertainty…are established risk factors for anxiety and depression’ CMO</a:t>
            </a:r>
            <a:endParaRPr lang="en-GB" dirty="0"/>
          </a:p>
          <a:p>
            <a:endParaRPr lang="en-GB" dirty="0"/>
          </a:p>
          <a:p>
            <a:pPr eaLnBrk="0" fontAlgn="base" hangingPunct="0"/>
            <a:r>
              <a:rPr lang="en-GB" b="1" dirty="0" smtClean="0"/>
              <a:t>We have more in these groups in Brighton &amp; Hove than the national average:</a:t>
            </a:r>
            <a:endParaRPr lang="en-GB" dirty="0" smtClean="0"/>
          </a:p>
          <a:p>
            <a:pPr lvl="0" eaLnBrk="0" fontAlgn="base" hangingPunct="0"/>
            <a:r>
              <a:rPr lang="en-GB" b="1" dirty="0" smtClean="0"/>
              <a:t>Care leavers</a:t>
            </a:r>
            <a:endParaRPr lang="en-GB" dirty="0" smtClean="0"/>
          </a:p>
          <a:p>
            <a:pPr marL="171450" lvl="0" indent="-171450" eaLnBrk="0" fontAlgn="base" hangingPunct="0">
              <a:buFont typeface="Arial" panose="020B0604020202020204" pitchFamily="34" charset="0"/>
              <a:buChar char="•"/>
            </a:pPr>
            <a:r>
              <a:rPr lang="en-GB" b="1" dirty="0" smtClean="0"/>
              <a:t>People who are homeless or insecurely housed</a:t>
            </a:r>
            <a:endParaRPr lang="en-GB" dirty="0" smtClean="0"/>
          </a:p>
          <a:p>
            <a:pPr marL="171450" lvl="0" indent="-171450" eaLnBrk="0" fontAlgn="base" hangingPunct="0">
              <a:buFont typeface="Arial" panose="020B0604020202020204" pitchFamily="34" charset="0"/>
              <a:buChar char="•"/>
            </a:pPr>
            <a:r>
              <a:rPr lang="en-GB" b="1" dirty="0" smtClean="0"/>
              <a:t>People living in relative deprivation</a:t>
            </a:r>
            <a:endParaRPr lang="en-GB" dirty="0" smtClean="0"/>
          </a:p>
          <a:p>
            <a:pPr marL="171450" lvl="0" indent="-171450" eaLnBrk="0" fontAlgn="base" hangingPunct="0">
              <a:buFont typeface="Arial" panose="020B0604020202020204" pitchFamily="34" charset="0"/>
              <a:buChar char="•"/>
            </a:pPr>
            <a:r>
              <a:rPr lang="en-GB" b="1" dirty="0" smtClean="0"/>
              <a:t>People living alone</a:t>
            </a:r>
          </a:p>
          <a:p>
            <a:endParaRPr lang="en-GB" dirty="0"/>
          </a:p>
        </p:txBody>
      </p:sp>
      <p:sp>
        <p:nvSpPr>
          <p:cNvPr id="4" name="Slide Number Placeholder 3"/>
          <p:cNvSpPr>
            <a:spLocks noGrp="1"/>
          </p:cNvSpPr>
          <p:nvPr>
            <p:ph type="sldNum" sz="quarter" idx="10"/>
          </p:nvPr>
        </p:nvSpPr>
        <p:spPr/>
        <p:txBody>
          <a:bodyPr/>
          <a:lstStyle/>
          <a:p>
            <a:fld id="{766E4D8D-9815-4ACD-BB4A-68CEAE8A536F}" type="slidenum">
              <a:rPr lang="en-GB" smtClean="0"/>
              <a:pPr/>
              <a:t>9</a:t>
            </a:fld>
            <a:endParaRPr lang="en-GB" dirty="0"/>
          </a:p>
        </p:txBody>
      </p:sp>
    </p:spTree>
    <p:extLst>
      <p:ext uri="{BB962C8B-B14F-4D97-AF65-F5344CB8AC3E}">
        <p14:creationId xmlns:p14="http://schemas.microsoft.com/office/powerpoint/2010/main" val="18944395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66E4D8D-9815-4ACD-BB4A-68CEAE8A536F}" type="slidenum">
              <a:rPr lang="en-GB" smtClean="0"/>
              <a:pPr/>
              <a:t>12</a:t>
            </a:fld>
            <a:endParaRPr lang="en-GB" dirty="0"/>
          </a:p>
        </p:txBody>
      </p:sp>
    </p:spTree>
    <p:extLst>
      <p:ext uri="{BB962C8B-B14F-4D97-AF65-F5344CB8AC3E}">
        <p14:creationId xmlns:p14="http://schemas.microsoft.com/office/powerpoint/2010/main" val="27311351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66E4D8D-9815-4ACD-BB4A-68CEAE8A536F}" type="slidenum">
              <a:rPr lang="en-GB" smtClean="0"/>
              <a:pPr/>
              <a:t>13</a:t>
            </a:fld>
            <a:endParaRPr lang="en-GB" dirty="0"/>
          </a:p>
        </p:txBody>
      </p:sp>
    </p:spTree>
    <p:extLst>
      <p:ext uri="{BB962C8B-B14F-4D97-AF65-F5344CB8AC3E}">
        <p14:creationId xmlns:p14="http://schemas.microsoft.com/office/powerpoint/2010/main" val="2618653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81991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115904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8EAC011-8F75-4DAF-86EC-5C2A03E928E1}" type="datetimeFigureOut">
              <a:rPr lang="en-GB" smtClean="0"/>
              <a:t>27/06/2018</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5C0D15C-69A1-4176-ABF8-BD93A1987699}" type="slidenum">
              <a:rPr lang="en-GB" smtClean="0"/>
              <a:t>‹#›</a:t>
            </a:fld>
            <a:endParaRPr lang="en-GB"/>
          </a:p>
        </p:txBody>
      </p:sp>
    </p:spTree>
    <p:extLst>
      <p:ext uri="{BB962C8B-B14F-4D97-AF65-F5344CB8AC3E}">
        <p14:creationId xmlns:p14="http://schemas.microsoft.com/office/powerpoint/2010/main" val="3578686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8EAC011-8F75-4DAF-86EC-5C2A03E928E1}" type="datetimeFigureOut">
              <a:rPr lang="en-GB" smtClean="0"/>
              <a:t>27/06/2018</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5C0D15C-69A1-4176-ABF8-BD93A1987699}" type="slidenum">
              <a:rPr lang="en-GB" smtClean="0"/>
              <a:t>‹#›</a:t>
            </a:fld>
            <a:endParaRPr lang="en-GB"/>
          </a:p>
        </p:txBody>
      </p:sp>
    </p:spTree>
    <p:extLst>
      <p:ext uri="{BB962C8B-B14F-4D97-AF65-F5344CB8AC3E}">
        <p14:creationId xmlns:p14="http://schemas.microsoft.com/office/powerpoint/2010/main" val="12018501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9700928" cy="6858000"/>
          </a:xfrm>
          <a:prstGeom prst="rect">
            <a:avLst/>
          </a:prstGeom>
        </p:spPr>
      </p:pic>
      <p:pic>
        <p:nvPicPr>
          <p:cNvPr id="9" name="Picture 8"/>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164288" y="332656"/>
            <a:ext cx="1673860" cy="1148080"/>
          </a:xfrm>
          <a:prstGeom prst="rect">
            <a:avLst/>
          </a:prstGeom>
          <a:noFill/>
        </p:spPr>
      </p:pic>
      <p:pic>
        <p:nvPicPr>
          <p:cNvPr id="12" name="Picture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60040" y="6444000"/>
            <a:ext cx="8964488" cy="175123"/>
          </a:xfrm>
          <a:prstGeom prst="rect">
            <a:avLst/>
          </a:prstGeom>
        </p:spPr>
      </p:pic>
      <p:pic>
        <p:nvPicPr>
          <p:cNvPr id="2" name="Picture 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683567" y="188640"/>
            <a:ext cx="3602743" cy="2889510"/>
          </a:xfrm>
          <a:prstGeom prst="rect">
            <a:avLst/>
          </a:prstGeom>
        </p:spPr>
      </p:pic>
    </p:spTree>
    <p:extLst>
      <p:ext uri="{BB962C8B-B14F-4D97-AF65-F5344CB8AC3E}">
        <p14:creationId xmlns:p14="http://schemas.microsoft.com/office/powerpoint/2010/main" val="270540955"/>
      </p:ext>
    </p:extLst>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9756" y="6381328"/>
            <a:ext cx="8964488" cy="392713"/>
          </a:xfrm>
          <a:prstGeom prst="rect">
            <a:avLst/>
          </a:prstGeom>
        </p:spPr>
      </p:pic>
      <p:cxnSp>
        <p:nvCxnSpPr>
          <p:cNvPr id="10" name="Straight Connector 9"/>
          <p:cNvCxnSpPr/>
          <p:nvPr userDrawn="1"/>
        </p:nvCxnSpPr>
        <p:spPr>
          <a:xfrm>
            <a:off x="0" y="1268760"/>
            <a:ext cx="9144000" cy="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pic>
        <p:nvPicPr>
          <p:cNvPr id="1027" name="Picture 3"/>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7740352" y="188640"/>
            <a:ext cx="1104170" cy="886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184172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linda.harrington@nhs.net"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mailto:William.Mcconchie@brighton-hove.gov.uk"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Procurement@brighton-hove.gov.uk"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323528" y="2924944"/>
            <a:ext cx="9145016" cy="352839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altLang="en-US" sz="3600" b="1" dirty="0" smtClean="0">
                <a:solidFill>
                  <a:srgbClr val="005EB8"/>
                </a:solidFill>
                <a:cs typeface="Tahoma" pitchFamily="34" charset="0"/>
              </a:rPr>
              <a:t>Mental Health Support Services Speed Networking Event </a:t>
            </a:r>
          </a:p>
          <a:p>
            <a:pPr algn="l"/>
            <a:endParaRPr lang="en-US" altLang="en-US" sz="3600" b="1" dirty="0">
              <a:solidFill>
                <a:srgbClr val="005EB8"/>
              </a:solidFill>
              <a:cs typeface="Tahoma" pitchFamily="34" charset="0"/>
            </a:endParaRPr>
          </a:p>
          <a:p>
            <a:pPr algn="l"/>
            <a:r>
              <a:rPr lang="en-US" altLang="en-US" sz="3600" b="1" dirty="0" smtClean="0">
                <a:solidFill>
                  <a:srgbClr val="005EB8"/>
                </a:solidFill>
                <a:cs typeface="Tahoma" pitchFamily="34" charset="0"/>
              </a:rPr>
              <a:t>28</a:t>
            </a:r>
            <a:r>
              <a:rPr lang="en-US" altLang="en-US" sz="3600" b="1" baseline="30000" dirty="0" smtClean="0">
                <a:solidFill>
                  <a:srgbClr val="005EB8"/>
                </a:solidFill>
                <a:cs typeface="Tahoma" pitchFamily="34" charset="0"/>
              </a:rPr>
              <a:t>th</a:t>
            </a:r>
            <a:r>
              <a:rPr lang="en-US" altLang="en-US" sz="3600" b="1" dirty="0" smtClean="0">
                <a:solidFill>
                  <a:srgbClr val="005EB8"/>
                </a:solidFill>
                <a:cs typeface="Tahoma" pitchFamily="34" charset="0"/>
              </a:rPr>
              <a:t> June 2018</a:t>
            </a:r>
          </a:p>
          <a:p>
            <a:pPr algn="l"/>
            <a:endParaRPr lang="en-US" altLang="en-US" sz="3600" b="1" dirty="0" smtClean="0">
              <a:solidFill>
                <a:srgbClr val="005EB8"/>
              </a:solidFill>
              <a:cs typeface="Tahoma" pitchFamily="34" charset="0"/>
            </a:endParaRPr>
          </a:p>
          <a:p>
            <a:pPr algn="l"/>
            <a:r>
              <a:rPr lang="en-US" altLang="en-US" sz="3600" b="1" dirty="0" smtClean="0">
                <a:solidFill>
                  <a:srgbClr val="005EB8"/>
                </a:solidFill>
                <a:cs typeface="Tahoma" pitchFamily="34" charset="0"/>
              </a:rPr>
              <a:t>Linda Harrington </a:t>
            </a:r>
            <a:r>
              <a:rPr lang="en-US" altLang="en-US" sz="2400" b="1" dirty="0" smtClean="0">
                <a:solidFill>
                  <a:srgbClr val="005EB8"/>
                </a:solidFill>
                <a:cs typeface="Tahoma" pitchFamily="34" charset="0"/>
              </a:rPr>
              <a:t>(BHCCG), </a:t>
            </a:r>
            <a:r>
              <a:rPr lang="en-US" altLang="en-US" sz="3600" b="1" dirty="0" smtClean="0">
                <a:solidFill>
                  <a:srgbClr val="005EB8"/>
                </a:solidFill>
                <a:cs typeface="Tahoma" pitchFamily="34" charset="0"/>
              </a:rPr>
              <a:t>Will McConchie </a:t>
            </a:r>
            <a:r>
              <a:rPr lang="en-US" altLang="en-US" sz="2400" b="1" dirty="0" smtClean="0">
                <a:solidFill>
                  <a:srgbClr val="005EB8"/>
                </a:solidFill>
                <a:cs typeface="Tahoma" pitchFamily="34" charset="0"/>
              </a:rPr>
              <a:t>(BHCC)</a:t>
            </a:r>
            <a:endParaRPr lang="en-US" altLang="en-US" sz="2400" b="1" dirty="0" smtClean="0">
              <a:solidFill>
                <a:srgbClr val="005EB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05407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179513" y="1412776"/>
            <a:ext cx="8424936" cy="496855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sz="2400" b="1" dirty="0" smtClean="0">
                <a:solidFill>
                  <a:srgbClr val="002060"/>
                </a:solidFill>
              </a:rPr>
              <a:t>Information</a:t>
            </a:r>
            <a:r>
              <a:rPr lang="en-GB" sz="2400" dirty="0" smtClean="0">
                <a:solidFill>
                  <a:srgbClr val="002060"/>
                </a:solidFill>
              </a:rPr>
              <a:t> – services not </a:t>
            </a:r>
            <a:r>
              <a:rPr lang="en-GB" sz="2400" dirty="0">
                <a:solidFill>
                  <a:srgbClr val="002060"/>
                </a:solidFill>
              </a:rPr>
              <a:t>well known </a:t>
            </a:r>
            <a:r>
              <a:rPr lang="en-GB" sz="2400" dirty="0" smtClean="0">
                <a:solidFill>
                  <a:srgbClr val="002060"/>
                </a:solidFill>
              </a:rPr>
              <a:t>&amp; difficult to navigate</a:t>
            </a:r>
          </a:p>
          <a:p>
            <a:r>
              <a:rPr lang="en-GB" altLang="en-US" sz="2400" b="1" dirty="0" smtClean="0">
                <a:solidFill>
                  <a:srgbClr val="002060"/>
                </a:solidFill>
              </a:rPr>
              <a:t>Prevention</a:t>
            </a:r>
            <a:r>
              <a:rPr lang="en-GB" altLang="en-US" sz="2400" dirty="0" smtClean="0">
                <a:solidFill>
                  <a:srgbClr val="002060"/>
                </a:solidFill>
              </a:rPr>
              <a:t> – need for earlier support </a:t>
            </a:r>
          </a:p>
          <a:p>
            <a:r>
              <a:rPr lang="en-GB" sz="2400" b="1" dirty="0">
                <a:solidFill>
                  <a:srgbClr val="002060"/>
                </a:solidFill>
              </a:rPr>
              <a:t>C</a:t>
            </a:r>
            <a:r>
              <a:rPr lang="en-GB" sz="2400" b="1" dirty="0" smtClean="0">
                <a:solidFill>
                  <a:srgbClr val="002060"/>
                </a:solidFill>
              </a:rPr>
              <a:t>omplex and multiple needs </a:t>
            </a:r>
            <a:r>
              <a:rPr lang="en-GB" sz="2400" dirty="0" smtClean="0">
                <a:solidFill>
                  <a:srgbClr val="002060"/>
                </a:solidFill>
              </a:rPr>
              <a:t>– need for more responsive services </a:t>
            </a:r>
          </a:p>
          <a:p>
            <a:r>
              <a:rPr lang="en-GB" sz="2400" b="1" dirty="0" smtClean="0">
                <a:solidFill>
                  <a:srgbClr val="002060"/>
                </a:solidFill>
              </a:rPr>
              <a:t>Safe space - </a:t>
            </a:r>
            <a:r>
              <a:rPr lang="en-GB" sz="2400" dirty="0" smtClean="0">
                <a:solidFill>
                  <a:srgbClr val="002060"/>
                </a:solidFill>
              </a:rPr>
              <a:t>Nowhere to go that is safe – A&amp;E alternatives</a:t>
            </a:r>
          </a:p>
          <a:p>
            <a:r>
              <a:rPr lang="en-GB" sz="2400" b="1" dirty="0" smtClean="0">
                <a:solidFill>
                  <a:srgbClr val="002060"/>
                </a:solidFill>
              </a:rPr>
              <a:t>Coordinated service delivery </a:t>
            </a:r>
            <a:r>
              <a:rPr lang="en-GB" sz="2400" dirty="0" smtClean="0">
                <a:solidFill>
                  <a:srgbClr val="002060"/>
                </a:solidFill>
              </a:rPr>
              <a:t>- Links </a:t>
            </a:r>
            <a:r>
              <a:rPr lang="en-GB" sz="2400" dirty="0">
                <a:solidFill>
                  <a:srgbClr val="002060"/>
                </a:solidFill>
              </a:rPr>
              <a:t>between physical and mental wellbeing services should be stronger</a:t>
            </a:r>
          </a:p>
          <a:p>
            <a:r>
              <a:rPr lang="en-GB" sz="2400" b="1" dirty="0" smtClean="0">
                <a:solidFill>
                  <a:srgbClr val="002060"/>
                </a:solidFill>
              </a:rPr>
              <a:t>Care pathways - </a:t>
            </a:r>
            <a:r>
              <a:rPr lang="en-GB" sz="2400" dirty="0" smtClean="0">
                <a:solidFill>
                  <a:srgbClr val="002060"/>
                </a:solidFill>
              </a:rPr>
              <a:t>Services </a:t>
            </a:r>
            <a:r>
              <a:rPr lang="en-GB" sz="2400" dirty="0">
                <a:solidFill>
                  <a:srgbClr val="002060"/>
                </a:solidFill>
              </a:rPr>
              <a:t>don’t always work well together and some duplication in support </a:t>
            </a:r>
          </a:p>
          <a:p>
            <a:r>
              <a:rPr lang="en-GB" sz="2400" b="1" dirty="0" smtClean="0">
                <a:solidFill>
                  <a:srgbClr val="002060"/>
                </a:solidFill>
              </a:rPr>
              <a:t>Transition </a:t>
            </a:r>
            <a:r>
              <a:rPr lang="en-GB" sz="2400" dirty="0" smtClean="0">
                <a:solidFill>
                  <a:srgbClr val="002060"/>
                </a:solidFill>
              </a:rPr>
              <a:t>- need for continuity and longer term support</a:t>
            </a:r>
            <a:endParaRPr lang="en-GB" sz="2400" dirty="0">
              <a:solidFill>
                <a:srgbClr val="002060"/>
              </a:solidFill>
            </a:endParaRPr>
          </a:p>
          <a:p>
            <a:r>
              <a:rPr lang="en-GB" sz="2400" b="1" dirty="0" smtClean="0">
                <a:solidFill>
                  <a:srgbClr val="002060"/>
                </a:solidFill>
              </a:rPr>
              <a:t>Crisis Support </a:t>
            </a:r>
            <a:r>
              <a:rPr lang="en-GB" sz="2400" dirty="0" smtClean="0">
                <a:solidFill>
                  <a:srgbClr val="002060"/>
                </a:solidFill>
              </a:rPr>
              <a:t>- Need place of calm when in Crisis and outreach suicide prevention services </a:t>
            </a:r>
          </a:p>
          <a:p>
            <a:endParaRPr lang="en-GB" altLang="en-US" sz="2000" dirty="0" smtClean="0">
              <a:solidFill>
                <a:srgbClr val="002060"/>
              </a:solidFill>
            </a:endParaRPr>
          </a:p>
          <a:p>
            <a:endParaRPr lang="en-GB" altLang="en-US" sz="2000" dirty="0">
              <a:solidFill>
                <a:srgbClr val="002060"/>
              </a:solidFill>
            </a:endParaRPr>
          </a:p>
          <a:p>
            <a:endParaRPr lang="en-GB" altLang="en-US" sz="2800" dirty="0">
              <a:solidFill>
                <a:srgbClr val="002060"/>
              </a:solidFill>
            </a:endParaRPr>
          </a:p>
          <a:p>
            <a:endParaRPr lang="en-GB" dirty="0"/>
          </a:p>
        </p:txBody>
      </p:sp>
      <p:sp>
        <p:nvSpPr>
          <p:cNvPr id="6" name="TextBox 5"/>
          <p:cNvSpPr txBox="1"/>
          <p:nvPr/>
        </p:nvSpPr>
        <p:spPr>
          <a:xfrm>
            <a:off x="179512" y="195620"/>
            <a:ext cx="6759849" cy="584775"/>
          </a:xfrm>
          <a:prstGeom prst="rect">
            <a:avLst/>
          </a:prstGeom>
          <a:noFill/>
        </p:spPr>
        <p:txBody>
          <a:bodyPr wrap="square" rtlCol="0">
            <a:spAutoFit/>
          </a:bodyPr>
          <a:lstStyle/>
          <a:p>
            <a:r>
              <a:rPr lang="en-GB" sz="3200" b="1" u="sng" dirty="0" smtClean="0">
                <a:solidFill>
                  <a:srgbClr val="005EB8"/>
                </a:solidFill>
                <a:latin typeface="Tahoma (Headings)"/>
              </a:rPr>
              <a:t>What people have told us </a:t>
            </a:r>
            <a:endParaRPr lang="en-GB" sz="3200" b="1" u="sng" dirty="0">
              <a:solidFill>
                <a:srgbClr val="0070C0"/>
              </a:solidFill>
            </a:endParaRPr>
          </a:p>
        </p:txBody>
      </p:sp>
    </p:spTree>
    <p:extLst>
      <p:ext uri="{BB962C8B-B14F-4D97-AF65-F5344CB8AC3E}">
        <p14:creationId xmlns:p14="http://schemas.microsoft.com/office/powerpoint/2010/main" val="9822807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260648"/>
            <a:ext cx="7772400" cy="720079"/>
          </a:xfrm>
        </p:spPr>
        <p:txBody>
          <a:bodyPr>
            <a:noAutofit/>
          </a:bodyPr>
          <a:lstStyle/>
          <a:p>
            <a:r>
              <a:rPr lang="en-GB" dirty="0" smtClean="0">
                <a:solidFill>
                  <a:srgbClr val="0070C0"/>
                </a:solidFill>
              </a:rPr>
              <a:t>Aims and Objectives </a:t>
            </a:r>
            <a:endParaRPr lang="en-GB" dirty="0">
              <a:solidFill>
                <a:srgbClr val="0070C0"/>
              </a:solidFill>
            </a:endParaRPr>
          </a:p>
        </p:txBody>
      </p:sp>
      <p:sp>
        <p:nvSpPr>
          <p:cNvPr id="3" name="Subtitle 2"/>
          <p:cNvSpPr>
            <a:spLocks noGrp="1"/>
          </p:cNvSpPr>
          <p:nvPr>
            <p:ph type="subTitle" idx="1"/>
          </p:nvPr>
        </p:nvSpPr>
        <p:spPr>
          <a:xfrm>
            <a:off x="179512" y="1340768"/>
            <a:ext cx="8784976" cy="4752528"/>
          </a:xfrm>
        </p:spPr>
        <p:txBody>
          <a:bodyPr>
            <a:normAutofit fontScale="92500" lnSpcReduction="10000"/>
          </a:bodyPr>
          <a:lstStyle/>
          <a:p>
            <a:pPr marL="457200" indent="-457200" algn="l">
              <a:buFont typeface="Arial" panose="020B0604020202020204" pitchFamily="34" charset="0"/>
              <a:buChar char="•"/>
            </a:pPr>
            <a:r>
              <a:rPr lang="en-GB" sz="3500" dirty="0" smtClean="0">
                <a:solidFill>
                  <a:srgbClr val="002060"/>
                </a:solidFill>
              </a:rPr>
              <a:t>Clear point of access </a:t>
            </a:r>
          </a:p>
          <a:p>
            <a:pPr marL="457200" indent="-457200" algn="l">
              <a:buFont typeface="Arial" panose="020B0604020202020204" pitchFamily="34" charset="0"/>
              <a:buChar char="•"/>
            </a:pPr>
            <a:r>
              <a:rPr lang="en-GB" sz="3500" dirty="0" smtClean="0">
                <a:solidFill>
                  <a:srgbClr val="002060"/>
                </a:solidFill>
              </a:rPr>
              <a:t>Greater knowledge and understanding of services &amp;referral processes</a:t>
            </a:r>
          </a:p>
          <a:p>
            <a:pPr marL="457200" indent="-457200" algn="l">
              <a:buFont typeface="Arial" panose="020B0604020202020204" pitchFamily="34" charset="0"/>
              <a:buChar char="•"/>
            </a:pPr>
            <a:r>
              <a:rPr lang="en-GB" sz="3500" dirty="0" smtClean="0">
                <a:solidFill>
                  <a:srgbClr val="002060"/>
                </a:solidFill>
              </a:rPr>
              <a:t>Greater integration and collaboration</a:t>
            </a:r>
          </a:p>
          <a:p>
            <a:pPr marL="457200" indent="-457200" algn="l">
              <a:buFont typeface="Arial" panose="020B0604020202020204" pitchFamily="34" charset="0"/>
              <a:buChar char="•"/>
            </a:pPr>
            <a:r>
              <a:rPr lang="en-GB" sz="3500" dirty="0" smtClean="0">
                <a:solidFill>
                  <a:srgbClr val="002060"/>
                </a:solidFill>
              </a:rPr>
              <a:t>Release clinical time</a:t>
            </a:r>
          </a:p>
          <a:p>
            <a:pPr marL="457200" indent="-457200" algn="l">
              <a:buFont typeface="Arial" panose="020B0604020202020204" pitchFamily="34" charset="0"/>
              <a:buChar char="•"/>
            </a:pPr>
            <a:r>
              <a:rPr lang="en-GB" sz="3500" dirty="0" smtClean="0">
                <a:solidFill>
                  <a:srgbClr val="002060"/>
                </a:solidFill>
              </a:rPr>
              <a:t>Reduce duplication </a:t>
            </a:r>
          </a:p>
          <a:p>
            <a:pPr marL="457200" indent="-457200" algn="l">
              <a:buFont typeface="Arial" panose="020B0604020202020204" pitchFamily="34" charset="0"/>
              <a:buChar char="•"/>
            </a:pPr>
            <a:r>
              <a:rPr lang="en-GB" sz="3500" dirty="0" smtClean="0">
                <a:solidFill>
                  <a:srgbClr val="002060"/>
                </a:solidFill>
              </a:rPr>
              <a:t>Broad range of support for diverse needs </a:t>
            </a:r>
          </a:p>
          <a:p>
            <a:pPr marL="457200" indent="-457200" algn="l">
              <a:buFont typeface="Arial" panose="020B0604020202020204" pitchFamily="34" charset="0"/>
              <a:buChar char="•"/>
            </a:pPr>
            <a:r>
              <a:rPr lang="en-GB" sz="3500" dirty="0" smtClean="0">
                <a:solidFill>
                  <a:srgbClr val="002060"/>
                </a:solidFill>
              </a:rPr>
              <a:t>Retain specialist support </a:t>
            </a:r>
          </a:p>
          <a:p>
            <a:pPr marL="457200" indent="-457200" algn="l">
              <a:buFont typeface="Arial" panose="020B0604020202020204" pitchFamily="34" charset="0"/>
              <a:buChar char="•"/>
            </a:pPr>
            <a:r>
              <a:rPr lang="en-GB" sz="3500" dirty="0" smtClean="0">
                <a:solidFill>
                  <a:srgbClr val="002060"/>
                </a:solidFill>
              </a:rPr>
              <a:t>Social value </a:t>
            </a:r>
          </a:p>
          <a:p>
            <a:endParaRPr lang="en-GB" dirty="0"/>
          </a:p>
        </p:txBody>
      </p:sp>
    </p:spTree>
    <p:extLst>
      <p:ext uri="{BB962C8B-B14F-4D97-AF65-F5344CB8AC3E}">
        <p14:creationId xmlns:p14="http://schemas.microsoft.com/office/powerpoint/2010/main" val="36145233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6"/>
          <p:cNvSpPr txBox="1">
            <a:spLocks/>
          </p:cNvSpPr>
          <p:nvPr/>
        </p:nvSpPr>
        <p:spPr>
          <a:xfrm>
            <a:off x="179388" y="1268760"/>
            <a:ext cx="8640762" cy="5040560"/>
          </a:xfrm>
          <a:prstGeom prst="rect">
            <a:avLst/>
          </a:prstGeom>
          <a:ln>
            <a:noFill/>
          </a:ln>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defRPr/>
            </a:pPr>
            <a:r>
              <a:rPr lang="en-GB" altLang="en-US" sz="2000" b="1" dirty="0" smtClean="0">
                <a:solidFill>
                  <a:srgbClr val="002060"/>
                </a:solidFill>
              </a:rPr>
              <a:t>Lead Provider Model</a:t>
            </a:r>
          </a:p>
          <a:p>
            <a:pPr>
              <a:defRPr/>
            </a:pPr>
            <a:r>
              <a:rPr lang="en-GB" altLang="en-US" sz="2000" b="1" dirty="0" smtClean="0">
                <a:solidFill>
                  <a:srgbClr val="002060"/>
                </a:solidFill>
              </a:rPr>
              <a:t>Community Connections Service </a:t>
            </a:r>
          </a:p>
          <a:p>
            <a:pPr lvl="1">
              <a:defRPr/>
            </a:pPr>
            <a:r>
              <a:rPr lang="en-GB" altLang="en-US" sz="2000" b="1" dirty="0">
                <a:solidFill>
                  <a:srgbClr val="002060"/>
                </a:solidFill>
              </a:rPr>
              <a:t>Link Engagement </a:t>
            </a:r>
            <a:r>
              <a:rPr lang="en-GB" altLang="en-US" sz="2000" b="1" dirty="0" smtClean="0">
                <a:solidFill>
                  <a:srgbClr val="002060"/>
                </a:solidFill>
              </a:rPr>
              <a:t>Navigation</a:t>
            </a:r>
          </a:p>
          <a:p>
            <a:pPr lvl="1">
              <a:defRPr/>
            </a:pPr>
            <a:r>
              <a:rPr lang="en-GB" altLang="en-US" sz="2000" b="1" dirty="0">
                <a:solidFill>
                  <a:srgbClr val="002060"/>
                </a:solidFill>
              </a:rPr>
              <a:t>Psychosocial </a:t>
            </a:r>
            <a:r>
              <a:rPr lang="en-GB" altLang="en-US" sz="2000" b="1" dirty="0" smtClean="0">
                <a:solidFill>
                  <a:srgbClr val="002060"/>
                </a:solidFill>
              </a:rPr>
              <a:t>interventions </a:t>
            </a:r>
            <a:endParaRPr lang="en-GB" altLang="en-US" sz="2000" b="1" dirty="0">
              <a:solidFill>
                <a:srgbClr val="002060"/>
              </a:solidFill>
            </a:endParaRPr>
          </a:p>
          <a:p>
            <a:pPr>
              <a:defRPr/>
            </a:pPr>
            <a:r>
              <a:rPr lang="en-GB" altLang="en-US" sz="2000" b="1" dirty="0" smtClean="0">
                <a:solidFill>
                  <a:srgbClr val="002060"/>
                </a:solidFill>
              </a:rPr>
              <a:t>Community Connections HUBs </a:t>
            </a:r>
          </a:p>
          <a:p>
            <a:pPr lvl="1"/>
            <a:r>
              <a:rPr lang="en-GB" sz="2000" b="1" dirty="0">
                <a:solidFill>
                  <a:srgbClr val="002060"/>
                </a:solidFill>
              </a:rPr>
              <a:t>Community Connections Hub 1</a:t>
            </a:r>
            <a:r>
              <a:rPr lang="en-GB" sz="2000" dirty="0">
                <a:solidFill>
                  <a:srgbClr val="002060"/>
                </a:solidFill>
              </a:rPr>
              <a:t> will provide support to people with more serious mental illness and complex needs in their recovery journey</a:t>
            </a:r>
          </a:p>
          <a:p>
            <a:pPr lvl="1"/>
            <a:r>
              <a:rPr lang="en-GB" sz="2000" b="1" dirty="0">
                <a:solidFill>
                  <a:srgbClr val="002060"/>
                </a:solidFill>
              </a:rPr>
              <a:t>Community Connections Hub 2</a:t>
            </a:r>
            <a:r>
              <a:rPr lang="en-GB" sz="2000" dirty="0">
                <a:solidFill>
                  <a:srgbClr val="002060"/>
                </a:solidFill>
              </a:rPr>
              <a:t> will provide an integrated specialist service for those with Personality Disorder with SPFT clinical services at The Lighthouse.  </a:t>
            </a:r>
          </a:p>
          <a:p>
            <a:pPr lvl="1"/>
            <a:r>
              <a:rPr lang="en-GB" sz="2000" b="1" dirty="0">
                <a:solidFill>
                  <a:srgbClr val="002060"/>
                </a:solidFill>
              </a:rPr>
              <a:t>Community Connections Hub 3</a:t>
            </a:r>
            <a:r>
              <a:rPr lang="en-GB" sz="2000" dirty="0">
                <a:solidFill>
                  <a:srgbClr val="002060"/>
                </a:solidFill>
              </a:rPr>
              <a:t> will provide a psychoeducational model of support through a Recovery College approach </a:t>
            </a:r>
          </a:p>
          <a:p>
            <a:pPr>
              <a:defRPr/>
            </a:pPr>
            <a:r>
              <a:rPr lang="en-GB" altLang="en-US" sz="2000" b="1" dirty="0" smtClean="0">
                <a:solidFill>
                  <a:srgbClr val="002060"/>
                </a:solidFill>
              </a:rPr>
              <a:t>Independent Placement Service Employment Support </a:t>
            </a:r>
          </a:p>
          <a:p>
            <a:pPr>
              <a:defRPr/>
            </a:pPr>
            <a:r>
              <a:rPr lang="en-GB" altLang="en-US" sz="2000" b="1" dirty="0" smtClean="0">
                <a:solidFill>
                  <a:srgbClr val="002060"/>
                </a:solidFill>
              </a:rPr>
              <a:t>Integrated Money Advice Service  </a:t>
            </a:r>
            <a:endParaRPr lang="en-GB" altLang="en-US" sz="2000" b="1" dirty="0">
              <a:solidFill>
                <a:srgbClr val="002060"/>
              </a:solidFill>
            </a:endParaRPr>
          </a:p>
          <a:p>
            <a:pPr lvl="1">
              <a:defRPr/>
            </a:pPr>
            <a:endParaRPr lang="en-GB" altLang="en-US" sz="1600" b="1" dirty="0">
              <a:solidFill>
                <a:srgbClr val="002060"/>
              </a:solidFill>
            </a:endParaRPr>
          </a:p>
          <a:p>
            <a:pPr lvl="1">
              <a:defRPr/>
            </a:pPr>
            <a:endParaRPr lang="en-GB" altLang="en-US" sz="1600" b="1" dirty="0" smtClean="0">
              <a:solidFill>
                <a:srgbClr val="002060"/>
              </a:solidFill>
            </a:endParaRPr>
          </a:p>
          <a:p>
            <a:pPr>
              <a:defRPr/>
            </a:pPr>
            <a:endParaRPr lang="en-GB" altLang="en-US" sz="2000" b="1" dirty="0">
              <a:solidFill>
                <a:srgbClr val="002060"/>
              </a:solidFill>
            </a:endParaRPr>
          </a:p>
        </p:txBody>
      </p:sp>
      <p:sp>
        <p:nvSpPr>
          <p:cNvPr id="3" name="Title 1"/>
          <p:cNvSpPr txBox="1">
            <a:spLocks/>
          </p:cNvSpPr>
          <p:nvPr/>
        </p:nvSpPr>
        <p:spPr bwMode="auto">
          <a:xfrm>
            <a:off x="323528" y="260595"/>
            <a:ext cx="6624736" cy="838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r>
              <a:rPr lang="en-GB" sz="3600" b="1" u="sng" dirty="0" smtClean="0">
                <a:solidFill>
                  <a:srgbClr val="0070C0"/>
                </a:solidFill>
              </a:rPr>
              <a:t>Community Connections Service </a:t>
            </a:r>
            <a:r>
              <a:rPr lang="en-GB" sz="3600" b="1" u="sng" dirty="0">
                <a:solidFill>
                  <a:srgbClr val="0070C0"/>
                </a:solidFill>
              </a:rPr>
              <a:t/>
            </a:r>
            <a:br>
              <a:rPr lang="en-GB" sz="3600" b="1" u="sng" dirty="0">
                <a:solidFill>
                  <a:srgbClr val="0070C0"/>
                </a:solidFill>
              </a:rPr>
            </a:br>
            <a:endParaRPr lang="en-GB" sz="3600" b="1" u="sng" dirty="0">
              <a:solidFill>
                <a:srgbClr val="0070C0"/>
              </a:solidFill>
            </a:endParaRPr>
          </a:p>
        </p:txBody>
      </p:sp>
    </p:spTree>
    <p:extLst>
      <p:ext uri="{BB962C8B-B14F-4D97-AF65-F5344CB8AC3E}">
        <p14:creationId xmlns:p14="http://schemas.microsoft.com/office/powerpoint/2010/main" val="38986767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6399" y="487953"/>
            <a:ext cx="6768752" cy="523220"/>
          </a:xfrm>
          <a:prstGeom prst="rect">
            <a:avLst/>
          </a:prstGeom>
          <a:noFill/>
        </p:spPr>
        <p:txBody>
          <a:bodyPr wrap="square" rtlCol="0">
            <a:spAutoFit/>
          </a:bodyPr>
          <a:lstStyle/>
          <a:p>
            <a:r>
              <a:rPr lang="en-GB" sz="2800" b="1" u="sng" dirty="0" smtClean="0">
                <a:solidFill>
                  <a:srgbClr val="005EB8"/>
                </a:solidFill>
                <a:latin typeface="Tahoma (Headings)"/>
              </a:rPr>
              <a:t>Key Outcomes</a:t>
            </a:r>
            <a:endParaRPr lang="en-GB" sz="2800" b="1" u="sng" dirty="0">
              <a:solidFill>
                <a:srgbClr val="0070C0"/>
              </a:solidFill>
            </a:endParaRPr>
          </a:p>
        </p:txBody>
      </p:sp>
      <p:sp>
        <p:nvSpPr>
          <p:cNvPr id="3" name="TextBox 2"/>
          <p:cNvSpPr txBox="1"/>
          <p:nvPr/>
        </p:nvSpPr>
        <p:spPr>
          <a:xfrm>
            <a:off x="0" y="1340768"/>
            <a:ext cx="9036496" cy="4939814"/>
          </a:xfrm>
          <a:prstGeom prst="rect">
            <a:avLst/>
          </a:prstGeom>
          <a:noFill/>
        </p:spPr>
        <p:txBody>
          <a:bodyPr wrap="square" rtlCol="0">
            <a:spAutoFit/>
          </a:bodyPr>
          <a:lstStyle/>
          <a:p>
            <a:pPr marL="457200" indent="-457200">
              <a:lnSpc>
                <a:spcPct val="150000"/>
              </a:lnSpc>
              <a:buFont typeface="Arial" panose="020B0604020202020204" pitchFamily="34" charset="0"/>
              <a:buChar char="•"/>
            </a:pPr>
            <a:r>
              <a:rPr lang="en-GB" dirty="0" smtClean="0">
                <a:solidFill>
                  <a:srgbClr val="002060"/>
                </a:solidFill>
              </a:rPr>
              <a:t>Early help and clear access to support </a:t>
            </a:r>
          </a:p>
          <a:p>
            <a:pPr marL="457200" indent="-457200">
              <a:lnSpc>
                <a:spcPct val="150000"/>
              </a:lnSpc>
              <a:buFont typeface="Arial" panose="020B0604020202020204" pitchFamily="34" charset="0"/>
              <a:buChar char="•"/>
            </a:pPr>
            <a:r>
              <a:rPr lang="en-GB" dirty="0">
                <a:solidFill>
                  <a:srgbClr val="002060"/>
                </a:solidFill>
              </a:rPr>
              <a:t>E</a:t>
            </a:r>
            <a:r>
              <a:rPr lang="en-GB" dirty="0" smtClean="0">
                <a:solidFill>
                  <a:srgbClr val="002060"/>
                </a:solidFill>
              </a:rPr>
              <a:t>nhanced navigation – supportive of those with complex needs </a:t>
            </a:r>
          </a:p>
          <a:p>
            <a:pPr marL="457200" indent="-457200">
              <a:lnSpc>
                <a:spcPct val="150000"/>
              </a:lnSpc>
              <a:buFont typeface="Arial" panose="020B0604020202020204" pitchFamily="34" charset="0"/>
              <a:buChar char="•"/>
            </a:pPr>
            <a:r>
              <a:rPr lang="en-GB" dirty="0" smtClean="0">
                <a:solidFill>
                  <a:srgbClr val="002060"/>
                </a:solidFill>
              </a:rPr>
              <a:t>Range of support – from wellbeing to recovery</a:t>
            </a:r>
          </a:p>
          <a:p>
            <a:pPr marL="457200" indent="-457200">
              <a:buFont typeface="Arial" panose="020B0604020202020204" pitchFamily="34" charset="0"/>
              <a:buChar char="•"/>
            </a:pPr>
            <a:r>
              <a:rPr lang="en-GB" dirty="0" smtClean="0">
                <a:solidFill>
                  <a:srgbClr val="002060"/>
                </a:solidFill>
              </a:rPr>
              <a:t>Greater coordination between services, with improved links between GP clusters (x6) and secondary mental health services and non clinical support services </a:t>
            </a:r>
          </a:p>
          <a:p>
            <a:pPr marL="457200" indent="-457200">
              <a:lnSpc>
                <a:spcPct val="150000"/>
              </a:lnSpc>
              <a:buFont typeface="Arial" panose="020B0604020202020204" pitchFamily="34" charset="0"/>
              <a:buChar char="•"/>
            </a:pPr>
            <a:r>
              <a:rPr lang="en-GB" dirty="0" smtClean="0">
                <a:solidFill>
                  <a:srgbClr val="002060"/>
                </a:solidFill>
              </a:rPr>
              <a:t>Access to Clinical support when needed </a:t>
            </a:r>
          </a:p>
          <a:p>
            <a:pPr marL="457200" indent="-457200">
              <a:lnSpc>
                <a:spcPct val="150000"/>
              </a:lnSpc>
              <a:buFont typeface="Arial" panose="020B0604020202020204" pitchFamily="34" charset="0"/>
              <a:buChar char="•"/>
            </a:pPr>
            <a:r>
              <a:rPr lang="en-GB" dirty="0" smtClean="0">
                <a:solidFill>
                  <a:srgbClr val="002060"/>
                </a:solidFill>
              </a:rPr>
              <a:t>Embedded peer support throughout the pathway</a:t>
            </a:r>
          </a:p>
          <a:p>
            <a:pPr marL="457200" indent="-457200">
              <a:lnSpc>
                <a:spcPct val="150000"/>
              </a:lnSpc>
              <a:buFont typeface="Arial" panose="020B0604020202020204" pitchFamily="34" charset="0"/>
              <a:buChar char="•"/>
            </a:pPr>
            <a:r>
              <a:rPr lang="en-GB" dirty="0" smtClean="0">
                <a:solidFill>
                  <a:srgbClr val="002060"/>
                </a:solidFill>
              </a:rPr>
              <a:t>Housing and employment support </a:t>
            </a:r>
          </a:p>
          <a:p>
            <a:pPr marL="457200" indent="-457200">
              <a:buFont typeface="Arial" panose="020B0604020202020204" pitchFamily="34" charset="0"/>
              <a:buChar char="•"/>
            </a:pPr>
            <a:r>
              <a:rPr lang="en-GB" dirty="0" smtClean="0">
                <a:solidFill>
                  <a:srgbClr val="002060"/>
                </a:solidFill>
              </a:rPr>
              <a:t>Activities such as arts and outdoor projects, day activities with some building based support and community outreach </a:t>
            </a:r>
          </a:p>
          <a:p>
            <a:pPr marL="457200" indent="-457200">
              <a:lnSpc>
                <a:spcPct val="150000"/>
              </a:lnSpc>
              <a:buFont typeface="Arial" panose="020B0604020202020204" pitchFamily="34" charset="0"/>
              <a:buChar char="•"/>
            </a:pPr>
            <a:r>
              <a:rPr lang="en-GB" dirty="0" smtClean="0">
                <a:solidFill>
                  <a:srgbClr val="002060"/>
                </a:solidFill>
              </a:rPr>
              <a:t>Training for frontline staff and volunteers</a:t>
            </a:r>
          </a:p>
          <a:p>
            <a:pPr marL="457200" indent="-457200">
              <a:lnSpc>
                <a:spcPct val="150000"/>
              </a:lnSpc>
              <a:buFont typeface="Arial" panose="020B0604020202020204" pitchFamily="34" charset="0"/>
              <a:buChar char="•"/>
            </a:pPr>
            <a:r>
              <a:rPr lang="en-GB" dirty="0" smtClean="0">
                <a:solidFill>
                  <a:srgbClr val="002060"/>
                </a:solidFill>
              </a:rPr>
              <a:t>Crisis Place of Calm and </a:t>
            </a:r>
            <a:r>
              <a:rPr lang="en-GB" dirty="0">
                <a:solidFill>
                  <a:srgbClr val="002060"/>
                </a:solidFill>
              </a:rPr>
              <a:t>l</a:t>
            </a:r>
            <a:r>
              <a:rPr lang="en-GB" dirty="0" smtClean="0">
                <a:solidFill>
                  <a:srgbClr val="002060"/>
                </a:solidFill>
              </a:rPr>
              <a:t>inks and access to 24/7 crisis support </a:t>
            </a:r>
          </a:p>
          <a:p>
            <a:pPr marL="457200" indent="-457200">
              <a:lnSpc>
                <a:spcPct val="150000"/>
              </a:lnSpc>
              <a:buFont typeface="Arial" panose="020B0604020202020204" pitchFamily="34" charset="0"/>
              <a:buChar char="•"/>
            </a:pPr>
            <a:r>
              <a:rPr lang="en-GB" dirty="0" smtClean="0">
                <a:solidFill>
                  <a:srgbClr val="002060"/>
                </a:solidFill>
              </a:rPr>
              <a:t>Outreach Suicide Prevention service and Frontline staff Suicide Prevention training</a:t>
            </a:r>
          </a:p>
        </p:txBody>
      </p:sp>
    </p:spTree>
    <p:extLst>
      <p:ext uri="{BB962C8B-B14F-4D97-AF65-F5344CB8AC3E}">
        <p14:creationId xmlns:p14="http://schemas.microsoft.com/office/powerpoint/2010/main" val="16594570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70C0"/>
                </a:solidFill>
              </a:rPr>
              <a:t>Lead Provider Model </a:t>
            </a:r>
            <a:r>
              <a:rPr lang="en-GB" b="1" u="sng" dirty="0">
                <a:solidFill>
                  <a:srgbClr val="0070C0"/>
                </a:solidFill>
              </a:rPr>
              <a:t/>
            </a:r>
            <a:br>
              <a:rPr lang="en-GB" b="1" u="sng" dirty="0">
                <a:solidFill>
                  <a:srgbClr val="0070C0"/>
                </a:solidFill>
              </a:rPr>
            </a:br>
            <a:endParaRPr lang="en-GB" dirty="0"/>
          </a:p>
        </p:txBody>
      </p:sp>
      <p:sp>
        <p:nvSpPr>
          <p:cNvPr id="3" name="Content Placeholder 2"/>
          <p:cNvSpPr>
            <a:spLocks noGrp="1"/>
          </p:cNvSpPr>
          <p:nvPr>
            <p:ph idx="1"/>
          </p:nvPr>
        </p:nvSpPr>
        <p:spPr/>
        <p:txBody>
          <a:bodyPr/>
          <a:lstStyle/>
          <a:p>
            <a:pPr marL="0" indent="0">
              <a:buNone/>
            </a:pPr>
            <a:endParaRPr lang="en-GB" sz="2000" b="1" dirty="0"/>
          </a:p>
          <a:p>
            <a:endParaRPr lang="en-GB" sz="2000" dirty="0"/>
          </a:p>
        </p:txBody>
      </p:sp>
      <p:sp>
        <p:nvSpPr>
          <p:cNvPr id="4" name="Rectangle 3"/>
          <p:cNvSpPr/>
          <p:nvPr/>
        </p:nvSpPr>
        <p:spPr>
          <a:xfrm>
            <a:off x="578361" y="1412776"/>
            <a:ext cx="7704856" cy="4524315"/>
          </a:xfrm>
          <a:prstGeom prst="rect">
            <a:avLst/>
          </a:prstGeom>
        </p:spPr>
        <p:txBody>
          <a:bodyPr wrap="square">
            <a:spAutoFit/>
          </a:bodyPr>
          <a:lstStyle/>
          <a:p>
            <a:pPr marL="285750" indent="-285750">
              <a:buFont typeface="Arial" panose="020B0604020202020204" pitchFamily="34" charset="0"/>
              <a:buChar char="•"/>
            </a:pPr>
            <a:r>
              <a:rPr lang="en-GB" sz="3200" dirty="0">
                <a:solidFill>
                  <a:srgbClr val="002060"/>
                </a:solidFill>
              </a:rPr>
              <a:t>B&amp;HCC &amp; CCG single contract with Lead Provider </a:t>
            </a:r>
          </a:p>
          <a:p>
            <a:pPr marL="285750" indent="-285750">
              <a:buFont typeface="Arial" panose="020B0604020202020204" pitchFamily="34" charset="0"/>
              <a:buChar char="•"/>
            </a:pPr>
            <a:r>
              <a:rPr lang="en-GB" sz="3200" dirty="0">
                <a:solidFill>
                  <a:srgbClr val="002060"/>
                </a:solidFill>
              </a:rPr>
              <a:t>Responsible for overall performance of the contract </a:t>
            </a:r>
          </a:p>
          <a:p>
            <a:pPr marL="285750" indent="-285750">
              <a:buFont typeface="Arial" panose="020B0604020202020204" pitchFamily="34" charset="0"/>
              <a:buChar char="•"/>
            </a:pPr>
            <a:r>
              <a:rPr lang="en-US" sz="3200" dirty="0" smtClean="0">
                <a:solidFill>
                  <a:srgbClr val="002060"/>
                </a:solidFill>
              </a:rPr>
              <a:t>Service </a:t>
            </a:r>
            <a:r>
              <a:rPr lang="en-US" sz="3200" dirty="0">
                <a:solidFill>
                  <a:srgbClr val="002060"/>
                </a:solidFill>
              </a:rPr>
              <a:t>delivery by a number of providers to ensure responsive service delivery, reach to protected characteristic groups and to retain social value.</a:t>
            </a:r>
          </a:p>
          <a:p>
            <a:pPr marL="285750" indent="-285750">
              <a:buFont typeface="Arial" panose="020B0604020202020204" pitchFamily="34" charset="0"/>
              <a:buChar char="•"/>
            </a:pPr>
            <a:r>
              <a:rPr lang="en-US" sz="3200" dirty="0">
                <a:solidFill>
                  <a:srgbClr val="002060"/>
                </a:solidFill>
              </a:rPr>
              <a:t>Opportunities for Partnerships</a:t>
            </a:r>
            <a:endParaRPr lang="en-GB" sz="3200" dirty="0">
              <a:solidFill>
                <a:srgbClr val="002060"/>
              </a:solidFill>
            </a:endParaRPr>
          </a:p>
        </p:txBody>
      </p:sp>
    </p:spTree>
    <p:extLst>
      <p:ext uri="{BB962C8B-B14F-4D97-AF65-F5344CB8AC3E}">
        <p14:creationId xmlns:p14="http://schemas.microsoft.com/office/powerpoint/2010/main" val="8085295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p:cNvGrpSpPr/>
          <p:nvPr/>
        </p:nvGrpSpPr>
        <p:grpSpPr>
          <a:xfrm>
            <a:off x="2469260" y="181353"/>
            <a:ext cx="6408399" cy="6509189"/>
            <a:chOff x="2809188" y="324247"/>
            <a:chExt cx="5312098" cy="5788733"/>
          </a:xfrm>
        </p:grpSpPr>
        <p:sp>
          <p:nvSpPr>
            <p:cNvPr id="11" name="Pie 10"/>
            <p:cNvSpPr/>
            <p:nvPr/>
          </p:nvSpPr>
          <p:spPr>
            <a:xfrm rot="13693229">
              <a:off x="2570870" y="562565"/>
              <a:ext cx="5788733" cy="5312098"/>
            </a:xfrm>
            <a:prstGeom prst="pie">
              <a:avLst>
                <a:gd name="adj1" fmla="val 20465084"/>
                <a:gd name="adj2" fmla="val 16877242"/>
              </a:avLst>
            </a:prstGeom>
            <a:solidFill>
              <a:schemeClr val="accent3">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4" name="TextBox 13"/>
            <p:cNvSpPr txBox="1"/>
            <p:nvPr/>
          </p:nvSpPr>
          <p:spPr>
            <a:xfrm rot="19740000">
              <a:off x="3739134" y="539255"/>
              <a:ext cx="1792124" cy="298251"/>
            </a:xfrm>
            <a:prstGeom prst="rect">
              <a:avLst/>
            </a:prstGeom>
            <a:noFill/>
          </p:spPr>
          <p:txBody>
            <a:bodyPr wrap="square" rtlCol="0">
              <a:spAutoFit/>
            </a:bodyPr>
            <a:lstStyle/>
            <a:p>
              <a:r>
                <a:rPr lang="en-GB" sz="1400" dirty="0" smtClean="0"/>
                <a:t>Mainstream Services</a:t>
              </a:r>
              <a:endParaRPr lang="en-GB" sz="1400" dirty="0"/>
            </a:p>
          </p:txBody>
        </p:sp>
        <p:sp>
          <p:nvSpPr>
            <p:cNvPr id="15" name="TextBox 14"/>
            <p:cNvSpPr txBox="1"/>
            <p:nvPr/>
          </p:nvSpPr>
          <p:spPr>
            <a:xfrm rot="1080000">
              <a:off x="5217247" y="447561"/>
              <a:ext cx="1872208" cy="481639"/>
            </a:xfrm>
            <a:prstGeom prst="rect">
              <a:avLst/>
            </a:prstGeom>
            <a:noFill/>
          </p:spPr>
          <p:txBody>
            <a:bodyPr wrap="square" rtlCol="0">
              <a:spAutoFit/>
            </a:bodyPr>
            <a:lstStyle/>
            <a:p>
              <a:pPr algn="ctr"/>
              <a:r>
                <a:rPr lang="en-GB" sz="1400" dirty="0" smtClean="0"/>
                <a:t>Universal </a:t>
              </a:r>
            </a:p>
            <a:p>
              <a:pPr algn="ctr"/>
              <a:r>
                <a:rPr lang="en-GB" sz="1400" dirty="0" smtClean="0"/>
                <a:t>Community Activities </a:t>
              </a:r>
              <a:endParaRPr lang="en-GB" sz="1400" dirty="0"/>
            </a:p>
          </p:txBody>
        </p:sp>
        <p:sp>
          <p:nvSpPr>
            <p:cNvPr id="16" name="TextBox 15"/>
            <p:cNvSpPr txBox="1"/>
            <p:nvPr/>
          </p:nvSpPr>
          <p:spPr>
            <a:xfrm rot="2700000">
              <a:off x="6576671" y="1466479"/>
              <a:ext cx="1681247" cy="290006"/>
            </a:xfrm>
            <a:prstGeom prst="rect">
              <a:avLst/>
            </a:prstGeom>
            <a:noFill/>
          </p:spPr>
          <p:txBody>
            <a:bodyPr wrap="square" rtlCol="0">
              <a:spAutoFit/>
            </a:bodyPr>
            <a:lstStyle/>
            <a:p>
              <a:r>
                <a:rPr lang="en-GB" sz="1400" dirty="0" smtClean="0"/>
                <a:t>Social Prescribing</a:t>
              </a:r>
              <a:endParaRPr lang="en-GB" sz="1400" dirty="0"/>
            </a:p>
          </p:txBody>
        </p:sp>
        <p:sp>
          <p:nvSpPr>
            <p:cNvPr id="17" name="TextBox 16"/>
            <p:cNvSpPr txBox="1"/>
            <p:nvPr/>
          </p:nvSpPr>
          <p:spPr>
            <a:xfrm rot="5220000">
              <a:off x="7059345" y="2826377"/>
              <a:ext cx="1639372" cy="266959"/>
            </a:xfrm>
            <a:prstGeom prst="rect">
              <a:avLst/>
            </a:prstGeom>
            <a:noFill/>
          </p:spPr>
          <p:txBody>
            <a:bodyPr wrap="square" rtlCol="0">
              <a:spAutoFit/>
            </a:bodyPr>
            <a:lstStyle/>
            <a:p>
              <a:r>
                <a:rPr lang="en-GB" sz="1400" dirty="0" smtClean="0"/>
                <a:t>Urgent Care Services </a:t>
              </a:r>
              <a:endParaRPr lang="en-GB" sz="1400" dirty="0"/>
            </a:p>
          </p:txBody>
        </p:sp>
        <p:sp>
          <p:nvSpPr>
            <p:cNvPr id="18" name="TextBox 17"/>
            <p:cNvSpPr txBox="1"/>
            <p:nvPr/>
          </p:nvSpPr>
          <p:spPr>
            <a:xfrm rot="18360000">
              <a:off x="6489949" y="4447359"/>
              <a:ext cx="2232248" cy="307777"/>
            </a:xfrm>
            <a:prstGeom prst="rect">
              <a:avLst/>
            </a:prstGeom>
            <a:noFill/>
          </p:spPr>
          <p:txBody>
            <a:bodyPr wrap="square" rtlCol="0">
              <a:spAutoFit/>
            </a:bodyPr>
            <a:lstStyle/>
            <a:p>
              <a:r>
                <a:rPr lang="en-GB" sz="1400" dirty="0" smtClean="0"/>
                <a:t>Supported Accommodation</a:t>
              </a:r>
              <a:endParaRPr lang="en-GB" sz="1400" dirty="0"/>
            </a:p>
          </p:txBody>
        </p:sp>
        <p:sp>
          <p:nvSpPr>
            <p:cNvPr id="19" name="TextBox 18"/>
            <p:cNvSpPr txBox="1"/>
            <p:nvPr/>
          </p:nvSpPr>
          <p:spPr>
            <a:xfrm rot="20458154">
              <a:off x="5744981" y="5591317"/>
              <a:ext cx="998520" cy="277922"/>
            </a:xfrm>
            <a:prstGeom prst="rect">
              <a:avLst/>
            </a:prstGeom>
            <a:noFill/>
          </p:spPr>
          <p:txBody>
            <a:bodyPr wrap="square" rtlCol="0">
              <a:spAutoFit/>
            </a:bodyPr>
            <a:lstStyle/>
            <a:p>
              <a:r>
                <a:rPr lang="en-GB" sz="1400" dirty="0" smtClean="0"/>
                <a:t>Advocacy</a:t>
              </a:r>
              <a:endParaRPr lang="en-GB" sz="1400" dirty="0"/>
            </a:p>
          </p:txBody>
        </p:sp>
        <p:sp>
          <p:nvSpPr>
            <p:cNvPr id="20" name="TextBox 19"/>
            <p:cNvSpPr txBox="1"/>
            <p:nvPr/>
          </p:nvSpPr>
          <p:spPr>
            <a:xfrm rot="1600224">
              <a:off x="3638593" y="5459596"/>
              <a:ext cx="1343846" cy="283317"/>
            </a:xfrm>
            <a:prstGeom prst="rect">
              <a:avLst/>
            </a:prstGeom>
            <a:noFill/>
          </p:spPr>
          <p:txBody>
            <a:bodyPr wrap="square" rtlCol="0">
              <a:spAutoFit/>
            </a:bodyPr>
            <a:lstStyle/>
            <a:p>
              <a:r>
                <a:rPr lang="en-GB" sz="1400" dirty="0" smtClean="0"/>
                <a:t>     Social Care</a:t>
              </a:r>
              <a:endParaRPr lang="en-GB" sz="1400" dirty="0"/>
            </a:p>
          </p:txBody>
        </p:sp>
        <p:sp>
          <p:nvSpPr>
            <p:cNvPr id="21" name="Oval 20"/>
            <p:cNvSpPr/>
            <p:nvPr/>
          </p:nvSpPr>
          <p:spPr>
            <a:xfrm>
              <a:off x="3715830" y="1510351"/>
              <a:ext cx="3597683" cy="3597683"/>
            </a:xfrm>
            <a:prstGeom prst="ellipse">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00" b="1" u="sng" dirty="0" smtClean="0">
                  <a:solidFill>
                    <a:schemeClr val="tx1"/>
                  </a:solidFill>
                </a:rPr>
                <a:t>Community Connections Model </a:t>
              </a:r>
            </a:p>
            <a:p>
              <a:pPr marL="285750" indent="-285750">
                <a:buFont typeface="Arial" panose="020B0604020202020204" pitchFamily="34" charset="0"/>
                <a:buChar char="•"/>
              </a:pPr>
              <a:r>
                <a:rPr lang="en-GB" sz="1500" u="sng" dirty="0" smtClean="0">
                  <a:solidFill>
                    <a:schemeClr val="tx1"/>
                  </a:solidFill>
                </a:rPr>
                <a:t>Community Connections Service</a:t>
              </a:r>
            </a:p>
            <a:p>
              <a:pPr marL="742950" lvl="1" indent="-285750">
                <a:buFont typeface="Arial" panose="020B0604020202020204" pitchFamily="34" charset="0"/>
                <a:buChar char="•"/>
              </a:pPr>
              <a:r>
                <a:rPr lang="en-GB" sz="1500" dirty="0" smtClean="0">
                  <a:solidFill>
                    <a:schemeClr val="tx1"/>
                  </a:solidFill>
                </a:rPr>
                <a:t>Mental Health Wellbeing, Suicide Prevention, Mental Health  Training</a:t>
              </a:r>
            </a:p>
            <a:p>
              <a:pPr marL="742950" lvl="1" indent="-285750">
                <a:buFont typeface="Arial" panose="020B0604020202020204" pitchFamily="34" charset="0"/>
                <a:buChar char="•"/>
              </a:pPr>
              <a:r>
                <a:rPr lang="en-GB" sz="1500" dirty="0" smtClean="0">
                  <a:solidFill>
                    <a:schemeClr val="tx1"/>
                  </a:solidFill>
                </a:rPr>
                <a:t>Improved Navigation</a:t>
              </a:r>
            </a:p>
            <a:p>
              <a:pPr marL="742950" lvl="1" indent="-285750">
                <a:buFont typeface="Arial" panose="020B0604020202020204" pitchFamily="34" charset="0"/>
                <a:buChar char="•"/>
              </a:pPr>
              <a:r>
                <a:rPr lang="en-GB" sz="1500" dirty="0" smtClean="0">
                  <a:solidFill>
                    <a:schemeClr val="tx1"/>
                  </a:solidFill>
                </a:rPr>
                <a:t>Targeted Interventions</a:t>
              </a:r>
            </a:p>
            <a:p>
              <a:pPr marL="285750" indent="-285750">
                <a:buFont typeface="Arial" panose="020B0604020202020204" pitchFamily="34" charset="0"/>
                <a:buChar char="•"/>
              </a:pPr>
              <a:r>
                <a:rPr lang="en-GB" sz="1500" u="sng" dirty="0" smtClean="0">
                  <a:solidFill>
                    <a:schemeClr val="tx1"/>
                  </a:solidFill>
                </a:rPr>
                <a:t>Community Connections HUBs x3</a:t>
              </a:r>
            </a:p>
            <a:p>
              <a:pPr marL="742950" lvl="1" indent="-285750">
                <a:buFont typeface="Arial" panose="020B0604020202020204" pitchFamily="34" charset="0"/>
                <a:buChar char="•"/>
              </a:pPr>
              <a:r>
                <a:rPr lang="en-GB" sz="1500" dirty="0" smtClean="0">
                  <a:solidFill>
                    <a:schemeClr val="tx1"/>
                  </a:solidFill>
                </a:rPr>
                <a:t>SMI Recovery, Personality Disorder , Recovery College model </a:t>
              </a:r>
            </a:p>
            <a:p>
              <a:pPr marL="285750" indent="-285750">
                <a:buFont typeface="Arial" panose="020B0604020202020204" pitchFamily="34" charset="0"/>
                <a:buChar char="•"/>
              </a:pPr>
              <a:r>
                <a:rPr lang="en-GB" sz="1500" u="sng" dirty="0" smtClean="0">
                  <a:solidFill>
                    <a:schemeClr val="tx1"/>
                  </a:solidFill>
                </a:rPr>
                <a:t>Money Advice</a:t>
              </a:r>
            </a:p>
            <a:p>
              <a:pPr marL="285750" indent="-285750">
                <a:buFont typeface="Arial" panose="020B0604020202020204" pitchFamily="34" charset="0"/>
                <a:buChar char="•"/>
              </a:pPr>
              <a:r>
                <a:rPr lang="en-GB" sz="1500" u="sng" dirty="0" smtClean="0">
                  <a:solidFill>
                    <a:schemeClr val="tx1"/>
                  </a:solidFill>
                </a:rPr>
                <a:t>Employment Support (IPS Model</a:t>
              </a:r>
              <a:r>
                <a:rPr lang="en-GB" sz="1500" dirty="0" smtClean="0">
                  <a:solidFill>
                    <a:schemeClr val="tx1"/>
                  </a:solidFill>
                </a:rPr>
                <a:t>) </a:t>
              </a:r>
              <a:endParaRPr lang="en-GB" sz="1500" dirty="0">
                <a:solidFill>
                  <a:schemeClr val="tx1"/>
                </a:solidFill>
              </a:endParaRPr>
            </a:p>
          </p:txBody>
        </p:sp>
      </p:grpSp>
      <p:sp>
        <p:nvSpPr>
          <p:cNvPr id="34" name="Right Arrow 33"/>
          <p:cNvSpPr/>
          <p:nvPr/>
        </p:nvSpPr>
        <p:spPr>
          <a:xfrm rot="8040000">
            <a:off x="7053232" y="1515921"/>
            <a:ext cx="720080" cy="297327"/>
          </a:xfrm>
          <a:prstGeom prst="rightArrow">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2" name="Group 31"/>
          <p:cNvGrpSpPr/>
          <p:nvPr/>
        </p:nvGrpSpPr>
        <p:grpSpPr>
          <a:xfrm>
            <a:off x="958641" y="787010"/>
            <a:ext cx="2952325" cy="2952325"/>
            <a:chOff x="432050" y="288034"/>
            <a:chExt cx="2952325" cy="2952325"/>
          </a:xfrm>
        </p:grpSpPr>
        <p:sp>
          <p:nvSpPr>
            <p:cNvPr id="47" name="Oval 46"/>
            <p:cNvSpPr/>
            <p:nvPr/>
          </p:nvSpPr>
          <p:spPr>
            <a:xfrm>
              <a:off x="432050" y="288034"/>
              <a:ext cx="2952325" cy="2952325"/>
            </a:xfrm>
            <a:prstGeom prst="ellipse">
              <a:avLst/>
            </a:prstGeom>
            <a:gradFill rotWithShape="0">
              <a:gsLst>
                <a:gs pos="0">
                  <a:schemeClr val="tx2"/>
                </a:gs>
                <a:gs pos="50000">
                  <a:schemeClr val="accent1">
                    <a:tint val="44500"/>
                    <a:satMod val="160000"/>
                  </a:schemeClr>
                </a:gs>
                <a:gs pos="100000">
                  <a:schemeClr val="accent1">
                    <a:lumMod val="40000"/>
                    <a:lumOff val="60000"/>
                  </a:schemeClr>
                </a:gs>
              </a:gsLst>
              <a:lin ang="5400000" scaled="0"/>
            </a:gradFill>
          </p:spPr>
          <p:style>
            <a:lnRef idx="2">
              <a:schemeClr val="lt1">
                <a:hueOff val="0"/>
                <a:satOff val="0"/>
                <a:lumOff val="0"/>
                <a:alphaOff val="0"/>
              </a:schemeClr>
            </a:lnRef>
            <a:fillRef idx="1">
              <a:scrgbClr r="0" g="0" b="0"/>
            </a:fillRef>
            <a:effectRef idx="0">
              <a:schemeClr val="accent1">
                <a:alpha val="50000"/>
                <a:hueOff val="0"/>
                <a:satOff val="0"/>
                <a:lumOff val="0"/>
                <a:alphaOff val="0"/>
              </a:schemeClr>
            </a:effectRef>
            <a:fontRef idx="minor">
              <a:schemeClr val="tx1"/>
            </a:fontRef>
          </p:style>
        </p:sp>
        <p:sp>
          <p:nvSpPr>
            <p:cNvPr id="48" name="Oval 4"/>
            <p:cNvSpPr/>
            <p:nvPr/>
          </p:nvSpPr>
          <p:spPr>
            <a:xfrm>
              <a:off x="844311" y="636177"/>
              <a:ext cx="1702241" cy="2256039"/>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0" tIns="0" rIns="0" bIns="0" numCol="1" spcCol="1270" anchor="ctr" anchorCtr="0">
              <a:noAutofit/>
            </a:bodyPr>
            <a:lstStyle/>
            <a:p>
              <a:pPr lvl="0" algn="ctr" defTabSz="1377950">
                <a:lnSpc>
                  <a:spcPct val="90000"/>
                </a:lnSpc>
                <a:spcBef>
                  <a:spcPct val="0"/>
                </a:spcBef>
                <a:spcAft>
                  <a:spcPct val="35000"/>
                </a:spcAft>
              </a:pPr>
              <a:r>
                <a:rPr lang="en-GB" sz="3100" kern="1200" dirty="0" smtClean="0"/>
                <a:t>Secondary</a:t>
              </a:r>
            </a:p>
            <a:p>
              <a:pPr marL="457200" lvl="0" indent="-457200" defTabSz="1377950">
                <a:lnSpc>
                  <a:spcPct val="90000"/>
                </a:lnSpc>
                <a:spcBef>
                  <a:spcPct val="0"/>
                </a:spcBef>
                <a:spcAft>
                  <a:spcPct val="35000"/>
                </a:spcAft>
                <a:buFont typeface="Arial" panose="020B0604020202020204" pitchFamily="34" charset="0"/>
                <a:buChar char="•"/>
              </a:pPr>
              <a:r>
                <a:rPr lang="en-GB" dirty="0" smtClean="0"/>
                <a:t>ATS</a:t>
              </a:r>
            </a:p>
            <a:p>
              <a:pPr marL="457200" lvl="0" indent="-457200" defTabSz="1377950">
                <a:lnSpc>
                  <a:spcPct val="90000"/>
                </a:lnSpc>
                <a:spcBef>
                  <a:spcPct val="0"/>
                </a:spcBef>
                <a:spcAft>
                  <a:spcPct val="35000"/>
                </a:spcAft>
                <a:buFont typeface="Arial" panose="020B0604020202020204" pitchFamily="34" charset="0"/>
                <a:buChar char="•"/>
              </a:pPr>
              <a:r>
                <a:rPr lang="en-GB" kern="1200" dirty="0" smtClean="0"/>
                <a:t>Crisis Services </a:t>
              </a:r>
              <a:endParaRPr lang="en-GB" kern="1200" dirty="0"/>
            </a:p>
          </p:txBody>
        </p:sp>
      </p:grpSp>
      <p:grpSp>
        <p:nvGrpSpPr>
          <p:cNvPr id="44" name="Group 43"/>
          <p:cNvGrpSpPr/>
          <p:nvPr/>
        </p:nvGrpSpPr>
        <p:grpSpPr>
          <a:xfrm>
            <a:off x="977995" y="3069379"/>
            <a:ext cx="2952325" cy="2952325"/>
            <a:chOff x="432053" y="2448272"/>
            <a:chExt cx="2952325" cy="2952325"/>
          </a:xfrm>
        </p:grpSpPr>
        <p:sp>
          <p:nvSpPr>
            <p:cNvPr id="45" name="Oval 44"/>
            <p:cNvSpPr/>
            <p:nvPr/>
          </p:nvSpPr>
          <p:spPr>
            <a:xfrm>
              <a:off x="432053" y="2448272"/>
              <a:ext cx="2952325" cy="2952325"/>
            </a:xfrm>
            <a:prstGeom prst="ellipse">
              <a:avLst/>
            </a:prstGeom>
            <a:gradFill rotWithShape="0">
              <a:gsLst>
                <a:gs pos="0">
                  <a:schemeClr val="accent1">
                    <a:lumMod val="40000"/>
                    <a:lumOff val="60000"/>
                  </a:schemeClr>
                </a:gs>
                <a:gs pos="50000">
                  <a:schemeClr val="accent1">
                    <a:tint val="44500"/>
                    <a:satMod val="160000"/>
                  </a:schemeClr>
                </a:gs>
                <a:gs pos="100000">
                  <a:srgbClr val="0070C0"/>
                </a:gs>
              </a:gsLst>
              <a:lin ang="5400000" scaled="0"/>
            </a:gradFill>
            <a:ln>
              <a:noFill/>
            </a:ln>
          </p:spPr>
          <p:style>
            <a:lnRef idx="2">
              <a:scrgbClr r="0" g="0" b="0"/>
            </a:lnRef>
            <a:fillRef idx="1">
              <a:scrgbClr r="0" g="0" b="0"/>
            </a:fillRef>
            <a:effectRef idx="0">
              <a:schemeClr val="accent1">
                <a:alpha val="50000"/>
                <a:hueOff val="0"/>
                <a:satOff val="0"/>
                <a:lumOff val="0"/>
                <a:alphaOff val="0"/>
              </a:schemeClr>
            </a:effectRef>
            <a:fontRef idx="minor">
              <a:schemeClr val="tx1"/>
            </a:fontRef>
          </p:style>
        </p:sp>
        <p:sp>
          <p:nvSpPr>
            <p:cNvPr id="46" name="Oval 6"/>
            <p:cNvSpPr/>
            <p:nvPr/>
          </p:nvSpPr>
          <p:spPr>
            <a:xfrm>
              <a:off x="844313" y="2823870"/>
              <a:ext cx="1702241" cy="2256039"/>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0" tIns="0" rIns="0" bIns="0" numCol="1" spcCol="1270" anchor="ctr" anchorCtr="0">
              <a:noAutofit/>
            </a:bodyPr>
            <a:lstStyle/>
            <a:p>
              <a:pPr lvl="0" algn="l" defTabSz="1377950">
                <a:lnSpc>
                  <a:spcPct val="90000"/>
                </a:lnSpc>
                <a:spcBef>
                  <a:spcPct val="0"/>
                </a:spcBef>
                <a:spcAft>
                  <a:spcPct val="35000"/>
                </a:spcAft>
              </a:pPr>
              <a:r>
                <a:rPr lang="en-GB" sz="3100" kern="1200" dirty="0" smtClean="0"/>
                <a:t>Primary</a:t>
              </a:r>
            </a:p>
            <a:p>
              <a:pPr marL="457200" lvl="0" indent="-457200" algn="l" defTabSz="1377950">
                <a:lnSpc>
                  <a:spcPct val="90000"/>
                </a:lnSpc>
                <a:spcBef>
                  <a:spcPct val="0"/>
                </a:spcBef>
                <a:spcAft>
                  <a:spcPct val="35000"/>
                </a:spcAft>
                <a:buFont typeface="Arial" panose="020B0604020202020204" pitchFamily="34" charset="0"/>
                <a:buChar char="•"/>
              </a:pPr>
              <a:r>
                <a:rPr lang="en-GB" dirty="0" smtClean="0"/>
                <a:t>6 GP Clusters</a:t>
              </a:r>
            </a:p>
            <a:p>
              <a:pPr marL="457200" lvl="0" indent="-457200" algn="l" defTabSz="1377950">
                <a:lnSpc>
                  <a:spcPct val="90000"/>
                </a:lnSpc>
                <a:spcBef>
                  <a:spcPct val="0"/>
                </a:spcBef>
                <a:spcAft>
                  <a:spcPct val="35000"/>
                </a:spcAft>
                <a:buFont typeface="Arial" panose="020B0604020202020204" pitchFamily="34" charset="0"/>
                <a:buChar char="•"/>
              </a:pPr>
              <a:r>
                <a:rPr lang="en-GB" dirty="0" smtClean="0"/>
                <a:t>Wellbeing Service </a:t>
              </a:r>
            </a:p>
          </p:txBody>
        </p:sp>
      </p:grpSp>
      <p:sp>
        <p:nvSpPr>
          <p:cNvPr id="2" name="Left-Right Arrow 1"/>
          <p:cNvSpPr/>
          <p:nvPr/>
        </p:nvSpPr>
        <p:spPr>
          <a:xfrm rot="17460000">
            <a:off x="5681448" y="1022138"/>
            <a:ext cx="737378" cy="280983"/>
          </a:xfrm>
          <a:prstGeom prst="leftRightArrow">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9" name="Left-Right Arrow 48"/>
          <p:cNvSpPr/>
          <p:nvPr/>
        </p:nvSpPr>
        <p:spPr>
          <a:xfrm rot="14280000">
            <a:off x="4393068" y="1076951"/>
            <a:ext cx="737378" cy="280983"/>
          </a:xfrm>
          <a:prstGeom prst="leftRightArrow">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0" name="Left-Right Arrow 49"/>
          <p:cNvSpPr/>
          <p:nvPr/>
        </p:nvSpPr>
        <p:spPr>
          <a:xfrm rot="10320000">
            <a:off x="7766638" y="2814058"/>
            <a:ext cx="737378" cy="280983"/>
          </a:xfrm>
          <a:prstGeom prst="leftRightArrow">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1" name="Left-Right Arrow 50"/>
          <p:cNvSpPr/>
          <p:nvPr/>
        </p:nvSpPr>
        <p:spPr>
          <a:xfrm rot="2100000">
            <a:off x="7381984" y="4774605"/>
            <a:ext cx="737378" cy="274863"/>
          </a:xfrm>
          <a:prstGeom prst="leftRightArrow">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2" name="Left-Right Arrow 51"/>
          <p:cNvSpPr/>
          <p:nvPr/>
        </p:nvSpPr>
        <p:spPr>
          <a:xfrm rot="4200000">
            <a:off x="5986427" y="5711493"/>
            <a:ext cx="737378" cy="280983"/>
          </a:xfrm>
          <a:prstGeom prst="leftRightArrow">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3" name="Left-Right Arrow 52"/>
          <p:cNvSpPr/>
          <p:nvPr/>
        </p:nvSpPr>
        <p:spPr>
          <a:xfrm rot="-3480000">
            <a:off x="4001806" y="5468455"/>
            <a:ext cx="737378" cy="280983"/>
          </a:xfrm>
          <a:prstGeom prst="leftRightArrow">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5429275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188641"/>
            <a:ext cx="7772400" cy="864096"/>
          </a:xfrm>
        </p:spPr>
        <p:txBody>
          <a:bodyPr/>
          <a:lstStyle/>
          <a:p>
            <a:r>
              <a:rPr lang="en-GB" sz="3600" b="1" dirty="0" smtClean="0">
                <a:solidFill>
                  <a:srgbClr val="0070C0"/>
                </a:solidFill>
              </a:rPr>
              <a:t>Networking Questions for Providers </a:t>
            </a:r>
            <a:endParaRPr lang="en-GB" sz="3600" b="1" dirty="0">
              <a:solidFill>
                <a:srgbClr val="0070C0"/>
              </a:solidFill>
            </a:endParaRPr>
          </a:p>
        </p:txBody>
      </p:sp>
      <p:sp>
        <p:nvSpPr>
          <p:cNvPr id="3" name="Subtitle 2"/>
          <p:cNvSpPr>
            <a:spLocks noGrp="1"/>
          </p:cNvSpPr>
          <p:nvPr>
            <p:ph type="subTitle" idx="1"/>
          </p:nvPr>
        </p:nvSpPr>
        <p:spPr>
          <a:xfrm>
            <a:off x="755576" y="1700808"/>
            <a:ext cx="7632848" cy="4320480"/>
          </a:xfrm>
        </p:spPr>
        <p:txBody>
          <a:bodyPr>
            <a:noAutofit/>
          </a:bodyPr>
          <a:lstStyle/>
          <a:p>
            <a:pPr marL="457200" indent="-457200" algn="l">
              <a:buFont typeface="Arial" panose="020B0604020202020204" pitchFamily="34" charset="0"/>
              <a:buChar char="•"/>
            </a:pPr>
            <a:r>
              <a:rPr lang="en-GB" sz="2000" dirty="0" smtClean="0">
                <a:solidFill>
                  <a:srgbClr val="002060"/>
                </a:solidFill>
              </a:rPr>
              <a:t>Introduce yourselves and your organisation and area of work?</a:t>
            </a:r>
          </a:p>
          <a:p>
            <a:pPr marL="457200" indent="-457200" algn="l">
              <a:buFont typeface="Arial" panose="020B0604020202020204" pitchFamily="34" charset="0"/>
              <a:buChar char="•"/>
            </a:pPr>
            <a:r>
              <a:rPr lang="en-GB" sz="2000" dirty="0" smtClean="0">
                <a:solidFill>
                  <a:srgbClr val="002060"/>
                </a:solidFill>
              </a:rPr>
              <a:t>How can your organisation support this model?</a:t>
            </a:r>
          </a:p>
          <a:p>
            <a:pPr algn="l"/>
            <a:endParaRPr lang="en-GB" sz="2000" dirty="0">
              <a:solidFill>
                <a:srgbClr val="002060"/>
              </a:solidFill>
            </a:endParaRPr>
          </a:p>
          <a:p>
            <a:pPr algn="l"/>
            <a:r>
              <a:rPr lang="en-GB" sz="2000" dirty="0" smtClean="0">
                <a:solidFill>
                  <a:srgbClr val="002060"/>
                </a:solidFill>
              </a:rPr>
              <a:t>You might want to let others know </a:t>
            </a:r>
          </a:p>
          <a:p>
            <a:pPr marL="457200" indent="-457200" algn="l">
              <a:buFont typeface="Arial" panose="020B0604020202020204" pitchFamily="34" charset="0"/>
              <a:buChar char="•"/>
            </a:pPr>
            <a:r>
              <a:rPr lang="en-GB" sz="2000" dirty="0" smtClean="0">
                <a:solidFill>
                  <a:srgbClr val="002060"/>
                </a:solidFill>
              </a:rPr>
              <a:t>Lead provider or sub contractor provider?</a:t>
            </a:r>
          </a:p>
          <a:p>
            <a:pPr marL="457200" indent="-457200" algn="l">
              <a:buFont typeface="Arial" panose="020B0604020202020204" pitchFamily="34" charset="0"/>
              <a:buChar char="•"/>
            </a:pPr>
            <a:r>
              <a:rPr lang="en-GB" sz="2000" dirty="0" smtClean="0">
                <a:solidFill>
                  <a:srgbClr val="002060"/>
                </a:solidFill>
              </a:rPr>
              <a:t>Your links/connections with services within the city?</a:t>
            </a:r>
          </a:p>
          <a:p>
            <a:pPr marL="457200" indent="-457200" algn="l">
              <a:buFont typeface="Arial" panose="020B0604020202020204" pitchFamily="34" charset="0"/>
              <a:buChar char="•"/>
            </a:pPr>
            <a:r>
              <a:rPr lang="en-GB" sz="2000" dirty="0" smtClean="0">
                <a:solidFill>
                  <a:srgbClr val="002060"/>
                </a:solidFill>
              </a:rPr>
              <a:t>Contact details </a:t>
            </a:r>
          </a:p>
        </p:txBody>
      </p:sp>
    </p:spTree>
    <p:extLst>
      <p:ext uri="{BB962C8B-B14F-4D97-AF65-F5344CB8AC3E}">
        <p14:creationId xmlns:p14="http://schemas.microsoft.com/office/powerpoint/2010/main" val="955112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340768"/>
            <a:ext cx="8280920" cy="5078313"/>
          </a:xfrm>
          <a:prstGeom prst="rect">
            <a:avLst/>
          </a:prstGeom>
        </p:spPr>
        <p:txBody>
          <a:bodyPr wrap="square">
            <a:spAutoFit/>
          </a:bodyPr>
          <a:lstStyle/>
          <a:p>
            <a:pPr>
              <a:lnSpc>
                <a:spcPct val="150000"/>
              </a:lnSpc>
              <a:defRPr/>
            </a:pPr>
            <a:r>
              <a:rPr lang="en-GB" altLang="en-US" sz="2800" b="1" u="sng" dirty="0" smtClean="0">
                <a:solidFill>
                  <a:srgbClr val="002060"/>
                </a:solidFill>
              </a:rPr>
              <a:t>Tender Timescale </a:t>
            </a:r>
          </a:p>
          <a:p>
            <a:pPr marL="342900" indent="-342900">
              <a:lnSpc>
                <a:spcPct val="150000"/>
              </a:lnSpc>
              <a:buFont typeface="Arial" panose="020B0604020202020204" pitchFamily="34" charset="0"/>
              <a:buChar char="•"/>
              <a:defRPr/>
            </a:pPr>
            <a:r>
              <a:rPr lang="en-GB" altLang="en-US" sz="2400" dirty="0" smtClean="0">
                <a:solidFill>
                  <a:srgbClr val="002060"/>
                </a:solidFill>
              </a:rPr>
              <a:t>HWBB delegated approval for BHCC, BHCCG Tender</a:t>
            </a:r>
          </a:p>
          <a:p>
            <a:pPr marL="342900" indent="-342900">
              <a:lnSpc>
                <a:spcPct val="150000"/>
              </a:lnSpc>
              <a:buFont typeface="Arial" panose="020B0604020202020204" pitchFamily="34" charset="0"/>
              <a:buChar char="•"/>
              <a:defRPr/>
            </a:pPr>
            <a:r>
              <a:rPr lang="en-GB" altLang="en-US" sz="2400" dirty="0" smtClean="0">
                <a:solidFill>
                  <a:srgbClr val="002060"/>
                </a:solidFill>
              </a:rPr>
              <a:t>Tender Issued 15</a:t>
            </a:r>
            <a:r>
              <a:rPr lang="en-GB" altLang="en-US" sz="2400" baseline="30000" dirty="0" smtClean="0">
                <a:solidFill>
                  <a:srgbClr val="002060"/>
                </a:solidFill>
              </a:rPr>
              <a:t>th</a:t>
            </a:r>
            <a:r>
              <a:rPr lang="en-GB" altLang="en-US" sz="2400" dirty="0" smtClean="0">
                <a:solidFill>
                  <a:srgbClr val="002060"/>
                </a:solidFill>
              </a:rPr>
              <a:t> August</a:t>
            </a:r>
          </a:p>
          <a:p>
            <a:pPr marL="342900" indent="-342900">
              <a:lnSpc>
                <a:spcPct val="150000"/>
              </a:lnSpc>
              <a:buFont typeface="Arial" panose="020B0604020202020204" pitchFamily="34" charset="0"/>
              <a:buChar char="•"/>
              <a:defRPr/>
            </a:pPr>
            <a:r>
              <a:rPr lang="en-GB" altLang="en-US" sz="2400" dirty="0" smtClean="0">
                <a:solidFill>
                  <a:srgbClr val="002060"/>
                </a:solidFill>
              </a:rPr>
              <a:t>Tender Returned 31</a:t>
            </a:r>
            <a:r>
              <a:rPr lang="en-GB" altLang="en-US" sz="2400" baseline="30000" dirty="0" smtClean="0">
                <a:solidFill>
                  <a:srgbClr val="002060"/>
                </a:solidFill>
              </a:rPr>
              <a:t>st</a:t>
            </a:r>
            <a:r>
              <a:rPr lang="en-GB" altLang="en-US" sz="2400" dirty="0" smtClean="0">
                <a:solidFill>
                  <a:srgbClr val="002060"/>
                </a:solidFill>
              </a:rPr>
              <a:t> October 2018</a:t>
            </a:r>
          </a:p>
          <a:p>
            <a:pPr marL="342900" indent="-342900">
              <a:lnSpc>
                <a:spcPct val="150000"/>
              </a:lnSpc>
              <a:buFont typeface="Arial" panose="020B0604020202020204" pitchFamily="34" charset="0"/>
              <a:buChar char="•"/>
              <a:defRPr/>
            </a:pPr>
            <a:r>
              <a:rPr lang="en-GB" altLang="en-US" sz="2400" dirty="0" smtClean="0">
                <a:solidFill>
                  <a:srgbClr val="002060"/>
                </a:solidFill>
              </a:rPr>
              <a:t>Evaluation, Moderation 25</a:t>
            </a:r>
            <a:r>
              <a:rPr lang="en-GB" altLang="en-US" sz="2400" baseline="30000" dirty="0" smtClean="0">
                <a:solidFill>
                  <a:srgbClr val="002060"/>
                </a:solidFill>
              </a:rPr>
              <a:t>th</a:t>
            </a:r>
            <a:r>
              <a:rPr lang="en-GB" altLang="en-US" sz="2400" dirty="0" smtClean="0">
                <a:solidFill>
                  <a:srgbClr val="002060"/>
                </a:solidFill>
              </a:rPr>
              <a:t> November 2018</a:t>
            </a:r>
          </a:p>
          <a:p>
            <a:pPr marL="342900" indent="-342900">
              <a:lnSpc>
                <a:spcPct val="150000"/>
              </a:lnSpc>
              <a:buFont typeface="Arial" panose="020B0604020202020204" pitchFamily="34" charset="0"/>
              <a:buChar char="•"/>
              <a:defRPr/>
            </a:pPr>
            <a:r>
              <a:rPr lang="en-GB" altLang="en-US" sz="2400" dirty="0" smtClean="0">
                <a:solidFill>
                  <a:srgbClr val="002060"/>
                </a:solidFill>
              </a:rPr>
              <a:t>Governance Approval of Award 12</a:t>
            </a:r>
            <a:r>
              <a:rPr lang="en-GB" altLang="en-US" sz="2400" baseline="30000" dirty="0" smtClean="0">
                <a:solidFill>
                  <a:srgbClr val="002060"/>
                </a:solidFill>
              </a:rPr>
              <a:t>th</a:t>
            </a:r>
            <a:r>
              <a:rPr lang="en-GB" altLang="en-US" sz="2400" dirty="0" smtClean="0">
                <a:solidFill>
                  <a:srgbClr val="002060"/>
                </a:solidFill>
              </a:rPr>
              <a:t> December 2018</a:t>
            </a:r>
          </a:p>
          <a:p>
            <a:pPr marL="342900" indent="-342900">
              <a:lnSpc>
                <a:spcPct val="150000"/>
              </a:lnSpc>
              <a:buFont typeface="Arial" panose="020B0604020202020204" pitchFamily="34" charset="0"/>
              <a:buChar char="•"/>
              <a:defRPr/>
            </a:pPr>
            <a:r>
              <a:rPr lang="en-GB" altLang="en-US" sz="2400" dirty="0" smtClean="0">
                <a:solidFill>
                  <a:srgbClr val="002060"/>
                </a:solidFill>
              </a:rPr>
              <a:t>Contract Award 4</a:t>
            </a:r>
            <a:r>
              <a:rPr lang="en-GB" altLang="en-US" sz="2400" baseline="30000" dirty="0" smtClean="0">
                <a:solidFill>
                  <a:srgbClr val="002060"/>
                </a:solidFill>
              </a:rPr>
              <a:t>th</a:t>
            </a:r>
            <a:r>
              <a:rPr lang="en-GB" altLang="en-US" sz="2400" dirty="0" smtClean="0">
                <a:solidFill>
                  <a:srgbClr val="002060"/>
                </a:solidFill>
              </a:rPr>
              <a:t> January 2019</a:t>
            </a:r>
          </a:p>
          <a:p>
            <a:pPr marL="342900" indent="-342900">
              <a:lnSpc>
                <a:spcPct val="150000"/>
              </a:lnSpc>
              <a:buFont typeface="Arial" panose="020B0604020202020204" pitchFamily="34" charset="0"/>
              <a:buChar char="•"/>
              <a:defRPr/>
            </a:pPr>
            <a:r>
              <a:rPr lang="en-GB" altLang="en-US" sz="2400" dirty="0" smtClean="0">
                <a:solidFill>
                  <a:srgbClr val="002060"/>
                </a:solidFill>
              </a:rPr>
              <a:t>Contracts start 1 July 2019 </a:t>
            </a:r>
          </a:p>
          <a:p>
            <a:pPr marL="342900" indent="-342900">
              <a:lnSpc>
                <a:spcPct val="150000"/>
              </a:lnSpc>
              <a:buFont typeface="Arial" panose="020B0604020202020204" pitchFamily="34" charset="0"/>
              <a:buChar char="•"/>
              <a:defRPr/>
            </a:pPr>
            <a:endParaRPr lang="en-GB" altLang="en-US" sz="2000" dirty="0">
              <a:solidFill>
                <a:srgbClr val="002060"/>
              </a:solidFill>
            </a:endParaRPr>
          </a:p>
        </p:txBody>
      </p:sp>
      <p:sp>
        <p:nvSpPr>
          <p:cNvPr id="3" name="Rectangle 2"/>
          <p:cNvSpPr/>
          <p:nvPr/>
        </p:nvSpPr>
        <p:spPr>
          <a:xfrm>
            <a:off x="1979712" y="119534"/>
            <a:ext cx="4752528" cy="584775"/>
          </a:xfrm>
          <a:prstGeom prst="rect">
            <a:avLst/>
          </a:prstGeom>
        </p:spPr>
        <p:txBody>
          <a:bodyPr wrap="square">
            <a:spAutoFit/>
          </a:bodyPr>
          <a:lstStyle/>
          <a:p>
            <a:pPr marL="457200" indent="-457200">
              <a:buFont typeface="Arial" pitchFamily="34" charset="0"/>
              <a:buNone/>
              <a:defRPr/>
            </a:pPr>
            <a:r>
              <a:rPr lang="en-GB" sz="3200" b="1" u="sng" dirty="0" smtClean="0">
                <a:solidFill>
                  <a:srgbClr val="005EB8"/>
                </a:solidFill>
                <a:latin typeface="Tahoma (Headings)"/>
              </a:rPr>
              <a:t>Next Steps  </a:t>
            </a:r>
            <a:endParaRPr lang="en-GB" sz="3200" b="1" u="sng" dirty="0">
              <a:solidFill>
                <a:srgbClr val="005EB8"/>
              </a:solidFill>
              <a:latin typeface="Tahoma (Headings)"/>
            </a:endParaRPr>
          </a:p>
        </p:txBody>
      </p:sp>
    </p:spTree>
    <p:extLst>
      <p:ext uri="{BB962C8B-B14F-4D97-AF65-F5344CB8AC3E}">
        <p14:creationId xmlns:p14="http://schemas.microsoft.com/office/powerpoint/2010/main" val="6520465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271657"/>
            <a:ext cx="9036496" cy="5262979"/>
          </a:xfrm>
          <a:prstGeom prst="rect">
            <a:avLst/>
          </a:prstGeom>
        </p:spPr>
        <p:txBody>
          <a:bodyPr wrap="square">
            <a:spAutoFit/>
          </a:bodyPr>
          <a:lstStyle/>
          <a:p>
            <a:pPr>
              <a:defRPr/>
            </a:pPr>
            <a:r>
              <a:rPr lang="en-US" altLang="en-US" sz="2400" dirty="0" smtClean="0">
                <a:solidFill>
                  <a:srgbClr val="002060"/>
                </a:solidFill>
              </a:rPr>
              <a:t>Thank </a:t>
            </a:r>
            <a:r>
              <a:rPr lang="en-US" altLang="en-US" sz="2400" dirty="0">
                <a:solidFill>
                  <a:srgbClr val="002060"/>
                </a:solidFill>
              </a:rPr>
              <a:t>you for taking part </a:t>
            </a:r>
            <a:r>
              <a:rPr lang="en-US" altLang="en-US" sz="2400" dirty="0" smtClean="0">
                <a:solidFill>
                  <a:srgbClr val="002060"/>
                </a:solidFill>
              </a:rPr>
              <a:t>today, we </a:t>
            </a:r>
            <a:r>
              <a:rPr lang="en-US" altLang="en-US" sz="2400" dirty="0">
                <a:solidFill>
                  <a:srgbClr val="002060"/>
                </a:solidFill>
              </a:rPr>
              <a:t>appreciate your time </a:t>
            </a:r>
            <a:r>
              <a:rPr lang="en-US" altLang="en-US" sz="2400" dirty="0" smtClean="0">
                <a:solidFill>
                  <a:srgbClr val="002060"/>
                </a:solidFill>
              </a:rPr>
              <a:t>and support. </a:t>
            </a:r>
          </a:p>
          <a:p>
            <a:pPr>
              <a:defRPr/>
            </a:pPr>
            <a:endParaRPr lang="en-US" altLang="en-US" sz="2400" dirty="0">
              <a:solidFill>
                <a:srgbClr val="002060"/>
              </a:solidFill>
            </a:endParaRPr>
          </a:p>
          <a:p>
            <a:pPr>
              <a:defRPr/>
            </a:pPr>
            <a:r>
              <a:rPr lang="en-US" altLang="en-US" sz="2400" dirty="0" smtClean="0">
                <a:solidFill>
                  <a:srgbClr val="002060"/>
                </a:solidFill>
              </a:rPr>
              <a:t>We plan to share your contact details with each other , please indicate if you do not wish this to happen?</a:t>
            </a:r>
            <a:r>
              <a:rPr lang="en-GB" altLang="en-US" sz="2400" dirty="0" smtClean="0">
                <a:solidFill>
                  <a:srgbClr val="002060"/>
                </a:solidFill>
              </a:rPr>
              <a:t> </a:t>
            </a:r>
            <a:endParaRPr lang="en-GB" altLang="en-US" sz="2400" dirty="0">
              <a:solidFill>
                <a:srgbClr val="002060"/>
              </a:solidFill>
            </a:endParaRPr>
          </a:p>
          <a:p>
            <a:pPr>
              <a:defRPr/>
            </a:pPr>
            <a:endParaRPr lang="en-US" altLang="en-US" sz="2400" dirty="0">
              <a:solidFill>
                <a:srgbClr val="002060"/>
              </a:solidFill>
            </a:endParaRPr>
          </a:p>
          <a:p>
            <a:pPr algn="ctr">
              <a:defRPr/>
            </a:pPr>
            <a:endParaRPr lang="en-US" altLang="en-US" sz="2400" dirty="0">
              <a:solidFill>
                <a:srgbClr val="002060"/>
              </a:solidFill>
            </a:endParaRPr>
          </a:p>
          <a:p>
            <a:pPr algn="ctr">
              <a:defRPr/>
            </a:pPr>
            <a:endParaRPr lang="en-US" altLang="en-US" sz="2400" dirty="0" smtClean="0">
              <a:solidFill>
                <a:srgbClr val="002060"/>
              </a:solidFill>
            </a:endParaRPr>
          </a:p>
          <a:p>
            <a:pPr algn="ctr">
              <a:defRPr/>
            </a:pPr>
            <a:r>
              <a:rPr lang="en-US" altLang="en-US" sz="2400" dirty="0" smtClean="0">
                <a:solidFill>
                  <a:srgbClr val="002060"/>
                </a:solidFill>
              </a:rPr>
              <a:t>Linda </a:t>
            </a:r>
            <a:r>
              <a:rPr lang="en-US" altLang="en-US" sz="2400" dirty="0">
                <a:solidFill>
                  <a:srgbClr val="002060"/>
                </a:solidFill>
              </a:rPr>
              <a:t>Harrington</a:t>
            </a:r>
          </a:p>
          <a:p>
            <a:pPr algn="ctr">
              <a:defRPr/>
            </a:pPr>
            <a:r>
              <a:rPr lang="en-US" altLang="en-US" sz="2400" dirty="0">
                <a:solidFill>
                  <a:srgbClr val="002060"/>
                </a:solidFill>
              </a:rPr>
              <a:t>Mental Health Commissioner – </a:t>
            </a:r>
            <a:endParaRPr lang="en-US" altLang="en-US" sz="2400" dirty="0" smtClean="0">
              <a:solidFill>
                <a:srgbClr val="002060"/>
              </a:solidFill>
            </a:endParaRPr>
          </a:p>
          <a:p>
            <a:pPr algn="ctr">
              <a:defRPr/>
            </a:pPr>
            <a:r>
              <a:rPr lang="en-US" altLang="en-US" sz="2400" dirty="0" smtClean="0">
                <a:solidFill>
                  <a:srgbClr val="050DB3"/>
                </a:solidFill>
                <a:hlinkClick r:id="rId3"/>
              </a:rPr>
              <a:t>linda.harrington@nhs.net</a:t>
            </a:r>
            <a:endParaRPr lang="en-US" altLang="en-US" sz="2400" dirty="0">
              <a:solidFill>
                <a:srgbClr val="050DB3"/>
              </a:solidFill>
            </a:endParaRPr>
          </a:p>
          <a:p>
            <a:pPr algn="ctr">
              <a:defRPr/>
            </a:pPr>
            <a:endParaRPr lang="en-US" altLang="en-US" sz="2400" dirty="0">
              <a:solidFill>
                <a:srgbClr val="002060"/>
              </a:solidFill>
            </a:endParaRPr>
          </a:p>
          <a:p>
            <a:pPr algn="ctr">
              <a:defRPr/>
            </a:pPr>
            <a:r>
              <a:rPr lang="en-US" altLang="en-US" sz="2400" dirty="0" smtClean="0">
                <a:solidFill>
                  <a:srgbClr val="002060"/>
                </a:solidFill>
              </a:rPr>
              <a:t>Will McConchie – Procurement – Category Specialist  </a:t>
            </a:r>
            <a:r>
              <a:rPr lang="en-US" altLang="en-US" sz="2400" dirty="0">
                <a:solidFill>
                  <a:srgbClr val="002060"/>
                </a:solidFill>
              </a:rPr>
              <a:t>– </a:t>
            </a:r>
            <a:endParaRPr lang="en-US" altLang="en-US" sz="2400" dirty="0" smtClean="0">
              <a:solidFill>
                <a:srgbClr val="002060"/>
              </a:solidFill>
            </a:endParaRPr>
          </a:p>
          <a:p>
            <a:pPr algn="ctr">
              <a:defRPr/>
            </a:pPr>
            <a:r>
              <a:rPr lang="en-US" altLang="en-US" sz="2400" u="sng" dirty="0" smtClean="0">
                <a:solidFill>
                  <a:srgbClr val="002060"/>
                </a:solidFill>
                <a:hlinkClick r:id="rId4"/>
              </a:rPr>
              <a:t>William.McConchie</a:t>
            </a:r>
            <a:r>
              <a:rPr lang="en-US" sz="2400" u="sng" dirty="0" smtClean="0">
                <a:solidFill>
                  <a:schemeClr val="tx2">
                    <a:lumMod val="75000"/>
                  </a:schemeClr>
                </a:solidFill>
                <a:hlinkClick r:id="rId4"/>
              </a:rPr>
              <a:t>@brighton-hove.gov.uk</a:t>
            </a:r>
            <a:endParaRPr lang="en-US" sz="2400" u="sng" dirty="0">
              <a:solidFill>
                <a:schemeClr val="tx2">
                  <a:lumMod val="75000"/>
                </a:schemeClr>
              </a:solidFill>
            </a:endParaRPr>
          </a:p>
          <a:p>
            <a:pPr algn="ctr">
              <a:defRPr/>
            </a:pPr>
            <a:endParaRPr lang="en-US" altLang="en-US" sz="2400" u="sng" dirty="0">
              <a:solidFill>
                <a:schemeClr val="tx2">
                  <a:lumMod val="75000"/>
                </a:schemeClr>
              </a:solidFill>
            </a:endParaRPr>
          </a:p>
        </p:txBody>
      </p:sp>
      <p:sp>
        <p:nvSpPr>
          <p:cNvPr id="3" name="Rectangle 2"/>
          <p:cNvSpPr/>
          <p:nvPr/>
        </p:nvSpPr>
        <p:spPr>
          <a:xfrm>
            <a:off x="1331640" y="322397"/>
            <a:ext cx="6120680" cy="584775"/>
          </a:xfrm>
          <a:prstGeom prst="rect">
            <a:avLst/>
          </a:prstGeom>
        </p:spPr>
        <p:txBody>
          <a:bodyPr wrap="square">
            <a:spAutoFit/>
          </a:bodyPr>
          <a:lstStyle/>
          <a:p>
            <a:pPr marL="457200" indent="-457200">
              <a:buFont typeface="Arial" pitchFamily="34" charset="0"/>
              <a:buNone/>
              <a:defRPr/>
            </a:pPr>
            <a:r>
              <a:rPr lang="en-GB" sz="3200" b="1" u="sng" dirty="0" smtClean="0">
                <a:solidFill>
                  <a:srgbClr val="005EB8"/>
                </a:solidFill>
                <a:latin typeface="Tahoma (Headings)"/>
              </a:rPr>
              <a:t>Thank you for attending today  </a:t>
            </a:r>
            <a:endParaRPr lang="en-GB" sz="3200" b="1" u="sng" dirty="0">
              <a:solidFill>
                <a:srgbClr val="005EB8"/>
              </a:solidFill>
              <a:latin typeface="Tahoma (Headings)"/>
            </a:endParaRPr>
          </a:p>
        </p:txBody>
      </p:sp>
    </p:spTree>
    <p:extLst>
      <p:ext uri="{BB962C8B-B14F-4D97-AF65-F5344CB8AC3E}">
        <p14:creationId xmlns:p14="http://schemas.microsoft.com/office/powerpoint/2010/main" val="37453138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251520" y="260595"/>
            <a:ext cx="4680520" cy="838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altLang="en-US" sz="3200" b="1" u="sng" dirty="0" smtClean="0">
                <a:solidFill>
                  <a:srgbClr val="0070C0"/>
                </a:solidFill>
                <a:latin typeface="Tahoma (Headings)"/>
                <a:cs typeface="Arial" panose="020B0604020202020204" pitchFamily="34" charset="0"/>
              </a:rPr>
              <a:t>Agenda</a:t>
            </a:r>
          </a:p>
        </p:txBody>
      </p:sp>
      <p:sp>
        <p:nvSpPr>
          <p:cNvPr id="5" name="Content Placeholder 16"/>
          <p:cNvSpPr txBox="1">
            <a:spLocks/>
          </p:cNvSpPr>
          <p:nvPr/>
        </p:nvSpPr>
        <p:spPr>
          <a:xfrm>
            <a:off x="179512" y="1279872"/>
            <a:ext cx="8856984" cy="5029448"/>
          </a:xfrm>
          <a:prstGeom prst="rect">
            <a:avLst/>
          </a:prstGeom>
          <a:ln>
            <a:solidFill>
              <a:schemeClr val="accent1"/>
            </a:solidFill>
          </a:ln>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defRPr/>
            </a:pPr>
            <a:r>
              <a:rPr lang="en-GB" sz="1800" dirty="0" smtClean="0">
                <a:solidFill>
                  <a:srgbClr val="002060"/>
                </a:solidFill>
              </a:rPr>
              <a:t>1.  Introduction to Procurement                                               10.00   (</a:t>
            </a:r>
            <a:r>
              <a:rPr lang="en-GB" sz="1800" dirty="0" err="1" smtClean="0">
                <a:solidFill>
                  <a:srgbClr val="002060"/>
                </a:solidFill>
              </a:rPr>
              <a:t>WMcC</a:t>
            </a:r>
            <a:r>
              <a:rPr lang="en-GB" sz="1800" dirty="0" smtClean="0">
                <a:solidFill>
                  <a:srgbClr val="002060"/>
                </a:solidFill>
              </a:rPr>
              <a:t>) </a:t>
            </a:r>
          </a:p>
          <a:p>
            <a:pPr>
              <a:spcBef>
                <a:spcPts val="0"/>
              </a:spcBef>
              <a:buAutoNum type="arabicPeriod" startAt="2"/>
              <a:defRPr/>
            </a:pPr>
            <a:endParaRPr lang="en-GB" sz="1800" dirty="0">
              <a:solidFill>
                <a:srgbClr val="002060"/>
              </a:solidFill>
            </a:endParaRPr>
          </a:p>
          <a:p>
            <a:pPr marL="0" indent="0">
              <a:spcBef>
                <a:spcPts val="0"/>
              </a:spcBef>
              <a:buNone/>
              <a:defRPr/>
            </a:pPr>
            <a:r>
              <a:rPr lang="en-GB" sz="1800" dirty="0" smtClean="0">
                <a:solidFill>
                  <a:srgbClr val="002060"/>
                </a:solidFill>
              </a:rPr>
              <a:t>2. Procurement aims 			                 10.15    (LH) </a:t>
            </a:r>
          </a:p>
          <a:p>
            <a:pPr marL="1085850" lvl="2" indent="-285750">
              <a:spcBef>
                <a:spcPts val="0"/>
              </a:spcBef>
              <a:defRPr/>
            </a:pPr>
            <a:r>
              <a:rPr lang="en-GB" sz="1800" dirty="0">
                <a:solidFill>
                  <a:srgbClr val="002060"/>
                </a:solidFill>
              </a:rPr>
              <a:t>National and local context</a:t>
            </a:r>
          </a:p>
          <a:p>
            <a:pPr marL="1085850" lvl="2" indent="-285750">
              <a:spcBef>
                <a:spcPts val="0"/>
              </a:spcBef>
              <a:defRPr/>
            </a:pPr>
            <a:r>
              <a:rPr lang="en-GB" sz="1800" dirty="0">
                <a:solidFill>
                  <a:srgbClr val="002060"/>
                </a:solidFill>
              </a:rPr>
              <a:t>Consultation and service user </a:t>
            </a:r>
            <a:r>
              <a:rPr lang="en-GB" sz="1800" dirty="0" smtClean="0">
                <a:solidFill>
                  <a:srgbClr val="002060"/>
                </a:solidFill>
              </a:rPr>
              <a:t>voice</a:t>
            </a:r>
          </a:p>
          <a:p>
            <a:pPr marL="1085850" lvl="2" indent="-285750">
              <a:spcBef>
                <a:spcPts val="0"/>
              </a:spcBef>
              <a:defRPr/>
            </a:pPr>
            <a:r>
              <a:rPr lang="en-GB" sz="1800" dirty="0" smtClean="0">
                <a:solidFill>
                  <a:srgbClr val="002060"/>
                </a:solidFill>
              </a:rPr>
              <a:t>Overview of service model aims and objectives</a:t>
            </a:r>
          </a:p>
          <a:p>
            <a:pPr marL="1085850" lvl="2" indent="-285750">
              <a:spcBef>
                <a:spcPts val="0"/>
              </a:spcBef>
              <a:defRPr/>
            </a:pPr>
            <a:r>
              <a:rPr lang="en-GB" sz="1800" dirty="0" smtClean="0">
                <a:solidFill>
                  <a:srgbClr val="002060"/>
                </a:solidFill>
              </a:rPr>
              <a:t>Lead Provider </a:t>
            </a:r>
            <a:endParaRPr lang="en-GB" sz="1800" dirty="0">
              <a:solidFill>
                <a:srgbClr val="002060"/>
              </a:solidFill>
            </a:endParaRPr>
          </a:p>
          <a:p>
            <a:pPr marL="0" indent="0">
              <a:spcBef>
                <a:spcPts val="0"/>
              </a:spcBef>
              <a:buNone/>
              <a:defRPr/>
            </a:pPr>
            <a:endParaRPr lang="en-GB" sz="1800" dirty="0" smtClean="0">
              <a:solidFill>
                <a:srgbClr val="002060"/>
              </a:solidFill>
            </a:endParaRPr>
          </a:p>
          <a:p>
            <a:pPr marL="0" indent="0">
              <a:spcBef>
                <a:spcPts val="0"/>
              </a:spcBef>
              <a:buNone/>
              <a:defRPr/>
            </a:pPr>
            <a:r>
              <a:rPr lang="en-GB" sz="1800" dirty="0" smtClean="0">
                <a:solidFill>
                  <a:srgbClr val="002060"/>
                </a:solidFill>
              </a:rPr>
              <a:t>3.  Provider Networking (55 mins) 			10.30</a:t>
            </a:r>
          </a:p>
          <a:p>
            <a:pPr>
              <a:spcBef>
                <a:spcPts val="0"/>
              </a:spcBef>
              <a:buAutoNum type="arabicPeriod" startAt="5"/>
              <a:defRPr/>
            </a:pPr>
            <a:endParaRPr lang="en-GB" sz="1800" dirty="0" smtClean="0">
              <a:solidFill>
                <a:srgbClr val="002060"/>
              </a:solidFill>
            </a:endParaRPr>
          </a:p>
          <a:p>
            <a:pPr marL="0" indent="0">
              <a:spcBef>
                <a:spcPts val="0"/>
              </a:spcBef>
              <a:buNone/>
              <a:defRPr/>
            </a:pPr>
            <a:r>
              <a:rPr lang="en-GB" sz="1800" dirty="0">
                <a:solidFill>
                  <a:srgbClr val="002060"/>
                </a:solidFill>
              </a:rPr>
              <a:t>4</a:t>
            </a:r>
            <a:r>
              <a:rPr lang="en-GB" sz="1800" dirty="0" smtClean="0">
                <a:solidFill>
                  <a:srgbClr val="002060"/>
                </a:solidFill>
              </a:rPr>
              <a:t>.  Next steps &amp; Close (10 mins)			11.55</a:t>
            </a:r>
            <a:endParaRPr lang="en-US" sz="1800" dirty="0" smtClean="0">
              <a:solidFill>
                <a:srgbClr val="002060"/>
              </a:solidFill>
            </a:endParaRPr>
          </a:p>
          <a:p>
            <a:pPr marL="536575" lvl="2" indent="-274638">
              <a:defRPr/>
            </a:pPr>
            <a:endParaRPr lang="en-US" altLang="en-US" dirty="0" smtClean="0"/>
          </a:p>
          <a:p>
            <a:pPr>
              <a:buFont typeface="Arial" panose="020B0604020202020204" pitchFamily="34" charset="0"/>
              <a:buNone/>
              <a:defRPr/>
            </a:pPr>
            <a:endParaRPr lang="en-US" altLang="en-US" sz="2400" dirty="0" smtClean="0"/>
          </a:p>
        </p:txBody>
      </p:sp>
    </p:spTree>
    <p:extLst>
      <p:ext uri="{BB962C8B-B14F-4D97-AF65-F5344CB8AC3E}">
        <p14:creationId xmlns:p14="http://schemas.microsoft.com/office/powerpoint/2010/main" val="42376965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6"/>
          <p:cNvSpPr txBox="1">
            <a:spLocks/>
          </p:cNvSpPr>
          <p:nvPr/>
        </p:nvSpPr>
        <p:spPr>
          <a:xfrm>
            <a:off x="179388" y="1268760"/>
            <a:ext cx="8640762" cy="5040560"/>
          </a:xfrm>
          <a:prstGeom prst="rect">
            <a:avLst/>
          </a:prstGeom>
          <a:ln>
            <a:noFill/>
          </a:ln>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indent="-457200">
              <a:buFont typeface="+mj-lt"/>
              <a:buAutoNum type="arabicPeriod"/>
              <a:defRPr/>
            </a:pPr>
            <a:r>
              <a:rPr lang="en-GB" altLang="en-US" sz="1600" dirty="0" smtClean="0">
                <a:solidFill>
                  <a:srgbClr val="002060"/>
                </a:solidFill>
              </a:rPr>
              <a:t>Why are we here today </a:t>
            </a:r>
          </a:p>
          <a:p>
            <a:pPr marL="857250" lvl="1" indent="-457200">
              <a:defRPr/>
            </a:pPr>
            <a:r>
              <a:rPr lang="en-GB" altLang="en-US" sz="1600" dirty="0" smtClean="0">
                <a:solidFill>
                  <a:srgbClr val="002060"/>
                </a:solidFill>
              </a:rPr>
              <a:t>Mental Health Commissioner - Linda Harrington</a:t>
            </a:r>
          </a:p>
          <a:p>
            <a:pPr marL="857250" lvl="1" indent="-457200">
              <a:defRPr/>
            </a:pPr>
            <a:r>
              <a:rPr lang="en-GB" altLang="en-US" sz="1600" dirty="0" smtClean="0">
                <a:solidFill>
                  <a:srgbClr val="002060"/>
                </a:solidFill>
              </a:rPr>
              <a:t>Public Health Commissioner – David Brindley</a:t>
            </a:r>
          </a:p>
          <a:p>
            <a:pPr marL="857250" lvl="1" indent="-457200">
              <a:defRPr/>
            </a:pPr>
            <a:r>
              <a:rPr lang="en-GB" altLang="en-US" sz="1600" dirty="0" smtClean="0">
                <a:solidFill>
                  <a:srgbClr val="002060"/>
                </a:solidFill>
              </a:rPr>
              <a:t>Procurement – Wil McConchie</a:t>
            </a:r>
          </a:p>
          <a:p>
            <a:pPr marL="400050" lvl="1" indent="0">
              <a:buNone/>
              <a:defRPr/>
            </a:pPr>
            <a:endParaRPr lang="en-GB" altLang="en-US" sz="1600" dirty="0">
              <a:solidFill>
                <a:srgbClr val="002060"/>
              </a:solidFill>
            </a:endParaRPr>
          </a:p>
          <a:p>
            <a:pPr>
              <a:buFont typeface="+mj-lt"/>
              <a:buAutoNum type="arabicPeriod"/>
            </a:pPr>
            <a:r>
              <a:rPr lang="en-US" sz="1600" dirty="0">
                <a:solidFill>
                  <a:srgbClr val="002060"/>
                </a:solidFill>
              </a:rPr>
              <a:t> </a:t>
            </a:r>
            <a:r>
              <a:rPr lang="en-US" sz="1600" dirty="0" smtClean="0">
                <a:solidFill>
                  <a:srgbClr val="002060"/>
                </a:solidFill>
              </a:rPr>
              <a:t>Proposed new model is Community Connections service .  The model is informed </a:t>
            </a:r>
            <a:r>
              <a:rPr lang="en-US" sz="1600" dirty="0">
                <a:solidFill>
                  <a:srgbClr val="002060"/>
                </a:solidFill>
              </a:rPr>
              <a:t>by national and local strategy, initial findings of a Rapid Needs Assessment and Service User and Provider consultation events.  </a:t>
            </a:r>
            <a:endParaRPr lang="en-US" sz="1600" dirty="0" smtClean="0">
              <a:solidFill>
                <a:srgbClr val="002060"/>
              </a:solidFill>
            </a:endParaRPr>
          </a:p>
          <a:p>
            <a:pPr>
              <a:buFont typeface="+mj-lt"/>
              <a:buAutoNum type="arabicPeriod"/>
            </a:pPr>
            <a:endParaRPr lang="en-US" sz="1600" dirty="0">
              <a:solidFill>
                <a:srgbClr val="002060"/>
              </a:solidFill>
            </a:endParaRPr>
          </a:p>
          <a:p>
            <a:pPr>
              <a:buFont typeface="+mj-lt"/>
              <a:buAutoNum type="arabicPeriod"/>
            </a:pPr>
            <a:r>
              <a:rPr lang="en-US" sz="1600" dirty="0" smtClean="0">
                <a:solidFill>
                  <a:srgbClr val="002060"/>
                </a:solidFill>
              </a:rPr>
              <a:t>The Community Connections service will be required  </a:t>
            </a:r>
            <a:r>
              <a:rPr lang="en-US" sz="1600" dirty="0">
                <a:solidFill>
                  <a:srgbClr val="002060"/>
                </a:solidFill>
              </a:rPr>
              <a:t>to meet  a broad range of mental health and wellbeing needs including:</a:t>
            </a:r>
            <a:endParaRPr lang="en-GB" sz="1600" dirty="0">
              <a:solidFill>
                <a:srgbClr val="002060"/>
              </a:solidFill>
            </a:endParaRPr>
          </a:p>
          <a:p>
            <a:pPr lvl="1"/>
            <a:r>
              <a:rPr lang="en-US" sz="1600" dirty="0">
                <a:solidFill>
                  <a:srgbClr val="002060"/>
                </a:solidFill>
              </a:rPr>
              <a:t>Services to promote wellbeing and prevent mental ill-health, </a:t>
            </a:r>
            <a:endParaRPr lang="en-GB" sz="1600" dirty="0">
              <a:solidFill>
                <a:srgbClr val="002060"/>
              </a:solidFill>
            </a:endParaRPr>
          </a:p>
          <a:p>
            <a:pPr lvl="1"/>
            <a:r>
              <a:rPr lang="en-US" sz="1600" dirty="0">
                <a:solidFill>
                  <a:srgbClr val="002060"/>
                </a:solidFill>
              </a:rPr>
              <a:t>Mental health and suicide awareness/first aid skills for frontline staff and volunteers, </a:t>
            </a:r>
            <a:endParaRPr lang="en-GB" sz="1600" dirty="0">
              <a:solidFill>
                <a:srgbClr val="002060"/>
              </a:solidFill>
            </a:endParaRPr>
          </a:p>
          <a:p>
            <a:pPr lvl="1"/>
            <a:r>
              <a:rPr lang="en-US" sz="1600" dirty="0">
                <a:solidFill>
                  <a:srgbClr val="002060"/>
                </a:solidFill>
              </a:rPr>
              <a:t>Support to those with common mental health issues (i.e. anxiety and depression), and more severe mental illness (e.g. psychosis), and </a:t>
            </a:r>
            <a:endParaRPr lang="en-GB" sz="1600" dirty="0">
              <a:solidFill>
                <a:srgbClr val="002060"/>
              </a:solidFill>
            </a:endParaRPr>
          </a:p>
          <a:p>
            <a:pPr lvl="1"/>
            <a:r>
              <a:rPr lang="en-US" sz="1600" dirty="0">
                <a:solidFill>
                  <a:srgbClr val="002060"/>
                </a:solidFill>
              </a:rPr>
              <a:t>Targeted support for those vulnerable or at risk of mental ill health including protected characteristic groups and those at risk of suicide.</a:t>
            </a:r>
            <a:endParaRPr lang="en-GB" sz="1600" dirty="0">
              <a:solidFill>
                <a:srgbClr val="002060"/>
              </a:solidFill>
            </a:endParaRPr>
          </a:p>
          <a:p>
            <a:pPr marL="457200" indent="-457200">
              <a:buFont typeface="+mj-lt"/>
              <a:buAutoNum type="arabicPeriod"/>
              <a:defRPr/>
            </a:pPr>
            <a:endParaRPr lang="en-GB" altLang="en-US" sz="2000" b="1" dirty="0" smtClean="0">
              <a:solidFill>
                <a:srgbClr val="002060"/>
              </a:solidFill>
            </a:endParaRPr>
          </a:p>
          <a:p>
            <a:pPr marL="457200" indent="-457200">
              <a:buFont typeface="+mj-lt"/>
              <a:buAutoNum type="arabicPeriod"/>
              <a:defRPr/>
            </a:pPr>
            <a:endParaRPr lang="en-GB" altLang="en-US" sz="2000" b="1" dirty="0">
              <a:solidFill>
                <a:srgbClr val="002060"/>
              </a:solidFill>
            </a:endParaRPr>
          </a:p>
          <a:p>
            <a:pPr marL="457200" indent="-457200">
              <a:buFont typeface="+mj-lt"/>
              <a:buAutoNum type="arabicPeriod"/>
              <a:defRPr/>
            </a:pPr>
            <a:endParaRPr lang="en-GB" altLang="en-US" sz="2000" b="1" dirty="0" smtClean="0">
              <a:solidFill>
                <a:srgbClr val="002060"/>
              </a:solidFill>
            </a:endParaRPr>
          </a:p>
          <a:p>
            <a:pPr marL="457200" indent="-457200">
              <a:buFont typeface="+mj-lt"/>
              <a:buAutoNum type="arabicPeriod"/>
              <a:defRPr/>
            </a:pPr>
            <a:endParaRPr lang="en-GB" altLang="en-US" sz="2000" b="1" dirty="0" smtClean="0">
              <a:solidFill>
                <a:srgbClr val="002060"/>
              </a:solidFill>
            </a:endParaRPr>
          </a:p>
          <a:p>
            <a:pPr marL="457200" indent="-457200">
              <a:buFont typeface="+mj-lt"/>
              <a:buAutoNum type="arabicPeriod"/>
              <a:defRPr/>
            </a:pPr>
            <a:endParaRPr lang="en-GB" altLang="en-US" sz="2000" b="1" dirty="0" smtClean="0">
              <a:solidFill>
                <a:srgbClr val="002060"/>
              </a:solidFill>
            </a:endParaRPr>
          </a:p>
          <a:p>
            <a:pPr marL="457200" indent="-457200">
              <a:buFont typeface="+mj-lt"/>
              <a:buAutoNum type="arabicPeriod"/>
              <a:defRPr/>
            </a:pPr>
            <a:endParaRPr lang="en-GB" altLang="en-US" sz="2000" b="1" dirty="0">
              <a:solidFill>
                <a:srgbClr val="002060"/>
              </a:solidFill>
            </a:endParaRPr>
          </a:p>
          <a:p>
            <a:pPr marL="457200" indent="-457200">
              <a:buFont typeface="+mj-lt"/>
              <a:buAutoNum type="arabicPeriod"/>
              <a:defRPr/>
            </a:pPr>
            <a:endParaRPr lang="en-GB" altLang="en-US" sz="2000" b="1" dirty="0" smtClean="0">
              <a:solidFill>
                <a:srgbClr val="002060"/>
              </a:solidFill>
            </a:endParaRPr>
          </a:p>
          <a:p>
            <a:pPr marL="457200" indent="-457200">
              <a:buFont typeface="+mj-lt"/>
              <a:buAutoNum type="arabicPeriod"/>
              <a:defRPr/>
            </a:pPr>
            <a:endParaRPr lang="en-GB" altLang="en-US" sz="2000" b="1" dirty="0">
              <a:solidFill>
                <a:srgbClr val="002060"/>
              </a:solidFill>
            </a:endParaRPr>
          </a:p>
          <a:p>
            <a:pPr marL="457200" indent="-457200">
              <a:buFont typeface="+mj-lt"/>
              <a:buAutoNum type="arabicPeriod"/>
              <a:defRPr/>
            </a:pPr>
            <a:endParaRPr lang="en-GB" altLang="en-US" sz="2000" b="1" dirty="0" smtClean="0">
              <a:solidFill>
                <a:srgbClr val="002060"/>
              </a:solidFill>
            </a:endParaRPr>
          </a:p>
          <a:p>
            <a:pPr marL="457200" lvl="1" indent="0">
              <a:buNone/>
              <a:defRPr/>
            </a:pPr>
            <a:endParaRPr lang="en-GB" altLang="en-US" sz="1600" b="1" dirty="0">
              <a:solidFill>
                <a:srgbClr val="002060"/>
              </a:solidFill>
            </a:endParaRPr>
          </a:p>
          <a:p>
            <a:pPr lvl="1">
              <a:defRPr/>
            </a:pPr>
            <a:endParaRPr lang="en-GB" altLang="en-US" sz="1600" b="1" dirty="0" smtClean="0">
              <a:solidFill>
                <a:srgbClr val="002060"/>
              </a:solidFill>
            </a:endParaRPr>
          </a:p>
          <a:p>
            <a:pPr>
              <a:defRPr/>
            </a:pPr>
            <a:endParaRPr lang="en-GB" altLang="en-US" sz="2000" b="1" dirty="0">
              <a:solidFill>
                <a:srgbClr val="002060"/>
              </a:solidFill>
            </a:endParaRPr>
          </a:p>
        </p:txBody>
      </p:sp>
      <p:sp>
        <p:nvSpPr>
          <p:cNvPr id="3" name="Title 1"/>
          <p:cNvSpPr txBox="1">
            <a:spLocks/>
          </p:cNvSpPr>
          <p:nvPr/>
        </p:nvSpPr>
        <p:spPr bwMode="auto">
          <a:xfrm>
            <a:off x="323528" y="260595"/>
            <a:ext cx="6624736" cy="838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r>
              <a:rPr lang="en-GB" sz="3600" b="1" u="sng" dirty="0" smtClean="0">
                <a:solidFill>
                  <a:srgbClr val="0070C0"/>
                </a:solidFill>
              </a:rPr>
              <a:t>Introduction </a:t>
            </a:r>
            <a:r>
              <a:rPr lang="en-GB" sz="3600" b="1" u="sng" dirty="0">
                <a:solidFill>
                  <a:srgbClr val="0070C0"/>
                </a:solidFill>
              </a:rPr>
              <a:t/>
            </a:r>
            <a:br>
              <a:rPr lang="en-GB" sz="3600" b="1" u="sng" dirty="0">
                <a:solidFill>
                  <a:srgbClr val="0070C0"/>
                </a:solidFill>
              </a:rPr>
            </a:br>
            <a:endParaRPr lang="en-GB" sz="3600" b="1" u="sng" dirty="0">
              <a:solidFill>
                <a:srgbClr val="0070C0"/>
              </a:solidFill>
            </a:endParaRPr>
          </a:p>
        </p:txBody>
      </p:sp>
    </p:spTree>
    <p:extLst>
      <p:ext uri="{BB962C8B-B14F-4D97-AF65-F5344CB8AC3E}">
        <p14:creationId xmlns:p14="http://schemas.microsoft.com/office/powerpoint/2010/main" val="9497454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6"/>
          <p:cNvSpPr txBox="1">
            <a:spLocks/>
          </p:cNvSpPr>
          <p:nvPr/>
        </p:nvSpPr>
        <p:spPr>
          <a:xfrm>
            <a:off x="179388" y="1268760"/>
            <a:ext cx="8640762" cy="5040560"/>
          </a:xfrm>
          <a:prstGeom prst="rect">
            <a:avLst/>
          </a:prstGeom>
          <a:ln>
            <a:noFill/>
          </a:ln>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defRPr/>
            </a:pPr>
            <a:r>
              <a:rPr lang="en-GB" altLang="en-US" sz="2000" dirty="0" smtClean="0">
                <a:solidFill>
                  <a:srgbClr val="002060"/>
                </a:solidFill>
              </a:rPr>
              <a:t>We will be following a single stage open tender process following the ‘light touch regime’ of the Public Contracts Regulations 2015</a:t>
            </a:r>
          </a:p>
          <a:p>
            <a:pPr>
              <a:defRPr/>
            </a:pPr>
            <a:r>
              <a:rPr lang="en-GB" altLang="en-US" sz="2000" dirty="0" smtClean="0">
                <a:solidFill>
                  <a:srgbClr val="002060"/>
                </a:solidFill>
              </a:rPr>
              <a:t>What does that mean? Tender, Clarifications, Evaluation, Award</a:t>
            </a:r>
          </a:p>
          <a:p>
            <a:pPr>
              <a:defRPr/>
            </a:pPr>
            <a:r>
              <a:rPr lang="en-GB" altLang="en-US" sz="2000" dirty="0" smtClean="0">
                <a:solidFill>
                  <a:srgbClr val="002060"/>
                </a:solidFill>
              </a:rPr>
              <a:t>What should I do next? Register on the South East Shared Services Tender Portal</a:t>
            </a:r>
            <a:endParaRPr lang="en-GB" altLang="en-US" sz="2000" dirty="0" smtClean="0">
              <a:solidFill>
                <a:srgbClr val="002060"/>
              </a:solidFill>
            </a:endParaRPr>
          </a:p>
          <a:p>
            <a:pPr>
              <a:defRPr/>
            </a:pPr>
            <a:endParaRPr lang="en-GB" altLang="en-US" sz="2000" dirty="0">
              <a:solidFill>
                <a:srgbClr val="002060"/>
              </a:solidFill>
            </a:endParaRPr>
          </a:p>
          <a:p>
            <a:pPr marL="0" indent="0">
              <a:buNone/>
              <a:defRPr/>
            </a:pPr>
            <a:r>
              <a:rPr lang="en-GB" altLang="en-US" sz="2000" dirty="0" smtClean="0">
                <a:solidFill>
                  <a:srgbClr val="002060"/>
                </a:solidFill>
              </a:rPr>
              <a:t>	Will McConchie, Category Specialist</a:t>
            </a:r>
          </a:p>
          <a:p>
            <a:pPr marL="0" indent="0">
              <a:buNone/>
              <a:defRPr/>
            </a:pPr>
            <a:r>
              <a:rPr lang="en-GB" altLang="en-US" sz="2000" dirty="0" smtClean="0">
                <a:solidFill>
                  <a:srgbClr val="002060"/>
                </a:solidFill>
              </a:rPr>
              <a:t>	E: </a:t>
            </a:r>
            <a:r>
              <a:rPr lang="en-GB" altLang="en-US" sz="2000" dirty="0" smtClean="0">
                <a:solidFill>
                  <a:srgbClr val="002060"/>
                </a:solidFill>
                <a:hlinkClick r:id="rId3"/>
              </a:rPr>
              <a:t>Procurement@brighton-hove.gov.uk</a:t>
            </a:r>
            <a:endParaRPr lang="en-GB" altLang="en-US" sz="2000" dirty="0" smtClean="0">
              <a:solidFill>
                <a:srgbClr val="002060"/>
              </a:solidFill>
            </a:endParaRPr>
          </a:p>
          <a:p>
            <a:pPr marL="0" indent="0">
              <a:buNone/>
              <a:defRPr/>
            </a:pPr>
            <a:r>
              <a:rPr lang="en-GB" altLang="en-US" sz="2000" dirty="0" smtClean="0">
                <a:solidFill>
                  <a:srgbClr val="002060"/>
                </a:solidFill>
              </a:rPr>
              <a:t>	P: 01273 294 254</a:t>
            </a:r>
            <a:endParaRPr lang="en-GB" altLang="en-US" sz="2000" dirty="0" smtClean="0">
              <a:solidFill>
                <a:srgbClr val="002060"/>
              </a:solidFill>
            </a:endParaRPr>
          </a:p>
          <a:p>
            <a:pPr marL="457200" indent="-457200">
              <a:buFont typeface="+mj-lt"/>
              <a:buAutoNum type="arabicPeriod"/>
              <a:defRPr/>
            </a:pPr>
            <a:endParaRPr lang="en-GB" altLang="en-US" sz="2000" dirty="0" smtClean="0">
              <a:solidFill>
                <a:srgbClr val="002060"/>
              </a:solidFill>
            </a:endParaRPr>
          </a:p>
          <a:p>
            <a:pPr marL="0" indent="0">
              <a:buNone/>
              <a:defRPr/>
            </a:pPr>
            <a:r>
              <a:rPr lang="en-GB" altLang="en-US" sz="2000" dirty="0">
                <a:solidFill>
                  <a:srgbClr val="002060"/>
                </a:solidFill>
              </a:rPr>
              <a:t>	South East Shared Services Tender Portal:</a:t>
            </a:r>
            <a:br>
              <a:rPr lang="en-GB" altLang="en-US" sz="2000" dirty="0">
                <a:solidFill>
                  <a:srgbClr val="002060"/>
                </a:solidFill>
              </a:rPr>
            </a:br>
            <a:r>
              <a:rPr lang="en-GB" altLang="en-US" sz="2000" dirty="0">
                <a:solidFill>
                  <a:srgbClr val="002060"/>
                </a:solidFill>
              </a:rPr>
              <a:t>	https://www.sesharedservices.org.uk/esourcing </a:t>
            </a:r>
            <a:endParaRPr lang="en-GB" altLang="en-US" sz="2000" dirty="0" smtClean="0">
              <a:solidFill>
                <a:srgbClr val="002060"/>
              </a:solidFill>
            </a:endParaRPr>
          </a:p>
          <a:p>
            <a:pPr marL="457200" indent="-457200">
              <a:buFont typeface="+mj-lt"/>
              <a:buAutoNum type="arabicPeriod"/>
              <a:defRPr/>
            </a:pPr>
            <a:endParaRPr lang="en-GB" altLang="en-US" sz="2000" b="1" dirty="0" smtClean="0">
              <a:solidFill>
                <a:srgbClr val="002060"/>
              </a:solidFill>
            </a:endParaRPr>
          </a:p>
          <a:p>
            <a:pPr marL="457200" indent="-457200">
              <a:buFont typeface="+mj-lt"/>
              <a:buAutoNum type="arabicPeriod"/>
              <a:defRPr/>
            </a:pPr>
            <a:endParaRPr lang="en-GB" altLang="en-US" sz="2000" b="1" dirty="0" smtClean="0">
              <a:solidFill>
                <a:srgbClr val="002060"/>
              </a:solidFill>
            </a:endParaRPr>
          </a:p>
          <a:p>
            <a:pPr marL="457200" indent="-457200">
              <a:buFont typeface="+mj-lt"/>
              <a:buAutoNum type="arabicPeriod"/>
              <a:defRPr/>
            </a:pPr>
            <a:endParaRPr lang="en-GB" altLang="en-US" sz="2000" b="1" dirty="0" smtClean="0">
              <a:solidFill>
                <a:srgbClr val="002060"/>
              </a:solidFill>
            </a:endParaRPr>
          </a:p>
          <a:p>
            <a:pPr marL="457200" indent="-457200">
              <a:buFont typeface="+mj-lt"/>
              <a:buAutoNum type="arabicPeriod"/>
              <a:defRPr/>
            </a:pPr>
            <a:endParaRPr lang="en-GB" altLang="en-US" sz="2000" b="1" dirty="0">
              <a:solidFill>
                <a:srgbClr val="002060"/>
              </a:solidFill>
            </a:endParaRPr>
          </a:p>
          <a:p>
            <a:pPr marL="457200" indent="-457200">
              <a:buFont typeface="+mj-lt"/>
              <a:buAutoNum type="arabicPeriod"/>
              <a:defRPr/>
            </a:pPr>
            <a:endParaRPr lang="en-GB" altLang="en-US" sz="2000" b="1" dirty="0" smtClean="0">
              <a:solidFill>
                <a:srgbClr val="002060"/>
              </a:solidFill>
            </a:endParaRPr>
          </a:p>
          <a:p>
            <a:pPr marL="457200" indent="-457200">
              <a:buFont typeface="+mj-lt"/>
              <a:buAutoNum type="arabicPeriod"/>
              <a:defRPr/>
            </a:pPr>
            <a:endParaRPr lang="en-GB" altLang="en-US" sz="2000" b="1" dirty="0">
              <a:solidFill>
                <a:srgbClr val="002060"/>
              </a:solidFill>
            </a:endParaRPr>
          </a:p>
          <a:p>
            <a:pPr marL="457200" indent="-457200">
              <a:buFont typeface="+mj-lt"/>
              <a:buAutoNum type="arabicPeriod"/>
              <a:defRPr/>
            </a:pPr>
            <a:endParaRPr lang="en-GB" altLang="en-US" sz="2000" b="1" dirty="0" smtClean="0">
              <a:solidFill>
                <a:srgbClr val="002060"/>
              </a:solidFill>
            </a:endParaRPr>
          </a:p>
          <a:p>
            <a:pPr marL="457200" lvl="1" indent="0">
              <a:buNone/>
              <a:defRPr/>
            </a:pPr>
            <a:endParaRPr lang="en-GB" altLang="en-US" sz="1600" b="1" dirty="0">
              <a:solidFill>
                <a:srgbClr val="002060"/>
              </a:solidFill>
            </a:endParaRPr>
          </a:p>
          <a:p>
            <a:pPr lvl="1">
              <a:defRPr/>
            </a:pPr>
            <a:endParaRPr lang="en-GB" altLang="en-US" sz="1600" b="1" dirty="0" smtClean="0">
              <a:solidFill>
                <a:srgbClr val="002060"/>
              </a:solidFill>
            </a:endParaRPr>
          </a:p>
          <a:p>
            <a:pPr>
              <a:defRPr/>
            </a:pPr>
            <a:endParaRPr lang="en-GB" altLang="en-US" sz="2000" b="1" dirty="0">
              <a:solidFill>
                <a:srgbClr val="002060"/>
              </a:solidFill>
            </a:endParaRPr>
          </a:p>
        </p:txBody>
      </p:sp>
      <p:sp>
        <p:nvSpPr>
          <p:cNvPr id="3" name="Title 1"/>
          <p:cNvSpPr txBox="1">
            <a:spLocks/>
          </p:cNvSpPr>
          <p:nvPr/>
        </p:nvSpPr>
        <p:spPr bwMode="auto">
          <a:xfrm>
            <a:off x="323528" y="260595"/>
            <a:ext cx="6624736" cy="838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r>
              <a:rPr lang="en-GB" sz="3600" b="1" u="sng" dirty="0" smtClean="0">
                <a:solidFill>
                  <a:srgbClr val="0070C0"/>
                </a:solidFill>
              </a:rPr>
              <a:t>Procurement</a:t>
            </a:r>
            <a:r>
              <a:rPr lang="en-GB" sz="3600" b="1" u="sng" dirty="0">
                <a:solidFill>
                  <a:srgbClr val="0070C0"/>
                </a:solidFill>
              </a:rPr>
              <a:t/>
            </a:r>
            <a:br>
              <a:rPr lang="en-GB" sz="3600" b="1" u="sng" dirty="0">
                <a:solidFill>
                  <a:srgbClr val="0070C0"/>
                </a:solidFill>
              </a:rPr>
            </a:br>
            <a:endParaRPr lang="en-GB" sz="3600" b="1" u="sng" dirty="0">
              <a:solidFill>
                <a:srgbClr val="0070C0"/>
              </a:solidFill>
            </a:endParaRPr>
          </a:p>
        </p:txBody>
      </p:sp>
      <p:sp>
        <p:nvSpPr>
          <p:cNvPr id="4" name="Content Placeholder 16"/>
          <p:cNvSpPr txBox="1">
            <a:spLocks/>
          </p:cNvSpPr>
          <p:nvPr/>
        </p:nvSpPr>
        <p:spPr>
          <a:xfrm>
            <a:off x="179512" y="1279872"/>
            <a:ext cx="8856984" cy="5029448"/>
          </a:xfrm>
          <a:prstGeom prst="rect">
            <a:avLst/>
          </a:prstGeom>
          <a:ln>
            <a:solidFill>
              <a:schemeClr val="accent1"/>
            </a:solidFill>
          </a:ln>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defRPr/>
            </a:pPr>
            <a:endParaRPr lang="en-GB" altLang="en-US" sz="1800" dirty="0">
              <a:solidFill>
                <a:srgbClr val="002060"/>
              </a:solidFill>
            </a:endParaRPr>
          </a:p>
          <a:p>
            <a:pPr marL="0" indent="0">
              <a:spcBef>
                <a:spcPts val="0"/>
              </a:spcBef>
              <a:buNone/>
              <a:defRPr/>
            </a:pPr>
            <a:endParaRPr lang="en-US" altLang="en-US" sz="2400" dirty="0" smtClean="0"/>
          </a:p>
        </p:txBody>
      </p:sp>
    </p:spTree>
    <p:extLst>
      <p:ext uri="{BB962C8B-B14F-4D97-AF65-F5344CB8AC3E}">
        <p14:creationId xmlns:p14="http://schemas.microsoft.com/office/powerpoint/2010/main" val="42656826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95636" y="323945"/>
            <a:ext cx="6552728" cy="584775"/>
          </a:xfrm>
          <a:prstGeom prst="rect">
            <a:avLst/>
          </a:prstGeom>
          <a:noFill/>
        </p:spPr>
        <p:txBody>
          <a:bodyPr wrap="square" rtlCol="0">
            <a:spAutoFit/>
          </a:bodyPr>
          <a:lstStyle/>
          <a:p>
            <a:r>
              <a:rPr lang="en-GB" sz="3200" b="1" u="sng" dirty="0" smtClean="0">
                <a:solidFill>
                  <a:srgbClr val="0070C0"/>
                </a:solidFill>
                <a:latin typeface="Tahoma" panose="020B0604030504040204" pitchFamily="34" charset="0"/>
                <a:ea typeface="Tahoma" panose="020B0604030504040204" pitchFamily="34" charset="0"/>
                <a:cs typeface="Tahoma" panose="020B0604030504040204" pitchFamily="34" charset="0"/>
              </a:rPr>
              <a:t>Mental health support services </a:t>
            </a:r>
            <a:endParaRPr lang="en-GB" sz="3200" b="1" u="sng" dirty="0">
              <a:solidFill>
                <a:srgbClr val="0070C0"/>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6" name="Content Placeholder 3"/>
          <p:cNvGraphicFramePr>
            <a:graphicFrameLocks/>
          </p:cNvGraphicFramePr>
          <p:nvPr>
            <p:extLst>
              <p:ext uri="{D42A27DB-BD31-4B8C-83A1-F6EECF244321}">
                <p14:modId xmlns:p14="http://schemas.microsoft.com/office/powerpoint/2010/main" val="941132496"/>
              </p:ext>
            </p:extLst>
          </p:nvPr>
        </p:nvGraphicFramePr>
        <p:xfrm>
          <a:off x="457200" y="1019869"/>
          <a:ext cx="7931224" cy="49294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Left-Right Arrow 16"/>
          <p:cNvSpPr/>
          <p:nvPr/>
        </p:nvSpPr>
        <p:spPr>
          <a:xfrm>
            <a:off x="755576" y="5661248"/>
            <a:ext cx="7632848" cy="216024"/>
          </a:xfrm>
          <a:prstGeom prst="leftRightArrow">
            <a:avLst/>
          </a:prstGeom>
          <a:solidFill>
            <a:srgbClr val="0070C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TextBox 17"/>
          <p:cNvSpPr txBox="1"/>
          <p:nvPr/>
        </p:nvSpPr>
        <p:spPr>
          <a:xfrm>
            <a:off x="2411760" y="5805264"/>
            <a:ext cx="4320480" cy="369332"/>
          </a:xfrm>
          <a:prstGeom prst="rect">
            <a:avLst/>
          </a:prstGeom>
          <a:noFill/>
        </p:spPr>
        <p:txBody>
          <a:bodyPr wrap="square" rtlCol="0">
            <a:spAutoFit/>
          </a:bodyPr>
          <a:lstStyle/>
          <a:p>
            <a:r>
              <a:rPr lang="en-GB" dirty="0" smtClean="0"/>
              <a:t>Targeted Mental Health Support Services</a:t>
            </a:r>
            <a:endParaRPr lang="en-GB" dirty="0"/>
          </a:p>
        </p:txBody>
      </p:sp>
    </p:spTree>
    <p:extLst>
      <p:ext uri="{BB962C8B-B14F-4D97-AF65-F5344CB8AC3E}">
        <p14:creationId xmlns:p14="http://schemas.microsoft.com/office/powerpoint/2010/main" val="26775279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6"/>
          <p:cNvSpPr txBox="1">
            <a:spLocks/>
          </p:cNvSpPr>
          <p:nvPr/>
        </p:nvSpPr>
        <p:spPr>
          <a:xfrm>
            <a:off x="179388" y="1268760"/>
            <a:ext cx="8640762" cy="5040560"/>
          </a:xfrm>
          <a:prstGeom prst="rect">
            <a:avLst/>
          </a:prstGeom>
          <a:ln>
            <a:noFill/>
          </a:ln>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defRPr/>
            </a:pPr>
            <a:r>
              <a:rPr lang="en-GB" sz="2000" b="1" dirty="0" smtClean="0">
                <a:solidFill>
                  <a:srgbClr val="002060"/>
                </a:solidFill>
              </a:rPr>
              <a:t>Prevention Concordat for Better Mental Health</a:t>
            </a:r>
            <a:endParaRPr lang="en-GB" sz="2000" dirty="0" smtClean="0">
              <a:solidFill>
                <a:srgbClr val="002060"/>
              </a:solidFill>
            </a:endParaRPr>
          </a:p>
          <a:p>
            <a:pPr marL="0" indent="0">
              <a:spcBef>
                <a:spcPts val="0"/>
              </a:spcBef>
              <a:buNone/>
              <a:defRPr/>
            </a:pPr>
            <a:r>
              <a:rPr lang="en-US" sz="2000" dirty="0" smtClean="0">
                <a:solidFill>
                  <a:srgbClr val="002060"/>
                </a:solidFill>
              </a:rPr>
              <a:t>joint cross-sectoral action to deliver an increased focus on the prevention of mental health problems and the promotion of good mental health at local level.</a:t>
            </a:r>
            <a:endParaRPr lang="en-GB" sz="2000" dirty="0" smtClean="0">
              <a:solidFill>
                <a:srgbClr val="002060"/>
              </a:solidFill>
            </a:endParaRPr>
          </a:p>
          <a:p>
            <a:pPr marL="0" indent="0">
              <a:buNone/>
              <a:defRPr/>
            </a:pPr>
            <a:endParaRPr lang="en-GB" altLang="en-US" sz="2000" b="1" dirty="0" smtClean="0">
              <a:solidFill>
                <a:srgbClr val="002060"/>
              </a:solidFill>
            </a:endParaRPr>
          </a:p>
          <a:p>
            <a:pPr marL="0" indent="0">
              <a:buNone/>
              <a:defRPr/>
            </a:pPr>
            <a:r>
              <a:rPr lang="en-GB" altLang="en-US" sz="2000" b="1" dirty="0" smtClean="0">
                <a:solidFill>
                  <a:srgbClr val="002060"/>
                </a:solidFill>
              </a:rPr>
              <a:t>Five </a:t>
            </a:r>
            <a:r>
              <a:rPr lang="en-GB" altLang="en-US" sz="2000" b="1" dirty="0">
                <a:solidFill>
                  <a:srgbClr val="002060"/>
                </a:solidFill>
              </a:rPr>
              <a:t>Year Forward View For Mental Health </a:t>
            </a:r>
            <a:endParaRPr lang="en-GB" altLang="en-US" sz="2000" dirty="0">
              <a:solidFill>
                <a:srgbClr val="002060"/>
              </a:solidFill>
            </a:endParaRPr>
          </a:p>
          <a:p>
            <a:pPr marL="0" indent="0">
              <a:buNone/>
            </a:pPr>
            <a:r>
              <a:rPr lang="en-GB" sz="2000" dirty="0">
                <a:solidFill>
                  <a:srgbClr val="002060"/>
                </a:solidFill>
              </a:rPr>
              <a:t>Transformation plan for mental health</a:t>
            </a:r>
            <a:r>
              <a:rPr lang="en-GB" sz="2000" b="1" dirty="0">
                <a:solidFill>
                  <a:srgbClr val="002060"/>
                </a:solidFill>
              </a:rPr>
              <a:t> </a:t>
            </a:r>
            <a:r>
              <a:rPr lang="en-GB" sz="2000" dirty="0">
                <a:solidFill>
                  <a:srgbClr val="002060"/>
                </a:solidFill>
              </a:rPr>
              <a:t>prioritises prevention, access, integration, quality and a positive experience of care. It makes recommendations to achieve parity of mental and physical health, as well as addressing the wider determinants of mental ill health and inequality.  Key priorities include: </a:t>
            </a:r>
          </a:p>
          <a:p>
            <a:pPr lvl="0"/>
            <a:r>
              <a:rPr lang="en-US" sz="2000" dirty="0">
                <a:solidFill>
                  <a:srgbClr val="002060"/>
                </a:solidFill>
              </a:rPr>
              <a:t>Providing a seven day NHS</a:t>
            </a:r>
            <a:endParaRPr lang="en-GB" sz="2000" dirty="0">
              <a:solidFill>
                <a:srgbClr val="002060"/>
              </a:solidFill>
            </a:endParaRPr>
          </a:p>
          <a:p>
            <a:pPr lvl="0"/>
            <a:r>
              <a:rPr lang="en-US" sz="2000" dirty="0">
                <a:solidFill>
                  <a:srgbClr val="002060"/>
                </a:solidFill>
              </a:rPr>
              <a:t>Improving access to early intervention services</a:t>
            </a:r>
            <a:endParaRPr lang="en-GB" sz="2000" dirty="0">
              <a:solidFill>
                <a:srgbClr val="002060"/>
              </a:solidFill>
            </a:endParaRPr>
          </a:p>
          <a:p>
            <a:pPr lvl="0"/>
            <a:r>
              <a:rPr lang="en-GB" sz="2000" dirty="0">
                <a:solidFill>
                  <a:srgbClr val="002060"/>
                </a:solidFill>
              </a:rPr>
              <a:t>Delivering  an integrated physical and mental health approach</a:t>
            </a:r>
          </a:p>
          <a:p>
            <a:pPr lvl="0"/>
            <a:r>
              <a:rPr lang="en-GB" sz="2000" dirty="0">
                <a:solidFill>
                  <a:srgbClr val="002060"/>
                </a:solidFill>
              </a:rPr>
              <a:t>Reducing suicide rate by 10% between 2016/17 and 2020/21</a:t>
            </a:r>
          </a:p>
          <a:p>
            <a:pPr lvl="0"/>
            <a:r>
              <a:rPr lang="en-US" sz="2000" dirty="0">
                <a:solidFill>
                  <a:srgbClr val="002060"/>
                </a:solidFill>
              </a:rPr>
              <a:t>Increasing access to Individual Placement Support Employment Support </a:t>
            </a:r>
            <a:endParaRPr lang="en-GB" sz="2000" dirty="0">
              <a:solidFill>
                <a:srgbClr val="002060"/>
              </a:solidFill>
            </a:endParaRPr>
          </a:p>
          <a:p>
            <a:pPr marL="0" indent="0">
              <a:buNone/>
              <a:defRPr/>
            </a:pPr>
            <a:endParaRPr lang="en-GB" altLang="en-US" sz="2000" b="1" dirty="0" smtClean="0">
              <a:solidFill>
                <a:srgbClr val="002060"/>
              </a:solidFill>
            </a:endParaRPr>
          </a:p>
        </p:txBody>
      </p:sp>
      <p:sp>
        <p:nvSpPr>
          <p:cNvPr id="3" name="Title 1"/>
          <p:cNvSpPr txBox="1">
            <a:spLocks/>
          </p:cNvSpPr>
          <p:nvPr/>
        </p:nvSpPr>
        <p:spPr bwMode="auto">
          <a:xfrm>
            <a:off x="323528" y="260595"/>
            <a:ext cx="6624736" cy="838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0"/>
              </a:spcBef>
              <a:defRPr/>
            </a:pPr>
            <a:r>
              <a:rPr lang="en-GB" sz="3600" b="1" u="sng" dirty="0">
                <a:solidFill>
                  <a:srgbClr val="0070C0"/>
                </a:solidFill>
              </a:rPr>
              <a:t>Strategic Direction </a:t>
            </a:r>
            <a:r>
              <a:rPr lang="en-GB" sz="3600" b="1" u="sng" dirty="0" smtClean="0">
                <a:solidFill>
                  <a:srgbClr val="0070C0"/>
                </a:solidFill>
              </a:rPr>
              <a:t>(1)</a:t>
            </a:r>
            <a:r>
              <a:rPr lang="en-GB" sz="3600" b="1" u="sng" dirty="0">
                <a:solidFill>
                  <a:srgbClr val="0070C0"/>
                </a:solidFill>
              </a:rPr>
              <a:t/>
            </a:r>
            <a:br>
              <a:rPr lang="en-GB" sz="3600" b="1" u="sng" dirty="0">
                <a:solidFill>
                  <a:srgbClr val="0070C0"/>
                </a:solidFill>
              </a:rPr>
            </a:br>
            <a:endParaRPr lang="en-GB" sz="3600" b="1" u="sng" dirty="0">
              <a:solidFill>
                <a:srgbClr val="0070C0"/>
              </a:solidFill>
            </a:endParaRPr>
          </a:p>
        </p:txBody>
      </p:sp>
    </p:spTree>
    <p:extLst>
      <p:ext uri="{BB962C8B-B14F-4D97-AF65-F5344CB8AC3E}">
        <p14:creationId xmlns:p14="http://schemas.microsoft.com/office/powerpoint/2010/main" val="5655565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solidFill>
                  <a:srgbClr val="0070C0"/>
                </a:solidFill>
              </a:rPr>
              <a:t>Strategic Direction </a:t>
            </a:r>
            <a:r>
              <a:rPr lang="en-GB" b="1" u="sng" dirty="0" smtClean="0">
                <a:solidFill>
                  <a:srgbClr val="0070C0"/>
                </a:solidFill>
              </a:rPr>
              <a:t>(2)</a:t>
            </a:r>
            <a:r>
              <a:rPr lang="en-GB" b="1" u="sng" dirty="0">
                <a:solidFill>
                  <a:srgbClr val="0070C0"/>
                </a:solidFill>
              </a:rPr>
              <a:t/>
            </a:r>
            <a:br>
              <a:rPr lang="en-GB" b="1" u="sng" dirty="0">
                <a:solidFill>
                  <a:srgbClr val="0070C0"/>
                </a:solidFill>
              </a:rPr>
            </a:br>
            <a:endParaRPr lang="en-GB" dirty="0"/>
          </a:p>
        </p:txBody>
      </p:sp>
      <p:sp>
        <p:nvSpPr>
          <p:cNvPr id="3" name="Content Placeholder 2"/>
          <p:cNvSpPr>
            <a:spLocks noGrp="1"/>
          </p:cNvSpPr>
          <p:nvPr>
            <p:ph idx="1"/>
          </p:nvPr>
        </p:nvSpPr>
        <p:spPr>
          <a:xfrm>
            <a:off x="457200" y="1600200"/>
            <a:ext cx="8229600" cy="4781128"/>
          </a:xfrm>
        </p:spPr>
        <p:txBody>
          <a:bodyPr/>
          <a:lstStyle/>
          <a:p>
            <a:pPr marL="0" indent="0">
              <a:buNone/>
            </a:pPr>
            <a:r>
              <a:rPr lang="en-GB" sz="2000" b="1" dirty="0" smtClean="0">
                <a:solidFill>
                  <a:srgbClr val="002060"/>
                </a:solidFill>
              </a:rPr>
              <a:t>Mental </a:t>
            </a:r>
            <a:r>
              <a:rPr lang="en-GB" sz="2000" b="1" dirty="0">
                <a:solidFill>
                  <a:srgbClr val="002060"/>
                </a:solidFill>
              </a:rPr>
              <a:t>Health Crisis Care Concordat </a:t>
            </a:r>
          </a:p>
          <a:p>
            <a:pPr marL="0" indent="0">
              <a:buNone/>
            </a:pPr>
            <a:r>
              <a:rPr lang="en-GB" sz="2000" dirty="0" smtClean="0">
                <a:solidFill>
                  <a:srgbClr val="002060"/>
                </a:solidFill>
              </a:rPr>
              <a:t>National </a:t>
            </a:r>
            <a:r>
              <a:rPr lang="en-GB" sz="2000" dirty="0">
                <a:solidFill>
                  <a:srgbClr val="002060"/>
                </a:solidFill>
              </a:rPr>
              <a:t>agreement between services and agencies involved in the care and support of people in crisis. It sets out how organisations including the Police, Ambulance and Mental health and acute Trusts will work together better to make sure that people get the help they need when they are having a mental health crisis. The local group has been working since 2014. </a:t>
            </a:r>
            <a:endParaRPr lang="en-GB" sz="2000" dirty="0" smtClean="0">
              <a:solidFill>
                <a:srgbClr val="002060"/>
              </a:solidFill>
            </a:endParaRPr>
          </a:p>
          <a:p>
            <a:pPr marL="0" indent="0">
              <a:buNone/>
            </a:pPr>
            <a:endParaRPr lang="en-GB" sz="2000" dirty="0">
              <a:solidFill>
                <a:srgbClr val="002060"/>
              </a:solidFill>
            </a:endParaRPr>
          </a:p>
          <a:p>
            <a:pPr marL="0" indent="0">
              <a:buNone/>
            </a:pPr>
            <a:r>
              <a:rPr lang="en-GB" sz="2000" b="1" dirty="0" smtClean="0">
                <a:solidFill>
                  <a:srgbClr val="002060"/>
                </a:solidFill>
              </a:rPr>
              <a:t>Alliance </a:t>
            </a:r>
          </a:p>
          <a:p>
            <a:pPr marL="0" indent="0">
              <a:buNone/>
            </a:pPr>
            <a:r>
              <a:rPr lang="en-GB" sz="2000" dirty="0">
                <a:solidFill>
                  <a:srgbClr val="002060"/>
                </a:solidFill>
              </a:rPr>
              <a:t>NHS Central Sussex and East Surrey Commissioning Alliance is a joint way of working across the five CCGs of central Sussex and East Surrey (Brighton and Hove, Crawley, East Sussex, High Weald Lewes Havens, Horsham and Mid Sussex) that allows us to work closer together to commission services more efficiently and effectively for our local populations</a:t>
            </a:r>
            <a:r>
              <a:rPr lang="en-GB" sz="2000" dirty="0" smtClean="0">
                <a:solidFill>
                  <a:srgbClr val="002060"/>
                </a:solidFill>
              </a:rPr>
              <a:t>.  Each CCG will continue to work closely with their counterpart local authority</a:t>
            </a:r>
            <a:endParaRPr lang="en-GB" sz="2000" dirty="0">
              <a:solidFill>
                <a:srgbClr val="002060"/>
              </a:solidFill>
            </a:endParaRPr>
          </a:p>
        </p:txBody>
      </p:sp>
    </p:spTree>
    <p:extLst>
      <p:ext uri="{BB962C8B-B14F-4D97-AF65-F5344CB8AC3E}">
        <p14:creationId xmlns:p14="http://schemas.microsoft.com/office/powerpoint/2010/main" val="1274057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467544" y="44624"/>
            <a:ext cx="7200800" cy="115212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800" b="1" u="sng" dirty="0" smtClean="0">
                <a:solidFill>
                  <a:srgbClr val="005EB8"/>
                </a:solidFill>
                <a:latin typeface="Tahoma (Headings)"/>
                <a:cs typeface="Arial" panose="020B0604020202020204" pitchFamily="34" charset="0"/>
              </a:rPr>
              <a:t>Mental health needs of people </a:t>
            </a:r>
            <a:r>
              <a:rPr lang="en-GB" sz="2800" b="1" u="sng" dirty="0">
                <a:solidFill>
                  <a:srgbClr val="005EB8"/>
                </a:solidFill>
                <a:latin typeface="Tahoma (Headings)"/>
                <a:cs typeface="Arial" panose="020B0604020202020204" pitchFamily="34" charset="0"/>
              </a:rPr>
              <a:t>living in Brighton &amp; </a:t>
            </a:r>
            <a:r>
              <a:rPr lang="en-GB" sz="2800" b="1" u="sng" dirty="0" smtClean="0">
                <a:solidFill>
                  <a:srgbClr val="005EB8"/>
                </a:solidFill>
                <a:latin typeface="Tahoma (Headings)"/>
                <a:cs typeface="Arial" panose="020B0604020202020204" pitchFamily="34" charset="0"/>
              </a:rPr>
              <a:t>Hove </a:t>
            </a:r>
            <a:r>
              <a:rPr lang="en-GB" sz="2800" baseline="30000" dirty="0">
                <a:solidFill>
                  <a:srgbClr val="005EB8"/>
                </a:solidFill>
              </a:rPr>
              <a:t>1</a:t>
            </a:r>
            <a:endParaRPr lang="en-US" altLang="en-US" sz="2800" b="1" u="sng" dirty="0" smtClean="0">
              <a:solidFill>
                <a:srgbClr val="005EB8"/>
              </a:solidFill>
              <a:latin typeface="Arial" panose="020B0604020202020204" pitchFamily="34" charset="0"/>
              <a:cs typeface="Arial" panose="020B0604020202020204" pitchFamily="34" charset="0"/>
            </a:endParaRPr>
          </a:p>
        </p:txBody>
      </p:sp>
      <p:sp>
        <p:nvSpPr>
          <p:cNvPr id="4" name="Content Placeholder 16"/>
          <p:cNvSpPr txBox="1">
            <a:spLocks/>
          </p:cNvSpPr>
          <p:nvPr/>
        </p:nvSpPr>
        <p:spPr>
          <a:xfrm>
            <a:off x="0" y="1268761"/>
            <a:ext cx="8964488" cy="5040559"/>
          </a:xfrm>
          <a:prstGeom prst="rect">
            <a:avLst/>
          </a:prstGeom>
          <a:ln>
            <a:noFill/>
          </a:ln>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8925" lvl="2" indent="-457200">
              <a:tabLst>
                <a:tab pos="1878013" algn="l"/>
              </a:tabLst>
              <a:defRPr/>
            </a:pPr>
            <a:r>
              <a:rPr lang="en-US" altLang="en-US" sz="3200" dirty="0">
                <a:solidFill>
                  <a:srgbClr val="002060"/>
                </a:solidFill>
              </a:rPr>
              <a:t>Higher proportions of people with a GP record of a SMI or of </a:t>
            </a:r>
            <a:r>
              <a:rPr lang="en-US" altLang="en-US" sz="3200" dirty="0" smtClean="0">
                <a:solidFill>
                  <a:srgbClr val="002060"/>
                </a:solidFill>
              </a:rPr>
              <a:t>depression</a:t>
            </a:r>
          </a:p>
          <a:p>
            <a:pPr marL="342900" lvl="2" indent="-342900">
              <a:tabLst>
                <a:tab pos="1878013" algn="l"/>
              </a:tabLst>
              <a:defRPr/>
            </a:pPr>
            <a:r>
              <a:rPr lang="en-GB" sz="3200" dirty="0" smtClean="0">
                <a:solidFill>
                  <a:srgbClr val="002060"/>
                </a:solidFill>
              </a:rPr>
              <a:t>25,444 </a:t>
            </a:r>
            <a:r>
              <a:rPr lang="en-GB" sz="3200" dirty="0">
                <a:solidFill>
                  <a:srgbClr val="002060"/>
                </a:solidFill>
              </a:rPr>
              <a:t>people living with common mental health conditions such as depression </a:t>
            </a:r>
            <a:endParaRPr lang="en-GB" sz="3200" dirty="0" smtClean="0">
              <a:solidFill>
                <a:srgbClr val="002060"/>
              </a:solidFill>
            </a:endParaRPr>
          </a:p>
          <a:p>
            <a:pPr marL="342900" lvl="2" indent="-342900">
              <a:tabLst>
                <a:tab pos="1878013" algn="l"/>
              </a:tabLst>
              <a:defRPr/>
            </a:pPr>
            <a:r>
              <a:rPr lang="en-GB" sz="3200" dirty="0" smtClean="0">
                <a:solidFill>
                  <a:srgbClr val="002060"/>
                </a:solidFill>
              </a:rPr>
              <a:t>3,780 </a:t>
            </a:r>
            <a:r>
              <a:rPr lang="en-GB" sz="3200" dirty="0">
                <a:solidFill>
                  <a:srgbClr val="002060"/>
                </a:solidFill>
              </a:rPr>
              <a:t>living with severe mental </a:t>
            </a:r>
            <a:r>
              <a:rPr lang="en-GB" sz="3200" dirty="0" smtClean="0">
                <a:solidFill>
                  <a:srgbClr val="002060"/>
                </a:solidFill>
              </a:rPr>
              <a:t>illness</a:t>
            </a:r>
          </a:p>
          <a:p>
            <a:pPr marL="342900" lvl="2" indent="-342900">
              <a:tabLst>
                <a:tab pos="1878013" algn="l"/>
              </a:tabLst>
              <a:defRPr/>
            </a:pPr>
            <a:r>
              <a:rPr lang="en-US" altLang="en-US" sz="3200" dirty="0" smtClean="0">
                <a:solidFill>
                  <a:srgbClr val="002060"/>
                </a:solidFill>
              </a:rPr>
              <a:t>Higher </a:t>
            </a:r>
            <a:r>
              <a:rPr lang="en-US" altLang="en-US" sz="3200" dirty="0">
                <a:solidFill>
                  <a:srgbClr val="002060"/>
                </a:solidFill>
              </a:rPr>
              <a:t>rates of suicide and of hospital admission for </a:t>
            </a:r>
            <a:r>
              <a:rPr lang="en-US" altLang="en-US" sz="3200" dirty="0" smtClean="0">
                <a:solidFill>
                  <a:srgbClr val="002060"/>
                </a:solidFill>
              </a:rPr>
              <a:t>self-harm.  </a:t>
            </a:r>
            <a:r>
              <a:rPr lang="en-GB" sz="3200" dirty="0" smtClean="0">
                <a:solidFill>
                  <a:srgbClr val="002060"/>
                </a:solidFill>
              </a:rPr>
              <a:t>Currently </a:t>
            </a:r>
            <a:r>
              <a:rPr lang="en-GB" sz="3200" dirty="0">
                <a:solidFill>
                  <a:srgbClr val="002060"/>
                </a:solidFill>
              </a:rPr>
              <a:t>the fifth highest rate for deaths by </a:t>
            </a:r>
            <a:r>
              <a:rPr lang="en-GB" sz="3200" dirty="0" smtClean="0">
                <a:solidFill>
                  <a:srgbClr val="002060"/>
                </a:solidFill>
              </a:rPr>
              <a:t>suicide</a:t>
            </a:r>
          </a:p>
          <a:p>
            <a:pPr marL="342900" lvl="2" indent="-342900"/>
            <a:r>
              <a:rPr lang="en-US" altLang="en-US" sz="3200" dirty="0" smtClean="0">
                <a:solidFill>
                  <a:srgbClr val="002060"/>
                </a:solidFill>
              </a:rPr>
              <a:t>Self-reported </a:t>
            </a:r>
            <a:r>
              <a:rPr lang="en-US" altLang="en-US" sz="3200" dirty="0">
                <a:solidFill>
                  <a:srgbClr val="002060"/>
                </a:solidFill>
              </a:rPr>
              <a:t>anxiety </a:t>
            </a:r>
            <a:r>
              <a:rPr lang="en-US" altLang="en-US" sz="3200" dirty="0" smtClean="0">
                <a:solidFill>
                  <a:srgbClr val="002060"/>
                </a:solidFill>
              </a:rPr>
              <a:t>higher </a:t>
            </a:r>
            <a:r>
              <a:rPr lang="en-US" altLang="en-US" sz="3200" dirty="0">
                <a:solidFill>
                  <a:srgbClr val="002060"/>
                </a:solidFill>
              </a:rPr>
              <a:t>than England </a:t>
            </a:r>
            <a:r>
              <a:rPr lang="en-US" altLang="en-US" sz="3200" dirty="0" smtClean="0">
                <a:solidFill>
                  <a:srgbClr val="002060"/>
                </a:solidFill>
              </a:rPr>
              <a:t>average</a:t>
            </a:r>
            <a:r>
              <a:rPr lang="en-US" altLang="en-US" dirty="0" smtClean="0">
                <a:solidFill>
                  <a:srgbClr val="002060"/>
                </a:solidFill>
              </a:rPr>
              <a:t> </a:t>
            </a:r>
            <a:r>
              <a:rPr lang="en-GB" sz="1200" b="1" i="1" u="sng" dirty="0" smtClean="0">
                <a:solidFill>
                  <a:srgbClr val="050DB3"/>
                </a:solidFill>
              </a:rPr>
              <a:t>Reference - https://fingertips.phe.org.uk/profile-group/mental-health</a:t>
            </a:r>
          </a:p>
          <a:p>
            <a:pPr>
              <a:spcBef>
                <a:spcPts val="0"/>
              </a:spcBef>
              <a:buFont typeface="Arial" panose="020B0604020202020204" pitchFamily="34" charset="0"/>
              <a:buNone/>
              <a:defRPr/>
            </a:pPr>
            <a:endParaRPr lang="en-GB" sz="1800" i="1" dirty="0" smtClean="0"/>
          </a:p>
        </p:txBody>
      </p:sp>
    </p:spTree>
    <p:extLst>
      <p:ext uri="{BB962C8B-B14F-4D97-AF65-F5344CB8AC3E}">
        <p14:creationId xmlns:p14="http://schemas.microsoft.com/office/powerpoint/2010/main" val="34044686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467544" y="44624"/>
            <a:ext cx="7200800" cy="115212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2800" b="1" u="sng" dirty="0" smtClean="0">
                <a:solidFill>
                  <a:srgbClr val="005EB8"/>
                </a:solidFill>
                <a:latin typeface="Tahoma (Headings)"/>
                <a:cs typeface="Arial" panose="020B0604020202020204" pitchFamily="34" charset="0"/>
              </a:rPr>
              <a:t>Why might there be more mental health problems in Brighton &amp; Hove?</a:t>
            </a:r>
            <a:endParaRPr lang="en-US" altLang="en-US" sz="2800" b="1" u="sng" dirty="0" smtClean="0">
              <a:solidFill>
                <a:srgbClr val="0070C0"/>
              </a:solidFill>
              <a:latin typeface="Arial" panose="020B0604020202020204" pitchFamily="34" charset="0"/>
              <a:cs typeface="Arial" panose="020B0604020202020204" pitchFamily="34" charset="0"/>
            </a:endParaRPr>
          </a:p>
        </p:txBody>
      </p:sp>
      <p:sp>
        <p:nvSpPr>
          <p:cNvPr id="4" name="Content Placeholder 16"/>
          <p:cNvSpPr txBox="1">
            <a:spLocks/>
          </p:cNvSpPr>
          <p:nvPr/>
        </p:nvSpPr>
        <p:spPr>
          <a:xfrm>
            <a:off x="251520" y="1268761"/>
            <a:ext cx="8352928" cy="5040559"/>
          </a:xfrm>
          <a:prstGeom prst="rect">
            <a:avLst/>
          </a:prstGeom>
          <a:ln>
            <a:noFill/>
          </a:ln>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defRPr/>
            </a:pPr>
            <a:endParaRPr lang="en-GB" sz="2800" dirty="0" smtClean="0">
              <a:solidFill>
                <a:srgbClr val="002060"/>
              </a:solidFill>
            </a:endParaRPr>
          </a:p>
          <a:p>
            <a:pPr marL="0" indent="0">
              <a:buNone/>
              <a:defRPr/>
            </a:pPr>
            <a:r>
              <a:rPr lang="en-GB" sz="2800" dirty="0" smtClean="0">
                <a:solidFill>
                  <a:srgbClr val="002060"/>
                </a:solidFill>
              </a:rPr>
              <a:t>Brighton &amp; Hove has:-</a:t>
            </a:r>
          </a:p>
          <a:p>
            <a:pPr>
              <a:defRPr/>
            </a:pPr>
            <a:r>
              <a:rPr lang="en-GB" sz="2800" dirty="0" smtClean="0">
                <a:solidFill>
                  <a:srgbClr val="002060"/>
                </a:solidFill>
              </a:rPr>
              <a:t>Higher rates of homelessness </a:t>
            </a:r>
          </a:p>
          <a:p>
            <a:pPr>
              <a:defRPr/>
            </a:pPr>
            <a:r>
              <a:rPr lang="en-GB" sz="2800" dirty="0" smtClean="0">
                <a:solidFill>
                  <a:srgbClr val="002060"/>
                </a:solidFill>
              </a:rPr>
              <a:t>Higher levels of deprivation</a:t>
            </a:r>
          </a:p>
          <a:p>
            <a:pPr>
              <a:defRPr/>
            </a:pPr>
            <a:r>
              <a:rPr lang="en-GB" sz="2800" dirty="0" smtClean="0">
                <a:solidFill>
                  <a:srgbClr val="002060"/>
                </a:solidFill>
              </a:rPr>
              <a:t>More care leavers</a:t>
            </a:r>
          </a:p>
          <a:p>
            <a:pPr>
              <a:defRPr/>
            </a:pPr>
            <a:r>
              <a:rPr lang="en-GB" sz="2800" dirty="0" smtClean="0">
                <a:solidFill>
                  <a:srgbClr val="002060"/>
                </a:solidFill>
              </a:rPr>
              <a:t>More people living alone</a:t>
            </a:r>
          </a:p>
          <a:p>
            <a:pPr>
              <a:defRPr/>
            </a:pPr>
            <a:r>
              <a:rPr lang="en-GB" sz="2800" dirty="0" smtClean="0">
                <a:solidFill>
                  <a:srgbClr val="002060"/>
                </a:solidFill>
              </a:rPr>
              <a:t>More violent crime</a:t>
            </a:r>
          </a:p>
          <a:p>
            <a:pPr marL="0" indent="0">
              <a:buNone/>
              <a:defRPr/>
            </a:pPr>
            <a:endParaRPr lang="en-GB" sz="2800" dirty="0">
              <a:solidFill>
                <a:srgbClr val="002060"/>
              </a:solidFill>
            </a:endParaRPr>
          </a:p>
          <a:p>
            <a:pPr marL="0" indent="0">
              <a:buNone/>
              <a:defRPr/>
            </a:pPr>
            <a:r>
              <a:rPr lang="en-GB" sz="2800" dirty="0" smtClean="0">
                <a:solidFill>
                  <a:srgbClr val="002060"/>
                </a:solidFill>
              </a:rPr>
              <a:t>Cause and effect are hard to untangle</a:t>
            </a:r>
          </a:p>
          <a:p>
            <a:pPr marL="0" indent="0">
              <a:buNone/>
              <a:defRPr/>
            </a:pPr>
            <a:endParaRPr lang="en-GB" sz="1200" i="1" dirty="0" smtClean="0">
              <a:solidFill>
                <a:srgbClr val="050DB3"/>
              </a:solidFill>
            </a:endParaRPr>
          </a:p>
          <a:p>
            <a:pPr marL="0" indent="0">
              <a:buNone/>
              <a:defRPr/>
            </a:pPr>
            <a:endParaRPr lang="en-GB" sz="1200" i="1" dirty="0" smtClean="0">
              <a:solidFill>
                <a:srgbClr val="050DB3"/>
              </a:solidFill>
            </a:endParaRPr>
          </a:p>
          <a:p>
            <a:pPr marL="0" indent="0">
              <a:buNone/>
              <a:defRPr/>
            </a:pPr>
            <a:endParaRPr lang="en-GB" sz="1200" i="1" dirty="0">
              <a:solidFill>
                <a:srgbClr val="050DB3"/>
              </a:solidFill>
            </a:endParaRPr>
          </a:p>
          <a:p>
            <a:pPr marL="0" indent="0">
              <a:buNone/>
              <a:defRPr/>
            </a:pPr>
            <a:r>
              <a:rPr lang="en-GB" sz="1200" b="1" i="1" u="sng" dirty="0" smtClean="0">
                <a:solidFill>
                  <a:srgbClr val="050DB3"/>
                </a:solidFill>
              </a:rPr>
              <a:t>Reference - https://fingertips.phe.org.uk/profile-group/mental-health</a:t>
            </a:r>
          </a:p>
          <a:p>
            <a:pPr>
              <a:spcBef>
                <a:spcPts val="0"/>
              </a:spcBef>
              <a:buFont typeface="Arial" panose="020B0604020202020204" pitchFamily="34" charset="0"/>
              <a:buNone/>
              <a:defRPr/>
            </a:pPr>
            <a:endParaRPr lang="en-GB" sz="1800" i="1" dirty="0" smtClean="0"/>
          </a:p>
        </p:txBody>
      </p:sp>
    </p:spTree>
    <p:extLst>
      <p:ext uri="{BB962C8B-B14F-4D97-AF65-F5344CB8AC3E}">
        <p14:creationId xmlns:p14="http://schemas.microsoft.com/office/powerpoint/2010/main" val="8914846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2305</TotalTime>
  <Words>1347</Words>
  <Application>Microsoft Office PowerPoint</Application>
  <PresentationFormat>On-screen Show (4:3)</PresentationFormat>
  <Paragraphs>252</Paragraphs>
  <Slides>18</Slides>
  <Notes>13</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Strategic Direction (2) </vt:lpstr>
      <vt:lpstr>PowerPoint Presentation</vt:lpstr>
      <vt:lpstr>PowerPoint Presentation</vt:lpstr>
      <vt:lpstr>PowerPoint Presentation</vt:lpstr>
      <vt:lpstr>Aims and Objectives </vt:lpstr>
      <vt:lpstr>PowerPoint Presentation</vt:lpstr>
      <vt:lpstr>PowerPoint Presentation</vt:lpstr>
      <vt:lpstr>Lead Provider Model  </vt:lpstr>
      <vt:lpstr>PowerPoint Presentation</vt:lpstr>
      <vt:lpstr>Networking Questions for Providers </vt:lpstr>
      <vt:lpstr>PowerPoint Presentation</vt:lpstr>
      <vt:lpstr>PowerPoint Presentation</vt:lpstr>
    </vt:vector>
  </TitlesOfParts>
  <Company>Sussex Community Health NHS Trust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NHS</dc:creator>
  <cp:lastModifiedBy>William McConchie</cp:lastModifiedBy>
  <cp:revision>130</cp:revision>
  <cp:lastPrinted>2018-06-20T13:22:19Z</cp:lastPrinted>
  <dcterms:created xsi:type="dcterms:W3CDTF">2017-12-27T15:00:47Z</dcterms:created>
  <dcterms:modified xsi:type="dcterms:W3CDTF">2018-06-27T08:20:33Z</dcterms:modified>
</cp:coreProperties>
</file>