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77" r:id="rId2"/>
    <p:sldId id="296" r:id="rId3"/>
    <p:sldId id="260" r:id="rId4"/>
    <p:sldId id="297" r:id="rId5"/>
    <p:sldId id="305" r:id="rId6"/>
    <p:sldId id="306" r:id="rId7"/>
    <p:sldId id="271" r:id="rId8"/>
    <p:sldId id="258" r:id="rId9"/>
    <p:sldId id="307" r:id="rId10"/>
    <p:sldId id="276" r:id="rId11"/>
    <p:sldId id="275" r:id="rId12"/>
    <p:sldId id="266" r:id="rId13"/>
    <p:sldId id="265" r:id="rId14"/>
    <p:sldId id="267" r:id="rId15"/>
    <p:sldId id="270" r:id="rId16"/>
    <p:sldId id="268" r:id="rId17"/>
    <p:sldId id="269" r:id="rId18"/>
    <p:sldId id="278" r:id="rId19"/>
    <p:sldId id="272" r:id="rId20"/>
    <p:sldId id="309" r:id="rId21"/>
    <p:sldId id="283" r:id="rId22"/>
    <p:sldId id="284" r:id="rId23"/>
    <p:sldId id="285" r:id="rId24"/>
    <p:sldId id="286" r:id="rId25"/>
    <p:sldId id="287" r:id="rId26"/>
    <p:sldId id="279" r:id="rId27"/>
    <p:sldId id="4204" r:id="rId28"/>
    <p:sldId id="4203" r:id="rId29"/>
    <p:sldId id="274" r:id="rId30"/>
    <p:sldId id="281" r:id="rId31"/>
    <p:sldId id="295" r:id="rId32"/>
    <p:sldId id="280" r:id="rId33"/>
    <p:sldId id="289" r:id="rId34"/>
    <p:sldId id="293" r:id="rId35"/>
    <p:sldId id="4206" r:id="rId36"/>
    <p:sldId id="4208" r:id="rId37"/>
    <p:sldId id="4207" r:id="rId38"/>
    <p:sldId id="4205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in Atkinson" initials="CA" lastIdx="30" clrIdx="0">
    <p:extLst>
      <p:ext uri="{19B8F6BF-5375-455C-9EA6-DF929625EA0E}">
        <p15:presenceInfo xmlns:p15="http://schemas.microsoft.com/office/powerpoint/2012/main" userId="Colin Atkinson" providerId="None"/>
      </p:ext>
    </p:extLst>
  </p:cmAuthor>
  <p:cmAuthor id="2" name="Colin" initials="C" lastIdx="25" clrIdx="1">
    <p:extLst>
      <p:ext uri="{19B8F6BF-5375-455C-9EA6-DF929625EA0E}">
        <p15:presenceInfo xmlns:p15="http://schemas.microsoft.com/office/powerpoint/2012/main" userId="Colin" providerId="None"/>
      </p:ext>
    </p:extLst>
  </p:cmAuthor>
  <p:cmAuthor id="3" name="Knight, Aida - North East London CCG" initials="KA-NELC" lastIdx="1" clrIdx="2">
    <p:extLst>
      <p:ext uri="{19B8F6BF-5375-455C-9EA6-DF929625EA0E}">
        <p15:presenceInfo xmlns:p15="http://schemas.microsoft.com/office/powerpoint/2012/main" userId="S-1-5-21-1014772837-2620791120-3047625621-35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69080" autoAdjust="0"/>
  </p:normalViewPr>
  <p:slideViewPr>
    <p:cSldViewPr snapToGrid="0" snapToObjects="1">
      <p:cViewPr varScale="1">
        <p:scale>
          <a:sx n="47" d="100"/>
          <a:sy n="47" d="100"/>
        </p:scale>
        <p:origin x="13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C3A37-8921-4870-AD55-2C1941672CCF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88647D-D2A9-4BF3-B4E1-C975EF2B77CC}">
      <dgm:prSet phldrT="[Text]" custT="1"/>
      <dgm:spPr/>
      <dgm:t>
        <a:bodyPr/>
        <a:lstStyle/>
        <a:p>
          <a:r>
            <a:rPr lang="en-GB" sz="1000" dirty="0"/>
            <a:t>GP &amp; Primary Care</a:t>
          </a:r>
        </a:p>
      </dgm:t>
    </dgm:pt>
    <dgm:pt modelId="{7F582A40-5E0C-4C1A-8ACB-1D0A805DAD3C}" type="parTrans" cxnId="{ED90EFF4-ECB2-49DB-A161-A6AE826AC1F9}">
      <dgm:prSet/>
      <dgm:spPr/>
      <dgm:t>
        <a:bodyPr/>
        <a:lstStyle/>
        <a:p>
          <a:endParaRPr lang="en-GB" sz="2000"/>
        </a:p>
      </dgm:t>
    </dgm:pt>
    <dgm:pt modelId="{FB2C7D25-9AA6-4EE8-8BEF-0C95A580C322}" type="sibTrans" cxnId="{ED90EFF4-ECB2-49DB-A161-A6AE826AC1F9}">
      <dgm:prSet/>
      <dgm:spPr/>
      <dgm:t>
        <a:bodyPr/>
        <a:lstStyle/>
        <a:p>
          <a:endParaRPr lang="en-GB" sz="2000"/>
        </a:p>
      </dgm:t>
    </dgm:pt>
    <dgm:pt modelId="{C60117C9-84D3-4C79-A748-3C8BC9856BCD}">
      <dgm:prSet phldrT="[Text]" custT="1"/>
      <dgm:spPr/>
      <dgm:t>
        <a:bodyPr/>
        <a:lstStyle/>
        <a:p>
          <a:r>
            <a:rPr lang="en-GB" sz="1000" dirty="0"/>
            <a:t>Emergency Response &amp; Urgent Care (Minor Injuries)</a:t>
          </a:r>
        </a:p>
      </dgm:t>
    </dgm:pt>
    <dgm:pt modelId="{682F679C-8057-4B01-8C5F-B5583154D0ED}" type="parTrans" cxnId="{BE4A2C63-D3CC-4AD1-B8F7-FF12C39F3CEE}">
      <dgm:prSet/>
      <dgm:spPr/>
      <dgm:t>
        <a:bodyPr/>
        <a:lstStyle/>
        <a:p>
          <a:endParaRPr lang="en-GB" sz="2000"/>
        </a:p>
      </dgm:t>
    </dgm:pt>
    <dgm:pt modelId="{51C0F17C-D460-4B2C-8020-F6E057CE9C09}" type="sibTrans" cxnId="{BE4A2C63-D3CC-4AD1-B8F7-FF12C39F3CEE}">
      <dgm:prSet/>
      <dgm:spPr/>
      <dgm:t>
        <a:bodyPr/>
        <a:lstStyle/>
        <a:p>
          <a:endParaRPr lang="en-GB" sz="2000"/>
        </a:p>
      </dgm:t>
    </dgm:pt>
    <dgm:pt modelId="{737B2F9B-4327-43AD-9F6B-B32C09B08B78}">
      <dgm:prSet phldrT="[Text]" custT="1"/>
      <dgm:spPr/>
      <dgm:t>
        <a:bodyPr/>
        <a:lstStyle/>
        <a:p>
          <a:r>
            <a:rPr lang="en-GB" sz="1000" dirty="0"/>
            <a:t>Pathology &amp; Diagnostics</a:t>
          </a:r>
        </a:p>
      </dgm:t>
    </dgm:pt>
    <dgm:pt modelId="{EEF6DBF9-819B-4E2B-8E61-8D83BA8FFFE6}" type="parTrans" cxnId="{68AAB73E-0FA1-435D-9EA2-E5FF6E5E0CD1}">
      <dgm:prSet/>
      <dgm:spPr/>
      <dgm:t>
        <a:bodyPr/>
        <a:lstStyle/>
        <a:p>
          <a:endParaRPr lang="en-GB" sz="2000"/>
        </a:p>
      </dgm:t>
    </dgm:pt>
    <dgm:pt modelId="{FD2E2B48-8E47-492C-91D4-084FA6CF8F3F}" type="sibTrans" cxnId="{68AAB73E-0FA1-435D-9EA2-E5FF6E5E0CD1}">
      <dgm:prSet/>
      <dgm:spPr/>
      <dgm:t>
        <a:bodyPr/>
        <a:lstStyle/>
        <a:p>
          <a:endParaRPr lang="en-GB" sz="2000"/>
        </a:p>
      </dgm:t>
    </dgm:pt>
    <dgm:pt modelId="{CF5C7161-38DC-4916-8A53-3A53C67B3823}">
      <dgm:prSet phldrT="[Text]" custT="1"/>
      <dgm:spPr/>
      <dgm:t>
        <a:bodyPr/>
        <a:lstStyle/>
        <a:p>
          <a:r>
            <a:rPr lang="en-GB" sz="1000" dirty="0"/>
            <a:t>Mental Health Primary Care</a:t>
          </a:r>
        </a:p>
      </dgm:t>
    </dgm:pt>
    <dgm:pt modelId="{52F88DEA-65B9-4D91-981C-259383E4ECE5}" type="parTrans" cxnId="{6C7C3846-C9E6-4888-86C5-E85CAFED8597}">
      <dgm:prSet/>
      <dgm:spPr/>
      <dgm:t>
        <a:bodyPr/>
        <a:lstStyle/>
        <a:p>
          <a:endParaRPr lang="en-GB" sz="2000"/>
        </a:p>
      </dgm:t>
    </dgm:pt>
    <dgm:pt modelId="{D5F3D76F-F54C-4305-A77C-F876AA8247E0}" type="sibTrans" cxnId="{6C7C3846-C9E6-4888-86C5-E85CAFED8597}">
      <dgm:prSet/>
      <dgm:spPr/>
      <dgm:t>
        <a:bodyPr/>
        <a:lstStyle/>
        <a:p>
          <a:endParaRPr lang="en-GB" sz="2000"/>
        </a:p>
      </dgm:t>
    </dgm:pt>
    <dgm:pt modelId="{F4D85DA9-540A-4F4D-877A-0ED37F1B699B}">
      <dgm:prSet phldrT="[Text]" custT="1"/>
      <dgm:spPr/>
      <dgm:t>
        <a:bodyPr/>
        <a:lstStyle/>
        <a:p>
          <a:r>
            <a:rPr lang="en-GB" sz="1000" dirty="0"/>
            <a:t>Mental Health Secondary Care</a:t>
          </a:r>
        </a:p>
      </dgm:t>
    </dgm:pt>
    <dgm:pt modelId="{6A7A34FD-0CCE-4C9D-B7B7-EB5D4987B85B}" type="parTrans" cxnId="{8987924E-3C18-48CD-AED7-3D0A13CA4CC2}">
      <dgm:prSet/>
      <dgm:spPr/>
      <dgm:t>
        <a:bodyPr/>
        <a:lstStyle/>
        <a:p>
          <a:endParaRPr lang="en-GB" sz="2000"/>
        </a:p>
      </dgm:t>
    </dgm:pt>
    <dgm:pt modelId="{AA24A9B8-53CF-4F23-88FA-B7A6D1E58A2D}" type="sibTrans" cxnId="{8987924E-3C18-48CD-AED7-3D0A13CA4CC2}">
      <dgm:prSet/>
      <dgm:spPr/>
      <dgm:t>
        <a:bodyPr/>
        <a:lstStyle/>
        <a:p>
          <a:endParaRPr lang="en-GB" sz="2000"/>
        </a:p>
      </dgm:t>
    </dgm:pt>
    <dgm:pt modelId="{87613C4D-4B6B-42C1-A5B2-F3BAFE71DCEE}">
      <dgm:prSet phldrT="[Text]" custT="1"/>
      <dgm:spPr/>
      <dgm:t>
        <a:bodyPr/>
        <a:lstStyle/>
        <a:p>
          <a:r>
            <a:rPr lang="en-GB" sz="1000" dirty="0"/>
            <a:t>Access to Secure Mental Health Services</a:t>
          </a:r>
        </a:p>
      </dgm:t>
    </dgm:pt>
    <dgm:pt modelId="{EB30EC3D-4B6F-41CD-9B7D-70E6B71E5A43}" type="parTrans" cxnId="{02C32D46-81E6-4971-9473-CF1EC3F64A25}">
      <dgm:prSet/>
      <dgm:spPr/>
      <dgm:t>
        <a:bodyPr/>
        <a:lstStyle/>
        <a:p>
          <a:endParaRPr lang="en-GB" sz="2000"/>
        </a:p>
      </dgm:t>
    </dgm:pt>
    <dgm:pt modelId="{66AF0888-67BC-4688-8DE7-A3F62BDE0DD6}" type="sibTrans" cxnId="{02C32D46-81E6-4971-9473-CF1EC3F64A25}">
      <dgm:prSet/>
      <dgm:spPr/>
      <dgm:t>
        <a:bodyPr/>
        <a:lstStyle/>
        <a:p>
          <a:endParaRPr lang="en-GB" sz="2000"/>
        </a:p>
      </dgm:t>
    </dgm:pt>
    <dgm:pt modelId="{5AA78A93-BC0E-4611-9FE4-A4CC9856BEF1}">
      <dgm:prSet phldrT="[Text]" custT="1"/>
      <dgm:spPr/>
      <dgm:t>
        <a:bodyPr/>
        <a:lstStyle/>
        <a:p>
          <a:r>
            <a:rPr lang="en-GB" sz="1000" dirty="0"/>
            <a:t>Public Health: Substance Misuse</a:t>
          </a:r>
        </a:p>
      </dgm:t>
    </dgm:pt>
    <dgm:pt modelId="{82DD9C43-334F-4699-98BD-7DC9EC2FC4D7}" type="parTrans" cxnId="{F404DB63-840A-4E29-B35C-B8253AE30067}">
      <dgm:prSet/>
      <dgm:spPr/>
      <dgm:t>
        <a:bodyPr/>
        <a:lstStyle/>
        <a:p>
          <a:endParaRPr lang="en-GB" sz="2000"/>
        </a:p>
      </dgm:t>
    </dgm:pt>
    <dgm:pt modelId="{83619961-E458-4A74-AD2E-9EF44490DC9D}" type="sibTrans" cxnId="{F404DB63-840A-4E29-B35C-B8253AE30067}">
      <dgm:prSet/>
      <dgm:spPr/>
      <dgm:t>
        <a:bodyPr/>
        <a:lstStyle/>
        <a:p>
          <a:endParaRPr lang="en-GB" sz="2000"/>
        </a:p>
      </dgm:t>
    </dgm:pt>
    <dgm:pt modelId="{FAC5659D-F716-4B64-8316-010ED3E843DA}">
      <dgm:prSet phldrT="[Text]" custT="1"/>
      <dgm:spPr/>
      <dgm:t>
        <a:bodyPr/>
        <a:lstStyle/>
        <a:p>
          <a:r>
            <a:rPr lang="en-GB" sz="1000" dirty="0"/>
            <a:t>Public Health: Sexual Health</a:t>
          </a:r>
        </a:p>
      </dgm:t>
    </dgm:pt>
    <dgm:pt modelId="{615A2D9B-8F3C-41CC-85E9-DA1B0D05A23F}" type="parTrans" cxnId="{E26B1DFD-9DCC-4867-8A6D-0DDE6F5D5381}">
      <dgm:prSet/>
      <dgm:spPr/>
      <dgm:t>
        <a:bodyPr/>
        <a:lstStyle/>
        <a:p>
          <a:endParaRPr lang="en-GB" sz="2000"/>
        </a:p>
      </dgm:t>
    </dgm:pt>
    <dgm:pt modelId="{ED63B6E7-7766-42C3-B3DB-2B5B3E263BFD}" type="sibTrans" cxnId="{E26B1DFD-9DCC-4867-8A6D-0DDE6F5D5381}">
      <dgm:prSet/>
      <dgm:spPr/>
      <dgm:t>
        <a:bodyPr/>
        <a:lstStyle/>
        <a:p>
          <a:endParaRPr lang="en-GB" sz="2000"/>
        </a:p>
      </dgm:t>
    </dgm:pt>
    <dgm:pt modelId="{C3072703-963C-4AA4-95B0-76584A74A1D0}">
      <dgm:prSet phldrT="[Text]" custT="1"/>
      <dgm:spPr/>
      <dgm:t>
        <a:bodyPr/>
        <a:lstStyle/>
        <a:p>
          <a:r>
            <a:rPr lang="en-GB" sz="1000" dirty="0"/>
            <a:t>Public Health: Screening and Immunisations</a:t>
          </a:r>
        </a:p>
      </dgm:t>
    </dgm:pt>
    <dgm:pt modelId="{CD2DDFB2-D15C-442F-8A14-609C5855D457}" type="parTrans" cxnId="{7A349B66-C638-47F5-B520-1DDC48E7FE78}">
      <dgm:prSet/>
      <dgm:spPr/>
      <dgm:t>
        <a:bodyPr/>
        <a:lstStyle/>
        <a:p>
          <a:endParaRPr lang="en-GB" sz="2000"/>
        </a:p>
      </dgm:t>
    </dgm:pt>
    <dgm:pt modelId="{3CC3DE85-A9AA-4ED7-B9F6-832F86D4ED02}" type="sibTrans" cxnId="{7A349B66-C638-47F5-B520-1DDC48E7FE78}">
      <dgm:prSet/>
      <dgm:spPr/>
      <dgm:t>
        <a:bodyPr/>
        <a:lstStyle/>
        <a:p>
          <a:endParaRPr lang="en-GB" sz="2000"/>
        </a:p>
      </dgm:t>
    </dgm:pt>
    <dgm:pt modelId="{71223860-6FD9-45C7-8EFF-57CD4B916B06}">
      <dgm:prSet phldrT="[Text]" custT="1"/>
      <dgm:spPr/>
      <dgm:t>
        <a:bodyPr/>
        <a:lstStyle/>
        <a:p>
          <a:r>
            <a:rPr lang="en-GB" sz="1000" dirty="0"/>
            <a:t>Prison Inpatient Units</a:t>
          </a:r>
        </a:p>
      </dgm:t>
    </dgm:pt>
    <dgm:pt modelId="{B168B128-D487-4936-9BC4-E7F0DD6E3BE1}" type="parTrans" cxnId="{5C66BE66-B89F-4931-A9A5-4A3BAABC4C71}">
      <dgm:prSet/>
      <dgm:spPr/>
      <dgm:t>
        <a:bodyPr/>
        <a:lstStyle/>
        <a:p>
          <a:endParaRPr lang="en-GB" sz="2000"/>
        </a:p>
      </dgm:t>
    </dgm:pt>
    <dgm:pt modelId="{7342F807-C4A2-4241-9189-BF8378A71F06}" type="sibTrans" cxnId="{5C66BE66-B89F-4931-A9A5-4A3BAABC4C71}">
      <dgm:prSet/>
      <dgm:spPr/>
      <dgm:t>
        <a:bodyPr/>
        <a:lstStyle/>
        <a:p>
          <a:endParaRPr lang="en-GB" sz="2000"/>
        </a:p>
      </dgm:t>
    </dgm:pt>
    <dgm:pt modelId="{85A84989-4503-4242-AC7C-F026758F4973}">
      <dgm:prSet phldrT="[Text]" custT="1"/>
      <dgm:spPr/>
      <dgm:t>
        <a:bodyPr/>
        <a:lstStyle/>
        <a:p>
          <a:r>
            <a:rPr lang="en-GB" sz="1000" dirty="0"/>
            <a:t>Social Care*</a:t>
          </a:r>
        </a:p>
      </dgm:t>
    </dgm:pt>
    <dgm:pt modelId="{FEAA4BE3-F5EC-45E5-A211-FC53F6A7664A}" type="parTrans" cxnId="{BA062EF9-032B-4927-A9AE-AF1F736D0664}">
      <dgm:prSet/>
      <dgm:spPr/>
      <dgm:t>
        <a:bodyPr/>
        <a:lstStyle/>
        <a:p>
          <a:endParaRPr lang="en-GB" sz="2000"/>
        </a:p>
      </dgm:t>
    </dgm:pt>
    <dgm:pt modelId="{EF6CCC65-6AC6-41E3-AB74-258336A3CFEE}" type="sibTrans" cxnId="{BA062EF9-032B-4927-A9AE-AF1F736D0664}">
      <dgm:prSet/>
      <dgm:spPr/>
      <dgm:t>
        <a:bodyPr/>
        <a:lstStyle/>
        <a:p>
          <a:endParaRPr lang="en-GB" sz="2000"/>
        </a:p>
      </dgm:t>
    </dgm:pt>
    <dgm:pt modelId="{55F26B52-54D0-4593-9EA1-8E97F934CB45}" type="pres">
      <dgm:prSet presAssocID="{160C3A37-8921-4870-AD55-2C1941672CCF}" presName="Name0" presStyleCnt="0">
        <dgm:presLayoutVars>
          <dgm:dir/>
          <dgm:resizeHandles val="exact"/>
        </dgm:presLayoutVars>
      </dgm:prSet>
      <dgm:spPr/>
    </dgm:pt>
    <dgm:pt modelId="{4C314C75-1966-4DD4-92E6-C39B33560CEC}" type="pres">
      <dgm:prSet presAssocID="{2288647D-D2A9-4BF3-B4E1-C975EF2B77CC}" presName="twoplus" presStyleLbl="node1" presStyleIdx="0" presStyleCnt="11">
        <dgm:presLayoutVars>
          <dgm:bulletEnabled val="1"/>
        </dgm:presLayoutVars>
      </dgm:prSet>
      <dgm:spPr/>
    </dgm:pt>
    <dgm:pt modelId="{F2CFD6EF-A4B6-43D4-B6A9-966DE3472859}" type="pres">
      <dgm:prSet presAssocID="{C60117C9-84D3-4C79-A748-3C8BC9856BCD}" presName="twoplus" presStyleLbl="node1" presStyleIdx="1" presStyleCnt="11">
        <dgm:presLayoutVars>
          <dgm:bulletEnabled val="1"/>
        </dgm:presLayoutVars>
      </dgm:prSet>
      <dgm:spPr/>
    </dgm:pt>
    <dgm:pt modelId="{0461E14F-977E-42A7-BEAD-F736D5C1F38D}" type="pres">
      <dgm:prSet presAssocID="{737B2F9B-4327-43AD-9F6B-B32C09B08B78}" presName="twoplus" presStyleLbl="node1" presStyleIdx="2" presStyleCnt="11">
        <dgm:presLayoutVars>
          <dgm:bulletEnabled val="1"/>
        </dgm:presLayoutVars>
      </dgm:prSet>
      <dgm:spPr/>
    </dgm:pt>
    <dgm:pt modelId="{1AE28808-5226-4A67-8DF6-CBC8B5A41FA6}" type="pres">
      <dgm:prSet presAssocID="{CF5C7161-38DC-4916-8A53-3A53C67B3823}" presName="twoplus" presStyleLbl="node1" presStyleIdx="3" presStyleCnt="11">
        <dgm:presLayoutVars>
          <dgm:bulletEnabled val="1"/>
        </dgm:presLayoutVars>
      </dgm:prSet>
      <dgm:spPr/>
    </dgm:pt>
    <dgm:pt modelId="{B16BDE3C-6412-457A-BE02-D734834990DA}" type="pres">
      <dgm:prSet presAssocID="{F4D85DA9-540A-4F4D-877A-0ED37F1B699B}" presName="twoplus" presStyleLbl="node1" presStyleIdx="4" presStyleCnt="11">
        <dgm:presLayoutVars>
          <dgm:bulletEnabled val="1"/>
        </dgm:presLayoutVars>
      </dgm:prSet>
      <dgm:spPr/>
    </dgm:pt>
    <dgm:pt modelId="{7752FA98-8189-4D90-AE93-6A06BCF75DD5}" type="pres">
      <dgm:prSet presAssocID="{87613C4D-4B6B-42C1-A5B2-F3BAFE71DCEE}" presName="twoplus" presStyleLbl="node1" presStyleIdx="5" presStyleCnt="11">
        <dgm:presLayoutVars>
          <dgm:bulletEnabled val="1"/>
        </dgm:presLayoutVars>
      </dgm:prSet>
      <dgm:spPr/>
    </dgm:pt>
    <dgm:pt modelId="{5F9BEC3A-EA1B-496C-AA89-ACA7FBC92DEA}" type="pres">
      <dgm:prSet presAssocID="{5AA78A93-BC0E-4611-9FE4-A4CC9856BEF1}" presName="twoplus" presStyleLbl="node1" presStyleIdx="6" presStyleCnt="11">
        <dgm:presLayoutVars>
          <dgm:bulletEnabled val="1"/>
        </dgm:presLayoutVars>
      </dgm:prSet>
      <dgm:spPr/>
    </dgm:pt>
    <dgm:pt modelId="{18303F4B-1C03-4CAB-9007-436D17BE5192}" type="pres">
      <dgm:prSet presAssocID="{FAC5659D-F716-4B64-8316-010ED3E843DA}" presName="twoplus" presStyleLbl="node1" presStyleIdx="7" presStyleCnt="11">
        <dgm:presLayoutVars>
          <dgm:bulletEnabled val="1"/>
        </dgm:presLayoutVars>
      </dgm:prSet>
      <dgm:spPr/>
    </dgm:pt>
    <dgm:pt modelId="{57780C51-B2A6-4ADA-9BBE-11D63E021D63}" type="pres">
      <dgm:prSet presAssocID="{C3072703-963C-4AA4-95B0-76584A74A1D0}" presName="twoplus" presStyleLbl="node1" presStyleIdx="8" presStyleCnt="11">
        <dgm:presLayoutVars>
          <dgm:bulletEnabled val="1"/>
        </dgm:presLayoutVars>
      </dgm:prSet>
      <dgm:spPr/>
    </dgm:pt>
    <dgm:pt modelId="{62397C73-1ACF-41F0-840D-C37576F13E73}" type="pres">
      <dgm:prSet presAssocID="{71223860-6FD9-45C7-8EFF-57CD4B916B06}" presName="twoplus" presStyleLbl="node1" presStyleIdx="9" presStyleCnt="11">
        <dgm:presLayoutVars>
          <dgm:bulletEnabled val="1"/>
        </dgm:presLayoutVars>
      </dgm:prSet>
      <dgm:spPr/>
    </dgm:pt>
    <dgm:pt modelId="{1A3BE8AA-94A4-4CDD-8F25-310538B4AADB}" type="pres">
      <dgm:prSet presAssocID="{85A84989-4503-4242-AC7C-F026758F4973}" presName="twoplus" presStyleLbl="node1" presStyleIdx="10" presStyleCnt="11">
        <dgm:presLayoutVars>
          <dgm:bulletEnabled val="1"/>
        </dgm:presLayoutVars>
      </dgm:prSet>
      <dgm:spPr/>
    </dgm:pt>
  </dgm:ptLst>
  <dgm:cxnLst>
    <dgm:cxn modelId="{94B81F03-0482-4ED3-965B-98E31B641475}" type="presOf" srcId="{F4D85DA9-540A-4F4D-877A-0ED37F1B699B}" destId="{B16BDE3C-6412-457A-BE02-D734834990DA}" srcOrd="0" destOrd="0" presId="urn:diagrams.loki3.com/TabbedArc+Icon"/>
    <dgm:cxn modelId="{B418162D-D6F3-484C-8AD7-D4ADB0FA92D9}" type="presOf" srcId="{71223860-6FD9-45C7-8EFF-57CD4B916B06}" destId="{62397C73-1ACF-41F0-840D-C37576F13E73}" srcOrd="0" destOrd="0" presId="urn:diagrams.loki3.com/TabbedArc+Icon"/>
    <dgm:cxn modelId="{DFEF283B-8D09-4AA0-9BD0-D6C946894447}" type="presOf" srcId="{C3072703-963C-4AA4-95B0-76584A74A1D0}" destId="{57780C51-B2A6-4ADA-9BBE-11D63E021D63}" srcOrd="0" destOrd="0" presId="urn:diagrams.loki3.com/TabbedArc+Icon"/>
    <dgm:cxn modelId="{68C3973B-6D24-489B-8185-1F2252CB7CB7}" type="presOf" srcId="{85A84989-4503-4242-AC7C-F026758F4973}" destId="{1A3BE8AA-94A4-4CDD-8F25-310538B4AADB}" srcOrd="0" destOrd="0" presId="urn:diagrams.loki3.com/TabbedArc+Icon"/>
    <dgm:cxn modelId="{68AAB73E-0FA1-435D-9EA2-E5FF6E5E0CD1}" srcId="{160C3A37-8921-4870-AD55-2C1941672CCF}" destId="{737B2F9B-4327-43AD-9F6B-B32C09B08B78}" srcOrd="2" destOrd="0" parTransId="{EEF6DBF9-819B-4E2B-8E61-8D83BA8FFFE6}" sibTransId="{FD2E2B48-8E47-492C-91D4-084FA6CF8F3F}"/>
    <dgm:cxn modelId="{BE4A2C63-D3CC-4AD1-B8F7-FF12C39F3CEE}" srcId="{160C3A37-8921-4870-AD55-2C1941672CCF}" destId="{C60117C9-84D3-4C79-A748-3C8BC9856BCD}" srcOrd="1" destOrd="0" parTransId="{682F679C-8057-4B01-8C5F-B5583154D0ED}" sibTransId="{51C0F17C-D460-4B2C-8020-F6E057CE9C09}"/>
    <dgm:cxn modelId="{F404DB63-840A-4E29-B35C-B8253AE30067}" srcId="{160C3A37-8921-4870-AD55-2C1941672CCF}" destId="{5AA78A93-BC0E-4611-9FE4-A4CC9856BEF1}" srcOrd="6" destOrd="0" parTransId="{82DD9C43-334F-4699-98BD-7DC9EC2FC4D7}" sibTransId="{83619961-E458-4A74-AD2E-9EF44490DC9D}"/>
    <dgm:cxn modelId="{02C32D46-81E6-4971-9473-CF1EC3F64A25}" srcId="{160C3A37-8921-4870-AD55-2C1941672CCF}" destId="{87613C4D-4B6B-42C1-A5B2-F3BAFE71DCEE}" srcOrd="5" destOrd="0" parTransId="{EB30EC3D-4B6F-41CD-9B7D-70E6B71E5A43}" sibTransId="{66AF0888-67BC-4688-8DE7-A3F62BDE0DD6}"/>
    <dgm:cxn modelId="{6C7C3846-C9E6-4888-86C5-E85CAFED8597}" srcId="{160C3A37-8921-4870-AD55-2C1941672CCF}" destId="{CF5C7161-38DC-4916-8A53-3A53C67B3823}" srcOrd="3" destOrd="0" parTransId="{52F88DEA-65B9-4D91-981C-259383E4ECE5}" sibTransId="{D5F3D76F-F54C-4305-A77C-F876AA8247E0}"/>
    <dgm:cxn modelId="{7A349B66-C638-47F5-B520-1DDC48E7FE78}" srcId="{160C3A37-8921-4870-AD55-2C1941672CCF}" destId="{C3072703-963C-4AA4-95B0-76584A74A1D0}" srcOrd="8" destOrd="0" parTransId="{CD2DDFB2-D15C-442F-8A14-609C5855D457}" sibTransId="{3CC3DE85-A9AA-4ED7-B9F6-832F86D4ED02}"/>
    <dgm:cxn modelId="{5C66BE66-B89F-4931-A9A5-4A3BAABC4C71}" srcId="{160C3A37-8921-4870-AD55-2C1941672CCF}" destId="{71223860-6FD9-45C7-8EFF-57CD4B916B06}" srcOrd="9" destOrd="0" parTransId="{B168B128-D487-4936-9BC4-E7F0DD6E3BE1}" sibTransId="{7342F807-C4A2-4241-9189-BF8378A71F06}"/>
    <dgm:cxn modelId="{B9D4216B-87C2-4254-94CB-60D478C2BC6A}" type="presOf" srcId="{87613C4D-4B6B-42C1-A5B2-F3BAFE71DCEE}" destId="{7752FA98-8189-4D90-AE93-6A06BCF75DD5}" srcOrd="0" destOrd="0" presId="urn:diagrams.loki3.com/TabbedArc+Icon"/>
    <dgm:cxn modelId="{8987924E-3C18-48CD-AED7-3D0A13CA4CC2}" srcId="{160C3A37-8921-4870-AD55-2C1941672CCF}" destId="{F4D85DA9-540A-4F4D-877A-0ED37F1B699B}" srcOrd="4" destOrd="0" parTransId="{6A7A34FD-0CCE-4C9D-B7B7-EB5D4987B85B}" sibTransId="{AA24A9B8-53CF-4F23-88FA-B7A6D1E58A2D}"/>
    <dgm:cxn modelId="{59E7A18F-D1EB-4625-8AB7-6041EC3F22DE}" type="presOf" srcId="{737B2F9B-4327-43AD-9F6B-B32C09B08B78}" destId="{0461E14F-977E-42A7-BEAD-F736D5C1F38D}" srcOrd="0" destOrd="0" presId="urn:diagrams.loki3.com/TabbedArc+Icon"/>
    <dgm:cxn modelId="{863A6594-05A6-4826-91D0-7F263ADA6BB0}" type="presOf" srcId="{C60117C9-84D3-4C79-A748-3C8BC9856BCD}" destId="{F2CFD6EF-A4B6-43D4-B6A9-966DE3472859}" srcOrd="0" destOrd="0" presId="urn:diagrams.loki3.com/TabbedArc+Icon"/>
    <dgm:cxn modelId="{8DDA6695-E623-4C42-9524-8FDAB745130E}" type="presOf" srcId="{5AA78A93-BC0E-4611-9FE4-A4CC9856BEF1}" destId="{5F9BEC3A-EA1B-496C-AA89-ACA7FBC92DEA}" srcOrd="0" destOrd="0" presId="urn:diagrams.loki3.com/TabbedArc+Icon"/>
    <dgm:cxn modelId="{1FC625A8-3462-42A7-906B-C2DAF3E2CCA9}" type="presOf" srcId="{160C3A37-8921-4870-AD55-2C1941672CCF}" destId="{55F26B52-54D0-4593-9EA1-8E97F934CB45}" srcOrd="0" destOrd="0" presId="urn:diagrams.loki3.com/TabbedArc+Icon"/>
    <dgm:cxn modelId="{0D627CC9-CC5E-401A-A3D5-A9C901598CF9}" type="presOf" srcId="{FAC5659D-F716-4B64-8316-010ED3E843DA}" destId="{18303F4B-1C03-4CAB-9007-436D17BE5192}" srcOrd="0" destOrd="0" presId="urn:diagrams.loki3.com/TabbedArc+Icon"/>
    <dgm:cxn modelId="{7D297EE7-4C2B-4CE5-A45A-9AFAA4C24662}" type="presOf" srcId="{2288647D-D2A9-4BF3-B4E1-C975EF2B77CC}" destId="{4C314C75-1966-4DD4-92E6-C39B33560CEC}" srcOrd="0" destOrd="0" presId="urn:diagrams.loki3.com/TabbedArc+Icon"/>
    <dgm:cxn modelId="{ED90EFF4-ECB2-49DB-A161-A6AE826AC1F9}" srcId="{160C3A37-8921-4870-AD55-2C1941672CCF}" destId="{2288647D-D2A9-4BF3-B4E1-C975EF2B77CC}" srcOrd="0" destOrd="0" parTransId="{7F582A40-5E0C-4C1A-8ACB-1D0A805DAD3C}" sibTransId="{FB2C7D25-9AA6-4EE8-8BEF-0C95A580C322}"/>
    <dgm:cxn modelId="{BA062EF9-032B-4927-A9AE-AF1F736D0664}" srcId="{160C3A37-8921-4870-AD55-2C1941672CCF}" destId="{85A84989-4503-4242-AC7C-F026758F4973}" srcOrd="10" destOrd="0" parTransId="{FEAA4BE3-F5EC-45E5-A211-FC53F6A7664A}" sibTransId="{EF6CCC65-6AC6-41E3-AB74-258336A3CFEE}"/>
    <dgm:cxn modelId="{B3505AFA-786B-441A-9A68-39C3F568BE52}" type="presOf" srcId="{CF5C7161-38DC-4916-8A53-3A53C67B3823}" destId="{1AE28808-5226-4A67-8DF6-CBC8B5A41FA6}" srcOrd="0" destOrd="0" presId="urn:diagrams.loki3.com/TabbedArc+Icon"/>
    <dgm:cxn modelId="{E26B1DFD-9DCC-4867-8A6D-0DDE6F5D5381}" srcId="{160C3A37-8921-4870-AD55-2C1941672CCF}" destId="{FAC5659D-F716-4B64-8316-010ED3E843DA}" srcOrd="7" destOrd="0" parTransId="{615A2D9B-8F3C-41CC-85E9-DA1B0D05A23F}" sibTransId="{ED63B6E7-7766-42C3-B3DB-2B5B3E263BFD}"/>
    <dgm:cxn modelId="{38A4779D-D224-43AC-8C77-467DF6D0C199}" type="presParOf" srcId="{55F26B52-54D0-4593-9EA1-8E97F934CB45}" destId="{4C314C75-1966-4DD4-92E6-C39B33560CEC}" srcOrd="0" destOrd="0" presId="urn:diagrams.loki3.com/TabbedArc+Icon"/>
    <dgm:cxn modelId="{AA8E9D9B-6459-4BD5-99E3-C66801D45B86}" type="presParOf" srcId="{55F26B52-54D0-4593-9EA1-8E97F934CB45}" destId="{F2CFD6EF-A4B6-43D4-B6A9-966DE3472859}" srcOrd="1" destOrd="0" presId="urn:diagrams.loki3.com/TabbedArc+Icon"/>
    <dgm:cxn modelId="{C859A652-D4B4-47EB-85CB-DFF2E5980615}" type="presParOf" srcId="{55F26B52-54D0-4593-9EA1-8E97F934CB45}" destId="{0461E14F-977E-42A7-BEAD-F736D5C1F38D}" srcOrd="2" destOrd="0" presId="urn:diagrams.loki3.com/TabbedArc+Icon"/>
    <dgm:cxn modelId="{915F3870-3005-4A87-81F5-24299B5DE6FB}" type="presParOf" srcId="{55F26B52-54D0-4593-9EA1-8E97F934CB45}" destId="{1AE28808-5226-4A67-8DF6-CBC8B5A41FA6}" srcOrd="3" destOrd="0" presId="urn:diagrams.loki3.com/TabbedArc+Icon"/>
    <dgm:cxn modelId="{6549A715-88AB-4539-8D90-09529307751E}" type="presParOf" srcId="{55F26B52-54D0-4593-9EA1-8E97F934CB45}" destId="{B16BDE3C-6412-457A-BE02-D734834990DA}" srcOrd="4" destOrd="0" presId="urn:diagrams.loki3.com/TabbedArc+Icon"/>
    <dgm:cxn modelId="{AF005A22-98BC-4E19-A995-8308FDEC8C01}" type="presParOf" srcId="{55F26B52-54D0-4593-9EA1-8E97F934CB45}" destId="{7752FA98-8189-4D90-AE93-6A06BCF75DD5}" srcOrd="5" destOrd="0" presId="urn:diagrams.loki3.com/TabbedArc+Icon"/>
    <dgm:cxn modelId="{EC6075AC-66EE-4C20-94AE-0D3C32EE7D09}" type="presParOf" srcId="{55F26B52-54D0-4593-9EA1-8E97F934CB45}" destId="{5F9BEC3A-EA1B-496C-AA89-ACA7FBC92DEA}" srcOrd="6" destOrd="0" presId="urn:diagrams.loki3.com/TabbedArc+Icon"/>
    <dgm:cxn modelId="{7444BB0D-8928-4EAA-A50C-04BD2876BB56}" type="presParOf" srcId="{55F26B52-54D0-4593-9EA1-8E97F934CB45}" destId="{18303F4B-1C03-4CAB-9007-436D17BE5192}" srcOrd="7" destOrd="0" presId="urn:diagrams.loki3.com/TabbedArc+Icon"/>
    <dgm:cxn modelId="{B08C19BB-B51D-49ED-AD48-11FD408D8D43}" type="presParOf" srcId="{55F26B52-54D0-4593-9EA1-8E97F934CB45}" destId="{57780C51-B2A6-4ADA-9BBE-11D63E021D63}" srcOrd="8" destOrd="0" presId="urn:diagrams.loki3.com/TabbedArc+Icon"/>
    <dgm:cxn modelId="{5F2E962D-5B0B-44B1-A64C-F75DD8F33624}" type="presParOf" srcId="{55F26B52-54D0-4593-9EA1-8E97F934CB45}" destId="{62397C73-1ACF-41F0-840D-C37576F13E73}" srcOrd="9" destOrd="0" presId="urn:diagrams.loki3.com/TabbedArc+Icon"/>
    <dgm:cxn modelId="{D7A10691-E0D5-4620-B290-69920B464948}" type="presParOf" srcId="{55F26B52-54D0-4593-9EA1-8E97F934CB45}" destId="{1A3BE8AA-94A4-4CDD-8F25-310538B4AADB}" srcOrd="10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B124B-42F2-42D0-8BC4-0F15CD83CEC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D8A7ED-5154-4B67-811B-8C1588207CF2}">
      <dgm:prSet phldrT="[Text]"/>
      <dgm:spPr>
        <a:solidFill>
          <a:srgbClr val="A2C037">
            <a:alpha val="70000"/>
          </a:srgb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Tender adverts Published</a:t>
          </a:r>
        </a:p>
        <a:p>
          <a:r>
            <a:rPr lang="en-GB" b="1" dirty="0">
              <a:solidFill>
                <a:schemeClr val="tx1"/>
              </a:solidFill>
            </a:rPr>
            <a:t>(CF/FT)</a:t>
          </a:r>
        </a:p>
      </dgm:t>
    </dgm:pt>
    <dgm:pt modelId="{96D5F2C8-C27C-4179-AB8F-301CA0AFD369}" type="parTrans" cxnId="{7B5AC528-C559-4798-8196-B3650643620F}">
      <dgm:prSet/>
      <dgm:spPr/>
      <dgm:t>
        <a:bodyPr/>
        <a:lstStyle/>
        <a:p>
          <a:endParaRPr lang="en-GB"/>
        </a:p>
      </dgm:t>
    </dgm:pt>
    <dgm:pt modelId="{A52B74A7-3D99-4B35-AFF2-010BB939CC2D}" type="sibTrans" cxnId="{7B5AC528-C559-4798-8196-B3650643620F}">
      <dgm:prSet/>
      <dgm:spPr/>
      <dgm:t>
        <a:bodyPr/>
        <a:lstStyle/>
        <a:p>
          <a:endParaRPr lang="en-GB"/>
        </a:p>
      </dgm:t>
    </dgm:pt>
    <dgm:pt modelId="{0DE2962B-04C2-4CF5-8E99-E362DA041159}">
      <dgm:prSet phldrT="[Text]"/>
      <dgm:spPr>
        <a:solidFill>
          <a:srgbClr val="A2C037">
            <a:alpha val="50000"/>
          </a:srgb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Bidders to complete and return online questionnaires</a:t>
          </a:r>
        </a:p>
      </dgm:t>
    </dgm:pt>
    <dgm:pt modelId="{622D1DDD-4AFB-41E5-955F-F8F9C350B930}" type="parTrans" cxnId="{34DEB34C-40FC-44DE-8CA5-E229ED408A3D}">
      <dgm:prSet/>
      <dgm:spPr/>
      <dgm:t>
        <a:bodyPr/>
        <a:lstStyle/>
        <a:p>
          <a:endParaRPr lang="en-GB"/>
        </a:p>
      </dgm:t>
    </dgm:pt>
    <dgm:pt modelId="{AF698181-95D7-4EDF-97F0-9978FE09B4EA}" type="sibTrans" cxnId="{34DEB34C-40FC-44DE-8CA5-E229ED408A3D}">
      <dgm:prSet/>
      <dgm:spPr/>
      <dgm:t>
        <a:bodyPr/>
        <a:lstStyle/>
        <a:p>
          <a:endParaRPr lang="en-GB"/>
        </a:p>
      </dgm:t>
    </dgm:pt>
    <dgm:pt modelId="{7C2ACEE8-160A-4065-B5B7-D6F0FE4AA209}">
      <dgm:prSet phldrT="[Text]"/>
      <dgm:spPr>
        <a:solidFill>
          <a:srgbClr val="31A7D4">
            <a:alpha val="50000"/>
          </a:srgb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Mobilisation</a:t>
          </a:r>
          <a:r>
            <a:rPr lang="en-GB" dirty="0"/>
            <a:t> </a:t>
          </a:r>
        </a:p>
      </dgm:t>
    </dgm:pt>
    <dgm:pt modelId="{C37254B3-1515-44F1-AD59-0A955BE3F845}" type="parTrans" cxnId="{5F29F85B-B918-4525-B37E-31C65FEFBB69}">
      <dgm:prSet/>
      <dgm:spPr/>
      <dgm:t>
        <a:bodyPr/>
        <a:lstStyle/>
        <a:p>
          <a:endParaRPr lang="en-GB"/>
        </a:p>
      </dgm:t>
    </dgm:pt>
    <dgm:pt modelId="{97842F89-8097-4C21-B44D-7D5100823431}" type="sibTrans" cxnId="{5F29F85B-B918-4525-B37E-31C65FEFBB69}">
      <dgm:prSet/>
      <dgm:spPr/>
      <dgm:t>
        <a:bodyPr/>
        <a:lstStyle/>
        <a:p>
          <a:endParaRPr lang="en-GB"/>
        </a:p>
      </dgm:t>
    </dgm:pt>
    <dgm:pt modelId="{34753CC2-AC94-44F8-A8E6-45ED1126EE4F}">
      <dgm:prSet phldrT="[Text]"/>
      <dgm:spPr>
        <a:solidFill>
          <a:srgbClr val="31A7D4">
            <a:alpha val="30000"/>
          </a:srgb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Service Commencement</a:t>
          </a:r>
        </a:p>
      </dgm:t>
    </dgm:pt>
    <dgm:pt modelId="{B771715F-D6C8-42ED-B905-2A14B2A8943C}" type="parTrans" cxnId="{EDF6B8F2-9887-46B0-8C7A-A6A423471743}">
      <dgm:prSet/>
      <dgm:spPr/>
      <dgm:t>
        <a:bodyPr/>
        <a:lstStyle/>
        <a:p>
          <a:endParaRPr lang="en-GB"/>
        </a:p>
      </dgm:t>
    </dgm:pt>
    <dgm:pt modelId="{E8F05894-3381-40BE-A4D5-877D92834C34}" type="sibTrans" cxnId="{EDF6B8F2-9887-46B0-8C7A-A6A423471743}">
      <dgm:prSet/>
      <dgm:spPr/>
      <dgm:t>
        <a:bodyPr/>
        <a:lstStyle/>
        <a:p>
          <a:endParaRPr lang="en-GB"/>
        </a:p>
      </dgm:t>
    </dgm:pt>
    <dgm:pt modelId="{E97604E4-AEBD-4039-A76E-FB85C7161DE0}">
      <dgm:prSet/>
      <dgm:spPr>
        <a:solidFill>
          <a:srgbClr val="DC911B">
            <a:alpha val="50000"/>
          </a:srgb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Evaluation and Moderation stage </a:t>
          </a:r>
        </a:p>
      </dgm:t>
    </dgm:pt>
    <dgm:pt modelId="{6972E203-2D9F-4985-8440-6ABBF1B9F779}" type="parTrans" cxnId="{A583423D-761E-4668-ABE5-2B9E6E79B6FB}">
      <dgm:prSet/>
      <dgm:spPr/>
      <dgm:t>
        <a:bodyPr/>
        <a:lstStyle/>
        <a:p>
          <a:endParaRPr lang="en-GB"/>
        </a:p>
      </dgm:t>
    </dgm:pt>
    <dgm:pt modelId="{5E1A8150-BBCB-4E83-8919-B5560B2DF04C}" type="sibTrans" cxnId="{A583423D-761E-4668-ABE5-2B9E6E79B6FB}">
      <dgm:prSet/>
      <dgm:spPr/>
      <dgm:t>
        <a:bodyPr/>
        <a:lstStyle/>
        <a:p>
          <a:endParaRPr lang="en-GB"/>
        </a:p>
      </dgm:t>
    </dgm:pt>
    <dgm:pt modelId="{5B62EFC3-25CF-492B-BA31-2C15D2C4BC67}">
      <dgm:prSet/>
      <dgm:spPr>
        <a:solidFill>
          <a:srgbClr val="DC911B">
            <a:alpha val="70000"/>
          </a:srgb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Bidder Presentations </a:t>
          </a:r>
        </a:p>
      </dgm:t>
    </dgm:pt>
    <dgm:pt modelId="{988837D7-0F37-4C62-881D-A35A222DCDCE}" type="parTrans" cxnId="{E0871FE9-8C7A-48DF-A252-1A0046D7020B}">
      <dgm:prSet/>
      <dgm:spPr/>
      <dgm:t>
        <a:bodyPr/>
        <a:lstStyle/>
        <a:p>
          <a:endParaRPr lang="en-GB"/>
        </a:p>
      </dgm:t>
    </dgm:pt>
    <dgm:pt modelId="{23ADE8BF-8E67-4DAD-B8B9-65135413320F}" type="sibTrans" cxnId="{E0871FE9-8C7A-48DF-A252-1A0046D7020B}">
      <dgm:prSet/>
      <dgm:spPr/>
      <dgm:t>
        <a:bodyPr/>
        <a:lstStyle/>
        <a:p>
          <a:endParaRPr lang="en-GB"/>
        </a:p>
      </dgm:t>
    </dgm:pt>
    <dgm:pt modelId="{377B1B36-D25F-448F-BEC4-83BFFA475DC9}">
      <dgm:prSet/>
      <dgm:spPr>
        <a:solidFill>
          <a:srgbClr val="31A7D4"/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Outcome Notification and Standstill</a:t>
          </a:r>
        </a:p>
      </dgm:t>
    </dgm:pt>
    <dgm:pt modelId="{BC1DE54F-9829-49D0-989D-D6D2F86AA37C}" type="parTrans" cxnId="{04092BE0-FE25-4425-8680-1D1D5853950B}">
      <dgm:prSet/>
      <dgm:spPr/>
      <dgm:t>
        <a:bodyPr/>
        <a:lstStyle/>
        <a:p>
          <a:endParaRPr lang="en-GB"/>
        </a:p>
      </dgm:t>
    </dgm:pt>
    <dgm:pt modelId="{9ECCF7E7-0771-49A5-9E2F-06C53E4FCD24}" type="sibTrans" cxnId="{04092BE0-FE25-4425-8680-1D1D5853950B}">
      <dgm:prSet/>
      <dgm:spPr/>
      <dgm:t>
        <a:bodyPr/>
        <a:lstStyle/>
        <a:p>
          <a:endParaRPr lang="en-GB"/>
        </a:p>
      </dgm:t>
    </dgm:pt>
    <dgm:pt modelId="{9C359523-AC8B-4235-9899-08AF4D9D972D}">
      <dgm:prSet/>
      <dgm:spPr>
        <a:solidFill>
          <a:srgbClr val="31A7D4">
            <a:alpha val="70000"/>
          </a:srgbClr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Due Diligence and Contract Award</a:t>
          </a:r>
        </a:p>
      </dgm:t>
    </dgm:pt>
    <dgm:pt modelId="{7A040BC1-4868-4FC7-8314-215CF61E7A4F}" type="parTrans" cxnId="{458A1FD2-CCC6-4A37-9DE3-3D3DC0D3E502}">
      <dgm:prSet/>
      <dgm:spPr/>
      <dgm:t>
        <a:bodyPr/>
        <a:lstStyle/>
        <a:p>
          <a:endParaRPr lang="en-GB"/>
        </a:p>
      </dgm:t>
    </dgm:pt>
    <dgm:pt modelId="{1BB65143-6907-4AF1-AC8E-C01624D4DE9F}" type="sibTrans" cxnId="{458A1FD2-CCC6-4A37-9DE3-3D3DC0D3E502}">
      <dgm:prSet/>
      <dgm:spPr/>
      <dgm:t>
        <a:bodyPr/>
        <a:lstStyle/>
        <a:p>
          <a:endParaRPr lang="en-GB"/>
        </a:p>
      </dgm:t>
    </dgm:pt>
    <dgm:pt modelId="{C10CE6D1-0D11-49CF-AE59-AF7C5732B256}">
      <dgm:prSet phldrT="[Text]"/>
      <dgm:spPr>
        <a:solidFill>
          <a:srgbClr val="A2C037"/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Pre-Procurement (Including Market Engagement)</a:t>
          </a:r>
        </a:p>
      </dgm:t>
    </dgm:pt>
    <dgm:pt modelId="{EBB8EC86-16C6-451A-B793-E21F8E24ED09}" type="parTrans" cxnId="{87C5220E-E31C-4933-864E-E87A9B83E1C1}">
      <dgm:prSet/>
      <dgm:spPr/>
      <dgm:t>
        <a:bodyPr/>
        <a:lstStyle/>
        <a:p>
          <a:endParaRPr lang="en-GB"/>
        </a:p>
      </dgm:t>
    </dgm:pt>
    <dgm:pt modelId="{21666383-6C76-4E0C-9EFD-85E3CA9E5295}" type="sibTrans" cxnId="{87C5220E-E31C-4933-864E-E87A9B83E1C1}">
      <dgm:prSet/>
      <dgm:spPr/>
      <dgm:t>
        <a:bodyPr/>
        <a:lstStyle/>
        <a:p>
          <a:endParaRPr lang="en-GB"/>
        </a:p>
      </dgm:t>
    </dgm:pt>
    <dgm:pt modelId="{4242DB5C-34F0-4F15-A002-3F481874A14D}">
      <dgm:prSet/>
      <dgm:spPr>
        <a:solidFill>
          <a:srgbClr val="DC911B"/>
        </a:solidFill>
        <a:ln>
          <a:noFill/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Result/ Award Recommendation Report</a:t>
          </a:r>
        </a:p>
      </dgm:t>
    </dgm:pt>
    <dgm:pt modelId="{EB14872F-5D87-4B4C-9A47-2910204499BD}" type="parTrans" cxnId="{FB06E94B-8EB5-46A7-90DA-F407EE227821}">
      <dgm:prSet/>
      <dgm:spPr/>
      <dgm:t>
        <a:bodyPr/>
        <a:lstStyle/>
        <a:p>
          <a:endParaRPr lang="en-GB"/>
        </a:p>
      </dgm:t>
    </dgm:pt>
    <dgm:pt modelId="{8BFAE1D0-650F-455A-B4A8-CD3712C19EBD}" type="sibTrans" cxnId="{FB06E94B-8EB5-46A7-90DA-F407EE227821}">
      <dgm:prSet/>
      <dgm:spPr/>
      <dgm:t>
        <a:bodyPr/>
        <a:lstStyle/>
        <a:p>
          <a:endParaRPr lang="en-GB"/>
        </a:p>
      </dgm:t>
    </dgm:pt>
    <dgm:pt modelId="{012CA978-EDFC-4FB9-96D1-9AEB679C6CA4}" type="pres">
      <dgm:prSet presAssocID="{F87B124B-42F2-42D0-8BC4-0F15CD83CEC2}" presName="Name0" presStyleCnt="0">
        <dgm:presLayoutVars>
          <dgm:dir/>
          <dgm:resizeHandles val="exact"/>
        </dgm:presLayoutVars>
      </dgm:prSet>
      <dgm:spPr/>
    </dgm:pt>
    <dgm:pt modelId="{F9BDFB8B-B5C1-4CD5-AF04-0213771E6728}" type="pres">
      <dgm:prSet presAssocID="{C10CE6D1-0D11-49CF-AE59-AF7C5732B256}" presName="node" presStyleLbl="node1" presStyleIdx="0" presStyleCnt="10">
        <dgm:presLayoutVars>
          <dgm:bulletEnabled val="1"/>
        </dgm:presLayoutVars>
      </dgm:prSet>
      <dgm:spPr/>
    </dgm:pt>
    <dgm:pt modelId="{9FFBEB18-3413-47C7-AED0-F6C294EF5E5F}" type="pres">
      <dgm:prSet presAssocID="{21666383-6C76-4E0C-9EFD-85E3CA9E5295}" presName="sibTrans" presStyleLbl="sibTrans1D1" presStyleIdx="0" presStyleCnt="9"/>
      <dgm:spPr/>
    </dgm:pt>
    <dgm:pt modelId="{878D6045-3820-4A9B-9602-F879CB2677BA}" type="pres">
      <dgm:prSet presAssocID="{21666383-6C76-4E0C-9EFD-85E3CA9E5295}" presName="connectorText" presStyleLbl="sibTrans1D1" presStyleIdx="0" presStyleCnt="9"/>
      <dgm:spPr/>
    </dgm:pt>
    <dgm:pt modelId="{79C87F87-1494-45D9-8914-BCF230F79E53}" type="pres">
      <dgm:prSet presAssocID="{81D8A7ED-5154-4B67-811B-8C1588207CF2}" presName="node" presStyleLbl="node1" presStyleIdx="1" presStyleCnt="10">
        <dgm:presLayoutVars>
          <dgm:bulletEnabled val="1"/>
        </dgm:presLayoutVars>
      </dgm:prSet>
      <dgm:spPr/>
    </dgm:pt>
    <dgm:pt modelId="{3CF175A9-5532-4BBB-BACF-14CCF109FBFD}" type="pres">
      <dgm:prSet presAssocID="{A52B74A7-3D99-4B35-AFF2-010BB939CC2D}" presName="sibTrans" presStyleLbl="sibTrans1D1" presStyleIdx="1" presStyleCnt="9"/>
      <dgm:spPr/>
    </dgm:pt>
    <dgm:pt modelId="{7ACEA3A8-1E0F-4CF6-9B51-6852230F5632}" type="pres">
      <dgm:prSet presAssocID="{A52B74A7-3D99-4B35-AFF2-010BB939CC2D}" presName="connectorText" presStyleLbl="sibTrans1D1" presStyleIdx="1" presStyleCnt="9"/>
      <dgm:spPr/>
    </dgm:pt>
    <dgm:pt modelId="{708C5395-3BE6-4501-84E1-BCC1CD097977}" type="pres">
      <dgm:prSet presAssocID="{0DE2962B-04C2-4CF5-8E99-E362DA041159}" presName="node" presStyleLbl="node1" presStyleIdx="2" presStyleCnt="10">
        <dgm:presLayoutVars>
          <dgm:bulletEnabled val="1"/>
        </dgm:presLayoutVars>
      </dgm:prSet>
      <dgm:spPr/>
    </dgm:pt>
    <dgm:pt modelId="{81BAD8CD-9641-4954-9F47-2D5454927991}" type="pres">
      <dgm:prSet presAssocID="{AF698181-95D7-4EDF-97F0-9978FE09B4EA}" presName="sibTrans" presStyleLbl="sibTrans1D1" presStyleIdx="2" presStyleCnt="9"/>
      <dgm:spPr/>
    </dgm:pt>
    <dgm:pt modelId="{5E79FB8F-1FA7-4EE9-89BA-ECD3C5F2D030}" type="pres">
      <dgm:prSet presAssocID="{AF698181-95D7-4EDF-97F0-9978FE09B4EA}" presName="connectorText" presStyleLbl="sibTrans1D1" presStyleIdx="2" presStyleCnt="9"/>
      <dgm:spPr/>
    </dgm:pt>
    <dgm:pt modelId="{897AFC03-08A7-4F93-9348-3F03EA8B5D29}" type="pres">
      <dgm:prSet presAssocID="{E97604E4-AEBD-4039-A76E-FB85C7161DE0}" presName="node" presStyleLbl="node1" presStyleIdx="3" presStyleCnt="10">
        <dgm:presLayoutVars>
          <dgm:bulletEnabled val="1"/>
        </dgm:presLayoutVars>
      </dgm:prSet>
      <dgm:spPr/>
    </dgm:pt>
    <dgm:pt modelId="{BE06FDA3-CF9E-43E9-AAE4-22C785858D71}" type="pres">
      <dgm:prSet presAssocID="{5E1A8150-BBCB-4E83-8919-B5560B2DF04C}" presName="sibTrans" presStyleLbl="sibTrans1D1" presStyleIdx="3" presStyleCnt="9"/>
      <dgm:spPr/>
    </dgm:pt>
    <dgm:pt modelId="{6FFFCDE9-2E19-4EFF-BBEB-359A57B064E2}" type="pres">
      <dgm:prSet presAssocID="{5E1A8150-BBCB-4E83-8919-B5560B2DF04C}" presName="connectorText" presStyleLbl="sibTrans1D1" presStyleIdx="3" presStyleCnt="9"/>
      <dgm:spPr/>
    </dgm:pt>
    <dgm:pt modelId="{0666FF91-F2C6-489C-B07E-F2CAF77FB38E}" type="pres">
      <dgm:prSet presAssocID="{5B62EFC3-25CF-492B-BA31-2C15D2C4BC67}" presName="node" presStyleLbl="node1" presStyleIdx="4" presStyleCnt="10">
        <dgm:presLayoutVars>
          <dgm:bulletEnabled val="1"/>
        </dgm:presLayoutVars>
      </dgm:prSet>
      <dgm:spPr/>
    </dgm:pt>
    <dgm:pt modelId="{E3B1D9D7-E355-4F0F-BE94-BCBB15316B28}" type="pres">
      <dgm:prSet presAssocID="{23ADE8BF-8E67-4DAD-B8B9-65135413320F}" presName="sibTrans" presStyleLbl="sibTrans1D1" presStyleIdx="4" presStyleCnt="9"/>
      <dgm:spPr/>
    </dgm:pt>
    <dgm:pt modelId="{CC019414-49B0-4513-B16D-5452CC7E04C8}" type="pres">
      <dgm:prSet presAssocID="{23ADE8BF-8E67-4DAD-B8B9-65135413320F}" presName="connectorText" presStyleLbl="sibTrans1D1" presStyleIdx="4" presStyleCnt="9"/>
      <dgm:spPr/>
    </dgm:pt>
    <dgm:pt modelId="{7B7FE6E4-D65E-4113-A8DB-4903118F05A1}" type="pres">
      <dgm:prSet presAssocID="{4242DB5C-34F0-4F15-A002-3F481874A14D}" presName="node" presStyleLbl="node1" presStyleIdx="5" presStyleCnt="10">
        <dgm:presLayoutVars>
          <dgm:bulletEnabled val="1"/>
        </dgm:presLayoutVars>
      </dgm:prSet>
      <dgm:spPr/>
    </dgm:pt>
    <dgm:pt modelId="{7FCB7618-6255-49F7-8656-EE4709F715AF}" type="pres">
      <dgm:prSet presAssocID="{8BFAE1D0-650F-455A-B4A8-CD3712C19EBD}" presName="sibTrans" presStyleLbl="sibTrans1D1" presStyleIdx="5" presStyleCnt="9"/>
      <dgm:spPr/>
    </dgm:pt>
    <dgm:pt modelId="{DC982315-D8F8-47D6-A214-49D3DC3E5F8F}" type="pres">
      <dgm:prSet presAssocID="{8BFAE1D0-650F-455A-B4A8-CD3712C19EBD}" presName="connectorText" presStyleLbl="sibTrans1D1" presStyleIdx="5" presStyleCnt="9"/>
      <dgm:spPr/>
    </dgm:pt>
    <dgm:pt modelId="{E99D23F3-6E53-4B7C-A3D7-0A8B46E60B7E}" type="pres">
      <dgm:prSet presAssocID="{377B1B36-D25F-448F-BEC4-83BFFA475DC9}" presName="node" presStyleLbl="node1" presStyleIdx="6" presStyleCnt="10">
        <dgm:presLayoutVars>
          <dgm:bulletEnabled val="1"/>
        </dgm:presLayoutVars>
      </dgm:prSet>
      <dgm:spPr/>
    </dgm:pt>
    <dgm:pt modelId="{DE05A73F-305E-45E6-B65D-5249E5F0660B}" type="pres">
      <dgm:prSet presAssocID="{9ECCF7E7-0771-49A5-9E2F-06C53E4FCD24}" presName="sibTrans" presStyleLbl="sibTrans1D1" presStyleIdx="6" presStyleCnt="9"/>
      <dgm:spPr/>
    </dgm:pt>
    <dgm:pt modelId="{43D18D55-953E-4C15-A873-6998E6EBC73E}" type="pres">
      <dgm:prSet presAssocID="{9ECCF7E7-0771-49A5-9E2F-06C53E4FCD24}" presName="connectorText" presStyleLbl="sibTrans1D1" presStyleIdx="6" presStyleCnt="9"/>
      <dgm:spPr/>
    </dgm:pt>
    <dgm:pt modelId="{535D16F6-EE7E-4300-A1E4-2074CBCAE84B}" type="pres">
      <dgm:prSet presAssocID="{9C359523-AC8B-4235-9899-08AF4D9D972D}" presName="node" presStyleLbl="node1" presStyleIdx="7" presStyleCnt="10">
        <dgm:presLayoutVars>
          <dgm:bulletEnabled val="1"/>
        </dgm:presLayoutVars>
      </dgm:prSet>
      <dgm:spPr/>
    </dgm:pt>
    <dgm:pt modelId="{DAAB9485-EF41-492E-8D77-1EA2C47B9CD5}" type="pres">
      <dgm:prSet presAssocID="{1BB65143-6907-4AF1-AC8E-C01624D4DE9F}" presName="sibTrans" presStyleLbl="sibTrans1D1" presStyleIdx="7" presStyleCnt="9"/>
      <dgm:spPr/>
    </dgm:pt>
    <dgm:pt modelId="{A5FD468B-0CD7-4166-8D87-52DD824B2305}" type="pres">
      <dgm:prSet presAssocID="{1BB65143-6907-4AF1-AC8E-C01624D4DE9F}" presName="connectorText" presStyleLbl="sibTrans1D1" presStyleIdx="7" presStyleCnt="9"/>
      <dgm:spPr/>
    </dgm:pt>
    <dgm:pt modelId="{60B59C9A-F109-4953-854B-E4E0723D2ECA}" type="pres">
      <dgm:prSet presAssocID="{7C2ACEE8-160A-4065-B5B7-D6F0FE4AA209}" presName="node" presStyleLbl="node1" presStyleIdx="8" presStyleCnt="10">
        <dgm:presLayoutVars>
          <dgm:bulletEnabled val="1"/>
        </dgm:presLayoutVars>
      </dgm:prSet>
      <dgm:spPr/>
    </dgm:pt>
    <dgm:pt modelId="{7839FA39-5D90-4A3B-8A31-0D0996F484BC}" type="pres">
      <dgm:prSet presAssocID="{97842F89-8097-4C21-B44D-7D5100823431}" presName="sibTrans" presStyleLbl="sibTrans1D1" presStyleIdx="8" presStyleCnt="9"/>
      <dgm:spPr/>
    </dgm:pt>
    <dgm:pt modelId="{F188746C-1212-4D1A-BF81-8BED97DA67BD}" type="pres">
      <dgm:prSet presAssocID="{97842F89-8097-4C21-B44D-7D5100823431}" presName="connectorText" presStyleLbl="sibTrans1D1" presStyleIdx="8" presStyleCnt="9"/>
      <dgm:spPr/>
    </dgm:pt>
    <dgm:pt modelId="{9EA04129-89D8-4F64-AD6C-C3BF20A911E7}" type="pres">
      <dgm:prSet presAssocID="{34753CC2-AC94-44F8-A8E6-45ED1126EE4F}" presName="node" presStyleLbl="node1" presStyleIdx="9" presStyleCnt="10">
        <dgm:presLayoutVars>
          <dgm:bulletEnabled val="1"/>
        </dgm:presLayoutVars>
      </dgm:prSet>
      <dgm:spPr/>
    </dgm:pt>
  </dgm:ptLst>
  <dgm:cxnLst>
    <dgm:cxn modelId="{D5B2EB02-CD6B-4455-8420-EC896D741CFD}" type="presOf" srcId="{34753CC2-AC94-44F8-A8E6-45ED1126EE4F}" destId="{9EA04129-89D8-4F64-AD6C-C3BF20A911E7}" srcOrd="0" destOrd="0" presId="urn:microsoft.com/office/officeart/2005/8/layout/bProcess3"/>
    <dgm:cxn modelId="{87C5220E-E31C-4933-864E-E87A9B83E1C1}" srcId="{F87B124B-42F2-42D0-8BC4-0F15CD83CEC2}" destId="{C10CE6D1-0D11-49CF-AE59-AF7C5732B256}" srcOrd="0" destOrd="0" parTransId="{EBB8EC86-16C6-451A-B793-E21F8E24ED09}" sibTransId="{21666383-6C76-4E0C-9EFD-85E3CA9E5295}"/>
    <dgm:cxn modelId="{8748CD18-AFBA-41F8-A2EF-92B612E4E8F4}" type="presOf" srcId="{5E1A8150-BBCB-4E83-8919-B5560B2DF04C}" destId="{BE06FDA3-CF9E-43E9-AAE4-22C785858D71}" srcOrd="0" destOrd="0" presId="urn:microsoft.com/office/officeart/2005/8/layout/bProcess3"/>
    <dgm:cxn modelId="{0CDD821A-7A05-4F38-B29A-EB830922D694}" type="presOf" srcId="{1BB65143-6907-4AF1-AC8E-C01624D4DE9F}" destId="{A5FD468B-0CD7-4166-8D87-52DD824B2305}" srcOrd="1" destOrd="0" presId="urn:microsoft.com/office/officeart/2005/8/layout/bProcess3"/>
    <dgm:cxn modelId="{86C69727-0E2F-452D-B0F0-74C960F50217}" type="presOf" srcId="{21666383-6C76-4E0C-9EFD-85E3CA9E5295}" destId="{878D6045-3820-4A9B-9602-F879CB2677BA}" srcOrd="1" destOrd="0" presId="urn:microsoft.com/office/officeart/2005/8/layout/bProcess3"/>
    <dgm:cxn modelId="{7B5AC528-C559-4798-8196-B3650643620F}" srcId="{F87B124B-42F2-42D0-8BC4-0F15CD83CEC2}" destId="{81D8A7ED-5154-4B67-811B-8C1588207CF2}" srcOrd="1" destOrd="0" parTransId="{96D5F2C8-C27C-4179-AB8F-301CA0AFD369}" sibTransId="{A52B74A7-3D99-4B35-AFF2-010BB939CC2D}"/>
    <dgm:cxn modelId="{94004530-1776-470B-A31A-A8C822E529E9}" type="presOf" srcId="{7C2ACEE8-160A-4065-B5B7-D6F0FE4AA209}" destId="{60B59C9A-F109-4953-854B-E4E0723D2ECA}" srcOrd="0" destOrd="0" presId="urn:microsoft.com/office/officeart/2005/8/layout/bProcess3"/>
    <dgm:cxn modelId="{A583423D-761E-4668-ABE5-2B9E6E79B6FB}" srcId="{F87B124B-42F2-42D0-8BC4-0F15CD83CEC2}" destId="{E97604E4-AEBD-4039-A76E-FB85C7161DE0}" srcOrd="3" destOrd="0" parTransId="{6972E203-2D9F-4985-8440-6ABBF1B9F779}" sibTransId="{5E1A8150-BBCB-4E83-8919-B5560B2DF04C}"/>
    <dgm:cxn modelId="{5F29F85B-B918-4525-B37E-31C65FEFBB69}" srcId="{F87B124B-42F2-42D0-8BC4-0F15CD83CEC2}" destId="{7C2ACEE8-160A-4065-B5B7-D6F0FE4AA209}" srcOrd="8" destOrd="0" parTransId="{C37254B3-1515-44F1-AD59-0A955BE3F845}" sibTransId="{97842F89-8097-4C21-B44D-7D5100823431}"/>
    <dgm:cxn modelId="{B0B34B45-0FDC-4F51-AE88-83296C4AE820}" type="presOf" srcId="{1BB65143-6907-4AF1-AC8E-C01624D4DE9F}" destId="{DAAB9485-EF41-492E-8D77-1EA2C47B9CD5}" srcOrd="0" destOrd="0" presId="urn:microsoft.com/office/officeart/2005/8/layout/bProcess3"/>
    <dgm:cxn modelId="{FB06E94B-8EB5-46A7-90DA-F407EE227821}" srcId="{F87B124B-42F2-42D0-8BC4-0F15CD83CEC2}" destId="{4242DB5C-34F0-4F15-A002-3F481874A14D}" srcOrd="5" destOrd="0" parTransId="{EB14872F-5D87-4B4C-9A47-2910204499BD}" sibTransId="{8BFAE1D0-650F-455A-B4A8-CD3712C19EBD}"/>
    <dgm:cxn modelId="{34DEB34C-40FC-44DE-8CA5-E229ED408A3D}" srcId="{F87B124B-42F2-42D0-8BC4-0F15CD83CEC2}" destId="{0DE2962B-04C2-4CF5-8E99-E362DA041159}" srcOrd="2" destOrd="0" parTransId="{622D1DDD-4AFB-41E5-955F-F8F9C350B930}" sibTransId="{AF698181-95D7-4EDF-97F0-9978FE09B4EA}"/>
    <dgm:cxn modelId="{692C036E-BE1B-4504-95A2-633FCC752DBB}" type="presOf" srcId="{23ADE8BF-8E67-4DAD-B8B9-65135413320F}" destId="{E3B1D9D7-E355-4F0F-BE94-BCBB15316B28}" srcOrd="0" destOrd="0" presId="urn:microsoft.com/office/officeart/2005/8/layout/bProcess3"/>
    <dgm:cxn modelId="{E08E4751-B3A4-48CB-9C60-79FFC52B66EF}" type="presOf" srcId="{C10CE6D1-0D11-49CF-AE59-AF7C5732B256}" destId="{F9BDFB8B-B5C1-4CD5-AF04-0213771E6728}" srcOrd="0" destOrd="0" presId="urn:microsoft.com/office/officeart/2005/8/layout/bProcess3"/>
    <dgm:cxn modelId="{66B8CC52-9AB0-43DF-949A-0F7308C7DA24}" type="presOf" srcId="{A52B74A7-3D99-4B35-AFF2-010BB939CC2D}" destId="{3CF175A9-5532-4BBB-BACF-14CCF109FBFD}" srcOrd="0" destOrd="0" presId="urn:microsoft.com/office/officeart/2005/8/layout/bProcess3"/>
    <dgm:cxn modelId="{B2441076-A9FA-4394-957B-C71A48747CA7}" type="presOf" srcId="{8BFAE1D0-650F-455A-B4A8-CD3712C19EBD}" destId="{DC982315-D8F8-47D6-A214-49D3DC3E5F8F}" srcOrd="1" destOrd="0" presId="urn:microsoft.com/office/officeart/2005/8/layout/bProcess3"/>
    <dgm:cxn modelId="{02943356-A737-4F80-AFA6-2BC93FDABAEB}" type="presOf" srcId="{AF698181-95D7-4EDF-97F0-9978FE09B4EA}" destId="{81BAD8CD-9641-4954-9F47-2D5454927991}" srcOrd="0" destOrd="0" presId="urn:microsoft.com/office/officeart/2005/8/layout/bProcess3"/>
    <dgm:cxn modelId="{F11FEC76-A8B0-45B9-B8D2-5EFC4427ADDE}" type="presOf" srcId="{AF698181-95D7-4EDF-97F0-9978FE09B4EA}" destId="{5E79FB8F-1FA7-4EE9-89BA-ECD3C5F2D030}" srcOrd="1" destOrd="0" presId="urn:microsoft.com/office/officeart/2005/8/layout/bProcess3"/>
    <dgm:cxn modelId="{82A0E880-7708-463A-8A95-F0CEA37DCD0E}" type="presOf" srcId="{9ECCF7E7-0771-49A5-9E2F-06C53E4FCD24}" destId="{DE05A73F-305E-45E6-B65D-5249E5F0660B}" srcOrd="0" destOrd="0" presId="urn:microsoft.com/office/officeart/2005/8/layout/bProcess3"/>
    <dgm:cxn modelId="{79D7F495-21F0-4583-B3DB-A8CDFF83D6A4}" type="presOf" srcId="{F87B124B-42F2-42D0-8BC4-0F15CD83CEC2}" destId="{012CA978-EDFC-4FB9-96D1-9AEB679C6CA4}" srcOrd="0" destOrd="0" presId="urn:microsoft.com/office/officeart/2005/8/layout/bProcess3"/>
    <dgm:cxn modelId="{FBBAD19C-CACF-48A9-8102-7DDCAF4D3A81}" type="presOf" srcId="{9ECCF7E7-0771-49A5-9E2F-06C53E4FCD24}" destId="{43D18D55-953E-4C15-A873-6998E6EBC73E}" srcOrd="1" destOrd="0" presId="urn:microsoft.com/office/officeart/2005/8/layout/bProcess3"/>
    <dgm:cxn modelId="{59A74CA1-A0CE-456A-BD34-2FCED3E18283}" type="presOf" srcId="{21666383-6C76-4E0C-9EFD-85E3CA9E5295}" destId="{9FFBEB18-3413-47C7-AED0-F6C294EF5E5F}" srcOrd="0" destOrd="0" presId="urn:microsoft.com/office/officeart/2005/8/layout/bProcess3"/>
    <dgm:cxn modelId="{97F390A7-7937-4B3B-A7E3-1C1D6816EC3D}" type="presOf" srcId="{4242DB5C-34F0-4F15-A002-3F481874A14D}" destId="{7B7FE6E4-D65E-4113-A8DB-4903118F05A1}" srcOrd="0" destOrd="0" presId="urn:microsoft.com/office/officeart/2005/8/layout/bProcess3"/>
    <dgm:cxn modelId="{BA19F4AA-E868-4280-8F7C-D1822D8C17B9}" type="presOf" srcId="{97842F89-8097-4C21-B44D-7D5100823431}" destId="{F188746C-1212-4D1A-BF81-8BED97DA67BD}" srcOrd="1" destOrd="0" presId="urn:microsoft.com/office/officeart/2005/8/layout/bProcess3"/>
    <dgm:cxn modelId="{55C1F4B4-20DF-4DA5-9517-BA7B26A44607}" type="presOf" srcId="{377B1B36-D25F-448F-BEC4-83BFFA475DC9}" destId="{E99D23F3-6E53-4B7C-A3D7-0A8B46E60B7E}" srcOrd="0" destOrd="0" presId="urn:microsoft.com/office/officeart/2005/8/layout/bProcess3"/>
    <dgm:cxn modelId="{CCC529C4-50D0-49D7-B983-77DB5CBDE898}" type="presOf" srcId="{5E1A8150-BBCB-4E83-8919-B5560B2DF04C}" destId="{6FFFCDE9-2E19-4EFF-BBEB-359A57B064E2}" srcOrd="1" destOrd="0" presId="urn:microsoft.com/office/officeart/2005/8/layout/bProcess3"/>
    <dgm:cxn modelId="{458A1FD2-CCC6-4A37-9DE3-3D3DC0D3E502}" srcId="{F87B124B-42F2-42D0-8BC4-0F15CD83CEC2}" destId="{9C359523-AC8B-4235-9899-08AF4D9D972D}" srcOrd="7" destOrd="0" parTransId="{7A040BC1-4868-4FC7-8314-215CF61E7A4F}" sibTransId="{1BB65143-6907-4AF1-AC8E-C01624D4DE9F}"/>
    <dgm:cxn modelId="{6146D2D4-1153-474B-AF52-7D1E2A8B9433}" type="presOf" srcId="{9C359523-AC8B-4235-9899-08AF4D9D972D}" destId="{535D16F6-EE7E-4300-A1E4-2074CBCAE84B}" srcOrd="0" destOrd="0" presId="urn:microsoft.com/office/officeart/2005/8/layout/bProcess3"/>
    <dgm:cxn modelId="{AA4F48DA-9159-43C7-9D29-E6A06644FDCC}" type="presOf" srcId="{E97604E4-AEBD-4039-A76E-FB85C7161DE0}" destId="{897AFC03-08A7-4F93-9348-3F03EA8B5D29}" srcOrd="0" destOrd="0" presId="urn:microsoft.com/office/officeart/2005/8/layout/bProcess3"/>
    <dgm:cxn modelId="{8068F2DC-4E4F-4004-B63C-60675C1950E1}" type="presOf" srcId="{81D8A7ED-5154-4B67-811B-8C1588207CF2}" destId="{79C87F87-1494-45D9-8914-BCF230F79E53}" srcOrd="0" destOrd="0" presId="urn:microsoft.com/office/officeart/2005/8/layout/bProcess3"/>
    <dgm:cxn modelId="{04092BE0-FE25-4425-8680-1D1D5853950B}" srcId="{F87B124B-42F2-42D0-8BC4-0F15CD83CEC2}" destId="{377B1B36-D25F-448F-BEC4-83BFFA475DC9}" srcOrd="6" destOrd="0" parTransId="{BC1DE54F-9829-49D0-989D-D6D2F86AA37C}" sibTransId="{9ECCF7E7-0771-49A5-9E2F-06C53E4FCD24}"/>
    <dgm:cxn modelId="{5A0E56E7-D064-4A5A-81D9-4D1544D35B61}" type="presOf" srcId="{5B62EFC3-25CF-492B-BA31-2C15D2C4BC67}" destId="{0666FF91-F2C6-489C-B07E-F2CAF77FB38E}" srcOrd="0" destOrd="0" presId="urn:microsoft.com/office/officeart/2005/8/layout/bProcess3"/>
    <dgm:cxn modelId="{087EFDE8-7B78-4C14-9674-40016CC63EE8}" type="presOf" srcId="{0DE2962B-04C2-4CF5-8E99-E362DA041159}" destId="{708C5395-3BE6-4501-84E1-BCC1CD097977}" srcOrd="0" destOrd="0" presId="urn:microsoft.com/office/officeart/2005/8/layout/bProcess3"/>
    <dgm:cxn modelId="{E0871FE9-8C7A-48DF-A252-1A0046D7020B}" srcId="{F87B124B-42F2-42D0-8BC4-0F15CD83CEC2}" destId="{5B62EFC3-25CF-492B-BA31-2C15D2C4BC67}" srcOrd="4" destOrd="0" parTransId="{988837D7-0F37-4C62-881D-A35A222DCDCE}" sibTransId="{23ADE8BF-8E67-4DAD-B8B9-65135413320F}"/>
    <dgm:cxn modelId="{E0F38DEC-522C-4794-95A1-6D6571179113}" type="presOf" srcId="{A52B74A7-3D99-4B35-AFF2-010BB939CC2D}" destId="{7ACEA3A8-1E0F-4CF6-9B51-6852230F5632}" srcOrd="1" destOrd="0" presId="urn:microsoft.com/office/officeart/2005/8/layout/bProcess3"/>
    <dgm:cxn modelId="{EDF6B8F2-9887-46B0-8C7A-A6A423471743}" srcId="{F87B124B-42F2-42D0-8BC4-0F15CD83CEC2}" destId="{34753CC2-AC94-44F8-A8E6-45ED1126EE4F}" srcOrd="9" destOrd="0" parTransId="{B771715F-D6C8-42ED-B905-2A14B2A8943C}" sibTransId="{E8F05894-3381-40BE-A4D5-877D92834C34}"/>
    <dgm:cxn modelId="{E3A4F9F6-9841-4F76-8118-93668FC316C1}" type="presOf" srcId="{23ADE8BF-8E67-4DAD-B8B9-65135413320F}" destId="{CC019414-49B0-4513-B16D-5452CC7E04C8}" srcOrd="1" destOrd="0" presId="urn:microsoft.com/office/officeart/2005/8/layout/bProcess3"/>
    <dgm:cxn modelId="{7E6ED9FA-80A1-4AF0-82C6-EF525FED55E9}" type="presOf" srcId="{8BFAE1D0-650F-455A-B4A8-CD3712C19EBD}" destId="{7FCB7618-6255-49F7-8656-EE4709F715AF}" srcOrd="0" destOrd="0" presId="urn:microsoft.com/office/officeart/2005/8/layout/bProcess3"/>
    <dgm:cxn modelId="{3125A7FF-260B-4F42-9A1A-6B5F5C86CDE2}" type="presOf" srcId="{97842F89-8097-4C21-B44D-7D5100823431}" destId="{7839FA39-5D90-4A3B-8A31-0D0996F484BC}" srcOrd="0" destOrd="0" presId="urn:microsoft.com/office/officeart/2005/8/layout/bProcess3"/>
    <dgm:cxn modelId="{EF494894-F3E0-4113-8158-BA70CBBCBB0A}" type="presParOf" srcId="{012CA978-EDFC-4FB9-96D1-9AEB679C6CA4}" destId="{F9BDFB8B-B5C1-4CD5-AF04-0213771E6728}" srcOrd="0" destOrd="0" presId="urn:microsoft.com/office/officeart/2005/8/layout/bProcess3"/>
    <dgm:cxn modelId="{4EA764AD-1C72-4218-81DB-758AA300DE12}" type="presParOf" srcId="{012CA978-EDFC-4FB9-96D1-9AEB679C6CA4}" destId="{9FFBEB18-3413-47C7-AED0-F6C294EF5E5F}" srcOrd="1" destOrd="0" presId="urn:microsoft.com/office/officeart/2005/8/layout/bProcess3"/>
    <dgm:cxn modelId="{02B76894-F7C7-4865-9295-207CCE4ADBC3}" type="presParOf" srcId="{9FFBEB18-3413-47C7-AED0-F6C294EF5E5F}" destId="{878D6045-3820-4A9B-9602-F879CB2677BA}" srcOrd="0" destOrd="0" presId="urn:microsoft.com/office/officeart/2005/8/layout/bProcess3"/>
    <dgm:cxn modelId="{CB4FE42D-B3CA-4735-B867-0B9511537DC1}" type="presParOf" srcId="{012CA978-EDFC-4FB9-96D1-9AEB679C6CA4}" destId="{79C87F87-1494-45D9-8914-BCF230F79E53}" srcOrd="2" destOrd="0" presId="urn:microsoft.com/office/officeart/2005/8/layout/bProcess3"/>
    <dgm:cxn modelId="{1D3D96BD-18D7-4042-B5C1-D9C66E777B23}" type="presParOf" srcId="{012CA978-EDFC-4FB9-96D1-9AEB679C6CA4}" destId="{3CF175A9-5532-4BBB-BACF-14CCF109FBFD}" srcOrd="3" destOrd="0" presId="urn:microsoft.com/office/officeart/2005/8/layout/bProcess3"/>
    <dgm:cxn modelId="{2E9FC7AC-F4D4-47A1-B085-F4F55A82DA1D}" type="presParOf" srcId="{3CF175A9-5532-4BBB-BACF-14CCF109FBFD}" destId="{7ACEA3A8-1E0F-4CF6-9B51-6852230F5632}" srcOrd="0" destOrd="0" presId="urn:microsoft.com/office/officeart/2005/8/layout/bProcess3"/>
    <dgm:cxn modelId="{EBE46432-C45B-4C14-8321-76F188D65103}" type="presParOf" srcId="{012CA978-EDFC-4FB9-96D1-9AEB679C6CA4}" destId="{708C5395-3BE6-4501-84E1-BCC1CD097977}" srcOrd="4" destOrd="0" presId="urn:microsoft.com/office/officeart/2005/8/layout/bProcess3"/>
    <dgm:cxn modelId="{7411AE63-DBA9-446D-A13D-115C939CBF13}" type="presParOf" srcId="{012CA978-EDFC-4FB9-96D1-9AEB679C6CA4}" destId="{81BAD8CD-9641-4954-9F47-2D5454927991}" srcOrd="5" destOrd="0" presId="urn:microsoft.com/office/officeart/2005/8/layout/bProcess3"/>
    <dgm:cxn modelId="{DD2494C0-9FBD-4356-B593-EB8A5B65E8A5}" type="presParOf" srcId="{81BAD8CD-9641-4954-9F47-2D5454927991}" destId="{5E79FB8F-1FA7-4EE9-89BA-ECD3C5F2D030}" srcOrd="0" destOrd="0" presId="urn:microsoft.com/office/officeart/2005/8/layout/bProcess3"/>
    <dgm:cxn modelId="{B02FD689-7623-41AB-8AB3-36929BE88857}" type="presParOf" srcId="{012CA978-EDFC-4FB9-96D1-9AEB679C6CA4}" destId="{897AFC03-08A7-4F93-9348-3F03EA8B5D29}" srcOrd="6" destOrd="0" presId="urn:microsoft.com/office/officeart/2005/8/layout/bProcess3"/>
    <dgm:cxn modelId="{DFC82A31-0308-4047-9C08-E0FEC14E2189}" type="presParOf" srcId="{012CA978-EDFC-4FB9-96D1-9AEB679C6CA4}" destId="{BE06FDA3-CF9E-43E9-AAE4-22C785858D71}" srcOrd="7" destOrd="0" presId="urn:microsoft.com/office/officeart/2005/8/layout/bProcess3"/>
    <dgm:cxn modelId="{0C573EAD-AFFA-47AC-A5C6-711B9B94CDA1}" type="presParOf" srcId="{BE06FDA3-CF9E-43E9-AAE4-22C785858D71}" destId="{6FFFCDE9-2E19-4EFF-BBEB-359A57B064E2}" srcOrd="0" destOrd="0" presId="urn:microsoft.com/office/officeart/2005/8/layout/bProcess3"/>
    <dgm:cxn modelId="{AD064AED-B6B7-4F45-BEFD-E312F75E8823}" type="presParOf" srcId="{012CA978-EDFC-4FB9-96D1-9AEB679C6CA4}" destId="{0666FF91-F2C6-489C-B07E-F2CAF77FB38E}" srcOrd="8" destOrd="0" presId="urn:microsoft.com/office/officeart/2005/8/layout/bProcess3"/>
    <dgm:cxn modelId="{6F8D5810-4727-4006-9C28-81BB1E1ED7CA}" type="presParOf" srcId="{012CA978-EDFC-4FB9-96D1-9AEB679C6CA4}" destId="{E3B1D9D7-E355-4F0F-BE94-BCBB15316B28}" srcOrd="9" destOrd="0" presId="urn:microsoft.com/office/officeart/2005/8/layout/bProcess3"/>
    <dgm:cxn modelId="{77ABE2C1-8B1F-4B5C-97A8-31B2AFA7A315}" type="presParOf" srcId="{E3B1D9D7-E355-4F0F-BE94-BCBB15316B28}" destId="{CC019414-49B0-4513-B16D-5452CC7E04C8}" srcOrd="0" destOrd="0" presId="urn:microsoft.com/office/officeart/2005/8/layout/bProcess3"/>
    <dgm:cxn modelId="{48FCCAD1-CF0B-4001-B805-DF66458456B9}" type="presParOf" srcId="{012CA978-EDFC-4FB9-96D1-9AEB679C6CA4}" destId="{7B7FE6E4-D65E-4113-A8DB-4903118F05A1}" srcOrd="10" destOrd="0" presId="urn:microsoft.com/office/officeart/2005/8/layout/bProcess3"/>
    <dgm:cxn modelId="{184FA776-3B7D-41A1-AFBF-34BADFF0DE78}" type="presParOf" srcId="{012CA978-EDFC-4FB9-96D1-9AEB679C6CA4}" destId="{7FCB7618-6255-49F7-8656-EE4709F715AF}" srcOrd="11" destOrd="0" presId="urn:microsoft.com/office/officeart/2005/8/layout/bProcess3"/>
    <dgm:cxn modelId="{31272F65-40A9-444B-B16F-42E51C2AD1DC}" type="presParOf" srcId="{7FCB7618-6255-49F7-8656-EE4709F715AF}" destId="{DC982315-D8F8-47D6-A214-49D3DC3E5F8F}" srcOrd="0" destOrd="0" presId="urn:microsoft.com/office/officeart/2005/8/layout/bProcess3"/>
    <dgm:cxn modelId="{6D5F2D0E-6C17-4D41-8AE3-A3AB48179837}" type="presParOf" srcId="{012CA978-EDFC-4FB9-96D1-9AEB679C6CA4}" destId="{E99D23F3-6E53-4B7C-A3D7-0A8B46E60B7E}" srcOrd="12" destOrd="0" presId="urn:microsoft.com/office/officeart/2005/8/layout/bProcess3"/>
    <dgm:cxn modelId="{3861BE94-0F67-44A4-8EB1-8CA2D563F30C}" type="presParOf" srcId="{012CA978-EDFC-4FB9-96D1-9AEB679C6CA4}" destId="{DE05A73F-305E-45E6-B65D-5249E5F0660B}" srcOrd="13" destOrd="0" presId="urn:microsoft.com/office/officeart/2005/8/layout/bProcess3"/>
    <dgm:cxn modelId="{8B44F98A-6141-4865-BD3C-22818E5182D8}" type="presParOf" srcId="{DE05A73F-305E-45E6-B65D-5249E5F0660B}" destId="{43D18D55-953E-4C15-A873-6998E6EBC73E}" srcOrd="0" destOrd="0" presId="urn:microsoft.com/office/officeart/2005/8/layout/bProcess3"/>
    <dgm:cxn modelId="{810147E1-9971-4E6D-9335-D93FA7F99C2D}" type="presParOf" srcId="{012CA978-EDFC-4FB9-96D1-9AEB679C6CA4}" destId="{535D16F6-EE7E-4300-A1E4-2074CBCAE84B}" srcOrd="14" destOrd="0" presId="urn:microsoft.com/office/officeart/2005/8/layout/bProcess3"/>
    <dgm:cxn modelId="{49E4FDFD-F6DC-4707-9E1A-49599F4105AE}" type="presParOf" srcId="{012CA978-EDFC-4FB9-96D1-9AEB679C6CA4}" destId="{DAAB9485-EF41-492E-8D77-1EA2C47B9CD5}" srcOrd="15" destOrd="0" presId="urn:microsoft.com/office/officeart/2005/8/layout/bProcess3"/>
    <dgm:cxn modelId="{A695FD5D-1DE4-4A48-BF28-F35BD1D5D366}" type="presParOf" srcId="{DAAB9485-EF41-492E-8D77-1EA2C47B9CD5}" destId="{A5FD468B-0CD7-4166-8D87-52DD824B2305}" srcOrd="0" destOrd="0" presId="urn:microsoft.com/office/officeart/2005/8/layout/bProcess3"/>
    <dgm:cxn modelId="{A20264EA-3FAC-40E9-B134-A023DD44B4C8}" type="presParOf" srcId="{012CA978-EDFC-4FB9-96D1-9AEB679C6CA4}" destId="{60B59C9A-F109-4953-854B-E4E0723D2ECA}" srcOrd="16" destOrd="0" presId="urn:microsoft.com/office/officeart/2005/8/layout/bProcess3"/>
    <dgm:cxn modelId="{A7287A8A-AFE7-4AB9-8762-3F8883DB3CB6}" type="presParOf" srcId="{012CA978-EDFC-4FB9-96D1-9AEB679C6CA4}" destId="{7839FA39-5D90-4A3B-8A31-0D0996F484BC}" srcOrd="17" destOrd="0" presId="urn:microsoft.com/office/officeart/2005/8/layout/bProcess3"/>
    <dgm:cxn modelId="{7BA81AAB-A0A8-46D0-9633-428E0DEB1B3D}" type="presParOf" srcId="{7839FA39-5D90-4A3B-8A31-0D0996F484BC}" destId="{F188746C-1212-4D1A-BF81-8BED97DA67BD}" srcOrd="0" destOrd="0" presId="urn:microsoft.com/office/officeart/2005/8/layout/bProcess3"/>
    <dgm:cxn modelId="{57F61732-0F5F-4D21-9430-11105EF0E830}" type="presParOf" srcId="{012CA978-EDFC-4FB9-96D1-9AEB679C6CA4}" destId="{9EA04129-89D8-4F64-AD6C-C3BF20A911E7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14C75-1966-4DD4-92E6-C39B33560CEC}">
      <dsp:nvSpPr>
        <dsp:cNvPr id="0" name=""/>
        <dsp:cNvSpPr/>
      </dsp:nvSpPr>
      <dsp:spPr>
        <a:xfrm rot="18000000">
          <a:off x="6385" y="4520465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GP &amp; Primary Care</a:t>
          </a:r>
        </a:p>
      </dsp:txBody>
      <dsp:txXfrm>
        <a:off x="52408" y="4544552"/>
        <a:ext cx="947922" cy="625784"/>
      </dsp:txXfrm>
    </dsp:sp>
    <dsp:sp modelId="{F2CFD6EF-A4B6-43D4-B6A9-966DE3472859}">
      <dsp:nvSpPr>
        <dsp:cNvPr id="0" name=""/>
        <dsp:cNvSpPr/>
      </dsp:nvSpPr>
      <dsp:spPr>
        <a:xfrm rot="18720000">
          <a:off x="777640" y="3458923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Emergency Response &amp; Urgent Care (Minor Injuries)</a:t>
          </a:r>
        </a:p>
      </dsp:txBody>
      <dsp:txXfrm>
        <a:off x="821689" y="3485726"/>
        <a:ext cx="947922" cy="625784"/>
      </dsp:txXfrm>
    </dsp:sp>
    <dsp:sp modelId="{0461E14F-977E-42A7-BEAD-F736D5C1F38D}">
      <dsp:nvSpPr>
        <dsp:cNvPr id="0" name=""/>
        <dsp:cNvSpPr/>
      </dsp:nvSpPr>
      <dsp:spPr>
        <a:xfrm rot="19440000">
          <a:off x="1752749" y="2580931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Pathology &amp; Diagnostics</a:t>
          </a:r>
        </a:p>
      </dsp:txBody>
      <dsp:txXfrm>
        <a:off x="1794304" y="2609980"/>
        <a:ext cx="947922" cy="625784"/>
      </dsp:txXfrm>
    </dsp:sp>
    <dsp:sp modelId="{1AE28808-5226-4A67-8DF6-CBC8B5A41FA6}">
      <dsp:nvSpPr>
        <dsp:cNvPr id="0" name=""/>
        <dsp:cNvSpPr/>
      </dsp:nvSpPr>
      <dsp:spPr>
        <a:xfrm rot="20160000">
          <a:off x="2889094" y="1924862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Mental Health Primary Care</a:t>
          </a:r>
        </a:p>
      </dsp:txBody>
      <dsp:txXfrm>
        <a:off x="2927741" y="1955590"/>
        <a:ext cx="947922" cy="625784"/>
      </dsp:txXfrm>
    </dsp:sp>
    <dsp:sp modelId="{B16BDE3C-6412-457A-BE02-D734834990DA}">
      <dsp:nvSpPr>
        <dsp:cNvPr id="0" name=""/>
        <dsp:cNvSpPr/>
      </dsp:nvSpPr>
      <dsp:spPr>
        <a:xfrm rot="20880000">
          <a:off x="4137011" y="1519389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Mental Health Secondary Care</a:t>
          </a:r>
        </a:p>
      </dsp:txBody>
      <dsp:txXfrm>
        <a:off x="4172466" y="1551154"/>
        <a:ext cx="947922" cy="625784"/>
      </dsp:txXfrm>
    </dsp:sp>
    <dsp:sp modelId="{7752FA98-8189-4D90-AE93-6A06BCF75DD5}">
      <dsp:nvSpPr>
        <dsp:cNvPr id="0" name=""/>
        <dsp:cNvSpPr/>
      </dsp:nvSpPr>
      <dsp:spPr>
        <a:xfrm>
          <a:off x="5441961" y="1382233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Access to Secure Mental Health Services</a:t>
          </a:r>
        </a:p>
      </dsp:txBody>
      <dsp:txXfrm>
        <a:off x="5474077" y="1414349"/>
        <a:ext cx="947922" cy="625784"/>
      </dsp:txXfrm>
    </dsp:sp>
    <dsp:sp modelId="{5F9BEC3A-EA1B-496C-AA89-ACA7FBC92DEA}">
      <dsp:nvSpPr>
        <dsp:cNvPr id="0" name=""/>
        <dsp:cNvSpPr/>
      </dsp:nvSpPr>
      <dsp:spPr>
        <a:xfrm rot="720000">
          <a:off x="6746911" y="1519389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Public Health: Substance Misuse</a:t>
          </a:r>
        </a:p>
      </dsp:txBody>
      <dsp:txXfrm>
        <a:off x="6775688" y="1551154"/>
        <a:ext cx="947922" cy="625784"/>
      </dsp:txXfrm>
    </dsp:sp>
    <dsp:sp modelId="{18303F4B-1C03-4CAB-9007-436D17BE5192}">
      <dsp:nvSpPr>
        <dsp:cNvPr id="0" name=""/>
        <dsp:cNvSpPr/>
      </dsp:nvSpPr>
      <dsp:spPr>
        <a:xfrm rot="1440000">
          <a:off x="7994828" y="1924862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Public Health: Sexual Health</a:t>
          </a:r>
        </a:p>
      </dsp:txBody>
      <dsp:txXfrm>
        <a:off x="8020413" y="1955590"/>
        <a:ext cx="947922" cy="625784"/>
      </dsp:txXfrm>
    </dsp:sp>
    <dsp:sp modelId="{57780C51-B2A6-4ADA-9BBE-11D63E021D63}">
      <dsp:nvSpPr>
        <dsp:cNvPr id="0" name=""/>
        <dsp:cNvSpPr/>
      </dsp:nvSpPr>
      <dsp:spPr>
        <a:xfrm rot="2160000">
          <a:off x="9131173" y="2580931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Public Health: Screening and Immunisations</a:t>
          </a:r>
        </a:p>
      </dsp:txBody>
      <dsp:txXfrm>
        <a:off x="9153850" y="2609980"/>
        <a:ext cx="947922" cy="625784"/>
      </dsp:txXfrm>
    </dsp:sp>
    <dsp:sp modelId="{62397C73-1ACF-41F0-840D-C37576F13E73}">
      <dsp:nvSpPr>
        <dsp:cNvPr id="0" name=""/>
        <dsp:cNvSpPr/>
      </dsp:nvSpPr>
      <dsp:spPr>
        <a:xfrm rot="2880000">
          <a:off x="10106282" y="3458923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Prison Inpatient Units</a:t>
          </a:r>
        </a:p>
      </dsp:txBody>
      <dsp:txXfrm>
        <a:off x="10126465" y="3485726"/>
        <a:ext cx="947922" cy="625784"/>
      </dsp:txXfrm>
    </dsp:sp>
    <dsp:sp modelId="{1A3BE8AA-94A4-4CDD-8F25-310538B4AADB}">
      <dsp:nvSpPr>
        <dsp:cNvPr id="0" name=""/>
        <dsp:cNvSpPr/>
      </dsp:nvSpPr>
      <dsp:spPr>
        <a:xfrm rot="3600000">
          <a:off x="10877537" y="4520465"/>
          <a:ext cx="1012154" cy="65790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Social Care*</a:t>
          </a:r>
        </a:p>
      </dsp:txBody>
      <dsp:txXfrm>
        <a:off x="10895746" y="4544552"/>
        <a:ext cx="947922" cy="625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BEB18-3413-47C7-AED0-F6C294EF5E5F}">
      <dsp:nvSpPr>
        <dsp:cNvPr id="0" name=""/>
        <dsp:cNvSpPr/>
      </dsp:nvSpPr>
      <dsp:spPr>
        <a:xfrm>
          <a:off x="1732176" y="546497"/>
          <a:ext cx="367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906136" y="590225"/>
        <a:ext cx="19922" cy="3984"/>
      </dsp:txXfrm>
    </dsp:sp>
    <dsp:sp modelId="{F9BDFB8B-B5C1-4CD5-AF04-0213771E6728}">
      <dsp:nvSpPr>
        <dsp:cNvPr id="0" name=""/>
        <dsp:cNvSpPr/>
      </dsp:nvSpPr>
      <dsp:spPr>
        <a:xfrm>
          <a:off x="1617" y="72509"/>
          <a:ext cx="1732359" cy="1039415"/>
        </a:xfrm>
        <a:prstGeom prst="rect">
          <a:avLst/>
        </a:prstGeom>
        <a:solidFill>
          <a:srgbClr val="A2C03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Pre-Procurement (Including Market Engagement)</a:t>
          </a:r>
        </a:p>
      </dsp:txBody>
      <dsp:txXfrm>
        <a:off x="1617" y="72509"/>
        <a:ext cx="1732359" cy="1039415"/>
      </dsp:txXfrm>
    </dsp:sp>
    <dsp:sp modelId="{3CF175A9-5532-4BBB-BACF-14CCF109FBFD}">
      <dsp:nvSpPr>
        <dsp:cNvPr id="0" name=""/>
        <dsp:cNvSpPr/>
      </dsp:nvSpPr>
      <dsp:spPr>
        <a:xfrm>
          <a:off x="3862978" y="546497"/>
          <a:ext cx="367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36938" y="590225"/>
        <a:ext cx="19922" cy="3984"/>
      </dsp:txXfrm>
    </dsp:sp>
    <dsp:sp modelId="{79C87F87-1494-45D9-8914-BCF230F79E53}">
      <dsp:nvSpPr>
        <dsp:cNvPr id="0" name=""/>
        <dsp:cNvSpPr/>
      </dsp:nvSpPr>
      <dsp:spPr>
        <a:xfrm>
          <a:off x="2132419" y="72509"/>
          <a:ext cx="1732359" cy="1039415"/>
        </a:xfrm>
        <a:prstGeom prst="rect">
          <a:avLst/>
        </a:prstGeom>
        <a:solidFill>
          <a:srgbClr val="A2C037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Tender adverts Published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(CF/FT)</a:t>
          </a:r>
        </a:p>
      </dsp:txBody>
      <dsp:txXfrm>
        <a:off x="2132419" y="72509"/>
        <a:ext cx="1732359" cy="1039415"/>
      </dsp:txXfrm>
    </dsp:sp>
    <dsp:sp modelId="{81BAD8CD-9641-4954-9F47-2D5454927991}">
      <dsp:nvSpPr>
        <dsp:cNvPr id="0" name=""/>
        <dsp:cNvSpPr/>
      </dsp:nvSpPr>
      <dsp:spPr>
        <a:xfrm>
          <a:off x="5993780" y="546497"/>
          <a:ext cx="367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67740" y="590225"/>
        <a:ext cx="19922" cy="3984"/>
      </dsp:txXfrm>
    </dsp:sp>
    <dsp:sp modelId="{708C5395-3BE6-4501-84E1-BCC1CD097977}">
      <dsp:nvSpPr>
        <dsp:cNvPr id="0" name=""/>
        <dsp:cNvSpPr/>
      </dsp:nvSpPr>
      <dsp:spPr>
        <a:xfrm>
          <a:off x="4263221" y="72509"/>
          <a:ext cx="1732359" cy="1039415"/>
        </a:xfrm>
        <a:prstGeom prst="rect">
          <a:avLst/>
        </a:prstGeom>
        <a:solidFill>
          <a:srgbClr val="A2C037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Bidders to complete and return online questionnaires</a:t>
          </a:r>
        </a:p>
      </dsp:txBody>
      <dsp:txXfrm>
        <a:off x="4263221" y="72509"/>
        <a:ext cx="1732359" cy="1039415"/>
      </dsp:txXfrm>
    </dsp:sp>
    <dsp:sp modelId="{BE06FDA3-CF9E-43E9-AAE4-22C785858D71}">
      <dsp:nvSpPr>
        <dsp:cNvPr id="0" name=""/>
        <dsp:cNvSpPr/>
      </dsp:nvSpPr>
      <dsp:spPr>
        <a:xfrm>
          <a:off x="867796" y="1110125"/>
          <a:ext cx="6392406" cy="367842"/>
        </a:xfrm>
        <a:custGeom>
          <a:avLst/>
          <a:gdLst/>
          <a:ahLst/>
          <a:cxnLst/>
          <a:rect l="0" t="0" r="0" b="0"/>
          <a:pathLst>
            <a:path>
              <a:moveTo>
                <a:pt x="6392406" y="0"/>
              </a:moveTo>
              <a:lnTo>
                <a:pt x="6392406" y="201021"/>
              </a:lnTo>
              <a:lnTo>
                <a:pt x="0" y="201021"/>
              </a:lnTo>
              <a:lnTo>
                <a:pt x="0" y="36784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903879" y="1292054"/>
        <a:ext cx="320240" cy="3984"/>
      </dsp:txXfrm>
    </dsp:sp>
    <dsp:sp modelId="{897AFC03-08A7-4F93-9348-3F03EA8B5D29}">
      <dsp:nvSpPr>
        <dsp:cNvPr id="0" name=""/>
        <dsp:cNvSpPr/>
      </dsp:nvSpPr>
      <dsp:spPr>
        <a:xfrm>
          <a:off x="6394023" y="72509"/>
          <a:ext cx="1732359" cy="1039415"/>
        </a:xfrm>
        <a:prstGeom prst="rect">
          <a:avLst/>
        </a:prstGeom>
        <a:solidFill>
          <a:srgbClr val="DC911B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Evaluation and Moderation stage </a:t>
          </a:r>
        </a:p>
      </dsp:txBody>
      <dsp:txXfrm>
        <a:off x="6394023" y="72509"/>
        <a:ext cx="1732359" cy="1039415"/>
      </dsp:txXfrm>
    </dsp:sp>
    <dsp:sp modelId="{E3B1D9D7-E355-4F0F-BE94-BCBB15316B28}">
      <dsp:nvSpPr>
        <dsp:cNvPr id="0" name=""/>
        <dsp:cNvSpPr/>
      </dsp:nvSpPr>
      <dsp:spPr>
        <a:xfrm>
          <a:off x="1732176" y="1984356"/>
          <a:ext cx="367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906136" y="2028083"/>
        <a:ext cx="19922" cy="3984"/>
      </dsp:txXfrm>
    </dsp:sp>
    <dsp:sp modelId="{0666FF91-F2C6-489C-B07E-F2CAF77FB38E}">
      <dsp:nvSpPr>
        <dsp:cNvPr id="0" name=""/>
        <dsp:cNvSpPr/>
      </dsp:nvSpPr>
      <dsp:spPr>
        <a:xfrm>
          <a:off x="1617" y="1510368"/>
          <a:ext cx="1732359" cy="1039415"/>
        </a:xfrm>
        <a:prstGeom prst="rect">
          <a:avLst/>
        </a:prstGeom>
        <a:solidFill>
          <a:srgbClr val="DC911B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Bidder Presentations </a:t>
          </a:r>
        </a:p>
      </dsp:txBody>
      <dsp:txXfrm>
        <a:off x="1617" y="1510368"/>
        <a:ext cx="1732359" cy="1039415"/>
      </dsp:txXfrm>
    </dsp:sp>
    <dsp:sp modelId="{7FCB7618-6255-49F7-8656-EE4709F715AF}">
      <dsp:nvSpPr>
        <dsp:cNvPr id="0" name=""/>
        <dsp:cNvSpPr/>
      </dsp:nvSpPr>
      <dsp:spPr>
        <a:xfrm>
          <a:off x="3862978" y="1984356"/>
          <a:ext cx="367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36938" y="2028083"/>
        <a:ext cx="19922" cy="3984"/>
      </dsp:txXfrm>
    </dsp:sp>
    <dsp:sp modelId="{7B7FE6E4-D65E-4113-A8DB-4903118F05A1}">
      <dsp:nvSpPr>
        <dsp:cNvPr id="0" name=""/>
        <dsp:cNvSpPr/>
      </dsp:nvSpPr>
      <dsp:spPr>
        <a:xfrm>
          <a:off x="2132419" y="1510368"/>
          <a:ext cx="1732359" cy="1039415"/>
        </a:xfrm>
        <a:prstGeom prst="rect">
          <a:avLst/>
        </a:prstGeom>
        <a:solidFill>
          <a:srgbClr val="DC911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Result/ Award Recommendation Report</a:t>
          </a:r>
        </a:p>
      </dsp:txBody>
      <dsp:txXfrm>
        <a:off x="2132419" y="1510368"/>
        <a:ext cx="1732359" cy="1039415"/>
      </dsp:txXfrm>
    </dsp:sp>
    <dsp:sp modelId="{DE05A73F-305E-45E6-B65D-5249E5F0660B}">
      <dsp:nvSpPr>
        <dsp:cNvPr id="0" name=""/>
        <dsp:cNvSpPr/>
      </dsp:nvSpPr>
      <dsp:spPr>
        <a:xfrm>
          <a:off x="5993780" y="1984356"/>
          <a:ext cx="367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67740" y="2028083"/>
        <a:ext cx="19922" cy="3984"/>
      </dsp:txXfrm>
    </dsp:sp>
    <dsp:sp modelId="{E99D23F3-6E53-4B7C-A3D7-0A8B46E60B7E}">
      <dsp:nvSpPr>
        <dsp:cNvPr id="0" name=""/>
        <dsp:cNvSpPr/>
      </dsp:nvSpPr>
      <dsp:spPr>
        <a:xfrm>
          <a:off x="4263221" y="1510368"/>
          <a:ext cx="1732359" cy="1039415"/>
        </a:xfrm>
        <a:prstGeom prst="rect">
          <a:avLst/>
        </a:prstGeom>
        <a:solidFill>
          <a:srgbClr val="31A7D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Outcome Notification and Standstill</a:t>
          </a:r>
        </a:p>
      </dsp:txBody>
      <dsp:txXfrm>
        <a:off x="4263221" y="1510368"/>
        <a:ext cx="1732359" cy="1039415"/>
      </dsp:txXfrm>
    </dsp:sp>
    <dsp:sp modelId="{DAAB9485-EF41-492E-8D77-1EA2C47B9CD5}">
      <dsp:nvSpPr>
        <dsp:cNvPr id="0" name=""/>
        <dsp:cNvSpPr/>
      </dsp:nvSpPr>
      <dsp:spPr>
        <a:xfrm>
          <a:off x="867796" y="2547983"/>
          <a:ext cx="6392406" cy="367842"/>
        </a:xfrm>
        <a:custGeom>
          <a:avLst/>
          <a:gdLst/>
          <a:ahLst/>
          <a:cxnLst/>
          <a:rect l="0" t="0" r="0" b="0"/>
          <a:pathLst>
            <a:path>
              <a:moveTo>
                <a:pt x="6392406" y="0"/>
              </a:moveTo>
              <a:lnTo>
                <a:pt x="6392406" y="201021"/>
              </a:lnTo>
              <a:lnTo>
                <a:pt x="0" y="201021"/>
              </a:lnTo>
              <a:lnTo>
                <a:pt x="0" y="36784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903879" y="2729912"/>
        <a:ext cx="320240" cy="3984"/>
      </dsp:txXfrm>
    </dsp:sp>
    <dsp:sp modelId="{535D16F6-EE7E-4300-A1E4-2074CBCAE84B}">
      <dsp:nvSpPr>
        <dsp:cNvPr id="0" name=""/>
        <dsp:cNvSpPr/>
      </dsp:nvSpPr>
      <dsp:spPr>
        <a:xfrm>
          <a:off x="6394023" y="1510368"/>
          <a:ext cx="1732359" cy="1039415"/>
        </a:xfrm>
        <a:prstGeom prst="rect">
          <a:avLst/>
        </a:prstGeom>
        <a:solidFill>
          <a:srgbClr val="31A7D4">
            <a:alpha val="7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Due Diligence and Contract Award</a:t>
          </a:r>
        </a:p>
      </dsp:txBody>
      <dsp:txXfrm>
        <a:off x="6394023" y="1510368"/>
        <a:ext cx="1732359" cy="1039415"/>
      </dsp:txXfrm>
    </dsp:sp>
    <dsp:sp modelId="{7839FA39-5D90-4A3B-8A31-0D0996F484BC}">
      <dsp:nvSpPr>
        <dsp:cNvPr id="0" name=""/>
        <dsp:cNvSpPr/>
      </dsp:nvSpPr>
      <dsp:spPr>
        <a:xfrm>
          <a:off x="1732176" y="3422214"/>
          <a:ext cx="3678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78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906136" y="3465942"/>
        <a:ext cx="19922" cy="3984"/>
      </dsp:txXfrm>
    </dsp:sp>
    <dsp:sp modelId="{60B59C9A-F109-4953-854B-E4E0723D2ECA}">
      <dsp:nvSpPr>
        <dsp:cNvPr id="0" name=""/>
        <dsp:cNvSpPr/>
      </dsp:nvSpPr>
      <dsp:spPr>
        <a:xfrm>
          <a:off x="1617" y="2948226"/>
          <a:ext cx="1732359" cy="1039415"/>
        </a:xfrm>
        <a:prstGeom prst="rect">
          <a:avLst/>
        </a:prstGeom>
        <a:solidFill>
          <a:srgbClr val="31A7D4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Mobilisation</a:t>
          </a:r>
          <a:r>
            <a:rPr lang="en-GB" sz="1400" kern="1200" dirty="0"/>
            <a:t> </a:t>
          </a:r>
        </a:p>
      </dsp:txBody>
      <dsp:txXfrm>
        <a:off x="1617" y="2948226"/>
        <a:ext cx="1732359" cy="1039415"/>
      </dsp:txXfrm>
    </dsp:sp>
    <dsp:sp modelId="{9EA04129-89D8-4F64-AD6C-C3BF20A911E7}">
      <dsp:nvSpPr>
        <dsp:cNvPr id="0" name=""/>
        <dsp:cNvSpPr/>
      </dsp:nvSpPr>
      <dsp:spPr>
        <a:xfrm>
          <a:off x="2132419" y="2948226"/>
          <a:ext cx="1732359" cy="1039415"/>
        </a:xfrm>
        <a:prstGeom prst="rect">
          <a:avLst/>
        </a:prstGeom>
        <a:solidFill>
          <a:srgbClr val="31A7D4">
            <a:alpha val="3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Service Commencement</a:t>
          </a:r>
        </a:p>
      </dsp:txBody>
      <dsp:txXfrm>
        <a:off x="2132419" y="2948226"/>
        <a:ext cx="1732359" cy="1039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03B18-9432-41EB-868A-63CB02B65797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F35B3-6806-4D1C-A5E2-C331B3672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1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F35B3-6806-4D1C-A5E2-C331B36720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F35B3-6806-4D1C-A5E2-C331B367201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8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121D9-7069-4E9C-A6A0-6292199AFD6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33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121D9-7069-4E9C-A6A0-6292199AFD6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160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121D9-7069-4E9C-A6A0-6292199AFD6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6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F35B3-6806-4D1C-A5E2-C331B36720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7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i="0" dirty="0">
                <a:latin typeface="Calibri "/>
              </a:rPr>
              <a:t>Lot 1 is where you and your colleagues can bid to be listed as a Lead Reviewer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i="0" dirty="0">
                <a:latin typeface="Calibri "/>
              </a:rPr>
              <a:t>Lead Reviewers should be capable of completing all three levels of review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i="0" dirty="0">
                <a:latin typeface="Calibri "/>
              </a:rPr>
              <a:t>For a Level 1 review, the Lead Reviewer will work alone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i="0" dirty="0">
                <a:latin typeface="Calibri "/>
              </a:rPr>
              <a:t>For a Level 2 and 3 review, the Lead Reviewer will be supported by SMEs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i="0" dirty="0">
                <a:latin typeface="Calibri "/>
              </a:rPr>
              <a:t>If you would like to work with an SME from your own organisation, you can also include them in your bid for Lot 1 as an in house SME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i="0" dirty="0">
                <a:latin typeface="Calibri "/>
              </a:rPr>
              <a:t>Lot 2 creates a pool of SME reviewers to draw on.  This means that even if you do not have expertise in all of these suggested areas you can still bid to be a Lot 1 – Lead Reviewer. Any additional requirements for SMEs – commissioners will support the provider by arranging a Lot 2 SME Pool reviewer to join the review team.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121D9-7069-4E9C-A6A0-6292199AFD67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9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200" i="0" dirty="0">
                <a:latin typeface="Calibri "/>
              </a:rPr>
              <a:t>Lot 1 is where you and your colleagues can bid to be listed as a Lead Reviewer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200" i="0" dirty="0">
                <a:latin typeface="Calibri "/>
              </a:rPr>
              <a:t>Lead Reviewers should be capable of completing all three levels of review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200" i="0" dirty="0">
                <a:latin typeface="Calibri "/>
              </a:rPr>
              <a:t>For a Level 1 review, the Lead Reviewer will work alone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200" i="0" dirty="0">
                <a:latin typeface="Calibri "/>
              </a:rPr>
              <a:t>For a Level 2 and 3 review, the Lead Reviewer will be supported by SMEs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200" i="0" dirty="0">
                <a:latin typeface="Calibri "/>
              </a:rPr>
              <a:t>If you would like to work with an SME from your own organisation, you can also include them in your bid for Lot 1 as an in house SME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200" i="0" dirty="0">
                <a:latin typeface="Calibri "/>
              </a:rPr>
              <a:t>Lot 2 creates a pool of SME reviewers to draw on.  This means that even if you do not have expertise in all of these suggested areas you can still bid to be a Lot 1 – Lead Reviewer. Any additional requirements for SMEs – commissioners will support the provider by arranging a Lot 2 SME Pool reviewer to join the review team.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F35B3-6806-4D1C-A5E2-C331B367201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6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LTF – As</a:t>
            </a:r>
            <a:r>
              <a:rPr lang="en-GB" baseline="0" dirty="0"/>
              <a:t> it is a clinical service it gives of flexibility in terms of running the procurement process</a:t>
            </a:r>
          </a:p>
          <a:p>
            <a:endParaRPr lang="en-GB" baseline="0" dirty="0"/>
          </a:p>
          <a:p>
            <a:r>
              <a:rPr lang="en-GB" baseline="0" dirty="0"/>
              <a:t>Ky to amend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C60A9-546D-E741-BB83-AFBB5073E36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9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A54E0-03D1-42A2-BD1C-5E5A08DADEA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9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7925BD-B86E-A441-B7EB-CC9DA5A278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" y="9939"/>
            <a:ext cx="121736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07583-4662-D24D-B83C-5963744744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419" y="2095031"/>
            <a:ext cx="8257494" cy="2667937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3E4B4-9958-BF44-B9D5-43B2409D5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7419" y="5240387"/>
            <a:ext cx="8257494" cy="48774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04CE8-6283-ED44-AB4C-79179CF4845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695" y="6705600"/>
            <a:ext cx="1868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 - COMMERCIAL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84758-C22F-F840-8E26-3140924C50C9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323" y="748733"/>
            <a:ext cx="937355" cy="7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63F418-3A7C-634F-B3B2-06950B974E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" y="9939"/>
            <a:ext cx="121736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07583-4662-D24D-B83C-5963744744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419" y="2095031"/>
            <a:ext cx="8257494" cy="2667937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04CE8-6283-ED44-AB4C-79179CF4845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695" y="6705600"/>
            <a:ext cx="1868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 - COMMERCIAL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84758-C22F-F840-8E26-3140924C50C9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323" y="748733"/>
            <a:ext cx="937355" cy="72468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2EBC9C0-EE98-C349-853C-685836C4E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7419" y="5240387"/>
            <a:ext cx="8257494" cy="48774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0835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B9507E-4070-124E-AF80-967DD83C03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" y="0"/>
            <a:ext cx="121736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07583-4662-D24D-B83C-5963744744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419" y="2095031"/>
            <a:ext cx="8257494" cy="2667937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3E4B4-9958-BF44-B9D5-43B2409D5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7419" y="5240387"/>
            <a:ext cx="8257494" cy="48774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04CE8-6283-ED44-AB4C-79179CF4845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695" y="6705600"/>
            <a:ext cx="1868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 - COMMERCIAL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84758-C22F-F840-8E26-3140924C50C9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323" y="748733"/>
            <a:ext cx="937355" cy="7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5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094888-B32F-794C-82C2-68EB8C40C8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" y="9939"/>
            <a:ext cx="121736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07583-4662-D24D-B83C-5963744744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419" y="2095031"/>
            <a:ext cx="8257494" cy="2667937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3E4B4-9958-BF44-B9D5-43B2409D5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7419" y="5240387"/>
            <a:ext cx="8257494" cy="48774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presentation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04CE8-6283-ED44-AB4C-79179CF4845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695" y="6705600"/>
            <a:ext cx="1868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 - COMMERCIAL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184758-C22F-F840-8E26-3140924C50C9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323" y="748733"/>
            <a:ext cx="937355" cy="7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7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83C0-2BE1-884D-B665-83AD7129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AEFB-E782-714F-B467-B8AF3362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0750659-E725-4B74-04FA-2B74A35DE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6426" y="6455206"/>
            <a:ext cx="6985790" cy="365125"/>
          </a:xfr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lang="en-GB" sz="1100" smtClean="0">
                <a:solidFill>
                  <a:schemeClr val="bg1"/>
                </a:solidFill>
                <a:effectLst/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r>
              <a:rPr lang="en-GB" sz="1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Click to add name of place based partnership (if required)</a:t>
            </a:r>
            <a:endParaRPr lang="en-GB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87ECD-225B-8144-826E-A903AE9A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C03C-1AA6-4349-8A54-8712A9406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4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7583-4662-D24D-B83C-5963744744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3974" y="2723322"/>
            <a:ext cx="8736496" cy="1458360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chapter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3E4B4-9958-BF44-B9D5-43B2409D5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3974" y="4395065"/>
            <a:ext cx="8736496" cy="110489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chapter subtitle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9671AE-4B0C-17BB-CE95-2D7D4C028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3974" y="5986033"/>
            <a:ext cx="8078725" cy="857908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name of place based partnership (if required)</a:t>
            </a:r>
            <a:endParaRPr lang="en-US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8F97D26-A060-4243-AF68-98B4A24CD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" y="0"/>
            <a:ext cx="12173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6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9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1037979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3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4323AA-9573-44A2-B321-13F3CEFF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749" y="365910"/>
            <a:ext cx="1308943" cy="528611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3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3522-DBF0-204C-8261-B890A87C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1F78-5255-C649-840A-00BB5949F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A499"/>
              </a:buClr>
              <a:buSzPct val="100000"/>
              <a:defRPr/>
            </a:lvl1pPr>
            <a:lvl2pPr>
              <a:buClr>
                <a:srgbClr val="00A499"/>
              </a:buClr>
              <a:defRPr/>
            </a:lvl2pPr>
            <a:lvl3pPr>
              <a:buClr>
                <a:srgbClr val="E95324"/>
              </a:buClr>
              <a:defRPr/>
            </a:lvl3pPr>
            <a:lvl4pPr>
              <a:buClr>
                <a:srgbClr val="E95324"/>
              </a:buClr>
              <a:defRPr/>
            </a:lvl4pPr>
            <a:lvl5pPr>
              <a:buClr>
                <a:srgbClr val="E95324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2319B7C4-1C37-3F4D-BCDC-91189E309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7985" y="62408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0845D900-5E9D-8146-A4CA-EBB024C48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7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59C6C-7E42-0748-9A62-A4D4E733A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D23F5-1E57-7B44-A8B8-B933EF25102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5206"/>
            <a:ext cx="12192000" cy="4336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1692-D5F2-FC4D-A2CB-C67BFCCBB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446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3C810-055E-8846-BAD4-F5E946A13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552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ECFC03C-1AA6-4349-8A54-8712A94068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C199F-EC95-6493-9F7B-6D39E7BD140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695" y="6705600"/>
            <a:ext cx="1868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OFFICIAL-SENSITIVE - COMMERCIAL</a:t>
            </a:r>
          </a:p>
        </p:txBody>
      </p:sp>
    </p:spTree>
    <p:extLst>
      <p:ext uri="{BB962C8B-B14F-4D97-AF65-F5344CB8AC3E}">
        <p14:creationId xmlns:p14="http://schemas.microsoft.com/office/powerpoint/2010/main" val="245204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5" r:id="rId4"/>
    <p:sldLayoutId id="2147483650" r:id="rId5"/>
    <p:sldLayoutId id="2147483654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microsoft.com/office/2007/relationships/diagramDrawing" Target="../diagrams/drawing2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7.svg"/><Relationship Id="rId9" Type="http://schemas.openxmlformats.org/officeDocument/2006/relationships/diagramData" Target="../diagrams/data2.xml"/><Relationship Id="rId1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-family.force.com/s/Welc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health-family.force.com/s/Welcome)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5A1E-49E9-480D-ADE6-C9915699E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419" y="2095031"/>
            <a:ext cx="5654237" cy="2667937"/>
          </a:xfrm>
        </p:spPr>
        <p:txBody>
          <a:bodyPr>
            <a:normAutofit/>
          </a:bodyPr>
          <a:lstStyle/>
          <a:p>
            <a:r>
              <a:rPr lang="en-GB" sz="3200" dirty="0"/>
              <a:t>CLINICAL REVIEWERS FRAMEWORK MARKET ENGAGEMENT 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INFORMATION PACK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C971C-51E3-4382-892A-687DB38714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05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2195-BDFC-4A1B-B51D-33D8EF444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2. Clinical reviews and clinical reviewers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F8892C-5AE4-4F83-8434-2EE17EC88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C7CF6-0BC9-4C59-8CA6-DFC42B5FA0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8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16EC-BB6D-49E7-9797-6F6F1790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Levels of clinical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5B82-A647-45CE-B2D4-039D2000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4665" cy="624967"/>
          </a:xfrm>
        </p:spPr>
        <p:txBody>
          <a:bodyPr/>
          <a:lstStyle/>
          <a:p>
            <a:r>
              <a:rPr lang="en-GB" dirty="0"/>
              <a:t>There are 3 levels of clinical reviews: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9C4D6-6647-4669-9FA3-00817CC6E8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3DDAD1E-F790-45BB-8D46-E0DF7B408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42471"/>
              </p:ext>
            </p:extLst>
          </p:nvPr>
        </p:nvGraphicFramePr>
        <p:xfrm>
          <a:off x="943378" y="2732646"/>
          <a:ext cx="953714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287">
                  <a:extLst>
                    <a:ext uri="{9D8B030D-6E8A-4147-A177-3AD203B41FA5}">
                      <a16:colId xmlns:a16="http://schemas.microsoft.com/office/drawing/2014/main" val="2849522978"/>
                    </a:ext>
                  </a:extLst>
                </a:gridCol>
                <a:gridCol w="2384287">
                  <a:extLst>
                    <a:ext uri="{9D8B030D-6E8A-4147-A177-3AD203B41FA5}">
                      <a16:colId xmlns:a16="http://schemas.microsoft.com/office/drawing/2014/main" val="1119230283"/>
                    </a:ext>
                  </a:extLst>
                </a:gridCol>
                <a:gridCol w="2384287">
                  <a:extLst>
                    <a:ext uri="{9D8B030D-6E8A-4147-A177-3AD203B41FA5}">
                      <a16:colId xmlns:a16="http://schemas.microsoft.com/office/drawing/2014/main" val="2599775233"/>
                    </a:ext>
                  </a:extLst>
                </a:gridCol>
                <a:gridCol w="2384287">
                  <a:extLst>
                    <a:ext uri="{9D8B030D-6E8A-4147-A177-3AD203B41FA5}">
                      <a16:colId xmlns:a16="http://schemas.microsoft.com/office/drawing/2014/main" val="2088009163"/>
                    </a:ext>
                  </a:extLst>
                </a:gridCol>
              </a:tblGrid>
              <a:tr h="269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48222"/>
                  </a:ext>
                </a:extLst>
              </a:tr>
              <a:tr h="472359">
                <a:tc>
                  <a:txBody>
                    <a:bodyPr/>
                    <a:lstStyle/>
                    <a:p>
                      <a:r>
                        <a:rPr lang="en-GB" dirty="0"/>
                        <a:t>Desk based review of records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115143"/>
                  </a:ext>
                </a:extLst>
              </a:tr>
              <a:tr h="269919">
                <a:tc>
                  <a:txBody>
                    <a:bodyPr/>
                    <a:lstStyle/>
                    <a:p>
                      <a:r>
                        <a:rPr lang="en-GB" dirty="0"/>
                        <a:t>Interviews conducted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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216918"/>
                  </a:ext>
                </a:extLst>
              </a:tr>
              <a:tr h="269919">
                <a:tc>
                  <a:txBody>
                    <a:bodyPr/>
                    <a:lstStyle/>
                    <a:p>
                      <a:r>
                        <a:rPr lang="en-GB" dirty="0"/>
                        <a:t>Number of reviewers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or multiple with lead reviewer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Multiple with lead reviewer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561105"/>
                  </a:ext>
                </a:extLst>
              </a:tr>
              <a:tr h="877238">
                <a:tc>
                  <a:txBody>
                    <a:bodyPr/>
                    <a:lstStyle/>
                    <a:p>
                      <a:r>
                        <a:rPr lang="en-GB" dirty="0"/>
                        <a:t>Typically type of death investigated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Natural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Self-inflicted or have an other non-natural cause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Self-inflicted or have an other non-natural cause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264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70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F0BE-0611-4C61-9083-895837F5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Each clinical review wider Prison &amp; Probation Ombudsman (PPO)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486C-37EF-4283-A15A-0A7130B0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 "/>
              </a:rPr>
              <a:t>Clinical reviews do this by:</a:t>
            </a:r>
          </a:p>
          <a:p>
            <a:r>
              <a:rPr lang="en-GB" dirty="0">
                <a:latin typeface="Calibri "/>
              </a:rPr>
              <a:t>establishing the circumstances and events surrounding the death</a:t>
            </a:r>
          </a:p>
          <a:p>
            <a:r>
              <a:rPr lang="en-GB" dirty="0">
                <a:latin typeface="Calibri "/>
              </a:rPr>
              <a:t>examining relevant health issues and assessing the clinical care</a:t>
            </a:r>
          </a:p>
          <a:p>
            <a:r>
              <a:rPr lang="en-GB" dirty="0">
                <a:latin typeface="Calibri "/>
              </a:rPr>
              <a:t>examining whether changes in operational methods, policy, and practice or management would help prevent a recurrence</a:t>
            </a:r>
          </a:p>
          <a:p>
            <a:r>
              <a:rPr lang="en-GB" dirty="0">
                <a:latin typeface="Calibri "/>
              </a:rPr>
              <a:t>identifying any root causes that inform wider learning opportunities</a:t>
            </a:r>
          </a:p>
          <a:p>
            <a:r>
              <a:rPr lang="en-GB" dirty="0">
                <a:latin typeface="Calibri "/>
              </a:rPr>
              <a:t>making SMART recommendations for providers, commissioners and the wider health and custodial community</a:t>
            </a:r>
          </a:p>
          <a:p>
            <a:r>
              <a:rPr lang="en-GB" dirty="0">
                <a:latin typeface="Calibri "/>
              </a:rPr>
              <a:t>providing explanations and insight for bereaved relatives; and</a:t>
            </a:r>
          </a:p>
          <a:p>
            <a:r>
              <a:rPr lang="en-GB" dirty="0">
                <a:latin typeface="Calibri "/>
              </a:rPr>
              <a:t>identifying any good practice to support improvement work across the criminal justice system.</a:t>
            </a:r>
            <a:endParaRPr lang="en-GB" sz="1400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4762D-75A9-4E81-BDFE-038583087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9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9178-95C4-4D18-B7D2-499A348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Each review must meet PPO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FC78B-CFC9-4C68-AEC0-3A1584A3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GB" dirty="0">
                <a:latin typeface="Calibri "/>
              </a:rPr>
              <a:t>Some examples of what the PPO look for include:</a:t>
            </a:r>
          </a:p>
          <a:p>
            <a:pPr lvl="0"/>
            <a:r>
              <a:rPr lang="en-GB" dirty="0">
                <a:latin typeface="Calibri "/>
              </a:rPr>
              <a:t>Events are clearly and concisely stated</a:t>
            </a:r>
          </a:p>
          <a:p>
            <a:pPr lvl="0"/>
            <a:r>
              <a:rPr lang="en-GB" dirty="0">
                <a:latin typeface="Calibri "/>
              </a:rPr>
              <a:t>Plain English is used</a:t>
            </a:r>
          </a:p>
          <a:p>
            <a:pPr lvl="0"/>
            <a:r>
              <a:rPr lang="en-GB" dirty="0">
                <a:latin typeface="Calibri "/>
              </a:rPr>
              <a:t>Interviews are fully referenced and quoted verbatim</a:t>
            </a:r>
          </a:p>
          <a:p>
            <a:pPr lvl="0"/>
            <a:r>
              <a:rPr lang="en-GB" dirty="0">
                <a:latin typeface="Calibri "/>
              </a:rPr>
              <a:t>Interpretation of another’s verbal comments is avoided</a:t>
            </a:r>
          </a:p>
          <a:p>
            <a:r>
              <a:rPr lang="en-GB" dirty="0">
                <a:latin typeface="Calibri "/>
              </a:rPr>
              <a:t>The report is impartial, objective and based on fact not opinion</a:t>
            </a:r>
          </a:p>
          <a:p>
            <a:r>
              <a:rPr lang="en-GB" dirty="0">
                <a:latin typeface="Calibri "/>
              </a:rPr>
              <a:t>The clinical reviewer’s professional opinion is clearly identified and supported by evidence</a:t>
            </a:r>
          </a:p>
          <a:p>
            <a:r>
              <a:rPr lang="en-GB" dirty="0">
                <a:latin typeface="Calibri "/>
              </a:rPr>
              <a:t>When referred to, clinical guidance is referenced in full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AFD4A-3CF9-4492-918A-DE68EC2E8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38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12B67-66CA-4EA0-8649-94F3C04E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Clinical reviewers are clinicians capable of carrying out robust and challenging reviews into clinical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F6A97-A13B-4138-8A4E-DFAAEBCF5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 we looking for: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Relevant experience in clinical practice;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Current professional registration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Professional indemnity cover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005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individuals and teams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People with </a:t>
            </a:r>
            <a:r>
              <a:rPr lang="en-GB" sz="2000" b="1" dirty="0">
                <a:solidFill>
                  <a:srgbClr val="005E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broad range of experience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People who can focus on the learning and scope for development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b="1" dirty="0">
              <a:solidFill>
                <a:srgbClr val="005EB8"/>
              </a:solidFill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2AB86-872C-417A-8143-671ED762B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40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FBF7-25D9-4474-9386-79752AF1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Clinical reviewers must be independent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8232-41FB-49C7-A90F-3C728B41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Calibri "/>
              </a:rPr>
              <a:t>To ensure objectivity and protect the independence of the PPO, clinical reviewers must:</a:t>
            </a:r>
          </a:p>
          <a:p>
            <a:r>
              <a:rPr lang="en-GB" dirty="0">
                <a:latin typeface="Calibri "/>
              </a:rPr>
              <a:t>Be impartial, having no pre-conceived opinions</a:t>
            </a:r>
          </a:p>
          <a:p>
            <a:r>
              <a:rPr lang="en-GB" dirty="0">
                <a:latin typeface="Calibri "/>
              </a:rPr>
              <a:t>Not be working in or directly involved with the establishment under review</a:t>
            </a:r>
          </a:p>
          <a:p>
            <a:r>
              <a:rPr lang="en-GB" dirty="0">
                <a:latin typeface="Calibri "/>
              </a:rPr>
              <a:t>Have no conflicting line management responsibilities</a:t>
            </a:r>
          </a:p>
          <a:p>
            <a:r>
              <a:rPr lang="en-GB" dirty="0">
                <a:latin typeface="Calibri "/>
              </a:rPr>
              <a:t>Be able to complete the review within PPO timescales</a:t>
            </a:r>
          </a:p>
          <a:p>
            <a:r>
              <a:rPr lang="en-GB" dirty="0">
                <a:latin typeface="Calibri "/>
              </a:rPr>
              <a:t>Have detailed knowledge of care delivered within a custodial environment</a:t>
            </a:r>
          </a:p>
          <a:p>
            <a:endParaRPr lang="en-GB" dirty="0">
              <a:latin typeface="Calibri "/>
            </a:endParaRPr>
          </a:p>
          <a:p>
            <a:endParaRPr lang="en-GB" dirty="0">
              <a:latin typeface="Calibri "/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80B55-9076-45C1-8938-6E455B377D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18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51CB-53DE-4708-97D6-B86AC099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Their role is to determine whether care received in custody was commensurate to the care one would expect to receive in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0531-1F16-4DF4-BF96-BB4A65035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latin typeface="Calibri "/>
              </a:rPr>
              <a:t>Clinical reviewers are responsible for:</a:t>
            </a:r>
          </a:p>
          <a:p>
            <a:r>
              <a:rPr lang="en-GB" dirty="0">
                <a:latin typeface="Calibri "/>
              </a:rPr>
              <a:t>Examining the clinical care </a:t>
            </a:r>
            <a:r>
              <a:rPr lang="en-GB" b="1" dirty="0">
                <a:solidFill>
                  <a:srgbClr val="005EB8"/>
                </a:solidFill>
                <a:latin typeface="Calibri "/>
              </a:rPr>
              <a:t>pertinent to the death </a:t>
            </a:r>
            <a:r>
              <a:rPr lang="en-GB" dirty="0">
                <a:latin typeface="Calibri "/>
              </a:rPr>
              <a:t>of the deceased; and</a:t>
            </a:r>
          </a:p>
          <a:p>
            <a:r>
              <a:rPr lang="en-GB" dirty="0">
                <a:latin typeface="Calibri "/>
              </a:rPr>
              <a:t>Determining if the care received was equivalent, in accordance with </a:t>
            </a:r>
            <a:r>
              <a:rPr lang="en-GB" b="1" dirty="0">
                <a:solidFill>
                  <a:srgbClr val="005EB8"/>
                </a:solidFill>
                <a:latin typeface="Calibri "/>
              </a:rPr>
              <a:t>national guidance, standards and local policy</a:t>
            </a:r>
            <a:r>
              <a:rPr lang="en-GB" dirty="0">
                <a:latin typeface="Calibri "/>
              </a:rPr>
              <a:t>, to the care that one could expect to receive in the community</a:t>
            </a:r>
          </a:p>
          <a:p>
            <a:pPr marL="0" indent="0">
              <a:buNone/>
            </a:pPr>
            <a:r>
              <a:rPr lang="en-GB" dirty="0">
                <a:latin typeface="Calibri "/>
              </a:rPr>
              <a:t>The approach is to determine how and why events took place, not to apportion blame or provide an expert witness opinion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35108-AFFC-46BF-8840-3D9906F56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470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7573-2512-492B-8EEE-4DEC994B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Reviewers compile reviews using multiple sources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168A9-04A2-4CEE-81DD-93D5A9EC4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SystemOne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records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Liaison and Diversion Records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Person Escort Record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HMPPS offender Personality Disorder Records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Hospital records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Ambulance records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 community records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Secondary care notes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Interviews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Out of Hours phone and visit records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CCTV footage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E5D0F-99E7-48B7-8F5E-3262C59102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43BC1-0BD3-49A4-890B-0E619E2A6609}"/>
              </a:ext>
            </a:extLst>
          </p:cNvPr>
          <p:cNvSpPr txBox="1"/>
          <p:nvPr/>
        </p:nvSpPr>
        <p:spPr>
          <a:xfrm>
            <a:off x="7330124" y="2100735"/>
            <a:ext cx="41585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How are clinical records stored?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System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Prison paper work for some information – i.e. ACCTs and Prisoner Escort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Prison Healthcare is linked to the Summary Care Record via the PDS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D1621-26F7-45F9-91D0-444E00585EE2}"/>
              </a:ext>
            </a:extLst>
          </p:cNvPr>
          <p:cNvSpPr/>
          <p:nvPr/>
        </p:nvSpPr>
        <p:spPr>
          <a:xfrm>
            <a:off x="7219950" y="1872400"/>
            <a:ext cx="4268676" cy="27649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77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AF5C-7992-4C98-B0A2-E763B2672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en-GB" dirty="0" err="1"/>
              <a:t>Lotting</a:t>
            </a:r>
            <a:r>
              <a:rPr lang="en-GB" dirty="0"/>
              <a:t> and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EFBEC-B808-4FF1-85FB-607E1BF26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44336-575A-4799-A3E5-656D47385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1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A579-7B32-4DBF-A8F5-4C6FB143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TYPES OF CLINICAL REVIEWERS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0DEA3-73BF-43DD-8FD2-A1EE3E31E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4466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There are two types of clinical reviewers: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Lot 1 - Lead reviewer</a:t>
            </a:r>
          </a:p>
          <a:p>
            <a:pPr marL="742950" lvl="1" indent="-28575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Lead author of each clinical review </a:t>
            </a:r>
          </a:p>
          <a:p>
            <a:pPr marL="742950" lvl="1" indent="-28575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Responsible for coordination of the review</a:t>
            </a:r>
          </a:p>
          <a:p>
            <a:pPr marL="742950" lvl="1" indent="-28575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Carry out all administration in relation to the review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Lot 2 - Subject matter expert reviewer (SME)</a:t>
            </a:r>
          </a:p>
          <a:p>
            <a:pPr marL="800100" lvl="1" indent="-34290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Brought into Level 2 or Level 3 reviews </a:t>
            </a:r>
          </a:p>
          <a:p>
            <a:pPr marL="800100" lvl="1" indent="-34290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Support the lead reviewer with specific subject matter expertise</a:t>
            </a:r>
          </a:p>
          <a:p>
            <a:pPr marL="800100" lvl="1" indent="-34290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May be drawn from the lead reviewer’s own team as an in house SME</a:t>
            </a:r>
          </a:p>
          <a:p>
            <a:pPr marL="800100" lvl="1" indent="-34290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May be drawn from the pool of SMEs we are seeking to develop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4B017-D9CF-455A-99CF-8BC91F9E0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85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3446-1EA8-4C1F-9269-3419E24F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05E71-A134-4395-927C-FF4F21344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Background </a:t>
            </a:r>
          </a:p>
          <a:p>
            <a:pPr marL="514350" indent="-514350">
              <a:buAutoNum type="arabicPeriod"/>
            </a:pPr>
            <a:r>
              <a:rPr lang="en-GB" dirty="0"/>
              <a:t>Clinical reviews and clinical reviewers</a:t>
            </a:r>
          </a:p>
          <a:p>
            <a:pPr marL="514350" indent="-514350">
              <a:buAutoNum type="arabicPeriod"/>
            </a:pPr>
            <a:r>
              <a:rPr lang="en-GB" dirty="0" err="1"/>
              <a:t>Lotting</a:t>
            </a:r>
            <a:r>
              <a:rPr lang="en-GB" dirty="0"/>
              <a:t> and finance</a:t>
            </a:r>
          </a:p>
          <a:p>
            <a:pPr marL="514350" indent="-514350">
              <a:buAutoNum type="arabicPeriod"/>
            </a:pPr>
            <a:r>
              <a:rPr lang="en-GB" dirty="0"/>
              <a:t>Procurement</a:t>
            </a:r>
          </a:p>
          <a:p>
            <a:pPr marL="514350" indent="-514350">
              <a:buAutoNum type="arabicPeriod"/>
            </a:pPr>
            <a:r>
              <a:rPr lang="en-GB" dirty="0"/>
              <a:t>Bid preparation</a:t>
            </a:r>
          </a:p>
          <a:p>
            <a:pPr marL="514350" indent="-514350">
              <a:buAutoNum type="arabicPeriod"/>
            </a:pPr>
            <a:r>
              <a:rPr lang="en-GB"/>
              <a:t>Next steps</a:t>
            </a: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8718A-EF03-4989-ADF1-DDE570C4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81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1C54-EA31-4735-9444-B2B59A69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Providers can bid for Lot 1 and / or Lot 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CD85A3-8030-4A8A-A215-54CADF57D24E}"/>
              </a:ext>
            </a:extLst>
          </p:cNvPr>
          <p:cNvGraphicFramePr>
            <a:graphicFrameLocks noGrp="1"/>
          </p:cNvGraphicFramePr>
          <p:nvPr/>
        </p:nvGraphicFramePr>
        <p:xfrm>
          <a:off x="1084190" y="2125750"/>
          <a:ext cx="980934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340">
                  <a:extLst>
                    <a:ext uri="{9D8B030D-6E8A-4147-A177-3AD203B41FA5}">
                      <a16:colId xmlns:a16="http://schemas.microsoft.com/office/drawing/2014/main" val="88883664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1267924768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21286698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78498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Review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Lot 1 – Lead reviewer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Lot  1 –  In house SME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Lot 2 – Pool SME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903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1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</a:t>
                      </a:r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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1918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2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91032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Level 3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</a:t>
                      </a:r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85772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03E3D4-1991-4F51-ABB9-2A2BB7193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4190" y="4106832"/>
            <a:ext cx="10731942" cy="611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alibri "/>
              </a:rPr>
              <a:t>We are seeking SME's who have one or more expertise in the following areas:</a:t>
            </a:r>
          </a:p>
          <a:p>
            <a:pPr lvl="1"/>
            <a:endParaRPr lang="en-GB" sz="2000" dirty="0">
              <a:solidFill>
                <a:srgbClr val="FF0000"/>
              </a:solidFill>
              <a:latin typeface="Calibri 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D6DCE-9D05-4B31-B3CD-19CFE92466E2}"/>
              </a:ext>
            </a:extLst>
          </p:cNvPr>
          <p:cNvSpPr txBox="1"/>
          <p:nvPr/>
        </p:nvSpPr>
        <p:spPr>
          <a:xfrm>
            <a:off x="5988860" y="4816504"/>
            <a:ext cx="3189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Substance Misuse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Palliative/ End of Life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Urgent Care</a:t>
            </a:r>
          </a:p>
          <a:p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4AD65-F025-4A32-ABDA-9DCDBCABF391}"/>
              </a:ext>
            </a:extLst>
          </p:cNvPr>
          <p:cNvSpPr txBox="1"/>
          <p:nvPr/>
        </p:nvSpPr>
        <p:spPr>
          <a:xfrm>
            <a:off x="1618846" y="4795852"/>
            <a:ext cx="4083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Primary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Long Term Condition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Mental Health</a:t>
            </a:r>
          </a:p>
          <a:p>
            <a:endParaRPr lang="en-GB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B01DEC-E561-4833-B39C-5A232DA864B8}"/>
              </a:ext>
            </a:extLst>
          </p:cNvPr>
          <p:cNvGrpSpPr/>
          <p:nvPr/>
        </p:nvGrpSpPr>
        <p:grpSpPr>
          <a:xfrm>
            <a:off x="9269922" y="6437746"/>
            <a:ext cx="2831914" cy="276999"/>
            <a:chOff x="9338502" y="6437746"/>
            <a:chExt cx="2831914" cy="2769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1D84C5-74CE-4615-A732-1FCFB52CB3EE}"/>
                </a:ext>
              </a:extLst>
            </p:cNvPr>
            <p:cNvSpPr txBox="1"/>
            <p:nvPr/>
          </p:nvSpPr>
          <p:spPr>
            <a:xfrm>
              <a:off x="9526615" y="6437746"/>
              <a:ext cx="264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Detail can be found in information pack</a:t>
              </a:r>
            </a:p>
          </p:txBody>
        </p:sp>
        <p:pic>
          <p:nvPicPr>
            <p:cNvPr id="13" name="Picture 2" descr="Booklet Icon 649564">
              <a:extLst>
                <a:ext uri="{FF2B5EF4-FFF2-40B4-BE49-F238E27FC236}">
                  <a16:creationId xmlns:a16="http://schemas.microsoft.com/office/drawing/2014/main" id="{5DE0B4BE-9B81-4BA3-8D17-D792101CA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8502" y="6467509"/>
              <a:ext cx="217472" cy="21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851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9D09-E1D2-420A-A621-E6A3D956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533"/>
            <a:ext cx="10515600" cy="365124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+mn-lt"/>
              </a:rPr>
              <a:t>I’m an individual clinician.  What does the </a:t>
            </a:r>
            <a:r>
              <a:rPr lang="en-GB" sz="3600" dirty="0" err="1">
                <a:latin typeface="+mn-lt"/>
              </a:rPr>
              <a:t>lotting</a:t>
            </a:r>
            <a:r>
              <a:rPr lang="en-GB" sz="3600" dirty="0">
                <a:latin typeface="+mn-lt"/>
              </a:rPr>
              <a:t> structure mean for me?</a:t>
            </a:r>
            <a:br>
              <a:rPr lang="en-GB" dirty="0">
                <a:solidFill>
                  <a:srgbClr val="005EB8"/>
                </a:solidFill>
                <a:latin typeface="Calibri 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64BD-65D6-45B5-8786-2D1DC9A0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282"/>
            <a:ext cx="10344665" cy="4086737"/>
          </a:xfrm>
        </p:spPr>
        <p:txBody>
          <a:bodyPr/>
          <a:lstStyle/>
          <a:p>
            <a:pPr marL="285750" indent="-285750"/>
            <a:r>
              <a:rPr lang="en-GB" dirty="0">
                <a:latin typeface="Calibri "/>
              </a:rPr>
              <a:t>For Lot 1, you may wish to bid to be a Lead Reviewer</a:t>
            </a:r>
          </a:p>
          <a:p>
            <a:pPr marL="285750" indent="-285750"/>
            <a:r>
              <a:rPr lang="en-GB" dirty="0">
                <a:latin typeface="Calibri "/>
              </a:rPr>
              <a:t>As you are applying as an individual, there is no need to list in house SME Reviewers in Lot 1</a:t>
            </a:r>
          </a:p>
          <a:p>
            <a:pPr marL="285750" indent="-285750"/>
            <a:r>
              <a:rPr lang="en-GB" dirty="0">
                <a:latin typeface="Calibri "/>
              </a:rPr>
              <a:t>For Lot 2, you may also wish to bid to join the SME pool.  This will allow you to support other Lead Reviewers from other organisations</a:t>
            </a:r>
          </a:p>
          <a:p>
            <a:pPr marL="285750" indent="-285750"/>
            <a:r>
              <a:rPr lang="en-GB" dirty="0">
                <a:latin typeface="Calibri "/>
              </a:rPr>
              <a:t>You can list multiple subject matter expertise when bidding for Lot 2</a:t>
            </a:r>
            <a:endParaRPr lang="en-GB" sz="3200" dirty="0">
              <a:latin typeface="Calibri 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444BC-5CBD-4134-8549-71A9281A8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32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3B30-5FF4-4081-BEF8-33F13C71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002"/>
            <a:ext cx="10515600" cy="75575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Calibri "/>
              </a:rPr>
              <a:t>We’re a large organisation or a small group with multiple clinical reviewers.  What does the </a:t>
            </a:r>
            <a:r>
              <a:rPr lang="en-GB" sz="3600" dirty="0" err="1">
                <a:latin typeface="Calibri "/>
              </a:rPr>
              <a:t>lotting</a:t>
            </a:r>
            <a:r>
              <a:rPr lang="en-GB" sz="3600" dirty="0">
                <a:latin typeface="Calibri "/>
              </a:rPr>
              <a:t> structure mean for us?</a:t>
            </a:r>
            <a:br>
              <a:rPr lang="en-GB" dirty="0">
                <a:solidFill>
                  <a:srgbClr val="005EB8"/>
                </a:solidFill>
                <a:latin typeface="Calibri 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F869-B031-4792-B9B0-7C0818640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665"/>
            <a:ext cx="10344665" cy="4633298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GB" dirty="0">
                <a:latin typeface="Calibri "/>
              </a:rPr>
              <a:t>For Lot 1, you should detail all your clinicians capable of leading Reviews as Lead Reviewers</a:t>
            </a:r>
          </a:p>
          <a:p>
            <a:pPr marL="285750" indent="-285750"/>
            <a:r>
              <a:rPr lang="en-GB" dirty="0">
                <a:latin typeface="Calibri "/>
              </a:rPr>
              <a:t>Also for Lot 1, you should list all your supporting SME Reviewers. This will allow you to complete some Reviews with your own team</a:t>
            </a:r>
          </a:p>
          <a:p>
            <a:pPr marL="285750" indent="-285750"/>
            <a:r>
              <a:rPr lang="en-GB" dirty="0">
                <a:latin typeface="Calibri "/>
              </a:rPr>
              <a:t>You can list someone as both a Lead Reviewer and as an SME Reviewer, and you can list multiple subject matter expertise for an individual</a:t>
            </a:r>
          </a:p>
          <a:p>
            <a:pPr marL="285750" indent="-285750"/>
            <a:r>
              <a:rPr lang="en-GB" dirty="0">
                <a:latin typeface="Calibri "/>
              </a:rPr>
              <a:t>For Lot 2, list all your SME Reviewers again. This will allow them to join the SME pool and support Lead Reviewers from other organisations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A44F8-7EBF-4013-B978-E7C2C2F78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99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0FCA-9DEA-4771-9250-47919E14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Contracts will be awarded in one or two ways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A9C009-67FA-4338-8661-60ADBC263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2238" y="1748290"/>
            <a:ext cx="9858086" cy="16507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CD635-046F-40E8-B9B8-D734C2AF8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0C920-3C78-45E9-9E20-B55EE98B9CA7}"/>
              </a:ext>
            </a:extLst>
          </p:cNvPr>
          <p:cNvSpPr txBox="1"/>
          <p:nvPr/>
        </p:nvSpPr>
        <p:spPr>
          <a:xfrm>
            <a:off x="3156155" y="4118324"/>
            <a:ext cx="178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Award by rotation or direct award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62F08E-1E07-4182-B4EB-23E52308B524}"/>
              </a:ext>
            </a:extLst>
          </p:cNvPr>
          <p:cNvSpPr txBox="1"/>
          <p:nvPr/>
        </p:nvSpPr>
        <p:spPr>
          <a:xfrm>
            <a:off x="8485239" y="4090219"/>
            <a:ext cx="1946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Direct award in consultation with Lead reviewer and in an equitable manner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C3D51C-211C-4F5A-853B-AE5A9800A88E}"/>
              </a:ext>
            </a:extLst>
          </p:cNvPr>
          <p:cNvCxnSpPr/>
          <p:nvPr/>
        </p:nvCxnSpPr>
        <p:spPr>
          <a:xfrm>
            <a:off x="3844413" y="3628103"/>
            <a:ext cx="0" cy="46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FDD520-EFB9-4500-81CC-EB648BD9C1AE}"/>
              </a:ext>
            </a:extLst>
          </p:cNvPr>
          <p:cNvCxnSpPr/>
          <p:nvPr/>
        </p:nvCxnSpPr>
        <p:spPr>
          <a:xfrm>
            <a:off x="9281652" y="3479558"/>
            <a:ext cx="0" cy="492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072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9BCB-95E7-487A-A1D5-878DE68F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Successful providers could expect approximately       £20,000 of income under this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65E4E-E95B-4E49-A14C-DB246602C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000" dirty="0">
                <a:latin typeface="Calibri "/>
              </a:rPr>
              <a:t>Volumes of work are not guaranteed under a framework agreement but we are proposing limiting the number of suppliers in Lot 1 to </a:t>
            </a:r>
            <a:r>
              <a:rPr lang="en-GB" sz="2000" b="1" dirty="0">
                <a:solidFill>
                  <a:srgbClr val="005EB8"/>
                </a:solidFill>
                <a:latin typeface="Calibri "/>
              </a:rPr>
              <a:t>a maximum of five providers</a:t>
            </a:r>
            <a:r>
              <a:rPr lang="en-GB" sz="2000" dirty="0">
                <a:latin typeface="Calibri "/>
              </a:rPr>
              <a:t>. This will mean each successful provider could expect approximately £20,000 p.a. of income under this framework</a:t>
            </a:r>
          </a:p>
          <a:p>
            <a:r>
              <a:rPr lang="en-GB" sz="2000" dirty="0">
                <a:latin typeface="Calibri "/>
              </a:rPr>
              <a:t>There will be no cap on the number of subject matter experts who can qualify to be on Lot 2</a:t>
            </a:r>
          </a:p>
          <a:p>
            <a:r>
              <a:rPr lang="en-GB" sz="2000" dirty="0">
                <a:latin typeface="Calibri "/>
              </a:rPr>
              <a:t>Currently the average cost of a clinical review in London is </a:t>
            </a:r>
            <a:r>
              <a:rPr lang="en-GB" sz="2000" dirty="0">
                <a:solidFill>
                  <a:srgbClr val="FF0000"/>
                </a:solidFill>
                <a:latin typeface="Calibri "/>
              </a:rPr>
              <a:t>£6400 </a:t>
            </a:r>
            <a:r>
              <a:rPr lang="en-GB" sz="2000" dirty="0">
                <a:latin typeface="Calibri "/>
              </a:rPr>
              <a:t>inclusive of all expenses</a:t>
            </a:r>
          </a:p>
          <a:p>
            <a:r>
              <a:rPr lang="en-GB" sz="2000" dirty="0">
                <a:latin typeface="Calibri "/>
              </a:rPr>
              <a:t>Payment will reflect the actual time spent completing the clinical review but does not include time spent by the provider participating in: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"/>
              </a:rPr>
              <a:t>Internal and external quality assurance processes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 "/>
              </a:rPr>
              <a:t>Coroner’s hearings</a:t>
            </a:r>
          </a:p>
          <a:p>
            <a:r>
              <a:rPr lang="en-GB" sz="2000" dirty="0">
                <a:latin typeface="Calibri "/>
              </a:rPr>
              <a:t>Payment will be made in two parts – an advance payment agreed with commissioners to represent 50% of the projected cost of the review and a final payment made upon completion of the final review and internal and external quality assurance processes for the balance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D0180-9819-482F-9400-A3934532F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299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4D7C-25EF-4C83-99DD-59C84856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Potential providers are invited to propose their own day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DFA4-66C7-4B18-92EF-1EECB427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344665" cy="852688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latin typeface="Calibri "/>
              </a:rPr>
              <a:t>Day rates exclusive of expenses and overheads should be proposed for each level of review</a:t>
            </a:r>
          </a:p>
          <a:p>
            <a:r>
              <a:rPr lang="en-GB" b="1" dirty="0">
                <a:solidFill>
                  <a:srgbClr val="005EB8"/>
                </a:solidFill>
                <a:latin typeface="Calibri "/>
              </a:rPr>
              <a:t>We have capped day rates </a:t>
            </a:r>
            <a:r>
              <a:rPr lang="en-GB" dirty="0">
                <a:latin typeface="Calibri "/>
              </a:rPr>
              <a:t>for each type of review as follows:</a:t>
            </a:r>
          </a:p>
          <a:p>
            <a:endParaRPr lang="en-GB" dirty="0">
              <a:latin typeface="Calibri "/>
            </a:endParaRPr>
          </a:p>
          <a:p>
            <a:pPr marL="0" indent="0">
              <a:buNone/>
            </a:pPr>
            <a:endParaRPr lang="en-GB" dirty="0">
              <a:latin typeface="Calibri 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F3A05-25C3-42E5-A376-5DB3683BD0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06CC2-D272-456A-A036-237180415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44" y="2813250"/>
            <a:ext cx="8583912" cy="12314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DC7EA4-E5B1-4C00-83E3-F1FE276E15EF}"/>
              </a:ext>
            </a:extLst>
          </p:cNvPr>
          <p:cNvSpPr/>
          <p:nvPr/>
        </p:nvSpPr>
        <p:spPr>
          <a:xfrm rot="10800000" flipV="1">
            <a:off x="838200" y="4167664"/>
            <a:ext cx="922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(Body)"/>
              </a:rPr>
              <a:t>Expenses and overheads should be given as a fixed cost for each full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 (Body)"/>
              </a:rPr>
              <a:t>Where a review changes in complexity commissioners will agree with the provider a change in level</a:t>
            </a:r>
          </a:p>
        </p:txBody>
      </p:sp>
    </p:spTree>
    <p:extLst>
      <p:ext uri="{BB962C8B-B14F-4D97-AF65-F5344CB8AC3E}">
        <p14:creationId xmlns:p14="http://schemas.microsoft.com/office/powerpoint/2010/main" val="2209500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429C-E64C-4CE2-A904-87F56667D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4. Procurement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FBEBE-6E45-43F0-A049-FE5DD50B9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42217-A2B9-44E8-A4A0-29073ADBA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41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Regulation and Compliance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procurement process complies with:</a:t>
            </a:r>
          </a:p>
          <a:p>
            <a:pPr>
              <a:buClr>
                <a:srgbClr val="000000"/>
              </a:buClr>
            </a:pPr>
            <a:r>
              <a:rPr lang="en-GB" dirty="0"/>
              <a:t>Provider Selection Regime (PSR)</a:t>
            </a:r>
          </a:p>
          <a:p>
            <a:pPr>
              <a:buClrTx/>
            </a:pPr>
            <a:r>
              <a:rPr lang="en-GB" dirty="0"/>
              <a:t>This procurement is a competitive process.</a:t>
            </a:r>
          </a:p>
          <a:p>
            <a:pPr>
              <a:buClr>
                <a:schemeClr val="tx1"/>
              </a:buClr>
            </a:pPr>
            <a:r>
              <a:rPr lang="en-GB" dirty="0"/>
              <a:t>We will ensure the process is open, fair and transparent;</a:t>
            </a:r>
          </a:p>
          <a:p>
            <a:pPr>
              <a:buClr>
                <a:schemeClr val="tx1"/>
              </a:buClr>
            </a:pPr>
            <a:r>
              <a:rPr lang="en-GB" dirty="0"/>
              <a:t>Value for money for taxpayers.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5D900-5E9D-8146-A4CA-EBB024C487C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55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FA090EE-3433-0324-46D1-3E3CB1E2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Procurement Process</a:t>
            </a:r>
            <a:br>
              <a:rPr lang="en-GB" dirty="0"/>
            </a:br>
            <a:r>
              <a:rPr lang="en-GB" sz="3600" dirty="0"/>
              <a:t>Open Procedure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EBA55D5-8504-7E9D-78F8-6E21C228B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7213" y="6637337"/>
            <a:ext cx="6986587" cy="365125"/>
          </a:xfrm>
        </p:spPr>
        <p:txBody>
          <a:bodyPr/>
          <a:lstStyle/>
          <a:p>
            <a:r>
              <a:rPr lang="en-GB" dirty="0"/>
              <a:t>NHS London Commercial Hub </a:t>
            </a:r>
          </a:p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7113EFA-4A42-81F3-91A0-A518C136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FC03C-1AA6-4349-8A54-8712A94068CB}" type="slidenum">
              <a:rPr lang="en-US" smtClean="0"/>
              <a:t>28</a:t>
            </a:fld>
            <a:endParaRPr lang="en-US" dirty="0"/>
          </a:p>
        </p:txBody>
      </p:sp>
      <p:pic>
        <p:nvPicPr>
          <p:cNvPr id="15" name="Graphic 14" descr="Gavel">
            <a:extLst>
              <a:ext uri="{FF2B5EF4-FFF2-40B4-BE49-F238E27FC236}">
                <a16:creationId xmlns:a16="http://schemas.microsoft.com/office/drawing/2014/main" id="{A9F879E2-B15C-4549-85E6-297422856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9880" y="1752600"/>
            <a:ext cx="1676400" cy="1676400"/>
          </a:xfrm>
          <a:prstGeom prst="rect">
            <a:avLst/>
          </a:prstGeom>
        </p:spPr>
      </p:pic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id="{CACC5EE8-0E9B-4AD0-8BBA-1E3163565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9973" y="4230083"/>
            <a:ext cx="1382486" cy="1382486"/>
          </a:xfrm>
          <a:prstGeom prst="rect">
            <a:avLst/>
          </a:prstGeom>
        </p:spPr>
      </p:pic>
      <p:pic>
        <p:nvPicPr>
          <p:cNvPr id="25" name="Graphic 24" descr="Checklist">
            <a:extLst>
              <a:ext uri="{FF2B5EF4-FFF2-40B4-BE49-F238E27FC236}">
                <a16:creationId xmlns:a16="http://schemas.microsoft.com/office/drawing/2014/main" id="{2ADE1996-4CBC-485A-8D03-9378C79BF8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3654" y="4149459"/>
            <a:ext cx="1463110" cy="146311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ED044AC-DB63-4A7E-B456-672D72B5586D}"/>
              </a:ext>
            </a:extLst>
          </p:cNvPr>
          <p:cNvGraphicFramePr/>
          <p:nvPr/>
        </p:nvGraphicFramePr>
        <p:xfrm>
          <a:off x="2032000" y="1779936"/>
          <a:ext cx="8128000" cy="406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E3E01E-C415-4652-A46C-109584C7E335}"/>
              </a:ext>
            </a:extLst>
          </p:cNvPr>
          <p:cNvSpPr txBox="1"/>
          <p:nvPr/>
        </p:nvSpPr>
        <p:spPr>
          <a:xfrm>
            <a:off x="305666" y="2013833"/>
            <a:ext cx="105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Start</a:t>
            </a:r>
            <a:r>
              <a:rPr lang="en-GB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90EC05-CB28-4AE6-B565-0C84E0AD61AD}"/>
              </a:ext>
            </a:extLst>
          </p:cNvPr>
          <p:cNvSpPr/>
          <p:nvPr/>
        </p:nvSpPr>
        <p:spPr>
          <a:xfrm>
            <a:off x="6319851" y="4918360"/>
            <a:ext cx="576317" cy="538646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8D2650-C443-453B-AA28-125FCF159CBE}"/>
              </a:ext>
            </a:extLst>
          </p:cNvPr>
          <p:cNvSpPr txBox="1"/>
          <p:nvPr/>
        </p:nvSpPr>
        <p:spPr>
          <a:xfrm>
            <a:off x="6656045" y="5022020"/>
            <a:ext cx="105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End</a:t>
            </a:r>
            <a:r>
              <a:rPr lang="en-GB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39B68B-29C3-4E9A-8388-2402A4E89099}"/>
              </a:ext>
            </a:extLst>
          </p:cNvPr>
          <p:cNvSpPr/>
          <p:nvPr/>
        </p:nvSpPr>
        <p:spPr>
          <a:xfrm>
            <a:off x="1153966" y="1927090"/>
            <a:ext cx="542493" cy="542817"/>
          </a:xfrm>
          <a:prstGeom prst="ellipse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1CC9-36AB-472D-8838-5BA66C3F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 Timetable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2E6D5-3356-4473-B0C4-DFFB36A73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796B0B4-8862-4CD4-AD6C-996029A17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4503"/>
              </p:ext>
            </p:extLst>
          </p:nvPr>
        </p:nvGraphicFramePr>
        <p:xfrm>
          <a:off x="2638425" y="2265528"/>
          <a:ext cx="6743700" cy="3122612"/>
        </p:xfrm>
        <a:graphic>
          <a:graphicData uri="http://schemas.openxmlformats.org/drawingml/2006/table">
            <a:tbl>
              <a:tblPr/>
              <a:tblGrid>
                <a:gridCol w="3479800">
                  <a:extLst>
                    <a:ext uri="{9D8B030D-6E8A-4147-A177-3AD203B41FA5}">
                      <a16:colId xmlns:a16="http://schemas.microsoft.com/office/drawing/2014/main" val="4102335791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1482149576"/>
                    </a:ext>
                  </a:extLst>
                </a:gridCol>
              </a:tblGrid>
              <a:tr h="205886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Key Events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95753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 Engagement Live / Publish MS forms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25 March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466109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 forms deadline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Friday 12  April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05197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Invitation to Tender Issued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10 June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215221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Deadline for receipt of ITT clarification questions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Friday 28 June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55053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Deadline for receipt of ITT submissions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Friday 05 July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390403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ITT Evaluation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08 July 2024 - Friday 26 July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36882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ITT Moderation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05 August 2024 - Friday 23 August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424248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Award Report Approval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23 September  - Friday 27 September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38539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 bidders of outcome and observe standstill period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14 October 2024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71394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Last day of standstill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22 October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99355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Contract award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 23 October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324658"/>
                  </a:ext>
                </a:extLst>
              </a:tr>
              <a:tr h="351722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Mobilisation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Thursday 24 October 2024 - Tuesday 31st December 2024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4028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framework commencement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 01 January 2025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45645"/>
                  </a:ext>
                </a:extLst>
              </a:tr>
              <a:tr h="19730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Dates are subject to change 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05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46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Market engagement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5251" y="1969700"/>
            <a:ext cx="10641498" cy="43485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b="1" dirty="0">
                <a:latin typeface="Arial"/>
                <a:cs typeface="Arial"/>
              </a:rPr>
              <a:t>NHS England (London region) </a:t>
            </a:r>
            <a:r>
              <a:rPr lang="en-GB" dirty="0">
                <a:latin typeface="Arial"/>
                <a:cs typeface="Arial"/>
              </a:rPr>
              <a:t>- the Authority – is requesting market feedback to inform the upcoming re-procurement of </a:t>
            </a:r>
            <a:r>
              <a:rPr lang="en-GB" b="1" dirty="0">
                <a:latin typeface="Arial"/>
                <a:cs typeface="Arial"/>
              </a:rPr>
              <a:t>Clinical Reviewers Framework (CRF) for deaths in custody services </a:t>
            </a:r>
            <a:r>
              <a:rPr lang="en-GB" dirty="0">
                <a:latin typeface="Arial"/>
                <a:cs typeface="Arial"/>
              </a:rPr>
              <a:t>ahead of the expiry of the existing contracts in </a:t>
            </a:r>
            <a:r>
              <a:rPr lang="en-GB" b="1" dirty="0">
                <a:latin typeface="Arial"/>
                <a:cs typeface="Arial"/>
              </a:rPr>
              <a:t>December 2024</a:t>
            </a:r>
            <a:r>
              <a:rPr lang="en-GB" dirty="0">
                <a:latin typeface="Arial"/>
                <a:cs typeface="Arial"/>
              </a:rPr>
              <a:t>. </a:t>
            </a:r>
            <a:endParaRPr lang="en-GB" dirty="0"/>
          </a:p>
          <a:p>
            <a:r>
              <a:rPr lang="en-GB" dirty="0">
                <a:latin typeface="Arial"/>
                <a:cs typeface="Arial"/>
              </a:rPr>
              <a:t>In order to assist the Authority with testing its assumptions and proposed service requirements, your responses to the online questionnaire will explore the following areas (not exhaustive): </a:t>
            </a:r>
            <a:endParaRPr lang="en-GB" dirty="0"/>
          </a:p>
          <a:p>
            <a:pPr marL="0" indent="0">
              <a:buNone/>
              <a:tabLst>
                <a:tab pos="252000" algn="l"/>
              </a:tabLst>
            </a:pPr>
            <a:r>
              <a:rPr lang="en-GB" dirty="0"/>
              <a:t>		- </a:t>
            </a:r>
            <a:r>
              <a:rPr lang="en-GB" dirty="0">
                <a:highlight>
                  <a:srgbClr val="FFFF00"/>
                </a:highlight>
              </a:rPr>
              <a:t>the draft Service Specification</a:t>
            </a:r>
          </a:p>
          <a:p>
            <a:pPr marL="0" indent="0">
              <a:buNone/>
              <a:tabLst>
                <a:tab pos="252000" algn="l"/>
              </a:tabLst>
            </a:pPr>
            <a:r>
              <a:rPr lang="en-GB" dirty="0"/>
              <a:t>		- the proposed procurement lotting structure options</a:t>
            </a:r>
          </a:p>
          <a:p>
            <a:pPr marL="0" indent="0">
              <a:buNone/>
              <a:tabLst>
                <a:tab pos="252000" algn="l"/>
              </a:tabLst>
            </a:pPr>
            <a:r>
              <a:rPr lang="en-GB" dirty="0"/>
              <a:t>		- timescales for procurement and mobilisation of the new contract/s (if required) </a:t>
            </a:r>
          </a:p>
          <a:p>
            <a:pPr marL="0" indent="0">
              <a:buNone/>
              <a:tabLst>
                <a:tab pos="252000" algn="l"/>
              </a:tabLst>
            </a:pPr>
            <a:r>
              <a:rPr lang="en-GB" dirty="0"/>
              <a:t>		- proposed contract duration and financial model</a:t>
            </a:r>
          </a:p>
          <a:p>
            <a:pPr marL="0" indent="0">
              <a:buNone/>
              <a:tabLst>
                <a:tab pos="252000" algn="l"/>
              </a:tabLst>
            </a:pPr>
            <a:r>
              <a:rPr lang="en-GB" dirty="0"/>
              <a:t>		- proposed social value criteria.</a:t>
            </a:r>
          </a:p>
          <a:p>
            <a:pPr marL="0" indent="0">
              <a:buNone/>
              <a:tabLst>
                <a:tab pos="252000" algn="l"/>
              </a:tabLst>
            </a:pPr>
            <a:endParaRPr lang="en-GB" dirty="0"/>
          </a:p>
          <a:p>
            <a:r>
              <a:rPr lang="en-GB" dirty="0">
                <a:latin typeface="Arial"/>
                <a:cs typeface="Arial"/>
              </a:rPr>
              <a:t>We ask that interested organisations submit responses to the market engagement questionnaire using the MS Forms template provided (link below) by </a:t>
            </a:r>
            <a:r>
              <a:rPr lang="en-GB" b="1" dirty="0">
                <a:latin typeface="Arial"/>
                <a:cs typeface="Arial"/>
              </a:rPr>
              <a:t>12.00 (noon) on Friday 05 April  2023.          </a:t>
            </a:r>
            <a:endParaRPr lang="en-GB" dirty="0"/>
          </a:p>
          <a:p>
            <a:r>
              <a:rPr lang="en-US" dirty="0">
                <a:latin typeface="Arial"/>
                <a:cs typeface="Arial"/>
              </a:rPr>
              <a:t>For clarity, no submission via the tender portal is required at this stage. </a:t>
            </a:r>
          </a:p>
        </p:txBody>
      </p:sp>
    </p:spTree>
    <p:extLst>
      <p:ext uri="{BB962C8B-B14F-4D97-AF65-F5344CB8AC3E}">
        <p14:creationId xmlns:p14="http://schemas.microsoft.com/office/powerpoint/2010/main" val="1435005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4712-1678-4A4B-9DCA-71498BBF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Procurement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AE79-06AB-4422-AF4E-240547146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8800" lvl="1" indent="-342900">
              <a:spcBef>
                <a:spcPts val="0"/>
              </a:spcBef>
              <a:buClr>
                <a:prstClr val="black"/>
              </a:buClr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procurement documents as a whole will comprise the following:</a:t>
            </a:r>
          </a:p>
          <a:p>
            <a:pPr marL="558800" lvl="1" indent="-342900">
              <a:spcBef>
                <a:spcPts val="0"/>
              </a:spcBef>
              <a:buClr>
                <a:prstClr val="black"/>
              </a:buClr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6000" lvl="2" indent="-3429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Invitation to Tender Guidance document (information only)</a:t>
            </a:r>
          </a:p>
          <a:p>
            <a:pPr marL="1016000" lvl="2" indent="-3429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Invitation to Tender Questionnaire(s), including lot specific questionnaire</a:t>
            </a:r>
          </a:p>
          <a:p>
            <a:pPr marL="1016000" lvl="2" indent="-3429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Questionnaire</a:t>
            </a:r>
          </a:p>
          <a:p>
            <a:pPr marL="1016000" lvl="2" indent="-3429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Model Template</a:t>
            </a:r>
          </a:p>
          <a:p>
            <a:pPr marL="1016000" lvl="2" indent="-3429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Specification (information only) </a:t>
            </a:r>
          </a:p>
          <a:p>
            <a:pPr marL="958850" lvl="2" indent="-28575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</a:pPr>
            <a:endParaRPr lang="en-GB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8800" lvl="1" indent="-342900">
              <a:lnSpc>
                <a:spcPct val="150000"/>
              </a:lnSpc>
              <a:spcBef>
                <a:spcPts val="0"/>
              </a:spcBef>
              <a:buClr>
                <a:prstClr val="black"/>
              </a:buClr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additional documents will also be on the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Atamis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Portal once the Procurement is live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B860E-0E73-4E33-B589-A518A38C7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9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AAD3-55CE-44EB-9742-7000AD16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Procurement Imperatives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04FD7-2F39-4787-AA55-27319EB86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rgbClr val="005EB8"/>
              </a:buClr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Post-publication, read all of the procurement documentation;</a:t>
            </a:r>
          </a:p>
          <a:p>
            <a:pPr>
              <a:lnSpc>
                <a:spcPct val="150000"/>
              </a:lnSpc>
              <a:buClr>
                <a:srgbClr val="005EB8"/>
              </a:buClr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Submit Clarification Questions as early as possible in the procurement phase (via the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Atamis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portal) and note the deadline for receipt;</a:t>
            </a:r>
          </a:p>
          <a:p>
            <a:pPr>
              <a:lnSpc>
                <a:spcPct val="150000"/>
              </a:lnSpc>
              <a:buClr>
                <a:srgbClr val="005EB8"/>
              </a:buClr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Submit your ITT response by the stated deadline and in alignment with the ITT Guidance;</a:t>
            </a:r>
          </a:p>
          <a:p>
            <a:pPr>
              <a:lnSpc>
                <a:spcPct val="150000"/>
              </a:lnSpc>
              <a:buClr>
                <a:srgbClr val="005EB8"/>
              </a:buClr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You should use the available time prior to ITT publication to register on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Atamis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and access the guidance available from the Help centre.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D7007-D215-4F21-BBF2-98F7905D3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10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D093-A319-4B81-B2B3-F350566A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Social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D482B-E690-4A34-A239-D791973D6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Public Service (Social value) Act came into force on 31 January 2023. The Social Value model is applied to all new procurements from 01 January 2012. 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minimum of 10% will be allocated to social value question(s) in the Invitation to Tender Questionnaire.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Social Value will be evaluated based on qualitative responses from bidders, and not on volumes.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3F1A8-3F3E-4D79-BBA7-DD4A1C9D7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96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D093-A319-4B81-B2B3-F350566A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646319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Social value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D482B-E690-4A34-A239-D791973D6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697"/>
            <a:ext cx="10344665" cy="492826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What is the Social Value Model?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The Social Value Model (‘the Model’) sets out government’s social value priorities for procurement. There are 5 themes and 8 policy outcomes: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3F1A8-3F3E-4D79-BBA7-DD4A1C9D7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4D0773-5653-45F0-9B71-9DD05FA68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19968"/>
              </p:ext>
            </p:extLst>
          </p:nvPr>
        </p:nvGraphicFramePr>
        <p:xfrm>
          <a:off x="982160" y="2450115"/>
          <a:ext cx="9000040" cy="3854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6563">
                  <a:extLst>
                    <a:ext uri="{9D8B030D-6E8A-4147-A177-3AD203B41FA5}">
                      <a16:colId xmlns:a16="http://schemas.microsoft.com/office/drawing/2014/main" val="806546079"/>
                    </a:ext>
                  </a:extLst>
                </a:gridCol>
                <a:gridCol w="1587548">
                  <a:extLst>
                    <a:ext uri="{9D8B030D-6E8A-4147-A177-3AD203B41FA5}">
                      <a16:colId xmlns:a16="http://schemas.microsoft.com/office/drawing/2014/main" val="1805287009"/>
                    </a:ext>
                  </a:extLst>
                </a:gridCol>
                <a:gridCol w="6245929">
                  <a:extLst>
                    <a:ext uri="{9D8B030D-6E8A-4147-A177-3AD203B41FA5}">
                      <a16:colId xmlns:a16="http://schemas.microsoft.com/office/drawing/2014/main" val="1562219172"/>
                    </a:ext>
                  </a:extLst>
                </a:gridCol>
              </a:tblGrid>
              <a:tr h="24499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Themes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Policy outcomes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30922649"/>
                  </a:ext>
                </a:extLst>
              </a:tr>
              <a:tr h="493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Theme 1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COVID-19 recovery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Help local communities to manage and recover from the impact of COVID-19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63917751"/>
                  </a:ext>
                </a:extLst>
              </a:tr>
              <a:tr h="762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Theme 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Tackling economic inequality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Create new businesses, new jobs and new skills</a:t>
                      </a:r>
                      <a:endParaRPr lang="en-GB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 </a:t>
                      </a:r>
                      <a:endParaRPr lang="en-GB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Increase supply chain resilience and capacity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11987843"/>
                  </a:ext>
                </a:extLst>
              </a:tr>
              <a:tr h="742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Theme 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Fighting climate change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Effective stewardship of the environment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0393927"/>
                  </a:ext>
                </a:extLst>
              </a:tr>
              <a:tr h="742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Theme 4 </a:t>
                      </a:r>
                      <a:endParaRPr lang="en-GB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Equal opportunity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Reduce the disability employment gap</a:t>
                      </a:r>
                      <a:endParaRPr lang="en-GB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 </a:t>
                      </a:r>
                      <a:endParaRPr lang="en-GB" sz="1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Tackle workforce inequality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07590714"/>
                  </a:ext>
                </a:extLst>
              </a:tr>
              <a:tr h="742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Theme 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Wellbeing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Improve health and wellbeing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Improve community cohesion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006988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481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92AB-A91E-45BA-B7E8-6C9EF8FBD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Bid preparation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0C1AA-9D09-4ACF-A383-4D3A7AF0A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36778-85D0-432F-95F8-62BDB35CB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57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39E1-ADDA-43EA-B46A-B6A2374B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Bid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9C33-A474-4F2A-B993-EEEA2159F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73100" lvl="1" indent="-457200">
              <a:spcBef>
                <a:spcPts val="0"/>
              </a:spcBef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Post-publication, read all of the procurement documentation;</a:t>
            </a:r>
          </a:p>
          <a:p>
            <a:pPr marL="215900" lvl="1" indent="0">
              <a:spcBef>
                <a:spcPts val="0"/>
              </a:spcBef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 lvl="1" indent="0">
              <a:spcBef>
                <a:spcPts val="0"/>
              </a:spcBef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3100" lvl="1" indent="-457200">
              <a:spcBef>
                <a:spcPts val="0"/>
              </a:spcBef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Submit Clarification Questions as early as possible in the procurement phase (via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atamis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) and note the deadline for receipt; and</a:t>
            </a:r>
          </a:p>
          <a:p>
            <a:pPr marL="673100" lvl="1" indent="-457200">
              <a:spcBef>
                <a:spcPts val="0"/>
              </a:spcBef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3100" lvl="1" indent="-457200">
              <a:spcBef>
                <a:spcPts val="0"/>
              </a:spcBef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Submit your ITT response by the stated deadline and in alignment with the ITT Guidance;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458A9-E057-4EC6-8388-7CDED6DA6C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95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39E1-ADDA-43EA-B46A-B6A2374B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Key Points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9C33-A474-4F2A-B993-EEEA2159F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dirty="0"/>
              <a:t>Make note of instructions, word limits and the ITT submission format - </a:t>
            </a:r>
            <a:r>
              <a:rPr lang="en-GB" dirty="0">
                <a:solidFill>
                  <a:srgbClr val="FF0000"/>
                </a:solidFill>
              </a:rPr>
              <a:t>Be compliant;</a:t>
            </a:r>
            <a:endParaRPr lang="en-GB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dirty="0"/>
              <a:t>Try to understand what each question is asking and why it is being asked - </a:t>
            </a:r>
            <a:r>
              <a:rPr lang="en-GB" dirty="0">
                <a:solidFill>
                  <a:srgbClr val="FF0000"/>
                </a:solidFill>
              </a:rPr>
              <a:t>Answer the Question;</a:t>
            </a:r>
          </a:p>
          <a:p>
            <a:pPr>
              <a:defRPr/>
            </a:pPr>
            <a:r>
              <a:rPr lang="en-GB" dirty="0"/>
              <a:t>Note the scoring / weighting of criteria - </a:t>
            </a:r>
            <a:r>
              <a:rPr lang="en-GB" dirty="0">
                <a:solidFill>
                  <a:srgbClr val="FF0000"/>
                </a:solidFill>
              </a:rPr>
              <a:t>Allocate time / effort on your response accordingly; </a:t>
            </a:r>
          </a:p>
          <a:p>
            <a:pPr>
              <a:defRPr/>
            </a:pPr>
            <a:r>
              <a:rPr lang="en-GB" dirty="0"/>
              <a:t>If in need of clarification, contact the Procurement Team (but be aware that any question you ask will be notified to other bidders);</a:t>
            </a:r>
          </a:p>
          <a:p>
            <a:pPr>
              <a:defRPr/>
            </a:pPr>
            <a:r>
              <a:rPr lang="en-GB" dirty="0"/>
              <a:t>Double check your response / second pair of eyes;</a:t>
            </a:r>
          </a:p>
          <a:p>
            <a:pPr>
              <a:defRPr/>
            </a:pPr>
            <a:r>
              <a:rPr lang="en-GB" dirty="0"/>
              <a:t>Ensure you complete and submit </a:t>
            </a:r>
            <a:r>
              <a:rPr lang="en-GB" u="sng" dirty="0"/>
              <a:t>all</a:t>
            </a:r>
            <a:r>
              <a:rPr lang="en-GB" dirty="0"/>
              <a:t> the documents required. Many bids have failed because people have forgotten to upload all the correct documentation and;</a:t>
            </a:r>
          </a:p>
          <a:p>
            <a:pPr>
              <a:defRPr/>
            </a:pPr>
            <a:r>
              <a:rPr lang="en-GB" dirty="0"/>
              <a:t>Make careful note of the deadline and make sure you submit well in advance - </a:t>
            </a:r>
            <a:r>
              <a:rPr lang="en-GB" dirty="0">
                <a:solidFill>
                  <a:srgbClr val="FF0000"/>
                </a:solidFill>
              </a:rPr>
              <a:t>Avoid last minute submissions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458A9-E057-4EC6-8388-7CDED6DA6C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02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39E1-ADDA-43EA-B46A-B6A2374B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Key Points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9C33-A474-4F2A-B993-EEEA2159F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Do not assume that the evaluators will have prior knowledge of your organisation or past experience;</a:t>
            </a:r>
          </a:p>
          <a:p>
            <a:r>
              <a:rPr lang="en-GB" dirty="0"/>
              <a:t>Do not cross reference an answer with another answer:</a:t>
            </a:r>
            <a:br>
              <a:rPr lang="en-GB" dirty="0"/>
            </a:br>
            <a:r>
              <a:rPr lang="en-GB" dirty="0"/>
              <a:t>e.g. “Please see question xx for more information ….” Evaluators may not see all of your response;</a:t>
            </a:r>
          </a:p>
          <a:p>
            <a:r>
              <a:rPr lang="en-GB" dirty="0"/>
              <a:t>Examples are powerful tools for illustrating your answers. The difference between an average answer and a good answer, often lies in the level of supporting evidence;</a:t>
            </a:r>
          </a:p>
          <a:p>
            <a:r>
              <a:rPr lang="en-GB" dirty="0"/>
              <a:t>Use of bid writers – Ensure no conflicts exist;</a:t>
            </a:r>
          </a:p>
          <a:p>
            <a:r>
              <a:rPr lang="en-GB" dirty="0"/>
              <a:t>One application per organisation;</a:t>
            </a:r>
          </a:p>
          <a:p>
            <a:r>
              <a:rPr lang="en-GB" dirty="0"/>
              <a:t>Plagiarism and collusion – Take precautions to ensure your bid is unique.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458A9-E057-4EC6-8388-7CDED6DA6C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25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92AB-A91E-45BA-B7E8-6C9EF8FBD0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6. </a:t>
            </a:r>
            <a:r>
              <a:rPr lang="en-GB"/>
              <a:t>Next Steps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0C1AA-9D09-4ACF-A383-4D3A7AF0A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36778-85D0-432F-95F8-62BDB35CB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76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AFFA-ACA3-44CA-99FE-DFE9F2CA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F3C8-FA07-4C42-A80D-FDF23BB44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Please complete the MS forms questionnaire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Please If you have not yet registered on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Atamis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please do this as soon as possible. You can register here: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3" tooltip="https://health-family.force.com/s/welcome"/>
              </a:rPr>
              <a:t>https://health-family.force.com/s/Welcome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4" tooltip="https://health-family.force.com/s/welcome)"/>
              </a:rPr>
              <a:t>https://health-family.force.com/s/Welcome)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The process is straightforward, but if you find you do need advice or support in registering please contact the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Atamis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helpdesk using the following details:</a:t>
            </a:r>
          </a:p>
          <a:p>
            <a:pPr marL="457200" lvl="1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Phone: 0800 9956035 E-mail: support-health@atamis.co.uk (mailto:support-health@atamis.co.uk)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19FF5-E0F0-4F91-B462-F969FD9C0E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5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3B22-8D74-46C4-8ECD-187B159BE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1. Background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F0740-1A89-4F2F-9CB2-B1AE1C8CF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1CD7B-EF49-4178-9C39-9338B738F4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0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D0FB-AC54-4BA2-BDD8-29ECA88C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NHS England (London) is procuring a framework of clinical review providers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B50942-5EE1-4BAD-B5F1-A01835785BB7}"/>
              </a:ext>
            </a:extLst>
          </p:cNvPr>
          <p:cNvSpPr/>
          <p:nvPr/>
        </p:nvSpPr>
        <p:spPr>
          <a:xfrm>
            <a:off x="1205580" y="3592716"/>
            <a:ext cx="4225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/>
              <a:t>A </a:t>
            </a:r>
            <a:r>
              <a:rPr lang="en-GB" sz="2000" b="1">
                <a:solidFill>
                  <a:srgbClr val="005EB8"/>
                </a:solidFill>
              </a:rPr>
              <a:t>framework agreement </a:t>
            </a:r>
            <a:r>
              <a:rPr lang="en-GB" sz="2000"/>
              <a:t>is, at its simplest, a list of clinical review providers that NHSE/I (London) can call upon on when needed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9CE17-519F-4F1B-8A67-FF03EC385190}"/>
              </a:ext>
            </a:extLst>
          </p:cNvPr>
          <p:cNvSpPr txBox="1"/>
          <p:nvPr/>
        </p:nvSpPr>
        <p:spPr>
          <a:xfrm>
            <a:off x="6616116" y="3592716"/>
            <a:ext cx="4054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Clinical review providers </a:t>
            </a:r>
            <a:r>
              <a:rPr lang="en-GB" sz="2000" b="1" dirty="0"/>
              <a:t>–</a:t>
            </a:r>
            <a:r>
              <a:rPr lang="en-GB" sz="2000" b="1" dirty="0">
                <a:solidFill>
                  <a:srgbClr val="005EB8"/>
                </a:solidFill>
              </a:rPr>
              <a:t> clinical reviewers</a:t>
            </a:r>
            <a:r>
              <a:rPr lang="en-GB" sz="2000" b="1" dirty="0"/>
              <a:t> – </a:t>
            </a:r>
            <a:r>
              <a:rPr lang="en-GB" sz="2000" dirty="0"/>
              <a:t>conduct clinical reviews</a:t>
            </a:r>
            <a:r>
              <a:rPr lang="en-GB" sz="2000" b="1" dirty="0"/>
              <a:t> </a:t>
            </a:r>
            <a:r>
              <a:rPr lang="en-GB" sz="2000" dirty="0"/>
              <a:t>into deaths of people detained in custody in London</a:t>
            </a:r>
          </a:p>
        </p:txBody>
      </p:sp>
      <p:pic>
        <p:nvPicPr>
          <p:cNvPr id="2050" name="Picture 2" descr="List Icon 1015747">
            <a:extLst>
              <a:ext uri="{FF2B5EF4-FFF2-40B4-BE49-F238E27FC236}">
                <a16:creationId xmlns:a16="http://schemas.microsoft.com/office/drawing/2014/main" id="{84EA7ECD-1F66-46DE-B5E6-1A1FE50A4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58" y="2698128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ctor Icon 3149456">
            <a:extLst>
              <a:ext uri="{FF2B5EF4-FFF2-40B4-BE49-F238E27FC236}">
                <a16:creationId xmlns:a16="http://schemas.microsoft.com/office/drawing/2014/main" id="{E33F805C-4C74-442B-A3F8-C08166690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82" y="2698128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A093E74-79EE-45FB-B5DA-EA27F9BFD982}"/>
              </a:ext>
            </a:extLst>
          </p:cNvPr>
          <p:cNvGrpSpPr/>
          <p:nvPr/>
        </p:nvGrpSpPr>
        <p:grpSpPr>
          <a:xfrm>
            <a:off x="9269922" y="6437746"/>
            <a:ext cx="2831914" cy="276999"/>
            <a:chOff x="9338502" y="6437746"/>
            <a:chExt cx="2831914" cy="276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418858-54D9-4B71-89D9-FBE7E4ED12A0}"/>
                </a:ext>
              </a:extLst>
            </p:cNvPr>
            <p:cNvSpPr txBox="1"/>
            <p:nvPr/>
          </p:nvSpPr>
          <p:spPr>
            <a:xfrm>
              <a:off x="9526615" y="6437746"/>
              <a:ext cx="264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Detail can be found in information pack</a:t>
              </a:r>
            </a:p>
          </p:txBody>
        </p:sp>
        <p:pic>
          <p:nvPicPr>
            <p:cNvPr id="1026" name="Picture 2" descr="Booklet Icon 649564">
              <a:extLst>
                <a:ext uri="{FF2B5EF4-FFF2-40B4-BE49-F238E27FC236}">
                  <a16:creationId xmlns:a16="http://schemas.microsoft.com/office/drawing/2014/main" id="{CDC37FAF-7EC1-41A5-BD32-86CD87FEB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8502" y="6467509"/>
              <a:ext cx="217472" cy="21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067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4603-01EA-4B78-859A-A4BA3119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Clinical reviewers are commissioned by the Health &amp; Justice team, part of NHSE London’s Direct Commissioning division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EF46AB-D707-48C2-8BE9-669E4730E5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88868" y="2736604"/>
            <a:ext cx="6834507" cy="2693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5EB8"/>
                </a:solidFill>
                <a:latin typeface="Calibri "/>
              </a:rPr>
              <a:t>Prison and Immigration Removal Centre (IRC) healthcare provision</a:t>
            </a:r>
            <a:r>
              <a:rPr lang="en-GB" sz="2000" dirty="0">
                <a:latin typeface="Calibri "/>
              </a:rPr>
              <a:t> is our biggest area of work. </a:t>
            </a:r>
          </a:p>
          <a:p>
            <a:pPr marL="0" indent="0">
              <a:buNone/>
            </a:pPr>
            <a:r>
              <a:rPr lang="en-GB" sz="2000" dirty="0">
                <a:latin typeface="Calibri "/>
              </a:rPr>
              <a:t>Typical services include: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lvl="0" indent="0">
              <a:buNone/>
            </a:pPr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385DA-9B8B-4577-B4A3-80E9770A5BB4}"/>
              </a:ext>
            </a:extLst>
          </p:cNvPr>
          <p:cNvSpPr txBox="1"/>
          <p:nvPr/>
        </p:nvSpPr>
        <p:spPr>
          <a:xfrm>
            <a:off x="1205480" y="2246256"/>
            <a:ext cx="269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005EB8"/>
                </a:solidFill>
              </a:rPr>
              <a:t>£91m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CD151-2260-4444-9A11-1ADF74D4D7D1}"/>
              </a:ext>
            </a:extLst>
          </p:cNvPr>
          <p:cNvSpPr txBox="1"/>
          <p:nvPr/>
        </p:nvSpPr>
        <p:spPr>
          <a:xfrm>
            <a:off x="1129856" y="4032303"/>
            <a:ext cx="2769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NHS</a:t>
            </a:r>
          </a:p>
          <a:p>
            <a:pPr algn="ctr"/>
            <a:r>
              <a:rPr lang="en-GB" sz="2000" dirty="0"/>
              <a:t>Voluntary sector</a:t>
            </a:r>
          </a:p>
          <a:p>
            <a:pPr algn="ctr"/>
            <a:r>
              <a:rPr lang="en-GB" sz="2000" dirty="0"/>
              <a:t>Independent providers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E5B58-B215-47F6-9052-F5A215F7A409}"/>
              </a:ext>
            </a:extLst>
          </p:cNvPr>
          <p:cNvSpPr txBox="1"/>
          <p:nvPr/>
        </p:nvSpPr>
        <p:spPr>
          <a:xfrm>
            <a:off x="1264451" y="3315552"/>
            <a:ext cx="2576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o</a:t>
            </a:r>
            <a:r>
              <a:rPr lang="en-GB" sz="1800" dirty="0"/>
              <a:t>f services commissioned per annum from: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B07A73-E717-4547-8182-FFC587D3D2E1}"/>
              </a:ext>
            </a:extLst>
          </p:cNvPr>
          <p:cNvSpPr/>
          <p:nvPr/>
        </p:nvSpPr>
        <p:spPr>
          <a:xfrm>
            <a:off x="992696" y="2234567"/>
            <a:ext cx="3119929" cy="30167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9CC3C-236A-4E83-A7A9-252FF9892F6C}"/>
              </a:ext>
            </a:extLst>
          </p:cNvPr>
          <p:cNvSpPr txBox="1"/>
          <p:nvPr/>
        </p:nvSpPr>
        <p:spPr>
          <a:xfrm>
            <a:off x="4351161" y="3915109"/>
            <a:ext cx="324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Primary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Urgent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Inpatient units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45FC9-EEE2-4807-8124-A5FDD44B78E5}"/>
              </a:ext>
            </a:extLst>
          </p:cNvPr>
          <p:cNvSpPr txBox="1"/>
          <p:nvPr/>
        </p:nvSpPr>
        <p:spPr>
          <a:xfrm>
            <a:off x="6467644" y="3915109"/>
            <a:ext cx="5472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Primary and secondary mental health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Pharmacy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 "/>
              </a:rPr>
              <a:t>Substance misuse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D7F6BD-3D08-4C2E-A49D-1667EA1F0BF4}"/>
              </a:ext>
            </a:extLst>
          </p:cNvPr>
          <p:cNvSpPr txBox="1"/>
          <p:nvPr/>
        </p:nvSpPr>
        <p:spPr>
          <a:xfrm>
            <a:off x="4588868" y="5108297"/>
            <a:ext cx="6834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alibri "/>
              </a:rPr>
              <a:t>*plus an increasing range of services normally delivered in community health or acute hospital settings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D1431-F60D-4CBB-B5AE-6A777CE038B0}"/>
              </a:ext>
            </a:extLst>
          </p:cNvPr>
          <p:cNvGrpSpPr/>
          <p:nvPr/>
        </p:nvGrpSpPr>
        <p:grpSpPr>
          <a:xfrm>
            <a:off x="9269922" y="6437746"/>
            <a:ext cx="2831914" cy="276999"/>
            <a:chOff x="9338502" y="6437746"/>
            <a:chExt cx="2831914" cy="2769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442181-CE42-4A89-B0F0-4D4525FD9695}"/>
                </a:ext>
              </a:extLst>
            </p:cNvPr>
            <p:cNvSpPr txBox="1"/>
            <p:nvPr/>
          </p:nvSpPr>
          <p:spPr>
            <a:xfrm>
              <a:off x="9526615" y="6437746"/>
              <a:ext cx="264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Detail can be found in information pack</a:t>
              </a:r>
            </a:p>
          </p:txBody>
        </p:sp>
        <p:pic>
          <p:nvPicPr>
            <p:cNvPr id="25" name="Picture 2" descr="Booklet Icon 649564">
              <a:extLst>
                <a:ext uri="{FF2B5EF4-FFF2-40B4-BE49-F238E27FC236}">
                  <a16:creationId xmlns:a16="http://schemas.microsoft.com/office/drawing/2014/main" id="{CC4235A9-08CB-4D03-B345-6DA75E5B7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8502" y="6467509"/>
              <a:ext cx="217472" cy="21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31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611B-7C4E-4BC1-910C-78C1DA7D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Our work spans prisons, IRCs and youth offending institutes in London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0A624-D61C-4C01-910B-1A2104423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" t="15135" r="17424" b="8979"/>
          <a:stretch/>
        </p:blipFill>
        <p:spPr>
          <a:xfrm>
            <a:off x="1362456" y="1773937"/>
            <a:ext cx="10060919" cy="46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0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78FAE8-38E7-B5F7-65BF-0FA169695243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221942" y="204186"/>
          <a:ext cx="11896077" cy="656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30B3D36F-D6D7-253C-09E6-58958B18807E}"/>
              </a:ext>
            </a:extLst>
          </p:cNvPr>
          <p:cNvSpPr/>
          <p:nvPr/>
        </p:nvSpPr>
        <p:spPr>
          <a:xfrm>
            <a:off x="5385786" y="2811315"/>
            <a:ext cx="1420427" cy="384249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296282"/>
            <a:ext cx="10641498" cy="61164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H&amp;J Services: Prison, YOI &amp; IRC Healthcare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1E8FEF-DB0B-F8E5-E1BF-E7A615931864}"/>
              </a:ext>
            </a:extLst>
          </p:cNvPr>
          <p:cNvSpPr/>
          <p:nvPr/>
        </p:nvSpPr>
        <p:spPr>
          <a:xfrm>
            <a:off x="4851646" y="3188193"/>
            <a:ext cx="2636668" cy="5925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Triage &amp; Risk </a:t>
            </a:r>
            <a:r>
              <a:rPr lang="en-GB" dirty="0" err="1"/>
              <a:t>Mgt</a:t>
            </a:r>
            <a:r>
              <a:rPr lang="en-GB" dirty="0"/>
              <a:t> (reception screening)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F0C0B0-B587-1845-3F0F-0E023F52D2FB}"/>
              </a:ext>
            </a:extLst>
          </p:cNvPr>
          <p:cNvSpPr/>
          <p:nvPr/>
        </p:nvSpPr>
        <p:spPr>
          <a:xfrm>
            <a:off x="4851646" y="3879685"/>
            <a:ext cx="2636668" cy="5925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Care Planning &amp; Coordination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8FA15C-EC95-332B-B1DE-979149BACD15}"/>
              </a:ext>
            </a:extLst>
          </p:cNvPr>
          <p:cNvSpPr/>
          <p:nvPr/>
        </p:nvSpPr>
        <p:spPr>
          <a:xfrm>
            <a:off x="4851646" y="4569708"/>
            <a:ext cx="2636668" cy="5925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Managing External Health Appts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EC9846-C018-1F34-3EDC-3B1868FA3FF8}"/>
              </a:ext>
            </a:extLst>
          </p:cNvPr>
          <p:cNvSpPr/>
          <p:nvPr/>
        </p:nvSpPr>
        <p:spPr>
          <a:xfrm>
            <a:off x="4851646" y="5261650"/>
            <a:ext cx="2636668" cy="5925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Release Planning and Continuity of Care</a:t>
            </a:r>
          </a:p>
        </p:txBody>
      </p:sp>
    </p:spTree>
    <p:extLst>
      <p:ext uri="{BB962C8B-B14F-4D97-AF65-F5344CB8AC3E}">
        <p14:creationId xmlns:p14="http://schemas.microsoft.com/office/powerpoint/2010/main" val="57517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497C-01B2-440B-8602-755B9AB0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The team commissioned clinical reviewers in response to 43 deaths in custody between 2021 and 2023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51517EF-0ED3-41EE-B2AC-4287DF225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41755"/>
              </p:ext>
            </p:extLst>
          </p:nvPr>
        </p:nvGraphicFramePr>
        <p:xfrm>
          <a:off x="2032000" y="242959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317332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57428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966562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61560564"/>
                    </a:ext>
                  </a:extLst>
                </a:gridCol>
              </a:tblGrid>
              <a:tr h="2291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660462"/>
                  </a:ext>
                </a:extLst>
              </a:tr>
              <a:tr h="401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Deaths in Custody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008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33645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6F2F6AA2-1439-4DA6-AF54-4C4872A2861B}"/>
              </a:ext>
            </a:extLst>
          </p:cNvPr>
          <p:cNvGrpSpPr/>
          <p:nvPr/>
        </p:nvGrpSpPr>
        <p:grpSpPr>
          <a:xfrm>
            <a:off x="9269922" y="6437746"/>
            <a:ext cx="2831914" cy="276999"/>
            <a:chOff x="9338502" y="6437746"/>
            <a:chExt cx="2831914" cy="2769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31D646-CF98-4795-92B7-06D5446D3CA7}"/>
                </a:ext>
              </a:extLst>
            </p:cNvPr>
            <p:cNvSpPr txBox="1"/>
            <p:nvPr/>
          </p:nvSpPr>
          <p:spPr>
            <a:xfrm>
              <a:off x="9526615" y="6437746"/>
              <a:ext cx="264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Detail can be found in information pack</a:t>
              </a:r>
            </a:p>
          </p:txBody>
        </p:sp>
        <p:pic>
          <p:nvPicPr>
            <p:cNvPr id="12" name="Picture 2" descr="Booklet Icon 649564">
              <a:extLst>
                <a:ext uri="{FF2B5EF4-FFF2-40B4-BE49-F238E27FC236}">
                  <a16:creationId xmlns:a16="http://schemas.microsoft.com/office/drawing/2014/main" id="{69CED696-F059-41DC-8B5D-F99FBDF20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8502" y="6467509"/>
              <a:ext cx="217472" cy="21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5977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EB8"/>
      </a:accent1>
      <a:accent2>
        <a:srgbClr val="005EB8"/>
      </a:accent2>
      <a:accent3>
        <a:srgbClr val="005EB8"/>
      </a:accent3>
      <a:accent4>
        <a:srgbClr val="005EB8"/>
      </a:accent4>
      <a:accent5>
        <a:srgbClr val="005EB8"/>
      </a:accent5>
      <a:accent6>
        <a:srgbClr val="005EB8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3000</Words>
  <Application>Microsoft Office PowerPoint</Application>
  <PresentationFormat>Widescreen</PresentationFormat>
  <Paragraphs>377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</vt:lpstr>
      <vt:lpstr>Calibri (Body)</vt:lpstr>
      <vt:lpstr>Courier New</vt:lpstr>
      <vt:lpstr>Wingdings</vt:lpstr>
      <vt:lpstr>Office Theme</vt:lpstr>
      <vt:lpstr>CLINICAL REVIEWERS FRAMEWORK MARKET ENGAGEMENT   INFORMATION PACK</vt:lpstr>
      <vt:lpstr>Content Page</vt:lpstr>
      <vt:lpstr> Market engagement process</vt:lpstr>
      <vt:lpstr>1. Background </vt:lpstr>
      <vt:lpstr>NHS England (London) is procuring a framework of clinical review providers </vt:lpstr>
      <vt:lpstr>Clinical reviewers are commissioned by the Health &amp; Justice team, part of NHSE London’s Direct Commissioning division</vt:lpstr>
      <vt:lpstr>Our work spans prisons, IRCs and youth offending institutes in London</vt:lpstr>
      <vt:lpstr>H&amp;J Services: Prison, YOI &amp; IRC Healthcare</vt:lpstr>
      <vt:lpstr>The team commissioned clinical reviewers in response to 43 deaths in custody between 2021 and 2023</vt:lpstr>
      <vt:lpstr>2. Clinical reviews and clinical reviewers</vt:lpstr>
      <vt:lpstr>Levels of clinical reviews</vt:lpstr>
      <vt:lpstr>Each clinical review wider Prison &amp; Probation Ombudsman (PPO) investigations</vt:lpstr>
      <vt:lpstr>Each review must meet PPO expectations</vt:lpstr>
      <vt:lpstr>Clinical reviewers are clinicians capable of carrying out robust and challenging reviews into clinical services</vt:lpstr>
      <vt:lpstr>Clinical reviewers must be independent</vt:lpstr>
      <vt:lpstr>Their role is to determine whether care received in custody was commensurate to the care one would expect to receive in the community</vt:lpstr>
      <vt:lpstr>Reviewers compile reviews using multiple sources of evidence</vt:lpstr>
      <vt:lpstr>3. Lotting and Finance</vt:lpstr>
      <vt:lpstr>TYPES OF CLINICAL REVIEWERS</vt:lpstr>
      <vt:lpstr>Providers can bid for Lot 1 and / or Lot 2</vt:lpstr>
      <vt:lpstr>I’m an individual clinician.  What does the lotting structure mean for me? </vt:lpstr>
      <vt:lpstr>We’re a large organisation or a small group with multiple clinical reviewers.  What does the lotting structure mean for us? </vt:lpstr>
      <vt:lpstr>Contracts will be awarded in one or two ways</vt:lpstr>
      <vt:lpstr>Successful providers could expect approximately       £20,000 of income under this framework</vt:lpstr>
      <vt:lpstr>Potential providers are invited to propose their own day rate</vt:lpstr>
      <vt:lpstr>4. Procurement</vt:lpstr>
      <vt:lpstr>Regulation and Compliance </vt:lpstr>
      <vt:lpstr>Procurement Process Open Procedure</vt:lpstr>
      <vt:lpstr>Procurement Timetable</vt:lpstr>
      <vt:lpstr>Procurement components</vt:lpstr>
      <vt:lpstr>Procurement Imperatives</vt:lpstr>
      <vt:lpstr>Social value</vt:lpstr>
      <vt:lpstr>Social value  </vt:lpstr>
      <vt:lpstr>5. Bid preparation</vt:lpstr>
      <vt:lpstr>Bid preparation</vt:lpstr>
      <vt:lpstr>Key Points (1 of 2)</vt:lpstr>
      <vt:lpstr>Key Points (2 of 2)</vt:lpstr>
      <vt:lpstr>6. Next Steps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Samuel (NHS NEL CSU)</dc:creator>
  <cp:lastModifiedBy>KNIGHT, Aida (NHS NORTH EAST LONDON ICB - A3A8R)</cp:lastModifiedBy>
  <cp:revision>125</cp:revision>
  <dcterms:created xsi:type="dcterms:W3CDTF">2021-03-05T13:22:03Z</dcterms:created>
  <dcterms:modified xsi:type="dcterms:W3CDTF">2024-03-15T15:23:18Z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952270-7193-4fce-adb7-23347c58a376_Enabled">
    <vt:lpwstr>true</vt:lpwstr>
  </property>
  <property fmtid="{D5CDD505-2E9C-101B-9397-08002B2CF9AE}" pid="3" name="MSIP_Label_7a952270-7193-4fce-adb7-23347c58a376_SetDate">
    <vt:lpwstr>2022-07-04T10:32:56Z</vt:lpwstr>
  </property>
  <property fmtid="{D5CDD505-2E9C-101B-9397-08002B2CF9AE}" pid="4" name="MSIP_Label_7a952270-7193-4fce-adb7-23347c58a376_Method">
    <vt:lpwstr>Privileged</vt:lpwstr>
  </property>
  <property fmtid="{D5CDD505-2E9C-101B-9397-08002B2CF9AE}" pid="5" name="MSIP_Label_7a952270-7193-4fce-adb7-23347c58a376_Name">
    <vt:lpwstr>OFFICIAL-SENSITIVE - COMMERCIAL</vt:lpwstr>
  </property>
  <property fmtid="{D5CDD505-2E9C-101B-9397-08002B2CF9AE}" pid="6" name="MSIP_Label_7a952270-7193-4fce-adb7-23347c58a376_SiteId">
    <vt:lpwstr>2f7a9b80-2e65-4ed6-9851-2f727effb3a1</vt:lpwstr>
  </property>
  <property fmtid="{D5CDD505-2E9C-101B-9397-08002B2CF9AE}" pid="7" name="MSIP_Label_7a952270-7193-4fce-adb7-23347c58a376_ActionId">
    <vt:lpwstr>cadccfe3-a0db-4408-b672-7a6c40e74d76</vt:lpwstr>
  </property>
  <property fmtid="{D5CDD505-2E9C-101B-9397-08002B2CF9AE}" pid="8" name="MSIP_Label_7a952270-7193-4fce-adb7-23347c58a376_ContentBits">
    <vt:lpwstr>2</vt:lpwstr>
  </property>
  <property fmtid="{D5CDD505-2E9C-101B-9397-08002B2CF9AE}" pid="9" name="ClassificationContentMarkingFooterLocations">
    <vt:lpwstr>Office Theme:5</vt:lpwstr>
  </property>
  <property fmtid="{D5CDD505-2E9C-101B-9397-08002B2CF9AE}" pid="10" name="ClassificationContentMarkingFooterText">
    <vt:lpwstr>OFFICIAL-SENSITIVE - COMMERCIAL</vt:lpwstr>
  </property>
</Properties>
</file>