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95" r:id="rId2"/>
  </p:sldMasterIdLst>
  <p:notesMasterIdLst>
    <p:notesMasterId r:id="rId14"/>
  </p:notesMasterIdLst>
  <p:handoutMasterIdLst>
    <p:handoutMasterId r:id="rId15"/>
  </p:handoutMasterIdLst>
  <p:sldIdLst>
    <p:sldId id="284" r:id="rId3"/>
    <p:sldId id="395" r:id="rId4"/>
    <p:sldId id="401" r:id="rId5"/>
    <p:sldId id="403" r:id="rId6"/>
    <p:sldId id="398" r:id="rId7"/>
    <p:sldId id="399" r:id="rId8"/>
    <p:sldId id="402" r:id="rId9"/>
    <p:sldId id="397" r:id="rId10"/>
    <p:sldId id="396" r:id="rId11"/>
    <p:sldId id="279" r:id="rId12"/>
    <p:sldId id="404" r:id="rId13"/>
  </p:sldIdLst>
  <p:sldSz cx="9144000" cy="6858000" type="screen4x3"/>
  <p:notesSz cx="6797675" cy="9926638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moisio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5E1"/>
    <a:srgbClr val="00B140"/>
    <a:srgbClr val="00968E"/>
    <a:srgbClr val="00879B"/>
    <a:srgbClr val="005844"/>
    <a:srgbClr val="006272"/>
    <a:srgbClr val="141B4D"/>
    <a:srgbClr val="EF3B24"/>
    <a:srgbClr val="FF7500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1933" autoAdjust="0"/>
  </p:normalViewPr>
  <p:slideViewPr>
    <p:cSldViewPr snapToGrid="0" showGuides="1">
      <p:cViewPr varScale="1">
        <p:scale>
          <a:sx n="79" d="100"/>
          <a:sy n="79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18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EB462-98FC-4072-8633-C50B2CCEC85C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4B86-80E6-4D44-A160-807F12D0930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916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22AFE-A276-42FB-A93A-B0F7F521EF17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689CC-6958-4F62-A2B0-6289660D9B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268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Version 1.1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876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n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894000" y="4608000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894000" y="2305226"/>
            <a:ext cx="2250000" cy="2250000"/>
          </a:xfrm>
          <a:prstGeom prst="rect">
            <a:avLst/>
          </a:prstGeom>
          <a:solidFill>
            <a:srgbClr val="0096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4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Tab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2088000" cy="4351338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4000" y="1620000"/>
            <a:ext cx="5688000" cy="4351338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84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ntro and 3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320324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2"/>
          </p:nvPr>
        </p:nvSpPr>
        <p:spPr>
          <a:xfrm>
            <a:off x="6012000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12000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320324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6012000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1785039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476714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7168390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022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Intro and 6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54010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305588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2"/>
          </p:nvPr>
        </p:nvSpPr>
        <p:spPr>
          <a:xfrm>
            <a:off x="5997600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591969" y="2231791"/>
            <a:ext cx="1636649" cy="180809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12000" y="3206359"/>
            <a:ext cx="883351" cy="842178"/>
          </a:xfrm>
        </p:spPr>
        <p:txBody>
          <a:bodyPr anchor="t" anchorCtr="0"/>
          <a:lstStyle>
            <a:lvl1pPr marL="0" indent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9"/>
          </p:nvPr>
        </p:nvSpPr>
        <p:spPr>
          <a:xfrm>
            <a:off x="612000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sz="half" idx="20"/>
          </p:nvPr>
        </p:nvSpPr>
        <p:spPr>
          <a:xfrm>
            <a:off x="3305588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21"/>
          </p:nvPr>
        </p:nvSpPr>
        <p:spPr>
          <a:xfrm>
            <a:off x="5997600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1591969" y="4166608"/>
            <a:ext cx="1636649" cy="1843251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612000" y="5141177"/>
            <a:ext cx="883351" cy="868682"/>
          </a:xfrm>
        </p:spPr>
        <p:txBody>
          <a:bodyPr anchor="t" anchorCtr="0"/>
          <a:lstStyle>
            <a:lvl1pPr marL="0" indent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4"/>
          </p:nvPr>
        </p:nvSpPr>
        <p:spPr>
          <a:xfrm>
            <a:off x="4284000" y="4166608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3305588" y="5141177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0"/>
          <p:cNvSpPr>
            <a:spLocks noGrp="1"/>
          </p:cNvSpPr>
          <p:nvPr>
            <p:ph type="body" sz="quarter" idx="26"/>
          </p:nvPr>
        </p:nvSpPr>
        <p:spPr>
          <a:xfrm>
            <a:off x="6976800" y="4166608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27"/>
          </p:nvPr>
        </p:nvSpPr>
        <p:spPr>
          <a:xfrm>
            <a:off x="5997600" y="5141177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0"/>
          <p:cNvSpPr>
            <a:spLocks noGrp="1"/>
          </p:cNvSpPr>
          <p:nvPr>
            <p:ph type="body" sz="quarter" idx="28"/>
          </p:nvPr>
        </p:nvSpPr>
        <p:spPr>
          <a:xfrm>
            <a:off x="4284000" y="2231791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3305588" y="3206360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30"/>
          </p:nvPr>
        </p:nvSpPr>
        <p:spPr>
          <a:xfrm>
            <a:off x="6976800" y="2231791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Text Placeholder 15"/>
          <p:cNvSpPr>
            <a:spLocks noGrp="1"/>
          </p:cNvSpPr>
          <p:nvPr>
            <p:ph type="body" sz="quarter" idx="31"/>
          </p:nvPr>
        </p:nvSpPr>
        <p:spPr>
          <a:xfrm>
            <a:off x="5997600" y="3206360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192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4352400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8432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537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64322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060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43225" y="1620000"/>
            <a:ext cx="3888000" cy="4351338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7590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21240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12000" y="3855600"/>
            <a:ext cx="7919225" cy="2124000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6818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rgbClr val="141B4D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7920000" cy="3168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6804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rgbClr val="141B4D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2088000" cy="4351338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2844000" y="1620000"/>
            <a:ext cx="5688000" cy="4351338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790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fixed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6894000" y="4608000"/>
            <a:ext cx="2250000" cy="22500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916" t="-80923" r="-11380" b="-199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894000" y="2305226"/>
            <a:ext cx="2250000" cy="22500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56" b="-4975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402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2775" y="450850"/>
            <a:ext cx="7920000" cy="5519738"/>
          </a:xfrm>
          <a:solidFill>
            <a:schemeClr val="bg1"/>
          </a:solidFill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4000">
                <a:solidFill>
                  <a:schemeClr val="tx2"/>
                </a:solidFill>
                <a:latin typeface="Calibri Light" panose="020F0302020204030204" pitchFamily="34" charset="0"/>
              </a:defRPr>
            </a:lvl1pPr>
            <a:lvl2pPr marL="0" indent="0">
              <a:buFontTx/>
              <a:buNone/>
              <a:defRPr sz="2400"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806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909130" y="2305226"/>
            <a:ext cx="2250000" cy="2250000"/>
          </a:xfrm>
          <a:prstGeom prst="rect">
            <a:avLst/>
          </a:prstGeom>
          <a:solidFill>
            <a:srgbClr val="0096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000" y="6336000"/>
            <a:ext cx="252000" cy="252000"/>
          </a:xfrm>
        </p:spPr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673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9144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2890226"/>
            <a:ext cx="7920000" cy="1080000"/>
          </a:xfrm>
        </p:spPr>
        <p:txBody>
          <a:bodyPr anchor="ctr" anchorCtr="1">
            <a:noAutofit/>
          </a:bodyPr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11757"/>
            <a:ext cx="4520870" cy="225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4659130" y="0"/>
            <a:ext cx="4500000" cy="2250000"/>
          </a:xfrm>
          <a:prstGeom prst="rect">
            <a:avLst/>
          </a:prstGeom>
          <a:solidFill>
            <a:srgbClr val="00B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1274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602038"/>
            <a:ext cx="6858000" cy="1655762"/>
          </a:xfrm>
        </p:spPr>
        <p:txBody>
          <a:bodyPr/>
          <a:lstStyle>
            <a:lvl1pPr marL="0" indent="0" algn="ctr">
              <a:buNone/>
              <a:defRPr sz="2133"/>
            </a:lvl1pPr>
            <a:lvl2pPr marL="406419" indent="0" algn="ctr">
              <a:buNone/>
              <a:defRPr sz="1778"/>
            </a:lvl2pPr>
            <a:lvl3pPr marL="812838" indent="0" algn="ctr">
              <a:buNone/>
              <a:defRPr sz="1600"/>
            </a:lvl3pPr>
            <a:lvl4pPr marL="1219256" indent="0" algn="ctr">
              <a:buNone/>
              <a:defRPr sz="1422"/>
            </a:lvl4pPr>
            <a:lvl5pPr marL="1625675" indent="0" algn="ctr">
              <a:buNone/>
              <a:defRPr sz="1422"/>
            </a:lvl5pPr>
            <a:lvl6pPr marL="2032094" indent="0" algn="ctr">
              <a:buNone/>
              <a:defRPr sz="1422"/>
            </a:lvl6pPr>
            <a:lvl7pPr marL="2438513" indent="0" algn="ctr">
              <a:buNone/>
              <a:defRPr sz="1422"/>
            </a:lvl7pPr>
            <a:lvl8pPr marL="2844932" indent="0" algn="ctr">
              <a:buNone/>
              <a:defRPr sz="1422"/>
            </a:lvl8pPr>
            <a:lvl9pPr marL="3251350" indent="0" algn="ctr">
              <a:buNone/>
              <a:defRPr sz="142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4541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8391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5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133">
                <a:solidFill>
                  <a:schemeClr val="tx1"/>
                </a:solidFill>
              </a:defRPr>
            </a:lvl1pPr>
            <a:lvl2pPr marL="40641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8128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21925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625675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032094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438513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284493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25135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59891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1476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19" indent="0">
              <a:buNone/>
              <a:defRPr sz="1778" b="1"/>
            </a:lvl2pPr>
            <a:lvl3pPr marL="812838" indent="0">
              <a:buNone/>
              <a:defRPr sz="1600" b="1"/>
            </a:lvl3pPr>
            <a:lvl4pPr marL="1219256" indent="0">
              <a:buNone/>
              <a:defRPr sz="1422" b="1"/>
            </a:lvl4pPr>
            <a:lvl5pPr marL="1625675" indent="0">
              <a:buNone/>
              <a:defRPr sz="1422" b="1"/>
            </a:lvl5pPr>
            <a:lvl6pPr marL="2032094" indent="0">
              <a:buNone/>
              <a:defRPr sz="1422" b="1"/>
            </a:lvl6pPr>
            <a:lvl7pPr marL="2438513" indent="0">
              <a:buNone/>
              <a:defRPr sz="1422" b="1"/>
            </a:lvl7pPr>
            <a:lvl8pPr marL="2844932" indent="0">
              <a:buNone/>
              <a:defRPr sz="1422" b="1"/>
            </a:lvl8pPr>
            <a:lvl9pPr marL="3251350" indent="0">
              <a:buNone/>
              <a:defRPr sz="142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19" indent="0">
              <a:buNone/>
              <a:defRPr sz="1778" b="1"/>
            </a:lvl2pPr>
            <a:lvl3pPr marL="812838" indent="0">
              <a:buNone/>
              <a:defRPr sz="1600" b="1"/>
            </a:lvl3pPr>
            <a:lvl4pPr marL="1219256" indent="0">
              <a:buNone/>
              <a:defRPr sz="1422" b="1"/>
            </a:lvl4pPr>
            <a:lvl5pPr marL="1625675" indent="0">
              <a:buNone/>
              <a:defRPr sz="1422" b="1"/>
            </a:lvl5pPr>
            <a:lvl6pPr marL="2032094" indent="0">
              <a:buNone/>
              <a:defRPr sz="1422" b="1"/>
            </a:lvl6pPr>
            <a:lvl7pPr marL="2438513" indent="0">
              <a:buNone/>
              <a:defRPr sz="1422" b="1"/>
            </a:lvl7pPr>
            <a:lvl8pPr marL="2844932" indent="0">
              <a:buNone/>
              <a:defRPr sz="1422" b="1"/>
            </a:lvl8pPr>
            <a:lvl9pPr marL="3251350" indent="0">
              <a:buNone/>
              <a:defRPr sz="142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58112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702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927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add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894000" y="2305049"/>
            <a:ext cx="2250000" cy="225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6894000" y="4608513"/>
            <a:ext cx="2250000" cy="225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7060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8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2845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422"/>
            </a:lvl1pPr>
            <a:lvl2pPr marL="406419" indent="0">
              <a:buNone/>
              <a:defRPr sz="1245"/>
            </a:lvl2pPr>
            <a:lvl3pPr marL="812838" indent="0">
              <a:buNone/>
              <a:defRPr sz="1067"/>
            </a:lvl3pPr>
            <a:lvl4pPr marL="1219256" indent="0">
              <a:buNone/>
              <a:defRPr sz="889"/>
            </a:lvl4pPr>
            <a:lvl5pPr marL="1625675" indent="0">
              <a:buNone/>
              <a:defRPr sz="889"/>
            </a:lvl5pPr>
            <a:lvl6pPr marL="2032094" indent="0">
              <a:buNone/>
              <a:defRPr sz="889"/>
            </a:lvl6pPr>
            <a:lvl7pPr marL="2438513" indent="0">
              <a:buNone/>
              <a:defRPr sz="889"/>
            </a:lvl7pPr>
            <a:lvl8pPr marL="2844932" indent="0">
              <a:buNone/>
              <a:defRPr sz="889"/>
            </a:lvl8pPr>
            <a:lvl9pPr marL="3251350" indent="0">
              <a:buNone/>
              <a:defRPr sz="88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8730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8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2845"/>
            </a:lvl1pPr>
            <a:lvl2pPr marL="406419" indent="0">
              <a:buNone/>
              <a:defRPr sz="2489"/>
            </a:lvl2pPr>
            <a:lvl3pPr marL="812838" indent="0">
              <a:buNone/>
              <a:defRPr sz="2133"/>
            </a:lvl3pPr>
            <a:lvl4pPr marL="1219256" indent="0">
              <a:buNone/>
              <a:defRPr sz="1778"/>
            </a:lvl4pPr>
            <a:lvl5pPr marL="1625675" indent="0">
              <a:buNone/>
              <a:defRPr sz="1778"/>
            </a:lvl5pPr>
            <a:lvl6pPr marL="2032094" indent="0">
              <a:buNone/>
              <a:defRPr sz="1778"/>
            </a:lvl6pPr>
            <a:lvl7pPr marL="2438513" indent="0">
              <a:buNone/>
              <a:defRPr sz="1778"/>
            </a:lvl7pPr>
            <a:lvl8pPr marL="2844932" indent="0">
              <a:buNone/>
              <a:defRPr sz="1778"/>
            </a:lvl8pPr>
            <a:lvl9pPr marL="3251350" indent="0">
              <a:buNone/>
              <a:defRPr sz="1778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422"/>
            </a:lvl1pPr>
            <a:lvl2pPr marL="406419" indent="0">
              <a:buNone/>
              <a:defRPr sz="1245"/>
            </a:lvl2pPr>
            <a:lvl3pPr marL="812838" indent="0">
              <a:buNone/>
              <a:defRPr sz="1067"/>
            </a:lvl3pPr>
            <a:lvl4pPr marL="1219256" indent="0">
              <a:buNone/>
              <a:defRPr sz="889"/>
            </a:lvl4pPr>
            <a:lvl5pPr marL="1625675" indent="0">
              <a:buNone/>
              <a:defRPr sz="889"/>
            </a:lvl5pPr>
            <a:lvl6pPr marL="2032094" indent="0">
              <a:buNone/>
              <a:defRPr sz="889"/>
            </a:lvl6pPr>
            <a:lvl7pPr marL="2438513" indent="0">
              <a:buNone/>
              <a:defRPr sz="889"/>
            </a:lvl7pPr>
            <a:lvl8pPr marL="2844932" indent="0">
              <a:buNone/>
              <a:defRPr sz="889"/>
            </a:lvl8pPr>
            <a:lvl9pPr marL="3251350" indent="0">
              <a:buNone/>
              <a:defRPr sz="88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87305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6299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4299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9144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2890226"/>
            <a:ext cx="7920000" cy="1080000"/>
          </a:xfrm>
        </p:spPr>
        <p:txBody>
          <a:bodyPr anchor="ctr" anchorCtr="1">
            <a:noAutofit/>
          </a:bodyPr>
          <a:lstStyle>
            <a:lvl1pPr algn="ctr">
              <a:defRPr sz="3375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1" y="4611757"/>
            <a:ext cx="4520870" cy="225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3" name="Rectangle 12"/>
          <p:cNvSpPr/>
          <p:nvPr userDrawn="1"/>
        </p:nvSpPr>
        <p:spPr>
          <a:xfrm>
            <a:off x="4659130" y="0"/>
            <a:ext cx="4500000" cy="2250000"/>
          </a:xfrm>
          <a:prstGeom prst="rect">
            <a:avLst/>
          </a:prstGeom>
          <a:solidFill>
            <a:srgbClr val="00B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4508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_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2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12775" y="3600000"/>
            <a:ext cx="1728000" cy="1728000"/>
          </a:xfrm>
          <a:solidFill>
            <a:srgbClr val="00968E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2674800" y="3600000"/>
            <a:ext cx="1728000" cy="1728000"/>
          </a:xfrm>
          <a:solidFill>
            <a:srgbClr val="00B140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4741200" y="3600000"/>
            <a:ext cx="1728000" cy="1728000"/>
          </a:xfrm>
          <a:solidFill>
            <a:schemeClr val="accent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03225" y="3600000"/>
            <a:ext cx="1728000" cy="1728000"/>
          </a:xfrm>
          <a:solidFill>
            <a:srgbClr val="00A5E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2" hasCustomPrompt="1"/>
          </p:nvPr>
        </p:nvSpPr>
        <p:spPr>
          <a:xfrm>
            <a:off x="612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26748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4" hasCustomPrompt="1"/>
          </p:nvPr>
        </p:nvSpPr>
        <p:spPr>
          <a:xfrm>
            <a:off x="47412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25" hasCustomPrompt="1"/>
          </p:nvPr>
        </p:nvSpPr>
        <p:spPr>
          <a:xfrm>
            <a:off x="6804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35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67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15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3886200" cy="4351338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20000"/>
            <a:ext cx="3886200" cy="4351338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43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itle and image/chart/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21240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" y="3856380"/>
            <a:ext cx="7920000" cy="2124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20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Tab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7920000" cy="3168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00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620000"/>
            <a:ext cx="7920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2000" y="6336000"/>
            <a:ext cx="252000" cy="252000"/>
          </a:xfrm>
          <a:prstGeom prst="rect">
            <a:avLst/>
          </a:prstGeom>
          <a:solidFill>
            <a:schemeClr val="tx2"/>
          </a:solidFill>
        </p:spPr>
        <p:txBody>
          <a:bodyPr vert="horz" lIns="36000" tIns="36000" rIns="36000" bIns="36000" rtlCol="0" anchor="ctr" anchorCtr="1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F2A03A7-D3C6-435B-BFD3-5FB99AB373B9}" type="slidenum">
              <a:rPr lang="en-GB" smtClean="0"/>
              <a:pPr/>
              <a:t>‹#›</a:t>
            </a:fld>
            <a:fld id="{70F0B231-6676-4BAB-8257-7A685CA5A356}" type="slidenum">
              <a:rPr lang="en-GB" smtClean="0"/>
              <a:pPr/>
              <a:t>‹#›</a:t>
            </a:fld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78447993"/>
              </p:ext>
            </p:extLst>
          </p:nvPr>
        </p:nvGraphicFramePr>
        <p:xfrm>
          <a:off x="993911" y="6336000"/>
          <a:ext cx="4187688" cy="22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5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IMP-T1135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18 March 2019 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 userDrawn="1"/>
        </p:nvCxnSpPr>
        <p:spPr>
          <a:xfrm>
            <a:off x="612000" y="1382400"/>
            <a:ext cx="7920000" cy="0"/>
          </a:xfrm>
          <a:prstGeom prst="line">
            <a:avLst/>
          </a:prstGeom>
          <a:ln w="762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2000" y="594000"/>
            <a:ext cx="540000" cy="29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5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94" r:id="rId4"/>
    <p:sldLayoutId id="2147483674" r:id="rId5"/>
    <p:sldLayoutId id="2147483676" r:id="rId6"/>
    <p:sldLayoutId id="2147483664" r:id="rId7"/>
    <p:sldLayoutId id="2147483677" r:id="rId8"/>
    <p:sldLayoutId id="2147483678" r:id="rId9"/>
    <p:sldLayoutId id="2147483679" r:id="rId10"/>
    <p:sldLayoutId id="2147483689" r:id="rId11"/>
    <p:sldLayoutId id="2147483690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  <p:sldLayoutId id="2147483688" r:id="rId20"/>
    <p:sldLayoutId id="2147483687" r:id="rId21"/>
    <p:sldLayoutId id="2147483691" r:id="rId2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64B41-AEF3-42A0-8AD0-14AD58726429}" type="datetimeFigureOut">
              <a:rPr lang="en-GB" smtClean="0"/>
              <a:t>18/03/2019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F0457-3E5F-4E47-911F-D7C7E9FB40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65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30" r:id="rId12"/>
  </p:sldLayoutIdLst>
  <p:txStyles>
    <p:titleStyle>
      <a:lvl1pPr algn="l" defTabSz="812838" rtl="0" eaLnBrk="1" latinLnBrk="0" hangingPunct="1">
        <a:lnSpc>
          <a:spcPct val="90000"/>
        </a:lnSpc>
        <a:spcBef>
          <a:spcPct val="0"/>
        </a:spcBef>
        <a:buNone/>
        <a:defRPr sz="3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3209" indent="-203209" algn="l" defTabSz="812838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2489" kern="1200">
          <a:solidFill>
            <a:schemeClr val="tx1"/>
          </a:solidFill>
          <a:latin typeface="+mn-lt"/>
          <a:ea typeface="+mn-ea"/>
          <a:cs typeface="+mn-cs"/>
        </a:defRPr>
      </a:lvl1pPr>
      <a:lvl2pPr marL="609628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16047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422466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85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35303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41722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48141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54560" indent="-203209" algn="l" defTabSz="812838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19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38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56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75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94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513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932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350" algn="l" defTabSz="81283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775" y="2790360"/>
            <a:ext cx="6062348" cy="1384995"/>
          </a:xfrm>
        </p:spPr>
        <p:txBody>
          <a:bodyPr/>
          <a:lstStyle/>
          <a:p>
            <a:r>
              <a:rPr lang="en-GB" sz="3000" b="1" dirty="0"/>
              <a:t>In service pilot of the T1135 operational decision-making tool: Assessing performance and customer impact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E343CF-5383-4299-9534-C4B72406F496}"/>
              </a:ext>
            </a:extLst>
          </p:cNvPr>
          <p:cNvSpPr txBox="1"/>
          <p:nvPr/>
        </p:nvSpPr>
        <p:spPr>
          <a:xfrm>
            <a:off x="353775" y="5159829"/>
            <a:ext cx="30621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Supplier engagement meeting </a:t>
            </a:r>
          </a:p>
          <a:p>
            <a:endParaRPr lang="en-GB" dirty="0"/>
          </a:p>
          <a:p>
            <a:r>
              <a:rPr lang="en-GB" dirty="0"/>
              <a:t>18 March 2019</a:t>
            </a:r>
          </a:p>
          <a:p>
            <a:endParaRPr lang="en-GB" dirty="0"/>
          </a:p>
          <a:p>
            <a:r>
              <a:rPr lang="en-GB" dirty="0"/>
              <a:t>0203 142 5510,,368794# </a:t>
            </a:r>
          </a:p>
        </p:txBody>
      </p:sp>
    </p:spTree>
    <p:extLst>
      <p:ext uri="{BB962C8B-B14F-4D97-AF65-F5344CB8AC3E}">
        <p14:creationId xmlns:p14="http://schemas.microsoft.com/office/powerpoint/2010/main" val="10708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601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4D65-B5D7-4B42-8620-996745CE0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Hypotheses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4D44C-89DE-4E2F-9196-69CFBBA01F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000" y="1619999"/>
            <a:ext cx="7920000" cy="5082357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GB" sz="1400" dirty="0"/>
              <a:t>H1: The tool will support staff to manage abnormal situations effectively by keeping people and trains moving safely, resulting in:</a:t>
            </a:r>
          </a:p>
          <a:p>
            <a:pPr lvl="1"/>
            <a:r>
              <a:rPr lang="en-GB" sz="1400" dirty="0"/>
              <a:t>Fewer delay minutes</a:t>
            </a:r>
          </a:p>
          <a:p>
            <a:pPr lvl="1"/>
            <a:r>
              <a:rPr lang="en-GB" sz="1400" dirty="0"/>
              <a:t>Fewer incidents </a:t>
            </a:r>
          </a:p>
          <a:p>
            <a:pPr lvl="1"/>
            <a:r>
              <a:rPr lang="en-GB" sz="1400" dirty="0"/>
              <a:t>Fewer incidents breaching disruption thresholds</a:t>
            </a:r>
          </a:p>
          <a:p>
            <a:pPr lvl="1"/>
            <a:r>
              <a:rPr lang="en-GB" sz="1400" dirty="0"/>
              <a:t>Improved capacity utilisation during contingent operations </a:t>
            </a:r>
          </a:p>
          <a:p>
            <a:pPr lvl="1"/>
            <a:r>
              <a:rPr lang="en-GB" sz="1400" dirty="0"/>
              <a:t>Improved recovery time following service disruption</a:t>
            </a:r>
          </a:p>
          <a:p>
            <a:pPr lvl="1"/>
            <a:r>
              <a:rPr lang="en-GB" sz="1400" dirty="0"/>
              <a:t>Less overall attributed delays</a:t>
            </a:r>
          </a:p>
          <a:p>
            <a:pPr lvl="1"/>
            <a:r>
              <a:rPr lang="en-GB" sz="1400" dirty="0"/>
              <a:t>Changes to the delay attribution profile, where some categories may increase and others decrease (e.g. less attributed delay for one incident type may increase sub-threshold reactionary delay)</a:t>
            </a:r>
          </a:p>
          <a:p>
            <a:pPr lvl="0"/>
            <a:r>
              <a:rPr lang="en-GB" sz="1400" dirty="0"/>
              <a:t>H2: The tool will improve staff confidence to make more operational decisions during abnormal situations, resulting in less escalated decisions (e.g. to control, on-call structure), reducing other operational workflows, effort and time when managing and recovering from incidents </a:t>
            </a:r>
          </a:p>
          <a:p>
            <a:pPr lvl="0"/>
            <a:r>
              <a:rPr lang="en-GB" sz="1400" dirty="0"/>
              <a:t>H3: Staff using the tool are more likely maintain or improve operational performance </a:t>
            </a:r>
          </a:p>
          <a:p>
            <a:pPr lvl="0"/>
            <a:r>
              <a:rPr lang="en-GB" sz="1400" dirty="0"/>
              <a:t>H4: The impact from improving performance, managing abnormal situations and disruption, will indirectly improve the customer experience</a:t>
            </a:r>
          </a:p>
        </p:txBody>
      </p:sp>
    </p:spTree>
    <p:extLst>
      <p:ext uri="{BB962C8B-B14F-4D97-AF65-F5344CB8AC3E}">
        <p14:creationId xmlns:p14="http://schemas.microsoft.com/office/powerpoint/2010/main" val="78677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B6BBB-6D65-4E3B-B28B-68DB24E95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36EEC-3089-4886-BF92-79D2D52E7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000" y="1619999"/>
            <a:ext cx="7920000" cy="3782179"/>
          </a:xfrm>
        </p:spPr>
        <p:txBody>
          <a:bodyPr/>
          <a:lstStyle/>
          <a:p>
            <a:r>
              <a:rPr lang="en-GB" dirty="0"/>
              <a:t>Welcome and introductions </a:t>
            </a:r>
          </a:p>
          <a:p>
            <a:r>
              <a:rPr lang="en-GB" dirty="0"/>
              <a:t>Overview of the research </a:t>
            </a:r>
          </a:p>
          <a:p>
            <a:pPr lvl="1"/>
            <a:r>
              <a:rPr lang="en-GB" dirty="0"/>
              <a:t>Background</a:t>
            </a:r>
          </a:p>
          <a:p>
            <a:pPr lvl="1"/>
            <a:r>
              <a:rPr lang="en-GB" dirty="0"/>
              <a:t>Project structure </a:t>
            </a:r>
          </a:p>
          <a:p>
            <a:pPr lvl="1"/>
            <a:r>
              <a:rPr lang="en-GB" dirty="0"/>
              <a:t>Aims and objectives</a:t>
            </a:r>
          </a:p>
          <a:p>
            <a:pPr lvl="1"/>
            <a:r>
              <a:rPr lang="en-GB" dirty="0"/>
              <a:t>Scope </a:t>
            </a:r>
          </a:p>
          <a:p>
            <a:pPr lvl="1"/>
            <a:r>
              <a:rPr lang="en-GB" dirty="0"/>
              <a:t>Timescales and deliverables  </a:t>
            </a:r>
          </a:p>
          <a:p>
            <a:r>
              <a:rPr lang="en-GB" dirty="0"/>
              <a:t>Questions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4C1F21-3F42-4C24-8F05-A3EA3ED5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66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D242A-0224-416B-BC40-DD6795D21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BEC12-CCF7-4727-9E3F-00E4AD054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3295" y="1619999"/>
            <a:ext cx="8265694" cy="4588295"/>
          </a:xfrm>
        </p:spPr>
        <p:txBody>
          <a:bodyPr/>
          <a:lstStyle/>
          <a:p>
            <a:r>
              <a:rPr lang="en-GB" sz="1800" dirty="0"/>
              <a:t>Operational decision making has become undervalued in recent years</a:t>
            </a:r>
          </a:p>
          <a:p>
            <a:r>
              <a:rPr lang="en-GB" sz="1800" dirty="0"/>
              <a:t>RSSB research T1135 </a:t>
            </a:r>
            <a:r>
              <a:rPr lang="en-GB" sz="1800" i="1" dirty="0"/>
              <a:t>Development of an operational decision-making model for abnormal working </a:t>
            </a:r>
            <a:r>
              <a:rPr lang="en-GB" sz="1800" dirty="0"/>
              <a:t>delivered:</a:t>
            </a:r>
          </a:p>
          <a:p>
            <a:pPr lvl="1"/>
            <a:r>
              <a:rPr lang="en-GB" dirty="0"/>
              <a:t>Decision making model </a:t>
            </a:r>
          </a:p>
          <a:p>
            <a:pPr lvl="1"/>
            <a:r>
              <a:rPr lang="en-GB" dirty="0"/>
              <a:t>Training package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591CA-45DF-40B7-8C0A-53D26BDF0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3</a:t>
            </a:fld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3F0789-A0A1-4CEF-A1DB-C4CB2CB9B09D}"/>
              </a:ext>
            </a:extLst>
          </p:cNvPr>
          <p:cNvSpPr/>
          <p:nvPr/>
        </p:nvSpPr>
        <p:spPr>
          <a:xfrm>
            <a:off x="397043" y="3568900"/>
            <a:ext cx="5089357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i="1" dirty="0"/>
              <a:t>IMP-T1135 In service pilot of the T1135 operational decision making tool</a:t>
            </a:r>
            <a:r>
              <a:rPr lang="en-GB" dirty="0"/>
              <a:t>, will assess the benefits and impact of the tool. 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dirty="0"/>
              <a:t>IMP-T1135 will assess whether the tool / training empowers staff to make more effective decisions during abnormal situations to keep people and trains moving safety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dirty="0"/>
              <a:t>The trial will be undertaken on the Midland main line, with East Midlands Trains (EMT) and Network Rail London North East (LNE) Route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AAD3FD-7F69-4E5C-840C-AE4A6DF829C1}"/>
              </a:ext>
            </a:extLst>
          </p:cNvPr>
          <p:cNvPicPr/>
          <p:nvPr/>
        </p:nvPicPr>
        <p:blipFill rotWithShape="1">
          <a:blip r:embed="rId2"/>
          <a:srcRect b="7478"/>
          <a:stretch/>
        </p:blipFill>
        <p:spPr bwMode="auto">
          <a:xfrm>
            <a:off x="5486400" y="2799094"/>
            <a:ext cx="3489158" cy="3264822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0287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C39B4E9-A707-47BB-9D6D-C2B2090F89D4}"/>
              </a:ext>
            </a:extLst>
          </p:cNvPr>
          <p:cNvSpPr/>
          <p:nvPr/>
        </p:nvSpPr>
        <p:spPr>
          <a:xfrm>
            <a:off x="527779" y="4174958"/>
            <a:ext cx="7822137" cy="81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40B744-623F-40A5-BC5F-4F2CF7BCB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structure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A92FC-2DA2-4F4E-BD9E-4E5A35B91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000" y="1619999"/>
            <a:ext cx="7920000" cy="4480011"/>
          </a:xfrm>
        </p:spPr>
        <p:txBody>
          <a:bodyPr/>
          <a:lstStyle/>
          <a:p>
            <a:pPr lvl="0"/>
            <a:r>
              <a:rPr lang="en-GB" sz="1800" dirty="0"/>
              <a:t>Work Package 1 (WP1):  Project scoping and development - undertaken by RSSB.</a:t>
            </a:r>
          </a:p>
          <a:p>
            <a:pPr lvl="0"/>
            <a:endParaRPr lang="en-GB" sz="1800" dirty="0"/>
          </a:p>
          <a:p>
            <a:pPr lvl="0"/>
            <a:r>
              <a:rPr lang="en-GB" sz="1800" dirty="0"/>
              <a:t>Work Package 2 (WP2): Embedding the decisional making tool within company culture - undertaken by RSSB</a:t>
            </a:r>
          </a:p>
          <a:p>
            <a:pPr lvl="0"/>
            <a:endParaRPr lang="en-GB" sz="1800" dirty="0"/>
          </a:p>
          <a:p>
            <a:pPr lvl="0"/>
            <a:r>
              <a:rPr lang="en-GB" sz="1800" dirty="0"/>
              <a:t>Work Package 3 (WP3): Assessing staff impact and use - undertaken by RSSB</a:t>
            </a:r>
          </a:p>
          <a:p>
            <a:pPr marL="0" lvl="0" indent="0">
              <a:buNone/>
            </a:pPr>
            <a:r>
              <a:rPr lang="en-GB" sz="1800" dirty="0"/>
              <a:t>   </a:t>
            </a:r>
          </a:p>
          <a:p>
            <a:pPr lvl="0"/>
            <a:r>
              <a:rPr lang="en-GB" sz="1800" b="1" u="sng" dirty="0"/>
              <a:t>Work Package 4 (WP4): Assessing performance and customer impact – this ITT</a:t>
            </a:r>
            <a:endParaRPr lang="en-GB" sz="1800" dirty="0"/>
          </a:p>
          <a:p>
            <a:endParaRPr lang="en-GB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C62D7-7C94-4633-A926-F84D6434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36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3407F-BBE9-439F-A690-A2C300F58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and objectives – WP4 only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5456F-EFB8-44EA-963D-06128BD21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000" y="1429200"/>
            <a:ext cx="7920000" cy="4968000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/>
              <a:t>Aim</a:t>
            </a:r>
          </a:p>
          <a:p>
            <a:r>
              <a:rPr lang="en-GB" sz="1800" dirty="0"/>
              <a:t>Apply an experimental design to assess the performance, service disruption and customer benefits and impact of the IMP-T1135 trial</a:t>
            </a:r>
          </a:p>
          <a:p>
            <a:pPr marL="0" indent="0">
              <a:buNone/>
            </a:pPr>
            <a:r>
              <a:rPr lang="en-GB" sz="1800" b="1" dirty="0"/>
              <a:t>Objectives</a:t>
            </a:r>
          </a:p>
          <a:p>
            <a:pPr lvl="0"/>
            <a:r>
              <a:rPr lang="en-GB" sz="1800" b="1" dirty="0"/>
              <a:t>Define the measures </a:t>
            </a:r>
            <a:r>
              <a:rPr lang="en-GB" sz="1800" dirty="0"/>
              <a:t>required to analyse the performance, service disruption and customer benefits and impact of the trial</a:t>
            </a:r>
          </a:p>
          <a:p>
            <a:pPr lvl="0"/>
            <a:r>
              <a:rPr lang="en-GB" sz="1800" b="1" dirty="0"/>
              <a:t>Develop a robust method </a:t>
            </a:r>
            <a:r>
              <a:rPr lang="en-GB" sz="1800" dirty="0"/>
              <a:t>to undertake the data collection and analysis </a:t>
            </a:r>
          </a:p>
          <a:p>
            <a:pPr lvl="0"/>
            <a:r>
              <a:rPr lang="en-GB" sz="1800" b="1" dirty="0"/>
              <a:t>Analyse data </a:t>
            </a:r>
            <a:r>
              <a:rPr lang="en-GB" sz="1800" dirty="0"/>
              <a:t>to assess the impact and benefits of the trial of the tool </a:t>
            </a:r>
          </a:p>
          <a:p>
            <a:pPr lvl="0"/>
            <a:r>
              <a:rPr lang="en-GB" sz="1800" dirty="0"/>
              <a:t>Identify factors that may have led to any impacts identified</a:t>
            </a:r>
          </a:p>
          <a:p>
            <a:pPr lvl="0"/>
            <a:r>
              <a:rPr lang="en-GB" sz="1800" dirty="0"/>
              <a:t>Provide recommendations on the implications and transferability of the findings to the wider industry </a:t>
            </a:r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14F5A-68CD-4FF8-BDBA-1F7C41E81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6296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1E21-E501-46DB-A0F9-6FCA1FD4C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Scope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57E6FD-BDDC-4232-A9C5-D99E6355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6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E08DA9F-8636-4F29-8CEF-38BA0A0F2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607056"/>
              </p:ext>
            </p:extLst>
          </p:nvPr>
        </p:nvGraphicFramePr>
        <p:xfrm>
          <a:off x="475812" y="964740"/>
          <a:ext cx="7920000" cy="5684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72502">
                  <a:extLst>
                    <a:ext uri="{9D8B030D-6E8A-4147-A177-3AD203B41FA5}">
                      <a16:colId xmlns:a16="http://schemas.microsoft.com/office/drawing/2014/main" val="4037694963"/>
                    </a:ext>
                  </a:extLst>
                </a:gridCol>
                <a:gridCol w="1947498">
                  <a:extLst>
                    <a:ext uri="{9D8B030D-6E8A-4147-A177-3AD203B41FA5}">
                      <a16:colId xmlns:a16="http://schemas.microsoft.com/office/drawing/2014/main" val="2094556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In scope 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Out of scope 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310447"/>
                  </a:ext>
                </a:extLst>
              </a:tr>
              <a:tr h="4481311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Work collaboratively with RSSB, EMT and LNE throughout the trial 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Process map the operational workflows to identify scenarios where the tool may be used and benefits and impact measured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Identify the data sources required to measure the benefits and impact of the tool on performance, service disruption and customer impact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Define a robust method to undertake the analysis 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Receive data from EMT and LNE to analyse:</a:t>
                      </a:r>
                    </a:p>
                    <a:p>
                      <a:pPr marL="742950" lvl="1" indent="-28575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400" dirty="0">
                          <a:effectLst/>
                        </a:rPr>
                        <a:t>Historical / baseline data prior staff training of the decision-making tool</a:t>
                      </a:r>
                    </a:p>
                    <a:p>
                      <a:pPr marL="742950" lvl="1" indent="-28575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400" dirty="0">
                          <a:effectLst/>
                        </a:rPr>
                        <a:t>Data from the Midland main line (treatment group) and comparative line (control group)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Where required clean raw data to undertake the analysis  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Identify significant patterns, trends, relationships, key themes that indicate the benefits and impact of the decision-making tool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Test the hypotheses of WP4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Identify any differences where the tool has / has not been used 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Identify any underlining factors that led influenced the changes in benefits or impact of the tool use 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Identify any implications the findings may have on the IMP-T1135 trial 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Provide recommendations on the transferability of the findings to the wider industry should another operator/NR Route adopt the tool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Schedule 4 and 8 industry payments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Measuring staff experience, confidence and impact of the tool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544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42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7F5AC66-E4BF-4C50-BF94-02596350397B}"/>
              </a:ext>
            </a:extLst>
          </p:cNvPr>
          <p:cNvSpPr/>
          <p:nvPr/>
        </p:nvSpPr>
        <p:spPr>
          <a:xfrm>
            <a:off x="515566" y="6143494"/>
            <a:ext cx="3638145" cy="568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2D7361-6554-4D69-A4C2-697F0263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270000"/>
            <a:ext cx="7920000" cy="817200"/>
          </a:xfrm>
        </p:spPr>
        <p:txBody>
          <a:bodyPr/>
          <a:lstStyle/>
          <a:p>
            <a:r>
              <a:rPr lang="en-GB" dirty="0"/>
              <a:t>Timescales &amp; Deliverables (D)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2C5E7C-3148-47BC-A7C8-CDD7FF65838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058" y="806372"/>
            <a:ext cx="7226941" cy="6051628"/>
          </a:xfrm>
          <a:prstGeom prst="rect">
            <a:avLst/>
          </a:prstGeom>
          <a:noFill/>
        </p:spPr>
      </p:pic>
      <p:sp>
        <p:nvSpPr>
          <p:cNvPr id="7" name="Arrow: Pentagon 6">
            <a:extLst>
              <a:ext uri="{FF2B5EF4-FFF2-40B4-BE49-F238E27FC236}">
                <a16:creationId xmlns:a16="http://schemas.microsoft.com/office/drawing/2014/main" id="{4A836621-98DE-40E0-A4AE-57BB04ECC59A}"/>
              </a:ext>
            </a:extLst>
          </p:cNvPr>
          <p:cNvSpPr/>
          <p:nvPr/>
        </p:nvSpPr>
        <p:spPr>
          <a:xfrm>
            <a:off x="639692" y="1263315"/>
            <a:ext cx="637674" cy="385011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CECC7D42-526B-476C-BB1B-A9E04F8285FA}"/>
              </a:ext>
            </a:extLst>
          </p:cNvPr>
          <p:cNvSpPr/>
          <p:nvPr/>
        </p:nvSpPr>
        <p:spPr>
          <a:xfrm>
            <a:off x="653538" y="1824441"/>
            <a:ext cx="637674" cy="385011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9D0D281A-7117-4329-896F-C86C6CE367E9}"/>
              </a:ext>
            </a:extLst>
          </p:cNvPr>
          <p:cNvSpPr/>
          <p:nvPr/>
        </p:nvSpPr>
        <p:spPr>
          <a:xfrm>
            <a:off x="653538" y="5950989"/>
            <a:ext cx="637674" cy="385011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445690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9EB262-EE1B-4286-8C53-263F11F8D95C}"/>
              </a:ext>
            </a:extLst>
          </p:cNvPr>
          <p:cNvSpPr/>
          <p:nvPr/>
        </p:nvSpPr>
        <p:spPr>
          <a:xfrm>
            <a:off x="515566" y="6143494"/>
            <a:ext cx="3638145" cy="568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E718E4-1C87-44CB-B381-2D1B1B7DD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</p:spPr>
        <p:txBody>
          <a:bodyPr/>
          <a:lstStyle/>
          <a:p>
            <a:r>
              <a:rPr lang="en-GB" dirty="0"/>
              <a:t>Questions (1 of 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54928-DE67-4C57-AC86-310A5F2D2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4383758"/>
          </a:xfrm>
        </p:spPr>
        <p:txBody>
          <a:bodyPr/>
          <a:lstStyle/>
          <a:p>
            <a:r>
              <a:rPr lang="en-GB" dirty="0"/>
              <a:t>A list of proposed measures is provided below – what measures do suppliers see as essential, missing, or unnecessary to this work?</a:t>
            </a:r>
          </a:p>
          <a:p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C43645-B7A4-43F5-9B30-069FE292C1F7}"/>
              </a:ext>
            </a:extLst>
          </p:cNvPr>
          <p:cNvSpPr/>
          <p:nvPr/>
        </p:nvSpPr>
        <p:spPr>
          <a:xfrm>
            <a:off x="155642" y="2321160"/>
            <a:ext cx="2898843" cy="35932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ts val="1500"/>
              </a:lnSpc>
              <a:spcAft>
                <a:spcPts val="600"/>
              </a:spcAft>
            </a:pPr>
            <a:r>
              <a:rPr lang="en-GB" sz="1400" b="1" dirty="0">
                <a:ea typeface="Times New Roman" panose="02020603050405020304" pitchFamily="18" charset="0"/>
                <a:cs typeface="Arial" panose="020B0604020202020204" pitchFamily="34" charset="0"/>
              </a:rPr>
              <a:t>Operational performance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Average minutes lateness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Total delay minutes, primary and reactionary delay minutes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PPM / PPM failures, ‘right time’ and ‘on time’ metrics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Changes in PPM attrition 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 err="1">
                <a:ea typeface="Times New Roman" panose="02020603050405020304" pitchFamily="18" charset="0"/>
                <a:cs typeface="Arial" panose="020B0604020202020204" pitchFamily="34" charset="0"/>
              </a:rPr>
              <a:t>CaSL</a:t>
            </a: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 metric, including full and part cancellations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Delay per incident 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Excludable and void days (PPM and delay minutes)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Changes across the TRUST delay attribution profile (categorised delays)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F8945E-04C1-4CF5-BE06-1705351B8F12}"/>
              </a:ext>
            </a:extLst>
          </p:cNvPr>
          <p:cNvSpPr/>
          <p:nvPr/>
        </p:nvSpPr>
        <p:spPr>
          <a:xfrm>
            <a:off x="3228740" y="2321160"/>
            <a:ext cx="3190672" cy="428578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ts val="1500"/>
              </a:lnSpc>
              <a:spcAft>
                <a:spcPts val="600"/>
              </a:spcAft>
            </a:pPr>
            <a:r>
              <a:rPr lang="en-GB" sz="1400" b="1" dirty="0">
                <a:ea typeface="Times New Roman" panose="02020603050405020304" pitchFamily="18" charset="0"/>
                <a:cs typeface="Arial" panose="020B0604020202020204" pitchFamily="34" charset="0"/>
              </a:rPr>
              <a:t>Service disruption threshold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Number of Customer Service Level 2 escalations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Number of incident notifications, company holding and core messages 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Number of contingency / recovery plans implemented 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Number of operational changes, such as employees mobilised, uplift in capacity delivered (how close to planned capacity did contingent operations run) 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Travel warnings and other external passenger communications 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Number of incidents of serious disruption (&gt;1,000 delay minutes)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Number of calls, including GSM-R, phone calls to control and senior managers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CFDD7B-1ABB-495B-BCE6-82EDE7F84552}"/>
              </a:ext>
            </a:extLst>
          </p:cNvPr>
          <p:cNvSpPr/>
          <p:nvPr/>
        </p:nvSpPr>
        <p:spPr>
          <a:xfrm>
            <a:off x="6593667" y="2321160"/>
            <a:ext cx="2394691" cy="374718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ts val="1500"/>
              </a:lnSpc>
              <a:spcAft>
                <a:spcPts val="600"/>
              </a:spcAft>
            </a:pPr>
            <a:r>
              <a:rPr lang="en-GB" sz="1400" b="1" dirty="0">
                <a:ea typeface="Times New Roman" panose="02020603050405020304" pitchFamily="18" charset="0"/>
                <a:cs typeface="Arial" panose="020B0604020202020204" pitchFamily="34" charset="0"/>
              </a:rPr>
              <a:t>Customer experience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Average passenger lateness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Average passengers affected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Existing passenger satisfaction surveys gathered by EMT / LNE, and Transport Focus National Rail Passenger Survey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Frequency and type of passenger complaints, compensation claims</a:t>
            </a:r>
            <a:endParaRPr lang="en-GB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15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400" dirty="0">
                <a:ea typeface="Times New Roman" panose="02020603050405020304" pitchFamily="18" charset="0"/>
                <a:cs typeface="Arial" panose="020B0604020202020204" pitchFamily="34" charset="0"/>
              </a:rPr>
              <a:t>Data mining passenger impact from social media feeds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95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D3C2A-8D04-47C3-A25F-6727B5652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 (2 of 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AD75B-00B3-484B-9266-05765EE5A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000" y="1619999"/>
            <a:ext cx="7920000" cy="4179221"/>
          </a:xfrm>
        </p:spPr>
        <p:txBody>
          <a:bodyPr/>
          <a:lstStyle/>
          <a:p>
            <a:pPr lvl="0"/>
            <a:r>
              <a:rPr lang="en-GB" dirty="0"/>
              <a:t>What data and information would be required to provide best possible estimates of the performance, service disruption and customer benefits and impact?  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What are the challenges and barriers to delivering this work? What enablers would support successful delivery of the project? 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What is the suppliers estimate of effort required to deliver the project? 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A98D98-C2C9-4EEF-A508-DFB2FAA8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3781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esentation titl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esentation titl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Presentation titl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Introduction&amp;quot;&quot;/&gt;&lt;property id=&quot;20307&quot; value=&quot;281&quot;/&gt;&lt;/object&gt;&lt;object type=&quot;3&quot; unique_id=&quot;10008&quot;&gt;&lt;property id=&quot;20148&quot; value=&quot;5&quot;/&gt;&lt;property id=&quot;20300&quot; value=&quot;Slide 5 - &amp;quot;Heading with text block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Heading with bulleted text block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Heading with 2 columns of text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Heading, text and image/chart/object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Heading, text and image/chart/object&amp;quot;&quot;/&gt;&lt;property id=&quot;20307&quot; value=&quot;265&quot;/&gt;&lt;/object&gt;&lt;object type=&quot;3&quot; unique_id=&quot;10013&quot;&gt;&lt;property id=&quot;20148&quot; value=&quot;5&quot;/&gt;&lt;property id=&quot;20300&quot; value=&quot;Slide 10 - &amp;quot;Heading, text and image/chart/object&amp;quot;&quot;/&gt;&lt;property id=&quot;20307&quot; value=&quot;282&quot;/&gt;&lt;/object&gt;&lt;object type=&quot;3&quot; unique_id=&quot;10014&quot;&gt;&lt;property id=&quot;20148&quot; value=&quot;5&quot;/&gt;&lt;property id=&quot;20300&quot; value=&quot;Slide 11 - &amp;quot;Heading, text and image/chart/object&amp;quot;&quot;/&gt;&lt;property id=&quot;20307&quot; value=&quot;283&quot;/&gt;&lt;/object&gt;&lt;object type=&quot;3&quot; unique_id=&quot;10015&quot;&gt;&lt;property id=&quot;20148&quot; value=&quot;5&quot;/&gt;&lt;property id=&quot;20300&quot; value=&quot;Slide 12 - &amp;quot;Heading, small amount of text and table&amp;quot;&quot;/&gt;&lt;property id=&quot;20307&quot; value=&quot;266&quot;/&gt;&lt;/object&gt;&lt;object type=&quot;3&quot; unique_id=&quot;10016&quot;&gt;&lt;property id=&quot;20148&quot; value=&quot;5&quot;/&gt;&lt;property id=&quot;20300&quot; value=&quot;Slide 13 - &amp;quot;Heading, small amount of text and table&amp;quot;&quot;/&gt;&lt;property id=&quot;20307&quot; value=&quot;267&quot;/&gt;&lt;/object&gt;&lt;object type=&quot;3&quot; unique_id=&quot;10017&quot;&gt;&lt;property id=&quot;20148&quot; value=&quot;5&quot;/&gt;&lt;property id=&quot;20300&quot; value=&quot;Slide 14 - &amp;quot;Heading, intro text and 3 biographies&amp;quot;&quot;/&gt;&lt;property id=&quot;20307&quot; value=&quot;268&quot;/&gt;&lt;/object&gt;&lt;object type=&quot;3&quot; unique_id=&quot;10018&quot;&gt;&lt;property id=&quot;20148&quot; value=&quot;5&quot;/&gt;&lt;property id=&quot;20300&quot; value=&quot;Slide 15 - &amp;quot;Heading, intro text and 6 biographies&amp;quot;&quot;/&gt;&lt;property id=&quot;20307&quot; value=&quot;269&quot;/&gt;&lt;/object&gt;&lt;object type=&quot;3&quot; unique_id=&quot;10019&quot;&gt;&lt;property id=&quot;20148&quot; value=&quot;5&quot;/&gt;&lt;property id=&quot;20300&quot; value=&quot;Slide 16 - &amp;quot;Heading, subheading and text&amp;quot;&quot;/&gt;&lt;property id=&quot;20307&quot; value=&quot;270&quot;/&gt;&lt;/object&gt;&lt;object type=&quot;3&quot; unique_id=&quot;10020&quot;&gt;&lt;property id=&quot;20148&quot; value=&quot;5&quot;/&gt;&lt;property id=&quot;20300&quot; value=&quot;Slide 17 - &amp;quot;Heading, subheading and bulleted text&amp;quot;&quot;/&gt;&lt;property id=&quot;20307&quot; value=&quot;271&quot;/&gt;&lt;/object&gt;&lt;object type=&quot;3&quot; unique_id=&quot;10021&quot;&gt;&lt;property id=&quot;20148&quot; value=&quot;5&quot;/&gt;&lt;property id=&quot;20300&quot; value=&quot;Slide 18 - &amp;quot;Heading, subheading and 2 columns of text&amp;quot;&quot;/&gt;&lt;property id=&quot;20307&quot; value=&quot;272&quot;/&gt;&lt;/object&gt;&lt;object type=&quot;3&quot; unique_id=&quot;10022&quot;&gt;&lt;property id=&quot;20148&quot; value=&quot;5&quot;/&gt;&lt;property id=&quot;20300&quot; value=&quot;Slide 19 - &amp;quot;Heading, subheading and image/chart/object 1&amp;quot;&quot;/&gt;&lt;property id=&quot;20307&quot; value=&quot;273&quot;/&gt;&lt;/object&gt;&lt;object type=&quot;3&quot; unique_id=&quot;10023&quot;&gt;&lt;property id=&quot;20148&quot; value=&quot;5&quot;/&gt;&lt;property id=&quot;20300&quot; value=&quot;Slide 20 - &amp;quot;Heading, subheading and image/chart/object 2&amp;quot;&quot;/&gt;&lt;property id=&quot;20307&quot; value=&quot;274&quot;/&gt;&lt;/object&gt;&lt;object type=&quot;3&quot; unique_id=&quot;10024&quot;&gt;&lt;property id=&quot;20148&quot; value=&quot;5&quot;/&gt;&lt;property id=&quot;20300&quot; value=&quot;Slide 21 - &amp;quot;Heading, subheading, text and table&amp;quot;&quot;/&gt;&lt;property id=&quot;20307&quot; value=&quot;275&quot;/&gt;&lt;/object&gt;&lt;object type=&quot;3&quot; unique_id=&quot;10025&quot;&gt;&lt;property id=&quot;20148&quot; value=&quot;5&quot;/&gt;&lt;property id=&quot;20300&quot; value=&quot;Slide 22 - &amp;quot;Heading, subheading, text and table&amp;quot;&quot;/&gt;&lt;property id=&quot;20307&quot; value=&quot;276&quot;/&gt;&lt;/object&gt;&lt;object type=&quot;3&quot; unique_id=&quot;10026&quot;&gt;&lt;property id=&quot;20148&quot; value=&quot;5&quot;/&gt;&lt;property id=&quot;20300&quot; value=&quot;Slide 23&quot;/&gt;&lt;property id=&quot;20307&quot; value=&quot;277&quot;/&gt;&lt;/object&gt;&lt;object type=&quot;3&quot; unique_id=&quot;10027&quot;&gt;&lt;property id=&quot;20148&quot; value=&quot;5&quot;/&gt;&lt;property id=&quot;20300&quot; value=&quot;Slide 24 - &amp;quot;Divider slide&amp;quot;&quot;/&gt;&lt;property id=&quot;20307&quot; value=&quot;278&quot;/&gt;&lt;/object&gt;&lt;object type=&quot;3&quot; unique_id=&quot;10028&quot;&gt;&lt;property id=&quot;20148&quot; value=&quot;5&quot;/&gt;&lt;property id=&quot;20300&quot; value=&quot;Slide 25 - &amp;quot;Thank you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RSSB">
      <a:dk1>
        <a:sysClr val="windowText" lastClr="000000"/>
      </a:dk1>
      <a:lt1>
        <a:sysClr val="window" lastClr="FFFFFF"/>
      </a:lt1>
      <a:dk2>
        <a:srgbClr val="7FC31C"/>
      </a:dk2>
      <a:lt2>
        <a:srgbClr val="00879B"/>
      </a:lt2>
      <a:accent1>
        <a:srgbClr val="005EB8"/>
      </a:accent1>
      <a:accent2>
        <a:srgbClr val="141B4D"/>
      </a:accent2>
      <a:accent3>
        <a:srgbClr val="FF7500"/>
      </a:accent3>
      <a:accent4>
        <a:srgbClr val="5F259F"/>
      </a:accent4>
      <a:accent5>
        <a:srgbClr val="FFD100"/>
      </a:accent5>
      <a:accent6>
        <a:srgbClr val="EF3B24"/>
      </a:accent6>
      <a:hlink>
        <a:srgbClr val="00A5E1"/>
      </a:hlink>
      <a:folHlink>
        <a:srgbClr val="00B140"/>
      </a:folHlink>
    </a:clrScheme>
    <a:fontScheme name="RS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SSB 2015 blank template.potx" id="{6758B034-5FCC-4A41-BEE9-6A79EC3BFCC4}" vid="{0F445788-28B8-4DBA-AED8-407BD2E1222D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RSSB 2015 blank template</Template>
  <TotalTime>13155</TotalTime>
  <Words>995</Words>
  <Application>Microsoft Office PowerPoint</Application>
  <PresentationFormat>On-screen Show (4:3)</PresentationFormat>
  <Paragraphs>115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Symbol</vt:lpstr>
      <vt:lpstr>Wingdings</vt:lpstr>
      <vt:lpstr>Office Theme</vt:lpstr>
      <vt:lpstr>1_Office Theme</vt:lpstr>
      <vt:lpstr>In service pilot of the T1135 operational decision-making tool: Assessing performance and customer impact</vt:lpstr>
      <vt:lpstr>Agenda </vt:lpstr>
      <vt:lpstr>Background </vt:lpstr>
      <vt:lpstr>Project structure </vt:lpstr>
      <vt:lpstr>Aims and objectives – WP4 only</vt:lpstr>
      <vt:lpstr>Scope  </vt:lpstr>
      <vt:lpstr>Timescales &amp; Deliverables (D)  </vt:lpstr>
      <vt:lpstr>Questions (1 of 2) </vt:lpstr>
      <vt:lpstr>Questions (2 of 2) </vt:lpstr>
      <vt:lpstr>Thank you </vt:lpstr>
      <vt:lpstr>Hypotheses </vt:lpstr>
    </vt:vector>
  </TitlesOfParts>
  <Company>RSSB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R657 - Evaluating the London turn up and go trial for disabled passengers</dc:title>
  <dc:creator>Ben Altman</dc:creator>
  <cp:lastModifiedBy>Hassan Khalil</cp:lastModifiedBy>
  <cp:revision>1027</cp:revision>
  <cp:lastPrinted>2018-07-19T11:11:45Z</cp:lastPrinted>
  <dcterms:created xsi:type="dcterms:W3CDTF">2015-06-25T07:41:09Z</dcterms:created>
  <dcterms:modified xsi:type="dcterms:W3CDTF">2019-03-18T15:47:50Z</dcterms:modified>
</cp:coreProperties>
</file>