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6" r:id="rId3"/>
    <p:sldId id="289" r:id="rId4"/>
    <p:sldId id="292" r:id="rId5"/>
    <p:sldId id="294" r:id="rId6"/>
    <p:sldId id="296" r:id="rId7"/>
    <p:sldId id="288" r:id="rId8"/>
    <p:sldId id="291" r:id="rId9"/>
    <p:sldId id="297" r:id="rId10"/>
    <p:sldId id="298" r:id="rId11"/>
    <p:sldId id="299" r:id="rId12"/>
    <p:sldId id="301" r:id="rId13"/>
    <p:sldId id="302" r:id="rId14"/>
    <p:sldId id="303" r:id="rId15"/>
  </p:sldIdLst>
  <p:sldSz cx="9906000" cy="6858000" type="A4"/>
  <p:notesSz cx="6797675" cy="9926638"/>
  <p:defaultTextStyle>
    <a:defPPr>
      <a:defRPr lang="en-US"/>
    </a:defPPr>
    <a:lvl1pPr marL="0" algn="l" defTabSz="5363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5363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5363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5363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5363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5363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5363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5363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5363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32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28" autoAdjust="0"/>
  </p:normalViewPr>
  <p:slideViewPr>
    <p:cSldViewPr snapToGrid="0" snapToObjects="1" showGuides="1">
      <p:cViewPr>
        <p:scale>
          <a:sx n="80" d="100"/>
          <a:sy n="80" d="100"/>
        </p:scale>
        <p:origin x="-672" y="-588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0"/>
    </p:cViewPr>
  </p:sorterViewPr>
  <p:notesViewPr>
    <p:cSldViewPr snapToGrid="0" snapToObjects="1">
      <p:cViewPr varScale="1">
        <p:scale>
          <a:sx n="76" d="100"/>
          <a:sy n="76" d="100"/>
        </p:scale>
        <p:origin x="-2166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14E9A-5A78-4CAB-9275-0D1710024CC0}" type="datetimeFigureOut">
              <a:rPr lang="en-GB" smtClean="0"/>
              <a:t>21/09/2016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E7075-5FED-4736-9438-68B8CE77260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9388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8B446-DD46-466B-92B2-79FD8CE537EA}" type="datetimeFigureOut">
              <a:rPr lang="en-GB" smtClean="0"/>
              <a:t>21/09/2016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261E5-5C36-458C-8F58-9058EBE75C2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45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9261E5-5C36-458C-8F58-9058EBE75C23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080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1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4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0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3CE8-A72F-4EF9-962E-A37B9F9893B0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076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F6E-593D-48FE-8996-FFDF1E59DD2B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48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06376"/>
            <a:ext cx="2228850" cy="4387851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06376"/>
            <a:ext cx="6521450" cy="438785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8670-46FA-4862-9E71-8AFFCC00FF1C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31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E31D-8A75-4739-B15A-720BA5D0F523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86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37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74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1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4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18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2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46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09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DD3A-8775-44D9-BC92-9BF459C82D9A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11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200152"/>
            <a:ext cx="4375150" cy="3394075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200152"/>
            <a:ext cx="4375150" cy="3394075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CF76-F988-494B-91CE-CCA86EF4C87E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72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372" indent="0">
              <a:buNone/>
              <a:defRPr sz="2300" b="1"/>
            </a:lvl2pPr>
            <a:lvl3pPr marL="1072743" indent="0">
              <a:buNone/>
              <a:defRPr sz="2100" b="1"/>
            </a:lvl3pPr>
            <a:lvl4pPr marL="1609115" indent="0">
              <a:buNone/>
              <a:defRPr sz="1900" b="1"/>
            </a:lvl4pPr>
            <a:lvl5pPr marL="2145487" indent="0">
              <a:buNone/>
              <a:defRPr sz="1900" b="1"/>
            </a:lvl5pPr>
            <a:lvl6pPr marL="2681859" indent="0">
              <a:buNone/>
              <a:defRPr sz="1900" b="1"/>
            </a:lvl6pPr>
            <a:lvl7pPr marL="3218230" indent="0">
              <a:buNone/>
              <a:defRPr sz="1900" b="1"/>
            </a:lvl7pPr>
            <a:lvl8pPr marL="3754602" indent="0">
              <a:buNone/>
              <a:defRPr sz="1900" b="1"/>
            </a:lvl8pPr>
            <a:lvl9pPr marL="4290974" indent="0">
              <a:buNone/>
              <a:defRPr sz="19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372" indent="0">
              <a:buNone/>
              <a:defRPr sz="2300" b="1"/>
            </a:lvl2pPr>
            <a:lvl3pPr marL="1072743" indent="0">
              <a:buNone/>
              <a:defRPr sz="2100" b="1"/>
            </a:lvl3pPr>
            <a:lvl4pPr marL="1609115" indent="0">
              <a:buNone/>
              <a:defRPr sz="1900" b="1"/>
            </a:lvl4pPr>
            <a:lvl5pPr marL="2145487" indent="0">
              <a:buNone/>
              <a:defRPr sz="1900" b="1"/>
            </a:lvl5pPr>
            <a:lvl6pPr marL="2681859" indent="0">
              <a:buNone/>
              <a:defRPr sz="1900" b="1"/>
            </a:lvl6pPr>
            <a:lvl7pPr marL="3218230" indent="0">
              <a:buNone/>
              <a:defRPr sz="1900" b="1"/>
            </a:lvl7pPr>
            <a:lvl8pPr marL="3754602" indent="0">
              <a:buNone/>
              <a:defRPr sz="1900" b="1"/>
            </a:lvl8pPr>
            <a:lvl9pPr marL="4290974" indent="0">
              <a:buNone/>
              <a:defRPr sz="19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F86-9C97-42F5-AECF-088198A59B25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78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3D8D-6CAD-4F87-B394-510905D41556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67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9BB95-CC73-4A51-B91F-1CE17113FF8E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3" y="273049"/>
            <a:ext cx="3259006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3" y="1435103"/>
            <a:ext cx="3259006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36372" indent="0">
              <a:buNone/>
              <a:defRPr sz="1400"/>
            </a:lvl2pPr>
            <a:lvl3pPr marL="1072743" indent="0">
              <a:buNone/>
              <a:defRPr sz="1200"/>
            </a:lvl3pPr>
            <a:lvl4pPr marL="1609115" indent="0">
              <a:buNone/>
              <a:defRPr sz="1100"/>
            </a:lvl4pPr>
            <a:lvl5pPr marL="2145487" indent="0">
              <a:buNone/>
              <a:defRPr sz="1100"/>
            </a:lvl5pPr>
            <a:lvl6pPr marL="2681859" indent="0">
              <a:buNone/>
              <a:defRPr sz="1100"/>
            </a:lvl6pPr>
            <a:lvl7pPr marL="3218230" indent="0">
              <a:buNone/>
              <a:defRPr sz="1100"/>
            </a:lvl7pPr>
            <a:lvl8pPr marL="3754602" indent="0">
              <a:buNone/>
              <a:defRPr sz="1100"/>
            </a:lvl8pPr>
            <a:lvl9pPr marL="4290974" indent="0">
              <a:buNone/>
              <a:defRPr sz="11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068AB-A95F-4C5D-BD77-06AA1B4C947D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053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800"/>
            </a:lvl1pPr>
            <a:lvl2pPr marL="536372" indent="0">
              <a:buNone/>
              <a:defRPr sz="3300"/>
            </a:lvl2pPr>
            <a:lvl3pPr marL="1072743" indent="0">
              <a:buNone/>
              <a:defRPr sz="2800"/>
            </a:lvl3pPr>
            <a:lvl4pPr marL="1609115" indent="0">
              <a:buNone/>
              <a:defRPr sz="2300"/>
            </a:lvl4pPr>
            <a:lvl5pPr marL="2145487" indent="0">
              <a:buNone/>
              <a:defRPr sz="2300"/>
            </a:lvl5pPr>
            <a:lvl6pPr marL="2681859" indent="0">
              <a:buNone/>
              <a:defRPr sz="2300"/>
            </a:lvl6pPr>
            <a:lvl7pPr marL="3218230" indent="0">
              <a:buNone/>
              <a:defRPr sz="2300"/>
            </a:lvl7pPr>
            <a:lvl8pPr marL="3754602" indent="0">
              <a:buNone/>
              <a:defRPr sz="2300"/>
            </a:lvl8pPr>
            <a:lvl9pPr marL="4290974" indent="0">
              <a:buNone/>
              <a:defRPr sz="23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36372" indent="0">
              <a:buNone/>
              <a:defRPr sz="1400"/>
            </a:lvl2pPr>
            <a:lvl3pPr marL="1072743" indent="0">
              <a:buNone/>
              <a:defRPr sz="1200"/>
            </a:lvl3pPr>
            <a:lvl4pPr marL="1609115" indent="0">
              <a:buNone/>
              <a:defRPr sz="1100"/>
            </a:lvl4pPr>
            <a:lvl5pPr marL="2145487" indent="0">
              <a:buNone/>
              <a:defRPr sz="1100"/>
            </a:lvl5pPr>
            <a:lvl6pPr marL="2681859" indent="0">
              <a:buNone/>
              <a:defRPr sz="1100"/>
            </a:lvl6pPr>
            <a:lvl7pPr marL="3218230" indent="0">
              <a:buNone/>
              <a:defRPr sz="1100"/>
            </a:lvl7pPr>
            <a:lvl8pPr marL="3754602" indent="0">
              <a:buNone/>
              <a:defRPr sz="1100"/>
            </a:lvl8pPr>
            <a:lvl9pPr marL="4290974" indent="0">
              <a:buNone/>
              <a:defRPr sz="11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4152C-A796-4ACE-BDBB-F6BCFDDED92A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53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107275" tIns="53637" rIns="107275" bIns="53637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107275" tIns="53637" rIns="107275" bIns="53637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107275" tIns="53637" rIns="107275" bIns="5363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EE8DD-CD05-484B-9B30-44F4921A45DC}" type="datetime1">
              <a:rPr lang="en-US" smtClean="0"/>
              <a:t>9/21/2016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107275" tIns="53637" rIns="107275" bIns="5363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107275" tIns="53637" rIns="107275" bIns="5363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358F6-190A-1E41-A7EF-1075827AB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81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53637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279" indent="-402279" algn="l" defTabSz="536372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1604" indent="-335232" algn="l" defTabSz="536372" rtl="0" eaLnBrk="1" latinLnBrk="0" hangingPunct="1">
        <a:spcBef>
          <a:spcPct val="20000"/>
        </a:spcBef>
        <a:buFont typeface="Arial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40929" indent="-268186" algn="l" defTabSz="536372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301" indent="-268186" algn="l" defTabSz="536372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673" indent="-268186" algn="l" defTabSz="536372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50045" indent="-268186" algn="l" defTabSz="536372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416" indent="-268186" algn="l" defTabSz="536372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2788" indent="-268186" algn="l" defTabSz="536372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160" indent="-268186" algn="l" defTabSz="536372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372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743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115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487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1859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230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4602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0974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555668" y="3410931"/>
            <a:ext cx="7232071" cy="175260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Jo Warren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Head of </a:t>
            </a:r>
            <a:r>
              <a:rPr lang="en-GB" dirty="0" smtClean="0">
                <a:solidFill>
                  <a:schemeClr val="tx1"/>
                </a:solidFill>
              </a:rPr>
              <a:t>Procurement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London Borough of Richmond-upon-Thames</a:t>
            </a:r>
            <a:endParaRPr lang="en-GB" dirty="0">
              <a:solidFill>
                <a:schemeClr val="tx1"/>
              </a:solidFill>
            </a:endParaRPr>
          </a:p>
          <a:p>
            <a:endParaRPr lang="en-GB" b="1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" y="1705108"/>
            <a:ext cx="9906000" cy="1470025"/>
          </a:xfrm>
        </p:spPr>
        <p:txBody>
          <a:bodyPr>
            <a:normAutofit/>
          </a:bodyPr>
          <a:lstStyle/>
          <a:p>
            <a:r>
              <a:rPr lang="en-GB" sz="6000" u="sng" dirty="0" smtClean="0"/>
              <a:t>Procurement</a:t>
            </a:r>
            <a:endParaRPr lang="en-GB" sz="6000" u="sng" dirty="0"/>
          </a:p>
        </p:txBody>
      </p:sp>
    </p:spTree>
    <p:extLst>
      <p:ext uri="{BB962C8B-B14F-4D97-AF65-F5344CB8AC3E}">
        <p14:creationId xmlns:p14="http://schemas.microsoft.com/office/powerpoint/2010/main" val="86392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Soft Market Testing Questionnaire </a:t>
            </a:r>
            <a:r>
              <a:rPr lang="en-GB" sz="3600" u="sng" dirty="0"/>
              <a:t>feedback 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Theme 4: Service Evaluation</a:t>
            </a:r>
          </a:p>
          <a:p>
            <a:endParaRPr lang="en-GB" dirty="0" smtClean="0"/>
          </a:p>
          <a:p>
            <a:r>
              <a:rPr lang="en-GB" dirty="0" smtClean="0"/>
              <a:t>The response to this question was wide ranging in relation to monitoring service delivery / care outcomes. All information will be passed to our QA team to inform </a:t>
            </a:r>
            <a:r>
              <a:rPr lang="en-GB" dirty="0" smtClean="0"/>
              <a:t>the contract </a:t>
            </a:r>
            <a:r>
              <a:rPr lang="en-GB" dirty="0" smtClean="0"/>
              <a:t>management approach.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99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Soft Market Testing Questionnaire </a:t>
            </a:r>
            <a:r>
              <a:rPr lang="en-GB" sz="3600" u="sng" dirty="0"/>
              <a:t>feedback 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Theme 5: Service Mobilisation</a:t>
            </a:r>
          </a:p>
          <a:p>
            <a:endParaRPr lang="en-GB" dirty="0" smtClean="0"/>
          </a:p>
          <a:p>
            <a:r>
              <a:rPr lang="en-GB" dirty="0" smtClean="0"/>
              <a:t>The majority of Providers have suggested that the mobilisation period should be between 2 and 6 months. Obstacles you feel the council should be aware of include TUPE, Housing related issues, clear routes of communication.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943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Soft Market Testing Questionnaire </a:t>
            </a:r>
            <a:r>
              <a:rPr lang="en-GB" sz="3600" u="sng" dirty="0"/>
              <a:t>feedback 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Theme 6: Commercial feasibility, start-up investment and payment structures </a:t>
            </a:r>
          </a:p>
          <a:p>
            <a:endParaRPr lang="en-GB" dirty="0" smtClean="0"/>
          </a:p>
          <a:p>
            <a:r>
              <a:rPr lang="en-GB" dirty="0" smtClean="0"/>
              <a:t>The general view was that the most acceptable contract period should be 5 years or more.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47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Soft Market Testing Questionnaire </a:t>
            </a:r>
            <a:r>
              <a:rPr lang="en-GB" sz="3600" u="sng" dirty="0"/>
              <a:t>feedback 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Theme 7: Assistive Technology</a:t>
            </a:r>
          </a:p>
          <a:p>
            <a:endParaRPr lang="en-GB" dirty="0" smtClean="0"/>
          </a:p>
          <a:p>
            <a:r>
              <a:rPr lang="en-GB" dirty="0" smtClean="0"/>
              <a:t>There is a wide range of experience and knowledge of AT within the sector which is why we want to further develop options in </a:t>
            </a:r>
            <a:r>
              <a:rPr lang="en-GB" dirty="0" smtClean="0"/>
              <a:t>the workshop this afternoon. </a:t>
            </a:r>
            <a:r>
              <a:rPr lang="en-GB" dirty="0" smtClean="0"/>
              <a:t>There were some very helpful examples which demonstrate the benefits of AT </a:t>
            </a:r>
            <a:r>
              <a:rPr lang="en-GB" dirty="0" smtClean="0"/>
              <a:t>- for example - </a:t>
            </a:r>
            <a:r>
              <a:rPr lang="en-GB" dirty="0" smtClean="0"/>
              <a:t>dignity and increased independence for the service user.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68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Soft Market Testing Questionnaire </a:t>
            </a:r>
            <a:r>
              <a:rPr lang="en-GB" sz="3600" u="sng" dirty="0"/>
              <a:t>feedback 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Theme 8: Funding Model</a:t>
            </a:r>
          </a:p>
          <a:p>
            <a:r>
              <a:rPr lang="en-GB" dirty="0" smtClean="0"/>
              <a:t>This question was well responded and a clear set of advantages and disadvantages became apparent</a:t>
            </a:r>
            <a:r>
              <a:rPr lang="en-GB" dirty="0"/>
              <a:t>.</a:t>
            </a:r>
            <a:r>
              <a:rPr lang="en-GB" dirty="0" smtClean="0"/>
              <a:t> We want to work through this feedback with you this afternoon in the Purchasing Model workshop.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612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The Procurement Legislation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latin typeface="Verdana"/>
                <a:cs typeface="Verdana"/>
              </a:rPr>
              <a:t>The main regulatory </a:t>
            </a:r>
            <a:r>
              <a:rPr lang="en-US" sz="2800" dirty="0" smtClean="0">
                <a:latin typeface="Verdana"/>
                <a:cs typeface="Verdana"/>
              </a:rPr>
              <a:t>mechanisms that </a:t>
            </a:r>
            <a:r>
              <a:rPr lang="en-US" sz="2800" dirty="0">
                <a:latin typeface="Verdana"/>
                <a:cs typeface="Verdana"/>
              </a:rPr>
              <a:t>govern public </a:t>
            </a:r>
            <a:r>
              <a:rPr lang="en-US" sz="2800" dirty="0" smtClean="0">
                <a:latin typeface="Verdana"/>
                <a:cs typeface="Verdana"/>
              </a:rPr>
              <a:t>procurement:</a:t>
            </a:r>
            <a:endParaRPr lang="en-US" sz="2800" dirty="0">
              <a:latin typeface="Verdana"/>
              <a:cs typeface="Verdana"/>
            </a:endParaRPr>
          </a:p>
          <a:p>
            <a:pPr algn="ctr">
              <a:buNone/>
            </a:pPr>
            <a:r>
              <a:rPr lang="en-US" sz="4000" b="1" dirty="0">
                <a:latin typeface="Verdana"/>
                <a:cs typeface="Verdana"/>
              </a:rPr>
              <a:t>EU Directive 2014/24/EU</a:t>
            </a:r>
          </a:p>
          <a:p>
            <a:pPr algn="ctr">
              <a:buNone/>
            </a:pPr>
            <a:r>
              <a:rPr lang="en-US" sz="4000" b="1" dirty="0">
                <a:latin typeface="Verdana"/>
                <a:cs typeface="Verdana"/>
              </a:rPr>
              <a:t>Public Contracts Regulations 2015</a:t>
            </a:r>
            <a:endParaRPr lang="en-US" sz="4000" dirty="0">
              <a:latin typeface="Verdana"/>
              <a:cs typeface="Verdana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94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What’s that?</a:t>
            </a:r>
            <a:endParaRPr lang="en-GB" sz="3600" u="sn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PCR </a:t>
            </a:r>
            <a:r>
              <a:rPr lang="en-US" sz="2800" dirty="0"/>
              <a:t>2015 came into force on 26 February 2015. </a:t>
            </a:r>
            <a:endParaRPr lang="en-US" sz="2800" dirty="0" smtClean="0"/>
          </a:p>
          <a:p>
            <a:r>
              <a:rPr lang="en-US" sz="2800" dirty="0" smtClean="0"/>
              <a:t>These new rules are:</a:t>
            </a:r>
            <a:endParaRPr lang="en-US" sz="2800" dirty="0"/>
          </a:p>
          <a:p>
            <a:pPr marL="587785" lvl="3" indent="-276924" defTabSz="781903">
              <a:lnSpc>
                <a:spcPct val="120000"/>
              </a:lnSpc>
              <a:spcBef>
                <a:spcPts val="1026"/>
              </a:spcBef>
              <a:defRPr/>
            </a:pPr>
            <a:r>
              <a:rPr lang="en-GB" sz="2394" dirty="0"/>
              <a:t>Shorter, less burdensome, procurement processes reducing costs to business and barriers to competition</a:t>
            </a:r>
          </a:p>
          <a:p>
            <a:pPr marL="587785" lvl="3" indent="-276924" defTabSz="781903">
              <a:lnSpc>
                <a:spcPct val="120000"/>
              </a:lnSpc>
              <a:spcBef>
                <a:spcPts val="1026"/>
              </a:spcBef>
              <a:defRPr/>
            </a:pPr>
            <a:r>
              <a:rPr lang="en-GB" sz="2394" dirty="0"/>
              <a:t>More flexibility for authorities to follow best commercial practice to achieve the best procurement outcomes</a:t>
            </a:r>
          </a:p>
          <a:p>
            <a:pPr marL="587785" lvl="3" indent="-276924" defTabSz="781903">
              <a:lnSpc>
                <a:spcPct val="120000"/>
              </a:lnSpc>
              <a:spcBef>
                <a:spcPts val="1026"/>
              </a:spcBef>
              <a:defRPr/>
            </a:pPr>
            <a:r>
              <a:rPr lang="en-GB" sz="2394" dirty="0"/>
              <a:t>Better access to public procurement for SMEs, consistent with non-discrimination and a value for money approach</a:t>
            </a:r>
          </a:p>
          <a:p>
            <a:endParaRPr lang="en-US" sz="2800" dirty="0" smtClean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6187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Wingdings" pitchFamily="2" charset="2"/>
              <a:buChar char="v"/>
            </a:pPr>
            <a:r>
              <a:rPr lang="en-US" altLang="en-US" dirty="0" smtClean="0"/>
              <a:t>Economy  (Value for money)</a:t>
            </a:r>
          </a:p>
          <a:p>
            <a:pPr marL="457200" lvl="1" indent="0">
              <a:buFont typeface="Wingdings" pitchFamily="2" charset="2"/>
              <a:buChar char="v"/>
            </a:pPr>
            <a:r>
              <a:rPr lang="en-US" altLang="en-US" dirty="0" smtClean="0"/>
              <a:t>Efficiency</a:t>
            </a:r>
            <a:endParaRPr lang="en-US" altLang="en-US" dirty="0"/>
          </a:p>
          <a:p>
            <a:pPr marL="457200" lvl="1" indent="0">
              <a:buFont typeface="Wingdings" pitchFamily="2" charset="2"/>
              <a:buChar char="v"/>
            </a:pPr>
            <a:r>
              <a:rPr lang="en-US" altLang="en-US" dirty="0"/>
              <a:t>Transparency</a:t>
            </a:r>
          </a:p>
          <a:p>
            <a:pPr marL="457200" lvl="1" indent="0">
              <a:buFont typeface="Wingdings" pitchFamily="2" charset="2"/>
              <a:buChar char="v"/>
            </a:pPr>
            <a:r>
              <a:rPr lang="en-US" altLang="en-US" dirty="0"/>
              <a:t>Accountability</a:t>
            </a:r>
          </a:p>
          <a:p>
            <a:pPr marL="457200" lvl="1" indent="0">
              <a:buFont typeface="Wingdings" pitchFamily="2" charset="2"/>
              <a:buChar char="v"/>
            </a:pPr>
            <a:r>
              <a:rPr lang="en-US" altLang="en-US" dirty="0"/>
              <a:t>Competitiveness</a:t>
            </a:r>
          </a:p>
          <a:p>
            <a:pPr marL="457200" lvl="1" indent="0">
              <a:buFont typeface="Wingdings" pitchFamily="2" charset="2"/>
              <a:buChar char="v"/>
            </a:pPr>
            <a:r>
              <a:rPr lang="en-US" altLang="en-US" dirty="0"/>
              <a:t>Fairness</a:t>
            </a:r>
          </a:p>
          <a:p>
            <a:endParaRPr lang="en-US" sz="4000" dirty="0">
              <a:latin typeface="Verdana"/>
              <a:cs typeface="Verdan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15461"/>
            <a:ext cx="8915400" cy="802177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The procurement regime ensures:</a:t>
            </a:r>
            <a:endParaRPr lang="en-GB" sz="3600" u="sng" dirty="0"/>
          </a:p>
        </p:txBody>
      </p:sp>
    </p:spTree>
    <p:extLst>
      <p:ext uri="{BB962C8B-B14F-4D97-AF65-F5344CB8AC3E}">
        <p14:creationId xmlns:p14="http://schemas.microsoft.com/office/powerpoint/2010/main" val="234753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8231" y="615462"/>
            <a:ext cx="8915400" cy="714573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4000" u="sng" dirty="0" smtClean="0"/>
              <a:t>The benefits of Procurement</a:t>
            </a:r>
            <a:endParaRPr lang="en-GB" sz="4000" u="sn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Improved overall </a:t>
            </a:r>
            <a:r>
              <a:rPr lang="en-GB" dirty="0"/>
              <a:t>efficiency of </a:t>
            </a:r>
            <a:r>
              <a:rPr lang="en-GB" dirty="0" smtClean="0"/>
              <a:t>expenditure.</a:t>
            </a:r>
          </a:p>
          <a:p>
            <a:r>
              <a:rPr lang="en-GB" dirty="0"/>
              <a:t>Forward planning and governance.</a:t>
            </a:r>
          </a:p>
          <a:p>
            <a:r>
              <a:rPr lang="en-GB" dirty="0" smtClean="0"/>
              <a:t>Avoids costly legal challenges.</a:t>
            </a:r>
            <a:endParaRPr lang="en-GB" dirty="0"/>
          </a:p>
          <a:p>
            <a:r>
              <a:rPr lang="en-GB" dirty="0" smtClean="0"/>
              <a:t>Improved services and outcomes for local residents and communities.</a:t>
            </a:r>
          </a:p>
        </p:txBody>
      </p:sp>
    </p:spTree>
    <p:extLst>
      <p:ext uri="{BB962C8B-B14F-4D97-AF65-F5344CB8AC3E}">
        <p14:creationId xmlns:p14="http://schemas.microsoft.com/office/powerpoint/2010/main" val="256765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555668" y="3410931"/>
            <a:ext cx="7232071" cy="17526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Louisa Balfe – Procurement </a:t>
            </a:r>
          </a:p>
          <a:p>
            <a:endParaRPr lang="en-GB" b="1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" y="1705108"/>
            <a:ext cx="9906000" cy="1470025"/>
          </a:xfrm>
        </p:spPr>
        <p:txBody>
          <a:bodyPr>
            <a:normAutofit/>
          </a:bodyPr>
          <a:lstStyle/>
          <a:p>
            <a:r>
              <a:rPr lang="en-GB" sz="6000" u="sng" dirty="0" smtClean="0"/>
              <a:t>The Questionnaire </a:t>
            </a:r>
            <a:endParaRPr lang="en-GB" sz="6000" u="sng" dirty="0"/>
          </a:p>
        </p:txBody>
      </p:sp>
    </p:spTree>
    <p:extLst>
      <p:ext uri="{BB962C8B-B14F-4D97-AF65-F5344CB8AC3E}">
        <p14:creationId xmlns:p14="http://schemas.microsoft.com/office/powerpoint/2010/main" val="38608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Soft Market Testing Questionnaire </a:t>
            </a:r>
            <a:r>
              <a:rPr lang="en-GB" sz="3600" u="sng" dirty="0"/>
              <a:t>feedback 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Theme 1: Details and Overall Approach</a:t>
            </a:r>
          </a:p>
          <a:p>
            <a:endParaRPr lang="en-GB" dirty="0" smtClean="0"/>
          </a:p>
          <a:p>
            <a:r>
              <a:rPr lang="en-GB" dirty="0" smtClean="0"/>
              <a:t>The majority of the responses received indicate that Providers would like to be able to bid for </a:t>
            </a:r>
            <a:r>
              <a:rPr lang="en-GB" dirty="0" smtClean="0"/>
              <a:t>‘Lots’ – either one or multiple.</a:t>
            </a:r>
            <a:endParaRPr lang="en-GB" dirty="0" smtClean="0"/>
          </a:p>
          <a:p>
            <a:r>
              <a:rPr lang="en-GB" dirty="0" smtClean="0"/>
              <a:t>There was also support for consortia </a:t>
            </a:r>
            <a:r>
              <a:rPr lang="en-GB" dirty="0" smtClean="0"/>
              <a:t>bids.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489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Soft Market Testing Questionnaire </a:t>
            </a:r>
            <a:r>
              <a:rPr lang="en-GB" sz="3600" u="sng" dirty="0"/>
              <a:t>feedback 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Theme 2: Service Clustering and Lots </a:t>
            </a:r>
          </a:p>
          <a:p>
            <a:endParaRPr lang="en-GB" dirty="0" smtClean="0"/>
          </a:p>
          <a:p>
            <a:r>
              <a:rPr lang="en-GB" dirty="0" smtClean="0"/>
              <a:t>The responses generally indicate that Providers would like the current services to be split geographically </a:t>
            </a:r>
            <a:r>
              <a:rPr lang="en-GB" dirty="0" smtClean="0"/>
              <a:t>and into ‘Lots’ </a:t>
            </a:r>
            <a:r>
              <a:rPr lang="en-GB" dirty="0" smtClean="0"/>
              <a:t>of different sizes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12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he 2 Logo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70"/>
          <a:stretch>
            <a:fillRect/>
          </a:stretch>
        </p:blipFill>
        <p:spPr bwMode="auto">
          <a:xfrm>
            <a:off x="5885841" y="5615480"/>
            <a:ext cx="2049599" cy="83738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reeform 10"/>
          <p:cNvSpPr>
            <a:spLocks/>
          </p:cNvSpPr>
          <p:nvPr/>
        </p:nvSpPr>
        <p:spPr bwMode="hidden">
          <a:xfrm>
            <a:off x="0" y="5858128"/>
            <a:ext cx="9906000" cy="1070421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gradFill flip="none" rotWithShape="1">
            <a:gsLst>
              <a:gs pos="0">
                <a:srgbClr val="0B32A1"/>
              </a:gs>
              <a:gs pos="100000">
                <a:srgbClr val="FFFFFF"/>
              </a:gs>
            </a:gsLst>
            <a:lin ang="10800000" scaled="0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8231" y="615462"/>
            <a:ext cx="8850923" cy="0"/>
          </a:xfrm>
          <a:prstGeom prst="line">
            <a:avLst/>
          </a:prstGeom>
          <a:ln w="3175" cmpd="sng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5300" y="596005"/>
            <a:ext cx="8915400" cy="1143000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Soft Market Testing Questionnaire </a:t>
            </a:r>
            <a:r>
              <a:rPr lang="en-GB" sz="3600" u="sng" dirty="0"/>
              <a:t>feedback </a:t>
            </a:r>
            <a:endParaRPr lang="en-GB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58F6-190A-1E41-A7EF-1075827ABA69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Theme 3: Older People with a Learning Disability</a:t>
            </a:r>
          </a:p>
          <a:p>
            <a:endParaRPr lang="en-GB" dirty="0" smtClean="0"/>
          </a:p>
          <a:p>
            <a:r>
              <a:rPr lang="en-GB" dirty="0" smtClean="0"/>
              <a:t>The majority view was that </a:t>
            </a:r>
            <a:r>
              <a:rPr lang="en-GB" dirty="0" smtClean="0"/>
              <a:t>a </a:t>
            </a:r>
            <a:r>
              <a:rPr lang="en-GB" dirty="0" smtClean="0"/>
              <a:t>generic service could be provided but staff experience and training would need to be considered for over 65 with LD.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60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1665</TotalTime>
  <Words>510</Words>
  <Application>Microsoft Office PowerPoint</Application>
  <PresentationFormat>A4 Paper (210x297 mm)</PresentationFormat>
  <Paragraphs>73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Procurement</vt:lpstr>
      <vt:lpstr>The Procurement Legislation</vt:lpstr>
      <vt:lpstr>What’s that?</vt:lpstr>
      <vt:lpstr>The procurement regime ensures:</vt:lpstr>
      <vt:lpstr> The benefits of Procurement</vt:lpstr>
      <vt:lpstr>The Questionnaire </vt:lpstr>
      <vt:lpstr>Soft Market Testing Questionnaire feedback </vt:lpstr>
      <vt:lpstr>Soft Market Testing Questionnaire feedback </vt:lpstr>
      <vt:lpstr>Soft Market Testing Questionnaire feedback </vt:lpstr>
      <vt:lpstr>Soft Market Testing Questionnaire feedback </vt:lpstr>
      <vt:lpstr>Soft Market Testing Questionnaire feedback </vt:lpstr>
      <vt:lpstr>Soft Market Testing Questionnaire feedback </vt:lpstr>
      <vt:lpstr>Soft Market Testing Questionnaire feedback </vt:lpstr>
      <vt:lpstr>Soft Market Testing Questionnaire feedback </vt:lpstr>
    </vt:vector>
  </TitlesOfParts>
  <Company>Wandsworth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Mick Henson</dc:creator>
  <cp:lastModifiedBy>Louisa Balfe</cp:lastModifiedBy>
  <cp:revision>132</cp:revision>
  <cp:lastPrinted>2016-07-19T14:55:05Z</cp:lastPrinted>
  <dcterms:created xsi:type="dcterms:W3CDTF">2015-09-28T09:40:07Z</dcterms:created>
  <dcterms:modified xsi:type="dcterms:W3CDTF">2016-09-21T10:56:19Z</dcterms:modified>
</cp:coreProperties>
</file>