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notesMasterIdLst>
    <p:notesMasterId r:id="rId43"/>
  </p:notesMasterIdLst>
  <p:handoutMasterIdLst>
    <p:handoutMasterId r:id="rId44"/>
  </p:handoutMasterIdLst>
  <p:sldIdLst>
    <p:sldId id="256" r:id="rId7"/>
    <p:sldId id="257" r:id="rId8"/>
    <p:sldId id="297" r:id="rId9"/>
    <p:sldId id="274" r:id="rId10"/>
    <p:sldId id="275" r:id="rId11"/>
    <p:sldId id="266" r:id="rId12"/>
    <p:sldId id="258" r:id="rId13"/>
    <p:sldId id="267" r:id="rId14"/>
    <p:sldId id="288" r:id="rId15"/>
    <p:sldId id="276" r:id="rId16"/>
    <p:sldId id="277" r:id="rId17"/>
    <p:sldId id="278" r:id="rId18"/>
    <p:sldId id="279" r:id="rId19"/>
    <p:sldId id="289" r:id="rId20"/>
    <p:sldId id="265" r:id="rId21"/>
    <p:sldId id="261" r:id="rId22"/>
    <p:sldId id="286" r:id="rId23"/>
    <p:sldId id="268" r:id="rId24"/>
    <p:sldId id="281" r:id="rId25"/>
    <p:sldId id="269" r:id="rId26"/>
    <p:sldId id="287" r:id="rId27"/>
    <p:sldId id="290" r:id="rId28"/>
    <p:sldId id="273" r:id="rId29"/>
    <p:sldId id="298" r:id="rId30"/>
    <p:sldId id="291" r:id="rId31"/>
    <p:sldId id="303" r:id="rId32"/>
    <p:sldId id="304" r:id="rId33"/>
    <p:sldId id="294" r:id="rId34"/>
    <p:sldId id="264" r:id="rId35"/>
    <p:sldId id="293" r:id="rId36"/>
    <p:sldId id="299" r:id="rId37"/>
    <p:sldId id="300" r:id="rId38"/>
    <p:sldId id="301" r:id="rId39"/>
    <p:sldId id="302" r:id="rId40"/>
    <p:sldId id="285" r:id="rId41"/>
    <p:sldId id="295" r:id="rId42"/>
  </p:sldIdLst>
  <p:sldSz cx="9144000" cy="6858000" type="screen4x3"/>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RIMSHAW, Tony" initials="GT" lastIdx="1" clrIdx="0"/>
  <p:cmAuthor id="1" name="FLECK, Laura" initials="FL" lastIdx="2" clrIdx="1"/>
  <p:cmAuthor id="2" name="LI, Vivienne" initials="LV" lastIdx="5"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756" autoAdjust="0"/>
  </p:normalViewPr>
  <p:slideViewPr>
    <p:cSldViewPr>
      <p:cViewPr>
        <p:scale>
          <a:sx n="66" d="100"/>
          <a:sy n="66" d="100"/>
        </p:scale>
        <p:origin x="-2940" y="-64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1" d="100"/>
          <a:sy n="61" d="100"/>
        </p:scale>
        <p:origin x="-654" y="-72"/>
      </p:cViewPr>
      <p:guideLst>
        <p:guide orient="horz" pos="3132"/>
        <p:guide pos="214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commentAuthors" Target="commentAuthor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720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4939" y="0"/>
            <a:ext cx="2949099" cy="497205"/>
          </a:xfrm>
          <a:prstGeom prst="rect">
            <a:avLst/>
          </a:prstGeom>
        </p:spPr>
        <p:txBody>
          <a:bodyPr vert="horz" lIns="91440" tIns="45720" rIns="91440" bIns="45720" rtlCol="0"/>
          <a:lstStyle>
            <a:lvl1pPr algn="r">
              <a:defRPr sz="1200"/>
            </a:lvl1pPr>
          </a:lstStyle>
          <a:p>
            <a:fld id="{4423BA5B-9949-409C-B717-8A5E67C9E7DA}" type="datetimeFigureOut">
              <a:rPr lang="en-GB" smtClean="0"/>
              <a:t>19/02/2016</a:t>
            </a:fld>
            <a:endParaRPr lang="en-GB"/>
          </a:p>
        </p:txBody>
      </p:sp>
      <p:sp>
        <p:nvSpPr>
          <p:cNvPr id="4" name="Footer Placeholder 3"/>
          <p:cNvSpPr>
            <a:spLocks noGrp="1"/>
          </p:cNvSpPr>
          <p:nvPr>
            <p:ph type="ftr" sz="quarter" idx="2"/>
          </p:nvPr>
        </p:nvSpPr>
        <p:spPr>
          <a:xfrm>
            <a:off x="0" y="9445169"/>
            <a:ext cx="2949099" cy="49720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4939" y="9445169"/>
            <a:ext cx="2949099" cy="497205"/>
          </a:xfrm>
          <a:prstGeom prst="rect">
            <a:avLst/>
          </a:prstGeom>
        </p:spPr>
        <p:txBody>
          <a:bodyPr vert="horz" lIns="91440" tIns="45720" rIns="91440" bIns="45720" rtlCol="0" anchor="b"/>
          <a:lstStyle>
            <a:lvl1pPr algn="r">
              <a:defRPr sz="1200"/>
            </a:lvl1pPr>
          </a:lstStyle>
          <a:p>
            <a:fld id="{45851C9F-7EAD-464E-9186-AB860C4C33A9}" type="slidenum">
              <a:rPr lang="en-GB" smtClean="0"/>
              <a:t>‹#›</a:t>
            </a:fld>
            <a:endParaRPr lang="en-GB"/>
          </a:p>
        </p:txBody>
      </p:sp>
    </p:spTree>
    <p:extLst>
      <p:ext uri="{BB962C8B-B14F-4D97-AF65-F5344CB8AC3E}">
        <p14:creationId xmlns:p14="http://schemas.microsoft.com/office/powerpoint/2010/main" val="7574497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720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939" y="0"/>
            <a:ext cx="2949099" cy="497205"/>
          </a:xfrm>
          <a:prstGeom prst="rect">
            <a:avLst/>
          </a:prstGeom>
        </p:spPr>
        <p:txBody>
          <a:bodyPr vert="horz" lIns="91440" tIns="45720" rIns="91440" bIns="45720" rtlCol="0"/>
          <a:lstStyle>
            <a:lvl1pPr algn="r">
              <a:defRPr sz="1200"/>
            </a:lvl1pPr>
          </a:lstStyle>
          <a:p>
            <a:fld id="{3B09E96D-E881-45F0-A70F-0F3495FFEED6}" type="datetimeFigureOut">
              <a:rPr lang="en-GB" smtClean="0"/>
              <a:t>19/02/2016</a:t>
            </a:fld>
            <a:endParaRPr lang="en-GB"/>
          </a:p>
        </p:txBody>
      </p:sp>
      <p:sp>
        <p:nvSpPr>
          <p:cNvPr id="4" name="Slide Image Placeholder 3"/>
          <p:cNvSpPr>
            <a:spLocks noGrp="1" noRot="1" noChangeAspect="1"/>
          </p:cNvSpPr>
          <p:nvPr>
            <p:ph type="sldImg" idx="2"/>
          </p:nvPr>
        </p:nvSpPr>
        <p:spPr>
          <a:xfrm>
            <a:off x="917575" y="746125"/>
            <a:ext cx="4972050" cy="37290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562" y="4723448"/>
            <a:ext cx="5444490" cy="447484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45169"/>
            <a:ext cx="2949099" cy="49720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939" y="9445169"/>
            <a:ext cx="2949099" cy="497205"/>
          </a:xfrm>
          <a:prstGeom prst="rect">
            <a:avLst/>
          </a:prstGeom>
        </p:spPr>
        <p:txBody>
          <a:bodyPr vert="horz" lIns="91440" tIns="45720" rIns="91440" bIns="45720" rtlCol="0" anchor="b"/>
          <a:lstStyle>
            <a:lvl1pPr algn="r">
              <a:defRPr sz="1200"/>
            </a:lvl1pPr>
          </a:lstStyle>
          <a:p>
            <a:fld id="{7847A5FB-47BD-4333-9B31-BC5925CE57E9}" type="slidenum">
              <a:rPr lang="en-GB" smtClean="0"/>
              <a:t>‹#›</a:t>
            </a:fld>
            <a:endParaRPr lang="en-GB"/>
          </a:p>
        </p:txBody>
      </p:sp>
    </p:spTree>
    <p:extLst>
      <p:ext uri="{BB962C8B-B14F-4D97-AF65-F5344CB8AC3E}">
        <p14:creationId xmlns:p14="http://schemas.microsoft.com/office/powerpoint/2010/main" val="1146861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847A5FB-47BD-4333-9B31-BC5925CE57E9}" type="slidenum">
              <a:rPr lang="en-GB" smtClean="0"/>
              <a:t>2</a:t>
            </a:fld>
            <a:endParaRPr lang="en-GB"/>
          </a:p>
        </p:txBody>
      </p:sp>
    </p:spTree>
    <p:extLst>
      <p:ext uri="{BB962C8B-B14F-4D97-AF65-F5344CB8AC3E}">
        <p14:creationId xmlns:p14="http://schemas.microsoft.com/office/powerpoint/2010/main" val="29782732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 mentioned there are several</a:t>
            </a:r>
            <a:endParaRPr lang="en-GB" dirty="0"/>
          </a:p>
        </p:txBody>
      </p:sp>
      <p:sp>
        <p:nvSpPr>
          <p:cNvPr id="4" name="Slide Number Placeholder 3"/>
          <p:cNvSpPr>
            <a:spLocks noGrp="1"/>
          </p:cNvSpPr>
          <p:nvPr>
            <p:ph type="sldNum" sz="quarter" idx="10"/>
          </p:nvPr>
        </p:nvSpPr>
        <p:spPr/>
        <p:txBody>
          <a:bodyPr/>
          <a:lstStyle/>
          <a:p>
            <a:fld id="{7847A5FB-47BD-4333-9B31-BC5925CE57E9}" type="slidenum">
              <a:rPr lang="en-GB" smtClean="0"/>
              <a:t>19</a:t>
            </a:fld>
            <a:endParaRPr lang="en-GB"/>
          </a:p>
        </p:txBody>
      </p:sp>
    </p:spTree>
    <p:extLst>
      <p:ext uri="{BB962C8B-B14F-4D97-AF65-F5344CB8AC3E}">
        <p14:creationId xmlns:p14="http://schemas.microsoft.com/office/powerpoint/2010/main" val="3809442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 mentioned there are several</a:t>
            </a:r>
            <a:endParaRPr lang="en-GB" dirty="0"/>
          </a:p>
        </p:txBody>
      </p:sp>
      <p:sp>
        <p:nvSpPr>
          <p:cNvPr id="4" name="Slide Number Placeholder 3"/>
          <p:cNvSpPr>
            <a:spLocks noGrp="1"/>
          </p:cNvSpPr>
          <p:nvPr>
            <p:ph type="sldNum" sz="quarter" idx="10"/>
          </p:nvPr>
        </p:nvSpPr>
        <p:spPr/>
        <p:txBody>
          <a:bodyPr/>
          <a:lstStyle/>
          <a:p>
            <a:fld id="{7847A5FB-47BD-4333-9B31-BC5925CE57E9}" type="slidenum">
              <a:rPr lang="en-GB" smtClean="0"/>
              <a:t>23</a:t>
            </a:fld>
            <a:endParaRPr lang="en-GB"/>
          </a:p>
        </p:txBody>
      </p:sp>
    </p:spTree>
    <p:extLst>
      <p:ext uri="{BB962C8B-B14F-4D97-AF65-F5344CB8AC3E}">
        <p14:creationId xmlns:p14="http://schemas.microsoft.com/office/powerpoint/2010/main" val="3809442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DN –</a:t>
            </a:r>
            <a:r>
              <a:rPr lang="en-GB" baseline="0" dirty="0" smtClean="0"/>
              <a:t> planning to NOT to talk about the Pensions Advisory Service provided by PwC</a:t>
            </a:r>
            <a:endParaRPr lang="en-GB" dirty="0"/>
          </a:p>
        </p:txBody>
      </p:sp>
      <p:sp>
        <p:nvSpPr>
          <p:cNvPr id="4" name="Slide Number Placeholder 3"/>
          <p:cNvSpPr>
            <a:spLocks noGrp="1"/>
          </p:cNvSpPr>
          <p:nvPr>
            <p:ph type="sldNum" sz="quarter" idx="10"/>
          </p:nvPr>
        </p:nvSpPr>
        <p:spPr/>
        <p:txBody>
          <a:bodyPr/>
          <a:lstStyle/>
          <a:p>
            <a:fld id="{7847A5FB-47BD-4333-9B31-BC5925CE57E9}" type="slidenum">
              <a:rPr lang="en-GB" smtClean="0"/>
              <a:t>24</a:t>
            </a:fld>
            <a:endParaRPr lang="en-GB"/>
          </a:p>
        </p:txBody>
      </p:sp>
    </p:spTree>
    <p:extLst>
      <p:ext uri="{BB962C8B-B14F-4D97-AF65-F5344CB8AC3E}">
        <p14:creationId xmlns:p14="http://schemas.microsoft.com/office/powerpoint/2010/main" val="5851533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0213" y="273050"/>
            <a:ext cx="5873750" cy="4405313"/>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ABB7FA-2627-47C9-9258-FDF90D155C04}" type="slidenum">
              <a:rPr lang="en-GB" smtClean="0"/>
              <a:t>31</a:t>
            </a:fld>
            <a:endParaRPr lang="en-GB"/>
          </a:p>
        </p:txBody>
      </p:sp>
    </p:spTree>
    <p:extLst>
      <p:ext uri="{BB962C8B-B14F-4D97-AF65-F5344CB8AC3E}">
        <p14:creationId xmlns:p14="http://schemas.microsoft.com/office/powerpoint/2010/main" val="4789270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 mentioned there are several</a:t>
            </a:r>
            <a:endParaRPr lang="en-GB" dirty="0"/>
          </a:p>
        </p:txBody>
      </p:sp>
      <p:sp>
        <p:nvSpPr>
          <p:cNvPr id="4" name="Slide Number Placeholder 3"/>
          <p:cNvSpPr>
            <a:spLocks noGrp="1"/>
          </p:cNvSpPr>
          <p:nvPr>
            <p:ph type="sldNum" sz="quarter" idx="10"/>
          </p:nvPr>
        </p:nvSpPr>
        <p:spPr/>
        <p:txBody>
          <a:bodyPr/>
          <a:lstStyle/>
          <a:p>
            <a:fld id="{7847A5FB-47BD-4333-9B31-BC5925CE57E9}" type="slidenum">
              <a:rPr lang="en-GB" smtClean="0"/>
              <a:t>32</a:t>
            </a:fld>
            <a:endParaRPr lang="en-GB"/>
          </a:p>
        </p:txBody>
      </p:sp>
    </p:spTree>
    <p:extLst>
      <p:ext uri="{BB962C8B-B14F-4D97-AF65-F5344CB8AC3E}">
        <p14:creationId xmlns:p14="http://schemas.microsoft.com/office/powerpoint/2010/main" val="3809442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 mentioned there are several</a:t>
            </a:r>
            <a:endParaRPr lang="en-GB" dirty="0"/>
          </a:p>
        </p:txBody>
      </p:sp>
      <p:sp>
        <p:nvSpPr>
          <p:cNvPr id="4" name="Slide Number Placeholder 3"/>
          <p:cNvSpPr>
            <a:spLocks noGrp="1"/>
          </p:cNvSpPr>
          <p:nvPr>
            <p:ph type="sldNum" sz="quarter" idx="10"/>
          </p:nvPr>
        </p:nvSpPr>
        <p:spPr/>
        <p:txBody>
          <a:bodyPr/>
          <a:lstStyle/>
          <a:p>
            <a:fld id="{7847A5FB-47BD-4333-9B31-BC5925CE57E9}" type="slidenum">
              <a:rPr lang="en-GB" smtClean="0"/>
              <a:t>33</a:t>
            </a:fld>
            <a:endParaRPr lang="en-GB"/>
          </a:p>
        </p:txBody>
      </p:sp>
    </p:spTree>
    <p:extLst>
      <p:ext uri="{BB962C8B-B14F-4D97-AF65-F5344CB8AC3E}">
        <p14:creationId xmlns:p14="http://schemas.microsoft.com/office/powerpoint/2010/main" val="3809442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 mentioned there are several</a:t>
            </a:r>
            <a:endParaRPr lang="en-GB" dirty="0"/>
          </a:p>
        </p:txBody>
      </p:sp>
      <p:sp>
        <p:nvSpPr>
          <p:cNvPr id="4" name="Slide Number Placeholder 3"/>
          <p:cNvSpPr>
            <a:spLocks noGrp="1"/>
          </p:cNvSpPr>
          <p:nvPr>
            <p:ph type="sldNum" sz="quarter" idx="10"/>
          </p:nvPr>
        </p:nvSpPr>
        <p:spPr/>
        <p:txBody>
          <a:bodyPr/>
          <a:lstStyle/>
          <a:p>
            <a:fld id="{7847A5FB-47BD-4333-9B31-BC5925CE57E9}" type="slidenum">
              <a:rPr lang="en-GB" smtClean="0"/>
              <a:t>34</a:t>
            </a:fld>
            <a:endParaRPr lang="en-GB"/>
          </a:p>
        </p:txBody>
      </p:sp>
    </p:spTree>
    <p:extLst>
      <p:ext uri="{BB962C8B-B14F-4D97-AF65-F5344CB8AC3E}">
        <p14:creationId xmlns:p14="http://schemas.microsoft.com/office/powerpoint/2010/main" val="3809442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 mentioned there are several</a:t>
            </a:r>
            <a:endParaRPr lang="en-GB" dirty="0"/>
          </a:p>
        </p:txBody>
      </p:sp>
      <p:sp>
        <p:nvSpPr>
          <p:cNvPr id="4" name="Slide Number Placeholder 3"/>
          <p:cNvSpPr>
            <a:spLocks noGrp="1"/>
          </p:cNvSpPr>
          <p:nvPr>
            <p:ph type="sldNum" sz="quarter" idx="10"/>
          </p:nvPr>
        </p:nvSpPr>
        <p:spPr/>
        <p:txBody>
          <a:bodyPr/>
          <a:lstStyle/>
          <a:p>
            <a:fld id="{7847A5FB-47BD-4333-9B31-BC5925CE57E9}" type="slidenum">
              <a:rPr lang="en-GB" smtClean="0"/>
              <a:t>35</a:t>
            </a:fld>
            <a:endParaRPr lang="en-GB"/>
          </a:p>
        </p:txBody>
      </p:sp>
    </p:spTree>
    <p:extLst>
      <p:ext uri="{BB962C8B-B14F-4D97-AF65-F5344CB8AC3E}">
        <p14:creationId xmlns:p14="http://schemas.microsoft.com/office/powerpoint/2010/main" val="380944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 mentioned there are several</a:t>
            </a:r>
            <a:endParaRPr lang="en-GB" dirty="0"/>
          </a:p>
        </p:txBody>
      </p:sp>
      <p:sp>
        <p:nvSpPr>
          <p:cNvPr id="4" name="Slide Number Placeholder 3"/>
          <p:cNvSpPr>
            <a:spLocks noGrp="1"/>
          </p:cNvSpPr>
          <p:nvPr>
            <p:ph type="sldNum" sz="quarter" idx="10"/>
          </p:nvPr>
        </p:nvSpPr>
        <p:spPr/>
        <p:txBody>
          <a:bodyPr/>
          <a:lstStyle/>
          <a:p>
            <a:fld id="{7847A5FB-47BD-4333-9B31-BC5925CE57E9}" type="slidenum">
              <a:rPr lang="en-GB" smtClean="0"/>
              <a:t>7</a:t>
            </a:fld>
            <a:endParaRPr lang="en-GB"/>
          </a:p>
        </p:txBody>
      </p:sp>
    </p:spTree>
    <p:extLst>
      <p:ext uri="{BB962C8B-B14F-4D97-AF65-F5344CB8AC3E}">
        <p14:creationId xmlns:p14="http://schemas.microsoft.com/office/powerpoint/2010/main" val="3809442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 mentioned there are several</a:t>
            </a:r>
            <a:endParaRPr lang="en-GB" dirty="0"/>
          </a:p>
        </p:txBody>
      </p:sp>
      <p:sp>
        <p:nvSpPr>
          <p:cNvPr id="4" name="Slide Number Placeholder 3"/>
          <p:cNvSpPr>
            <a:spLocks noGrp="1"/>
          </p:cNvSpPr>
          <p:nvPr>
            <p:ph type="sldNum" sz="quarter" idx="10"/>
          </p:nvPr>
        </p:nvSpPr>
        <p:spPr/>
        <p:txBody>
          <a:bodyPr/>
          <a:lstStyle/>
          <a:p>
            <a:fld id="{7847A5FB-47BD-4333-9B31-BC5925CE57E9}" type="slidenum">
              <a:rPr lang="en-GB" smtClean="0"/>
              <a:t>8</a:t>
            </a:fld>
            <a:endParaRPr lang="en-GB"/>
          </a:p>
        </p:txBody>
      </p:sp>
    </p:spTree>
    <p:extLst>
      <p:ext uri="{BB962C8B-B14F-4D97-AF65-F5344CB8AC3E}">
        <p14:creationId xmlns:p14="http://schemas.microsoft.com/office/powerpoint/2010/main" val="3809442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0213" y="273050"/>
            <a:ext cx="5873750" cy="4405313"/>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ABB7FA-2627-47C9-9258-FDF90D155C04}" type="slidenum">
              <a:rPr lang="en-GB" smtClean="0"/>
              <a:t>10</a:t>
            </a:fld>
            <a:endParaRPr lang="en-GB"/>
          </a:p>
        </p:txBody>
      </p:sp>
    </p:spTree>
    <p:extLst>
      <p:ext uri="{BB962C8B-B14F-4D97-AF65-F5344CB8AC3E}">
        <p14:creationId xmlns:p14="http://schemas.microsoft.com/office/powerpoint/2010/main" val="478927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0213" y="273050"/>
            <a:ext cx="5873750" cy="4405313"/>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ABB7FA-2627-47C9-9258-FDF90D155C04}" type="slidenum">
              <a:rPr lang="en-GB" smtClean="0"/>
              <a:t>11</a:t>
            </a:fld>
            <a:endParaRPr lang="en-GB"/>
          </a:p>
        </p:txBody>
      </p:sp>
    </p:spTree>
    <p:extLst>
      <p:ext uri="{BB962C8B-B14F-4D97-AF65-F5344CB8AC3E}">
        <p14:creationId xmlns:p14="http://schemas.microsoft.com/office/powerpoint/2010/main" val="4789270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0213" y="273050"/>
            <a:ext cx="5873750" cy="4405313"/>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ABB7FA-2627-47C9-9258-FDF90D155C04}" type="slidenum">
              <a:rPr lang="en-GB" smtClean="0"/>
              <a:t>12</a:t>
            </a:fld>
            <a:endParaRPr lang="en-GB"/>
          </a:p>
        </p:txBody>
      </p:sp>
    </p:spTree>
    <p:extLst>
      <p:ext uri="{BB962C8B-B14F-4D97-AF65-F5344CB8AC3E}">
        <p14:creationId xmlns:p14="http://schemas.microsoft.com/office/powerpoint/2010/main" val="4789270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0213" y="273050"/>
            <a:ext cx="5873750" cy="4405313"/>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ABB7FA-2627-47C9-9258-FDF90D155C04}" type="slidenum">
              <a:rPr lang="en-GB" smtClean="0"/>
              <a:t>13</a:t>
            </a:fld>
            <a:endParaRPr lang="en-GB"/>
          </a:p>
        </p:txBody>
      </p:sp>
    </p:spTree>
    <p:extLst>
      <p:ext uri="{BB962C8B-B14F-4D97-AF65-F5344CB8AC3E}">
        <p14:creationId xmlns:p14="http://schemas.microsoft.com/office/powerpoint/2010/main" val="4789270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 mentioned there are several</a:t>
            </a:r>
            <a:endParaRPr lang="en-GB" dirty="0"/>
          </a:p>
        </p:txBody>
      </p:sp>
      <p:sp>
        <p:nvSpPr>
          <p:cNvPr id="4" name="Slide Number Placeholder 3"/>
          <p:cNvSpPr>
            <a:spLocks noGrp="1"/>
          </p:cNvSpPr>
          <p:nvPr>
            <p:ph type="sldNum" sz="quarter" idx="10"/>
          </p:nvPr>
        </p:nvSpPr>
        <p:spPr/>
        <p:txBody>
          <a:bodyPr/>
          <a:lstStyle/>
          <a:p>
            <a:fld id="{7847A5FB-47BD-4333-9B31-BC5925CE57E9}" type="slidenum">
              <a:rPr lang="en-GB" smtClean="0"/>
              <a:t>15</a:t>
            </a:fld>
            <a:endParaRPr lang="en-GB"/>
          </a:p>
        </p:txBody>
      </p:sp>
    </p:spTree>
    <p:extLst>
      <p:ext uri="{BB962C8B-B14F-4D97-AF65-F5344CB8AC3E}">
        <p14:creationId xmlns:p14="http://schemas.microsoft.com/office/powerpoint/2010/main" val="3809442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 mentioned there are several</a:t>
            </a:r>
            <a:endParaRPr lang="en-GB" dirty="0"/>
          </a:p>
        </p:txBody>
      </p:sp>
      <p:sp>
        <p:nvSpPr>
          <p:cNvPr id="4" name="Slide Number Placeholder 3"/>
          <p:cNvSpPr>
            <a:spLocks noGrp="1"/>
          </p:cNvSpPr>
          <p:nvPr>
            <p:ph type="sldNum" sz="quarter" idx="10"/>
          </p:nvPr>
        </p:nvSpPr>
        <p:spPr/>
        <p:txBody>
          <a:bodyPr/>
          <a:lstStyle/>
          <a:p>
            <a:fld id="{7847A5FB-47BD-4333-9B31-BC5925CE57E9}" type="slidenum">
              <a:rPr lang="en-GB" smtClean="0"/>
              <a:t>18</a:t>
            </a:fld>
            <a:endParaRPr lang="en-GB"/>
          </a:p>
        </p:txBody>
      </p:sp>
    </p:spTree>
    <p:extLst>
      <p:ext uri="{BB962C8B-B14F-4D97-AF65-F5344CB8AC3E}">
        <p14:creationId xmlns:p14="http://schemas.microsoft.com/office/powerpoint/2010/main" val="380944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4BCC658-9B12-41A1-9F54-44A108ECDB8E}" type="datetimeFigureOut">
              <a:rPr lang="en-GB" smtClean="0"/>
              <a:t>19/02/2016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81BEF9C-D6A3-42E8-9FCC-49F295D8CCA6}" type="slidenum">
              <a:rPr lang="en-GB" smtClean="0"/>
              <a:t>‹#›</a:t>
            </a:fld>
            <a:endParaRPr lang="en-GB" dirty="0"/>
          </a:p>
        </p:txBody>
      </p:sp>
    </p:spTree>
    <p:extLst>
      <p:ext uri="{BB962C8B-B14F-4D97-AF65-F5344CB8AC3E}">
        <p14:creationId xmlns:p14="http://schemas.microsoft.com/office/powerpoint/2010/main" val="2999186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4BCC658-9B12-41A1-9F54-44A108ECDB8E}" type="datetimeFigureOut">
              <a:rPr lang="en-GB" smtClean="0"/>
              <a:t>19/02/2016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81BEF9C-D6A3-42E8-9FCC-49F295D8CCA6}" type="slidenum">
              <a:rPr lang="en-GB" smtClean="0"/>
              <a:t>‹#›</a:t>
            </a:fld>
            <a:endParaRPr lang="en-GB" dirty="0"/>
          </a:p>
        </p:txBody>
      </p:sp>
    </p:spTree>
    <p:extLst>
      <p:ext uri="{BB962C8B-B14F-4D97-AF65-F5344CB8AC3E}">
        <p14:creationId xmlns:p14="http://schemas.microsoft.com/office/powerpoint/2010/main" val="1962446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4BCC658-9B12-41A1-9F54-44A108ECDB8E}" type="datetimeFigureOut">
              <a:rPr lang="en-GB" smtClean="0"/>
              <a:t>19/02/2016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81BEF9C-D6A3-42E8-9FCC-49F295D8CCA6}" type="slidenum">
              <a:rPr lang="en-GB" smtClean="0"/>
              <a:t>‹#›</a:t>
            </a:fld>
            <a:endParaRPr lang="en-GB" dirty="0"/>
          </a:p>
        </p:txBody>
      </p:sp>
    </p:spTree>
    <p:extLst>
      <p:ext uri="{BB962C8B-B14F-4D97-AF65-F5344CB8AC3E}">
        <p14:creationId xmlns:p14="http://schemas.microsoft.com/office/powerpoint/2010/main" val="1733402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4BCC658-9B12-41A1-9F54-44A108ECDB8E}" type="datetimeFigureOut">
              <a:rPr lang="en-GB" smtClean="0"/>
              <a:t>19/02/2016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81BEF9C-D6A3-42E8-9FCC-49F295D8CCA6}" type="slidenum">
              <a:rPr lang="en-GB" smtClean="0"/>
              <a:t>‹#›</a:t>
            </a:fld>
            <a:endParaRPr lang="en-GB" dirty="0"/>
          </a:p>
        </p:txBody>
      </p:sp>
    </p:spTree>
    <p:extLst>
      <p:ext uri="{BB962C8B-B14F-4D97-AF65-F5344CB8AC3E}">
        <p14:creationId xmlns:p14="http://schemas.microsoft.com/office/powerpoint/2010/main" val="350840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BCC658-9B12-41A1-9F54-44A108ECDB8E}" type="datetimeFigureOut">
              <a:rPr lang="en-GB" smtClean="0"/>
              <a:t>19/02/2016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81BEF9C-D6A3-42E8-9FCC-49F295D8CCA6}" type="slidenum">
              <a:rPr lang="en-GB" smtClean="0"/>
              <a:t>‹#›</a:t>
            </a:fld>
            <a:endParaRPr lang="en-GB" dirty="0"/>
          </a:p>
        </p:txBody>
      </p:sp>
    </p:spTree>
    <p:extLst>
      <p:ext uri="{BB962C8B-B14F-4D97-AF65-F5344CB8AC3E}">
        <p14:creationId xmlns:p14="http://schemas.microsoft.com/office/powerpoint/2010/main" val="2772167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4BCC658-9B12-41A1-9F54-44A108ECDB8E}" type="datetimeFigureOut">
              <a:rPr lang="en-GB" smtClean="0"/>
              <a:t>19/02/2016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81BEF9C-D6A3-42E8-9FCC-49F295D8CCA6}" type="slidenum">
              <a:rPr lang="en-GB" smtClean="0"/>
              <a:t>‹#›</a:t>
            </a:fld>
            <a:endParaRPr lang="en-GB" dirty="0"/>
          </a:p>
        </p:txBody>
      </p:sp>
    </p:spTree>
    <p:extLst>
      <p:ext uri="{BB962C8B-B14F-4D97-AF65-F5344CB8AC3E}">
        <p14:creationId xmlns:p14="http://schemas.microsoft.com/office/powerpoint/2010/main" val="2616317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4BCC658-9B12-41A1-9F54-44A108ECDB8E}" type="datetimeFigureOut">
              <a:rPr lang="en-GB" smtClean="0"/>
              <a:t>19/02/2016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B81BEF9C-D6A3-42E8-9FCC-49F295D8CCA6}" type="slidenum">
              <a:rPr lang="en-GB" smtClean="0"/>
              <a:t>‹#›</a:t>
            </a:fld>
            <a:endParaRPr lang="en-GB" dirty="0"/>
          </a:p>
        </p:txBody>
      </p:sp>
    </p:spTree>
    <p:extLst>
      <p:ext uri="{BB962C8B-B14F-4D97-AF65-F5344CB8AC3E}">
        <p14:creationId xmlns:p14="http://schemas.microsoft.com/office/powerpoint/2010/main" val="1023118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4BCC658-9B12-41A1-9F54-44A108ECDB8E}" type="datetimeFigureOut">
              <a:rPr lang="en-GB" smtClean="0"/>
              <a:t>19/02/2016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B81BEF9C-D6A3-42E8-9FCC-49F295D8CCA6}" type="slidenum">
              <a:rPr lang="en-GB" smtClean="0"/>
              <a:t>‹#›</a:t>
            </a:fld>
            <a:endParaRPr lang="en-GB" dirty="0"/>
          </a:p>
        </p:txBody>
      </p:sp>
    </p:spTree>
    <p:extLst>
      <p:ext uri="{BB962C8B-B14F-4D97-AF65-F5344CB8AC3E}">
        <p14:creationId xmlns:p14="http://schemas.microsoft.com/office/powerpoint/2010/main" val="1364534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BCC658-9B12-41A1-9F54-44A108ECDB8E}" type="datetimeFigureOut">
              <a:rPr lang="en-GB" smtClean="0"/>
              <a:t>19/02/2016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B81BEF9C-D6A3-42E8-9FCC-49F295D8CCA6}" type="slidenum">
              <a:rPr lang="en-GB" smtClean="0"/>
              <a:t>‹#›</a:t>
            </a:fld>
            <a:endParaRPr lang="en-GB" dirty="0"/>
          </a:p>
        </p:txBody>
      </p:sp>
    </p:spTree>
    <p:extLst>
      <p:ext uri="{BB962C8B-B14F-4D97-AF65-F5344CB8AC3E}">
        <p14:creationId xmlns:p14="http://schemas.microsoft.com/office/powerpoint/2010/main" val="88577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BCC658-9B12-41A1-9F54-44A108ECDB8E}" type="datetimeFigureOut">
              <a:rPr lang="en-GB" smtClean="0"/>
              <a:t>19/02/2016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81BEF9C-D6A3-42E8-9FCC-49F295D8CCA6}" type="slidenum">
              <a:rPr lang="en-GB" smtClean="0"/>
              <a:t>‹#›</a:t>
            </a:fld>
            <a:endParaRPr lang="en-GB" dirty="0"/>
          </a:p>
        </p:txBody>
      </p:sp>
    </p:spTree>
    <p:extLst>
      <p:ext uri="{BB962C8B-B14F-4D97-AF65-F5344CB8AC3E}">
        <p14:creationId xmlns:p14="http://schemas.microsoft.com/office/powerpoint/2010/main" val="3810612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BCC658-9B12-41A1-9F54-44A108ECDB8E}" type="datetimeFigureOut">
              <a:rPr lang="en-GB" smtClean="0"/>
              <a:t>19/02/2016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81BEF9C-D6A3-42E8-9FCC-49F295D8CCA6}" type="slidenum">
              <a:rPr lang="en-GB" smtClean="0"/>
              <a:t>‹#›</a:t>
            </a:fld>
            <a:endParaRPr lang="en-GB" dirty="0"/>
          </a:p>
        </p:txBody>
      </p:sp>
    </p:spTree>
    <p:extLst>
      <p:ext uri="{BB962C8B-B14F-4D97-AF65-F5344CB8AC3E}">
        <p14:creationId xmlns:p14="http://schemas.microsoft.com/office/powerpoint/2010/main" val="1966479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BCC658-9B12-41A1-9F54-44A108ECDB8E}" type="datetimeFigureOut">
              <a:rPr lang="en-GB" smtClean="0"/>
              <a:t>19/02/2016</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1BEF9C-D6A3-42E8-9FCC-49F295D8CCA6}" type="slidenum">
              <a:rPr lang="en-GB" smtClean="0"/>
              <a:t>‹#›</a:t>
            </a:fld>
            <a:endParaRPr lang="en-GB" dirty="0"/>
          </a:p>
        </p:txBody>
      </p:sp>
    </p:spTree>
    <p:extLst>
      <p:ext uri="{BB962C8B-B14F-4D97-AF65-F5344CB8AC3E}">
        <p14:creationId xmlns:p14="http://schemas.microsoft.com/office/powerpoint/2010/main" val="36234625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mailto:Xxxxxxxx.xxxxxx@dfe.gsi.gov.uk"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mailto:AFF.PROGRAMMEOFFICE@education.gsi.gov.uk" TargetMode="Externa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solidFill>
                  <a:schemeClr val="tx2"/>
                </a:solidFill>
              </a:rPr>
              <a:t>New Reporting Framework</a:t>
            </a:r>
            <a:br>
              <a:rPr lang="en-GB" dirty="0" smtClean="0">
                <a:solidFill>
                  <a:schemeClr val="tx2"/>
                </a:solidFill>
              </a:rPr>
            </a:br>
            <a:r>
              <a:rPr lang="en-GB" dirty="0" smtClean="0">
                <a:solidFill>
                  <a:schemeClr val="tx2"/>
                </a:solidFill>
              </a:rPr>
              <a:t>Accountancy </a:t>
            </a:r>
            <a:r>
              <a:rPr lang="en-GB" dirty="0">
                <a:solidFill>
                  <a:schemeClr val="tx2"/>
                </a:solidFill>
              </a:rPr>
              <a:t>S</a:t>
            </a:r>
            <a:r>
              <a:rPr lang="en-GB" dirty="0" smtClean="0">
                <a:solidFill>
                  <a:schemeClr val="tx2"/>
                </a:solidFill>
              </a:rPr>
              <a:t>ervices </a:t>
            </a:r>
            <a:r>
              <a:rPr lang="en-GB" dirty="0">
                <a:solidFill>
                  <a:schemeClr val="tx2"/>
                </a:solidFill>
              </a:rPr>
              <a:t>P</a:t>
            </a:r>
            <a:r>
              <a:rPr lang="en-GB" dirty="0" smtClean="0">
                <a:solidFill>
                  <a:schemeClr val="tx2"/>
                </a:solidFill>
              </a:rPr>
              <a:t>rocurement</a:t>
            </a:r>
            <a:endParaRPr lang="en-GB" dirty="0">
              <a:solidFill>
                <a:schemeClr val="tx2"/>
              </a:solidFill>
            </a:endParaRPr>
          </a:p>
        </p:txBody>
      </p:sp>
      <p:sp>
        <p:nvSpPr>
          <p:cNvPr id="3" name="Subtitle 2"/>
          <p:cNvSpPr>
            <a:spLocks noGrp="1"/>
          </p:cNvSpPr>
          <p:nvPr>
            <p:ph type="subTitle" idx="1"/>
          </p:nvPr>
        </p:nvSpPr>
        <p:spPr/>
        <p:txBody>
          <a:bodyPr/>
          <a:lstStyle/>
          <a:p>
            <a:r>
              <a:rPr lang="en-GB" dirty="0" smtClean="0"/>
              <a:t>Session with potential bidders</a:t>
            </a:r>
          </a:p>
          <a:p>
            <a:r>
              <a:rPr lang="en-GB" dirty="0" smtClean="0"/>
              <a:t>19</a:t>
            </a:r>
            <a:r>
              <a:rPr lang="en-GB" baseline="30000" dirty="0" smtClean="0"/>
              <a:t>th</a:t>
            </a:r>
            <a:r>
              <a:rPr lang="en-GB" dirty="0" smtClean="0"/>
              <a:t> February</a:t>
            </a:r>
            <a:endParaRPr lang="en-GB" dirty="0"/>
          </a:p>
        </p:txBody>
      </p:sp>
    </p:spTree>
    <p:extLst>
      <p:ext uri="{BB962C8B-B14F-4D97-AF65-F5344CB8AC3E}">
        <p14:creationId xmlns:p14="http://schemas.microsoft.com/office/powerpoint/2010/main" val="19816103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dirty="0" smtClean="0"/>
              <a:t>The scale of the challenge</a:t>
            </a:r>
            <a:endParaRPr lang="en-GB" dirty="0"/>
          </a:p>
        </p:txBody>
      </p:sp>
      <p:sp>
        <p:nvSpPr>
          <p:cNvPr id="11" name="Content Placeholder 10"/>
          <p:cNvSpPr>
            <a:spLocks noGrp="1"/>
          </p:cNvSpPr>
          <p:nvPr>
            <p:ph idx="1"/>
          </p:nvPr>
        </p:nvSpPr>
        <p:spPr>
          <a:xfrm>
            <a:off x="457200" y="1351309"/>
            <a:ext cx="8507288" cy="4525963"/>
          </a:xfrm>
        </p:spPr>
        <p:txBody>
          <a:bodyPr>
            <a:noAutofit/>
          </a:bodyPr>
          <a:lstStyle/>
          <a:p>
            <a:pPr marL="0" indent="0">
              <a:buNone/>
            </a:pPr>
            <a:r>
              <a:rPr lang="en-GB" sz="2800" dirty="0" smtClean="0">
                <a:solidFill>
                  <a:schemeClr val="tx2"/>
                </a:solidFill>
              </a:rPr>
              <a:t>Volumes and values</a:t>
            </a:r>
          </a:p>
          <a:p>
            <a:pPr lvl="1"/>
            <a:r>
              <a:rPr lang="en-GB" sz="2700" dirty="0">
                <a:solidFill>
                  <a:schemeClr val="tx2"/>
                </a:solidFill>
              </a:rPr>
              <a:t>O</a:t>
            </a:r>
            <a:r>
              <a:rPr lang="en-GB" sz="2700" dirty="0" smtClean="0">
                <a:solidFill>
                  <a:schemeClr val="tx2"/>
                </a:solidFill>
              </a:rPr>
              <a:t>ver 5,000 academies in over 3,000 academy trusts </a:t>
            </a:r>
          </a:p>
          <a:p>
            <a:pPr lvl="1"/>
            <a:r>
              <a:rPr lang="en-GB" sz="2700" dirty="0">
                <a:solidFill>
                  <a:schemeClr val="tx2"/>
                </a:solidFill>
              </a:rPr>
              <a:t>A</a:t>
            </a:r>
            <a:r>
              <a:rPr lang="en-GB" sz="2700" dirty="0" smtClean="0">
                <a:solidFill>
                  <a:schemeClr val="tx2"/>
                </a:solidFill>
              </a:rPr>
              <a:t>nnual revenue funding of £16 billion</a:t>
            </a:r>
          </a:p>
          <a:p>
            <a:pPr lvl="1"/>
            <a:r>
              <a:rPr lang="en-GB" sz="2700" dirty="0">
                <a:solidFill>
                  <a:schemeClr val="tx2"/>
                </a:solidFill>
              </a:rPr>
              <a:t>S</a:t>
            </a:r>
            <a:r>
              <a:rPr lang="en-GB" sz="2700" dirty="0" smtClean="0">
                <a:solidFill>
                  <a:schemeClr val="tx2"/>
                </a:solidFill>
              </a:rPr>
              <a:t>ignificant </a:t>
            </a:r>
            <a:r>
              <a:rPr lang="en-GB" sz="2700" dirty="0">
                <a:solidFill>
                  <a:schemeClr val="tx2"/>
                </a:solidFill>
              </a:rPr>
              <a:t>capital funding of maintenance </a:t>
            </a:r>
            <a:r>
              <a:rPr lang="en-GB" sz="2700" dirty="0" smtClean="0">
                <a:solidFill>
                  <a:schemeClr val="tx2"/>
                </a:solidFill>
              </a:rPr>
              <a:t>and new build</a:t>
            </a:r>
          </a:p>
          <a:p>
            <a:pPr lvl="1"/>
            <a:r>
              <a:rPr lang="en-GB" sz="2700" dirty="0">
                <a:solidFill>
                  <a:schemeClr val="tx2"/>
                </a:solidFill>
              </a:rPr>
              <a:t>L</a:t>
            </a:r>
            <a:r>
              <a:rPr lang="en-GB" sz="2700" dirty="0" smtClean="0">
                <a:solidFill>
                  <a:schemeClr val="tx2"/>
                </a:solidFill>
              </a:rPr>
              <a:t>and and buildings in excess of £30 billion</a:t>
            </a:r>
          </a:p>
          <a:p>
            <a:pPr lvl="1"/>
            <a:r>
              <a:rPr lang="en-GB" sz="2700" dirty="0">
                <a:solidFill>
                  <a:schemeClr val="tx2"/>
                </a:solidFill>
              </a:rPr>
              <a:t>C</a:t>
            </a:r>
            <a:r>
              <a:rPr lang="en-GB" sz="2700" dirty="0" smtClean="0">
                <a:solidFill>
                  <a:schemeClr val="tx2"/>
                </a:solidFill>
              </a:rPr>
              <a:t>ontinuing </a:t>
            </a:r>
            <a:r>
              <a:rPr lang="en-GB" sz="2700" dirty="0">
                <a:solidFill>
                  <a:schemeClr val="tx2"/>
                </a:solidFill>
              </a:rPr>
              <a:t>growth this </a:t>
            </a:r>
            <a:r>
              <a:rPr lang="en-GB" sz="2700" dirty="0" smtClean="0">
                <a:solidFill>
                  <a:schemeClr val="tx2"/>
                </a:solidFill>
              </a:rPr>
              <a:t>Parliament to maybe double the number of academies and 5,000 trusts, and an aspiration to get to full </a:t>
            </a:r>
            <a:r>
              <a:rPr lang="en-GB" sz="2700" dirty="0" err="1" smtClean="0">
                <a:solidFill>
                  <a:schemeClr val="tx2"/>
                </a:solidFill>
              </a:rPr>
              <a:t>academisation</a:t>
            </a:r>
            <a:endParaRPr lang="en-GB" sz="2700" dirty="0" smtClean="0">
              <a:solidFill>
                <a:schemeClr val="tx2"/>
              </a:solidFill>
            </a:endParaRPr>
          </a:p>
          <a:p>
            <a:pPr lvl="1"/>
            <a:r>
              <a:rPr lang="en-GB" sz="2700" dirty="0">
                <a:solidFill>
                  <a:schemeClr val="tx2"/>
                </a:solidFill>
              </a:rPr>
              <a:t>F</a:t>
            </a:r>
            <a:r>
              <a:rPr lang="en-GB" sz="2700" dirty="0" smtClean="0">
                <a:solidFill>
                  <a:schemeClr val="tx2"/>
                </a:solidFill>
              </a:rPr>
              <a:t>unding of ATs likely to be over half of departmental spend by 2020</a:t>
            </a:r>
          </a:p>
        </p:txBody>
      </p:sp>
    </p:spTree>
    <p:extLst>
      <p:ext uri="{BB962C8B-B14F-4D97-AF65-F5344CB8AC3E}">
        <p14:creationId xmlns:p14="http://schemas.microsoft.com/office/powerpoint/2010/main" val="31275782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r>
              <a:rPr lang="en-GB" dirty="0" smtClean="0"/>
              <a:t>Academy Trusts and the department</a:t>
            </a:r>
            <a:endParaRPr lang="en-GB" dirty="0"/>
          </a:p>
        </p:txBody>
      </p:sp>
      <p:sp>
        <p:nvSpPr>
          <p:cNvPr id="11" name="Content Placeholder 10"/>
          <p:cNvSpPr>
            <a:spLocks noGrp="1"/>
          </p:cNvSpPr>
          <p:nvPr>
            <p:ph idx="1"/>
          </p:nvPr>
        </p:nvSpPr>
        <p:spPr>
          <a:xfrm>
            <a:off x="395536" y="1783357"/>
            <a:ext cx="8229600" cy="4525963"/>
          </a:xfrm>
        </p:spPr>
        <p:txBody>
          <a:bodyPr>
            <a:normAutofit/>
          </a:bodyPr>
          <a:lstStyle/>
          <a:p>
            <a:pPr lvl="1"/>
            <a:r>
              <a:rPr lang="en-GB" dirty="0" smtClean="0">
                <a:solidFill>
                  <a:schemeClr val="tx2"/>
                </a:solidFill>
              </a:rPr>
              <a:t>ATs are the legal entities and </a:t>
            </a:r>
            <a:r>
              <a:rPr lang="en-GB" dirty="0">
                <a:solidFill>
                  <a:schemeClr val="tx2"/>
                </a:solidFill>
              </a:rPr>
              <a:t>are central government public sector </a:t>
            </a:r>
            <a:r>
              <a:rPr lang="en-GB" dirty="0" smtClean="0">
                <a:solidFill>
                  <a:schemeClr val="tx2"/>
                </a:solidFill>
              </a:rPr>
              <a:t>bodies</a:t>
            </a:r>
          </a:p>
          <a:p>
            <a:pPr lvl="1"/>
            <a:r>
              <a:rPr lang="en-GB" dirty="0" smtClean="0">
                <a:solidFill>
                  <a:schemeClr val="tx2"/>
                </a:solidFill>
              </a:rPr>
              <a:t>ATs </a:t>
            </a:r>
            <a:r>
              <a:rPr lang="en-GB" dirty="0">
                <a:solidFill>
                  <a:schemeClr val="tx2"/>
                </a:solidFill>
              </a:rPr>
              <a:t>fall in the </a:t>
            </a:r>
            <a:r>
              <a:rPr lang="en-GB" dirty="0" smtClean="0">
                <a:solidFill>
                  <a:schemeClr val="tx2"/>
                </a:solidFill>
              </a:rPr>
              <a:t>department’s budgeting boundary</a:t>
            </a:r>
          </a:p>
          <a:p>
            <a:pPr lvl="1"/>
            <a:r>
              <a:rPr lang="en-GB" dirty="0" smtClean="0">
                <a:solidFill>
                  <a:schemeClr val="tx2"/>
                </a:solidFill>
              </a:rPr>
              <a:t>ATs’ </a:t>
            </a:r>
            <a:r>
              <a:rPr lang="en-GB" dirty="0">
                <a:solidFill>
                  <a:schemeClr val="tx2"/>
                </a:solidFill>
              </a:rPr>
              <a:t>(under) spends to </a:t>
            </a:r>
            <a:r>
              <a:rPr lang="en-GB" dirty="0" smtClean="0">
                <a:solidFill>
                  <a:schemeClr val="tx2"/>
                </a:solidFill>
              </a:rPr>
              <a:t>date far exceed variances on all other departmental funded programmes</a:t>
            </a:r>
            <a:endParaRPr lang="en-GB" dirty="0">
              <a:solidFill>
                <a:schemeClr val="tx2"/>
              </a:solidFill>
            </a:endParaRPr>
          </a:p>
          <a:p>
            <a:pPr lvl="1"/>
            <a:r>
              <a:rPr lang="en-GB" dirty="0">
                <a:solidFill>
                  <a:schemeClr val="tx2"/>
                </a:solidFill>
              </a:rPr>
              <a:t>U</a:t>
            </a:r>
            <a:r>
              <a:rPr lang="en-GB" dirty="0" smtClean="0">
                <a:solidFill>
                  <a:schemeClr val="tx2"/>
                </a:solidFill>
              </a:rPr>
              <a:t>nderspending may change to overspending this Parliament with pressure on budgets</a:t>
            </a:r>
          </a:p>
        </p:txBody>
      </p:sp>
    </p:spTree>
    <p:extLst>
      <p:ext uri="{BB962C8B-B14F-4D97-AF65-F5344CB8AC3E}">
        <p14:creationId xmlns:p14="http://schemas.microsoft.com/office/powerpoint/2010/main" val="28021533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dirty="0" smtClean="0"/>
              <a:t>ATs’ </a:t>
            </a:r>
            <a:r>
              <a:rPr lang="en-GB" dirty="0"/>
              <a:t>accounting and budgeting</a:t>
            </a:r>
          </a:p>
        </p:txBody>
      </p:sp>
      <p:sp>
        <p:nvSpPr>
          <p:cNvPr id="11" name="Content Placeholder 10"/>
          <p:cNvSpPr>
            <a:spLocks noGrp="1"/>
          </p:cNvSpPr>
          <p:nvPr>
            <p:ph idx="1"/>
          </p:nvPr>
        </p:nvSpPr>
        <p:spPr/>
        <p:txBody>
          <a:bodyPr>
            <a:normAutofit fontScale="92500" lnSpcReduction="10000"/>
          </a:bodyPr>
          <a:lstStyle/>
          <a:p>
            <a:pPr lvl="1"/>
            <a:r>
              <a:rPr lang="en-GB" sz="2900" dirty="0" smtClean="0">
                <a:solidFill>
                  <a:schemeClr val="tx2"/>
                </a:solidFill>
              </a:rPr>
              <a:t>ATs </a:t>
            </a:r>
            <a:r>
              <a:rPr lang="en-GB" sz="2900" dirty="0">
                <a:solidFill>
                  <a:schemeClr val="tx2"/>
                </a:solidFill>
              </a:rPr>
              <a:t>report </a:t>
            </a:r>
            <a:r>
              <a:rPr lang="en-GB" sz="2900" dirty="0" smtClean="0">
                <a:solidFill>
                  <a:schemeClr val="tx2"/>
                </a:solidFill>
              </a:rPr>
              <a:t>to academic years ending 31 August under </a:t>
            </a:r>
            <a:r>
              <a:rPr lang="en-GB" sz="2900" dirty="0">
                <a:solidFill>
                  <a:schemeClr val="tx2"/>
                </a:solidFill>
              </a:rPr>
              <a:t>the </a:t>
            </a:r>
            <a:r>
              <a:rPr lang="en-GB" sz="2900" dirty="0" smtClean="0">
                <a:solidFill>
                  <a:schemeClr val="tx2"/>
                </a:solidFill>
              </a:rPr>
              <a:t>Charities’ SORP, interpreted by the EFA through an annual accounts direction</a:t>
            </a:r>
          </a:p>
          <a:p>
            <a:pPr lvl="1"/>
            <a:r>
              <a:rPr lang="en-GB" sz="2900" dirty="0">
                <a:solidFill>
                  <a:schemeClr val="tx2"/>
                </a:solidFill>
              </a:rPr>
              <a:t>ATs appoint their own registered </a:t>
            </a:r>
            <a:r>
              <a:rPr lang="en-GB" sz="2900" dirty="0" smtClean="0">
                <a:solidFill>
                  <a:schemeClr val="tx2"/>
                </a:solidFill>
              </a:rPr>
              <a:t>auditors working to auditing standards and reporting on regularity</a:t>
            </a:r>
          </a:p>
          <a:p>
            <a:pPr lvl="1"/>
            <a:r>
              <a:rPr lang="en-GB" sz="2900" dirty="0" smtClean="0">
                <a:solidFill>
                  <a:schemeClr val="tx2"/>
                </a:solidFill>
              </a:rPr>
              <a:t>ATs moved to IFRS for academic year 2015/16</a:t>
            </a:r>
          </a:p>
          <a:p>
            <a:pPr lvl="1"/>
            <a:r>
              <a:rPr lang="en-GB" sz="2900" dirty="0">
                <a:solidFill>
                  <a:schemeClr val="tx2"/>
                </a:solidFill>
              </a:rPr>
              <a:t>T</a:t>
            </a:r>
            <a:r>
              <a:rPr lang="en-GB" sz="2900" dirty="0" smtClean="0">
                <a:solidFill>
                  <a:schemeClr val="tx2"/>
                </a:solidFill>
              </a:rPr>
              <a:t>he </a:t>
            </a:r>
            <a:r>
              <a:rPr lang="en-GB" sz="2900" dirty="0">
                <a:solidFill>
                  <a:schemeClr val="tx2"/>
                </a:solidFill>
              </a:rPr>
              <a:t>department does not expect ATs to adopt consolidated budgeting </a:t>
            </a:r>
            <a:r>
              <a:rPr lang="en-GB" sz="2900" dirty="0" smtClean="0">
                <a:solidFill>
                  <a:schemeClr val="tx2"/>
                </a:solidFill>
              </a:rPr>
              <a:t>guidance; there is no ring fencing of revenue and capital; administration budgets count as revenue programmes and ATs have no AME budget</a:t>
            </a:r>
          </a:p>
          <a:p>
            <a:pPr lvl="1"/>
            <a:endParaRPr lang="en-GB" dirty="0" smtClean="0"/>
          </a:p>
        </p:txBody>
      </p:sp>
    </p:spTree>
    <p:extLst>
      <p:ext uri="{BB962C8B-B14F-4D97-AF65-F5344CB8AC3E}">
        <p14:creationId xmlns:p14="http://schemas.microsoft.com/office/powerpoint/2010/main" val="118107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r>
              <a:rPr lang="en-GB" dirty="0" smtClean="0"/>
              <a:t>Departmental accounting for ATs: </a:t>
            </a:r>
            <a:br>
              <a:rPr lang="en-GB" dirty="0" smtClean="0"/>
            </a:br>
            <a:r>
              <a:rPr lang="en-GB" dirty="0" smtClean="0"/>
              <a:t>the status quo</a:t>
            </a:r>
            <a:endParaRPr lang="en-GB" dirty="0"/>
          </a:p>
        </p:txBody>
      </p:sp>
      <p:sp>
        <p:nvSpPr>
          <p:cNvPr id="11" name="Content Placeholder 10"/>
          <p:cNvSpPr>
            <a:spLocks noGrp="1"/>
          </p:cNvSpPr>
          <p:nvPr>
            <p:ph idx="1"/>
          </p:nvPr>
        </p:nvSpPr>
        <p:spPr/>
        <p:txBody>
          <a:bodyPr>
            <a:normAutofit fontScale="92500" lnSpcReduction="20000"/>
          </a:bodyPr>
          <a:lstStyle/>
          <a:p>
            <a:pPr lvl="1"/>
            <a:r>
              <a:rPr lang="en-GB" sz="2900" dirty="0">
                <a:solidFill>
                  <a:schemeClr val="tx2"/>
                </a:solidFill>
              </a:rPr>
              <a:t>T</a:t>
            </a:r>
            <a:r>
              <a:rPr lang="en-GB" sz="2900" dirty="0" smtClean="0">
                <a:solidFill>
                  <a:schemeClr val="tx2"/>
                </a:solidFill>
              </a:rPr>
              <a:t>he EFA as an agency of the department prepares group accounts to 31 March of its own results and those of ATs</a:t>
            </a:r>
          </a:p>
          <a:p>
            <a:pPr lvl="1"/>
            <a:r>
              <a:rPr lang="en-GB" sz="2900" dirty="0">
                <a:solidFill>
                  <a:schemeClr val="tx2"/>
                </a:solidFill>
              </a:rPr>
              <a:t>T</a:t>
            </a:r>
            <a:r>
              <a:rPr lang="en-GB" sz="2900" dirty="0" smtClean="0">
                <a:solidFill>
                  <a:schemeClr val="tx2"/>
                </a:solidFill>
              </a:rPr>
              <a:t>he department consolidates the EFA’s accounts and other departmental arms length bodies</a:t>
            </a:r>
          </a:p>
          <a:p>
            <a:pPr lvl="1"/>
            <a:r>
              <a:rPr lang="en-GB" sz="2900" dirty="0">
                <a:solidFill>
                  <a:schemeClr val="tx2"/>
                </a:solidFill>
              </a:rPr>
              <a:t>T</a:t>
            </a:r>
            <a:r>
              <a:rPr lang="en-GB" sz="2900" dirty="0" smtClean="0">
                <a:solidFill>
                  <a:schemeClr val="tx2"/>
                </a:solidFill>
              </a:rPr>
              <a:t>he </a:t>
            </a:r>
            <a:r>
              <a:rPr lang="en-GB" sz="2900" dirty="0">
                <a:solidFill>
                  <a:schemeClr val="tx2"/>
                </a:solidFill>
              </a:rPr>
              <a:t>department prepares a contribution to the Whole of Government Accounts to 31 March, eliminating counterparties</a:t>
            </a:r>
          </a:p>
          <a:p>
            <a:pPr lvl="1"/>
            <a:r>
              <a:rPr lang="en-GB" sz="2900" dirty="0">
                <a:solidFill>
                  <a:schemeClr val="tx2"/>
                </a:solidFill>
              </a:rPr>
              <a:t>T</a:t>
            </a:r>
            <a:r>
              <a:rPr lang="en-GB" sz="2900" dirty="0" smtClean="0">
                <a:solidFill>
                  <a:schemeClr val="tx2"/>
                </a:solidFill>
              </a:rPr>
              <a:t>he </a:t>
            </a:r>
            <a:r>
              <a:rPr lang="en-GB" sz="2900" dirty="0">
                <a:solidFill>
                  <a:schemeClr val="tx2"/>
                </a:solidFill>
              </a:rPr>
              <a:t>NAO is the EFA’s and department’s statutory </a:t>
            </a:r>
            <a:r>
              <a:rPr lang="en-GB" sz="2900" dirty="0" smtClean="0">
                <a:solidFill>
                  <a:schemeClr val="tx2"/>
                </a:solidFill>
              </a:rPr>
              <a:t>auditor</a:t>
            </a:r>
          </a:p>
          <a:p>
            <a:pPr lvl="1"/>
            <a:r>
              <a:rPr lang="en-GB" sz="2900" dirty="0">
                <a:solidFill>
                  <a:schemeClr val="tx2"/>
                </a:solidFill>
              </a:rPr>
              <a:t>T</a:t>
            </a:r>
            <a:r>
              <a:rPr lang="en-GB" sz="2900" dirty="0" smtClean="0">
                <a:solidFill>
                  <a:schemeClr val="tx2"/>
                </a:solidFill>
              </a:rPr>
              <a:t>he </a:t>
            </a:r>
            <a:r>
              <a:rPr lang="en-GB" sz="2900" dirty="0">
                <a:solidFill>
                  <a:schemeClr val="tx2"/>
                </a:solidFill>
              </a:rPr>
              <a:t>department must apply all HMT accounting, disclosure and budgeting requirements to </a:t>
            </a:r>
            <a:r>
              <a:rPr lang="en-GB" sz="2900" dirty="0" smtClean="0">
                <a:solidFill>
                  <a:schemeClr val="tx2"/>
                </a:solidFill>
              </a:rPr>
              <a:t>ATs</a:t>
            </a:r>
          </a:p>
          <a:p>
            <a:pPr lvl="1"/>
            <a:endParaRPr lang="en-GB" dirty="0"/>
          </a:p>
          <a:p>
            <a:pPr lvl="1"/>
            <a:endParaRPr lang="en-GB" dirty="0" smtClean="0"/>
          </a:p>
          <a:p>
            <a:pPr lvl="1"/>
            <a:endParaRPr lang="en-GB" dirty="0" smtClean="0"/>
          </a:p>
          <a:p>
            <a:pPr lvl="1"/>
            <a:endParaRPr lang="en-GB" dirty="0" smtClean="0"/>
          </a:p>
        </p:txBody>
      </p:sp>
    </p:spTree>
    <p:extLst>
      <p:ext uri="{BB962C8B-B14F-4D97-AF65-F5344CB8AC3E}">
        <p14:creationId xmlns:p14="http://schemas.microsoft.com/office/powerpoint/2010/main" val="1927724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a:t>P</a:t>
            </a:r>
            <a:r>
              <a:rPr lang="en-GB" dirty="0" smtClean="0"/>
              <a:t>art 3</a:t>
            </a:r>
            <a:endParaRPr lang="en-GB" dirty="0"/>
          </a:p>
        </p:txBody>
      </p:sp>
      <p:sp>
        <p:nvSpPr>
          <p:cNvPr id="5" name="Subtitle 4"/>
          <p:cNvSpPr>
            <a:spLocks noGrp="1"/>
          </p:cNvSpPr>
          <p:nvPr>
            <p:ph type="subTitle" idx="1"/>
          </p:nvPr>
        </p:nvSpPr>
        <p:spPr/>
        <p:txBody>
          <a:bodyPr/>
          <a:lstStyle/>
          <a:p>
            <a:r>
              <a:rPr lang="en-GB" dirty="0" smtClean="0"/>
              <a:t>Sector Report &amp; Account</a:t>
            </a:r>
            <a:endParaRPr lang="en-GB" dirty="0"/>
          </a:p>
        </p:txBody>
      </p:sp>
    </p:spTree>
    <p:extLst>
      <p:ext uri="{BB962C8B-B14F-4D97-AF65-F5344CB8AC3E}">
        <p14:creationId xmlns:p14="http://schemas.microsoft.com/office/powerpoint/2010/main" val="34200223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detail: Sector Report and Accounts</a:t>
            </a:r>
          </a:p>
        </p:txBody>
      </p:sp>
      <p:sp>
        <p:nvSpPr>
          <p:cNvPr id="3" name="Content Placeholder 2"/>
          <p:cNvSpPr>
            <a:spLocks noGrp="1"/>
          </p:cNvSpPr>
          <p:nvPr>
            <p:ph idx="1"/>
          </p:nvPr>
        </p:nvSpPr>
        <p:spPr/>
        <p:txBody>
          <a:bodyPr>
            <a:normAutofit fontScale="92500" lnSpcReduction="10000"/>
          </a:bodyPr>
          <a:lstStyle/>
          <a:p>
            <a:r>
              <a:rPr lang="en-GB" dirty="0" smtClean="0">
                <a:solidFill>
                  <a:schemeClr val="tx2"/>
                </a:solidFill>
              </a:rPr>
              <a:t>Central to our proposals is a new product that will provide the transparency and accountability that was intended by HM Treasury’s Clear Line of Sight policy</a:t>
            </a:r>
          </a:p>
          <a:p>
            <a:r>
              <a:rPr lang="en-GB" dirty="0" smtClean="0">
                <a:solidFill>
                  <a:schemeClr val="tx2"/>
                </a:solidFill>
              </a:rPr>
              <a:t>This will be a much scrutinised product</a:t>
            </a:r>
          </a:p>
          <a:p>
            <a:pPr lvl="1"/>
            <a:r>
              <a:rPr lang="en-GB" dirty="0" smtClean="0">
                <a:solidFill>
                  <a:schemeClr val="tx2"/>
                </a:solidFill>
              </a:rPr>
              <a:t>the sector report and accounts will present academy trust financial </a:t>
            </a:r>
            <a:r>
              <a:rPr lang="en-GB" dirty="0">
                <a:solidFill>
                  <a:schemeClr val="tx2"/>
                </a:solidFill>
              </a:rPr>
              <a:t>and performance data together for the first </a:t>
            </a:r>
            <a:r>
              <a:rPr lang="en-GB" dirty="0" smtClean="0">
                <a:solidFill>
                  <a:schemeClr val="tx2"/>
                </a:solidFill>
              </a:rPr>
              <a:t>time, placing </a:t>
            </a:r>
            <a:r>
              <a:rPr lang="en-GB" dirty="0">
                <a:solidFill>
                  <a:schemeClr val="tx2"/>
                </a:solidFill>
              </a:rPr>
              <a:t>the financial consumption of resources by academies in the context of the wider educational performance of the sector for the same </a:t>
            </a:r>
            <a:r>
              <a:rPr lang="en-GB" dirty="0" smtClean="0">
                <a:solidFill>
                  <a:schemeClr val="tx2"/>
                </a:solidFill>
              </a:rPr>
              <a:t>period</a:t>
            </a:r>
          </a:p>
        </p:txBody>
      </p:sp>
    </p:spTree>
    <p:extLst>
      <p:ext uri="{BB962C8B-B14F-4D97-AF65-F5344CB8AC3E}">
        <p14:creationId xmlns:p14="http://schemas.microsoft.com/office/powerpoint/2010/main" val="9046627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detail: Sector Report and Accounts</a:t>
            </a:r>
            <a:endParaRPr lang="en-GB" dirty="0"/>
          </a:p>
        </p:txBody>
      </p:sp>
      <p:sp>
        <p:nvSpPr>
          <p:cNvPr id="3" name="Content Placeholder 2"/>
          <p:cNvSpPr>
            <a:spLocks noGrp="1"/>
          </p:cNvSpPr>
          <p:nvPr>
            <p:ph idx="1"/>
          </p:nvPr>
        </p:nvSpPr>
        <p:spPr/>
        <p:txBody>
          <a:bodyPr>
            <a:noAutofit/>
          </a:bodyPr>
          <a:lstStyle/>
          <a:p>
            <a:pPr lvl="0"/>
            <a:r>
              <a:rPr lang="en-GB" sz="2400" dirty="0">
                <a:solidFill>
                  <a:schemeClr val="tx2"/>
                </a:solidFill>
              </a:rPr>
              <a:t>The report will follow the format recommended by HM Treasury, and endorsed by Parliament as part of the ‘Simplifying and Streamlining statutory annual reports and accounts’ project. </a:t>
            </a:r>
            <a:r>
              <a:rPr lang="en-GB" sz="2400" dirty="0" smtClean="0">
                <a:solidFill>
                  <a:schemeClr val="tx2"/>
                </a:solidFill>
              </a:rPr>
              <a:t>It will</a:t>
            </a:r>
            <a:endParaRPr lang="en-GB" sz="2400" dirty="0">
              <a:solidFill>
                <a:schemeClr val="tx2"/>
              </a:solidFill>
            </a:endParaRPr>
          </a:p>
          <a:p>
            <a:pPr lvl="1"/>
            <a:r>
              <a:rPr lang="en-GB" sz="2000" dirty="0" smtClean="0">
                <a:solidFill>
                  <a:schemeClr val="tx2"/>
                </a:solidFill>
              </a:rPr>
              <a:t>contain </a:t>
            </a:r>
            <a:r>
              <a:rPr lang="en-GB" sz="2000" dirty="0">
                <a:solidFill>
                  <a:schemeClr val="tx2"/>
                </a:solidFill>
              </a:rPr>
              <a:t>both data derived from academy trust accounts and data obtained from other sources, such as the Pupil Census and the annual Workforce </a:t>
            </a:r>
            <a:r>
              <a:rPr lang="en-GB" sz="2000" dirty="0" smtClean="0">
                <a:solidFill>
                  <a:schemeClr val="tx2"/>
                </a:solidFill>
              </a:rPr>
              <a:t>Survey</a:t>
            </a:r>
            <a:endParaRPr lang="en-GB" sz="2000" dirty="0">
              <a:solidFill>
                <a:schemeClr val="tx2"/>
              </a:solidFill>
            </a:endParaRPr>
          </a:p>
          <a:p>
            <a:pPr lvl="1"/>
            <a:r>
              <a:rPr lang="en-GB" sz="2000" dirty="0" smtClean="0">
                <a:solidFill>
                  <a:schemeClr val="tx2"/>
                </a:solidFill>
              </a:rPr>
              <a:t>be </a:t>
            </a:r>
            <a:r>
              <a:rPr lang="en-GB" sz="2000" dirty="0">
                <a:solidFill>
                  <a:schemeClr val="tx2"/>
                </a:solidFill>
              </a:rPr>
              <a:t>FReM </a:t>
            </a:r>
            <a:r>
              <a:rPr lang="en-GB" sz="2000" dirty="0" smtClean="0">
                <a:solidFill>
                  <a:schemeClr val="tx2"/>
                </a:solidFill>
              </a:rPr>
              <a:t>compliant</a:t>
            </a:r>
            <a:endParaRPr lang="en-GB" sz="2000" dirty="0">
              <a:solidFill>
                <a:schemeClr val="tx2"/>
              </a:solidFill>
            </a:endParaRPr>
          </a:p>
          <a:p>
            <a:pPr lvl="1"/>
            <a:r>
              <a:rPr lang="en-GB" sz="2000" dirty="0" smtClean="0">
                <a:solidFill>
                  <a:schemeClr val="tx2"/>
                </a:solidFill>
              </a:rPr>
              <a:t>aggregate </a:t>
            </a:r>
            <a:r>
              <a:rPr lang="en-GB" sz="2000" dirty="0">
                <a:solidFill>
                  <a:schemeClr val="tx2"/>
                </a:solidFill>
              </a:rPr>
              <a:t>the published accounts of academy trusts (ATs) as at 31st August each </a:t>
            </a:r>
            <a:r>
              <a:rPr lang="en-GB" sz="2000" dirty="0" smtClean="0">
                <a:solidFill>
                  <a:schemeClr val="tx2"/>
                </a:solidFill>
              </a:rPr>
              <a:t>year</a:t>
            </a:r>
            <a:endParaRPr lang="en-GB" sz="2000" dirty="0">
              <a:solidFill>
                <a:schemeClr val="tx2"/>
              </a:solidFill>
            </a:endParaRPr>
          </a:p>
          <a:p>
            <a:r>
              <a:rPr lang="en-GB" sz="2400" dirty="0">
                <a:solidFill>
                  <a:schemeClr val="tx2"/>
                </a:solidFill>
              </a:rPr>
              <a:t>The underlying data for the sector accounts will be obtained via an Accounts Return (AR), currently submitted by ATs in the January following the end of the academic year</a:t>
            </a:r>
          </a:p>
        </p:txBody>
      </p:sp>
    </p:spTree>
    <p:extLst>
      <p:ext uri="{BB962C8B-B14F-4D97-AF65-F5344CB8AC3E}">
        <p14:creationId xmlns:p14="http://schemas.microsoft.com/office/powerpoint/2010/main" val="2815719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detail: Sector Report and Accounts</a:t>
            </a:r>
          </a:p>
        </p:txBody>
      </p:sp>
      <p:sp>
        <p:nvSpPr>
          <p:cNvPr id="3" name="Content Placeholder 2"/>
          <p:cNvSpPr>
            <a:spLocks noGrp="1"/>
          </p:cNvSpPr>
          <p:nvPr>
            <p:ph idx="1"/>
          </p:nvPr>
        </p:nvSpPr>
        <p:spPr>
          <a:xfrm>
            <a:off x="467544" y="1600200"/>
            <a:ext cx="8229600" cy="4709120"/>
          </a:xfrm>
        </p:spPr>
        <p:txBody>
          <a:bodyPr>
            <a:normAutofit fontScale="25000" lnSpcReduction="20000"/>
          </a:bodyPr>
          <a:lstStyle/>
          <a:p>
            <a:pPr marL="0" indent="0">
              <a:buNone/>
            </a:pPr>
            <a:r>
              <a:rPr lang="en-GB" sz="8800" b="1" dirty="0" smtClean="0">
                <a:solidFill>
                  <a:schemeClr val="tx2"/>
                </a:solidFill>
              </a:rPr>
              <a:t>LGPS </a:t>
            </a:r>
            <a:r>
              <a:rPr lang="en-GB" sz="8800" b="1" dirty="0">
                <a:solidFill>
                  <a:schemeClr val="tx2"/>
                </a:solidFill>
              </a:rPr>
              <a:t>valuation</a:t>
            </a:r>
          </a:p>
          <a:p>
            <a:pPr lvl="1"/>
            <a:r>
              <a:rPr lang="en-GB" sz="8800" dirty="0">
                <a:solidFill>
                  <a:schemeClr val="tx2"/>
                </a:solidFill>
              </a:rPr>
              <a:t>The LGPS pension valuation will be an aggregation of AT pension valuations based on FRS 17 as submitted on the AR.  The EFA does not propose obtaining a separate IAS 19 based valuation for AT LGPS pensions as at 31 August for the sector report and accounts, but will need IAS 19 based pension valuations as at 31 March for the WGA return. </a:t>
            </a:r>
          </a:p>
          <a:p>
            <a:pPr marL="0" indent="0">
              <a:buNone/>
            </a:pPr>
            <a:r>
              <a:rPr lang="en-GB" sz="8800" b="1" dirty="0" smtClean="0">
                <a:solidFill>
                  <a:schemeClr val="tx2"/>
                </a:solidFill>
              </a:rPr>
              <a:t>Land </a:t>
            </a:r>
            <a:r>
              <a:rPr lang="en-GB" sz="8800" b="1" dirty="0">
                <a:solidFill>
                  <a:schemeClr val="tx2"/>
                </a:solidFill>
              </a:rPr>
              <a:t>&amp; </a:t>
            </a:r>
            <a:r>
              <a:rPr lang="en-GB" sz="8800" b="1" dirty="0" smtClean="0">
                <a:solidFill>
                  <a:schemeClr val="tx2"/>
                </a:solidFill>
              </a:rPr>
              <a:t>buildings </a:t>
            </a:r>
            <a:r>
              <a:rPr lang="en-GB" sz="8800" b="1" dirty="0">
                <a:solidFill>
                  <a:schemeClr val="tx2"/>
                </a:solidFill>
              </a:rPr>
              <a:t>valuation</a:t>
            </a:r>
          </a:p>
          <a:p>
            <a:pPr lvl="1"/>
            <a:r>
              <a:rPr lang="en-GB" sz="8800" dirty="0">
                <a:solidFill>
                  <a:schemeClr val="tx2"/>
                </a:solidFill>
              </a:rPr>
              <a:t>To ensure consistency in the valuation of land and buildings and to comply with </a:t>
            </a:r>
            <a:r>
              <a:rPr lang="en-GB" sz="8800" dirty="0" err="1">
                <a:solidFill>
                  <a:schemeClr val="tx2"/>
                </a:solidFill>
              </a:rPr>
              <a:t>FReM</a:t>
            </a:r>
            <a:r>
              <a:rPr lang="en-GB" sz="8800" dirty="0">
                <a:solidFill>
                  <a:schemeClr val="tx2"/>
                </a:solidFill>
              </a:rPr>
              <a:t>, the report will need to contain an aggregated total valuations using depreciated replacement cost as at 31st August, replacing ATs’ own valuations submitted in the </a:t>
            </a:r>
            <a:r>
              <a:rPr lang="en-GB" sz="8800" dirty="0" smtClean="0">
                <a:solidFill>
                  <a:schemeClr val="tx2"/>
                </a:solidFill>
              </a:rPr>
              <a:t>AR</a:t>
            </a:r>
          </a:p>
          <a:p>
            <a:pPr marL="0" lvl="1" indent="0">
              <a:buNone/>
            </a:pPr>
            <a:r>
              <a:rPr lang="en-GB" sz="8800" b="1" dirty="0" smtClean="0">
                <a:solidFill>
                  <a:schemeClr val="tx2"/>
                </a:solidFill>
              </a:rPr>
              <a:t>Audit</a:t>
            </a:r>
            <a:endParaRPr lang="en-GB" sz="8800" b="1" dirty="0">
              <a:solidFill>
                <a:schemeClr val="tx2"/>
              </a:solidFill>
            </a:endParaRPr>
          </a:p>
          <a:p>
            <a:pPr lvl="1"/>
            <a:r>
              <a:rPr lang="en-GB" sz="8800" dirty="0">
                <a:solidFill>
                  <a:schemeClr val="tx2"/>
                </a:solidFill>
              </a:rPr>
              <a:t>The sector report will be fully audited by the National Audit Office. </a:t>
            </a:r>
          </a:p>
          <a:p>
            <a:pPr marL="0" indent="0">
              <a:buNone/>
            </a:pPr>
            <a:endParaRPr lang="en-GB" dirty="0"/>
          </a:p>
        </p:txBody>
      </p:sp>
    </p:spTree>
    <p:extLst>
      <p:ext uri="{BB962C8B-B14F-4D97-AF65-F5344CB8AC3E}">
        <p14:creationId xmlns:p14="http://schemas.microsoft.com/office/powerpoint/2010/main" val="34580942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detail: </a:t>
            </a:r>
            <a:r>
              <a:rPr lang="en-GB" dirty="0" smtClean="0"/>
              <a:t>underpinning data collection for Sector Report</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solidFill>
                  <a:schemeClr val="tx2"/>
                </a:solidFill>
              </a:rPr>
              <a:t>AT financial data is currently collected through the Accounts Return (AR):</a:t>
            </a:r>
            <a:endParaRPr lang="en-GB" dirty="0">
              <a:solidFill>
                <a:schemeClr val="tx2"/>
              </a:solidFill>
            </a:endParaRPr>
          </a:p>
          <a:p>
            <a:pPr lvl="1"/>
            <a:r>
              <a:rPr lang="en-GB" dirty="0" smtClean="0">
                <a:solidFill>
                  <a:schemeClr val="tx2"/>
                </a:solidFill>
              </a:rPr>
              <a:t>Based on AT’s accounts to </a:t>
            </a:r>
            <a:r>
              <a:rPr lang="en-GB" dirty="0">
                <a:solidFill>
                  <a:schemeClr val="tx2"/>
                </a:solidFill>
              </a:rPr>
              <a:t>31 </a:t>
            </a:r>
            <a:r>
              <a:rPr lang="en-GB" dirty="0" smtClean="0">
                <a:solidFill>
                  <a:schemeClr val="tx2"/>
                </a:solidFill>
              </a:rPr>
              <a:t>August, </a:t>
            </a:r>
            <a:r>
              <a:rPr lang="en-GB" dirty="0">
                <a:solidFill>
                  <a:schemeClr val="tx2"/>
                </a:solidFill>
              </a:rPr>
              <a:t>submitted by 31 January </a:t>
            </a:r>
            <a:r>
              <a:rPr lang="en-GB" dirty="0" smtClean="0">
                <a:solidFill>
                  <a:schemeClr val="tx2"/>
                </a:solidFill>
              </a:rPr>
              <a:t>by all ATs </a:t>
            </a:r>
            <a:r>
              <a:rPr lang="en-GB" dirty="0">
                <a:solidFill>
                  <a:schemeClr val="tx2"/>
                </a:solidFill>
              </a:rPr>
              <a:t>producing </a:t>
            </a:r>
            <a:r>
              <a:rPr lang="en-GB" dirty="0" smtClean="0">
                <a:solidFill>
                  <a:schemeClr val="tx2"/>
                </a:solidFill>
              </a:rPr>
              <a:t>audited academic </a:t>
            </a:r>
            <a:r>
              <a:rPr lang="en-GB" dirty="0">
                <a:solidFill>
                  <a:schemeClr val="tx2"/>
                </a:solidFill>
              </a:rPr>
              <a:t>year </a:t>
            </a:r>
            <a:r>
              <a:rPr lang="en-GB" dirty="0" smtClean="0">
                <a:solidFill>
                  <a:schemeClr val="tx2"/>
                </a:solidFill>
              </a:rPr>
              <a:t>accounts</a:t>
            </a:r>
          </a:p>
          <a:p>
            <a:pPr lvl="1"/>
            <a:r>
              <a:rPr lang="en-GB" dirty="0" smtClean="0">
                <a:solidFill>
                  <a:schemeClr val="tx2"/>
                </a:solidFill>
              </a:rPr>
              <a:t>About </a:t>
            </a:r>
            <a:r>
              <a:rPr lang="en-GB" dirty="0">
                <a:solidFill>
                  <a:schemeClr val="tx2"/>
                </a:solidFill>
              </a:rPr>
              <a:t>40% of the AR is a straight replay of the AT’s accounts</a:t>
            </a:r>
          </a:p>
          <a:p>
            <a:pPr lvl="1"/>
            <a:r>
              <a:rPr lang="en-GB" dirty="0">
                <a:solidFill>
                  <a:schemeClr val="tx2"/>
                </a:solidFill>
              </a:rPr>
              <a:t>Further 40% is counterparty disclosures (mostly empty cells)</a:t>
            </a:r>
          </a:p>
          <a:p>
            <a:pPr lvl="1"/>
            <a:r>
              <a:rPr lang="en-GB" dirty="0">
                <a:solidFill>
                  <a:schemeClr val="tx2"/>
                </a:solidFill>
              </a:rPr>
              <a:t>20% is additional disclosures to satisfy </a:t>
            </a:r>
            <a:r>
              <a:rPr lang="en-GB" dirty="0" err="1">
                <a:solidFill>
                  <a:schemeClr val="tx2"/>
                </a:solidFill>
              </a:rPr>
              <a:t>FReM</a:t>
            </a:r>
            <a:r>
              <a:rPr lang="en-GB" dirty="0">
                <a:solidFill>
                  <a:schemeClr val="tx2"/>
                </a:solidFill>
              </a:rPr>
              <a:t> and benchmarking comparisons to local authority schools</a:t>
            </a:r>
          </a:p>
          <a:p>
            <a:pPr lvl="1"/>
            <a:r>
              <a:rPr lang="en-GB" dirty="0">
                <a:solidFill>
                  <a:schemeClr val="tx2"/>
                </a:solidFill>
              </a:rPr>
              <a:t>The </a:t>
            </a:r>
            <a:r>
              <a:rPr lang="en-GB" dirty="0" smtClean="0">
                <a:solidFill>
                  <a:schemeClr val="tx2"/>
                </a:solidFill>
              </a:rPr>
              <a:t>current AR </a:t>
            </a:r>
            <a:r>
              <a:rPr lang="en-GB" dirty="0">
                <a:solidFill>
                  <a:schemeClr val="tx2"/>
                </a:solidFill>
              </a:rPr>
              <a:t>is an excel template with internal validations uploaded by ATs to their account on the EFA’s document exchange secure portal</a:t>
            </a:r>
          </a:p>
          <a:p>
            <a:pPr lvl="1"/>
            <a:r>
              <a:rPr lang="en-GB" dirty="0">
                <a:solidFill>
                  <a:schemeClr val="tx2"/>
                </a:solidFill>
              </a:rPr>
              <a:t> AT auditors sign off the academic year AR</a:t>
            </a:r>
          </a:p>
          <a:p>
            <a:endParaRPr lang="en-GB" dirty="0" smtClean="0">
              <a:solidFill>
                <a:schemeClr val="tx2"/>
              </a:solidFill>
            </a:endParaRPr>
          </a:p>
        </p:txBody>
      </p:sp>
    </p:spTree>
    <p:extLst>
      <p:ext uri="{BB962C8B-B14F-4D97-AF65-F5344CB8AC3E}">
        <p14:creationId xmlns:p14="http://schemas.microsoft.com/office/powerpoint/2010/main" val="12261776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detail: </a:t>
            </a:r>
            <a:r>
              <a:rPr lang="en-GB" dirty="0" smtClean="0"/>
              <a:t>underpinning data collection for Sector Report</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solidFill>
                  <a:schemeClr val="tx2"/>
                </a:solidFill>
              </a:rPr>
              <a:t>Issues with the current AR process</a:t>
            </a:r>
            <a:endParaRPr lang="en-GB" dirty="0">
              <a:solidFill>
                <a:schemeClr val="tx2"/>
              </a:solidFill>
            </a:endParaRPr>
          </a:p>
          <a:p>
            <a:pPr lvl="1"/>
            <a:r>
              <a:rPr lang="en-GB" sz="2400" dirty="0">
                <a:solidFill>
                  <a:schemeClr val="tx2"/>
                </a:solidFill>
              </a:rPr>
              <a:t>ATs do not understand the translation of their accounts into the AR, although this is improving with guidance and support</a:t>
            </a:r>
          </a:p>
          <a:p>
            <a:pPr lvl="1"/>
            <a:r>
              <a:rPr lang="en-GB" sz="2400" dirty="0">
                <a:solidFill>
                  <a:schemeClr val="tx2"/>
                </a:solidFill>
              </a:rPr>
              <a:t>Auditors are partially effective in aiding this translation</a:t>
            </a:r>
          </a:p>
          <a:p>
            <a:pPr lvl="1"/>
            <a:r>
              <a:rPr lang="en-GB" sz="2400" dirty="0">
                <a:solidFill>
                  <a:schemeClr val="tx2"/>
                </a:solidFill>
              </a:rPr>
              <a:t>There are disjoins between completion, submission and validation with the latter as an expensive retrospective task</a:t>
            </a:r>
          </a:p>
          <a:p>
            <a:pPr lvl="1"/>
            <a:r>
              <a:rPr lang="en-GB" sz="2400" dirty="0">
                <a:solidFill>
                  <a:schemeClr val="tx2"/>
                </a:solidFill>
              </a:rPr>
              <a:t>Excel is common currency but a limited tool for a complex data exchange</a:t>
            </a:r>
          </a:p>
          <a:p>
            <a:pPr lvl="1"/>
            <a:r>
              <a:rPr lang="en-GB" sz="2400" dirty="0">
                <a:solidFill>
                  <a:schemeClr val="tx2"/>
                </a:solidFill>
              </a:rPr>
              <a:t>ATs see the AR as a large burden</a:t>
            </a:r>
          </a:p>
          <a:p>
            <a:pPr lvl="1"/>
            <a:r>
              <a:rPr lang="en-GB" sz="2400" dirty="0">
                <a:solidFill>
                  <a:schemeClr val="tx2"/>
                </a:solidFill>
              </a:rPr>
              <a:t>Enough ATs send in their ARs late or not at all to risk material uncertainty</a:t>
            </a:r>
          </a:p>
          <a:p>
            <a:pPr lvl="1"/>
            <a:r>
              <a:rPr lang="en-GB" sz="2400" dirty="0">
                <a:solidFill>
                  <a:schemeClr val="tx2"/>
                </a:solidFill>
              </a:rPr>
              <a:t>The EFA’s </a:t>
            </a:r>
            <a:r>
              <a:rPr lang="en-GB" sz="2400" dirty="0" smtClean="0">
                <a:solidFill>
                  <a:schemeClr val="tx2"/>
                </a:solidFill>
              </a:rPr>
              <a:t>information exchange </a:t>
            </a:r>
            <a:r>
              <a:rPr lang="en-GB" sz="2400" dirty="0">
                <a:solidFill>
                  <a:schemeClr val="tx2"/>
                </a:solidFill>
              </a:rPr>
              <a:t>is in its infancy</a:t>
            </a:r>
          </a:p>
          <a:p>
            <a:endParaRPr lang="en-GB" dirty="0" smtClean="0">
              <a:solidFill>
                <a:schemeClr val="tx2"/>
              </a:solidFill>
            </a:endParaRPr>
          </a:p>
        </p:txBody>
      </p:sp>
    </p:spTree>
    <p:extLst>
      <p:ext uri="{BB962C8B-B14F-4D97-AF65-F5344CB8AC3E}">
        <p14:creationId xmlns:p14="http://schemas.microsoft.com/office/powerpoint/2010/main" val="41130496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are we here today?</a:t>
            </a:r>
            <a:endParaRPr lang="en-GB" dirty="0"/>
          </a:p>
        </p:txBody>
      </p:sp>
      <p:sp>
        <p:nvSpPr>
          <p:cNvPr id="3" name="Content Placeholder 2"/>
          <p:cNvSpPr>
            <a:spLocks noGrp="1"/>
          </p:cNvSpPr>
          <p:nvPr>
            <p:ph idx="1"/>
          </p:nvPr>
        </p:nvSpPr>
        <p:spPr>
          <a:xfrm>
            <a:off x="457200" y="1135285"/>
            <a:ext cx="8229600" cy="4525963"/>
          </a:xfrm>
        </p:spPr>
        <p:txBody>
          <a:bodyPr>
            <a:normAutofit/>
          </a:bodyPr>
          <a:lstStyle/>
          <a:p>
            <a:pPr marL="0" indent="0">
              <a:buNone/>
            </a:pPr>
            <a:endParaRPr lang="en-GB" dirty="0" smtClean="0">
              <a:solidFill>
                <a:schemeClr val="tx2"/>
              </a:solidFill>
            </a:endParaRPr>
          </a:p>
          <a:p>
            <a:pPr>
              <a:spcAft>
                <a:spcPts val="0"/>
              </a:spcAft>
            </a:pPr>
            <a:r>
              <a:rPr lang="en-GB" dirty="0" smtClean="0">
                <a:solidFill>
                  <a:schemeClr val="tx2"/>
                </a:solidFill>
              </a:rPr>
              <a:t>To </a:t>
            </a:r>
            <a:r>
              <a:rPr lang="en-GB" dirty="0">
                <a:solidFill>
                  <a:schemeClr val="tx2"/>
                </a:solidFill>
              </a:rPr>
              <a:t>share info </a:t>
            </a:r>
            <a:r>
              <a:rPr lang="en-GB" dirty="0" smtClean="0">
                <a:solidFill>
                  <a:schemeClr val="tx2"/>
                </a:solidFill>
              </a:rPr>
              <a:t>on our progress and developments since September</a:t>
            </a:r>
          </a:p>
          <a:p>
            <a:pPr>
              <a:spcAft>
                <a:spcPts val="0"/>
              </a:spcAft>
            </a:pPr>
            <a:r>
              <a:rPr lang="en-GB" dirty="0">
                <a:solidFill>
                  <a:schemeClr val="tx2"/>
                </a:solidFill>
              </a:rPr>
              <a:t>T</a:t>
            </a:r>
            <a:r>
              <a:rPr lang="en-GB" dirty="0" smtClean="0">
                <a:solidFill>
                  <a:schemeClr val="tx2"/>
                </a:solidFill>
              </a:rPr>
              <a:t>o gather your views ahead of making some key decisions on </a:t>
            </a:r>
            <a:r>
              <a:rPr lang="en-GB" dirty="0">
                <a:solidFill>
                  <a:schemeClr val="tx2"/>
                </a:solidFill>
              </a:rPr>
              <a:t>size / scope / length / packaging </a:t>
            </a:r>
            <a:r>
              <a:rPr lang="en-GB" dirty="0" smtClean="0">
                <a:solidFill>
                  <a:schemeClr val="tx2"/>
                </a:solidFill>
              </a:rPr>
              <a:t>of our contract proposal</a:t>
            </a:r>
          </a:p>
          <a:p>
            <a:pPr>
              <a:spcAft>
                <a:spcPts val="0"/>
              </a:spcAft>
            </a:pPr>
            <a:r>
              <a:rPr lang="en-GB" dirty="0">
                <a:solidFill>
                  <a:schemeClr val="tx2"/>
                </a:solidFill>
              </a:rPr>
              <a:t>T</a:t>
            </a:r>
            <a:r>
              <a:rPr lang="en-GB" dirty="0" smtClean="0">
                <a:solidFill>
                  <a:schemeClr val="tx2"/>
                </a:solidFill>
              </a:rPr>
              <a:t>o set out our aspirations for both innovation and value for money</a:t>
            </a:r>
            <a:endParaRPr lang="en-GB" dirty="0">
              <a:solidFill>
                <a:schemeClr val="tx2"/>
              </a:solidFill>
            </a:endParaRPr>
          </a:p>
          <a:p>
            <a:endParaRPr lang="en-GB" dirty="0"/>
          </a:p>
        </p:txBody>
      </p:sp>
    </p:spTree>
    <p:extLst>
      <p:ext uri="{BB962C8B-B14F-4D97-AF65-F5344CB8AC3E}">
        <p14:creationId xmlns:p14="http://schemas.microsoft.com/office/powerpoint/2010/main" val="28249466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detail: underpinning data collection for Sector Report</a:t>
            </a:r>
          </a:p>
        </p:txBody>
      </p:sp>
      <p:sp>
        <p:nvSpPr>
          <p:cNvPr id="4" name="Content Placeholder 3"/>
          <p:cNvSpPr>
            <a:spLocks noGrp="1"/>
          </p:cNvSpPr>
          <p:nvPr>
            <p:ph idx="1"/>
          </p:nvPr>
        </p:nvSpPr>
        <p:spPr/>
        <p:txBody>
          <a:bodyPr>
            <a:normAutofit fontScale="25000" lnSpcReduction="20000"/>
          </a:bodyPr>
          <a:lstStyle/>
          <a:p>
            <a:pPr marL="0" lvl="1" indent="0">
              <a:buNone/>
            </a:pPr>
            <a:r>
              <a:rPr lang="en-GB" sz="12000" dirty="0" smtClean="0">
                <a:solidFill>
                  <a:schemeClr val="tx2"/>
                </a:solidFill>
              </a:rPr>
              <a:t>Immediate and short </a:t>
            </a:r>
            <a:r>
              <a:rPr lang="en-GB" sz="12000" dirty="0">
                <a:solidFill>
                  <a:schemeClr val="tx2"/>
                </a:solidFill>
              </a:rPr>
              <a:t>term requirements:</a:t>
            </a:r>
          </a:p>
          <a:p>
            <a:pPr marL="342900" lvl="1" indent="-342900"/>
            <a:r>
              <a:rPr lang="en-GB" sz="8000" dirty="0">
                <a:solidFill>
                  <a:schemeClr val="tx2"/>
                </a:solidFill>
              </a:rPr>
              <a:t>Build an aggregation model to accept approximately 3,500 ARs for AY 2015/16 from January 2017 onwards</a:t>
            </a:r>
          </a:p>
          <a:p>
            <a:pPr marL="342900" lvl="1" indent="-342900"/>
            <a:r>
              <a:rPr lang="en-GB" sz="8000" dirty="0">
                <a:solidFill>
                  <a:schemeClr val="tx2"/>
                </a:solidFill>
              </a:rPr>
              <a:t>Put in place means to upload excel templates from document exchange and identify received and missing </a:t>
            </a:r>
            <a:r>
              <a:rPr lang="en-GB" sz="8000" dirty="0" smtClean="0">
                <a:solidFill>
                  <a:schemeClr val="tx2"/>
                </a:solidFill>
              </a:rPr>
              <a:t>returns</a:t>
            </a:r>
          </a:p>
          <a:p>
            <a:pPr marL="342900" lvl="1" indent="-342900"/>
            <a:r>
              <a:rPr lang="en-GB" sz="8000" dirty="0" smtClean="0">
                <a:solidFill>
                  <a:schemeClr val="tx2"/>
                </a:solidFill>
              </a:rPr>
              <a:t>Produce </a:t>
            </a:r>
            <a:r>
              <a:rPr lang="en-GB" sz="8000" dirty="0">
                <a:solidFill>
                  <a:schemeClr val="tx2"/>
                </a:solidFill>
              </a:rPr>
              <a:t>a </a:t>
            </a:r>
            <a:r>
              <a:rPr lang="en-GB" sz="8000" dirty="0" smtClean="0">
                <a:solidFill>
                  <a:schemeClr val="tx2"/>
                </a:solidFill>
              </a:rPr>
              <a:t>manual </a:t>
            </a:r>
            <a:r>
              <a:rPr lang="en-GB" sz="8000" dirty="0">
                <a:solidFill>
                  <a:schemeClr val="tx2"/>
                </a:solidFill>
              </a:rPr>
              <a:t>to support the NAO audit of the aggregation methodology and processes. </a:t>
            </a:r>
          </a:p>
          <a:p>
            <a:pPr marL="342900" lvl="1" indent="-342900"/>
            <a:r>
              <a:rPr lang="en-GB" sz="8000" dirty="0">
                <a:solidFill>
                  <a:schemeClr val="tx2"/>
                </a:solidFill>
              </a:rPr>
              <a:t>Organise peak capacity </a:t>
            </a:r>
            <a:r>
              <a:rPr lang="en-GB" sz="8000" dirty="0" smtClean="0">
                <a:solidFill>
                  <a:schemeClr val="tx2"/>
                </a:solidFill>
              </a:rPr>
              <a:t>from </a:t>
            </a:r>
            <a:r>
              <a:rPr lang="en-GB" sz="8000" dirty="0">
                <a:solidFill>
                  <a:schemeClr val="tx2"/>
                </a:solidFill>
              </a:rPr>
              <a:t>February to May to validate ARs by inspection &amp; enquiry beyond automated validations, keeping full records</a:t>
            </a:r>
          </a:p>
          <a:p>
            <a:pPr marL="342900" lvl="1" indent="-342900"/>
            <a:r>
              <a:rPr lang="en-GB" sz="8000" dirty="0">
                <a:solidFill>
                  <a:schemeClr val="tx2"/>
                </a:solidFill>
              </a:rPr>
              <a:t>Provide valuations of land and buildings for new ATs and quinquennial revaluations for existing ATs and validate these on receipt</a:t>
            </a:r>
          </a:p>
          <a:p>
            <a:pPr marL="342900" lvl="1" indent="-342900"/>
            <a:r>
              <a:rPr lang="en-GB" sz="8000" dirty="0">
                <a:solidFill>
                  <a:schemeClr val="tx2"/>
                </a:solidFill>
              </a:rPr>
              <a:t>Aggregate ATs’ returns </a:t>
            </a:r>
            <a:r>
              <a:rPr lang="en-GB" sz="8000" dirty="0" smtClean="0">
                <a:solidFill>
                  <a:schemeClr val="tx2"/>
                </a:solidFill>
              </a:rPr>
              <a:t>with </a:t>
            </a:r>
            <a:r>
              <a:rPr lang="en-GB" sz="8000" dirty="0">
                <a:solidFill>
                  <a:schemeClr val="tx2"/>
                </a:solidFill>
              </a:rPr>
              <a:t>data cleanse and adjustment, and eliminating transactions between </a:t>
            </a:r>
            <a:r>
              <a:rPr lang="en-GB" sz="8000" dirty="0" smtClean="0">
                <a:solidFill>
                  <a:schemeClr val="tx2"/>
                </a:solidFill>
              </a:rPr>
              <a:t>ATs and </a:t>
            </a:r>
            <a:r>
              <a:rPr lang="en-GB" sz="8000" dirty="0">
                <a:solidFill>
                  <a:schemeClr val="tx2"/>
                </a:solidFill>
              </a:rPr>
              <a:t>produce </a:t>
            </a:r>
            <a:r>
              <a:rPr lang="en-GB" sz="8000" dirty="0" smtClean="0">
                <a:solidFill>
                  <a:schemeClr val="tx2"/>
                </a:solidFill>
              </a:rPr>
              <a:t>aggregated financial </a:t>
            </a:r>
            <a:r>
              <a:rPr lang="en-GB" sz="8000" dirty="0">
                <a:solidFill>
                  <a:schemeClr val="tx2"/>
                </a:solidFill>
              </a:rPr>
              <a:t>statements and notes to the accounts </a:t>
            </a:r>
            <a:endParaRPr lang="en-GB" sz="8000" dirty="0" smtClean="0">
              <a:solidFill>
                <a:schemeClr val="tx2"/>
              </a:solidFill>
            </a:endParaRPr>
          </a:p>
          <a:p>
            <a:pPr marL="342900" lvl="1" indent="-342900"/>
            <a:r>
              <a:rPr lang="en-GB" sz="8000" dirty="0" smtClean="0">
                <a:solidFill>
                  <a:schemeClr val="tx2"/>
                </a:solidFill>
              </a:rPr>
              <a:t>Work with the EFA to develop a highly visual sector report using data commissioned from across the DfE </a:t>
            </a:r>
            <a:endParaRPr lang="en-GB" sz="8000" dirty="0">
              <a:solidFill>
                <a:schemeClr val="tx2"/>
              </a:solidFill>
            </a:endParaRPr>
          </a:p>
          <a:p>
            <a:endParaRPr lang="en-GB" dirty="0"/>
          </a:p>
        </p:txBody>
      </p:sp>
    </p:spTree>
    <p:extLst>
      <p:ext uri="{BB962C8B-B14F-4D97-AF65-F5344CB8AC3E}">
        <p14:creationId xmlns:p14="http://schemas.microsoft.com/office/powerpoint/2010/main" val="25524556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normAutofit fontScale="90000"/>
          </a:bodyPr>
          <a:lstStyle/>
          <a:p>
            <a:r>
              <a:rPr lang="en-GB" dirty="0"/>
              <a:t>The detail: underpinning data collection for Sector Report</a:t>
            </a:r>
            <a:br>
              <a:rPr lang="en-GB" dirty="0"/>
            </a:br>
            <a:endParaRPr lang="en-GB" dirty="0"/>
          </a:p>
        </p:txBody>
      </p:sp>
      <p:sp>
        <p:nvSpPr>
          <p:cNvPr id="5" name="Content Placeholder 4"/>
          <p:cNvSpPr>
            <a:spLocks noGrp="1"/>
          </p:cNvSpPr>
          <p:nvPr>
            <p:ph idx="1"/>
          </p:nvPr>
        </p:nvSpPr>
        <p:spPr>
          <a:xfrm>
            <a:off x="457200" y="1600200"/>
            <a:ext cx="8229600" cy="4997152"/>
          </a:xfrm>
        </p:spPr>
        <p:txBody>
          <a:bodyPr>
            <a:normAutofit fontScale="25000" lnSpcReduction="20000"/>
          </a:bodyPr>
          <a:lstStyle/>
          <a:p>
            <a:pPr marL="0" lvl="2" indent="0">
              <a:buNone/>
            </a:pPr>
            <a:r>
              <a:rPr lang="en-GB" sz="12000" dirty="0">
                <a:solidFill>
                  <a:schemeClr val="tx2"/>
                </a:solidFill>
              </a:rPr>
              <a:t>Longer term </a:t>
            </a:r>
            <a:r>
              <a:rPr lang="en-GB" sz="12000" dirty="0" smtClean="0">
                <a:solidFill>
                  <a:schemeClr val="tx2"/>
                </a:solidFill>
              </a:rPr>
              <a:t>development:</a:t>
            </a:r>
          </a:p>
          <a:p>
            <a:pPr marL="342900" lvl="1" indent="-342900">
              <a:lnSpc>
                <a:spcPct val="120000"/>
              </a:lnSpc>
            </a:pPr>
            <a:r>
              <a:rPr lang="en-GB" sz="8000" dirty="0" smtClean="0">
                <a:solidFill>
                  <a:schemeClr val="tx2"/>
                </a:solidFill>
              </a:rPr>
              <a:t>Replace existing </a:t>
            </a:r>
            <a:r>
              <a:rPr lang="en-GB" sz="8000" dirty="0">
                <a:solidFill>
                  <a:schemeClr val="tx2"/>
                </a:solidFill>
              </a:rPr>
              <a:t>systems, processes and spreadsheets </a:t>
            </a:r>
            <a:r>
              <a:rPr lang="en-GB" sz="8000" dirty="0" smtClean="0">
                <a:solidFill>
                  <a:schemeClr val="tx2"/>
                </a:solidFill>
              </a:rPr>
              <a:t>with </a:t>
            </a:r>
            <a:r>
              <a:rPr lang="en-GB" sz="8000" dirty="0">
                <a:solidFill>
                  <a:schemeClr val="tx2"/>
                </a:solidFill>
              </a:rPr>
              <a:t>a single modernised approach to collection of AT financial forecasts and </a:t>
            </a:r>
            <a:r>
              <a:rPr lang="en-GB" sz="8000" dirty="0" smtClean="0">
                <a:solidFill>
                  <a:schemeClr val="tx2"/>
                </a:solidFill>
              </a:rPr>
              <a:t>expenditure</a:t>
            </a:r>
          </a:p>
          <a:p>
            <a:pPr marL="342900" lvl="1" indent="-342900">
              <a:lnSpc>
                <a:spcPct val="120000"/>
              </a:lnSpc>
            </a:pPr>
            <a:r>
              <a:rPr lang="en-GB" sz="8000" dirty="0">
                <a:solidFill>
                  <a:schemeClr val="tx2"/>
                </a:solidFill>
              </a:rPr>
              <a:t>End to end process covering data collection through to production of sector report and </a:t>
            </a:r>
            <a:r>
              <a:rPr lang="en-GB" sz="8000" dirty="0" smtClean="0">
                <a:solidFill>
                  <a:schemeClr val="tx2"/>
                </a:solidFill>
              </a:rPr>
              <a:t>accounts</a:t>
            </a:r>
            <a:endParaRPr lang="en-GB" sz="8000" dirty="0">
              <a:solidFill>
                <a:schemeClr val="tx2"/>
              </a:solidFill>
            </a:endParaRPr>
          </a:p>
          <a:p>
            <a:pPr marL="342900" lvl="1" indent="-342900">
              <a:lnSpc>
                <a:spcPct val="120000"/>
              </a:lnSpc>
            </a:pPr>
            <a:r>
              <a:rPr lang="en-GB" sz="8000" dirty="0" smtClean="0">
                <a:solidFill>
                  <a:schemeClr val="tx2"/>
                </a:solidFill>
              </a:rPr>
              <a:t>Automated </a:t>
            </a:r>
            <a:r>
              <a:rPr lang="en-GB" sz="8000" dirty="0">
                <a:solidFill>
                  <a:schemeClr val="tx2"/>
                </a:solidFill>
              </a:rPr>
              <a:t>checking with clear escalation before manual intervention required </a:t>
            </a:r>
          </a:p>
          <a:p>
            <a:pPr marL="342900" lvl="1" indent="-342900">
              <a:lnSpc>
                <a:spcPct val="120000"/>
              </a:lnSpc>
            </a:pPr>
            <a:r>
              <a:rPr lang="en-GB" sz="8000" dirty="0" smtClean="0">
                <a:solidFill>
                  <a:schemeClr val="tx2"/>
                </a:solidFill>
              </a:rPr>
              <a:t>Automated benchmarking data</a:t>
            </a:r>
          </a:p>
          <a:p>
            <a:pPr marL="342900" lvl="1" indent="-342900">
              <a:lnSpc>
                <a:spcPct val="120000"/>
              </a:lnSpc>
            </a:pPr>
            <a:r>
              <a:rPr lang="en-GB" sz="8000" dirty="0" smtClean="0">
                <a:solidFill>
                  <a:schemeClr val="tx2"/>
                </a:solidFill>
              </a:rPr>
              <a:t>Integration into EFA systems and immediate access to AT data once submitted</a:t>
            </a:r>
          </a:p>
          <a:p>
            <a:pPr marL="342900" lvl="1" indent="-342900">
              <a:lnSpc>
                <a:spcPct val="120000"/>
              </a:lnSpc>
            </a:pPr>
            <a:r>
              <a:rPr lang="en-GB" sz="8000" dirty="0">
                <a:solidFill>
                  <a:schemeClr val="tx2"/>
                </a:solidFill>
              </a:rPr>
              <a:t>Interactive digital sector report should allow drill down to AT level </a:t>
            </a:r>
            <a:r>
              <a:rPr lang="en-GB" sz="8000" dirty="0" smtClean="0">
                <a:solidFill>
                  <a:schemeClr val="tx2"/>
                </a:solidFill>
              </a:rPr>
              <a:t>data</a:t>
            </a:r>
          </a:p>
          <a:p>
            <a:pPr marL="342900" lvl="1" indent="-342900">
              <a:lnSpc>
                <a:spcPct val="120000"/>
              </a:lnSpc>
            </a:pPr>
            <a:r>
              <a:rPr lang="en-GB" sz="8000" dirty="0" smtClean="0">
                <a:solidFill>
                  <a:schemeClr val="tx2"/>
                </a:solidFill>
              </a:rPr>
              <a:t>Automated production of sector WGA return using agreed methodology </a:t>
            </a:r>
          </a:p>
        </p:txBody>
      </p:sp>
    </p:spTree>
    <p:extLst>
      <p:ext uri="{BB962C8B-B14F-4D97-AF65-F5344CB8AC3E}">
        <p14:creationId xmlns:p14="http://schemas.microsoft.com/office/powerpoint/2010/main" val="41915914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Part 4</a:t>
            </a:r>
            <a:endParaRPr lang="en-GB" dirty="0"/>
          </a:p>
        </p:txBody>
      </p:sp>
      <p:sp>
        <p:nvSpPr>
          <p:cNvPr id="5" name="Subtitle 4"/>
          <p:cNvSpPr>
            <a:spLocks noGrp="1"/>
          </p:cNvSpPr>
          <p:nvPr>
            <p:ph type="subTitle" idx="1"/>
          </p:nvPr>
        </p:nvSpPr>
        <p:spPr/>
        <p:txBody>
          <a:bodyPr/>
          <a:lstStyle/>
          <a:p>
            <a:r>
              <a:rPr lang="en-GB" dirty="0" smtClean="0"/>
              <a:t>Whole of Government Accounts</a:t>
            </a:r>
            <a:endParaRPr lang="en-GB" dirty="0"/>
          </a:p>
        </p:txBody>
      </p:sp>
    </p:spTree>
    <p:extLst>
      <p:ext uri="{BB962C8B-B14F-4D97-AF65-F5344CB8AC3E}">
        <p14:creationId xmlns:p14="http://schemas.microsoft.com/office/powerpoint/2010/main" val="21694954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detail: </a:t>
            </a:r>
            <a:r>
              <a:rPr lang="en-GB" dirty="0" smtClean="0"/>
              <a:t/>
            </a:r>
            <a:br>
              <a:rPr lang="en-GB" dirty="0" smtClean="0"/>
            </a:br>
            <a:r>
              <a:rPr lang="en-GB" dirty="0" smtClean="0"/>
              <a:t>Whole of Government Accounts</a:t>
            </a:r>
            <a:endParaRPr lang="en-GB" dirty="0"/>
          </a:p>
        </p:txBody>
      </p:sp>
      <p:sp>
        <p:nvSpPr>
          <p:cNvPr id="3" name="Content Placeholder 2"/>
          <p:cNvSpPr>
            <a:spLocks noGrp="1"/>
          </p:cNvSpPr>
          <p:nvPr>
            <p:ph idx="1"/>
          </p:nvPr>
        </p:nvSpPr>
        <p:spPr/>
        <p:txBody>
          <a:bodyPr>
            <a:normAutofit/>
          </a:bodyPr>
          <a:lstStyle/>
          <a:p>
            <a:r>
              <a:rPr lang="en-US" sz="2200" dirty="0" err="1">
                <a:solidFill>
                  <a:schemeClr val="tx2"/>
                </a:solidFill>
              </a:rPr>
              <a:t>DfE</a:t>
            </a:r>
            <a:r>
              <a:rPr lang="en-US" sz="2200" dirty="0">
                <a:solidFill>
                  <a:schemeClr val="tx2"/>
                </a:solidFill>
              </a:rPr>
              <a:t> will prepare two returns, both would be audited by the NAO:</a:t>
            </a:r>
          </a:p>
          <a:p>
            <a:pPr lvl="1"/>
            <a:r>
              <a:rPr lang="en-US" sz="1800" dirty="0">
                <a:solidFill>
                  <a:schemeClr val="tx2"/>
                </a:solidFill>
              </a:rPr>
              <a:t>One for core group results based on </a:t>
            </a:r>
            <a:r>
              <a:rPr lang="en-US" sz="1800" dirty="0" err="1">
                <a:solidFill>
                  <a:schemeClr val="tx2"/>
                </a:solidFill>
              </a:rPr>
              <a:t>DfE’s</a:t>
            </a:r>
            <a:r>
              <a:rPr lang="en-US" sz="1800" dirty="0">
                <a:solidFill>
                  <a:schemeClr val="tx2"/>
                </a:solidFill>
              </a:rPr>
              <a:t> audited accounts (out of scope)</a:t>
            </a:r>
          </a:p>
          <a:p>
            <a:pPr lvl="1">
              <a:spcAft>
                <a:spcPts val="600"/>
              </a:spcAft>
            </a:pPr>
            <a:r>
              <a:rPr lang="en-US" sz="1800" dirty="0">
                <a:solidFill>
                  <a:schemeClr val="tx2"/>
                </a:solidFill>
              </a:rPr>
              <a:t>One for academies results (in scope)</a:t>
            </a:r>
          </a:p>
          <a:p>
            <a:r>
              <a:rPr lang="en-US" sz="2200" dirty="0">
                <a:solidFill>
                  <a:schemeClr val="tx2"/>
                </a:solidFill>
              </a:rPr>
              <a:t>Academy return – mathematically derived for the year to 31 March:</a:t>
            </a:r>
          </a:p>
          <a:p>
            <a:pPr lvl="1"/>
            <a:r>
              <a:rPr lang="en-US" sz="1800" dirty="0">
                <a:solidFill>
                  <a:schemeClr val="tx2"/>
                </a:solidFill>
              </a:rPr>
              <a:t>Estimate net expenditure by flexing sector account profile of income and expenditure according to known grant allocations in that period</a:t>
            </a:r>
          </a:p>
          <a:p>
            <a:pPr lvl="1"/>
            <a:r>
              <a:rPr lang="en-US" sz="1800" dirty="0">
                <a:solidFill>
                  <a:schemeClr val="tx2"/>
                </a:solidFill>
              </a:rPr>
              <a:t>Additional information from academies to support the preparation of the balance sheet including cash balance at 31 March</a:t>
            </a:r>
          </a:p>
          <a:p>
            <a:pPr lvl="1"/>
            <a:r>
              <a:rPr lang="en-GB" sz="1800" dirty="0" err="1">
                <a:solidFill>
                  <a:schemeClr val="tx2"/>
                </a:solidFill>
              </a:rPr>
              <a:t>FReM</a:t>
            </a:r>
            <a:r>
              <a:rPr lang="en-GB" sz="1800" dirty="0">
                <a:solidFill>
                  <a:schemeClr val="tx2"/>
                </a:solidFill>
              </a:rPr>
              <a:t> compliant pension and L&amp;B valuations at 31 March</a:t>
            </a:r>
          </a:p>
          <a:p>
            <a:pPr lvl="1">
              <a:spcAft>
                <a:spcPts val="600"/>
              </a:spcAft>
            </a:pPr>
            <a:r>
              <a:rPr lang="en-GB" sz="1800" dirty="0">
                <a:solidFill>
                  <a:schemeClr val="tx2"/>
                </a:solidFill>
              </a:rPr>
              <a:t>Ambition – automate process to derive figures directly from sector accounts</a:t>
            </a:r>
          </a:p>
          <a:p>
            <a:pPr>
              <a:spcAft>
                <a:spcPts val="600"/>
              </a:spcAft>
            </a:pPr>
            <a:r>
              <a:rPr lang="en-US" sz="2200" dirty="0">
                <a:solidFill>
                  <a:schemeClr val="tx2"/>
                </a:solidFill>
              </a:rPr>
              <a:t>To test the validity of the model anticipated (un-audited) outturn for the period to 31 March will be collected via the BFR</a:t>
            </a:r>
            <a:endParaRPr lang="en-GB" sz="2200" dirty="0">
              <a:solidFill>
                <a:schemeClr val="tx2"/>
              </a:solidFill>
            </a:endParaRPr>
          </a:p>
          <a:p>
            <a:pPr marL="457200" lvl="1" indent="0">
              <a:buNone/>
            </a:pPr>
            <a:endParaRPr lang="en-GB" dirty="0" smtClean="0">
              <a:solidFill>
                <a:schemeClr val="tx2"/>
              </a:solidFill>
            </a:endParaRPr>
          </a:p>
        </p:txBody>
      </p:sp>
    </p:spTree>
    <p:extLst>
      <p:ext uri="{BB962C8B-B14F-4D97-AF65-F5344CB8AC3E}">
        <p14:creationId xmlns:p14="http://schemas.microsoft.com/office/powerpoint/2010/main" val="17145063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detail: </a:t>
            </a:r>
            <a:br>
              <a:rPr lang="en-GB" dirty="0"/>
            </a:br>
            <a:r>
              <a:rPr lang="en-GB" dirty="0"/>
              <a:t>Whole of Government Accounts</a:t>
            </a:r>
          </a:p>
        </p:txBody>
      </p:sp>
      <p:sp>
        <p:nvSpPr>
          <p:cNvPr id="3" name="Content Placeholder 2"/>
          <p:cNvSpPr>
            <a:spLocks noGrp="1"/>
          </p:cNvSpPr>
          <p:nvPr>
            <p:ph idx="1"/>
          </p:nvPr>
        </p:nvSpPr>
        <p:spPr/>
        <p:txBody>
          <a:bodyPr>
            <a:noAutofit/>
          </a:bodyPr>
          <a:lstStyle/>
          <a:p>
            <a:pPr marL="0" indent="0">
              <a:buNone/>
            </a:pPr>
            <a:r>
              <a:rPr lang="en-US" sz="2800" dirty="0" smtClean="0">
                <a:solidFill>
                  <a:schemeClr val="tx2"/>
                </a:solidFill>
              </a:rPr>
              <a:t>LGPS valuation</a:t>
            </a:r>
          </a:p>
          <a:p>
            <a:r>
              <a:rPr lang="en-US" sz="2200" dirty="0" smtClean="0">
                <a:solidFill>
                  <a:schemeClr val="tx2"/>
                </a:solidFill>
              </a:rPr>
              <a:t>Provide </a:t>
            </a:r>
            <a:r>
              <a:rPr lang="en-US" sz="2200" dirty="0">
                <a:solidFill>
                  <a:schemeClr val="tx2"/>
                </a:solidFill>
              </a:rPr>
              <a:t>annual LGPS </a:t>
            </a:r>
            <a:r>
              <a:rPr lang="en-US" sz="2200" dirty="0" smtClean="0">
                <a:solidFill>
                  <a:schemeClr val="tx2"/>
                </a:solidFill>
              </a:rPr>
              <a:t>valuation at 31 March </a:t>
            </a:r>
            <a:r>
              <a:rPr lang="en-US" sz="2200" dirty="0">
                <a:solidFill>
                  <a:schemeClr val="tx2"/>
                </a:solidFill>
              </a:rPr>
              <a:t>based on IAS 19 for existing academies </a:t>
            </a:r>
            <a:endParaRPr lang="en-US" sz="2200" dirty="0" smtClean="0">
              <a:solidFill>
                <a:schemeClr val="tx2"/>
              </a:solidFill>
            </a:endParaRPr>
          </a:p>
          <a:p>
            <a:r>
              <a:rPr lang="en-US" sz="2200" dirty="0" smtClean="0">
                <a:solidFill>
                  <a:schemeClr val="tx2"/>
                </a:solidFill>
              </a:rPr>
              <a:t>Provide </a:t>
            </a:r>
            <a:r>
              <a:rPr lang="en-US" sz="2200" dirty="0">
                <a:solidFill>
                  <a:schemeClr val="tx2"/>
                </a:solidFill>
              </a:rPr>
              <a:t>opening and closing LGPS </a:t>
            </a:r>
            <a:r>
              <a:rPr lang="en-US" sz="2200" dirty="0" smtClean="0">
                <a:solidFill>
                  <a:schemeClr val="tx2"/>
                </a:solidFill>
              </a:rPr>
              <a:t>valuations </a:t>
            </a:r>
            <a:r>
              <a:rPr lang="en-US" sz="2200" dirty="0">
                <a:solidFill>
                  <a:schemeClr val="tx2"/>
                </a:solidFill>
              </a:rPr>
              <a:t>for all new opening academies based on IAS </a:t>
            </a:r>
            <a:r>
              <a:rPr lang="en-US" sz="2200" dirty="0" smtClean="0">
                <a:solidFill>
                  <a:schemeClr val="tx2"/>
                </a:solidFill>
              </a:rPr>
              <a:t>19</a:t>
            </a:r>
          </a:p>
          <a:p>
            <a:pPr marL="0" indent="0">
              <a:buNone/>
            </a:pPr>
            <a:r>
              <a:rPr lang="en-US" sz="2800" dirty="0" smtClean="0">
                <a:solidFill>
                  <a:schemeClr val="tx2"/>
                </a:solidFill>
              </a:rPr>
              <a:t>Land &amp; Buildings valuation</a:t>
            </a:r>
          </a:p>
          <a:p>
            <a:r>
              <a:rPr lang="en-US" sz="2200" dirty="0">
                <a:solidFill>
                  <a:schemeClr val="tx2"/>
                </a:solidFill>
              </a:rPr>
              <a:t>Carry out desktop </a:t>
            </a:r>
            <a:r>
              <a:rPr lang="en-US" sz="2200" dirty="0" smtClean="0">
                <a:solidFill>
                  <a:schemeClr val="tx2"/>
                </a:solidFill>
              </a:rPr>
              <a:t>valuations as at 31 March using </a:t>
            </a:r>
            <a:r>
              <a:rPr lang="en-US" sz="2200" dirty="0">
                <a:solidFill>
                  <a:schemeClr val="tx2"/>
                </a:solidFill>
              </a:rPr>
              <a:t>depreciated replacement cost method on all new academies’ land and buildings </a:t>
            </a:r>
          </a:p>
          <a:p>
            <a:r>
              <a:rPr lang="en-US" sz="2200" dirty="0" smtClean="0">
                <a:solidFill>
                  <a:schemeClr val="tx2"/>
                </a:solidFill>
              </a:rPr>
              <a:t>Use these valuations to overwrite </a:t>
            </a:r>
            <a:r>
              <a:rPr lang="en-US" sz="2200" dirty="0">
                <a:solidFill>
                  <a:schemeClr val="tx2"/>
                </a:solidFill>
              </a:rPr>
              <a:t>ATs’ own valuations</a:t>
            </a:r>
          </a:p>
          <a:p>
            <a:r>
              <a:rPr lang="en-US" sz="2200" dirty="0" err="1" smtClean="0">
                <a:solidFill>
                  <a:schemeClr val="tx2"/>
                </a:solidFill>
              </a:rPr>
              <a:t>Quinennial</a:t>
            </a:r>
            <a:r>
              <a:rPr lang="en-US" sz="2200" dirty="0" smtClean="0">
                <a:solidFill>
                  <a:schemeClr val="tx2"/>
                </a:solidFill>
              </a:rPr>
              <a:t> </a:t>
            </a:r>
            <a:r>
              <a:rPr lang="en-US" sz="2200" dirty="0">
                <a:solidFill>
                  <a:schemeClr val="tx2"/>
                </a:solidFill>
              </a:rPr>
              <a:t>revaluations needed for 2011-12 and earlier </a:t>
            </a:r>
            <a:r>
              <a:rPr lang="en-US" sz="2200" dirty="0" smtClean="0">
                <a:solidFill>
                  <a:schemeClr val="tx2"/>
                </a:solidFill>
              </a:rPr>
              <a:t>openers</a:t>
            </a:r>
            <a:endParaRPr lang="en-US" sz="2200" dirty="0">
              <a:solidFill>
                <a:schemeClr val="tx2"/>
              </a:solidFill>
            </a:endParaRPr>
          </a:p>
          <a:p>
            <a:endParaRPr lang="en-US" sz="2200" dirty="0">
              <a:solidFill>
                <a:schemeClr val="tx2"/>
              </a:solidFill>
            </a:endParaRPr>
          </a:p>
        </p:txBody>
      </p:sp>
    </p:spTree>
    <p:extLst>
      <p:ext uri="{BB962C8B-B14F-4D97-AF65-F5344CB8AC3E}">
        <p14:creationId xmlns:p14="http://schemas.microsoft.com/office/powerpoint/2010/main" val="7264748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Part 5</a:t>
            </a:r>
            <a:endParaRPr lang="en-GB" dirty="0"/>
          </a:p>
        </p:txBody>
      </p:sp>
      <p:sp>
        <p:nvSpPr>
          <p:cNvPr id="5" name="Subtitle 4"/>
          <p:cNvSpPr>
            <a:spLocks noGrp="1"/>
          </p:cNvSpPr>
          <p:nvPr>
            <p:ph type="subTitle" idx="1"/>
          </p:nvPr>
        </p:nvSpPr>
        <p:spPr/>
        <p:txBody>
          <a:bodyPr/>
          <a:lstStyle/>
          <a:p>
            <a:r>
              <a:rPr lang="en-GB" dirty="0" smtClean="0"/>
              <a:t>Forecasting</a:t>
            </a:r>
            <a:endParaRPr lang="en-GB" dirty="0"/>
          </a:p>
        </p:txBody>
      </p:sp>
    </p:spTree>
    <p:extLst>
      <p:ext uri="{BB962C8B-B14F-4D97-AF65-F5344CB8AC3E}">
        <p14:creationId xmlns:p14="http://schemas.microsoft.com/office/powerpoint/2010/main" val="14551954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The detail: </a:t>
            </a:r>
            <a:r>
              <a:rPr lang="en-GB" dirty="0" smtClean="0"/>
              <a:t>Forecasting</a:t>
            </a:r>
            <a:endParaRPr lang="en-GB" dirty="0"/>
          </a:p>
        </p:txBody>
      </p:sp>
      <p:sp>
        <p:nvSpPr>
          <p:cNvPr id="4" name="Content Placeholder 3"/>
          <p:cNvSpPr>
            <a:spLocks noGrp="1"/>
          </p:cNvSpPr>
          <p:nvPr>
            <p:ph idx="1"/>
          </p:nvPr>
        </p:nvSpPr>
        <p:spPr/>
        <p:txBody>
          <a:bodyPr>
            <a:normAutofit fontScale="25000" lnSpcReduction="20000"/>
          </a:bodyPr>
          <a:lstStyle/>
          <a:p>
            <a:pPr marL="0" lvl="1" indent="0">
              <a:buNone/>
            </a:pPr>
            <a:r>
              <a:rPr lang="en-GB" sz="12000" dirty="0" smtClean="0">
                <a:solidFill>
                  <a:schemeClr val="tx2"/>
                </a:solidFill>
              </a:rPr>
              <a:t>A key condition of our proceeding with this is that HMT receive more / better forecast information</a:t>
            </a:r>
            <a:endParaRPr lang="en-GB" sz="12000" dirty="0">
              <a:solidFill>
                <a:schemeClr val="tx2"/>
              </a:solidFill>
            </a:endParaRPr>
          </a:p>
          <a:p>
            <a:pPr marL="342900" lvl="1" indent="-342900"/>
            <a:r>
              <a:rPr lang="en-GB" sz="9600" dirty="0" smtClean="0">
                <a:solidFill>
                  <a:schemeClr val="tx2"/>
                </a:solidFill>
              </a:rPr>
              <a:t>Because all academy expenditure counts against the exchequer, Treasury are keen to have advance warning of any AT spending patterns</a:t>
            </a:r>
            <a:endParaRPr lang="en-GB" sz="9600" dirty="0">
              <a:solidFill>
                <a:schemeClr val="tx2"/>
              </a:solidFill>
            </a:endParaRPr>
          </a:p>
          <a:p>
            <a:pPr marL="342900" lvl="1" indent="-342900"/>
            <a:r>
              <a:rPr lang="en-GB" sz="9600" dirty="0" smtClean="0">
                <a:solidFill>
                  <a:schemeClr val="tx2"/>
                </a:solidFill>
              </a:rPr>
              <a:t>We have agreed with them that we’ll supply two forecasts per year:</a:t>
            </a:r>
          </a:p>
          <a:p>
            <a:pPr marL="742950" lvl="2" indent="-342900"/>
            <a:r>
              <a:rPr lang="en-GB" sz="9600" dirty="0" smtClean="0">
                <a:solidFill>
                  <a:schemeClr val="tx2"/>
                </a:solidFill>
              </a:rPr>
              <a:t>collection of high level actual year to date spend info from all ATs (in April)</a:t>
            </a:r>
          </a:p>
          <a:p>
            <a:pPr marL="742950" lvl="2" indent="-342900"/>
            <a:r>
              <a:rPr lang="en-GB" sz="9600" dirty="0">
                <a:solidFill>
                  <a:schemeClr val="tx2"/>
                </a:solidFill>
              </a:rPr>
              <a:t>an earlier collection of budget forecast data from all ATs (in </a:t>
            </a:r>
            <a:r>
              <a:rPr lang="en-GB" sz="9600" dirty="0" smtClean="0">
                <a:solidFill>
                  <a:schemeClr val="tx2"/>
                </a:solidFill>
              </a:rPr>
              <a:t>July)</a:t>
            </a:r>
          </a:p>
          <a:p>
            <a:pPr marL="742950" lvl="2" indent="-342900"/>
            <a:r>
              <a:rPr lang="en-GB" sz="9600" dirty="0" smtClean="0">
                <a:solidFill>
                  <a:schemeClr val="tx2"/>
                </a:solidFill>
              </a:rPr>
              <a:t>An in-year expenditure update from a subset of the population in the autumn</a:t>
            </a:r>
            <a:endParaRPr lang="en-GB" sz="9600" dirty="0">
              <a:solidFill>
                <a:schemeClr val="tx2"/>
              </a:solidFill>
            </a:endParaRPr>
          </a:p>
          <a:p>
            <a:endParaRPr lang="en-GB" dirty="0"/>
          </a:p>
        </p:txBody>
      </p:sp>
    </p:spTree>
    <p:extLst>
      <p:ext uri="{BB962C8B-B14F-4D97-AF65-F5344CB8AC3E}">
        <p14:creationId xmlns:p14="http://schemas.microsoft.com/office/powerpoint/2010/main" val="34558231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detail: Forecasting</a:t>
            </a:r>
          </a:p>
        </p:txBody>
      </p:sp>
      <p:sp>
        <p:nvSpPr>
          <p:cNvPr id="3" name="Content Placeholder 2"/>
          <p:cNvSpPr>
            <a:spLocks noGrp="1"/>
          </p:cNvSpPr>
          <p:nvPr>
            <p:ph idx="1"/>
          </p:nvPr>
        </p:nvSpPr>
        <p:spPr/>
        <p:txBody>
          <a:bodyPr>
            <a:normAutofit fontScale="40000" lnSpcReduction="20000"/>
          </a:bodyPr>
          <a:lstStyle/>
          <a:p>
            <a:pPr marL="342900" lvl="1" indent="-342900"/>
            <a:r>
              <a:rPr lang="en-GB" sz="6800" dirty="0">
                <a:solidFill>
                  <a:schemeClr val="tx2"/>
                </a:solidFill>
              </a:rPr>
              <a:t>Need a holistic approach to data collection from ATs</a:t>
            </a:r>
          </a:p>
          <a:p>
            <a:pPr marL="742950" lvl="2" indent="-342900"/>
            <a:r>
              <a:rPr lang="en-GB" sz="6400" dirty="0">
                <a:solidFill>
                  <a:schemeClr val="tx2"/>
                </a:solidFill>
              </a:rPr>
              <a:t>current AR and BFR are not wholly aligned making comparison difficult</a:t>
            </a:r>
          </a:p>
          <a:p>
            <a:pPr marL="342900" lvl="1" indent="-342900"/>
            <a:r>
              <a:rPr lang="en-GB" sz="6800" dirty="0">
                <a:solidFill>
                  <a:schemeClr val="tx2"/>
                </a:solidFill>
              </a:rPr>
              <a:t>Requires minimal effort from ATs to update their forecast data</a:t>
            </a:r>
          </a:p>
          <a:p>
            <a:pPr marL="342900" lvl="1" indent="-342900"/>
            <a:r>
              <a:rPr lang="en-GB" sz="6800" dirty="0">
                <a:solidFill>
                  <a:schemeClr val="tx2"/>
                </a:solidFill>
              </a:rPr>
              <a:t>Uses automation to get more frequent forecast updates</a:t>
            </a:r>
          </a:p>
          <a:p>
            <a:pPr marL="342900" lvl="1" indent="-342900"/>
            <a:r>
              <a:rPr lang="en-GB" sz="6800" dirty="0">
                <a:solidFill>
                  <a:schemeClr val="tx2"/>
                </a:solidFill>
              </a:rPr>
              <a:t>Uses historical spend and prior year performance to challenge and test AT forecasts</a:t>
            </a:r>
          </a:p>
          <a:p>
            <a:pPr marL="342900" lvl="1" indent="-342900"/>
            <a:r>
              <a:rPr lang="en-GB" sz="6800" dirty="0">
                <a:solidFill>
                  <a:schemeClr val="tx2"/>
                </a:solidFill>
              </a:rPr>
              <a:t>Pre-populates returns with existing DfE/EFA data</a:t>
            </a:r>
          </a:p>
          <a:p>
            <a:endParaRPr lang="en-GB" dirty="0"/>
          </a:p>
        </p:txBody>
      </p:sp>
    </p:spTree>
    <p:extLst>
      <p:ext uri="{BB962C8B-B14F-4D97-AF65-F5344CB8AC3E}">
        <p14:creationId xmlns:p14="http://schemas.microsoft.com/office/powerpoint/2010/main" val="10455906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Part 6</a:t>
            </a:r>
            <a:endParaRPr lang="en-GB" dirty="0"/>
          </a:p>
        </p:txBody>
      </p:sp>
      <p:sp>
        <p:nvSpPr>
          <p:cNvPr id="5" name="Subtitle 4"/>
          <p:cNvSpPr>
            <a:spLocks noGrp="1"/>
          </p:cNvSpPr>
          <p:nvPr>
            <p:ph type="subTitle" idx="1"/>
          </p:nvPr>
        </p:nvSpPr>
        <p:spPr/>
        <p:txBody>
          <a:bodyPr/>
          <a:lstStyle/>
          <a:p>
            <a:r>
              <a:rPr lang="en-GB" dirty="0" smtClean="0"/>
              <a:t>The ambition</a:t>
            </a:r>
            <a:endParaRPr lang="en-GB" dirty="0"/>
          </a:p>
        </p:txBody>
      </p:sp>
    </p:spTree>
    <p:extLst>
      <p:ext uri="{BB962C8B-B14F-4D97-AF65-F5344CB8AC3E}">
        <p14:creationId xmlns:p14="http://schemas.microsoft.com/office/powerpoint/2010/main" val="28252183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Innovation, ambition and pace</a:t>
            </a:r>
            <a:endParaRPr lang="en-GB" dirty="0"/>
          </a:p>
        </p:txBody>
      </p:sp>
      <p:pic>
        <p:nvPicPr>
          <p:cNvPr id="3074" name="Picture 2" descr="C:\Users\Tgrimshaw\AppData\Local\Microsoft\Windows\Temporary Internet Files\Content.IE5\3QJN0RTK\pressure-detection-system-161160_64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2964547"/>
            <a:ext cx="5519936" cy="313946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475656" y="6309320"/>
            <a:ext cx="523605" cy="369332"/>
          </a:xfrm>
          <a:prstGeom prst="rect">
            <a:avLst/>
          </a:prstGeom>
          <a:noFill/>
        </p:spPr>
        <p:txBody>
          <a:bodyPr wrap="none" rtlCol="0">
            <a:spAutoFit/>
          </a:bodyPr>
          <a:lstStyle/>
          <a:p>
            <a:r>
              <a:rPr lang="en-GB" dirty="0" smtClean="0"/>
              <a:t>low</a:t>
            </a:r>
            <a:endParaRPr lang="en-GB" dirty="0"/>
          </a:p>
        </p:txBody>
      </p:sp>
      <p:sp>
        <p:nvSpPr>
          <p:cNvPr id="5" name="TextBox 4"/>
          <p:cNvSpPr txBox="1"/>
          <p:nvPr/>
        </p:nvSpPr>
        <p:spPr>
          <a:xfrm>
            <a:off x="7092280" y="6309320"/>
            <a:ext cx="590226" cy="369332"/>
          </a:xfrm>
          <a:prstGeom prst="rect">
            <a:avLst/>
          </a:prstGeom>
          <a:noFill/>
        </p:spPr>
        <p:txBody>
          <a:bodyPr wrap="none" rtlCol="0">
            <a:spAutoFit/>
          </a:bodyPr>
          <a:lstStyle/>
          <a:p>
            <a:r>
              <a:rPr lang="en-GB" dirty="0" smtClean="0"/>
              <a:t>high</a:t>
            </a:r>
            <a:endParaRPr lang="en-GB" dirty="0"/>
          </a:p>
        </p:txBody>
      </p:sp>
      <p:sp>
        <p:nvSpPr>
          <p:cNvPr id="6" name="TextBox 5"/>
          <p:cNvSpPr txBox="1"/>
          <p:nvPr/>
        </p:nvSpPr>
        <p:spPr>
          <a:xfrm>
            <a:off x="79852" y="4019775"/>
            <a:ext cx="2080506" cy="923330"/>
          </a:xfrm>
          <a:prstGeom prst="rect">
            <a:avLst/>
          </a:prstGeom>
          <a:noFill/>
        </p:spPr>
        <p:txBody>
          <a:bodyPr wrap="none" rtlCol="0">
            <a:spAutoFit/>
          </a:bodyPr>
          <a:lstStyle/>
          <a:p>
            <a:r>
              <a:rPr lang="en-GB" dirty="0" smtClean="0">
                <a:solidFill>
                  <a:schemeClr val="tx2"/>
                </a:solidFill>
              </a:rPr>
              <a:t>Spreadsheet driven</a:t>
            </a:r>
          </a:p>
          <a:p>
            <a:r>
              <a:rPr lang="en-GB" dirty="0" smtClean="0">
                <a:solidFill>
                  <a:schemeClr val="tx2"/>
                </a:solidFill>
              </a:rPr>
              <a:t>Alignment AR &amp; BFR</a:t>
            </a:r>
          </a:p>
          <a:p>
            <a:r>
              <a:rPr lang="en-GB" dirty="0" smtClean="0">
                <a:solidFill>
                  <a:schemeClr val="tx2"/>
                </a:solidFill>
              </a:rPr>
              <a:t>Manual checking</a:t>
            </a:r>
            <a:endParaRPr lang="en-GB" dirty="0">
              <a:solidFill>
                <a:schemeClr val="tx2"/>
              </a:solidFill>
            </a:endParaRPr>
          </a:p>
        </p:txBody>
      </p:sp>
      <p:sp>
        <p:nvSpPr>
          <p:cNvPr id="7" name="TextBox 6"/>
          <p:cNvSpPr txBox="1"/>
          <p:nvPr/>
        </p:nvSpPr>
        <p:spPr>
          <a:xfrm>
            <a:off x="805403" y="2312005"/>
            <a:ext cx="2709909" cy="923330"/>
          </a:xfrm>
          <a:prstGeom prst="rect">
            <a:avLst/>
          </a:prstGeom>
          <a:noFill/>
        </p:spPr>
        <p:txBody>
          <a:bodyPr wrap="none" rtlCol="0">
            <a:spAutoFit/>
          </a:bodyPr>
          <a:lstStyle/>
          <a:p>
            <a:r>
              <a:rPr lang="en-GB" dirty="0" smtClean="0">
                <a:solidFill>
                  <a:schemeClr val="tx2"/>
                </a:solidFill>
              </a:rPr>
              <a:t>Data sharing via MDR</a:t>
            </a:r>
          </a:p>
          <a:p>
            <a:r>
              <a:rPr lang="en-GB" dirty="0" smtClean="0">
                <a:solidFill>
                  <a:schemeClr val="tx2"/>
                </a:solidFill>
              </a:rPr>
              <a:t>Automated checking</a:t>
            </a:r>
          </a:p>
          <a:p>
            <a:r>
              <a:rPr lang="en-GB" dirty="0" smtClean="0">
                <a:solidFill>
                  <a:schemeClr val="tx2"/>
                </a:solidFill>
              </a:rPr>
              <a:t>On line tool data collection</a:t>
            </a:r>
            <a:endParaRPr lang="en-GB" dirty="0">
              <a:solidFill>
                <a:schemeClr val="tx2"/>
              </a:solidFill>
            </a:endParaRPr>
          </a:p>
        </p:txBody>
      </p:sp>
      <p:sp>
        <p:nvSpPr>
          <p:cNvPr id="8" name="TextBox 7"/>
          <p:cNvSpPr txBox="1"/>
          <p:nvPr/>
        </p:nvSpPr>
        <p:spPr>
          <a:xfrm>
            <a:off x="4860031" y="1988840"/>
            <a:ext cx="2952329" cy="923330"/>
          </a:xfrm>
          <a:prstGeom prst="rect">
            <a:avLst/>
          </a:prstGeom>
          <a:noFill/>
        </p:spPr>
        <p:txBody>
          <a:bodyPr wrap="square" rtlCol="0">
            <a:spAutoFit/>
          </a:bodyPr>
          <a:lstStyle/>
          <a:p>
            <a:r>
              <a:rPr lang="en-GB" dirty="0" smtClean="0">
                <a:solidFill>
                  <a:schemeClr val="tx2"/>
                </a:solidFill>
              </a:rPr>
              <a:t>“Game” collection user experience</a:t>
            </a:r>
            <a:endParaRPr lang="en-GB" dirty="0">
              <a:solidFill>
                <a:schemeClr val="tx2"/>
              </a:solidFill>
            </a:endParaRPr>
          </a:p>
          <a:p>
            <a:r>
              <a:rPr lang="en-GB" dirty="0" smtClean="0">
                <a:solidFill>
                  <a:schemeClr val="tx2"/>
                </a:solidFill>
              </a:rPr>
              <a:t>AT access to data</a:t>
            </a:r>
            <a:endParaRPr lang="en-GB" dirty="0">
              <a:solidFill>
                <a:schemeClr val="tx2"/>
              </a:solidFill>
            </a:endParaRPr>
          </a:p>
        </p:txBody>
      </p:sp>
      <p:sp>
        <p:nvSpPr>
          <p:cNvPr id="9" name="TextBox 8"/>
          <p:cNvSpPr txBox="1"/>
          <p:nvPr/>
        </p:nvSpPr>
        <p:spPr>
          <a:xfrm>
            <a:off x="6948263" y="2635171"/>
            <a:ext cx="2195737" cy="1754326"/>
          </a:xfrm>
          <a:prstGeom prst="rect">
            <a:avLst/>
          </a:prstGeom>
          <a:noFill/>
        </p:spPr>
        <p:txBody>
          <a:bodyPr wrap="square" rtlCol="0">
            <a:spAutoFit/>
          </a:bodyPr>
          <a:lstStyle/>
          <a:p>
            <a:pPr algn="r"/>
            <a:r>
              <a:rPr lang="en-GB" dirty="0" smtClean="0">
                <a:solidFill>
                  <a:schemeClr val="tx2"/>
                </a:solidFill>
              </a:rPr>
              <a:t>Automated collection</a:t>
            </a:r>
          </a:p>
          <a:p>
            <a:pPr algn="r"/>
            <a:r>
              <a:rPr lang="en-GB" dirty="0">
                <a:solidFill>
                  <a:schemeClr val="tx2"/>
                </a:solidFill>
              </a:rPr>
              <a:t>d</a:t>
            </a:r>
            <a:r>
              <a:rPr lang="en-GB" dirty="0" smtClean="0">
                <a:solidFill>
                  <a:schemeClr val="tx2"/>
                </a:solidFill>
              </a:rPr>
              <a:t>irect from AT systems</a:t>
            </a:r>
          </a:p>
          <a:p>
            <a:pPr algn="r"/>
            <a:r>
              <a:rPr lang="en-GB" dirty="0" smtClean="0">
                <a:solidFill>
                  <a:schemeClr val="tx2"/>
                </a:solidFill>
              </a:rPr>
              <a:t>Automated outputs</a:t>
            </a:r>
          </a:p>
          <a:p>
            <a:pPr algn="r"/>
            <a:r>
              <a:rPr lang="en-GB" dirty="0" smtClean="0">
                <a:solidFill>
                  <a:schemeClr val="tx2"/>
                </a:solidFill>
              </a:rPr>
              <a:t>Access to real time spend data</a:t>
            </a:r>
            <a:endParaRPr lang="en-GB" dirty="0">
              <a:solidFill>
                <a:schemeClr val="tx2"/>
              </a:solidFill>
            </a:endParaRPr>
          </a:p>
        </p:txBody>
      </p:sp>
    </p:spTree>
    <p:extLst>
      <p:ext uri="{BB962C8B-B14F-4D97-AF65-F5344CB8AC3E}">
        <p14:creationId xmlns:p14="http://schemas.microsoft.com/office/powerpoint/2010/main" val="27066415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Introductions</a:t>
            </a:r>
            <a:endParaRPr lang="en-GB" dirty="0"/>
          </a:p>
        </p:txBody>
      </p:sp>
      <p:sp>
        <p:nvSpPr>
          <p:cNvPr id="3" name="Content Placeholder 2"/>
          <p:cNvSpPr>
            <a:spLocks noGrp="1"/>
          </p:cNvSpPr>
          <p:nvPr>
            <p:ph idx="1"/>
          </p:nvPr>
        </p:nvSpPr>
        <p:spPr/>
        <p:txBody>
          <a:bodyPr>
            <a:normAutofit/>
          </a:bodyPr>
          <a:lstStyle/>
          <a:p>
            <a:r>
              <a:rPr lang="en-GB" sz="2800" dirty="0" smtClean="0">
                <a:solidFill>
                  <a:schemeClr val="tx2"/>
                </a:solidFill>
              </a:rPr>
              <a:t>EFA/</a:t>
            </a:r>
            <a:r>
              <a:rPr lang="en-GB" sz="2800" dirty="0" err="1" smtClean="0">
                <a:solidFill>
                  <a:schemeClr val="tx2"/>
                </a:solidFill>
              </a:rPr>
              <a:t>DfE</a:t>
            </a:r>
            <a:r>
              <a:rPr lang="en-GB" sz="2800" dirty="0" smtClean="0">
                <a:solidFill>
                  <a:schemeClr val="tx2"/>
                </a:solidFill>
              </a:rPr>
              <a:t> representatives</a:t>
            </a:r>
          </a:p>
          <a:p>
            <a:pPr lvl="1"/>
            <a:r>
              <a:rPr lang="en-GB" dirty="0" smtClean="0">
                <a:solidFill>
                  <a:schemeClr val="tx2"/>
                </a:solidFill>
              </a:rPr>
              <a:t>Tony </a:t>
            </a:r>
            <a:r>
              <a:rPr lang="en-GB" dirty="0" err="1" smtClean="0">
                <a:solidFill>
                  <a:schemeClr val="tx2"/>
                </a:solidFill>
              </a:rPr>
              <a:t>Grimshaw</a:t>
            </a:r>
            <a:r>
              <a:rPr lang="en-GB" dirty="0" smtClean="0">
                <a:solidFill>
                  <a:schemeClr val="tx2"/>
                </a:solidFill>
              </a:rPr>
              <a:t> - Deputy Director, New Reporting Framework</a:t>
            </a:r>
          </a:p>
          <a:p>
            <a:pPr lvl="1"/>
            <a:r>
              <a:rPr lang="en-GB" dirty="0" smtClean="0">
                <a:solidFill>
                  <a:schemeClr val="tx2"/>
                </a:solidFill>
              </a:rPr>
              <a:t>Laura Fleck - </a:t>
            </a:r>
            <a:r>
              <a:rPr lang="en-GB" dirty="0">
                <a:solidFill>
                  <a:schemeClr val="tx2"/>
                </a:solidFill>
              </a:rPr>
              <a:t>New Reporting Framework Project </a:t>
            </a:r>
            <a:endParaRPr lang="en-GB" dirty="0" smtClean="0">
              <a:solidFill>
                <a:schemeClr val="tx2"/>
              </a:solidFill>
            </a:endParaRPr>
          </a:p>
          <a:p>
            <a:pPr lvl="1"/>
            <a:r>
              <a:rPr lang="en-GB" dirty="0" smtClean="0">
                <a:solidFill>
                  <a:schemeClr val="tx2"/>
                </a:solidFill>
              </a:rPr>
              <a:t>Vivienne Li - </a:t>
            </a:r>
            <a:r>
              <a:rPr lang="en-GB" dirty="0">
                <a:solidFill>
                  <a:schemeClr val="tx2"/>
                </a:solidFill>
              </a:rPr>
              <a:t>New Reporting Framework Project </a:t>
            </a:r>
            <a:endParaRPr lang="en-GB" dirty="0" smtClean="0">
              <a:solidFill>
                <a:schemeClr val="tx2"/>
              </a:solidFill>
            </a:endParaRPr>
          </a:p>
          <a:p>
            <a:pPr lvl="1"/>
            <a:r>
              <a:rPr lang="en-GB" dirty="0" smtClean="0">
                <a:solidFill>
                  <a:schemeClr val="tx2"/>
                </a:solidFill>
              </a:rPr>
              <a:t>Kate </a:t>
            </a:r>
            <a:r>
              <a:rPr lang="en-GB" dirty="0" err="1" smtClean="0">
                <a:solidFill>
                  <a:schemeClr val="tx2"/>
                </a:solidFill>
              </a:rPr>
              <a:t>Smaldon</a:t>
            </a:r>
            <a:r>
              <a:rPr lang="en-GB" dirty="0" smtClean="0">
                <a:solidFill>
                  <a:schemeClr val="tx2"/>
                </a:solidFill>
              </a:rPr>
              <a:t> - </a:t>
            </a:r>
            <a:r>
              <a:rPr lang="en-GB" dirty="0">
                <a:solidFill>
                  <a:schemeClr val="tx2"/>
                </a:solidFill>
              </a:rPr>
              <a:t>New Reporting Framework </a:t>
            </a:r>
            <a:r>
              <a:rPr lang="en-GB" dirty="0" smtClean="0">
                <a:solidFill>
                  <a:schemeClr val="tx2"/>
                </a:solidFill>
              </a:rPr>
              <a:t>Project</a:t>
            </a:r>
          </a:p>
          <a:p>
            <a:pPr lvl="1"/>
            <a:r>
              <a:rPr lang="en-GB" dirty="0" smtClean="0">
                <a:solidFill>
                  <a:schemeClr val="tx2"/>
                </a:solidFill>
              </a:rPr>
              <a:t>Simon Judge – </a:t>
            </a:r>
            <a:r>
              <a:rPr lang="en-GB" dirty="0" err="1" smtClean="0">
                <a:solidFill>
                  <a:schemeClr val="tx2"/>
                </a:solidFill>
              </a:rPr>
              <a:t>DfE</a:t>
            </a:r>
            <a:r>
              <a:rPr lang="en-GB" dirty="0" smtClean="0">
                <a:solidFill>
                  <a:schemeClr val="tx2"/>
                </a:solidFill>
              </a:rPr>
              <a:t> </a:t>
            </a:r>
            <a:r>
              <a:rPr lang="en-GB" dirty="0">
                <a:solidFill>
                  <a:schemeClr val="tx2"/>
                </a:solidFill>
              </a:rPr>
              <a:t>Finance &amp; Commercial Director </a:t>
            </a:r>
            <a:endParaRPr lang="en-GB" dirty="0" smtClean="0">
              <a:solidFill>
                <a:schemeClr val="tx2"/>
              </a:solidFill>
            </a:endParaRPr>
          </a:p>
          <a:p>
            <a:pPr lvl="1"/>
            <a:r>
              <a:rPr lang="en-GB" dirty="0" smtClean="0">
                <a:solidFill>
                  <a:schemeClr val="tx2"/>
                </a:solidFill>
              </a:rPr>
              <a:t>Pete </a:t>
            </a:r>
            <a:r>
              <a:rPr lang="en-GB" dirty="0" err="1" smtClean="0">
                <a:solidFill>
                  <a:schemeClr val="tx2"/>
                </a:solidFill>
              </a:rPr>
              <a:t>Bolessa</a:t>
            </a:r>
            <a:r>
              <a:rPr lang="en-GB" dirty="0" smtClean="0">
                <a:solidFill>
                  <a:schemeClr val="tx2"/>
                </a:solidFill>
              </a:rPr>
              <a:t> - </a:t>
            </a:r>
            <a:r>
              <a:rPr lang="en-GB" dirty="0" err="1" smtClean="0">
                <a:solidFill>
                  <a:schemeClr val="tx2"/>
                </a:solidFill>
              </a:rPr>
              <a:t>DfE</a:t>
            </a:r>
            <a:r>
              <a:rPr lang="en-GB" dirty="0" smtClean="0">
                <a:solidFill>
                  <a:schemeClr val="tx2"/>
                </a:solidFill>
              </a:rPr>
              <a:t> Commercial Division </a:t>
            </a:r>
            <a:endParaRPr lang="en-GB" dirty="0">
              <a:solidFill>
                <a:schemeClr val="tx2"/>
              </a:solidFill>
            </a:endParaRPr>
          </a:p>
        </p:txBody>
      </p:sp>
    </p:spTree>
    <p:extLst>
      <p:ext uri="{BB962C8B-B14F-4D97-AF65-F5344CB8AC3E}">
        <p14:creationId xmlns:p14="http://schemas.microsoft.com/office/powerpoint/2010/main" val="28775761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Part 7</a:t>
            </a:r>
            <a:endParaRPr lang="en-GB" dirty="0"/>
          </a:p>
        </p:txBody>
      </p:sp>
      <p:sp>
        <p:nvSpPr>
          <p:cNvPr id="3" name="Subtitle 2"/>
          <p:cNvSpPr>
            <a:spLocks noGrp="1"/>
          </p:cNvSpPr>
          <p:nvPr>
            <p:ph type="subTitle" idx="1"/>
          </p:nvPr>
        </p:nvSpPr>
        <p:spPr/>
        <p:txBody>
          <a:bodyPr/>
          <a:lstStyle/>
          <a:p>
            <a:r>
              <a:rPr lang="en-GB" dirty="0" smtClean="0"/>
              <a:t>Next Steps</a:t>
            </a:r>
            <a:endParaRPr lang="en-GB" dirty="0"/>
          </a:p>
        </p:txBody>
      </p:sp>
    </p:spTree>
    <p:extLst>
      <p:ext uri="{BB962C8B-B14F-4D97-AF65-F5344CB8AC3E}">
        <p14:creationId xmlns:p14="http://schemas.microsoft.com/office/powerpoint/2010/main" val="31835007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539552" y="188640"/>
            <a:ext cx="8229600" cy="1143000"/>
          </a:xfrm>
        </p:spPr>
        <p:txBody>
          <a:bodyPr>
            <a:normAutofit/>
          </a:bodyPr>
          <a:lstStyle/>
          <a:p>
            <a:r>
              <a:rPr lang="en-GB" dirty="0" smtClean="0"/>
              <a:t>Proposed Procurement timetable</a:t>
            </a:r>
            <a:endParaRPr lang="en-GB" sz="1400" dirty="0"/>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3266788916"/>
              </p:ext>
            </p:extLst>
          </p:nvPr>
        </p:nvGraphicFramePr>
        <p:xfrm>
          <a:off x="611560" y="1196752"/>
          <a:ext cx="7775576" cy="4719320"/>
        </p:xfrm>
        <a:graphic>
          <a:graphicData uri="http://schemas.openxmlformats.org/drawingml/2006/table">
            <a:tbl>
              <a:tblPr firstRow="1" bandRow="1">
                <a:tableStyleId>{5C22544A-7EE6-4342-B048-85BDC9FD1C3A}</a:tableStyleId>
              </a:tblPr>
              <a:tblGrid>
                <a:gridCol w="3887788"/>
                <a:gridCol w="3887788"/>
              </a:tblGrid>
              <a:tr h="370840">
                <a:tc>
                  <a:txBody>
                    <a:bodyPr/>
                    <a:lstStyle/>
                    <a:p>
                      <a:endParaRPr lang="en-GB" dirty="0"/>
                    </a:p>
                  </a:txBody>
                  <a:tcPr/>
                </a:tc>
                <a:tc>
                  <a:txBody>
                    <a:bodyPr/>
                    <a:lstStyle/>
                    <a:p>
                      <a:r>
                        <a:rPr lang="en-GB" dirty="0" smtClean="0"/>
                        <a:t>Date</a:t>
                      </a:r>
                      <a:endParaRPr lang="en-GB" dirty="0"/>
                    </a:p>
                  </a:txBody>
                  <a:tcPr/>
                </a:tc>
              </a:tr>
              <a:tr h="370840">
                <a:tc>
                  <a:txBody>
                    <a:bodyPr/>
                    <a:lstStyle/>
                    <a:p>
                      <a:r>
                        <a:rPr lang="en-GB" dirty="0" smtClean="0"/>
                        <a:t>PIN Publish </a:t>
                      </a:r>
                      <a:endParaRPr lang="en-GB" dirty="0"/>
                    </a:p>
                  </a:txBody>
                  <a:tcPr/>
                </a:tc>
                <a:tc>
                  <a:txBody>
                    <a:bodyPr/>
                    <a:lstStyle/>
                    <a:p>
                      <a:r>
                        <a:rPr lang="en-GB" dirty="0" smtClean="0"/>
                        <a:t>4 February </a:t>
                      </a:r>
                      <a:r>
                        <a:rPr lang="en-GB" baseline="0" dirty="0" smtClean="0"/>
                        <a:t>2016</a:t>
                      </a:r>
                      <a:endParaRPr lang="en-GB" dirty="0"/>
                    </a:p>
                  </a:txBody>
                  <a:tcPr/>
                </a:tc>
              </a:tr>
              <a:tr h="370840">
                <a:tc>
                  <a:txBody>
                    <a:bodyPr/>
                    <a:lstStyle/>
                    <a:p>
                      <a:r>
                        <a:rPr lang="en-GB" dirty="0" smtClean="0"/>
                        <a:t>Supplier Day</a:t>
                      </a:r>
                      <a:endParaRPr lang="en-GB" dirty="0"/>
                    </a:p>
                  </a:txBody>
                  <a:tcPr/>
                </a:tc>
                <a:tc>
                  <a:txBody>
                    <a:bodyPr/>
                    <a:lstStyle/>
                    <a:p>
                      <a:r>
                        <a:rPr lang="en-GB" dirty="0" smtClean="0"/>
                        <a:t>19 February 2016</a:t>
                      </a:r>
                      <a:endParaRPr lang="en-GB" dirty="0"/>
                    </a:p>
                  </a:txBody>
                  <a:tcPr/>
                </a:tc>
              </a:tr>
              <a:tr h="370840">
                <a:tc>
                  <a:txBody>
                    <a:bodyPr/>
                    <a:lstStyle/>
                    <a:p>
                      <a:r>
                        <a:rPr lang="en-GB" dirty="0" smtClean="0"/>
                        <a:t>Supplier “1:1s”</a:t>
                      </a:r>
                      <a:endParaRPr lang="en-GB" dirty="0"/>
                    </a:p>
                  </a:txBody>
                  <a:tcPr/>
                </a:tc>
                <a:tc>
                  <a:txBody>
                    <a:bodyPr/>
                    <a:lstStyle/>
                    <a:p>
                      <a:r>
                        <a:rPr lang="en-GB" dirty="0" smtClean="0"/>
                        <a:t>1 </a:t>
                      </a:r>
                      <a:r>
                        <a:rPr lang="en-GB" dirty="0" err="1" smtClean="0"/>
                        <a:t>st</a:t>
                      </a:r>
                      <a:r>
                        <a:rPr lang="en-GB" dirty="0" smtClean="0"/>
                        <a:t> to 3</a:t>
                      </a:r>
                      <a:r>
                        <a:rPr lang="en-GB" baseline="30000" dirty="0" smtClean="0"/>
                        <a:t>rd</a:t>
                      </a:r>
                      <a:r>
                        <a:rPr lang="en-GB" dirty="0" smtClean="0"/>
                        <a:t> March 2016</a:t>
                      </a:r>
                      <a:endParaRPr lang="en-GB" dirty="0"/>
                    </a:p>
                  </a:txBody>
                  <a:tcPr/>
                </a:tc>
              </a:tr>
              <a:tr h="370840">
                <a:tc>
                  <a:txBody>
                    <a:bodyPr/>
                    <a:lstStyle/>
                    <a:p>
                      <a:r>
                        <a:rPr lang="en-GB" dirty="0" smtClean="0"/>
                        <a:t>Publish contract notice / ITT</a:t>
                      </a:r>
                      <a:endParaRPr lang="en-GB" dirty="0"/>
                    </a:p>
                  </a:txBody>
                  <a:tcPr/>
                </a:tc>
                <a:tc>
                  <a:txBody>
                    <a:bodyPr/>
                    <a:lstStyle/>
                    <a:p>
                      <a:r>
                        <a:rPr lang="en-GB" dirty="0" err="1" smtClean="0"/>
                        <a:t>Mid April</a:t>
                      </a:r>
                      <a:endParaRPr lang="en-GB" dirty="0"/>
                    </a:p>
                  </a:txBody>
                  <a:tcPr/>
                </a:tc>
              </a:tr>
              <a:tr h="370840">
                <a:tc>
                  <a:txBody>
                    <a:bodyPr/>
                    <a:lstStyle/>
                    <a:p>
                      <a:r>
                        <a:rPr lang="en-GB" dirty="0" smtClean="0"/>
                        <a:t>Bid preparation/submission</a:t>
                      </a:r>
                      <a:endParaRPr lang="en-GB" dirty="0"/>
                    </a:p>
                  </a:txBody>
                  <a:tcPr/>
                </a:tc>
                <a:tc>
                  <a:txBody>
                    <a:bodyPr/>
                    <a:lstStyle/>
                    <a:p>
                      <a:r>
                        <a:rPr lang="en-GB" dirty="0" smtClean="0"/>
                        <a:t>End</a:t>
                      </a:r>
                      <a:r>
                        <a:rPr lang="en-GB" baseline="0" dirty="0" smtClean="0"/>
                        <a:t> of May/early</a:t>
                      </a:r>
                      <a:r>
                        <a:rPr lang="en-GB" dirty="0" smtClean="0"/>
                        <a:t> June 2016</a:t>
                      </a:r>
                      <a:endParaRPr lang="en-GB" dirty="0"/>
                    </a:p>
                  </a:txBody>
                  <a:tcPr/>
                </a:tc>
              </a:tr>
              <a:tr h="460633">
                <a:tc>
                  <a:txBody>
                    <a:bodyPr/>
                    <a:lstStyle/>
                    <a:p>
                      <a:r>
                        <a:rPr lang="en-GB" dirty="0" smtClean="0"/>
                        <a:t>Bid evaluation / Clarification/moderation</a:t>
                      </a:r>
                    </a:p>
                  </a:txBody>
                  <a:tcPr/>
                </a:tc>
                <a:tc>
                  <a:txBody>
                    <a:bodyPr/>
                    <a:lstStyle/>
                    <a:p>
                      <a:r>
                        <a:rPr lang="en-GB" dirty="0" smtClean="0"/>
                        <a:t>June/July 2016</a:t>
                      </a:r>
                      <a:endParaRPr lang="en-GB" dirty="0"/>
                    </a:p>
                  </a:txBody>
                  <a:tcPr/>
                </a:tc>
              </a:tr>
              <a:tr h="370840">
                <a:tc>
                  <a:txBody>
                    <a:bodyPr/>
                    <a:lstStyle/>
                    <a:p>
                      <a:r>
                        <a:rPr lang="en-GB" dirty="0" smtClean="0"/>
                        <a:t>Approvals (Internal / Cabinet Office)</a:t>
                      </a:r>
                      <a:endParaRPr lang="en-GB" dirty="0"/>
                    </a:p>
                  </a:txBody>
                  <a:tcPr/>
                </a:tc>
                <a:tc>
                  <a:txBody>
                    <a:bodyPr/>
                    <a:lstStyle/>
                    <a:p>
                      <a:r>
                        <a:rPr lang="en-GB" dirty="0" smtClean="0"/>
                        <a:t>July – August </a:t>
                      </a:r>
                      <a:r>
                        <a:rPr lang="en-GB" baseline="0" dirty="0" smtClean="0"/>
                        <a:t>2016</a:t>
                      </a:r>
                      <a:endParaRPr lang="en-GB" dirty="0"/>
                    </a:p>
                  </a:txBody>
                  <a:tcPr/>
                </a:tc>
              </a:tr>
              <a:tr h="370840">
                <a:tc>
                  <a:txBody>
                    <a:bodyPr/>
                    <a:lstStyle/>
                    <a:p>
                      <a:r>
                        <a:rPr lang="en-GB" dirty="0" smtClean="0"/>
                        <a:t>Award decision</a:t>
                      </a:r>
                      <a:endParaRPr lang="en-GB" dirty="0"/>
                    </a:p>
                  </a:txBody>
                  <a:tcPr/>
                </a:tc>
                <a:tc>
                  <a:txBody>
                    <a:bodyPr/>
                    <a:lstStyle/>
                    <a:p>
                      <a:r>
                        <a:rPr lang="en-GB" dirty="0" smtClean="0"/>
                        <a:t>August </a:t>
                      </a:r>
                      <a:r>
                        <a:rPr lang="en-GB" baseline="0" dirty="0" smtClean="0"/>
                        <a:t>2016</a:t>
                      </a:r>
                      <a:endParaRPr lang="en-GB" dirty="0"/>
                    </a:p>
                  </a:txBody>
                  <a:tcPr/>
                </a:tc>
              </a:tr>
              <a:tr h="370840">
                <a:tc>
                  <a:txBody>
                    <a:bodyPr/>
                    <a:lstStyle/>
                    <a:p>
                      <a:r>
                        <a:rPr lang="en-GB" dirty="0" smtClean="0"/>
                        <a:t>Contract fine tuning</a:t>
                      </a:r>
                      <a:endParaRPr lang="en-GB" dirty="0"/>
                    </a:p>
                  </a:txBody>
                  <a:tcPr/>
                </a:tc>
                <a:tc>
                  <a:txBody>
                    <a:bodyPr/>
                    <a:lstStyle/>
                    <a:p>
                      <a:r>
                        <a:rPr lang="en-GB" dirty="0" smtClean="0"/>
                        <a:t>August</a:t>
                      </a:r>
                      <a:r>
                        <a:rPr lang="en-GB" baseline="0" dirty="0" smtClean="0"/>
                        <a:t> to September</a:t>
                      </a:r>
                      <a:endParaRPr lang="en-GB" dirty="0"/>
                    </a:p>
                  </a:txBody>
                  <a:tcPr/>
                </a:tc>
              </a:tr>
              <a:tr h="370840">
                <a:tc>
                  <a:txBody>
                    <a:bodyPr/>
                    <a:lstStyle/>
                    <a:p>
                      <a:r>
                        <a:rPr lang="en-GB" dirty="0" smtClean="0"/>
                        <a:t>Standstill period</a:t>
                      </a:r>
                      <a:endParaRPr lang="en-GB" dirty="0"/>
                    </a:p>
                  </a:txBody>
                  <a:tcPr/>
                </a:tc>
                <a:tc>
                  <a:txBody>
                    <a:bodyPr/>
                    <a:lstStyle/>
                    <a:p>
                      <a:r>
                        <a:rPr lang="en-GB" dirty="0" smtClean="0"/>
                        <a:t>August </a:t>
                      </a:r>
                      <a:r>
                        <a:rPr lang="en-GB" baseline="0" dirty="0" smtClean="0"/>
                        <a:t>2016</a:t>
                      </a:r>
                      <a:endParaRPr lang="en-GB" dirty="0"/>
                    </a:p>
                  </a:txBody>
                  <a:tcPr/>
                </a:tc>
              </a:tr>
              <a:tr h="370840">
                <a:tc>
                  <a:txBody>
                    <a:bodyPr/>
                    <a:lstStyle/>
                    <a:p>
                      <a:r>
                        <a:rPr lang="en-GB" dirty="0" smtClean="0"/>
                        <a:t>Go</a:t>
                      </a:r>
                      <a:r>
                        <a:rPr lang="en-GB" baseline="0" dirty="0" smtClean="0"/>
                        <a:t> live </a:t>
                      </a:r>
                      <a:endParaRPr lang="en-GB" dirty="0"/>
                    </a:p>
                  </a:txBody>
                  <a:tcPr/>
                </a:tc>
                <a:tc>
                  <a:txBody>
                    <a:bodyPr/>
                    <a:lstStyle/>
                    <a:p>
                      <a:r>
                        <a:rPr lang="en-GB" dirty="0" smtClean="0"/>
                        <a:t>September 16</a:t>
                      </a:r>
                      <a:endParaRPr lang="en-GB" dirty="0"/>
                    </a:p>
                  </a:txBody>
                  <a:tcPr/>
                </a:tc>
              </a:tr>
            </a:tbl>
          </a:graphicData>
        </a:graphic>
      </p:graphicFrame>
    </p:spTree>
    <p:extLst>
      <p:ext uri="{BB962C8B-B14F-4D97-AF65-F5344CB8AC3E}">
        <p14:creationId xmlns:p14="http://schemas.microsoft.com/office/powerpoint/2010/main" val="34087586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GB" dirty="0" smtClean="0"/>
              <a:t>1:1 Sessions</a:t>
            </a:r>
            <a:endParaRPr lang="en-GB" dirty="0"/>
          </a:p>
        </p:txBody>
      </p:sp>
      <p:sp>
        <p:nvSpPr>
          <p:cNvPr id="3" name="Content Placeholder 2"/>
          <p:cNvSpPr>
            <a:spLocks noGrp="1"/>
          </p:cNvSpPr>
          <p:nvPr>
            <p:ph idx="1"/>
          </p:nvPr>
        </p:nvSpPr>
        <p:spPr>
          <a:xfrm>
            <a:off x="457200" y="980728"/>
            <a:ext cx="8229600" cy="5145435"/>
          </a:xfrm>
        </p:spPr>
        <p:txBody>
          <a:bodyPr>
            <a:normAutofit lnSpcReduction="10000"/>
          </a:bodyPr>
          <a:lstStyle/>
          <a:p>
            <a:pPr marL="0" indent="0">
              <a:buNone/>
            </a:pPr>
            <a:r>
              <a:rPr lang="en-GB" dirty="0" smtClean="0">
                <a:solidFill>
                  <a:schemeClr val="tx2"/>
                </a:solidFill>
              </a:rPr>
              <a:t>Purpose:</a:t>
            </a:r>
          </a:p>
          <a:p>
            <a:pPr marL="0" indent="0">
              <a:buNone/>
            </a:pPr>
            <a:endParaRPr lang="en-GB" dirty="0" smtClean="0">
              <a:solidFill>
                <a:schemeClr val="tx2"/>
              </a:solidFill>
            </a:endParaRPr>
          </a:p>
          <a:p>
            <a:pPr marL="0" indent="0">
              <a:buNone/>
            </a:pPr>
            <a:r>
              <a:rPr lang="en-GB" dirty="0" smtClean="0">
                <a:solidFill>
                  <a:schemeClr val="tx2"/>
                </a:solidFill>
              </a:rPr>
              <a:t>To help inform and shape the departments thinking by providing market intelligence/expertise and challenge to current assumptions.</a:t>
            </a:r>
          </a:p>
          <a:p>
            <a:pPr marL="0" indent="0">
              <a:buNone/>
            </a:pPr>
            <a:r>
              <a:rPr lang="en-GB" dirty="0" smtClean="0">
                <a:solidFill>
                  <a:schemeClr val="tx2"/>
                </a:solidFill>
              </a:rPr>
              <a:t> </a:t>
            </a:r>
          </a:p>
          <a:p>
            <a:pPr marL="0" indent="0">
              <a:buNone/>
            </a:pPr>
            <a:r>
              <a:rPr lang="en-GB" dirty="0" smtClean="0">
                <a:solidFill>
                  <a:schemeClr val="tx2"/>
                </a:solidFill>
              </a:rPr>
              <a:t>It's a conversation to make sure you understand our requirements.</a:t>
            </a:r>
          </a:p>
          <a:p>
            <a:pPr marL="0" indent="0">
              <a:buNone/>
            </a:pPr>
            <a:r>
              <a:rPr lang="en-GB" dirty="0" smtClean="0">
                <a:solidFill>
                  <a:schemeClr val="tx2"/>
                </a:solidFill>
              </a:rPr>
              <a:t> </a:t>
            </a:r>
          </a:p>
        </p:txBody>
      </p:sp>
    </p:spTree>
    <p:extLst>
      <p:ext uri="{BB962C8B-B14F-4D97-AF65-F5344CB8AC3E}">
        <p14:creationId xmlns:p14="http://schemas.microsoft.com/office/powerpoint/2010/main" val="287675412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GB" dirty="0" smtClean="0"/>
              <a:t>Format of 1:1s</a:t>
            </a:r>
            <a:endParaRPr lang="en-GB" dirty="0"/>
          </a:p>
        </p:txBody>
      </p:sp>
      <p:sp>
        <p:nvSpPr>
          <p:cNvPr id="3" name="Content Placeholder 2"/>
          <p:cNvSpPr>
            <a:spLocks noGrp="1"/>
          </p:cNvSpPr>
          <p:nvPr>
            <p:ph idx="1"/>
          </p:nvPr>
        </p:nvSpPr>
        <p:spPr>
          <a:xfrm>
            <a:off x="457200" y="980728"/>
            <a:ext cx="8229600" cy="5145435"/>
          </a:xfrm>
        </p:spPr>
        <p:txBody>
          <a:bodyPr>
            <a:normAutofit fontScale="77500" lnSpcReduction="20000"/>
          </a:bodyPr>
          <a:lstStyle/>
          <a:p>
            <a:r>
              <a:rPr lang="en-GB" dirty="0" smtClean="0">
                <a:solidFill>
                  <a:schemeClr val="tx2"/>
                </a:solidFill>
              </a:rPr>
              <a:t>Up to 2 hours</a:t>
            </a:r>
          </a:p>
          <a:p>
            <a:r>
              <a:rPr lang="en-GB" dirty="0" smtClean="0">
                <a:solidFill>
                  <a:schemeClr val="tx2"/>
                </a:solidFill>
              </a:rPr>
              <a:t>Focus on following broad themes </a:t>
            </a:r>
            <a:r>
              <a:rPr lang="en-GB" dirty="0" err="1" smtClean="0">
                <a:solidFill>
                  <a:schemeClr val="tx2"/>
                </a:solidFill>
              </a:rPr>
              <a:t>eg</a:t>
            </a:r>
            <a:r>
              <a:rPr lang="en-GB" dirty="0" smtClean="0">
                <a:solidFill>
                  <a:schemeClr val="tx2"/>
                </a:solidFill>
              </a:rPr>
              <a:t>:</a:t>
            </a:r>
          </a:p>
          <a:p>
            <a:pPr lvl="1"/>
            <a:r>
              <a:rPr lang="en-GB" dirty="0" smtClean="0">
                <a:solidFill>
                  <a:schemeClr val="tx2"/>
                </a:solidFill>
              </a:rPr>
              <a:t>Packaging of requirements (delivery model)</a:t>
            </a:r>
          </a:p>
          <a:p>
            <a:pPr lvl="1"/>
            <a:r>
              <a:rPr lang="en-GB" dirty="0" smtClean="0">
                <a:solidFill>
                  <a:schemeClr val="tx2"/>
                </a:solidFill>
              </a:rPr>
              <a:t>Innovation and deliverability</a:t>
            </a:r>
          </a:p>
          <a:p>
            <a:pPr lvl="1"/>
            <a:r>
              <a:rPr lang="en-GB" dirty="0" smtClean="0">
                <a:solidFill>
                  <a:schemeClr val="tx2"/>
                </a:solidFill>
              </a:rPr>
              <a:t>Commercials</a:t>
            </a:r>
          </a:p>
          <a:p>
            <a:pPr lvl="2"/>
            <a:r>
              <a:rPr lang="en-GB" dirty="0" smtClean="0">
                <a:solidFill>
                  <a:schemeClr val="tx2"/>
                </a:solidFill>
              </a:rPr>
              <a:t>Price model</a:t>
            </a:r>
          </a:p>
          <a:p>
            <a:pPr lvl="2"/>
            <a:r>
              <a:rPr lang="en-GB" dirty="0" smtClean="0">
                <a:solidFill>
                  <a:schemeClr val="tx2"/>
                </a:solidFill>
              </a:rPr>
              <a:t>Data security</a:t>
            </a:r>
          </a:p>
          <a:p>
            <a:pPr lvl="2"/>
            <a:r>
              <a:rPr lang="en-GB" dirty="0" err="1" smtClean="0">
                <a:solidFill>
                  <a:schemeClr val="tx2"/>
                </a:solidFill>
              </a:rPr>
              <a:t>IPR</a:t>
            </a:r>
            <a:endParaRPr lang="en-GB" dirty="0" smtClean="0">
              <a:solidFill>
                <a:schemeClr val="tx2"/>
              </a:solidFill>
            </a:endParaRPr>
          </a:p>
          <a:p>
            <a:r>
              <a:rPr lang="en-GB" dirty="0" smtClean="0">
                <a:solidFill>
                  <a:schemeClr val="tx2"/>
                </a:solidFill>
              </a:rPr>
              <a:t>Opportunity </a:t>
            </a:r>
            <a:r>
              <a:rPr lang="en-GB" dirty="0">
                <a:solidFill>
                  <a:schemeClr val="tx2"/>
                </a:solidFill>
              </a:rPr>
              <a:t>to seek further </a:t>
            </a:r>
            <a:r>
              <a:rPr lang="en-GB" dirty="0" smtClean="0">
                <a:solidFill>
                  <a:schemeClr val="tx2"/>
                </a:solidFill>
              </a:rPr>
              <a:t>clarification</a:t>
            </a:r>
          </a:p>
          <a:p>
            <a:r>
              <a:rPr lang="en-GB" dirty="0" smtClean="0">
                <a:solidFill>
                  <a:schemeClr val="tx2"/>
                </a:solidFill>
              </a:rPr>
              <a:t>Information from discussions will be anonymised, summarised and shared with the market</a:t>
            </a:r>
          </a:p>
          <a:p>
            <a:r>
              <a:rPr lang="en-GB" dirty="0" smtClean="0">
                <a:solidFill>
                  <a:schemeClr val="tx2"/>
                </a:solidFill>
              </a:rPr>
              <a:t>Information is subject to </a:t>
            </a:r>
            <a:r>
              <a:rPr lang="en-GB" dirty="0" err="1" smtClean="0">
                <a:solidFill>
                  <a:schemeClr val="tx2"/>
                </a:solidFill>
              </a:rPr>
              <a:t>FoI</a:t>
            </a:r>
            <a:r>
              <a:rPr lang="en-GB" dirty="0" smtClean="0">
                <a:solidFill>
                  <a:schemeClr val="tx2"/>
                </a:solidFill>
              </a:rPr>
              <a:t> obligations</a:t>
            </a:r>
          </a:p>
          <a:p>
            <a:r>
              <a:rPr lang="en-GB" dirty="0" smtClean="0">
                <a:solidFill>
                  <a:schemeClr val="tx2"/>
                </a:solidFill>
              </a:rPr>
              <a:t>Suppliers will need to consider what commercially confidential/sensitive information they share </a:t>
            </a:r>
            <a:endParaRPr lang="en-GB" dirty="0">
              <a:solidFill>
                <a:schemeClr val="tx2"/>
              </a:solidFill>
            </a:endParaRPr>
          </a:p>
          <a:p>
            <a:endParaRPr lang="en-GB" dirty="0" smtClean="0">
              <a:solidFill>
                <a:schemeClr val="tx2"/>
              </a:solidFill>
            </a:endParaRPr>
          </a:p>
        </p:txBody>
      </p:sp>
    </p:spTree>
    <p:extLst>
      <p:ext uri="{BB962C8B-B14F-4D97-AF65-F5344CB8AC3E}">
        <p14:creationId xmlns:p14="http://schemas.microsoft.com/office/powerpoint/2010/main" val="141637088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GB" dirty="0" smtClean="0"/>
              <a:t>Registration for 1:1s</a:t>
            </a:r>
            <a:endParaRPr lang="en-GB" dirty="0"/>
          </a:p>
        </p:txBody>
      </p:sp>
      <p:sp>
        <p:nvSpPr>
          <p:cNvPr id="3" name="Content Placeholder 2"/>
          <p:cNvSpPr>
            <a:spLocks noGrp="1"/>
          </p:cNvSpPr>
          <p:nvPr>
            <p:ph idx="1"/>
          </p:nvPr>
        </p:nvSpPr>
        <p:spPr>
          <a:xfrm>
            <a:off x="457200" y="980728"/>
            <a:ext cx="8229600" cy="5145435"/>
          </a:xfrm>
        </p:spPr>
        <p:txBody>
          <a:bodyPr>
            <a:normAutofit fontScale="77500" lnSpcReduction="20000"/>
          </a:bodyPr>
          <a:lstStyle/>
          <a:p>
            <a:r>
              <a:rPr lang="en-GB" dirty="0" smtClean="0">
                <a:solidFill>
                  <a:schemeClr val="tx2"/>
                </a:solidFill>
              </a:rPr>
              <a:t>Dates:</a:t>
            </a:r>
          </a:p>
          <a:p>
            <a:pPr lvl="1"/>
            <a:r>
              <a:rPr lang="en-GB" dirty="0" smtClean="0">
                <a:solidFill>
                  <a:schemeClr val="tx2"/>
                </a:solidFill>
              </a:rPr>
              <a:t>29 February</a:t>
            </a:r>
          </a:p>
          <a:p>
            <a:pPr lvl="1"/>
            <a:r>
              <a:rPr lang="en-GB" dirty="0" smtClean="0">
                <a:solidFill>
                  <a:schemeClr val="tx2"/>
                </a:solidFill>
              </a:rPr>
              <a:t>1 March</a:t>
            </a:r>
          </a:p>
          <a:p>
            <a:pPr lvl="1"/>
            <a:r>
              <a:rPr lang="en-GB" dirty="0" smtClean="0">
                <a:solidFill>
                  <a:schemeClr val="tx2"/>
                </a:solidFill>
              </a:rPr>
              <a:t>2 March</a:t>
            </a:r>
          </a:p>
          <a:p>
            <a:pPr lvl="1"/>
            <a:r>
              <a:rPr lang="en-GB" dirty="0" smtClean="0">
                <a:solidFill>
                  <a:schemeClr val="tx2"/>
                </a:solidFill>
              </a:rPr>
              <a:t>3 March</a:t>
            </a:r>
          </a:p>
          <a:p>
            <a:r>
              <a:rPr lang="en-GB" dirty="0" smtClean="0">
                <a:solidFill>
                  <a:schemeClr val="tx2"/>
                </a:solidFill>
              </a:rPr>
              <a:t>Location:</a:t>
            </a:r>
          </a:p>
          <a:p>
            <a:pPr lvl="1"/>
            <a:r>
              <a:rPr lang="en-GB" dirty="0" smtClean="0">
                <a:solidFill>
                  <a:schemeClr val="tx2"/>
                </a:solidFill>
              </a:rPr>
              <a:t>Coventry</a:t>
            </a:r>
            <a:endParaRPr lang="en-GB" dirty="0">
              <a:solidFill>
                <a:schemeClr val="tx2"/>
              </a:solidFill>
            </a:endParaRPr>
          </a:p>
          <a:p>
            <a:r>
              <a:rPr lang="en-GB" dirty="0" smtClean="0">
                <a:solidFill>
                  <a:schemeClr val="tx2"/>
                </a:solidFill>
              </a:rPr>
              <a:t>Contact:</a:t>
            </a:r>
          </a:p>
          <a:p>
            <a:pPr lvl="1"/>
            <a:r>
              <a:rPr lang="en-GB" dirty="0" smtClean="0">
                <a:solidFill>
                  <a:schemeClr val="tx2"/>
                </a:solidFill>
              </a:rPr>
              <a:t>Avinder </a:t>
            </a:r>
            <a:r>
              <a:rPr lang="en-GB" dirty="0" err="1" smtClean="0">
                <a:solidFill>
                  <a:schemeClr val="tx2"/>
                </a:solidFill>
              </a:rPr>
              <a:t>Mahil</a:t>
            </a:r>
            <a:endParaRPr lang="en-GB" dirty="0" smtClean="0">
              <a:solidFill>
                <a:schemeClr val="tx2"/>
              </a:solidFill>
              <a:hlinkClick r:id="rId3"/>
            </a:endParaRPr>
          </a:p>
          <a:p>
            <a:pPr lvl="1"/>
            <a:r>
              <a:rPr lang="en-GB" dirty="0" smtClean="0">
                <a:solidFill>
                  <a:schemeClr val="tx2"/>
                </a:solidFill>
                <a:hlinkClick r:id="rId4"/>
              </a:rPr>
              <a:t>AFF.PROGRAMMEOFFICE@education.gsi.gov.uk</a:t>
            </a:r>
            <a:endParaRPr lang="en-GB" dirty="0" smtClean="0">
              <a:solidFill>
                <a:schemeClr val="tx2"/>
              </a:solidFill>
            </a:endParaRPr>
          </a:p>
          <a:p>
            <a:pPr lvl="1"/>
            <a:r>
              <a:rPr lang="en-GB" dirty="0">
                <a:solidFill>
                  <a:schemeClr val="tx2"/>
                </a:solidFill>
              </a:rPr>
              <a:t>024 7666 0013  </a:t>
            </a:r>
            <a:endParaRPr lang="en-GB" dirty="0" smtClean="0">
              <a:solidFill>
                <a:schemeClr val="tx2"/>
              </a:solidFill>
            </a:endParaRPr>
          </a:p>
          <a:p>
            <a:endParaRPr lang="en-GB" dirty="0" smtClean="0">
              <a:solidFill>
                <a:schemeClr val="tx2"/>
              </a:solidFill>
            </a:endParaRPr>
          </a:p>
          <a:p>
            <a:r>
              <a:rPr lang="en-GB" dirty="0" smtClean="0">
                <a:solidFill>
                  <a:schemeClr val="tx2"/>
                </a:solidFill>
              </a:rPr>
              <a:t>Deadline:</a:t>
            </a:r>
          </a:p>
          <a:p>
            <a:pPr lvl="1"/>
            <a:r>
              <a:rPr lang="en-GB" dirty="0" smtClean="0">
                <a:solidFill>
                  <a:schemeClr val="tx2"/>
                </a:solidFill>
              </a:rPr>
              <a:t>Noon on 24 February 2016</a:t>
            </a:r>
          </a:p>
          <a:p>
            <a:pPr lvl="1"/>
            <a:endParaRPr lang="en-GB" dirty="0">
              <a:solidFill>
                <a:schemeClr val="tx2"/>
              </a:solidFill>
            </a:endParaRPr>
          </a:p>
        </p:txBody>
      </p:sp>
    </p:spTree>
    <p:extLst>
      <p:ext uri="{BB962C8B-B14F-4D97-AF65-F5344CB8AC3E}">
        <p14:creationId xmlns:p14="http://schemas.microsoft.com/office/powerpoint/2010/main" val="365567525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Points to explore further during 1:1s</a:t>
            </a:r>
            <a:endParaRPr lang="en-GB" dirty="0"/>
          </a:p>
        </p:txBody>
      </p:sp>
      <p:sp>
        <p:nvSpPr>
          <p:cNvPr id="3" name="Content Placeholder 2"/>
          <p:cNvSpPr>
            <a:spLocks noGrp="1"/>
          </p:cNvSpPr>
          <p:nvPr>
            <p:ph idx="1"/>
          </p:nvPr>
        </p:nvSpPr>
        <p:spPr/>
        <p:txBody>
          <a:bodyPr>
            <a:normAutofit/>
          </a:bodyPr>
          <a:lstStyle/>
          <a:p>
            <a:r>
              <a:rPr lang="en-GB" dirty="0" smtClean="0">
                <a:solidFill>
                  <a:schemeClr val="tx2"/>
                </a:solidFill>
              </a:rPr>
              <a:t>In our sessions with you we could cover the following, along with anything else you want to explore in a more confidential setting</a:t>
            </a:r>
          </a:p>
          <a:p>
            <a:pPr lvl="1"/>
            <a:r>
              <a:rPr lang="en-GB" dirty="0" smtClean="0">
                <a:solidFill>
                  <a:schemeClr val="tx2"/>
                </a:solidFill>
              </a:rPr>
              <a:t>Innovation and deliverability</a:t>
            </a:r>
          </a:p>
          <a:p>
            <a:pPr lvl="1"/>
            <a:r>
              <a:rPr lang="en-GB" dirty="0" smtClean="0">
                <a:solidFill>
                  <a:schemeClr val="tx2"/>
                </a:solidFill>
              </a:rPr>
              <a:t>Packaging </a:t>
            </a:r>
            <a:r>
              <a:rPr lang="en-GB" dirty="0">
                <a:solidFill>
                  <a:schemeClr val="tx2"/>
                </a:solidFill>
              </a:rPr>
              <a:t>of </a:t>
            </a:r>
            <a:r>
              <a:rPr lang="en-GB" dirty="0" smtClean="0">
                <a:solidFill>
                  <a:schemeClr val="tx2"/>
                </a:solidFill>
              </a:rPr>
              <a:t>contract to deliver value</a:t>
            </a:r>
            <a:endParaRPr lang="en-GB" dirty="0">
              <a:solidFill>
                <a:schemeClr val="tx2"/>
              </a:solidFill>
            </a:endParaRPr>
          </a:p>
          <a:p>
            <a:pPr lvl="1"/>
            <a:endParaRPr lang="en-GB" dirty="0" smtClean="0">
              <a:solidFill>
                <a:schemeClr val="tx2"/>
              </a:solidFill>
            </a:endParaRPr>
          </a:p>
        </p:txBody>
      </p:sp>
    </p:spTree>
    <p:extLst>
      <p:ext uri="{BB962C8B-B14F-4D97-AF65-F5344CB8AC3E}">
        <p14:creationId xmlns:p14="http://schemas.microsoft.com/office/powerpoint/2010/main" val="24573560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GB" dirty="0" smtClean="0"/>
              <a:t>Q &amp; A</a:t>
            </a:r>
            <a:endParaRPr lang="en-GB" dirty="0"/>
          </a:p>
        </p:txBody>
      </p:sp>
    </p:spTree>
    <p:extLst>
      <p:ext uri="{BB962C8B-B14F-4D97-AF65-F5344CB8AC3E}">
        <p14:creationId xmlns:p14="http://schemas.microsoft.com/office/powerpoint/2010/main" val="886619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and Context</a:t>
            </a:r>
            <a:endParaRPr lang="en-GB" dirty="0"/>
          </a:p>
        </p:txBody>
      </p:sp>
      <p:sp>
        <p:nvSpPr>
          <p:cNvPr id="3" name="Content Placeholder 2"/>
          <p:cNvSpPr>
            <a:spLocks noGrp="1"/>
          </p:cNvSpPr>
          <p:nvPr>
            <p:ph idx="1"/>
          </p:nvPr>
        </p:nvSpPr>
        <p:spPr/>
        <p:txBody>
          <a:bodyPr>
            <a:normAutofit/>
          </a:bodyPr>
          <a:lstStyle/>
          <a:p>
            <a:r>
              <a:rPr lang="en-GB" dirty="0" smtClean="0">
                <a:solidFill>
                  <a:schemeClr val="tx2"/>
                </a:solidFill>
              </a:rPr>
              <a:t>Background on the current approach</a:t>
            </a:r>
          </a:p>
          <a:p>
            <a:r>
              <a:rPr lang="en-GB" dirty="0" smtClean="0">
                <a:solidFill>
                  <a:schemeClr val="tx2"/>
                </a:solidFill>
              </a:rPr>
              <a:t>What is the New </a:t>
            </a:r>
            <a:r>
              <a:rPr lang="en-GB" dirty="0">
                <a:solidFill>
                  <a:schemeClr val="tx2"/>
                </a:solidFill>
              </a:rPr>
              <a:t>R</a:t>
            </a:r>
            <a:r>
              <a:rPr lang="en-GB" dirty="0" smtClean="0">
                <a:solidFill>
                  <a:schemeClr val="tx2"/>
                </a:solidFill>
              </a:rPr>
              <a:t>eporting Framework?</a:t>
            </a:r>
          </a:p>
          <a:p>
            <a:pPr lvl="1"/>
            <a:r>
              <a:rPr lang="en-GB" sz="3200" dirty="0" smtClean="0">
                <a:solidFill>
                  <a:schemeClr val="tx2"/>
                </a:solidFill>
              </a:rPr>
              <a:t>Sector Report and Account</a:t>
            </a:r>
          </a:p>
          <a:p>
            <a:pPr lvl="1"/>
            <a:r>
              <a:rPr lang="en-GB" sz="3200" dirty="0" smtClean="0">
                <a:solidFill>
                  <a:schemeClr val="tx2"/>
                </a:solidFill>
              </a:rPr>
              <a:t>Budgets and forecast information</a:t>
            </a:r>
          </a:p>
          <a:p>
            <a:pPr lvl="1"/>
            <a:r>
              <a:rPr lang="en-GB" sz="3200" dirty="0" smtClean="0">
                <a:solidFill>
                  <a:schemeClr val="tx2"/>
                </a:solidFill>
              </a:rPr>
              <a:t>Whole of Government Accounts</a:t>
            </a:r>
          </a:p>
          <a:p>
            <a:pPr lvl="1"/>
            <a:r>
              <a:rPr lang="en-GB" sz="3200" dirty="0" smtClean="0">
                <a:solidFill>
                  <a:schemeClr val="tx2"/>
                </a:solidFill>
              </a:rPr>
              <a:t>Clear Line of Sight</a:t>
            </a:r>
          </a:p>
          <a:p>
            <a:endParaRPr lang="en-GB" dirty="0" smtClean="0">
              <a:solidFill>
                <a:schemeClr val="tx2"/>
              </a:solidFill>
            </a:endParaRPr>
          </a:p>
          <a:p>
            <a:endParaRPr lang="en-GB" dirty="0" smtClean="0">
              <a:solidFill>
                <a:schemeClr val="tx2"/>
              </a:solidFill>
            </a:endParaRPr>
          </a:p>
          <a:p>
            <a:pPr marL="0" indent="0">
              <a:buNone/>
            </a:pPr>
            <a:endParaRPr lang="en-GB" dirty="0" smtClean="0">
              <a:solidFill>
                <a:schemeClr val="tx2"/>
              </a:solidFill>
            </a:endParaRPr>
          </a:p>
        </p:txBody>
      </p:sp>
    </p:spTree>
    <p:extLst>
      <p:ext uri="{BB962C8B-B14F-4D97-AF65-F5344CB8AC3E}">
        <p14:creationId xmlns:p14="http://schemas.microsoft.com/office/powerpoint/2010/main" val="39083173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L</a:t>
            </a:r>
            <a:r>
              <a:rPr lang="en-GB" dirty="0" smtClean="0"/>
              <a:t>ong </a:t>
            </a:r>
            <a:r>
              <a:rPr lang="en-GB" dirty="0"/>
              <a:t>term </a:t>
            </a:r>
            <a:r>
              <a:rPr lang="en-GB" dirty="0" smtClean="0"/>
              <a:t>vision vs immediate need</a:t>
            </a:r>
            <a:endParaRPr lang="en-GB" dirty="0"/>
          </a:p>
        </p:txBody>
      </p:sp>
      <p:sp>
        <p:nvSpPr>
          <p:cNvPr id="3" name="Content Placeholder 2"/>
          <p:cNvSpPr>
            <a:spLocks noGrp="1"/>
          </p:cNvSpPr>
          <p:nvPr>
            <p:ph idx="1"/>
          </p:nvPr>
        </p:nvSpPr>
        <p:spPr/>
        <p:txBody>
          <a:bodyPr>
            <a:normAutofit/>
          </a:bodyPr>
          <a:lstStyle/>
          <a:p>
            <a:r>
              <a:rPr lang="en-GB" dirty="0">
                <a:solidFill>
                  <a:schemeClr val="tx2"/>
                </a:solidFill>
              </a:rPr>
              <a:t>O</a:t>
            </a:r>
            <a:r>
              <a:rPr lang="en-GB" dirty="0" smtClean="0">
                <a:solidFill>
                  <a:schemeClr val="tx2"/>
                </a:solidFill>
              </a:rPr>
              <a:t>ur ambition for the future: </a:t>
            </a:r>
            <a:r>
              <a:rPr lang="en-GB" dirty="0">
                <a:solidFill>
                  <a:schemeClr val="tx2"/>
                </a:solidFill>
              </a:rPr>
              <a:t>automate the </a:t>
            </a:r>
            <a:r>
              <a:rPr lang="en-GB" dirty="0" smtClean="0">
                <a:solidFill>
                  <a:schemeClr val="tx2"/>
                </a:solidFill>
              </a:rPr>
              <a:t>process of data collection</a:t>
            </a:r>
            <a:r>
              <a:rPr lang="en-GB" dirty="0">
                <a:solidFill>
                  <a:schemeClr val="tx2"/>
                </a:solidFill>
              </a:rPr>
              <a:t> </a:t>
            </a:r>
            <a:r>
              <a:rPr lang="en-GB" dirty="0" smtClean="0">
                <a:solidFill>
                  <a:schemeClr val="tx2"/>
                </a:solidFill>
              </a:rPr>
              <a:t>and validation, enabling product delivery in a fully </a:t>
            </a:r>
            <a:r>
              <a:rPr lang="en-GB" dirty="0" err="1" smtClean="0">
                <a:solidFill>
                  <a:schemeClr val="tx2"/>
                </a:solidFill>
              </a:rPr>
              <a:t>academised</a:t>
            </a:r>
            <a:r>
              <a:rPr lang="en-GB" dirty="0" smtClean="0">
                <a:solidFill>
                  <a:schemeClr val="tx2"/>
                </a:solidFill>
              </a:rPr>
              <a:t> system</a:t>
            </a:r>
          </a:p>
          <a:p>
            <a:r>
              <a:rPr lang="en-GB" dirty="0">
                <a:solidFill>
                  <a:schemeClr val="tx2"/>
                </a:solidFill>
              </a:rPr>
              <a:t>H</a:t>
            </a:r>
            <a:r>
              <a:rPr lang="en-GB" dirty="0" smtClean="0">
                <a:solidFill>
                  <a:schemeClr val="tx2"/>
                </a:solidFill>
              </a:rPr>
              <a:t>owever we need to report from 2017 so how do we optimise delivery today but build for the future?</a:t>
            </a:r>
          </a:p>
          <a:p>
            <a:r>
              <a:rPr lang="en-GB" dirty="0">
                <a:solidFill>
                  <a:schemeClr val="tx2"/>
                </a:solidFill>
              </a:rPr>
              <a:t>H</a:t>
            </a:r>
            <a:r>
              <a:rPr lang="en-GB" dirty="0" smtClean="0">
                <a:solidFill>
                  <a:schemeClr val="tx2"/>
                </a:solidFill>
              </a:rPr>
              <a:t>ow do we ensure </a:t>
            </a:r>
            <a:r>
              <a:rPr lang="en-GB" dirty="0">
                <a:solidFill>
                  <a:schemeClr val="tx2"/>
                </a:solidFill>
              </a:rPr>
              <a:t>sector buy </a:t>
            </a:r>
            <a:r>
              <a:rPr lang="en-GB" dirty="0" smtClean="0">
                <a:solidFill>
                  <a:schemeClr val="tx2"/>
                </a:solidFill>
              </a:rPr>
              <a:t>in?</a:t>
            </a:r>
            <a:endParaRPr lang="en-GB" dirty="0">
              <a:solidFill>
                <a:schemeClr val="tx2"/>
              </a:solidFill>
            </a:endParaRPr>
          </a:p>
          <a:p>
            <a:endParaRPr lang="en-GB" dirty="0" smtClean="0">
              <a:solidFill>
                <a:schemeClr val="tx2"/>
              </a:solidFill>
            </a:endParaRPr>
          </a:p>
        </p:txBody>
      </p:sp>
    </p:spTree>
    <p:extLst>
      <p:ext uri="{BB962C8B-B14F-4D97-AF65-F5344CB8AC3E}">
        <p14:creationId xmlns:p14="http://schemas.microsoft.com/office/powerpoint/2010/main" val="16923176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conversation we need to have…</a:t>
            </a:r>
            <a:endParaRPr lang="en-GB" dirty="0"/>
          </a:p>
        </p:txBody>
      </p:sp>
      <p:sp>
        <p:nvSpPr>
          <p:cNvPr id="3" name="Content Placeholder 2"/>
          <p:cNvSpPr>
            <a:spLocks noGrp="1"/>
          </p:cNvSpPr>
          <p:nvPr>
            <p:ph idx="1"/>
          </p:nvPr>
        </p:nvSpPr>
        <p:spPr/>
        <p:txBody>
          <a:bodyPr>
            <a:normAutofit/>
          </a:bodyPr>
          <a:lstStyle/>
          <a:p>
            <a:r>
              <a:rPr lang="en-GB" dirty="0" smtClean="0">
                <a:solidFill>
                  <a:schemeClr val="tx2"/>
                </a:solidFill>
              </a:rPr>
              <a:t>Should the contract be 3 years with an optional 2 year extension, or longer?</a:t>
            </a:r>
          </a:p>
          <a:p>
            <a:r>
              <a:rPr lang="en-GB" dirty="0" smtClean="0">
                <a:solidFill>
                  <a:schemeClr val="tx2"/>
                </a:solidFill>
              </a:rPr>
              <a:t>Is this actually a contract that should be broken down into a number of different packages?</a:t>
            </a:r>
          </a:p>
          <a:p>
            <a:r>
              <a:rPr lang="en-GB" dirty="0" smtClean="0">
                <a:solidFill>
                  <a:schemeClr val="tx2"/>
                </a:solidFill>
              </a:rPr>
              <a:t>Single supplier, multiple suppliers or consortium?</a:t>
            </a:r>
          </a:p>
          <a:p>
            <a:r>
              <a:rPr lang="en-GB" dirty="0" smtClean="0">
                <a:solidFill>
                  <a:schemeClr val="tx2"/>
                </a:solidFill>
              </a:rPr>
              <a:t>Innovation, risk and value</a:t>
            </a:r>
            <a:endParaRPr lang="en-GB" dirty="0">
              <a:solidFill>
                <a:schemeClr val="tx2"/>
              </a:solidFill>
            </a:endParaRPr>
          </a:p>
        </p:txBody>
      </p:sp>
    </p:spTree>
    <p:extLst>
      <p:ext uri="{BB962C8B-B14F-4D97-AF65-F5344CB8AC3E}">
        <p14:creationId xmlns:p14="http://schemas.microsoft.com/office/powerpoint/2010/main" val="12622592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Scope of services </a:t>
            </a:r>
            <a:r>
              <a:rPr lang="en-GB" b="1" dirty="0" smtClean="0"/>
              <a:t>definitely</a:t>
            </a:r>
            <a:r>
              <a:rPr lang="en-GB" dirty="0" smtClean="0"/>
              <a:t> </a:t>
            </a:r>
            <a:br>
              <a:rPr lang="en-GB" dirty="0" smtClean="0"/>
            </a:br>
            <a:r>
              <a:rPr lang="en-GB" dirty="0" smtClean="0"/>
              <a:t>within contract</a:t>
            </a:r>
            <a:endParaRPr lang="en-GB" dirty="0"/>
          </a:p>
        </p:txBody>
      </p:sp>
      <p:sp>
        <p:nvSpPr>
          <p:cNvPr id="3" name="Content Placeholder 2"/>
          <p:cNvSpPr>
            <a:spLocks noGrp="1"/>
          </p:cNvSpPr>
          <p:nvPr>
            <p:ph idx="1"/>
          </p:nvPr>
        </p:nvSpPr>
        <p:spPr/>
        <p:txBody>
          <a:bodyPr>
            <a:normAutofit/>
          </a:bodyPr>
          <a:lstStyle/>
          <a:p>
            <a:r>
              <a:rPr lang="en-GB" dirty="0" smtClean="0">
                <a:solidFill>
                  <a:schemeClr val="tx2"/>
                </a:solidFill>
              </a:rPr>
              <a:t>Delivery of the ‘new reporting framework’ agreed with Parliament: </a:t>
            </a:r>
          </a:p>
          <a:p>
            <a:pPr lvl="1"/>
            <a:r>
              <a:rPr lang="en-GB" dirty="0" smtClean="0">
                <a:solidFill>
                  <a:schemeClr val="tx2"/>
                </a:solidFill>
              </a:rPr>
              <a:t>Safe and timely collection and </a:t>
            </a:r>
            <a:r>
              <a:rPr lang="en-GB" dirty="0">
                <a:solidFill>
                  <a:schemeClr val="tx2"/>
                </a:solidFill>
              </a:rPr>
              <a:t>collation of data, </a:t>
            </a:r>
          </a:p>
          <a:p>
            <a:pPr lvl="1"/>
            <a:r>
              <a:rPr lang="en-GB" dirty="0" smtClean="0">
                <a:solidFill>
                  <a:schemeClr val="tx2"/>
                </a:solidFill>
              </a:rPr>
              <a:t>delivering sector report and account for 15/16 AY, </a:t>
            </a:r>
          </a:p>
          <a:p>
            <a:pPr lvl="1"/>
            <a:r>
              <a:rPr lang="en-GB" dirty="0" smtClean="0">
                <a:solidFill>
                  <a:schemeClr val="tx2"/>
                </a:solidFill>
              </a:rPr>
              <a:t>and academy forecasts from 2017 (16/17 AY onwards)</a:t>
            </a:r>
          </a:p>
          <a:p>
            <a:pPr lvl="1"/>
            <a:r>
              <a:rPr lang="en-GB" dirty="0" smtClean="0">
                <a:solidFill>
                  <a:schemeClr val="tx2"/>
                </a:solidFill>
              </a:rPr>
              <a:t>and academy WGA return</a:t>
            </a:r>
            <a:endParaRPr lang="en-GB" dirty="0">
              <a:solidFill>
                <a:schemeClr val="tx2"/>
              </a:solidFill>
            </a:endParaRPr>
          </a:p>
          <a:p>
            <a:pPr lvl="1"/>
            <a:r>
              <a:rPr lang="en-GB" dirty="0" smtClean="0">
                <a:solidFill>
                  <a:schemeClr val="tx2"/>
                </a:solidFill>
              </a:rPr>
              <a:t>Additional balance sheet valuations for L&amp;B and pensions</a:t>
            </a:r>
          </a:p>
        </p:txBody>
      </p:sp>
    </p:spTree>
    <p:extLst>
      <p:ext uri="{BB962C8B-B14F-4D97-AF65-F5344CB8AC3E}">
        <p14:creationId xmlns:p14="http://schemas.microsoft.com/office/powerpoint/2010/main" val="30767033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Services that </a:t>
            </a:r>
            <a:r>
              <a:rPr lang="en-GB" b="1" dirty="0" smtClean="0"/>
              <a:t>may</a:t>
            </a:r>
            <a:r>
              <a:rPr lang="en-GB" dirty="0" smtClean="0"/>
              <a:t> fall </a:t>
            </a:r>
            <a:br>
              <a:rPr lang="en-GB" dirty="0" smtClean="0"/>
            </a:br>
            <a:r>
              <a:rPr lang="en-GB" dirty="0" smtClean="0"/>
              <a:t>within contract</a:t>
            </a:r>
            <a:endParaRPr lang="en-GB" dirty="0"/>
          </a:p>
        </p:txBody>
      </p:sp>
      <p:sp>
        <p:nvSpPr>
          <p:cNvPr id="3" name="Content Placeholder 2"/>
          <p:cNvSpPr>
            <a:spLocks noGrp="1"/>
          </p:cNvSpPr>
          <p:nvPr>
            <p:ph idx="1"/>
          </p:nvPr>
        </p:nvSpPr>
        <p:spPr/>
        <p:txBody>
          <a:bodyPr>
            <a:normAutofit lnSpcReduction="10000"/>
          </a:bodyPr>
          <a:lstStyle/>
          <a:p>
            <a:r>
              <a:rPr lang="en-GB" dirty="0" smtClean="0">
                <a:solidFill>
                  <a:schemeClr val="tx2"/>
                </a:solidFill>
              </a:rPr>
              <a:t>Wider strategic partnership with accountancy partner to provide value for money help with</a:t>
            </a:r>
          </a:p>
          <a:p>
            <a:pPr lvl="1"/>
            <a:r>
              <a:rPr lang="en-GB" dirty="0">
                <a:solidFill>
                  <a:schemeClr val="tx2"/>
                </a:solidFill>
              </a:rPr>
              <a:t>S</a:t>
            </a:r>
            <a:r>
              <a:rPr lang="en-GB" dirty="0" smtClean="0">
                <a:solidFill>
                  <a:schemeClr val="tx2"/>
                </a:solidFill>
              </a:rPr>
              <a:t>upporting financial accounting in DfE and agencies</a:t>
            </a:r>
          </a:p>
          <a:p>
            <a:pPr lvl="1"/>
            <a:r>
              <a:rPr lang="en-GB" dirty="0">
                <a:solidFill>
                  <a:schemeClr val="tx2"/>
                </a:solidFill>
              </a:rPr>
              <a:t>P</a:t>
            </a:r>
            <a:r>
              <a:rPr lang="en-GB" dirty="0" smtClean="0">
                <a:solidFill>
                  <a:schemeClr val="tx2"/>
                </a:solidFill>
              </a:rPr>
              <a:t>roviding accounting and project management skills, specialist advice and potentially interim resourcing.</a:t>
            </a:r>
          </a:p>
          <a:p>
            <a:pPr lvl="2"/>
            <a:r>
              <a:rPr lang="en-GB" sz="2800" dirty="0" smtClean="0">
                <a:solidFill>
                  <a:schemeClr val="tx2"/>
                </a:solidFill>
              </a:rPr>
              <a:t>Capital building programme and </a:t>
            </a:r>
            <a:r>
              <a:rPr lang="en-GB" sz="2800" dirty="0" err="1" smtClean="0">
                <a:solidFill>
                  <a:schemeClr val="tx2"/>
                </a:solidFill>
              </a:rPr>
              <a:t>AuC</a:t>
            </a:r>
            <a:endParaRPr lang="en-GB" sz="2800" dirty="0" smtClean="0">
              <a:solidFill>
                <a:schemeClr val="tx2"/>
              </a:solidFill>
            </a:endParaRPr>
          </a:p>
          <a:p>
            <a:pPr lvl="2"/>
            <a:r>
              <a:rPr lang="en-GB" sz="2800" dirty="0" smtClean="0">
                <a:solidFill>
                  <a:schemeClr val="tx2"/>
                </a:solidFill>
              </a:rPr>
              <a:t>PFI</a:t>
            </a:r>
          </a:p>
          <a:p>
            <a:pPr lvl="2"/>
            <a:r>
              <a:rPr lang="en-GB" sz="2800" dirty="0" smtClean="0">
                <a:solidFill>
                  <a:schemeClr val="tx2"/>
                </a:solidFill>
              </a:rPr>
              <a:t>Loans</a:t>
            </a:r>
          </a:p>
          <a:p>
            <a:pPr marL="914400" lvl="2" indent="0">
              <a:buNone/>
            </a:pPr>
            <a:endParaRPr lang="en-GB" dirty="0" smtClean="0">
              <a:solidFill>
                <a:srgbClr val="FF0000"/>
              </a:solidFill>
            </a:endParaRPr>
          </a:p>
          <a:p>
            <a:pPr lvl="1"/>
            <a:endParaRPr lang="en-GB" dirty="0" smtClean="0">
              <a:solidFill>
                <a:schemeClr val="tx2"/>
              </a:solidFill>
            </a:endParaRPr>
          </a:p>
        </p:txBody>
      </p:sp>
    </p:spTree>
    <p:extLst>
      <p:ext uri="{BB962C8B-B14F-4D97-AF65-F5344CB8AC3E}">
        <p14:creationId xmlns:p14="http://schemas.microsoft.com/office/powerpoint/2010/main" val="818417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Part 2</a:t>
            </a:r>
            <a:endParaRPr lang="en-GB" dirty="0"/>
          </a:p>
        </p:txBody>
      </p:sp>
      <p:sp>
        <p:nvSpPr>
          <p:cNvPr id="5" name="Subtitle 4"/>
          <p:cNvSpPr>
            <a:spLocks noGrp="1"/>
          </p:cNvSpPr>
          <p:nvPr>
            <p:ph type="subTitle" idx="1"/>
          </p:nvPr>
        </p:nvSpPr>
        <p:spPr/>
        <p:txBody>
          <a:bodyPr/>
          <a:lstStyle/>
          <a:p>
            <a:r>
              <a:rPr lang="en-GB" dirty="0" smtClean="0"/>
              <a:t>A challenge with scale</a:t>
            </a:r>
            <a:endParaRPr lang="en-GB" dirty="0"/>
          </a:p>
        </p:txBody>
      </p:sp>
    </p:spTree>
    <p:extLst>
      <p:ext uri="{BB962C8B-B14F-4D97-AF65-F5344CB8AC3E}">
        <p14:creationId xmlns:p14="http://schemas.microsoft.com/office/powerpoint/2010/main" val="33838107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fcff89b5-5d6d-4e65-a829-6f4a98dd03af" ContentTypeId="0x0101007F645D6FBA204A029FECB8BFC6578C39005279853530254253B886E13194843F8A003AA4A7828D8545A79A93568015812350" PreviousValue="false"/>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Programme and Project Management" ma:contentTypeID="0x0101007F645D6FBA204A029FECB8BFC6578C39005279853530254253B886E13194843F8A003AA4A7828D8545A79A935680158123500005E9B72AA6E10449A5F27B14083D47DA" ma:contentTypeVersion="9" ma:contentTypeDescription="For programme or project documents. Records retained for 10 years." ma:contentTypeScope="" ma:versionID="3868aa7a68f9b73a4c3a7ca55dabfc3f">
  <xsd:schema xmlns:xsd="http://www.w3.org/2001/XMLSchema" xmlns:xs="http://www.w3.org/2001/XMLSchema" xmlns:p="http://schemas.microsoft.com/office/2006/metadata/properties" xmlns:ns1="http://schemas.microsoft.com/sharepoint/v3" xmlns:ns2="b8cb3cbd-ce5c-4a72-9da4-9013f91c5903" xmlns:ns3="7882e8ba-d4ca-4255-9ed3-ad9839d6d72a" targetNamespace="http://schemas.microsoft.com/office/2006/metadata/properties" ma:root="true" ma:fieldsID="1b71cd0b02ba28ca235c779d5bd433d0" ns1:_="" ns2:_="" ns3:_="">
    <xsd:import namespace="http://schemas.microsoft.com/sharepoint/v3"/>
    <xsd:import namespace="b8cb3cbd-ce5c-4a72-9da4-9013f91c5903"/>
    <xsd:import namespace="7882e8ba-d4ca-4255-9ed3-ad9839d6d72a"/>
    <xsd:element name="properties">
      <xsd:complexType>
        <xsd:sequence>
          <xsd:element name="documentManagement">
            <xsd:complexType>
              <xsd:all>
                <xsd:element ref="ns2:_dlc_DocId" minOccurs="0"/>
                <xsd:element ref="ns2:_dlc_DocIdUrl" minOccurs="0"/>
                <xsd:element ref="ns2:_dlc_DocIdPersistId" minOccurs="0"/>
                <xsd:element ref="ns1:Comments" minOccurs="0"/>
                <xsd:element ref="ns3:IWPContributor" minOccurs="0"/>
                <xsd:element ref="ns3:IWPFunctionTaxHTField0" minOccurs="0"/>
                <xsd:element ref="ns3:IWPOwnerTaxHTField0" minOccurs="0"/>
                <xsd:element ref="ns3:IWPRightsProtectiveMarkingTaxHTField0" minOccurs="0"/>
                <xsd:element ref="ns3:IWPSubjectTaxHTField0" minOccurs="0"/>
                <xsd:element ref="ns3:IWPSiteTypeTaxHTField0" minOccurs="0"/>
                <xsd:element ref="ns2:TaxCatchAll" minOccurs="0"/>
                <xsd:element ref="ns2:TaxCatchAllLabel" minOccurs="0"/>
                <xsd:element ref="ns3:IWPOrganisationalUnitTaxHTField0" minOccurs="0"/>
                <xsd:element ref="ns1:_vti_ItemDeclaredRecor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ments" ma:index="11" nillable="true" ma:displayName="Description" ma:hidden="true" ma:internalName="Comments">
      <xsd:simpleType>
        <xsd:restriction base="dms:Note">
          <xsd:maxLength value="255"/>
        </xsd:restriction>
      </xsd:simpleType>
    </xsd:element>
    <xsd:element name="_vti_ItemDeclaredRecord" ma:index="27" nillable="true" ma:displayName="Declared Record" ma:hidden="true" ma:internalName="_vti_ItemDeclaredRecord"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b8cb3cbd-ce5c-4a72-9da4-9013f91c5903"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23" nillable="true" ma:displayName="Taxonomy Catch All Column" ma:description="" ma:hidden="true" ma:list="{bfce5080-a9c0-4a85-a03e-ca4c73cfa2be}" ma:internalName="TaxCatchAll" ma:showField="CatchAllData" ma:web="7882e8ba-d4ca-4255-9ed3-ad9839d6d72a">
      <xsd:complexType>
        <xsd:complexContent>
          <xsd:extension base="dms:MultiChoiceLookup">
            <xsd:sequence>
              <xsd:element name="Value" type="dms:Lookup" maxOccurs="unbounded" minOccurs="0" nillable="true"/>
            </xsd:sequence>
          </xsd:extension>
        </xsd:complexContent>
      </xsd:complexType>
    </xsd:element>
    <xsd:element name="TaxCatchAllLabel" ma:index="24" nillable="true" ma:displayName="Taxonomy Catch All Column1" ma:description="" ma:hidden="true" ma:list="{bfce5080-a9c0-4a85-a03e-ca4c73cfa2be}" ma:internalName="TaxCatchAllLabel" ma:readOnly="true" ma:showField="CatchAllDataLabel" ma:web="7882e8ba-d4ca-4255-9ed3-ad9839d6d72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882e8ba-d4ca-4255-9ed3-ad9839d6d72a" elementFormDefault="qualified">
    <xsd:import namespace="http://schemas.microsoft.com/office/2006/documentManagement/types"/>
    <xsd:import namespace="http://schemas.microsoft.com/office/infopath/2007/PartnerControls"/>
    <xsd:element name="IWPContributor" ma:index="12" nillable="true" ma:displayName="Contributor" ma:hidden="true" ma:list="UserInfo" ma:SharePointGroup="0" ma:internalName="IWPContributor"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WPFunctionTaxHTField0" ma:index="13" nillable="true" ma:taxonomy="true" ma:internalName="IWPFunctionTaxHTField0" ma:taxonomyFieldName="IWPFunction" ma:displayName="Function" ma:readOnly="false" ma:fieldId="{15181134-8839-47a9-9a38-d116ffff0106}" ma:taxonomyMulti="true" ma:sspId="fcff89b5-5d6d-4e65-a829-6f4a98dd03af" ma:termSetId="d25a8a8b-cc76-477b-9c8b-292b0e01012c" ma:anchorId="00000000-0000-0000-0000-000000000000" ma:open="false" ma:isKeyword="false">
      <xsd:complexType>
        <xsd:sequence>
          <xsd:element ref="pc:Terms" minOccurs="0" maxOccurs="1"/>
        </xsd:sequence>
      </xsd:complexType>
    </xsd:element>
    <xsd:element name="IWPOwnerTaxHTField0" ma:index="15" ma:taxonomy="true" ma:internalName="IWPOwnerTaxHTField0" ma:taxonomyFieldName="IWPOwner" ma:displayName="Owner" ma:default="1;#DfE|a484111e-5b24-4ad9-9778-c536c8c88985" ma:fieldId="{15181134-8839-47a9-9a38-d116ffff0102}" ma:sspId="fcff89b5-5d6d-4e65-a829-6f4a98dd03af" ma:termSetId="12161dbb-b36f-4439-aef1-21e7cc922807" ma:anchorId="00000000-0000-0000-0000-000000000000" ma:open="false" ma:isKeyword="false">
      <xsd:complexType>
        <xsd:sequence>
          <xsd:element ref="pc:Terms" minOccurs="0" maxOccurs="1"/>
        </xsd:sequence>
      </xsd:complexType>
    </xsd:element>
    <xsd:element name="IWPRightsProtectiveMarkingTaxHTField0" ma:index="17" ma:taxonomy="true" ma:internalName="IWPRightsProtectiveMarkingTaxHTField0" ma:taxonomyFieldName="IWPRightsProtectiveMarking" ma:displayName="Rights: Protective Marking" ma:default="2;#Official|0884c477-2e62-47ea-b19c-5af6e91124c5" ma:fieldId="{15181134-8839-47a9-9a38-d116ffff0005}" ma:sspId="fcff89b5-5d6d-4e65-a829-6f4a98dd03af" ma:termSetId="7870c18b-dc34-46a1-adf5-a571f0cac88b" ma:anchorId="00000000-0000-0000-0000-000000000000" ma:open="false" ma:isKeyword="false">
      <xsd:complexType>
        <xsd:sequence>
          <xsd:element ref="pc:Terms" minOccurs="0" maxOccurs="1"/>
        </xsd:sequence>
      </xsd:complexType>
    </xsd:element>
    <xsd:element name="IWPSubjectTaxHTField0" ma:index="19" nillable="true" ma:taxonomy="true" ma:internalName="IWPSubjectTaxHTField0" ma:taxonomyFieldName="IWPSubject" ma:displayName="Subject" ma:fieldId="{15181134-8839-47a9-9a38-d116ffff0006}" ma:sspId="fcff89b5-5d6d-4e65-a829-6f4a98dd03af" ma:termSetId="33432453-e88c-4baa-94a6-467fc4fc06f9" ma:anchorId="00000000-0000-0000-0000-000000000000" ma:open="false" ma:isKeyword="false">
      <xsd:complexType>
        <xsd:sequence>
          <xsd:element ref="pc:Terms" minOccurs="0" maxOccurs="1"/>
        </xsd:sequence>
      </xsd:complexType>
    </xsd:element>
    <xsd:element name="IWPSiteTypeTaxHTField0" ma:index="21" nillable="true" ma:taxonomy="true" ma:internalName="IWPSiteTypeTaxHTField0" ma:taxonomyFieldName="IWPSiteType" ma:displayName="Site Type" ma:fieldId="{15181134-8839-47a9-9a38-d116ffff0103}" ma:sspId="fcff89b5-5d6d-4e65-a829-6f4a98dd03af" ma:termSetId="68f3bd98-4d9d-4839-831a-d4827606df7e" ma:anchorId="00000000-0000-0000-0000-000000000000" ma:open="false" ma:isKeyword="false">
      <xsd:complexType>
        <xsd:sequence>
          <xsd:element ref="pc:Terms" minOccurs="0" maxOccurs="1"/>
        </xsd:sequence>
      </xsd:complexType>
    </xsd:element>
    <xsd:element name="IWPOrganisationalUnitTaxHTField0" ma:index="25" ma:taxonomy="true" ma:internalName="IWPOrganisationalUnitTaxHTField0" ma:taxonomyFieldName="IWPOrganisationalUnit" ma:displayName="Organisational Unit" ma:default="4;#DfE|cc08a6d4-dfde-4d0f-bd85-069ebcef80d5" ma:fieldId="{15181134-8839-47a9-9a38-d116ffff0201}" ma:sspId="fcff89b5-5d6d-4e65-a829-6f4a98dd03af" ma:termSetId="b3e263f6-0ab6-425a-b3de-0e67f2faf769"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IWPSiteTypeTaxHTField0 xmlns="7882e8ba-d4ca-4255-9ed3-ad9839d6d72a">
      <Terms xmlns="http://schemas.microsoft.com/office/infopath/2007/PartnerControls"/>
    </IWPSiteTypeTaxHTField0>
    <TaxCatchAll xmlns="b8cb3cbd-ce5c-4a72-9da4-9013f91c5903">
      <Value>4</Value>
      <Value>2</Value>
      <Value>1</Value>
    </TaxCatchAll>
    <IWPContributor xmlns="7882e8ba-d4ca-4255-9ed3-ad9839d6d72a">
      <UserInfo>
        <DisplayName/>
        <AccountId xsi:nil="true"/>
        <AccountType/>
      </UserInfo>
    </IWPContributor>
    <IWPOrganisationalUnitTaxHTField0 xmlns="7882e8ba-d4ca-4255-9ed3-ad9839d6d72a">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cc08a6d4-dfde-4d0f-bd85-069ebcef80d5</TermId>
        </TermInfo>
      </Terms>
    </IWPOrganisationalUnitTaxHTField0>
    <IWPOwnerTaxHTField0 xmlns="7882e8ba-d4ca-4255-9ed3-ad9839d6d72a">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a484111e-5b24-4ad9-9778-c536c8c88985</TermId>
        </TermInfo>
      </Terms>
    </IWPOwnerTaxHTField0>
    <IWPSubjectTaxHTField0 xmlns="7882e8ba-d4ca-4255-9ed3-ad9839d6d72a">
      <Terms xmlns="http://schemas.microsoft.com/office/infopath/2007/PartnerControls"/>
    </IWPSubjectTaxHTField0>
    <IWPRightsProtectiveMarkingTaxHTField0 xmlns="7882e8ba-d4ca-4255-9ed3-ad9839d6d72a">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0884c477-2e62-47ea-b19c-5af6e91124c5</TermId>
        </TermInfo>
      </Terms>
    </IWPRightsProtectiveMarkingTaxHTField0>
    <IWPFunctionTaxHTField0 xmlns="7882e8ba-d4ca-4255-9ed3-ad9839d6d72a">
      <Terms xmlns="http://schemas.microsoft.com/office/infopath/2007/PartnerControls"/>
    </IWPFunctionTaxHTField0>
    <Comments xmlns="http://schemas.microsoft.com/sharepoint/v3" xsi:nil="true"/>
    <_dlc_DocId xmlns="b8cb3cbd-ce5c-4a72-9da4-9013f91c5903">756UUDZ5763E-11-28271</_dlc_DocId>
    <_dlc_DocIdUrl xmlns="b8cb3cbd-ce5c-4a72-9da4-9013f91c5903">
      <Url>http://workplaces/sites/fc/c/_layouts/DocIdRedir.aspx?ID=756UUDZ5763E-11-28271</Url>
      <Description>756UUDZ5763E-11-28271</Description>
    </_dlc_DocIdUrl>
  </documentManagement>
</p:propertie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4494A28-CAD9-4591-9834-72A119B4485D}">
  <ds:schemaRefs>
    <ds:schemaRef ds:uri="Microsoft.SharePoint.Taxonomy.ContentTypeSync"/>
  </ds:schemaRefs>
</ds:datastoreItem>
</file>

<file path=customXml/itemProps2.xml><?xml version="1.0" encoding="utf-8"?>
<ds:datastoreItem xmlns:ds="http://schemas.openxmlformats.org/officeDocument/2006/customXml" ds:itemID="{2502237F-4AE4-42BC-B458-E9D66C5AA791}">
  <ds:schemaRefs>
    <ds:schemaRef ds:uri="http://schemas.microsoft.com/sharepoint/events"/>
  </ds:schemaRefs>
</ds:datastoreItem>
</file>

<file path=customXml/itemProps3.xml><?xml version="1.0" encoding="utf-8"?>
<ds:datastoreItem xmlns:ds="http://schemas.openxmlformats.org/officeDocument/2006/customXml" ds:itemID="{D1A3F433-46DB-4B39-904E-8C37903E8C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8cb3cbd-ce5c-4a72-9da4-9013f91c5903"/>
    <ds:schemaRef ds:uri="7882e8ba-d4ca-4255-9ed3-ad9839d6d72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48E170BC-1902-405E-953B-45FD33F5DAB7}">
  <ds:schemaRefs>
    <ds:schemaRef ds:uri="http://www.w3.org/XML/1998/namespace"/>
    <ds:schemaRef ds:uri="b8cb3cbd-ce5c-4a72-9da4-9013f91c5903"/>
    <ds:schemaRef ds:uri="http://schemas.microsoft.com/sharepoint/v3"/>
    <ds:schemaRef ds:uri="http://purl.org/dc/elements/1.1/"/>
    <ds:schemaRef ds:uri="http://schemas.microsoft.com/office/2006/documentManagement/types"/>
    <ds:schemaRef ds:uri="http://purl.org/dc/terms/"/>
    <ds:schemaRef ds:uri="http://schemas.openxmlformats.org/package/2006/metadata/core-properties"/>
    <ds:schemaRef ds:uri="7882e8ba-d4ca-4255-9ed3-ad9839d6d72a"/>
    <ds:schemaRef ds:uri="http://schemas.microsoft.com/office/infopath/2007/PartnerControls"/>
    <ds:schemaRef ds:uri="http://schemas.microsoft.com/office/2006/metadata/properties"/>
    <ds:schemaRef ds:uri="http://purl.org/dc/dcmitype/"/>
  </ds:schemaRefs>
</ds:datastoreItem>
</file>

<file path=customXml/itemProps5.xml><?xml version="1.0" encoding="utf-8"?>
<ds:datastoreItem xmlns:ds="http://schemas.openxmlformats.org/officeDocument/2006/customXml" ds:itemID="{7C50F633-517F-44EF-BB9D-2B07A985DA8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1116</TotalTime>
  <Words>2202</Words>
  <Application>Microsoft Office PowerPoint</Application>
  <PresentationFormat>On-screen Show (4:3)</PresentationFormat>
  <Paragraphs>276</Paragraphs>
  <Slides>36</Slides>
  <Notes>17</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New Reporting Framework Accountancy Services Procurement</vt:lpstr>
      <vt:lpstr>Why are we here today?</vt:lpstr>
      <vt:lpstr>Introductions</vt:lpstr>
      <vt:lpstr>History and Context</vt:lpstr>
      <vt:lpstr>Long term vision vs immediate need</vt:lpstr>
      <vt:lpstr>The conversation we need to have…</vt:lpstr>
      <vt:lpstr>Scope of services definitely  within contract</vt:lpstr>
      <vt:lpstr>Services that may fall  within contract</vt:lpstr>
      <vt:lpstr>Part 2</vt:lpstr>
      <vt:lpstr>The scale of the challenge</vt:lpstr>
      <vt:lpstr>Academy Trusts and the department</vt:lpstr>
      <vt:lpstr>ATs’ accounting and budgeting</vt:lpstr>
      <vt:lpstr>Departmental accounting for ATs:  the status quo</vt:lpstr>
      <vt:lpstr>Part 3</vt:lpstr>
      <vt:lpstr>The detail: Sector Report and Accounts</vt:lpstr>
      <vt:lpstr>The detail: Sector Report and Accounts</vt:lpstr>
      <vt:lpstr>The detail: Sector Report and Accounts</vt:lpstr>
      <vt:lpstr>The detail: underpinning data collection for Sector Report</vt:lpstr>
      <vt:lpstr>The detail: underpinning data collection for Sector Report</vt:lpstr>
      <vt:lpstr>The detail: underpinning data collection for Sector Report</vt:lpstr>
      <vt:lpstr>The detail: underpinning data collection for Sector Report </vt:lpstr>
      <vt:lpstr>Part 4</vt:lpstr>
      <vt:lpstr>The detail:  Whole of Government Accounts</vt:lpstr>
      <vt:lpstr>The detail:  Whole of Government Accounts</vt:lpstr>
      <vt:lpstr>Part 5</vt:lpstr>
      <vt:lpstr>The detail: Forecasting</vt:lpstr>
      <vt:lpstr>The detail: Forecasting</vt:lpstr>
      <vt:lpstr>Part 6</vt:lpstr>
      <vt:lpstr>Innovation, ambition and pace</vt:lpstr>
      <vt:lpstr>Part 7</vt:lpstr>
      <vt:lpstr>Proposed Procurement timetable</vt:lpstr>
      <vt:lpstr>1:1 Sessions</vt:lpstr>
      <vt:lpstr>Format of 1:1s</vt:lpstr>
      <vt:lpstr>Registration for 1:1s</vt:lpstr>
      <vt:lpstr>Points to explore further during 1:1s</vt:lpstr>
      <vt:lpstr>Q &amp; 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Reporting Framework Accountancy Services Procurement</dc:title>
  <dc:creator>GRIMSHAW, Tony</dc:creator>
  <cp:lastModifiedBy>MAHIL, Avinder</cp:lastModifiedBy>
  <cp:revision>68</cp:revision>
  <cp:lastPrinted>2016-02-18T16:07:57Z</cp:lastPrinted>
  <dcterms:created xsi:type="dcterms:W3CDTF">2016-02-03T13:21:11Z</dcterms:created>
  <dcterms:modified xsi:type="dcterms:W3CDTF">2016-02-19T15:06:13Z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0x0101007F645D6FBA204A029FECB8BFC6578C39005279853530254253B886E13194843F8A003AA4A7828D8545A79A935680158123500005E9B72AA6E10449A5F27B14083D47DA</vt:lpwstr>
  </property>
  <property fmtid="{D5CDD505-2E9C-101B-9397-08002B2CF9AE}" pid="3" name="_dlc_DocIdItemGuid">
    <vt:lpwstr>d65e819b-bd6c-43ed-ae3d-aa939bc12f15</vt:lpwstr>
  </property>
  <property fmtid="{D5CDD505-2E9C-101B-9397-08002B2CF9AE}" pid="4" name="IWPOrganisationalUnit">
    <vt:lpwstr>4;#DfE|cc08a6d4-dfde-4d0f-bd85-069ebcef80d5</vt:lpwstr>
  </property>
  <property fmtid="{D5CDD505-2E9C-101B-9397-08002B2CF9AE}" pid="5" name="IWPOwner">
    <vt:lpwstr>1;#DfE|a484111e-5b24-4ad9-9778-c536c8c88985</vt:lpwstr>
  </property>
  <property fmtid="{D5CDD505-2E9C-101B-9397-08002B2CF9AE}" pid="6" name="IWPSubject">
    <vt:lpwstr/>
  </property>
  <property fmtid="{D5CDD505-2E9C-101B-9397-08002B2CF9AE}" pid="7" name="IWPFunction">
    <vt:lpwstr/>
  </property>
  <property fmtid="{D5CDD505-2E9C-101B-9397-08002B2CF9AE}" pid="8" name="IWPSiteType">
    <vt:lpwstr/>
  </property>
  <property fmtid="{D5CDD505-2E9C-101B-9397-08002B2CF9AE}" pid="9" name="IWPRightsProtectiveMarking">
    <vt:lpwstr>2;#Official|0884c477-2e62-47ea-b19c-5af6e91124c5</vt:lpwstr>
  </property>
</Properties>
</file>