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1.xml" ContentType="application/vnd.openxmlformats-officedocument.presentationml.slideLayout+xml"/>
  <Override PartName="/ppt/theme/theme6.xml" ContentType="application/vnd.openxmlformats-officedocument.theme+xml"/>
  <Override PartName="/ppt/slideLayouts/slideLayout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7"/>
    <p:sldMasterId id="2147483779" r:id="rId8"/>
    <p:sldMasterId id="2147483757" r:id="rId9"/>
    <p:sldMasterId id="2147483660" r:id="rId10"/>
    <p:sldMasterId id="2147483707" r:id="rId11"/>
    <p:sldMasterId id="2147483686" r:id="rId12"/>
    <p:sldMasterId id="2147483674" r:id="rId13"/>
    <p:sldMasterId id="2147483678" r:id="rId14"/>
    <p:sldMasterId id="2147483802" r:id="rId15"/>
    <p:sldMasterId id="2147483815" r:id="rId16"/>
    <p:sldMasterId id="2147483817" r:id="rId17"/>
  </p:sldMasterIdLst>
  <p:notesMasterIdLst>
    <p:notesMasterId r:id="rId25"/>
  </p:notesMasterIdLst>
  <p:handoutMasterIdLst>
    <p:handoutMasterId r:id="rId26"/>
  </p:handoutMasterIdLst>
  <p:sldIdLst>
    <p:sldId id="321" r:id="rId18"/>
    <p:sldId id="322" r:id="rId19"/>
    <p:sldId id="365" r:id="rId20"/>
    <p:sldId id="354" r:id="rId21"/>
    <p:sldId id="356" r:id="rId22"/>
    <p:sldId id="366" r:id="rId23"/>
    <p:sldId id="3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DER Amy" initials="LA" lastIdx="9" clrIdx="0">
    <p:extLst>
      <p:ext uri="{19B8F6BF-5375-455C-9EA6-DF929625EA0E}">
        <p15:presenceInfo xmlns:p15="http://schemas.microsoft.com/office/powerpoint/2012/main" userId="S-1-5-21-2260904419-1400770398-4175912926-4475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0F6"/>
    <a:srgbClr val="FEECF1"/>
    <a:srgbClr val="EFF5FF"/>
    <a:srgbClr val="F3EBF9"/>
    <a:srgbClr val="EDFBE1"/>
    <a:srgbClr val="FEE6ED"/>
    <a:srgbClr val="ECDFF5"/>
    <a:srgbClr val="FAE5FF"/>
    <a:srgbClr val="86006C"/>
    <a:srgbClr val="E2C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6357" autoAdjust="0"/>
  </p:normalViewPr>
  <p:slideViewPr>
    <p:cSldViewPr snapToGrid="0">
      <p:cViewPr varScale="1">
        <p:scale>
          <a:sx n="62" d="100"/>
          <a:sy n="62" d="100"/>
        </p:scale>
        <p:origin x="860" y="56"/>
      </p:cViewPr>
      <p:guideLst/>
    </p:cSldViewPr>
  </p:slideViewPr>
  <p:notesTextViewPr>
    <p:cViewPr>
      <p:scale>
        <a:sx n="3" d="2"/>
        <a:sy n="3" d="2"/>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Master" Target="slideMasters/slideMaster7.xml"/><Relationship Id="rId18" Type="http://schemas.openxmlformats.org/officeDocument/2006/relationships/slide" Target="slides/slide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4.xml"/><Relationship Id="rId7" Type="http://schemas.openxmlformats.org/officeDocument/2006/relationships/slideMaster" Target="slideMasters/slideMaster1.xml"/><Relationship Id="rId12" Type="http://schemas.openxmlformats.org/officeDocument/2006/relationships/slideMaster" Target="slideMasters/slideMaster6.xml"/><Relationship Id="rId17" Type="http://schemas.openxmlformats.org/officeDocument/2006/relationships/slideMaster" Target="slideMasters/slideMaster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Master" Target="slideMasters/slideMaster10.xml"/><Relationship Id="rId20" Type="http://schemas.openxmlformats.org/officeDocument/2006/relationships/slide" Target="slides/slide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7.xml"/><Relationship Id="rId32" Type="http://schemas.microsoft.com/office/2016/11/relationships/changesInfo" Target="changesInfos/changesInfo1.xml"/><Relationship Id="rId5" Type="http://schemas.openxmlformats.org/officeDocument/2006/relationships/customXml" Target="../customXml/item5.xml"/><Relationship Id="rId15" Type="http://schemas.openxmlformats.org/officeDocument/2006/relationships/slideMaster" Target="slideMasters/slideMaster9.xml"/><Relationship Id="rId23" Type="http://schemas.openxmlformats.org/officeDocument/2006/relationships/slide" Target="slides/slide6.xml"/><Relationship Id="rId28" Type="http://schemas.openxmlformats.org/officeDocument/2006/relationships/presProps" Target="presProps.xml"/><Relationship Id="rId10" Type="http://schemas.openxmlformats.org/officeDocument/2006/relationships/slideMaster" Target="slideMasters/slideMaster4.xml"/><Relationship Id="rId19" Type="http://schemas.openxmlformats.org/officeDocument/2006/relationships/slide" Target="slides/slide2.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Master" Target="slideMasters/slideMaster8.xml"/><Relationship Id="rId22" Type="http://schemas.openxmlformats.org/officeDocument/2006/relationships/slide" Target="slides/slide5.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KENZIE Kevin" userId="d3d2d2e5-131a-4969-8e21-6ad11612d54b" providerId="ADAL" clId="{07B8838F-6CD2-41C7-888A-6E9DFD5665B6}"/>
    <pc:docChg chg="modSld">
      <pc:chgData name="MACKENZIE Kevin" userId="d3d2d2e5-131a-4969-8e21-6ad11612d54b" providerId="ADAL" clId="{07B8838F-6CD2-41C7-888A-6E9DFD5665B6}" dt="2021-04-09T12:54:04.843" v="0" actId="1076"/>
      <pc:docMkLst>
        <pc:docMk/>
      </pc:docMkLst>
      <pc:sldChg chg="modSp mod">
        <pc:chgData name="MACKENZIE Kevin" userId="d3d2d2e5-131a-4969-8e21-6ad11612d54b" providerId="ADAL" clId="{07B8838F-6CD2-41C7-888A-6E9DFD5665B6}" dt="2021-04-09T12:54:04.843" v="0" actId="1076"/>
        <pc:sldMkLst>
          <pc:docMk/>
          <pc:sldMk cId="3330613133" sldId="365"/>
        </pc:sldMkLst>
        <pc:spChg chg="mod">
          <ac:chgData name="MACKENZIE Kevin" userId="d3d2d2e5-131a-4969-8e21-6ad11612d54b" providerId="ADAL" clId="{07B8838F-6CD2-41C7-888A-6E9DFD5665B6}" dt="2021-04-09T12:54:04.843" v="0" actId="1076"/>
          <ac:spMkLst>
            <pc:docMk/>
            <pc:sldMk cId="3330613133" sldId="365"/>
            <ac:spMk id="2" creationId="{63FA4BC4-53FC-421C-99AE-E7E2E22F53F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dLbls>
          <c:showLegendKey val="0"/>
          <c:showVal val="0"/>
          <c:showCatName val="0"/>
          <c:showSerName val="0"/>
          <c:showPercent val="0"/>
          <c:showBubbleSize val="0"/>
          <c:showLeaderLines val="0"/>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20E8EA-CDCD-4DC2-9C85-1B356712883B}" type="datetimeFigureOut">
              <a:rPr lang="en-GB" smtClean="0"/>
              <a:t>09/04/2021</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D1E46B-6111-48C7-9BFC-E2BC360409B6}" type="slidenum">
              <a:rPr lang="en-GB" smtClean="0"/>
              <a:t>‹#›</a:t>
            </a:fld>
            <a:endParaRPr lang="en-GB" dirty="0"/>
          </a:p>
        </p:txBody>
      </p:sp>
    </p:spTree>
    <p:extLst>
      <p:ext uri="{BB962C8B-B14F-4D97-AF65-F5344CB8AC3E}">
        <p14:creationId xmlns:p14="http://schemas.microsoft.com/office/powerpoint/2010/main" val="1820856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9F268-9C8E-41BD-BF0C-345AEA493B25}" type="datetimeFigureOut">
              <a:rPr lang="en-GB" smtClean="0"/>
              <a:t>09/04/2021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80E4E-7BDB-4BA5-821C-80AA8322AF9E}" type="slidenum">
              <a:rPr lang="en-GB" smtClean="0"/>
              <a:t>‹#›</a:t>
            </a:fld>
            <a:endParaRPr lang="en-GB" dirty="0"/>
          </a:p>
        </p:txBody>
      </p:sp>
    </p:spTree>
    <p:extLst>
      <p:ext uri="{BB962C8B-B14F-4D97-AF65-F5344CB8AC3E}">
        <p14:creationId xmlns:p14="http://schemas.microsoft.com/office/powerpoint/2010/main" val="18209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0F4A2C8-6C88-4E71-83EE-698B9D4FE22F}" type="slidenum">
              <a:rPr lang="en-US" smtClean="0"/>
              <a:pPr/>
              <a:t>1</a:t>
            </a:fld>
            <a:endParaRPr lang="en-US" dirty="0"/>
          </a:p>
        </p:txBody>
      </p:sp>
    </p:spTree>
    <p:extLst>
      <p:ext uri="{BB962C8B-B14F-4D97-AF65-F5344CB8AC3E}">
        <p14:creationId xmlns:p14="http://schemas.microsoft.com/office/powerpoint/2010/main" val="312022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980E4E-7BDB-4BA5-821C-80AA8322AF9E}" type="slidenum">
              <a:rPr lang="en-GB" smtClean="0"/>
              <a:t>2</a:t>
            </a:fld>
            <a:endParaRPr lang="en-GB" dirty="0"/>
          </a:p>
        </p:txBody>
      </p:sp>
    </p:spTree>
    <p:extLst>
      <p:ext uri="{BB962C8B-B14F-4D97-AF65-F5344CB8AC3E}">
        <p14:creationId xmlns:p14="http://schemas.microsoft.com/office/powerpoint/2010/main" val="947367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980E4E-7BDB-4BA5-821C-80AA8322AF9E}" type="slidenum">
              <a:rPr lang="en-GB" smtClean="0"/>
              <a:t>4</a:t>
            </a:fld>
            <a:endParaRPr lang="en-GB" dirty="0"/>
          </a:p>
        </p:txBody>
      </p:sp>
    </p:spTree>
    <p:extLst>
      <p:ext uri="{BB962C8B-B14F-4D97-AF65-F5344CB8AC3E}">
        <p14:creationId xmlns:p14="http://schemas.microsoft.com/office/powerpoint/2010/main" val="1647662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0219" y="969818"/>
            <a:ext cx="11672454" cy="5207145"/>
          </a:xfrm>
          <a:prstGeom prst="rect">
            <a:avLst/>
          </a:prstGeom>
        </p:spPr>
        <p:txBody>
          <a:bodyPr/>
          <a:lstStyle>
            <a:lvl1pPr marL="0" indent="0">
              <a:buNone/>
              <a:defRPr baseline="0"/>
            </a:lvl1pPr>
          </a:lstStyle>
          <a:p>
            <a:pPr lvl="0"/>
            <a:r>
              <a:rPr lang="en-US" dirty="0"/>
              <a:t>These blank slides are useful if you have charts or full images to convey a message</a:t>
            </a:r>
            <a:r>
              <a:rPr lang="en-GB" dirty="0"/>
              <a:t>. Avoid using them too often, or using them just with bullet points and no imagery etc.</a:t>
            </a:r>
            <a:endParaRPr lang="en-US" dirty="0"/>
          </a:p>
        </p:txBody>
      </p:sp>
      <p:sp>
        <p:nvSpPr>
          <p:cNvPr id="5" name="Title Placeholder 1"/>
          <p:cNvSpPr>
            <a:spLocks noGrp="1"/>
          </p:cNvSpPr>
          <p:nvPr>
            <p:ph type="title"/>
          </p:nvPr>
        </p:nvSpPr>
        <p:spPr>
          <a:xfrm>
            <a:off x="360219" y="217344"/>
            <a:ext cx="11672454" cy="613930"/>
          </a:xfrm>
          <a:prstGeom prst="rect">
            <a:avLst/>
          </a:prstGeom>
        </p:spPr>
        <p:txBody>
          <a:bodyPr vert="horz" lIns="91440" tIns="45720" rIns="91440" bIns="45720" rtlCol="0" anchor="ctr">
            <a:normAutofit/>
          </a:bodyPr>
          <a:lstStyle>
            <a:lvl1pPr>
              <a:defRPr>
                <a:effectLst>
                  <a:outerShdw blurRad="38100" dist="38100" dir="2700000" algn="tl">
                    <a:srgbClr val="000000">
                      <a:alpha val="43137"/>
                    </a:srgbClr>
                  </a:outerShdw>
                </a:effectLst>
              </a:defRPr>
            </a:lvl1pPr>
          </a:lstStyle>
          <a:p>
            <a:r>
              <a:rPr lang="en-US" dirty="0"/>
              <a:t>Click to edit title (40 point &amp; capitals)</a:t>
            </a:r>
            <a:endParaRPr lang="en-GB" dirty="0"/>
          </a:p>
        </p:txBody>
      </p:sp>
    </p:spTree>
    <p:extLst>
      <p:ext uri="{BB962C8B-B14F-4D97-AF65-F5344CB8AC3E}">
        <p14:creationId xmlns:p14="http://schemas.microsoft.com/office/powerpoint/2010/main" val="3694981740"/>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hermo_MASTER SLIDE_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38577"/>
            <a:ext cx="10363200" cy="478536"/>
          </a:xfrm>
          <a:prstGeom prst="rect">
            <a:avLst/>
          </a:prstGeom>
        </p:spPr>
        <p:txBody>
          <a:bodyPr vert="horz" lIns="0" tIns="45720" rIns="0" bIns="0" rtlCol="0" anchor="t" anchorCtr="0">
            <a:noAutofit/>
          </a:bodyPr>
          <a:lstStyle>
            <a:lvl1pPr>
              <a:defRPr lang="en-US" sz="32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142513"/>
            <a:ext cx="10362880" cy="475488"/>
          </a:xfrm>
          <a:prstGeom prst="rect">
            <a:avLst/>
          </a:prstGeom>
        </p:spPr>
        <p:txBody>
          <a:bodyPr vert="horz" lIns="0" tIns="0" rIns="0" bIns="0" rtlCol="0">
            <a:noAutofit/>
          </a:bodyPr>
          <a:lstStyle>
            <a:lvl1pPr marL="0" indent="0">
              <a:buNone/>
              <a:defRPr lang="en-US" sz="1200"/>
            </a:lvl1pPr>
          </a:lstStyle>
          <a:p>
            <a:pPr marL="228600" lvl="0" indent="-228600">
              <a:lnSpc>
                <a:spcPct val="130000"/>
              </a:lnSpc>
            </a:pPr>
            <a:r>
              <a:rPr lang="en-US"/>
              <a:t>Click to edit Master text styles</a:t>
            </a:r>
          </a:p>
        </p:txBody>
      </p:sp>
    </p:spTree>
    <p:extLst>
      <p:ext uri="{BB962C8B-B14F-4D97-AF65-F5344CB8AC3E}">
        <p14:creationId xmlns:p14="http://schemas.microsoft.com/office/powerpoint/2010/main" val="160400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mp; 1 column tex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69900" y="402586"/>
            <a:ext cx="11252200" cy="698501"/>
          </a:xfrm>
          <a:prstGeom prst="rect">
            <a:avLst/>
          </a:prstGeom>
        </p:spPr>
        <p:txBody>
          <a:bodyPr vert="horz" lIns="0" tIns="0" rIns="0" bIns="0" rtlCol="0" anchor="t" anchorCtr="0">
            <a:noAutofit/>
          </a:bodyPr>
          <a:lstStyle>
            <a:lvl1pPr>
              <a:defRPr sz="2000"/>
            </a:lvl1pPr>
          </a:lstStyle>
          <a:p>
            <a:r>
              <a:rPr lang="en-GB" noProof="0"/>
              <a:t>Click to edit Master title style</a:t>
            </a:r>
            <a:endParaRPr lang="en-GB"/>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endParaRPr lang="en-GB"/>
          </a:p>
        </p:txBody>
      </p:sp>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GB" noProof="0"/>
              <a:t>Click to edit Master text styles</a:t>
            </a:r>
            <a:endParaRPr lang="en-GB"/>
          </a:p>
          <a:p>
            <a:pPr lvl="1"/>
            <a:r>
              <a:rPr lang="en-GB" noProof="0"/>
              <a:t>Second level</a:t>
            </a:r>
            <a:endParaRPr lang="en-GB"/>
          </a:p>
          <a:p>
            <a:pPr lvl="2"/>
            <a:r>
              <a:rPr lang="en-GB" noProof="0"/>
              <a:t>Third level</a:t>
            </a:r>
            <a:endParaRPr lang="en-GB"/>
          </a:p>
          <a:p>
            <a:pPr lvl="3"/>
            <a:r>
              <a:rPr lang="en-GB" noProof="0"/>
              <a:t>Fourth level</a:t>
            </a:r>
            <a:endParaRPr lang="en-GB"/>
          </a:p>
          <a:p>
            <a:pPr lvl="4"/>
            <a:r>
              <a:rPr lang="en-GB" noProof="0"/>
              <a:t>Fifth level</a:t>
            </a:r>
            <a:endParaRPr lang="en-GB"/>
          </a:p>
        </p:txBody>
      </p:sp>
      <p:sp>
        <p:nvSpPr>
          <p:cNvPr id="2" name="Footer Placeholder 1"/>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2111630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668BC7-1D8A-4E7F-9F34-C2E33AE01A1A}" type="datetimeFigureOut">
              <a:rPr lang="en-GB" smtClean="0"/>
              <a:t>09/04/2021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476D99-C8C7-48E6-8D5A-A6A661B1296E}" type="slidenum">
              <a:rPr lang="en-GB" smtClean="0"/>
              <a:t>‹#›</a:t>
            </a:fld>
            <a:endParaRPr lang="en-GB"/>
          </a:p>
        </p:txBody>
      </p:sp>
    </p:spTree>
    <p:extLst>
      <p:ext uri="{BB962C8B-B14F-4D97-AF65-F5344CB8AC3E}">
        <p14:creationId xmlns:p14="http://schemas.microsoft.com/office/powerpoint/2010/main" val="917566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698500"/>
          </a:xfrm>
          <a:prstGeom prst="rect">
            <a:avLst/>
          </a:prstGeom>
        </p:spPr>
        <p:txBody>
          <a:bodyPr vert="horz" lIns="0" tIns="0" rIns="0" bIns="0" rtlCol="0" anchor="t" anchorCtr="0">
            <a:noAutofit/>
          </a:bodyPr>
          <a:lstStyle>
            <a:lvl1pPr>
              <a:defRPr/>
            </a:lvl1pPr>
          </a:lstStyle>
          <a:p>
            <a:r>
              <a:rPr lang="en-GB" noProof="0"/>
              <a:t>Click to add title</a:t>
            </a:r>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2000" b="0">
                <a:solidFill>
                  <a:srgbClr val="575757"/>
                </a:solidFill>
              </a:defRPr>
            </a:lvl1pPr>
          </a:lstStyle>
          <a:p>
            <a:pPr lvl="0"/>
            <a:r>
              <a:rPr lang="en-GB" noProof="0"/>
              <a:t>Click to add subtitle</a:t>
            </a:r>
          </a:p>
        </p:txBody>
      </p:sp>
      <p:sp>
        <p:nvSpPr>
          <p:cNvPr id="6" name="Content Placeholder 3"/>
          <p:cNvSpPr>
            <a:spLocks noGrp="1"/>
          </p:cNvSpPr>
          <p:nvPr>
            <p:ph sz="quarter" idx="10"/>
          </p:nvPr>
        </p:nvSpPr>
        <p:spPr>
          <a:xfrm>
            <a:off x="7577882" y="1658680"/>
            <a:ext cx="4112468"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noProof="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 name="Footer Placeholder 1"/>
          <p:cNvSpPr>
            <a:spLocks noGrp="1"/>
          </p:cNvSpPr>
          <p:nvPr>
            <p:ph type="ftr" sz="quarter" idx="17"/>
          </p:nvPr>
        </p:nvSpPr>
        <p:spPr/>
        <p:txBody>
          <a:bodyPr/>
          <a:lstStyle/>
          <a:p>
            <a:endParaRPr lang="en-GB"/>
          </a:p>
        </p:txBody>
      </p:sp>
    </p:spTree>
    <p:extLst>
      <p:ext uri="{BB962C8B-B14F-4D97-AF65-F5344CB8AC3E}">
        <p14:creationId xmlns:p14="http://schemas.microsoft.com/office/powerpoint/2010/main" val="347676552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a:t>Click to edit Master title style</a:t>
            </a:r>
          </a:p>
        </p:txBody>
      </p:sp>
      <p:sp>
        <p:nvSpPr>
          <p:cNvPr id="3" name="Footer Placeholder 2"/>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42937673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Contact Centr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7909" y="2294732"/>
            <a:ext cx="6446982" cy="1519238"/>
          </a:xfrm>
          <a:prstGeom prst="rect">
            <a:avLst/>
          </a:prstGeom>
        </p:spPr>
        <p:txBody>
          <a:bodyPr anchor="b"/>
          <a:lstStyle>
            <a:lvl1pPr algn="ctr">
              <a:defRPr sz="4800" cap="all" baseline="0">
                <a:solidFill>
                  <a:schemeClr val="bg1"/>
                </a:solidFill>
                <a:effectLst>
                  <a:outerShdw blurRad="38100" dist="38100" dir="2700000" algn="tl">
                    <a:srgbClr val="000000">
                      <a:alpha val="43137"/>
                    </a:srgbClr>
                  </a:outerShdw>
                </a:effectLst>
              </a:defRPr>
            </a:lvl1pPr>
          </a:lstStyle>
          <a:p>
            <a:r>
              <a:rPr lang="en-US" dirty="0"/>
              <a:t>CLICK TO EDIT PRESENTATION TITLE</a:t>
            </a:r>
            <a:endParaRPr lang="en-GB" dirty="0"/>
          </a:p>
        </p:txBody>
      </p:sp>
      <p:sp>
        <p:nvSpPr>
          <p:cNvPr id="3" name="Subtitle 2"/>
          <p:cNvSpPr>
            <a:spLocks noGrp="1"/>
          </p:cNvSpPr>
          <p:nvPr>
            <p:ph type="subTitle" idx="1" hasCustomPrompt="1"/>
          </p:nvPr>
        </p:nvSpPr>
        <p:spPr>
          <a:xfrm>
            <a:off x="357909" y="4193166"/>
            <a:ext cx="6446982" cy="1655762"/>
          </a:xfrm>
          <a:prstGeom prst="rect">
            <a:avLst/>
          </a:prstGeom>
        </p:spPr>
        <p:txBody>
          <a:bodyPr/>
          <a:lstStyle>
            <a:lvl1pPr marL="0" indent="0" algn="ctr">
              <a:buNone/>
              <a:defRPr sz="2400" b="1"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speaker’s name and job title</a:t>
            </a:r>
            <a:endParaRPr lang="en-GB" dirty="0"/>
          </a:p>
        </p:txBody>
      </p:sp>
      <p:pic>
        <p:nvPicPr>
          <p:cNvPr id="7" name="Picture 6"/>
          <p:cNvPicPr>
            <a:picLocks noChangeAspect="1"/>
          </p:cNvPicPr>
          <p:nvPr userDrawn="1"/>
        </p:nvPicPr>
        <p:blipFill rotWithShape="1">
          <a:blip r:embed="rId2" cstate="email">
            <a:duotone>
              <a:schemeClr val="accent2">
                <a:shade val="45000"/>
                <a:satMod val="135000"/>
              </a:schemeClr>
              <a:prstClr val="white"/>
            </a:duotone>
            <a:extLst>
              <a:ext uri="{28A0092B-C50C-407E-A947-70E740481C1C}">
                <a14:useLocalDpi xmlns:a14="http://schemas.microsoft.com/office/drawing/2010/main"/>
              </a:ext>
            </a:extLst>
          </a:blip>
          <a:srcRect l="36988" r="21515"/>
          <a:stretch/>
        </p:blipFill>
        <p:spPr>
          <a:xfrm>
            <a:off x="7167417" y="1591"/>
            <a:ext cx="5059219" cy="6856409"/>
          </a:xfrm>
          <a:prstGeom prst="rect">
            <a:avLst/>
          </a:prstGeom>
        </p:spPr>
      </p:pic>
      <p:sp>
        <p:nvSpPr>
          <p:cNvPr id="6" name="TextBox 5"/>
          <p:cNvSpPr txBox="1"/>
          <p:nvPr userDrawn="1"/>
        </p:nvSpPr>
        <p:spPr>
          <a:xfrm>
            <a:off x="0" y="6552673"/>
            <a:ext cx="424872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2"/>
                </a:solidFill>
                <a:effectLst>
                  <a:outerShdw blurRad="38100" dist="38100" dir="2700000" algn="tl">
                    <a:srgbClr val="000000">
                      <a:alpha val="43137"/>
                    </a:srgbClr>
                  </a:outerShdw>
                </a:effectLst>
              </a:rPr>
              <a:t>OFFICIAL</a:t>
            </a:r>
          </a:p>
        </p:txBody>
      </p:sp>
    </p:spTree>
    <p:extLst>
      <p:ext uri="{BB962C8B-B14F-4D97-AF65-F5344CB8AC3E}">
        <p14:creationId xmlns:p14="http://schemas.microsoft.com/office/powerpoint/2010/main" val="1506428356"/>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GRAPH">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212436" y="1496290"/>
            <a:ext cx="11822402" cy="4895273"/>
          </a:xfrm>
          <a:prstGeom prst="rect">
            <a:avLst/>
          </a:prstGeom>
        </p:spPr>
        <p:txBody>
          <a:bodyPr/>
          <a:lstStyle>
            <a:lvl1pPr marL="0" indent="0">
              <a:buNone/>
              <a:defRPr baseline="0"/>
            </a:lvl1pPr>
          </a:lstStyle>
          <a:p>
            <a:pPr lvl="0"/>
            <a:r>
              <a:rPr lang="en-GB" dirty="0"/>
              <a:t>Use this slide for a chart or table, or for showcasing your text in coloured boxes.</a:t>
            </a:r>
          </a:p>
        </p:txBody>
      </p:sp>
      <p:sp>
        <p:nvSpPr>
          <p:cNvPr id="7" name="Title 24"/>
          <p:cNvSpPr>
            <a:spLocks noGrp="1"/>
          </p:cNvSpPr>
          <p:nvPr>
            <p:ph type="title" hasCustomPrompt="1"/>
          </p:nvPr>
        </p:nvSpPr>
        <p:spPr>
          <a:xfrm>
            <a:off x="1399309" y="295998"/>
            <a:ext cx="10515600" cy="683058"/>
          </a:xfrm>
          <a:prstGeom prst="rect">
            <a:avLst/>
          </a:prstGeom>
        </p:spPr>
        <p:txBody>
          <a:bodyPr/>
          <a:lstStyle>
            <a:lvl1pPr>
              <a:defRPr cap="all" baseline="0"/>
            </a:lvl1pPr>
          </a:lstStyle>
          <a:p>
            <a:r>
              <a:rPr lang="en-US" dirty="0"/>
              <a:t>CLICK TO EDIT TITLE (40PT &amp; CAPITALS)</a:t>
            </a:r>
            <a:endParaRPr lang="en-GB" dirty="0"/>
          </a:p>
        </p:txBody>
      </p:sp>
    </p:spTree>
    <p:extLst>
      <p:ext uri="{BB962C8B-B14F-4D97-AF65-F5344CB8AC3E}">
        <p14:creationId xmlns:p14="http://schemas.microsoft.com/office/powerpoint/2010/main" val="1793124027"/>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en w. speech bubble">
    <p:spTree>
      <p:nvGrpSpPr>
        <p:cNvPr id="1" name=""/>
        <p:cNvGrpSpPr/>
        <p:nvPr/>
      </p:nvGrpSpPr>
      <p:grpSpPr>
        <a:xfrm>
          <a:off x="0" y="0"/>
          <a:ext cx="0" cy="0"/>
          <a:chOff x="0" y="0"/>
          <a:chExt cx="0" cy="0"/>
        </a:xfrm>
      </p:grpSpPr>
      <p:sp>
        <p:nvSpPr>
          <p:cNvPr id="4" name="Rounded Rectangular Callout 3"/>
          <p:cNvSpPr/>
          <p:nvPr userDrawn="1"/>
        </p:nvSpPr>
        <p:spPr>
          <a:xfrm>
            <a:off x="7352145" y="2415309"/>
            <a:ext cx="4562764" cy="2992582"/>
          </a:xfrm>
          <a:prstGeom prst="wedgeRoundRectCallout">
            <a:avLst>
              <a:gd name="adj1" fmla="val -38849"/>
              <a:gd name="adj2" fmla="val 67747"/>
              <a:gd name="adj3" fmla="val 16667"/>
            </a:avLst>
          </a:prstGeom>
          <a:solidFill>
            <a:srgbClr val="58A61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 Placeholder 5"/>
          <p:cNvSpPr>
            <a:spLocks noGrp="1"/>
          </p:cNvSpPr>
          <p:nvPr>
            <p:ph type="body" sz="quarter" idx="11" hasCustomPrompt="1"/>
          </p:nvPr>
        </p:nvSpPr>
        <p:spPr>
          <a:xfrm>
            <a:off x="7670655" y="2724943"/>
            <a:ext cx="3925743" cy="2373313"/>
          </a:xfrm>
          <a:prstGeom prst="rect">
            <a:avLst/>
          </a:prstGeom>
        </p:spPr>
        <p:txBody>
          <a:bodyPr/>
          <a:lstStyle>
            <a:lvl1pPr marL="0" indent="0" algn="ctr">
              <a:buNone/>
              <a:defRPr b="1" baseline="0">
                <a:solidFill>
                  <a:schemeClr val="bg2"/>
                </a:solidFill>
                <a:effectLst>
                  <a:outerShdw blurRad="38100" dist="38100" dir="2700000" algn="tl">
                    <a:srgbClr val="000000">
                      <a:alpha val="43137"/>
                    </a:srgbClr>
                  </a:outerShdw>
                </a:effectLst>
              </a:defRPr>
            </a:lvl1pPr>
          </a:lstStyle>
          <a:p>
            <a:pPr lvl="0"/>
            <a:r>
              <a:rPr lang="en-GB" b="1" dirty="0"/>
              <a:t>Use this speech bubble for a key message. YOU COULD EVEN USE CAPITALS TO MAKE A LARGE IMPACT.</a:t>
            </a:r>
            <a:endParaRPr lang="en-GB" dirty="0"/>
          </a:p>
        </p:txBody>
      </p:sp>
      <p:sp>
        <p:nvSpPr>
          <p:cNvPr id="8" name="Text Placeholder 7"/>
          <p:cNvSpPr>
            <a:spLocks noGrp="1"/>
          </p:cNvSpPr>
          <p:nvPr>
            <p:ph type="body" sz="quarter" idx="12" hasCustomPrompt="1"/>
          </p:nvPr>
        </p:nvSpPr>
        <p:spPr>
          <a:xfrm>
            <a:off x="190312" y="1533525"/>
            <a:ext cx="6607652" cy="4756150"/>
          </a:xfrm>
          <a:prstGeom prst="rect">
            <a:avLst/>
          </a:prstGeom>
        </p:spPr>
        <p:txBody>
          <a:bodyPr/>
          <a:lstStyle>
            <a:lvl1pPr>
              <a:defRPr/>
            </a:lvl1pPr>
          </a:lstStyle>
          <a:p>
            <a:pPr lvl="0"/>
            <a:r>
              <a:rPr lang="en-US" dirty="0"/>
              <a:t>This is a slide for two to four bullets, minimum size 18pt, max size 28pt</a:t>
            </a:r>
            <a:endParaRPr lang="en-GB" dirty="0"/>
          </a:p>
        </p:txBody>
      </p:sp>
      <p:sp>
        <p:nvSpPr>
          <p:cNvPr id="9" name="Title 24"/>
          <p:cNvSpPr>
            <a:spLocks noGrp="1"/>
          </p:cNvSpPr>
          <p:nvPr>
            <p:ph type="title" hasCustomPrompt="1"/>
          </p:nvPr>
        </p:nvSpPr>
        <p:spPr>
          <a:xfrm>
            <a:off x="1399309" y="295998"/>
            <a:ext cx="10515600" cy="683058"/>
          </a:xfrm>
          <a:prstGeom prst="rect">
            <a:avLst/>
          </a:prstGeom>
        </p:spPr>
        <p:txBody>
          <a:bodyPr/>
          <a:lstStyle>
            <a:lvl1pPr>
              <a:defRPr cap="all" baseline="0"/>
            </a:lvl1pPr>
          </a:lstStyle>
          <a:p>
            <a:r>
              <a:rPr lang="en-US" dirty="0"/>
              <a:t>CLICK TO EDIT TITLE (40PT &amp; CAPITALS)</a:t>
            </a:r>
            <a:endParaRPr lang="en-GB" dirty="0"/>
          </a:p>
        </p:txBody>
      </p:sp>
    </p:spTree>
    <p:extLst>
      <p:ext uri="{BB962C8B-B14F-4D97-AF65-F5344CB8AC3E}">
        <p14:creationId xmlns:p14="http://schemas.microsoft.com/office/powerpoint/2010/main" val="2230032913"/>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een right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8036" y="2002665"/>
            <a:ext cx="4729019" cy="3147753"/>
          </a:xfrm>
          <a:prstGeom prst="round2DiagRect">
            <a:avLst/>
          </a:prstGeom>
          <a:effectLst>
            <a:outerShdw blurRad="50800" dist="38100" dir="2700000" algn="tl" rotWithShape="0">
              <a:prstClr val="black">
                <a:alpha val="40000"/>
              </a:prstClr>
            </a:outerShdw>
          </a:effectLst>
        </p:spPr>
      </p:pic>
      <p:sp>
        <p:nvSpPr>
          <p:cNvPr id="6" name="Text Placeholder 5"/>
          <p:cNvSpPr>
            <a:spLocks noGrp="1"/>
          </p:cNvSpPr>
          <p:nvPr>
            <p:ph type="body" sz="quarter" idx="11" hasCustomPrompt="1"/>
          </p:nvPr>
        </p:nvSpPr>
        <p:spPr>
          <a:xfrm>
            <a:off x="295565" y="1505527"/>
            <a:ext cx="6390986" cy="5098473"/>
          </a:xfrm>
          <a:prstGeom prst="rect">
            <a:avLst/>
          </a:prstGeom>
        </p:spPr>
        <p:txBody>
          <a:bodyPr/>
          <a:lstStyle>
            <a:lvl1pPr marL="457200" indent="-457200">
              <a:buFont typeface="Arial" panose="020B0604020202020204" pitchFamily="34" charset="0"/>
              <a:buChar char="•"/>
              <a:defRPr baseline="0"/>
            </a:lvl1pPr>
          </a:lstStyle>
          <a:p>
            <a:pPr lvl="0"/>
            <a:r>
              <a:rPr lang="en-US" dirty="0"/>
              <a:t>This is a slide for two to four bullets, minimum size 18pt, max size 28pt. To change the photo, insert your chosen image, cover the existing photo, click Picture Format, Crop, Crop to shape and choose the shape with rounded corners top left and bottom right. Then click Picture Format, Format, Shape Effects, Shadow, Outer, and choose top left option to give the photo a shadow on the right side and bottom</a:t>
            </a:r>
          </a:p>
          <a:p>
            <a:pPr lvl="0"/>
            <a:endParaRPr lang="en-GB" dirty="0"/>
          </a:p>
        </p:txBody>
      </p:sp>
      <p:sp>
        <p:nvSpPr>
          <p:cNvPr id="8" name="Title 24"/>
          <p:cNvSpPr>
            <a:spLocks noGrp="1"/>
          </p:cNvSpPr>
          <p:nvPr>
            <p:ph type="title" hasCustomPrompt="1"/>
          </p:nvPr>
        </p:nvSpPr>
        <p:spPr>
          <a:xfrm>
            <a:off x="1399309" y="295998"/>
            <a:ext cx="10515600" cy="683058"/>
          </a:xfrm>
          <a:prstGeom prst="rect">
            <a:avLst/>
          </a:prstGeom>
        </p:spPr>
        <p:txBody>
          <a:bodyPr/>
          <a:lstStyle>
            <a:lvl1pPr>
              <a:defRPr cap="all" baseline="0"/>
            </a:lvl1pPr>
          </a:lstStyle>
          <a:p>
            <a:r>
              <a:rPr lang="en-US" dirty="0"/>
              <a:t>CLICK TO EDIT TITLE (40PT &amp; CAPITALS)</a:t>
            </a:r>
            <a:endParaRPr lang="en-GB" dirty="0"/>
          </a:p>
        </p:txBody>
      </p:sp>
    </p:spTree>
    <p:extLst>
      <p:ext uri="{BB962C8B-B14F-4D97-AF65-F5344CB8AC3E}">
        <p14:creationId xmlns:p14="http://schemas.microsoft.com/office/powerpoint/2010/main" val="1801985223"/>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3C88F-C556-45B0-A9A3-C87B5D15FDEA}" type="datetimeFigureOut">
              <a:rPr lang="en-GB" smtClean="0"/>
              <a:t>09/04/2021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F622CBF-6CEC-4D98-8E92-2D21CC8F98BC}" type="slidenum">
              <a:rPr lang="en-GB" smtClean="0"/>
              <a:t>‹#›</a:t>
            </a:fld>
            <a:endParaRPr lang="en-GB"/>
          </a:p>
        </p:txBody>
      </p:sp>
    </p:spTree>
    <p:extLst>
      <p:ext uri="{BB962C8B-B14F-4D97-AF65-F5344CB8AC3E}">
        <p14:creationId xmlns:p14="http://schemas.microsoft.com/office/powerpoint/2010/main" val="332479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B08A882-F9A7-4858-A78E-D3FAD70BCA57}" type="datetimeFigureOut">
              <a:rPr lang="en-GB" smtClean="0"/>
              <a:t>09/04/2021</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7C4D1E8-6A37-4A50-98E5-7CFA96F2348C}" type="slidenum">
              <a:rPr lang="en-GB" smtClean="0"/>
              <a:t>‹#›</a:t>
            </a:fld>
            <a:endParaRPr lang="en-GB"/>
          </a:p>
        </p:txBody>
      </p:sp>
    </p:spTree>
    <p:extLst>
      <p:ext uri="{BB962C8B-B14F-4D97-AF65-F5344CB8AC3E}">
        <p14:creationId xmlns:p14="http://schemas.microsoft.com/office/powerpoint/2010/main" val="274208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ntact Centr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7909" y="1736436"/>
            <a:ext cx="5165436" cy="2077534"/>
          </a:xfrm>
          <a:prstGeom prst="rect">
            <a:avLst/>
          </a:prstGeom>
        </p:spPr>
        <p:txBody>
          <a:bodyPr anchor="b"/>
          <a:lstStyle>
            <a:lvl1pPr algn="ctr">
              <a:defRPr sz="4800" cap="all" baseline="0">
                <a:solidFill>
                  <a:schemeClr val="bg1"/>
                </a:solidFill>
                <a:effectLst>
                  <a:outerShdw blurRad="38100" dist="38100" dir="2700000" algn="tl">
                    <a:srgbClr val="000000">
                      <a:alpha val="43137"/>
                    </a:srgbClr>
                  </a:outerShdw>
                </a:effectLst>
              </a:defRPr>
            </a:lvl1pPr>
          </a:lstStyle>
          <a:p>
            <a:r>
              <a:rPr lang="en-US" dirty="0"/>
              <a:t>CLICK TO EDIT PRESENTATION TITLE</a:t>
            </a:r>
            <a:endParaRPr lang="en-GB" dirty="0"/>
          </a:p>
        </p:txBody>
      </p:sp>
      <p:sp>
        <p:nvSpPr>
          <p:cNvPr id="3" name="Subtitle 2"/>
          <p:cNvSpPr>
            <a:spLocks noGrp="1"/>
          </p:cNvSpPr>
          <p:nvPr>
            <p:ph type="subTitle" idx="1" hasCustomPrompt="1"/>
          </p:nvPr>
        </p:nvSpPr>
        <p:spPr>
          <a:xfrm>
            <a:off x="357909" y="4193166"/>
            <a:ext cx="5165436" cy="1655762"/>
          </a:xfrm>
          <a:prstGeom prst="rect">
            <a:avLst/>
          </a:prstGeom>
        </p:spPr>
        <p:txBody>
          <a:bodyPr/>
          <a:lstStyle>
            <a:lvl1pPr marL="0" indent="0" algn="ctr">
              <a:buNone/>
              <a:defRPr sz="2400" b="1"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speaker’s name and job title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6473" y="0"/>
            <a:ext cx="6585527" cy="6858000"/>
          </a:xfrm>
          <a:prstGeom prst="rect">
            <a:avLst/>
          </a:prstGeom>
        </p:spPr>
      </p:pic>
    </p:spTree>
    <p:extLst>
      <p:ext uri="{BB962C8B-B14F-4D97-AF65-F5344CB8AC3E}">
        <p14:creationId xmlns:p14="http://schemas.microsoft.com/office/powerpoint/2010/main" val="191583120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Contact Centr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7909" y="2294732"/>
            <a:ext cx="6446982" cy="1519238"/>
          </a:xfrm>
          <a:prstGeom prst="rect">
            <a:avLst/>
          </a:prstGeom>
        </p:spPr>
        <p:txBody>
          <a:bodyPr anchor="b"/>
          <a:lstStyle>
            <a:lvl1pPr algn="ctr">
              <a:defRPr sz="4800" cap="all" baseline="0">
                <a:solidFill>
                  <a:schemeClr val="bg1"/>
                </a:solidFill>
                <a:effectLst>
                  <a:outerShdw blurRad="38100" dist="38100" dir="2700000" algn="tl">
                    <a:srgbClr val="000000">
                      <a:alpha val="43137"/>
                    </a:srgbClr>
                  </a:outerShdw>
                </a:effectLst>
              </a:defRPr>
            </a:lvl1pPr>
          </a:lstStyle>
          <a:p>
            <a:r>
              <a:rPr lang="en-US" dirty="0"/>
              <a:t>CLICK TO EDIT PRESENTATION TITLE</a:t>
            </a:r>
            <a:endParaRPr lang="en-GB" dirty="0"/>
          </a:p>
        </p:txBody>
      </p:sp>
      <p:sp>
        <p:nvSpPr>
          <p:cNvPr id="3" name="Subtitle 2"/>
          <p:cNvSpPr>
            <a:spLocks noGrp="1"/>
          </p:cNvSpPr>
          <p:nvPr>
            <p:ph type="subTitle" idx="1" hasCustomPrompt="1"/>
          </p:nvPr>
        </p:nvSpPr>
        <p:spPr>
          <a:xfrm>
            <a:off x="357909" y="4193166"/>
            <a:ext cx="6446982" cy="1655762"/>
          </a:xfrm>
          <a:prstGeom prst="rect">
            <a:avLst/>
          </a:prstGeom>
        </p:spPr>
        <p:txBody>
          <a:bodyPr/>
          <a:lstStyle>
            <a:lvl1pPr marL="0" indent="0" algn="ctr">
              <a:buNone/>
              <a:defRPr sz="2400" b="1"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speaker’s name and job title</a:t>
            </a:r>
            <a:endParaRPr lang="en-GB" dirty="0"/>
          </a:p>
        </p:txBody>
      </p:sp>
      <p:pic>
        <p:nvPicPr>
          <p:cNvPr id="6" name="Picture 5" descr="A person wearing a suit and tie&#10;&#10;Description automatically generated">
            <a:extLst>
              <a:ext uri="{FF2B5EF4-FFF2-40B4-BE49-F238E27FC236}">
                <a16:creationId xmlns:a16="http://schemas.microsoft.com/office/drawing/2014/main" id="{CC2DE74C-4D8D-4A26-A060-4CFA7A299EA0}"/>
              </a:ext>
            </a:extLst>
          </p:cNvPr>
          <p:cNvPicPr>
            <a:picLocks noChangeAspect="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128346" y="0"/>
            <a:ext cx="5063653" cy="6858000"/>
          </a:xfrm>
          <a:prstGeom prst="rect">
            <a:avLst/>
          </a:prstGeom>
        </p:spPr>
      </p:pic>
    </p:spTree>
    <p:extLst>
      <p:ext uri="{BB962C8B-B14F-4D97-AF65-F5344CB8AC3E}">
        <p14:creationId xmlns:p14="http://schemas.microsoft.com/office/powerpoint/2010/main" val="3802405472"/>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ov Title Slide_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57909" y="4193166"/>
            <a:ext cx="6446982" cy="1655762"/>
          </a:xfrm>
          <a:prstGeom prst="rect">
            <a:avLst/>
          </a:prstGeom>
        </p:spPr>
        <p:txBody>
          <a:bodyPr/>
          <a:lstStyle>
            <a:lvl1pPr marL="0" indent="0" algn="ctr">
              <a:buNone/>
              <a:defRPr sz="2400" b="1"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speaker’s name and job title</a:t>
            </a:r>
            <a:endParaRPr lang="en-GB" dirty="0"/>
          </a:p>
        </p:txBody>
      </p:sp>
      <p:sp>
        <p:nvSpPr>
          <p:cNvPr id="7" name="Title 1"/>
          <p:cNvSpPr>
            <a:spLocks noGrp="1"/>
          </p:cNvSpPr>
          <p:nvPr>
            <p:ph type="ctrTitle" hasCustomPrompt="1"/>
          </p:nvPr>
        </p:nvSpPr>
        <p:spPr>
          <a:xfrm>
            <a:off x="357909" y="2294732"/>
            <a:ext cx="6446982" cy="1519238"/>
          </a:xfrm>
          <a:prstGeom prst="rect">
            <a:avLst/>
          </a:prstGeom>
        </p:spPr>
        <p:txBody>
          <a:bodyPr anchor="b"/>
          <a:lstStyle>
            <a:lvl1pPr algn="ctr">
              <a:defRPr sz="4800" cap="all" baseline="0">
                <a:solidFill>
                  <a:schemeClr val="bg1"/>
                </a:solidFill>
                <a:effectLst>
                  <a:outerShdw blurRad="38100" dist="38100" dir="2700000" algn="tl">
                    <a:srgbClr val="000000">
                      <a:alpha val="43137"/>
                    </a:srgbClr>
                  </a:outerShdw>
                </a:effectLst>
              </a:defRPr>
            </a:lvl1pPr>
          </a:lstStyle>
          <a:p>
            <a:r>
              <a:rPr lang="en-US" dirty="0"/>
              <a:t>CLICK TO EDIT PRESENTATION TITLE</a:t>
            </a:r>
            <a:endParaRPr lang="en-GB" dirty="0"/>
          </a:p>
        </p:txBody>
      </p:sp>
      <p:pic>
        <p:nvPicPr>
          <p:cNvPr id="12" name="Picture 11"/>
          <p:cNvPicPr>
            <a:picLocks noChangeAspect="1"/>
          </p:cNvPicPr>
          <p:nvPr userDrawn="1"/>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130473" y="-9236"/>
            <a:ext cx="5061527" cy="6867237"/>
          </a:xfrm>
          <a:prstGeom prst="rect">
            <a:avLst/>
          </a:prstGeom>
        </p:spPr>
      </p:pic>
    </p:spTree>
    <p:extLst>
      <p:ext uri="{BB962C8B-B14F-4D97-AF65-F5344CB8AC3E}">
        <p14:creationId xmlns:p14="http://schemas.microsoft.com/office/powerpoint/2010/main" val="3370690547"/>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lice 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57909" y="4193166"/>
            <a:ext cx="6446982" cy="1655762"/>
          </a:xfrm>
          <a:prstGeom prst="rect">
            <a:avLst/>
          </a:prstGeom>
        </p:spPr>
        <p:txBody>
          <a:bodyPr/>
          <a:lstStyle>
            <a:lvl1pPr marL="0" indent="0" algn="ctr">
              <a:buNone/>
              <a:defRPr sz="2400" b="1"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speaker’s name and job title</a:t>
            </a:r>
            <a:endParaRPr lang="en-GB" dirty="0"/>
          </a:p>
        </p:txBody>
      </p:sp>
      <p:sp>
        <p:nvSpPr>
          <p:cNvPr id="7" name="Title 1"/>
          <p:cNvSpPr>
            <a:spLocks noGrp="1"/>
          </p:cNvSpPr>
          <p:nvPr>
            <p:ph type="ctrTitle" hasCustomPrompt="1"/>
          </p:nvPr>
        </p:nvSpPr>
        <p:spPr>
          <a:xfrm>
            <a:off x="357909" y="2294732"/>
            <a:ext cx="6446982" cy="1519238"/>
          </a:xfrm>
          <a:prstGeom prst="rect">
            <a:avLst/>
          </a:prstGeom>
        </p:spPr>
        <p:txBody>
          <a:bodyPr anchor="b"/>
          <a:lstStyle>
            <a:lvl1pPr algn="ctr">
              <a:defRPr sz="4800" cap="all" baseline="0">
                <a:solidFill>
                  <a:schemeClr val="bg1"/>
                </a:solidFill>
                <a:effectLst>
                  <a:outerShdw blurRad="38100" dist="38100" dir="2700000" algn="tl">
                    <a:srgbClr val="000000">
                      <a:alpha val="43137"/>
                    </a:srgbClr>
                  </a:outerShdw>
                </a:effectLst>
              </a:defRPr>
            </a:lvl1pPr>
          </a:lstStyle>
          <a:p>
            <a:r>
              <a:rPr lang="en-US" dirty="0"/>
              <a:t>Transition Go / No-Go Meeting.</a:t>
            </a:r>
            <a:endParaRPr lang="en-GB" dirty="0"/>
          </a:p>
        </p:txBody>
      </p:sp>
      <p:pic>
        <p:nvPicPr>
          <p:cNvPr id="2" name="Picture 1"/>
          <p:cNvPicPr>
            <a:picLocks noChangeAspect="1"/>
          </p:cNvPicPr>
          <p:nvPr userDrawn="1"/>
        </p:nvPicPr>
        <p:blipFill rotWithShape="1">
          <a:blip r:embed="rId2"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148945" y="0"/>
            <a:ext cx="5043055" cy="6858000"/>
          </a:xfrm>
          <a:prstGeom prst="rect">
            <a:avLst/>
          </a:prstGeom>
        </p:spPr>
      </p:pic>
    </p:spTree>
    <p:extLst>
      <p:ext uri="{BB962C8B-B14F-4D97-AF65-F5344CB8AC3E}">
        <p14:creationId xmlns:p14="http://schemas.microsoft.com/office/powerpoint/2010/main" val="4024837078"/>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lice Title Slide_3">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57909" y="4193166"/>
            <a:ext cx="6446982" cy="1655762"/>
          </a:xfrm>
          <a:prstGeom prst="rect">
            <a:avLst/>
          </a:prstGeom>
        </p:spPr>
        <p:txBody>
          <a:bodyPr/>
          <a:lstStyle>
            <a:lvl1pPr marL="0" indent="0" algn="ctr">
              <a:buNone/>
              <a:defRPr sz="2400" b="1"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speaker’s name and job title</a:t>
            </a:r>
            <a:endParaRPr lang="en-GB" dirty="0"/>
          </a:p>
        </p:txBody>
      </p:sp>
      <p:sp>
        <p:nvSpPr>
          <p:cNvPr id="7" name="Title 1"/>
          <p:cNvSpPr>
            <a:spLocks noGrp="1"/>
          </p:cNvSpPr>
          <p:nvPr>
            <p:ph type="ctrTitle" hasCustomPrompt="1"/>
          </p:nvPr>
        </p:nvSpPr>
        <p:spPr>
          <a:xfrm>
            <a:off x="357909" y="2294732"/>
            <a:ext cx="6446982" cy="1519238"/>
          </a:xfrm>
          <a:prstGeom prst="rect">
            <a:avLst/>
          </a:prstGeom>
        </p:spPr>
        <p:txBody>
          <a:bodyPr anchor="b"/>
          <a:lstStyle>
            <a:lvl1pPr algn="ctr">
              <a:defRPr sz="4800" cap="all" baseline="0">
                <a:solidFill>
                  <a:schemeClr val="bg1"/>
                </a:solidFill>
                <a:effectLst>
                  <a:outerShdw blurRad="38100" dist="38100" dir="2700000" algn="tl">
                    <a:srgbClr val="000000">
                      <a:alpha val="43137"/>
                    </a:srgbClr>
                  </a:outerShdw>
                </a:effectLst>
              </a:defRPr>
            </a:lvl1pPr>
          </a:lstStyle>
          <a:p>
            <a:r>
              <a:rPr lang="en-US" dirty="0"/>
              <a:t>CLICK TO EDIT PRESENTATION TITLE</a:t>
            </a:r>
            <a:endParaRPr lang="en-GB" dirty="0"/>
          </a:p>
        </p:txBody>
      </p:sp>
      <p:pic>
        <p:nvPicPr>
          <p:cNvPr id="8" name="Picture 7" descr="A person wearing a uniform&#10;&#10;Description automatically generated">
            <a:extLst>
              <a:ext uri="{FF2B5EF4-FFF2-40B4-BE49-F238E27FC236}">
                <a16:creationId xmlns:a16="http://schemas.microsoft.com/office/drawing/2014/main" id="{AB3F7232-ECFE-4A72-8DE9-B531ECB96D89}"/>
              </a:ext>
            </a:extLst>
          </p:cNvPr>
          <p:cNvPicPr>
            <a:picLocks noChangeAspect="1"/>
          </p:cNvPicPr>
          <p:nvPr userDrawn="1"/>
        </p:nvPicPr>
        <p:blipFill>
          <a:blip r:embed="rId2"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7135604" y="0"/>
            <a:ext cx="5056396" cy="6858000"/>
          </a:xfrm>
          <a:prstGeom prst="rect">
            <a:avLst/>
          </a:prstGeom>
        </p:spPr>
      </p:pic>
    </p:spTree>
    <p:extLst>
      <p:ext uri="{BB962C8B-B14F-4D97-AF65-F5344CB8AC3E}">
        <p14:creationId xmlns:p14="http://schemas.microsoft.com/office/powerpoint/2010/main" val="77266827"/>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itle Slide - Black">
    <p:bg bwMode="gray">
      <p:bgPr>
        <a:solidFill>
          <a:schemeClr val="tx1"/>
        </a:solidFill>
        <a:effectLst/>
      </p:bgPr>
    </p:bg>
    <p:spTree>
      <p:nvGrpSpPr>
        <p:cNvPr id="1" name=""/>
        <p:cNvGrpSpPr/>
        <p:nvPr/>
      </p:nvGrpSpPr>
      <p:grpSpPr>
        <a:xfrm>
          <a:off x="0" y="0"/>
          <a:ext cx="0" cy="0"/>
          <a:chOff x="0" y="0"/>
          <a:chExt cx="0" cy="0"/>
        </a:xfrm>
      </p:grpSpPr>
      <p:sp>
        <p:nvSpPr>
          <p:cNvPr id="17" name="Picture Placeholder 8">
            <a:extLst>
              <a:ext uri="{FF2B5EF4-FFF2-40B4-BE49-F238E27FC236}">
                <a16:creationId xmlns:a16="http://schemas.microsoft.com/office/drawing/2014/main" id="{DEF77F0F-DE6A-48C9-92BD-013174DD643C}"/>
              </a:ext>
            </a:extLst>
          </p:cNvPr>
          <p:cNvSpPr>
            <a:spLocks noGrp="1"/>
          </p:cNvSpPr>
          <p:nvPr>
            <p:ph type="pic" sz="quarter" idx="11"/>
          </p:nvPr>
        </p:nvSpPr>
        <p:spPr>
          <a:xfrm>
            <a:off x="3393716" y="727595"/>
            <a:ext cx="5400000" cy="5400000"/>
          </a:xfrm>
          <a:prstGeom prst="rect">
            <a:avLst/>
          </a:prstGeom>
        </p:spPr>
        <p:txBody>
          <a:bodyPr/>
          <a:lstStyle>
            <a:lvl1pPr>
              <a:defRPr>
                <a:solidFill>
                  <a:schemeClr val="bg1"/>
                </a:solidFill>
              </a:defRPr>
            </a:lvl1pPr>
          </a:lstStyle>
          <a:p>
            <a:r>
              <a:rPr lang="en-GB" noProof="0"/>
              <a:t>Click icon to add picture</a:t>
            </a:r>
          </a:p>
        </p:txBody>
      </p:sp>
      <p:sp>
        <p:nvSpPr>
          <p:cNvPr id="40" name="Title 1">
            <a:extLst>
              <a:ext uri="{FF2B5EF4-FFF2-40B4-BE49-F238E27FC236}">
                <a16:creationId xmlns:a16="http://schemas.microsoft.com/office/drawing/2014/main" id="{D9B25E43-ACA5-4BFC-98CD-B96634D5AD4A}"/>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GB" noProof="0"/>
              <a:t>Click to edit Master title style</a:t>
            </a:r>
          </a:p>
        </p:txBody>
      </p:sp>
      <p:sp>
        <p:nvSpPr>
          <p:cNvPr id="41" name="Text Placeholder 4">
            <a:extLst>
              <a:ext uri="{FF2B5EF4-FFF2-40B4-BE49-F238E27FC236}">
                <a16:creationId xmlns:a16="http://schemas.microsoft.com/office/drawing/2014/main" id="{EE5D7BA0-7E63-4F55-8707-FB998AF96C8C}"/>
              </a:ext>
            </a:extLst>
          </p:cNvPr>
          <p:cNvSpPr>
            <a:spLocks noGrp="1"/>
          </p:cNvSpPr>
          <p:nvPr>
            <p:ph type="body" sz="quarter" idx="10"/>
          </p:nvPr>
        </p:nvSpPr>
        <p:spPr>
          <a:xfrm>
            <a:off x="501651" y="6381750"/>
            <a:ext cx="4446269" cy="273050"/>
          </a:xfrm>
          <a:prstGeom prst="rect">
            <a:avLst/>
          </a:prstGeom>
        </p:spPr>
        <p:txBody>
          <a:bodyPr>
            <a:noAutofit/>
          </a:bodyPr>
          <a:lstStyle>
            <a:lvl1pPr>
              <a:spcAft>
                <a:spcPts val="0"/>
              </a:spcAft>
              <a:defRPr sz="160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edit Master text styles</a:t>
            </a:r>
            <a:endParaRPr lang="en-GB"/>
          </a:p>
        </p:txBody>
      </p:sp>
      <p:pic>
        <p:nvPicPr>
          <p:cNvPr id="899854422" name="Logo_White" descr="{&quot;templafy&quot;:{&quot;id&quot;:&quot;b5276cc3-fa31-45ab-8832-6f5d72b724f7&quot;}}"/>
          <p:cNvPicPr>
            <a:picLocks noChangeAspect="1"/>
          </p:cNvPicPr>
          <p:nvPr/>
        </p:nvPicPr>
        <p:blipFill>
          <a:blip r:embed="rId2"/>
          <a:stretch>
            <a:fillRect/>
          </a:stretch>
        </p:blipFill>
        <p:spPr>
          <a:xfrm>
            <a:off x="474358" y="462957"/>
            <a:ext cx="2283232" cy="1000800"/>
          </a:xfrm>
          <a:prstGeom prst="rect">
            <a:avLst/>
          </a:prstGeom>
        </p:spPr>
      </p:pic>
    </p:spTree>
    <p:extLst>
      <p:ext uri="{BB962C8B-B14F-4D97-AF65-F5344CB8AC3E}">
        <p14:creationId xmlns:p14="http://schemas.microsoft.com/office/powerpoint/2010/main" val="2026725401"/>
      </p:ext>
    </p:extLst>
  </p:cSld>
  <p:clrMapOvr>
    <a:masterClrMapping/>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22084751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theme" Target="../theme/theme11.xml"/><Relationship Id="rId4"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2.xml"/></Relationships>
</file>

<file path=ppt/slideMasters/_rels/slideMaster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9.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972981" cy="1647364"/>
          </a:xfrm>
          <a:prstGeom prst="rect">
            <a:avLst/>
          </a:prstGeom>
        </p:spPr>
      </p:pic>
    </p:spTree>
    <p:extLst>
      <p:ext uri="{BB962C8B-B14F-4D97-AF65-F5344CB8AC3E}">
        <p14:creationId xmlns:p14="http://schemas.microsoft.com/office/powerpoint/2010/main" val="2380445580"/>
      </p:ext>
    </p:extLst>
  </p:cSld>
  <p:clrMap bg1="lt1" tx1="dk1" bg2="lt2" tx2="dk2" accent1="accent1" accent2="accent2" accent3="accent3" accent4="accent4" accent5="accent5" accent6="accent6" hlink="hlink" folHlink="folHlink"/>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7222836"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022" y="193920"/>
            <a:ext cx="1028887" cy="10288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4384339"/>
      </p:ext>
    </p:extLst>
  </p:cSld>
  <p:clrMap bg1="lt1" tx1="dk1" bg2="lt2" tx2="dk2" accent1="accent1" accent2="accent2" accent3="accent3" accent4="accent4" accent5="accent5" accent6="accent6" hlink="hlink" folHlink="folHlink"/>
  <p:sldLayoutIdLst>
    <p:sldLayoutId id="2147483816" r:id="rId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2930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0313" y="107185"/>
            <a:ext cx="1075070" cy="1075070"/>
          </a:xfrm>
          <a:prstGeom prst="rect">
            <a:avLst/>
          </a:prstGeom>
          <a:effectLst>
            <a:outerShdw blurRad="50800" dist="38100" dir="2700000" algn="tl" rotWithShape="0">
              <a:prstClr val="black">
                <a:alpha val="40000"/>
              </a:prstClr>
            </a:outerShdw>
          </a:effectLst>
        </p:spPr>
      </p:pic>
      <p:sp>
        <p:nvSpPr>
          <p:cNvPr id="5" name="TextBox 4"/>
          <p:cNvSpPr txBox="1"/>
          <p:nvPr userDrawn="1"/>
        </p:nvSpPr>
        <p:spPr>
          <a:xfrm>
            <a:off x="0" y="6581001"/>
            <a:ext cx="97594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OFFICIAL</a:t>
            </a:r>
          </a:p>
        </p:txBody>
      </p:sp>
    </p:spTree>
    <p:extLst>
      <p:ext uri="{BB962C8B-B14F-4D97-AF65-F5344CB8AC3E}">
        <p14:creationId xmlns:p14="http://schemas.microsoft.com/office/powerpoint/2010/main" val="323014680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Lst>
  <p:transition spd="med">
    <p:pull/>
  </p:transition>
  <p:txStyles>
    <p:titleStyle>
      <a:lvl1pPr algn="l" defTabSz="914400" rtl="0" eaLnBrk="1" latinLnBrk="0" hangingPunct="1">
        <a:lnSpc>
          <a:spcPct val="90000"/>
        </a:lnSpc>
        <a:spcBef>
          <a:spcPct val="0"/>
        </a:spcBef>
        <a:buNone/>
        <a:defRPr sz="4000" kern="1200">
          <a:solidFill>
            <a:schemeClr val="bg1"/>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972981" cy="1647364"/>
          </a:xfrm>
          <a:prstGeom prst="rect">
            <a:avLst/>
          </a:prstGeom>
        </p:spPr>
      </p:pic>
    </p:spTree>
    <p:extLst>
      <p:ext uri="{BB962C8B-B14F-4D97-AF65-F5344CB8AC3E}">
        <p14:creationId xmlns:p14="http://schemas.microsoft.com/office/powerpoint/2010/main" val="888809041"/>
      </p:ext>
    </p:extLst>
  </p:cSld>
  <p:clrMap bg1="lt1" tx1="dk1" bg2="lt2" tx2="dk2" accent1="accent1" accent2="accent2" accent3="accent3" accent4="accent4" accent5="accent5" accent6="accent6" hlink="hlink" folHlink="folHlink"/>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341818"/>
      </p:ext>
    </p:extLst>
  </p:cSld>
  <p:clrMap bg1="lt1" tx1="dk1" bg2="lt2" tx2="dk2" accent1="accent1" accent2="accent2" accent3="accent3" accent4="accent4" accent5="accent5" accent6="accent6" hlink="hlink" folHlink="folHlink"/>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293091"/>
          </a:xfrm>
          <a:prstGeom prst="rect">
            <a:avLst/>
          </a:prstGeom>
          <a:solidFill>
            <a:srgbClr val="58A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313" y="107185"/>
            <a:ext cx="1075070" cy="10750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42230715"/>
      </p:ext>
    </p:extLst>
  </p:cSld>
  <p:clrMap bg1="lt1" tx1="dk1" bg2="lt2" tx2="dk2" accent1="accent1" accent2="accent2" accent3="accent3" accent4="accent4" accent5="accent5" accent6="accent6" hlink="hlink" folHlink="folHlink"/>
  <p:transition spd="med">
    <p:pull/>
  </p:transition>
  <p:txStyles>
    <p:titleStyle>
      <a:lvl1pPr algn="l" defTabSz="914400" rtl="0" eaLnBrk="1" latinLnBrk="0" hangingPunct="1">
        <a:lnSpc>
          <a:spcPct val="90000"/>
        </a:lnSpc>
        <a:spcBef>
          <a:spcPct val="0"/>
        </a:spcBef>
        <a:buNone/>
        <a:defRPr sz="4000" kern="1200">
          <a:solidFill>
            <a:schemeClr val="bg1"/>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2930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313" y="107185"/>
            <a:ext cx="1075070" cy="1075070"/>
          </a:xfrm>
          <a:prstGeom prst="rect">
            <a:avLst/>
          </a:prstGeom>
          <a:effectLst>
            <a:outerShdw blurRad="50800" dist="38100" dir="2700000" algn="tl" rotWithShape="0">
              <a:prstClr val="black">
                <a:alpha val="40000"/>
              </a:prstClr>
            </a:outerShdw>
          </a:effectLst>
        </p:spPr>
      </p:pic>
      <p:sp>
        <p:nvSpPr>
          <p:cNvPr id="4" name="TextBox 3"/>
          <p:cNvSpPr txBox="1"/>
          <p:nvPr userDrawn="1"/>
        </p:nvSpPr>
        <p:spPr>
          <a:xfrm>
            <a:off x="8488218" y="6530093"/>
            <a:ext cx="342669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t>Commercial in confidence</a:t>
            </a:r>
          </a:p>
        </p:txBody>
      </p:sp>
    </p:spTree>
    <p:extLst>
      <p:ext uri="{BB962C8B-B14F-4D97-AF65-F5344CB8AC3E}">
        <p14:creationId xmlns:p14="http://schemas.microsoft.com/office/powerpoint/2010/main" val="3134216322"/>
      </p:ext>
    </p:extLst>
  </p:cSld>
  <p:clrMap bg1="lt1" tx1="dk1" bg2="lt2" tx2="dk2" accent1="accent1" accent2="accent2" accent3="accent3" accent4="accent4" accent5="accent5" accent6="accent6" hlink="hlink" folHlink="folHlink"/>
  <p:transition spd="med">
    <p:pull/>
  </p:transition>
  <p:txStyles>
    <p:titleStyle>
      <a:lvl1pPr algn="l" defTabSz="914400" rtl="0" eaLnBrk="1" latinLnBrk="0" hangingPunct="1">
        <a:lnSpc>
          <a:spcPct val="90000"/>
        </a:lnSpc>
        <a:spcBef>
          <a:spcPct val="0"/>
        </a:spcBef>
        <a:buNone/>
        <a:defRPr sz="4000" kern="1200">
          <a:solidFill>
            <a:schemeClr val="bg1"/>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p:cNvSpPr txBox="1"/>
          <p:nvPr userDrawn="1"/>
        </p:nvSpPr>
        <p:spPr>
          <a:xfrm>
            <a:off x="8488218" y="6530093"/>
            <a:ext cx="342669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t>Commercial in confidence</a:t>
            </a:r>
          </a:p>
        </p:txBody>
      </p:sp>
    </p:spTree>
    <p:extLst>
      <p:ext uri="{BB962C8B-B14F-4D97-AF65-F5344CB8AC3E}">
        <p14:creationId xmlns:p14="http://schemas.microsoft.com/office/powerpoint/2010/main" val="2904688736"/>
      </p:ext>
    </p:extLst>
  </p:cSld>
  <p:clrMap bg1="lt1" tx1="dk1" bg2="lt2" tx2="dk2" accent1="accent1" accent2="accent2" accent3="accent3" accent4="accent4" accent5="accent5" accent6="accent6" hlink="hlink" folHlink="folHlink"/>
  <p:sldLayoutIdLst>
    <p:sldLayoutId id="2147483688" r:id="rId1"/>
  </p:sldLayoutIdLst>
  <p:transition spd="med">
    <p:pull/>
  </p:transition>
  <p:txStyles>
    <p:titleStyle>
      <a:lvl1pPr algn="l" defTabSz="914400" rtl="0" eaLnBrk="1" latinLnBrk="0" hangingPunct="1">
        <a:lnSpc>
          <a:spcPct val="90000"/>
        </a:lnSpc>
        <a:spcBef>
          <a:spcPct val="0"/>
        </a:spcBef>
        <a:buNone/>
        <a:defRPr sz="4000" kern="1200" cap="all" baseline="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410694" y="960576"/>
            <a:ext cx="9578106" cy="83133"/>
          </a:xfrm>
          <a:prstGeom prst="rect">
            <a:avLst/>
          </a:prstGeom>
          <a:solidFill>
            <a:schemeClr val="accent4">
              <a:lumMod val="90000"/>
              <a:lumOff val="10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0" y="0"/>
            <a:ext cx="2272145" cy="6858000"/>
          </a:xfrm>
          <a:prstGeom prst="rect">
            <a:avLst/>
          </a:prstGeom>
          <a:solidFill>
            <a:schemeClr val="accent4">
              <a:lumMod val="90000"/>
              <a:lumOff val="1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537" y="83128"/>
            <a:ext cx="1075070" cy="1075070"/>
          </a:xfrm>
          <a:prstGeom prst="rect">
            <a:avLst/>
          </a:prstGeom>
          <a:effectLst>
            <a:outerShdw blurRad="50800" dist="38100" dir="2700000" algn="tl" rotWithShape="0">
              <a:prstClr val="black">
                <a:alpha val="40000"/>
              </a:prstClr>
            </a:outerShdw>
          </a:effectLst>
        </p:spPr>
      </p:pic>
      <p:sp>
        <p:nvSpPr>
          <p:cNvPr id="6" name="TextBox 5"/>
          <p:cNvSpPr txBox="1"/>
          <p:nvPr userDrawn="1"/>
        </p:nvSpPr>
        <p:spPr>
          <a:xfrm>
            <a:off x="0" y="6446982"/>
            <a:ext cx="22721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bg1"/>
                </a:solidFill>
              </a:rPr>
              <a:t>Commercial in confidence</a:t>
            </a:r>
          </a:p>
        </p:txBody>
      </p:sp>
    </p:spTree>
    <p:extLst>
      <p:ext uri="{BB962C8B-B14F-4D97-AF65-F5344CB8AC3E}">
        <p14:creationId xmlns:p14="http://schemas.microsoft.com/office/powerpoint/2010/main" val="46131123"/>
      </p:ext>
    </p:extLst>
  </p:cSld>
  <p:clrMap bg1="lt1" tx1="dk1" bg2="lt2" tx2="dk2" accent1="accent1" accent2="accent2" accent3="accent3" accent4="accent4" accent5="accent5" accent6="accent6" hlink="hlink" folHlink="folHlink"/>
  <p:sldLayoutIdLst>
    <p:sldLayoutId id="2147483801" r:id="rId1"/>
  </p:sldLayoutIdLst>
  <p:transition spd="med">
    <p:pull/>
  </p:transition>
  <p:txStyles>
    <p:titleStyle>
      <a:lvl1pPr algn="l" defTabSz="914400" rtl="0" eaLnBrk="1" latinLnBrk="0" hangingPunct="1">
        <a:lnSpc>
          <a:spcPct val="90000"/>
        </a:lnSpc>
        <a:spcBef>
          <a:spcPct val="0"/>
        </a:spcBef>
        <a:buNone/>
        <a:defRPr sz="4000" kern="1200">
          <a:solidFill>
            <a:schemeClr val="accent3"/>
          </a:solidFill>
          <a:effectLst>
            <a:outerShdw blurRad="38100" dist="38100" dir="2700000" algn="tl">
              <a:srgbClr val="000000">
                <a:alpha val="43137"/>
              </a:srgbClr>
            </a:outerShdw>
          </a:effectLst>
          <a:latin typeface="+mj-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2272145" cy="6858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537" y="84382"/>
            <a:ext cx="1075070" cy="1075070"/>
          </a:xfrm>
          <a:prstGeom prst="rect">
            <a:avLst/>
          </a:prstGeom>
          <a:effectLst>
            <a:outerShdw blurRad="50800" dist="38100" dir="2700000" algn="tl" rotWithShape="0">
              <a:prstClr val="black">
                <a:alpha val="40000"/>
              </a:prstClr>
            </a:outerShdw>
          </a:effectLst>
        </p:spPr>
      </p:pic>
      <p:sp>
        <p:nvSpPr>
          <p:cNvPr id="11" name="Rectangle 10"/>
          <p:cNvSpPr/>
          <p:nvPr userDrawn="1"/>
        </p:nvSpPr>
        <p:spPr>
          <a:xfrm>
            <a:off x="2410694" y="951341"/>
            <a:ext cx="9615054" cy="92368"/>
          </a:xfrm>
          <a:prstGeom prst="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userDrawn="1"/>
        </p:nvSpPr>
        <p:spPr>
          <a:xfrm>
            <a:off x="8488218" y="6530093"/>
            <a:ext cx="3426691"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dirty="0"/>
              <a:t>Commercial in confidence</a:t>
            </a:r>
          </a:p>
        </p:txBody>
      </p:sp>
    </p:spTree>
    <p:extLst>
      <p:ext uri="{BB962C8B-B14F-4D97-AF65-F5344CB8AC3E}">
        <p14:creationId xmlns:p14="http://schemas.microsoft.com/office/powerpoint/2010/main" val="2628764814"/>
      </p:ext>
    </p:extLst>
  </p:cSld>
  <p:clrMap bg1="lt1" tx1="dk1" bg2="lt2" tx2="dk2" accent1="accent1" accent2="accent2" accent3="accent3" accent4="accent4" accent5="accent5" accent6="accent6" hlink="hlink" folHlink="folHlink"/>
  <p:transition spd="med">
    <p:pull/>
  </p:transition>
  <p:txStyles>
    <p:titleStyle>
      <a:lvl1pPr algn="l" defTabSz="914400" rtl="0" eaLnBrk="1" latinLnBrk="0" hangingPunct="1">
        <a:lnSpc>
          <a:spcPct val="90000"/>
        </a:lnSpc>
        <a:spcBef>
          <a:spcPct val="0"/>
        </a:spcBef>
        <a:buNone/>
        <a:defRPr sz="4000" kern="1200">
          <a:solidFill>
            <a:schemeClr val="accent3"/>
          </a:solidFill>
          <a:effectLst>
            <a:outerShdw blurRad="38100" dist="38100" dir="2700000" algn="tl">
              <a:srgbClr val="000000">
                <a:alpha val="43137"/>
              </a:srgbClr>
            </a:outerShdw>
          </a:effectLst>
          <a:latin typeface="+mj-lt"/>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5606473" cy="6858000"/>
          </a:xfrm>
          <a:prstGeom prst="rect">
            <a:avLst/>
          </a:prstGeo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a:ln>
            <a:solidFill>
              <a:srgbClr val="58A6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218022" y="193920"/>
            <a:ext cx="1028887" cy="102888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3749680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customXml" Target="../../customXml/item6.xml"/><Relationship Id="rId1" Type="http://schemas.openxmlformats.org/officeDocument/2006/relationships/customXml" Target="../../customXml/item5.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3A8AD-38C0-4854-81B3-9B99B4E007ED}"/>
              </a:ext>
            </a:extLst>
          </p:cNvPr>
          <p:cNvSpPr>
            <a:spLocks noGrp="1"/>
          </p:cNvSpPr>
          <p:nvPr>
            <p:ph type="ctrTitle"/>
          </p:nvPr>
        </p:nvSpPr>
        <p:spPr/>
        <p:txBody>
          <a:bodyPr>
            <a:normAutofit fontScale="90000"/>
          </a:bodyPr>
          <a:lstStyle/>
          <a:p>
            <a:r>
              <a:rPr lang="en-GB" dirty="0"/>
              <a:t>Tower C – MV&amp;VRP Test Automation Framework Requirements</a:t>
            </a:r>
          </a:p>
        </p:txBody>
      </p:sp>
      <p:sp>
        <p:nvSpPr>
          <p:cNvPr id="5" name="Text Placeholder 4"/>
          <p:cNvSpPr>
            <a:spLocks noGrp="1"/>
          </p:cNvSpPr>
          <p:nvPr>
            <p:ph type="subTitle" idx="1"/>
          </p:nvPr>
        </p:nvSpPr>
        <p:spPr>
          <a:prstGeom prst="rect">
            <a:avLst/>
          </a:prstGeom>
        </p:spPr>
        <p:txBody>
          <a:bodyPr/>
          <a:lstStyle/>
          <a:p>
            <a:r>
              <a:rPr lang="en-GB" dirty="0"/>
              <a:t>24</a:t>
            </a:r>
            <a:r>
              <a:rPr lang="en-GB" baseline="30000" dirty="0"/>
              <a:t>th</a:t>
            </a:r>
            <a:r>
              <a:rPr lang="en-GB" dirty="0"/>
              <a:t> March 2021</a:t>
            </a:r>
          </a:p>
        </p:txBody>
      </p:sp>
    </p:spTree>
    <p:custDataLst>
      <p:custData r:id="rId1"/>
      <p:custData r:id="rId2"/>
    </p:custDataLst>
    <p:extLst>
      <p:ext uri="{BB962C8B-B14F-4D97-AF65-F5344CB8AC3E}">
        <p14:creationId xmlns:p14="http://schemas.microsoft.com/office/powerpoint/2010/main" val="2473012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1"/>
          </p:nvPr>
        </p:nvSpPr>
        <p:spPr>
          <a:xfrm>
            <a:off x="1321082" y="1590157"/>
            <a:ext cx="9734564" cy="4971845"/>
          </a:xfrm>
        </p:spPr>
        <p:txBody>
          <a:bodyPr/>
          <a:lstStyle/>
          <a:p>
            <a:pPr marL="514350" indent="-514350">
              <a:buFont typeface="+mj-lt"/>
              <a:buAutoNum type="arabicPeriod"/>
            </a:pPr>
            <a:r>
              <a:rPr lang="en-GB" sz="2000" dirty="0">
                <a:latin typeface="Candara" panose="020E0502030303020204" pitchFamily="34" charset="0"/>
              </a:rPr>
              <a:t>Executive Summary</a:t>
            </a:r>
          </a:p>
          <a:p>
            <a:pPr marL="514350" indent="-514350">
              <a:buFont typeface="+mj-lt"/>
              <a:buAutoNum type="arabicPeriod"/>
            </a:pPr>
            <a:r>
              <a:rPr lang="en-GB" sz="2000" dirty="0">
                <a:latin typeface="Candara" panose="020E0502030303020204" pitchFamily="34" charset="0"/>
              </a:rPr>
              <a:t>Scope</a:t>
            </a:r>
          </a:p>
          <a:p>
            <a:pPr marL="514350" indent="-514350">
              <a:buFont typeface="+mj-lt"/>
              <a:buAutoNum type="arabicPeriod"/>
            </a:pPr>
            <a:r>
              <a:rPr lang="en-GB" sz="2000" dirty="0">
                <a:latin typeface="Candara" panose="020E0502030303020204" pitchFamily="34" charset="0"/>
              </a:rPr>
              <a:t>Current Landscape</a:t>
            </a:r>
          </a:p>
          <a:p>
            <a:pPr marL="514350" indent="-514350">
              <a:buFont typeface="+mj-lt"/>
              <a:buAutoNum type="arabicPeriod"/>
            </a:pPr>
            <a:r>
              <a:rPr lang="en-GB" sz="2000" dirty="0">
                <a:latin typeface="Candara" panose="020E0502030303020204" pitchFamily="34" charset="0"/>
              </a:rPr>
              <a:t>Automated Test Scope Coverage</a:t>
            </a:r>
          </a:p>
          <a:p>
            <a:pPr marL="514350" indent="-514350">
              <a:buFont typeface="+mj-lt"/>
              <a:buAutoNum type="arabicPeriod"/>
            </a:pPr>
            <a:r>
              <a:rPr lang="en-GB" sz="2000" dirty="0">
                <a:latin typeface="Candara" panose="020E0502030303020204" pitchFamily="34" charset="0"/>
              </a:rPr>
              <a:t>Key Tool Requirements</a:t>
            </a:r>
          </a:p>
        </p:txBody>
      </p:sp>
      <p:sp>
        <p:nvSpPr>
          <p:cNvPr id="10" name="Title 9"/>
          <p:cNvSpPr>
            <a:spLocks noGrp="1"/>
          </p:cNvSpPr>
          <p:nvPr>
            <p:ph type="title"/>
          </p:nvPr>
        </p:nvSpPr>
        <p:spPr>
          <a:xfrm>
            <a:off x="1228718" y="295998"/>
            <a:ext cx="10515600" cy="683058"/>
          </a:xfrm>
        </p:spPr>
        <p:txBody>
          <a:bodyPr/>
          <a:lstStyle/>
          <a:p>
            <a:r>
              <a:rPr lang="en-GB" dirty="0">
                <a:latin typeface="Candara" panose="020E0502030303020204" pitchFamily="34" charset="0"/>
              </a:rPr>
              <a:t>Contents</a:t>
            </a:r>
          </a:p>
        </p:txBody>
      </p:sp>
    </p:spTree>
    <p:extLst>
      <p:ext uri="{BB962C8B-B14F-4D97-AF65-F5344CB8AC3E}">
        <p14:creationId xmlns:p14="http://schemas.microsoft.com/office/powerpoint/2010/main" val="1401786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222570" y="293621"/>
            <a:ext cx="10515600" cy="683058"/>
          </a:xfrm>
        </p:spPr>
        <p:txBody>
          <a:bodyPr/>
          <a:lstStyle/>
          <a:p>
            <a:r>
              <a:rPr lang="en-GB" dirty="0">
                <a:latin typeface="Candara" panose="020E0502030303020204" pitchFamily="34" charset="0"/>
              </a:rPr>
              <a:t>summary</a:t>
            </a:r>
          </a:p>
        </p:txBody>
      </p:sp>
      <p:sp>
        <p:nvSpPr>
          <p:cNvPr id="2" name="Rectangle 1">
            <a:extLst>
              <a:ext uri="{FF2B5EF4-FFF2-40B4-BE49-F238E27FC236}">
                <a16:creationId xmlns:a16="http://schemas.microsoft.com/office/drawing/2014/main" id="{63FA4BC4-53FC-421C-99AE-E7E2E22F53FD}"/>
              </a:ext>
            </a:extLst>
          </p:cNvPr>
          <p:cNvSpPr/>
          <p:nvPr/>
        </p:nvSpPr>
        <p:spPr>
          <a:xfrm>
            <a:off x="628371" y="2163440"/>
            <a:ext cx="9828008" cy="854080"/>
          </a:xfrm>
          <a:prstGeom prst="rect">
            <a:avLst/>
          </a:prstGeom>
        </p:spPr>
        <p:txBody>
          <a:bodyPr wrap="square">
            <a:spAutoFit/>
          </a:bodyPr>
          <a:lstStyle/>
          <a:p>
            <a:pPr>
              <a:lnSpc>
                <a:spcPts val="1250"/>
              </a:lnSpc>
              <a:spcAft>
                <a:spcPts val="600"/>
              </a:spcAft>
            </a:pPr>
            <a:r>
              <a:rPr lang="en-GB" sz="1200" i="1" dirty="0">
                <a:latin typeface="Candara" panose="020E0502030303020204" pitchFamily="34" charset="0"/>
              </a:rPr>
              <a:t>There is a requirement to undertake automated regression testing on all Client defined Oracle Analytics Server (OAS) dashboards and deliver results to the Client Test Manager. An testing automation tool is required to meet this requirement, inline with the scope and features described in this deck.</a:t>
            </a:r>
          </a:p>
          <a:p>
            <a:endParaRPr lang="en-US" sz="1200" dirty="0">
              <a:latin typeface="Candara" panose="020E0502030303020204" pitchFamily="34" charset="0"/>
            </a:endParaRPr>
          </a:p>
          <a:p>
            <a:pPr marL="285750" indent="-285750">
              <a:lnSpc>
                <a:spcPts val="1250"/>
              </a:lnSpc>
              <a:spcAft>
                <a:spcPts val="600"/>
              </a:spcAft>
              <a:buFont typeface="Arial" panose="020B0604020202020204" pitchFamily="34" charset="0"/>
              <a:buChar char="•"/>
            </a:pPr>
            <a:endParaRPr lang="en-GB" sz="1200" dirty="0">
              <a:latin typeface="Candara" panose="020E0502030303020204" pitchFamily="34" charset="0"/>
            </a:endParaRPr>
          </a:p>
        </p:txBody>
      </p:sp>
    </p:spTree>
    <p:extLst>
      <p:ext uri="{BB962C8B-B14F-4D97-AF65-F5344CB8AC3E}">
        <p14:creationId xmlns:p14="http://schemas.microsoft.com/office/powerpoint/2010/main" val="333061313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quarter" idx="11"/>
          </p:nvPr>
        </p:nvSpPr>
        <p:spPr>
          <a:xfrm>
            <a:off x="712519" y="1520042"/>
            <a:ext cx="10759045" cy="5058888"/>
          </a:xfrm>
        </p:spPr>
        <p:txBody>
          <a:bodyPr/>
          <a:lstStyle/>
          <a:p>
            <a:endParaRPr lang="en-GB" sz="1200" i="1" dirty="0">
              <a:latin typeface="Candara" panose="020E0502030303020204" pitchFamily="34" charset="0"/>
            </a:endParaRPr>
          </a:p>
          <a:p>
            <a:endParaRPr lang="en-GB" sz="1400" dirty="0">
              <a:latin typeface="Candara" panose="020E0502030303020204" pitchFamily="34" charset="0"/>
            </a:endParaRPr>
          </a:p>
          <a:p>
            <a:endParaRPr lang="en-GB" sz="1400" dirty="0">
              <a:latin typeface="Candara" panose="020E0502030303020204" pitchFamily="34" charset="0"/>
            </a:endParaRPr>
          </a:p>
        </p:txBody>
      </p:sp>
      <p:sp>
        <p:nvSpPr>
          <p:cNvPr id="12" name="Title 11"/>
          <p:cNvSpPr>
            <a:spLocks noGrp="1"/>
          </p:cNvSpPr>
          <p:nvPr>
            <p:ph type="title"/>
          </p:nvPr>
        </p:nvSpPr>
        <p:spPr/>
        <p:txBody>
          <a:bodyPr/>
          <a:lstStyle/>
          <a:p>
            <a:r>
              <a:rPr lang="en-GB" dirty="0">
                <a:latin typeface="Candara" panose="020E0502030303020204" pitchFamily="34" charset="0"/>
              </a:rPr>
              <a:t>SCOPE  </a:t>
            </a:r>
            <a:endParaRPr lang="en-GB" sz="2000" i="1" dirty="0">
              <a:latin typeface="Candara" panose="020E0502030303020204" pitchFamily="34" charset="0"/>
            </a:endParaRPr>
          </a:p>
        </p:txBody>
      </p:sp>
      <p:sp>
        <p:nvSpPr>
          <p:cNvPr id="4" name="Rectangle 3">
            <a:extLst>
              <a:ext uri="{FF2B5EF4-FFF2-40B4-BE49-F238E27FC236}">
                <a16:creationId xmlns:a16="http://schemas.microsoft.com/office/drawing/2014/main" id="{BF6E41C9-D2D1-459E-B341-E9F06C0A9500}"/>
              </a:ext>
            </a:extLst>
          </p:cNvPr>
          <p:cNvSpPr/>
          <p:nvPr/>
        </p:nvSpPr>
        <p:spPr>
          <a:xfrm>
            <a:off x="1009398" y="1741390"/>
            <a:ext cx="4913528" cy="4400747"/>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dirty="0">
              <a:solidFill>
                <a:srgbClr val="FFFFFF"/>
              </a:solidFill>
              <a:latin typeface="Candara" panose="020E0502030303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F7D5E9E-08B9-4A47-9D67-254979CA015A}"/>
              </a:ext>
            </a:extLst>
          </p:cNvPr>
          <p:cNvSpPr txBox="1"/>
          <p:nvPr/>
        </p:nvSpPr>
        <p:spPr>
          <a:xfrm>
            <a:off x="2056475" y="1646672"/>
            <a:ext cx="2612572" cy="215444"/>
          </a:xfrm>
          <a:prstGeom prst="rect">
            <a:avLst/>
          </a:prstGeom>
          <a:solidFill>
            <a:schemeClr val="bg1"/>
          </a:solidFill>
        </p:spPr>
        <p:txBody>
          <a:bodyPr wrap="square" lIns="0" tIns="0" rIns="0" bIns="0" rtlCol="0">
            <a:spAutoFit/>
          </a:bodyPr>
          <a:lstStyle/>
          <a:p>
            <a:pPr algn="ctr" defTabSz="914377">
              <a:defRPr/>
            </a:pPr>
            <a:r>
              <a:rPr lang="en-US" sz="1400" b="1" spc="300" dirty="0">
                <a:solidFill>
                  <a:srgbClr val="000000"/>
                </a:solidFill>
                <a:latin typeface="Candara" panose="020E0502030303020204" pitchFamily="34" charset="0"/>
                <a:ea typeface="Chronicle Display Roman" charset="0"/>
                <a:cs typeface="Arial" panose="020B0604020202020204" pitchFamily="34" charset="0"/>
              </a:rPr>
              <a:t> In-Scope</a:t>
            </a:r>
          </a:p>
        </p:txBody>
      </p:sp>
      <p:sp>
        <p:nvSpPr>
          <p:cNvPr id="6" name="Rectangle 5">
            <a:extLst>
              <a:ext uri="{FF2B5EF4-FFF2-40B4-BE49-F238E27FC236}">
                <a16:creationId xmlns:a16="http://schemas.microsoft.com/office/drawing/2014/main" id="{19504CBD-D62C-4A55-9A33-A3C4048C3603}"/>
              </a:ext>
            </a:extLst>
          </p:cNvPr>
          <p:cNvSpPr/>
          <p:nvPr/>
        </p:nvSpPr>
        <p:spPr>
          <a:xfrm>
            <a:off x="6679965" y="1737399"/>
            <a:ext cx="4913528" cy="440074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800" dirty="0">
              <a:solidFill>
                <a:srgbClr val="FFFFFF"/>
              </a:solidFill>
              <a:latin typeface="Candara" panose="020E0502030303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F6E2D60-4CAC-4452-AC61-14BA85A04B86}"/>
              </a:ext>
            </a:extLst>
          </p:cNvPr>
          <p:cNvSpPr txBox="1"/>
          <p:nvPr/>
        </p:nvSpPr>
        <p:spPr>
          <a:xfrm>
            <a:off x="7830443" y="1629677"/>
            <a:ext cx="2612572" cy="215444"/>
          </a:xfrm>
          <a:prstGeom prst="rect">
            <a:avLst/>
          </a:prstGeom>
          <a:solidFill>
            <a:schemeClr val="bg1"/>
          </a:solidFill>
        </p:spPr>
        <p:txBody>
          <a:bodyPr wrap="square" lIns="0" tIns="0" rIns="0" bIns="0" rtlCol="0">
            <a:spAutoFit/>
          </a:bodyPr>
          <a:lstStyle/>
          <a:p>
            <a:pPr algn="ctr" defTabSz="914377">
              <a:defRPr/>
            </a:pPr>
            <a:r>
              <a:rPr lang="en-US" sz="1400" b="1" spc="300" dirty="0">
                <a:solidFill>
                  <a:srgbClr val="000000"/>
                </a:solidFill>
                <a:latin typeface="Candara" panose="020E0502030303020204" pitchFamily="34" charset="0"/>
                <a:ea typeface="Chronicle Display Roman" charset="0"/>
                <a:cs typeface="Arial" panose="020B0604020202020204" pitchFamily="34" charset="0"/>
              </a:rPr>
              <a:t>Out of Scope</a:t>
            </a:r>
          </a:p>
        </p:txBody>
      </p:sp>
      <p:sp>
        <p:nvSpPr>
          <p:cNvPr id="2" name="Rectangle 1">
            <a:extLst>
              <a:ext uri="{FF2B5EF4-FFF2-40B4-BE49-F238E27FC236}">
                <a16:creationId xmlns:a16="http://schemas.microsoft.com/office/drawing/2014/main" id="{EEB9F071-5B83-4774-8069-34B7737775B0}"/>
              </a:ext>
            </a:extLst>
          </p:cNvPr>
          <p:cNvSpPr/>
          <p:nvPr/>
        </p:nvSpPr>
        <p:spPr>
          <a:xfrm>
            <a:off x="1113176" y="1934264"/>
            <a:ext cx="4539822" cy="4514056"/>
          </a:xfrm>
          <a:prstGeom prst="rect">
            <a:avLst/>
          </a:prstGeom>
        </p:spPr>
        <p:txBody>
          <a:bodyPr wrap="square">
            <a:spAutoFit/>
          </a:bodyPr>
          <a:lstStyle/>
          <a:p>
            <a:pPr>
              <a:spcBef>
                <a:spcPts val="500"/>
              </a:spcBef>
            </a:pPr>
            <a:r>
              <a:rPr lang="en-GB" sz="1200" dirty="0">
                <a:latin typeface="Candara" panose="020E0502030303020204" pitchFamily="34" charset="0"/>
                <a:ea typeface="Times New Roman" panose="02020603050405020304" pitchFamily="18" charset="0"/>
                <a:cs typeface="Times New Roman" panose="02020603050405020304" pitchFamily="18" charset="0"/>
              </a:rPr>
              <a:t>The Scope of the regression testing of the first release cycle will be baselined and will form the initial automation scope covering the following areas of the implementation which are being considered for automation: </a:t>
            </a:r>
          </a:p>
          <a:p>
            <a:pPr marL="342900" indent="-342900">
              <a:spcBef>
                <a:spcPts val="500"/>
              </a:spcBef>
              <a:buAutoNum type="arabicPeriod"/>
            </a:pPr>
            <a:r>
              <a:rPr lang="en-GB" sz="1200" dirty="0">
                <a:latin typeface="Candara" panose="020E0502030303020204" pitchFamily="34" charset="0"/>
                <a:ea typeface="Times New Roman" panose="02020603050405020304" pitchFamily="18" charset="0"/>
                <a:cs typeface="Times New Roman" panose="02020603050405020304" pitchFamily="18" charset="0"/>
              </a:rPr>
              <a:t>Reporting items constitute analysis, reports, dashboards and queries </a:t>
            </a:r>
          </a:p>
          <a:p>
            <a:pPr marL="342900" indent="-342900">
              <a:spcBef>
                <a:spcPts val="500"/>
              </a:spcBef>
              <a:buAutoNum type="arabicPeriod"/>
            </a:pPr>
            <a:r>
              <a:rPr lang="en-GB" sz="1200" dirty="0">
                <a:latin typeface="Candara" panose="020E0502030303020204" pitchFamily="34" charset="0"/>
                <a:ea typeface="Times New Roman" panose="02020603050405020304" pitchFamily="18" charset="0"/>
                <a:cs typeface="Times New Roman" panose="02020603050405020304" pitchFamily="18" charset="0"/>
              </a:rPr>
              <a:t>Impacted published dashboards – UI, visuals and the accuracy of the reporting data</a:t>
            </a:r>
          </a:p>
          <a:p>
            <a:pPr marL="342900" indent="-342900">
              <a:spcBef>
                <a:spcPts val="500"/>
              </a:spcBef>
              <a:buAutoNum type="arabicPeriod"/>
            </a:pPr>
            <a:r>
              <a:rPr lang="en-GB" sz="1200" dirty="0">
                <a:latin typeface="Candara" panose="020E0502030303020204" pitchFamily="34" charset="0"/>
                <a:cs typeface="Times New Roman" panose="02020603050405020304" pitchFamily="18" charset="0"/>
              </a:rPr>
              <a:t>OBIEE middle layer - </a:t>
            </a:r>
            <a:r>
              <a:rPr lang="en-GB" sz="1200" dirty="0">
                <a:latin typeface="Candara" panose="020E0502030303020204" pitchFamily="34" charset="0"/>
              </a:rPr>
              <a:t>testing of the underlying datasets, following the introduction of change, in order to compare pre- and post-ETL data  </a:t>
            </a:r>
          </a:p>
          <a:p>
            <a:pPr marL="342900" indent="-342900">
              <a:spcBef>
                <a:spcPts val="500"/>
              </a:spcBef>
              <a:buAutoNum type="arabicPeriod"/>
            </a:pPr>
            <a:r>
              <a:rPr lang="en-GB" sz="1200" dirty="0">
                <a:latin typeface="Candara" panose="020E0502030303020204" pitchFamily="34" charset="0"/>
              </a:rPr>
              <a:t>ETL processes </a:t>
            </a:r>
          </a:p>
          <a:p>
            <a:pPr marL="342900" indent="-342900">
              <a:spcBef>
                <a:spcPts val="500"/>
              </a:spcBef>
              <a:buAutoNum type="arabicPeriod"/>
            </a:pPr>
            <a:r>
              <a:rPr lang="en-GB" sz="1200" dirty="0">
                <a:latin typeface="Candara" panose="020E0502030303020204" pitchFamily="34" charset="0"/>
              </a:rPr>
              <a:t>OAS or BI server processes, queries </a:t>
            </a:r>
          </a:p>
          <a:p>
            <a:pPr marL="342900" indent="-342900">
              <a:spcBef>
                <a:spcPts val="500"/>
              </a:spcBef>
              <a:buAutoNum type="arabicPeriod"/>
            </a:pPr>
            <a:r>
              <a:rPr lang="en-GB" sz="1200" dirty="0">
                <a:latin typeface="Candara" panose="020E0502030303020204" pitchFamily="34" charset="0"/>
              </a:rPr>
              <a:t>Database reconciliations, metadata queries </a:t>
            </a:r>
          </a:p>
          <a:p>
            <a:pPr marL="342900" indent="-342900">
              <a:spcBef>
                <a:spcPts val="500"/>
              </a:spcBef>
              <a:buAutoNum type="arabicPeriod"/>
            </a:pPr>
            <a:r>
              <a:rPr lang="en-GB" sz="1200" dirty="0">
                <a:latin typeface="Candara" panose="020E0502030303020204" pitchFamily="34" charset="0"/>
              </a:rPr>
              <a:t>Performance of the reporting layer </a:t>
            </a:r>
          </a:p>
          <a:p>
            <a:pPr marL="342900" indent="-342900">
              <a:spcBef>
                <a:spcPts val="500"/>
              </a:spcBef>
              <a:buAutoNum type="arabicPeriod"/>
            </a:pPr>
            <a:r>
              <a:rPr lang="en-GB" sz="1200" dirty="0">
                <a:latin typeface="Candara" panose="020E0502030303020204" pitchFamily="34" charset="0"/>
              </a:rPr>
              <a:t>Anything else which was part of Strat MI reporting regression including the interfaces will form scope of the automation which will be considered at initial automation feasibility analysis and determine the breadth of scope for accuracy </a:t>
            </a:r>
          </a:p>
          <a:p>
            <a:endParaRPr lang="en-GB" sz="1200" dirty="0">
              <a:latin typeface="Candara" panose="020E0502030303020204" pitchFamily="34" charset="0"/>
            </a:endParaRPr>
          </a:p>
          <a:p>
            <a:endParaRPr lang="en-GB" sz="1200" dirty="0">
              <a:latin typeface="Candara" panose="020E0502030303020204" pitchFamily="34" charset="0"/>
            </a:endParaRPr>
          </a:p>
        </p:txBody>
      </p:sp>
      <p:sp>
        <p:nvSpPr>
          <p:cNvPr id="9" name="Rectangle 8">
            <a:extLst>
              <a:ext uri="{FF2B5EF4-FFF2-40B4-BE49-F238E27FC236}">
                <a16:creationId xmlns:a16="http://schemas.microsoft.com/office/drawing/2014/main" id="{53B3A1CA-C984-4F3E-B3C4-9E788701226E}"/>
              </a:ext>
            </a:extLst>
          </p:cNvPr>
          <p:cNvSpPr/>
          <p:nvPr/>
        </p:nvSpPr>
        <p:spPr>
          <a:xfrm>
            <a:off x="6941029" y="1862116"/>
            <a:ext cx="4253378" cy="2436564"/>
          </a:xfrm>
          <a:prstGeom prst="rect">
            <a:avLst/>
          </a:prstGeom>
        </p:spPr>
        <p:txBody>
          <a:bodyPr wrap="square">
            <a:spAutoFit/>
          </a:bodyPr>
          <a:lstStyle/>
          <a:p>
            <a:pPr marL="342900" indent="-342900">
              <a:spcBef>
                <a:spcPts val="500"/>
              </a:spcBef>
              <a:buAutoNum type="arabicPeriod"/>
            </a:pPr>
            <a:r>
              <a:rPr lang="en-GB" sz="1200" dirty="0">
                <a:latin typeface="Candara" panose="020E0502030303020204" pitchFamily="34" charset="0"/>
                <a:ea typeface="Times New Roman" panose="02020603050405020304" pitchFamily="18" charset="0"/>
                <a:cs typeface="Times New Roman" panose="02020603050405020304" pitchFamily="18" charset="0"/>
              </a:rPr>
              <a:t>EDQ, OEMM will not form part of the current automation scope which will be considered in future and follow there application validation process in the short-term </a:t>
            </a:r>
          </a:p>
          <a:p>
            <a:pPr marL="342900" indent="-342900">
              <a:spcBef>
                <a:spcPts val="500"/>
              </a:spcBef>
              <a:buAutoNum type="arabicPeriod"/>
            </a:pPr>
            <a:r>
              <a:rPr lang="en-GB" sz="1200" dirty="0">
                <a:latin typeface="Candara" panose="020E0502030303020204" pitchFamily="34" charset="0"/>
              </a:rPr>
              <a:t>Solutions like Oracle SmartView and Oracle Mobile which have already been deployed and not being refreshed as part of this implementation are not being considered for automation in the current cycle, if they are part of the regression testing scope they have to be fully re-defined for automation consideration</a:t>
            </a:r>
          </a:p>
          <a:p>
            <a:pPr marL="342900" indent="-342900">
              <a:spcBef>
                <a:spcPts val="500"/>
              </a:spcBef>
              <a:buAutoNum type="arabicPeriod"/>
            </a:pPr>
            <a:r>
              <a:rPr lang="en-GB" sz="1200" dirty="0">
                <a:latin typeface="Candara" panose="020E0502030303020204" pitchFamily="34" charset="0"/>
                <a:ea typeface="Times New Roman" panose="02020603050405020304" pitchFamily="18" charset="0"/>
                <a:cs typeface="Times New Roman" panose="02020603050405020304" pitchFamily="18" charset="0"/>
              </a:rPr>
              <a:t>Anything not listed here will be out of scope for automation consideration in the interim</a:t>
            </a:r>
          </a:p>
          <a:p>
            <a:endParaRPr lang="en-GB" sz="1200" dirty="0">
              <a:latin typeface="Candara" panose="020E0502030303020204" pitchFamily="34" charset="0"/>
            </a:endParaRPr>
          </a:p>
        </p:txBody>
      </p:sp>
    </p:spTree>
    <p:extLst>
      <p:ext uri="{BB962C8B-B14F-4D97-AF65-F5344CB8AC3E}">
        <p14:creationId xmlns:p14="http://schemas.microsoft.com/office/powerpoint/2010/main" val="294858301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p:cNvSpPr>
            <a:spLocks noGrp="1"/>
          </p:cNvSpPr>
          <p:nvPr>
            <p:ph sz="quarter" idx="11"/>
          </p:nvPr>
        </p:nvSpPr>
        <p:spPr>
          <a:xfrm>
            <a:off x="1057667" y="2115603"/>
            <a:ext cx="5074806" cy="3763170"/>
          </a:xfrm>
        </p:spPr>
        <p:txBody>
          <a:bodyPr/>
          <a:lstStyle/>
          <a:p>
            <a:r>
              <a:rPr lang="en-GB" sz="1200" b="1" dirty="0">
                <a:latin typeface="Candara" panose="020E0502030303020204" pitchFamily="34" charset="0"/>
              </a:rPr>
              <a:t>Current challenges:</a:t>
            </a:r>
          </a:p>
          <a:p>
            <a:pPr marL="446400" lvl="1" indent="-230400">
              <a:lnSpc>
                <a:spcPct val="100000"/>
              </a:lnSpc>
            </a:pPr>
            <a:r>
              <a:rPr lang="en-GB" sz="1200" dirty="0">
                <a:latin typeface="Candara" panose="020E0502030303020204" pitchFamily="34" charset="0"/>
              </a:rPr>
              <a:t>Currently a significant amount of manual regression testing is required and requirements of regression testing is going to expand with new implementation, as functionality, data and complexity increase </a:t>
            </a:r>
          </a:p>
          <a:p>
            <a:pPr marL="446400" lvl="1" indent="-230400">
              <a:lnSpc>
                <a:spcPct val="100000"/>
              </a:lnSpc>
            </a:pPr>
            <a:r>
              <a:rPr lang="en-GB" sz="1200" dirty="0">
                <a:latin typeface="Candara" panose="020E0502030303020204" pitchFamily="34" charset="0"/>
              </a:rPr>
              <a:t>Huge effort and time needed to validate multiple data paths that have high degree of frequency and other high-volume activities </a:t>
            </a:r>
          </a:p>
          <a:p>
            <a:pPr marL="446400" lvl="1" indent="-230400">
              <a:lnSpc>
                <a:spcPct val="100000"/>
              </a:lnSpc>
            </a:pPr>
            <a:r>
              <a:rPr lang="en-GB" sz="1200" dirty="0">
                <a:latin typeface="Candara" panose="020E0502030303020204" pitchFamily="34" charset="0"/>
              </a:rPr>
              <a:t>Manual testing of large data sets of data leads to error prone and there is a need to re-run the tests repeatedly in a build, which is cumbersome and tiring</a:t>
            </a:r>
          </a:p>
          <a:p>
            <a:pPr marL="446400" lvl="1" indent="-230400">
              <a:lnSpc>
                <a:spcPct val="100000"/>
              </a:lnSpc>
            </a:pPr>
            <a:r>
              <a:rPr lang="en-GB" sz="1200" dirty="0">
                <a:latin typeface="Candara" panose="020E0502030303020204" pitchFamily="34" charset="0"/>
              </a:rPr>
              <a:t>Client is unable to assess impact of patches on the breadth / scope of regression </a:t>
            </a:r>
          </a:p>
          <a:p>
            <a:pPr marL="446400" lvl="1" indent="-230400">
              <a:lnSpc>
                <a:spcPct val="100000"/>
              </a:lnSpc>
            </a:pPr>
            <a:r>
              <a:rPr lang="en-GB" sz="1200" dirty="0">
                <a:latin typeface="Candara" panose="020E0502030303020204" pitchFamily="34" charset="0"/>
              </a:rPr>
              <a:t>Business users have a significant overhead when it comes to UAT </a:t>
            </a:r>
          </a:p>
          <a:p>
            <a:pPr lvl="1"/>
            <a:endParaRPr lang="en-GB" sz="1200" dirty="0">
              <a:latin typeface="Candara" panose="020E0502030303020204" pitchFamily="34" charset="0"/>
            </a:endParaRPr>
          </a:p>
          <a:p>
            <a:pPr>
              <a:lnSpc>
                <a:spcPts val="1250"/>
              </a:lnSpc>
              <a:spcAft>
                <a:spcPts val="600"/>
              </a:spcAft>
            </a:pPr>
            <a:r>
              <a:rPr lang="en-GB" sz="1400" dirty="0">
                <a:latin typeface="Candara" panose="020E0502030303020204" pitchFamily="34" charset="0"/>
                <a:cs typeface="Calibri"/>
              </a:rPr>
              <a:t> </a:t>
            </a:r>
          </a:p>
          <a:p>
            <a:pPr marL="285750" indent="-285750">
              <a:lnSpc>
                <a:spcPts val="1250"/>
              </a:lnSpc>
              <a:spcAft>
                <a:spcPts val="600"/>
              </a:spcAft>
            </a:pPr>
            <a:endParaRPr lang="en-GB" dirty="0">
              <a:latin typeface="Candara" panose="020E0502030303020204" pitchFamily="34" charset="0"/>
            </a:endParaRPr>
          </a:p>
        </p:txBody>
      </p:sp>
      <p:sp>
        <p:nvSpPr>
          <p:cNvPr id="12" name="Title 11"/>
          <p:cNvSpPr>
            <a:spLocks noGrp="1"/>
          </p:cNvSpPr>
          <p:nvPr>
            <p:ph type="title"/>
          </p:nvPr>
        </p:nvSpPr>
        <p:spPr/>
        <p:txBody>
          <a:bodyPr/>
          <a:lstStyle/>
          <a:p>
            <a:r>
              <a:rPr lang="en-GB" dirty="0">
                <a:latin typeface="Candara" panose="020E0502030303020204" pitchFamily="34" charset="0"/>
              </a:rPr>
              <a:t>Current state landscape</a:t>
            </a:r>
          </a:p>
        </p:txBody>
      </p:sp>
      <p:sp>
        <p:nvSpPr>
          <p:cNvPr id="2" name="Rectangle 1">
            <a:extLst>
              <a:ext uri="{FF2B5EF4-FFF2-40B4-BE49-F238E27FC236}">
                <a16:creationId xmlns:a16="http://schemas.microsoft.com/office/drawing/2014/main" id="{30D6A11B-C675-40F2-AB5D-B4367601FDD5}"/>
              </a:ext>
            </a:extLst>
          </p:cNvPr>
          <p:cNvSpPr/>
          <p:nvPr/>
        </p:nvSpPr>
        <p:spPr>
          <a:xfrm>
            <a:off x="7179843" y="2096700"/>
            <a:ext cx="4239218" cy="2567369"/>
          </a:xfrm>
          <a:prstGeom prst="rect">
            <a:avLst/>
          </a:prstGeom>
        </p:spPr>
        <p:txBody>
          <a:bodyPr wrap="square">
            <a:spAutoFit/>
          </a:bodyPr>
          <a:lstStyle/>
          <a:p>
            <a:pPr marL="285750" indent="-285750">
              <a:lnSpc>
                <a:spcPts val="1250"/>
              </a:lnSpc>
              <a:spcAft>
                <a:spcPts val="600"/>
              </a:spcAft>
            </a:pPr>
            <a:r>
              <a:rPr lang="en-GB" sz="1200" b="1" dirty="0">
                <a:latin typeface="Candara" panose="020E0502030303020204" pitchFamily="34" charset="0"/>
                <a:cs typeface="Calibri"/>
              </a:rPr>
              <a:t>Current Tool Sets:</a:t>
            </a:r>
          </a:p>
          <a:p>
            <a:pPr marL="446400" lvl="1" indent="-230400">
              <a:lnSpc>
                <a:spcPct val="100000"/>
              </a:lnSpc>
              <a:buFont typeface="Arial" panose="020B0604020202020204" pitchFamily="34" charset="0"/>
              <a:buChar char="•"/>
            </a:pPr>
            <a:r>
              <a:rPr lang="en-GB" sz="1200" dirty="0">
                <a:latin typeface="Candara" panose="020E0502030303020204" pitchFamily="34" charset="0"/>
                <a:cs typeface="Calibri"/>
              </a:rPr>
              <a:t>HP ALM is being used as an Test management tool for all the testing activities </a:t>
            </a:r>
          </a:p>
          <a:p>
            <a:pPr marL="446400" lvl="1" indent="-230400">
              <a:lnSpc>
                <a:spcPct val="100000"/>
              </a:lnSpc>
              <a:buFont typeface="Arial" panose="020B0604020202020204" pitchFamily="34" charset="0"/>
              <a:buChar char="•"/>
            </a:pPr>
            <a:r>
              <a:rPr lang="en-GB" sz="1200" dirty="0">
                <a:latin typeface="Candara" panose="020E0502030303020204" pitchFamily="34" charset="0"/>
              </a:rPr>
              <a:t>There is already some level of automated testing taking place – where HP UFT/Load Runner is used</a:t>
            </a:r>
          </a:p>
          <a:p>
            <a:pPr>
              <a:lnSpc>
                <a:spcPts val="1250"/>
              </a:lnSpc>
              <a:spcAft>
                <a:spcPts val="600"/>
              </a:spcAft>
            </a:pPr>
            <a:endParaRPr lang="en-GB" sz="1200" b="1" dirty="0">
              <a:latin typeface="Candara" panose="020E0502030303020204" pitchFamily="34" charset="0"/>
              <a:cs typeface="Calibri"/>
            </a:endParaRPr>
          </a:p>
          <a:p>
            <a:pPr>
              <a:lnSpc>
                <a:spcPts val="1250"/>
              </a:lnSpc>
              <a:spcAft>
                <a:spcPts val="600"/>
              </a:spcAft>
            </a:pPr>
            <a:endParaRPr lang="en-GB" sz="1200" b="1" dirty="0">
              <a:latin typeface="Candara" panose="020E0502030303020204" pitchFamily="34" charset="0"/>
              <a:cs typeface="Calibri"/>
            </a:endParaRPr>
          </a:p>
          <a:p>
            <a:pPr>
              <a:lnSpc>
                <a:spcPts val="1250"/>
              </a:lnSpc>
              <a:spcAft>
                <a:spcPts val="600"/>
              </a:spcAft>
            </a:pPr>
            <a:endParaRPr lang="en-GB" sz="1200" b="1" dirty="0">
              <a:latin typeface="Candara" panose="020E0502030303020204" pitchFamily="34" charset="0"/>
              <a:cs typeface="Calibri"/>
            </a:endParaRPr>
          </a:p>
          <a:p>
            <a:pPr>
              <a:lnSpc>
                <a:spcPts val="1250"/>
              </a:lnSpc>
              <a:spcAft>
                <a:spcPts val="600"/>
              </a:spcAft>
            </a:pPr>
            <a:r>
              <a:rPr lang="en-GB" sz="1200" b="1" dirty="0">
                <a:latin typeface="Candara" panose="020E0502030303020204" pitchFamily="34" charset="0"/>
                <a:cs typeface="Calibri"/>
              </a:rPr>
              <a:t>Future plans:</a:t>
            </a:r>
          </a:p>
          <a:p>
            <a:pPr marL="446400" lvl="1" indent="-230400">
              <a:lnSpc>
                <a:spcPts val="1250"/>
              </a:lnSpc>
              <a:buFont typeface="Arial" panose="020B0604020202020204" pitchFamily="34" charset="0"/>
              <a:buChar char="•"/>
            </a:pPr>
            <a:r>
              <a:rPr lang="en-GB" sz="1200" dirty="0">
                <a:latin typeface="Candara" panose="020E0502030303020204" pitchFamily="34" charset="0"/>
                <a:cs typeface="Calibri"/>
              </a:rPr>
              <a:t>A migration to JIRA is in plan for requirements/test management/defect management processes</a:t>
            </a:r>
          </a:p>
          <a:p>
            <a:pPr lvl="1"/>
            <a:endParaRPr lang="en-GB" sz="1200" dirty="0">
              <a:latin typeface="Candara" panose="020E0502030303020204" pitchFamily="34" charset="0"/>
            </a:endParaRPr>
          </a:p>
        </p:txBody>
      </p:sp>
      <p:sp>
        <p:nvSpPr>
          <p:cNvPr id="3" name="Rectangle 2">
            <a:extLst>
              <a:ext uri="{FF2B5EF4-FFF2-40B4-BE49-F238E27FC236}">
                <a16:creationId xmlns:a16="http://schemas.microsoft.com/office/drawing/2014/main" id="{8BEC20F0-0098-4917-A77D-B8D75AB8D50A}"/>
              </a:ext>
            </a:extLst>
          </p:cNvPr>
          <p:cNvSpPr/>
          <p:nvPr/>
        </p:nvSpPr>
        <p:spPr>
          <a:xfrm>
            <a:off x="693593" y="1620114"/>
            <a:ext cx="7333672" cy="278281"/>
          </a:xfrm>
          <a:prstGeom prst="rect">
            <a:avLst/>
          </a:prstGeom>
        </p:spPr>
        <p:txBody>
          <a:bodyPr wrap="square">
            <a:spAutoFit/>
          </a:bodyPr>
          <a:lstStyle/>
          <a:p>
            <a:pPr marL="285750" indent="-285750">
              <a:lnSpc>
                <a:spcPts val="1250"/>
              </a:lnSpc>
              <a:spcAft>
                <a:spcPts val="600"/>
              </a:spcAft>
            </a:pPr>
            <a:r>
              <a:rPr lang="en-GB" sz="1600" b="1" dirty="0">
                <a:latin typeface="Candara" panose="020E0502030303020204" pitchFamily="34" charset="0"/>
                <a:cs typeface="Calibri"/>
              </a:rPr>
              <a:t>A view of the current QA testing process and available test tools:</a:t>
            </a:r>
          </a:p>
        </p:txBody>
      </p:sp>
      <p:grpSp>
        <p:nvGrpSpPr>
          <p:cNvPr id="8" name="Group 285">
            <a:extLst>
              <a:ext uri="{FF2B5EF4-FFF2-40B4-BE49-F238E27FC236}">
                <a16:creationId xmlns:a16="http://schemas.microsoft.com/office/drawing/2014/main" id="{FC0274CC-3278-4122-A850-19248848E55D}"/>
              </a:ext>
            </a:extLst>
          </p:cNvPr>
          <p:cNvGrpSpPr>
            <a:grpSpLocks noChangeAspect="1"/>
          </p:cNvGrpSpPr>
          <p:nvPr/>
        </p:nvGrpSpPr>
        <p:grpSpPr bwMode="auto">
          <a:xfrm>
            <a:off x="6835642" y="2531116"/>
            <a:ext cx="547967" cy="546360"/>
            <a:chOff x="388" y="758"/>
            <a:chExt cx="341" cy="340"/>
          </a:xfrm>
          <a:solidFill>
            <a:schemeClr val="accent6">
              <a:lumMod val="75000"/>
            </a:schemeClr>
          </a:solidFill>
        </p:grpSpPr>
        <p:sp>
          <p:nvSpPr>
            <p:cNvPr id="9" name="Freeform 286">
              <a:extLst>
                <a:ext uri="{FF2B5EF4-FFF2-40B4-BE49-F238E27FC236}">
                  <a16:creationId xmlns:a16="http://schemas.microsoft.com/office/drawing/2014/main" id="{FDB18DDE-2158-4133-9151-CEF2E00F778F}"/>
                </a:ext>
              </a:extLst>
            </p:cNvPr>
            <p:cNvSpPr>
              <a:spLocks noEditPoints="1"/>
            </p:cNvSpPr>
            <p:nvPr/>
          </p:nvSpPr>
          <p:spPr bwMode="auto">
            <a:xfrm>
              <a:off x="462" y="834"/>
              <a:ext cx="192" cy="192"/>
            </a:xfrm>
            <a:custGeom>
              <a:avLst/>
              <a:gdLst>
                <a:gd name="T0" fmla="*/ 43 w 289"/>
                <a:gd name="T1" fmla="*/ 289 h 289"/>
                <a:gd name="T2" fmla="*/ 13 w 289"/>
                <a:gd name="T3" fmla="*/ 276 h 289"/>
                <a:gd name="T4" fmla="*/ 0 w 289"/>
                <a:gd name="T5" fmla="*/ 246 h 289"/>
                <a:gd name="T6" fmla="*/ 13 w 289"/>
                <a:gd name="T7" fmla="*/ 216 h 289"/>
                <a:gd name="T8" fmla="*/ 118 w 289"/>
                <a:gd name="T9" fmla="*/ 111 h 289"/>
                <a:gd name="T10" fmla="*/ 140 w 289"/>
                <a:gd name="T11" fmla="*/ 29 h 289"/>
                <a:gd name="T12" fmla="*/ 156 w 289"/>
                <a:gd name="T13" fmla="*/ 16 h 289"/>
                <a:gd name="T14" fmla="*/ 229 w 289"/>
                <a:gd name="T15" fmla="*/ 9 h 289"/>
                <a:gd name="T16" fmla="*/ 235 w 289"/>
                <a:gd name="T17" fmla="*/ 16 h 289"/>
                <a:gd name="T18" fmla="*/ 233 w 289"/>
                <a:gd name="T19" fmla="*/ 26 h 289"/>
                <a:gd name="T20" fmla="*/ 194 w 289"/>
                <a:gd name="T21" fmla="*/ 65 h 289"/>
                <a:gd name="T22" fmla="*/ 208 w 289"/>
                <a:gd name="T23" fmla="*/ 81 h 289"/>
                <a:gd name="T24" fmla="*/ 224 w 289"/>
                <a:gd name="T25" fmla="*/ 95 h 289"/>
                <a:gd name="T26" fmla="*/ 263 w 289"/>
                <a:gd name="T27" fmla="*/ 56 h 289"/>
                <a:gd name="T28" fmla="*/ 273 w 289"/>
                <a:gd name="T29" fmla="*/ 54 h 289"/>
                <a:gd name="T30" fmla="*/ 280 w 289"/>
                <a:gd name="T31" fmla="*/ 60 h 289"/>
                <a:gd name="T32" fmla="*/ 273 w 289"/>
                <a:gd name="T33" fmla="*/ 133 h 289"/>
                <a:gd name="T34" fmla="*/ 273 w 289"/>
                <a:gd name="T35" fmla="*/ 133 h 289"/>
                <a:gd name="T36" fmla="*/ 260 w 289"/>
                <a:gd name="T37" fmla="*/ 149 h 289"/>
                <a:gd name="T38" fmla="*/ 178 w 289"/>
                <a:gd name="T39" fmla="*/ 171 h 289"/>
                <a:gd name="T40" fmla="*/ 73 w 289"/>
                <a:gd name="T41" fmla="*/ 276 h 289"/>
                <a:gd name="T42" fmla="*/ 43 w 289"/>
                <a:gd name="T43" fmla="*/ 289 h 289"/>
                <a:gd name="T44" fmla="*/ 200 w 289"/>
                <a:gd name="T45" fmla="*/ 25 h 289"/>
                <a:gd name="T46" fmla="*/ 167 w 289"/>
                <a:gd name="T47" fmla="*/ 34 h 289"/>
                <a:gd name="T48" fmla="*/ 155 w 289"/>
                <a:gd name="T49" fmla="*/ 44 h 289"/>
                <a:gd name="T50" fmla="*/ 140 w 289"/>
                <a:gd name="T51" fmla="*/ 110 h 289"/>
                <a:gd name="T52" fmla="*/ 137 w 289"/>
                <a:gd name="T53" fmla="*/ 122 h 289"/>
                <a:gd name="T54" fmla="*/ 28 w 289"/>
                <a:gd name="T55" fmla="*/ 231 h 289"/>
                <a:gd name="T56" fmla="*/ 22 w 289"/>
                <a:gd name="T57" fmla="*/ 246 h 289"/>
                <a:gd name="T58" fmla="*/ 28 w 289"/>
                <a:gd name="T59" fmla="*/ 261 h 289"/>
                <a:gd name="T60" fmla="*/ 58 w 289"/>
                <a:gd name="T61" fmla="*/ 261 h 289"/>
                <a:gd name="T62" fmla="*/ 167 w 289"/>
                <a:gd name="T63" fmla="*/ 152 h 289"/>
                <a:gd name="T64" fmla="*/ 179 w 289"/>
                <a:gd name="T65" fmla="*/ 149 h 289"/>
                <a:gd name="T66" fmla="*/ 245 w 289"/>
                <a:gd name="T67" fmla="*/ 134 h 289"/>
                <a:gd name="T68" fmla="*/ 255 w 289"/>
                <a:gd name="T69" fmla="*/ 122 h 289"/>
                <a:gd name="T70" fmla="*/ 255 w 289"/>
                <a:gd name="T71" fmla="*/ 122 h 289"/>
                <a:gd name="T72" fmla="*/ 264 w 289"/>
                <a:gd name="T73" fmla="*/ 85 h 289"/>
                <a:gd name="T74" fmla="*/ 232 w 289"/>
                <a:gd name="T75" fmla="*/ 117 h 289"/>
                <a:gd name="T76" fmla="*/ 219 w 289"/>
                <a:gd name="T77" fmla="*/ 118 h 289"/>
                <a:gd name="T78" fmla="*/ 192 w 289"/>
                <a:gd name="T79" fmla="*/ 96 h 289"/>
                <a:gd name="T80" fmla="*/ 171 w 289"/>
                <a:gd name="T81" fmla="*/ 70 h 289"/>
                <a:gd name="T82" fmla="*/ 172 w 289"/>
                <a:gd name="T83" fmla="*/ 56 h 289"/>
                <a:gd name="T84" fmla="*/ 204 w 289"/>
                <a:gd name="T85" fmla="*/ 25 h 289"/>
                <a:gd name="T86" fmla="*/ 200 w 289"/>
                <a:gd name="T87" fmla="*/ 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289">
                  <a:moveTo>
                    <a:pt x="43" y="289"/>
                  </a:moveTo>
                  <a:cubicBezTo>
                    <a:pt x="32" y="289"/>
                    <a:pt x="21" y="284"/>
                    <a:pt x="13" y="276"/>
                  </a:cubicBezTo>
                  <a:cubicBezTo>
                    <a:pt x="5" y="268"/>
                    <a:pt x="0" y="257"/>
                    <a:pt x="0" y="246"/>
                  </a:cubicBezTo>
                  <a:cubicBezTo>
                    <a:pt x="0" y="235"/>
                    <a:pt x="5" y="224"/>
                    <a:pt x="13" y="216"/>
                  </a:cubicBezTo>
                  <a:cubicBezTo>
                    <a:pt x="118" y="111"/>
                    <a:pt x="118" y="111"/>
                    <a:pt x="118" y="111"/>
                  </a:cubicBezTo>
                  <a:cubicBezTo>
                    <a:pt x="110" y="82"/>
                    <a:pt x="118" y="50"/>
                    <a:pt x="140" y="29"/>
                  </a:cubicBezTo>
                  <a:cubicBezTo>
                    <a:pt x="144" y="24"/>
                    <a:pt x="150" y="20"/>
                    <a:pt x="156" y="16"/>
                  </a:cubicBezTo>
                  <a:cubicBezTo>
                    <a:pt x="178" y="3"/>
                    <a:pt x="204" y="0"/>
                    <a:pt x="229" y="9"/>
                  </a:cubicBezTo>
                  <a:cubicBezTo>
                    <a:pt x="232" y="10"/>
                    <a:pt x="235" y="13"/>
                    <a:pt x="235" y="16"/>
                  </a:cubicBezTo>
                  <a:cubicBezTo>
                    <a:pt x="236" y="20"/>
                    <a:pt x="235" y="24"/>
                    <a:pt x="233" y="26"/>
                  </a:cubicBezTo>
                  <a:cubicBezTo>
                    <a:pt x="194" y="65"/>
                    <a:pt x="194" y="65"/>
                    <a:pt x="194" y="65"/>
                  </a:cubicBezTo>
                  <a:cubicBezTo>
                    <a:pt x="198" y="71"/>
                    <a:pt x="203" y="76"/>
                    <a:pt x="208" y="81"/>
                  </a:cubicBezTo>
                  <a:cubicBezTo>
                    <a:pt x="213" y="86"/>
                    <a:pt x="218" y="91"/>
                    <a:pt x="224" y="95"/>
                  </a:cubicBezTo>
                  <a:cubicBezTo>
                    <a:pt x="263" y="56"/>
                    <a:pt x="263" y="56"/>
                    <a:pt x="263" y="56"/>
                  </a:cubicBezTo>
                  <a:cubicBezTo>
                    <a:pt x="265" y="54"/>
                    <a:pt x="269" y="53"/>
                    <a:pt x="273" y="54"/>
                  </a:cubicBezTo>
                  <a:cubicBezTo>
                    <a:pt x="276" y="54"/>
                    <a:pt x="279" y="57"/>
                    <a:pt x="280" y="60"/>
                  </a:cubicBezTo>
                  <a:cubicBezTo>
                    <a:pt x="289" y="85"/>
                    <a:pt x="286" y="111"/>
                    <a:pt x="273" y="133"/>
                  </a:cubicBezTo>
                  <a:cubicBezTo>
                    <a:pt x="273" y="133"/>
                    <a:pt x="273" y="133"/>
                    <a:pt x="273" y="133"/>
                  </a:cubicBezTo>
                  <a:cubicBezTo>
                    <a:pt x="269" y="139"/>
                    <a:pt x="265" y="145"/>
                    <a:pt x="260" y="149"/>
                  </a:cubicBezTo>
                  <a:cubicBezTo>
                    <a:pt x="239" y="171"/>
                    <a:pt x="207" y="179"/>
                    <a:pt x="178" y="171"/>
                  </a:cubicBezTo>
                  <a:cubicBezTo>
                    <a:pt x="73" y="276"/>
                    <a:pt x="73" y="276"/>
                    <a:pt x="73" y="276"/>
                  </a:cubicBezTo>
                  <a:cubicBezTo>
                    <a:pt x="65" y="284"/>
                    <a:pt x="54" y="289"/>
                    <a:pt x="43" y="289"/>
                  </a:cubicBezTo>
                  <a:close/>
                  <a:moveTo>
                    <a:pt x="200" y="25"/>
                  </a:moveTo>
                  <a:cubicBezTo>
                    <a:pt x="188" y="25"/>
                    <a:pt x="177" y="28"/>
                    <a:pt x="167" y="34"/>
                  </a:cubicBezTo>
                  <a:cubicBezTo>
                    <a:pt x="162" y="37"/>
                    <a:pt x="158" y="40"/>
                    <a:pt x="155" y="44"/>
                  </a:cubicBezTo>
                  <a:cubicBezTo>
                    <a:pt x="137" y="61"/>
                    <a:pt x="132" y="87"/>
                    <a:pt x="140" y="110"/>
                  </a:cubicBezTo>
                  <a:cubicBezTo>
                    <a:pt x="141" y="114"/>
                    <a:pt x="140" y="119"/>
                    <a:pt x="137" y="122"/>
                  </a:cubicBezTo>
                  <a:cubicBezTo>
                    <a:pt x="28" y="231"/>
                    <a:pt x="28" y="231"/>
                    <a:pt x="28" y="231"/>
                  </a:cubicBezTo>
                  <a:cubicBezTo>
                    <a:pt x="24" y="235"/>
                    <a:pt x="22" y="240"/>
                    <a:pt x="22" y="246"/>
                  </a:cubicBezTo>
                  <a:cubicBezTo>
                    <a:pt x="22" y="252"/>
                    <a:pt x="24" y="257"/>
                    <a:pt x="28" y="261"/>
                  </a:cubicBezTo>
                  <a:cubicBezTo>
                    <a:pt x="36" y="269"/>
                    <a:pt x="50" y="269"/>
                    <a:pt x="58" y="261"/>
                  </a:cubicBezTo>
                  <a:cubicBezTo>
                    <a:pt x="167" y="152"/>
                    <a:pt x="167" y="152"/>
                    <a:pt x="167" y="152"/>
                  </a:cubicBezTo>
                  <a:cubicBezTo>
                    <a:pt x="170" y="149"/>
                    <a:pt x="175" y="148"/>
                    <a:pt x="179" y="149"/>
                  </a:cubicBezTo>
                  <a:cubicBezTo>
                    <a:pt x="202" y="157"/>
                    <a:pt x="228" y="152"/>
                    <a:pt x="245" y="134"/>
                  </a:cubicBezTo>
                  <a:cubicBezTo>
                    <a:pt x="249" y="131"/>
                    <a:pt x="252" y="127"/>
                    <a:pt x="255" y="122"/>
                  </a:cubicBezTo>
                  <a:cubicBezTo>
                    <a:pt x="255" y="122"/>
                    <a:pt x="255" y="122"/>
                    <a:pt x="255" y="122"/>
                  </a:cubicBezTo>
                  <a:cubicBezTo>
                    <a:pt x="261" y="111"/>
                    <a:pt x="265" y="98"/>
                    <a:pt x="264" y="85"/>
                  </a:cubicBezTo>
                  <a:cubicBezTo>
                    <a:pt x="232" y="117"/>
                    <a:pt x="232" y="117"/>
                    <a:pt x="232" y="117"/>
                  </a:cubicBezTo>
                  <a:cubicBezTo>
                    <a:pt x="229" y="120"/>
                    <a:pt x="223" y="121"/>
                    <a:pt x="219" y="118"/>
                  </a:cubicBezTo>
                  <a:cubicBezTo>
                    <a:pt x="210" y="112"/>
                    <a:pt x="201" y="105"/>
                    <a:pt x="192" y="96"/>
                  </a:cubicBezTo>
                  <a:cubicBezTo>
                    <a:pt x="184" y="88"/>
                    <a:pt x="177" y="79"/>
                    <a:pt x="171" y="70"/>
                  </a:cubicBezTo>
                  <a:cubicBezTo>
                    <a:pt x="168" y="66"/>
                    <a:pt x="169" y="60"/>
                    <a:pt x="172" y="56"/>
                  </a:cubicBezTo>
                  <a:cubicBezTo>
                    <a:pt x="204" y="25"/>
                    <a:pt x="204" y="25"/>
                    <a:pt x="204" y="25"/>
                  </a:cubicBezTo>
                  <a:cubicBezTo>
                    <a:pt x="202" y="25"/>
                    <a:pt x="201" y="25"/>
                    <a:pt x="20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400" dirty="0">
                <a:solidFill>
                  <a:prstClr val="black"/>
                </a:solidFill>
              </a:endParaRPr>
            </a:p>
          </p:txBody>
        </p:sp>
        <p:sp>
          <p:nvSpPr>
            <p:cNvPr id="10" name="Freeform 287">
              <a:extLst>
                <a:ext uri="{FF2B5EF4-FFF2-40B4-BE49-F238E27FC236}">
                  <a16:creationId xmlns:a16="http://schemas.microsoft.com/office/drawing/2014/main" id="{07ADB2F9-472A-40B9-9B4C-A783151E4700}"/>
                </a:ext>
              </a:extLst>
            </p:cNvPr>
            <p:cNvSpPr>
              <a:spLocks noEditPoints="1"/>
            </p:cNvSpPr>
            <p:nvPr/>
          </p:nvSpPr>
          <p:spPr bwMode="auto">
            <a:xfrm>
              <a:off x="388" y="758"/>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400" dirty="0">
                <a:solidFill>
                  <a:prstClr val="black"/>
                </a:solidFill>
              </a:endParaRPr>
            </a:p>
          </p:txBody>
        </p:sp>
      </p:grpSp>
      <p:grpSp>
        <p:nvGrpSpPr>
          <p:cNvPr id="11" name="Group 137">
            <a:extLst>
              <a:ext uri="{FF2B5EF4-FFF2-40B4-BE49-F238E27FC236}">
                <a16:creationId xmlns:a16="http://schemas.microsoft.com/office/drawing/2014/main" id="{44AFFDE0-1471-4203-8D98-A30807CE805B}"/>
              </a:ext>
            </a:extLst>
          </p:cNvPr>
          <p:cNvGrpSpPr>
            <a:grpSpLocks noChangeAspect="1"/>
          </p:cNvGrpSpPr>
          <p:nvPr/>
        </p:nvGrpSpPr>
        <p:grpSpPr bwMode="auto">
          <a:xfrm>
            <a:off x="790112" y="2531116"/>
            <a:ext cx="546359" cy="546359"/>
            <a:chOff x="4032" y="1187"/>
            <a:chExt cx="340" cy="340"/>
          </a:xfrm>
          <a:solidFill>
            <a:schemeClr val="accent6">
              <a:lumMod val="75000"/>
            </a:schemeClr>
          </a:solidFill>
        </p:grpSpPr>
        <p:sp>
          <p:nvSpPr>
            <p:cNvPr id="13" name="Freeform 138">
              <a:extLst>
                <a:ext uri="{FF2B5EF4-FFF2-40B4-BE49-F238E27FC236}">
                  <a16:creationId xmlns:a16="http://schemas.microsoft.com/office/drawing/2014/main" id="{A11B2A4A-BB73-4573-88E1-A7054BEE9716}"/>
                </a:ext>
              </a:extLst>
            </p:cNvPr>
            <p:cNvSpPr>
              <a:spLocks noEditPoints="1"/>
            </p:cNvSpPr>
            <p:nvPr/>
          </p:nvSpPr>
          <p:spPr bwMode="auto">
            <a:xfrm>
              <a:off x="4032" y="118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400" dirty="0">
                <a:solidFill>
                  <a:prstClr val="black"/>
                </a:solidFill>
              </a:endParaRPr>
            </a:p>
          </p:txBody>
        </p:sp>
        <p:sp>
          <p:nvSpPr>
            <p:cNvPr id="14" name="Freeform 139">
              <a:extLst>
                <a:ext uri="{FF2B5EF4-FFF2-40B4-BE49-F238E27FC236}">
                  <a16:creationId xmlns:a16="http://schemas.microsoft.com/office/drawing/2014/main" id="{AFCC13D6-9505-40D0-915D-9652C68413A2}"/>
                </a:ext>
              </a:extLst>
            </p:cNvPr>
            <p:cNvSpPr>
              <a:spLocks noEditPoints="1"/>
            </p:cNvSpPr>
            <p:nvPr/>
          </p:nvSpPr>
          <p:spPr bwMode="auto">
            <a:xfrm>
              <a:off x="4117" y="1251"/>
              <a:ext cx="163" cy="212"/>
            </a:xfrm>
            <a:custGeom>
              <a:avLst/>
              <a:gdLst>
                <a:gd name="T0" fmla="*/ 234 w 245"/>
                <a:gd name="T1" fmla="*/ 10 h 320"/>
                <a:gd name="T2" fmla="*/ 192 w 245"/>
                <a:gd name="T3" fmla="*/ 10 h 320"/>
                <a:gd name="T4" fmla="*/ 181 w 245"/>
                <a:gd name="T5" fmla="*/ 21 h 320"/>
                <a:gd name="T6" fmla="*/ 181 w 245"/>
                <a:gd name="T7" fmla="*/ 32 h 320"/>
                <a:gd name="T8" fmla="*/ 149 w 245"/>
                <a:gd name="T9" fmla="*/ 32 h 320"/>
                <a:gd name="T10" fmla="*/ 149 w 245"/>
                <a:gd name="T11" fmla="*/ 10 h 320"/>
                <a:gd name="T12" fmla="*/ 138 w 245"/>
                <a:gd name="T13" fmla="*/ 0 h 320"/>
                <a:gd name="T14" fmla="*/ 96 w 245"/>
                <a:gd name="T15" fmla="*/ 0 h 320"/>
                <a:gd name="T16" fmla="*/ 85 w 245"/>
                <a:gd name="T17" fmla="*/ 10 h 320"/>
                <a:gd name="T18" fmla="*/ 85 w 245"/>
                <a:gd name="T19" fmla="*/ 32 h 320"/>
                <a:gd name="T20" fmla="*/ 64 w 245"/>
                <a:gd name="T21" fmla="*/ 32 h 320"/>
                <a:gd name="T22" fmla="*/ 53 w 245"/>
                <a:gd name="T23" fmla="*/ 42 h 320"/>
                <a:gd name="T24" fmla="*/ 49 w 245"/>
                <a:gd name="T25" fmla="*/ 53 h 320"/>
                <a:gd name="T26" fmla="*/ 10 w 245"/>
                <a:gd name="T27" fmla="*/ 64 h 320"/>
                <a:gd name="T28" fmla="*/ 3 w 245"/>
                <a:gd name="T29" fmla="*/ 67 h 320"/>
                <a:gd name="T30" fmla="*/ 0 w 245"/>
                <a:gd name="T31" fmla="*/ 74 h 320"/>
                <a:gd name="T32" fmla="*/ 0 w 245"/>
                <a:gd name="T33" fmla="*/ 106 h 320"/>
                <a:gd name="T34" fmla="*/ 10 w 245"/>
                <a:gd name="T35" fmla="*/ 117 h 320"/>
                <a:gd name="T36" fmla="*/ 85 w 245"/>
                <a:gd name="T37" fmla="*/ 117 h 320"/>
                <a:gd name="T38" fmla="*/ 85 w 245"/>
                <a:gd name="T39" fmla="*/ 309 h 320"/>
                <a:gd name="T40" fmla="*/ 96 w 245"/>
                <a:gd name="T41" fmla="*/ 320 h 320"/>
                <a:gd name="T42" fmla="*/ 138 w 245"/>
                <a:gd name="T43" fmla="*/ 320 h 320"/>
                <a:gd name="T44" fmla="*/ 149 w 245"/>
                <a:gd name="T45" fmla="*/ 309 h 320"/>
                <a:gd name="T46" fmla="*/ 149 w 245"/>
                <a:gd name="T47" fmla="*/ 117 h 320"/>
                <a:gd name="T48" fmla="*/ 181 w 245"/>
                <a:gd name="T49" fmla="*/ 117 h 320"/>
                <a:gd name="T50" fmla="*/ 181 w 245"/>
                <a:gd name="T51" fmla="*/ 128 h 320"/>
                <a:gd name="T52" fmla="*/ 192 w 245"/>
                <a:gd name="T53" fmla="*/ 138 h 320"/>
                <a:gd name="T54" fmla="*/ 234 w 245"/>
                <a:gd name="T55" fmla="*/ 138 h 320"/>
                <a:gd name="T56" fmla="*/ 245 w 245"/>
                <a:gd name="T57" fmla="*/ 128 h 320"/>
                <a:gd name="T58" fmla="*/ 245 w 245"/>
                <a:gd name="T59" fmla="*/ 21 h 320"/>
                <a:gd name="T60" fmla="*/ 234 w 245"/>
                <a:gd name="T61" fmla="*/ 10 h 320"/>
                <a:gd name="T62" fmla="*/ 106 w 245"/>
                <a:gd name="T63" fmla="*/ 21 h 320"/>
                <a:gd name="T64" fmla="*/ 128 w 245"/>
                <a:gd name="T65" fmla="*/ 21 h 320"/>
                <a:gd name="T66" fmla="*/ 128 w 245"/>
                <a:gd name="T67" fmla="*/ 32 h 320"/>
                <a:gd name="T68" fmla="*/ 106 w 245"/>
                <a:gd name="T69" fmla="*/ 32 h 320"/>
                <a:gd name="T70" fmla="*/ 106 w 245"/>
                <a:gd name="T71" fmla="*/ 21 h 320"/>
                <a:gd name="T72" fmla="*/ 128 w 245"/>
                <a:gd name="T73" fmla="*/ 298 h 320"/>
                <a:gd name="T74" fmla="*/ 106 w 245"/>
                <a:gd name="T75" fmla="*/ 298 h 320"/>
                <a:gd name="T76" fmla="*/ 106 w 245"/>
                <a:gd name="T77" fmla="*/ 117 h 320"/>
                <a:gd name="T78" fmla="*/ 128 w 245"/>
                <a:gd name="T79" fmla="*/ 117 h 320"/>
                <a:gd name="T80" fmla="*/ 128 w 245"/>
                <a:gd name="T81" fmla="*/ 298 h 320"/>
                <a:gd name="T82" fmla="*/ 170 w 245"/>
                <a:gd name="T83" fmla="*/ 96 h 320"/>
                <a:gd name="T84" fmla="*/ 21 w 245"/>
                <a:gd name="T85" fmla="*/ 96 h 320"/>
                <a:gd name="T86" fmla="*/ 21 w 245"/>
                <a:gd name="T87" fmla="*/ 84 h 320"/>
                <a:gd name="T88" fmla="*/ 64 w 245"/>
                <a:gd name="T89" fmla="*/ 68 h 320"/>
                <a:gd name="T90" fmla="*/ 73 w 245"/>
                <a:gd name="T91" fmla="*/ 53 h 320"/>
                <a:gd name="T92" fmla="*/ 170 w 245"/>
                <a:gd name="T93" fmla="*/ 53 h 320"/>
                <a:gd name="T94" fmla="*/ 170 w 245"/>
                <a:gd name="T95" fmla="*/ 96 h 320"/>
                <a:gd name="T96" fmla="*/ 224 w 245"/>
                <a:gd name="T97" fmla="*/ 117 h 320"/>
                <a:gd name="T98" fmla="*/ 202 w 245"/>
                <a:gd name="T99" fmla="*/ 117 h 320"/>
                <a:gd name="T100" fmla="*/ 202 w 245"/>
                <a:gd name="T101" fmla="*/ 32 h 320"/>
                <a:gd name="T102" fmla="*/ 224 w 245"/>
                <a:gd name="T103" fmla="*/ 32 h 320"/>
                <a:gd name="T104" fmla="*/ 224 w 245"/>
                <a:gd name="T105" fmla="*/ 117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 h="320">
                  <a:moveTo>
                    <a:pt x="234" y="10"/>
                  </a:moveTo>
                  <a:cubicBezTo>
                    <a:pt x="192" y="10"/>
                    <a:pt x="192" y="10"/>
                    <a:pt x="192" y="10"/>
                  </a:cubicBezTo>
                  <a:cubicBezTo>
                    <a:pt x="186" y="10"/>
                    <a:pt x="181" y="15"/>
                    <a:pt x="181" y="21"/>
                  </a:cubicBezTo>
                  <a:cubicBezTo>
                    <a:pt x="181" y="32"/>
                    <a:pt x="181" y="32"/>
                    <a:pt x="181" y="32"/>
                  </a:cubicBezTo>
                  <a:cubicBezTo>
                    <a:pt x="149" y="32"/>
                    <a:pt x="149" y="32"/>
                    <a:pt x="149" y="32"/>
                  </a:cubicBezTo>
                  <a:cubicBezTo>
                    <a:pt x="149" y="10"/>
                    <a:pt x="149" y="10"/>
                    <a:pt x="149" y="10"/>
                  </a:cubicBezTo>
                  <a:cubicBezTo>
                    <a:pt x="149" y="4"/>
                    <a:pt x="144" y="0"/>
                    <a:pt x="138" y="0"/>
                  </a:cubicBezTo>
                  <a:cubicBezTo>
                    <a:pt x="96" y="0"/>
                    <a:pt x="96" y="0"/>
                    <a:pt x="96" y="0"/>
                  </a:cubicBezTo>
                  <a:cubicBezTo>
                    <a:pt x="90" y="0"/>
                    <a:pt x="85" y="4"/>
                    <a:pt x="85" y="10"/>
                  </a:cubicBezTo>
                  <a:cubicBezTo>
                    <a:pt x="85" y="32"/>
                    <a:pt x="85" y="32"/>
                    <a:pt x="85" y="32"/>
                  </a:cubicBezTo>
                  <a:cubicBezTo>
                    <a:pt x="64" y="32"/>
                    <a:pt x="64" y="32"/>
                    <a:pt x="64" y="32"/>
                  </a:cubicBezTo>
                  <a:cubicBezTo>
                    <a:pt x="58" y="32"/>
                    <a:pt x="53" y="36"/>
                    <a:pt x="53" y="42"/>
                  </a:cubicBezTo>
                  <a:cubicBezTo>
                    <a:pt x="53" y="47"/>
                    <a:pt x="52" y="50"/>
                    <a:pt x="49" y="53"/>
                  </a:cubicBezTo>
                  <a:cubicBezTo>
                    <a:pt x="39" y="62"/>
                    <a:pt x="18" y="64"/>
                    <a:pt x="10" y="64"/>
                  </a:cubicBezTo>
                  <a:cubicBezTo>
                    <a:pt x="8" y="64"/>
                    <a:pt x="5" y="65"/>
                    <a:pt x="3" y="67"/>
                  </a:cubicBezTo>
                  <a:cubicBezTo>
                    <a:pt x="1" y="69"/>
                    <a:pt x="0" y="71"/>
                    <a:pt x="0" y="74"/>
                  </a:cubicBezTo>
                  <a:cubicBezTo>
                    <a:pt x="0" y="106"/>
                    <a:pt x="0" y="106"/>
                    <a:pt x="0" y="106"/>
                  </a:cubicBezTo>
                  <a:cubicBezTo>
                    <a:pt x="0" y="112"/>
                    <a:pt x="4" y="117"/>
                    <a:pt x="10" y="117"/>
                  </a:cubicBezTo>
                  <a:cubicBezTo>
                    <a:pt x="85" y="117"/>
                    <a:pt x="85" y="117"/>
                    <a:pt x="85" y="117"/>
                  </a:cubicBezTo>
                  <a:cubicBezTo>
                    <a:pt x="85" y="309"/>
                    <a:pt x="85" y="309"/>
                    <a:pt x="85" y="309"/>
                  </a:cubicBezTo>
                  <a:cubicBezTo>
                    <a:pt x="85" y="315"/>
                    <a:pt x="90" y="320"/>
                    <a:pt x="96" y="320"/>
                  </a:cubicBezTo>
                  <a:cubicBezTo>
                    <a:pt x="138" y="320"/>
                    <a:pt x="138" y="320"/>
                    <a:pt x="138" y="320"/>
                  </a:cubicBezTo>
                  <a:cubicBezTo>
                    <a:pt x="144" y="320"/>
                    <a:pt x="149" y="315"/>
                    <a:pt x="149" y="309"/>
                  </a:cubicBezTo>
                  <a:cubicBezTo>
                    <a:pt x="149" y="117"/>
                    <a:pt x="149" y="117"/>
                    <a:pt x="149" y="117"/>
                  </a:cubicBezTo>
                  <a:cubicBezTo>
                    <a:pt x="181" y="117"/>
                    <a:pt x="181" y="117"/>
                    <a:pt x="181" y="117"/>
                  </a:cubicBezTo>
                  <a:cubicBezTo>
                    <a:pt x="181" y="128"/>
                    <a:pt x="181" y="128"/>
                    <a:pt x="181" y="128"/>
                  </a:cubicBezTo>
                  <a:cubicBezTo>
                    <a:pt x="181" y="134"/>
                    <a:pt x="186" y="138"/>
                    <a:pt x="192" y="138"/>
                  </a:cubicBezTo>
                  <a:cubicBezTo>
                    <a:pt x="234" y="138"/>
                    <a:pt x="234" y="138"/>
                    <a:pt x="234" y="138"/>
                  </a:cubicBezTo>
                  <a:cubicBezTo>
                    <a:pt x="240" y="138"/>
                    <a:pt x="245" y="134"/>
                    <a:pt x="245" y="128"/>
                  </a:cubicBezTo>
                  <a:cubicBezTo>
                    <a:pt x="245" y="21"/>
                    <a:pt x="245" y="21"/>
                    <a:pt x="245" y="21"/>
                  </a:cubicBezTo>
                  <a:cubicBezTo>
                    <a:pt x="245" y="15"/>
                    <a:pt x="240" y="10"/>
                    <a:pt x="234" y="10"/>
                  </a:cubicBezTo>
                  <a:close/>
                  <a:moveTo>
                    <a:pt x="106" y="21"/>
                  </a:moveTo>
                  <a:cubicBezTo>
                    <a:pt x="128" y="21"/>
                    <a:pt x="128" y="21"/>
                    <a:pt x="128" y="21"/>
                  </a:cubicBezTo>
                  <a:cubicBezTo>
                    <a:pt x="128" y="32"/>
                    <a:pt x="128" y="32"/>
                    <a:pt x="128" y="32"/>
                  </a:cubicBezTo>
                  <a:cubicBezTo>
                    <a:pt x="106" y="32"/>
                    <a:pt x="106" y="32"/>
                    <a:pt x="106" y="32"/>
                  </a:cubicBezTo>
                  <a:lnTo>
                    <a:pt x="106" y="21"/>
                  </a:lnTo>
                  <a:close/>
                  <a:moveTo>
                    <a:pt x="128" y="298"/>
                  </a:moveTo>
                  <a:cubicBezTo>
                    <a:pt x="106" y="298"/>
                    <a:pt x="106" y="298"/>
                    <a:pt x="106" y="298"/>
                  </a:cubicBezTo>
                  <a:cubicBezTo>
                    <a:pt x="106" y="117"/>
                    <a:pt x="106" y="117"/>
                    <a:pt x="106" y="117"/>
                  </a:cubicBezTo>
                  <a:cubicBezTo>
                    <a:pt x="128" y="117"/>
                    <a:pt x="128" y="117"/>
                    <a:pt x="128" y="117"/>
                  </a:cubicBezTo>
                  <a:lnTo>
                    <a:pt x="128" y="298"/>
                  </a:lnTo>
                  <a:close/>
                  <a:moveTo>
                    <a:pt x="170" y="96"/>
                  </a:moveTo>
                  <a:cubicBezTo>
                    <a:pt x="21" y="96"/>
                    <a:pt x="21" y="96"/>
                    <a:pt x="21" y="96"/>
                  </a:cubicBezTo>
                  <a:cubicBezTo>
                    <a:pt x="21" y="84"/>
                    <a:pt x="21" y="84"/>
                    <a:pt x="21" y="84"/>
                  </a:cubicBezTo>
                  <a:cubicBezTo>
                    <a:pt x="33" y="83"/>
                    <a:pt x="52" y="80"/>
                    <a:pt x="64" y="68"/>
                  </a:cubicBezTo>
                  <a:cubicBezTo>
                    <a:pt x="68" y="64"/>
                    <a:pt x="71" y="59"/>
                    <a:pt x="73" y="53"/>
                  </a:cubicBezTo>
                  <a:cubicBezTo>
                    <a:pt x="170" y="53"/>
                    <a:pt x="170" y="53"/>
                    <a:pt x="170" y="53"/>
                  </a:cubicBezTo>
                  <a:lnTo>
                    <a:pt x="170" y="96"/>
                  </a:lnTo>
                  <a:close/>
                  <a:moveTo>
                    <a:pt x="224" y="117"/>
                  </a:moveTo>
                  <a:cubicBezTo>
                    <a:pt x="202" y="117"/>
                    <a:pt x="202" y="117"/>
                    <a:pt x="202" y="117"/>
                  </a:cubicBezTo>
                  <a:cubicBezTo>
                    <a:pt x="202" y="32"/>
                    <a:pt x="202" y="32"/>
                    <a:pt x="202" y="32"/>
                  </a:cubicBezTo>
                  <a:cubicBezTo>
                    <a:pt x="224" y="32"/>
                    <a:pt x="224" y="32"/>
                    <a:pt x="224" y="32"/>
                  </a:cubicBezTo>
                  <a:lnTo>
                    <a:pt x="22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219170"/>
              <a:endParaRPr lang="en-GB" sz="2400" dirty="0">
                <a:solidFill>
                  <a:prstClr val="black"/>
                </a:solidFill>
              </a:endParaRPr>
            </a:p>
          </p:txBody>
        </p:sp>
      </p:grpSp>
    </p:spTree>
    <p:extLst>
      <p:ext uri="{BB962C8B-B14F-4D97-AF65-F5344CB8AC3E}">
        <p14:creationId xmlns:p14="http://schemas.microsoft.com/office/powerpoint/2010/main" val="2372374858"/>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325188" y="269571"/>
            <a:ext cx="10515600" cy="683058"/>
          </a:xfrm>
        </p:spPr>
        <p:txBody>
          <a:bodyPr/>
          <a:lstStyle/>
          <a:p>
            <a:r>
              <a:rPr lang="en-GB" dirty="0">
                <a:latin typeface="Candara" panose="020E0502030303020204" pitchFamily="34" charset="0"/>
              </a:rPr>
              <a:t>Automated test scope coverage</a:t>
            </a:r>
          </a:p>
        </p:txBody>
      </p:sp>
      <p:grpSp>
        <p:nvGrpSpPr>
          <p:cNvPr id="46" name="Group 45">
            <a:extLst>
              <a:ext uri="{FF2B5EF4-FFF2-40B4-BE49-F238E27FC236}">
                <a16:creationId xmlns:a16="http://schemas.microsoft.com/office/drawing/2014/main" id="{EA6E9003-1389-4577-B2DD-31F8E3FEB046}"/>
              </a:ext>
            </a:extLst>
          </p:cNvPr>
          <p:cNvGrpSpPr/>
          <p:nvPr/>
        </p:nvGrpSpPr>
        <p:grpSpPr>
          <a:xfrm>
            <a:off x="910404" y="4078490"/>
            <a:ext cx="10301509" cy="3681387"/>
            <a:chOff x="572572" y="1705737"/>
            <a:chExt cx="11204151" cy="4500091"/>
          </a:xfrm>
        </p:grpSpPr>
        <p:grpSp>
          <p:nvGrpSpPr>
            <p:cNvPr id="47" name="Group 46">
              <a:extLst>
                <a:ext uri="{FF2B5EF4-FFF2-40B4-BE49-F238E27FC236}">
                  <a16:creationId xmlns:a16="http://schemas.microsoft.com/office/drawing/2014/main" id="{179CABB9-AC96-4021-8CA4-90DE3ECC2459}"/>
                </a:ext>
              </a:extLst>
            </p:cNvPr>
            <p:cNvGrpSpPr/>
            <p:nvPr/>
          </p:nvGrpSpPr>
          <p:grpSpPr>
            <a:xfrm>
              <a:off x="620582" y="1705737"/>
              <a:ext cx="11140184" cy="1900920"/>
              <a:chOff x="620582" y="1705737"/>
              <a:chExt cx="11140184" cy="1900920"/>
            </a:xfrm>
          </p:grpSpPr>
          <p:sp>
            <p:nvSpPr>
              <p:cNvPr id="61" name="Rectangle 60">
                <a:extLst>
                  <a:ext uri="{FF2B5EF4-FFF2-40B4-BE49-F238E27FC236}">
                    <a16:creationId xmlns:a16="http://schemas.microsoft.com/office/drawing/2014/main" id="{78C63233-B860-4C59-8C36-52242EFC7BB7}"/>
                  </a:ext>
                </a:extLst>
              </p:cNvPr>
              <p:cNvSpPr/>
              <p:nvPr/>
            </p:nvSpPr>
            <p:spPr>
              <a:xfrm>
                <a:off x="6695106" y="2129809"/>
                <a:ext cx="4033129" cy="770221"/>
              </a:xfrm>
              <a:prstGeom prst="rect">
                <a:avLst/>
              </a:prstGeom>
              <a:noFill/>
              <a:ln w="3175"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effectLst/>
                    <a:uLnTx/>
                    <a:uFillTx/>
                    <a:latin typeface="Candara" panose="020E0502030303020204" pitchFamily="34" charset="0"/>
                  </a:rPr>
                  <a:t>Validation </a:t>
                </a:r>
                <a:r>
                  <a:rPr lang="en-GB" sz="1100" kern="0" dirty="0">
                    <a:latin typeface="Candara" panose="020E0502030303020204" pitchFamily="34" charset="0"/>
                  </a:rPr>
                  <a:t>of dashboards/UI/reports </a:t>
                </a:r>
                <a:endParaRPr kumimoji="0" lang="en-GB" sz="1100" b="0" i="0" u="none" strike="noStrike" kern="0" cap="none" spc="0" normalizeH="0" baseline="0" noProof="0" dirty="0">
                  <a:ln>
                    <a:noFill/>
                  </a:ln>
                  <a:effectLst/>
                  <a:uLnTx/>
                  <a:uFillTx/>
                  <a:latin typeface="Candara" panose="020E0502030303020204" pitchFamily="34" charset="0"/>
                </a:endParaRPr>
              </a:p>
              <a:p>
                <a:pPr marL="146607" marR="0" lvl="0" indent="-146607"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0" cap="none" spc="0" normalizeH="0" baseline="0" noProof="0" dirty="0">
                    <a:ln>
                      <a:noFill/>
                    </a:ln>
                    <a:effectLst/>
                    <a:uLnTx/>
                    <a:uFillTx/>
                    <a:latin typeface="Candara" panose="020E0502030303020204" pitchFamily="34" charset="0"/>
                  </a:rPr>
                  <a:t>Verify that</a:t>
                </a:r>
                <a:r>
                  <a:rPr kumimoji="0" lang="en-GB" sz="1100" b="0" i="0" u="none" strike="noStrike" kern="0" cap="none" spc="0" normalizeH="0" noProof="0" dirty="0">
                    <a:ln>
                      <a:noFill/>
                    </a:ln>
                    <a:effectLst/>
                    <a:uLnTx/>
                    <a:uFillTx/>
                    <a:latin typeface="Candara" panose="020E0502030303020204" pitchFamily="34" charset="0"/>
                  </a:rPr>
                  <a:t> there is no </a:t>
                </a:r>
                <a:r>
                  <a:rPr lang="en-GB" sz="1100" kern="0" dirty="0">
                    <a:latin typeface="Candara" panose="020E0502030303020204" pitchFamily="34" charset="0"/>
                  </a:rPr>
                  <a:t>change to the look and feel of the report</a:t>
                </a:r>
              </a:p>
              <a:p>
                <a:pPr marL="146607" marR="0" lvl="0" indent="-146607"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0" dirty="0">
                    <a:latin typeface="Candara" panose="020E0502030303020204" pitchFamily="34" charset="0"/>
                  </a:rPr>
                  <a:t>Validating that all the prompts are available as expected and the filters are available as expected, showing data as expected </a:t>
                </a:r>
              </a:p>
              <a:p>
                <a:pPr marL="146607" marR="0" lvl="0" indent="-146607"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0" i="0" u="none" strike="noStrike" kern="0" cap="none" spc="0" normalizeH="0" baseline="0" noProof="0" dirty="0">
                  <a:ln>
                    <a:noFill/>
                  </a:ln>
                  <a:effectLst/>
                  <a:uLnTx/>
                  <a:uFillTx/>
                  <a:latin typeface="Candara" panose="020E0502030303020204" pitchFamily="34" charset="0"/>
                </a:endParaRPr>
              </a:p>
            </p:txBody>
          </p:sp>
          <p:cxnSp>
            <p:nvCxnSpPr>
              <p:cNvPr id="62" name="Straight Connector 61">
                <a:extLst>
                  <a:ext uri="{FF2B5EF4-FFF2-40B4-BE49-F238E27FC236}">
                    <a16:creationId xmlns:a16="http://schemas.microsoft.com/office/drawing/2014/main" id="{52B09E45-CB0C-4567-A80B-91C6B1FF9096}"/>
                  </a:ext>
                </a:extLst>
              </p:cNvPr>
              <p:cNvCxnSpPr>
                <a:cxnSpLocks/>
              </p:cNvCxnSpPr>
              <p:nvPr/>
            </p:nvCxnSpPr>
            <p:spPr>
              <a:xfrm flipV="1">
                <a:off x="705167" y="2046423"/>
                <a:ext cx="11052000" cy="0"/>
              </a:xfrm>
              <a:prstGeom prst="line">
                <a:avLst/>
              </a:prstGeom>
              <a:noFill/>
              <a:ln w="3175" cap="flat" cmpd="sng" algn="ctr">
                <a:solidFill>
                  <a:sysClr val="window" lastClr="FFFFFF">
                    <a:lumMod val="85000"/>
                  </a:sysClr>
                </a:solidFill>
                <a:prstDash val="solid"/>
              </a:ln>
              <a:effectLst/>
            </p:spPr>
          </p:cxnSp>
          <p:sp>
            <p:nvSpPr>
              <p:cNvPr id="63" name="TextBox 62">
                <a:extLst>
                  <a:ext uri="{FF2B5EF4-FFF2-40B4-BE49-F238E27FC236}">
                    <a16:creationId xmlns:a16="http://schemas.microsoft.com/office/drawing/2014/main" id="{CCD7E894-8FF1-47E0-AE77-D2ADF843CAF2}"/>
                  </a:ext>
                </a:extLst>
              </p:cNvPr>
              <p:cNvSpPr txBox="1"/>
              <p:nvPr/>
            </p:nvSpPr>
            <p:spPr>
              <a:xfrm>
                <a:off x="837864" y="2045332"/>
                <a:ext cx="4251078" cy="1561325"/>
              </a:xfrm>
              <a:prstGeom prst="rect">
                <a:avLst/>
              </a:prstGeom>
              <a:noFill/>
            </p:spPr>
            <p:txBody>
              <a:bodyPr wrap="square" rtlCol="0">
                <a:spAutoFit/>
              </a:bodyPr>
              <a:lstStyle/>
              <a:p>
                <a:pPr lvl="0">
                  <a:defRPr/>
                </a:pPr>
                <a:r>
                  <a:rPr lang="en-US" sz="1100" kern="0" dirty="0">
                    <a:latin typeface="Candara" panose="020E0502030303020204" pitchFamily="34" charset="0"/>
                  </a:rPr>
                  <a:t>Validation at data layer:</a:t>
                </a:r>
              </a:p>
              <a:p>
                <a:pPr marL="171450" lvl="0" indent="-171450">
                  <a:buFont typeface="Arial" panose="020B0604020202020204" pitchFamily="34" charset="0"/>
                  <a:buChar char="•"/>
                  <a:defRPr/>
                </a:pPr>
                <a:r>
                  <a:rPr lang="en-US" sz="1100" kern="0" dirty="0">
                    <a:latin typeface="Candara" panose="020E0502030303020204" pitchFamily="34" charset="0"/>
                  </a:rPr>
                  <a:t>Data completeness </a:t>
                </a:r>
              </a:p>
              <a:p>
                <a:pPr marL="171450" lvl="0" indent="-171450">
                  <a:buFont typeface="Arial" panose="020B0604020202020204" pitchFamily="34" charset="0"/>
                  <a:buChar char="•"/>
                  <a:defRPr/>
                </a:pPr>
                <a:r>
                  <a:rPr lang="en-US" sz="1100" kern="0" dirty="0">
                    <a:latin typeface="Candara" panose="020E0502030303020204" pitchFamily="34" charset="0"/>
                  </a:rPr>
                  <a:t>Data quality checks </a:t>
                </a:r>
              </a:p>
              <a:p>
                <a:pPr marL="171450" lvl="0" indent="-171450">
                  <a:buFont typeface="Arial" panose="020B0604020202020204" pitchFamily="34" charset="0"/>
                  <a:buChar char="•"/>
                  <a:defRPr/>
                </a:pPr>
                <a:r>
                  <a:rPr lang="en-US" sz="1100" kern="0" dirty="0">
                    <a:latin typeface="Candara" panose="020E0502030303020204" pitchFamily="34" charset="0"/>
                  </a:rPr>
                  <a:t>Source to target data comparison </a:t>
                </a:r>
              </a:p>
              <a:p>
                <a:pPr marL="171450" lvl="0" indent="-171450">
                  <a:buFont typeface="Arial" panose="020B0604020202020204" pitchFamily="34" charset="0"/>
                  <a:buChar char="•"/>
                  <a:defRPr/>
                </a:pPr>
                <a:r>
                  <a:rPr lang="en-US" sz="1100" kern="0" dirty="0">
                    <a:latin typeface="Candara" panose="020E0502030303020204" pitchFamily="34" charset="0"/>
                  </a:rPr>
                  <a:t>Business rules reconciliation  </a:t>
                </a:r>
              </a:p>
              <a:p>
                <a:pPr marL="171450" lvl="0" indent="-171450">
                  <a:buFont typeface="Arial" panose="020B0604020202020204" pitchFamily="34" charset="0"/>
                  <a:buChar char="•"/>
                  <a:defRPr/>
                </a:pPr>
                <a:r>
                  <a:rPr lang="en-US" sz="1100" kern="0" dirty="0">
                    <a:latin typeface="Candara" panose="020E0502030303020204" pitchFamily="34" charset="0"/>
                  </a:rPr>
                  <a:t>Data Transformation rules </a:t>
                </a:r>
              </a:p>
              <a:p>
                <a:pPr lvl="0">
                  <a:defRPr/>
                </a:pPr>
                <a:endParaRPr lang="en-US" sz="1100" kern="0" dirty="0">
                  <a:latin typeface="Candara" panose="020E0502030303020204" pitchFamily="34" charset="0"/>
                </a:endParaRPr>
              </a:p>
            </p:txBody>
          </p:sp>
          <p:sp>
            <p:nvSpPr>
              <p:cNvPr id="64" name="TextBox 63">
                <a:extLst>
                  <a:ext uri="{FF2B5EF4-FFF2-40B4-BE49-F238E27FC236}">
                    <a16:creationId xmlns:a16="http://schemas.microsoft.com/office/drawing/2014/main" id="{C7DEA1DF-4E52-4E85-A881-B089E7B8CF4C}"/>
                  </a:ext>
                </a:extLst>
              </p:cNvPr>
              <p:cNvSpPr txBox="1"/>
              <p:nvPr/>
            </p:nvSpPr>
            <p:spPr>
              <a:xfrm>
                <a:off x="5107567" y="2066231"/>
                <a:ext cx="900038" cy="277688"/>
              </a:xfrm>
              <a:prstGeom prst="roundRect">
                <a:avLst/>
              </a:prstGeom>
              <a:solidFill>
                <a:srgbClr val="00B0F0"/>
              </a:solid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Candara" panose="020E0502030303020204" pitchFamily="34" charset="0"/>
                  </a:rPr>
                  <a:t> </a:t>
                </a:r>
                <a:r>
                  <a:rPr kumimoji="0" lang="en-GB" sz="1100" b="1" i="0" u="none" strike="noStrike" kern="0" cap="none" spc="0" normalizeH="0" baseline="0" noProof="0" dirty="0">
                    <a:ln>
                      <a:noFill/>
                    </a:ln>
                    <a:solidFill>
                      <a:schemeClr val="bg1"/>
                    </a:solidFill>
                    <a:effectLst/>
                    <a:uLnTx/>
                    <a:uFillTx/>
                    <a:latin typeface="Candara" panose="020E0502030303020204" pitchFamily="34" charset="0"/>
                  </a:rPr>
                  <a:t>Automated</a:t>
                </a:r>
                <a:endParaRPr kumimoji="0" lang="en-US" sz="1100" b="1" i="0" u="none" strike="noStrike" kern="0" cap="none" spc="0" normalizeH="0" baseline="0" noProof="0" dirty="0">
                  <a:ln>
                    <a:noFill/>
                  </a:ln>
                  <a:solidFill>
                    <a:schemeClr val="bg1"/>
                  </a:solidFill>
                  <a:effectLst/>
                  <a:uLnTx/>
                  <a:uFillTx/>
                  <a:latin typeface="Candara" panose="020E0502030303020204" pitchFamily="34" charset="0"/>
                </a:endParaRPr>
              </a:p>
            </p:txBody>
          </p:sp>
          <p:sp>
            <p:nvSpPr>
              <p:cNvPr id="65" name="TextBox 64">
                <a:extLst>
                  <a:ext uri="{FF2B5EF4-FFF2-40B4-BE49-F238E27FC236}">
                    <a16:creationId xmlns:a16="http://schemas.microsoft.com/office/drawing/2014/main" id="{A65C3082-BDD7-4753-81ED-FF41F6AE8A20}"/>
                  </a:ext>
                </a:extLst>
              </p:cNvPr>
              <p:cNvSpPr txBox="1"/>
              <p:nvPr/>
            </p:nvSpPr>
            <p:spPr>
              <a:xfrm>
                <a:off x="620582" y="1705737"/>
                <a:ext cx="2667846" cy="319791"/>
              </a:xfrm>
              <a:prstGeom prst="rect">
                <a:avLst/>
              </a:prstGeom>
              <a:noFill/>
            </p:spPr>
            <p:txBody>
              <a:bodyPr wrap="square" rtlCol="0">
                <a:spAutoFit/>
              </a:bodyPr>
              <a:lstStyle/>
              <a:p>
                <a:pPr algn="ctr"/>
                <a:r>
                  <a:rPr lang="en-GB" sz="1100" b="1" dirty="0">
                    <a:latin typeface="Candara" panose="020E0502030303020204" pitchFamily="34" charset="0"/>
                  </a:rPr>
                  <a:t>3 ETL/Database level Query Validation</a:t>
                </a:r>
              </a:p>
            </p:txBody>
          </p:sp>
          <p:sp>
            <p:nvSpPr>
              <p:cNvPr id="66" name="TextBox 65">
                <a:extLst>
                  <a:ext uri="{FF2B5EF4-FFF2-40B4-BE49-F238E27FC236}">
                    <a16:creationId xmlns:a16="http://schemas.microsoft.com/office/drawing/2014/main" id="{EEA06639-1178-4AAE-89D6-C750C8E12B1F}"/>
                  </a:ext>
                </a:extLst>
              </p:cNvPr>
              <p:cNvSpPr txBox="1"/>
              <p:nvPr/>
            </p:nvSpPr>
            <p:spPr>
              <a:xfrm>
                <a:off x="10795562" y="2353792"/>
                <a:ext cx="965204" cy="247247"/>
              </a:xfrm>
              <a:prstGeom prst="roundRect">
                <a:avLst/>
              </a:prstGeom>
              <a:solidFill>
                <a:srgbClr val="00B050"/>
              </a:solid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Candara" panose="020E0502030303020204" pitchFamily="34" charset="0"/>
                  </a:rPr>
                  <a:t> </a:t>
                </a:r>
                <a:r>
                  <a:rPr kumimoji="0" lang="en-GB" sz="1100" b="1" i="0" u="none" strike="noStrike" kern="0" cap="none" spc="0" normalizeH="0" baseline="0" noProof="0" dirty="0">
                    <a:ln>
                      <a:noFill/>
                    </a:ln>
                    <a:solidFill>
                      <a:schemeClr val="bg1"/>
                    </a:solidFill>
                    <a:effectLst/>
                    <a:uLnTx/>
                    <a:uFillTx/>
                    <a:latin typeface="Candara" panose="020E0502030303020204" pitchFamily="34" charset="0"/>
                  </a:rPr>
                  <a:t>Manual</a:t>
                </a:r>
                <a:endParaRPr kumimoji="0" lang="en-US" sz="1100" b="1" i="0" u="none" strike="noStrike" kern="0" cap="none" spc="0" normalizeH="0" baseline="0" noProof="0" dirty="0">
                  <a:ln>
                    <a:noFill/>
                  </a:ln>
                  <a:solidFill>
                    <a:schemeClr val="bg1"/>
                  </a:solidFill>
                  <a:effectLst/>
                  <a:uLnTx/>
                  <a:uFillTx/>
                  <a:latin typeface="Candara" panose="020E0502030303020204" pitchFamily="34" charset="0"/>
                </a:endParaRPr>
              </a:p>
            </p:txBody>
          </p:sp>
          <p:sp>
            <p:nvSpPr>
              <p:cNvPr id="67" name="TextBox 66">
                <a:extLst>
                  <a:ext uri="{FF2B5EF4-FFF2-40B4-BE49-F238E27FC236}">
                    <a16:creationId xmlns:a16="http://schemas.microsoft.com/office/drawing/2014/main" id="{186BBE08-B4AA-4505-BA1C-069BC3D4FF81}"/>
                  </a:ext>
                </a:extLst>
              </p:cNvPr>
              <p:cNvSpPr txBox="1"/>
              <p:nvPr/>
            </p:nvSpPr>
            <p:spPr>
              <a:xfrm>
                <a:off x="6389743" y="1748508"/>
                <a:ext cx="2687909" cy="319791"/>
              </a:xfrm>
              <a:prstGeom prst="rect">
                <a:avLst/>
              </a:prstGeom>
              <a:noFill/>
            </p:spPr>
            <p:txBody>
              <a:bodyPr wrap="square" rtlCol="0">
                <a:spAutoFit/>
              </a:bodyPr>
              <a:lstStyle/>
              <a:p>
                <a:pPr algn="ctr"/>
                <a:r>
                  <a:rPr lang="en-GB" sz="1100" b="1" dirty="0">
                    <a:latin typeface="Candara" panose="020E0502030303020204" pitchFamily="34" charset="0"/>
                  </a:rPr>
                  <a:t> UI/Dashboards/Reports validation</a:t>
                </a:r>
              </a:p>
            </p:txBody>
          </p:sp>
        </p:grpSp>
        <p:grpSp>
          <p:nvGrpSpPr>
            <p:cNvPr id="48" name="Group 47">
              <a:extLst>
                <a:ext uri="{FF2B5EF4-FFF2-40B4-BE49-F238E27FC236}">
                  <a16:creationId xmlns:a16="http://schemas.microsoft.com/office/drawing/2014/main" id="{7974D923-3FB9-4EB1-ABE1-5548940B63F1}"/>
                </a:ext>
              </a:extLst>
            </p:cNvPr>
            <p:cNvGrpSpPr/>
            <p:nvPr/>
          </p:nvGrpSpPr>
          <p:grpSpPr>
            <a:xfrm>
              <a:off x="572572" y="2061299"/>
              <a:ext cx="11188195" cy="2705795"/>
              <a:chOff x="572572" y="2269647"/>
              <a:chExt cx="11188195" cy="2705795"/>
            </a:xfrm>
          </p:grpSpPr>
          <p:sp>
            <p:nvSpPr>
              <p:cNvPr id="55" name="Rectangle 54">
                <a:extLst>
                  <a:ext uri="{FF2B5EF4-FFF2-40B4-BE49-F238E27FC236}">
                    <a16:creationId xmlns:a16="http://schemas.microsoft.com/office/drawing/2014/main" id="{EB135872-3EA2-4DF7-9E0D-445B4203E7FF}"/>
                  </a:ext>
                </a:extLst>
              </p:cNvPr>
              <p:cNvSpPr/>
              <p:nvPr/>
            </p:nvSpPr>
            <p:spPr>
              <a:xfrm>
                <a:off x="6716884" y="4142057"/>
                <a:ext cx="3963416" cy="833385"/>
              </a:xfrm>
              <a:prstGeom prst="rect">
                <a:avLst/>
              </a:prstGeom>
              <a:noFill/>
              <a:ln w="3175" cap="flat" cmpd="sng" algn="ctr">
                <a:noFill/>
                <a:prstDash val="solid"/>
              </a:ln>
              <a:effectLst/>
            </p:spPr>
            <p:txBody>
              <a:bodyPr lIns="0" tIns="0" rIns="0" bIns="0"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effectLst/>
                    <a:uLnTx/>
                    <a:uFillTx/>
                    <a:latin typeface="Candara" panose="020E0502030303020204" pitchFamily="34" charset="0"/>
                  </a:rPr>
                  <a:t>Validate</a:t>
                </a:r>
                <a:r>
                  <a:rPr kumimoji="0" lang="en-US" sz="1100" b="0" i="0" u="none" strike="noStrike" kern="0" cap="none" spc="0" normalizeH="0" noProof="0" dirty="0">
                    <a:ln>
                      <a:noFill/>
                    </a:ln>
                    <a:effectLst/>
                    <a:uLnTx/>
                    <a:uFillTx/>
                    <a:latin typeface="Candara" panose="020E0502030303020204" pitchFamily="34" charset="0"/>
                  </a:rPr>
                  <a:t> that the data at the reporting or dashboard layer is same before and after</a:t>
                </a:r>
                <a:r>
                  <a:rPr lang="en-US" sz="1100" kern="0" dirty="0">
                    <a:latin typeface="Candara" panose="020E0502030303020204" pitchFamily="34" charset="0"/>
                  </a:rPr>
                  <a:t> the change or upgrade.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dirty="0">
                  <a:ln>
                    <a:noFill/>
                  </a:ln>
                  <a:effectLst/>
                  <a:uLnTx/>
                  <a:uFillTx/>
                  <a:latin typeface="Candara" panose="020E0502030303020204" pitchFamily="34" charset="0"/>
                </a:endParaRPr>
              </a:p>
            </p:txBody>
          </p:sp>
          <p:cxnSp>
            <p:nvCxnSpPr>
              <p:cNvPr id="56" name="Straight Connector 55">
                <a:extLst>
                  <a:ext uri="{FF2B5EF4-FFF2-40B4-BE49-F238E27FC236}">
                    <a16:creationId xmlns:a16="http://schemas.microsoft.com/office/drawing/2014/main" id="{62B6E306-9927-4305-B70A-02C5A578B461}"/>
                  </a:ext>
                </a:extLst>
              </p:cNvPr>
              <p:cNvCxnSpPr>
                <a:cxnSpLocks/>
              </p:cNvCxnSpPr>
              <p:nvPr/>
            </p:nvCxnSpPr>
            <p:spPr>
              <a:xfrm>
                <a:off x="705167" y="3931656"/>
                <a:ext cx="11055600" cy="0"/>
              </a:xfrm>
              <a:prstGeom prst="line">
                <a:avLst/>
              </a:prstGeom>
              <a:noFill/>
              <a:ln w="3175" cap="flat" cmpd="sng" algn="ctr">
                <a:solidFill>
                  <a:sysClr val="window" lastClr="FFFFFF">
                    <a:lumMod val="85000"/>
                  </a:sysClr>
                </a:solidFill>
                <a:prstDash val="solid"/>
              </a:ln>
              <a:effectLst/>
            </p:spPr>
          </p:cxnSp>
          <p:sp>
            <p:nvSpPr>
              <p:cNvPr id="57" name="TextBox 56">
                <a:extLst>
                  <a:ext uri="{FF2B5EF4-FFF2-40B4-BE49-F238E27FC236}">
                    <a16:creationId xmlns:a16="http://schemas.microsoft.com/office/drawing/2014/main" id="{B9E2D53A-1BBC-4FD6-865E-04E73A6682C1}"/>
                  </a:ext>
                </a:extLst>
              </p:cNvPr>
              <p:cNvSpPr txBox="1"/>
              <p:nvPr/>
            </p:nvSpPr>
            <p:spPr>
              <a:xfrm>
                <a:off x="657303" y="3973945"/>
                <a:ext cx="4357294" cy="733634"/>
              </a:xfrm>
              <a:prstGeom prst="rect">
                <a:avLst/>
              </a:prstGeom>
              <a:noFill/>
            </p:spPr>
            <p:txBody>
              <a:bodyPr wrap="square" rtlCol="0">
                <a:spAutoFit/>
              </a:bodyPr>
              <a:lstStyle/>
              <a:p>
                <a:pPr lvl="0">
                  <a:defRPr/>
                </a:pPr>
                <a:r>
                  <a:rPr lang="en-GB" sz="1100" kern="0" dirty="0">
                    <a:latin typeface="Candara" panose="020E0502030303020204" pitchFamily="34" charset="0"/>
                  </a:rPr>
                  <a:t>Changes to the underlying data models/data load and platform upgrades/users all affects the query execution which results in performance issues when reports executed</a:t>
                </a:r>
                <a:endParaRPr lang="en-US" sz="1100" kern="0" dirty="0">
                  <a:latin typeface="Candara" panose="020E0502030303020204" pitchFamily="34" charset="0"/>
                </a:endParaRPr>
              </a:p>
            </p:txBody>
          </p:sp>
          <p:sp>
            <p:nvSpPr>
              <p:cNvPr id="58" name="TextBox 57">
                <a:extLst>
                  <a:ext uri="{FF2B5EF4-FFF2-40B4-BE49-F238E27FC236}">
                    <a16:creationId xmlns:a16="http://schemas.microsoft.com/office/drawing/2014/main" id="{53DF39CD-AE82-4EAE-8CCF-5F1BD5F0CB89}"/>
                  </a:ext>
                </a:extLst>
              </p:cNvPr>
              <p:cNvSpPr txBox="1"/>
              <p:nvPr/>
            </p:nvSpPr>
            <p:spPr>
              <a:xfrm>
                <a:off x="572572" y="3647436"/>
                <a:ext cx="2280797" cy="526712"/>
              </a:xfrm>
              <a:prstGeom prst="rect">
                <a:avLst/>
              </a:prstGeom>
              <a:noFill/>
            </p:spPr>
            <p:txBody>
              <a:bodyPr wrap="none" rtlCol="0">
                <a:spAutoFit/>
              </a:bodyPr>
              <a:lstStyle/>
              <a:p>
                <a:pPr algn="ctr"/>
                <a:r>
                  <a:rPr lang="en-GB" sz="1100" b="1" dirty="0">
                    <a:latin typeface="Candara" panose="020E0502030303020204" pitchFamily="34" charset="0"/>
                  </a:rPr>
                  <a:t>4. Reports Performance Testing</a:t>
                </a:r>
              </a:p>
              <a:p>
                <a:pPr algn="ctr"/>
                <a:endParaRPr lang="en-GB" sz="1100" b="1" dirty="0">
                  <a:latin typeface="Candara" panose="020E0502030303020204" pitchFamily="34" charset="0"/>
                </a:endParaRPr>
              </a:p>
            </p:txBody>
          </p:sp>
          <p:sp>
            <p:nvSpPr>
              <p:cNvPr id="59" name="TextBox 58">
                <a:extLst>
                  <a:ext uri="{FF2B5EF4-FFF2-40B4-BE49-F238E27FC236}">
                    <a16:creationId xmlns:a16="http://schemas.microsoft.com/office/drawing/2014/main" id="{79B9B723-8420-4115-B066-AA6E7A237931}"/>
                  </a:ext>
                </a:extLst>
              </p:cNvPr>
              <p:cNvSpPr txBox="1"/>
              <p:nvPr/>
            </p:nvSpPr>
            <p:spPr>
              <a:xfrm>
                <a:off x="10787184" y="2269647"/>
                <a:ext cx="965204" cy="247247"/>
              </a:xfrm>
              <a:prstGeom prst="roundRect">
                <a:avLst/>
              </a:prstGeom>
              <a:solidFill>
                <a:srgbClr val="00B0F0"/>
              </a:solid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effectLst/>
                    <a:uLnTx/>
                    <a:uFillTx/>
                    <a:latin typeface="Candara" panose="020E0502030303020204" pitchFamily="34" charset="0"/>
                  </a:rPr>
                  <a:t> </a:t>
                </a:r>
                <a:r>
                  <a:rPr kumimoji="0" lang="en-GB" sz="1100" b="1" i="0" u="none" strike="noStrike" kern="0" cap="none" spc="0" normalizeH="0" baseline="0" noProof="0" dirty="0">
                    <a:ln>
                      <a:noFill/>
                    </a:ln>
                    <a:solidFill>
                      <a:schemeClr val="bg1"/>
                    </a:solidFill>
                    <a:effectLst/>
                    <a:uLnTx/>
                    <a:uFillTx/>
                    <a:latin typeface="Candara" panose="020E0502030303020204" pitchFamily="34" charset="0"/>
                  </a:rPr>
                  <a:t>Automated</a:t>
                </a:r>
                <a:endParaRPr kumimoji="0" lang="en-US" sz="1100" b="1" i="0" u="none" strike="noStrike" kern="0" cap="none" spc="0" normalizeH="0" baseline="0" noProof="0" dirty="0">
                  <a:ln>
                    <a:noFill/>
                  </a:ln>
                  <a:solidFill>
                    <a:schemeClr val="bg1"/>
                  </a:solidFill>
                  <a:effectLst/>
                  <a:uLnTx/>
                  <a:uFillTx/>
                  <a:latin typeface="Candara" panose="020E0502030303020204" pitchFamily="34" charset="0"/>
                </a:endParaRPr>
              </a:p>
            </p:txBody>
          </p:sp>
          <p:sp>
            <p:nvSpPr>
              <p:cNvPr id="60" name="TextBox 59">
                <a:extLst>
                  <a:ext uri="{FF2B5EF4-FFF2-40B4-BE49-F238E27FC236}">
                    <a16:creationId xmlns:a16="http://schemas.microsoft.com/office/drawing/2014/main" id="{9DF9EA39-58BB-4E80-8CA2-5AC0649DE702}"/>
                  </a:ext>
                </a:extLst>
              </p:cNvPr>
              <p:cNvSpPr txBox="1"/>
              <p:nvPr/>
            </p:nvSpPr>
            <p:spPr>
              <a:xfrm>
                <a:off x="6515358" y="3627835"/>
                <a:ext cx="2040200" cy="319789"/>
              </a:xfrm>
              <a:prstGeom prst="rect">
                <a:avLst/>
              </a:prstGeom>
              <a:noFill/>
            </p:spPr>
            <p:txBody>
              <a:bodyPr wrap="none" rtlCol="0">
                <a:spAutoFit/>
              </a:bodyPr>
              <a:lstStyle/>
              <a:p>
                <a:r>
                  <a:rPr lang="en-GB" sz="1100" b="1" dirty="0">
                    <a:latin typeface="Candara" panose="020E0502030303020204" pitchFamily="34" charset="0"/>
                  </a:rPr>
                  <a:t>2. Reporting Data Validation</a:t>
                </a:r>
              </a:p>
            </p:txBody>
          </p:sp>
        </p:grpSp>
        <p:grpSp>
          <p:nvGrpSpPr>
            <p:cNvPr id="49" name="Group 48">
              <a:extLst>
                <a:ext uri="{FF2B5EF4-FFF2-40B4-BE49-F238E27FC236}">
                  <a16:creationId xmlns:a16="http://schemas.microsoft.com/office/drawing/2014/main" id="{4D9FC9A9-A29A-4E55-B7D1-2715BAE916D3}"/>
                </a:ext>
              </a:extLst>
            </p:cNvPr>
            <p:cNvGrpSpPr/>
            <p:nvPr/>
          </p:nvGrpSpPr>
          <p:grpSpPr>
            <a:xfrm>
              <a:off x="5135305" y="3788700"/>
              <a:ext cx="5598458" cy="1173920"/>
              <a:chOff x="5135305" y="3823425"/>
              <a:chExt cx="5598458" cy="1173920"/>
            </a:xfrm>
          </p:grpSpPr>
          <p:cxnSp>
            <p:nvCxnSpPr>
              <p:cNvPr id="53" name="Straight Connector 52">
                <a:extLst>
                  <a:ext uri="{FF2B5EF4-FFF2-40B4-BE49-F238E27FC236}">
                    <a16:creationId xmlns:a16="http://schemas.microsoft.com/office/drawing/2014/main" id="{1EFBAC0F-79FE-457B-93E1-C52C46EC8272}"/>
                  </a:ext>
                </a:extLst>
              </p:cNvPr>
              <p:cNvCxnSpPr/>
              <p:nvPr/>
            </p:nvCxnSpPr>
            <p:spPr>
              <a:xfrm>
                <a:off x="10733763" y="4369912"/>
                <a:ext cx="0" cy="627433"/>
              </a:xfrm>
              <a:prstGeom prst="line">
                <a:avLst/>
              </a:prstGeom>
              <a:noFill/>
              <a:ln w="57150" cap="flat" cmpd="sng" algn="ctr">
                <a:solidFill>
                  <a:sysClr val="window" lastClr="FFFFFF"/>
                </a:solidFill>
                <a:prstDash val="solid"/>
              </a:ln>
              <a:effectLst/>
            </p:spPr>
          </p:cxnSp>
          <p:sp>
            <p:nvSpPr>
              <p:cNvPr id="54" name="TextBox 53">
                <a:extLst>
                  <a:ext uri="{FF2B5EF4-FFF2-40B4-BE49-F238E27FC236}">
                    <a16:creationId xmlns:a16="http://schemas.microsoft.com/office/drawing/2014/main" id="{DD0C736A-251C-44BF-9D84-09E6AF11C22A}"/>
                  </a:ext>
                </a:extLst>
              </p:cNvPr>
              <p:cNvSpPr txBox="1"/>
              <p:nvPr/>
            </p:nvSpPr>
            <p:spPr>
              <a:xfrm>
                <a:off x="5135305" y="3823425"/>
                <a:ext cx="855276" cy="238430"/>
              </a:xfrm>
              <a:prstGeom prst="roundRect">
                <a:avLst/>
              </a:prstGeom>
              <a:solidFill>
                <a:srgbClr val="00B0F0"/>
              </a:solid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Candara" panose="020E0502030303020204" pitchFamily="34" charset="0"/>
                  </a:rPr>
                  <a:t> </a:t>
                </a:r>
                <a:r>
                  <a:rPr kumimoji="0" lang="en-GB" sz="1100" b="1" i="0" u="none" strike="noStrike" kern="0" cap="none" spc="0" normalizeH="0" baseline="0" noProof="0" dirty="0">
                    <a:ln>
                      <a:noFill/>
                    </a:ln>
                    <a:solidFill>
                      <a:schemeClr val="bg1"/>
                    </a:solidFill>
                    <a:effectLst/>
                    <a:uLnTx/>
                    <a:uFillTx/>
                    <a:latin typeface="Candara" panose="020E0502030303020204" pitchFamily="34" charset="0"/>
                  </a:rPr>
                  <a:t>Automated</a:t>
                </a:r>
                <a:endParaRPr kumimoji="0" lang="en-US" sz="1100" b="1" i="0" u="none" strike="noStrike" kern="0" cap="none" spc="0" normalizeH="0" baseline="0" noProof="0" dirty="0">
                  <a:ln>
                    <a:noFill/>
                  </a:ln>
                  <a:solidFill>
                    <a:schemeClr val="bg1"/>
                  </a:solidFill>
                  <a:effectLst/>
                  <a:uLnTx/>
                  <a:uFillTx/>
                  <a:latin typeface="Candara" panose="020E0502030303020204" pitchFamily="34" charset="0"/>
                </a:endParaRPr>
              </a:p>
            </p:txBody>
          </p:sp>
        </p:grpSp>
        <p:grpSp>
          <p:nvGrpSpPr>
            <p:cNvPr id="50" name="Group 49">
              <a:extLst>
                <a:ext uri="{FF2B5EF4-FFF2-40B4-BE49-F238E27FC236}">
                  <a16:creationId xmlns:a16="http://schemas.microsoft.com/office/drawing/2014/main" id="{28157272-71E7-4213-9DDF-EFF8F2387162}"/>
                </a:ext>
              </a:extLst>
            </p:cNvPr>
            <p:cNvGrpSpPr/>
            <p:nvPr/>
          </p:nvGrpSpPr>
          <p:grpSpPr>
            <a:xfrm>
              <a:off x="6218876" y="3765596"/>
              <a:ext cx="5557847" cy="2440232"/>
              <a:chOff x="6218876" y="3765596"/>
              <a:chExt cx="5557847" cy="2440232"/>
            </a:xfrm>
          </p:grpSpPr>
          <p:graphicFrame>
            <p:nvGraphicFramePr>
              <p:cNvPr id="51" name="Chart 50">
                <a:extLst>
                  <a:ext uri="{FF2B5EF4-FFF2-40B4-BE49-F238E27FC236}">
                    <a16:creationId xmlns:a16="http://schemas.microsoft.com/office/drawing/2014/main" id="{6FA3776D-48C9-495C-94A4-0B3A6442DB8D}"/>
                  </a:ext>
                </a:extLst>
              </p:cNvPr>
              <p:cNvGraphicFramePr>
                <a:graphicFrameLocks/>
              </p:cNvGraphicFramePr>
              <p:nvPr/>
            </p:nvGraphicFramePr>
            <p:xfrm>
              <a:off x="6218876" y="5682503"/>
              <a:ext cx="523325" cy="523325"/>
            </p:xfrm>
            <a:graphic>
              <a:graphicData uri="http://schemas.openxmlformats.org/drawingml/2006/chart">
                <c:chart xmlns:c="http://schemas.openxmlformats.org/drawingml/2006/chart" xmlns:r="http://schemas.openxmlformats.org/officeDocument/2006/relationships" r:id="rId2"/>
              </a:graphicData>
            </a:graphic>
          </p:graphicFrame>
          <p:sp>
            <p:nvSpPr>
              <p:cNvPr id="52" name="TextBox 51">
                <a:extLst>
                  <a:ext uri="{FF2B5EF4-FFF2-40B4-BE49-F238E27FC236}">
                    <a16:creationId xmlns:a16="http://schemas.microsoft.com/office/drawing/2014/main" id="{62949C9A-C9AC-4A18-B9F2-8C6C12C14B0F}"/>
                  </a:ext>
                </a:extLst>
              </p:cNvPr>
              <p:cNvSpPr txBox="1"/>
              <p:nvPr/>
            </p:nvSpPr>
            <p:spPr>
              <a:xfrm>
                <a:off x="10811519" y="3765596"/>
                <a:ext cx="965204" cy="247247"/>
              </a:xfrm>
              <a:prstGeom prst="roundRect">
                <a:avLst/>
              </a:prstGeom>
              <a:solidFill>
                <a:srgbClr val="00B0F0"/>
              </a:solidFill>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effectLst/>
                    <a:uLnTx/>
                    <a:uFillTx/>
                    <a:latin typeface="Candara" panose="020E0502030303020204" pitchFamily="34" charset="0"/>
                  </a:rPr>
                  <a:t> </a:t>
                </a:r>
                <a:r>
                  <a:rPr kumimoji="0" lang="en-GB" sz="1100" b="1" i="0" u="none" strike="noStrike" kern="0" cap="none" spc="0" normalizeH="0" baseline="0" noProof="0" dirty="0">
                    <a:ln>
                      <a:noFill/>
                    </a:ln>
                    <a:solidFill>
                      <a:schemeClr val="bg1"/>
                    </a:solidFill>
                    <a:effectLst/>
                    <a:uLnTx/>
                    <a:uFillTx/>
                    <a:latin typeface="Candara" panose="020E0502030303020204" pitchFamily="34" charset="0"/>
                  </a:rPr>
                  <a:t>Automated</a:t>
                </a:r>
                <a:endParaRPr kumimoji="0" lang="en-US" sz="1100" b="1" i="0" u="none" strike="noStrike" kern="0" cap="none" spc="0" normalizeH="0" baseline="0" noProof="0" dirty="0">
                  <a:ln>
                    <a:noFill/>
                  </a:ln>
                  <a:solidFill>
                    <a:schemeClr val="bg1"/>
                  </a:solidFill>
                  <a:effectLst/>
                  <a:uLnTx/>
                  <a:uFillTx/>
                  <a:latin typeface="Candara" panose="020E0502030303020204" pitchFamily="34" charset="0"/>
                </a:endParaRPr>
              </a:p>
            </p:txBody>
          </p:sp>
        </p:grpSp>
      </p:grpSp>
      <p:sp>
        <p:nvSpPr>
          <p:cNvPr id="72" name="TextBox 71">
            <a:extLst>
              <a:ext uri="{FF2B5EF4-FFF2-40B4-BE49-F238E27FC236}">
                <a16:creationId xmlns:a16="http://schemas.microsoft.com/office/drawing/2014/main" id="{FE70E376-A950-4A18-A17C-6C43B21B4B21}"/>
              </a:ext>
            </a:extLst>
          </p:cNvPr>
          <p:cNvSpPr txBox="1"/>
          <p:nvPr/>
        </p:nvSpPr>
        <p:spPr>
          <a:xfrm>
            <a:off x="8147477" y="950929"/>
            <a:ext cx="3421129" cy="261610"/>
          </a:xfrm>
          <a:prstGeom prst="rect">
            <a:avLst/>
          </a:prstGeom>
          <a:noFill/>
        </p:spPr>
        <p:txBody>
          <a:bodyPr wrap="none" rtlCol="0">
            <a:spAutoFit/>
          </a:bodyPr>
          <a:lstStyle/>
          <a:p>
            <a:pPr algn="ctr"/>
            <a:r>
              <a:rPr lang="en-GB" sz="1100" b="1" dirty="0">
                <a:solidFill>
                  <a:schemeClr val="bg1"/>
                </a:solidFill>
                <a:latin typeface="Candara" panose="020E0502030303020204" pitchFamily="34" charset="0"/>
              </a:rPr>
              <a:t>Quality Assurance Areas in Data Warehouse Structure</a:t>
            </a:r>
          </a:p>
        </p:txBody>
      </p:sp>
      <p:sp>
        <p:nvSpPr>
          <p:cNvPr id="76" name="Oval 75">
            <a:extLst>
              <a:ext uri="{FF2B5EF4-FFF2-40B4-BE49-F238E27FC236}">
                <a16:creationId xmlns:a16="http://schemas.microsoft.com/office/drawing/2014/main" id="{9AC297F2-6D27-4D70-B928-5B89B380BB69}"/>
              </a:ext>
            </a:extLst>
          </p:cNvPr>
          <p:cNvSpPr/>
          <p:nvPr/>
        </p:nvSpPr>
        <p:spPr>
          <a:xfrm>
            <a:off x="835463" y="4084870"/>
            <a:ext cx="280023" cy="25110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ndara" panose="020E0502030303020204" pitchFamily="34" charset="0"/>
              </a:rPr>
              <a:t>3</a:t>
            </a:r>
          </a:p>
        </p:txBody>
      </p:sp>
      <p:sp>
        <p:nvSpPr>
          <p:cNvPr id="77" name="Oval 76">
            <a:extLst>
              <a:ext uri="{FF2B5EF4-FFF2-40B4-BE49-F238E27FC236}">
                <a16:creationId xmlns:a16="http://schemas.microsoft.com/office/drawing/2014/main" id="{C2092CDB-8010-467F-B456-69E2A0338CED}"/>
              </a:ext>
            </a:extLst>
          </p:cNvPr>
          <p:cNvSpPr/>
          <p:nvPr/>
        </p:nvSpPr>
        <p:spPr>
          <a:xfrm>
            <a:off x="6288114" y="5490958"/>
            <a:ext cx="280023" cy="25110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ndara" panose="020E0502030303020204" pitchFamily="34" charset="0"/>
              </a:rPr>
              <a:t>2</a:t>
            </a:r>
          </a:p>
        </p:txBody>
      </p:sp>
      <p:sp>
        <p:nvSpPr>
          <p:cNvPr id="78" name="Oval 77">
            <a:extLst>
              <a:ext uri="{FF2B5EF4-FFF2-40B4-BE49-F238E27FC236}">
                <a16:creationId xmlns:a16="http://schemas.microsoft.com/office/drawing/2014/main" id="{20E10819-C943-41EC-99BC-599A929E05F6}"/>
              </a:ext>
            </a:extLst>
          </p:cNvPr>
          <p:cNvSpPr/>
          <p:nvPr/>
        </p:nvSpPr>
        <p:spPr>
          <a:xfrm>
            <a:off x="6205443" y="4119699"/>
            <a:ext cx="280023" cy="25110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ndara" panose="020E0502030303020204" pitchFamily="34" charset="0"/>
              </a:rPr>
              <a:t>1</a:t>
            </a:r>
          </a:p>
        </p:txBody>
      </p:sp>
      <p:sp>
        <p:nvSpPr>
          <p:cNvPr id="79" name="Oval 78">
            <a:extLst>
              <a:ext uri="{FF2B5EF4-FFF2-40B4-BE49-F238E27FC236}">
                <a16:creationId xmlns:a16="http://schemas.microsoft.com/office/drawing/2014/main" id="{00BAADBF-9096-4B16-9647-BFE69080809A}"/>
              </a:ext>
            </a:extLst>
          </p:cNvPr>
          <p:cNvSpPr/>
          <p:nvPr/>
        </p:nvSpPr>
        <p:spPr>
          <a:xfrm>
            <a:off x="848297" y="5477716"/>
            <a:ext cx="280023" cy="25110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ndara" panose="020E0502030303020204" pitchFamily="34" charset="0"/>
              </a:rPr>
              <a:t>4</a:t>
            </a:r>
          </a:p>
        </p:txBody>
      </p:sp>
      <p:sp>
        <p:nvSpPr>
          <p:cNvPr id="80" name="Oval 79">
            <a:extLst>
              <a:ext uri="{FF2B5EF4-FFF2-40B4-BE49-F238E27FC236}">
                <a16:creationId xmlns:a16="http://schemas.microsoft.com/office/drawing/2014/main" id="{35671E7A-BAB2-4EF4-8A1E-1E1D3C3CDD0E}"/>
              </a:ext>
            </a:extLst>
          </p:cNvPr>
          <p:cNvSpPr/>
          <p:nvPr/>
        </p:nvSpPr>
        <p:spPr bwMode="gray">
          <a:xfrm>
            <a:off x="6697686" y="1790067"/>
            <a:ext cx="1573342" cy="1484561"/>
          </a:xfrm>
          <a:prstGeom prst="ellipse">
            <a:avLst/>
          </a:prstGeom>
          <a:solidFill>
            <a:schemeClr val="bg1"/>
          </a:solidFill>
          <a:ln w="19050" algn="ctr">
            <a:solidFill>
              <a:schemeClr val="accent3"/>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050" b="0" i="0" u="none" strike="noStrike" kern="1200" cap="none" spc="0" normalizeH="0" baseline="0" noProof="0" dirty="0">
              <a:ln>
                <a:noFill/>
              </a:ln>
              <a:effectLst/>
              <a:uLnTx/>
              <a:uFillTx/>
              <a:latin typeface="Candara" panose="020E0502030303020204" pitchFamily="34" charset="0"/>
            </a:endParaRPr>
          </a:p>
        </p:txBody>
      </p:sp>
      <p:sp>
        <p:nvSpPr>
          <p:cNvPr id="81" name="Oval 80">
            <a:extLst>
              <a:ext uri="{FF2B5EF4-FFF2-40B4-BE49-F238E27FC236}">
                <a16:creationId xmlns:a16="http://schemas.microsoft.com/office/drawing/2014/main" id="{871CB66B-0AD6-42A1-8AD4-5E25127CEFA6}"/>
              </a:ext>
            </a:extLst>
          </p:cNvPr>
          <p:cNvSpPr/>
          <p:nvPr/>
        </p:nvSpPr>
        <p:spPr bwMode="gray">
          <a:xfrm>
            <a:off x="4656776" y="1745689"/>
            <a:ext cx="1573342" cy="1484561"/>
          </a:xfrm>
          <a:prstGeom prst="ellipse">
            <a:avLst/>
          </a:prstGeom>
          <a:solidFill>
            <a:schemeClr val="bg1"/>
          </a:solidFill>
          <a:ln w="19050" algn="ctr">
            <a:solidFill>
              <a:schemeClr val="accent3"/>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050" b="0" i="0" u="none" strike="noStrike" kern="1200" cap="none" spc="0" normalizeH="0" baseline="0" noProof="0" dirty="0">
              <a:ln>
                <a:noFill/>
              </a:ln>
              <a:effectLst/>
              <a:uLnTx/>
              <a:uFillTx/>
              <a:latin typeface="Candara" panose="020E0502030303020204" pitchFamily="34" charset="0"/>
            </a:endParaRPr>
          </a:p>
        </p:txBody>
      </p:sp>
      <p:sp>
        <p:nvSpPr>
          <p:cNvPr id="82" name="Freeform 12">
            <a:extLst>
              <a:ext uri="{FF2B5EF4-FFF2-40B4-BE49-F238E27FC236}">
                <a16:creationId xmlns:a16="http://schemas.microsoft.com/office/drawing/2014/main" id="{8069B453-253E-42FA-989F-456F934D9596}"/>
              </a:ext>
            </a:extLst>
          </p:cNvPr>
          <p:cNvSpPr>
            <a:spLocks noEditPoints="1"/>
          </p:cNvSpPr>
          <p:nvPr/>
        </p:nvSpPr>
        <p:spPr bwMode="auto">
          <a:xfrm>
            <a:off x="4978602" y="2216830"/>
            <a:ext cx="571692" cy="578262"/>
          </a:xfrm>
          <a:custGeom>
            <a:avLst/>
            <a:gdLst>
              <a:gd name="T0" fmla="*/ 22 w 372"/>
              <a:gd name="T1" fmla="*/ 84 h 474"/>
              <a:gd name="T2" fmla="*/ 186 w 372"/>
              <a:gd name="T3" fmla="*/ 144 h 474"/>
              <a:gd name="T4" fmla="*/ 186 w 372"/>
              <a:gd name="T5" fmla="*/ 372 h 474"/>
              <a:gd name="T6" fmla="*/ 351 w 372"/>
              <a:gd name="T7" fmla="*/ 391 h 474"/>
              <a:gd name="T8" fmla="*/ 22 w 372"/>
              <a:gd name="T9" fmla="*/ 393 h 474"/>
              <a:gd name="T10" fmla="*/ 22 w 372"/>
              <a:gd name="T11" fmla="*/ 328 h 474"/>
              <a:gd name="T12" fmla="*/ 322 w 372"/>
              <a:gd name="T13" fmla="*/ 320 h 474"/>
              <a:gd name="T14" fmla="*/ 252 w 372"/>
              <a:gd name="T15" fmla="*/ 343 h 474"/>
              <a:gd name="T16" fmla="*/ 234 w 372"/>
              <a:gd name="T17" fmla="*/ 346 h 474"/>
              <a:gd name="T18" fmla="*/ 214 w 372"/>
              <a:gd name="T19" fmla="*/ 347 h 474"/>
              <a:gd name="T20" fmla="*/ 158 w 372"/>
              <a:gd name="T21" fmla="*/ 347 h 474"/>
              <a:gd name="T22" fmla="*/ 138 w 372"/>
              <a:gd name="T23" fmla="*/ 346 h 474"/>
              <a:gd name="T24" fmla="*/ 59 w 372"/>
              <a:gd name="T25" fmla="*/ 325 h 474"/>
              <a:gd name="T26" fmla="*/ 42 w 372"/>
              <a:gd name="T27" fmla="*/ 315 h 474"/>
              <a:gd name="T28" fmla="*/ 35 w 372"/>
              <a:gd name="T29" fmla="*/ 310 h 474"/>
              <a:gd name="T30" fmla="*/ 27 w 372"/>
              <a:gd name="T31" fmla="*/ 301 h 474"/>
              <a:gd name="T32" fmla="*/ 23 w 372"/>
              <a:gd name="T33" fmla="*/ 294 h 474"/>
              <a:gd name="T34" fmla="*/ 22 w 372"/>
              <a:gd name="T35" fmla="*/ 226 h 474"/>
              <a:gd name="T36" fmla="*/ 351 w 372"/>
              <a:gd name="T37" fmla="*/ 227 h 474"/>
              <a:gd name="T38" fmla="*/ 351 w 372"/>
              <a:gd name="T39" fmla="*/ 291 h 474"/>
              <a:gd name="T40" fmla="*/ 349 w 372"/>
              <a:gd name="T41" fmla="*/ 296 h 474"/>
              <a:gd name="T42" fmla="*/ 344 w 372"/>
              <a:gd name="T43" fmla="*/ 304 h 474"/>
              <a:gd name="T44" fmla="*/ 336 w 372"/>
              <a:gd name="T45" fmla="*/ 311 h 474"/>
              <a:gd name="T46" fmla="*/ 323 w 372"/>
              <a:gd name="T47" fmla="*/ 320 h 474"/>
              <a:gd name="T48" fmla="*/ 48 w 372"/>
              <a:gd name="T49" fmla="*/ 221 h 474"/>
              <a:gd name="T50" fmla="*/ 48 w 372"/>
              <a:gd name="T51" fmla="*/ 221 h 474"/>
              <a:gd name="T52" fmla="*/ 22 w 372"/>
              <a:gd name="T53" fmla="*/ 124 h 474"/>
              <a:gd name="T54" fmla="*/ 29 w 372"/>
              <a:gd name="T55" fmla="*/ 130 h 474"/>
              <a:gd name="T56" fmla="*/ 48 w 372"/>
              <a:gd name="T57" fmla="*/ 142 h 474"/>
              <a:gd name="T58" fmla="*/ 64 w 372"/>
              <a:gd name="T59" fmla="*/ 148 h 474"/>
              <a:gd name="T60" fmla="*/ 90 w 372"/>
              <a:gd name="T61" fmla="*/ 157 h 474"/>
              <a:gd name="T62" fmla="*/ 110 w 372"/>
              <a:gd name="T63" fmla="*/ 161 h 474"/>
              <a:gd name="T64" fmla="*/ 143 w 372"/>
              <a:gd name="T65" fmla="*/ 166 h 474"/>
              <a:gd name="T66" fmla="*/ 167 w 372"/>
              <a:gd name="T67" fmla="*/ 168 h 474"/>
              <a:gd name="T68" fmla="*/ 226 w 372"/>
              <a:gd name="T69" fmla="*/ 166 h 474"/>
              <a:gd name="T70" fmla="*/ 250 w 372"/>
              <a:gd name="T71" fmla="*/ 163 h 474"/>
              <a:gd name="T72" fmla="*/ 281 w 372"/>
              <a:gd name="T73" fmla="*/ 157 h 474"/>
              <a:gd name="T74" fmla="*/ 300 w 372"/>
              <a:gd name="T75" fmla="*/ 152 h 474"/>
              <a:gd name="T76" fmla="*/ 323 w 372"/>
              <a:gd name="T77" fmla="*/ 142 h 474"/>
              <a:gd name="T78" fmla="*/ 336 w 372"/>
              <a:gd name="T79" fmla="*/ 135 h 474"/>
              <a:gd name="T80" fmla="*/ 351 w 372"/>
              <a:gd name="T81" fmla="*/ 124 h 474"/>
              <a:gd name="T82" fmla="*/ 350 w 372"/>
              <a:gd name="T83" fmla="*/ 192 h 474"/>
              <a:gd name="T84" fmla="*/ 346 w 372"/>
              <a:gd name="T85" fmla="*/ 199 h 474"/>
              <a:gd name="T86" fmla="*/ 338 w 372"/>
              <a:gd name="T87" fmla="*/ 208 h 474"/>
              <a:gd name="T88" fmla="*/ 330 w 372"/>
              <a:gd name="T89" fmla="*/ 214 h 474"/>
              <a:gd name="T90" fmla="*/ 313 w 372"/>
              <a:gd name="T91" fmla="*/ 223 h 474"/>
              <a:gd name="T92" fmla="*/ 237 w 372"/>
              <a:gd name="T93" fmla="*/ 243 h 474"/>
              <a:gd name="T94" fmla="*/ 216 w 372"/>
              <a:gd name="T95" fmla="*/ 245 h 474"/>
              <a:gd name="T96" fmla="*/ 169 w 372"/>
              <a:gd name="T97" fmla="*/ 246 h 474"/>
              <a:gd name="T98" fmla="*/ 139 w 372"/>
              <a:gd name="T99" fmla="*/ 244 h 474"/>
              <a:gd name="T100" fmla="*/ 121 w 372"/>
              <a:gd name="T101" fmla="*/ 241 h 474"/>
              <a:gd name="T102" fmla="*/ 50 w 372"/>
              <a:gd name="T103" fmla="*/ 218 h 474"/>
              <a:gd name="T104" fmla="*/ 36 w 372"/>
              <a:gd name="T105" fmla="*/ 209 h 474"/>
              <a:gd name="T106" fmla="*/ 29 w 372"/>
              <a:gd name="T107" fmla="*/ 202 h 474"/>
              <a:gd name="T108" fmla="*/ 24 w 372"/>
              <a:gd name="T109" fmla="*/ 194 h 474"/>
              <a:gd name="T110" fmla="*/ 22 w 372"/>
              <a:gd name="T111" fmla="*/ 186 h 474"/>
              <a:gd name="T112" fmla="*/ 371 w 372"/>
              <a:gd name="T113" fmla="*/ 74 h 474"/>
              <a:gd name="T114" fmla="*/ 2 w 372"/>
              <a:gd name="T115" fmla="*/ 74 h 474"/>
              <a:gd name="T116" fmla="*/ 1 w 372"/>
              <a:gd name="T117" fmla="*/ 399 h 474"/>
              <a:gd name="T118" fmla="*/ 372 w 372"/>
              <a:gd name="T119" fmla="*/ 39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2" h="474">
                <a:moveTo>
                  <a:pt x="186" y="144"/>
                </a:moveTo>
                <a:lnTo>
                  <a:pt x="186" y="144"/>
                </a:lnTo>
                <a:cubicBezTo>
                  <a:pt x="84" y="144"/>
                  <a:pt x="22" y="109"/>
                  <a:pt x="22" y="84"/>
                </a:cubicBezTo>
                <a:cubicBezTo>
                  <a:pt x="22" y="46"/>
                  <a:pt x="118" y="23"/>
                  <a:pt x="186" y="23"/>
                </a:cubicBezTo>
                <a:cubicBezTo>
                  <a:pt x="288" y="23"/>
                  <a:pt x="351" y="59"/>
                  <a:pt x="351" y="84"/>
                </a:cubicBezTo>
                <a:cubicBezTo>
                  <a:pt x="351" y="109"/>
                  <a:pt x="288" y="144"/>
                  <a:pt x="186" y="144"/>
                </a:cubicBezTo>
                <a:lnTo>
                  <a:pt x="186" y="144"/>
                </a:lnTo>
                <a:close/>
                <a:moveTo>
                  <a:pt x="186" y="372"/>
                </a:moveTo>
                <a:lnTo>
                  <a:pt x="186" y="372"/>
                </a:lnTo>
                <a:cubicBezTo>
                  <a:pt x="259" y="372"/>
                  <a:pt x="319" y="356"/>
                  <a:pt x="351" y="329"/>
                </a:cubicBezTo>
                <a:cubicBezTo>
                  <a:pt x="351" y="328"/>
                  <a:pt x="351" y="328"/>
                  <a:pt x="351" y="328"/>
                </a:cubicBezTo>
                <a:lnTo>
                  <a:pt x="351" y="391"/>
                </a:lnTo>
                <a:lnTo>
                  <a:pt x="351" y="392"/>
                </a:lnTo>
                <a:cubicBezTo>
                  <a:pt x="347" y="420"/>
                  <a:pt x="279" y="450"/>
                  <a:pt x="186" y="450"/>
                </a:cubicBezTo>
                <a:cubicBezTo>
                  <a:pt x="94" y="450"/>
                  <a:pt x="26" y="420"/>
                  <a:pt x="22" y="393"/>
                </a:cubicBezTo>
                <a:cubicBezTo>
                  <a:pt x="22" y="392"/>
                  <a:pt x="22" y="392"/>
                  <a:pt x="22" y="392"/>
                </a:cubicBezTo>
                <a:lnTo>
                  <a:pt x="22" y="328"/>
                </a:lnTo>
                <a:cubicBezTo>
                  <a:pt x="22" y="328"/>
                  <a:pt x="22" y="328"/>
                  <a:pt x="22" y="328"/>
                </a:cubicBezTo>
                <a:cubicBezTo>
                  <a:pt x="53" y="356"/>
                  <a:pt x="113" y="372"/>
                  <a:pt x="186" y="372"/>
                </a:cubicBezTo>
                <a:lnTo>
                  <a:pt x="186" y="372"/>
                </a:lnTo>
                <a:close/>
                <a:moveTo>
                  <a:pt x="322" y="320"/>
                </a:moveTo>
                <a:lnTo>
                  <a:pt x="322" y="320"/>
                </a:lnTo>
                <a:cubicBezTo>
                  <a:pt x="320" y="322"/>
                  <a:pt x="317" y="323"/>
                  <a:pt x="313" y="325"/>
                </a:cubicBezTo>
                <a:cubicBezTo>
                  <a:pt x="297" y="333"/>
                  <a:pt x="275" y="339"/>
                  <a:pt x="252" y="343"/>
                </a:cubicBezTo>
                <a:lnTo>
                  <a:pt x="251" y="343"/>
                </a:lnTo>
                <a:cubicBezTo>
                  <a:pt x="247" y="344"/>
                  <a:pt x="242" y="345"/>
                  <a:pt x="237" y="345"/>
                </a:cubicBezTo>
                <a:lnTo>
                  <a:pt x="234" y="346"/>
                </a:lnTo>
                <a:cubicBezTo>
                  <a:pt x="230" y="346"/>
                  <a:pt x="225" y="347"/>
                  <a:pt x="221" y="347"/>
                </a:cubicBezTo>
                <a:cubicBezTo>
                  <a:pt x="220" y="347"/>
                  <a:pt x="219" y="347"/>
                  <a:pt x="217" y="347"/>
                </a:cubicBezTo>
                <a:lnTo>
                  <a:pt x="214" y="347"/>
                </a:lnTo>
                <a:cubicBezTo>
                  <a:pt x="210" y="348"/>
                  <a:pt x="207" y="348"/>
                  <a:pt x="204" y="348"/>
                </a:cubicBezTo>
                <a:cubicBezTo>
                  <a:pt x="192" y="349"/>
                  <a:pt x="180" y="349"/>
                  <a:pt x="169" y="348"/>
                </a:cubicBezTo>
                <a:cubicBezTo>
                  <a:pt x="165" y="348"/>
                  <a:pt x="162" y="348"/>
                  <a:pt x="158" y="347"/>
                </a:cubicBezTo>
                <a:lnTo>
                  <a:pt x="157" y="347"/>
                </a:lnTo>
                <a:cubicBezTo>
                  <a:pt x="155" y="347"/>
                  <a:pt x="154" y="347"/>
                  <a:pt x="152" y="347"/>
                </a:cubicBezTo>
                <a:cubicBezTo>
                  <a:pt x="147" y="347"/>
                  <a:pt x="143" y="346"/>
                  <a:pt x="138" y="346"/>
                </a:cubicBezTo>
                <a:cubicBezTo>
                  <a:pt x="137" y="345"/>
                  <a:pt x="137" y="345"/>
                  <a:pt x="136" y="345"/>
                </a:cubicBezTo>
                <a:cubicBezTo>
                  <a:pt x="131" y="345"/>
                  <a:pt x="126" y="344"/>
                  <a:pt x="121" y="343"/>
                </a:cubicBezTo>
                <a:cubicBezTo>
                  <a:pt x="98" y="339"/>
                  <a:pt x="76" y="333"/>
                  <a:pt x="59" y="325"/>
                </a:cubicBezTo>
                <a:cubicBezTo>
                  <a:pt x="56" y="323"/>
                  <a:pt x="53" y="322"/>
                  <a:pt x="51" y="320"/>
                </a:cubicBezTo>
                <a:lnTo>
                  <a:pt x="50" y="320"/>
                </a:lnTo>
                <a:cubicBezTo>
                  <a:pt x="47" y="319"/>
                  <a:pt x="45" y="317"/>
                  <a:pt x="42" y="315"/>
                </a:cubicBezTo>
                <a:lnTo>
                  <a:pt x="41" y="315"/>
                </a:lnTo>
                <a:cubicBezTo>
                  <a:pt x="40" y="314"/>
                  <a:pt x="38" y="312"/>
                  <a:pt x="36" y="311"/>
                </a:cubicBezTo>
                <a:lnTo>
                  <a:pt x="35" y="310"/>
                </a:lnTo>
                <a:cubicBezTo>
                  <a:pt x="33" y="308"/>
                  <a:pt x="32" y="307"/>
                  <a:pt x="31" y="306"/>
                </a:cubicBezTo>
                <a:cubicBezTo>
                  <a:pt x="30" y="306"/>
                  <a:pt x="30" y="305"/>
                  <a:pt x="29" y="304"/>
                </a:cubicBezTo>
                <a:cubicBezTo>
                  <a:pt x="28" y="303"/>
                  <a:pt x="27" y="302"/>
                  <a:pt x="27" y="301"/>
                </a:cubicBezTo>
                <a:cubicBezTo>
                  <a:pt x="26" y="300"/>
                  <a:pt x="26" y="300"/>
                  <a:pt x="25" y="299"/>
                </a:cubicBezTo>
                <a:cubicBezTo>
                  <a:pt x="25" y="298"/>
                  <a:pt x="24" y="297"/>
                  <a:pt x="24" y="296"/>
                </a:cubicBezTo>
                <a:cubicBezTo>
                  <a:pt x="23" y="296"/>
                  <a:pt x="23" y="295"/>
                  <a:pt x="23" y="294"/>
                </a:cubicBezTo>
                <a:cubicBezTo>
                  <a:pt x="22" y="293"/>
                  <a:pt x="22" y="292"/>
                  <a:pt x="22" y="291"/>
                </a:cubicBezTo>
                <a:cubicBezTo>
                  <a:pt x="22" y="290"/>
                  <a:pt x="22" y="289"/>
                  <a:pt x="22" y="288"/>
                </a:cubicBezTo>
                <a:lnTo>
                  <a:pt x="22" y="226"/>
                </a:lnTo>
                <a:cubicBezTo>
                  <a:pt x="22" y="226"/>
                  <a:pt x="22" y="226"/>
                  <a:pt x="22" y="226"/>
                </a:cubicBezTo>
                <a:cubicBezTo>
                  <a:pt x="53" y="254"/>
                  <a:pt x="113" y="270"/>
                  <a:pt x="186" y="270"/>
                </a:cubicBezTo>
                <a:cubicBezTo>
                  <a:pt x="259" y="270"/>
                  <a:pt x="319" y="254"/>
                  <a:pt x="351" y="227"/>
                </a:cubicBezTo>
                <a:cubicBezTo>
                  <a:pt x="351" y="226"/>
                  <a:pt x="351" y="226"/>
                  <a:pt x="351" y="226"/>
                </a:cubicBezTo>
                <a:lnTo>
                  <a:pt x="351" y="288"/>
                </a:lnTo>
                <a:cubicBezTo>
                  <a:pt x="351" y="289"/>
                  <a:pt x="351" y="290"/>
                  <a:pt x="351" y="291"/>
                </a:cubicBezTo>
                <a:lnTo>
                  <a:pt x="351" y="291"/>
                </a:lnTo>
                <a:cubicBezTo>
                  <a:pt x="350" y="292"/>
                  <a:pt x="350" y="293"/>
                  <a:pt x="350" y="294"/>
                </a:cubicBezTo>
                <a:cubicBezTo>
                  <a:pt x="350" y="295"/>
                  <a:pt x="349" y="296"/>
                  <a:pt x="349" y="296"/>
                </a:cubicBezTo>
                <a:cubicBezTo>
                  <a:pt x="349" y="297"/>
                  <a:pt x="348" y="298"/>
                  <a:pt x="348" y="299"/>
                </a:cubicBezTo>
                <a:cubicBezTo>
                  <a:pt x="347" y="300"/>
                  <a:pt x="347" y="301"/>
                  <a:pt x="346" y="301"/>
                </a:cubicBezTo>
                <a:cubicBezTo>
                  <a:pt x="345" y="302"/>
                  <a:pt x="344" y="303"/>
                  <a:pt x="344" y="304"/>
                </a:cubicBezTo>
                <a:cubicBezTo>
                  <a:pt x="343" y="305"/>
                  <a:pt x="342" y="306"/>
                  <a:pt x="342" y="306"/>
                </a:cubicBezTo>
                <a:cubicBezTo>
                  <a:pt x="341" y="307"/>
                  <a:pt x="340" y="308"/>
                  <a:pt x="338" y="310"/>
                </a:cubicBezTo>
                <a:cubicBezTo>
                  <a:pt x="338" y="310"/>
                  <a:pt x="337" y="311"/>
                  <a:pt x="336" y="311"/>
                </a:cubicBezTo>
                <a:cubicBezTo>
                  <a:pt x="335" y="312"/>
                  <a:pt x="333" y="314"/>
                  <a:pt x="331" y="315"/>
                </a:cubicBezTo>
                <a:cubicBezTo>
                  <a:pt x="331" y="315"/>
                  <a:pt x="330" y="316"/>
                  <a:pt x="330" y="316"/>
                </a:cubicBezTo>
                <a:cubicBezTo>
                  <a:pt x="328" y="317"/>
                  <a:pt x="325" y="319"/>
                  <a:pt x="323" y="320"/>
                </a:cubicBezTo>
                <a:lnTo>
                  <a:pt x="322" y="320"/>
                </a:lnTo>
                <a:lnTo>
                  <a:pt x="322" y="320"/>
                </a:lnTo>
                <a:close/>
                <a:moveTo>
                  <a:pt x="48" y="221"/>
                </a:moveTo>
                <a:lnTo>
                  <a:pt x="48" y="221"/>
                </a:lnTo>
                <a:lnTo>
                  <a:pt x="48" y="221"/>
                </a:lnTo>
                <a:lnTo>
                  <a:pt x="48" y="221"/>
                </a:lnTo>
                <a:lnTo>
                  <a:pt x="48" y="221"/>
                </a:lnTo>
                <a:lnTo>
                  <a:pt x="48" y="221"/>
                </a:lnTo>
                <a:close/>
                <a:moveTo>
                  <a:pt x="22" y="124"/>
                </a:moveTo>
                <a:lnTo>
                  <a:pt x="22" y="124"/>
                </a:lnTo>
                <a:cubicBezTo>
                  <a:pt x="23" y="126"/>
                  <a:pt x="26" y="127"/>
                  <a:pt x="28" y="129"/>
                </a:cubicBezTo>
                <a:lnTo>
                  <a:pt x="29" y="130"/>
                </a:lnTo>
                <a:cubicBezTo>
                  <a:pt x="32" y="132"/>
                  <a:pt x="34" y="133"/>
                  <a:pt x="37" y="135"/>
                </a:cubicBezTo>
                <a:lnTo>
                  <a:pt x="39" y="137"/>
                </a:lnTo>
                <a:cubicBezTo>
                  <a:pt x="42" y="138"/>
                  <a:pt x="45" y="140"/>
                  <a:pt x="48" y="142"/>
                </a:cubicBezTo>
                <a:cubicBezTo>
                  <a:pt x="49" y="142"/>
                  <a:pt x="49" y="142"/>
                  <a:pt x="49" y="142"/>
                </a:cubicBezTo>
                <a:cubicBezTo>
                  <a:pt x="53" y="144"/>
                  <a:pt x="56" y="145"/>
                  <a:pt x="60" y="147"/>
                </a:cubicBezTo>
                <a:lnTo>
                  <a:pt x="64" y="148"/>
                </a:lnTo>
                <a:cubicBezTo>
                  <a:pt x="67" y="150"/>
                  <a:pt x="70" y="151"/>
                  <a:pt x="74" y="152"/>
                </a:cubicBezTo>
                <a:cubicBezTo>
                  <a:pt x="75" y="152"/>
                  <a:pt x="76" y="153"/>
                  <a:pt x="77" y="153"/>
                </a:cubicBezTo>
                <a:cubicBezTo>
                  <a:pt x="81" y="154"/>
                  <a:pt x="85" y="156"/>
                  <a:pt x="90" y="157"/>
                </a:cubicBezTo>
                <a:cubicBezTo>
                  <a:pt x="90" y="157"/>
                  <a:pt x="91" y="157"/>
                  <a:pt x="92" y="157"/>
                </a:cubicBezTo>
                <a:cubicBezTo>
                  <a:pt x="96" y="158"/>
                  <a:pt x="101" y="159"/>
                  <a:pt x="105" y="160"/>
                </a:cubicBezTo>
                <a:lnTo>
                  <a:pt x="110" y="161"/>
                </a:lnTo>
                <a:cubicBezTo>
                  <a:pt x="114" y="162"/>
                  <a:pt x="118" y="163"/>
                  <a:pt x="122" y="163"/>
                </a:cubicBezTo>
                <a:lnTo>
                  <a:pt x="126" y="164"/>
                </a:lnTo>
                <a:cubicBezTo>
                  <a:pt x="131" y="165"/>
                  <a:pt x="137" y="165"/>
                  <a:pt x="143" y="166"/>
                </a:cubicBezTo>
                <a:lnTo>
                  <a:pt x="147" y="166"/>
                </a:lnTo>
                <a:cubicBezTo>
                  <a:pt x="152" y="167"/>
                  <a:pt x="156" y="167"/>
                  <a:pt x="161" y="167"/>
                </a:cubicBezTo>
                <a:lnTo>
                  <a:pt x="167" y="168"/>
                </a:lnTo>
                <a:cubicBezTo>
                  <a:pt x="180" y="168"/>
                  <a:pt x="193" y="168"/>
                  <a:pt x="206" y="168"/>
                </a:cubicBezTo>
                <a:lnTo>
                  <a:pt x="212" y="167"/>
                </a:lnTo>
                <a:cubicBezTo>
                  <a:pt x="217" y="167"/>
                  <a:pt x="221" y="167"/>
                  <a:pt x="226" y="166"/>
                </a:cubicBezTo>
                <a:lnTo>
                  <a:pt x="230" y="166"/>
                </a:lnTo>
                <a:cubicBezTo>
                  <a:pt x="236" y="165"/>
                  <a:pt x="241" y="165"/>
                  <a:pt x="247" y="164"/>
                </a:cubicBezTo>
                <a:lnTo>
                  <a:pt x="250" y="163"/>
                </a:lnTo>
                <a:cubicBezTo>
                  <a:pt x="255" y="163"/>
                  <a:pt x="259" y="162"/>
                  <a:pt x="263" y="161"/>
                </a:cubicBezTo>
                <a:lnTo>
                  <a:pt x="268" y="160"/>
                </a:lnTo>
                <a:cubicBezTo>
                  <a:pt x="272" y="159"/>
                  <a:pt x="276" y="158"/>
                  <a:pt x="281" y="157"/>
                </a:cubicBezTo>
                <a:lnTo>
                  <a:pt x="283" y="157"/>
                </a:lnTo>
                <a:cubicBezTo>
                  <a:pt x="287" y="156"/>
                  <a:pt x="292" y="154"/>
                  <a:pt x="296" y="153"/>
                </a:cubicBezTo>
                <a:lnTo>
                  <a:pt x="300" y="152"/>
                </a:lnTo>
                <a:cubicBezTo>
                  <a:pt x="303" y="151"/>
                  <a:pt x="306" y="150"/>
                  <a:pt x="309" y="148"/>
                </a:cubicBezTo>
                <a:lnTo>
                  <a:pt x="312" y="147"/>
                </a:lnTo>
                <a:cubicBezTo>
                  <a:pt x="316" y="145"/>
                  <a:pt x="320" y="144"/>
                  <a:pt x="323" y="142"/>
                </a:cubicBezTo>
                <a:cubicBezTo>
                  <a:pt x="324" y="142"/>
                  <a:pt x="324" y="142"/>
                  <a:pt x="325" y="141"/>
                </a:cubicBezTo>
                <a:cubicBezTo>
                  <a:pt x="328" y="140"/>
                  <a:pt x="331" y="138"/>
                  <a:pt x="334" y="137"/>
                </a:cubicBezTo>
                <a:lnTo>
                  <a:pt x="336" y="135"/>
                </a:lnTo>
                <a:cubicBezTo>
                  <a:pt x="339" y="133"/>
                  <a:pt x="341" y="132"/>
                  <a:pt x="344" y="130"/>
                </a:cubicBezTo>
                <a:lnTo>
                  <a:pt x="345" y="129"/>
                </a:lnTo>
                <a:cubicBezTo>
                  <a:pt x="347" y="127"/>
                  <a:pt x="349" y="126"/>
                  <a:pt x="351" y="124"/>
                </a:cubicBezTo>
                <a:lnTo>
                  <a:pt x="351" y="186"/>
                </a:lnTo>
                <a:cubicBezTo>
                  <a:pt x="351" y="187"/>
                  <a:pt x="351" y="188"/>
                  <a:pt x="351" y="189"/>
                </a:cubicBezTo>
                <a:cubicBezTo>
                  <a:pt x="350" y="190"/>
                  <a:pt x="350" y="191"/>
                  <a:pt x="350" y="192"/>
                </a:cubicBezTo>
                <a:cubicBezTo>
                  <a:pt x="350" y="193"/>
                  <a:pt x="349" y="194"/>
                  <a:pt x="349" y="194"/>
                </a:cubicBezTo>
                <a:cubicBezTo>
                  <a:pt x="349" y="195"/>
                  <a:pt x="348" y="196"/>
                  <a:pt x="348" y="197"/>
                </a:cubicBezTo>
                <a:cubicBezTo>
                  <a:pt x="347" y="198"/>
                  <a:pt x="347" y="198"/>
                  <a:pt x="346" y="199"/>
                </a:cubicBezTo>
                <a:cubicBezTo>
                  <a:pt x="345" y="200"/>
                  <a:pt x="345" y="201"/>
                  <a:pt x="344" y="202"/>
                </a:cubicBezTo>
                <a:lnTo>
                  <a:pt x="342" y="204"/>
                </a:lnTo>
                <a:cubicBezTo>
                  <a:pt x="341" y="205"/>
                  <a:pt x="340" y="206"/>
                  <a:pt x="338" y="208"/>
                </a:cubicBezTo>
                <a:lnTo>
                  <a:pt x="336" y="209"/>
                </a:lnTo>
                <a:cubicBezTo>
                  <a:pt x="335" y="210"/>
                  <a:pt x="333" y="212"/>
                  <a:pt x="331" y="213"/>
                </a:cubicBezTo>
                <a:lnTo>
                  <a:pt x="330" y="214"/>
                </a:lnTo>
                <a:cubicBezTo>
                  <a:pt x="328" y="215"/>
                  <a:pt x="325" y="217"/>
                  <a:pt x="323" y="218"/>
                </a:cubicBezTo>
                <a:lnTo>
                  <a:pt x="322" y="218"/>
                </a:lnTo>
                <a:cubicBezTo>
                  <a:pt x="319" y="220"/>
                  <a:pt x="317" y="221"/>
                  <a:pt x="313" y="223"/>
                </a:cubicBezTo>
                <a:cubicBezTo>
                  <a:pt x="296" y="231"/>
                  <a:pt x="275" y="237"/>
                  <a:pt x="252" y="241"/>
                </a:cubicBezTo>
                <a:lnTo>
                  <a:pt x="251" y="241"/>
                </a:lnTo>
                <a:cubicBezTo>
                  <a:pt x="247" y="242"/>
                  <a:pt x="242" y="243"/>
                  <a:pt x="237" y="243"/>
                </a:cubicBezTo>
                <a:cubicBezTo>
                  <a:pt x="236" y="243"/>
                  <a:pt x="235" y="243"/>
                  <a:pt x="234" y="244"/>
                </a:cubicBezTo>
                <a:cubicBezTo>
                  <a:pt x="230" y="244"/>
                  <a:pt x="225" y="245"/>
                  <a:pt x="221" y="245"/>
                </a:cubicBezTo>
                <a:cubicBezTo>
                  <a:pt x="219" y="245"/>
                  <a:pt x="217" y="245"/>
                  <a:pt x="216" y="245"/>
                </a:cubicBezTo>
                <a:lnTo>
                  <a:pt x="214" y="245"/>
                </a:lnTo>
                <a:cubicBezTo>
                  <a:pt x="211" y="246"/>
                  <a:pt x="207" y="246"/>
                  <a:pt x="204" y="246"/>
                </a:cubicBezTo>
                <a:cubicBezTo>
                  <a:pt x="192" y="246"/>
                  <a:pt x="180" y="246"/>
                  <a:pt x="169" y="246"/>
                </a:cubicBezTo>
                <a:cubicBezTo>
                  <a:pt x="166" y="246"/>
                  <a:pt x="164" y="246"/>
                  <a:pt x="162" y="246"/>
                </a:cubicBezTo>
                <a:lnTo>
                  <a:pt x="152" y="245"/>
                </a:lnTo>
                <a:cubicBezTo>
                  <a:pt x="147" y="245"/>
                  <a:pt x="143" y="244"/>
                  <a:pt x="139" y="244"/>
                </a:cubicBezTo>
                <a:lnTo>
                  <a:pt x="136" y="243"/>
                </a:lnTo>
                <a:cubicBezTo>
                  <a:pt x="131" y="243"/>
                  <a:pt x="126" y="242"/>
                  <a:pt x="122" y="241"/>
                </a:cubicBezTo>
                <a:lnTo>
                  <a:pt x="121" y="241"/>
                </a:lnTo>
                <a:cubicBezTo>
                  <a:pt x="98" y="237"/>
                  <a:pt x="76" y="231"/>
                  <a:pt x="59" y="223"/>
                </a:cubicBezTo>
                <a:cubicBezTo>
                  <a:pt x="56" y="221"/>
                  <a:pt x="53" y="220"/>
                  <a:pt x="51" y="219"/>
                </a:cubicBezTo>
                <a:cubicBezTo>
                  <a:pt x="50" y="218"/>
                  <a:pt x="50" y="218"/>
                  <a:pt x="50" y="218"/>
                </a:cubicBezTo>
                <a:cubicBezTo>
                  <a:pt x="47" y="217"/>
                  <a:pt x="45" y="215"/>
                  <a:pt x="43" y="214"/>
                </a:cubicBezTo>
                <a:lnTo>
                  <a:pt x="41" y="213"/>
                </a:lnTo>
                <a:cubicBezTo>
                  <a:pt x="40" y="212"/>
                  <a:pt x="38" y="210"/>
                  <a:pt x="36" y="209"/>
                </a:cubicBezTo>
                <a:cubicBezTo>
                  <a:pt x="36" y="209"/>
                  <a:pt x="35" y="208"/>
                  <a:pt x="35" y="208"/>
                </a:cubicBezTo>
                <a:cubicBezTo>
                  <a:pt x="33" y="206"/>
                  <a:pt x="32" y="205"/>
                  <a:pt x="31" y="204"/>
                </a:cubicBezTo>
                <a:cubicBezTo>
                  <a:pt x="30" y="204"/>
                  <a:pt x="30" y="203"/>
                  <a:pt x="29" y="202"/>
                </a:cubicBezTo>
                <a:cubicBezTo>
                  <a:pt x="28" y="201"/>
                  <a:pt x="27" y="200"/>
                  <a:pt x="27" y="199"/>
                </a:cubicBezTo>
                <a:cubicBezTo>
                  <a:pt x="26" y="198"/>
                  <a:pt x="26" y="198"/>
                  <a:pt x="25" y="197"/>
                </a:cubicBezTo>
                <a:cubicBezTo>
                  <a:pt x="25" y="196"/>
                  <a:pt x="24" y="195"/>
                  <a:pt x="24" y="194"/>
                </a:cubicBezTo>
                <a:cubicBezTo>
                  <a:pt x="23" y="193"/>
                  <a:pt x="23" y="193"/>
                  <a:pt x="23" y="192"/>
                </a:cubicBezTo>
                <a:cubicBezTo>
                  <a:pt x="22" y="191"/>
                  <a:pt x="22" y="190"/>
                  <a:pt x="22" y="189"/>
                </a:cubicBezTo>
                <a:cubicBezTo>
                  <a:pt x="22" y="188"/>
                  <a:pt x="22" y="187"/>
                  <a:pt x="22" y="186"/>
                </a:cubicBezTo>
                <a:lnTo>
                  <a:pt x="22" y="124"/>
                </a:lnTo>
                <a:lnTo>
                  <a:pt x="22" y="124"/>
                </a:lnTo>
                <a:close/>
                <a:moveTo>
                  <a:pt x="371" y="74"/>
                </a:moveTo>
                <a:lnTo>
                  <a:pt x="371" y="74"/>
                </a:lnTo>
                <a:cubicBezTo>
                  <a:pt x="359" y="23"/>
                  <a:pt x="267" y="0"/>
                  <a:pt x="186" y="0"/>
                </a:cubicBezTo>
                <a:cubicBezTo>
                  <a:pt x="106" y="0"/>
                  <a:pt x="13" y="23"/>
                  <a:pt x="2" y="74"/>
                </a:cubicBezTo>
                <a:cubicBezTo>
                  <a:pt x="1" y="76"/>
                  <a:pt x="0" y="78"/>
                  <a:pt x="0" y="80"/>
                </a:cubicBezTo>
                <a:lnTo>
                  <a:pt x="0" y="394"/>
                </a:lnTo>
                <a:cubicBezTo>
                  <a:pt x="0" y="396"/>
                  <a:pt x="1" y="398"/>
                  <a:pt x="1" y="399"/>
                </a:cubicBezTo>
                <a:cubicBezTo>
                  <a:pt x="10" y="442"/>
                  <a:pt x="88" y="474"/>
                  <a:pt x="186" y="474"/>
                </a:cubicBezTo>
                <a:cubicBezTo>
                  <a:pt x="284" y="474"/>
                  <a:pt x="362" y="443"/>
                  <a:pt x="371" y="399"/>
                </a:cubicBezTo>
                <a:cubicBezTo>
                  <a:pt x="372" y="398"/>
                  <a:pt x="372" y="396"/>
                  <a:pt x="372" y="394"/>
                </a:cubicBezTo>
                <a:lnTo>
                  <a:pt x="372" y="80"/>
                </a:lnTo>
                <a:cubicBezTo>
                  <a:pt x="372" y="78"/>
                  <a:pt x="372" y="76"/>
                  <a:pt x="371" y="74"/>
                </a:cubicBezTo>
                <a:close/>
              </a:path>
            </a:pathLst>
          </a:custGeom>
          <a:solidFill>
            <a:schemeClr val="accent3"/>
          </a:solidFill>
          <a:ln w="127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Candara" panose="020E0502030303020204" pitchFamily="34" charset="0"/>
            </a:endParaRPr>
          </a:p>
        </p:txBody>
      </p:sp>
      <p:cxnSp>
        <p:nvCxnSpPr>
          <p:cNvPr id="83" name="Straight Arrow Connector 82">
            <a:extLst>
              <a:ext uri="{FF2B5EF4-FFF2-40B4-BE49-F238E27FC236}">
                <a16:creationId xmlns:a16="http://schemas.microsoft.com/office/drawing/2014/main" id="{33D0D059-5E3C-4DF1-88FE-C0B6DF45258C}"/>
              </a:ext>
            </a:extLst>
          </p:cNvPr>
          <p:cNvCxnSpPr>
            <a:cxnSpLocks/>
            <a:stCxn id="81" idx="4"/>
            <a:endCxn id="80" idx="3"/>
          </p:cNvCxnSpPr>
          <p:nvPr/>
        </p:nvCxnSpPr>
        <p:spPr>
          <a:xfrm flipV="1">
            <a:off x="5443447" y="3057219"/>
            <a:ext cx="1484650" cy="173031"/>
          </a:xfrm>
          <a:prstGeom prst="straightConnector1">
            <a:avLst/>
          </a:prstGeom>
          <a:ln>
            <a:solidFill>
              <a:schemeClr val="accent1"/>
            </a:solidFill>
            <a:headEnd type="diamond" w="lg" len="med"/>
            <a:tailEnd type="triangle" w="lg" len="lg"/>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4455FD9D-4C44-4809-9993-41EFEB36DEF3}"/>
              </a:ext>
            </a:extLst>
          </p:cNvPr>
          <p:cNvSpPr txBox="1"/>
          <p:nvPr/>
        </p:nvSpPr>
        <p:spPr>
          <a:xfrm>
            <a:off x="8214204" y="1726733"/>
            <a:ext cx="1313322" cy="138499"/>
          </a:xfrm>
          <a:prstGeom prst="rect">
            <a:avLst/>
          </a:prstGeom>
          <a:solidFill>
            <a:schemeClr val="bg1"/>
          </a:solidFill>
        </p:spPr>
        <p:txBody>
          <a:bodyPr wrap="square" lIns="0" tIns="0" rIns="0" bIns="0" rtlCol="0">
            <a:spAutoFit/>
          </a:bodyPr>
          <a:lstStyle/>
          <a:p>
            <a:pPr algn="ctr">
              <a:spcBef>
                <a:spcPts val="600"/>
              </a:spcBef>
              <a:buSzPct val="100000"/>
            </a:pPr>
            <a:r>
              <a:rPr lang="en-GB" sz="900" dirty="0">
                <a:latin typeface="Candara" panose="020E0502030303020204" pitchFamily="34" charset="0"/>
              </a:rPr>
              <a:t>Report /Dashboard</a:t>
            </a:r>
          </a:p>
        </p:txBody>
      </p:sp>
      <p:sp>
        <p:nvSpPr>
          <p:cNvPr id="85" name="TextBox 84">
            <a:extLst>
              <a:ext uri="{FF2B5EF4-FFF2-40B4-BE49-F238E27FC236}">
                <a16:creationId xmlns:a16="http://schemas.microsoft.com/office/drawing/2014/main" id="{DF138080-A1FE-48DD-A837-BA14E2AF0327}"/>
              </a:ext>
            </a:extLst>
          </p:cNvPr>
          <p:cNvSpPr txBox="1"/>
          <p:nvPr/>
        </p:nvSpPr>
        <p:spPr>
          <a:xfrm>
            <a:off x="6093052" y="1732263"/>
            <a:ext cx="911604" cy="138499"/>
          </a:xfrm>
          <a:prstGeom prst="rect">
            <a:avLst/>
          </a:prstGeom>
          <a:solidFill>
            <a:schemeClr val="bg1"/>
          </a:solidFill>
        </p:spPr>
        <p:txBody>
          <a:bodyPr wrap="square" lIns="0" tIns="0" rIns="0" bIns="0" rtlCol="0">
            <a:spAutoFit/>
          </a:bodyPr>
          <a:lstStyle/>
          <a:p>
            <a:pPr algn="ctr">
              <a:spcBef>
                <a:spcPts val="600"/>
              </a:spcBef>
              <a:buSzPct val="100000"/>
            </a:pPr>
            <a:r>
              <a:rPr lang="en-GB" sz="900" dirty="0">
                <a:latin typeface="Candara" panose="020E0502030303020204" pitchFamily="34" charset="0"/>
              </a:rPr>
              <a:t>Logical SQL</a:t>
            </a:r>
          </a:p>
        </p:txBody>
      </p:sp>
      <p:sp>
        <p:nvSpPr>
          <p:cNvPr id="86" name="TextBox 85">
            <a:extLst>
              <a:ext uri="{FF2B5EF4-FFF2-40B4-BE49-F238E27FC236}">
                <a16:creationId xmlns:a16="http://schemas.microsoft.com/office/drawing/2014/main" id="{83C1A6DE-3A7B-44D8-9722-896E82495621}"/>
              </a:ext>
            </a:extLst>
          </p:cNvPr>
          <p:cNvSpPr txBox="1"/>
          <p:nvPr/>
        </p:nvSpPr>
        <p:spPr>
          <a:xfrm>
            <a:off x="2761649" y="1650865"/>
            <a:ext cx="1529318" cy="138499"/>
          </a:xfrm>
          <a:prstGeom prst="rect">
            <a:avLst/>
          </a:prstGeom>
          <a:solidFill>
            <a:schemeClr val="bg1"/>
          </a:solidFill>
        </p:spPr>
        <p:txBody>
          <a:bodyPr wrap="square" lIns="0" tIns="0" rIns="0" bIns="0" rtlCol="0">
            <a:spAutoFit/>
          </a:bodyPr>
          <a:lstStyle/>
          <a:p>
            <a:pPr algn="ctr">
              <a:spcBef>
                <a:spcPts val="600"/>
              </a:spcBef>
              <a:buSzPct val="100000"/>
            </a:pPr>
            <a:r>
              <a:rPr lang="en-GB" sz="900" dirty="0">
                <a:latin typeface="Candara" panose="020E0502030303020204" pitchFamily="34" charset="0"/>
              </a:rPr>
              <a:t>Physical SQL Statements</a:t>
            </a:r>
          </a:p>
        </p:txBody>
      </p:sp>
      <p:cxnSp>
        <p:nvCxnSpPr>
          <p:cNvPr id="87" name="Straight Arrow Connector 86">
            <a:extLst>
              <a:ext uri="{FF2B5EF4-FFF2-40B4-BE49-F238E27FC236}">
                <a16:creationId xmlns:a16="http://schemas.microsoft.com/office/drawing/2014/main" id="{EDDBFC85-2479-40B7-A651-2E6A59FB48DB}"/>
              </a:ext>
            </a:extLst>
          </p:cNvPr>
          <p:cNvCxnSpPr>
            <a:stCxn id="104" idx="1"/>
            <a:endCxn id="80" idx="7"/>
          </p:cNvCxnSpPr>
          <p:nvPr/>
        </p:nvCxnSpPr>
        <p:spPr>
          <a:xfrm flipH="1">
            <a:off x="8040617" y="1991629"/>
            <a:ext cx="1598386" cy="15847"/>
          </a:xfrm>
          <a:prstGeom prst="straightConnector1">
            <a:avLst/>
          </a:prstGeom>
          <a:ln>
            <a:solidFill>
              <a:schemeClr val="accent1"/>
            </a:solidFill>
            <a:headEnd type="diamo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00DDDBA0-DF9D-4DF2-A476-F0117B8D8596}"/>
              </a:ext>
            </a:extLst>
          </p:cNvPr>
          <p:cNvCxnSpPr>
            <a:cxnSpLocks/>
            <a:stCxn id="80" idx="1"/>
            <a:endCxn id="81" idx="7"/>
          </p:cNvCxnSpPr>
          <p:nvPr/>
        </p:nvCxnSpPr>
        <p:spPr>
          <a:xfrm flipH="1" flipV="1">
            <a:off x="5999707" y="1963098"/>
            <a:ext cx="928390" cy="44378"/>
          </a:xfrm>
          <a:prstGeom prst="straightConnector1">
            <a:avLst/>
          </a:prstGeom>
          <a:ln>
            <a:solidFill>
              <a:schemeClr val="accent1"/>
            </a:solidFill>
            <a:headEnd type="diamo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3E24A7F9-B8BB-48EB-81AD-4F249CDFE96C}"/>
              </a:ext>
            </a:extLst>
          </p:cNvPr>
          <p:cNvCxnSpPr>
            <a:stCxn id="81" idx="1"/>
            <a:endCxn id="103" idx="6"/>
          </p:cNvCxnSpPr>
          <p:nvPr/>
        </p:nvCxnSpPr>
        <p:spPr>
          <a:xfrm flipH="1" flipV="1">
            <a:off x="2440868" y="1850437"/>
            <a:ext cx="2446319" cy="112661"/>
          </a:xfrm>
          <a:prstGeom prst="straightConnector1">
            <a:avLst/>
          </a:prstGeom>
          <a:ln>
            <a:solidFill>
              <a:schemeClr val="accent1"/>
            </a:solidFill>
            <a:headEnd type="diamond" w="lg" len="med"/>
            <a:tailEnd type="triangle" w="lg" len="lg"/>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EA192EA7-13D9-4D6A-A348-D18675EB96FD}"/>
              </a:ext>
            </a:extLst>
          </p:cNvPr>
          <p:cNvSpPr txBox="1"/>
          <p:nvPr/>
        </p:nvSpPr>
        <p:spPr>
          <a:xfrm>
            <a:off x="8445701" y="3021064"/>
            <a:ext cx="1490984" cy="138499"/>
          </a:xfrm>
          <a:prstGeom prst="rect">
            <a:avLst/>
          </a:prstGeom>
          <a:solidFill>
            <a:schemeClr val="bg1"/>
          </a:solidFill>
        </p:spPr>
        <p:txBody>
          <a:bodyPr wrap="square" lIns="0" tIns="0" rIns="0" bIns="0" rtlCol="0">
            <a:spAutoFit/>
          </a:bodyPr>
          <a:lstStyle/>
          <a:p>
            <a:pPr algn="ctr">
              <a:spcBef>
                <a:spcPts val="600"/>
              </a:spcBef>
              <a:buSzPct val="100000"/>
            </a:pPr>
            <a:r>
              <a:rPr lang="en-GB" sz="900" dirty="0">
                <a:latin typeface="Candara" panose="020E0502030303020204" pitchFamily="34" charset="0"/>
              </a:rPr>
              <a:t>Rendered Report</a:t>
            </a:r>
          </a:p>
        </p:txBody>
      </p:sp>
      <p:sp>
        <p:nvSpPr>
          <p:cNvPr id="91" name="TextBox 90">
            <a:extLst>
              <a:ext uri="{FF2B5EF4-FFF2-40B4-BE49-F238E27FC236}">
                <a16:creationId xmlns:a16="http://schemas.microsoft.com/office/drawing/2014/main" id="{1A76CE1B-B27D-4AA1-809B-8F87DAA87AEC}"/>
              </a:ext>
            </a:extLst>
          </p:cNvPr>
          <p:cNvSpPr txBox="1"/>
          <p:nvPr/>
        </p:nvSpPr>
        <p:spPr>
          <a:xfrm rot="16200000">
            <a:off x="857339" y="2571875"/>
            <a:ext cx="1048487" cy="169277"/>
          </a:xfrm>
          <a:prstGeom prst="rect">
            <a:avLst/>
          </a:prstGeom>
          <a:solidFill>
            <a:schemeClr val="bg1"/>
          </a:solidFill>
        </p:spPr>
        <p:txBody>
          <a:bodyPr wrap="square" lIns="0" tIns="0" rIns="0" bIns="0" rtlCol="0">
            <a:spAutoFit/>
          </a:bodyPr>
          <a:lstStyle/>
          <a:p>
            <a:pPr algn="ctr">
              <a:spcBef>
                <a:spcPts val="600"/>
              </a:spcBef>
              <a:buSzPct val="100000"/>
            </a:pPr>
            <a:r>
              <a:rPr lang="en-GB" sz="1100" dirty="0">
                <a:latin typeface="Candara" panose="020E0502030303020204" pitchFamily="34" charset="0"/>
              </a:rPr>
              <a:t>Data sources</a:t>
            </a:r>
          </a:p>
        </p:txBody>
      </p:sp>
      <p:sp>
        <p:nvSpPr>
          <p:cNvPr id="92" name="TextBox 91">
            <a:extLst>
              <a:ext uri="{FF2B5EF4-FFF2-40B4-BE49-F238E27FC236}">
                <a16:creationId xmlns:a16="http://schemas.microsoft.com/office/drawing/2014/main" id="{2606344A-59A0-4DF9-9BD2-5B4EA110A50E}"/>
              </a:ext>
            </a:extLst>
          </p:cNvPr>
          <p:cNvSpPr txBox="1"/>
          <p:nvPr/>
        </p:nvSpPr>
        <p:spPr>
          <a:xfrm>
            <a:off x="5933715" y="3191928"/>
            <a:ext cx="657138" cy="138499"/>
          </a:xfrm>
          <a:prstGeom prst="rect">
            <a:avLst/>
          </a:prstGeom>
          <a:solidFill>
            <a:schemeClr val="bg1"/>
          </a:solidFill>
        </p:spPr>
        <p:txBody>
          <a:bodyPr wrap="square" lIns="0" tIns="0" rIns="0" bIns="0" rtlCol="0">
            <a:spAutoFit/>
          </a:bodyPr>
          <a:lstStyle/>
          <a:p>
            <a:pPr algn="ctr">
              <a:spcBef>
                <a:spcPts val="600"/>
              </a:spcBef>
              <a:buSzPct val="100000"/>
            </a:pPr>
            <a:r>
              <a:rPr lang="en-GB" sz="900" dirty="0">
                <a:latin typeface="Candara" panose="020E0502030303020204" pitchFamily="34" charset="0"/>
              </a:rPr>
              <a:t>Data Sets</a:t>
            </a:r>
          </a:p>
        </p:txBody>
      </p:sp>
      <p:cxnSp>
        <p:nvCxnSpPr>
          <p:cNvPr id="93" name="Straight Arrow Connector 92">
            <a:extLst>
              <a:ext uri="{FF2B5EF4-FFF2-40B4-BE49-F238E27FC236}">
                <a16:creationId xmlns:a16="http://schemas.microsoft.com/office/drawing/2014/main" id="{C80A07C8-9508-4E74-B321-346BD38950F3}"/>
              </a:ext>
            </a:extLst>
          </p:cNvPr>
          <p:cNvCxnSpPr>
            <a:cxnSpLocks/>
            <a:stCxn id="73" idx="5"/>
          </p:cNvCxnSpPr>
          <p:nvPr/>
        </p:nvCxnSpPr>
        <p:spPr>
          <a:xfrm>
            <a:off x="3755471" y="3036943"/>
            <a:ext cx="974260" cy="122584"/>
          </a:xfrm>
          <a:prstGeom prst="straightConnector1">
            <a:avLst/>
          </a:prstGeom>
          <a:ln>
            <a:solidFill>
              <a:schemeClr val="accent1"/>
            </a:solidFill>
            <a:headEnd type="diamond" w="lg" len="med"/>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C78B827-E48B-4790-A172-DF31AC975E21}"/>
              </a:ext>
            </a:extLst>
          </p:cNvPr>
          <p:cNvCxnSpPr>
            <a:cxnSpLocks/>
            <a:stCxn id="80" idx="5"/>
            <a:endCxn id="104" idx="3"/>
          </p:cNvCxnSpPr>
          <p:nvPr/>
        </p:nvCxnSpPr>
        <p:spPr>
          <a:xfrm flipV="1">
            <a:off x="8040617" y="2970036"/>
            <a:ext cx="1598386" cy="87183"/>
          </a:xfrm>
          <a:prstGeom prst="straightConnector1">
            <a:avLst/>
          </a:prstGeom>
          <a:ln>
            <a:solidFill>
              <a:schemeClr val="accent1"/>
            </a:solidFill>
            <a:headEnd type="diamond" w="lg" len="med"/>
            <a:tailEnd type="triangle" w="lg" len="lg"/>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CD29DC63-D5F5-438A-911F-0A07B08B43FA}"/>
              </a:ext>
            </a:extLst>
          </p:cNvPr>
          <p:cNvSpPr txBox="1"/>
          <p:nvPr/>
        </p:nvSpPr>
        <p:spPr>
          <a:xfrm>
            <a:off x="3258109" y="3137768"/>
            <a:ext cx="877289" cy="138499"/>
          </a:xfrm>
          <a:prstGeom prst="rect">
            <a:avLst/>
          </a:prstGeom>
          <a:solidFill>
            <a:schemeClr val="bg1"/>
          </a:solidFill>
        </p:spPr>
        <p:txBody>
          <a:bodyPr wrap="square" lIns="0" tIns="0" rIns="0" bIns="0" rtlCol="0">
            <a:spAutoFit/>
          </a:bodyPr>
          <a:lstStyle/>
          <a:p>
            <a:pPr algn="ctr">
              <a:spcBef>
                <a:spcPts val="600"/>
              </a:spcBef>
              <a:buSzPct val="100000"/>
            </a:pPr>
            <a:r>
              <a:rPr lang="en-GB" sz="900" dirty="0">
                <a:latin typeface="Candara" panose="020E0502030303020204" pitchFamily="34" charset="0"/>
              </a:rPr>
              <a:t>Data Sets</a:t>
            </a:r>
          </a:p>
        </p:txBody>
      </p:sp>
      <p:sp>
        <p:nvSpPr>
          <p:cNvPr id="96" name="TextBox 95">
            <a:extLst>
              <a:ext uri="{FF2B5EF4-FFF2-40B4-BE49-F238E27FC236}">
                <a16:creationId xmlns:a16="http://schemas.microsoft.com/office/drawing/2014/main" id="{E6E0FDC8-3A39-44FE-902E-46B6BBDFC5AD}"/>
              </a:ext>
            </a:extLst>
          </p:cNvPr>
          <p:cNvSpPr txBox="1"/>
          <p:nvPr/>
        </p:nvSpPr>
        <p:spPr>
          <a:xfrm>
            <a:off x="5105549" y="1896120"/>
            <a:ext cx="786372" cy="169277"/>
          </a:xfrm>
          <a:prstGeom prst="rect">
            <a:avLst/>
          </a:prstGeom>
          <a:solidFill>
            <a:schemeClr val="bg1"/>
          </a:solidFill>
        </p:spPr>
        <p:txBody>
          <a:bodyPr wrap="square" lIns="0" tIns="0" rIns="0" bIns="0" rtlCol="0">
            <a:spAutoFit/>
          </a:bodyPr>
          <a:lstStyle/>
          <a:p>
            <a:pPr algn="ctr">
              <a:spcBef>
                <a:spcPts val="600"/>
              </a:spcBef>
              <a:buSzPct val="100000"/>
            </a:pPr>
            <a:r>
              <a:rPr lang="en-GB" sz="1100" dirty="0">
                <a:latin typeface="Candara" panose="020E0502030303020204" pitchFamily="34" charset="0"/>
              </a:rPr>
              <a:t>BI Server</a:t>
            </a:r>
          </a:p>
        </p:txBody>
      </p:sp>
      <p:sp>
        <p:nvSpPr>
          <p:cNvPr id="97" name="Freeform 338">
            <a:extLst>
              <a:ext uri="{FF2B5EF4-FFF2-40B4-BE49-F238E27FC236}">
                <a16:creationId xmlns:a16="http://schemas.microsoft.com/office/drawing/2014/main" id="{621136DE-F45E-4B65-BD67-13FA18655316}"/>
              </a:ext>
            </a:extLst>
          </p:cNvPr>
          <p:cNvSpPr>
            <a:spLocks noEditPoints="1"/>
          </p:cNvSpPr>
          <p:nvPr/>
        </p:nvSpPr>
        <p:spPr bwMode="auto">
          <a:xfrm>
            <a:off x="5657128" y="2282437"/>
            <a:ext cx="418126" cy="457509"/>
          </a:xfrm>
          <a:custGeom>
            <a:avLst/>
            <a:gdLst>
              <a:gd name="T0" fmla="*/ 234 w 235"/>
              <a:gd name="T1" fmla="*/ 81 h 320"/>
              <a:gd name="T2" fmla="*/ 232 w 235"/>
              <a:gd name="T3" fmla="*/ 77 h 320"/>
              <a:gd name="T4" fmla="*/ 157 w 235"/>
              <a:gd name="T5" fmla="*/ 3 h 320"/>
              <a:gd name="T6" fmla="*/ 154 w 235"/>
              <a:gd name="T7" fmla="*/ 0 h 320"/>
              <a:gd name="T8" fmla="*/ 150 w 235"/>
              <a:gd name="T9" fmla="*/ 0 h 320"/>
              <a:gd name="T10" fmla="*/ 11 w 235"/>
              <a:gd name="T11" fmla="*/ 0 h 320"/>
              <a:gd name="T12" fmla="*/ 0 w 235"/>
              <a:gd name="T13" fmla="*/ 10 h 320"/>
              <a:gd name="T14" fmla="*/ 0 w 235"/>
              <a:gd name="T15" fmla="*/ 309 h 320"/>
              <a:gd name="T16" fmla="*/ 11 w 235"/>
              <a:gd name="T17" fmla="*/ 320 h 320"/>
              <a:gd name="T18" fmla="*/ 224 w 235"/>
              <a:gd name="T19" fmla="*/ 320 h 320"/>
              <a:gd name="T20" fmla="*/ 235 w 235"/>
              <a:gd name="T21" fmla="*/ 309 h 320"/>
              <a:gd name="T22" fmla="*/ 235 w 235"/>
              <a:gd name="T23" fmla="*/ 85 h 320"/>
              <a:gd name="T24" fmla="*/ 234 w 235"/>
              <a:gd name="T25" fmla="*/ 81 h 320"/>
              <a:gd name="T26" fmla="*/ 160 w 235"/>
              <a:gd name="T27" fmla="*/ 36 h 320"/>
              <a:gd name="T28" fmla="*/ 199 w 235"/>
              <a:gd name="T29" fmla="*/ 74 h 320"/>
              <a:gd name="T30" fmla="*/ 160 w 235"/>
              <a:gd name="T31" fmla="*/ 74 h 320"/>
              <a:gd name="T32" fmla="*/ 160 w 235"/>
              <a:gd name="T33" fmla="*/ 36 h 320"/>
              <a:gd name="T34" fmla="*/ 22 w 235"/>
              <a:gd name="T35" fmla="*/ 298 h 320"/>
              <a:gd name="T36" fmla="*/ 22 w 235"/>
              <a:gd name="T37" fmla="*/ 21 h 320"/>
              <a:gd name="T38" fmla="*/ 139 w 235"/>
              <a:gd name="T39" fmla="*/ 21 h 320"/>
              <a:gd name="T40" fmla="*/ 139 w 235"/>
              <a:gd name="T41" fmla="*/ 85 h 320"/>
              <a:gd name="T42" fmla="*/ 150 w 235"/>
              <a:gd name="T43" fmla="*/ 96 h 320"/>
              <a:gd name="T44" fmla="*/ 214 w 235"/>
              <a:gd name="T45" fmla="*/ 96 h 320"/>
              <a:gd name="T46" fmla="*/ 214 w 235"/>
              <a:gd name="T47" fmla="*/ 298 h 320"/>
              <a:gd name="T48" fmla="*/ 22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34" y="81"/>
                </a:moveTo>
                <a:cubicBezTo>
                  <a:pt x="234" y="80"/>
                  <a:pt x="233" y="78"/>
                  <a:pt x="232" y="77"/>
                </a:cubicBezTo>
                <a:cubicBezTo>
                  <a:pt x="157" y="3"/>
                  <a:pt x="157" y="3"/>
                  <a:pt x="157" y="3"/>
                </a:cubicBezTo>
                <a:cubicBezTo>
                  <a:pt x="156" y="2"/>
                  <a:pt x="155" y="1"/>
                  <a:pt x="154" y="0"/>
                </a:cubicBezTo>
                <a:cubicBezTo>
                  <a:pt x="152" y="0"/>
                  <a:pt x="151" y="0"/>
                  <a:pt x="150" y="0"/>
                </a:cubicBez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85"/>
                  <a:pt x="235" y="85"/>
                  <a:pt x="235" y="85"/>
                </a:cubicBezTo>
                <a:cubicBezTo>
                  <a:pt x="235" y="84"/>
                  <a:pt x="235" y="82"/>
                  <a:pt x="234" y="81"/>
                </a:cubicBezTo>
                <a:close/>
                <a:moveTo>
                  <a:pt x="160" y="36"/>
                </a:moveTo>
                <a:cubicBezTo>
                  <a:pt x="199" y="74"/>
                  <a:pt x="199" y="74"/>
                  <a:pt x="199" y="74"/>
                </a:cubicBezTo>
                <a:cubicBezTo>
                  <a:pt x="160" y="74"/>
                  <a:pt x="160" y="74"/>
                  <a:pt x="160" y="74"/>
                </a:cubicBezTo>
                <a:lnTo>
                  <a:pt x="160" y="36"/>
                </a:lnTo>
                <a:close/>
                <a:moveTo>
                  <a:pt x="22" y="298"/>
                </a:moveTo>
                <a:cubicBezTo>
                  <a:pt x="22" y="21"/>
                  <a:pt x="22" y="21"/>
                  <a:pt x="22" y="21"/>
                </a:cubicBezTo>
                <a:cubicBezTo>
                  <a:pt x="139" y="21"/>
                  <a:pt x="139" y="21"/>
                  <a:pt x="139" y="21"/>
                </a:cubicBezTo>
                <a:cubicBezTo>
                  <a:pt x="139" y="85"/>
                  <a:pt x="139" y="85"/>
                  <a:pt x="139" y="85"/>
                </a:cubicBezTo>
                <a:cubicBezTo>
                  <a:pt x="139" y="91"/>
                  <a:pt x="144" y="96"/>
                  <a:pt x="150" y="96"/>
                </a:cubicBezTo>
                <a:cubicBezTo>
                  <a:pt x="214" y="96"/>
                  <a:pt x="214" y="96"/>
                  <a:pt x="214" y="96"/>
                </a:cubicBezTo>
                <a:cubicBezTo>
                  <a:pt x="214" y="298"/>
                  <a:pt x="214" y="298"/>
                  <a:pt x="214" y="298"/>
                </a:cubicBezTo>
                <a:lnTo>
                  <a:pt x="22" y="298"/>
                </a:lnTo>
                <a:close/>
              </a:path>
            </a:pathLst>
          </a:custGeom>
          <a:solidFill>
            <a:schemeClr val="accent3"/>
          </a:solidFill>
          <a:ln w="1270">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effectLst/>
              <a:uLnTx/>
              <a:uFillTx/>
              <a:latin typeface="Candara" panose="020E0502030303020204" pitchFamily="34" charset="0"/>
            </a:endParaRPr>
          </a:p>
        </p:txBody>
      </p:sp>
      <p:sp>
        <p:nvSpPr>
          <p:cNvPr id="98" name="TextBox 97">
            <a:extLst>
              <a:ext uri="{FF2B5EF4-FFF2-40B4-BE49-F238E27FC236}">
                <a16:creationId xmlns:a16="http://schemas.microsoft.com/office/drawing/2014/main" id="{7791A650-FF8A-4CDE-A793-0F6398884E36}"/>
              </a:ext>
            </a:extLst>
          </p:cNvPr>
          <p:cNvSpPr txBox="1"/>
          <p:nvPr/>
        </p:nvSpPr>
        <p:spPr>
          <a:xfrm>
            <a:off x="5716193" y="2458383"/>
            <a:ext cx="330320" cy="138499"/>
          </a:xfrm>
          <a:prstGeom prst="rect">
            <a:avLst/>
          </a:prstGeom>
          <a:solidFill>
            <a:schemeClr val="bg1"/>
          </a:solidFill>
        </p:spPr>
        <p:txBody>
          <a:bodyPr wrap="square" lIns="0" tIns="0" rIns="0" bIns="0" rtlCol="0">
            <a:spAutoFit/>
          </a:bodyPr>
          <a:lstStyle/>
          <a:p>
            <a:pPr algn="ctr">
              <a:spcBef>
                <a:spcPts val="600"/>
              </a:spcBef>
              <a:buSzPct val="100000"/>
            </a:pPr>
            <a:r>
              <a:rPr lang="en-GB" sz="900" dirty="0">
                <a:latin typeface="Candara" panose="020E0502030303020204" pitchFamily="34" charset="0"/>
              </a:rPr>
              <a:t>RPD</a:t>
            </a:r>
          </a:p>
        </p:txBody>
      </p:sp>
      <p:grpSp>
        <p:nvGrpSpPr>
          <p:cNvPr id="99" name="Group 98">
            <a:extLst>
              <a:ext uri="{FF2B5EF4-FFF2-40B4-BE49-F238E27FC236}">
                <a16:creationId xmlns:a16="http://schemas.microsoft.com/office/drawing/2014/main" id="{7D16E84F-253A-45C2-8DCC-EED4EF1AD338}"/>
              </a:ext>
            </a:extLst>
          </p:cNvPr>
          <p:cNvGrpSpPr/>
          <p:nvPr/>
        </p:nvGrpSpPr>
        <p:grpSpPr>
          <a:xfrm>
            <a:off x="899149" y="1457808"/>
            <a:ext cx="10312764" cy="2587146"/>
            <a:chOff x="502266" y="1503308"/>
            <a:chExt cx="5865472" cy="1532017"/>
          </a:xfrm>
        </p:grpSpPr>
        <p:grpSp>
          <p:nvGrpSpPr>
            <p:cNvPr id="100" name="Group 99">
              <a:extLst>
                <a:ext uri="{FF2B5EF4-FFF2-40B4-BE49-F238E27FC236}">
                  <a16:creationId xmlns:a16="http://schemas.microsoft.com/office/drawing/2014/main" id="{B7DE7FB6-A181-44AF-802E-653CFE25BFE9}"/>
                </a:ext>
              </a:extLst>
            </p:cNvPr>
            <p:cNvGrpSpPr/>
            <p:nvPr/>
          </p:nvGrpSpPr>
          <p:grpSpPr>
            <a:xfrm>
              <a:off x="870024" y="1503308"/>
              <a:ext cx="5300003" cy="1324365"/>
              <a:chOff x="1430150" y="2220661"/>
              <a:chExt cx="8740579" cy="2184096"/>
            </a:xfrm>
          </p:grpSpPr>
          <p:sp>
            <p:nvSpPr>
              <p:cNvPr id="103" name="Oval 102">
                <a:extLst>
                  <a:ext uri="{FF2B5EF4-FFF2-40B4-BE49-F238E27FC236}">
                    <a16:creationId xmlns:a16="http://schemas.microsoft.com/office/drawing/2014/main" id="{D621F8ED-01C1-4D21-8033-081F876599B8}"/>
                  </a:ext>
                </a:extLst>
              </p:cNvPr>
              <p:cNvSpPr/>
              <p:nvPr/>
            </p:nvSpPr>
            <p:spPr bwMode="gray">
              <a:xfrm>
                <a:off x="1430150" y="2220661"/>
                <a:ext cx="839602" cy="766864"/>
              </a:xfrm>
              <a:prstGeom prst="ellipse">
                <a:avLst/>
              </a:prstGeom>
              <a:solidFill>
                <a:schemeClr val="bg1"/>
              </a:solidFill>
              <a:ln w="19050" algn="ctr">
                <a:solidFill>
                  <a:schemeClr val="accent3"/>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050" b="0" i="0" u="none" strike="noStrike" kern="1200" cap="none" spc="0" normalizeH="0" baseline="0" noProof="0" dirty="0">
                  <a:ln>
                    <a:noFill/>
                  </a:ln>
                  <a:effectLst/>
                  <a:uLnTx/>
                  <a:uFillTx/>
                  <a:latin typeface="+mj-lt"/>
                  <a:ea typeface="+mn-ea"/>
                  <a:cs typeface="+mn-cs"/>
                </a:endParaRPr>
              </a:p>
            </p:txBody>
          </p:sp>
          <p:sp>
            <p:nvSpPr>
              <p:cNvPr id="104" name="Oval 103">
                <a:extLst>
                  <a:ext uri="{FF2B5EF4-FFF2-40B4-BE49-F238E27FC236}">
                    <a16:creationId xmlns:a16="http://schemas.microsoft.com/office/drawing/2014/main" id="{1148522B-CFA7-4A27-BB17-904BD00A32BA}"/>
                  </a:ext>
                </a:extLst>
              </p:cNvPr>
              <p:cNvSpPr/>
              <p:nvPr/>
            </p:nvSpPr>
            <p:spPr bwMode="gray">
              <a:xfrm>
                <a:off x="8824246" y="2544090"/>
                <a:ext cx="1346483" cy="1351268"/>
              </a:xfrm>
              <a:prstGeom prst="ellipse">
                <a:avLst/>
              </a:prstGeom>
              <a:solidFill>
                <a:schemeClr val="bg1"/>
              </a:solidFill>
              <a:ln w="19050" algn="ctr">
                <a:solidFill>
                  <a:schemeClr val="accent3"/>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050" b="0" i="0" u="none" strike="noStrike" kern="1200" cap="none" spc="0" normalizeH="0" baseline="0" noProof="0" dirty="0">
                  <a:ln>
                    <a:noFill/>
                  </a:ln>
                  <a:effectLst/>
                  <a:uLnTx/>
                  <a:uFillTx/>
                  <a:latin typeface="+mj-lt"/>
                  <a:ea typeface="+mn-ea"/>
                  <a:cs typeface="+mn-cs"/>
                </a:endParaRPr>
              </a:p>
            </p:txBody>
          </p:sp>
          <p:sp>
            <p:nvSpPr>
              <p:cNvPr id="105" name="Freeform 12">
                <a:extLst>
                  <a:ext uri="{FF2B5EF4-FFF2-40B4-BE49-F238E27FC236}">
                    <a16:creationId xmlns:a16="http://schemas.microsoft.com/office/drawing/2014/main" id="{905567AA-46E0-445A-9E97-A72096B4C2E9}"/>
                  </a:ext>
                </a:extLst>
              </p:cNvPr>
              <p:cNvSpPr>
                <a:spLocks noEditPoints="1"/>
              </p:cNvSpPr>
              <p:nvPr/>
            </p:nvSpPr>
            <p:spPr bwMode="auto">
              <a:xfrm>
                <a:off x="1640406" y="2437651"/>
                <a:ext cx="412828" cy="373463"/>
              </a:xfrm>
              <a:custGeom>
                <a:avLst/>
                <a:gdLst>
                  <a:gd name="T0" fmla="*/ 22 w 372"/>
                  <a:gd name="T1" fmla="*/ 84 h 474"/>
                  <a:gd name="T2" fmla="*/ 186 w 372"/>
                  <a:gd name="T3" fmla="*/ 144 h 474"/>
                  <a:gd name="T4" fmla="*/ 186 w 372"/>
                  <a:gd name="T5" fmla="*/ 372 h 474"/>
                  <a:gd name="T6" fmla="*/ 351 w 372"/>
                  <a:gd name="T7" fmla="*/ 391 h 474"/>
                  <a:gd name="T8" fmla="*/ 22 w 372"/>
                  <a:gd name="T9" fmla="*/ 393 h 474"/>
                  <a:gd name="T10" fmla="*/ 22 w 372"/>
                  <a:gd name="T11" fmla="*/ 328 h 474"/>
                  <a:gd name="T12" fmla="*/ 322 w 372"/>
                  <a:gd name="T13" fmla="*/ 320 h 474"/>
                  <a:gd name="T14" fmla="*/ 252 w 372"/>
                  <a:gd name="T15" fmla="*/ 343 h 474"/>
                  <a:gd name="T16" fmla="*/ 234 w 372"/>
                  <a:gd name="T17" fmla="*/ 346 h 474"/>
                  <a:gd name="T18" fmla="*/ 214 w 372"/>
                  <a:gd name="T19" fmla="*/ 347 h 474"/>
                  <a:gd name="T20" fmla="*/ 158 w 372"/>
                  <a:gd name="T21" fmla="*/ 347 h 474"/>
                  <a:gd name="T22" fmla="*/ 138 w 372"/>
                  <a:gd name="T23" fmla="*/ 346 h 474"/>
                  <a:gd name="T24" fmla="*/ 59 w 372"/>
                  <a:gd name="T25" fmla="*/ 325 h 474"/>
                  <a:gd name="T26" fmla="*/ 42 w 372"/>
                  <a:gd name="T27" fmla="*/ 315 h 474"/>
                  <a:gd name="T28" fmla="*/ 35 w 372"/>
                  <a:gd name="T29" fmla="*/ 310 h 474"/>
                  <a:gd name="T30" fmla="*/ 27 w 372"/>
                  <a:gd name="T31" fmla="*/ 301 h 474"/>
                  <a:gd name="T32" fmla="*/ 23 w 372"/>
                  <a:gd name="T33" fmla="*/ 294 h 474"/>
                  <a:gd name="T34" fmla="*/ 22 w 372"/>
                  <a:gd name="T35" fmla="*/ 226 h 474"/>
                  <a:gd name="T36" fmla="*/ 351 w 372"/>
                  <a:gd name="T37" fmla="*/ 227 h 474"/>
                  <a:gd name="T38" fmla="*/ 351 w 372"/>
                  <a:gd name="T39" fmla="*/ 291 h 474"/>
                  <a:gd name="T40" fmla="*/ 349 w 372"/>
                  <a:gd name="T41" fmla="*/ 296 h 474"/>
                  <a:gd name="T42" fmla="*/ 344 w 372"/>
                  <a:gd name="T43" fmla="*/ 304 h 474"/>
                  <a:gd name="T44" fmla="*/ 336 w 372"/>
                  <a:gd name="T45" fmla="*/ 311 h 474"/>
                  <a:gd name="T46" fmla="*/ 323 w 372"/>
                  <a:gd name="T47" fmla="*/ 320 h 474"/>
                  <a:gd name="T48" fmla="*/ 48 w 372"/>
                  <a:gd name="T49" fmla="*/ 221 h 474"/>
                  <a:gd name="T50" fmla="*/ 48 w 372"/>
                  <a:gd name="T51" fmla="*/ 221 h 474"/>
                  <a:gd name="T52" fmla="*/ 22 w 372"/>
                  <a:gd name="T53" fmla="*/ 124 h 474"/>
                  <a:gd name="T54" fmla="*/ 29 w 372"/>
                  <a:gd name="T55" fmla="*/ 130 h 474"/>
                  <a:gd name="T56" fmla="*/ 48 w 372"/>
                  <a:gd name="T57" fmla="*/ 142 h 474"/>
                  <a:gd name="T58" fmla="*/ 64 w 372"/>
                  <a:gd name="T59" fmla="*/ 148 h 474"/>
                  <a:gd name="T60" fmla="*/ 90 w 372"/>
                  <a:gd name="T61" fmla="*/ 157 h 474"/>
                  <a:gd name="T62" fmla="*/ 110 w 372"/>
                  <a:gd name="T63" fmla="*/ 161 h 474"/>
                  <a:gd name="T64" fmla="*/ 143 w 372"/>
                  <a:gd name="T65" fmla="*/ 166 h 474"/>
                  <a:gd name="T66" fmla="*/ 167 w 372"/>
                  <a:gd name="T67" fmla="*/ 168 h 474"/>
                  <a:gd name="T68" fmla="*/ 226 w 372"/>
                  <a:gd name="T69" fmla="*/ 166 h 474"/>
                  <a:gd name="T70" fmla="*/ 250 w 372"/>
                  <a:gd name="T71" fmla="*/ 163 h 474"/>
                  <a:gd name="T72" fmla="*/ 281 w 372"/>
                  <a:gd name="T73" fmla="*/ 157 h 474"/>
                  <a:gd name="T74" fmla="*/ 300 w 372"/>
                  <a:gd name="T75" fmla="*/ 152 h 474"/>
                  <a:gd name="T76" fmla="*/ 323 w 372"/>
                  <a:gd name="T77" fmla="*/ 142 h 474"/>
                  <a:gd name="T78" fmla="*/ 336 w 372"/>
                  <a:gd name="T79" fmla="*/ 135 h 474"/>
                  <a:gd name="T80" fmla="*/ 351 w 372"/>
                  <a:gd name="T81" fmla="*/ 124 h 474"/>
                  <a:gd name="T82" fmla="*/ 350 w 372"/>
                  <a:gd name="T83" fmla="*/ 192 h 474"/>
                  <a:gd name="T84" fmla="*/ 346 w 372"/>
                  <a:gd name="T85" fmla="*/ 199 h 474"/>
                  <a:gd name="T86" fmla="*/ 338 w 372"/>
                  <a:gd name="T87" fmla="*/ 208 h 474"/>
                  <a:gd name="T88" fmla="*/ 330 w 372"/>
                  <a:gd name="T89" fmla="*/ 214 h 474"/>
                  <a:gd name="T90" fmla="*/ 313 w 372"/>
                  <a:gd name="T91" fmla="*/ 223 h 474"/>
                  <a:gd name="T92" fmla="*/ 237 w 372"/>
                  <a:gd name="T93" fmla="*/ 243 h 474"/>
                  <a:gd name="T94" fmla="*/ 216 w 372"/>
                  <a:gd name="T95" fmla="*/ 245 h 474"/>
                  <a:gd name="T96" fmla="*/ 169 w 372"/>
                  <a:gd name="T97" fmla="*/ 246 h 474"/>
                  <a:gd name="T98" fmla="*/ 139 w 372"/>
                  <a:gd name="T99" fmla="*/ 244 h 474"/>
                  <a:gd name="T100" fmla="*/ 121 w 372"/>
                  <a:gd name="T101" fmla="*/ 241 h 474"/>
                  <a:gd name="T102" fmla="*/ 50 w 372"/>
                  <a:gd name="T103" fmla="*/ 218 h 474"/>
                  <a:gd name="T104" fmla="*/ 36 w 372"/>
                  <a:gd name="T105" fmla="*/ 209 h 474"/>
                  <a:gd name="T106" fmla="*/ 29 w 372"/>
                  <a:gd name="T107" fmla="*/ 202 h 474"/>
                  <a:gd name="T108" fmla="*/ 24 w 372"/>
                  <a:gd name="T109" fmla="*/ 194 h 474"/>
                  <a:gd name="T110" fmla="*/ 22 w 372"/>
                  <a:gd name="T111" fmla="*/ 186 h 474"/>
                  <a:gd name="T112" fmla="*/ 371 w 372"/>
                  <a:gd name="T113" fmla="*/ 74 h 474"/>
                  <a:gd name="T114" fmla="*/ 2 w 372"/>
                  <a:gd name="T115" fmla="*/ 74 h 474"/>
                  <a:gd name="T116" fmla="*/ 1 w 372"/>
                  <a:gd name="T117" fmla="*/ 399 h 474"/>
                  <a:gd name="T118" fmla="*/ 372 w 372"/>
                  <a:gd name="T119" fmla="*/ 39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2" h="474">
                    <a:moveTo>
                      <a:pt x="186" y="144"/>
                    </a:moveTo>
                    <a:lnTo>
                      <a:pt x="186" y="144"/>
                    </a:lnTo>
                    <a:cubicBezTo>
                      <a:pt x="84" y="144"/>
                      <a:pt x="22" y="109"/>
                      <a:pt x="22" y="84"/>
                    </a:cubicBezTo>
                    <a:cubicBezTo>
                      <a:pt x="22" y="46"/>
                      <a:pt x="118" y="23"/>
                      <a:pt x="186" y="23"/>
                    </a:cubicBezTo>
                    <a:cubicBezTo>
                      <a:pt x="288" y="23"/>
                      <a:pt x="351" y="59"/>
                      <a:pt x="351" y="84"/>
                    </a:cubicBezTo>
                    <a:cubicBezTo>
                      <a:pt x="351" y="109"/>
                      <a:pt x="288" y="144"/>
                      <a:pt x="186" y="144"/>
                    </a:cubicBezTo>
                    <a:lnTo>
                      <a:pt x="186" y="144"/>
                    </a:lnTo>
                    <a:close/>
                    <a:moveTo>
                      <a:pt x="186" y="372"/>
                    </a:moveTo>
                    <a:lnTo>
                      <a:pt x="186" y="372"/>
                    </a:lnTo>
                    <a:cubicBezTo>
                      <a:pt x="259" y="372"/>
                      <a:pt x="319" y="356"/>
                      <a:pt x="351" y="329"/>
                    </a:cubicBezTo>
                    <a:cubicBezTo>
                      <a:pt x="351" y="328"/>
                      <a:pt x="351" y="328"/>
                      <a:pt x="351" y="328"/>
                    </a:cubicBezTo>
                    <a:lnTo>
                      <a:pt x="351" y="391"/>
                    </a:lnTo>
                    <a:lnTo>
                      <a:pt x="351" y="392"/>
                    </a:lnTo>
                    <a:cubicBezTo>
                      <a:pt x="347" y="420"/>
                      <a:pt x="279" y="450"/>
                      <a:pt x="186" y="450"/>
                    </a:cubicBezTo>
                    <a:cubicBezTo>
                      <a:pt x="94" y="450"/>
                      <a:pt x="26" y="420"/>
                      <a:pt x="22" y="393"/>
                    </a:cubicBezTo>
                    <a:cubicBezTo>
                      <a:pt x="22" y="392"/>
                      <a:pt x="22" y="392"/>
                      <a:pt x="22" y="392"/>
                    </a:cubicBezTo>
                    <a:lnTo>
                      <a:pt x="22" y="328"/>
                    </a:lnTo>
                    <a:cubicBezTo>
                      <a:pt x="22" y="328"/>
                      <a:pt x="22" y="328"/>
                      <a:pt x="22" y="328"/>
                    </a:cubicBezTo>
                    <a:cubicBezTo>
                      <a:pt x="53" y="356"/>
                      <a:pt x="113" y="372"/>
                      <a:pt x="186" y="372"/>
                    </a:cubicBezTo>
                    <a:lnTo>
                      <a:pt x="186" y="372"/>
                    </a:lnTo>
                    <a:close/>
                    <a:moveTo>
                      <a:pt x="322" y="320"/>
                    </a:moveTo>
                    <a:lnTo>
                      <a:pt x="322" y="320"/>
                    </a:lnTo>
                    <a:cubicBezTo>
                      <a:pt x="320" y="322"/>
                      <a:pt x="317" y="323"/>
                      <a:pt x="313" y="325"/>
                    </a:cubicBezTo>
                    <a:cubicBezTo>
                      <a:pt x="297" y="333"/>
                      <a:pt x="275" y="339"/>
                      <a:pt x="252" y="343"/>
                    </a:cubicBezTo>
                    <a:lnTo>
                      <a:pt x="251" y="343"/>
                    </a:lnTo>
                    <a:cubicBezTo>
                      <a:pt x="247" y="344"/>
                      <a:pt x="242" y="345"/>
                      <a:pt x="237" y="345"/>
                    </a:cubicBezTo>
                    <a:lnTo>
                      <a:pt x="234" y="346"/>
                    </a:lnTo>
                    <a:cubicBezTo>
                      <a:pt x="230" y="346"/>
                      <a:pt x="225" y="347"/>
                      <a:pt x="221" y="347"/>
                    </a:cubicBezTo>
                    <a:cubicBezTo>
                      <a:pt x="220" y="347"/>
                      <a:pt x="219" y="347"/>
                      <a:pt x="217" y="347"/>
                    </a:cubicBezTo>
                    <a:lnTo>
                      <a:pt x="214" y="347"/>
                    </a:lnTo>
                    <a:cubicBezTo>
                      <a:pt x="210" y="348"/>
                      <a:pt x="207" y="348"/>
                      <a:pt x="204" y="348"/>
                    </a:cubicBezTo>
                    <a:cubicBezTo>
                      <a:pt x="192" y="349"/>
                      <a:pt x="180" y="349"/>
                      <a:pt x="169" y="348"/>
                    </a:cubicBezTo>
                    <a:cubicBezTo>
                      <a:pt x="165" y="348"/>
                      <a:pt x="162" y="348"/>
                      <a:pt x="158" y="347"/>
                    </a:cubicBezTo>
                    <a:lnTo>
                      <a:pt x="157" y="347"/>
                    </a:lnTo>
                    <a:cubicBezTo>
                      <a:pt x="155" y="347"/>
                      <a:pt x="154" y="347"/>
                      <a:pt x="152" y="347"/>
                    </a:cubicBezTo>
                    <a:cubicBezTo>
                      <a:pt x="147" y="347"/>
                      <a:pt x="143" y="346"/>
                      <a:pt x="138" y="346"/>
                    </a:cubicBezTo>
                    <a:cubicBezTo>
                      <a:pt x="137" y="345"/>
                      <a:pt x="137" y="345"/>
                      <a:pt x="136" y="345"/>
                    </a:cubicBezTo>
                    <a:cubicBezTo>
                      <a:pt x="131" y="345"/>
                      <a:pt x="126" y="344"/>
                      <a:pt x="121" y="343"/>
                    </a:cubicBezTo>
                    <a:cubicBezTo>
                      <a:pt x="98" y="339"/>
                      <a:pt x="76" y="333"/>
                      <a:pt x="59" y="325"/>
                    </a:cubicBezTo>
                    <a:cubicBezTo>
                      <a:pt x="56" y="323"/>
                      <a:pt x="53" y="322"/>
                      <a:pt x="51" y="320"/>
                    </a:cubicBezTo>
                    <a:lnTo>
                      <a:pt x="50" y="320"/>
                    </a:lnTo>
                    <a:cubicBezTo>
                      <a:pt x="47" y="319"/>
                      <a:pt x="45" y="317"/>
                      <a:pt x="42" y="315"/>
                    </a:cubicBezTo>
                    <a:lnTo>
                      <a:pt x="41" y="315"/>
                    </a:lnTo>
                    <a:cubicBezTo>
                      <a:pt x="40" y="314"/>
                      <a:pt x="38" y="312"/>
                      <a:pt x="36" y="311"/>
                    </a:cubicBezTo>
                    <a:lnTo>
                      <a:pt x="35" y="310"/>
                    </a:lnTo>
                    <a:cubicBezTo>
                      <a:pt x="33" y="308"/>
                      <a:pt x="32" y="307"/>
                      <a:pt x="31" y="306"/>
                    </a:cubicBezTo>
                    <a:cubicBezTo>
                      <a:pt x="30" y="306"/>
                      <a:pt x="30" y="305"/>
                      <a:pt x="29" y="304"/>
                    </a:cubicBezTo>
                    <a:cubicBezTo>
                      <a:pt x="28" y="303"/>
                      <a:pt x="27" y="302"/>
                      <a:pt x="27" y="301"/>
                    </a:cubicBezTo>
                    <a:cubicBezTo>
                      <a:pt x="26" y="300"/>
                      <a:pt x="26" y="300"/>
                      <a:pt x="25" y="299"/>
                    </a:cubicBezTo>
                    <a:cubicBezTo>
                      <a:pt x="25" y="298"/>
                      <a:pt x="24" y="297"/>
                      <a:pt x="24" y="296"/>
                    </a:cubicBezTo>
                    <a:cubicBezTo>
                      <a:pt x="23" y="296"/>
                      <a:pt x="23" y="295"/>
                      <a:pt x="23" y="294"/>
                    </a:cubicBezTo>
                    <a:cubicBezTo>
                      <a:pt x="22" y="293"/>
                      <a:pt x="22" y="292"/>
                      <a:pt x="22" y="291"/>
                    </a:cubicBezTo>
                    <a:cubicBezTo>
                      <a:pt x="22" y="290"/>
                      <a:pt x="22" y="289"/>
                      <a:pt x="22" y="288"/>
                    </a:cubicBezTo>
                    <a:lnTo>
                      <a:pt x="22" y="226"/>
                    </a:lnTo>
                    <a:cubicBezTo>
                      <a:pt x="22" y="226"/>
                      <a:pt x="22" y="226"/>
                      <a:pt x="22" y="226"/>
                    </a:cubicBezTo>
                    <a:cubicBezTo>
                      <a:pt x="53" y="254"/>
                      <a:pt x="113" y="270"/>
                      <a:pt x="186" y="270"/>
                    </a:cubicBezTo>
                    <a:cubicBezTo>
                      <a:pt x="259" y="270"/>
                      <a:pt x="319" y="254"/>
                      <a:pt x="351" y="227"/>
                    </a:cubicBezTo>
                    <a:cubicBezTo>
                      <a:pt x="351" y="226"/>
                      <a:pt x="351" y="226"/>
                      <a:pt x="351" y="226"/>
                    </a:cubicBezTo>
                    <a:lnTo>
                      <a:pt x="351" y="288"/>
                    </a:lnTo>
                    <a:cubicBezTo>
                      <a:pt x="351" y="289"/>
                      <a:pt x="351" y="290"/>
                      <a:pt x="351" y="291"/>
                    </a:cubicBezTo>
                    <a:lnTo>
                      <a:pt x="351" y="291"/>
                    </a:lnTo>
                    <a:cubicBezTo>
                      <a:pt x="350" y="292"/>
                      <a:pt x="350" y="293"/>
                      <a:pt x="350" y="294"/>
                    </a:cubicBezTo>
                    <a:cubicBezTo>
                      <a:pt x="350" y="295"/>
                      <a:pt x="349" y="296"/>
                      <a:pt x="349" y="296"/>
                    </a:cubicBezTo>
                    <a:cubicBezTo>
                      <a:pt x="349" y="297"/>
                      <a:pt x="348" y="298"/>
                      <a:pt x="348" y="299"/>
                    </a:cubicBezTo>
                    <a:cubicBezTo>
                      <a:pt x="347" y="300"/>
                      <a:pt x="347" y="301"/>
                      <a:pt x="346" y="301"/>
                    </a:cubicBezTo>
                    <a:cubicBezTo>
                      <a:pt x="345" y="302"/>
                      <a:pt x="344" y="303"/>
                      <a:pt x="344" y="304"/>
                    </a:cubicBezTo>
                    <a:cubicBezTo>
                      <a:pt x="343" y="305"/>
                      <a:pt x="342" y="306"/>
                      <a:pt x="342" y="306"/>
                    </a:cubicBezTo>
                    <a:cubicBezTo>
                      <a:pt x="341" y="307"/>
                      <a:pt x="340" y="308"/>
                      <a:pt x="338" y="310"/>
                    </a:cubicBezTo>
                    <a:cubicBezTo>
                      <a:pt x="338" y="310"/>
                      <a:pt x="337" y="311"/>
                      <a:pt x="336" y="311"/>
                    </a:cubicBezTo>
                    <a:cubicBezTo>
                      <a:pt x="335" y="312"/>
                      <a:pt x="333" y="314"/>
                      <a:pt x="331" y="315"/>
                    </a:cubicBezTo>
                    <a:cubicBezTo>
                      <a:pt x="331" y="315"/>
                      <a:pt x="330" y="316"/>
                      <a:pt x="330" y="316"/>
                    </a:cubicBezTo>
                    <a:cubicBezTo>
                      <a:pt x="328" y="317"/>
                      <a:pt x="325" y="319"/>
                      <a:pt x="323" y="320"/>
                    </a:cubicBezTo>
                    <a:lnTo>
                      <a:pt x="322" y="320"/>
                    </a:lnTo>
                    <a:lnTo>
                      <a:pt x="322" y="320"/>
                    </a:lnTo>
                    <a:close/>
                    <a:moveTo>
                      <a:pt x="48" y="221"/>
                    </a:moveTo>
                    <a:lnTo>
                      <a:pt x="48" y="221"/>
                    </a:lnTo>
                    <a:lnTo>
                      <a:pt x="48" y="221"/>
                    </a:lnTo>
                    <a:lnTo>
                      <a:pt x="48" y="221"/>
                    </a:lnTo>
                    <a:lnTo>
                      <a:pt x="48" y="221"/>
                    </a:lnTo>
                    <a:lnTo>
                      <a:pt x="48" y="221"/>
                    </a:lnTo>
                    <a:close/>
                    <a:moveTo>
                      <a:pt x="22" y="124"/>
                    </a:moveTo>
                    <a:lnTo>
                      <a:pt x="22" y="124"/>
                    </a:lnTo>
                    <a:cubicBezTo>
                      <a:pt x="23" y="126"/>
                      <a:pt x="26" y="127"/>
                      <a:pt x="28" y="129"/>
                    </a:cubicBezTo>
                    <a:lnTo>
                      <a:pt x="29" y="130"/>
                    </a:lnTo>
                    <a:cubicBezTo>
                      <a:pt x="32" y="132"/>
                      <a:pt x="34" y="133"/>
                      <a:pt x="37" y="135"/>
                    </a:cubicBezTo>
                    <a:lnTo>
                      <a:pt x="39" y="137"/>
                    </a:lnTo>
                    <a:cubicBezTo>
                      <a:pt x="42" y="138"/>
                      <a:pt x="45" y="140"/>
                      <a:pt x="48" y="142"/>
                    </a:cubicBezTo>
                    <a:cubicBezTo>
                      <a:pt x="49" y="142"/>
                      <a:pt x="49" y="142"/>
                      <a:pt x="49" y="142"/>
                    </a:cubicBezTo>
                    <a:cubicBezTo>
                      <a:pt x="53" y="144"/>
                      <a:pt x="56" y="145"/>
                      <a:pt x="60" y="147"/>
                    </a:cubicBezTo>
                    <a:lnTo>
                      <a:pt x="64" y="148"/>
                    </a:lnTo>
                    <a:cubicBezTo>
                      <a:pt x="67" y="150"/>
                      <a:pt x="70" y="151"/>
                      <a:pt x="74" y="152"/>
                    </a:cubicBezTo>
                    <a:cubicBezTo>
                      <a:pt x="75" y="152"/>
                      <a:pt x="76" y="153"/>
                      <a:pt x="77" y="153"/>
                    </a:cubicBezTo>
                    <a:cubicBezTo>
                      <a:pt x="81" y="154"/>
                      <a:pt x="85" y="156"/>
                      <a:pt x="90" y="157"/>
                    </a:cubicBezTo>
                    <a:cubicBezTo>
                      <a:pt x="90" y="157"/>
                      <a:pt x="91" y="157"/>
                      <a:pt x="92" y="157"/>
                    </a:cubicBezTo>
                    <a:cubicBezTo>
                      <a:pt x="96" y="158"/>
                      <a:pt x="101" y="159"/>
                      <a:pt x="105" y="160"/>
                    </a:cubicBezTo>
                    <a:lnTo>
                      <a:pt x="110" y="161"/>
                    </a:lnTo>
                    <a:cubicBezTo>
                      <a:pt x="114" y="162"/>
                      <a:pt x="118" y="163"/>
                      <a:pt x="122" y="163"/>
                    </a:cubicBezTo>
                    <a:lnTo>
                      <a:pt x="126" y="164"/>
                    </a:lnTo>
                    <a:cubicBezTo>
                      <a:pt x="131" y="165"/>
                      <a:pt x="137" y="165"/>
                      <a:pt x="143" y="166"/>
                    </a:cubicBezTo>
                    <a:lnTo>
                      <a:pt x="147" y="166"/>
                    </a:lnTo>
                    <a:cubicBezTo>
                      <a:pt x="152" y="167"/>
                      <a:pt x="156" y="167"/>
                      <a:pt x="161" y="167"/>
                    </a:cubicBezTo>
                    <a:lnTo>
                      <a:pt x="167" y="168"/>
                    </a:lnTo>
                    <a:cubicBezTo>
                      <a:pt x="180" y="168"/>
                      <a:pt x="193" y="168"/>
                      <a:pt x="206" y="168"/>
                    </a:cubicBezTo>
                    <a:lnTo>
                      <a:pt x="212" y="167"/>
                    </a:lnTo>
                    <a:cubicBezTo>
                      <a:pt x="217" y="167"/>
                      <a:pt x="221" y="167"/>
                      <a:pt x="226" y="166"/>
                    </a:cubicBezTo>
                    <a:lnTo>
                      <a:pt x="230" y="166"/>
                    </a:lnTo>
                    <a:cubicBezTo>
                      <a:pt x="236" y="165"/>
                      <a:pt x="241" y="165"/>
                      <a:pt x="247" y="164"/>
                    </a:cubicBezTo>
                    <a:lnTo>
                      <a:pt x="250" y="163"/>
                    </a:lnTo>
                    <a:cubicBezTo>
                      <a:pt x="255" y="163"/>
                      <a:pt x="259" y="162"/>
                      <a:pt x="263" y="161"/>
                    </a:cubicBezTo>
                    <a:lnTo>
                      <a:pt x="268" y="160"/>
                    </a:lnTo>
                    <a:cubicBezTo>
                      <a:pt x="272" y="159"/>
                      <a:pt x="276" y="158"/>
                      <a:pt x="281" y="157"/>
                    </a:cubicBezTo>
                    <a:lnTo>
                      <a:pt x="283" y="157"/>
                    </a:lnTo>
                    <a:cubicBezTo>
                      <a:pt x="287" y="156"/>
                      <a:pt x="292" y="154"/>
                      <a:pt x="296" y="153"/>
                    </a:cubicBezTo>
                    <a:lnTo>
                      <a:pt x="300" y="152"/>
                    </a:lnTo>
                    <a:cubicBezTo>
                      <a:pt x="303" y="151"/>
                      <a:pt x="306" y="150"/>
                      <a:pt x="309" y="148"/>
                    </a:cubicBezTo>
                    <a:lnTo>
                      <a:pt x="312" y="147"/>
                    </a:lnTo>
                    <a:cubicBezTo>
                      <a:pt x="316" y="145"/>
                      <a:pt x="320" y="144"/>
                      <a:pt x="323" y="142"/>
                    </a:cubicBezTo>
                    <a:cubicBezTo>
                      <a:pt x="324" y="142"/>
                      <a:pt x="324" y="142"/>
                      <a:pt x="325" y="141"/>
                    </a:cubicBezTo>
                    <a:cubicBezTo>
                      <a:pt x="328" y="140"/>
                      <a:pt x="331" y="138"/>
                      <a:pt x="334" y="137"/>
                    </a:cubicBezTo>
                    <a:lnTo>
                      <a:pt x="336" y="135"/>
                    </a:lnTo>
                    <a:cubicBezTo>
                      <a:pt x="339" y="133"/>
                      <a:pt x="341" y="132"/>
                      <a:pt x="344" y="130"/>
                    </a:cubicBezTo>
                    <a:lnTo>
                      <a:pt x="345" y="129"/>
                    </a:lnTo>
                    <a:cubicBezTo>
                      <a:pt x="347" y="127"/>
                      <a:pt x="349" y="126"/>
                      <a:pt x="351" y="124"/>
                    </a:cubicBezTo>
                    <a:lnTo>
                      <a:pt x="351" y="186"/>
                    </a:lnTo>
                    <a:cubicBezTo>
                      <a:pt x="351" y="187"/>
                      <a:pt x="351" y="188"/>
                      <a:pt x="351" y="189"/>
                    </a:cubicBezTo>
                    <a:cubicBezTo>
                      <a:pt x="350" y="190"/>
                      <a:pt x="350" y="191"/>
                      <a:pt x="350" y="192"/>
                    </a:cubicBezTo>
                    <a:cubicBezTo>
                      <a:pt x="350" y="193"/>
                      <a:pt x="349" y="194"/>
                      <a:pt x="349" y="194"/>
                    </a:cubicBezTo>
                    <a:cubicBezTo>
                      <a:pt x="349" y="195"/>
                      <a:pt x="348" y="196"/>
                      <a:pt x="348" y="197"/>
                    </a:cubicBezTo>
                    <a:cubicBezTo>
                      <a:pt x="347" y="198"/>
                      <a:pt x="347" y="198"/>
                      <a:pt x="346" y="199"/>
                    </a:cubicBezTo>
                    <a:cubicBezTo>
                      <a:pt x="345" y="200"/>
                      <a:pt x="345" y="201"/>
                      <a:pt x="344" y="202"/>
                    </a:cubicBezTo>
                    <a:lnTo>
                      <a:pt x="342" y="204"/>
                    </a:lnTo>
                    <a:cubicBezTo>
                      <a:pt x="341" y="205"/>
                      <a:pt x="340" y="206"/>
                      <a:pt x="338" y="208"/>
                    </a:cubicBezTo>
                    <a:lnTo>
                      <a:pt x="336" y="209"/>
                    </a:lnTo>
                    <a:cubicBezTo>
                      <a:pt x="335" y="210"/>
                      <a:pt x="333" y="212"/>
                      <a:pt x="331" y="213"/>
                    </a:cubicBezTo>
                    <a:lnTo>
                      <a:pt x="330" y="214"/>
                    </a:lnTo>
                    <a:cubicBezTo>
                      <a:pt x="328" y="215"/>
                      <a:pt x="325" y="217"/>
                      <a:pt x="323" y="218"/>
                    </a:cubicBezTo>
                    <a:lnTo>
                      <a:pt x="322" y="218"/>
                    </a:lnTo>
                    <a:cubicBezTo>
                      <a:pt x="319" y="220"/>
                      <a:pt x="317" y="221"/>
                      <a:pt x="313" y="223"/>
                    </a:cubicBezTo>
                    <a:cubicBezTo>
                      <a:pt x="296" y="231"/>
                      <a:pt x="275" y="237"/>
                      <a:pt x="252" y="241"/>
                    </a:cubicBezTo>
                    <a:lnTo>
                      <a:pt x="251" y="241"/>
                    </a:lnTo>
                    <a:cubicBezTo>
                      <a:pt x="247" y="242"/>
                      <a:pt x="242" y="243"/>
                      <a:pt x="237" y="243"/>
                    </a:cubicBezTo>
                    <a:cubicBezTo>
                      <a:pt x="236" y="243"/>
                      <a:pt x="235" y="243"/>
                      <a:pt x="234" y="244"/>
                    </a:cubicBezTo>
                    <a:cubicBezTo>
                      <a:pt x="230" y="244"/>
                      <a:pt x="225" y="245"/>
                      <a:pt x="221" y="245"/>
                    </a:cubicBezTo>
                    <a:cubicBezTo>
                      <a:pt x="219" y="245"/>
                      <a:pt x="217" y="245"/>
                      <a:pt x="216" y="245"/>
                    </a:cubicBezTo>
                    <a:lnTo>
                      <a:pt x="214" y="245"/>
                    </a:lnTo>
                    <a:cubicBezTo>
                      <a:pt x="211" y="246"/>
                      <a:pt x="207" y="246"/>
                      <a:pt x="204" y="246"/>
                    </a:cubicBezTo>
                    <a:cubicBezTo>
                      <a:pt x="192" y="246"/>
                      <a:pt x="180" y="246"/>
                      <a:pt x="169" y="246"/>
                    </a:cubicBezTo>
                    <a:cubicBezTo>
                      <a:pt x="166" y="246"/>
                      <a:pt x="164" y="246"/>
                      <a:pt x="162" y="246"/>
                    </a:cubicBezTo>
                    <a:lnTo>
                      <a:pt x="152" y="245"/>
                    </a:lnTo>
                    <a:cubicBezTo>
                      <a:pt x="147" y="245"/>
                      <a:pt x="143" y="244"/>
                      <a:pt x="139" y="244"/>
                    </a:cubicBezTo>
                    <a:lnTo>
                      <a:pt x="136" y="243"/>
                    </a:lnTo>
                    <a:cubicBezTo>
                      <a:pt x="131" y="243"/>
                      <a:pt x="126" y="242"/>
                      <a:pt x="122" y="241"/>
                    </a:cubicBezTo>
                    <a:lnTo>
                      <a:pt x="121" y="241"/>
                    </a:lnTo>
                    <a:cubicBezTo>
                      <a:pt x="98" y="237"/>
                      <a:pt x="76" y="231"/>
                      <a:pt x="59" y="223"/>
                    </a:cubicBezTo>
                    <a:cubicBezTo>
                      <a:pt x="56" y="221"/>
                      <a:pt x="53" y="220"/>
                      <a:pt x="51" y="219"/>
                    </a:cubicBezTo>
                    <a:cubicBezTo>
                      <a:pt x="50" y="218"/>
                      <a:pt x="50" y="218"/>
                      <a:pt x="50" y="218"/>
                    </a:cubicBezTo>
                    <a:cubicBezTo>
                      <a:pt x="47" y="217"/>
                      <a:pt x="45" y="215"/>
                      <a:pt x="43" y="214"/>
                    </a:cubicBezTo>
                    <a:lnTo>
                      <a:pt x="41" y="213"/>
                    </a:lnTo>
                    <a:cubicBezTo>
                      <a:pt x="40" y="212"/>
                      <a:pt x="38" y="210"/>
                      <a:pt x="36" y="209"/>
                    </a:cubicBezTo>
                    <a:cubicBezTo>
                      <a:pt x="36" y="209"/>
                      <a:pt x="35" y="208"/>
                      <a:pt x="35" y="208"/>
                    </a:cubicBezTo>
                    <a:cubicBezTo>
                      <a:pt x="33" y="206"/>
                      <a:pt x="32" y="205"/>
                      <a:pt x="31" y="204"/>
                    </a:cubicBezTo>
                    <a:cubicBezTo>
                      <a:pt x="30" y="204"/>
                      <a:pt x="30" y="203"/>
                      <a:pt x="29" y="202"/>
                    </a:cubicBezTo>
                    <a:cubicBezTo>
                      <a:pt x="28" y="201"/>
                      <a:pt x="27" y="200"/>
                      <a:pt x="27" y="199"/>
                    </a:cubicBezTo>
                    <a:cubicBezTo>
                      <a:pt x="26" y="198"/>
                      <a:pt x="26" y="198"/>
                      <a:pt x="25" y="197"/>
                    </a:cubicBezTo>
                    <a:cubicBezTo>
                      <a:pt x="25" y="196"/>
                      <a:pt x="24" y="195"/>
                      <a:pt x="24" y="194"/>
                    </a:cubicBezTo>
                    <a:cubicBezTo>
                      <a:pt x="23" y="193"/>
                      <a:pt x="23" y="193"/>
                      <a:pt x="23" y="192"/>
                    </a:cubicBezTo>
                    <a:cubicBezTo>
                      <a:pt x="22" y="191"/>
                      <a:pt x="22" y="190"/>
                      <a:pt x="22" y="189"/>
                    </a:cubicBezTo>
                    <a:cubicBezTo>
                      <a:pt x="22" y="188"/>
                      <a:pt x="22" y="187"/>
                      <a:pt x="22" y="186"/>
                    </a:cubicBezTo>
                    <a:lnTo>
                      <a:pt x="22" y="124"/>
                    </a:lnTo>
                    <a:lnTo>
                      <a:pt x="22" y="124"/>
                    </a:lnTo>
                    <a:close/>
                    <a:moveTo>
                      <a:pt x="371" y="74"/>
                    </a:moveTo>
                    <a:lnTo>
                      <a:pt x="371" y="74"/>
                    </a:lnTo>
                    <a:cubicBezTo>
                      <a:pt x="359" y="23"/>
                      <a:pt x="267" y="0"/>
                      <a:pt x="186" y="0"/>
                    </a:cubicBezTo>
                    <a:cubicBezTo>
                      <a:pt x="106" y="0"/>
                      <a:pt x="13" y="23"/>
                      <a:pt x="2" y="74"/>
                    </a:cubicBezTo>
                    <a:cubicBezTo>
                      <a:pt x="1" y="76"/>
                      <a:pt x="0" y="78"/>
                      <a:pt x="0" y="80"/>
                    </a:cubicBezTo>
                    <a:lnTo>
                      <a:pt x="0" y="394"/>
                    </a:lnTo>
                    <a:cubicBezTo>
                      <a:pt x="0" y="396"/>
                      <a:pt x="1" y="398"/>
                      <a:pt x="1" y="399"/>
                    </a:cubicBezTo>
                    <a:cubicBezTo>
                      <a:pt x="10" y="442"/>
                      <a:pt x="88" y="474"/>
                      <a:pt x="186" y="474"/>
                    </a:cubicBezTo>
                    <a:cubicBezTo>
                      <a:pt x="284" y="474"/>
                      <a:pt x="362" y="443"/>
                      <a:pt x="371" y="399"/>
                    </a:cubicBezTo>
                    <a:cubicBezTo>
                      <a:pt x="372" y="398"/>
                      <a:pt x="372" y="396"/>
                      <a:pt x="372" y="394"/>
                    </a:cubicBezTo>
                    <a:lnTo>
                      <a:pt x="372" y="80"/>
                    </a:lnTo>
                    <a:cubicBezTo>
                      <a:pt x="372" y="78"/>
                      <a:pt x="372" y="76"/>
                      <a:pt x="371" y="74"/>
                    </a:cubicBezTo>
                    <a:close/>
                  </a:path>
                </a:pathLst>
              </a:custGeom>
              <a:solidFill>
                <a:schemeClr val="accent3"/>
              </a:solidFill>
              <a:ln w="127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106" name="Group 105">
                <a:extLst>
                  <a:ext uri="{FF2B5EF4-FFF2-40B4-BE49-F238E27FC236}">
                    <a16:creationId xmlns:a16="http://schemas.microsoft.com/office/drawing/2014/main" id="{3F431D49-3679-4157-B187-FF2CEDE55D83}"/>
                  </a:ext>
                </a:extLst>
              </p:cNvPr>
              <p:cNvGrpSpPr/>
              <p:nvPr/>
            </p:nvGrpSpPr>
            <p:grpSpPr>
              <a:xfrm>
                <a:off x="6697089" y="2741979"/>
                <a:ext cx="596688" cy="633750"/>
                <a:chOff x="5829865" y="3092691"/>
                <a:chExt cx="439421" cy="466714"/>
              </a:xfrm>
              <a:solidFill>
                <a:schemeClr val="accent3"/>
              </a:solidFill>
            </p:grpSpPr>
            <p:sp>
              <p:nvSpPr>
                <p:cNvPr id="110" name="Freeform 338">
                  <a:extLst>
                    <a:ext uri="{FF2B5EF4-FFF2-40B4-BE49-F238E27FC236}">
                      <a16:creationId xmlns:a16="http://schemas.microsoft.com/office/drawing/2014/main" id="{F694994C-BB25-4DA9-A5B2-6EF27D1EAF1A}"/>
                    </a:ext>
                  </a:extLst>
                </p:cNvPr>
                <p:cNvSpPr>
                  <a:spLocks noEditPoints="1"/>
                </p:cNvSpPr>
                <p:nvPr/>
              </p:nvSpPr>
              <p:spPr bwMode="auto">
                <a:xfrm>
                  <a:off x="5829865" y="3092691"/>
                  <a:ext cx="439421" cy="466714"/>
                </a:xfrm>
                <a:custGeom>
                  <a:avLst/>
                  <a:gdLst>
                    <a:gd name="T0" fmla="*/ 234 w 235"/>
                    <a:gd name="T1" fmla="*/ 81 h 320"/>
                    <a:gd name="T2" fmla="*/ 232 w 235"/>
                    <a:gd name="T3" fmla="*/ 77 h 320"/>
                    <a:gd name="T4" fmla="*/ 157 w 235"/>
                    <a:gd name="T5" fmla="*/ 3 h 320"/>
                    <a:gd name="T6" fmla="*/ 154 w 235"/>
                    <a:gd name="T7" fmla="*/ 0 h 320"/>
                    <a:gd name="T8" fmla="*/ 150 w 235"/>
                    <a:gd name="T9" fmla="*/ 0 h 320"/>
                    <a:gd name="T10" fmla="*/ 11 w 235"/>
                    <a:gd name="T11" fmla="*/ 0 h 320"/>
                    <a:gd name="T12" fmla="*/ 0 w 235"/>
                    <a:gd name="T13" fmla="*/ 10 h 320"/>
                    <a:gd name="T14" fmla="*/ 0 w 235"/>
                    <a:gd name="T15" fmla="*/ 309 h 320"/>
                    <a:gd name="T16" fmla="*/ 11 w 235"/>
                    <a:gd name="T17" fmla="*/ 320 h 320"/>
                    <a:gd name="T18" fmla="*/ 224 w 235"/>
                    <a:gd name="T19" fmla="*/ 320 h 320"/>
                    <a:gd name="T20" fmla="*/ 235 w 235"/>
                    <a:gd name="T21" fmla="*/ 309 h 320"/>
                    <a:gd name="T22" fmla="*/ 235 w 235"/>
                    <a:gd name="T23" fmla="*/ 85 h 320"/>
                    <a:gd name="T24" fmla="*/ 234 w 235"/>
                    <a:gd name="T25" fmla="*/ 81 h 320"/>
                    <a:gd name="T26" fmla="*/ 160 w 235"/>
                    <a:gd name="T27" fmla="*/ 36 h 320"/>
                    <a:gd name="T28" fmla="*/ 199 w 235"/>
                    <a:gd name="T29" fmla="*/ 74 h 320"/>
                    <a:gd name="T30" fmla="*/ 160 w 235"/>
                    <a:gd name="T31" fmla="*/ 74 h 320"/>
                    <a:gd name="T32" fmla="*/ 160 w 235"/>
                    <a:gd name="T33" fmla="*/ 36 h 320"/>
                    <a:gd name="T34" fmla="*/ 22 w 235"/>
                    <a:gd name="T35" fmla="*/ 298 h 320"/>
                    <a:gd name="T36" fmla="*/ 22 w 235"/>
                    <a:gd name="T37" fmla="*/ 21 h 320"/>
                    <a:gd name="T38" fmla="*/ 139 w 235"/>
                    <a:gd name="T39" fmla="*/ 21 h 320"/>
                    <a:gd name="T40" fmla="*/ 139 w 235"/>
                    <a:gd name="T41" fmla="*/ 85 h 320"/>
                    <a:gd name="T42" fmla="*/ 150 w 235"/>
                    <a:gd name="T43" fmla="*/ 96 h 320"/>
                    <a:gd name="T44" fmla="*/ 214 w 235"/>
                    <a:gd name="T45" fmla="*/ 96 h 320"/>
                    <a:gd name="T46" fmla="*/ 214 w 235"/>
                    <a:gd name="T47" fmla="*/ 298 h 320"/>
                    <a:gd name="T48" fmla="*/ 22 w 235"/>
                    <a:gd name="T49"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20">
                      <a:moveTo>
                        <a:pt x="234" y="81"/>
                      </a:moveTo>
                      <a:cubicBezTo>
                        <a:pt x="234" y="80"/>
                        <a:pt x="233" y="78"/>
                        <a:pt x="232" y="77"/>
                      </a:cubicBezTo>
                      <a:cubicBezTo>
                        <a:pt x="157" y="3"/>
                        <a:pt x="157" y="3"/>
                        <a:pt x="157" y="3"/>
                      </a:cubicBezTo>
                      <a:cubicBezTo>
                        <a:pt x="156" y="2"/>
                        <a:pt x="155" y="1"/>
                        <a:pt x="154" y="0"/>
                      </a:cubicBezTo>
                      <a:cubicBezTo>
                        <a:pt x="152" y="0"/>
                        <a:pt x="151" y="0"/>
                        <a:pt x="150" y="0"/>
                      </a:cubicBezTo>
                      <a:cubicBezTo>
                        <a:pt x="11" y="0"/>
                        <a:pt x="11" y="0"/>
                        <a:pt x="11" y="0"/>
                      </a:cubicBezTo>
                      <a:cubicBezTo>
                        <a:pt x="5" y="0"/>
                        <a:pt x="0" y="4"/>
                        <a:pt x="0" y="10"/>
                      </a:cubicBezTo>
                      <a:cubicBezTo>
                        <a:pt x="0" y="309"/>
                        <a:pt x="0" y="309"/>
                        <a:pt x="0" y="309"/>
                      </a:cubicBezTo>
                      <a:cubicBezTo>
                        <a:pt x="0" y="315"/>
                        <a:pt x="5" y="320"/>
                        <a:pt x="11" y="320"/>
                      </a:cubicBezTo>
                      <a:cubicBezTo>
                        <a:pt x="224" y="320"/>
                        <a:pt x="224" y="320"/>
                        <a:pt x="224" y="320"/>
                      </a:cubicBezTo>
                      <a:cubicBezTo>
                        <a:pt x="230" y="320"/>
                        <a:pt x="235" y="315"/>
                        <a:pt x="235" y="309"/>
                      </a:cubicBezTo>
                      <a:cubicBezTo>
                        <a:pt x="235" y="85"/>
                        <a:pt x="235" y="85"/>
                        <a:pt x="235" y="85"/>
                      </a:cubicBezTo>
                      <a:cubicBezTo>
                        <a:pt x="235" y="84"/>
                        <a:pt x="235" y="82"/>
                        <a:pt x="234" y="81"/>
                      </a:cubicBezTo>
                      <a:close/>
                      <a:moveTo>
                        <a:pt x="160" y="36"/>
                      </a:moveTo>
                      <a:cubicBezTo>
                        <a:pt x="199" y="74"/>
                        <a:pt x="199" y="74"/>
                        <a:pt x="199" y="74"/>
                      </a:cubicBezTo>
                      <a:cubicBezTo>
                        <a:pt x="160" y="74"/>
                        <a:pt x="160" y="74"/>
                        <a:pt x="160" y="74"/>
                      </a:cubicBezTo>
                      <a:lnTo>
                        <a:pt x="160" y="36"/>
                      </a:lnTo>
                      <a:close/>
                      <a:moveTo>
                        <a:pt x="22" y="298"/>
                      </a:moveTo>
                      <a:cubicBezTo>
                        <a:pt x="22" y="21"/>
                        <a:pt x="22" y="21"/>
                        <a:pt x="22" y="21"/>
                      </a:cubicBezTo>
                      <a:cubicBezTo>
                        <a:pt x="139" y="21"/>
                        <a:pt x="139" y="21"/>
                        <a:pt x="139" y="21"/>
                      </a:cubicBezTo>
                      <a:cubicBezTo>
                        <a:pt x="139" y="85"/>
                        <a:pt x="139" y="85"/>
                        <a:pt x="139" y="85"/>
                      </a:cubicBezTo>
                      <a:cubicBezTo>
                        <a:pt x="139" y="91"/>
                        <a:pt x="144" y="96"/>
                        <a:pt x="150" y="96"/>
                      </a:cubicBezTo>
                      <a:cubicBezTo>
                        <a:pt x="214" y="96"/>
                        <a:pt x="214" y="96"/>
                        <a:pt x="214" y="96"/>
                      </a:cubicBezTo>
                      <a:cubicBezTo>
                        <a:pt x="214" y="298"/>
                        <a:pt x="214" y="298"/>
                        <a:pt x="214" y="298"/>
                      </a:cubicBezTo>
                      <a:lnTo>
                        <a:pt x="22" y="298"/>
                      </a:lnTo>
                      <a:close/>
                    </a:path>
                  </a:pathLst>
                </a:custGeom>
                <a:grpFill/>
                <a:ln w="1270">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effectLst/>
                    <a:uLnTx/>
                    <a:uFillTx/>
                    <a:latin typeface="+mj-lt"/>
                    <a:ea typeface="+mn-ea"/>
                    <a:cs typeface="+mn-cs"/>
                  </a:endParaRPr>
                </a:p>
              </p:txBody>
            </p:sp>
            <p:sp>
              <p:nvSpPr>
                <p:cNvPr id="111" name="Freeform 339">
                  <a:extLst>
                    <a:ext uri="{FF2B5EF4-FFF2-40B4-BE49-F238E27FC236}">
                      <a16:creationId xmlns:a16="http://schemas.microsoft.com/office/drawing/2014/main" id="{2ADF588F-0226-4B90-99F5-D767C11CEC74}"/>
                    </a:ext>
                  </a:extLst>
                </p:cNvPr>
                <p:cNvSpPr>
                  <a:spLocks/>
                </p:cNvSpPr>
                <p:nvPr/>
              </p:nvSpPr>
              <p:spPr bwMode="auto">
                <a:xfrm>
                  <a:off x="5925930" y="3428373"/>
                  <a:ext cx="215921" cy="3053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w="1270">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effectLst/>
                    <a:uLnTx/>
                    <a:uFillTx/>
                    <a:latin typeface="+mj-lt"/>
                    <a:ea typeface="+mn-ea"/>
                    <a:cs typeface="+mn-cs"/>
                  </a:endParaRPr>
                </a:p>
              </p:txBody>
            </p:sp>
            <p:sp>
              <p:nvSpPr>
                <p:cNvPr id="112" name="Freeform 340">
                  <a:extLst>
                    <a:ext uri="{FF2B5EF4-FFF2-40B4-BE49-F238E27FC236}">
                      <a16:creationId xmlns:a16="http://schemas.microsoft.com/office/drawing/2014/main" id="{2C795D35-9533-408E-9AF6-FCB579F2C9EE}"/>
                    </a:ext>
                  </a:extLst>
                </p:cNvPr>
                <p:cNvSpPr>
                  <a:spLocks/>
                </p:cNvSpPr>
                <p:nvPr/>
              </p:nvSpPr>
              <p:spPr bwMode="auto">
                <a:xfrm>
                  <a:off x="5934430" y="3370550"/>
                  <a:ext cx="215921" cy="30534"/>
                </a:xfrm>
                <a:custGeom>
                  <a:avLst/>
                  <a:gdLst>
                    <a:gd name="T0" fmla="*/ 139 w 149"/>
                    <a:gd name="T1" fmla="*/ 0 h 21"/>
                    <a:gd name="T2" fmla="*/ 11 w 149"/>
                    <a:gd name="T3" fmla="*/ 0 h 21"/>
                    <a:gd name="T4" fmla="*/ 0 w 149"/>
                    <a:gd name="T5" fmla="*/ 11 h 21"/>
                    <a:gd name="T6" fmla="*/ 11 w 149"/>
                    <a:gd name="T7" fmla="*/ 21 h 21"/>
                    <a:gd name="T8" fmla="*/ 139 w 149"/>
                    <a:gd name="T9" fmla="*/ 21 h 21"/>
                    <a:gd name="T10" fmla="*/ 149 w 149"/>
                    <a:gd name="T11" fmla="*/ 11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5"/>
                        <a:pt x="0" y="11"/>
                      </a:cubicBezTo>
                      <a:cubicBezTo>
                        <a:pt x="0" y="17"/>
                        <a:pt x="5" y="21"/>
                        <a:pt x="11" y="21"/>
                      </a:cubicBezTo>
                      <a:cubicBezTo>
                        <a:pt x="139" y="21"/>
                        <a:pt x="139" y="21"/>
                        <a:pt x="139" y="21"/>
                      </a:cubicBezTo>
                      <a:cubicBezTo>
                        <a:pt x="145" y="21"/>
                        <a:pt x="149" y="17"/>
                        <a:pt x="149" y="11"/>
                      </a:cubicBezTo>
                      <a:cubicBezTo>
                        <a:pt x="149" y="5"/>
                        <a:pt x="145" y="0"/>
                        <a:pt x="139" y="0"/>
                      </a:cubicBezTo>
                      <a:close/>
                    </a:path>
                  </a:pathLst>
                </a:custGeom>
                <a:grpFill/>
                <a:ln w="1270">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effectLst/>
                    <a:uLnTx/>
                    <a:uFillTx/>
                    <a:latin typeface="+mj-lt"/>
                    <a:ea typeface="+mn-ea"/>
                    <a:cs typeface="+mn-cs"/>
                  </a:endParaRPr>
                </a:p>
              </p:txBody>
            </p:sp>
            <p:sp>
              <p:nvSpPr>
                <p:cNvPr id="113" name="Freeform 341">
                  <a:extLst>
                    <a:ext uri="{FF2B5EF4-FFF2-40B4-BE49-F238E27FC236}">
                      <a16:creationId xmlns:a16="http://schemas.microsoft.com/office/drawing/2014/main" id="{7A6499F1-8388-4E38-BA5F-D5B05D6F6025}"/>
                    </a:ext>
                  </a:extLst>
                </p:cNvPr>
                <p:cNvSpPr>
                  <a:spLocks/>
                </p:cNvSpPr>
                <p:nvPr/>
              </p:nvSpPr>
              <p:spPr bwMode="auto">
                <a:xfrm>
                  <a:off x="5925930" y="3304055"/>
                  <a:ext cx="215921" cy="30534"/>
                </a:xfrm>
                <a:custGeom>
                  <a:avLst/>
                  <a:gdLst>
                    <a:gd name="T0" fmla="*/ 139 w 149"/>
                    <a:gd name="T1" fmla="*/ 0 h 22"/>
                    <a:gd name="T2" fmla="*/ 11 w 149"/>
                    <a:gd name="T3" fmla="*/ 0 h 22"/>
                    <a:gd name="T4" fmla="*/ 0 w 149"/>
                    <a:gd name="T5" fmla="*/ 11 h 22"/>
                    <a:gd name="T6" fmla="*/ 11 w 149"/>
                    <a:gd name="T7" fmla="*/ 22 h 22"/>
                    <a:gd name="T8" fmla="*/ 139 w 149"/>
                    <a:gd name="T9" fmla="*/ 22 h 22"/>
                    <a:gd name="T10" fmla="*/ 149 w 149"/>
                    <a:gd name="T11" fmla="*/ 11 h 22"/>
                    <a:gd name="T12" fmla="*/ 139 w 14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49" h="22">
                      <a:moveTo>
                        <a:pt x="139" y="0"/>
                      </a:moveTo>
                      <a:cubicBezTo>
                        <a:pt x="11" y="0"/>
                        <a:pt x="11" y="0"/>
                        <a:pt x="11" y="0"/>
                      </a:cubicBezTo>
                      <a:cubicBezTo>
                        <a:pt x="5" y="0"/>
                        <a:pt x="0" y="5"/>
                        <a:pt x="0" y="11"/>
                      </a:cubicBezTo>
                      <a:cubicBezTo>
                        <a:pt x="0" y="17"/>
                        <a:pt x="5" y="22"/>
                        <a:pt x="11" y="22"/>
                      </a:cubicBezTo>
                      <a:cubicBezTo>
                        <a:pt x="139" y="22"/>
                        <a:pt x="139" y="22"/>
                        <a:pt x="139" y="22"/>
                      </a:cubicBezTo>
                      <a:cubicBezTo>
                        <a:pt x="145" y="22"/>
                        <a:pt x="149" y="17"/>
                        <a:pt x="149" y="11"/>
                      </a:cubicBezTo>
                      <a:cubicBezTo>
                        <a:pt x="149" y="5"/>
                        <a:pt x="145" y="0"/>
                        <a:pt x="139" y="0"/>
                      </a:cubicBezTo>
                      <a:close/>
                    </a:path>
                  </a:pathLst>
                </a:custGeom>
                <a:grpFill/>
                <a:ln w="1270">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effectLst/>
                    <a:uLnTx/>
                    <a:uFillTx/>
                    <a:latin typeface="+mj-lt"/>
                    <a:ea typeface="+mn-ea"/>
                    <a:cs typeface="+mn-cs"/>
                  </a:endParaRPr>
                </a:p>
              </p:txBody>
            </p:sp>
            <p:sp>
              <p:nvSpPr>
                <p:cNvPr id="114" name="Freeform 342">
                  <a:extLst>
                    <a:ext uri="{FF2B5EF4-FFF2-40B4-BE49-F238E27FC236}">
                      <a16:creationId xmlns:a16="http://schemas.microsoft.com/office/drawing/2014/main" id="{E6DA4923-35DF-4C81-97A8-02AF32587116}"/>
                    </a:ext>
                  </a:extLst>
                </p:cNvPr>
                <p:cNvSpPr>
                  <a:spLocks/>
                </p:cNvSpPr>
                <p:nvPr/>
              </p:nvSpPr>
              <p:spPr bwMode="auto">
                <a:xfrm>
                  <a:off x="5925930" y="3242988"/>
                  <a:ext cx="215921" cy="30534"/>
                </a:xfrm>
                <a:custGeom>
                  <a:avLst/>
                  <a:gdLst>
                    <a:gd name="T0" fmla="*/ 139 w 149"/>
                    <a:gd name="T1" fmla="*/ 0 h 21"/>
                    <a:gd name="T2" fmla="*/ 11 w 149"/>
                    <a:gd name="T3" fmla="*/ 0 h 21"/>
                    <a:gd name="T4" fmla="*/ 0 w 149"/>
                    <a:gd name="T5" fmla="*/ 10 h 21"/>
                    <a:gd name="T6" fmla="*/ 11 w 149"/>
                    <a:gd name="T7" fmla="*/ 21 h 21"/>
                    <a:gd name="T8" fmla="*/ 139 w 149"/>
                    <a:gd name="T9" fmla="*/ 21 h 21"/>
                    <a:gd name="T10" fmla="*/ 149 w 149"/>
                    <a:gd name="T11" fmla="*/ 10 h 21"/>
                    <a:gd name="T12" fmla="*/ 139 w 14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149" h="21">
                      <a:moveTo>
                        <a:pt x="139" y="0"/>
                      </a:moveTo>
                      <a:cubicBezTo>
                        <a:pt x="11" y="0"/>
                        <a:pt x="11" y="0"/>
                        <a:pt x="11" y="0"/>
                      </a:cubicBezTo>
                      <a:cubicBezTo>
                        <a:pt x="5" y="0"/>
                        <a:pt x="0" y="4"/>
                        <a:pt x="0" y="10"/>
                      </a:cubicBezTo>
                      <a:cubicBezTo>
                        <a:pt x="0" y="16"/>
                        <a:pt x="5" y="21"/>
                        <a:pt x="11" y="21"/>
                      </a:cubicBezTo>
                      <a:cubicBezTo>
                        <a:pt x="139" y="21"/>
                        <a:pt x="139" y="21"/>
                        <a:pt x="139" y="21"/>
                      </a:cubicBezTo>
                      <a:cubicBezTo>
                        <a:pt x="145" y="21"/>
                        <a:pt x="149" y="16"/>
                        <a:pt x="149" y="10"/>
                      </a:cubicBezTo>
                      <a:cubicBezTo>
                        <a:pt x="149" y="4"/>
                        <a:pt x="145" y="0"/>
                        <a:pt x="139" y="0"/>
                      </a:cubicBezTo>
                      <a:close/>
                    </a:path>
                  </a:pathLst>
                </a:custGeom>
                <a:grpFill/>
                <a:ln w="1270">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effectLst/>
                    <a:uLnTx/>
                    <a:uFillTx/>
                    <a:latin typeface="+mj-lt"/>
                    <a:ea typeface="+mn-ea"/>
                    <a:cs typeface="+mn-cs"/>
                  </a:endParaRPr>
                </a:p>
              </p:txBody>
            </p:sp>
          </p:grpSp>
          <p:sp>
            <p:nvSpPr>
              <p:cNvPr id="107" name="Freeform 377">
                <a:extLst>
                  <a:ext uri="{FF2B5EF4-FFF2-40B4-BE49-F238E27FC236}">
                    <a16:creationId xmlns:a16="http://schemas.microsoft.com/office/drawing/2014/main" id="{D17DC9E7-4419-4904-AF22-81959DC35937}"/>
                  </a:ext>
                </a:extLst>
              </p:cNvPr>
              <p:cNvSpPr>
                <a:spLocks noEditPoints="1"/>
              </p:cNvSpPr>
              <p:nvPr/>
            </p:nvSpPr>
            <p:spPr bwMode="auto">
              <a:xfrm>
                <a:off x="9145932" y="2878257"/>
                <a:ext cx="743267" cy="603064"/>
              </a:xfrm>
              <a:custGeom>
                <a:avLst/>
                <a:gdLst>
                  <a:gd name="T0" fmla="*/ 320 w 320"/>
                  <a:gd name="T1" fmla="*/ 224 h 235"/>
                  <a:gd name="T2" fmla="*/ 309 w 320"/>
                  <a:gd name="T3" fmla="*/ 235 h 235"/>
                  <a:gd name="T4" fmla="*/ 10 w 320"/>
                  <a:gd name="T5" fmla="*/ 235 h 235"/>
                  <a:gd name="T6" fmla="*/ 0 w 320"/>
                  <a:gd name="T7" fmla="*/ 224 h 235"/>
                  <a:gd name="T8" fmla="*/ 0 w 320"/>
                  <a:gd name="T9" fmla="*/ 11 h 235"/>
                  <a:gd name="T10" fmla="*/ 10 w 320"/>
                  <a:gd name="T11" fmla="*/ 0 h 235"/>
                  <a:gd name="T12" fmla="*/ 21 w 320"/>
                  <a:gd name="T13" fmla="*/ 11 h 235"/>
                  <a:gd name="T14" fmla="*/ 21 w 320"/>
                  <a:gd name="T15" fmla="*/ 214 h 235"/>
                  <a:gd name="T16" fmla="*/ 309 w 320"/>
                  <a:gd name="T17" fmla="*/ 214 h 235"/>
                  <a:gd name="T18" fmla="*/ 320 w 320"/>
                  <a:gd name="T19" fmla="*/ 224 h 235"/>
                  <a:gd name="T20" fmla="*/ 53 w 320"/>
                  <a:gd name="T21" fmla="*/ 192 h 235"/>
                  <a:gd name="T22" fmla="*/ 64 w 320"/>
                  <a:gd name="T23" fmla="*/ 182 h 235"/>
                  <a:gd name="T24" fmla="*/ 64 w 320"/>
                  <a:gd name="T25" fmla="*/ 139 h 235"/>
                  <a:gd name="T26" fmla="*/ 53 w 320"/>
                  <a:gd name="T27" fmla="*/ 128 h 235"/>
                  <a:gd name="T28" fmla="*/ 42 w 320"/>
                  <a:gd name="T29" fmla="*/ 139 h 235"/>
                  <a:gd name="T30" fmla="*/ 42 w 320"/>
                  <a:gd name="T31" fmla="*/ 182 h 235"/>
                  <a:gd name="T32" fmla="*/ 53 w 320"/>
                  <a:gd name="T33" fmla="*/ 192 h 235"/>
                  <a:gd name="T34" fmla="*/ 96 w 320"/>
                  <a:gd name="T35" fmla="*/ 192 h 235"/>
                  <a:gd name="T36" fmla="*/ 106 w 320"/>
                  <a:gd name="T37" fmla="*/ 182 h 235"/>
                  <a:gd name="T38" fmla="*/ 106 w 320"/>
                  <a:gd name="T39" fmla="*/ 107 h 235"/>
                  <a:gd name="T40" fmla="*/ 96 w 320"/>
                  <a:gd name="T41" fmla="*/ 96 h 235"/>
                  <a:gd name="T42" fmla="*/ 85 w 320"/>
                  <a:gd name="T43" fmla="*/ 107 h 235"/>
                  <a:gd name="T44" fmla="*/ 85 w 320"/>
                  <a:gd name="T45" fmla="*/ 182 h 235"/>
                  <a:gd name="T46" fmla="*/ 96 w 320"/>
                  <a:gd name="T47" fmla="*/ 192 h 235"/>
                  <a:gd name="T48" fmla="*/ 138 w 320"/>
                  <a:gd name="T49" fmla="*/ 192 h 235"/>
                  <a:gd name="T50" fmla="*/ 149 w 320"/>
                  <a:gd name="T51" fmla="*/ 182 h 235"/>
                  <a:gd name="T52" fmla="*/ 149 w 320"/>
                  <a:gd name="T53" fmla="*/ 11 h 235"/>
                  <a:gd name="T54" fmla="*/ 138 w 320"/>
                  <a:gd name="T55" fmla="*/ 0 h 235"/>
                  <a:gd name="T56" fmla="*/ 128 w 320"/>
                  <a:gd name="T57" fmla="*/ 11 h 235"/>
                  <a:gd name="T58" fmla="*/ 128 w 320"/>
                  <a:gd name="T59" fmla="*/ 182 h 235"/>
                  <a:gd name="T60" fmla="*/ 138 w 320"/>
                  <a:gd name="T61" fmla="*/ 192 h 235"/>
                  <a:gd name="T62" fmla="*/ 181 w 320"/>
                  <a:gd name="T63" fmla="*/ 192 h 235"/>
                  <a:gd name="T64" fmla="*/ 192 w 320"/>
                  <a:gd name="T65" fmla="*/ 182 h 235"/>
                  <a:gd name="T66" fmla="*/ 192 w 320"/>
                  <a:gd name="T67" fmla="*/ 64 h 235"/>
                  <a:gd name="T68" fmla="*/ 181 w 320"/>
                  <a:gd name="T69" fmla="*/ 54 h 235"/>
                  <a:gd name="T70" fmla="*/ 170 w 320"/>
                  <a:gd name="T71" fmla="*/ 64 h 235"/>
                  <a:gd name="T72" fmla="*/ 170 w 320"/>
                  <a:gd name="T73" fmla="*/ 182 h 235"/>
                  <a:gd name="T74" fmla="*/ 181 w 320"/>
                  <a:gd name="T75" fmla="*/ 192 h 235"/>
                  <a:gd name="T76" fmla="*/ 224 w 320"/>
                  <a:gd name="T77" fmla="*/ 192 h 235"/>
                  <a:gd name="T78" fmla="*/ 234 w 320"/>
                  <a:gd name="T79" fmla="*/ 182 h 235"/>
                  <a:gd name="T80" fmla="*/ 234 w 320"/>
                  <a:gd name="T81" fmla="*/ 32 h 235"/>
                  <a:gd name="T82" fmla="*/ 224 w 320"/>
                  <a:gd name="T83" fmla="*/ 22 h 235"/>
                  <a:gd name="T84" fmla="*/ 213 w 320"/>
                  <a:gd name="T85" fmla="*/ 32 h 235"/>
                  <a:gd name="T86" fmla="*/ 213 w 320"/>
                  <a:gd name="T87" fmla="*/ 182 h 235"/>
                  <a:gd name="T88" fmla="*/ 224 w 320"/>
                  <a:gd name="T89" fmla="*/ 192 h 235"/>
                  <a:gd name="T90" fmla="*/ 266 w 320"/>
                  <a:gd name="T91" fmla="*/ 192 h 235"/>
                  <a:gd name="T92" fmla="*/ 277 w 320"/>
                  <a:gd name="T93" fmla="*/ 182 h 235"/>
                  <a:gd name="T94" fmla="*/ 277 w 320"/>
                  <a:gd name="T95" fmla="*/ 118 h 235"/>
                  <a:gd name="T96" fmla="*/ 266 w 320"/>
                  <a:gd name="T97" fmla="*/ 107 h 235"/>
                  <a:gd name="T98" fmla="*/ 256 w 320"/>
                  <a:gd name="T99" fmla="*/ 118 h 235"/>
                  <a:gd name="T100" fmla="*/ 256 w 320"/>
                  <a:gd name="T101" fmla="*/ 182 h 235"/>
                  <a:gd name="T102" fmla="*/ 266 w 320"/>
                  <a:gd name="T103" fmla="*/ 19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0" h="235">
                    <a:moveTo>
                      <a:pt x="320" y="224"/>
                    </a:moveTo>
                    <a:cubicBezTo>
                      <a:pt x="320" y="230"/>
                      <a:pt x="315" y="235"/>
                      <a:pt x="309" y="235"/>
                    </a:cubicBezTo>
                    <a:cubicBezTo>
                      <a:pt x="10" y="235"/>
                      <a:pt x="10" y="235"/>
                      <a:pt x="10" y="235"/>
                    </a:cubicBezTo>
                    <a:cubicBezTo>
                      <a:pt x="4" y="235"/>
                      <a:pt x="0" y="230"/>
                      <a:pt x="0" y="224"/>
                    </a:cubicBezTo>
                    <a:cubicBezTo>
                      <a:pt x="0" y="11"/>
                      <a:pt x="0" y="11"/>
                      <a:pt x="0" y="11"/>
                    </a:cubicBezTo>
                    <a:cubicBezTo>
                      <a:pt x="0" y="5"/>
                      <a:pt x="4" y="0"/>
                      <a:pt x="10" y="0"/>
                    </a:cubicBezTo>
                    <a:cubicBezTo>
                      <a:pt x="16" y="0"/>
                      <a:pt x="21" y="5"/>
                      <a:pt x="21" y="11"/>
                    </a:cubicBezTo>
                    <a:cubicBezTo>
                      <a:pt x="21" y="214"/>
                      <a:pt x="21" y="214"/>
                      <a:pt x="21" y="214"/>
                    </a:cubicBezTo>
                    <a:cubicBezTo>
                      <a:pt x="309" y="214"/>
                      <a:pt x="309" y="214"/>
                      <a:pt x="309" y="214"/>
                    </a:cubicBezTo>
                    <a:cubicBezTo>
                      <a:pt x="315" y="214"/>
                      <a:pt x="320" y="218"/>
                      <a:pt x="320" y="224"/>
                    </a:cubicBezTo>
                    <a:close/>
                    <a:moveTo>
                      <a:pt x="53" y="192"/>
                    </a:moveTo>
                    <a:cubicBezTo>
                      <a:pt x="59" y="192"/>
                      <a:pt x="64" y="188"/>
                      <a:pt x="64" y="182"/>
                    </a:cubicBezTo>
                    <a:cubicBezTo>
                      <a:pt x="64" y="139"/>
                      <a:pt x="64" y="139"/>
                      <a:pt x="64" y="139"/>
                    </a:cubicBezTo>
                    <a:cubicBezTo>
                      <a:pt x="64" y="133"/>
                      <a:pt x="59" y="128"/>
                      <a:pt x="53" y="128"/>
                    </a:cubicBezTo>
                    <a:cubicBezTo>
                      <a:pt x="47" y="128"/>
                      <a:pt x="42" y="133"/>
                      <a:pt x="42" y="139"/>
                    </a:cubicBezTo>
                    <a:cubicBezTo>
                      <a:pt x="42" y="182"/>
                      <a:pt x="42" y="182"/>
                      <a:pt x="42" y="182"/>
                    </a:cubicBezTo>
                    <a:cubicBezTo>
                      <a:pt x="42" y="188"/>
                      <a:pt x="47" y="192"/>
                      <a:pt x="53" y="192"/>
                    </a:cubicBezTo>
                    <a:close/>
                    <a:moveTo>
                      <a:pt x="96" y="192"/>
                    </a:moveTo>
                    <a:cubicBezTo>
                      <a:pt x="102" y="192"/>
                      <a:pt x="106" y="188"/>
                      <a:pt x="106" y="182"/>
                    </a:cubicBezTo>
                    <a:cubicBezTo>
                      <a:pt x="106" y="107"/>
                      <a:pt x="106" y="107"/>
                      <a:pt x="106" y="107"/>
                    </a:cubicBezTo>
                    <a:cubicBezTo>
                      <a:pt x="106" y="101"/>
                      <a:pt x="102" y="96"/>
                      <a:pt x="96" y="96"/>
                    </a:cubicBezTo>
                    <a:cubicBezTo>
                      <a:pt x="90" y="96"/>
                      <a:pt x="85" y="101"/>
                      <a:pt x="85" y="107"/>
                    </a:cubicBezTo>
                    <a:cubicBezTo>
                      <a:pt x="85" y="182"/>
                      <a:pt x="85" y="182"/>
                      <a:pt x="85" y="182"/>
                    </a:cubicBezTo>
                    <a:cubicBezTo>
                      <a:pt x="85" y="188"/>
                      <a:pt x="90" y="192"/>
                      <a:pt x="96" y="192"/>
                    </a:cubicBezTo>
                    <a:close/>
                    <a:moveTo>
                      <a:pt x="138" y="192"/>
                    </a:moveTo>
                    <a:cubicBezTo>
                      <a:pt x="144" y="192"/>
                      <a:pt x="149" y="188"/>
                      <a:pt x="149" y="182"/>
                    </a:cubicBezTo>
                    <a:cubicBezTo>
                      <a:pt x="149" y="11"/>
                      <a:pt x="149" y="11"/>
                      <a:pt x="149" y="11"/>
                    </a:cubicBezTo>
                    <a:cubicBezTo>
                      <a:pt x="149" y="5"/>
                      <a:pt x="144" y="0"/>
                      <a:pt x="138" y="0"/>
                    </a:cubicBezTo>
                    <a:cubicBezTo>
                      <a:pt x="132" y="0"/>
                      <a:pt x="128" y="5"/>
                      <a:pt x="128" y="11"/>
                    </a:cubicBezTo>
                    <a:cubicBezTo>
                      <a:pt x="128" y="182"/>
                      <a:pt x="128" y="182"/>
                      <a:pt x="128" y="182"/>
                    </a:cubicBezTo>
                    <a:cubicBezTo>
                      <a:pt x="128" y="188"/>
                      <a:pt x="132" y="192"/>
                      <a:pt x="138" y="192"/>
                    </a:cubicBezTo>
                    <a:close/>
                    <a:moveTo>
                      <a:pt x="181" y="192"/>
                    </a:moveTo>
                    <a:cubicBezTo>
                      <a:pt x="187" y="192"/>
                      <a:pt x="192" y="188"/>
                      <a:pt x="192" y="182"/>
                    </a:cubicBezTo>
                    <a:cubicBezTo>
                      <a:pt x="192" y="64"/>
                      <a:pt x="192" y="64"/>
                      <a:pt x="192" y="64"/>
                    </a:cubicBezTo>
                    <a:cubicBezTo>
                      <a:pt x="192" y="58"/>
                      <a:pt x="187" y="54"/>
                      <a:pt x="181" y="54"/>
                    </a:cubicBezTo>
                    <a:cubicBezTo>
                      <a:pt x="175" y="54"/>
                      <a:pt x="170" y="58"/>
                      <a:pt x="170" y="64"/>
                    </a:cubicBezTo>
                    <a:cubicBezTo>
                      <a:pt x="170" y="182"/>
                      <a:pt x="170" y="182"/>
                      <a:pt x="170" y="182"/>
                    </a:cubicBezTo>
                    <a:cubicBezTo>
                      <a:pt x="170" y="188"/>
                      <a:pt x="175" y="192"/>
                      <a:pt x="181" y="192"/>
                    </a:cubicBezTo>
                    <a:close/>
                    <a:moveTo>
                      <a:pt x="224" y="192"/>
                    </a:moveTo>
                    <a:cubicBezTo>
                      <a:pt x="230" y="192"/>
                      <a:pt x="234" y="188"/>
                      <a:pt x="234" y="182"/>
                    </a:cubicBezTo>
                    <a:cubicBezTo>
                      <a:pt x="234" y="32"/>
                      <a:pt x="234" y="32"/>
                      <a:pt x="234" y="32"/>
                    </a:cubicBezTo>
                    <a:cubicBezTo>
                      <a:pt x="234" y="26"/>
                      <a:pt x="230" y="22"/>
                      <a:pt x="224" y="22"/>
                    </a:cubicBezTo>
                    <a:cubicBezTo>
                      <a:pt x="218" y="22"/>
                      <a:pt x="213" y="26"/>
                      <a:pt x="213" y="32"/>
                    </a:cubicBezTo>
                    <a:cubicBezTo>
                      <a:pt x="213" y="182"/>
                      <a:pt x="213" y="182"/>
                      <a:pt x="213" y="182"/>
                    </a:cubicBezTo>
                    <a:cubicBezTo>
                      <a:pt x="213" y="188"/>
                      <a:pt x="218" y="192"/>
                      <a:pt x="224" y="192"/>
                    </a:cubicBezTo>
                    <a:close/>
                    <a:moveTo>
                      <a:pt x="266" y="192"/>
                    </a:moveTo>
                    <a:cubicBezTo>
                      <a:pt x="272" y="192"/>
                      <a:pt x="277" y="188"/>
                      <a:pt x="277" y="182"/>
                    </a:cubicBezTo>
                    <a:cubicBezTo>
                      <a:pt x="277" y="118"/>
                      <a:pt x="277" y="118"/>
                      <a:pt x="277" y="118"/>
                    </a:cubicBezTo>
                    <a:cubicBezTo>
                      <a:pt x="277" y="112"/>
                      <a:pt x="272" y="107"/>
                      <a:pt x="266" y="107"/>
                    </a:cubicBezTo>
                    <a:cubicBezTo>
                      <a:pt x="260" y="107"/>
                      <a:pt x="256" y="112"/>
                      <a:pt x="256" y="118"/>
                    </a:cubicBezTo>
                    <a:cubicBezTo>
                      <a:pt x="256" y="182"/>
                      <a:pt x="256" y="182"/>
                      <a:pt x="256" y="182"/>
                    </a:cubicBezTo>
                    <a:cubicBezTo>
                      <a:pt x="256" y="188"/>
                      <a:pt x="260" y="192"/>
                      <a:pt x="266" y="192"/>
                    </a:cubicBezTo>
                    <a:close/>
                  </a:path>
                </a:pathLst>
              </a:custGeom>
              <a:solidFill>
                <a:schemeClr val="accent3"/>
              </a:solidFill>
              <a:ln w="3175">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j-lt"/>
                </a:endParaRPr>
              </a:p>
            </p:txBody>
          </p:sp>
          <p:sp>
            <p:nvSpPr>
              <p:cNvPr id="108" name="Oval 107">
                <a:extLst>
                  <a:ext uri="{FF2B5EF4-FFF2-40B4-BE49-F238E27FC236}">
                    <a16:creationId xmlns:a16="http://schemas.microsoft.com/office/drawing/2014/main" id="{4DD92123-A937-4139-9AA7-36F2434AB0A1}"/>
                  </a:ext>
                </a:extLst>
              </p:cNvPr>
              <p:cNvSpPr/>
              <p:nvPr/>
            </p:nvSpPr>
            <p:spPr bwMode="gray">
              <a:xfrm>
                <a:off x="4384964" y="3642950"/>
                <a:ext cx="715446" cy="761807"/>
              </a:xfrm>
              <a:prstGeom prst="ellipse">
                <a:avLst/>
              </a:prstGeom>
              <a:solidFill>
                <a:schemeClr val="bg1"/>
              </a:solidFill>
              <a:ln w="19050" algn="ctr">
                <a:solidFill>
                  <a:schemeClr val="accent3"/>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050" b="0" i="0" u="none" strike="noStrike" kern="1200" cap="none" spc="0" normalizeH="0" baseline="0" noProof="0" dirty="0">
                  <a:ln>
                    <a:noFill/>
                  </a:ln>
                  <a:effectLst/>
                  <a:uLnTx/>
                  <a:uFillTx/>
                  <a:latin typeface="+mj-lt"/>
                  <a:ea typeface="+mn-ea"/>
                  <a:cs typeface="+mn-cs"/>
                </a:endParaRPr>
              </a:p>
            </p:txBody>
          </p:sp>
          <p:sp>
            <p:nvSpPr>
              <p:cNvPr id="109" name="Freeform 41">
                <a:extLst>
                  <a:ext uri="{FF2B5EF4-FFF2-40B4-BE49-F238E27FC236}">
                    <a16:creationId xmlns:a16="http://schemas.microsoft.com/office/drawing/2014/main" id="{79A3A3D9-04BB-482B-BBF7-C786B189E6D7}"/>
                  </a:ext>
                </a:extLst>
              </p:cNvPr>
              <p:cNvSpPr>
                <a:spLocks noEditPoints="1"/>
              </p:cNvSpPr>
              <p:nvPr/>
            </p:nvSpPr>
            <p:spPr bwMode="auto">
              <a:xfrm>
                <a:off x="4460020" y="3802683"/>
                <a:ext cx="516101" cy="481751"/>
              </a:xfrm>
              <a:custGeom>
                <a:avLst/>
                <a:gdLst>
                  <a:gd name="T0" fmla="*/ 168 w 324"/>
                  <a:gd name="T1" fmla="*/ 177 h 322"/>
                  <a:gd name="T2" fmla="*/ 123 w 324"/>
                  <a:gd name="T3" fmla="*/ 143 h 322"/>
                  <a:gd name="T4" fmla="*/ 65 w 324"/>
                  <a:gd name="T5" fmla="*/ 142 h 322"/>
                  <a:gd name="T6" fmla="*/ 18 w 324"/>
                  <a:gd name="T7" fmla="*/ 175 h 322"/>
                  <a:gd name="T8" fmla="*/ 0 w 324"/>
                  <a:gd name="T9" fmla="*/ 229 h 322"/>
                  <a:gd name="T10" fmla="*/ 17 w 324"/>
                  <a:gd name="T11" fmla="*/ 284 h 322"/>
                  <a:gd name="T12" fmla="*/ 63 w 324"/>
                  <a:gd name="T13" fmla="*/ 319 h 322"/>
                  <a:gd name="T14" fmla="*/ 115 w 324"/>
                  <a:gd name="T15" fmla="*/ 320 h 322"/>
                  <a:gd name="T16" fmla="*/ 145 w 324"/>
                  <a:gd name="T17" fmla="*/ 294 h 322"/>
                  <a:gd name="T18" fmla="*/ 172 w 324"/>
                  <a:gd name="T19" fmla="*/ 252 h 322"/>
                  <a:gd name="T20" fmla="*/ 146 w 324"/>
                  <a:gd name="T21" fmla="*/ 249 h 322"/>
                  <a:gd name="T22" fmla="*/ 125 w 324"/>
                  <a:gd name="T23" fmla="*/ 277 h 322"/>
                  <a:gd name="T24" fmla="*/ 92 w 324"/>
                  <a:gd name="T25" fmla="*/ 284 h 322"/>
                  <a:gd name="T26" fmla="*/ 69 w 324"/>
                  <a:gd name="T27" fmla="*/ 293 h 322"/>
                  <a:gd name="T28" fmla="*/ 37 w 324"/>
                  <a:gd name="T29" fmla="*/ 267 h 322"/>
                  <a:gd name="T30" fmla="*/ 26 w 324"/>
                  <a:gd name="T31" fmla="*/ 227 h 322"/>
                  <a:gd name="T32" fmla="*/ 41 w 324"/>
                  <a:gd name="T33" fmla="*/ 189 h 322"/>
                  <a:gd name="T34" fmla="*/ 76 w 324"/>
                  <a:gd name="T35" fmla="*/ 168 h 322"/>
                  <a:gd name="T36" fmla="*/ 115 w 324"/>
                  <a:gd name="T37" fmla="*/ 164 h 322"/>
                  <a:gd name="T38" fmla="*/ 150 w 324"/>
                  <a:gd name="T39" fmla="*/ 190 h 322"/>
                  <a:gd name="T40" fmla="*/ 163 w 324"/>
                  <a:gd name="T41" fmla="*/ 232 h 322"/>
                  <a:gd name="T42" fmla="*/ 61 w 324"/>
                  <a:gd name="T43" fmla="*/ 214 h 322"/>
                  <a:gd name="T44" fmla="*/ 103 w 324"/>
                  <a:gd name="T45" fmla="*/ 265 h 322"/>
                  <a:gd name="T46" fmla="*/ 105 w 324"/>
                  <a:gd name="T47" fmla="*/ 237 h 322"/>
                  <a:gd name="T48" fmla="*/ 80 w 324"/>
                  <a:gd name="T49" fmla="*/ 224 h 322"/>
                  <a:gd name="T50" fmla="*/ 106 w 324"/>
                  <a:gd name="T51" fmla="*/ 226 h 322"/>
                  <a:gd name="T52" fmla="*/ 308 w 324"/>
                  <a:gd name="T53" fmla="*/ 62 h 322"/>
                  <a:gd name="T54" fmla="*/ 276 w 324"/>
                  <a:gd name="T55" fmla="*/ 23 h 322"/>
                  <a:gd name="T56" fmla="*/ 227 w 324"/>
                  <a:gd name="T57" fmla="*/ 10 h 322"/>
                  <a:gd name="T58" fmla="*/ 180 w 324"/>
                  <a:gd name="T59" fmla="*/ 29 h 322"/>
                  <a:gd name="T60" fmla="*/ 152 w 324"/>
                  <a:gd name="T61" fmla="*/ 71 h 322"/>
                  <a:gd name="T62" fmla="*/ 155 w 324"/>
                  <a:gd name="T63" fmla="*/ 122 h 322"/>
                  <a:gd name="T64" fmla="*/ 187 w 324"/>
                  <a:gd name="T65" fmla="*/ 161 h 322"/>
                  <a:gd name="T66" fmla="*/ 236 w 324"/>
                  <a:gd name="T67" fmla="*/ 174 h 322"/>
                  <a:gd name="T68" fmla="*/ 276 w 324"/>
                  <a:gd name="T69" fmla="*/ 156 h 322"/>
                  <a:gd name="T70" fmla="*/ 305 w 324"/>
                  <a:gd name="T71" fmla="*/ 117 h 322"/>
                  <a:gd name="T72" fmla="*/ 298 w 324"/>
                  <a:gd name="T73" fmla="*/ 96 h 322"/>
                  <a:gd name="T74" fmla="*/ 283 w 324"/>
                  <a:gd name="T75" fmla="*/ 134 h 322"/>
                  <a:gd name="T76" fmla="*/ 248 w 324"/>
                  <a:gd name="T77" fmla="*/ 155 h 322"/>
                  <a:gd name="T78" fmla="*/ 209 w 324"/>
                  <a:gd name="T79" fmla="*/ 158 h 322"/>
                  <a:gd name="T80" fmla="*/ 174 w 324"/>
                  <a:gd name="T81" fmla="*/ 132 h 322"/>
                  <a:gd name="T82" fmla="*/ 161 w 324"/>
                  <a:gd name="T83" fmla="*/ 91 h 322"/>
                  <a:gd name="T84" fmla="*/ 175 w 324"/>
                  <a:gd name="T85" fmla="*/ 50 h 322"/>
                  <a:gd name="T86" fmla="*/ 211 w 324"/>
                  <a:gd name="T87" fmla="*/ 26 h 322"/>
                  <a:gd name="T88" fmla="*/ 250 w 324"/>
                  <a:gd name="T89" fmla="*/ 30 h 322"/>
                  <a:gd name="T90" fmla="*/ 284 w 324"/>
                  <a:gd name="T91" fmla="*/ 51 h 322"/>
                  <a:gd name="T92" fmla="*/ 298 w 324"/>
                  <a:gd name="T93" fmla="*/ 90 h 322"/>
                  <a:gd name="T94" fmla="*/ 221 w 324"/>
                  <a:gd name="T95" fmla="*/ 58 h 322"/>
                  <a:gd name="T96" fmla="*/ 231 w 324"/>
                  <a:gd name="T97" fmla="*/ 128 h 322"/>
                  <a:gd name="T98" fmla="*/ 248 w 324"/>
                  <a:gd name="T99" fmla="*/ 61 h 322"/>
                  <a:gd name="T100" fmla="*/ 218 w 324"/>
                  <a:gd name="T101" fmla="*/ 96 h 322"/>
                  <a:gd name="T102" fmla="*/ 238 w 324"/>
                  <a:gd name="T103" fmla="*/ 7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322">
                    <a:moveTo>
                      <a:pt x="172" y="212"/>
                    </a:moveTo>
                    <a:cubicBezTo>
                      <a:pt x="171" y="211"/>
                      <a:pt x="168" y="209"/>
                      <a:pt x="167" y="208"/>
                    </a:cubicBezTo>
                    <a:cubicBezTo>
                      <a:pt x="167" y="206"/>
                      <a:pt x="168" y="203"/>
                      <a:pt x="169" y="201"/>
                    </a:cubicBezTo>
                    <a:cubicBezTo>
                      <a:pt x="171" y="194"/>
                      <a:pt x="174" y="185"/>
                      <a:pt x="168" y="177"/>
                    </a:cubicBezTo>
                    <a:cubicBezTo>
                      <a:pt x="163" y="169"/>
                      <a:pt x="153" y="169"/>
                      <a:pt x="146" y="169"/>
                    </a:cubicBezTo>
                    <a:cubicBezTo>
                      <a:pt x="144" y="169"/>
                      <a:pt x="141" y="168"/>
                      <a:pt x="139" y="168"/>
                    </a:cubicBezTo>
                    <a:cubicBezTo>
                      <a:pt x="139" y="167"/>
                      <a:pt x="138" y="164"/>
                      <a:pt x="137" y="162"/>
                    </a:cubicBezTo>
                    <a:cubicBezTo>
                      <a:pt x="135" y="155"/>
                      <a:pt x="132" y="146"/>
                      <a:pt x="123" y="143"/>
                    </a:cubicBezTo>
                    <a:cubicBezTo>
                      <a:pt x="114" y="140"/>
                      <a:pt x="105" y="145"/>
                      <a:pt x="100" y="149"/>
                    </a:cubicBezTo>
                    <a:cubicBezTo>
                      <a:pt x="98" y="150"/>
                      <a:pt x="95" y="152"/>
                      <a:pt x="94" y="153"/>
                    </a:cubicBezTo>
                    <a:cubicBezTo>
                      <a:pt x="92" y="152"/>
                      <a:pt x="90" y="150"/>
                      <a:pt x="88" y="149"/>
                    </a:cubicBezTo>
                    <a:cubicBezTo>
                      <a:pt x="83" y="145"/>
                      <a:pt x="74" y="139"/>
                      <a:pt x="65" y="142"/>
                    </a:cubicBezTo>
                    <a:cubicBezTo>
                      <a:pt x="56" y="145"/>
                      <a:pt x="53" y="154"/>
                      <a:pt x="50" y="161"/>
                    </a:cubicBezTo>
                    <a:cubicBezTo>
                      <a:pt x="49" y="163"/>
                      <a:pt x="48" y="166"/>
                      <a:pt x="48" y="167"/>
                    </a:cubicBezTo>
                    <a:cubicBezTo>
                      <a:pt x="46" y="167"/>
                      <a:pt x="43" y="167"/>
                      <a:pt x="41" y="167"/>
                    </a:cubicBezTo>
                    <a:cubicBezTo>
                      <a:pt x="34" y="167"/>
                      <a:pt x="24" y="168"/>
                      <a:pt x="18" y="175"/>
                    </a:cubicBezTo>
                    <a:cubicBezTo>
                      <a:pt x="13" y="183"/>
                      <a:pt x="15" y="192"/>
                      <a:pt x="17" y="199"/>
                    </a:cubicBezTo>
                    <a:cubicBezTo>
                      <a:pt x="18" y="201"/>
                      <a:pt x="19" y="204"/>
                      <a:pt x="19" y="206"/>
                    </a:cubicBezTo>
                    <a:cubicBezTo>
                      <a:pt x="18" y="207"/>
                      <a:pt x="15" y="209"/>
                      <a:pt x="14" y="210"/>
                    </a:cubicBezTo>
                    <a:cubicBezTo>
                      <a:pt x="8" y="214"/>
                      <a:pt x="0" y="220"/>
                      <a:pt x="0" y="229"/>
                    </a:cubicBezTo>
                    <a:cubicBezTo>
                      <a:pt x="0" y="239"/>
                      <a:pt x="7" y="245"/>
                      <a:pt x="13" y="249"/>
                    </a:cubicBezTo>
                    <a:cubicBezTo>
                      <a:pt x="15" y="251"/>
                      <a:pt x="18" y="253"/>
                      <a:pt x="18" y="253"/>
                    </a:cubicBezTo>
                    <a:cubicBezTo>
                      <a:pt x="18" y="255"/>
                      <a:pt x="17" y="258"/>
                      <a:pt x="16" y="261"/>
                    </a:cubicBezTo>
                    <a:cubicBezTo>
                      <a:pt x="14" y="268"/>
                      <a:pt x="11" y="277"/>
                      <a:pt x="17" y="284"/>
                    </a:cubicBezTo>
                    <a:cubicBezTo>
                      <a:pt x="22" y="292"/>
                      <a:pt x="32" y="292"/>
                      <a:pt x="39" y="293"/>
                    </a:cubicBezTo>
                    <a:cubicBezTo>
                      <a:pt x="41" y="293"/>
                      <a:pt x="44" y="293"/>
                      <a:pt x="46" y="293"/>
                    </a:cubicBezTo>
                    <a:cubicBezTo>
                      <a:pt x="47" y="295"/>
                      <a:pt x="48" y="298"/>
                      <a:pt x="48" y="299"/>
                    </a:cubicBezTo>
                    <a:cubicBezTo>
                      <a:pt x="51" y="306"/>
                      <a:pt x="54" y="315"/>
                      <a:pt x="63" y="319"/>
                    </a:cubicBezTo>
                    <a:cubicBezTo>
                      <a:pt x="72" y="322"/>
                      <a:pt x="80" y="316"/>
                      <a:pt x="86" y="312"/>
                    </a:cubicBezTo>
                    <a:cubicBezTo>
                      <a:pt x="87" y="311"/>
                      <a:pt x="90" y="309"/>
                      <a:pt x="92" y="309"/>
                    </a:cubicBezTo>
                    <a:cubicBezTo>
                      <a:pt x="93" y="309"/>
                      <a:pt x="95" y="311"/>
                      <a:pt x="97" y="312"/>
                    </a:cubicBezTo>
                    <a:cubicBezTo>
                      <a:pt x="102" y="316"/>
                      <a:pt x="108" y="320"/>
                      <a:pt x="115" y="320"/>
                    </a:cubicBezTo>
                    <a:cubicBezTo>
                      <a:pt x="117" y="320"/>
                      <a:pt x="118" y="320"/>
                      <a:pt x="120" y="319"/>
                    </a:cubicBezTo>
                    <a:cubicBezTo>
                      <a:pt x="129" y="316"/>
                      <a:pt x="133" y="307"/>
                      <a:pt x="135" y="300"/>
                    </a:cubicBezTo>
                    <a:cubicBezTo>
                      <a:pt x="136" y="298"/>
                      <a:pt x="137" y="296"/>
                      <a:pt x="138" y="294"/>
                    </a:cubicBezTo>
                    <a:cubicBezTo>
                      <a:pt x="139" y="294"/>
                      <a:pt x="142" y="294"/>
                      <a:pt x="145" y="294"/>
                    </a:cubicBezTo>
                    <a:cubicBezTo>
                      <a:pt x="152" y="294"/>
                      <a:pt x="161" y="294"/>
                      <a:pt x="167" y="286"/>
                    </a:cubicBezTo>
                    <a:cubicBezTo>
                      <a:pt x="173" y="279"/>
                      <a:pt x="170" y="269"/>
                      <a:pt x="168" y="262"/>
                    </a:cubicBezTo>
                    <a:cubicBezTo>
                      <a:pt x="168" y="260"/>
                      <a:pt x="167" y="257"/>
                      <a:pt x="167" y="256"/>
                    </a:cubicBezTo>
                    <a:cubicBezTo>
                      <a:pt x="168" y="255"/>
                      <a:pt x="170" y="253"/>
                      <a:pt x="172" y="252"/>
                    </a:cubicBezTo>
                    <a:cubicBezTo>
                      <a:pt x="177" y="247"/>
                      <a:pt x="185" y="242"/>
                      <a:pt x="185" y="232"/>
                    </a:cubicBezTo>
                    <a:cubicBezTo>
                      <a:pt x="186" y="223"/>
                      <a:pt x="178" y="217"/>
                      <a:pt x="172" y="212"/>
                    </a:cubicBezTo>
                    <a:close/>
                    <a:moveTo>
                      <a:pt x="159" y="235"/>
                    </a:moveTo>
                    <a:cubicBezTo>
                      <a:pt x="154" y="238"/>
                      <a:pt x="148" y="242"/>
                      <a:pt x="146" y="249"/>
                    </a:cubicBezTo>
                    <a:cubicBezTo>
                      <a:pt x="144" y="255"/>
                      <a:pt x="146" y="262"/>
                      <a:pt x="148" y="268"/>
                    </a:cubicBezTo>
                    <a:cubicBezTo>
                      <a:pt x="148" y="269"/>
                      <a:pt x="148" y="271"/>
                      <a:pt x="149" y="272"/>
                    </a:cubicBezTo>
                    <a:cubicBezTo>
                      <a:pt x="147" y="273"/>
                      <a:pt x="145" y="273"/>
                      <a:pt x="144" y="273"/>
                    </a:cubicBezTo>
                    <a:cubicBezTo>
                      <a:pt x="138" y="273"/>
                      <a:pt x="131" y="273"/>
                      <a:pt x="125" y="277"/>
                    </a:cubicBezTo>
                    <a:cubicBezTo>
                      <a:pt x="120" y="281"/>
                      <a:pt x="117" y="287"/>
                      <a:pt x="115" y="293"/>
                    </a:cubicBezTo>
                    <a:cubicBezTo>
                      <a:pt x="115" y="294"/>
                      <a:pt x="114" y="295"/>
                      <a:pt x="113" y="297"/>
                    </a:cubicBezTo>
                    <a:cubicBezTo>
                      <a:pt x="112" y="296"/>
                      <a:pt x="110" y="294"/>
                      <a:pt x="109" y="293"/>
                    </a:cubicBezTo>
                    <a:cubicBezTo>
                      <a:pt x="104" y="290"/>
                      <a:pt x="99" y="284"/>
                      <a:pt x="92" y="284"/>
                    </a:cubicBezTo>
                    <a:cubicBezTo>
                      <a:pt x="92" y="284"/>
                      <a:pt x="92" y="284"/>
                      <a:pt x="92" y="284"/>
                    </a:cubicBezTo>
                    <a:cubicBezTo>
                      <a:pt x="85" y="284"/>
                      <a:pt x="79" y="289"/>
                      <a:pt x="74" y="293"/>
                    </a:cubicBezTo>
                    <a:cubicBezTo>
                      <a:pt x="73" y="294"/>
                      <a:pt x="71" y="296"/>
                      <a:pt x="70" y="297"/>
                    </a:cubicBezTo>
                    <a:cubicBezTo>
                      <a:pt x="70" y="296"/>
                      <a:pt x="69" y="294"/>
                      <a:pt x="69" y="293"/>
                    </a:cubicBezTo>
                    <a:cubicBezTo>
                      <a:pt x="67" y="287"/>
                      <a:pt x="64" y="280"/>
                      <a:pt x="59" y="276"/>
                    </a:cubicBezTo>
                    <a:cubicBezTo>
                      <a:pt x="53" y="272"/>
                      <a:pt x="46" y="272"/>
                      <a:pt x="40" y="271"/>
                    </a:cubicBezTo>
                    <a:cubicBezTo>
                      <a:pt x="39" y="271"/>
                      <a:pt x="37" y="271"/>
                      <a:pt x="36" y="271"/>
                    </a:cubicBezTo>
                    <a:cubicBezTo>
                      <a:pt x="36" y="270"/>
                      <a:pt x="36" y="268"/>
                      <a:pt x="37" y="267"/>
                    </a:cubicBezTo>
                    <a:cubicBezTo>
                      <a:pt x="39" y="261"/>
                      <a:pt x="41" y="254"/>
                      <a:pt x="39" y="247"/>
                    </a:cubicBezTo>
                    <a:cubicBezTo>
                      <a:pt x="37" y="241"/>
                      <a:pt x="31" y="236"/>
                      <a:pt x="26" y="232"/>
                    </a:cubicBezTo>
                    <a:cubicBezTo>
                      <a:pt x="25" y="232"/>
                      <a:pt x="24" y="231"/>
                      <a:pt x="23" y="230"/>
                    </a:cubicBezTo>
                    <a:cubicBezTo>
                      <a:pt x="24" y="229"/>
                      <a:pt x="25" y="228"/>
                      <a:pt x="26" y="227"/>
                    </a:cubicBezTo>
                    <a:cubicBezTo>
                      <a:pt x="31" y="223"/>
                      <a:pt x="37" y="219"/>
                      <a:pt x="39" y="213"/>
                    </a:cubicBezTo>
                    <a:cubicBezTo>
                      <a:pt x="41" y="206"/>
                      <a:pt x="39" y="199"/>
                      <a:pt x="38" y="193"/>
                    </a:cubicBezTo>
                    <a:cubicBezTo>
                      <a:pt x="37" y="192"/>
                      <a:pt x="37" y="190"/>
                      <a:pt x="37" y="189"/>
                    </a:cubicBezTo>
                    <a:cubicBezTo>
                      <a:pt x="38" y="189"/>
                      <a:pt x="40" y="189"/>
                      <a:pt x="41" y="189"/>
                    </a:cubicBezTo>
                    <a:cubicBezTo>
                      <a:pt x="47" y="189"/>
                      <a:pt x="54" y="189"/>
                      <a:pt x="60" y="185"/>
                    </a:cubicBezTo>
                    <a:cubicBezTo>
                      <a:pt x="66" y="181"/>
                      <a:pt x="68" y="174"/>
                      <a:pt x="70" y="169"/>
                    </a:cubicBezTo>
                    <a:cubicBezTo>
                      <a:pt x="71" y="167"/>
                      <a:pt x="71" y="166"/>
                      <a:pt x="72" y="164"/>
                    </a:cubicBezTo>
                    <a:cubicBezTo>
                      <a:pt x="73" y="165"/>
                      <a:pt x="75" y="167"/>
                      <a:pt x="76" y="168"/>
                    </a:cubicBezTo>
                    <a:cubicBezTo>
                      <a:pt x="81" y="172"/>
                      <a:pt x="87" y="177"/>
                      <a:pt x="93" y="177"/>
                    </a:cubicBezTo>
                    <a:cubicBezTo>
                      <a:pt x="94" y="177"/>
                      <a:pt x="94" y="177"/>
                      <a:pt x="94" y="177"/>
                    </a:cubicBezTo>
                    <a:cubicBezTo>
                      <a:pt x="101" y="177"/>
                      <a:pt x="106" y="172"/>
                      <a:pt x="111" y="168"/>
                    </a:cubicBezTo>
                    <a:cubicBezTo>
                      <a:pt x="112" y="168"/>
                      <a:pt x="114" y="165"/>
                      <a:pt x="115" y="164"/>
                    </a:cubicBezTo>
                    <a:cubicBezTo>
                      <a:pt x="116" y="166"/>
                      <a:pt x="116" y="168"/>
                      <a:pt x="117" y="169"/>
                    </a:cubicBezTo>
                    <a:cubicBezTo>
                      <a:pt x="119" y="175"/>
                      <a:pt x="121" y="181"/>
                      <a:pt x="127" y="185"/>
                    </a:cubicBezTo>
                    <a:cubicBezTo>
                      <a:pt x="132" y="189"/>
                      <a:pt x="139" y="190"/>
                      <a:pt x="145" y="190"/>
                    </a:cubicBezTo>
                    <a:cubicBezTo>
                      <a:pt x="146" y="190"/>
                      <a:pt x="148" y="190"/>
                      <a:pt x="150" y="190"/>
                    </a:cubicBezTo>
                    <a:cubicBezTo>
                      <a:pt x="149" y="192"/>
                      <a:pt x="149" y="193"/>
                      <a:pt x="149" y="194"/>
                    </a:cubicBezTo>
                    <a:cubicBezTo>
                      <a:pt x="147" y="200"/>
                      <a:pt x="145" y="207"/>
                      <a:pt x="147" y="214"/>
                    </a:cubicBezTo>
                    <a:cubicBezTo>
                      <a:pt x="149" y="221"/>
                      <a:pt x="154" y="225"/>
                      <a:pt x="159" y="229"/>
                    </a:cubicBezTo>
                    <a:cubicBezTo>
                      <a:pt x="160" y="230"/>
                      <a:pt x="162" y="231"/>
                      <a:pt x="163" y="232"/>
                    </a:cubicBezTo>
                    <a:cubicBezTo>
                      <a:pt x="161" y="233"/>
                      <a:pt x="160" y="234"/>
                      <a:pt x="159" y="235"/>
                    </a:cubicBezTo>
                    <a:close/>
                    <a:moveTo>
                      <a:pt x="109" y="199"/>
                    </a:moveTo>
                    <a:cubicBezTo>
                      <a:pt x="101" y="195"/>
                      <a:pt x="91" y="194"/>
                      <a:pt x="82" y="197"/>
                    </a:cubicBezTo>
                    <a:cubicBezTo>
                      <a:pt x="73" y="200"/>
                      <a:pt x="66" y="206"/>
                      <a:pt x="61" y="214"/>
                    </a:cubicBezTo>
                    <a:cubicBezTo>
                      <a:pt x="57" y="223"/>
                      <a:pt x="56" y="232"/>
                      <a:pt x="59" y="241"/>
                    </a:cubicBezTo>
                    <a:cubicBezTo>
                      <a:pt x="62" y="250"/>
                      <a:pt x="68" y="258"/>
                      <a:pt x="76" y="262"/>
                    </a:cubicBezTo>
                    <a:cubicBezTo>
                      <a:pt x="81" y="265"/>
                      <a:pt x="87" y="266"/>
                      <a:pt x="93" y="266"/>
                    </a:cubicBezTo>
                    <a:cubicBezTo>
                      <a:pt x="96" y="266"/>
                      <a:pt x="100" y="266"/>
                      <a:pt x="103" y="265"/>
                    </a:cubicBezTo>
                    <a:cubicBezTo>
                      <a:pt x="112" y="262"/>
                      <a:pt x="120" y="256"/>
                      <a:pt x="124" y="247"/>
                    </a:cubicBezTo>
                    <a:cubicBezTo>
                      <a:pt x="129" y="239"/>
                      <a:pt x="129" y="229"/>
                      <a:pt x="127" y="220"/>
                    </a:cubicBezTo>
                    <a:cubicBezTo>
                      <a:pt x="124" y="211"/>
                      <a:pt x="118" y="204"/>
                      <a:pt x="109" y="199"/>
                    </a:cubicBezTo>
                    <a:close/>
                    <a:moveTo>
                      <a:pt x="105" y="237"/>
                    </a:moveTo>
                    <a:cubicBezTo>
                      <a:pt x="103" y="241"/>
                      <a:pt x="101" y="243"/>
                      <a:pt x="97" y="244"/>
                    </a:cubicBezTo>
                    <a:cubicBezTo>
                      <a:pt x="93" y="245"/>
                      <a:pt x="89" y="245"/>
                      <a:pt x="86" y="243"/>
                    </a:cubicBezTo>
                    <a:cubicBezTo>
                      <a:pt x="83" y="241"/>
                      <a:pt x="80" y="239"/>
                      <a:pt x="79" y="235"/>
                    </a:cubicBezTo>
                    <a:cubicBezTo>
                      <a:pt x="78" y="231"/>
                      <a:pt x="78" y="227"/>
                      <a:pt x="80" y="224"/>
                    </a:cubicBezTo>
                    <a:cubicBezTo>
                      <a:pt x="82" y="221"/>
                      <a:pt x="85" y="218"/>
                      <a:pt x="88" y="217"/>
                    </a:cubicBezTo>
                    <a:cubicBezTo>
                      <a:pt x="90" y="217"/>
                      <a:pt x="91" y="216"/>
                      <a:pt x="93" y="216"/>
                    </a:cubicBezTo>
                    <a:cubicBezTo>
                      <a:pt x="95" y="216"/>
                      <a:pt x="97" y="217"/>
                      <a:pt x="99" y="218"/>
                    </a:cubicBezTo>
                    <a:cubicBezTo>
                      <a:pt x="103" y="220"/>
                      <a:pt x="105" y="223"/>
                      <a:pt x="106" y="226"/>
                    </a:cubicBezTo>
                    <a:cubicBezTo>
                      <a:pt x="107" y="230"/>
                      <a:pt x="107" y="234"/>
                      <a:pt x="105" y="237"/>
                    </a:cubicBezTo>
                    <a:close/>
                    <a:moveTo>
                      <a:pt x="311" y="74"/>
                    </a:moveTo>
                    <a:cubicBezTo>
                      <a:pt x="309" y="72"/>
                      <a:pt x="307" y="70"/>
                      <a:pt x="306" y="69"/>
                    </a:cubicBezTo>
                    <a:cubicBezTo>
                      <a:pt x="306" y="67"/>
                      <a:pt x="307" y="64"/>
                      <a:pt x="308" y="62"/>
                    </a:cubicBezTo>
                    <a:cubicBezTo>
                      <a:pt x="310" y="55"/>
                      <a:pt x="313" y="46"/>
                      <a:pt x="307" y="38"/>
                    </a:cubicBezTo>
                    <a:cubicBezTo>
                      <a:pt x="302" y="31"/>
                      <a:pt x="292" y="30"/>
                      <a:pt x="285" y="30"/>
                    </a:cubicBezTo>
                    <a:cubicBezTo>
                      <a:pt x="283" y="30"/>
                      <a:pt x="280" y="30"/>
                      <a:pt x="278" y="29"/>
                    </a:cubicBezTo>
                    <a:cubicBezTo>
                      <a:pt x="277" y="28"/>
                      <a:pt x="276" y="25"/>
                      <a:pt x="276" y="23"/>
                    </a:cubicBezTo>
                    <a:cubicBezTo>
                      <a:pt x="273" y="16"/>
                      <a:pt x="270" y="7"/>
                      <a:pt x="261" y="4"/>
                    </a:cubicBezTo>
                    <a:cubicBezTo>
                      <a:pt x="252" y="1"/>
                      <a:pt x="244" y="6"/>
                      <a:pt x="238" y="10"/>
                    </a:cubicBezTo>
                    <a:cubicBezTo>
                      <a:pt x="237" y="12"/>
                      <a:pt x="234" y="13"/>
                      <a:pt x="232" y="14"/>
                    </a:cubicBezTo>
                    <a:cubicBezTo>
                      <a:pt x="231" y="13"/>
                      <a:pt x="229" y="12"/>
                      <a:pt x="227" y="10"/>
                    </a:cubicBezTo>
                    <a:cubicBezTo>
                      <a:pt x="221" y="6"/>
                      <a:pt x="213" y="0"/>
                      <a:pt x="204" y="3"/>
                    </a:cubicBezTo>
                    <a:cubicBezTo>
                      <a:pt x="195" y="6"/>
                      <a:pt x="191" y="16"/>
                      <a:pt x="189" y="22"/>
                    </a:cubicBezTo>
                    <a:cubicBezTo>
                      <a:pt x="188" y="24"/>
                      <a:pt x="187" y="27"/>
                      <a:pt x="186" y="28"/>
                    </a:cubicBezTo>
                    <a:cubicBezTo>
                      <a:pt x="185" y="29"/>
                      <a:pt x="182" y="29"/>
                      <a:pt x="180" y="29"/>
                    </a:cubicBezTo>
                    <a:cubicBezTo>
                      <a:pt x="172" y="29"/>
                      <a:pt x="163" y="29"/>
                      <a:pt x="157" y="36"/>
                    </a:cubicBezTo>
                    <a:cubicBezTo>
                      <a:pt x="151" y="44"/>
                      <a:pt x="154" y="53"/>
                      <a:pt x="156" y="60"/>
                    </a:cubicBezTo>
                    <a:cubicBezTo>
                      <a:pt x="156" y="62"/>
                      <a:pt x="157" y="65"/>
                      <a:pt x="157" y="67"/>
                    </a:cubicBezTo>
                    <a:cubicBezTo>
                      <a:pt x="156" y="68"/>
                      <a:pt x="154" y="70"/>
                      <a:pt x="152" y="71"/>
                    </a:cubicBezTo>
                    <a:cubicBezTo>
                      <a:pt x="147" y="75"/>
                      <a:pt x="139" y="81"/>
                      <a:pt x="139" y="91"/>
                    </a:cubicBezTo>
                    <a:cubicBezTo>
                      <a:pt x="138" y="100"/>
                      <a:pt x="146" y="106"/>
                      <a:pt x="152" y="110"/>
                    </a:cubicBezTo>
                    <a:cubicBezTo>
                      <a:pt x="153" y="112"/>
                      <a:pt x="156" y="114"/>
                      <a:pt x="157" y="115"/>
                    </a:cubicBezTo>
                    <a:cubicBezTo>
                      <a:pt x="157" y="116"/>
                      <a:pt x="156" y="120"/>
                      <a:pt x="155" y="122"/>
                    </a:cubicBezTo>
                    <a:cubicBezTo>
                      <a:pt x="153" y="129"/>
                      <a:pt x="150" y="138"/>
                      <a:pt x="156" y="146"/>
                    </a:cubicBezTo>
                    <a:cubicBezTo>
                      <a:pt x="161" y="153"/>
                      <a:pt x="171" y="154"/>
                      <a:pt x="178" y="154"/>
                    </a:cubicBezTo>
                    <a:cubicBezTo>
                      <a:pt x="180" y="154"/>
                      <a:pt x="183" y="154"/>
                      <a:pt x="185" y="155"/>
                    </a:cubicBezTo>
                    <a:cubicBezTo>
                      <a:pt x="185" y="156"/>
                      <a:pt x="186" y="159"/>
                      <a:pt x="187" y="161"/>
                    </a:cubicBezTo>
                    <a:cubicBezTo>
                      <a:pt x="189" y="168"/>
                      <a:pt x="192" y="177"/>
                      <a:pt x="201" y="180"/>
                    </a:cubicBezTo>
                    <a:cubicBezTo>
                      <a:pt x="210" y="183"/>
                      <a:pt x="218" y="178"/>
                      <a:pt x="224" y="174"/>
                    </a:cubicBezTo>
                    <a:cubicBezTo>
                      <a:pt x="226" y="172"/>
                      <a:pt x="229" y="171"/>
                      <a:pt x="230" y="170"/>
                    </a:cubicBezTo>
                    <a:cubicBezTo>
                      <a:pt x="232" y="171"/>
                      <a:pt x="234" y="172"/>
                      <a:pt x="236" y="174"/>
                    </a:cubicBezTo>
                    <a:cubicBezTo>
                      <a:pt x="240" y="177"/>
                      <a:pt x="247" y="181"/>
                      <a:pt x="254" y="181"/>
                    </a:cubicBezTo>
                    <a:cubicBezTo>
                      <a:pt x="255" y="181"/>
                      <a:pt x="257" y="181"/>
                      <a:pt x="259" y="181"/>
                    </a:cubicBezTo>
                    <a:cubicBezTo>
                      <a:pt x="268" y="178"/>
                      <a:pt x="271" y="168"/>
                      <a:pt x="274" y="162"/>
                    </a:cubicBezTo>
                    <a:cubicBezTo>
                      <a:pt x="275" y="160"/>
                      <a:pt x="276" y="157"/>
                      <a:pt x="276" y="156"/>
                    </a:cubicBezTo>
                    <a:cubicBezTo>
                      <a:pt x="278" y="155"/>
                      <a:pt x="281" y="155"/>
                      <a:pt x="283" y="155"/>
                    </a:cubicBezTo>
                    <a:cubicBezTo>
                      <a:pt x="290" y="155"/>
                      <a:pt x="300" y="155"/>
                      <a:pt x="306" y="148"/>
                    </a:cubicBezTo>
                    <a:cubicBezTo>
                      <a:pt x="311" y="140"/>
                      <a:pt x="309" y="131"/>
                      <a:pt x="307" y="124"/>
                    </a:cubicBezTo>
                    <a:cubicBezTo>
                      <a:pt x="306" y="122"/>
                      <a:pt x="305" y="119"/>
                      <a:pt x="305" y="117"/>
                    </a:cubicBezTo>
                    <a:cubicBezTo>
                      <a:pt x="306" y="116"/>
                      <a:pt x="309" y="114"/>
                      <a:pt x="310" y="113"/>
                    </a:cubicBezTo>
                    <a:cubicBezTo>
                      <a:pt x="316" y="109"/>
                      <a:pt x="324" y="103"/>
                      <a:pt x="324" y="93"/>
                    </a:cubicBezTo>
                    <a:cubicBezTo>
                      <a:pt x="324" y="84"/>
                      <a:pt x="317" y="78"/>
                      <a:pt x="311" y="74"/>
                    </a:cubicBezTo>
                    <a:close/>
                    <a:moveTo>
                      <a:pt x="298" y="96"/>
                    </a:moveTo>
                    <a:cubicBezTo>
                      <a:pt x="293" y="100"/>
                      <a:pt x="287" y="104"/>
                      <a:pt x="285" y="110"/>
                    </a:cubicBezTo>
                    <a:cubicBezTo>
                      <a:pt x="283" y="117"/>
                      <a:pt x="285" y="123"/>
                      <a:pt x="286" y="129"/>
                    </a:cubicBezTo>
                    <a:cubicBezTo>
                      <a:pt x="287" y="131"/>
                      <a:pt x="287" y="132"/>
                      <a:pt x="287" y="134"/>
                    </a:cubicBezTo>
                    <a:cubicBezTo>
                      <a:pt x="286" y="134"/>
                      <a:pt x="284" y="134"/>
                      <a:pt x="283" y="134"/>
                    </a:cubicBezTo>
                    <a:cubicBezTo>
                      <a:pt x="277" y="134"/>
                      <a:pt x="270" y="134"/>
                      <a:pt x="264" y="138"/>
                    </a:cubicBezTo>
                    <a:cubicBezTo>
                      <a:pt x="258" y="142"/>
                      <a:pt x="256" y="148"/>
                      <a:pt x="254" y="154"/>
                    </a:cubicBezTo>
                    <a:cubicBezTo>
                      <a:pt x="253" y="155"/>
                      <a:pt x="253" y="157"/>
                      <a:pt x="252" y="158"/>
                    </a:cubicBezTo>
                    <a:cubicBezTo>
                      <a:pt x="251" y="157"/>
                      <a:pt x="249" y="155"/>
                      <a:pt x="248" y="155"/>
                    </a:cubicBezTo>
                    <a:cubicBezTo>
                      <a:pt x="243" y="151"/>
                      <a:pt x="237" y="145"/>
                      <a:pt x="231" y="145"/>
                    </a:cubicBezTo>
                    <a:cubicBezTo>
                      <a:pt x="230" y="145"/>
                      <a:pt x="230" y="145"/>
                      <a:pt x="230" y="145"/>
                    </a:cubicBezTo>
                    <a:cubicBezTo>
                      <a:pt x="223" y="145"/>
                      <a:pt x="218" y="151"/>
                      <a:pt x="213" y="154"/>
                    </a:cubicBezTo>
                    <a:cubicBezTo>
                      <a:pt x="212" y="155"/>
                      <a:pt x="210" y="157"/>
                      <a:pt x="209" y="158"/>
                    </a:cubicBezTo>
                    <a:cubicBezTo>
                      <a:pt x="208" y="157"/>
                      <a:pt x="208" y="155"/>
                      <a:pt x="207" y="154"/>
                    </a:cubicBezTo>
                    <a:cubicBezTo>
                      <a:pt x="205" y="148"/>
                      <a:pt x="203" y="141"/>
                      <a:pt x="197" y="137"/>
                    </a:cubicBezTo>
                    <a:cubicBezTo>
                      <a:pt x="192" y="133"/>
                      <a:pt x="185" y="133"/>
                      <a:pt x="179" y="133"/>
                    </a:cubicBezTo>
                    <a:cubicBezTo>
                      <a:pt x="178" y="133"/>
                      <a:pt x="176" y="133"/>
                      <a:pt x="174" y="132"/>
                    </a:cubicBezTo>
                    <a:cubicBezTo>
                      <a:pt x="175" y="131"/>
                      <a:pt x="175" y="129"/>
                      <a:pt x="175" y="128"/>
                    </a:cubicBezTo>
                    <a:cubicBezTo>
                      <a:pt x="177" y="122"/>
                      <a:pt x="179" y="115"/>
                      <a:pt x="177" y="109"/>
                    </a:cubicBezTo>
                    <a:cubicBezTo>
                      <a:pt x="175" y="102"/>
                      <a:pt x="170" y="98"/>
                      <a:pt x="165" y="94"/>
                    </a:cubicBezTo>
                    <a:cubicBezTo>
                      <a:pt x="164" y="93"/>
                      <a:pt x="162" y="92"/>
                      <a:pt x="161" y="91"/>
                    </a:cubicBezTo>
                    <a:cubicBezTo>
                      <a:pt x="163" y="90"/>
                      <a:pt x="164" y="89"/>
                      <a:pt x="165" y="88"/>
                    </a:cubicBezTo>
                    <a:cubicBezTo>
                      <a:pt x="170" y="84"/>
                      <a:pt x="176" y="80"/>
                      <a:pt x="178" y="74"/>
                    </a:cubicBezTo>
                    <a:cubicBezTo>
                      <a:pt x="180" y="67"/>
                      <a:pt x="178" y="61"/>
                      <a:pt x="176" y="55"/>
                    </a:cubicBezTo>
                    <a:cubicBezTo>
                      <a:pt x="176" y="53"/>
                      <a:pt x="176" y="52"/>
                      <a:pt x="175" y="50"/>
                    </a:cubicBezTo>
                    <a:cubicBezTo>
                      <a:pt x="177" y="50"/>
                      <a:pt x="179" y="50"/>
                      <a:pt x="180" y="50"/>
                    </a:cubicBezTo>
                    <a:cubicBezTo>
                      <a:pt x="186" y="50"/>
                      <a:pt x="193" y="50"/>
                      <a:pt x="199" y="46"/>
                    </a:cubicBezTo>
                    <a:cubicBezTo>
                      <a:pt x="204" y="42"/>
                      <a:pt x="207" y="36"/>
                      <a:pt x="209" y="30"/>
                    </a:cubicBezTo>
                    <a:cubicBezTo>
                      <a:pt x="209" y="29"/>
                      <a:pt x="210" y="27"/>
                      <a:pt x="211" y="26"/>
                    </a:cubicBezTo>
                    <a:cubicBezTo>
                      <a:pt x="212" y="27"/>
                      <a:pt x="214" y="29"/>
                      <a:pt x="215" y="29"/>
                    </a:cubicBezTo>
                    <a:cubicBezTo>
                      <a:pt x="220" y="33"/>
                      <a:pt x="225" y="39"/>
                      <a:pt x="232" y="39"/>
                    </a:cubicBezTo>
                    <a:cubicBezTo>
                      <a:pt x="232" y="39"/>
                      <a:pt x="232" y="39"/>
                      <a:pt x="232" y="39"/>
                    </a:cubicBezTo>
                    <a:cubicBezTo>
                      <a:pt x="239" y="39"/>
                      <a:pt x="245" y="33"/>
                      <a:pt x="250" y="30"/>
                    </a:cubicBezTo>
                    <a:cubicBezTo>
                      <a:pt x="251" y="29"/>
                      <a:pt x="253" y="27"/>
                      <a:pt x="254" y="26"/>
                    </a:cubicBezTo>
                    <a:cubicBezTo>
                      <a:pt x="254" y="27"/>
                      <a:pt x="255" y="29"/>
                      <a:pt x="255" y="30"/>
                    </a:cubicBezTo>
                    <a:cubicBezTo>
                      <a:pt x="257" y="36"/>
                      <a:pt x="260" y="43"/>
                      <a:pt x="265" y="47"/>
                    </a:cubicBezTo>
                    <a:cubicBezTo>
                      <a:pt x="271" y="51"/>
                      <a:pt x="278" y="51"/>
                      <a:pt x="284" y="51"/>
                    </a:cubicBezTo>
                    <a:cubicBezTo>
                      <a:pt x="285" y="51"/>
                      <a:pt x="287" y="51"/>
                      <a:pt x="288" y="52"/>
                    </a:cubicBezTo>
                    <a:cubicBezTo>
                      <a:pt x="288" y="53"/>
                      <a:pt x="288" y="55"/>
                      <a:pt x="287" y="56"/>
                    </a:cubicBezTo>
                    <a:cubicBezTo>
                      <a:pt x="285" y="62"/>
                      <a:pt x="283" y="69"/>
                      <a:pt x="285" y="75"/>
                    </a:cubicBezTo>
                    <a:cubicBezTo>
                      <a:pt x="287" y="82"/>
                      <a:pt x="293" y="86"/>
                      <a:pt x="298" y="90"/>
                    </a:cubicBezTo>
                    <a:cubicBezTo>
                      <a:pt x="299" y="91"/>
                      <a:pt x="300" y="92"/>
                      <a:pt x="301" y="93"/>
                    </a:cubicBezTo>
                    <a:cubicBezTo>
                      <a:pt x="300" y="94"/>
                      <a:pt x="299" y="95"/>
                      <a:pt x="298" y="96"/>
                    </a:cubicBezTo>
                    <a:close/>
                    <a:moveTo>
                      <a:pt x="248" y="61"/>
                    </a:moveTo>
                    <a:cubicBezTo>
                      <a:pt x="239" y="56"/>
                      <a:pt x="230" y="55"/>
                      <a:pt x="221" y="58"/>
                    </a:cubicBezTo>
                    <a:cubicBezTo>
                      <a:pt x="212" y="61"/>
                      <a:pt x="204" y="67"/>
                      <a:pt x="200" y="75"/>
                    </a:cubicBezTo>
                    <a:cubicBezTo>
                      <a:pt x="195" y="84"/>
                      <a:pt x="195" y="93"/>
                      <a:pt x="197" y="103"/>
                    </a:cubicBezTo>
                    <a:cubicBezTo>
                      <a:pt x="200" y="112"/>
                      <a:pt x="206" y="119"/>
                      <a:pt x="215" y="123"/>
                    </a:cubicBezTo>
                    <a:cubicBezTo>
                      <a:pt x="220" y="126"/>
                      <a:pt x="226" y="128"/>
                      <a:pt x="231" y="128"/>
                    </a:cubicBezTo>
                    <a:cubicBezTo>
                      <a:pt x="235" y="128"/>
                      <a:pt x="238" y="127"/>
                      <a:pt x="242" y="126"/>
                    </a:cubicBezTo>
                    <a:cubicBezTo>
                      <a:pt x="251" y="123"/>
                      <a:pt x="258" y="117"/>
                      <a:pt x="263" y="109"/>
                    </a:cubicBezTo>
                    <a:cubicBezTo>
                      <a:pt x="267" y="100"/>
                      <a:pt x="268" y="91"/>
                      <a:pt x="265" y="81"/>
                    </a:cubicBezTo>
                    <a:cubicBezTo>
                      <a:pt x="262" y="72"/>
                      <a:pt x="256" y="65"/>
                      <a:pt x="248" y="61"/>
                    </a:cubicBezTo>
                    <a:close/>
                    <a:moveTo>
                      <a:pt x="244" y="99"/>
                    </a:moveTo>
                    <a:cubicBezTo>
                      <a:pt x="242" y="102"/>
                      <a:pt x="239" y="104"/>
                      <a:pt x="236" y="106"/>
                    </a:cubicBezTo>
                    <a:cubicBezTo>
                      <a:pt x="232" y="107"/>
                      <a:pt x="228" y="106"/>
                      <a:pt x="225" y="105"/>
                    </a:cubicBezTo>
                    <a:cubicBezTo>
                      <a:pt x="221" y="103"/>
                      <a:pt x="219" y="100"/>
                      <a:pt x="218" y="96"/>
                    </a:cubicBezTo>
                    <a:cubicBezTo>
                      <a:pt x="217" y="93"/>
                      <a:pt x="217" y="89"/>
                      <a:pt x="219" y="85"/>
                    </a:cubicBezTo>
                    <a:cubicBezTo>
                      <a:pt x="221" y="82"/>
                      <a:pt x="223" y="80"/>
                      <a:pt x="227" y="78"/>
                    </a:cubicBezTo>
                    <a:cubicBezTo>
                      <a:pt x="229" y="78"/>
                      <a:pt x="230" y="78"/>
                      <a:pt x="231" y="78"/>
                    </a:cubicBezTo>
                    <a:cubicBezTo>
                      <a:pt x="234" y="78"/>
                      <a:pt x="236" y="78"/>
                      <a:pt x="238" y="79"/>
                    </a:cubicBezTo>
                    <a:cubicBezTo>
                      <a:pt x="241" y="81"/>
                      <a:pt x="244" y="84"/>
                      <a:pt x="245" y="88"/>
                    </a:cubicBezTo>
                    <a:cubicBezTo>
                      <a:pt x="246" y="91"/>
                      <a:pt x="246" y="95"/>
                      <a:pt x="244" y="99"/>
                    </a:cubicBezTo>
                    <a:close/>
                  </a:path>
                </a:pathLst>
              </a:custGeom>
              <a:solidFill>
                <a:schemeClr val="accent3"/>
              </a:solidFill>
              <a:ln w="3175">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effectLst/>
                  <a:uLnTx/>
                  <a:uFillTx/>
                  <a:latin typeface="+mj-lt"/>
                  <a:ea typeface="+mn-ea"/>
                  <a:cs typeface="+mn-cs"/>
                </a:endParaRPr>
              </a:p>
            </p:txBody>
          </p:sp>
        </p:grpSp>
        <p:sp>
          <p:nvSpPr>
            <p:cNvPr id="101" name="TextBox 100">
              <a:extLst>
                <a:ext uri="{FF2B5EF4-FFF2-40B4-BE49-F238E27FC236}">
                  <a16:creationId xmlns:a16="http://schemas.microsoft.com/office/drawing/2014/main" id="{D9E8061C-7A22-4CC9-A6D6-8A543A837CE3}"/>
                </a:ext>
              </a:extLst>
            </p:cNvPr>
            <p:cNvSpPr txBox="1"/>
            <p:nvPr/>
          </p:nvSpPr>
          <p:spPr>
            <a:xfrm>
              <a:off x="3929206" y="2222896"/>
              <a:ext cx="589096" cy="164029"/>
            </a:xfrm>
            <a:prstGeom prst="rect">
              <a:avLst/>
            </a:prstGeom>
            <a:solidFill>
              <a:schemeClr val="bg1"/>
            </a:solidFill>
          </p:spPr>
          <p:txBody>
            <a:bodyPr wrap="square" lIns="0" tIns="0" rIns="0" bIns="0" rtlCol="0">
              <a:spAutoFit/>
            </a:bodyPr>
            <a:lstStyle/>
            <a:p>
              <a:pPr algn="ctr">
                <a:spcBef>
                  <a:spcPts val="600"/>
                </a:spcBef>
                <a:buSzPct val="100000"/>
              </a:pPr>
              <a:r>
                <a:rPr lang="en-GB" sz="900" dirty="0">
                  <a:latin typeface="Candara" panose="020E0502030303020204" pitchFamily="34" charset="0"/>
                </a:rPr>
                <a:t>Presentation Services</a:t>
              </a:r>
            </a:p>
          </p:txBody>
        </p:sp>
        <p:cxnSp>
          <p:nvCxnSpPr>
            <p:cNvPr id="102" name="Straight Connector 101">
              <a:extLst>
                <a:ext uri="{FF2B5EF4-FFF2-40B4-BE49-F238E27FC236}">
                  <a16:creationId xmlns:a16="http://schemas.microsoft.com/office/drawing/2014/main" id="{CB1B006A-6F87-4CFB-90F8-C2FEBCBEBE93}"/>
                </a:ext>
              </a:extLst>
            </p:cNvPr>
            <p:cNvCxnSpPr>
              <a:cxnSpLocks/>
            </p:cNvCxnSpPr>
            <p:nvPr/>
          </p:nvCxnSpPr>
          <p:spPr>
            <a:xfrm>
              <a:off x="502266" y="3035325"/>
              <a:ext cx="5865472" cy="0"/>
            </a:xfrm>
            <a:prstGeom prst="line">
              <a:avLst/>
            </a:prstGeom>
            <a:ln w="3175">
              <a:solidFill>
                <a:schemeClr val="tx2"/>
              </a:solidFill>
              <a:prstDash val="solid"/>
            </a:ln>
          </p:spPr>
          <p:style>
            <a:lnRef idx="1">
              <a:schemeClr val="accent1"/>
            </a:lnRef>
            <a:fillRef idx="0">
              <a:schemeClr val="accent1"/>
            </a:fillRef>
            <a:effectRef idx="0">
              <a:schemeClr val="accent1"/>
            </a:effectRef>
            <a:fontRef idx="minor">
              <a:schemeClr val="tx1"/>
            </a:fontRef>
          </p:style>
        </p:cxnSp>
      </p:grpSp>
      <p:sp>
        <p:nvSpPr>
          <p:cNvPr id="115" name="Oval 114">
            <a:extLst>
              <a:ext uri="{FF2B5EF4-FFF2-40B4-BE49-F238E27FC236}">
                <a16:creationId xmlns:a16="http://schemas.microsoft.com/office/drawing/2014/main" id="{B93F0215-CADF-4DE9-AE44-AECB005E294A}"/>
              </a:ext>
            </a:extLst>
          </p:cNvPr>
          <p:cNvSpPr/>
          <p:nvPr/>
        </p:nvSpPr>
        <p:spPr bwMode="gray">
          <a:xfrm>
            <a:off x="1510675" y="2258212"/>
            <a:ext cx="872701" cy="772204"/>
          </a:xfrm>
          <a:prstGeom prst="ellipse">
            <a:avLst/>
          </a:prstGeom>
          <a:solidFill>
            <a:schemeClr val="bg1"/>
          </a:solidFill>
          <a:ln w="19050" algn="ctr">
            <a:solidFill>
              <a:schemeClr val="accent3"/>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050" b="0" i="0" u="none" strike="noStrike" kern="1200" cap="none" spc="0" normalizeH="0" baseline="0" noProof="0" dirty="0">
              <a:ln>
                <a:noFill/>
              </a:ln>
              <a:effectLst/>
              <a:uLnTx/>
              <a:uFillTx/>
              <a:latin typeface="Candara" panose="020E0502030303020204" pitchFamily="34" charset="0"/>
            </a:endParaRPr>
          </a:p>
        </p:txBody>
      </p:sp>
      <p:sp>
        <p:nvSpPr>
          <p:cNvPr id="116" name="Freeform 12">
            <a:extLst>
              <a:ext uri="{FF2B5EF4-FFF2-40B4-BE49-F238E27FC236}">
                <a16:creationId xmlns:a16="http://schemas.microsoft.com/office/drawing/2014/main" id="{17201A42-29BC-4596-8FBA-A79A07B34CCE}"/>
              </a:ext>
            </a:extLst>
          </p:cNvPr>
          <p:cNvSpPr>
            <a:spLocks noEditPoints="1"/>
          </p:cNvSpPr>
          <p:nvPr/>
        </p:nvSpPr>
        <p:spPr bwMode="auto">
          <a:xfrm>
            <a:off x="1726961" y="2443561"/>
            <a:ext cx="440127" cy="382420"/>
          </a:xfrm>
          <a:custGeom>
            <a:avLst/>
            <a:gdLst>
              <a:gd name="T0" fmla="*/ 22 w 372"/>
              <a:gd name="T1" fmla="*/ 84 h 474"/>
              <a:gd name="T2" fmla="*/ 186 w 372"/>
              <a:gd name="T3" fmla="*/ 144 h 474"/>
              <a:gd name="T4" fmla="*/ 186 w 372"/>
              <a:gd name="T5" fmla="*/ 372 h 474"/>
              <a:gd name="T6" fmla="*/ 351 w 372"/>
              <a:gd name="T7" fmla="*/ 391 h 474"/>
              <a:gd name="T8" fmla="*/ 22 w 372"/>
              <a:gd name="T9" fmla="*/ 393 h 474"/>
              <a:gd name="T10" fmla="*/ 22 w 372"/>
              <a:gd name="T11" fmla="*/ 328 h 474"/>
              <a:gd name="T12" fmla="*/ 322 w 372"/>
              <a:gd name="T13" fmla="*/ 320 h 474"/>
              <a:gd name="T14" fmla="*/ 252 w 372"/>
              <a:gd name="T15" fmla="*/ 343 h 474"/>
              <a:gd name="T16" fmla="*/ 234 w 372"/>
              <a:gd name="T17" fmla="*/ 346 h 474"/>
              <a:gd name="T18" fmla="*/ 214 w 372"/>
              <a:gd name="T19" fmla="*/ 347 h 474"/>
              <a:gd name="T20" fmla="*/ 158 w 372"/>
              <a:gd name="T21" fmla="*/ 347 h 474"/>
              <a:gd name="T22" fmla="*/ 138 w 372"/>
              <a:gd name="T23" fmla="*/ 346 h 474"/>
              <a:gd name="T24" fmla="*/ 59 w 372"/>
              <a:gd name="T25" fmla="*/ 325 h 474"/>
              <a:gd name="T26" fmla="*/ 42 w 372"/>
              <a:gd name="T27" fmla="*/ 315 h 474"/>
              <a:gd name="T28" fmla="*/ 35 w 372"/>
              <a:gd name="T29" fmla="*/ 310 h 474"/>
              <a:gd name="T30" fmla="*/ 27 w 372"/>
              <a:gd name="T31" fmla="*/ 301 h 474"/>
              <a:gd name="T32" fmla="*/ 23 w 372"/>
              <a:gd name="T33" fmla="*/ 294 h 474"/>
              <a:gd name="T34" fmla="*/ 22 w 372"/>
              <a:gd name="T35" fmla="*/ 226 h 474"/>
              <a:gd name="T36" fmla="*/ 351 w 372"/>
              <a:gd name="T37" fmla="*/ 227 h 474"/>
              <a:gd name="T38" fmla="*/ 351 w 372"/>
              <a:gd name="T39" fmla="*/ 291 h 474"/>
              <a:gd name="T40" fmla="*/ 349 w 372"/>
              <a:gd name="T41" fmla="*/ 296 h 474"/>
              <a:gd name="T42" fmla="*/ 344 w 372"/>
              <a:gd name="T43" fmla="*/ 304 h 474"/>
              <a:gd name="T44" fmla="*/ 336 w 372"/>
              <a:gd name="T45" fmla="*/ 311 h 474"/>
              <a:gd name="T46" fmla="*/ 323 w 372"/>
              <a:gd name="T47" fmla="*/ 320 h 474"/>
              <a:gd name="T48" fmla="*/ 48 w 372"/>
              <a:gd name="T49" fmla="*/ 221 h 474"/>
              <a:gd name="T50" fmla="*/ 48 w 372"/>
              <a:gd name="T51" fmla="*/ 221 h 474"/>
              <a:gd name="T52" fmla="*/ 22 w 372"/>
              <a:gd name="T53" fmla="*/ 124 h 474"/>
              <a:gd name="T54" fmla="*/ 29 w 372"/>
              <a:gd name="T55" fmla="*/ 130 h 474"/>
              <a:gd name="T56" fmla="*/ 48 w 372"/>
              <a:gd name="T57" fmla="*/ 142 h 474"/>
              <a:gd name="T58" fmla="*/ 64 w 372"/>
              <a:gd name="T59" fmla="*/ 148 h 474"/>
              <a:gd name="T60" fmla="*/ 90 w 372"/>
              <a:gd name="T61" fmla="*/ 157 h 474"/>
              <a:gd name="T62" fmla="*/ 110 w 372"/>
              <a:gd name="T63" fmla="*/ 161 h 474"/>
              <a:gd name="T64" fmla="*/ 143 w 372"/>
              <a:gd name="T65" fmla="*/ 166 h 474"/>
              <a:gd name="T66" fmla="*/ 167 w 372"/>
              <a:gd name="T67" fmla="*/ 168 h 474"/>
              <a:gd name="T68" fmla="*/ 226 w 372"/>
              <a:gd name="T69" fmla="*/ 166 h 474"/>
              <a:gd name="T70" fmla="*/ 250 w 372"/>
              <a:gd name="T71" fmla="*/ 163 h 474"/>
              <a:gd name="T72" fmla="*/ 281 w 372"/>
              <a:gd name="T73" fmla="*/ 157 h 474"/>
              <a:gd name="T74" fmla="*/ 300 w 372"/>
              <a:gd name="T75" fmla="*/ 152 h 474"/>
              <a:gd name="T76" fmla="*/ 323 w 372"/>
              <a:gd name="T77" fmla="*/ 142 h 474"/>
              <a:gd name="T78" fmla="*/ 336 w 372"/>
              <a:gd name="T79" fmla="*/ 135 h 474"/>
              <a:gd name="T80" fmla="*/ 351 w 372"/>
              <a:gd name="T81" fmla="*/ 124 h 474"/>
              <a:gd name="T82" fmla="*/ 350 w 372"/>
              <a:gd name="T83" fmla="*/ 192 h 474"/>
              <a:gd name="T84" fmla="*/ 346 w 372"/>
              <a:gd name="T85" fmla="*/ 199 h 474"/>
              <a:gd name="T86" fmla="*/ 338 w 372"/>
              <a:gd name="T87" fmla="*/ 208 h 474"/>
              <a:gd name="T88" fmla="*/ 330 w 372"/>
              <a:gd name="T89" fmla="*/ 214 h 474"/>
              <a:gd name="T90" fmla="*/ 313 w 372"/>
              <a:gd name="T91" fmla="*/ 223 h 474"/>
              <a:gd name="T92" fmla="*/ 237 w 372"/>
              <a:gd name="T93" fmla="*/ 243 h 474"/>
              <a:gd name="T94" fmla="*/ 216 w 372"/>
              <a:gd name="T95" fmla="*/ 245 h 474"/>
              <a:gd name="T96" fmla="*/ 169 w 372"/>
              <a:gd name="T97" fmla="*/ 246 h 474"/>
              <a:gd name="T98" fmla="*/ 139 w 372"/>
              <a:gd name="T99" fmla="*/ 244 h 474"/>
              <a:gd name="T100" fmla="*/ 121 w 372"/>
              <a:gd name="T101" fmla="*/ 241 h 474"/>
              <a:gd name="T102" fmla="*/ 50 w 372"/>
              <a:gd name="T103" fmla="*/ 218 h 474"/>
              <a:gd name="T104" fmla="*/ 36 w 372"/>
              <a:gd name="T105" fmla="*/ 209 h 474"/>
              <a:gd name="T106" fmla="*/ 29 w 372"/>
              <a:gd name="T107" fmla="*/ 202 h 474"/>
              <a:gd name="T108" fmla="*/ 24 w 372"/>
              <a:gd name="T109" fmla="*/ 194 h 474"/>
              <a:gd name="T110" fmla="*/ 22 w 372"/>
              <a:gd name="T111" fmla="*/ 186 h 474"/>
              <a:gd name="T112" fmla="*/ 371 w 372"/>
              <a:gd name="T113" fmla="*/ 74 h 474"/>
              <a:gd name="T114" fmla="*/ 2 w 372"/>
              <a:gd name="T115" fmla="*/ 74 h 474"/>
              <a:gd name="T116" fmla="*/ 1 w 372"/>
              <a:gd name="T117" fmla="*/ 399 h 474"/>
              <a:gd name="T118" fmla="*/ 372 w 372"/>
              <a:gd name="T119" fmla="*/ 39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2" h="474">
                <a:moveTo>
                  <a:pt x="186" y="144"/>
                </a:moveTo>
                <a:lnTo>
                  <a:pt x="186" y="144"/>
                </a:lnTo>
                <a:cubicBezTo>
                  <a:pt x="84" y="144"/>
                  <a:pt x="22" y="109"/>
                  <a:pt x="22" y="84"/>
                </a:cubicBezTo>
                <a:cubicBezTo>
                  <a:pt x="22" y="46"/>
                  <a:pt x="118" y="23"/>
                  <a:pt x="186" y="23"/>
                </a:cubicBezTo>
                <a:cubicBezTo>
                  <a:pt x="288" y="23"/>
                  <a:pt x="351" y="59"/>
                  <a:pt x="351" y="84"/>
                </a:cubicBezTo>
                <a:cubicBezTo>
                  <a:pt x="351" y="109"/>
                  <a:pt x="288" y="144"/>
                  <a:pt x="186" y="144"/>
                </a:cubicBezTo>
                <a:lnTo>
                  <a:pt x="186" y="144"/>
                </a:lnTo>
                <a:close/>
                <a:moveTo>
                  <a:pt x="186" y="372"/>
                </a:moveTo>
                <a:lnTo>
                  <a:pt x="186" y="372"/>
                </a:lnTo>
                <a:cubicBezTo>
                  <a:pt x="259" y="372"/>
                  <a:pt x="319" y="356"/>
                  <a:pt x="351" y="329"/>
                </a:cubicBezTo>
                <a:cubicBezTo>
                  <a:pt x="351" y="328"/>
                  <a:pt x="351" y="328"/>
                  <a:pt x="351" y="328"/>
                </a:cubicBezTo>
                <a:lnTo>
                  <a:pt x="351" y="391"/>
                </a:lnTo>
                <a:lnTo>
                  <a:pt x="351" y="392"/>
                </a:lnTo>
                <a:cubicBezTo>
                  <a:pt x="347" y="420"/>
                  <a:pt x="279" y="450"/>
                  <a:pt x="186" y="450"/>
                </a:cubicBezTo>
                <a:cubicBezTo>
                  <a:pt x="94" y="450"/>
                  <a:pt x="26" y="420"/>
                  <a:pt x="22" y="393"/>
                </a:cubicBezTo>
                <a:cubicBezTo>
                  <a:pt x="22" y="392"/>
                  <a:pt x="22" y="392"/>
                  <a:pt x="22" y="392"/>
                </a:cubicBezTo>
                <a:lnTo>
                  <a:pt x="22" y="328"/>
                </a:lnTo>
                <a:cubicBezTo>
                  <a:pt x="22" y="328"/>
                  <a:pt x="22" y="328"/>
                  <a:pt x="22" y="328"/>
                </a:cubicBezTo>
                <a:cubicBezTo>
                  <a:pt x="53" y="356"/>
                  <a:pt x="113" y="372"/>
                  <a:pt x="186" y="372"/>
                </a:cubicBezTo>
                <a:lnTo>
                  <a:pt x="186" y="372"/>
                </a:lnTo>
                <a:close/>
                <a:moveTo>
                  <a:pt x="322" y="320"/>
                </a:moveTo>
                <a:lnTo>
                  <a:pt x="322" y="320"/>
                </a:lnTo>
                <a:cubicBezTo>
                  <a:pt x="320" y="322"/>
                  <a:pt x="317" y="323"/>
                  <a:pt x="313" y="325"/>
                </a:cubicBezTo>
                <a:cubicBezTo>
                  <a:pt x="297" y="333"/>
                  <a:pt x="275" y="339"/>
                  <a:pt x="252" y="343"/>
                </a:cubicBezTo>
                <a:lnTo>
                  <a:pt x="251" y="343"/>
                </a:lnTo>
                <a:cubicBezTo>
                  <a:pt x="247" y="344"/>
                  <a:pt x="242" y="345"/>
                  <a:pt x="237" y="345"/>
                </a:cubicBezTo>
                <a:lnTo>
                  <a:pt x="234" y="346"/>
                </a:lnTo>
                <a:cubicBezTo>
                  <a:pt x="230" y="346"/>
                  <a:pt x="225" y="347"/>
                  <a:pt x="221" y="347"/>
                </a:cubicBezTo>
                <a:cubicBezTo>
                  <a:pt x="220" y="347"/>
                  <a:pt x="219" y="347"/>
                  <a:pt x="217" y="347"/>
                </a:cubicBezTo>
                <a:lnTo>
                  <a:pt x="214" y="347"/>
                </a:lnTo>
                <a:cubicBezTo>
                  <a:pt x="210" y="348"/>
                  <a:pt x="207" y="348"/>
                  <a:pt x="204" y="348"/>
                </a:cubicBezTo>
                <a:cubicBezTo>
                  <a:pt x="192" y="349"/>
                  <a:pt x="180" y="349"/>
                  <a:pt x="169" y="348"/>
                </a:cubicBezTo>
                <a:cubicBezTo>
                  <a:pt x="165" y="348"/>
                  <a:pt x="162" y="348"/>
                  <a:pt x="158" y="347"/>
                </a:cubicBezTo>
                <a:lnTo>
                  <a:pt x="157" y="347"/>
                </a:lnTo>
                <a:cubicBezTo>
                  <a:pt x="155" y="347"/>
                  <a:pt x="154" y="347"/>
                  <a:pt x="152" y="347"/>
                </a:cubicBezTo>
                <a:cubicBezTo>
                  <a:pt x="147" y="347"/>
                  <a:pt x="143" y="346"/>
                  <a:pt x="138" y="346"/>
                </a:cubicBezTo>
                <a:cubicBezTo>
                  <a:pt x="137" y="345"/>
                  <a:pt x="137" y="345"/>
                  <a:pt x="136" y="345"/>
                </a:cubicBezTo>
                <a:cubicBezTo>
                  <a:pt x="131" y="345"/>
                  <a:pt x="126" y="344"/>
                  <a:pt x="121" y="343"/>
                </a:cubicBezTo>
                <a:cubicBezTo>
                  <a:pt x="98" y="339"/>
                  <a:pt x="76" y="333"/>
                  <a:pt x="59" y="325"/>
                </a:cubicBezTo>
                <a:cubicBezTo>
                  <a:pt x="56" y="323"/>
                  <a:pt x="53" y="322"/>
                  <a:pt x="51" y="320"/>
                </a:cubicBezTo>
                <a:lnTo>
                  <a:pt x="50" y="320"/>
                </a:lnTo>
                <a:cubicBezTo>
                  <a:pt x="47" y="319"/>
                  <a:pt x="45" y="317"/>
                  <a:pt x="42" y="315"/>
                </a:cubicBezTo>
                <a:lnTo>
                  <a:pt x="41" y="315"/>
                </a:lnTo>
                <a:cubicBezTo>
                  <a:pt x="40" y="314"/>
                  <a:pt x="38" y="312"/>
                  <a:pt x="36" y="311"/>
                </a:cubicBezTo>
                <a:lnTo>
                  <a:pt x="35" y="310"/>
                </a:lnTo>
                <a:cubicBezTo>
                  <a:pt x="33" y="308"/>
                  <a:pt x="32" y="307"/>
                  <a:pt x="31" y="306"/>
                </a:cubicBezTo>
                <a:cubicBezTo>
                  <a:pt x="30" y="306"/>
                  <a:pt x="30" y="305"/>
                  <a:pt x="29" y="304"/>
                </a:cubicBezTo>
                <a:cubicBezTo>
                  <a:pt x="28" y="303"/>
                  <a:pt x="27" y="302"/>
                  <a:pt x="27" y="301"/>
                </a:cubicBezTo>
                <a:cubicBezTo>
                  <a:pt x="26" y="300"/>
                  <a:pt x="26" y="300"/>
                  <a:pt x="25" y="299"/>
                </a:cubicBezTo>
                <a:cubicBezTo>
                  <a:pt x="25" y="298"/>
                  <a:pt x="24" y="297"/>
                  <a:pt x="24" y="296"/>
                </a:cubicBezTo>
                <a:cubicBezTo>
                  <a:pt x="23" y="296"/>
                  <a:pt x="23" y="295"/>
                  <a:pt x="23" y="294"/>
                </a:cubicBezTo>
                <a:cubicBezTo>
                  <a:pt x="22" y="293"/>
                  <a:pt x="22" y="292"/>
                  <a:pt x="22" y="291"/>
                </a:cubicBezTo>
                <a:cubicBezTo>
                  <a:pt x="22" y="290"/>
                  <a:pt x="22" y="289"/>
                  <a:pt x="22" y="288"/>
                </a:cubicBezTo>
                <a:lnTo>
                  <a:pt x="22" y="226"/>
                </a:lnTo>
                <a:cubicBezTo>
                  <a:pt x="22" y="226"/>
                  <a:pt x="22" y="226"/>
                  <a:pt x="22" y="226"/>
                </a:cubicBezTo>
                <a:cubicBezTo>
                  <a:pt x="53" y="254"/>
                  <a:pt x="113" y="270"/>
                  <a:pt x="186" y="270"/>
                </a:cubicBezTo>
                <a:cubicBezTo>
                  <a:pt x="259" y="270"/>
                  <a:pt x="319" y="254"/>
                  <a:pt x="351" y="227"/>
                </a:cubicBezTo>
                <a:cubicBezTo>
                  <a:pt x="351" y="226"/>
                  <a:pt x="351" y="226"/>
                  <a:pt x="351" y="226"/>
                </a:cubicBezTo>
                <a:lnTo>
                  <a:pt x="351" y="288"/>
                </a:lnTo>
                <a:cubicBezTo>
                  <a:pt x="351" y="289"/>
                  <a:pt x="351" y="290"/>
                  <a:pt x="351" y="291"/>
                </a:cubicBezTo>
                <a:lnTo>
                  <a:pt x="351" y="291"/>
                </a:lnTo>
                <a:cubicBezTo>
                  <a:pt x="350" y="292"/>
                  <a:pt x="350" y="293"/>
                  <a:pt x="350" y="294"/>
                </a:cubicBezTo>
                <a:cubicBezTo>
                  <a:pt x="350" y="295"/>
                  <a:pt x="349" y="296"/>
                  <a:pt x="349" y="296"/>
                </a:cubicBezTo>
                <a:cubicBezTo>
                  <a:pt x="349" y="297"/>
                  <a:pt x="348" y="298"/>
                  <a:pt x="348" y="299"/>
                </a:cubicBezTo>
                <a:cubicBezTo>
                  <a:pt x="347" y="300"/>
                  <a:pt x="347" y="301"/>
                  <a:pt x="346" y="301"/>
                </a:cubicBezTo>
                <a:cubicBezTo>
                  <a:pt x="345" y="302"/>
                  <a:pt x="344" y="303"/>
                  <a:pt x="344" y="304"/>
                </a:cubicBezTo>
                <a:cubicBezTo>
                  <a:pt x="343" y="305"/>
                  <a:pt x="342" y="306"/>
                  <a:pt x="342" y="306"/>
                </a:cubicBezTo>
                <a:cubicBezTo>
                  <a:pt x="341" y="307"/>
                  <a:pt x="340" y="308"/>
                  <a:pt x="338" y="310"/>
                </a:cubicBezTo>
                <a:cubicBezTo>
                  <a:pt x="338" y="310"/>
                  <a:pt x="337" y="311"/>
                  <a:pt x="336" y="311"/>
                </a:cubicBezTo>
                <a:cubicBezTo>
                  <a:pt x="335" y="312"/>
                  <a:pt x="333" y="314"/>
                  <a:pt x="331" y="315"/>
                </a:cubicBezTo>
                <a:cubicBezTo>
                  <a:pt x="331" y="315"/>
                  <a:pt x="330" y="316"/>
                  <a:pt x="330" y="316"/>
                </a:cubicBezTo>
                <a:cubicBezTo>
                  <a:pt x="328" y="317"/>
                  <a:pt x="325" y="319"/>
                  <a:pt x="323" y="320"/>
                </a:cubicBezTo>
                <a:lnTo>
                  <a:pt x="322" y="320"/>
                </a:lnTo>
                <a:lnTo>
                  <a:pt x="322" y="320"/>
                </a:lnTo>
                <a:close/>
                <a:moveTo>
                  <a:pt x="48" y="221"/>
                </a:moveTo>
                <a:lnTo>
                  <a:pt x="48" y="221"/>
                </a:lnTo>
                <a:lnTo>
                  <a:pt x="48" y="221"/>
                </a:lnTo>
                <a:lnTo>
                  <a:pt x="48" y="221"/>
                </a:lnTo>
                <a:lnTo>
                  <a:pt x="48" y="221"/>
                </a:lnTo>
                <a:lnTo>
                  <a:pt x="48" y="221"/>
                </a:lnTo>
                <a:close/>
                <a:moveTo>
                  <a:pt x="22" y="124"/>
                </a:moveTo>
                <a:lnTo>
                  <a:pt x="22" y="124"/>
                </a:lnTo>
                <a:cubicBezTo>
                  <a:pt x="23" y="126"/>
                  <a:pt x="26" y="127"/>
                  <a:pt x="28" y="129"/>
                </a:cubicBezTo>
                <a:lnTo>
                  <a:pt x="29" y="130"/>
                </a:lnTo>
                <a:cubicBezTo>
                  <a:pt x="32" y="132"/>
                  <a:pt x="34" y="133"/>
                  <a:pt x="37" y="135"/>
                </a:cubicBezTo>
                <a:lnTo>
                  <a:pt x="39" y="137"/>
                </a:lnTo>
                <a:cubicBezTo>
                  <a:pt x="42" y="138"/>
                  <a:pt x="45" y="140"/>
                  <a:pt x="48" y="142"/>
                </a:cubicBezTo>
                <a:cubicBezTo>
                  <a:pt x="49" y="142"/>
                  <a:pt x="49" y="142"/>
                  <a:pt x="49" y="142"/>
                </a:cubicBezTo>
                <a:cubicBezTo>
                  <a:pt x="53" y="144"/>
                  <a:pt x="56" y="145"/>
                  <a:pt x="60" y="147"/>
                </a:cubicBezTo>
                <a:lnTo>
                  <a:pt x="64" y="148"/>
                </a:lnTo>
                <a:cubicBezTo>
                  <a:pt x="67" y="150"/>
                  <a:pt x="70" y="151"/>
                  <a:pt x="74" y="152"/>
                </a:cubicBezTo>
                <a:cubicBezTo>
                  <a:pt x="75" y="152"/>
                  <a:pt x="76" y="153"/>
                  <a:pt x="77" y="153"/>
                </a:cubicBezTo>
                <a:cubicBezTo>
                  <a:pt x="81" y="154"/>
                  <a:pt x="85" y="156"/>
                  <a:pt x="90" y="157"/>
                </a:cubicBezTo>
                <a:cubicBezTo>
                  <a:pt x="90" y="157"/>
                  <a:pt x="91" y="157"/>
                  <a:pt x="92" y="157"/>
                </a:cubicBezTo>
                <a:cubicBezTo>
                  <a:pt x="96" y="158"/>
                  <a:pt x="101" y="159"/>
                  <a:pt x="105" y="160"/>
                </a:cubicBezTo>
                <a:lnTo>
                  <a:pt x="110" y="161"/>
                </a:lnTo>
                <a:cubicBezTo>
                  <a:pt x="114" y="162"/>
                  <a:pt x="118" y="163"/>
                  <a:pt x="122" y="163"/>
                </a:cubicBezTo>
                <a:lnTo>
                  <a:pt x="126" y="164"/>
                </a:lnTo>
                <a:cubicBezTo>
                  <a:pt x="131" y="165"/>
                  <a:pt x="137" y="165"/>
                  <a:pt x="143" y="166"/>
                </a:cubicBezTo>
                <a:lnTo>
                  <a:pt x="147" y="166"/>
                </a:lnTo>
                <a:cubicBezTo>
                  <a:pt x="152" y="167"/>
                  <a:pt x="156" y="167"/>
                  <a:pt x="161" y="167"/>
                </a:cubicBezTo>
                <a:lnTo>
                  <a:pt x="167" y="168"/>
                </a:lnTo>
                <a:cubicBezTo>
                  <a:pt x="180" y="168"/>
                  <a:pt x="193" y="168"/>
                  <a:pt x="206" y="168"/>
                </a:cubicBezTo>
                <a:lnTo>
                  <a:pt x="212" y="167"/>
                </a:lnTo>
                <a:cubicBezTo>
                  <a:pt x="217" y="167"/>
                  <a:pt x="221" y="167"/>
                  <a:pt x="226" y="166"/>
                </a:cubicBezTo>
                <a:lnTo>
                  <a:pt x="230" y="166"/>
                </a:lnTo>
                <a:cubicBezTo>
                  <a:pt x="236" y="165"/>
                  <a:pt x="241" y="165"/>
                  <a:pt x="247" y="164"/>
                </a:cubicBezTo>
                <a:lnTo>
                  <a:pt x="250" y="163"/>
                </a:lnTo>
                <a:cubicBezTo>
                  <a:pt x="255" y="163"/>
                  <a:pt x="259" y="162"/>
                  <a:pt x="263" y="161"/>
                </a:cubicBezTo>
                <a:lnTo>
                  <a:pt x="268" y="160"/>
                </a:lnTo>
                <a:cubicBezTo>
                  <a:pt x="272" y="159"/>
                  <a:pt x="276" y="158"/>
                  <a:pt x="281" y="157"/>
                </a:cubicBezTo>
                <a:lnTo>
                  <a:pt x="283" y="157"/>
                </a:lnTo>
                <a:cubicBezTo>
                  <a:pt x="287" y="156"/>
                  <a:pt x="292" y="154"/>
                  <a:pt x="296" y="153"/>
                </a:cubicBezTo>
                <a:lnTo>
                  <a:pt x="300" y="152"/>
                </a:lnTo>
                <a:cubicBezTo>
                  <a:pt x="303" y="151"/>
                  <a:pt x="306" y="150"/>
                  <a:pt x="309" y="148"/>
                </a:cubicBezTo>
                <a:lnTo>
                  <a:pt x="312" y="147"/>
                </a:lnTo>
                <a:cubicBezTo>
                  <a:pt x="316" y="145"/>
                  <a:pt x="320" y="144"/>
                  <a:pt x="323" y="142"/>
                </a:cubicBezTo>
                <a:cubicBezTo>
                  <a:pt x="324" y="142"/>
                  <a:pt x="324" y="142"/>
                  <a:pt x="325" y="141"/>
                </a:cubicBezTo>
                <a:cubicBezTo>
                  <a:pt x="328" y="140"/>
                  <a:pt x="331" y="138"/>
                  <a:pt x="334" y="137"/>
                </a:cubicBezTo>
                <a:lnTo>
                  <a:pt x="336" y="135"/>
                </a:lnTo>
                <a:cubicBezTo>
                  <a:pt x="339" y="133"/>
                  <a:pt x="341" y="132"/>
                  <a:pt x="344" y="130"/>
                </a:cubicBezTo>
                <a:lnTo>
                  <a:pt x="345" y="129"/>
                </a:lnTo>
                <a:cubicBezTo>
                  <a:pt x="347" y="127"/>
                  <a:pt x="349" y="126"/>
                  <a:pt x="351" y="124"/>
                </a:cubicBezTo>
                <a:lnTo>
                  <a:pt x="351" y="186"/>
                </a:lnTo>
                <a:cubicBezTo>
                  <a:pt x="351" y="187"/>
                  <a:pt x="351" y="188"/>
                  <a:pt x="351" y="189"/>
                </a:cubicBezTo>
                <a:cubicBezTo>
                  <a:pt x="350" y="190"/>
                  <a:pt x="350" y="191"/>
                  <a:pt x="350" y="192"/>
                </a:cubicBezTo>
                <a:cubicBezTo>
                  <a:pt x="350" y="193"/>
                  <a:pt x="349" y="194"/>
                  <a:pt x="349" y="194"/>
                </a:cubicBezTo>
                <a:cubicBezTo>
                  <a:pt x="349" y="195"/>
                  <a:pt x="348" y="196"/>
                  <a:pt x="348" y="197"/>
                </a:cubicBezTo>
                <a:cubicBezTo>
                  <a:pt x="347" y="198"/>
                  <a:pt x="347" y="198"/>
                  <a:pt x="346" y="199"/>
                </a:cubicBezTo>
                <a:cubicBezTo>
                  <a:pt x="345" y="200"/>
                  <a:pt x="345" y="201"/>
                  <a:pt x="344" y="202"/>
                </a:cubicBezTo>
                <a:lnTo>
                  <a:pt x="342" y="204"/>
                </a:lnTo>
                <a:cubicBezTo>
                  <a:pt x="341" y="205"/>
                  <a:pt x="340" y="206"/>
                  <a:pt x="338" y="208"/>
                </a:cubicBezTo>
                <a:lnTo>
                  <a:pt x="336" y="209"/>
                </a:lnTo>
                <a:cubicBezTo>
                  <a:pt x="335" y="210"/>
                  <a:pt x="333" y="212"/>
                  <a:pt x="331" y="213"/>
                </a:cubicBezTo>
                <a:lnTo>
                  <a:pt x="330" y="214"/>
                </a:lnTo>
                <a:cubicBezTo>
                  <a:pt x="328" y="215"/>
                  <a:pt x="325" y="217"/>
                  <a:pt x="323" y="218"/>
                </a:cubicBezTo>
                <a:lnTo>
                  <a:pt x="322" y="218"/>
                </a:lnTo>
                <a:cubicBezTo>
                  <a:pt x="319" y="220"/>
                  <a:pt x="317" y="221"/>
                  <a:pt x="313" y="223"/>
                </a:cubicBezTo>
                <a:cubicBezTo>
                  <a:pt x="296" y="231"/>
                  <a:pt x="275" y="237"/>
                  <a:pt x="252" y="241"/>
                </a:cubicBezTo>
                <a:lnTo>
                  <a:pt x="251" y="241"/>
                </a:lnTo>
                <a:cubicBezTo>
                  <a:pt x="247" y="242"/>
                  <a:pt x="242" y="243"/>
                  <a:pt x="237" y="243"/>
                </a:cubicBezTo>
                <a:cubicBezTo>
                  <a:pt x="236" y="243"/>
                  <a:pt x="235" y="243"/>
                  <a:pt x="234" y="244"/>
                </a:cubicBezTo>
                <a:cubicBezTo>
                  <a:pt x="230" y="244"/>
                  <a:pt x="225" y="245"/>
                  <a:pt x="221" y="245"/>
                </a:cubicBezTo>
                <a:cubicBezTo>
                  <a:pt x="219" y="245"/>
                  <a:pt x="217" y="245"/>
                  <a:pt x="216" y="245"/>
                </a:cubicBezTo>
                <a:lnTo>
                  <a:pt x="214" y="245"/>
                </a:lnTo>
                <a:cubicBezTo>
                  <a:pt x="211" y="246"/>
                  <a:pt x="207" y="246"/>
                  <a:pt x="204" y="246"/>
                </a:cubicBezTo>
                <a:cubicBezTo>
                  <a:pt x="192" y="246"/>
                  <a:pt x="180" y="246"/>
                  <a:pt x="169" y="246"/>
                </a:cubicBezTo>
                <a:cubicBezTo>
                  <a:pt x="166" y="246"/>
                  <a:pt x="164" y="246"/>
                  <a:pt x="162" y="246"/>
                </a:cubicBezTo>
                <a:lnTo>
                  <a:pt x="152" y="245"/>
                </a:lnTo>
                <a:cubicBezTo>
                  <a:pt x="147" y="245"/>
                  <a:pt x="143" y="244"/>
                  <a:pt x="139" y="244"/>
                </a:cubicBezTo>
                <a:lnTo>
                  <a:pt x="136" y="243"/>
                </a:lnTo>
                <a:cubicBezTo>
                  <a:pt x="131" y="243"/>
                  <a:pt x="126" y="242"/>
                  <a:pt x="122" y="241"/>
                </a:cubicBezTo>
                <a:lnTo>
                  <a:pt x="121" y="241"/>
                </a:lnTo>
                <a:cubicBezTo>
                  <a:pt x="98" y="237"/>
                  <a:pt x="76" y="231"/>
                  <a:pt x="59" y="223"/>
                </a:cubicBezTo>
                <a:cubicBezTo>
                  <a:pt x="56" y="221"/>
                  <a:pt x="53" y="220"/>
                  <a:pt x="51" y="219"/>
                </a:cubicBezTo>
                <a:cubicBezTo>
                  <a:pt x="50" y="218"/>
                  <a:pt x="50" y="218"/>
                  <a:pt x="50" y="218"/>
                </a:cubicBezTo>
                <a:cubicBezTo>
                  <a:pt x="47" y="217"/>
                  <a:pt x="45" y="215"/>
                  <a:pt x="43" y="214"/>
                </a:cubicBezTo>
                <a:lnTo>
                  <a:pt x="41" y="213"/>
                </a:lnTo>
                <a:cubicBezTo>
                  <a:pt x="40" y="212"/>
                  <a:pt x="38" y="210"/>
                  <a:pt x="36" y="209"/>
                </a:cubicBezTo>
                <a:cubicBezTo>
                  <a:pt x="36" y="209"/>
                  <a:pt x="35" y="208"/>
                  <a:pt x="35" y="208"/>
                </a:cubicBezTo>
                <a:cubicBezTo>
                  <a:pt x="33" y="206"/>
                  <a:pt x="32" y="205"/>
                  <a:pt x="31" y="204"/>
                </a:cubicBezTo>
                <a:cubicBezTo>
                  <a:pt x="30" y="204"/>
                  <a:pt x="30" y="203"/>
                  <a:pt x="29" y="202"/>
                </a:cubicBezTo>
                <a:cubicBezTo>
                  <a:pt x="28" y="201"/>
                  <a:pt x="27" y="200"/>
                  <a:pt x="27" y="199"/>
                </a:cubicBezTo>
                <a:cubicBezTo>
                  <a:pt x="26" y="198"/>
                  <a:pt x="26" y="198"/>
                  <a:pt x="25" y="197"/>
                </a:cubicBezTo>
                <a:cubicBezTo>
                  <a:pt x="25" y="196"/>
                  <a:pt x="24" y="195"/>
                  <a:pt x="24" y="194"/>
                </a:cubicBezTo>
                <a:cubicBezTo>
                  <a:pt x="23" y="193"/>
                  <a:pt x="23" y="193"/>
                  <a:pt x="23" y="192"/>
                </a:cubicBezTo>
                <a:cubicBezTo>
                  <a:pt x="22" y="191"/>
                  <a:pt x="22" y="190"/>
                  <a:pt x="22" y="189"/>
                </a:cubicBezTo>
                <a:cubicBezTo>
                  <a:pt x="22" y="188"/>
                  <a:pt x="22" y="187"/>
                  <a:pt x="22" y="186"/>
                </a:cubicBezTo>
                <a:lnTo>
                  <a:pt x="22" y="124"/>
                </a:lnTo>
                <a:lnTo>
                  <a:pt x="22" y="124"/>
                </a:lnTo>
                <a:close/>
                <a:moveTo>
                  <a:pt x="371" y="74"/>
                </a:moveTo>
                <a:lnTo>
                  <a:pt x="371" y="74"/>
                </a:lnTo>
                <a:cubicBezTo>
                  <a:pt x="359" y="23"/>
                  <a:pt x="267" y="0"/>
                  <a:pt x="186" y="0"/>
                </a:cubicBezTo>
                <a:cubicBezTo>
                  <a:pt x="106" y="0"/>
                  <a:pt x="13" y="23"/>
                  <a:pt x="2" y="74"/>
                </a:cubicBezTo>
                <a:cubicBezTo>
                  <a:pt x="1" y="76"/>
                  <a:pt x="0" y="78"/>
                  <a:pt x="0" y="80"/>
                </a:cubicBezTo>
                <a:lnTo>
                  <a:pt x="0" y="394"/>
                </a:lnTo>
                <a:cubicBezTo>
                  <a:pt x="0" y="396"/>
                  <a:pt x="1" y="398"/>
                  <a:pt x="1" y="399"/>
                </a:cubicBezTo>
                <a:cubicBezTo>
                  <a:pt x="10" y="442"/>
                  <a:pt x="88" y="474"/>
                  <a:pt x="186" y="474"/>
                </a:cubicBezTo>
                <a:cubicBezTo>
                  <a:pt x="284" y="474"/>
                  <a:pt x="362" y="443"/>
                  <a:pt x="371" y="399"/>
                </a:cubicBezTo>
                <a:cubicBezTo>
                  <a:pt x="372" y="398"/>
                  <a:pt x="372" y="396"/>
                  <a:pt x="372" y="394"/>
                </a:cubicBezTo>
                <a:lnTo>
                  <a:pt x="372" y="80"/>
                </a:lnTo>
                <a:cubicBezTo>
                  <a:pt x="372" y="78"/>
                  <a:pt x="372" y="76"/>
                  <a:pt x="371" y="74"/>
                </a:cubicBezTo>
                <a:close/>
              </a:path>
            </a:pathLst>
          </a:custGeom>
          <a:solidFill>
            <a:schemeClr val="accent3"/>
          </a:solidFill>
          <a:ln w="127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Candara" panose="020E0502030303020204" pitchFamily="34" charset="0"/>
            </a:endParaRPr>
          </a:p>
        </p:txBody>
      </p:sp>
      <p:sp>
        <p:nvSpPr>
          <p:cNvPr id="117" name="Oval 116">
            <a:extLst>
              <a:ext uri="{FF2B5EF4-FFF2-40B4-BE49-F238E27FC236}">
                <a16:creationId xmlns:a16="http://schemas.microsoft.com/office/drawing/2014/main" id="{80675ED1-83CD-43DF-A523-C4E59CF76677}"/>
              </a:ext>
            </a:extLst>
          </p:cNvPr>
          <p:cNvSpPr/>
          <p:nvPr/>
        </p:nvSpPr>
        <p:spPr>
          <a:xfrm>
            <a:off x="9126377" y="2393206"/>
            <a:ext cx="280023" cy="25110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ndara" panose="020E0502030303020204" pitchFamily="34" charset="0"/>
              </a:rPr>
              <a:t>1</a:t>
            </a:r>
          </a:p>
        </p:txBody>
      </p:sp>
      <p:sp>
        <p:nvSpPr>
          <p:cNvPr id="118" name="Oval 117">
            <a:extLst>
              <a:ext uri="{FF2B5EF4-FFF2-40B4-BE49-F238E27FC236}">
                <a16:creationId xmlns:a16="http://schemas.microsoft.com/office/drawing/2014/main" id="{84609DF8-2D46-4A7A-BBD3-9992FDC4842C}"/>
              </a:ext>
            </a:extLst>
          </p:cNvPr>
          <p:cNvSpPr/>
          <p:nvPr/>
        </p:nvSpPr>
        <p:spPr>
          <a:xfrm>
            <a:off x="8305580" y="2392649"/>
            <a:ext cx="280023" cy="25110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ndara" panose="020E0502030303020204" pitchFamily="34" charset="0"/>
              </a:rPr>
              <a:t>2</a:t>
            </a:r>
          </a:p>
        </p:txBody>
      </p:sp>
      <p:sp>
        <p:nvSpPr>
          <p:cNvPr id="119" name="Oval 118">
            <a:extLst>
              <a:ext uri="{FF2B5EF4-FFF2-40B4-BE49-F238E27FC236}">
                <a16:creationId xmlns:a16="http://schemas.microsoft.com/office/drawing/2014/main" id="{36E0FDEE-49B3-4702-83BC-CEFFB789C671}"/>
              </a:ext>
            </a:extLst>
          </p:cNvPr>
          <p:cNvSpPr/>
          <p:nvPr/>
        </p:nvSpPr>
        <p:spPr>
          <a:xfrm>
            <a:off x="2536741" y="2556819"/>
            <a:ext cx="280023" cy="25110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ndara" panose="020E0502030303020204" pitchFamily="34" charset="0"/>
              </a:rPr>
              <a:t>3</a:t>
            </a:r>
          </a:p>
        </p:txBody>
      </p:sp>
      <p:sp>
        <p:nvSpPr>
          <p:cNvPr id="120" name="Oval 119">
            <a:extLst>
              <a:ext uri="{FF2B5EF4-FFF2-40B4-BE49-F238E27FC236}">
                <a16:creationId xmlns:a16="http://schemas.microsoft.com/office/drawing/2014/main" id="{4D9BF973-3C7A-425E-BFBC-8479025E6F4B}"/>
              </a:ext>
            </a:extLst>
          </p:cNvPr>
          <p:cNvSpPr/>
          <p:nvPr/>
        </p:nvSpPr>
        <p:spPr>
          <a:xfrm>
            <a:off x="7985492" y="3113397"/>
            <a:ext cx="280023" cy="25110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ndara" panose="020E0502030303020204" pitchFamily="34" charset="0"/>
              </a:rPr>
              <a:t>4</a:t>
            </a:r>
          </a:p>
        </p:txBody>
      </p:sp>
      <p:sp>
        <p:nvSpPr>
          <p:cNvPr id="121" name="Oval 120">
            <a:extLst>
              <a:ext uri="{FF2B5EF4-FFF2-40B4-BE49-F238E27FC236}">
                <a16:creationId xmlns:a16="http://schemas.microsoft.com/office/drawing/2014/main" id="{3325A027-55A1-4563-91D9-55DA5CE0FAC4}"/>
              </a:ext>
            </a:extLst>
          </p:cNvPr>
          <p:cNvSpPr/>
          <p:nvPr/>
        </p:nvSpPr>
        <p:spPr>
          <a:xfrm>
            <a:off x="4210854" y="2487969"/>
            <a:ext cx="280023" cy="25110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ndara" panose="020E0502030303020204" pitchFamily="34" charset="0"/>
              </a:rPr>
              <a:t>3</a:t>
            </a:r>
          </a:p>
        </p:txBody>
      </p:sp>
      <p:sp>
        <p:nvSpPr>
          <p:cNvPr id="122" name="Oval 121">
            <a:extLst>
              <a:ext uri="{FF2B5EF4-FFF2-40B4-BE49-F238E27FC236}">
                <a16:creationId xmlns:a16="http://schemas.microsoft.com/office/drawing/2014/main" id="{295637BE-8831-477C-9F4B-F57601228367}"/>
              </a:ext>
            </a:extLst>
          </p:cNvPr>
          <p:cNvSpPr/>
          <p:nvPr/>
        </p:nvSpPr>
        <p:spPr>
          <a:xfrm>
            <a:off x="7951995" y="1672800"/>
            <a:ext cx="280023" cy="251108"/>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andara" panose="020E0502030303020204" pitchFamily="34" charset="0"/>
              </a:rPr>
              <a:t>4</a:t>
            </a:r>
          </a:p>
        </p:txBody>
      </p:sp>
      <p:sp>
        <p:nvSpPr>
          <p:cNvPr id="73" name="Oval 72">
            <a:extLst>
              <a:ext uri="{FF2B5EF4-FFF2-40B4-BE49-F238E27FC236}">
                <a16:creationId xmlns:a16="http://schemas.microsoft.com/office/drawing/2014/main" id="{07FB4380-BA55-4A9F-9193-4AEB246984A3}"/>
              </a:ext>
            </a:extLst>
          </p:cNvPr>
          <p:cNvSpPr/>
          <p:nvPr/>
        </p:nvSpPr>
        <p:spPr bwMode="gray">
          <a:xfrm>
            <a:off x="2991437" y="2306752"/>
            <a:ext cx="895121" cy="855472"/>
          </a:xfrm>
          <a:prstGeom prst="ellipse">
            <a:avLst/>
          </a:prstGeom>
          <a:solidFill>
            <a:schemeClr val="bg1"/>
          </a:solidFill>
          <a:ln w="19050" algn="ctr">
            <a:solidFill>
              <a:schemeClr val="accent3"/>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050" b="0" i="0" u="none" strike="noStrike" kern="1200" cap="none" spc="0" normalizeH="0" baseline="0" noProof="0" dirty="0">
              <a:ln>
                <a:noFill/>
              </a:ln>
              <a:effectLst/>
              <a:uLnTx/>
              <a:uFillTx/>
              <a:latin typeface="+mj-lt"/>
              <a:ea typeface="+mn-ea"/>
              <a:cs typeface="+mn-cs"/>
            </a:endParaRPr>
          </a:p>
        </p:txBody>
      </p:sp>
      <p:sp>
        <p:nvSpPr>
          <p:cNvPr id="74" name="Freeform 12">
            <a:extLst>
              <a:ext uri="{FF2B5EF4-FFF2-40B4-BE49-F238E27FC236}">
                <a16:creationId xmlns:a16="http://schemas.microsoft.com/office/drawing/2014/main" id="{05517409-D439-46D1-865A-05E4E2FABF42}"/>
              </a:ext>
            </a:extLst>
          </p:cNvPr>
          <p:cNvSpPr>
            <a:spLocks noEditPoints="1"/>
          </p:cNvSpPr>
          <p:nvPr/>
        </p:nvSpPr>
        <p:spPr bwMode="auto">
          <a:xfrm>
            <a:off x="3192733" y="2418484"/>
            <a:ext cx="507977" cy="444191"/>
          </a:xfrm>
          <a:custGeom>
            <a:avLst/>
            <a:gdLst>
              <a:gd name="T0" fmla="*/ 22 w 372"/>
              <a:gd name="T1" fmla="*/ 84 h 474"/>
              <a:gd name="T2" fmla="*/ 186 w 372"/>
              <a:gd name="T3" fmla="*/ 144 h 474"/>
              <a:gd name="T4" fmla="*/ 186 w 372"/>
              <a:gd name="T5" fmla="*/ 372 h 474"/>
              <a:gd name="T6" fmla="*/ 351 w 372"/>
              <a:gd name="T7" fmla="*/ 391 h 474"/>
              <a:gd name="T8" fmla="*/ 22 w 372"/>
              <a:gd name="T9" fmla="*/ 393 h 474"/>
              <a:gd name="T10" fmla="*/ 22 w 372"/>
              <a:gd name="T11" fmla="*/ 328 h 474"/>
              <a:gd name="T12" fmla="*/ 322 w 372"/>
              <a:gd name="T13" fmla="*/ 320 h 474"/>
              <a:gd name="T14" fmla="*/ 252 w 372"/>
              <a:gd name="T15" fmla="*/ 343 h 474"/>
              <a:gd name="T16" fmla="*/ 234 w 372"/>
              <a:gd name="T17" fmla="*/ 346 h 474"/>
              <a:gd name="T18" fmla="*/ 214 w 372"/>
              <a:gd name="T19" fmla="*/ 347 h 474"/>
              <a:gd name="T20" fmla="*/ 158 w 372"/>
              <a:gd name="T21" fmla="*/ 347 h 474"/>
              <a:gd name="T22" fmla="*/ 138 w 372"/>
              <a:gd name="T23" fmla="*/ 346 h 474"/>
              <a:gd name="T24" fmla="*/ 59 w 372"/>
              <a:gd name="T25" fmla="*/ 325 h 474"/>
              <a:gd name="T26" fmla="*/ 42 w 372"/>
              <a:gd name="T27" fmla="*/ 315 h 474"/>
              <a:gd name="T28" fmla="*/ 35 w 372"/>
              <a:gd name="T29" fmla="*/ 310 h 474"/>
              <a:gd name="T30" fmla="*/ 27 w 372"/>
              <a:gd name="T31" fmla="*/ 301 h 474"/>
              <a:gd name="T32" fmla="*/ 23 w 372"/>
              <a:gd name="T33" fmla="*/ 294 h 474"/>
              <a:gd name="T34" fmla="*/ 22 w 372"/>
              <a:gd name="T35" fmla="*/ 226 h 474"/>
              <a:gd name="T36" fmla="*/ 351 w 372"/>
              <a:gd name="T37" fmla="*/ 227 h 474"/>
              <a:gd name="T38" fmla="*/ 351 w 372"/>
              <a:gd name="T39" fmla="*/ 291 h 474"/>
              <a:gd name="T40" fmla="*/ 349 w 372"/>
              <a:gd name="T41" fmla="*/ 296 h 474"/>
              <a:gd name="T42" fmla="*/ 344 w 372"/>
              <a:gd name="T43" fmla="*/ 304 h 474"/>
              <a:gd name="T44" fmla="*/ 336 w 372"/>
              <a:gd name="T45" fmla="*/ 311 h 474"/>
              <a:gd name="T46" fmla="*/ 323 w 372"/>
              <a:gd name="T47" fmla="*/ 320 h 474"/>
              <a:gd name="T48" fmla="*/ 48 w 372"/>
              <a:gd name="T49" fmla="*/ 221 h 474"/>
              <a:gd name="T50" fmla="*/ 48 w 372"/>
              <a:gd name="T51" fmla="*/ 221 h 474"/>
              <a:gd name="T52" fmla="*/ 22 w 372"/>
              <a:gd name="T53" fmla="*/ 124 h 474"/>
              <a:gd name="T54" fmla="*/ 29 w 372"/>
              <a:gd name="T55" fmla="*/ 130 h 474"/>
              <a:gd name="T56" fmla="*/ 48 w 372"/>
              <a:gd name="T57" fmla="*/ 142 h 474"/>
              <a:gd name="T58" fmla="*/ 64 w 372"/>
              <a:gd name="T59" fmla="*/ 148 h 474"/>
              <a:gd name="T60" fmla="*/ 90 w 372"/>
              <a:gd name="T61" fmla="*/ 157 h 474"/>
              <a:gd name="T62" fmla="*/ 110 w 372"/>
              <a:gd name="T63" fmla="*/ 161 h 474"/>
              <a:gd name="T64" fmla="*/ 143 w 372"/>
              <a:gd name="T65" fmla="*/ 166 h 474"/>
              <a:gd name="T66" fmla="*/ 167 w 372"/>
              <a:gd name="T67" fmla="*/ 168 h 474"/>
              <a:gd name="T68" fmla="*/ 226 w 372"/>
              <a:gd name="T69" fmla="*/ 166 h 474"/>
              <a:gd name="T70" fmla="*/ 250 w 372"/>
              <a:gd name="T71" fmla="*/ 163 h 474"/>
              <a:gd name="T72" fmla="*/ 281 w 372"/>
              <a:gd name="T73" fmla="*/ 157 h 474"/>
              <a:gd name="T74" fmla="*/ 300 w 372"/>
              <a:gd name="T75" fmla="*/ 152 h 474"/>
              <a:gd name="T76" fmla="*/ 323 w 372"/>
              <a:gd name="T77" fmla="*/ 142 h 474"/>
              <a:gd name="T78" fmla="*/ 336 w 372"/>
              <a:gd name="T79" fmla="*/ 135 h 474"/>
              <a:gd name="T80" fmla="*/ 351 w 372"/>
              <a:gd name="T81" fmla="*/ 124 h 474"/>
              <a:gd name="T82" fmla="*/ 350 w 372"/>
              <a:gd name="T83" fmla="*/ 192 h 474"/>
              <a:gd name="T84" fmla="*/ 346 w 372"/>
              <a:gd name="T85" fmla="*/ 199 h 474"/>
              <a:gd name="T86" fmla="*/ 338 w 372"/>
              <a:gd name="T87" fmla="*/ 208 h 474"/>
              <a:gd name="T88" fmla="*/ 330 w 372"/>
              <a:gd name="T89" fmla="*/ 214 h 474"/>
              <a:gd name="T90" fmla="*/ 313 w 372"/>
              <a:gd name="T91" fmla="*/ 223 h 474"/>
              <a:gd name="T92" fmla="*/ 237 w 372"/>
              <a:gd name="T93" fmla="*/ 243 h 474"/>
              <a:gd name="T94" fmla="*/ 216 w 372"/>
              <a:gd name="T95" fmla="*/ 245 h 474"/>
              <a:gd name="T96" fmla="*/ 169 w 372"/>
              <a:gd name="T97" fmla="*/ 246 h 474"/>
              <a:gd name="T98" fmla="*/ 139 w 372"/>
              <a:gd name="T99" fmla="*/ 244 h 474"/>
              <a:gd name="T100" fmla="*/ 121 w 372"/>
              <a:gd name="T101" fmla="*/ 241 h 474"/>
              <a:gd name="T102" fmla="*/ 50 w 372"/>
              <a:gd name="T103" fmla="*/ 218 h 474"/>
              <a:gd name="T104" fmla="*/ 36 w 372"/>
              <a:gd name="T105" fmla="*/ 209 h 474"/>
              <a:gd name="T106" fmla="*/ 29 w 372"/>
              <a:gd name="T107" fmla="*/ 202 h 474"/>
              <a:gd name="T108" fmla="*/ 24 w 372"/>
              <a:gd name="T109" fmla="*/ 194 h 474"/>
              <a:gd name="T110" fmla="*/ 22 w 372"/>
              <a:gd name="T111" fmla="*/ 186 h 474"/>
              <a:gd name="T112" fmla="*/ 371 w 372"/>
              <a:gd name="T113" fmla="*/ 74 h 474"/>
              <a:gd name="T114" fmla="*/ 2 w 372"/>
              <a:gd name="T115" fmla="*/ 74 h 474"/>
              <a:gd name="T116" fmla="*/ 1 w 372"/>
              <a:gd name="T117" fmla="*/ 399 h 474"/>
              <a:gd name="T118" fmla="*/ 372 w 372"/>
              <a:gd name="T119" fmla="*/ 39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2" h="474">
                <a:moveTo>
                  <a:pt x="186" y="144"/>
                </a:moveTo>
                <a:lnTo>
                  <a:pt x="186" y="144"/>
                </a:lnTo>
                <a:cubicBezTo>
                  <a:pt x="84" y="144"/>
                  <a:pt x="22" y="109"/>
                  <a:pt x="22" y="84"/>
                </a:cubicBezTo>
                <a:cubicBezTo>
                  <a:pt x="22" y="46"/>
                  <a:pt x="118" y="23"/>
                  <a:pt x="186" y="23"/>
                </a:cubicBezTo>
                <a:cubicBezTo>
                  <a:pt x="288" y="23"/>
                  <a:pt x="351" y="59"/>
                  <a:pt x="351" y="84"/>
                </a:cubicBezTo>
                <a:cubicBezTo>
                  <a:pt x="351" y="109"/>
                  <a:pt x="288" y="144"/>
                  <a:pt x="186" y="144"/>
                </a:cubicBezTo>
                <a:lnTo>
                  <a:pt x="186" y="144"/>
                </a:lnTo>
                <a:close/>
                <a:moveTo>
                  <a:pt x="186" y="372"/>
                </a:moveTo>
                <a:lnTo>
                  <a:pt x="186" y="372"/>
                </a:lnTo>
                <a:cubicBezTo>
                  <a:pt x="259" y="372"/>
                  <a:pt x="319" y="356"/>
                  <a:pt x="351" y="329"/>
                </a:cubicBezTo>
                <a:cubicBezTo>
                  <a:pt x="351" y="328"/>
                  <a:pt x="351" y="328"/>
                  <a:pt x="351" y="328"/>
                </a:cubicBezTo>
                <a:lnTo>
                  <a:pt x="351" y="391"/>
                </a:lnTo>
                <a:lnTo>
                  <a:pt x="351" y="392"/>
                </a:lnTo>
                <a:cubicBezTo>
                  <a:pt x="347" y="420"/>
                  <a:pt x="279" y="450"/>
                  <a:pt x="186" y="450"/>
                </a:cubicBezTo>
                <a:cubicBezTo>
                  <a:pt x="94" y="450"/>
                  <a:pt x="26" y="420"/>
                  <a:pt x="22" y="393"/>
                </a:cubicBezTo>
                <a:cubicBezTo>
                  <a:pt x="22" y="392"/>
                  <a:pt x="22" y="392"/>
                  <a:pt x="22" y="392"/>
                </a:cubicBezTo>
                <a:lnTo>
                  <a:pt x="22" y="328"/>
                </a:lnTo>
                <a:cubicBezTo>
                  <a:pt x="22" y="328"/>
                  <a:pt x="22" y="328"/>
                  <a:pt x="22" y="328"/>
                </a:cubicBezTo>
                <a:cubicBezTo>
                  <a:pt x="53" y="356"/>
                  <a:pt x="113" y="372"/>
                  <a:pt x="186" y="372"/>
                </a:cubicBezTo>
                <a:lnTo>
                  <a:pt x="186" y="372"/>
                </a:lnTo>
                <a:close/>
                <a:moveTo>
                  <a:pt x="322" y="320"/>
                </a:moveTo>
                <a:lnTo>
                  <a:pt x="322" y="320"/>
                </a:lnTo>
                <a:cubicBezTo>
                  <a:pt x="320" y="322"/>
                  <a:pt x="317" y="323"/>
                  <a:pt x="313" y="325"/>
                </a:cubicBezTo>
                <a:cubicBezTo>
                  <a:pt x="297" y="333"/>
                  <a:pt x="275" y="339"/>
                  <a:pt x="252" y="343"/>
                </a:cubicBezTo>
                <a:lnTo>
                  <a:pt x="251" y="343"/>
                </a:lnTo>
                <a:cubicBezTo>
                  <a:pt x="247" y="344"/>
                  <a:pt x="242" y="345"/>
                  <a:pt x="237" y="345"/>
                </a:cubicBezTo>
                <a:lnTo>
                  <a:pt x="234" y="346"/>
                </a:lnTo>
                <a:cubicBezTo>
                  <a:pt x="230" y="346"/>
                  <a:pt x="225" y="347"/>
                  <a:pt x="221" y="347"/>
                </a:cubicBezTo>
                <a:cubicBezTo>
                  <a:pt x="220" y="347"/>
                  <a:pt x="219" y="347"/>
                  <a:pt x="217" y="347"/>
                </a:cubicBezTo>
                <a:lnTo>
                  <a:pt x="214" y="347"/>
                </a:lnTo>
                <a:cubicBezTo>
                  <a:pt x="210" y="348"/>
                  <a:pt x="207" y="348"/>
                  <a:pt x="204" y="348"/>
                </a:cubicBezTo>
                <a:cubicBezTo>
                  <a:pt x="192" y="349"/>
                  <a:pt x="180" y="349"/>
                  <a:pt x="169" y="348"/>
                </a:cubicBezTo>
                <a:cubicBezTo>
                  <a:pt x="165" y="348"/>
                  <a:pt x="162" y="348"/>
                  <a:pt x="158" y="347"/>
                </a:cubicBezTo>
                <a:lnTo>
                  <a:pt x="157" y="347"/>
                </a:lnTo>
                <a:cubicBezTo>
                  <a:pt x="155" y="347"/>
                  <a:pt x="154" y="347"/>
                  <a:pt x="152" y="347"/>
                </a:cubicBezTo>
                <a:cubicBezTo>
                  <a:pt x="147" y="347"/>
                  <a:pt x="143" y="346"/>
                  <a:pt x="138" y="346"/>
                </a:cubicBezTo>
                <a:cubicBezTo>
                  <a:pt x="137" y="345"/>
                  <a:pt x="137" y="345"/>
                  <a:pt x="136" y="345"/>
                </a:cubicBezTo>
                <a:cubicBezTo>
                  <a:pt x="131" y="345"/>
                  <a:pt x="126" y="344"/>
                  <a:pt x="121" y="343"/>
                </a:cubicBezTo>
                <a:cubicBezTo>
                  <a:pt x="98" y="339"/>
                  <a:pt x="76" y="333"/>
                  <a:pt x="59" y="325"/>
                </a:cubicBezTo>
                <a:cubicBezTo>
                  <a:pt x="56" y="323"/>
                  <a:pt x="53" y="322"/>
                  <a:pt x="51" y="320"/>
                </a:cubicBezTo>
                <a:lnTo>
                  <a:pt x="50" y="320"/>
                </a:lnTo>
                <a:cubicBezTo>
                  <a:pt x="47" y="319"/>
                  <a:pt x="45" y="317"/>
                  <a:pt x="42" y="315"/>
                </a:cubicBezTo>
                <a:lnTo>
                  <a:pt x="41" y="315"/>
                </a:lnTo>
                <a:cubicBezTo>
                  <a:pt x="40" y="314"/>
                  <a:pt x="38" y="312"/>
                  <a:pt x="36" y="311"/>
                </a:cubicBezTo>
                <a:lnTo>
                  <a:pt x="35" y="310"/>
                </a:lnTo>
                <a:cubicBezTo>
                  <a:pt x="33" y="308"/>
                  <a:pt x="32" y="307"/>
                  <a:pt x="31" y="306"/>
                </a:cubicBezTo>
                <a:cubicBezTo>
                  <a:pt x="30" y="306"/>
                  <a:pt x="30" y="305"/>
                  <a:pt x="29" y="304"/>
                </a:cubicBezTo>
                <a:cubicBezTo>
                  <a:pt x="28" y="303"/>
                  <a:pt x="27" y="302"/>
                  <a:pt x="27" y="301"/>
                </a:cubicBezTo>
                <a:cubicBezTo>
                  <a:pt x="26" y="300"/>
                  <a:pt x="26" y="300"/>
                  <a:pt x="25" y="299"/>
                </a:cubicBezTo>
                <a:cubicBezTo>
                  <a:pt x="25" y="298"/>
                  <a:pt x="24" y="297"/>
                  <a:pt x="24" y="296"/>
                </a:cubicBezTo>
                <a:cubicBezTo>
                  <a:pt x="23" y="296"/>
                  <a:pt x="23" y="295"/>
                  <a:pt x="23" y="294"/>
                </a:cubicBezTo>
                <a:cubicBezTo>
                  <a:pt x="22" y="293"/>
                  <a:pt x="22" y="292"/>
                  <a:pt x="22" y="291"/>
                </a:cubicBezTo>
                <a:cubicBezTo>
                  <a:pt x="22" y="290"/>
                  <a:pt x="22" y="289"/>
                  <a:pt x="22" y="288"/>
                </a:cubicBezTo>
                <a:lnTo>
                  <a:pt x="22" y="226"/>
                </a:lnTo>
                <a:cubicBezTo>
                  <a:pt x="22" y="226"/>
                  <a:pt x="22" y="226"/>
                  <a:pt x="22" y="226"/>
                </a:cubicBezTo>
                <a:cubicBezTo>
                  <a:pt x="53" y="254"/>
                  <a:pt x="113" y="270"/>
                  <a:pt x="186" y="270"/>
                </a:cubicBezTo>
                <a:cubicBezTo>
                  <a:pt x="259" y="270"/>
                  <a:pt x="319" y="254"/>
                  <a:pt x="351" y="227"/>
                </a:cubicBezTo>
                <a:cubicBezTo>
                  <a:pt x="351" y="226"/>
                  <a:pt x="351" y="226"/>
                  <a:pt x="351" y="226"/>
                </a:cubicBezTo>
                <a:lnTo>
                  <a:pt x="351" y="288"/>
                </a:lnTo>
                <a:cubicBezTo>
                  <a:pt x="351" y="289"/>
                  <a:pt x="351" y="290"/>
                  <a:pt x="351" y="291"/>
                </a:cubicBezTo>
                <a:lnTo>
                  <a:pt x="351" y="291"/>
                </a:lnTo>
                <a:cubicBezTo>
                  <a:pt x="350" y="292"/>
                  <a:pt x="350" y="293"/>
                  <a:pt x="350" y="294"/>
                </a:cubicBezTo>
                <a:cubicBezTo>
                  <a:pt x="350" y="295"/>
                  <a:pt x="349" y="296"/>
                  <a:pt x="349" y="296"/>
                </a:cubicBezTo>
                <a:cubicBezTo>
                  <a:pt x="349" y="297"/>
                  <a:pt x="348" y="298"/>
                  <a:pt x="348" y="299"/>
                </a:cubicBezTo>
                <a:cubicBezTo>
                  <a:pt x="347" y="300"/>
                  <a:pt x="347" y="301"/>
                  <a:pt x="346" y="301"/>
                </a:cubicBezTo>
                <a:cubicBezTo>
                  <a:pt x="345" y="302"/>
                  <a:pt x="344" y="303"/>
                  <a:pt x="344" y="304"/>
                </a:cubicBezTo>
                <a:cubicBezTo>
                  <a:pt x="343" y="305"/>
                  <a:pt x="342" y="306"/>
                  <a:pt x="342" y="306"/>
                </a:cubicBezTo>
                <a:cubicBezTo>
                  <a:pt x="341" y="307"/>
                  <a:pt x="340" y="308"/>
                  <a:pt x="338" y="310"/>
                </a:cubicBezTo>
                <a:cubicBezTo>
                  <a:pt x="338" y="310"/>
                  <a:pt x="337" y="311"/>
                  <a:pt x="336" y="311"/>
                </a:cubicBezTo>
                <a:cubicBezTo>
                  <a:pt x="335" y="312"/>
                  <a:pt x="333" y="314"/>
                  <a:pt x="331" y="315"/>
                </a:cubicBezTo>
                <a:cubicBezTo>
                  <a:pt x="331" y="315"/>
                  <a:pt x="330" y="316"/>
                  <a:pt x="330" y="316"/>
                </a:cubicBezTo>
                <a:cubicBezTo>
                  <a:pt x="328" y="317"/>
                  <a:pt x="325" y="319"/>
                  <a:pt x="323" y="320"/>
                </a:cubicBezTo>
                <a:lnTo>
                  <a:pt x="322" y="320"/>
                </a:lnTo>
                <a:lnTo>
                  <a:pt x="322" y="320"/>
                </a:lnTo>
                <a:close/>
                <a:moveTo>
                  <a:pt x="48" y="221"/>
                </a:moveTo>
                <a:lnTo>
                  <a:pt x="48" y="221"/>
                </a:lnTo>
                <a:lnTo>
                  <a:pt x="48" y="221"/>
                </a:lnTo>
                <a:lnTo>
                  <a:pt x="48" y="221"/>
                </a:lnTo>
                <a:lnTo>
                  <a:pt x="48" y="221"/>
                </a:lnTo>
                <a:lnTo>
                  <a:pt x="48" y="221"/>
                </a:lnTo>
                <a:close/>
                <a:moveTo>
                  <a:pt x="22" y="124"/>
                </a:moveTo>
                <a:lnTo>
                  <a:pt x="22" y="124"/>
                </a:lnTo>
                <a:cubicBezTo>
                  <a:pt x="23" y="126"/>
                  <a:pt x="26" y="127"/>
                  <a:pt x="28" y="129"/>
                </a:cubicBezTo>
                <a:lnTo>
                  <a:pt x="29" y="130"/>
                </a:lnTo>
                <a:cubicBezTo>
                  <a:pt x="32" y="132"/>
                  <a:pt x="34" y="133"/>
                  <a:pt x="37" y="135"/>
                </a:cubicBezTo>
                <a:lnTo>
                  <a:pt x="39" y="137"/>
                </a:lnTo>
                <a:cubicBezTo>
                  <a:pt x="42" y="138"/>
                  <a:pt x="45" y="140"/>
                  <a:pt x="48" y="142"/>
                </a:cubicBezTo>
                <a:cubicBezTo>
                  <a:pt x="49" y="142"/>
                  <a:pt x="49" y="142"/>
                  <a:pt x="49" y="142"/>
                </a:cubicBezTo>
                <a:cubicBezTo>
                  <a:pt x="53" y="144"/>
                  <a:pt x="56" y="145"/>
                  <a:pt x="60" y="147"/>
                </a:cubicBezTo>
                <a:lnTo>
                  <a:pt x="64" y="148"/>
                </a:lnTo>
                <a:cubicBezTo>
                  <a:pt x="67" y="150"/>
                  <a:pt x="70" y="151"/>
                  <a:pt x="74" y="152"/>
                </a:cubicBezTo>
                <a:cubicBezTo>
                  <a:pt x="75" y="152"/>
                  <a:pt x="76" y="153"/>
                  <a:pt x="77" y="153"/>
                </a:cubicBezTo>
                <a:cubicBezTo>
                  <a:pt x="81" y="154"/>
                  <a:pt x="85" y="156"/>
                  <a:pt x="90" y="157"/>
                </a:cubicBezTo>
                <a:cubicBezTo>
                  <a:pt x="90" y="157"/>
                  <a:pt x="91" y="157"/>
                  <a:pt x="92" y="157"/>
                </a:cubicBezTo>
                <a:cubicBezTo>
                  <a:pt x="96" y="158"/>
                  <a:pt x="101" y="159"/>
                  <a:pt x="105" y="160"/>
                </a:cubicBezTo>
                <a:lnTo>
                  <a:pt x="110" y="161"/>
                </a:lnTo>
                <a:cubicBezTo>
                  <a:pt x="114" y="162"/>
                  <a:pt x="118" y="163"/>
                  <a:pt x="122" y="163"/>
                </a:cubicBezTo>
                <a:lnTo>
                  <a:pt x="126" y="164"/>
                </a:lnTo>
                <a:cubicBezTo>
                  <a:pt x="131" y="165"/>
                  <a:pt x="137" y="165"/>
                  <a:pt x="143" y="166"/>
                </a:cubicBezTo>
                <a:lnTo>
                  <a:pt x="147" y="166"/>
                </a:lnTo>
                <a:cubicBezTo>
                  <a:pt x="152" y="167"/>
                  <a:pt x="156" y="167"/>
                  <a:pt x="161" y="167"/>
                </a:cubicBezTo>
                <a:lnTo>
                  <a:pt x="167" y="168"/>
                </a:lnTo>
                <a:cubicBezTo>
                  <a:pt x="180" y="168"/>
                  <a:pt x="193" y="168"/>
                  <a:pt x="206" y="168"/>
                </a:cubicBezTo>
                <a:lnTo>
                  <a:pt x="212" y="167"/>
                </a:lnTo>
                <a:cubicBezTo>
                  <a:pt x="217" y="167"/>
                  <a:pt x="221" y="167"/>
                  <a:pt x="226" y="166"/>
                </a:cubicBezTo>
                <a:lnTo>
                  <a:pt x="230" y="166"/>
                </a:lnTo>
                <a:cubicBezTo>
                  <a:pt x="236" y="165"/>
                  <a:pt x="241" y="165"/>
                  <a:pt x="247" y="164"/>
                </a:cubicBezTo>
                <a:lnTo>
                  <a:pt x="250" y="163"/>
                </a:lnTo>
                <a:cubicBezTo>
                  <a:pt x="255" y="163"/>
                  <a:pt x="259" y="162"/>
                  <a:pt x="263" y="161"/>
                </a:cubicBezTo>
                <a:lnTo>
                  <a:pt x="268" y="160"/>
                </a:lnTo>
                <a:cubicBezTo>
                  <a:pt x="272" y="159"/>
                  <a:pt x="276" y="158"/>
                  <a:pt x="281" y="157"/>
                </a:cubicBezTo>
                <a:lnTo>
                  <a:pt x="283" y="157"/>
                </a:lnTo>
                <a:cubicBezTo>
                  <a:pt x="287" y="156"/>
                  <a:pt x="292" y="154"/>
                  <a:pt x="296" y="153"/>
                </a:cubicBezTo>
                <a:lnTo>
                  <a:pt x="300" y="152"/>
                </a:lnTo>
                <a:cubicBezTo>
                  <a:pt x="303" y="151"/>
                  <a:pt x="306" y="150"/>
                  <a:pt x="309" y="148"/>
                </a:cubicBezTo>
                <a:lnTo>
                  <a:pt x="312" y="147"/>
                </a:lnTo>
                <a:cubicBezTo>
                  <a:pt x="316" y="145"/>
                  <a:pt x="320" y="144"/>
                  <a:pt x="323" y="142"/>
                </a:cubicBezTo>
                <a:cubicBezTo>
                  <a:pt x="324" y="142"/>
                  <a:pt x="324" y="142"/>
                  <a:pt x="325" y="141"/>
                </a:cubicBezTo>
                <a:cubicBezTo>
                  <a:pt x="328" y="140"/>
                  <a:pt x="331" y="138"/>
                  <a:pt x="334" y="137"/>
                </a:cubicBezTo>
                <a:lnTo>
                  <a:pt x="336" y="135"/>
                </a:lnTo>
                <a:cubicBezTo>
                  <a:pt x="339" y="133"/>
                  <a:pt x="341" y="132"/>
                  <a:pt x="344" y="130"/>
                </a:cubicBezTo>
                <a:lnTo>
                  <a:pt x="345" y="129"/>
                </a:lnTo>
                <a:cubicBezTo>
                  <a:pt x="347" y="127"/>
                  <a:pt x="349" y="126"/>
                  <a:pt x="351" y="124"/>
                </a:cubicBezTo>
                <a:lnTo>
                  <a:pt x="351" y="186"/>
                </a:lnTo>
                <a:cubicBezTo>
                  <a:pt x="351" y="187"/>
                  <a:pt x="351" y="188"/>
                  <a:pt x="351" y="189"/>
                </a:cubicBezTo>
                <a:cubicBezTo>
                  <a:pt x="350" y="190"/>
                  <a:pt x="350" y="191"/>
                  <a:pt x="350" y="192"/>
                </a:cubicBezTo>
                <a:cubicBezTo>
                  <a:pt x="350" y="193"/>
                  <a:pt x="349" y="194"/>
                  <a:pt x="349" y="194"/>
                </a:cubicBezTo>
                <a:cubicBezTo>
                  <a:pt x="349" y="195"/>
                  <a:pt x="348" y="196"/>
                  <a:pt x="348" y="197"/>
                </a:cubicBezTo>
                <a:cubicBezTo>
                  <a:pt x="347" y="198"/>
                  <a:pt x="347" y="198"/>
                  <a:pt x="346" y="199"/>
                </a:cubicBezTo>
                <a:cubicBezTo>
                  <a:pt x="345" y="200"/>
                  <a:pt x="345" y="201"/>
                  <a:pt x="344" y="202"/>
                </a:cubicBezTo>
                <a:lnTo>
                  <a:pt x="342" y="204"/>
                </a:lnTo>
                <a:cubicBezTo>
                  <a:pt x="341" y="205"/>
                  <a:pt x="340" y="206"/>
                  <a:pt x="338" y="208"/>
                </a:cubicBezTo>
                <a:lnTo>
                  <a:pt x="336" y="209"/>
                </a:lnTo>
                <a:cubicBezTo>
                  <a:pt x="335" y="210"/>
                  <a:pt x="333" y="212"/>
                  <a:pt x="331" y="213"/>
                </a:cubicBezTo>
                <a:lnTo>
                  <a:pt x="330" y="214"/>
                </a:lnTo>
                <a:cubicBezTo>
                  <a:pt x="328" y="215"/>
                  <a:pt x="325" y="217"/>
                  <a:pt x="323" y="218"/>
                </a:cubicBezTo>
                <a:lnTo>
                  <a:pt x="322" y="218"/>
                </a:lnTo>
                <a:cubicBezTo>
                  <a:pt x="319" y="220"/>
                  <a:pt x="317" y="221"/>
                  <a:pt x="313" y="223"/>
                </a:cubicBezTo>
                <a:cubicBezTo>
                  <a:pt x="296" y="231"/>
                  <a:pt x="275" y="237"/>
                  <a:pt x="252" y="241"/>
                </a:cubicBezTo>
                <a:lnTo>
                  <a:pt x="251" y="241"/>
                </a:lnTo>
                <a:cubicBezTo>
                  <a:pt x="247" y="242"/>
                  <a:pt x="242" y="243"/>
                  <a:pt x="237" y="243"/>
                </a:cubicBezTo>
                <a:cubicBezTo>
                  <a:pt x="236" y="243"/>
                  <a:pt x="235" y="243"/>
                  <a:pt x="234" y="244"/>
                </a:cubicBezTo>
                <a:cubicBezTo>
                  <a:pt x="230" y="244"/>
                  <a:pt x="225" y="245"/>
                  <a:pt x="221" y="245"/>
                </a:cubicBezTo>
                <a:cubicBezTo>
                  <a:pt x="219" y="245"/>
                  <a:pt x="217" y="245"/>
                  <a:pt x="216" y="245"/>
                </a:cubicBezTo>
                <a:lnTo>
                  <a:pt x="214" y="245"/>
                </a:lnTo>
                <a:cubicBezTo>
                  <a:pt x="211" y="246"/>
                  <a:pt x="207" y="246"/>
                  <a:pt x="204" y="246"/>
                </a:cubicBezTo>
                <a:cubicBezTo>
                  <a:pt x="192" y="246"/>
                  <a:pt x="180" y="246"/>
                  <a:pt x="169" y="246"/>
                </a:cubicBezTo>
                <a:cubicBezTo>
                  <a:pt x="166" y="246"/>
                  <a:pt x="164" y="246"/>
                  <a:pt x="162" y="246"/>
                </a:cubicBezTo>
                <a:lnTo>
                  <a:pt x="152" y="245"/>
                </a:lnTo>
                <a:cubicBezTo>
                  <a:pt x="147" y="245"/>
                  <a:pt x="143" y="244"/>
                  <a:pt x="139" y="244"/>
                </a:cubicBezTo>
                <a:lnTo>
                  <a:pt x="136" y="243"/>
                </a:lnTo>
                <a:cubicBezTo>
                  <a:pt x="131" y="243"/>
                  <a:pt x="126" y="242"/>
                  <a:pt x="122" y="241"/>
                </a:cubicBezTo>
                <a:lnTo>
                  <a:pt x="121" y="241"/>
                </a:lnTo>
                <a:cubicBezTo>
                  <a:pt x="98" y="237"/>
                  <a:pt x="76" y="231"/>
                  <a:pt x="59" y="223"/>
                </a:cubicBezTo>
                <a:cubicBezTo>
                  <a:pt x="56" y="221"/>
                  <a:pt x="53" y="220"/>
                  <a:pt x="51" y="219"/>
                </a:cubicBezTo>
                <a:cubicBezTo>
                  <a:pt x="50" y="218"/>
                  <a:pt x="50" y="218"/>
                  <a:pt x="50" y="218"/>
                </a:cubicBezTo>
                <a:cubicBezTo>
                  <a:pt x="47" y="217"/>
                  <a:pt x="45" y="215"/>
                  <a:pt x="43" y="214"/>
                </a:cubicBezTo>
                <a:lnTo>
                  <a:pt x="41" y="213"/>
                </a:lnTo>
                <a:cubicBezTo>
                  <a:pt x="40" y="212"/>
                  <a:pt x="38" y="210"/>
                  <a:pt x="36" y="209"/>
                </a:cubicBezTo>
                <a:cubicBezTo>
                  <a:pt x="36" y="209"/>
                  <a:pt x="35" y="208"/>
                  <a:pt x="35" y="208"/>
                </a:cubicBezTo>
                <a:cubicBezTo>
                  <a:pt x="33" y="206"/>
                  <a:pt x="32" y="205"/>
                  <a:pt x="31" y="204"/>
                </a:cubicBezTo>
                <a:cubicBezTo>
                  <a:pt x="30" y="204"/>
                  <a:pt x="30" y="203"/>
                  <a:pt x="29" y="202"/>
                </a:cubicBezTo>
                <a:cubicBezTo>
                  <a:pt x="28" y="201"/>
                  <a:pt x="27" y="200"/>
                  <a:pt x="27" y="199"/>
                </a:cubicBezTo>
                <a:cubicBezTo>
                  <a:pt x="26" y="198"/>
                  <a:pt x="26" y="198"/>
                  <a:pt x="25" y="197"/>
                </a:cubicBezTo>
                <a:cubicBezTo>
                  <a:pt x="25" y="196"/>
                  <a:pt x="24" y="195"/>
                  <a:pt x="24" y="194"/>
                </a:cubicBezTo>
                <a:cubicBezTo>
                  <a:pt x="23" y="193"/>
                  <a:pt x="23" y="193"/>
                  <a:pt x="23" y="192"/>
                </a:cubicBezTo>
                <a:cubicBezTo>
                  <a:pt x="22" y="191"/>
                  <a:pt x="22" y="190"/>
                  <a:pt x="22" y="189"/>
                </a:cubicBezTo>
                <a:cubicBezTo>
                  <a:pt x="22" y="188"/>
                  <a:pt x="22" y="187"/>
                  <a:pt x="22" y="186"/>
                </a:cubicBezTo>
                <a:lnTo>
                  <a:pt x="22" y="124"/>
                </a:lnTo>
                <a:lnTo>
                  <a:pt x="22" y="124"/>
                </a:lnTo>
                <a:close/>
                <a:moveTo>
                  <a:pt x="371" y="74"/>
                </a:moveTo>
                <a:lnTo>
                  <a:pt x="371" y="74"/>
                </a:lnTo>
                <a:cubicBezTo>
                  <a:pt x="359" y="23"/>
                  <a:pt x="267" y="0"/>
                  <a:pt x="186" y="0"/>
                </a:cubicBezTo>
                <a:cubicBezTo>
                  <a:pt x="106" y="0"/>
                  <a:pt x="13" y="23"/>
                  <a:pt x="2" y="74"/>
                </a:cubicBezTo>
                <a:cubicBezTo>
                  <a:pt x="1" y="76"/>
                  <a:pt x="0" y="78"/>
                  <a:pt x="0" y="80"/>
                </a:cubicBezTo>
                <a:lnTo>
                  <a:pt x="0" y="394"/>
                </a:lnTo>
                <a:cubicBezTo>
                  <a:pt x="0" y="396"/>
                  <a:pt x="1" y="398"/>
                  <a:pt x="1" y="399"/>
                </a:cubicBezTo>
                <a:cubicBezTo>
                  <a:pt x="10" y="442"/>
                  <a:pt x="88" y="474"/>
                  <a:pt x="186" y="474"/>
                </a:cubicBezTo>
                <a:cubicBezTo>
                  <a:pt x="284" y="474"/>
                  <a:pt x="362" y="443"/>
                  <a:pt x="371" y="399"/>
                </a:cubicBezTo>
                <a:cubicBezTo>
                  <a:pt x="372" y="398"/>
                  <a:pt x="372" y="396"/>
                  <a:pt x="372" y="394"/>
                </a:cubicBezTo>
                <a:lnTo>
                  <a:pt x="372" y="80"/>
                </a:lnTo>
                <a:cubicBezTo>
                  <a:pt x="372" y="78"/>
                  <a:pt x="372" y="76"/>
                  <a:pt x="371" y="74"/>
                </a:cubicBezTo>
                <a:close/>
              </a:path>
            </a:pathLst>
          </a:custGeom>
          <a:solidFill>
            <a:schemeClr val="accent3"/>
          </a:solidFill>
          <a:ln w="127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5" name="TextBox 74">
            <a:extLst>
              <a:ext uri="{FF2B5EF4-FFF2-40B4-BE49-F238E27FC236}">
                <a16:creationId xmlns:a16="http://schemas.microsoft.com/office/drawing/2014/main" id="{68C0D4A5-9632-40CF-AAEA-1494A5811A2E}"/>
              </a:ext>
            </a:extLst>
          </p:cNvPr>
          <p:cNvSpPr txBox="1"/>
          <p:nvPr/>
        </p:nvSpPr>
        <p:spPr>
          <a:xfrm>
            <a:off x="3302219" y="2908724"/>
            <a:ext cx="289004" cy="169277"/>
          </a:xfrm>
          <a:prstGeom prst="rect">
            <a:avLst/>
          </a:prstGeom>
          <a:solidFill>
            <a:schemeClr val="bg1"/>
          </a:solidFill>
        </p:spPr>
        <p:txBody>
          <a:bodyPr wrap="square" lIns="0" tIns="0" rIns="0" bIns="0" rtlCol="0">
            <a:spAutoFit/>
          </a:bodyPr>
          <a:lstStyle/>
          <a:p>
            <a:pPr algn="ctr">
              <a:spcBef>
                <a:spcPts val="600"/>
              </a:spcBef>
              <a:buSzPct val="100000"/>
            </a:pPr>
            <a:r>
              <a:rPr lang="en-GB" sz="1100" dirty="0">
                <a:latin typeface="Candara" panose="020E0502030303020204" pitchFamily="34" charset="0"/>
              </a:rPr>
              <a:t>DW</a:t>
            </a:r>
          </a:p>
        </p:txBody>
      </p:sp>
      <p:cxnSp>
        <p:nvCxnSpPr>
          <p:cNvPr id="124" name="Straight Arrow Connector 123">
            <a:extLst>
              <a:ext uri="{FF2B5EF4-FFF2-40B4-BE49-F238E27FC236}">
                <a16:creationId xmlns:a16="http://schemas.microsoft.com/office/drawing/2014/main" id="{A03DE14E-D45B-45A9-89FB-053086BE0174}"/>
              </a:ext>
            </a:extLst>
          </p:cNvPr>
          <p:cNvCxnSpPr>
            <a:cxnSpLocks/>
            <a:stCxn id="125" idx="7"/>
            <a:endCxn id="73" idx="3"/>
          </p:cNvCxnSpPr>
          <p:nvPr/>
        </p:nvCxnSpPr>
        <p:spPr>
          <a:xfrm flipV="1">
            <a:off x="2224756" y="3036943"/>
            <a:ext cx="897768" cy="124998"/>
          </a:xfrm>
          <a:prstGeom prst="straightConnector1">
            <a:avLst/>
          </a:prstGeom>
          <a:ln>
            <a:solidFill>
              <a:schemeClr val="accent1"/>
            </a:solidFill>
            <a:headEnd type="diamond" w="lg" len="med"/>
            <a:tailEnd type="triangle" w="lg" len="lg"/>
          </a:ln>
        </p:spPr>
        <p:style>
          <a:lnRef idx="1">
            <a:schemeClr val="accent1"/>
          </a:lnRef>
          <a:fillRef idx="0">
            <a:schemeClr val="accent1"/>
          </a:fillRef>
          <a:effectRef idx="0">
            <a:schemeClr val="accent1"/>
          </a:effectRef>
          <a:fontRef idx="minor">
            <a:schemeClr val="tx1"/>
          </a:fontRef>
        </p:style>
      </p:cxnSp>
      <p:sp>
        <p:nvSpPr>
          <p:cNvPr id="125" name="Oval 124">
            <a:extLst>
              <a:ext uri="{FF2B5EF4-FFF2-40B4-BE49-F238E27FC236}">
                <a16:creationId xmlns:a16="http://schemas.microsoft.com/office/drawing/2014/main" id="{464C284F-396F-4D59-B6AE-3AA781E922DC}"/>
              </a:ext>
            </a:extLst>
          </p:cNvPr>
          <p:cNvSpPr/>
          <p:nvPr/>
        </p:nvSpPr>
        <p:spPr bwMode="gray">
          <a:xfrm>
            <a:off x="1479859" y="3048854"/>
            <a:ext cx="872701" cy="772204"/>
          </a:xfrm>
          <a:prstGeom prst="ellipse">
            <a:avLst/>
          </a:prstGeom>
          <a:solidFill>
            <a:schemeClr val="bg1"/>
          </a:solidFill>
          <a:ln w="19050" algn="ctr">
            <a:solidFill>
              <a:schemeClr val="accent3"/>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GB" sz="1050" b="0" i="0" u="none" strike="noStrike" kern="1200" cap="none" spc="0" normalizeH="0" baseline="0" noProof="0" dirty="0">
              <a:ln>
                <a:noFill/>
              </a:ln>
              <a:effectLst/>
              <a:uLnTx/>
              <a:uFillTx/>
              <a:latin typeface="Candara" panose="020E0502030303020204" pitchFamily="34" charset="0"/>
            </a:endParaRPr>
          </a:p>
        </p:txBody>
      </p:sp>
      <p:sp>
        <p:nvSpPr>
          <p:cNvPr id="126" name="Freeform 12">
            <a:extLst>
              <a:ext uri="{FF2B5EF4-FFF2-40B4-BE49-F238E27FC236}">
                <a16:creationId xmlns:a16="http://schemas.microsoft.com/office/drawing/2014/main" id="{E04A2DAE-522B-4A4C-B072-F89D8E39EC79}"/>
              </a:ext>
            </a:extLst>
          </p:cNvPr>
          <p:cNvSpPr>
            <a:spLocks noEditPoints="1"/>
          </p:cNvSpPr>
          <p:nvPr/>
        </p:nvSpPr>
        <p:spPr bwMode="auto">
          <a:xfrm>
            <a:off x="1701423" y="3226393"/>
            <a:ext cx="440127" cy="382420"/>
          </a:xfrm>
          <a:custGeom>
            <a:avLst/>
            <a:gdLst>
              <a:gd name="T0" fmla="*/ 22 w 372"/>
              <a:gd name="T1" fmla="*/ 84 h 474"/>
              <a:gd name="T2" fmla="*/ 186 w 372"/>
              <a:gd name="T3" fmla="*/ 144 h 474"/>
              <a:gd name="T4" fmla="*/ 186 w 372"/>
              <a:gd name="T5" fmla="*/ 372 h 474"/>
              <a:gd name="T6" fmla="*/ 351 w 372"/>
              <a:gd name="T7" fmla="*/ 391 h 474"/>
              <a:gd name="T8" fmla="*/ 22 w 372"/>
              <a:gd name="T9" fmla="*/ 393 h 474"/>
              <a:gd name="T10" fmla="*/ 22 w 372"/>
              <a:gd name="T11" fmla="*/ 328 h 474"/>
              <a:gd name="T12" fmla="*/ 322 w 372"/>
              <a:gd name="T13" fmla="*/ 320 h 474"/>
              <a:gd name="T14" fmla="*/ 252 w 372"/>
              <a:gd name="T15" fmla="*/ 343 h 474"/>
              <a:gd name="T16" fmla="*/ 234 w 372"/>
              <a:gd name="T17" fmla="*/ 346 h 474"/>
              <a:gd name="T18" fmla="*/ 214 w 372"/>
              <a:gd name="T19" fmla="*/ 347 h 474"/>
              <a:gd name="T20" fmla="*/ 158 w 372"/>
              <a:gd name="T21" fmla="*/ 347 h 474"/>
              <a:gd name="T22" fmla="*/ 138 w 372"/>
              <a:gd name="T23" fmla="*/ 346 h 474"/>
              <a:gd name="T24" fmla="*/ 59 w 372"/>
              <a:gd name="T25" fmla="*/ 325 h 474"/>
              <a:gd name="T26" fmla="*/ 42 w 372"/>
              <a:gd name="T27" fmla="*/ 315 h 474"/>
              <a:gd name="T28" fmla="*/ 35 w 372"/>
              <a:gd name="T29" fmla="*/ 310 h 474"/>
              <a:gd name="T30" fmla="*/ 27 w 372"/>
              <a:gd name="T31" fmla="*/ 301 h 474"/>
              <a:gd name="T32" fmla="*/ 23 w 372"/>
              <a:gd name="T33" fmla="*/ 294 h 474"/>
              <a:gd name="T34" fmla="*/ 22 w 372"/>
              <a:gd name="T35" fmla="*/ 226 h 474"/>
              <a:gd name="T36" fmla="*/ 351 w 372"/>
              <a:gd name="T37" fmla="*/ 227 h 474"/>
              <a:gd name="T38" fmla="*/ 351 w 372"/>
              <a:gd name="T39" fmla="*/ 291 h 474"/>
              <a:gd name="T40" fmla="*/ 349 w 372"/>
              <a:gd name="T41" fmla="*/ 296 h 474"/>
              <a:gd name="T42" fmla="*/ 344 w 372"/>
              <a:gd name="T43" fmla="*/ 304 h 474"/>
              <a:gd name="T44" fmla="*/ 336 w 372"/>
              <a:gd name="T45" fmla="*/ 311 h 474"/>
              <a:gd name="T46" fmla="*/ 323 w 372"/>
              <a:gd name="T47" fmla="*/ 320 h 474"/>
              <a:gd name="T48" fmla="*/ 48 w 372"/>
              <a:gd name="T49" fmla="*/ 221 h 474"/>
              <a:gd name="T50" fmla="*/ 48 w 372"/>
              <a:gd name="T51" fmla="*/ 221 h 474"/>
              <a:gd name="T52" fmla="*/ 22 w 372"/>
              <a:gd name="T53" fmla="*/ 124 h 474"/>
              <a:gd name="T54" fmla="*/ 29 w 372"/>
              <a:gd name="T55" fmla="*/ 130 h 474"/>
              <a:gd name="T56" fmla="*/ 48 w 372"/>
              <a:gd name="T57" fmla="*/ 142 h 474"/>
              <a:gd name="T58" fmla="*/ 64 w 372"/>
              <a:gd name="T59" fmla="*/ 148 h 474"/>
              <a:gd name="T60" fmla="*/ 90 w 372"/>
              <a:gd name="T61" fmla="*/ 157 h 474"/>
              <a:gd name="T62" fmla="*/ 110 w 372"/>
              <a:gd name="T63" fmla="*/ 161 h 474"/>
              <a:gd name="T64" fmla="*/ 143 w 372"/>
              <a:gd name="T65" fmla="*/ 166 h 474"/>
              <a:gd name="T66" fmla="*/ 167 w 372"/>
              <a:gd name="T67" fmla="*/ 168 h 474"/>
              <a:gd name="T68" fmla="*/ 226 w 372"/>
              <a:gd name="T69" fmla="*/ 166 h 474"/>
              <a:gd name="T70" fmla="*/ 250 w 372"/>
              <a:gd name="T71" fmla="*/ 163 h 474"/>
              <a:gd name="T72" fmla="*/ 281 w 372"/>
              <a:gd name="T73" fmla="*/ 157 h 474"/>
              <a:gd name="T74" fmla="*/ 300 w 372"/>
              <a:gd name="T75" fmla="*/ 152 h 474"/>
              <a:gd name="T76" fmla="*/ 323 w 372"/>
              <a:gd name="T77" fmla="*/ 142 h 474"/>
              <a:gd name="T78" fmla="*/ 336 w 372"/>
              <a:gd name="T79" fmla="*/ 135 h 474"/>
              <a:gd name="T80" fmla="*/ 351 w 372"/>
              <a:gd name="T81" fmla="*/ 124 h 474"/>
              <a:gd name="T82" fmla="*/ 350 w 372"/>
              <a:gd name="T83" fmla="*/ 192 h 474"/>
              <a:gd name="T84" fmla="*/ 346 w 372"/>
              <a:gd name="T85" fmla="*/ 199 h 474"/>
              <a:gd name="T86" fmla="*/ 338 w 372"/>
              <a:gd name="T87" fmla="*/ 208 h 474"/>
              <a:gd name="T88" fmla="*/ 330 w 372"/>
              <a:gd name="T89" fmla="*/ 214 h 474"/>
              <a:gd name="T90" fmla="*/ 313 w 372"/>
              <a:gd name="T91" fmla="*/ 223 h 474"/>
              <a:gd name="T92" fmla="*/ 237 w 372"/>
              <a:gd name="T93" fmla="*/ 243 h 474"/>
              <a:gd name="T94" fmla="*/ 216 w 372"/>
              <a:gd name="T95" fmla="*/ 245 h 474"/>
              <a:gd name="T96" fmla="*/ 169 w 372"/>
              <a:gd name="T97" fmla="*/ 246 h 474"/>
              <a:gd name="T98" fmla="*/ 139 w 372"/>
              <a:gd name="T99" fmla="*/ 244 h 474"/>
              <a:gd name="T100" fmla="*/ 121 w 372"/>
              <a:gd name="T101" fmla="*/ 241 h 474"/>
              <a:gd name="T102" fmla="*/ 50 w 372"/>
              <a:gd name="T103" fmla="*/ 218 h 474"/>
              <a:gd name="T104" fmla="*/ 36 w 372"/>
              <a:gd name="T105" fmla="*/ 209 h 474"/>
              <a:gd name="T106" fmla="*/ 29 w 372"/>
              <a:gd name="T107" fmla="*/ 202 h 474"/>
              <a:gd name="T108" fmla="*/ 24 w 372"/>
              <a:gd name="T109" fmla="*/ 194 h 474"/>
              <a:gd name="T110" fmla="*/ 22 w 372"/>
              <a:gd name="T111" fmla="*/ 186 h 474"/>
              <a:gd name="T112" fmla="*/ 371 w 372"/>
              <a:gd name="T113" fmla="*/ 74 h 474"/>
              <a:gd name="T114" fmla="*/ 2 w 372"/>
              <a:gd name="T115" fmla="*/ 74 h 474"/>
              <a:gd name="T116" fmla="*/ 1 w 372"/>
              <a:gd name="T117" fmla="*/ 399 h 474"/>
              <a:gd name="T118" fmla="*/ 372 w 372"/>
              <a:gd name="T119" fmla="*/ 39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2" h="474">
                <a:moveTo>
                  <a:pt x="186" y="144"/>
                </a:moveTo>
                <a:lnTo>
                  <a:pt x="186" y="144"/>
                </a:lnTo>
                <a:cubicBezTo>
                  <a:pt x="84" y="144"/>
                  <a:pt x="22" y="109"/>
                  <a:pt x="22" y="84"/>
                </a:cubicBezTo>
                <a:cubicBezTo>
                  <a:pt x="22" y="46"/>
                  <a:pt x="118" y="23"/>
                  <a:pt x="186" y="23"/>
                </a:cubicBezTo>
                <a:cubicBezTo>
                  <a:pt x="288" y="23"/>
                  <a:pt x="351" y="59"/>
                  <a:pt x="351" y="84"/>
                </a:cubicBezTo>
                <a:cubicBezTo>
                  <a:pt x="351" y="109"/>
                  <a:pt x="288" y="144"/>
                  <a:pt x="186" y="144"/>
                </a:cubicBezTo>
                <a:lnTo>
                  <a:pt x="186" y="144"/>
                </a:lnTo>
                <a:close/>
                <a:moveTo>
                  <a:pt x="186" y="372"/>
                </a:moveTo>
                <a:lnTo>
                  <a:pt x="186" y="372"/>
                </a:lnTo>
                <a:cubicBezTo>
                  <a:pt x="259" y="372"/>
                  <a:pt x="319" y="356"/>
                  <a:pt x="351" y="329"/>
                </a:cubicBezTo>
                <a:cubicBezTo>
                  <a:pt x="351" y="328"/>
                  <a:pt x="351" y="328"/>
                  <a:pt x="351" y="328"/>
                </a:cubicBezTo>
                <a:lnTo>
                  <a:pt x="351" y="391"/>
                </a:lnTo>
                <a:lnTo>
                  <a:pt x="351" y="392"/>
                </a:lnTo>
                <a:cubicBezTo>
                  <a:pt x="347" y="420"/>
                  <a:pt x="279" y="450"/>
                  <a:pt x="186" y="450"/>
                </a:cubicBezTo>
                <a:cubicBezTo>
                  <a:pt x="94" y="450"/>
                  <a:pt x="26" y="420"/>
                  <a:pt x="22" y="393"/>
                </a:cubicBezTo>
                <a:cubicBezTo>
                  <a:pt x="22" y="392"/>
                  <a:pt x="22" y="392"/>
                  <a:pt x="22" y="392"/>
                </a:cubicBezTo>
                <a:lnTo>
                  <a:pt x="22" y="328"/>
                </a:lnTo>
                <a:cubicBezTo>
                  <a:pt x="22" y="328"/>
                  <a:pt x="22" y="328"/>
                  <a:pt x="22" y="328"/>
                </a:cubicBezTo>
                <a:cubicBezTo>
                  <a:pt x="53" y="356"/>
                  <a:pt x="113" y="372"/>
                  <a:pt x="186" y="372"/>
                </a:cubicBezTo>
                <a:lnTo>
                  <a:pt x="186" y="372"/>
                </a:lnTo>
                <a:close/>
                <a:moveTo>
                  <a:pt x="322" y="320"/>
                </a:moveTo>
                <a:lnTo>
                  <a:pt x="322" y="320"/>
                </a:lnTo>
                <a:cubicBezTo>
                  <a:pt x="320" y="322"/>
                  <a:pt x="317" y="323"/>
                  <a:pt x="313" y="325"/>
                </a:cubicBezTo>
                <a:cubicBezTo>
                  <a:pt x="297" y="333"/>
                  <a:pt x="275" y="339"/>
                  <a:pt x="252" y="343"/>
                </a:cubicBezTo>
                <a:lnTo>
                  <a:pt x="251" y="343"/>
                </a:lnTo>
                <a:cubicBezTo>
                  <a:pt x="247" y="344"/>
                  <a:pt x="242" y="345"/>
                  <a:pt x="237" y="345"/>
                </a:cubicBezTo>
                <a:lnTo>
                  <a:pt x="234" y="346"/>
                </a:lnTo>
                <a:cubicBezTo>
                  <a:pt x="230" y="346"/>
                  <a:pt x="225" y="347"/>
                  <a:pt x="221" y="347"/>
                </a:cubicBezTo>
                <a:cubicBezTo>
                  <a:pt x="220" y="347"/>
                  <a:pt x="219" y="347"/>
                  <a:pt x="217" y="347"/>
                </a:cubicBezTo>
                <a:lnTo>
                  <a:pt x="214" y="347"/>
                </a:lnTo>
                <a:cubicBezTo>
                  <a:pt x="210" y="348"/>
                  <a:pt x="207" y="348"/>
                  <a:pt x="204" y="348"/>
                </a:cubicBezTo>
                <a:cubicBezTo>
                  <a:pt x="192" y="349"/>
                  <a:pt x="180" y="349"/>
                  <a:pt x="169" y="348"/>
                </a:cubicBezTo>
                <a:cubicBezTo>
                  <a:pt x="165" y="348"/>
                  <a:pt x="162" y="348"/>
                  <a:pt x="158" y="347"/>
                </a:cubicBezTo>
                <a:lnTo>
                  <a:pt x="157" y="347"/>
                </a:lnTo>
                <a:cubicBezTo>
                  <a:pt x="155" y="347"/>
                  <a:pt x="154" y="347"/>
                  <a:pt x="152" y="347"/>
                </a:cubicBezTo>
                <a:cubicBezTo>
                  <a:pt x="147" y="347"/>
                  <a:pt x="143" y="346"/>
                  <a:pt x="138" y="346"/>
                </a:cubicBezTo>
                <a:cubicBezTo>
                  <a:pt x="137" y="345"/>
                  <a:pt x="137" y="345"/>
                  <a:pt x="136" y="345"/>
                </a:cubicBezTo>
                <a:cubicBezTo>
                  <a:pt x="131" y="345"/>
                  <a:pt x="126" y="344"/>
                  <a:pt x="121" y="343"/>
                </a:cubicBezTo>
                <a:cubicBezTo>
                  <a:pt x="98" y="339"/>
                  <a:pt x="76" y="333"/>
                  <a:pt x="59" y="325"/>
                </a:cubicBezTo>
                <a:cubicBezTo>
                  <a:pt x="56" y="323"/>
                  <a:pt x="53" y="322"/>
                  <a:pt x="51" y="320"/>
                </a:cubicBezTo>
                <a:lnTo>
                  <a:pt x="50" y="320"/>
                </a:lnTo>
                <a:cubicBezTo>
                  <a:pt x="47" y="319"/>
                  <a:pt x="45" y="317"/>
                  <a:pt x="42" y="315"/>
                </a:cubicBezTo>
                <a:lnTo>
                  <a:pt x="41" y="315"/>
                </a:lnTo>
                <a:cubicBezTo>
                  <a:pt x="40" y="314"/>
                  <a:pt x="38" y="312"/>
                  <a:pt x="36" y="311"/>
                </a:cubicBezTo>
                <a:lnTo>
                  <a:pt x="35" y="310"/>
                </a:lnTo>
                <a:cubicBezTo>
                  <a:pt x="33" y="308"/>
                  <a:pt x="32" y="307"/>
                  <a:pt x="31" y="306"/>
                </a:cubicBezTo>
                <a:cubicBezTo>
                  <a:pt x="30" y="306"/>
                  <a:pt x="30" y="305"/>
                  <a:pt x="29" y="304"/>
                </a:cubicBezTo>
                <a:cubicBezTo>
                  <a:pt x="28" y="303"/>
                  <a:pt x="27" y="302"/>
                  <a:pt x="27" y="301"/>
                </a:cubicBezTo>
                <a:cubicBezTo>
                  <a:pt x="26" y="300"/>
                  <a:pt x="26" y="300"/>
                  <a:pt x="25" y="299"/>
                </a:cubicBezTo>
                <a:cubicBezTo>
                  <a:pt x="25" y="298"/>
                  <a:pt x="24" y="297"/>
                  <a:pt x="24" y="296"/>
                </a:cubicBezTo>
                <a:cubicBezTo>
                  <a:pt x="23" y="296"/>
                  <a:pt x="23" y="295"/>
                  <a:pt x="23" y="294"/>
                </a:cubicBezTo>
                <a:cubicBezTo>
                  <a:pt x="22" y="293"/>
                  <a:pt x="22" y="292"/>
                  <a:pt x="22" y="291"/>
                </a:cubicBezTo>
                <a:cubicBezTo>
                  <a:pt x="22" y="290"/>
                  <a:pt x="22" y="289"/>
                  <a:pt x="22" y="288"/>
                </a:cubicBezTo>
                <a:lnTo>
                  <a:pt x="22" y="226"/>
                </a:lnTo>
                <a:cubicBezTo>
                  <a:pt x="22" y="226"/>
                  <a:pt x="22" y="226"/>
                  <a:pt x="22" y="226"/>
                </a:cubicBezTo>
                <a:cubicBezTo>
                  <a:pt x="53" y="254"/>
                  <a:pt x="113" y="270"/>
                  <a:pt x="186" y="270"/>
                </a:cubicBezTo>
                <a:cubicBezTo>
                  <a:pt x="259" y="270"/>
                  <a:pt x="319" y="254"/>
                  <a:pt x="351" y="227"/>
                </a:cubicBezTo>
                <a:cubicBezTo>
                  <a:pt x="351" y="226"/>
                  <a:pt x="351" y="226"/>
                  <a:pt x="351" y="226"/>
                </a:cubicBezTo>
                <a:lnTo>
                  <a:pt x="351" y="288"/>
                </a:lnTo>
                <a:cubicBezTo>
                  <a:pt x="351" y="289"/>
                  <a:pt x="351" y="290"/>
                  <a:pt x="351" y="291"/>
                </a:cubicBezTo>
                <a:lnTo>
                  <a:pt x="351" y="291"/>
                </a:lnTo>
                <a:cubicBezTo>
                  <a:pt x="350" y="292"/>
                  <a:pt x="350" y="293"/>
                  <a:pt x="350" y="294"/>
                </a:cubicBezTo>
                <a:cubicBezTo>
                  <a:pt x="350" y="295"/>
                  <a:pt x="349" y="296"/>
                  <a:pt x="349" y="296"/>
                </a:cubicBezTo>
                <a:cubicBezTo>
                  <a:pt x="349" y="297"/>
                  <a:pt x="348" y="298"/>
                  <a:pt x="348" y="299"/>
                </a:cubicBezTo>
                <a:cubicBezTo>
                  <a:pt x="347" y="300"/>
                  <a:pt x="347" y="301"/>
                  <a:pt x="346" y="301"/>
                </a:cubicBezTo>
                <a:cubicBezTo>
                  <a:pt x="345" y="302"/>
                  <a:pt x="344" y="303"/>
                  <a:pt x="344" y="304"/>
                </a:cubicBezTo>
                <a:cubicBezTo>
                  <a:pt x="343" y="305"/>
                  <a:pt x="342" y="306"/>
                  <a:pt x="342" y="306"/>
                </a:cubicBezTo>
                <a:cubicBezTo>
                  <a:pt x="341" y="307"/>
                  <a:pt x="340" y="308"/>
                  <a:pt x="338" y="310"/>
                </a:cubicBezTo>
                <a:cubicBezTo>
                  <a:pt x="338" y="310"/>
                  <a:pt x="337" y="311"/>
                  <a:pt x="336" y="311"/>
                </a:cubicBezTo>
                <a:cubicBezTo>
                  <a:pt x="335" y="312"/>
                  <a:pt x="333" y="314"/>
                  <a:pt x="331" y="315"/>
                </a:cubicBezTo>
                <a:cubicBezTo>
                  <a:pt x="331" y="315"/>
                  <a:pt x="330" y="316"/>
                  <a:pt x="330" y="316"/>
                </a:cubicBezTo>
                <a:cubicBezTo>
                  <a:pt x="328" y="317"/>
                  <a:pt x="325" y="319"/>
                  <a:pt x="323" y="320"/>
                </a:cubicBezTo>
                <a:lnTo>
                  <a:pt x="322" y="320"/>
                </a:lnTo>
                <a:lnTo>
                  <a:pt x="322" y="320"/>
                </a:lnTo>
                <a:close/>
                <a:moveTo>
                  <a:pt x="48" y="221"/>
                </a:moveTo>
                <a:lnTo>
                  <a:pt x="48" y="221"/>
                </a:lnTo>
                <a:lnTo>
                  <a:pt x="48" y="221"/>
                </a:lnTo>
                <a:lnTo>
                  <a:pt x="48" y="221"/>
                </a:lnTo>
                <a:lnTo>
                  <a:pt x="48" y="221"/>
                </a:lnTo>
                <a:lnTo>
                  <a:pt x="48" y="221"/>
                </a:lnTo>
                <a:close/>
                <a:moveTo>
                  <a:pt x="22" y="124"/>
                </a:moveTo>
                <a:lnTo>
                  <a:pt x="22" y="124"/>
                </a:lnTo>
                <a:cubicBezTo>
                  <a:pt x="23" y="126"/>
                  <a:pt x="26" y="127"/>
                  <a:pt x="28" y="129"/>
                </a:cubicBezTo>
                <a:lnTo>
                  <a:pt x="29" y="130"/>
                </a:lnTo>
                <a:cubicBezTo>
                  <a:pt x="32" y="132"/>
                  <a:pt x="34" y="133"/>
                  <a:pt x="37" y="135"/>
                </a:cubicBezTo>
                <a:lnTo>
                  <a:pt x="39" y="137"/>
                </a:lnTo>
                <a:cubicBezTo>
                  <a:pt x="42" y="138"/>
                  <a:pt x="45" y="140"/>
                  <a:pt x="48" y="142"/>
                </a:cubicBezTo>
                <a:cubicBezTo>
                  <a:pt x="49" y="142"/>
                  <a:pt x="49" y="142"/>
                  <a:pt x="49" y="142"/>
                </a:cubicBezTo>
                <a:cubicBezTo>
                  <a:pt x="53" y="144"/>
                  <a:pt x="56" y="145"/>
                  <a:pt x="60" y="147"/>
                </a:cubicBezTo>
                <a:lnTo>
                  <a:pt x="64" y="148"/>
                </a:lnTo>
                <a:cubicBezTo>
                  <a:pt x="67" y="150"/>
                  <a:pt x="70" y="151"/>
                  <a:pt x="74" y="152"/>
                </a:cubicBezTo>
                <a:cubicBezTo>
                  <a:pt x="75" y="152"/>
                  <a:pt x="76" y="153"/>
                  <a:pt x="77" y="153"/>
                </a:cubicBezTo>
                <a:cubicBezTo>
                  <a:pt x="81" y="154"/>
                  <a:pt x="85" y="156"/>
                  <a:pt x="90" y="157"/>
                </a:cubicBezTo>
                <a:cubicBezTo>
                  <a:pt x="90" y="157"/>
                  <a:pt x="91" y="157"/>
                  <a:pt x="92" y="157"/>
                </a:cubicBezTo>
                <a:cubicBezTo>
                  <a:pt x="96" y="158"/>
                  <a:pt x="101" y="159"/>
                  <a:pt x="105" y="160"/>
                </a:cubicBezTo>
                <a:lnTo>
                  <a:pt x="110" y="161"/>
                </a:lnTo>
                <a:cubicBezTo>
                  <a:pt x="114" y="162"/>
                  <a:pt x="118" y="163"/>
                  <a:pt x="122" y="163"/>
                </a:cubicBezTo>
                <a:lnTo>
                  <a:pt x="126" y="164"/>
                </a:lnTo>
                <a:cubicBezTo>
                  <a:pt x="131" y="165"/>
                  <a:pt x="137" y="165"/>
                  <a:pt x="143" y="166"/>
                </a:cubicBezTo>
                <a:lnTo>
                  <a:pt x="147" y="166"/>
                </a:lnTo>
                <a:cubicBezTo>
                  <a:pt x="152" y="167"/>
                  <a:pt x="156" y="167"/>
                  <a:pt x="161" y="167"/>
                </a:cubicBezTo>
                <a:lnTo>
                  <a:pt x="167" y="168"/>
                </a:lnTo>
                <a:cubicBezTo>
                  <a:pt x="180" y="168"/>
                  <a:pt x="193" y="168"/>
                  <a:pt x="206" y="168"/>
                </a:cubicBezTo>
                <a:lnTo>
                  <a:pt x="212" y="167"/>
                </a:lnTo>
                <a:cubicBezTo>
                  <a:pt x="217" y="167"/>
                  <a:pt x="221" y="167"/>
                  <a:pt x="226" y="166"/>
                </a:cubicBezTo>
                <a:lnTo>
                  <a:pt x="230" y="166"/>
                </a:lnTo>
                <a:cubicBezTo>
                  <a:pt x="236" y="165"/>
                  <a:pt x="241" y="165"/>
                  <a:pt x="247" y="164"/>
                </a:cubicBezTo>
                <a:lnTo>
                  <a:pt x="250" y="163"/>
                </a:lnTo>
                <a:cubicBezTo>
                  <a:pt x="255" y="163"/>
                  <a:pt x="259" y="162"/>
                  <a:pt x="263" y="161"/>
                </a:cubicBezTo>
                <a:lnTo>
                  <a:pt x="268" y="160"/>
                </a:lnTo>
                <a:cubicBezTo>
                  <a:pt x="272" y="159"/>
                  <a:pt x="276" y="158"/>
                  <a:pt x="281" y="157"/>
                </a:cubicBezTo>
                <a:lnTo>
                  <a:pt x="283" y="157"/>
                </a:lnTo>
                <a:cubicBezTo>
                  <a:pt x="287" y="156"/>
                  <a:pt x="292" y="154"/>
                  <a:pt x="296" y="153"/>
                </a:cubicBezTo>
                <a:lnTo>
                  <a:pt x="300" y="152"/>
                </a:lnTo>
                <a:cubicBezTo>
                  <a:pt x="303" y="151"/>
                  <a:pt x="306" y="150"/>
                  <a:pt x="309" y="148"/>
                </a:cubicBezTo>
                <a:lnTo>
                  <a:pt x="312" y="147"/>
                </a:lnTo>
                <a:cubicBezTo>
                  <a:pt x="316" y="145"/>
                  <a:pt x="320" y="144"/>
                  <a:pt x="323" y="142"/>
                </a:cubicBezTo>
                <a:cubicBezTo>
                  <a:pt x="324" y="142"/>
                  <a:pt x="324" y="142"/>
                  <a:pt x="325" y="141"/>
                </a:cubicBezTo>
                <a:cubicBezTo>
                  <a:pt x="328" y="140"/>
                  <a:pt x="331" y="138"/>
                  <a:pt x="334" y="137"/>
                </a:cubicBezTo>
                <a:lnTo>
                  <a:pt x="336" y="135"/>
                </a:lnTo>
                <a:cubicBezTo>
                  <a:pt x="339" y="133"/>
                  <a:pt x="341" y="132"/>
                  <a:pt x="344" y="130"/>
                </a:cubicBezTo>
                <a:lnTo>
                  <a:pt x="345" y="129"/>
                </a:lnTo>
                <a:cubicBezTo>
                  <a:pt x="347" y="127"/>
                  <a:pt x="349" y="126"/>
                  <a:pt x="351" y="124"/>
                </a:cubicBezTo>
                <a:lnTo>
                  <a:pt x="351" y="186"/>
                </a:lnTo>
                <a:cubicBezTo>
                  <a:pt x="351" y="187"/>
                  <a:pt x="351" y="188"/>
                  <a:pt x="351" y="189"/>
                </a:cubicBezTo>
                <a:cubicBezTo>
                  <a:pt x="350" y="190"/>
                  <a:pt x="350" y="191"/>
                  <a:pt x="350" y="192"/>
                </a:cubicBezTo>
                <a:cubicBezTo>
                  <a:pt x="350" y="193"/>
                  <a:pt x="349" y="194"/>
                  <a:pt x="349" y="194"/>
                </a:cubicBezTo>
                <a:cubicBezTo>
                  <a:pt x="349" y="195"/>
                  <a:pt x="348" y="196"/>
                  <a:pt x="348" y="197"/>
                </a:cubicBezTo>
                <a:cubicBezTo>
                  <a:pt x="347" y="198"/>
                  <a:pt x="347" y="198"/>
                  <a:pt x="346" y="199"/>
                </a:cubicBezTo>
                <a:cubicBezTo>
                  <a:pt x="345" y="200"/>
                  <a:pt x="345" y="201"/>
                  <a:pt x="344" y="202"/>
                </a:cubicBezTo>
                <a:lnTo>
                  <a:pt x="342" y="204"/>
                </a:lnTo>
                <a:cubicBezTo>
                  <a:pt x="341" y="205"/>
                  <a:pt x="340" y="206"/>
                  <a:pt x="338" y="208"/>
                </a:cubicBezTo>
                <a:lnTo>
                  <a:pt x="336" y="209"/>
                </a:lnTo>
                <a:cubicBezTo>
                  <a:pt x="335" y="210"/>
                  <a:pt x="333" y="212"/>
                  <a:pt x="331" y="213"/>
                </a:cubicBezTo>
                <a:lnTo>
                  <a:pt x="330" y="214"/>
                </a:lnTo>
                <a:cubicBezTo>
                  <a:pt x="328" y="215"/>
                  <a:pt x="325" y="217"/>
                  <a:pt x="323" y="218"/>
                </a:cubicBezTo>
                <a:lnTo>
                  <a:pt x="322" y="218"/>
                </a:lnTo>
                <a:cubicBezTo>
                  <a:pt x="319" y="220"/>
                  <a:pt x="317" y="221"/>
                  <a:pt x="313" y="223"/>
                </a:cubicBezTo>
                <a:cubicBezTo>
                  <a:pt x="296" y="231"/>
                  <a:pt x="275" y="237"/>
                  <a:pt x="252" y="241"/>
                </a:cubicBezTo>
                <a:lnTo>
                  <a:pt x="251" y="241"/>
                </a:lnTo>
                <a:cubicBezTo>
                  <a:pt x="247" y="242"/>
                  <a:pt x="242" y="243"/>
                  <a:pt x="237" y="243"/>
                </a:cubicBezTo>
                <a:cubicBezTo>
                  <a:pt x="236" y="243"/>
                  <a:pt x="235" y="243"/>
                  <a:pt x="234" y="244"/>
                </a:cubicBezTo>
                <a:cubicBezTo>
                  <a:pt x="230" y="244"/>
                  <a:pt x="225" y="245"/>
                  <a:pt x="221" y="245"/>
                </a:cubicBezTo>
                <a:cubicBezTo>
                  <a:pt x="219" y="245"/>
                  <a:pt x="217" y="245"/>
                  <a:pt x="216" y="245"/>
                </a:cubicBezTo>
                <a:lnTo>
                  <a:pt x="214" y="245"/>
                </a:lnTo>
                <a:cubicBezTo>
                  <a:pt x="211" y="246"/>
                  <a:pt x="207" y="246"/>
                  <a:pt x="204" y="246"/>
                </a:cubicBezTo>
                <a:cubicBezTo>
                  <a:pt x="192" y="246"/>
                  <a:pt x="180" y="246"/>
                  <a:pt x="169" y="246"/>
                </a:cubicBezTo>
                <a:cubicBezTo>
                  <a:pt x="166" y="246"/>
                  <a:pt x="164" y="246"/>
                  <a:pt x="162" y="246"/>
                </a:cubicBezTo>
                <a:lnTo>
                  <a:pt x="152" y="245"/>
                </a:lnTo>
                <a:cubicBezTo>
                  <a:pt x="147" y="245"/>
                  <a:pt x="143" y="244"/>
                  <a:pt x="139" y="244"/>
                </a:cubicBezTo>
                <a:lnTo>
                  <a:pt x="136" y="243"/>
                </a:lnTo>
                <a:cubicBezTo>
                  <a:pt x="131" y="243"/>
                  <a:pt x="126" y="242"/>
                  <a:pt x="122" y="241"/>
                </a:cubicBezTo>
                <a:lnTo>
                  <a:pt x="121" y="241"/>
                </a:lnTo>
                <a:cubicBezTo>
                  <a:pt x="98" y="237"/>
                  <a:pt x="76" y="231"/>
                  <a:pt x="59" y="223"/>
                </a:cubicBezTo>
                <a:cubicBezTo>
                  <a:pt x="56" y="221"/>
                  <a:pt x="53" y="220"/>
                  <a:pt x="51" y="219"/>
                </a:cubicBezTo>
                <a:cubicBezTo>
                  <a:pt x="50" y="218"/>
                  <a:pt x="50" y="218"/>
                  <a:pt x="50" y="218"/>
                </a:cubicBezTo>
                <a:cubicBezTo>
                  <a:pt x="47" y="217"/>
                  <a:pt x="45" y="215"/>
                  <a:pt x="43" y="214"/>
                </a:cubicBezTo>
                <a:lnTo>
                  <a:pt x="41" y="213"/>
                </a:lnTo>
                <a:cubicBezTo>
                  <a:pt x="40" y="212"/>
                  <a:pt x="38" y="210"/>
                  <a:pt x="36" y="209"/>
                </a:cubicBezTo>
                <a:cubicBezTo>
                  <a:pt x="36" y="209"/>
                  <a:pt x="35" y="208"/>
                  <a:pt x="35" y="208"/>
                </a:cubicBezTo>
                <a:cubicBezTo>
                  <a:pt x="33" y="206"/>
                  <a:pt x="32" y="205"/>
                  <a:pt x="31" y="204"/>
                </a:cubicBezTo>
                <a:cubicBezTo>
                  <a:pt x="30" y="204"/>
                  <a:pt x="30" y="203"/>
                  <a:pt x="29" y="202"/>
                </a:cubicBezTo>
                <a:cubicBezTo>
                  <a:pt x="28" y="201"/>
                  <a:pt x="27" y="200"/>
                  <a:pt x="27" y="199"/>
                </a:cubicBezTo>
                <a:cubicBezTo>
                  <a:pt x="26" y="198"/>
                  <a:pt x="26" y="198"/>
                  <a:pt x="25" y="197"/>
                </a:cubicBezTo>
                <a:cubicBezTo>
                  <a:pt x="25" y="196"/>
                  <a:pt x="24" y="195"/>
                  <a:pt x="24" y="194"/>
                </a:cubicBezTo>
                <a:cubicBezTo>
                  <a:pt x="23" y="193"/>
                  <a:pt x="23" y="193"/>
                  <a:pt x="23" y="192"/>
                </a:cubicBezTo>
                <a:cubicBezTo>
                  <a:pt x="22" y="191"/>
                  <a:pt x="22" y="190"/>
                  <a:pt x="22" y="189"/>
                </a:cubicBezTo>
                <a:cubicBezTo>
                  <a:pt x="22" y="188"/>
                  <a:pt x="22" y="187"/>
                  <a:pt x="22" y="186"/>
                </a:cubicBezTo>
                <a:lnTo>
                  <a:pt x="22" y="124"/>
                </a:lnTo>
                <a:lnTo>
                  <a:pt x="22" y="124"/>
                </a:lnTo>
                <a:close/>
                <a:moveTo>
                  <a:pt x="371" y="74"/>
                </a:moveTo>
                <a:lnTo>
                  <a:pt x="371" y="74"/>
                </a:lnTo>
                <a:cubicBezTo>
                  <a:pt x="359" y="23"/>
                  <a:pt x="267" y="0"/>
                  <a:pt x="186" y="0"/>
                </a:cubicBezTo>
                <a:cubicBezTo>
                  <a:pt x="106" y="0"/>
                  <a:pt x="13" y="23"/>
                  <a:pt x="2" y="74"/>
                </a:cubicBezTo>
                <a:cubicBezTo>
                  <a:pt x="1" y="76"/>
                  <a:pt x="0" y="78"/>
                  <a:pt x="0" y="80"/>
                </a:cubicBezTo>
                <a:lnTo>
                  <a:pt x="0" y="394"/>
                </a:lnTo>
                <a:cubicBezTo>
                  <a:pt x="0" y="396"/>
                  <a:pt x="1" y="398"/>
                  <a:pt x="1" y="399"/>
                </a:cubicBezTo>
                <a:cubicBezTo>
                  <a:pt x="10" y="442"/>
                  <a:pt x="88" y="474"/>
                  <a:pt x="186" y="474"/>
                </a:cubicBezTo>
                <a:cubicBezTo>
                  <a:pt x="284" y="474"/>
                  <a:pt x="362" y="443"/>
                  <a:pt x="371" y="399"/>
                </a:cubicBezTo>
                <a:cubicBezTo>
                  <a:pt x="372" y="398"/>
                  <a:pt x="372" y="396"/>
                  <a:pt x="372" y="394"/>
                </a:cubicBezTo>
                <a:lnTo>
                  <a:pt x="372" y="80"/>
                </a:lnTo>
                <a:cubicBezTo>
                  <a:pt x="372" y="78"/>
                  <a:pt x="372" y="76"/>
                  <a:pt x="371" y="74"/>
                </a:cubicBezTo>
                <a:close/>
              </a:path>
            </a:pathLst>
          </a:custGeom>
          <a:solidFill>
            <a:schemeClr val="accent3"/>
          </a:solidFill>
          <a:ln w="1270">
            <a:solidFill>
              <a:schemeClr val="accent3"/>
            </a:solid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Candara" panose="020E0502030303020204" pitchFamily="34" charset="0"/>
            </a:endParaRPr>
          </a:p>
        </p:txBody>
      </p:sp>
      <p:cxnSp>
        <p:nvCxnSpPr>
          <p:cNvPr id="127" name="Straight Arrow Connector 126">
            <a:extLst>
              <a:ext uri="{FF2B5EF4-FFF2-40B4-BE49-F238E27FC236}">
                <a16:creationId xmlns:a16="http://schemas.microsoft.com/office/drawing/2014/main" id="{F6C7E73B-AC3A-4D7B-AF5E-4A83E2CF79C2}"/>
              </a:ext>
            </a:extLst>
          </p:cNvPr>
          <p:cNvCxnSpPr>
            <a:cxnSpLocks/>
            <a:stCxn id="103" idx="5"/>
            <a:endCxn id="73" idx="1"/>
          </p:cNvCxnSpPr>
          <p:nvPr/>
        </p:nvCxnSpPr>
        <p:spPr>
          <a:xfrm>
            <a:off x="2309781" y="2128067"/>
            <a:ext cx="812743" cy="303966"/>
          </a:xfrm>
          <a:prstGeom prst="straightConnector1">
            <a:avLst/>
          </a:prstGeom>
          <a:ln>
            <a:solidFill>
              <a:schemeClr val="accent1"/>
            </a:solidFill>
            <a:headEnd type="diamond" w="lg" len="med"/>
            <a:tailEnd type="triangle" w="lg" len="lg"/>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AEE756-CCC6-46E9-A6A7-C9E640D2E1B1}"/>
              </a:ext>
            </a:extLst>
          </p:cNvPr>
          <p:cNvSpPr/>
          <p:nvPr/>
        </p:nvSpPr>
        <p:spPr>
          <a:xfrm>
            <a:off x="1367741" y="3856637"/>
            <a:ext cx="5636916" cy="1807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latin typeface="Candara" panose="020E0502030303020204" pitchFamily="34" charset="0"/>
              </a:rPr>
              <a:t>Part A : Source Data, ETL, DB/DW</a:t>
            </a:r>
          </a:p>
        </p:txBody>
      </p:sp>
      <p:sp>
        <p:nvSpPr>
          <p:cNvPr id="4" name="Rectangle 3">
            <a:extLst>
              <a:ext uri="{FF2B5EF4-FFF2-40B4-BE49-F238E27FC236}">
                <a16:creationId xmlns:a16="http://schemas.microsoft.com/office/drawing/2014/main" id="{71E86667-1BB6-4E3A-8DFD-055C1C294001}"/>
              </a:ext>
            </a:extLst>
          </p:cNvPr>
          <p:cNvSpPr/>
          <p:nvPr/>
        </p:nvSpPr>
        <p:spPr>
          <a:xfrm>
            <a:off x="7004657" y="3856465"/>
            <a:ext cx="3062452" cy="18112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Candara" panose="020E0502030303020204" pitchFamily="34" charset="0"/>
              </a:rPr>
              <a:t>Part B : Data Layer, Reports &amp; Dashboard</a:t>
            </a:r>
          </a:p>
        </p:txBody>
      </p:sp>
      <p:sp>
        <p:nvSpPr>
          <p:cNvPr id="6" name="Rectangle 5">
            <a:extLst>
              <a:ext uri="{FF2B5EF4-FFF2-40B4-BE49-F238E27FC236}">
                <a16:creationId xmlns:a16="http://schemas.microsoft.com/office/drawing/2014/main" id="{195CD37B-74F4-49D3-BB41-902F019E2E41}"/>
              </a:ext>
            </a:extLst>
          </p:cNvPr>
          <p:cNvSpPr/>
          <p:nvPr/>
        </p:nvSpPr>
        <p:spPr>
          <a:xfrm>
            <a:off x="10067109" y="3856448"/>
            <a:ext cx="1343571" cy="18042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Candara" panose="020E0502030303020204" pitchFamily="34" charset="0"/>
              </a:rPr>
              <a:t>Reports Performance</a:t>
            </a:r>
          </a:p>
        </p:txBody>
      </p:sp>
      <p:sp>
        <p:nvSpPr>
          <p:cNvPr id="128" name="Isosceles Triangle 127">
            <a:extLst>
              <a:ext uri="{FF2B5EF4-FFF2-40B4-BE49-F238E27FC236}">
                <a16:creationId xmlns:a16="http://schemas.microsoft.com/office/drawing/2014/main" id="{5602B072-DA65-4AC4-A6B9-5AD425F4590B}"/>
              </a:ext>
            </a:extLst>
          </p:cNvPr>
          <p:cNvSpPr/>
          <p:nvPr/>
        </p:nvSpPr>
        <p:spPr>
          <a:xfrm>
            <a:off x="4189182" y="3692822"/>
            <a:ext cx="162590" cy="163776"/>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Isosceles Triangle 128">
            <a:extLst>
              <a:ext uri="{FF2B5EF4-FFF2-40B4-BE49-F238E27FC236}">
                <a16:creationId xmlns:a16="http://schemas.microsoft.com/office/drawing/2014/main" id="{702245CA-DEAE-4579-B6BF-D66F032D5BFE}"/>
              </a:ext>
            </a:extLst>
          </p:cNvPr>
          <p:cNvSpPr/>
          <p:nvPr/>
        </p:nvSpPr>
        <p:spPr>
          <a:xfrm>
            <a:off x="2511050" y="3688938"/>
            <a:ext cx="162590" cy="163776"/>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Isosceles Triangle 129">
            <a:extLst>
              <a:ext uri="{FF2B5EF4-FFF2-40B4-BE49-F238E27FC236}">
                <a16:creationId xmlns:a16="http://schemas.microsoft.com/office/drawing/2014/main" id="{786F3541-0769-4174-8090-FC88C2A548A1}"/>
              </a:ext>
            </a:extLst>
          </p:cNvPr>
          <p:cNvSpPr/>
          <p:nvPr/>
        </p:nvSpPr>
        <p:spPr>
          <a:xfrm>
            <a:off x="6025163" y="3692367"/>
            <a:ext cx="162590" cy="163776"/>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Isosceles Triangle 130">
            <a:extLst>
              <a:ext uri="{FF2B5EF4-FFF2-40B4-BE49-F238E27FC236}">
                <a16:creationId xmlns:a16="http://schemas.microsoft.com/office/drawing/2014/main" id="{FED0A585-9D53-4DE2-A869-F8B603BF4C0C}"/>
              </a:ext>
            </a:extLst>
          </p:cNvPr>
          <p:cNvSpPr/>
          <p:nvPr/>
        </p:nvSpPr>
        <p:spPr>
          <a:xfrm>
            <a:off x="7531324" y="3705439"/>
            <a:ext cx="162590" cy="163776"/>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Isosceles Triangle 131">
            <a:extLst>
              <a:ext uri="{FF2B5EF4-FFF2-40B4-BE49-F238E27FC236}">
                <a16:creationId xmlns:a16="http://schemas.microsoft.com/office/drawing/2014/main" id="{3CD02C93-1C63-4A8E-977C-E8B4FFCBB7DF}"/>
              </a:ext>
            </a:extLst>
          </p:cNvPr>
          <p:cNvSpPr/>
          <p:nvPr/>
        </p:nvSpPr>
        <p:spPr>
          <a:xfrm>
            <a:off x="9325105" y="3684245"/>
            <a:ext cx="162590" cy="163776"/>
          </a:xfrm>
          <a:prstGeom prs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7868769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325188" y="269571"/>
            <a:ext cx="10515600" cy="683058"/>
          </a:xfrm>
        </p:spPr>
        <p:txBody>
          <a:bodyPr/>
          <a:lstStyle/>
          <a:p>
            <a:r>
              <a:rPr lang="en-GB" dirty="0">
                <a:latin typeface="Candara" panose="020E0502030303020204" pitchFamily="34" charset="0"/>
              </a:rPr>
              <a:t>Key Tool requirements</a:t>
            </a:r>
          </a:p>
        </p:txBody>
      </p:sp>
      <p:sp>
        <p:nvSpPr>
          <p:cNvPr id="72" name="TextBox 71">
            <a:extLst>
              <a:ext uri="{FF2B5EF4-FFF2-40B4-BE49-F238E27FC236}">
                <a16:creationId xmlns:a16="http://schemas.microsoft.com/office/drawing/2014/main" id="{FE70E376-A950-4A18-A17C-6C43B21B4B21}"/>
              </a:ext>
            </a:extLst>
          </p:cNvPr>
          <p:cNvSpPr txBox="1"/>
          <p:nvPr/>
        </p:nvSpPr>
        <p:spPr>
          <a:xfrm>
            <a:off x="8147477" y="950929"/>
            <a:ext cx="3421129" cy="261610"/>
          </a:xfrm>
          <a:prstGeom prst="rect">
            <a:avLst/>
          </a:prstGeom>
          <a:noFill/>
        </p:spPr>
        <p:txBody>
          <a:bodyPr wrap="none" rtlCol="0">
            <a:spAutoFit/>
          </a:bodyPr>
          <a:lstStyle/>
          <a:p>
            <a:pPr algn="ctr"/>
            <a:r>
              <a:rPr lang="en-GB" sz="1100" b="1" dirty="0">
                <a:solidFill>
                  <a:schemeClr val="bg1"/>
                </a:solidFill>
                <a:latin typeface="Candara" panose="020E0502030303020204" pitchFamily="34" charset="0"/>
              </a:rPr>
              <a:t>Quality Assurance Areas in Data Warehouse Structure</a:t>
            </a:r>
          </a:p>
        </p:txBody>
      </p:sp>
      <p:graphicFrame>
        <p:nvGraphicFramePr>
          <p:cNvPr id="123" name="Table 122">
            <a:extLst>
              <a:ext uri="{FF2B5EF4-FFF2-40B4-BE49-F238E27FC236}">
                <a16:creationId xmlns:a16="http://schemas.microsoft.com/office/drawing/2014/main" id="{382EB454-6635-4524-B462-971197372D30}"/>
              </a:ext>
            </a:extLst>
          </p:cNvPr>
          <p:cNvGraphicFramePr>
            <a:graphicFrameLocks noGrp="1"/>
          </p:cNvGraphicFramePr>
          <p:nvPr>
            <p:extLst>
              <p:ext uri="{D42A27DB-BD31-4B8C-83A1-F6EECF244321}">
                <p14:modId xmlns:p14="http://schemas.microsoft.com/office/powerpoint/2010/main" val="3212383607"/>
              </p:ext>
            </p:extLst>
          </p:nvPr>
        </p:nvGraphicFramePr>
        <p:xfrm>
          <a:off x="276045" y="1544855"/>
          <a:ext cx="11714672" cy="4192607"/>
        </p:xfrm>
        <a:graphic>
          <a:graphicData uri="http://schemas.openxmlformats.org/drawingml/2006/table">
            <a:tbl>
              <a:tblPr firstRow="1" bandRow="1">
                <a:tableStyleId>{7E9639D4-E3E2-4D34-9284-5A2195B3D0D7}</a:tableStyleId>
              </a:tblPr>
              <a:tblGrid>
                <a:gridCol w="3185673">
                  <a:extLst>
                    <a:ext uri="{9D8B030D-6E8A-4147-A177-3AD203B41FA5}">
                      <a16:colId xmlns:a16="http://schemas.microsoft.com/office/drawing/2014/main" val="1037343628"/>
                    </a:ext>
                  </a:extLst>
                </a:gridCol>
                <a:gridCol w="8528999">
                  <a:extLst>
                    <a:ext uri="{9D8B030D-6E8A-4147-A177-3AD203B41FA5}">
                      <a16:colId xmlns:a16="http://schemas.microsoft.com/office/drawing/2014/main" val="3826831036"/>
                    </a:ext>
                  </a:extLst>
                </a:gridCol>
              </a:tblGrid>
              <a:tr h="435836">
                <a:tc>
                  <a:txBody>
                    <a:bodyPr/>
                    <a:lstStyle/>
                    <a:p>
                      <a:pPr algn="ctr"/>
                      <a:r>
                        <a:rPr lang="en-US" sz="1100" dirty="0">
                          <a:solidFill>
                            <a:schemeClr val="bg1"/>
                          </a:solidFill>
                          <a:latin typeface="Candara" panose="020E0502030303020204" pitchFamily="34" charset="0"/>
                        </a:rPr>
                        <a:t>Assessment Area</a:t>
                      </a:r>
                    </a:p>
                  </a:txBody>
                  <a:tcPr anchor="ct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rgbClr val="00717F"/>
                    </a:solidFill>
                  </a:tcPr>
                </a:tc>
                <a:tc>
                  <a:txBody>
                    <a:bodyPr/>
                    <a:lstStyle/>
                    <a:p>
                      <a:pPr algn="ctr"/>
                      <a:r>
                        <a:rPr lang="en-US" sz="1100" dirty="0">
                          <a:solidFill>
                            <a:schemeClr val="bg1"/>
                          </a:solidFill>
                          <a:latin typeface="Candara" panose="020E0502030303020204" pitchFamily="34" charset="0"/>
                        </a:rPr>
                        <a:t>Tool Requirement</a:t>
                      </a:r>
                      <a:r>
                        <a:rPr lang="en-US" sz="1100" baseline="0" dirty="0">
                          <a:solidFill>
                            <a:schemeClr val="bg1"/>
                          </a:solidFill>
                          <a:latin typeface="Candara" panose="020E0502030303020204" pitchFamily="34" charset="0"/>
                        </a:rPr>
                        <a:t> </a:t>
                      </a:r>
                      <a:endParaRPr lang="en-US" sz="1100" dirty="0">
                        <a:solidFill>
                          <a:schemeClr val="bg1"/>
                        </a:solidFill>
                        <a:latin typeface="Candara" panose="020E0502030303020204" pitchFamily="34" charset="0"/>
                      </a:endParaRPr>
                    </a:p>
                  </a:txBody>
                  <a:tcPr anchor="ct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rgbClr val="00717F"/>
                    </a:solidFill>
                  </a:tcPr>
                </a:tc>
                <a:extLst>
                  <a:ext uri="{0D108BD9-81ED-4DB2-BD59-A6C34878D82A}">
                    <a16:rowId xmlns:a16="http://schemas.microsoft.com/office/drawing/2014/main" val="310023019"/>
                  </a:ext>
                </a:extLst>
              </a:tr>
              <a:tr h="350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Deployment and Integration</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Must be Oracle Analytics Server (OAS) compatible, on premise and Cloud, and have LDAP authentication capability. CI/CD tools Integration. </a:t>
                      </a:r>
                      <a:r>
                        <a:rPr lang="en-GB" sz="1100" dirty="0">
                          <a:solidFill>
                            <a:schemeClr val="tx1"/>
                          </a:solidFill>
                          <a:latin typeface="Candara" panose="020E0502030303020204" pitchFamily="34" charset="0"/>
                        </a:rPr>
                        <a:t>Integration with Bitbucket and Bamboo</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49204678"/>
                  </a:ext>
                </a:extLst>
              </a:tr>
              <a:tr h="350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ETL – Data Backend validation</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Must include features to create automated capability around ETL Data Backend - Transformation validation, File Validation, Reconciliation’s , Validation Rules Engine</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41008305"/>
                  </a:ext>
                </a:extLst>
              </a:tr>
              <a:tr h="199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Oracle BI - UI/Dashboards/Reports</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Must include features to create automated capability around BI – Dashboards, User Interface, Reporting Data validation</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61000497"/>
                  </a:ext>
                </a:extLst>
              </a:tr>
              <a:tr h="176045">
                <a:tc>
                  <a:txBody>
                    <a:bodyPr/>
                    <a:lstStyle/>
                    <a:p>
                      <a:r>
                        <a:rPr lang="en-GB" sz="1100" dirty="0">
                          <a:latin typeface="Candara" panose="020E0502030303020204" pitchFamily="34" charset="0"/>
                        </a:rPr>
                        <a:t>Performance Validation</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tc>
                  <a:txBody>
                    <a:bodyPr/>
                    <a:lstStyle/>
                    <a:p>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Must include features to create automated capability around </a:t>
                      </a:r>
                      <a:r>
                        <a:rPr lang="en-GB" sz="1100" dirty="0">
                          <a:latin typeface="Candara" panose="020E0502030303020204" pitchFamily="34" charset="0"/>
                          <a:cs typeface="Calibri" panose="020F0502020204030204" pitchFamily="34" charset="0"/>
                        </a:rPr>
                        <a:t>ETL Performance, Reports Performance,</a:t>
                      </a:r>
                      <a:r>
                        <a:rPr lang="en-GB" sz="1100" baseline="0" dirty="0">
                          <a:latin typeface="Candara" panose="020E0502030303020204" pitchFamily="34" charset="0"/>
                          <a:cs typeface="Calibri" panose="020F0502020204030204" pitchFamily="34" charset="0"/>
                        </a:rPr>
                        <a:t> Dashboard Performance</a:t>
                      </a:r>
                      <a:endParaRPr lang="en-GB" sz="1100" dirty="0">
                        <a:latin typeface="Candara" panose="020E0502030303020204" pitchFamily="34" charset="0"/>
                        <a:cs typeface="Calibri" panose="020F0502020204030204" pitchFamily="34" charset="0"/>
                      </a:endParaRP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60749624"/>
                  </a:ext>
                </a:extLst>
              </a:tr>
              <a:tr h="176045">
                <a:tc>
                  <a:txBody>
                    <a:bodyPr/>
                    <a:lstStyle/>
                    <a:p>
                      <a:r>
                        <a:rPr lang="en-GB" sz="1100" dirty="0">
                          <a:latin typeface="Candara" panose="020E0502030303020204" pitchFamily="34" charset="0"/>
                        </a:rPr>
                        <a:t>Regression Test Suites</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tc>
                  <a:txBody>
                    <a:bodyPr/>
                    <a:lstStyle/>
                    <a:p>
                      <a:r>
                        <a:rPr lang="en-GB" sz="1100" dirty="0">
                          <a:latin typeface="Candara" panose="020E0502030303020204" pitchFamily="34" charset="0"/>
                          <a:cs typeface="Calibri" panose="020F0502020204030204" pitchFamily="34" charset="0"/>
                        </a:rPr>
                        <a:t>Must include Regression Test Suites pre-built and customisable</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08604609"/>
                  </a:ext>
                </a:extLst>
              </a:tr>
              <a:tr h="3125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Script Development/ Programming Skills</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tc>
                  <a:txBody>
                    <a:bodyPr/>
                    <a:lstStyle/>
                    <a:p>
                      <a:r>
                        <a:rPr lang="en-GB" sz="1100" dirty="0">
                          <a:latin typeface="Candara" panose="020E0502030303020204" pitchFamily="34" charset="0"/>
                        </a:rPr>
                        <a:t>Automation</a:t>
                      </a:r>
                      <a:r>
                        <a:rPr lang="en-GB" sz="1100" baseline="0" dirty="0">
                          <a:latin typeface="Candara" panose="020E0502030303020204" pitchFamily="34" charset="0"/>
                        </a:rPr>
                        <a:t> scripts can be developed with b</a:t>
                      </a:r>
                      <a:r>
                        <a:rPr lang="en-GB" sz="1100" dirty="0">
                          <a:latin typeface="Candara" panose="020E0502030303020204" pitchFamily="34" charset="0"/>
                        </a:rPr>
                        <a:t>asic SQL and Programming skills required</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9844096"/>
                  </a:ext>
                </a:extLst>
              </a:tr>
              <a:tr h="243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Script Maintenance</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tc>
                  <a:txBody>
                    <a:bodyPr/>
                    <a:lstStyle/>
                    <a:p>
                      <a:r>
                        <a:rPr lang="en-GB" sz="1100" dirty="0">
                          <a:latin typeface="Candara" panose="020E0502030303020204" pitchFamily="34" charset="0"/>
                        </a:rPr>
                        <a:t>Automation</a:t>
                      </a:r>
                      <a:r>
                        <a:rPr lang="en-GB" sz="1100" baseline="0" dirty="0">
                          <a:latin typeface="Candara" panose="020E0502030303020204" pitchFamily="34" charset="0"/>
                        </a:rPr>
                        <a:t> scripts require l</a:t>
                      </a:r>
                      <a:r>
                        <a:rPr lang="en-GB" sz="1100" dirty="0">
                          <a:latin typeface="Candara" panose="020E0502030303020204" pitchFamily="34" charset="0"/>
                        </a:rPr>
                        <a:t>ow effort</a:t>
                      </a:r>
                      <a:r>
                        <a:rPr lang="en-GB" sz="1100" baseline="0" dirty="0">
                          <a:latin typeface="Candara" panose="020E0502030303020204" pitchFamily="34" charset="0"/>
                        </a:rPr>
                        <a:t> and low skills to maintain</a:t>
                      </a:r>
                      <a:endParaRPr lang="en-GB" sz="1100" dirty="0">
                        <a:latin typeface="Candara" panose="020E0502030303020204" pitchFamily="34" charset="0"/>
                      </a:endParaRP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0950704"/>
                  </a:ext>
                </a:extLst>
              </a:tr>
              <a:tr h="243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Pre-defined Libraries and Functions</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tc>
                  <a:txBody>
                    <a:bodyPr/>
                    <a:lstStyle/>
                    <a:p>
                      <a:r>
                        <a:rPr lang="en-GB" sz="1100" dirty="0">
                          <a:latin typeface="Candara" panose="020E0502030303020204" pitchFamily="34" charset="0"/>
                        </a:rPr>
                        <a:t>Re-usable Components</a:t>
                      </a:r>
                      <a:r>
                        <a:rPr lang="en-GB" sz="1100" baseline="0" dirty="0">
                          <a:latin typeface="Candara" panose="020E0502030303020204" pitchFamily="34" charset="0"/>
                        </a:rPr>
                        <a:t> and Libraries</a:t>
                      </a:r>
                      <a:r>
                        <a:rPr lang="en-GB" sz="1100" dirty="0">
                          <a:latin typeface="Candara" panose="020E0502030303020204" pitchFamily="34" charset="0"/>
                        </a:rPr>
                        <a:t> to</a:t>
                      </a:r>
                      <a:r>
                        <a:rPr lang="en-GB" sz="1100" baseline="0" dirty="0">
                          <a:latin typeface="Candara" panose="020E0502030303020204" pitchFamily="34" charset="0"/>
                        </a:rPr>
                        <a:t> aid faster script development</a:t>
                      </a:r>
                      <a:endParaRPr lang="en-GB" sz="1100" dirty="0">
                        <a:latin typeface="Candara" panose="020E0502030303020204" pitchFamily="34" charset="0"/>
                      </a:endParaRP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80809924"/>
                  </a:ext>
                </a:extLst>
              </a:tr>
              <a:tr h="250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Test Execution </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tc>
                  <a:txBody>
                    <a:bodyPr/>
                    <a:lstStyle/>
                    <a:p>
                      <a:r>
                        <a:rPr lang="en-GB" sz="1100" dirty="0">
                          <a:latin typeface="Candara" panose="020E0502030303020204" pitchFamily="34" charset="0"/>
                        </a:rPr>
                        <a:t>Must </a:t>
                      </a:r>
                      <a:r>
                        <a:rPr lang="en-GB" sz="1100">
                          <a:latin typeface="Candara" panose="020E0502030303020204" pitchFamily="34" charset="0"/>
                        </a:rPr>
                        <a:t>intergrate </a:t>
                      </a:r>
                      <a:r>
                        <a:rPr lang="en-GB" sz="1100" dirty="0">
                          <a:latin typeface="Candara" panose="020E0502030303020204" pitchFamily="34" charset="0"/>
                        </a:rPr>
                        <a:t>with Microfocus ALM and</a:t>
                      </a:r>
                      <a:r>
                        <a:rPr lang="en-GB" sz="1100" baseline="0" dirty="0">
                          <a:latin typeface="Candara" panose="020E0502030303020204" pitchFamily="34" charset="0"/>
                        </a:rPr>
                        <a:t> Loadrunner (optional). Must integrate with JIRA (future requirement)</a:t>
                      </a:r>
                      <a:endParaRPr lang="en-GB" sz="1100" dirty="0">
                        <a:latin typeface="Candara" panose="020E0502030303020204" pitchFamily="34" charset="0"/>
                      </a:endParaRP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40671927"/>
                  </a:ext>
                </a:extLst>
              </a:tr>
              <a:tr h="250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Test Reporting</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Must include feature to provide Test Results Summary &amp; Archival. Test Defect Log Storage</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8396369"/>
                  </a:ext>
                </a:extLst>
              </a:tr>
              <a:tr h="250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Test Management </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HP ALM based Test Integration, Test Results Synchronization. JIRA based Test Integration, Test Results Synchronization (future requirement)</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69862927"/>
                  </a:ext>
                </a:extLst>
              </a:tr>
              <a:tr h="250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Training &amp; Certification Support</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Full training courses available with certification programme</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94824640"/>
                  </a:ext>
                </a:extLst>
              </a:tr>
              <a:tr h="2506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Product Support </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ndara" panose="020E0502030303020204" pitchFamily="34" charset="0"/>
                          <a:ea typeface="+mn-ea"/>
                          <a:cs typeface="+mn-cs"/>
                        </a:rPr>
                        <a:t>Pre-sale POC, Pilot project, 24/7 support</a:t>
                      </a:r>
                    </a:p>
                  </a:txBody>
                  <a:tcPr>
                    <a:lnL w="6350" cap="flat" cmpd="sng" algn="ctr">
                      <a:solidFill>
                        <a:srgbClr val="00717F"/>
                      </a:solidFill>
                      <a:prstDash val="solid"/>
                      <a:round/>
                      <a:headEnd type="none" w="med" len="med"/>
                      <a:tailEnd type="none" w="med" len="med"/>
                    </a:lnL>
                    <a:lnR w="6350" cap="flat" cmpd="sng" algn="ctr">
                      <a:solidFill>
                        <a:srgbClr val="00717F"/>
                      </a:solidFill>
                      <a:prstDash val="solid"/>
                      <a:round/>
                      <a:headEnd type="none" w="med" len="med"/>
                      <a:tailEnd type="none" w="med" len="med"/>
                    </a:lnR>
                    <a:lnT w="6350" cap="flat" cmpd="sng" algn="ctr">
                      <a:solidFill>
                        <a:srgbClr val="00717F"/>
                      </a:solidFill>
                      <a:prstDash val="solid"/>
                      <a:round/>
                      <a:headEnd type="none" w="med" len="med"/>
                      <a:tailEnd type="none" w="med" len="med"/>
                    </a:lnT>
                    <a:lnB w="6350" cap="flat" cmpd="sng" algn="ctr">
                      <a:solidFill>
                        <a:srgbClr val="00717F"/>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2991645"/>
                  </a:ext>
                </a:extLst>
              </a:tr>
            </a:tbl>
          </a:graphicData>
        </a:graphic>
      </p:graphicFrame>
    </p:spTree>
    <p:extLst>
      <p:ext uri="{BB962C8B-B14F-4D97-AF65-F5344CB8AC3E}">
        <p14:creationId xmlns:p14="http://schemas.microsoft.com/office/powerpoint/2010/main" val="3719815283"/>
      </p:ext>
    </p:extLst>
  </p:cSld>
  <p:clrMapOvr>
    <a:masterClrMapping/>
  </p:clrMapOvr>
  <p:transition spd="med">
    <p:pull/>
  </p:transition>
</p:sld>
</file>

<file path=ppt/theme/theme1.xml><?xml version="1.0" encoding="utf-8"?>
<a:theme xmlns:a="http://schemas.openxmlformats.org/drawingml/2006/main" name="Main Title Slide Purple">
  <a:themeElements>
    <a:clrScheme name="SSCL COLOURS">
      <a:dk1>
        <a:sysClr val="windowText" lastClr="000000"/>
      </a:dk1>
      <a:lt1>
        <a:sysClr val="window" lastClr="FFFFFF"/>
      </a:lt1>
      <a:dk2>
        <a:srgbClr val="000000"/>
      </a:dk2>
      <a:lt2>
        <a:srgbClr val="FFFFFF"/>
      </a:lt2>
      <a:accent1>
        <a:srgbClr val="58A618"/>
      </a:accent1>
      <a:accent2>
        <a:srgbClr val="920075"/>
      </a:accent2>
      <a:accent3>
        <a:srgbClr val="818A8F"/>
      </a:accent3>
      <a:accent4>
        <a:srgbClr val="002664"/>
      </a:accent4>
      <a:accent5>
        <a:srgbClr val="CF0072"/>
      </a:accent5>
      <a:accent6>
        <a:srgbClr val="3095B4"/>
      </a:accent6>
      <a:hlink>
        <a:srgbClr val="920075"/>
      </a:hlink>
      <a:folHlink>
        <a:srgbClr val="920075"/>
      </a:folHlink>
    </a:clrScheme>
    <a:fontScheme name="SSCL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CL Presentation Template" id="{86A7698F-8D5C-4877-AF4B-F4855FFA78EB}" vid="{93DBD4AF-A19D-41E0-8E02-37BB265AA73E}"/>
    </a:ext>
  </a:extLst>
</a:theme>
</file>

<file path=ppt/theme/theme10.xml><?xml version="1.0" encoding="utf-8"?>
<a:theme xmlns:a="http://schemas.openxmlformats.org/drawingml/2006/main" name="3_Main Title Slide Purple">
  <a:themeElements>
    <a:clrScheme name="SSCL COLOURS">
      <a:dk1>
        <a:sysClr val="windowText" lastClr="000000"/>
      </a:dk1>
      <a:lt1>
        <a:sysClr val="window" lastClr="FFFFFF"/>
      </a:lt1>
      <a:dk2>
        <a:srgbClr val="000000"/>
      </a:dk2>
      <a:lt2>
        <a:srgbClr val="FFFFFF"/>
      </a:lt2>
      <a:accent1>
        <a:srgbClr val="58A618"/>
      </a:accent1>
      <a:accent2>
        <a:srgbClr val="920075"/>
      </a:accent2>
      <a:accent3>
        <a:srgbClr val="818A8F"/>
      </a:accent3>
      <a:accent4>
        <a:srgbClr val="002664"/>
      </a:accent4>
      <a:accent5>
        <a:srgbClr val="CF0072"/>
      </a:accent5>
      <a:accent6>
        <a:srgbClr val="3095B4"/>
      </a:accent6>
      <a:hlink>
        <a:srgbClr val="920075"/>
      </a:hlink>
      <a:folHlink>
        <a:srgbClr val="920075"/>
      </a:folHlink>
    </a:clrScheme>
    <a:fontScheme name="SSCL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CL Presentation Template" id="{86A7698F-8D5C-4877-AF4B-F4855FFA78EB}" vid="{93DBD4AF-A19D-41E0-8E02-37BB265AA73E}"/>
    </a:ext>
  </a:extLst>
</a:theme>
</file>

<file path=ppt/theme/theme11.xml><?xml version="1.0" encoding="utf-8"?>
<a:theme xmlns:a="http://schemas.openxmlformats.org/drawingml/2006/main" name="1_Purple Banner">
  <a:themeElements>
    <a:clrScheme name="SSCL COLOURS">
      <a:dk1>
        <a:sysClr val="windowText" lastClr="000000"/>
      </a:dk1>
      <a:lt1>
        <a:sysClr val="window" lastClr="FFFFFF"/>
      </a:lt1>
      <a:dk2>
        <a:srgbClr val="000000"/>
      </a:dk2>
      <a:lt2>
        <a:srgbClr val="FFFFFF"/>
      </a:lt2>
      <a:accent1>
        <a:srgbClr val="58A618"/>
      </a:accent1>
      <a:accent2>
        <a:srgbClr val="920075"/>
      </a:accent2>
      <a:accent3>
        <a:srgbClr val="818A8F"/>
      </a:accent3>
      <a:accent4>
        <a:srgbClr val="002664"/>
      </a:accent4>
      <a:accent5>
        <a:srgbClr val="CF0072"/>
      </a:accent5>
      <a:accent6>
        <a:srgbClr val="3095B4"/>
      </a:accent6>
      <a:hlink>
        <a:srgbClr val="920075"/>
      </a:hlink>
      <a:folHlink>
        <a:srgbClr val="920075"/>
      </a:folHlink>
    </a:clrScheme>
    <a:fontScheme name="SSCL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CL Presentation Template" id="{86A7698F-8D5C-4877-AF4B-F4855FFA78EB}" vid="{5E1A1415-70C0-4760-BDE4-0711E8D2BF2D}"/>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in Title Slide Purple">
  <a:themeElements>
    <a:clrScheme name="SSCL COLOURS">
      <a:dk1>
        <a:sysClr val="windowText" lastClr="000000"/>
      </a:dk1>
      <a:lt1>
        <a:sysClr val="window" lastClr="FFFFFF"/>
      </a:lt1>
      <a:dk2>
        <a:srgbClr val="000000"/>
      </a:dk2>
      <a:lt2>
        <a:srgbClr val="FFFFFF"/>
      </a:lt2>
      <a:accent1>
        <a:srgbClr val="58A618"/>
      </a:accent1>
      <a:accent2>
        <a:srgbClr val="920075"/>
      </a:accent2>
      <a:accent3>
        <a:srgbClr val="818A8F"/>
      </a:accent3>
      <a:accent4>
        <a:srgbClr val="002664"/>
      </a:accent4>
      <a:accent5>
        <a:srgbClr val="CF0072"/>
      </a:accent5>
      <a:accent6>
        <a:srgbClr val="3095B4"/>
      </a:accent6>
      <a:hlink>
        <a:srgbClr val="920075"/>
      </a:hlink>
      <a:folHlink>
        <a:srgbClr val="920075"/>
      </a:folHlink>
    </a:clrScheme>
    <a:fontScheme name="SSCL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CL Presentation Template" id="{86A7698F-8D5C-4877-AF4B-F4855FFA78EB}" vid="{93DBD4AF-A19D-41E0-8E02-37BB265AA73E}"/>
    </a:ext>
  </a:extLst>
</a:theme>
</file>

<file path=ppt/theme/theme3.xml><?xml version="1.0" encoding="utf-8"?>
<a:theme xmlns:a="http://schemas.openxmlformats.org/drawingml/2006/main" name="Sub-Heading">
  <a:themeElements>
    <a:clrScheme name="SSCL COLOURS">
      <a:dk1>
        <a:sysClr val="windowText" lastClr="000000"/>
      </a:dk1>
      <a:lt1>
        <a:sysClr val="window" lastClr="FFFFFF"/>
      </a:lt1>
      <a:dk2>
        <a:srgbClr val="000000"/>
      </a:dk2>
      <a:lt2>
        <a:srgbClr val="FFFFFF"/>
      </a:lt2>
      <a:accent1>
        <a:srgbClr val="58A618"/>
      </a:accent1>
      <a:accent2>
        <a:srgbClr val="920075"/>
      </a:accent2>
      <a:accent3>
        <a:srgbClr val="818A8F"/>
      </a:accent3>
      <a:accent4>
        <a:srgbClr val="002664"/>
      </a:accent4>
      <a:accent5>
        <a:srgbClr val="CF0072"/>
      </a:accent5>
      <a:accent6>
        <a:srgbClr val="3095B4"/>
      </a:accent6>
      <a:hlink>
        <a:srgbClr val="920075"/>
      </a:hlink>
      <a:folHlink>
        <a:srgbClr val="920075"/>
      </a:folHlink>
    </a:clrScheme>
    <a:fontScheme name="SSCL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CL Presentation Template" id="{86A7698F-8D5C-4877-AF4B-F4855FFA78EB}" vid="{75DC8E29-25AA-4894-9572-99DEE78C93C9}"/>
    </a:ext>
  </a:extLst>
</a:theme>
</file>

<file path=ppt/theme/theme4.xml><?xml version="1.0" encoding="utf-8"?>
<a:theme xmlns:a="http://schemas.openxmlformats.org/drawingml/2006/main" name="Green Banner">
  <a:themeElements>
    <a:clrScheme name="SSCL COLOURS">
      <a:dk1>
        <a:sysClr val="windowText" lastClr="000000"/>
      </a:dk1>
      <a:lt1>
        <a:sysClr val="window" lastClr="FFFFFF"/>
      </a:lt1>
      <a:dk2>
        <a:srgbClr val="000000"/>
      </a:dk2>
      <a:lt2>
        <a:srgbClr val="FFFFFF"/>
      </a:lt2>
      <a:accent1>
        <a:srgbClr val="58A618"/>
      </a:accent1>
      <a:accent2>
        <a:srgbClr val="920075"/>
      </a:accent2>
      <a:accent3>
        <a:srgbClr val="818A8F"/>
      </a:accent3>
      <a:accent4>
        <a:srgbClr val="002664"/>
      </a:accent4>
      <a:accent5>
        <a:srgbClr val="CF0072"/>
      </a:accent5>
      <a:accent6>
        <a:srgbClr val="3095B4"/>
      </a:accent6>
      <a:hlink>
        <a:srgbClr val="920075"/>
      </a:hlink>
      <a:folHlink>
        <a:srgbClr val="920075"/>
      </a:folHlink>
    </a:clrScheme>
    <a:fontScheme name="SSCL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CL Presentation Template" id="{86A7698F-8D5C-4877-AF4B-F4855FFA78EB}" vid="{637AB034-37A6-4E3B-B1C1-B54256293135}"/>
    </a:ext>
  </a:extLst>
</a:theme>
</file>

<file path=ppt/theme/theme5.xml><?xml version="1.0" encoding="utf-8"?>
<a:theme xmlns:a="http://schemas.openxmlformats.org/drawingml/2006/main" name="Purple Banner">
  <a:themeElements>
    <a:clrScheme name="SSCL COLOURS">
      <a:dk1>
        <a:sysClr val="windowText" lastClr="000000"/>
      </a:dk1>
      <a:lt1>
        <a:sysClr val="window" lastClr="FFFFFF"/>
      </a:lt1>
      <a:dk2>
        <a:srgbClr val="000000"/>
      </a:dk2>
      <a:lt2>
        <a:srgbClr val="FFFFFF"/>
      </a:lt2>
      <a:accent1>
        <a:srgbClr val="58A618"/>
      </a:accent1>
      <a:accent2>
        <a:srgbClr val="920075"/>
      </a:accent2>
      <a:accent3>
        <a:srgbClr val="818A8F"/>
      </a:accent3>
      <a:accent4>
        <a:srgbClr val="002664"/>
      </a:accent4>
      <a:accent5>
        <a:srgbClr val="CF0072"/>
      </a:accent5>
      <a:accent6>
        <a:srgbClr val="3095B4"/>
      </a:accent6>
      <a:hlink>
        <a:srgbClr val="920075"/>
      </a:hlink>
      <a:folHlink>
        <a:srgbClr val="920075"/>
      </a:folHlink>
    </a:clrScheme>
    <a:fontScheme name="SSCL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CL Presentation Template" id="{86A7698F-8D5C-4877-AF4B-F4855FFA78EB}" vid="{5E1A1415-70C0-4760-BDE4-0711E8D2BF2D}"/>
    </a:ext>
  </a:extLst>
</a:theme>
</file>

<file path=ppt/theme/theme6.xml><?xml version="1.0" encoding="utf-8"?>
<a:theme xmlns:a="http://schemas.openxmlformats.org/drawingml/2006/main" name="Plain slide with heading">
  <a:themeElements>
    <a:clrScheme name="SSCL COLOURS">
      <a:dk1>
        <a:sysClr val="windowText" lastClr="000000"/>
      </a:dk1>
      <a:lt1>
        <a:sysClr val="window" lastClr="FFFFFF"/>
      </a:lt1>
      <a:dk2>
        <a:srgbClr val="000000"/>
      </a:dk2>
      <a:lt2>
        <a:srgbClr val="FFFFFF"/>
      </a:lt2>
      <a:accent1>
        <a:srgbClr val="58A618"/>
      </a:accent1>
      <a:accent2>
        <a:srgbClr val="920075"/>
      </a:accent2>
      <a:accent3>
        <a:srgbClr val="818A8F"/>
      </a:accent3>
      <a:accent4>
        <a:srgbClr val="002664"/>
      </a:accent4>
      <a:accent5>
        <a:srgbClr val="CF0072"/>
      </a:accent5>
      <a:accent6>
        <a:srgbClr val="3095B4"/>
      </a:accent6>
      <a:hlink>
        <a:srgbClr val="920075"/>
      </a:hlink>
      <a:folHlink>
        <a:srgbClr val="920075"/>
      </a:folHlink>
    </a:clrScheme>
    <a:fontScheme name="SSCL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CL Presentation Template" id="{86A7698F-8D5C-4877-AF4B-F4855FFA78EB}" vid="{8E7BC7FD-A0A7-4067-B202-F69BA1DBD4D1}"/>
    </a:ext>
  </a:extLst>
</a:theme>
</file>

<file path=ppt/theme/theme7.xml><?xml version="1.0" encoding="utf-8"?>
<a:theme xmlns:a="http://schemas.openxmlformats.org/drawingml/2006/main" name="Green horizontal banner">
  <a:themeElements>
    <a:clrScheme name="SSCL COLOURS">
      <a:dk1>
        <a:sysClr val="windowText" lastClr="000000"/>
      </a:dk1>
      <a:lt1>
        <a:sysClr val="window" lastClr="FFFFFF"/>
      </a:lt1>
      <a:dk2>
        <a:srgbClr val="000000"/>
      </a:dk2>
      <a:lt2>
        <a:srgbClr val="FFFFFF"/>
      </a:lt2>
      <a:accent1>
        <a:srgbClr val="58A618"/>
      </a:accent1>
      <a:accent2>
        <a:srgbClr val="920075"/>
      </a:accent2>
      <a:accent3>
        <a:srgbClr val="818A8F"/>
      </a:accent3>
      <a:accent4>
        <a:srgbClr val="002664"/>
      </a:accent4>
      <a:accent5>
        <a:srgbClr val="CF0072"/>
      </a:accent5>
      <a:accent6>
        <a:srgbClr val="3095B4"/>
      </a:accent6>
      <a:hlink>
        <a:srgbClr val="920075"/>
      </a:hlink>
      <a:folHlink>
        <a:srgbClr val="920075"/>
      </a:folHlink>
    </a:clrScheme>
    <a:fontScheme name="SSCL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CL Presentation Template" id="{86A7698F-8D5C-4877-AF4B-F4855FFA78EB}" vid="{27E9079E-8567-43C7-8F10-34E3BA1BAA95}"/>
    </a:ext>
  </a:extLst>
</a:theme>
</file>

<file path=ppt/theme/theme8.xml><?xml version="1.0" encoding="utf-8"?>
<a:theme xmlns:a="http://schemas.openxmlformats.org/drawingml/2006/main" name="Purple Horizontal Banner">
  <a:themeElements>
    <a:clrScheme name="SSCL COLOURS">
      <a:dk1>
        <a:sysClr val="windowText" lastClr="000000"/>
      </a:dk1>
      <a:lt1>
        <a:sysClr val="window" lastClr="FFFFFF"/>
      </a:lt1>
      <a:dk2>
        <a:srgbClr val="000000"/>
      </a:dk2>
      <a:lt2>
        <a:srgbClr val="FFFFFF"/>
      </a:lt2>
      <a:accent1>
        <a:srgbClr val="58A618"/>
      </a:accent1>
      <a:accent2>
        <a:srgbClr val="920075"/>
      </a:accent2>
      <a:accent3>
        <a:srgbClr val="818A8F"/>
      </a:accent3>
      <a:accent4>
        <a:srgbClr val="002664"/>
      </a:accent4>
      <a:accent5>
        <a:srgbClr val="CF0072"/>
      </a:accent5>
      <a:accent6>
        <a:srgbClr val="3095B4"/>
      </a:accent6>
      <a:hlink>
        <a:srgbClr val="920075"/>
      </a:hlink>
      <a:folHlink>
        <a:srgbClr val="920075"/>
      </a:folHlink>
    </a:clrScheme>
    <a:fontScheme name="SSCL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CL Presentation Template" id="{86A7698F-8D5C-4877-AF4B-F4855FFA78EB}" vid="{BD51ED7A-EE9E-4141-9F79-B702A6E04993}"/>
    </a:ext>
  </a:extLst>
</a:theme>
</file>

<file path=ppt/theme/theme9.xml><?xml version="1.0" encoding="utf-8"?>
<a:theme xmlns:a="http://schemas.openxmlformats.org/drawingml/2006/main" name="2_Main Title Slide Purple">
  <a:themeElements>
    <a:clrScheme name="SSCL COLOURS">
      <a:dk1>
        <a:sysClr val="windowText" lastClr="000000"/>
      </a:dk1>
      <a:lt1>
        <a:sysClr val="window" lastClr="FFFFFF"/>
      </a:lt1>
      <a:dk2>
        <a:srgbClr val="000000"/>
      </a:dk2>
      <a:lt2>
        <a:srgbClr val="FFFFFF"/>
      </a:lt2>
      <a:accent1>
        <a:srgbClr val="58A618"/>
      </a:accent1>
      <a:accent2>
        <a:srgbClr val="920075"/>
      </a:accent2>
      <a:accent3>
        <a:srgbClr val="818A8F"/>
      </a:accent3>
      <a:accent4>
        <a:srgbClr val="002664"/>
      </a:accent4>
      <a:accent5>
        <a:srgbClr val="CF0072"/>
      </a:accent5>
      <a:accent6>
        <a:srgbClr val="3095B4"/>
      </a:accent6>
      <a:hlink>
        <a:srgbClr val="920075"/>
      </a:hlink>
      <a:folHlink>
        <a:srgbClr val="920075"/>
      </a:folHlink>
    </a:clrScheme>
    <a:fontScheme name="SSCL FO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SCL PowerPoint Template" id="{0B6DA32E-BD01-4A47-A3D6-CBC07DF6A693}" vid="{C356A305-1997-4998-B7D3-8AB19836B878}"/>
    </a:ext>
  </a:extLst>
</a:theme>
</file>

<file path=ppt/theme/themeOverride1.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000e2059-5ee7-47e9-8d7c-e5c5b9f97e02"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1f1b9a1-a14a-4bc7-a26e-d14c8d65680a"/>
    <Description_x0020__x0028_doc_x0029_ xmlns="21f1b9a1-a14a-4bc7-a26e-d14c8d65680a" xsi:nil="true"/>
    <jfd51d9e2b464e40b8a7b13280b9089c xmlns="21f1b9a1-a14a-4bc7-a26e-d14c8d65680a">
      <Terms xmlns="http://schemas.microsoft.com/office/infopath/2007/PartnerControls"/>
    </jfd51d9e2b464e40b8a7b13280b9089c>
    <Sensitivity_x0020_level xmlns="21f1b9a1-a14a-4bc7-a26e-d14c8d65680a" xsi:nil="true"/>
    <m7b91fbce3df4f5da115d1433180bceb xmlns="21f1b9a1-a14a-4bc7-a26e-d14c8d65680a">
      <Terms xmlns="http://schemas.microsoft.com/office/infopath/2007/PartnerControls"/>
    </m7b91fbce3df4f5da115d1433180bceb>
    <e16ca6858a6d4e1eb1b2576b3483cc38 xmlns="21f1b9a1-a14a-4bc7-a26e-d14c8d65680a">
      <Terms xmlns="http://schemas.microsoft.com/office/infopath/2007/PartnerControls"/>
    </e16ca6858a6d4e1eb1b2576b3483cc38>
    <cb7384e601db497bbb88b8939feae4db xmlns="21f1b9a1-a14a-4bc7-a26e-d14c8d65680a">
      <Terms xmlns="http://schemas.microsoft.com/office/infopath/2007/PartnerControls"/>
    </cb7384e601db497bbb88b8939feae4db>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74062C58EECBF43B37C450E03B620E9" ma:contentTypeVersion="18" ma:contentTypeDescription="Create a new document." ma:contentTypeScope="" ma:versionID="cfd5b41da1d92451566f648c6da0a849">
  <xsd:schema xmlns:xsd="http://www.w3.org/2001/XMLSchema" xmlns:xs="http://www.w3.org/2001/XMLSchema" xmlns:p="http://schemas.microsoft.com/office/2006/metadata/properties" xmlns:ns3="21f1b9a1-a14a-4bc7-a26e-d14c8d65680a" xmlns:ns4="8ae536ed-ca5a-4790-b17b-f678ac93020b" xmlns:ns5="0d98745f-3488-45ed-8f32-926cad0e9770" targetNamespace="http://schemas.microsoft.com/office/2006/metadata/properties" ma:root="true" ma:fieldsID="02cf205b10f20c7ea351188a8b426b21" ns3:_="" ns4:_="" ns5:_="">
    <xsd:import namespace="21f1b9a1-a14a-4bc7-a26e-d14c8d65680a"/>
    <xsd:import namespace="8ae536ed-ca5a-4790-b17b-f678ac93020b"/>
    <xsd:import namespace="0d98745f-3488-45ed-8f32-926cad0e9770"/>
    <xsd:element name="properties">
      <xsd:complexType>
        <xsd:sequence>
          <xsd:element name="documentManagement">
            <xsd:complexType>
              <xsd:all>
                <xsd:element ref="ns3:Description_x0020__x0028_doc_x0029_" minOccurs="0"/>
                <xsd:element ref="ns3:m7b91fbce3df4f5da115d1433180bceb" minOccurs="0"/>
                <xsd:element ref="ns3:TaxCatchAll" minOccurs="0"/>
                <xsd:element ref="ns3:TaxCatchAllLabel" minOccurs="0"/>
                <xsd:element ref="ns3:jfd51d9e2b464e40b8a7b13280b9089c" minOccurs="0"/>
                <xsd:element ref="ns3:e16ca6858a6d4e1eb1b2576b3483cc38" minOccurs="0"/>
                <xsd:element ref="ns3:cb7384e601db497bbb88b8939feae4db" minOccurs="0"/>
                <xsd:element ref="ns3:Sensitivity_x0020_level" minOccurs="0"/>
                <xsd:element ref="ns4:MediaServiceFastMetadata" minOccurs="0"/>
                <xsd:element ref="ns4:MediaServiceDateTaken" minOccurs="0"/>
                <xsd:element ref="ns4:MediaServiceAutoTags" minOccurs="0"/>
                <xsd:element ref="ns4:MediaServiceLocation" minOccurs="0"/>
                <xsd:element ref="ns4:MediaServiceOCR" minOccurs="0"/>
                <xsd:element ref="ns5:SharedWithUsers" minOccurs="0"/>
                <xsd:element ref="ns4:MediaServiceMetadata" minOccurs="0"/>
                <xsd:element ref="ns4:MediaServiceEventHashCode" minOccurs="0"/>
                <xsd:element ref="ns4:MediaServiceGenerationTime" minOccurs="0"/>
                <xsd:element ref="ns4:MediaServiceAutoKeyPoints" minOccurs="0"/>
                <xsd:element ref="ns4:MediaServiceKeyPoints" minOccurs="0"/>
                <xsd:element ref="ns5:SharedWithDetails" minOccurs="0"/>
                <xsd:element ref="ns5: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f1b9a1-a14a-4bc7-a26e-d14c8d65680a" elementFormDefault="qualified">
    <xsd:import namespace="http://schemas.microsoft.com/office/2006/documentManagement/types"/>
    <xsd:import namespace="http://schemas.microsoft.com/office/infopath/2007/PartnerControls"/>
    <xsd:element name="Description_x0020__x0028_doc_x0029_" ma:index="8" nillable="true" ma:displayName="Description (doc)" ma:description="Describes the content of this document." ma:internalName="Description_x0020__x0028_doc_x0029_">
      <xsd:simpleType>
        <xsd:restriction base="dms:Note">
          <xsd:maxLength value="255"/>
        </xsd:restriction>
      </xsd:simpleType>
    </xsd:element>
    <xsd:element name="m7b91fbce3df4f5da115d1433180bceb" ma:index="9" nillable="true" ma:taxonomy="true" ma:internalName="m7b91fbce3df4f5da115d1433180bceb" ma:taxonomyFieldName="Document_x0020_type" ma:displayName="Document type" ma:readOnly="false" ma:default="" ma:fieldId="{67b91fbc-e3df-4f5d-a115-d1433180bceb}" ma:taxonomyMulti="true" ma:sspId="000e2059-5ee7-47e9-8d7c-e5c5b9f97e02" ma:termSetId="b41fe23d-2ab6-46db-841a-cbc15ff164f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42288a6c-4742-4cc7-abd4-27850862f8d6}" ma:internalName="TaxCatchAll" ma:showField="CatchAllData" ma:web="0d98745f-3488-45ed-8f32-926cad0e9770">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42288a6c-4742-4cc7-abd4-27850862f8d6}" ma:internalName="TaxCatchAllLabel" ma:readOnly="true" ma:showField="CatchAllDataLabel" ma:web="0d98745f-3488-45ed-8f32-926cad0e9770">
      <xsd:complexType>
        <xsd:complexContent>
          <xsd:extension base="dms:MultiChoiceLookup">
            <xsd:sequence>
              <xsd:element name="Value" type="dms:Lookup" maxOccurs="unbounded" minOccurs="0" nillable="true"/>
            </xsd:sequence>
          </xsd:extension>
        </xsd:complexContent>
      </xsd:complexType>
    </xsd:element>
    <xsd:element name="jfd51d9e2b464e40b8a7b13280b9089c" ma:index="13" nillable="true" ma:taxonomy="true" ma:internalName="jfd51d9e2b464e40b8a7b13280b9089c" ma:taxonomyFieldName="Community" ma:displayName="Community" ma:readOnly="false" ma:default="" ma:fieldId="{3fd51d9e-2b46-4e40-b8a7-b13280b9089c}" ma:taxonomyMulti="true" ma:sspId="000e2059-5ee7-47e9-8d7c-e5c5b9f97e02" ma:termSetId="cbff4a31-9767-48d3-9f7e-7d5fae8965aa" ma:anchorId="00000000-0000-0000-0000-000000000000" ma:open="false" ma:isKeyword="false">
      <xsd:complexType>
        <xsd:sequence>
          <xsd:element ref="pc:Terms" minOccurs="0" maxOccurs="1"/>
        </xsd:sequence>
      </xsd:complexType>
    </xsd:element>
    <xsd:element name="e16ca6858a6d4e1eb1b2576b3483cc38" ma:index="15" nillable="true" ma:taxonomy="true" ma:internalName="e16ca6858a6d4e1eb1b2576b3483cc38" ma:taxonomyFieldName="Steria_x0020_location" ma:displayName="Steria location" ma:readOnly="false" ma:default="" ma:fieldId="{e16ca685-8a6d-4e1e-b1b2-576b3483cc38}" ma:taxonomyMulti="true" ma:sspId="000e2059-5ee7-47e9-8d7c-e5c5b9f97e02" ma:termSetId="06fb51a1-70d9-4608-80ae-c46ce699b39a" ma:anchorId="00000000-0000-0000-0000-000000000000" ma:open="false" ma:isKeyword="false">
      <xsd:complexType>
        <xsd:sequence>
          <xsd:element ref="pc:Terms" minOccurs="0" maxOccurs="1"/>
        </xsd:sequence>
      </xsd:complexType>
    </xsd:element>
    <xsd:element name="cb7384e601db497bbb88b8939feae4db" ma:index="17" nillable="true" ma:taxonomy="true" ma:internalName="cb7384e601db497bbb88b8939feae4db" ma:taxonomyFieldName="Languages" ma:displayName="Languages" ma:readOnly="false" ma:default="" ma:fieldId="{cb7384e6-01db-497b-bb88-b8939feae4db}" ma:taxonomyMulti="true" ma:sspId="000e2059-5ee7-47e9-8d7c-e5c5b9f97e02" ma:termSetId="5d5e187e-ca10-44f3-ac34-13e5ac42fd40" ma:anchorId="00000000-0000-0000-0000-000000000000" ma:open="false" ma:isKeyword="false">
      <xsd:complexType>
        <xsd:sequence>
          <xsd:element ref="pc:Terms" minOccurs="0" maxOccurs="1"/>
        </xsd:sequence>
      </xsd:complexType>
    </xsd:element>
    <xsd:element name="Sensitivity_x0020_level" ma:index="19" nillable="true" ma:displayName="Sensitivity level" ma:description="Choose the sensitivity level of your document." ma:format="Dropdown" ma:hidden="true" ma:internalName="Sensitivity_x0020_level" ma:readOnly="false">
      <xsd:simpleType>
        <xsd:restriction base="dms:Choice">
          <xsd:enumeration value="Open - None or Public"/>
          <xsd:enumeration value="Level 1 - For internal use only"/>
          <xsd:enumeration value="Level 2 - In confidence"/>
          <xsd:enumeration value="Level 3 - In strictest confidence"/>
        </xsd:restriction>
      </xsd:simpleType>
    </xsd:element>
  </xsd:schema>
  <xsd:schema xmlns:xsd="http://www.w3.org/2001/XMLSchema" xmlns:xs="http://www.w3.org/2001/XMLSchema" xmlns:dms="http://schemas.microsoft.com/office/2006/documentManagement/types" xmlns:pc="http://schemas.microsoft.com/office/infopath/2007/PartnerControls" targetNamespace="8ae536ed-ca5a-4790-b17b-f678ac93020b" elementFormDefault="qualified">
    <xsd:import namespace="http://schemas.microsoft.com/office/2006/documentManagement/types"/>
    <xsd:import namespace="http://schemas.microsoft.com/office/infopath/2007/PartnerControls"/>
    <xsd:element name="MediaServiceFastMetadata" ma:index="20" nillable="true" ma:displayName="MediaServiceFastMetadata" ma:description="" ma:hidden="true" ma:internalName="MediaServiceFastMetadata" ma:readOnly="true">
      <xsd:simpleType>
        <xsd:restriction base="dms:Note"/>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AutoTags" ma:index="22" nillable="true" ma:displayName="MediaServiceAutoTags" ma:description="" ma:internalName="MediaServiceAutoTags" ma:readOnly="true">
      <xsd:simpleType>
        <xsd:restriction base="dms:Text"/>
      </xsd:simpleType>
    </xsd:element>
    <xsd:element name="MediaServiceLocation" ma:index="23" nillable="true" ma:displayName="MediaServiceLocation" ma:description="" ma:internalName="MediaServiceLocation" ma:readOnly="true">
      <xsd:simpleType>
        <xsd:restriction base="dms:Text"/>
      </xsd:simpleType>
    </xsd:element>
    <xsd:element name="MediaServiceOCR" ma:index="24" nillable="true" ma:displayName="MediaServiceOCR" ma:internalName="MediaServiceOCR" ma:readOnly="true">
      <xsd:simpleType>
        <xsd:restriction base="dms:Note">
          <xsd:maxLength value="255"/>
        </xsd:restrictio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AutoKeyPoints" ma:index="29" nillable="true" ma:displayName="MediaServiceAutoKeyPoints" ma:hidden="true" ma:internalName="MediaServiceAutoKeyPoints" ma:readOnly="true">
      <xsd:simpleType>
        <xsd:restriction base="dms:Note"/>
      </xsd:simpleType>
    </xsd:element>
    <xsd:element name="MediaServiceKeyPoints" ma:index="3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98745f-3488-45ed-8f32-926cad0e9770"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element name="SharingHintHash" ma:index="3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SlideTemplateConfiguration><![CDATA[{"documentContentValidatorConfiguration":{"enableDocumentContentValidator":false,"documentContentValidatorVersion":0},"elementsMetadata":[],"slideId":"637267168648160330","enableDocumentContentUpdater":true,"version":"1.10"}]]></TemplafySlideTemplateConfiguration>
</file>

<file path=customXml/item6.xml><?xml version="1.0" encoding="utf-8"?>
<TemplafySlideFormConfiguration><![CDATA[{"formFields":[],"formDataEntries":[]}]]></TemplafySlideFormConfiguration>
</file>

<file path=customXml/itemProps1.xml><?xml version="1.0" encoding="utf-8"?>
<ds:datastoreItem xmlns:ds="http://schemas.openxmlformats.org/officeDocument/2006/customXml" ds:itemID="{D6AA8F4E-70D2-44C5-8B38-8E55084BE209}">
  <ds:schemaRefs>
    <ds:schemaRef ds:uri="Microsoft.SharePoint.Taxonomy.ContentTypeSync"/>
  </ds:schemaRefs>
</ds:datastoreItem>
</file>

<file path=customXml/itemProps2.xml><?xml version="1.0" encoding="utf-8"?>
<ds:datastoreItem xmlns:ds="http://schemas.openxmlformats.org/officeDocument/2006/customXml" ds:itemID="{794EC61C-45D9-43D5-9FA1-43D25B0ACA8A}">
  <ds:schemaRefs>
    <ds:schemaRef ds:uri="http://schemas.microsoft.com/sharepoint/v3/contenttype/forms"/>
  </ds:schemaRefs>
</ds:datastoreItem>
</file>

<file path=customXml/itemProps3.xml><?xml version="1.0" encoding="utf-8"?>
<ds:datastoreItem xmlns:ds="http://schemas.openxmlformats.org/officeDocument/2006/customXml" ds:itemID="{677E8101-5FCB-4FE2-921A-AD7C253AD88A}">
  <ds:schemaRefs>
    <ds:schemaRef ds:uri="http://schemas.microsoft.com/office/2006/documentManagement/types"/>
    <ds:schemaRef ds:uri="http://schemas.openxmlformats.org/package/2006/metadata/core-properties"/>
    <ds:schemaRef ds:uri="0d98745f-3488-45ed-8f32-926cad0e9770"/>
    <ds:schemaRef ds:uri="http://purl.org/dc/elements/1.1/"/>
    <ds:schemaRef ds:uri="http://schemas.microsoft.com/office/2006/metadata/properties"/>
    <ds:schemaRef ds:uri="http://purl.org/dc/terms/"/>
    <ds:schemaRef ds:uri="8ae536ed-ca5a-4790-b17b-f678ac93020b"/>
    <ds:schemaRef ds:uri="http://schemas.microsoft.com/office/infopath/2007/PartnerControls"/>
    <ds:schemaRef ds:uri="21f1b9a1-a14a-4bc7-a26e-d14c8d65680a"/>
    <ds:schemaRef ds:uri="http://www.w3.org/XML/1998/namespace"/>
    <ds:schemaRef ds:uri="http://purl.org/dc/dcmitype/"/>
  </ds:schemaRefs>
</ds:datastoreItem>
</file>

<file path=customXml/itemProps4.xml><?xml version="1.0" encoding="utf-8"?>
<ds:datastoreItem xmlns:ds="http://schemas.openxmlformats.org/officeDocument/2006/customXml" ds:itemID="{0F61254A-01B7-4573-A543-AB38667247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f1b9a1-a14a-4bc7-a26e-d14c8d65680a"/>
    <ds:schemaRef ds:uri="8ae536ed-ca5a-4790-b17b-f678ac93020b"/>
    <ds:schemaRef ds:uri="0d98745f-3488-45ed-8f32-926cad0e97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CBDD0049-EE90-4932-9957-64D1E4D5ECF8}">
  <ds:schemaRefs/>
</ds:datastoreItem>
</file>

<file path=customXml/itemProps6.xml><?xml version="1.0" encoding="utf-8"?>
<ds:datastoreItem xmlns:ds="http://schemas.openxmlformats.org/officeDocument/2006/customXml" ds:itemID="{B3405DC0-D040-42B9-995F-6BA6B84333DC}">
  <ds:schemaRefs/>
</ds:datastoreItem>
</file>

<file path=docProps/app.xml><?xml version="1.0" encoding="utf-8"?>
<Properties xmlns="http://schemas.openxmlformats.org/officeDocument/2006/extended-properties" xmlns:vt="http://schemas.openxmlformats.org/officeDocument/2006/docPropsVTypes">
  <Template>SSCL Presentation Template</Template>
  <TotalTime>13746</TotalTime>
  <Words>966</Words>
  <Application>Microsoft Office PowerPoint</Application>
  <PresentationFormat>Widescreen</PresentationFormat>
  <Paragraphs>123</Paragraphs>
  <Slides>7</Slides>
  <Notes>3</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7</vt:i4>
      </vt:variant>
    </vt:vector>
  </HeadingPairs>
  <TitlesOfParts>
    <vt:vector size="23" baseType="lpstr">
      <vt:lpstr>Arial</vt:lpstr>
      <vt:lpstr>Calibri</vt:lpstr>
      <vt:lpstr>Candara</vt:lpstr>
      <vt:lpstr>Tahoma</vt:lpstr>
      <vt:lpstr>Wingdings 2</vt:lpstr>
      <vt:lpstr>Main Title Slide Purple</vt:lpstr>
      <vt:lpstr>1_Main Title Slide Purple</vt:lpstr>
      <vt:lpstr>Sub-Heading</vt:lpstr>
      <vt:lpstr>Green Banner</vt:lpstr>
      <vt:lpstr>Purple Banner</vt:lpstr>
      <vt:lpstr>Plain slide with heading</vt:lpstr>
      <vt:lpstr>Green horizontal banner</vt:lpstr>
      <vt:lpstr>Purple Horizontal Banner</vt:lpstr>
      <vt:lpstr>2_Main Title Slide Purple</vt:lpstr>
      <vt:lpstr>3_Main Title Slide Purple</vt:lpstr>
      <vt:lpstr>1_Purple Banner</vt:lpstr>
      <vt:lpstr>Tower C – MV&amp;VRP Test Automation Framework Requirements</vt:lpstr>
      <vt:lpstr>Contents</vt:lpstr>
      <vt:lpstr>summary</vt:lpstr>
      <vt:lpstr>SCOPE  </vt:lpstr>
      <vt:lpstr>Current state landscape</vt:lpstr>
      <vt:lpstr>Automated test scope coverage</vt:lpstr>
      <vt:lpstr>Key Tool requirements</vt:lpstr>
    </vt:vector>
  </TitlesOfParts>
  <Company>SopraSteria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LAUDER Amy</dc:creator>
  <cp:lastModifiedBy>MACKENZIE Kevin</cp:lastModifiedBy>
  <cp:revision>1796</cp:revision>
  <dcterms:created xsi:type="dcterms:W3CDTF">2018-03-26T16:31:13Z</dcterms:created>
  <dcterms:modified xsi:type="dcterms:W3CDTF">2021-04-09T12:54:15Z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0x010100474062C58EECBF43B37C450E03B620E9</vt:lpwstr>
  </property>
  <property fmtid="{D5CDD505-2E9C-101B-9397-08002B2CF9AE}" pid="3" name="Source F2F">
    <vt:lpwstr/>
  </property>
  <property fmtid="{D5CDD505-2E9C-101B-9397-08002B2CF9AE}" pid="4" name="SOP-TypeDeDocument">
    <vt:lpwstr/>
  </property>
  <property fmtid="{D5CDD505-2E9C-101B-9397-08002B2CF9AE}" pid="5" name="Type d'application">
    <vt:lpwstr/>
  </property>
  <property fmtid="{D5CDD505-2E9C-101B-9397-08002B2CF9AE}" pid="6" name="SOP-LangueDuContenu">
    <vt:lpwstr>4;#English|2d40f1a4-5911-4b26-9306-aa16e6c41576</vt:lpwstr>
  </property>
  <property fmtid="{D5CDD505-2E9C-101B-9397-08002B2CF9AE}" pid="7" name="Métier">
    <vt:lpwstr/>
  </property>
  <property fmtid="{D5CDD505-2E9C-101B-9397-08002B2CF9AE}" pid="8" name="SOP-SecteurDActivite">
    <vt:lpwstr/>
  </property>
  <property fmtid="{D5CDD505-2E9C-101B-9397-08002B2CF9AE}" pid="9" name="_NewReviewCycle">
    <vt:lpwstr/>
  </property>
</Properties>
</file>