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63" r:id="rId5"/>
    <p:sldId id="272" r:id="rId6"/>
    <p:sldId id="4105" r:id="rId7"/>
    <p:sldId id="4123" r:id="rId8"/>
    <p:sldId id="4124" r:id="rId9"/>
    <p:sldId id="4108" r:id="rId10"/>
    <p:sldId id="4115" r:id="rId11"/>
    <p:sldId id="4126" r:id="rId12"/>
    <p:sldId id="4114" r:id="rId13"/>
    <p:sldId id="411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mal Balakrishnan (NHS South West London CCG)" initials="KB(SWLC" lastIdx="3" clrIdx="0">
    <p:extLst>
      <p:ext uri="{19B8F6BF-5375-455C-9EA6-DF929625EA0E}">
        <p15:presenceInfo xmlns:p15="http://schemas.microsoft.com/office/powerpoint/2012/main" userId="S::Kamal.Balakrishnan@swlondon.nhs.uk::b1e1e7c1-f68a-4d06-839f-dbb5ef94f7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FCFE3E-6564-4D2C-9A0F-646CFB3BD142}" v="12" dt="2021-12-20T15:27:19.9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2832" autoAdjust="0"/>
  </p:normalViewPr>
  <p:slideViewPr>
    <p:cSldViewPr snapToGrid="0">
      <p:cViewPr varScale="1">
        <p:scale>
          <a:sx n="102" d="100"/>
          <a:sy n="102" d="100"/>
        </p:scale>
        <p:origin x="108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1" Type="http://schemas.openxmlformats.org/officeDocument/2006/relationships/image" Target="../media/image6.jpg"/></Relationships>
</file>

<file path=ppt/diagrams/_rels/drawing1.xml.rels><?xml version="1.0" encoding="UTF-8" standalone="yes"?>
<Relationships xmlns="http://schemas.openxmlformats.org/package/2006/relationships"><Relationship Id="rId1" Type="http://schemas.openxmlformats.org/officeDocument/2006/relationships/image" Target="../media/image6.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07CFE7-38B0-4904-B186-4A84B696DA07}"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GB"/>
        </a:p>
      </dgm:t>
    </dgm:pt>
    <dgm:pt modelId="{9B768797-0BDD-482B-A50D-C94735B423C0}">
      <dgm:prSet phldrT="[Text]"/>
      <dgm:spPr>
        <a:solidFill>
          <a:schemeClr val="tx2">
            <a:lumMod val="60000"/>
            <a:lumOff val="40000"/>
          </a:schemeClr>
        </a:solidFill>
      </dgm:spPr>
      <dgm:t>
        <a:bodyPr/>
        <a:lstStyle/>
        <a:p>
          <a:r>
            <a:rPr lang="en-GB" dirty="0"/>
            <a:t>First Contact Practitioner Service</a:t>
          </a:r>
        </a:p>
      </dgm:t>
    </dgm:pt>
    <dgm:pt modelId="{037D8077-AAD4-434F-B077-9D50B7515DE1}" type="parTrans" cxnId="{868557B1-2C4D-46E0-82C9-6267B9C21BD7}">
      <dgm:prSet/>
      <dgm:spPr/>
      <dgm:t>
        <a:bodyPr/>
        <a:lstStyle/>
        <a:p>
          <a:endParaRPr lang="en-GB"/>
        </a:p>
      </dgm:t>
    </dgm:pt>
    <dgm:pt modelId="{3894A041-1F36-4382-8D7D-F1F60A5B7D0C}" type="sibTrans" cxnId="{868557B1-2C4D-46E0-82C9-6267B9C21BD7}">
      <dgm:prSet/>
      <dgm:spPr/>
      <dgm:t>
        <a:bodyPr/>
        <a:lstStyle/>
        <a:p>
          <a:endParaRPr lang="en-GB"/>
        </a:p>
      </dgm:t>
    </dgm:pt>
    <dgm:pt modelId="{61EB68F4-7B11-4A46-961F-5AED9A498649}">
      <dgm:prSet phldrT="[Text]"/>
      <dgm:spPr>
        <a:solidFill>
          <a:schemeClr val="accent2">
            <a:lumMod val="75000"/>
          </a:schemeClr>
        </a:solidFill>
      </dgm:spPr>
      <dgm:t>
        <a:bodyPr/>
        <a:lstStyle/>
        <a:p>
          <a:r>
            <a:rPr lang="en-GB" dirty="0"/>
            <a:t>MSK Hub</a:t>
          </a:r>
        </a:p>
      </dgm:t>
    </dgm:pt>
    <dgm:pt modelId="{46BC4490-D129-4697-AF7E-0EFEB61DD456}" type="parTrans" cxnId="{1EB539C7-0D79-44CE-86AF-27769DB025F9}">
      <dgm:prSet/>
      <dgm:spPr/>
      <dgm:t>
        <a:bodyPr/>
        <a:lstStyle/>
        <a:p>
          <a:endParaRPr lang="en-GB"/>
        </a:p>
      </dgm:t>
    </dgm:pt>
    <dgm:pt modelId="{16519324-1854-4089-AE42-CCD05A2E414E}" type="sibTrans" cxnId="{1EB539C7-0D79-44CE-86AF-27769DB025F9}">
      <dgm:prSet/>
      <dgm:spPr/>
      <dgm:t>
        <a:bodyPr/>
        <a:lstStyle/>
        <a:p>
          <a:endParaRPr lang="en-GB"/>
        </a:p>
      </dgm:t>
    </dgm:pt>
    <dgm:pt modelId="{E862A7B1-ED3F-4F6D-A0B5-CAC46271320B}">
      <dgm:prSet phldrT="[Text]"/>
      <dgm:spPr>
        <a:solidFill>
          <a:schemeClr val="accent4">
            <a:lumMod val="60000"/>
            <a:lumOff val="40000"/>
          </a:schemeClr>
        </a:solidFill>
      </dgm:spPr>
      <dgm:t>
        <a:bodyPr/>
        <a:lstStyle/>
        <a:p>
          <a:r>
            <a:rPr lang="en-GB" dirty="0"/>
            <a:t>Community Physiotherapy</a:t>
          </a:r>
        </a:p>
      </dgm:t>
    </dgm:pt>
    <dgm:pt modelId="{80ED8153-A2DF-4695-9F69-97FF3BE745FD}" type="parTrans" cxnId="{8A9ADADC-4076-4A90-8F96-39334A07C807}">
      <dgm:prSet/>
      <dgm:spPr/>
      <dgm:t>
        <a:bodyPr/>
        <a:lstStyle/>
        <a:p>
          <a:endParaRPr lang="en-GB"/>
        </a:p>
      </dgm:t>
    </dgm:pt>
    <dgm:pt modelId="{36D4349C-35AE-4507-84BF-BCFE1AA0ED9C}" type="sibTrans" cxnId="{8A9ADADC-4076-4A90-8F96-39334A07C807}">
      <dgm:prSet/>
      <dgm:spPr/>
      <dgm:t>
        <a:bodyPr/>
        <a:lstStyle/>
        <a:p>
          <a:endParaRPr lang="en-GB"/>
        </a:p>
      </dgm:t>
    </dgm:pt>
    <dgm:pt modelId="{A5FDFA78-4549-418B-A45C-8407E6994AA6}" type="pres">
      <dgm:prSet presAssocID="{7707CFE7-38B0-4904-B186-4A84B696DA07}" presName="composite" presStyleCnt="0">
        <dgm:presLayoutVars>
          <dgm:chMax val="5"/>
          <dgm:dir/>
          <dgm:animLvl val="ctr"/>
          <dgm:resizeHandles val="exact"/>
        </dgm:presLayoutVars>
      </dgm:prSet>
      <dgm:spPr/>
    </dgm:pt>
    <dgm:pt modelId="{744428B6-EE30-49F8-8266-1022BEDBAFBC}" type="pres">
      <dgm:prSet presAssocID="{7707CFE7-38B0-4904-B186-4A84B696DA07}" presName="cycle" presStyleCnt="0"/>
      <dgm:spPr/>
    </dgm:pt>
    <dgm:pt modelId="{F3E5A2CD-E9A3-48DE-AB2A-ADF65A8E4D35}" type="pres">
      <dgm:prSet presAssocID="{7707CFE7-38B0-4904-B186-4A84B696DA07}" presName="centerShape" presStyleCnt="0"/>
      <dgm:spPr/>
    </dgm:pt>
    <dgm:pt modelId="{B5AAC7F9-472D-4DDB-93CB-633491B39402}" type="pres">
      <dgm:prSet presAssocID="{7707CFE7-38B0-4904-B186-4A84B696DA07}" presName="connSite" presStyleLbl="node1" presStyleIdx="0" presStyleCnt="4"/>
      <dgm:spPr/>
    </dgm:pt>
    <dgm:pt modelId="{89008951-F23B-458D-B848-0BCBEEE60FBF}" type="pres">
      <dgm:prSet presAssocID="{7707CFE7-38B0-4904-B186-4A84B696DA07}" presName="visible" presStyleLbl="node1" presStyleIdx="0" presStyleCnt="4"/>
      <dgm:spPr>
        <a:blipFill>
          <a:blip xmlns:r="http://schemas.openxmlformats.org/officeDocument/2006/relationships" r:embed="rId1">
            <a:duotone>
              <a:prstClr val="black"/>
              <a:schemeClr val="tx2">
                <a:tint val="45000"/>
                <a:satMod val="400000"/>
              </a:schemeClr>
            </a:duotone>
            <a:extLst>
              <a:ext uri="{28A0092B-C50C-407E-A947-70E740481C1C}">
                <a14:useLocalDpi xmlns:a14="http://schemas.microsoft.com/office/drawing/2010/main" val="0"/>
              </a:ext>
            </a:extLst>
          </a:blip>
          <a:srcRect/>
          <a:stretch>
            <a:fillRect/>
          </a:stretch>
        </a:blipFill>
      </dgm:spPr>
    </dgm:pt>
    <dgm:pt modelId="{9F6DBDE9-BFF6-4D96-91CB-81FF06DE8E4E}" type="pres">
      <dgm:prSet presAssocID="{037D8077-AAD4-434F-B077-9D50B7515DE1}" presName="Name25" presStyleLbl="parChTrans1D1" presStyleIdx="0" presStyleCnt="3"/>
      <dgm:spPr/>
    </dgm:pt>
    <dgm:pt modelId="{D8FD1705-3E76-4F29-93BD-AC75A52F8E67}" type="pres">
      <dgm:prSet presAssocID="{9B768797-0BDD-482B-A50D-C94735B423C0}" presName="node" presStyleCnt="0"/>
      <dgm:spPr/>
    </dgm:pt>
    <dgm:pt modelId="{5F7CC03A-767F-4969-822A-FA6DD9769064}" type="pres">
      <dgm:prSet presAssocID="{9B768797-0BDD-482B-A50D-C94735B423C0}" presName="parentNode" presStyleLbl="node1" presStyleIdx="1" presStyleCnt="4">
        <dgm:presLayoutVars>
          <dgm:chMax val="1"/>
          <dgm:bulletEnabled val="1"/>
        </dgm:presLayoutVars>
      </dgm:prSet>
      <dgm:spPr/>
    </dgm:pt>
    <dgm:pt modelId="{10D7AB8E-FB06-4758-BD7C-FC4A7E18B99F}" type="pres">
      <dgm:prSet presAssocID="{9B768797-0BDD-482B-A50D-C94735B423C0}" presName="childNode" presStyleLbl="revTx" presStyleIdx="0" presStyleCnt="0">
        <dgm:presLayoutVars>
          <dgm:bulletEnabled val="1"/>
        </dgm:presLayoutVars>
      </dgm:prSet>
      <dgm:spPr/>
    </dgm:pt>
    <dgm:pt modelId="{44552142-AA14-45F8-BBCB-7C6741A4E9B2}" type="pres">
      <dgm:prSet presAssocID="{46BC4490-D129-4697-AF7E-0EFEB61DD456}" presName="Name25" presStyleLbl="parChTrans1D1" presStyleIdx="1" presStyleCnt="3"/>
      <dgm:spPr/>
    </dgm:pt>
    <dgm:pt modelId="{720E230E-A0FB-42E2-AA53-6C355D66EBC6}" type="pres">
      <dgm:prSet presAssocID="{61EB68F4-7B11-4A46-961F-5AED9A498649}" presName="node" presStyleCnt="0"/>
      <dgm:spPr/>
    </dgm:pt>
    <dgm:pt modelId="{E1026FB9-EF39-4306-9D9F-03A0777B1C30}" type="pres">
      <dgm:prSet presAssocID="{61EB68F4-7B11-4A46-961F-5AED9A498649}" presName="parentNode" presStyleLbl="node1" presStyleIdx="2" presStyleCnt="4" custLinFactY="34267" custLinFactNeighborX="-27504" custLinFactNeighborY="100000">
        <dgm:presLayoutVars>
          <dgm:chMax val="1"/>
          <dgm:bulletEnabled val="1"/>
        </dgm:presLayoutVars>
      </dgm:prSet>
      <dgm:spPr/>
    </dgm:pt>
    <dgm:pt modelId="{568DD0DA-F667-4DD2-8A14-CB553C4D29F7}" type="pres">
      <dgm:prSet presAssocID="{61EB68F4-7B11-4A46-961F-5AED9A498649}" presName="childNode" presStyleLbl="revTx" presStyleIdx="0" presStyleCnt="0">
        <dgm:presLayoutVars>
          <dgm:bulletEnabled val="1"/>
        </dgm:presLayoutVars>
      </dgm:prSet>
      <dgm:spPr/>
    </dgm:pt>
    <dgm:pt modelId="{1A01469A-28B6-4F6E-9BF4-AF102F474683}" type="pres">
      <dgm:prSet presAssocID="{80ED8153-A2DF-4695-9F69-97FF3BE745FD}" presName="Name25" presStyleLbl="parChTrans1D1" presStyleIdx="2" presStyleCnt="3"/>
      <dgm:spPr/>
    </dgm:pt>
    <dgm:pt modelId="{4907C52A-E6BF-4992-99CA-7B48847D0FC6}" type="pres">
      <dgm:prSet presAssocID="{E862A7B1-ED3F-4F6D-A0B5-CAC46271320B}" presName="node" presStyleCnt="0"/>
      <dgm:spPr/>
    </dgm:pt>
    <dgm:pt modelId="{9996958D-4A05-41F6-A862-B41F7502E0D0}" type="pres">
      <dgm:prSet presAssocID="{E862A7B1-ED3F-4F6D-A0B5-CAC46271320B}" presName="parentNode" presStyleLbl="node1" presStyleIdx="3" presStyleCnt="4" custLinFactY="-19667" custLinFactNeighborX="8124" custLinFactNeighborY="-100000">
        <dgm:presLayoutVars>
          <dgm:chMax val="1"/>
          <dgm:bulletEnabled val="1"/>
        </dgm:presLayoutVars>
      </dgm:prSet>
      <dgm:spPr/>
    </dgm:pt>
    <dgm:pt modelId="{49DAB961-4858-48FA-94C6-2CBEB5682DA9}" type="pres">
      <dgm:prSet presAssocID="{E862A7B1-ED3F-4F6D-A0B5-CAC46271320B}" presName="childNode" presStyleLbl="revTx" presStyleIdx="0" presStyleCnt="0">
        <dgm:presLayoutVars>
          <dgm:bulletEnabled val="1"/>
        </dgm:presLayoutVars>
      </dgm:prSet>
      <dgm:spPr/>
    </dgm:pt>
  </dgm:ptLst>
  <dgm:cxnLst>
    <dgm:cxn modelId="{78848817-7D0B-4A23-94E6-848396E427CB}" type="presOf" srcId="{037D8077-AAD4-434F-B077-9D50B7515DE1}" destId="{9F6DBDE9-BFF6-4D96-91CB-81FF06DE8E4E}" srcOrd="0" destOrd="0" presId="urn:microsoft.com/office/officeart/2005/8/layout/radial2"/>
    <dgm:cxn modelId="{F1E6BE67-7225-4C66-AFF7-77E10FB81F1B}" type="presOf" srcId="{7707CFE7-38B0-4904-B186-4A84B696DA07}" destId="{A5FDFA78-4549-418B-A45C-8407E6994AA6}" srcOrd="0" destOrd="0" presId="urn:microsoft.com/office/officeart/2005/8/layout/radial2"/>
    <dgm:cxn modelId="{868557B1-2C4D-46E0-82C9-6267B9C21BD7}" srcId="{7707CFE7-38B0-4904-B186-4A84B696DA07}" destId="{9B768797-0BDD-482B-A50D-C94735B423C0}" srcOrd="0" destOrd="0" parTransId="{037D8077-AAD4-434F-B077-9D50B7515DE1}" sibTransId="{3894A041-1F36-4382-8D7D-F1F60A5B7D0C}"/>
    <dgm:cxn modelId="{1EB539C7-0D79-44CE-86AF-27769DB025F9}" srcId="{7707CFE7-38B0-4904-B186-4A84B696DA07}" destId="{61EB68F4-7B11-4A46-961F-5AED9A498649}" srcOrd="1" destOrd="0" parTransId="{46BC4490-D129-4697-AF7E-0EFEB61DD456}" sibTransId="{16519324-1854-4089-AE42-CCD05A2E414E}"/>
    <dgm:cxn modelId="{DAD00FCD-F8FA-4ED4-A98D-BAD0E6563142}" type="presOf" srcId="{80ED8153-A2DF-4695-9F69-97FF3BE745FD}" destId="{1A01469A-28B6-4F6E-9BF4-AF102F474683}" srcOrd="0" destOrd="0" presId="urn:microsoft.com/office/officeart/2005/8/layout/radial2"/>
    <dgm:cxn modelId="{EF161DCF-D74A-4EFE-A029-2E9847C333CC}" type="presOf" srcId="{9B768797-0BDD-482B-A50D-C94735B423C0}" destId="{5F7CC03A-767F-4969-822A-FA6DD9769064}" srcOrd="0" destOrd="0" presId="urn:microsoft.com/office/officeart/2005/8/layout/radial2"/>
    <dgm:cxn modelId="{9AD673D7-2A67-47DF-8B71-EB4C5C5C8415}" type="presOf" srcId="{46BC4490-D129-4697-AF7E-0EFEB61DD456}" destId="{44552142-AA14-45F8-BBCB-7C6741A4E9B2}" srcOrd="0" destOrd="0" presId="urn:microsoft.com/office/officeart/2005/8/layout/radial2"/>
    <dgm:cxn modelId="{8A9ADADC-4076-4A90-8F96-39334A07C807}" srcId="{7707CFE7-38B0-4904-B186-4A84B696DA07}" destId="{E862A7B1-ED3F-4F6D-A0B5-CAC46271320B}" srcOrd="2" destOrd="0" parTransId="{80ED8153-A2DF-4695-9F69-97FF3BE745FD}" sibTransId="{36D4349C-35AE-4507-84BF-BCFE1AA0ED9C}"/>
    <dgm:cxn modelId="{7417BBDD-4825-4C8E-8F20-70EAC47CE1E6}" type="presOf" srcId="{E862A7B1-ED3F-4F6D-A0B5-CAC46271320B}" destId="{9996958D-4A05-41F6-A862-B41F7502E0D0}" srcOrd="0" destOrd="0" presId="urn:microsoft.com/office/officeart/2005/8/layout/radial2"/>
    <dgm:cxn modelId="{6814B0E4-5BAF-4EF6-9717-339BAD83F8C9}" type="presOf" srcId="{61EB68F4-7B11-4A46-961F-5AED9A498649}" destId="{E1026FB9-EF39-4306-9D9F-03A0777B1C30}" srcOrd="0" destOrd="0" presId="urn:microsoft.com/office/officeart/2005/8/layout/radial2"/>
    <dgm:cxn modelId="{04222196-F2C2-435B-9EEF-1C31E5DDB5AD}" type="presParOf" srcId="{A5FDFA78-4549-418B-A45C-8407E6994AA6}" destId="{744428B6-EE30-49F8-8266-1022BEDBAFBC}" srcOrd="0" destOrd="0" presId="urn:microsoft.com/office/officeart/2005/8/layout/radial2"/>
    <dgm:cxn modelId="{BBBD550F-1A98-4374-809D-5A0F77A2973B}" type="presParOf" srcId="{744428B6-EE30-49F8-8266-1022BEDBAFBC}" destId="{F3E5A2CD-E9A3-48DE-AB2A-ADF65A8E4D35}" srcOrd="0" destOrd="0" presId="urn:microsoft.com/office/officeart/2005/8/layout/radial2"/>
    <dgm:cxn modelId="{2A1AEE66-A024-4B54-98B0-8AA85C68F175}" type="presParOf" srcId="{F3E5A2CD-E9A3-48DE-AB2A-ADF65A8E4D35}" destId="{B5AAC7F9-472D-4DDB-93CB-633491B39402}" srcOrd="0" destOrd="0" presId="urn:microsoft.com/office/officeart/2005/8/layout/radial2"/>
    <dgm:cxn modelId="{70A53FC8-9804-49BA-9ECE-6A3579D1523F}" type="presParOf" srcId="{F3E5A2CD-E9A3-48DE-AB2A-ADF65A8E4D35}" destId="{89008951-F23B-458D-B848-0BCBEEE60FBF}" srcOrd="1" destOrd="0" presId="urn:microsoft.com/office/officeart/2005/8/layout/radial2"/>
    <dgm:cxn modelId="{5C9882FA-9FCB-4C5B-B265-29D646BB805E}" type="presParOf" srcId="{744428B6-EE30-49F8-8266-1022BEDBAFBC}" destId="{9F6DBDE9-BFF6-4D96-91CB-81FF06DE8E4E}" srcOrd="1" destOrd="0" presId="urn:microsoft.com/office/officeart/2005/8/layout/radial2"/>
    <dgm:cxn modelId="{46082EC7-1023-4F9B-8975-6685D208A142}" type="presParOf" srcId="{744428B6-EE30-49F8-8266-1022BEDBAFBC}" destId="{D8FD1705-3E76-4F29-93BD-AC75A52F8E67}" srcOrd="2" destOrd="0" presId="urn:microsoft.com/office/officeart/2005/8/layout/radial2"/>
    <dgm:cxn modelId="{E7DB75AB-2C66-4602-9BBC-EA50B8A65FF2}" type="presParOf" srcId="{D8FD1705-3E76-4F29-93BD-AC75A52F8E67}" destId="{5F7CC03A-767F-4969-822A-FA6DD9769064}" srcOrd="0" destOrd="0" presId="urn:microsoft.com/office/officeart/2005/8/layout/radial2"/>
    <dgm:cxn modelId="{71AE0CE3-0536-4132-B743-140695843AAB}" type="presParOf" srcId="{D8FD1705-3E76-4F29-93BD-AC75A52F8E67}" destId="{10D7AB8E-FB06-4758-BD7C-FC4A7E18B99F}" srcOrd="1" destOrd="0" presId="urn:microsoft.com/office/officeart/2005/8/layout/radial2"/>
    <dgm:cxn modelId="{503FE3D6-CF0C-4B57-8BEB-59C2E9C61BE3}" type="presParOf" srcId="{744428B6-EE30-49F8-8266-1022BEDBAFBC}" destId="{44552142-AA14-45F8-BBCB-7C6741A4E9B2}" srcOrd="3" destOrd="0" presId="urn:microsoft.com/office/officeart/2005/8/layout/radial2"/>
    <dgm:cxn modelId="{6F645232-42BF-42A5-A44A-FC2518A08525}" type="presParOf" srcId="{744428B6-EE30-49F8-8266-1022BEDBAFBC}" destId="{720E230E-A0FB-42E2-AA53-6C355D66EBC6}" srcOrd="4" destOrd="0" presId="urn:microsoft.com/office/officeart/2005/8/layout/radial2"/>
    <dgm:cxn modelId="{63E9B33D-7AA3-4B77-98B1-BB03FAE8F3E8}" type="presParOf" srcId="{720E230E-A0FB-42E2-AA53-6C355D66EBC6}" destId="{E1026FB9-EF39-4306-9D9F-03A0777B1C30}" srcOrd="0" destOrd="0" presId="urn:microsoft.com/office/officeart/2005/8/layout/radial2"/>
    <dgm:cxn modelId="{BF3C30BF-ADD1-4AF5-90F3-839DE40E72B1}" type="presParOf" srcId="{720E230E-A0FB-42E2-AA53-6C355D66EBC6}" destId="{568DD0DA-F667-4DD2-8A14-CB553C4D29F7}" srcOrd="1" destOrd="0" presId="urn:microsoft.com/office/officeart/2005/8/layout/radial2"/>
    <dgm:cxn modelId="{3252308A-3A38-4A70-BE03-02C2DDBEEC6D}" type="presParOf" srcId="{744428B6-EE30-49F8-8266-1022BEDBAFBC}" destId="{1A01469A-28B6-4F6E-9BF4-AF102F474683}" srcOrd="5" destOrd="0" presId="urn:microsoft.com/office/officeart/2005/8/layout/radial2"/>
    <dgm:cxn modelId="{E67D30FC-63A7-412A-9A29-EF0404FA7007}" type="presParOf" srcId="{744428B6-EE30-49F8-8266-1022BEDBAFBC}" destId="{4907C52A-E6BF-4992-99CA-7B48847D0FC6}" srcOrd="6" destOrd="0" presId="urn:microsoft.com/office/officeart/2005/8/layout/radial2"/>
    <dgm:cxn modelId="{3131FC7C-4E05-4C17-811A-B2EDC7832855}" type="presParOf" srcId="{4907C52A-E6BF-4992-99CA-7B48847D0FC6}" destId="{9996958D-4A05-41F6-A862-B41F7502E0D0}" srcOrd="0" destOrd="0" presId="urn:microsoft.com/office/officeart/2005/8/layout/radial2"/>
    <dgm:cxn modelId="{6DD340F5-D61D-4BE6-9109-6DB58B4CD111}" type="presParOf" srcId="{4907C52A-E6BF-4992-99CA-7B48847D0FC6}" destId="{49DAB961-4858-48FA-94C6-2CBEB5682DA9}"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1469A-28B6-4F6E-9BF4-AF102F474683}">
      <dsp:nvSpPr>
        <dsp:cNvPr id="0" name=""/>
        <dsp:cNvSpPr/>
      </dsp:nvSpPr>
      <dsp:spPr>
        <a:xfrm rot="90605">
          <a:off x="2504597" y="2418148"/>
          <a:ext cx="477397" cy="57656"/>
        </a:xfrm>
        <a:custGeom>
          <a:avLst/>
          <a:gdLst/>
          <a:ahLst/>
          <a:cxnLst/>
          <a:rect l="0" t="0" r="0" b="0"/>
          <a:pathLst>
            <a:path>
              <a:moveTo>
                <a:pt x="0" y="28828"/>
              </a:moveTo>
              <a:lnTo>
                <a:pt x="477397"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552142-AA14-45F8-BBCB-7C6741A4E9B2}">
      <dsp:nvSpPr>
        <dsp:cNvPr id="0" name=""/>
        <dsp:cNvSpPr/>
      </dsp:nvSpPr>
      <dsp:spPr>
        <a:xfrm rot="2431902">
          <a:off x="2386318" y="3419916"/>
          <a:ext cx="986542" cy="57656"/>
        </a:xfrm>
        <a:custGeom>
          <a:avLst/>
          <a:gdLst/>
          <a:ahLst/>
          <a:cxnLst/>
          <a:rect l="0" t="0" r="0" b="0"/>
          <a:pathLst>
            <a:path>
              <a:moveTo>
                <a:pt x="0" y="28828"/>
              </a:moveTo>
              <a:lnTo>
                <a:pt x="986542"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6DBDE9-BFF6-4D96-91CB-81FF06DE8E4E}">
      <dsp:nvSpPr>
        <dsp:cNvPr id="0" name=""/>
        <dsp:cNvSpPr/>
      </dsp:nvSpPr>
      <dsp:spPr>
        <a:xfrm rot="19105344">
          <a:off x="2394808" y="1364575"/>
          <a:ext cx="872197" cy="57656"/>
        </a:xfrm>
        <a:custGeom>
          <a:avLst/>
          <a:gdLst/>
          <a:ahLst/>
          <a:cxnLst/>
          <a:rect l="0" t="0" r="0" b="0"/>
          <a:pathLst>
            <a:path>
              <a:moveTo>
                <a:pt x="0" y="28828"/>
              </a:moveTo>
              <a:lnTo>
                <a:pt x="872197" y="28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008951-F23B-458D-B848-0BCBEEE60FBF}">
      <dsp:nvSpPr>
        <dsp:cNvPr id="0" name=""/>
        <dsp:cNvSpPr/>
      </dsp:nvSpPr>
      <dsp:spPr>
        <a:xfrm>
          <a:off x="489859" y="1233626"/>
          <a:ext cx="2370378" cy="2370378"/>
        </a:xfrm>
        <a:prstGeom prst="ellipse">
          <a:avLst/>
        </a:prstGeom>
        <a:blipFill>
          <a:blip xmlns:r="http://schemas.openxmlformats.org/officeDocument/2006/relationships" r:embed="rId1">
            <a:duotone>
              <a:prstClr val="black"/>
              <a:schemeClr val="tx2">
                <a:tint val="45000"/>
                <a:satMod val="400000"/>
              </a:schemeClr>
            </a:duotone>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7CC03A-767F-4969-822A-FA6DD9769064}">
      <dsp:nvSpPr>
        <dsp:cNvPr id="0" name=""/>
        <dsp:cNvSpPr/>
      </dsp:nvSpPr>
      <dsp:spPr>
        <a:xfrm>
          <a:off x="2989976" y="210"/>
          <a:ext cx="1326955" cy="1326955"/>
        </a:xfrm>
        <a:prstGeom prst="ellipse">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First Contact Practitioner Service</a:t>
          </a:r>
        </a:p>
      </dsp:txBody>
      <dsp:txXfrm>
        <a:off x="3184304" y="194538"/>
        <a:ext cx="938299" cy="938299"/>
      </dsp:txXfrm>
    </dsp:sp>
    <dsp:sp modelId="{E1026FB9-EF39-4306-9D9F-03A0777B1C30}">
      <dsp:nvSpPr>
        <dsp:cNvPr id="0" name=""/>
        <dsp:cNvSpPr/>
      </dsp:nvSpPr>
      <dsp:spPr>
        <a:xfrm>
          <a:off x="3095295" y="3537001"/>
          <a:ext cx="1326955" cy="1326955"/>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MSK Hub</a:t>
          </a:r>
        </a:p>
      </dsp:txBody>
      <dsp:txXfrm>
        <a:off x="3289623" y="3731329"/>
        <a:ext cx="938299" cy="938299"/>
      </dsp:txXfrm>
    </dsp:sp>
    <dsp:sp modelId="{9996958D-4A05-41F6-A862-B41F7502E0D0}">
      <dsp:nvSpPr>
        <dsp:cNvPr id="0" name=""/>
        <dsp:cNvSpPr/>
      </dsp:nvSpPr>
      <dsp:spPr>
        <a:xfrm>
          <a:off x="2981665" y="1760893"/>
          <a:ext cx="1422226" cy="1422226"/>
        </a:xfrm>
        <a:prstGeom prst="ellipse">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kern="1200" dirty="0"/>
            <a:t>Community Physiotherapy</a:t>
          </a:r>
        </a:p>
      </dsp:txBody>
      <dsp:txXfrm>
        <a:off x="3189945" y="1969173"/>
        <a:ext cx="1005666" cy="1005666"/>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46C56A-EAD8-47C2-8085-EFCC196A15B3}" type="datetimeFigureOut">
              <a:rPr lang="en-GB" smtClean="0"/>
              <a:t>06/01/2022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18046-4A25-4FFF-B9C0-0C9DE07027E7}" type="slidenum">
              <a:rPr lang="en-GB" smtClean="0"/>
              <a:t>‹#›</a:t>
            </a:fld>
            <a:endParaRPr lang="en-GB" dirty="0"/>
          </a:p>
        </p:txBody>
      </p:sp>
    </p:spTree>
    <p:extLst>
      <p:ext uri="{BB962C8B-B14F-4D97-AF65-F5344CB8AC3E}">
        <p14:creationId xmlns:p14="http://schemas.microsoft.com/office/powerpoint/2010/main" val="2286081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018046-4A25-4FFF-B9C0-0C9DE07027E7}" type="slidenum">
              <a:rPr lang="en-GB" smtClean="0"/>
              <a:t>1</a:t>
            </a:fld>
            <a:endParaRPr lang="en-GB" dirty="0"/>
          </a:p>
        </p:txBody>
      </p:sp>
    </p:spTree>
    <p:extLst>
      <p:ext uri="{BB962C8B-B14F-4D97-AF65-F5344CB8AC3E}">
        <p14:creationId xmlns:p14="http://schemas.microsoft.com/office/powerpoint/2010/main" val="3006357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018046-4A25-4FFF-B9C0-0C9DE07027E7}" type="slidenum">
              <a:rPr lang="en-GB" smtClean="0"/>
              <a:t>3</a:t>
            </a:fld>
            <a:endParaRPr lang="en-GB" dirty="0"/>
          </a:p>
        </p:txBody>
      </p:sp>
    </p:spTree>
    <p:extLst>
      <p:ext uri="{BB962C8B-B14F-4D97-AF65-F5344CB8AC3E}">
        <p14:creationId xmlns:p14="http://schemas.microsoft.com/office/powerpoint/2010/main" val="1538250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7327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PowerPoint V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161882" y="1523987"/>
            <a:ext cx="6744677" cy="2831939"/>
          </a:xfrm>
        </p:spPr>
        <p:txBody>
          <a:bodyPr anchor="b" anchorCtr="0">
            <a:noAutofit/>
          </a:bodyPr>
          <a:lstStyle>
            <a:lvl1pPr algn="l">
              <a:defRPr sz="5333" b="1">
                <a:solidFill>
                  <a:srgbClr val="FFFFFF"/>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1161882" y="4667725"/>
            <a:ext cx="5285805" cy="518245"/>
          </a:xfrm>
          <a:solidFill>
            <a:srgbClr val="003087"/>
          </a:solidFill>
        </p:spPr>
        <p:txBody>
          <a:bodyPr wrap="square" lIns="108000" tIns="50400" rIns="108000" bIns="50400">
            <a:spAutoFit/>
          </a:bodyPr>
          <a:lstStyle>
            <a:lvl1pPr marL="0" indent="0" algn="l">
              <a:buNone/>
              <a:defRPr sz="2667">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dirty="0"/>
              <a:t>Click to edit Master subtitle style</a:t>
            </a:r>
            <a:endParaRPr lang="en-US" dirty="0"/>
          </a:p>
        </p:txBody>
      </p:sp>
      <p:sp>
        <p:nvSpPr>
          <p:cNvPr id="9" name="Rectangle 8"/>
          <p:cNvSpPr/>
          <p:nvPr userDrawn="1"/>
        </p:nvSpPr>
        <p:spPr>
          <a:xfrm>
            <a:off x="1161881" y="6214179"/>
            <a:ext cx="8125401" cy="232543"/>
          </a:xfrm>
          <a:prstGeom prst="rect">
            <a:avLst/>
          </a:prstGeom>
        </p:spPr>
        <p:txBody>
          <a:bodyPr wrap="square" lIns="0" tIns="0" rIns="0" bIns="0">
            <a:spAutoFit/>
          </a:bodyPr>
          <a:lstStyle/>
          <a:p>
            <a:pPr rtl="0"/>
            <a:r>
              <a:rPr lang="en-US" sz="2267" b="0" i="0" u="none" strike="noStrike" kern="1200" baseline="30000" dirty="0">
                <a:solidFill>
                  <a:srgbClr val="FFFFFF"/>
                </a:solidFill>
                <a:latin typeface="+mn-lt"/>
                <a:ea typeface="+mn-ea"/>
                <a:cs typeface="+mn-cs"/>
              </a:rPr>
              <a:t>Bringing together Croydon, Kingston, Merton, Richmond, Sutton and Wandsworth</a:t>
            </a:r>
          </a:p>
        </p:txBody>
      </p:sp>
    </p:spTree>
    <p:extLst>
      <p:ext uri="{BB962C8B-B14F-4D97-AF65-F5344CB8AC3E}">
        <p14:creationId xmlns:p14="http://schemas.microsoft.com/office/powerpoint/2010/main" val="97769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65959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Placeholder 1"/>
          <p:cNvSpPr>
            <a:spLocks noGrp="1"/>
          </p:cNvSpPr>
          <p:nvPr>
            <p:ph type="title"/>
          </p:nvPr>
        </p:nvSpPr>
        <p:spPr>
          <a:xfrm>
            <a:off x="1849640" y="274639"/>
            <a:ext cx="9732760" cy="1143000"/>
          </a:xfrm>
          <a:prstGeom prst="rect">
            <a:avLst/>
          </a:prstGeom>
        </p:spPr>
        <p:txBody>
          <a:bodyPr vert="horz" lIns="0" tIns="0" rIns="0" bIns="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1849641" y="1691378"/>
            <a:ext cx="9732759" cy="452596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cxnSp>
        <p:nvCxnSpPr>
          <p:cNvPr id="9" name="Straight Connector 8"/>
          <p:cNvCxnSpPr/>
          <p:nvPr userDrawn="1"/>
        </p:nvCxnSpPr>
        <p:spPr>
          <a:xfrm>
            <a:off x="1849641" y="1417639"/>
            <a:ext cx="9732759" cy="0"/>
          </a:xfrm>
          <a:prstGeom prst="line">
            <a:avLst/>
          </a:prstGeom>
          <a:ln w="6350" cmpd="sng">
            <a:solidFill>
              <a:srgbClr val="003087"/>
            </a:solidFill>
          </a:ln>
          <a:effectLst/>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BEA91988-5225-E14C-BF16-E881B761B115}"/>
              </a:ext>
            </a:extLst>
          </p:cNvPr>
          <p:cNvSpPr txBox="1"/>
          <p:nvPr userDrawn="1"/>
        </p:nvSpPr>
        <p:spPr>
          <a:xfrm>
            <a:off x="11582397" y="6488669"/>
            <a:ext cx="609603" cy="338554"/>
          </a:xfrm>
          <a:prstGeom prst="rect">
            <a:avLst/>
          </a:prstGeom>
          <a:noFill/>
        </p:spPr>
        <p:txBody>
          <a:bodyPr wrap="square" rtlCol="0">
            <a:spAutoFit/>
          </a:bodyPr>
          <a:lstStyle/>
          <a:p>
            <a:pPr algn="r"/>
            <a:fld id="{9F93C890-56FA-0C4C-B56A-6BF10B7B8BA7}" type="slidenum">
              <a:rPr lang="en-US" sz="1600" smtClean="0">
                <a:solidFill>
                  <a:schemeClr val="tx1">
                    <a:lumMod val="50000"/>
                    <a:lumOff val="50000"/>
                  </a:schemeClr>
                </a:solidFill>
              </a:rPr>
              <a:pPr algn="r"/>
              <a:t>‹#›</a:t>
            </a:fld>
            <a:endParaRPr lang="en-US" sz="1600" dirty="0">
              <a:solidFill>
                <a:schemeClr val="tx1">
                  <a:lumMod val="50000"/>
                  <a:lumOff val="50000"/>
                </a:schemeClr>
              </a:solidFill>
            </a:endParaRPr>
          </a:p>
        </p:txBody>
      </p:sp>
    </p:spTree>
    <p:extLst>
      <p:ext uri="{BB962C8B-B14F-4D97-AF65-F5344CB8AC3E}">
        <p14:creationId xmlns:p14="http://schemas.microsoft.com/office/powerpoint/2010/main" val="4024191975"/>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Lst>
  <p:hf hdr="0" ftr="0" dt="0"/>
  <p:txStyles>
    <p:titleStyle>
      <a:lvl1pPr algn="l" defTabSz="457200" rtl="0" eaLnBrk="1" latinLnBrk="0" hangingPunct="1">
        <a:spcBef>
          <a:spcPct val="0"/>
        </a:spcBef>
        <a:buNone/>
        <a:defRPr sz="4000" b="1" kern="1200">
          <a:solidFill>
            <a:srgbClr val="003087"/>
          </a:solidFill>
          <a:latin typeface="+mj-lt"/>
          <a:ea typeface="+mj-ea"/>
          <a:cs typeface="+mj-cs"/>
        </a:defRPr>
      </a:lvl1pPr>
    </p:titleStyle>
    <p:bodyStyle>
      <a:lvl1pPr marL="342900" indent="-342900" algn="l" defTabSz="457200" rtl="0" eaLnBrk="1" latinLnBrk="0" hangingPunct="1">
        <a:lnSpc>
          <a:spcPct val="110000"/>
        </a:lnSpc>
        <a:spcBef>
          <a:spcPct val="20000"/>
        </a:spcBef>
        <a:spcAft>
          <a:spcPts val="600"/>
        </a:spcAft>
        <a:buClr>
          <a:schemeClr val="tx2"/>
        </a:buClr>
        <a:buFont typeface="Arial"/>
        <a:buChar char="•"/>
        <a:defRPr sz="3200" kern="1200">
          <a:solidFill>
            <a:schemeClr val="tx1"/>
          </a:solidFill>
          <a:latin typeface="+mn-lt"/>
          <a:ea typeface="+mn-ea"/>
          <a:cs typeface="+mn-cs"/>
        </a:defRPr>
      </a:lvl1pPr>
      <a:lvl2pPr marL="742950" indent="-285750" algn="l" defTabSz="457200" rtl="0" eaLnBrk="1" latinLnBrk="0" hangingPunct="1">
        <a:lnSpc>
          <a:spcPct val="110000"/>
        </a:lnSpc>
        <a:spcBef>
          <a:spcPct val="20000"/>
        </a:spcBef>
        <a:spcAft>
          <a:spcPts val="600"/>
        </a:spcAft>
        <a:buClr>
          <a:schemeClr val="tx2"/>
        </a:buClr>
        <a:buFont typeface="Arial"/>
        <a:buChar char="–"/>
        <a:defRPr sz="2800" kern="1200">
          <a:solidFill>
            <a:schemeClr val="tx1"/>
          </a:solidFill>
          <a:latin typeface="+mn-lt"/>
          <a:ea typeface="+mn-ea"/>
          <a:cs typeface="+mn-cs"/>
        </a:defRPr>
      </a:lvl2pPr>
      <a:lvl3pPr marL="1143000" indent="-228600" algn="l" defTabSz="457200" rtl="0" eaLnBrk="1" latinLnBrk="0" hangingPunct="1">
        <a:lnSpc>
          <a:spcPct val="110000"/>
        </a:lnSpc>
        <a:spcBef>
          <a:spcPct val="20000"/>
        </a:spcBef>
        <a:spcAft>
          <a:spcPts val="600"/>
        </a:spcAft>
        <a:buClr>
          <a:schemeClr val="tx2"/>
        </a:buClr>
        <a:buFont typeface="Arial"/>
        <a:buChar char="•"/>
        <a:defRPr sz="2400" kern="1200">
          <a:solidFill>
            <a:schemeClr val="tx1"/>
          </a:solidFill>
          <a:latin typeface="+mn-lt"/>
          <a:ea typeface="+mn-ea"/>
          <a:cs typeface="+mn-cs"/>
        </a:defRPr>
      </a:lvl3pPr>
      <a:lvl4pPr marL="1600200" indent="-228600" algn="l" defTabSz="457200" rtl="0" eaLnBrk="1" latinLnBrk="0" hangingPunct="1">
        <a:lnSpc>
          <a:spcPct val="110000"/>
        </a:lnSpc>
        <a:spcBef>
          <a:spcPct val="20000"/>
        </a:spcBef>
        <a:spcAft>
          <a:spcPts val="600"/>
        </a:spcAft>
        <a:buFont typeface="Arial"/>
        <a:buChar char="–"/>
        <a:defRPr sz="2000" kern="1200">
          <a:solidFill>
            <a:schemeClr val="tx1"/>
          </a:solidFill>
          <a:latin typeface="+mn-lt"/>
          <a:ea typeface="+mn-ea"/>
          <a:cs typeface="+mn-cs"/>
        </a:defRPr>
      </a:lvl4pPr>
      <a:lvl5pPr marL="2057400" indent="-228600" algn="l" defTabSz="457200" rtl="0" eaLnBrk="1" latinLnBrk="0" hangingPunct="1">
        <a:lnSpc>
          <a:spcPct val="110000"/>
        </a:lnSpc>
        <a:spcBef>
          <a:spcPct val="20000"/>
        </a:spcBef>
        <a:spcAft>
          <a:spcPts val="600"/>
        </a:spcAft>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1.xml"/><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1882" y="1523987"/>
            <a:ext cx="8670181" cy="2831939"/>
          </a:xfrm>
        </p:spPr>
        <p:txBody>
          <a:bodyP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ctr"/>
            <a:r>
              <a:rPr lang="en-GB" sz="3600" dirty="0">
                <a:solidFill>
                  <a:schemeClr val="bg1"/>
                </a:solidFill>
                <a:latin typeface="Poppins"/>
              </a:rPr>
              <a:t>Future model for an Integrated Musculoskeletal service</a:t>
            </a:r>
            <a:br>
              <a:rPr lang="en-GB" sz="3600" dirty="0">
                <a:solidFill>
                  <a:schemeClr val="bg1"/>
                </a:solidFill>
                <a:latin typeface="Poppins"/>
              </a:rPr>
            </a:br>
            <a:br>
              <a:rPr lang="en-GB" sz="3600" dirty="0">
                <a:solidFill>
                  <a:schemeClr val="bg1"/>
                </a:solidFill>
              </a:rPr>
            </a:br>
            <a:endParaRPr lang="en-US" sz="3600" dirty="0">
              <a:solidFill>
                <a:schemeClr val="bg1"/>
              </a:solidFill>
            </a:endParaRPr>
          </a:p>
        </p:txBody>
      </p:sp>
      <p:sp>
        <p:nvSpPr>
          <p:cNvPr id="3" name="Subtitle 2"/>
          <p:cNvSpPr>
            <a:spLocks noGrp="1"/>
          </p:cNvSpPr>
          <p:nvPr>
            <p:ph type="subTitle" idx="1"/>
          </p:nvPr>
        </p:nvSpPr>
        <p:spPr>
          <a:xfrm>
            <a:off x="1161882" y="4952951"/>
            <a:ext cx="6334388" cy="492661"/>
          </a:xfrm>
        </p:spPr>
        <p:txBody>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marL="0" indent="0">
              <a:buNone/>
            </a:pPr>
            <a:r>
              <a:rPr lang="en-GB" sz="2400" dirty="0">
                <a:solidFill>
                  <a:schemeClr val="bg1"/>
                </a:solidFill>
                <a:latin typeface="Poppins"/>
              </a:rPr>
              <a:t>December 2021</a:t>
            </a:r>
          </a:p>
        </p:txBody>
      </p:sp>
    </p:spTree>
    <p:extLst>
      <p:ext uri="{BB962C8B-B14F-4D97-AF65-F5344CB8AC3E}">
        <p14:creationId xmlns:p14="http://schemas.microsoft.com/office/powerpoint/2010/main" val="3585084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C362E-E34F-4F31-8E83-9B33BCEA441C}"/>
              </a:ext>
            </a:extLst>
          </p:cNvPr>
          <p:cNvSpPr>
            <a:spLocks noGrp="1"/>
          </p:cNvSpPr>
          <p:nvPr>
            <p:ph type="title"/>
          </p:nvPr>
        </p:nvSpPr>
        <p:spPr/>
        <p:txBody>
          <a:bodyPr/>
          <a:lstStyle/>
          <a:p>
            <a:r>
              <a:rPr lang="en-GB" dirty="0"/>
              <a:t>Quality assurance (Proposed)</a:t>
            </a:r>
          </a:p>
        </p:txBody>
      </p:sp>
      <p:graphicFrame>
        <p:nvGraphicFramePr>
          <p:cNvPr id="4" name="Content Placeholder 3">
            <a:extLst>
              <a:ext uri="{FF2B5EF4-FFF2-40B4-BE49-F238E27FC236}">
                <a16:creationId xmlns:a16="http://schemas.microsoft.com/office/drawing/2014/main" id="{4B9EAE8D-8053-4553-8FF7-BF7B9F3ACEFF}"/>
              </a:ext>
            </a:extLst>
          </p:cNvPr>
          <p:cNvGraphicFramePr>
            <a:graphicFrameLocks noGrp="1"/>
          </p:cNvGraphicFramePr>
          <p:nvPr>
            <p:ph idx="1"/>
            <p:extLst>
              <p:ext uri="{D42A27DB-BD31-4B8C-83A1-F6EECF244321}">
                <p14:modId xmlns:p14="http://schemas.microsoft.com/office/powerpoint/2010/main" val="3622353578"/>
              </p:ext>
            </p:extLst>
          </p:nvPr>
        </p:nvGraphicFramePr>
        <p:xfrm>
          <a:off x="1187776" y="1489435"/>
          <a:ext cx="10821971" cy="3550205"/>
        </p:xfrm>
        <a:graphic>
          <a:graphicData uri="http://schemas.openxmlformats.org/drawingml/2006/table">
            <a:tbl>
              <a:tblPr firstRow="1" firstCol="1" bandRow="1">
                <a:tableStyleId>{5C22544A-7EE6-4342-B048-85BDC9FD1C3A}</a:tableStyleId>
              </a:tblPr>
              <a:tblGrid>
                <a:gridCol w="523971">
                  <a:extLst>
                    <a:ext uri="{9D8B030D-6E8A-4147-A177-3AD203B41FA5}">
                      <a16:colId xmlns:a16="http://schemas.microsoft.com/office/drawing/2014/main" val="1618967584"/>
                    </a:ext>
                  </a:extLst>
                </a:gridCol>
                <a:gridCol w="5914538">
                  <a:extLst>
                    <a:ext uri="{9D8B030D-6E8A-4147-A177-3AD203B41FA5}">
                      <a16:colId xmlns:a16="http://schemas.microsoft.com/office/drawing/2014/main" val="3093017502"/>
                    </a:ext>
                  </a:extLst>
                </a:gridCol>
                <a:gridCol w="1781666">
                  <a:extLst>
                    <a:ext uri="{9D8B030D-6E8A-4147-A177-3AD203B41FA5}">
                      <a16:colId xmlns:a16="http://schemas.microsoft.com/office/drawing/2014/main" val="3612157475"/>
                    </a:ext>
                  </a:extLst>
                </a:gridCol>
                <a:gridCol w="2601796">
                  <a:extLst>
                    <a:ext uri="{9D8B030D-6E8A-4147-A177-3AD203B41FA5}">
                      <a16:colId xmlns:a16="http://schemas.microsoft.com/office/drawing/2014/main" val="682931936"/>
                    </a:ext>
                  </a:extLst>
                </a:gridCol>
              </a:tblGrid>
              <a:tr h="513767">
                <a:tc>
                  <a:txBody>
                    <a:bodyPr/>
                    <a:lstStyle/>
                    <a:p>
                      <a:pPr marL="84138" indent="0" algn="l"/>
                      <a:r>
                        <a:rPr lang="en-GB" sz="1200" b="1" kern="1200" dirty="0">
                          <a:solidFill>
                            <a:schemeClr val="lt1"/>
                          </a:solidFill>
                          <a:effectLst/>
                          <a:latin typeface="+mn-lt"/>
                          <a:ea typeface="+mn-ea"/>
                          <a:cs typeface="+mn-cs"/>
                        </a:rPr>
                        <a:t>No</a:t>
                      </a:r>
                    </a:p>
                  </a:txBody>
                  <a:tcPr marL="59902" marR="59902" marT="0" marB="0" anchor="ctr"/>
                </a:tc>
                <a:tc>
                  <a:txBody>
                    <a:bodyPr/>
                    <a:lstStyle/>
                    <a:p>
                      <a:pPr algn="ctr"/>
                      <a:r>
                        <a:rPr lang="en-GB" sz="1200" dirty="0">
                          <a:effectLst/>
                        </a:rPr>
                        <a:t>Quality Requirement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tc>
                  <a:txBody>
                    <a:bodyPr/>
                    <a:lstStyle/>
                    <a:p>
                      <a:pPr algn="ctr"/>
                      <a:endParaRPr lang="en-GB" sz="1200" dirty="0">
                        <a:effectLst/>
                      </a:endParaRPr>
                    </a:p>
                    <a:p>
                      <a:pPr algn="ctr"/>
                      <a:r>
                        <a:rPr lang="en-GB" sz="1200" dirty="0">
                          <a:effectLst/>
                        </a:rPr>
                        <a:t>Threshold</a:t>
                      </a:r>
                    </a:p>
                    <a:p>
                      <a:pPr algn="ct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tc>
                  <a:txBody>
                    <a:bodyPr/>
                    <a:lstStyle/>
                    <a:p>
                      <a:pPr algn="ctr"/>
                      <a:r>
                        <a:rPr lang="en-GB" sz="1200" dirty="0">
                          <a:effectLst/>
                        </a:rPr>
                        <a:t>Method of Measurement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extLst>
                  <a:ext uri="{0D108BD9-81ED-4DB2-BD59-A6C34878D82A}">
                    <a16:rowId xmlns:a16="http://schemas.microsoft.com/office/drawing/2014/main" val="681195472"/>
                  </a:ext>
                </a:extLst>
              </a:tr>
              <a:tr h="255849">
                <a:tc>
                  <a:txBody>
                    <a:bodyPr/>
                    <a:lstStyle/>
                    <a:p>
                      <a:pPr marL="84138" indent="0" algn="ctr"/>
                      <a:r>
                        <a:rPr lang="en-GB" sz="900" dirty="0">
                          <a:effectLst/>
                          <a:latin typeface="Arial" panose="020B0604020202020204" pitchFamily="34" charset="0"/>
                          <a:ea typeface="Times New Roman" panose="02020603050405020304" pitchFamily="18" charset="0"/>
                          <a:cs typeface="Times New Roman" panose="02020603050405020304" pitchFamily="18" charset="0"/>
                        </a:rPr>
                        <a:t>13</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i="0">
                          <a:effectLst/>
                          <a:latin typeface="Arial" panose="020B0604020202020204" pitchFamily="34" charset="0"/>
                          <a:ea typeface="Times New Roman" panose="02020603050405020304" pitchFamily="18" charset="0"/>
                          <a:cs typeface="Arial" panose="020B0604020202020204" pitchFamily="34" charset="0"/>
                        </a:rPr>
                        <a:t>Percentage of CATS referrals triaged within 2 operational days of administrative registration</a:t>
                      </a:r>
                      <a:endParaRPr lang="en-GB" sz="900" i="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95%</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4200454"/>
                  </a:ext>
                </a:extLst>
              </a:tr>
              <a:tr h="258581">
                <a:tc>
                  <a:txBody>
                    <a:bodyPr/>
                    <a:lstStyle/>
                    <a:p>
                      <a:pPr marL="84138" indent="0" algn="ctr"/>
                      <a:r>
                        <a:rPr lang="en-GB" sz="900" dirty="0">
                          <a:effectLst/>
                          <a:latin typeface="Arial" panose="020B0604020202020204" pitchFamily="34" charset="0"/>
                          <a:ea typeface="Times New Roman" panose="02020603050405020304" pitchFamily="18" charset="0"/>
                          <a:cs typeface="Times New Roman" panose="02020603050405020304" pitchFamily="18" charset="0"/>
                        </a:rPr>
                        <a:t>14</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Physio referrals with attempt to contact within 2 operational days of decision to offer Physio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95%</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0319703"/>
                  </a:ext>
                </a:extLst>
              </a:tr>
              <a:tr h="365045">
                <a:tc>
                  <a:txBody>
                    <a:bodyPr/>
                    <a:lstStyle/>
                    <a:p>
                      <a:pPr marL="84138" indent="0" algn="ctr"/>
                      <a:r>
                        <a:rPr lang="en-GB" sz="900" dirty="0">
                          <a:effectLst/>
                          <a:latin typeface="Arial" panose="020B0604020202020204" pitchFamily="34" charset="0"/>
                          <a:ea typeface="Times New Roman" panose="02020603050405020304" pitchFamily="18" charset="0"/>
                          <a:cs typeface="Times New Roman" panose="02020603050405020304" pitchFamily="18" charset="0"/>
                        </a:rPr>
                        <a:t>15</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Action Plans (detailing the assessment, diagnostic tests, treatment plan, medication and investigations) sent electronically to the referring clinician within 5 operational days of a Service User’s discharge</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900" i="0" dirty="0">
                          <a:effectLst/>
                          <a:latin typeface="Arial" panose="020B0604020202020204" pitchFamily="34" charset="0"/>
                          <a:ea typeface="Times New Roman" panose="02020603050405020304" pitchFamily="18" charset="0"/>
                          <a:cs typeface="Times New Roman" panose="02020603050405020304" pitchFamily="18" charset="0"/>
                        </a:rPr>
                        <a:t>95%</a:t>
                      </a:r>
                      <a:endParaRPr lang="en-GB" sz="900" i="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900" i="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09671186"/>
                  </a:ext>
                </a:extLst>
              </a:tr>
              <a:tr h="243363">
                <a:tc>
                  <a:txBody>
                    <a:bodyPr/>
                    <a:lstStyle/>
                    <a:p>
                      <a:pPr marL="84138" indent="0" algn="ctr">
                        <a:tabLst>
                          <a:tab pos="84138" algn="l"/>
                        </a:tabLst>
                      </a:pPr>
                      <a:r>
                        <a:rPr lang="en-GB" sz="900" dirty="0">
                          <a:effectLst/>
                          <a:latin typeface="Arial" panose="020B0604020202020204" pitchFamily="34" charset="0"/>
                          <a:ea typeface="Times New Roman" panose="02020603050405020304" pitchFamily="18" charset="0"/>
                          <a:cs typeface="Times New Roman" panose="02020603050405020304" pitchFamily="18" charset="0"/>
                        </a:rPr>
                        <a:t>16</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staff compliant with Mandatory Training requirements</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900" i="0">
                          <a:effectLst/>
                          <a:latin typeface="Arial" panose="020B0604020202020204" pitchFamily="34" charset="0"/>
                          <a:ea typeface="Times New Roman" panose="02020603050405020304" pitchFamily="18" charset="0"/>
                          <a:cs typeface="Times New Roman" panose="02020603050405020304" pitchFamily="18" charset="0"/>
                        </a:rPr>
                        <a:t>90%</a:t>
                      </a:r>
                      <a:endParaRPr lang="en-GB" sz="11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quarter via submission of the quarterly quality report</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48089560"/>
                  </a:ext>
                </a:extLst>
              </a:tr>
              <a:tr h="339365">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17</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directed back to their GP:</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From Admin triage</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From Clinical Triage</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900" i="0">
                          <a:effectLst/>
                          <a:latin typeface="Arial" panose="020B0604020202020204" pitchFamily="34" charset="0"/>
                          <a:ea typeface="Times New Roman" panose="02020603050405020304" pitchFamily="18" charset="0"/>
                          <a:cs typeface="Times New Roman" panose="02020603050405020304" pitchFamily="18" charset="0"/>
                        </a:rPr>
                        <a:t>5% each</a:t>
                      </a:r>
                      <a:endParaRPr lang="en-GB" sz="9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Includes referrals to all providers</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5541526"/>
                  </a:ext>
                </a:extLst>
              </a:tr>
              <a:tr h="320511">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18</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referred to Secondary Care (Orthopaedics, Pain Management and Rheumatology)</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900" i="0">
                          <a:effectLst/>
                          <a:latin typeface="Arial" panose="020B0604020202020204" pitchFamily="34" charset="0"/>
                          <a:ea typeface="Times New Roman" panose="02020603050405020304" pitchFamily="18" charset="0"/>
                          <a:cs typeface="Times New Roman" panose="02020603050405020304" pitchFamily="18" charset="0"/>
                        </a:rPr>
                        <a:t>10% for each specialty</a:t>
                      </a:r>
                      <a:endParaRPr lang="en-GB" sz="9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US" sz="900" i="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i="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900" i="0" dirty="0">
                          <a:effectLst/>
                          <a:latin typeface="Arial" panose="020B0604020202020204" pitchFamily="34" charset="0"/>
                          <a:ea typeface="Times New Roman" panose="02020603050405020304" pitchFamily="18" charset="0"/>
                          <a:cs typeface="Times New Roman" panose="02020603050405020304" pitchFamily="18" charset="0"/>
                        </a:rPr>
                        <a:t>Includes referrals to all providers</a:t>
                      </a:r>
                      <a:endParaRPr lang="en-GB" sz="900" i="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900" i="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i="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Excludes Red Flag / 2ww referrals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11774746"/>
                  </a:ext>
                </a:extLst>
              </a:tr>
              <a:tr h="452487">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19</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referred to Secondary Care Orthopaedics who subsequently had a procedure</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900" i="0">
                          <a:effectLst/>
                          <a:latin typeface="Arial" panose="020B0604020202020204" pitchFamily="34" charset="0"/>
                          <a:ea typeface="Times New Roman" panose="02020603050405020304" pitchFamily="18" charset="0"/>
                          <a:cs typeface="Times New Roman" panose="02020603050405020304" pitchFamily="18" charset="0"/>
                        </a:rPr>
                        <a:t>70%</a:t>
                      </a:r>
                      <a:endParaRPr lang="en-GB" sz="9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quarter via audit / CCG SUS Review (TBC) and reported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 </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900" i="0" dirty="0">
                          <a:effectLst/>
                          <a:latin typeface="Arial" panose="020B0604020202020204" pitchFamily="34" charset="0"/>
                          <a:ea typeface="Times New Roman" panose="02020603050405020304" pitchFamily="18" charset="0"/>
                          <a:cs typeface="Arial" panose="020B0604020202020204" pitchFamily="34" charset="0"/>
                        </a:rPr>
                        <a:t>Includes procedures within all providers</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89573497"/>
                  </a:ext>
                </a:extLst>
              </a:tr>
            </a:tbl>
          </a:graphicData>
        </a:graphic>
      </p:graphicFrame>
    </p:spTree>
    <p:extLst>
      <p:ext uri="{BB962C8B-B14F-4D97-AF65-F5344CB8AC3E}">
        <p14:creationId xmlns:p14="http://schemas.microsoft.com/office/powerpoint/2010/main" val="60584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r>
              <a:rPr lang="en-US" sz="2800">
                <a:solidFill>
                  <a:schemeClr val="tx2">
                    <a:lumMod val="75000"/>
                  </a:schemeClr>
                </a:solidFill>
                <a:latin typeface="Poppins"/>
              </a:rPr>
              <a:t>Background</a:t>
            </a:r>
          </a:p>
        </p:txBody>
      </p:sp>
      <p:sp>
        <p:nvSpPr>
          <p:cNvPr id="5" name="Content Placeholder 4">
            <a:extLst>
              <a:ext uri="{FF2B5EF4-FFF2-40B4-BE49-F238E27FC236}">
                <a16:creationId xmlns:a16="http://schemas.microsoft.com/office/drawing/2014/main" id="{5CED7959-E2FF-4093-9318-7FFC63D63FE7}"/>
              </a:ext>
            </a:extLst>
          </p:cNvPr>
          <p:cNvSpPr>
            <a:spLocks noGrp="1"/>
          </p:cNvSpPr>
          <p:nvPr>
            <p:ph idx="1"/>
          </p:nvPr>
        </p:nvSpPr>
        <p:spPr>
          <a:xfrm>
            <a:off x="1043940" y="1417640"/>
            <a:ext cx="11056619" cy="4799702"/>
          </a:xfrm>
        </p:spPr>
        <p:txBody>
          <a:bodyPr>
            <a:normAutofit fontScale="92500" lnSpcReduction="10000"/>
          </a:bodyPr>
          <a:lstStyle/>
          <a:p>
            <a:pPr marL="0" indent="0">
              <a:buNone/>
            </a:pPr>
            <a:endParaRPr lang="en-GB" sz="1050" dirty="0">
              <a:latin typeface="Poppins"/>
            </a:endParaRPr>
          </a:p>
          <a:p>
            <a:r>
              <a:rPr lang="en-GB" sz="1800" dirty="0">
                <a:effectLst/>
                <a:latin typeface="Arial" panose="020B0604020202020204" pitchFamily="34" charset="0"/>
                <a:ea typeface="Arial" panose="020B0604020202020204" pitchFamily="34" charset="0"/>
              </a:rPr>
              <a:t>Croydon MSK service was commissioned following a competitive tendering process and began to operate in December 2018.  The service is currently provided by Connect Health. </a:t>
            </a:r>
          </a:p>
          <a:p>
            <a:r>
              <a:rPr lang="en-GB" sz="1800" dirty="0">
                <a:effectLst/>
                <a:latin typeface="Arial" panose="020B0604020202020204" pitchFamily="34" charset="0"/>
                <a:ea typeface="Arial" panose="020B0604020202020204" pitchFamily="34" charset="0"/>
              </a:rPr>
              <a:t>We have been working with the local system partners within the Croydon ICS system to co-design a new clinical model for MSK. This work has been completed. The model is in line with the principles set out in the ‘</a:t>
            </a:r>
            <a:r>
              <a:rPr lang="en-GB" sz="1800" dirty="0" err="1">
                <a:effectLst/>
                <a:latin typeface="Arial" panose="020B0604020202020204" pitchFamily="34" charset="0"/>
                <a:ea typeface="Arial" panose="020B0604020202020204" pitchFamily="34" charset="0"/>
              </a:rPr>
              <a:t>BestMSK</a:t>
            </a:r>
            <a:r>
              <a:rPr lang="en-GB" sz="1800" dirty="0">
                <a:effectLst/>
                <a:latin typeface="Arial" panose="020B0604020202020204" pitchFamily="34" charset="0"/>
                <a:ea typeface="Arial" panose="020B0604020202020204" pitchFamily="34" charset="0"/>
              </a:rPr>
              <a:t> High impact strategy’ by NHSEI which has been produced in collaboration with GIRFT and </a:t>
            </a:r>
            <a:r>
              <a:rPr lang="en-GB" sz="1800" dirty="0" err="1">
                <a:effectLst/>
                <a:latin typeface="Arial" panose="020B0604020202020204" pitchFamily="34" charset="0"/>
                <a:ea typeface="Arial" panose="020B0604020202020204" pitchFamily="34" charset="0"/>
              </a:rPr>
              <a:t>BestMSKHealth</a:t>
            </a:r>
            <a:r>
              <a:rPr lang="en-GB" sz="1800" dirty="0">
                <a:effectLst/>
                <a:latin typeface="Arial" panose="020B0604020202020204" pitchFamily="34" charset="0"/>
                <a:ea typeface="Arial" panose="020B0604020202020204" pitchFamily="34" charset="0"/>
              </a:rPr>
              <a:t> Collaborative, published in July 2021. </a:t>
            </a:r>
          </a:p>
          <a:p>
            <a:r>
              <a:rPr lang="en-GB" sz="1800" dirty="0">
                <a:latin typeface="Arial" panose="020B0604020202020204" pitchFamily="34" charset="0"/>
              </a:rPr>
              <a:t>To support the Integrated clinical model, it has been proposed that the Croydon Health Services NHS Trust (CHS) to lead the MSK pathway in Croydon and provide the triage and CATS element of the service.</a:t>
            </a:r>
          </a:p>
          <a:p>
            <a:r>
              <a:rPr lang="en-GB" sz="1800" dirty="0">
                <a:latin typeface="Arial" panose="020B0604020202020204" pitchFamily="34" charset="0"/>
              </a:rPr>
              <a:t>For the community element of the MSK service, the CCG and CHS intends to run a procurement process to select the provider for a 3 year contract with an optional 2 year extension. The service provider will work closely with the CHS Trust and the Croydon GP Collaborative (CGPC) in delivering the service from a number of GP practices.</a:t>
            </a:r>
          </a:p>
          <a:p>
            <a:r>
              <a:rPr lang="en-GB" sz="1800" dirty="0">
                <a:latin typeface="Arial" panose="020B0604020202020204" pitchFamily="34" charset="0"/>
              </a:rPr>
              <a:t>The following set of slides (3-6) lays out the proposed clinical model for an Integrated MSK Service in Croydon. </a:t>
            </a:r>
          </a:p>
          <a:p>
            <a:endParaRPr lang="en-GB" sz="1050" dirty="0">
              <a:latin typeface="Poppins"/>
            </a:endParaRPr>
          </a:p>
        </p:txBody>
      </p:sp>
      <p:sp>
        <p:nvSpPr>
          <p:cNvPr id="4" name="Content Placeholder 2">
            <a:extLst>
              <a:ext uri="{FF2B5EF4-FFF2-40B4-BE49-F238E27FC236}">
                <a16:creationId xmlns:a16="http://schemas.microsoft.com/office/drawing/2014/main" id="{A00E3DFE-7DD0-46EB-B7C1-97FD8C2AC0A2}"/>
              </a:ext>
            </a:extLst>
          </p:cNvPr>
          <p:cNvSpPr txBox="1">
            <a:spLocks/>
          </p:cNvSpPr>
          <p:nvPr/>
        </p:nvSpPr>
        <p:spPr>
          <a:xfrm>
            <a:off x="1849639" y="1894579"/>
            <a:ext cx="9827835" cy="4525963"/>
          </a:xfrm>
          <a:prstGeom prst="rect">
            <a:avLst/>
          </a:prstGeom>
        </p:spPr>
        <p:txBody>
          <a:bodyPr vert="horz" lIns="121920" tIns="60960" rIns="121920" bIns="60960" numCol="1" rtlCol="0">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endParaRPr lang="en-US" sz="2000">
              <a:latin typeface="Poppins"/>
            </a:endParaRPr>
          </a:p>
        </p:txBody>
      </p:sp>
    </p:spTree>
    <p:extLst>
      <p:ext uri="{BB962C8B-B14F-4D97-AF65-F5344CB8AC3E}">
        <p14:creationId xmlns:p14="http://schemas.microsoft.com/office/powerpoint/2010/main" val="2557994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4">
            <a:extLst>
              <a:ext uri="{FF2B5EF4-FFF2-40B4-BE49-F238E27FC236}">
                <a16:creationId xmlns:a16="http://schemas.microsoft.com/office/drawing/2014/main" id="{5EFB82A4-BE07-4579-8046-71B214BA3541}"/>
              </a:ext>
            </a:extLst>
          </p:cNvPr>
          <p:cNvSpPr txBox="1">
            <a:spLocks/>
          </p:cNvSpPr>
          <p:nvPr/>
        </p:nvSpPr>
        <p:spPr>
          <a:xfrm>
            <a:off x="2057495" y="553751"/>
            <a:ext cx="9036448" cy="523220"/>
          </a:xfrm>
          <a:prstGeom prst="rect">
            <a:avLst/>
          </a:prstGeom>
          <a:noFill/>
        </p:spPr>
        <p:txBody>
          <a:bodyPr wrap="none" rtlCol="0" anchor="ctr">
            <a:spAutoFit/>
          </a:bodyPr>
          <a:lstStyle>
            <a:lvl1pPr algn="l" defTabSz="457200" rtl="0" eaLnBrk="1" latinLnBrk="0" hangingPunct="1">
              <a:spcBef>
                <a:spcPct val="0"/>
              </a:spcBef>
              <a:buNone/>
              <a:defRPr sz="4000" b="1" kern="1200">
                <a:solidFill>
                  <a:srgbClr val="003087"/>
                </a:solidFill>
                <a:latin typeface="+mj-lt"/>
                <a:ea typeface="+mj-ea"/>
                <a:cs typeface="+mj-cs"/>
              </a:defRPr>
            </a:lvl1pPr>
          </a:lstStyle>
          <a:p>
            <a:pPr algn="ctr"/>
            <a:r>
              <a:rPr lang="en-US" sz="2800" dirty="0">
                <a:solidFill>
                  <a:schemeClr val="tx2"/>
                </a:solidFill>
                <a:latin typeface="Poppins" pitchFamily="2" charset="77"/>
                <a:cs typeface="Poppins" pitchFamily="2" charset="77"/>
              </a:rPr>
              <a:t>Integrated MSK Service Model-key Components</a:t>
            </a:r>
          </a:p>
        </p:txBody>
      </p:sp>
      <p:pic>
        <p:nvPicPr>
          <p:cNvPr id="4" name="Picture 3">
            <a:extLst>
              <a:ext uri="{FF2B5EF4-FFF2-40B4-BE49-F238E27FC236}">
                <a16:creationId xmlns:a16="http://schemas.microsoft.com/office/drawing/2014/main" id="{0F3ED4C4-4C77-4665-82DE-1B9E5EC6EF1C}"/>
              </a:ext>
            </a:extLst>
          </p:cNvPr>
          <p:cNvPicPr>
            <a:picLocks noChangeAspect="1"/>
          </p:cNvPicPr>
          <p:nvPr/>
        </p:nvPicPr>
        <p:blipFill>
          <a:blip r:embed="rId3"/>
          <a:stretch>
            <a:fillRect/>
          </a:stretch>
        </p:blipFill>
        <p:spPr>
          <a:xfrm>
            <a:off x="1006752" y="1477650"/>
            <a:ext cx="3898559" cy="3622985"/>
          </a:xfrm>
          <a:prstGeom prst="rect">
            <a:avLst/>
          </a:prstGeom>
        </p:spPr>
      </p:pic>
      <p:pic>
        <p:nvPicPr>
          <p:cNvPr id="6" name="Picture 5">
            <a:extLst>
              <a:ext uri="{FF2B5EF4-FFF2-40B4-BE49-F238E27FC236}">
                <a16:creationId xmlns:a16="http://schemas.microsoft.com/office/drawing/2014/main" id="{2A0DA64E-A079-44F3-82D9-FABDBF4BA070}"/>
              </a:ext>
            </a:extLst>
          </p:cNvPr>
          <p:cNvPicPr>
            <a:picLocks noChangeAspect="1"/>
          </p:cNvPicPr>
          <p:nvPr/>
        </p:nvPicPr>
        <p:blipFill>
          <a:blip r:embed="rId4"/>
          <a:stretch>
            <a:fillRect/>
          </a:stretch>
        </p:blipFill>
        <p:spPr>
          <a:xfrm>
            <a:off x="8478289" y="1477650"/>
            <a:ext cx="3377259" cy="3094347"/>
          </a:xfrm>
          <a:prstGeom prst="rect">
            <a:avLst/>
          </a:prstGeom>
        </p:spPr>
      </p:pic>
      <p:pic>
        <p:nvPicPr>
          <p:cNvPr id="7" name="Picture 6">
            <a:extLst>
              <a:ext uri="{FF2B5EF4-FFF2-40B4-BE49-F238E27FC236}">
                <a16:creationId xmlns:a16="http://schemas.microsoft.com/office/drawing/2014/main" id="{D6BFA427-6E9D-4A56-AE97-31125217D592}"/>
              </a:ext>
            </a:extLst>
          </p:cNvPr>
          <p:cNvPicPr>
            <a:picLocks noChangeAspect="1"/>
          </p:cNvPicPr>
          <p:nvPr/>
        </p:nvPicPr>
        <p:blipFill>
          <a:blip r:embed="rId5"/>
          <a:stretch>
            <a:fillRect/>
          </a:stretch>
        </p:blipFill>
        <p:spPr>
          <a:xfrm>
            <a:off x="4770199" y="2901715"/>
            <a:ext cx="3708090" cy="3579949"/>
          </a:xfrm>
          <a:prstGeom prst="rect">
            <a:avLst/>
          </a:prstGeom>
        </p:spPr>
      </p:pic>
    </p:spTree>
    <p:extLst>
      <p:ext uri="{BB962C8B-B14F-4D97-AF65-F5344CB8AC3E}">
        <p14:creationId xmlns:p14="http://schemas.microsoft.com/office/powerpoint/2010/main" val="199253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0F340E46-82C9-4C1F-956E-A0D444AFD15D}"/>
              </a:ext>
            </a:extLst>
          </p:cNvPr>
          <p:cNvGraphicFramePr/>
          <p:nvPr>
            <p:extLst>
              <p:ext uri="{D42A27DB-BD31-4B8C-83A1-F6EECF244321}">
                <p14:modId xmlns:p14="http://schemas.microsoft.com/office/powerpoint/2010/main" val="96348640"/>
              </p:ext>
            </p:extLst>
          </p:nvPr>
        </p:nvGraphicFramePr>
        <p:xfrm>
          <a:off x="505545" y="1573845"/>
          <a:ext cx="7400205" cy="4885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Rounded Corners 3">
            <a:extLst>
              <a:ext uri="{FF2B5EF4-FFF2-40B4-BE49-F238E27FC236}">
                <a16:creationId xmlns:a16="http://schemas.microsoft.com/office/drawing/2014/main" id="{A448C3D3-7C5E-4A24-B511-2C67380295A8}"/>
              </a:ext>
            </a:extLst>
          </p:cNvPr>
          <p:cNvSpPr/>
          <p:nvPr/>
        </p:nvSpPr>
        <p:spPr>
          <a:xfrm>
            <a:off x="5291497" y="1527044"/>
            <a:ext cx="2309454" cy="53309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t" anchorCtr="0"/>
          <a:lstStyle/>
          <a:p>
            <a:r>
              <a:rPr lang="en-GB" sz="1000" b="1" dirty="0">
                <a:solidFill>
                  <a:srgbClr val="0000FF"/>
                </a:solidFill>
              </a:rPr>
              <a:t>First Contact Practitioner</a:t>
            </a:r>
            <a:endPar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endParaRPr>
          </a:p>
          <a:p>
            <a:endPar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endParaRPr>
          </a:p>
          <a:p>
            <a:pPr marL="171450" indent="-171450">
              <a:buFont typeface="Arial" panose="020B0604020202020204" pitchFamily="34" charset="0"/>
              <a:buChar char="•"/>
            </a:pPr>
            <a:r>
              <a:rPr lang="en-GB" altLang="en-US" sz="1000" dirty="0">
                <a:solidFill>
                  <a:srgbClr val="000000"/>
                </a:solidFill>
                <a:latin typeface="Arial" panose="020B0604020202020204" pitchFamily="34" charset="0"/>
                <a:ea typeface="Times New Roman" panose="02020603050405020304" pitchFamily="18" charset="0"/>
              </a:rPr>
              <a:t>Commissioned by Croydon PCN</a:t>
            </a:r>
          </a:p>
          <a:p>
            <a:pPr marL="171450" indent="-171450">
              <a:buFont typeface="Arial" panose="020B0604020202020204" pitchFamily="34" charset="0"/>
              <a:buChar char="•"/>
            </a:pPr>
            <a:r>
              <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First point of contact for patients presenting with MSK conditions in primary care</a:t>
            </a:r>
          </a:p>
          <a:p>
            <a:pPr marL="171450" indent="-171450">
              <a:buFont typeface="Arial" panose="020B0604020202020204" pitchFamily="34" charset="0"/>
              <a:buChar char="•"/>
            </a:pPr>
            <a:endParaRPr lang="en-GB" altLang="en-US" sz="800" dirty="0">
              <a:solidFill>
                <a:schemeClr val="tx1"/>
              </a:solidFill>
              <a:latin typeface="Arial" panose="020B0604020202020204" pitchFamily="34" charset="0"/>
            </a:endParaRPr>
          </a:p>
          <a:p>
            <a:pPr marL="266700" lvl="1" indent="-92075">
              <a:buFont typeface="Arial" panose="020B0604020202020204" pitchFamily="34" charset="0"/>
              <a:buChar char="•"/>
            </a:pPr>
            <a:endParaRPr kumimoji="0" lang="en-GB" altLang="en-US" sz="1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266700" lvl="1" indent="-92075">
              <a:buFont typeface="Arial" panose="020B0604020202020204" pitchFamily="34" charset="0"/>
              <a:buChar char="•"/>
            </a:pPr>
            <a:endParaRPr lang="en-GB" altLang="en-US" sz="100" dirty="0">
              <a:solidFill>
                <a:schemeClr val="tx1"/>
              </a:solidFill>
              <a:latin typeface="Arial" panose="020B0604020202020204" pitchFamily="34" charset="0"/>
              <a:ea typeface="Calibri" panose="020F0502020204030204" pitchFamily="34" charset="0"/>
            </a:endParaRPr>
          </a:p>
          <a:p>
            <a:pPr marL="171450" indent="-171450">
              <a:buFont typeface="Arial" panose="020B0604020202020204" pitchFamily="34" charset="0"/>
              <a:buChar char="•"/>
            </a:pPr>
            <a:r>
              <a:rPr lang="en-GB" altLang="en-US" sz="1000" dirty="0">
                <a:solidFill>
                  <a:srgbClr val="000000"/>
                </a:solidFill>
                <a:latin typeface="Arial" panose="020B0604020202020204" pitchFamily="34" charset="0"/>
              </a:rPr>
              <a:t>Provide</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expert MSK assessment</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diagnosis (inc. screening for serious pathology) </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first-line treatment </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self-care advice  </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if required, appropriate onward referral</a:t>
            </a:r>
          </a:p>
          <a:p>
            <a:pPr marL="266700" lvl="1" indent="-92075">
              <a:buFont typeface="Arial" panose="020B0604020202020204" pitchFamily="34" charset="0"/>
              <a:buChar char="•"/>
            </a:pPr>
            <a:endParaRPr lang="en-GB" altLang="en-US" sz="800" dirty="0">
              <a:solidFill>
                <a:srgbClr val="000000"/>
              </a:solidFill>
              <a:latin typeface="Arial" panose="020B0604020202020204" pitchFamily="34" charset="0"/>
            </a:endParaRPr>
          </a:p>
          <a:p>
            <a:pPr marL="171450" indent="-171450">
              <a:buFont typeface="Arial" panose="020B0604020202020204" pitchFamily="34" charset="0"/>
              <a:buChar char="•"/>
            </a:pPr>
            <a:r>
              <a:rPr lang="en-GB" altLang="en-US" sz="1000" dirty="0">
                <a:solidFill>
                  <a:srgbClr val="000000"/>
                </a:solidFill>
                <a:latin typeface="Arial" panose="020B0604020202020204" pitchFamily="34" charset="0"/>
              </a:rPr>
              <a:t>Regulated</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currently most FCPs are advanced physiotherapists </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podiatrists, osteopaths, occupational therapists could also meet the capabilities set out in the MSK Core Capabilities Framework </a:t>
            </a:r>
          </a:p>
          <a:p>
            <a:pPr marL="266700" lvl="1" indent="-92075">
              <a:buFont typeface="Arial" panose="020B0604020202020204" pitchFamily="34" charset="0"/>
              <a:buChar char="•"/>
            </a:pPr>
            <a:endParaRPr lang="en-GB" altLang="en-US" sz="800" dirty="0">
              <a:solidFill>
                <a:srgbClr val="000000"/>
              </a:solidFill>
              <a:latin typeface="Arial" panose="020B0604020202020204" pitchFamily="34" charset="0"/>
            </a:endParaRPr>
          </a:p>
          <a:p>
            <a:pPr marL="171450" indent="-171450">
              <a:buFont typeface="Arial" panose="020B0604020202020204" pitchFamily="34" charset="0"/>
              <a:buChar char="•"/>
            </a:pPr>
            <a:r>
              <a:rPr lang="en-GB" altLang="en-US" sz="1000" dirty="0">
                <a:solidFill>
                  <a:srgbClr val="000000"/>
                </a:solidFill>
                <a:latin typeface="Arial" panose="020B0604020202020204" pitchFamily="34" charset="0"/>
              </a:rPr>
              <a:t>Location</a:t>
            </a:r>
          </a:p>
          <a:p>
            <a:pPr marL="266700" lvl="1" indent="-171450">
              <a:buFont typeface="Arial" panose="020B0604020202020204" pitchFamily="34" charset="0"/>
              <a:buChar char="•"/>
            </a:pPr>
            <a:r>
              <a:rPr lang="en-GB" altLang="en-US" sz="800" dirty="0">
                <a:solidFill>
                  <a:srgbClr val="000000"/>
                </a:solidFill>
                <a:latin typeface="Arial" panose="020B0604020202020204" pitchFamily="34" charset="0"/>
              </a:rPr>
              <a:t>based in PCN sites</a:t>
            </a:r>
          </a:p>
          <a:p>
            <a:pPr marL="266700" lvl="1" indent="-171450">
              <a:buFont typeface="Arial" panose="020B0604020202020204" pitchFamily="34" charset="0"/>
              <a:buChar char="•"/>
            </a:pPr>
            <a:endParaRPr lang="en-GB" altLang="en-US" sz="800" dirty="0">
              <a:solidFill>
                <a:srgbClr val="000000"/>
              </a:solidFill>
              <a:latin typeface="Arial" panose="020B0604020202020204" pitchFamily="34" charset="0"/>
            </a:endParaRPr>
          </a:p>
          <a:p>
            <a:pPr marL="171450" indent="-171450">
              <a:buFont typeface="Arial" panose="020B0604020202020204" pitchFamily="34" charset="0"/>
              <a:buChar char="•"/>
            </a:pPr>
            <a:r>
              <a:rPr lang="en-GB" altLang="en-US" sz="1000" dirty="0">
                <a:solidFill>
                  <a:srgbClr val="000000"/>
                </a:solidFill>
                <a:latin typeface="Arial" panose="020B0604020202020204" pitchFamily="34" charset="0"/>
              </a:rPr>
              <a:t>Access</a:t>
            </a:r>
          </a:p>
          <a:p>
            <a:pPr marL="266700" lvl="1" indent="-171450">
              <a:buFont typeface="Arial" panose="020B0604020202020204" pitchFamily="34" charset="0"/>
              <a:buChar char="•"/>
            </a:pPr>
            <a:r>
              <a:rPr lang="en-GB" altLang="en-US" sz="800" dirty="0">
                <a:solidFill>
                  <a:srgbClr val="000000"/>
                </a:solidFill>
                <a:latin typeface="Arial" panose="020B0604020202020204" pitchFamily="34" charset="0"/>
              </a:rPr>
              <a:t>GP referral not needed to access the FCP </a:t>
            </a:r>
          </a:p>
          <a:p>
            <a:pPr marL="266700" lvl="1" indent="-171450">
              <a:buFont typeface="Arial" panose="020B0604020202020204" pitchFamily="34" charset="0"/>
              <a:buChar char="•"/>
            </a:pPr>
            <a:r>
              <a:rPr lang="en-GB" altLang="en-US" sz="800" dirty="0">
                <a:solidFill>
                  <a:srgbClr val="000000"/>
                </a:solidFill>
                <a:latin typeface="Arial" panose="020B0604020202020204" pitchFamily="34" charset="0"/>
              </a:rPr>
              <a:t>reception staff - vital in directing patients appropriately </a:t>
            </a:r>
          </a:p>
          <a:p>
            <a:pPr marL="266700" lvl="1" indent="-171450">
              <a:buFont typeface="Arial" panose="020B0604020202020204" pitchFamily="34" charset="0"/>
              <a:buChar char="•"/>
            </a:pPr>
            <a:endParaRPr lang="en-GB" altLang="en-US" sz="800" dirty="0">
              <a:solidFill>
                <a:srgbClr val="000000"/>
              </a:solidFill>
              <a:latin typeface="Arial" panose="020B0604020202020204" pitchFamily="34" charset="0"/>
            </a:endParaRPr>
          </a:p>
          <a:p>
            <a:pPr marL="171450" indent="-171450">
              <a:buFont typeface="Arial" panose="020B0604020202020204" pitchFamily="34" charset="0"/>
              <a:buChar char="•"/>
            </a:pPr>
            <a:r>
              <a:rPr lang="en-GB" sz="900" dirty="0">
                <a:solidFill>
                  <a:srgbClr val="000000"/>
                </a:solidFill>
                <a:latin typeface="Arial" panose="020B0604020202020204" pitchFamily="34" charset="0"/>
              </a:rPr>
              <a:t>IT system – EMIS</a:t>
            </a:r>
            <a:r>
              <a:rPr lang="en-GB" sz="1000" dirty="0">
                <a:solidFill>
                  <a:srgbClr val="000000"/>
                </a:solidFill>
                <a:latin typeface="Arial" panose="020B0604020202020204" pitchFamily="34" charset="0"/>
              </a:rPr>
              <a:t> Web</a:t>
            </a:r>
          </a:p>
        </p:txBody>
      </p:sp>
      <p:sp>
        <p:nvSpPr>
          <p:cNvPr id="5" name="Rectangle: Rounded Corners 4">
            <a:extLst>
              <a:ext uri="{FF2B5EF4-FFF2-40B4-BE49-F238E27FC236}">
                <a16:creationId xmlns:a16="http://schemas.microsoft.com/office/drawing/2014/main" id="{BD682017-BB97-49B1-B749-95A952F47928}"/>
              </a:ext>
            </a:extLst>
          </p:cNvPr>
          <p:cNvSpPr/>
          <p:nvPr/>
        </p:nvSpPr>
        <p:spPr>
          <a:xfrm>
            <a:off x="7573095" y="1527044"/>
            <a:ext cx="2309453" cy="53309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t" anchorCtr="0"/>
          <a:lstStyle/>
          <a:p>
            <a:r>
              <a:rPr lang="en-GB" sz="1000" b="1" dirty="0">
                <a:solidFill>
                  <a:srgbClr val="0000FF"/>
                </a:solidFill>
              </a:rPr>
              <a:t>Community Physiotherapy</a:t>
            </a:r>
          </a:p>
          <a:p>
            <a:pPr algn="ctr"/>
            <a:endParaRPr lang="en-GB" sz="1600" dirty="0"/>
          </a:p>
          <a:p>
            <a:pPr marL="92075" indent="-92075">
              <a:buFont typeface="Arial" panose="020B0604020202020204" pitchFamily="34" charset="0"/>
              <a:buChar char="•"/>
            </a:pPr>
            <a:r>
              <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Skill</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Based on </a:t>
            </a:r>
            <a:r>
              <a:rPr lang="en-GB" altLang="en-US" sz="1000" dirty="0" err="1">
                <a:solidFill>
                  <a:srgbClr val="000000"/>
                </a:solidFill>
                <a:latin typeface="Arial" panose="020B0604020202020204" pitchFamily="34" charset="0"/>
              </a:rPr>
              <a:t>AfC</a:t>
            </a:r>
            <a:r>
              <a:rPr lang="en-GB" altLang="en-US" sz="1000" dirty="0">
                <a:solidFill>
                  <a:srgbClr val="000000"/>
                </a:solidFill>
                <a:latin typeface="Arial" panose="020B0604020202020204" pitchFamily="34" charset="0"/>
              </a:rPr>
              <a:t> banding – Band 5 (junior physiotherapist </a:t>
            </a:r>
            <a:r>
              <a:rPr lang="en-GB" altLang="en-US" sz="1000" dirty="0">
                <a:solidFill>
                  <a:srgbClr val="000000"/>
                </a:solidFill>
                <a:latin typeface="Arial" panose="020B0604020202020204" pitchFamily="34" charset="0"/>
                <a:sym typeface="Wingdings" panose="05000000000000000000" pitchFamily="2" charset="2"/>
              </a:rPr>
              <a:t> Band 7 Specialist Physiotherapist)</a:t>
            </a:r>
            <a:endParaRPr lang="en-GB" altLang="en-US" sz="1000" dirty="0">
              <a:solidFill>
                <a:srgbClr val="000000"/>
              </a:solidFill>
              <a:latin typeface="Arial" panose="020B0604020202020204" pitchFamily="34" charset="0"/>
            </a:endParaRPr>
          </a:p>
          <a:p>
            <a:pPr marL="92075" indent="-92075">
              <a:buFont typeface="Arial" panose="020B0604020202020204" pitchFamily="34" charset="0"/>
              <a:buChar char="•"/>
            </a:pPr>
            <a:endPar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endParaRPr>
          </a:p>
          <a:p>
            <a:pPr marL="92075" indent="-92075">
              <a:buFont typeface="Arial" panose="020B0604020202020204" pitchFamily="34" charset="0"/>
              <a:buChar char="•"/>
            </a:pPr>
            <a:r>
              <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Provide</a:t>
            </a:r>
          </a:p>
          <a:p>
            <a:pPr marL="266700" lvl="1" indent="-92075">
              <a:buFont typeface="Arial" panose="020B0604020202020204" pitchFamily="34" charset="0"/>
              <a:buChar char="•"/>
            </a:pPr>
            <a:r>
              <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Clinical assessment</a:t>
            </a:r>
          </a:p>
          <a:p>
            <a:pPr marL="266700" lvl="1" indent="-92075">
              <a:buFont typeface="Arial" panose="020B0604020202020204" pitchFamily="34" charset="0"/>
              <a:buChar char="•"/>
            </a:pPr>
            <a:r>
              <a:rPr kumimoji="0" lang="en-GB"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1:1 Treatment via face to face and virtual consultation </a:t>
            </a:r>
            <a:endParaRPr lang="en-GB" altLang="en-US" sz="800" dirty="0">
              <a:solidFill>
                <a:srgbClr val="000000"/>
              </a:solidFill>
              <a:latin typeface="Arial" panose="020B0604020202020204" pitchFamily="34" charset="0"/>
              <a:ea typeface="Times New Roman" panose="02020603050405020304" pitchFamily="18" charset="0"/>
            </a:endParaRP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Group exercise session</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Group educational session</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Hydrotherapy</a:t>
            </a:r>
          </a:p>
          <a:p>
            <a:pPr marL="171450" indent="-171450">
              <a:buFont typeface="Arial" panose="020B0604020202020204" pitchFamily="34" charset="0"/>
              <a:buChar char="•"/>
            </a:pPr>
            <a:endParaRPr lang="en-GB" altLang="en-US" sz="1000" dirty="0">
              <a:solidFill>
                <a:srgbClr val="000000"/>
              </a:solidFill>
              <a:latin typeface="Arial" panose="020B0604020202020204" pitchFamily="34" charset="0"/>
            </a:endParaRPr>
          </a:p>
          <a:p>
            <a:pPr marL="92075" indent="-92075">
              <a:buFont typeface="Arial" panose="020B0604020202020204" pitchFamily="34" charset="0"/>
              <a:buChar char="•"/>
            </a:pPr>
            <a:r>
              <a:rPr lang="en-GB" altLang="en-US" sz="1000" dirty="0">
                <a:solidFill>
                  <a:srgbClr val="000000"/>
                </a:solidFill>
                <a:latin typeface="Arial" panose="020B0604020202020204" pitchFamily="34" charset="0"/>
              </a:rPr>
              <a:t>Location</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GP practice sites</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Community health sites</a:t>
            </a:r>
          </a:p>
          <a:p>
            <a:pPr marL="266700" lvl="1" indent="-92075">
              <a:buFont typeface="Arial" panose="020B0604020202020204" pitchFamily="34" charset="0"/>
              <a:buChar char="•"/>
            </a:pPr>
            <a:endParaRPr lang="en-GB" altLang="en-US" sz="1000" dirty="0">
              <a:solidFill>
                <a:srgbClr val="000000"/>
              </a:solidFill>
              <a:latin typeface="Arial" panose="020B0604020202020204" pitchFamily="34" charset="0"/>
            </a:endParaRPr>
          </a:p>
          <a:p>
            <a:pPr marL="92075" indent="-92075">
              <a:buFont typeface="Arial" panose="020B0604020202020204" pitchFamily="34" charset="0"/>
              <a:buChar char="•"/>
            </a:pPr>
            <a:r>
              <a:rPr lang="en-GB" altLang="en-US" sz="1000" dirty="0">
                <a:solidFill>
                  <a:srgbClr val="000000"/>
                </a:solidFill>
                <a:latin typeface="Arial" panose="020B0604020202020204" pitchFamily="34" charset="0"/>
              </a:rPr>
              <a:t>Access</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GP or FCP referral</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Referral from CATS</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Referral from Consultant-led services</a:t>
            </a:r>
          </a:p>
          <a:p>
            <a:pPr marL="174625" lvl="1"/>
            <a:endParaRPr lang="en-GB" altLang="en-US" sz="1000" dirty="0">
              <a:solidFill>
                <a:srgbClr val="000000"/>
              </a:solidFill>
              <a:latin typeface="Arial" panose="020B0604020202020204" pitchFamily="34" charset="0"/>
            </a:endParaRPr>
          </a:p>
          <a:p>
            <a:pPr marL="92075" indent="-92075">
              <a:buFont typeface="Arial" panose="020B0604020202020204" pitchFamily="34" charset="0"/>
              <a:buChar char="•"/>
            </a:pPr>
            <a:r>
              <a:rPr lang="en-GB" altLang="en-US" sz="1000" dirty="0">
                <a:solidFill>
                  <a:srgbClr val="000000"/>
                </a:solidFill>
                <a:latin typeface="Arial" panose="020B0604020202020204" pitchFamily="34" charset="0"/>
              </a:rPr>
              <a:t>IT system</a:t>
            </a:r>
          </a:p>
          <a:p>
            <a:pPr marL="266700" lvl="1" indent="-92075">
              <a:buFont typeface="Arial" panose="020B0604020202020204" pitchFamily="34" charset="0"/>
              <a:buChar char="•"/>
            </a:pPr>
            <a:r>
              <a:rPr lang="en-GB" altLang="en-US" sz="1000" dirty="0">
                <a:solidFill>
                  <a:srgbClr val="000000"/>
                </a:solidFill>
                <a:latin typeface="Arial" panose="020B0604020202020204" pitchFamily="34" charset="0"/>
              </a:rPr>
              <a:t>Proposed that the service will utilise community EMIS Community to record patient notes.</a:t>
            </a:r>
          </a:p>
          <a:p>
            <a:pPr lvl="1"/>
            <a:endParaRPr lang="en-GB" altLang="en-US" sz="1000" dirty="0">
              <a:solidFill>
                <a:srgbClr val="000000"/>
              </a:solidFill>
              <a:latin typeface="Arial" panose="020B0604020202020204" pitchFamily="34" charset="0"/>
            </a:endParaRPr>
          </a:p>
          <a:p>
            <a:endParaRPr lang="en-GB" sz="1600" dirty="0"/>
          </a:p>
        </p:txBody>
      </p:sp>
      <p:sp>
        <p:nvSpPr>
          <p:cNvPr id="6" name="Rectangle: Rounded Corners 5">
            <a:extLst>
              <a:ext uri="{FF2B5EF4-FFF2-40B4-BE49-F238E27FC236}">
                <a16:creationId xmlns:a16="http://schemas.microsoft.com/office/drawing/2014/main" id="{441FE424-B978-470F-8E33-B46418D1889B}"/>
              </a:ext>
            </a:extLst>
          </p:cNvPr>
          <p:cNvSpPr/>
          <p:nvPr/>
        </p:nvSpPr>
        <p:spPr>
          <a:xfrm>
            <a:off x="9787298" y="1527045"/>
            <a:ext cx="2309453" cy="5330955"/>
          </a:xfrm>
          <a:prstGeom prst="roundRect">
            <a:avLst/>
          </a:prstGeom>
        </p:spPr>
        <p:style>
          <a:lnRef idx="1">
            <a:schemeClr val="accent1"/>
          </a:lnRef>
          <a:fillRef idx="3">
            <a:schemeClr val="accent1"/>
          </a:fillRef>
          <a:effectRef idx="2">
            <a:schemeClr val="accent1"/>
          </a:effectRef>
          <a:fontRef idx="minor">
            <a:schemeClr val="lt1"/>
          </a:fontRef>
        </p:style>
        <p:txBody>
          <a:bodyPr rtlCol="0" anchor="t" anchorCtr="0"/>
          <a:lstStyle/>
          <a:p>
            <a:r>
              <a:rPr lang="en-GB" sz="1000" b="1" dirty="0">
                <a:solidFill>
                  <a:srgbClr val="0000FF"/>
                </a:solidFill>
              </a:rPr>
              <a:t>MSK Hub</a:t>
            </a:r>
          </a:p>
          <a:p>
            <a:endParaRPr lang="en-GB" sz="1000" b="1" dirty="0">
              <a:solidFill>
                <a:srgbClr val="0000FF"/>
              </a:solidFill>
            </a:endParaRPr>
          </a:p>
          <a:p>
            <a:pPr marL="92075" indent="-92075">
              <a:buFont typeface="Arial" panose="020B0604020202020204" pitchFamily="34" charset="0"/>
              <a:buChar char="•"/>
            </a:pPr>
            <a:r>
              <a:rPr lang="en-GB" sz="1000" dirty="0">
                <a:solidFill>
                  <a:srgbClr val="000000"/>
                </a:solidFill>
                <a:latin typeface="Arial" panose="020B0604020202020204" pitchFamily="34" charset="0"/>
              </a:rPr>
              <a:t>Offers a range of treatments for patients with musculoskeletal (MSK) conditions.</a:t>
            </a:r>
          </a:p>
          <a:p>
            <a:pPr marL="92075" indent="-92075">
              <a:buFont typeface="Arial" panose="020B0604020202020204" pitchFamily="34" charset="0"/>
              <a:buChar char="•"/>
            </a:pPr>
            <a:endParaRPr lang="en-GB" sz="1000" dirty="0">
              <a:solidFill>
                <a:srgbClr val="000000"/>
              </a:solidFill>
              <a:latin typeface="Arial" panose="020B0604020202020204" pitchFamily="34" charset="0"/>
            </a:endParaRPr>
          </a:p>
          <a:p>
            <a:pPr marL="92075" indent="-92075">
              <a:buFont typeface="Arial" panose="020B0604020202020204" pitchFamily="34" charset="0"/>
              <a:buChar char="•"/>
            </a:pPr>
            <a:r>
              <a:rPr lang="en-GB" sz="1000" dirty="0">
                <a:solidFill>
                  <a:srgbClr val="000000"/>
                </a:solidFill>
                <a:latin typeface="Arial" panose="020B0604020202020204" pitchFamily="34" charset="0"/>
              </a:rPr>
              <a:t>Link closely with the Croydon GPs, Community Physiotherapy and FCP services to enable appropriate and timely management where required. </a:t>
            </a:r>
          </a:p>
          <a:p>
            <a:pPr marL="92075" indent="-92075">
              <a:buFont typeface="Arial" panose="020B0604020202020204" pitchFamily="34" charset="0"/>
              <a:buChar char="•"/>
            </a:pPr>
            <a:endParaRPr lang="en-GB" sz="1000" dirty="0">
              <a:solidFill>
                <a:srgbClr val="000000"/>
              </a:solidFill>
              <a:latin typeface="Arial" panose="020B0604020202020204" pitchFamily="34" charset="0"/>
            </a:endParaRPr>
          </a:p>
          <a:p>
            <a:pPr marL="92075" indent="-92075">
              <a:buFont typeface="Arial" panose="020B0604020202020204" pitchFamily="34" charset="0"/>
              <a:buChar char="•"/>
            </a:pPr>
            <a:r>
              <a:rPr lang="en-GB" sz="1000" dirty="0">
                <a:solidFill>
                  <a:srgbClr val="000000"/>
                </a:solidFill>
                <a:latin typeface="Arial" panose="020B0604020202020204" pitchFamily="34" charset="0"/>
              </a:rPr>
              <a:t>Provide</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Assessment and advice </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CATS and Community Orthopaedic, Rheumatology and Pain clinics.</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Advanced diagnostic imaging or blood tests where required with follow-up.</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Injection therapy - joint and soft tissue.</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Onward referral where required to community or secondary care such as orthopaedics, rheumatology, neurosurgery or pain clinics.</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Direct listing for surgery</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One-stop clinic</a:t>
            </a:r>
          </a:p>
          <a:p>
            <a:pPr marL="92075" lvl="1" indent="-92075">
              <a:buFont typeface="Arial" panose="020B0604020202020204" pitchFamily="34" charset="0"/>
              <a:buChar char="•"/>
            </a:pPr>
            <a:r>
              <a:rPr lang="en-GB" sz="1000" dirty="0">
                <a:solidFill>
                  <a:srgbClr val="000000"/>
                </a:solidFill>
                <a:latin typeface="Arial" panose="020B0604020202020204" pitchFamily="34" charset="0"/>
              </a:rPr>
              <a:t>Location</a:t>
            </a:r>
          </a:p>
          <a:p>
            <a:pPr marL="266700" lvl="1" indent="-92075">
              <a:buFont typeface="Arial" panose="020B0604020202020204" pitchFamily="34" charset="0"/>
              <a:buChar char="•"/>
            </a:pPr>
            <a:r>
              <a:rPr lang="en-GB" sz="800" dirty="0">
                <a:solidFill>
                  <a:srgbClr val="000000"/>
                </a:solidFill>
                <a:latin typeface="Arial" panose="020B0604020202020204" pitchFamily="34" charset="0"/>
              </a:rPr>
              <a:t>ICN+ Hub sites – proposed 6 sites in Croydon.</a:t>
            </a:r>
          </a:p>
          <a:p>
            <a:pPr marL="266700" lvl="1" indent="-92075">
              <a:buFont typeface="Arial" panose="020B0604020202020204" pitchFamily="34" charset="0"/>
              <a:buChar char="•"/>
            </a:pPr>
            <a:endParaRPr lang="en-GB" sz="800" dirty="0">
              <a:solidFill>
                <a:srgbClr val="000000"/>
              </a:solidFill>
              <a:latin typeface="Arial" panose="020B0604020202020204" pitchFamily="34" charset="0"/>
            </a:endParaRPr>
          </a:p>
          <a:p>
            <a:pPr marL="92075" lvl="1" indent="-92075">
              <a:buFont typeface="Arial" panose="020B0604020202020204" pitchFamily="34" charset="0"/>
              <a:buChar char="•"/>
            </a:pPr>
            <a:r>
              <a:rPr lang="en-GB" sz="1000" dirty="0">
                <a:solidFill>
                  <a:srgbClr val="000000"/>
                </a:solidFill>
                <a:latin typeface="Arial" panose="020B0604020202020204" pitchFamily="34" charset="0"/>
              </a:rPr>
              <a:t>Access</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GP. FCP or physiotherapy referral</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Referral ED and VFC</a:t>
            </a:r>
          </a:p>
          <a:p>
            <a:pPr marL="174625" lvl="1"/>
            <a:endParaRPr lang="en-GB" altLang="en-US" sz="800" dirty="0">
              <a:solidFill>
                <a:srgbClr val="000000"/>
              </a:solidFill>
              <a:latin typeface="Arial" panose="020B0604020202020204" pitchFamily="34" charset="0"/>
            </a:endParaRPr>
          </a:p>
          <a:p>
            <a:pPr marL="92075" indent="-92075">
              <a:buFont typeface="Arial" panose="020B0604020202020204" pitchFamily="34" charset="0"/>
              <a:buChar char="•"/>
            </a:pPr>
            <a:r>
              <a:rPr lang="en-GB" altLang="en-US" sz="800" dirty="0">
                <a:solidFill>
                  <a:srgbClr val="000000"/>
                </a:solidFill>
                <a:latin typeface="Arial" panose="020B0604020202020204" pitchFamily="34" charset="0"/>
              </a:rPr>
              <a:t>IT system</a:t>
            </a:r>
          </a:p>
          <a:p>
            <a:pPr marL="266700" lvl="1" indent="-92075">
              <a:buFont typeface="Arial" panose="020B0604020202020204" pitchFamily="34" charset="0"/>
              <a:buChar char="•"/>
            </a:pPr>
            <a:r>
              <a:rPr lang="en-GB" altLang="en-US" sz="800" dirty="0">
                <a:solidFill>
                  <a:srgbClr val="000000"/>
                </a:solidFill>
                <a:latin typeface="Arial" panose="020B0604020202020204" pitchFamily="34" charset="0"/>
              </a:rPr>
              <a:t>Proposed that the service will utilise Cerner Millennium. </a:t>
            </a:r>
          </a:p>
          <a:p>
            <a:endParaRPr lang="en-GB" sz="1000" b="1" dirty="0">
              <a:solidFill>
                <a:srgbClr val="0000FF"/>
              </a:solidFill>
            </a:endParaRPr>
          </a:p>
        </p:txBody>
      </p:sp>
      <p:sp>
        <p:nvSpPr>
          <p:cNvPr id="7" name="Title 84">
            <a:extLst>
              <a:ext uri="{FF2B5EF4-FFF2-40B4-BE49-F238E27FC236}">
                <a16:creationId xmlns:a16="http://schemas.microsoft.com/office/drawing/2014/main" id="{CC6B51F7-51C4-4BBF-8A07-01FD39E14657}"/>
              </a:ext>
            </a:extLst>
          </p:cNvPr>
          <p:cNvSpPr txBox="1">
            <a:spLocks/>
          </p:cNvSpPr>
          <p:nvPr/>
        </p:nvSpPr>
        <p:spPr>
          <a:xfrm>
            <a:off x="3296860" y="553751"/>
            <a:ext cx="6838154" cy="584775"/>
          </a:xfrm>
          <a:prstGeom prst="rect">
            <a:avLst/>
          </a:prstGeom>
          <a:noFill/>
        </p:spPr>
        <p:txBody>
          <a:bodyPr wrap="none" rtlCol="0" anchor="ctr">
            <a:spAutoFit/>
          </a:bodyPr>
          <a:lstStyle>
            <a:lvl1pPr algn="l" defTabSz="457200" rtl="0" eaLnBrk="1" latinLnBrk="0" hangingPunct="1">
              <a:spcBef>
                <a:spcPct val="0"/>
              </a:spcBef>
              <a:buNone/>
              <a:defRPr sz="4000" b="1" kern="1200">
                <a:solidFill>
                  <a:srgbClr val="003087"/>
                </a:solidFill>
                <a:latin typeface="+mj-lt"/>
                <a:ea typeface="+mj-ea"/>
                <a:cs typeface="+mj-cs"/>
              </a:defRPr>
            </a:lvl1pPr>
          </a:lstStyle>
          <a:p>
            <a:pPr algn="ctr"/>
            <a:r>
              <a:rPr lang="en-US" sz="3200" dirty="0">
                <a:solidFill>
                  <a:schemeClr val="tx2"/>
                </a:solidFill>
                <a:latin typeface="Poppins" pitchFamily="2" charset="77"/>
                <a:cs typeface="Poppins" pitchFamily="2" charset="77"/>
              </a:rPr>
              <a:t>Integrated MSK Service - Key Functions</a:t>
            </a:r>
          </a:p>
        </p:txBody>
      </p:sp>
    </p:spTree>
    <p:extLst>
      <p:ext uri="{BB962C8B-B14F-4D97-AF65-F5344CB8AC3E}">
        <p14:creationId xmlns:p14="http://schemas.microsoft.com/office/powerpoint/2010/main" val="2474979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8" name="Connector: Elbow 77">
            <a:extLst>
              <a:ext uri="{FF2B5EF4-FFF2-40B4-BE49-F238E27FC236}">
                <a16:creationId xmlns:a16="http://schemas.microsoft.com/office/drawing/2014/main" id="{D70BD5E7-452E-4A88-B57A-1EDBC1014E57}"/>
              </a:ext>
            </a:extLst>
          </p:cNvPr>
          <p:cNvCxnSpPr>
            <a:cxnSpLocks/>
            <a:stCxn id="11" idx="1"/>
            <a:endCxn id="31" idx="1"/>
          </p:cNvCxnSpPr>
          <p:nvPr/>
        </p:nvCxnSpPr>
        <p:spPr>
          <a:xfrm rot="10800000" flipV="1">
            <a:off x="4561463" y="2163449"/>
            <a:ext cx="697311" cy="3867718"/>
          </a:xfrm>
          <a:prstGeom prst="bentConnector3">
            <a:avLst>
              <a:gd name="adj1" fmla="val 242285"/>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14" name="Flowchart: Alternate Process 13">
            <a:extLst>
              <a:ext uri="{FF2B5EF4-FFF2-40B4-BE49-F238E27FC236}">
                <a16:creationId xmlns:a16="http://schemas.microsoft.com/office/drawing/2014/main" id="{EDEE3C33-093A-4BD5-86C3-1665C3A371DC}"/>
              </a:ext>
            </a:extLst>
          </p:cNvPr>
          <p:cNvSpPr/>
          <p:nvPr/>
        </p:nvSpPr>
        <p:spPr>
          <a:xfrm>
            <a:off x="4268320" y="2517807"/>
            <a:ext cx="4158865" cy="715174"/>
          </a:xfrm>
          <a:prstGeom prst="flowChartAlternateProcess">
            <a:avLst/>
          </a:prstGeom>
          <a:solidFill>
            <a:schemeClr val="bg1"/>
          </a:solidFill>
          <a:ln w="28575">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Title 3">
            <a:extLst>
              <a:ext uri="{FF2B5EF4-FFF2-40B4-BE49-F238E27FC236}">
                <a16:creationId xmlns:a16="http://schemas.microsoft.com/office/drawing/2014/main" id="{BD9DD0F1-B2CA-4113-8C52-C5AA817EDA0C}"/>
              </a:ext>
            </a:extLst>
          </p:cNvPr>
          <p:cNvSpPr>
            <a:spLocks noGrp="1"/>
          </p:cNvSpPr>
          <p:nvPr>
            <p:ph type="title"/>
          </p:nvPr>
        </p:nvSpPr>
        <p:spPr>
          <a:xfrm>
            <a:off x="1830786" y="104956"/>
            <a:ext cx="9732760" cy="630334"/>
          </a:xfrm>
        </p:spPr>
        <p:txBody>
          <a:bodyPr>
            <a:noAutofit/>
          </a:bodyPr>
          <a:lstStyle/>
          <a:p>
            <a:r>
              <a:rPr lang="en-GB" sz="3200" dirty="0"/>
              <a:t>Integrated MSK Service (Proposed future model) </a:t>
            </a:r>
          </a:p>
        </p:txBody>
      </p:sp>
      <p:sp>
        <p:nvSpPr>
          <p:cNvPr id="6" name="Flowchart: Alternate Process 5">
            <a:extLst>
              <a:ext uri="{FF2B5EF4-FFF2-40B4-BE49-F238E27FC236}">
                <a16:creationId xmlns:a16="http://schemas.microsoft.com/office/drawing/2014/main" id="{3C0A26EC-61D4-4AF9-B884-343E4FD8A4C9}"/>
              </a:ext>
            </a:extLst>
          </p:cNvPr>
          <p:cNvSpPr/>
          <p:nvPr/>
        </p:nvSpPr>
        <p:spPr>
          <a:xfrm>
            <a:off x="5258773" y="1423442"/>
            <a:ext cx="2177967" cy="367646"/>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b="1" dirty="0">
                <a:solidFill>
                  <a:schemeClr val="tx1"/>
                </a:solidFill>
              </a:rPr>
              <a:t>PRIMARY CARE: GP/ FCP</a:t>
            </a:r>
          </a:p>
        </p:txBody>
      </p:sp>
      <p:pic>
        <p:nvPicPr>
          <p:cNvPr id="8" name="Picture 7" descr="Icon&#10;&#10;Description automatically generated">
            <a:extLst>
              <a:ext uri="{FF2B5EF4-FFF2-40B4-BE49-F238E27FC236}">
                <a16:creationId xmlns:a16="http://schemas.microsoft.com/office/drawing/2014/main" id="{EF72F808-D98C-47D4-B98E-B98F912B2B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1563" y="942675"/>
            <a:ext cx="421814" cy="452486"/>
          </a:xfrm>
          <a:prstGeom prst="rect">
            <a:avLst/>
          </a:prstGeom>
        </p:spPr>
      </p:pic>
      <p:sp>
        <p:nvSpPr>
          <p:cNvPr id="9" name="Flowchart: Alternate Process 8">
            <a:extLst>
              <a:ext uri="{FF2B5EF4-FFF2-40B4-BE49-F238E27FC236}">
                <a16:creationId xmlns:a16="http://schemas.microsoft.com/office/drawing/2014/main" id="{BCFE84A2-7C39-4ED7-9FF8-1DE0654D9792}"/>
              </a:ext>
            </a:extLst>
          </p:cNvPr>
          <p:cNvSpPr/>
          <p:nvPr/>
        </p:nvSpPr>
        <p:spPr>
          <a:xfrm>
            <a:off x="5268200" y="1828796"/>
            <a:ext cx="1084270" cy="150832"/>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700" i="1" dirty="0">
                <a:solidFill>
                  <a:schemeClr val="tx1"/>
                </a:solidFill>
              </a:rPr>
              <a:t>Holistic assessment</a:t>
            </a:r>
          </a:p>
        </p:txBody>
      </p:sp>
      <p:sp>
        <p:nvSpPr>
          <p:cNvPr id="10" name="Flowchart: Alternate Process 9">
            <a:extLst>
              <a:ext uri="{FF2B5EF4-FFF2-40B4-BE49-F238E27FC236}">
                <a16:creationId xmlns:a16="http://schemas.microsoft.com/office/drawing/2014/main" id="{04C467F2-88A2-4C34-BDCA-3D8EFCDE7D7F}"/>
              </a:ext>
            </a:extLst>
          </p:cNvPr>
          <p:cNvSpPr/>
          <p:nvPr/>
        </p:nvSpPr>
        <p:spPr>
          <a:xfrm>
            <a:off x="6352470" y="1828796"/>
            <a:ext cx="1084270" cy="150832"/>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700" i="1" dirty="0">
                <a:solidFill>
                  <a:schemeClr val="tx1"/>
                </a:solidFill>
              </a:rPr>
              <a:t>Investigations</a:t>
            </a:r>
          </a:p>
        </p:txBody>
      </p:sp>
      <p:sp>
        <p:nvSpPr>
          <p:cNvPr id="11" name="Flowchart: Alternate Process 10">
            <a:extLst>
              <a:ext uri="{FF2B5EF4-FFF2-40B4-BE49-F238E27FC236}">
                <a16:creationId xmlns:a16="http://schemas.microsoft.com/office/drawing/2014/main" id="{5CC5B8D5-36AB-4EA2-BD1F-174E52E5845B}"/>
              </a:ext>
            </a:extLst>
          </p:cNvPr>
          <p:cNvSpPr/>
          <p:nvPr/>
        </p:nvSpPr>
        <p:spPr>
          <a:xfrm>
            <a:off x="5258773" y="2026758"/>
            <a:ext cx="2177966" cy="273381"/>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GB" sz="900" dirty="0">
                <a:solidFill>
                  <a:schemeClr val="tx1"/>
                </a:solidFill>
              </a:rPr>
              <a:t>Signposting and/ or refer</a:t>
            </a:r>
          </a:p>
        </p:txBody>
      </p:sp>
      <p:sp>
        <p:nvSpPr>
          <p:cNvPr id="13" name="Flowchart: Alternate Process 12">
            <a:extLst>
              <a:ext uri="{FF2B5EF4-FFF2-40B4-BE49-F238E27FC236}">
                <a16:creationId xmlns:a16="http://schemas.microsoft.com/office/drawing/2014/main" id="{2374F296-89CD-46D2-9335-504AC11C0794}"/>
              </a:ext>
            </a:extLst>
          </p:cNvPr>
          <p:cNvSpPr/>
          <p:nvPr/>
        </p:nvSpPr>
        <p:spPr>
          <a:xfrm>
            <a:off x="4452080" y="2610580"/>
            <a:ext cx="1439159" cy="452480"/>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a:t>Refer to community physiotherapy</a:t>
            </a:r>
          </a:p>
        </p:txBody>
      </p:sp>
      <p:sp>
        <p:nvSpPr>
          <p:cNvPr id="16" name="Flowchart: Process 15">
            <a:extLst>
              <a:ext uri="{FF2B5EF4-FFF2-40B4-BE49-F238E27FC236}">
                <a16:creationId xmlns:a16="http://schemas.microsoft.com/office/drawing/2014/main" id="{ED8774B8-4580-411D-92B0-DB443F2E0C21}"/>
              </a:ext>
            </a:extLst>
          </p:cNvPr>
          <p:cNvSpPr/>
          <p:nvPr/>
        </p:nvSpPr>
        <p:spPr>
          <a:xfrm>
            <a:off x="4551947" y="3469248"/>
            <a:ext cx="3591613" cy="1621411"/>
          </a:xfrm>
          <a:prstGeom prst="flowChartProcess">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endParaRPr lang="en-GB" sz="1200" dirty="0"/>
          </a:p>
        </p:txBody>
      </p:sp>
      <p:sp>
        <p:nvSpPr>
          <p:cNvPr id="17" name="Flowchart: Alternate Process 16">
            <a:extLst>
              <a:ext uri="{FF2B5EF4-FFF2-40B4-BE49-F238E27FC236}">
                <a16:creationId xmlns:a16="http://schemas.microsoft.com/office/drawing/2014/main" id="{D43B934F-7323-4B1D-92B9-2F2A5A57AFB9}"/>
              </a:ext>
            </a:extLst>
          </p:cNvPr>
          <p:cNvSpPr/>
          <p:nvPr/>
        </p:nvSpPr>
        <p:spPr>
          <a:xfrm>
            <a:off x="4551947" y="3464543"/>
            <a:ext cx="3591613" cy="274638"/>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solidFill>
                  <a:schemeClr val="bg1"/>
                </a:solidFill>
              </a:rPr>
              <a:t>Physiotherapy service</a:t>
            </a:r>
          </a:p>
        </p:txBody>
      </p:sp>
      <p:sp>
        <p:nvSpPr>
          <p:cNvPr id="18" name="Flowchart: Alternate Process 17">
            <a:extLst>
              <a:ext uri="{FF2B5EF4-FFF2-40B4-BE49-F238E27FC236}">
                <a16:creationId xmlns:a16="http://schemas.microsoft.com/office/drawing/2014/main" id="{9B7FE6BC-A7F2-4C65-A3B0-65B9BA4C77C4}"/>
              </a:ext>
            </a:extLst>
          </p:cNvPr>
          <p:cNvSpPr/>
          <p:nvPr/>
        </p:nvSpPr>
        <p:spPr>
          <a:xfrm>
            <a:off x="4604077" y="3789751"/>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Clinical Assessment</a:t>
            </a:r>
          </a:p>
        </p:txBody>
      </p:sp>
      <p:sp>
        <p:nvSpPr>
          <p:cNvPr id="20" name="Flowchart: Alternate Process 19">
            <a:extLst>
              <a:ext uri="{FF2B5EF4-FFF2-40B4-BE49-F238E27FC236}">
                <a16:creationId xmlns:a16="http://schemas.microsoft.com/office/drawing/2014/main" id="{EBD801F4-C400-4790-9055-3229FA17C6E0}"/>
              </a:ext>
            </a:extLst>
          </p:cNvPr>
          <p:cNvSpPr/>
          <p:nvPr/>
        </p:nvSpPr>
        <p:spPr>
          <a:xfrm>
            <a:off x="5842583" y="3809686"/>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Self-management tools</a:t>
            </a:r>
          </a:p>
        </p:txBody>
      </p:sp>
      <p:sp>
        <p:nvSpPr>
          <p:cNvPr id="21" name="Flowchart: Alternate Process 20">
            <a:extLst>
              <a:ext uri="{FF2B5EF4-FFF2-40B4-BE49-F238E27FC236}">
                <a16:creationId xmlns:a16="http://schemas.microsoft.com/office/drawing/2014/main" id="{61B85117-A3E2-44CC-99D1-9486B781BBC7}"/>
              </a:ext>
            </a:extLst>
          </p:cNvPr>
          <p:cNvSpPr/>
          <p:nvPr/>
        </p:nvSpPr>
        <p:spPr>
          <a:xfrm>
            <a:off x="7024463" y="3809686"/>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1:1 Treatment</a:t>
            </a:r>
          </a:p>
        </p:txBody>
      </p:sp>
      <p:sp>
        <p:nvSpPr>
          <p:cNvPr id="22" name="Flowchart: Alternate Process 21">
            <a:extLst>
              <a:ext uri="{FF2B5EF4-FFF2-40B4-BE49-F238E27FC236}">
                <a16:creationId xmlns:a16="http://schemas.microsoft.com/office/drawing/2014/main" id="{8095D4BE-D6CE-49C1-849F-BEE09F515776}"/>
              </a:ext>
            </a:extLst>
          </p:cNvPr>
          <p:cNvSpPr/>
          <p:nvPr/>
        </p:nvSpPr>
        <p:spPr>
          <a:xfrm>
            <a:off x="4607033" y="4207976"/>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Group exercise sessions</a:t>
            </a:r>
          </a:p>
        </p:txBody>
      </p:sp>
      <p:sp>
        <p:nvSpPr>
          <p:cNvPr id="23" name="Flowchart: Alternate Process 22">
            <a:extLst>
              <a:ext uri="{FF2B5EF4-FFF2-40B4-BE49-F238E27FC236}">
                <a16:creationId xmlns:a16="http://schemas.microsoft.com/office/drawing/2014/main" id="{6997AB10-6BA5-4EB2-BEF5-768E5CDD4F2A}"/>
              </a:ext>
            </a:extLst>
          </p:cNvPr>
          <p:cNvSpPr/>
          <p:nvPr/>
        </p:nvSpPr>
        <p:spPr>
          <a:xfrm>
            <a:off x="5833068" y="4217399"/>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Hydrotherapy</a:t>
            </a:r>
          </a:p>
        </p:txBody>
      </p:sp>
      <p:sp>
        <p:nvSpPr>
          <p:cNvPr id="24" name="Flowchart: Alternate Process 23">
            <a:extLst>
              <a:ext uri="{FF2B5EF4-FFF2-40B4-BE49-F238E27FC236}">
                <a16:creationId xmlns:a16="http://schemas.microsoft.com/office/drawing/2014/main" id="{C805EBAB-665F-480A-A777-9E8EEA532BC9}"/>
              </a:ext>
            </a:extLst>
          </p:cNvPr>
          <p:cNvSpPr/>
          <p:nvPr/>
        </p:nvSpPr>
        <p:spPr>
          <a:xfrm>
            <a:off x="7024462" y="4217399"/>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Signpost to social prescribers</a:t>
            </a:r>
          </a:p>
        </p:txBody>
      </p:sp>
      <p:sp>
        <p:nvSpPr>
          <p:cNvPr id="25" name="Flowchart: Alternate Process 24">
            <a:extLst>
              <a:ext uri="{FF2B5EF4-FFF2-40B4-BE49-F238E27FC236}">
                <a16:creationId xmlns:a16="http://schemas.microsoft.com/office/drawing/2014/main" id="{2934BAF7-703F-47B9-ACC3-5D10DF68976B}"/>
              </a:ext>
            </a:extLst>
          </p:cNvPr>
          <p:cNvSpPr/>
          <p:nvPr/>
        </p:nvSpPr>
        <p:spPr>
          <a:xfrm>
            <a:off x="4604077" y="4626201"/>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Link up with other therapy services</a:t>
            </a:r>
          </a:p>
        </p:txBody>
      </p:sp>
      <p:sp>
        <p:nvSpPr>
          <p:cNvPr id="26" name="Flowchart: Alternate Process 25">
            <a:extLst>
              <a:ext uri="{FF2B5EF4-FFF2-40B4-BE49-F238E27FC236}">
                <a16:creationId xmlns:a16="http://schemas.microsoft.com/office/drawing/2014/main" id="{59F84813-D3ED-455F-A8A9-AB9C245EE80E}"/>
              </a:ext>
            </a:extLst>
          </p:cNvPr>
          <p:cNvSpPr/>
          <p:nvPr/>
        </p:nvSpPr>
        <p:spPr>
          <a:xfrm>
            <a:off x="5811629" y="4642235"/>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700" dirty="0"/>
              <a:t>Group educational sessions –Pain, OA</a:t>
            </a:r>
          </a:p>
        </p:txBody>
      </p:sp>
      <p:sp>
        <p:nvSpPr>
          <p:cNvPr id="27" name="Flowchart: Alternate Process 26">
            <a:extLst>
              <a:ext uri="{FF2B5EF4-FFF2-40B4-BE49-F238E27FC236}">
                <a16:creationId xmlns:a16="http://schemas.microsoft.com/office/drawing/2014/main" id="{FE03BDB4-560B-4B03-BCAE-3E38593A5293}"/>
              </a:ext>
            </a:extLst>
          </p:cNvPr>
          <p:cNvSpPr/>
          <p:nvPr/>
        </p:nvSpPr>
        <p:spPr>
          <a:xfrm>
            <a:off x="7019181" y="4642234"/>
            <a:ext cx="1029373" cy="347521"/>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Signpost to voluntary sector – CVA, LA</a:t>
            </a:r>
          </a:p>
        </p:txBody>
      </p:sp>
      <p:cxnSp>
        <p:nvCxnSpPr>
          <p:cNvPr id="30" name="Straight Connector 29">
            <a:extLst>
              <a:ext uri="{FF2B5EF4-FFF2-40B4-BE49-F238E27FC236}">
                <a16:creationId xmlns:a16="http://schemas.microsoft.com/office/drawing/2014/main" id="{9B4B5117-E620-487D-A0E2-4A561B1AD79D}"/>
              </a:ext>
            </a:extLst>
          </p:cNvPr>
          <p:cNvCxnSpPr/>
          <p:nvPr/>
        </p:nvCxnSpPr>
        <p:spPr>
          <a:xfrm>
            <a:off x="1830786" y="1414021"/>
            <a:ext cx="9732760"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31" name="Flowchart: Process 30">
            <a:extLst>
              <a:ext uri="{FF2B5EF4-FFF2-40B4-BE49-F238E27FC236}">
                <a16:creationId xmlns:a16="http://schemas.microsoft.com/office/drawing/2014/main" id="{CCF574C5-2A01-4EF4-9F11-1CA61D70CD1D}"/>
              </a:ext>
            </a:extLst>
          </p:cNvPr>
          <p:cNvSpPr/>
          <p:nvPr/>
        </p:nvSpPr>
        <p:spPr>
          <a:xfrm>
            <a:off x="4561462" y="5220461"/>
            <a:ext cx="3591613" cy="1621411"/>
          </a:xfrm>
          <a:prstGeom prst="flowChartProcess">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endParaRPr lang="en-GB" sz="1200" dirty="0"/>
          </a:p>
        </p:txBody>
      </p:sp>
      <p:sp>
        <p:nvSpPr>
          <p:cNvPr id="15" name="Flowchart: Alternate Process 14">
            <a:extLst>
              <a:ext uri="{FF2B5EF4-FFF2-40B4-BE49-F238E27FC236}">
                <a16:creationId xmlns:a16="http://schemas.microsoft.com/office/drawing/2014/main" id="{78273374-3E38-4D43-A697-C8AC8EF95A59}"/>
              </a:ext>
            </a:extLst>
          </p:cNvPr>
          <p:cNvSpPr/>
          <p:nvPr/>
        </p:nvSpPr>
        <p:spPr>
          <a:xfrm>
            <a:off x="4561462" y="5232310"/>
            <a:ext cx="3582098" cy="365217"/>
          </a:xfrm>
          <a:prstGeom prst="flowChartAlternateProcess">
            <a:avLst/>
          </a:prstGeom>
          <a:solidFill>
            <a:srgbClr val="00B050"/>
          </a:solid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100" b="1" dirty="0">
                <a:solidFill>
                  <a:schemeClr val="bg1"/>
                </a:solidFill>
              </a:rPr>
              <a:t>MSK Hub</a:t>
            </a:r>
          </a:p>
        </p:txBody>
      </p:sp>
      <p:sp>
        <p:nvSpPr>
          <p:cNvPr id="32" name="Flowchart: Alternate Process 31">
            <a:extLst>
              <a:ext uri="{FF2B5EF4-FFF2-40B4-BE49-F238E27FC236}">
                <a16:creationId xmlns:a16="http://schemas.microsoft.com/office/drawing/2014/main" id="{13A8E42C-9AEE-48DD-B9C9-B68619E4BB13}"/>
              </a:ext>
            </a:extLst>
          </p:cNvPr>
          <p:cNvSpPr/>
          <p:nvPr/>
        </p:nvSpPr>
        <p:spPr>
          <a:xfrm>
            <a:off x="4604077" y="5651018"/>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Clinical Assessment</a:t>
            </a:r>
          </a:p>
        </p:txBody>
      </p:sp>
      <p:sp>
        <p:nvSpPr>
          <p:cNvPr id="33" name="Flowchart: Alternate Process 32">
            <a:extLst>
              <a:ext uri="{FF2B5EF4-FFF2-40B4-BE49-F238E27FC236}">
                <a16:creationId xmlns:a16="http://schemas.microsoft.com/office/drawing/2014/main" id="{2FCBB372-D6C4-4022-B307-78FB95D725B6}"/>
              </a:ext>
            </a:extLst>
          </p:cNvPr>
          <p:cNvSpPr/>
          <p:nvPr/>
        </p:nvSpPr>
        <p:spPr>
          <a:xfrm>
            <a:off x="5842581" y="5651018"/>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Diagnostic work-up</a:t>
            </a:r>
          </a:p>
        </p:txBody>
      </p:sp>
      <p:sp>
        <p:nvSpPr>
          <p:cNvPr id="34" name="Flowchart: Alternate Process 33">
            <a:extLst>
              <a:ext uri="{FF2B5EF4-FFF2-40B4-BE49-F238E27FC236}">
                <a16:creationId xmlns:a16="http://schemas.microsoft.com/office/drawing/2014/main" id="{71ED864F-2197-4C48-98A1-424BA9C8D007}"/>
              </a:ext>
            </a:extLst>
          </p:cNvPr>
          <p:cNvSpPr/>
          <p:nvPr/>
        </p:nvSpPr>
        <p:spPr>
          <a:xfrm>
            <a:off x="7019179" y="5651017"/>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MDT forum with Consultants/ GPs</a:t>
            </a:r>
          </a:p>
        </p:txBody>
      </p:sp>
      <p:sp>
        <p:nvSpPr>
          <p:cNvPr id="35" name="Flowchart: Alternate Process 34">
            <a:extLst>
              <a:ext uri="{FF2B5EF4-FFF2-40B4-BE49-F238E27FC236}">
                <a16:creationId xmlns:a16="http://schemas.microsoft.com/office/drawing/2014/main" id="{ED29927F-C242-4EDC-A2D4-E1A850E2EFB2}"/>
              </a:ext>
            </a:extLst>
          </p:cNvPr>
          <p:cNvSpPr/>
          <p:nvPr/>
        </p:nvSpPr>
        <p:spPr>
          <a:xfrm>
            <a:off x="4604077" y="6056735"/>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One-Stop Clinic</a:t>
            </a:r>
          </a:p>
        </p:txBody>
      </p:sp>
      <p:sp>
        <p:nvSpPr>
          <p:cNvPr id="36" name="Flowchart: Alternate Process 35">
            <a:extLst>
              <a:ext uri="{FF2B5EF4-FFF2-40B4-BE49-F238E27FC236}">
                <a16:creationId xmlns:a16="http://schemas.microsoft.com/office/drawing/2014/main" id="{E9740170-C96E-417C-A847-62035BED178B}"/>
              </a:ext>
            </a:extLst>
          </p:cNvPr>
          <p:cNvSpPr/>
          <p:nvPr/>
        </p:nvSpPr>
        <p:spPr>
          <a:xfrm>
            <a:off x="5842581" y="6056735"/>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Diagnostic USS and Shockwave Therapy</a:t>
            </a:r>
          </a:p>
        </p:txBody>
      </p:sp>
      <p:sp>
        <p:nvSpPr>
          <p:cNvPr id="37" name="Flowchart: Alternate Process 36">
            <a:extLst>
              <a:ext uri="{FF2B5EF4-FFF2-40B4-BE49-F238E27FC236}">
                <a16:creationId xmlns:a16="http://schemas.microsoft.com/office/drawing/2014/main" id="{DC83F773-636E-40A6-9123-6958E978431B}"/>
              </a:ext>
            </a:extLst>
          </p:cNvPr>
          <p:cNvSpPr/>
          <p:nvPr/>
        </p:nvSpPr>
        <p:spPr>
          <a:xfrm>
            <a:off x="7019179" y="6046490"/>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USS guided CSI</a:t>
            </a:r>
          </a:p>
        </p:txBody>
      </p:sp>
      <p:sp>
        <p:nvSpPr>
          <p:cNvPr id="38" name="Flowchart: Alternate Process 37">
            <a:extLst>
              <a:ext uri="{FF2B5EF4-FFF2-40B4-BE49-F238E27FC236}">
                <a16:creationId xmlns:a16="http://schemas.microsoft.com/office/drawing/2014/main" id="{5C82D9B2-7D0F-4106-B71E-350AB516BE46}"/>
              </a:ext>
            </a:extLst>
          </p:cNvPr>
          <p:cNvSpPr/>
          <p:nvPr/>
        </p:nvSpPr>
        <p:spPr>
          <a:xfrm>
            <a:off x="4604077" y="6462452"/>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Direct listing for surgery</a:t>
            </a:r>
          </a:p>
        </p:txBody>
      </p:sp>
      <p:sp>
        <p:nvSpPr>
          <p:cNvPr id="39" name="Flowchart: Alternate Process 38">
            <a:extLst>
              <a:ext uri="{FF2B5EF4-FFF2-40B4-BE49-F238E27FC236}">
                <a16:creationId xmlns:a16="http://schemas.microsoft.com/office/drawing/2014/main" id="{0A0C44AB-722E-42BC-96D7-DEEF2C1A7EC9}"/>
              </a:ext>
            </a:extLst>
          </p:cNvPr>
          <p:cNvSpPr/>
          <p:nvPr/>
        </p:nvSpPr>
        <p:spPr>
          <a:xfrm>
            <a:off x="5842580" y="6478472"/>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R&amp;D, clinical audits</a:t>
            </a:r>
          </a:p>
        </p:txBody>
      </p:sp>
      <p:sp>
        <p:nvSpPr>
          <p:cNvPr id="40" name="Flowchart: Alternate Process 39">
            <a:extLst>
              <a:ext uri="{FF2B5EF4-FFF2-40B4-BE49-F238E27FC236}">
                <a16:creationId xmlns:a16="http://schemas.microsoft.com/office/drawing/2014/main" id="{B723FB35-E327-4A1B-9181-734FC78FB2D5}"/>
              </a:ext>
            </a:extLst>
          </p:cNvPr>
          <p:cNvSpPr/>
          <p:nvPr/>
        </p:nvSpPr>
        <p:spPr>
          <a:xfrm>
            <a:off x="7030242" y="6462451"/>
            <a:ext cx="1029373" cy="347521"/>
          </a:xfrm>
          <a:prstGeom prst="flowChartAlternateProces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Pain management</a:t>
            </a:r>
          </a:p>
        </p:txBody>
      </p:sp>
      <p:sp>
        <p:nvSpPr>
          <p:cNvPr id="43" name="Flowchart: Alternate Process 42">
            <a:extLst>
              <a:ext uri="{FF2B5EF4-FFF2-40B4-BE49-F238E27FC236}">
                <a16:creationId xmlns:a16="http://schemas.microsoft.com/office/drawing/2014/main" id="{31E4B952-B0C7-494D-9FDC-9E2B5DF5653A}"/>
              </a:ext>
            </a:extLst>
          </p:cNvPr>
          <p:cNvSpPr/>
          <p:nvPr/>
        </p:nvSpPr>
        <p:spPr>
          <a:xfrm>
            <a:off x="10026977" y="2629208"/>
            <a:ext cx="1536569" cy="428929"/>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rPr>
              <a:t>Social Prescribers</a:t>
            </a:r>
          </a:p>
        </p:txBody>
      </p:sp>
      <p:cxnSp>
        <p:nvCxnSpPr>
          <p:cNvPr id="44" name="Straight Arrow Connector 43">
            <a:extLst>
              <a:ext uri="{FF2B5EF4-FFF2-40B4-BE49-F238E27FC236}">
                <a16:creationId xmlns:a16="http://schemas.microsoft.com/office/drawing/2014/main" id="{08BB67BA-2C99-4E72-BCE2-9F678AB7E767}"/>
              </a:ext>
            </a:extLst>
          </p:cNvPr>
          <p:cNvCxnSpPr>
            <a:cxnSpLocks/>
          </p:cNvCxnSpPr>
          <p:nvPr/>
        </p:nvCxnSpPr>
        <p:spPr>
          <a:xfrm flipV="1">
            <a:off x="8427185" y="2834246"/>
            <a:ext cx="1599792" cy="31721"/>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55" name="Flowchart: Alternate Process 54">
            <a:extLst>
              <a:ext uri="{FF2B5EF4-FFF2-40B4-BE49-F238E27FC236}">
                <a16:creationId xmlns:a16="http://schemas.microsoft.com/office/drawing/2014/main" id="{A56BDCFC-B1E0-4F4E-89C0-5625BCFEAFE1}"/>
              </a:ext>
            </a:extLst>
          </p:cNvPr>
          <p:cNvSpPr/>
          <p:nvPr/>
        </p:nvSpPr>
        <p:spPr>
          <a:xfrm>
            <a:off x="2045616" y="2163449"/>
            <a:ext cx="1423448" cy="273352"/>
          </a:xfrm>
          <a:prstGeom prst="flowChartAlternateProcess">
            <a:avLst/>
          </a:prstGeom>
          <a:solidFill>
            <a:srgbClr val="99FF3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rPr>
              <a:t>ED discharge via: </a:t>
            </a:r>
          </a:p>
        </p:txBody>
      </p:sp>
      <p:sp>
        <p:nvSpPr>
          <p:cNvPr id="56" name="Flowchart: Alternate Process 55">
            <a:extLst>
              <a:ext uri="{FF2B5EF4-FFF2-40B4-BE49-F238E27FC236}">
                <a16:creationId xmlns:a16="http://schemas.microsoft.com/office/drawing/2014/main" id="{DA189A00-3108-4781-A8D3-0DA379057411}"/>
              </a:ext>
            </a:extLst>
          </p:cNvPr>
          <p:cNvSpPr/>
          <p:nvPr/>
        </p:nvSpPr>
        <p:spPr>
          <a:xfrm>
            <a:off x="2045616" y="2452482"/>
            <a:ext cx="886120" cy="391191"/>
          </a:xfrm>
          <a:prstGeom prst="flowChartAlternateProcess">
            <a:avLst/>
          </a:prstGeom>
          <a:solidFill>
            <a:srgbClr val="99FF33"/>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GB" sz="700" dirty="0">
                <a:solidFill>
                  <a:schemeClr val="tx1"/>
                </a:solidFill>
              </a:rPr>
              <a:t>Fracture clinic/ VFC/ Soft tissue clinic</a:t>
            </a:r>
          </a:p>
        </p:txBody>
      </p:sp>
      <p:sp>
        <p:nvSpPr>
          <p:cNvPr id="57" name="Flowchart: Alternate Process 56">
            <a:extLst>
              <a:ext uri="{FF2B5EF4-FFF2-40B4-BE49-F238E27FC236}">
                <a16:creationId xmlns:a16="http://schemas.microsoft.com/office/drawing/2014/main" id="{EA876FBE-39B3-47EC-BE23-3BC28D1D125E}"/>
              </a:ext>
            </a:extLst>
          </p:cNvPr>
          <p:cNvSpPr/>
          <p:nvPr/>
        </p:nvSpPr>
        <p:spPr>
          <a:xfrm>
            <a:off x="2956053" y="2464109"/>
            <a:ext cx="513011" cy="391191"/>
          </a:xfrm>
          <a:prstGeom prst="flowChartAlternateProcess">
            <a:avLst/>
          </a:prstGeom>
          <a:solidFill>
            <a:srgbClr val="99FF33"/>
          </a:solidFill>
        </p:spPr>
        <p:style>
          <a:lnRef idx="1">
            <a:schemeClr val="accent1"/>
          </a:lnRef>
          <a:fillRef idx="3">
            <a:schemeClr val="accent1"/>
          </a:fillRef>
          <a:effectRef idx="2">
            <a:schemeClr val="accent1"/>
          </a:effectRef>
          <a:fontRef idx="minor">
            <a:schemeClr val="lt1"/>
          </a:fontRef>
        </p:style>
        <p:txBody>
          <a:bodyPr rtlCol="0" anchor="ctr" anchorCtr="0"/>
          <a:lstStyle/>
          <a:p>
            <a:pPr algn="ctr"/>
            <a:r>
              <a:rPr lang="en-GB" sz="1050" dirty="0">
                <a:solidFill>
                  <a:schemeClr val="tx1"/>
                </a:solidFill>
              </a:rPr>
              <a:t>GP</a:t>
            </a:r>
          </a:p>
        </p:txBody>
      </p:sp>
      <p:pic>
        <p:nvPicPr>
          <p:cNvPr id="61" name="Picture 60" descr="A red square with a black background&#10;&#10;Description automatically generated with low confidence">
            <a:extLst>
              <a:ext uri="{FF2B5EF4-FFF2-40B4-BE49-F238E27FC236}">
                <a16:creationId xmlns:a16="http://schemas.microsoft.com/office/drawing/2014/main" id="{0E855A94-7B93-40D1-972B-73AE57449A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614523" y="1858893"/>
            <a:ext cx="295145" cy="295145"/>
          </a:xfrm>
          <a:prstGeom prst="rect">
            <a:avLst/>
          </a:prstGeom>
        </p:spPr>
      </p:pic>
      <p:cxnSp>
        <p:nvCxnSpPr>
          <p:cNvPr id="62" name="Straight Arrow Connector 61">
            <a:extLst>
              <a:ext uri="{FF2B5EF4-FFF2-40B4-BE49-F238E27FC236}">
                <a16:creationId xmlns:a16="http://schemas.microsoft.com/office/drawing/2014/main" id="{566999F9-9B32-463F-A1E1-7BAF8232AEA0}"/>
              </a:ext>
            </a:extLst>
          </p:cNvPr>
          <p:cNvCxnSpPr>
            <a:cxnSpLocks/>
          </p:cNvCxnSpPr>
          <p:nvPr/>
        </p:nvCxnSpPr>
        <p:spPr>
          <a:xfrm>
            <a:off x="5136225" y="3214860"/>
            <a:ext cx="0" cy="2496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67" name="Straight Arrow Connector 66">
            <a:extLst>
              <a:ext uri="{FF2B5EF4-FFF2-40B4-BE49-F238E27FC236}">
                <a16:creationId xmlns:a16="http://schemas.microsoft.com/office/drawing/2014/main" id="{8CAC35D5-F865-4953-8B72-79FD99905C35}"/>
              </a:ext>
            </a:extLst>
          </p:cNvPr>
          <p:cNvCxnSpPr>
            <a:cxnSpLocks/>
          </p:cNvCxnSpPr>
          <p:nvPr/>
        </p:nvCxnSpPr>
        <p:spPr>
          <a:xfrm>
            <a:off x="5998964" y="5016327"/>
            <a:ext cx="1" cy="323899"/>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3B31BF03-EE38-4C4F-9C2E-70E15FAA7DE1}"/>
              </a:ext>
            </a:extLst>
          </p:cNvPr>
          <p:cNvCxnSpPr>
            <a:cxnSpLocks/>
          </p:cNvCxnSpPr>
          <p:nvPr/>
        </p:nvCxnSpPr>
        <p:spPr>
          <a:xfrm flipV="1">
            <a:off x="6500154" y="5016327"/>
            <a:ext cx="0" cy="323899"/>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80" name="Connector: Elbow 79">
            <a:extLst>
              <a:ext uri="{FF2B5EF4-FFF2-40B4-BE49-F238E27FC236}">
                <a16:creationId xmlns:a16="http://schemas.microsoft.com/office/drawing/2014/main" id="{BF8EA0DE-D9B9-49D7-A82E-E74F014AD1CA}"/>
              </a:ext>
            </a:extLst>
          </p:cNvPr>
          <p:cNvCxnSpPr>
            <a:cxnSpLocks/>
            <a:stCxn id="56" idx="2"/>
            <a:endCxn id="31" idx="1"/>
          </p:cNvCxnSpPr>
          <p:nvPr/>
        </p:nvCxnSpPr>
        <p:spPr>
          <a:xfrm rot="16200000" flipH="1">
            <a:off x="1931322" y="3401027"/>
            <a:ext cx="3187494" cy="2072786"/>
          </a:xfrm>
          <a:prstGeom prst="bentConnector2">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82" name="Connector: Elbow 81">
            <a:extLst>
              <a:ext uri="{FF2B5EF4-FFF2-40B4-BE49-F238E27FC236}">
                <a16:creationId xmlns:a16="http://schemas.microsoft.com/office/drawing/2014/main" id="{77FE11B9-1B85-4551-9545-5E013CBD9634}"/>
              </a:ext>
            </a:extLst>
          </p:cNvPr>
          <p:cNvCxnSpPr>
            <a:cxnSpLocks/>
          </p:cNvCxnSpPr>
          <p:nvPr/>
        </p:nvCxnSpPr>
        <p:spPr>
          <a:xfrm>
            <a:off x="7425208" y="1615710"/>
            <a:ext cx="2590237" cy="1236408"/>
          </a:xfrm>
          <a:prstGeom prst="bentConnector3">
            <a:avLst>
              <a:gd name="adj1" fmla="val 50000"/>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84" name="Connector: Elbow 83">
            <a:extLst>
              <a:ext uri="{FF2B5EF4-FFF2-40B4-BE49-F238E27FC236}">
                <a16:creationId xmlns:a16="http://schemas.microsoft.com/office/drawing/2014/main" id="{5D7AA48E-79DC-4B2B-A8B6-FEBD789E99AB}"/>
              </a:ext>
            </a:extLst>
          </p:cNvPr>
          <p:cNvCxnSpPr>
            <a:cxnSpLocks/>
            <a:stCxn id="16" idx="3"/>
            <a:endCxn id="43" idx="2"/>
          </p:cNvCxnSpPr>
          <p:nvPr/>
        </p:nvCxnSpPr>
        <p:spPr>
          <a:xfrm flipV="1">
            <a:off x="8143560" y="3058137"/>
            <a:ext cx="2651702" cy="1221817"/>
          </a:xfrm>
          <a:prstGeom prst="bentConnector2">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89" name="Flowchart: Process 88">
            <a:extLst>
              <a:ext uri="{FF2B5EF4-FFF2-40B4-BE49-F238E27FC236}">
                <a16:creationId xmlns:a16="http://schemas.microsoft.com/office/drawing/2014/main" id="{0B15D5AF-2AED-471F-B6B2-41FA6DCF7614}"/>
              </a:ext>
            </a:extLst>
          </p:cNvPr>
          <p:cNvSpPr/>
          <p:nvPr/>
        </p:nvSpPr>
        <p:spPr>
          <a:xfrm>
            <a:off x="8362205" y="5220461"/>
            <a:ext cx="3591613" cy="1621411"/>
          </a:xfrm>
          <a:prstGeom prst="flowChartProcess">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endParaRPr lang="en-GB" sz="1200" dirty="0"/>
          </a:p>
        </p:txBody>
      </p:sp>
      <p:sp>
        <p:nvSpPr>
          <p:cNvPr id="90" name="Flowchart: Alternate Process 89">
            <a:extLst>
              <a:ext uri="{FF2B5EF4-FFF2-40B4-BE49-F238E27FC236}">
                <a16:creationId xmlns:a16="http://schemas.microsoft.com/office/drawing/2014/main" id="{E7EA9EF0-FC37-47FE-822B-5B62B404F096}"/>
              </a:ext>
            </a:extLst>
          </p:cNvPr>
          <p:cNvSpPr/>
          <p:nvPr/>
        </p:nvSpPr>
        <p:spPr>
          <a:xfrm>
            <a:off x="8371720" y="5227713"/>
            <a:ext cx="3582098" cy="365217"/>
          </a:xfrm>
          <a:prstGeom prst="flowChartAlternateProcess">
            <a:avLst/>
          </a:prstGeom>
          <a:solidFill>
            <a:schemeClr val="accent4">
              <a:lumMod val="40000"/>
              <a:lumOff val="60000"/>
            </a:schemeClr>
          </a:solid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100" b="1" dirty="0">
                <a:solidFill>
                  <a:schemeClr val="bg1"/>
                </a:solidFill>
              </a:rPr>
              <a:t>Secondary Care Services</a:t>
            </a:r>
          </a:p>
        </p:txBody>
      </p:sp>
      <p:sp>
        <p:nvSpPr>
          <p:cNvPr id="91" name="Flowchart: Alternate Process 90">
            <a:extLst>
              <a:ext uri="{FF2B5EF4-FFF2-40B4-BE49-F238E27FC236}">
                <a16:creationId xmlns:a16="http://schemas.microsoft.com/office/drawing/2014/main" id="{9D5EBAF2-2E18-4568-BFED-02F45EDBB32B}"/>
              </a:ext>
            </a:extLst>
          </p:cNvPr>
          <p:cNvSpPr/>
          <p:nvPr/>
        </p:nvSpPr>
        <p:spPr>
          <a:xfrm>
            <a:off x="8415989" y="5651016"/>
            <a:ext cx="1029373" cy="347521"/>
          </a:xfrm>
          <a:prstGeom prst="flowChartAlternateProcess">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Orthopaedics</a:t>
            </a:r>
          </a:p>
        </p:txBody>
      </p:sp>
      <p:sp>
        <p:nvSpPr>
          <p:cNvPr id="92" name="Flowchart: Alternate Process 91">
            <a:extLst>
              <a:ext uri="{FF2B5EF4-FFF2-40B4-BE49-F238E27FC236}">
                <a16:creationId xmlns:a16="http://schemas.microsoft.com/office/drawing/2014/main" id="{7A709F66-B745-49A3-AE7E-F0199A9512DD}"/>
              </a:ext>
            </a:extLst>
          </p:cNvPr>
          <p:cNvSpPr/>
          <p:nvPr/>
        </p:nvSpPr>
        <p:spPr>
          <a:xfrm>
            <a:off x="9599274" y="5635754"/>
            <a:ext cx="1029373" cy="347521"/>
          </a:xfrm>
          <a:prstGeom prst="flowChartAlternateProcess">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Rheumatology</a:t>
            </a:r>
          </a:p>
        </p:txBody>
      </p:sp>
      <p:sp>
        <p:nvSpPr>
          <p:cNvPr id="96" name="Flowchart: Alternate Process 95">
            <a:extLst>
              <a:ext uri="{FF2B5EF4-FFF2-40B4-BE49-F238E27FC236}">
                <a16:creationId xmlns:a16="http://schemas.microsoft.com/office/drawing/2014/main" id="{C602CD42-340C-4720-A8B5-4C5EE090492E}"/>
              </a:ext>
            </a:extLst>
          </p:cNvPr>
          <p:cNvSpPr/>
          <p:nvPr/>
        </p:nvSpPr>
        <p:spPr>
          <a:xfrm>
            <a:off x="10795261" y="5650876"/>
            <a:ext cx="1029373" cy="347521"/>
          </a:xfrm>
          <a:prstGeom prst="flowChartAlternateProcess">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700" dirty="0"/>
              <a:t>Diagnostics including Neurophysiology</a:t>
            </a:r>
          </a:p>
        </p:txBody>
      </p:sp>
      <p:sp>
        <p:nvSpPr>
          <p:cNvPr id="97" name="Flowchart: Alternate Process 96">
            <a:extLst>
              <a:ext uri="{FF2B5EF4-FFF2-40B4-BE49-F238E27FC236}">
                <a16:creationId xmlns:a16="http://schemas.microsoft.com/office/drawing/2014/main" id="{8C743D94-57D7-4D33-9580-C7079DDEC841}"/>
              </a:ext>
            </a:extLst>
          </p:cNvPr>
          <p:cNvSpPr/>
          <p:nvPr/>
        </p:nvSpPr>
        <p:spPr>
          <a:xfrm>
            <a:off x="8436702" y="6178774"/>
            <a:ext cx="1029373" cy="347521"/>
          </a:xfrm>
          <a:prstGeom prst="flowChartAlternateProcess">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Neurology</a:t>
            </a:r>
          </a:p>
        </p:txBody>
      </p:sp>
      <p:cxnSp>
        <p:nvCxnSpPr>
          <p:cNvPr id="98" name="Straight Arrow Connector 97">
            <a:extLst>
              <a:ext uri="{FF2B5EF4-FFF2-40B4-BE49-F238E27FC236}">
                <a16:creationId xmlns:a16="http://schemas.microsoft.com/office/drawing/2014/main" id="{A8DFA967-6EAC-40CC-B7A4-EE4014D3EEE0}"/>
              </a:ext>
            </a:extLst>
          </p:cNvPr>
          <p:cNvCxnSpPr>
            <a:cxnSpLocks/>
          </p:cNvCxnSpPr>
          <p:nvPr/>
        </p:nvCxnSpPr>
        <p:spPr>
          <a:xfrm flipV="1">
            <a:off x="8068642" y="6031166"/>
            <a:ext cx="358392" cy="4610"/>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pic>
        <p:nvPicPr>
          <p:cNvPr id="87" name="Graphic 86" descr="Hospital with solid fill">
            <a:extLst>
              <a:ext uri="{FF2B5EF4-FFF2-40B4-BE49-F238E27FC236}">
                <a16:creationId xmlns:a16="http://schemas.microsoft.com/office/drawing/2014/main" id="{B794C63A-65B3-424F-B49F-F044299C21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76024" y="5119595"/>
            <a:ext cx="542135" cy="542135"/>
          </a:xfrm>
          <a:prstGeom prst="rect">
            <a:avLst/>
          </a:prstGeom>
        </p:spPr>
      </p:pic>
      <p:cxnSp>
        <p:nvCxnSpPr>
          <p:cNvPr id="102" name="Connector: Elbow 101">
            <a:extLst>
              <a:ext uri="{FF2B5EF4-FFF2-40B4-BE49-F238E27FC236}">
                <a16:creationId xmlns:a16="http://schemas.microsoft.com/office/drawing/2014/main" id="{D46126C2-DDEE-4D0E-AEA2-E04CADBC2C21}"/>
              </a:ext>
            </a:extLst>
          </p:cNvPr>
          <p:cNvCxnSpPr>
            <a:stCxn id="89" idx="0"/>
          </p:cNvCxnSpPr>
          <p:nvPr/>
        </p:nvCxnSpPr>
        <p:spPr>
          <a:xfrm rot="16200000" flipV="1">
            <a:off x="8736135" y="3798584"/>
            <a:ext cx="829302" cy="2014452"/>
          </a:xfrm>
          <a:prstGeom prst="bentConnector2">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06" name="Flowchart: Alternate Process 105">
            <a:extLst>
              <a:ext uri="{FF2B5EF4-FFF2-40B4-BE49-F238E27FC236}">
                <a16:creationId xmlns:a16="http://schemas.microsoft.com/office/drawing/2014/main" id="{5C77186E-E0E1-42E1-85F9-4BB228684D52}"/>
              </a:ext>
            </a:extLst>
          </p:cNvPr>
          <p:cNvSpPr/>
          <p:nvPr/>
        </p:nvSpPr>
        <p:spPr>
          <a:xfrm>
            <a:off x="201337" y="3682705"/>
            <a:ext cx="2063272" cy="1213352"/>
          </a:xfrm>
          <a:prstGeom prst="flowChartAlternateProcess">
            <a:avLst/>
          </a:prstGeom>
        </p:spPr>
        <p:style>
          <a:lnRef idx="1">
            <a:schemeClr val="accent5"/>
          </a:lnRef>
          <a:fillRef idx="3">
            <a:schemeClr val="accent5"/>
          </a:fillRef>
          <a:effectRef idx="2">
            <a:schemeClr val="accent5"/>
          </a:effectRef>
          <a:fontRef idx="minor">
            <a:schemeClr val="lt1"/>
          </a:fontRef>
        </p:style>
        <p:txBody>
          <a:bodyPr rtlCol="0" anchor="t" anchorCtr="0"/>
          <a:lstStyle/>
          <a:p>
            <a:pPr marL="84138" indent="-84138">
              <a:buFont typeface="Arial" panose="020B0604020202020204" pitchFamily="34" charset="0"/>
              <a:buChar char="•"/>
            </a:pPr>
            <a:r>
              <a:rPr lang="en-GB" sz="1000" dirty="0">
                <a:solidFill>
                  <a:schemeClr val="tx1"/>
                </a:solidFill>
              </a:rPr>
              <a:t>Domiciliary Physiotherapy</a:t>
            </a:r>
          </a:p>
          <a:p>
            <a:pPr marL="84138" indent="-84138">
              <a:buFont typeface="Arial" panose="020B0604020202020204" pitchFamily="34" charset="0"/>
              <a:buChar char="•"/>
            </a:pPr>
            <a:r>
              <a:rPr lang="en-GB" sz="1000" dirty="0">
                <a:solidFill>
                  <a:schemeClr val="tx1"/>
                </a:solidFill>
              </a:rPr>
              <a:t>Podiatry</a:t>
            </a:r>
          </a:p>
          <a:p>
            <a:pPr marL="84138" indent="-84138">
              <a:buFont typeface="Arial" panose="020B0604020202020204" pitchFamily="34" charset="0"/>
              <a:buChar char="•"/>
            </a:pPr>
            <a:r>
              <a:rPr lang="en-GB" sz="1000" dirty="0">
                <a:solidFill>
                  <a:schemeClr val="tx1"/>
                </a:solidFill>
              </a:rPr>
              <a:t>In-patient physiotherapy team</a:t>
            </a:r>
          </a:p>
          <a:p>
            <a:pPr marL="84138" indent="-84138">
              <a:buFont typeface="Arial" panose="020B0604020202020204" pitchFamily="34" charset="0"/>
              <a:buChar char="•"/>
            </a:pPr>
            <a:r>
              <a:rPr lang="en-GB" sz="1000" dirty="0">
                <a:solidFill>
                  <a:schemeClr val="tx1"/>
                </a:solidFill>
              </a:rPr>
              <a:t>Paediatric Physiotherapy</a:t>
            </a:r>
          </a:p>
          <a:p>
            <a:pPr marL="84138" indent="-84138">
              <a:buFont typeface="Arial" panose="020B0604020202020204" pitchFamily="34" charset="0"/>
              <a:buChar char="•"/>
            </a:pPr>
            <a:r>
              <a:rPr lang="en-GB" sz="1000" dirty="0">
                <a:solidFill>
                  <a:schemeClr val="tx1"/>
                </a:solidFill>
              </a:rPr>
              <a:t>Neurophysiotherapy</a:t>
            </a:r>
          </a:p>
          <a:p>
            <a:pPr marL="84138" indent="-84138">
              <a:buFont typeface="Arial" panose="020B0604020202020204" pitchFamily="34" charset="0"/>
              <a:buChar char="•"/>
            </a:pPr>
            <a:r>
              <a:rPr lang="en-GB" sz="1000" dirty="0">
                <a:solidFill>
                  <a:schemeClr val="tx1"/>
                </a:solidFill>
              </a:rPr>
              <a:t>Hand Therapy</a:t>
            </a:r>
          </a:p>
          <a:p>
            <a:pPr marL="84138" indent="-84138">
              <a:buFont typeface="Arial" panose="020B0604020202020204" pitchFamily="34" charset="0"/>
              <a:buChar char="•"/>
            </a:pPr>
            <a:r>
              <a:rPr lang="en-GB" sz="1000" dirty="0">
                <a:solidFill>
                  <a:schemeClr val="tx1"/>
                </a:solidFill>
              </a:rPr>
              <a:t>IAPT</a:t>
            </a:r>
          </a:p>
          <a:p>
            <a:endParaRPr lang="en-GB" sz="1000" dirty="0">
              <a:solidFill>
                <a:schemeClr val="tx1"/>
              </a:solidFill>
            </a:endParaRPr>
          </a:p>
        </p:txBody>
      </p:sp>
      <p:cxnSp>
        <p:nvCxnSpPr>
          <p:cNvPr id="108" name="Connector: Elbow 107">
            <a:extLst>
              <a:ext uri="{FF2B5EF4-FFF2-40B4-BE49-F238E27FC236}">
                <a16:creationId xmlns:a16="http://schemas.microsoft.com/office/drawing/2014/main" id="{9BCF5B61-629A-42D2-AB93-ED023239032E}"/>
              </a:ext>
            </a:extLst>
          </p:cNvPr>
          <p:cNvCxnSpPr>
            <a:cxnSpLocks/>
            <a:stCxn id="106" idx="3"/>
            <a:endCxn id="16" idx="1"/>
          </p:cNvCxnSpPr>
          <p:nvPr/>
        </p:nvCxnSpPr>
        <p:spPr>
          <a:xfrm flipV="1">
            <a:off x="2264609" y="4279954"/>
            <a:ext cx="2287338" cy="9427"/>
          </a:xfrm>
          <a:prstGeom prst="bentConnector3">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09" name="Straight Arrow Connector 108">
            <a:extLst>
              <a:ext uri="{FF2B5EF4-FFF2-40B4-BE49-F238E27FC236}">
                <a16:creationId xmlns:a16="http://schemas.microsoft.com/office/drawing/2014/main" id="{63F5BC65-58D6-4108-B15F-591B14E59C1E}"/>
              </a:ext>
            </a:extLst>
          </p:cNvPr>
          <p:cNvCxnSpPr>
            <a:cxnSpLocks/>
            <a:stCxn id="11" idx="2"/>
            <a:endCxn id="14" idx="0"/>
          </p:cNvCxnSpPr>
          <p:nvPr/>
        </p:nvCxnSpPr>
        <p:spPr>
          <a:xfrm flipH="1">
            <a:off x="6347753" y="2300139"/>
            <a:ext cx="3" cy="2176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64" name="Flowchart: Alternate Process 63">
            <a:extLst>
              <a:ext uri="{FF2B5EF4-FFF2-40B4-BE49-F238E27FC236}">
                <a16:creationId xmlns:a16="http://schemas.microsoft.com/office/drawing/2014/main" id="{50C3A52D-DEFF-4239-A76D-C64333B8EE11}"/>
              </a:ext>
            </a:extLst>
          </p:cNvPr>
          <p:cNvSpPr/>
          <p:nvPr/>
        </p:nvSpPr>
        <p:spPr>
          <a:xfrm>
            <a:off x="10585994" y="4485973"/>
            <a:ext cx="1404669" cy="542135"/>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rPr>
              <a:t>DC back to GP/ refer to tertiary care</a:t>
            </a:r>
          </a:p>
        </p:txBody>
      </p:sp>
      <p:cxnSp>
        <p:nvCxnSpPr>
          <p:cNvPr id="65" name="Straight Arrow Connector 64">
            <a:extLst>
              <a:ext uri="{FF2B5EF4-FFF2-40B4-BE49-F238E27FC236}">
                <a16:creationId xmlns:a16="http://schemas.microsoft.com/office/drawing/2014/main" id="{678ED954-289F-49BD-A86F-C2131A6D6C86}"/>
              </a:ext>
            </a:extLst>
          </p:cNvPr>
          <p:cNvCxnSpPr>
            <a:cxnSpLocks/>
          </p:cNvCxnSpPr>
          <p:nvPr/>
        </p:nvCxnSpPr>
        <p:spPr>
          <a:xfrm flipV="1">
            <a:off x="11618159" y="5035360"/>
            <a:ext cx="9515" cy="186422"/>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72" name="Flowchart: Alternate Process 71">
            <a:extLst>
              <a:ext uri="{FF2B5EF4-FFF2-40B4-BE49-F238E27FC236}">
                <a16:creationId xmlns:a16="http://schemas.microsoft.com/office/drawing/2014/main" id="{A9F71C55-F6A1-47FC-A81A-CAECBBB43E26}"/>
              </a:ext>
            </a:extLst>
          </p:cNvPr>
          <p:cNvSpPr/>
          <p:nvPr/>
        </p:nvSpPr>
        <p:spPr>
          <a:xfrm>
            <a:off x="6686377" y="2649973"/>
            <a:ext cx="1439159" cy="452480"/>
          </a:xfrm>
          <a:prstGeom prst="flowChartAlternateProcess">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a:t>Refer to Minor Surgery Unit</a:t>
            </a:r>
          </a:p>
        </p:txBody>
      </p:sp>
      <p:cxnSp>
        <p:nvCxnSpPr>
          <p:cNvPr id="77" name="Connector: Elbow 76">
            <a:extLst>
              <a:ext uri="{FF2B5EF4-FFF2-40B4-BE49-F238E27FC236}">
                <a16:creationId xmlns:a16="http://schemas.microsoft.com/office/drawing/2014/main" id="{0452EDF7-9F73-4AEC-A94D-CDDD4311C829}"/>
              </a:ext>
            </a:extLst>
          </p:cNvPr>
          <p:cNvCxnSpPr>
            <a:cxnSpLocks/>
          </p:cNvCxnSpPr>
          <p:nvPr/>
        </p:nvCxnSpPr>
        <p:spPr>
          <a:xfrm rot="16200000" flipV="1">
            <a:off x="7239493" y="1896310"/>
            <a:ext cx="955743" cy="557544"/>
          </a:xfrm>
          <a:prstGeom prst="bentConnector3">
            <a:avLst>
              <a:gd name="adj1" fmla="val 101289"/>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83" name="Connector: Elbow 82">
            <a:extLst>
              <a:ext uri="{FF2B5EF4-FFF2-40B4-BE49-F238E27FC236}">
                <a16:creationId xmlns:a16="http://schemas.microsoft.com/office/drawing/2014/main" id="{0FB7CC3A-E6C3-4254-8A11-9A11C150647E}"/>
              </a:ext>
            </a:extLst>
          </p:cNvPr>
          <p:cNvCxnSpPr>
            <a:cxnSpLocks/>
            <a:endCxn id="61" idx="0"/>
          </p:cNvCxnSpPr>
          <p:nvPr/>
        </p:nvCxnSpPr>
        <p:spPr>
          <a:xfrm rot="10800000">
            <a:off x="2762095" y="1858893"/>
            <a:ext cx="2498480" cy="233860"/>
          </a:xfrm>
          <a:prstGeom prst="bentConnector4">
            <a:avLst>
              <a:gd name="adj1" fmla="val 47047"/>
              <a:gd name="adj2" fmla="val 19775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66" name="Flowchart: Alternate Process 65">
            <a:extLst>
              <a:ext uri="{FF2B5EF4-FFF2-40B4-BE49-F238E27FC236}">
                <a16:creationId xmlns:a16="http://schemas.microsoft.com/office/drawing/2014/main" id="{CF6E0280-42B0-47AB-93E2-2E5D1CCBEFC1}"/>
              </a:ext>
            </a:extLst>
          </p:cNvPr>
          <p:cNvSpPr/>
          <p:nvPr/>
        </p:nvSpPr>
        <p:spPr>
          <a:xfrm>
            <a:off x="10773641" y="6143512"/>
            <a:ext cx="1029373" cy="347521"/>
          </a:xfrm>
          <a:prstGeom prst="flowChartAlternateProcess">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a:t>Pain management</a:t>
            </a:r>
            <a:endParaRPr lang="en-GB" sz="900" dirty="0"/>
          </a:p>
        </p:txBody>
      </p:sp>
    </p:spTree>
    <p:extLst>
      <p:ext uri="{BB962C8B-B14F-4D97-AF65-F5344CB8AC3E}">
        <p14:creationId xmlns:p14="http://schemas.microsoft.com/office/powerpoint/2010/main" val="260199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Connector 29">
            <a:extLst>
              <a:ext uri="{FF2B5EF4-FFF2-40B4-BE49-F238E27FC236}">
                <a16:creationId xmlns:a16="http://schemas.microsoft.com/office/drawing/2014/main" id="{9B4B5117-E620-487D-A0E2-4A561B1AD79D}"/>
              </a:ext>
            </a:extLst>
          </p:cNvPr>
          <p:cNvCxnSpPr/>
          <p:nvPr/>
        </p:nvCxnSpPr>
        <p:spPr>
          <a:xfrm>
            <a:off x="1830786" y="1414021"/>
            <a:ext cx="9732760"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171" name="Rectangle: Rounded Corners 170">
            <a:extLst>
              <a:ext uri="{FF2B5EF4-FFF2-40B4-BE49-F238E27FC236}">
                <a16:creationId xmlns:a16="http://schemas.microsoft.com/office/drawing/2014/main" id="{FC89C660-9699-4043-8683-1311E82560CC}"/>
              </a:ext>
            </a:extLst>
          </p:cNvPr>
          <p:cNvSpPr/>
          <p:nvPr/>
        </p:nvSpPr>
        <p:spPr>
          <a:xfrm>
            <a:off x="1055578" y="970961"/>
            <a:ext cx="5873124" cy="5887029"/>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Title 3">
            <a:extLst>
              <a:ext uri="{FF2B5EF4-FFF2-40B4-BE49-F238E27FC236}">
                <a16:creationId xmlns:a16="http://schemas.microsoft.com/office/drawing/2014/main" id="{BD9DD0F1-B2CA-4113-8C52-C5AA817EDA0C}"/>
              </a:ext>
            </a:extLst>
          </p:cNvPr>
          <p:cNvSpPr>
            <a:spLocks noGrp="1"/>
          </p:cNvSpPr>
          <p:nvPr>
            <p:ph type="title"/>
          </p:nvPr>
        </p:nvSpPr>
        <p:spPr>
          <a:xfrm>
            <a:off x="1830786" y="104956"/>
            <a:ext cx="9732760" cy="630334"/>
          </a:xfrm>
        </p:spPr>
        <p:txBody>
          <a:bodyPr>
            <a:normAutofit/>
          </a:bodyPr>
          <a:lstStyle/>
          <a:p>
            <a:pPr algn="ctr"/>
            <a:r>
              <a:rPr lang="en-GB" dirty="0"/>
              <a:t>Sample clinical pathway</a:t>
            </a:r>
          </a:p>
        </p:txBody>
      </p:sp>
      <p:sp>
        <p:nvSpPr>
          <p:cNvPr id="6" name="Flowchart: Alternate Process 5">
            <a:extLst>
              <a:ext uri="{FF2B5EF4-FFF2-40B4-BE49-F238E27FC236}">
                <a16:creationId xmlns:a16="http://schemas.microsoft.com/office/drawing/2014/main" id="{3C0A26EC-61D4-4AF9-B884-343E4FD8A4C9}"/>
              </a:ext>
            </a:extLst>
          </p:cNvPr>
          <p:cNvSpPr/>
          <p:nvPr/>
        </p:nvSpPr>
        <p:spPr>
          <a:xfrm>
            <a:off x="1616270" y="1423759"/>
            <a:ext cx="2177967" cy="726946"/>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b="1" dirty="0">
                <a:solidFill>
                  <a:schemeClr val="tx1"/>
                </a:solidFill>
              </a:rPr>
              <a:t>START</a:t>
            </a:r>
          </a:p>
          <a:p>
            <a:pPr algn="ctr"/>
            <a:r>
              <a:rPr lang="en-GB" sz="1000" b="1" dirty="0">
                <a:solidFill>
                  <a:schemeClr val="tx1"/>
                </a:solidFill>
              </a:rPr>
              <a:t>Diagnosis of OA by FCP/ GP</a:t>
            </a:r>
          </a:p>
        </p:txBody>
      </p:sp>
      <p:cxnSp>
        <p:nvCxnSpPr>
          <p:cNvPr id="62" name="Straight Arrow Connector 61">
            <a:extLst>
              <a:ext uri="{FF2B5EF4-FFF2-40B4-BE49-F238E27FC236}">
                <a16:creationId xmlns:a16="http://schemas.microsoft.com/office/drawing/2014/main" id="{566999F9-9B32-463F-A1E1-7BAF8232AEA0}"/>
              </a:ext>
            </a:extLst>
          </p:cNvPr>
          <p:cNvCxnSpPr>
            <a:cxnSpLocks/>
            <a:stCxn id="6" idx="2"/>
            <a:endCxn id="66" idx="0"/>
          </p:cNvCxnSpPr>
          <p:nvPr/>
        </p:nvCxnSpPr>
        <p:spPr>
          <a:xfrm flipH="1">
            <a:off x="2705253" y="2150705"/>
            <a:ext cx="1" cy="28474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67" name="Straight Arrow Connector 66">
            <a:extLst>
              <a:ext uri="{FF2B5EF4-FFF2-40B4-BE49-F238E27FC236}">
                <a16:creationId xmlns:a16="http://schemas.microsoft.com/office/drawing/2014/main" id="{8CAC35D5-F865-4953-8B72-79FD99905C35}"/>
              </a:ext>
            </a:extLst>
          </p:cNvPr>
          <p:cNvCxnSpPr>
            <a:cxnSpLocks/>
            <a:stCxn id="66" idx="3"/>
          </p:cNvCxnSpPr>
          <p:nvPr/>
        </p:nvCxnSpPr>
        <p:spPr>
          <a:xfrm flipH="1">
            <a:off x="3590031" y="2984529"/>
            <a:ext cx="729002" cy="81710"/>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3B31BF03-EE38-4C4F-9C2E-70E15FAA7DE1}"/>
              </a:ext>
            </a:extLst>
          </p:cNvPr>
          <p:cNvCxnSpPr>
            <a:cxnSpLocks/>
            <a:endCxn id="12" idx="2"/>
          </p:cNvCxnSpPr>
          <p:nvPr/>
        </p:nvCxnSpPr>
        <p:spPr>
          <a:xfrm flipV="1">
            <a:off x="1786154" y="4300974"/>
            <a:ext cx="1" cy="301186"/>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A8DFA967-6EAC-40CC-B7A4-EE4014D3EEE0}"/>
              </a:ext>
            </a:extLst>
          </p:cNvPr>
          <p:cNvCxnSpPr>
            <a:cxnSpLocks/>
            <a:stCxn id="118" idx="3"/>
            <a:endCxn id="120" idx="2"/>
          </p:cNvCxnSpPr>
          <p:nvPr/>
        </p:nvCxnSpPr>
        <p:spPr>
          <a:xfrm flipV="1">
            <a:off x="3274844" y="5043582"/>
            <a:ext cx="245902" cy="329038"/>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65" name="Straight Arrow Connector 64">
            <a:extLst>
              <a:ext uri="{FF2B5EF4-FFF2-40B4-BE49-F238E27FC236}">
                <a16:creationId xmlns:a16="http://schemas.microsoft.com/office/drawing/2014/main" id="{678ED954-289F-49BD-A86F-C2131A6D6C86}"/>
              </a:ext>
            </a:extLst>
          </p:cNvPr>
          <p:cNvCxnSpPr>
            <a:cxnSpLocks/>
          </p:cNvCxnSpPr>
          <p:nvPr/>
        </p:nvCxnSpPr>
        <p:spPr>
          <a:xfrm flipV="1">
            <a:off x="3361390" y="4291673"/>
            <a:ext cx="0" cy="299975"/>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66" name="Flowchart: Alternate Process 65">
            <a:extLst>
              <a:ext uri="{FF2B5EF4-FFF2-40B4-BE49-F238E27FC236}">
                <a16:creationId xmlns:a16="http://schemas.microsoft.com/office/drawing/2014/main" id="{04425DD2-6073-4091-B124-283B83DC8105}"/>
              </a:ext>
            </a:extLst>
          </p:cNvPr>
          <p:cNvSpPr/>
          <p:nvPr/>
        </p:nvSpPr>
        <p:spPr>
          <a:xfrm>
            <a:off x="1091473" y="2435453"/>
            <a:ext cx="3227560" cy="1098152"/>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b="1" dirty="0">
                <a:solidFill>
                  <a:schemeClr val="tx1"/>
                </a:solidFill>
              </a:rPr>
              <a:t>FCP/ GP</a:t>
            </a:r>
          </a:p>
          <a:p>
            <a:pPr algn="ctr"/>
            <a:r>
              <a:rPr lang="en-GB" sz="800" b="1" dirty="0">
                <a:solidFill>
                  <a:schemeClr val="tx1"/>
                </a:solidFill>
              </a:rPr>
              <a:t>(no clinical contraindications)</a:t>
            </a:r>
          </a:p>
          <a:p>
            <a:pPr algn="ctr"/>
            <a:endParaRPr lang="en-GB" sz="800" b="1" dirty="0">
              <a:solidFill>
                <a:schemeClr val="tx1"/>
              </a:solidFill>
            </a:endParaRPr>
          </a:p>
          <a:p>
            <a:pPr marL="171450" indent="-171450">
              <a:buFont typeface="Arial" panose="020B0604020202020204" pitchFamily="34" charset="0"/>
              <a:buChar char="•"/>
            </a:pPr>
            <a:r>
              <a:rPr lang="en-GB" sz="800" b="1" dirty="0">
                <a:solidFill>
                  <a:schemeClr val="tx1"/>
                </a:solidFill>
              </a:rPr>
              <a:t>Provide information </a:t>
            </a:r>
          </a:p>
          <a:p>
            <a:pPr marL="171450" indent="-171450">
              <a:buFont typeface="Arial" panose="020B0604020202020204" pitchFamily="34" charset="0"/>
              <a:buChar char="•"/>
            </a:pPr>
            <a:r>
              <a:rPr lang="en-GB" sz="800" b="1" dirty="0">
                <a:solidFill>
                  <a:schemeClr val="tx1"/>
                </a:solidFill>
              </a:rPr>
              <a:t>Lifestyle advice</a:t>
            </a:r>
          </a:p>
          <a:p>
            <a:pPr marL="171450" indent="-171450">
              <a:buFont typeface="Arial" panose="020B0604020202020204" pitchFamily="34" charset="0"/>
              <a:buChar char="•"/>
            </a:pPr>
            <a:r>
              <a:rPr lang="en-GB" sz="800" b="1" dirty="0">
                <a:solidFill>
                  <a:schemeClr val="tx1"/>
                </a:solidFill>
              </a:rPr>
              <a:t>Diagnostics – if indicated (x-ray, bloods, USS)</a:t>
            </a:r>
          </a:p>
        </p:txBody>
      </p:sp>
      <p:sp>
        <p:nvSpPr>
          <p:cNvPr id="12" name="Rectangle 11">
            <a:extLst>
              <a:ext uri="{FF2B5EF4-FFF2-40B4-BE49-F238E27FC236}">
                <a16:creationId xmlns:a16="http://schemas.microsoft.com/office/drawing/2014/main" id="{AE477B2F-6941-4DA5-8561-943908460886}"/>
              </a:ext>
            </a:extLst>
          </p:cNvPr>
          <p:cNvSpPr/>
          <p:nvPr/>
        </p:nvSpPr>
        <p:spPr>
          <a:xfrm>
            <a:off x="1055577" y="4010735"/>
            <a:ext cx="1461155" cy="290239"/>
          </a:xfrm>
          <a:prstGeom prst="rect">
            <a:avLst/>
          </a:prstGeom>
          <a:noFill/>
          <a:ln>
            <a:solidFill>
              <a:schemeClr val="tx1"/>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a:solidFill>
                  <a:schemeClr val="tx1"/>
                </a:solidFill>
              </a:rPr>
              <a:t>Social Prescribing</a:t>
            </a:r>
          </a:p>
        </p:txBody>
      </p:sp>
      <p:sp>
        <p:nvSpPr>
          <p:cNvPr id="74" name="Rectangle 73">
            <a:extLst>
              <a:ext uri="{FF2B5EF4-FFF2-40B4-BE49-F238E27FC236}">
                <a16:creationId xmlns:a16="http://schemas.microsoft.com/office/drawing/2014/main" id="{C70156F6-7502-4409-A650-7F495BA460BD}"/>
              </a:ext>
            </a:extLst>
          </p:cNvPr>
          <p:cNvSpPr/>
          <p:nvPr/>
        </p:nvSpPr>
        <p:spPr>
          <a:xfrm>
            <a:off x="2585753" y="4016661"/>
            <a:ext cx="1547003" cy="290239"/>
          </a:xfrm>
          <a:prstGeom prst="rect">
            <a:avLst/>
          </a:prstGeom>
          <a:noFill/>
          <a:ln>
            <a:solidFill>
              <a:schemeClr val="tx1"/>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a:solidFill>
                  <a:schemeClr val="tx1"/>
                </a:solidFill>
              </a:rPr>
              <a:t>Prescribe analgesics</a:t>
            </a:r>
          </a:p>
        </p:txBody>
      </p:sp>
      <p:cxnSp>
        <p:nvCxnSpPr>
          <p:cNvPr id="28" name="Straight Connector 27">
            <a:extLst>
              <a:ext uri="{FF2B5EF4-FFF2-40B4-BE49-F238E27FC236}">
                <a16:creationId xmlns:a16="http://schemas.microsoft.com/office/drawing/2014/main" id="{F12517BE-F81B-4924-9B9D-3095EB6E7AC4}"/>
              </a:ext>
            </a:extLst>
          </p:cNvPr>
          <p:cNvCxnSpPr>
            <a:cxnSpLocks/>
          </p:cNvCxnSpPr>
          <p:nvPr/>
        </p:nvCxnSpPr>
        <p:spPr>
          <a:xfrm>
            <a:off x="2602535" y="3533605"/>
            <a:ext cx="0" cy="275932"/>
          </a:xfrm>
          <a:prstGeom prst="line">
            <a:avLst/>
          </a:prstGeom>
          <a:ln>
            <a:prstDash val="dash"/>
          </a:ln>
        </p:spPr>
        <p:style>
          <a:lnRef idx="2">
            <a:schemeClr val="accent4"/>
          </a:lnRef>
          <a:fillRef idx="0">
            <a:schemeClr val="accent4"/>
          </a:fillRef>
          <a:effectRef idx="1">
            <a:schemeClr val="accent4"/>
          </a:effectRef>
          <a:fontRef idx="minor">
            <a:schemeClr val="tx1"/>
          </a:fontRef>
        </p:style>
      </p:cxnSp>
      <p:cxnSp>
        <p:nvCxnSpPr>
          <p:cNvPr id="76" name="Straight Connector 75">
            <a:extLst>
              <a:ext uri="{FF2B5EF4-FFF2-40B4-BE49-F238E27FC236}">
                <a16:creationId xmlns:a16="http://schemas.microsoft.com/office/drawing/2014/main" id="{E1618062-ED3F-4398-8358-E6CDC2449DD1}"/>
              </a:ext>
            </a:extLst>
          </p:cNvPr>
          <p:cNvCxnSpPr>
            <a:cxnSpLocks/>
          </p:cNvCxnSpPr>
          <p:nvPr/>
        </p:nvCxnSpPr>
        <p:spPr>
          <a:xfrm flipH="1">
            <a:off x="1891596" y="3809537"/>
            <a:ext cx="1579604" cy="0"/>
          </a:xfrm>
          <a:prstGeom prst="line">
            <a:avLst/>
          </a:prstGeom>
          <a:ln>
            <a:prstDash val="dash"/>
          </a:ln>
        </p:spPr>
        <p:style>
          <a:lnRef idx="2">
            <a:schemeClr val="accent4"/>
          </a:lnRef>
          <a:fillRef idx="0">
            <a:schemeClr val="accent4"/>
          </a:fillRef>
          <a:effectRef idx="1">
            <a:schemeClr val="accent4"/>
          </a:effectRef>
          <a:fontRef idx="minor">
            <a:schemeClr val="tx1"/>
          </a:fontRef>
        </p:style>
      </p:cxnSp>
      <p:cxnSp>
        <p:nvCxnSpPr>
          <p:cNvPr id="79" name="Straight Arrow Connector 78">
            <a:extLst>
              <a:ext uri="{FF2B5EF4-FFF2-40B4-BE49-F238E27FC236}">
                <a16:creationId xmlns:a16="http://schemas.microsoft.com/office/drawing/2014/main" id="{EB9528E3-60DF-4CCF-98A9-88A4890CA97E}"/>
              </a:ext>
            </a:extLst>
          </p:cNvPr>
          <p:cNvCxnSpPr>
            <a:cxnSpLocks/>
          </p:cNvCxnSpPr>
          <p:nvPr/>
        </p:nvCxnSpPr>
        <p:spPr>
          <a:xfrm>
            <a:off x="1962586" y="3809537"/>
            <a:ext cx="0" cy="191462"/>
          </a:xfrm>
          <a:prstGeom prst="straightConnector1">
            <a:avLst/>
          </a:prstGeom>
          <a:ln>
            <a:solidFill>
              <a:srgbClr val="00206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85" name="Straight Arrow Connector 84">
            <a:extLst>
              <a:ext uri="{FF2B5EF4-FFF2-40B4-BE49-F238E27FC236}">
                <a16:creationId xmlns:a16="http://schemas.microsoft.com/office/drawing/2014/main" id="{B22805BE-CBE4-4B40-915A-E7C785F125B8}"/>
              </a:ext>
            </a:extLst>
          </p:cNvPr>
          <p:cNvCxnSpPr>
            <a:cxnSpLocks/>
          </p:cNvCxnSpPr>
          <p:nvPr/>
        </p:nvCxnSpPr>
        <p:spPr>
          <a:xfrm>
            <a:off x="3478338" y="3809537"/>
            <a:ext cx="0" cy="191462"/>
          </a:xfrm>
          <a:prstGeom prst="straightConnector1">
            <a:avLst/>
          </a:prstGeom>
          <a:ln>
            <a:solidFill>
              <a:srgbClr val="00206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DA6E4125-E9DD-42C4-86E1-FBC88AFDDDFF}"/>
              </a:ext>
            </a:extLst>
          </p:cNvPr>
          <p:cNvCxnSpPr>
            <a:cxnSpLocks/>
          </p:cNvCxnSpPr>
          <p:nvPr/>
        </p:nvCxnSpPr>
        <p:spPr>
          <a:xfrm flipH="1" flipV="1">
            <a:off x="1786154" y="4591648"/>
            <a:ext cx="1573100" cy="10512"/>
          </a:xfrm>
          <a:prstGeom prst="line">
            <a:avLst/>
          </a:prstGeom>
          <a:ln>
            <a:prstDash val="solid"/>
          </a:ln>
        </p:spPr>
        <p:style>
          <a:lnRef idx="2">
            <a:schemeClr val="accent4"/>
          </a:lnRef>
          <a:fillRef idx="0">
            <a:schemeClr val="accent4"/>
          </a:fillRef>
          <a:effectRef idx="1">
            <a:schemeClr val="accent4"/>
          </a:effectRef>
          <a:fontRef idx="minor">
            <a:schemeClr val="tx1"/>
          </a:fontRef>
        </p:style>
      </p:cxnSp>
      <p:cxnSp>
        <p:nvCxnSpPr>
          <p:cNvPr id="104" name="Straight Arrow Connector 103">
            <a:extLst>
              <a:ext uri="{FF2B5EF4-FFF2-40B4-BE49-F238E27FC236}">
                <a16:creationId xmlns:a16="http://schemas.microsoft.com/office/drawing/2014/main" id="{4CC07998-1ADD-4C33-ACE6-3C18F75966AB}"/>
              </a:ext>
            </a:extLst>
          </p:cNvPr>
          <p:cNvCxnSpPr>
            <a:cxnSpLocks/>
          </p:cNvCxnSpPr>
          <p:nvPr/>
        </p:nvCxnSpPr>
        <p:spPr>
          <a:xfrm>
            <a:off x="2573659" y="4628533"/>
            <a:ext cx="1" cy="35729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18" name="Flowchart: Decision 117">
            <a:extLst>
              <a:ext uri="{FF2B5EF4-FFF2-40B4-BE49-F238E27FC236}">
                <a16:creationId xmlns:a16="http://schemas.microsoft.com/office/drawing/2014/main" id="{AADB158B-3E78-49A7-91A4-DB4A8874444C}"/>
              </a:ext>
            </a:extLst>
          </p:cNvPr>
          <p:cNvSpPr/>
          <p:nvPr/>
        </p:nvSpPr>
        <p:spPr>
          <a:xfrm>
            <a:off x="1884978" y="5019647"/>
            <a:ext cx="1389866" cy="705946"/>
          </a:xfrm>
          <a:prstGeom prst="flowChartDecis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Improved?</a:t>
            </a:r>
          </a:p>
        </p:txBody>
      </p:sp>
      <p:sp>
        <p:nvSpPr>
          <p:cNvPr id="119" name="Flowchart: Connector 118">
            <a:extLst>
              <a:ext uri="{FF2B5EF4-FFF2-40B4-BE49-F238E27FC236}">
                <a16:creationId xmlns:a16="http://schemas.microsoft.com/office/drawing/2014/main" id="{E2DE7BA9-5FF4-4823-A5F0-ED7A16143F20}"/>
              </a:ext>
            </a:extLst>
          </p:cNvPr>
          <p:cNvSpPr/>
          <p:nvPr/>
        </p:nvSpPr>
        <p:spPr>
          <a:xfrm>
            <a:off x="3518964" y="5471967"/>
            <a:ext cx="550544" cy="507252"/>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Yes</a:t>
            </a:r>
          </a:p>
        </p:txBody>
      </p:sp>
      <p:sp>
        <p:nvSpPr>
          <p:cNvPr id="120" name="Flowchart: Connector 119">
            <a:extLst>
              <a:ext uri="{FF2B5EF4-FFF2-40B4-BE49-F238E27FC236}">
                <a16:creationId xmlns:a16="http://schemas.microsoft.com/office/drawing/2014/main" id="{BC09E0E0-94E8-4B41-9A08-244AB69A6688}"/>
              </a:ext>
            </a:extLst>
          </p:cNvPr>
          <p:cNvSpPr/>
          <p:nvPr/>
        </p:nvSpPr>
        <p:spPr>
          <a:xfrm>
            <a:off x="3520746" y="4789956"/>
            <a:ext cx="550544" cy="507252"/>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No</a:t>
            </a:r>
          </a:p>
        </p:txBody>
      </p:sp>
      <p:sp>
        <p:nvSpPr>
          <p:cNvPr id="122" name="Flowchart: Alternate Process 121">
            <a:extLst>
              <a:ext uri="{FF2B5EF4-FFF2-40B4-BE49-F238E27FC236}">
                <a16:creationId xmlns:a16="http://schemas.microsoft.com/office/drawing/2014/main" id="{CA71C0D8-CD56-4CEB-9C0A-4E60BD257D8E}"/>
              </a:ext>
            </a:extLst>
          </p:cNvPr>
          <p:cNvSpPr/>
          <p:nvPr/>
        </p:nvSpPr>
        <p:spPr>
          <a:xfrm>
            <a:off x="2705253" y="6375330"/>
            <a:ext cx="2177967" cy="473452"/>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a:solidFill>
                  <a:schemeClr val="tx1"/>
                </a:solidFill>
              </a:rPr>
              <a:t>END</a:t>
            </a:r>
          </a:p>
          <a:p>
            <a:pPr algn="ctr"/>
            <a:r>
              <a:rPr lang="en-GB" sz="1000" dirty="0">
                <a:solidFill>
                  <a:schemeClr val="tx1"/>
                </a:solidFill>
              </a:rPr>
              <a:t>Discharge/ Patient continues following advice. </a:t>
            </a:r>
          </a:p>
        </p:txBody>
      </p:sp>
      <p:cxnSp>
        <p:nvCxnSpPr>
          <p:cNvPr id="123" name="Straight Arrow Connector 122">
            <a:extLst>
              <a:ext uri="{FF2B5EF4-FFF2-40B4-BE49-F238E27FC236}">
                <a16:creationId xmlns:a16="http://schemas.microsoft.com/office/drawing/2014/main" id="{5B6715ED-3B5B-4C26-8ACF-953A73729FB8}"/>
              </a:ext>
            </a:extLst>
          </p:cNvPr>
          <p:cNvCxnSpPr>
            <a:cxnSpLocks/>
            <a:stCxn id="119" idx="4"/>
            <a:endCxn id="122" idx="0"/>
          </p:cNvCxnSpPr>
          <p:nvPr/>
        </p:nvCxnSpPr>
        <p:spPr>
          <a:xfrm>
            <a:off x="3794236" y="5979219"/>
            <a:ext cx="1" cy="3961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35" name="Straight Arrow Connector 134">
            <a:extLst>
              <a:ext uri="{FF2B5EF4-FFF2-40B4-BE49-F238E27FC236}">
                <a16:creationId xmlns:a16="http://schemas.microsoft.com/office/drawing/2014/main" id="{DFC3993B-353A-45F1-A20C-84CE1CC1C609}"/>
              </a:ext>
            </a:extLst>
          </p:cNvPr>
          <p:cNvCxnSpPr>
            <a:cxnSpLocks/>
            <a:stCxn id="118" idx="3"/>
            <a:endCxn id="119" idx="2"/>
          </p:cNvCxnSpPr>
          <p:nvPr/>
        </p:nvCxnSpPr>
        <p:spPr>
          <a:xfrm>
            <a:off x="3274844" y="5372620"/>
            <a:ext cx="244120" cy="352973"/>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142" name="Flowchart: Alternate Process 141">
            <a:extLst>
              <a:ext uri="{FF2B5EF4-FFF2-40B4-BE49-F238E27FC236}">
                <a16:creationId xmlns:a16="http://schemas.microsoft.com/office/drawing/2014/main" id="{AC8FD125-F9CC-4AE9-ABFB-810F7A96F361}"/>
              </a:ext>
            </a:extLst>
          </p:cNvPr>
          <p:cNvSpPr/>
          <p:nvPr/>
        </p:nvSpPr>
        <p:spPr>
          <a:xfrm>
            <a:off x="4679456" y="1414022"/>
            <a:ext cx="1825040" cy="649738"/>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b="1" dirty="0">
                <a:solidFill>
                  <a:schemeClr val="tx1"/>
                </a:solidFill>
              </a:rPr>
              <a:t>Virtual appt with GP/ FCP</a:t>
            </a:r>
          </a:p>
        </p:txBody>
      </p:sp>
      <p:sp>
        <p:nvSpPr>
          <p:cNvPr id="143" name="Flowchart: Alternate Process 142">
            <a:extLst>
              <a:ext uri="{FF2B5EF4-FFF2-40B4-BE49-F238E27FC236}">
                <a16:creationId xmlns:a16="http://schemas.microsoft.com/office/drawing/2014/main" id="{F69D6D0B-03D6-4F74-9A6D-CD75A6085F68}"/>
              </a:ext>
            </a:extLst>
          </p:cNvPr>
          <p:cNvSpPr/>
          <p:nvPr/>
        </p:nvSpPr>
        <p:spPr>
          <a:xfrm>
            <a:off x="4613472" y="2435453"/>
            <a:ext cx="1957009" cy="970025"/>
          </a:xfrm>
          <a:prstGeom prst="flowChartAlternateProcess">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b="1" dirty="0">
                <a:solidFill>
                  <a:schemeClr val="tx1"/>
                </a:solidFill>
              </a:rPr>
              <a:t>Community Physiotherapy</a:t>
            </a:r>
          </a:p>
          <a:p>
            <a:pPr algn="ctr"/>
            <a:endParaRPr lang="en-GB" sz="1000" b="1" dirty="0">
              <a:solidFill>
                <a:schemeClr val="tx1"/>
              </a:solidFill>
            </a:endParaRPr>
          </a:p>
          <a:p>
            <a:pPr marL="171450" indent="-171450">
              <a:buFont typeface="Arial" panose="020B0604020202020204" pitchFamily="34" charset="0"/>
              <a:buChar char="•"/>
            </a:pPr>
            <a:r>
              <a:rPr lang="en-GB" sz="1000" b="1" dirty="0">
                <a:solidFill>
                  <a:schemeClr val="tx1"/>
                </a:solidFill>
              </a:rPr>
              <a:t>Provide information</a:t>
            </a:r>
          </a:p>
          <a:p>
            <a:pPr marL="171450" indent="-171450">
              <a:buFont typeface="Arial" panose="020B0604020202020204" pitchFamily="34" charset="0"/>
              <a:buChar char="•"/>
            </a:pPr>
            <a:r>
              <a:rPr lang="en-GB" sz="1000" b="1" dirty="0">
                <a:solidFill>
                  <a:schemeClr val="tx1"/>
                </a:solidFill>
              </a:rPr>
              <a:t>Individual exercise programme</a:t>
            </a:r>
          </a:p>
          <a:p>
            <a:pPr marL="171450" indent="-171450">
              <a:buFont typeface="Arial" panose="020B0604020202020204" pitchFamily="34" charset="0"/>
              <a:buChar char="•"/>
            </a:pPr>
            <a:r>
              <a:rPr lang="en-GB" sz="1000" b="1" dirty="0">
                <a:solidFill>
                  <a:schemeClr val="tx1"/>
                </a:solidFill>
              </a:rPr>
              <a:t>Group exercise class</a:t>
            </a:r>
          </a:p>
        </p:txBody>
      </p:sp>
      <p:cxnSp>
        <p:nvCxnSpPr>
          <p:cNvPr id="145" name="Connector: Elbow 144">
            <a:extLst>
              <a:ext uri="{FF2B5EF4-FFF2-40B4-BE49-F238E27FC236}">
                <a16:creationId xmlns:a16="http://schemas.microsoft.com/office/drawing/2014/main" id="{94E77B07-5DEB-4F98-BC9D-342921B7D2A0}"/>
              </a:ext>
            </a:extLst>
          </p:cNvPr>
          <p:cNvCxnSpPr>
            <a:cxnSpLocks/>
            <a:stCxn id="120" idx="6"/>
            <a:endCxn id="142" idx="1"/>
          </p:cNvCxnSpPr>
          <p:nvPr/>
        </p:nvCxnSpPr>
        <p:spPr>
          <a:xfrm flipV="1">
            <a:off x="4071290" y="1738891"/>
            <a:ext cx="608166" cy="3304691"/>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147" name="Straight Arrow Connector 146">
            <a:extLst>
              <a:ext uri="{FF2B5EF4-FFF2-40B4-BE49-F238E27FC236}">
                <a16:creationId xmlns:a16="http://schemas.microsoft.com/office/drawing/2014/main" id="{C3ED5D8D-E97C-4A93-BFAF-152CAD26CA44}"/>
              </a:ext>
            </a:extLst>
          </p:cNvPr>
          <p:cNvCxnSpPr>
            <a:cxnSpLocks/>
            <a:stCxn id="142" idx="2"/>
            <a:endCxn id="143" idx="0"/>
          </p:cNvCxnSpPr>
          <p:nvPr/>
        </p:nvCxnSpPr>
        <p:spPr>
          <a:xfrm>
            <a:off x="5591976" y="2063760"/>
            <a:ext cx="1" cy="3716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55" name="Flowchart: Decision 154">
            <a:extLst>
              <a:ext uri="{FF2B5EF4-FFF2-40B4-BE49-F238E27FC236}">
                <a16:creationId xmlns:a16="http://schemas.microsoft.com/office/drawing/2014/main" id="{5B18EEF5-AC6F-4825-9B80-54BC52692864}"/>
              </a:ext>
            </a:extLst>
          </p:cNvPr>
          <p:cNvSpPr/>
          <p:nvPr/>
        </p:nvSpPr>
        <p:spPr>
          <a:xfrm>
            <a:off x="4897043" y="3773945"/>
            <a:ext cx="1389866" cy="705946"/>
          </a:xfrm>
          <a:prstGeom prst="flowChartDecis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Improved?</a:t>
            </a:r>
          </a:p>
        </p:txBody>
      </p:sp>
      <p:sp>
        <p:nvSpPr>
          <p:cNvPr id="156" name="Flowchart: Connector 155">
            <a:extLst>
              <a:ext uri="{FF2B5EF4-FFF2-40B4-BE49-F238E27FC236}">
                <a16:creationId xmlns:a16="http://schemas.microsoft.com/office/drawing/2014/main" id="{42CF564A-3EE7-4760-95E8-C03F00FB69FC}"/>
              </a:ext>
            </a:extLst>
          </p:cNvPr>
          <p:cNvSpPr/>
          <p:nvPr/>
        </p:nvSpPr>
        <p:spPr>
          <a:xfrm>
            <a:off x="5820728" y="4886870"/>
            <a:ext cx="550544" cy="507252"/>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No</a:t>
            </a:r>
          </a:p>
        </p:txBody>
      </p:sp>
      <p:sp>
        <p:nvSpPr>
          <p:cNvPr id="157" name="Flowchart: Connector 156">
            <a:extLst>
              <a:ext uri="{FF2B5EF4-FFF2-40B4-BE49-F238E27FC236}">
                <a16:creationId xmlns:a16="http://schemas.microsoft.com/office/drawing/2014/main" id="{23B2CAC6-D1A8-43C7-9E2B-DEBD4EEC59E5}"/>
              </a:ext>
            </a:extLst>
          </p:cNvPr>
          <p:cNvSpPr/>
          <p:nvPr/>
        </p:nvSpPr>
        <p:spPr>
          <a:xfrm>
            <a:off x="4858795" y="4886870"/>
            <a:ext cx="550544" cy="507252"/>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solidFill>
                  <a:schemeClr val="tx1"/>
                </a:solidFill>
              </a:rPr>
              <a:t>Yes</a:t>
            </a:r>
          </a:p>
        </p:txBody>
      </p:sp>
      <p:cxnSp>
        <p:nvCxnSpPr>
          <p:cNvPr id="158" name="Straight Arrow Connector 157">
            <a:extLst>
              <a:ext uri="{FF2B5EF4-FFF2-40B4-BE49-F238E27FC236}">
                <a16:creationId xmlns:a16="http://schemas.microsoft.com/office/drawing/2014/main" id="{76A5A988-28A4-4B16-B0B6-A568E47B3351}"/>
              </a:ext>
            </a:extLst>
          </p:cNvPr>
          <p:cNvCxnSpPr>
            <a:cxnSpLocks/>
          </p:cNvCxnSpPr>
          <p:nvPr/>
        </p:nvCxnSpPr>
        <p:spPr>
          <a:xfrm flipH="1">
            <a:off x="5128022" y="4499539"/>
            <a:ext cx="457909" cy="406979"/>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162" name="Straight Arrow Connector 161">
            <a:extLst>
              <a:ext uri="{FF2B5EF4-FFF2-40B4-BE49-F238E27FC236}">
                <a16:creationId xmlns:a16="http://schemas.microsoft.com/office/drawing/2014/main" id="{DDB6AAD1-CAE4-42AD-9B2F-27BCDD067E9D}"/>
              </a:ext>
            </a:extLst>
          </p:cNvPr>
          <p:cNvCxnSpPr>
            <a:cxnSpLocks/>
            <a:stCxn id="155" idx="2"/>
            <a:endCxn id="156" idx="0"/>
          </p:cNvCxnSpPr>
          <p:nvPr/>
        </p:nvCxnSpPr>
        <p:spPr>
          <a:xfrm>
            <a:off x="5591976" y="4479891"/>
            <a:ext cx="504024" cy="406979"/>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cxnSp>
        <p:nvCxnSpPr>
          <p:cNvPr id="167" name="Straight Arrow Connector 166">
            <a:extLst>
              <a:ext uri="{FF2B5EF4-FFF2-40B4-BE49-F238E27FC236}">
                <a16:creationId xmlns:a16="http://schemas.microsoft.com/office/drawing/2014/main" id="{4B53DE27-4433-4826-95B8-2794FA129071}"/>
              </a:ext>
            </a:extLst>
          </p:cNvPr>
          <p:cNvCxnSpPr>
            <a:cxnSpLocks/>
          </p:cNvCxnSpPr>
          <p:nvPr/>
        </p:nvCxnSpPr>
        <p:spPr>
          <a:xfrm>
            <a:off x="5578509" y="3425126"/>
            <a:ext cx="1" cy="3961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69" name="Straight Arrow Connector 168">
            <a:extLst>
              <a:ext uri="{FF2B5EF4-FFF2-40B4-BE49-F238E27FC236}">
                <a16:creationId xmlns:a16="http://schemas.microsoft.com/office/drawing/2014/main" id="{F6116485-FED3-4028-889B-6EC7DBAFCD25}"/>
              </a:ext>
            </a:extLst>
          </p:cNvPr>
          <p:cNvCxnSpPr>
            <a:cxnSpLocks/>
          </p:cNvCxnSpPr>
          <p:nvPr/>
        </p:nvCxnSpPr>
        <p:spPr>
          <a:xfrm flipH="1">
            <a:off x="3794235" y="5424109"/>
            <a:ext cx="1333786" cy="9512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85" name="Flowchart: Alternate Process 184">
            <a:extLst>
              <a:ext uri="{FF2B5EF4-FFF2-40B4-BE49-F238E27FC236}">
                <a16:creationId xmlns:a16="http://schemas.microsoft.com/office/drawing/2014/main" id="{86C53B32-7EA4-4B2E-BFC0-A6E9F8069D96}"/>
              </a:ext>
            </a:extLst>
          </p:cNvPr>
          <p:cNvSpPr/>
          <p:nvPr/>
        </p:nvSpPr>
        <p:spPr>
          <a:xfrm>
            <a:off x="8483260" y="1489802"/>
            <a:ext cx="2177967" cy="718215"/>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a:solidFill>
                  <a:schemeClr val="tx1"/>
                </a:solidFill>
              </a:rPr>
              <a:t>Refer to MSK Hub. </a:t>
            </a:r>
          </a:p>
        </p:txBody>
      </p:sp>
      <p:cxnSp>
        <p:nvCxnSpPr>
          <p:cNvPr id="193" name="Connector: Elbow 192">
            <a:extLst>
              <a:ext uri="{FF2B5EF4-FFF2-40B4-BE49-F238E27FC236}">
                <a16:creationId xmlns:a16="http://schemas.microsoft.com/office/drawing/2014/main" id="{65760E45-40EA-4F81-B912-064168EFA95A}"/>
              </a:ext>
            </a:extLst>
          </p:cNvPr>
          <p:cNvCxnSpPr>
            <a:cxnSpLocks/>
            <a:stCxn id="156" idx="6"/>
            <a:endCxn id="185" idx="1"/>
          </p:cNvCxnSpPr>
          <p:nvPr/>
        </p:nvCxnSpPr>
        <p:spPr>
          <a:xfrm flipV="1">
            <a:off x="6371272" y="1848910"/>
            <a:ext cx="2111988" cy="329158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sp>
        <p:nvSpPr>
          <p:cNvPr id="194" name="Flowchart: Process 193">
            <a:extLst>
              <a:ext uri="{FF2B5EF4-FFF2-40B4-BE49-F238E27FC236}">
                <a16:creationId xmlns:a16="http://schemas.microsoft.com/office/drawing/2014/main" id="{E2D4696C-7EEF-4803-BCE1-49BE133B38E7}"/>
              </a:ext>
            </a:extLst>
          </p:cNvPr>
          <p:cNvSpPr/>
          <p:nvPr/>
        </p:nvSpPr>
        <p:spPr>
          <a:xfrm>
            <a:off x="7770797" y="2265572"/>
            <a:ext cx="3591613" cy="1621411"/>
          </a:xfrm>
          <a:prstGeom prst="flowChartProcess">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t" anchorCtr="0"/>
          <a:lstStyle/>
          <a:p>
            <a:pPr algn="ctr"/>
            <a:endParaRPr lang="en-GB" sz="1200" dirty="0"/>
          </a:p>
        </p:txBody>
      </p:sp>
      <p:sp>
        <p:nvSpPr>
          <p:cNvPr id="196" name="Flowchart: Alternate Process 195">
            <a:extLst>
              <a:ext uri="{FF2B5EF4-FFF2-40B4-BE49-F238E27FC236}">
                <a16:creationId xmlns:a16="http://schemas.microsoft.com/office/drawing/2014/main" id="{48FB63CF-2C99-46FC-B448-568E3C1EA2F4}"/>
              </a:ext>
            </a:extLst>
          </p:cNvPr>
          <p:cNvSpPr/>
          <p:nvPr/>
        </p:nvSpPr>
        <p:spPr>
          <a:xfrm>
            <a:off x="7775555" y="2281020"/>
            <a:ext cx="3582098" cy="365217"/>
          </a:xfrm>
          <a:prstGeom prst="flowChartAlternateProcess">
            <a:avLst/>
          </a:prstGeom>
          <a:solidFill>
            <a:schemeClr val="tx2">
              <a:lumMod val="60000"/>
              <a:lumOff val="40000"/>
            </a:schemeClr>
          </a:solid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1100" b="1" dirty="0">
                <a:solidFill>
                  <a:schemeClr val="bg1"/>
                </a:solidFill>
              </a:rPr>
              <a:t>Clinical Assessment and Triage Service (CATS)</a:t>
            </a:r>
          </a:p>
        </p:txBody>
      </p:sp>
      <p:sp>
        <p:nvSpPr>
          <p:cNvPr id="197" name="Flowchart: Alternate Process 196">
            <a:extLst>
              <a:ext uri="{FF2B5EF4-FFF2-40B4-BE49-F238E27FC236}">
                <a16:creationId xmlns:a16="http://schemas.microsoft.com/office/drawing/2014/main" id="{A414E019-8DDF-4F57-AFE9-40783E6F786B}"/>
              </a:ext>
            </a:extLst>
          </p:cNvPr>
          <p:cNvSpPr/>
          <p:nvPr/>
        </p:nvSpPr>
        <p:spPr>
          <a:xfrm>
            <a:off x="7814312" y="2680806"/>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Clinical Assessment</a:t>
            </a:r>
          </a:p>
        </p:txBody>
      </p:sp>
      <p:sp>
        <p:nvSpPr>
          <p:cNvPr id="198" name="Flowchart: Alternate Process 197">
            <a:extLst>
              <a:ext uri="{FF2B5EF4-FFF2-40B4-BE49-F238E27FC236}">
                <a16:creationId xmlns:a16="http://schemas.microsoft.com/office/drawing/2014/main" id="{F875DE5E-013E-4454-884B-98CCF2477D19}"/>
              </a:ext>
            </a:extLst>
          </p:cNvPr>
          <p:cNvSpPr/>
          <p:nvPr/>
        </p:nvSpPr>
        <p:spPr>
          <a:xfrm>
            <a:off x="9052816" y="2680806"/>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Diagnostic work-up</a:t>
            </a:r>
          </a:p>
        </p:txBody>
      </p:sp>
      <p:sp>
        <p:nvSpPr>
          <p:cNvPr id="199" name="Flowchart: Alternate Process 198">
            <a:extLst>
              <a:ext uri="{FF2B5EF4-FFF2-40B4-BE49-F238E27FC236}">
                <a16:creationId xmlns:a16="http://schemas.microsoft.com/office/drawing/2014/main" id="{4780A33C-18E8-4216-B131-CA26E3001DF1}"/>
              </a:ext>
            </a:extLst>
          </p:cNvPr>
          <p:cNvSpPr/>
          <p:nvPr/>
        </p:nvSpPr>
        <p:spPr>
          <a:xfrm>
            <a:off x="10229414" y="2680805"/>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MDT forum with Consultants/ GPs</a:t>
            </a:r>
          </a:p>
        </p:txBody>
      </p:sp>
      <p:sp>
        <p:nvSpPr>
          <p:cNvPr id="200" name="Flowchart: Alternate Process 199">
            <a:extLst>
              <a:ext uri="{FF2B5EF4-FFF2-40B4-BE49-F238E27FC236}">
                <a16:creationId xmlns:a16="http://schemas.microsoft.com/office/drawing/2014/main" id="{223C3CFC-A3C5-495E-ACD6-1204E7EBDFAB}"/>
              </a:ext>
            </a:extLst>
          </p:cNvPr>
          <p:cNvSpPr/>
          <p:nvPr/>
        </p:nvSpPr>
        <p:spPr>
          <a:xfrm>
            <a:off x="7814312" y="3086523"/>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One-Stop Clinic</a:t>
            </a:r>
          </a:p>
        </p:txBody>
      </p:sp>
      <p:sp>
        <p:nvSpPr>
          <p:cNvPr id="201" name="Flowchart: Alternate Process 200">
            <a:extLst>
              <a:ext uri="{FF2B5EF4-FFF2-40B4-BE49-F238E27FC236}">
                <a16:creationId xmlns:a16="http://schemas.microsoft.com/office/drawing/2014/main" id="{D1C395DD-22F9-412B-8E21-694913E556E6}"/>
              </a:ext>
            </a:extLst>
          </p:cNvPr>
          <p:cNvSpPr/>
          <p:nvPr/>
        </p:nvSpPr>
        <p:spPr>
          <a:xfrm>
            <a:off x="9052816" y="3086523"/>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800" dirty="0"/>
              <a:t>Diagnostic USS and Shockwave Therapy</a:t>
            </a:r>
          </a:p>
        </p:txBody>
      </p:sp>
      <p:sp>
        <p:nvSpPr>
          <p:cNvPr id="202" name="Flowchart: Alternate Process 201">
            <a:extLst>
              <a:ext uri="{FF2B5EF4-FFF2-40B4-BE49-F238E27FC236}">
                <a16:creationId xmlns:a16="http://schemas.microsoft.com/office/drawing/2014/main" id="{CB0048B6-1E8F-4385-BAFF-92E2B91AE5F3}"/>
              </a:ext>
            </a:extLst>
          </p:cNvPr>
          <p:cNvSpPr/>
          <p:nvPr/>
        </p:nvSpPr>
        <p:spPr>
          <a:xfrm>
            <a:off x="10229414" y="3076278"/>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USS guided CSI</a:t>
            </a:r>
          </a:p>
        </p:txBody>
      </p:sp>
      <p:sp>
        <p:nvSpPr>
          <p:cNvPr id="203" name="Flowchart: Alternate Process 202">
            <a:extLst>
              <a:ext uri="{FF2B5EF4-FFF2-40B4-BE49-F238E27FC236}">
                <a16:creationId xmlns:a16="http://schemas.microsoft.com/office/drawing/2014/main" id="{BC588804-CA8F-44B6-8467-5B4584EC54DE}"/>
              </a:ext>
            </a:extLst>
          </p:cNvPr>
          <p:cNvSpPr/>
          <p:nvPr/>
        </p:nvSpPr>
        <p:spPr>
          <a:xfrm>
            <a:off x="7814312" y="3492240"/>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Direct listing for surgery</a:t>
            </a:r>
          </a:p>
        </p:txBody>
      </p:sp>
      <p:sp>
        <p:nvSpPr>
          <p:cNvPr id="204" name="Flowchart: Alternate Process 203">
            <a:extLst>
              <a:ext uri="{FF2B5EF4-FFF2-40B4-BE49-F238E27FC236}">
                <a16:creationId xmlns:a16="http://schemas.microsoft.com/office/drawing/2014/main" id="{970BD01E-4556-468E-92E7-3A6000F40C0B}"/>
              </a:ext>
            </a:extLst>
          </p:cNvPr>
          <p:cNvSpPr/>
          <p:nvPr/>
        </p:nvSpPr>
        <p:spPr>
          <a:xfrm>
            <a:off x="9052815" y="3508260"/>
            <a:ext cx="1029373" cy="347521"/>
          </a:xfrm>
          <a:prstGeom prst="flowChartAlternateProcess">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900" dirty="0"/>
              <a:t>R&amp;D, clinical audits</a:t>
            </a:r>
          </a:p>
        </p:txBody>
      </p:sp>
      <p:sp>
        <p:nvSpPr>
          <p:cNvPr id="208" name="TextBox 207">
            <a:extLst>
              <a:ext uri="{FF2B5EF4-FFF2-40B4-BE49-F238E27FC236}">
                <a16:creationId xmlns:a16="http://schemas.microsoft.com/office/drawing/2014/main" id="{A38E0691-46A3-4CB1-B099-65F07850418A}"/>
              </a:ext>
            </a:extLst>
          </p:cNvPr>
          <p:cNvSpPr txBox="1"/>
          <p:nvPr/>
        </p:nvSpPr>
        <p:spPr>
          <a:xfrm>
            <a:off x="2681398" y="1000344"/>
            <a:ext cx="2353459" cy="369332"/>
          </a:xfrm>
          <a:prstGeom prst="rect">
            <a:avLst/>
          </a:prstGeom>
          <a:noFill/>
          <a:ln w="28575">
            <a:solidFill>
              <a:schemeClr val="tx1"/>
            </a:solidFill>
          </a:ln>
        </p:spPr>
        <p:txBody>
          <a:bodyPr wrap="square" rtlCol="0">
            <a:spAutoFit/>
          </a:bodyPr>
          <a:lstStyle/>
          <a:p>
            <a:r>
              <a:rPr lang="en-GB" dirty="0"/>
              <a:t>Primary Care Led</a:t>
            </a:r>
          </a:p>
        </p:txBody>
      </p:sp>
      <p:sp>
        <p:nvSpPr>
          <p:cNvPr id="209" name="TextBox 208">
            <a:extLst>
              <a:ext uri="{FF2B5EF4-FFF2-40B4-BE49-F238E27FC236}">
                <a16:creationId xmlns:a16="http://schemas.microsoft.com/office/drawing/2014/main" id="{C33D4D3D-94F0-4D98-A658-5903130B9CC2}"/>
              </a:ext>
            </a:extLst>
          </p:cNvPr>
          <p:cNvSpPr txBox="1"/>
          <p:nvPr/>
        </p:nvSpPr>
        <p:spPr>
          <a:xfrm>
            <a:off x="8328998" y="1000344"/>
            <a:ext cx="2609101" cy="369332"/>
          </a:xfrm>
          <a:prstGeom prst="rect">
            <a:avLst/>
          </a:prstGeom>
          <a:noFill/>
          <a:ln w="28575">
            <a:solidFill>
              <a:schemeClr val="tx1"/>
            </a:solidFill>
          </a:ln>
        </p:spPr>
        <p:txBody>
          <a:bodyPr wrap="square" rtlCol="0">
            <a:spAutoFit/>
          </a:bodyPr>
          <a:lstStyle/>
          <a:p>
            <a:r>
              <a:rPr lang="en-GB" dirty="0"/>
              <a:t>Secondary Care Led</a:t>
            </a:r>
          </a:p>
        </p:txBody>
      </p:sp>
      <p:sp>
        <p:nvSpPr>
          <p:cNvPr id="211" name="Flowchart: Alternate Process 210">
            <a:extLst>
              <a:ext uri="{FF2B5EF4-FFF2-40B4-BE49-F238E27FC236}">
                <a16:creationId xmlns:a16="http://schemas.microsoft.com/office/drawing/2014/main" id="{54A4E6BE-3487-41BC-AE73-ED0B93AB05B2}"/>
              </a:ext>
            </a:extLst>
          </p:cNvPr>
          <p:cNvSpPr/>
          <p:nvPr/>
        </p:nvSpPr>
        <p:spPr>
          <a:xfrm>
            <a:off x="8680828" y="4296066"/>
            <a:ext cx="2063272" cy="1072131"/>
          </a:xfrm>
          <a:prstGeom prst="flowChartAlternateProcess">
            <a:avLst/>
          </a:prstGeom>
        </p:spPr>
        <p:style>
          <a:lnRef idx="1">
            <a:schemeClr val="accent5"/>
          </a:lnRef>
          <a:fillRef idx="3">
            <a:schemeClr val="accent5"/>
          </a:fillRef>
          <a:effectRef idx="2">
            <a:schemeClr val="accent5"/>
          </a:effectRef>
          <a:fontRef idx="minor">
            <a:schemeClr val="lt1"/>
          </a:fontRef>
        </p:style>
        <p:txBody>
          <a:bodyPr rtlCol="0" anchor="t" anchorCtr="0"/>
          <a:lstStyle/>
          <a:p>
            <a:pPr marL="84138" indent="-84138">
              <a:buFont typeface="Arial" panose="020B0604020202020204" pitchFamily="34" charset="0"/>
              <a:buChar char="•"/>
            </a:pPr>
            <a:r>
              <a:rPr lang="en-GB" sz="1000" dirty="0">
                <a:solidFill>
                  <a:schemeClr val="tx1"/>
                </a:solidFill>
              </a:rPr>
              <a:t>Domiciliary Physiotherapy</a:t>
            </a:r>
          </a:p>
          <a:p>
            <a:pPr marL="84138" indent="-84138">
              <a:buFont typeface="Arial" panose="020B0604020202020204" pitchFamily="34" charset="0"/>
              <a:buChar char="•"/>
            </a:pPr>
            <a:r>
              <a:rPr lang="en-GB" sz="1000" dirty="0">
                <a:solidFill>
                  <a:schemeClr val="tx1"/>
                </a:solidFill>
              </a:rPr>
              <a:t>Podiatry</a:t>
            </a:r>
          </a:p>
          <a:p>
            <a:pPr marL="84138" indent="-84138">
              <a:buFont typeface="Arial" panose="020B0604020202020204" pitchFamily="34" charset="0"/>
              <a:buChar char="•"/>
            </a:pPr>
            <a:r>
              <a:rPr lang="en-GB" sz="1000" dirty="0">
                <a:solidFill>
                  <a:schemeClr val="tx1"/>
                </a:solidFill>
              </a:rPr>
              <a:t>In-patient physiotherapy team</a:t>
            </a:r>
          </a:p>
          <a:p>
            <a:pPr marL="84138" indent="-84138">
              <a:buFont typeface="Arial" panose="020B0604020202020204" pitchFamily="34" charset="0"/>
              <a:buChar char="•"/>
            </a:pPr>
            <a:r>
              <a:rPr lang="en-GB" sz="1000" dirty="0">
                <a:solidFill>
                  <a:schemeClr val="tx1"/>
                </a:solidFill>
              </a:rPr>
              <a:t>Paediatric Physiotherapy</a:t>
            </a:r>
          </a:p>
          <a:p>
            <a:pPr marL="84138" indent="-84138">
              <a:buFont typeface="Arial" panose="020B0604020202020204" pitchFamily="34" charset="0"/>
              <a:buChar char="•"/>
            </a:pPr>
            <a:r>
              <a:rPr lang="en-GB" sz="1000" dirty="0">
                <a:solidFill>
                  <a:schemeClr val="tx1"/>
                </a:solidFill>
              </a:rPr>
              <a:t>Neurophysiotherapy</a:t>
            </a:r>
          </a:p>
          <a:p>
            <a:pPr marL="84138" indent="-84138">
              <a:buFont typeface="Arial" panose="020B0604020202020204" pitchFamily="34" charset="0"/>
              <a:buChar char="•"/>
            </a:pPr>
            <a:r>
              <a:rPr lang="en-GB" sz="1000" dirty="0">
                <a:solidFill>
                  <a:schemeClr val="tx1"/>
                </a:solidFill>
              </a:rPr>
              <a:t>Hand Therapy</a:t>
            </a:r>
          </a:p>
          <a:p>
            <a:endParaRPr lang="en-GB" sz="1000" dirty="0">
              <a:solidFill>
                <a:schemeClr val="tx1"/>
              </a:solidFill>
            </a:endParaRPr>
          </a:p>
        </p:txBody>
      </p:sp>
      <p:cxnSp>
        <p:nvCxnSpPr>
          <p:cNvPr id="212" name="Straight Arrow Connector 211">
            <a:extLst>
              <a:ext uri="{FF2B5EF4-FFF2-40B4-BE49-F238E27FC236}">
                <a16:creationId xmlns:a16="http://schemas.microsoft.com/office/drawing/2014/main" id="{75E7564B-C8B5-4376-B6C0-871196A2512A}"/>
              </a:ext>
            </a:extLst>
          </p:cNvPr>
          <p:cNvCxnSpPr>
            <a:cxnSpLocks/>
          </p:cNvCxnSpPr>
          <p:nvPr/>
        </p:nvCxnSpPr>
        <p:spPr>
          <a:xfrm>
            <a:off x="9580815" y="3904359"/>
            <a:ext cx="1" cy="371693"/>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cxnSp>
        <p:nvCxnSpPr>
          <p:cNvPr id="213" name="Connector: Elbow 212">
            <a:extLst>
              <a:ext uri="{FF2B5EF4-FFF2-40B4-BE49-F238E27FC236}">
                <a16:creationId xmlns:a16="http://schemas.microsoft.com/office/drawing/2014/main" id="{9DA31069-C20F-4905-A297-BF2C6FE03435}"/>
              </a:ext>
            </a:extLst>
          </p:cNvPr>
          <p:cNvCxnSpPr>
            <a:cxnSpLocks/>
            <a:stCxn id="203" idx="2"/>
            <a:endCxn id="122" idx="3"/>
          </p:cNvCxnSpPr>
          <p:nvPr/>
        </p:nvCxnSpPr>
        <p:spPr>
          <a:xfrm rot="5400000">
            <a:off x="5219963" y="3503019"/>
            <a:ext cx="2772295" cy="3445779"/>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222" name="TextBox 221">
            <a:extLst>
              <a:ext uri="{FF2B5EF4-FFF2-40B4-BE49-F238E27FC236}">
                <a16:creationId xmlns:a16="http://schemas.microsoft.com/office/drawing/2014/main" id="{940DFE84-18AF-4ED0-BEA9-3492869C721C}"/>
              </a:ext>
            </a:extLst>
          </p:cNvPr>
          <p:cNvSpPr txBox="1"/>
          <p:nvPr/>
        </p:nvSpPr>
        <p:spPr>
          <a:xfrm>
            <a:off x="3698081" y="2484682"/>
            <a:ext cx="565576" cy="21544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800" dirty="0"/>
              <a:t>EMIS</a:t>
            </a:r>
          </a:p>
        </p:txBody>
      </p:sp>
      <p:sp>
        <p:nvSpPr>
          <p:cNvPr id="223" name="TextBox 222">
            <a:extLst>
              <a:ext uri="{FF2B5EF4-FFF2-40B4-BE49-F238E27FC236}">
                <a16:creationId xmlns:a16="http://schemas.microsoft.com/office/drawing/2014/main" id="{18D4DC00-9B66-467F-91D1-3CF63E3BE11A}"/>
              </a:ext>
            </a:extLst>
          </p:cNvPr>
          <p:cNvSpPr txBox="1"/>
          <p:nvPr/>
        </p:nvSpPr>
        <p:spPr>
          <a:xfrm>
            <a:off x="5938920" y="1403001"/>
            <a:ext cx="565576" cy="21544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800" dirty="0"/>
              <a:t>EMIS</a:t>
            </a:r>
          </a:p>
        </p:txBody>
      </p:sp>
      <p:sp>
        <p:nvSpPr>
          <p:cNvPr id="224" name="TextBox 223">
            <a:extLst>
              <a:ext uri="{FF2B5EF4-FFF2-40B4-BE49-F238E27FC236}">
                <a16:creationId xmlns:a16="http://schemas.microsoft.com/office/drawing/2014/main" id="{A437131F-9EAC-4B29-97E7-3DF013538EBA}"/>
              </a:ext>
            </a:extLst>
          </p:cNvPr>
          <p:cNvSpPr txBox="1"/>
          <p:nvPr/>
        </p:nvSpPr>
        <p:spPr>
          <a:xfrm>
            <a:off x="6289918" y="2659750"/>
            <a:ext cx="565576" cy="21544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800" dirty="0"/>
              <a:t>EMIS</a:t>
            </a:r>
          </a:p>
        </p:txBody>
      </p:sp>
      <p:sp>
        <p:nvSpPr>
          <p:cNvPr id="225" name="TextBox 224">
            <a:extLst>
              <a:ext uri="{FF2B5EF4-FFF2-40B4-BE49-F238E27FC236}">
                <a16:creationId xmlns:a16="http://schemas.microsoft.com/office/drawing/2014/main" id="{E0C89C16-73DC-47FF-92DE-862D4B11E91F}"/>
              </a:ext>
            </a:extLst>
          </p:cNvPr>
          <p:cNvSpPr txBox="1"/>
          <p:nvPr/>
        </p:nvSpPr>
        <p:spPr>
          <a:xfrm>
            <a:off x="9987004" y="1532769"/>
            <a:ext cx="565576" cy="21544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800" dirty="0"/>
              <a:t>E-RS</a:t>
            </a:r>
          </a:p>
        </p:txBody>
      </p:sp>
      <p:sp>
        <p:nvSpPr>
          <p:cNvPr id="226" name="TextBox 225">
            <a:extLst>
              <a:ext uri="{FF2B5EF4-FFF2-40B4-BE49-F238E27FC236}">
                <a16:creationId xmlns:a16="http://schemas.microsoft.com/office/drawing/2014/main" id="{F1B5928E-FB3C-4B21-BD2B-F6C02B061661}"/>
              </a:ext>
            </a:extLst>
          </p:cNvPr>
          <p:cNvSpPr txBox="1"/>
          <p:nvPr/>
        </p:nvSpPr>
        <p:spPr>
          <a:xfrm rot="16200000">
            <a:off x="4131404" y="3835797"/>
            <a:ext cx="565576" cy="215444"/>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GB" sz="800" dirty="0"/>
              <a:t>PIFU</a:t>
            </a:r>
          </a:p>
        </p:txBody>
      </p:sp>
      <p:sp>
        <p:nvSpPr>
          <p:cNvPr id="227" name="TextBox 226">
            <a:extLst>
              <a:ext uri="{FF2B5EF4-FFF2-40B4-BE49-F238E27FC236}">
                <a16:creationId xmlns:a16="http://schemas.microsoft.com/office/drawing/2014/main" id="{B0734FEE-3ADB-45A7-9116-8ADA0E37A8A4}"/>
              </a:ext>
            </a:extLst>
          </p:cNvPr>
          <p:cNvSpPr txBox="1"/>
          <p:nvPr/>
        </p:nvSpPr>
        <p:spPr>
          <a:xfrm>
            <a:off x="11062994" y="3605793"/>
            <a:ext cx="565576" cy="21544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sz="800" dirty="0"/>
              <a:t>Cerner</a:t>
            </a:r>
          </a:p>
        </p:txBody>
      </p:sp>
      <p:sp>
        <p:nvSpPr>
          <p:cNvPr id="205" name="Rectangle: Rounded Corners 204">
            <a:extLst>
              <a:ext uri="{FF2B5EF4-FFF2-40B4-BE49-F238E27FC236}">
                <a16:creationId xmlns:a16="http://schemas.microsoft.com/office/drawing/2014/main" id="{6DBCCC0C-BE1E-4AC0-92B5-EF796C8F5D7E}"/>
              </a:ext>
            </a:extLst>
          </p:cNvPr>
          <p:cNvSpPr/>
          <p:nvPr/>
        </p:nvSpPr>
        <p:spPr>
          <a:xfrm>
            <a:off x="7091861" y="961753"/>
            <a:ext cx="4802869" cy="5887029"/>
          </a:xfrm>
          <a:prstGeom prst="roundRect">
            <a:avLst/>
          </a:prstGeom>
          <a:noFill/>
          <a:ln>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35426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D363-A6D3-4D67-BFD4-6697883948AC}"/>
              </a:ext>
            </a:extLst>
          </p:cNvPr>
          <p:cNvSpPr>
            <a:spLocks noGrp="1"/>
          </p:cNvSpPr>
          <p:nvPr>
            <p:ph type="title"/>
          </p:nvPr>
        </p:nvSpPr>
        <p:spPr/>
        <p:txBody>
          <a:bodyPr/>
          <a:lstStyle/>
          <a:p>
            <a:r>
              <a:rPr lang="en-GB" dirty="0"/>
              <a:t>Activity planning</a:t>
            </a:r>
          </a:p>
        </p:txBody>
      </p:sp>
      <p:sp>
        <p:nvSpPr>
          <p:cNvPr id="13" name="TextBox 12">
            <a:extLst>
              <a:ext uri="{FF2B5EF4-FFF2-40B4-BE49-F238E27FC236}">
                <a16:creationId xmlns:a16="http://schemas.microsoft.com/office/drawing/2014/main" id="{6B19D3C3-BBF6-4947-85F1-2BEBF9419AAE}"/>
              </a:ext>
            </a:extLst>
          </p:cNvPr>
          <p:cNvSpPr txBox="1"/>
          <p:nvPr/>
        </p:nvSpPr>
        <p:spPr>
          <a:xfrm>
            <a:off x="1181494" y="1557720"/>
            <a:ext cx="4182358" cy="1184940"/>
          </a:xfrm>
          <a:prstGeom prst="rect">
            <a:avLst/>
          </a:prstGeom>
          <a:noFill/>
          <a:ln w="12700">
            <a:solidFill>
              <a:schemeClr val="tx1"/>
            </a:solidFill>
          </a:ln>
          <a:scene3d>
            <a:camera prst="orthographicFront"/>
            <a:lightRig rig="threePt" dir="t"/>
          </a:scene3d>
          <a:sp3d>
            <a:bevelT/>
          </a:sp3d>
        </p:spPr>
        <p:txBody>
          <a:bodyPr wrap="square" rtlCol="0">
            <a:spAutoFit/>
          </a:bodyPr>
          <a:lstStyle/>
          <a:p>
            <a:r>
              <a:rPr lang="en-GB" sz="1600" b="1" dirty="0"/>
              <a:t>Methodology</a:t>
            </a:r>
          </a:p>
          <a:p>
            <a:pPr marL="179388" indent="-179388">
              <a:buFont typeface="Arial" panose="020B0604020202020204" pitchFamily="34" charset="0"/>
              <a:buChar char="•"/>
            </a:pPr>
            <a:r>
              <a:rPr lang="en-GB" sz="1100" dirty="0"/>
              <a:t>Analysed activity level for 2019/20 and 2020/21.</a:t>
            </a:r>
          </a:p>
          <a:p>
            <a:pPr marL="179388" indent="-179388">
              <a:buFont typeface="Arial" panose="020B0604020202020204" pitchFamily="34" charset="0"/>
              <a:buChar char="•"/>
            </a:pPr>
            <a:r>
              <a:rPr lang="en-GB" sz="1100" dirty="0"/>
              <a:t>2020/21 activity highly skewed due to the impact of the pandemic hence disregarded for activity planning.</a:t>
            </a:r>
          </a:p>
          <a:p>
            <a:pPr marL="179388" indent="-179388">
              <a:buFont typeface="Arial" panose="020B0604020202020204" pitchFamily="34" charset="0"/>
              <a:buChar char="•"/>
            </a:pPr>
            <a:r>
              <a:rPr lang="en-GB" sz="1100" dirty="0"/>
              <a:t>2019/20 referral activity used for activity forecast. The service received 32,683 referrals in  2019/20 FY.  </a:t>
            </a:r>
          </a:p>
        </p:txBody>
      </p:sp>
      <p:sp>
        <p:nvSpPr>
          <p:cNvPr id="14" name="TextBox 13">
            <a:extLst>
              <a:ext uri="{FF2B5EF4-FFF2-40B4-BE49-F238E27FC236}">
                <a16:creationId xmlns:a16="http://schemas.microsoft.com/office/drawing/2014/main" id="{90406840-CE6E-4094-8FB8-EB8B4BE66A7F}"/>
              </a:ext>
            </a:extLst>
          </p:cNvPr>
          <p:cNvSpPr txBox="1"/>
          <p:nvPr/>
        </p:nvSpPr>
        <p:spPr>
          <a:xfrm>
            <a:off x="1181493" y="3284344"/>
            <a:ext cx="4182357" cy="1862048"/>
          </a:xfrm>
          <a:prstGeom prst="rect">
            <a:avLst/>
          </a:prstGeom>
          <a:noFill/>
          <a:ln w="12700">
            <a:solidFill>
              <a:schemeClr val="tx1"/>
            </a:solidFill>
          </a:ln>
          <a:scene3d>
            <a:camera prst="orthographicFront"/>
            <a:lightRig rig="threePt" dir="t"/>
          </a:scene3d>
          <a:sp3d>
            <a:bevelT/>
          </a:sp3d>
        </p:spPr>
        <p:txBody>
          <a:bodyPr wrap="square" rtlCol="0">
            <a:spAutoFit/>
          </a:bodyPr>
          <a:lstStyle/>
          <a:p>
            <a:r>
              <a:rPr lang="en-GB" sz="1600" b="1" dirty="0"/>
              <a:t>Assumptions</a:t>
            </a:r>
          </a:p>
          <a:p>
            <a:pPr marL="179388" indent="-179388">
              <a:buFont typeface="Arial" panose="020B0604020202020204" pitchFamily="34" charset="0"/>
              <a:buChar char="•"/>
            </a:pPr>
            <a:r>
              <a:rPr lang="en-GB" sz="1100" dirty="0"/>
              <a:t>10% increase in demand for 2022/23</a:t>
            </a:r>
          </a:p>
          <a:p>
            <a:pPr marL="179388" indent="-179388">
              <a:buFont typeface="Arial" panose="020B0604020202020204" pitchFamily="34" charset="0"/>
              <a:buChar char="•"/>
            </a:pPr>
            <a:r>
              <a:rPr lang="en-GB" sz="1100" dirty="0"/>
              <a:t>New patient activity</a:t>
            </a:r>
          </a:p>
          <a:p>
            <a:pPr marL="636588" lvl="1" indent="-179388">
              <a:buFont typeface="Arial" panose="020B0604020202020204" pitchFamily="34" charset="0"/>
              <a:buChar char="•"/>
            </a:pPr>
            <a:r>
              <a:rPr lang="en-GB" sz="1100" dirty="0"/>
              <a:t>Referrals for 1:1 Physio – 70%</a:t>
            </a:r>
          </a:p>
          <a:p>
            <a:pPr marL="636588" lvl="1" indent="-179388">
              <a:buFont typeface="Arial" panose="020B0604020202020204" pitchFamily="34" charset="0"/>
              <a:buChar char="•"/>
            </a:pPr>
            <a:r>
              <a:rPr lang="en-GB" sz="1100" dirty="0"/>
              <a:t>Referrals to CATS – 25% </a:t>
            </a:r>
          </a:p>
          <a:p>
            <a:pPr marL="636588" lvl="1" indent="-179388">
              <a:buFont typeface="Arial" panose="020B0604020202020204" pitchFamily="34" charset="0"/>
              <a:buChar char="•"/>
            </a:pPr>
            <a:r>
              <a:rPr lang="en-GB" sz="1100" dirty="0"/>
              <a:t>Referrals rejected back to GP – 5% </a:t>
            </a:r>
          </a:p>
          <a:p>
            <a:pPr marL="179388" indent="-179388">
              <a:buFont typeface="Arial" panose="020B0604020202020204" pitchFamily="34" charset="0"/>
              <a:buChar char="•"/>
            </a:pPr>
            <a:r>
              <a:rPr lang="en-GB" sz="1100" dirty="0"/>
              <a:t>Follow-up activity – NP:FU ratio = 1:1.5 </a:t>
            </a:r>
          </a:p>
          <a:p>
            <a:pPr marL="636588" lvl="1" indent="-179388">
              <a:buFont typeface="Arial" panose="020B0604020202020204" pitchFamily="34" charset="0"/>
              <a:buChar char="•"/>
            </a:pPr>
            <a:r>
              <a:rPr lang="en-GB" sz="1100" dirty="0"/>
              <a:t>FU Telephone consultations – 25%</a:t>
            </a:r>
          </a:p>
          <a:p>
            <a:pPr marL="636588" lvl="1" indent="-179388">
              <a:buFont typeface="Arial" panose="020B0604020202020204" pitchFamily="34" charset="0"/>
              <a:buChar char="•"/>
            </a:pPr>
            <a:r>
              <a:rPr lang="en-GB" sz="1100" dirty="0"/>
              <a:t>Group sessions – 50%</a:t>
            </a:r>
          </a:p>
          <a:p>
            <a:pPr marL="636588" lvl="1" indent="-179388">
              <a:buFont typeface="Arial" panose="020B0604020202020204" pitchFamily="34" charset="0"/>
              <a:buChar char="•"/>
            </a:pPr>
            <a:r>
              <a:rPr lang="en-GB" sz="1100" dirty="0"/>
              <a:t>1:1 FU Physio – 25%</a:t>
            </a:r>
          </a:p>
        </p:txBody>
      </p:sp>
      <p:sp>
        <p:nvSpPr>
          <p:cNvPr id="15" name="TextBox 14">
            <a:extLst>
              <a:ext uri="{FF2B5EF4-FFF2-40B4-BE49-F238E27FC236}">
                <a16:creationId xmlns:a16="http://schemas.microsoft.com/office/drawing/2014/main" id="{23250685-205E-4E2D-97D4-CE4D5FDD4CA9}"/>
              </a:ext>
            </a:extLst>
          </p:cNvPr>
          <p:cNvSpPr txBox="1"/>
          <p:nvPr/>
        </p:nvSpPr>
        <p:spPr>
          <a:xfrm>
            <a:off x="5599521" y="1536569"/>
            <a:ext cx="5410985" cy="2339102"/>
          </a:xfrm>
          <a:prstGeom prst="rect">
            <a:avLst/>
          </a:prstGeom>
          <a:noFill/>
          <a:ln w="12700">
            <a:solidFill>
              <a:schemeClr val="tx1"/>
            </a:solidFill>
          </a:ln>
          <a:scene3d>
            <a:camera prst="orthographicFront"/>
            <a:lightRig rig="threePt" dir="t"/>
          </a:scene3d>
          <a:sp3d>
            <a:bevelT/>
          </a:sp3d>
        </p:spPr>
        <p:txBody>
          <a:bodyPr wrap="square" rtlCol="0">
            <a:spAutoFit/>
          </a:bodyPr>
          <a:lstStyle/>
          <a:p>
            <a:r>
              <a:rPr lang="en-GB" sz="1600" b="1" dirty="0"/>
              <a:t>Forecast activity</a:t>
            </a:r>
          </a:p>
          <a:p>
            <a:r>
              <a:rPr lang="en-GB" sz="1200" b="1" dirty="0"/>
              <a:t> </a:t>
            </a:r>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000" dirty="0"/>
          </a:p>
        </p:txBody>
      </p:sp>
      <p:graphicFrame>
        <p:nvGraphicFramePr>
          <p:cNvPr id="16" name="Table 15">
            <a:extLst>
              <a:ext uri="{FF2B5EF4-FFF2-40B4-BE49-F238E27FC236}">
                <a16:creationId xmlns:a16="http://schemas.microsoft.com/office/drawing/2014/main" id="{E114D077-6F5A-4C2E-B3F8-D93F2FD2C09C}"/>
              </a:ext>
            </a:extLst>
          </p:cNvPr>
          <p:cNvGraphicFramePr>
            <a:graphicFrameLocks noGrp="1"/>
          </p:cNvGraphicFramePr>
          <p:nvPr>
            <p:extLst>
              <p:ext uri="{D42A27DB-BD31-4B8C-83A1-F6EECF244321}">
                <p14:modId xmlns:p14="http://schemas.microsoft.com/office/powerpoint/2010/main" val="1049309064"/>
              </p:ext>
            </p:extLst>
          </p:nvPr>
        </p:nvGraphicFramePr>
        <p:xfrm>
          <a:off x="5737382" y="1940222"/>
          <a:ext cx="5135262" cy="1783080"/>
        </p:xfrm>
        <a:graphic>
          <a:graphicData uri="http://schemas.openxmlformats.org/drawingml/2006/table">
            <a:tbl>
              <a:tblPr firstRow="1" firstCol="1" bandRow="1">
                <a:tableStyleId>{5C22544A-7EE6-4342-B048-85BDC9FD1C3A}</a:tableStyleId>
              </a:tblPr>
              <a:tblGrid>
                <a:gridCol w="4073655">
                  <a:extLst>
                    <a:ext uri="{9D8B030D-6E8A-4147-A177-3AD203B41FA5}">
                      <a16:colId xmlns:a16="http://schemas.microsoft.com/office/drawing/2014/main" val="3603358358"/>
                    </a:ext>
                  </a:extLst>
                </a:gridCol>
                <a:gridCol w="1061607">
                  <a:extLst>
                    <a:ext uri="{9D8B030D-6E8A-4147-A177-3AD203B41FA5}">
                      <a16:colId xmlns:a16="http://schemas.microsoft.com/office/drawing/2014/main" val="2255199556"/>
                    </a:ext>
                  </a:extLst>
                </a:gridCol>
              </a:tblGrid>
              <a:tr h="180975">
                <a:tc>
                  <a:txBody>
                    <a:bodyPr/>
                    <a:lstStyle/>
                    <a:p>
                      <a:r>
                        <a:rPr lang="en-GB" sz="1100" dirty="0">
                          <a:effectLst/>
                        </a:rPr>
                        <a:t>Activity type</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Forecast 2022/23</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687031315"/>
                  </a:ext>
                </a:extLst>
              </a:tr>
              <a:tr h="180975">
                <a:tc>
                  <a:txBody>
                    <a:bodyPr/>
                    <a:lstStyle/>
                    <a:p>
                      <a:r>
                        <a:rPr lang="en-GB" sz="1100" b="0">
                          <a:effectLst/>
                        </a:rPr>
                        <a:t>All Referrals Received - Action/Non Actioned</a:t>
                      </a:r>
                      <a:endParaRPr lang="en-GB" sz="1100" b="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36000</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111922145"/>
                  </a:ext>
                </a:extLst>
              </a:tr>
              <a:tr h="180975">
                <a:tc>
                  <a:txBody>
                    <a:bodyPr/>
                    <a:lstStyle/>
                    <a:p>
                      <a:pPr marL="171450" indent="-171450">
                        <a:buFont typeface="Arial" panose="020B0604020202020204" pitchFamily="34" charset="0"/>
                        <a:buChar char="•"/>
                      </a:pPr>
                      <a:r>
                        <a:rPr lang="en-GB" sz="1100" b="0" dirty="0">
                          <a:effectLst/>
                        </a:rPr>
                        <a:t>New Referrals accepted for 1:1 Physiotherapy</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25200 </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644611830"/>
                  </a:ext>
                </a:extLst>
              </a:tr>
              <a:tr h="180975">
                <a:tc>
                  <a:txBody>
                    <a:bodyPr/>
                    <a:lstStyle/>
                    <a:p>
                      <a:pPr marL="171450" indent="-171450">
                        <a:buFont typeface="Arial" panose="020B0604020202020204" pitchFamily="34" charset="0"/>
                        <a:buChar char="•"/>
                      </a:pPr>
                      <a:r>
                        <a:rPr lang="en-GB" sz="1100" b="0" dirty="0">
                          <a:effectLst/>
                        </a:rPr>
                        <a:t>Referrals to CATS (MSK Hub)</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9000 </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836226847"/>
                  </a:ext>
                </a:extLst>
              </a:tr>
              <a:tr h="180975">
                <a:tc>
                  <a:txBody>
                    <a:bodyPr/>
                    <a:lstStyle/>
                    <a:p>
                      <a:pPr marL="171450" indent="-171450">
                        <a:buFont typeface="Arial" panose="020B0604020202020204" pitchFamily="34" charset="0"/>
                        <a:buChar char="•"/>
                      </a:pPr>
                      <a:r>
                        <a:rPr lang="en-GB" sz="1100" b="0" dirty="0">
                          <a:effectLst/>
                        </a:rPr>
                        <a:t>All Referrals Rejected back to GP/ FCP/ Physio.</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1800</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662076611"/>
                  </a:ext>
                </a:extLst>
              </a:tr>
              <a:tr h="180975">
                <a:tc>
                  <a:txBody>
                    <a:bodyPr/>
                    <a:lstStyle/>
                    <a:p>
                      <a:r>
                        <a:rPr lang="en-GB" sz="1100" b="0">
                          <a:effectLst/>
                        </a:rPr>
                        <a:t>Follow up activity</a:t>
                      </a:r>
                      <a:endParaRPr lang="en-GB" sz="1100" b="0">
                        <a:effectLst/>
                        <a:latin typeface="Calibri" panose="020F0502020204030204" pitchFamily="34" charset="0"/>
                        <a:ea typeface="Calibri" panose="020F0502020204030204" pitchFamily="34" charset="0"/>
                      </a:endParaRPr>
                    </a:p>
                  </a:txBody>
                  <a:tcPr marL="68580" marR="68580" marT="0" marB="0"/>
                </a:tc>
                <a:tc>
                  <a:txBody>
                    <a:bodyPr/>
                    <a:lstStyle/>
                    <a:p>
                      <a:r>
                        <a:rPr lang="en-GB" sz="1100">
                          <a:effectLst/>
                        </a:rPr>
                        <a:t>37800</a:t>
                      </a:r>
                      <a:endParaRPr lang="en-GB" sz="110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4192175035"/>
                  </a:ext>
                </a:extLst>
              </a:tr>
              <a:tr h="180975">
                <a:tc>
                  <a:txBody>
                    <a:bodyPr/>
                    <a:lstStyle/>
                    <a:p>
                      <a:pPr marL="171450" indent="-171450">
                        <a:buFont typeface="Arial" panose="020B0604020202020204" pitchFamily="34" charset="0"/>
                        <a:buChar char="•"/>
                      </a:pPr>
                      <a:r>
                        <a:rPr lang="en-GB" sz="1100" b="0" dirty="0">
                          <a:effectLst/>
                        </a:rPr>
                        <a:t>Telephone consultations </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9450 </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904425839"/>
                  </a:ext>
                </a:extLst>
              </a:tr>
              <a:tr h="180975">
                <a:tc>
                  <a:txBody>
                    <a:bodyPr/>
                    <a:lstStyle/>
                    <a:p>
                      <a:pPr marL="171450" indent="-171450">
                        <a:buFont typeface="Arial" panose="020B0604020202020204" pitchFamily="34" charset="0"/>
                        <a:buChar char="•"/>
                      </a:pPr>
                      <a:r>
                        <a:rPr lang="en-GB" sz="1100" b="0" dirty="0">
                          <a:effectLst/>
                        </a:rPr>
                        <a:t>Group sessions</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18900 </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80944109"/>
                  </a:ext>
                </a:extLst>
              </a:tr>
              <a:tr h="180975">
                <a:tc>
                  <a:txBody>
                    <a:bodyPr/>
                    <a:lstStyle/>
                    <a:p>
                      <a:pPr marL="171450" indent="-171450">
                        <a:buFont typeface="Arial" panose="020B0604020202020204" pitchFamily="34" charset="0"/>
                        <a:buChar char="•"/>
                      </a:pPr>
                      <a:r>
                        <a:rPr lang="en-GB" sz="1100" b="0" dirty="0">
                          <a:effectLst/>
                        </a:rPr>
                        <a:t>1:1 FU Physio</a:t>
                      </a:r>
                      <a:endParaRPr lang="en-GB" sz="1100" b="0" dirty="0">
                        <a:effectLst/>
                        <a:latin typeface="Calibri" panose="020F0502020204030204" pitchFamily="34" charset="0"/>
                        <a:ea typeface="Calibri" panose="020F0502020204030204" pitchFamily="34" charset="0"/>
                      </a:endParaRPr>
                    </a:p>
                  </a:txBody>
                  <a:tcPr marL="68580" marR="68580" marT="0" marB="0"/>
                </a:tc>
                <a:tc>
                  <a:txBody>
                    <a:bodyPr/>
                    <a:lstStyle/>
                    <a:p>
                      <a:r>
                        <a:rPr lang="en-GB" sz="1100" dirty="0">
                          <a:effectLst/>
                        </a:rPr>
                        <a:t>9450 </a:t>
                      </a:r>
                      <a:endParaRPr lang="en-GB"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795306619"/>
                  </a:ext>
                </a:extLst>
              </a:tr>
            </a:tbl>
          </a:graphicData>
        </a:graphic>
      </p:graphicFrame>
    </p:spTree>
    <p:extLst>
      <p:ext uri="{BB962C8B-B14F-4D97-AF65-F5344CB8AC3E}">
        <p14:creationId xmlns:p14="http://schemas.microsoft.com/office/powerpoint/2010/main" val="1077692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D363-A6D3-4D67-BFD4-6697883948AC}"/>
              </a:ext>
            </a:extLst>
          </p:cNvPr>
          <p:cNvSpPr>
            <a:spLocks noGrp="1"/>
          </p:cNvSpPr>
          <p:nvPr>
            <p:ph type="title"/>
          </p:nvPr>
        </p:nvSpPr>
        <p:spPr/>
        <p:txBody>
          <a:bodyPr/>
          <a:lstStyle/>
          <a:p>
            <a:r>
              <a:rPr lang="en-GB" dirty="0"/>
              <a:t>Budget</a:t>
            </a:r>
          </a:p>
        </p:txBody>
      </p:sp>
      <p:sp>
        <p:nvSpPr>
          <p:cNvPr id="3" name="TextBox 2">
            <a:extLst>
              <a:ext uri="{FF2B5EF4-FFF2-40B4-BE49-F238E27FC236}">
                <a16:creationId xmlns:a16="http://schemas.microsoft.com/office/drawing/2014/main" id="{F8FA5B3F-8101-4DC0-BDCC-453816983361}"/>
              </a:ext>
            </a:extLst>
          </p:cNvPr>
          <p:cNvSpPr txBox="1"/>
          <p:nvPr/>
        </p:nvSpPr>
        <p:spPr>
          <a:xfrm>
            <a:off x="1725105" y="1781666"/>
            <a:ext cx="9634194" cy="2031325"/>
          </a:xfrm>
          <a:prstGeom prst="rect">
            <a:avLst/>
          </a:prstGeom>
          <a:noFill/>
        </p:spPr>
        <p:txBody>
          <a:bodyPr wrap="square" rtlCol="0">
            <a:spAutoFit/>
          </a:bodyPr>
          <a:lstStyle/>
          <a:p>
            <a:pPr marL="285750" indent="-285750">
              <a:buFont typeface="Arial" panose="020B0604020202020204" pitchFamily="34" charset="0"/>
              <a:buChar char="•"/>
            </a:pPr>
            <a:r>
              <a:rPr lang="en-GB" dirty="0"/>
              <a:t>The proposed annual budget for the Community Physiotherapy service is between £1.2m-£1.3m.</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Additionally, the CCG is considering reserving a right to expand the scope and value of the contract during its term, to facilitate access to this community based capacity, by local NHS Trusts, as may be assessed as required by the South West London integrated care system. </a:t>
            </a:r>
          </a:p>
        </p:txBody>
      </p:sp>
    </p:spTree>
    <p:extLst>
      <p:ext uri="{BB962C8B-B14F-4D97-AF65-F5344CB8AC3E}">
        <p14:creationId xmlns:p14="http://schemas.microsoft.com/office/powerpoint/2010/main" val="325699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C362E-E34F-4F31-8E83-9B33BCEA441C}"/>
              </a:ext>
            </a:extLst>
          </p:cNvPr>
          <p:cNvSpPr>
            <a:spLocks noGrp="1"/>
          </p:cNvSpPr>
          <p:nvPr>
            <p:ph type="title"/>
          </p:nvPr>
        </p:nvSpPr>
        <p:spPr/>
        <p:txBody>
          <a:bodyPr/>
          <a:lstStyle/>
          <a:p>
            <a:r>
              <a:rPr lang="en-GB" dirty="0"/>
              <a:t>Quality assurance (Proposed)</a:t>
            </a:r>
          </a:p>
        </p:txBody>
      </p:sp>
      <p:graphicFrame>
        <p:nvGraphicFramePr>
          <p:cNvPr id="4" name="Content Placeholder 3">
            <a:extLst>
              <a:ext uri="{FF2B5EF4-FFF2-40B4-BE49-F238E27FC236}">
                <a16:creationId xmlns:a16="http://schemas.microsoft.com/office/drawing/2014/main" id="{4B9EAE8D-8053-4553-8FF7-BF7B9F3ACEFF}"/>
              </a:ext>
            </a:extLst>
          </p:cNvPr>
          <p:cNvGraphicFramePr>
            <a:graphicFrameLocks noGrp="1"/>
          </p:cNvGraphicFramePr>
          <p:nvPr>
            <p:ph idx="1"/>
            <p:extLst>
              <p:ext uri="{D42A27DB-BD31-4B8C-83A1-F6EECF244321}">
                <p14:modId xmlns:p14="http://schemas.microsoft.com/office/powerpoint/2010/main" val="4043939871"/>
              </p:ext>
            </p:extLst>
          </p:nvPr>
        </p:nvGraphicFramePr>
        <p:xfrm>
          <a:off x="1187776" y="1489436"/>
          <a:ext cx="10821971" cy="5321083"/>
        </p:xfrm>
        <a:graphic>
          <a:graphicData uri="http://schemas.openxmlformats.org/drawingml/2006/table">
            <a:tbl>
              <a:tblPr firstRow="1" firstCol="1" bandRow="1">
                <a:tableStyleId>{5C22544A-7EE6-4342-B048-85BDC9FD1C3A}</a:tableStyleId>
              </a:tblPr>
              <a:tblGrid>
                <a:gridCol w="523971">
                  <a:extLst>
                    <a:ext uri="{9D8B030D-6E8A-4147-A177-3AD203B41FA5}">
                      <a16:colId xmlns:a16="http://schemas.microsoft.com/office/drawing/2014/main" val="1618967584"/>
                    </a:ext>
                  </a:extLst>
                </a:gridCol>
                <a:gridCol w="5914538">
                  <a:extLst>
                    <a:ext uri="{9D8B030D-6E8A-4147-A177-3AD203B41FA5}">
                      <a16:colId xmlns:a16="http://schemas.microsoft.com/office/drawing/2014/main" val="3093017502"/>
                    </a:ext>
                  </a:extLst>
                </a:gridCol>
                <a:gridCol w="1781666">
                  <a:extLst>
                    <a:ext uri="{9D8B030D-6E8A-4147-A177-3AD203B41FA5}">
                      <a16:colId xmlns:a16="http://schemas.microsoft.com/office/drawing/2014/main" val="3612157475"/>
                    </a:ext>
                  </a:extLst>
                </a:gridCol>
                <a:gridCol w="2601796">
                  <a:extLst>
                    <a:ext uri="{9D8B030D-6E8A-4147-A177-3AD203B41FA5}">
                      <a16:colId xmlns:a16="http://schemas.microsoft.com/office/drawing/2014/main" val="682931936"/>
                    </a:ext>
                  </a:extLst>
                </a:gridCol>
              </a:tblGrid>
              <a:tr h="568616">
                <a:tc>
                  <a:txBody>
                    <a:bodyPr/>
                    <a:lstStyle/>
                    <a:p>
                      <a:pPr marL="84138" indent="0" algn="l"/>
                      <a:r>
                        <a:rPr lang="en-GB" sz="1200" b="1" kern="1200" dirty="0">
                          <a:solidFill>
                            <a:schemeClr val="lt1"/>
                          </a:solidFill>
                          <a:effectLst/>
                          <a:latin typeface="+mn-lt"/>
                          <a:ea typeface="+mn-ea"/>
                          <a:cs typeface="+mn-cs"/>
                        </a:rPr>
                        <a:t>No</a:t>
                      </a:r>
                    </a:p>
                  </a:txBody>
                  <a:tcPr marL="59902" marR="59902" marT="0" marB="0" anchor="ctr"/>
                </a:tc>
                <a:tc>
                  <a:txBody>
                    <a:bodyPr/>
                    <a:lstStyle/>
                    <a:p>
                      <a:pPr algn="ctr"/>
                      <a:r>
                        <a:rPr lang="en-GB" sz="1200" dirty="0">
                          <a:effectLst/>
                        </a:rPr>
                        <a:t>Quality Requirement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tc>
                  <a:txBody>
                    <a:bodyPr/>
                    <a:lstStyle/>
                    <a:p>
                      <a:pPr algn="ctr"/>
                      <a:endParaRPr lang="en-GB" sz="1200" dirty="0">
                        <a:effectLst/>
                      </a:endParaRPr>
                    </a:p>
                    <a:p>
                      <a:pPr algn="ctr"/>
                      <a:r>
                        <a:rPr lang="en-GB" sz="1200" dirty="0">
                          <a:effectLst/>
                        </a:rPr>
                        <a:t>Threshold</a:t>
                      </a:r>
                    </a:p>
                    <a:p>
                      <a:pPr algn="ct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tc>
                  <a:txBody>
                    <a:bodyPr/>
                    <a:lstStyle/>
                    <a:p>
                      <a:pPr algn="ctr"/>
                      <a:r>
                        <a:rPr lang="en-GB" sz="1200" dirty="0">
                          <a:effectLst/>
                        </a:rPr>
                        <a:t>Method of Measurement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nchor="ctr"/>
                </a:tc>
                <a:extLst>
                  <a:ext uri="{0D108BD9-81ED-4DB2-BD59-A6C34878D82A}">
                    <a16:rowId xmlns:a16="http://schemas.microsoft.com/office/drawing/2014/main" val="681195472"/>
                  </a:ext>
                </a:extLst>
              </a:tr>
              <a:tr h="355717">
                <a:tc>
                  <a:txBody>
                    <a:bodyPr/>
                    <a:lstStyle/>
                    <a:p>
                      <a:pPr marL="84138" indent="0" algn="ctr"/>
                      <a:r>
                        <a:rPr lang="en-GB" sz="900" dirty="0">
                          <a:effectLst/>
                        </a:rPr>
                        <a:t>1</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Percentage of Service Users who indicate that they have been actively involved in developing their Action Plan (including goal setting, preferences and treatment).</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80%</a:t>
                      </a:r>
                      <a:endParaRPr lang="en-GB" sz="1000" dirty="0">
                        <a:effectLst/>
                      </a:endParaRPr>
                    </a:p>
                    <a:p>
                      <a:r>
                        <a:rPr lang="en-GB" sz="900" dirty="0">
                          <a:effectLst/>
                        </a:rPr>
                        <a:t> </a:t>
                      </a:r>
                      <a:endParaRPr lang="en-GB" sz="1000" dirty="0">
                        <a:effectLst/>
                      </a:endParaRPr>
                    </a:p>
                  </a:txBody>
                  <a:tcPr marL="59902" marR="59902" marT="0" marB="0"/>
                </a:tc>
                <a:tc>
                  <a:txBody>
                    <a:bodyPr/>
                    <a:lstStyle/>
                    <a:p>
                      <a:r>
                        <a:rPr lang="en-GB" sz="900" dirty="0">
                          <a:effectLst/>
                        </a:rPr>
                        <a:t>Measured each month via provider submission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2034200454"/>
                  </a:ext>
                </a:extLst>
              </a:tr>
              <a:tr h="418980">
                <a:tc>
                  <a:txBody>
                    <a:bodyPr/>
                    <a:lstStyle/>
                    <a:p>
                      <a:pPr marL="84138" indent="0" algn="ctr"/>
                      <a:r>
                        <a:rPr lang="en-GB" sz="900" dirty="0">
                          <a:effectLst/>
                        </a:rPr>
                        <a:t>2</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Percentage of Service Users who indicate that they have been given self-care and self-management advice and guidance</a:t>
                      </a:r>
                    </a:p>
                    <a:p>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80%</a:t>
                      </a:r>
                      <a:endParaRPr lang="en-GB" sz="1000" dirty="0">
                        <a:effectLst/>
                      </a:endParaRPr>
                    </a:p>
                    <a:p>
                      <a:r>
                        <a:rPr lang="en-GB" sz="900" dirty="0">
                          <a:effectLst/>
                        </a:rPr>
                        <a:t> </a:t>
                      </a:r>
                      <a:endParaRPr lang="en-GB" sz="1000" dirty="0">
                        <a:effectLst/>
                      </a:endParaRPr>
                    </a:p>
                  </a:txBody>
                  <a:tcPr marL="59902" marR="59902" marT="0" marB="0"/>
                </a:tc>
                <a:tc>
                  <a:txBody>
                    <a:bodyPr/>
                    <a:lstStyle/>
                    <a:p>
                      <a:r>
                        <a:rPr lang="en-GB" sz="900" dirty="0">
                          <a:effectLst/>
                        </a:rPr>
                        <a:t>Measured each month via provider submission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2490319703"/>
                  </a:ext>
                </a:extLst>
              </a:tr>
              <a:tr h="347786">
                <a:tc>
                  <a:txBody>
                    <a:bodyPr/>
                    <a:lstStyle/>
                    <a:p>
                      <a:pPr marL="84138" indent="0" algn="ctr"/>
                      <a:r>
                        <a:rPr lang="en-GB" sz="900" dirty="0">
                          <a:effectLst/>
                        </a:rPr>
                        <a:t>3</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Percentage of Service Users offered a priority first appointment (i.e. Clinically triaged as urgent by the service) slot that is within 10 operational days of successful contact with the service user</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95%</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Measured each month via provider submission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4209671186"/>
                  </a:ext>
                </a:extLst>
              </a:tr>
              <a:tr h="269345">
                <a:tc>
                  <a:txBody>
                    <a:bodyPr/>
                    <a:lstStyle/>
                    <a:p>
                      <a:pPr marL="84138" indent="0" algn="ctr">
                        <a:tabLst>
                          <a:tab pos="84138" algn="l"/>
                        </a:tabLst>
                      </a:pPr>
                      <a:r>
                        <a:rPr lang="en-GB" sz="900" dirty="0">
                          <a:effectLst/>
                        </a:rPr>
                        <a:t>4</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a:effectLst/>
                        </a:rPr>
                        <a:t>Percentage of Service Users offered a routine first appointment slot that is within 20 operational days of successful contact with the service user</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a:effectLst/>
                        </a:rPr>
                        <a:t>95%</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Measured each month via provider submission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1148089560"/>
                  </a:ext>
                </a:extLst>
              </a:tr>
              <a:tr h="364117">
                <a:tc>
                  <a:txBody>
                    <a:bodyPr/>
                    <a:lstStyle/>
                    <a:p>
                      <a:pPr marL="84138" indent="0" algn="ctr">
                        <a:tabLst/>
                      </a:pPr>
                      <a:r>
                        <a:rPr lang="en-GB" sz="900" dirty="0">
                          <a:effectLst/>
                        </a:rPr>
                        <a:t>5</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Percentage of Service Users identified as requiring IAPT or other well-being services who indicate that they have been offered mental health support (referral to IAPT, assessment or wellness services)</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To be baselined in by Q1 21/22 and a monthly trajectory.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tc>
                  <a:txBody>
                    <a:bodyPr/>
                    <a:lstStyle/>
                    <a:p>
                      <a:r>
                        <a:rPr lang="en-GB" sz="900" dirty="0">
                          <a:effectLst/>
                        </a:rPr>
                        <a:t>Measured each month via provider submission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4220519085"/>
                  </a:ext>
                </a:extLst>
              </a:tr>
              <a:tr h="323320">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6</a:t>
                      </a:r>
                    </a:p>
                  </a:txBody>
                  <a:tcPr marL="59902" marR="59902" marT="0" marB="0"/>
                </a:tc>
                <a:tc>
                  <a:txBody>
                    <a:bodyPr/>
                    <a:lstStyle/>
                    <a:p>
                      <a:r>
                        <a:rPr lang="en-GB" sz="900" dirty="0">
                          <a:effectLst/>
                          <a:latin typeface="Arial" panose="020B0604020202020204" pitchFamily="34" charset="0"/>
                          <a:ea typeface="Times New Roman" panose="02020603050405020304" pitchFamily="18" charset="0"/>
                          <a:cs typeface="Times New Roman" panose="02020603050405020304" pitchFamily="18" charset="0"/>
                        </a:rPr>
                        <a:t>Percentage of Service Users who had their appointment cancelled by the provider for non-clinical reasons</a:t>
                      </a:r>
                    </a:p>
                  </a:txBody>
                  <a:tcPr marL="59902" marR="59902" marT="0" marB="0"/>
                </a:tc>
                <a:tc>
                  <a:txBody>
                    <a:bodyPr/>
                    <a:lstStyle/>
                    <a:p>
                      <a:r>
                        <a:rPr lang="en-GB" sz="1000" dirty="0">
                          <a:effectLst/>
                          <a:latin typeface="Arial" panose="020B0604020202020204" pitchFamily="34" charset="0"/>
                          <a:ea typeface="Times New Roman" panose="02020603050405020304" pitchFamily="18" charset="0"/>
                          <a:cs typeface="Times New Roman" panose="02020603050405020304" pitchFamily="18" charset="0"/>
                        </a:rPr>
                        <a:t>3%</a:t>
                      </a:r>
                    </a:p>
                  </a:txBody>
                  <a:tcPr marL="59902" marR="59902"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dirty="0">
                          <a:effectLst/>
                        </a:rPr>
                        <a:t>Measured each month via provider submission </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1475541526"/>
                  </a:ext>
                </a:extLst>
              </a:tr>
              <a:tr h="305357">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7</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The number of locations of service where face-to-face services are provided</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21 (TBC)</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dirty="0">
                          <a:effectLst/>
                        </a:rPr>
                        <a:t>Measured each quarter via provider submission </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511774746"/>
                  </a:ext>
                </a:extLst>
              </a:tr>
              <a:tr h="431093">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8</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completing the clinical outcome measure (EQ5D5L) at the start and end of their care pathway</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70%</a:t>
                      </a:r>
                      <a:endParaRPr lang="en-GB" sz="11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dirty="0">
                          <a:effectLst/>
                        </a:rPr>
                        <a:t>Measured each month via provider submission </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902" marR="59902" marT="0" marB="0"/>
                </a:tc>
                <a:extLst>
                  <a:ext uri="{0D108BD9-81ED-4DB2-BD59-A6C34878D82A}">
                    <a16:rowId xmlns:a16="http://schemas.microsoft.com/office/drawing/2014/main" val="4189573497"/>
                  </a:ext>
                </a:extLst>
              </a:tr>
              <a:tr h="467018">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9</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reporting an improvement in their condition via the validated clinical outcome measure agreed by the Commissioner (EQ5D5L) at the end of their care pathway compared to the start</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80% (of completed outcome measures showing improvement)</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dirty="0">
                          <a:effectLst/>
                          <a:latin typeface="Arial" panose="020B0604020202020204" pitchFamily="34" charset="0"/>
                          <a:ea typeface="Times New Roman" panose="02020603050405020304" pitchFamily="18" charset="0"/>
                          <a:cs typeface="Times New Roman" panose="02020603050405020304" pitchFamily="18" charset="0"/>
                        </a:rPr>
                        <a:t>Reported as a rolling year average submitted each month via provider submission </a:t>
                      </a:r>
                    </a:p>
                  </a:txBody>
                  <a:tcPr marL="59902" marR="59902" marT="0" marB="0"/>
                </a:tc>
                <a:extLst>
                  <a:ext uri="{0D108BD9-81ED-4DB2-BD59-A6C34878D82A}">
                    <a16:rowId xmlns:a16="http://schemas.microsoft.com/office/drawing/2014/main" val="1758196888"/>
                  </a:ext>
                </a:extLst>
              </a:tr>
              <a:tr h="305357">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10</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receiving a face-to-face service answering “Extremely Likely” or “Likely” to recommend the Service to a friend or family member via the Service User Survey</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85% for the first 6 months then up to 90%</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quarter via submission of the quarterly quality report</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82090709"/>
                  </a:ext>
                </a:extLst>
              </a:tr>
              <a:tr h="341282">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11</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receiving a non-face-to-face service answering “Extremely Likely” or “Likely” to recommend the Service to a friend or family member via the Service User Survey</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70%</a:t>
                      </a:r>
                      <a:endParaRPr lang="en-GB" sz="1200" i="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1000" i="1" dirty="0">
                          <a:effectLst/>
                          <a:latin typeface="Arial" panose="020B0604020202020204" pitchFamily="34" charset="0"/>
                          <a:ea typeface="Times New Roman" panose="02020603050405020304" pitchFamily="18"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month via provider submission</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15210541"/>
                  </a:ext>
                </a:extLst>
              </a:tr>
              <a:tr h="799876">
                <a:tc>
                  <a:txBody>
                    <a:bodyPr/>
                    <a:lstStyle/>
                    <a:p>
                      <a:pPr marL="84138" indent="0" algn="ctr">
                        <a:tabLst/>
                      </a:pPr>
                      <a:r>
                        <a:rPr lang="en-GB" sz="1000" dirty="0">
                          <a:effectLst/>
                          <a:latin typeface="Arial" panose="020B0604020202020204" pitchFamily="34" charset="0"/>
                          <a:ea typeface="Times New Roman" panose="02020603050405020304" pitchFamily="18" charset="0"/>
                          <a:cs typeface="Times New Roman" panose="02020603050405020304" pitchFamily="18" charset="0"/>
                        </a:rPr>
                        <a:t>12</a:t>
                      </a:r>
                    </a:p>
                  </a:txBody>
                  <a:tcPr marL="59902" marR="59902"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Percentage of Service Users completing the Service User Survey</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30%</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900" i="0" dirty="0">
                          <a:effectLst/>
                          <a:latin typeface="Arial" panose="020B0604020202020204" pitchFamily="34" charset="0"/>
                          <a:ea typeface="Times New Roman" panose="02020603050405020304" pitchFamily="18" charset="0"/>
                          <a:cs typeface="Arial" panose="020B0604020202020204" pitchFamily="34" charset="0"/>
                        </a:rPr>
                        <a:t>Measured each quarter via submission of the quarterly quality report</a:t>
                      </a:r>
                      <a:endParaRPr lang="en-GB" sz="900"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98268706"/>
                  </a:ext>
                </a:extLst>
              </a:tr>
            </a:tbl>
          </a:graphicData>
        </a:graphic>
      </p:graphicFrame>
    </p:spTree>
    <p:extLst>
      <p:ext uri="{BB962C8B-B14F-4D97-AF65-F5344CB8AC3E}">
        <p14:creationId xmlns:p14="http://schemas.microsoft.com/office/powerpoint/2010/main" val="3147263757"/>
      </p:ext>
    </p:extLst>
  </p:cSld>
  <p:clrMapOvr>
    <a:masterClrMapping/>
  </p:clrMapOvr>
</p:sld>
</file>

<file path=ppt/theme/theme1.xml><?xml version="1.0" encoding="utf-8"?>
<a:theme xmlns:a="http://schemas.openxmlformats.org/drawingml/2006/main" name="Office Theme">
  <a:themeElements>
    <a:clrScheme name="SWL">
      <a:dk1>
        <a:sysClr val="windowText" lastClr="000000"/>
      </a:dk1>
      <a:lt1>
        <a:sysClr val="window" lastClr="FFFFFF"/>
      </a:lt1>
      <a:dk2>
        <a:srgbClr val="005EB8"/>
      </a:dk2>
      <a:lt2>
        <a:srgbClr val="E8EDEE"/>
      </a:lt2>
      <a:accent1>
        <a:srgbClr val="41B6E6"/>
      </a:accent1>
      <a:accent2>
        <a:srgbClr val="AE2573"/>
      </a:accent2>
      <a:accent3>
        <a:srgbClr val="78BE20"/>
      </a:accent3>
      <a:accent4>
        <a:srgbClr val="330072"/>
      </a:accent4>
      <a:accent5>
        <a:srgbClr val="00A499"/>
      </a:accent5>
      <a:accent6>
        <a:srgbClr val="FFB81C"/>
      </a:accent6>
      <a:hlink>
        <a:srgbClr val="005EB8"/>
      </a:hlink>
      <a:folHlink>
        <a:srgbClr val="AE257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BDECB92910C514DBBD375BAD75837B0" ma:contentTypeVersion="7" ma:contentTypeDescription="Create a new document." ma:contentTypeScope="" ma:versionID="137911f17581060c4b5e613bef094300">
  <xsd:schema xmlns:xsd="http://www.w3.org/2001/XMLSchema" xmlns:xs="http://www.w3.org/2001/XMLSchema" xmlns:p="http://schemas.microsoft.com/office/2006/metadata/properties" xmlns:ns3="2ea45b76-0b96-46a6-a844-9c6b8f5f0c78" targetNamespace="http://schemas.microsoft.com/office/2006/metadata/properties" ma:root="true" ma:fieldsID="303541c5feb1e5785dcc311c2e6580d5" ns3:_="">
    <xsd:import namespace="2ea45b76-0b96-46a6-a844-9c6b8f5f0c7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a45b76-0b96-46a6-a844-9c6b8f5f0c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0629FE-EE43-44E4-8554-E9DC6C5C5621}">
  <ds:schemaRefs>
    <ds:schemaRef ds:uri="http://schemas.microsoft.com/sharepoint/v3/contenttype/forms"/>
  </ds:schemaRefs>
</ds:datastoreItem>
</file>

<file path=customXml/itemProps2.xml><?xml version="1.0" encoding="utf-8"?>
<ds:datastoreItem xmlns:ds="http://schemas.openxmlformats.org/officeDocument/2006/customXml" ds:itemID="{6BDFF255-DCC2-425D-86B5-BEEFC7E5E38D}">
  <ds:schemaRefs>
    <ds:schemaRef ds:uri="http://www.w3.org/XML/1998/namespace"/>
    <ds:schemaRef ds:uri="http://purl.org/dc/terms/"/>
    <ds:schemaRef ds:uri="2ea45b76-0b96-46a6-a844-9c6b8f5f0c78"/>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4D9D4518-599E-4F5B-88E4-A969286051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a45b76-0b96-46a6-a844-9c6b8f5f0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52494</TotalTime>
  <Words>1757</Words>
  <Application>Microsoft Office PowerPoint</Application>
  <PresentationFormat>Widescreen</PresentationFormat>
  <Paragraphs>333</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Poppins</vt:lpstr>
      <vt:lpstr>Office Theme</vt:lpstr>
      <vt:lpstr>Future model for an Integrated Musculoskeletal service  </vt:lpstr>
      <vt:lpstr>Background</vt:lpstr>
      <vt:lpstr>PowerPoint Presentation</vt:lpstr>
      <vt:lpstr>PowerPoint Presentation</vt:lpstr>
      <vt:lpstr>Integrated MSK Service (Proposed future model) </vt:lpstr>
      <vt:lpstr>Sample clinical pathway</vt:lpstr>
      <vt:lpstr>Activity planning</vt:lpstr>
      <vt:lpstr>Budget</vt:lpstr>
      <vt:lpstr>Quality assurance (Proposed)</vt:lpstr>
      <vt:lpstr>Quality assurance (Proposed)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Ellis (NHS South West London CCG)</dc:creator>
  <cp:lastModifiedBy>BROWNLOW, David (NHS SHARED BUSINESS SERVICES (SALFORD))</cp:lastModifiedBy>
  <cp:revision>95</cp:revision>
  <dcterms:created xsi:type="dcterms:W3CDTF">2020-07-02T12:21:30Z</dcterms:created>
  <dcterms:modified xsi:type="dcterms:W3CDTF">2022-01-06T15:33:51Z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0x0101002BDECB92910C514DBBD375BAD75837B0</vt:lpwstr>
  </property>
</Properties>
</file>